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 id="2147483674" r:id="rId3"/>
  </p:sldMasterIdLst>
  <p:notesMasterIdLst>
    <p:notesMasterId r:id="rId177"/>
  </p:notesMasterIdLst>
  <p:handoutMasterIdLst>
    <p:handoutMasterId r:id="rId178"/>
  </p:handoutMasterIdLst>
  <p:sldIdLst>
    <p:sldId id="267" r:id="rId4"/>
    <p:sldId id="286" r:id="rId5"/>
    <p:sldId id="455" r:id="rId6"/>
    <p:sldId id="456" r:id="rId7"/>
    <p:sldId id="463" r:id="rId8"/>
    <p:sldId id="464" r:id="rId9"/>
    <p:sldId id="465" r:id="rId10"/>
    <p:sldId id="478" r:id="rId11"/>
    <p:sldId id="466" r:id="rId12"/>
    <p:sldId id="467" r:id="rId13"/>
    <p:sldId id="582" r:id="rId14"/>
    <p:sldId id="581" r:id="rId15"/>
    <p:sldId id="623" r:id="rId16"/>
    <p:sldId id="462" r:id="rId17"/>
    <p:sldId id="468" r:id="rId18"/>
    <p:sldId id="457" r:id="rId19"/>
    <p:sldId id="627" r:id="rId20"/>
    <p:sldId id="628" r:id="rId21"/>
    <p:sldId id="629" r:id="rId22"/>
    <p:sldId id="490" r:id="rId23"/>
    <p:sldId id="491" r:id="rId24"/>
    <p:sldId id="492" r:id="rId25"/>
    <p:sldId id="493" r:id="rId26"/>
    <p:sldId id="494" r:id="rId27"/>
    <p:sldId id="495" r:id="rId28"/>
    <p:sldId id="496" r:id="rId29"/>
    <p:sldId id="574" r:id="rId30"/>
    <p:sldId id="622" r:id="rId31"/>
    <p:sldId id="577" r:id="rId32"/>
    <p:sldId id="497" r:id="rId33"/>
    <p:sldId id="498" r:id="rId34"/>
    <p:sldId id="499" r:id="rId35"/>
    <p:sldId id="500" r:id="rId36"/>
    <p:sldId id="501" r:id="rId37"/>
    <p:sldId id="502" r:id="rId38"/>
    <p:sldId id="503" r:id="rId39"/>
    <p:sldId id="579" r:id="rId40"/>
    <p:sldId id="580" r:id="rId41"/>
    <p:sldId id="504" r:id="rId42"/>
    <p:sldId id="505" r:id="rId43"/>
    <p:sldId id="506" r:id="rId44"/>
    <p:sldId id="507" r:id="rId45"/>
    <p:sldId id="676" r:id="rId46"/>
    <p:sldId id="508" r:id="rId47"/>
    <p:sldId id="509" r:id="rId48"/>
    <p:sldId id="510" r:id="rId49"/>
    <p:sldId id="578" r:id="rId50"/>
    <p:sldId id="511" r:id="rId51"/>
    <p:sldId id="512" r:id="rId52"/>
    <p:sldId id="513" r:id="rId53"/>
    <p:sldId id="514" r:id="rId54"/>
    <p:sldId id="515" r:id="rId55"/>
    <p:sldId id="516" r:id="rId56"/>
    <p:sldId id="517" r:id="rId57"/>
    <p:sldId id="518" r:id="rId58"/>
    <p:sldId id="519" r:id="rId59"/>
    <p:sldId id="520" r:id="rId60"/>
    <p:sldId id="521" r:id="rId61"/>
    <p:sldId id="522" r:id="rId62"/>
    <p:sldId id="523" r:id="rId63"/>
    <p:sldId id="524" r:id="rId64"/>
    <p:sldId id="525" r:id="rId65"/>
    <p:sldId id="526" r:id="rId66"/>
    <p:sldId id="527" r:id="rId67"/>
    <p:sldId id="528" r:id="rId68"/>
    <p:sldId id="529" r:id="rId69"/>
    <p:sldId id="530" r:id="rId70"/>
    <p:sldId id="531" r:id="rId71"/>
    <p:sldId id="583" r:id="rId72"/>
    <p:sldId id="584" r:id="rId73"/>
    <p:sldId id="585" r:id="rId74"/>
    <p:sldId id="586" r:id="rId75"/>
    <p:sldId id="587" r:id="rId76"/>
    <p:sldId id="588" r:id="rId77"/>
    <p:sldId id="589" r:id="rId78"/>
    <p:sldId id="590" r:id="rId79"/>
    <p:sldId id="591" r:id="rId80"/>
    <p:sldId id="592" r:id="rId81"/>
    <p:sldId id="593" r:id="rId82"/>
    <p:sldId id="594" r:id="rId83"/>
    <p:sldId id="595" r:id="rId84"/>
    <p:sldId id="596" r:id="rId85"/>
    <p:sldId id="597" r:id="rId86"/>
    <p:sldId id="598" r:id="rId87"/>
    <p:sldId id="599" r:id="rId88"/>
    <p:sldId id="600" r:id="rId89"/>
    <p:sldId id="601" r:id="rId90"/>
    <p:sldId id="602" r:id="rId91"/>
    <p:sldId id="603" r:id="rId92"/>
    <p:sldId id="604" r:id="rId93"/>
    <p:sldId id="605" r:id="rId94"/>
    <p:sldId id="606" r:id="rId95"/>
    <p:sldId id="607" r:id="rId96"/>
    <p:sldId id="608" r:id="rId97"/>
    <p:sldId id="609" r:id="rId98"/>
    <p:sldId id="610" r:id="rId99"/>
    <p:sldId id="611" r:id="rId100"/>
    <p:sldId id="612" r:id="rId101"/>
    <p:sldId id="613" r:id="rId102"/>
    <p:sldId id="614" r:id="rId103"/>
    <p:sldId id="616" r:id="rId104"/>
    <p:sldId id="617" r:id="rId105"/>
    <p:sldId id="618" r:id="rId106"/>
    <p:sldId id="619" r:id="rId107"/>
    <p:sldId id="620" r:id="rId108"/>
    <p:sldId id="621" r:id="rId109"/>
    <p:sldId id="532" r:id="rId110"/>
    <p:sldId id="533" r:id="rId111"/>
    <p:sldId id="534" r:id="rId112"/>
    <p:sldId id="624" r:id="rId113"/>
    <p:sldId id="625" r:id="rId114"/>
    <p:sldId id="626" r:id="rId115"/>
    <p:sldId id="535" r:id="rId116"/>
    <p:sldId id="376" r:id="rId117"/>
    <p:sldId id="377" r:id="rId118"/>
    <p:sldId id="380" r:id="rId119"/>
    <p:sldId id="382" r:id="rId120"/>
    <p:sldId id="383" r:id="rId121"/>
    <p:sldId id="385" r:id="rId122"/>
    <p:sldId id="386" r:id="rId123"/>
    <p:sldId id="387" r:id="rId124"/>
    <p:sldId id="388" r:id="rId125"/>
    <p:sldId id="389" r:id="rId126"/>
    <p:sldId id="390" r:id="rId127"/>
    <p:sldId id="391" r:id="rId128"/>
    <p:sldId id="392" r:id="rId129"/>
    <p:sldId id="630" r:id="rId130"/>
    <p:sldId id="631" r:id="rId131"/>
    <p:sldId id="632" r:id="rId132"/>
    <p:sldId id="633" r:id="rId133"/>
    <p:sldId id="634" r:id="rId134"/>
    <p:sldId id="635" r:id="rId135"/>
    <p:sldId id="636" r:id="rId136"/>
    <p:sldId id="677" r:id="rId137"/>
    <p:sldId id="637" r:id="rId138"/>
    <p:sldId id="638" r:id="rId139"/>
    <p:sldId id="639" r:id="rId140"/>
    <p:sldId id="640" r:id="rId141"/>
    <p:sldId id="641" r:id="rId142"/>
    <p:sldId id="642" r:id="rId143"/>
    <p:sldId id="643" r:id="rId144"/>
    <p:sldId id="644" r:id="rId145"/>
    <p:sldId id="645" r:id="rId146"/>
    <p:sldId id="646" r:id="rId147"/>
    <p:sldId id="647" r:id="rId148"/>
    <p:sldId id="648" r:id="rId149"/>
    <p:sldId id="649" r:id="rId150"/>
    <p:sldId id="650" r:id="rId151"/>
    <p:sldId id="651" r:id="rId152"/>
    <p:sldId id="652" r:id="rId153"/>
    <p:sldId id="653" r:id="rId154"/>
    <p:sldId id="654" r:id="rId155"/>
    <p:sldId id="655" r:id="rId156"/>
    <p:sldId id="656" r:id="rId157"/>
    <p:sldId id="657" r:id="rId158"/>
    <p:sldId id="658" r:id="rId159"/>
    <p:sldId id="659" r:id="rId160"/>
    <p:sldId id="660" r:id="rId161"/>
    <p:sldId id="661" r:id="rId162"/>
    <p:sldId id="662" r:id="rId163"/>
    <p:sldId id="663" r:id="rId164"/>
    <p:sldId id="664" r:id="rId165"/>
    <p:sldId id="665" r:id="rId166"/>
    <p:sldId id="666" r:id="rId167"/>
    <p:sldId id="667" r:id="rId168"/>
    <p:sldId id="668" r:id="rId169"/>
    <p:sldId id="669" r:id="rId170"/>
    <p:sldId id="670" r:id="rId171"/>
    <p:sldId id="671" r:id="rId172"/>
    <p:sldId id="672" r:id="rId173"/>
    <p:sldId id="673" r:id="rId174"/>
    <p:sldId id="674" r:id="rId175"/>
    <p:sldId id="675" r:id="rId176"/>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Helvetica" pitchFamily="68" charset="0"/>
        <a:ea typeface="+mn-ea"/>
        <a:cs typeface="+mn-cs"/>
      </a:defRPr>
    </a:lvl1pPr>
    <a:lvl2pPr marL="457200" algn="l" rtl="0" eaLnBrk="0" fontAlgn="base" hangingPunct="0">
      <a:spcBef>
        <a:spcPct val="0"/>
      </a:spcBef>
      <a:spcAft>
        <a:spcPct val="0"/>
      </a:spcAft>
      <a:defRPr sz="2400" kern="1200">
        <a:solidFill>
          <a:schemeClr val="tx1"/>
        </a:solidFill>
        <a:latin typeface="Helvetica" pitchFamily="68" charset="0"/>
        <a:ea typeface="+mn-ea"/>
        <a:cs typeface="+mn-cs"/>
      </a:defRPr>
    </a:lvl2pPr>
    <a:lvl3pPr marL="914400" algn="l" rtl="0" eaLnBrk="0" fontAlgn="base" hangingPunct="0">
      <a:spcBef>
        <a:spcPct val="0"/>
      </a:spcBef>
      <a:spcAft>
        <a:spcPct val="0"/>
      </a:spcAft>
      <a:defRPr sz="2400" kern="1200">
        <a:solidFill>
          <a:schemeClr val="tx1"/>
        </a:solidFill>
        <a:latin typeface="Helvetica" pitchFamily="68" charset="0"/>
        <a:ea typeface="+mn-ea"/>
        <a:cs typeface="+mn-cs"/>
      </a:defRPr>
    </a:lvl3pPr>
    <a:lvl4pPr marL="1371600" algn="l" rtl="0" eaLnBrk="0" fontAlgn="base" hangingPunct="0">
      <a:spcBef>
        <a:spcPct val="0"/>
      </a:spcBef>
      <a:spcAft>
        <a:spcPct val="0"/>
      </a:spcAft>
      <a:defRPr sz="2400" kern="1200">
        <a:solidFill>
          <a:schemeClr val="tx1"/>
        </a:solidFill>
        <a:latin typeface="Helvetica" pitchFamily="68" charset="0"/>
        <a:ea typeface="+mn-ea"/>
        <a:cs typeface="+mn-cs"/>
      </a:defRPr>
    </a:lvl4pPr>
    <a:lvl5pPr marL="1828800" algn="l" rtl="0" eaLnBrk="0" fontAlgn="base" hangingPunct="0">
      <a:spcBef>
        <a:spcPct val="0"/>
      </a:spcBef>
      <a:spcAft>
        <a:spcPct val="0"/>
      </a:spcAft>
      <a:defRPr sz="2400" kern="1200">
        <a:solidFill>
          <a:schemeClr val="tx1"/>
        </a:solidFill>
        <a:latin typeface="Helvetica" pitchFamily="68" charset="0"/>
        <a:ea typeface="+mn-ea"/>
        <a:cs typeface="+mn-cs"/>
      </a:defRPr>
    </a:lvl5pPr>
    <a:lvl6pPr marL="2286000" algn="l" defTabSz="914400" rtl="0" eaLnBrk="1" latinLnBrk="0" hangingPunct="1">
      <a:defRPr sz="2400" kern="1200">
        <a:solidFill>
          <a:schemeClr val="tx1"/>
        </a:solidFill>
        <a:latin typeface="Helvetica" pitchFamily="68" charset="0"/>
        <a:ea typeface="+mn-ea"/>
        <a:cs typeface="+mn-cs"/>
      </a:defRPr>
    </a:lvl6pPr>
    <a:lvl7pPr marL="2743200" algn="l" defTabSz="914400" rtl="0" eaLnBrk="1" latinLnBrk="0" hangingPunct="1">
      <a:defRPr sz="2400" kern="1200">
        <a:solidFill>
          <a:schemeClr val="tx1"/>
        </a:solidFill>
        <a:latin typeface="Helvetica" pitchFamily="68" charset="0"/>
        <a:ea typeface="+mn-ea"/>
        <a:cs typeface="+mn-cs"/>
      </a:defRPr>
    </a:lvl7pPr>
    <a:lvl8pPr marL="3200400" algn="l" defTabSz="914400" rtl="0" eaLnBrk="1" latinLnBrk="0" hangingPunct="1">
      <a:defRPr sz="2400" kern="1200">
        <a:solidFill>
          <a:schemeClr val="tx1"/>
        </a:solidFill>
        <a:latin typeface="Helvetica" pitchFamily="68" charset="0"/>
        <a:ea typeface="+mn-ea"/>
        <a:cs typeface="+mn-cs"/>
      </a:defRPr>
    </a:lvl8pPr>
    <a:lvl9pPr marL="3657600" algn="l" defTabSz="914400" rtl="0" eaLnBrk="1" latinLnBrk="0" hangingPunct="1">
      <a:defRPr sz="2400" kern="1200">
        <a:solidFill>
          <a:schemeClr val="tx1"/>
        </a:solidFill>
        <a:latin typeface="Helvetica" pitchFamily="6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0000FF"/>
    <a:srgbClr val="9966FF"/>
    <a:srgbClr val="6699FF"/>
    <a:srgbClr val="6666FF"/>
    <a:srgbClr val="990099"/>
    <a:srgbClr val="80008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6"/>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50" d="100"/>
        <a:sy n="50" d="100"/>
      </p:scale>
      <p:origin x="0" y="-171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54" Type="http://schemas.openxmlformats.org/officeDocument/2006/relationships/slide" Target="slides/slide151.xml"/><Relationship Id="rId159" Type="http://schemas.openxmlformats.org/officeDocument/2006/relationships/slide" Target="slides/slide156.xml"/><Relationship Id="rId175" Type="http://schemas.openxmlformats.org/officeDocument/2006/relationships/slide" Target="slides/slide172.xml"/><Relationship Id="rId170" Type="http://schemas.openxmlformats.org/officeDocument/2006/relationships/slide" Target="slides/slide167.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60" Type="http://schemas.openxmlformats.org/officeDocument/2006/relationships/slide" Target="slides/slide157.xml"/><Relationship Id="rId165" Type="http://schemas.openxmlformats.org/officeDocument/2006/relationships/slide" Target="slides/slide162.xml"/><Relationship Id="rId181"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slide" Target="slides/slide152.xml"/><Relationship Id="rId171" Type="http://schemas.openxmlformats.org/officeDocument/2006/relationships/slide" Target="slides/slide168.xml"/><Relationship Id="rId176" Type="http://schemas.openxmlformats.org/officeDocument/2006/relationships/slide" Target="slides/slide173.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slide" Target="slides/slide163.xml"/><Relationship Id="rId18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7"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72" Type="http://schemas.openxmlformats.org/officeDocument/2006/relationships/slide" Target="slides/slide169.xml"/><Relationship Id="rId180" Type="http://schemas.openxmlformats.org/officeDocument/2006/relationships/viewProps" Target="viewProp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handoutMaster" Target="handoutMasters/handoutMaster1.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presProps" Target="presProps.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s>
</file>

<file path=ppt/_rels/viewProps.xml.rels><?xml version="1.0" encoding="UTF-8" standalone="yes"?>
<Relationships xmlns="http://schemas.openxmlformats.org/package/2006/relationships"><Relationship Id="rId3" Type="http://schemas.openxmlformats.org/officeDocument/2006/relationships/slide" Target="slides/slide125.xml"/><Relationship Id="rId2" Type="http://schemas.openxmlformats.org/officeDocument/2006/relationships/slide" Target="slides/slide123.xml"/><Relationship Id="rId1" Type="http://schemas.openxmlformats.org/officeDocument/2006/relationships/slide" Target="slides/slide120.xml"/></Relationships>
</file>

<file path=ppt/charts/_rels/chart1.xml.rels><?xml version="1.0" encoding="UTF-8" standalone="yes"?>
<Relationships xmlns="http://schemas.openxmlformats.org/package/2006/relationships"><Relationship Id="rId2" Type="http://schemas.openxmlformats.org/officeDocument/2006/relationships/oleObject" Target="file:///C:\Users\Dan\Documents\Dan's%20folder\Research\My%20Dropbox\Visscher-Yang%20Paper\Genetic%20Reliability%20Calc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CA" sz="1800" b="1" i="0" u="none" strike="noStrike" baseline="0">
                <a:effectLst/>
              </a:rPr>
              <a:t>R</a:t>
            </a:r>
            <a:r>
              <a:rPr lang="en-CA" sz="1800" b="1" i="0" u="none" strike="noStrike" baseline="30000">
                <a:effectLst/>
              </a:rPr>
              <a:t>2</a:t>
            </a:r>
            <a:r>
              <a:rPr lang="en-CA" sz="2000"/>
              <a:t> vs. Sample Size (50% Power)</a:t>
            </a:r>
          </a:p>
        </c:rich>
      </c:tx>
      <c:layout>
        <c:manualLayout>
          <c:xMode val="edge"/>
          <c:yMode val="edge"/>
          <c:x val="0.34016137583349187"/>
          <c:y val="5.0447000143317204E-2"/>
        </c:manualLayout>
      </c:layout>
      <c:overlay val="0"/>
    </c:title>
    <c:autoTitleDeleted val="0"/>
    <c:plotArea>
      <c:layout>
        <c:manualLayout>
          <c:layoutTarget val="inner"/>
          <c:xMode val="edge"/>
          <c:yMode val="edge"/>
          <c:x val="0.12107605575573409"/>
          <c:y val="0.13333658524494363"/>
          <c:w val="0.7769966764164068"/>
          <c:h val="0.72732546370723639"/>
        </c:manualLayout>
      </c:layout>
      <c:scatterChart>
        <c:scatterStyle val="lineMarker"/>
        <c:varyColors val="0"/>
        <c:ser>
          <c:idx val="0"/>
          <c:order val="0"/>
          <c:tx>
            <c:strRef>
              <c:f>Sheet1!$J$21</c:f>
              <c:strCache>
                <c:ptCount val="1"/>
                <c:pt idx="0">
                  <c:v>Rho=1</c:v>
                </c:pt>
              </c:strCache>
            </c:strRef>
          </c:tx>
          <c:spPr>
            <a:ln>
              <a:solidFill>
                <a:srgbClr val="00B050"/>
              </a:solidFill>
            </a:ln>
          </c:spPr>
          <c:marker>
            <c:spPr>
              <a:solidFill>
                <a:srgbClr val="00B050"/>
              </a:solidFill>
              <a:ln>
                <a:solidFill>
                  <a:srgbClr val="00B050"/>
                </a:solidFill>
              </a:ln>
            </c:spPr>
          </c:marker>
          <c:xVal>
            <c:numRef>
              <c:f>Sheet1!$A$23:$A$37</c:f>
              <c:numCache>
                <c:formatCode>General</c:formatCode>
                <c:ptCount val="15"/>
                <c:pt idx="0">
                  <c:v>3245</c:v>
                </c:pt>
                <c:pt idx="1">
                  <c:v>5000</c:v>
                </c:pt>
                <c:pt idx="2">
                  <c:v>6507</c:v>
                </c:pt>
                <c:pt idx="3">
                  <c:v>10000</c:v>
                </c:pt>
                <c:pt idx="4">
                  <c:v>20000</c:v>
                </c:pt>
                <c:pt idx="5">
                  <c:v>30000</c:v>
                </c:pt>
                <c:pt idx="6">
                  <c:v>32600</c:v>
                </c:pt>
                <c:pt idx="7">
                  <c:v>40000</c:v>
                </c:pt>
                <c:pt idx="8">
                  <c:v>50000</c:v>
                </c:pt>
                <c:pt idx="9">
                  <c:v>60000</c:v>
                </c:pt>
                <c:pt idx="10">
                  <c:v>65220</c:v>
                </c:pt>
                <c:pt idx="11">
                  <c:v>70000</c:v>
                </c:pt>
                <c:pt idx="12">
                  <c:v>80000</c:v>
                </c:pt>
                <c:pt idx="13">
                  <c:v>90000</c:v>
                </c:pt>
                <c:pt idx="14">
                  <c:v>100000</c:v>
                </c:pt>
              </c:numCache>
            </c:numRef>
          </c:xVal>
          <c:yVal>
            <c:numRef>
              <c:f>Sheet1!$J$23:$J$37</c:f>
              <c:numCache>
                <c:formatCode>General</c:formatCode>
                <c:ptCount val="15"/>
                <c:pt idx="0">
                  <c:v>1.0000000000000016E-2</c:v>
                </c:pt>
                <c:pt idx="1">
                  <c:v>6.5020000000000112E-3</c:v>
                </c:pt>
                <c:pt idx="2">
                  <c:v>5.0000000000000175E-3</c:v>
                </c:pt>
                <c:pt idx="3">
                  <c:v>3.2560000000000024E-3</c:v>
                </c:pt>
                <c:pt idx="4">
                  <c:v>1.6295000000000085E-3</c:v>
                </c:pt>
                <c:pt idx="5">
                  <c:v>1.0868000000000039E-3</c:v>
                </c:pt>
                <c:pt idx="6">
                  <c:v>1.0000000000000041E-3</c:v>
                </c:pt>
                <c:pt idx="7">
                  <c:v>8.150000000000042E-4</c:v>
                </c:pt>
                <c:pt idx="8">
                  <c:v>6.5210000000000441E-4</c:v>
                </c:pt>
                <c:pt idx="9">
                  <c:v>5.4350000000000557E-4</c:v>
                </c:pt>
                <c:pt idx="10">
                  <c:v>5.0000000000000109E-4</c:v>
                </c:pt>
                <c:pt idx="11">
                  <c:v>4.6585000000000024E-4</c:v>
                </c:pt>
                <c:pt idx="12">
                  <c:v>4.0765000000000381E-4</c:v>
                </c:pt>
                <c:pt idx="13">
                  <c:v>3.6235000000000412E-4</c:v>
                </c:pt>
                <c:pt idx="14">
                  <c:v>3.2600000000000342E-4</c:v>
                </c:pt>
              </c:numCache>
            </c:numRef>
          </c:yVal>
          <c:smooth val="0"/>
        </c:ser>
        <c:ser>
          <c:idx val="1"/>
          <c:order val="1"/>
          <c:tx>
            <c:strRef>
              <c:f>Sheet1!$K$21</c:f>
              <c:strCache>
                <c:ptCount val="1"/>
                <c:pt idx="0">
                  <c:v>Rho=0.8</c:v>
                </c:pt>
              </c:strCache>
            </c:strRef>
          </c:tx>
          <c:xVal>
            <c:numRef>
              <c:f>Sheet1!$A$23:$A$37</c:f>
              <c:numCache>
                <c:formatCode>General</c:formatCode>
                <c:ptCount val="15"/>
                <c:pt idx="0">
                  <c:v>3245</c:v>
                </c:pt>
                <c:pt idx="1">
                  <c:v>5000</c:v>
                </c:pt>
                <c:pt idx="2">
                  <c:v>6507</c:v>
                </c:pt>
                <c:pt idx="3">
                  <c:v>10000</c:v>
                </c:pt>
                <c:pt idx="4">
                  <c:v>20000</c:v>
                </c:pt>
                <c:pt idx="5">
                  <c:v>30000</c:v>
                </c:pt>
                <c:pt idx="6">
                  <c:v>32600</c:v>
                </c:pt>
                <c:pt idx="7">
                  <c:v>40000</c:v>
                </c:pt>
                <c:pt idx="8">
                  <c:v>50000</c:v>
                </c:pt>
                <c:pt idx="9">
                  <c:v>60000</c:v>
                </c:pt>
                <c:pt idx="10">
                  <c:v>65220</c:v>
                </c:pt>
                <c:pt idx="11">
                  <c:v>70000</c:v>
                </c:pt>
                <c:pt idx="12">
                  <c:v>80000</c:v>
                </c:pt>
                <c:pt idx="13">
                  <c:v>90000</c:v>
                </c:pt>
                <c:pt idx="14">
                  <c:v>100000</c:v>
                </c:pt>
              </c:numCache>
            </c:numRef>
          </c:xVal>
          <c:yVal>
            <c:numRef>
              <c:f>Sheet1!$K$23:$K$37</c:f>
              <c:numCache>
                <c:formatCode>General</c:formatCode>
                <c:ptCount val="15"/>
                <c:pt idx="0">
                  <c:v>1.2499999999999956E-2</c:v>
                </c:pt>
                <c:pt idx="1">
                  <c:v>8.1275000000000028E-3</c:v>
                </c:pt>
                <c:pt idx="2">
                  <c:v>6.2500000000000203E-3</c:v>
                </c:pt>
                <c:pt idx="3">
                  <c:v>4.0700000000000059E-3</c:v>
                </c:pt>
                <c:pt idx="4">
                  <c:v>2.0368749999999988E-3</c:v>
                </c:pt>
                <c:pt idx="5">
                  <c:v>1.3585000000000088E-3</c:v>
                </c:pt>
                <c:pt idx="6">
                  <c:v>1.2500000000000061E-3</c:v>
                </c:pt>
                <c:pt idx="7">
                  <c:v>1.0187500000000014E-3</c:v>
                </c:pt>
                <c:pt idx="8">
                  <c:v>8.1512500000000129E-4</c:v>
                </c:pt>
                <c:pt idx="9">
                  <c:v>6.793750000000055E-4</c:v>
                </c:pt>
                <c:pt idx="10">
                  <c:v>6.2500000000000457E-4</c:v>
                </c:pt>
                <c:pt idx="11">
                  <c:v>5.8231250000000069E-4</c:v>
                </c:pt>
                <c:pt idx="12">
                  <c:v>5.0956250000000198E-4</c:v>
                </c:pt>
                <c:pt idx="13">
                  <c:v>4.5293750000000173E-4</c:v>
                </c:pt>
                <c:pt idx="14">
                  <c:v>4.0750000000000194E-4</c:v>
                </c:pt>
              </c:numCache>
            </c:numRef>
          </c:yVal>
          <c:smooth val="0"/>
        </c:ser>
        <c:ser>
          <c:idx val="2"/>
          <c:order val="2"/>
          <c:tx>
            <c:strRef>
              <c:f>Sheet1!$L$21</c:f>
              <c:strCache>
                <c:ptCount val="1"/>
                <c:pt idx="0">
                  <c:v>Rho=0.6</c:v>
                </c:pt>
              </c:strCache>
            </c:strRef>
          </c:tx>
          <c:spPr>
            <a:ln>
              <a:solidFill>
                <a:srgbClr val="FF0000"/>
              </a:solidFill>
            </a:ln>
          </c:spPr>
          <c:marker>
            <c:spPr>
              <a:solidFill>
                <a:srgbClr val="FF0000"/>
              </a:solidFill>
              <a:ln>
                <a:solidFill>
                  <a:srgbClr val="FF0000"/>
                </a:solidFill>
              </a:ln>
            </c:spPr>
          </c:marker>
          <c:xVal>
            <c:numRef>
              <c:f>Sheet1!$A$23:$A$37</c:f>
              <c:numCache>
                <c:formatCode>General</c:formatCode>
                <c:ptCount val="15"/>
                <c:pt idx="0">
                  <c:v>3245</c:v>
                </c:pt>
                <c:pt idx="1">
                  <c:v>5000</c:v>
                </c:pt>
                <c:pt idx="2">
                  <c:v>6507</c:v>
                </c:pt>
                <c:pt idx="3">
                  <c:v>10000</c:v>
                </c:pt>
                <c:pt idx="4">
                  <c:v>20000</c:v>
                </c:pt>
                <c:pt idx="5">
                  <c:v>30000</c:v>
                </c:pt>
                <c:pt idx="6">
                  <c:v>32600</c:v>
                </c:pt>
                <c:pt idx="7">
                  <c:v>40000</c:v>
                </c:pt>
                <c:pt idx="8">
                  <c:v>50000</c:v>
                </c:pt>
                <c:pt idx="9">
                  <c:v>60000</c:v>
                </c:pt>
                <c:pt idx="10">
                  <c:v>65220</c:v>
                </c:pt>
                <c:pt idx="11">
                  <c:v>70000</c:v>
                </c:pt>
                <c:pt idx="12">
                  <c:v>80000</c:v>
                </c:pt>
                <c:pt idx="13">
                  <c:v>90000</c:v>
                </c:pt>
                <c:pt idx="14">
                  <c:v>100000</c:v>
                </c:pt>
              </c:numCache>
            </c:numRef>
          </c:xVal>
          <c:yVal>
            <c:numRef>
              <c:f>Sheet1!$L$23:$L$37</c:f>
              <c:numCache>
                <c:formatCode>General</c:formatCode>
                <c:ptCount val="15"/>
                <c:pt idx="0">
                  <c:v>1.6666666666666725E-2</c:v>
                </c:pt>
                <c:pt idx="1">
                  <c:v>1.0836666666666677E-2</c:v>
                </c:pt>
                <c:pt idx="2">
                  <c:v>8.3333333333333523E-3</c:v>
                </c:pt>
                <c:pt idx="3">
                  <c:v>5.4266666666667003E-3</c:v>
                </c:pt>
                <c:pt idx="4">
                  <c:v>2.7158333333333392E-3</c:v>
                </c:pt>
                <c:pt idx="5">
                  <c:v>1.8113333333333421E-3</c:v>
                </c:pt>
                <c:pt idx="6">
                  <c:v>1.6666666666666789E-3</c:v>
                </c:pt>
                <c:pt idx="7">
                  <c:v>1.358333333333344E-3</c:v>
                </c:pt>
                <c:pt idx="8">
                  <c:v>1.0868333333333361E-3</c:v>
                </c:pt>
                <c:pt idx="9">
                  <c:v>9.0583333333333683E-4</c:v>
                </c:pt>
                <c:pt idx="10">
                  <c:v>8.3333333333333686E-4</c:v>
                </c:pt>
                <c:pt idx="11">
                  <c:v>7.7641666666666755E-4</c:v>
                </c:pt>
                <c:pt idx="12">
                  <c:v>6.7941666666666747E-4</c:v>
                </c:pt>
                <c:pt idx="13">
                  <c:v>6.0391666666667068E-4</c:v>
                </c:pt>
                <c:pt idx="14">
                  <c:v>5.4333333333334195E-4</c:v>
                </c:pt>
              </c:numCache>
            </c:numRef>
          </c:yVal>
          <c:smooth val="0"/>
        </c:ser>
        <c:ser>
          <c:idx val="3"/>
          <c:order val="3"/>
          <c:tx>
            <c:strRef>
              <c:f>Sheet1!$M$21</c:f>
              <c:strCache>
                <c:ptCount val="1"/>
                <c:pt idx="0">
                  <c:v>Rho=0.4</c:v>
                </c:pt>
              </c:strCache>
            </c:strRef>
          </c:tx>
          <c:xVal>
            <c:numRef>
              <c:f>Sheet1!$A$23:$A$37</c:f>
              <c:numCache>
                <c:formatCode>General</c:formatCode>
                <c:ptCount val="15"/>
                <c:pt idx="0">
                  <c:v>3245</c:v>
                </c:pt>
                <c:pt idx="1">
                  <c:v>5000</c:v>
                </c:pt>
                <c:pt idx="2">
                  <c:v>6507</c:v>
                </c:pt>
                <c:pt idx="3">
                  <c:v>10000</c:v>
                </c:pt>
                <c:pt idx="4">
                  <c:v>20000</c:v>
                </c:pt>
                <c:pt idx="5">
                  <c:v>30000</c:v>
                </c:pt>
                <c:pt idx="6">
                  <c:v>32600</c:v>
                </c:pt>
                <c:pt idx="7">
                  <c:v>40000</c:v>
                </c:pt>
                <c:pt idx="8">
                  <c:v>50000</c:v>
                </c:pt>
                <c:pt idx="9">
                  <c:v>60000</c:v>
                </c:pt>
                <c:pt idx="10">
                  <c:v>65220</c:v>
                </c:pt>
                <c:pt idx="11">
                  <c:v>70000</c:v>
                </c:pt>
                <c:pt idx="12">
                  <c:v>80000</c:v>
                </c:pt>
                <c:pt idx="13">
                  <c:v>90000</c:v>
                </c:pt>
                <c:pt idx="14">
                  <c:v>100000</c:v>
                </c:pt>
              </c:numCache>
            </c:numRef>
          </c:xVal>
          <c:yVal>
            <c:numRef>
              <c:f>Sheet1!$M$23:$M$37</c:f>
              <c:numCache>
                <c:formatCode>General</c:formatCode>
                <c:ptCount val="15"/>
                <c:pt idx="0">
                  <c:v>2.5000000000000019E-2</c:v>
                </c:pt>
                <c:pt idx="1">
                  <c:v>1.6255000000000016E-2</c:v>
                </c:pt>
                <c:pt idx="2">
                  <c:v>1.2499999999999956E-2</c:v>
                </c:pt>
                <c:pt idx="3">
                  <c:v>8.1400000000000066E-3</c:v>
                </c:pt>
                <c:pt idx="4">
                  <c:v>4.0737500000000175E-3</c:v>
                </c:pt>
                <c:pt idx="5">
                  <c:v>2.7170000000000189E-3</c:v>
                </c:pt>
                <c:pt idx="6">
                  <c:v>2.5000000000000126E-3</c:v>
                </c:pt>
                <c:pt idx="7">
                  <c:v>2.0375000000000029E-3</c:v>
                </c:pt>
                <c:pt idx="8">
                  <c:v>1.6302500000000158E-3</c:v>
                </c:pt>
                <c:pt idx="9">
                  <c:v>1.3587500000000112E-3</c:v>
                </c:pt>
                <c:pt idx="10">
                  <c:v>1.2500000000000061E-3</c:v>
                </c:pt>
                <c:pt idx="11">
                  <c:v>1.1646250000000083E-3</c:v>
                </c:pt>
                <c:pt idx="12">
                  <c:v>1.0191250000000001E-3</c:v>
                </c:pt>
                <c:pt idx="13">
                  <c:v>9.0587500000000347E-4</c:v>
                </c:pt>
                <c:pt idx="14">
                  <c:v>8.150000000000042E-4</c:v>
                </c:pt>
              </c:numCache>
            </c:numRef>
          </c:yVal>
          <c:smooth val="0"/>
        </c:ser>
        <c:ser>
          <c:idx val="4"/>
          <c:order val="4"/>
          <c:tx>
            <c:strRef>
              <c:f>Sheet1!$N$21</c:f>
              <c:strCache>
                <c:ptCount val="1"/>
                <c:pt idx="0">
                  <c:v>Rho=0.2</c:v>
                </c:pt>
              </c:strCache>
            </c:strRef>
          </c:tx>
          <c:spPr>
            <a:ln>
              <a:solidFill>
                <a:srgbClr val="FFC000"/>
              </a:solidFill>
            </a:ln>
          </c:spPr>
          <c:marker>
            <c:spPr>
              <a:ln>
                <a:solidFill>
                  <a:srgbClr val="FFC000"/>
                </a:solidFill>
              </a:ln>
            </c:spPr>
          </c:marker>
          <c:xVal>
            <c:numRef>
              <c:f>Sheet1!$A$23:$A$37</c:f>
              <c:numCache>
                <c:formatCode>General</c:formatCode>
                <c:ptCount val="15"/>
                <c:pt idx="0">
                  <c:v>3245</c:v>
                </c:pt>
                <c:pt idx="1">
                  <c:v>5000</c:v>
                </c:pt>
                <c:pt idx="2">
                  <c:v>6507</c:v>
                </c:pt>
                <c:pt idx="3">
                  <c:v>10000</c:v>
                </c:pt>
                <c:pt idx="4">
                  <c:v>20000</c:v>
                </c:pt>
                <c:pt idx="5">
                  <c:v>30000</c:v>
                </c:pt>
                <c:pt idx="6">
                  <c:v>32600</c:v>
                </c:pt>
                <c:pt idx="7">
                  <c:v>40000</c:v>
                </c:pt>
                <c:pt idx="8">
                  <c:v>50000</c:v>
                </c:pt>
                <c:pt idx="9">
                  <c:v>60000</c:v>
                </c:pt>
                <c:pt idx="10">
                  <c:v>65220</c:v>
                </c:pt>
                <c:pt idx="11">
                  <c:v>70000</c:v>
                </c:pt>
                <c:pt idx="12">
                  <c:v>80000</c:v>
                </c:pt>
                <c:pt idx="13">
                  <c:v>90000</c:v>
                </c:pt>
                <c:pt idx="14">
                  <c:v>100000</c:v>
                </c:pt>
              </c:numCache>
            </c:numRef>
          </c:xVal>
          <c:yVal>
            <c:numRef>
              <c:f>Sheet1!$N$23:$N$37</c:f>
              <c:numCache>
                <c:formatCode>General</c:formatCode>
                <c:ptCount val="15"/>
                <c:pt idx="0">
                  <c:v>5.0000000000000044E-2</c:v>
                </c:pt>
                <c:pt idx="1">
                  <c:v>3.2510000000000011E-2</c:v>
                </c:pt>
                <c:pt idx="2">
                  <c:v>2.5000000000000019E-2</c:v>
                </c:pt>
                <c:pt idx="3">
                  <c:v>1.6279999999999999E-2</c:v>
                </c:pt>
                <c:pt idx="4">
                  <c:v>8.1475000000000002E-3</c:v>
                </c:pt>
                <c:pt idx="5">
                  <c:v>5.4340000000000343E-3</c:v>
                </c:pt>
                <c:pt idx="6">
                  <c:v>5.0000000000000175E-3</c:v>
                </c:pt>
                <c:pt idx="7">
                  <c:v>4.0750000000000057E-3</c:v>
                </c:pt>
                <c:pt idx="8">
                  <c:v>3.2605000000000294E-3</c:v>
                </c:pt>
                <c:pt idx="9">
                  <c:v>2.7175000000000246E-3</c:v>
                </c:pt>
                <c:pt idx="10">
                  <c:v>2.5000000000000126E-3</c:v>
                </c:pt>
                <c:pt idx="11">
                  <c:v>2.3292500000000002E-3</c:v>
                </c:pt>
                <c:pt idx="12">
                  <c:v>2.0382500000000001E-3</c:v>
                </c:pt>
                <c:pt idx="13">
                  <c:v>1.8117500000000098E-3</c:v>
                </c:pt>
                <c:pt idx="14">
                  <c:v>1.6300000000000025E-3</c:v>
                </c:pt>
              </c:numCache>
            </c:numRef>
          </c:yVal>
          <c:smooth val="0"/>
        </c:ser>
        <c:dLbls>
          <c:showLegendKey val="0"/>
          <c:showVal val="0"/>
          <c:showCatName val="0"/>
          <c:showSerName val="0"/>
          <c:showPercent val="0"/>
          <c:showBubbleSize val="0"/>
        </c:dLbls>
        <c:axId val="126422016"/>
        <c:axId val="126428672"/>
      </c:scatterChart>
      <c:valAx>
        <c:axId val="126422016"/>
        <c:scaling>
          <c:orientation val="minMax"/>
          <c:max val="100000"/>
          <c:min val="0"/>
        </c:scaling>
        <c:delete val="0"/>
        <c:axPos val="b"/>
        <c:minorGridlines/>
        <c:title>
          <c:tx>
            <c:rich>
              <a:bodyPr/>
              <a:lstStyle/>
              <a:p>
                <a:pPr>
                  <a:defRPr/>
                </a:pPr>
                <a:r>
                  <a:rPr lang="en-CA" sz="1800"/>
                  <a:t>Sample Size</a:t>
                </a:r>
              </a:p>
            </c:rich>
          </c:tx>
          <c:layout>
            <c:manualLayout>
              <c:xMode val="edge"/>
              <c:yMode val="edge"/>
              <c:x val="0.47876549379187261"/>
              <c:y val="0.91669206229561062"/>
            </c:manualLayout>
          </c:layout>
          <c:overlay val="0"/>
        </c:title>
        <c:numFmt formatCode="#,##0_);\(#,##0\)" sourceLinked="0"/>
        <c:majorTickMark val="none"/>
        <c:minorTickMark val="none"/>
        <c:tickLblPos val="nextTo"/>
        <c:txPr>
          <a:bodyPr/>
          <a:lstStyle/>
          <a:p>
            <a:pPr>
              <a:defRPr sz="1200" baseline="0"/>
            </a:pPr>
            <a:endParaRPr lang="en-US"/>
          </a:p>
        </c:txPr>
        <c:crossAx val="126428672"/>
        <c:crosses val="autoZero"/>
        <c:crossBetween val="midCat"/>
        <c:majorUnit val="10000"/>
        <c:minorUnit val="5000"/>
      </c:valAx>
      <c:valAx>
        <c:axId val="126428672"/>
        <c:scaling>
          <c:orientation val="minMax"/>
          <c:max val="1.0000000000000016E-2"/>
          <c:min val="0"/>
        </c:scaling>
        <c:delete val="0"/>
        <c:axPos val="l"/>
        <c:majorGridlines/>
        <c:title>
          <c:tx>
            <c:rich>
              <a:bodyPr/>
              <a:lstStyle/>
              <a:p>
                <a:pPr>
                  <a:defRPr/>
                </a:pPr>
                <a:r>
                  <a:rPr lang="en-CA" sz="2000" b="1" i="0" u="none" strike="noStrike" baseline="0">
                    <a:effectLst/>
                  </a:rPr>
                  <a:t>R</a:t>
                </a:r>
                <a:r>
                  <a:rPr lang="en-CA" sz="2000" b="1" i="0" u="none" strike="noStrike" baseline="30000">
                    <a:effectLst/>
                  </a:rPr>
                  <a:t>2</a:t>
                </a:r>
                <a:endParaRPr lang="en-CA" sz="2000"/>
              </a:p>
            </c:rich>
          </c:tx>
          <c:layout>
            <c:manualLayout>
              <c:xMode val="edge"/>
              <c:yMode val="edge"/>
              <c:x val="2.1974964459388201E-2"/>
              <c:y val="0.47536756399301644"/>
            </c:manualLayout>
          </c:layout>
          <c:overlay val="0"/>
        </c:title>
        <c:numFmt formatCode="General" sourceLinked="1"/>
        <c:majorTickMark val="none"/>
        <c:minorTickMark val="none"/>
        <c:tickLblPos val="nextTo"/>
        <c:txPr>
          <a:bodyPr/>
          <a:lstStyle/>
          <a:p>
            <a:pPr>
              <a:defRPr sz="1200" baseline="0"/>
            </a:pPr>
            <a:endParaRPr lang="en-US"/>
          </a:p>
        </c:txPr>
        <c:crossAx val="126422016"/>
        <c:crosses val="autoZero"/>
        <c:crossBetween val="midCat"/>
        <c:majorUnit val="1.0000000000000041E-3"/>
        <c:minorUnit val="5.0000000000000109E-4"/>
      </c:valAx>
    </c:plotArea>
    <c:legend>
      <c:legendPos val="r"/>
      <c:layout>
        <c:manualLayout>
          <c:xMode val="edge"/>
          <c:yMode val="edge"/>
          <c:x val="0.56582591952249484"/>
          <c:y val="0.28271801763468474"/>
          <c:w val="0.14749607680555771"/>
          <c:h val="0.25335754577489483"/>
        </c:manualLayout>
      </c:layout>
      <c:overlay val="0"/>
      <c:spPr>
        <a:solidFill>
          <a:schemeClr val="bg1"/>
        </a:solidFill>
      </c:spPr>
      <c:txPr>
        <a:bodyPr/>
        <a:lstStyle/>
        <a:p>
          <a:pPr>
            <a:defRPr sz="1300" baseline="0"/>
          </a:pPr>
          <a:endParaRPr lang="en-US"/>
        </a:p>
      </c:tx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image" Target="../media/image93.emf"/><Relationship Id="rId1" Type="http://schemas.openxmlformats.org/officeDocument/2006/relationships/image" Target="../media/image9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image" Target="../media/image83.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image" Target="../media/image93.emf"/><Relationship Id="rId1" Type="http://schemas.openxmlformats.org/officeDocument/2006/relationships/image" Target="../media/image9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84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defRPr sz="1200">
                <a:latin typeface="Times" charset="0"/>
              </a:defRPr>
            </a:lvl1pPr>
          </a:lstStyle>
          <a:p>
            <a:pPr>
              <a:defRPr/>
            </a:pPr>
            <a:endParaRPr lang="en-US"/>
          </a:p>
        </p:txBody>
      </p:sp>
      <p:sp>
        <p:nvSpPr>
          <p:cNvPr id="61849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r">
              <a:defRPr sz="1200">
                <a:latin typeface="Times" charset="0"/>
              </a:defRPr>
            </a:lvl1pPr>
          </a:lstStyle>
          <a:p>
            <a:pPr>
              <a:defRPr/>
            </a:pPr>
            <a:endParaRPr lang="en-US"/>
          </a:p>
        </p:txBody>
      </p:sp>
      <p:sp>
        <p:nvSpPr>
          <p:cNvPr id="618500" name="Rectangle 4"/>
          <p:cNvSpPr>
            <a:spLocks noGrp="1" noChangeArrowheads="1"/>
          </p:cNvSpPr>
          <p:nvPr>
            <p:ph type="ftr" sz="quarter" idx="2"/>
          </p:nvPr>
        </p:nvSpPr>
        <p:spPr bwMode="auto">
          <a:xfrm>
            <a:off x="0" y="9120189"/>
            <a:ext cx="3170238" cy="479425"/>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defRPr sz="1200">
                <a:latin typeface="Times" charset="0"/>
              </a:defRPr>
            </a:lvl1pPr>
          </a:lstStyle>
          <a:p>
            <a:pPr>
              <a:defRPr/>
            </a:pPr>
            <a:endParaRPr lang="en-US"/>
          </a:p>
        </p:txBody>
      </p:sp>
      <p:sp>
        <p:nvSpPr>
          <p:cNvPr id="618501" name="Rectangle 5"/>
          <p:cNvSpPr>
            <a:spLocks noGrp="1" noChangeArrowheads="1"/>
          </p:cNvSpPr>
          <p:nvPr>
            <p:ph type="sldNum" sz="quarter" idx="3"/>
          </p:nvPr>
        </p:nvSpPr>
        <p:spPr bwMode="auto">
          <a:xfrm>
            <a:off x="4143375" y="9120189"/>
            <a:ext cx="3170238" cy="479425"/>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r">
              <a:defRPr sz="1200">
                <a:latin typeface="Times" charset="0"/>
              </a:defRPr>
            </a:lvl1pPr>
          </a:lstStyle>
          <a:p>
            <a:pPr>
              <a:defRPr/>
            </a:pPr>
            <a:fld id="{7C99152A-33AB-4495-A484-9196CF88435D}" type="slidenum">
              <a:rPr lang="en-US"/>
              <a:pPr>
                <a:defRPr/>
              </a:pPr>
              <a:t>‹#›</a:t>
            </a:fld>
            <a:endParaRPr lang="en-US"/>
          </a:p>
        </p:txBody>
      </p:sp>
    </p:spTree>
    <p:extLst>
      <p:ext uri="{BB962C8B-B14F-4D97-AF65-F5344CB8AC3E}">
        <p14:creationId xmlns:p14="http://schemas.microsoft.com/office/powerpoint/2010/main" val="1259422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710">
              <a:defRPr sz="1300">
                <a:latin typeface="Times" charset="0"/>
              </a:defRPr>
            </a:lvl1pPr>
          </a:lstStyle>
          <a:p>
            <a:pPr>
              <a:defRPr/>
            </a:pPr>
            <a:endParaRPr lang="en-US"/>
          </a:p>
        </p:txBody>
      </p:sp>
      <p:sp>
        <p:nvSpPr>
          <p:cNvPr id="15363" name="Rectangle 3"/>
          <p:cNvSpPr>
            <a:spLocks noGrp="1" noChangeArrowheads="1"/>
          </p:cNvSpPr>
          <p:nvPr>
            <p:ph type="dt" idx="1"/>
          </p:nvPr>
        </p:nvSpPr>
        <p:spPr bwMode="auto">
          <a:xfrm>
            <a:off x="4144964" y="0"/>
            <a:ext cx="3170237" cy="479425"/>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710">
              <a:defRPr sz="1300">
                <a:latin typeface="Times" charset="0"/>
              </a:defRPr>
            </a:lvl1pPr>
          </a:lstStyle>
          <a:p>
            <a:pPr>
              <a:defRPr/>
            </a:pPr>
            <a:endParaRPr lang="en-US"/>
          </a:p>
        </p:txBody>
      </p:sp>
      <p:sp>
        <p:nvSpPr>
          <p:cNvPr id="122884" name="Rectangle 4"/>
          <p:cNvSpPr>
            <a:spLocks noGrp="1" noRot="1" noChangeAspect="1" noChangeArrowheads="1" noTextEdit="1"/>
          </p:cNvSpPr>
          <p:nvPr>
            <p:ph type="sldImg" idx="2"/>
          </p:nvPr>
        </p:nvSpPr>
        <p:spPr bwMode="auto">
          <a:xfrm>
            <a:off x="1257300" y="720725"/>
            <a:ext cx="4802188" cy="360045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74726" y="4560889"/>
            <a:ext cx="5365750" cy="4319587"/>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9121776"/>
            <a:ext cx="3170238" cy="479425"/>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710">
              <a:defRPr sz="1300">
                <a:latin typeface="Times" charset="0"/>
              </a:defRPr>
            </a:lvl1pPr>
          </a:lstStyle>
          <a:p>
            <a:pPr>
              <a:defRPr/>
            </a:pPr>
            <a:endParaRPr lang="en-US"/>
          </a:p>
        </p:txBody>
      </p:sp>
      <p:sp>
        <p:nvSpPr>
          <p:cNvPr id="15367" name="Rectangle 7"/>
          <p:cNvSpPr>
            <a:spLocks noGrp="1" noChangeArrowheads="1"/>
          </p:cNvSpPr>
          <p:nvPr>
            <p:ph type="sldNum" sz="quarter" idx="5"/>
          </p:nvPr>
        </p:nvSpPr>
        <p:spPr bwMode="auto">
          <a:xfrm>
            <a:off x="4144964" y="9121776"/>
            <a:ext cx="3170237" cy="479425"/>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710">
              <a:defRPr sz="1300">
                <a:latin typeface="Times" charset="0"/>
              </a:defRPr>
            </a:lvl1pPr>
          </a:lstStyle>
          <a:p>
            <a:pPr>
              <a:defRPr/>
            </a:pPr>
            <a:fld id="{744A6AEB-343B-4F4C-BCF5-F92AE94A4CAF}" type="slidenum">
              <a:rPr lang="en-US"/>
              <a:pPr>
                <a:defRPr/>
              </a:pPr>
              <a:t>‹#›</a:t>
            </a:fld>
            <a:endParaRPr lang="en-US"/>
          </a:p>
        </p:txBody>
      </p:sp>
    </p:spTree>
    <p:extLst>
      <p:ext uri="{BB962C8B-B14F-4D97-AF65-F5344CB8AC3E}">
        <p14:creationId xmlns:p14="http://schemas.microsoft.com/office/powerpoint/2010/main" val="2641794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C49472DA-D0F7-4AC9-8E1F-0214A7772BA9}" type="slidenum">
              <a:rPr lang="en-US" smtClean="0"/>
              <a:pPr/>
              <a:t>1</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03684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8E5DF134-E35F-4FC9-BD3F-31F16DEC0043}" type="slidenum">
              <a:rPr lang="en-US" smtClean="0"/>
              <a:pPr/>
              <a:t>10</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7635853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4BE188E3-A5B5-4F35-9F1E-CE3A95A769F7}" type="slidenum">
              <a:rPr lang="en-US" smtClean="0"/>
              <a:pPr/>
              <a:t>105</a:t>
            </a:fld>
            <a:endParaRPr lang="en-US" smtClean="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pPr eaLnBrk="1" hangingPunct="1"/>
            <a:r>
              <a:rPr lang="en-US" smtClean="0"/>
              <a:t>On slide</a:t>
            </a:r>
          </a:p>
        </p:txBody>
      </p:sp>
    </p:spTree>
    <p:extLst>
      <p:ext uri="{BB962C8B-B14F-4D97-AF65-F5344CB8AC3E}">
        <p14:creationId xmlns:p14="http://schemas.microsoft.com/office/powerpoint/2010/main" val="349902592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A07F9B5A-77F2-404B-AA95-18174E4781F0}" type="slidenum">
              <a:rPr lang="en-US" smtClean="0"/>
              <a:pPr/>
              <a:t>106</a:t>
            </a:fld>
            <a:endParaRPr lang="en-US" smtClean="0"/>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r>
              <a:rPr lang="en-US" smtClean="0"/>
              <a:t>On slide</a:t>
            </a:r>
          </a:p>
        </p:txBody>
      </p:sp>
    </p:spTree>
    <p:extLst>
      <p:ext uri="{BB962C8B-B14F-4D97-AF65-F5344CB8AC3E}">
        <p14:creationId xmlns:p14="http://schemas.microsoft.com/office/powerpoint/2010/main" val="375141017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0A767D4A-A383-49FF-88A6-FCB89A5E3179}" type="slidenum">
              <a:rPr lang="en-US" smtClean="0"/>
              <a:pPr/>
              <a:t>107</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4843665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5F1D1B50-AE2D-4A54-8694-FDF116C71B1C}" type="slidenum">
              <a:rPr lang="en-US" smtClean="0"/>
              <a:pPr/>
              <a:t>108</a:t>
            </a:fld>
            <a:endParaRPr lang="en-US" smtClean="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3653063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90C79436-180B-41B2-8656-7A51238FAA92}" type="slidenum">
              <a:rPr lang="en-US" smtClean="0"/>
              <a:pPr/>
              <a:t>109</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0014542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FCFF4C01-A9E3-42FD-9D8F-056826CDC62C}" type="slidenum">
              <a:rPr lang="en-US" smtClean="0"/>
              <a:pPr/>
              <a:t>113</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2109465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69415057-52B2-4696-B41C-5FFC48DEAE1B}" type="slidenum">
              <a:rPr lang="en-US" smtClean="0"/>
              <a:pPr/>
              <a:t>114</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9406900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B717B8E2-079C-4531-8C16-85F3B6A3C67C}" type="slidenum">
              <a:rPr lang="en-US" smtClean="0"/>
              <a:pPr/>
              <a:t>115</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785587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7C567C30-3BCE-44C7-BBB9-FB1CE5840A97}" type="slidenum">
              <a:rPr lang="en-US" smtClean="0"/>
              <a:pPr/>
              <a:t>116</a:t>
            </a:fld>
            <a:endParaRPr lang="en-US" smtClean="0"/>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5722007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p>
            <a:fld id="{53CE2CF0-9C8C-412D-9115-49660F16D2B1}" type="slidenum">
              <a:rPr lang="en-US" smtClean="0"/>
              <a:pPr/>
              <a:t>117</a:t>
            </a:fld>
            <a:endParaRPr lang="en-US" smtClean="0"/>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05566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pPr eaLnBrk="1" hangingPunct="1"/>
            <a:endParaRPr lang="en-US" smtClean="0"/>
          </a:p>
        </p:txBody>
      </p:sp>
      <p:sp>
        <p:nvSpPr>
          <p:cNvPr id="134148" name="Slide Number Placeholder 3"/>
          <p:cNvSpPr>
            <a:spLocks noGrp="1"/>
          </p:cNvSpPr>
          <p:nvPr>
            <p:ph type="sldNum" sz="quarter" idx="5"/>
          </p:nvPr>
        </p:nvSpPr>
        <p:spPr>
          <a:noFill/>
        </p:spPr>
        <p:txBody>
          <a:bodyPr/>
          <a:lstStyle/>
          <a:p>
            <a:fld id="{1468CEE3-8881-4612-A62D-6654BADA1089}" type="slidenum">
              <a:rPr lang="en-US" smtClean="0"/>
              <a:pPr/>
              <a:t>11</a:t>
            </a:fld>
            <a:endParaRPr lang="en-US" smtClean="0"/>
          </a:p>
        </p:txBody>
      </p:sp>
    </p:spTree>
    <p:extLst>
      <p:ext uri="{BB962C8B-B14F-4D97-AF65-F5344CB8AC3E}">
        <p14:creationId xmlns:p14="http://schemas.microsoft.com/office/powerpoint/2010/main" val="270313384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A2784AB9-30A5-4D16-BA18-0621439F89FE}" type="slidenum">
              <a:rPr lang="en-US" smtClean="0"/>
              <a:pPr/>
              <a:t>118</a:t>
            </a:fld>
            <a:endParaRPr lang="en-US" smtClean="0"/>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8873187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p>
            <a:fld id="{4948E0DA-CA91-4D02-B9B9-F3F502D1EC77}" type="slidenum">
              <a:rPr lang="en-US" smtClean="0"/>
              <a:pPr/>
              <a:t>119</a:t>
            </a:fld>
            <a:endParaRPr lang="en-US" smtClean="0"/>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3781516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FC478BB1-A0CD-4DD5-9AA9-C75D07840E6A}" type="slidenum">
              <a:rPr lang="en-US" smtClean="0"/>
              <a:pPr/>
              <a:t>120</a:t>
            </a:fld>
            <a:endParaRPr lang="en-US" smtClean="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3464646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fld id="{FA68E423-1432-4ADA-98E1-076F7BBD6E1D}" type="slidenum">
              <a:rPr lang="en-US" smtClean="0"/>
              <a:pPr/>
              <a:t>121</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4410584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65FDEE36-6BC9-48E0-9744-A64C081B13C8}" type="slidenum">
              <a:rPr lang="en-US" smtClean="0"/>
              <a:pPr/>
              <a:t>122</a:t>
            </a:fld>
            <a:endParaRPr lang="en-US" smtClean="0"/>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3800805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28D4782E-3BF5-473A-801E-2C35D7A4BA3A}" type="slidenum">
              <a:rPr lang="en-US" smtClean="0"/>
              <a:pPr/>
              <a:t>123</a:t>
            </a:fld>
            <a:endParaRPr lang="en-US" smtClean="0"/>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2464309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F23DC1F6-9F9D-4E3A-85F5-946D37A5CEB1}" type="slidenum">
              <a:rPr lang="en-US" smtClean="0"/>
              <a:pPr/>
              <a:t>124</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6482515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E55FD7EC-B8B0-4AD2-93AC-795DA3117DA7}" type="slidenum">
              <a:rPr lang="en-US" smtClean="0"/>
              <a:pPr/>
              <a:t>125</a:t>
            </a:fld>
            <a:endParaRPr lang="en-US" smtClean="0"/>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0552867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3A28C93C-A851-463E-A583-217F5C3137F1}" type="slidenum">
              <a:rPr lang="en-US" smtClean="0"/>
              <a:pPr/>
              <a:t>126</a:t>
            </a:fld>
            <a:endParaRPr lang="en-US" smtClean="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5349815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1963661E-8944-48CA-818B-042A22B24384}" type="slidenum">
              <a:rPr lang="en-US" smtClean="0">
                <a:solidFill>
                  <a:prstClr val="black"/>
                </a:solidFill>
              </a:rPr>
              <a:pPr/>
              <a:t>127</a:t>
            </a:fld>
            <a:endParaRPr lang="en-US" smtClean="0">
              <a:solidFill>
                <a:prstClr val="black"/>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latin typeface="Times" charset="0"/>
              <a:ea typeface="ＭＳ Ｐゴシック" pitchFamily="34" charset="-128"/>
            </a:endParaRPr>
          </a:p>
        </p:txBody>
      </p:sp>
    </p:spTree>
    <p:extLst>
      <p:ext uri="{BB962C8B-B14F-4D97-AF65-F5344CB8AC3E}">
        <p14:creationId xmlns:p14="http://schemas.microsoft.com/office/powerpoint/2010/main" val="891793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pPr eaLnBrk="1" hangingPunct="1"/>
            <a:endParaRPr lang="en-US" smtClean="0"/>
          </a:p>
        </p:txBody>
      </p:sp>
      <p:sp>
        <p:nvSpPr>
          <p:cNvPr id="135172" name="Slide Number Placeholder 3"/>
          <p:cNvSpPr>
            <a:spLocks noGrp="1"/>
          </p:cNvSpPr>
          <p:nvPr>
            <p:ph type="sldNum" sz="quarter" idx="5"/>
          </p:nvPr>
        </p:nvSpPr>
        <p:spPr>
          <a:noFill/>
        </p:spPr>
        <p:txBody>
          <a:bodyPr/>
          <a:lstStyle/>
          <a:p>
            <a:fld id="{F0ED3CCA-A421-4916-8A8C-A9E99E20A2B9}" type="slidenum">
              <a:rPr lang="en-US" smtClean="0"/>
              <a:pPr/>
              <a:t>12</a:t>
            </a:fld>
            <a:endParaRPr lang="en-US" smtClean="0"/>
          </a:p>
        </p:txBody>
      </p:sp>
    </p:spTree>
    <p:extLst>
      <p:ext uri="{BB962C8B-B14F-4D97-AF65-F5344CB8AC3E}">
        <p14:creationId xmlns:p14="http://schemas.microsoft.com/office/powerpoint/2010/main" val="238102366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049B23D0-D875-4723-A1DE-462541F30FA8}" type="slidenum">
              <a:rPr lang="en-US" smtClean="0">
                <a:solidFill>
                  <a:prstClr val="black"/>
                </a:solidFill>
              </a:rPr>
              <a:pPr/>
              <a:t>128</a:t>
            </a:fld>
            <a:endParaRPr lang="en-US" smtClean="0">
              <a:solidFill>
                <a:prstClr val="black"/>
              </a:solidFill>
            </a:endParaRPr>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endParaRPr lang="en-US" dirty="0" smtClean="0">
              <a:latin typeface="Times" charset="0"/>
              <a:ea typeface="ＭＳ Ｐゴシック" pitchFamily="34" charset="-128"/>
            </a:endParaRPr>
          </a:p>
        </p:txBody>
      </p:sp>
    </p:spTree>
    <p:extLst>
      <p:ext uri="{BB962C8B-B14F-4D97-AF65-F5344CB8AC3E}">
        <p14:creationId xmlns:p14="http://schemas.microsoft.com/office/powerpoint/2010/main" val="68943334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143886-0409-4CDF-BFD2-BFABF3BC13F7}" type="slidenum">
              <a:rPr lang="en-US" smtClean="0">
                <a:solidFill>
                  <a:prstClr val="black"/>
                </a:solidFill>
              </a:rPr>
              <a:pPr>
                <a:defRPr/>
              </a:pPr>
              <a:t>129</a:t>
            </a:fld>
            <a:endParaRPr lang="en-US">
              <a:solidFill>
                <a:prstClr val="black"/>
              </a:solidFill>
            </a:endParaRPr>
          </a:p>
        </p:txBody>
      </p:sp>
    </p:spTree>
    <p:extLst>
      <p:ext uri="{BB962C8B-B14F-4D97-AF65-F5344CB8AC3E}">
        <p14:creationId xmlns:p14="http://schemas.microsoft.com/office/powerpoint/2010/main" val="31627553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143886-0409-4CDF-BFD2-BFABF3BC13F7}" type="slidenum">
              <a:rPr lang="en-US" smtClean="0">
                <a:solidFill>
                  <a:prstClr val="black"/>
                </a:solidFill>
              </a:rPr>
              <a:pPr>
                <a:defRPr/>
              </a:pPr>
              <a:t>130</a:t>
            </a:fld>
            <a:endParaRPr lang="en-US">
              <a:solidFill>
                <a:prstClr val="black"/>
              </a:solidFill>
            </a:endParaRPr>
          </a:p>
        </p:txBody>
      </p:sp>
    </p:spTree>
    <p:extLst>
      <p:ext uri="{BB962C8B-B14F-4D97-AF65-F5344CB8AC3E}">
        <p14:creationId xmlns:p14="http://schemas.microsoft.com/office/powerpoint/2010/main" val="334464833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143886-0409-4CDF-BFD2-BFABF3BC13F7}" type="slidenum">
              <a:rPr lang="en-US" smtClean="0">
                <a:solidFill>
                  <a:prstClr val="black"/>
                </a:solidFill>
              </a:rPr>
              <a:pPr>
                <a:defRPr/>
              </a:pPr>
              <a:t>131</a:t>
            </a:fld>
            <a:endParaRPr lang="en-US">
              <a:solidFill>
                <a:prstClr val="black"/>
              </a:solidFill>
            </a:endParaRPr>
          </a:p>
        </p:txBody>
      </p:sp>
    </p:spTree>
    <p:extLst>
      <p:ext uri="{BB962C8B-B14F-4D97-AF65-F5344CB8AC3E}">
        <p14:creationId xmlns:p14="http://schemas.microsoft.com/office/powerpoint/2010/main" val="112829471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143886-0409-4CDF-BFD2-BFABF3BC13F7}" type="slidenum">
              <a:rPr lang="en-US" smtClean="0">
                <a:solidFill>
                  <a:prstClr val="black"/>
                </a:solidFill>
              </a:rPr>
              <a:pPr>
                <a:defRPr/>
              </a:pPr>
              <a:t>132</a:t>
            </a:fld>
            <a:endParaRPr lang="en-US">
              <a:solidFill>
                <a:prstClr val="black"/>
              </a:solidFill>
            </a:endParaRPr>
          </a:p>
        </p:txBody>
      </p:sp>
    </p:spTree>
    <p:extLst>
      <p:ext uri="{BB962C8B-B14F-4D97-AF65-F5344CB8AC3E}">
        <p14:creationId xmlns:p14="http://schemas.microsoft.com/office/powerpoint/2010/main" val="334464833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143886-0409-4CDF-BFD2-BFABF3BC13F7}" type="slidenum">
              <a:rPr lang="en-US" smtClean="0">
                <a:solidFill>
                  <a:prstClr val="black"/>
                </a:solidFill>
              </a:rPr>
              <a:pPr>
                <a:defRPr/>
              </a:pPr>
              <a:t>133</a:t>
            </a:fld>
            <a:endParaRPr lang="en-US">
              <a:solidFill>
                <a:prstClr val="black"/>
              </a:solidFill>
            </a:endParaRPr>
          </a:p>
        </p:txBody>
      </p:sp>
    </p:spTree>
    <p:extLst>
      <p:ext uri="{BB962C8B-B14F-4D97-AF65-F5344CB8AC3E}">
        <p14:creationId xmlns:p14="http://schemas.microsoft.com/office/powerpoint/2010/main" val="238648890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143886-0409-4CDF-BFD2-BFABF3BC13F7}" type="slidenum">
              <a:rPr lang="en-US" smtClean="0">
                <a:solidFill>
                  <a:prstClr val="black"/>
                </a:solidFill>
              </a:rPr>
              <a:pPr>
                <a:defRPr/>
              </a:pPr>
              <a:t>135</a:t>
            </a:fld>
            <a:endParaRPr lang="en-US">
              <a:solidFill>
                <a:prstClr val="black"/>
              </a:solidFill>
            </a:endParaRPr>
          </a:p>
        </p:txBody>
      </p:sp>
    </p:spTree>
    <p:extLst>
      <p:ext uri="{BB962C8B-B14F-4D97-AF65-F5344CB8AC3E}">
        <p14:creationId xmlns:p14="http://schemas.microsoft.com/office/powerpoint/2010/main" val="359469962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143886-0409-4CDF-BFD2-BFABF3BC13F7}" type="slidenum">
              <a:rPr lang="en-US" smtClean="0">
                <a:solidFill>
                  <a:prstClr val="black"/>
                </a:solidFill>
              </a:rPr>
              <a:pPr>
                <a:defRPr/>
              </a:pPr>
              <a:t>136</a:t>
            </a:fld>
            <a:endParaRPr lang="en-US">
              <a:solidFill>
                <a:prstClr val="black"/>
              </a:solidFill>
            </a:endParaRPr>
          </a:p>
        </p:txBody>
      </p:sp>
    </p:spTree>
    <p:extLst>
      <p:ext uri="{BB962C8B-B14F-4D97-AF65-F5344CB8AC3E}">
        <p14:creationId xmlns:p14="http://schemas.microsoft.com/office/powerpoint/2010/main" val="144908432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143886-0409-4CDF-BFD2-BFABF3BC13F7}" type="slidenum">
              <a:rPr lang="en-US" smtClean="0">
                <a:solidFill>
                  <a:prstClr val="black"/>
                </a:solidFill>
              </a:rPr>
              <a:pPr>
                <a:defRPr/>
              </a:pPr>
              <a:t>137</a:t>
            </a:fld>
            <a:endParaRPr lang="en-US">
              <a:solidFill>
                <a:prstClr val="black"/>
              </a:solidFill>
            </a:endParaRPr>
          </a:p>
        </p:txBody>
      </p:sp>
    </p:spTree>
    <p:extLst>
      <p:ext uri="{BB962C8B-B14F-4D97-AF65-F5344CB8AC3E}">
        <p14:creationId xmlns:p14="http://schemas.microsoft.com/office/powerpoint/2010/main" val="420332066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143886-0409-4CDF-BFD2-BFABF3BC13F7}" type="slidenum">
              <a:rPr lang="en-US" smtClean="0">
                <a:solidFill>
                  <a:prstClr val="black"/>
                </a:solidFill>
              </a:rPr>
              <a:pPr>
                <a:defRPr/>
              </a:pPr>
              <a:t>138</a:t>
            </a:fld>
            <a:endParaRPr lang="en-US">
              <a:solidFill>
                <a:prstClr val="black"/>
              </a:solidFill>
            </a:endParaRPr>
          </a:p>
        </p:txBody>
      </p:sp>
    </p:spTree>
    <p:extLst>
      <p:ext uri="{BB962C8B-B14F-4D97-AF65-F5344CB8AC3E}">
        <p14:creationId xmlns:p14="http://schemas.microsoft.com/office/powerpoint/2010/main" val="3344648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22A8535D-811C-4A33-9D95-0DDF2FD1AA54}" type="slidenum">
              <a:rPr lang="en-US" smtClean="0"/>
              <a:pPr/>
              <a:t>14</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0458182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143886-0409-4CDF-BFD2-BFABF3BC13F7}" type="slidenum">
              <a:rPr lang="en-US" smtClean="0">
                <a:solidFill>
                  <a:prstClr val="black"/>
                </a:solidFill>
              </a:rPr>
              <a:pPr>
                <a:defRPr/>
              </a:pPr>
              <a:t>139</a:t>
            </a:fld>
            <a:endParaRPr lang="en-US">
              <a:solidFill>
                <a:prstClr val="black"/>
              </a:solidFill>
            </a:endParaRPr>
          </a:p>
        </p:txBody>
      </p:sp>
    </p:spTree>
    <p:extLst>
      <p:ext uri="{BB962C8B-B14F-4D97-AF65-F5344CB8AC3E}">
        <p14:creationId xmlns:p14="http://schemas.microsoft.com/office/powerpoint/2010/main" val="134557866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143886-0409-4CDF-BFD2-BFABF3BC13F7}" type="slidenum">
              <a:rPr lang="en-US" smtClean="0">
                <a:solidFill>
                  <a:prstClr val="black"/>
                </a:solidFill>
              </a:rPr>
              <a:pPr>
                <a:defRPr/>
              </a:pPr>
              <a:t>140</a:t>
            </a:fld>
            <a:endParaRPr lang="en-US">
              <a:solidFill>
                <a:prstClr val="black"/>
              </a:solidFill>
            </a:endParaRPr>
          </a:p>
        </p:txBody>
      </p:sp>
    </p:spTree>
    <p:extLst>
      <p:ext uri="{BB962C8B-B14F-4D97-AF65-F5344CB8AC3E}">
        <p14:creationId xmlns:p14="http://schemas.microsoft.com/office/powerpoint/2010/main" val="60087086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143886-0409-4CDF-BFD2-BFABF3BC13F7}" type="slidenum">
              <a:rPr lang="en-US" smtClean="0">
                <a:solidFill>
                  <a:prstClr val="black"/>
                </a:solidFill>
              </a:rPr>
              <a:pPr>
                <a:defRPr/>
              </a:pPr>
              <a:t>141</a:t>
            </a:fld>
            <a:endParaRPr lang="en-US">
              <a:solidFill>
                <a:prstClr val="black"/>
              </a:solidFill>
            </a:endParaRPr>
          </a:p>
        </p:txBody>
      </p:sp>
    </p:spTree>
    <p:extLst>
      <p:ext uri="{BB962C8B-B14F-4D97-AF65-F5344CB8AC3E}">
        <p14:creationId xmlns:p14="http://schemas.microsoft.com/office/powerpoint/2010/main" val="327255762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143886-0409-4CDF-BFD2-BFABF3BC13F7}" type="slidenum">
              <a:rPr lang="en-US" smtClean="0">
                <a:solidFill>
                  <a:prstClr val="black"/>
                </a:solidFill>
              </a:rPr>
              <a:pPr>
                <a:defRPr/>
              </a:pPr>
              <a:t>142</a:t>
            </a:fld>
            <a:endParaRPr lang="en-US">
              <a:solidFill>
                <a:prstClr val="black"/>
              </a:solidFill>
            </a:endParaRPr>
          </a:p>
        </p:txBody>
      </p:sp>
    </p:spTree>
    <p:extLst>
      <p:ext uri="{BB962C8B-B14F-4D97-AF65-F5344CB8AC3E}">
        <p14:creationId xmlns:p14="http://schemas.microsoft.com/office/powerpoint/2010/main" val="334464833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143886-0409-4CDF-BFD2-BFABF3BC13F7}" type="slidenum">
              <a:rPr lang="en-US" smtClean="0">
                <a:solidFill>
                  <a:prstClr val="black"/>
                </a:solidFill>
              </a:rPr>
              <a:pPr>
                <a:defRPr/>
              </a:pPr>
              <a:t>143</a:t>
            </a:fld>
            <a:endParaRPr lang="en-US">
              <a:solidFill>
                <a:prstClr val="black"/>
              </a:solidFill>
            </a:endParaRPr>
          </a:p>
        </p:txBody>
      </p:sp>
    </p:spTree>
    <p:extLst>
      <p:ext uri="{BB962C8B-B14F-4D97-AF65-F5344CB8AC3E}">
        <p14:creationId xmlns:p14="http://schemas.microsoft.com/office/powerpoint/2010/main" val="76883934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143886-0409-4CDF-BFD2-BFABF3BC13F7}" type="slidenum">
              <a:rPr lang="en-US" smtClean="0">
                <a:solidFill>
                  <a:prstClr val="black"/>
                </a:solidFill>
              </a:rPr>
              <a:pPr>
                <a:defRPr/>
              </a:pPr>
              <a:t>144</a:t>
            </a:fld>
            <a:endParaRPr lang="en-US">
              <a:solidFill>
                <a:prstClr val="black"/>
              </a:solidFill>
            </a:endParaRPr>
          </a:p>
        </p:txBody>
      </p:sp>
    </p:spTree>
    <p:extLst>
      <p:ext uri="{BB962C8B-B14F-4D97-AF65-F5344CB8AC3E}">
        <p14:creationId xmlns:p14="http://schemas.microsoft.com/office/powerpoint/2010/main" val="92256658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143886-0409-4CDF-BFD2-BFABF3BC13F7}" type="slidenum">
              <a:rPr lang="en-US" smtClean="0">
                <a:solidFill>
                  <a:prstClr val="black"/>
                </a:solidFill>
              </a:rPr>
              <a:pPr>
                <a:defRPr/>
              </a:pPr>
              <a:t>145</a:t>
            </a:fld>
            <a:endParaRPr lang="en-US">
              <a:solidFill>
                <a:prstClr val="black"/>
              </a:solidFill>
            </a:endParaRPr>
          </a:p>
        </p:txBody>
      </p:sp>
    </p:spTree>
    <p:extLst>
      <p:ext uri="{BB962C8B-B14F-4D97-AF65-F5344CB8AC3E}">
        <p14:creationId xmlns:p14="http://schemas.microsoft.com/office/powerpoint/2010/main" val="287996150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143886-0409-4CDF-BFD2-BFABF3BC13F7}" type="slidenum">
              <a:rPr lang="en-US" smtClean="0">
                <a:solidFill>
                  <a:prstClr val="black"/>
                </a:solidFill>
              </a:rPr>
              <a:pPr>
                <a:defRPr/>
              </a:pPr>
              <a:t>146</a:t>
            </a:fld>
            <a:endParaRPr lang="en-US">
              <a:solidFill>
                <a:prstClr val="black"/>
              </a:solidFill>
            </a:endParaRPr>
          </a:p>
        </p:txBody>
      </p:sp>
    </p:spTree>
    <p:extLst>
      <p:ext uri="{BB962C8B-B14F-4D97-AF65-F5344CB8AC3E}">
        <p14:creationId xmlns:p14="http://schemas.microsoft.com/office/powerpoint/2010/main" val="43790978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Want to begin with a concrete example of the statistical power problem in action. Work led by Chris </a:t>
            </a:r>
            <a:r>
              <a:rPr lang="en-US" dirty="0" err="1" smtClean="0"/>
              <a:t>Chabris</a:t>
            </a:r>
            <a:r>
              <a:rPr lang="en-US" dirty="0" smtClean="0"/>
              <a:t> at Union College and in this paper, we try to replicate existing published associations with IQ test scores.</a:t>
            </a:r>
          </a:p>
          <a:p>
            <a:endParaRPr lang="en-US" dirty="0"/>
          </a:p>
        </p:txBody>
      </p:sp>
      <p:sp>
        <p:nvSpPr>
          <p:cNvPr id="4" name="Slide Number Placeholder 3"/>
          <p:cNvSpPr>
            <a:spLocks noGrp="1"/>
          </p:cNvSpPr>
          <p:nvPr>
            <p:ph type="sldNum" sz="quarter" idx="10"/>
          </p:nvPr>
        </p:nvSpPr>
        <p:spPr/>
        <p:txBody>
          <a:bodyPr/>
          <a:lstStyle/>
          <a:p>
            <a:pPr>
              <a:defRPr/>
            </a:pPr>
            <a:fld id="{8B143886-0409-4CDF-BFD2-BFABF3BC13F7}" type="slidenum">
              <a:rPr lang="en-US" smtClean="0">
                <a:solidFill>
                  <a:prstClr val="black"/>
                </a:solidFill>
              </a:rPr>
              <a:pPr>
                <a:defRPr/>
              </a:pPr>
              <a:t>147</a:t>
            </a:fld>
            <a:endParaRPr lang="en-US">
              <a:solidFill>
                <a:prstClr val="black"/>
              </a:solidFill>
            </a:endParaRPr>
          </a:p>
        </p:txBody>
      </p:sp>
    </p:spTree>
    <p:extLst>
      <p:ext uri="{BB962C8B-B14F-4D97-AF65-F5344CB8AC3E}">
        <p14:creationId xmlns:p14="http://schemas.microsoft.com/office/powerpoint/2010/main" val="321255508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 and collaborators selected SNPs from a review article on genetics of cognition and genotyped WLS respondents for these SNPs. Subsequently added data from FHS and Sweden. Often sample 100 times larger than original study.</a:t>
            </a:r>
            <a:endParaRPr lang="en-US" dirty="0"/>
          </a:p>
        </p:txBody>
      </p:sp>
      <p:sp>
        <p:nvSpPr>
          <p:cNvPr id="4" name="Slide Number Placeholder 3"/>
          <p:cNvSpPr>
            <a:spLocks noGrp="1"/>
          </p:cNvSpPr>
          <p:nvPr>
            <p:ph type="sldNum" sz="quarter" idx="10"/>
          </p:nvPr>
        </p:nvSpPr>
        <p:spPr/>
        <p:txBody>
          <a:bodyPr/>
          <a:lstStyle/>
          <a:p>
            <a:pPr>
              <a:defRPr/>
            </a:pPr>
            <a:fld id="{8B143886-0409-4CDF-BFD2-BFABF3BC13F7}" type="slidenum">
              <a:rPr lang="en-US" smtClean="0">
                <a:solidFill>
                  <a:prstClr val="black"/>
                </a:solidFill>
              </a:rPr>
              <a:pPr>
                <a:defRPr/>
              </a:pPr>
              <a:t>148</a:t>
            </a:fld>
            <a:endParaRPr lang="en-US">
              <a:solidFill>
                <a:prstClr val="black"/>
              </a:solidFill>
            </a:endParaRPr>
          </a:p>
        </p:txBody>
      </p:sp>
    </p:spTree>
    <p:extLst>
      <p:ext uri="{BB962C8B-B14F-4D97-AF65-F5344CB8AC3E}">
        <p14:creationId xmlns:p14="http://schemas.microsoft.com/office/powerpoint/2010/main" val="3275557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CE6538B2-198E-420B-88A8-6C175D9ED7E0}" type="slidenum">
              <a:rPr lang="en-US" smtClean="0"/>
              <a:pPr/>
              <a:t>15</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2739725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shows the pooled estimated regression coefficients from the three studies, weighted by the inverse by the variance of the estimate.  We have followed the  convention of standardizing the dependent variable so that its standard deviation is sixteen, and as you can see we can usually rule out effects larger than 1/16 SD. This graph illustrates a pattern of results that are all too common in the candidate gene literature. It used to be the case that the talk ended with pessimistic news, leaving our audiences disappointed and frustrated and wanting more, but fortunately… we think we have recently turned a corner.</a:t>
            </a:r>
            <a:endParaRPr lang="en-US" dirty="0"/>
          </a:p>
        </p:txBody>
      </p:sp>
      <p:sp>
        <p:nvSpPr>
          <p:cNvPr id="4" name="Slide Number Placeholder 3"/>
          <p:cNvSpPr>
            <a:spLocks noGrp="1"/>
          </p:cNvSpPr>
          <p:nvPr>
            <p:ph type="sldNum" sz="quarter" idx="10"/>
          </p:nvPr>
        </p:nvSpPr>
        <p:spPr/>
        <p:txBody>
          <a:bodyPr/>
          <a:lstStyle/>
          <a:p>
            <a:pPr>
              <a:defRPr/>
            </a:pPr>
            <a:fld id="{8B143886-0409-4CDF-BFD2-BFABF3BC13F7}" type="slidenum">
              <a:rPr lang="en-US" smtClean="0">
                <a:solidFill>
                  <a:prstClr val="black"/>
                </a:solidFill>
              </a:rPr>
              <a:pPr>
                <a:defRPr/>
              </a:pPr>
              <a:t>149</a:t>
            </a:fld>
            <a:endParaRPr lang="en-US">
              <a:solidFill>
                <a:prstClr val="black"/>
              </a:solidFill>
            </a:endParaRPr>
          </a:p>
        </p:txBody>
      </p:sp>
    </p:spTree>
    <p:extLst>
      <p:ext uri="{BB962C8B-B14F-4D97-AF65-F5344CB8AC3E}">
        <p14:creationId xmlns:p14="http://schemas.microsoft.com/office/powerpoint/2010/main" val="143331968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143886-0409-4CDF-BFD2-BFABF3BC13F7}" type="slidenum">
              <a:rPr lang="en-US" smtClean="0">
                <a:solidFill>
                  <a:prstClr val="black"/>
                </a:solidFill>
              </a:rPr>
              <a:pPr>
                <a:defRPr/>
              </a:pPr>
              <a:t>150</a:t>
            </a:fld>
            <a:endParaRPr lang="en-US">
              <a:solidFill>
                <a:prstClr val="black"/>
              </a:solidFill>
            </a:endParaRPr>
          </a:p>
        </p:txBody>
      </p:sp>
    </p:spTree>
    <p:extLst>
      <p:ext uri="{BB962C8B-B14F-4D97-AF65-F5344CB8AC3E}">
        <p14:creationId xmlns:p14="http://schemas.microsoft.com/office/powerpoint/2010/main" val="334464833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can imagine a number of constructive responses to the power problem, and here I want to focus on one. In the medical world, researchers have responded to the reality that most genetic effects on medical traits are small by encouraging data pooling  to increase sample size and statistical power.  With Dan and David, and Philipp </a:t>
            </a:r>
            <a:r>
              <a:rPr lang="en-US" dirty="0" err="1" smtClean="0"/>
              <a:t>Koellinger</a:t>
            </a:r>
            <a:r>
              <a:rPr lang="en-US" dirty="0" smtClean="0"/>
              <a:t> at Erasmus University,  I have  tried to create a similar research infrastructure for social science outcomes.  We call this infrastructure the SSGAC and it is run under the auspices of the CHARGE consortium. Our first ongoing project is on educational attainment, not because we think it is the ideal phenotype, but because it is available in a large sample. </a:t>
            </a:r>
            <a:endParaRPr lang="en-US" dirty="0"/>
          </a:p>
        </p:txBody>
      </p:sp>
      <p:sp>
        <p:nvSpPr>
          <p:cNvPr id="4" name="Slide Number Placeholder 3"/>
          <p:cNvSpPr>
            <a:spLocks noGrp="1"/>
          </p:cNvSpPr>
          <p:nvPr>
            <p:ph type="sldNum" sz="quarter" idx="10"/>
          </p:nvPr>
        </p:nvSpPr>
        <p:spPr/>
        <p:txBody>
          <a:bodyPr/>
          <a:lstStyle/>
          <a:p>
            <a:pPr>
              <a:defRPr/>
            </a:pPr>
            <a:fld id="{8B143886-0409-4CDF-BFD2-BFABF3BC13F7}" type="slidenum">
              <a:rPr lang="en-US" smtClean="0">
                <a:solidFill>
                  <a:prstClr val="black"/>
                </a:solidFill>
              </a:rPr>
              <a:pPr>
                <a:defRPr/>
              </a:pPr>
              <a:t>151</a:t>
            </a:fld>
            <a:endParaRPr lang="en-US">
              <a:solidFill>
                <a:prstClr val="black"/>
              </a:solidFill>
            </a:endParaRPr>
          </a:p>
        </p:txBody>
      </p:sp>
    </p:spTree>
    <p:extLst>
      <p:ext uri="{BB962C8B-B14F-4D97-AF65-F5344CB8AC3E}">
        <p14:creationId xmlns:p14="http://schemas.microsoft.com/office/powerpoint/2010/main" val="280759069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can imagine a number of constructive responses to the power problem, and here I want to focus on one. In the medical world, researchers have responded to the reality that most genetic effects on medical traits are small by encouraging data pooling  to increase sample size and statistical power.  With Dan and David, and Philipp </a:t>
            </a:r>
            <a:r>
              <a:rPr lang="en-US" dirty="0" err="1" smtClean="0"/>
              <a:t>Koellinger</a:t>
            </a:r>
            <a:r>
              <a:rPr lang="en-US" dirty="0" smtClean="0"/>
              <a:t> at Erasmus University,  I have  tried to create a similar research infrastructure for social science outcomes.  We call this infrastructure the SSGAC and it is run under the auspices of the CHARGE consortium. Our first ongoing project is on educational attainment, not because we think it is the ideal phenotype, but because it is available in a large sample. </a:t>
            </a:r>
            <a:endParaRPr lang="en-US" dirty="0"/>
          </a:p>
        </p:txBody>
      </p:sp>
      <p:sp>
        <p:nvSpPr>
          <p:cNvPr id="4" name="Slide Number Placeholder 3"/>
          <p:cNvSpPr>
            <a:spLocks noGrp="1"/>
          </p:cNvSpPr>
          <p:nvPr>
            <p:ph type="sldNum" sz="quarter" idx="10"/>
          </p:nvPr>
        </p:nvSpPr>
        <p:spPr/>
        <p:txBody>
          <a:bodyPr/>
          <a:lstStyle/>
          <a:p>
            <a:pPr>
              <a:defRPr/>
            </a:pPr>
            <a:fld id="{8B143886-0409-4CDF-BFD2-BFABF3BC13F7}" type="slidenum">
              <a:rPr lang="en-US" smtClean="0">
                <a:solidFill>
                  <a:prstClr val="black"/>
                </a:solidFill>
              </a:rPr>
              <a:pPr>
                <a:defRPr/>
              </a:pPr>
              <a:t>153</a:t>
            </a:fld>
            <a:endParaRPr lang="en-US">
              <a:solidFill>
                <a:prstClr val="black"/>
              </a:solidFill>
            </a:endParaRPr>
          </a:p>
        </p:txBody>
      </p:sp>
    </p:spTree>
    <p:extLst>
      <p:ext uri="{BB962C8B-B14F-4D97-AF65-F5344CB8AC3E}">
        <p14:creationId xmlns:p14="http://schemas.microsoft.com/office/powerpoint/2010/main" val="280759069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can imagine a number of constructive responses to the power problem, and here I want to focus on one. In the medical world, researchers have responded to the reality that most genetic effects on medical traits are small by encouraging data pooling  to increase sample size and statistical power.  With Dan and David, and Philipp </a:t>
            </a:r>
            <a:r>
              <a:rPr lang="en-US" dirty="0" err="1" smtClean="0"/>
              <a:t>Koellinger</a:t>
            </a:r>
            <a:r>
              <a:rPr lang="en-US" dirty="0" smtClean="0"/>
              <a:t> at Erasmus University,  I have  tried to create a similar research infrastructure for social science outcomes.  We call this infrastructure the SSGAC and it is run under the auspices of the CHARGE consortium. Our first ongoing project is on educational attainment, not because we think it is the ideal phenotype, but because it is available in a large sample. </a:t>
            </a:r>
            <a:endParaRPr lang="en-US" dirty="0"/>
          </a:p>
        </p:txBody>
      </p:sp>
      <p:sp>
        <p:nvSpPr>
          <p:cNvPr id="4" name="Slide Number Placeholder 3"/>
          <p:cNvSpPr>
            <a:spLocks noGrp="1"/>
          </p:cNvSpPr>
          <p:nvPr>
            <p:ph type="sldNum" sz="quarter" idx="10"/>
          </p:nvPr>
        </p:nvSpPr>
        <p:spPr/>
        <p:txBody>
          <a:bodyPr/>
          <a:lstStyle/>
          <a:p>
            <a:pPr>
              <a:defRPr/>
            </a:pPr>
            <a:fld id="{8B143886-0409-4CDF-BFD2-BFABF3BC13F7}" type="slidenum">
              <a:rPr lang="en-US" smtClean="0">
                <a:solidFill>
                  <a:prstClr val="black"/>
                </a:solidFill>
              </a:rPr>
              <a:pPr>
                <a:defRPr/>
              </a:pPr>
              <a:t>155</a:t>
            </a:fld>
            <a:endParaRPr lang="en-US">
              <a:solidFill>
                <a:prstClr val="black"/>
              </a:solidFill>
            </a:endParaRPr>
          </a:p>
        </p:txBody>
      </p:sp>
    </p:spTree>
    <p:extLst>
      <p:ext uri="{BB962C8B-B14F-4D97-AF65-F5344CB8AC3E}">
        <p14:creationId xmlns:p14="http://schemas.microsoft.com/office/powerpoint/2010/main" val="280759069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r>
              <a:rPr lang="en-US" dirty="0" smtClean="0">
                <a:latin typeface="Times" charset="0"/>
                <a:ea typeface="ＭＳ Ｐゴシック" pitchFamily="34" charset="-128"/>
              </a:rPr>
              <a:t>What did we find? In our discovery stage, we identified  3 SNPs , one for </a:t>
            </a:r>
            <a:r>
              <a:rPr lang="en-US" dirty="0" err="1" smtClean="0">
                <a:latin typeface="Times" charset="0"/>
                <a:ea typeface="ＭＳ Ｐゴシック" pitchFamily="34" charset="-128"/>
              </a:rPr>
              <a:t>eduyears</a:t>
            </a:r>
            <a:r>
              <a:rPr lang="en-US" dirty="0" smtClean="0">
                <a:latin typeface="Times" charset="0"/>
                <a:ea typeface="ＭＳ Ｐゴシック" pitchFamily="34" charset="-128"/>
              </a:rPr>
              <a:t> and two college.  All three replicate.</a:t>
            </a:r>
          </a:p>
          <a:p>
            <a:r>
              <a:rPr lang="en-US" dirty="0" smtClean="0">
                <a:latin typeface="Times" charset="0"/>
                <a:ea typeface="ＭＳ Ｐゴシック" pitchFamily="34" charset="-128"/>
              </a:rPr>
              <a:t>Top row shows the results for the </a:t>
            </a:r>
            <a:r>
              <a:rPr lang="en-US" dirty="0" err="1" smtClean="0">
                <a:latin typeface="Times" charset="0"/>
                <a:ea typeface="ＭＳ Ｐゴシック" pitchFamily="34" charset="-128"/>
              </a:rPr>
              <a:t>eduyears</a:t>
            </a:r>
            <a:r>
              <a:rPr lang="en-US" dirty="0" smtClean="0">
                <a:latin typeface="Times" charset="0"/>
                <a:ea typeface="ＭＳ Ｐゴシック" pitchFamily="34" charset="-128"/>
              </a:rPr>
              <a:t> SNP. Estimated coefficient. S.E. in discovery, the replication attempt and the  estimate we get when we combine discovery and replication. </a:t>
            </a:r>
            <a:r>
              <a:rPr lang="en-US" dirty="0" err="1" smtClean="0">
                <a:latin typeface="Times" charset="0"/>
                <a:ea typeface="ＭＳ Ｐゴシック" pitchFamily="34" charset="-128"/>
              </a:rPr>
              <a:t>EduYears</a:t>
            </a:r>
            <a:r>
              <a:rPr lang="en-US" dirty="0" smtClean="0">
                <a:latin typeface="Times" charset="0"/>
                <a:ea typeface="ＭＳ Ｐゴシック" pitchFamily="34" charset="-128"/>
              </a:rPr>
              <a:t> is </a:t>
            </a:r>
            <a:r>
              <a:rPr lang="en-US" dirty="0" err="1" smtClean="0">
                <a:latin typeface="Times" charset="0"/>
                <a:ea typeface="ＭＳ Ｐゴシック" pitchFamily="34" charset="-128"/>
              </a:rPr>
              <a:t>measued</a:t>
            </a:r>
            <a:r>
              <a:rPr lang="en-US" dirty="0" smtClean="0">
                <a:latin typeface="Times" charset="0"/>
                <a:ea typeface="ＭＳ Ｐゴシック" pitchFamily="34" charset="-128"/>
              </a:rPr>
              <a:t> in years, so a coefficient of 0.1 corresponds to roughly 1 month of educational attainment.</a:t>
            </a:r>
          </a:p>
          <a:p>
            <a:r>
              <a:rPr lang="en-US" dirty="0" smtClean="0">
                <a:latin typeface="Times" charset="0"/>
                <a:ea typeface="ＭＳ Ｐゴシック" pitchFamily="34" charset="-128"/>
              </a:rPr>
              <a:t>Bottom row shows analogous estimates for college, but the coefficients are odds-ratios, so the usual interpretational issues arise.  But our estimates imply the two homozygotes differ by around 3.6 percentage points.</a:t>
            </a:r>
          </a:p>
          <a:p>
            <a:r>
              <a:rPr lang="en-US" dirty="0" smtClean="0">
                <a:latin typeface="Times" charset="0"/>
                <a:ea typeface="ＭＳ Ｐゴシック" pitchFamily="34" charset="-128"/>
              </a:rPr>
              <a:t>I want to emphasize the small R2. It has important implications for our understanding of architecture of social science traits. If EA is representative of other SS traits, then 1/20 of height. Important for how we design and conduct studies and evaluate existing claims of positive associations based on studies relying on  small samples.</a:t>
            </a:r>
          </a:p>
        </p:txBody>
      </p:sp>
      <p:sp>
        <p:nvSpPr>
          <p:cNvPr id="84996" name="Slide Number Placeholder 3"/>
          <p:cNvSpPr>
            <a:spLocks noGrp="1"/>
          </p:cNvSpPr>
          <p:nvPr>
            <p:ph type="sldNum" sz="quarter" idx="5"/>
          </p:nvPr>
        </p:nvSpPr>
        <p:spPr>
          <a:noFill/>
        </p:spPr>
        <p:txBody>
          <a:bodyPr/>
          <a:lstStyle/>
          <a:p>
            <a:fld id="{A710C1AA-64FD-4D04-8264-A2BE7B16E4BE}" type="slidenum">
              <a:rPr lang="en-US" smtClean="0">
                <a:solidFill>
                  <a:prstClr val="black"/>
                </a:solidFill>
              </a:rPr>
              <a:pPr/>
              <a:t>157</a:t>
            </a:fld>
            <a:endParaRPr lang="en-US" smtClean="0">
              <a:solidFill>
                <a:prstClr val="black"/>
              </a:solidFill>
            </a:endParaRPr>
          </a:p>
        </p:txBody>
      </p:sp>
    </p:spTree>
    <p:extLst>
      <p:ext uri="{BB962C8B-B14F-4D97-AF65-F5344CB8AC3E}">
        <p14:creationId xmlns:p14="http://schemas.microsoft.com/office/powerpoint/2010/main" val="390094959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143886-0409-4CDF-BFD2-BFABF3BC13F7}" type="slidenum">
              <a:rPr lang="en-US" smtClean="0">
                <a:solidFill>
                  <a:prstClr val="black"/>
                </a:solidFill>
              </a:rPr>
              <a:pPr>
                <a:defRPr/>
              </a:pPr>
              <a:t>158</a:t>
            </a:fld>
            <a:endParaRPr lang="en-US">
              <a:solidFill>
                <a:prstClr val="black"/>
              </a:solidFill>
            </a:endParaRPr>
          </a:p>
        </p:txBody>
      </p:sp>
    </p:spTree>
    <p:extLst>
      <p:ext uri="{BB962C8B-B14F-4D97-AF65-F5344CB8AC3E}">
        <p14:creationId xmlns:p14="http://schemas.microsoft.com/office/powerpoint/2010/main" val="334464833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many of the applications that Dan listed, it is important how predictive the genetic data are. This figure tries to summarize much of what we presently know about this question. To make matters concrete, let me describe how we constructed the red line.  This line shows how good a job we can do predicting educational attainment in an Australian sample. To construct this line, we reran the meta-analysis omitting the Australian sample and then used estimated SNP effects to construct a prediction equation in the Australian sample. This prediction equation is constructed by taking a linear combination of genotypes in the Australian data, weighting each by the estimated coefficient in the discovery sample. We constructed the scores using SNPs whose nominal </a:t>
            </a:r>
            <a:r>
              <a:rPr lang="en-US" i="1" dirty="0" smtClean="0"/>
              <a:t>p</a:t>
            </a:r>
            <a:r>
              <a:rPr lang="en-US" dirty="0" smtClean="0"/>
              <a:t>-values fall below a certain threshold, taking linkage disequilibrium into account. We also performed this exercise in our Swedish sample, and with a different outcome variable.  The score is actually more predictive of cognitive skills than it is of educational attainment. If you are skeptical that 3% is actually enough to achieve a substantial reduction in sample size in a randomized controlled trial, you are right. However, we also report projections of how the R2 will change as larger samples become available. With 500,000 subjects, we project that the R2 will exceed 10%. Notice also the evidence of </a:t>
            </a:r>
            <a:r>
              <a:rPr lang="en-US" dirty="0" err="1" smtClean="0"/>
              <a:t>polygenicity</a:t>
            </a:r>
            <a:r>
              <a:rPr lang="en-US" dirty="0" smtClean="0"/>
              <a:t>.</a:t>
            </a:r>
          </a:p>
          <a:p>
            <a:endParaRPr lang="en-US" dirty="0" smtClean="0"/>
          </a:p>
        </p:txBody>
      </p:sp>
      <p:sp>
        <p:nvSpPr>
          <p:cNvPr id="4" name="Slide Number Placeholder 3"/>
          <p:cNvSpPr>
            <a:spLocks noGrp="1"/>
          </p:cNvSpPr>
          <p:nvPr>
            <p:ph type="sldNum" sz="quarter" idx="10"/>
          </p:nvPr>
        </p:nvSpPr>
        <p:spPr/>
        <p:txBody>
          <a:bodyPr/>
          <a:lstStyle/>
          <a:p>
            <a:pPr>
              <a:defRPr/>
            </a:pPr>
            <a:fld id="{8B143886-0409-4CDF-BFD2-BFABF3BC13F7}" type="slidenum">
              <a:rPr lang="en-US" smtClean="0">
                <a:solidFill>
                  <a:prstClr val="black"/>
                </a:solidFill>
              </a:rPr>
              <a:pPr>
                <a:defRPr/>
              </a:pPr>
              <a:t>160</a:t>
            </a:fld>
            <a:endParaRPr lang="en-US">
              <a:solidFill>
                <a:prstClr val="black"/>
              </a:solidFill>
            </a:endParaRPr>
          </a:p>
        </p:txBody>
      </p:sp>
    </p:spTree>
    <p:extLst>
      <p:ext uri="{BB962C8B-B14F-4D97-AF65-F5344CB8AC3E}">
        <p14:creationId xmlns:p14="http://schemas.microsoft.com/office/powerpoint/2010/main" val="54377520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want to talk about one of several constructive responses to the power problem that one could imagine. </a:t>
            </a:r>
            <a:endParaRPr lang="en-US" dirty="0"/>
          </a:p>
        </p:txBody>
      </p:sp>
      <p:sp>
        <p:nvSpPr>
          <p:cNvPr id="4" name="Slide Number Placeholder 3"/>
          <p:cNvSpPr>
            <a:spLocks noGrp="1"/>
          </p:cNvSpPr>
          <p:nvPr>
            <p:ph type="sldNum" sz="quarter" idx="10"/>
          </p:nvPr>
        </p:nvSpPr>
        <p:spPr/>
        <p:txBody>
          <a:bodyPr/>
          <a:lstStyle/>
          <a:p>
            <a:pPr>
              <a:defRPr/>
            </a:pPr>
            <a:fld id="{8B143886-0409-4CDF-BFD2-BFABF3BC13F7}" type="slidenum">
              <a:rPr lang="en-US" smtClean="0">
                <a:solidFill>
                  <a:prstClr val="black"/>
                </a:solidFill>
              </a:rPr>
              <a:pPr>
                <a:defRPr/>
              </a:pPr>
              <a:t>162</a:t>
            </a:fld>
            <a:endParaRPr lang="en-US">
              <a:solidFill>
                <a:prstClr val="black"/>
              </a:solidFill>
            </a:endParaRPr>
          </a:p>
        </p:txBody>
      </p:sp>
    </p:spTree>
    <p:extLst>
      <p:ext uri="{BB962C8B-B14F-4D97-AF65-F5344CB8AC3E}">
        <p14:creationId xmlns:p14="http://schemas.microsoft.com/office/powerpoint/2010/main" val="50080899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143886-0409-4CDF-BFD2-BFABF3BC13F7}" type="slidenum">
              <a:rPr lang="en-US" smtClean="0">
                <a:solidFill>
                  <a:prstClr val="black"/>
                </a:solidFill>
              </a:rPr>
              <a:pPr>
                <a:defRPr/>
              </a:pPr>
              <a:t>164</a:t>
            </a:fld>
            <a:endParaRPr lang="en-US">
              <a:solidFill>
                <a:prstClr val="black"/>
              </a:solidFill>
            </a:endParaRPr>
          </a:p>
        </p:txBody>
      </p:sp>
    </p:spTree>
    <p:extLst>
      <p:ext uri="{BB962C8B-B14F-4D97-AF65-F5344CB8AC3E}">
        <p14:creationId xmlns:p14="http://schemas.microsoft.com/office/powerpoint/2010/main" val="3344648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49B6791A-F736-4A58-B113-C3A5209D4485}" type="slidenum">
              <a:rPr lang="en-US" smtClean="0"/>
              <a:pPr/>
              <a:t>16</a:t>
            </a:fld>
            <a:endParaRPr 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5345231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mtClean="0">
              <a:latin typeface="Times" charset="0"/>
              <a:ea typeface="ＭＳ Ｐゴシック" pitchFamily="34" charset="-128"/>
            </a:endParaRPr>
          </a:p>
        </p:txBody>
      </p:sp>
      <p:sp>
        <p:nvSpPr>
          <p:cNvPr id="86020" name="Slide Number Placeholder 3"/>
          <p:cNvSpPr>
            <a:spLocks noGrp="1"/>
          </p:cNvSpPr>
          <p:nvPr>
            <p:ph type="sldNum" sz="quarter" idx="5"/>
          </p:nvPr>
        </p:nvSpPr>
        <p:spPr>
          <a:noFill/>
        </p:spPr>
        <p:txBody>
          <a:bodyPr/>
          <a:lstStyle/>
          <a:p>
            <a:fld id="{E7BC2216-0623-4AB4-A47F-13DDFB0FED1F}" type="slidenum">
              <a:rPr lang="en-US" smtClean="0">
                <a:solidFill>
                  <a:prstClr val="black"/>
                </a:solidFill>
              </a:rPr>
              <a:pPr/>
              <a:t>172</a:t>
            </a:fld>
            <a:endParaRPr lang="en-US" smtClean="0">
              <a:solidFill>
                <a:prstClr val="black"/>
              </a:solidFill>
            </a:endParaRPr>
          </a:p>
        </p:txBody>
      </p:sp>
    </p:spTree>
    <p:extLst>
      <p:ext uri="{BB962C8B-B14F-4D97-AF65-F5344CB8AC3E}">
        <p14:creationId xmlns:p14="http://schemas.microsoft.com/office/powerpoint/2010/main" val="204414506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511B95D9-8F11-4CFE-AA65-E341E099ED51}" type="slidenum">
              <a:rPr lang="en-US" smtClean="0"/>
              <a:pPr/>
              <a:t>173</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62578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E06F0DF4-7288-496E-8BF6-165459097E01}" type="slidenum">
              <a:rPr lang="en-US" smtClean="0"/>
              <a:pPr/>
              <a:t>20</a:t>
            </a:fld>
            <a:endParaRPr lang="en-US" smtClean="0"/>
          </a:p>
        </p:txBody>
      </p:sp>
      <p:sp>
        <p:nvSpPr>
          <p:cNvPr id="139267" name="Rectangle 2"/>
          <p:cNvSpPr>
            <a:spLocks noGrp="1" noRot="1" noChangeAspect="1" noChangeArrowheads="1" noTextEdit="1"/>
          </p:cNvSpPr>
          <p:nvPr>
            <p:ph type="sldImg"/>
          </p:nvPr>
        </p:nvSpPr>
        <p:spPr>
          <a:xfrm>
            <a:off x="1257300" y="720725"/>
            <a:ext cx="4802188" cy="3600450"/>
          </a:xfrm>
          <a:ln/>
        </p:spPr>
      </p:sp>
      <p:sp>
        <p:nvSpPr>
          <p:cNvPr id="1392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0511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2CBD36B6-62AB-403C-B339-AE2087EDD85A}" type="slidenum">
              <a:rPr lang="en-US" smtClean="0"/>
              <a:pPr/>
              <a:t>21</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99594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FF3B2E8B-6F8E-4D26-9F3C-2F8121F53C4F}" type="slidenum">
              <a:rPr lang="en-US" smtClean="0"/>
              <a:pPr/>
              <a:t>22</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60824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E9002D75-0F9D-4253-92DC-09BBC70956FF}" type="slidenum">
              <a:rPr lang="en-US" smtClean="0"/>
              <a:pPr/>
              <a:t>23</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043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511B95D9-8F11-4CFE-AA65-E341E099ED51}" type="slidenum">
              <a:rPr lang="en-US" smtClean="0"/>
              <a:pPr/>
              <a:t>2</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41963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9D146786-3FC2-4C7E-8A0C-B59404032492}" type="slidenum">
              <a:rPr lang="en-US" smtClean="0"/>
              <a:pPr/>
              <a:t>24</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10796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232DE304-F9CA-4F45-9BA7-5FF32584740C}" type="slidenum">
              <a:rPr lang="en-US" smtClean="0"/>
              <a:pPr/>
              <a:t>25</a:t>
            </a:fld>
            <a:endParaRPr lang="en-US"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7542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E76341BE-9C71-484B-B4EF-6D6692B5D08B}" type="slidenum">
              <a:rPr lang="en-US" smtClean="0"/>
              <a:pPr/>
              <a:t>26</a:t>
            </a:fld>
            <a:endParaRPr 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54152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60CBD264-5A9F-476C-A4E0-0CAB97D2C90E}" type="slidenum">
              <a:rPr lang="en-US" smtClean="0"/>
              <a:pPr/>
              <a:t>27</a:t>
            </a:fld>
            <a:endParaRPr lang="en-US" smtClean="0"/>
          </a:p>
        </p:txBody>
      </p:sp>
      <p:sp>
        <p:nvSpPr>
          <p:cNvPr id="146435" name="Rectangle 2"/>
          <p:cNvSpPr>
            <a:spLocks noGrp="1" noRot="1" noChangeAspect="1" noChangeArrowheads="1" noTextEdit="1"/>
          </p:cNvSpPr>
          <p:nvPr>
            <p:ph type="sldImg"/>
          </p:nvPr>
        </p:nvSpPr>
        <p:spPr>
          <a:xfrm>
            <a:off x="1257300" y="720725"/>
            <a:ext cx="4802188" cy="3600450"/>
          </a:xfrm>
          <a:ln/>
        </p:spPr>
      </p:sp>
      <p:sp>
        <p:nvSpPr>
          <p:cNvPr id="146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32984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CFFA316E-0720-4577-AC35-838A4F42C550}" type="slidenum">
              <a:rPr lang="en-US" smtClean="0"/>
              <a:pPr/>
              <a:t>28</a:t>
            </a:fld>
            <a:endParaRPr lang="en-US"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32998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9F62AC34-C1BC-4DD1-8B31-2A6D0DC15935}" type="slidenum">
              <a:rPr lang="en-US" smtClean="0"/>
              <a:pPr/>
              <a:t>29</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42921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13034FFB-098B-4E30-93F7-8FDB85E11A15}" type="slidenum">
              <a:rPr lang="en-US" smtClean="0"/>
              <a:pPr/>
              <a:t>30</a:t>
            </a:fld>
            <a:endParaRPr lang="en-US" smtClean="0"/>
          </a:p>
        </p:txBody>
      </p:sp>
      <p:sp>
        <p:nvSpPr>
          <p:cNvPr id="147459" name="Rectangle 2"/>
          <p:cNvSpPr>
            <a:spLocks noGrp="1" noRot="1" noChangeAspect="1" noChangeArrowheads="1" noTextEdit="1"/>
          </p:cNvSpPr>
          <p:nvPr>
            <p:ph type="sldImg"/>
          </p:nvPr>
        </p:nvSpPr>
        <p:spPr>
          <a:xfrm>
            <a:off x="1257300" y="720725"/>
            <a:ext cx="4802188" cy="3600450"/>
          </a:xfrm>
          <a:ln/>
        </p:spPr>
      </p:sp>
      <p:sp>
        <p:nvSpPr>
          <p:cNvPr id="1474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07150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789E16D6-2D9C-4B68-A60D-A8BF72EB70A6}" type="slidenum">
              <a:rPr lang="en-US" smtClean="0"/>
              <a:pPr/>
              <a:t>31</a:t>
            </a:fld>
            <a:endParaRPr lang="en-US"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68495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6F0E7D64-59CC-4C56-9943-CAFB8579415A}" type="slidenum">
              <a:rPr lang="en-US" smtClean="0"/>
              <a:pPr/>
              <a:t>32</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125515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07DDA083-7CD2-4F54-9DD5-0AEB90CCEF08}" type="slidenum">
              <a:rPr lang="en-US" smtClean="0"/>
              <a:pPr/>
              <a:t>33</a:t>
            </a:fld>
            <a:endParaRPr lang="en-US" smtClean="0"/>
          </a:p>
        </p:txBody>
      </p:sp>
      <p:sp>
        <p:nvSpPr>
          <p:cNvPr id="152579" name="Rectangle 2"/>
          <p:cNvSpPr>
            <a:spLocks noGrp="1" noRot="1" noChangeAspect="1" noChangeArrowheads="1" noTextEdit="1"/>
          </p:cNvSpPr>
          <p:nvPr>
            <p:ph type="sldImg"/>
          </p:nvPr>
        </p:nvSpPr>
        <p:spPr>
          <a:xfrm>
            <a:off x="1257300" y="720725"/>
            <a:ext cx="4802188" cy="3602038"/>
          </a:xfrm>
          <a:ln/>
        </p:spPr>
      </p:sp>
      <p:sp>
        <p:nvSpPr>
          <p:cNvPr id="152580" name="Rectangle 3"/>
          <p:cNvSpPr>
            <a:spLocks noGrp="1" noChangeArrowheads="1"/>
          </p:cNvSpPr>
          <p:nvPr>
            <p:ph type="body" idx="1"/>
          </p:nvPr>
        </p:nvSpPr>
        <p:spPr>
          <a:xfrm>
            <a:off x="733425" y="4562475"/>
            <a:ext cx="5848350" cy="4318000"/>
          </a:xfrm>
          <a:noFill/>
          <a:ln/>
        </p:spPr>
        <p:txBody>
          <a:bodyPr/>
          <a:lstStyle/>
          <a:p>
            <a:pPr eaLnBrk="1" hangingPunct="1"/>
            <a:endParaRPr lang="en-US" smtClean="0"/>
          </a:p>
        </p:txBody>
      </p:sp>
    </p:spTree>
    <p:extLst>
      <p:ext uri="{BB962C8B-B14F-4D97-AF65-F5344CB8AC3E}">
        <p14:creationId xmlns:p14="http://schemas.microsoft.com/office/powerpoint/2010/main" val="3051798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BE636983-3E2E-4531-904D-4433C7CE58BF}" type="slidenum">
              <a:rPr lang="en-US" smtClean="0"/>
              <a:pPr/>
              <a:t>3</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34631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7CA32815-291C-440C-8E9D-B958B235CF29}" type="slidenum">
              <a:rPr lang="en-US" smtClean="0"/>
              <a:pPr/>
              <a:t>34</a:t>
            </a:fld>
            <a:endParaRPr lang="en-US"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199105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14336D93-F611-47F0-89EE-D63B9F765883}" type="slidenum">
              <a:rPr lang="en-US" smtClean="0"/>
              <a:pPr/>
              <a:t>35</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48015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40E382B5-83CF-4028-A65A-E86BE27209BE}" type="slidenum">
              <a:rPr lang="en-US" smtClean="0"/>
              <a:pPr/>
              <a:t>36</a:t>
            </a:fld>
            <a:endParaRPr 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610685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2056984F-CD36-403E-85B8-7DC1D8BDDA7D}" type="slidenum">
              <a:rPr lang="en-US" smtClean="0"/>
              <a:pPr/>
              <a:t>37</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739367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D0D28094-D2F0-43A6-A69A-AAFAF329BCDD}" type="slidenum">
              <a:rPr lang="en-US" smtClean="0"/>
              <a:pPr/>
              <a:t>38</a:t>
            </a:fld>
            <a:endParaRPr lang="en-US"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38078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551C3540-D03B-4627-AE2A-F46EFDAE24F0}" type="slidenum">
              <a:rPr lang="en-US" smtClean="0"/>
              <a:pPr/>
              <a:t>39</a:t>
            </a:fld>
            <a:endParaRPr lang="en-US"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502541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00829B84-D079-4313-A020-64D4FDE0577B}" type="slidenum">
              <a:rPr lang="en-US" smtClean="0"/>
              <a:pPr/>
              <a:t>40</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643778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F4BF102B-F225-4161-89A6-0784EB71213A}" type="slidenum">
              <a:rPr lang="en-US" smtClean="0"/>
              <a:pPr/>
              <a:t>41</a:t>
            </a:fld>
            <a:endParaRPr lang="en-US"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041774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78823253-8046-4352-9C14-1042B536C9CF}" type="slidenum">
              <a:rPr lang="en-US" smtClean="0"/>
              <a:pPr/>
              <a:t>42</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148825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CD6A38BE-7829-4B53-AE4E-57E01C7FB6BE}" type="slidenum">
              <a:rPr lang="en-US" smtClean="0"/>
              <a:pPr/>
              <a:t>44</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61517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1D8A79B6-ED18-4182-9110-BB139466CCC7}" type="slidenum">
              <a:rPr lang="en-US" smtClean="0"/>
              <a:pPr/>
              <a:t>4</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545309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DFCDE8A6-2917-4BD5-B581-3A8CF0CCB2F2}" type="slidenum">
              <a:rPr lang="en-US" smtClean="0"/>
              <a:pPr/>
              <a:t>45</a:t>
            </a:fld>
            <a:endParaRPr lang="en-US"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934639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BAB1F09F-92A8-4F5B-92EE-9865EA4BAE93}" type="slidenum">
              <a:rPr lang="en-US" smtClean="0"/>
              <a:pPr/>
              <a:t>46</a:t>
            </a:fld>
            <a:endParaRPr lang="en-US"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69126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p:spPr>
        <p:txBody>
          <a:bodyPr/>
          <a:lstStyle/>
          <a:p>
            <a:pPr eaLnBrk="1" hangingPunct="1"/>
            <a:endParaRPr lang="en-US" smtClean="0"/>
          </a:p>
        </p:txBody>
      </p:sp>
      <p:sp>
        <p:nvSpPr>
          <p:cNvPr id="165892" name="Slide Number Placeholder 3"/>
          <p:cNvSpPr>
            <a:spLocks noGrp="1"/>
          </p:cNvSpPr>
          <p:nvPr>
            <p:ph type="sldNum" sz="quarter" idx="5"/>
          </p:nvPr>
        </p:nvSpPr>
        <p:spPr>
          <a:noFill/>
        </p:spPr>
        <p:txBody>
          <a:bodyPr/>
          <a:lstStyle/>
          <a:p>
            <a:fld id="{C77F6C52-F4FC-4DD7-B1C1-75998EEAC567}" type="slidenum">
              <a:rPr lang="en-US" smtClean="0"/>
              <a:pPr/>
              <a:t>47</a:t>
            </a:fld>
            <a:endParaRPr lang="en-US" smtClean="0"/>
          </a:p>
        </p:txBody>
      </p:sp>
    </p:spTree>
    <p:extLst>
      <p:ext uri="{BB962C8B-B14F-4D97-AF65-F5344CB8AC3E}">
        <p14:creationId xmlns:p14="http://schemas.microsoft.com/office/powerpoint/2010/main" val="31633358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BA2D9845-0EC8-4B55-A0A7-BFB04598CECE}" type="slidenum">
              <a:rPr lang="en-US" smtClean="0"/>
              <a:pPr/>
              <a:t>48</a:t>
            </a:fld>
            <a:endParaRPr lang="en-US"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65533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F23D53AC-CC9B-45F8-BD68-C1CE1A05395A}" type="slidenum">
              <a:rPr lang="en-US" smtClean="0"/>
              <a:pPr/>
              <a:t>49</a:t>
            </a:fld>
            <a:endParaRPr lang="en-US"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159878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76BEE73E-9A8F-49A5-B01F-E0A9B1DF179C}" type="slidenum">
              <a:rPr lang="en-US" smtClean="0"/>
              <a:pPr/>
              <a:t>50</a:t>
            </a:fld>
            <a:endParaRPr lang="en-US"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500411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740AC74D-EB17-4012-AA9E-C52F81F93380}" type="slidenum">
              <a:rPr lang="en-US" smtClean="0"/>
              <a:pPr/>
              <a:t>51</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787013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5B65FF6A-5D1C-42F7-8625-B50F0462ED69}" type="slidenum">
              <a:rPr lang="en-US" smtClean="0"/>
              <a:pPr/>
              <a:t>52</a:t>
            </a:fld>
            <a:endParaRPr lang="en-US"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975901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15F4C296-FD4E-45AC-96DB-8891A1E5FF38}" type="slidenum">
              <a:rPr lang="en-US" smtClean="0"/>
              <a:pPr/>
              <a:t>53</a:t>
            </a:fld>
            <a:endParaRPr lang="en-US"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672684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F79DEBBA-70F4-47AB-A592-47FE127CC4C7}" type="slidenum">
              <a:rPr lang="en-US" smtClean="0"/>
              <a:pPr/>
              <a:t>54</a:t>
            </a:fld>
            <a:endParaRPr lang="en-US"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59420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5A75F9FF-D8FA-4B59-BA90-6F5E40AAE524}" type="slidenum">
              <a:rPr lang="en-US" smtClean="0"/>
              <a:pPr/>
              <a:t>5</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740403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E035F6ED-3147-405C-ADB2-2C6357B02A47}" type="slidenum">
              <a:rPr lang="en-US" smtClean="0"/>
              <a:pPr/>
              <a:t>55</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747661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B1A6AC6F-10A8-4EBE-A92B-2A2705963F20}" type="slidenum">
              <a:rPr lang="en-US" smtClean="0"/>
              <a:pPr/>
              <a:t>56</a:t>
            </a:fld>
            <a:endParaRPr lang="en-US"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14329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27C80057-6F15-40FB-85D6-7C9710CFA23C}" type="slidenum">
              <a:rPr lang="en-US" smtClean="0"/>
              <a:pPr/>
              <a:t>57</a:t>
            </a:fld>
            <a:endParaRPr lang="en-US"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141536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4162C601-6294-456F-9A76-F829A7372F42}" type="slidenum">
              <a:rPr lang="en-US" smtClean="0"/>
              <a:pPr/>
              <a:t>58</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920477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91D08A91-67EB-4335-95D3-DA81FA10F896}" type="slidenum">
              <a:rPr lang="en-US" smtClean="0"/>
              <a:pPr/>
              <a:t>59</a:t>
            </a:fld>
            <a:endParaRPr lang="en-US"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938402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833D75D8-B8D7-4346-8098-B987B50312D3}" type="slidenum">
              <a:rPr lang="en-US" smtClean="0"/>
              <a:pPr/>
              <a:t>60</a:t>
            </a:fld>
            <a:endParaRPr lang="en-US"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948018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DFE8D70A-7B24-4984-80B2-35C505930B2C}" type="slidenum">
              <a:rPr lang="en-US" smtClean="0"/>
              <a:pPr/>
              <a:t>61</a:t>
            </a:fld>
            <a:endParaRPr lang="en-US"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253973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DAF5695C-0BBE-40F3-8217-2A93DE867BE2}" type="slidenum">
              <a:rPr lang="en-US" smtClean="0"/>
              <a:pPr/>
              <a:t>62</a:t>
            </a:fld>
            <a:endParaRPr lang="en-US" smtClean="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470314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83A35486-C352-45D2-9210-B1D110DCB441}" type="slidenum">
              <a:rPr lang="en-US" smtClean="0"/>
              <a:pPr/>
              <a:t>63</a:t>
            </a:fld>
            <a:endParaRPr lang="en-US"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611306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DD6C22E9-73EB-4D99-92EA-E0A6B4DFE36C}" type="slidenum">
              <a:rPr lang="en-US" smtClean="0"/>
              <a:pPr/>
              <a:t>64</a:t>
            </a:fld>
            <a:endParaRPr lang="en-US" smtClean="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26323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04317CCC-7856-495A-9794-6EBE088643B6}" type="slidenum">
              <a:rPr lang="en-US" smtClean="0"/>
              <a:pPr/>
              <a:t>6</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693052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2AE54D92-2A30-41F3-B592-4A1BC4CB91DF}" type="slidenum">
              <a:rPr lang="en-US" smtClean="0"/>
              <a:pPr/>
              <a:t>65</a:t>
            </a:fld>
            <a:endParaRPr lang="en-US" smtClean="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394665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974B94B8-25FA-42BC-A5FC-7E2FDC8EE790}" type="slidenum">
              <a:rPr lang="en-US" smtClean="0"/>
              <a:pPr/>
              <a:t>66</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538069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8975C5AE-3ED2-4E60-9514-F2FF6B7C8C1B}" type="slidenum">
              <a:rPr lang="en-US" smtClean="0"/>
              <a:pPr/>
              <a:t>67</a:t>
            </a:fld>
            <a:endParaRPr lang="en-US"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79867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E062DAA8-C92E-4CF3-BFA8-D90B93B8C91C}" type="slidenum">
              <a:rPr lang="en-US" smtClean="0"/>
              <a:pPr/>
              <a:t>68</a:t>
            </a:fld>
            <a:endParaRPr lang="en-US"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420151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43C6F361-963D-43C3-AFF8-B1CDEF307122}" type="slidenum">
              <a:rPr lang="en-US" smtClean="0"/>
              <a:pPr/>
              <a:t>69</a:t>
            </a:fld>
            <a:endParaRPr lang="en-US"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r>
              <a:rPr lang="en-US" smtClean="0"/>
              <a:t>Subjects fast for 3 hours</a:t>
            </a:r>
          </a:p>
          <a:p>
            <a:pPr eaLnBrk="1" hangingPunct="1"/>
            <a:r>
              <a:rPr lang="en-US" smtClean="0"/>
              <a:t>Come and first rate health and taste for each food (counterballanced)</a:t>
            </a:r>
          </a:p>
          <a:p>
            <a:pPr eaLnBrk="1" hangingPunct="1"/>
            <a:r>
              <a:rPr lang="en-US" smtClean="0"/>
              <a:t>One reference item that is neutral on both scales is identified</a:t>
            </a:r>
          </a:p>
          <a:p>
            <a:pPr eaLnBrk="1" hangingPunct="1"/>
            <a:r>
              <a:rPr lang="en-US" smtClean="0"/>
              <a:t>Subjects shown the reference food</a:t>
            </a:r>
          </a:p>
          <a:p>
            <a:pPr eaLnBrk="1" hangingPunct="1"/>
            <a:r>
              <a:rPr lang="en-US" smtClean="0"/>
              <a:t>Then shown each food item again and must decide whether or not to eat what is currently on the screen or the reference item</a:t>
            </a:r>
          </a:p>
          <a:p>
            <a:pPr eaLnBrk="1" hangingPunct="1"/>
            <a:r>
              <a:rPr lang="en-US" smtClean="0"/>
              <a:t>One trial randomly selected and the choice implemented</a:t>
            </a:r>
          </a:p>
        </p:txBody>
      </p:sp>
    </p:spTree>
    <p:extLst>
      <p:ext uri="{BB962C8B-B14F-4D97-AF65-F5344CB8AC3E}">
        <p14:creationId xmlns:p14="http://schemas.microsoft.com/office/powerpoint/2010/main" val="27341973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F631FB5D-0190-4E1A-B0A3-33402FDD27F7}" type="slidenum">
              <a:rPr lang="en-US" smtClean="0"/>
              <a:pPr/>
              <a:t>70</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r>
              <a:rPr lang="en-US" smtClean="0"/>
              <a:t>On slide</a:t>
            </a:r>
          </a:p>
        </p:txBody>
      </p:sp>
    </p:spTree>
    <p:extLst>
      <p:ext uri="{BB962C8B-B14F-4D97-AF65-F5344CB8AC3E}">
        <p14:creationId xmlns:p14="http://schemas.microsoft.com/office/powerpoint/2010/main" val="8026711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517E32B3-9ED0-4CB4-9262-DC67B42B9477}" type="slidenum">
              <a:rPr lang="en-US" smtClean="0"/>
              <a:pPr/>
              <a:t>71</a:t>
            </a:fld>
            <a:endParaRPr lang="en-US"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r>
              <a:rPr lang="en-US" smtClean="0"/>
              <a:t>Sc group 19 (14 female) mean age 26 ± 4 yrs</a:t>
            </a:r>
          </a:p>
          <a:p>
            <a:pPr eaLnBrk="1" hangingPunct="1"/>
            <a:r>
              <a:rPr lang="en-US" smtClean="0"/>
              <a:t>NSC group 18 (6 female) mean age 24 ± 5 yrs</a:t>
            </a:r>
          </a:p>
        </p:txBody>
      </p:sp>
    </p:spTree>
    <p:extLst>
      <p:ext uri="{BB962C8B-B14F-4D97-AF65-F5344CB8AC3E}">
        <p14:creationId xmlns:p14="http://schemas.microsoft.com/office/powerpoint/2010/main" val="6150568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67BD81EE-E6D6-452D-B63B-DA40F92CDFD9}" type="slidenum">
              <a:rPr lang="en-US" smtClean="0"/>
              <a:pPr/>
              <a:t>72</a:t>
            </a:fld>
            <a:endParaRPr lang="en-US"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r>
              <a:rPr lang="en-US" smtClean="0"/>
              <a:t>Walk through criteria</a:t>
            </a:r>
          </a:p>
        </p:txBody>
      </p:sp>
    </p:spTree>
    <p:extLst>
      <p:ext uri="{BB962C8B-B14F-4D97-AF65-F5344CB8AC3E}">
        <p14:creationId xmlns:p14="http://schemas.microsoft.com/office/powerpoint/2010/main" val="19009634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16C68DF1-52DF-419F-A5C6-57A26E0E951C}" type="slidenum">
              <a:rPr lang="en-US" smtClean="0"/>
              <a:pPr/>
              <a:t>73</a:t>
            </a:fld>
            <a:endParaRPr lang="en-US"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r>
              <a:rPr lang="en-US" smtClean="0"/>
              <a:t>Walk through graphs</a:t>
            </a:r>
          </a:p>
        </p:txBody>
      </p:sp>
    </p:spTree>
    <p:extLst>
      <p:ext uri="{BB962C8B-B14F-4D97-AF65-F5344CB8AC3E}">
        <p14:creationId xmlns:p14="http://schemas.microsoft.com/office/powerpoint/2010/main" val="32670554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E1974659-BC87-4CFC-B303-0AA96F3E8A23}" type="slidenum">
              <a:rPr lang="en-US" smtClean="0"/>
              <a:pPr/>
              <a:t>74</a:t>
            </a:fld>
            <a:endParaRPr lang="en-US"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r>
              <a:rPr lang="en-US" smtClean="0"/>
              <a:t>Non-control subjects choose based on taste only</a:t>
            </a:r>
          </a:p>
        </p:txBody>
      </p:sp>
    </p:spTree>
    <p:extLst>
      <p:ext uri="{BB962C8B-B14F-4D97-AF65-F5344CB8AC3E}">
        <p14:creationId xmlns:p14="http://schemas.microsoft.com/office/powerpoint/2010/main" val="1637898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6EFDB076-6BEA-45AA-9969-5AB925CAE630}" type="slidenum">
              <a:rPr lang="en-US" smtClean="0"/>
              <a:pPr/>
              <a:t>7</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665690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009B0336-73D5-47B7-8910-3B8723311D94}" type="slidenum">
              <a:rPr lang="en-US" smtClean="0"/>
              <a:pPr/>
              <a:t>75</a:t>
            </a:fld>
            <a:endParaRPr lang="en-US" smtClean="0"/>
          </a:p>
        </p:txBody>
      </p:sp>
      <p:sp>
        <p:nvSpPr>
          <p:cNvPr id="194563" name="Rectangle 2"/>
          <p:cNvSpPr>
            <a:spLocks noGrp="1" noRot="1" noChangeAspect="1" noChangeArrowheads="1" noTextEdit="1"/>
          </p:cNvSpPr>
          <p:nvPr>
            <p:ph type="sldImg"/>
          </p:nvPr>
        </p:nvSpPr>
        <p:spPr>
          <a:solidFill>
            <a:srgbClr val="FFFFFF"/>
          </a:solidFill>
          <a:ln/>
        </p:spPr>
      </p:sp>
      <p:sp>
        <p:nvSpPr>
          <p:cNvPr id="1945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In contrast SC group chooses based on both health and taste</a:t>
            </a:r>
          </a:p>
          <a:p>
            <a:pPr eaLnBrk="1" hangingPunct="1"/>
            <a:endParaRPr lang="en-US" smtClean="0"/>
          </a:p>
          <a:p>
            <a:pPr eaLnBrk="1" hangingPunct="1"/>
            <a:r>
              <a:rPr lang="en-US" smtClean="0"/>
              <a:t>No significant difference for either disliked pair ( Liked-Unhealthy t=12.5, p=1e-13 ) (Liked-Healthy t=2.7, p=.013)</a:t>
            </a:r>
          </a:p>
        </p:txBody>
      </p:sp>
    </p:spTree>
    <p:extLst>
      <p:ext uri="{BB962C8B-B14F-4D97-AF65-F5344CB8AC3E}">
        <p14:creationId xmlns:p14="http://schemas.microsoft.com/office/powerpoint/2010/main" val="13730645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D2AD26E4-CAA2-4AE9-BDA9-1D139617D12D}" type="slidenum">
              <a:rPr lang="en-US" smtClean="0"/>
              <a:pPr/>
              <a:t>76</a:t>
            </a:fld>
            <a:endParaRPr lang="en-US" smtClean="0"/>
          </a:p>
        </p:txBody>
      </p:sp>
      <p:sp>
        <p:nvSpPr>
          <p:cNvPr id="195587" name="Rectangle 2"/>
          <p:cNvSpPr>
            <a:spLocks noGrp="1" noRot="1" noChangeAspect="1" noChangeArrowheads="1" noTextEdit="1"/>
          </p:cNvSpPr>
          <p:nvPr>
            <p:ph type="sldImg"/>
          </p:nvPr>
        </p:nvSpPr>
        <p:spPr>
          <a:solidFill>
            <a:srgbClr val="FFFFFF"/>
          </a:solidFill>
          <a:ln/>
        </p:spPr>
      </p:sp>
      <p:sp>
        <p:nvSpPr>
          <p:cNvPr id="1955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Stark difference for liked but unhealthy items</a:t>
            </a:r>
          </a:p>
        </p:txBody>
      </p:sp>
    </p:spTree>
    <p:extLst>
      <p:ext uri="{BB962C8B-B14F-4D97-AF65-F5344CB8AC3E}">
        <p14:creationId xmlns:p14="http://schemas.microsoft.com/office/powerpoint/2010/main" val="18847767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5E2A1748-980C-4AA7-9AD5-F6875DFC2659}" type="slidenum">
              <a:rPr lang="en-US" smtClean="0"/>
              <a:pPr/>
              <a:t>77</a:t>
            </a:fld>
            <a:endParaRPr lang="en-US" smtClean="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r>
              <a:rPr lang="en-US" smtClean="0"/>
              <a:t>On slide</a:t>
            </a:r>
          </a:p>
        </p:txBody>
      </p:sp>
    </p:spTree>
    <p:extLst>
      <p:ext uri="{BB962C8B-B14F-4D97-AF65-F5344CB8AC3E}">
        <p14:creationId xmlns:p14="http://schemas.microsoft.com/office/powerpoint/2010/main" val="304243321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436A9C85-065E-4ED8-96ED-BB0799E1C34E}" type="slidenum">
              <a:rPr lang="en-US" smtClean="0"/>
              <a:pPr/>
              <a:t>78</a:t>
            </a:fld>
            <a:endParaRPr lang="en-US" smtClean="0"/>
          </a:p>
        </p:txBody>
      </p:sp>
      <p:sp>
        <p:nvSpPr>
          <p:cNvPr id="197635" name="Rectangle 2"/>
          <p:cNvSpPr>
            <a:spLocks noGrp="1" noRot="1" noChangeAspect="1" noChangeArrowheads="1" noTextEdit="1"/>
          </p:cNvSpPr>
          <p:nvPr>
            <p:ph type="sldImg"/>
          </p:nvPr>
        </p:nvSpPr>
        <p:spPr>
          <a:solidFill>
            <a:srgbClr val="FFFFFF"/>
          </a:solidFill>
          <a:ln/>
        </p:spPr>
      </p:sp>
      <p:sp>
        <p:nvSpPr>
          <p:cNvPr id="1976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vmPFC regions are correlated with decision value or weight using the strong no, no, neut, yes, strong yes scale</a:t>
            </a:r>
          </a:p>
          <a:p>
            <a:pPr eaLnBrk="1" hangingPunct="1"/>
            <a:endParaRPr lang="en-US" smtClean="0"/>
          </a:p>
          <a:p>
            <a:pPr eaLnBrk="1" hangingPunct="1"/>
            <a:r>
              <a:rPr lang="en-US" smtClean="0"/>
              <a:t>Model: R1= image onset, M1 = decision strength;</a:t>
            </a:r>
          </a:p>
          <a:p>
            <a:pPr eaLnBrk="1" hangingPunct="1"/>
            <a:r>
              <a:rPr lang="en-US" smtClean="0"/>
              <a:t>Contrast of M1 in Decision session - LR session </a:t>
            </a:r>
          </a:p>
          <a:p>
            <a:pPr eaLnBrk="1" hangingPunct="1"/>
            <a:r>
              <a:rPr lang="en-US" smtClean="0"/>
              <a:t>Red = .005 </a:t>
            </a:r>
          </a:p>
          <a:p>
            <a:pPr eaLnBrk="1" hangingPunct="1"/>
            <a:r>
              <a:rPr lang="en-US" smtClean="0"/>
              <a:t>Yellow = .001</a:t>
            </a:r>
          </a:p>
          <a:p>
            <a:pPr eaLnBrk="1" hangingPunct="1"/>
            <a:r>
              <a:rPr lang="en-US" smtClean="0"/>
              <a:t>No MC correction applied to current image, but survives SVC based on Plassmann07 and Hare08 </a:t>
            </a:r>
          </a:p>
        </p:txBody>
      </p:sp>
    </p:spTree>
    <p:extLst>
      <p:ext uri="{BB962C8B-B14F-4D97-AF65-F5344CB8AC3E}">
        <p14:creationId xmlns:p14="http://schemas.microsoft.com/office/powerpoint/2010/main" val="25034763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EB271791-56C1-4D1B-931B-E8F93F086772}" type="slidenum">
              <a:rPr lang="en-US" smtClean="0"/>
              <a:pPr/>
              <a:t>79</a:t>
            </a:fld>
            <a:endParaRPr lang="en-US" smtClean="0"/>
          </a:p>
        </p:txBody>
      </p:sp>
      <p:sp>
        <p:nvSpPr>
          <p:cNvPr id="198659" name="Rectangle 2"/>
          <p:cNvSpPr>
            <a:spLocks noGrp="1" noRot="1" noChangeAspect="1" noChangeArrowheads="1" noTextEdit="1"/>
          </p:cNvSpPr>
          <p:nvPr>
            <p:ph type="sldImg"/>
          </p:nvPr>
        </p:nvSpPr>
        <p:spPr>
          <a:solidFill>
            <a:srgbClr val="FFFFFF"/>
          </a:solidFill>
          <a:ln/>
        </p:spPr>
      </p:sp>
      <p:sp>
        <p:nvSpPr>
          <p:cNvPr id="1986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At peak decision voxel, NSC group activity is correlated with taste only</a:t>
            </a:r>
          </a:p>
          <a:p>
            <a:pPr eaLnBrk="1" hangingPunct="1"/>
            <a:r>
              <a:rPr lang="en-US" smtClean="0"/>
              <a:t>SC group activity is correlated with both health and taste and those two combine to make up the decision value</a:t>
            </a:r>
          </a:p>
          <a:p>
            <a:pPr eaLnBrk="1" hangingPunct="1"/>
            <a:endParaRPr lang="en-US" smtClean="0"/>
          </a:p>
          <a:p>
            <a:pPr eaLnBrk="1" hangingPunct="1"/>
            <a:r>
              <a:rPr lang="en-US" smtClean="0"/>
              <a:t>Parametric regressors for taste (liking) and health ratings at the peak decision voxel for each subject. </a:t>
            </a:r>
          </a:p>
          <a:p>
            <a:pPr eaLnBrk="1" hangingPunct="1"/>
            <a:r>
              <a:rPr lang="en-US" smtClean="0"/>
              <a:t>Betas from model where R1= image onset, M1 = HR, M2=LR</a:t>
            </a:r>
          </a:p>
          <a:p>
            <a:pPr eaLnBrk="1" hangingPunct="1"/>
            <a:r>
              <a:rPr lang="en-US" smtClean="0"/>
              <a:t>Peaks selected from model where R1= image onset, M1 = decision strength; Contrast of M1 in Decision session - LR session </a:t>
            </a:r>
          </a:p>
          <a:p>
            <a:pPr eaLnBrk="1" hangingPunct="1"/>
            <a:r>
              <a:rPr lang="en-US" smtClean="0"/>
              <a:t>Peaks drawn from the combination of ROIs for SCgroup, NSC group, and all subs for M1 in decision session - liking session.  </a:t>
            </a:r>
          </a:p>
          <a:p>
            <a:pPr eaLnBrk="1" hangingPunct="1"/>
            <a:r>
              <a:rPr lang="en-US" smtClean="0"/>
              <a:t>NSC taste = p=1.2819e-06</a:t>
            </a:r>
          </a:p>
          <a:p>
            <a:pPr eaLnBrk="1" hangingPunct="1"/>
            <a:r>
              <a:rPr lang="en-US" smtClean="0"/>
              <a:t>NSC health = p=.626</a:t>
            </a:r>
          </a:p>
          <a:p>
            <a:pPr eaLnBrk="1" hangingPunct="1"/>
            <a:r>
              <a:rPr lang="en-US" smtClean="0"/>
              <a:t>SC taste = p&lt;.004</a:t>
            </a:r>
          </a:p>
          <a:p>
            <a:pPr eaLnBrk="1" hangingPunct="1"/>
            <a:r>
              <a:rPr lang="en-US" smtClean="0"/>
              <a:t>SC health = p &lt;.0006</a:t>
            </a:r>
          </a:p>
        </p:txBody>
      </p:sp>
    </p:spTree>
    <p:extLst>
      <p:ext uri="{BB962C8B-B14F-4D97-AF65-F5344CB8AC3E}">
        <p14:creationId xmlns:p14="http://schemas.microsoft.com/office/powerpoint/2010/main" val="157909049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E8B4B5C2-1343-4A71-BABA-3BBA52E51F0E}" type="slidenum">
              <a:rPr lang="en-US" smtClean="0"/>
              <a:pPr/>
              <a:t>80</a:t>
            </a:fld>
            <a:endParaRPr lang="en-US" smtClean="0"/>
          </a:p>
        </p:txBody>
      </p:sp>
      <p:sp>
        <p:nvSpPr>
          <p:cNvPr id="199683" name="Rectangle 2"/>
          <p:cNvSpPr>
            <a:spLocks noGrp="1" noRot="1" noChangeAspect="1" noChangeArrowheads="1" noTextEdit="1"/>
          </p:cNvSpPr>
          <p:nvPr>
            <p:ph type="sldImg"/>
          </p:nvPr>
        </p:nvSpPr>
        <p:spPr>
          <a:solidFill>
            <a:srgbClr val="FFFFFF"/>
          </a:solidFill>
          <a:ln/>
        </p:spPr>
      </p:sp>
      <p:sp>
        <p:nvSpPr>
          <p:cNvPr id="1996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Strong correspondence between the weight for health ratings on neural activity and the variance in decisions explained by health ratings.</a:t>
            </a:r>
          </a:p>
          <a:p>
            <a:pPr eaLnBrk="1" hangingPunct="1"/>
            <a:endParaRPr lang="en-US" smtClean="0"/>
          </a:p>
          <a:p>
            <a:pPr eaLnBrk="1" hangingPunct="1"/>
            <a:r>
              <a:rPr lang="en-US" smtClean="0"/>
              <a:t>When BOLD beta is used to explain the Decision beta robust regression coefficient = .847.</a:t>
            </a:r>
          </a:p>
          <a:p>
            <a:pPr eaLnBrk="1" hangingPunct="1"/>
            <a:r>
              <a:rPr lang="en-US" smtClean="0"/>
              <a:t>Robust regression done in R using rlm function with MM estimation</a:t>
            </a:r>
          </a:p>
          <a:p>
            <a:pPr eaLnBrk="1" hangingPunct="1"/>
            <a:r>
              <a:rPr lang="en-US" smtClean="0"/>
              <a:t>Pearson correlation is .512</a:t>
            </a:r>
          </a:p>
          <a:p>
            <a:pPr eaLnBrk="1" hangingPunct="1"/>
            <a:r>
              <a:rPr lang="en-US" smtClean="0"/>
              <a:t>BOLD beta from health rating taken from model where R1 = image onset, M1 = HR, M2 =LR (ie HR beta with full variance)</a:t>
            </a:r>
          </a:p>
        </p:txBody>
      </p:sp>
    </p:spTree>
    <p:extLst>
      <p:ext uri="{BB962C8B-B14F-4D97-AF65-F5344CB8AC3E}">
        <p14:creationId xmlns:p14="http://schemas.microsoft.com/office/powerpoint/2010/main" val="7779179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C5F49809-1ECB-457E-A201-DCBA6D99F960}" type="slidenum">
              <a:rPr lang="en-US" smtClean="0"/>
              <a:pPr/>
              <a:t>81</a:t>
            </a:fld>
            <a:endParaRPr lang="en-US" smtClean="0"/>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4705167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99A37F94-491D-46F1-9F49-57621C0ECC58}" type="slidenum">
              <a:rPr lang="en-US" smtClean="0"/>
              <a:pPr/>
              <a:t>82</a:t>
            </a:fld>
            <a:endParaRPr lang="en-US" smtClean="0"/>
          </a:p>
        </p:txBody>
      </p:sp>
      <p:sp>
        <p:nvSpPr>
          <p:cNvPr id="201731" name="Rectangle 2"/>
          <p:cNvSpPr>
            <a:spLocks noGrp="1" noRot="1" noChangeAspect="1" noChangeArrowheads="1" noTextEdit="1"/>
          </p:cNvSpPr>
          <p:nvPr>
            <p:ph type="sldImg"/>
          </p:nvPr>
        </p:nvSpPr>
        <p:spPr>
          <a:solidFill>
            <a:srgbClr val="FFFFFF"/>
          </a:solidFill>
          <a:ln/>
        </p:spPr>
      </p:sp>
      <p:sp>
        <p:nvSpPr>
          <p:cNvPr id="20173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Model: R1 = SC trials, R2 = Non SC trials, R3 = Failed SC trials</a:t>
            </a:r>
          </a:p>
          <a:p>
            <a:pPr eaLnBrk="1" hangingPunct="1"/>
            <a:r>
              <a:rPr lang="en-US" smtClean="0"/>
              <a:t>Contrast: SC group R1 - NSC group R1 </a:t>
            </a:r>
          </a:p>
          <a:p>
            <a:pPr eaLnBrk="1" hangingPunct="1"/>
            <a:r>
              <a:rPr lang="en-US" smtClean="0"/>
              <a:t>Masked by Contrast of SC group R1+ FWE corrected to .05 -could also think of it as a conjunction (dlpfc only)</a:t>
            </a:r>
          </a:p>
          <a:p>
            <a:pPr eaLnBrk="1" hangingPunct="1"/>
            <a:r>
              <a:rPr lang="en-US" smtClean="0"/>
              <a:t>Current image MC corrected to P&lt; .05 at cluster level using CorrClus from Tom Nichols (21 voxels at p=.005)</a:t>
            </a:r>
          </a:p>
          <a:p>
            <a:pPr eaLnBrk="1" hangingPunct="1"/>
            <a:r>
              <a:rPr lang="en-US" smtClean="0"/>
              <a:t>Red = .005</a:t>
            </a:r>
          </a:p>
          <a:p>
            <a:pPr eaLnBrk="1" hangingPunct="1"/>
            <a:r>
              <a:rPr lang="en-US" smtClean="0"/>
              <a:t>Yellow = .001</a:t>
            </a:r>
          </a:p>
          <a:p>
            <a:pPr eaLnBrk="1" hangingPunct="1"/>
            <a:endParaRPr lang="en-US" smtClean="0"/>
          </a:p>
        </p:txBody>
      </p:sp>
    </p:spTree>
    <p:extLst>
      <p:ext uri="{BB962C8B-B14F-4D97-AF65-F5344CB8AC3E}">
        <p14:creationId xmlns:p14="http://schemas.microsoft.com/office/powerpoint/2010/main" val="34597965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1D9A3BD7-1617-4003-9261-741AEA88D55E}" type="slidenum">
              <a:rPr lang="en-US" smtClean="0"/>
              <a:pPr/>
              <a:t>83</a:t>
            </a:fld>
            <a:endParaRPr lang="en-US" smtClean="0"/>
          </a:p>
        </p:txBody>
      </p:sp>
      <p:sp>
        <p:nvSpPr>
          <p:cNvPr id="202755" name="Rectangle 2"/>
          <p:cNvSpPr>
            <a:spLocks noGrp="1" noRot="1" noChangeAspect="1" noChangeArrowheads="1" noTextEdit="1"/>
          </p:cNvSpPr>
          <p:nvPr>
            <p:ph type="sldImg"/>
          </p:nvPr>
        </p:nvSpPr>
        <p:spPr>
          <a:solidFill>
            <a:srgbClr val="FFFFFF"/>
          </a:solidFill>
          <a:ln/>
        </p:spPr>
      </p:sp>
      <p:sp>
        <p:nvSpPr>
          <p:cNvPr id="2027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Both groups show increased activity in L DLPFC for SC vs FSC trials</a:t>
            </a:r>
          </a:p>
          <a:p>
            <a:pPr eaLnBrk="1" hangingPunct="1"/>
            <a:endParaRPr lang="en-US" smtClean="0"/>
          </a:p>
          <a:p>
            <a:pPr eaLnBrk="1" hangingPunct="1"/>
            <a:r>
              <a:rPr lang="en-US" smtClean="0"/>
              <a:t>Model: R1=SC trials, R2 = No SC trials, R3 = Failed SC Trials</a:t>
            </a:r>
          </a:p>
          <a:p>
            <a:pPr eaLnBrk="1" hangingPunct="1"/>
            <a:r>
              <a:rPr lang="en-US" smtClean="0"/>
              <a:t>Peaks for R1-R3</a:t>
            </a:r>
          </a:p>
          <a:p>
            <a:pPr eaLnBrk="1" hangingPunct="1"/>
            <a:r>
              <a:rPr lang="en-US" smtClean="0"/>
              <a:t>ROI based on SC group R1 - NSC group R1 at .005</a:t>
            </a:r>
          </a:p>
          <a:p>
            <a:pPr eaLnBrk="1" hangingPunct="1"/>
            <a:r>
              <a:rPr lang="en-US" smtClean="0"/>
              <a:t>Both SC trial - FSC trial contrasts are sig at p&lt;.05</a:t>
            </a:r>
          </a:p>
          <a:p>
            <a:pPr eaLnBrk="1" hangingPunct="1"/>
            <a:r>
              <a:rPr lang="en-US" smtClean="0"/>
              <a:t>Between groups SC trials t=1.7, p&lt;.09</a:t>
            </a:r>
          </a:p>
        </p:txBody>
      </p:sp>
    </p:spTree>
    <p:extLst>
      <p:ext uri="{BB962C8B-B14F-4D97-AF65-F5344CB8AC3E}">
        <p14:creationId xmlns:p14="http://schemas.microsoft.com/office/powerpoint/2010/main" val="17588129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841B6DEF-1557-4603-965D-0965599A4A25}" type="slidenum">
              <a:rPr lang="en-US" smtClean="0"/>
              <a:pPr/>
              <a:t>84</a:t>
            </a:fld>
            <a:endParaRPr lang="en-US" smtClean="0"/>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57931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DC839057-F389-4E63-8489-FA1970E54799}" type="slidenum">
              <a:rPr lang="en-US" smtClean="0"/>
              <a:pPr/>
              <a:t>8</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1739929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C2BE1CC9-55D5-4D46-9574-32F78E85DD0B}" type="slidenum">
              <a:rPr lang="en-US" smtClean="0"/>
              <a:pPr/>
              <a:t>85</a:t>
            </a:fld>
            <a:endParaRPr lang="en-US" smtClean="0"/>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eaLnBrk="1" hangingPunct="1"/>
            <a:r>
              <a:rPr lang="en-US" smtClean="0"/>
              <a:t>On slide</a:t>
            </a:r>
          </a:p>
        </p:txBody>
      </p:sp>
    </p:spTree>
    <p:extLst>
      <p:ext uri="{BB962C8B-B14F-4D97-AF65-F5344CB8AC3E}">
        <p14:creationId xmlns:p14="http://schemas.microsoft.com/office/powerpoint/2010/main" val="416347246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p:spPr>
        <p:txBody>
          <a:bodyPr/>
          <a:lstStyle/>
          <a:p>
            <a:pPr eaLnBrk="1" hangingPunct="1"/>
            <a:endParaRPr lang="en-US" smtClean="0"/>
          </a:p>
        </p:txBody>
      </p:sp>
      <p:sp>
        <p:nvSpPr>
          <p:cNvPr id="205828" name="Slide Number Placeholder 3"/>
          <p:cNvSpPr>
            <a:spLocks noGrp="1"/>
          </p:cNvSpPr>
          <p:nvPr>
            <p:ph type="sldNum" sz="quarter" idx="5"/>
          </p:nvPr>
        </p:nvSpPr>
        <p:spPr>
          <a:noFill/>
        </p:spPr>
        <p:txBody>
          <a:bodyPr/>
          <a:lstStyle/>
          <a:p>
            <a:fld id="{E2D3651B-1800-41BA-8384-32514A8C5B1B}" type="slidenum">
              <a:rPr lang="en-US" smtClean="0"/>
              <a:pPr/>
              <a:t>86</a:t>
            </a:fld>
            <a:endParaRPr lang="en-US" smtClean="0"/>
          </a:p>
        </p:txBody>
      </p:sp>
    </p:spTree>
    <p:extLst>
      <p:ext uri="{BB962C8B-B14F-4D97-AF65-F5344CB8AC3E}">
        <p14:creationId xmlns:p14="http://schemas.microsoft.com/office/powerpoint/2010/main" val="96863483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A0E00865-2D2A-4413-AA40-DDA6F6FC4EE0}" type="slidenum">
              <a:rPr lang="en-US" smtClean="0"/>
              <a:pPr/>
              <a:t>87</a:t>
            </a:fld>
            <a:endParaRPr lang="en-US" smtClean="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r>
              <a:rPr lang="en-US" smtClean="0"/>
              <a:t>L DLPFC did display significant connectivity with several regions. </a:t>
            </a:r>
          </a:p>
          <a:p>
            <a:pPr eaLnBrk="1" hangingPunct="1"/>
            <a:r>
              <a:rPr lang="en-US" smtClean="0"/>
              <a:t>Therefore, we explored the possibility that it might influence value computation indirectly</a:t>
            </a:r>
          </a:p>
        </p:txBody>
      </p:sp>
    </p:spTree>
    <p:extLst>
      <p:ext uri="{BB962C8B-B14F-4D97-AF65-F5344CB8AC3E}">
        <p14:creationId xmlns:p14="http://schemas.microsoft.com/office/powerpoint/2010/main" val="111720011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FF2A17EA-51B2-4AB4-98F8-C6D73F649AB5}" type="slidenum">
              <a:rPr lang="en-US" smtClean="0"/>
              <a:pPr/>
              <a:t>88</a:t>
            </a:fld>
            <a:endParaRPr lang="en-US" smtClean="0"/>
          </a:p>
        </p:txBody>
      </p:sp>
      <p:sp>
        <p:nvSpPr>
          <p:cNvPr id="207875" name="Rectangle 2"/>
          <p:cNvSpPr>
            <a:spLocks noGrp="1" noRot="1" noChangeAspect="1" noChangeArrowheads="1" noTextEdit="1"/>
          </p:cNvSpPr>
          <p:nvPr>
            <p:ph type="sldImg"/>
          </p:nvPr>
        </p:nvSpPr>
        <p:spPr>
          <a:solidFill>
            <a:srgbClr val="FFFFFF"/>
          </a:solidFill>
          <a:ln/>
        </p:spPr>
      </p:sp>
      <p:sp>
        <p:nvSpPr>
          <p:cNvPr id="2078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We selected on region that showed functional connectivity rather than exploring them all.</a:t>
            </a:r>
          </a:p>
          <a:p>
            <a:pPr eaLnBrk="1" hangingPunct="1"/>
            <a:r>
              <a:rPr lang="en-US" smtClean="0"/>
              <a:t>Region selected based on … next slide</a:t>
            </a:r>
          </a:p>
          <a:p>
            <a:pPr eaLnBrk="1" hangingPunct="1"/>
            <a:endParaRPr lang="en-US" smtClean="0"/>
          </a:p>
          <a:p>
            <a:pPr eaLnBrk="1" hangingPunct="1"/>
            <a:r>
              <a:rPr lang="en-US" smtClean="0"/>
              <a:t>Regions showing negative PPI with the Lifg/BA9 region in SC group.</a:t>
            </a:r>
          </a:p>
          <a:p>
            <a:pPr eaLnBrk="1" hangingPunct="1"/>
            <a:r>
              <a:rPr lang="en-US" smtClean="0"/>
              <a:t>Dark blue =.005</a:t>
            </a:r>
          </a:p>
          <a:p>
            <a:pPr eaLnBrk="1" hangingPunct="1"/>
            <a:r>
              <a:rPr lang="en-US" smtClean="0"/>
              <a:t>Light blue =.001</a:t>
            </a:r>
          </a:p>
        </p:txBody>
      </p:sp>
    </p:spTree>
    <p:extLst>
      <p:ext uri="{BB962C8B-B14F-4D97-AF65-F5344CB8AC3E}">
        <p14:creationId xmlns:p14="http://schemas.microsoft.com/office/powerpoint/2010/main" val="199761292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1357389D-1D06-46AA-BDB6-08634B7F0D68}" type="slidenum">
              <a:rPr lang="en-US" smtClean="0"/>
              <a:pPr/>
              <a:t>89</a:t>
            </a:fld>
            <a:endParaRPr lang="en-US" smtClean="0"/>
          </a:p>
        </p:txBody>
      </p:sp>
      <p:sp>
        <p:nvSpPr>
          <p:cNvPr id="208899" name="Rectangle 2"/>
          <p:cNvSpPr>
            <a:spLocks noGrp="1" noRot="1" noChangeAspect="1" noChangeArrowheads="1" noTextEdit="1"/>
          </p:cNvSpPr>
          <p:nvPr>
            <p:ph type="sldImg"/>
          </p:nvPr>
        </p:nvSpPr>
        <p:spPr>
          <a:solidFill>
            <a:srgbClr val="FFFFFF"/>
          </a:solidFill>
          <a:ln/>
        </p:spPr>
      </p:sp>
      <p:sp>
        <p:nvSpPr>
          <p:cNvPr id="2089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We selected a region of left ifg/BA 46 based on previous studies showing that this region was also correlated with measures of value.</a:t>
            </a:r>
          </a:p>
          <a:p>
            <a:pPr eaLnBrk="1" hangingPunct="1"/>
            <a:r>
              <a:rPr lang="en-US" smtClean="0"/>
              <a:t>However, in those studies activity was on the right side, not the left</a:t>
            </a:r>
          </a:p>
          <a:p>
            <a:pPr eaLnBrk="1" hangingPunct="1"/>
            <a:endParaRPr lang="en-US" smtClean="0"/>
          </a:p>
          <a:p>
            <a:pPr eaLnBrk="1" hangingPunct="1"/>
            <a:r>
              <a:rPr lang="en-US" smtClean="0"/>
              <a:t>Red = peak (4mm sphere) of Ldlpfc region reflecting decision strength in model where R1 = image onset, M1 = decision strength. Contrast is M1 in decision session - liking session</a:t>
            </a:r>
          </a:p>
          <a:p>
            <a:pPr eaLnBrk="1" hangingPunct="1"/>
            <a:r>
              <a:rPr lang="en-US" smtClean="0"/>
              <a:t>Green = peak (4mm sphere) for region dlpfc region reflecting WTP in Plassmann07 NOTE x-coordinates are FLIPPED!!!</a:t>
            </a:r>
          </a:p>
          <a:p>
            <a:pPr eaLnBrk="1" hangingPunct="1"/>
            <a:r>
              <a:rPr lang="en-US" smtClean="0"/>
              <a:t>Yellow = peak (4mm sphere) for region dlpfc region reflecting WTP/GV in Hare08 NOTE x-coordinates are FLIPPED!!!</a:t>
            </a:r>
          </a:p>
          <a:p>
            <a:pPr eaLnBrk="1" hangingPunct="1"/>
            <a:r>
              <a:rPr lang="en-US" smtClean="0"/>
              <a:t>Blue = negative ppi ROI at .005 for SC group </a:t>
            </a:r>
          </a:p>
        </p:txBody>
      </p:sp>
    </p:spTree>
    <p:extLst>
      <p:ext uri="{BB962C8B-B14F-4D97-AF65-F5344CB8AC3E}">
        <p14:creationId xmlns:p14="http://schemas.microsoft.com/office/powerpoint/2010/main" val="4013823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CCF954F8-45F3-4A57-B3BD-84BF581B3A46}" type="slidenum">
              <a:rPr lang="en-US" smtClean="0"/>
              <a:pPr/>
              <a:t>90</a:t>
            </a:fld>
            <a:endParaRPr lang="en-US" smtClean="0"/>
          </a:p>
        </p:txBody>
      </p:sp>
      <p:sp>
        <p:nvSpPr>
          <p:cNvPr id="209923" name="Rectangle 2"/>
          <p:cNvSpPr>
            <a:spLocks noGrp="1" noRot="1" noChangeAspect="1" noChangeArrowheads="1" noTextEdit="1"/>
          </p:cNvSpPr>
          <p:nvPr>
            <p:ph type="sldImg"/>
          </p:nvPr>
        </p:nvSpPr>
        <p:spPr>
          <a:solidFill>
            <a:srgbClr val="FFFFFF"/>
          </a:solidFill>
          <a:ln/>
        </p:spPr>
      </p:sp>
      <p:sp>
        <p:nvSpPr>
          <p:cNvPr id="2099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The NSC group did not show significant PPI between IFG9 and IFG46. Graph shows a significant difference between the groups.</a:t>
            </a:r>
          </a:p>
          <a:p>
            <a:pPr eaLnBrk="1" hangingPunct="1"/>
            <a:r>
              <a:rPr lang="en-US" smtClean="0"/>
              <a:t>Because no connectivity, we focus on SC group only from here on.</a:t>
            </a:r>
          </a:p>
          <a:p>
            <a:pPr eaLnBrk="1" hangingPunct="1"/>
            <a:endParaRPr lang="en-US" smtClean="0"/>
          </a:p>
          <a:p>
            <a:pPr eaLnBrk="1" hangingPunct="1"/>
            <a:r>
              <a:rPr lang="en-US" smtClean="0"/>
              <a:t>Beta plot for the average of voxels in the Lifg46 ROI showing neg PPI with the Lifg9 SC region</a:t>
            </a:r>
          </a:p>
        </p:txBody>
      </p:sp>
    </p:spTree>
    <p:extLst>
      <p:ext uri="{BB962C8B-B14F-4D97-AF65-F5344CB8AC3E}">
        <p14:creationId xmlns:p14="http://schemas.microsoft.com/office/powerpoint/2010/main" val="242628523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91AC15C0-5A5A-4410-90C5-007774D945F8}" type="slidenum">
              <a:rPr lang="en-US" smtClean="0"/>
              <a:pPr/>
              <a:t>91</a:t>
            </a:fld>
            <a:endParaRPr lang="en-US" smtClean="0"/>
          </a:p>
        </p:txBody>
      </p:sp>
      <p:sp>
        <p:nvSpPr>
          <p:cNvPr id="210947" name="Rectangle 2"/>
          <p:cNvSpPr>
            <a:spLocks noGrp="1" noRot="1" noChangeAspect="1" noChangeArrowheads="1" noTextEdit="1"/>
          </p:cNvSpPr>
          <p:nvPr>
            <p:ph type="sldImg"/>
          </p:nvPr>
        </p:nvSpPr>
        <p:spPr>
          <a:solidFill>
            <a:srgbClr val="FFFFFF"/>
          </a:solidFill>
          <a:ln/>
        </p:spPr>
      </p:sp>
      <p:sp>
        <p:nvSpPr>
          <p:cNvPr id="2109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IFG46 is positively connected with the vmPFC</a:t>
            </a:r>
          </a:p>
          <a:p>
            <a:pPr eaLnBrk="1" hangingPunct="1"/>
            <a:endParaRPr lang="en-US" smtClean="0"/>
          </a:p>
          <a:p>
            <a:pPr eaLnBrk="1" hangingPunct="1"/>
            <a:r>
              <a:rPr lang="en-US" smtClean="0"/>
              <a:t>vmPFC regions showing positive PPI with Lifg46</a:t>
            </a:r>
          </a:p>
          <a:p>
            <a:pPr eaLnBrk="1" hangingPunct="1"/>
            <a:r>
              <a:rPr lang="en-US" smtClean="0"/>
              <a:t>PPI model included unhealthy trials</a:t>
            </a:r>
          </a:p>
          <a:p>
            <a:pPr eaLnBrk="1" hangingPunct="1"/>
            <a:r>
              <a:rPr lang="en-US" smtClean="0"/>
              <a:t>Red = .005</a:t>
            </a:r>
          </a:p>
          <a:p>
            <a:pPr eaLnBrk="1" hangingPunct="1"/>
            <a:r>
              <a:rPr lang="en-US" smtClean="0"/>
              <a:t>Yellow = .001</a:t>
            </a:r>
          </a:p>
        </p:txBody>
      </p:sp>
    </p:spTree>
    <p:extLst>
      <p:ext uri="{BB962C8B-B14F-4D97-AF65-F5344CB8AC3E}">
        <p14:creationId xmlns:p14="http://schemas.microsoft.com/office/powerpoint/2010/main" val="293069134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51218F9A-CEB2-46FC-A3C0-46D4C14C2E20}" type="slidenum">
              <a:rPr lang="en-US" smtClean="0"/>
              <a:pPr/>
              <a:t>92</a:t>
            </a:fld>
            <a:endParaRPr lang="en-US" smtClean="0"/>
          </a:p>
        </p:txBody>
      </p:sp>
      <p:sp>
        <p:nvSpPr>
          <p:cNvPr id="211971" name="Rectangle 2"/>
          <p:cNvSpPr>
            <a:spLocks noGrp="1" noRot="1" noChangeAspect="1" noChangeArrowheads="1" noTextEdit="1"/>
          </p:cNvSpPr>
          <p:nvPr>
            <p:ph type="sldImg"/>
          </p:nvPr>
        </p:nvSpPr>
        <p:spPr>
          <a:solidFill>
            <a:srgbClr val="FFFFFF"/>
          </a:solidFill>
          <a:ln/>
        </p:spPr>
      </p:sp>
      <p:sp>
        <p:nvSpPr>
          <p:cNvPr id="2119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Conjunction of PPI and decision regions</a:t>
            </a:r>
          </a:p>
          <a:p>
            <a:pPr eaLnBrk="1" hangingPunct="1"/>
            <a:r>
              <a:rPr lang="en-US" smtClean="0"/>
              <a:t>Red = .005</a:t>
            </a:r>
          </a:p>
          <a:p>
            <a:pPr eaLnBrk="1" hangingPunct="1"/>
            <a:r>
              <a:rPr lang="en-US" smtClean="0"/>
              <a:t>Yellow = .001</a:t>
            </a:r>
          </a:p>
        </p:txBody>
      </p:sp>
    </p:spTree>
    <p:extLst>
      <p:ext uri="{BB962C8B-B14F-4D97-AF65-F5344CB8AC3E}">
        <p14:creationId xmlns:p14="http://schemas.microsoft.com/office/powerpoint/2010/main" val="281390341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04FB47A2-62EA-4EBC-BDBC-7343040E8465}" type="slidenum">
              <a:rPr lang="en-US" smtClean="0"/>
              <a:pPr/>
              <a:t>93</a:t>
            </a:fld>
            <a:endParaRPr lang="en-US" smtClean="0"/>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pPr eaLnBrk="1" hangingPunct="1"/>
            <a:r>
              <a:rPr lang="en-US" smtClean="0"/>
              <a:t>Example of the network identified by the PPI analysis for one subject. </a:t>
            </a:r>
          </a:p>
          <a:p>
            <a:pPr eaLnBrk="1" hangingPunct="1"/>
            <a:r>
              <a:rPr lang="en-US" smtClean="0"/>
              <a:t>Note that peaks choosen in subject dependent manner so exact locations vary slightly.</a:t>
            </a:r>
          </a:p>
        </p:txBody>
      </p:sp>
    </p:spTree>
    <p:extLst>
      <p:ext uri="{BB962C8B-B14F-4D97-AF65-F5344CB8AC3E}">
        <p14:creationId xmlns:p14="http://schemas.microsoft.com/office/powerpoint/2010/main" val="146152713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5DF04FB2-3534-4943-A77F-1A30C89EB0DC}" type="slidenum">
              <a:rPr lang="en-US" smtClean="0"/>
              <a:pPr/>
              <a:t>94</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r>
              <a:rPr lang="en-US" smtClean="0"/>
              <a:t>On slide</a:t>
            </a:r>
          </a:p>
        </p:txBody>
      </p:sp>
    </p:spTree>
    <p:extLst>
      <p:ext uri="{BB962C8B-B14F-4D97-AF65-F5344CB8AC3E}">
        <p14:creationId xmlns:p14="http://schemas.microsoft.com/office/powerpoint/2010/main" val="925093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BEC65300-8AD2-4D4A-8AD1-B78CF0CEA41F}" type="slidenum">
              <a:rPr lang="en-US" smtClean="0"/>
              <a:pPr/>
              <a:t>9</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386422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F6AAB2D8-D5FE-4D66-8C9C-F3CA8C08C2C5}" type="slidenum">
              <a:rPr lang="en-US" smtClean="0"/>
              <a:pPr/>
              <a:t>95</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r>
              <a:rPr lang="en-US" smtClean="0"/>
              <a:t>This slide is just to pair the names with the approximate locations</a:t>
            </a:r>
          </a:p>
        </p:txBody>
      </p:sp>
    </p:spTree>
    <p:extLst>
      <p:ext uri="{BB962C8B-B14F-4D97-AF65-F5344CB8AC3E}">
        <p14:creationId xmlns:p14="http://schemas.microsoft.com/office/powerpoint/2010/main" val="112361168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E5BD4658-5987-43C1-84D5-2F33E41800B0}" type="slidenum">
              <a:rPr lang="en-US" smtClean="0"/>
              <a:pPr/>
              <a:t>96</a:t>
            </a:fld>
            <a:endParaRPr lang="en-US" smtClean="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r>
              <a:rPr lang="en-US" smtClean="0"/>
              <a:t>We compared several possible models using  Bayesian Model Selection techniques</a:t>
            </a:r>
          </a:p>
          <a:p>
            <a:pPr eaLnBrk="1" hangingPunct="1"/>
            <a:r>
              <a:rPr lang="en-US" smtClean="0"/>
              <a:t>These represent models with intrinsic connectivity in the predicted directions </a:t>
            </a:r>
          </a:p>
          <a:p>
            <a:pPr eaLnBrk="1" hangingPunct="1"/>
            <a:r>
              <a:rPr lang="en-US" smtClean="0"/>
              <a:t>Talk more about the task related modulation in a minute.</a:t>
            </a:r>
          </a:p>
        </p:txBody>
      </p:sp>
    </p:spTree>
    <p:extLst>
      <p:ext uri="{BB962C8B-B14F-4D97-AF65-F5344CB8AC3E}">
        <p14:creationId xmlns:p14="http://schemas.microsoft.com/office/powerpoint/2010/main" val="79257714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9480146B-3C22-4E33-A7CB-66BF860DFB3C}" type="slidenum">
              <a:rPr lang="en-US" smtClean="0"/>
              <a:pPr/>
              <a:t>97</a:t>
            </a:fld>
            <a:endParaRPr lang="en-US" smtClean="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r>
              <a:rPr lang="en-US" smtClean="0"/>
              <a:t>These represent models with intrinsic connectivity in the opposite direction of that predicted</a:t>
            </a:r>
          </a:p>
          <a:p>
            <a:pPr eaLnBrk="1" hangingPunct="1"/>
            <a:endParaRPr lang="en-US" smtClean="0"/>
          </a:p>
        </p:txBody>
      </p:sp>
    </p:spTree>
    <p:extLst>
      <p:ext uri="{BB962C8B-B14F-4D97-AF65-F5344CB8AC3E}">
        <p14:creationId xmlns:p14="http://schemas.microsoft.com/office/powerpoint/2010/main" val="147282994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p>
            <a:fld id="{8AC8070F-B1E9-41F1-92A0-1C4CEEE06392}" type="slidenum">
              <a:rPr lang="en-US" smtClean="0"/>
              <a:pPr/>
              <a:t>98</a:t>
            </a:fld>
            <a:endParaRPr lang="en-US" smtClean="0"/>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p:spPr>
        <p:txBody>
          <a:bodyPr/>
          <a:lstStyle/>
          <a:p>
            <a:pPr eaLnBrk="1" hangingPunct="1"/>
            <a:r>
              <a:rPr lang="en-US" smtClean="0"/>
              <a:t>Predicted direction is better in all cases</a:t>
            </a:r>
          </a:p>
          <a:p>
            <a:pPr eaLnBrk="1" hangingPunct="1"/>
            <a:r>
              <a:rPr lang="en-US" smtClean="0"/>
              <a:t>Now what types of decisions modulate the connectivity? </a:t>
            </a:r>
          </a:p>
          <a:p>
            <a:pPr eaLnBrk="1" hangingPunct="1"/>
            <a:r>
              <a:rPr lang="en-US" smtClean="0"/>
              <a:t>Compare between these three models</a:t>
            </a:r>
          </a:p>
        </p:txBody>
      </p:sp>
    </p:spTree>
    <p:extLst>
      <p:ext uri="{BB962C8B-B14F-4D97-AF65-F5344CB8AC3E}">
        <p14:creationId xmlns:p14="http://schemas.microsoft.com/office/powerpoint/2010/main" val="292630052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6810523E-C3F2-4BF1-A780-F77D195E73F5}" type="slidenum">
              <a:rPr lang="en-US" smtClean="0"/>
              <a:pPr/>
              <a:t>99</a:t>
            </a:fld>
            <a:endParaRPr lang="en-US" smtClean="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pPr eaLnBrk="1" hangingPunct="1"/>
            <a:r>
              <a:rPr lang="en-US" smtClean="0"/>
              <a:t>Best model fit for the data is the one where all decisions modulate the connectivity between each pair of regions.</a:t>
            </a:r>
          </a:p>
          <a:p>
            <a:pPr eaLnBrk="1" hangingPunct="1"/>
            <a:endParaRPr lang="en-US" smtClean="0"/>
          </a:p>
          <a:p>
            <a:pPr eaLnBrk="1" hangingPunct="1"/>
            <a:r>
              <a:rPr lang="en-US" smtClean="0"/>
              <a:t>Compared to H&amp;UH 12 subjects strongly in favor or all decision model (three inconsistents show very strong evidence for H&amp;UH model) </a:t>
            </a:r>
          </a:p>
          <a:p>
            <a:pPr eaLnBrk="1" hangingPunct="1"/>
            <a:r>
              <a:rPr lang="en-US" smtClean="0"/>
              <a:t>Compared to SC split 12 subjects strongly in favor of all decision model (of the three inconsistents there are  2 ties and one with weak evidence for SC model) </a:t>
            </a:r>
          </a:p>
        </p:txBody>
      </p:sp>
    </p:spTree>
    <p:extLst>
      <p:ext uri="{BB962C8B-B14F-4D97-AF65-F5344CB8AC3E}">
        <p14:creationId xmlns:p14="http://schemas.microsoft.com/office/powerpoint/2010/main" val="279554781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D8692089-F4FC-443A-A529-51E724449E00}" type="slidenum">
              <a:rPr lang="en-US" smtClean="0"/>
              <a:pPr/>
              <a:t>100</a:t>
            </a:fld>
            <a:endParaRPr lang="en-US" smtClean="0"/>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4857981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6886D202-FD3E-4634-A51F-0B9184AD9005}" type="slidenum">
              <a:rPr lang="en-US" smtClean="0"/>
              <a:pPr/>
              <a:t>101</a:t>
            </a:fld>
            <a:endParaRPr lang="en-US" smtClean="0"/>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pPr eaLnBrk="1" hangingPunct="1"/>
            <a:r>
              <a:rPr lang="en-US" smtClean="0"/>
              <a:t>On slide</a:t>
            </a:r>
          </a:p>
        </p:txBody>
      </p:sp>
    </p:spTree>
    <p:extLst>
      <p:ext uri="{BB962C8B-B14F-4D97-AF65-F5344CB8AC3E}">
        <p14:creationId xmlns:p14="http://schemas.microsoft.com/office/powerpoint/2010/main" val="344083334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p>
            <a:fld id="{C810F8FB-96DE-42E2-B9FE-36841C469FB5}" type="slidenum">
              <a:rPr lang="en-US" smtClean="0"/>
              <a:pPr/>
              <a:t>102</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pPr eaLnBrk="1" hangingPunct="1"/>
            <a:r>
              <a:rPr lang="en-US" smtClean="0"/>
              <a:t>On slide</a:t>
            </a:r>
          </a:p>
        </p:txBody>
      </p:sp>
    </p:spTree>
    <p:extLst>
      <p:ext uri="{BB962C8B-B14F-4D97-AF65-F5344CB8AC3E}">
        <p14:creationId xmlns:p14="http://schemas.microsoft.com/office/powerpoint/2010/main" val="186071299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98DDFA55-4E45-4F8F-A582-38161A15A2C0}" type="slidenum">
              <a:rPr lang="en-US" smtClean="0"/>
              <a:pPr/>
              <a:t>103</a:t>
            </a:fld>
            <a:endParaRPr lang="en-US" smtClean="0"/>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pPr eaLnBrk="1" hangingPunct="1"/>
            <a:r>
              <a:rPr lang="en-US" smtClean="0"/>
              <a:t>On slide</a:t>
            </a:r>
          </a:p>
        </p:txBody>
      </p:sp>
    </p:spTree>
    <p:extLst>
      <p:ext uri="{BB962C8B-B14F-4D97-AF65-F5344CB8AC3E}">
        <p14:creationId xmlns:p14="http://schemas.microsoft.com/office/powerpoint/2010/main" val="203345659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2B32EB77-A484-4AF4-ACA3-9AA5F2573D5B}" type="slidenum">
              <a:rPr lang="en-US" smtClean="0"/>
              <a:pPr/>
              <a:t>104</a:t>
            </a:fld>
            <a:endParaRPr lang="en-US" smtClean="0"/>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p:spPr>
        <p:txBody>
          <a:bodyPr/>
          <a:lstStyle/>
          <a:p>
            <a:pPr eaLnBrk="1" hangingPunct="1"/>
            <a:r>
              <a:rPr lang="en-US" smtClean="0"/>
              <a:t>On slide</a:t>
            </a:r>
          </a:p>
        </p:txBody>
      </p:sp>
    </p:spTree>
    <p:extLst>
      <p:ext uri="{BB962C8B-B14F-4D97-AF65-F5344CB8AC3E}">
        <p14:creationId xmlns:p14="http://schemas.microsoft.com/office/powerpoint/2010/main" val="676963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22E746-5912-42BF-A0CB-EF146A2320F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0476EF-E7FC-438D-BBBB-53B828EC3A6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64302F-3175-48F5-B47A-21A3A716BF4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19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321D12-CA03-45EC-9F48-2E516333C81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33800"/>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290A97C-0BC0-4C18-BF9E-70E4FB98904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Times New Roman" pitchFamily="-107" charset="0"/>
                <a:ea typeface="ＭＳ Ｐゴシック" pitchFamily="-107" charset="-128"/>
                <a:cs typeface="+mn-cs"/>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42A7129-7E6E-4E9D-ACC3-2989F22841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9301997"/>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Times New Roman" pitchFamily="-107" charset="0"/>
                <a:ea typeface="ＭＳ Ｐゴシック" pitchFamily="-107" charset="-128"/>
                <a:cs typeface="+mn-cs"/>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A82B0CD-B4B5-4ACB-907E-B29E5BD4E6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501895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Times New Roman" pitchFamily="-107" charset="0"/>
                <a:ea typeface="ＭＳ Ｐゴシック" pitchFamily="-107" charset="-128"/>
                <a:cs typeface="+mn-cs"/>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723E208-5B80-418F-9F4D-94BCA24670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703097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Times New Roman" pitchFamily="-107" charset="0"/>
                <a:ea typeface="ＭＳ Ｐゴシック" pitchFamily="-107" charset="-128"/>
                <a:cs typeface="+mn-cs"/>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E3E9D3E7-D2E3-46EB-973A-175657213A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534441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Times New Roman" pitchFamily="-107" charset="0"/>
                <a:ea typeface="ＭＳ Ｐゴシック" pitchFamily="-107" charset="-128"/>
                <a:cs typeface="+mn-cs"/>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F58C3AE6-5014-4F0E-BE4A-AC828DEB0D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22844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Times New Roman" pitchFamily="-107" charset="0"/>
                <a:ea typeface="ＭＳ Ｐゴシック" pitchFamily="-107" charset="-128"/>
                <a:cs typeface="+mn-cs"/>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A71765C6-809C-4671-AC00-6E3517F7F7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68313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F9B601-077C-4751-B0C2-0D58BD99FE3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Times New Roman" pitchFamily="-107" charset="0"/>
                <a:ea typeface="ＭＳ Ｐゴシック" pitchFamily="-107" charset="-128"/>
                <a:cs typeface="+mn-cs"/>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0EA01A78-6C8F-42C4-A460-BC85704C7F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00756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Times New Roman" pitchFamily="-107" charset="0"/>
                <a:ea typeface="ＭＳ Ｐゴシック" pitchFamily="-107" charset="-128"/>
                <a:cs typeface="+mn-cs"/>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7483EE91-CF1E-494E-B79A-23D9C5A762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13207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Times New Roman" pitchFamily="-107" charset="0"/>
                <a:ea typeface="ＭＳ Ｐゴシック" pitchFamily="-107" charset="-128"/>
                <a:cs typeface="+mn-cs"/>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EAC40D95-4DAC-4784-AD4E-207FA3EC50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600408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Times New Roman" pitchFamily="-107" charset="0"/>
                <a:ea typeface="ＭＳ Ｐゴシック" pitchFamily="-107" charset="-128"/>
                <a:cs typeface="+mn-cs"/>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B94FE95-969B-403D-A5B2-B560552200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503691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Times New Roman" pitchFamily="-107" charset="0"/>
                <a:ea typeface="ＭＳ Ｐゴシック" pitchFamily="-107" charset="-128"/>
                <a:cs typeface="+mn-cs"/>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7D6C052-AFF2-4EF3-AB9A-5A1F8F80C9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8691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22E746-5912-42BF-A0CB-EF146A2320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54294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F9B601-077C-4751-B0C2-0D58BD99FE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2621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8D0308-B9DF-4072-9403-B069CF22E9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8063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D910CF6-C312-467D-889D-A02E27970B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4260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F094399-C774-43A1-8CE9-6BFAF2F35C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8727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8D0308-B9DF-4072-9403-B069CF22E9C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CE48FF7-A25E-4BA4-BB52-A7B6ECB6CD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1088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D70C829-BACA-4C17-8F7A-7F98E4F2E4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3280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37DBE53-101D-4200-8070-FB934775D9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2850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53E258-CD18-4A54-B178-5D24BFBB1F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6416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0476EF-E7FC-438D-BBBB-53B828EC3A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16535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64302F-3175-48F5-B47A-21A3A716BF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96627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19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321D12-CA03-45EC-9F48-2E516333C8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66182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33800"/>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290A97C-0BC0-4C18-BF9E-70E4FB9890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1265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910CF6-C312-467D-889D-A02E27970B1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F094399-C774-43A1-8CE9-6BFAF2F35C9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CE48FF7-A25E-4BA4-BB52-A7B6ECB6CD6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70C829-BACA-4C17-8F7A-7F98E4F2E49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7DBE53-101D-4200-8070-FB934775D9E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53E258-CD18-4A54-B178-5D24BFBB1F0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76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1219200"/>
            <a:ext cx="7772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pPr>
              <a:defRPr/>
            </a:pPr>
            <a:fld id="{68B3DFCB-F900-4C13-B78B-607EA162D5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pitchFamily="-107" charset="0"/>
                <a:ea typeface="ＭＳ Ｐゴシック" pitchFamily="-107" charset="-128"/>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charset="0"/>
                <a:ea typeface="ＭＳ Ｐゴシック" charset="-128"/>
              </a:defRPr>
            </a:lvl1pPr>
          </a:lstStyle>
          <a:p>
            <a:pPr>
              <a:defRPr/>
            </a:pPr>
            <a:fld id="{853FA364-FD2A-4B9B-ABAB-E35A00211D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402852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Times"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Times"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Times"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Times" pitchFamily="-106" charset="0"/>
          <a:ea typeface="ＭＳ Ｐゴシック" pitchFamily="-106" charset="-128"/>
          <a:cs typeface="ＭＳ Ｐゴシック" pitchFamily="-106" charset="-128"/>
        </a:defRPr>
      </a:lvl5pPr>
      <a:lvl6pPr marL="457200"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Times" pitchFamily="-106"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Times" pitchFamily="-106"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Times" pitchFamily="-106"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Times" pitchFamily="-106"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DDDDDD"/>
            </a:outerShdw>
          </a:effectLst>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DDDDDD"/>
            </a:outerShdw>
          </a:effectLst>
          <a:latin typeface="+mn-lt"/>
          <a:ea typeface="ＭＳ Ｐゴシック" pitchFamily="-106" charset="-128"/>
          <a:cs typeface="ＭＳ Ｐゴシック"/>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DDDDDD"/>
            </a:outerShdw>
          </a:effectLst>
          <a:latin typeface="+mn-lt"/>
          <a:ea typeface="ＭＳ Ｐゴシック" pitchFamily="-106" charset="-128"/>
          <a:cs typeface="ＭＳ Ｐゴシック"/>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DDDDDD"/>
            </a:outerShdw>
          </a:effectLst>
          <a:latin typeface="+mn-lt"/>
          <a:ea typeface="ＭＳ Ｐゴシック" pitchFamily="-106" charset="-128"/>
          <a:cs typeface="ＭＳ Ｐゴシック"/>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DDDDDD"/>
            </a:outerShdw>
          </a:effectLst>
          <a:latin typeface="+mn-lt"/>
          <a:ea typeface="ＭＳ Ｐゴシック" pitchFamily="-106" charset="-128"/>
          <a:cs typeface="ＭＳ Ｐゴシック"/>
        </a:defRPr>
      </a:lvl5pPr>
      <a:lvl6pPr marL="2514600" indent="-228600" algn="l" rtl="0" eaLnBrk="0" fontAlgn="base" hangingPunct="0">
        <a:spcBef>
          <a:spcPct val="20000"/>
        </a:spcBef>
        <a:spcAft>
          <a:spcPct val="0"/>
        </a:spcAft>
        <a:buChar char="»"/>
        <a:defRPr sz="2000">
          <a:solidFill>
            <a:schemeClr val="tx1"/>
          </a:solidFill>
          <a:effectLst>
            <a:outerShdw blurRad="38100" dist="38100" dir="2700000" algn="tl">
              <a:srgbClr val="DDDDDD"/>
            </a:outerShdw>
          </a:effectLst>
          <a:latin typeface="+mn-lt"/>
          <a:ea typeface="ＭＳ Ｐゴシック" pitchFamily="-106" charset="-128"/>
        </a:defRPr>
      </a:lvl6pPr>
      <a:lvl7pPr marL="2971800" indent="-228600" algn="l" rtl="0" eaLnBrk="0" fontAlgn="base" hangingPunct="0">
        <a:spcBef>
          <a:spcPct val="20000"/>
        </a:spcBef>
        <a:spcAft>
          <a:spcPct val="0"/>
        </a:spcAft>
        <a:buChar char="»"/>
        <a:defRPr sz="2000">
          <a:solidFill>
            <a:schemeClr val="tx1"/>
          </a:solidFill>
          <a:effectLst>
            <a:outerShdw blurRad="38100" dist="38100" dir="2700000" algn="tl">
              <a:srgbClr val="DDDDDD"/>
            </a:outerShdw>
          </a:effectLst>
          <a:latin typeface="+mn-lt"/>
          <a:ea typeface="ＭＳ Ｐゴシック" pitchFamily="-106" charset="-128"/>
        </a:defRPr>
      </a:lvl7pPr>
      <a:lvl8pPr marL="3429000" indent="-228600" algn="l" rtl="0" eaLnBrk="0" fontAlgn="base" hangingPunct="0">
        <a:spcBef>
          <a:spcPct val="20000"/>
        </a:spcBef>
        <a:spcAft>
          <a:spcPct val="0"/>
        </a:spcAft>
        <a:buChar char="»"/>
        <a:defRPr sz="2000">
          <a:solidFill>
            <a:schemeClr val="tx1"/>
          </a:solidFill>
          <a:effectLst>
            <a:outerShdw blurRad="38100" dist="38100" dir="2700000" algn="tl">
              <a:srgbClr val="DDDDDD"/>
            </a:outerShdw>
          </a:effectLst>
          <a:latin typeface="+mn-lt"/>
          <a:ea typeface="ＭＳ Ｐゴシック" pitchFamily="-106" charset="-128"/>
        </a:defRPr>
      </a:lvl8pPr>
      <a:lvl9pPr marL="3886200" indent="-228600" algn="l" rtl="0" eaLnBrk="0" fontAlgn="base" hangingPunct="0">
        <a:spcBef>
          <a:spcPct val="20000"/>
        </a:spcBef>
        <a:spcAft>
          <a:spcPct val="0"/>
        </a:spcAft>
        <a:buChar char="»"/>
        <a:defRPr sz="2000">
          <a:solidFill>
            <a:schemeClr val="tx1"/>
          </a:solidFill>
          <a:effectLst>
            <a:outerShdw blurRad="38100" dist="38100" dir="2700000" algn="tl">
              <a:srgbClr val="DDDDDD"/>
            </a:outerShdw>
          </a:effectLst>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76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1219200"/>
            <a:ext cx="7772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pPr>
              <a:defRPr/>
            </a:pPr>
            <a:fld id="{68B3DFCB-F900-4C13-B78B-607EA162D5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940129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10.wmf"/><Relationship Id="rId4" Type="http://schemas.openxmlformats.org/officeDocument/2006/relationships/oleObject" Target="../embeddings/oleObject3.bin"/></Relationships>
</file>

<file path=ppt/slides/_rels/slide120.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75.wmf"/><Relationship Id="rId5" Type="http://schemas.openxmlformats.org/officeDocument/2006/relationships/oleObject" Target="../embeddings/oleObject4.bin"/><Relationship Id="rId4" Type="http://schemas.openxmlformats.org/officeDocument/2006/relationships/image" Target="../media/image76.emf"/></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77.wmf"/><Relationship Id="rId5" Type="http://schemas.openxmlformats.org/officeDocument/2006/relationships/oleObject" Target="../embeddings/Microsoft_Word_97_-_2003_Document2.doc"/><Relationship Id="rId4" Type="http://schemas.openxmlformats.org/officeDocument/2006/relationships/oleObject" Target="../embeddings/oleObject5.bin"/></Relationships>
</file>

<file path=ppt/slides/_rels/slide123.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0.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5.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5.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5.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5.xml"/></Relationships>
</file>

<file path=ppt/slides/_rels/slide1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5.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15.xml"/><Relationship Id="rId1" Type="http://schemas.openxmlformats.org/officeDocument/2006/relationships/vmlDrawing" Target="../drawings/vmlDrawing6.vml"/><Relationship Id="rId6" Type="http://schemas.openxmlformats.org/officeDocument/2006/relationships/image" Target="../media/image81.emf"/><Relationship Id="rId5" Type="http://schemas.openxmlformats.org/officeDocument/2006/relationships/package" Target="../embeddings/Microsoft_Word_Document1.docx"/><Relationship Id="rId4" Type="http://schemas.openxmlformats.org/officeDocument/2006/relationships/oleObject" Target="../embeddings/oleObject6.bin"/></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15.xml"/><Relationship Id="rId1" Type="http://schemas.openxmlformats.org/officeDocument/2006/relationships/vmlDrawing" Target="../drawings/vmlDrawing7.vml"/><Relationship Id="rId6" Type="http://schemas.openxmlformats.org/officeDocument/2006/relationships/image" Target="../media/image82.emf"/><Relationship Id="rId5" Type="http://schemas.openxmlformats.org/officeDocument/2006/relationships/package" Target="../embeddings/Microsoft_Word_Document2.docx"/><Relationship Id="rId4" Type="http://schemas.openxmlformats.org/officeDocument/2006/relationships/oleObject" Target="../embeddings/oleObject7.bin"/></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5.xml"/></Relationships>
</file>

<file path=ppt/slides/_rels/slide139.xml.rels><?xml version="1.0" encoding="UTF-8" standalone="yes"?>
<Relationships xmlns="http://schemas.openxmlformats.org/package/2006/relationships"><Relationship Id="rId8" Type="http://schemas.openxmlformats.org/officeDocument/2006/relationships/package" Target="../embeddings/Microsoft_Word_Document4.docx"/><Relationship Id="rId3" Type="http://schemas.openxmlformats.org/officeDocument/2006/relationships/notesSlide" Target="../notesSlides/notesSlide130.xml"/><Relationship Id="rId7" Type="http://schemas.openxmlformats.org/officeDocument/2006/relationships/oleObject" Target="../embeddings/oleObject9.bin"/><Relationship Id="rId2" Type="http://schemas.openxmlformats.org/officeDocument/2006/relationships/slideLayout" Target="../slideLayouts/slideLayout15.xml"/><Relationship Id="rId1" Type="http://schemas.openxmlformats.org/officeDocument/2006/relationships/vmlDrawing" Target="../drawings/vmlDrawing8.vml"/><Relationship Id="rId6" Type="http://schemas.openxmlformats.org/officeDocument/2006/relationships/image" Target="../media/image83.emf"/><Relationship Id="rId5" Type="http://schemas.openxmlformats.org/officeDocument/2006/relationships/package" Target="../embeddings/Microsoft_Word_Document3.docx"/><Relationship Id="rId4" Type="http://schemas.openxmlformats.org/officeDocument/2006/relationships/oleObject" Target="../embeddings/oleObject8.bin"/><Relationship Id="rId9" Type="http://schemas.openxmlformats.org/officeDocument/2006/relationships/image" Target="../media/image84.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5.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5.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5.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5.xml"/></Relationships>
</file>

<file path=ppt/slides/_rels/slide14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35.xml"/><Relationship Id="rId1" Type="http://schemas.openxmlformats.org/officeDocument/2006/relationships/slideLayout" Target="../slideLayouts/slideLayout15.xml"/><Relationship Id="rId4" Type="http://schemas.openxmlformats.org/officeDocument/2006/relationships/image" Target="../media/image86.png"/></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5.xml"/></Relationships>
</file>

<file path=ppt/slides/_rels/slide14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37.xml"/><Relationship Id="rId1" Type="http://schemas.openxmlformats.org/officeDocument/2006/relationships/slideLayout" Target="../slideLayouts/slideLayout15.xml"/></Relationships>
</file>

<file path=ppt/slides/_rels/slide14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38.xml"/><Relationship Id="rId1" Type="http://schemas.openxmlformats.org/officeDocument/2006/relationships/slideLayout" Target="../slideLayouts/slideLayout15.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5.xml"/></Relationships>
</file>

<file path=ppt/slides/_rels/slide14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4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5.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5.xml"/></Relationships>
</file>

<file path=ppt/slides/_rels/slide15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5.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5.xml"/></Relationships>
</file>

<file path=ppt/slides/_rels/slide15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5.xml"/></Relationships>
</file>

<file path=ppt/slides/_rels/slide15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5.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5.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5.xml"/></Relationships>
</file>

<file path=ppt/slides/_rels/slide159.xml.rels><?xml version="1.0" encoding="UTF-8" standalone="yes"?>
<Relationships xmlns="http://schemas.openxmlformats.org/package/2006/relationships"><Relationship Id="rId8" Type="http://schemas.openxmlformats.org/officeDocument/2006/relationships/image" Target="../media/image93.emf"/><Relationship Id="rId3" Type="http://schemas.openxmlformats.org/officeDocument/2006/relationships/oleObject" Target="../embeddings/oleObject10.bin"/><Relationship Id="rId7" Type="http://schemas.openxmlformats.org/officeDocument/2006/relationships/package" Target="../embeddings/Microsoft_Word_Document6.docx"/><Relationship Id="rId2" Type="http://schemas.openxmlformats.org/officeDocument/2006/relationships/slideLayout" Target="../slideLayouts/slideLayout15.xml"/><Relationship Id="rId1" Type="http://schemas.openxmlformats.org/officeDocument/2006/relationships/vmlDrawing" Target="../drawings/vmlDrawing9.vml"/><Relationship Id="rId6" Type="http://schemas.openxmlformats.org/officeDocument/2006/relationships/oleObject" Target="../embeddings/oleObject11.bin"/><Relationship Id="rId11" Type="http://schemas.openxmlformats.org/officeDocument/2006/relationships/image" Target="../media/image94.emf"/><Relationship Id="rId5" Type="http://schemas.openxmlformats.org/officeDocument/2006/relationships/image" Target="../media/image92.emf"/><Relationship Id="rId10" Type="http://schemas.openxmlformats.org/officeDocument/2006/relationships/package" Target="../embeddings/Microsoft_Word_Document7.docx"/><Relationship Id="rId4" Type="http://schemas.openxmlformats.org/officeDocument/2006/relationships/package" Target="../embeddings/Microsoft_Word_Document5.docx"/><Relationship Id="rId9"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47.xml"/><Relationship Id="rId1" Type="http://schemas.openxmlformats.org/officeDocument/2006/relationships/slideLayout" Target="../slideLayouts/slideLayout15.xml"/></Relationships>
</file>

<file path=ppt/slides/_rels/slide161.xml.rels><?xml version="1.0" encoding="UTF-8" standalone="yes"?>
<Relationships xmlns="http://schemas.openxmlformats.org/package/2006/relationships"><Relationship Id="rId8" Type="http://schemas.openxmlformats.org/officeDocument/2006/relationships/image" Target="../media/image93.emf"/><Relationship Id="rId3" Type="http://schemas.openxmlformats.org/officeDocument/2006/relationships/oleObject" Target="../embeddings/oleObject13.bin"/><Relationship Id="rId7" Type="http://schemas.openxmlformats.org/officeDocument/2006/relationships/package" Target="../embeddings/Microsoft_Word_Document9.docx"/><Relationship Id="rId2" Type="http://schemas.openxmlformats.org/officeDocument/2006/relationships/slideLayout" Target="../slideLayouts/slideLayout15.xml"/><Relationship Id="rId1" Type="http://schemas.openxmlformats.org/officeDocument/2006/relationships/vmlDrawing" Target="../drawings/vmlDrawing10.vml"/><Relationship Id="rId6" Type="http://schemas.openxmlformats.org/officeDocument/2006/relationships/oleObject" Target="../embeddings/oleObject14.bin"/><Relationship Id="rId11" Type="http://schemas.openxmlformats.org/officeDocument/2006/relationships/image" Target="../media/image94.emf"/><Relationship Id="rId5" Type="http://schemas.openxmlformats.org/officeDocument/2006/relationships/image" Target="../media/image92.emf"/><Relationship Id="rId10" Type="http://schemas.openxmlformats.org/officeDocument/2006/relationships/package" Target="../embeddings/Microsoft_Word_Document10.docx"/><Relationship Id="rId4" Type="http://schemas.openxmlformats.org/officeDocument/2006/relationships/package" Target="../embeddings/Microsoft_Word_Document8.docx"/><Relationship Id="rId9" Type="http://schemas.openxmlformats.org/officeDocument/2006/relationships/oleObject" Target="../embeddings/oleObject15.bin"/></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5.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5.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5.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nnualreviews.org.ezp-prod1.hul.harvard.edu/doi/pdf/10.1146/annurev-economics-080511-110939" TargetMode="External"/><Relationship Id="rId2" Type="http://schemas.openxmlformats.org/officeDocument/2006/relationships/hyperlink" Target="http://www.pnas.org/content/early/2012/05/02/1120666109.full.pdf+html" TargetMode="External"/><Relationship Id="rId1" Type="http://schemas.openxmlformats.org/officeDocument/2006/relationships/slideLayout" Target="../slideLayouts/slideLayout2.xml"/><Relationship Id="rId4" Type="http://schemas.openxmlformats.org/officeDocument/2006/relationships/hyperlink" Target="http://www.economics.harvard.edu/faculty/laibson/files/Most_Reported_Genetic_Assoc_13DEC2011.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ideo" Target="file:///C:\Documents%20and%20Settings\David\Desktop\Admin\SummerSchool\Trento%202010\Lecture%204%20Neuroeconomics\Delay.MPG" TargetMode="External"/><Relationship Id="rId5" Type="http://schemas.openxmlformats.org/officeDocument/2006/relationships/image" Target="../media/image15.png"/><Relationship Id="rId4" Type="http://schemas.openxmlformats.org/officeDocument/2006/relationships/image" Target="../media/image14.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6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32.png"/><Relationship Id="rId4" Type="http://schemas.openxmlformats.org/officeDocument/2006/relationships/image" Target="../media/image34.png"/><Relationship Id="rId9" Type="http://schemas.openxmlformats.org/officeDocument/2006/relationships/image" Target="../media/image39.png"/></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wmf"/><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7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0.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7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3.xml"/><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4.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Microsoft_Word_97_-_2003_Document1.doc"/><Relationship Id="rId4" Type="http://schemas.openxmlformats.org/officeDocument/2006/relationships/oleObject" Target="../embeddings/oleObject2.bin"/></Relationships>
</file>

<file path=ppt/slides/_rels/slide8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8.xml"/><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28600" y="4953000"/>
            <a:ext cx="8915400" cy="1143000"/>
          </a:xfrm>
        </p:spPr>
        <p:txBody>
          <a:bodyPr/>
          <a:lstStyle/>
          <a:p>
            <a:pPr eaLnBrk="1" hangingPunct="1"/>
            <a:r>
              <a:rPr lang="en-US" b="1" dirty="0" smtClean="0">
                <a:solidFill>
                  <a:schemeClr val="tx1"/>
                </a:solidFill>
                <a:latin typeface="Helvetica" pitchFamily="68" charset="0"/>
              </a:rPr>
              <a:t/>
            </a:r>
            <a:br>
              <a:rPr lang="en-US" b="1" dirty="0" smtClean="0">
                <a:solidFill>
                  <a:schemeClr val="tx1"/>
                </a:solidFill>
                <a:latin typeface="Helvetica" pitchFamily="68" charset="0"/>
              </a:rPr>
            </a:br>
            <a:r>
              <a:rPr lang="en-US" sz="2000" b="1" dirty="0" smtClean="0">
                <a:solidFill>
                  <a:schemeClr val="tx1"/>
                </a:solidFill>
                <a:latin typeface="Helvetica" pitchFamily="68" charset="0"/>
              </a:rPr>
              <a:t>David Laibson</a:t>
            </a:r>
            <a:br>
              <a:rPr lang="en-US" sz="2000" b="1" dirty="0" smtClean="0">
                <a:solidFill>
                  <a:schemeClr val="tx1"/>
                </a:solidFill>
                <a:latin typeface="Helvetica" pitchFamily="68" charset="0"/>
              </a:rPr>
            </a:br>
            <a:r>
              <a:rPr lang="en-US" sz="2000" b="1" dirty="0" smtClean="0">
                <a:solidFill>
                  <a:schemeClr val="tx1"/>
                </a:solidFill>
                <a:latin typeface="Helvetica" pitchFamily="68" charset="0"/>
              </a:rPr>
              <a:t>July 3, 2014</a:t>
            </a:r>
            <a:br>
              <a:rPr lang="en-US" sz="2000" b="1" dirty="0" smtClean="0">
                <a:solidFill>
                  <a:schemeClr val="tx1"/>
                </a:solidFill>
                <a:latin typeface="Helvetica" pitchFamily="68" charset="0"/>
              </a:rPr>
            </a:br>
            <a:r>
              <a:rPr lang="en-US" sz="1800" b="1" dirty="0" smtClean="0">
                <a:solidFill>
                  <a:schemeClr val="tx1"/>
                </a:solidFill>
                <a:latin typeface="Helvetica" pitchFamily="68" charset="0"/>
              </a:rPr>
              <a:t>This deck contains “hidden slides” that were not presented.  </a:t>
            </a:r>
            <a:br>
              <a:rPr lang="en-US" sz="1800" b="1" dirty="0" smtClean="0">
                <a:solidFill>
                  <a:schemeClr val="tx1"/>
                </a:solidFill>
                <a:latin typeface="Helvetica" pitchFamily="68" charset="0"/>
              </a:rPr>
            </a:br>
            <a:r>
              <a:rPr lang="en-US" sz="1800" b="1" dirty="0" smtClean="0">
                <a:solidFill>
                  <a:schemeClr val="tx1"/>
                </a:solidFill>
                <a:latin typeface="Helvetica" pitchFamily="68" charset="0"/>
              </a:rPr>
              <a:t>View in “slideshow” mode to avoid these hidden slides.</a:t>
            </a:r>
          </a:p>
        </p:txBody>
      </p:sp>
      <p:pic>
        <p:nvPicPr>
          <p:cNvPr id="7171" name="Picture 5"/>
          <p:cNvPicPr>
            <a:picLocks noChangeAspect="1" noChangeArrowheads="1"/>
          </p:cNvPicPr>
          <p:nvPr/>
        </p:nvPicPr>
        <p:blipFill>
          <a:blip r:embed="rId3">
            <a:lum bright="26000" contrast="48000"/>
          </a:blip>
          <a:srcRect/>
          <a:stretch>
            <a:fillRect/>
          </a:stretch>
        </p:blipFill>
        <p:spPr bwMode="auto">
          <a:xfrm>
            <a:off x="2057400" y="1550988"/>
            <a:ext cx="5060950" cy="3173412"/>
          </a:xfrm>
          <a:prstGeom prst="rect">
            <a:avLst/>
          </a:prstGeom>
          <a:noFill/>
          <a:ln w="9525">
            <a:noFill/>
            <a:miter lim="800000"/>
            <a:headEnd/>
            <a:tailEnd/>
          </a:ln>
        </p:spPr>
      </p:pic>
      <p:sp>
        <p:nvSpPr>
          <p:cNvPr id="7172" name="Text Box 7"/>
          <p:cNvSpPr txBox="1">
            <a:spLocks noChangeArrowheads="1"/>
          </p:cNvSpPr>
          <p:nvPr/>
        </p:nvSpPr>
        <p:spPr bwMode="auto">
          <a:xfrm>
            <a:off x="914401" y="228600"/>
            <a:ext cx="7620000" cy="954107"/>
          </a:xfrm>
          <a:prstGeom prst="rect">
            <a:avLst/>
          </a:prstGeom>
          <a:noFill/>
          <a:ln w="9525">
            <a:noFill/>
            <a:miter lim="800000"/>
            <a:headEnd/>
            <a:tailEnd/>
          </a:ln>
        </p:spPr>
        <p:txBody>
          <a:bodyPr wrap="square">
            <a:spAutoFit/>
          </a:bodyPr>
          <a:lstStyle/>
          <a:p>
            <a:pPr algn="ctr"/>
            <a:r>
              <a:rPr lang="en-US" sz="3200" b="1" dirty="0" smtClean="0"/>
              <a:t>Biosocial Science</a:t>
            </a:r>
          </a:p>
          <a:p>
            <a:pPr algn="ctr"/>
            <a:endParaRPr lang="en-US" b="1"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76200"/>
            <a:ext cx="9144000" cy="838200"/>
          </a:xfrm>
          <a:prstGeom prst="rect">
            <a:avLst/>
          </a:prstGeom>
          <a:noFill/>
          <a:ln w="9525">
            <a:noFill/>
            <a:miter lim="800000"/>
            <a:headEnd/>
            <a:tailEnd/>
          </a:ln>
        </p:spPr>
        <p:txBody>
          <a:bodyPr anchor="ctr"/>
          <a:lstStyle/>
          <a:p>
            <a:pPr eaLnBrk="1" hangingPunct="1"/>
            <a:r>
              <a:rPr lang="en-US" sz="2000">
                <a:latin typeface="Arial" charset="0"/>
              </a:rPr>
              <a:t>The fMRI Blood-Oxygenation-Level-Dependent (BOLD) Response</a:t>
            </a:r>
            <a:r>
              <a:rPr lang="en-US" sz="2000">
                <a:solidFill>
                  <a:srgbClr val="FFFF00"/>
                </a:solidFill>
                <a:latin typeface="Arial" charset="0"/>
              </a:rPr>
              <a:t/>
            </a:r>
            <a:br>
              <a:rPr lang="en-US" sz="2000">
                <a:solidFill>
                  <a:srgbClr val="FFFF00"/>
                </a:solidFill>
                <a:latin typeface="Arial" charset="0"/>
              </a:rPr>
            </a:br>
            <a:r>
              <a:rPr lang="en-US" sz="2000" i="1">
                <a:latin typeface="Arial" charset="0"/>
              </a:rPr>
              <a:t>Increased neuronal activity results in increased MR (T</a:t>
            </a:r>
            <a:r>
              <a:rPr lang="en-US" sz="2000" i="1" baseline="-25000">
                <a:latin typeface="Arial" charset="0"/>
              </a:rPr>
              <a:t>2</a:t>
            </a:r>
            <a:r>
              <a:rPr lang="en-US" sz="2000" i="1">
                <a:latin typeface="Arial" charset="0"/>
              </a:rPr>
              <a:t>*) signal</a:t>
            </a:r>
          </a:p>
        </p:txBody>
      </p:sp>
      <p:pic>
        <p:nvPicPr>
          <p:cNvPr id="14339" name="Picture 3" descr="fmri-fig-07-14-1"/>
          <p:cNvPicPr>
            <a:picLocks noChangeAspect="1" noChangeArrowheads="1"/>
          </p:cNvPicPr>
          <p:nvPr/>
        </p:nvPicPr>
        <p:blipFill>
          <a:blip r:embed="rId4"/>
          <a:srcRect/>
          <a:stretch>
            <a:fillRect/>
          </a:stretch>
        </p:blipFill>
        <p:spPr bwMode="auto">
          <a:xfrm>
            <a:off x="104775" y="838200"/>
            <a:ext cx="5153025" cy="2884488"/>
          </a:xfrm>
          <a:prstGeom prst="rect">
            <a:avLst/>
          </a:prstGeom>
          <a:noFill/>
          <a:ln w="9525">
            <a:noFill/>
            <a:miter lim="800000"/>
            <a:headEnd/>
            <a:tailEnd/>
          </a:ln>
        </p:spPr>
      </p:pic>
      <p:pic>
        <p:nvPicPr>
          <p:cNvPr id="14340" name="Picture 4" descr="fmri-fig-07-14-2"/>
          <p:cNvPicPr>
            <a:picLocks noChangeAspect="1" noChangeArrowheads="1"/>
          </p:cNvPicPr>
          <p:nvPr/>
        </p:nvPicPr>
        <p:blipFill>
          <a:blip r:embed="rId5"/>
          <a:srcRect/>
          <a:stretch>
            <a:fillRect/>
          </a:stretch>
        </p:blipFill>
        <p:spPr bwMode="auto">
          <a:xfrm>
            <a:off x="104775" y="3657600"/>
            <a:ext cx="5153025" cy="3200400"/>
          </a:xfrm>
          <a:prstGeom prst="rect">
            <a:avLst/>
          </a:prstGeom>
          <a:noFill/>
          <a:ln w="9525">
            <a:noFill/>
            <a:miter lim="800000"/>
            <a:headEnd/>
            <a:tailEnd/>
          </a:ln>
        </p:spPr>
      </p:pic>
      <p:pic>
        <p:nvPicPr>
          <p:cNvPr id="377861" name="Picture 5" descr="fmri-fig-07-05-0"/>
          <p:cNvPicPr>
            <a:picLocks noChangeAspect="1" noChangeArrowheads="1"/>
          </p:cNvPicPr>
          <p:nvPr/>
        </p:nvPicPr>
        <p:blipFill>
          <a:blip r:embed="rId6"/>
          <a:srcRect/>
          <a:stretch>
            <a:fillRect/>
          </a:stretch>
        </p:blipFill>
        <p:spPr bwMode="auto">
          <a:xfrm>
            <a:off x="5324475" y="1600200"/>
            <a:ext cx="3622675" cy="4265613"/>
          </a:xfrm>
          <a:prstGeom prst="rect">
            <a:avLst/>
          </a:prstGeom>
          <a:noFill/>
          <a:ln w="9525">
            <a:noFill/>
            <a:miter lim="800000"/>
            <a:headEnd/>
            <a:tailEnd/>
          </a:ln>
        </p:spPr>
      </p:pic>
      <p:sp>
        <p:nvSpPr>
          <p:cNvPr id="14342" name="Text Box 6"/>
          <p:cNvSpPr txBox="1">
            <a:spLocks noChangeArrowheads="1"/>
          </p:cNvSpPr>
          <p:nvPr/>
        </p:nvSpPr>
        <p:spPr bwMode="auto">
          <a:xfrm>
            <a:off x="2492375" y="1241425"/>
            <a:ext cx="2438400" cy="579438"/>
          </a:xfrm>
          <a:prstGeom prst="rect">
            <a:avLst/>
          </a:prstGeom>
          <a:noFill/>
          <a:ln w="9525">
            <a:noFill/>
            <a:miter lim="800000"/>
            <a:headEnd/>
            <a:tailEnd/>
          </a:ln>
        </p:spPr>
        <p:txBody>
          <a:bodyPr>
            <a:spAutoFit/>
          </a:bodyPr>
          <a:lstStyle/>
          <a:p>
            <a:pPr algn="r">
              <a:spcBef>
                <a:spcPct val="50000"/>
              </a:spcBef>
            </a:pPr>
            <a:r>
              <a:rPr lang="en-US" sz="3200" b="1">
                <a:solidFill>
                  <a:schemeClr val="bg1"/>
                </a:solidFill>
                <a:latin typeface="Arial" charset="0"/>
              </a:rPr>
              <a:t>BASELINE</a:t>
            </a:r>
          </a:p>
        </p:txBody>
      </p:sp>
      <p:sp>
        <p:nvSpPr>
          <p:cNvPr id="14343" name="Text Box 7"/>
          <p:cNvSpPr txBox="1">
            <a:spLocks noChangeArrowheads="1"/>
          </p:cNvSpPr>
          <p:nvPr/>
        </p:nvSpPr>
        <p:spPr bwMode="auto">
          <a:xfrm>
            <a:off x="2492375" y="3810000"/>
            <a:ext cx="2438400" cy="579438"/>
          </a:xfrm>
          <a:prstGeom prst="rect">
            <a:avLst/>
          </a:prstGeom>
          <a:noFill/>
          <a:ln w="9525">
            <a:noFill/>
            <a:miter lim="800000"/>
            <a:headEnd/>
            <a:tailEnd/>
          </a:ln>
        </p:spPr>
        <p:txBody>
          <a:bodyPr>
            <a:spAutoFit/>
          </a:bodyPr>
          <a:lstStyle/>
          <a:p>
            <a:pPr algn="r">
              <a:spcBef>
                <a:spcPct val="50000"/>
              </a:spcBef>
            </a:pPr>
            <a:r>
              <a:rPr lang="en-US" sz="3200" b="1">
                <a:solidFill>
                  <a:schemeClr val="bg1"/>
                </a:solidFill>
                <a:latin typeface="Arial" charset="0"/>
              </a:rPr>
              <a:t>ACTIVE</a:t>
            </a:r>
          </a:p>
        </p:txBody>
      </p:sp>
      <p:sp>
        <p:nvSpPr>
          <p:cNvPr id="14344" name="Text Box 8"/>
          <p:cNvSpPr txBox="1">
            <a:spLocks noChangeArrowheads="1"/>
          </p:cNvSpPr>
          <p:nvPr/>
        </p:nvSpPr>
        <p:spPr bwMode="auto">
          <a:xfrm>
            <a:off x="6400800" y="6375400"/>
            <a:ext cx="2581275" cy="396875"/>
          </a:xfrm>
          <a:prstGeom prst="rect">
            <a:avLst/>
          </a:prstGeom>
          <a:noFill/>
          <a:ln w="9525">
            <a:noFill/>
            <a:miter lim="800000"/>
            <a:headEnd/>
            <a:tailEnd/>
          </a:ln>
        </p:spPr>
        <p:txBody>
          <a:bodyPr wrap="none">
            <a:spAutoFit/>
          </a:bodyPr>
          <a:lstStyle/>
          <a:p>
            <a:r>
              <a:rPr lang="en-US" sz="2000">
                <a:latin typeface="Arial" charset="0"/>
              </a:rPr>
              <a:t>Source: Scott Huettel</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78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0"/>
            <a:ext cx="8229600" cy="1143000"/>
          </a:xfrm>
        </p:spPr>
        <p:txBody>
          <a:bodyPr/>
          <a:lstStyle/>
          <a:p>
            <a:pPr eaLnBrk="1" hangingPunct="1"/>
            <a:r>
              <a:rPr lang="en-US" smtClean="0"/>
              <a:t>Summary of DCM results</a:t>
            </a:r>
          </a:p>
        </p:txBody>
      </p:sp>
      <p:sp>
        <p:nvSpPr>
          <p:cNvPr id="100355" name="Rectangle 3"/>
          <p:cNvSpPr>
            <a:spLocks noGrp="1" noChangeArrowheads="1"/>
          </p:cNvSpPr>
          <p:nvPr>
            <p:ph idx="1"/>
          </p:nvPr>
        </p:nvSpPr>
        <p:spPr/>
        <p:txBody>
          <a:bodyPr/>
          <a:lstStyle/>
          <a:p>
            <a:pPr indent="0" eaLnBrk="1" hangingPunct="1">
              <a:buFontTx/>
              <a:buNone/>
            </a:pPr>
            <a:r>
              <a:rPr lang="en-US" smtClean="0"/>
              <a:t>Additional evidence for the hypothesis that that self-control involves DLPFC modulation of value computations in the vmPFC</a:t>
            </a:r>
          </a:p>
        </p:txBody>
      </p:sp>
      <p:cxnSp>
        <p:nvCxnSpPr>
          <p:cNvPr id="4" name="Straight Connector 3"/>
          <p:cNvCxnSpPr>
            <a:cxnSpLocks noChangeShapeType="1"/>
          </p:cNvCxnSpPr>
          <p:nvPr/>
        </p:nvCxnSpPr>
        <p:spPr bwMode="auto">
          <a:xfrm>
            <a:off x="0" y="1143000"/>
            <a:ext cx="9144000" cy="1588"/>
          </a:xfrm>
          <a:prstGeom prst="line">
            <a:avLst/>
          </a:prstGeom>
          <a:noFill/>
          <a:ln w="31750">
            <a:solidFill>
              <a:schemeClr val="tx1"/>
            </a:solidFill>
            <a:round/>
            <a:headEnd/>
            <a:tailEnd/>
          </a:ln>
          <a:effectLst>
            <a:outerShdw dist="20000" dir="5400000" rotWithShape="0">
              <a:srgbClr val="808080">
                <a:alpha val="37999"/>
              </a:srgbClr>
            </a:outerShdw>
          </a:effectLst>
        </p:spPr>
      </p:cxn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smtClean="0"/>
              <a:t>What is Self-Control for the brain?</a:t>
            </a:r>
          </a:p>
        </p:txBody>
      </p:sp>
      <p:sp>
        <p:nvSpPr>
          <p:cNvPr id="101379" name="Rectangle 3"/>
          <p:cNvSpPr>
            <a:spLocks noGrp="1" noChangeArrowheads="1"/>
          </p:cNvSpPr>
          <p:nvPr>
            <p:ph idx="1"/>
          </p:nvPr>
        </p:nvSpPr>
        <p:spPr/>
        <p:txBody>
          <a:bodyPr/>
          <a:lstStyle/>
          <a:p>
            <a:pPr eaLnBrk="1" hangingPunct="1">
              <a:buFontTx/>
              <a:buNone/>
            </a:pPr>
            <a:r>
              <a:rPr lang="en-US" smtClean="0"/>
              <a:t/>
            </a:r>
            <a:br>
              <a:rPr lang="en-US" smtClean="0"/>
            </a:br>
            <a:r>
              <a:rPr lang="en-US" smtClean="0"/>
              <a:t>I: Goal directed decisions are guided by a common valuation system </a:t>
            </a:r>
            <a:br>
              <a:rPr lang="en-US" smtClean="0"/>
            </a:br>
            <a:r>
              <a:rPr lang="en-US" smtClean="0"/>
              <a:t>II: Self-control involves DLPFC modulation of this valuation network</a:t>
            </a:r>
          </a:p>
        </p:txBody>
      </p:sp>
      <p:cxnSp>
        <p:nvCxnSpPr>
          <p:cNvPr id="4" name="Straight Connector 3"/>
          <p:cNvCxnSpPr>
            <a:cxnSpLocks noChangeShapeType="1"/>
          </p:cNvCxnSpPr>
          <p:nvPr/>
        </p:nvCxnSpPr>
        <p:spPr bwMode="auto">
          <a:xfrm>
            <a:off x="0" y="1143000"/>
            <a:ext cx="9144000" cy="1588"/>
          </a:xfrm>
          <a:prstGeom prst="line">
            <a:avLst/>
          </a:prstGeom>
          <a:noFill/>
          <a:ln w="31750">
            <a:solidFill>
              <a:schemeClr val="tx1"/>
            </a:solidFill>
            <a:round/>
            <a:headEnd/>
            <a:tailEnd/>
          </a:ln>
          <a:effectLst>
            <a:outerShdw dist="20000" dir="5400000" rotWithShape="0">
              <a:srgbClr val="808080">
                <a:alpha val="37999"/>
              </a:srgbClr>
            </a:outerShdw>
          </a:effectLst>
        </p:spPr>
      </p:cxn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0"/>
            <a:ext cx="8229600" cy="1143000"/>
          </a:xfrm>
        </p:spPr>
        <p:txBody>
          <a:bodyPr/>
          <a:lstStyle/>
          <a:p>
            <a:pPr eaLnBrk="1" hangingPunct="1"/>
            <a:r>
              <a:rPr lang="en-US" smtClean="0"/>
              <a:t>Evidence for Hypothesis I: </a:t>
            </a:r>
            <a:br>
              <a:rPr lang="en-US" smtClean="0"/>
            </a:br>
            <a:r>
              <a:rPr lang="en-US" smtClean="0"/>
              <a:t>Common value system</a:t>
            </a:r>
          </a:p>
        </p:txBody>
      </p:sp>
      <p:sp>
        <p:nvSpPr>
          <p:cNvPr id="102403" name="Rectangle 3"/>
          <p:cNvSpPr>
            <a:spLocks noGrp="1" noChangeArrowheads="1"/>
          </p:cNvSpPr>
          <p:nvPr>
            <p:ph idx="1"/>
          </p:nvPr>
        </p:nvSpPr>
        <p:spPr/>
        <p:txBody>
          <a:bodyPr/>
          <a:lstStyle/>
          <a:p>
            <a:pPr eaLnBrk="1" hangingPunct="1"/>
            <a:r>
              <a:rPr lang="en-US" smtClean="0"/>
              <a:t>Correlation between behavioral measures of value and neural activity in vmPFC across several studies</a:t>
            </a:r>
          </a:p>
          <a:p>
            <a:pPr eaLnBrk="1" hangingPunct="1"/>
            <a:r>
              <a:rPr lang="en-US" smtClean="0"/>
              <a:t>vmPFC regions correlated with decision values reflect both taste and health ratings during self-control</a:t>
            </a:r>
          </a:p>
          <a:p>
            <a:pPr lvl="1" eaLnBrk="1" hangingPunct="1"/>
            <a:r>
              <a:rPr lang="en-US" smtClean="0"/>
              <a:t>Consistent with value computed based on two separate factors in the same region</a:t>
            </a:r>
          </a:p>
        </p:txBody>
      </p:sp>
      <p:cxnSp>
        <p:nvCxnSpPr>
          <p:cNvPr id="4" name="Straight Connector 3"/>
          <p:cNvCxnSpPr>
            <a:cxnSpLocks noChangeShapeType="1"/>
          </p:cNvCxnSpPr>
          <p:nvPr/>
        </p:nvCxnSpPr>
        <p:spPr bwMode="auto">
          <a:xfrm>
            <a:off x="0" y="1143000"/>
            <a:ext cx="9144000" cy="1588"/>
          </a:xfrm>
          <a:prstGeom prst="line">
            <a:avLst/>
          </a:prstGeom>
          <a:noFill/>
          <a:ln w="31750">
            <a:solidFill>
              <a:schemeClr val="tx1"/>
            </a:solidFill>
            <a:round/>
            <a:headEnd/>
            <a:tailEnd/>
          </a:ln>
          <a:effectLst>
            <a:outerShdw dist="20000" dir="5400000" rotWithShape="0">
              <a:srgbClr val="808080">
                <a:alpha val="37999"/>
              </a:srgbClr>
            </a:outerShdw>
          </a:effectLst>
        </p:spPr>
      </p:cxn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0"/>
            <a:ext cx="8229600" cy="1143000"/>
          </a:xfrm>
        </p:spPr>
        <p:txBody>
          <a:bodyPr/>
          <a:lstStyle/>
          <a:p>
            <a:pPr eaLnBrk="1" hangingPunct="1"/>
            <a:r>
              <a:rPr lang="en-US" smtClean="0"/>
              <a:t>Evidence for Hypothesis II: </a:t>
            </a:r>
            <a:br>
              <a:rPr lang="en-US" smtClean="0"/>
            </a:br>
            <a:r>
              <a:rPr lang="en-US" smtClean="0"/>
              <a:t>DLPFC modulation of value computation</a:t>
            </a:r>
          </a:p>
        </p:txBody>
      </p:sp>
      <p:sp>
        <p:nvSpPr>
          <p:cNvPr id="103427" name="Rectangle 3"/>
          <p:cNvSpPr>
            <a:spLocks noGrp="1" noChangeArrowheads="1"/>
          </p:cNvSpPr>
          <p:nvPr>
            <p:ph idx="1"/>
          </p:nvPr>
        </p:nvSpPr>
        <p:spPr/>
        <p:txBody>
          <a:bodyPr/>
          <a:lstStyle/>
          <a:p>
            <a:pPr eaLnBrk="1" hangingPunct="1"/>
            <a:r>
              <a:rPr lang="en-US" smtClean="0"/>
              <a:t>DLPFC is more active in the self-control group than the non-self-control group</a:t>
            </a:r>
          </a:p>
          <a:p>
            <a:pPr eaLnBrk="1" hangingPunct="1"/>
            <a:endParaRPr lang="en-US" smtClean="0"/>
          </a:p>
          <a:p>
            <a:pPr eaLnBrk="1" hangingPunct="1"/>
            <a:r>
              <a:rPr lang="en-US" smtClean="0"/>
              <a:t>PPI &amp; DCM results showing that activity in DLPFC influences activity in vmPFC value computation regions through a two node network</a:t>
            </a:r>
          </a:p>
        </p:txBody>
      </p:sp>
      <p:cxnSp>
        <p:nvCxnSpPr>
          <p:cNvPr id="4" name="Straight Connector 3"/>
          <p:cNvCxnSpPr>
            <a:cxnSpLocks noChangeShapeType="1"/>
          </p:cNvCxnSpPr>
          <p:nvPr/>
        </p:nvCxnSpPr>
        <p:spPr bwMode="auto">
          <a:xfrm>
            <a:off x="0" y="1143000"/>
            <a:ext cx="9144000" cy="1588"/>
          </a:xfrm>
          <a:prstGeom prst="line">
            <a:avLst/>
          </a:prstGeom>
          <a:noFill/>
          <a:ln w="31750">
            <a:solidFill>
              <a:schemeClr val="tx1"/>
            </a:solidFill>
            <a:round/>
            <a:headEnd/>
            <a:tailEnd/>
          </a:ln>
          <a:effectLst>
            <a:outerShdw dist="20000" dir="5400000" rotWithShape="0">
              <a:srgbClr val="808080">
                <a:alpha val="37999"/>
              </a:srgbClr>
            </a:outerShdw>
          </a:effectLst>
        </p:spPr>
      </p:cxn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0"/>
            <a:ext cx="8229600" cy="1143000"/>
          </a:xfrm>
        </p:spPr>
        <p:txBody>
          <a:bodyPr/>
          <a:lstStyle/>
          <a:p>
            <a:pPr eaLnBrk="1" hangingPunct="1"/>
            <a:r>
              <a:rPr lang="en-US" smtClean="0"/>
              <a:t>Making sense of previous fMRI literature on the neural basis of intertemporal discounting</a:t>
            </a:r>
            <a:endParaRPr lang="en-US" sz="2900" smtClean="0"/>
          </a:p>
        </p:txBody>
      </p:sp>
      <p:sp>
        <p:nvSpPr>
          <p:cNvPr id="104451" name="Rectangle 3"/>
          <p:cNvSpPr>
            <a:spLocks noGrp="1" noChangeArrowheads="1"/>
          </p:cNvSpPr>
          <p:nvPr>
            <p:ph idx="1"/>
          </p:nvPr>
        </p:nvSpPr>
        <p:spPr/>
        <p:txBody>
          <a:bodyPr/>
          <a:lstStyle/>
          <a:p>
            <a:pPr eaLnBrk="1" hangingPunct="1"/>
            <a:r>
              <a:rPr lang="en-US" smtClean="0"/>
              <a:t>There seems to be a single value system</a:t>
            </a:r>
          </a:p>
          <a:p>
            <a:pPr lvl="1" eaLnBrk="1" hangingPunct="1"/>
            <a:r>
              <a:rPr lang="en-US" smtClean="0"/>
              <a:t>consistent with findings of Kable &amp; Glimcher</a:t>
            </a:r>
          </a:p>
          <a:p>
            <a:pPr lvl="1" eaLnBrk="1" hangingPunct="1">
              <a:buFontTx/>
              <a:buNone/>
            </a:pPr>
            <a:endParaRPr lang="en-US" smtClean="0"/>
          </a:p>
          <a:p>
            <a:pPr eaLnBrk="1" hangingPunct="1"/>
            <a:r>
              <a:rPr lang="en-US" smtClean="0"/>
              <a:t>This value signal is modulated by DLPFC when self-control is required</a:t>
            </a:r>
          </a:p>
          <a:p>
            <a:pPr lvl="1" eaLnBrk="1" hangingPunct="1"/>
            <a:r>
              <a:rPr lang="en-US" smtClean="0"/>
              <a:t>consistent with McClure and colleagues showing increased DLPFC when choosing later larger reward</a:t>
            </a:r>
          </a:p>
        </p:txBody>
      </p:sp>
      <p:cxnSp>
        <p:nvCxnSpPr>
          <p:cNvPr id="4" name="Straight Connector 3"/>
          <p:cNvCxnSpPr>
            <a:cxnSpLocks noChangeShapeType="1"/>
          </p:cNvCxnSpPr>
          <p:nvPr/>
        </p:nvCxnSpPr>
        <p:spPr bwMode="auto">
          <a:xfrm>
            <a:off x="0" y="1143000"/>
            <a:ext cx="9144000" cy="1588"/>
          </a:xfrm>
          <a:prstGeom prst="line">
            <a:avLst/>
          </a:prstGeom>
          <a:noFill/>
          <a:ln w="31750">
            <a:solidFill>
              <a:schemeClr val="tx1"/>
            </a:solidFill>
            <a:round/>
            <a:headEnd/>
            <a:tailEnd/>
          </a:ln>
          <a:effectLst>
            <a:outerShdw dist="20000" dir="5400000" rotWithShape="0">
              <a:srgbClr val="808080">
                <a:alpha val="37999"/>
              </a:srgbClr>
            </a:outerShdw>
          </a:effectLst>
        </p:spPr>
      </p:cxn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76200"/>
            <a:ext cx="8229600" cy="1143000"/>
          </a:xfrm>
        </p:spPr>
        <p:txBody>
          <a:bodyPr/>
          <a:lstStyle/>
          <a:p>
            <a:pPr eaLnBrk="1" hangingPunct="1"/>
            <a:r>
              <a:rPr lang="en-US" smtClean="0"/>
              <a:t>Bottom Line</a:t>
            </a:r>
          </a:p>
        </p:txBody>
      </p:sp>
      <p:sp>
        <p:nvSpPr>
          <p:cNvPr id="105475" name="Rectangle 3"/>
          <p:cNvSpPr>
            <a:spLocks noGrp="1" noChangeArrowheads="1"/>
          </p:cNvSpPr>
          <p:nvPr>
            <p:ph idx="1"/>
          </p:nvPr>
        </p:nvSpPr>
        <p:spPr/>
        <p:txBody>
          <a:bodyPr/>
          <a:lstStyle/>
          <a:p>
            <a:pPr eaLnBrk="1" hangingPunct="1"/>
            <a:r>
              <a:rPr lang="en-US" smtClean="0"/>
              <a:t>There seems to be a single system that computes a common value across multiple factors during goal directed decision-making. </a:t>
            </a:r>
          </a:p>
          <a:p>
            <a:pPr eaLnBrk="1" hangingPunct="1">
              <a:buFontTx/>
              <a:buNone/>
            </a:pPr>
            <a:endParaRPr lang="en-US" smtClean="0"/>
          </a:p>
          <a:p>
            <a:pPr eaLnBrk="1" hangingPunct="1"/>
            <a:r>
              <a:rPr lang="en-US" smtClean="0"/>
              <a:t>Self-control is exercised by DLPFC which modulates the input weights these factors have on the value signal computed in vmPFC networks.</a:t>
            </a:r>
          </a:p>
        </p:txBody>
      </p:sp>
      <p:cxnSp>
        <p:nvCxnSpPr>
          <p:cNvPr id="4" name="Straight Connector 3"/>
          <p:cNvCxnSpPr>
            <a:cxnSpLocks noChangeShapeType="1"/>
          </p:cNvCxnSpPr>
          <p:nvPr/>
        </p:nvCxnSpPr>
        <p:spPr bwMode="auto">
          <a:xfrm>
            <a:off x="0" y="1143000"/>
            <a:ext cx="9144000" cy="1588"/>
          </a:xfrm>
          <a:prstGeom prst="line">
            <a:avLst/>
          </a:prstGeom>
          <a:noFill/>
          <a:ln w="31750">
            <a:solidFill>
              <a:schemeClr val="tx1"/>
            </a:solidFill>
            <a:round/>
            <a:headEnd/>
            <a:tailEnd/>
          </a:ln>
          <a:effectLst>
            <a:outerShdw dist="20000" dir="5400000" rotWithShape="0">
              <a:srgbClr val="808080">
                <a:alpha val="37999"/>
              </a:srgbClr>
            </a:outerShdw>
          </a:effectLst>
        </p:spPr>
      </p:cxn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152400"/>
            <a:ext cx="8229600" cy="1143000"/>
          </a:xfrm>
        </p:spPr>
        <p:txBody>
          <a:bodyPr/>
          <a:lstStyle/>
          <a:p>
            <a:pPr eaLnBrk="1" hangingPunct="1"/>
            <a:r>
              <a:rPr lang="en-US" smtClean="0"/>
              <a:t>Potential implications</a:t>
            </a:r>
          </a:p>
        </p:txBody>
      </p:sp>
      <p:sp>
        <p:nvSpPr>
          <p:cNvPr id="106499" name="Rectangle 3"/>
          <p:cNvSpPr>
            <a:spLocks noGrp="1" noChangeArrowheads="1"/>
          </p:cNvSpPr>
          <p:nvPr>
            <p:ph idx="1"/>
          </p:nvPr>
        </p:nvSpPr>
        <p:spPr/>
        <p:txBody>
          <a:bodyPr/>
          <a:lstStyle/>
          <a:p>
            <a:pPr eaLnBrk="1" hangingPunct="1"/>
            <a:r>
              <a:rPr lang="en-US" sz="2800" smtClean="0"/>
              <a:t>At their core, self-control deficits may be deficits of DLPFC function or connectivity between DLPFC and valuation areas</a:t>
            </a:r>
          </a:p>
          <a:p>
            <a:pPr eaLnBrk="1" hangingPunct="1"/>
            <a:r>
              <a:rPr lang="en-US" sz="2800" smtClean="0"/>
              <a:t>This has implications for:</a:t>
            </a:r>
            <a:br>
              <a:rPr lang="en-US" sz="2800" smtClean="0"/>
            </a:br>
            <a:r>
              <a:rPr lang="en-US" sz="2800" smtClean="0"/>
              <a:t>- early detection of self-control deficits</a:t>
            </a:r>
            <a:br>
              <a:rPr lang="en-US" sz="2800" smtClean="0"/>
            </a:br>
            <a:r>
              <a:rPr lang="en-US" sz="2800" smtClean="0"/>
              <a:t>- co-morbidities between emotion regulation, cognitive control, and self-control failures</a:t>
            </a:r>
          </a:p>
        </p:txBody>
      </p:sp>
      <p:cxnSp>
        <p:nvCxnSpPr>
          <p:cNvPr id="4" name="Straight Connector 3"/>
          <p:cNvCxnSpPr>
            <a:cxnSpLocks noChangeShapeType="1"/>
          </p:cNvCxnSpPr>
          <p:nvPr/>
        </p:nvCxnSpPr>
        <p:spPr bwMode="auto">
          <a:xfrm>
            <a:off x="0" y="1143000"/>
            <a:ext cx="9144000" cy="1588"/>
          </a:xfrm>
          <a:prstGeom prst="line">
            <a:avLst/>
          </a:prstGeom>
          <a:noFill/>
          <a:ln w="31750">
            <a:solidFill>
              <a:schemeClr val="tx1"/>
            </a:solidFill>
            <a:round/>
            <a:headEnd/>
            <a:tailEnd/>
          </a:ln>
          <a:effectLst>
            <a:outerShdw dist="20000" dir="5400000" rotWithShape="0">
              <a:srgbClr val="808080">
                <a:alpha val="37999"/>
              </a:srgbClr>
            </a:outerShdw>
          </a:effectLst>
        </p:spPr>
      </p:cxn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smtClean="0"/>
              <a:t>Kable and Glimcher (2007)</a:t>
            </a:r>
          </a:p>
        </p:txBody>
      </p:sp>
      <p:sp>
        <p:nvSpPr>
          <p:cNvPr id="107523" name="Rectangle 3"/>
          <p:cNvSpPr>
            <a:spLocks noGrp="1" noChangeArrowheads="1"/>
          </p:cNvSpPr>
          <p:nvPr>
            <p:ph type="body" idx="1"/>
          </p:nvPr>
        </p:nvSpPr>
        <p:spPr>
          <a:xfrm>
            <a:off x="685800" y="1600200"/>
            <a:ext cx="7772400" cy="5029200"/>
          </a:xfrm>
        </p:spPr>
        <p:txBody>
          <a:bodyPr/>
          <a:lstStyle/>
          <a:p>
            <a:pPr marL="457200" indent="-457200" eaLnBrk="1" hangingPunct="1"/>
            <a:r>
              <a:rPr lang="en-US" smtClean="0"/>
              <a:t>Task: subjects make intertemporal monetary choices.</a:t>
            </a:r>
          </a:p>
          <a:p>
            <a:pPr marL="457200" indent="-457200" eaLnBrk="1" hangingPunct="1"/>
            <a:r>
              <a:rPr lang="en-US" smtClean="0"/>
              <a:t>Fit hyperbolic discount functions to subjects’ behavior.</a:t>
            </a:r>
          </a:p>
          <a:p>
            <a:pPr marL="457200" indent="-457200" eaLnBrk="1" hangingPunct="1"/>
            <a:r>
              <a:rPr lang="en-US" smtClean="0"/>
              <a:t>Identifying assumption: behavioral preferences should match neural activation up to a linear transformation.</a:t>
            </a:r>
          </a:p>
          <a:p>
            <a:pPr marL="457200" indent="-457200" eaLnBrk="1" hangingPunct="1"/>
            <a:r>
              <a:rPr lang="en-US" smtClean="0"/>
              <a:t>Find brain regions that match the hyperbolic discount function estimated on behavioral data.</a:t>
            </a:r>
          </a:p>
          <a:p>
            <a:pPr marL="457200" indent="-457200" eaLnBrk="1" hangingPunct="1"/>
            <a:r>
              <a:rPr lang="en-US" smtClean="0"/>
              <a:t>This analysis identifies mPFC, PCC, VStr.</a:t>
            </a:r>
          </a:p>
          <a:p>
            <a:pPr marL="457200" indent="-457200" eaLnBrk="1" hangingPunct="1"/>
            <a:r>
              <a:rPr lang="en-US" smtClean="0"/>
              <a:t>Are these integration regions?  (Especially PCC?).</a:t>
            </a: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smtClean="0"/>
              <a:t>Kable and Glimcher (2007)</a:t>
            </a:r>
          </a:p>
        </p:txBody>
      </p:sp>
      <p:sp>
        <p:nvSpPr>
          <p:cNvPr id="108547" name="Rectangle 3"/>
          <p:cNvSpPr>
            <a:spLocks noGrp="1" noChangeArrowheads="1"/>
          </p:cNvSpPr>
          <p:nvPr>
            <p:ph type="body" idx="1"/>
          </p:nvPr>
        </p:nvSpPr>
        <p:spPr>
          <a:xfrm>
            <a:off x="685800" y="1600200"/>
            <a:ext cx="7772400" cy="5029200"/>
          </a:xfrm>
        </p:spPr>
        <p:txBody>
          <a:bodyPr/>
          <a:lstStyle/>
          <a:p>
            <a:pPr marL="457200" indent="-457200" eaLnBrk="1" hangingPunct="1">
              <a:buFontTx/>
              <a:buNone/>
            </a:pPr>
            <a:r>
              <a:rPr lang="en-US" smtClean="0"/>
              <a:t>Why don’t Kable and Glimcher also identify PFC and Parietal Cortex?</a:t>
            </a:r>
          </a:p>
          <a:p>
            <a:pPr marL="457200" indent="-457200" eaLnBrk="1" hangingPunct="1">
              <a:buFontTx/>
              <a:buAutoNum type="arabicPeriod"/>
            </a:pPr>
            <a:r>
              <a:rPr lang="en-US" smtClean="0"/>
              <a:t>These ROIs are </a:t>
            </a:r>
            <a:r>
              <a:rPr lang="en-US" i="1" smtClean="0"/>
              <a:t>not</a:t>
            </a:r>
            <a:r>
              <a:rPr lang="en-US" smtClean="0"/>
              <a:t> involved in the decision?</a:t>
            </a:r>
          </a:p>
          <a:p>
            <a:pPr marL="457200" indent="-457200" eaLnBrk="1" hangingPunct="1">
              <a:buFontTx/>
              <a:buAutoNum type="arabicPeriod"/>
            </a:pPr>
            <a:r>
              <a:rPr lang="en-US" smtClean="0"/>
              <a:t>These ROIs </a:t>
            </a:r>
            <a:r>
              <a:rPr lang="en-US" i="1" smtClean="0"/>
              <a:t>are</a:t>
            </a:r>
            <a:r>
              <a:rPr lang="en-US" smtClean="0"/>
              <a:t> involved in the decision but they don’t show sensitivity to time delay for this money task? (cf McClure et al 2004)</a:t>
            </a:r>
          </a:p>
          <a:p>
            <a:pPr marL="457200" indent="-457200" eaLnBrk="1" hangingPunct="1">
              <a:buFontTx/>
              <a:buAutoNum type="arabicPeriod"/>
            </a:pPr>
            <a:r>
              <a:rPr lang="en-US" smtClean="0"/>
              <a:t>These ROIs </a:t>
            </a:r>
            <a:r>
              <a:rPr lang="en-US" i="1" smtClean="0"/>
              <a:t>are</a:t>
            </a:r>
            <a:r>
              <a:rPr lang="en-US" smtClean="0"/>
              <a:t> involved in the decision and they </a:t>
            </a:r>
            <a:r>
              <a:rPr lang="en-US" i="1" smtClean="0"/>
              <a:t>do</a:t>
            </a:r>
            <a:r>
              <a:rPr lang="en-US" smtClean="0"/>
              <a:t> show sensitivity to time delay but that sensitivity is a small part of total variance (at the subject level), so these regions are not accepted by the filter?</a:t>
            </a:r>
          </a:p>
          <a:p>
            <a:pPr marL="457200" indent="-457200" eaLnBrk="1" hangingPunct="1">
              <a:buFontTx/>
              <a:buAutoNum type="arabicPeriod"/>
            </a:pPr>
            <a:endParaRPr lang="en-US" smtClean="0"/>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smtClean="0"/>
              <a:t>Hariri et al (2007)</a:t>
            </a:r>
          </a:p>
        </p:txBody>
      </p:sp>
      <p:sp>
        <p:nvSpPr>
          <p:cNvPr id="109571" name="Rectangle 3"/>
          <p:cNvSpPr>
            <a:spLocks noGrp="1" noChangeArrowheads="1"/>
          </p:cNvSpPr>
          <p:nvPr>
            <p:ph type="body" idx="1"/>
          </p:nvPr>
        </p:nvSpPr>
        <p:spPr>
          <a:xfrm>
            <a:off x="685800" y="1447800"/>
            <a:ext cx="7772400" cy="4648200"/>
          </a:xfrm>
        </p:spPr>
        <p:txBody>
          <a:bodyPr/>
          <a:lstStyle/>
          <a:p>
            <a:pPr eaLnBrk="1" hangingPunct="1"/>
            <a:r>
              <a:rPr lang="en-US" smtClean="0"/>
              <a:t>Measure individual differences in VStr responsivity using a task involving positive and negative feedback with monetary reward.</a:t>
            </a:r>
          </a:p>
          <a:p>
            <a:pPr eaLnBrk="1" hangingPunct="1"/>
            <a:r>
              <a:rPr lang="en-US" smtClean="0"/>
              <a:t>Measure individual differences in impatience using choices among time-dated rewards.</a:t>
            </a:r>
          </a:p>
          <a:p>
            <a:pPr eaLnBrk="1" hangingPunct="1"/>
            <a:r>
              <a:rPr lang="en-US" smtClean="0"/>
              <a:t>VStr responsivity correlates with impatience.</a:t>
            </a:r>
          </a:p>
          <a:p>
            <a:pPr eaLnBrk="1" hangingPunct="1"/>
            <a:r>
              <a:rPr lang="en-US" smtClean="0"/>
              <a:t>“Increased preference for smaller immediate over larger delayed rewards reflects both a relatively indiscriminate and hyper-reactive VStr circuitry.” </a:t>
            </a:r>
          </a:p>
          <a:p>
            <a:pPr eaLnBrk="1" hangingPunct="1"/>
            <a:endParaRPr lang="en-US"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4"/>
          <p:cNvSpPr>
            <a:spLocks noChangeArrowheads="1"/>
          </p:cNvSpPr>
          <p:nvPr/>
        </p:nvSpPr>
        <p:spPr bwMode="auto">
          <a:xfrm>
            <a:off x="1219200" y="1143000"/>
            <a:ext cx="1143000" cy="5029200"/>
          </a:xfrm>
          <a:prstGeom prst="rect">
            <a:avLst/>
          </a:prstGeom>
          <a:solidFill>
            <a:srgbClr val="3366FF"/>
          </a:solidFill>
          <a:ln w="9525">
            <a:noFill/>
            <a:miter lim="800000"/>
            <a:headEnd/>
            <a:tailEnd/>
          </a:ln>
        </p:spPr>
        <p:txBody>
          <a:bodyPr wrap="none" anchor="ctr"/>
          <a:lstStyle/>
          <a:p>
            <a:endParaRPr lang="en-US"/>
          </a:p>
        </p:txBody>
      </p:sp>
      <p:sp>
        <p:nvSpPr>
          <p:cNvPr id="15363" name="Rectangle 2"/>
          <p:cNvSpPr>
            <a:spLocks noGrp="1" noChangeArrowheads="1"/>
          </p:cNvSpPr>
          <p:nvPr>
            <p:ph type="title"/>
          </p:nvPr>
        </p:nvSpPr>
        <p:spPr/>
        <p:txBody>
          <a:bodyPr/>
          <a:lstStyle/>
          <a:p>
            <a:pPr eaLnBrk="1" hangingPunct="1"/>
            <a:r>
              <a:rPr lang="en-US" smtClean="0"/>
              <a:t>Basic experimental design</a:t>
            </a:r>
          </a:p>
        </p:txBody>
      </p:sp>
      <p:sp>
        <p:nvSpPr>
          <p:cNvPr id="15364" name="Text Box 11"/>
          <p:cNvSpPr txBox="1">
            <a:spLocks noChangeArrowheads="1"/>
          </p:cNvSpPr>
          <p:nvPr/>
        </p:nvSpPr>
        <p:spPr bwMode="auto">
          <a:xfrm>
            <a:off x="1143000" y="1981200"/>
            <a:ext cx="1235075" cy="822325"/>
          </a:xfrm>
          <a:prstGeom prst="rect">
            <a:avLst/>
          </a:prstGeom>
          <a:noFill/>
          <a:ln w="9525">
            <a:noFill/>
            <a:miter lim="800000"/>
            <a:headEnd/>
            <a:tailEnd/>
          </a:ln>
        </p:spPr>
        <p:txBody>
          <a:bodyPr>
            <a:spAutoFit/>
          </a:bodyPr>
          <a:lstStyle/>
          <a:p>
            <a:pPr algn="ctr"/>
            <a:r>
              <a:rPr lang="en-US" b="1"/>
              <a:t>Task</a:t>
            </a:r>
          </a:p>
          <a:p>
            <a:pPr algn="ctr"/>
            <a:r>
              <a:rPr lang="en-US" b="1"/>
              <a:t>A</a:t>
            </a:r>
          </a:p>
        </p:txBody>
      </p:sp>
      <p:sp>
        <p:nvSpPr>
          <p:cNvPr id="15365" name="Text Box 15"/>
          <p:cNvSpPr txBox="1">
            <a:spLocks noChangeArrowheads="1"/>
          </p:cNvSpPr>
          <p:nvPr/>
        </p:nvSpPr>
        <p:spPr bwMode="auto">
          <a:xfrm>
            <a:off x="8137525" y="1944688"/>
            <a:ext cx="862013" cy="457200"/>
          </a:xfrm>
          <a:prstGeom prst="rect">
            <a:avLst/>
          </a:prstGeom>
          <a:noFill/>
          <a:ln w="9525">
            <a:noFill/>
            <a:miter lim="800000"/>
            <a:headEnd/>
            <a:tailEnd/>
          </a:ln>
        </p:spPr>
        <p:txBody>
          <a:bodyPr wrap="none">
            <a:spAutoFit/>
          </a:bodyPr>
          <a:lstStyle/>
          <a:p>
            <a:r>
              <a:rPr lang="en-US"/>
              <a:t>Time</a:t>
            </a:r>
          </a:p>
        </p:txBody>
      </p:sp>
      <p:sp>
        <p:nvSpPr>
          <p:cNvPr id="15366" name="Rectangle 16"/>
          <p:cNvSpPr>
            <a:spLocks noChangeArrowheads="1"/>
          </p:cNvSpPr>
          <p:nvPr/>
        </p:nvSpPr>
        <p:spPr bwMode="auto">
          <a:xfrm>
            <a:off x="3641725" y="1143000"/>
            <a:ext cx="1143000" cy="5029200"/>
          </a:xfrm>
          <a:prstGeom prst="rect">
            <a:avLst/>
          </a:prstGeom>
          <a:solidFill>
            <a:srgbClr val="9966FF"/>
          </a:solidFill>
          <a:ln w="9525">
            <a:noFill/>
            <a:miter lim="800000"/>
            <a:headEnd/>
            <a:tailEnd/>
          </a:ln>
        </p:spPr>
        <p:txBody>
          <a:bodyPr wrap="none" anchor="ctr"/>
          <a:lstStyle/>
          <a:p>
            <a:endParaRPr lang="en-US"/>
          </a:p>
        </p:txBody>
      </p:sp>
      <p:sp>
        <p:nvSpPr>
          <p:cNvPr id="15367" name="Text Box 17"/>
          <p:cNvSpPr txBox="1">
            <a:spLocks noChangeArrowheads="1"/>
          </p:cNvSpPr>
          <p:nvPr/>
        </p:nvSpPr>
        <p:spPr bwMode="auto">
          <a:xfrm>
            <a:off x="3565525" y="1981200"/>
            <a:ext cx="1235075" cy="822325"/>
          </a:xfrm>
          <a:prstGeom prst="rect">
            <a:avLst/>
          </a:prstGeom>
          <a:noFill/>
          <a:ln w="9525">
            <a:noFill/>
            <a:miter lim="800000"/>
            <a:headEnd/>
            <a:tailEnd/>
          </a:ln>
        </p:spPr>
        <p:txBody>
          <a:bodyPr>
            <a:spAutoFit/>
          </a:bodyPr>
          <a:lstStyle/>
          <a:p>
            <a:pPr algn="ctr"/>
            <a:r>
              <a:rPr lang="en-US" b="1"/>
              <a:t>Task</a:t>
            </a:r>
          </a:p>
          <a:p>
            <a:pPr algn="ctr"/>
            <a:r>
              <a:rPr lang="en-US" b="1"/>
              <a:t>B</a:t>
            </a:r>
          </a:p>
        </p:txBody>
      </p:sp>
      <p:sp>
        <p:nvSpPr>
          <p:cNvPr id="15368" name="Rectangle 18"/>
          <p:cNvSpPr>
            <a:spLocks noChangeArrowheads="1"/>
          </p:cNvSpPr>
          <p:nvPr/>
        </p:nvSpPr>
        <p:spPr bwMode="auto">
          <a:xfrm>
            <a:off x="6080125" y="1143000"/>
            <a:ext cx="1143000" cy="5029200"/>
          </a:xfrm>
          <a:prstGeom prst="rect">
            <a:avLst/>
          </a:prstGeom>
          <a:solidFill>
            <a:srgbClr val="339966"/>
          </a:solidFill>
          <a:ln w="9525">
            <a:noFill/>
            <a:miter lim="800000"/>
            <a:headEnd/>
            <a:tailEnd/>
          </a:ln>
        </p:spPr>
        <p:txBody>
          <a:bodyPr wrap="none" anchor="ctr"/>
          <a:lstStyle/>
          <a:p>
            <a:endParaRPr lang="en-US"/>
          </a:p>
        </p:txBody>
      </p:sp>
      <p:sp>
        <p:nvSpPr>
          <p:cNvPr id="15369" name="Text Box 19"/>
          <p:cNvSpPr txBox="1">
            <a:spLocks noChangeArrowheads="1"/>
          </p:cNvSpPr>
          <p:nvPr/>
        </p:nvSpPr>
        <p:spPr bwMode="auto">
          <a:xfrm>
            <a:off x="6003925" y="1981200"/>
            <a:ext cx="1235075" cy="822325"/>
          </a:xfrm>
          <a:prstGeom prst="rect">
            <a:avLst/>
          </a:prstGeom>
          <a:noFill/>
          <a:ln w="9525">
            <a:noFill/>
            <a:miter lim="800000"/>
            <a:headEnd/>
            <a:tailEnd/>
          </a:ln>
        </p:spPr>
        <p:txBody>
          <a:bodyPr>
            <a:spAutoFit/>
          </a:bodyPr>
          <a:lstStyle/>
          <a:p>
            <a:pPr algn="ctr"/>
            <a:r>
              <a:rPr lang="en-US" b="1"/>
              <a:t>Task</a:t>
            </a:r>
          </a:p>
          <a:p>
            <a:pPr algn="ctr"/>
            <a:r>
              <a:rPr lang="en-US" b="1"/>
              <a:t>C</a:t>
            </a:r>
          </a:p>
        </p:txBody>
      </p:sp>
      <p:sp>
        <p:nvSpPr>
          <p:cNvPr id="15370" name="Line 4"/>
          <p:cNvSpPr>
            <a:spLocks noChangeShapeType="1"/>
          </p:cNvSpPr>
          <p:nvPr/>
        </p:nvSpPr>
        <p:spPr bwMode="auto">
          <a:xfrm>
            <a:off x="609600" y="1828800"/>
            <a:ext cx="7772400" cy="0"/>
          </a:xfrm>
          <a:prstGeom prst="line">
            <a:avLst/>
          </a:prstGeom>
          <a:noFill/>
          <a:ln w="76200">
            <a:solidFill>
              <a:schemeClr val="tx1"/>
            </a:solidFill>
            <a:round/>
            <a:headEnd/>
            <a:tailEnd type="triangle" w="med" len="med"/>
          </a:ln>
        </p:spPr>
        <p:txBody>
          <a:bodyPr/>
          <a:lstStyle/>
          <a:p>
            <a:endParaRPr lang="en-US"/>
          </a:p>
        </p:txBody>
      </p:sp>
      <p:sp>
        <p:nvSpPr>
          <p:cNvPr id="15371" name="Text Box 20"/>
          <p:cNvSpPr txBox="1">
            <a:spLocks noChangeArrowheads="1"/>
          </p:cNvSpPr>
          <p:nvPr/>
        </p:nvSpPr>
        <p:spPr bwMode="auto">
          <a:xfrm>
            <a:off x="2438400" y="3773488"/>
            <a:ext cx="1082675" cy="822325"/>
          </a:xfrm>
          <a:prstGeom prst="rect">
            <a:avLst/>
          </a:prstGeom>
          <a:noFill/>
          <a:ln w="9525">
            <a:noFill/>
            <a:miter lim="800000"/>
            <a:headEnd/>
            <a:tailEnd/>
          </a:ln>
        </p:spPr>
        <p:txBody>
          <a:bodyPr wrap="none">
            <a:spAutoFit/>
          </a:bodyPr>
          <a:lstStyle/>
          <a:p>
            <a:pPr algn="ctr"/>
            <a:r>
              <a:rPr lang="en-US"/>
              <a:t>Rest</a:t>
            </a:r>
          </a:p>
          <a:p>
            <a:pPr algn="ctr"/>
            <a:r>
              <a:rPr lang="en-US"/>
              <a:t>12 sec</a:t>
            </a:r>
          </a:p>
        </p:txBody>
      </p:sp>
      <p:sp>
        <p:nvSpPr>
          <p:cNvPr id="15372" name="Text Box 22"/>
          <p:cNvSpPr txBox="1">
            <a:spLocks noChangeArrowheads="1"/>
          </p:cNvSpPr>
          <p:nvPr/>
        </p:nvSpPr>
        <p:spPr bwMode="auto">
          <a:xfrm>
            <a:off x="76200" y="3810000"/>
            <a:ext cx="1082675" cy="822325"/>
          </a:xfrm>
          <a:prstGeom prst="rect">
            <a:avLst/>
          </a:prstGeom>
          <a:noFill/>
          <a:ln w="9525">
            <a:noFill/>
            <a:miter lim="800000"/>
            <a:headEnd/>
            <a:tailEnd/>
          </a:ln>
        </p:spPr>
        <p:txBody>
          <a:bodyPr wrap="none">
            <a:spAutoFit/>
          </a:bodyPr>
          <a:lstStyle/>
          <a:p>
            <a:pPr algn="ctr"/>
            <a:r>
              <a:rPr lang="en-US"/>
              <a:t>Rest</a:t>
            </a:r>
          </a:p>
          <a:p>
            <a:pPr algn="ctr"/>
            <a:r>
              <a:rPr lang="en-US"/>
              <a:t>12 sec</a:t>
            </a:r>
          </a:p>
        </p:txBody>
      </p:sp>
      <p:sp>
        <p:nvSpPr>
          <p:cNvPr id="15373" name="Text Box 23"/>
          <p:cNvSpPr txBox="1">
            <a:spLocks noChangeArrowheads="1"/>
          </p:cNvSpPr>
          <p:nvPr/>
        </p:nvSpPr>
        <p:spPr bwMode="auto">
          <a:xfrm>
            <a:off x="7299325" y="3810000"/>
            <a:ext cx="1082675" cy="822325"/>
          </a:xfrm>
          <a:prstGeom prst="rect">
            <a:avLst/>
          </a:prstGeom>
          <a:noFill/>
          <a:ln w="9525">
            <a:noFill/>
            <a:miter lim="800000"/>
            <a:headEnd/>
            <a:tailEnd/>
          </a:ln>
        </p:spPr>
        <p:txBody>
          <a:bodyPr wrap="none">
            <a:spAutoFit/>
          </a:bodyPr>
          <a:lstStyle/>
          <a:p>
            <a:pPr algn="ctr"/>
            <a:r>
              <a:rPr lang="en-US"/>
              <a:t>Rest</a:t>
            </a:r>
          </a:p>
          <a:p>
            <a:pPr algn="ctr"/>
            <a:r>
              <a:rPr lang="en-US"/>
              <a:t>12 sec</a:t>
            </a:r>
          </a:p>
        </p:txBody>
      </p:sp>
      <p:sp>
        <p:nvSpPr>
          <p:cNvPr id="15374" name="Text Box 24"/>
          <p:cNvSpPr txBox="1">
            <a:spLocks noChangeArrowheads="1"/>
          </p:cNvSpPr>
          <p:nvPr/>
        </p:nvSpPr>
        <p:spPr bwMode="auto">
          <a:xfrm>
            <a:off x="4876800" y="3810000"/>
            <a:ext cx="1082675" cy="822325"/>
          </a:xfrm>
          <a:prstGeom prst="rect">
            <a:avLst/>
          </a:prstGeom>
          <a:noFill/>
          <a:ln w="9525">
            <a:noFill/>
            <a:miter lim="800000"/>
            <a:headEnd/>
            <a:tailEnd/>
          </a:ln>
        </p:spPr>
        <p:txBody>
          <a:bodyPr wrap="none">
            <a:spAutoFit/>
          </a:bodyPr>
          <a:lstStyle/>
          <a:p>
            <a:pPr algn="ctr"/>
            <a:r>
              <a:rPr lang="en-US"/>
              <a:t>Rest</a:t>
            </a:r>
          </a:p>
          <a:p>
            <a:pPr algn="ctr"/>
            <a:r>
              <a:rPr lang="en-US"/>
              <a:t>12 sec</a:t>
            </a: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dirty="0" err="1" smtClean="0"/>
              <a:t>Figner</a:t>
            </a:r>
            <a:r>
              <a:rPr lang="en-US" dirty="0" smtClean="0"/>
              <a:t>, </a:t>
            </a:r>
            <a:r>
              <a:rPr lang="en-US" dirty="0" err="1" smtClean="0"/>
              <a:t>Knoch</a:t>
            </a:r>
            <a:r>
              <a:rPr lang="en-US" dirty="0" smtClean="0"/>
              <a:t>, Johnson, </a:t>
            </a:r>
            <a:r>
              <a:rPr lang="en-US" dirty="0" err="1" smtClean="0"/>
              <a:t>Krosch</a:t>
            </a:r>
            <a:r>
              <a:rPr lang="en-US" dirty="0" smtClean="0"/>
              <a:t>, </a:t>
            </a:r>
            <a:r>
              <a:rPr lang="en-US" dirty="0" err="1" smtClean="0"/>
              <a:t>Lisanby</a:t>
            </a:r>
            <a:r>
              <a:rPr lang="en-US" dirty="0" smtClean="0"/>
              <a:t>, Fehr and Weber (2010)</a:t>
            </a:r>
            <a:br>
              <a:rPr lang="en-US" dirty="0" smtClean="0"/>
            </a:br>
            <a:endParaRPr lang="en-US" dirty="0"/>
          </a:p>
        </p:txBody>
      </p:sp>
      <p:sp>
        <p:nvSpPr>
          <p:cNvPr id="3" name="Content Placeholder 2"/>
          <p:cNvSpPr>
            <a:spLocks noGrp="1"/>
          </p:cNvSpPr>
          <p:nvPr>
            <p:ph idx="1"/>
          </p:nvPr>
        </p:nvSpPr>
        <p:spPr>
          <a:xfrm>
            <a:off x="685800" y="1600200"/>
            <a:ext cx="7772400" cy="4876800"/>
          </a:xfrm>
        </p:spPr>
        <p:txBody>
          <a:bodyPr/>
          <a:lstStyle/>
          <a:p>
            <a:r>
              <a:rPr lang="en-US" dirty="0" smtClean="0"/>
              <a:t>Disruption of function of left, but not right, lateral prefrontal cortex (LPFC) with low-frequency repetitive </a:t>
            </a:r>
            <a:r>
              <a:rPr lang="en-US" dirty="0" err="1" smtClean="0"/>
              <a:t>transcranial</a:t>
            </a:r>
            <a:r>
              <a:rPr lang="en-US" dirty="0" smtClean="0"/>
              <a:t> magnetic stimulation (</a:t>
            </a:r>
            <a:r>
              <a:rPr lang="en-US" dirty="0" err="1" smtClean="0"/>
              <a:t>rTMS</a:t>
            </a:r>
            <a:r>
              <a:rPr lang="en-US" dirty="0" smtClean="0"/>
              <a:t>) increased choices of immediate rewards over larger delayed rewards.</a:t>
            </a:r>
          </a:p>
          <a:p>
            <a:r>
              <a:rPr lang="en-US" dirty="0" err="1" smtClean="0"/>
              <a:t>rTMS</a:t>
            </a:r>
            <a:r>
              <a:rPr lang="en-US" dirty="0" smtClean="0"/>
              <a:t> did not change choices involving only delayed rewards or valuation </a:t>
            </a:r>
            <a:r>
              <a:rPr lang="en-US" i="1" dirty="0" smtClean="0"/>
              <a:t>judgments</a:t>
            </a:r>
            <a:r>
              <a:rPr lang="en-US" dirty="0" smtClean="0"/>
              <a:t> of immediate and delayed rewards. </a:t>
            </a:r>
          </a:p>
          <a:p>
            <a:r>
              <a:rPr lang="en-US" dirty="0" smtClean="0"/>
              <a:t>Causal evidence for a neural lateral-prefrontal cortex–based self-control mechanism in </a:t>
            </a:r>
            <a:r>
              <a:rPr lang="en-US" dirty="0" err="1" smtClean="0"/>
              <a:t>intertemporal</a:t>
            </a:r>
            <a:r>
              <a:rPr lang="en-US" dirty="0" smtClean="0"/>
              <a:t> choice.</a:t>
            </a:r>
          </a:p>
          <a:p>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1143000"/>
          </a:xfrm>
        </p:spPr>
        <p:txBody>
          <a:bodyPr/>
          <a:lstStyle/>
          <a:p>
            <a:r>
              <a:rPr lang="en-US" sz="2800" dirty="0" smtClean="0">
                <a:solidFill>
                  <a:schemeClr val="tx1"/>
                </a:solidFill>
              </a:rPr>
              <a:t>Albrecht, </a:t>
            </a:r>
            <a:r>
              <a:rPr lang="en-US" sz="2800" dirty="0" err="1" smtClean="0">
                <a:solidFill>
                  <a:schemeClr val="tx1"/>
                </a:solidFill>
              </a:rPr>
              <a:t>Volz</a:t>
            </a:r>
            <a:r>
              <a:rPr lang="en-US" sz="2800" dirty="0" smtClean="0">
                <a:solidFill>
                  <a:schemeClr val="tx1"/>
                </a:solidFill>
              </a:rPr>
              <a:t>, Sutter, </a:t>
            </a:r>
            <a:r>
              <a:rPr lang="en-US" sz="2800" dirty="0" err="1" smtClean="0">
                <a:solidFill>
                  <a:schemeClr val="tx1"/>
                </a:solidFill>
              </a:rPr>
              <a:t>Laibson</a:t>
            </a:r>
            <a:r>
              <a:rPr lang="en-US" sz="2800" dirty="0" smtClean="0">
                <a:solidFill>
                  <a:schemeClr val="tx1"/>
                </a:solidFill>
              </a:rPr>
              <a:t>, and von </a:t>
            </a:r>
            <a:r>
              <a:rPr lang="en-US" sz="2800" dirty="0" err="1" smtClean="0">
                <a:solidFill>
                  <a:schemeClr val="tx1"/>
                </a:solidFill>
              </a:rPr>
              <a:t>Cramon</a:t>
            </a:r>
            <a:r>
              <a:rPr lang="en-US" sz="2800" dirty="0" smtClean="0">
                <a:solidFill>
                  <a:schemeClr val="tx1"/>
                </a:solidFill>
              </a:rPr>
              <a:t> (2011)</a:t>
            </a:r>
            <a:endParaRPr lang="en-US" sz="2800" dirty="0">
              <a:solidFill>
                <a:schemeClr val="tx1"/>
              </a:solidFill>
            </a:endParaRPr>
          </a:p>
        </p:txBody>
      </p:sp>
      <p:sp>
        <p:nvSpPr>
          <p:cNvPr id="3" name="Content Placeholder 2"/>
          <p:cNvSpPr>
            <a:spLocks noGrp="1"/>
          </p:cNvSpPr>
          <p:nvPr>
            <p:ph idx="1"/>
          </p:nvPr>
        </p:nvSpPr>
        <p:spPr>
          <a:xfrm>
            <a:off x="457200" y="1447800"/>
            <a:ext cx="8077200" cy="4876800"/>
          </a:xfrm>
        </p:spPr>
        <p:txBody>
          <a:bodyPr/>
          <a:lstStyle/>
          <a:p>
            <a:r>
              <a:rPr lang="en-US" sz="2000" dirty="0" smtClean="0"/>
              <a:t>An immediate reward in a choice set elevates activation of the ventral striatum, </a:t>
            </a:r>
            <a:r>
              <a:rPr lang="en-US" sz="2000" dirty="0" err="1" smtClean="0"/>
              <a:t>pregenual</a:t>
            </a:r>
            <a:r>
              <a:rPr lang="en-US" sz="2000" dirty="0" smtClean="0"/>
              <a:t> anterior </a:t>
            </a:r>
            <a:r>
              <a:rPr lang="en-US" sz="2000" dirty="0" err="1" smtClean="0"/>
              <a:t>cingulate</a:t>
            </a:r>
            <a:r>
              <a:rPr lang="en-US" sz="2000" dirty="0" smtClean="0"/>
              <a:t> cortex and anterior medial prefrontal cortex.</a:t>
            </a:r>
          </a:p>
          <a:p>
            <a:r>
              <a:rPr lang="en-US" sz="2000" dirty="0" smtClean="0"/>
              <a:t>These </a:t>
            </a:r>
            <a:r>
              <a:rPr lang="en-US" sz="2000" dirty="0" err="1" smtClean="0"/>
              <a:t>dopaminergic</a:t>
            </a:r>
            <a:r>
              <a:rPr lang="en-US" sz="2000" dirty="0" smtClean="0"/>
              <a:t> reward areas are also responsive to the identity of the recipient of the reward.</a:t>
            </a:r>
          </a:p>
          <a:p>
            <a:r>
              <a:rPr lang="en-US" sz="2000" dirty="0" smtClean="0"/>
              <a:t>Even an </a:t>
            </a:r>
            <a:r>
              <a:rPr lang="en-US" sz="2000" b="1" dirty="0" smtClean="0"/>
              <a:t>immediate reward does not activate </a:t>
            </a:r>
            <a:r>
              <a:rPr lang="en-US" sz="2000" dirty="0" smtClean="0"/>
              <a:t>these </a:t>
            </a:r>
            <a:r>
              <a:rPr lang="en-US" sz="2000" b="1" dirty="0" err="1" smtClean="0"/>
              <a:t>dopaminergic</a:t>
            </a:r>
            <a:r>
              <a:rPr lang="en-US" sz="2000" b="1" dirty="0" smtClean="0"/>
              <a:t> regions </a:t>
            </a:r>
            <a:r>
              <a:rPr lang="en-US" sz="2000" dirty="0" smtClean="0"/>
              <a:t>when the decision is being made for </a:t>
            </a:r>
            <a:r>
              <a:rPr lang="en-US" sz="2000" b="1" dirty="0" smtClean="0"/>
              <a:t>another person</a:t>
            </a:r>
            <a:r>
              <a:rPr lang="en-US" sz="2000" dirty="0" smtClean="0"/>
              <a:t>.</a:t>
            </a:r>
          </a:p>
          <a:p>
            <a:r>
              <a:rPr lang="en-US" sz="2000" dirty="0" smtClean="0"/>
              <a:t>Results imply that participants show less affective engagement (</a:t>
            </a:r>
            <a:r>
              <a:rPr lang="en-US" sz="2000" dirty="0" err="1" smtClean="0"/>
              <a:t>i</a:t>
            </a:r>
            <a:r>
              <a:rPr lang="en-US" sz="2000" dirty="0" smtClean="0"/>
              <a:t>) when they are making choices for themselves that only involve options in the future or (ii) when they are making choices for someone else. </a:t>
            </a:r>
          </a:p>
          <a:p>
            <a:r>
              <a:rPr lang="en-US" sz="2000" dirty="0" smtClean="0"/>
              <a:t>Also find that </a:t>
            </a:r>
            <a:r>
              <a:rPr lang="en-US" sz="2000" b="1" dirty="0" smtClean="0"/>
              <a:t>behavioral choices reflect more patience when choosing for someone else</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48834" name="Picture 2"/>
          <p:cNvPicPr>
            <a:picLocks noChangeAspect="1" noChangeArrowheads="1"/>
          </p:cNvPicPr>
          <p:nvPr/>
        </p:nvPicPr>
        <p:blipFill>
          <a:blip r:embed="rId2"/>
          <a:srcRect/>
          <a:stretch>
            <a:fillRect/>
          </a:stretch>
        </p:blipFill>
        <p:spPr bwMode="auto">
          <a:xfrm>
            <a:off x="138113" y="0"/>
            <a:ext cx="8867775" cy="6915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85800" y="152400"/>
            <a:ext cx="7772400" cy="1143000"/>
          </a:xfrm>
        </p:spPr>
        <p:txBody>
          <a:bodyPr/>
          <a:lstStyle/>
          <a:p>
            <a:pPr eaLnBrk="1" hangingPunct="1"/>
            <a:r>
              <a:rPr lang="en-US" smtClean="0"/>
              <a:t>Future work:</a:t>
            </a:r>
          </a:p>
        </p:txBody>
      </p:sp>
      <p:sp>
        <p:nvSpPr>
          <p:cNvPr id="110595" name="Rectangle 3"/>
          <p:cNvSpPr>
            <a:spLocks noGrp="1" noChangeArrowheads="1"/>
          </p:cNvSpPr>
          <p:nvPr>
            <p:ph type="body" idx="1"/>
          </p:nvPr>
        </p:nvSpPr>
        <p:spPr>
          <a:xfrm>
            <a:off x="381000" y="1143000"/>
            <a:ext cx="8534400" cy="5257800"/>
          </a:xfrm>
        </p:spPr>
        <p:txBody>
          <a:bodyPr/>
          <a:lstStyle/>
          <a:p>
            <a:pPr marL="457200" indent="-457200" eaLnBrk="1" hangingPunct="1">
              <a:buFontTx/>
              <a:buAutoNum type="arabicPeriod"/>
            </a:pPr>
            <a:r>
              <a:rPr lang="en-US" dirty="0" smtClean="0"/>
              <a:t>New hypotheses and new models of multiple systems?</a:t>
            </a:r>
          </a:p>
          <a:p>
            <a:pPr marL="457200" indent="-457200" eaLnBrk="1" hangingPunct="1">
              <a:buFontTx/>
              <a:buAutoNum type="arabicPeriod"/>
            </a:pPr>
            <a:r>
              <a:rPr lang="en-US" dirty="0" smtClean="0"/>
              <a:t>New empirical tests?</a:t>
            </a:r>
          </a:p>
          <a:p>
            <a:pPr marL="457200" indent="-457200" eaLnBrk="1" hangingPunct="1">
              <a:buFontTx/>
              <a:buAutoNum type="arabicPeriod"/>
            </a:pPr>
            <a:r>
              <a:rPr lang="en-US" dirty="0" smtClean="0"/>
              <a:t>Localization?  Pathways?</a:t>
            </a:r>
          </a:p>
          <a:p>
            <a:pPr marL="457200" indent="-457200" eaLnBrk="1" hangingPunct="1">
              <a:buFontTx/>
              <a:buAutoNum type="arabicPeriod"/>
            </a:pPr>
            <a:r>
              <a:rPr lang="en-US" dirty="0" smtClean="0"/>
              <a:t>How do the systems communicate?</a:t>
            </a:r>
          </a:p>
          <a:p>
            <a:pPr marL="457200" indent="-457200" eaLnBrk="1" hangingPunct="1">
              <a:buFontTx/>
              <a:buAutoNum type="arabicPeriod"/>
            </a:pPr>
            <a:r>
              <a:rPr lang="en-US" dirty="0" smtClean="0"/>
              <a:t>How are the inputs integrated?</a:t>
            </a:r>
          </a:p>
          <a:p>
            <a:pPr marL="457200" indent="-457200" eaLnBrk="1" hangingPunct="1">
              <a:buFontTx/>
              <a:buAutoNum type="arabicPeriod"/>
            </a:pPr>
            <a:r>
              <a:rPr lang="en-US" dirty="0" smtClean="0"/>
              <a:t>When are the systems cooperative and when </a:t>
            </a:r>
            <a:r>
              <a:rPr lang="en-US" dirty="0" err="1" smtClean="0"/>
              <a:t>conflictual</a:t>
            </a:r>
            <a:r>
              <a:rPr lang="en-US" dirty="0" smtClean="0"/>
              <a:t>?</a:t>
            </a:r>
          </a:p>
          <a:p>
            <a:pPr marL="457200" indent="-457200" eaLnBrk="1" hangingPunct="1">
              <a:buFontTx/>
              <a:buAutoNum type="arabicPeriod"/>
            </a:pPr>
            <a:r>
              <a:rPr lang="en-US" dirty="0" smtClean="0"/>
              <a:t>When they are in conflict, are they strategic?</a:t>
            </a:r>
          </a:p>
          <a:p>
            <a:pPr marL="457200" indent="-457200" eaLnBrk="1" hangingPunct="1">
              <a:buFontTx/>
              <a:buAutoNum type="arabicPeriod"/>
            </a:pPr>
            <a:r>
              <a:rPr lang="en-US" b="1" dirty="0" smtClean="0"/>
              <a:t>What manipulations enhance or weaken the signals coming from these systems?</a:t>
            </a:r>
          </a:p>
          <a:p>
            <a:pPr marL="457200" indent="-457200" eaLnBrk="1" hangingPunct="1">
              <a:buFontTx/>
              <a:buAutoNum type="arabicPeriod"/>
            </a:pPr>
            <a:r>
              <a:rPr lang="en-US" dirty="0" smtClean="0"/>
              <a:t>Can we influence individual systems in the lab?  </a:t>
            </a:r>
          </a:p>
          <a:p>
            <a:pPr marL="457200" indent="-457200" eaLnBrk="1" hangingPunct="1">
              <a:buFontTx/>
              <a:buAutoNum type="arabicPeriod"/>
            </a:pPr>
            <a:r>
              <a:rPr lang="en-US" dirty="0" smtClean="0"/>
              <a:t>Can we influence individual systems in the field?</a:t>
            </a:r>
          </a:p>
          <a:p>
            <a:pPr marL="457200" indent="-457200" eaLnBrk="1" hangingPunct="1">
              <a:buFontTx/>
              <a:buAutoNum type="arabicPeriod"/>
            </a:pPr>
            <a:r>
              <a:rPr lang="en-US" b="1" dirty="0" smtClean="0"/>
              <a:t>Can we produce useful formalizations of their operation?</a:t>
            </a:r>
          </a:p>
          <a:p>
            <a:pPr marL="457200" indent="-457200" eaLnBrk="1" hangingPunct="1">
              <a:buFontTx/>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de-CH" sz="2800" smtClean="0">
                <a:cs typeface="Arial" charset="0"/>
              </a:rPr>
              <a:t>The Sweet Taste of Revenge</a:t>
            </a:r>
            <a:br>
              <a:rPr lang="de-CH" sz="2800" smtClean="0">
                <a:cs typeface="Arial" charset="0"/>
              </a:rPr>
            </a:br>
            <a:r>
              <a:rPr lang="de-CH" sz="2800" smtClean="0">
                <a:cs typeface="Arial" charset="0"/>
              </a:rPr>
              <a:t> </a:t>
            </a:r>
            <a:r>
              <a:rPr lang="en-US" sz="2000" smtClean="0">
                <a:cs typeface="Arial" charset="0"/>
              </a:rPr>
              <a:t>de Quervain et al</a:t>
            </a:r>
            <a:br>
              <a:rPr lang="en-US" sz="2000" smtClean="0">
                <a:cs typeface="Arial" charset="0"/>
              </a:rPr>
            </a:br>
            <a:r>
              <a:rPr lang="en-US" sz="2000" smtClean="0">
                <a:cs typeface="Arial" charset="0"/>
              </a:rPr>
              <a:t>Science (2004)</a:t>
            </a:r>
            <a:endParaRPr lang="de-DE" sz="2000" smtClean="0">
              <a:cs typeface="Arial" charset="0"/>
            </a:endParaRPr>
          </a:p>
        </p:txBody>
      </p:sp>
      <p:sp>
        <p:nvSpPr>
          <p:cNvPr id="111619" name="Rectangle 3"/>
          <p:cNvSpPr>
            <a:spLocks noGrp="1" noChangeArrowheads="1"/>
          </p:cNvSpPr>
          <p:nvPr>
            <p:ph type="body" idx="1"/>
          </p:nvPr>
        </p:nvSpPr>
        <p:spPr>
          <a:xfrm>
            <a:off x="685800" y="1752600"/>
            <a:ext cx="7772400" cy="4897438"/>
          </a:xfrm>
        </p:spPr>
        <p:txBody>
          <a:bodyPr/>
          <a:lstStyle/>
          <a:p>
            <a:pPr eaLnBrk="1" hangingPunct="1">
              <a:lnSpc>
                <a:spcPct val="90000"/>
              </a:lnSpc>
            </a:pPr>
            <a:r>
              <a:rPr lang="de-CH" dirty="0" smtClean="0"/>
              <a:t>Two subjects, A and B, have the opportunity for a social exchange that benefits both parties. </a:t>
            </a:r>
          </a:p>
          <a:p>
            <a:pPr eaLnBrk="1" hangingPunct="1">
              <a:lnSpc>
                <a:spcPct val="90000"/>
              </a:lnSpc>
            </a:pPr>
            <a:r>
              <a:rPr lang="de-CH" dirty="0" smtClean="0"/>
              <a:t>However, to complete the exchange, A has to move first while B moves second, i.e., A has to trust B, and B can cheat A. </a:t>
            </a:r>
          </a:p>
          <a:p>
            <a:pPr eaLnBrk="1" hangingPunct="1">
              <a:lnSpc>
                <a:spcPct val="90000"/>
              </a:lnSpc>
            </a:pPr>
            <a:r>
              <a:rPr lang="de-CH" dirty="0" smtClean="0"/>
              <a:t>A is informed about B’s action and A has an opportunity to punish B. </a:t>
            </a:r>
          </a:p>
          <a:p>
            <a:pPr eaLnBrk="1" hangingPunct="1">
              <a:lnSpc>
                <a:spcPct val="90000"/>
              </a:lnSpc>
            </a:pPr>
            <a:r>
              <a:rPr lang="de-CH" dirty="0" smtClean="0"/>
              <a:t>A‘s brain is scanned when he is informed about B’s action (i.e, whether B cheated him or not) and when A deliberates whether, and how much, he wants to punish B. </a:t>
            </a:r>
          </a:p>
          <a:p>
            <a:pPr eaLnBrk="1" hangingPunct="1">
              <a:lnSpc>
                <a:spcPct val="90000"/>
              </a:lnSpc>
            </a:pPr>
            <a:endParaRPr lang="de-CH" dirty="0" smtClean="0"/>
          </a:p>
          <a:p>
            <a:pPr eaLnBrk="1" hangingPunct="1">
              <a:lnSpc>
                <a:spcPct val="90000"/>
              </a:lnSpc>
              <a:buFontTx/>
              <a:buNone/>
            </a:pPr>
            <a:r>
              <a:rPr lang="de-CH" sz="1100" dirty="0" smtClean="0"/>
              <a:t> </a:t>
            </a:r>
            <a:endParaRPr lang="de-DE" sz="1100" dirty="0" smtClean="0"/>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2642" name="Rectangle 3"/>
          <p:cNvSpPr>
            <a:spLocks noGrp="1" noChangeArrowheads="1"/>
          </p:cNvSpPr>
          <p:nvPr>
            <p:ph type="body" idx="1"/>
          </p:nvPr>
        </p:nvSpPr>
        <p:spPr>
          <a:xfrm>
            <a:off x="609600" y="304800"/>
            <a:ext cx="7772400" cy="4114800"/>
          </a:xfrm>
        </p:spPr>
        <p:txBody>
          <a:bodyPr/>
          <a:lstStyle/>
          <a:p>
            <a:pPr eaLnBrk="1" hangingPunct="1"/>
            <a:r>
              <a:rPr lang="de-CH" sz="2000" dirty="0" smtClean="0"/>
              <a:t>Stage 1:</a:t>
            </a:r>
          </a:p>
          <a:p>
            <a:pPr lvl="1" eaLnBrk="1" hangingPunct="1"/>
            <a:r>
              <a:rPr lang="de-CH" dirty="0" smtClean="0"/>
              <a:t>Both A and B receive an endowment of 10 MUs (1 MU = CHF 0.1 = 1 dime).</a:t>
            </a:r>
          </a:p>
          <a:p>
            <a:pPr lvl="1" eaLnBrk="1" hangingPunct="1"/>
            <a:r>
              <a:rPr lang="de-CH" dirty="0" smtClean="0"/>
              <a:t>A decides whether to keep or to transfer his endowment to B. In case of a transfer B receives 4 times A‘s endowment (40 MUs), in addition to his own endowment of 10 MUs.</a:t>
            </a:r>
          </a:p>
          <a:p>
            <a:pPr eaLnBrk="1" hangingPunct="1"/>
            <a:r>
              <a:rPr lang="de-CH" sz="2000" dirty="0" smtClean="0"/>
              <a:t>Stage 2: </a:t>
            </a:r>
          </a:p>
          <a:p>
            <a:pPr lvl="1" eaLnBrk="1" hangingPunct="1"/>
            <a:r>
              <a:rPr lang="de-CH" dirty="0" smtClean="0"/>
              <a:t>B has the option to keep all the points he possesses or to give half of his MUs to A</a:t>
            </a:r>
          </a:p>
          <a:p>
            <a:pPr lvl="2" eaLnBrk="1" hangingPunct="1"/>
            <a:r>
              <a:rPr lang="de-CH" dirty="0" smtClean="0"/>
              <a:t>If A trusts and B is trustworthy both earn 25.</a:t>
            </a:r>
          </a:p>
          <a:p>
            <a:pPr lvl="2" eaLnBrk="1" hangingPunct="1"/>
            <a:r>
              <a:rPr lang="de-CH" dirty="0" smtClean="0"/>
              <a:t>If A trusts and B cheats, A has nothing and B has 50. </a:t>
            </a:r>
          </a:p>
          <a:p>
            <a:pPr lvl="2" eaLnBrk="1" hangingPunct="1"/>
            <a:r>
              <a:rPr lang="de-CH" dirty="0" smtClean="0"/>
              <a:t>Both have 10 if A does not trust and B keeps everything.</a:t>
            </a:r>
          </a:p>
          <a:p>
            <a:pPr eaLnBrk="1" hangingPunct="1"/>
            <a:r>
              <a:rPr lang="de-CH" sz="2000" dirty="0" smtClean="0"/>
              <a:t>Stage 3: </a:t>
            </a:r>
          </a:p>
          <a:p>
            <a:pPr lvl="1" eaLnBrk="1" hangingPunct="1"/>
            <a:r>
              <a:rPr lang="de-CH" dirty="0" smtClean="0"/>
              <a:t>Both players receive an additional endowment of 20 Mus</a:t>
            </a:r>
          </a:p>
          <a:p>
            <a:pPr lvl="1" eaLnBrk="1" hangingPunct="1"/>
            <a:r>
              <a:rPr lang="de-CH" dirty="0" smtClean="0"/>
              <a:t>A has the opportunity to use this money to punish B or to keep the money. </a:t>
            </a:r>
          </a:p>
          <a:p>
            <a:pPr lvl="1" eaLnBrk="1" hangingPunct="1"/>
            <a:r>
              <a:rPr lang="de-CH" dirty="0" smtClean="0"/>
              <a:t>Every MU invested into the punishment of B decreases B‘s payoff by 2 MUs. </a:t>
            </a:r>
          </a:p>
          <a:p>
            <a:pPr lvl="1" eaLnBrk="1" hangingPunct="1"/>
            <a:endParaRPr lang="de-CH" dirty="0" smtClean="0"/>
          </a:p>
          <a:p>
            <a:pPr eaLnBrk="1" hangingPunct="1"/>
            <a:endParaRPr lang="de-CH" sz="2000" dirty="0" smtClean="0"/>
          </a:p>
          <a:p>
            <a:pPr lvl="2" eaLnBrk="1" hangingPunct="1"/>
            <a:endParaRPr lang="de-CH" dirty="0" smtClean="0"/>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4213" y="95250"/>
            <a:ext cx="7772400" cy="838200"/>
          </a:xfrm>
        </p:spPr>
        <p:txBody>
          <a:bodyPr/>
          <a:lstStyle/>
          <a:p>
            <a:pPr eaLnBrk="1" hangingPunct="1"/>
            <a:r>
              <a:rPr lang="de-CH" sz="2800" smtClean="0">
                <a:cs typeface="Arial" charset="0"/>
              </a:rPr>
              <a:t>Treatments</a:t>
            </a:r>
            <a:endParaRPr lang="de-DE" sz="2800" smtClean="0">
              <a:cs typeface="Arial" charset="0"/>
            </a:endParaRPr>
          </a:p>
        </p:txBody>
      </p:sp>
      <p:sp>
        <p:nvSpPr>
          <p:cNvPr id="113667" name="Rectangle 3"/>
          <p:cNvSpPr>
            <a:spLocks noGrp="1" noChangeArrowheads="1"/>
          </p:cNvSpPr>
          <p:nvPr>
            <p:ph type="body" idx="1"/>
          </p:nvPr>
        </p:nvSpPr>
        <p:spPr>
          <a:xfrm>
            <a:off x="684213" y="1484313"/>
            <a:ext cx="7772400" cy="4800600"/>
          </a:xfrm>
        </p:spPr>
        <p:txBody>
          <a:bodyPr/>
          <a:lstStyle/>
          <a:p>
            <a:pPr eaLnBrk="1" hangingPunct="1">
              <a:buFontTx/>
              <a:buNone/>
            </a:pPr>
            <a:r>
              <a:rPr lang="de-CH" dirty="0" smtClean="0"/>
              <a:t>Player A sequentially faced 7 different B players. </a:t>
            </a:r>
          </a:p>
          <a:p>
            <a:pPr lvl="1" eaLnBrk="1" hangingPunct="1">
              <a:buFontTx/>
              <a:buNone/>
            </a:pPr>
            <a:r>
              <a:rPr lang="de-CH" sz="2400" dirty="0" smtClean="0"/>
              <a:t>In 3 cases B cooperated (transferred half of his MUs back).</a:t>
            </a:r>
          </a:p>
          <a:p>
            <a:pPr lvl="1" eaLnBrk="1" hangingPunct="1">
              <a:buFontTx/>
              <a:buNone/>
            </a:pPr>
            <a:r>
              <a:rPr lang="de-CH" sz="2400" dirty="0" smtClean="0"/>
              <a:t>In 3 cases B cheated (transferred no MUs back).</a:t>
            </a:r>
          </a:p>
          <a:p>
            <a:pPr lvl="1" eaLnBrk="1" hangingPunct="1">
              <a:buFontTx/>
              <a:buNone/>
            </a:pPr>
            <a:r>
              <a:rPr lang="de-CH" sz="2400" dirty="0" smtClean="0"/>
              <a:t>In 1 case a random device forced B to </a:t>
            </a:r>
            <a:r>
              <a:rPr lang="de-CH" sz="2400" dirty="0" smtClean="0">
                <a:latin typeface="Arial" charset="0"/>
              </a:rPr>
              <a:t>‘</a:t>
            </a:r>
            <a:r>
              <a:rPr lang="de-CH" sz="2400" dirty="0" smtClean="0"/>
              <a:t>cheat’. Player A knew that in this case B‘s play was determined by rolling a die. </a:t>
            </a:r>
          </a:p>
          <a:p>
            <a:pPr eaLnBrk="1" hangingPunct="1">
              <a:buFontTx/>
              <a:buNone/>
            </a:pPr>
            <a:endParaRPr lang="de-CH" dirty="0" smtClean="0"/>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de-DE" sz="2800" dirty="0" smtClean="0">
                <a:cs typeface="Arial" charset="0"/>
              </a:rPr>
              <a:t>Details about treatments in which B cheats</a:t>
            </a:r>
          </a:p>
        </p:txBody>
      </p:sp>
      <p:sp>
        <p:nvSpPr>
          <p:cNvPr id="114691" name="Rectangle 3"/>
          <p:cNvSpPr>
            <a:spLocks noGrp="1" noChangeArrowheads="1"/>
          </p:cNvSpPr>
          <p:nvPr>
            <p:ph type="body" idx="1"/>
          </p:nvPr>
        </p:nvSpPr>
        <p:spPr>
          <a:xfrm>
            <a:off x="685800" y="1219200"/>
            <a:ext cx="7772400" cy="4114800"/>
          </a:xfrm>
        </p:spPr>
        <p:txBody>
          <a:bodyPr/>
          <a:lstStyle/>
          <a:p>
            <a:pPr eaLnBrk="1" hangingPunct="1">
              <a:lnSpc>
                <a:spcPct val="90000"/>
              </a:lnSpc>
              <a:spcBef>
                <a:spcPct val="45000"/>
              </a:spcBef>
            </a:pPr>
            <a:r>
              <a:rPr lang="de-CH" sz="2000" smtClean="0"/>
              <a:t>Treatment where B decides himself and punishment is costly for both A and B (</a:t>
            </a:r>
            <a:r>
              <a:rPr lang="de-CH" sz="2000" b="1" smtClean="0">
                <a:solidFill>
                  <a:srgbClr val="0000FF"/>
                </a:solidFill>
              </a:rPr>
              <a:t>Intentional &amp; Costly, IC</a:t>
            </a:r>
            <a:r>
              <a:rPr lang="de-CH" sz="2000" smtClean="0"/>
              <a:t>). A is hypothesized to experience a desire to punish cheating and he can in fact punish.</a:t>
            </a:r>
          </a:p>
          <a:p>
            <a:pPr eaLnBrk="1" hangingPunct="1">
              <a:lnSpc>
                <a:spcPct val="90000"/>
              </a:lnSpc>
              <a:spcBef>
                <a:spcPct val="45000"/>
              </a:spcBef>
            </a:pPr>
            <a:r>
              <a:rPr lang="de-CH" sz="2000" smtClean="0"/>
              <a:t>Treatment where B decides himself and punishment is free for A but costly for B (</a:t>
            </a:r>
            <a:r>
              <a:rPr lang="de-CH" sz="2000" b="1" smtClean="0">
                <a:solidFill>
                  <a:srgbClr val="0000FF"/>
                </a:solidFill>
              </a:rPr>
              <a:t>Intentional &amp; Free, IF</a:t>
            </a:r>
            <a:r>
              <a:rPr lang="de-CH" sz="2000" smtClean="0">
                <a:solidFill>
                  <a:srgbClr val="0000FF"/>
                </a:solidFill>
              </a:rPr>
              <a:t>)</a:t>
            </a:r>
            <a:r>
              <a:rPr lang="de-CH" sz="2000" smtClean="0"/>
              <a:t>. A is hypothesized to experience a desire to punish cheating and he can in fact punish – even without a cost. </a:t>
            </a:r>
          </a:p>
          <a:p>
            <a:pPr eaLnBrk="1" hangingPunct="1">
              <a:lnSpc>
                <a:spcPct val="90000"/>
              </a:lnSpc>
              <a:spcBef>
                <a:spcPct val="45000"/>
              </a:spcBef>
            </a:pPr>
            <a:r>
              <a:rPr lang="de-CH" sz="2000" smtClean="0"/>
              <a:t>Treatment where B decides himself and punishment is only symbolic, i.e., A and B have no costs of punishing (</a:t>
            </a:r>
            <a:r>
              <a:rPr lang="de-CH" sz="2000" b="1" smtClean="0">
                <a:solidFill>
                  <a:srgbClr val="0000FF"/>
                </a:solidFill>
              </a:rPr>
              <a:t>Intentional &amp; Symbolic; IS</a:t>
            </a:r>
            <a:r>
              <a:rPr lang="de-CH" sz="2000" smtClean="0"/>
              <a:t>). A is also hypothesized to experience a desire to punish cheating but he cannot punish. </a:t>
            </a:r>
          </a:p>
          <a:p>
            <a:pPr eaLnBrk="1" hangingPunct="1">
              <a:lnSpc>
                <a:spcPct val="90000"/>
              </a:lnSpc>
              <a:spcBef>
                <a:spcPct val="45000"/>
              </a:spcBef>
            </a:pPr>
            <a:r>
              <a:rPr lang="de-CH" sz="2000" smtClean="0"/>
              <a:t>Treatment where B‘s decision is randomly imposed on B; punishment is costly for both A and B (</a:t>
            </a:r>
            <a:r>
              <a:rPr lang="de-CH" sz="2000" b="1" smtClean="0">
                <a:solidFill>
                  <a:srgbClr val="0000FF"/>
                </a:solidFill>
              </a:rPr>
              <a:t>Non-intentional &amp; Costly, NC</a:t>
            </a:r>
            <a:r>
              <a:rPr lang="de-CH" sz="2000" smtClean="0"/>
              <a:t>). A is to have no or a much less of a desire to punish B for „non-cooperation“ because B is not responsible for his „action“. </a:t>
            </a:r>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685800" y="76200"/>
            <a:ext cx="7772400" cy="838200"/>
          </a:xfrm>
        </p:spPr>
        <p:txBody>
          <a:bodyPr/>
          <a:lstStyle/>
          <a:p>
            <a:pPr eaLnBrk="1" hangingPunct="1"/>
            <a:r>
              <a:rPr lang="de-CH" sz="2800" smtClean="0">
                <a:cs typeface="Arial" charset="0"/>
              </a:rPr>
              <a:t>Hypotheses:</a:t>
            </a:r>
            <a:endParaRPr lang="en-GB" sz="2800" smtClean="0">
              <a:cs typeface="Arial" charset="0"/>
            </a:endParaRPr>
          </a:p>
        </p:txBody>
      </p:sp>
      <p:sp>
        <p:nvSpPr>
          <p:cNvPr id="115715" name="Rectangle 3"/>
          <p:cNvSpPr>
            <a:spLocks noGrp="1" noChangeArrowheads="1"/>
          </p:cNvSpPr>
          <p:nvPr>
            <p:ph type="body" idx="1"/>
          </p:nvPr>
        </p:nvSpPr>
        <p:spPr>
          <a:xfrm>
            <a:off x="685800" y="1066800"/>
            <a:ext cx="7772400" cy="4495800"/>
          </a:xfrm>
        </p:spPr>
        <p:txBody>
          <a:bodyPr/>
          <a:lstStyle/>
          <a:p>
            <a:pPr eaLnBrk="1" hangingPunct="1">
              <a:lnSpc>
                <a:spcPct val="90000"/>
              </a:lnSpc>
            </a:pPr>
            <a:r>
              <a:rPr lang="de-CH" sz="2600" dirty="0" smtClean="0"/>
              <a:t>The following contrasts are hypothesized to show activation of reward related (N Accumbens, N caudate) neural circuits:</a:t>
            </a:r>
          </a:p>
          <a:p>
            <a:pPr lvl="1" eaLnBrk="1" hangingPunct="1">
              <a:lnSpc>
                <a:spcPct val="90000"/>
              </a:lnSpc>
            </a:pPr>
            <a:r>
              <a:rPr lang="de-CH" dirty="0" smtClean="0"/>
              <a:t>(IC – IS) because no punishment possible in IS.</a:t>
            </a:r>
          </a:p>
          <a:p>
            <a:pPr lvl="1" eaLnBrk="1" hangingPunct="1">
              <a:lnSpc>
                <a:spcPct val="90000"/>
              </a:lnSpc>
            </a:pPr>
            <a:r>
              <a:rPr lang="de-CH" dirty="0" smtClean="0"/>
              <a:t>(IF – IS) because no punishment possible in IS.</a:t>
            </a:r>
          </a:p>
          <a:p>
            <a:pPr lvl="1" eaLnBrk="1" hangingPunct="1">
              <a:lnSpc>
                <a:spcPct val="90000"/>
              </a:lnSpc>
            </a:pPr>
            <a:r>
              <a:rPr lang="de-CH" dirty="0" smtClean="0"/>
              <a:t>(IC – NC) because no desire to punish in NC.</a:t>
            </a:r>
          </a:p>
          <a:p>
            <a:pPr lvl="1" eaLnBrk="1" hangingPunct="1">
              <a:lnSpc>
                <a:spcPct val="90000"/>
              </a:lnSpc>
            </a:pPr>
            <a:r>
              <a:rPr lang="de-CH" dirty="0" smtClean="0"/>
              <a:t>(IF – NC) because no desire to punish in NC.</a:t>
            </a:r>
          </a:p>
          <a:p>
            <a:pPr lvl="1" eaLnBrk="1" hangingPunct="1">
              <a:lnSpc>
                <a:spcPct val="90000"/>
              </a:lnSpc>
            </a:pPr>
            <a:r>
              <a:rPr lang="de-CH" dirty="0" smtClean="0"/>
              <a:t>(IC + IF) – (IS + NC) because in IS &amp; NC there is either no possibility or no desire to punish so that there cannot be any satisfaction from punishing. </a:t>
            </a:r>
          </a:p>
          <a:p>
            <a:pPr eaLnBrk="1" hangingPunct="1">
              <a:lnSpc>
                <a:spcPct val="90000"/>
              </a:lnSpc>
            </a:pPr>
            <a:r>
              <a:rPr lang="de-CH" sz="2600" dirty="0" smtClean="0"/>
              <a:t>The following contrast is hypothesized to show activation of cognition related (PFC, OFC) neural circuits.</a:t>
            </a:r>
          </a:p>
          <a:p>
            <a:pPr lvl="1" eaLnBrk="1" hangingPunct="1">
              <a:lnSpc>
                <a:spcPct val="90000"/>
              </a:lnSpc>
            </a:pPr>
            <a:r>
              <a:rPr lang="de-CH" dirty="0" smtClean="0"/>
              <a:t>(IC – IF) because in IC subjects must weigh the costs and benefits of punishing while in IF there are no costs. </a:t>
            </a:r>
          </a:p>
          <a:p>
            <a:pPr lvl="1" eaLnBrk="1" hangingPunct="1">
              <a:lnSpc>
                <a:spcPct val="90000"/>
              </a:lnSpc>
            </a:pPr>
            <a:r>
              <a:rPr lang="de-CH" dirty="0" smtClean="0">
                <a:solidFill>
                  <a:schemeClr val="bg1"/>
                </a:solidFill>
              </a:rPr>
              <a:t>Related to the Sanfey et al. (2003) hypothesis. </a:t>
            </a:r>
          </a:p>
          <a:p>
            <a:pPr eaLnBrk="1" hangingPunct="1">
              <a:lnSpc>
                <a:spcPct val="90000"/>
              </a:lnSpc>
            </a:pPr>
            <a:endParaRPr lang="en-GB" sz="2800" dirty="0" smtClean="0"/>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grpSp>
        <p:nvGrpSpPr>
          <p:cNvPr id="116738" name="Group 2"/>
          <p:cNvGrpSpPr>
            <a:grpSpLocks/>
          </p:cNvGrpSpPr>
          <p:nvPr/>
        </p:nvGrpSpPr>
        <p:grpSpPr bwMode="auto">
          <a:xfrm>
            <a:off x="4953001" y="2672644"/>
            <a:ext cx="3817470" cy="3388430"/>
            <a:chOff x="3648" y="2405"/>
            <a:chExt cx="1871" cy="1461"/>
          </a:xfrm>
        </p:grpSpPr>
        <p:sp>
          <p:nvSpPr>
            <p:cNvPr id="116843" name="Rectangle 3"/>
            <p:cNvSpPr>
              <a:spLocks noChangeArrowheads="1"/>
            </p:cNvSpPr>
            <p:nvPr/>
          </p:nvSpPr>
          <p:spPr bwMode="auto">
            <a:xfrm>
              <a:off x="3648" y="2496"/>
              <a:ext cx="1851" cy="1370"/>
            </a:xfrm>
            <a:prstGeom prst="rect">
              <a:avLst/>
            </a:prstGeom>
            <a:solidFill>
              <a:srgbClr val="FFFFFF"/>
            </a:solidFill>
            <a:ln w="9525">
              <a:noFill/>
              <a:miter lim="800000"/>
              <a:headEnd/>
              <a:tailEnd/>
            </a:ln>
          </p:spPr>
          <p:txBody>
            <a:bodyPr/>
            <a:lstStyle/>
            <a:p>
              <a:endParaRPr lang="en-US"/>
            </a:p>
          </p:txBody>
        </p:sp>
        <p:sp>
          <p:nvSpPr>
            <p:cNvPr id="116844" name="Rectangle 4"/>
            <p:cNvSpPr>
              <a:spLocks noChangeArrowheads="1"/>
            </p:cNvSpPr>
            <p:nvPr/>
          </p:nvSpPr>
          <p:spPr bwMode="auto">
            <a:xfrm>
              <a:off x="3932" y="2588"/>
              <a:ext cx="1515" cy="1178"/>
            </a:xfrm>
            <a:prstGeom prst="rect">
              <a:avLst/>
            </a:prstGeom>
            <a:noFill/>
            <a:ln w="9525">
              <a:noFill/>
              <a:miter lim="800000"/>
              <a:headEnd/>
              <a:tailEnd/>
            </a:ln>
          </p:spPr>
          <p:txBody>
            <a:bodyPr/>
            <a:lstStyle/>
            <a:p>
              <a:endParaRPr lang="en-US"/>
            </a:p>
          </p:txBody>
        </p:sp>
        <p:sp>
          <p:nvSpPr>
            <p:cNvPr id="116845" name="Rectangle 5"/>
            <p:cNvSpPr>
              <a:spLocks noChangeArrowheads="1"/>
            </p:cNvSpPr>
            <p:nvPr/>
          </p:nvSpPr>
          <p:spPr bwMode="auto">
            <a:xfrm>
              <a:off x="3932" y="2588"/>
              <a:ext cx="1515" cy="1178"/>
            </a:xfrm>
            <a:prstGeom prst="rect">
              <a:avLst/>
            </a:prstGeom>
            <a:noFill/>
            <a:ln w="7938">
              <a:solidFill>
                <a:srgbClr val="808080"/>
              </a:solidFill>
              <a:miter lim="800000"/>
              <a:headEnd/>
              <a:tailEnd/>
            </a:ln>
          </p:spPr>
          <p:txBody>
            <a:bodyPr/>
            <a:lstStyle/>
            <a:p>
              <a:endParaRPr lang="en-US"/>
            </a:p>
          </p:txBody>
        </p:sp>
        <p:sp>
          <p:nvSpPr>
            <p:cNvPr id="116846" name="Rectangle 6"/>
            <p:cNvSpPr>
              <a:spLocks noChangeArrowheads="1"/>
            </p:cNvSpPr>
            <p:nvPr/>
          </p:nvSpPr>
          <p:spPr bwMode="auto">
            <a:xfrm>
              <a:off x="4032" y="3107"/>
              <a:ext cx="180" cy="659"/>
            </a:xfrm>
            <a:prstGeom prst="rect">
              <a:avLst/>
            </a:prstGeom>
            <a:solidFill>
              <a:srgbClr val="FF6600"/>
            </a:solidFill>
            <a:ln w="7938">
              <a:solidFill>
                <a:srgbClr val="000000"/>
              </a:solidFill>
              <a:miter lim="800000"/>
              <a:headEnd/>
              <a:tailEnd/>
            </a:ln>
          </p:spPr>
          <p:txBody>
            <a:bodyPr/>
            <a:lstStyle/>
            <a:p>
              <a:endParaRPr lang="en-US"/>
            </a:p>
          </p:txBody>
        </p:sp>
        <p:sp>
          <p:nvSpPr>
            <p:cNvPr id="116847" name="Rectangle 7"/>
            <p:cNvSpPr>
              <a:spLocks noChangeArrowheads="1"/>
            </p:cNvSpPr>
            <p:nvPr/>
          </p:nvSpPr>
          <p:spPr bwMode="auto">
            <a:xfrm>
              <a:off x="4410" y="2692"/>
              <a:ext cx="180" cy="1074"/>
            </a:xfrm>
            <a:prstGeom prst="rect">
              <a:avLst/>
            </a:prstGeom>
            <a:solidFill>
              <a:srgbClr val="339966"/>
            </a:solidFill>
            <a:ln w="7938">
              <a:solidFill>
                <a:srgbClr val="000000"/>
              </a:solidFill>
              <a:miter lim="800000"/>
              <a:headEnd/>
              <a:tailEnd/>
            </a:ln>
          </p:spPr>
          <p:txBody>
            <a:bodyPr/>
            <a:lstStyle/>
            <a:p>
              <a:endParaRPr lang="en-US"/>
            </a:p>
          </p:txBody>
        </p:sp>
        <p:sp>
          <p:nvSpPr>
            <p:cNvPr id="116848" name="Rectangle 8"/>
            <p:cNvSpPr>
              <a:spLocks noChangeArrowheads="1"/>
            </p:cNvSpPr>
            <p:nvPr/>
          </p:nvSpPr>
          <p:spPr bwMode="auto">
            <a:xfrm>
              <a:off x="5168" y="3639"/>
              <a:ext cx="180" cy="127"/>
            </a:xfrm>
            <a:prstGeom prst="rect">
              <a:avLst/>
            </a:prstGeom>
            <a:solidFill>
              <a:srgbClr val="FFFF00"/>
            </a:solidFill>
            <a:ln w="7938">
              <a:solidFill>
                <a:srgbClr val="000000"/>
              </a:solidFill>
              <a:miter lim="800000"/>
              <a:headEnd/>
              <a:tailEnd/>
            </a:ln>
          </p:spPr>
          <p:txBody>
            <a:bodyPr/>
            <a:lstStyle/>
            <a:p>
              <a:endParaRPr lang="en-US"/>
            </a:p>
          </p:txBody>
        </p:sp>
        <p:sp>
          <p:nvSpPr>
            <p:cNvPr id="116849" name="Line 9"/>
            <p:cNvSpPr>
              <a:spLocks noChangeShapeType="1"/>
            </p:cNvSpPr>
            <p:nvPr/>
          </p:nvSpPr>
          <p:spPr bwMode="auto">
            <a:xfrm>
              <a:off x="3932" y="2588"/>
              <a:ext cx="1" cy="1178"/>
            </a:xfrm>
            <a:prstGeom prst="line">
              <a:avLst/>
            </a:prstGeom>
            <a:noFill/>
            <a:ln w="0">
              <a:solidFill>
                <a:srgbClr val="000000"/>
              </a:solidFill>
              <a:round/>
              <a:headEnd/>
              <a:tailEnd/>
            </a:ln>
          </p:spPr>
          <p:txBody>
            <a:bodyPr/>
            <a:lstStyle/>
            <a:p>
              <a:endParaRPr lang="en-US"/>
            </a:p>
          </p:txBody>
        </p:sp>
        <p:sp>
          <p:nvSpPr>
            <p:cNvPr id="116850" name="Line 10"/>
            <p:cNvSpPr>
              <a:spLocks noChangeShapeType="1"/>
            </p:cNvSpPr>
            <p:nvPr/>
          </p:nvSpPr>
          <p:spPr bwMode="auto">
            <a:xfrm>
              <a:off x="3913" y="3766"/>
              <a:ext cx="38" cy="1"/>
            </a:xfrm>
            <a:prstGeom prst="line">
              <a:avLst/>
            </a:prstGeom>
            <a:noFill/>
            <a:ln w="0">
              <a:solidFill>
                <a:srgbClr val="000000"/>
              </a:solidFill>
              <a:round/>
              <a:headEnd/>
              <a:tailEnd/>
            </a:ln>
          </p:spPr>
          <p:txBody>
            <a:bodyPr/>
            <a:lstStyle/>
            <a:p>
              <a:endParaRPr lang="en-US"/>
            </a:p>
          </p:txBody>
        </p:sp>
        <p:sp>
          <p:nvSpPr>
            <p:cNvPr id="116851" name="Line 11"/>
            <p:cNvSpPr>
              <a:spLocks noChangeShapeType="1"/>
            </p:cNvSpPr>
            <p:nvPr/>
          </p:nvSpPr>
          <p:spPr bwMode="auto">
            <a:xfrm>
              <a:off x="3913" y="3617"/>
              <a:ext cx="38" cy="1"/>
            </a:xfrm>
            <a:prstGeom prst="line">
              <a:avLst/>
            </a:prstGeom>
            <a:noFill/>
            <a:ln w="0">
              <a:solidFill>
                <a:srgbClr val="000000"/>
              </a:solidFill>
              <a:round/>
              <a:headEnd/>
              <a:tailEnd/>
            </a:ln>
          </p:spPr>
          <p:txBody>
            <a:bodyPr/>
            <a:lstStyle/>
            <a:p>
              <a:endParaRPr lang="en-US"/>
            </a:p>
          </p:txBody>
        </p:sp>
        <p:sp>
          <p:nvSpPr>
            <p:cNvPr id="116852" name="Line 12"/>
            <p:cNvSpPr>
              <a:spLocks noChangeShapeType="1"/>
            </p:cNvSpPr>
            <p:nvPr/>
          </p:nvSpPr>
          <p:spPr bwMode="auto">
            <a:xfrm>
              <a:off x="3913" y="3473"/>
              <a:ext cx="38" cy="1"/>
            </a:xfrm>
            <a:prstGeom prst="line">
              <a:avLst/>
            </a:prstGeom>
            <a:noFill/>
            <a:ln w="0">
              <a:solidFill>
                <a:srgbClr val="000000"/>
              </a:solidFill>
              <a:round/>
              <a:headEnd/>
              <a:tailEnd/>
            </a:ln>
          </p:spPr>
          <p:txBody>
            <a:bodyPr/>
            <a:lstStyle/>
            <a:p>
              <a:endParaRPr lang="en-US"/>
            </a:p>
          </p:txBody>
        </p:sp>
        <p:sp>
          <p:nvSpPr>
            <p:cNvPr id="116853" name="Line 13"/>
            <p:cNvSpPr>
              <a:spLocks noChangeShapeType="1"/>
            </p:cNvSpPr>
            <p:nvPr/>
          </p:nvSpPr>
          <p:spPr bwMode="auto">
            <a:xfrm>
              <a:off x="3913" y="3325"/>
              <a:ext cx="38" cy="1"/>
            </a:xfrm>
            <a:prstGeom prst="line">
              <a:avLst/>
            </a:prstGeom>
            <a:noFill/>
            <a:ln w="0">
              <a:solidFill>
                <a:srgbClr val="000000"/>
              </a:solidFill>
              <a:round/>
              <a:headEnd/>
              <a:tailEnd/>
            </a:ln>
          </p:spPr>
          <p:txBody>
            <a:bodyPr/>
            <a:lstStyle/>
            <a:p>
              <a:endParaRPr lang="en-US"/>
            </a:p>
          </p:txBody>
        </p:sp>
        <p:sp>
          <p:nvSpPr>
            <p:cNvPr id="116854" name="Line 14"/>
            <p:cNvSpPr>
              <a:spLocks noChangeShapeType="1"/>
            </p:cNvSpPr>
            <p:nvPr/>
          </p:nvSpPr>
          <p:spPr bwMode="auto">
            <a:xfrm>
              <a:off x="3913" y="3177"/>
              <a:ext cx="38" cy="1"/>
            </a:xfrm>
            <a:prstGeom prst="line">
              <a:avLst/>
            </a:prstGeom>
            <a:noFill/>
            <a:ln w="0">
              <a:solidFill>
                <a:srgbClr val="000000"/>
              </a:solidFill>
              <a:round/>
              <a:headEnd/>
              <a:tailEnd/>
            </a:ln>
          </p:spPr>
          <p:txBody>
            <a:bodyPr/>
            <a:lstStyle/>
            <a:p>
              <a:endParaRPr lang="en-US"/>
            </a:p>
          </p:txBody>
        </p:sp>
        <p:sp>
          <p:nvSpPr>
            <p:cNvPr id="116855" name="Line 15"/>
            <p:cNvSpPr>
              <a:spLocks noChangeShapeType="1"/>
            </p:cNvSpPr>
            <p:nvPr/>
          </p:nvSpPr>
          <p:spPr bwMode="auto">
            <a:xfrm>
              <a:off x="3913" y="3028"/>
              <a:ext cx="38" cy="1"/>
            </a:xfrm>
            <a:prstGeom prst="line">
              <a:avLst/>
            </a:prstGeom>
            <a:noFill/>
            <a:ln w="0">
              <a:solidFill>
                <a:srgbClr val="000000"/>
              </a:solidFill>
              <a:round/>
              <a:headEnd/>
              <a:tailEnd/>
            </a:ln>
          </p:spPr>
          <p:txBody>
            <a:bodyPr/>
            <a:lstStyle/>
            <a:p>
              <a:endParaRPr lang="en-US"/>
            </a:p>
          </p:txBody>
        </p:sp>
        <p:sp>
          <p:nvSpPr>
            <p:cNvPr id="116856" name="Line 16"/>
            <p:cNvSpPr>
              <a:spLocks noChangeShapeType="1"/>
            </p:cNvSpPr>
            <p:nvPr/>
          </p:nvSpPr>
          <p:spPr bwMode="auto">
            <a:xfrm>
              <a:off x="3913" y="2884"/>
              <a:ext cx="38" cy="1"/>
            </a:xfrm>
            <a:prstGeom prst="line">
              <a:avLst/>
            </a:prstGeom>
            <a:noFill/>
            <a:ln w="0">
              <a:solidFill>
                <a:srgbClr val="000000"/>
              </a:solidFill>
              <a:round/>
              <a:headEnd/>
              <a:tailEnd/>
            </a:ln>
          </p:spPr>
          <p:txBody>
            <a:bodyPr/>
            <a:lstStyle/>
            <a:p>
              <a:endParaRPr lang="en-US"/>
            </a:p>
          </p:txBody>
        </p:sp>
        <p:sp>
          <p:nvSpPr>
            <p:cNvPr id="116857" name="Line 17"/>
            <p:cNvSpPr>
              <a:spLocks noChangeShapeType="1"/>
            </p:cNvSpPr>
            <p:nvPr/>
          </p:nvSpPr>
          <p:spPr bwMode="auto">
            <a:xfrm>
              <a:off x="3913" y="2736"/>
              <a:ext cx="38" cy="1"/>
            </a:xfrm>
            <a:prstGeom prst="line">
              <a:avLst/>
            </a:prstGeom>
            <a:noFill/>
            <a:ln w="0">
              <a:solidFill>
                <a:srgbClr val="000000"/>
              </a:solidFill>
              <a:round/>
              <a:headEnd/>
              <a:tailEnd/>
            </a:ln>
          </p:spPr>
          <p:txBody>
            <a:bodyPr/>
            <a:lstStyle/>
            <a:p>
              <a:endParaRPr lang="en-US"/>
            </a:p>
          </p:txBody>
        </p:sp>
        <p:sp>
          <p:nvSpPr>
            <p:cNvPr id="116858" name="Line 18"/>
            <p:cNvSpPr>
              <a:spLocks noChangeShapeType="1"/>
            </p:cNvSpPr>
            <p:nvPr/>
          </p:nvSpPr>
          <p:spPr bwMode="auto">
            <a:xfrm>
              <a:off x="3913" y="2588"/>
              <a:ext cx="38" cy="1"/>
            </a:xfrm>
            <a:prstGeom prst="line">
              <a:avLst/>
            </a:prstGeom>
            <a:noFill/>
            <a:ln w="0">
              <a:solidFill>
                <a:srgbClr val="000000"/>
              </a:solidFill>
              <a:round/>
              <a:headEnd/>
              <a:tailEnd/>
            </a:ln>
          </p:spPr>
          <p:txBody>
            <a:bodyPr/>
            <a:lstStyle/>
            <a:p>
              <a:endParaRPr lang="en-US"/>
            </a:p>
          </p:txBody>
        </p:sp>
        <p:sp>
          <p:nvSpPr>
            <p:cNvPr id="116859" name="Line 19"/>
            <p:cNvSpPr>
              <a:spLocks noChangeShapeType="1"/>
            </p:cNvSpPr>
            <p:nvPr/>
          </p:nvSpPr>
          <p:spPr bwMode="auto">
            <a:xfrm>
              <a:off x="3932" y="3766"/>
              <a:ext cx="1515" cy="1"/>
            </a:xfrm>
            <a:prstGeom prst="line">
              <a:avLst/>
            </a:prstGeom>
            <a:noFill/>
            <a:ln w="0">
              <a:solidFill>
                <a:srgbClr val="000000"/>
              </a:solidFill>
              <a:round/>
              <a:headEnd/>
              <a:tailEnd/>
            </a:ln>
          </p:spPr>
          <p:txBody>
            <a:bodyPr/>
            <a:lstStyle/>
            <a:p>
              <a:endParaRPr lang="en-US"/>
            </a:p>
          </p:txBody>
        </p:sp>
        <p:sp>
          <p:nvSpPr>
            <p:cNvPr id="116860" name="Line 20"/>
            <p:cNvSpPr>
              <a:spLocks noChangeShapeType="1"/>
            </p:cNvSpPr>
            <p:nvPr/>
          </p:nvSpPr>
          <p:spPr bwMode="auto">
            <a:xfrm flipV="1">
              <a:off x="3932" y="3748"/>
              <a:ext cx="1" cy="35"/>
            </a:xfrm>
            <a:prstGeom prst="line">
              <a:avLst/>
            </a:prstGeom>
            <a:noFill/>
            <a:ln w="0">
              <a:solidFill>
                <a:srgbClr val="000000"/>
              </a:solidFill>
              <a:round/>
              <a:headEnd/>
              <a:tailEnd/>
            </a:ln>
          </p:spPr>
          <p:txBody>
            <a:bodyPr/>
            <a:lstStyle/>
            <a:p>
              <a:endParaRPr lang="en-US"/>
            </a:p>
          </p:txBody>
        </p:sp>
        <p:sp>
          <p:nvSpPr>
            <p:cNvPr id="116861" name="Line 21"/>
            <p:cNvSpPr>
              <a:spLocks noChangeShapeType="1"/>
            </p:cNvSpPr>
            <p:nvPr/>
          </p:nvSpPr>
          <p:spPr bwMode="auto">
            <a:xfrm flipV="1">
              <a:off x="4311" y="3748"/>
              <a:ext cx="1" cy="35"/>
            </a:xfrm>
            <a:prstGeom prst="line">
              <a:avLst/>
            </a:prstGeom>
            <a:noFill/>
            <a:ln w="0">
              <a:solidFill>
                <a:srgbClr val="000000"/>
              </a:solidFill>
              <a:round/>
              <a:headEnd/>
              <a:tailEnd/>
            </a:ln>
          </p:spPr>
          <p:txBody>
            <a:bodyPr/>
            <a:lstStyle/>
            <a:p>
              <a:endParaRPr lang="en-US"/>
            </a:p>
          </p:txBody>
        </p:sp>
        <p:sp>
          <p:nvSpPr>
            <p:cNvPr id="116862" name="Line 22"/>
            <p:cNvSpPr>
              <a:spLocks noChangeShapeType="1"/>
            </p:cNvSpPr>
            <p:nvPr/>
          </p:nvSpPr>
          <p:spPr bwMode="auto">
            <a:xfrm flipV="1">
              <a:off x="4690" y="3748"/>
              <a:ext cx="1" cy="35"/>
            </a:xfrm>
            <a:prstGeom prst="line">
              <a:avLst/>
            </a:prstGeom>
            <a:noFill/>
            <a:ln w="0">
              <a:solidFill>
                <a:srgbClr val="000000"/>
              </a:solidFill>
              <a:round/>
              <a:headEnd/>
              <a:tailEnd/>
            </a:ln>
          </p:spPr>
          <p:txBody>
            <a:bodyPr/>
            <a:lstStyle/>
            <a:p>
              <a:endParaRPr lang="en-US"/>
            </a:p>
          </p:txBody>
        </p:sp>
        <p:sp>
          <p:nvSpPr>
            <p:cNvPr id="116863" name="Line 23"/>
            <p:cNvSpPr>
              <a:spLocks noChangeShapeType="1"/>
            </p:cNvSpPr>
            <p:nvPr/>
          </p:nvSpPr>
          <p:spPr bwMode="auto">
            <a:xfrm flipV="1">
              <a:off x="5068" y="3748"/>
              <a:ext cx="1" cy="35"/>
            </a:xfrm>
            <a:prstGeom prst="line">
              <a:avLst/>
            </a:prstGeom>
            <a:noFill/>
            <a:ln w="0">
              <a:solidFill>
                <a:srgbClr val="000000"/>
              </a:solidFill>
              <a:round/>
              <a:headEnd/>
              <a:tailEnd/>
            </a:ln>
          </p:spPr>
          <p:txBody>
            <a:bodyPr/>
            <a:lstStyle/>
            <a:p>
              <a:endParaRPr lang="en-US"/>
            </a:p>
          </p:txBody>
        </p:sp>
        <p:sp>
          <p:nvSpPr>
            <p:cNvPr id="116864" name="Line 24"/>
            <p:cNvSpPr>
              <a:spLocks noChangeShapeType="1"/>
            </p:cNvSpPr>
            <p:nvPr/>
          </p:nvSpPr>
          <p:spPr bwMode="auto">
            <a:xfrm flipV="1">
              <a:off x="5447" y="3748"/>
              <a:ext cx="1" cy="35"/>
            </a:xfrm>
            <a:prstGeom prst="line">
              <a:avLst/>
            </a:prstGeom>
            <a:noFill/>
            <a:ln w="0">
              <a:solidFill>
                <a:srgbClr val="000000"/>
              </a:solidFill>
              <a:round/>
              <a:headEnd/>
              <a:tailEnd/>
            </a:ln>
          </p:spPr>
          <p:txBody>
            <a:bodyPr/>
            <a:lstStyle/>
            <a:p>
              <a:endParaRPr lang="en-US"/>
            </a:p>
          </p:txBody>
        </p:sp>
        <p:sp>
          <p:nvSpPr>
            <p:cNvPr id="116865" name="Line 25"/>
            <p:cNvSpPr>
              <a:spLocks noChangeShapeType="1"/>
            </p:cNvSpPr>
            <p:nvPr/>
          </p:nvSpPr>
          <p:spPr bwMode="auto">
            <a:xfrm>
              <a:off x="4122" y="3037"/>
              <a:ext cx="1" cy="135"/>
            </a:xfrm>
            <a:prstGeom prst="line">
              <a:avLst/>
            </a:prstGeom>
            <a:noFill/>
            <a:ln w="0">
              <a:solidFill>
                <a:srgbClr val="000000"/>
              </a:solidFill>
              <a:round/>
              <a:headEnd/>
              <a:tailEnd/>
            </a:ln>
          </p:spPr>
          <p:txBody>
            <a:bodyPr/>
            <a:lstStyle/>
            <a:p>
              <a:endParaRPr lang="en-US"/>
            </a:p>
          </p:txBody>
        </p:sp>
        <p:sp>
          <p:nvSpPr>
            <p:cNvPr id="116866" name="Line 26"/>
            <p:cNvSpPr>
              <a:spLocks noChangeShapeType="1"/>
            </p:cNvSpPr>
            <p:nvPr/>
          </p:nvSpPr>
          <p:spPr bwMode="auto">
            <a:xfrm>
              <a:off x="4500" y="2662"/>
              <a:ext cx="1" cy="61"/>
            </a:xfrm>
            <a:prstGeom prst="line">
              <a:avLst/>
            </a:prstGeom>
            <a:noFill/>
            <a:ln w="0">
              <a:solidFill>
                <a:srgbClr val="000000"/>
              </a:solidFill>
              <a:round/>
              <a:headEnd/>
              <a:tailEnd/>
            </a:ln>
          </p:spPr>
          <p:txBody>
            <a:bodyPr/>
            <a:lstStyle/>
            <a:p>
              <a:endParaRPr lang="en-US"/>
            </a:p>
          </p:txBody>
        </p:sp>
        <p:sp>
          <p:nvSpPr>
            <p:cNvPr id="116867" name="Line 27"/>
            <p:cNvSpPr>
              <a:spLocks noChangeShapeType="1"/>
            </p:cNvSpPr>
            <p:nvPr/>
          </p:nvSpPr>
          <p:spPr bwMode="auto">
            <a:xfrm>
              <a:off x="4879" y="3766"/>
              <a:ext cx="1" cy="1"/>
            </a:xfrm>
            <a:prstGeom prst="line">
              <a:avLst/>
            </a:prstGeom>
            <a:noFill/>
            <a:ln w="0">
              <a:solidFill>
                <a:srgbClr val="000000"/>
              </a:solidFill>
              <a:round/>
              <a:headEnd/>
              <a:tailEnd/>
            </a:ln>
          </p:spPr>
          <p:txBody>
            <a:bodyPr/>
            <a:lstStyle/>
            <a:p>
              <a:endParaRPr lang="en-US"/>
            </a:p>
          </p:txBody>
        </p:sp>
        <p:sp>
          <p:nvSpPr>
            <p:cNvPr id="116868" name="Line 28"/>
            <p:cNvSpPr>
              <a:spLocks noChangeShapeType="1"/>
            </p:cNvSpPr>
            <p:nvPr/>
          </p:nvSpPr>
          <p:spPr bwMode="auto">
            <a:xfrm>
              <a:off x="5258" y="3595"/>
              <a:ext cx="1" cy="88"/>
            </a:xfrm>
            <a:prstGeom prst="line">
              <a:avLst/>
            </a:prstGeom>
            <a:noFill/>
            <a:ln w="0">
              <a:solidFill>
                <a:srgbClr val="000000"/>
              </a:solidFill>
              <a:round/>
              <a:headEnd/>
              <a:tailEnd/>
            </a:ln>
          </p:spPr>
          <p:txBody>
            <a:bodyPr/>
            <a:lstStyle/>
            <a:p>
              <a:endParaRPr lang="en-US"/>
            </a:p>
          </p:txBody>
        </p:sp>
        <p:sp>
          <p:nvSpPr>
            <p:cNvPr id="116869" name="Rectangle 29"/>
            <p:cNvSpPr>
              <a:spLocks noChangeArrowheads="1"/>
            </p:cNvSpPr>
            <p:nvPr/>
          </p:nvSpPr>
          <p:spPr bwMode="auto">
            <a:xfrm>
              <a:off x="4112" y="3033"/>
              <a:ext cx="24" cy="8"/>
            </a:xfrm>
            <a:prstGeom prst="rect">
              <a:avLst/>
            </a:prstGeom>
            <a:solidFill>
              <a:srgbClr val="000000"/>
            </a:solidFill>
            <a:ln w="7938">
              <a:solidFill>
                <a:srgbClr val="000000"/>
              </a:solidFill>
              <a:miter lim="800000"/>
              <a:headEnd/>
              <a:tailEnd/>
            </a:ln>
          </p:spPr>
          <p:txBody>
            <a:bodyPr/>
            <a:lstStyle/>
            <a:p>
              <a:endParaRPr lang="en-US"/>
            </a:p>
          </p:txBody>
        </p:sp>
        <p:sp>
          <p:nvSpPr>
            <p:cNvPr id="116870" name="Rectangle 30"/>
            <p:cNvSpPr>
              <a:spLocks noChangeArrowheads="1"/>
            </p:cNvSpPr>
            <p:nvPr/>
          </p:nvSpPr>
          <p:spPr bwMode="auto">
            <a:xfrm>
              <a:off x="4491" y="2658"/>
              <a:ext cx="24" cy="8"/>
            </a:xfrm>
            <a:prstGeom prst="rect">
              <a:avLst/>
            </a:prstGeom>
            <a:solidFill>
              <a:srgbClr val="000000"/>
            </a:solidFill>
            <a:ln w="7938">
              <a:solidFill>
                <a:srgbClr val="000000"/>
              </a:solidFill>
              <a:miter lim="800000"/>
              <a:headEnd/>
              <a:tailEnd/>
            </a:ln>
          </p:spPr>
          <p:txBody>
            <a:bodyPr/>
            <a:lstStyle/>
            <a:p>
              <a:endParaRPr lang="en-US"/>
            </a:p>
          </p:txBody>
        </p:sp>
        <p:sp>
          <p:nvSpPr>
            <p:cNvPr id="116871" name="Rectangle 31"/>
            <p:cNvSpPr>
              <a:spLocks noChangeArrowheads="1"/>
            </p:cNvSpPr>
            <p:nvPr/>
          </p:nvSpPr>
          <p:spPr bwMode="auto">
            <a:xfrm>
              <a:off x="4870" y="3761"/>
              <a:ext cx="23" cy="9"/>
            </a:xfrm>
            <a:prstGeom prst="rect">
              <a:avLst/>
            </a:prstGeom>
            <a:solidFill>
              <a:srgbClr val="000000"/>
            </a:solidFill>
            <a:ln w="7938">
              <a:solidFill>
                <a:srgbClr val="000000"/>
              </a:solidFill>
              <a:miter lim="800000"/>
              <a:headEnd/>
              <a:tailEnd/>
            </a:ln>
          </p:spPr>
          <p:txBody>
            <a:bodyPr/>
            <a:lstStyle/>
            <a:p>
              <a:endParaRPr lang="en-US"/>
            </a:p>
          </p:txBody>
        </p:sp>
        <p:sp>
          <p:nvSpPr>
            <p:cNvPr id="116872" name="Rectangle 32"/>
            <p:cNvSpPr>
              <a:spLocks noChangeArrowheads="1"/>
            </p:cNvSpPr>
            <p:nvPr/>
          </p:nvSpPr>
          <p:spPr bwMode="auto">
            <a:xfrm>
              <a:off x="5248" y="3591"/>
              <a:ext cx="24" cy="9"/>
            </a:xfrm>
            <a:prstGeom prst="rect">
              <a:avLst/>
            </a:prstGeom>
            <a:solidFill>
              <a:srgbClr val="000000"/>
            </a:solidFill>
            <a:ln w="7938">
              <a:solidFill>
                <a:srgbClr val="000000"/>
              </a:solidFill>
              <a:miter lim="800000"/>
              <a:headEnd/>
              <a:tailEnd/>
            </a:ln>
          </p:spPr>
          <p:txBody>
            <a:bodyPr/>
            <a:lstStyle/>
            <a:p>
              <a:endParaRPr lang="en-US"/>
            </a:p>
          </p:txBody>
        </p:sp>
        <p:sp>
          <p:nvSpPr>
            <p:cNvPr id="116873" name="Rectangle 33"/>
            <p:cNvSpPr>
              <a:spLocks noChangeArrowheads="1"/>
            </p:cNvSpPr>
            <p:nvPr/>
          </p:nvSpPr>
          <p:spPr bwMode="auto">
            <a:xfrm>
              <a:off x="4112" y="3168"/>
              <a:ext cx="24" cy="9"/>
            </a:xfrm>
            <a:prstGeom prst="rect">
              <a:avLst/>
            </a:prstGeom>
            <a:solidFill>
              <a:srgbClr val="000000"/>
            </a:solidFill>
            <a:ln w="7938">
              <a:solidFill>
                <a:srgbClr val="000000"/>
              </a:solidFill>
              <a:miter lim="800000"/>
              <a:headEnd/>
              <a:tailEnd/>
            </a:ln>
          </p:spPr>
          <p:txBody>
            <a:bodyPr/>
            <a:lstStyle/>
            <a:p>
              <a:endParaRPr lang="en-US"/>
            </a:p>
          </p:txBody>
        </p:sp>
        <p:sp>
          <p:nvSpPr>
            <p:cNvPr id="116874" name="Rectangle 34"/>
            <p:cNvSpPr>
              <a:spLocks noChangeArrowheads="1"/>
            </p:cNvSpPr>
            <p:nvPr/>
          </p:nvSpPr>
          <p:spPr bwMode="auto">
            <a:xfrm>
              <a:off x="4491" y="2719"/>
              <a:ext cx="24" cy="8"/>
            </a:xfrm>
            <a:prstGeom prst="rect">
              <a:avLst/>
            </a:prstGeom>
            <a:solidFill>
              <a:srgbClr val="000000"/>
            </a:solidFill>
            <a:ln w="7938">
              <a:solidFill>
                <a:srgbClr val="000000"/>
              </a:solidFill>
              <a:miter lim="800000"/>
              <a:headEnd/>
              <a:tailEnd/>
            </a:ln>
          </p:spPr>
          <p:txBody>
            <a:bodyPr/>
            <a:lstStyle/>
            <a:p>
              <a:endParaRPr lang="en-US"/>
            </a:p>
          </p:txBody>
        </p:sp>
        <p:sp>
          <p:nvSpPr>
            <p:cNvPr id="116875" name="Rectangle 35"/>
            <p:cNvSpPr>
              <a:spLocks noChangeArrowheads="1"/>
            </p:cNvSpPr>
            <p:nvPr/>
          </p:nvSpPr>
          <p:spPr bwMode="auto">
            <a:xfrm>
              <a:off x="4870" y="3761"/>
              <a:ext cx="23" cy="9"/>
            </a:xfrm>
            <a:prstGeom prst="rect">
              <a:avLst/>
            </a:prstGeom>
            <a:solidFill>
              <a:srgbClr val="000000"/>
            </a:solidFill>
            <a:ln w="7938">
              <a:solidFill>
                <a:srgbClr val="000000"/>
              </a:solidFill>
              <a:miter lim="800000"/>
              <a:headEnd/>
              <a:tailEnd/>
            </a:ln>
          </p:spPr>
          <p:txBody>
            <a:bodyPr/>
            <a:lstStyle/>
            <a:p>
              <a:endParaRPr lang="en-US"/>
            </a:p>
          </p:txBody>
        </p:sp>
        <p:sp>
          <p:nvSpPr>
            <p:cNvPr id="116876" name="Rectangle 36"/>
            <p:cNvSpPr>
              <a:spLocks noChangeArrowheads="1"/>
            </p:cNvSpPr>
            <p:nvPr/>
          </p:nvSpPr>
          <p:spPr bwMode="auto">
            <a:xfrm>
              <a:off x="5248" y="3678"/>
              <a:ext cx="24" cy="9"/>
            </a:xfrm>
            <a:prstGeom prst="rect">
              <a:avLst/>
            </a:prstGeom>
            <a:solidFill>
              <a:srgbClr val="000000"/>
            </a:solidFill>
            <a:ln w="7938">
              <a:solidFill>
                <a:srgbClr val="000000"/>
              </a:solidFill>
              <a:miter lim="800000"/>
              <a:headEnd/>
              <a:tailEnd/>
            </a:ln>
          </p:spPr>
          <p:txBody>
            <a:bodyPr/>
            <a:lstStyle/>
            <a:p>
              <a:endParaRPr lang="en-US"/>
            </a:p>
          </p:txBody>
        </p:sp>
        <p:sp>
          <p:nvSpPr>
            <p:cNvPr id="160805" name="Rectangle 37"/>
            <p:cNvSpPr>
              <a:spLocks noChangeArrowheads="1"/>
            </p:cNvSpPr>
            <p:nvPr/>
          </p:nvSpPr>
          <p:spPr bwMode="auto">
            <a:xfrm>
              <a:off x="3852" y="3731"/>
              <a:ext cx="24" cy="46"/>
            </a:xfrm>
            <a:prstGeom prst="rect">
              <a:avLst/>
            </a:prstGeom>
            <a:noFill/>
            <a:ln w="9525">
              <a:noFill/>
              <a:miter lim="800000"/>
              <a:headEnd/>
              <a:tailEnd/>
            </a:ln>
          </p:spPr>
          <p:txBody>
            <a:bodyPr wrap="none" lIns="0" tIns="0" rIns="0" bIns="0">
              <a:spAutoFit/>
            </a:bodyPr>
            <a:lstStyle/>
            <a:p>
              <a:pPr eaLnBrk="1" hangingPunct="1">
                <a:defRPr/>
              </a:pPr>
              <a:r>
                <a:rPr lang="en-GB" sz="700">
                  <a:solidFill>
                    <a:srgbClr val="000000"/>
                  </a:solidFill>
                  <a:latin typeface="Arial" charset="0"/>
                </a:rPr>
                <a:t>0</a:t>
              </a:r>
              <a:endParaRPr lang="en-GB">
                <a:effectLst>
                  <a:outerShdw blurRad="38100" dist="38100" dir="2700000" algn="tl">
                    <a:srgbClr val="C0C0C0"/>
                  </a:outerShdw>
                </a:effectLst>
                <a:latin typeface="Times New Roman" pitchFamily="18" charset="0"/>
              </a:endParaRPr>
            </a:p>
          </p:txBody>
        </p:sp>
        <p:sp>
          <p:nvSpPr>
            <p:cNvPr id="160806" name="Rectangle 38"/>
            <p:cNvSpPr>
              <a:spLocks noChangeArrowheads="1"/>
            </p:cNvSpPr>
            <p:nvPr/>
          </p:nvSpPr>
          <p:spPr bwMode="auto">
            <a:xfrm>
              <a:off x="3852" y="3582"/>
              <a:ext cx="24" cy="46"/>
            </a:xfrm>
            <a:prstGeom prst="rect">
              <a:avLst/>
            </a:prstGeom>
            <a:noFill/>
            <a:ln w="9525">
              <a:noFill/>
              <a:miter lim="800000"/>
              <a:headEnd/>
              <a:tailEnd/>
            </a:ln>
          </p:spPr>
          <p:txBody>
            <a:bodyPr wrap="none" lIns="0" tIns="0" rIns="0" bIns="0">
              <a:spAutoFit/>
            </a:bodyPr>
            <a:lstStyle/>
            <a:p>
              <a:pPr eaLnBrk="1" hangingPunct="1">
                <a:defRPr/>
              </a:pPr>
              <a:r>
                <a:rPr lang="en-GB" sz="700">
                  <a:solidFill>
                    <a:srgbClr val="000000"/>
                  </a:solidFill>
                  <a:latin typeface="Arial" charset="0"/>
                </a:rPr>
                <a:t>5</a:t>
              </a:r>
              <a:endParaRPr lang="en-GB">
                <a:effectLst>
                  <a:outerShdw blurRad="38100" dist="38100" dir="2700000" algn="tl">
                    <a:srgbClr val="C0C0C0"/>
                  </a:outerShdw>
                </a:effectLst>
                <a:latin typeface="Times New Roman" pitchFamily="18" charset="0"/>
              </a:endParaRPr>
            </a:p>
          </p:txBody>
        </p:sp>
        <p:sp>
          <p:nvSpPr>
            <p:cNvPr id="160807" name="Rectangle 39"/>
            <p:cNvSpPr>
              <a:spLocks noChangeArrowheads="1"/>
            </p:cNvSpPr>
            <p:nvPr/>
          </p:nvSpPr>
          <p:spPr bwMode="auto">
            <a:xfrm>
              <a:off x="3819" y="3438"/>
              <a:ext cx="47" cy="46"/>
            </a:xfrm>
            <a:prstGeom prst="rect">
              <a:avLst/>
            </a:prstGeom>
            <a:noFill/>
            <a:ln w="9525">
              <a:noFill/>
              <a:miter lim="800000"/>
              <a:headEnd/>
              <a:tailEnd/>
            </a:ln>
          </p:spPr>
          <p:txBody>
            <a:bodyPr wrap="none" lIns="0" tIns="0" rIns="0" bIns="0">
              <a:spAutoFit/>
            </a:bodyPr>
            <a:lstStyle/>
            <a:p>
              <a:pPr eaLnBrk="1" hangingPunct="1">
                <a:defRPr/>
              </a:pPr>
              <a:r>
                <a:rPr lang="en-GB" sz="700">
                  <a:solidFill>
                    <a:srgbClr val="000000"/>
                  </a:solidFill>
                  <a:latin typeface="Arial" charset="0"/>
                </a:rPr>
                <a:t>10</a:t>
              </a:r>
              <a:endParaRPr lang="en-GB">
                <a:effectLst>
                  <a:outerShdw blurRad="38100" dist="38100" dir="2700000" algn="tl">
                    <a:srgbClr val="C0C0C0"/>
                  </a:outerShdw>
                </a:effectLst>
                <a:latin typeface="Times New Roman" pitchFamily="18" charset="0"/>
              </a:endParaRPr>
            </a:p>
          </p:txBody>
        </p:sp>
        <p:sp>
          <p:nvSpPr>
            <p:cNvPr id="160808" name="Rectangle 40"/>
            <p:cNvSpPr>
              <a:spLocks noChangeArrowheads="1"/>
            </p:cNvSpPr>
            <p:nvPr/>
          </p:nvSpPr>
          <p:spPr bwMode="auto">
            <a:xfrm>
              <a:off x="3819" y="3290"/>
              <a:ext cx="47" cy="47"/>
            </a:xfrm>
            <a:prstGeom prst="rect">
              <a:avLst/>
            </a:prstGeom>
            <a:noFill/>
            <a:ln w="9525">
              <a:noFill/>
              <a:miter lim="800000"/>
              <a:headEnd/>
              <a:tailEnd/>
            </a:ln>
          </p:spPr>
          <p:txBody>
            <a:bodyPr wrap="none" lIns="0" tIns="0" rIns="0" bIns="0">
              <a:spAutoFit/>
            </a:bodyPr>
            <a:lstStyle/>
            <a:p>
              <a:pPr eaLnBrk="1" hangingPunct="1">
                <a:defRPr/>
              </a:pPr>
              <a:r>
                <a:rPr lang="en-GB" sz="700">
                  <a:solidFill>
                    <a:srgbClr val="000000"/>
                  </a:solidFill>
                  <a:latin typeface="Arial" charset="0"/>
                </a:rPr>
                <a:t>15</a:t>
              </a:r>
              <a:endParaRPr lang="en-GB">
                <a:effectLst>
                  <a:outerShdw blurRad="38100" dist="38100" dir="2700000" algn="tl">
                    <a:srgbClr val="C0C0C0"/>
                  </a:outerShdw>
                </a:effectLst>
                <a:latin typeface="Times New Roman" pitchFamily="18" charset="0"/>
              </a:endParaRPr>
            </a:p>
          </p:txBody>
        </p:sp>
        <p:sp>
          <p:nvSpPr>
            <p:cNvPr id="160809" name="Rectangle 41"/>
            <p:cNvSpPr>
              <a:spLocks noChangeArrowheads="1"/>
            </p:cNvSpPr>
            <p:nvPr/>
          </p:nvSpPr>
          <p:spPr bwMode="auto">
            <a:xfrm>
              <a:off x="3819" y="3142"/>
              <a:ext cx="47" cy="46"/>
            </a:xfrm>
            <a:prstGeom prst="rect">
              <a:avLst/>
            </a:prstGeom>
            <a:noFill/>
            <a:ln w="9525">
              <a:noFill/>
              <a:miter lim="800000"/>
              <a:headEnd/>
              <a:tailEnd/>
            </a:ln>
          </p:spPr>
          <p:txBody>
            <a:bodyPr wrap="none" lIns="0" tIns="0" rIns="0" bIns="0">
              <a:spAutoFit/>
            </a:bodyPr>
            <a:lstStyle/>
            <a:p>
              <a:pPr eaLnBrk="1" hangingPunct="1">
                <a:defRPr/>
              </a:pPr>
              <a:r>
                <a:rPr lang="en-GB" sz="700">
                  <a:solidFill>
                    <a:srgbClr val="000000"/>
                  </a:solidFill>
                  <a:latin typeface="Arial" charset="0"/>
                </a:rPr>
                <a:t>20</a:t>
              </a:r>
              <a:endParaRPr lang="en-GB">
                <a:effectLst>
                  <a:outerShdw blurRad="38100" dist="38100" dir="2700000" algn="tl">
                    <a:srgbClr val="C0C0C0"/>
                  </a:outerShdw>
                </a:effectLst>
                <a:latin typeface="Times New Roman" pitchFamily="18" charset="0"/>
              </a:endParaRPr>
            </a:p>
          </p:txBody>
        </p:sp>
        <p:sp>
          <p:nvSpPr>
            <p:cNvPr id="160810" name="Rectangle 42"/>
            <p:cNvSpPr>
              <a:spLocks noChangeArrowheads="1"/>
            </p:cNvSpPr>
            <p:nvPr/>
          </p:nvSpPr>
          <p:spPr bwMode="auto">
            <a:xfrm>
              <a:off x="3819" y="2993"/>
              <a:ext cx="47" cy="46"/>
            </a:xfrm>
            <a:prstGeom prst="rect">
              <a:avLst/>
            </a:prstGeom>
            <a:noFill/>
            <a:ln w="9525">
              <a:noFill/>
              <a:miter lim="800000"/>
              <a:headEnd/>
              <a:tailEnd/>
            </a:ln>
          </p:spPr>
          <p:txBody>
            <a:bodyPr wrap="none" lIns="0" tIns="0" rIns="0" bIns="0">
              <a:spAutoFit/>
            </a:bodyPr>
            <a:lstStyle/>
            <a:p>
              <a:pPr eaLnBrk="1" hangingPunct="1">
                <a:defRPr/>
              </a:pPr>
              <a:r>
                <a:rPr lang="en-GB" sz="700">
                  <a:solidFill>
                    <a:srgbClr val="000000"/>
                  </a:solidFill>
                  <a:latin typeface="Arial" charset="0"/>
                </a:rPr>
                <a:t>25</a:t>
              </a:r>
              <a:endParaRPr lang="en-GB">
                <a:effectLst>
                  <a:outerShdw blurRad="38100" dist="38100" dir="2700000" algn="tl">
                    <a:srgbClr val="C0C0C0"/>
                  </a:outerShdw>
                </a:effectLst>
                <a:latin typeface="Times New Roman" pitchFamily="18" charset="0"/>
              </a:endParaRPr>
            </a:p>
          </p:txBody>
        </p:sp>
        <p:sp>
          <p:nvSpPr>
            <p:cNvPr id="160811" name="Rectangle 43"/>
            <p:cNvSpPr>
              <a:spLocks noChangeArrowheads="1"/>
            </p:cNvSpPr>
            <p:nvPr/>
          </p:nvSpPr>
          <p:spPr bwMode="auto">
            <a:xfrm>
              <a:off x="3819" y="2849"/>
              <a:ext cx="47" cy="46"/>
            </a:xfrm>
            <a:prstGeom prst="rect">
              <a:avLst/>
            </a:prstGeom>
            <a:noFill/>
            <a:ln w="9525">
              <a:noFill/>
              <a:miter lim="800000"/>
              <a:headEnd/>
              <a:tailEnd/>
            </a:ln>
          </p:spPr>
          <p:txBody>
            <a:bodyPr wrap="none" lIns="0" tIns="0" rIns="0" bIns="0">
              <a:spAutoFit/>
            </a:bodyPr>
            <a:lstStyle/>
            <a:p>
              <a:pPr eaLnBrk="1" hangingPunct="1">
                <a:defRPr/>
              </a:pPr>
              <a:r>
                <a:rPr lang="en-GB" sz="700">
                  <a:solidFill>
                    <a:srgbClr val="000000"/>
                  </a:solidFill>
                  <a:latin typeface="Arial" charset="0"/>
                </a:rPr>
                <a:t>30</a:t>
              </a:r>
              <a:endParaRPr lang="en-GB">
                <a:effectLst>
                  <a:outerShdw blurRad="38100" dist="38100" dir="2700000" algn="tl">
                    <a:srgbClr val="C0C0C0"/>
                  </a:outerShdw>
                </a:effectLst>
                <a:latin typeface="Times New Roman" pitchFamily="18" charset="0"/>
              </a:endParaRPr>
            </a:p>
          </p:txBody>
        </p:sp>
        <p:sp>
          <p:nvSpPr>
            <p:cNvPr id="160812" name="Rectangle 44"/>
            <p:cNvSpPr>
              <a:spLocks noChangeArrowheads="1"/>
            </p:cNvSpPr>
            <p:nvPr/>
          </p:nvSpPr>
          <p:spPr bwMode="auto">
            <a:xfrm>
              <a:off x="3819" y="2701"/>
              <a:ext cx="47" cy="46"/>
            </a:xfrm>
            <a:prstGeom prst="rect">
              <a:avLst/>
            </a:prstGeom>
            <a:noFill/>
            <a:ln w="9525">
              <a:noFill/>
              <a:miter lim="800000"/>
              <a:headEnd/>
              <a:tailEnd/>
            </a:ln>
          </p:spPr>
          <p:txBody>
            <a:bodyPr wrap="none" lIns="0" tIns="0" rIns="0" bIns="0">
              <a:spAutoFit/>
            </a:bodyPr>
            <a:lstStyle/>
            <a:p>
              <a:pPr eaLnBrk="1" hangingPunct="1">
                <a:defRPr/>
              </a:pPr>
              <a:r>
                <a:rPr lang="en-GB" sz="700">
                  <a:solidFill>
                    <a:srgbClr val="000000"/>
                  </a:solidFill>
                  <a:latin typeface="Arial" charset="0"/>
                </a:rPr>
                <a:t>35</a:t>
              </a:r>
              <a:endParaRPr lang="en-GB">
                <a:effectLst>
                  <a:outerShdw blurRad="38100" dist="38100" dir="2700000" algn="tl">
                    <a:srgbClr val="C0C0C0"/>
                  </a:outerShdw>
                </a:effectLst>
                <a:latin typeface="Times New Roman" pitchFamily="18" charset="0"/>
              </a:endParaRPr>
            </a:p>
          </p:txBody>
        </p:sp>
        <p:sp>
          <p:nvSpPr>
            <p:cNvPr id="160813" name="Rectangle 45"/>
            <p:cNvSpPr>
              <a:spLocks noChangeArrowheads="1"/>
            </p:cNvSpPr>
            <p:nvPr/>
          </p:nvSpPr>
          <p:spPr bwMode="auto">
            <a:xfrm>
              <a:off x="3819" y="2553"/>
              <a:ext cx="47" cy="46"/>
            </a:xfrm>
            <a:prstGeom prst="rect">
              <a:avLst/>
            </a:prstGeom>
            <a:noFill/>
            <a:ln w="9525">
              <a:noFill/>
              <a:miter lim="800000"/>
              <a:headEnd/>
              <a:tailEnd/>
            </a:ln>
          </p:spPr>
          <p:txBody>
            <a:bodyPr wrap="none" lIns="0" tIns="0" rIns="0" bIns="0">
              <a:spAutoFit/>
            </a:bodyPr>
            <a:lstStyle/>
            <a:p>
              <a:pPr eaLnBrk="1" hangingPunct="1">
                <a:defRPr/>
              </a:pPr>
              <a:r>
                <a:rPr lang="en-GB" sz="700">
                  <a:solidFill>
                    <a:srgbClr val="000000"/>
                  </a:solidFill>
                  <a:latin typeface="Arial" charset="0"/>
                </a:rPr>
                <a:t>40</a:t>
              </a:r>
              <a:endParaRPr lang="en-GB">
                <a:effectLst>
                  <a:outerShdw blurRad="38100" dist="38100" dir="2700000" algn="tl">
                    <a:srgbClr val="C0C0C0"/>
                  </a:outerShdw>
                </a:effectLst>
                <a:latin typeface="Times New Roman" pitchFamily="18" charset="0"/>
              </a:endParaRPr>
            </a:p>
          </p:txBody>
        </p:sp>
        <p:sp>
          <p:nvSpPr>
            <p:cNvPr id="160814" name="Rectangle 46"/>
            <p:cNvSpPr>
              <a:spLocks noChangeArrowheads="1"/>
            </p:cNvSpPr>
            <p:nvPr/>
          </p:nvSpPr>
          <p:spPr bwMode="auto">
            <a:xfrm>
              <a:off x="3710" y="2405"/>
              <a:ext cx="1809" cy="106"/>
            </a:xfrm>
            <a:prstGeom prst="rect">
              <a:avLst/>
            </a:prstGeom>
            <a:noFill/>
            <a:ln w="9525">
              <a:noFill/>
              <a:miter lim="800000"/>
              <a:headEnd/>
              <a:tailEnd/>
            </a:ln>
          </p:spPr>
          <p:txBody>
            <a:bodyPr wrap="none" lIns="0" tIns="0" rIns="0" bIns="0">
              <a:spAutoFit/>
            </a:bodyPr>
            <a:lstStyle/>
            <a:p>
              <a:pPr eaLnBrk="1" hangingPunct="1">
                <a:defRPr/>
              </a:pPr>
              <a:r>
                <a:rPr lang="en-GB" sz="1600" b="1" dirty="0">
                  <a:solidFill>
                    <a:srgbClr val="000000"/>
                  </a:solidFill>
                  <a:latin typeface="Arial" charset="0"/>
                </a:rPr>
                <a:t>Actual</a:t>
              </a:r>
              <a:r>
                <a:rPr lang="en-GB" sz="1200" b="1" dirty="0">
                  <a:solidFill>
                    <a:srgbClr val="000000"/>
                  </a:solidFill>
                  <a:latin typeface="Arial" charset="0"/>
                </a:rPr>
                <a:t> </a:t>
              </a:r>
              <a:r>
                <a:rPr lang="en-GB" sz="1600" b="1" dirty="0">
                  <a:solidFill>
                    <a:srgbClr val="000000"/>
                  </a:solidFill>
                  <a:latin typeface="Arial" charset="0"/>
                </a:rPr>
                <a:t>payoff reduction imposed on B</a:t>
              </a:r>
              <a:endParaRPr lang="en-GB" sz="1600" dirty="0">
                <a:effectLst>
                  <a:outerShdw blurRad="38100" dist="38100" dir="2700000" algn="tl">
                    <a:srgbClr val="C0C0C0"/>
                  </a:outerShdw>
                </a:effectLst>
                <a:latin typeface="Times New Roman" pitchFamily="18" charset="0"/>
              </a:endParaRPr>
            </a:p>
          </p:txBody>
        </p:sp>
      </p:grpSp>
      <p:grpSp>
        <p:nvGrpSpPr>
          <p:cNvPr id="116739" name="Group 47"/>
          <p:cNvGrpSpPr>
            <a:grpSpLocks/>
          </p:cNvGrpSpPr>
          <p:nvPr/>
        </p:nvGrpSpPr>
        <p:grpSpPr bwMode="auto">
          <a:xfrm>
            <a:off x="762000" y="4114800"/>
            <a:ext cx="3500438" cy="2425700"/>
            <a:chOff x="579" y="2400"/>
            <a:chExt cx="1629" cy="1392"/>
          </a:xfrm>
        </p:grpSpPr>
        <p:sp>
          <p:nvSpPr>
            <p:cNvPr id="116803" name="Rectangle 48"/>
            <p:cNvSpPr>
              <a:spLocks noChangeArrowheads="1"/>
            </p:cNvSpPr>
            <p:nvPr/>
          </p:nvSpPr>
          <p:spPr bwMode="auto">
            <a:xfrm>
              <a:off x="678" y="2588"/>
              <a:ext cx="1529" cy="1178"/>
            </a:xfrm>
            <a:prstGeom prst="rect">
              <a:avLst/>
            </a:prstGeom>
            <a:noFill/>
            <a:ln w="9525">
              <a:noFill/>
              <a:miter lim="800000"/>
              <a:headEnd/>
              <a:tailEnd/>
            </a:ln>
          </p:spPr>
          <p:txBody>
            <a:bodyPr/>
            <a:lstStyle/>
            <a:p>
              <a:endParaRPr lang="en-US"/>
            </a:p>
          </p:txBody>
        </p:sp>
        <p:sp>
          <p:nvSpPr>
            <p:cNvPr id="116804" name="Rectangle 49"/>
            <p:cNvSpPr>
              <a:spLocks noChangeArrowheads="1"/>
            </p:cNvSpPr>
            <p:nvPr/>
          </p:nvSpPr>
          <p:spPr bwMode="auto">
            <a:xfrm>
              <a:off x="678" y="2588"/>
              <a:ext cx="1529" cy="1178"/>
            </a:xfrm>
            <a:prstGeom prst="rect">
              <a:avLst/>
            </a:prstGeom>
            <a:noFill/>
            <a:ln w="7938">
              <a:solidFill>
                <a:srgbClr val="808080"/>
              </a:solidFill>
              <a:miter lim="800000"/>
              <a:headEnd/>
              <a:tailEnd/>
            </a:ln>
          </p:spPr>
          <p:txBody>
            <a:bodyPr/>
            <a:lstStyle/>
            <a:p>
              <a:endParaRPr lang="en-US"/>
            </a:p>
          </p:txBody>
        </p:sp>
        <p:sp>
          <p:nvSpPr>
            <p:cNvPr id="116805" name="Line 50"/>
            <p:cNvSpPr>
              <a:spLocks noChangeShapeType="1"/>
            </p:cNvSpPr>
            <p:nvPr/>
          </p:nvSpPr>
          <p:spPr bwMode="auto">
            <a:xfrm>
              <a:off x="678" y="2588"/>
              <a:ext cx="1" cy="1178"/>
            </a:xfrm>
            <a:prstGeom prst="line">
              <a:avLst/>
            </a:prstGeom>
            <a:noFill/>
            <a:ln w="0">
              <a:solidFill>
                <a:srgbClr val="000000"/>
              </a:solidFill>
              <a:round/>
              <a:headEnd/>
              <a:tailEnd/>
            </a:ln>
          </p:spPr>
          <p:txBody>
            <a:bodyPr/>
            <a:lstStyle/>
            <a:p>
              <a:endParaRPr lang="en-US"/>
            </a:p>
          </p:txBody>
        </p:sp>
        <p:sp>
          <p:nvSpPr>
            <p:cNvPr id="116806" name="Line 51"/>
            <p:cNvSpPr>
              <a:spLocks noChangeShapeType="1"/>
            </p:cNvSpPr>
            <p:nvPr/>
          </p:nvSpPr>
          <p:spPr bwMode="auto">
            <a:xfrm>
              <a:off x="660" y="3766"/>
              <a:ext cx="18" cy="1"/>
            </a:xfrm>
            <a:prstGeom prst="line">
              <a:avLst/>
            </a:prstGeom>
            <a:noFill/>
            <a:ln w="0">
              <a:solidFill>
                <a:srgbClr val="000000"/>
              </a:solidFill>
              <a:round/>
              <a:headEnd/>
              <a:tailEnd/>
            </a:ln>
          </p:spPr>
          <p:txBody>
            <a:bodyPr/>
            <a:lstStyle/>
            <a:p>
              <a:endParaRPr lang="en-US"/>
            </a:p>
          </p:txBody>
        </p:sp>
        <p:sp>
          <p:nvSpPr>
            <p:cNvPr id="116807" name="Line 52"/>
            <p:cNvSpPr>
              <a:spLocks noChangeShapeType="1"/>
            </p:cNvSpPr>
            <p:nvPr/>
          </p:nvSpPr>
          <p:spPr bwMode="auto">
            <a:xfrm>
              <a:off x="660" y="3569"/>
              <a:ext cx="18" cy="1"/>
            </a:xfrm>
            <a:prstGeom prst="line">
              <a:avLst/>
            </a:prstGeom>
            <a:noFill/>
            <a:ln w="0">
              <a:solidFill>
                <a:srgbClr val="000000"/>
              </a:solidFill>
              <a:round/>
              <a:headEnd/>
              <a:tailEnd/>
            </a:ln>
          </p:spPr>
          <p:txBody>
            <a:bodyPr/>
            <a:lstStyle/>
            <a:p>
              <a:endParaRPr lang="en-US"/>
            </a:p>
          </p:txBody>
        </p:sp>
        <p:sp>
          <p:nvSpPr>
            <p:cNvPr id="116808" name="Line 53"/>
            <p:cNvSpPr>
              <a:spLocks noChangeShapeType="1"/>
            </p:cNvSpPr>
            <p:nvPr/>
          </p:nvSpPr>
          <p:spPr bwMode="auto">
            <a:xfrm>
              <a:off x="660" y="3373"/>
              <a:ext cx="18" cy="1"/>
            </a:xfrm>
            <a:prstGeom prst="line">
              <a:avLst/>
            </a:prstGeom>
            <a:noFill/>
            <a:ln w="0">
              <a:solidFill>
                <a:srgbClr val="000000"/>
              </a:solidFill>
              <a:round/>
              <a:headEnd/>
              <a:tailEnd/>
            </a:ln>
          </p:spPr>
          <p:txBody>
            <a:bodyPr/>
            <a:lstStyle/>
            <a:p>
              <a:endParaRPr lang="en-US"/>
            </a:p>
          </p:txBody>
        </p:sp>
        <p:sp>
          <p:nvSpPr>
            <p:cNvPr id="116809" name="Line 54"/>
            <p:cNvSpPr>
              <a:spLocks noChangeShapeType="1"/>
            </p:cNvSpPr>
            <p:nvPr/>
          </p:nvSpPr>
          <p:spPr bwMode="auto">
            <a:xfrm>
              <a:off x="660" y="3177"/>
              <a:ext cx="18" cy="1"/>
            </a:xfrm>
            <a:prstGeom prst="line">
              <a:avLst/>
            </a:prstGeom>
            <a:noFill/>
            <a:ln w="0">
              <a:solidFill>
                <a:srgbClr val="000000"/>
              </a:solidFill>
              <a:round/>
              <a:headEnd/>
              <a:tailEnd/>
            </a:ln>
          </p:spPr>
          <p:txBody>
            <a:bodyPr/>
            <a:lstStyle/>
            <a:p>
              <a:endParaRPr lang="en-US"/>
            </a:p>
          </p:txBody>
        </p:sp>
        <p:sp>
          <p:nvSpPr>
            <p:cNvPr id="116810" name="Line 55"/>
            <p:cNvSpPr>
              <a:spLocks noChangeShapeType="1"/>
            </p:cNvSpPr>
            <p:nvPr/>
          </p:nvSpPr>
          <p:spPr bwMode="auto">
            <a:xfrm>
              <a:off x="660" y="2981"/>
              <a:ext cx="18" cy="1"/>
            </a:xfrm>
            <a:prstGeom prst="line">
              <a:avLst/>
            </a:prstGeom>
            <a:noFill/>
            <a:ln w="0">
              <a:solidFill>
                <a:srgbClr val="000000"/>
              </a:solidFill>
              <a:round/>
              <a:headEnd/>
              <a:tailEnd/>
            </a:ln>
          </p:spPr>
          <p:txBody>
            <a:bodyPr/>
            <a:lstStyle/>
            <a:p>
              <a:endParaRPr lang="en-US"/>
            </a:p>
          </p:txBody>
        </p:sp>
        <p:sp>
          <p:nvSpPr>
            <p:cNvPr id="116811" name="Line 56"/>
            <p:cNvSpPr>
              <a:spLocks noChangeShapeType="1"/>
            </p:cNvSpPr>
            <p:nvPr/>
          </p:nvSpPr>
          <p:spPr bwMode="auto">
            <a:xfrm>
              <a:off x="660" y="2784"/>
              <a:ext cx="18" cy="1"/>
            </a:xfrm>
            <a:prstGeom prst="line">
              <a:avLst/>
            </a:prstGeom>
            <a:noFill/>
            <a:ln w="0">
              <a:solidFill>
                <a:srgbClr val="000000"/>
              </a:solidFill>
              <a:round/>
              <a:headEnd/>
              <a:tailEnd/>
            </a:ln>
          </p:spPr>
          <p:txBody>
            <a:bodyPr/>
            <a:lstStyle/>
            <a:p>
              <a:endParaRPr lang="en-US"/>
            </a:p>
          </p:txBody>
        </p:sp>
        <p:sp>
          <p:nvSpPr>
            <p:cNvPr id="116812" name="Line 57"/>
            <p:cNvSpPr>
              <a:spLocks noChangeShapeType="1"/>
            </p:cNvSpPr>
            <p:nvPr/>
          </p:nvSpPr>
          <p:spPr bwMode="auto">
            <a:xfrm>
              <a:off x="660" y="2588"/>
              <a:ext cx="18" cy="1"/>
            </a:xfrm>
            <a:prstGeom prst="line">
              <a:avLst/>
            </a:prstGeom>
            <a:noFill/>
            <a:ln w="0">
              <a:solidFill>
                <a:srgbClr val="000000"/>
              </a:solidFill>
              <a:round/>
              <a:headEnd/>
              <a:tailEnd/>
            </a:ln>
          </p:spPr>
          <p:txBody>
            <a:bodyPr/>
            <a:lstStyle/>
            <a:p>
              <a:endParaRPr lang="en-US"/>
            </a:p>
          </p:txBody>
        </p:sp>
        <p:sp>
          <p:nvSpPr>
            <p:cNvPr id="116813" name="Line 58"/>
            <p:cNvSpPr>
              <a:spLocks noChangeShapeType="1"/>
            </p:cNvSpPr>
            <p:nvPr/>
          </p:nvSpPr>
          <p:spPr bwMode="auto">
            <a:xfrm>
              <a:off x="678" y="3177"/>
              <a:ext cx="1529" cy="1"/>
            </a:xfrm>
            <a:prstGeom prst="line">
              <a:avLst/>
            </a:prstGeom>
            <a:noFill/>
            <a:ln w="0">
              <a:solidFill>
                <a:srgbClr val="000000"/>
              </a:solidFill>
              <a:round/>
              <a:headEnd/>
              <a:tailEnd/>
            </a:ln>
          </p:spPr>
          <p:txBody>
            <a:bodyPr/>
            <a:lstStyle/>
            <a:p>
              <a:endParaRPr lang="en-US"/>
            </a:p>
          </p:txBody>
        </p:sp>
        <p:sp>
          <p:nvSpPr>
            <p:cNvPr id="116814" name="Line 59"/>
            <p:cNvSpPr>
              <a:spLocks noChangeShapeType="1"/>
            </p:cNvSpPr>
            <p:nvPr/>
          </p:nvSpPr>
          <p:spPr bwMode="auto">
            <a:xfrm flipV="1">
              <a:off x="678" y="3177"/>
              <a:ext cx="1" cy="17"/>
            </a:xfrm>
            <a:prstGeom prst="line">
              <a:avLst/>
            </a:prstGeom>
            <a:noFill/>
            <a:ln w="0">
              <a:solidFill>
                <a:srgbClr val="000000"/>
              </a:solidFill>
              <a:round/>
              <a:headEnd/>
              <a:tailEnd/>
            </a:ln>
          </p:spPr>
          <p:txBody>
            <a:bodyPr/>
            <a:lstStyle/>
            <a:p>
              <a:endParaRPr lang="en-US"/>
            </a:p>
          </p:txBody>
        </p:sp>
        <p:sp>
          <p:nvSpPr>
            <p:cNvPr id="116815" name="Line 60"/>
            <p:cNvSpPr>
              <a:spLocks noChangeShapeType="1"/>
            </p:cNvSpPr>
            <p:nvPr/>
          </p:nvSpPr>
          <p:spPr bwMode="auto">
            <a:xfrm flipV="1">
              <a:off x="1062" y="3177"/>
              <a:ext cx="1" cy="17"/>
            </a:xfrm>
            <a:prstGeom prst="line">
              <a:avLst/>
            </a:prstGeom>
            <a:noFill/>
            <a:ln w="0">
              <a:solidFill>
                <a:srgbClr val="000000"/>
              </a:solidFill>
              <a:round/>
              <a:headEnd/>
              <a:tailEnd/>
            </a:ln>
          </p:spPr>
          <p:txBody>
            <a:bodyPr/>
            <a:lstStyle/>
            <a:p>
              <a:endParaRPr lang="en-US"/>
            </a:p>
          </p:txBody>
        </p:sp>
        <p:sp>
          <p:nvSpPr>
            <p:cNvPr id="116816" name="Line 61"/>
            <p:cNvSpPr>
              <a:spLocks noChangeShapeType="1"/>
            </p:cNvSpPr>
            <p:nvPr/>
          </p:nvSpPr>
          <p:spPr bwMode="auto">
            <a:xfrm flipV="1">
              <a:off x="1445" y="3177"/>
              <a:ext cx="1" cy="17"/>
            </a:xfrm>
            <a:prstGeom prst="line">
              <a:avLst/>
            </a:prstGeom>
            <a:noFill/>
            <a:ln w="0">
              <a:solidFill>
                <a:srgbClr val="000000"/>
              </a:solidFill>
              <a:round/>
              <a:headEnd/>
              <a:tailEnd/>
            </a:ln>
          </p:spPr>
          <p:txBody>
            <a:bodyPr/>
            <a:lstStyle/>
            <a:p>
              <a:endParaRPr lang="en-US"/>
            </a:p>
          </p:txBody>
        </p:sp>
        <p:sp>
          <p:nvSpPr>
            <p:cNvPr id="116817" name="Line 62"/>
            <p:cNvSpPr>
              <a:spLocks noChangeShapeType="1"/>
            </p:cNvSpPr>
            <p:nvPr/>
          </p:nvSpPr>
          <p:spPr bwMode="auto">
            <a:xfrm flipV="1">
              <a:off x="1824" y="3177"/>
              <a:ext cx="1" cy="17"/>
            </a:xfrm>
            <a:prstGeom prst="line">
              <a:avLst/>
            </a:prstGeom>
            <a:noFill/>
            <a:ln w="0">
              <a:solidFill>
                <a:srgbClr val="000000"/>
              </a:solidFill>
              <a:round/>
              <a:headEnd/>
              <a:tailEnd/>
            </a:ln>
          </p:spPr>
          <p:txBody>
            <a:bodyPr/>
            <a:lstStyle/>
            <a:p>
              <a:endParaRPr lang="en-US"/>
            </a:p>
          </p:txBody>
        </p:sp>
        <p:sp>
          <p:nvSpPr>
            <p:cNvPr id="116818" name="Line 63"/>
            <p:cNvSpPr>
              <a:spLocks noChangeShapeType="1"/>
            </p:cNvSpPr>
            <p:nvPr/>
          </p:nvSpPr>
          <p:spPr bwMode="auto">
            <a:xfrm flipV="1">
              <a:off x="2207" y="3177"/>
              <a:ext cx="1" cy="17"/>
            </a:xfrm>
            <a:prstGeom prst="line">
              <a:avLst/>
            </a:prstGeom>
            <a:noFill/>
            <a:ln w="0">
              <a:solidFill>
                <a:srgbClr val="000000"/>
              </a:solidFill>
              <a:round/>
              <a:headEnd/>
              <a:tailEnd/>
            </a:ln>
          </p:spPr>
          <p:txBody>
            <a:bodyPr/>
            <a:lstStyle/>
            <a:p>
              <a:endParaRPr lang="en-US"/>
            </a:p>
          </p:txBody>
        </p:sp>
        <p:sp>
          <p:nvSpPr>
            <p:cNvPr id="116819" name="Line 64"/>
            <p:cNvSpPr>
              <a:spLocks noChangeShapeType="1"/>
            </p:cNvSpPr>
            <p:nvPr/>
          </p:nvSpPr>
          <p:spPr bwMode="auto">
            <a:xfrm>
              <a:off x="868" y="2680"/>
              <a:ext cx="1" cy="69"/>
            </a:xfrm>
            <a:prstGeom prst="line">
              <a:avLst/>
            </a:prstGeom>
            <a:noFill/>
            <a:ln w="0">
              <a:solidFill>
                <a:srgbClr val="000000"/>
              </a:solidFill>
              <a:round/>
              <a:headEnd/>
              <a:tailEnd/>
            </a:ln>
          </p:spPr>
          <p:txBody>
            <a:bodyPr/>
            <a:lstStyle/>
            <a:p>
              <a:endParaRPr lang="en-US"/>
            </a:p>
          </p:txBody>
        </p:sp>
        <p:sp>
          <p:nvSpPr>
            <p:cNvPr id="116820" name="Line 65"/>
            <p:cNvSpPr>
              <a:spLocks noChangeShapeType="1"/>
            </p:cNvSpPr>
            <p:nvPr/>
          </p:nvSpPr>
          <p:spPr bwMode="auto">
            <a:xfrm>
              <a:off x="1251" y="2666"/>
              <a:ext cx="1" cy="96"/>
            </a:xfrm>
            <a:prstGeom prst="line">
              <a:avLst/>
            </a:prstGeom>
            <a:noFill/>
            <a:ln w="0">
              <a:solidFill>
                <a:srgbClr val="000000"/>
              </a:solidFill>
              <a:round/>
              <a:headEnd/>
              <a:tailEnd/>
            </a:ln>
          </p:spPr>
          <p:txBody>
            <a:bodyPr/>
            <a:lstStyle/>
            <a:p>
              <a:endParaRPr lang="en-US"/>
            </a:p>
          </p:txBody>
        </p:sp>
        <p:sp>
          <p:nvSpPr>
            <p:cNvPr id="116821" name="Line 66"/>
            <p:cNvSpPr>
              <a:spLocks noChangeShapeType="1"/>
            </p:cNvSpPr>
            <p:nvPr/>
          </p:nvSpPr>
          <p:spPr bwMode="auto">
            <a:xfrm>
              <a:off x="1635" y="2732"/>
              <a:ext cx="1" cy="105"/>
            </a:xfrm>
            <a:prstGeom prst="line">
              <a:avLst/>
            </a:prstGeom>
            <a:noFill/>
            <a:ln w="0">
              <a:solidFill>
                <a:srgbClr val="000000"/>
              </a:solidFill>
              <a:round/>
              <a:headEnd/>
              <a:tailEnd/>
            </a:ln>
          </p:spPr>
          <p:txBody>
            <a:bodyPr/>
            <a:lstStyle/>
            <a:p>
              <a:endParaRPr lang="en-US"/>
            </a:p>
          </p:txBody>
        </p:sp>
        <p:sp>
          <p:nvSpPr>
            <p:cNvPr id="116822" name="Line 67"/>
            <p:cNvSpPr>
              <a:spLocks noChangeShapeType="1"/>
            </p:cNvSpPr>
            <p:nvPr/>
          </p:nvSpPr>
          <p:spPr bwMode="auto">
            <a:xfrm>
              <a:off x="2018" y="3055"/>
              <a:ext cx="1" cy="78"/>
            </a:xfrm>
            <a:prstGeom prst="line">
              <a:avLst/>
            </a:prstGeom>
            <a:noFill/>
            <a:ln w="0">
              <a:solidFill>
                <a:srgbClr val="000000"/>
              </a:solidFill>
              <a:round/>
              <a:headEnd/>
              <a:tailEnd/>
            </a:ln>
          </p:spPr>
          <p:txBody>
            <a:bodyPr/>
            <a:lstStyle/>
            <a:p>
              <a:endParaRPr lang="en-US"/>
            </a:p>
          </p:txBody>
        </p:sp>
        <p:sp>
          <p:nvSpPr>
            <p:cNvPr id="116823" name="Rectangle 68"/>
            <p:cNvSpPr>
              <a:spLocks noChangeArrowheads="1"/>
            </p:cNvSpPr>
            <p:nvPr/>
          </p:nvSpPr>
          <p:spPr bwMode="auto">
            <a:xfrm>
              <a:off x="854" y="2675"/>
              <a:ext cx="33" cy="9"/>
            </a:xfrm>
            <a:prstGeom prst="rect">
              <a:avLst/>
            </a:prstGeom>
            <a:solidFill>
              <a:srgbClr val="000000"/>
            </a:solidFill>
            <a:ln w="7938">
              <a:solidFill>
                <a:srgbClr val="000000"/>
              </a:solidFill>
              <a:miter lim="800000"/>
              <a:headEnd/>
              <a:tailEnd/>
            </a:ln>
          </p:spPr>
          <p:txBody>
            <a:bodyPr/>
            <a:lstStyle/>
            <a:p>
              <a:endParaRPr lang="en-US"/>
            </a:p>
          </p:txBody>
        </p:sp>
        <p:sp>
          <p:nvSpPr>
            <p:cNvPr id="116824" name="Rectangle 69"/>
            <p:cNvSpPr>
              <a:spLocks noChangeArrowheads="1"/>
            </p:cNvSpPr>
            <p:nvPr/>
          </p:nvSpPr>
          <p:spPr bwMode="auto">
            <a:xfrm>
              <a:off x="1237" y="2662"/>
              <a:ext cx="33" cy="9"/>
            </a:xfrm>
            <a:prstGeom prst="rect">
              <a:avLst/>
            </a:prstGeom>
            <a:solidFill>
              <a:srgbClr val="000000"/>
            </a:solidFill>
            <a:ln w="7938">
              <a:solidFill>
                <a:srgbClr val="000000"/>
              </a:solidFill>
              <a:miter lim="800000"/>
              <a:headEnd/>
              <a:tailEnd/>
            </a:ln>
          </p:spPr>
          <p:txBody>
            <a:bodyPr/>
            <a:lstStyle/>
            <a:p>
              <a:endParaRPr lang="en-US"/>
            </a:p>
          </p:txBody>
        </p:sp>
        <p:sp>
          <p:nvSpPr>
            <p:cNvPr id="116825" name="Rectangle 70"/>
            <p:cNvSpPr>
              <a:spLocks noChangeArrowheads="1"/>
            </p:cNvSpPr>
            <p:nvPr/>
          </p:nvSpPr>
          <p:spPr bwMode="auto">
            <a:xfrm>
              <a:off x="1620" y="2728"/>
              <a:ext cx="33" cy="8"/>
            </a:xfrm>
            <a:prstGeom prst="rect">
              <a:avLst/>
            </a:prstGeom>
            <a:solidFill>
              <a:srgbClr val="000000"/>
            </a:solidFill>
            <a:ln w="7938">
              <a:solidFill>
                <a:srgbClr val="000000"/>
              </a:solidFill>
              <a:miter lim="800000"/>
              <a:headEnd/>
              <a:tailEnd/>
            </a:ln>
          </p:spPr>
          <p:txBody>
            <a:bodyPr/>
            <a:lstStyle/>
            <a:p>
              <a:endParaRPr lang="en-US"/>
            </a:p>
          </p:txBody>
        </p:sp>
        <p:sp>
          <p:nvSpPr>
            <p:cNvPr id="116826" name="Rectangle 71"/>
            <p:cNvSpPr>
              <a:spLocks noChangeArrowheads="1"/>
            </p:cNvSpPr>
            <p:nvPr/>
          </p:nvSpPr>
          <p:spPr bwMode="auto">
            <a:xfrm>
              <a:off x="2004" y="3050"/>
              <a:ext cx="33" cy="9"/>
            </a:xfrm>
            <a:prstGeom prst="rect">
              <a:avLst/>
            </a:prstGeom>
            <a:solidFill>
              <a:srgbClr val="000000"/>
            </a:solidFill>
            <a:ln w="7938">
              <a:solidFill>
                <a:srgbClr val="000000"/>
              </a:solidFill>
              <a:miter lim="800000"/>
              <a:headEnd/>
              <a:tailEnd/>
            </a:ln>
          </p:spPr>
          <p:txBody>
            <a:bodyPr/>
            <a:lstStyle/>
            <a:p>
              <a:endParaRPr lang="en-US"/>
            </a:p>
          </p:txBody>
        </p:sp>
        <p:sp>
          <p:nvSpPr>
            <p:cNvPr id="116827" name="Freeform 72"/>
            <p:cNvSpPr>
              <a:spLocks/>
            </p:cNvSpPr>
            <p:nvPr/>
          </p:nvSpPr>
          <p:spPr bwMode="auto">
            <a:xfrm>
              <a:off x="835" y="2684"/>
              <a:ext cx="66" cy="61"/>
            </a:xfrm>
            <a:custGeom>
              <a:avLst/>
              <a:gdLst>
                <a:gd name="T0" fmla="*/ 33 w 66"/>
                <a:gd name="T1" fmla="*/ 0 h 61"/>
                <a:gd name="T2" fmla="*/ 66 w 66"/>
                <a:gd name="T3" fmla="*/ 30 h 61"/>
                <a:gd name="T4" fmla="*/ 33 w 66"/>
                <a:gd name="T5" fmla="*/ 61 h 61"/>
                <a:gd name="T6" fmla="*/ 0 w 66"/>
                <a:gd name="T7" fmla="*/ 30 h 61"/>
                <a:gd name="T8" fmla="*/ 33 w 66"/>
                <a:gd name="T9" fmla="*/ 0 h 61"/>
                <a:gd name="T10" fmla="*/ 0 60000 65536"/>
                <a:gd name="T11" fmla="*/ 0 60000 65536"/>
                <a:gd name="T12" fmla="*/ 0 60000 65536"/>
                <a:gd name="T13" fmla="*/ 0 60000 65536"/>
                <a:gd name="T14" fmla="*/ 0 60000 65536"/>
                <a:gd name="T15" fmla="*/ 0 w 66"/>
                <a:gd name="T16" fmla="*/ 0 h 61"/>
                <a:gd name="T17" fmla="*/ 66 w 66"/>
                <a:gd name="T18" fmla="*/ 61 h 61"/>
              </a:gdLst>
              <a:ahLst/>
              <a:cxnLst>
                <a:cxn ang="T10">
                  <a:pos x="T0" y="T1"/>
                </a:cxn>
                <a:cxn ang="T11">
                  <a:pos x="T2" y="T3"/>
                </a:cxn>
                <a:cxn ang="T12">
                  <a:pos x="T4" y="T5"/>
                </a:cxn>
                <a:cxn ang="T13">
                  <a:pos x="T6" y="T7"/>
                </a:cxn>
                <a:cxn ang="T14">
                  <a:pos x="T8" y="T9"/>
                </a:cxn>
              </a:cxnLst>
              <a:rect l="T15" t="T16" r="T17" b="T18"/>
              <a:pathLst>
                <a:path w="66" h="61">
                  <a:moveTo>
                    <a:pt x="33" y="0"/>
                  </a:moveTo>
                  <a:lnTo>
                    <a:pt x="66" y="30"/>
                  </a:lnTo>
                  <a:lnTo>
                    <a:pt x="33" y="61"/>
                  </a:lnTo>
                  <a:lnTo>
                    <a:pt x="0" y="30"/>
                  </a:lnTo>
                  <a:lnTo>
                    <a:pt x="33" y="0"/>
                  </a:lnTo>
                  <a:close/>
                </a:path>
              </a:pathLst>
            </a:custGeom>
            <a:solidFill>
              <a:srgbClr val="FF6600"/>
            </a:solidFill>
            <a:ln w="7938">
              <a:solidFill>
                <a:srgbClr val="000000"/>
              </a:solidFill>
              <a:round/>
              <a:headEnd/>
              <a:tailEnd/>
            </a:ln>
          </p:spPr>
          <p:txBody>
            <a:bodyPr/>
            <a:lstStyle/>
            <a:p>
              <a:endParaRPr lang="en-US"/>
            </a:p>
          </p:txBody>
        </p:sp>
        <p:sp>
          <p:nvSpPr>
            <p:cNvPr id="116828" name="Freeform 73"/>
            <p:cNvSpPr>
              <a:spLocks/>
            </p:cNvSpPr>
            <p:nvPr/>
          </p:nvSpPr>
          <p:spPr bwMode="auto">
            <a:xfrm>
              <a:off x="1218" y="2684"/>
              <a:ext cx="66" cy="61"/>
            </a:xfrm>
            <a:custGeom>
              <a:avLst/>
              <a:gdLst>
                <a:gd name="T0" fmla="*/ 33 w 66"/>
                <a:gd name="T1" fmla="*/ 0 h 61"/>
                <a:gd name="T2" fmla="*/ 66 w 66"/>
                <a:gd name="T3" fmla="*/ 30 h 61"/>
                <a:gd name="T4" fmla="*/ 33 w 66"/>
                <a:gd name="T5" fmla="*/ 61 h 61"/>
                <a:gd name="T6" fmla="*/ 0 w 66"/>
                <a:gd name="T7" fmla="*/ 30 h 61"/>
                <a:gd name="T8" fmla="*/ 33 w 66"/>
                <a:gd name="T9" fmla="*/ 0 h 61"/>
                <a:gd name="T10" fmla="*/ 0 60000 65536"/>
                <a:gd name="T11" fmla="*/ 0 60000 65536"/>
                <a:gd name="T12" fmla="*/ 0 60000 65536"/>
                <a:gd name="T13" fmla="*/ 0 60000 65536"/>
                <a:gd name="T14" fmla="*/ 0 60000 65536"/>
                <a:gd name="T15" fmla="*/ 0 w 66"/>
                <a:gd name="T16" fmla="*/ 0 h 61"/>
                <a:gd name="T17" fmla="*/ 66 w 66"/>
                <a:gd name="T18" fmla="*/ 61 h 61"/>
              </a:gdLst>
              <a:ahLst/>
              <a:cxnLst>
                <a:cxn ang="T10">
                  <a:pos x="T0" y="T1"/>
                </a:cxn>
                <a:cxn ang="T11">
                  <a:pos x="T2" y="T3"/>
                </a:cxn>
                <a:cxn ang="T12">
                  <a:pos x="T4" y="T5"/>
                </a:cxn>
                <a:cxn ang="T13">
                  <a:pos x="T6" y="T7"/>
                </a:cxn>
                <a:cxn ang="T14">
                  <a:pos x="T8" y="T9"/>
                </a:cxn>
              </a:cxnLst>
              <a:rect l="T15" t="T16" r="T17" b="T18"/>
              <a:pathLst>
                <a:path w="66" h="61">
                  <a:moveTo>
                    <a:pt x="33" y="0"/>
                  </a:moveTo>
                  <a:lnTo>
                    <a:pt x="66" y="30"/>
                  </a:lnTo>
                  <a:lnTo>
                    <a:pt x="33" y="61"/>
                  </a:lnTo>
                  <a:lnTo>
                    <a:pt x="0" y="30"/>
                  </a:lnTo>
                  <a:lnTo>
                    <a:pt x="33" y="0"/>
                  </a:lnTo>
                  <a:close/>
                </a:path>
              </a:pathLst>
            </a:custGeom>
            <a:solidFill>
              <a:srgbClr val="339966"/>
            </a:solidFill>
            <a:ln w="7938">
              <a:solidFill>
                <a:srgbClr val="000000"/>
              </a:solidFill>
              <a:round/>
              <a:headEnd/>
              <a:tailEnd/>
            </a:ln>
          </p:spPr>
          <p:txBody>
            <a:bodyPr/>
            <a:lstStyle/>
            <a:p>
              <a:endParaRPr lang="en-US"/>
            </a:p>
          </p:txBody>
        </p:sp>
        <p:sp>
          <p:nvSpPr>
            <p:cNvPr id="116829" name="Freeform 74"/>
            <p:cNvSpPr>
              <a:spLocks/>
            </p:cNvSpPr>
            <p:nvPr/>
          </p:nvSpPr>
          <p:spPr bwMode="auto">
            <a:xfrm>
              <a:off x="1601" y="2754"/>
              <a:ext cx="67" cy="61"/>
            </a:xfrm>
            <a:custGeom>
              <a:avLst/>
              <a:gdLst>
                <a:gd name="T0" fmla="*/ 34 w 67"/>
                <a:gd name="T1" fmla="*/ 0 h 61"/>
                <a:gd name="T2" fmla="*/ 67 w 67"/>
                <a:gd name="T3" fmla="*/ 30 h 61"/>
                <a:gd name="T4" fmla="*/ 34 w 67"/>
                <a:gd name="T5" fmla="*/ 61 h 61"/>
                <a:gd name="T6" fmla="*/ 0 w 67"/>
                <a:gd name="T7" fmla="*/ 30 h 61"/>
                <a:gd name="T8" fmla="*/ 34 w 67"/>
                <a:gd name="T9" fmla="*/ 0 h 61"/>
                <a:gd name="T10" fmla="*/ 0 60000 65536"/>
                <a:gd name="T11" fmla="*/ 0 60000 65536"/>
                <a:gd name="T12" fmla="*/ 0 60000 65536"/>
                <a:gd name="T13" fmla="*/ 0 60000 65536"/>
                <a:gd name="T14" fmla="*/ 0 60000 65536"/>
                <a:gd name="T15" fmla="*/ 0 w 67"/>
                <a:gd name="T16" fmla="*/ 0 h 61"/>
                <a:gd name="T17" fmla="*/ 67 w 67"/>
                <a:gd name="T18" fmla="*/ 61 h 61"/>
              </a:gdLst>
              <a:ahLst/>
              <a:cxnLst>
                <a:cxn ang="T10">
                  <a:pos x="T0" y="T1"/>
                </a:cxn>
                <a:cxn ang="T11">
                  <a:pos x="T2" y="T3"/>
                </a:cxn>
                <a:cxn ang="T12">
                  <a:pos x="T4" y="T5"/>
                </a:cxn>
                <a:cxn ang="T13">
                  <a:pos x="T6" y="T7"/>
                </a:cxn>
                <a:cxn ang="T14">
                  <a:pos x="T8" y="T9"/>
                </a:cxn>
              </a:cxnLst>
              <a:rect l="T15" t="T16" r="T17" b="T18"/>
              <a:pathLst>
                <a:path w="67" h="61">
                  <a:moveTo>
                    <a:pt x="34" y="0"/>
                  </a:moveTo>
                  <a:lnTo>
                    <a:pt x="67" y="30"/>
                  </a:lnTo>
                  <a:lnTo>
                    <a:pt x="34" y="61"/>
                  </a:lnTo>
                  <a:lnTo>
                    <a:pt x="0" y="30"/>
                  </a:lnTo>
                  <a:lnTo>
                    <a:pt x="34" y="0"/>
                  </a:lnTo>
                  <a:close/>
                </a:path>
              </a:pathLst>
            </a:custGeom>
            <a:solidFill>
              <a:srgbClr val="3366FF"/>
            </a:solidFill>
            <a:ln w="7938">
              <a:solidFill>
                <a:srgbClr val="000000"/>
              </a:solidFill>
              <a:round/>
              <a:headEnd/>
              <a:tailEnd/>
            </a:ln>
          </p:spPr>
          <p:txBody>
            <a:bodyPr/>
            <a:lstStyle/>
            <a:p>
              <a:endParaRPr lang="en-US"/>
            </a:p>
          </p:txBody>
        </p:sp>
        <p:sp>
          <p:nvSpPr>
            <p:cNvPr id="116830" name="Freeform 75"/>
            <p:cNvSpPr>
              <a:spLocks/>
            </p:cNvSpPr>
            <p:nvPr/>
          </p:nvSpPr>
          <p:spPr bwMode="auto">
            <a:xfrm>
              <a:off x="1985" y="3063"/>
              <a:ext cx="66" cy="61"/>
            </a:xfrm>
            <a:custGeom>
              <a:avLst/>
              <a:gdLst>
                <a:gd name="T0" fmla="*/ 33 w 66"/>
                <a:gd name="T1" fmla="*/ 0 h 61"/>
                <a:gd name="T2" fmla="*/ 66 w 66"/>
                <a:gd name="T3" fmla="*/ 31 h 61"/>
                <a:gd name="T4" fmla="*/ 33 w 66"/>
                <a:gd name="T5" fmla="*/ 61 h 61"/>
                <a:gd name="T6" fmla="*/ 0 w 66"/>
                <a:gd name="T7" fmla="*/ 31 h 61"/>
                <a:gd name="T8" fmla="*/ 33 w 66"/>
                <a:gd name="T9" fmla="*/ 0 h 61"/>
                <a:gd name="T10" fmla="*/ 0 60000 65536"/>
                <a:gd name="T11" fmla="*/ 0 60000 65536"/>
                <a:gd name="T12" fmla="*/ 0 60000 65536"/>
                <a:gd name="T13" fmla="*/ 0 60000 65536"/>
                <a:gd name="T14" fmla="*/ 0 60000 65536"/>
                <a:gd name="T15" fmla="*/ 0 w 66"/>
                <a:gd name="T16" fmla="*/ 0 h 61"/>
                <a:gd name="T17" fmla="*/ 66 w 66"/>
                <a:gd name="T18" fmla="*/ 61 h 61"/>
              </a:gdLst>
              <a:ahLst/>
              <a:cxnLst>
                <a:cxn ang="T10">
                  <a:pos x="T0" y="T1"/>
                </a:cxn>
                <a:cxn ang="T11">
                  <a:pos x="T2" y="T3"/>
                </a:cxn>
                <a:cxn ang="T12">
                  <a:pos x="T4" y="T5"/>
                </a:cxn>
                <a:cxn ang="T13">
                  <a:pos x="T6" y="T7"/>
                </a:cxn>
                <a:cxn ang="T14">
                  <a:pos x="T8" y="T9"/>
                </a:cxn>
              </a:cxnLst>
              <a:rect l="T15" t="T16" r="T17" b="T18"/>
              <a:pathLst>
                <a:path w="66" h="61">
                  <a:moveTo>
                    <a:pt x="33" y="0"/>
                  </a:moveTo>
                  <a:lnTo>
                    <a:pt x="66" y="31"/>
                  </a:lnTo>
                  <a:lnTo>
                    <a:pt x="33" y="61"/>
                  </a:lnTo>
                  <a:lnTo>
                    <a:pt x="0" y="31"/>
                  </a:lnTo>
                  <a:lnTo>
                    <a:pt x="33" y="0"/>
                  </a:lnTo>
                  <a:close/>
                </a:path>
              </a:pathLst>
            </a:custGeom>
            <a:solidFill>
              <a:srgbClr val="FFFF00"/>
            </a:solidFill>
            <a:ln w="7938">
              <a:solidFill>
                <a:srgbClr val="000000"/>
              </a:solidFill>
              <a:round/>
              <a:headEnd/>
              <a:tailEnd/>
            </a:ln>
          </p:spPr>
          <p:txBody>
            <a:bodyPr/>
            <a:lstStyle/>
            <a:p>
              <a:endParaRPr lang="en-US"/>
            </a:p>
          </p:txBody>
        </p:sp>
        <p:sp>
          <p:nvSpPr>
            <p:cNvPr id="116831" name="Rectangle 76"/>
            <p:cNvSpPr>
              <a:spLocks noChangeArrowheads="1"/>
            </p:cNvSpPr>
            <p:nvPr/>
          </p:nvSpPr>
          <p:spPr bwMode="auto">
            <a:xfrm>
              <a:off x="854" y="2745"/>
              <a:ext cx="33" cy="9"/>
            </a:xfrm>
            <a:prstGeom prst="rect">
              <a:avLst/>
            </a:prstGeom>
            <a:solidFill>
              <a:srgbClr val="000000"/>
            </a:solidFill>
            <a:ln w="7938">
              <a:solidFill>
                <a:srgbClr val="000000"/>
              </a:solidFill>
              <a:miter lim="800000"/>
              <a:headEnd/>
              <a:tailEnd/>
            </a:ln>
          </p:spPr>
          <p:txBody>
            <a:bodyPr/>
            <a:lstStyle/>
            <a:p>
              <a:endParaRPr lang="en-US"/>
            </a:p>
          </p:txBody>
        </p:sp>
        <p:sp>
          <p:nvSpPr>
            <p:cNvPr id="116832" name="Rectangle 77"/>
            <p:cNvSpPr>
              <a:spLocks noChangeArrowheads="1"/>
            </p:cNvSpPr>
            <p:nvPr/>
          </p:nvSpPr>
          <p:spPr bwMode="auto">
            <a:xfrm>
              <a:off x="1237" y="2758"/>
              <a:ext cx="33" cy="9"/>
            </a:xfrm>
            <a:prstGeom prst="rect">
              <a:avLst/>
            </a:prstGeom>
            <a:solidFill>
              <a:srgbClr val="000000"/>
            </a:solidFill>
            <a:ln w="7938">
              <a:solidFill>
                <a:srgbClr val="000000"/>
              </a:solidFill>
              <a:miter lim="800000"/>
              <a:headEnd/>
              <a:tailEnd/>
            </a:ln>
          </p:spPr>
          <p:txBody>
            <a:bodyPr/>
            <a:lstStyle/>
            <a:p>
              <a:endParaRPr lang="en-US"/>
            </a:p>
          </p:txBody>
        </p:sp>
        <p:sp>
          <p:nvSpPr>
            <p:cNvPr id="116833" name="Rectangle 78"/>
            <p:cNvSpPr>
              <a:spLocks noChangeArrowheads="1"/>
            </p:cNvSpPr>
            <p:nvPr/>
          </p:nvSpPr>
          <p:spPr bwMode="auto">
            <a:xfrm>
              <a:off x="1620" y="2832"/>
              <a:ext cx="33" cy="9"/>
            </a:xfrm>
            <a:prstGeom prst="rect">
              <a:avLst/>
            </a:prstGeom>
            <a:solidFill>
              <a:srgbClr val="000000"/>
            </a:solidFill>
            <a:ln w="7938">
              <a:solidFill>
                <a:srgbClr val="000000"/>
              </a:solidFill>
              <a:miter lim="800000"/>
              <a:headEnd/>
              <a:tailEnd/>
            </a:ln>
          </p:spPr>
          <p:txBody>
            <a:bodyPr/>
            <a:lstStyle/>
            <a:p>
              <a:endParaRPr lang="en-US"/>
            </a:p>
          </p:txBody>
        </p:sp>
        <p:sp>
          <p:nvSpPr>
            <p:cNvPr id="116834" name="Rectangle 79"/>
            <p:cNvSpPr>
              <a:spLocks noChangeArrowheads="1"/>
            </p:cNvSpPr>
            <p:nvPr/>
          </p:nvSpPr>
          <p:spPr bwMode="auto">
            <a:xfrm>
              <a:off x="2004" y="3129"/>
              <a:ext cx="33" cy="9"/>
            </a:xfrm>
            <a:prstGeom prst="rect">
              <a:avLst/>
            </a:prstGeom>
            <a:solidFill>
              <a:srgbClr val="000000"/>
            </a:solidFill>
            <a:ln w="7938">
              <a:solidFill>
                <a:srgbClr val="000000"/>
              </a:solidFill>
              <a:miter lim="800000"/>
              <a:headEnd/>
              <a:tailEnd/>
            </a:ln>
          </p:spPr>
          <p:txBody>
            <a:bodyPr/>
            <a:lstStyle/>
            <a:p>
              <a:endParaRPr lang="en-US"/>
            </a:p>
          </p:txBody>
        </p:sp>
        <p:sp>
          <p:nvSpPr>
            <p:cNvPr id="160848" name="Rectangle 80"/>
            <p:cNvSpPr>
              <a:spLocks noChangeArrowheads="1"/>
            </p:cNvSpPr>
            <p:nvPr/>
          </p:nvSpPr>
          <p:spPr bwMode="auto">
            <a:xfrm>
              <a:off x="579" y="3731"/>
              <a:ext cx="37" cy="61"/>
            </a:xfrm>
            <a:prstGeom prst="rect">
              <a:avLst/>
            </a:prstGeom>
            <a:noFill/>
            <a:ln w="9525">
              <a:noFill/>
              <a:miter lim="800000"/>
              <a:headEnd/>
              <a:tailEnd/>
            </a:ln>
          </p:spPr>
          <p:txBody>
            <a:bodyPr wrap="none" lIns="0" tIns="0" rIns="0" bIns="0">
              <a:spAutoFit/>
            </a:bodyPr>
            <a:lstStyle/>
            <a:p>
              <a:pPr eaLnBrk="1" hangingPunct="1">
                <a:defRPr/>
              </a:pPr>
              <a:r>
                <a:rPr lang="en-GB" sz="700">
                  <a:solidFill>
                    <a:srgbClr val="000000"/>
                  </a:solidFill>
                  <a:latin typeface="Arial" charset="0"/>
                </a:rPr>
                <a:t>-3</a:t>
              </a:r>
              <a:endParaRPr lang="en-GB">
                <a:effectLst>
                  <a:outerShdw blurRad="38100" dist="38100" dir="2700000" algn="tl">
                    <a:srgbClr val="C0C0C0"/>
                  </a:outerShdw>
                </a:effectLst>
                <a:latin typeface="Times New Roman" pitchFamily="18" charset="0"/>
              </a:endParaRPr>
            </a:p>
          </p:txBody>
        </p:sp>
        <p:sp>
          <p:nvSpPr>
            <p:cNvPr id="160849" name="Rectangle 81"/>
            <p:cNvSpPr>
              <a:spLocks noChangeArrowheads="1"/>
            </p:cNvSpPr>
            <p:nvPr/>
          </p:nvSpPr>
          <p:spPr bwMode="auto">
            <a:xfrm>
              <a:off x="579" y="3535"/>
              <a:ext cx="37" cy="61"/>
            </a:xfrm>
            <a:prstGeom prst="rect">
              <a:avLst/>
            </a:prstGeom>
            <a:noFill/>
            <a:ln w="9525">
              <a:noFill/>
              <a:miter lim="800000"/>
              <a:headEnd/>
              <a:tailEnd/>
            </a:ln>
          </p:spPr>
          <p:txBody>
            <a:bodyPr wrap="none" lIns="0" tIns="0" rIns="0" bIns="0">
              <a:spAutoFit/>
            </a:bodyPr>
            <a:lstStyle/>
            <a:p>
              <a:pPr eaLnBrk="1" hangingPunct="1">
                <a:defRPr/>
              </a:pPr>
              <a:r>
                <a:rPr lang="en-GB" sz="700">
                  <a:solidFill>
                    <a:srgbClr val="000000"/>
                  </a:solidFill>
                  <a:latin typeface="Arial" charset="0"/>
                </a:rPr>
                <a:t>-2</a:t>
              </a:r>
              <a:endParaRPr lang="en-GB">
                <a:effectLst>
                  <a:outerShdw blurRad="38100" dist="38100" dir="2700000" algn="tl">
                    <a:srgbClr val="C0C0C0"/>
                  </a:outerShdw>
                </a:effectLst>
                <a:latin typeface="Times New Roman" pitchFamily="18" charset="0"/>
              </a:endParaRPr>
            </a:p>
          </p:txBody>
        </p:sp>
        <p:sp>
          <p:nvSpPr>
            <p:cNvPr id="160850" name="Rectangle 82"/>
            <p:cNvSpPr>
              <a:spLocks noChangeArrowheads="1"/>
            </p:cNvSpPr>
            <p:nvPr/>
          </p:nvSpPr>
          <p:spPr bwMode="auto">
            <a:xfrm>
              <a:off x="579" y="3338"/>
              <a:ext cx="37" cy="61"/>
            </a:xfrm>
            <a:prstGeom prst="rect">
              <a:avLst/>
            </a:prstGeom>
            <a:noFill/>
            <a:ln w="9525">
              <a:noFill/>
              <a:miter lim="800000"/>
              <a:headEnd/>
              <a:tailEnd/>
            </a:ln>
          </p:spPr>
          <p:txBody>
            <a:bodyPr wrap="none" lIns="0" tIns="0" rIns="0" bIns="0">
              <a:spAutoFit/>
            </a:bodyPr>
            <a:lstStyle/>
            <a:p>
              <a:pPr eaLnBrk="1" hangingPunct="1">
                <a:defRPr/>
              </a:pPr>
              <a:r>
                <a:rPr lang="en-GB" sz="700">
                  <a:solidFill>
                    <a:srgbClr val="000000"/>
                  </a:solidFill>
                  <a:latin typeface="Arial" charset="0"/>
                </a:rPr>
                <a:t>-1</a:t>
              </a:r>
              <a:endParaRPr lang="en-GB">
                <a:effectLst>
                  <a:outerShdw blurRad="38100" dist="38100" dir="2700000" algn="tl">
                    <a:srgbClr val="C0C0C0"/>
                  </a:outerShdw>
                </a:effectLst>
                <a:latin typeface="Times New Roman" pitchFamily="18" charset="0"/>
              </a:endParaRPr>
            </a:p>
          </p:txBody>
        </p:sp>
        <p:sp>
          <p:nvSpPr>
            <p:cNvPr id="160851" name="Rectangle 83"/>
            <p:cNvSpPr>
              <a:spLocks noChangeArrowheads="1"/>
            </p:cNvSpPr>
            <p:nvPr/>
          </p:nvSpPr>
          <p:spPr bwMode="auto">
            <a:xfrm>
              <a:off x="598" y="3142"/>
              <a:ext cx="23" cy="61"/>
            </a:xfrm>
            <a:prstGeom prst="rect">
              <a:avLst/>
            </a:prstGeom>
            <a:noFill/>
            <a:ln w="9525">
              <a:noFill/>
              <a:miter lim="800000"/>
              <a:headEnd/>
              <a:tailEnd/>
            </a:ln>
          </p:spPr>
          <p:txBody>
            <a:bodyPr wrap="none" lIns="0" tIns="0" rIns="0" bIns="0">
              <a:spAutoFit/>
            </a:bodyPr>
            <a:lstStyle/>
            <a:p>
              <a:pPr eaLnBrk="1" hangingPunct="1">
                <a:defRPr/>
              </a:pPr>
              <a:r>
                <a:rPr lang="en-GB" sz="700">
                  <a:solidFill>
                    <a:srgbClr val="000000"/>
                  </a:solidFill>
                  <a:latin typeface="Arial" charset="0"/>
                </a:rPr>
                <a:t>0</a:t>
              </a:r>
              <a:endParaRPr lang="en-GB">
                <a:effectLst>
                  <a:outerShdw blurRad="38100" dist="38100" dir="2700000" algn="tl">
                    <a:srgbClr val="C0C0C0"/>
                  </a:outerShdw>
                </a:effectLst>
                <a:latin typeface="Times New Roman" pitchFamily="18" charset="0"/>
              </a:endParaRPr>
            </a:p>
          </p:txBody>
        </p:sp>
        <p:sp>
          <p:nvSpPr>
            <p:cNvPr id="160852" name="Rectangle 84"/>
            <p:cNvSpPr>
              <a:spLocks noChangeArrowheads="1"/>
            </p:cNvSpPr>
            <p:nvPr/>
          </p:nvSpPr>
          <p:spPr bwMode="auto">
            <a:xfrm>
              <a:off x="598" y="2946"/>
              <a:ext cx="23" cy="61"/>
            </a:xfrm>
            <a:prstGeom prst="rect">
              <a:avLst/>
            </a:prstGeom>
            <a:noFill/>
            <a:ln w="9525">
              <a:noFill/>
              <a:miter lim="800000"/>
              <a:headEnd/>
              <a:tailEnd/>
            </a:ln>
          </p:spPr>
          <p:txBody>
            <a:bodyPr wrap="none" lIns="0" tIns="0" rIns="0" bIns="0">
              <a:spAutoFit/>
            </a:bodyPr>
            <a:lstStyle/>
            <a:p>
              <a:pPr eaLnBrk="1" hangingPunct="1">
                <a:defRPr/>
              </a:pPr>
              <a:r>
                <a:rPr lang="en-GB" sz="700">
                  <a:solidFill>
                    <a:srgbClr val="000000"/>
                  </a:solidFill>
                  <a:latin typeface="Arial" charset="0"/>
                </a:rPr>
                <a:t>1</a:t>
              </a:r>
              <a:endParaRPr lang="en-GB">
                <a:effectLst>
                  <a:outerShdw blurRad="38100" dist="38100" dir="2700000" algn="tl">
                    <a:srgbClr val="C0C0C0"/>
                  </a:outerShdw>
                </a:effectLst>
                <a:latin typeface="Times New Roman" pitchFamily="18" charset="0"/>
              </a:endParaRPr>
            </a:p>
          </p:txBody>
        </p:sp>
        <p:sp>
          <p:nvSpPr>
            <p:cNvPr id="160853" name="Rectangle 85"/>
            <p:cNvSpPr>
              <a:spLocks noChangeArrowheads="1"/>
            </p:cNvSpPr>
            <p:nvPr/>
          </p:nvSpPr>
          <p:spPr bwMode="auto">
            <a:xfrm>
              <a:off x="598" y="2749"/>
              <a:ext cx="23" cy="61"/>
            </a:xfrm>
            <a:prstGeom prst="rect">
              <a:avLst/>
            </a:prstGeom>
            <a:noFill/>
            <a:ln w="9525">
              <a:noFill/>
              <a:miter lim="800000"/>
              <a:headEnd/>
              <a:tailEnd/>
            </a:ln>
          </p:spPr>
          <p:txBody>
            <a:bodyPr wrap="none" lIns="0" tIns="0" rIns="0" bIns="0">
              <a:spAutoFit/>
            </a:bodyPr>
            <a:lstStyle/>
            <a:p>
              <a:pPr eaLnBrk="1" hangingPunct="1">
                <a:defRPr/>
              </a:pPr>
              <a:r>
                <a:rPr lang="en-GB" sz="700">
                  <a:solidFill>
                    <a:srgbClr val="000000"/>
                  </a:solidFill>
                  <a:latin typeface="Arial" charset="0"/>
                </a:rPr>
                <a:t>2</a:t>
              </a:r>
              <a:endParaRPr lang="en-GB">
                <a:effectLst>
                  <a:outerShdw blurRad="38100" dist="38100" dir="2700000" algn="tl">
                    <a:srgbClr val="C0C0C0"/>
                  </a:outerShdw>
                </a:effectLst>
                <a:latin typeface="Times New Roman" pitchFamily="18" charset="0"/>
              </a:endParaRPr>
            </a:p>
          </p:txBody>
        </p:sp>
        <p:sp>
          <p:nvSpPr>
            <p:cNvPr id="160854" name="Rectangle 86"/>
            <p:cNvSpPr>
              <a:spLocks noChangeArrowheads="1"/>
            </p:cNvSpPr>
            <p:nvPr/>
          </p:nvSpPr>
          <p:spPr bwMode="auto">
            <a:xfrm>
              <a:off x="598" y="2553"/>
              <a:ext cx="23" cy="61"/>
            </a:xfrm>
            <a:prstGeom prst="rect">
              <a:avLst/>
            </a:prstGeom>
            <a:noFill/>
            <a:ln w="9525">
              <a:noFill/>
              <a:miter lim="800000"/>
              <a:headEnd/>
              <a:tailEnd/>
            </a:ln>
          </p:spPr>
          <p:txBody>
            <a:bodyPr wrap="none" lIns="0" tIns="0" rIns="0" bIns="0">
              <a:spAutoFit/>
            </a:bodyPr>
            <a:lstStyle/>
            <a:p>
              <a:pPr eaLnBrk="1" hangingPunct="1">
                <a:defRPr/>
              </a:pPr>
              <a:r>
                <a:rPr lang="en-GB" sz="700">
                  <a:solidFill>
                    <a:srgbClr val="000000"/>
                  </a:solidFill>
                  <a:latin typeface="Arial" charset="0"/>
                </a:rPr>
                <a:t>3</a:t>
              </a:r>
              <a:endParaRPr lang="en-GB">
                <a:effectLst>
                  <a:outerShdw blurRad="38100" dist="38100" dir="2700000" algn="tl">
                    <a:srgbClr val="C0C0C0"/>
                  </a:outerShdw>
                </a:effectLst>
                <a:latin typeface="Times New Roman" pitchFamily="18" charset="0"/>
              </a:endParaRPr>
            </a:p>
          </p:txBody>
        </p:sp>
        <p:sp>
          <p:nvSpPr>
            <p:cNvPr id="160855" name="Rectangle 87"/>
            <p:cNvSpPr>
              <a:spLocks noChangeArrowheads="1"/>
            </p:cNvSpPr>
            <p:nvPr/>
          </p:nvSpPr>
          <p:spPr bwMode="auto">
            <a:xfrm>
              <a:off x="697" y="2400"/>
              <a:ext cx="748" cy="141"/>
            </a:xfrm>
            <a:prstGeom prst="rect">
              <a:avLst/>
            </a:prstGeom>
            <a:noFill/>
            <a:ln w="9525">
              <a:noFill/>
              <a:miter lim="800000"/>
              <a:headEnd/>
              <a:tailEnd/>
            </a:ln>
          </p:spPr>
          <p:txBody>
            <a:bodyPr wrap="none" lIns="0" tIns="0" rIns="0" bIns="0">
              <a:spAutoFit/>
            </a:bodyPr>
            <a:lstStyle/>
            <a:p>
              <a:pPr eaLnBrk="1" hangingPunct="1">
                <a:defRPr/>
              </a:pPr>
              <a:r>
                <a:rPr lang="en-GB" sz="1600" b="1" dirty="0">
                  <a:solidFill>
                    <a:srgbClr val="000000"/>
                  </a:solidFill>
                  <a:latin typeface="Arial" charset="0"/>
                </a:rPr>
                <a:t>Desire to punish</a:t>
              </a:r>
              <a:endParaRPr lang="en-GB" sz="1600" dirty="0">
                <a:effectLst>
                  <a:outerShdw blurRad="38100" dist="38100" dir="2700000" algn="tl">
                    <a:srgbClr val="C0C0C0"/>
                  </a:outerShdw>
                </a:effectLst>
                <a:latin typeface="Times New Roman" pitchFamily="18" charset="0"/>
              </a:endParaRPr>
            </a:p>
          </p:txBody>
        </p:sp>
      </p:grpSp>
      <p:grpSp>
        <p:nvGrpSpPr>
          <p:cNvPr id="116740" name="Group 88"/>
          <p:cNvGrpSpPr>
            <a:grpSpLocks/>
          </p:cNvGrpSpPr>
          <p:nvPr/>
        </p:nvGrpSpPr>
        <p:grpSpPr bwMode="auto">
          <a:xfrm>
            <a:off x="762000" y="249238"/>
            <a:ext cx="3546475" cy="3478212"/>
            <a:chOff x="550" y="157"/>
            <a:chExt cx="1629" cy="2057"/>
          </a:xfrm>
        </p:grpSpPr>
        <p:sp>
          <p:nvSpPr>
            <p:cNvPr id="116743" name="Rectangle 89"/>
            <p:cNvSpPr>
              <a:spLocks noChangeArrowheads="1"/>
            </p:cNvSpPr>
            <p:nvPr/>
          </p:nvSpPr>
          <p:spPr bwMode="auto">
            <a:xfrm>
              <a:off x="649" y="1008"/>
              <a:ext cx="1529" cy="1178"/>
            </a:xfrm>
            <a:prstGeom prst="rect">
              <a:avLst/>
            </a:prstGeom>
            <a:noFill/>
            <a:ln w="9525">
              <a:noFill/>
              <a:miter lim="800000"/>
              <a:headEnd/>
              <a:tailEnd/>
            </a:ln>
          </p:spPr>
          <p:txBody>
            <a:bodyPr/>
            <a:lstStyle/>
            <a:p>
              <a:endParaRPr lang="en-US"/>
            </a:p>
          </p:txBody>
        </p:sp>
        <p:sp>
          <p:nvSpPr>
            <p:cNvPr id="116744" name="Rectangle 90"/>
            <p:cNvSpPr>
              <a:spLocks noChangeArrowheads="1"/>
            </p:cNvSpPr>
            <p:nvPr/>
          </p:nvSpPr>
          <p:spPr bwMode="auto">
            <a:xfrm>
              <a:off x="649" y="1008"/>
              <a:ext cx="1529" cy="1178"/>
            </a:xfrm>
            <a:prstGeom prst="rect">
              <a:avLst/>
            </a:prstGeom>
            <a:noFill/>
            <a:ln w="7938">
              <a:solidFill>
                <a:srgbClr val="808080"/>
              </a:solidFill>
              <a:miter lim="800000"/>
              <a:headEnd/>
              <a:tailEnd/>
            </a:ln>
          </p:spPr>
          <p:txBody>
            <a:bodyPr/>
            <a:lstStyle/>
            <a:p>
              <a:endParaRPr lang="en-US"/>
            </a:p>
          </p:txBody>
        </p:sp>
        <p:sp>
          <p:nvSpPr>
            <p:cNvPr id="116745" name="Line 91"/>
            <p:cNvSpPr>
              <a:spLocks noChangeShapeType="1"/>
            </p:cNvSpPr>
            <p:nvPr/>
          </p:nvSpPr>
          <p:spPr bwMode="auto">
            <a:xfrm>
              <a:off x="649" y="1008"/>
              <a:ext cx="1" cy="1178"/>
            </a:xfrm>
            <a:prstGeom prst="line">
              <a:avLst/>
            </a:prstGeom>
            <a:noFill/>
            <a:ln w="0">
              <a:solidFill>
                <a:srgbClr val="000000"/>
              </a:solidFill>
              <a:round/>
              <a:headEnd/>
              <a:tailEnd/>
            </a:ln>
          </p:spPr>
          <p:txBody>
            <a:bodyPr/>
            <a:lstStyle/>
            <a:p>
              <a:endParaRPr lang="en-US"/>
            </a:p>
          </p:txBody>
        </p:sp>
        <p:sp>
          <p:nvSpPr>
            <p:cNvPr id="116746" name="Line 92"/>
            <p:cNvSpPr>
              <a:spLocks noChangeShapeType="1"/>
            </p:cNvSpPr>
            <p:nvPr/>
          </p:nvSpPr>
          <p:spPr bwMode="auto">
            <a:xfrm>
              <a:off x="631" y="2186"/>
              <a:ext cx="18" cy="1"/>
            </a:xfrm>
            <a:prstGeom prst="line">
              <a:avLst/>
            </a:prstGeom>
            <a:noFill/>
            <a:ln w="0">
              <a:solidFill>
                <a:srgbClr val="000000"/>
              </a:solidFill>
              <a:round/>
              <a:headEnd/>
              <a:tailEnd/>
            </a:ln>
          </p:spPr>
          <p:txBody>
            <a:bodyPr/>
            <a:lstStyle/>
            <a:p>
              <a:endParaRPr lang="en-US"/>
            </a:p>
          </p:txBody>
        </p:sp>
        <p:sp>
          <p:nvSpPr>
            <p:cNvPr id="116747" name="Line 93"/>
            <p:cNvSpPr>
              <a:spLocks noChangeShapeType="1"/>
            </p:cNvSpPr>
            <p:nvPr/>
          </p:nvSpPr>
          <p:spPr bwMode="auto">
            <a:xfrm>
              <a:off x="631" y="1989"/>
              <a:ext cx="18" cy="1"/>
            </a:xfrm>
            <a:prstGeom prst="line">
              <a:avLst/>
            </a:prstGeom>
            <a:noFill/>
            <a:ln w="0">
              <a:solidFill>
                <a:srgbClr val="000000"/>
              </a:solidFill>
              <a:round/>
              <a:headEnd/>
              <a:tailEnd/>
            </a:ln>
          </p:spPr>
          <p:txBody>
            <a:bodyPr/>
            <a:lstStyle/>
            <a:p>
              <a:endParaRPr lang="en-US"/>
            </a:p>
          </p:txBody>
        </p:sp>
        <p:sp>
          <p:nvSpPr>
            <p:cNvPr id="116748" name="Line 94"/>
            <p:cNvSpPr>
              <a:spLocks noChangeShapeType="1"/>
            </p:cNvSpPr>
            <p:nvPr/>
          </p:nvSpPr>
          <p:spPr bwMode="auto">
            <a:xfrm>
              <a:off x="631" y="1793"/>
              <a:ext cx="18" cy="1"/>
            </a:xfrm>
            <a:prstGeom prst="line">
              <a:avLst/>
            </a:prstGeom>
            <a:noFill/>
            <a:ln w="0">
              <a:solidFill>
                <a:srgbClr val="000000"/>
              </a:solidFill>
              <a:round/>
              <a:headEnd/>
              <a:tailEnd/>
            </a:ln>
          </p:spPr>
          <p:txBody>
            <a:bodyPr/>
            <a:lstStyle/>
            <a:p>
              <a:endParaRPr lang="en-US"/>
            </a:p>
          </p:txBody>
        </p:sp>
        <p:sp>
          <p:nvSpPr>
            <p:cNvPr id="116749" name="Line 95"/>
            <p:cNvSpPr>
              <a:spLocks noChangeShapeType="1"/>
            </p:cNvSpPr>
            <p:nvPr/>
          </p:nvSpPr>
          <p:spPr bwMode="auto">
            <a:xfrm>
              <a:off x="631" y="1597"/>
              <a:ext cx="18" cy="1"/>
            </a:xfrm>
            <a:prstGeom prst="line">
              <a:avLst/>
            </a:prstGeom>
            <a:noFill/>
            <a:ln w="0">
              <a:solidFill>
                <a:srgbClr val="000000"/>
              </a:solidFill>
              <a:round/>
              <a:headEnd/>
              <a:tailEnd/>
            </a:ln>
          </p:spPr>
          <p:txBody>
            <a:bodyPr/>
            <a:lstStyle/>
            <a:p>
              <a:endParaRPr lang="en-US"/>
            </a:p>
          </p:txBody>
        </p:sp>
        <p:sp>
          <p:nvSpPr>
            <p:cNvPr id="116750" name="Line 96"/>
            <p:cNvSpPr>
              <a:spLocks noChangeShapeType="1"/>
            </p:cNvSpPr>
            <p:nvPr/>
          </p:nvSpPr>
          <p:spPr bwMode="auto">
            <a:xfrm>
              <a:off x="631" y="1400"/>
              <a:ext cx="18" cy="1"/>
            </a:xfrm>
            <a:prstGeom prst="line">
              <a:avLst/>
            </a:prstGeom>
            <a:noFill/>
            <a:ln w="0">
              <a:solidFill>
                <a:srgbClr val="000000"/>
              </a:solidFill>
              <a:round/>
              <a:headEnd/>
              <a:tailEnd/>
            </a:ln>
          </p:spPr>
          <p:txBody>
            <a:bodyPr/>
            <a:lstStyle/>
            <a:p>
              <a:endParaRPr lang="en-US"/>
            </a:p>
          </p:txBody>
        </p:sp>
        <p:sp>
          <p:nvSpPr>
            <p:cNvPr id="116751" name="Line 97"/>
            <p:cNvSpPr>
              <a:spLocks noChangeShapeType="1"/>
            </p:cNvSpPr>
            <p:nvPr/>
          </p:nvSpPr>
          <p:spPr bwMode="auto">
            <a:xfrm>
              <a:off x="631" y="1204"/>
              <a:ext cx="18" cy="1"/>
            </a:xfrm>
            <a:prstGeom prst="line">
              <a:avLst/>
            </a:prstGeom>
            <a:noFill/>
            <a:ln w="0">
              <a:solidFill>
                <a:srgbClr val="000000"/>
              </a:solidFill>
              <a:round/>
              <a:headEnd/>
              <a:tailEnd/>
            </a:ln>
          </p:spPr>
          <p:txBody>
            <a:bodyPr/>
            <a:lstStyle/>
            <a:p>
              <a:endParaRPr lang="en-US"/>
            </a:p>
          </p:txBody>
        </p:sp>
        <p:sp>
          <p:nvSpPr>
            <p:cNvPr id="116752" name="Line 98"/>
            <p:cNvSpPr>
              <a:spLocks noChangeShapeType="1"/>
            </p:cNvSpPr>
            <p:nvPr/>
          </p:nvSpPr>
          <p:spPr bwMode="auto">
            <a:xfrm>
              <a:off x="631" y="1008"/>
              <a:ext cx="18" cy="1"/>
            </a:xfrm>
            <a:prstGeom prst="line">
              <a:avLst/>
            </a:prstGeom>
            <a:noFill/>
            <a:ln w="0">
              <a:solidFill>
                <a:srgbClr val="000000"/>
              </a:solidFill>
              <a:round/>
              <a:headEnd/>
              <a:tailEnd/>
            </a:ln>
          </p:spPr>
          <p:txBody>
            <a:bodyPr/>
            <a:lstStyle/>
            <a:p>
              <a:endParaRPr lang="en-US"/>
            </a:p>
          </p:txBody>
        </p:sp>
        <p:sp>
          <p:nvSpPr>
            <p:cNvPr id="116753" name="Line 99"/>
            <p:cNvSpPr>
              <a:spLocks noChangeShapeType="1"/>
            </p:cNvSpPr>
            <p:nvPr/>
          </p:nvSpPr>
          <p:spPr bwMode="auto">
            <a:xfrm>
              <a:off x="649" y="1597"/>
              <a:ext cx="1529" cy="1"/>
            </a:xfrm>
            <a:prstGeom prst="line">
              <a:avLst/>
            </a:prstGeom>
            <a:noFill/>
            <a:ln w="0">
              <a:solidFill>
                <a:srgbClr val="000000"/>
              </a:solidFill>
              <a:round/>
              <a:headEnd/>
              <a:tailEnd/>
            </a:ln>
          </p:spPr>
          <p:txBody>
            <a:bodyPr/>
            <a:lstStyle/>
            <a:p>
              <a:endParaRPr lang="en-US"/>
            </a:p>
          </p:txBody>
        </p:sp>
        <p:sp>
          <p:nvSpPr>
            <p:cNvPr id="116754" name="Line 100"/>
            <p:cNvSpPr>
              <a:spLocks noChangeShapeType="1"/>
            </p:cNvSpPr>
            <p:nvPr/>
          </p:nvSpPr>
          <p:spPr bwMode="auto">
            <a:xfrm flipV="1">
              <a:off x="649" y="1597"/>
              <a:ext cx="1" cy="17"/>
            </a:xfrm>
            <a:prstGeom prst="line">
              <a:avLst/>
            </a:prstGeom>
            <a:noFill/>
            <a:ln w="0">
              <a:solidFill>
                <a:srgbClr val="000000"/>
              </a:solidFill>
              <a:round/>
              <a:headEnd/>
              <a:tailEnd/>
            </a:ln>
          </p:spPr>
          <p:txBody>
            <a:bodyPr/>
            <a:lstStyle/>
            <a:p>
              <a:endParaRPr lang="en-US"/>
            </a:p>
          </p:txBody>
        </p:sp>
        <p:sp>
          <p:nvSpPr>
            <p:cNvPr id="116755" name="Line 101"/>
            <p:cNvSpPr>
              <a:spLocks noChangeShapeType="1"/>
            </p:cNvSpPr>
            <p:nvPr/>
          </p:nvSpPr>
          <p:spPr bwMode="auto">
            <a:xfrm flipV="1">
              <a:off x="1033" y="1597"/>
              <a:ext cx="1" cy="17"/>
            </a:xfrm>
            <a:prstGeom prst="line">
              <a:avLst/>
            </a:prstGeom>
            <a:noFill/>
            <a:ln w="0">
              <a:solidFill>
                <a:srgbClr val="000000"/>
              </a:solidFill>
              <a:round/>
              <a:headEnd/>
              <a:tailEnd/>
            </a:ln>
          </p:spPr>
          <p:txBody>
            <a:bodyPr/>
            <a:lstStyle/>
            <a:p>
              <a:endParaRPr lang="en-US"/>
            </a:p>
          </p:txBody>
        </p:sp>
        <p:sp>
          <p:nvSpPr>
            <p:cNvPr id="116756" name="Line 102"/>
            <p:cNvSpPr>
              <a:spLocks noChangeShapeType="1"/>
            </p:cNvSpPr>
            <p:nvPr/>
          </p:nvSpPr>
          <p:spPr bwMode="auto">
            <a:xfrm flipV="1">
              <a:off x="1416" y="1597"/>
              <a:ext cx="1" cy="17"/>
            </a:xfrm>
            <a:prstGeom prst="line">
              <a:avLst/>
            </a:prstGeom>
            <a:noFill/>
            <a:ln w="0">
              <a:solidFill>
                <a:srgbClr val="000000"/>
              </a:solidFill>
              <a:round/>
              <a:headEnd/>
              <a:tailEnd/>
            </a:ln>
          </p:spPr>
          <p:txBody>
            <a:bodyPr/>
            <a:lstStyle/>
            <a:p>
              <a:endParaRPr lang="en-US"/>
            </a:p>
          </p:txBody>
        </p:sp>
        <p:sp>
          <p:nvSpPr>
            <p:cNvPr id="116757" name="Line 103"/>
            <p:cNvSpPr>
              <a:spLocks noChangeShapeType="1"/>
            </p:cNvSpPr>
            <p:nvPr/>
          </p:nvSpPr>
          <p:spPr bwMode="auto">
            <a:xfrm flipV="1">
              <a:off x="1795" y="1597"/>
              <a:ext cx="1" cy="17"/>
            </a:xfrm>
            <a:prstGeom prst="line">
              <a:avLst/>
            </a:prstGeom>
            <a:noFill/>
            <a:ln w="0">
              <a:solidFill>
                <a:srgbClr val="000000"/>
              </a:solidFill>
              <a:round/>
              <a:headEnd/>
              <a:tailEnd/>
            </a:ln>
          </p:spPr>
          <p:txBody>
            <a:bodyPr/>
            <a:lstStyle/>
            <a:p>
              <a:endParaRPr lang="en-US"/>
            </a:p>
          </p:txBody>
        </p:sp>
        <p:sp>
          <p:nvSpPr>
            <p:cNvPr id="116758" name="Line 104"/>
            <p:cNvSpPr>
              <a:spLocks noChangeShapeType="1"/>
            </p:cNvSpPr>
            <p:nvPr/>
          </p:nvSpPr>
          <p:spPr bwMode="auto">
            <a:xfrm flipV="1">
              <a:off x="2178" y="1597"/>
              <a:ext cx="1" cy="17"/>
            </a:xfrm>
            <a:prstGeom prst="line">
              <a:avLst/>
            </a:prstGeom>
            <a:noFill/>
            <a:ln w="0">
              <a:solidFill>
                <a:srgbClr val="000000"/>
              </a:solidFill>
              <a:round/>
              <a:headEnd/>
              <a:tailEnd/>
            </a:ln>
          </p:spPr>
          <p:txBody>
            <a:bodyPr/>
            <a:lstStyle/>
            <a:p>
              <a:endParaRPr lang="en-US"/>
            </a:p>
          </p:txBody>
        </p:sp>
        <p:sp>
          <p:nvSpPr>
            <p:cNvPr id="116759" name="Line 105"/>
            <p:cNvSpPr>
              <a:spLocks noChangeShapeType="1"/>
            </p:cNvSpPr>
            <p:nvPr/>
          </p:nvSpPr>
          <p:spPr bwMode="auto">
            <a:xfrm>
              <a:off x="839" y="1213"/>
              <a:ext cx="1" cy="96"/>
            </a:xfrm>
            <a:prstGeom prst="line">
              <a:avLst/>
            </a:prstGeom>
            <a:noFill/>
            <a:ln w="0">
              <a:solidFill>
                <a:srgbClr val="000000"/>
              </a:solidFill>
              <a:round/>
              <a:headEnd/>
              <a:tailEnd/>
            </a:ln>
          </p:spPr>
          <p:txBody>
            <a:bodyPr/>
            <a:lstStyle/>
            <a:p>
              <a:endParaRPr lang="en-US"/>
            </a:p>
          </p:txBody>
        </p:sp>
        <p:sp>
          <p:nvSpPr>
            <p:cNvPr id="116760" name="Line 106"/>
            <p:cNvSpPr>
              <a:spLocks noChangeShapeType="1"/>
            </p:cNvSpPr>
            <p:nvPr/>
          </p:nvSpPr>
          <p:spPr bwMode="auto">
            <a:xfrm>
              <a:off x="1222" y="1322"/>
              <a:ext cx="1" cy="100"/>
            </a:xfrm>
            <a:prstGeom prst="line">
              <a:avLst/>
            </a:prstGeom>
            <a:noFill/>
            <a:ln w="0">
              <a:solidFill>
                <a:srgbClr val="000000"/>
              </a:solidFill>
              <a:round/>
              <a:headEnd/>
              <a:tailEnd/>
            </a:ln>
          </p:spPr>
          <p:txBody>
            <a:bodyPr/>
            <a:lstStyle/>
            <a:p>
              <a:endParaRPr lang="en-US"/>
            </a:p>
          </p:txBody>
        </p:sp>
        <p:sp>
          <p:nvSpPr>
            <p:cNvPr id="116761" name="Line 107"/>
            <p:cNvSpPr>
              <a:spLocks noChangeShapeType="1"/>
            </p:cNvSpPr>
            <p:nvPr/>
          </p:nvSpPr>
          <p:spPr bwMode="auto">
            <a:xfrm>
              <a:off x="1606" y="1278"/>
              <a:ext cx="1" cy="105"/>
            </a:xfrm>
            <a:prstGeom prst="line">
              <a:avLst/>
            </a:prstGeom>
            <a:noFill/>
            <a:ln w="0">
              <a:solidFill>
                <a:srgbClr val="000000"/>
              </a:solidFill>
              <a:round/>
              <a:headEnd/>
              <a:tailEnd/>
            </a:ln>
          </p:spPr>
          <p:txBody>
            <a:bodyPr/>
            <a:lstStyle/>
            <a:p>
              <a:endParaRPr lang="en-US"/>
            </a:p>
          </p:txBody>
        </p:sp>
        <p:sp>
          <p:nvSpPr>
            <p:cNvPr id="116762" name="Line 108"/>
            <p:cNvSpPr>
              <a:spLocks noChangeShapeType="1"/>
            </p:cNvSpPr>
            <p:nvPr/>
          </p:nvSpPr>
          <p:spPr bwMode="auto">
            <a:xfrm>
              <a:off x="1989" y="1570"/>
              <a:ext cx="1" cy="27"/>
            </a:xfrm>
            <a:prstGeom prst="line">
              <a:avLst/>
            </a:prstGeom>
            <a:noFill/>
            <a:ln w="0">
              <a:solidFill>
                <a:srgbClr val="000000"/>
              </a:solidFill>
              <a:round/>
              <a:headEnd/>
              <a:tailEnd/>
            </a:ln>
          </p:spPr>
          <p:txBody>
            <a:bodyPr/>
            <a:lstStyle/>
            <a:p>
              <a:endParaRPr lang="en-US"/>
            </a:p>
          </p:txBody>
        </p:sp>
        <p:sp>
          <p:nvSpPr>
            <p:cNvPr id="116763" name="Freeform 109"/>
            <p:cNvSpPr>
              <a:spLocks/>
            </p:cNvSpPr>
            <p:nvPr/>
          </p:nvSpPr>
          <p:spPr bwMode="auto">
            <a:xfrm>
              <a:off x="806" y="1230"/>
              <a:ext cx="66" cy="61"/>
            </a:xfrm>
            <a:custGeom>
              <a:avLst/>
              <a:gdLst>
                <a:gd name="T0" fmla="*/ 33 w 66"/>
                <a:gd name="T1" fmla="*/ 0 h 61"/>
                <a:gd name="T2" fmla="*/ 66 w 66"/>
                <a:gd name="T3" fmla="*/ 31 h 61"/>
                <a:gd name="T4" fmla="*/ 33 w 66"/>
                <a:gd name="T5" fmla="*/ 61 h 61"/>
                <a:gd name="T6" fmla="*/ 0 w 66"/>
                <a:gd name="T7" fmla="*/ 31 h 61"/>
                <a:gd name="T8" fmla="*/ 33 w 66"/>
                <a:gd name="T9" fmla="*/ 0 h 61"/>
                <a:gd name="T10" fmla="*/ 0 60000 65536"/>
                <a:gd name="T11" fmla="*/ 0 60000 65536"/>
                <a:gd name="T12" fmla="*/ 0 60000 65536"/>
                <a:gd name="T13" fmla="*/ 0 60000 65536"/>
                <a:gd name="T14" fmla="*/ 0 60000 65536"/>
                <a:gd name="T15" fmla="*/ 0 w 66"/>
                <a:gd name="T16" fmla="*/ 0 h 61"/>
                <a:gd name="T17" fmla="*/ 66 w 66"/>
                <a:gd name="T18" fmla="*/ 61 h 61"/>
              </a:gdLst>
              <a:ahLst/>
              <a:cxnLst>
                <a:cxn ang="T10">
                  <a:pos x="T0" y="T1"/>
                </a:cxn>
                <a:cxn ang="T11">
                  <a:pos x="T2" y="T3"/>
                </a:cxn>
                <a:cxn ang="T12">
                  <a:pos x="T4" y="T5"/>
                </a:cxn>
                <a:cxn ang="T13">
                  <a:pos x="T6" y="T7"/>
                </a:cxn>
                <a:cxn ang="T14">
                  <a:pos x="T8" y="T9"/>
                </a:cxn>
              </a:cxnLst>
              <a:rect l="T15" t="T16" r="T17" b="T18"/>
              <a:pathLst>
                <a:path w="66" h="61">
                  <a:moveTo>
                    <a:pt x="33" y="0"/>
                  </a:moveTo>
                  <a:lnTo>
                    <a:pt x="66" y="31"/>
                  </a:lnTo>
                  <a:lnTo>
                    <a:pt x="33" y="61"/>
                  </a:lnTo>
                  <a:lnTo>
                    <a:pt x="0" y="31"/>
                  </a:lnTo>
                  <a:lnTo>
                    <a:pt x="33" y="0"/>
                  </a:lnTo>
                  <a:close/>
                </a:path>
              </a:pathLst>
            </a:custGeom>
            <a:solidFill>
              <a:srgbClr val="FF6600"/>
            </a:solidFill>
            <a:ln w="7938">
              <a:solidFill>
                <a:srgbClr val="000000"/>
              </a:solidFill>
              <a:round/>
              <a:headEnd/>
              <a:tailEnd/>
            </a:ln>
          </p:spPr>
          <p:txBody>
            <a:bodyPr/>
            <a:lstStyle/>
            <a:p>
              <a:endParaRPr lang="en-US"/>
            </a:p>
          </p:txBody>
        </p:sp>
        <p:sp>
          <p:nvSpPr>
            <p:cNvPr id="116764" name="Freeform 110"/>
            <p:cNvSpPr>
              <a:spLocks/>
            </p:cNvSpPr>
            <p:nvPr/>
          </p:nvSpPr>
          <p:spPr bwMode="auto">
            <a:xfrm>
              <a:off x="1189" y="1344"/>
              <a:ext cx="66" cy="61"/>
            </a:xfrm>
            <a:custGeom>
              <a:avLst/>
              <a:gdLst>
                <a:gd name="T0" fmla="*/ 33 w 66"/>
                <a:gd name="T1" fmla="*/ 0 h 61"/>
                <a:gd name="T2" fmla="*/ 66 w 66"/>
                <a:gd name="T3" fmla="*/ 30 h 61"/>
                <a:gd name="T4" fmla="*/ 33 w 66"/>
                <a:gd name="T5" fmla="*/ 61 h 61"/>
                <a:gd name="T6" fmla="*/ 0 w 66"/>
                <a:gd name="T7" fmla="*/ 30 h 61"/>
                <a:gd name="T8" fmla="*/ 33 w 66"/>
                <a:gd name="T9" fmla="*/ 0 h 61"/>
                <a:gd name="T10" fmla="*/ 0 60000 65536"/>
                <a:gd name="T11" fmla="*/ 0 60000 65536"/>
                <a:gd name="T12" fmla="*/ 0 60000 65536"/>
                <a:gd name="T13" fmla="*/ 0 60000 65536"/>
                <a:gd name="T14" fmla="*/ 0 60000 65536"/>
                <a:gd name="T15" fmla="*/ 0 w 66"/>
                <a:gd name="T16" fmla="*/ 0 h 61"/>
                <a:gd name="T17" fmla="*/ 66 w 66"/>
                <a:gd name="T18" fmla="*/ 61 h 61"/>
              </a:gdLst>
              <a:ahLst/>
              <a:cxnLst>
                <a:cxn ang="T10">
                  <a:pos x="T0" y="T1"/>
                </a:cxn>
                <a:cxn ang="T11">
                  <a:pos x="T2" y="T3"/>
                </a:cxn>
                <a:cxn ang="T12">
                  <a:pos x="T4" y="T5"/>
                </a:cxn>
                <a:cxn ang="T13">
                  <a:pos x="T6" y="T7"/>
                </a:cxn>
                <a:cxn ang="T14">
                  <a:pos x="T8" y="T9"/>
                </a:cxn>
              </a:cxnLst>
              <a:rect l="T15" t="T16" r="T17" b="T18"/>
              <a:pathLst>
                <a:path w="66" h="61">
                  <a:moveTo>
                    <a:pt x="33" y="0"/>
                  </a:moveTo>
                  <a:lnTo>
                    <a:pt x="66" y="30"/>
                  </a:lnTo>
                  <a:lnTo>
                    <a:pt x="33" y="61"/>
                  </a:lnTo>
                  <a:lnTo>
                    <a:pt x="0" y="30"/>
                  </a:lnTo>
                  <a:lnTo>
                    <a:pt x="33" y="0"/>
                  </a:lnTo>
                  <a:close/>
                </a:path>
              </a:pathLst>
            </a:custGeom>
            <a:solidFill>
              <a:srgbClr val="339966"/>
            </a:solidFill>
            <a:ln w="7938">
              <a:solidFill>
                <a:srgbClr val="000000"/>
              </a:solidFill>
              <a:round/>
              <a:headEnd/>
              <a:tailEnd/>
            </a:ln>
          </p:spPr>
          <p:txBody>
            <a:bodyPr/>
            <a:lstStyle/>
            <a:p>
              <a:endParaRPr lang="en-US"/>
            </a:p>
          </p:txBody>
        </p:sp>
        <p:sp>
          <p:nvSpPr>
            <p:cNvPr id="116765" name="Freeform 111"/>
            <p:cNvSpPr>
              <a:spLocks/>
            </p:cNvSpPr>
            <p:nvPr/>
          </p:nvSpPr>
          <p:spPr bwMode="auto">
            <a:xfrm>
              <a:off x="1572" y="1300"/>
              <a:ext cx="67" cy="61"/>
            </a:xfrm>
            <a:custGeom>
              <a:avLst/>
              <a:gdLst>
                <a:gd name="T0" fmla="*/ 34 w 67"/>
                <a:gd name="T1" fmla="*/ 0 h 61"/>
                <a:gd name="T2" fmla="*/ 67 w 67"/>
                <a:gd name="T3" fmla="*/ 31 h 61"/>
                <a:gd name="T4" fmla="*/ 34 w 67"/>
                <a:gd name="T5" fmla="*/ 61 h 61"/>
                <a:gd name="T6" fmla="*/ 0 w 67"/>
                <a:gd name="T7" fmla="*/ 31 h 61"/>
                <a:gd name="T8" fmla="*/ 34 w 67"/>
                <a:gd name="T9" fmla="*/ 0 h 61"/>
                <a:gd name="T10" fmla="*/ 0 60000 65536"/>
                <a:gd name="T11" fmla="*/ 0 60000 65536"/>
                <a:gd name="T12" fmla="*/ 0 60000 65536"/>
                <a:gd name="T13" fmla="*/ 0 60000 65536"/>
                <a:gd name="T14" fmla="*/ 0 60000 65536"/>
                <a:gd name="T15" fmla="*/ 0 w 67"/>
                <a:gd name="T16" fmla="*/ 0 h 61"/>
                <a:gd name="T17" fmla="*/ 67 w 67"/>
                <a:gd name="T18" fmla="*/ 61 h 61"/>
              </a:gdLst>
              <a:ahLst/>
              <a:cxnLst>
                <a:cxn ang="T10">
                  <a:pos x="T0" y="T1"/>
                </a:cxn>
                <a:cxn ang="T11">
                  <a:pos x="T2" y="T3"/>
                </a:cxn>
                <a:cxn ang="T12">
                  <a:pos x="T4" y="T5"/>
                </a:cxn>
                <a:cxn ang="T13">
                  <a:pos x="T6" y="T7"/>
                </a:cxn>
                <a:cxn ang="T14">
                  <a:pos x="T8" y="T9"/>
                </a:cxn>
              </a:cxnLst>
              <a:rect l="T15" t="T16" r="T17" b="T18"/>
              <a:pathLst>
                <a:path w="67" h="61">
                  <a:moveTo>
                    <a:pt x="34" y="0"/>
                  </a:moveTo>
                  <a:lnTo>
                    <a:pt x="67" y="31"/>
                  </a:lnTo>
                  <a:lnTo>
                    <a:pt x="34" y="61"/>
                  </a:lnTo>
                  <a:lnTo>
                    <a:pt x="0" y="31"/>
                  </a:lnTo>
                  <a:lnTo>
                    <a:pt x="34" y="0"/>
                  </a:lnTo>
                  <a:close/>
                </a:path>
              </a:pathLst>
            </a:custGeom>
            <a:solidFill>
              <a:srgbClr val="3366FF"/>
            </a:solidFill>
            <a:ln w="7938">
              <a:solidFill>
                <a:srgbClr val="000000"/>
              </a:solidFill>
              <a:round/>
              <a:headEnd/>
              <a:tailEnd/>
            </a:ln>
          </p:spPr>
          <p:txBody>
            <a:bodyPr/>
            <a:lstStyle/>
            <a:p>
              <a:endParaRPr lang="en-US"/>
            </a:p>
          </p:txBody>
        </p:sp>
        <p:sp>
          <p:nvSpPr>
            <p:cNvPr id="116766" name="Freeform 112"/>
            <p:cNvSpPr>
              <a:spLocks/>
            </p:cNvSpPr>
            <p:nvPr/>
          </p:nvSpPr>
          <p:spPr bwMode="auto">
            <a:xfrm>
              <a:off x="1956" y="1553"/>
              <a:ext cx="66" cy="61"/>
            </a:xfrm>
            <a:custGeom>
              <a:avLst/>
              <a:gdLst>
                <a:gd name="T0" fmla="*/ 33 w 66"/>
                <a:gd name="T1" fmla="*/ 0 h 61"/>
                <a:gd name="T2" fmla="*/ 66 w 66"/>
                <a:gd name="T3" fmla="*/ 31 h 61"/>
                <a:gd name="T4" fmla="*/ 33 w 66"/>
                <a:gd name="T5" fmla="*/ 61 h 61"/>
                <a:gd name="T6" fmla="*/ 0 w 66"/>
                <a:gd name="T7" fmla="*/ 31 h 61"/>
                <a:gd name="T8" fmla="*/ 33 w 66"/>
                <a:gd name="T9" fmla="*/ 0 h 61"/>
                <a:gd name="T10" fmla="*/ 0 60000 65536"/>
                <a:gd name="T11" fmla="*/ 0 60000 65536"/>
                <a:gd name="T12" fmla="*/ 0 60000 65536"/>
                <a:gd name="T13" fmla="*/ 0 60000 65536"/>
                <a:gd name="T14" fmla="*/ 0 60000 65536"/>
                <a:gd name="T15" fmla="*/ 0 w 66"/>
                <a:gd name="T16" fmla="*/ 0 h 61"/>
                <a:gd name="T17" fmla="*/ 66 w 66"/>
                <a:gd name="T18" fmla="*/ 61 h 61"/>
              </a:gdLst>
              <a:ahLst/>
              <a:cxnLst>
                <a:cxn ang="T10">
                  <a:pos x="T0" y="T1"/>
                </a:cxn>
                <a:cxn ang="T11">
                  <a:pos x="T2" y="T3"/>
                </a:cxn>
                <a:cxn ang="T12">
                  <a:pos x="T4" y="T5"/>
                </a:cxn>
                <a:cxn ang="T13">
                  <a:pos x="T6" y="T7"/>
                </a:cxn>
                <a:cxn ang="T14">
                  <a:pos x="T8" y="T9"/>
                </a:cxn>
              </a:cxnLst>
              <a:rect l="T15" t="T16" r="T17" b="T18"/>
              <a:pathLst>
                <a:path w="66" h="61">
                  <a:moveTo>
                    <a:pt x="33" y="0"/>
                  </a:moveTo>
                  <a:lnTo>
                    <a:pt x="66" y="31"/>
                  </a:lnTo>
                  <a:lnTo>
                    <a:pt x="33" y="61"/>
                  </a:lnTo>
                  <a:lnTo>
                    <a:pt x="0" y="31"/>
                  </a:lnTo>
                  <a:lnTo>
                    <a:pt x="33" y="0"/>
                  </a:lnTo>
                  <a:close/>
                </a:path>
              </a:pathLst>
            </a:custGeom>
            <a:solidFill>
              <a:srgbClr val="FFFF00"/>
            </a:solidFill>
            <a:ln w="7938">
              <a:solidFill>
                <a:srgbClr val="000000"/>
              </a:solidFill>
              <a:round/>
              <a:headEnd/>
              <a:tailEnd/>
            </a:ln>
          </p:spPr>
          <p:txBody>
            <a:bodyPr/>
            <a:lstStyle/>
            <a:p>
              <a:endParaRPr lang="en-US"/>
            </a:p>
          </p:txBody>
        </p:sp>
        <p:sp>
          <p:nvSpPr>
            <p:cNvPr id="116767" name="Rectangle 113"/>
            <p:cNvSpPr>
              <a:spLocks noChangeArrowheads="1"/>
            </p:cNvSpPr>
            <p:nvPr/>
          </p:nvSpPr>
          <p:spPr bwMode="auto">
            <a:xfrm>
              <a:off x="825" y="1208"/>
              <a:ext cx="33" cy="9"/>
            </a:xfrm>
            <a:prstGeom prst="rect">
              <a:avLst/>
            </a:prstGeom>
            <a:solidFill>
              <a:srgbClr val="000000"/>
            </a:solidFill>
            <a:ln w="7938">
              <a:solidFill>
                <a:srgbClr val="000000"/>
              </a:solidFill>
              <a:miter lim="800000"/>
              <a:headEnd/>
              <a:tailEnd/>
            </a:ln>
          </p:spPr>
          <p:txBody>
            <a:bodyPr/>
            <a:lstStyle/>
            <a:p>
              <a:endParaRPr lang="en-US"/>
            </a:p>
          </p:txBody>
        </p:sp>
        <p:sp>
          <p:nvSpPr>
            <p:cNvPr id="116768" name="Rectangle 114"/>
            <p:cNvSpPr>
              <a:spLocks noChangeArrowheads="1"/>
            </p:cNvSpPr>
            <p:nvPr/>
          </p:nvSpPr>
          <p:spPr bwMode="auto">
            <a:xfrm>
              <a:off x="1208" y="1317"/>
              <a:ext cx="33" cy="9"/>
            </a:xfrm>
            <a:prstGeom prst="rect">
              <a:avLst/>
            </a:prstGeom>
            <a:solidFill>
              <a:srgbClr val="000000"/>
            </a:solidFill>
            <a:ln w="7938">
              <a:solidFill>
                <a:srgbClr val="000000"/>
              </a:solidFill>
              <a:miter lim="800000"/>
              <a:headEnd/>
              <a:tailEnd/>
            </a:ln>
          </p:spPr>
          <p:txBody>
            <a:bodyPr/>
            <a:lstStyle/>
            <a:p>
              <a:endParaRPr lang="en-US"/>
            </a:p>
          </p:txBody>
        </p:sp>
        <p:sp>
          <p:nvSpPr>
            <p:cNvPr id="116769" name="Rectangle 115"/>
            <p:cNvSpPr>
              <a:spLocks noChangeArrowheads="1"/>
            </p:cNvSpPr>
            <p:nvPr/>
          </p:nvSpPr>
          <p:spPr bwMode="auto">
            <a:xfrm>
              <a:off x="1591" y="1274"/>
              <a:ext cx="33" cy="9"/>
            </a:xfrm>
            <a:prstGeom prst="rect">
              <a:avLst/>
            </a:prstGeom>
            <a:solidFill>
              <a:srgbClr val="000000"/>
            </a:solidFill>
            <a:ln w="7938">
              <a:solidFill>
                <a:srgbClr val="000000"/>
              </a:solidFill>
              <a:miter lim="800000"/>
              <a:headEnd/>
              <a:tailEnd/>
            </a:ln>
          </p:spPr>
          <p:txBody>
            <a:bodyPr/>
            <a:lstStyle/>
            <a:p>
              <a:endParaRPr lang="en-US"/>
            </a:p>
          </p:txBody>
        </p:sp>
        <p:sp>
          <p:nvSpPr>
            <p:cNvPr id="116770" name="Rectangle 116"/>
            <p:cNvSpPr>
              <a:spLocks noChangeArrowheads="1"/>
            </p:cNvSpPr>
            <p:nvPr/>
          </p:nvSpPr>
          <p:spPr bwMode="auto">
            <a:xfrm>
              <a:off x="1975" y="1566"/>
              <a:ext cx="33" cy="9"/>
            </a:xfrm>
            <a:prstGeom prst="rect">
              <a:avLst/>
            </a:prstGeom>
            <a:solidFill>
              <a:srgbClr val="000000"/>
            </a:solidFill>
            <a:ln w="7938">
              <a:solidFill>
                <a:srgbClr val="000000"/>
              </a:solidFill>
              <a:miter lim="800000"/>
              <a:headEnd/>
              <a:tailEnd/>
            </a:ln>
          </p:spPr>
          <p:txBody>
            <a:bodyPr/>
            <a:lstStyle/>
            <a:p>
              <a:endParaRPr lang="en-US"/>
            </a:p>
          </p:txBody>
        </p:sp>
        <p:sp>
          <p:nvSpPr>
            <p:cNvPr id="116771" name="Rectangle 117"/>
            <p:cNvSpPr>
              <a:spLocks noChangeArrowheads="1"/>
            </p:cNvSpPr>
            <p:nvPr/>
          </p:nvSpPr>
          <p:spPr bwMode="auto">
            <a:xfrm>
              <a:off x="825" y="1304"/>
              <a:ext cx="33" cy="9"/>
            </a:xfrm>
            <a:prstGeom prst="rect">
              <a:avLst/>
            </a:prstGeom>
            <a:solidFill>
              <a:srgbClr val="000000"/>
            </a:solidFill>
            <a:ln w="7938">
              <a:solidFill>
                <a:srgbClr val="000000"/>
              </a:solidFill>
              <a:miter lim="800000"/>
              <a:headEnd/>
              <a:tailEnd/>
            </a:ln>
          </p:spPr>
          <p:txBody>
            <a:bodyPr/>
            <a:lstStyle/>
            <a:p>
              <a:endParaRPr lang="en-US"/>
            </a:p>
          </p:txBody>
        </p:sp>
        <p:sp>
          <p:nvSpPr>
            <p:cNvPr id="116772" name="Rectangle 118"/>
            <p:cNvSpPr>
              <a:spLocks noChangeArrowheads="1"/>
            </p:cNvSpPr>
            <p:nvPr/>
          </p:nvSpPr>
          <p:spPr bwMode="auto">
            <a:xfrm>
              <a:off x="1208" y="1418"/>
              <a:ext cx="33" cy="9"/>
            </a:xfrm>
            <a:prstGeom prst="rect">
              <a:avLst/>
            </a:prstGeom>
            <a:solidFill>
              <a:srgbClr val="000000"/>
            </a:solidFill>
            <a:ln w="7938">
              <a:solidFill>
                <a:srgbClr val="000000"/>
              </a:solidFill>
              <a:miter lim="800000"/>
              <a:headEnd/>
              <a:tailEnd/>
            </a:ln>
          </p:spPr>
          <p:txBody>
            <a:bodyPr/>
            <a:lstStyle/>
            <a:p>
              <a:endParaRPr lang="en-US"/>
            </a:p>
          </p:txBody>
        </p:sp>
        <p:sp>
          <p:nvSpPr>
            <p:cNvPr id="116773" name="Rectangle 119"/>
            <p:cNvSpPr>
              <a:spLocks noChangeArrowheads="1"/>
            </p:cNvSpPr>
            <p:nvPr/>
          </p:nvSpPr>
          <p:spPr bwMode="auto">
            <a:xfrm>
              <a:off x="1591" y="1379"/>
              <a:ext cx="33" cy="8"/>
            </a:xfrm>
            <a:prstGeom prst="rect">
              <a:avLst/>
            </a:prstGeom>
            <a:solidFill>
              <a:srgbClr val="000000"/>
            </a:solidFill>
            <a:ln w="7938">
              <a:solidFill>
                <a:srgbClr val="000000"/>
              </a:solidFill>
              <a:miter lim="800000"/>
              <a:headEnd/>
              <a:tailEnd/>
            </a:ln>
          </p:spPr>
          <p:txBody>
            <a:bodyPr/>
            <a:lstStyle/>
            <a:p>
              <a:endParaRPr lang="en-US"/>
            </a:p>
          </p:txBody>
        </p:sp>
        <p:sp>
          <p:nvSpPr>
            <p:cNvPr id="116774" name="Rectangle 120"/>
            <p:cNvSpPr>
              <a:spLocks noChangeArrowheads="1"/>
            </p:cNvSpPr>
            <p:nvPr/>
          </p:nvSpPr>
          <p:spPr bwMode="auto">
            <a:xfrm>
              <a:off x="1975" y="1592"/>
              <a:ext cx="33" cy="9"/>
            </a:xfrm>
            <a:prstGeom prst="rect">
              <a:avLst/>
            </a:prstGeom>
            <a:solidFill>
              <a:srgbClr val="000000"/>
            </a:solidFill>
            <a:ln w="7938">
              <a:solidFill>
                <a:srgbClr val="000000"/>
              </a:solidFill>
              <a:miter lim="800000"/>
              <a:headEnd/>
              <a:tailEnd/>
            </a:ln>
          </p:spPr>
          <p:txBody>
            <a:bodyPr/>
            <a:lstStyle/>
            <a:p>
              <a:endParaRPr lang="en-US"/>
            </a:p>
          </p:txBody>
        </p:sp>
        <p:sp>
          <p:nvSpPr>
            <p:cNvPr id="160889" name="Rectangle 121"/>
            <p:cNvSpPr>
              <a:spLocks noChangeArrowheads="1"/>
            </p:cNvSpPr>
            <p:nvPr/>
          </p:nvSpPr>
          <p:spPr bwMode="auto">
            <a:xfrm>
              <a:off x="550" y="2151"/>
              <a:ext cx="36" cy="63"/>
            </a:xfrm>
            <a:prstGeom prst="rect">
              <a:avLst/>
            </a:prstGeom>
            <a:noFill/>
            <a:ln w="9525">
              <a:noFill/>
              <a:miter lim="800000"/>
              <a:headEnd/>
              <a:tailEnd/>
            </a:ln>
          </p:spPr>
          <p:txBody>
            <a:bodyPr wrap="none" lIns="0" tIns="0" rIns="0" bIns="0">
              <a:spAutoFit/>
            </a:bodyPr>
            <a:lstStyle/>
            <a:p>
              <a:pPr eaLnBrk="1" hangingPunct="1">
                <a:defRPr/>
              </a:pPr>
              <a:r>
                <a:rPr lang="en-GB" sz="700">
                  <a:solidFill>
                    <a:srgbClr val="000000"/>
                  </a:solidFill>
                  <a:latin typeface="Arial" charset="0"/>
                </a:rPr>
                <a:t>-3</a:t>
              </a:r>
              <a:endParaRPr lang="en-GB">
                <a:effectLst>
                  <a:outerShdw blurRad="38100" dist="38100" dir="2700000" algn="tl">
                    <a:srgbClr val="C0C0C0"/>
                  </a:outerShdw>
                </a:effectLst>
                <a:latin typeface="Times New Roman" pitchFamily="18" charset="0"/>
              </a:endParaRPr>
            </a:p>
          </p:txBody>
        </p:sp>
        <p:sp>
          <p:nvSpPr>
            <p:cNvPr id="160890" name="Rectangle 122"/>
            <p:cNvSpPr>
              <a:spLocks noChangeArrowheads="1"/>
            </p:cNvSpPr>
            <p:nvPr/>
          </p:nvSpPr>
          <p:spPr bwMode="auto">
            <a:xfrm>
              <a:off x="550" y="1954"/>
              <a:ext cx="36" cy="63"/>
            </a:xfrm>
            <a:prstGeom prst="rect">
              <a:avLst/>
            </a:prstGeom>
            <a:noFill/>
            <a:ln w="9525">
              <a:noFill/>
              <a:miter lim="800000"/>
              <a:headEnd/>
              <a:tailEnd/>
            </a:ln>
          </p:spPr>
          <p:txBody>
            <a:bodyPr wrap="none" lIns="0" tIns="0" rIns="0" bIns="0">
              <a:spAutoFit/>
            </a:bodyPr>
            <a:lstStyle/>
            <a:p>
              <a:pPr eaLnBrk="1" hangingPunct="1">
                <a:defRPr/>
              </a:pPr>
              <a:r>
                <a:rPr lang="en-GB" sz="700">
                  <a:solidFill>
                    <a:srgbClr val="000000"/>
                  </a:solidFill>
                  <a:latin typeface="Arial" charset="0"/>
                </a:rPr>
                <a:t>-2</a:t>
              </a:r>
              <a:endParaRPr lang="en-GB">
                <a:effectLst>
                  <a:outerShdw blurRad="38100" dist="38100" dir="2700000" algn="tl">
                    <a:srgbClr val="C0C0C0"/>
                  </a:outerShdw>
                </a:effectLst>
                <a:latin typeface="Times New Roman" pitchFamily="18" charset="0"/>
              </a:endParaRPr>
            </a:p>
          </p:txBody>
        </p:sp>
        <p:sp>
          <p:nvSpPr>
            <p:cNvPr id="160891" name="Rectangle 123"/>
            <p:cNvSpPr>
              <a:spLocks noChangeArrowheads="1"/>
            </p:cNvSpPr>
            <p:nvPr/>
          </p:nvSpPr>
          <p:spPr bwMode="auto">
            <a:xfrm>
              <a:off x="550" y="1758"/>
              <a:ext cx="36" cy="63"/>
            </a:xfrm>
            <a:prstGeom prst="rect">
              <a:avLst/>
            </a:prstGeom>
            <a:noFill/>
            <a:ln w="9525">
              <a:noFill/>
              <a:miter lim="800000"/>
              <a:headEnd/>
              <a:tailEnd/>
            </a:ln>
          </p:spPr>
          <p:txBody>
            <a:bodyPr wrap="none" lIns="0" tIns="0" rIns="0" bIns="0">
              <a:spAutoFit/>
            </a:bodyPr>
            <a:lstStyle/>
            <a:p>
              <a:pPr eaLnBrk="1" hangingPunct="1">
                <a:defRPr/>
              </a:pPr>
              <a:r>
                <a:rPr lang="en-GB" sz="700">
                  <a:solidFill>
                    <a:srgbClr val="000000"/>
                  </a:solidFill>
                  <a:latin typeface="Arial" charset="0"/>
                </a:rPr>
                <a:t>-1</a:t>
              </a:r>
              <a:endParaRPr lang="en-GB">
                <a:effectLst>
                  <a:outerShdw blurRad="38100" dist="38100" dir="2700000" algn="tl">
                    <a:srgbClr val="C0C0C0"/>
                  </a:outerShdw>
                </a:effectLst>
                <a:latin typeface="Times New Roman" pitchFamily="18" charset="0"/>
              </a:endParaRPr>
            </a:p>
          </p:txBody>
        </p:sp>
        <p:sp>
          <p:nvSpPr>
            <p:cNvPr id="160892" name="Rectangle 124"/>
            <p:cNvSpPr>
              <a:spLocks noChangeArrowheads="1"/>
            </p:cNvSpPr>
            <p:nvPr/>
          </p:nvSpPr>
          <p:spPr bwMode="auto">
            <a:xfrm>
              <a:off x="569" y="1562"/>
              <a:ext cx="23" cy="63"/>
            </a:xfrm>
            <a:prstGeom prst="rect">
              <a:avLst/>
            </a:prstGeom>
            <a:noFill/>
            <a:ln w="9525">
              <a:noFill/>
              <a:miter lim="800000"/>
              <a:headEnd/>
              <a:tailEnd/>
            </a:ln>
          </p:spPr>
          <p:txBody>
            <a:bodyPr wrap="none" lIns="0" tIns="0" rIns="0" bIns="0">
              <a:spAutoFit/>
            </a:bodyPr>
            <a:lstStyle/>
            <a:p>
              <a:pPr eaLnBrk="1" hangingPunct="1">
                <a:defRPr/>
              </a:pPr>
              <a:r>
                <a:rPr lang="en-GB" sz="700">
                  <a:solidFill>
                    <a:srgbClr val="000000"/>
                  </a:solidFill>
                  <a:latin typeface="Arial" charset="0"/>
                </a:rPr>
                <a:t>0</a:t>
              </a:r>
              <a:endParaRPr lang="en-GB">
                <a:effectLst>
                  <a:outerShdw blurRad="38100" dist="38100" dir="2700000" algn="tl">
                    <a:srgbClr val="C0C0C0"/>
                  </a:outerShdw>
                </a:effectLst>
                <a:latin typeface="Times New Roman" pitchFamily="18" charset="0"/>
              </a:endParaRPr>
            </a:p>
          </p:txBody>
        </p:sp>
        <p:sp>
          <p:nvSpPr>
            <p:cNvPr id="160893" name="Rectangle 125"/>
            <p:cNvSpPr>
              <a:spLocks noChangeArrowheads="1"/>
            </p:cNvSpPr>
            <p:nvPr/>
          </p:nvSpPr>
          <p:spPr bwMode="auto">
            <a:xfrm>
              <a:off x="569" y="1365"/>
              <a:ext cx="23" cy="63"/>
            </a:xfrm>
            <a:prstGeom prst="rect">
              <a:avLst/>
            </a:prstGeom>
            <a:noFill/>
            <a:ln w="9525">
              <a:noFill/>
              <a:miter lim="800000"/>
              <a:headEnd/>
              <a:tailEnd/>
            </a:ln>
          </p:spPr>
          <p:txBody>
            <a:bodyPr wrap="none" lIns="0" tIns="0" rIns="0" bIns="0">
              <a:spAutoFit/>
            </a:bodyPr>
            <a:lstStyle/>
            <a:p>
              <a:pPr eaLnBrk="1" hangingPunct="1">
                <a:defRPr/>
              </a:pPr>
              <a:r>
                <a:rPr lang="en-GB" sz="700">
                  <a:solidFill>
                    <a:srgbClr val="000000"/>
                  </a:solidFill>
                  <a:latin typeface="Arial" charset="0"/>
                </a:rPr>
                <a:t>1</a:t>
              </a:r>
              <a:endParaRPr lang="en-GB">
                <a:effectLst>
                  <a:outerShdw blurRad="38100" dist="38100" dir="2700000" algn="tl">
                    <a:srgbClr val="C0C0C0"/>
                  </a:outerShdw>
                </a:effectLst>
                <a:latin typeface="Times New Roman" pitchFamily="18" charset="0"/>
              </a:endParaRPr>
            </a:p>
          </p:txBody>
        </p:sp>
        <p:sp>
          <p:nvSpPr>
            <p:cNvPr id="160894" name="Rectangle 126"/>
            <p:cNvSpPr>
              <a:spLocks noChangeArrowheads="1"/>
            </p:cNvSpPr>
            <p:nvPr/>
          </p:nvSpPr>
          <p:spPr bwMode="auto">
            <a:xfrm>
              <a:off x="569" y="1169"/>
              <a:ext cx="23" cy="63"/>
            </a:xfrm>
            <a:prstGeom prst="rect">
              <a:avLst/>
            </a:prstGeom>
            <a:noFill/>
            <a:ln w="9525">
              <a:noFill/>
              <a:miter lim="800000"/>
              <a:headEnd/>
              <a:tailEnd/>
            </a:ln>
          </p:spPr>
          <p:txBody>
            <a:bodyPr wrap="none" lIns="0" tIns="0" rIns="0" bIns="0">
              <a:spAutoFit/>
            </a:bodyPr>
            <a:lstStyle/>
            <a:p>
              <a:pPr eaLnBrk="1" hangingPunct="1">
                <a:defRPr/>
              </a:pPr>
              <a:r>
                <a:rPr lang="en-GB" sz="700">
                  <a:solidFill>
                    <a:srgbClr val="000000"/>
                  </a:solidFill>
                  <a:latin typeface="Arial" charset="0"/>
                </a:rPr>
                <a:t>2</a:t>
              </a:r>
              <a:endParaRPr lang="en-GB">
                <a:effectLst>
                  <a:outerShdw blurRad="38100" dist="38100" dir="2700000" algn="tl">
                    <a:srgbClr val="C0C0C0"/>
                  </a:outerShdw>
                </a:effectLst>
                <a:latin typeface="Times New Roman" pitchFamily="18" charset="0"/>
              </a:endParaRPr>
            </a:p>
          </p:txBody>
        </p:sp>
        <p:sp>
          <p:nvSpPr>
            <p:cNvPr id="160895" name="Rectangle 127"/>
            <p:cNvSpPr>
              <a:spLocks noChangeArrowheads="1"/>
            </p:cNvSpPr>
            <p:nvPr/>
          </p:nvSpPr>
          <p:spPr bwMode="auto">
            <a:xfrm>
              <a:off x="569" y="973"/>
              <a:ext cx="23" cy="63"/>
            </a:xfrm>
            <a:prstGeom prst="rect">
              <a:avLst/>
            </a:prstGeom>
            <a:noFill/>
            <a:ln w="9525">
              <a:noFill/>
              <a:miter lim="800000"/>
              <a:headEnd/>
              <a:tailEnd/>
            </a:ln>
          </p:spPr>
          <p:txBody>
            <a:bodyPr wrap="none" lIns="0" tIns="0" rIns="0" bIns="0">
              <a:spAutoFit/>
            </a:bodyPr>
            <a:lstStyle/>
            <a:p>
              <a:pPr eaLnBrk="1" hangingPunct="1">
                <a:defRPr/>
              </a:pPr>
              <a:r>
                <a:rPr lang="en-GB" sz="700">
                  <a:solidFill>
                    <a:srgbClr val="000000"/>
                  </a:solidFill>
                  <a:latin typeface="Arial" charset="0"/>
                </a:rPr>
                <a:t>3</a:t>
              </a:r>
              <a:endParaRPr lang="en-GB">
                <a:effectLst>
                  <a:outerShdw blurRad="38100" dist="38100" dir="2700000" algn="tl">
                    <a:srgbClr val="C0C0C0"/>
                  </a:outerShdw>
                </a:effectLst>
                <a:latin typeface="Times New Roman" pitchFamily="18" charset="0"/>
              </a:endParaRPr>
            </a:p>
          </p:txBody>
        </p:sp>
        <p:sp>
          <p:nvSpPr>
            <p:cNvPr id="160896" name="Rectangle 128"/>
            <p:cNvSpPr>
              <a:spLocks noChangeArrowheads="1"/>
            </p:cNvSpPr>
            <p:nvPr/>
          </p:nvSpPr>
          <p:spPr bwMode="auto">
            <a:xfrm>
              <a:off x="649" y="816"/>
              <a:ext cx="948" cy="146"/>
            </a:xfrm>
            <a:prstGeom prst="rect">
              <a:avLst/>
            </a:prstGeom>
            <a:noFill/>
            <a:ln w="9525">
              <a:noFill/>
              <a:miter lim="800000"/>
              <a:headEnd/>
              <a:tailEnd/>
            </a:ln>
          </p:spPr>
          <p:txBody>
            <a:bodyPr wrap="none" lIns="0" tIns="0" rIns="0" bIns="0">
              <a:spAutoFit/>
            </a:bodyPr>
            <a:lstStyle/>
            <a:p>
              <a:pPr eaLnBrk="1" hangingPunct="1">
                <a:defRPr/>
              </a:pPr>
              <a:r>
                <a:rPr lang="en-GB" sz="1600" b="1" dirty="0">
                  <a:solidFill>
                    <a:srgbClr val="000000"/>
                  </a:solidFill>
                  <a:latin typeface="Arial" charset="0"/>
                </a:rPr>
                <a:t>Perceived unfairness</a:t>
              </a:r>
              <a:endParaRPr lang="en-GB" sz="1600" dirty="0">
                <a:effectLst>
                  <a:outerShdw blurRad="38100" dist="38100" dir="2700000" algn="tl">
                    <a:srgbClr val="C0C0C0"/>
                  </a:outerShdw>
                </a:effectLst>
                <a:latin typeface="Times New Roman" pitchFamily="18" charset="0"/>
              </a:endParaRPr>
            </a:p>
          </p:txBody>
        </p:sp>
        <p:sp>
          <p:nvSpPr>
            <p:cNvPr id="116783" name="Rectangle 129"/>
            <p:cNvSpPr>
              <a:spLocks noChangeArrowheads="1"/>
            </p:cNvSpPr>
            <p:nvPr/>
          </p:nvSpPr>
          <p:spPr bwMode="auto">
            <a:xfrm>
              <a:off x="697" y="157"/>
              <a:ext cx="123" cy="105"/>
            </a:xfrm>
            <a:prstGeom prst="rect">
              <a:avLst/>
            </a:prstGeom>
            <a:solidFill>
              <a:srgbClr val="FF6600"/>
            </a:solidFill>
            <a:ln w="7938">
              <a:solidFill>
                <a:srgbClr val="000000"/>
              </a:solidFill>
              <a:miter lim="800000"/>
              <a:headEnd/>
              <a:tailEnd/>
            </a:ln>
          </p:spPr>
          <p:txBody>
            <a:bodyPr/>
            <a:lstStyle/>
            <a:p>
              <a:endParaRPr lang="en-US"/>
            </a:p>
          </p:txBody>
        </p:sp>
        <p:sp>
          <p:nvSpPr>
            <p:cNvPr id="116784" name="Rectangle 130"/>
            <p:cNvSpPr>
              <a:spLocks noChangeArrowheads="1"/>
            </p:cNvSpPr>
            <p:nvPr/>
          </p:nvSpPr>
          <p:spPr bwMode="auto">
            <a:xfrm>
              <a:off x="697" y="270"/>
              <a:ext cx="123" cy="105"/>
            </a:xfrm>
            <a:prstGeom prst="rect">
              <a:avLst/>
            </a:prstGeom>
            <a:solidFill>
              <a:srgbClr val="339966"/>
            </a:solidFill>
            <a:ln w="7938">
              <a:solidFill>
                <a:srgbClr val="000000"/>
              </a:solidFill>
              <a:miter lim="800000"/>
              <a:headEnd/>
              <a:tailEnd/>
            </a:ln>
          </p:spPr>
          <p:txBody>
            <a:bodyPr/>
            <a:lstStyle/>
            <a:p>
              <a:endParaRPr lang="en-US"/>
            </a:p>
          </p:txBody>
        </p:sp>
        <p:sp>
          <p:nvSpPr>
            <p:cNvPr id="116785" name="Rectangle 131"/>
            <p:cNvSpPr>
              <a:spLocks noChangeArrowheads="1"/>
            </p:cNvSpPr>
            <p:nvPr/>
          </p:nvSpPr>
          <p:spPr bwMode="auto">
            <a:xfrm>
              <a:off x="697" y="384"/>
              <a:ext cx="123" cy="105"/>
            </a:xfrm>
            <a:prstGeom prst="rect">
              <a:avLst/>
            </a:prstGeom>
            <a:solidFill>
              <a:srgbClr val="3366FF"/>
            </a:solidFill>
            <a:ln w="7938">
              <a:solidFill>
                <a:srgbClr val="000000"/>
              </a:solidFill>
              <a:miter lim="800000"/>
              <a:headEnd/>
              <a:tailEnd/>
            </a:ln>
          </p:spPr>
          <p:txBody>
            <a:bodyPr/>
            <a:lstStyle/>
            <a:p>
              <a:endParaRPr lang="en-US"/>
            </a:p>
          </p:txBody>
        </p:sp>
        <p:sp>
          <p:nvSpPr>
            <p:cNvPr id="116786" name="Rectangle 132"/>
            <p:cNvSpPr>
              <a:spLocks noChangeArrowheads="1"/>
            </p:cNvSpPr>
            <p:nvPr/>
          </p:nvSpPr>
          <p:spPr bwMode="auto">
            <a:xfrm>
              <a:off x="697" y="497"/>
              <a:ext cx="123" cy="105"/>
            </a:xfrm>
            <a:prstGeom prst="rect">
              <a:avLst/>
            </a:prstGeom>
            <a:solidFill>
              <a:srgbClr val="FFFF00"/>
            </a:solidFill>
            <a:ln w="7938">
              <a:solidFill>
                <a:srgbClr val="000000"/>
              </a:solidFill>
              <a:miter lim="800000"/>
              <a:headEnd/>
              <a:tailEnd/>
            </a:ln>
          </p:spPr>
          <p:txBody>
            <a:bodyPr/>
            <a:lstStyle/>
            <a:p>
              <a:endParaRPr lang="en-US"/>
            </a:p>
          </p:txBody>
        </p:sp>
        <p:sp>
          <p:nvSpPr>
            <p:cNvPr id="116787" name="Rectangle 133"/>
            <p:cNvSpPr>
              <a:spLocks noChangeArrowheads="1"/>
            </p:cNvSpPr>
            <p:nvPr/>
          </p:nvSpPr>
          <p:spPr bwMode="auto">
            <a:xfrm>
              <a:off x="877" y="174"/>
              <a:ext cx="672" cy="83"/>
            </a:xfrm>
            <a:prstGeom prst="rect">
              <a:avLst/>
            </a:prstGeom>
            <a:noFill/>
            <a:ln w="9525">
              <a:noFill/>
              <a:miter lim="800000"/>
              <a:headEnd/>
              <a:tailEnd/>
            </a:ln>
          </p:spPr>
          <p:txBody>
            <a:bodyPr/>
            <a:lstStyle/>
            <a:p>
              <a:endParaRPr lang="en-US"/>
            </a:p>
          </p:txBody>
        </p:sp>
        <p:sp>
          <p:nvSpPr>
            <p:cNvPr id="116788" name="Rectangle 134"/>
            <p:cNvSpPr>
              <a:spLocks noChangeArrowheads="1"/>
            </p:cNvSpPr>
            <p:nvPr/>
          </p:nvSpPr>
          <p:spPr bwMode="auto">
            <a:xfrm>
              <a:off x="877" y="179"/>
              <a:ext cx="662" cy="87"/>
            </a:xfrm>
            <a:prstGeom prst="rect">
              <a:avLst/>
            </a:prstGeom>
            <a:noFill/>
            <a:ln w="9525">
              <a:noFill/>
              <a:miter lim="800000"/>
              <a:headEnd/>
              <a:tailEnd/>
            </a:ln>
          </p:spPr>
          <p:txBody>
            <a:bodyPr/>
            <a:lstStyle/>
            <a:p>
              <a:endParaRPr lang="en-US"/>
            </a:p>
          </p:txBody>
        </p:sp>
        <p:sp>
          <p:nvSpPr>
            <p:cNvPr id="160903" name="Rectangle 135"/>
            <p:cNvSpPr>
              <a:spLocks noChangeArrowheads="1"/>
            </p:cNvSpPr>
            <p:nvPr/>
          </p:nvSpPr>
          <p:spPr bwMode="auto">
            <a:xfrm>
              <a:off x="877" y="183"/>
              <a:ext cx="623" cy="100"/>
            </a:xfrm>
            <a:prstGeom prst="rect">
              <a:avLst/>
            </a:prstGeom>
            <a:noFill/>
            <a:ln w="9525">
              <a:noFill/>
              <a:miter lim="800000"/>
              <a:headEnd/>
              <a:tailEnd/>
            </a:ln>
          </p:spPr>
          <p:txBody>
            <a:bodyPr wrap="none" lIns="0" tIns="0" rIns="0" bIns="0">
              <a:spAutoFit/>
            </a:bodyPr>
            <a:lstStyle/>
            <a:p>
              <a:pPr eaLnBrk="1" hangingPunct="1">
                <a:defRPr/>
              </a:pPr>
              <a:r>
                <a:rPr lang="en-GB" sz="1100" dirty="0">
                  <a:solidFill>
                    <a:srgbClr val="000000"/>
                  </a:solidFill>
                  <a:latin typeface="Arial" charset="0"/>
                </a:rPr>
                <a:t>intentional &amp; costly IC</a:t>
              </a:r>
              <a:endParaRPr lang="en-GB" sz="1100" dirty="0">
                <a:effectLst>
                  <a:outerShdw blurRad="38100" dist="38100" dir="2700000" algn="tl">
                    <a:srgbClr val="C0C0C0"/>
                  </a:outerShdw>
                </a:effectLst>
                <a:latin typeface="Times New Roman" pitchFamily="18" charset="0"/>
              </a:endParaRPr>
            </a:p>
          </p:txBody>
        </p:sp>
        <p:sp>
          <p:nvSpPr>
            <p:cNvPr id="116790" name="Rectangle 136"/>
            <p:cNvSpPr>
              <a:spLocks noChangeArrowheads="1"/>
            </p:cNvSpPr>
            <p:nvPr/>
          </p:nvSpPr>
          <p:spPr bwMode="auto">
            <a:xfrm>
              <a:off x="877" y="288"/>
              <a:ext cx="605" cy="83"/>
            </a:xfrm>
            <a:prstGeom prst="rect">
              <a:avLst/>
            </a:prstGeom>
            <a:noFill/>
            <a:ln w="9525">
              <a:noFill/>
              <a:miter lim="800000"/>
              <a:headEnd/>
              <a:tailEnd/>
            </a:ln>
          </p:spPr>
          <p:txBody>
            <a:bodyPr/>
            <a:lstStyle/>
            <a:p>
              <a:endParaRPr lang="en-US"/>
            </a:p>
          </p:txBody>
        </p:sp>
        <p:sp>
          <p:nvSpPr>
            <p:cNvPr id="116791" name="Rectangle 137"/>
            <p:cNvSpPr>
              <a:spLocks noChangeArrowheads="1"/>
            </p:cNvSpPr>
            <p:nvPr/>
          </p:nvSpPr>
          <p:spPr bwMode="auto">
            <a:xfrm>
              <a:off x="877" y="292"/>
              <a:ext cx="591" cy="87"/>
            </a:xfrm>
            <a:prstGeom prst="rect">
              <a:avLst/>
            </a:prstGeom>
            <a:noFill/>
            <a:ln w="9525">
              <a:noFill/>
              <a:miter lim="800000"/>
              <a:headEnd/>
              <a:tailEnd/>
            </a:ln>
          </p:spPr>
          <p:txBody>
            <a:bodyPr/>
            <a:lstStyle/>
            <a:p>
              <a:endParaRPr lang="en-US"/>
            </a:p>
          </p:txBody>
        </p:sp>
        <p:sp>
          <p:nvSpPr>
            <p:cNvPr id="160906" name="Rectangle 138"/>
            <p:cNvSpPr>
              <a:spLocks noChangeArrowheads="1"/>
            </p:cNvSpPr>
            <p:nvPr/>
          </p:nvSpPr>
          <p:spPr bwMode="auto">
            <a:xfrm>
              <a:off x="877" y="297"/>
              <a:ext cx="561" cy="100"/>
            </a:xfrm>
            <a:prstGeom prst="rect">
              <a:avLst/>
            </a:prstGeom>
            <a:noFill/>
            <a:ln w="9525">
              <a:noFill/>
              <a:miter lim="800000"/>
              <a:headEnd/>
              <a:tailEnd/>
            </a:ln>
          </p:spPr>
          <p:txBody>
            <a:bodyPr wrap="none" lIns="0" tIns="0" rIns="0" bIns="0">
              <a:spAutoFit/>
            </a:bodyPr>
            <a:lstStyle/>
            <a:p>
              <a:pPr eaLnBrk="1" hangingPunct="1">
                <a:defRPr/>
              </a:pPr>
              <a:r>
                <a:rPr lang="en-GB" sz="1100" dirty="0">
                  <a:solidFill>
                    <a:srgbClr val="000000"/>
                  </a:solidFill>
                  <a:latin typeface="Arial" charset="0"/>
                </a:rPr>
                <a:t>intentional &amp; free IF</a:t>
              </a:r>
              <a:endParaRPr lang="en-GB" sz="1100" dirty="0">
                <a:effectLst>
                  <a:outerShdw blurRad="38100" dist="38100" dir="2700000" algn="tl">
                    <a:srgbClr val="C0C0C0"/>
                  </a:outerShdw>
                </a:effectLst>
                <a:latin typeface="Times New Roman" pitchFamily="18" charset="0"/>
              </a:endParaRPr>
            </a:p>
          </p:txBody>
        </p:sp>
        <p:sp>
          <p:nvSpPr>
            <p:cNvPr id="116793" name="Rectangle 139"/>
            <p:cNvSpPr>
              <a:spLocks noChangeArrowheads="1"/>
            </p:cNvSpPr>
            <p:nvPr/>
          </p:nvSpPr>
          <p:spPr bwMode="auto">
            <a:xfrm>
              <a:off x="877" y="401"/>
              <a:ext cx="762" cy="83"/>
            </a:xfrm>
            <a:prstGeom prst="rect">
              <a:avLst/>
            </a:prstGeom>
            <a:noFill/>
            <a:ln w="9525">
              <a:noFill/>
              <a:miter lim="800000"/>
              <a:headEnd/>
              <a:tailEnd/>
            </a:ln>
          </p:spPr>
          <p:txBody>
            <a:bodyPr/>
            <a:lstStyle/>
            <a:p>
              <a:endParaRPr lang="en-US"/>
            </a:p>
          </p:txBody>
        </p:sp>
        <p:sp>
          <p:nvSpPr>
            <p:cNvPr id="116794" name="Rectangle 140"/>
            <p:cNvSpPr>
              <a:spLocks noChangeArrowheads="1"/>
            </p:cNvSpPr>
            <p:nvPr/>
          </p:nvSpPr>
          <p:spPr bwMode="auto">
            <a:xfrm>
              <a:off x="877" y="406"/>
              <a:ext cx="752" cy="87"/>
            </a:xfrm>
            <a:prstGeom prst="rect">
              <a:avLst/>
            </a:prstGeom>
            <a:noFill/>
            <a:ln w="9525">
              <a:noFill/>
              <a:miter lim="800000"/>
              <a:headEnd/>
              <a:tailEnd/>
            </a:ln>
          </p:spPr>
          <p:txBody>
            <a:bodyPr/>
            <a:lstStyle/>
            <a:p>
              <a:endParaRPr lang="en-US"/>
            </a:p>
          </p:txBody>
        </p:sp>
        <p:sp>
          <p:nvSpPr>
            <p:cNvPr id="160909" name="Rectangle 141"/>
            <p:cNvSpPr>
              <a:spLocks noChangeArrowheads="1"/>
            </p:cNvSpPr>
            <p:nvPr/>
          </p:nvSpPr>
          <p:spPr bwMode="auto">
            <a:xfrm>
              <a:off x="877" y="410"/>
              <a:ext cx="707" cy="100"/>
            </a:xfrm>
            <a:prstGeom prst="rect">
              <a:avLst/>
            </a:prstGeom>
            <a:noFill/>
            <a:ln w="9525">
              <a:noFill/>
              <a:miter lim="800000"/>
              <a:headEnd/>
              <a:tailEnd/>
            </a:ln>
          </p:spPr>
          <p:txBody>
            <a:bodyPr wrap="none" lIns="0" tIns="0" rIns="0" bIns="0">
              <a:spAutoFit/>
            </a:bodyPr>
            <a:lstStyle/>
            <a:p>
              <a:pPr eaLnBrk="1" hangingPunct="1">
                <a:defRPr/>
              </a:pPr>
              <a:r>
                <a:rPr lang="en-GB" sz="1100" dirty="0">
                  <a:solidFill>
                    <a:srgbClr val="000000"/>
                  </a:solidFill>
                  <a:latin typeface="Arial" charset="0"/>
                </a:rPr>
                <a:t>intentional &amp; symbolic IS</a:t>
              </a:r>
              <a:endParaRPr lang="en-GB" sz="1100" dirty="0">
                <a:effectLst>
                  <a:outerShdw blurRad="38100" dist="38100" dir="2700000" algn="tl">
                    <a:srgbClr val="C0C0C0"/>
                  </a:outerShdw>
                </a:effectLst>
                <a:latin typeface="Times New Roman" pitchFamily="18" charset="0"/>
              </a:endParaRPr>
            </a:p>
          </p:txBody>
        </p:sp>
        <p:sp>
          <p:nvSpPr>
            <p:cNvPr id="116796" name="Rectangle 142"/>
            <p:cNvSpPr>
              <a:spLocks noChangeArrowheads="1"/>
            </p:cNvSpPr>
            <p:nvPr/>
          </p:nvSpPr>
          <p:spPr bwMode="auto">
            <a:xfrm>
              <a:off x="877" y="515"/>
              <a:ext cx="842" cy="83"/>
            </a:xfrm>
            <a:prstGeom prst="rect">
              <a:avLst/>
            </a:prstGeom>
            <a:noFill/>
            <a:ln w="9525">
              <a:noFill/>
              <a:miter lim="800000"/>
              <a:headEnd/>
              <a:tailEnd/>
            </a:ln>
          </p:spPr>
          <p:txBody>
            <a:bodyPr/>
            <a:lstStyle/>
            <a:p>
              <a:endParaRPr lang="en-US"/>
            </a:p>
          </p:txBody>
        </p:sp>
        <p:sp>
          <p:nvSpPr>
            <p:cNvPr id="116797" name="Rectangle 143"/>
            <p:cNvSpPr>
              <a:spLocks noChangeArrowheads="1"/>
            </p:cNvSpPr>
            <p:nvPr/>
          </p:nvSpPr>
          <p:spPr bwMode="auto">
            <a:xfrm>
              <a:off x="877" y="519"/>
              <a:ext cx="118" cy="87"/>
            </a:xfrm>
            <a:prstGeom prst="rect">
              <a:avLst/>
            </a:prstGeom>
            <a:noFill/>
            <a:ln w="9525">
              <a:noFill/>
              <a:miter lim="800000"/>
              <a:headEnd/>
              <a:tailEnd/>
            </a:ln>
          </p:spPr>
          <p:txBody>
            <a:bodyPr/>
            <a:lstStyle/>
            <a:p>
              <a:endParaRPr lang="en-US"/>
            </a:p>
          </p:txBody>
        </p:sp>
        <p:sp>
          <p:nvSpPr>
            <p:cNvPr id="160912" name="Rectangle 144"/>
            <p:cNvSpPr>
              <a:spLocks noChangeArrowheads="1"/>
            </p:cNvSpPr>
            <p:nvPr/>
          </p:nvSpPr>
          <p:spPr bwMode="auto">
            <a:xfrm>
              <a:off x="877" y="523"/>
              <a:ext cx="109" cy="100"/>
            </a:xfrm>
            <a:prstGeom prst="rect">
              <a:avLst/>
            </a:prstGeom>
            <a:noFill/>
            <a:ln w="9525">
              <a:noFill/>
              <a:miter lim="800000"/>
              <a:headEnd/>
              <a:tailEnd/>
            </a:ln>
          </p:spPr>
          <p:txBody>
            <a:bodyPr wrap="none" lIns="0" tIns="0" rIns="0" bIns="0">
              <a:spAutoFit/>
            </a:bodyPr>
            <a:lstStyle/>
            <a:p>
              <a:pPr eaLnBrk="1" hangingPunct="1">
                <a:defRPr/>
              </a:pPr>
              <a:r>
                <a:rPr lang="en-GB" sz="1100" dirty="0">
                  <a:solidFill>
                    <a:srgbClr val="000000"/>
                  </a:solidFill>
                  <a:latin typeface="Arial" charset="0"/>
                </a:rPr>
                <a:t>non</a:t>
              </a:r>
              <a:endParaRPr lang="en-GB" sz="1100" dirty="0">
                <a:effectLst>
                  <a:outerShdw blurRad="38100" dist="38100" dir="2700000" algn="tl">
                    <a:srgbClr val="C0C0C0"/>
                  </a:outerShdw>
                </a:effectLst>
                <a:latin typeface="Times New Roman" pitchFamily="18" charset="0"/>
              </a:endParaRPr>
            </a:p>
          </p:txBody>
        </p:sp>
        <p:sp>
          <p:nvSpPr>
            <p:cNvPr id="116799" name="Rectangle 145"/>
            <p:cNvSpPr>
              <a:spLocks noChangeArrowheads="1"/>
            </p:cNvSpPr>
            <p:nvPr/>
          </p:nvSpPr>
          <p:spPr bwMode="auto">
            <a:xfrm>
              <a:off x="990" y="519"/>
              <a:ext cx="29" cy="87"/>
            </a:xfrm>
            <a:prstGeom prst="rect">
              <a:avLst/>
            </a:prstGeom>
            <a:noFill/>
            <a:ln w="9525">
              <a:noFill/>
              <a:miter lim="800000"/>
              <a:headEnd/>
              <a:tailEnd/>
            </a:ln>
          </p:spPr>
          <p:txBody>
            <a:bodyPr/>
            <a:lstStyle/>
            <a:p>
              <a:endParaRPr lang="en-US"/>
            </a:p>
          </p:txBody>
        </p:sp>
        <p:sp>
          <p:nvSpPr>
            <p:cNvPr id="160914" name="Rectangle 146"/>
            <p:cNvSpPr>
              <a:spLocks noChangeArrowheads="1"/>
            </p:cNvSpPr>
            <p:nvPr/>
          </p:nvSpPr>
          <p:spPr bwMode="auto">
            <a:xfrm>
              <a:off x="990" y="523"/>
              <a:ext cx="21" cy="100"/>
            </a:xfrm>
            <a:prstGeom prst="rect">
              <a:avLst/>
            </a:prstGeom>
            <a:noFill/>
            <a:ln w="9525">
              <a:noFill/>
              <a:miter lim="800000"/>
              <a:headEnd/>
              <a:tailEnd/>
            </a:ln>
          </p:spPr>
          <p:txBody>
            <a:bodyPr wrap="none" lIns="0" tIns="0" rIns="0" bIns="0">
              <a:spAutoFit/>
            </a:bodyPr>
            <a:lstStyle/>
            <a:p>
              <a:pPr eaLnBrk="1" hangingPunct="1">
                <a:defRPr/>
              </a:pPr>
              <a:r>
                <a:rPr lang="en-GB" sz="1100" dirty="0">
                  <a:solidFill>
                    <a:srgbClr val="000000"/>
                  </a:solidFill>
                  <a:latin typeface="Arial" charset="0"/>
                </a:rPr>
                <a:t>-</a:t>
              </a:r>
              <a:endParaRPr lang="en-GB" sz="1100" dirty="0">
                <a:effectLst>
                  <a:outerShdw blurRad="38100" dist="38100" dir="2700000" algn="tl">
                    <a:srgbClr val="C0C0C0"/>
                  </a:outerShdw>
                </a:effectLst>
                <a:latin typeface="Times New Roman" pitchFamily="18" charset="0"/>
              </a:endParaRPr>
            </a:p>
          </p:txBody>
        </p:sp>
        <p:sp>
          <p:nvSpPr>
            <p:cNvPr id="116801" name="Rectangle 147"/>
            <p:cNvSpPr>
              <a:spLocks noChangeArrowheads="1"/>
            </p:cNvSpPr>
            <p:nvPr/>
          </p:nvSpPr>
          <p:spPr bwMode="auto">
            <a:xfrm>
              <a:off x="1014" y="519"/>
              <a:ext cx="696" cy="87"/>
            </a:xfrm>
            <a:prstGeom prst="rect">
              <a:avLst/>
            </a:prstGeom>
            <a:noFill/>
            <a:ln w="9525">
              <a:noFill/>
              <a:miter lim="800000"/>
              <a:headEnd/>
              <a:tailEnd/>
            </a:ln>
          </p:spPr>
          <p:txBody>
            <a:bodyPr/>
            <a:lstStyle/>
            <a:p>
              <a:endParaRPr lang="en-US"/>
            </a:p>
          </p:txBody>
        </p:sp>
        <p:sp>
          <p:nvSpPr>
            <p:cNvPr id="160916" name="Rectangle 148"/>
            <p:cNvSpPr>
              <a:spLocks noChangeArrowheads="1"/>
            </p:cNvSpPr>
            <p:nvPr/>
          </p:nvSpPr>
          <p:spPr bwMode="auto">
            <a:xfrm>
              <a:off x="1014" y="523"/>
              <a:ext cx="648" cy="100"/>
            </a:xfrm>
            <a:prstGeom prst="rect">
              <a:avLst/>
            </a:prstGeom>
            <a:noFill/>
            <a:ln w="9525">
              <a:noFill/>
              <a:miter lim="800000"/>
              <a:headEnd/>
              <a:tailEnd/>
            </a:ln>
          </p:spPr>
          <p:txBody>
            <a:bodyPr lIns="0" tIns="0" rIns="0" bIns="0">
              <a:spAutoFit/>
            </a:bodyPr>
            <a:lstStyle/>
            <a:p>
              <a:pPr eaLnBrk="1" hangingPunct="1">
                <a:defRPr/>
              </a:pPr>
              <a:r>
                <a:rPr lang="en-GB" sz="1100" dirty="0">
                  <a:solidFill>
                    <a:srgbClr val="000000"/>
                  </a:solidFill>
                  <a:latin typeface="Arial" charset="0"/>
                </a:rPr>
                <a:t>intentional &amp; costly NC</a:t>
              </a:r>
              <a:endParaRPr lang="en-GB" sz="1100" dirty="0">
                <a:effectLst>
                  <a:outerShdw blurRad="38100" dist="38100" dir="2700000" algn="tl">
                    <a:srgbClr val="C0C0C0"/>
                  </a:outerShdw>
                </a:effectLst>
                <a:latin typeface="Times New Roman" pitchFamily="18" charset="0"/>
              </a:endParaRPr>
            </a:p>
          </p:txBody>
        </p:sp>
      </p:grpSp>
      <p:sp>
        <p:nvSpPr>
          <p:cNvPr id="160917" name="Rectangle 149"/>
          <p:cNvSpPr>
            <a:spLocks noChangeArrowheads="1"/>
          </p:cNvSpPr>
          <p:nvPr/>
        </p:nvSpPr>
        <p:spPr bwMode="auto">
          <a:xfrm>
            <a:off x="3241675" y="7737475"/>
            <a:ext cx="98425" cy="209550"/>
          </a:xfrm>
          <a:prstGeom prst="rect">
            <a:avLst/>
          </a:prstGeom>
          <a:noFill/>
          <a:ln w="9525">
            <a:noFill/>
            <a:miter lim="800000"/>
            <a:headEnd/>
            <a:tailEnd/>
          </a:ln>
        </p:spPr>
        <p:txBody>
          <a:bodyPr wrap="none" lIns="0" tIns="0" rIns="0" bIns="0">
            <a:spAutoFit/>
          </a:bodyPr>
          <a:lstStyle/>
          <a:p>
            <a:pPr eaLnBrk="1" hangingPunct="1">
              <a:defRPr/>
            </a:pPr>
            <a:r>
              <a:rPr lang="en-GB" sz="1200">
                <a:solidFill>
                  <a:srgbClr val="000000"/>
                </a:solidFill>
                <a:latin typeface="Times New Roman" pitchFamily="18" charset="0"/>
              </a:rPr>
              <a:t> </a:t>
            </a:r>
            <a:endParaRPr lang="en-GB">
              <a:effectLst>
                <a:outerShdw blurRad="38100" dist="38100" dir="2700000" algn="tl">
                  <a:srgbClr val="C0C0C0"/>
                </a:outerShdw>
              </a:effectLst>
              <a:latin typeface="Times New Roman" pitchFamily="18" charset="0"/>
            </a:endParaRPr>
          </a:p>
        </p:txBody>
      </p:sp>
      <p:sp>
        <p:nvSpPr>
          <p:cNvPr id="116742" name="Rectangle 151"/>
          <p:cNvSpPr>
            <a:spLocks noGrp="1" noChangeArrowheads="1"/>
          </p:cNvSpPr>
          <p:nvPr>
            <p:ph type="body" idx="4294967295"/>
          </p:nvPr>
        </p:nvSpPr>
        <p:spPr>
          <a:xfrm>
            <a:off x="3708400" y="228600"/>
            <a:ext cx="5184775" cy="792163"/>
          </a:xfrm>
        </p:spPr>
        <p:txBody>
          <a:bodyPr/>
          <a:lstStyle/>
          <a:p>
            <a:pPr marL="0" indent="0" algn="ctr" eaLnBrk="1" hangingPunct="1">
              <a:buFontTx/>
              <a:buNone/>
            </a:pPr>
            <a:r>
              <a:rPr lang="de-CH" sz="2800" smtClean="0"/>
              <a:t>Behavioral and Questionnaire Results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smtClean="0"/>
              <a:t>Basic econometric methodology</a:t>
            </a:r>
          </a:p>
        </p:txBody>
      </p:sp>
      <p:sp>
        <p:nvSpPr>
          <p:cNvPr id="3076" name="Rectangle 3"/>
          <p:cNvSpPr>
            <a:spLocks noGrp="1" noChangeArrowheads="1"/>
          </p:cNvSpPr>
          <p:nvPr>
            <p:ph type="body" sz="half" idx="1"/>
          </p:nvPr>
        </p:nvSpPr>
        <p:spPr>
          <a:xfrm>
            <a:off x="304800" y="1219200"/>
            <a:ext cx="8534400" cy="4876800"/>
          </a:xfrm>
        </p:spPr>
        <p:txBody>
          <a:bodyPr/>
          <a:lstStyle/>
          <a:p>
            <a:pPr eaLnBrk="1" hangingPunct="1"/>
            <a:r>
              <a:rPr lang="en-US" dirty="0" smtClean="0"/>
              <a:t>Divide brain into </a:t>
            </a:r>
            <a:r>
              <a:rPr lang="en-US" dirty="0"/>
              <a:t>3</a:t>
            </a:r>
            <a:r>
              <a:rPr lang="en-US" dirty="0" smtClean="0"/>
              <a:t>0,000 voxels (cubes 2 mm on edge)</a:t>
            </a:r>
          </a:p>
          <a:p>
            <a:pPr eaLnBrk="1" hangingPunct="1"/>
            <a:r>
              <a:rPr lang="en-US" dirty="0" smtClean="0"/>
              <a:t>Measure blood flow at the voxel level (BOLD signal) </a:t>
            </a:r>
          </a:p>
          <a:p>
            <a:pPr eaLnBrk="1" hangingPunct="1"/>
            <a:r>
              <a:rPr lang="en-US" dirty="0" smtClean="0"/>
              <a:t>Run “regressions” (general linear model) relating BOLD signal to covariates:</a:t>
            </a:r>
          </a:p>
          <a:p>
            <a:pPr algn="ctr" eaLnBrk="1" hangingPunct="1">
              <a:buFontTx/>
              <a:buNone/>
            </a:pPr>
            <a:r>
              <a:rPr lang="en-US" i="1" dirty="0" smtClean="0"/>
              <a:t>    </a:t>
            </a:r>
            <a:r>
              <a:rPr lang="en-US" sz="2800" i="1" dirty="0" err="1" smtClean="0">
                <a:latin typeface="Times New Roman" panose="02020603050405020304" pitchFamily="18" charset="0"/>
                <a:cs typeface="Times New Roman" panose="02020603050405020304" pitchFamily="18" charset="0"/>
              </a:rPr>
              <a:t>BOLD</a:t>
            </a:r>
            <a:r>
              <a:rPr lang="en-US" sz="2800" i="1" baseline="-25000" dirty="0" err="1" smtClean="0">
                <a:latin typeface="Times New Roman" panose="02020603050405020304" pitchFamily="18" charset="0"/>
                <a:cs typeface="Times New Roman" panose="02020603050405020304" pitchFamily="18" charset="0"/>
              </a:rPr>
              <a:t>v,i,t</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FE</a:t>
            </a:r>
            <a:r>
              <a:rPr lang="en-US" sz="2800" i="1" baseline="-25000" dirty="0" err="1" smtClean="0">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controls</a:t>
            </a:r>
            <a:r>
              <a:rPr lang="en-US" sz="2800" i="1" baseline="-25000" dirty="0" err="1" smtClean="0">
                <a:latin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cs typeface="Times New Roman" panose="02020603050405020304" pitchFamily="18" charset="0"/>
              </a:rPr>
              <a:t> + task </a:t>
            </a:r>
            <a:r>
              <a:rPr lang="en-US" sz="2800" dirty="0" err="1" smtClean="0">
                <a:latin typeface="Times New Roman" panose="02020603050405020304" pitchFamily="18" charset="0"/>
                <a:cs typeface="Times New Roman" panose="02020603050405020304" pitchFamily="18" charset="0"/>
              </a:rPr>
              <a:t>dummy</a:t>
            </a:r>
            <a:r>
              <a:rPr lang="en-US" sz="2800" i="1" baseline="-25000" dirty="0" err="1" smtClean="0">
                <a:latin typeface="Times New Roman" panose="02020603050405020304" pitchFamily="18" charset="0"/>
                <a:cs typeface="Times New Roman" panose="02020603050405020304" pitchFamily="18" charset="0"/>
              </a:rPr>
              <a:t>t</a:t>
            </a:r>
            <a:endParaRPr lang="en-US" sz="2800" dirty="0" smtClean="0">
              <a:latin typeface="Times New Roman" panose="02020603050405020304" pitchFamily="18" charset="0"/>
              <a:cs typeface="Times New Roman" panose="02020603050405020304" pitchFamily="18" charset="0"/>
            </a:endParaRPr>
          </a:p>
          <a:p>
            <a:pPr eaLnBrk="1" hangingPunct="1"/>
            <a:r>
              <a:rPr lang="en-US" dirty="0" smtClean="0"/>
              <a:t>Indexes for voxel (v), subject (</a:t>
            </a:r>
            <a:r>
              <a:rPr lang="en-US" dirty="0" err="1" smtClean="0"/>
              <a:t>i</a:t>
            </a:r>
            <a:r>
              <a:rPr lang="en-US" dirty="0" smtClean="0"/>
              <a:t>), and time (t)</a:t>
            </a:r>
          </a:p>
          <a:p>
            <a:pPr eaLnBrk="1" hangingPunct="1"/>
            <a:r>
              <a:rPr lang="en-US" dirty="0" smtClean="0"/>
              <a:t>Controls: time in scanner, lagged reward event, etc.</a:t>
            </a:r>
          </a:p>
          <a:p>
            <a:pPr eaLnBrk="1" hangingPunct="1"/>
            <a:r>
              <a:rPr lang="en-US" dirty="0" smtClean="0"/>
              <a:t>event dummy:  decision, experience, event, etc.</a:t>
            </a:r>
          </a:p>
          <a:p>
            <a:pPr eaLnBrk="1" hangingPunct="1"/>
            <a:r>
              <a:rPr lang="en-US" dirty="0" smtClean="0"/>
              <a:t>Analogous method: “contrast”</a:t>
            </a:r>
          </a:p>
          <a:p>
            <a:pPr eaLnBrk="1" hangingPunct="1"/>
            <a:endParaRPr lang="en-US" dirty="0" smtClean="0"/>
          </a:p>
        </p:txBody>
      </p:sp>
      <p:graphicFrame>
        <p:nvGraphicFramePr>
          <p:cNvPr id="3074" name="Object 4"/>
          <p:cNvGraphicFramePr>
            <a:graphicFrameLocks noGrp="1" noChangeAspect="1"/>
          </p:cNvGraphicFramePr>
          <p:nvPr>
            <p:ph sz="half" idx="2"/>
            <p:extLst>
              <p:ext uri="{D42A27DB-BD31-4B8C-83A1-F6EECF244321}">
                <p14:modId xmlns:p14="http://schemas.microsoft.com/office/powerpoint/2010/main" val="4219183913"/>
              </p:ext>
            </p:extLst>
          </p:nvPr>
        </p:nvGraphicFramePr>
        <p:xfrm>
          <a:off x="1181100" y="5127130"/>
          <a:ext cx="6781800" cy="995494"/>
        </p:xfrm>
        <a:graphic>
          <a:graphicData uri="http://schemas.openxmlformats.org/presentationml/2006/ole">
            <mc:AlternateContent xmlns:mc="http://schemas.openxmlformats.org/markup-compatibility/2006">
              <mc:Choice xmlns:v="urn:schemas-microsoft-com:vml" Requires="v">
                <p:oleObj spid="_x0000_s3136" name="Equation" r:id="rId4" imgW="2958840" imgH="431640" progId="Equation.DSMT4">
                  <p:embed/>
                </p:oleObj>
              </mc:Choice>
              <mc:Fallback>
                <p:oleObj name="Equation" r:id="rId4" imgW="2958840" imgH="43164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1100" y="5127130"/>
                        <a:ext cx="6781800" cy="995494"/>
                      </a:xfrm>
                      <a:prstGeom prst="rect">
                        <a:avLst/>
                      </a:prstGeom>
                      <a:noFill/>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7762" name="Text Box 2"/>
          <p:cNvSpPr>
            <a:spLocks noGrp="1" noChangeArrowheads="1"/>
          </p:cNvSpPr>
          <p:nvPr>
            <p:ph type="title"/>
          </p:nvPr>
        </p:nvSpPr>
        <p:spPr>
          <a:xfrm>
            <a:off x="684213" y="115888"/>
            <a:ext cx="7772400" cy="1331912"/>
          </a:xfrm>
          <a:noFill/>
        </p:spPr>
        <p:txBody>
          <a:bodyPr/>
          <a:lstStyle/>
          <a:p>
            <a:pPr eaLnBrk="1" hangingPunct="1"/>
            <a:r>
              <a:rPr lang="en-US" sz="2800" smtClean="0">
                <a:solidFill>
                  <a:schemeClr val="tx1"/>
                </a:solidFill>
              </a:rPr>
              <a:t>(IC + IF) - (IS + NC)</a:t>
            </a:r>
            <a:br>
              <a:rPr lang="en-US" sz="2800" smtClean="0">
                <a:solidFill>
                  <a:schemeClr val="tx1"/>
                </a:solidFill>
              </a:rPr>
            </a:br>
            <a:r>
              <a:rPr lang="en-US" sz="2400" smtClean="0">
                <a:solidFill>
                  <a:schemeClr val="tx1"/>
                </a:solidFill>
              </a:rPr>
              <a:t>activates the nucleus caudate</a:t>
            </a:r>
          </a:p>
        </p:txBody>
      </p:sp>
      <p:pic>
        <p:nvPicPr>
          <p:cNvPr id="117763" name="Picture 3"/>
          <p:cNvPicPr>
            <a:picLocks noChangeAspect="1" noChangeArrowheads="1"/>
          </p:cNvPicPr>
          <p:nvPr/>
        </p:nvPicPr>
        <p:blipFill>
          <a:blip r:embed="rId3"/>
          <a:srcRect/>
          <a:stretch>
            <a:fillRect/>
          </a:stretch>
        </p:blipFill>
        <p:spPr bwMode="auto">
          <a:xfrm>
            <a:off x="1676400" y="1676400"/>
            <a:ext cx="5562600" cy="4572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4099" name="Picture 2"/>
          <p:cNvPicPr>
            <a:picLocks noGrp="1" noChangeAspect="1" noChangeArrowheads="1"/>
          </p:cNvPicPr>
          <p:nvPr>
            <p:ph idx="1"/>
          </p:nvPr>
        </p:nvPicPr>
        <p:blipFill>
          <a:blip r:embed="rId4"/>
          <a:srcRect/>
          <a:stretch>
            <a:fillRect/>
          </a:stretch>
        </p:blipFill>
        <p:spPr>
          <a:xfrm>
            <a:off x="323850" y="2636838"/>
            <a:ext cx="2808288" cy="2305050"/>
          </a:xfrm>
          <a:noFill/>
        </p:spPr>
      </p:pic>
      <p:sp>
        <p:nvSpPr>
          <p:cNvPr id="4100" name="Rectangle 3"/>
          <p:cNvSpPr>
            <a:spLocks noChangeArrowheads="1"/>
          </p:cNvSpPr>
          <p:nvPr/>
        </p:nvSpPr>
        <p:spPr bwMode="auto">
          <a:xfrm>
            <a:off x="3984625" y="2665413"/>
            <a:ext cx="257175" cy="17145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101" name="Text Box 4"/>
          <p:cNvSpPr>
            <a:spLocks noGrp="1" noChangeArrowheads="1"/>
          </p:cNvSpPr>
          <p:nvPr>
            <p:ph type="title"/>
          </p:nvPr>
        </p:nvSpPr>
        <p:spPr>
          <a:xfrm>
            <a:off x="457200" y="260350"/>
            <a:ext cx="8218488" cy="1644650"/>
          </a:xfrm>
          <a:noFill/>
        </p:spPr>
        <p:txBody>
          <a:bodyPr/>
          <a:lstStyle/>
          <a:p>
            <a:pPr eaLnBrk="1" hangingPunct="1"/>
            <a:r>
              <a:rPr lang="en-US" smtClean="0">
                <a:solidFill>
                  <a:schemeClr val="tx1"/>
                </a:solidFill>
              </a:rPr>
              <a:t>Differential activation of Nucleus Caudate relative to mean brain activation </a:t>
            </a:r>
            <a:br>
              <a:rPr lang="en-US" smtClean="0">
                <a:solidFill>
                  <a:schemeClr val="tx1"/>
                </a:solidFill>
              </a:rPr>
            </a:br>
            <a:r>
              <a:rPr lang="en-US" sz="2800" smtClean="0">
                <a:solidFill>
                  <a:schemeClr val="tx1"/>
                </a:solidFill>
              </a:rPr>
              <a:t>(IC + IF) - (IS + NC)</a:t>
            </a:r>
          </a:p>
        </p:txBody>
      </p:sp>
      <p:sp>
        <p:nvSpPr>
          <p:cNvPr id="4102" name="Rectangle 5"/>
          <p:cNvSpPr>
            <a:spLocks noChangeArrowheads="1"/>
          </p:cNvSpPr>
          <p:nvPr/>
        </p:nvSpPr>
        <p:spPr bwMode="auto">
          <a:xfrm>
            <a:off x="0" y="1938338"/>
            <a:ext cx="9144000" cy="0"/>
          </a:xfrm>
          <a:prstGeom prst="rect">
            <a:avLst/>
          </a:prstGeom>
          <a:noFill/>
          <a:ln w="9525">
            <a:noFill/>
            <a:miter lim="800000"/>
            <a:headEnd/>
            <a:tailEnd/>
          </a:ln>
        </p:spPr>
        <p:txBody>
          <a:bodyPr wrap="none" anchor="ctr">
            <a:spAutoFit/>
          </a:bodyPr>
          <a:lstStyle/>
          <a:p>
            <a:endParaRPr lang="en-US"/>
          </a:p>
        </p:txBody>
      </p:sp>
      <p:sp>
        <p:nvSpPr>
          <p:cNvPr id="4103" name="Rectangle 6"/>
          <p:cNvSpPr>
            <a:spLocks noChangeArrowheads="1"/>
          </p:cNvSpPr>
          <p:nvPr/>
        </p:nvSpPr>
        <p:spPr bwMode="auto">
          <a:xfrm>
            <a:off x="0" y="1938338"/>
            <a:ext cx="9144000" cy="0"/>
          </a:xfrm>
          <a:prstGeom prst="rect">
            <a:avLst/>
          </a:prstGeom>
          <a:noFill/>
          <a:ln w="9525">
            <a:noFill/>
            <a:miter lim="800000"/>
            <a:headEnd/>
            <a:tailEnd/>
          </a:ln>
        </p:spPr>
        <p:txBody>
          <a:bodyPr wrap="none" anchor="ctr">
            <a:spAutoFit/>
          </a:bodyPr>
          <a:lstStyle/>
          <a:p>
            <a:endParaRPr lang="en-US"/>
          </a:p>
        </p:txBody>
      </p:sp>
      <p:graphicFrame>
        <p:nvGraphicFramePr>
          <p:cNvPr id="4098" name="Object 7"/>
          <p:cNvGraphicFramePr>
            <a:graphicFrameLocks noChangeAspect="1"/>
          </p:cNvGraphicFramePr>
          <p:nvPr/>
        </p:nvGraphicFramePr>
        <p:xfrm>
          <a:off x="3657600" y="2286000"/>
          <a:ext cx="5184775" cy="3990975"/>
        </p:xfrm>
        <a:graphic>
          <a:graphicData uri="http://schemas.openxmlformats.org/presentationml/2006/ole">
            <mc:AlternateContent xmlns:mc="http://schemas.openxmlformats.org/markup-compatibility/2006">
              <mc:Choice xmlns:v="urn:schemas-microsoft-com:vml" Requires="v">
                <p:oleObj spid="_x0000_s4159" name="Picture" r:id="rId5" imgW="4643628" imgH="3297936" progId="Word.Picture.8">
                  <p:embed/>
                </p:oleObj>
              </mc:Choice>
              <mc:Fallback>
                <p:oleObj name="Picture" r:id="rId5" imgW="4643628" imgH="3297936" progId="Word.Picture.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2286000"/>
                        <a:ext cx="5184775" cy="399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838200" y="76200"/>
            <a:ext cx="7620000" cy="609600"/>
          </a:xfrm>
        </p:spPr>
        <p:txBody>
          <a:bodyPr/>
          <a:lstStyle/>
          <a:p>
            <a:pPr eaLnBrk="1" hangingPunct="1"/>
            <a:r>
              <a:rPr lang="de-CH" smtClean="0">
                <a:solidFill>
                  <a:schemeClr val="tx1"/>
                </a:solidFill>
              </a:rPr>
              <a:t>Differential activations across contrasts</a:t>
            </a:r>
            <a:endParaRPr lang="de-DE" smtClean="0">
              <a:solidFill>
                <a:schemeClr val="tx1"/>
              </a:solidFill>
            </a:endParaRPr>
          </a:p>
        </p:txBody>
      </p:sp>
      <p:graphicFrame>
        <p:nvGraphicFramePr>
          <p:cNvPr id="5122" name="Object 3"/>
          <p:cNvGraphicFramePr>
            <a:graphicFrameLocks noGrp="1" noChangeAspect="1"/>
          </p:cNvGraphicFramePr>
          <p:nvPr>
            <p:ph idx="1"/>
          </p:nvPr>
        </p:nvGraphicFramePr>
        <p:xfrm>
          <a:off x="762000" y="990600"/>
          <a:ext cx="7696200" cy="5334000"/>
        </p:xfrm>
        <a:graphic>
          <a:graphicData uri="http://schemas.openxmlformats.org/presentationml/2006/ole">
            <mc:AlternateContent xmlns:mc="http://schemas.openxmlformats.org/markup-compatibility/2006">
              <mc:Choice xmlns:v="urn:schemas-microsoft-com:vml" Requires="v">
                <p:oleObj spid="_x0000_s5183" name="Document" r:id="rId5" imgW="5859000" imgH="4915440" progId="Word.Document.8">
                  <p:embed/>
                </p:oleObj>
              </mc:Choice>
              <mc:Fallback>
                <p:oleObj name="Document" r:id="rId5" imgW="5859000" imgH="491544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990600"/>
                        <a:ext cx="7696200" cy="533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09600" y="76200"/>
            <a:ext cx="8077200" cy="1676400"/>
          </a:xfrm>
        </p:spPr>
        <p:txBody>
          <a:bodyPr/>
          <a:lstStyle/>
          <a:p>
            <a:pPr eaLnBrk="1" hangingPunct="1"/>
            <a:r>
              <a:rPr lang="de-CH" smtClean="0">
                <a:solidFill>
                  <a:schemeClr val="tx1"/>
                </a:solidFill>
              </a:rPr>
              <a:t>If caudate activity reflects satisfaction from punishment subjects with stronger caudate activation should punish more</a:t>
            </a:r>
            <a:endParaRPr lang="en-GB" smtClean="0">
              <a:solidFill>
                <a:schemeClr val="tx1"/>
              </a:solidFill>
            </a:endParaRPr>
          </a:p>
        </p:txBody>
      </p:sp>
      <p:pic>
        <p:nvPicPr>
          <p:cNvPr id="118787" name="Picture 3"/>
          <p:cNvPicPr>
            <a:picLocks noGrp="1" noChangeAspect="1" noChangeArrowheads="1"/>
          </p:cNvPicPr>
          <p:nvPr>
            <p:ph idx="1"/>
          </p:nvPr>
        </p:nvPicPr>
        <p:blipFill>
          <a:blip r:embed="rId3"/>
          <a:srcRect/>
          <a:stretch>
            <a:fillRect/>
          </a:stretch>
        </p:blipFill>
        <p:spPr>
          <a:xfrm>
            <a:off x="990600" y="1676400"/>
            <a:ext cx="6324600" cy="4495800"/>
          </a:xfrm>
          <a:noFill/>
        </p:spPr>
      </p:pic>
      <p:sp>
        <p:nvSpPr>
          <p:cNvPr id="164868" name="Text Box 4"/>
          <p:cNvSpPr txBox="1">
            <a:spLocks noChangeArrowheads="1"/>
          </p:cNvSpPr>
          <p:nvPr/>
        </p:nvSpPr>
        <p:spPr bwMode="auto">
          <a:xfrm>
            <a:off x="5334000" y="4724400"/>
            <a:ext cx="1143000" cy="366713"/>
          </a:xfrm>
          <a:prstGeom prst="rect">
            <a:avLst/>
          </a:prstGeom>
          <a:noFill/>
          <a:ln w="9525">
            <a:noFill/>
            <a:miter lim="800000"/>
            <a:headEnd/>
            <a:tailEnd/>
          </a:ln>
          <a:effectLst/>
        </p:spPr>
        <p:txBody>
          <a:bodyPr>
            <a:spAutoFit/>
          </a:bodyPr>
          <a:lstStyle/>
          <a:p>
            <a:pPr eaLnBrk="1" hangingPunct="1">
              <a:defRPr/>
            </a:pPr>
            <a:r>
              <a:rPr lang="de-CH" sz="1800">
                <a:effectLst>
                  <a:outerShdw blurRad="38100" dist="38100" dir="2700000" algn="tl">
                    <a:srgbClr val="C0C0C0"/>
                  </a:outerShdw>
                </a:effectLst>
                <a:latin typeface="Times New Roman" pitchFamily="18" charset="0"/>
              </a:rPr>
              <a:t>p &lt; 0.001</a:t>
            </a:r>
            <a:endParaRPr lang="en-GB" sz="1800">
              <a:effectLst>
                <a:outerShdw blurRad="38100" dist="38100" dir="2700000" algn="tl">
                  <a:srgbClr val="C0C0C0"/>
                </a:outerShdw>
              </a:effectLst>
              <a:latin typeface="Times New Roman" pitchFamily="18" charset="0"/>
            </a:endParaRPr>
          </a:p>
        </p:txBody>
      </p:sp>
      <p:sp>
        <p:nvSpPr>
          <p:cNvPr id="164869" name="Text Box 5"/>
          <p:cNvSpPr txBox="1">
            <a:spLocks noChangeArrowheads="1"/>
          </p:cNvSpPr>
          <p:nvPr/>
        </p:nvSpPr>
        <p:spPr bwMode="auto">
          <a:xfrm>
            <a:off x="2438400" y="2133600"/>
            <a:ext cx="3879850" cy="915988"/>
          </a:xfrm>
          <a:prstGeom prst="rect">
            <a:avLst/>
          </a:prstGeom>
          <a:noFill/>
          <a:ln w="9525">
            <a:noFill/>
            <a:miter lim="800000"/>
            <a:headEnd/>
            <a:tailEnd/>
          </a:ln>
          <a:effectLst/>
        </p:spPr>
        <p:txBody>
          <a:bodyPr wrap="none">
            <a:spAutoFit/>
          </a:bodyPr>
          <a:lstStyle/>
          <a:p>
            <a:pPr eaLnBrk="1" hangingPunct="1">
              <a:defRPr/>
            </a:pPr>
            <a:r>
              <a:rPr lang="de-CH" sz="1800">
                <a:effectLst>
                  <a:outerShdw blurRad="38100" dist="38100" dir="2700000" algn="tl">
                    <a:srgbClr val="C0C0C0"/>
                  </a:outerShdw>
                </a:effectLst>
                <a:latin typeface="Times New Roman" pitchFamily="18" charset="0"/>
              </a:rPr>
              <a:t>Question: Does caudate activation cause</a:t>
            </a:r>
          </a:p>
          <a:p>
            <a:pPr eaLnBrk="1" hangingPunct="1">
              <a:defRPr/>
            </a:pPr>
            <a:r>
              <a:rPr lang="de-CH" sz="1800">
                <a:effectLst>
                  <a:outerShdw blurRad="38100" dist="38100" dir="2700000" algn="tl">
                    <a:srgbClr val="C0C0C0"/>
                  </a:outerShdw>
                </a:effectLst>
                <a:latin typeface="Times New Roman" pitchFamily="18" charset="0"/>
              </a:rPr>
              <a:t>punishment or does punishment cause </a:t>
            </a:r>
          </a:p>
          <a:p>
            <a:pPr eaLnBrk="1" hangingPunct="1">
              <a:defRPr/>
            </a:pPr>
            <a:r>
              <a:rPr lang="de-CH" sz="1800">
                <a:effectLst>
                  <a:outerShdw blurRad="38100" dist="38100" dir="2700000" algn="tl">
                    <a:srgbClr val="C0C0C0"/>
                  </a:outerShdw>
                </a:effectLst>
                <a:latin typeface="Times New Roman" pitchFamily="18" charset="0"/>
              </a:rPr>
              <a:t>caudate activation?</a:t>
            </a:r>
            <a:endParaRPr lang="en-GB" sz="1800">
              <a:effectLst>
                <a:outerShdw blurRad="38100" dist="38100" dir="2700000" algn="tl">
                  <a:srgbClr val="C0C0C0"/>
                </a:outerShdw>
              </a:effectLst>
              <a:latin typeface="Times New Roman" pitchFamily="18" charset="0"/>
            </a:endParaRPr>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85800" y="228600"/>
            <a:ext cx="8153400" cy="1447800"/>
          </a:xfrm>
        </p:spPr>
        <p:txBody>
          <a:bodyPr/>
          <a:lstStyle/>
          <a:p>
            <a:pPr eaLnBrk="1" hangingPunct="1"/>
            <a:r>
              <a:rPr lang="de-CH" sz="2800" smtClean="0">
                <a:solidFill>
                  <a:schemeClr val="tx1"/>
                </a:solidFill>
              </a:rPr>
              <a:t>Are subjects with higher caudate activation in the IF condition willing to pay more for punishing in the IC condition?</a:t>
            </a:r>
            <a:endParaRPr lang="en-GB" sz="2800" smtClean="0">
              <a:solidFill>
                <a:schemeClr val="tx1"/>
              </a:solidFill>
            </a:endParaRPr>
          </a:p>
        </p:txBody>
      </p:sp>
      <p:pic>
        <p:nvPicPr>
          <p:cNvPr id="119811" name="Picture 3"/>
          <p:cNvPicPr>
            <a:picLocks noGrp="1" noChangeAspect="1" noChangeArrowheads="1"/>
          </p:cNvPicPr>
          <p:nvPr>
            <p:ph idx="1"/>
          </p:nvPr>
        </p:nvPicPr>
        <p:blipFill>
          <a:blip r:embed="rId3"/>
          <a:srcRect/>
          <a:stretch>
            <a:fillRect/>
          </a:stretch>
        </p:blipFill>
        <p:spPr>
          <a:xfrm>
            <a:off x="533400" y="1676400"/>
            <a:ext cx="5562600" cy="4800600"/>
          </a:xfrm>
          <a:noFill/>
        </p:spPr>
      </p:pic>
      <p:sp>
        <p:nvSpPr>
          <p:cNvPr id="165892" name="Text Box 4"/>
          <p:cNvSpPr txBox="1">
            <a:spLocks noChangeArrowheads="1"/>
          </p:cNvSpPr>
          <p:nvPr/>
        </p:nvSpPr>
        <p:spPr bwMode="auto">
          <a:xfrm>
            <a:off x="6096000" y="2057400"/>
            <a:ext cx="2946400" cy="1739900"/>
          </a:xfrm>
          <a:prstGeom prst="rect">
            <a:avLst/>
          </a:prstGeom>
          <a:noFill/>
          <a:ln w="9525">
            <a:noFill/>
            <a:miter lim="800000"/>
            <a:headEnd/>
            <a:tailEnd/>
          </a:ln>
          <a:effectLst/>
        </p:spPr>
        <p:txBody>
          <a:bodyPr>
            <a:spAutoFit/>
          </a:bodyPr>
          <a:lstStyle/>
          <a:p>
            <a:pPr eaLnBrk="1" hangingPunct="1">
              <a:defRPr/>
            </a:pPr>
            <a:r>
              <a:rPr lang="de-CH" sz="1800">
                <a:effectLst>
                  <a:outerShdw blurRad="38100" dist="38100" dir="2700000" algn="tl">
                    <a:srgbClr val="C0C0C0"/>
                  </a:outerShdw>
                </a:effectLst>
                <a:latin typeface="Times New Roman" pitchFamily="18" charset="0"/>
              </a:rPr>
              <a:t>If caudate activation reflects</a:t>
            </a:r>
            <a:br>
              <a:rPr lang="de-CH" sz="1800">
                <a:effectLst>
                  <a:outerShdw blurRad="38100" dist="38100" dir="2700000" algn="tl">
                    <a:srgbClr val="C0C0C0"/>
                  </a:outerShdw>
                </a:effectLst>
                <a:latin typeface="Times New Roman" pitchFamily="18" charset="0"/>
              </a:rPr>
            </a:br>
            <a:r>
              <a:rPr lang="de-CH" sz="1800">
                <a:effectLst>
                  <a:outerShdw blurRad="38100" dist="38100" dir="2700000" algn="tl">
                    <a:srgbClr val="C0C0C0"/>
                  </a:outerShdw>
                </a:effectLst>
                <a:latin typeface="Times New Roman" pitchFamily="18" charset="0"/>
              </a:rPr>
              <a:t>satisfaction from punishment</a:t>
            </a:r>
            <a:br>
              <a:rPr lang="de-CH" sz="1800">
                <a:effectLst>
                  <a:outerShdw blurRad="38100" dist="38100" dir="2700000" algn="tl">
                    <a:srgbClr val="C0C0C0"/>
                  </a:outerShdw>
                </a:effectLst>
                <a:latin typeface="Times New Roman" pitchFamily="18" charset="0"/>
              </a:rPr>
            </a:br>
            <a:r>
              <a:rPr lang="de-CH" sz="1800">
                <a:effectLst>
                  <a:outerShdw blurRad="38100" dist="38100" dir="2700000" algn="tl">
                    <a:srgbClr val="C0C0C0"/>
                  </a:outerShdw>
                </a:effectLst>
                <a:latin typeface="Times New Roman" pitchFamily="18" charset="0"/>
              </a:rPr>
              <a:t>subjects with stronger caudate</a:t>
            </a:r>
            <a:br>
              <a:rPr lang="de-CH" sz="1800">
                <a:effectLst>
                  <a:outerShdw blurRad="38100" dist="38100" dir="2700000" algn="tl">
                    <a:srgbClr val="C0C0C0"/>
                  </a:outerShdw>
                </a:effectLst>
                <a:latin typeface="Times New Roman" pitchFamily="18" charset="0"/>
              </a:rPr>
            </a:br>
            <a:r>
              <a:rPr lang="de-CH" sz="1800">
                <a:effectLst>
                  <a:outerShdw blurRad="38100" dist="38100" dir="2700000" algn="tl">
                    <a:srgbClr val="C0C0C0"/>
                  </a:outerShdw>
                </a:effectLst>
                <a:latin typeface="Times New Roman" pitchFamily="18" charset="0"/>
              </a:rPr>
              <a:t>activation in IF should be </a:t>
            </a:r>
            <a:br>
              <a:rPr lang="de-CH" sz="1800">
                <a:effectLst>
                  <a:outerShdw blurRad="38100" dist="38100" dir="2700000" algn="tl">
                    <a:srgbClr val="C0C0C0"/>
                  </a:outerShdw>
                </a:effectLst>
                <a:latin typeface="Times New Roman" pitchFamily="18" charset="0"/>
              </a:rPr>
            </a:br>
            <a:r>
              <a:rPr lang="de-CH" sz="1800">
                <a:effectLst>
                  <a:outerShdw blurRad="38100" dist="38100" dir="2700000" algn="tl">
                    <a:srgbClr val="C0C0C0"/>
                  </a:outerShdw>
                </a:effectLst>
                <a:latin typeface="Times New Roman" pitchFamily="18" charset="0"/>
              </a:rPr>
              <a:t>willing to pay more for </a:t>
            </a:r>
            <a:br>
              <a:rPr lang="de-CH" sz="1800">
                <a:effectLst>
                  <a:outerShdw blurRad="38100" dist="38100" dir="2700000" algn="tl">
                    <a:srgbClr val="C0C0C0"/>
                  </a:outerShdw>
                </a:effectLst>
                <a:latin typeface="Times New Roman" pitchFamily="18" charset="0"/>
              </a:rPr>
            </a:br>
            <a:r>
              <a:rPr lang="de-CH" sz="1800">
                <a:effectLst>
                  <a:outerShdw blurRad="38100" dist="38100" dir="2700000" algn="tl">
                    <a:srgbClr val="C0C0C0"/>
                  </a:outerShdw>
                </a:effectLst>
                <a:latin typeface="Times New Roman" pitchFamily="18" charset="0"/>
              </a:rPr>
              <a:t>punishment. </a:t>
            </a:r>
            <a:endParaRPr lang="en-GB" sz="1800">
              <a:effectLst>
                <a:outerShdw blurRad="38100" dist="38100" dir="2700000" algn="tl">
                  <a:srgbClr val="C0C0C0"/>
                </a:outerShdw>
              </a:effectLst>
              <a:latin typeface="Times New Roman" pitchFamily="18" charset="0"/>
            </a:endParaRPr>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de-CH" smtClean="0"/>
              <a:t>Does (IC – IF) activate the PFC/OFC?</a:t>
            </a:r>
            <a:endParaRPr lang="de-DE" smtClean="0"/>
          </a:p>
        </p:txBody>
      </p:sp>
      <p:pic>
        <p:nvPicPr>
          <p:cNvPr id="120835" name="Picture 3"/>
          <p:cNvPicPr>
            <a:picLocks noChangeAspect="1" noChangeArrowheads="1"/>
          </p:cNvPicPr>
          <p:nvPr/>
        </p:nvPicPr>
        <p:blipFill>
          <a:blip r:embed="rId3"/>
          <a:srcRect/>
          <a:stretch>
            <a:fillRect/>
          </a:stretch>
        </p:blipFill>
        <p:spPr bwMode="auto">
          <a:xfrm>
            <a:off x="1981200" y="1676400"/>
            <a:ext cx="5562600" cy="464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85800" y="76200"/>
            <a:ext cx="7772400" cy="831850"/>
          </a:xfrm>
        </p:spPr>
        <p:txBody>
          <a:bodyPr/>
          <a:lstStyle/>
          <a:p>
            <a:pPr eaLnBrk="1" hangingPunct="1"/>
            <a:r>
              <a:rPr lang="de-CH" sz="2800" smtClean="0"/>
              <a:t>Summary of revenge study</a:t>
            </a:r>
            <a:endParaRPr lang="de-DE" sz="2800" smtClean="0"/>
          </a:p>
        </p:txBody>
      </p:sp>
      <p:sp>
        <p:nvSpPr>
          <p:cNvPr id="121859" name="Rectangle 3"/>
          <p:cNvSpPr>
            <a:spLocks noGrp="1" noChangeArrowheads="1"/>
          </p:cNvSpPr>
          <p:nvPr>
            <p:ph type="body" idx="1"/>
          </p:nvPr>
        </p:nvSpPr>
        <p:spPr>
          <a:xfrm>
            <a:off x="685800" y="1219200"/>
            <a:ext cx="7772400" cy="5105400"/>
          </a:xfrm>
        </p:spPr>
        <p:txBody>
          <a:bodyPr/>
          <a:lstStyle/>
          <a:p>
            <a:pPr eaLnBrk="1" hangingPunct="1"/>
            <a:r>
              <a:rPr lang="de-CH" sz="2500" smtClean="0"/>
              <a:t>Experimental evidence and social preference theories suggest that many people </a:t>
            </a:r>
            <a:r>
              <a:rPr lang="de-CH" sz="2500" smtClean="0">
                <a:solidFill>
                  <a:srgbClr val="0000FF"/>
                </a:solidFill>
              </a:rPr>
              <a:t>prefer</a:t>
            </a:r>
            <a:r>
              <a:rPr lang="de-CH" sz="2500" smtClean="0"/>
              <a:t> to punish unfair acts. </a:t>
            </a:r>
          </a:p>
          <a:p>
            <a:pPr eaLnBrk="1" hangingPunct="1"/>
            <a:endParaRPr lang="de-CH" sz="2500" smtClean="0"/>
          </a:p>
          <a:p>
            <a:pPr eaLnBrk="1" hangingPunct="1"/>
            <a:r>
              <a:rPr lang="de-CH" sz="2500" smtClean="0"/>
              <a:t>This study supports the view that satisfaction is associated with the punishment of unfair acts. </a:t>
            </a:r>
          </a:p>
          <a:p>
            <a:pPr eaLnBrk="1" hangingPunct="1"/>
            <a:endParaRPr lang="de-CH" sz="2500" smtClean="0"/>
          </a:p>
          <a:p>
            <a:pPr eaLnBrk="1" hangingPunct="1"/>
            <a:r>
              <a:rPr lang="de-CH" sz="2500" smtClean="0"/>
              <a:t>Correlation between caudate activity and punishment in IC, and between caudate activity in IF and punishment in IC supports this interpretation.</a:t>
            </a:r>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4"/>
          <p:cNvSpPr>
            <a:spLocks noChangeArrowheads="1"/>
          </p:cNvSpPr>
          <p:nvPr/>
        </p:nvSpPr>
        <p:spPr bwMode="auto">
          <a:xfrm>
            <a:off x="1317625" y="4025342"/>
            <a:ext cx="6361113" cy="830997"/>
          </a:xfrm>
          <a:prstGeom prst="rect">
            <a:avLst/>
          </a:prstGeom>
          <a:noFill/>
          <a:ln w="9525">
            <a:noFill/>
            <a:miter lim="800000"/>
            <a:headEnd/>
            <a:tailEnd/>
          </a:ln>
        </p:spPr>
        <p:txBody>
          <a:bodyPr>
            <a:spAutoFit/>
          </a:bodyPr>
          <a:lstStyle/>
          <a:p>
            <a:pPr algn="ctr"/>
            <a:r>
              <a:rPr lang="en-US" sz="2800" b="1" dirty="0" smtClean="0">
                <a:solidFill>
                  <a:schemeClr val="bg1"/>
                </a:solidFill>
                <a:latin typeface="Optima" charset="0"/>
                <a:ea typeface="ＭＳ Ｐゴシック" pitchFamily="34" charset="-128"/>
              </a:rPr>
              <a:t>David </a:t>
            </a:r>
            <a:r>
              <a:rPr lang="en-US" sz="2800" b="1" dirty="0" err="1" smtClean="0">
                <a:solidFill>
                  <a:schemeClr val="bg1"/>
                </a:solidFill>
                <a:latin typeface="Optima" charset="0"/>
                <a:ea typeface="ＭＳ Ｐゴシック" pitchFamily="34" charset="-128"/>
              </a:rPr>
              <a:t>Laibson</a:t>
            </a:r>
            <a:endParaRPr lang="en-US" sz="2800" b="1" dirty="0" smtClean="0">
              <a:solidFill>
                <a:schemeClr val="bg1"/>
              </a:solidFill>
              <a:latin typeface="Optima" charset="0"/>
              <a:ea typeface="ＭＳ Ｐゴシック" pitchFamily="34" charset="-128"/>
            </a:endParaRPr>
          </a:p>
          <a:p>
            <a:pPr algn="ctr"/>
            <a:r>
              <a:rPr lang="en-US" sz="2000" b="1" dirty="0" smtClean="0">
                <a:solidFill>
                  <a:schemeClr val="bg1"/>
                </a:solidFill>
                <a:latin typeface="Optima" charset="0"/>
                <a:ea typeface="ＭＳ Ｐゴシック" pitchFamily="34" charset="-128"/>
              </a:rPr>
              <a:t>Economics Department, Harvard University</a:t>
            </a:r>
          </a:p>
        </p:txBody>
      </p:sp>
      <p:sp>
        <p:nvSpPr>
          <p:cNvPr id="20483" name="Text Box 16"/>
          <p:cNvSpPr txBox="1">
            <a:spLocks noChangeArrowheads="1"/>
          </p:cNvSpPr>
          <p:nvPr/>
        </p:nvSpPr>
        <p:spPr bwMode="auto">
          <a:xfrm>
            <a:off x="387350" y="1559819"/>
            <a:ext cx="8378825" cy="1323439"/>
          </a:xfrm>
          <a:prstGeom prst="rect">
            <a:avLst/>
          </a:prstGeom>
          <a:noFill/>
          <a:ln w="9525">
            <a:noFill/>
            <a:miter lim="800000"/>
            <a:headEnd/>
            <a:tailEnd/>
          </a:ln>
        </p:spPr>
        <p:txBody>
          <a:bodyPr>
            <a:spAutoFit/>
          </a:bodyPr>
          <a:lstStyle/>
          <a:p>
            <a:pPr algn="ctr"/>
            <a:r>
              <a:rPr lang="en-US" sz="4000" b="1" dirty="0" smtClean="0">
                <a:solidFill>
                  <a:srgbClr val="000000"/>
                </a:solidFill>
                <a:latin typeface="Optima" charset="0"/>
                <a:ea typeface="ＭＳ Ｐゴシック" pitchFamily="34" charset="-128"/>
              </a:rPr>
              <a:t>Part II:</a:t>
            </a:r>
          </a:p>
          <a:p>
            <a:pPr algn="ctr"/>
            <a:r>
              <a:rPr lang="en-US" sz="4000" b="1" dirty="0" err="1" smtClean="0">
                <a:solidFill>
                  <a:srgbClr val="000000"/>
                </a:solidFill>
                <a:latin typeface="Optima" charset="0"/>
                <a:ea typeface="ＭＳ Ｐゴシック" pitchFamily="34" charset="-128"/>
              </a:rPr>
              <a:t>Genoeconomics</a:t>
            </a:r>
            <a:r>
              <a:rPr lang="en-US" sz="4000" b="1" dirty="0" smtClean="0">
                <a:solidFill>
                  <a:srgbClr val="000000"/>
                </a:solidFill>
                <a:latin typeface="Optima" charset="0"/>
                <a:ea typeface="ＭＳ Ｐゴシック" pitchFamily="34" charset="-128"/>
              </a:rPr>
              <a:t> </a:t>
            </a:r>
          </a:p>
        </p:txBody>
      </p:sp>
      <p:sp>
        <p:nvSpPr>
          <p:cNvPr id="5" name="Text Box 7"/>
          <p:cNvSpPr txBox="1">
            <a:spLocks noChangeArrowheads="1"/>
          </p:cNvSpPr>
          <p:nvPr/>
        </p:nvSpPr>
        <p:spPr bwMode="auto">
          <a:xfrm>
            <a:off x="1311275" y="5581650"/>
            <a:ext cx="6521450" cy="338138"/>
          </a:xfrm>
          <a:prstGeom prst="rect">
            <a:avLst/>
          </a:prstGeom>
          <a:noFill/>
          <a:ln w="9525">
            <a:noFill/>
            <a:miter lim="800000"/>
            <a:headEnd/>
            <a:tailEnd/>
          </a:ln>
          <a:effectLst/>
        </p:spPr>
        <p:txBody>
          <a:bodyPr>
            <a:spAutoFit/>
          </a:bodyPr>
          <a:lstStyle/>
          <a:p>
            <a:pPr algn="ctr">
              <a:spcBef>
                <a:spcPct val="50000"/>
              </a:spcBef>
              <a:tabLst>
                <a:tab pos="8959850" algn="r"/>
              </a:tabLst>
              <a:defRPr/>
            </a:pPr>
            <a:r>
              <a:rPr lang="en-US" sz="1600" dirty="0" smtClean="0">
                <a:solidFill>
                  <a:schemeClr val="bg1"/>
                </a:solidFill>
                <a:latin typeface="Optima" charset="0"/>
                <a:ea typeface="ＭＳ Ｐゴシック" charset="-128"/>
              </a:rPr>
              <a:t>October 20, 2013</a:t>
            </a:r>
            <a:endParaRPr lang="en-US" sz="1600" dirty="0">
              <a:solidFill>
                <a:schemeClr val="bg1"/>
              </a:solidFill>
              <a:latin typeface="Optima" charset="0"/>
              <a:ea typeface="ＭＳ Ｐゴシック" charset="-128"/>
            </a:endParaRPr>
          </a:p>
        </p:txBody>
      </p:sp>
    </p:spTree>
    <p:extLst>
      <p:ext uri="{BB962C8B-B14F-4D97-AF65-F5344CB8AC3E}">
        <p14:creationId xmlns:p14="http://schemas.microsoft.com/office/powerpoint/2010/main" val="515109474"/>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0"/>
            <a:ext cx="9144000" cy="6858000"/>
          </a:xfrm>
          <a:prstGeom prst="rect">
            <a:avLst/>
          </a:prstGeom>
          <a:noFill/>
          <a:ln w="9525">
            <a:noFill/>
            <a:miter lim="800000"/>
            <a:headEnd/>
            <a:tailEnd/>
          </a:ln>
        </p:spPr>
        <p:txBody>
          <a:bodyPr/>
          <a:lstStyle/>
          <a:p>
            <a:pPr>
              <a:spcAft>
                <a:spcPts val="1200"/>
              </a:spcAft>
            </a:pPr>
            <a:r>
              <a:rPr lang="en-US" sz="4400" b="1" dirty="0">
                <a:solidFill>
                  <a:srgbClr val="000000"/>
                </a:solidFill>
                <a:latin typeface="Optima" charset="0"/>
                <a:ea typeface="ＭＳ Ｐゴシック" pitchFamily="34" charset="-128"/>
              </a:rPr>
              <a:t>Main Collaborators</a:t>
            </a:r>
          </a:p>
          <a:p>
            <a:pPr marL="690563" lvl="1" indent="-233363">
              <a:spcAft>
                <a:spcPts val="400"/>
              </a:spcAft>
            </a:pPr>
            <a:r>
              <a:rPr lang="en-US" dirty="0" smtClean="0">
                <a:solidFill>
                  <a:srgbClr val="FF3300"/>
                </a:solidFill>
                <a:latin typeface="Optima" charset="0"/>
                <a:ea typeface="ＭＳ Ｐゴシック" pitchFamily="34" charset="-128"/>
              </a:rPr>
              <a:t>Dan Benjamin (Cornell University)*</a:t>
            </a:r>
          </a:p>
          <a:p>
            <a:pPr marL="690563" lvl="1" indent="-233363">
              <a:spcAft>
                <a:spcPts val="400"/>
              </a:spcAft>
            </a:pPr>
            <a:r>
              <a:rPr lang="en-US" dirty="0" smtClean="0">
                <a:solidFill>
                  <a:srgbClr val="FF3300"/>
                </a:solidFill>
                <a:latin typeface="Optima" charset="0"/>
                <a:ea typeface="ＭＳ Ｐゴシック" pitchFamily="34" charset="-128"/>
              </a:rPr>
              <a:t>David </a:t>
            </a:r>
            <a:r>
              <a:rPr lang="en-US" dirty="0" err="1" smtClean="0">
                <a:solidFill>
                  <a:srgbClr val="FF3300"/>
                </a:solidFill>
                <a:latin typeface="Optima" charset="0"/>
                <a:ea typeface="ＭＳ Ｐゴシック" pitchFamily="34" charset="-128"/>
              </a:rPr>
              <a:t>Cesarini</a:t>
            </a:r>
            <a:r>
              <a:rPr lang="en-US" dirty="0" smtClean="0">
                <a:solidFill>
                  <a:srgbClr val="FF3300"/>
                </a:solidFill>
                <a:latin typeface="Optima" charset="0"/>
                <a:ea typeface="ＭＳ Ｐゴシック" pitchFamily="34" charset="-128"/>
              </a:rPr>
              <a:t> (New York University)*</a:t>
            </a:r>
          </a:p>
          <a:p>
            <a:pPr marL="690563" lvl="1" indent="-233363">
              <a:spcAft>
                <a:spcPts val="400"/>
              </a:spcAft>
            </a:pPr>
            <a:r>
              <a:rPr lang="en-US" dirty="0" smtClean="0">
                <a:solidFill>
                  <a:srgbClr val="000000"/>
                </a:solidFill>
                <a:latin typeface="Optima" charset="0"/>
                <a:ea typeface="ＭＳ Ｐゴシック" pitchFamily="34" charset="-128"/>
              </a:rPr>
              <a:t>Christopher </a:t>
            </a:r>
            <a:r>
              <a:rPr lang="en-US" dirty="0">
                <a:solidFill>
                  <a:srgbClr val="000000"/>
                </a:solidFill>
                <a:latin typeface="Optima" charset="0"/>
                <a:ea typeface="ＭＳ Ｐゴシック" pitchFamily="34" charset="-128"/>
              </a:rPr>
              <a:t>F. </a:t>
            </a:r>
            <a:r>
              <a:rPr lang="en-US" dirty="0" err="1">
                <a:solidFill>
                  <a:srgbClr val="000000"/>
                </a:solidFill>
                <a:latin typeface="Optima" charset="0"/>
                <a:ea typeface="ＭＳ Ｐゴシック" pitchFamily="34" charset="-128"/>
              </a:rPr>
              <a:t>Chabris</a:t>
            </a:r>
            <a:r>
              <a:rPr lang="en-US" dirty="0">
                <a:solidFill>
                  <a:srgbClr val="000000"/>
                </a:solidFill>
                <a:latin typeface="Optima" charset="0"/>
                <a:ea typeface="ＭＳ Ｐゴシック" pitchFamily="34" charset="-128"/>
              </a:rPr>
              <a:t> (Union College</a:t>
            </a:r>
            <a:r>
              <a:rPr lang="en-US" dirty="0" smtClean="0">
                <a:solidFill>
                  <a:srgbClr val="000000"/>
                </a:solidFill>
                <a:latin typeface="Optima" charset="0"/>
                <a:ea typeface="ＭＳ Ｐゴシック" pitchFamily="34" charset="-128"/>
              </a:rPr>
              <a:t>)</a:t>
            </a:r>
          </a:p>
          <a:p>
            <a:pPr marL="690563" lvl="1" indent="-233363">
              <a:spcAft>
                <a:spcPts val="400"/>
              </a:spcAft>
            </a:pPr>
            <a:r>
              <a:rPr lang="en-US" dirty="0" smtClean="0">
                <a:solidFill>
                  <a:srgbClr val="000000"/>
                </a:solidFill>
                <a:latin typeface="Optima" charset="0"/>
                <a:ea typeface="ＭＳ Ｐゴシック" pitchFamily="34" charset="-128"/>
              </a:rPr>
              <a:t>Jaime Derringer (University of Colorado-Boulder)</a:t>
            </a:r>
            <a:endParaRPr lang="en-US" dirty="0">
              <a:solidFill>
                <a:srgbClr val="000000"/>
              </a:solidFill>
              <a:latin typeface="Optima" charset="0"/>
              <a:ea typeface="ＭＳ Ｐゴシック" pitchFamily="34" charset="-128"/>
            </a:endParaRPr>
          </a:p>
          <a:p>
            <a:pPr marL="690563" lvl="1" indent="-233363">
              <a:spcAft>
                <a:spcPts val="400"/>
              </a:spcAft>
            </a:pPr>
            <a:r>
              <a:rPr lang="en-US" dirty="0">
                <a:solidFill>
                  <a:srgbClr val="000000"/>
                </a:solidFill>
                <a:latin typeface="Optima" charset="0"/>
                <a:ea typeface="ＭＳ Ｐゴシック" pitchFamily="34" charset="-128"/>
              </a:rPr>
              <a:t>Magnus </a:t>
            </a:r>
            <a:r>
              <a:rPr lang="en-US" dirty="0" err="1">
                <a:solidFill>
                  <a:srgbClr val="000000"/>
                </a:solidFill>
                <a:latin typeface="Optima" charset="0"/>
                <a:ea typeface="ＭＳ Ｐゴシック" pitchFamily="34" charset="-128"/>
              </a:rPr>
              <a:t>Johanesson</a:t>
            </a:r>
            <a:r>
              <a:rPr lang="en-US" dirty="0">
                <a:solidFill>
                  <a:srgbClr val="000000"/>
                </a:solidFill>
                <a:latin typeface="Optima" charset="0"/>
                <a:ea typeface="ＭＳ Ｐゴシック" pitchFamily="34" charset="-128"/>
              </a:rPr>
              <a:t> (Stockholm School of Economics)</a:t>
            </a:r>
          </a:p>
          <a:p>
            <a:pPr marL="690563" lvl="1" indent="-233363">
              <a:spcAft>
                <a:spcPts val="400"/>
              </a:spcAft>
            </a:pPr>
            <a:r>
              <a:rPr lang="en-US" dirty="0">
                <a:solidFill>
                  <a:srgbClr val="FF3300"/>
                </a:solidFill>
                <a:latin typeface="Optima" charset="0"/>
                <a:ea typeface="ＭＳ Ｐゴシック" pitchFamily="34" charset="-128"/>
              </a:rPr>
              <a:t>Philipp </a:t>
            </a:r>
            <a:r>
              <a:rPr lang="en-US" dirty="0" err="1">
                <a:solidFill>
                  <a:srgbClr val="FF3300"/>
                </a:solidFill>
                <a:latin typeface="Optima" charset="0"/>
                <a:ea typeface="ＭＳ Ｐゴシック" pitchFamily="34" charset="-128"/>
              </a:rPr>
              <a:t>Koellinger</a:t>
            </a:r>
            <a:r>
              <a:rPr lang="en-US" dirty="0">
                <a:solidFill>
                  <a:srgbClr val="FF3300"/>
                </a:solidFill>
                <a:latin typeface="Optima" charset="0"/>
                <a:ea typeface="ＭＳ Ｐゴシック" pitchFamily="34" charset="-128"/>
              </a:rPr>
              <a:t> (Rotterdam University</a:t>
            </a:r>
            <a:r>
              <a:rPr lang="en-US" dirty="0" smtClean="0">
                <a:solidFill>
                  <a:srgbClr val="FF3300"/>
                </a:solidFill>
                <a:latin typeface="Optima" charset="0"/>
                <a:ea typeface="ＭＳ Ｐゴシック" pitchFamily="34" charset="-128"/>
              </a:rPr>
              <a:t>)*</a:t>
            </a:r>
            <a:endParaRPr lang="en-US" dirty="0">
              <a:solidFill>
                <a:srgbClr val="FF3300"/>
              </a:solidFill>
              <a:latin typeface="Optima" charset="0"/>
              <a:ea typeface="ＭＳ Ｐゴシック" pitchFamily="34" charset="-128"/>
            </a:endParaRPr>
          </a:p>
          <a:p>
            <a:pPr marL="690563" lvl="1" indent="-233363">
              <a:spcAft>
                <a:spcPts val="400"/>
              </a:spcAft>
            </a:pPr>
            <a:r>
              <a:rPr lang="en-US" dirty="0" smtClean="0">
                <a:solidFill>
                  <a:srgbClr val="000000"/>
                </a:solidFill>
                <a:latin typeface="Optima" charset="0"/>
                <a:ea typeface="ＭＳ Ｐゴシック" pitchFamily="34" charset="-128"/>
              </a:rPr>
              <a:t>Sarah </a:t>
            </a:r>
            <a:r>
              <a:rPr lang="en-US" dirty="0" err="1" smtClean="0">
                <a:solidFill>
                  <a:srgbClr val="000000"/>
                </a:solidFill>
                <a:latin typeface="Optima" charset="0"/>
                <a:ea typeface="ＭＳ Ｐゴシック" pitchFamily="34" charset="-128"/>
              </a:rPr>
              <a:t>Medland</a:t>
            </a:r>
            <a:r>
              <a:rPr lang="en-US" dirty="0" smtClean="0">
                <a:solidFill>
                  <a:srgbClr val="000000"/>
                </a:solidFill>
                <a:latin typeface="Optima" charset="0"/>
                <a:ea typeface="ＭＳ Ｐゴシック" pitchFamily="34" charset="-128"/>
              </a:rPr>
              <a:t> (Queensland Inst. of Medical Research)</a:t>
            </a:r>
          </a:p>
          <a:p>
            <a:pPr marL="690563" lvl="1" indent="-233363">
              <a:spcAft>
                <a:spcPts val="400"/>
              </a:spcAft>
            </a:pPr>
            <a:r>
              <a:rPr lang="en-US" dirty="0" err="1" smtClean="0">
                <a:solidFill>
                  <a:srgbClr val="000000"/>
                </a:solidFill>
                <a:latin typeface="Optima" charset="0"/>
                <a:ea typeface="ＭＳ Ｐゴシック" pitchFamily="34" charset="-128"/>
              </a:rPr>
              <a:t>Niels</a:t>
            </a:r>
            <a:r>
              <a:rPr lang="en-US" dirty="0" smtClean="0">
                <a:solidFill>
                  <a:srgbClr val="000000"/>
                </a:solidFill>
                <a:latin typeface="Optima" charset="0"/>
                <a:ea typeface="ＭＳ Ｐゴシック" pitchFamily="34" charset="-128"/>
              </a:rPr>
              <a:t> </a:t>
            </a:r>
            <a:r>
              <a:rPr lang="en-US" dirty="0" err="1" smtClean="0">
                <a:solidFill>
                  <a:srgbClr val="000000"/>
                </a:solidFill>
                <a:latin typeface="Optima" charset="0"/>
                <a:ea typeface="ＭＳ Ｐゴシック" pitchFamily="34" charset="-128"/>
              </a:rPr>
              <a:t>Rietveld</a:t>
            </a:r>
            <a:r>
              <a:rPr lang="en-US" dirty="0" smtClean="0">
                <a:solidFill>
                  <a:srgbClr val="000000"/>
                </a:solidFill>
                <a:latin typeface="Optima" charset="0"/>
                <a:ea typeface="ＭＳ Ｐゴシック" pitchFamily="34" charset="-128"/>
              </a:rPr>
              <a:t> (Rotterdam University)</a:t>
            </a:r>
          </a:p>
          <a:p>
            <a:pPr marL="690563" lvl="1" indent="-233363">
              <a:spcAft>
                <a:spcPts val="400"/>
              </a:spcAft>
            </a:pPr>
            <a:r>
              <a:rPr lang="en-US" dirty="0" smtClean="0">
                <a:solidFill>
                  <a:srgbClr val="000000"/>
                </a:solidFill>
                <a:latin typeface="Optima" charset="0"/>
                <a:ea typeface="ＭＳ Ｐゴシック" pitchFamily="34" charset="-128"/>
              </a:rPr>
              <a:t>Olga </a:t>
            </a:r>
            <a:r>
              <a:rPr lang="en-US" dirty="0" err="1" smtClean="0">
                <a:solidFill>
                  <a:srgbClr val="000000"/>
                </a:solidFill>
                <a:latin typeface="Optima" charset="0"/>
                <a:ea typeface="ＭＳ Ｐゴシック" pitchFamily="34" charset="-128"/>
              </a:rPr>
              <a:t>Rostapshova</a:t>
            </a:r>
            <a:r>
              <a:rPr lang="en-US" dirty="0" smtClean="0">
                <a:solidFill>
                  <a:srgbClr val="000000"/>
                </a:solidFill>
                <a:latin typeface="Optima" charset="0"/>
                <a:ea typeface="ＭＳ Ｐゴシック" pitchFamily="34" charset="-128"/>
              </a:rPr>
              <a:t> (Harvard University)</a:t>
            </a:r>
          </a:p>
          <a:p>
            <a:pPr marL="690563" lvl="1" indent="-233363">
              <a:spcAft>
                <a:spcPts val="400"/>
              </a:spcAft>
            </a:pPr>
            <a:r>
              <a:rPr lang="en-US" dirty="0" smtClean="0">
                <a:solidFill>
                  <a:srgbClr val="000000"/>
                </a:solidFill>
                <a:latin typeface="Optima" charset="0"/>
                <a:ea typeface="ＭＳ Ｐゴシック" pitchFamily="34" charset="-128"/>
              </a:rPr>
              <a:t>Patrick Turley (Harvard University)</a:t>
            </a:r>
          </a:p>
          <a:p>
            <a:pPr marL="690563" lvl="1" indent="-233363">
              <a:spcAft>
                <a:spcPts val="400"/>
              </a:spcAft>
            </a:pPr>
            <a:r>
              <a:rPr lang="en-US" dirty="0" smtClean="0">
                <a:solidFill>
                  <a:srgbClr val="000000"/>
                </a:solidFill>
                <a:latin typeface="Optima" charset="0"/>
                <a:ea typeface="ＭＳ Ｐゴシック" pitchFamily="34" charset="-128"/>
              </a:rPr>
              <a:t>Peter </a:t>
            </a:r>
            <a:r>
              <a:rPr lang="en-US" dirty="0" err="1" smtClean="0">
                <a:solidFill>
                  <a:srgbClr val="000000"/>
                </a:solidFill>
                <a:latin typeface="Optima" charset="0"/>
                <a:ea typeface="ＭＳ Ｐゴシック" pitchFamily="34" charset="-128"/>
              </a:rPr>
              <a:t>Visscher</a:t>
            </a:r>
            <a:r>
              <a:rPr lang="en-US" dirty="0" smtClean="0">
                <a:solidFill>
                  <a:srgbClr val="000000"/>
                </a:solidFill>
                <a:latin typeface="Optima" charset="0"/>
                <a:ea typeface="ＭＳ Ｐゴシック" pitchFamily="34" charset="-128"/>
              </a:rPr>
              <a:t> (University of Queensland)</a:t>
            </a:r>
          </a:p>
          <a:p>
            <a:pPr marL="690563" lvl="1" indent="-233363">
              <a:spcAft>
                <a:spcPts val="400"/>
              </a:spcAft>
            </a:pPr>
            <a:endParaRPr lang="en-US" sz="800" dirty="0" smtClean="0">
              <a:solidFill>
                <a:srgbClr val="000000"/>
              </a:solidFill>
              <a:latin typeface="Optima" charset="0"/>
              <a:ea typeface="ＭＳ Ｐゴシック" pitchFamily="34" charset="-128"/>
            </a:endParaRPr>
          </a:p>
          <a:p>
            <a:pPr marL="690563" lvl="1" indent="-233363">
              <a:spcAft>
                <a:spcPts val="400"/>
              </a:spcAft>
            </a:pPr>
            <a:r>
              <a:rPr lang="en-US" sz="2000" dirty="0" smtClean="0">
                <a:solidFill>
                  <a:srgbClr val="000000"/>
                </a:solidFill>
                <a:latin typeface="Optima" charset="0"/>
                <a:ea typeface="ＭＳ Ｐゴシック" pitchFamily="34" charset="-128"/>
              </a:rPr>
              <a:t>*co-leaders of the Social </a:t>
            </a:r>
            <a:r>
              <a:rPr lang="en-US" sz="2000" dirty="0">
                <a:solidFill>
                  <a:srgbClr val="000000"/>
                </a:solidFill>
                <a:latin typeface="Optima" charset="0"/>
                <a:ea typeface="ＭＳ Ｐゴシック" pitchFamily="34" charset="-128"/>
              </a:rPr>
              <a:t>Science Genetic Association Consortium</a:t>
            </a:r>
          </a:p>
          <a:p>
            <a:pPr marL="690563" lvl="1" indent="-233363">
              <a:spcAft>
                <a:spcPts val="400"/>
              </a:spcAft>
            </a:pPr>
            <a:endParaRPr lang="en-US" sz="900" dirty="0">
              <a:solidFill>
                <a:srgbClr val="000000"/>
              </a:solidFill>
              <a:latin typeface="Optima" charset="0"/>
              <a:ea typeface="ＭＳ Ｐゴシック" pitchFamily="34" charset="-128"/>
            </a:endParaRPr>
          </a:p>
          <a:p>
            <a:pPr marL="690563" lvl="1" indent="-233363">
              <a:spcAft>
                <a:spcPts val="600"/>
              </a:spcAft>
            </a:pPr>
            <a:r>
              <a:rPr lang="en-US" sz="2000" b="1" i="1" dirty="0">
                <a:solidFill>
                  <a:srgbClr val="000000"/>
                </a:solidFill>
                <a:latin typeface="Optima" charset="0"/>
                <a:ea typeface="ＭＳ Ｐゴシック" pitchFamily="34" charset="-128"/>
              </a:rPr>
              <a:t>We gratefully acknowledge NIH’s NIA and OBSSR, NSF, and the </a:t>
            </a:r>
            <a:r>
              <a:rPr lang="en-US" sz="2000" b="1" i="1" dirty="0" err="1">
                <a:solidFill>
                  <a:srgbClr val="000000"/>
                </a:solidFill>
                <a:latin typeface="Optima" charset="0"/>
                <a:ea typeface="ＭＳ Ｐゴシック" pitchFamily="34" charset="-128"/>
              </a:rPr>
              <a:t>Ragnar</a:t>
            </a:r>
            <a:r>
              <a:rPr lang="en-US" sz="2000" b="1" i="1" dirty="0">
                <a:solidFill>
                  <a:srgbClr val="000000"/>
                </a:solidFill>
                <a:latin typeface="Optima" charset="0"/>
                <a:ea typeface="ＭＳ Ｐゴシック" pitchFamily="34" charset="-128"/>
              </a:rPr>
              <a:t> </a:t>
            </a:r>
            <a:r>
              <a:rPr lang="en-US" sz="2000" b="1" i="1" dirty="0" err="1">
                <a:solidFill>
                  <a:srgbClr val="000000"/>
                </a:solidFill>
                <a:latin typeface="Optima" charset="0"/>
                <a:ea typeface="ＭＳ Ｐゴシック" pitchFamily="34" charset="-128"/>
              </a:rPr>
              <a:t>Söderberg</a:t>
            </a:r>
            <a:r>
              <a:rPr lang="en-US" sz="2000" b="1" i="1" dirty="0">
                <a:solidFill>
                  <a:srgbClr val="000000"/>
                </a:solidFill>
                <a:latin typeface="Optima" charset="0"/>
                <a:ea typeface="ＭＳ Ｐゴシック" pitchFamily="34" charset="-128"/>
              </a:rPr>
              <a:t> Foundation for financial </a:t>
            </a:r>
            <a:r>
              <a:rPr lang="en-US" sz="2000" b="1" i="1" dirty="0" smtClean="0">
                <a:solidFill>
                  <a:srgbClr val="000000"/>
                </a:solidFill>
                <a:latin typeface="Optima" charset="0"/>
                <a:ea typeface="ＭＳ Ｐゴシック" pitchFamily="34" charset="-128"/>
              </a:rPr>
              <a:t>support.</a:t>
            </a:r>
            <a:endParaRPr lang="en-US" sz="2000" dirty="0">
              <a:solidFill>
                <a:srgbClr val="000000"/>
              </a:solidFill>
              <a:latin typeface="Optima" charset="0"/>
              <a:ea typeface="ＭＳ Ｐゴシック" pitchFamily="34" charset="-128"/>
            </a:endParaRPr>
          </a:p>
        </p:txBody>
      </p:sp>
    </p:spTree>
    <p:extLst>
      <p:ext uri="{BB962C8B-B14F-4D97-AF65-F5344CB8AC3E}">
        <p14:creationId xmlns:p14="http://schemas.microsoft.com/office/powerpoint/2010/main" val="3778134330"/>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07975" y="14288"/>
            <a:ext cx="8570913" cy="977900"/>
          </a:xfrm>
        </p:spPr>
        <p:txBody>
          <a:bodyPr/>
          <a:lstStyle/>
          <a:p>
            <a:pPr eaLnBrk="1" hangingPunct="1"/>
            <a:r>
              <a:rPr lang="en-US" dirty="0" smtClean="0">
                <a:effectLst/>
                <a:latin typeface="Optima" charset="0"/>
                <a:ea typeface="ＭＳ Ｐゴシック" pitchFamily="34" charset="-128"/>
              </a:rPr>
              <a:t>Background</a:t>
            </a:r>
          </a:p>
        </p:txBody>
      </p:sp>
      <p:sp>
        <p:nvSpPr>
          <p:cNvPr id="3" name="Content Placeholder 2"/>
          <p:cNvSpPr>
            <a:spLocks noGrp="1"/>
          </p:cNvSpPr>
          <p:nvPr>
            <p:ph idx="1"/>
          </p:nvPr>
        </p:nvSpPr>
        <p:spPr>
          <a:xfrm>
            <a:off x="319088" y="1075880"/>
            <a:ext cx="8550275" cy="5876121"/>
          </a:xfrm>
        </p:spPr>
        <p:txBody>
          <a:bodyPr/>
          <a:lstStyle/>
          <a:p>
            <a:pPr marL="514350" indent="-514350" eaLnBrk="1" hangingPunct="1"/>
            <a:r>
              <a:rPr lang="en-US" sz="2800" dirty="0" smtClean="0">
                <a:effectLst/>
                <a:latin typeface="Optima" charset="0"/>
                <a:ea typeface="ＭＳ Ｐゴシック" pitchFamily="34" charset="-128"/>
              </a:rPr>
              <a:t>In the last 20 years, there have been rapid, advances in measuring genetic variation across individuals.</a:t>
            </a:r>
          </a:p>
          <a:p>
            <a:pPr marL="514350" indent="-514350" eaLnBrk="1" hangingPunct="1"/>
            <a:r>
              <a:rPr lang="en-US" sz="2800" dirty="0" smtClean="0">
                <a:effectLst/>
                <a:latin typeface="Optima" charset="0"/>
                <a:ea typeface="ＭＳ Ｐゴシック" pitchFamily="34" charset="-128"/>
              </a:rPr>
              <a:t>The cost of genotyping continues to decline precipitously (now about $100 per person)</a:t>
            </a:r>
          </a:p>
          <a:p>
            <a:pPr marL="514350" indent="-514350" eaLnBrk="1" hangingPunct="1"/>
            <a:r>
              <a:rPr lang="en-US" sz="2800" dirty="0" smtClean="0">
                <a:effectLst/>
                <a:latin typeface="Optima" charset="0"/>
                <a:ea typeface="ＭＳ Ｐゴシック" pitchFamily="34" charset="-128"/>
              </a:rPr>
              <a:t>Many large-scale social surveys now collect genetic data on respondents</a:t>
            </a:r>
          </a:p>
          <a:p>
            <a:pPr marL="514350" indent="-514350" eaLnBrk="1" hangingPunct="1"/>
            <a:r>
              <a:rPr lang="en-US" sz="2800" dirty="0" smtClean="0">
                <a:effectLst/>
                <a:latin typeface="Optima" charset="0"/>
                <a:ea typeface="ＭＳ Ｐゴシック" pitchFamily="34" charset="-128"/>
              </a:rPr>
              <a:t>We are at the beginning of an explosion in social-science genetics research</a:t>
            </a:r>
          </a:p>
        </p:txBody>
      </p:sp>
    </p:spTree>
    <p:extLst>
      <p:ext uri="{BB962C8B-B14F-4D97-AF65-F5344CB8AC3E}">
        <p14:creationId xmlns:p14="http://schemas.microsoft.com/office/powerpoint/2010/main" val="1607542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Multiple-testing problem (</a:t>
            </a:r>
            <a:r>
              <a:rPr lang="en-US" sz="2800" dirty="0" err="1" smtClean="0"/>
              <a:t>cf</a:t>
            </a:r>
            <a:r>
              <a:rPr lang="en-US" sz="2800" dirty="0" smtClean="0"/>
              <a:t> </a:t>
            </a:r>
            <a:r>
              <a:rPr lang="en-US" sz="2800" dirty="0" err="1" smtClean="0"/>
              <a:t>Vul</a:t>
            </a:r>
            <a:r>
              <a:rPr lang="en-US" sz="2800" dirty="0" smtClean="0"/>
              <a:t> et al 2010)</a:t>
            </a:r>
            <a:endParaRPr lang="en-US" sz="2800" dirty="0"/>
          </a:p>
        </p:txBody>
      </p:sp>
      <p:sp>
        <p:nvSpPr>
          <p:cNvPr id="3" name="Text Placeholder 2"/>
          <p:cNvSpPr>
            <a:spLocks noGrp="1"/>
          </p:cNvSpPr>
          <p:nvPr>
            <p:ph type="body" sz="half" idx="1"/>
          </p:nvPr>
        </p:nvSpPr>
        <p:spPr>
          <a:xfrm>
            <a:off x="381000" y="1219200"/>
            <a:ext cx="4572000" cy="4876800"/>
          </a:xfrm>
        </p:spPr>
        <p:txBody>
          <a:bodyPr/>
          <a:lstStyle/>
          <a:p>
            <a:pPr>
              <a:buNone/>
            </a:pPr>
            <a:r>
              <a:rPr lang="en-US" dirty="0" smtClean="0"/>
              <a:t>Don’t worry:</a:t>
            </a:r>
          </a:p>
          <a:p>
            <a:r>
              <a:rPr lang="en-US" dirty="0" smtClean="0"/>
              <a:t>Strict thresholds (</a:t>
            </a:r>
            <a:r>
              <a:rPr lang="el-GR" dirty="0" smtClean="0">
                <a:latin typeface="Calibri"/>
              </a:rPr>
              <a:t>α</a:t>
            </a:r>
            <a:r>
              <a:rPr lang="en-US" dirty="0" smtClean="0">
                <a:latin typeface="Calibri"/>
              </a:rPr>
              <a:t> = </a:t>
            </a:r>
            <a:r>
              <a:rPr lang="en-US" dirty="0" smtClean="0"/>
              <a:t>0.001 and 5-voxel contiguity)</a:t>
            </a:r>
          </a:p>
          <a:p>
            <a:r>
              <a:rPr lang="en-US" dirty="0" smtClean="0"/>
              <a:t>Pre-specification of hypothesis (ROI)</a:t>
            </a:r>
          </a:p>
          <a:p>
            <a:r>
              <a:rPr lang="en-US" dirty="0" smtClean="0"/>
              <a:t>Replication</a:t>
            </a:r>
          </a:p>
          <a:p>
            <a:r>
              <a:rPr lang="en-US" dirty="0" smtClean="0"/>
              <a:t>Converging lines of evidence (</a:t>
            </a:r>
            <a:r>
              <a:rPr lang="en-US" dirty="0" err="1" smtClean="0"/>
              <a:t>fMRI</a:t>
            </a:r>
            <a:r>
              <a:rPr lang="en-US" dirty="0" smtClean="0"/>
              <a:t>, single neuron measurement, knock-outs, legions, </a:t>
            </a:r>
            <a:r>
              <a:rPr lang="en-US" dirty="0" err="1" smtClean="0"/>
              <a:t>rTMS</a:t>
            </a:r>
            <a:r>
              <a:rPr lang="en-US" dirty="0" smtClean="0"/>
              <a:t>)</a:t>
            </a:r>
          </a:p>
          <a:p>
            <a:r>
              <a:rPr lang="en-US" dirty="0" smtClean="0"/>
              <a:t>This is the same multiple testing problem that hangs over all empirical research</a:t>
            </a:r>
            <a:endParaRPr lang="en-US" dirty="0"/>
          </a:p>
        </p:txBody>
      </p:sp>
      <p:sp>
        <p:nvSpPr>
          <p:cNvPr id="4" name="Content Placeholder 3"/>
          <p:cNvSpPr>
            <a:spLocks noGrp="1"/>
          </p:cNvSpPr>
          <p:nvPr>
            <p:ph sz="half" idx="2"/>
          </p:nvPr>
        </p:nvSpPr>
        <p:spPr>
          <a:xfrm>
            <a:off x="5029200" y="1219200"/>
            <a:ext cx="3810000" cy="4876800"/>
          </a:xfrm>
        </p:spPr>
        <p:txBody>
          <a:bodyPr/>
          <a:lstStyle/>
          <a:p>
            <a:pPr>
              <a:buNone/>
            </a:pPr>
            <a:r>
              <a:rPr lang="en-US" dirty="0" smtClean="0"/>
              <a:t>Worry:</a:t>
            </a:r>
          </a:p>
          <a:p>
            <a:r>
              <a:rPr lang="en-US" dirty="0" smtClean="0"/>
              <a:t>Are all significant voxels reported?</a:t>
            </a:r>
          </a:p>
          <a:p>
            <a:r>
              <a:rPr lang="en-US" dirty="0" smtClean="0"/>
              <a:t>Were the specification searches reported?</a:t>
            </a:r>
          </a:p>
          <a:p>
            <a:r>
              <a:rPr lang="en-US" dirty="0" smtClean="0"/>
              <a:t>Are all GLM’s (regressions) reported?</a:t>
            </a:r>
          </a:p>
          <a:p>
            <a:r>
              <a:rPr lang="en-US" dirty="0" smtClean="0"/>
              <a:t>Is the </a:t>
            </a:r>
            <a:r>
              <a:rPr lang="en-US" dirty="0" err="1" smtClean="0"/>
              <a:t>neuroscientific</a:t>
            </a:r>
            <a:r>
              <a:rPr lang="en-US" dirty="0" smtClean="0"/>
              <a:t> explanation of the data post-hoc?</a:t>
            </a:r>
          </a:p>
          <a:p>
            <a:r>
              <a:rPr lang="en-US" dirty="0" smtClean="0"/>
              <a:t>Shouldn’t the effect size be adjusted for multiple testing</a:t>
            </a:r>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7975" y="134938"/>
            <a:ext cx="8570913" cy="977900"/>
          </a:xfrm>
        </p:spPr>
        <p:txBody>
          <a:bodyPr/>
          <a:lstStyle/>
          <a:p>
            <a:pPr eaLnBrk="1" hangingPunct="1"/>
            <a:r>
              <a:rPr lang="en-US" dirty="0" err="1" smtClean="0">
                <a:effectLst/>
                <a:latin typeface="Optima" charset="0"/>
                <a:ea typeface="ＭＳ Ｐゴシック" pitchFamily="34" charset="-128"/>
              </a:rPr>
              <a:t>Genoeconomics</a:t>
            </a:r>
            <a:r>
              <a:rPr lang="en-US" dirty="0" smtClean="0">
                <a:effectLst/>
                <a:latin typeface="Optima" charset="0"/>
                <a:ea typeface="ＭＳ Ｐゴシック" pitchFamily="34" charset="-128"/>
              </a:rPr>
              <a:t> Outline</a:t>
            </a:r>
          </a:p>
        </p:txBody>
      </p:sp>
      <p:sp>
        <p:nvSpPr>
          <p:cNvPr id="23555" name="Content Placeholder 2"/>
          <p:cNvSpPr>
            <a:spLocks noGrp="1"/>
          </p:cNvSpPr>
          <p:nvPr>
            <p:ph idx="1"/>
          </p:nvPr>
        </p:nvSpPr>
        <p:spPr>
          <a:xfrm>
            <a:off x="457200" y="1543050"/>
            <a:ext cx="8229600" cy="5122863"/>
          </a:xfrm>
        </p:spPr>
        <p:txBody>
          <a:bodyPr/>
          <a:lstStyle/>
          <a:p>
            <a:pPr marL="514350" indent="-514350" eaLnBrk="1" hangingPunct="1">
              <a:buFont typeface="Times" charset="0"/>
              <a:buAutoNum type="arabicPeriod"/>
            </a:pPr>
            <a:r>
              <a:rPr lang="en-US" dirty="0" smtClean="0">
                <a:solidFill>
                  <a:srgbClr val="FF0000"/>
                </a:solidFill>
                <a:effectLst/>
                <a:latin typeface="Optima" charset="0"/>
                <a:ea typeface="ＭＳ Ｐゴシック" pitchFamily="34" charset="-128"/>
              </a:rPr>
              <a:t>Some promises for social </a:t>
            </a:r>
            <a:r>
              <a:rPr lang="en-US" dirty="0">
                <a:solidFill>
                  <a:srgbClr val="FF0000"/>
                </a:solidFill>
                <a:effectLst/>
                <a:latin typeface="Optima" charset="0"/>
                <a:ea typeface="ＭＳ Ｐゴシック" pitchFamily="34" charset="-128"/>
              </a:rPr>
              <a:t>s</a:t>
            </a:r>
            <a:r>
              <a:rPr lang="en-US" dirty="0" smtClean="0">
                <a:solidFill>
                  <a:srgbClr val="FF0000"/>
                </a:solidFill>
                <a:effectLst/>
                <a:latin typeface="Optima" charset="0"/>
                <a:ea typeface="ＭＳ Ｐゴシック" pitchFamily="34" charset="-128"/>
              </a:rPr>
              <a:t>cience</a:t>
            </a:r>
          </a:p>
          <a:p>
            <a:pPr marL="514350" indent="-514350" eaLnBrk="1" hangingPunct="1">
              <a:buFont typeface="Times" charset="0"/>
              <a:buAutoNum type="arabicPeriod"/>
            </a:pPr>
            <a:r>
              <a:rPr lang="en-US" dirty="0" smtClean="0">
                <a:effectLst/>
                <a:latin typeface="Optima" charset="0"/>
                <a:ea typeface="ＭＳ Ｐゴシック" pitchFamily="34" charset="-128"/>
              </a:rPr>
              <a:t>Conceptual framework</a:t>
            </a:r>
          </a:p>
          <a:p>
            <a:pPr marL="514350" indent="-514350" eaLnBrk="1" hangingPunct="1">
              <a:buFont typeface="Times" charset="0"/>
              <a:buAutoNum type="arabicPeriod"/>
            </a:pPr>
            <a:r>
              <a:rPr lang="en-US" dirty="0" smtClean="0">
                <a:effectLst/>
                <a:latin typeface="Optima" charset="0"/>
                <a:ea typeface="ＭＳ Ｐゴシック" pitchFamily="34" charset="-128"/>
              </a:rPr>
              <a:t>Discovering genetic </a:t>
            </a:r>
            <a:r>
              <a:rPr lang="en-US" dirty="0">
                <a:effectLst/>
                <a:latin typeface="Optima" charset="0"/>
                <a:ea typeface="ＭＳ Ｐゴシック" pitchFamily="34" charset="-128"/>
              </a:rPr>
              <a:t>e</a:t>
            </a:r>
            <a:r>
              <a:rPr lang="en-US" dirty="0" smtClean="0">
                <a:effectLst/>
                <a:latin typeface="Optima" charset="0"/>
                <a:ea typeface="ＭＳ Ｐゴシック" pitchFamily="34" charset="-128"/>
              </a:rPr>
              <a:t>ffects</a:t>
            </a:r>
          </a:p>
          <a:p>
            <a:pPr marL="514350" indent="-514350" eaLnBrk="1" hangingPunct="1">
              <a:buFont typeface="Times" charset="0"/>
              <a:buAutoNum type="arabicPeriod"/>
            </a:pPr>
            <a:r>
              <a:rPr lang="en-US" dirty="0" smtClean="0">
                <a:effectLst/>
                <a:latin typeface="Optima" charset="0"/>
                <a:ea typeface="ＭＳ Ｐゴシック" pitchFamily="34" charset="-128"/>
              </a:rPr>
              <a:t>The power </a:t>
            </a:r>
            <a:r>
              <a:rPr lang="en-US" dirty="0">
                <a:effectLst/>
                <a:latin typeface="Optima" charset="0"/>
                <a:ea typeface="ＭＳ Ｐゴシック" pitchFamily="34" charset="-128"/>
              </a:rPr>
              <a:t>p</a:t>
            </a:r>
            <a:r>
              <a:rPr lang="en-US" dirty="0" smtClean="0">
                <a:effectLst/>
                <a:latin typeface="Optima" charset="0"/>
                <a:ea typeface="ＭＳ Ｐゴシック" pitchFamily="34" charset="-128"/>
              </a:rPr>
              <a:t>roblem</a:t>
            </a:r>
          </a:p>
          <a:p>
            <a:pPr marL="514350" indent="-514350" eaLnBrk="1" hangingPunct="1">
              <a:buFont typeface="Times" charset="0"/>
              <a:buAutoNum type="arabicPeriod"/>
            </a:pPr>
            <a:r>
              <a:rPr lang="en-US" dirty="0" smtClean="0">
                <a:effectLst/>
                <a:latin typeface="Optima" charset="0"/>
                <a:ea typeface="ＭＳ Ｐゴシック" pitchFamily="34" charset="-128"/>
              </a:rPr>
              <a:t>Some ways </a:t>
            </a:r>
            <a:r>
              <a:rPr lang="en-US" dirty="0">
                <a:effectLst/>
                <a:latin typeface="Optima" charset="0"/>
                <a:ea typeface="ＭＳ Ｐゴシック" pitchFamily="34" charset="-128"/>
              </a:rPr>
              <a:t>f</a:t>
            </a:r>
            <a:r>
              <a:rPr lang="en-US" dirty="0" smtClean="0">
                <a:effectLst/>
                <a:latin typeface="Optima" charset="0"/>
                <a:ea typeface="ＭＳ Ｐゴシック" pitchFamily="34" charset="-128"/>
              </a:rPr>
              <a:t>orward</a:t>
            </a:r>
          </a:p>
          <a:p>
            <a:pPr marL="514350" indent="-514350" eaLnBrk="1" hangingPunct="1">
              <a:buFont typeface="Times" charset="0"/>
              <a:buAutoNum type="arabicPeriod"/>
            </a:pPr>
            <a:r>
              <a:rPr lang="en-US" dirty="0" smtClean="0">
                <a:effectLst/>
                <a:latin typeface="Optima" charset="0"/>
                <a:ea typeface="ＭＳ Ｐゴシック" pitchFamily="34" charset="-128"/>
              </a:rPr>
              <a:t>Public policy questions</a:t>
            </a:r>
          </a:p>
        </p:txBody>
      </p:sp>
    </p:spTree>
    <p:extLst>
      <p:ext uri="{BB962C8B-B14F-4D97-AF65-F5344CB8AC3E}">
        <p14:creationId xmlns:p14="http://schemas.microsoft.com/office/powerpoint/2010/main" val="12115208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80753" y="160272"/>
            <a:ext cx="8825024" cy="977901"/>
          </a:xfrm>
        </p:spPr>
        <p:txBody>
          <a:bodyPr/>
          <a:lstStyle/>
          <a:p>
            <a:pPr eaLnBrk="1" hangingPunct="1"/>
            <a:r>
              <a:rPr lang="en-US" dirty="0" smtClean="0">
                <a:effectLst/>
                <a:latin typeface="Optima" charset="0"/>
                <a:ea typeface="ＭＳ Ｐゴシック" pitchFamily="34" charset="-128"/>
              </a:rPr>
              <a:t>Genetic data in Social Science</a:t>
            </a:r>
          </a:p>
        </p:txBody>
      </p:sp>
      <p:sp>
        <p:nvSpPr>
          <p:cNvPr id="3" name="Content Placeholder 2"/>
          <p:cNvSpPr>
            <a:spLocks noGrp="1"/>
          </p:cNvSpPr>
          <p:nvPr>
            <p:ph idx="1"/>
          </p:nvPr>
        </p:nvSpPr>
        <p:spPr>
          <a:xfrm>
            <a:off x="457200" y="1424763"/>
            <a:ext cx="8229600" cy="5241150"/>
          </a:xfrm>
        </p:spPr>
        <p:txBody>
          <a:bodyPr/>
          <a:lstStyle/>
          <a:p>
            <a:pPr marL="514350" indent="-514350" eaLnBrk="1" hangingPunct="1">
              <a:buFont typeface="Times" charset="0"/>
              <a:buAutoNum type="arabicPeriod"/>
            </a:pPr>
            <a:r>
              <a:rPr lang="en-US" dirty="0" smtClean="0">
                <a:effectLst/>
                <a:latin typeface="Optima" charset="0"/>
                <a:ea typeface="ＭＳ Ｐゴシック" pitchFamily="34" charset="-128"/>
              </a:rPr>
              <a:t>Biological mechanisms for behavior</a:t>
            </a:r>
          </a:p>
          <a:p>
            <a:pPr marL="514350" indent="-514350" eaLnBrk="1" hangingPunct="1">
              <a:buFont typeface="+mj-lt"/>
              <a:buAutoNum type="arabicPeriod"/>
            </a:pPr>
            <a:r>
              <a:rPr lang="en-US" dirty="0" smtClean="0">
                <a:effectLst/>
                <a:latin typeface="Optima" charset="0"/>
                <a:ea typeface="ＭＳ Ｐゴシック" pitchFamily="34" charset="-128"/>
              </a:rPr>
              <a:t>Direct measures of structural parameters    </a:t>
            </a:r>
          </a:p>
          <a:p>
            <a:pPr marL="914400" lvl="1" indent="-514350" eaLnBrk="1" hangingPunct="1">
              <a:buFont typeface="Wingdings" panose="05000000000000000000" pitchFamily="2" charset="2"/>
              <a:buChar char="§"/>
            </a:pPr>
            <a:r>
              <a:rPr lang="en-US" dirty="0" smtClean="0">
                <a:effectLst/>
                <a:latin typeface="Optima" charset="0"/>
                <a:ea typeface="ＭＳ Ｐゴシック" pitchFamily="34" charset="-128"/>
              </a:rPr>
              <a:t>E.g., preferences, abilities</a:t>
            </a:r>
          </a:p>
          <a:p>
            <a:pPr marL="514350" indent="-514350" eaLnBrk="1" hangingPunct="1">
              <a:buFont typeface="+mj-lt"/>
              <a:buAutoNum type="arabicPeriod"/>
            </a:pPr>
            <a:r>
              <a:rPr lang="en-US" dirty="0" smtClean="0">
                <a:effectLst/>
                <a:latin typeface="Optima" charset="0"/>
                <a:ea typeface="ＭＳ Ｐゴシック" pitchFamily="34" charset="-128"/>
              </a:rPr>
              <a:t>Instrumental variables </a:t>
            </a:r>
            <a:r>
              <a:rPr lang="en-US" sz="2400" dirty="0" smtClean="0">
                <a:effectLst/>
                <a:latin typeface="Optima" charset="0"/>
                <a:ea typeface="ＭＳ Ｐゴシック" pitchFamily="34" charset="-128"/>
              </a:rPr>
              <a:t>(Turley et al 2013)</a:t>
            </a:r>
          </a:p>
          <a:p>
            <a:pPr marL="514350" indent="-514350" eaLnBrk="1" hangingPunct="1">
              <a:buFont typeface="+mj-lt"/>
              <a:buAutoNum type="arabicPeriod"/>
            </a:pPr>
            <a:r>
              <a:rPr lang="en-US" dirty="0" smtClean="0">
                <a:effectLst/>
                <a:latin typeface="Optima" charset="0"/>
                <a:ea typeface="ＭＳ Ｐゴシック" pitchFamily="34" charset="-128"/>
              </a:rPr>
              <a:t>Control variables</a:t>
            </a:r>
          </a:p>
          <a:p>
            <a:pPr marL="514350" indent="-514350" eaLnBrk="1" hangingPunct="1">
              <a:buFont typeface="Times" charset="0"/>
              <a:buAutoNum type="arabicPeriod"/>
            </a:pPr>
            <a:r>
              <a:rPr lang="en-US" dirty="0" smtClean="0">
                <a:effectLst/>
                <a:latin typeface="Optima" charset="0"/>
                <a:ea typeface="ＭＳ Ｐゴシック" pitchFamily="34" charset="-128"/>
              </a:rPr>
              <a:t>Prediction</a:t>
            </a:r>
          </a:p>
          <a:p>
            <a:pPr marL="514350" indent="-514350" eaLnBrk="1" hangingPunct="1">
              <a:buFont typeface="Times" charset="0"/>
              <a:buAutoNum type="arabicPeriod"/>
            </a:pPr>
            <a:r>
              <a:rPr lang="en-US" dirty="0" smtClean="0">
                <a:effectLst/>
                <a:latin typeface="Optima" charset="0"/>
                <a:ea typeface="ＭＳ Ｐゴシック" pitchFamily="34" charset="-128"/>
              </a:rPr>
              <a:t>Targeting interventions</a:t>
            </a:r>
          </a:p>
          <a:p>
            <a:pPr marL="914400" lvl="1" indent="-514350" eaLnBrk="1" hangingPunct="1">
              <a:buFont typeface="Wingdings" pitchFamily="2" charset="2"/>
              <a:buChar char="§"/>
            </a:pPr>
            <a:r>
              <a:rPr lang="en-US" dirty="0" smtClean="0">
                <a:effectLst/>
                <a:latin typeface="Optima" charset="0"/>
                <a:ea typeface="ＭＳ Ｐゴシック" pitchFamily="34" charset="-128"/>
              </a:rPr>
              <a:t>E.g., children susceptible to dyslexia.</a:t>
            </a:r>
          </a:p>
        </p:txBody>
      </p:sp>
    </p:spTree>
    <p:extLst>
      <p:ext uri="{BB962C8B-B14F-4D97-AF65-F5344CB8AC3E}">
        <p14:creationId xmlns:p14="http://schemas.microsoft.com/office/powerpoint/2010/main" val="4451854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7975" y="134938"/>
            <a:ext cx="8570913" cy="977900"/>
          </a:xfrm>
        </p:spPr>
        <p:txBody>
          <a:bodyPr/>
          <a:lstStyle/>
          <a:p>
            <a:pPr eaLnBrk="1" hangingPunct="1"/>
            <a:r>
              <a:rPr lang="en-US" smtClean="0">
                <a:effectLst/>
                <a:latin typeface="Optima" charset="0"/>
                <a:ea typeface="ＭＳ Ｐゴシック" pitchFamily="34" charset="-128"/>
              </a:rPr>
              <a:t>Outline</a:t>
            </a:r>
          </a:p>
        </p:txBody>
      </p:sp>
      <p:sp>
        <p:nvSpPr>
          <p:cNvPr id="23555" name="Content Placeholder 2"/>
          <p:cNvSpPr>
            <a:spLocks noGrp="1"/>
          </p:cNvSpPr>
          <p:nvPr>
            <p:ph idx="1"/>
          </p:nvPr>
        </p:nvSpPr>
        <p:spPr>
          <a:xfrm>
            <a:off x="457200" y="1543050"/>
            <a:ext cx="8229600" cy="5122863"/>
          </a:xfrm>
        </p:spPr>
        <p:txBody>
          <a:bodyPr/>
          <a:lstStyle/>
          <a:p>
            <a:pPr marL="514350" indent="-514350" eaLnBrk="1" hangingPunct="1">
              <a:buFont typeface="Times" charset="0"/>
              <a:buAutoNum type="arabicPeriod"/>
            </a:pPr>
            <a:r>
              <a:rPr lang="en-US" dirty="0" smtClean="0">
                <a:effectLst/>
                <a:latin typeface="Optima" charset="0"/>
                <a:ea typeface="ＭＳ Ｐゴシック" pitchFamily="34" charset="-128"/>
              </a:rPr>
              <a:t>Some promises for social </a:t>
            </a:r>
            <a:r>
              <a:rPr lang="en-US" dirty="0">
                <a:effectLst/>
                <a:latin typeface="Optima" charset="0"/>
                <a:ea typeface="ＭＳ Ｐゴシック" pitchFamily="34" charset="-128"/>
              </a:rPr>
              <a:t>s</a:t>
            </a:r>
            <a:r>
              <a:rPr lang="en-US" dirty="0" smtClean="0">
                <a:effectLst/>
                <a:latin typeface="Optima" charset="0"/>
                <a:ea typeface="ＭＳ Ｐゴシック" pitchFamily="34" charset="-128"/>
              </a:rPr>
              <a:t>cience</a:t>
            </a:r>
          </a:p>
          <a:p>
            <a:pPr marL="514350" indent="-514350" eaLnBrk="1" hangingPunct="1">
              <a:buFont typeface="Times" charset="0"/>
              <a:buAutoNum type="arabicPeriod"/>
            </a:pPr>
            <a:r>
              <a:rPr lang="en-US" dirty="0" smtClean="0">
                <a:solidFill>
                  <a:srgbClr val="FF0000"/>
                </a:solidFill>
                <a:effectLst/>
                <a:latin typeface="Optima" charset="0"/>
                <a:ea typeface="ＭＳ Ｐゴシック" pitchFamily="34" charset="-128"/>
              </a:rPr>
              <a:t>Conceptual framework</a:t>
            </a:r>
          </a:p>
          <a:p>
            <a:pPr marL="514350" indent="-514350" eaLnBrk="1" hangingPunct="1">
              <a:buFont typeface="Times" charset="0"/>
              <a:buAutoNum type="arabicPeriod"/>
            </a:pPr>
            <a:r>
              <a:rPr lang="en-US" dirty="0" smtClean="0">
                <a:effectLst/>
                <a:latin typeface="Optima" charset="0"/>
                <a:ea typeface="ＭＳ Ｐゴシック" pitchFamily="34" charset="-128"/>
              </a:rPr>
              <a:t>Discovering genetic </a:t>
            </a:r>
            <a:r>
              <a:rPr lang="en-US" dirty="0">
                <a:effectLst/>
                <a:latin typeface="Optima" charset="0"/>
                <a:ea typeface="ＭＳ Ｐゴシック" pitchFamily="34" charset="-128"/>
              </a:rPr>
              <a:t>e</a:t>
            </a:r>
            <a:r>
              <a:rPr lang="en-US" dirty="0" smtClean="0">
                <a:effectLst/>
                <a:latin typeface="Optima" charset="0"/>
                <a:ea typeface="ＭＳ Ｐゴシック" pitchFamily="34" charset="-128"/>
              </a:rPr>
              <a:t>ffects</a:t>
            </a:r>
          </a:p>
          <a:p>
            <a:pPr marL="514350" indent="-514350" eaLnBrk="1" hangingPunct="1">
              <a:buFont typeface="Times" charset="0"/>
              <a:buAutoNum type="arabicPeriod"/>
            </a:pPr>
            <a:r>
              <a:rPr lang="en-US" dirty="0" smtClean="0">
                <a:effectLst/>
                <a:latin typeface="Optima" charset="0"/>
                <a:ea typeface="ＭＳ Ｐゴシック" pitchFamily="34" charset="-128"/>
              </a:rPr>
              <a:t>The power </a:t>
            </a:r>
            <a:r>
              <a:rPr lang="en-US" dirty="0">
                <a:effectLst/>
                <a:latin typeface="Optima" charset="0"/>
                <a:ea typeface="ＭＳ Ｐゴシック" pitchFamily="34" charset="-128"/>
              </a:rPr>
              <a:t>p</a:t>
            </a:r>
            <a:r>
              <a:rPr lang="en-US" dirty="0" smtClean="0">
                <a:effectLst/>
                <a:latin typeface="Optima" charset="0"/>
                <a:ea typeface="ＭＳ Ｐゴシック" pitchFamily="34" charset="-128"/>
              </a:rPr>
              <a:t>roblem</a:t>
            </a:r>
          </a:p>
          <a:p>
            <a:pPr marL="514350" indent="-514350" eaLnBrk="1" hangingPunct="1">
              <a:buFont typeface="Times" charset="0"/>
              <a:buAutoNum type="arabicPeriod"/>
            </a:pPr>
            <a:r>
              <a:rPr lang="en-US" dirty="0" smtClean="0">
                <a:effectLst/>
                <a:latin typeface="Optima" charset="0"/>
                <a:ea typeface="ＭＳ Ｐゴシック" pitchFamily="34" charset="-128"/>
              </a:rPr>
              <a:t>Some ways </a:t>
            </a:r>
            <a:r>
              <a:rPr lang="en-US" dirty="0">
                <a:effectLst/>
                <a:latin typeface="Optima" charset="0"/>
                <a:ea typeface="ＭＳ Ｐゴシック" pitchFamily="34" charset="-128"/>
              </a:rPr>
              <a:t>f</a:t>
            </a:r>
            <a:r>
              <a:rPr lang="en-US" dirty="0" smtClean="0">
                <a:effectLst/>
                <a:latin typeface="Optima" charset="0"/>
                <a:ea typeface="ＭＳ Ｐゴシック" pitchFamily="34" charset="-128"/>
              </a:rPr>
              <a:t>orward</a:t>
            </a:r>
          </a:p>
          <a:p>
            <a:pPr marL="514350" indent="-514350" eaLnBrk="1" hangingPunct="1">
              <a:buFont typeface="Times" charset="0"/>
              <a:buAutoNum type="arabicPeriod"/>
            </a:pPr>
            <a:r>
              <a:rPr lang="en-US" dirty="0" smtClean="0">
                <a:effectLst/>
                <a:latin typeface="Optima" charset="0"/>
                <a:ea typeface="ＭＳ Ｐゴシック" pitchFamily="34" charset="-128"/>
              </a:rPr>
              <a:t>Public policy questions</a:t>
            </a:r>
          </a:p>
        </p:txBody>
      </p:sp>
    </p:spTree>
    <p:extLst>
      <p:ext uri="{BB962C8B-B14F-4D97-AF65-F5344CB8AC3E}">
        <p14:creationId xmlns:p14="http://schemas.microsoft.com/office/powerpoint/2010/main" val="159099779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25400"/>
            <a:ext cx="7772400" cy="1143000"/>
          </a:xfrm>
        </p:spPr>
        <p:txBody>
          <a:bodyPr/>
          <a:lstStyle/>
          <a:p>
            <a:r>
              <a:rPr lang="en-US" smtClean="0">
                <a:effectLst/>
                <a:latin typeface="Optima" charset="0"/>
                <a:ea typeface="ＭＳ Ｐゴシック" pitchFamily="34" charset="-128"/>
              </a:rPr>
              <a:t>Genetics Primer</a:t>
            </a:r>
          </a:p>
        </p:txBody>
      </p:sp>
      <p:sp>
        <p:nvSpPr>
          <p:cNvPr id="24579" name="Content Placeholder 2"/>
          <p:cNvSpPr>
            <a:spLocks noGrp="1"/>
          </p:cNvSpPr>
          <p:nvPr>
            <p:ph idx="1"/>
          </p:nvPr>
        </p:nvSpPr>
        <p:spPr>
          <a:xfrm>
            <a:off x="152400" y="1387475"/>
            <a:ext cx="8915400" cy="4708525"/>
          </a:xfrm>
        </p:spPr>
        <p:txBody>
          <a:bodyPr/>
          <a:lstStyle/>
          <a:p>
            <a:r>
              <a:rPr lang="en-US" sz="2800" dirty="0" smtClean="0">
                <a:effectLst/>
                <a:latin typeface="Optima" charset="0"/>
                <a:ea typeface="ＭＳ Ｐゴシック" pitchFamily="34" charset="-128"/>
              </a:rPr>
              <a:t>Human DNA is a sequence of ~3 billion nucleotide molecules (spread across 23 chromosomes).</a:t>
            </a:r>
          </a:p>
          <a:p>
            <a:r>
              <a:rPr lang="en-US" sz="2800" dirty="0" smtClean="0">
                <a:effectLst/>
                <a:latin typeface="Optima" charset="0"/>
                <a:ea typeface="ＭＳ Ｐゴシック" pitchFamily="34" charset="-128"/>
              </a:rPr>
              <a:t>This human genome has 20,000-25,000 subsequences called </a:t>
            </a:r>
            <a:r>
              <a:rPr lang="en-US" sz="2800" b="1" i="1" dirty="0" smtClean="0">
                <a:effectLst/>
                <a:latin typeface="Optima" charset="0"/>
                <a:ea typeface="ＭＳ Ｐゴシック" pitchFamily="34" charset="-128"/>
              </a:rPr>
              <a:t>genes</a:t>
            </a:r>
            <a:r>
              <a:rPr lang="en-US" sz="2800" dirty="0" smtClean="0">
                <a:effectLst/>
                <a:latin typeface="Optima" charset="0"/>
                <a:ea typeface="ＭＳ Ｐゴシック" pitchFamily="34" charset="-128"/>
              </a:rPr>
              <a:t>.</a:t>
            </a:r>
          </a:p>
          <a:p>
            <a:r>
              <a:rPr lang="en-US" sz="2800" dirty="0" smtClean="0">
                <a:effectLst/>
                <a:latin typeface="Optima" charset="0"/>
                <a:ea typeface="ＭＳ Ｐゴシック" pitchFamily="34" charset="-128"/>
              </a:rPr>
              <a:t>Genes provide instructions for building proteins.</a:t>
            </a:r>
          </a:p>
          <a:p>
            <a:r>
              <a:rPr lang="en-US" sz="2800" dirty="0" smtClean="0">
                <a:effectLst/>
                <a:latin typeface="Optima" charset="0"/>
                <a:ea typeface="ＭＳ Ｐゴシック" pitchFamily="34" charset="-128"/>
              </a:rPr>
              <a:t>At the vast majority of locations on the genome, there is no “common” variation in nucleotides across individuals.</a:t>
            </a:r>
          </a:p>
        </p:txBody>
      </p:sp>
    </p:spTree>
    <p:extLst>
      <p:ext uri="{BB962C8B-B14F-4D97-AF65-F5344CB8AC3E}">
        <p14:creationId xmlns:p14="http://schemas.microsoft.com/office/powerpoint/2010/main" val="3072532423"/>
      </p:ext>
    </p:extLst>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4648200" cy="4495800"/>
          </a:xfrm>
        </p:spPr>
        <p:txBody>
          <a:bodyPr/>
          <a:lstStyle/>
          <a:p>
            <a:r>
              <a:rPr lang="en-US" sz="2800" dirty="0"/>
              <a:t>SNPs: single-nucleotide polymorphisms </a:t>
            </a:r>
            <a:r>
              <a:rPr lang="en-US" sz="2800" dirty="0" smtClean="0"/>
              <a:t>(a </a:t>
            </a:r>
            <a:r>
              <a:rPr lang="en-US" sz="2800" dirty="0"/>
              <a:t>single </a:t>
            </a:r>
            <a:r>
              <a:rPr lang="en-US" sz="2800" dirty="0" smtClean="0"/>
              <a:t>DNA base pair</a:t>
            </a:r>
            <a:r>
              <a:rPr lang="en-US" sz="2800" dirty="0"/>
              <a:t> </a:t>
            </a:r>
            <a:r>
              <a:rPr lang="en-US" sz="2800" dirty="0" smtClean="0"/>
              <a:t>that differs with meaningful frequency across </a:t>
            </a:r>
            <a:r>
              <a:rPr lang="en-US" sz="2800" dirty="0"/>
              <a:t>people)</a:t>
            </a:r>
          </a:p>
          <a:p>
            <a:pPr lvl="1"/>
            <a:r>
              <a:rPr lang="en-US" sz="2800" dirty="0"/>
              <a:t>About </a:t>
            </a:r>
            <a:r>
              <a:rPr lang="en-US" sz="2800" dirty="0" smtClean="0"/>
              <a:t>1-5 </a:t>
            </a:r>
            <a:r>
              <a:rPr lang="en-US" sz="2800" dirty="0"/>
              <a:t>million loci </a:t>
            </a:r>
          </a:p>
          <a:p>
            <a:r>
              <a:rPr lang="en-US" sz="2800" dirty="0"/>
              <a:t>Genotyping: </a:t>
            </a:r>
            <a:r>
              <a:rPr lang="en-US" sz="2800" dirty="0" smtClean="0"/>
              <a:t>mapping some part of a person’s DNA (e.g., 2 million SNPs, using an </a:t>
            </a:r>
            <a:r>
              <a:rPr lang="en-US" sz="2800" dirty="0" err="1" smtClean="0"/>
              <a:t>Illumina</a:t>
            </a:r>
            <a:r>
              <a:rPr lang="en-US" sz="2800" dirty="0" smtClean="0"/>
              <a:t> chip)</a:t>
            </a:r>
          </a:p>
        </p:txBody>
      </p:sp>
      <p:pic>
        <p:nvPicPr>
          <p:cNvPr id="4" name="Picture 2" descr="File:Dna-SNP.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04799"/>
            <a:ext cx="3810000" cy="4646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446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0" y="561975"/>
            <a:ext cx="9144000" cy="5948363"/>
          </a:xfrm>
        </p:spPr>
        <p:txBody>
          <a:bodyPr/>
          <a:lstStyle/>
          <a:p>
            <a:r>
              <a:rPr lang="en-US" b="1" i="1" dirty="0" smtClean="0">
                <a:effectLst/>
                <a:latin typeface="Optima" charset="0"/>
                <a:ea typeface="ＭＳ Ｐゴシック" pitchFamily="34" charset="-128"/>
              </a:rPr>
              <a:t>Single-nucleotide polymorphisms (SNPs)</a:t>
            </a:r>
            <a:r>
              <a:rPr lang="en-US" dirty="0" smtClean="0">
                <a:effectLst/>
                <a:latin typeface="Optima" charset="0"/>
                <a:ea typeface="ＭＳ Ｐゴシック" pitchFamily="34" charset="-128"/>
              </a:rPr>
              <a:t>: Nucleotides where individuals differ (a small % of all nucleotides).  					</a:t>
            </a:r>
          </a:p>
          <a:p>
            <a:pPr>
              <a:buFontTx/>
              <a:buNone/>
            </a:pPr>
            <a:r>
              <a:rPr lang="en-US" sz="2400" dirty="0" smtClean="0">
                <a:effectLst/>
                <a:latin typeface="Optima" charset="0"/>
                <a:ea typeface="ＭＳ Ｐゴシック" pitchFamily="34" charset="-128"/>
              </a:rPr>
              <a:t>    (There are also other types of variation.)</a:t>
            </a:r>
          </a:p>
          <a:p>
            <a:r>
              <a:rPr lang="en-US" dirty="0" smtClean="0">
                <a:effectLst/>
                <a:latin typeface="Optima" charset="0"/>
                <a:ea typeface="ＭＳ Ｐゴシック" pitchFamily="34" charset="-128"/>
              </a:rPr>
              <a:t>At the vast majority of SNP locations, there are only 2 possible nucleotides:</a:t>
            </a:r>
          </a:p>
          <a:p>
            <a:pPr lvl="1"/>
            <a:r>
              <a:rPr lang="en-US" b="1" i="1" dirty="0" smtClean="0">
                <a:effectLst/>
                <a:latin typeface="Optima" charset="0"/>
                <a:ea typeface="ＭＳ Ｐゴシック" pitchFamily="34" charset="-128"/>
              </a:rPr>
              <a:t>major allele </a:t>
            </a:r>
            <a:r>
              <a:rPr lang="en-US" dirty="0" smtClean="0">
                <a:effectLst/>
                <a:latin typeface="Optima" charset="0"/>
                <a:ea typeface="ＭＳ Ｐゴシック" pitchFamily="34" charset="-128"/>
              </a:rPr>
              <a:t>(more common)</a:t>
            </a:r>
          </a:p>
          <a:p>
            <a:pPr lvl="1"/>
            <a:r>
              <a:rPr lang="en-US" b="1" i="1" dirty="0" smtClean="0">
                <a:effectLst/>
                <a:latin typeface="Optima" charset="0"/>
                <a:ea typeface="ＭＳ Ｐゴシック" pitchFamily="34" charset="-128"/>
              </a:rPr>
              <a:t>minor allele </a:t>
            </a:r>
            <a:r>
              <a:rPr lang="en-US" dirty="0" smtClean="0">
                <a:effectLst/>
                <a:latin typeface="Optima" charset="0"/>
                <a:ea typeface="ＭＳ Ｐゴシック" pitchFamily="34" charset="-128"/>
              </a:rPr>
              <a:t>(less common).</a:t>
            </a:r>
          </a:p>
          <a:p>
            <a:r>
              <a:rPr lang="en-US" dirty="0" smtClean="0">
                <a:effectLst/>
                <a:latin typeface="Optima" charset="0"/>
                <a:ea typeface="ＭＳ Ｐゴシック" pitchFamily="34" charset="-128"/>
              </a:rPr>
              <a:t>From each parent, may inherit either allele; SNP unaffected by which received from whom.</a:t>
            </a:r>
          </a:p>
          <a:p>
            <a:r>
              <a:rPr lang="en-US" b="1" i="1" dirty="0" smtClean="0">
                <a:effectLst/>
                <a:latin typeface="Optima" charset="0"/>
                <a:ea typeface="ＭＳ Ｐゴシック" pitchFamily="34" charset="-128"/>
              </a:rPr>
              <a:t>Genotype</a:t>
            </a:r>
            <a:r>
              <a:rPr lang="en-US" dirty="0" smtClean="0">
                <a:effectLst/>
                <a:latin typeface="Optima" charset="0"/>
                <a:ea typeface="ＭＳ Ｐゴシック" pitchFamily="34" charset="-128"/>
              </a:rPr>
              <a:t> for each SNP: #minor alleles (0,1,2). </a:t>
            </a:r>
            <a:endParaRPr lang="en-US" b="1" i="1" dirty="0" smtClean="0">
              <a:effectLst/>
              <a:latin typeface="Optima" charset="0"/>
              <a:ea typeface="ＭＳ Ｐゴシック" pitchFamily="34" charset="-128"/>
            </a:endParaRPr>
          </a:p>
        </p:txBody>
      </p:sp>
    </p:spTree>
    <p:extLst>
      <p:ext uri="{BB962C8B-B14F-4D97-AF65-F5344CB8AC3E}">
        <p14:creationId xmlns:p14="http://schemas.microsoft.com/office/powerpoint/2010/main" val="1149826666"/>
      </p:ext>
    </p:extLst>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Title 1"/>
          <p:cNvSpPr>
            <a:spLocks noGrp="1"/>
          </p:cNvSpPr>
          <p:nvPr>
            <p:ph type="title"/>
          </p:nvPr>
        </p:nvSpPr>
        <p:spPr>
          <a:xfrm>
            <a:off x="685800" y="-50800"/>
            <a:ext cx="7772400" cy="1143000"/>
          </a:xfrm>
        </p:spPr>
        <p:txBody>
          <a:bodyPr/>
          <a:lstStyle/>
          <a:p>
            <a:r>
              <a:rPr lang="en-US" smtClean="0">
                <a:effectLst/>
                <a:latin typeface="Optima" charset="0"/>
                <a:ea typeface="ＭＳ Ｐゴシック" pitchFamily="34" charset="-128"/>
              </a:rPr>
              <a:t>Genetic Effects</a:t>
            </a:r>
          </a:p>
        </p:txBody>
      </p:sp>
      <p:sp>
        <p:nvSpPr>
          <p:cNvPr id="1028" name="Content Placeholder 2"/>
          <p:cNvSpPr>
            <a:spLocks noGrp="1"/>
          </p:cNvSpPr>
          <p:nvPr>
            <p:ph idx="1"/>
          </p:nvPr>
        </p:nvSpPr>
        <p:spPr>
          <a:xfrm>
            <a:off x="461963" y="1189038"/>
            <a:ext cx="8274050" cy="5332412"/>
          </a:xfrm>
        </p:spPr>
        <p:txBody>
          <a:bodyPr/>
          <a:lstStyle/>
          <a:p>
            <a:r>
              <a:rPr lang="en-US" dirty="0" smtClean="0">
                <a:effectLst/>
                <a:latin typeface="Optima" charset="0"/>
                <a:ea typeface="ＭＳ Ｐゴシック" pitchFamily="34" charset="-128"/>
              </a:rPr>
              <a:t>Let </a:t>
            </a:r>
            <a:r>
              <a:rPr lang="en-US" i="1" dirty="0" err="1" smtClean="0">
                <a:effectLst/>
                <a:latin typeface="Optima" charset="0"/>
                <a:ea typeface="ＭＳ Ｐゴシック" pitchFamily="34" charset="-128"/>
              </a:rPr>
              <a:t>i</a:t>
            </a:r>
            <a:r>
              <a:rPr lang="en-US" dirty="0" smtClean="0">
                <a:effectLst/>
                <a:latin typeface="Optima" charset="0"/>
                <a:ea typeface="ＭＳ Ｐゴシック" pitchFamily="34" charset="-128"/>
              </a:rPr>
              <a:t> index individuals; </a:t>
            </a:r>
            <a:r>
              <a:rPr lang="en-US" i="1" dirty="0" smtClean="0">
                <a:effectLst/>
                <a:latin typeface="Optima" charset="0"/>
                <a:ea typeface="ＭＳ Ｐゴシック" pitchFamily="34" charset="-128"/>
              </a:rPr>
              <a:t>j</a:t>
            </a:r>
            <a:r>
              <a:rPr lang="en-US" dirty="0" smtClean="0">
                <a:effectLst/>
                <a:latin typeface="Optima" charset="0"/>
                <a:ea typeface="ＭＳ Ｐゴシック" pitchFamily="34" charset="-128"/>
              </a:rPr>
              <a:t> index SNPs.</a:t>
            </a:r>
          </a:p>
          <a:p>
            <a:r>
              <a:rPr lang="en-US" dirty="0" smtClean="0">
                <a:effectLst/>
                <a:latin typeface="Optima" charset="0"/>
                <a:ea typeface="ＭＳ Ｐゴシック" pitchFamily="34" charset="-128"/>
              </a:rPr>
              <a:t>Let </a:t>
            </a:r>
            <a:r>
              <a:rPr lang="en-US" i="1" dirty="0" err="1" smtClean="0">
                <a:effectLst/>
                <a:latin typeface="Optima" charset="0"/>
                <a:ea typeface="ＭＳ Ｐゴシック" pitchFamily="34" charset="-128"/>
              </a:rPr>
              <a:t>y</a:t>
            </a:r>
            <a:r>
              <a:rPr lang="en-US" i="1" baseline="-25000" dirty="0" err="1" smtClean="0">
                <a:effectLst/>
                <a:latin typeface="Optima" charset="0"/>
                <a:ea typeface="ＭＳ Ｐゴシック" pitchFamily="34" charset="-128"/>
              </a:rPr>
              <a:t>i</a:t>
            </a:r>
            <a:r>
              <a:rPr lang="en-US" dirty="0" smtClean="0">
                <a:effectLst/>
                <a:latin typeface="Optima" charset="0"/>
                <a:ea typeface="ＭＳ Ｐゴシック" pitchFamily="34" charset="-128"/>
              </a:rPr>
              <a:t> denote some outcome of interest.</a:t>
            </a:r>
          </a:p>
          <a:p>
            <a:r>
              <a:rPr lang="en-US" dirty="0" smtClean="0">
                <a:effectLst/>
                <a:latin typeface="Optima" charset="0"/>
                <a:ea typeface="ＭＳ Ｐゴシック" pitchFamily="34" charset="-128"/>
              </a:rPr>
              <a:t>Simplest model: Population regression is</a:t>
            </a:r>
          </a:p>
          <a:p>
            <a:pPr>
              <a:buFontTx/>
              <a:buNone/>
            </a:pPr>
            <a:endParaRPr lang="en-US" dirty="0" smtClean="0">
              <a:effectLst/>
              <a:latin typeface="Optima" charset="0"/>
              <a:ea typeface="ＭＳ Ｐゴシック" pitchFamily="34" charset="-128"/>
            </a:endParaRPr>
          </a:p>
          <a:p>
            <a:pPr>
              <a:buFontTx/>
              <a:buNone/>
            </a:pPr>
            <a:endParaRPr lang="en-US" dirty="0" smtClean="0">
              <a:effectLst/>
              <a:latin typeface="Optima" charset="0"/>
              <a:ea typeface="ＭＳ Ｐゴシック" pitchFamily="34" charset="-128"/>
            </a:endParaRPr>
          </a:p>
          <a:p>
            <a:pPr>
              <a:buFontTx/>
              <a:buNone/>
            </a:pPr>
            <a:r>
              <a:rPr lang="en-US" i="1" dirty="0" smtClean="0">
                <a:effectLst/>
                <a:latin typeface="Optima" charset="0"/>
                <a:ea typeface="ＭＳ Ｐゴシック" pitchFamily="34" charset="-128"/>
                <a:sym typeface="Symbol" pitchFamily="18" charset="2"/>
              </a:rPr>
              <a:t></a:t>
            </a:r>
            <a:r>
              <a:rPr lang="en-US" dirty="0" smtClean="0">
                <a:effectLst/>
                <a:latin typeface="Optima" charset="0"/>
                <a:ea typeface="ＭＳ Ｐゴシック" pitchFamily="34" charset="-128"/>
                <a:sym typeface="Symbol" pitchFamily="18" charset="2"/>
              </a:rPr>
              <a:t> : population mean of the outcome.</a:t>
            </a:r>
          </a:p>
          <a:p>
            <a:pPr>
              <a:buFontTx/>
              <a:buNone/>
            </a:pPr>
            <a:r>
              <a:rPr lang="en-US" i="1" dirty="0" err="1" smtClean="0">
                <a:effectLst/>
                <a:latin typeface="Optima" charset="0"/>
                <a:ea typeface="ＭＳ Ｐゴシック" pitchFamily="34" charset="-128"/>
              </a:rPr>
              <a:t>x</a:t>
            </a:r>
            <a:r>
              <a:rPr lang="en-US" i="1" baseline="-25000" dirty="0" err="1" smtClean="0">
                <a:effectLst/>
                <a:latin typeface="Optima" charset="0"/>
                <a:ea typeface="ＭＳ Ｐゴシック" pitchFamily="34" charset="-128"/>
              </a:rPr>
              <a:t>ij</a:t>
            </a:r>
            <a:r>
              <a:rPr lang="en-US" dirty="0" smtClean="0">
                <a:effectLst/>
                <a:latin typeface="Optima" charset="0"/>
                <a:ea typeface="ＭＳ Ｐゴシック" pitchFamily="34" charset="-128"/>
              </a:rPr>
              <a:t> : genotype </a:t>
            </a:r>
            <a:r>
              <a:rPr lang="en-US" dirty="0" smtClean="0">
                <a:effectLst/>
                <a:latin typeface="Optima" charset="0"/>
                <a:ea typeface="ＭＳ Ｐゴシック" pitchFamily="34" charset="-128"/>
                <a:sym typeface="Symbol" pitchFamily="18" charset="2"/>
              </a:rPr>
              <a:t> </a:t>
            </a:r>
            <a:r>
              <a:rPr lang="en-US" dirty="0" smtClean="0">
                <a:effectLst/>
                <a:latin typeface="Optima" charset="0"/>
                <a:ea typeface="ＭＳ Ｐゴシック" pitchFamily="34" charset="-128"/>
              </a:rPr>
              <a:t>{0,1,2} of person </a:t>
            </a:r>
            <a:r>
              <a:rPr lang="en-US" i="1" dirty="0" err="1" smtClean="0">
                <a:effectLst/>
                <a:latin typeface="Optima" charset="0"/>
                <a:ea typeface="ＭＳ Ｐゴシック" pitchFamily="34" charset="-128"/>
              </a:rPr>
              <a:t>i</a:t>
            </a:r>
            <a:r>
              <a:rPr lang="en-US" dirty="0" smtClean="0">
                <a:effectLst/>
                <a:latin typeface="Optima" charset="0"/>
                <a:ea typeface="ＭＳ Ｐゴシック" pitchFamily="34" charset="-128"/>
              </a:rPr>
              <a:t> for SNP </a:t>
            </a:r>
            <a:r>
              <a:rPr lang="en-US" i="1" dirty="0" smtClean="0">
                <a:effectLst/>
                <a:latin typeface="Optima" charset="0"/>
                <a:ea typeface="ＭＳ Ｐゴシック" pitchFamily="34" charset="-128"/>
              </a:rPr>
              <a:t>j</a:t>
            </a:r>
            <a:r>
              <a:rPr lang="en-US" dirty="0" smtClean="0">
                <a:effectLst/>
                <a:latin typeface="Optima" charset="0"/>
                <a:ea typeface="ＭＳ Ｐゴシック" pitchFamily="34" charset="-128"/>
              </a:rPr>
              <a:t>.</a:t>
            </a:r>
          </a:p>
          <a:p>
            <a:pPr>
              <a:buFontTx/>
              <a:buNone/>
            </a:pPr>
            <a:r>
              <a:rPr lang="en-US" i="1" dirty="0" smtClean="0">
                <a:effectLst/>
                <a:latin typeface="Optima" charset="0"/>
                <a:ea typeface="ＭＳ Ｐゴシック" pitchFamily="34" charset="-128"/>
                <a:sym typeface="Symbol" pitchFamily="18" charset="2"/>
              </a:rPr>
              <a:t></a:t>
            </a:r>
            <a:r>
              <a:rPr lang="en-US" i="1" baseline="-25000" dirty="0" smtClean="0">
                <a:effectLst/>
                <a:latin typeface="Optima" charset="0"/>
                <a:ea typeface="ＭＳ Ｐゴシック" pitchFamily="34" charset="-128"/>
              </a:rPr>
              <a:t>j</a:t>
            </a:r>
            <a:r>
              <a:rPr lang="en-US" dirty="0" smtClean="0">
                <a:effectLst/>
                <a:latin typeface="Optima" charset="0"/>
                <a:ea typeface="ＭＳ Ｐゴシック" pitchFamily="34" charset="-128"/>
              </a:rPr>
              <a:t> : effect of SNP </a:t>
            </a:r>
            <a:r>
              <a:rPr lang="en-US" i="1" dirty="0" smtClean="0">
                <a:effectLst/>
                <a:latin typeface="Optima" charset="0"/>
                <a:ea typeface="ＭＳ Ｐゴシック" pitchFamily="34" charset="-128"/>
              </a:rPr>
              <a:t>j</a:t>
            </a:r>
            <a:r>
              <a:rPr lang="en-US" dirty="0" smtClean="0">
                <a:effectLst/>
                <a:latin typeface="Optima" charset="0"/>
                <a:ea typeface="ＭＳ Ｐゴシック" pitchFamily="34" charset="-128"/>
              </a:rPr>
              <a:t>.</a:t>
            </a:r>
          </a:p>
          <a:p>
            <a:pPr>
              <a:buFontTx/>
              <a:buNone/>
            </a:pPr>
            <a:r>
              <a:rPr lang="en-US" i="1" dirty="0" smtClean="0">
                <a:effectLst/>
                <a:latin typeface="Optima" charset="0"/>
                <a:ea typeface="ＭＳ Ｐゴシック" pitchFamily="34" charset="-128"/>
                <a:sym typeface="Symbol" pitchFamily="18" charset="2"/>
              </a:rPr>
              <a:t></a:t>
            </a:r>
            <a:r>
              <a:rPr lang="en-US" i="1" baseline="-25000" dirty="0" err="1" smtClean="0">
                <a:effectLst/>
                <a:latin typeface="Optima" charset="0"/>
                <a:ea typeface="ＭＳ Ｐゴシック" pitchFamily="34" charset="-128"/>
              </a:rPr>
              <a:t>i</a:t>
            </a:r>
            <a:r>
              <a:rPr lang="en-US" dirty="0" smtClean="0">
                <a:effectLst/>
                <a:latin typeface="Optima" charset="0"/>
                <a:ea typeface="ＭＳ Ｐゴシック" pitchFamily="34" charset="-128"/>
              </a:rPr>
              <a:t> : effect of residual factors.</a:t>
            </a:r>
          </a:p>
        </p:txBody>
      </p:sp>
      <p:sp>
        <p:nvSpPr>
          <p:cNvPr id="102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en-US">
              <a:solidFill>
                <a:srgbClr val="000000"/>
              </a:solidFill>
              <a:latin typeface="Times New Roman" pitchFamily="18" charset="0"/>
              <a:ea typeface="ＭＳ Ｐゴシック" pitchFamily="34" charset="-128"/>
            </a:endParaRPr>
          </a:p>
        </p:txBody>
      </p:sp>
      <p:sp>
        <p:nvSpPr>
          <p:cNvPr id="1030"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en-US">
              <a:solidFill>
                <a:srgbClr val="000000"/>
              </a:solidFill>
              <a:latin typeface="Times New Roman" pitchFamily="18" charset="0"/>
              <a:ea typeface="ＭＳ Ｐゴシック" pitchFamily="34" charset="-128"/>
            </a:endParaRPr>
          </a:p>
        </p:txBody>
      </p:sp>
      <p:graphicFrame>
        <p:nvGraphicFramePr>
          <p:cNvPr id="1026" name="Object 10"/>
          <p:cNvGraphicFramePr>
            <a:graphicFrameLocks noChangeAspect="1"/>
          </p:cNvGraphicFramePr>
          <p:nvPr/>
        </p:nvGraphicFramePr>
        <p:xfrm>
          <a:off x="-2301875" y="2919413"/>
          <a:ext cx="13609638" cy="1619250"/>
        </p:xfrm>
        <a:graphic>
          <a:graphicData uri="http://schemas.openxmlformats.org/presentationml/2006/ole">
            <mc:AlternateContent xmlns:mc="http://schemas.openxmlformats.org/markup-compatibility/2006">
              <mc:Choice xmlns:v="urn:schemas-microsoft-com:vml" Requires="v">
                <p:oleObj spid="_x0000_s6177" name="Document" r:id="rId5" imgW="5940848" imgH="710577" progId="Word.Document.12">
                  <p:embed/>
                </p:oleObj>
              </mc:Choice>
              <mc:Fallback>
                <p:oleObj name="Document" r:id="rId5" imgW="5940848" imgH="710577"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1875" y="2919413"/>
                        <a:ext cx="13609638"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en-US">
              <a:solidFill>
                <a:srgbClr val="000000"/>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3088092061"/>
      </p:ext>
    </p:extLst>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Title 1"/>
          <p:cNvSpPr>
            <a:spLocks noGrp="1"/>
          </p:cNvSpPr>
          <p:nvPr>
            <p:ph type="title"/>
          </p:nvPr>
        </p:nvSpPr>
        <p:spPr>
          <a:xfrm>
            <a:off x="319088" y="-50800"/>
            <a:ext cx="8372475" cy="1143000"/>
          </a:xfrm>
        </p:spPr>
        <p:txBody>
          <a:bodyPr/>
          <a:lstStyle/>
          <a:p>
            <a:r>
              <a:rPr lang="en-US" smtClean="0">
                <a:effectLst/>
                <a:latin typeface="Optima" charset="0"/>
                <a:ea typeface="ＭＳ Ｐゴシック" pitchFamily="34" charset="-128"/>
              </a:rPr>
              <a:t>Interpreting Genetic Effects</a:t>
            </a:r>
          </a:p>
        </p:txBody>
      </p:sp>
      <p:sp>
        <p:nvSpPr>
          <p:cNvPr id="2052" name="Content Placeholder 2"/>
          <p:cNvSpPr>
            <a:spLocks noGrp="1"/>
          </p:cNvSpPr>
          <p:nvPr>
            <p:ph idx="1"/>
          </p:nvPr>
        </p:nvSpPr>
        <p:spPr>
          <a:xfrm>
            <a:off x="231775" y="1487488"/>
            <a:ext cx="8691563" cy="5100637"/>
          </a:xfrm>
        </p:spPr>
        <p:txBody>
          <a:bodyPr/>
          <a:lstStyle/>
          <a:p>
            <a:pPr>
              <a:buFontTx/>
              <a:buNone/>
            </a:pPr>
            <a:endParaRPr lang="en-US" dirty="0" smtClean="0">
              <a:effectLst/>
              <a:latin typeface="Optima" charset="0"/>
              <a:ea typeface="ＭＳ Ｐゴシック" pitchFamily="34" charset="-128"/>
            </a:endParaRPr>
          </a:p>
          <a:p>
            <a:r>
              <a:rPr lang="en-US" i="1" dirty="0" smtClean="0">
                <a:effectLst/>
                <a:latin typeface="Optima" charset="0"/>
                <a:ea typeface="ＭＳ Ｐゴシック" pitchFamily="34" charset="-128"/>
                <a:sym typeface="Symbol" pitchFamily="18" charset="2"/>
              </a:rPr>
              <a:t></a:t>
            </a:r>
            <a:r>
              <a:rPr lang="en-US" i="1" baseline="-25000" dirty="0" smtClean="0">
                <a:effectLst/>
                <a:latin typeface="Optima" charset="0"/>
                <a:ea typeface="ＭＳ Ｐゴシック" pitchFamily="34" charset="-128"/>
              </a:rPr>
              <a:t>j</a:t>
            </a:r>
            <a:r>
              <a:rPr lang="en-US" dirty="0" smtClean="0">
                <a:effectLst/>
                <a:latin typeface="Optima" charset="0"/>
                <a:ea typeface="ＭＳ Ｐゴシック" pitchFamily="34" charset="-128"/>
              </a:rPr>
              <a:t>  is the treatment effect from changing an individual’s SNP at conception.</a:t>
            </a:r>
          </a:p>
          <a:p>
            <a:pPr lvl="1"/>
            <a:r>
              <a:rPr lang="en-US" sz="2400" dirty="0" smtClean="0">
                <a:effectLst/>
                <a:latin typeface="Optima" charset="0"/>
                <a:ea typeface="ＭＳ Ｐゴシック" pitchFamily="34" charset="-128"/>
              </a:rPr>
              <a:t>Can be done in animal models</a:t>
            </a:r>
          </a:p>
          <a:p>
            <a:pPr lvl="1"/>
            <a:r>
              <a:rPr lang="en-US" sz="2400" i="1" dirty="0" smtClean="0">
                <a:effectLst/>
                <a:latin typeface="Optima" charset="0"/>
                <a:ea typeface="ＭＳ Ｐゴシック" pitchFamily="34" charset="-128"/>
              </a:rPr>
              <a:t>Not</a:t>
            </a:r>
            <a:r>
              <a:rPr lang="en-US" sz="2400" dirty="0" smtClean="0">
                <a:effectLst/>
                <a:latin typeface="Optima" charset="0"/>
                <a:ea typeface="ＭＳ Ｐゴシック" pitchFamily="34" charset="-128"/>
              </a:rPr>
              <a:t> necessarily a structural parameter; e.g., could be environmentally mediated.</a:t>
            </a:r>
          </a:p>
          <a:p>
            <a:pPr lvl="1"/>
            <a:r>
              <a:rPr lang="en-US" sz="2400" dirty="0" smtClean="0">
                <a:effectLst/>
                <a:latin typeface="Optima" charset="0"/>
                <a:ea typeface="ＭＳ Ｐゴシック" pitchFamily="34" charset="-128"/>
              </a:rPr>
              <a:t>E.g., now established that there is an effect of at least one SNP in the gene FTO on body weight.</a:t>
            </a:r>
          </a:p>
          <a:p>
            <a:pPr lvl="2"/>
            <a:r>
              <a:rPr lang="en-US" sz="2000" dirty="0" smtClean="0">
                <a:effectLst/>
                <a:latin typeface="Optima" charset="0"/>
                <a:ea typeface="ＭＳ Ｐゴシック" pitchFamily="34" charset="-128"/>
              </a:rPr>
              <a:t>In a sample of 40,000, </a:t>
            </a:r>
            <a:r>
              <a:rPr lang="en-US" sz="2000" dirty="0" err="1" smtClean="0">
                <a:effectLst/>
                <a:latin typeface="Optima" charset="0"/>
                <a:ea typeface="ＭＳ Ｐゴシック" pitchFamily="34" charset="-128"/>
              </a:rPr>
              <a:t>Frayling</a:t>
            </a:r>
            <a:r>
              <a:rPr lang="en-US" sz="2000" dirty="0" smtClean="0">
                <a:effectLst/>
                <a:latin typeface="Optima" charset="0"/>
                <a:ea typeface="ＭＳ Ｐゴシック" pitchFamily="34" charset="-128"/>
              </a:rPr>
              <a:t> et al. (2007) found that people with 2 major alleles weigh 3 kg more than people with 2 minor alleles.</a:t>
            </a:r>
          </a:p>
          <a:p>
            <a:pPr lvl="2"/>
            <a:r>
              <a:rPr lang="en-US" sz="2000" dirty="0" smtClean="0">
                <a:effectLst/>
                <a:latin typeface="Optima" charset="0"/>
                <a:ea typeface="ＭＳ Ｐゴシック" pitchFamily="34" charset="-128"/>
              </a:rPr>
              <a:t>One mechanism may be preference for energy-rich foods (Cecil et al., 2008).</a:t>
            </a:r>
          </a:p>
          <a:p>
            <a:pPr>
              <a:buFontTx/>
              <a:buNone/>
            </a:pPr>
            <a:endParaRPr lang="en-US" sz="2000" dirty="0" smtClean="0">
              <a:effectLst/>
              <a:latin typeface="Optima" charset="0"/>
              <a:ea typeface="ＭＳ Ｐゴシック" pitchFamily="34" charset="-128"/>
            </a:endParaRPr>
          </a:p>
          <a:p>
            <a:endParaRPr lang="en-US" sz="2000" dirty="0" smtClean="0">
              <a:effectLst/>
              <a:latin typeface="Optima" charset="0"/>
              <a:ea typeface="ＭＳ Ｐゴシック" pitchFamily="34" charset="-128"/>
            </a:endParaRPr>
          </a:p>
        </p:txBody>
      </p:sp>
      <p:sp>
        <p:nvSpPr>
          <p:cNvPr id="205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en-US">
              <a:solidFill>
                <a:srgbClr val="000000"/>
              </a:solidFill>
              <a:latin typeface="Times New Roman" pitchFamily="18" charset="0"/>
              <a:ea typeface="ＭＳ Ｐゴシック" pitchFamily="34" charset="-128"/>
            </a:endParaRPr>
          </a:p>
        </p:txBody>
      </p:sp>
      <p:sp>
        <p:nvSpPr>
          <p:cNvPr id="205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en-US">
              <a:solidFill>
                <a:srgbClr val="000000"/>
              </a:solidFill>
              <a:latin typeface="Times New Roman" pitchFamily="18" charset="0"/>
              <a:ea typeface="ＭＳ Ｐゴシック" pitchFamily="34" charset="-128"/>
            </a:endParaRPr>
          </a:p>
        </p:txBody>
      </p:sp>
      <p:graphicFrame>
        <p:nvGraphicFramePr>
          <p:cNvPr id="2050" name="Object 2"/>
          <p:cNvGraphicFramePr>
            <a:graphicFrameLocks noChangeAspect="1"/>
          </p:cNvGraphicFramePr>
          <p:nvPr/>
        </p:nvGraphicFramePr>
        <p:xfrm>
          <a:off x="-2516188" y="868363"/>
          <a:ext cx="13939838" cy="1657350"/>
        </p:xfrm>
        <a:graphic>
          <a:graphicData uri="http://schemas.openxmlformats.org/presentationml/2006/ole">
            <mc:AlternateContent xmlns:mc="http://schemas.openxmlformats.org/markup-compatibility/2006">
              <mc:Choice xmlns:v="urn:schemas-microsoft-com:vml" Requires="v">
                <p:oleObj spid="_x0000_s7201" name="Document" r:id="rId5" imgW="5940848" imgH="709135" progId="Word.Document.12">
                  <p:embed/>
                </p:oleObj>
              </mc:Choice>
              <mc:Fallback>
                <p:oleObj name="Document" r:id="rId5" imgW="5940848" imgH="709135"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6188" y="868363"/>
                        <a:ext cx="13939838"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00936160"/>
      </p:ext>
    </p:extLst>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7975" y="134938"/>
            <a:ext cx="8570913" cy="977900"/>
          </a:xfrm>
        </p:spPr>
        <p:txBody>
          <a:bodyPr/>
          <a:lstStyle/>
          <a:p>
            <a:pPr eaLnBrk="1" hangingPunct="1"/>
            <a:r>
              <a:rPr lang="en-US" smtClean="0">
                <a:effectLst/>
                <a:latin typeface="Optima" charset="0"/>
                <a:ea typeface="ＭＳ Ｐゴシック" pitchFamily="34" charset="-128"/>
              </a:rPr>
              <a:t>Outline</a:t>
            </a:r>
          </a:p>
        </p:txBody>
      </p:sp>
      <p:sp>
        <p:nvSpPr>
          <p:cNvPr id="23555" name="Content Placeholder 2"/>
          <p:cNvSpPr>
            <a:spLocks noGrp="1"/>
          </p:cNvSpPr>
          <p:nvPr>
            <p:ph idx="1"/>
          </p:nvPr>
        </p:nvSpPr>
        <p:spPr>
          <a:xfrm>
            <a:off x="457200" y="1543050"/>
            <a:ext cx="8229600" cy="5122863"/>
          </a:xfrm>
        </p:spPr>
        <p:txBody>
          <a:bodyPr/>
          <a:lstStyle/>
          <a:p>
            <a:pPr marL="514350" indent="-514350" eaLnBrk="1" hangingPunct="1">
              <a:buFont typeface="Times" charset="0"/>
              <a:buAutoNum type="arabicPeriod"/>
            </a:pPr>
            <a:r>
              <a:rPr lang="en-US" dirty="0" smtClean="0">
                <a:effectLst/>
                <a:latin typeface="Optima" charset="0"/>
                <a:ea typeface="ＭＳ Ｐゴシック" pitchFamily="34" charset="-128"/>
              </a:rPr>
              <a:t>Some promises for social </a:t>
            </a:r>
            <a:r>
              <a:rPr lang="en-US" dirty="0">
                <a:effectLst/>
                <a:latin typeface="Optima" charset="0"/>
                <a:ea typeface="ＭＳ Ｐゴシック" pitchFamily="34" charset="-128"/>
              </a:rPr>
              <a:t>s</a:t>
            </a:r>
            <a:r>
              <a:rPr lang="en-US" dirty="0" smtClean="0">
                <a:effectLst/>
                <a:latin typeface="Optima" charset="0"/>
                <a:ea typeface="ＭＳ Ｐゴシック" pitchFamily="34" charset="-128"/>
              </a:rPr>
              <a:t>cience</a:t>
            </a:r>
          </a:p>
          <a:p>
            <a:pPr marL="514350" indent="-514350" eaLnBrk="1" hangingPunct="1">
              <a:buFont typeface="Times" charset="0"/>
              <a:buAutoNum type="arabicPeriod"/>
            </a:pPr>
            <a:r>
              <a:rPr lang="en-US" dirty="0" smtClean="0">
                <a:effectLst/>
                <a:latin typeface="Optima" charset="0"/>
                <a:ea typeface="ＭＳ Ｐゴシック" pitchFamily="34" charset="-128"/>
              </a:rPr>
              <a:t>Conceptual framework</a:t>
            </a:r>
          </a:p>
          <a:p>
            <a:pPr marL="514350" indent="-514350" eaLnBrk="1" hangingPunct="1">
              <a:buFont typeface="Times" charset="0"/>
              <a:buAutoNum type="arabicPeriod"/>
            </a:pPr>
            <a:r>
              <a:rPr lang="en-US" dirty="0" smtClean="0">
                <a:solidFill>
                  <a:srgbClr val="FF0000"/>
                </a:solidFill>
                <a:effectLst/>
                <a:latin typeface="Optima" charset="0"/>
                <a:ea typeface="ＭＳ Ｐゴシック" pitchFamily="34" charset="-128"/>
              </a:rPr>
              <a:t>Discovering genetic </a:t>
            </a:r>
            <a:r>
              <a:rPr lang="en-US" dirty="0">
                <a:solidFill>
                  <a:srgbClr val="FF0000"/>
                </a:solidFill>
                <a:effectLst/>
                <a:latin typeface="Optima" charset="0"/>
                <a:ea typeface="ＭＳ Ｐゴシック" pitchFamily="34" charset="-128"/>
              </a:rPr>
              <a:t>e</a:t>
            </a:r>
            <a:r>
              <a:rPr lang="en-US" dirty="0" smtClean="0">
                <a:solidFill>
                  <a:srgbClr val="FF0000"/>
                </a:solidFill>
                <a:effectLst/>
                <a:latin typeface="Optima" charset="0"/>
                <a:ea typeface="ＭＳ Ｐゴシック" pitchFamily="34" charset="-128"/>
              </a:rPr>
              <a:t>ffects</a:t>
            </a:r>
          </a:p>
          <a:p>
            <a:pPr marL="514350" indent="-514350" eaLnBrk="1" hangingPunct="1">
              <a:buFont typeface="Times" charset="0"/>
              <a:buAutoNum type="arabicPeriod"/>
            </a:pPr>
            <a:r>
              <a:rPr lang="en-US" dirty="0" smtClean="0">
                <a:effectLst/>
                <a:latin typeface="Optima" charset="0"/>
                <a:ea typeface="ＭＳ Ｐゴシック" pitchFamily="34" charset="-128"/>
              </a:rPr>
              <a:t>The power </a:t>
            </a:r>
            <a:r>
              <a:rPr lang="en-US" dirty="0">
                <a:effectLst/>
                <a:latin typeface="Optima" charset="0"/>
                <a:ea typeface="ＭＳ Ｐゴシック" pitchFamily="34" charset="-128"/>
              </a:rPr>
              <a:t>p</a:t>
            </a:r>
            <a:r>
              <a:rPr lang="en-US" dirty="0" smtClean="0">
                <a:effectLst/>
                <a:latin typeface="Optima" charset="0"/>
                <a:ea typeface="ＭＳ Ｐゴシック" pitchFamily="34" charset="-128"/>
              </a:rPr>
              <a:t>roblem</a:t>
            </a:r>
          </a:p>
          <a:p>
            <a:pPr marL="514350" indent="-514350" eaLnBrk="1" hangingPunct="1">
              <a:buFont typeface="Times" charset="0"/>
              <a:buAutoNum type="arabicPeriod"/>
            </a:pPr>
            <a:r>
              <a:rPr lang="en-US" dirty="0" smtClean="0">
                <a:effectLst/>
                <a:latin typeface="Optima" charset="0"/>
                <a:ea typeface="ＭＳ Ｐゴシック" pitchFamily="34" charset="-128"/>
              </a:rPr>
              <a:t>Some ways </a:t>
            </a:r>
            <a:r>
              <a:rPr lang="en-US" dirty="0">
                <a:effectLst/>
                <a:latin typeface="Optima" charset="0"/>
                <a:ea typeface="ＭＳ Ｐゴシック" pitchFamily="34" charset="-128"/>
              </a:rPr>
              <a:t>f</a:t>
            </a:r>
            <a:r>
              <a:rPr lang="en-US" dirty="0" smtClean="0">
                <a:effectLst/>
                <a:latin typeface="Optima" charset="0"/>
                <a:ea typeface="ＭＳ Ｐゴシック" pitchFamily="34" charset="-128"/>
              </a:rPr>
              <a:t>orward</a:t>
            </a:r>
          </a:p>
          <a:p>
            <a:pPr marL="514350" indent="-514350" eaLnBrk="1" hangingPunct="1">
              <a:buFont typeface="Times" charset="0"/>
              <a:buAutoNum type="arabicPeriod"/>
            </a:pPr>
            <a:r>
              <a:rPr lang="en-US" dirty="0" smtClean="0">
                <a:effectLst/>
                <a:latin typeface="Optima" charset="0"/>
                <a:ea typeface="ＭＳ Ｐゴシック" pitchFamily="34" charset="-128"/>
              </a:rPr>
              <a:t>Public policy questions</a:t>
            </a:r>
          </a:p>
        </p:txBody>
      </p:sp>
    </p:spTree>
    <p:extLst>
      <p:ext uri="{BB962C8B-B14F-4D97-AF65-F5344CB8AC3E}">
        <p14:creationId xmlns:p14="http://schemas.microsoft.com/office/powerpoint/2010/main" val="95146817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itle 1"/>
          <p:cNvSpPr>
            <a:spLocks noGrp="1"/>
          </p:cNvSpPr>
          <p:nvPr>
            <p:ph type="title"/>
          </p:nvPr>
        </p:nvSpPr>
        <p:spPr>
          <a:xfrm>
            <a:off x="319088" y="0"/>
            <a:ext cx="8372475" cy="1185863"/>
          </a:xfrm>
        </p:spPr>
        <p:txBody>
          <a:bodyPr/>
          <a:lstStyle/>
          <a:p>
            <a:r>
              <a:rPr lang="en-US" dirty="0" smtClean="0">
                <a:effectLst/>
                <a:latin typeface="Optima" charset="0"/>
                <a:ea typeface="ＭＳ Ｐゴシック" pitchFamily="34" charset="-128"/>
              </a:rPr>
              <a:t>Discovering Genetic Effects</a:t>
            </a:r>
          </a:p>
        </p:txBody>
      </p:sp>
      <p:sp>
        <p:nvSpPr>
          <p:cNvPr id="7173" name="Content Placeholder 2"/>
          <p:cNvSpPr>
            <a:spLocks noGrp="1"/>
          </p:cNvSpPr>
          <p:nvPr>
            <p:ph idx="1"/>
          </p:nvPr>
        </p:nvSpPr>
        <p:spPr>
          <a:xfrm>
            <a:off x="461963" y="1300163"/>
            <a:ext cx="8274050" cy="5221287"/>
          </a:xfrm>
        </p:spPr>
        <p:txBody>
          <a:bodyPr/>
          <a:lstStyle/>
          <a:p>
            <a:r>
              <a:rPr lang="en-US" dirty="0" smtClean="0">
                <a:effectLst/>
                <a:latin typeface="Optima" charset="0"/>
                <a:ea typeface="ＭＳ Ｐゴシック" pitchFamily="34" charset="-128"/>
              </a:rPr>
              <a:t>A naïve approach would be to run the regression</a:t>
            </a:r>
          </a:p>
          <a:p>
            <a:r>
              <a:rPr lang="en-US" dirty="0" smtClean="0">
                <a:solidFill>
                  <a:schemeClr val="bg1"/>
                </a:solidFill>
                <a:effectLst/>
                <a:latin typeface="Optima" charset="0"/>
                <a:ea typeface="ＭＳ Ｐゴシック" pitchFamily="34" charset="-128"/>
              </a:rPr>
              <a:t>Even if one could measure all </a:t>
            </a:r>
            <a:r>
              <a:rPr lang="en-US" i="1" dirty="0" smtClean="0">
                <a:solidFill>
                  <a:schemeClr val="bg1"/>
                </a:solidFill>
                <a:effectLst/>
                <a:latin typeface="Optima" charset="0"/>
                <a:ea typeface="ＭＳ Ｐゴシック" pitchFamily="34" charset="-128"/>
              </a:rPr>
              <a:t>J</a:t>
            </a:r>
            <a:r>
              <a:rPr lang="en-US" dirty="0" smtClean="0">
                <a:solidFill>
                  <a:schemeClr val="bg1"/>
                </a:solidFill>
                <a:effectLst/>
                <a:latin typeface="Optima" charset="0"/>
                <a:ea typeface="ＭＳ Ｐゴシック" pitchFamily="34" charset="-128"/>
              </a:rPr>
              <a:t> SNPs in the genome, would fail the rank condition.</a:t>
            </a:r>
          </a:p>
          <a:p>
            <a:r>
              <a:rPr lang="en-US" dirty="0" smtClean="0">
                <a:effectLst/>
                <a:latin typeface="Optima" charset="0"/>
                <a:ea typeface="ＭＳ Ｐゴシック" pitchFamily="34" charset="-128"/>
              </a:rPr>
              <a:t>It is standard to instead run </a:t>
            </a:r>
            <a:r>
              <a:rPr lang="en-US" i="1" dirty="0" smtClean="0">
                <a:effectLst/>
                <a:latin typeface="Optima" charset="0"/>
                <a:ea typeface="ＭＳ Ｐゴシック" pitchFamily="34" charset="-128"/>
              </a:rPr>
              <a:t>K</a:t>
            </a:r>
            <a:r>
              <a:rPr lang="en-US" dirty="0" smtClean="0">
                <a:effectLst/>
                <a:latin typeface="Optima" charset="0"/>
                <a:ea typeface="ＭＳ Ｐゴシック" pitchFamily="34" charset="-128"/>
              </a:rPr>
              <a:t> &lt;&lt; </a:t>
            </a:r>
            <a:r>
              <a:rPr lang="en-US" i="1" dirty="0" smtClean="0">
                <a:effectLst/>
                <a:latin typeface="Optima" charset="0"/>
                <a:ea typeface="ＭＳ Ｐゴシック" pitchFamily="34" charset="-128"/>
              </a:rPr>
              <a:t>J </a:t>
            </a:r>
            <a:r>
              <a:rPr lang="en-US" dirty="0" smtClean="0">
                <a:effectLst/>
                <a:latin typeface="Optima" charset="0"/>
                <a:ea typeface="ＭＳ Ｐゴシック" pitchFamily="34" charset="-128"/>
              </a:rPr>
              <a:t>separate regressions,</a:t>
            </a:r>
          </a:p>
          <a:p>
            <a:pPr>
              <a:buFontTx/>
              <a:buNone/>
            </a:pPr>
            <a:endParaRPr lang="en-US" dirty="0" smtClean="0">
              <a:effectLst/>
              <a:latin typeface="Optima" charset="0"/>
              <a:ea typeface="ＭＳ Ｐゴシック" pitchFamily="34" charset="-128"/>
            </a:endParaRPr>
          </a:p>
          <a:p>
            <a:pPr>
              <a:buFontTx/>
              <a:buNone/>
            </a:pPr>
            <a:r>
              <a:rPr lang="en-US" dirty="0" smtClean="0">
                <a:effectLst/>
                <a:latin typeface="Optima" charset="0"/>
                <a:ea typeface="ＭＳ Ｐゴシック" pitchFamily="34" charset="-128"/>
              </a:rPr>
              <a:t>   for each of </a:t>
            </a:r>
            <a:r>
              <a:rPr lang="en-US" i="1" dirty="0" smtClean="0">
                <a:effectLst/>
                <a:latin typeface="Optima" charset="0"/>
                <a:ea typeface="ＭＳ Ｐゴシック" pitchFamily="34" charset="-128"/>
              </a:rPr>
              <a:t>K</a:t>
            </a:r>
            <a:r>
              <a:rPr lang="en-US" dirty="0" smtClean="0">
                <a:effectLst/>
                <a:latin typeface="Optima" charset="0"/>
                <a:ea typeface="ＭＳ Ｐゴシック" pitchFamily="34" charset="-128"/>
              </a:rPr>
              <a:t> SNPs.</a:t>
            </a:r>
          </a:p>
          <a:p>
            <a:pPr lvl="1"/>
            <a:r>
              <a:rPr lang="en-US" dirty="0" smtClean="0">
                <a:solidFill>
                  <a:schemeClr val="bg1"/>
                </a:solidFill>
                <a:effectLst/>
                <a:latin typeface="Optima" charset="0"/>
                <a:ea typeface="ＭＳ Ｐゴシック" pitchFamily="34" charset="-128"/>
              </a:rPr>
              <a:t>If SNPs uncorrelated, get unbiased estimates.</a:t>
            </a:r>
          </a:p>
          <a:p>
            <a:pPr lvl="1"/>
            <a:r>
              <a:rPr lang="en-US" dirty="0" smtClean="0">
                <a:solidFill>
                  <a:schemeClr val="bg1"/>
                </a:solidFill>
                <a:effectLst/>
                <a:latin typeface="Optima" charset="0"/>
                <a:ea typeface="ＭＳ Ｐゴシック" pitchFamily="34" charset="-128"/>
              </a:rPr>
              <a:t>In fact, </a:t>
            </a:r>
            <a:r>
              <a:rPr lang="en-US" dirty="0" smtClean="0">
                <a:solidFill>
                  <a:schemeClr val="bg1"/>
                </a:solidFill>
                <a:effectLst/>
                <a:latin typeface="Optima" charset="0"/>
                <a:ea typeface="ＭＳ Ｐゴシック" pitchFamily="34" charset="-128"/>
                <a:sym typeface="Symbol" pitchFamily="18" charset="2"/>
              </a:rPr>
              <a:t>issue of identifying causal SNP.</a:t>
            </a:r>
            <a:endParaRPr lang="en-US" dirty="0" smtClean="0">
              <a:solidFill>
                <a:schemeClr val="bg1"/>
              </a:solidFill>
              <a:effectLst/>
              <a:latin typeface="Optima" charset="0"/>
              <a:ea typeface="ＭＳ Ｐゴシック" pitchFamily="34" charset="-128"/>
            </a:endParaRPr>
          </a:p>
        </p:txBody>
      </p:sp>
      <p:sp>
        <p:nvSpPr>
          <p:cNvPr id="717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en-US">
              <a:solidFill>
                <a:srgbClr val="000000"/>
              </a:solidFill>
              <a:latin typeface="Times New Roman" pitchFamily="18" charset="0"/>
              <a:ea typeface="ＭＳ Ｐゴシック" pitchFamily="34" charset="-128"/>
            </a:endParaRPr>
          </a:p>
        </p:txBody>
      </p:sp>
      <p:sp>
        <p:nvSpPr>
          <p:cNvPr id="717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en-US">
              <a:solidFill>
                <a:srgbClr val="000000"/>
              </a:solidFill>
              <a:latin typeface="Times New Roman" pitchFamily="18" charset="0"/>
              <a:ea typeface="ＭＳ Ｐゴシック" pitchFamily="34" charset="-128"/>
            </a:endParaRPr>
          </a:p>
        </p:txBody>
      </p:sp>
      <p:graphicFrame>
        <p:nvGraphicFramePr>
          <p:cNvPr id="7170" name="Object 2"/>
          <p:cNvGraphicFramePr>
            <a:graphicFrameLocks noChangeAspect="1"/>
          </p:cNvGraphicFramePr>
          <p:nvPr>
            <p:extLst>
              <p:ext uri="{D42A27DB-BD31-4B8C-83A1-F6EECF244321}">
                <p14:modId xmlns:p14="http://schemas.microsoft.com/office/powerpoint/2010/main" val="1776729128"/>
              </p:ext>
            </p:extLst>
          </p:nvPr>
        </p:nvGraphicFramePr>
        <p:xfrm>
          <a:off x="-1685018" y="2326821"/>
          <a:ext cx="12171363" cy="1446213"/>
        </p:xfrm>
        <a:graphic>
          <a:graphicData uri="http://schemas.openxmlformats.org/presentationml/2006/ole">
            <mc:AlternateContent xmlns:mc="http://schemas.openxmlformats.org/markup-compatibility/2006">
              <mc:Choice xmlns:v="urn:schemas-microsoft-com:vml" Requires="v">
                <p:oleObj spid="_x0000_s8256" name="Document" r:id="rId5" imgW="5940848" imgH="710577" progId="Word.Document.12">
                  <p:embed/>
                </p:oleObj>
              </mc:Choice>
              <mc:Fallback>
                <p:oleObj name="Document" r:id="rId5" imgW="5940848" imgH="710577"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5018" y="2326821"/>
                        <a:ext cx="12171363"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3"/>
          <p:cNvGraphicFramePr>
            <a:graphicFrameLocks noChangeAspect="1"/>
          </p:cNvGraphicFramePr>
          <p:nvPr/>
        </p:nvGraphicFramePr>
        <p:xfrm>
          <a:off x="-2895600" y="4557713"/>
          <a:ext cx="14997113" cy="1784350"/>
        </p:xfrm>
        <a:graphic>
          <a:graphicData uri="http://schemas.openxmlformats.org/presentationml/2006/ole">
            <mc:AlternateContent xmlns:mc="http://schemas.openxmlformats.org/markup-compatibility/2006">
              <mc:Choice xmlns:v="urn:schemas-microsoft-com:vml" Requires="v">
                <p:oleObj spid="_x0000_s8257" name="Document" r:id="rId8" imgW="5940848" imgH="710577" progId="Word.Document.12">
                  <p:embed/>
                </p:oleObj>
              </mc:Choice>
              <mc:Fallback>
                <p:oleObj name="Document" r:id="rId8" imgW="5940848" imgH="710577" progId="Word.Document.1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5600" y="4557713"/>
                        <a:ext cx="14997113"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2649688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Unusual features of </a:t>
            </a:r>
            <a:br>
              <a:rPr lang="en-US" smtClean="0"/>
            </a:br>
            <a:r>
              <a:rPr lang="en-US" smtClean="0"/>
              <a:t>neuroeconomic experiments</a:t>
            </a:r>
          </a:p>
        </p:txBody>
      </p:sp>
      <p:sp>
        <p:nvSpPr>
          <p:cNvPr id="16387" name="Rectangle 3"/>
          <p:cNvSpPr>
            <a:spLocks noGrp="1" noChangeArrowheads="1"/>
          </p:cNvSpPr>
          <p:nvPr>
            <p:ph type="body" idx="1"/>
          </p:nvPr>
        </p:nvSpPr>
        <p:spPr>
          <a:xfrm>
            <a:off x="685800" y="1676400"/>
            <a:ext cx="8077200" cy="4114800"/>
          </a:xfrm>
        </p:spPr>
        <p:txBody>
          <a:bodyPr/>
          <a:lstStyle/>
          <a:p>
            <a:pPr eaLnBrk="1" hangingPunct="1"/>
            <a:r>
              <a:rPr lang="en-US" dirty="0" smtClean="0"/>
              <a:t>Extensive </a:t>
            </a:r>
            <a:r>
              <a:rPr lang="en-US" i="1" dirty="0" smtClean="0"/>
              <a:t>pre-scanner</a:t>
            </a:r>
            <a:r>
              <a:rPr lang="en-US" dirty="0" smtClean="0"/>
              <a:t> piloting (scanner time is $$$)</a:t>
            </a:r>
          </a:p>
          <a:p>
            <a:pPr eaLnBrk="1" hangingPunct="1"/>
            <a:r>
              <a:rPr lang="en-US" dirty="0" smtClean="0"/>
              <a:t>Only need about 40 scanned subjects (not that expensive after all – about $20,000 for scanner costs)</a:t>
            </a:r>
          </a:p>
          <a:p>
            <a:pPr eaLnBrk="1" hangingPunct="1"/>
            <a:r>
              <a:rPr lang="en-US" dirty="0" smtClean="0"/>
              <a:t>Claustrophobia and noise issues</a:t>
            </a:r>
          </a:p>
          <a:p>
            <a:pPr eaLnBrk="1" hangingPunct="1"/>
            <a:r>
              <a:rPr lang="en-US" dirty="0" smtClean="0"/>
              <a:t>Try to implement within-subject designs</a:t>
            </a:r>
          </a:p>
          <a:p>
            <a:pPr eaLnBrk="1" hangingPunct="1"/>
            <a:r>
              <a:rPr lang="en-US" dirty="0" smtClean="0"/>
              <a:t>Tasks can’t take too long (max about 45 minutes)</a:t>
            </a:r>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19088" y="-50800"/>
            <a:ext cx="8372475" cy="943935"/>
          </a:xfrm>
        </p:spPr>
        <p:txBody>
          <a:bodyPr/>
          <a:lstStyle/>
          <a:p>
            <a:r>
              <a:rPr lang="en-US" dirty="0" smtClean="0">
                <a:effectLst/>
                <a:latin typeface="Optima" charset="0"/>
                <a:ea typeface="ＭＳ Ｐゴシック" pitchFamily="34" charset="-128"/>
              </a:rPr>
              <a:t>Two Approaches</a:t>
            </a:r>
          </a:p>
        </p:txBody>
      </p:sp>
      <p:sp>
        <p:nvSpPr>
          <p:cNvPr id="36867" name="Content Placeholder 2"/>
          <p:cNvSpPr>
            <a:spLocks noGrp="1"/>
          </p:cNvSpPr>
          <p:nvPr>
            <p:ph idx="1"/>
          </p:nvPr>
        </p:nvSpPr>
        <p:spPr>
          <a:xfrm>
            <a:off x="296863" y="680473"/>
            <a:ext cx="8593137" cy="5575152"/>
          </a:xfrm>
        </p:spPr>
        <p:txBody>
          <a:bodyPr/>
          <a:lstStyle/>
          <a:p>
            <a:r>
              <a:rPr lang="en-US" sz="2800" dirty="0" smtClean="0">
                <a:effectLst/>
                <a:latin typeface="Optima" charset="0"/>
                <a:ea typeface="ＭＳ Ｐゴシック" pitchFamily="34" charset="-128"/>
              </a:rPr>
              <a:t>Candidate gene study (</a:t>
            </a:r>
            <a:r>
              <a:rPr lang="en-US" sz="2800" i="1" dirty="0" smtClean="0">
                <a:effectLst/>
                <a:latin typeface="Optima" charset="0"/>
                <a:ea typeface="ＭＳ Ｐゴシック" pitchFamily="34" charset="-128"/>
              </a:rPr>
              <a:t>K</a:t>
            </a:r>
            <a:r>
              <a:rPr lang="en-US" sz="2800" dirty="0" smtClean="0">
                <a:effectLst/>
                <a:latin typeface="Optima" charset="0"/>
                <a:ea typeface="ＭＳ Ｐゴシック" pitchFamily="34" charset="-128"/>
              </a:rPr>
              <a:t> small)</a:t>
            </a:r>
          </a:p>
          <a:p>
            <a:pPr lvl="1"/>
            <a:r>
              <a:rPr lang="en-US" sz="2400" dirty="0" smtClean="0">
                <a:effectLst/>
                <a:latin typeface="Optima" charset="0"/>
                <a:ea typeface="ＭＳ Ｐゴシック" pitchFamily="34" charset="-128"/>
              </a:rPr>
              <a:t>Specify </a:t>
            </a:r>
            <a:r>
              <a:rPr lang="en-US" sz="2400" i="1" dirty="0" smtClean="0">
                <a:effectLst/>
                <a:latin typeface="Optima" charset="0"/>
                <a:ea typeface="ＭＳ Ｐゴシック" pitchFamily="34" charset="-128"/>
              </a:rPr>
              <a:t>ex ante </a:t>
            </a:r>
            <a:r>
              <a:rPr lang="en-US" sz="2400" dirty="0" smtClean="0">
                <a:effectLst/>
                <a:latin typeface="Optima" charset="0"/>
                <a:ea typeface="ＭＳ Ｐゴシック" pitchFamily="34" charset="-128"/>
              </a:rPr>
              <a:t>hypotheses about a small set of SNPs based on known or believed biological function.</a:t>
            </a:r>
          </a:p>
          <a:p>
            <a:pPr lvl="1"/>
            <a:r>
              <a:rPr lang="en-US" sz="2400" dirty="0" smtClean="0">
                <a:effectLst/>
                <a:latin typeface="Optima" charset="0"/>
                <a:ea typeface="ＭＳ Ｐゴシック" pitchFamily="34" charset="-128"/>
              </a:rPr>
              <a:t>Set significance threshold </a:t>
            </a:r>
            <a:r>
              <a:rPr lang="en-US" sz="2400" i="1" dirty="0" smtClean="0">
                <a:effectLst/>
                <a:latin typeface="Optima" charset="0"/>
                <a:ea typeface="ＭＳ Ｐゴシック" pitchFamily="34" charset="-128"/>
                <a:sym typeface="Symbol" pitchFamily="18" charset="2"/>
              </a:rPr>
              <a:t></a:t>
            </a:r>
            <a:r>
              <a:rPr lang="en-US" sz="2400" dirty="0" smtClean="0">
                <a:effectLst/>
                <a:latin typeface="Optima" charset="0"/>
                <a:ea typeface="ＭＳ Ｐゴシック" pitchFamily="34" charset="-128"/>
                <a:sym typeface="Symbol" pitchFamily="18" charset="2"/>
              </a:rPr>
              <a:t> = .05 / </a:t>
            </a:r>
            <a:r>
              <a:rPr lang="en-US" sz="2400" i="1" dirty="0" smtClean="0">
                <a:effectLst/>
                <a:latin typeface="Optima" charset="0"/>
                <a:ea typeface="ＭＳ Ｐゴシック" pitchFamily="34" charset="-128"/>
                <a:sym typeface="Symbol" pitchFamily="18" charset="2"/>
              </a:rPr>
              <a:t>K</a:t>
            </a:r>
            <a:r>
              <a:rPr lang="en-US" sz="2400" dirty="0" smtClean="0">
                <a:effectLst/>
                <a:latin typeface="Optima" charset="0"/>
                <a:ea typeface="ＭＳ Ｐゴシック" pitchFamily="34" charset="-128"/>
                <a:sym typeface="Symbol" pitchFamily="18" charset="2"/>
              </a:rPr>
              <a:t>.</a:t>
            </a:r>
          </a:p>
          <a:p>
            <a:pPr lvl="1"/>
            <a:r>
              <a:rPr lang="en-US" sz="2400" dirty="0" smtClean="0">
                <a:effectLst/>
                <a:latin typeface="Optima" charset="0"/>
                <a:ea typeface="ＭＳ Ｐゴシック" pitchFamily="34" charset="-128"/>
              </a:rPr>
              <a:t>Good approach when hypotheses have strong priors.</a:t>
            </a:r>
          </a:p>
          <a:p>
            <a:pPr lvl="2"/>
            <a:r>
              <a:rPr lang="en-US" sz="2000" dirty="0" smtClean="0">
                <a:effectLst/>
                <a:latin typeface="Optima" charset="0"/>
                <a:ea typeface="ＭＳ Ｐゴシック" pitchFamily="34" charset="-128"/>
              </a:rPr>
              <a:t>Some major early successes: e.g., APOE, ALDH.</a:t>
            </a:r>
          </a:p>
          <a:p>
            <a:pPr lvl="1"/>
            <a:r>
              <a:rPr lang="en-US" sz="2400" dirty="0" smtClean="0">
                <a:effectLst/>
                <a:latin typeface="Optima" charset="0"/>
                <a:ea typeface="ＭＳ Ｐゴシック" pitchFamily="34" charset="-128"/>
              </a:rPr>
              <a:t>Most work in social-science genetics (pre-2013).           </a:t>
            </a:r>
            <a:r>
              <a:rPr lang="en-US" sz="1800" dirty="0" smtClean="0">
                <a:effectLst/>
                <a:latin typeface="Optima" charset="0"/>
                <a:ea typeface="ＭＳ Ｐゴシック" pitchFamily="34" charset="-128"/>
              </a:rPr>
              <a:t>(Reviews:  </a:t>
            </a:r>
            <a:r>
              <a:rPr lang="en-US" sz="1800" dirty="0" err="1" smtClean="0">
                <a:effectLst/>
                <a:latin typeface="Optima" charset="0"/>
                <a:ea typeface="ＭＳ Ｐゴシック" pitchFamily="34" charset="-128"/>
              </a:rPr>
              <a:t>Ebstein</a:t>
            </a:r>
            <a:r>
              <a:rPr lang="en-US" sz="1800" dirty="0" smtClean="0">
                <a:effectLst/>
                <a:latin typeface="Optima" charset="0"/>
                <a:ea typeface="ＭＳ Ｐゴシック" pitchFamily="34" charset="-128"/>
              </a:rPr>
              <a:t>, Israel, Chew, </a:t>
            </a:r>
            <a:r>
              <a:rPr lang="en-US" sz="1800" dirty="0" err="1" smtClean="0">
                <a:effectLst/>
                <a:latin typeface="Optima" charset="0"/>
                <a:ea typeface="ＭＳ Ｐゴシック" pitchFamily="34" charset="-128"/>
              </a:rPr>
              <a:t>Zhong</a:t>
            </a:r>
            <a:r>
              <a:rPr lang="en-US" sz="1800" dirty="0" smtClean="0">
                <a:effectLst/>
                <a:latin typeface="Optima" charset="0"/>
                <a:ea typeface="ＭＳ Ｐゴシック" pitchFamily="34" charset="-128"/>
              </a:rPr>
              <a:t>, and </a:t>
            </a:r>
            <a:r>
              <a:rPr lang="en-US" sz="1800" dirty="0" err="1" smtClean="0">
                <a:effectLst/>
                <a:latin typeface="Optima" charset="0"/>
                <a:ea typeface="ＭＳ Ｐゴシック" pitchFamily="34" charset="-128"/>
              </a:rPr>
              <a:t>Knafo</a:t>
            </a:r>
            <a:r>
              <a:rPr lang="en-US" sz="1800" dirty="0" smtClean="0">
                <a:effectLst/>
                <a:latin typeface="Optima" charset="0"/>
                <a:ea typeface="ＭＳ Ｐゴシック" pitchFamily="34" charset="-128"/>
              </a:rPr>
              <a:t>, 2010; Beauchamp et al., 2011; Benjamin et al., 2012) </a:t>
            </a:r>
          </a:p>
          <a:p>
            <a:r>
              <a:rPr lang="en-US" sz="2800" dirty="0" smtClean="0">
                <a:effectLst/>
                <a:latin typeface="Optima" charset="0"/>
                <a:ea typeface="ＭＳ Ｐゴシック" pitchFamily="34" charset="-128"/>
              </a:rPr>
              <a:t>Genome-wide association study (</a:t>
            </a:r>
            <a:r>
              <a:rPr lang="en-US" sz="2800" i="1" dirty="0" smtClean="0">
                <a:effectLst/>
                <a:latin typeface="Optima" charset="0"/>
                <a:ea typeface="ＭＳ Ｐゴシック" pitchFamily="34" charset="-128"/>
              </a:rPr>
              <a:t>K</a:t>
            </a:r>
            <a:r>
              <a:rPr lang="en-US" sz="2800" dirty="0" smtClean="0">
                <a:effectLst/>
                <a:latin typeface="Optima" charset="0"/>
                <a:ea typeface="ＭＳ Ｐゴシック" pitchFamily="34" charset="-128"/>
              </a:rPr>
              <a:t> large)</a:t>
            </a:r>
          </a:p>
          <a:p>
            <a:pPr lvl="1"/>
            <a:r>
              <a:rPr lang="en-US" sz="2400" dirty="0" err="1" smtClean="0">
                <a:effectLst/>
                <a:latin typeface="Optima" charset="0"/>
                <a:ea typeface="ＭＳ Ｐゴシック" pitchFamily="34" charset="-128"/>
              </a:rPr>
              <a:t>Atheoretical</a:t>
            </a:r>
            <a:r>
              <a:rPr lang="en-US" sz="2400" dirty="0" smtClean="0">
                <a:effectLst/>
                <a:latin typeface="Optima" charset="0"/>
                <a:ea typeface="ＭＳ Ｐゴシック" pitchFamily="34" charset="-128"/>
              </a:rPr>
              <a:t> testing of all SNPs measured on the chip (typically </a:t>
            </a:r>
            <a:r>
              <a:rPr lang="en-US" sz="2400" dirty="0">
                <a:effectLst/>
                <a:latin typeface="Optima" charset="0"/>
                <a:ea typeface="ＭＳ Ｐゴシック" pitchFamily="34" charset="-128"/>
              </a:rPr>
              <a:t>1</a:t>
            </a:r>
            <a:r>
              <a:rPr lang="en-US" sz="2400" dirty="0" smtClean="0">
                <a:effectLst/>
                <a:latin typeface="Optima" charset="0"/>
                <a:ea typeface="ＭＳ Ｐゴシック" pitchFamily="34" charset="-128"/>
              </a:rPr>
              <a:t>-2.5 million).</a:t>
            </a:r>
          </a:p>
          <a:p>
            <a:pPr lvl="1"/>
            <a:r>
              <a:rPr lang="en-US" sz="2400" dirty="0" smtClean="0">
                <a:effectLst/>
                <a:latin typeface="Optima" charset="0"/>
                <a:ea typeface="ＭＳ Ｐゴシック" pitchFamily="34" charset="-128"/>
              </a:rPr>
              <a:t>Set significance threshold </a:t>
            </a:r>
            <a:r>
              <a:rPr lang="en-US" sz="2400" i="1" dirty="0" smtClean="0">
                <a:effectLst/>
                <a:latin typeface="Optima" charset="0"/>
                <a:ea typeface="ＭＳ Ｐゴシック" pitchFamily="34" charset="-128"/>
                <a:sym typeface="Symbol" pitchFamily="18" charset="2"/>
              </a:rPr>
              <a:t></a:t>
            </a:r>
            <a:r>
              <a:rPr lang="en-US" sz="2400" dirty="0" smtClean="0">
                <a:effectLst/>
                <a:latin typeface="Optima" charset="0"/>
                <a:ea typeface="ＭＳ Ｐゴシック" pitchFamily="34" charset="-128"/>
                <a:sym typeface="Symbol" pitchFamily="18" charset="2"/>
              </a:rPr>
              <a:t> = 5  10</a:t>
            </a:r>
            <a:r>
              <a:rPr lang="en-US" sz="2400" baseline="30000" dirty="0" smtClean="0">
                <a:effectLst/>
                <a:latin typeface="Optima" charset="0"/>
                <a:ea typeface="ＭＳ Ｐゴシック" pitchFamily="34" charset="-128"/>
                <a:sym typeface="Symbol" pitchFamily="18" charset="2"/>
              </a:rPr>
              <a:t>-8</a:t>
            </a:r>
            <a:r>
              <a:rPr lang="en-US" sz="2400" dirty="0" smtClean="0">
                <a:effectLst/>
                <a:latin typeface="Optima" charset="0"/>
                <a:ea typeface="ＭＳ Ｐゴシック" pitchFamily="34" charset="-128"/>
                <a:sym typeface="Symbol" pitchFamily="18" charset="2"/>
              </a:rPr>
              <a:t> (since approximately 1 million independent SNPs in genome).</a:t>
            </a:r>
          </a:p>
          <a:p>
            <a:pPr lvl="1"/>
            <a:r>
              <a:rPr lang="en-US" sz="2400" dirty="0" smtClean="0">
                <a:effectLst/>
                <a:latin typeface="Optima" charset="0"/>
                <a:ea typeface="ＭＳ Ｐゴシック" pitchFamily="34" charset="-128"/>
                <a:sym typeface="Symbol" pitchFamily="18" charset="2"/>
              </a:rPr>
              <a:t>Now the norm in medical-genetics research.</a:t>
            </a:r>
            <a:endParaRPr lang="en-US" sz="2400" dirty="0" smtClean="0">
              <a:effectLst/>
              <a:latin typeface="Optima" charset="0"/>
              <a:ea typeface="ＭＳ Ｐゴシック" pitchFamily="34" charset="-128"/>
            </a:endParaRPr>
          </a:p>
          <a:p>
            <a:endParaRPr lang="en-US" dirty="0" smtClean="0">
              <a:effectLst/>
              <a:latin typeface="Optima" charset="0"/>
              <a:ea typeface="ＭＳ Ｐゴシック" pitchFamily="34" charset="-128"/>
            </a:endParaRPr>
          </a:p>
        </p:txBody>
      </p:sp>
      <p:sp>
        <p:nvSpPr>
          <p:cNvPr id="3277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en-US">
              <a:solidFill>
                <a:srgbClr val="000000"/>
              </a:solidFill>
              <a:latin typeface="Times New Roman" pitchFamily="18" charset="0"/>
              <a:ea typeface="ＭＳ Ｐゴシック" pitchFamily="34" charset="-128"/>
            </a:endParaRPr>
          </a:p>
        </p:txBody>
      </p:sp>
      <p:sp>
        <p:nvSpPr>
          <p:cNvPr id="3277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en-US">
              <a:solidFill>
                <a:srgbClr val="000000"/>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1256983901"/>
      </p:ext>
    </p:extLst>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Title 1"/>
          <p:cNvSpPr>
            <a:spLocks noGrp="1"/>
          </p:cNvSpPr>
          <p:nvPr>
            <p:ph type="title"/>
          </p:nvPr>
        </p:nvSpPr>
        <p:spPr>
          <a:xfrm>
            <a:off x="319088" y="-50800"/>
            <a:ext cx="8372475" cy="912037"/>
          </a:xfrm>
        </p:spPr>
        <p:txBody>
          <a:bodyPr/>
          <a:lstStyle/>
          <a:p>
            <a:r>
              <a:rPr lang="en-US" dirty="0" smtClean="0">
                <a:effectLst/>
                <a:latin typeface="Optima" charset="0"/>
                <a:ea typeface="ＭＳ Ｐゴシック" pitchFamily="34" charset="-128"/>
              </a:rPr>
              <a:t>Why GWAS?</a:t>
            </a:r>
          </a:p>
        </p:txBody>
      </p:sp>
      <p:sp>
        <p:nvSpPr>
          <p:cNvPr id="36867" name="Content Placeholder 2"/>
          <p:cNvSpPr>
            <a:spLocks noGrp="1"/>
          </p:cNvSpPr>
          <p:nvPr>
            <p:ph idx="1"/>
          </p:nvPr>
        </p:nvSpPr>
        <p:spPr>
          <a:xfrm>
            <a:off x="296863" y="776175"/>
            <a:ext cx="8593137" cy="5954234"/>
          </a:xfrm>
        </p:spPr>
        <p:txBody>
          <a:bodyPr/>
          <a:lstStyle/>
          <a:p>
            <a:r>
              <a:rPr lang="en-US" sz="2800" dirty="0" smtClean="0">
                <a:effectLst/>
                <a:latin typeface="Optima" charset="0"/>
                <a:ea typeface="ＭＳ Ｐゴシック" pitchFamily="34" charset="-128"/>
              </a:rPr>
              <a:t>Candidate gene approach is eminently reasonable, but social-science results often fail to replicate.</a:t>
            </a:r>
          </a:p>
          <a:p>
            <a:pPr lvl="1"/>
            <a:r>
              <a:rPr lang="en-US" sz="2400" dirty="0" smtClean="0">
                <a:effectLst/>
                <a:latin typeface="Optima" charset="0"/>
                <a:ea typeface="ＭＳ Ｐゴシック" pitchFamily="34" charset="-128"/>
              </a:rPr>
              <a:t>Low power (in the small samples typically used; discussed next), population stratification, uncorrected-for multiple hypothesis testing / publication bias.</a:t>
            </a:r>
          </a:p>
          <a:p>
            <a:r>
              <a:rPr lang="en-US" sz="2800" dirty="0" smtClean="0">
                <a:solidFill>
                  <a:schemeClr val="bg1"/>
                </a:solidFill>
                <a:effectLst/>
                <a:latin typeface="Optima" charset="0"/>
                <a:ea typeface="ＭＳ Ｐゴシック" pitchFamily="34" charset="-128"/>
              </a:rPr>
              <a:t>Other advantages of GWAS:</a:t>
            </a:r>
          </a:p>
          <a:p>
            <a:pPr lvl="1"/>
            <a:r>
              <a:rPr lang="en-US" sz="2400" dirty="0" smtClean="0">
                <a:solidFill>
                  <a:schemeClr val="bg1"/>
                </a:solidFill>
                <a:effectLst/>
                <a:latin typeface="Optima" charset="0"/>
                <a:ea typeface="ＭＳ Ｐゴシック" pitchFamily="34" charset="-128"/>
              </a:rPr>
              <a:t>Discipline from hypotheses is illusory because the pool of seemingly-plausible potential hypotheses is huge.</a:t>
            </a:r>
          </a:p>
          <a:p>
            <a:pPr lvl="2"/>
            <a:r>
              <a:rPr lang="en-US" sz="2000" dirty="0" smtClean="0">
                <a:solidFill>
                  <a:schemeClr val="bg1"/>
                </a:solidFill>
                <a:effectLst/>
                <a:latin typeface="Optima" charset="0"/>
                <a:ea typeface="ＭＳ Ｐゴシック" pitchFamily="34" charset="-128"/>
              </a:rPr>
              <a:t>Estimated that 70% of genes affect gene expression in the brain. </a:t>
            </a:r>
            <a:r>
              <a:rPr lang="en-US" sz="1600" dirty="0" smtClean="0">
                <a:solidFill>
                  <a:schemeClr val="bg1"/>
                </a:solidFill>
                <a:effectLst/>
                <a:latin typeface="Optima" charset="0"/>
                <a:ea typeface="ＭＳ Ｐゴシック" pitchFamily="34" charset="-128"/>
              </a:rPr>
              <a:t>(</a:t>
            </a:r>
            <a:r>
              <a:rPr lang="en-US" sz="1600" dirty="0" err="1" smtClean="0">
                <a:solidFill>
                  <a:schemeClr val="bg1"/>
                </a:solidFill>
                <a:effectLst/>
                <a:latin typeface="Optima" charset="0"/>
                <a:ea typeface="ＭＳ Ｐゴシック" pitchFamily="34" charset="-128"/>
              </a:rPr>
              <a:t>Ramsköld</a:t>
            </a:r>
            <a:r>
              <a:rPr lang="en-US" sz="1600" dirty="0" smtClean="0">
                <a:solidFill>
                  <a:schemeClr val="bg1"/>
                </a:solidFill>
                <a:effectLst/>
                <a:latin typeface="Optima" charset="0"/>
                <a:ea typeface="ＭＳ Ｐゴシック" pitchFamily="34" charset="-128"/>
              </a:rPr>
              <a:t> et al. 2009)</a:t>
            </a:r>
          </a:p>
          <a:p>
            <a:pPr lvl="1"/>
            <a:r>
              <a:rPr lang="en-US" sz="2400" dirty="0" smtClean="0">
                <a:solidFill>
                  <a:schemeClr val="bg1"/>
                </a:solidFill>
                <a:effectLst/>
                <a:latin typeface="Optima" charset="0"/>
                <a:ea typeface="ＭＳ Ｐゴシック" pitchFamily="34" charset="-128"/>
              </a:rPr>
              <a:t>Hypothesis-free design makes the need to correct for multiple hypothesis testing transparent.</a:t>
            </a:r>
          </a:p>
          <a:p>
            <a:pPr lvl="1"/>
            <a:r>
              <a:rPr lang="en-US" sz="2400" dirty="0" smtClean="0">
                <a:solidFill>
                  <a:schemeClr val="bg1"/>
                </a:solidFill>
                <a:effectLst/>
                <a:latin typeface="Optima" charset="0"/>
                <a:ea typeface="ＭＳ Ｐゴシック" pitchFamily="34" charset="-128"/>
              </a:rPr>
              <a:t>To address population stratification, it is possible and standard practice to control for principal components of the GWAS data.</a:t>
            </a:r>
          </a:p>
          <a:p>
            <a:endParaRPr lang="en-US" dirty="0" smtClean="0">
              <a:effectLst/>
              <a:latin typeface="Optima" charset="0"/>
              <a:ea typeface="ＭＳ Ｐゴシック" pitchFamily="34" charset="-128"/>
            </a:endParaRPr>
          </a:p>
        </p:txBody>
      </p:sp>
      <p:sp>
        <p:nvSpPr>
          <p:cNvPr id="3277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en-US">
              <a:solidFill>
                <a:srgbClr val="000000"/>
              </a:solidFill>
              <a:latin typeface="Times New Roman" pitchFamily="18" charset="0"/>
              <a:ea typeface="ＭＳ Ｐゴシック" pitchFamily="34" charset="-128"/>
            </a:endParaRPr>
          </a:p>
        </p:txBody>
      </p:sp>
      <p:sp>
        <p:nvSpPr>
          <p:cNvPr id="3277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en-US">
              <a:solidFill>
                <a:srgbClr val="000000"/>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2400318644"/>
      </p:ext>
    </p:extLst>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7975" y="134938"/>
            <a:ext cx="8570913" cy="977900"/>
          </a:xfrm>
        </p:spPr>
        <p:txBody>
          <a:bodyPr/>
          <a:lstStyle/>
          <a:p>
            <a:pPr eaLnBrk="1" hangingPunct="1"/>
            <a:r>
              <a:rPr lang="en-US" smtClean="0">
                <a:effectLst/>
                <a:latin typeface="Optima" charset="0"/>
                <a:ea typeface="ＭＳ Ｐゴシック" pitchFamily="34" charset="-128"/>
              </a:rPr>
              <a:t>Outline</a:t>
            </a:r>
          </a:p>
        </p:txBody>
      </p:sp>
      <p:sp>
        <p:nvSpPr>
          <p:cNvPr id="23555" name="Content Placeholder 2"/>
          <p:cNvSpPr>
            <a:spLocks noGrp="1"/>
          </p:cNvSpPr>
          <p:nvPr>
            <p:ph idx="1"/>
          </p:nvPr>
        </p:nvSpPr>
        <p:spPr>
          <a:xfrm>
            <a:off x="457200" y="1543050"/>
            <a:ext cx="8229600" cy="5122863"/>
          </a:xfrm>
        </p:spPr>
        <p:txBody>
          <a:bodyPr/>
          <a:lstStyle/>
          <a:p>
            <a:pPr marL="514350" indent="-514350" eaLnBrk="1" hangingPunct="1">
              <a:buFont typeface="Times" charset="0"/>
              <a:buAutoNum type="arabicPeriod"/>
            </a:pPr>
            <a:r>
              <a:rPr lang="en-US" dirty="0" smtClean="0">
                <a:effectLst/>
                <a:latin typeface="Optima" charset="0"/>
                <a:ea typeface="ＭＳ Ｐゴシック" pitchFamily="34" charset="-128"/>
              </a:rPr>
              <a:t>Some promises for social </a:t>
            </a:r>
            <a:r>
              <a:rPr lang="en-US" dirty="0">
                <a:effectLst/>
                <a:latin typeface="Optima" charset="0"/>
                <a:ea typeface="ＭＳ Ｐゴシック" pitchFamily="34" charset="-128"/>
              </a:rPr>
              <a:t>s</a:t>
            </a:r>
            <a:r>
              <a:rPr lang="en-US" dirty="0" smtClean="0">
                <a:effectLst/>
                <a:latin typeface="Optima" charset="0"/>
                <a:ea typeface="ＭＳ Ｐゴシック" pitchFamily="34" charset="-128"/>
              </a:rPr>
              <a:t>cience</a:t>
            </a:r>
          </a:p>
          <a:p>
            <a:pPr marL="514350" indent="-514350" eaLnBrk="1" hangingPunct="1">
              <a:buFont typeface="Times" charset="0"/>
              <a:buAutoNum type="arabicPeriod"/>
            </a:pPr>
            <a:r>
              <a:rPr lang="en-US" dirty="0" smtClean="0">
                <a:effectLst/>
                <a:latin typeface="Optima" charset="0"/>
                <a:ea typeface="ＭＳ Ｐゴシック" pitchFamily="34" charset="-128"/>
              </a:rPr>
              <a:t>Conceptual framework</a:t>
            </a:r>
          </a:p>
          <a:p>
            <a:pPr marL="514350" indent="-514350" eaLnBrk="1" hangingPunct="1">
              <a:buFont typeface="Times" charset="0"/>
              <a:buAutoNum type="arabicPeriod"/>
            </a:pPr>
            <a:r>
              <a:rPr lang="en-US" dirty="0" smtClean="0">
                <a:effectLst/>
                <a:latin typeface="Optima" charset="0"/>
                <a:ea typeface="ＭＳ Ｐゴシック" pitchFamily="34" charset="-128"/>
              </a:rPr>
              <a:t>Discovering genetic </a:t>
            </a:r>
            <a:r>
              <a:rPr lang="en-US" dirty="0">
                <a:effectLst/>
                <a:latin typeface="Optima" charset="0"/>
                <a:ea typeface="ＭＳ Ｐゴシック" pitchFamily="34" charset="-128"/>
              </a:rPr>
              <a:t>e</a:t>
            </a:r>
            <a:r>
              <a:rPr lang="en-US" dirty="0" smtClean="0">
                <a:effectLst/>
                <a:latin typeface="Optima" charset="0"/>
                <a:ea typeface="ＭＳ Ｐゴシック" pitchFamily="34" charset="-128"/>
              </a:rPr>
              <a:t>ffects</a:t>
            </a:r>
          </a:p>
          <a:p>
            <a:pPr marL="514350" indent="-514350" eaLnBrk="1" hangingPunct="1">
              <a:buFont typeface="Times" charset="0"/>
              <a:buAutoNum type="arabicPeriod"/>
            </a:pPr>
            <a:r>
              <a:rPr lang="en-US" dirty="0" smtClean="0">
                <a:solidFill>
                  <a:srgbClr val="FF0000"/>
                </a:solidFill>
                <a:effectLst/>
                <a:latin typeface="Optima" charset="0"/>
                <a:ea typeface="ＭＳ Ｐゴシック" pitchFamily="34" charset="-128"/>
              </a:rPr>
              <a:t>The power </a:t>
            </a:r>
            <a:r>
              <a:rPr lang="en-US" dirty="0">
                <a:solidFill>
                  <a:srgbClr val="FF0000"/>
                </a:solidFill>
                <a:effectLst/>
                <a:latin typeface="Optima" charset="0"/>
                <a:ea typeface="ＭＳ Ｐゴシック" pitchFamily="34" charset="-128"/>
              </a:rPr>
              <a:t>p</a:t>
            </a:r>
            <a:r>
              <a:rPr lang="en-US" dirty="0" smtClean="0">
                <a:solidFill>
                  <a:srgbClr val="FF0000"/>
                </a:solidFill>
                <a:effectLst/>
                <a:latin typeface="Optima" charset="0"/>
                <a:ea typeface="ＭＳ Ｐゴシック" pitchFamily="34" charset="-128"/>
              </a:rPr>
              <a:t>roblem</a:t>
            </a:r>
          </a:p>
          <a:p>
            <a:pPr marL="514350" indent="-514350" eaLnBrk="1" hangingPunct="1">
              <a:buFont typeface="Times" charset="0"/>
              <a:buAutoNum type="arabicPeriod"/>
            </a:pPr>
            <a:r>
              <a:rPr lang="en-US" dirty="0" smtClean="0">
                <a:effectLst/>
                <a:latin typeface="Optima" charset="0"/>
                <a:ea typeface="ＭＳ Ｐゴシック" pitchFamily="34" charset="-128"/>
              </a:rPr>
              <a:t>Some ways </a:t>
            </a:r>
            <a:r>
              <a:rPr lang="en-US" dirty="0">
                <a:effectLst/>
                <a:latin typeface="Optima" charset="0"/>
                <a:ea typeface="ＭＳ Ｐゴシック" pitchFamily="34" charset="-128"/>
              </a:rPr>
              <a:t>f</a:t>
            </a:r>
            <a:r>
              <a:rPr lang="en-US" dirty="0" smtClean="0">
                <a:effectLst/>
                <a:latin typeface="Optima" charset="0"/>
                <a:ea typeface="ＭＳ Ｐゴシック" pitchFamily="34" charset="-128"/>
              </a:rPr>
              <a:t>orward</a:t>
            </a:r>
          </a:p>
          <a:p>
            <a:pPr marL="514350" indent="-514350" eaLnBrk="1" hangingPunct="1">
              <a:buFont typeface="Times" charset="0"/>
              <a:buAutoNum type="arabicPeriod"/>
            </a:pPr>
            <a:r>
              <a:rPr lang="en-US" dirty="0" smtClean="0">
                <a:effectLst/>
                <a:latin typeface="Optima" charset="0"/>
                <a:ea typeface="ＭＳ Ｐゴシック" pitchFamily="34" charset="-128"/>
              </a:rPr>
              <a:t>Public policy questions</a:t>
            </a:r>
          </a:p>
        </p:txBody>
      </p:sp>
    </p:spTree>
    <p:extLst>
      <p:ext uri="{BB962C8B-B14F-4D97-AF65-F5344CB8AC3E}">
        <p14:creationId xmlns:p14="http://schemas.microsoft.com/office/powerpoint/2010/main" val="282836487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73075" y="-41275"/>
            <a:ext cx="8218488" cy="1019470"/>
          </a:xfrm>
        </p:spPr>
        <p:txBody>
          <a:bodyPr/>
          <a:lstStyle/>
          <a:p>
            <a:pPr eaLnBrk="1" hangingPunct="1"/>
            <a:r>
              <a:rPr lang="en-US" dirty="0" smtClean="0">
                <a:effectLst/>
                <a:latin typeface="Optima" charset="0"/>
                <a:ea typeface="ＭＳ Ｐゴシック" pitchFamily="34" charset="-128"/>
              </a:rPr>
              <a:t>The Power Problem</a:t>
            </a:r>
            <a:endParaRPr lang="en-US" sz="3100" dirty="0" smtClean="0">
              <a:effectLst/>
              <a:latin typeface="Optima" charset="0"/>
              <a:ea typeface="ＭＳ Ｐゴシック" pitchFamily="34" charset="-128"/>
            </a:endParaRPr>
          </a:p>
        </p:txBody>
      </p:sp>
      <p:sp>
        <p:nvSpPr>
          <p:cNvPr id="6147" name="Content Placeholder 2"/>
          <p:cNvSpPr>
            <a:spLocks noGrp="1"/>
          </p:cNvSpPr>
          <p:nvPr>
            <p:ph idx="1"/>
          </p:nvPr>
        </p:nvSpPr>
        <p:spPr>
          <a:xfrm>
            <a:off x="142875" y="978196"/>
            <a:ext cx="8841637" cy="5879804"/>
          </a:xfrm>
        </p:spPr>
        <p:txBody>
          <a:bodyPr/>
          <a:lstStyle/>
          <a:p>
            <a:pPr eaLnBrk="1" hangingPunct="1"/>
            <a:r>
              <a:rPr lang="en-US" sz="2400" dirty="0" smtClean="0">
                <a:effectLst/>
                <a:latin typeface="Optima" charset="0"/>
                <a:ea typeface="ＭＳ Ｐゴシック" pitchFamily="34" charset="-128"/>
              </a:rPr>
              <a:t>Existing studies reporting </a:t>
            </a:r>
            <a:r>
              <a:rPr lang="en-US" sz="2400" dirty="0" err="1" smtClean="0">
                <a:effectLst/>
                <a:latin typeface="Optima" charset="0"/>
                <a:ea typeface="ＭＳ Ｐゴシック" pitchFamily="34" charset="-128"/>
              </a:rPr>
              <a:t>significant</a:t>
            </a:r>
            <a:r>
              <a:rPr lang="en-US" sz="2400" dirty="0" smtClean="0">
                <a:effectLst/>
                <a:latin typeface="Optima" charset="0"/>
                <a:ea typeface="ＭＳ Ｐゴシック" pitchFamily="34" charset="-128"/>
              </a:rPr>
              <a:t> gene-behavior associations have usually relied on samples in the range 50 to 3000.  </a:t>
            </a:r>
            <a:r>
              <a:rPr lang="en-US" sz="1800" dirty="0" smtClean="0">
                <a:effectLst/>
                <a:latin typeface="Optima" charset="0"/>
                <a:ea typeface="ＭＳ Ｐゴシック" pitchFamily="34" charset="-128"/>
              </a:rPr>
              <a:t>(</a:t>
            </a:r>
            <a:r>
              <a:rPr lang="en-US" sz="1800" dirty="0" err="1" smtClean="0">
                <a:effectLst/>
                <a:latin typeface="Optima" charset="0"/>
                <a:ea typeface="ＭＳ Ｐゴシック" pitchFamily="34" charset="-128"/>
              </a:rPr>
              <a:t>Ebstein</a:t>
            </a:r>
            <a:r>
              <a:rPr lang="en-US" sz="1800" dirty="0" smtClean="0">
                <a:effectLst/>
                <a:latin typeface="Optima" charset="0"/>
                <a:ea typeface="ＭＳ Ｐゴシック" pitchFamily="34" charset="-128"/>
              </a:rPr>
              <a:t> et al., 2010; Beauchamp et al., 2011; Benjamin et al., 2012)</a:t>
            </a:r>
          </a:p>
          <a:p>
            <a:pPr eaLnBrk="1" hangingPunct="1"/>
            <a:r>
              <a:rPr lang="en-US" sz="2400" dirty="0" smtClean="0">
                <a:effectLst/>
                <a:latin typeface="Optima" charset="0"/>
                <a:ea typeface="ＭＳ Ｐゴシック" pitchFamily="34" charset="-128"/>
              </a:rPr>
              <a:t>Such small samples only make sense under the assumption that some SNPs have explanatory power of at least </a:t>
            </a:r>
            <a:r>
              <a:rPr lang="en-US" sz="2400" i="1" dirty="0" smtClean="0">
                <a:effectLst/>
                <a:latin typeface="Optima" charset="0"/>
                <a:ea typeface="ＭＳ Ｐゴシック" pitchFamily="34" charset="-128"/>
              </a:rPr>
              <a:t>R</a:t>
            </a:r>
            <a:r>
              <a:rPr lang="en-US" sz="2400" baseline="30000" dirty="0" smtClean="0">
                <a:effectLst/>
                <a:latin typeface="Optima" charset="0"/>
                <a:ea typeface="ＭＳ Ｐゴシック" pitchFamily="34" charset="-128"/>
              </a:rPr>
              <a:t>2</a:t>
            </a:r>
            <a:r>
              <a:rPr lang="en-US" sz="2400" dirty="0" smtClean="0">
                <a:effectLst/>
                <a:latin typeface="Optima" charset="0"/>
                <a:ea typeface="ＭＳ Ｐゴシック" pitchFamily="34" charset="-128"/>
              </a:rPr>
              <a:t> ≈ 2%.</a:t>
            </a:r>
          </a:p>
          <a:p>
            <a:pPr eaLnBrk="1" hangingPunct="1"/>
            <a:r>
              <a:rPr lang="en-US" sz="2400" dirty="0" smtClean="0">
                <a:effectLst/>
                <a:latin typeface="Optima" charset="0"/>
                <a:ea typeface="ＭＳ Ｐゴシック" pitchFamily="34" charset="-128"/>
              </a:rPr>
              <a:t>What effect sizes are reasonable to expect?  Credible evidence from physical and medical traits:</a:t>
            </a:r>
          </a:p>
          <a:p>
            <a:pPr lvl="1" eaLnBrk="1" hangingPunct="1"/>
            <a:r>
              <a:rPr lang="en-US" sz="2000" dirty="0" smtClean="0">
                <a:effectLst/>
                <a:latin typeface="Optima" charset="0"/>
                <a:ea typeface="ＭＳ Ｐゴシック" pitchFamily="34" charset="-128"/>
              </a:rPr>
              <a:t>Smoking and CHRNA3: </a:t>
            </a:r>
            <a:r>
              <a:rPr lang="en-US" sz="2000" i="1" dirty="0" smtClean="0">
                <a:effectLst/>
                <a:latin typeface="Optima" charset="0"/>
                <a:ea typeface="ＭＳ Ｐゴシック" pitchFamily="34" charset="-128"/>
              </a:rPr>
              <a:t>R</a:t>
            </a:r>
            <a:r>
              <a:rPr lang="en-US" sz="2000" baseline="30000" dirty="0" smtClean="0">
                <a:effectLst/>
                <a:latin typeface="Optima" charset="0"/>
                <a:ea typeface="ＭＳ Ｐゴシック" pitchFamily="34" charset="-128"/>
              </a:rPr>
              <a:t>2</a:t>
            </a:r>
            <a:r>
              <a:rPr lang="en-US" sz="2000" dirty="0" smtClean="0">
                <a:effectLst/>
                <a:latin typeface="Optima" charset="0"/>
                <a:ea typeface="ＭＳ Ｐゴシック" pitchFamily="34" charset="-128"/>
              </a:rPr>
              <a:t> ≈ 0.5%.</a:t>
            </a:r>
          </a:p>
          <a:p>
            <a:pPr lvl="1" eaLnBrk="1" hangingPunct="1"/>
            <a:r>
              <a:rPr lang="en-US" sz="2000" dirty="0" smtClean="0">
                <a:effectLst/>
                <a:latin typeface="Optima" charset="0"/>
                <a:ea typeface="ＭＳ Ｐゴシック" pitchFamily="34" charset="-128"/>
              </a:rPr>
              <a:t>BMI and FTO: </a:t>
            </a:r>
            <a:r>
              <a:rPr lang="en-US" sz="2000" i="1" dirty="0" smtClean="0">
                <a:effectLst/>
                <a:latin typeface="Optima" charset="0"/>
                <a:ea typeface="ＭＳ Ｐゴシック" pitchFamily="34" charset="-128"/>
              </a:rPr>
              <a:t>R</a:t>
            </a:r>
            <a:r>
              <a:rPr lang="en-US" sz="2000" baseline="30000" dirty="0" smtClean="0">
                <a:effectLst/>
                <a:latin typeface="Optima" charset="0"/>
                <a:ea typeface="ＭＳ Ｐゴシック" pitchFamily="34" charset="-128"/>
              </a:rPr>
              <a:t>2</a:t>
            </a:r>
            <a:r>
              <a:rPr lang="en-US" sz="2000" dirty="0" smtClean="0">
                <a:effectLst/>
                <a:latin typeface="Optima" charset="0"/>
                <a:ea typeface="ＭＳ Ｐゴシック" pitchFamily="34" charset="-128"/>
              </a:rPr>
              <a:t> ≈ 0.3%.</a:t>
            </a:r>
          </a:p>
          <a:p>
            <a:pPr lvl="1" eaLnBrk="1" hangingPunct="1"/>
            <a:r>
              <a:rPr lang="en-US" sz="2000" dirty="0" smtClean="0">
                <a:effectLst/>
                <a:latin typeface="Optima" charset="0"/>
                <a:ea typeface="ＭＳ Ｐゴシック" pitchFamily="34" charset="-128"/>
              </a:rPr>
              <a:t>Largest </a:t>
            </a:r>
            <a:r>
              <a:rPr lang="en-US" sz="2000" dirty="0" err="1" smtClean="0">
                <a:effectLst/>
                <a:latin typeface="Optima" charset="0"/>
                <a:ea typeface="ＭＳ Ｐゴシック" pitchFamily="34" charset="-128"/>
              </a:rPr>
              <a:t>identified</a:t>
            </a:r>
            <a:r>
              <a:rPr lang="en-US" sz="2000" dirty="0" smtClean="0">
                <a:effectLst/>
                <a:latin typeface="Optima" charset="0"/>
                <a:ea typeface="ＭＳ Ｐゴシック" pitchFamily="34" charset="-128"/>
              </a:rPr>
              <a:t> SNP for height: </a:t>
            </a:r>
            <a:r>
              <a:rPr lang="en-US" sz="2000" i="1" dirty="0" smtClean="0">
                <a:effectLst/>
                <a:latin typeface="Optima" charset="0"/>
                <a:ea typeface="ＭＳ Ｐゴシック" pitchFamily="34" charset="-128"/>
              </a:rPr>
              <a:t>R</a:t>
            </a:r>
            <a:r>
              <a:rPr lang="en-US" sz="2000" baseline="30000" dirty="0" smtClean="0">
                <a:effectLst/>
                <a:latin typeface="Optima" charset="0"/>
                <a:ea typeface="ＭＳ Ｐゴシック" pitchFamily="34" charset="-128"/>
              </a:rPr>
              <a:t>2</a:t>
            </a:r>
            <a:r>
              <a:rPr lang="en-US" sz="2000" dirty="0" smtClean="0">
                <a:effectLst/>
                <a:latin typeface="Optima" charset="0"/>
                <a:ea typeface="ＭＳ Ｐゴシック" pitchFamily="34" charset="-128"/>
              </a:rPr>
              <a:t> ≈ 0.4%.</a:t>
            </a:r>
          </a:p>
          <a:p>
            <a:pPr eaLnBrk="1" hangingPunct="1"/>
            <a:r>
              <a:rPr lang="en-US" sz="2400" dirty="0" smtClean="0">
                <a:effectLst/>
                <a:latin typeface="Optima" charset="0"/>
                <a:ea typeface="ＭＳ Ｐゴシック" pitchFamily="34" charset="-128"/>
              </a:rPr>
              <a:t>Therefore, most existing studies in social-science genetics are underpowered, implying a high false discovery rate.  </a:t>
            </a:r>
            <a:r>
              <a:rPr lang="en-US" sz="2000" dirty="0" smtClean="0">
                <a:effectLst/>
                <a:latin typeface="Optima" charset="0"/>
                <a:ea typeface="ＭＳ Ｐゴシック" pitchFamily="34" charset="-128"/>
              </a:rPr>
              <a:t>(Beauchamp et al., 2011; Benjamin et al., 2012)</a:t>
            </a:r>
          </a:p>
        </p:txBody>
      </p:sp>
    </p:spTree>
    <p:extLst>
      <p:ext uri="{BB962C8B-B14F-4D97-AF65-F5344CB8AC3E}">
        <p14:creationId xmlns:p14="http://schemas.microsoft.com/office/powerpoint/2010/main" val="268175289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19050"/>
            <a:ext cx="9144000" cy="712788"/>
          </a:xfrm>
        </p:spPr>
        <p:txBody>
          <a:bodyPr/>
          <a:lstStyle/>
          <a:p>
            <a:pPr eaLnBrk="1" hangingPunct="1"/>
            <a:r>
              <a:rPr lang="en-US" sz="4000" dirty="0" smtClean="0">
                <a:effectLst/>
                <a:latin typeface="Optima" charset="0"/>
                <a:ea typeface="ＭＳ Ｐゴシック" pitchFamily="34" charset="-128"/>
              </a:rPr>
              <a:t>A Problem in Social-Science Genetics</a:t>
            </a:r>
          </a:p>
        </p:txBody>
      </p:sp>
      <p:pic>
        <p:nvPicPr>
          <p:cNvPr id="40963" name="Picture 2"/>
          <p:cNvPicPr>
            <a:picLocks noChangeAspect="1" noChangeArrowheads="1"/>
          </p:cNvPicPr>
          <p:nvPr/>
        </p:nvPicPr>
        <p:blipFill>
          <a:blip r:embed="rId3"/>
          <a:srcRect/>
          <a:stretch>
            <a:fillRect/>
          </a:stretch>
        </p:blipFill>
        <p:spPr bwMode="auto">
          <a:xfrm>
            <a:off x="414338" y="701675"/>
            <a:ext cx="8315325" cy="2590800"/>
          </a:xfrm>
          <a:prstGeom prst="rect">
            <a:avLst/>
          </a:prstGeom>
          <a:noFill/>
          <a:ln w="9525">
            <a:noFill/>
            <a:miter lim="800000"/>
            <a:headEnd/>
            <a:tailEnd/>
          </a:ln>
        </p:spPr>
      </p:pic>
      <p:pic>
        <p:nvPicPr>
          <p:cNvPr id="40964" name="Picture 3"/>
          <p:cNvPicPr>
            <a:picLocks noChangeAspect="1" noChangeArrowheads="1"/>
          </p:cNvPicPr>
          <p:nvPr/>
        </p:nvPicPr>
        <p:blipFill>
          <a:blip r:embed="rId4"/>
          <a:srcRect/>
          <a:stretch>
            <a:fillRect/>
          </a:stretch>
        </p:blipFill>
        <p:spPr bwMode="auto">
          <a:xfrm>
            <a:off x="2290763" y="3267075"/>
            <a:ext cx="4562475" cy="3495675"/>
          </a:xfrm>
          <a:prstGeom prst="rect">
            <a:avLst/>
          </a:prstGeom>
          <a:noFill/>
          <a:ln w="9525">
            <a:noFill/>
            <a:miter lim="800000"/>
            <a:headEnd/>
            <a:tailEnd/>
          </a:ln>
        </p:spPr>
      </p:pic>
    </p:spTree>
    <p:extLst>
      <p:ext uri="{BB962C8B-B14F-4D97-AF65-F5344CB8AC3E}">
        <p14:creationId xmlns:p14="http://schemas.microsoft.com/office/powerpoint/2010/main" val="228573482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0"/>
            <a:ext cx="8229600" cy="1143000"/>
          </a:xfrm>
        </p:spPr>
        <p:txBody>
          <a:bodyPr/>
          <a:lstStyle/>
          <a:p>
            <a:pPr eaLnBrk="1" hangingPunct="1"/>
            <a:r>
              <a:rPr lang="en-US" smtClean="0">
                <a:effectLst/>
                <a:latin typeface="Optima" charset="0"/>
                <a:ea typeface="ＭＳ Ｐゴシック" pitchFamily="34" charset="-128"/>
              </a:rPr>
              <a:t>Calibration: Power Analysis</a:t>
            </a:r>
          </a:p>
        </p:txBody>
      </p:sp>
      <p:sp>
        <p:nvSpPr>
          <p:cNvPr id="7171" name="Content Placeholder 2"/>
          <p:cNvSpPr>
            <a:spLocks noGrp="1"/>
          </p:cNvSpPr>
          <p:nvPr>
            <p:ph idx="1"/>
          </p:nvPr>
        </p:nvSpPr>
        <p:spPr>
          <a:xfrm>
            <a:off x="363538" y="1219200"/>
            <a:ext cx="8582025" cy="5105400"/>
          </a:xfrm>
        </p:spPr>
        <p:txBody>
          <a:bodyPr/>
          <a:lstStyle/>
          <a:p>
            <a:pPr eaLnBrk="1" hangingPunct="1"/>
            <a:r>
              <a:rPr lang="en-US" sz="3000" dirty="0" smtClean="0">
                <a:effectLst/>
                <a:latin typeface="Optima" charset="0"/>
                <a:ea typeface="ＭＳ Ｐゴシック" pitchFamily="34" charset="-128"/>
              </a:rPr>
              <a:t>Two alleles: High and Low.</a:t>
            </a:r>
          </a:p>
          <a:p>
            <a:pPr eaLnBrk="1" hangingPunct="1"/>
            <a:r>
              <a:rPr lang="en-US" sz="3000" dirty="0" smtClean="0">
                <a:effectLst/>
                <a:latin typeface="Optima" charset="0"/>
                <a:ea typeface="ＭＳ Ｐゴシック" pitchFamily="34" charset="-128"/>
              </a:rPr>
              <a:t>Outcome distributed normally.</a:t>
            </a:r>
          </a:p>
          <a:p>
            <a:pPr eaLnBrk="1" hangingPunct="1"/>
            <a:r>
              <a:rPr lang="en-US" sz="3000" dirty="0" smtClean="0">
                <a:effectLst/>
                <a:latin typeface="Optima" charset="0"/>
                <a:ea typeface="ＭＳ Ｐゴシック" pitchFamily="34" charset="-128"/>
              </a:rPr>
              <a:t>Either there is a true association or not.</a:t>
            </a:r>
          </a:p>
          <a:p>
            <a:pPr eaLnBrk="1" hangingPunct="1"/>
            <a:r>
              <a:rPr lang="en-US" sz="3000" dirty="0" smtClean="0">
                <a:effectLst/>
                <a:latin typeface="Optima" charset="0"/>
                <a:ea typeface="ＭＳ Ｐゴシック" pitchFamily="34" charset="-128"/>
              </a:rPr>
              <a:t>If associated, </a:t>
            </a:r>
            <a:r>
              <a:rPr lang="en-US" sz="3000" i="1" dirty="0" smtClean="0">
                <a:effectLst/>
                <a:latin typeface="Optima" charset="0"/>
                <a:ea typeface="ＭＳ Ｐゴシック" pitchFamily="34" charset="-128"/>
              </a:rPr>
              <a:t>R</a:t>
            </a:r>
            <a:r>
              <a:rPr lang="en-US" sz="3000" baseline="30000" dirty="0" smtClean="0">
                <a:effectLst/>
                <a:latin typeface="Optima" charset="0"/>
                <a:ea typeface="ＭＳ Ｐゴシック" pitchFamily="34" charset="-128"/>
              </a:rPr>
              <a:t>2</a:t>
            </a:r>
            <a:r>
              <a:rPr lang="en-US" sz="3000" dirty="0" smtClean="0">
                <a:effectLst/>
                <a:latin typeface="Optima" charset="0"/>
                <a:ea typeface="ＭＳ Ｐゴシック" pitchFamily="34" charset="-128"/>
              </a:rPr>
              <a:t> = 0.1%.</a:t>
            </a:r>
          </a:p>
          <a:p>
            <a:pPr lvl="1" eaLnBrk="1" hangingPunct="1"/>
            <a:r>
              <a:rPr lang="en-US" sz="2600" dirty="0" smtClean="0">
                <a:effectLst/>
                <a:latin typeface="Optima" charset="0"/>
                <a:ea typeface="ＭＳ Ｐゴシック" pitchFamily="34" charset="-128"/>
              </a:rPr>
              <a:t>Probably large for behavior; upper bound of effect size of COMT on cognitive function. </a:t>
            </a:r>
            <a:r>
              <a:rPr lang="en-US" sz="2000" dirty="0" smtClean="0">
                <a:effectLst/>
                <a:latin typeface="Optima" charset="0"/>
                <a:ea typeface="ＭＳ Ｐゴシック" pitchFamily="34" charset="-128"/>
              </a:rPr>
              <a:t>(Barnett et al., 2008)</a:t>
            </a:r>
          </a:p>
          <a:p>
            <a:pPr eaLnBrk="1" hangingPunct="1"/>
            <a:endParaRPr lang="en-US" sz="3000" dirty="0" smtClean="0">
              <a:effectLst/>
              <a:latin typeface="Optima" charset="0"/>
              <a:ea typeface="ＭＳ Ｐゴシック" pitchFamily="34" charset="-128"/>
            </a:endParaRPr>
          </a:p>
          <a:p>
            <a:pPr eaLnBrk="1" hangingPunct="1"/>
            <a:r>
              <a:rPr lang="en-US" sz="3000" dirty="0" smtClean="0">
                <a:effectLst/>
                <a:latin typeface="Optima" charset="0"/>
                <a:ea typeface="ＭＳ Ｐゴシック" pitchFamily="34" charset="-128"/>
              </a:rPr>
              <a:t>Sample size for 80% power:</a:t>
            </a:r>
          </a:p>
          <a:p>
            <a:pPr eaLnBrk="1" hangingPunct="1"/>
            <a:endParaRPr lang="en-US" sz="3000" dirty="0" smtClean="0">
              <a:effectLst/>
              <a:latin typeface="Optima" charset="0"/>
              <a:ea typeface="ＭＳ Ｐゴシック" pitchFamily="34" charset="-128"/>
            </a:endParaRPr>
          </a:p>
          <a:p>
            <a:pPr eaLnBrk="1" hangingPunct="1"/>
            <a:r>
              <a:rPr lang="en-US" sz="3000" dirty="0" smtClean="0">
                <a:solidFill>
                  <a:schemeClr val="bg1"/>
                </a:solidFill>
                <a:effectLst/>
                <a:latin typeface="Optima" charset="0"/>
                <a:ea typeface="ＭＳ Ｐゴシック" pitchFamily="34" charset="-128"/>
              </a:rPr>
              <a:t>Now suppose significant association at </a:t>
            </a:r>
            <a:r>
              <a:rPr lang="el-GR" sz="3000" i="1" dirty="0" smtClean="0">
                <a:solidFill>
                  <a:schemeClr val="bg1"/>
                </a:solidFill>
                <a:effectLst/>
                <a:ea typeface="ＭＳ Ｐゴシック" pitchFamily="34" charset="-128"/>
              </a:rPr>
              <a:t>α</a:t>
            </a:r>
            <a:r>
              <a:rPr lang="en-US" sz="3000" dirty="0" smtClean="0">
                <a:solidFill>
                  <a:schemeClr val="bg1"/>
                </a:solidFill>
                <a:effectLst/>
                <a:latin typeface="Optima" charset="0"/>
                <a:ea typeface="ＭＳ Ｐゴシック" pitchFamily="34" charset="-128"/>
              </a:rPr>
              <a:t> = .05.</a:t>
            </a:r>
          </a:p>
          <a:p>
            <a:pPr eaLnBrk="1" hangingPunct="1"/>
            <a:endParaRPr lang="en-US" sz="3000" dirty="0" smtClean="0">
              <a:effectLst/>
              <a:latin typeface="Optima" charset="0"/>
              <a:ea typeface="ＭＳ Ｐゴシック" pitchFamily="34" charset="-128"/>
            </a:endParaRPr>
          </a:p>
          <a:p>
            <a:pPr eaLnBrk="1" hangingPunct="1"/>
            <a:endParaRPr lang="en-US" sz="3000" dirty="0" smtClean="0">
              <a:effectLst/>
              <a:latin typeface="Optima" charset="0"/>
              <a:ea typeface="ＭＳ Ｐゴシック" pitchFamily="34" charset="-128"/>
            </a:endParaRPr>
          </a:p>
        </p:txBody>
      </p:sp>
      <p:sp>
        <p:nvSpPr>
          <p:cNvPr id="5" name="TextBox 4"/>
          <p:cNvSpPr txBox="1">
            <a:spLocks noChangeArrowheads="1"/>
          </p:cNvSpPr>
          <p:nvPr/>
        </p:nvSpPr>
        <p:spPr bwMode="auto">
          <a:xfrm>
            <a:off x="5529263" y="4833840"/>
            <a:ext cx="1905000" cy="554038"/>
          </a:xfrm>
          <a:prstGeom prst="rect">
            <a:avLst/>
          </a:prstGeom>
          <a:noFill/>
          <a:ln w="9525">
            <a:noFill/>
            <a:miter lim="800000"/>
            <a:headEnd/>
            <a:tailEnd/>
          </a:ln>
        </p:spPr>
        <p:txBody>
          <a:bodyPr>
            <a:spAutoFit/>
          </a:bodyPr>
          <a:lstStyle/>
          <a:p>
            <a:pPr eaLnBrk="1" hangingPunct="1"/>
            <a:r>
              <a:rPr lang="en-US" sz="3000" dirty="0">
                <a:solidFill>
                  <a:srgbClr val="000000"/>
                </a:solidFill>
                <a:latin typeface="Optima" charset="0"/>
                <a:ea typeface="ＭＳ Ｐゴシック" pitchFamily="34" charset="-128"/>
              </a:rPr>
              <a:t>7,845.</a:t>
            </a:r>
          </a:p>
        </p:txBody>
      </p:sp>
    </p:spTree>
    <p:extLst>
      <p:ext uri="{BB962C8B-B14F-4D97-AF65-F5344CB8AC3E}">
        <p14:creationId xmlns:p14="http://schemas.microsoft.com/office/powerpoint/2010/main" val="24411300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2213357"/>
          <a:ext cx="8229603" cy="3039939"/>
        </p:xfrm>
        <a:graphic>
          <a:graphicData uri="http://schemas.openxmlformats.org/drawingml/2006/table">
            <a:tbl>
              <a:tblPr/>
              <a:tblGrid>
                <a:gridCol w="1143004"/>
                <a:gridCol w="1077946"/>
                <a:gridCol w="1817654"/>
                <a:gridCol w="228600"/>
                <a:gridCol w="1981200"/>
                <a:gridCol w="158740"/>
                <a:gridCol w="1822459"/>
              </a:tblGrid>
              <a:tr h="317647">
                <a:tc>
                  <a:txBody>
                    <a:bodyPr/>
                    <a:lstStyle/>
                    <a:p>
                      <a:pPr marL="0" marR="0">
                        <a:spcBef>
                          <a:spcPts val="300"/>
                        </a:spcBef>
                        <a:spcAft>
                          <a:spcPts val="300"/>
                        </a:spcAft>
                      </a:pPr>
                      <a:endParaRPr lang="en-US" sz="2400" dirty="0">
                        <a:latin typeface="Calibri"/>
                        <a:ea typeface="Times New Roman"/>
                        <a:cs typeface="Times New Roman"/>
                      </a:endParaRPr>
                    </a:p>
                  </a:txBody>
                  <a:tcPr marL="66670" marR="6667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spcBef>
                          <a:spcPts val="300"/>
                        </a:spcBef>
                        <a:spcAft>
                          <a:spcPts val="300"/>
                        </a:spcAft>
                      </a:pPr>
                      <a:endParaRPr lang="en-US" sz="2400" dirty="0">
                        <a:latin typeface="Calibri"/>
                        <a:ea typeface="Times New Roman"/>
                        <a:cs typeface="Times New Roman"/>
                      </a:endParaRPr>
                    </a:p>
                  </a:txBody>
                  <a:tcPr marL="66670" marR="66670" marT="0" marB="0">
                    <a:lnL>
                      <a:noFill/>
                    </a:lnL>
                    <a:lnR>
                      <a:noFill/>
                    </a:lnR>
                    <a:lnT w="19050" cap="flat" cmpd="sng" algn="ctr">
                      <a:solidFill>
                        <a:srgbClr val="000000"/>
                      </a:solidFill>
                      <a:prstDash val="solid"/>
                      <a:round/>
                      <a:headEnd type="none" w="med" len="med"/>
                      <a:tailEnd type="none" w="med" len="med"/>
                    </a:lnT>
                    <a:lnB>
                      <a:noFill/>
                    </a:lnB>
                  </a:tcPr>
                </a:tc>
                <a:tc gridSpan="5">
                  <a:txBody>
                    <a:bodyPr/>
                    <a:lstStyle/>
                    <a:p>
                      <a:pPr marL="0" marR="0" algn="ctr">
                        <a:spcBef>
                          <a:spcPts val="300"/>
                        </a:spcBef>
                        <a:spcAft>
                          <a:spcPts val="300"/>
                        </a:spcAft>
                      </a:pPr>
                      <a:r>
                        <a:rPr lang="en-US" sz="2400" u="sng" dirty="0">
                          <a:latin typeface="Calibri"/>
                          <a:ea typeface="Times New Roman"/>
                          <a:cs typeface="Times New Roman"/>
                        </a:rPr>
                        <a:t>Sample size</a:t>
                      </a:r>
                      <a:endParaRPr lang="en-US" sz="2400" dirty="0">
                        <a:latin typeface="Calibri"/>
                        <a:ea typeface="Times New Roman"/>
                        <a:cs typeface="Times New Roman"/>
                      </a:endParaRPr>
                    </a:p>
                  </a:txBody>
                  <a:tcPr marL="66670" marR="66670" marT="0" marB="0">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39733">
                <a:tc>
                  <a:txBody>
                    <a:bodyPr/>
                    <a:lstStyle/>
                    <a:p>
                      <a:pPr marL="0" marR="0">
                        <a:spcBef>
                          <a:spcPts val="300"/>
                        </a:spcBef>
                        <a:spcAft>
                          <a:spcPts val="300"/>
                        </a:spcAft>
                      </a:pPr>
                      <a:endParaRPr lang="en-US" sz="2400" dirty="0">
                        <a:latin typeface="Calibri"/>
                        <a:ea typeface="Times New Roman"/>
                        <a:cs typeface="Times New Roman"/>
                      </a:endParaRPr>
                    </a:p>
                  </a:txBody>
                  <a:tcPr marL="66670" marR="66670" marT="0" marB="0">
                    <a:lnL>
                      <a:noFill/>
                    </a:lnL>
                    <a:lnR>
                      <a:noFill/>
                    </a:lnR>
                    <a:lnT>
                      <a:noFill/>
                    </a:lnT>
                    <a:lnB>
                      <a:noFill/>
                    </a:lnB>
                  </a:tcPr>
                </a:tc>
                <a:tc>
                  <a:txBody>
                    <a:bodyPr/>
                    <a:lstStyle/>
                    <a:p>
                      <a:pPr marL="0" marR="0">
                        <a:spcBef>
                          <a:spcPts val="300"/>
                        </a:spcBef>
                        <a:spcAft>
                          <a:spcPts val="300"/>
                        </a:spcAft>
                      </a:pPr>
                      <a:endParaRPr lang="en-US" sz="2400" dirty="0">
                        <a:latin typeface="Calibri"/>
                        <a:ea typeface="Times New Roman"/>
                        <a:cs typeface="Times New Roman"/>
                      </a:endParaRPr>
                    </a:p>
                  </a:txBody>
                  <a:tcPr marL="66670" marR="66670" marT="0" marB="0">
                    <a:lnL>
                      <a:noFill/>
                    </a:lnL>
                    <a:lnR>
                      <a:noFill/>
                    </a:lnR>
                    <a:lnT>
                      <a:noFill/>
                    </a:lnT>
                    <a:lnB>
                      <a:noFill/>
                    </a:lnB>
                  </a:tcPr>
                </a:tc>
                <a:tc>
                  <a:txBody>
                    <a:bodyPr/>
                    <a:lstStyle/>
                    <a:p>
                      <a:pPr marL="0" marR="0" algn="ctr">
                        <a:spcBef>
                          <a:spcPts val="300"/>
                        </a:spcBef>
                        <a:spcAft>
                          <a:spcPts val="300"/>
                        </a:spcAft>
                      </a:pPr>
                      <a:r>
                        <a:rPr lang="en-US" sz="2400" i="1" dirty="0">
                          <a:latin typeface="Calibri"/>
                          <a:ea typeface="Times New Roman"/>
                          <a:cs typeface="Times New Roman"/>
                        </a:rPr>
                        <a:t>N </a:t>
                      </a:r>
                      <a:r>
                        <a:rPr lang="en-US" sz="2400" dirty="0">
                          <a:latin typeface="Calibri"/>
                          <a:ea typeface="Times New Roman"/>
                          <a:cs typeface="Times New Roman"/>
                        </a:rPr>
                        <a:t>= 100</a:t>
                      </a:r>
                    </a:p>
                    <a:p>
                      <a:pPr marL="0" marR="0" algn="ctr">
                        <a:spcBef>
                          <a:spcPts val="300"/>
                        </a:spcBef>
                        <a:spcAft>
                          <a:spcPts val="300"/>
                        </a:spcAft>
                      </a:pPr>
                      <a:r>
                        <a:rPr lang="en-US" sz="2400" dirty="0">
                          <a:latin typeface="Calibri"/>
                          <a:ea typeface="Times New Roman"/>
                          <a:cs typeface="Times New Roman"/>
                        </a:rPr>
                        <a:t>(power = .06)</a:t>
                      </a:r>
                    </a:p>
                  </a:txBody>
                  <a:tcPr marL="66670" marR="66670" marT="0" marB="0">
                    <a:lnL>
                      <a:noFill/>
                    </a:lnL>
                    <a:lnR>
                      <a:noFill/>
                    </a:lnR>
                    <a:lnT>
                      <a:noFill/>
                    </a:lnT>
                    <a:lnB>
                      <a:noFill/>
                    </a:lnB>
                  </a:tcPr>
                </a:tc>
                <a:tc>
                  <a:txBody>
                    <a:bodyPr/>
                    <a:lstStyle/>
                    <a:p>
                      <a:pPr marL="0" marR="0" algn="ctr">
                        <a:spcBef>
                          <a:spcPts val="300"/>
                        </a:spcBef>
                        <a:spcAft>
                          <a:spcPts val="300"/>
                        </a:spcAft>
                      </a:pPr>
                      <a:endParaRPr lang="en-US" sz="2400" dirty="0">
                        <a:latin typeface="Calibri"/>
                        <a:ea typeface="Times New Roman"/>
                        <a:cs typeface="Times New Roman"/>
                      </a:endParaRPr>
                    </a:p>
                  </a:txBody>
                  <a:tcPr marL="66670" marR="66670" marT="0" marB="0">
                    <a:lnL>
                      <a:noFill/>
                    </a:lnL>
                    <a:lnR>
                      <a:noFill/>
                    </a:lnR>
                    <a:lnT>
                      <a:noFill/>
                    </a:lnT>
                    <a:lnB>
                      <a:noFill/>
                    </a:lnB>
                  </a:tcPr>
                </a:tc>
                <a:tc>
                  <a:txBody>
                    <a:bodyPr/>
                    <a:lstStyle/>
                    <a:p>
                      <a:pPr marL="0" marR="0" algn="ctr">
                        <a:spcBef>
                          <a:spcPts val="300"/>
                        </a:spcBef>
                        <a:spcAft>
                          <a:spcPts val="300"/>
                        </a:spcAft>
                      </a:pPr>
                      <a:r>
                        <a:rPr lang="en-US" sz="2400" i="1">
                          <a:latin typeface="Calibri"/>
                          <a:ea typeface="Times New Roman"/>
                          <a:cs typeface="Times New Roman"/>
                        </a:rPr>
                        <a:t>N </a:t>
                      </a:r>
                      <a:r>
                        <a:rPr lang="en-US" sz="2400">
                          <a:latin typeface="Calibri"/>
                          <a:ea typeface="Times New Roman"/>
                          <a:cs typeface="Times New Roman"/>
                        </a:rPr>
                        <a:t>= 5,000</a:t>
                      </a:r>
                    </a:p>
                    <a:p>
                      <a:pPr marL="0" marR="0" algn="ctr">
                        <a:spcBef>
                          <a:spcPts val="300"/>
                        </a:spcBef>
                        <a:spcAft>
                          <a:spcPts val="300"/>
                        </a:spcAft>
                      </a:pPr>
                      <a:r>
                        <a:rPr lang="en-US" sz="2400">
                          <a:latin typeface="Calibri"/>
                          <a:ea typeface="Times New Roman"/>
                          <a:cs typeface="Times New Roman"/>
                        </a:rPr>
                        <a:t>(power = .61)</a:t>
                      </a:r>
                    </a:p>
                  </a:txBody>
                  <a:tcPr marL="66670" marR="66670" marT="0" marB="0">
                    <a:lnL>
                      <a:noFill/>
                    </a:lnL>
                    <a:lnR>
                      <a:noFill/>
                    </a:lnR>
                    <a:lnT>
                      <a:noFill/>
                    </a:lnT>
                    <a:lnB>
                      <a:noFill/>
                    </a:lnB>
                  </a:tcPr>
                </a:tc>
                <a:tc>
                  <a:txBody>
                    <a:bodyPr/>
                    <a:lstStyle/>
                    <a:p>
                      <a:pPr marL="0" marR="0" algn="ctr">
                        <a:spcBef>
                          <a:spcPts val="300"/>
                        </a:spcBef>
                        <a:spcAft>
                          <a:spcPts val="300"/>
                        </a:spcAft>
                      </a:pPr>
                      <a:endParaRPr lang="en-US" sz="2400" dirty="0">
                        <a:latin typeface="Calibri"/>
                        <a:ea typeface="Times New Roman"/>
                        <a:cs typeface="Times New Roman"/>
                      </a:endParaRPr>
                    </a:p>
                  </a:txBody>
                  <a:tcPr marL="66670" marR="66670" marT="0" marB="0">
                    <a:lnL>
                      <a:noFill/>
                    </a:lnL>
                    <a:lnR>
                      <a:noFill/>
                    </a:lnR>
                    <a:lnT>
                      <a:noFill/>
                    </a:lnT>
                    <a:lnB>
                      <a:noFill/>
                    </a:lnB>
                  </a:tcPr>
                </a:tc>
                <a:tc>
                  <a:txBody>
                    <a:bodyPr/>
                    <a:lstStyle/>
                    <a:p>
                      <a:pPr marL="0" marR="0" algn="ctr">
                        <a:spcBef>
                          <a:spcPts val="300"/>
                        </a:spcBef>
                        <a:spcAft>
                          <a:spcPts val="300"/>
                        </a:spcAft>
                      </a:pPr>
                      <a:r>
                        <a:rPr lang="en-US" sz="2400" i="1">
                          <a:latin typeface="Calibri"/>
                          <a:ea typeface="Times New Roman"/>
                          <a:cs typeface="Times New Roman"/>
                        </a:rPr>
                        <a:t>N </a:t>
                      </a:r>
                      <a:r>
                        <a:rPr lang="en-US" sz="2400">
                          <a:latin typeface="Calibri"/>
                          <a:ea typeface="Times New Roman"/>
                          <a:cs typeface="Times New Roman"/>
                        </a:rPr>
                        <a:t>= 30,000</a:t>
                      </a:r>
                    </a:p>
                    <a:p>
                      <a:pPr marL="0" marR="0" algn="ctr">
                        <a:spcBef>
                          <a:spcPts val="300"/>
                        </a:spcBef>
                        <a:spcAft>
                          <a:spcPts val="300"/>
                        </a:spcAft>
                      </a:pPr>
                      <a:r>
                        <a:rPr lang="en-US" sz="2400">
                          <a:latin typeface="Calibri"/>
                          <a:ea typeface="Times New Roman"/>
                          <a:cs typeface="Times New Roman"/>
                        </a:rPr>
                        <a:t>(power = .99)</a:t>
                      </a:r>
                    </a:p>
                  </a:txBody>
                  <a:tcPr marL="66670" marR="66670" marT="0" marB="0">
                    <a:lnL>
                      <a:noFill/>
                    </a:lnL>
                    <a:lnR>
                      <a:noFill/>
                    </a:lnR>
                    <a:lnT>
                      <a:noFill/>
                    </a:lnT>
                    <a:lnB>
                      <a:noFill/>
                    </a:lnB>
                  </a:tcPr>
                </a:tc>
              </a:tr>
              <a:tr h="317647">
                <a:tc rowSpan="3">
                  <a:txBody>
                    <a:bodyPr/>
                    <a:lstStyle/>
                    <a:p>
                      <a:pPr marL="0" marR="0">
                        <a:spcBef>
                          <a:spcPts val="300"/>
                        </a:spcBef>
                        <a:spcAft>
                          <a:spcPts val="300"/>
                        </a:spcAft>
                      </a:pPr>
                      <a:r>
                        <a:rPr lang="en-US" sz="2400" dirty="0">
                          <a:latin typeface="Calibri"/>
                          <a:ea typeface="Times New Roman"/>
                          <a:cs typeface="Times New Roman"/>
                        </a:rPr>
                        <a:t>Prior </a:t>
                      </a:r>
                      <a:r>
                        <a:rPr lang="en-US" sz="2400" dirty="0" err="1" smtClean="0">
                          <a:latin typeface="Calibri"/>
                          <a:ea typeface="Times New Roman"/>
                          <a:cs typeface="Times New Roman"/>
                        </a:rPr>
                        <a:t>prob</a:t>
                      </a:r>
                      <a:r>
                        <a:rPr lang="en-US" sz="2400" dirty="0" smtClean="0">
                          <a:latin typeface="Calibri"/>
                          <a:ea typeface="Times New Roman"/>
                          <a:cs typeface="Times New Roman"/>
                        </a:rPr>
                        <a:t>-ability</a:t>
                      </a:r>
                      <a:endParaRPr lang="en-US" sz="2400" dirty="0">
                        <a:latin typeface="Calibri"/>
                        <a:ea typeface="Times New Roman"/>
                        <a:cs typeface="Times New Roman"/>
                      </a:endParaRPr>
                    </a:p>
                  </a:txBody>
                  <a:tcPr marL="66670" marR="6667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2400">
                          <a:latin typeface="Calibri"/>
                          <a:ea typeface="Times New Roman"/>
                          <a:cs typeface="Times New Roman"/>
                        </a:rPr>
                        <a:t>.01%</a:t>
                      </a:r>
                    </a:p>
                  </a:txBody>
                  <a:tcPr marL="66670" marR="66670" marT="0" marB="0">
                    <a:lnL>
                      <a:noFill/>
                    </a:lnL>
                    <a:lnR>
                      <a:noFill/>
                    </a:lnR>
                    <a:lnT>
                      <a:noFill/>
                    </a:lnT>
                    <a:lnB>
                      <a:noFill/>
                    </a:lnB>
                  </a:tcPr>
                </a:tc>
                <a:tc>
                  <a:txBody>
                    <a:bodyPr/>
                    <a:lstStyle/>
                    <a:p>
                      <a:pPr marL="0" marR="0" algn="ctr">
                        <a:spcBef>
                          <a:spcPts val="300"/>
                        </a:spcBef>
                        <a:spcAft>
                          <a:spcPts val="300"/>
                        </a:spcAft>
                      </a:pPr>
                      <a:r>
                        <a:rPr lang="en-US" sz="2400" dirty="0">
                          <a:latin typeface="Calibri"/>
                          <a:ea typeface="Times New Roman"/>
                          <a:cs typeface="Times New Roman"/>
                        </a:rPr>
                        <a:t>.01%</a:t>
                      </a:r>
                    </a:p>
                  </a:txBody>
                  <a:tcPr marL="66670" marR="66670" marT="0" marB="0">
                    <a:lnL>
                      <a:noFill/>
                    </a:lnL>
                    <a:lnR>
                      <a:noFill/>
                    </a:lnR>
                    <a:lnT>
                      <a:noFill/>
                    </a:lnT>
                    <a:lnB>
                      <a:noFill/>
                    </a:lnB>
                  </a:tcPr>
                </a:tc>
                <a:tc>
                  <a:txBody>
                    <a:bodyPr/>
                    <a:lstStyle/>
                    <a:p>
                      <a:pPr marL="0" marR="0" algn="ctr">
                        <a:spcBef>
                          <a:spcPts val="300"/>
                        </a:spcBef>
                        <a:spcAft>
                          <a:spcPts val="300"/>
                        </a:spcAft>
                      </a:pPr>
                      <a:endParaRPr lang="en-US" sz="2400" dirty="0">
                        <a:latin typeface="Calibri"/>
                        <a:ea typeface="Times New Roman"/>
                        <a:cs typeface="Times New Roman"/>
                      </a:endParaRPr>
                    </a:p>
                  </a:txBody>
                  <a:tcPr marL="66670" marR="66670" marT="0" marB="0">
                    <a:lnL>
                      <a:noFill/>
                    </a:lnL>
                    <a:lnR>
                      <a:noFill/>
                    </a:lnR>
                    <a:lnT>
                      <a:noFill/>
                    </a:lnT>
                    <a:lnB>
                      <a:noFill/>
                    </a:lnB>
                  </a:tcPr>
                </a:tc>
                <a:tc>
                  <a:txBody>
                    <a:bodyPr/>
                    <a:lstStyle/>
                    <a:p>
                      <a:pPr marL="0" marR="0" algn="ctr">
                        <a:spcBef>
                          <a:spcPts val="300"/>
                        </a:spcBef>
                        <a:spcAft>
                          <a:spcPts val="300"/>
                        </a:spcAft>
                      </a:pPr>
                      <a:r>
                        <a:rPr lang="en-US" sz="2400" dirty="0">
                          <a:latin typeface="Calibri"/>
                          <a:ea typeface="Times New Roman"/>
                          <a:cs typeface="Times New Roman"/>
                        </a:rPr>
                        <a:t>.12%</a:t>
                      </a:r>
                    </a:p>
                  </a:txBody>
                  <a:tcPr marL="66670" marR="66670" marT="0" marB="0">
                    <a:lnL>
                      <a:noFill/>
                    </a:lnL>
                    <a:lnR>
                      <a:noFill/>
                    </a:lnR>
                    <a:lnT>
                      <a:noFill/>
                    </a:lnT>
                    <a:lnB>
                      <a:noFill/>
                    </a:lnB>
                  </a:tcPr>
                </a:tc>
                <a:tc>
                  <a:txBody>
                    <a:bodyPr/>
                    <a:lstStyle/>
                    <a:p>
                      <a:pPr marL="0" marR="0" algn="ctr">
                        <a:spcBef>
                          <a:spcPts val="300"/>
                        </a:spcBef>
                        <a:spcAft>
                          <a:spcPts val="300"/>
                        </a:spcAft>
                      </a:pPr>
                      <a:endParaRPr lang="en-US" sz="2400" dirty="0">
                        <a:latin typeface="Calibri"/>
                        <a:ea typeface="Times New Roman"/>
                        <a:cs typeface="Times New Roman"/>
                      </a:endParaRPr>
                    </a:p>
                  </a:txBody>
                  <a:tcPr marL="66670" marR="66670" marT="0" marB="0">
                    <a:lnL>
                      <a:noFill/>
                    </a:lnL>
                    <a:lnR>
                      <a:noFill/>
                    </a:lnR>
                    <a:lnT>
                      <a:noFill/>
                    </a:lnT>
                    <a:lnB>
                      <a:noFill/>
                    </a:lnB>
                  </a:tcPr>
                </a:tc>
                <a:tc>
                  <a:txBody>
                    <a:bodyPr/>
                    <a:lstStyle/>
                    <a:p>
                      <a:pPr marL="0" marR="0" algn="ctr">
                        <a:spcBef>
                          <a:spcPts val="300"/>
                        </a:spcBef>
                        <a:spcAft>
                          <a:spcPts val="300"/>
                        </a:spcAft>
                      </a:pPr>
                      <a:r>
                        <a:rPr lang="en-US" sz="2400">
                          <a:latin typeface="Calibri"/>
                          <a:ea typeface="Times New Roman"/>
                          <a:cs typeface="Times New Roman"/>
                        </a:rPr>
                        <a:t>.20%</a:t>
                      </a:r>
                    </a:p>
                  </a:txBody>
                  <a:tcPr marL="66670" marR="66670" marT="0" marB="0">
                    <a:lnL>
                      <a:noFill/>
                    </a:lnL>
                    <a:lnR>
                      <a:noFill/>
                    </a:lnR>
                    <a:lnT>
                      <a:noFill/>
                    </a:lnT>
                    <a:lnB>
                      <a:noFill/>
                    </a:lnB>
                  </a:tcPr>
                </a:tc>
              </a:tr>
              <a:tr h="317647">
                <a:tc vMerge="1">
                  <a:txBody>
                    <a:bodyPr/>
                    <a:lstStyle/>
                    <a:p>
                      <a:endParaRPr lang="en-US"/>
                    </a:p>
                  </a:txBody>
                  <a:tcPr/>
                </a:tc>
                <a:tc>
                  <a:txBody>
                    <a:bodyPr/>
                    <a:lstStyle/>
                    <a:p>
                      <a:pPr marL="0" marR="0">
                        <a:spcBef>
                          <a:spcPts val="300"/>
                        </a:spcBef>
                        <a:spcAft>
                          <a:spcPts val="300"/>
                        </a:spcAft>
                      </a:pPr>
                      <a:r>
                        <a:rPr lang="en-US" sz="2400">
                          <a:latin typeface="Calibri"/>
                          <a:ea typeface="Times New Roman"/>
                          <a:cs typeface="Times New Roman"/>
                        </a:rPr>
                        <a:t>1%</a:t>
                      </a:r>
                    </a:p>
                  </a:txBody>
                  <a:tcPr marL="66670" marR="66670" marT="0" marB="0">
                    <a:lnL>
                      <a:noFill/>
                    </a:lnL>
                    <a:lnR>
                      <a:noFill/>
                    </a:lnR>
                    <a:lnT>
                      <a:noFill/>
                    </a:lnT>
                    <a:lnB>
                      <a:noFill/>
                    </a:lnB>
                  </a:tcPr>
                </a:tc>
                <a:tc>
                  <a:txBody>
                    <a:bodyPr/>
                    <a:lstStyle/>
                    <a:p>
                      <a:pPr marL="0" marR="0" algn="ctr">
                        <a:spcBef>
                          <a:spcPts val="300"/>
                        </a:spcBef>
                        <a:spcAft>
                          <a:spcPts val="300"/>
                        </a:spcAft>
                      </a:pPr>
                      <a:r>
                        <a:rPr lang="en-US" sz="2400" dirty="0">
                          <a:latin typeface="Calibri"/>
                          <a:ea typeface="Times New Roman"/>
                          <a:cs typeface="Times New Roman"/>
                        </a:rPr>
                        <a:t>1%</a:t>
                      </a:r>
                    </a:p>
                  </a:txBody>
                  <a:tcPr marL="66670" marR="66670" marT="0" marB="0">
                    <a:lnL>
                      <a:noFill/>
                    </a:lnL>
                    <a:lnR>
                      <a:noFill/>
                    </a:lnR>
                    <a:lnT>
                      <a:noFill/>
                    </a:lnT>
                    <a:lnB>
                      <a:noFill/>
                    </a:lnB>
                  </a:tcPr>
                </a:tc>
                <a:tc>
                  <a:txBody>
                    <a:bodyPr/>
                    <a:lstStyle/>
                    <a:p>
                      <a:pPr marL="0" marR="0" algn="ctr">
                        <a:spcBef>
                          <a:spcPts val="300"/>
                        </a:spcBef>
                        <a:spcAft>
                          <a:spcPts val="300"/>
                        </a:spcAft>
                      </a:pPr>
                      <a:endParaRPr lang="en-US" sz="2400" dirty="0">
                        <a:latin typeface="Calibri"/>
                        <a:ea typeface="Times New Roman"/>
                        <a:cs typeface="Times New Roman"/>
                      </a:endParaRPr>
                    </a:p>
                  </a:txBody>
                  <a:tcPr marL="66670" marR="66670" marT="0" marB="0">
                    <a:lnL>
                      <a:noFill/>
                    </a:lnL>
                    <a:lnR>
                      <a:noFill/>
                    </a:lnR>
                    <a:lnT>
                      <a:noFill/>
                    </a:lnT>
                    <a:lnB>
                      <a:noFill/>
                    </a:lnB>
                  </a:tcPr>
                </a:tc>
                <a:tc>
                  <a:txBody>
                    <a:bodyPr/>
                    <a:lstStyle/>
                    <a:p>
                      <a:pPr marL="0" marR="0" algn="ctr">
                        <a:spcBef>
                          <a:spcPts val="300"/>
                        </a:spcBef>
                        <a:spcAft>
                          <a:spcPts val="300"/>
                        </a:spcAft>
                      </a:pPr>
                      <a:r>
                        <a:rPr lang="en-US" sz="2400">
                          <a:latin typeface="Calibri"/>
                          <a:ea typeface="Times New Roman"/>
                          <a:cs typeface="Times New Roman"/>
                        </a:rPr>
                        <a:t>11%</a:t>
                      </a:r>
                    </a:p>
                  </a:txBody>
                  <a:tcPr marL="66670" marR="66670" marT="0" marB="0">
                    <a:lnL>
                      <a:noFill/>
                    </a:lnL>
                    <a:lnR>
                      <a:noFill/>
                    </a:lnR>
                    <a:lnT>
                      <a:noFill/>
                    </a:lnT>
                    <a:lnB>
                      <a:noFill/>
                    </a:lnB>
                  </a:tcPr>
                </a:tc>
                <a:tc>
                  <a:txBody>
                    <a:bodyPr/>
                    <a:lstStyle/>
                    <a:p>
                      <a:pPr marL="0" marR="0" algn="ctr">
                        <a:spcBef>
                          <a:spcPts val="300"/>
                        </a:spcBef>
                        <a:spcAft>
                          <a:spcPts val="300"/>
                        </a:spcAft>
                      </a:pPr>
                      <a:endParaRPr lang="en-US" sz="2400" dirty="0">
                        <a:latin typeface="Calibri"/>
                        <a:ea typeface="Times New Roman"/>
                        <a:cs typeface="Times New Roman"/>
                      </a:endParaRPr>
                    </a:p>
                  </a:txBody>
                  <a:tcPr marL="66670" marR="66670" marT="0" marB="0">
                    <a:lnL>
                      <a:noFill/>
                    </a:lnL>
                    <a:lnR>
                      <a:noFill/>
                    </a:lnR>
                    <a:lnT>
                      <a:noFill/>
                    </a:lnT>
                    <a:lnB>
                      <a:noFill/>
                    </a:lnB>
                  </a:tcPr>
                </a:tc>
                <a:tc>
                  <a:txBody>
                    <a:bodyPr/>
                    <a:lstStyle/>
                    <a:p>
                      <a:pPr marL="0" marR="0" algn="ctr">
                        <a:spcBef>
                          <a:spcPts val="300"/>
                        </a:spcBef>
                        <a:spcAft>
                          <a:spcPts val="300"/>
                        </a:spcAft>
                      </a:pPr>
                      <a:r>
                        <a:rPr lang="en-US" sz="2400">
                          <a:latin typeface="Calibri"/>
                          <a:ea typeface="Times New Roman"/>
                          <a:cs typeface="Times New Roman"/>
                        </a:rPr>
                        <a:t>17%</a:t>
                      </a:r>
                    </a:p>
                  </a:txBody>
                  <a:tcPr marL="66670" marR="66670" marT="0" marB="0">
                    <a:lnL>
                      <a:noFill/>
                    </a:lnL>
                    <a:lnR>
                      <a:noFill/>
                    </a:lnR>
                    <a:lnT>
                      <a:noFill/>
                    </a:lnT>
                    <a:lnB>
                      <a:noFill/>
                    </a:lnB>
                  </a:tcPr>
                </a:tc>
              </a:tr>
              <a:tr h="902926">
                <a:tc vMerge="1">
                  <a:txBody>
                    <a:bodyPr/>
                    <a:lstStyle/>
                    <a:p>
                      <a:endParaRPr lang="en-US"/>
                    </a:p>
                  </a:txBody>
                  <a:tcPr/>
                </a:tc>
                <a:tc>
                  <a:txBody>
                    <a:bodyPr/>
                    <a:lstStyle/>
                    <a:p>
                      <a:pPr marL="0" marR="0">
                        <a:spcBef>
                          <a:spcPts val="300"/>
                        </a:spcBef>
                        <a:spcAft>
                          <a:spcPts val="300"/>
                        </a:spcAft>
                      </a:pPr>
                      <a:r>
                        <a:rPr lang="en-US" sz="2400" dirty="0">
                          <a:latin typeface="Calibri"/>
                          <a:ea typeface="Times New Roman"/>
                          <a:cs typeface="Times New Roman"/>
                        </a:rPr>
                        <a:t>10%</a:t>
                      </a:r>
                    </a:p>
                  </a:txBody>
                  <a:tcPr marL="66670" marR="6667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2400" dirty="0">
                          <a:latin typeface="Calibri"/>
                          <a:ea typeface="Times New Roman"/>
                          <a:cs typeface="Times New Roman"/>
                        </a:rPr>
                        <a:t>12%</a:t>
                      </a:r>
                    </a:p>
                  </a:txBody>
                  <a:tcPr marL="66670" marR="6667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2400" dirty="0">
                        <a:latin typeface="Calibri"/>
                        <a:ea typeface="Times New Roman"/>
                        <a:cs typeface="Times New Roman"/>
                      </a:endParaRPr>
                    </a:p>
                  </a:txBody>
                  <a:tcPr marL="66670" marR="6667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2400" dirty="0">
                          <a:latin typeface="Calibri"/>
                          <a:ea typeface="Times New Roman"/>
                          <a:cs typeface="Times New Roman"/>
                        </a:rPr>
                        <a:t>58%</a:t>
                      </a:r>
                    </a:p>
                  </a:txBody>
                  <a:tcPr marL="66670" marR="6667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2400" dirty="0">
                        <a:latin typeface="Calibri"/>
                        <a:ea typeface="Times New Roman"/>
                        <a:cs typeface="Times New Roman"/>
                      </a:endParaRPr>
                    </a:p>
                  </a:txBody>
                  <a:tcPr marL="66670" marR="6667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2400" dirty="0">
                          <a:latin typeface="Calibri"/>
                          <a:ea typeface="Times New Roman"/>
                          <a:cs typeface="Times New Roman"/>
                        </a:rPr>
                        <a:t>69%</a:t>
                      </a:r>
                    </a:p>
                  </a:txBody>
                  <a:tcPr marL="66670" marR="66670"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43042" name="TextBox 2"/>
          <p:cNvSpPr txBox="1">
            <a:spLocks noChangeArrowheads="1"/>
          </p:cNvSpPr>
          <p:nvPr/>
        </p:nvSpPr>
        <p:spPr bwMode="auto">
          <a:xfrm>
            <a:off x="242888" y="1443038"/>
            <a:ext cx="8736012" cy="830997"/>
          </a:xfrm>
          <a:prstGeom prst="rect">
            <a:avLst/>
          </a:prstGeom>
          <a:noFill/>
          <a:ln w="9525">
            <a:noFill/>
            <a:miter lim="800000"/>
            <a:headEnd/>
            <a:tailEnd/>
          </a:ln>
        </p:spPr>
        <p:txBody>
          <a:bodyPr>
            <a:spAutoFit/>
          </a:bodyPr>
          <a:lstStyle/>
          <a:p>
            <a:pPr eaLnBrk="1" hangingPunct="1"/>
            <a:r>
              <a:rPr lang="en-US" dirty="0">
                <a:solidFill>
                  <a:srgbClr val="000000"/>
                </a:solidFill>
                <a:latin typeface="Calibri" pitchFamily="34" charset="0"/>
                <a:ea typeface="ＭＳ Ｐゴシック" pitchFamily="34" charset="-128"/>
              </a:rPr>
              <a:t>Given significant at </a:t>
            </a:r>
            <a:r>
              <a:rPr lang="el-GR" dirty="0">
                <a:solidFill>
                  <a:srgbClr val="000000"/>
                </a:solidFill>
                <a:latin typeface="Calibri" pitchFamily="34" charset="0"/>
                <a:ea typeface="ＭＳ Ｐゴシック" pitchFamily="34" charset="-128"/>
              </a:rPr>
              <a:t>α = .05</a:t>
            </a:r>
            <a:r>
              <a:rPr lang="en-US" dirty="0">
                <a:solidFill>
                  <a:srgbClr val="000000"/>
                </a:solidFill>
                <a:latin typeface="Calibri" pitchFamily="34" charset="0"/>
                <a:ea typeface="ＭＳ Ｐゴシック" pitchFamily="34" charset="-128"/>
              </a:rPr>
              <a:t>, posterior probability of true </a:t>
            </a:r>
            <a:r>
              <a:rPr lang="en-US" dirty="0" smtClean="0">
                <a:solidFill>
                  <a:srgbClr val="000000"/>
                </a:solidFill>
                <a:latin typeface="Calibri" pitchFamily="34" charset="0"/>
                <a:ea typeface="ＭＳ Ｐゴシック" pitchFamily="34" charset="-128"/>
              </a:rPr>
              <a:t>association with effect size </a:t>
            </a:r>
            <a:r>
              <a:rPr lang="en-US" i="1" dirty="0" smtClean="0">
                <a:solidFill>
                  <a:srgbClr val="000000"/>
                </a:solidFill>
                <a:latin typeface="Calibri" pitchFamily="34" charset="0"/>
                <a:ea typeface="ＭＳ Ｐゴシック" pitchFamily="34" charset="-128"/>
              </a:rPr>
              <a:t>R</a:t>
            </a:r>
            <a:r>
              <a:rPr lang="en-US" baseline="30000" dirty="0" smtClean="0">
                <a:solidFill>
                  <a:srgbClr val="000000"/>
                </a:solidFill>
                <a:latin typeface="Calibri" pitchFamily="34" charset="0"/>
                <a:ea typeface="ＭＳ Ｐゴシック" pitchFamily="34" charset="-128"/>
              </a:rPr>
              <a:t>2</a:t>
            </a:r>
            <a:r>
              <a:rPr lang="en-US" dirty="0" smtClean="0">
                <a:solidFill>
                  <a:srgbClr val="000000"/>
                </a:solidFill>
                <a:latin typeface="Calibri" pitchFamily="34" charset="0"/>
                <a:ea typeface="ＭＳ Ｐゴシック" pitchFamily="34" charset="-128"/>
              </a:rPr>
              <a:t> = 0.1%.</a:t>
            </a:r>
            <a:endParaRPr lang="en-US" dirty="0">
              <a:solidFill>
                <a:srgbClr val="000000"/>
              </a:solidFill>
              <a:latin typeface="Calibri" pitchFamily="34" charset="0"/>
              <a:ea typeface="ＭＳ Ｐゴシック" pitchFamily="34" charset="-128"/>
            </a:endParaRPr>
          </a:p>
        </p:txBody>
      </p:sp>
      <p:sp>
        <p:nvSpPr>
          <p:cNvPr id="43043" name="TextBox 4"/>
          <p:cNvSpPr txBox="1">
            <a:spLocks noChangeArrowheads="1"/>
          </p:cNvSpPr>
          <p:nvPr/>
        </p:nvSpPr>
        <p:spPr bwMode="auto">
          <a:xfrm>
            <a:off x="242888" y="5332795"/>
            <a:ext cx="7997825" cy="830262"/>
          </a:xfrm>
          <a:prstGeom prst="rect">
            <a:avLst/>
          </a:prstGeom>
          <a:noFill/>
          <a:ln w="9525">
            <a:noFill/>
            <a:miter lim="800000"/>
            <a:headEnd/>
            <a:tailEnd/>
          </a:ln>
        </p:spPr>
        <p:txBody>
          <a:bodyPr>
            <a:spAutoFit/>
          </a:bodyPr>
          <a:lstStyle/>
          <a:p>
            <a:pPr eaLnBrk="1" hangingPunct="1"/>
            <a:r>
              <a:rPr lang="en-US">
                <a:solidFill>
                  <a:srgbClr val="000000"/>
                </a:solidFill>
                <a:latin typeface="Times New Roman" pitchFamily="18" charset="0"/>
                <a:ea typeface="ＭＳ Ｐゴシック" pitchFamily="34" charset="-128"/>
              </a:rPr>
              <a:t>Calculated by Bayes’ Rule:</a:t>
            </a:r>
          </a:p>
          <a:p>
            <a:pPr eaLnBrk="1" hangingPunct="1"/>
            <a:r>
              <a:rPr lang="en-US">
                <a:solidFill>
                  <a:srgbClr val="000000"/>
                </a:solidFill>
                <a:latin typeface="Times New Roman" pitchFamily="18" charset="0"/>
                <a:ea typeface="ＭＳ Ｐゴシック" pitchFamily="34" charset="-128"/>
              </a:rPr>
              <a:t> </a:t>
            </a:r>
          </a:p>
        </p:txBody>
      </p:sp>
      <p:pic>
        <p:nvPicPr>
          <p:cNvPr id="43044" name="Picture 35"/>
          <p:cNvPicPr>
            <a:picLocks noChangeAspect="1" noChangeArrowheads="1"/>
          </p:cNvPicPr>
          <p:nvPr/>
        </p:nvPicPr>
        <p:blipFill>
          <a:blip r:embed="rId3"/>
          <a:srcRect/>
          <a:stretch>
            <a:fillRect/>
          </a:stretch>
        </p:blipFill>
        <p:spPr bwMode="auto">
          <a:xfrm>
            <a:off x="3748088" y="5255007"/>
            <a:ext cx="5238750" cy="693738"/>
          </a:xfrm>
          <a:prstGeom prst="rect">
            <a:avLst/>
          </a:prstGeom>
          <a:noFill/>
          <a:ln w="9525">
            <a:noFill/>
            <a:miter lim="800000"/>
            <a:headEnd/>
            <a:tailEnd/>
          </a:ln>
        </p:spPr>
      </p:pic>
      <p:sp>
        <p:nvSpPr>
          <p:cNvPr id="6" name="TextBox 5"/>
          <p:cNvSpPr txBox="1"/>
          <p:nvPr/>
        </p:nvSpPr>
        <p:spPr>
          <a:xfrm>
            <a:off x="191387" y="276439"/>
            <a:ext cx="8814394" cy="646331"/>
          </a:xfrm>
          <a:prstGeom prst="rect">
            <a:avLst/>
          </a:prstGeom>
          <a:noFill/>
        </p:spPr>
        <p:txBody>
          <a:bodyPr wrap="square" rtlCol="0">
            <a:spAutoFit/>
          </a:bodyPr>
          <a:lstStyle/>
          <a:p>
            <a:pPr eaLnBrk="1" hangingPunct="1"/>
            <a:r>
              <a:rPr lang="en-US" sz="3600" dirty="0" smtClean="0">
                <a:solidFill>
                  <a:srgbClr val="000000"/>
                </a:solidFill>
                <a:latin typeface="Times New Roman" pitchFamily="18" charset="0"/>
                <a:ea typeface="ＭＳ Ｐゴシック" pitchFamily="34" charset="-128"/>
              </a:rPr>
              <a:t>Bayesian Analysis of a Candidate-Gene Study</a:t>
            </a:r>
            <a:endParaRPr lang="en-US" sz="3600" dirty="0">
              <a:solidFill>
                <a:srgbClr val="000000"/>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2407010427"/>
      </p:ext>
    </p:extLst>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p:cNvPicPr>
            <a:picLocks noChangeAspect="1" noChangeArrowheads="1"/>
          </p:cNvPicPr>
          <p:nvPr/>
        </p:nvPicPr>
        <p:blipFill>
          <a:blip r:embed="rId3"/>
          <a:srcRect/>
          <a:stretch>
            <a:fillRect/>
          </a:stretch>
        </p:blipFill>
        <p:spPr bwMode="auto">
          <a:xfrm>
            <a:off x="180753" y="1166581"/>
            <a:ext cx="8814391" cy="3537634"/>
          </a:xfrm>
          <a:prstGeom prst="rect">
            <a:avLst/>
          </a:prstGeom>
          <a:noFill/>
          <a:ln w="9525">
            <a:noFill/>
            <a:miter lim="800000"/>
            <a:headEnd/>
            <a:tailEnd/>
          </a:ln>
        </p:spPr>
      </p:pic>
    </p:spTree>
    <p:extLst>
      <p:ext uri="{BB962C8B-B14F-4D97-AF65-F5344CB8AC3E}">
        <p14:creationId xmlns:p14="http://schemas.microsoft.com/office/powerpoint/2010/main" val="41527035"/>
      </p:ext>
    </p:extLst>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330200" y="595313"/>
            <a:ext cx="8356600" cy="5727700"/>
          </a:xfrm>
        </p:spPr>
        <p:txBody>
          <a:bodyPr/>
          <a:lstStyle/>
          <a:p>
            <a:pPr eaLnBrk="1" hangingPunct="1"/>
            <a:r>
              <a:rPr lang="en-US" sz="2400" dirty="0" smtClean="0">
                <a:effectLst/>
                <a:latin typeface="Optima" charset="0"/>
                <a:ea typeface="ＭＳ Ｐゴシック" pitchFamily="34" charset="-128"/>
              </a:rPr>
              <a:t>Selected the candidate SNPs from an authoritative review (Payton, 2008).</a:t>
            </a:r>
          </a:p>
          <a:p>
            <a:pPr eaLnBrk="1" hangingPunct="1"/>
            <a:r>
              <a:rPr lang="en-US" sz="2400" dirty="0" smtClean="0">
                <a:effectLst/>
                <a:latin typeface="Optima" charset="0"/>
                <a:ea typeface="ＭＳ Ｐゴシック" pitchFamily="34" charset="-128"/>
              </a:rPr>
              <a:t>Use three different datasets, the WLS, the Framingham Heart Study and a Swedish sample of twins, to try to replicate the associations between 12 SNPs with published </a:t>
            </a:r>
            <a:r>
              <a:rPr lang="en-US" sz="2400" i="1" dirty="0" smtClean="0">
                <a:effectLst/>
                <a:latin typeface="Optima" charset="0"/>
                <a:ea typeface="ＭＳ Ｐゴシック" pitchFamily="34" charset="-128"/>
              </a:rPr>
              <a:t>g</a:t>
            </a:r>
            <a:r>
              <a:rPr lang="en-US" sz="2400" dirty="0" smtClean="0">
                <a:effectLst/>
                <a:latin typeface="Optima" charset="0"/>
                <a:ea typeface="ＭＳ Ｐゴシック" pitchFamily="34" charset="-128"/>
              </a:rPr>
              <a:t> associations.</a:t>
            </a:r>
          </a:p>
          <a:p>
            <a:pPr eaLnBrk="1" hangingPunct="1"/>
            <a:r>
              <a:rPr lang="en-US" sz="2400" dirty="0" smtClean="0">
                <a:effectLst/>
                <a:latin typeface="Optima" charset="0"/>
                <a:ea typeface="ＭＳ Ｐゴシック" pitchFamily="34" charset="-128"/>
              </a:rPr>
              <a:t>Total sample was just shy of 10,000 individuals (so power is excellent, given reported effect sizes).</a:t>
            </a:r>
          </a:p>
          <a:p>
            <a:pPr eaLnBrk="1" hangingPunct="1"/>
            <a:r>
              <a:rPr lang="en-US" sz="2400" dirty="0" smtClean="0">
                <a:effectLst/>
                <a:latin typeface="Optima" charset="0"/>
                <a:ea typeface="ＭＳ Ｐゴシック" pitchFamily="34" charset="-128"/>
              </a:rPr>
              <a:t>In none of the samples were we able to replicate any of the associations reported in the literature.</a:t>
            </a:r>
          </a:p>
          <a:p>
            <a:pPr eaLnBrk="1" hangingPunct="1"/>
            <a:r>
              <a:rPr lang="en-US" sz="2400" dirty="0" smtClean="0">
                <a:effectLst/>
                <a:latin typeface="Optima" charset="0"/>
                <a:ea typeface="ＭＳ Ｐゴシック" pitchFamily="34" charset="-128"/>
              </a:rPr>
              <a:t>Even worse, we cannot reject the null hypothesis that the SNPs jointly have no explanatory power for </a:t>
            </a:r>
            <a:r>
              <a:rPr lang="en-US" sz="2400" i="1" dirty="0" smtClean="0">
                <a:effectLst/>
                <a:latin typeface="Optima" charset="0"/>
                <a:ea typeface="ＭＳ Ｐゴシック" pitchFamily="34" charset="-128"/>
              </a:rPr>
              <a:t>g</a:t>
            </a:r>
            <a:r>
              <a:rPr lang="en-US" sz="2400" dirty="0" smtClean="0">
                <a:effectLst/>
                <a:latin typeface="Optima" charset="0"/>
                <a:ea typeface="ＭＳ Ｐゴシック" pitchFamily="34" charset="-128"/>
              </a:rPr>
              <a:t>.</a:t>
            </a:r>
          </a:p>
        </p:txBody>
      </p:sp>
    </p:spTree>
    <p:extLst>
      <p:ext uri="{BB962C8B-B14F-4D97-AF65-F5344CB8AC3E}">
        <p14:creationId xmlns:p14="http://schemas.microsoft.com/office/powerpoint/2010/main" val="290435875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41313" y="103188"/>
            <a:ext cx="8528050" cy="1143000"/>
          </a:xfrm>
        </p:spPr>
        <p:txBody>
          <a:bodyPr/>
          <a:lstStyle/>
          <a:p>
            <a:r>
              <a:rPr lang="en-US" smtClean="0">
                <a:effectLst/>
                <a:ea typeface="ＭＳ Ｐゴシック" pitchFamily="34" charset="-128"/>
              </a:rPr>
              <a:t>Pooled estimates (11 SNPs + APOE)</a:t>
            </a:r>
          </a:p>
        </p:txBody>
      </p:sp>
      <p:pic>
        <p:nvPicPr>
          <p:cNvPr id="49155" name="Picture 2"/>
          <p:cNvPicPr>
            <a:picLocks noChangeAspect="1" noChangeArrowheads="1"/>
          </p:cNvPicPr>
          <p:nvPr/>
        </p:nvPicPr>
        <p:blipFill>
          <a:blip r:embed="rId3"/>
          <a:srcRect/>
          <a:stretch>
            <a:fillRect/>
          </a:stretch>
        </p:blipFill>
        <p:spPr bwMode="auto">
          <a:xfrm>
            <a:off x="644525" y="1095375"/>
            <a:ext cx="7705725" cy="5084763"/>
          </a:xfrm>
          <a:prstGeom prst="rect">
            <a:avLst/>
          </a:prstGeom>
          <a:noFill/>
          <a:ln w="9525">
            <a:noFill/>
            <a:miter lim="800000"/>
            <a:headEnd/>
            <a:tailEnd/>
          </a:ln>
        </p:spPr>
      </p:pic>
    </p:spTree>
    <p:extLst>
      <p:ext uri="{BB962C8B-B14F-4D97-AF65-F5344CB8AC3E}">
        <p14:creationId xmlns:p14="http://schemas.microsoft.com/office/powerpoint/2010/main" val="2818944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Continued…</a:t>
            </a:r>
          </a:p>
        </p:txBody>
      </p:sp>
      <p:sp>
        <p:nvSpPr>
          <p:cNvPr id="17411" name="Rectangle 3"/>
          <p:cNvSpPr>
            <a:spLocks noGrp="1" noChangeArrowheads="1"/>
          </p:cNvSpPr>
          <p:nvPr>
            <p:ph type="body" idx="1"/>
          </p:nvPr>
        </p:nvSpPr>
        <p:spPr>
          <a:xfrm>
            <a:off x="685800" y="1371600"/>
            <a:ext cx="8153400" cy="4114800"/>
          </a:xfrm>
        </p:spPr>
        <p:txBody>
          <a:bodyPr/>
          <a:lstStyle/>
          <a:p>
            <a:pPr eaLnBrk="1" hangingPunct="1">
              <a:lnSpc>
                <a:spcPct val="90000"/>
              </a:lnSpc>
            </a:pPr>
            <a:r>
              <a:rPr lang="en-US" dirty="0" smtClean="0"/>
              <a:t>Can do almost anything in the scanner </a:t>
            </a:r>
          </a:p>
          <a:p>
            <a:pPr lvl="1" eaLnBrk="1" hangingPunct="1">
              <a:lnSpc>
                <a:spcPct val="90000"/>
              </a:lnSpc>
            </a:pPr>
            <a:r>
              <a:rPr lang="en-US" sz="2400" dirty="0" smtClean="0"/>
              <a:t>Play games</a:t>
            </a:r>
          </a:p>
          <a:p>
            <a:pPr lvl="1" eaLnBrk="1" hangingPunct="1">
              <a:lnSpc>
                <a:spcPct val="90000"/>
              </a:lnSpc>
            </a:pPr>
            <a:r>
              <a:rPr lang="en-US" sz="2400" dirty="0" smtClean="0"/>
              <a:t>Play real-time games with other subjects (so-called </a:t>
            </a:r>
            <a:r>
              <a:rPr lang="en-US" sz="2400" dirty="0" err="1" smtClean="0"/>
              <a:t>hyperscans</a:t>
            </a:r>
            <a:r>
              <a:rPr lang="en-US" sz="2400" dirty="0" smtClean="0"/>
              <a:t>)</a:t>
            </a:r>
          </a:p>
          <a:p>
            <a:pPr lvl="1" eaLnBrk="1" hangingPunct="1">
              <a:lnSpc>
                <a:spcPct val="90000"/>
              </a:lnSpc>
            </a:pPr>
            <a:r>
              <a:rPr lang="en-US" sz="2400" dirty="0" smtClean="0"/>
              <a:t>Eat</a:t>
            </a:r>
          </a:p>
          <a:p>
            <a:pPr lvl="1" eaLnBrk="1" hangingPunct="1">
              <a:lnSpc>
                <a:spcPct val="90000"/>
              </a:lnSpc>
            </a:pPr>
            <a:r>
              <a:rPr lang="en-US" sz="2400" dirty="0" smtClean="0"/>
              <a:t>Experience pain</a:t>
            </a:r>
          </a:p>
          <a:p>
            <a:pPr eaLnBrk="1" hangingPunct="1">
              <a:lnSpc>
                <a:spcPct val="90000"/>
              </a:lnSpc>
            </a:pPr>
            <a:r>
              <a:rPr lang="en-US" dirty="0" smtClean="0"/>
              <a:t>Most economists need neuroscience collaborators to implement </a:t>
            </a:r>
            <a:r>
              <a:rPr lang="en-US" dirty="0" err="1" smtClean="0"/>
              <a:t>neuroimaging</a:t>
            </a:r>
            <a:r>
              <a:rPr lang="en-US" dirty="0" smtClean="0"/>
              <a:t> experiments</a:t>
            </a:r>
          </a:p>
          <a:p>
            <a:pPr eaLnBrk="1" hangingPunct="1">
              <a:lnSpc>
                <a:spcPct val="90000"/>
              </a:lnSpc>
            </a:pPr>
            <a:r>
              <a:rPr lang="en-US" dirty="0" smtClean="0"/>
              <a:t>Analysis is subject to methodological criticisms (lots of hypothesis tests) – use conservative thresholds, such as 5+ contiguous </a:t>
            </a:r>
            <a:r>
              <a:rPr lang="en-US" dirty="0" err="1" smtClean="0"/>
              <a:t>voxels</a:t>
            </a:r>
            <a:r>
              <a:rPr lang="en-US" dirty="0" smtClean="0"/>
              <a:t> and </a:t>
            </a:r>
            <a:r>
              <a:rPr lang="el-GR"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 = </a:t>
            </a:r>
            <a:r>
              <a:rPr lang="en-US" dirty="0" smtClean="0"/>
              <a:t>0.001 or smaller</a:t>
            </a:r>
          </a:p>
          <a:p>
            <a:pPr eaLnBrk="1" hangingPunct="1">
              <a:lnSpc>
                <a:spcPct val="90000"/>
              </a:lnSpc>
              <a:buFontTx/>
              <a:buNone/>
            </a:pPr>
            <a:endParaRPr lang="en-US" dirty="0" smtClean="0"/>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7975" y="134938"/>
            <a:ext cx="8570913" cy="977900"/>
          </a:xfrm>
        </p:spPr>
        <p:txBody>
          <a:bodyPr/>
          <a:lstStyle/>
          <a:p>
            <a:pPr eaLnBrk="1" hangingPunct="1"/>
            <a:r>
              <a:rPr lang="en-US" smtClean="0">
                <a:effectLst/>
                <a:latin typeface="Optima" charset="0"/>
                <a:ea typeface="ＭＳ Ｐゴシック" pitchFamily="34" charset="-128"/>
              </a:rPr>
              <a:t>Outline</a:t>
            </a:r>
          </a:p>
        </p:txBody>
      </p:sp>
      <p:sp>
        <p:nvSpPr>
          <p:cNvPr id="23555" name="Content Placeholder 2"/>
          <p:cNvSpPr>
            <a:spLocks noGrp="1"/>
          </p:cNvSpPr>
          <p:nvPr>
            <p:ph idx="1"/>
          </p:nvPr>
        </p:nvSpPr>
        <p:spPr>
          <a:xfrm>
            <a:off x="457200" y="1383396"/>
            <a:ext cx="8229600" cy="5122863"/>
          </a:xfrm>
        </p:spPr>
        <p:txBody>
          <a:bodyPr/>
          <a:lstStyle/>
          <a:p>
            <a:pPr marL="514350" indent="-514350" eaLnBrk="1" hangingPunct="1">
              <a:buFont typeface="Times" charset="0"/>
              <a:buAutoNum type="arabicPeriod"/>
            </a:pPr>
            <a:r>
              <a:rPr lang="en-US" dirty="0" smtClean="0">
                <a:effectLst/>
                <a:latin typeface="Optima" charset="0"/>
                <a:ea typeface="ＭＳ Ｐゴシック" pitchFamily="34" charset="-128"/>
              </a:rPr>
              <a:t>Some promises for social </a:t>
            </a:r>
            <a:r>
              <a:rPr lang="en-US" dirty="0">
                <a:effectLst/>
                <a:latin typeface="Optima" charset="0"/>
                <a:ea typeface="ＭＳ Ｐゴシック" pitchFamily="34" charset="-128"/>
              </a:rPr>
              <a:t>s</a:t>
            </a:r>
            <a:r>
              <a:rPr lang="en-US" dirty="0" smtClean="0">
                <a:effectLst/>
                <a:latin typeface="Optima" charset="0"/>
                <a:ea typeface="ＭＳ Ｐゴシック" pitchFamily="34" charset="-128"/>
              </a:rPr>
              <a:t>cience</a:t>
            </a:r>
          </a:p>
          <a:p>
            <a:pPr marL="514350" indent="-514350" eaLnBrk="1" hangingPunct="1">
              <a:buFont typeface="Times" charset="0"/>
              <a:buAutoNum type="arabicPeriod"/>
            </a:pPr>
            <a:r>
              <a:rPr lang="en-US" dirty="0" smtClean="0">
                <a:effectLst/>
                <a:latin typeface="Optima" charset="0"/>
                <a:ea typeface="ＭＳ Ｐゴシック" pitchFamily="34" charset="-128"/>
              </a:rPr>
              <a:t>Conceptual framework</a:t>
            </a:r>
          </a:p>
          <a:p>
            <a:pPr marL="514350" indent="-514350" eaLnBrk="1" hangingPunct="1">
              <a:buFont typeface="Times" charset="0"/>
              <a:buAutoNum type="arabicPeriod"/>
            </a:pPr>
            <a:r>
              <a:rPr lang="en-US" dirty="0" smtClean="0">
                <a:effectLst/>
                <a:latin typeface="Optima" charset="0"/>
                <a:ea typeface="ＭＳ Ｐゴシック" pitchFamily="34" charset="-128"/>
              </a:rPr>
              <a:t>Discovering genetic </a:t>
            </a:r>
            <a:r>
              <a:rPr lang="en-US" dirty="0">
                <a:effectLst/>
                <a:latin typeface="Optima" charset="0"/>
                <a:ea typeface="ＭＳ Ｐゴシック" pitchFamily="34" charset="-128"/>
              </a:rPr>
              <a:t>e</a:t>
            </a:r>
            <a:r>
              <a:rPr lang="en-US" dirty="0" smtClean="0">
                <a:effectLst/>
                <a:latin typeface="Optima" charset="0"/>
                <a:ea typeface="ＭＳ Ｐゴシック" pitchFamily="34" charset="-128"/>
              </a:rPr>
              <a:t>ffects</a:t>
            </a:r>
          </a:p>
          <a:p>
            <a:pPr marL="514350" indent="-514350" eaLnBrk="1" hangingPunct="1">
              <a:buFont typeface="Times" charset="0"/>
              <a:buAutoNum type="arabicPeriod"/>
            </a:pPr>
            <a:r>
              <a:rPr lang="en-US" dirty="0" smtClean="0">
                <a:effectLst/>
                <a:latin typeface="Optima" charset="0"/>
                <a:ea typeface="ＭＳ Ｐゴシック" pitchFamily="34" charset="-128"/>
              </a:rPr>
              <a:t>The power </a:t>
            </a:r>
            <a:r>
              <a:rPr lang="en-US" dirty="0">
                <a:effectLst/>
                <a:latin typeface="Optima" charset="0"/>
                <a:ea typeface="ＭＳ Ｐゴシック" pitchFamily="34" charset="-128"/>
              </a:rPr>
              <a:t>p</a:t>
            </a:r>
            <a:r>
              <a:rPr lang="en-US" dirty="0" smtClean="0">
                <a:effectLst/>
                <a:latin typeface="Optima" charset="0"/>
                <a:ea typeface="ＭＳ Ｐゴシック" pitchFamily="34" charset="-128"/>
              </a:rPr>
              <a:t>roblem</a:t>
            </a:r>
          </a:p>
          <a:p>
            <a:pPr marL="514350" indent="-514350" eaLnBrk="1" hangingPunct="1">
              <a:buFont typeface="Times" charset="0"/>
              <a:buAutoNum type="arabicPeriod"/>
            </a:pPr>
            <a:r>
              <a:rPr lang="en-US" dirty="0" smtClean="0">
                <a:solidFill>
                  <a:srgbClr val="FF3300"/>
                </a:solidFill>
                <a:effectLst/>
                <a:latin typeface="Optima" charset="0"/>
                <a:ea typeface="ＭＳ Ｐゴシック" pitchFamily="34" charset="-128"/>
              </a:rPr>
              <a:t>Some ways forward</a:t>
            </a:r>
          </a:p>
          <a:p>
            <a:pPr marL="914400" lvl="1" indent="-514350" eaLnBrk="1" hangingPunct="1"/>
            <a:r>
              <a:rPr lang="en-US" dirty="0">
                <a:solidFill>
                  <a:srgbClr val="FF3300"/>
                </a:solidFill>
                <a:effectLst/>
                <a:latin typeface="Optima" charset="0"/>
                <a:ea typeface="ＭＳ Ｐゴシック" pitchFamily="34" charset="-128"/>
              </a:rPr>
              <a:t>GWAS with large samples</a:t>
            </a:r>
          </a:p>
          <a:p>
            <a:pPr marL="914400" lvl="1" indent="-514350" eaLnBrk="1" hangingPunct="1"/>
            <a:r>
              <a:rPr lang="en-US" dirty="0">
                <a:effectLst/>
                <a:latin typeface="Optima" charset="0"/>
                <a:ea typeface="ＭＳ Ｐゴシック" pitchFamily="34" charset="-128"/>
              </a:rPr>
              <a:t>Exploiting cumulative effect of many SNPs</a:t>
            </a:r>
          </a:p>
          <a:p>
            <a:pPr marL="514350" indent="-514350" eaLnBrk="1" hangingPunct="1">
              <a:buFont typeface="Times" charset="0"/>
              <a:buAutoNum type="arabicPeriod"/>
            </a:pPr>
            <a:r>
              <a:rPr lang="en-US" dirty="0" smtClean="0">
                <a:effectLst/>
                <a:latin typeface="Optima" charset="0"/>
                <a:ea typeface="ＭＳ Ｐゴシック" pitchFamily="34" charset="-128"/>
              </a:rPr>
              <a:t>Public policy questions</a:t>
            </a:r>
          </a:p>
        </p:txBody>
      </p:sp>
    </p:spTree>
    <p:extLst>
      <p:ext uri="{BB962C8B-B14F-4D97-AF65-F5344CB8AC3E}">
        <p14:creationId xmlns:p14="http://schemas.microsoft.com/office/powerpoint/2010/main" val="62700145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73075" y="34925"/>
            <a:ext cx="8218488" cy="966788"/>
          </a:xfrm>
        </p:spPr>
        <p:txBody>
          <a:bodyPr/>
          <a:lstStyle/>
          <a:p>
            <a:pPr eaLnBrk="1" hangingPunct="1"/>
            <a:r>
              <a:rPr lang="en-US" dirty="0" smtClean="0">
                <a:effectLst/>
                <a:latin typeface="Optima" charset="0"/>
                <a:ea typeface="ＭＳ Ｐゴシック" pitchFamily="34" charset="-128"/>
              </a:rPr>
              <a:t>The SSGAC</a:t>
            </a:r>
            <a:endParaRPr lang="en-US" sz="3100" dirty="0" smtClean="0">
              <a:effectLst/>
              <a:latin typeface="Optima" charset="0"/>
              <a:ea typeface="ＭＳ Ｐゴシック" pitchFamily="34" charset="-128"/>
            </a:endParaRPr>
          </a:p>
        </p:txBody>
      </p:sp>
      <p:sp>
        <p:nvSpPr>
          <p:cNvPr id="6147" name="Content Placeholder 2"/>
          <p:cNvSpPr>
            <a:spLocks noGrp="1"/>
          </p:cNvSpPr>
          <p:nvPr>
            <p:ph idx="1"/>
          </p:nvPr>
        </p:nvSpPr>
        <p:spPr>
          <a:xfrm>
            <a:off x="330200" y="871870"/>
            <a:ext cx="8494713" cy="5782930"/>
          </a:xfrm>
        </p:spPr>
        <p:txBody>
          <a:bodyPr/>
          <a:lstStyle/>
          <a:p>
            <a:pPr eaLnBrk="1" hangingPunct="1"/>
            <a:r>
              <a:rPr lang="en-US" sz="2000" dirty="0">
                <a:effectLst/>
                <a:latin typeface="Optima"/>
                <a:ea typeface="ＭＳ Ｐゴシック" pitchFamily="34" charset="-128"/>
              </a:rPr>
              <a:t>For novel gene discovery, medical genetics literature now requires very large samples (&gt; 30,000) for top journals and genome-wide significance.</a:t>
            </a:r>
          </a:p>
          <a:p>
            <a:pPr lvl="1" eaLnBrk="1" hangingPunct="1"/>
            <a:r>
              <a:rPr lang="en-US" sz="2000" dirty="0">
                <a:effectLst/>
                <a:latin typeface="Optima"/>
                <a:ea typeface="ＭＳ Ｐゴシック" pitchFamily="34" charset="-128"/>
              </a:rPr>
              <a:t>“consortia” meta-analyze results from GWASs using </a:t>
            </a:r>
            <a:r>
              <a:rPr lang="en-US" sz="2000" i="1" dirty="0">
                <a:effectLst/>
                <a:latin typeface="Optima"/>
                <a:ea typeface="ＭＳ Ｐゴシック" pitchFamily="34" charset="-128"/>
              </a:rPr>
              <a:t>p </a:t>
            </a:r>
            <a:r>
              <a:rPr lang="en-US" sz="2000" dirty="0">
                <a:effectLst/>
                <a:latin typeface="Optima"/>
                <a:ea typeface="ＭＳ Ｐゴシック" pitchFamily="34" charset="-128"/>
              </a:rPr>
              <a:t>&lt;</a:t>
            </a:r>
            <a:r>
              <a:rPr lang="el-GR" sz="2000" dirty="0">
                <a:effectLst/>
                <a:ea typeface="ＭＳ Ｐゴシック" pitchFamily="34" charset="-128"/>
              </a:rPr>
              <a:t> 5</a:t>
            </a:r>
            <a:r>
              <a:rPr lang="en-US" sz="2000" dirty="0">
                <a:effectLst/>
                <a:latin typeface="Optima"/>
                <a:ea typeface="ＭＳ Ｐゴシック" pitchFamily="34" charset="-128"/>
              </a:rPr>
              <a:t> </a:t>
            </a:r>
            <a:r>
              <a:rPr lang="en-US" sz="2000" dirty="0">
                <a:effectLst/>
                <a:latin typeface="Optima"/>
                <a:ea typeface="ＭＳ Ｐゴシック" pitchFamily="34" charset="-128"/>
                <a:sym typeface="Symbol" pitchFamily="18" charset="2"/>
              </a:rPr>
              <a:t> </a:t>
            </a:r>
            <a:r>
              <a:rPr lang="el-GR" sz="2000" dirty="0">
                <a:effectLst/>
                <a:ea typeface="ＭＳ Ｐゴシック" pitchFamily="34" charset="-128"/>
              </a:rPr>
              <a:t>10</a:t>
            </a:r>
            <a:r>
              <a:rPr lang="el-GR" sz="2000" baseline="30000" dirty="0">
                <a:effectLst/>
                <a:ea typeface="ＭＳ Ｐゴシック" pitchFamily="34" charset="-128"/>
              </a:rPr>
              <a:t>-8</a:t>
            </a:r>
            <a:r>
              <a:rPr lang="en-US" sz="2000" dirty="0" smtClean="0">
                <a:effectLst/>
                <a:latin typeface="Optima"/>
                <a:ea typeface="ＭＳ Ｐゴシック" pitchFamily="34" charset="-128"/>
              </a:rPr>
              <a:t>.</a:t>
            </a:r>
            <a:endParaRPr lang="en-US" sz="2000" dirty="0">
              <a:effectLst/>
              <a:latin typeface="Optima"/>
              <a:ea typeface="ＭＳ Ｐゴシック" pitchFamily="34" charset="-128"/>
            </a:endParaRPr>
          </a:p>
        </p:txBody>
      </p:sp>
    </p:spTree>
    <p:extLst>
      <p:ext uri="{BB962C8B-B14F-4D97-AF65-F5344CB8AC3E}">
        <p14:creationId xmlns:p14="http://schemas.microsoft.com/office/powerpoint/2010/main" val="156557141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2138926"/>
          <a:ext cx="8229603" cy="3039939"/>
        </p:xfrm>
        <a:graphic>
          <a:graphicData uri="http://schemas.openxmlformats.org/drawingml/2006/table">
            <a:tbl>
              <a:tblPr/>
              <a:tblGrid>
                <a:gridCol w="1143004"/>
                <a:gridCol w="1077946"/>
                <a:gridCol w="1817654"/>
                <a:gridCol w="228600"/>
                <a:gridCol w="1981200"/>
                <a:gridCol w="158740"/>
                <a:gridCol w="1822459"/>
              </a:tblGrid>
              <a:tr h="317647">
                <a:tc>
                  <a:txBody>
                    <a:bodyPr/>
                    <a:lstStyle/>
                    <a:p>
                      <a:pPr marL="0" marR="0">
                        <a:spcBef>
                          <a:spcPts val="300"/>
                        </a:spcBef>
                        <a:spcAft>
                          <a:spcPts val="300"/>
                        </a:spcAft>
                      </a:pPr>
                      <a:endParaRPr lang="en-US" sz="2400" dirty="0">
                        <a:latin typeface="Calibri"/>
                        <a:ea typeface="Times New Roman"/>
                        <a:cs typeface="Times New Roman"/>
                      </a:endParaRPr>
                    </a:p>
                  </a:txBody>
                  <a:tcPr marL="66670" marR="6667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spcBef>
                          <a:spcPts val="300"/>
                        </a:spcBef>
                        <a:spcAft>
                          <a:spcPts val="300"/>
                        </a:spcAft>
                      </a:pPr>
                      <a:endParaRPr lang="en-US" sz="2400" dirty="0">
                        <a:latin typeface="Calibri"/>
                        <a:ea typeface="Times New Roman"/>
                        <a:cs typeface="Times New Roman"/>
                      </a:endParaRPr>
                    </a:p>
                  </a:txBody>
                  <a:tcPr marL="66670" marR="66670" marT="0" marB="0">
                    <a:lnL>
                      <a:noFill/>
                    </a:lnL>
                    <a:lnR>
                      <a:noFill/>
                    </a:lnR>
                    <a:lnT w="19050" cap="flat" cmpd="sng" algn="ctr">
                      <a:solidFill>
                        <a:srgbClr val="000000"/>
                      </a:solidFill>
                      <a:prstDash val="solid"/>
                      <a:round/>
                      <a:headEnd type="none" w="med" len="med"/>
                      <a:tailEnd type="none" w="med" len="med"/>
                    </a:lnT>
                    <a:lnB>
                      <a:noFill/>
                    </a:lnB>
                  </a:tcPr>
                </a:tc>
                <a:tc gridSpan="5">
                  <a:txBody>
                    <a:bodyPr/>
                    <a:lstStyle/>
                    <a:p>
                      <a:pPr marL="0" marR="0" algn="ctr">
                        <a:spcBef>
                          <a:spcPts val="300"/>
                        </a:spcBef>
                        <a:spcAft>
                          <a:spcPts val="300"/>
                        </a:spcAft>
                      </a:pPr>
                      <a:r>
                        <a:rPr lang="en-US" sz="2400" u="sng" dirty="0">
                          <a:latin typeface="Calibri"/>
                          <a:ea typeface="Times New Roman"/>
                          <a:cs typeface="Times New Roman"/>
                        </a:rPr>
                        <a:t>Sample size</a:t>
                      </a:r>
                      <a:endParaRPr lang="en-US" sz="2400" dirty="0">
                        <a:latin typeface="Calibri"/>
                        <a:ea typeface="Times New Roman"/>
                        <a:cs typeface="Times New Roman"/>
                      </a:endParaRPr>
                    </a:p>
                  </a:txBody>
                  <a:tcPr marL="66670" marR="66670" marT="0" marB="0">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39733">
                <a:tc>
                  <a:txBody>
                    <a:bodyPr/>
                    <a:lstStyle/>
                    <a:p>
                      <a:pPr marL="0" marR="0">
                        <a:spcBef>
                          <a:spcPts val="300"/>
                        </a:spcBef>
                        <a:spcAft>
                          <a:spcPts val="300"/>
                        </a:spcAft>
                      </a:pPr>
                      <a:endParaRPr lang="en-US" sz="2400" dirty="0">
                        <a:latin typeface="Calibri"/>
                        <a:ea typeface="Times New Roman"/>
                        <a:cs typeface="Times New Roman"/>
                      </a:endParaRPr>
                    </a:p>
                  </a:txBody>
                  <a:tcPr marL="66670" marR="66670" marT="0" marB="0">
                    <a:lnL>
                      <a:noFill/>
                    </a:lnL>
                    <a:lnR>
                      <a:noFill/>
                    </a:lnR>
                    <a:lnT>
                      <a:noFill/>
                    </a:lnT>
                    <a:lnB>
                      <a:noFill/>
                    </a:lnB>
                  </a:tcPr>
                </a:tc>
                <a:tc>
                  <a:txBody>
                    <a:bodyPr/>
                    <a:lstStyle/>
                    <a:p>
                      <a:pPr marL="0" marR="0">
                        <a:spcBef>
                          <a:spcPts val="300"/>
                        </a:spcBef>
                        <a:spcAft>
                          <a:spcPts val="300"/>
                        </a:spcAft>
                      </a:pPr>
                      <a:endParaRPr lang="en-US" sz="2400" dirty="0">
                        <a:latin typeface="Calibri"/>
                        <a:ea typeface="Times New Roman"/>
                        <a:cs typeface="Times New Roman"/>
                      </a:endParaRPr>
                    </a:p>
                  </a:txBody>
                  <a:tcPr marL="66670" marR="66670" marT="0" marB="0">
                    <a:lnL>
                      <a:noFill/>
                    </a:lnL>
                    <a:lnR>
                      <a:noFill/>
                    </a:lnR>
                    <a:lnT>
                      <a:noFill/>
                    </a:lnT>
                    <a:lnB>
                      <a:noFill/>
                    </a:lnB>
                  </a:tcPr>
                </a:tc>
                <a:tc>
                  <a:txBody>
                    <a:bodyPr/>
                    <a:lstStyle/>
                    <a:p>
                      <a:pPr marL="0" marR="0" algn="ctr">
                        <a:spcBef>
                          <a:spcPts val="300"/>
                        </a:spcBef>
                        <a:spcAft>
                          <a:spcPts val="300"/>
                        </a:spcAft>
                      </a:pPr>
                      <a:r>
                        <a:rPr lang="en-US" sz="2400" i="1" dirty="0">
                          <a:latin typeface="Calibri"/>
                          <a:ea typeface="Times New Roman"/>
                          <a:cs typeface="Times New Roman"/>
                        </a:rPr>
                        <a:t>N </a:t>
                      </a:r>
                      <a:r>
                        <a:rPr lang="en-US" sz="2400" dirty="0">
                          <a:latin typeface="Calibri"/>
                          <a:ea typeface="Times New Roman"/>
                          <a:cs typeface="Times New Roman"/>
                        </a:rPr>
                        <a:t>= 100</a:t>
                      </a:r>
                    </a:p>
                    <a:p>
                      <a:pPr marL="0" marR="0" algn="ctr">
                        <a:spcBef>
                          <a:spcPts val="300"/>
                        </a:spcBef>
                        <a:spcAft>
                          <a:spcPts val="300"/>
                        </a:spcAft>
                      </a:pPr>
                      <a:r>
                        <a:rPr lang="en-US" sz="2400" dirty="0">
                          <a:latin typeface="Calibri"/>
                          <a:ea typeface="Times New Roman"/>
                          <a:cs typeface="Times New Roman"/>
                        </a:rPr>
                        <a:t>(power = .</a:t>
                      </a:r>
                      <a:r>
                        <a:rPr lang="en-US" sz="2400" dirty="0" smtClean="0">
                          <a:latin typeface="Calibri"/>
                          <a:ea typeface="Times New Roman"/>
                          <a:cs typeface="Times New Roman"/>
                        </a:rPr>
                        <a:t>00)</a:t>
                      </a:r>
                      <a:endParaRPr lang="en-US" sz="2400" dirty="0">
                        <a:latin typeface="Calibri"/>
                        <a:ea typeface="Times New Roman"/>
                        <a:cs typeface="Times New Roman"/>
                      </a:endParaRPr>
                    </a:p>
                  </a:txBody>
                  <a:tcPr marL="66670" marR="66670" marT="0" marB="0">
                    <a:lnL>
                      <a:noFill/>
                    </a:lnL>
                    <a:lnR>
                      <a:noFill/>
                    </a:lnR>
                    <a:lnT>
                      <a:noFill/>
                    </a:lnT>
                    <a:lnB>
                      <a:noFill/>
                    </a:lnB>
                  </a:tcPr>
                </a:tc>
                <a:tc>
                  <a:txBody>
                    <a:bodyPr/>
                    <a:lstStyle/>
                    <a:p>
                      <a:pPr marL="0" marR="0" algn="ctr">
                        <a:spcBef>
                          <a:spcPts val="300"/>
                        </a:spcBef>
                        <a:spcAft>
                          <a:spcPts val="300"/>
                        </a:spcAft>
                      </a:pPr>
                      <a:endParaRPr lang="en-US" sz="2400" dirty="0">
                        <a:latin typeface="Calibri"/>
                        <a:ea typeface="Times New Roman"/>
                        <a:cs typeface="Times New Roman"/>
                      </a:endParaRPr>
                    </a:p>
                  </a:txBody>
                  <a:tcPr marL="66670" marR="66670" marT="0" marB="0">
                    <a:lnL>
                      <a:noFill/>
                    </a:lnL>
                    <a:lnR>
                      <a:noFill/>
                    </a:lnR>
                    <a:lnT>
                      <a:noFill/>
                    </a:lnT>
                    <a:lnB>
                      <a:noFill/>
                    </a:lnB>
                  </a:tcPr>
                </a:tc>
                <a:tc>
                  <a:txBody>
                    <a:bodyPr/>
                    <a:lstStyle/>
                    <a:p>
                      <a:pPr marL="0" marR="0" algn="ctr">
                        <a:spcBef>
                          <a:spcPts val="300"/>
                        </a:spcBef>
                        <a:spcAft>
                          <a:spcPts val="300"/>
                        </a:spcAft>
                      </a:pPr>
                      <a:r>
                        <a:rPr lang="en-US" sz="2400" i="1" dirty="0">
                          <a:latin typeface="Calibri"/>
                          <a:ea typeface="Times New Roman"/>
                          <a:cs typeface="Times New Roman"/>
                        </a:rPr>
                        <a:t>N </a:t>
                      </a:r>
                      <a:r>
                        <a:rPr lang="en-US" sz="2400" dirty="0" smtClean="0">
                          <a:latin typeface="Calibri"/>
                          <a:ea typeface="Times New Roman"/>
                          <a:cs typeface="Times New Roman"/>
                        </a:rPr>
                        <a:t>= </a:t>
                      </a:r>
                      <a:r>
                        <a:rPr lang="en-US" sz="2400" dirty="0">
                          <a:latin typeface="Calibri"/>
                          <a:ea typeface="Times New Roman"/>
                          <a:cs typeface="Times New Roman"/>
                        </a:rPr>
                        <a:t>5,000</a:t>
                      </a:r>
                    </a:p>
                    <a:p>
                      <a:pPr marL="0" marR="0" algn="ctr">
                        <a:spcBef>
                          <a:spcPts val="300"/>
                        </a:spcBef>
                        <a:spcAft>
                          <a:spcPts val="300"/>
                        </a:spcAft>
                      </a:pPr>
                      <a:r>
                        <a:rPr lang="en-US" sz="2400" dirty="0">
                          <a:latin typeface="Calibri"/>
                          <a:ea typeface="Times New Roman"/>
                          <a:cs typeface="Times New Roman"/>
                        </a:rPr>
                        <a:t>(power = </a:t>
                      </a:r>
                      <a:r>
                        <a:rPr lang="en-US" sz="2400" dirty="0" smtClean="0">
                          <a:latin typeface="Calibri"/>
                          <a:ea typeface="Times New Roman"/>
                          <a:cs typeface="Times New Roman"/>
                        </a:rPr>
                        <a:t>.00)</a:t>
                      </a:r>
                      <a:endParaRPr lang="en-US" sz="2400" dirty="0">
                        <a:latin typeface="Calibri"/>
                        <a:ea typeface="Times New Roman"/>
                        <a:cs typeface="Times New Roman"/>
                      </a:endParaRPr>
                    </a:p>
                  </a:txBody>
                  <a:tcPr marL="66670" marR="66670" marT="0" marB="0">
                    <a:lnL>
                      <a:noFill/>
                    </a:lnL>
                    <a:lnR>
                      <a:noFill/>
                    </a:lnR>
                    <a:lnT>
                      <a:noFill/>
                    </a:lnT>
                    <a:lnB>
                      <a:noFill/>
                    </a:lnB>
                  </a:tcPr>
                </a:tc>
                <a:tc>
                  <a:txBody>
                    <a:bodyPr/>
                    <a:lstStyle/>
                    <a:p>
                      <a:pPr marL="0" marR="0" algn="ctr">
                        <a:spcBef>
                          <a:spcPts val="300"/>
                        </a:spcBef>
                        <a:spcAft>
                          <a:spcPts val="300"/>
                        </a:spcAft>
                      </a:pPr>
                      <a:endParaRPr lang="en-US" sz="2400" dirty="0">
                        <a:latin typeface="Calibri"/>
                        <a:ea typeface="Times New Roman"/>
                        <a:cs typeface="Times New Roman"/>
                      </a:endParaRPr>
                    </a:p>
                  </a:txBody>
                  <a:tcPr marL="66670" marR="66670" marT="0" marB="0">
                    <a:lnL>
                      <a:noFill/>
                    </a:lnL>
                    <a:lnR>
                      <a:noFill/>
                    </a:lnR>
                    <a:lnT>
                      <a:noFill/>
                    </a:lnT>
                    <a:lnB>
                      <a:noFill/>
                    </a:lnB>
                  </a:tcPr>
                </a:tc>
                <a:tc>
                  <a:txBody>
                    <a:bodyPr/>
                    <a:lstStyle/>
                    <a:p>
                      <a:pPr marL="0" marR="0" algn="ctr">
                        <a:spcBef>
                          <a:spcPts val="300"/>
                        </a:spcBef>
                        <a:spcAft>
                          <a:spcPts val="300"/>
                        </a:spcAft>
                      </a:pPr>
                      <a:r>
                        <a:rPr lang="en-US" sz="2400" i="1" dirty="0">
                          <a:latin typeface="Calibri"/>
                          <a:ea typeface="Times New Roman"/>
                          <a:cs typeface="Times New Roman"/>
                        </a:rPr>
                        <a:t>N </a:t>
                      </a:r>
                      <a:r>
                        <a:rPr lang="en-US" sz="2400" dirty="0">
                          <a:latin typeface="Calibri"/>
                          <a:ea typeface="Times New Roman"/>
                          <a:cs typeface="Times New Roman"/>
                        </a:rPr>
                        <a:t>= 30,000</a:t>
                      </a:r>
                    </a:p>
                    <a:p>
                      <a:pPr marL="0" marR="0" algn="ctr">
                        <a:spcBef>
                          <a:spcPts val="300"/>
                        </a:spcBef>
                        <a:spcAft>
                          <a:spcPts val="300"/>
                        </a:spcAft>
                      </a:pPr>
                      <a:r>
                        <a:rPr lang="en-US" sz="2400" dirty="0">
                          <a:latin typeface="Calibri"/>
                          <a:ea typeface="Times New Roman"/>
                          <a:cs typeface="Times New Roman"/>
                        </a:rPr>
                        <a:t>(power = </a:t>
                      </a:r>
                      <a:r>
                        <a:rPr lang="en-US" sz="2400" dirty="0" smtClean="0">
                          <a:latin typeface="Calibri"/>
                          <a:ea typeface="Times New Roman"/>
                          <a:cs typeface="Times New Roman"/>
                        </a:rPr>
                        <a:t>.51)</a:t>
                      </a:r>
                      <a:endParaRPr lang="en-US" sz="2400" dirty="0">
                        <a:latin typeface="Calibri"/>
                        <a:ea typeface="Times New Roman"/>
                        <a:cs typeface="Times New Roman"/>
                      </a:endParaRPr>
                    </a:p>
                  </a:txBody>
                  <a:tcPr marL="66670" marR="66670" marT="0" marB="0">
                    <a:lnL>
                      <a:noFill/>
                    </a:lnL>
                    <a:lnR>
                      <a:noFill/>
                    </a:lnR>
                    <a:lnT>
                      <a:noFill/>
                    </a:lnT>
                    <a:lnB>
                      <a:noFill/>
                    </a:lnB>
                  </a:tcPr>
                </a:tc>
              </a:tr>
              <a:tr h="317647">
                <a:tc rowSpan="3">
                  <a:txBody>
                    <a:bodyPr/>
                    <a:lstStyle/>
                    <a:p>
                      <a:pPr marL="0" marR="0">
                        <a:spcBef>
                          <a:spcPts val="300"/>
                        </a:spcBef>
                        <a:spcAft>
                          <a:spcPts val="300"/>
                        </a:spcAft>
                      </a:pPr>
                      <a:r>
                        <a:rPr lang="en-US" sz="2400" dirty="0">
                          <a:latin typeface="Calibri"/>
                          <a:ea typeface="Times New Roman"/>
                          <a:cs typeface="Times New Roman"/>
                        </a:rPr>
                        <a:t>Prior </a:t>
                      </a:r>
                      <a:r>
                        <a:rPr lang="en-US" sz="2400" dirty="0" err="1" smtClean="0">
                          <a:latin typeface="Calibri"/>
                          <a:ea typeface="Times New Roman"/>
                          <a:cs typeface="Times New Roman"/>
                        </a:rPr>
                        <a:t>prob</a:t>
                      </a:r>
                      <a:r>
                        <a:rPr lang="en-US" sz="2400" dirty="0" smtClean="0">
                          <a:latin typeface="Calibri"/>
                          <a:ea typeface="Times New Roman"/>
                          <a:cs typeface="Times New Roman"/>
                        </a:rPr>
                        <a:t>-ability</a:t>
                      </a:r>
                      <a:endParaRPr lang="en-US" sz="2400" dirty="0">
                        <a:latin typeface="Calibri"/>
                        <a:ea typeface="Times New Roman"/>
                        <a:cs typeface="Times New Roman"/>
                      </a:endParaRPr>
                    </a:p>
                  </a:txBody>
                  <a:tcPr marL="66670" marR="6667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2400">
                          <a:latin typeface="Calibri"/>
                          <a:ea typeface="Times New Roman"/>
                          <a:cs typeface="Times New Roman"/>
                        </a:rPr>
                        <a:t>.01%</a:t>
                      </a:r>
                    </a:p>
                  </a:txBody>
                  <a:tcPr marL="66670" marR="66670" marT="0" marB="0">
                    <a:lnL>
                      <a:noFill/>
                    </a:lnL>
                    <a:lnR>
                      <a:noFill/>
                    </a:lnR>
                    <a:lnT>
                      <a:noFill/>
                    </a:lnT>
                    <a:lnB>
                      <a:noFill/>
                    </a:lnB>
                  </a:tcPr>
                </a:tc>
                <a:tc>
                  <a:txBody>
                    <a:bodyPr/>
                    <a:lstStyle/>
                    <a:p>
                      <a:pPr marL="0" marR="0" algn="ctr">
                        <a:spcBef>
                          <a:spcPts val="300"/>
                        </a:spcBef>
                        <a:spcAft>
                          <a:spcPts val="300"/>
                        </a:spcAft>
                      </a:pPr>
                      <a:r>
                        <a:rPr lang="en-US" sz="2400" dirty="0">
                          <a:latin typeface="Calibri"/>
                          <a:ea typeface="Times New Roman"/>
                          <a:cs typeface="Times New Roman"/>
                        </a:rPr>
                        <a:t>.</a:t>
                      </a:r>
                      <a:r>
                        <a:rPr lang="en-US" sz="2400" dirty="0" smtClean="0">
                          <a:latin typeface="Calibri"/>
                          <a:ea typeface="Times New Roman"/>
                          <a:cs typeface="Times New Roman"/>
                        </a:rPr>
                        <a:t>03%</a:t>
                      </a:r>
                      <a:endParaRPr lang="en-US" sz="2400" dirty="0">
                        <a:latin typeface="Calibri"/>
                        <a:ea typeface="Times New Roman"/>
                        <a:cs typeface="Times New Roman"/>
                      </a:endParaRPr>
                    </a:p>
                  </a:txBody>
                  <a:tcPr marL="66670" marR="66670" marT="0" marB="0">
                    <a:lnL>
                      <a:noFill/>
                    </a:lnL>
                    <a:lnR>
                      <a:noFill/>
                    </a:lnR>
                    <a:lnT>
                      <a:noFill/>
                    </a:lnT>
                    <a:lnB>
                      <a:noFill/>
                    </a:lnB>
                  </a:tcPr>
                </a:tc>
                <a:tc>
                  <a:txBody>
                    <a:bodyPr/>
                    <a:lstStyle/>
                    <a:p>
                      <a:pPr marL="0" marR="0" algn="ctr">
                        <a:spcBef>
                          <a:spcPts val="300"/>
                        </a:spcBef>
                        <a:spcAft>
                          <a:spcPts val="300"/>
                        </a:spcAft>
                      </a:pPr>
                      <a:endParaRPr lang="en-US" sz="2400" dirty="0">
                        <a:latin typeface="Calibri"/>
                        <a:ea typeface="Times New Roman"/>
                        <a:cs typeface="Times New Roman"/>
                      </a:endParaRPr>
                    </a:p>
                  </a:txBody>
                  <a:tcPr marL="66670" marR="66670" marT="0" marB="0">
                    <a:lnL>
                      <a:noFill/>
                    </a:lnL>
                    <a:lnR>
                      <a:noFill/>
                    </a:lnR>
                    <a:lnT>
                      <a:noFill/>
                    </a:lnT>
                    <a:lnB>
                      <a:noFill/>
                    </a:lnB>
                  </a:tcPr>
                </a:tc>
                <a:tc>
                  <a:txBody>
                    <a:bodyPr/>
                    <a:lstStyle/>
                    <a:p>
                      <a:pPr marL="0" marR="0" algn="ctr">
                        <a:spcBef>
                          <a:spcPts val="300"/>
                        </a:spcBef>
                        <a:spcAft>
                          <a:spcPts val="300"/>
                        </a:spcAft>
                      </a:pPr>
                      <a:r>
                        <a:rPr lang="en-US" sz="2400" dirty="0" smtClean="0">
                          <a:latin typeface="Calibri"/>
                          <a:ea typeface="Times New Roman"/>
                          <a:cs typeface="Times New Roman"/>
                        </a:rPr>
                        <a:t>57%</a:t>
                      </a:r>
                      <a:endParaRPr lang="en-US" sz="2400" dirty="0">
                        <a:latin typeface="Calibri"/>
                        <a:ea typeface="Times New Roman"/>
                        <a:cs typeface="Times New Roman"/>
                      </a:endParaRPr>
                    </a:p>
                  </a:txBody>
                  <a:tcPr marL="66670" marR="66670" marT="0" marB="0">
                    <a:lnL>
                      <a:noFill/>
                    </a:lnL>
                    <a:lnR>
                      <a:noFill/>
                    </a:lnR>
                    <a:lnT>
                      <a:noFill/>
                    </a:lnT>
                    <a:lnB>
                      <a:noFill/>
                    </a:lnB>
                  </a:tcPr>
                </a:tc>
                <a:tc>
                  <a:txBody>
                    <a:bodyPr/>
                    <a:lstStyle/>
                    <a:p>
                      <a:pPr marL="0" marR="0" algn="ctr">
                        <a:spcBef>
                          <a:spcPts val="300"/>
                        </a:spcBef>
                        <a:spcAft>
                          <a:spcPts val="300"/>
                        </a:spcAft>
                      </a:pPr>
                      <a:endParaRPr lang="en-US" sz="2400" dirty="0">
                        <a:latin typeface="Calibri"/>
                        <a:ea typeface="Times New Roman"/>
                        <a:cs typeface="Times New Roman"/>
                      </a:endParaRPr>
                    </a:p>
                  </a:txBody>
                  <a:tcPr marL="66670" marR="66670" marT="0" marB="0">
                    <a:lnL>
                      <a:noFill/>
                    </a:lnL>
                    <a:lnR>
                      <a:noFill/>
                    </a:lnR>
                    <a:lnT>
                      <a:noFill/>
                    </a:lnT>
                    <a:lnB>
                      <a:noFill/>
                    </a:lnB>
                  </a:tcPr>
                </a:tc>
                <a:tc>
                  <a:txBody>
                    <a:bodyPr/>
                    <a:lstStyle/>
                    <a:p>
                      <a:pPr marL="0" marR="0" algn="ctr">
                        <a:spcBef>
                          <a:spcPts val="300"/>
                        </a:spcBef>
                        <a:spcAft>
                          <a:spcPts val="300"/>
                        </a:spcAft>
                      </a:pPr>
                      <a:r>
                        <a:rPr lang="en-US" sz="2400" dirty="0" smtClean="0">
                          <a:latin typeface="Calibri"/>
                          <a:ea typeface="Times New Roman"/>
                          <a:cs typeface="Times New Roman"/>
                        </a:rPr>
                        <a:t>100%</a:t>
                      </a:r>
                      <a:endParaRPr lang="en-US" sz="2400" dirty="0">
                        <a:latin typeface="Calibri"/>
                        <a:ea typeface="Times New Roman"/>
                        <a:cs typeface="Times New Roman"/>
                      </a:endParaRPr>
                    </a:p>
                  </a:txBody>
                  <a:tcPr marL="66670" marR="66670" marT="0" marB="0">
                    <a:lnL>
                      <a:noFill/>
                    </a:lnL>
                    <a:lnR>
                      <a:noFill/>
                    </a:lnR>
                    <a:lnT>
                      <a:noFill/>
                    </a:lnT>
                    <a:lnB>
                      <a:noFill/>
                    </a:lnB>
                  </a:tcPr>
                </a:tc>
              </a:tr>
              <a:tr h="317647">
                <a:tc vMerge="1">
                  <a:txBody>
                    <a:bodyPr/>
                    <a:lstStyle/>
                    <a:p>
                      <a:endParaRPr lang="en-US"/>
                    </a:p>
                  </a:txBody>
                  <a:tcPr/>
                </a:tc>
                <a:tc>
                  <a:txBody>
                    <a:bodyPr/>
                    <a:lstStyle/>
                    <a:p>
                      <a:pPr marL="0" marR="0">
                        <a:spcBef>
                          <a:spcPts val="300"/>
                        </a:spcBef>
                        <a:spcAft>
                          <a:spcPts val="300"/>
                        </a:spcAft>
                      </a:pPr>
                      <a:r>
                        <a:rPr lang="en-US" sz="2400">
                          <a:latin typeface="Calibri"/>
                          <a:ea typeface="Times New Roman"/>
                          <a:cs typeface="Times New Roman"/>
                        </a:rPr>
                        <a:t>1%</a:t>
                      </a:r>
                    </a:p>
                  </a:txBody>
                  <a:tcPr marL="66670" marR="66670" marT="0" marB="0">
                    <a:lnL>
                      <a:noFill/>
                    </a:lnL>
                    <a:lnR>
                      <a:noFill/>
                    </a:lnR>
                    <a:lnT>
                      <a:noFill/>
                    </a:lnT>
                    <a:lnB>
                      <a:noFill/>
                    </a:lnB>
                  </a:tcPr>
                </a:tc>
                <a:tc>
                  <a:txBody>
                    <a:bodyPr/>
                    <a:lstStyle/>
                    <a:p>
                      <a:pPr marL="0" marR="0" algn="ctr">
                        <a:spcBef>
                          <a:spcPts val="300"/>
                        </a:spcBef>
                        <a:spcAft>
                          <a:spcPts val="300"/>
                        </a:spcAft>
                      </a:pPr>
                      <a:r>
                        <a:rPr lang="en-US" sz="2400" dirty="0">
                          <a:latin typeface="Calibri"/>
                          <a:ea typeface="Times New Roman"/>
                          <a:cs typeface="Times New Roman"/>
                        </a:rPr>
                        <a:t>3</a:t>
                      </a:r>
                      <a:r>
                        <a:rPr lang="en-US" sz="2400" dirty="0" smtClean="0">
                          <a:latin typeface="Calibri"/>
                          <a:ea typeface="Times New Roman"/>
                          <a:cs typeface="Times New Roman"/>
                        </a:rPr>
                        <a:t>%</a:t>
                      </a:r>
                      <a:endParaRPr lang="en-US" sz="2400" dirty="0">
                        <a:latin typeface="Calibri"/>
                        <a:ea typeface="Times New Roman"/>
                        <a:cs typeface="Times New Roman"/>
                      </a:endParaRPr>
                    </a:p>
                  </a:txBody>
                  <a:tcPr marL="66670" marR="66670" marT="0" marB="0">
                    <a:lnL>
                      <a:noFill/>
                    </a:lnL>
                    <a:lnR>
                      <a:noFill/>
                    </a:lnR>
                    <a:lnT>
                      <a:noFill/>
                    </a:lnT>
                    <a:lnB>
                      <a:noFill/>
                    </a:lnB>
                  </a:tcPr>
                </a:tc>
                <a:tc>
                  <a:txBody>
                    <a:bodyPr/>
                    <a:lstStyle/>
                    <a:p>
                      <a:pPr marL="0" marR="0" algn="ctr">
                        <a:spcBef>
                          <a:spcPts val="300"/>
                        </a:spcBef>
                        <a:spcAft>
                          <a:spcPts val="300"/>
                        </a:spcAft>
                      </a:pPr>
                      <a:endParaRPr lang="en-US" sz="2400" dirty="0">
                        <a:latin typeface="Calibri"/>
                        <a:ea typeface="Times New Roman"/>
                        <a:cs typeface="Times New Roman"/>
                      </a:endParaRPr>
                    </a:p>
                  </a:txBody>
                  <a:tcPr marL="66670" marR="66670" marT="0" marB="0">
                    <a:lnL>
                      <a:noFill/>
                    </a:lnL>
                    <a:lnR>
                      <a:noFill/>
                    </a:lnR>
                    <a:lnT>
                      <a:noFill/>
                    </a:lnT>
                    <a:lnB>
                      <a:noFill/>
                    </a:lnB>
                  </a:tcPr>
                </a:tc>
                <a:tc>
                  <a:txBody>
                    <a:bodyPr/>
                    <a:lstStyle/>
                    <a:p>
                      <a:pPr marL="0" marR="0" algn="ctr">
                        <a:spcBef>
                          <a:spcPts val="300"/>
                        </a:spcBef>
                        <a:spcAft>
                          <a:spcPts val="300"/>
                        </a:spcAft>
                      </a:pPr>
                      <a:r>
                        <a:rPr lang="en-US" sz="2400" dirty="0" smtClean="0">
                          <a:latin typeface="Calibri"/>
                          <a:ea typeface="Times New Roman"/>
                          <a:cs typeface="Times New Roman"/>
                        </a:rPr>
                        <a:t>99%</a:t>
                      </a:r>
                      <a:endParaRPr lang="en-US" sz="2400" dirty="0">
                        <a:latin typeface="Calibri"/>
                        <a:ea typeface="Times New Roman"/>
                        <a:cs typeface="Times New Roman"/>
                      </a:endParaRPr>
                    </a:p>
                  </a:txBody>
                  <a:tcPr marL="66670" marR="66670" marT="0" marB="0">
                    <a:lnL>
                      <a:noFill/>
                    </a:lnL>
                    <a:lnR>
                      <a:noFill/>
                    </a:lnR>
                    <a:lnT>
                      <a:noFill/>
                    </a:lnT>
                    <a:lnB>
                      <a:noFill/>
                    </a:lnB>
                  </a:tcPr>
                </a:tc>
                <a:tc>
                  <a:txBody>
                    <a:bodyPr/>
                    <a:lstStyle/>
                    <a:p>
                      <a:pPr marL="0" marR="0" algn="ctr">
                        <a:spcBef>
                          <a:spcPts val="300"/>
                        </a:spcBef>
                        <a:spcAft>
                          <a:spcPts val="300"/>
                        </a:spcAft>
                      </a:pPr>
                      <a:endParaRPr lang="en-US" sz="2400" dirty="0">
                        <a:latin typeface="Calibri"/>
                        <a:ea typeface="Times New Roman"/>
                        <a:cs typeface="Times New Roman"/>
                      </a:endParaRPr>
                    </a:p>
                  </a:txBody>
                  <a:tcPr marL="66670" marR="66670" marT="0" marB="0">
                    <a:lnL>
                      <a:noFill/>
                    </a:lnL>
                    <a:lnR>
                      <a:noFill/>
                    </a:lnR>
                    <a:lnT>
                      <a:noFill/>
                    </a:lnT>
                    <a:lnB>
                      <a:noFill/>
                    </a:lnB>
                  </a:tcPr>
                </a:tc>
                <a:tc>
                  <a:txBody>
                    <a:bodyPr/>
                    <a:lstStyle/>
                    <a:p>
                      <a:pPr marL="0" marR="0" algn="ctr">
                        <a:spcBef>
                          <a:spcPts val="300"/>
                        </a:spcBef>
                        <a:spcAft>
                          <a:spcPts val="300"/>
                        </a:spcAft>
                      </a:pPr>
                      <a:r>
                        <a:rPr lang="en-US" sz="2400" dirty="0" smtClean="0">
                          <a:latin typeface="Calibri"/>
                          <a:ea typeface="Times New Roman"/>
                          <a:cs typeface="Times New Roman"/>
                        </a:rPr>
                        <a:t>100%</a:t>
                      </a:r>
                      <a:endParaRPr lang="en-US" sz="2400" dirty="0">
                        <a:latin typeface="Calibri"/>
                        <a:ea typeface="Times New Roman"/>
                        <a:cs typeface="Times New Roman"/>
                      </a:endParaRPr>
                    </a:p>
                  </a:txBody>
                  <a:tcPr marL="66670" marR="66670" marT="0" marB="0">
                    <a:lnL>
                      <a:noFill/>
                    </a:lnL>
                    <a:lnR>
                      <a:noFill/>
                    </a:lnR>
                    <a:lnT>
                      <a:noFill/>
                    </a:lnT>
                    <a:lnB>
                      <a:noFill/>
                    </a:lnB>
                  </a:tcPr>
                </a:tc>
              </a:tr>
              <a:tr h="902926">
                <a:tc vMerge="1">
                  <a:txBody>
                    <a:bodyPr/>
                    <a:lstStyle/>
                    <a:p>
                      <a:endParaRPr lang="en-US"/>
                    </a:p>
                  </a:txBody>
                  <a:tcPr/>
                </a:tc>
                <a:tc>
                  <a:txBody>
                    <a:bodyPr/>
                    <a:lstStyle/>
                    <a:p>
                      <a:pPr marL="0" marR="0">
                        <a:spcBef>
                          <a:spcPts val="300"/>
                        </a:spcBef>
                        <a:spcAft>
                          <a:spcPts val="300"/>
                        </a:spcAft>
                      </a:pPr>
                      <a:r>
                        <a:rPr lang="en-US" sz="2400" dirty="0">
                          <a:latin typeface="Calibri"/>
                          <a:ea typeface="Times New Roman"/>
                          <a:cs typeface="Times New Roman"/>
                        </a:rPr>
                        <a:t>10%</a:t>
                      </a:r>
                    </a:p>
                  </a:txBody>
                  <a:tcPr marL="66670" marR="6667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2400" dirty="0" smtClean="0">
                          <a:latin typeface="Calibri"/>
                          <a:ea typeface="Times New Roman"/>
                          <a:cs typeface="Times New Roman"/>
                        </a:rPr>
                        <a:t>25%</a:t>
                      </a:r>
                      <a:endParaRPr lang="en-US" sz="2400" dirty="0">
                        <a:latin typeface="Calibri"/>
                        <a:ea typeface="Times New Roman"/>
                        <a:cs typeface="Times New Roman"/>
                      </a:endParaRPr>
                    </a:p>
                  </a:txBody>
                  <a:tcPr marL="66670" marR="6667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2400" dirty="0">
                        <a:latin typeface="Calibri"/>
                        <a:ea typeface="Times New Roman"/>
                        <a:cs typeface="Times New Roman"/>
                      </a:endParaRPr>
                    </a:p>
                  </a:txBody>
                  <a:tcPr marL="66670" marR="6667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2400" dirty="0" smtClean="0">
                          <a:latin typeface="Calibri"/>
                          <a:ea typeface="Times New Roman"/>
                          <a:cs typeface="Times New Roman"/>
                        </a:rPr>
                        <a:t>100%</a:t>
                      </a:r>
                      <a:endParaRPr lang="en-US" sz="2400" dirty="0">
                        <a:latin typeface="Calibri"/>
                        <a:ea typeface="Times New Roman"/>
                        <a:cs typeface="Times New Roman"/>
                      </a:endParaRPr>
                    </a:p>
                  </a:txBody>
                  <a:tcPr marL="66670" marR="6667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2400" dirty="0">
                        <a:latin typeface="Calibri"/>
                        <a:ea typeface="Times New Roman"/>
                        <a:cs typeface="Times New Roman"/>
                      </a:endParaRPr>
                    </a:p>
                  </a:txBody>
                  <a:tcPr marL="66670" marR="6667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2400" dirty="0" smtClean="0">
                          <a:latin typeface="Calibri"/>
                          <a:ea typeface="Times New Roman"/>
                          <a:cs typeface="Times New Roman"/>
                        </a:rPr>
                        <a:t>100%</a:t>
                      </a:r>
                      <a:endParaRPr lang="en-US" sz="2400" dirty="0">
                        <a:latin typeface="Calibri"/>
                        <a:ea typeface="Times New Roman"/>
                        <a:cs typeface="Times New Roman"/>
                      </a:endParaRPr>
                    </a:p>
                  </a:txBody>
                  <a:tcPr marL="66670" marR="66670"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53282" name="TextBox 2"/>
          <p:cNvSpPr txBox="1">
            <a:spLocks noChangeArrowheads="1"/>
          </p:cNvSpPr>
          <p:nvPr/>
        </p:nvSpPr>
        <p:spPr bwMode="auto">
          <a:xfrm>
            <a:off x="0" y="1347341"/>
            <a:ext cx="9144000" cy="830997"/>
          </a:xfrm>
          <a:prstGeom prst="rect">
            <a:avLst/>
          </a:prstGeom>
          <a:noFill/>
          <a:ln w="9525">
            <a:noFill/>
            <a:miter lim="800000"/>
            <a:headEnd/>
            <a:tailEnd/>
          </a:ln>
        </p:spPr>
        <p:txBody>
          <a:bodyPr>
            <a:spAutoFit/>
          </a:bodyPr>
          <a:lstStyle/>
          <a:p>
            <a:pPr eaLnBrk="1" hangingPunct="1"/>
            <a:r>
              <a:rPr lang="en-US" dirty="0">
                <a:solidFill>
                  <a:srgbClr val="000000"/>
                </a:solidFill>
                <a:latin typeface="Calibri" pitchFamily="34" charset="0"/>
                <a:ea typeface="ＭＳ Ｐゴシック" pitchFamily="34" charset="-128"/>
              </a:rPr>
              <a:t>Given significant at </a:t>
            </a:r>
            <a:r>
              <a:rPr lang="el-GR" dirty="0">
                <a:solidFill>
                  <a:srgbClr val="000000"/>
                </a:solidFill>
                <a:latin typeface="Calibri" pitchFamily="34" charset="0"/>
                <a:ea typeface="ＭＳ Ｐゴシック" pitchFamily="34" charset="-128"/>
              </a:rPr>
              <a:t>α = </a:t>
            </a:r>
            <a:r>
              <a:rPr lang="en-US" dirty="0">
                <a:solidFill>
                  <a:srgbClr val="000000"/>
                </a:solidFill>
                <a:latin typeface="Times New Roman" pitchFamily="18" charset="0"/>
                <a:ea typeface="ＭＳ Ｐゴシック" pitchFamily="34" charset="-128"/>
              </a:rPr>
              <a:t>5 </a:t>
            </a:r>
            <a:r>
              <a:rPr lang="en-US" dirty="0">
                <a:solidFill>
                  <a:srgbClr val="000000"/>
                </a:solidFill>
                <a:latin typeface="Times New Roman" pitchFamily="18" charset="0"/>
                <a:ea typeface="ＭＳ Ｐゴシック" pitchFamily="34" charset="-128"/>
                <a:sym typeface="Symbol" pitchFamily="18" charset="2"/>
              </a:rPr>
              <a:t> 10</a:t>
            </a:r>
            <a:r>
              <a:rPr lang="en-US" baseline="30000" dirty="0">
                <a:solidFill>
                  <a:srgbClr val="000000"/>
                </a:solidFill>
                <a:latin typeface="Times New Roman" pitchFamily="18" charset="0"/>
                <a:ea typeface="ＭＳ Ｐゴシック" pitchFamily="34" charset="-128"/>
                <a:sym typeface="Symbol" pitchFamily="18" charset="2"/>
              </a:rPr>
              <a:t>-8</a:t>
            </a:r>
            <a:r>
              <a:rPr lang="en-US" dirty="0">
                <a:solidFill>
                  <a:srgbClr val="000000"/>
                </a:solidFill>
                <a:latin typeface="Calibri" pitchFamily="34" charset="0"/>
                <a:ea typeface="ＭＳ Ｐゴシック" pitchFamily="34" charset="-128"/>
              </a:rPr>
              <a:t>, posterior probability of true </a:t>
            </a:r>
            <a:r>
              <a:rPr lang="en-US" dirty="0" smtClean="0">
                <a:solidFill>
                  <a:srgbClr val="000000"/>
                </a:solidFill>
                <a:latin typeface="Calibri" pitchFamily="34" charset="0"/>
                <a:ea typeface="ＭＳ Ｐゴシック" pitchFamily="34" charset="-128"/>
              </a:rPr>
              <a:t>association with effect size </a:t>
            </a:r>
            <a:r>
              <a:rPr lang="en-US" i="1" dirty="0" smtClean="0">
                <a:solidFill>
                  <a:srgbClr val="000000"/>
                </a:solidFill>
                <a:latin typeface="Calibri" pitchFamily="34" charset="0"/>
                <a:ea typeface="ＭＳ Ｐゴシック" pitchFamily="34" charset="-128"/>
              </a:rPr>
              <a:t>R</a:t>
            </a:r>
            <a:r>
              <a:rPr lang="en-US" baseline="30000" dirty="0" smtClean="0">
                <a:solidFill>
                  <a:srgbClr val="000000"/>
                </a:solidFill>
                <a:latin typeface="Calibri" pitchFamily="34" charset="0"/>
                <a:ea typeface="ＭＳ Ｐゴシック" pitchFamily="34" charset="-128"/>
              </a:rPr>
              <a:t>2</a:t>
            </a:r>
            <a:r>
              <a:rPr lang="en-US" dirty="0" smtClean="0">
                <a:solidFill>
                  <a:srgbClr val="000000"/>
                </a:solidFill>
                <a:latin typeface="Calibri" pitchFamily="34" charset="0"/>
                <a:ea typeface="ＭＳ Ｐゴシック" pitchFamily="34" charset="-128"/>
              </a:rPr>
              <a:t> = 0.1%.</a:t>
            </a:r>
            <a:endParaRPr lang="en-US" dirty="0">
              <a:solidFill>
                <a:srgbClr val="000000"/>
              </a:solidFill>
              <a:latin typeface="Calibri" pitchFamily="34" charset="0"/>
              <a:ea typeface="ＭＳ Ｐゴシック" pitchFamily="34" charset="-128"/>
            </a:endParaRPr>
          </a:p>
        </p:txBody>
      </p:sp>
      <p:sp>
        <p:nvSpPr>
          <p:cNvPr id="53283" name="TextBox 4"/>
          <p:cNvSpPr txBox="1">
            <a:spLocks noChangeArrowheads="1"/>
          </p:cNvSpPr>
          <p:nvPr/>
        </p:nvSpPr>
        <p:spPr bwMode="auto">
          <a:xfrm>
            <a:off x="242888" y="5258364"/>
            <a:ext cx="7997825" cy="830262"/>
          </a:xfrm>
          <a:prstGeom prst="rect">
            <a:avLst/>
          </a:prstGeom>
          <a:noFill/>
          <a:ln w="9525">
            <a:noFill/>
            <a:miter lim="800000"/>
            <a:headEnd/>
            <a:tailEnd/>
          </a:ln>
        </p:spPr>
        <p:txBody>
          <a:bodyPr>
            <a:spAutoFit/>
          </a:bodyPr>
          <a:lstStyle/>
          <a:p>
            <a:pPr eaLnBrk="1" hangingPunct="1"/>
            <a:r>
              <a:rPr lang="en-US">
                <a:solidFill>
                  <a:srgbClr val="000000"/>
                </a:solidFill>
                <a:latin typeface="Times New Roman" pitchFamily="18" charset="0"/>
                <a:ea typeface="ＭＳ Ｐゴシック" pitchFamily="34" charset="-128"/>
              </a:rPr>
              <a:t>Calculated by Bayes’ Rule:</a:t>
            </a:r>
          </a:p>
          <a:p>
            <a:pPr eaLnBrk="1" hangingPunct="1"/>
            <a:r>
              <a:rPr lang="en-US">
                <a:solidFill>
                  <a:srgbClr val="000000"/>
                </a:solidFill>
                <a:latin typeface="Times New Roman" pitchFamily="18" charset="0"/>
                <a:ea typeface="ＭＳ Ｐゴシック" pitchFamily="34" charset="-128"/>
              </a:rPr>
              <a:t> </a:t>
            </a:r>
          </a:p>
        </p:txBody>
      </p:sp>
      <p:pic>
        <p:nvPicPr>
          <p:cNvPr id="53284" name="Picture 35"/>
          <p:cNvPicPr>
            <a:picLocks noChangeAspect="1" noChangeArrowheads="1"/>
          </p:cNvPicPr>
          <p:nvPr/>
        </p:nvPicPr>
        <p:blipFill>
          <a:blip r:embed="rId2"/>
          <a:srcRect/>
          <a:stretch>
            <a:fillRect/>
          </a:stretch>
        </p:blipFill>
        <p:spPr bwMode="auto">
          <a:xfrm>
            <a:off x="3748088" y="5180576"/>
            <a:ext cx="5238750" cy="693738"/>
          </a:xfrm>
          <a:prstGeom prst="rect">
            <a:avLst/>
          </a:prstGeom>
          <a:noFill/>
          <a:ln w="9525">
            <a:noFill/>
            <a:miter lim="800000"/>
            <a:headEnd/>
            <a:tailEnd/>
          </a:ln>
        </p:spPr>
      </p:pic>
      <p:sp>
        <p:nvSpPr>
          <p:cNvPr id="6" name="TextBox 5"/>
          <p:cNvSpPr txBox="1"/>
          <p:nvPr/>
        </p:nvSpPr>
        <p:spPr>
          <a:xfrm>
            <a:off x="1626781" y="276439"/>
            <a:ext cx="7378999" cy="646331"/>
          </a:xfrm>
          <a:prstGeom prst="rect">
            <a:avLst/>
          </a:prstGeom>
          <a:noFill/>
        </p:spPr>
        <p:txBody>
          <a:bodyPr wrap="square" rtlCol="0">
            <a:spAutoFit/>
          </a:bodyPr>
          <a:lstStyle/>
          <a:p>
            <a:pPr eaLnBrk="1" hangingPunct="1"/>
            <a:r>
              <a:rPr lang="en-US" sz="3600" dirty="0" smtClean="0">
                <a:solidFill>
                  <a:srgbClr val="000000"/>
                </a:solidFill>
                <a:latin typeface="Times New Roman" pitchFamily="18" charset="0"/>
                <a:ea typeface="ＭＳ Ｐゴシック" pitchFamily="34" charset="-128"/>
              </a:rPr>
              <a:t>Bayesian Analysis of a GWAS</a:t>
            </a:r>
            <a:endParaRPr lang="en-US" sz="3600" dirty="0">
              <a:solidFill>
                <a:srgbClr val="000000"/>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3987170494"/>
      </p:ext>
    </p:extLst>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73075" y="34925"/>
            <a:ext cx="8218488" cy="966788"/>
          </a:xfrm>
        </p:spPr>
        <p:txBody>
          <a:bodyPr/>
          <a:lstStyle/>
          <a:p>
            <a:pPr eaLnBrk="1" hangingPunct="1"/>
            <a:r>
              <a:rPr lang="en-US" dirty="0" smtClean="0">
                <a:effectLst/>
                <a:latin typeface="Optima" charset="0"/>
                <a:ea typeface="ＭＳ Ｐゴシック" pitchFamily="34" charset="-128"/>
              </a:rPr>
              <a:t>The SSGAC</a:t>
            </a:r>
            <a:endParaRPr lang="en-US" sz="3100" dirty="0" smtClean="0">
              <a:effectLst/>
              <a:latin typeface="Optima" charset="0"/>
              <a:ea typeface="ＭＳ Ｐゴシック" pitchFamily="34" charset="-128"/>
            </a:endParaRPr>
          </a:p>
        </p:txBody>
      </p:sp>
      <p:sp>
        <p:nvSpPr>
          <p:cNvPr id="6147" name="Content Placeholder 2"/>
          <p:cNvSpPr>
            <a:spLocks noGrp="1"/>
          </p:cNvSpPr>
          <p:nvPr>
            <p:ph idx="1"/>
          </p:nvPr>
        </p:nvSpPr>
        <p:spPr>
          <a:xfrm>
            <a:off x="330200" y="871870"/>
            <a:ext cx="8494713" cy="5782930"/>
          </a:xfrm>
        </p:spPr>
        <p:txBody>
          <a:bodyPr/>
          <a:lstStyle/>
          <a:p>
            <a:pPr eaLnBrk="1" hangingPunct="1"/>
            <a:r>
              <a:rPr lang="en-US" sz="2000" dirty="0" smtClean="0">
                <a:effectLst/>
                <a:latin typeface="Optima"/>
                <a:ea typeface="ＭＳ Ｐゴシック" pitchFamily="34" charset="-128"/>
              </a:rPr>
              <a:t>For novel gene discovery, medical genetics literature now requires very large samples (&gt; 30,000) for top journals and genome-wide significance.</a:t>
            </a:r>
          </a:p>
          <a:p>
            <a:pPr lvl="1" eaLnBrk="1" hangingPunct="1"/>
            <a:r>
              <a:rPr lang="en-US" sz="2000" dirty="0" smtClean="0">
                <a:effectLst/>
                <a:latin typeface="Optima"/>
                <a:ea typeface="ＭＳ Ｐゴシック" pitchFamily="34" charset="-128"/>
              </a:rPr>
              <a:t>“consortia” meta-analyze results from GWASs using </a:t>
            </a:r>
            <a:r>
              <a:rPr lang="en-US" sz="2000" i="1" dirty="0" smtClean="0">
                <a:effectLst/>
                <a:latin typeface="Optima"/>
                <a:ea typeface="ＭＳ Ｐゴシック" pitchFamily="34" charset="-128"/>
              </a:rPr>
              <a:t>p </a:t>
            </a:r>
            <a:r>
              <a:rPr lang="en-US" sz="2000" dirty="0" smtClean="0">
                <a:effectLst/>
                <a:latin typeface="Optima"/>
                <a:ea typeface="ＭＳ Ｐゴシック" pitchFamily="34" charset="-128"/>
              </a:rPr>
              <a:t>&lt;</a:t>
            </a:r>
            <a:r>
              <a:rPr lang="el-GR" sz="2000" dirty="0" smtClean="0">
                <a:effectLst/>
                <a:latin typeface="+mj-lt"/>
                <a:ea typeface="ＭＳ Ｐゴシック" pitchFamily="34" charset="-128"/>
              </a:rPr>
              <a:t> </a:t>
            </a:r>
            <a:r>
              <a:rPr lang="el-GR" sz="2000" dirty="0">
                <a:effectLst/>
                <a:latin typeface="+mj-lt"/>
                <a:ea typeface="ＭＳ Ｐゴシック" pitchFamily="34" charset="-128"/>
              </a:rPr>
              <a:t>5</a:t>
            </a:r>
            <a:r>
              <a:rPr lang="en-US" sz="2000" dirty="0">
                <a:effectLst/>
                <a:latin typeface="Optima"/>
                <a:ea typeface="ＭＳ Ｐゴシック" pitchFamily="34" charset="-128"/>
              </a:rPr>
              <a:t> </a:t>
            </a:r>
            <a:r>
              <a:rPr lang="en-US" sz="2000" dirty="0">
                <a:effectLst/>
                <a:latin typeface="Optima"/>
                <a:ea typeface="ＭＳ Ｐゴシック" pitchFamily="34" charset="-128"/>
                <a:sym typeface="Symbol" pitchFamily="18" charset="2"/>
              </a:rPr>
              <a:t> </a:t>
            </a:r>
            <a:r>
              <a:rPr lang="el-GR" sz="2000" dirty="0" smtClean="0">
                <a:effectLst/>
                <a:latin typeface="+mj-lt"/>
                <a:ea typeface="ＭＳ Ｐゴシック" pitchFamily="34" charset="-128"/>
              </a:rPr>
              <a:t>10</a:t>
            </a:r>
            <a:r>
              <a:rPr lang="el-GR" sz="2000" baseline="30000" dirty="0" smtClean="0">
                <a:effectLst/>
                <a:latin typeface="+mj-lt"/>
                <a:ea typeface="ＭＳ Ｐゴシック" pitchFamily="34" charset="-128"/>
              </a:rPr>
              <a:t>-8</a:t>
            </a:r>
            <a:r>
              <a:rPr lang="en-US" sz="2000" dirty="0" smtClean="0">
                <a:effectLst/>
                <a:latin typeface="Optima"/>
                <a:ea typeface="ＭＳ Ｐゴシック" pitchFamily="34" charset="-128"/>
              </a:rPr>
              <a:t>.</a:t>
            </a:r>
          </a:p>
          <a:p>
            <a:r>
              <a:rPr lang="en-US" sz="2000" dirty="0" smtClean="0">
                <a:effectLst/>
                <a:latin typeface="Optima"/>
              </a:rPr>
              <a:t>SSGAC: </a:t>
            </a:r>
            <a:r>
              <a:rPr lang="en-US" sz="2000" dirty="0">
                <a:effectLst/>
                <a:latin typeface="Optima"/>
              </a:rPr>
              <a:t>S</a:t>
            </a:r>
            <a:r>
              <a:rPr lang="en-US" sz="2000" dirty="0" smtClean="0">
                <a:effectLst/>
                <a:latin typeface="Optima"/>
              </a:rPr>
              <a:t>ocial </a:t>
            </a:r>
            <a:r>
              <a:rPr lang="en-US" sz="2000" dirty="0">
                <a:effectLst/>
                <a:latin typeface="Optima"/>
              </a:rPr>
              <a:t>S</a:t>
            </a:r>
            <a:r>
              <a:rPr lang="en-US" sz="2000" dirty="0" smtClean="0">
                <a:effectLst/>
                <a:latin typeface="Optima"/>
              </a:rPr>
              <a:t>cience Genetic </a:t>
            </a:r>
            <a:r>
              <a:rPr lang="en-US" sz="2000" dirty="0">
                <a:effectLst/>
                <a:latin typeface="Optima"/>
              </a:rPr>
              <a:t>A</a:t>
            </a:r>
            <a:r>
              <a:rPr lang="en-US" sz="2000" dirty="0" smtClean="0">
                <a:effectLst/>
                <a:latin typeface="Optima"/>
              </a:rPr>
              <a:t>ssociation Consortium studies social </a:t>
            </a:r>
            <a:r>
              <a:rPr lang="en-US" sz="2000" dirty="0">
                <a:effectLst/>
                <a:latin typeface="Optima"/>
              </a:rPr>
              <a:t>science traits, pooling GWAS data from </a:t>
            </a:r>
            <a:r>
              <a:rPr lang="en-US" sz="2000" dirty="0" smtClean="0">
                <a:effectLst/>
                <a:latin typeface="Optima"/>
              </a:rPr>
              <a:t>60 large samples.</a:t>
            </a:r>
            <a:endParaRPr lang="en-US" sz="2000" dirty="0" smtClean="0">
              <a:effectLst/>
              <a:latin typeface="Optima"/>
              <a:ea typeface="ＭＳ Ｐゴシック" pitchFamily="34" charset="-128"/>
            </a:endParaRPr>
          </a:p>
          <a:p>
            <a:pPr eaLnBrk="1" hangingPunct="1"/>
            <a:r>
              <a:rPr lang="en-US" sz="2000" dirty="0" smtClean="0">
                <a:effectLst/>
                <a:latin typeface="Optima" charset="0"/>
                <a:ea typeface="ＭＳ Ｐゴシック" pitchFamily="34" charset="-128"/>
              </a:rPr>
              <a:t>In tradeoff between larger sample and higher-quality measure, larger sample often trumps.  (</a:t>
            </a:r>
            <a:r>
              <a:rPr lang="en-US" sz="2000" dirty="0" err="1" smtClean="0">
                <a:effectLst/>
                <a:latin typeface="Optima" charset="0"/>
                <a:ea typeface="ＭＳ Ｐゴシック" pitchFamily="34" charset="-128"/>
              </a:rPr>
              <a:t>Chabris</a:t>
            </a:r>
            <a:r>
              <a:rPr lang="en-US" sz="2000" dirty="0" smtClean="0">
                <a:effectLst/>
                <a:latin typeface="Optima" charset="0"/>
                <a:ea typeface="ＭＳ Ｐゴシック" pitchFamily="34" charset="-128"/>
              </a:rPr>
              <a:t> et al., </a:t>
            </a:r>
            <a:r>
              <a:rPr lang="en-US" sz="2000" i="1" dirty="0" smtClean="0">
                <a:effectLst/>
                <a:latin typeface="Optima" charset="0"/>
                <a:ea typeface="ＭＳ Ｐゴシック" pitchFamily="34" charset="-128"/>
              </a:rPr>
              <a:t>AJPH</a:t>
            </a:r>
            <a:r>
              <a:rPr lang="en-US" sz="2000" dirty="0" smtClean="0">
                <a:effectLst/>
                <a:latin typeface="Optima" charset="0"/>
                <a:ea typeface="ＭＳ Ｐゴシック" pitchFamily="34" charset="-128"/>
              </a:rPr>
              <a:t>)</a:t>
            </a:r>
          </a:p>
          <a:p>
            <a:pPr lvl="1" eaLnBrk="1" hangingPunct="1"/>
            <a:endParaRPr lang="en-US" sz="1800" dirty="0" smtClean="0">
              <a:effectLst/>
              <a:latin typeface="Optima" charset="0"/>
              <a:ea typeface="ＭＳ Ｐゴシック" pitchFamily="34" charset="-128"/>
            </a:endParaRPr>
          </a:p>
        </p:txBody>
      </p:sp>
    </p:spTree>
    <p:extLst>
      <p:ext uri="{BB962C8B-B14F-4D97-AF65-F5344CB8AC3E}">
        <p14:creationId xmlns:p14="http://schemas.microsoft.com/office/powerpoint/2010/main" val="280338551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237522" y="282133"/>
          <a:ext cx="8668956" cy="62937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0143648"/>
      </p:ext>
    </p:extLst>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73075" y="34925"/>
            <a:ext cx="8218488" cy="966788"/>
          </a:xfrm>
        </p:spPr>
        <p:txBody>
          <a:bodyPr/>
          <a:lstStyle/>
          <a:p>
            <a:pPr eaLnBrk="1" hangingPunct="1"/>
            <a:r>
              <a:rPr lang="en-US" dirty="0" smtClean="0">
                <a:effectLst/>
                <a:latin typeface="Optima" charset="0"/>
                <a:ea typeface="ＭＳ Ｐゴシック" pitchFamily="34" charset="-128"/>
              </a:rPr>
              <a:t>The SSGAC</a:t>
            </a:r>
            <a:endParaRPr lang="en-US" sz="3100" dirty="0" smtClean="0">
              <a:effectLst/>
              <a:latin typeface="Optima" charset="0"/>
              <a:ea typeface="ＭＳ Ｐゴシック" pitchFamily="34" charset="-128"/>
            </a:endParaRPr>
          </a:p>
        </p:txBody>
      </p:sp>
      <p:sp>
        <p:nvSpPr>
          <p:cNvPr id="6147" name="Content Placeholder 2"/>
          <p:cNvSpPr>
            <a:spLocks noGrp="1"/>
          </p:cNvSpPr>
          <p:nvPr>
            <p:ph idx="1"/>
          </p:nvPr>
        </p:nvSpPr>
        <p:spPr>
          <a:xfrm>
            <a:off x="330200" y="871870"/>
            <a:ext cx="8494713" cy="5782930"/>
          </a:xfrm>
        </p:spPr>
        <p:txBody>
          <a:bodyPr/>
          <a:lstStyle/>
          <a:p>
            <a:pPr eaLnBrk="1" hangingPunct="1"/>
            <a:r>
              <a:rPr lang="en-US" sz="2000" dirty="0">
                <a:effectLst/>
                <a:latin typeface="Optima"/>
                <a:ea typeface="ＭＳ Ｐゴシック" pitchFamily="34" charset="-128"/>
              </a:rPr>
              <a:t>For novel gene discovery, medical genetics literature now requires very large samples (&gt; 30,000) for top journals and genome-wide significance.</a:t>
            </a:r>
          </a:p>
          <a:p>
            <a:pPr lvl="1" eaLnBrk="1" hangingPunct="1"/>
            <a:r>
              <a:rPr lang="en-US" sz="2000" dirty="0">
                <a:effectLst/>
                <a:latin typeface="Optima"/>
                <a:ea typeface="ＭＳ Ｐゴシック" pitchFamily="34" charset="-128"/>
              </a:rPr>
              <a:t>“consortia” meta-analyze results from GWASs using </a:t>
            </a:r>
            <a:r>
              <a:rPr lang="en-US" sz="2000" i="1" dirty="0">
                <a:effectLst/>
                <a:latin typeface="Optima"/>
                <a:ea typeface="ＭＳ Ｐゴシック" pitchFamily="34" charset="-128"/>
              </a:rPr>
              <a:t>p </a:t>
            </a:r>
            <a:r>
              <a:rPr lang="en-US" sz="2000" dirty="0">
                <a:effectLst/>
                <a:latin typeface="Optima"/>
                <a:ea typeface="ＭＳ Ｐゴシック" pitchFamily="34" charset="-128"/>
              </a:rPr>
              <a:t>&lt;</a:t>
            </a:r>
            <a:r>
              <a:rPr lang="el-GR" sz="2000" dirty="0">
                <a:effectLst/>
                <a:ea typeface="ＭＳ Ｐゴシック" pitchFamily="34" charset="-128"/>
              </a:rPr>
              <a:t> 5</a:t>
            </a:r>
            <a:r>
              <a:rPr lang="en-US" sz="2000" dirty="0">
                <a:effectLst/>
                <a:latin typeface="Optima"/>
                <a:ea typeface="ＭＳ Ｐゴシック" pitchFamily="34" charset="-128"/>
              </a:rPr>
              <a:t> </a:t>
            </a:r>
            <a:r>
              <a:rPr lang="en-US" sz="2000" dirty="0">
                <a:effectLst/>
                <a:latin typeface="Optima"/>
                <a:ea typeface="ＭＳ Ｐゴシック" pitchFamily="34" charset="-128"/>
                <a:sym typeface="Symbol" pitchFamily="18" charset="2"/>
              </a:rPr>
              <a:t> </a:t>
            </a:r>
            <a:r>
              <a:rPr lang="el-GR" sz="2000" dirty="0">
                <a:effectLst/>
                <a:ea typeface="ＭＳ Ｐゴシック" pitchFamily="34" charset="-128"/>
              </a:rPr>
              <a:t>10</a:t>
            </a:r>
            <a:r>
              <a:rPr lang="el-GR" sz="2000" baseline="30000" dirty="0">
                <a:effectLst/>
                <a:ea typeface="ＭＳ Ｐゴシック" pitchFamily="34" charset="-128"/>
              </a:rPr>
              <a:t>-8</a:t>
            </a:r>
            <a:r>
              <a:rPr lang="en-US" sz="2000" dirty="0">
                <a:effectLst/>
                <a:latin typeface="Optima"/>
                <a:ea typeface="ＭＳ Ｐゴシック" pitchFamily="34" charset="-128"/>
              </a:rPr>
              <a:t>.</a:t>
            </a:r>
          </a:p>
          <a:p>
            <a:r>
              <a:rPr lang="en-US" sz="2000" dirty="0">
                <a:effectLst/>
                <a:latin typeface="Optima"/>
              </a:rPr>
              <a:t>SSGAC: Social Science Genetic Association Consortium studies social science traits, pooling GWAS data from 60large samples.</a:t>
            </a:r>
            <a:endParaRPr lang="en-US" sz="2000" dirty="0">
              <a:effectLst/>
              <a:latin typeface="Optima"/>
              <a:ea typeface="ＭＳ Ｐゴシック" pitchFamily="34" charset="-128"/>
            </a:endParaRPr>
          </a:p>
          <a:p>
            <a:pPr eaLnBrk="1" hangingPunct="1"/>
            <a:r>
              <a:rPr lang="en-US" sz="2000" dirty="0">
                <a:effectLst/>
                <a:latin typeface="Optima" charset="0"/>
                <a:ea typeface="ＭＳ Ｐゴシック" pitchFamily="34" charset="-128"/>
              </a:rPr>
              <a:t>In tradeoff between larger sample and higher-quality measure, larger sample often trumps.  (</a:t>
            </a:r>
            <a:r>
              <a:rPr lang="en-US" sz="2000" dirty="0" err="1">
                <a:effectLst/>
                <a:latin typeface="Optima" charset="0"/>
                <a:ea typeface="ＭＳ Ｐゴシック" pitchFamily="34" charset="-128"/>
              </a:rPr>
              <a:t>Chabris</a:t>
            </a:r>
            <a:r>
              <a:rPr lang="en-US" sz="2000" dirty="0">
                <a:effectLst/>
                <a:latin typeface="Optima" charset="0"/>
                <a:ea typeface="ＭＳ Ｐゴシック" pitchFamily="34" charset="-128"/>
              </a:rPr>
              <a:t> et al., </a:t>
            </a:r>
            <a:r>
              <a:rPr lang="en-US" sz="2000" i="1" dirty="0">
                <a:effectLst/>
                <a:latin typeface="Optima" charset="0"/>
                <a:ea typeface="ＭＳ Ｐゴシック" pitchFamily="34" charset="-128"/>
              </a:rPr>
              <a:t>AJPH</a:t>
            </a:r>
            <a:r>
              <a:rPr lang="en-US" sz="2000" dirty="0">
                <a:effectLst/>
                <a:latin typeface="Optima" charset="0"/>
                <a:ea typeface="ＭＳ Ｐゴシック" pitchFamily="34" charset="-128"/>
              </a:rPr>
              <a:t>)</a:t>
            </a:r>
          </a:p>
          <a:p>
            <a:pPr eaLnBrk="1" hangingPunct="1"/>
            <a:r>
              <a:rPr lang="en-US" sz="2000" dirty="0" smtClean="0">
                <a:effectLst/>
                <a:latin typeface="Optima" charset="0"/>
                <a:ea typeface="ＭＳ Ｐゴシック" pitchFamily="34" charset="-128"/>
              </a:rPr>
              <a:t>Initial project on education attainment.</a:t>
            </a:r>
          </a:p>
          <a:p>
            <a:pPr lvl="1" eaLnBrk="1" hangingPunct="1"/>
            <a:r>
              <a:rPr lang="en-US" sz="2000" dirty="0" smtClean="0">
                <a:effectLst/>
                <a:latin typeface="Optima" charset="0"/>
                <a:ea typeface="ＭＳ Ｐゴシック" pitchFamily="34" charset="-128"/>
              </a:rPr>
              <a:t>42 datasets with joint sample size of </a:t>
            </a:r>
            <a:r>
              <a:rPr lang="en-US" sz="2000" i="1" dirty="0" smtClean="0">
                <a:effectLst/>
                <a:latin typeface="Optima" charset="0"/>
                <a:ea typeface="ＭＳ Ｐゴシック" pitchFamily="34" charset="-128"/>
              </a:rPr>
              <a:t>N</a:t>
            </a:r>
            <a:r>
              <a:rPr lang="en-US" sz="2000" dirty="0" smtClean="0">
                <a:effectLst/>
                <a:latin typeface="Optima" charset="0"/>
                <a:ea typeface="ＭＳ Ｐゴシック" pitchFamily="34" charset="-128"/>
              </a:rPr>
              <a:t> = 104,328 in discovery phase, and 12 datasets with </a:t>
            </a:r>
            <a:r>
              <a:rPr lang="en-US" sz="2000" i="1" dirty="0" smtClean="0">
                <a:effectLst/>
                <a:latin typeface="Optima" charset="0"/>
                <a:ea typeface="ＭＳ Ｐゴシック" pitchFamily="34" charset="-128"/>
              </a:rPr>
              <a:t>N</a:t>
            </a:r>
            <a:r>
              <a:rPr lang="en-US" sz="2000" dirty="0" smtClean="0">
                <a:effectLst/>
                <a:latin typeface="Optima" charset="0"/>
                <a:ea typeface="ＭＳ Ｐゴシック" pitchFamily="34" charset="-128"/>
              </a:rPr>
              <a:t> ≈ 25,000 in replication phase.</a:t>
            </a:r>
          </a:p>
          <a:p>
            <a:pPr lvl="1" eaLnBrk="1" hangingPunct="1"/>
            <a:r>
              <a:rPr lang="en-US" sz="2000" dirty="0" smtClean="0">
                <a:effectLst/>
                <a:latin typeface="Optima" charset="0"/>
                <a:ea typeface="ＭＳ Ｐゴシック" pitchFamily="34" charset="-128"/>
              </a:rPr>
              <a:t>Years of educational attainment harmonized using the International Standard Classification of Education (ISCED).</a:t>
            </a:r>
          </a:p>
          <a:p>
            <a:pPr lvl="2" eaLnBrk="1" hangingPunct="1"/>
            <a:r>
              <a:rPr lang="en-US" sz="2000" dirty="0" smtClean="0">
                <a:effectLst/>
                <a:latin typeface="Optima" charset="0"/>
                <a:ea typeface="ＭＳ Ｐゴシック" pitchFamily="34" charset="-128"/>
              </a:rPr>
              <a:t>U.S.-equivalent years of education.</a:t>
            </a:r>
          </a:p>
          <a:p>
            <a:pPr lvl="2" eaLnBrk="1" hangingPunct="1"/>
            <a:r>
              <a:rPr lang="en-US" sz="2000" dirty="0" smtClean="0">
                <a:effectLst/>
                <a:latin typeface="Optima" charset="0"/>
                <a:ea typeface="ＭＳ Ｐゴシック" pitchFamily="34" charset="-128"/>
              </a:rPr>
              <a:t>Binary variable for college attainment.</a:t>
            </a:r>
          </a:p>
          <a:p>
            <a:pPr lvl="1" eaLnBrk="1" hangingPunct="1"/>
            <a:r>
              <a:rPr lang="en-US" sz="2000" dirty="0" smtClean="0">
                <a:effectLst/>
                <a:latin typeface="Optima" charset="0"/>
                <a:ea typeface="ＭＳ Ｐゴシック" pitchFamily="34" charset="-128"/>
              </a:rPr>
              <a:t>Apply all the usual, stringent, quality control </a:t>
            </a:r>
            <a:r>
              <a:rPr lang="en-US" sz="2000" dirty="0" err="1" smtClean="0">
                <a:effectLst/>
                <a:latin typeface="Optima" charset="0"/>
                <a:ea typeface="ＭＳ Ｐゴシック" pitchFamily="34" charset="-128"/>
              </a:rPr>
              <a:t>filters</a:t>
            </a:r>
            <a:r>
              <a:rPr lang="en-US" sz="2000" dirty="0" smtClean="0">
                <a:effectLst/>
                <a:latin typeface="Optima" charset="0"/>
                <a:ea typeface="ＭＳ Ｐゴシック" pitchFamily="34" charset="-128"/>
              </a:rPr>
              <a:t> and principal-component controls for population </a:t>
            </a:r>
            <a:r>
              <a:rPr lang="en-US" sz="2000" dirty="0" err="1" smtClean="0">
                <a:effectLst/>
                <a:latin typeface="Optima" charset="0"/>
                <a:ea typeface="ＭＳ Ｐゴシック" pitchFamily="34" charset="-128"/>
              </a:rPr>
              <a:t>stratification</a:t>
            </a:r>
            <a:r>
              <a:rPr lang="en-US" sz="2000" dirty="0" smtClean="0">
                <a:effectLst/>
                <a:latin typeface="Optima" charset="0"/>
                <a:ea typeface="ＭＳ Ｐゴシック" pitchFamily="34" charset="-128"/>
              </a:rPr>
              <a:t>.</a:t>
            </a:r>
          </a:p>
          <a:p>
            <a:pPr lvl="1" eaLnBrk="1" hangingPunct="1"/>
            <a:endParaRPr lang="en-US" sz="1800" dirty="0" smtClean="0">
              <a:effectLst/>
              <a:latin typeface="Optima" charset="0"/>
              <a:ea typeface="ＭＳ Ｐゴシック" pitchFamily="34" charset="-128"/>
            </a:endParaRPr>
          </a:p>
        </p:txBody>
      </p:sp>
    </p:spTree>
    <p:extLst>
      <p:ext uri="{BB962C8B-B14F-4D97-AF65-F5344CB8AC3E}">
        <p14:creationId xmlns:p14="http://schemas.microsoft.com/office/powerpoint/2010/main" val="1475632047"/>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ChangeAspect="1" noChangeArrowheads="1"/>
          </p:cNvPicPr>
          <p:nvPr/>
        </p:nvPicPr>
        <p:blipFill>
          <a:blip r:embed="rId2"/>
          <a:srcRect/>
          <a:stretch>
            <a:fillRect/>
          </a:stretch>
        </p:blipFill>
        <p:spPr bwMode="auto">
          <a:xfrm>
            <a:off x="165262" y="1690548"/>
            <a:ext cx="8839485" cy="1844861"/>
          </a:xfrm>
          <a:prstGeom prst="rect">
            <a:avLst/>
          </a:prstGeom>
          <a:noFill/>
          <a:ln w="9525">
            <a:noFill/>
            <a:miter lim="800000"/>
            <a:headEnd/>
            <a:tailEnd/>
          </a:ln>
        </p:spPr>
      </p:pic>
      <p:pic>
        <p:nvPicPr>
          <p:cNvPr id="37892" name="Picture 4"/>
          <p:cNvPicPr>
            <a:picLocks noChangeAspect="1" noChangeArrowheads="1"/>
          </p:cNvPicPr>
          <p:nvPr/>
        </p:nvPicPr>
        <p:blipFill>
          <a:blip r:embed="rId3"/>
          <a:srcRect/>
          <a:stretch>
            <a:fillRect/>
          </a:stretch>
        </p:blipFill>
        <p:spPr bwMode="auto">
          <a:xfrm>
            <a:off x="3292770" y="3763895"/>
            <a:ext cx="5598775" cy="1214549"/>
          </a:xfrm>
          <a:prstGeom prst="rect">
            <a:avLst/>
          </a:prstGeom>
          <a:noFill/>
          <a:ln w="9525">
            <a:noFill/>
            <a:miter lim="800000"/>
            <a:headEnd/>
            <a:tailEnd/>
          </a:ln>
        </p:spPr>
      </p:pic>
    </p:spTree>
    <p:extLst>
      <p:ext uri="{BB962C8B-B14F-4D97-AF65-F5344CB8AC3E}">
        <p14:creationId xmlns:p14="http://schemas.microsoft.com/office/powerpoint/2010/main" val="2693803953"/>
      </p:ext>
    </p:extLst>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1890689"/>
              </p:ext>
            </p:extLst>
          </p:nvPr>
        </p:nvGraphicFramePr>
        <p:xfrm>
          <a:off x="74428" y="1534158"/>
          <a:ext cx="8549168" cy="2763520"/>
        </p:xfrm>
        <a:graphic>
          <a:graphicData uri="http://schemas.openxmlformats.org/drawingml/2006/table">
            <a:tbl>
              <a:tblPr firstRow="1" bandRow="1">
                <a:tableStyleId>{5C22544A-7EE6-4342-B048-85BDC9FD1C3A}</a:tableStyleId>
              </a:tblPr>
              <a:tblGrid>
                <a:gridCol w="1116420"/>
                <a:gridCol w="1291957"/>
                <a:gridCol w="618661"/>
                <a:gridCol w="951989"/>
                <a:gridCol w="216595"/>
                <a:gridCol w="641576"/>
                <a:gridCol w="917617"/>
                <a:gridCol w="216595"/>
                <a:gridCol w="641576"/>
                <a:gridCol w="1008189"/>
                <a:gridCol w="927993"/>
              </a:tblGrid>
              <a:tr h="370840">
                <a:tc>
                  <a:txBody>
                    <a:bodyPr/>
                    <a:lstStyle/>
                    <a:p>
                      <a:pPr algn="ctr"/>
                      <a:endParaRPr lang="en-US" dirty="0"/>
                    </a:p>
                  </a:txBody>
                  <a:tcPr/>
                </a:tc>
                <a:tc>
                  <a:txBody>
                    <a:bodyPr/>
                    <a:lstStyle/>
                    <a:p>
                      <a:pPr algn="ctr"/>
                      <a:endParaRPr lang="en-US" dirty="0"/>
                    </a:p>
                  </a:txBody>
                  <a:tcPr/>
                </a:tc>
                <a:tc gridSpan="2">
                  <a:txBody>
                    <a:bodyPr/>
                    <a:lstStyle/>
                    <a:p>
                      <a:pPr algn="ctr"/>
                      <a:r>
                        <a:rPr lang="en-US" dirty="0" smtClean="0"/>
                        <a:t>Discovery</a:t>
                      </a:r>
                      <a:endParaRPr lang="en-US" dirty="0"/>
                    </a:p>
                  </a:txBody>
                  <a:tcPr/>
                </a:tc>
                <a:tc hMerge="1">
                  <a:txBody>
                    <a:bodyPr/>
                    <a:lstStyle/>
                    <a:p>
                      <a:endParaRPr lang="en-US" dirty="0"/>
                    </a:p>
                  </a:txBody>
                  <a:tcPr/>
                </a:tc>
                <a:tc>
                  <a:txBody>
                    <a:bodyPr/>
                    <a:lstStyle/>
                    <a:p>
                      <a:pPr algn="ctr"/>
                      <a:endParaRPr lang="en-US"/>
                    </a:p>
                  </a:txBody>
                  <a:tcPr/>
                </a:tc>
                <a:tc gridSpan="2">
                  <a:txBody>
                    <a:bodyPr/>
                    <a:lstStyle/>
                    <a:p>
                      <a:pPr algn="ctr"/>
                      <a:r>
                        <a:rPr lang="en-US" dirty="0" smtClean="0"/>
                        <a:t>Replication</a:t>
                      </a:r>
                      <a:endParaRPr lang="en-US" dirty="0"/>
                    </a:p>
                  </a:txBody>
                  <a:tcPr/>
                </a:tc>
                <a:tc hMerge="1">
                  <a:txBody>
                    <a:bodyPr/>
                    <a:lstStyle/>
                    <a:p>
                      <a:endParaRPr lang="en-US" dirty="0"/>
                    </a:p>
                  </a:txBody>
                  <a:tcPr/>
                </a:tc>
                <a:tc>
                  <a:txBody>
                    <a:bodyPr/>
                    <a:lstStyle/>
                    <a:p>
                      <a:pPr algn="ctr"/>
                      <a:endParaRPr lang="en-US"/>
                    </a:p>
                  </a:txBody>
                  <a:tcPr/>
                </a:tc>
                <a:tc gridSpan="3">
                  <a:txBody>
                    <a:bodyPr/>
                    <a:lstStyle/>
                    <a:p>
                      <a:pPr algn="ctr"/>
                      <a:r>
                        <a:rPr lang="en-US" dirty="0" smtClean="0"/>
                        <a:t>Combined</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endParaRPr lang="en-US" u="sng" dirty="0" smtClean="0"/>
                    </a:p>
                    <a:p>
                      <a:pPr algn="ctr"/>
                      <a:r>
                        <a:rPr lang="en-US" u="sng" dirty="0" err="1" smtClean="0"/>
                        <a:t>EduYears</a:t>
                      </a:r>
                      <a:endParaRPr lang="en-US" u="sng" dirty="0"/>
                    </a:p>
                  </a:txBody>
                  <a:tcPr/>
                </a:tc>
                <a:tc>
                  <a:txBody>
                    <a:bodyPr/>
                    <a:lstStyle/>
                    <a:p>
                      <a:pPr algn="ctr"/>
                      <a:endParaRPr lang="en-US" u="sng" dirty="0" smtClean="0"/>
                    </a:p>
                    <a:p>
                      <a:pPr algn="ctr"/>
                      <a:r>
                        <a:rPr lang="en-US" u="sng" dirty="0" smtClean="0"/>
                        <a:t>Gene</a:t>
                      </a:r>
                      <a:endParaRPr lang="en-US" u="sng" dirty="0"/>
                    </a:p>
                  </a:txBody>
                  <a:tcPr/>
                </a:tc>
                <a:tc>
                  <a:txBody>
                    <a:bodyPr/>
                    <a:lstStyle/>
                    <a:p>
                      <a:pPr algn="ctr"/>
                      <a:endParaRPr lang="en-US" u="sng" dirty="0" smtClean="0"/>
                    </a:p>
                    <a:p>
                      <a:pPr algn="ctr"/>
                      <a:r>
                        <a:rPr lang="el-GR" u="sng" dirty="0" smtClean="0"/>
                        <a:t>β</a:t>
                      </a:r>
                      <a:endParaRPr lang="en-US" u="sng" dirty="0"/>
                    </a:p>
                  </a:txBody>
                  <a:tcPr/>
                </a:tc>
                <a:tc>
                  <a:txBody>
                    <a:bodyPr/>
                    <a:lstStyle/>
                    <a:p>
                      <a:pPr algn="ctr"/>
                      <a:endParaRPr lang="en-US" i="1" u="sng" dirty="0" smtClean="0"/>
                    </a:p>
                    <a:p>
                      <a:pPr algn="ctr"/>
                      <a:r>
                        <a:rPr lang="en-US" i="1" u="sng" dirty="0" smtClean="0"/>
                        <a:t>p</a:t>
                      </a:r>
                      <a:r>
                        <a:rPr lang="en-US" i="0" u="sng" dirty="0" smtClean="0"/>
                        <a:t>-value</a:t>
                      </a:r>
                      <a:endParaRPr lang="en-US" i="1" u="sng" dirty="0"/>
                    </a:p>
                  </a:txBody>
                  <a:tcPr/>
                </a:tc>
                <a:tc>
                  <a:txBody>
                    <a:bodyPr/>
                    <a:lstStyle/>
                    <a:p>
                      <a:pPr algn="ctr"/>
                      <a:endParaRPr lang="en-US" u="sng" dirty="0"/>
                    </a:p>
                  </a:txBody>
                  <a:tcPr/>
                </a:tc>
                <a:tc>
                  <a:txBody>
                    <a:bodyPr/>
                    <a:lstStyle/>
                    <a:p>
                      <a:pPr algn="ctr"/>
                      <a:endParaRPr lang="en-US" u="sng" dirty="0" smtClean="0"/>
                    </a:p>
                    <a:p>
                      <a:pPr algn="ctr"/>
                      <a:r>
                        <a:rPr lang="el-GR" u="sng" dirty="0" smtClean="0"/>
                        <a:t>β</a:t>
                      </a:r>
                      <a:endParaRPr lang="en-US" u="sng" dirty="0"/>
                    </a:p>
                  </a:txBody>
                  <a:tcPr/>
                </a:tc>
                <a:tc>
                  <a:txBody>
                    <a:bodyPr/>
                    <a:lstStyle/>
                    <a:p>
                      <a:pPr algn="ctr"/>
                      <a:endParaRPr lang="en-US" i="1" u="sng" dirty="0" smtClean="0"/>
                    </a:p>
                    <a:p>
                      <a:pPr algn="ctr"/>
                      <a:r>
                        <a:rPr lang="en-US" i="1" u="sng" dirty="0" smtClean="0"/>
                        <a:t>p</a:t>
                      </a:r>
                      <a:r>
                        <a:rPr lang="en-US" i="0" u="sng" dirty="0" smtClean="0"/>
                        <a:t>-value</a:t>
                      </a:r>
                      <a:endParaRPr lang="en-US" i="1" u="sng" dirty="0"/>
                    </a:p>
                  </a:txBody>
                  <a:tcPr/>
                </a:tc>
                <a:tc>
                  <a:txBody>
                    <a:bodyPr/>
                    <a:lstStyle/>
                    <a:p>
                      <a:pPr algn="ctr"/>
                      <a:endParaRPr lang="en-US" u="sng" dirty="0"/>
                    </a:p>
                  </a:txBody>
                  <a:tcPr/>
                </a:tc>
                <a:tc>
                  <a:txBody>
                    <a:bodyPr/>
                    <a:lstStyle/>
                    <a:p>
                      <a:pPr algn="ctr"/>
                      <a:endParaRPr lang="en-US" u="sng" dirty="0" smtClean="0"/>
                    </a:p>
                    <a:p>
                      <a:pPr algn="ctr"/>
                      <a:r>
                        <a:rPr lang="el-GR" u="sng" dirty="0" smtClean="0"/>
                        <a:t>β</a:t>
                      </a:r>
                      <a:endParaRPr lang="en-US" u="sng" dirty="0"/>
                    </a:p>
                  </a:txBody>
                  <a:tcPr/>
                </a:tc>
                <a:tc>
                  <a:txBody>
                    <a:bodyPr/>
                    <a:lstStyle/>
                    <a:p>
                      <a:pPr algn="ctr"/>
                      <a:endParaRPr lang="en-US" i="1" u="sng" dirty="0" smtClean="0"/>
                    </a:p>
                    <a:p>
                      <a:pPr algn="ctr"/>
                      <a:r>
                        <a:rPr lang="en-US" i="1" u="sng" dirty="0" smtClean="0"/>
                        <a:t>p</a:t>
                      </a:r>
                      <a:r>
                        <a:rPr lang="en-US" i="0" u="sng" dirty="0" smtClean="0"/>
                        <a:t>-value</a:t>
                      </a:r>
                      <a:endParaRPr lang="en-US" i="1" u="sng" dirty="0"/>
                    </a:p>
                  </a:txBody>
                  <a:tcPr/>
                </a:tc>
                <a:tc>
                  <a:txBody>
                    <a:bodyPr/>
                    <a:lstStyle/>
                    <a:p>
                      <a:pPr algn="ctr"/>
                      <a:r>
                        <a:rPr lang="en-US" i="0" dirty="0" smtClean="0"/>
                        <a:t>Effect</a:t>
                      </a:r>
                      <a:r>
                        <a:rPr lang="en-US" i="0" baseline="0" dirty="0" smtClean="0"/>
                        <a:t> </a:t>
                      </a:r>
                      <a:r>
                        <a:rPr lang="en-US" i="0" u="sng" baseline="0" dirty="0" smtClean="0"/>
                        <a:t>size</a:t>
                      </a:r>
                      <a:endParaRPr lang="en-US" i="0" u="sng" dirty="0"/>
                    </a:p>
                  </a:txBody>
                  <a:tcPr/>
                </a:tc>
              </a:tr>
              <a:tr h="370840">
                <a:tc>
                  <a:txBody>
                    <a:bodyPr/>
                    <a:lstStyle/>
                    <a:p>
                      <a:r>
                        <a:rPr lang="en-US" sz="1600" dirty="0" smtClean="0"/>
                        <a:t>rs9320913</a:t>
                      </a:r>
                      <a:endParaRPr lang="en-US" sz="1600" dirty="0"/>
                    </a:p>
                  </a:txBody>
                  <a:tcPr/>
                </a:tc>
                <a:tc>
                  <a:txBody>
                    <a:bodyPr/>
                    <a:lstStyle/>
                    <a:p>
                      <a:pPr algn="ctr"/>
                      <a:r>
                        <a:rPr lang="en-US" i="1" dirty="0" smtClean="0"/>
                        <a:t>POU3F</a:t>
                      </a:r>
                      <a:endParaRPr lang="en-US" i="1" dirty="0"/>
                    </a:p>
                  </a:txBody>
                  <a:tcPr/>
                </a:tc>
                <a:tc>
                  <a:txBody>
                    <a:bodyPr/>
                    <a:lstStyle/>
                    <a:p>
                      <a:r>
                        <a:rPr lang="en-US" dirty="0" smtClean="0"/>
                        <a:t>0.11</a:t>
                      </a:r>
                      <a:endParaRPr lang="en-US" dirty="0"/>
                    </a:p>
                  </a:txBody>
                  <a:tcPr/>
                </a:tc>
                <a:tc>
                  <a:txBody>
                    <a:bodyPr/>
                    <a:lstStyle/>
                    <a:p>
                      <a:r>
                        <a:rPr lang="en-US" dirty="0" smtClean="0"/>
                        <a:t>4×10</a:t>
                      </a:r>
                      <a:r>
                        <a:rPr lang="en-US" baseline="30000" dirty="0" smtClean="0"/>
                        <a:t>-9</a:t>
                      </a:r>
                      <a:endParaRPr lang="en-US" baseline="30000" dirty="0"/>
                    </a:p>
                  </a:txBody>
                  <a:tcPr/>
                </a:tc>
                <a:tc>
                  <a:txBody>
                    <a:bodyPr/>
                    <a:lstStyle/>
                    <a:p>
                      <a:endParaRPr lang="en-US" dirty="0"/>
                    </a:p>
                  </a:txBody>
                  <a:tcPr/>
                </a:tc>
                <a:tc>
                  <a:txBody>
                    <a:bodyPr/>
                    <a:lstStyle/>
                    <a:p>
                      <a:r>
                        <a:rPr lang="en-US" dirty="0" smtClean="0"/>
                        <a:t>0.08</a:t>
                      </a:r>
                      <a:endParaRPr lang="en-US" dirty="0"/>
                    </a:p>
                  </a:txBody>
                  <a:tcPr/>
                </a:tc>
                <a:tc>
                  <a:txBody>
                    <a:bodyPr/>
                    <a:lstStyle/>
                    <a:p>
                      <a:r>
                        <a:rPr lang="en-US" dirty="0" smtClean="0"/>
                        <a:t>0.01</a:t>
                      </a:r>
                      <a:endParaRPr lang="en-US" dirty="0"/>
                    </a:p>
                  </a:txBody>
                  <a:tcPr/>
                </a:tc>
                <a:tc>
                  <a:txBody>
                    <a:bodyPr/>
                    <a:lstStyle/>
                    <a:p>
                      <a:endParaRPr lang="en-US"/>
                    </a:p>
                  </a:txBody>
                  <a:tcPr/>
                </a:tc>
                <a:tc>
                  <a:txBody>
                    <a:bodyPr/>
                    <a:lstStyle/>
                    <a:p>
                      <a:r>
                        <a:rPr lang="en-US" dirty="0" smtClean="0"/>
                        <a:t>0.10</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4×10</a:t>
                      </a:r>
                      <a:r>
                        <a:rPr lang="en-US" baseline="30000" dirty="0" smtClean="0"/>
                        <a:t>-10</a:t>
                      </a:r>
                    </a:p>
                  </a:txBody>
                  <a:tcPr/>
                </a:tc>
                <a:tc>
                  <a:txBody>
                    <a:bodyPr/>
                    <a:lstStyle/>
                    <a:p>
                      <a:pPr algn="ctr"/>
                      <a:r>
                        <a:rPr lang="en-US" i="0" dirty="0" smtClean="0"/>
                        <a:t>0.02%</a:t>
                      </a:r>
                      <a:endParaRPr lang="en-US" i="1" dirty="0"/>
                    </a:p>
                  </a:txBody>
                  <a:tcPr/>
                </a:tc>
              </a:tr>
              <a:tr h="370840">
                <a:tc>
                  <a:txBody>
                    <a:bodyPr/>
                    <a:lstStyle/>
                    <a:p>
                      <a:pPr algn="ctr"/>
                      <a:endParaRPr lang="en-US" u="sng" dirty="0" smtClean="0"/>
                    </a:p>
                    <a:p>
                      <a:pPr algn="ctr"/>
                      <a:r>
                        <a:rPr lang="en-US" u="sng" dirty="0" smtClean="0"/>
                        <a:t>College</a:t>
                      </a:r>
                      <a:endParaRPr lang="en-US" u="sng" dirty="0"/>
                    </a:p>
                  </a:txBody>
                  <a:tcPr/>
                </a:tc>
                <a:tc>
                  <a:txBody>
                    <a:bodyPr/>
                    <a:lstStyle/>
                    <a:p>
                      <a:pPr algn="ctr"/>
                      <a:endParaRPr lang="en-US" u="sng" dirty="0" smtClean="0"/>
                    </a:p>
                    <a:p>
                      <a:pPr algn="ctr"/>
                      <a:r>
                        <a:rPr lang="en-US" u="sng" dirty="0" smtClean="0"/>
                        <a:t>Gene</a:t>
                      </a:r>
                      <a:endParaRPr lang="en-US" u="sng" dirty="0"/>
                    </a:p>
                  </a:txBody>
                  <a:tcPr/>
                </a:tc>
                <a:tc>
                  <a:txBody>
                    <a:bodyPr/>
                    <a:lstStyle/>
                    <a:p>
                      <a:pPr algn="ctr"/>
                      <a:endParaRPr lang="en-US" u="sng" dirty="0" smtClean="0"/>
                    </a:p>
                    <a:p>
                      <a:pPr algn="ctr"/>
                      <a:r>
                        <a:rPr lang="en-US" u="sng" dirty="0" smtClean="0"/>
                        <a:t>OR</a:t>
                      </a:r>
                      <a:endParaRPr lang="en-US" u="sng" dirty="0"/>
                    </a:p>
                  </a:txBody>
                  <a:tcPr/>
                </a:tc>
                <a:tc>
                  <a:txBody>
                    <a:bodyPr/>
                    <a:lstStyle/>
                    <a:p>
                      <a:pPr algn="ctr"/>
                      <a:endParaRPr lang="en-US" i="1" u="sng" dirty="0" smtClean="0"/>
                    </a:p>
                    <a:p>
                      <a:pPr algn="ctr"/>
                      <a:r>
                        <a:rPr lang="en-US" i="1" u="sng" dirty="0" smtClean="0"/>
                        <a:t>p</a:t>
                      </a:r>
                      <a:r>
                        <a:rPr lang="en-US" i="0" u="sng" dirty="0" smtClean="0"/>
                        <a:t>-value</a:t>
                      </a:r>
                      <a:endParaRPr lang="en-US" i="1" u="sng" dirty="0"/>
                    </a:p>
                  </a:txBody>
                  <a:tcPr/>
                </a:tc>
                <a:tc>
                  <a:txBody>
                    <a:bodyPr/>
                    <a:lstStyle/>
                    <a:p>
                      <a:pPr algn="ctr"/>
                      <a:endParaRPr lang="en-US" u="sng" dirty="0"/>
                    </a:p>
                  </a:txBody>
                  <a:tcPr/>
                </a:tc>
                <a:tc>
                  <a:txBody>
                    <a:bodyPr/>
                    <a:lstStyle/>
                    <a:p>
                      <a:pPr algn="ctr"/>
                      <a:endParaRPr lang="en-US" u="sng" dirty="0" smtClean="0"/>
                    </a:p>
                    <a:p>
                      <a:pPr algn="ctr"/>
                      <a:r>
                        <a:rPr lang="en-US" u="sng" dirty="0" smtClean="0"/>
                        <a:t>OR</a:t>
                      </a:r>
                      <a:endParaRPr lang="en-US" u="sng" dirty="0"/>
                    </a:p>
                  </a:txBody>
                  <a:tcPr/>
                </a:tc>
                <a:tc>
                  <a:txBody>
                    <a:bodyPr/>
                    <a:lstStyle/>
                    <a:p>
                      <a:pPr algn="ctr"/>
                      <a:endParaRPr lang="en-US" i="1" u="sng" dirty="0" smtClean="0"/>
                    </a:p>
                    <a:p>
                      <a:pPr algn="ctr"/>
                      <a:r>
                        <a:rPr lang="en-US" i="1" u="sng" dirty="0" smtClean="0"/>
                        <a:t>p</a:t>
                      </a:r>
                      <a:r>
                        <a:rPr lang="en-US" i="0" u="sng" dirty="0" smtClean="0"/>
                        <a:t>-value</a:t>
                      </a:r>
                      <a:endParaRPr lang="en-US" i="1" u="sng" dirty="0"/>
                    </a:p>
                  </a:txBody>
                  <a:tcPr/>
                </a:tc>
                <a:tc>
                  <a:txBody>
                    <a:bodyPr/>
                    <a:lstStyle/>
                    <a:p>
                      <a:pPr algn="ctr"/>
                      <a:endParaRPr lang="en-US" u="sng" dirty="0"/>
                    </a:p>
                  </a:txBody>
                  <a:tcPr/>
                </a:tc>
                <a:tc>
                  <a:txBody>
                    <a:bodyPr/>
                    <a:lstStyle/>
                    <a:p>
                      <a:pPr algn="ctr"/>
                      <a:endParaRPr lang="en-US" u="sng" dirty="0" smtClean="0"/>
                    </a:p>
                    <a:p>
                      <a:pPr algn="ctr"/>
                      <a:r>
                        <a:rPr lang="en-US" u="sng" dirty="0" smtClean="0"/>
                        <a:t>OR</a:t>
                      </a:r>
                      <a:endParaRPr lang="en-US" u="sng" dirty="0"/>
                    </a:p>
                  </a:txBody>
                  <a:tcPr/>
                </a:tc>
                <a:tc>
                  <a:txBody>
                    <a:bodyPr/>
                    <a:lstStyle/>
                    <a:p>
                      <a:pPr algn="ctr"/>
                      <a:endParaRPr lang="en-US" i="1" u="sng" dirty="0" smtClean="0"/>
                    </a:p>
                    <a:p>
                      <a:pPr algn="ctr"/>
                      <a:r>
                        <a:rPr lang="en-US" i="1" u="sng" dirty="0" smtClean="0"/>
                        <a:t>p</a:t>
                      </a:r>
                      <a:r>
                        <a:rPr lang="en-US" i="0" u="sng" dirty="0" smtClean="0"/>
                        <a:t>-value</a:t>
                      </a:r>
                      <a:endParaRPr lang="en-US" i="1" u="sng" dirty="0"/>
                    </a:p>
                  </a:txBody>
                  <a:tcPr/>
                </a:tc>
                <a:tc>
                  <a:txBody>
                    <a:bodyPr/>
                    <a:lstStyle/>
                    <a:p>
                      <a:endParaRPr lang="en-US" dirty="0"/>
                    </a:p>
                  </a:txBody>
                  <a:tcPr/>
                </a:tc>
              </a:tr>
              <a:tr h="370840">
                <a:tc>
                  <a:txBody>
                    <a:bodyPr/>
                    <a:lstStyle/>
                    <a:p>
                      <a:r>
                        <a:rPr lang="en-US" sz="1400" dirty="0" smtClean="0"/>
                        <a:t>rs11584700</a:t>
                      </a:r>
                      <a:endParaRPr lang="en-US" sz="1400" dirty="0"/>
                    </a:p>
                  </a:txBody>
                  <a:tcPr/>
                </a:tc>
                <a:tc>
                  <a:txBody>
                    <a:bodyPr/>
                    <a:lstStyle/>
                    <a:p>
                      <a:pPr algn="ctr"/>
                      <a:r>
                        <a:rPr lang="en-US" i="1" dirty="0" smtClean="0"/>
                        <a:t>LRRN2</a:t>
                      </a:r>
                      <a:endParaRPr lang="en-US" i="1" dirty="0"/>
                    </a:p>
                  </a:txBody>
                  <a:tcPr/>
                </a:tc>
                <a:tc>
                  <a:txBody>
                    <a:bodyPr/>
                    <a:lstStyle/>
                    <a:p>
                      <a:r>
                        <a:rPr lang="en-US" dirty="0" smtClean="0"/>
                        <a:t>0.92</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2×10</a:t>
                      </a:r>
                      <a:r>
                        <a:rPr lang="en-US" baseline="30000" dirty="0" smtClean="0"/>
                        <a:t>-9</a:t>
                      </a:r>
                    </a:p>
                  </a:txBody>
                  <a:tcPr/>
                </a:tc>
                <a:tc>
                  <a:txBody>
                    <a:bodyPr/>
                    <a:lstStyle/>
                    <a:p>
                      <a:endParaRPr lang="en-US"/>
                    </a:p>
                  </a:txBody>
                  <a:tcPr/>
                </a:tc>
                <a:tc>
                  <a:txBody>
                    <a:bodyPr/>
                    <a:lstStyle/>
                    <a:p>
                      <a:r>
                        <a:rPr lang="en-US" dirty="0" smtClean="0"/>
                        <a:t>0.91</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5×10</a:t>
                      </a:r>
                      <a:r>
                        <a:rPr lang="en-US" baseline="30000" dirty="0" smtClean="0"/>
                        <a:t>-4</a:t>
                      </a:r>
                      <a:endParaRPr lang="en-US" dirty="0" smtClean="0"/>
                    </a:p>
                  </a:txBody>
                  <a:tcPr/>
                </a:tc>
                <a:tc>
                  <a:txBody>
                    <a:bodyPr/>
                    <a:lstStyle/>
                    <a:p>
                      <a:endParaRPr lang="en-US"/>
                    </a:p>
                  </a:txBody>
                  <a:tcPr/>
                </a:tc>
                <a:tc>
                  <a:txBody>
                    <a:bodyPr/>
                    <a:lstStyle/>
                    <a:p>
                      <a:r>
                        <a:rPr lang="en-US" dirty="0" smtClean="0"/>
                        <a:t>0.92</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8×10</a:t>
                      </a:r>
                      <a:r>
                        <a:rPr lang="en-US" baseline="30000" dirty="0" smtClean="0"/>
                        <a:t>-12</a:t>
                      </a:r>
                    </a:p>
                  </a:txBody>
                  <a:tcPr/>
                </a:tc>
                <a:tc>
                  <a:txBody>
                    <a:bodyPr/>
                    <a:lstStyle/>
                    <a:p>
                      <a:endParaRPr lang="en-US"/>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rs4851266</a:t>
                      </a:r>
                    </a:p>
                  </a:txBody>
                  <a:tcPr/>
                </a:tc>
                <a:tc>
                  <a:txBody>
                    <a:bodyPr/>
                    <a:lstStyle/>
                    <a:p>
                      <a:pPr algn="ctr"/>
                      <a:r>
                        <a:rPr lang="en-US" sz="1400" i="1" dirty="0" smtClean="0"/>
                        <a:t>LOC150577*</a:t>
                      </a:r>
                      <a:endParaRPr lang="en-US" sz="1400" i="1" dirty="0"/>
                    </a:p>
                  </a:txBody>
                  <a:tcPr/>
                </a:tc>
                <a:tc>
                  <a:txBody>
                    <a:bodyPr/>
                    <a:lstStyle/>
                    <a:p>
                      <a:r>
                        <a:rPr lang="en-US" dirty="0" smtClean="0"/>
                        <a:t>1.05</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2×10</a:t>
                      </a:r>
                      <a:r>
                        <a:rPr lang="en-US" baseline="30000" dirty="0" smtClean="0"/>
                        <a:t>-9</a:t>
                      </a:r>
                    </a:p>
                  </a:txBody>
                  <a:tcPr/>
                </a:tc>
                <a:tc>
                  <a:txBody>
                    <a:bodyPr/>
                    <a:lstStyle/>
                    <a:p>
                      <a:endParaRPr lang="en-US"/>
                    </a:p>
                  </a:txBody>
                  <a:tcPr/>
                </a:tc>
                <a:tc>
                  <a:txBody>
                    <a:bodyPr/>
                    <a:lstStyle/>
                    <a:p>
                      <a:r>
                        <a:rPr lang="en-US" dirty="0" smtClean="0"/>
                        <a:t>1.05</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0.003</a:t>
                      </a:r>
                    </a:p>
                  </a:txBody>
                  <a:tcPr/>
                </a:tc>
                <a:tc>
                  <a:txBody>
                    <a:bodyPr/>
                    <a:lstStyle/>
                    <a:p>
                      <a:endParaRPr lang="en-US"/>
                    </a:p>
                  </a:txBody>
                  <a:tcPr/>
                </a:tc>
                <a:tc>
                  <a:txBody>
                    <a:bodyPr/>
                    <a:lstStyle/>
                    <a:p>
                      <a:r>
                        <a:rPr lang="en-US" dirty="0" smtClean="0"/>
                        <a:t>1.05</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5×10</a:t>
                      </a:r>
                      <a:r>
                        <a:rPr lang="en-US" baseline="30000" dirty="0" smtClean="0"/>
                        <a:t>-11</a:t>
                      </a:r>
                    </a:p>
                  </a:txBody>
                  <a:tcPr/>
                </a:tc>
                <a:tc>
                  <a:txBody>
                    <a:bodyPr/>
                    <a:lstStyle/>
                    <a:p>
                      <a:endParaRPr lang="en-US" dirty="0"/>
                    </a:p>
                  </a:txBody>
                  <a:tcPr/>
                </a:tc>
              </a:tr>
            </a:tbl>
          </a:graphicData>
        </a:graphic>
      </p:graphicFrame>
      <p:sp>
        <p:nvSpPr>
          <p:cNvPr id="57428" name="Title 1"/>
          <p:cNvSpPr>
            <a:spLocks noGrp="1"/>
          </p:cNvSpPr>
          <p:nvPr>
            <p:ph type="title"/>
          </p:nvPr>
        </p:nvSpPr>
        <p:spPr>
          <a:xfrm>
            <a:off x="484188" y="191790"/>
            <a:ext cx="8218487" cy="1143000"/>
          </a:xfrm>
        </p:spPr>
        <p:txBody>
          <a:bodyPr/>
          <a:lstStyle/>
          <a:p>
            <a:pPr eaLnBrk="1" hangingPunct="1"/>
            <a:r>
              <a:rPr lang="en-US" dirty="0" smtClean="0">
                <a:effectLst/>
                <a:latin typeface="Optima" charset="0"/>
                <a:ea typeface="ＭＳ Ｐゴシック" pitchFamily="34" charset="-128"/>
              </a:rPr>
              <a:t>Three SNPs Genome-Wide Significant and Replicate</a:t>
            </a:r>
            <a:endParaRPr lang="en-US" sz="3100" dirty="0" smtClean="0">
              <a:effectLst/>
              <a:latin typeface="Optima" charset="0"/>
              <a:ea typeface="ＭＳ Ｐゴシック" pitchFamily="34" charset="-128"/>
            </a:endParaRPr>
          </a:p>
        </p:txBody>
      </p:sp>
      <p:sp>
        <p:nvSpPr>
          <p:cNvPr id="5" name="Content Placeholder 2"/>
          <p:cNvSpPr txBox="1">
            <a:spLocks/>
          </p:cNvSpPr>
          <p:nvPr/>
        </p:nvSpPr>
        <p:spPr bwMode="auto">
          <a:xfrm>
            <a:off x="138224" y="4423144"/>
            <a:ext cx="8878186" cy="26037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eaLnBrk="1" hangingPunct="1">
              <a:spcBef>
                <a:spcPct val="20000"/>
              </a:spcBef>
              <a:buFontTx/>
              <a:buChar char="•"/>
              <a:defRPr/>
            </a:pPr>
            <a:r>
              <a:rPr lang="en-US" sz="2200" kern="0" dirty="0" smtClean="0">
                <a:solidFill>
                  <a:srgbClr val="000000"/>
                </a:solidFill>
                <a:latin typeface="Optima" charset="0"/>
                <a:ea typeface="ＭＳ Ｐゴシック" pitchFamily="34" charset="-128"/>
                <a:cs typeface="ＭＳ Ｐゴシック" pitchFamily="-106" charset="-128"/>
              </a:rPr>
              <a:t>Years:  </a:t>
            </a:r>
            <a:r>
              <a:rPr lang="en-US" sz="2200" kern="0" dirty="0">
                <a:solidFill>
                  <a:srgbClr val="000000"/>
                </a:solidFill>
                <a:latin typeface="Optima" charset="0"/>
                <a:ea typeface="ＭＳ Ｐゴシック" pitchFamily="34" charset="-128"/>
                <a:cs typeface="ＭＳ Ｐゴシック" pitchFamily="-106" charset="-128"/>
              </a:rPr>
              <a:t>d</a:t>
            </a:r>
            <a:r>
              <a:rPr lang="en-US" sz="2200" kern="0" dirty="0" smtClean="0">
                <a:solidFill>
                  <a:srgbClr val="000000"/>
                </a:solidFill>
                <a:latin typeface="Optima" charset="0"/>
                <a:ea typeface="ＭＳ Ｐゴシック" pitchFamily="34" charset="-128"/>
                <a:cs typeface="ＭＳ Ｐゴシック" pitchFamily="-106" charset="-128"/>
              </a:rPr>
              <a:t>ifference between those with 0 and 2 minor alleles is   ≈ 2 months of educational attainment.</a:t>
            </a:r>
          </a:p>
          <a:p>
            <a:pPr marL="342900" indent="-342900" eaLnBrk="1" hangingPunct="1">
              <a:spcBef>
                <a:spcPct val="20000"/>
              </a:spcBef>
              <a:buFontTx/>
              <a:buChar char="•"/>
            </a:pPr>
            <a:r>
              <a:rPr lang="en-US" sz="2200" kern="0" dirty="0" smtClean="0">
                <a:solidFill>
                  <a:srgbClr val="000000"/>
                </a:solidFill>
                <a:latin typeface="Optima" charset="0"/>
                <a:ea typeface="ＭＳ Ｐゴシック" pitchFamily="34" charset="-128"/>
                <a:cs typeface="ＭＳ Ｐゴシック" pitchFamily="-106" charset="-128"/>
              </a:rPr>
              <a:t>College: </a:t>
            </a:r>
            <a:r>
              <a:rPr lang="en-US" sz="2200" kern="0" dirty="0">
                <a:solidFill>
                  <a:srgbClr val="000000"/>
                </a:solidFill>
                <a:latin typeface="Optima" charset="0"/>
                <a:ea typeface="ＭＳ Ｐゴシック" pitchFamily="34" charset="-128"/>
                <a:cs typeface="ＭＳ Ｐゴシック" pitchFamily="-106" charset="-128"/>
              </a:rPr>
              <a:t>d</a:t>
            </a:r>
            <a:r>
              <a:rPr lang="en-US" sz="2200" kern="0" dirty="0" smtClean="0">
                <a:solidFill>
                  <a:srgbClr val="000000"/>
                </a:solidFill>
                <a:latin typeface="Optima" charset="0"/>
                <a:ea typeface="ＭＳ Ｐゴシック" pitchFamily="34" charset="-128"/>
                <a:cs typeface="ＭＳ Ｐゴシック" pitchFamily="-106" charset="-128"/>
              </a:rPr>
              <a:t>ifference in probability of college </a:t>
            </a:r>
            <a:r>
              <a:rPr lang="en-US" sz="2200" kern="0" dirty="0">
                <a:solidFill>
                  <a:srgbClr val="000000"/>
                </a:solidFill>
                <a:latin typeface="Optima" charset="0"/>
                <a:ea typeface="ＭＳ Ｐゴシック" pitchFamily="34" charset="-128"/>
                <a:cs typeface="ＭＳ Ｐゴシック" pitchFamily="-106" charset="-128"/>
              </a:rPr>
              <a:t>completion </a:t>
            </a:r>
            <a:r>
              <a:rPr lang="en-US" sz="2200" kern="0" dirty="0" smtClean="0">
                <a:solidFill>
                  <a:srgbClr val="000000"/>
                </a:solidFill>
                <a:latin typeface="Optima" charset="0"/>
                <a:ea typeface="ＭＳ Ｐゴシック" pitchFamily="34" charset="-128"/>
                <a:cs typeface="ＭＳ Ｐゴシック" pitchFamily="-106" charset="-128"/>
              </a:rPr>
              <a:t>≈ </a:t>
            </a:r>
            <a:r>
              <a:rPr lang="en-US" sz="2200" kern="0" dirty="0">
                <a:solidFill>
                  <a:srgbClr val="000000"/>
                </a:solidFill>
                <a:latin typeface="Optima" charset="0"/>
                <a:ea typeface="ＭＳ Ｐゴシック" pitchFamily="34" charset="-128"/>
                <a:cs typeface="ＭＳ Ｐゴシック" pitchFamily="-106" charset="-128"/>
              </a:rPr>
              <a:t>3.6</a:t>
            </a:r>
            <a:r>
              <a:rPr lang="en-US" sz="2200" kern="0" dirty="0" smtClean="0">
                <a:solidFill>
                  <a:srgbClr val="000000"/>
                </a:solidFill>
                <a:latin typeface="Optima" charset="0"/>
                <a:ea typeface="ＭＳ Ｐゴシック" pitchFamily="34" charset="-128"/>
                <a:cs typeface="ＭＳ Ｐゴシック" pitchFamily="-106" charset="-128"/>
              </a:rPr>
              <a:t>%.</a:t>
            </a:r>
          </a:p>
          <a:p>
            <a:pPr marL="342900" indent="-342900" eaLnBrk="1" hangingPunct="1">
              <a:spcBef>
                <a:spcPct val="20000"/>
              </a:spcBef>
              <a:buFontTx/>
              <a:buChar char="•"/>
            </a:pPr>
            <a:endParaRPr lang="en-US" sz="2200" kern="0" dirty="0" smtClean="0">
              <a:solidFill>
                <a:srgbClr val="000000"/>
              </a:solidFill>
              <a:latin typeface="Optima" charset="0"/>
              <a:ea typeface="ＭＳ Ｐゴシック" pitchFamily="34" charset="-128"/>
              <a:cs typeface="ＭＳ Ｐゴシック" pitchFamily="-106" charset="-128"/>
            </a:endParaRPr>
          </a:p>
          <a:p>
            <a:pPr marL="342900" indent="-342900" eaLnBrk="1" hangingPunct="1">
              <a:spcBef>
                <a:spcPct val="20000"/>
              </a:spcBef>
              <a:buFontTx/>
              <a:buChar char="•"/>
            </a:pPr>
            <a:r>
              <a:rPr lang="en-US" sz="2200" kern="0" dirty="0" smtClean="0">
                <a:solidFill>
                  <a:srgbClr val="000000"/>
                </a:solidFill>
                <a:latin typeface="Optima" charset="0"/>
                <a:ea typeface="ＭＳ Ｐゴシック" pitchFamily="34" charset="-128"/>
                <a:cs typeface="ＭＳ Ｐゴシック" pitchFamily="-106" charset="-128"/>
              </a:rPr>
              <a:t>Effect size </a:t>
            </a:r>
            <a:r>
              <a:rPr lang="en-US" sz="2200" i="1" kern="0" dirty="0" smtClean="0">
                <a:solidFill>
                  <a:srgbClr val="000000"/>
                </a:solidFill>
                <a:latin typeface="Optima" charset="0"/>
                <a:ea typeface="ＭＳ Ｐゴシック" pitchFamily="34" charset="-128"/>
                <a:cs typeface="ＭＳ Ｐゴシック" pitchFamily="-106" charset="-128"/>
              </a:rPr>
              <a:t>R</a:t>
            </a:r>
            <a:r>
              <a:rPr lang="en-US" sz="2200" kern="0" baseline="30000" dirty="0" smtClean="0">
                <a:solidFill>
                  <a:srgbClr val="000000"/>
                </a:solidFill>
                <a:latin typeface="Optima" charset="0"/>
                <a:ea typeface="ＭＳ Ｐゴシック" pitchFamily="34" charset="-128"/>
                <a:cs typeface="ＭＳ Ｐゴシック" pitchFamily="-106" charset="-128"/>
              </a:rPr>
              <a:t>2</a:t>
            </a:r>
            <a:r>
              <a:rPr lang="en-US" sz="2200" kern="0" dirty="0" smtClean="0">
                <a:solidFill>
                  <a:srgbClr val="000000"/>
                </a:solidFill>
                <a:latin typeface="Optima" charset="0"/>
                <a:ea typeface="ＭＳ Ｐゴシック" pitchFamily="34" charset="-128"/>
                <a:cs typeface="ＭＳ Ｐゴシック" pitchFamily="-106" charset="-128"/>
              </a:rPr>
              <a:t> ≈ 0.02% an </a:t>
            </a:r>
            <a:r>
              <a:rPr lang="en-US" sz="2200" i="1" kern="0" dirty="0" smtClean="0">
                <a:solidFill>
                  <a:srgbClr val="000000"/>
                </a:solidFill>
                <a:latin typeface="Optima" charset="0"/>
                <a:ea typeface="ＭＳ Ｐゴシック" pitchFamily="34" charset="-128"/>
                <a:cs typeface="ＭＳ Ｐゴシック" pitchFamily="-106" charset="-128"/>
              </a:rPr>
              <a:t>order of magnitude</a:t>
            </a:r>
            <a:r>
              <a:rPr lang="en-US" sz="2200" kern="0" dirty="0" smtClean="0">
                <a:solidFill>
                  <a:srgbClr val="000000"/>
                </a:solidFill>
                <a:latin typeface="Optima" charset="0"/>
                <a:ea typeface="ＭＳ Ｐゴシック" pitchFamily="34" charset="-128"/>
                <a:cs typeface="ＭＳ Ｐゴシック" pitchFamily="-106" charset="-128"/>
              </a:rPr>
              <a:t> smaller than for complex physical / medical traits </a:t>
            </a:r>
            <a:r>
              <a:rPr lang="en-US" sz="2200" kern="0" dirty="0" smtClean="0">
                <a:solidFill>
                  <a:srgbClr val="000000"/>
                </a:solidFill>
                <a:latin typeface="Arial"/>
                <a:ea typeface="ＭＳ Ｐゴシック" pitchFamily="34" charset="-128"/>
                <a:cs typeface="Arial"/>
              </a:rPr>
              <a:t>→</a:t>
            </a:r>
            <a:r>
              <a:rPr lang="en-US" sz="2200" kern="0" dirty="0" smtClean="0">
                <a:solidFill>
                  <a:srgbClr val="000000"/>
                </a:solidFill>
                <a:latin typeface="Optima" charset="0"/>
                <a:ea typeface="ＭＳ Ｐゴシック" pitchFamily="34" charset="-128"/>
                <a:cs typeface="ＭＳ Ｐゴシック" pitchFamily="-106" charset="-128"/>
              </a:rPr>
              <a:t> even greater power challenges!</a:t>
            </a:r>
          </a:p>
        </p:txBody>
      </p:sp>
    </p:spTree>
    <p:extLst>
      <p:ext uri="{BB962C8B-B14F-4D97-AF65-F5344CB8AC3E}">
        <p14:creationId xmlns:p14="http://schemas.microsoft.com/office/powerpoint/2010/main" val="2400850189"/>
      </p:ext>
    </p:extLst>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7975" y="134938"/>
            <a:ext cx="8570913" cy="977900"/>
          </a:xfrm>
        </p:spPr>
        <p:txBody>
          <a:bodyPr/>
          <a:lstStyle/>
          <a:p>
            <a:pPr eaLnBrk="1" hangingPunct="1"/>
            <a:r>
              <a:rPr lang="en-US" smtClean="0">
                <a:effectLst/>
                <a:latin typeface="Optima" charset="0"/>
                <a:ea typeface="ＭＳ Ｐゴシック" pitchFamily="34" charset="-128"/>
              </a:rPr>
              <a:t>Outline</a:t>
            </a:r>
          </a:p>
        </p:txBody>
      </p:sp>
      <p:sp>
        <p:nvSpPr>
          <p:cNvPr id="23555" name="Content Placeholder 2"/>
          <p:cNvSpPr>
            <a:spLocks noGrp="1"/>
          </p:cNvSpPr>
          <p:nvPr>
            <p:ph idx="1"/>
          </p:nvPr>
        </p:nvSpPr>
        <p:spPr>
          <a:xfrm>
            <a:off x="457200" y="1383396"/>
            <a:ext cx="8229600" cy="5122863"/>
          </a:xfrm>
        </p:spPr>
        <p:txBody>
          <a:bodyPr/>
          <a:lstStyle/>
          <a:p>
            <a:pPr marL="514350" indent="-514350" eaLnBrk="1" hangingPunct="1">
              <a:buFont typeface="Times" charset="0"/>
              <a:buAutoNum type="arabicPeriod"/>
            </a:pPr>
            <a:r>
              <a:rPr lang="en-US" dirty="0" smtClean="0">
                <a:effectLst/>
                <a:latin typeface="Optima" charset="0"/>
                <a:ea typeface="ＭＳ Ｐゴシック" pitchFamily="34" charset="-128"/>
              </a:rPr>
              <a:t>Some promises for social </a:t>
            </a:r>
            <a:r>
              <a:rPr lang="en-US" dirty="0">
                <a:effectLst/>
                <a:latin typeface="Optima" charset="0"/>
                <a:ea typeface="ＭＳ Ｐゴシック" pitchFamily="34" charset="-128"/>
              </a:rPr>
              <a:t>s</a:t>
            </a:r>
            <a:r>
              <a:rPr lang="en-US" dirty="0" smtClean="0">
                <a:effectLst/>
                <a:latin typeface="Optima" charset="0"/>
                <a:ea typeface="ＭＳ Ｐゴシック" pitchFamily="34" charset="-128"/>
              </a:rPr>
              <a:t>cience</a:t>
            </a:r>
          </a:p>
          <a:p>
            <a:pPr marL="514350" indent="-514350" eaLnBrk="1" hangingPunct="1">
              <a:buFont typeface="Times" charset="0"/>
              <a:buAutoNum type="arabicPeriod"/>
            </a:pPr>
            <a:r>
              <a:rPr lang="en-US" dirty="0" smtClean="0">
                <a:effectLst/>
                <a:latin typeface="Optima" charset="0"/>
                <a:ea typeface="ＭＳ Ｐゴシック" pitchFamily="34" charset="-128"/>
              </a:rPr>
              <a:t>Conceptual framework</a:t>
            </a:r>
          </a:p>
          <a:p>
            <a:pPr marL="514350" indent="-514350" eaLnBrk="1" hangingPunct="1">
              <a:buFont typeface="Times" charset="0"/>
              <a:buAutoNum type="arabicPeriod"/>
            </a:pPr>
            <a:r>
              <a:rPr lang="en-US" dirty="0" smtClean="0">
                <a:effectLst/>
                <a:latin typeface="Optima" charset="0"/>
                <a:ea typeface="ＭＳ Ｐゴシック" pitchFamily="34" charset="-128"/>
              </a:rPr>
              <a:t>Discovering genetic </a:t>
            </a:r>
            <a:r>
              <a:rPr lang="en-US" dirty="0">
                <a:effectLst/>
                <a:latin typeface="Optima" charset="0"/>
                <a:ea typeface="ＭＳ Ｐゴシック" pitchFamily="34" charset="-128"/>
              </a:rPr>
              <a:t>e</a:t>
            </a:r>
            <a:r>
              <a:rPr lang="en-US" dirty="0" smtClean="0">
                <a:effectLst/>
                <a:latin typeface="Optima" charset="0"/>
                <a:ea typeface="ＭＳ Ｐゴシック" pitchFamily="34" charset="-128"/>
              </a:rPr>
              <a:t>ffects</a:t>
            </a:r>
          </a:p>
          <a:p>
            <a:pPr marL="514350" indent="-514350" eaLnBrk="1" hangingPunct="1">
              <a:buFont typeface="Times" charset="0"/>
              <a:buAutoNum type="arabicPeriod"/>
            </a:pPr>
            <a:r>
              <a:rPr lang="en-US" dirty="0" smtClean="0">
                <a:effectLst/>
                <a:latin typeface="Optima" charset="0"/>
                <a:ea typeface="ＭＳ Ｐゴシック" pitchFamily="34" charset="-128"/>
              </a:rPr>
              <a:t>The power </a:t>
            </a:r>
            <a:r>
              <a:rPr lang="en-US" dirty="0">
                <a:effectLst/>
                <a:latin typeface="Optima" charset="0"/>
                <a:ea typeface="ＭＳ Ｐゴシック" pitchFamily="34" charset="-128"/>
              </a:rPr>
              <a:t>p</a:t>
            </a:r>
            <a:r>
              <a:rPr lang="en-US" dirty="0" smtClean="0">
                <a:effectLst/>
                <a:latin typeface="Optima" charset="0"/>
                <a:ea typeface="ＭＳ Ｐゴシック" pitchFamily="34" charset="-128"/>
              </a:rPr>
              <a:t>roblem</a:t>
            </a:r>
          </a:p>
          <a:p>
            <a:pPr marL="514350" indent="-514350" eaLnBrk="1" hangingPunct="1">
              <a:buFont typeface="Times" charset="0"/>
              <a:buAutoNum type="arabicPeriod"/>
            </a:pPr>
            <a:r>
              <a:rPr lang="en-US" dirty="0" smtClean="0">
                <a:solidFill>
                  <a:srgbClr val="FF3300"/>
                </a:solidFill>
                <a:effectLst/>
                <a:latin typeface="Optima" charset="0"/>
                <a:ea typeface="ＭＳ Ｐゴシック" pitchFamily="34" charset="-128"/>
              </a:rPr>
              <a:t>Some ways forward</a:t>
            </a:r>
          </a:p>
          <a:p>
            <a:pPr marL="914400" lvl="1" indent="-514350" eaLnBrk="1" hangingPunct="1"/>
            <a:r>
              <a:rPr lang="en-US" dirty="0">
                <a:effectLst/>
                <a:latin typeface="Optima" charset="0"/>
                <a:ea typeface="ＭＳ Ｐゴシック" pitchFamily="34" charset="-128"/>
              </a:rPr>
              <a:t>GWAS with large samples</a:t>
            </a:r>
          </a:p>
          <a:p>
            <a:pPr marL="914400" lvl="1" indent="-514350" eaLnBrk="1" hangingPunct="1"/>
            <a:r>
              <a:rPr lang="en-US" dirty="0">
                <a:solidFill>
                  <a:srgbClr val="FF0000"/>
                </a:solidFill>
                <a:effectLst/>
                <a:latin typeface="Optima" charset="0"/>
                <a:ea typeface="ＭＳ Ｐゴシック" pitchFamily="34" charset="-128"/>
              </a:rPr>
              <a:t>Exploiting cumulative effect of many SNPs</a:t>
            </a:r>
          </a:p>
          <a:p>
            <a:pPr marL="514350" indent="-514350" eaLnBrk="1" hangingPunct="1">
              <a:buFont typeface="Times" charset="0"/>
              <a:buAutoNum type="arabicPeriod"/>
            </a:pPr>
            <a:r>
              <a:rPr lang="en-US" dirty="0" smtClean="0">
                <a:effectLst/>
                <a:latin typeface="Optima" charset="0"/>
                <a:ea typeface="ＭＳ Ｐゴシック" pitchFamily="34" charset="-128"/>
              </a:rPr>
              <a:t>Public policy questions</a:t>
            </a:r>
          </a:p>
        </p:txBody>
      </p:sp>
    </p:spTree>
    <p:extLst>
      <p:ext uri="{BB962C8B-B14F-4D97-AF65-F5344CB8AC3E}">
        <p14:creationId xmlns:p14="http://schemas.microsoft.com/office/powerpoint/2010/main" val="701408500"/>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73075" y="1"/>
            <a:ext cx="8218488" cy="1084520"/>
          </a:xfrm>
        </p:spPr>
        <p:txBody>
          <a:bodyPr/>
          <a:lstStyle/>
          <a:p>
            <a:pPr eaLnBrk="1" hangingPunct="1"/>
            <a:r>
              <a:rPr lang="en-US" dirty="0" smtClean="0">
                <a:effectLst/>
                <a:latin typeface="Optima" charset="0"/>
                <a:ea typeface="ＭＳ Ｐゴシック" pitchFamily="34" charset="-128"/>
              </a:rPr>
              <a:t>Polygenic Scores</a:t>
            </a:r>
            <a:endParaRPr lang="en-US" sz="3100" dirty="0" smtClean="0">
              <a:effectLst/>
              <a:latin typeface="Optima" charset="0"/>
              <a:ea typeface="ＭＳ Ｐゴシック" pitchFamily="34" charset="-128"/>
            </a:endParaRPr>
          </a:p>
        </p:txBody>
      </p:sp>
      <p:sp>
        <p:nvSpPr>
          <p:cNvPr id="6147" name="Content Placeholder 2"/>
          <p:cNvSpPr>
            <a:spLocks noGrp="1"/>
          </p:cNvSpPr>
          <p:nvPr>
            <p:ph idx="1"/>
          </p:nvPr>
        </p:nvSpPr>
        <p:spPr>
          <a:xfrm>
            <a:off x="330200" y="1063256"/>
            <a:ext cx="8356600" cy="5539563"/>
          </a:xfrm>
        </p:spPr>
        <p:txBody>
          <a:bodyPr/>
          <a:lstStyle/>
          <a:p>
            <a:pPr eaLnBrk="1" hangingPunct="1">
              <a:defRPr/>
            </a:pPr>
            <a:r>
              <a:rPr lang="en-US" sz="2200" dirty="0" smtClean="0">
                <a:effectLst/>
                <a:latin typeface="Optima" charset="0"/>
                <a:ea typeface="ＭＳ Ｐゴシック" pitchFamily="34" charset="-128"/>
              </a:rPr>
              <a:t>Some uses of genetic data, such as genes-as-controls and targeting interventions, only require predicting the outcome (not identifying individual SNPs).</a:t>
            </a:r>
          </a:p>
          <a:p>
            <a:pPr eaLnBrk="1" hangingPunct="1">
              <a:defRPr/>
            </a:pPr>
            <a:r>
              <a:rPr lang="en-US" sz="2200" dirty="0" smtClean="0">
                <a:effectLst/>
                <a:latin typeface="Optima" charset="0"/>
                <a:ea typeface="ＭＳ Ｐゴシック" pitchFamily="34" charset="-128"/>
              </a:rPr>
              <a:t>Even though effects of individual SNPs are tiny, their cumulative predictive power could be substantial.</a:t>
            </a:r>
          </a:p>
          <a:p>
            <a:pPr eaLnBrk="1" hangingPunct="1">
              <a:defRPr/>
            </a:pPr>
            <a:r>
              <a:rPr lang="en-US" sz="2200" dirty="0" smtClean="0">
                <a:effectLst/>
                <a:latin typeface="Optima" charset="0"/>
                <a:ea typeface="ＭＳ Ｐゴシック" pitchFamily="34" charset="-128"/>
              </a:rPr>
              <a:t>Given estimates of SNP effects from a GWAS, can construct a   “polygenic predictive score”: </a:t>
            </a:r>
          </a:p>
          <a:p>
            <a:pPr eaLnBrk="1" hangingPunct="1">
              <a:buNone/>
              <a:defRPr/>
            </a:pPr>
            <a:endParaRPr lang="en-US" sz="2400" dirty="0" smtClean="0">
              <a:effectLst/>
              <a:latin typeface="Optima" charset="0"/>
              <a:ea typeface="ＭＳ Ｐゴシック" pitchFamily="34" charset="-128"/>
            </a:endParaRPr>
          </a:p>
          <a:p>
            <a:pPr eaLnBrk="1" hangingPunct="1">
              <a:defRPr/>
            </a:pPr>
            <a:endParaRPr lang="en-US" sz="2400" dirty="0" smtClean="0">
              <a:effectLst/>
              <a:latin typeface="Optima" charset="0"/>
              <a:ea typeface="ＭＳ Ｐゴシック" pitchFamily="34" charset="-128"/>
            </a:endParaRPr>
          </a:p>
          <a:p>
            <a:pPr eaLnBrk="1" hangingPunct="1">
              <a:defRPr/>
            </a:pPr>
            <a:endParaRPr lang="en-US" sz="2200" dirty="0" smtClean="0">
              <a:effectLst/>
              <a:latin typeface="Optima" charset="0"/>
              <a:ea typeface="ＭＳ Ｐゴシック" pitchFamily="34" charset="-128"/>
            </a:endParaRPr>
          </a:p>
          <a:p>
            <a:pPr eaLnBrk="1" hangingPunct="1">
              <a:defRPr/>
            </a:pPr>
            <a:r>
              <a:rPr lang="en-US" sz="2200" dirty="0" smtClean="0">
                <a:effectLst/>
                <a:latin typeface="Optima" charset="0"/>
                <a:ea typeface="ＭＳ Ｐゴシック" pitchFamily="34" charset="-128"/>
              </a:rPr>
              <a:t>The closer    ’s are to </a:t>
            </a:r>
            <a:r>
              <a:rPr lang="el-GR" sz="2200" i="1" dirty="0" smtClean="0">
                <a:effectLst/>
                <a:latin typeface="Arial"/>
                <a:ea typeface="ＭＳ Ｐゴシック" pitchFamily="34" charset="-128"/>
                <a:cs typeface="Arial"/>
              </a:rPr>
              <a:t>β</a:t>
            </a:r>
            <a:r>
              <a:rPr lang="en-US" sz="2200" i="1" baseline="-25000" dirty="0" err="1" smtClean="0">
                <a:effectLst/>
                <a:latin typeface="Optima" charset="0"/>
                <a:ea typeface="ＭＳ Ｐゴシック" pitchFamily="34" charset="-128"/>
              </a:rPr>
              <a:t>j</a:t>
            </a:r>
            <a:r>
              <a:rPr lang="en-US" sz="2200" dirty="0" err="1" smtClean="0">
                <a:effectLst/>
                <a:latin typeface="Optima" charset="0"/>
                <a:ea typeface="ＭＳ Ｐゴシック" pitchFamily="34" charset="-128"/>
              </a:rPr>
              <a:t>’s</a:t>
            </a:r>
            <a:r>
              <a:rPr lang="en-US" sz="2200" dirty="0" smtClean="0">
                <a:effectLst/>
                <a:latin typeface="Optima" charset="0"/>
                <a:ea typeface="ＭＳ Ｐゴシック" pitchFamily="34" charset="-128"/>
              </a:rPr>
              <a:t>, the better the prediction of </a:t>
            </a:r>
            <a:r>
              <a:rPr lang="en-US" sz="2200" i="1" dirty="0" err="1" smtClean="0">
                <a:effectLst/>
                <a:latin typeface="Optima" charset="0"/>
                <a:ea typeface="ＭＳ Ｐゴシック" pitchFamily="34" charset="-128"/>
              </a:rPr>
              <a:t>y</a:t>
            </a:r>
            <a:r>
              <a:rPr lang="en-US" sz="2200" i="1" baseline="-25000" dirty="0" err="1" smtClean="0">
                <a:effectLst/>
                <a:latin typeface="Optima" charset="0"/>
                <a:ea typeface="ＭＳ Ｐゴシック" pitchFamily="34" charset="-128"/>
              </a:rPr>
              <a:t>i</a:t>
            </a:r>
            <a:r>
              <a:rPr lang="en-US" sz="2200" dirty="0" smtClean="0">
                <a:effectLst/>
                <a:latin typeface="Optima" charset="0"/>
                <a:ea typeface="ＭＳ Ｐゴシック" pitchFamily="34" charset="-128"/>
              </a:rPr>
              <a:t> from    ; hence </a:t>
            </a:r>
            <a:r>
              <a:rPr lang="en-US" sz="2200" i="1" dirty="0" smtClean="0">
                <a:effectLst/>
                <a:latin typeface="Optima" charset="0"/>
                <a:ea typeface="ＭＳ Ｐゴシック" pitchFamily="34" charset="-128"/>
              </a:rPr>
              <a:t>R</a:t>
            </a:r>
            <a:r>
              <a:rPr lang="en-US" sz="2200" baseline="30000" dirty="0" smtClean="0">
                <a:effectLst/>
                <a:latin typeface="Optima" charset="0"/>
                <a:ea typeface="ＭＳ Ｐゴシック" pitchFamily="34" charset="-128"/>
              </a:rPr>
              <a:t>2</a:t>
            </a:r>
            <a:r>
              <a:rPr lang="en-US" sz="2200" dirty="0" smtClean="0">
                <a:effectLst/>
                <a:latin typeface="Optima" charset="0"/>
                <a:ea typeface="ＭＳ Ｐゴシック" pitchFamily="34" charset="-128"/>
              </a:rPr>
              <a:t> greater in larger sample.</a:t>
            </a:r>
          </a:p>
          <a:p>
            <a:pPr lvl="1" eaLnBrk="1" hangingPunct="1">
              <a:defRPr/>
            </a:pPr>
            <a:r>
              <a:rPr lang="en-US" sz="1800" dirty="0" smtClean="0">
                <a:effectLst/>
                <a:latin typeface="Optima" charset="0"/>
                <a:ea typeface="ＭＳ Ｐゴシック" pitchFamily="34" charset="-128"/>
              </a:rPr>
              <a:t>For height: </a:t>
            </a:r>
            <a:r>
              <a:rPr lang="en-US" sz="1800" i="1" dirty="0" smtClean="0">
                <a:effectLst/>
                <a:latin typeface="Optima" charset="0"/>
                <a:ea typeface="ＭＳ Ｐゴシック" pitchFamily="34" charset="-128"/>
              </a:rPr>
              <a:t>R</a:t>
            </a:r>
            <a:r>
              <a:rPr lang="en-US" sz="1800" baseline="30000" dirty="0" smtClean="0">
                <a:effectLst/>
                <a:latin typeface="Optima" charset="0"/>
                <a:ea typeface="ＭＳ Ｐゴシック" pitchFamily="34" charset="-128"/>
              </a:rPr>
              <a:t>2</a:t>
            </a:r>
            <a:r>
              <a:rPr lang="en-US" sz="1800" dirty="0" smtClean="0">
                <a:effectLst/>
                <a:latin typeface="Optima" charset="0"/>
                <a:ea typeface="ＭＳ Ｐゴシック" pitchFamily="34" charset="-128"/>
              </a:rPr>
              <a:t> ≈ 10% for N = 180,000 (</a:t>
            </a:r>
            <a:r>
              <a:rPr lang="en-US" sz="1800" dirty="0" err="1" smtClean="0">
                <a:effectLst/>
                <a:latin typeface="Optima" charset="0"/>
                <a:ea typeface="ＭＳ Ｐゴシック" pitchFamily="34" charset="-128"/>
              </a:rPr>
              <a:t>Lango</a:t>
            </a:r>
            <a:r>
              <a:rPr lang="en-US" sz="1800" dirty="0" smtClean="0">
                <a:effectLst/>
                <a:latin typeface="Optima" charset="0"/>
                <a:ea typeface="ＭＳ Ｐゴシック" pitchFamily="34" charset="-128"/>
              </a:rPr>
              <a:t> Allen et al., 2010).</a:t>
            </a:r>
          </a:p>
          <a:p>
            <a:pPr lvl="1" eaLnBrk="1" hangingPunct="1">
              <a:defRPr/>
            </a:pPr>
            <a:r>
              <a:rPr lang="en-US" sz="1800" dirty="0" smtClean="0">
                <a:effectLst/>
                <a:latin typeface="Optima" charset="0"/>
                <a:ea typeface="ＭＳ Ｐゴシック" pitchFamily="34" charset="-128"/>
              </a:rPr>
              <a:t>In educational attainment GWAS with </a:t>
            </a:r>
            <a:r>
              <a:rPr lang="en-US" sz="1800" i="1" dirty="0" smtClean="0">
                <a:effectLst/>
                <a:latin typeface="Optima" charset="0"/>
                <a:ea typeface="ＭＳ Ｐゴシック" pitchFamily="34" charset="-128"/>
              </a:rPr>
              <a:t>N</a:t>
            </a:r>
            <a:r>
              <a:rPr lang="en-US" sz="1800" dirty="0" smtClean="0">
                <a:effectLst/>
                <a:latin typeface="Optima" charset="0"/>
                <a:ea typeface="ＭＳ Ｐゴシック" pitchFamily="34" charset="-128"/>
              </a:rPr>
              <a:t> ≈ 120,000, </a:t>
            </a:r>
            <a:r>
              <a:rPr lang="en-US" sz="1800" i="1" dirty="0" smtClean="0">
                <a:effectLst/>
                <a:latin typeface="Optima" charset="0"/>
                <a:ea typeface="ＭＳ Ｐゴシック" pitchFamily="34" charset="-128"/>
              </a:rPr>
              <a:t>R</a:t>
            </a:r>
            <a:r>
              <a:rPr lang="en-US" sz="1800" baseline="30000" dirty="0" smtClean="0">
                <a:effectLst/>
                <a:latin typeface="Optima" charset="0"/>
                <a:ea typeface="ＭＳ Ｐゴシック" pitchFamily="34" charset="-128"/>
              </a:rPr>
              <a:t>2</a:t>
            </a:r>
            <a:r>
              <a:rPr lang="en-US" sz="1800" dirty="0" smtClean="0">
                <a:effectLst/>
                <a:latin typeface="Optima" charset="0"/>
                <a:ea typeface="ＭＳ Ｐゴシック" pitchFamily="34" charset="-128"/>
              </a:rPr>
              <a:t> ≈ 2%.</a:t>
            </a:r>
          </a:p>
          <a:p>
            <a:pPr marL="457200" indent="-457200" eaLnBrk="1" hangingPunct="1">
              <a:buFontTx/>
              <a:buNone/>
              <a:defRPr/>
            </a:pPr>
            <a:endParaRPr lang="en-US" sz="2400" dirty="0" smtClean="0">
              <a:effectLst/>
              <a:latin typeface="Optima" charset="0"/>
              <a:ea typeface="ＭＳ Ｐゴシック" pitchFamily="34" charset="-128"/>
            </a:endParaRPr>
          </a:p>
        </p:txBody>
      </p:sp>
      <p:graphicFrame>
        <p:nvGraphicFramePr>
          <p:cNvPr id="2" name="Object 10"/>
          <p:cNvGraphicFramePr>
            <a:graphicFrameLocks noChangeAspect="1"/>
          </p:cNvGraphicFramePr>
          <p:nvPr/>
        </p:nvGraphicFramePr>
        <p:xfrm>
          <a:off x="-2435225" y="3636911"/>
          <a:ext cx="13600113" cy="1625600"/>
        </p:xfrm>
        <a:graphic>
          <a:graphicData uri="http://schemas.openxmlformats.org/presentationml/2006/ole">
            <mc:AlternateContent xmlns:mc="http://schemas.openxmlformats.org/markup-compatibility/2006">
              <mc:Choice xmlns:v="urn:schemas-microsoft-com:vml" Requires="v">
                <p:oleObj spid="_x0000_s9311" name="Document" r:id="rId4" imgW="5942845" imgH="712593" progId="Word.Document.12">
                  <p:embed/>
                </p:oleObj>
              </mc:Choice>
              <mc:Fallback>
                <p:oleObj name="Document" r:id="rId4" imgW="5942845" imgH="712593"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5225" y="3636911"/>
                        <a:ext cx="13600113"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2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1" hangingPunct="1"/>
            <a:endParaRPr lang="en-US">
              <a:solidFill>
                <a:srgbClr val="000000"/>
              </a:solidFill>
              <a:latin typeface="Times New Roman" pitchFamily="18" charset="0"/>
              <a:ea typeface="ＭＳ Ｐゴシック" pitchFamily="34" charset="-128"/>
            </a:endParaRPr>
          </a:p>
        </p:txBody>
      </p:sp>
      <p:sp>
        <p:nvSpPr>
          <p:cNvPr id="5632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1" hangingPunct="1"/>
            <a:endParaRPr lang="en-US">
              <a:solidFill>
                <a:srgbClr val="000000"/>
              </a:solidFill>
              <a:latin typeface="Times New Roman" pitchFamily="18" charset="0"/>
              <a:ea typeface="ＭＳ Ｐゴシック" pitchFamily="34" charset="-128"/>
            </a:endParaRPr>
          </a:p>
        </p:txBody>
      </p:sp>
      <p:sp>
        <p:nvSpPr>
          <p:cNvPr id="5632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1" hangingPunct="1"/>
            <a:endParaRPr lang="en-US">
              <a:solidFill>
                <a:srgbClr val="000000"/>
              </a:solidFill>
              <a:latin typeface="Times New Roman" pitchFamily="18" charset="0"/>
              <a:ea typeface="ＭＳ Ｐゴシック" pitchFamily="34" charset="-128"/>
            </a:endParaRPr>
          </a:p>
        </p:txBody>
      </p:sp>
      <p:graphicFrame>
        <p:nvGraphicFramePr>
          <p:cNvPr id="3" name="Object 10"/>
          <p:cNvGraphicFramePr>
            <a:graphicFrameLocks noChangeAspect="1"/>
          </p:cNvGraphicFramePr>
          <p:nvPr/>
        </p:nvGraphicFramePr>
        <p:xfrm>
          <a:off x="-2966491" y="4933724"/>
          <a:ext cx="10525532" cy="1257776"/>
        </p:xfrm>
        <a:graphic>
          <a:graphicData uri="http://schemas.openxmlformats.org/presentationml/2006/ole">
            <mc:AlternateContent xmlns:mc="http://schemas.openxmlformats.org/markup-compatibility/2006">
              <mc:Choice xmlns:v="urn:schemas-microsoft-com:vml" Requires="v">
                <p:oleObj spid="_x0000_s9312" name="Document" r:id="rId7" imgW="5942845" imgH="714036" progId="Word.Document.12">
                  <p:embed/>
                </p:oleObj>
              </mc:Choice>
              <mc:Fallback>
                <p:oleObj name="Document" r:id="rId7" imgW="5942845" imgH="714036" progId="Word.Document.1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6491" y="4933724"/>
                        <a:ext cx="10525532" cy="125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6" name="Object 11"/>
          <p:cNvGraphicFramePr>
            <a:graphicFrameLocks noChangeAspect="1"/>
          </p:cNvGraphicFramePr>
          <p:nvPr/>
        </p:nvGraphicFramePr>
        <p:xfrm>
          <a:off x="2700605" y="4944127"/>
          <a:ext cx="11266262" cy="1350858"/>
        </p:xfrm>
        <a:graphic>
          <a:graphicData uri="http://schemas.openxmlformats.org/presentationml/2006/ole">
            <mc:AlternateContent xmlns:mc="http://schemas.openxmlformats.org/markup-compatibility/2006">
              <mc:Choice xmlns:v="urn:schemas-microsoft-com:vml" Requires="v">
                <p:oleObj spid="_x0000_s9313" name="Document" r:id="rId10" imgW="5940848" imgH="712019" progId="Word.Document.12">
                  <p:embed/>
                </p:oleObj>
              </mc:Choice>
              <mc:Fallback>
                <p:oleObj name="Document" r:id="rId10" imgW="5940848" imgH="712019" progId="Word.Document.12">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0605" y="4944127"/>
                        <a:ext cx="11266262" cy="1350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86824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457200"/>
            <a:ext cx="8229600" cy="1143000"/>
          </a:xfrm>
        </p:spPr>
        <p:txBody>
          <a:bodyPr/>
          <a:lstStyle/>
          <a:p>
            <a:pPr eaLnBrk="1" hangingPunct="1"/>
            <a:r>
              <a:rPr lang="en-US" b="1" smtClean="0">
                <a:solidFill>
                  <a:srgbClr val="0000FF"/>
                </a:solidFill>
              </a:rPr>
              <a:t>Why should economists study the brain?</a:t>
            </a:r>
          </a:p>
        </p:txBody>
      </p:sp>
      <p:sp>
        <p:nvSpPr>
          <p:cNvPr id="18435" name="Rectangle 3"/>
          <p:cNvSpPr>
            <a:spLocks noGrp="1" noChangeArrowheads="1"/>
          </p:cNvSpPr>
          <p:nvPr>
            <p:ph type="body" idx="1"/>
          </p:nvPr>
        </p:nvSpPr>
        <p:spPr>
          <a:xfrm>
            <a:off x="609600" y="1371600"/>
            <a:ext cx="7848600" cy="4876800"/>
          </a:xfrm>
          <a:noFill/>
        </p:spPr>
        <p:txBody>
          <a:bodyPr/>
          <a:lstStyle/>
          <a:p>
            <a:pPr marL="457200" indent="-457200" eaLnBrk="1" hangingPunct="1">
              <a:lnSpc>
                <a:spcPct val="90000"/>
              </a:lnSpc>
              <a:buFontTx/>
              <a:buNone/>
            </a:pPr>
            <a:endParaRPr lang="en-US" sz="2000" dirty="0" smtClean="0"/>
          </a:p>
          <a:p>
            <a:pPr marL="457200" indent="-457200" eaLnBrk="1" hangingPunct="1">
              <a:lnSpc>
                <a:spcPct val="90000"/>
              </a:lnSpc>
              <a:buFontTx/>
              <a:buAutoNum type="arabicPeriod"/>
            </a:pPr>
            <a:r>
              <a:rPr lang="en-US" dirty="0" smtClean="0"/>
              <a:t>Because we care about the brain for its own sake? (Not for most of us.)</a:t>
            </a:r>
          </a:p>
          <a:p>
            <a:pPr marL="457200" indent="-457200" eaLnBrk="1" hangingPunct="1">
              <a:lnSpc>
                <a:spcPct val="90000"/>
              </a:lnSpc>
              <a:buFontTx/>
              <a:buAutoNum type="arabicPeriod"/>
            </a:pPr>
            <a:r>
              <a:rPr lang="en-US" dirty="0" smtClean="0"/>
              <a:t>Because we hope to improve our measurements of utility? (Maybe. Maybe not.)</a:t>
            </a:r>
          </a:p>
          <a:p>
            <a:pPr marL="457200" indent="-457200" eaLnBrk="1" hangingPunct="1">
              <a:lnSpc>
                <a:spcPct val="90000"/>
              </a:lnSpc>
              <a:buFontTx/>
              <a:buAutoNum type="arabicPeriod"/>
            </a:pPr>
            <a:r>
              <a:rPr lang="en-US" dirty="0" smtClean="0"/>
              <a:t>Because the study of the brain will catalyze the development of new models, speeding up the rate of progress in model development. (Yes.)</a:t>
            </a:r>
          </a:p>
          <a:p>
            <a:pPr marL="457200" indent="-457200" eaLnBrk="1" hangingPunct="1">
              <a:lnSpc>
                <a:spcPct val="90000"/>
              </a:lnSpc>
              <a:buFontTx/>
              <a:buAutoNum type="arabicPeriod"/>
            </a:pPr>
            <a:r>
              <a:rPr lang="en-US" dirty="0" smtClean="0"/>
              <a:t>Because neuroscience will provide new empirical </a:t>
            </a:r>
            <a:r>
              <a:rPr lang="en-US" dirty="0" err="1" smtClean="0"/>
              <a:t>empirical</a:t>
            </a:r>
            <a:r>
              <a:rPr lang="en-US" dirty="0" smtClean="0"/>
              <a:t> tests. (Yes.)</a:t>
            </a:r>
          </a:p>
          <a:p>
            <a:pPr marL="457200" indent="-457200" eaLnBrk="1" hangingPunct="1">
              <a:lnSpc>
                <a:spcPct val="90000"/>
              </a:lnSpc>
              <a:buFontTx/>
              <a:buAutoNum type="arabicPeriod"/>
            </a:pPr>
            <a:r>
              <a:rPr lang="en-US" dirty="0" smtClean="0"/>
              <a:t>Because we will eventually be able to use neuroscience measurements to help people better understand and manage themselves. (Yes.)</a:t>
            </a:r>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a:srcRect/>
          <a:stretch>
            <a:fillRect/>
          </a:stretch>
        </p:blipFill>
        <p:spPr bwMode="auto">
          <a:xfrm>
            <a:off x="42863" y="1478066"/>
            <a:ext cx="9058275" cy="5305425"/>
          </a:xfrm>
          <a:prstGeom prst="rect">
            <a:avLst/>
          </a:prstGeom>
          <a:noFill/>
          <a:ln w="9525">
            <a:noFill/>
            <a:miter lim="800000"/>
            <a:headEnd/>
            <a:tailEnd/>
          </a:ln>
        </p:spPr>
      </p:pic>
      <p:sp>
        <p:nvSpPr>
          <p:cNvPr id="4" name="Title 1"/>
          <p:cNvSpPr>
            <a:spLocks noGrp="1"/>
          </p:cNvSpPr>
          <p:nvPr>
            <p:ph type="title"/>
          </p:nvPr>
        </p:nvSpPr>
        <p:spPr>
          <a:xfrm>
            <a:off x="484188" y="138625"/>
            <a:ext cx="8218487" cy="1143000"/>
          </a:xfrm>
        </p:spPr>
        <p:txBody>
          <a:bodyPr/>
          <a:lstStyle/>
          <a:p>
            <a:pPr eaLnBrk="1" hangingPunct="1"/>
            <a:r>
              <a:rPr lang="en-US" dirty="0" smtClean="0">
                <a:effectLst/>
                <a:latin typeface="Optima" charset="0"/>
                <a:ea typeface="ＭＳ Ｐゴシック" pitchFamily="34" charset="-128"/>
              </a:rPr>
              <a:t>Linear Polygenic Score Predicts Education and Cog. Function</a:t>
            </a:r>
            <a:endParaRPr lang="en-US" sz="3100" dirty="0" smtClean="0">
              <a:effectLst/>
              <a:latin typeface="Optima" charset="0"/>
              <a:ea typeface="ＭＳ Ｐゴシック" pitchFamily="34" charset="-128"/>
            </a:endParaRPr>
          </a:p>
        </p:txBody>
      </p:sp>
    </p:spTree>
    <p:extLst>
      <p:ext uri="{BB962C8B-B14F-4D97-AF65-F5344CB8AC3E}">
        <p14:creationId xmlns:p14="http://schemas.microsoft.com/office/powerpoint/2010/main" val="3590393208"/>
      </p:ext>
    </p:extLst>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73075" y="1"/>
            <a:ext cx="8218488" cy="1084520"/>
          </a:xfrm>
        </p:spPr>
        <p:txBody>
          <a:bodyPr/>
          <a:lstStyle/>
          <a:p>
            <a:pPr eaLnBrk="1" hangingPunct="1"/>
            <a:r>
              <a:rPr lang="en-US" dirty="0" smtClean="0">
                <a:effectLst/>
                <a:latin typeface="Optima" charset="0"/>
                <a:ea typeface="ＭＳ Ｐゴシック" pitchFamily="34" charset="-128"/>
              </a:rPr>
              <a:t>Polygenic Scores</a:t>
            </a:r>
            <a:endParaRPr lang="en-US" sz="3100" dirty="0" smtClean="0">
              <a:effectLst/>
              <a:latin typeface="Optima" charset="0"/>
              <a:ea typeface="ＭＳ Ｐゴシック" pitchFamily="34" charset="-128"/>
            </a:endParaRPr>
          </a:p>
        </p:txBody>
      </p:sp>
      <p:sp>
        <p:nvSpPr>
          <p:cNvPr id="6147" name="Content Placeholder 2"/>
          <p:cNvSpPr>
            <a:spLocks noGrp="1"/>
          </p:cNvSpPr>
          <p:nvPr>
            <p:ph idx="1"/>
          </p:nvPr>
        </p:nvSpPr>
        <p:spPr>
          <a:xfrm>
            <a:off x="330200" y="1063256"/>
            <a:ext cx="8356600" cy="5539563"/>
          </a:xfrm>
        </p:spPr>
        <p:txBody>
          <a:bodyPr/>
          <a:lstStyle/>
          <a:p>
            <a:pPr eaLnBrk="1" hangingPunct="1">
              <a:defRPr/>
            </a:pPr>
            <a:r>
              <a:rPr lang="en-US" sz="2200" dirty="0" smtClean="0">
                <a:effectLst/>
                <a:latin typeface="Optima" charset="0"/>
                <a:ea typeface="ＭＳ Ｐゴシック" pitchFamily="34" charset="-128"/>
              </a:rPr>
              <a:t>Some uses of genetic data, such as genes-as-controls and targeting interventions, only require predicting the outcome (not identifying individual SNPs).</a:t>
            </a:r>
          </a:p>
          <a:p>
            <a:pPr eaLnBrk="1" hangingPunct="1">
              <a:defRPr/>
            </a:pPr>
            <a:r>
              <a:rPr lang="en-US" sz="2200" dirty="0" smtClean="0">
                <a:effectLst/>
                <a:latin typeface="Optima" charset="0"/>
                <a:ea typeface="ＭＳ Ｐゴシック" pitchFamily="34" charset="-128"/>
              </a:rPr>
              <a:t>Even though effects of individual SNPs are tiny, their cumulative predictive power could be substantial.</a:t>
            </a:r>
          </a:p>
          <a:p>
            <a:pPr eaLnBrk="1" hangingPunct="1">
              <a:defRPr/>
            </a:pPr>
            <a:r>
              <a:rPr lang="en-US" sz="2200" dirty="0" smtClean="0">
                <a:effectLst/>
                <a:latin typeface="Optima" charset="0"/>
                <a:ea typeface="ＭＳ Ｐゴシック" pitchFamily="34" charset="-128"/>
              </a:rPr>
              <a:t>Given estimates of SNP effects from a GWAS, can construct a   “polygenic predictive score”: </a:t>
            </a:r>
          </a:p>
          <a:p>
            <a:pPr eaLnBrk="1" hangingPunct="1">
              <a:buNone/>
              <a:defRPr/>
            </a:pPr>
            <a:endParaRPr lang="en-US" sz="2400" dirty="0" smtClean="0">
              <a:effectLst/>
              <a:latin typeface="Optima" charset="0"/>
              <a:ea typeface="ＭＳ Ｐゴシック" pitchFamily="34" charset="-128"/>
            </a:endParaRPr>
          </a:p>
          <a:p>
            <a:pPr eaLnBrk="1" hangingPunct="1">
              <a:defRPr/>
            </a:pPr>
            <a:endParaRPr lang="en-US" sz="2400" dirty="0" smtClean="0">
              <a:effectLst/>
              <a:latin typeface="Optima" charset="0"/>
              <a:ea typeface="ＭＳ Ｐゴシック" pitchFamily="34" charset="-128"/>
            </a:endParaRPr>
          </a:p>
          <a:p>
            <a:pPr eaLnBrk="1" hangingPunct="1">
              <a:defRPr/>
            </a:pPr>
            <a:endParaRPr lang="en-US" sz="2200" dirty="0" smtClean="0">
              <a:effectLst/>
              <a:latin typeface="Optima" charset="0"/>
              <a:ea typeface="ＭＳ Ｐゴシック" pitchFamily="34" charset="-128"/>
            </a:endParaRPr>
          </a:p>
          <a:p>
            <a:pPr eaLnBrk="1" hangingPunct="1">
              <a:defRPr/>
            </a:pPr>
            <a:r>
              <a:rPr lang="en-US" sz="2200" dirty="0" smtClean="0">
                <a:effectLst/>
                <a:latin typeface="Optima" charset="0"/>
                <a:ea typeface="ＭＳ Ｐゴシック" pitchFamily="34" charset="-128"/>
              </a:rPr>
              <a:t>The closer    ’s are to </a:t>
            </a:r>
            <a:r>
              <a:rPr lang="el-GR" sz="2200" i="1" dirty="0" smtClean="0">
                <a:effectLst/>
                <a:latin typeface="Arial"/>
                <a:ea typeface="ＭＳ Ｐゴシック" pitchFamily="34" charset="-128"/>
                <a:cs typeface="Arial"/>
              </a:rPr>
              <a:t>β</a:t>
            </a:r>
            <a:r>
              <a:rPr lang="en-US" sz="2200" i="1" baseline="-25000" dirty="0" err="1" smtClean="0">
                <a:effectLst/>
                <a:latin typeface="Optima" charset="0"/>
                <a:ea typeface="ＭＳ Ｐゴシック" pitchFamily="34" charset="-128"/>
              </a:rPr>
              <a:t>j</a:t>
            </a:r>
            <a:r>
              <a:rPr lang="en-US" sz="2200" dirty="0" err="1" smtClean="0">
                <a:effectLst/>
                <a:latin typeface="Optima" charset="0"/>
                <a:ea typeface="ＭＳ Ｐゴシック" pitchFamily="34" charset="-128"/>
              </a:rPr>
              <a:t>’s</a:t>
            </a:r>
            <a:r>
              <a:rPr lang="en-US" sz="2200" dirty="0" smtClean="0">
                <a:effectLst/>
                <a:latin typeface="Optima" charset="0"/>
                <a:ea typeface="ＭＳ Ｐゴシック" pitchFamily="34" charset="-128"/>
              </a:rPr>
              <a:t>, the better the prediction of </a:t>
            </a:r>
            <a:r>
              <a:rPr lang="en-US" sz="2200" i="1" dirty="0" err="1" smtClean="0">
                <a:effectLst/>
                <a:latin typeface="Optima" charset="0"/>
                <a:ea typeface="ＭＳ Ｐゴシック" pitchFamily="34" charset="-128"/>
              </a:rPr>
              <a:t>y</a:t>
            </a:r>
            <a:r>
              <a:rPr lang="en-US" sz="2200" i="1" baseline="-25000" dirty="0" err="1" smtClean="0">
                <a:effectLst/>
                <a:latin typeface="Optima" charset="0"/>
                <a:ea typeface="ＭＳ Ｐゴシック" pitchFamily="34" charset="-128"/>
              </a:rPr>
              <a:t>i</a:t>
            </a:r>
            <a:r>
              <a:rPr lang="en-US" sz="2200" dirty="0" smtClean="0">
                <a:effectLst/>
                <a:latin typeface="Optima" charset="0"/>
                <a:ea typeface="ＭＳ Ｐゴシック" pitchFamily="34" charset="-128"/>
              </a:rPr>
              <a:t> from    ; hence </a:t>
            </a:r>
            <a:r>
              <a:rPr lang="en-US" sz="2200" i="1" dirty="0" smtClean="0">
                <a:effectLst/>
                <a:latin typeface="Optima" charset="0"/>
                <a:ea typeface="ＭＳ Ｐゴシック" pitchFamily="34" charset="-128"/>
              </a:rPr>
              <a:t>R</a:t>
            </a:r>
            <a:r>
              <a:rPr lang="en-US" sz="2200" baseline="30000" dirty="0" smtClean="0">
                <a:effectLst/>
                <a:latin typeface="Optima" charset="0"/>
                <a:ea typeface="ＭＳ Ｐゴシック" pitchFamily="34" charset="-128"/>
              </a:rPr>
              <a:t>2</a:t>
            </a:r>
            <a:r>
              <a:rPr lang="en-US" sz="2200" dirty="0" smtClean="0">
                <a:effectLst/>
                <a:latin typeface="Optima" charset="0"/>
                <a:ea typeface="ＭＳ Ｐゴシック" pitchFamily="34" charset="-128"/>
              </a:rPr>
              <a:t> greater in larger sample.</a:t>
            </a:r>
          </a:p>
          <a:p>
            <a:pPr lvl="1" eaLnBrk="1" hangingPunct="1">
              <a:defRPr/>
            </a:pPr>
            <a:r>
              <a:rPr lang="en-US" sz="1800" dirty="0" smtClean="0">
                <a:effectLst/>
                <a:latin typeface="Optima" charset="0"/>
                <a:ea typeface="ＭＳ Ｐゴシック" pitchFamily="34" charset="-128"/>
              </a:rPr>
              <a:t>For height: </a:t>
            </a:r>
            <a:r>
              <a:rPr lang="en-US" sz="1800" i="1" dirty="0" smtClean="0">
                <a:effectLst/>
                <a:latin typeface="Optima" charset="0"/>
                <a:ea typeface="ＭＳ Ｐゴシック" pitchFamily="34" charset="-128"/>
              </a:rPr>
              <a:t>R</a:t>
            </a:r>
            <a:r>
              <a:rPr lang="en-US" sz="1800" baseline="30000" dirty="0" smtClean="0">
                <a:effectLst/>
                <a:latin typeface="Optima" charset="0"/>
                <a:ea typeface="ＭＳ Ｐゴシック" pitchFamily="34" charset="-128"/>
              </a:rPr>
              <a:t>2</a:t>
            </a:r>
            <a:r>
              <a:rPr lang="en-US" sz="1800" dirty="0" smtClean="0">
                <a:effectLst/>
                <a:latin typeface="Optima" charset="0"/>
                <a:ea typeface="ＭＳ Ｐゴシック" pitchFamily="34" charset="-128"/>
              </a:rPr>
              <a:t> ≈ 10% for N = 180,000 (</a:t>
            </a:r>
            <a:r>
              <a:rPr lang="en-US" sz="1800" dirty="0" err="1" smtClean="0">
                <a:effectLst/>
                <a:latin typeface="Optima" charset="0"/>
                <a:ea typeface="ＭＳ Ｐゴシック" pitchFamily="34" charset="-128"/>
              </a:rPr>
              <a:t>Lango</a:t>
            </a:r>
            <a:r>
              <a:rPr lang="en-US" sz="1800" dirty="0" smtClean="0">
                <a:effectLst/>
                <a:latin typeface="Optima" charset="0"/>
                <a:ea typeface="ＭＳ Ｐゴシック" pitchFamily="34" charset="-128"/>
              </a:rPr>
              <a:t> Allen et al., 2010).</a:t>
            </a:r>
          </a:p>
          <a:p>
            <a:pPr lvl="1" eaLnBrk="1" hangingPunct="1">
              <a:defRPr/>
            </a:pPr>
            <a:r>
              <a:rPr lang="en-US" sz="1800" dirty="0" smtClean="0">
                <a:effectLst/>
                <a:latin typeface="Optima" charset="0"/>
                <a:ea typeface="ＭＳ Ｐゴシック" pitchFamily="34" charset="-128"/>
              </a:rPr>
              <a:t>In educational attainment GWAS with </a:t>
            </a:r>
            <a:r>
              <a:rPr lang="en-US" sz="1800" i="1" dirty="0" smtClean="0">
                <a:effectLst/>
                <a:latin typeface="Optima" charset="0"/>
                <a:ea typeface="ＭＳ Ｐゴシック" pitchFamily="34" charset="-128"/>
              </a:rPr>
              <a:t>N</a:t>
            </a:r>
            <a:r>
              <a:rPr lang="en-US" sz="1800" dirty="0" smtClean="0">
                <a:effectLst/>
                <a:latin typeface="Optima" charset="0"/>
                <a:ea typeface="ＭＳ Ｐゴシック" pitchFamily="34" charset="-128"/>
              </a:rPr>
              <a:t> ≈ 120,000, </a:t>
            </a:r>
            <a:r>
              <a:rPr lang="en-US" sz="1800" i="1" dirty="0" smtClean="0">
                <a:effectLst/>
                <a:latin typeface="Optima" charset="0"/>
                <a:ea typeface="ＭＳ Ｐゴシック" pitchFamily="34" charset="-128"/>
              </a:rPr>
              <a:t>R</a:t>
            </a:r>
            <a:r>
              <a:rPr lang="en-US" sz="1800" baseline="30000" dirty="0" smtClean="0">
                <a:effectLst/>
                <a:latin typeface="Optima" charset="0"/>
                <a:ea typeface="ＭＳ Ｐゴシック" pitchFamily="34" charset="-128"/>
              </a:rPr>
              <a:t>2</a:t>
            </a:r>
            <a:r>
              <a:rPr lang="en-US" sz="1800" dirty="0" smtClean="0">
                <a:effectLst/>
                <a:latin typeface="Optima" charset="0"/>
                <a:ea typeface="ＭＳ Ｐゴシック" pitchFamily="34" charset="-128"/>
              </a:rPr>
              <a:t> ≈ 2%.</a:t>
            </a:r>
          </a:p>
          <a:p>
            <a:pPr lvl="1" eaLnBrk="1" hangingPunct="1">
              <a:defRPr/>
            </a:pPr>
            <a:r>
              <a:rPr lang="en-US" sz="1800" dirty="0" smtClean="0">
                <a:effectLst/>
                <a:latin typeface="Optima" charset="0"/>
                <a:ea typeface="ＭＳ Ｐゴシック" pitchFamily="34" charset="-128"/>
              </a:rPr>
              <a:t>Project that for EA with </a:t>
            </a:r>
            <a:r>
              <a:rPr lang="en-US" sz="1800" i="1" dirty="0" smtClean="0">
                <a:effectLst/>
                <a:latin typeface="Optima" charset="0"/>
                <a:ea typeface="ＭＳ Ｐゴシック" pitchFamily="34" charset="-128"/>
              </a:rPr>
              <a:t>N</a:t>
            </a:r>
            <a:r>
              <a:rPr lang="en-US" sz="1800" dirty="0" smtClean="0">
                <a:effectLst/>
                <a:latin typeface="Optima" charset="0"/>
                <a:ea typeface="ＭＳ Ｐゴシック" pitchFamily="34" charset="-128"/>
              </a:rPr>
              <a:t> ≈ 1,000,000, will reach </a:t>
            </a:r>
            <a:r>
              <a:rPr lang="en-US" sz="1800" i="1" dirty="0" smtClean="0">
                <a:effectLst/>
                <a:latin typeface="Optima" charset="0"/>
                <a:ea typeface="ＭＳ Ｐゴシック" pitchFamily="34" charset="-128"/>
              </a:rPr>
              <a:t>R</a:t>
            </a:r>
            <a:r>
              <a:rPr lang="en-US" sz="1800" baseline="30000" dirty="0" smtClean="0">
                <a:effectLst/>
                <a:latin typeface="Optima" charset="0"/>
                <a:ea typeface="ＭＳ Ｐゴシック" pitchFamily="34" charset="-128"/>
              </a:rPr>
              <a:t>2</a:t>
            </a:r>
            <a:r>
              <a:rPr lang="en-US" sz="1800" dirty="0" smtClean="0">
                <a:effectLst/>
                <a:latin typeface="Optima" charset="0"/>
                <a:ea typeface="ＭＳ Ｐゴシック" pitchFamily="34" charset="-128"/>
              </a:rPr>
              <a:t> ≈ 20%.</a:t>
            </a:r>
          </a:p>
          <a:p>
            <a:pPr marL="457200" indent="-457200" eaLnBrk="1" hangingPunct="1">
              <a:buFontTx/>
              <a:buNone/>
              <a:defRPr/>
            </a:pPr>
            <a:endParaRPr lang="en-US" sz="2400" dirty="0" smtClean="0">
              <a:effectLst/>
              <a:latin typeface="Optima" charset="0"/>
              <a:ea typeface="ＭＳ Ｐゴシック" pitchFamily="34" charset="-128"/>
            </a:endParaRPr>
          </a:p>
        </p:txBody>
      </p:sp>
      <p:graphicFrame>
        <p:nvGraphicFramePr>
          <p:cNvPr id="2" name="Object 10"/>
          <p:cNvGraphicFramePr>
            <a:graphicFrameLocks noChangeAspect="1"/>
          </p:cNvGraphicFramePr>
          <p:nvPr/>
        </p:nvGraphicFramePr>
        <p:xfrm>
          <a:off x="-2435225" y="3636911"/>
          <a:ext cx="13600113" cy="1625600"/>
        </p:xfrm>
        <a:graphic>
          <a:graphicData uri="http://schemas.openxmlformats.org/presentationml/2006/ole">
            <mc:AlternateContent xmlns:mc="http://schemas.openxmlformats.org/markup-compatibility/2006">
              <mc:Choice xmlns:v="urn:schemas-microsoft-com:vml" Requires="v">
                <p:oleObj spid="_x0000_s10338" name="Document" r:id="rId4" imgW="5942845" imgH="712593" progId="Word.Document.12">
                  <p:embed/>
                </p:oleObj>
              </mc:Choice>
              <mc:Fallback>
                <p:oleObj name="Document" r:id="rId4" imgW="5942845" imgH="712593"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5225" y="3636911"/>
                        <a:ext cx="13600113"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2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1" hangingPunct="1"/>
            <a:endParaRPr lang="en-US">
              <a:solidFill>
                <a:srgbClr val="000000"/>
              </a:solidFill>
              <a:latin typeface="Times New Roman" pitchFamily="18" charset="0"/>
              <a:ea typeface="ＭＳ Ｐゴシック" pitchFamily="34" charset="-128"/>
            </a:endParaRPr>
          </a:p>
        </p:txBody>
      </p:sp>
      <p:sp>
        <p:nvSpPr>
          <p:cNvPr id="5632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1" hangingPunct="1"/>
            <a:endParaRPr lang="en-US">
              <a:solidFill>
                <a:srgbClr val="000000"/>
              </a:solidFill>
              <a:latin typeface="Times New Roman" pitchFamily="18" charset="0"/>
              <a:ea typeface="ＭＳ Ｐゴシック" pitchFamily="34" charset="-128"/>
            </a:endParaRPr>
          </a:p>
        </p:txBody>
      </p:sp>
      <p:sp>
        <p:nvSpPr>
          <p:cNvPr id="5632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1" hangingPunct="1"/>
            <a:endParaRPr lang="en-US">
              <a:solidFill>
                <a:srgbClr val="000000"/>
              </a:solidFill>
              <a:latin typeface="Times New Roman" pitchFamily="18" charset="0"/>
              <a:ea typeface="ＭＳ Ｐゴシック" pitchFamily="34" charset="-128"/>
            </a:endParaRPr>
          </a:p>
        </p:txBody>
      </p:sp>
      <p:graphicFrame>
        <p:nvGraphicFramePr>
          <p:cNvPr id="3" name="Object 10"/>
          <p:cNvGraphicFramePr>
            <a:graphicFrameLocks noChangeAspect="1"/>
          </p:cNvGraphicFramePr>
          <p:nvPr/>
        </p:nvGraphicFramePr>
        <p:xfrm>
          <a:off x="-2966491" y="4933724"/>
          <a:ext cx="10525532" cy="1257776"/>
        </p:xfrm>
        <a:graphic>
          <a:graphicData uri="http://schemas.openxmlformats.org/presentationml/2006/ole">
            <mc:AlternateContent xmlns:mc="http://schemas.openxmlformats.org/markup-compatibility/2006">
              <mc:Choice xmlns:v="urn:schemas-microsoft-com:vml" Requires="v">
                <p:oleObj spid="_x0000_s10339" name="Document" r:id="rId7" imgW="5942845" imgH="714036" progId="Word.Document.12">
                  <p:embed/>
                </p:oleObj>
              </mc:Choice>
              <mc:Fallback>
                <p:oleObj name="Document" r:id="rId7" imgW="5942845" imgH="714036" progId="Word.Document.1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6491" y="4933724"/>
                        <a:ext cx="10525532" cy="125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6" name="Object 11"/>
          <p:cNvGraphicFramePr>
            <a:graphicFrameLocks noChangeAspect="1"/>
          </p:cNvGraphicFramePr>
          <p:nvPr/>
        </p:nvGraphicFramePr>
        <p:xfrm>
          <a:off x="2700605" y="4944127"/>
          <a:ext cx="11266262" cy="1350858"/>
        </p:xfrm>
        <a:graphic>
          <a:graphicData uri="http://schemas.openxmlformats.org/presentationml/2006/ole">
            <mc:AlternateContent xmlns:mc="http://schemas.openxmlformats.org/markup-compatibility/2006">
              <mc:Choice xmlns:v="urn:schemas-microsoft-com:vml" Requires="v">
                <p:oleObj spid="_x0000_s10340" name="Document" r:id="rId10" imgW="5940848" imgH="712019" progId="Word.Document.12">
                  <p:embed/>
                </p:oleObj>
              </mc:Choice>
              <mc:Fallback>
                <p:oleObj name="Document" r:id="rId10" imgW="5940848" imgH="712019" progId="Word.Document.12">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0605" y="4944127"/>
                        <a:ext cx="11266262" cy="1350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67795811"/>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7975" y="134938"/>
            <a:ext cx="8570913" cy="977900"/>
          </a:xfrm>
        </p:spPr>
        <p:txBody>
          <a:bodyPr/>
          <a:lstStyle/>
          <a:p>
            <a:pPr eaLnBrk="1" hangingPunct="1"/>
            <a:r>
              <a:rPr lang="en-US" smtClean="0">
                <a:effectLst/>
                <a:latin typeface="Optima" charset="0"/>
                <a:ea typeface="ＭＳ Ｐゴシック" pitchFamily="34" charset="-128"/>
              </a:rPr>
              <a:t>Outline</a:t>
            </a:r>
          </a:p>
        </p:txBody>
      </p:sp>
      <p:sp>
        <p:nvSpPr>
          <p:cNvPr id="23555" name="Content Placeholder 2"/>
          <p:cNvSpPr>
            <a:spLocks noGrp="1"/>
          </p:cNvSpPr>
          <p:nvPr>
            <p:ph idx="1"/>
          </p:nvPr>
        </p:nvSpPr>
        <p:spPr>
          <a:xfrm>
            <a:off x="457199" y="1543050"/>
            <a:ext cx="8410353" cy="5122863"/>
          </a:xfrm>
        </p:spPr>
        <p:txBody>
          <a:bodyPr/>
          <a:lstStyle/>
          <a:p>
            <a:pPr marL="514350" indent="-514350" eaLnBrk="1" hangingPunct="1">
              <a:buFont typeface="Times" charset="0"/>
              <a:buAutoNum type="arabicPeriod"/>
            </a:pPr>
            <a:r>
              <a:rPr lang="en-US" dirty="0" smtClean="0">
                <a:effectLst/>
                <a:latin typeface="Optima" charset="0"/>
                <a:ea typeface="ＭＳ Ｐゴシック" pitchFamily="34" charset="-128"/>
              </a:rPr>
              <a:t>Some Promises for Social Science</a:t>
            </a:r>
          </a:p>
          <a:p>
            <a:pPr marL="514350" indent="-514350" eaLnBrk="1" hangingPunct="1">
              <a:buFont typeface="Times" charset="0"/>
              <a:buAutoNum type="arabicPeriod"/>
            </a:pPr>
            <a:r>
              <a:rPr lang="en-US" dirty="0" smtClean="0">
                <a:effectLst/>
                <a:latin typeface="Optima" charset="0"/>
                <a:ea typeface="ＭＳ Ｐゴシック" pitchFamily="34" charset="-128"/>
              </a:rPr>
              <a:t>Conceptual Framework</a:t>
            </a:r>
          </a:p>
          <a:p>
            <a:pPr marL="514350" indent="-514350" eaLnBrk="1" hangingPunct="1">
              <a:buFont typeface="Times" charset="0"/>
              <a:buAutoNum type="arabicPeriod"/>
            </a:pPr>
            <a:r>
              <a:rPr lang="en-US" dirty="0" smtClean="0">
                <a:effectLst/>
                <a:latin typeface="Optima" charset="0"/>
                <a:ea typeface="ＭＳ Ｐゴシック" pitchFamily="34" charset="-128"/>
              </a:rPr>
              <a:t>Discovering Genetic Effects</a:t>
            </a:r>
          </a:p>
          <a:p>
            <a:pPr marL="514350" indent="-514350" eaLnBrk="1" hangingPunct="1">
              <a:buFont typeface="Times" charset="0"/>
              <a:buAutoNum type="arabicPeriod"/>
            </a:pPr>
            <a:r>
              <a:rPr lang="en-US" dirty="0" smtClean="0">
                <a:effectLst/>
                <a:latin typeface="Optima" charset="0"/>
                <a:ea typeface="ＭＳ Ｐゴシック" pitchFamily="34" charset="-128"/>
              </a:rPr>
              <a:t>The Power Problem</a:t>
            </a:r>
          </a:p>
          <a:p>
            <a:pPr marL="514350" indent="-514350" eaLnBrk="1" hangingPunct="1">
              <a:buFont typeface="Times" charset="0"/>
              <a:buAutoNum type="arabicPeriod"/>
            </a:pPr>
            <a:r>
              <a:rPr lang="en-US" dirty="0" smtClean="0">
                <a:effectLst/>
                <a:latin typeface="Optima" charset="0"/>
                <a:ea typeface="ＭＳ Ｐゴシック" pitchFamily="34" charset="-128"/>
              </a:rPr>
              <a:t>Some Ways Forward</a:t>
            </a:r>
          </a:p>
          <a:p>
            <a:pPr marL="914400" lvl="1" indent="-514350" eaLnBrk="1" hangingPunct="1">
              <a:buFontTx/>
              <a:buAutoNum type="alphaUcPeriod"/>
            </a:pPr>
            <a:r>
              <a:rPr lang="en-US" dirty="0" smtClean="0">
                <a:effectLst/>
                <a:latin typeface="Optima" charset="0"/>
                <a:ea typeface="ＭＳ Ｐゴシック" pitchFamily="34" charset="-128"/>
              </a:rPr>
              <a:t>GWAS with large samples</a:t>
            </a:r>
          </a:p>
          <a:p>
            <a:pPr marL="914400" lvl="1" indent="-514350" eaLnBrk="1" hangingPunct="1">
              <a:buFontTx/>
              <a:buAutoNum type="alphaUcPeriod"/>
            </a:pPr>
            <a:r>
              <a:rPr lang="en-US" dirty="0" smtClean="0">
                <a:effectLst/>
                <a:latin typeface="Optima" charset="0"/>
                <a:ea typeface="ＭＳ Ｐゴシック" pitchFamily="34" charset="-128"/>
              </a:rPr>
              <a:t>Exploiting cumulative effect of many SNPs</a:t>
            </a:r>
          </a:p>
          <a:p>
            <a:pPr marL="914400" lvl="1" indent="-514350" eaLnBrk="1" hangingPunct="1">
              <a:buFontTx/>
              <a:buAutoNum type="alphaUcPeriod"/>
            </a:pPr>
            <a:r>
              <a:rPr lang="en-US" b="1" i="1" dirty="0" smtClean="0">
                <a:effectLst/>
                <a:latin typeface="Optima" charset="0"/>
                <a:ea typeface="ＭＳ Ｐゴシック" pitchFamily="34" charset="-128"/>
              </a:rPr>
              <a:t>Focus on well-established genetic effects</a:t>
            </a:r>
          </a:p>
        </p:txBody>
      </p:sp>
    </p:spTree>
    <p:extLst>
      <p:ext uri="{BB962C8B-B14F-4D97-AF65-F5344CB8AC3E}">
        <p14:creationId xmlns:p14="http://schemas.microsoft.com/office/powerpoint/2010/main" val="2042190297"/>
      </p:ext>
    </p:extLst>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4" name="Title 1"/>
          <p:cNvSpPr>
            <a:spLocks noGrp="1"/>
          </p:cNvSpPr>
          <p:nvPr>
            <p:ph type="title"/>
          </p:nvPr>
        </p:nvSpPr>
        <p:spPr>
          <a:xfrm>
            <a:off x="473075" y="123825"/>
            <a:ext cx="8218488" cy="1143000"/>
          </a:xfrm>
        </p:spPr>
        <p:txBody>
          <a:bodyPr/>
          <a:lstStyle/>
          <a:p>
            <a:pPr eaLnBrk="1" hangingPunct="1"/>
            <a:r>
              <a:rPr lang="en-US" smtClean="0">
                <a:effectLst/>
                <a:latin typeface="Optima" charset="0"/>
                <a:ea typeface="ＭＳ Ｐゴシック" pitchFamily="34" charset="-128"/>
              </a:rPr>
              <a:t>Way #3: Well-Established, Proximal Genetic Effects</a:t>
            </a:r>
            <a:endParaRPr lang="en-US" sz="3100" smtClean="0">
              <a:effectLst/>
              <a:latin typeface="Optima" charset="0"/>
              <a:ea typeface="ＭＳ Ｐゴシック" pitchFamily="34" charset="-128"/>
            </a:endParaRPr>
          </a:p>
        </p:txBody>
      </p:sp>
      <p:sp>
        <p:nvSpPr>
          <p:cNvPr id="6147" name="Content Placeholder 2"/>
          <p:cNvSpPr>
            <a:spLocks noGrp="1"/>
          </p:cNvSpPr>
          <p:nvPr>
            <p:ph idx="1"/>
          </p:nvPr>
        </p:nvSpPr>
        <p:spPr>
          <a:xfrm>
            <a:off x="330200" y="1641475"/>
            <a:ext cx="8356600" cy="4837113"/>
          </a:xfrm>
        </p:spPr>
        <p:txBody>
          <a:bodyPr/>
          <a:lstStyle/>
          <a:p>
            <a:pPr eaLnBrk="1" hangingPunct="1"/>
            <a:r>
              <a:rPr lang="en-US" sz="2400" dirty="0" smtClean="0">
                <a:effectLst/>
                <a:latin typeface="Optima" charset="0"/>
                <a:ea typeface="ＭＳ Ｐゴシック" pitchFamily="34" charset="-128"/>
              </a:rPr>
              <a:t>I have emphasized highly polygenic architecture and small effects for behavioral traits.</a:t>
            </a:r>
          </a:p>
          <a:p>
            <a:pPr lvl="1" eaLnBrk="1" hangingPunct="1"/>
            <a:r>
              <a:rPr lang="en-US" sz="2000" dirty="0" smtClean="0">
                <a:effectLst/>
                <a:latin typeface="Optima" charset="0"/>
                <a:ea typeface="ＭＳ Ｐゴシック" pitchFamily="34" charset="-128"/>
              </a:rPr>
              <a:t>I believe true of most traits of interest to social scientists.</a:t>
            </a:r>
          </a:p>
          <a:p>
            <a:pPr eaLnBrk="1" hangingPunct="1"/>
            <a:r>
              <a:rPr lang="en-US" sz="2400" dirty="0" smtClean="0">
                <a:effectLst/>
                <a:latin typeface="Optima" charset="0"/>
                <a:ea typeface="ＭＳ Ｐゴシック" pitchFamily="34" charset="-128"/>
              </a:rPr>
              <a:t>Exceptions: traits with fairly direct biological precursors.</a:t>
            </a:r>
          </a:p>
          <a:p>
            <a:pPr lvl="1" eaLnBrk="1" hangingPunct="1"/>
            <a:r>
              <a:rPr lang="en-US" sz="2000" dirty="0" smtClean="0">
                <a:effectLst/>
                <a:latin typeface="Optima" charset="0"/>
                <a:ea typeface="ＭＳ Ｐゴシック" pitchFamily="34" charset="-128"/>
              </a:rPr>
              <a:t>Examples:  Preferences for consumption of nicotine, alcohol, caffeine, salty foods.</a:t>
            </a:r>
          </a:p>
          <a:p>
            <a:pPr lvl="1" eaLnBrk="1" hangingPunct="1"/>
            <a:r>
              <a:rPr lang="en-US" sz="2000" dirty="0" smtClean="0">
                <a:effectLst/>
                <a:latin typeface="Optima" charset="0"/>
                <a:ea typeface="ＭＳ Ｐゴシック" pitchFamily="34" charset="-128"/>
              </a:rPr>
              <a:t>Some of these are clearly relevant for health.</a:t>
            </a:r>
          </a:p>
          <a:p>
            <a:pPr lvl="1" eaLnBrk="1" hangingPunct="1"/>
            <a:r>
              <a:rPr lang="en-US" sz="2000" dirty="0" smtClean="0">
                <a:effectLst/>
                <a:latin typeface="Optima" charset="0"/>
                <a:ea typeface="ＭＳ Ｐゴシック" pitchFamily="34" charset="-128"/>
              </a:rPr>
              <a:t>Some recent </a:t>
            </a:r>
            <a:r>
              <a:rPr lang="en-US" sz="2000" dirty="0" err="1" smtClean="0">
                <a:effectLst/>
                <a:latin typeface="Optima" charset="0"/>
                <a:ea typeface="ＭＳ Ｐゴシック" pitchFamily="34" charset="-128"/>
              </a:rPr>
              <a:t>genoeconomics</a:t>
            </a:r>
            <a:r>
              <a:rPr lang="en-US" sz="2000" dirty="0" smtClean="0">
                <a:effectLst/>
                <a:latin typeface="Optima" charset="0"/>
                <a:ea typeface="ＭＳ Ｐゴシック" pitchFamily="34" charset="-128"/>
              </a:rPr>
              <a:t> work on smoking. </a:t>
            </a:r>
            <a:r>
              <a:rPr lang="en-US" sz="1600" dirty="0" smtClean="0">
                <a:effectLst/>
                <a:latin typeface="Optima" charset="0"/>
                <a:ea typeface="ＭＳ Ｐゴシック" pitchFamily="34" charset="-128"/>
              </a:rPr>
              <a:t>(e.g., Fletcher, 2011)</a:t>
            </a:r>
          </a:p>
          <a:p>
            <a:pPr eaLnBrk="1" hangingPunct="1"/>
            <a:r>
              <a:rPr lang="en-US" sz="2400" dirty="0" smtClean="0">
                <a:effectLst/>
                <a:latin typeface="Optima" charset="0"/>
                <a:ea typeface="ＭＳ Ｐゴシック" pitchFamily="34" charset="-128"/>
              </a:rPr>
              <a:t>Starting work on structural modeling of </a:t>
            </a:r>
            <a:r>
              <a:rPr lang="en-US" sz="2400" smtClean="0">
                <a:effectLst/>
                <a:latin typeface="Optima" charset="0"/>
                <a:ea typeface="ＭＳ Ｐゴシック" pitchFamily="34" charset="-128"/>
              </a:rPr>
              <a:t>smoking initiation and </a:t>
            </a:r>
            <a:r>
              <a:rPr lang="en-US" sz="2400" dirty="0" smtClean="0">
                <a:effectLst/>
                <a:latin typeface="Optima" charset="0"/>
                <a:ea typeface="ＭＳ Ｐゴシック" pitchFamily="34" charset="-128"/>
              </a:rPr>
              <a:t>quitting that incorporates genetic data using HRS.</a:t>
            </a:r>
          </a:p>
          <a:p>
            <a:pPr lvl="1" eaLnBrk="1" hangingPunct="1"/>
            <a:r>
              <a:rPr lang="en-US" sz="2000" dirty="0" smtClean="0">
                <a:effectLst/>
                <a:latin typeface="Optima" charset="0"/>
                <a:ea typeface="ＭＳ Ｐゴシック" pitchFamily="34" charset="-128"/>
              </a:rPr>
              <a:t>The </a:t>
            </a:r>
            <a:r>
              <a:rPr lang="en-US" sz="2000" i="1" dirty="0" smtClean="0">
                <a:effectLst/>
                <a:latin typeface="Optima" charset="0"/>
                <a:ea typeface="ＭＳ Ｐゴシック" pitchFamily="34" charset="-128"/>
              </a:rPr>
              <a:t>biological</a:t>
            </a:r>
            <a:r>
              <a:rPr lang="en-US" sz="2000" dirty="0" smtClean="0">
                <a:effectLst/>
                <a:latin typeface="Optima" charset="0"/>
                <a:ea typeface="ＭＳ Ｐゴシック" pitchFamily="34" charset="-128"/>
              </a:rPr>
              <a:t> pathways are well understood, but the behavioral responses are not </a:t>
            </a:r>
            <a:r>
              <a:rPr lang="en-US" sz="2000" dirty="0" smtClean="0">
                <a:effectLst/>
                <a:latin typeface="Optima" charset="0"/>
                <a:ea typeface="ＭＳ Ｐゴシック" pitchFamily="34" charset="-128"/>
                <a:cs typeface="Times New Roman" pitchFamily="18" charset="0"/>
              </a:rPr>
              <a:t>→ role for economic modeling.</a:t>
            </a:r>
            <a:endParaRPr lang="en-US" sz="2000" dirty="0" smtClean="0">
              <a:effectLst/>
              <a:latin typeface="Optima" charset="0"/>
              <a:ea typeface="ＭＳ Ｐゴシック" pitchFamily="34" charset="-128"/>
            </a:endParaRPr>
          </a:p>
          <a:p>
            <a:pPr lvl="1" eaLnBrk="1" hangingPunct="1"/>
            <a:endParaRPr lang="en-US" sz="2000" dirty="0" smtClean="0">
              <a:effectLst/>
              <a:latin typeface="Optima" charset="0"/>
              <a:ea typeface="ＭＳ Ｐゴシック" pitchFamily="34" charset="-128"/>
            </a:endParaRPr>
          </a:p>
          <a:p>
            <a:pPr eaLnBrk="1" hangingPunct="1"/>
            <a:endParaRPr lang="en-US" sz="2400" dirty="0" smtClean="0">
              <a:effectLst/>
              <a:latin typeface="Optima" charset="0"/>
              <a:ea typeface="ＭＳ Ｐゴシック" pitchFamily="34" charset="-128"/>
            </a:endParaRPr>
          </a:p>
        </p:txBody>
      </p:sp>
    </p:spTree>
    <p:extLst>
      <p:ext uri="{BB962C8B-B14F-4D97-AF65-F5344CB8AC3E}">
        <p14:creationId xmlns:p14="http://schemas.microsoft.com/office/powerpoint/2010/main" val="1550841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7975" y="134938"/>
            <a:ext cx="8570913" cy="977900"/>
          </a:xfrm>
        </p:spPr>
        <p:txBody>
          <a:bodyPr/>
          <a:lstStyle/>
          <a:p>
            <a:pPr eaLnBrk="1" hangingPunct="1"/>
            <a:r>
              <a:rPr lang="en-US" smtClean="0">
                <a:effectLst/>
                <a:latin typeface="Optima" charset="0"/>
                <a:ea typeface="ＭＳ Ｐゴシック" pitchFamily="34" charset="-128"/>
              </a:rPr>
              <a:t>Outline</a:t>
            </a:r>
          </a:p>
        </p:txBody>
      </p:sp>
      <p:sp>
        <p:nvSpPr>
          <p:cNvPr id="23555" name="Content Placeholder 2"/>
          <p:cNvSpPr>
            <a:spLocks noGrp="1"/>
          </p:cNvSpPr>
          <p:nvPr>
            <p:ph idx="1"/>
          </p:nvPr>
        </p:nvSpPr>
        <p:spPr>
          <a:xfrm>
            <a:off x="457200" y="1383396"/>
            <a:ext cx="8229600" cy="5122863"/>
          </a:xfrm>
        </p:spPr>
        <p:txBody>
          <a:bodyPr/>
          <a:lstStyle/>
          <a:p>
            <a:pPr marL="514350" indent="-514350" eaLnBrk="1" hangingPunct="1">
              <a:buFont typeface="Times" charset="0"/>
              <a:buAutoNum type="arabicPeriod"/>
            </a:pPr>
            <a:r>
              <a:rPr lang="en-US" dirty="0" smtClean="0">
                <a:effectLst/>
                <a:latin typeface="Optima" charset="0"/>
                <a:ea typeface="ＭＳ Ｐゴシック" pitchFamily="34" charset="-128"/>
              </a:rPr>
              <a:t>Some promises for social </a:t>
            </a:r>
            <a:r>
              <a:rPr lang="en-US" dirty="0">
                <a:effectLst/>
                <a:latin typeface="Optima" charset="0"/>
                <a:ea typeface="ＭＳ Ｐゴシック" pitchFamily="34" charset="-128"/>
              </a:rPr>
              <a:t>s</a:t>
            </a:r>
            <a:r>
              <a:rPr lang="en-US" dirty="0" smtClean="0">
                <a:effectLst/>
                <a:latin typeface="Optima" charset="0"/>
                <a:ea typeface="ＭＳ Ｐゴシック" pitchFamily="34" charset="-128"/>
              </a:rPr>
              <a:t>cience</a:t>
            </a:r>
          </a:p>
          <a:p>
            <a:pPr marL="514350" indent="-514350" eaLnBrk="1" hangingPunct="1">
              <a:buFont typeface="Times" charset="0"/>
              <a:buAutoNum type="arabicPeriod"/>
            </a:pPr>
            <a:r>
              <a:rPr lang="en-US" dirty="0" smtClean="0">
                <a:effectLst/>
                <a:latin typeface="Optima" charset="0"/>
                <a:ea typeface="ＭＳ Ｐゴシック" pitchFamily="34" charset="-128"/>
              </a:rPr>
              <a:t>Conceptual framework</a:t>
            </a:r>
          </a:p>
          <a:p>
            <a:pPr marL="514350" indent="-514350" eaLnBrk="1" hangingPunct="1">
              <a:buFont typeface="Times" charset="0"/>
              <a:buAutoNum type="arabicPeriod"/>
            </a:pPr>
            <a:r>
              <a:rPr lang="en-US" dirty="0" smtClean="0">
                <a:effectLst/>
                <a:latin typeface="Optima" charset="0"/>
                <a:ea typeface="ＭＳ Ｐゴシック" pitchFamily="34" charset="-128"/>
              </a:rPr>
              <a:t>Discovering genetic </a:t>
            </a:r>
            <a:r>
              <a:rPr lang="en-US" dirty="0">
                <a:effectLst/>
                <a:latin typeface="Optima" charset="0"/>
                <a:ea typeface="ＭＳ Ｐゴシック" pitchFamily="34" charset="-128"/>
              </a:rPr>
              <a:t>e</a:t>
            </a:r>
            <a:r>
              <a:rPr lang="en-US" dirty="0" smtClean="0">
                <a:effectLst/>
                <a:latin typeface="Optima" charset="0"/>
                <a:ea typeface="ＭＳ Ｐゴシック" pitchFamily="34" charset="-128"/>
              </a:rPr>
              <a:t>ffects</a:t>
            </a:r>
          </a:p>
          <a:p>
            <a:pPr marL="514350" indent="-514350" eaLnBrk="1" hangingPunct="1">
              <a:buFont typeface="Times" charset="0"/>
              <a:buAutoNum type="arabicPeriod"/>
            </a:pPr>
            <a:r>
              <a:rPr lang="en-US" dirty="0" smtClean="0">
                <a:effectLst/>
                <a:latin typeface="Optima" charset="0"/>
                <a:ea typeface="ＭＳ Ｐゴシック" pitchFamily="34" charset="-128"/>
              </a:rPr>
              <a:t>The power </a:t>
            </a:r>
            <a:r>
              <a:rPr lang="en-US" dirty="0">
                <a:effectLst/>
                <a:latin typeface="Optima" charset="0"/>
                <a:ea typeface="ＭＳ Ｐゴシック" pitchFamily="34" charset="-128"/>
              </a:rPr>
              <a:t>p</a:t>
            </a:r>
            <a:r>
              <a:rPr lang="en-US" dirty="0" smtClean="0">
                <a:effectLst/>
                <a:latin typeface="Optima" charset="0"/>
                <a:ea typeface="ＭＳ Ｐゴシック" pitchFamily="34" charset="-128"/>
              </a:rPr>
              <a:t>roblem</a:t>
            </a:r>
          </a:p>
          <a:p>
            <a:pPr marL="514350" indent="-514350" eaLnBrk="1" hangingPunct="1">
              <a:buFont typeface="Times" charset="0"/>
              <a:buAutoNum type="arabicPeriod"/>
            </a:pPr>
            <a:r>
              <a:rPr lang="en-US" dirty="0" smtClean="0">
                <a:effectLst/>
                <a:latin typeface="Optima" charset="0"/>
                <a:ea typeface="ＭＳ Ｐゴシック" pitchFamily="34" charset="-128"/>
              </a:rPr>
              <a:t>Some ways forward</a:t>
            </a:r>
          </a:p>
          <a:p>
            <a:pPr marL="914400" lvl="1" indent="-514350" eaLnBrk="1" hangingPunct="1"/>
            <a:r>
              <a:rPr lang="en-US" dirty="0">
                <a:effectLst/>
                <a:latin typeface="Optima" charset="0"/>
                <a:ea typeface="ＭＳ Ｐゴシック" pitchFamily="34" charset="-128"/>
              </a:rPr>
              <a:t>GWAS with large samples</a:t>
            </a:r>
          </a:p>
          <a:p>
            <a:pPr marL="914400" lvl="1" indent="-514350" eaLnBrk="1" hangingPunct="1"/>
            <a:r>
              <a:rPr lang="en-US" dirty="0">
                <a:effectLst/>
                <a:latin typeface="Optima" charset="0"/>
                <a:ea typeface="ＭＳ Ｐゴシック" pitchFamily="34" charset="-128"/>
              </a:rPr>
              <a:t>Exploiting cumulative effect of many SNPs</a:t>
            </a:r>
          </a:p>
          <a:p>
            <a:pPr marL="514350" indent="-514350" eaLnBrk="1" hangingPunct="1">
              <a:buFont typeface="Times" charset="0"/>
              <a:buAutoNum type="arabicPeriod"/>
            </a:pPr>
            <a:r>
              <a:rPr lang="en-US" dirty="0" smtClean="0">
                <a:solidFill>
                  <a:srgbClr val="FF0000"/>
                </a:solidFill>
                <a:effectLst/>
                <a:latin typeface="Optima" charset="0"/>
                <a:ea typeface="ＭＳ Ｐゴシック" pitchFamily="34" charset="-128"/>
              </a:rPr>
              <a:t>Public policy questions</a:t>
            </a:r>
          </a:p>
        </p:txBody>
      </p:sp>
    </p:spTree>
    <p:extLst>
      <p:ext uri="{BB962C8B-B14F-4D97-AF65-F5344CB8AC3E}">
        <p14:creationId xmlns:p14="http://schemas.microsoft.com/office/powerpoint/2010/main" val="2969085958"/>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829" y="174172"/>
            <a:ext cx="7772400" cy="1143000"/>
          </a:xfrm>
        </p:spPr>
        <p:txBody>
          <a:bodyPr/>
          <a:lstStyle/>
          <a:p>
            <a:r>
              <a:rPr lang="en-US" dirty="0" smtClean="0">
                <a:effectLst/>
                <a:latin typeface="Calibri" panose="020F0502020204030204" pitchFamily="34" charset="0"/>
              </a:rPr>
              <a:t>Public policy</a:t>
            </a:r>
            <a:endParaRPr lang="en-US" dirty="0">
              <a:effectLst/>
              <a:latin typeface="Calibri" panose="020F0502020204030204" pitchFamily="34" charset="0"/>
            </a:endParaRPr>
          </a:p>
        </p:txBody>
      </p:sp>
      <p:sp>
        <p:nvSpPr>
          <p:cNvPr id="3" name="Content Placeholder 2"/>
          <p:cNvSpPr>
            <a:spLocks noGrp="1"/>
          </p:cNvSpPr>
          <p:nvPr>
            <p:ph idx="1"/>
          </p:nvPr>
        </p:nvSpPr>
        <p:spPr>
          <a:xfrm>
            <a:off x="406397" y="1248229"/>
            <a:ext cx="8882743" cy="4847771"/>
          </a:xfrm>
        </p:spPr>
        <p:txBody>
          <a:bodyPr/>
          <a:lstStyle/>
          <a:p>
            <a:r>
              <a:rPr lang="en-US" dirty="0" smtClean="0">
                <a:effectLst/>
                <a:latin typeface="Calibri" panose="020F0502020204030204" pitchFamily="34" charset="0"/>
              </a:rPr>
              <a:t>Within a few decades we’ll be able to use polygenic risk scores to partially predict the lifetime trajectory of a newborn                          (10% to 30% of the variation)</a:t>
            </a:r>
          </a:p>
          <a:p>
            <a:pPr lvl="1"/>
            <a:r>
              <a:rPr lang="en-US" dirty="0" smtClean="0">
                <a:effectLst/>
                <a:latin typeface="Calibri" panose="020F0502020204030204" pitchFamily="34" charset="0"/>
              </a:rPr>
              <a:t>Health phenotypes</a:t>
            </a:r>
          </a:p>
          <a:p>
            <a:pPr lvl="1"/>
            <a:r>
              <a:rPr lang="en-US" dirty="0" smtClean="0">
                <a:effectLst/>
                <a:latin typeface="Calibri" panose="020F0502020204030204" pitchFamily="34" charset="0"/>
              </a:rPr>
              <a:t>Social science phenotypes </a:t>
            </a:r>
          </a:p>
          <a:p>
            <a:pPr lvl="2"/>
            <a:r>
              <a:rPr lang="en-US" dirty="0" smtClean="0">
                <a:effectLst/>
                <a:latin typeface="Calibri" panose="020F0502020204030204" pitchFamily="34" charset="0"/>
              </a:rPr>
              <a:t>e.g., educational attainment</a:t>
            </a:r>
          </a:p>
          <a:p>
            <a:r>
              <a:rPr lang="en-US" dirty="0" smtClean="0">
                <a:effectLst/>
                <a:latin typeface="Calibri" panose="020F0502020204030204" pitchFamily="34" charset="0"/>
              </a:rPr>
              <a:t>We need a regulatory framework</a:t>
            </a:r>
          </a:p>
          <a:p>
            <a:pPr lvl="1"/>
            <a:r>
              <a:rPr lang="en-US" dirty="0" smtClean="0">
                <a:effectLst/>
                <a:latin typeface="Calibri" panose="020F0502020204030204" pitchFamily="34" charset="0"/>
              </a:rPr>
              <a:t>Should individuals be allowed to know their own genotypes? (Probably)</a:t>
            </a:r>
          </a:p>
          <a:p>
            <a:pPr lvl="1"/>
            <a:r>
              <a:rPr lang="en-US" dirty="0" smtClean="0">
                <a:effectLst/>
                <a:latin typeface="Calibri" panose="020F0502020204030204" pitchFamily="34" charset="0"/>
              </a:rPr>
              <a:t>Who can this information be given to?</a:t>
            </a:r>
          </a:p>
        </p:txBody>
      </p:sp>
    </p:spTree>
    <p:extLst>
      <p:ext uri="{BB962C8B-B14F-4D97-AF65-F5344CB8AC3E}">
        <p14:creationId xmlns:p14="http://schemas.microsoft.com/office/powerpoint/2010/main" val="328028934"/>
      </p:ext>
    </p:extLst>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Calibri" panose="020F0502020204030204" pitchFamily="34" charset="0"/>
              </a:rPr>
              <a:t>P</a:t>
            </a:r>
            <a:r>
              <a:rPr lang="en-US" dirty="0" smtClean="0">
                <a:effectLst/>
                <a:latin typeface="Calibri" panose="020F0502020204030204" pitchFamily="34" charset="0"/>
              </a:rPr>
              <a:t>otential benefits</a:t>
            </a:r>
            <a:endParaRPr lang="en-US" dirty="0">
              <a:effectLst/>
              <a:latin typeface="Calibri" panose="020F0502020204030204" pitchFamily="34" charset="0"/>
            </a:endParaRPr>
          </a:p>
        </p:txBody>
      </p:sp>
      <p:sp>
        <p:nvSpPr>
          <p:cNvPr id="3" name="Content Placeholder 2"/>
          <p:cNvSpPr>
            <a:spLocks noGrp="1"/>
          </p:cNvSpPr>
          <p:nvPr>
            <p:ph idx="1"/>
          </p:nvPr>
        </p:nvSpPr>
        <p:spPr>
          <a:xfrm>
            <a:off x="685800" y="1865088"/>
            <a:ext cx="7772400" cy="4114800"/>
          </a:xfrm>
        </p:spPr>
        <p:txBody>
          <a:bodyPr/>
          <a:lstStyle/>
          <a:p>
            <a:pPr marL="0" indent="0">
              <a:buNone/>
            </a:pPr>
            <a:r>
              <a:rPr lang="en-US" dirty="0" smtClean="0">
                <a:latin typeface="Calibri" panose="020F0502020204030204" pitchFamily="34" charset="0"/>
              </a:rPr>
              <a:t>In principle, the genome could be used to identify risk factors for things like:</a:t>
            </a:r>
          </a:p>
          <a:p>
            <a:pPr lvl="1"/>
            <a:r>
              <a:rPr lang="en-US" dirty="0" smtClean="0">
                <a:latin typeface="Calibri" panose="020F0502020204030204" pitchFamily="34" charset="0"/>
              </a:rPr>
              <a:t>Dyslexia</a:t>
            </a:r>
          </a:p>
          <a:p>
            <a:pPr lvl="1"/>
            <a:r>
              <a:rPr lang="en-US" dirty="0" smtClean="0">
                <a:latin typeface="Calibri" panose="020F0502020204030204" pitchFamily="34" charset="0"/>
              </a:rPr>
              <a:t>Smoking/Substance abuse</a:t>
            </a:r>
          </a:p>
          <a:p>
            <a:pPr lvl="1"/>
            <a:r>
              <a:rPr lang="en-US" dirty="0" smtClean="0">
                <a:latin typeface="Calibri" panose="020F0502020204030204" pitchFamily="34" charset="0"/>
              </a:rPr>
              <a:t>Compulsive gambling</a:t>
            </a:r>
          </a:p>
          <a:p>
            <a:pPr lvl="1"/>
            <a:r>
              <a:rPr lang="en-US" dirty="0" smtClean="0">
                <a:latin typeface="Calibri" panose="020F0502020204030204" pitchFamily="34" charset="0"/>
              </a:rPr>
              <a:t>Schizophrenia</a:t>
            </a:r>
          </a:p>
          <a:p>
            <a:pPr lvl="1"/>
            <a:r>
              <a:rPr lang="en-US" dirty="0" smtClean="0">
                <a:latin typeface="Calibri" panose="020F0502020204030204" pitchFamily="34" charset="0"/>
              </a:rPr>
              <a:t>Diabetes</a:t>
            </a:r>
          </a:p>
          <a:p>
            <a:pPr lvl="1"/>
            <a:r>
              <a:rPr lang="en-US" dirty="0" smtClean="0">
                <a:latin typeface="Calibri" panose="020F0502020204030204" pitchFamily="34" charset="0"/>
              </a:rPr>
              <a:t>Obesity</a:t>
            </a:r>
          </a:p>
          <a:p>
            <a:pPr lvl="1"/>
            <a:r>
              <a:rPr lang="en-US" dirty="0" smtClean="0">
                <a:latin typeface="Calibri" panose="020F0502020204030204" pitchFamily="34" charset="0"/>
              </a:rPr>
              <a:t>Dropping out of high school</a:t>
            </a:r>
            <a:endParaRPr lang="en-US" dirty="0">
              <a:latin typeface="Calibri" panose="020F0502020204030204" pitchFamily="34" charset="0"/>
            </a:endParaRPr>
          </a:p>
        </p:txBody>
      </p:sp>
    </p:spTree>
    <p:extLst>
      <p:ext uri="{BB962C8B-B14F-4D97-AF65-F5344CB8AC3E}">
        <p14:creationId xmlns:p14="http://schemas.microsoft.com/office/powerpoint/2010/main" val="2873651306"/>
      </p:ext>
    </p:extLst>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6744"/>
            <a:ext cx="7772400" cy="1030514"/>
          </a:xfrm>
        </p:spPr>
        <p:txBody>
          <a:bodyPr/>
          <a:lstStyle/>
          <a:p>
            <a:r>
              <a:rPr lang="en-US" dirty="0" smtClean="0">
                <a:effectLst/>
                <a:latin typeface="Calibri" panose="020F0502020204030204" pitchFamily="34" charset="0"/>
              </a:rPr>
              <a:t>The ‘</a:t>
            </a:r>
            <a:r>
              <a:rPr lang="en-US" dirty="0" err="1" smtClean="0">
                <a:effectLst/>
                <a:latin typeface="Calibri" panose="020F0502020204030204" pitchFamily="34" charset="0"/>
              </a:rPr>
              <a:t>Coasian</a:t>
            </a:r>
            <a:r>
              <a:rPr lang="en-US" dirty="0" smtClean="0">
                <a:effectLst/>
                <a:latin typeface="Calibri" panose="020F0502020204030204" pitchFamily="34" charset="0"/>
              </a:rPr>
              <a:t>’ benchmark</a:t>
            </a:r>
            <a:endParaRPr lang="en-US" dirty="0">
              <a:effectLst/>
              <a:latin typeface="Calibri" panose="020F0502020204030204" pitchFamily="34" charset="0"/>
            </a:endParaRPr>
          </a:p>
        </p:txBody>
      </p:sp>
      <p:sp>
        <p:nvSpPr>
          <p:cNvPr id="3" name="Content Placeholder 2"/>
          <p:cNvSpPr>
            <a:spLocks noGrp="1"/>
          </p:cNvSpPr>
          <p:nvPr>
            <p:ph idx="1"/>
          </p:nvPr>
        </p:nvSpPr>
        <p:spPr>
          <a:xfrm>
            <a:off x="685800" y="1248229"/>
            <a:ext cx="7772400" cy="4847771"/>
          </a:xfrm>
        </p:spPr>
        <p:txBody>
          <a:bodyPr/>
          <a:lstStyle/>
          <a:p>
            <a:r>
              <a:rPr lang="en-US" dirty="0" smtClean="0">
                <a:effectLst/>
                <a:latin typeface="Calibri" panose="020F0502020204030204" pitchFamily="34" charset="0"/>
              </a:rPr>
              <a:t>“Everyone owns the property rights to their own information”</a:t>
            </a:r>
          </a:p>
          <a:p>
            <a:r>
              <a:rPr lang="en-US" dirty="0" smtClean="0">
                <a:effectLst/>
                <a:latin typeface="Calibri" panose="020F0502020204030204" pitchFamily="34" charset="0"/>
              </a:rPr>
              <a:t>But externalities abound</a:t>
            </a:r>
          </a:p>
          <a:p>
            <a:pPr lvl="1"/>
            <a:r>
              <a:rPr lang="en-US" dirty="0" smtClean="0">
                <a:effectLst/>
                <a:latin typeface="Calibri" panose="020F0502020204030204" pitchFamily="34" charset="0"/>
              </a:rPr>
              <a:t>My DNA reveals my identical twin’s DNA, etc….</a:t>
            </a:r>
          </a:p>
          <a:p>
            <a:pPr lvl="1"/>
            <a:r>
              <a:rPr lang="en-US" dirty="0" smtClean="0">
                <a:effectLst/>
                <a:latin typeface="Calibri" panose="020F0502020204030204" pitchFamily="34" charset="0"/>
              </a:rPr>
              <a:t>My decision not to publicly reveal my DNA reveals information nonetheless</a:t>
            </a:r>
          </a:p>
          <a:p>
            <a:pPr lvl="2"/>
            <a:r>
              <a:rPr lang="en-US" dirty="0" smtClean="0">
                <a:effectLst/>
                <a:latin typeface="Calibri" panose="020F0502020204030204" pitchFamily="34" charset="0"/>
              </a:rPr>
              <a:t>In equilibrium, everyone reveals, since “not revealing” reveals that you have something to hide</a:t>
            </a:r>
          </a:p>
          <a:p>
            <a:pPr lvl="2"/>
            <a:r>
              <a:rPr lang="en-US" dirty="0" smtClean="0">
                <a:effectLst/>
                <a:latin typeface="Calibri" panose="020F0502020204030204" pitchFamily="34" charset="0"/>
              </a:rPr>
              <a:t>Another application of </a:t>
            </a:r>
            <a:r>
              <a:rPr lang="en-US" dirty="0" err="1" smtClean="0">
                <a:effectLst/>
                <a:latin typeface="Calibri" panose="020F0502020204030204" pitchFamily="34" charset="0"/>
              </a:rPr>
              <a:t>Akerlof’s</a:t>
            </a:r>
            <a:r>
              <a:rPr lang="en-US" dirty="0" smtClean="0">
                <a:effectLst/>
                <a:latin typeface="Calibri" panose="020F0502020204030204" pitchFamily="34" charset="0"/>
              </a:rPr>
              <a:t> lemons model</a:t>
            </a:r>
            <a:endParaRPr lang="en-US" dirty="0">
              <a:effectLst/>
              <a:latin typeface="Calibri" panose="020F0502020204030204" pitchFamily="34" charset="0"/>
            </a:endParaRPr>
          </a:p>
        </p:txBody>
      </p:sp>
    </p:spTree>
    <p:extLst>
      <p:ext uri="{BB962C8B-B14F-4D97-AF65-F5344CB8AC3E}">
        <p14:creationId xmlns:p14="http://schemas.microsoft.com/office/powerpoint/2010/main" val="696186762"/>
      </p:ext>
    </p:extLst>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35429" y="609600"/>
            <a:ext cx="8403771" cy="1143000"/>
          </a:xfrm>
        </p:spPr>
        <p:txBody>
          <a:bodyPr/>
          <a:lstStyle/>
          <a:p>
            <a:r>
              <a:rPr lang="en-US" dirty="0" smtClean="0">
                <a:latin typeface="Calibri" panose="020F0502020204030204" pitchFamily="34" charset="0"/>
              </a:rPr>
              <a:t>There is a public interest in blocking information sharing</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dirty="0" smtClean="0">
                <a:latin typeface="Calibri" panose="020F0502020204030204" pitchFamily="34" charset="0"/>
              </a:rPr>
              <a:t>Health insurance companies can’t use DNA for pricing </a:t>
            </a:r>
          </a:p>
          <a:p>
            <a:r>
              <a:rPr lang="en-US" dirty="0" smtClean="0">
                <a:latin typeface="Calibri" panose="020F0502020204030204" pitchFamily="34" charset="0"/>
              </a:rPr>
              <a:t>But what about colleges, employers, romantic partners, and everyone else who’d like to know my genetic endowment?</a:t>
            </a:r>
          </a:p>
        </p:txBody>
      </p:sp>
    </p:spTree>
    <p:extLst>
      <p:ext uri="{BB962C8B-B14F-4D97-AF65-F5344CB8AC3E}">
        <p14:creationId xmlns:p14="http://schemas.microsoft.com/office/powerpoint/2010/main" val="1348086868"/>
      </p:ext>
    </p:extLst>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22514"/>
            <a:ext cx="7772400" cy="5573486"/>
          </a:xfrm>
        </p:spPr>
        <p:txBody>
          <a:bodyPr/>
          <a:lstStyle/>
          <a:p>
            <a:pPr marL="0" indent="0">
              <a:buNone/>
            </a:pPr>
            <a:r>
              <a:rPr lang="en-US" dirty="0">
                <a:effectLst/>
                <a:latin typeface="Calibri" panose="020F0502020204030204" pitchFamily="34" charset="0"/>
              </a:rPr>
              <a:t>If a college is allowed to measure my cognitive function with an SAT, why can’t they measure my </a:t>
            </a:r>
            <a:r>
              <a:rPr lang="en-US" dirty="0" smtClean="0">
                <a:effectLst/>
                <a:latin typeface="Calibri" panose="020F0502020204030204" pitchFamily="34" charset="0"/>
              </a:rPr>
              <a:t>cognitive function with </a:t>
            </a:r>
            <a:r>
              <a:rPr lang="en-US" dirty="0">
                <a:effectLst/>
                <a:latin typeface="Calibri" panose="020F0502020204030204" pitchFamily="34" charset="0"/>
              </a:rPr>
              <a:t>a DNA test</a:t>
            </a:r>
            <a:r>
              <a:rPr lang="en-US" dirty="0" smtClean="0">
                <a:effectLst/>
                <a:latin typeface="Calibri" panose="020F0502020204030204" pitchFamily="34" charset="0"/>
              </a:rPr>
              <a:t>?  </a:t>
            </a:r>
          </a:p>
          <a:p>
            <a:pPr marL="0" indent="0">
              <a:buNone/>
            </a:pPr>
            <a:endParaRPr lang="en-US" dirty="0" smtClean="0">
              <a:effectLst/>
              <a:latin typeface="Calibri" panose="020F0502020204030204" pitchFamily="34" charset="0"/>
            </a:endParaRPr>
          </a:p>
          <a:p>
            <a:pPr marL="0" indent="0">
              <a:buNone/>
            </a:pPr>
            <a:r>
              <a:rPr lang="en-US" dirty="0" smtClean="0">
                <a:effectLst/>
                <a:latin typeface="Calibri" panose="020F0502020204030204" pitchFamily="34" charset="0"/>
              </a:rPr>
              <a:t>Both the SAT and DNA are noisy measures.</a:t>
            </a:r>
          </a:p>
          <a:p>
            <a:pPr marL="0" indent="0">
              <a:buNone/>
            </a:pPr>
            <a:endParaRPr lang="en-US" dirty="0" smtClean="0">
              <a:effectLst/>
              <a:latin typeface="Calibri" panose="020F0502020204030204" pitchFamily="34" charset="0"/>
            </a:endParaRPr>
          </a:p>
          <a:p>
            <a:pPr marL="0" indent="0">
              <a:buNone/>
            </a:pPr>
            <a:r>
              <a:rPr lang="en-US" dirty="0" smtClean="0">
                <a:effectLst/>
                <a:latin typeface="Calibri" panose="020F0502020204030204" pitchFamily="34" charset="0"/>
              </a:rPr>
              <a:t>Why is the SAT appropriate but DNA is not?</a:t>
            </a:r>
          </a:p>
          <a:p>
            <a:pPr marL="0" indent="0">
              <a:buNone/>
            </a:pPr>
            <a:endParaRPr lang="en-US" dirty="0">
              <a:effectLst/>
              <a:latin typeface="Calibri" panose="020F0502020204030204" pitchFamily="34" charset="0"/>
            </a:endParaRPr>
          </a:p>
          <a:p>
            <a:endParaRPr lang="en-US" dirty="0">
              <a:effectLst/>
              <a:latin typeface="Calibri" panose="020F0502020204030204" pitchFamily="34" charset="0"/>
            </a:endParaRPr>
          </a:p>
        </p:txBody>
      </p:sp>
    </p:spTree>
    <p:extLst>
      <p:ext uri="{BB962C8B-B14F-4D97-AF65-F5344CB8AC3E}">
        <p14:creationId xmlns:p14="http://schemas.microsoft.com/office/powerpoint/2010/main" val="288429251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Aside on </a:t>
            </a:r>
            <a:r>
              <a:rPr lang="en-US" dirty="0" err="1" smtClean="0"/>
              <a:t>Genoeconomics</a:t>
            </a:r>
            <a:endParaRPr lang="en-US" dirty="0"/>
          </a:p>
        </p:txBody>
      </p:sp>
      <p:sp>
        <p:nvSpPr>
          <p:cNvPr id="3" name="Content Placeholder 2"/>
          <p:cNvSpPr>
            <a:spLocks noGrp="1"/>
          </p:cNvSpPr>
          <p:nvPr>
            <p:ph idx="1"/>
          </p:nvPr>
        </p:nvSpPr>
        <p:spPr>
          <a:xfrm>
            <a:off x="304800" y="914400"/>
            <a:ext cx="8305800" cy="4876800"/>
          </a:xfrm>
        </p:spPr>
        <p:txBody>
          <a:bodyPr/>
          <a:lstStyle/>
          <a:p>
            <a:pPr marL="0" indent="0">
              <a:buNone/>
            </a:pPr>
            <a:r>
              <a:rPr lang="en-US" dirty="0" smtClean="0"/>
              <a:t>Brand new field with some methodological challenges</a:t>
            </a:r>
          </a:p>
          <a:p>
            <a:pPr marL="0" indent="0">
              <a:buNone/>
            </a:pPr>
            <a:r>
              <a:rPr lang="en-US" dirty="0" smtClean="0"/>
              <a:t>Definitions and data:</a:t>
            </a:r>
          </a:p>
          <a:p>
            <a:r>
              <a:rPr lang="en-US" dirty="0"/>
              <a:t>Deoxyribonucleic acid (</a:t>
            </a:r>
            <a:r>
              <a:rPr lang="en-US" dirty="0" smtClean="0"/>
              <a:t>DNA): 3 billion base pairs (guanine-cytosine,</a:t>
            </a:r>
            <a:r>
              <a:rPr lang="en-US" dirty="0"/>
              <a:t> </a:t>
            </a:r>
            <a:r>
              <a:rPr lang="en-US" dirty="0" smtClean="0"/>
              <a:t>adenine-thymine),</a:t>
            </a:r>
          </a:p>
          <a:p>
            <a:pPr lvl="1"/>
            <a:r>
              <a:rPr lang="en-US" dirty="0" smtClean="0"/>
              <a:t>32,000 genes (i.e., locus of DNA that expresses a protein)</a:t>
            </a:r>
          </a:p>
          <a:p>
            <a:pPr lvl="1"/>
            <a:r>
              <a:rPr lang="en-US" dirty="0" smtClean="0"/>
              <a:t>lots of base pairs that play some regulatory role but do not directly transcribe proteins</a:t>
            </a:r>
          </a:p>
          <a:p>
            <a:pPr lvl="1"/>
            <a:r>
              <a:rPr lang="en-US" dirty="0" smtClean="0"/>
              <a:t>DNA is divided into 23 chromosomes </a:t>
            </a:r>
          </a:p>
          <a:p>
            <a:r>
              <a:rPr lang="en-US" dirty="0" smtClean="0"/>
              <a:t>Phenotypes: outcome variable, such as a trait (e.g., eye color, health, income, marital status, etc…)</a:t>
            </a:r>
          </a:p>
          <a:p>
            <a:r>
              <a:rPr lang="en-US" dirty="0" smtClean="0"/>
              <a:t>Twin studies: e.g., contrast correlations between monozygotic (identical) twins and correlations between dizygotic twins. Differences in correlations are used to infer heritability: the fraction of variance that is ascribed to genes (as opposed to environment).</a:t>
            </a:r>
            <a:endParaRPr lang="en-US" dirty="0"/>
          </a:p>
        </p:txBody>
      </p:sp>
    </p:spTree>
    <p:extLst>
      <p:ext uri="{BB962C8B-B14F-4D97-AF65-F5344CB8AC3E}">
        <p14:creationId xmlns:p14="http://schemas.microsoft.com/office/powerpoint/2010/main" val="2649906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
            <a:ext cx="7772400" cy="1016000"/>
          </a:xfrm>
        </p:spPr>
        <p:txBody>
          <a:bodyPr/>
          <a:lstStyle/>
          <a:p>
            <a:r>
              <a:rPr lang="en-US" dirty="0" smtClean="0">
                <a:latin typeface="Calibri" panose="020F0502020204030204" pitchFamily="34" charset="0"/>
              </a:rPr>
              <a:t>The cases for information bans</a:t>
            </a:r>
            <a:endParaRPr lang="en-US" dirty="0">
              <a:latin typeface="Calibri" panose="020F0502020204030204" pitchFamily="34" charset="0"/>
            </a:endParaRPr>
          </a:p>
        </p:txBody>
      </p:sp>
      <p:sp>
        <p:nvSpPr>
          <p:cNvPr id="3" name="Content Placeholder 2"/>
          <p:cNvSpPr>
            <a:spLocks noGrp="1"/>
          </p:cNvSpPr>
          <p:nvPr>
            <p:ph idx="1"/>
          </p:nvPr>
        </p:nvSpPr>
        <p:spPr>
          <a:xfrm>
            <a:off x="685799" y="1074063"/>
            <a:ext cx="8313057" cy="4731657"/>
          </a:xfrm>
        </p:spPr>
        <p:txBody>
          <a:bodyPr/>
          <a:lstStyle/>
          <a:p>
            <a:r>
              <a:rPr lang="en-US" dirty="0" smtClean="0">
                <a:latin typeface="Calibri" panose="020F0502020204030204" pitchFamily="34" charset="0"/>
              </a:rPr>
              <a:t>Insurance markets </a:t>
            </a:r>
          </a:p>
          <a:p>
            <a:pPr lvl="1"/>
            <a:r>
              <a:rPr lang="en-US" dirty="0" smtClean="0">
                <a:latin typeface="Calibri" panose="020F0502020204030204" pitchFamily="34" charset="0"/>
              </a:rPr>
              <a:t>Genetic endowment is a pre-existing condition</a:t>
            </a:r>
          </a:p>
          <a:p>
            <a:r>
              <a:rPr lang="en-US" dirty="0" smtClean="0">
                <a:latin typeface="Calibri" panose="020F0502020204030204" pitchFamily="34" charset="0"/>
              </a:rPr>
              <a:t>Externalities</a:t>
            </a:r>
          </a:p>
          <a:p>
            <a:pPr lvl="1"/>
            <a:r>
              <a:rPr lang="en-US" dirty="0" smtClean="0">
                <a:latin typeface="Calibri" panose="020F0502020204030204" pitchFamily="34" charset="0"/>
              </a:rPr>
              <a:t>My genetic information is not just my own, since it is shared by everyone with whom I am related</a:t>
            </a:r>
          </a:p>
          <a:p>
            <a:pPr lvl="1"/>
            <a:r>
              <a:rPr lang="en-US" dirty="0" smtClean="0">
                <a:latin typeface="Calibri" panose="020F0502020204030204" pitchFamily="34" charset="0"/>
              </a:rPr>
              <a:t>Unraveling in adverse selection markets</a:t>
            </a:r>
          </a:p>
          <a:p>
            <a:r>
              <a:rPr lang="en-US" dirty="0" smtClean="0">
                <a:solidFill>
                  <a:srgbClr val="FF0000"/>
                </a:solidFill>
                <a:latin typeface="Calibri" panose="020F0502020204030204" pitchFamily="34" charset="0"/>
              </a:rPr>
              <a:t>Misunderstanding of genetic information                (e.g., “genetics is destiny”)</a:t>
            </a:r>
          </a:p>
          <a:p>
            <a:pPr lvl="1"/>
            <a:r>
              <a:rPr lang="en-US" dirty="0" smtClean="0">
                <a:solidFill>
                  <a:srgbClr val="FF0000"/>
                </a:solidFill>
                <a:latin typeface="Calibri" panose="020F0502020204030204" pitchFamily="34" charset="0"/>
              </a:rPr>
              <a:t>External harms: e.g., hiring</a:t>
            </a:r>
          </a:p>
          <a:p>
            <a:pPr lvl="1"/>
            <a:r>
              <a:rPr lang="en-US" dirty="0" smtClean="0">
                <a:solidFill>
                  <a:srgbClr val="FF0000"/>
                </a:solidFill>
                <a:latin typeface="Calibri" panose="020F0502020204030204" pitchFamily="34" charset="0"/>
              </a:rPr>
              <a:t>Internal harms: e.g., fatalism and incentives</a:t>
            </a:r>
            <a:endParaRPr lang="en-US" dirty="0" smtClean="0">
              <a:latin typeface="Calibri" panose="020F0502020204030204" pitchFamily="34" charset="0"/>
            </a:endParaRPr>
          </a:p>
          <a:p>
            <a:endParaRPr lang="en-US" dirty="0" smtClean="0">
              <a:latin typeface="Calibri" panose="020F0502020204030204" pitchFamily="34" charset="0"/>
            </a:endParaRPr>
          </a:p>
          <a:p>
            <a:pPr lvl="1"/>
            <a:endParaRPr lang="en-US" dirty="0" smtClean="0">
              <a:latin typeface="Calibri" panose="020F0502020204030204" pitchFamily="34" charset="0"/>
            </a:endParaRPr>
          </a:p>
          <a:p>
            <a:endParaRPr lang="en-US" dirty="0">
              <a:latin typeface="Calibri" panose="020F0502020204030204" pitchFamily="34" charset="0"/>
            </a:endParaRPr>
          </a:p>
        </p:txBody>
      </p:sp>
    </p:spTree>
    <p:extLst>
      <p:ext uri="{BB962C8B-B14F-4D97-AF65-F5344CB8AC3E}">
        <p14:creationId xmlns:p14="http://schemas.microsoft.com/office/powerpoint/2010/main" val="3127044874"/>
      </p:ext>
    </p:extLst>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Fairness?</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dirty="0" smtClean="0">
                <a:latin typeface="Calibri" panose="020F0502020204030204" pitchFamily="34" charset="0"/>
              </a:rPr>
              <a:t>Does genetic information bother us because it is unambiguously beyond our “control”?</a:t>
            </a:r>
          </a:p>
          <a:p>
            <a:r>
              <a:rPr lang="en-US" dirty="0" smtClean="0">
                <a:latin typeface="Calibri" panose="020F0502020204030204" pitchFamily="34" charset="0"/>
              </a:rPr>
              <a:t>Does the use of genetic information violate our fairness norms more grossly than other kinds of information?</a:t>
            </a:r>
            <a:endParaRPr lang="en-US" dirty="0">
              <a:latin typeface="Calibri" panose="020F0502020204030204" pitchFamily="34" charset="0"/>
            </a:endParaRPr>
          </a:p>
        </p:txBody>
      </p:sp>
    </p:spTree>
    <p:extLst>
      <p:ext uri="{BB962C8B-B14F-4D97-AF65-F5344CB8AC3E}">
        <p14:creationId xmlns:p14="http://schemas.microsoft.com/office/powerpoint/2010/main" val="718458430"/>
      </p:ext>
    </p:extLst>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685800" y="39720"/>
            <a:ext cx="7772400" cy="920750"/>
          </a:xfrm>
        </p:spPr>
        <p:txBody>
          <a:bodyPr/>
          <a:lstStyle/>
          <a:p>
            <a:r>
              <a:rPr lang="en-US" dirty="0" smtClean="0">
                <a:effectLst/>
                <a:latin typeface="Optima" charset="0"/>
                <a:ea typeface="ＭＳ Ｐゴシック" pitchFamily="34" charset="-128"/>
              </a:rPr>
              <a:t>Concluding Thoughts</a:t>
            </a:r>
          </a:p>
        </p:txBody>
      </p:sp>
      <p:sp>
        <p:nvSpPr>
          <p:cNvPr id="3" name="Content Placeholder 2"/>
          <p:cNvSpPr>
            <a:spLocks noGrp="1"/>
          </p:cNvSpPr>
          <p:nvPr>
            <p:ph idx="1"/>
          </p:nvPr>
        </p:nvSpPr>
        <p:spPr>
          <a:xfrm>
            <a:off x="404037" y="978195"/>
            <a:ext cx="8739963" cy="5451180"/>
          </a:xfrm>
        </p:spPr>
        <p:txBody>
          <a:bodyPr/>
          <a:lstStyle/>
          <a:p>
            <a:pPr marL="514350" indent="-514350" eaLnBrk="1" hangingPunct="1"/>
            <a:r>
              <a:rPr lang="en-US" dirty="0" smtClean="0">
                <a:effectLst/>
                <a:latin typeface="Optima" charset="0"/>
                <a:ea typeface="ＭＳ Ｐゴシック" pitchFamily="34" charset="-128"/>
              </a:rPr>
              <a:t>Many social-science traits are influenced by many SNPs of tiny effect (R</a:t>
            </a:r>
            <a:r>
              <a:rPr lang="en-US" baseline="30000" dirty="0" smtClean="0">
                <a:effectLst/>
                <a:latin typeface="Optima" charset="0"/>
                <a:ea typeface="ＭＳ Ｐゴシック" pitchFamily="34" charset="-128"/>
              </a:rPr>
              <a:t>2</a:t>
            </a:r>
            <a:r>
              <a:rPr lang="en-US" dirty="0" smtClean="0">
                <a:effectLst/>
                <a:latin typeface="Optima" charset="0"/>
                <a:ea typeface="ＭＳ Ｐゴシック" pitchFamily="34" charset="-128"/>
              </a:rPr>
              <a:t> = 0.02%)</a:t>
            </a:r>
          </a:p>
          <a:p>
            <a:pPr marL="514350" indent="-514350" eaLnBrk="1" hangingPunct="1"/>
            <a:r>
              <a:rPr lang="en-US" dirty="0" smtClean="0">
                <a:effectLst/>
                <a:latin typeface="Optima" charset="0"/>
                <a:ea typeface="ＭＳ Ｐゴシック" pitchFamily="34" charset="-128"/>
              </a:rPr>
              <a:t>Nevertheless, polygenic risk scores can be used to predict behavior and this predictive power will increase as sample sizes increase (e.g., N = 1,000,000)</a:t>
            </a:r>
          </a:p>
          <a:p>
            <a:pPr marL="514350" indent="-514350" eaLnBrk="1" hangingPunct="1"/>
            <a:r>
              <a:rPr lang="en-US" dirty="0" smtClean="0">
                <a:solidFill>
                  <a:schemeClr val="bg1"/>
                </a:solidFill>
                <a:effectLst/>
                <a:latin typeface="Optima" charset="0"/>
                <a:ea typeface="ＭＳ Ｐゴシック" pitchFamily="34" charset="-128"/>
              </a:rPr>
              <a:t>We need to decide what to do with genetic data, which raises both philosophical and empirical questions</a:t>
            </a:r>
          </a:p>
          <a:p>
            <a:pPr marL="914400" lvl="1" indent="-514350" eaLnBrk="1" hangingPunct="1"/>
            <a:r>
              <a:rPr lang="en-US" dirty="0" smtClean="0">
                <a:solidFill>
                  <a:schemeClr val="bg1"/>
                </a:solidFill>
                <a:effectLst/>
                <a:latin typeface="Optima" charset="0"/>
                <a:ea typeface="ＭＳ Ｐゴシック" pitchFamily="34" charset="-128"/>
              </a:rPr>
              <a:t>What happens when people use genetic data?</a:t>
            </a:r>
          </a:p>
        </p:txBody>
      </p:sp>
    </p:spTree>
    <p:extLst>
      <p:ext uri="{BB962C8B-B14F-4D97-AF65-F5344CB8AC3E}">
        <p14:creationId xmlns:p14="http://schemas.microsoft.com/office/powerpoint/2010/main" val="15094139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smtClean="0">
                <a:solidFill>
                  <a:srgbClr val="6666FF"/>
                </a:solidFill>
                <a:cs typeface="Arial" charset="0"/>
              </a:rPr>
              <a:t>Outline:</a:t>
            </a:r>
          </a:p>
        </p:txBody>
      </p:sp>
      <p:sp>
        <p:nvSpPr>
          <p:cNvPr id="8195" name="Rectangle 3"/>
          <p:cNvSpPr>
            <a:spLocks noGrp="1" noChangeArrowheads="1"/>
          </p:cNvSpPr>
          <p:nvPr>
            <p:ph type="body" idx="1"/>
          </p:nvPr>
        </p:nvSpPr>
        <p:spPr>
          <a:xfrm>
            <a:off x="685800" y="1981200"/>
            <a:ext cx="8458200" cy="4114800"/>
          </a:xfrm>
        </p:spPr>
        <p:txBody>
          <a:bodyPr/>
          <a:lstStyle/>
          <a:p>
            <a:pPr eaLnBrk="1" hangingPunct="1"/>
            <a:r>
              <a:rPr lang="en-US" sz="3200" b="1" dirty="0" err="1" smtClean="0">
                <a:solidFill>
                  <a:srgbClr val="6666FF"/>
                </a:solidFill>
              </a:rPr>
              <a:t>Neuroeconomics</a:t>
            </a:r>
            <a:r>
              <a:rPr lang="en-US" sz="3200" b="1" dirty="0" smtClean="0">
                <a:solidFill>
                  <a:srgbClr val="6666FF"/>
                </a:solidFill>
              </a:rPr>
              <a:t>: definition</a:t>
            </a:r>
          </a:p>
          <a:p>
            <a:pPr eaLnBrk="1" hangingPunct="1"/>
            <a:r>
              <a:rPr lang="en-US" sz="3200" b="1" dirty="0" smtClean="0">
                <a:solidFill>
                  <a:srgbClr val="6666FF"/>
                </a:solidFill>
              </a:rPr>
              <a:t>Multiple Systems Hypothesis</a:t>
            </a:r>
          </a:p>
          <a:p>
            <a:pPr eaLnBrk="1" hangingPunct="1"/>
            <a:r>
              <a:rPr lang="en-US" sz="3200" b="1" dirty="0" err="1" smtClean="0">
                <a:solidFill>
                  <a:srgbClr val="6666FF"/>
                </a:solidFill>
              </a:rPr>
              <a:t>Genoeconomics</a:t>
            </a:r>
            <a:endParaRPr lang="en-US" sz="2800" b="1" dirty="0" smtClean="0">
              <a:solidFill>
                <a:srgbClr val="6666FF"/>
              </a:solidFill>
            </a:endParaRPr>
          </a:p>
        </p:txBody>
      </p:sp>
    </p:spTree>
    <p:extLst>
      <p:ext uri="{BB962C8B-B14F-4D97-AF65-F5344CB8AC3E}">
        <p14:creationId xmlns:p14="http://schemas.microsoft.com/office/powerpoint/2010/main" val="81222625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6096000" cy="4495800"/>
          </a:xfrm>
        </p:spPr>
        <p:txBody>
          <a:bodyPr/>
          <a:lstStyle/>
          <a:p>
            <a:r>
              <a:rPr lang="en-US" dirty="0"/>
              <a:t>SNPs: single-nucleotide polymorphisms </a:t>
            </a:r>
            <a:r>
              <a:rPr lang="en-US" dirty="0" smtClean="0"/>
              <a:t>(a </a:t>
            </a:r>
            <a:r>
              <a:rPr lang="en-US" dirty="0"/>
              <a:t>single </a:t>
            </a:r>
            <a:r>
              <a:rPr lang="en-US" dirty="0" smtClean="0"/>
              <a:t>DNA base pair</a:t>
            </a:r>
            <a:r>
              <a:rPr lang="en-US" dirty="0"/>
              <a:t> </a:t>
            </a:r>
            <a:r>
              <a:rPr lang="en-US" dirty="0" smtClean="0"/>
              <a:t>differs with meaningful frequency across </a:t>
            </a:r>
            <a:r>
              <a:rPr lang="en-US" dirty="0"/>
              <a:t>people)</a:t>
            </a:r>
          </a:p>
          <a:p>
            <a:pPr lvl="1"/>
            <a:r>
              <a:rPr lang="en-US" dirty="0"/>
              <a:t>About 1-5 million loci </a:t>
            </a:r>
          </a:p>
          <a:p>
            <a:r>
              <a:rPr lang="en-US" dirty="0"/>
              <a:t>Genotyping: </a:t>
            </a:r>
            <a:r>
              <a:rPr lang="en-US" dirty="0" smtClean="0"/>
              <a:t>mapping some part of a person’s DNA (e.g., 1 million SNPs, using an </a:t>
            </a:r>
            <a:r>
              <a:rPr lang="en-US" dirty="0" err="1" smtClean="0"/>
              <a:t>Illumina</a:t>
            </a:r>
            <a:r>
              <a:rPr lang="en-US" dirty="0" smtClean="0"/>
              <a:t> chip)</a:t>
            </a:r>
          </a:p>
          <a:p>
            <a:r>
              <a:rPr lang="en-US" dirty="0" smtClean="0"/>
              <a:t>Power is an enormous problem in gene finding</a:t>
            </a:r>
          </a:p>
          <a:p>
            <a:r>
              <a:rPr lang="en-US" dirty="0" smtClean="0"/>
              <a:t>Most published results are probably false positives</a:t>
            </a:r>
          </a:p>
        </p:txBody>
      </p:sp>
      <p:pic>
        <p:nvPicPr>
          <p:cNvPr id="4" name="Picture 2" descr="File:Dna-SNP.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04800"/>
            <a:ext cx="2895600" cy="35310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4648200"/>
            <a:ext cx="8686800" cy="1938992"/>
          </a:xfrm>
          <a:prstGeom prst="rect">
            <a:avLst/>
          </a:prstGeom>
          <a:noFill/>
        </p:spPr>
        <p:txBody>
          <a:bodyPr wrap="square" rtlCol="0">
            <a:spAutoFit/>
          </a:bodyPr>
          <a:lstStyle/>
          <a:p>
            <a:pPr marL="342900" indent="-342900">
              <a:buFont typeface="Arial" pitchFamily="34" charset="0"/>
              <a:buChar char="•"/>
            </a:pPr>
            <a:r>
              <a:rPr lang="en-US" dirty="0"/>
              <a:t>Need 10,000 to 100,000 subjects for adequate power assuming typical plausible effect sizes (see Benjamin et al 2012</a:t>
            </a:r>
            <a:r>
              <a:rPr lang="en-US" dirty="0" smtClean="0"/>
              <a:t>).</a:t>
            </a:r>
          </a:p>
          <a:p>
            <a:pPr marL="342900" indent="-342900">
              <a:buFont typeface="Arial" pitchFamily="34" charset="0"/>
              <a:buChar char="•"/>
            </a:pPr>
            <a:r>
              <a:rPr lang="en-US" dirty="0" smtClean="0"/>
              <a:t>Solution</a:t>
            </a:r>
            <a:r>
              <a:rPr lang="en-US" dirty="0"/>
              <a:t>: Social Science Genetic Association Consortium</a:t>
            </a:r>
          </a:p>
          <a:p>
            <a:endParaRPr lang="en-US" dirty="0"/>
          </a:p>
        </p:txBody>
      </p:sp>
    </p:spTree>
    <p:extLst>
      <p:ext uri="{BB962C8B-B14F-4D97-AF65-F5344CB8AC3E}">
        <p14:creationId xmlns:p14="http://schemas.microsoft.com/office/powerpoint/2010/main" val="1996213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52400" y="1219200"/>
            <a:ext cx="8839200" cy="4876800"/>
          </a:xfrm>
        </p:spPr>
        <p:txBody>
          <a:bodyPr/>
          <a:lstStyle/>
          <a:p>
            <a:r>
              <a:rPr lang="en-US" sz="1800" dirty="0" smtClean="0"/>
              <a:t>Daniel </a:t>
            </a:r>
            <a:r>
              <a:rPr lang="en-US" sz="1800" dirty="0"/>
              <a:t>J. Benjamin, David </a:t>
            </a:r>
            <a:r>
              <a:rPr lang="en-US" sz="1800" dirty="0" err="1"/>
              <a:t>Cesarini</a:t>
            </a:r>
            <a:r>
              <a:rPr lang="en-US" sz="1800" dirty="0"/>
              <a:t>, </a:t>
            </a:r>
            <a:r>
              <a:rPr lang="en-US" sz="1800" dirty="0" err="1"/>
              <a:t>Matthijs</a:t>
            </a:r>
            <a:r>
              <a:rPr lang="en-US" sz="1800" dirty="0"/>
              <a:t> J.H.M. van der Loos, Christopher T. Dawes, Philip D. </a:t>
            </a:r>
            <a:r>
              <a:rPr lang="en-US" sz="1800" dirty="0" err="1"/>
              <a:t>Koellinger</a:t>
            </a:r>
            <a:r>
              <a:rPr lang="en-US" sz="1800" dirty="0"/>
              <a:t>, </a:t>
            </a:r>
            <a:r>
              <a:rPr lang="en-US" sz="1800" dirty="0" err="1"/>
              <a:t>Patrik</a:t>
            </a:r>
            <a:r>
              <a:rPr lang="en-US" sz="1800" dirty="0"/>
              <a:t> K.E. Magnusson, Christopher F. </a:t>
            </a:r>
            <a:r>
              <a:rPr lang="en-US" sz="1800" dirty="0" err="1"/>
              <a:t>Chabris</a:t>
            </a:r>
            <a:r>
              <a:rPr lang="en-US" sz="1800" dirty="0"/>
              <a:t>, Dalton Conley, David </a:t>
            </a:r>
            <a:r>
              <a:rPr lang="en-US" sz="1800" dirty="0" err="1"/>
              <a:t>Laibson</a:t>
            </a:r>
            <a:r>
              <a:rPr lang="en-US" sz="1800" dirty="0"/>
              <a:t>, Magnus </a:t>
            </a:r>
            <a:r>
              <a:rPr lang="en-US" sz="1800" dirty="0" err="1"/>
              <a:t>Johannesson</a:t>
            </a:r>
            <a:r>
              <a:rPr lang="en-US" sz="1800" dirty="0"/>
              <a:t>, and Peter M. </a:t>
            </a:r>
            <a:r>
              <a:rPr lang="en-US" sz="1800" dirty="0" err="1"/>
              <a:t>Visscher</a:t>
            </a:r>
            <a:r>
              <a:rPr lang="en-US" sz="1800" dirty="0"/>
              <a:t>. </a:t>
            </a:r>
            <a:r>
              <a:rPr lang="en-US" sz="1800" dirty="0" smtClean="0"/>
              <a:t>(2012).</a:t>
            </a:r>
            <a:r>
              <a:rPr lang="en-US" sz="1800" dirty="0"/>
              <a:t> </a:t>
            </a:r>
            <a:r>
              <a:rPr lang="en-US" sz="1800" dirty="0">
                <a:hlinkClick r:id="rId2"/>
              </a:rPr>
              <a:t>"The Genetic Architecture of Economic and Political Preferences,"</a:t>
            </a:r>
            <a:r>
              <a:rPr lang="en-US" sz="1800" dirty="0"/>
              <a:t> </a:t>
            </a:r>
            <a:r>
              <a:rPr lang="en-US" sz="1800" i="1" dirty="0"/>
              <a:t>Proceedings of the National Academy of Sciences </a:t>
            </a:r>
            <a:r>
              <a:rPr lang="en-US" sz="1800" dirty="0"/>
              <a:t>109(21): 8026-8031.</a:t>
            </a:r>
          </a:p>
          <a:p>
            <a:r>
              <a:rPr lang="en-US" sz="1800" dirty="0" smtClean="0"/>
              <a:t>Daniel </a:t>
            </a:r>
            <a:r>
              <a:rPr lang="en-US" sz="1800" dirty="0"/>
              <a:t>J. Benjamin, David </a:t>
            </a:r>
            <a:r>
              <a:rPr lang="en-US" sz="1800" dirty="0" err="1"/>
              <a:t>Cesarini</a:t>
            </a:r>
            <a:r>
              <a:rPr lang="en-US" sz="1800" dirty="0"/>
              <a:t>, Christopher F. </a:t>
            </a:r>
            <a:r>
              <a:rPr lang="en-US" sz="1800" dirty="0" err="1"/>
              <a:t>Chabris</a:t>
            </a:r>
            <a:r>
              <a:rPr lang="en-US" sz="1800" dirty="0"/>
              <a:t>, Edward L. </a:t>
            </a:r>
            <a:r>
              <a:rPr lang="en-US" sz="1800" dirty="0" err="1"/>
              <a:t>Glaeser</a:t>
            </a:r>
            <a:r>
              <a:rPr lang="en-US" sz="1800" dirty="0"/>
              <a:t>, David I. </a:t>
            </a:r>
            <a:r>
              <a:rPr lang="en-US" sz="1800" dirty="0" err="1"/>
              <a:t>Laibson</a:t>
            </a:r>
            <a:r>
              <a:rPr lang="en-US" sz="1800" dirty="0"/>
              <a:t>, </a:t>
            </a:r>
            <a:r>
              <a:rPr lang="en-US" sz="1800" dirty="0" err="1"/>
              <a:t>Vilmundur</a:t>
            </a:r>
            <a:r>
              <a:rPr lang="en-US" sz="1800" dirty="0"/>
              <a:t> </a:t>
            </a:r>
            <a:r>
              <a:rPr lang="en-US" sz="1800" dirty="0" err="1"/>
              <a:t>Guðnason</a:t>
            </a:r>
            <a:r>
              <a:rPr lang="en-US" sz="1800" dirty="0"/>
              <a:t>, Tamara B. Harris, Lenore J. </a:t>
            </a:r>
            <a:r>
              <a:rPr lang="en-US" sz="1800" dirty="0" err="1"/>
              <a:t>Launer</a:t>
            </a:r>
            <a:r>
              <a:rPr lang="en-US" sz="1800" dirty="0"/>
              <a:t>, Shaun Purcell, Albert Vernon Smith, Magnus </a:t>
            </a:r>
            <a:r>
              <a:rPr lang="en-US" sz="1800" dirty="0" err="1"/>
              <a:t>Johannesson</a:t>
            </a:r>
            <a:r>
              <a:rPr lang="en-US" sz="1800" dirty="0"/>
              <a:t>, Jonathan P. Beauchamp, Nicholas A. Christakis, Craig Atwood, Benjamin Hebert, Jeremy </a:t>
            </a:r>
            <a:r>
              <a:rPr lang="en-US" sz="1800" dirty="0" err="1"/>
              <a:t>Freese</a:t>
            </a:r>
            <a:r>
              <a:rPr lang="en-US" sz="1800" dirty="0"/>
              <a:t>, Robert M. Hauser, </a:t>
            </a:r>
            <a:r>
              <a:rPr lang="en-US" sz="1800" dirty="0" err="1"/>
              <a:t>Taissa</a:t>
            </a:r>
            <a:r>
              <a:rPr lang="en-US" sz="1800" dirty="0"/>
              <a:t> S. Hauser, </a:t>
            </a:r>
            <a:r>
              <a:rPr lang="en-US" sz="1800" dirty="0" err="1"/>
              <a:t>Patrik</a:t>
            </a:r>
            <a:r>
              <a:rPr lang="en-US" sz="1800" dirty="0"/>
              <a:t> Magnusson, Alexander </a:t>
            </a:r>
            <a:r>
              <a:rPr lang="en-US" sz="1800" dirty="0" err="1"/>
              <a:t>Grankvist</a:t>
            </a:r>
            <a:r>
              <a:rPr lang="en-US" sz="1800" dirty="0"/>
              <a:t>, Christina </a:t>
            </a:r>
            <a:r>
              <a:rPr lang="en-US" sz="1800" dirty="0" err="1"/>
              <a:t>Hultman</a:t>
            </a:r>
            <a:r>
              <a:rPr lang="en-US" sz="1800" dirty="0"/>
              <a:t>, Paul Lichtenstein (2012). </a:t>
            </a:r>
            <a:r>
              <a:rPr lang="en-US" sz="1800" dirty="0">
                <a:hlinkClick r:id="rId3"/>
              </a:rPr>
              <a:t>"The Promises and Pitfalls of </a:t>
            </a:r>
            <a:r>
              <a:rPr lang="en-US" sz="1800" dirty="0" err="1">
                <a:hlinkClick r:id="rId3"/>
              </a:rPr>
              <a:t>Genoeconomics</a:t>
            </a:r>
            <a:r>
              <a:rPr lang="en-US" sz="1800" dirty="0">
                <a:hlinkClick r:id="rId3"/>
              </a:rPr>
              <a:t>,"</a:t>
            </a:r>
            <a:r>
              <a:rPr lang="en-US" sz="1800" dirty="0"/>
              <a:t> </a:t>
            </a:r>
            <a:r>
              <a:rPr lang="en-US" sz="1800" i="1" dirty="0"/>
              <a:t>Annual Review of Economics</a:t>
            </a:r>
            <a:r>
              <a:rPr lang="en-US" sz="1800" dirty="0"/>
              <a:t> 4: 627-662.</a:t>
            </a:r>
          </a:p>
          <a:p>
            <a:r>
              <a:rPr lang="en-US" sz="1800" dirty="0" err="1" smtClean="0"/>
              <a:t>Chabris</a:t>
            </a:r>
            <a:r>
              <a:rPr lang="en-US" sz="1800" dirty="0"/>
              <a:t>, Christopher F., Benjamin M. Hebert, Daniel J. Benjamin, Jonathan Beauchamp, David </a:t>
            </a:r>
            <a:r>
              <a:rPr lang="en-US" sz="1800" dirty="0" err="1"/>
              <a:t>Cesarini</a:t>
            </a:r>
            <a:r>
              <a:rPr lang="en-US" sz="1800" dirty="0"/>
              <a:t>, </a:t>
            </a:r>
            <a:r>
              <a:rPr lang="en-US" sz="1800" dirty="0" err="1"/>
              <a:t>Matthijs</a:t>
            </a:r>
            <a:r>
              <a:rPr lang="en-US" sz="1800" dirty="0"/>
              <a:t> J.H.M. van der Loos, Magnus </a:t>
            </a:r>
            <a:r>
              <a:rPr lang="en-US" sz="1800" dirty="0" err="1"/>
              <a:t>Johannesson</a:t>
            </a:r>
            <a:r>
              <a:rPr lang="en-US" sz="1800" dirty="0"/>
              <a:t>, </a:t>
            </a:r>
            <a:r>
              <a:rPr lang="en-US" sz="1800" dirty="0" err="1"/>
              <a:t>Patrik</a:t>
            </a:r>
            <a:r>
              <a:rPr lang="en-US" sz="1800" dirty="0"/>
              <a:t> K.E. Magnusson, Paul Lichtenstein, Craig S. Atwood, Jeremy </a:t>
            </a:r>
            <a:r>
              <a:rPr lang="en-US" sz="1800" dirty="0" err="1"/>
              <a:t>Freese</a:t>
            </a:r>
            <a:r>
              <a:rPr lang="en-US" sz="1800" dirty="0"/>
              <a:t>, </a:t>
            </a:r>
            <a:r>
              <a:rPr lang="en-US" sz="1800" dirty="0" err="1"/>
              <a:t>Taissa</a:t>
            </a:r>
            <a:r>
              <a:rPr lang="en-US" sz="1800" dirty="0"/>
              <a:t> S. Hauser, Robert M. Hauser, Nicholas A. Christakis, David </a:t>
            </a:r>
            <a:r>
              <a:rPr lang="en-US" sz="1800" dirty="0" err="1"/>
              <a:t>Laibson</a:t>
            </a:r>
            <a:r>
              <a:rPr lang="en-US" sz="1800" dirty="0"/>
              <a:t> </a:t>
            </a:r>
            <a:r>
              <a:rPr lang="en-US" sz="1800" dirty="0" smtClean="0"/>
              <a:t>(2012),</a:t>
            </a:r>
            <a:r>
              <a:rPr lang="en-US" sz="1800" dirty="0"/>
              <a:t> </a:t>
            </a:r>
            <a:r>
              <a:rPr lang="en-US" sz="1800" dirty="0">
                <a:hlinkClick r:id="rId4"/>
              </a:rPr>
              <a:t>“Most Reported Genetic Associations with General Intelligence Are Probably False Positives”</a:t>
            </a:r>
            <a:r>
              <a:rPr lang="en-US" sz="1800" dirty="0"/>
              <a:t> </a:t>
            </a:r>
            <a:r>
              <a:rPr lang="en-US" sz="1800" i="1" dirty="0"/>
              <a:t>Psychological Science</a:t>
            </a:r>
            <a:r>
              <a:rPr lang="en-US" sz="1800" dirty="0"/>
              <a:t>.</a:t>
            </a:r>
          </a:p>
          <a:p>
            <a:endParaRPr lang="en-US" sz="1800" dirty="0"/>
          </a:p>
        </p:txBody>
      </p:sp>
    </p:spTree>
    <p:extLst>
      <p:ext uri="{BB962C8B-B14F-4D97-AF65-F5344CB8AC3E}">
        <p14:creationId xmlns:p14="http://schemas.microsoft.com/office/powerpoint/2010/main" val="3078884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smtClean="0">
                <a:solidFill>
                  <a:srgbClr val="6666FF"/>
                </a:solidFill>
                <a:cs typeface="Arial" charset="0"/>
              </a:rPr>
              <a:t>Outline:</a:t>
            </a:r>
          </a:p>
        </p:txBody>
      </p:sp>
      <p:sp>
        <p:nvSpPr>
          <p:cNvPr id="8195" name="Rectangle 3"/>
          <p:cNvSpPr>
            <a:spLocks noGrp="1" noChangeArrowheads="1"/>
          </p:cNvSpPr>
          <p:nvPr>
            <p:ph type="body" idx="1"/>
          </p:nvPr>
        </p:nvSpPr>
        <p:spPr>
          <a:xfrm>
            <a:off x="228600" y="1981200"/>
            <a:ext cx="8915400" cy="4114800"/>
          </a:xfrm>
        </p:spPr>
        <p:txBody>
          <a:bodyPr/>
          <a:lstStyle/>
          <a:p>
            <a:pPr eaLnBrk="1" hangingPunct="1"/>
            <a:r>
              <a:rPr lang="en-US" sz="3200" b="1" dirty="0" smtClean="0">
                <a:solidFill>
                  <a:srgbClr val="6666FF"/>
                </a:solidFill>
              </a:rPr>
              <a:t>Biosocial science: definition and methods</a:t>
            </a:r>
          </a:p>
          <a:p>
            <a:pPr eaLnBrk="1" hangingPunct="1"/>
            <a:r>
              <a:rPr lang="en-US" sz="3200" b="1" dirty="0" smtClean="0">
                <a:solidFill>
                  <a:srgbClr val="6666FF"/>
                </a:solidFill>
              </a:rPr>
              <a:t>Multiple Systems Hypothesis</a:t>
            </a:r>
          </a:p>
          <a:p>
            <a:pPr eaLnBrk="1" hangingPunct="1"/>
            <a:r>
              <a:rPr lang="en-US" sz="3200" b="1" dirty="0" err="1" smtClean="0">
                <a:solidFill>
                  <a:srgbClr val="6666FF"/>
                </a:solidFill>
              </a:rPr>
              <a:t>Genoeconomics</a:t>
            </a:r>
            <a:endParaRPr lang="en-US" sz="2800" b="1" dirty="0" smtClean="0">
              <a:solidFill>
                <a:srgbClr val="6666FF"/>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1143000"/>
          </a:xfrm>
        </p:spPr>
        <p:txBody>
          <a:bodyPr/>
          <a:lstStyle/>
          <a:p>
            <a:pPr eaLnBrk="1" hangingPunct="1"/>
            <a:r>
              <a:rPr lang="en-US" b="1" dirty="0" smtClean="0">
                <a:solidFill>
                  <a:srgbClr val="0000FF"/>
                </a:solidFill>
                <a:cs typeface="Arial" charset="0"/>
              </a:rPr>
              <a:t>Part I: A </a:t>
            </a:r>
            <a:r>
              <a:rPr lang="en-US" b="1" dirty="0" err="1" smtClean="0">
                <a:solidFill>
                  <a:srgbClr val="0000FF"/>
                </a:solidFill>
                <a:cs typeface="Arial" charset="0"/>
              </a:rPr>
              <a:t>neuroeconomics</a:t>
            </a:r>
            <a:r>
              <a:rPr lang="en-US" b="1" dirty="0" smtClean="0">
                <a:solidFill>
                  <a:srgbClr val="0000FF"/>
                </a:solidFill>
                <a:cs typeface="Arial" charset="0"/>
              </a:rPr>
              <a:t> example:</a:t>
            </a:r>
            <a:br>
              <a:rPr lang="en-US" b="1" dirty="0" smtClean="0">
                <a:solidFill>
                  <a:srgbClr val="0000FF"/>
                </a:solidFill>
                <a:cs typeface="Arial" charset="0"/>
              </a:rPr>
            </a:br>
            <a:r>
              <a:rPr lang="en-US" b="1" dirty="0" smtClean="0">
                <a:solidFill>
                  <a:srgbClr val="0000FF"/>
                </a:solidFill>
                <a:cs typeface="Arial" charset="0"/>
              </a:rPr>
              <a:t>The Multiple Systems Hypothesis</a:t>
            </a:r>
          </a:p>
        </p:txBody>
      </p:sp>
      <p:sp>
        <p:nvSpPr>
          <p:cNvPr id="19459" name="Rectangle 3"/>
          <p:cNvSpPr>
            <a:spLocks noGrp="1" noChangeArrowheads="1"/>
          </p:cNvSpPr>
          <p:nvPr>
            <p:ph type="body" idx="1"/>
          </p:nvPr>
        </p:nvSpPr>
        <p:spPr>
          <a:xfrm>
            <a:off x="685800" y="1676400"/>
            <a:ext cx="7772400" cy="5486400"/>
          </a:xfrm>
        </p:spPr>
        <p:txBody>
          <a:bodyPr/>
          <a:lstStyle/>
          <a:p>
            <a:pPr eaLnBrk="1" hangingPunct="1"/>
            <a:r>
              <a:rPr lang="en-US" b="1" dirty="0" smtClean="0">
                <a:solidFill>
                  <a:srgbClr val="0000FF"/>
                </a:solidFill>
              </a:rPr>
              <a:t>Statement of Hypothesis</a:t>
            </a:r>
          </a:p>
          <a:p>
            <a:pPr eaLnBrk="1" hangingPunct="1"/>
            <a:r>
              <a:rPr lang="en-US" b="1" dirty="0" smtClean="0">
                <a:solidFill>
                  <a:srgbClr val="0000FF"/>
                </a:solidFill>
              </a:rPr>
              <a:t>Variations on a theme</a:t>
            </a:r>
          </a:p>
          <a:p>
            <a:pPr eaLnBrk="1" hangingPunct="1"/>
            <a:r>
              <a:rPr lang="en-US" b="1" dirty="0" smtClean="0">
                <a:solidFill>
                  <a:srgbClr val="0000FF"/>
                </a:solidFill>
              </a:rPr>
              <a:t>Caveats</a:t>
            </a:r>
          </a:p>
          <a:p>
            <a:pPr eaLnBrk="1" hangingPunct="1"/>
            <a:r>
              <a:rPr lang="en-US" b="1" dirty="0" smtClean="0">
                <a:solidFill>
                  <a:srgbClr val="0000FF"/>
                </a:solidFill>
              </a:rPr>
              <a:t>Illustrative predictions</a:t>
            </a:r>
          </a:p>
          <a:p>
            <a:pPr lvl="1" eaLnBrk="1" hangingPunct="1"/>
            <a:r>
              <a:rPr lang="en-US" b="1" dirty="0" smtClean="0">
                <a:solidFill>
                  <a:srgbClr val="9999FF"/>
                </a:solidFill>
              </a:rPr>
              <a:t>Cognitive load manipulations</a:t>
            </a:r>
          </a:p>
          <a:p>
            <a:pPr lvl="1" eaLnBrk="1" hangingPunct="1"/>
            <a:r>
              <a:rPr lang="en-US" b="1" dirty="0" smtClean="0">
                <a:solidFill>
                  <a:srgbClr val="9999FF"/>
                </a:solidFill>
              </a:rPr>
              <a:t>Willpower manipulations</a:t>
            </a:r>
          </a:p>
          <a:p>
            <a:pPr lvl="1" eaLnBrk="1" hangingPunct="1"/>
            <a:r>
              <a:rPr lang="en-US" b="1" dirty="0" smtClean="0">
                <a:solidFill>
                  <a:srgbClr val="9999FF"/>
                </a:solidFill>
              </a:rPr>
              <a:t>Affect vs. analytic manipulations</a:t>
            </a:r>
          </a:p>
          <a:p>
            <a:pPr lvl="1" eaLnBrk="1" hangingPunct="1"/>
            <a:r>
              <a:rPr lang="en-US" b="1" dirty="0" smtClean="0">
                <a:solidFill>
                  <a:srgbClr val="9999FF"/>
                </a:solidFill>
              </a:rPr>
              <a:t>Cognitive Function</a:t>
            </a:r>
          </a:p>
          <a:p>
            <a:pPr lvl="1" eaLnBrk="1" hangingPunct="1"/>
            <a:r>
              <a:rPr lang="en-US" b="1" dirty="0" smtClean="0">
                <a:solidFill>
                  <a:srgbClr val="9999FF"/>
                </a:solidFill>
              </a:rPr>
              <a:t>Development</a:t>
            </a:r>
          </a:p>
          <a:p>
            <a:pPr lvl="1" eaLnBrk="1" hangingPunct="1"/>
            <a:r>
              <a:rPr lang="en-US" b="1" dirty="0" err="1" smtClean="0">
                <a:solidFill>
                  <a:srgbClr val="0000FF"/>
                </a:solidFill>
              </a:rPr>
              <a:t>Neuroimaging</a:t>
            </a:r>
            <a:r>
              <a:rPr lang="en-US" b="1" dirty="0" smtClean="0">
                <a:solidFill>
                  <a:srgbClr val="0000FF"/>
                </a:solidFill>
              </a:rPr>
              <a:t>/TMS</a:t>
            </a:r>
          </a:p>
          <a:p>
            <a:pPr eaLnBrk="1" hangingPunct="1"/>
            <a:r>
              <a:rPr lang="en-US" b="1" dirty="0" smtClean="0">
                <a:solidFill>
                  <a:srgbClr val="0000FF"/>
                </a:solidFill>
              </a:rPr>
              <a:t>Directions for future research</a:t>
            </a:r>
          </a:p>
          <a:p>
            <a:pPr eaLnBrk="1" hangingPunct="1"/>
            <a:endParaRPr lang="en-US" b="1" dirty="0" smtClean="0">
              <a:solidFill>
                <a:srgbClr val="0000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152400"/>
            <a:ext cx="7772400" cy="1143000"/>
          </a:xfrm>
        </p:spPr>
        <p:txBody>
          <a:bodyPr/>
          <a:lstStyle/>
          <a:p>
            <a:pPr eaLnBrk="1" hangingPunct="1"/>
            <a:r>
              <a:rPr lang="en-US" b="1" smtClean="0">
                <a:solidFill>
                  <a:srgbClr val="0000FF"/>
                </a:solidFill>
              </a:rPr>
              <a:t>Statement of </a:t>
            </a:r>
            <a:br>
              <a:rPr lang="en-US" b="1" smtClean="0">
                <a:solidFill>
                  <a:srgbClr val="0000FF"/>
                </a:solidFill>
              </a:rPr>
            </a:br>
            <a:r>
              <a:rPr lang="en-US" b="1" smtClean="0">
                <a:solidFill>
                  <a:srgbClr val="0000FF"/>
                </a:solidFill>
              </a:rPr>
              <a:t>Multiple Systems Hypothesis (MSH)</a:t>
            </a:r>
          </a:p>
        </p:txBody>
      </p:sp>
      <p:sp>
        <p:nvSpPr>
          <p:cNvPr id="20483" name="Rectangle 3"/>
          <p:cNvSpPr>
            <a:spLocks noGrp="1" noChangeArrowheads="1"/>
          </p:cNvSpPr>
          <p:nvPr>
            <p:ph type="body" idx="1"/>
          </p:nvPr>
        </p:nvSpPr>
        <p:spPr>
          <a:xfrm>
            <a:off x="685800" y="1524000"/>
            <a:ext cx="7772400" cy="4876800"/>
          </a:xfrm>
        </p:spPr>
        <p:txBody>
          <a:bodyPr/>
          <a:lstStyle/>
          <a:p>
            <a:pPr eaLnBrk="1" hangingPunct="1"/>
            <a:r>
              <a:rPr lang="en-US" dirty="0" smtClean="0"/>
              <a:t>The brain makes decisions (e.g. constructs value) by integrating signals from multiple systems</a:t>
            </a:r>
          </a:p>
          <a:p>
            <a:pPr eaLnBrk="1" hangingPunct="1"/>
            <a:r>
              <a:rPr lang="en-US" dirty="0" smtClean="0"/>
              <a:t>These multiple systems process information in qualitatively different ways and in some cases differentially weight attributes of rewards (e.g., time delay)</a:t>
            </a:r>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76200"/>
            <a:ext cx="8001000" cy="1143000"/>
          </a:xfrm>
        </p:spPr>
        <p:txBody>
          <a:bodyPr/>
          <a:lstStyle/>
          <a:p>
            <a:pPr eaLnBrk="1" hangingPunct="1"/>
            <a:r>
              <a:rPr lang="en-US" smtClean="0"/>
              <a:t>An (oversimplified) multiple systems model</a:t>
            </a:r>
          </a:p>
        </p:txBody>
      </p:sp>
      <p:sp>
        <p:nvSpPr>
          <p:cNvPr id="21507" name="Oval 3"/>
          <p:cNvSpPr>
            <a:spLocks noChangeArrowheads="1"/>
          </p:cNvSpPr>
          <p:nvPr/>
        </p:nvSpPr>
        <p:spPr bwMode="auto">
          <a:xfrm>
            <a:off x="1066800" y="2895600"/>
            <a:ext cx="1676400" cy="1524000"/>
          </a:xfrm>
          <a:prstGeom prst="ellipse">
            <a:avLst/>
          </a:prstGeom>
          <a:solidFill>
            <a:schemeClr val="accent1"/>
          </a:solidFill>
          <a:ln w="9525">
            <a:solidFill>
              <a:schemeClr val="tx1"/>
            </a:solidFill>
            <a:round/>
            <a:headEnd/>
            <a:tailEnd/>
          </a:ln>
        </p:spPr>
        <p:txBody>
          <a:bodyPr wrap="none" anchor="ctr"/>
          <a:lstStyle/>
          <a:p>
            <a:pPr algn="ctr"/>
            <a:r>
              <a:rPr lang="en-US">
                <a:latin typeface="Arial" charset="0"/>
              </a:rPr>
              <a:t>System 1</a:t>
            </a:r>
          </a:p>
        </p:txBody>
      </p:sp>
      <p:sp>
        <p:nvSpPr>
          <p:cNvPr id="21508" name="Oval 4"/>
          <p:cNvSpPr>
            <a:spLocks noChangeArrowheads="1"/>
          </p:cNvSpPr>
          <p:nvPr/>
        </p:nvSpPr>
        <p:spPr bwMode="auto">
          <a:xfrm>
            <a:off x="6248400" y="2819400"/>
            <a:ext cx="1676400" cy="1524000"/>
          </a:xfrm>
          <a:prstGeom prst="ellipse">
            <a:avLst/>
          </a:prstGeom>
          <a:solidFill>
            <a:schemeClr val="accent1"/>
          </a:solidFill>
          <a:ln w="9525">
            <a:solidFill>
              <a:schemeClr val="tx1"/>
            </a:solidFill>
            <a:round/>
            <a:headEnd/>
            <a:tailEnd/>
          </a:ln>
        </p:spPr>
        <p:txBody>
          <a:bodyPr wrap="none" anchor="ctr"/>
          <a:lstStyle/>
          <a:p>
            <a:pPr algn="ctr"/>
            <a:r>
              <a:rPr lang="en-US">
                <a:latin typeface="Arial" charset="0"/>
              </a:rPr>
              <a:t>System 2</a:t>
            </a:r>
          </a:p>
        </p:txBody>
      </p:sp>
      <p:sp>
        <p:nvSpPr>
          <p:cNvPr id="21509" name="Line 5"/>
          <p:cNvSpPr>
            <a:spLocks noChangeShapeType="1"/>
          </p:cNvSpPr>
          <p:nvPr/>
        </p:nvSpPr>
        <p:spPr bwMode="auto">
          <a:xfrm>
            <a:off x="2743200" y="3581400"/>
            <a:ext cx="685800" cy="0"/>
          </a:xfrm>
          <a:prstGeom prst="line">
            <a:avLst/>
          </a:prstGeom>
          <a:noFill/>
          <a:ln w="63500">
            <a:solidFill>
              <a:schemeClr val="tx1"/>
            </a:solidFill>
            <a:round/>
            <a:headEnd/>
            <a:tailEnd type="triangle" w="med" len="med"/>
          </a:ln>
        </p:spPr>
        <p:txBody>
          <a:bodyPr/>
          <a:lstStyle/>
          <a:p>
            <a:endParaRPr lang="en-US"/>
          </a:p>
        </p:txBody>
      </p:sp>
      <p:sp>
        <p:nvSpPr>
          <p:cNvPr id="21510" name="Line 6"/>
          <p:cNvSpPr>
            <a:spLocks noChangeShapeType="1"/>
          </p:cNvSpPr>
          <p:nvPr/>
        </p:nvSpPr>
        <p:spPr bwMode="auto">
          <a:xfrm flipH="1">
            <a:off x="5334000" y="3581400"/>
            <a:ext cx="914400" cy="0"/>
          </a:xfrm>
          <a:prstGeom prst="line">
            <a:avLst/>
          </a:prstGeom>
          <a:noFill/>
          <a:ln w="63500">
            <a:solidFill>
              <a:schemeClr val="tx1"/>
            </a:solidFill>
            <a:round/>
            <a:headEnd/>
            <a:tailEnd type="triangle" w="med" len="med"/>
          </a:ln>
        </p:spPr>
        <p:txBody>
          <a:bodyPr/>
          <a:lstStyle/>
          <a:p>
            <a:endParaRPr lang="en-US"/>
          </a:p>
        </p:txBody>
      </p:sp>
      <p:sp>
        <p:nvSpPr>
          <p:cNvPr id="21511" name="Oval 7"/>
          <p:cNvSpPr>
            <a:spLocks noChangeArrowheads="1"/>
          </p:cNvSpPr>
          <p:nvPr/>
        </p:nvSpPr>
        <p:spPr bwMode="auto">
          <a:xfrm>
            <a:off x="3581400" y="2895600"/>
            <a:ext cx="1676400" cy="1524000"/>
          </a:xfrm>
          <a:prstGeom prst="ellipse">
            <a:avLst/>
          </a:prstGeom>
          <a:solidFill>
            <a:schemeClr val="accent1"/>
          </a:solidFill>
          <a:ln w="9525">
            <a:solidFill>
              <a:schemeClr val="tx1"/>
            </a:solidFill>
            <a:round/>
            <a:headEnd/>
            <a:tailEnd/>
          </a:ln>
        </p:spPr>
        <p:txBody>
          <a:bodyPr wrap="none" anchor="ctr"/>
          <a:lstStyle/>
          <a:p>
            <a:pPr algn="ctr"/>
            <a:r>
              <a:rPr lang="en-US">
                <a:latin typeface="Arial" charset="0"/>
              </a:rPr>
              <a:t>Integration</a:t>
            </a:r>
          </a:p>
        </p:txBody>
      </p:sp>
      <p:sp>
        <p:nvSpPr>
          <p:cNvPr id="21512" name="Line 8"/>
          <p:cNvSpPr>
            <a:spLocks noChangeShapeType="1"/>
          </p:cNvSpPr>
          <p:nvPr/>
        </p:nvSpPr>
        <p:spPr bwMode="auto">
          <a:xfrm>
            <a:off x="4495800" y="4419600"/>
            <a:ext cx="0" cy="914400"/>
          </a:xfrm>
          <a:prstGeom prst="line">
            <a:avLst/>
          </a:prstGeom>
          <a:noFill/>
          <a:ln w="76200">
            <a:solidFill>
              <a:schemeClr val="tx1"/>
            </a:solidFill>
            <a:round/>
            <a:headEnd/>
            <a:tailEnd type="triangle" w="med" len="med"/>
          </a:ln>
        </p:spPr>
        <p:txBody>
          <a:bodyPr/>
          <a:lstStyle/>
          <a:p>
            <a:endParaRPr lang="en-US"/>
          </a:p>
        </p:txBody>
      </p:sp>
      <p:sp>
        <p:nvSpPr>
          <p:cNvPr id="21513" name="Text Box 9"/>
          <p:cNvSpPr txBox="1">
            <a:spLocks noChangeArrowheads="1"/>
          </p:cNvSpPr>
          <p:nvPr/>
        </p:nvSpPr>
        <p:spPr bwMode="auto">
          <a:xfrm>
            <a:off x="3868738" y="5449888"/>
            <a:ext cx="1389062" cy="457200"/>
          </a:xfrm>
          <a:prstGeom prst="rect">
            <a:avLst/>
          </a:prstGeom>
          <a:noFill/>
          <a:ln w="9525">
            <a:noFill/>
            <a:miter lim="800000"/>
            <a:headEnd/>
            <a:tailEnd/>
          </a:ln>
        </p:spPr>
        <p:txBody>
          <a:bodyPr wrap="none">
            <a:spAutoFit/>
          </a:bodyPr>
          <a:lstStyle/>
          <a:p>
            <a:r>
              <a:rPr lang="en-US">
                <a:latin typeface="Arial" charset="0"/>
              </a:rPr>
              <a:t>Behavior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An uninteresting example</a:t>
            </a:r>
          </a:p>
        </p:txBody>
      </p:sp>
      <p:sp>
        <p:nvSpPr>
          <p:cNvPr id="22531" name="Oval 3"/>
          <p:cNvSpPr>
            <a:spLocks noChangeArrowheads="1"/>
          </p:cNvSpPr>
          <p:nvPr/>
        </p:nvSpPr>
        <p:spPr bwMode="auto">
          <a:xfrm>
            <a:off x="1066800" y="2895600"/>
            <a:ext cx="1676400" cy="1524000"/>
          </a:xfrm>
          <a:prstGeom prst="ellipse">
            <a:avLst/>
          </a:prstGeom>
          <a:solidFill>
            <a:schemeClr val="accent1"/>
          </a:solidFill>
          <a:ln w="9525">
            <a:solidFill>
              <a:schemeClr val="tx1"/>
            </a:solidFill>
            <a:round/>
            <a:headEnd/>
            <a:tailEnd/>
          </a:ln>
        </p:spPr>
        <p:txBody>
          <a:bodyPr wrap="none" anchor="ctr"/>
          <a:lstStyle/>
          <a:p>
            <a:pPr algn="ctr"/>
            <a:r>
              <a:rPr lang="en-US">
                <a:latin typeface="Arial" charset="0"/>
              </a:rPr>
              <a:t>Addition</a:t>
            </a:r>
          </a:p>
        </p:txBody>
      </p:sp>
      <p:sp>
        <p:nvSpPr>
          <p:cNvPr id="22532" name="Oval 4"/>
          <p:cNvSpPr>
            <a:spLocks noChangeArrowheads="1"/>
          </p:cNvSpPr>
          <p:nvPr/>
        </p:nvSpPr>
        <p:spPr bwMode="auto">
          <a:xfrm>
            <a:off x="6248400" y="2819400"/>
            <a:ext cx="1676400" cy="1524000"/>
          </a:xfrm>
          <a:prstGeom prst="ellipse">
            <a:avLst/>
          </a:prstGeom>
          <a:solidFill>
            <a:schemeClr val="accent1"/>
          </a:solidFill>
          <a:ln w="9525">
            <a:solidFill>
              <a:schemeClr val="tx1"/>
            </a:solidFill>
            <a:round/>
            <a:headEnd/>
            <a:tailEnd/>
          </a:ln>
        </p:spPr>
        <p:txBody>
          <a:bodyPr wrap="none" anchor="ctr"/>
          <a:lstStyle/>
          <a:p>
            <a:pPr algn="ctr"/>
            <a:r>
              <a:rPr lang="en-US">
                <a:latin typeface="Arial" charset="0"/>
              </a:rPr>
              <a:t>Division</a:t>
            </a:r>
          </a:p>
        </p:txBody>
      </p:sp>
      <p:sp>
        <p:nvSpPr>
          <p:cNvPr id="22533" name="Line 5"/>
          <p:cNvSpPr>
            <a:spLocks noChangeShapeType="1"/>
          </p:cNvSpPr>
          <p:nvPr/>
        </p:nvSpPr>
        <p:spPr bwMode="auto">
          <a:xfrm>
            <a:off x="2743200" y="3581400"/>
            <a:ext cx="685800" cy="0"/>
          </a:xfrm>
          <a:prstGeom prst="line">
            <a:avLst/>
          </a:prstGeom>
          <a:noFill/>
          <a:ln w="63500">
            <a:solidFill>
              <a:schemeClr val="tx1"/>
            </a:solidFill>
            <a:round/>
            <a:headEnd/>
            <a:tailEnd type="triangle" w="med" len="med"/>
          </a:ln>
        </p:spPr>
        <p:txBody>
          <a:bodyPr/>
          <a:lstStyle/>
          <a:p>
            <a:endParaRPr lang="en-US"/>
          </a:p>
        </p:txBody>
      </p:sp>
      <p:sp>
        <p:nvSpPr>
          <p:cNvPr id="22534" name="Line 6"/>
          <p:cNvSpPr>
            <a:spLocks noChangeShapeType="1"/>
          </p:cNvSpPr>
          <p:nvPr/>
        </p:nvSpPr>
        <p:spPr bwMode="auto">
          <a:xfrm flipH="1">
            <a:off x="5334000" y="3581400"/>
            <a:ext cx="914400" cy="0"/>
          </a:xfrm>
          <a:prstGeom prst="line">
            <a:avLst/>
          </a:prstGeom>
          <a:noFill/>
          <a:ln w="63500">
            <a:solidFill>
              <a:schemeClr val="tx1"/>
            </a:solidFill>
            <a:round/>
            <a:headEnd/>
            <a:tailEnd type="triangle" w="med" len="med"/>
          </a:ln>
        </p:spPr>
        <p:txBody>
          <a:bodyPr/>
          <a:lstStyle/>
          <a:p>
            <a:endParaRPr lang="en-US"/>
          </a:p>
        </p:txBody>
      </p:sp>
      <p:sp>
        <p:nvSpPr>
          <p:cNvPr id="22535" name="Oval 7"/>
          <p:cNvSpPr>
            <a:spLocks noChangeArrowheads="1"/>
          </p:cNvSpPr>
          <p:nvPr/>
        </p:nvSpPr>
        <p:spPr bwMode="auto">
          <a:xfrm>
            <a:off x="3581400" y="2895600"/>
            <a:ext cx="1676400" cy="1524000"/>
          </a:xfrm>
          <a:prstGeom prst="ellipse">
            <a:avLst/>
          </a:prstGeom>
          <a:solidFill>
            <a:schemeClr val="accent1"/>
          </a:solidFill>
          <a:ln w="9525">
            <a:solidFill>
              <a:schemeClr val="tx1"/>
            </a:solidFill>
            <a:round/>
            <a:headEnd/>
            <a:tailEnd/>
          </a:ln>
        </p:spPr>
        <p:txBody>
          <a:bodyPr wrap="none" anchor="ctr"/>
          <a:lstStyle/>
          <a:p>
            <a:pPr algn="ctr"/>
            <a:r>
              <a:rPr lang="en-US">
                <a:latin typeface="Arial" charset="0"/>
              </a:rPr>
              <a:t>Integration</a:t>
            </a:r>
          </a:p>
        </p:txBody>
      </p:sp>
      <p:sp>
        <p:nvSpPr>
          <p:cNvPr id="22536" name="Line 8"/>
          <p:cNvSpPr>
            <a:spLocks noChangeShapeType="1"/>
          </p:cNvSpPr>
          <p:nvPr/>
        </p:nvSpPr>
        <p:spPr bwMode="auto">
          <a:xfrm>
            <a:off x="4495800" y="4419600"/>
            <a:ext cx="0" cy="914400"/>
          </a:xfrm>
          <a:prstGeom prst="line">
            <a:avLst/>
          </a:prstGeom>
          <a:noFill/>
          <a:ln w="76200">
            <a:solidFill>
              <a:schemeClr val="tx1"/>
            </a:solidFill>
            <a:round/>
            <a:headEnd/>
            <a:tailEnd type="triangle" w="med" len="med"/>
          </a:ln>
        </p:spPr>
        <p:txBody>
          <a:bodyPr/>
          <a:lstStyle/>
          <a:p>
            <a:endParaRPr lang="en-US"/>
          </a:p>
        </p:txBody>
      </p:sp>
      <p:sp>
        <p:nvSpPr>
          <p:cNvPr id="22537" name="Text Box 9"/>
          <p:cNvSpPr txBox="1">
            <a:spLocks noChangeArrowheads="1"/>
          </p:cNvSpPr>
          <p:nvPr/>
        </p:nvSpPr>
        <p:spPr bwMode="auto">
          <a:xfrm>
            <a:off x="3868738" y="5449888"/>
            <a:ext cx="1389062" cy="457200"/>
          </a:xfrm>
          <a:prstGeom prst="rect">
            <a:avLst/>
          </a:prstGeom>
          <a:noFill/>
          <a:ln w="9525">
            <a:noFill/>
            <a:miter lim="800000"/>
            <a:headEnd/>
            <a:tailEnd/>
          </a:ln>
        </p:spPr>
        <p:txBody>
          <a:bodyPr wrap="none">
            <a:spAutoFit/>
          </a:bodyPr>
          <a:lstStyle/>
          <a:p>
            <a:r>
              <a:rPr lang="en-US">
                <a:latin typeface="Arial" charset="0"/>
              </a:rPr>
              <a:t>Behavior</a:t>
            </a:r>
          </a:p>
        </p:txBody>
      </p:sp>
      <p:sp>
        <p:nvSpPr>
          <p:cNvPr id="433162" name="Text Box 10"/>
          <p:cNvSpPr txBox="1">
            <a:spLocks noChangeArrowheads="1"/>
          </p:cNvSpPr>
          <p:nvPr/>
        </p:nvSpPr>
        <p:spPr bwMode="auto">
          <a:xfrm>
            <a:off x="2819400" y="1828800"/>
            <a:ext cx="3336925" cy="457200"/>
          </a:xfrm>
          <a:prstGeom prst="rect">
            <a:avLst/>
          </a:prstGeom>
          <a:noFill/>
          <a:ln w="9525">
            <a:noFill/>
            <a:miter lim="800000"/>
            <a:headEnd/>
            <a:tailEnd/>
          </a:ln>
        </p:spPr>
        <p:txBody>
          <a:bodyPr wrap="none">
            <a:spAutoFit/>
          </a:bodyPr>
          <a:lstStyle/>
          <a:p>
            <a:r>
              <a:rPr lang="en-US">
                <a:latin typeface="Arial" charset="0"/>
              </a:rPr>
              <a:t>What is 6 divided by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3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6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A more interesting example</a:t>
            </a:r>
          </a:p>
        </p:txBody>
      </p:sp>
      <p:sp>
        <p:nvSpPr>
          <p:cNvPr id="23555" name="Oval 3"/>
          <p:cNvSpPr>
            <a:spLocks noChangeArrowheads="1"/>
          </p:cNvSpPr>
          <p:nvPr/>
        </p:nvSpPr>
        <p:spPr bwMode="auto">
          <a:xfrm>
            <a:off x="1066800" y="2895600"/>
            <a:ext cx="1676400" cy="1524000"/>
          </a:xfrm>
          <a:prstGeom prst="ellipse">
            <a:avLst/>
          </a:prstGeom>
          <a:solidFill>
            <a:schemeClr val="accent1"/>
          </a:solidFill>
          <a:ln w="9525">
            <a:solidFill>
              <a:schemeClr val="tx1"/>
            </a:solidFill>
            <a:round/>
            <a:headEnd/>
            <a:tailEnd/>
          </a:ln>
        </p:spPr>
        <p:txBody>
          <a:bodyPr wrap="none" anchor="ctr"/>
          <a:lstStyle/>
          <a:p>
            <a:pPr algn="ctr"/>
            <a:r>
              <a:rPr lang="en-US">
                <a:latin typeface="Arial" charset="0"/>
              </a:rPr>
              <a:t>Abstract </a:t>
            </a:r>
          </a:p>
          <a:p>
            <a:pPr algn="ctr"/>
            <a:r>
              <a:rPr lang="en-US">
                <a:latin typeface="Arial" charset="0"/>
              </a:rPr>
              <a:t>goal:</a:t>
            </a:r>
          </a:p>
          <a:p>
            <a:pPr algn="ctr"/>
            <a:r>
              <a:rPr lang="en-US">
                <a:latin typeface="Arial" charset="0"/>
              </a:rPr>
              <a:t>diet</a:t>
            </a:r>
          </a:p>
        </p:txBody>
      </p:sp>
      <p:sp>
        <p:nvSpPr>
          <p:cNvPr id="23556" name="Oval 4"/>
          <p:cNvSpPr>
            <a:spLocks noChangeArrowheads="1"/>
          </p:cNvSpPr>
          <p:nvPr/>
        </p:nvSpPr>
        <p:spPr bwMode="auto">
          <a:xfrm>
            <a:off x="6248400" y="2819400"/>
            <a:ext cx="1676400" cy="1524000"/>
          </a:xfrm>
          <a:prstGeom prst="ellipse">
            <a:avLst/>
          </a:prstGeom>
          <a:solidFill>
            <a:schemeClr val="accent1"/>
          </a:solidFill>
          <a:ln w="9525">
            <a:solidFill>
              <a:schemeClr val="tx1"/>
            </a:solidFill>
            <a:round/>
            <a:headEnd/>
            <a:tailEnd/>
          </a:ln>
        </p:spPr>
        <p:txBody>
          <a:bodyPr wrap="none" anchor="ctr"/>
          <a:lstStyle/>
          <a:p>
            <a:pPr algn="ctr"/>
            <a:r>
              <a:rPr lang="en-US">
                <a:latin typeface="Arial" charset="0"/>
              </a:rPr>
              <a:t>Visceral</a:t>
            </a:r>
          </a:p>
          <a:p>
            <a:pPr algn="ctr"/>
            <a:r>
              <a:rPr lang="en-US">
                <a:latin typeface="Arial" charset="0"/>
              </a:rPr>
              <a:t>reward:</a:t>
            </a:r>
          </a:p>
          <a:p>
            <a:pPr algn="ctr"/>
            <a:r>
              <a:rPr lang="en-US">
                <a:latin typeface="Arial" charset="0"/>
              </a:rPr>
              <a:t>pleasure</a:t>
            </a:r>
          </a:p>
        </p:txBody>
      </p:sp>
      <p:sp>
        <p:nvSpPr>
          <p:cNvPr id="23557" name="Line 5"/>
          <p:cNvSpPr>
            <a:spLocks noChangeShapeType="1"/>
          </p:cNvSpPr>
          <p:nvPr/>
        </p:nvSpPr>
        <p:spPr bwMode="auto">
          <a:xfrm>
            <a:off x="2743200" y="3581400"/>
            <a:ext cx="685800" cy="0"/>
          </a:xfrm>
          <a:prstGeom prst="line">
            <a:avLst/>
          </a:prstGeom>
          <a:noFill/>
          <a:ln w="63500">
            <a:solidFill>
              <a:schemeClr val="tx1"/>
            </a:solidFill>
            <a:round/>
            <a:headEnd/>
            <a:tailEnd type="triangle" w="med" len="med"/>
          </a:ln>
        </p:spPr>
        <p:txBody>
          <a:bodyPr/>
          <a:lstStyle/>
          <a:p>
            <a:endParaRPr lang="en-US"/>
          </a:p>
        </p:txBody>
      </p:sp>
      <p:sp>
        <p:nvSpPr>
          <p:cNvPr id="23558" name="Line 6"/>
          <p:cNvSpPr>
            <a:spLocks noChangeShapeType="1"/>
          </p:cNvSpPr>
          <p:nvPr/>
        </p:nvSpPr>
        <p:spPr bwMode="auto">
          <a:xfrm flipH="1">
            <a:off x="5334000" y="3581400"/>
            <a:ext cx="914400" cy="0"/>
          </a:xfrm>
          <a:prstGeom prst="line">
            <a:avLst/>
          </a:prstGeom>
          <a:noFill/>
          <a:ln w="63500">
            <a:solidFill>
              <a:schemeClr val="tx1"/>
            </a:solidFill>
            <a:round/>
            <a:headEnd/>
            <a:tailEnd type="triangle" w="med" len="med"/>
          </a:ln>
        </p:spPr>
        <p:txBody>
          <a:bodyPr/>
          <a:lstStyle/>
          <a:p>
            <a:endParaRPr lang="en-US"/>
          </a:p>
        </p:txBody>
      </p:sp>
      <p:sp>
        <p:nvSpPr>
          <p:cNvPr id="23559" name="Oval 7"/>
          <p:cNvSpPr>
            <a:spLocks noChangeArrowheads="1"/>
          </p:cNvSpPr>
          <p:nvPr/>
        </p:nvSpPr>
        <p:spPr bwMode="auto">
          <a:xfrm>
            <a:off x="3581400" y="2895600"/>
            <a:ext cx="1676400" cy="1524000"/>
          </a:xfrm>
          <a:prstGeom prst="ellipse">
            <a:avLst/>
          </a:prstGeom>
          <a:solidFill>
            <a:schemeClr val="accent1"/>
          </a:solidFill>
          <a:ln w="9525">
            <a:solidFill>
              <a:schemeClr val="tx1"/>
            </a:solidFill>
            <a:round/>
            <a:headEnd/>
            <a:tailEnd/>
          </a:ln>
        </p:spPr>
        <p:txBody>
          <a:bodyPr wrap="none" anchor="ctr"/>
          <a:lstStyle/>
          <a:p>
            <a:pPr algn="ctr"/>
            <a:r>
              <a:rPr lang="en-US">
                <a:latin typeface="Arial" charset="0"/>
              </a:rPr>
              <a:t>Integration</a:t>
            </a:r>
          </a:p>
        </p:txBody>
      </p:sp>
      <p:sp>
        <p:nvSpPr>
          <p:cNvPr id="23560" name="Line 8"/>
          <p:cNvSpPr>
            <a:spLocks noChangeShapeType="1"/>
          </p:cNvSpPr>
          <p:nvPr/>
        </p:nvSpPr>
        <p:spPr bwMode="auto">
          <a:xfrm>
            <a:off x="4495800" y="4419600"/>
            <a:ext cx="0" cy="914400"/>
          </a:xfrm>
          <a:prstGeom prst="line">
            <a:avLst/>
          </a:prstGeom>
          <a:noFill/>
          <a:ln w="76200">
            <a:solidFill>
              <a:schemeClr val="tx1"/>
            </a:solidFill>
            <a:round/>
            <a:headEnd/>
            <a:tailEnd type="triangle" w="med" len="med"/>
          </a:ln>
        </p:spPr>
        <p:txBody>
          <a:bodyPr/>
          <a:lstStyle/>
          <a:p>
            <a:endParaRPr lang="en-US"/>
          </a:p>
        </p:txBody>
      </p:sp>
      <p:sp>
        <p:nvSpPr>
          <p:cNvPr id="23561" name="Text Box 9"/>
          <p:cNvSpPr txBox="1">
            <a:spLocks noChangeArrowheads="1"/>
          </p:cNvSpPr>
          <p:nvPr/>
        </p:nvSpPr>
        <p:spPr bwMode="auto">
          <a:xfrm>
            <a:off x="3868738" y="5449888"/>
            <a:ext cx="1389062" cy="457200"/>
          </a:xfrm>
          <a:prstGeom prst="rect">
            <a:avLst/>
          </a:prstGeom>
          <a:noFill/>
          <a:ln w="9525">
            <a:noFill/>
            <a:miter lim="800000"/>
            <a:headEnd/>
            <a:tailEnd/>
          </a:ln>
        </p:spPr>
        <p:txBody>
          <a:bodyPr wrap="none">
            <a:spAutoFit/>
          </a:bodyPr>
          <a:lstStyle/>
          <a:p>
            <a:r>
              <a:rPr lang="en-US">
                <a:latin typeface="Arial" charset="0"/>
              </a:rPr>
              <a:t>Behavior</a:t>
            </a:r>
          </a:p>
        </p:txBody>
      </p:sp>
      <p:sp>
        <p:nvSpPr>
          <p:cNvPr id="435210" name="Text Box 10"/>
          <p:cNvSpPr txBox="1">
            <a:spLocks noChangeArrowheads="1"/>
          </p:cNvSpPr>
          <p:nvPr/>
        </p:nvSpPr>
        <p:spPr bwMode="auto">
          <a:xfrm>
            <a:off x="838200" y="1676400"/>
            <a:ext cx="7391400" cy="457200"/>
          </a:xfrm>
          <a:prstGeom prst="rect">
            <a:avLst/>
          </a:prstGeom>
          <a:noFill/>
          <a:ln w="9525">
            <a:noFill/>
            <a:miter lim="800000"/>
            <a:headEnd/>
            <a:tailEnd/>
          </a:ln>
        </p:spPr>
        <p:txBody>
          <a:bodyPr>
            <a:spAutoFit/>
          </a:bodyPr>
          <a:lstStyle/>
          <a:p>
            <a:pPr algn="ctr"/>
            <a:r>
              <a:rPr lang="en-US">
                <a:latin typeface="Arial" charset="0"/>
              </a:rPr>
              <a:t>Would you like a piece of chocolate?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5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A more interesting example</a:t>
            </a:r>
          </a:p>
        </p:txBody>
      </p:sp>
      <p:sp>
        <p:nvSpPr>
          <p:cNvPr id="24579" name="Oval 3"/>
          <p:cNvSpPr>
            <a:spLocks noChangeArrowheads="1"/>
          </p:cNvSpPr>
          <p:nvPr/>
        </p:nvSpPr>
        <p:spPr bwMode="auto">
          <a:xfrm>
            <a:off x="1066800" y="2895600"/>
            <a:ext cx="1676400" cy="1524000"/>
          </a:xfrm>
          <a:prstGeom prst="ellipse">
            <a:avLst/>
          </a:prstGeom>
          <a:solidFill>
            <a:schemeClr val="accent1"/>
          </a:solidFill>
          <a:ln w="9525">
            <a:solidFill>
              <a:schemeClr val="tx1"/>
            </a:solidFill>
            <a:round/>
            <a:headEnd/>
            <a:tailEnd/>
          </a:ln>
        </p:spPr>
        <p:txBody>
          <a:bodyPr wrap="none" anchor="ctr"/>
          <a:lstStyle/>
          <a:p>
            <a:pPr algn="ctr"/>
            <a:r>
              <a:rPr lang="en-US">
                <a:latin typeface="Arial" charset="0"/>
              </a:rPr>
              <a:t>Abstract </a:t>
            </a:r>
          </a:p>
          <a:p>
            <a:pPr algn="ctr"/>
            <a:r>
              <a:rPr lang="en-US">
                <a:latin typeface="Arial" charset="0"/>
              </a:rPr>
              <a:t>goal:</a:t>
            </a:r>
          </a:p>
          <a:p>
            <a:pPr algn="ctr"/>
            <a:r>
              <a:rPr lang="en-US">
                <a:latin typeface="Arial" charset="0"/>
              </a:rPr>
              <a:t>diet</a:t>
            </a:r>
          </a:p>
        </p:txBody>
      </p:sp>
      <p:sp>
        <p:nvSpPr>
          <p:cNvPr id="24580" name="Oval 4"/>
          <p:cNvSpPr>
            <a:spLocks noChangeArrowheads="1"/>
          </p:cNvSpPr>
          <p:nvPr/>
        </p:nvSpPr>
        <p:spPr bwMode="auto">
          <a:xfrm>
            <a:off x="6248400" y="2819400"/>
            <a:ext cx="1676400" cy="1524000"/>
          </a:xfrm>
          <a:prstGeom prst="ellipse">
            <a:avLst/>
          </a:prstGeom>
          <a:solidFill>
            <a:schemeClr val="accent1"/>
          </a:solidFill>
          <a:ln w="9525">
            <a:solidFill>
              <a:schemeClr val="tx1"/>
            </a:solidFill>
            <a:round/>
            <a:headEnd/>
            <a:tailEnd/>
          </a:ln>
        </p:spPr>
        <p:txBody>
          <a:bodyPr wrap="none" anchor="ctr"/>
          <a:lstStyle/>
          <a:p>
            <a:pPr algn="ctr"/>
            <a:r>
              <a:rPr lang="en-US">
                <a:latin typeface="Arial" charset="0"/>
              </a:rPr>
              <a:t>Visceral</a:t>
            </a:r>
          </a:p>
          <a:p>
            <a:pPr algn="ctr"/>
            <a:r>
              <a:rPr lang="en-US">
                <a:latin typeface="Arial" charset="0"/>
              </a:rPr>
              <a:t>reward:</a:t>
            </a:r>
          </a:p>
          <a:p>
            <a:pPr algn="ctr"/>
            <a:r>
              <a:rPr lang="en-US">
                <a:latin typeface="Arial" charset="0"/>
              </a:rPr>
              <a:t>pleasure</a:t>
            </a:r>
          </a:p>
        </p:txBody>
      </p:sp>
      <p:sp>
        <p:nvSpPr>
          <p:cNvPr id="24581" name="Line 5"/>
          <p:cNvSpPr>
            <a:spLocks noChangeShapeType="1"/>
          </p:cNvSpPr>
          <p:nvPr/>
        </p:nvSpPr>
        <p:spPr bwMode="auto">
          <a:xfrm>
            <a:off x="2743200" y="3581400"/>
            <a:ext cx="685800" cy="0"/>
          </a:xfrm>
          <a:prstGeom prst="line">
            <a:avLst/>
          </a:prstGeom>
          <a:noFill/>
          <a:ln w="127000">
            <a:solidFill>
              <a:schemeClr val="tx1"/>
            </a:solidFill>
            <a:round/>
            <a:headEnd/>
            <a:tailEnd type="triangle" w="med" len="med"/>
          </a:ln>
        </p:spPr>
        <p:txBody>
          <a:bodyPr/>
          <a:lstStyle/>
          <a:p>
            <a:endParaRPr lang="en-US"/>
          </a:p>
        </p:txBody>
      </p:sp>
      <p:sp>
        <p:nvSpPr>
          <p:cNvPr id="24582" name="Line 6"/>
          <p:cNvSpPr>
            <a:spLocks noChangeShapeType="1"/>
          </p:cNvSpPr>
          <p:nvPr/>
        </p:nvSpPr>
        <p:spPr bwMode="auto">
          <a:xfrm flipH="1">
            <a:off x="5334000" y="3581400"/>
            <a:ext cx="914400" cy="0"/>
          </a:xfrm>
          <a:prstGeom prst="line">
            <a:avLst/>
          </a:prstGeom>
          <a:noFill/>
          <a:ln w="127000">
            <a:solidFill>
              <a:schemeClr val="tx1"/>
            </a:solidFill>
            <a:round/>
            <a:headEnd/>
            <a:tailEnd type="triangle" w="med" len="med"/>
          </a:ln>
        </p:spPr>
        <p:txBody>
          <a:bodyPr/>
          <a:lstStyle/>
          <a:p>
            <a:endParaRPr lang="en-US"/>
          </a:p>
        </p:txBody>
      </p:sp>
      <p:sp>
        <p:nvSpPr>
          <p:cNvPr id="24583" name="Oval 7"/>
          <p:cNvSpPr>
            <a:spLocks noChangeArrowheads="1"/>
          </p:cNvSpPr>
          <p:nvPr/>
        </p:nvSpPr>
        <p:spPr bwMode="auto">
          <a:xfrm>
            <a:off x="3581400" y="2895600"/>
            <a:ext cx="1676400" cy="1524000"/>
          </a:xfrm>
          <a:prstGeom prst="ellipse">
            <a:avLst/>
          </a:prstGeom>
          <a:solidFill>
            <a:schemeClr val="accent1"/>
          </a:solidFill>
          <a:ln w="9525">
            <a:solidFill>
              <a:schemeClr val="tx1"/>
            </a:solidFill>
            <a:round/>
            <a:headEnd/>
            <a:tailEnd/>
          </a:ln>
        </p:spPr>
        <p:txBody>
          <a:bodyPr wrap="none" anchor="ctr"/>
          <a:lstStyle/>
          <a:p>
            <a:pPr algn="ctr"/>
            <a:r>
              <a:rPr lang="en-US">
                <a:latin typeface="Arial" charset="0"/>
              </a:rPr>
              <a:t>Integration</a:t>
            </a:r>
          </a:p>
        </p:txBody>
      </p:sp>
      <p:sp>
        <p:nvSpPr>
          <p:cNvPr id="24584" name="Line 8"/>
          <p:cNvSpPr>
            <a:spLocks noChangeShapeType="1"/>
          </p:cNvSpPr>
          <p:nvPr/>
        </p:nvSpPr>
        <p:spPr bwMode="auto">
          <a:xfrm>
            <a:off x="4495800" y="4419600"/>
            <a:ext cx="0" cy="914400"/>
          </a:xfrm>
          <a:prstGeom prst="line">
            <a:avLst/>
          </a:prstGeom>
          <a:noFill/>
          <a:ln w="76200">
            <a:solidFill>
              <a:schemeClr val="tx1"/>
            </a:solidFill>
            <a:round/>
            <a:headEnd/>
            <a:tailEnd type="triangle" w="med" len="med"/>
          </a:ln>
        </p:spPr>
        <p:txBody>
          <a:bodyPr/>
          <a:lstStyle/>
          <a:p>
            <a:endParaRPr lang="en-US"/>
          </a:p>
        </p:txBody>
      </p:sp>
      <p:sp>
        <p:nvSpPr>
          <p:cNvPr id="24585" name="Text Box 9"/>
          <p:cNvSpPr txBox="1">
            <a:spLocks noChangeArrowheads="1"/>
          </p:cNvSpPr>
          <p:nvPr/>
        </p:nvSpPr>
        <p:spPr bwMode="auto">
          <a:xfrm>
            <a:off x="3868738" y="5449888"/>
            <a:ext cx="1389062" cy="457200"/>
          </a:xfrm>
          <a:prstGeom prst="rect">
            <a:avLst/>
          </a:prstGeom>
          <a:noFill/>
          <a:ln w="9525">
            <a:noFill/>
            <a:miter lim="800000"/>
            <a:headEnd/>
            <a:tailEnd/>
          </a:ln>
        </p:spPr>
        <p:txBody>
          <a:bodyPr wrap="none">
            <a:spAutoFit/>
          </a:bodyPr>
          <a:lstStyle/>
          <a:p>
            <a:r>
              <a:rPr lang="en-US">
                <a:latin typeface="Arial" charset="0"/>
              </a:rPr>
              <a:t>Behavior</a:t>
            </a:r>
          </a:p>
        </p:txBody>
      </p:sp>
      <p:sp>
        <p:nvSpPr>
          <p:cNvPr id="24586" name="Freeform 10"/>
          <p:cNvSpPr>
            <a:spLocks/>
          </p:cNvSpPr>
          <p:nvPr/>
        </p:nvSpPr>
        <p:spPr bwMode="auto">
          <a:xfrm>
            <a:off x="2590800" y="2501900"/>
            <a:ext cx="3733800" cy="546100"/>
          </a:xfrm>
          <a:custGeom>
            <a:avLst/>
            <a:gdLst>
              <a:gd name="T0" fmla="*/ 0 w 2352"/>
              <a:gd name="T1" fmla="*/ 2147483647 h 344"/>
              <a:gd name="T2" fmla="*/ 2147483647 w 2352"/>
              <a:gd name="T3" fmla="*/ 2147483647 h 344"/>
              <a:gd name="T4" fmla="*/ 2147483647 w 2352"/>
              <a:gd name="T5" fmla="*/ 2147483647 h 344"/>
              <a:gd name="T6" fmla="*/ 0 60000 65536"/>
              <a:gd name="T7" fmla="*/ 0 60000 65536"/>
              <a:gd name="T8" fmla="*/ 0 60000 65536"/>
              <a:gd name="T9" fmla="*/ 0 w 2352"/>
              <a:gd name="T10" fmla="*/ 0 h 344"/>
              <a:gd name="T11" fmla="*/ 2352 w 2352"/>
              <a:gd name="T12" fmla="*/ 344 h 344"/>
            </a:gdLst>
            <a:ahLst/>
            <a:cxnLst>
              <a:cxn ang="T6">
                <a:pos x="T0" y="T1"/>
              </a:cxn>
              <a:cxn ang="T7">
                <a:pos x="T2" y="T3"/>
              </a:cxn>
              <a:cxn ang="T8">
                <a:pos x="T4" y="T5"/>
              </a:cxn>
            </a:cxnLst>
            <a:rect l="T9" t="T10" r="T11" b="T12"/>
            <a:pathLst>
              <a:path w="2352" h="344">
                <a:moveTo>
                  <a:pt x="0" y="296"/>
                </a:moveTo>
                <a:cubicBezTo>
                  <a:pt x="380" y="148"/>
                  <a:pt x="760" y="0"/>
                  <a:pt x="1152" y="8"/>
                </a:cubicBezTo>
                <a:cubicBezTo>
                  <a:pt x="1544" y="16"/>
                  <a:pt x="1948" y="180"/>
                  <a:pt x="2352" y="344"/>
                </a:cubicBezTo>
              </a:path>
            </a:pathLst>
          </a:custGeom>
          <a:noFill/>
          <a:ln w="76200">
            <a:solidFill>
              <a:schemeClr val="tx1"/>
            </a:solidFill>
            <a:round/>
            <a:headEnd type="triangle" w="med" len="med"/>
            <a:tailEnd type="triangle" w="med" len="med"/>
          </a:ln>
        </p:spPr>
        <p:txBody>
          <a:bodyPr/>
          <a:lstStyle/>
          <a:p>
            <a:endParaRPr lang="en-US"/>
          </a:p>
        </p:txBody>
      </p:sp>
      <p:sp>
        <p:nvSpPr>
          <p:cNvPr id="24587" name="Text Box 11"/>
          <p:cNvSpPr txBox="1">
            <a:spLocks noChangeArrowheads="1"/>
          </p:cNvSpPr>
          <p:nvPr/>
        </p:nvSpPr>
        <p:spPr bwMode="auto">
          <a:xfrm>
            <a:off x="838200" y="1676400"/>
            <a:ext cx="7391400" cy="457200"/>
          </a:xfrm>
          <a:prstGeom prst="rect">
            <a:avLst/>
          </a:prstGeom>
          <a:noFill/>
          <a:ln w="9525">
            <a:noFill/>
            <a:miter lim="800000"/>
            <a:headEnd/>
            <a:tailEnd/>
          </a:ln>
        </p:spPr>
        <p:txBody>
          <a:bodyPr>
            <a:spAutoFit/>
          </a:bodyPr>
          <a:lstStyle/>
          <a:p>
            <a:pPr algn="ctr"/>
            <a:r>
              <a:rPr lang="en-US">
                <a:latin typeface="Arial" charset="0"/>
              </a:rPr>
              <a:t>Would you like a piece of chocolate?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0"/>
            <a:ext cx="7772400" cy="1143000"/>
          </a:xfrm>
        </p:spPr>
        <p:txBody>
          <a:bodyPr/>
          <a:lstStyle/>
          <a:p>
            <a:pPr eaLnBrk="1" hangingPunct="1"/>
            <a:r>
              <a:rPr lang="en-US" b="1" smtClean="0">
                <a:solidFill>
                  <a:srgbClr val="0000FF"/>
                </a:solidFill>
              </a:rPr>
              <a:t>Variations on a theme</a:t>
            </a:r>
          </a:p>
        </p:txBody>
      </p:sp>
      <p:sp>
        <p:nvSpPr>
          <p:cNvPr id="25603" name="Rectangle 3"/>
          <p:cNvSpPr>
            <a:spLocks noGrp="1" noChangeArrowheads="1"/>
          </p:cNvSpPr>
          <p:nvPr>
            <p:ph type="body" idx="1"/>
          </p:nvPr>
        </p:nvSpPr>
        <p:spPr>
          <a:xfrm>
            <a:off x="381000" y="1066800"/>
            <a:ext cx="8763000" cy="5562600"/>
          </a:xfrm>
        </p:spPr>
        <p:txBody>
          <a:bodyPr/>
          <a:lstStyle/>
          <a:p>
            <a:pPr eaLnBrk="1" hangingPunct="1"/>
            <a:r>
              <a:rPr lang="en-US" sz="2000" dirty="0" smtClean="0"/>
              <a:t>Charioteer’s two horses (Socrates/Plato, The Phaedrus, 370 BC):</a:t>
            </a:r>
            <a:r>
              <a:rPr lang="en-US" sz="2000" dirty="0"/>
              <a:t/>
            </a:r>
            <a:br>
              <a:rPr lang="en-US" sz="2000" dirty="0"/>
            </a:br>
            <a:r>
              <a:rPr lang="en-US" sz="1600" dirty="0" smtClean="0"/>
              <a:t>“First </a:t>
            </a:r>
            <a:r>
              <a:rPr lang="en-US" sz="1600" dirty="0"/>
              <a:t>the charioteer of the human soul drives a pair, and secondly one of the horses is noble and of noble breed, but the other quite the opposite in breed and character. Therefore in our case the driving is necessarily difficult and troublesome</a:t>
            </a:r>
            <a:r>
              <a:rPr lang="en-US" sz="1600" dirty="0" smtClean="0"/>
              <a:t>.”</a:t>
            </a:r>
          </a:p>
          <a:p>
            <a:pPr eaLnBrk="1" hangingPunct="1"/>
            <a:r>
              <a:rPr lang="en-US" sz="2000" dirty="0" smtClean="0"/>
              <a:t>Interests </a:t>
            </a:r>
            <a:r>
              <a:rPr lang="en-US" sz="2000" dirty="0" err="1" smtClean="0"/>
              <a:t>vs</a:t>
            </a:r>
            <a:r>
              <a:rPr lang="en-US" sz="2000" dirty="0" smtClean="0"/>
              <a:t> passions (Smith)</a:t>
            </a:r>
          </a:p>
          <a:p>
            <a:pPr eaLnBrk="1" hangingPunct="1"/>
            <a:r>
              <a:rPr lang="en-US" sz="2000" dirty="0" smtClean="0"/>
              <a:t>Superego </a:t>
            </a:r>
            <a:r>
              <a:rPr lang="en-US" sz="2000" dirty="0" err="1" smtClean="0"/>
              <a:t>vs</a:t>
            </a:r>
            <a:r>
              <a:rPr lang="en-US" sz="2000" dirty="0" smtClean="0"/>
              <a:t> Ego </a:t>
            </a:r>
            <a:r>
              <a:rPr lang="en-US" sz="2000" dirty="0" err="1" smtClean="0"/>
              <a:t>vs</a:t>
            </a:r>
            <a:r>
              <a:rPr lang="en-US" sz="2000" dirty="0" smtClean="0"/>
              <a:t> Id (Freud)</a:t>
            </a:r>
          </a:p>
          <a:p>
            <a:pPr eaLnBrk="1" hangingPunct="1"/>
            <a:r>
              <a:rPr lang="en-US" sz="2000" dirty="0" smtClean="0"/>
              <a:t>Controlled </a:t>
            </a:r>
            <a:r>
              <a:rPr lang="en-US" sz="2000" dirty="0" err="1" smtClean="0"/>
              <a:t>vs</a:t>
            </a:r>
            <a:r>
              <a:rPr lang="en-US" sz="2000" dirty="0" smtClean="0"/>
              <a:t> Automatic </a:t>
            </a:r>
            <a:r>
              <a:rPr lang="en-US" sz="1800" dirty="0" smtClean="0"/>
              <a:t>(Schneider &amp; </a:t>
            </a:r>
            <a:r>
              <a:rPr lang="en-US" sz="1800" dirty="0" err="1" smtClean="0"/>
              <a:t>Shiffrin</a:t>
            </a:r>
            <a:r>
              <a:rPr lang="en-US" sz="1800" dirty="0" smtClean="0"/>
              <a:t>, 1977; </a:t>
            </a:r>
            <a:r>
              <a:rPr lang="en-US" sz="1800" dirty="0" err="1" smtClean="0"/>
              <a:t>Benhabib</a:t>
            </a:r>
            <a:r>
              <a:rPr lang="en-US" sz="1800" dirty="0" smtClean="0"/>
              <a:t> &amp; </a:t>
            </a:r>
            <a:r>
              <a:rPr lang="en-US" sz="1800" dirty="0" err="1" smtClean="0"/>
              <a:t>Bisin</a:t>
            </a:r>
            <a:r>
              <a:rPr lang="en-US" sz="1800" dirty="0" smtClean="0"/>
              <a:t>, 2004)</a:t>
            </a:r>
          </a:p>
          <a:p>
            <a:pPr eaLnBrk="1" hangingPunct="1"/>
            <a:r>
              <a:rPr lang="en-US" sz="2000" dirty="0" smtClean="0"/>
              <a:t>Cold </a:t>
            </a:r>
            <a:r>
              <a:rPr lang="en-US" sz="2000" dirty="0" err="1" smtClean="0"/>
              <a:t>vs</a:t>
            </a:r>
            <a:r>
              <a:rPr lang="en-US" sz="2000" dirty="0" smtClean="0"/>
              <a:t> Hot (Metcalfe and </a:t>
            </a:r>
            <a:r>
              <a:rPr lang="en-US" sz="2000" dirty="0" err="1" smtClean="0"/>
              <a:t>Mischel</a:t>
            </a:r>
            <a:r>
              <a:rPr lang="en-US" sz="2000" dirty="0" smtClean="0"/>
              <a:t>, 1979)</a:t>
            </a:r>
          </a:p>
          <a:p>
            <a:pPr eaLnBrk="1" hangingPunct="1"/>
            <a:r>
              <a:rPr lang="en-US" sz="2000" dirty="0" smtClean="0"/>
              <a:t>System 2 </a:t>
            </a:r>
            <a:r>
              <a:rPr lang="en-US" sz="2000" dirty="0" err="1" smtClean="0"/>
              <a:t>vs</a:t>
            </a:r>
            <a:r>
              <a:rPr lang="en-US" sz="2000" dirty="0" smtClean="0"/>
              <a:t> System 1 (Frederick and </a:t>
            </a:r>
            <a:r>
              <a:rPr lang="en-US" sz="2000" dirty="0" err="1" smtClean="0"/>
              <a:t>Kahneman</a:t>
            </a:r>
            <a:r>
              <a:rPr lang="en-US" sz="2000" dirty="0" smtClean="0"/>
              <a:t>, 2002)</a:t>
            </a:r>
          </a:p>
          <a:p>
            <a:pPr eaLnBrk="1" hangingPunct="1"/>
            <a:r>
              <a:rPr lang="en-US" sz="2000" dirty="0" smtClean="0"/>
              <a:t>Deliberative </a:t>
            </a:r>
            <a:r>
              <a:rPr lang="en-US" sz="2000" dirty="0" err="1" smtClean="0"/>
              <a:t>vs</a:t>
            </a:r>
            <a:r>
              <a:rPr lang="en-US" sz="2000" dirty="0" smtClean="0"/>
              <a:t> Impulsive (Frederick, 2002)</a:t>
            </a:r>
          </a:p>
          <a:p>
            <a:pPr eaLnBrk="1" hangingPunct="1"/>
            <a:r>
              <a:rPr lang="en-US" sz="2000" dirty="0" smtClean="0"/>
              <a:t>Conscious </a:t>
            </a:r>
            <a:r>
              <a:rPr lang="en-US" sz="2000" dirty="0" err="1" smtClean="0"/>
              <a:t>vs</a:t>
            </a:r>
            <a:r>
              <a:rPr lang="en-US" sz="2000" dirty="0" smtClean="0"/>
              <a:t> Unconscious (</a:t>
            </a:r>
            <a:r>
              <a:rPr lang="en-US" sz="2000" dirty="0" err="1" smtClean="0"/>
              <a:t>Damasio</a:t>
            </a:r>
            <a:r>
              <a:rPr lang="en-US" sz="2000" dirty="0" smtClean="0"/>
              <a:t>, </a:t>
            </a:r>
            <a:r>
              <a:rPr lang="en-US" sz="2000" dirty="0" err="1" smtClean="0"/>
              <a:t>Bem</a:t>
            </a:r>
            <a:r>
              <a:rPr lang="en-US" sz="2000" dirty="0" smtClean="0"/>
              <a:t>)</a:t>
            </a:r>
          </a:p>
          <a:p>
            <a:pPr eaLnBrk="1" hangingPunct="1"/>
            <a:r>
              <a:rPr lang="en-US" sz="2000" dirty="0" smtClean="0"/>
              <a:t>Effortful </a:t>
            </a:r>
            <a:r>
              <a:rPr lang="en-US" sz="2000" dirty="0" err="1" smtClean="0"/>
              <a:t>vs</a:t>
            </a:r>
            <a:r>
              <a:rPr lang="en-US" sz="2000" dirty="0" smtClean="0"/>
              <a:t> Effortless (</a:t>
            </a:r>
            <a:r>
              <a:rPr lang="en-US" sz="2000" dirty="0" err="1" smtClean="0"/>
              <a:t>Baumeister</a:t>
            </a:r>
            <a:r>
              <a:rPr lang="en-US" sz="2000" dirty="0" smtClean="0"/>
              <a:t>)</a:t>
            </a:r>
          </a:p>
          <a:p>
            <a:pPr eaLnBrk="1" hangingPunct="1"/>
            <a:r>
              <a:rPr lang="en-US" sz="2000" dirty="0" smtClean="0"/>
              <a:t>Planner </a:t>
            </a:r>
            <a:r>
              <a:rPr lang="en-US" sz="2000" dirty="0" err="1" smtClean="0"/>
              <a:t>vs</a:t>
            </a:r>
            <a:r>
              <a:rPr lang="en-US" sz="2000" dirty="0" smtClean="0"/>
              <a:t> Doer (</a:t>
            </a:r>
            <a:r>
              <a:rPr lang="en-US" sz="2000" dirty="0" err="1" smtClean="0"/>
              <a:t>Shefrin</a:t>
            </a:r>
            <a:r>
              <a:rPr lang="en-US" sz="2000" dirty="0" smtClean="0"/>
              <a:t> and </a:t>
            </a:r>
            <a:r>
              <a:rPr lang="en-US" sz="2000" dirty="0" err="1" smtClean="0"/>
              <a:t>Thaler</a:t>
            </a:r>
            <a:r>
              <a:rPr lang="en-US" sz="2000" dirty="0" smtClean="0"/>
              <a:t>, 1981)</a:t>
            </a:r>
          </a:p>
          <a:p>
            <a:pPr eaLnBrk="1" hangingPunct="1"/>
            <a:r>
              <a:rPr lang="en-US" sz="2000" dirty="0" smtClean="0"/>
              <a:t>Patient </a:t>
            </a:r>
            <a:r>
              <a:rPr lang="en-US" sz="2000" dirty="0" err="1" smtClean="0"/>
              <a:t>vs</a:t>
            </a:r>
            <a:r>
              <a:rPr lang="en-US" sz="2000" dirty="0" smtClean="0"/>
              <a:t> Myopic (</a:t>
            </a:r>
            <a:r>
              <a:rPr lang="en-US" sz="2000" dirty="0" err="1" smtClean="0"/>
              <a:t>Fudenburg</a:t>
            </a:r>
            <a:r>
              <a:rPr lang="en-US" sz="2000" dirty="0" smtClean="0"/>
              <a:t> and Levine, 2006)</a:t>
            </a:r>
          </a:p>
          <a:p>
            <a:pPr eaLnBrk="1" hangingPunct="1"/>
            <a:r>
              <a:rPr lang="en-US" sz="2000" dirty="0" smtClean="0"/>
              <a:t>Abstract </a:t>
            </a:r>
            <a:r>
              <a:rPr lang="en-US" sz="2000" dirty="0" err="1" smtClean="0"/>
              <a:t>vs</a:t>
            </a:r>
            <a:r>
              <a:rPr lang="en-US" sz="2000" dirty="0" smtClean="0"/>
              <a:t> Visceral </a:t>
            </a:r>
            <a:r>
              <a:rPr lang="en-US" sz="1600" dirty="0" smtClean="0"/>
              <a:t>(</a:t>
            </a:r>
            <a:r>
              <a:rPr lang="en-US" sz="1600" dirty="0" err="1" smtClean="0"/>
              <a:t>Loewenstein</a:t>
            </a:r>
            <a:r>
              <a:rPr lang="en-US" sz="1600" dirty="0" smtClean="0"/>
              <a:t> &amp; </a:t>
            </a:r>
            <a:r>
              <a:rPr lang="en-US" sz="1600" dirty="0" err="1" smtClean="0"/>
              <a:t>O’Donoghue</a:t>
            </a:r>
            <a:r>
              <a:rPr lang="en-US" sz="1600" dirty="0" smtClean="0"/>
              <a:t> 2006; </a:t>
            </a:r>
            <a:r>
              <a:rPr lang="en-US" sz="1600" dirty="0" err="1" smtClean="0"/>
              <a:t>Bernheim</a:t>
            </a:r>
            <a:r>
              <a:rPr lang="en-US" sz="1600" dirty="0" smtClean="0"/>
              <a:t> &amp; Rangel, 2003)</a:t>
            </a:r>
          </a:p>
          <a:p>
            <a:pPr eaLnBrk="1" hangingPunct="1"/>
            <a:r>
              <a:rPr lang="en-US" sz="2000" dirty="0" smtClean="0"/>
              <a:t>PFC &amp; parietal cortex </a:t>
            </a:r>
            <a:r>
              <a:rPr lang="en-US" sz="2000" dirty="0" err="1" smtClean="0"/>
              <a:t>vs</a:t>
            </a:r>
            <a:r>
              <a:rPr lang="en-US" sz="2000" dirty="0" smtClean="0"/>
              <a:t> dopamine reward system (McClure et al, 2004)</a:t>
            </a:r>
          </a:p>
          <a:p>
            <a:pPr eaLnBrk="1" hangingPunct="1"/>
            <a:endParaRPr lang="en-US" sz="20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A System"/>
          <p:cNvPicPr>
            <a:picLocks noChangeAspect="1" noChangeArrowheads="1"/>
          </p:cNvPicPr>
          <p:nvPr/>
        </p:nvPicPr>
        <p:blipFill>
          <a:blip r:embed="rId3"/>
          <a:srcRect/>
          <a:stretch>
            <a:fillRect/>
          </a:stretch>
        </p:blipFill>
        <p:spPr bwMode="auto">
          <a:xfrm>
            <a:off x="1371600" y="1817688"/>
            <a:ext cx="6477000" cy="5040312"/>
          </a:xfrm>
          <a:prstGeom prst="rect">
            <a:avLst/>
          </a:prstGeom>
          <a:solidFill>
            <a:schemeClr val="tx1"/>
          </a:solidFill>
          <a:ln w="9525">
            <a:noFill/>
            <a:miter lim="800000"/>
            <a:headEnd/>
            <a:tailEnd/>
          </a:ln>
        </p:spPr>
      </p:pic>
      <p:sp>
        <p:nvSpPr>
          <p:cNvPr id="599043" name="Oval 3"/>
          <p:cNvSpPr>
            <a:spLocks noChangeArrowheads="1"/>
          </p:cNvSpPr>
          <p:nvPr/>
        </p:nvSpPr>
        <p:spPr bwMode="auto">
          <a:xfrm>
            <a:off x="3200400" y="3276600"/>
            <a:ext cx="2514600" cy="1752600"/>
          </a:xfrm>
          <a:prstGeom prst="ellipse">
            <a:avLst/>
          </a:prstGeom>
          <a:solidFill>
            <a:srgbClr val="FF0000">
              <a:alpha val="27843"/>
            </a:srgbClr>
          </a:solidFill>
          <a:ln w="9525">
            <a:solidFill>
              <a:schemeClr val="tx1"/>
            </a:solidFill>
            <a:round/>
            <a:headEnd/>
            <a:tailEnd/>
          </a:ln>
        </p:spPr>
        <p:txBody>
          <a:bodyPr wrap="none" anchor="ctr"/>
          <a:lstStyle/>
          <a:p>
            <a:endParaRPr lang="en-US"/>
          </a:p>
        </p:txBody>
      </p:sp>
      <p:sp>
        <p:nvSpPr>
          <p:cNvPr id="599044" name="Text Box 4"/>
          <p:cNvSpPr txBox="1">
            <a:spLocks noChangeArrowheads="1"/>
          </p:cNvSpPr>
          <p:nvPr/>
        </p:nvSpPr>
        <p:spPr bwMode="auto">
          <a:xfrm>
            <a:off x="1219200" y="5181600"/>
            <a:ext cx="2342308" cy="720197"/>
          </a:xfrm>
          <a:prstGeom prst="rect">
            <a:avLst/>
          </a:prstGeom>
          <a:noFill/>
          <a:ln w="9525">
            <a:noFill/>
            <a:miter lim="800000"/>
            <a:headEnd/>
            <a:tailEnd/>
          </a:ln>
        </p:spPr>
        <p:txBody>
          <a:bodyPr wrap="none">
            <a:spAutoFit/>
          </a:bodyPr>
          <a:lstStyle/>
          <a:p>
            <a:pPr>
              <a:lnSpc>
                <a:spcPct val="85000"/>
              </a:lnSpc>
            </a:pPr>
            <a:r>
              <a:rPr lang="en-US" b="1" dirty="0" smtClean="0">
                <a:solidFill>
                  <a:srgbClr val="FF0000"/>
                </a:solidFill>
              </a:rPr>
              <a:t>Dopamine </a:t>
            </a:r>
            <a:endParaRPr lang="en-US" b="1" dirty="0">
              <a:solidFill>
                <a:srgbClr val="FF0000"/>
              </a:solidFill>
            </a:endParaRPr>
          </a:p>
          <a:p>
            <a:pPr>
              <a:lnSpc>
                <a:spcPct val="85000"/>
              </a:lnSpc>
            </a:pPr>
            <a:r>
              <a:rPr lang="en-US" b="1" dirty="0">
                <a:solidFill>
                  <a:srgbClr val="FF0000"/>
                </a:solidFill>
              </a:rPr>
              <a:t>reward </a:t>
            </a:r>
            <a:r>
              <a:rPr lang="en-US" b="1" dirty="0" smtClean="0">
                <a:solidFill>
                  <a:srgbClr val="FF0000"/>
                </a:solidFill>
              </a:rPr>
              <a:t>system</a:t>
            </a:r>
          </a:p>
        </p:txBody>
      </p:sp>
      <p:sp>
        <p:nvSpPr>
          <p:cNvPr id="599045" name="Oval 5"/>
          <p:cNvSpPr>
            <a:spLocks noChangeArrowheads="1"/>
          </p:cNvSpPr>
          <p:nvPr/>
        </p:nvSpPr>
        <p:spPr bwMode="auto">
          <a:xfrm rot="3180000">
            <a:off x="2872582" y="2034381"/>
            <a:ext cx="990600" cy="1951037"/>
          </a:xfrm>
          <a:prstGeom prst="ellipse">
            <a:avLst/>
          </a:prstGeom>
          <a:solidFill>
            <a:srgbClr val="0000FF">
              <a:alpha val="25882"/>
            </a:srgbClr>
          </a:solidFill>
          <a:ln w="9525">
            <a:solidFill>
              <a:schemeClr val="tx1"/>
            </a:solidFill>
            <a:round/>
            <a:headEnd/>
            <a:tailEnd/>
          </a:ln>
        </p:spPr>
        <p:txBody>
          <a:bodyPr wrap="none" anchor="ctr"/>
          <a:lstStyle/>
          <a:p>
            <a:endParaRPr lang="en-US"/>
          </a:p>
        </p:txBody>
      </p:sp>
      <p:sp>
        <p:nvSpPr>
          <p:cNvPr id="599046" name="Text Box 6"/>
          <p:cNvSpPr txBox="1">
            <a:spLocks noChangeArrowheads="1"/>
          </p:cNvSpPr>
          <p:nvPr/>
        </p:nvSpPr>
        <p:spPr bwMode="auto">
          <a:xfrm>
            <a:off x="1143000" y="1339850"/>
            <a:ext cx="1216025" cy="714375"/>
          </a:xfrm>
          <a:prstGeom prst="rect">
            <a:avLst/>
          </a:prstGeom>
          <a:noFill/>
          <a:ln w="9525">
            <a:noFill/>
            <a:miter lim="800000"/>
            <a:headEnd/>
            <a:tailEnd/>
          </a:ln>
        </p:spPr>
        <p:txBody>
          <a:bodyPr wrap="none">
            <a:spAutoFit/>
          </a:bodyPr>
          <a:lstStyle/>
          <a:p>
            <a:pPr>
              <a:lnSpc>
                <a:spcPct val="85000"/>
              </a:lnSpc>
            </a:pPr>
            <a:r>
              <a:rPr lang="en-US" b="1">
                <a:solidFill>
                  <a:srgbClr val="0000FF"/>
                </a:solidFill>
              </a:rPr>
              <a:t>Frontal</a:t>
            </a:r>
          </a:p>
          <a:p>
            <a:pPr>
              <a:lnSpc>
                <a:spcPct val="85000"/>
              </a:lnSpc>
            </a:pPr>
            <a:r>
              <a:rPr lang="en-US" b="1">
                <a:solidFill>
                  <a:srgbClr val="0000FF"/>
                </a:solidFill>
              </a:rPr>
              <a:t>cortex</a:t>
            </a:r>
          </a:p>
        </p:txBody>
      </p:sp>
      <p:sp>
        <p:nvSpPr>
          <p:cNvPr id="599047" name="Oval 7"/>
          <p:cNvSpPr>
            <a:spLocks noChangeArrowheads="1"/>
          </p:cNvSpPr>
          <p:nvPr/>
        </p:nvSpPr>
        <p:spPr bwMode="auto">
          <a:xfrm rot="660000">
            <a:off x="4283075" y="2057400"/>
            <a:ext cx="2270125" cy="1052513"/>
          </a:xfrm>
          <a:prstGeom prst="ellipse">
            <a:avLst/>
          </a:prstGeom>
          <a:solidFill>
            <a:srgbClr val="0000FF">
              <a:alpha val="25882"/>
            </a:srgbClr>
          </a:solidFill>
          <a:ln w="9525">
            <a:solidFill>
              <a:srgbClr val="0000FF"/>
            </a:solidFill>
            <a:round/>
            <a:headEnd/>
            <a:tailEnd/>
          </a:ln>
        </p:spPr>
        <p:txBody>
          <a:bodyPr wrap="none" anchor="ctr"/>
          <a:lstStyle/>
          <a:p>
            <a:endParaRPr lang="en-US"/>
          </a:p>
        </p:txBody>
      </p:sp>
      <p:sp>
        <p:nvSpPr>
          <p:cNvPr id="599048" name="Text Box 8"/>
          <p:cNvSpPr txBox="1">
            <a:spLocks noChangeArrowheads="1"/>
          </p:cNvSpPr>
          <p:nvPr/>
        </p:nvSpPr>
        <p:spPr bwMode="auto">
          <a:xfrm>
            <a:off x="5943600" y="1430338"/>
            <a:ext cx="1285875" cy="676275"/>
          </a:xfrm>
          <a:prstGeom prst="rect">
            <a:avLst/>
          </a:prstGeom>
          <a:noFill/>
          <a:ln w="9525">
            <a:noFill/>
            <a:miter lim="800000"/>
            <a:headEnd/>
            <a:tailEnd/>
          </a:ln>
        </p:spPr>
        <p:txBody>
          <a:bodyPr wrap="none">
            <a:spAutoFit/>
          </a:bodyPr>
          <a:lstStyle/>
          <a:p>
            <a:pPr>
              <a:lnSpc>
                <a:spcPct val="80000"/>
              </a:lnSpc>
            </a:pPr>
            <a:r>
              <a:rPr lang="en-US" b="1">
                <a:solidFill>
                  <a:srgbClr val="0000FF"/>
                </a:solidFill>
              </a:rPr>
              <a:t>Parietal</a:t>
            </a:r>
          </a:p>
          <a:p>
            <a:pPr>
              <a:lnSpc>
                <a:spcPct val="80000"/>
              </a:lnSpc>
            </a:pPr>
            <a:r>
              <a:rPr lang="en-US" b="1">
                <a:solidFill>
                  <a:srgbClr val="0000FF"/>
                </a:solidFill>
              </a:rPr>
              <a:t>cortex</a:t>
            </a:r>
          </a:p>
        </p:txBody>
      </p:sp>
      <p:sp>
        <p:nvSpPr>
          <p:cNvPr id="599049" name="Line 9"/>
          <p:cNvSpPr>
            <a:spLocks noChangeShapeType="1"/>
          </p:cNvSpPr>
          <p:nvPr/>
        </p:nvSpPr>
        <p:spPr bwMode="auto">
          <a:xfrm>
            <a:off x="2133600" y="2057400"/>
            <a:ext cx="685800" cy="609600"/>
          </a:xfrm>
          <a:prstGeom prst="line">
            <a:avLst/>
          </a:prstGeom>
          <a:noFill/>
          <a:ln w="63500">
            <a:solidFill>
              <a:srgbClr val="0000FF"/>
            </a:solidFill>
            <a:round/>
            <a:headEnd/>
            <a:tailEnd type="triangle" w="med" len="med"/>
          </a:ln>
        </p:spPr>
        <p:txBody>
          <a:bodyPr/>
          <a:lstStyle/>
          <a:p>
            <a:endParaRPr lang="en-US"/>
          </a:p>
        </p:txBody>
      </p:sp>
      <p:sp>
        <p:nvSpPr>
          <p:cNvPr id="599050" name="Line 10"/>
          <p:cNvSpPr>
            <a:spLocks noChangeShapeType="1"/>
          </p:cNvSpPr>
          <p:nvPr/>
        </p:nvSpPr>
        <p:spPr bwMode="auto">
          <a:xfrm flipV="1">
            <a:off x="3657600" y="4419600"/>
            <a:ext cx="381000" cy="685800"/>
          </a:xfrm>
          <a:prstGeom prst="line">
            <a:avLst/>
          </a:prstGeom>
          <a:noFill/>
          <a:ln w="63500">
            <a:solidFill>
              <a:srgbClr val="FF0000"/>
            </a:solidFill>
            <a:round/>
            <a:headEnd/>
            <a:tailEnd type="triangle" w="med" len="med"/>
          </a:ln>
        </p:spPr>
        <p:txBody>
          <a:bodyPr/>
          <a:lstStyle/>
          <a:p>
            <a:endParaRPr lang="en-US"/>
          </a:p>
        </p:txBody>
      </p:sp>
      <p:sp>
        <p:nvSpPr>
          <p:cNvPr id="599051" name="Line 11"/>
          <p:cNvSpPr>
            <a:spLocks noChangeShapeType="1"/>
          </p:cNvSpPr>
          <p:nvPr/>
        </p:nvSpPr>
        <p:spPr bwMode="auto">
          <a:xfrm flipH="1">
            <a:off x="5638800" y="1752600"/>
            <a:ext cx="304800" cy="304800"/>
          </a:xfrm>
          <a:prstGeom prst="line">
            <a:avLst/>
          </a:prstGeom>
          <a:noFill/>
          <a:ln w="63500">
            <a:solidFill>
              <a:srgbClr val="0000FF"/>
            </a:solidFill>
            <a:round/>
            <a:headEnd/>
            <a:tailEnd type="triangle" w="med" len="med"/>
          </a:ln>
        </p:spPr>
        <p:txBody>
          <a:bodyPr/>
          <a:lstStyle/>
          <a:p>
            <a:endParaRPr lang="en-US"/>
          </a:p>
        </p:txBody>
      </p:sp>
      <p:sp>
        <p:nvSpPr>
          <p:cNvPr id="26636" name="Text Box 12"/>
          <p:cNvSpPr txBox="1">
            <a:spLocks noChangeArrowheads="1"/>
          </p:cNvSpPr>
          <p:nvPr/>
        </p:nvSpPr>
        <p:spPr bwMode="auto">
          <a:xfrm>
            <a:off x="1676400" y="152400"/>
            <a:ext cx="5735638" cy="579438"/>
          </a:xfrm>
          <a:prstGeom prst="rect">
            <a:avLst/>
          </a:prstGeom>
          <a:noFill/>
          <a:ln w="9525">
            <a:noFill/>
            <a:miter lim="800000"/>
            <a:headEnd/>
            <a:tailEnd/>
          </a:ln>
        </p:spPr>
        <p:txBody>
          <a:bodyPr wrap="none">
            <a:spAutoFit/>
          </a:bodyPr>
          <a:lstStyle/>
          <a:p>
            <a:pPr algn="ctr"/>
            <a:r>
              <a:rPr lang="en-US" sz="3200">
                <a:solidFill>
                  <a:srgbClr val="FF0000"/>
                </a:solidFill>
              </a:rPr>
              <a:t>Affective</a:t>
            </a:r>
            <a:r>
              <a:rPr lang="en-US" sz="3200"/>
              <a:t> </a:t>
            </a:r>
            <a:r>
              <a:rPr lang="en-US" sz="3200">
                <a:latin typeface="Arial" charset="0"/>
              </a:rPr>
              <a:t>vs. </a:t>
            </a:r>
            <a:r>
              <a:rPr lang="en-US" sz="3200">
                <a:solidFill>
                  <a:srgbClr val="0000FF"/>
                </a:solidFill>
              </a:rPr>
              <a:t>Analytic</a:t>
            </a:r>
            <a:r>
              <a:rPr lang="en-US" sz="3200"/>
              <a:t> </a:t>
            </a:r>
            <a:r>
              <a:rPr lang="en-US" sz="3200">
                <a:latin typeface="Arial" charset="0"/>
              </a:rPr>
              <a:t>Cognition</a:t>
            </a:r>
          </a:p>
        </p:txBody>
      </p:sp>
      <p:sp>
        <p:nvSpPr>
          <p:cNvPr id="599053" name="Oval 13"/>
          <p:cNvSpPr>
            <a:spLocks noChangeArrowheads="1"/>
          </p:cNvSpPr>
          <p:nvPr/>
        </p:nvSpPr>
        <p:spPr bwMode="auto">
          <a:xfrm>
            <a:off x="2590800" y="3429000"/>
            <a:ext cx="914400" cy="914400"/>
          </a:xfrm>
          <a:prstGeom prst="ellipse">
            <a:avLst/>
          </a:prstGeom>
          <a:solidFill>
            <a:srgbClr val="993366">
              <a:alpha val="50195"/>
            </a:srgbClr>
          </a:solidFill>
          <a:ln w="9525">
            <a:solidFill>
              <a:schemeClr val="tx1"/>
            </a:solidFill>
            <a:round/>
            <a:headEnd/>
            <a:tailEnd/>
          </a:ln>
        </p:spPr>
        <p:txBody>
          <a:bodyPr wrap="none" anchor="ctr"/>
          <a:lstStyle/>
          <a:p>
            <a:endParaRPr lang="en-US"/>
          </a:p>
        </p:txBody>
      </p:sp>
      <p:sp>
        <p:nvSpPr>
          <p:cNvPr id="599054" name="Line 14"/>
          <p:cNvSpPr>
            <a:spLocks noChangeShapeType="1"/>
          </p:cNvSpPr>
          <p:nvPr/>
        </p:nvSpPr>
        <p:spPr bwMode="auto">
          <a:xfrm>
            <a:off x="1219200" y="3810000"/>
            <a:ext cx="1295400" cy="0"/>
          </a:xfrm>
          <a:prstGeom prst="line">
            <a:avLst/>
          </a:prstGeom>
          <a:noFill/>
          <a:ln w="76200">
            <a:solidFill>
              <a:srgbClr val="993366"/>
            </a:solidFill>
            <a:round/>
            <a:headEnd/>
            <a:tailEnd type="triangle" w="med" len="med"/>
          </a:ln>
        </p:spPr>
        <p:txBody>
          <a:bodyPr/>
          <a:lstStyle/>
          <a:p>
            <a:endParaRPr lang="en-US"/>
          </a:p>
        </p:txBody>
      </p:sp>
      <p:sp>
        <p:nvSpPr>
          <p:cNvPr id="599055" name="Text Box 15"/>
          <p:cNvSpPr txBox="1">
            <a:spLocks noChangeArrowheads="1"/>
          </p:cNvSpPr>
          <p:nvPr/>
        </p:nvSpPr>
        <p:spPr bwMode="auto">
          <a:xfrm>
            <a:off x="136525" y="3392488"/>
            <a:ext cx="1235075" cy="1187450"/>
          </a:xfrm>
          <a:prstGeom prst="rect">
            <a:avLst/>
          </a:prstGeom>
          <a:noFill/>
          <a:ln w="9525">
            <a:noFill/>
            <a:miter lim="800000"/>
            <a:headEnd/>
            <a:tailEnd/>
          </a:ln>
        </p:spPr>
        <p:txBody>
          <a:bodyPr wrap="none">
            <a:spAutoFit/>
          </a:bodyPr>
          <a:lstStyle/>
          <a:p>
            <a:r>
              <a:rPr lang="en-US" b="1">
                <a:solidFill>
                  <a:srgbClr val="990099"/>
                </a:solidFill>
              </a:rPr>
              <a:t>mPFC</a:t>
            </a:r>
          </a:p>
          <a:p>
            <a:r>
              <a:rPr lang="en-US" b="1">
                <a:solidFill>
                  <a:srgbClr val="990099"/>
                </a:solidFill>
              </a:rPr>
              <a:t>mOFC</a:t>
            </a:r>
          </a:p>
          <a:p>
            <a:r>
              <a:rPr lang="en-US" b="1">
                <a:solidFill>
                  <a:srgbClr val="990099"/>
                </a:solidFill>
              </a:rPr>
              <a:t>vmPFC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90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90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9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90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90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90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90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90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90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90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905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99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3" grpId="0" animBg="1"/>
      <p:bldP spid="599044" grpId="0"/>
      <p:bldP spid="599045" grpId="0" animBg="1"/>
      <p:bldP spid="599046" grpId="0"/>
      <p:bldP spid="599047" grpId="0" animBg="1"/>
      <p:bldP spid="599048" grpId="0"/>
      <p:bldP spid="599049" grpId="0" animBg="1"/>
      <p:bldP spid="599050" grpId="0" animBg="1"/>
      <p:bldP spid="599051" grpId="0" animBg="1"/>
      <p:bldP spid="599053" grpId="0" animBg="1"/>
      <p:bldP spid="599054" grpId="0" animBg="1"/>
      <p:bldP spid="59905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152400" y="1676400"/>
            <a:ext cx="9144000" cy="4343400"/>
          </a:xfrm>
        </p:spPr>
        <p:txBody>
          <a:bodyPr/>
          <a:lstStyle/>
          <a:p>
            <a:pPr eaLnBrk="1" hangingPunct="1"/>
            <a:r>
              <a:rPr lang="en-US" dirty="0" smtClean="0"/>
              <a:t>Hypothesize that the </a:t>
            </a:r>
            <a:r>
              <a:rPr lang="en-US" dirty="0" err="1" smtClean="0"/>
              <a:t>fronto</a:t>
            </a:r>
            <a:r>
              <a:rPr lang="en-US" dirty="0" smtClean="0"/>
              <a:t>-parietal system (PFC) is patient</a:t>
            </a:r>
          </a:p>
          <a:p>
            <a:pPr eaLnBrk="1" hangingPunct="1"/>
            <a:r>
              <a:rPr lang="en-US" dirty="0" smtClean="0"/>
              <a:t>Hypothesize that dopamine reward system (DRS) is impatient.</a:t>
            </a:r>
          </a:p>
          <a:p>
            <a:pPr eaLnBrk="1" hangingPunct="1"/>
            <a:r>
              <a:rPr lang="en-US" dirty="0" smtClean="0"/>
              <a:t>Then integrated preferences are quasi-hyperbolic</a:t>
            </a:r>
          </a:p>
          <a:p>
            <a:pPr eaLnBrk="1" hangingPunct="1"/>
            <a:endParaRPr lang="en-US" dirty="0" smtClean="0"/>
          </a:p>
          <a:p>
            <a:pPr eaLnBrk="1" hangingPunct="1">
              <a:buFontTx/>
              <a:buNone/>
            </a:pPr>
            <a:r>
              <a:rPr lang="en-US" dirty="0" smtClean="0">
                <a:cs typeface="Arial" charset="0"/>
              </a:rPr>
              <a:t>        </a:t>
            </a:r>
            <a:endParaRPr lang="en-US" dirty="0" smtClean="0">
              <a:solidFill>
                <a:srgbClr val="6666FF"/>
              </a:solidFill>
              <a:latin typeface="Symbol" charset="2"/>
              <a:cs typeface="Arial" charset="0"/>
            </a:endParaRPr>
          </a:p>
          <a:p>
            <a:pPr eaLnBrk="1" hangingPunct="1"/>
            <a:endParaRPr lang="en-US" dirty="0" smtClean="0"/>
          </a:p>
        </p:txBody>
      </p:sp>
      <p:sp>
        <p:nvSpPr>
          <p:cNvPr id="29699" name="Rectangle 2"/>
          <p:cNvSpPr>
            <a:spLocks noGrp="1" noChangeArrowheads="1"/>
          </p:cNvSpPr>
          <p:nvPr>
            <p:ph type="title"/>
          </p:nvPr>
        </p:nvSpPr>
        <p:spPr>
          <a:xfrm>
            <a:off x="685800" y="304800"/>
            <a:ext cx="7772400" cy="1143000"/>
          </a:xfrm>
        </p:spPr>
        <p:txBody>
          <a:bodyPr/>
          <a:lstStyle/>
          <a:p>
            <a:pPr eaLnBrk="1" hangingPunct="1"/>
            <a:r>
              <a:rPr lang="en-US" smtClean="0">
                <a:cs typeface="Arial" charset="0"/>
              </a:rPr>
              <a:t>Relationship to quasi-hyperbolic model</a:t>
            </a:r>
          </a:p>
        </p:txBody>
      </p:sp>
      <p:graphicFrame>
        <p:nvGraphicFramePr>
          <p:cNvPr id="7" name="Table 6"/>
          <p:cNvGraphicFramePr>
            <a:graphicFrameLocks noGrp="1"/>
          </p:cNvGraphicFramePr>
          <p:nvPr/>
        </p:nvGraphicFramePr>
        <p:xfrm>
          <a:off x="228600" y="3581400"/>
          <a:ext cx="8762999" cy="3047999"/>
        </p:xfrm>
        <a:graphic>
          <a:graphicData uri="http://schemas.openxmlformats.org/drawingml/2006/table">
            <a:tbl>
              <a:tblPr firstRow="1" bandRow="1">
                <a:tableStyleId>{5C22544A-7EE6-4342-B048-85BDC9FD1C3A}</a:tableStyleId>
              </a:tblPr>
              <a:tblGrid>
                <a:gridCol w="2438401"/>
                <a:gridCol w="228600"/>
                <a:gridCol w="1088570"/>
                <a:gridCol w="1251857"/>
                <a:gridCol w="1251857"/>
                <a:gridCol w="1251857"/>
                <a:gridCol w="1251857"/>
              </a:tblGrid>
              <a:tr h="627529">
                <a:tc>
                  <a:txBody>
                    <a:bodyPr/>
                    <a:lstStyle/>
                    <a:p>
                      <a:endParaRPr lang="en-US" sz="2800" dirty="0"/>
                    </a:p>
                  </a:txBody>
                  <a:tcPr>
                    <a:solidFill>
                      <a:srgbClr val="008000"/>
                    </a:solidFill>
                  </a:tcPr>
                </a:tc>
                <a:tc>
                  <a:txBody>
                    <a:bodyPr/>
                    <a:lstStyle/>
                    <a:p>
                      <a:endParaRPr lang="en-US" sz="2800" dirty="0"/>
                    </a:p>
                  </a:txBody>
                  <a:tcPr>
                    <a:solidFill>
                      <a:srgbClr val="008000"/>
                    </a:solidFill>
                  </a:tcPr>
                </a:tc>
                <a:tc>
                  <a:txBody>
                    <a:bodyPr/>
                    <a:lstStyle/>
                    <a:p>
                      <a:pPr algn="ctr"/>
                      <a:r>
                        <a:rPr lang="en-US" sz="2800" dirty="0" smtClean="0"/>
                        <a:t>now</a:t>
                      </a:r>
                      <a:endParaRPr lang="en-US" sz="2800" dirty="0"/>
                    </a:p>
                  </a:txBody>
                  <a:tcPr>
                    <a:solidFill>
                      <a:srgbClr val="008000"/>
                    </a:solidFill>
                  </a:tcPr>
                </a:tc>
                <a:tc>
                  <a:txBody>
                    <a:bodyPr/>
                    <a:lstStyle/>
                    <a:p>
                      <a:pPr algn="ctr"/>
                      <a:r>
                        <a:rPr lang="en-US" sz="2800" dirty="0" smtClean="0"/>
                        <a:t>t+1</a:t>
                      </a:r>
                      <a:endParaRPr lang="en-US" sz="2800" dirty="0"/>
                    </a:p>
                  </a:txBody>
                  <a:tcPr>
                    <a:solidFill>
                      <a:srgbClr val="008000"/>
                    </a:solidFill>
                  </a:tcPr>
                </a:tc>
                <a:tc>
                  <a:txBody>
                    <a:bodyPr/>
                    <a:lstStyle/>
                    <a:p>
                      <a:pPr algn="ctr"/>
                      <a:r>
                        <a:rPr lang="en-US" sz="2800" dirty="0" smtClean="0"/>
                        <a:t>t+2</a:t>
                      </a:r>
                    </a:p>
                  </a:txBody>
                  <a:tcPr>
                    <a:solidFill>
                      <a:srgbClr val="008000"/>
                    </a:solidFill>
                  </a:tcPr>
                </a:tc>
                <a:tc>
                  <a:txBody>
                    <a:bodyPr/>
                    <a:lstStyle/>
                    <a:p>
                      <a:pPr algn="ctr"/>
                      <a:r>
                        <a:rPr lang="en-US" sz="2800" dirty="0" smtClean="0"/>
                        <a:t>t+3</a:t>
                      </a:r>
                    </a:p>
                  </a:txBody>
                  <a:tcPr>
                    <a:solidFill>
                      <a:srgbClr val="008000"/>
                    </a:solidFill>
                  </a:tcPr>
                </a:tc>
                <a:tc>
                  <a:txBody>
                    <a:bodyPr/>
                    <a:lstStyle/>
                    <a:p>
                      <a:endParaRPr lang="en-US" sz="2800" dirty="0"/>
                    </a:p>
                  </a:txBody>
                  <a:tcPr>
                    <a:solidFill>
                      <a:srgbClr val="008000"/>
                    </a:solidFill>
                  </a:tcPr>
                </a:tc>
              </a:tr>
              <a:tr h="597647">
                <a:tc>
                  <a:txBody>
                    <a:bodyPr/>
                    <a:lstStyle/>
                    <a:p>
                      <a:r>
                        <a:rPr lang="en-US" sz="2800" dirty="0" smtClean="0"/>
                        <a:t>PFC</a:t>
                      </a:r>
                      <a:endParaRPr lang="en-US" sz="2800" dirty="0"/>
                    </a:p>
                  </a:txBody>
                  <a:tcPr>
                    <a:solidFill>
                      <a:srgbClr val="6699FF"/>
                    </a:solidFill>
                  </a:tcPr>
                </a:tc>
                <a:tc>
                  <a:txBody>
                    <a:bodyPr/>
                    <a:lstStyle/>
                    <a:p>
                      <a:endParaRPr lang="en-US" sz="2800" dirty="0"/>
                    </a:p>
                  </a:txBody>
                  <a:tcPr>
                    <a:solidFill>
                      <a:srgbClr val="6699FF"/>
                    </a:solidFill>
                  </a:tcPr>
                </a:tc>
                <a:tc>
                  <a:txBody>
                    <a:bodyPr/>
                    <a:lstStyle/>
                    <a:p>
                      <a:pPr algn="ctr"/>
                      <a:r>
                        <a:rPr lang="en-US" sz="2800" dirty="0" smtClean="0"/>
                        <a:t>1</a:t>
                      </a:r>
                      <a:endParaRPr lang="en-US" sz="2800" dirty="0"/>
                    </a:p>
                  </a:txBody>
                  <a:tcPr>
                    <a:solidFill>
                      <a:srgbClr val="6699FF"/>
                    </a:solidFill>
                  </a:tcPr>
                </a:tc>
                <a:tc>
                  <a:txBody>
                    <a:bodyPr/>
                    <a:lstStyle/>
                    <a:p>
                      <a:pPr algn="ctr"/>
                      <a:r>
                        <a:rPr lang="en-US" sz="2800" dirty="0" smtClean="0"/>
                        <a:t>1</a:t>
                      </a:r>
                      <a:endParaRPr lang="en-US" sz="2800" dirty="0"/>
                    </a:p>
                  </a:txBody>
                  <a:tcPr>
                    <a:solidFill>
                      <a:srgbClr val="6699FF"/>
                    </a:solidFill>
                  </a:tcPr>
                </a:tc>
                <a:tc>
                  <a:txBody>
                    <a:bodyPr/>
                    <a:lstStyle/>
                    <a:p>
                      <a:pPr algn="ctr"/>
                      <a:r>
                        <a:rPr lang="en-US" sz="2800" dirty="0" smtClean="0"/>
                        <a:t>1</a:t>
                      </a:r>
                      <a:endParaRPr lang="en-US" sz="2800" dirty="0"/>
                    </a:p>
                  </a:txBody>
                  <a:tcPr>
                    <a:solidFill>
                      <a:srgbClr val="6699FF"/>
                    </a:solidFill>
                  </a:tcPr>
                </a:tc>
                <a:tc>
                  <a:txBody>
                    <a:bodyPr/>
                    <a:lstStyle/>
                    <a:p>
                      <a:pPr algn="ctr"/>
                      <a:r>
                        <a:rPr lang="en-US" sz="2800" dirty="0" smtClean="0"/>
                        <a:t>1</a:t>
                      </a:r>
                      <a:endParaRPr lang="en-US" sz="2800" dirty="0"/>
                    </a:p>
                  </a:txBody>
                  <a:tcPr>
                    <a:solidFill>
                      <a:srgbClr val="6699FF"/>
                    </a:solidFill>
                  </a:tcPr>
                </a:tc>
                <a:tc>
                  <a:txBody>
                    <a:bodyPr/>
                    <a:lstStyle/>
                    <a:p>
                      <a:r>
                        <a:rPr lang="en-US" sz="2800" dirty="0" smtClean="0"/>
                        <a:t>…</a:t>
                      </a:r>
                      <a:endParaRPr lang="en-US" sz="2800" dirty="0"/>
                    </a:p>
                  </a:txBody>
                  <a:tcPr>
                    <a:solidFill>
                      <a:srgbClr val="6699FF"/>
                    </a:solidFill>
                  </a:tcPr>
                </a:tc>
              </a:tr>
              <a:tr h="6275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DRS</a:t>
                      </a:r>
                    </a:p>
                  </a:txBody>
                  <a:tcPr>
                    <a:solidFill>
                      <a:srgbClr val="FF0000"/>
                    </a:solidFill>
                  </a:tcPr>
                </a:tc>
                <a:tc>
                  <a:txBody>
                    <a:bodyPr/>
                    <a:lstStyle/>
                    <a:p>
                      <a:endParaRPr lang="en-US" sz="2800"/>
                    </a:p>
                  </a:txBody>
                  <a:tcPr>
                    <a:solidFill>
                      <a:srgbClr val="FF0000"/>
                    </a:solidFill>
                  </a:tcPr>
                </a:tc>
                <a:tc>
                  <a:txBody>
                    <a:bodyPr/>
                    <a:lstStyle/>
                    <a:p>
                      <a:pPr algn="ctr"/>
                      <a:r>
                        <a:rPr lang="en-US" sz="2800" dirty="0" smtClean="0"/>
                        <a:t>1</a:t>
                      </a:r>
                      <a:endParaRPr lang="en-US" sz="2800" dirty="0"/>
                    </a:p>
                  </a:txBody>
                  <a:tcPr>
                    <a:solidFill>
                      <a:srgbClr val="FF0000"/>
                    </a:solidFill>
                  </a:tcPr>
                </a:tc>
                <a:tc>
                  <a:txBody>
                    <a:bodyPr/>
                    <a:lstStyle/>
                    <a:p>
                      <a:pPr algn="ctr"/>
                      <a:r>
                        <a:rPr lang="en-US" sz="2800" dirty="0" smtClean="0"/>
                        <a:t>0</a:t>
                      </a:r>
                      <a:endParaRPr lang="en-US" sz="2800" dirty="0"/>
                    </a:p>
                  </a:txBody>
                  <a:tcPr>
                    <a:solidFill>
                      <a:srgbClr val="FF0000"/>
                    </a:solidFill>
                  </a:tcPr>
                </a:tc>
                <a:tc>
                  <a:txBody>
                    <a:bodyPr/>
                    <a:lstStyle/>
                    <a:p>
                      <a:pPr algn="ctr"/>
                      <a:r>
                        <a:rPr lang="en-US" sz="2800" dirty="0" smtClean="0"/>
                        <a:t>0</a:t>
                      </a:r>
                      <a:endParaRPr lang="en-US" sz="2800" dirty="0"/>
                    </a:p>
                  </a:txBody>
                  <a:tcPr>
                    <a:solidFill>
                      <a:srgbClr val="FF0000"/>
                    </a:solidFill>
                  </a:tcPr>
                </a:tc>
                <a:tc>
                  <a:txBody>
                    <a:bodyPr/>
                    <a:lstStyle/>
                    <a:p>
                      <a:pPr algn="ctr"/>
                      <a:r>
                        <a:rPr lang="en-US" sz="2800" dirty="0" smtClean="0"/>
                        <a:t>0</a:t>
                      </a:r>
                      <a:endParaRPr lang="en-US" sz="2800" dirty="0"/>
                    </a:p>
                  </a:txBody>
                  <a:tcPr>
                    <a:solidFill>
                      <a:srgbClr val="FF0000"/>
                    </a:solidFill>
                  </a:tcPr>
                </a:tc>
                <a:tc>
                  <a:txBody>
                    <a:bodyPr/>
                    <a:lstStyle/>
                    <a:p>
                      <a:r>
                        <a:rPr lang="en-US" sz="2800" dirty="0" smtClean="0"/>
                        <a:t>…</a:t>
                      </a:r>
                      <a:endParaRPr lang="en-US" sz="2800" dirty="0"/>
                    </a:p>
                  </a:txBody>
                  <a:tcPr>
                    <a:solidFill>
                      <a:srgbClr val="FF0000"/>
                    </a:solidFill>
                  </a:tcPr>
                </a:tc>
              </a:tr>
              <a:tr h="597647">
                <a:tc>
                  <a:txBody>
                    <a:bodyPr/>
                    <a:lstStyle/>
                    <a:p>
                      <a:r>
                        <a:rPr lang="en-US" sz="2800" dirty="0" smtClean="0"/>
                        <a:t>Total</a:t>
                      </a:r>
                      <a:endParaRPr lang="en-US" sz="2800" dirty="0"/>
                    </a:p>
                  </a:txBody>
                  <a:tcPr/>
                </a:tc>
                <a:tc>
                  <a:txBody>
                    <a:bodyPr/>
                    <a:lstStyle/>
                    <a:p>
                      <a:endParaRPr lang="en-US" sz="2800" dirty="0"/>
                    </a:p>
                  </a:txBody>
                  <a:tcPr/>
                </a:tc>
                <a:tc>
                  <a:txBody>
                    <a:bodyPr/>
                    <a:lstStyle/>
                    <a:p>
                      <a:pPr algn="ctr"/>
                      <a:r>
                        <a:rPr lang="en-US" sz="2800" dirty="0" smtClean="0"/>
                        <a:t>2</a:t>
                      </a:r>
                      <a:endParaRPr lang="en-US" sz="2800" dirty="0"/>
                    </a:p>
                  </a:txBody>
                  <a:tcPr/>
                </a:tc>
                <a:tc>
                  <a:txBody>
                    <a:bodyPr/>
                    <a:lstStyle/>
                    <a:p>
                      <a:pPr algn="ctr"/>
                      <a:r>
                        <a:rPr lang="en-US" sz="2800" dirty="0" smtClean="0"/>
                        <a:t>1</a:t>
                      </a:r>
                      <a:endParaRPr lang="en-US" sz="2800" dirty="0"/>
                    </a:p>
                  </a:txBody>
                  <a:tcPr/>
                </a:tc>
                <a:tc>
                  <a:txBody>
                    <a:bodyPr/>
                    <a:lstStyle/>
                    <a:p>
                      <a:pPr algn="ctr"/>
                      <a:r>
                        <a:rPr lang="en-US" sz="2800" dirty="0" smtClean="0"/>
                        <a:t>1</a:t>
                      </a:r>
                      <a:endParaRPr lang="en-US" sz="2800" dirty="0"/>
                    </a:p>
                  </a:txBody>
                  <a:tcPr/>
                </a:tc>
                <a:tc>
                  <a:txBody>
                    <a:bodyPr/>
                    <a:lstStyle/>
                    <a:p>
                      <a:pPr algn="ctr"/>
                      <a:r>
                        <a:rPr lang="en-US" sz="2800" dirty="0" smtClean="0"/>
                        <a:t>1</a:t>
                      </a:r>
                      <a:endParaRPr lang="en-US" sz="2800" dirty="0"/>
                    </a:p>
                  </a:txBody>
                  <a:tcPr/>
                </a:tc>
                <a:tc>
                  <a:txBody>
                    <a:bodyPr/>
                    <a:lstStyle/>
                    <a:p>
                      <a:r>
                        <a:rPr lang="en-US" sz="2800" dirty="0" smtClean="0"/>
                        <a:t>…</a:t>
                      </a:r>
                      <a:endParaRPr lang="en-US" sz="2800" dirty="0"/>
                    </a:p>
                  </a:txBody>
                  <a:tcPr/>
                </a:tc>
              </a:tr>
              <a:tr h="597647">
                <a:tc>
                  <a:txBody>
                    <a:bodyPr/>
                    <a:lstStyle/>
                    <a:p>
                      <a:r>
                        <a:rPr lang="en-US" sz="2800" dirty="0" smtClean="0"/>
                        <a:t>Total</a:t>
                      </a:r>
                      <a:r>
                        <a:rPr lang="en-US" sz="2800" baseline="0" dirty="0" smtClean="0"/>
                        <a:t> </a:t>
                      </a:r>
                      <a:r>
                        <a:rPr lang="en-US" sz="2800" baseline="0" dirty="0" err="1" smtClean="0"/>
                        <a:t>normed</a:t>
                      </a:r>
                      <a:endParaRPr lang="en-US" sz="2800" dirty="0"/>
                    </a:p>
                  </a:txBody>
                  <a:tcPr/>
                </a:tc>
                <a:tc>
                  <a:txBody>
                    <a:bodyPr/>
                    <a:lstStyle/>
                    <a:p>
                      <a:endParaRPr lang="en-US" sz="2800" dirty="0"/>
                    </a:p>
                  </a:txBody>
                  <a:tcPr/>
                </a:tc>
                <a:tc>
                  <a:txBody>
                    <a:bodyPr/>
                    <a:lstStyle/>
                    <a:p>
                      <a:pPr algn="ctr"/>
                      <a:r>
                        <a:rPr lang="en-US" sz="2800" dirty="0" smtClean="0"/>
                        <a:t>1</a:t>
                      </a:r>
                      <a:endParaRPr lang="en-US" sz="2800" dirty="0"/>
                    </a:p>
                  </a:txBody>
                  <a:tcPr/>
                </a:tc>
                <a:tc>
                  <a:txBody>
                    <a:bodyPr/>
                    <a:lstStyle/>
                    <a:p>
                      <a:pPr algn="ctr"/>
                      <a:r>
                        <a:rPr lang="en-US" sz="2800" dirty="0" smtClean="0"/>
                        <a:t>1/2</a:t>
                      </a:r>
                      <a:endParaRPr lang="en-US" sz="2800" dirty="0"/>
                    </a:p>
                  </a:txBody>
                  <a:tcPr/>
                </a:tc>
                <a:tc>
                  <a:txBody>
                    <a:bodyPr/>
                    <a:lstStyle/>
                    <a:p>
                      <a:pPr algn="ctr"/>
                      <a:r>
                        <a:rPr lang="en-US" sz="2800" dirty="0" smtClean="0"/>
                        <a:t>1/2</a:t>
                      </a:r>
                      <a:endParaRPr lang="en-US" sz="2800" dirty="0"/>
                    </a:p>
                  </a:txBody>
                  <a:tcPr/>
                </a:tc>
                <a:tc>
                  <a:txBody>
                    <a:bodyPr/>
                    <a:lstStyle/>
                    <a:p>
                      <a:pPr algn="ctr"/>
                      <a:r>
                        <a:rPr lang="en-US" sz="2800" dirty="0" smtClean="0"/>
                        <a:t>1/2</a:t>
                      </a:r>
                      <a:endParaRPr lang="en-US" sz="2800" dirty="0"/>
                    </a:p>
                  </a:txBody>
                  <a:tcPr/>
                </a:tc>
                <a:tc>
                  <a:txBody>
                    <a:bodyPr/>
                    <a:lstStyle/>
                    <a:p>
                      <a:r>
                        <a:rPr lang="en-US" sz="2800" dirty="0" smtClean="0"/>
                        <a:t>…</a:t>
                      </a:r>
                      <a:endParaRPr lang="en-US" sz="2800" dirty="0"/>
                    </a:p>
                  </a:txBody>
                  <a:tcPr/>
                </a:tc>
              </a:tr>
            </a:tbl>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04800"/>
            <a:ext cx="7772400" cy="1143000"/>
          </a:xfrm>
        </p:spPr>
        <p:txBody>
          <a:bodyPr/>
          <a:lstStyle/>
          <a:p>
            <a:pPr eaLnBrk="1" hangingPunct="1"/>
            <a:r>
              <a:rPr lang="en-US" sz="2800" smtClean="0">
                <a:cs typeface="Arial" charset="0"/>
              </a:rPr>
              <a:t>Relationship to quasi-hyperbolic model</a:t>
            </a:r>
          </a:p>
        </p:txBody>
      </p:sp>
      <p:sp>
        <p:nvSpPr>
          <p:cNvPr id="28675" name="Rectangle 3"/>
          <p:cNvSpPr>
            <a:spLocks noGrp="1" noChangeArrowheads="1"/>
          </p:cNvSpPr>
          <p:nvPr>
            <p:ph type="body" idx="1"/>
          </p:nvPr>
        </p:nvSpPr>
        <p:spPr>
          <a:xfrm>
            <a:off x="533400" y="1600200"/>
            <a:ext cx="8153400" cy="4343400"/>
          </a:xfrm>
        </p:spPr>
        <p:txBody>
          <a:bodyPr/>
          <a:lstStyle/>
          <a:p>
            <a:pPr eaLnBrk="1" hangingPunct="1"/>
            <a:r>
              <a:rPr lang="en-US" dirty="0" smtClean="0"/>
              <a:t>Hypothesize that dopamine reward system is impatient.</a:t>
            </a:r>
          </a:p>
          <a:p>
            <a:pPr eaLnBrk="1" hangingPunct="1"/>
            <a:r>
              <a:rPr lang="en-US" dirty="0" smtClean="0"/>
              <a:t>Hypothesize that the </a:t>
            </a:r>
            <a:r>
              <a:rPr lang="en-US" dirty="0" err="1" smtClean="0"/>
              <a:t>fronto</a:t>
            </a:r>
            <a:r>
              <a:rPr lang="en-US" dirty="0" smtClean="0"/>
              <a:t>-parietal system is patient</a:t>
            </a:r>
          </a:p>
          <a:p>
            <a:pPr eaLnBrk="1" hangingPunct="1"/>
            <a:r>
              <a:rPr lang="en-US" dirty="0" smtClean="0"/>
              <a:t>Here’s one implementation of this idea:</a:t>
            </a:r>
          </a:p>
          <a:p>
            <a:pPr eaLnBrk="1" hangingPunct="1"/>
            <a:endParaRPr lang="en-US" dirty="0" smtClean="0"/>
          </a:p>
          <a:p>
            <a:pPr eaLnBrk="1" hangingPunct="1">
              <a:buFontTx/>
              <a:buNone/>
            </a:pPr>
            <a:r>
              <a:rPr lang="en-US" dirty="0" smtClean="0">
                <a:cs typeface="Arial" charset="0"/>
              </a:rPr>
              <a:t>        </a:t>
            </a:r>
            <a:r>
              <a:rPr lang="en-US" dirty="0" err="1" smtClean="0">
                <a:cs typeface="Arial" charset="0"/>
              </a:rPr>
              <a:t>U</a:t>
            </a:r>
            <a:r>
              <a:rPr lang="en-US" baseline="-25000" dirty="0" err="1" smtClean="0">
                <a:cs typeface="Arial" charset="0"/>
              </a:rPr>
              <a:t>t</a:t>
            </a:r>
            <a:r>
              <a:rPr lang="en-US" dirty="0" smtClean="0">
                <a:cs typeface="Arial" charset="0"/>
              </a:rPr>
              <a:t> =                   </a:t>
            </a:r>
            <a:r>
              <a:rPr lang="en-US" dirty="0" err="1" smtClean="0">
                <a:cs typeface="Arial" charset="0"/>
              </a:rPr>
              <a:t>u</a:t>
            </a:r>
            <a:r>
              <a:rPr lang="en-US" baseline="-25000" dirty="0" err="1" smtClean="0">
                <a:cs typeface="Arial" charset="0"/>
              </a:rPr>
              <a:t>t</a:t>
            </a:r>
            <a:r>
              <a:rPr lang="en-US" dirty="0" smtClean="0">
                <a:cs typeface="Arial" charset="0"/>
              </a:rPr>
              <a:t> + </a:t>
            </a:r>
            <a:r>
              <a:rPr lang="en-US" dirty="0" smtClean="0">
                <a:latin typeface="Symbol" charset="2"/>
                <a:cs typeface="Arial" charset="0"/>
              </a:rPr>
              <a:t>b [d</a:t>
            </a:r>
            <a:r>
              <a:rPr lang="en-US" dirty="0" smtClean="0">
                <a:cs typeface="Arial" charset="0"/>
              </a:rPr>
              <a:t>u</a:t>
            </a:r>
            <a:r>
              <a:rPr lang="en-US" baseline="-25000" dirty="0" smtClean="0">
                <a:cs typeface="Arial" charset="0"/>
              </a:rPr>
              <a:t>t+1 </a:t>
            </a:r>
            <a:r>
              <a:rPr lang="en-US" dirty="0" smtClean="0">
                <a:latin typeface="Symbol" charset="2"/>
                <a:cs typeface="Arial" charset="0"/>
              </a:rPr>
              <a:t> +   d</a:t>
            </a:r>
            <a:r>
              <a:rPr lang="en-US" baseline="30000" dirty="0" smtClean="0">
                <a:latin typeface="Symbol" charset="2"/>
                <a:cs typeface="Arial" charset="0"/>
              </a:rPr>
              <a:t>2</a:t>
            </a:r>
            <a:r>
              <a:rPr lang="en-US" dirty="0" smtClean="0">
                <a:cs typeface="Arial" charset="0"/>
              </a:rPr>
              <a:t>u</a:t>
            </a:r>
            <a:r>
              <a:rPr lang="en-US" baseline="-25000" dirty="0" smtClean="0">
                <a:cs typeface="Arial" charset="0"/>
              </a:rPr>
              <a:t>t+2</a:t>
            </a:r>
            <a:r>
              <a:rPr lang="en-US" dirty="0" smtClean="0">
                <a:latin typeface="Symbol" charset="2"/>
                <a:cs typeface="Arial" charset="0"/>
              </a:rPr>
              <a:t>  +   d</a:t>
            </a:r>
            <a:r>
              <a:rPr lang="en-US" baseline="30000" dirty="0" smtClean="0">
                <a:latin typeface="Symbol" charset="2"/>
                <a:cs typeface="Arial" charset="0"/>
              </a:rPr>
              <a:t>3</a:t>
            </a:r>
            <a:r>
              <a:rPr lang="en-US" dirty="0" smtClean="0">
                <a:cs typeface="Arial" charset="0"/>
              </a:rPr>
              <a:t>u</a:t>
            </a:r>
            <a:r>
              <a:rPr lang="en-US" baseline="-25000" dirty="0" smtClean="0">
                <a:cs typeface="Arial" charset="0"/>
              </a:rPr>
              <a:t>t+3 </a:t>
            </a:r>
            <a:r>
              <a:rPr lang="en-US" dirty="0" smtClean="0">
                <a:latin typeface="Symbol" charset="2"/>
                <a:cs typeface="Arial" charset="0"/>
              </a:rPr>
              <a:t> + ...]</a:t>
            </a:r>
          </a:p>
          <a:p>
            <a:pPr eaLnBrk="1" hangingPunct="1">
              <a:buFontTx/>
              <a:buNone/>
            </a:pPr>
            <a:r>
              <a:rPr lang="en-US" dirty="0" smtClean="0">
                <a:cs typeface="Arial" charset="0"/>
              </a:rPr>
              <a:t> (</a:t>
            </a:r>
            <a:r>
              <a:rPr lang="en-US" dirty="0" smtClean="0"/>
              <a:t>1/</a:t>
            </a:r>
            <a:r>
              <a:rPr lang="en-US" dirty="0" smtClean="0">
                <a:latin typeface="Symbol" charset="2"/>
              </a:rPr>
              <a:t>b</a:t>
            </a:r>
            <a:r>
              <a:rPr lang="en-US" dirty="0" smtClean="0">
                <a:cs typeface="Arial" charset="0"/>
              </a:rPr>
              <a:t>)</a:t>
            </a:r>
            <a:r>
              <a:rPr lang="en-US" dirty="0" err="1" smtClean="0">
                <a:cs typeface="Arial" charset="0"/>
              </a:rPr>
              <a:t>U</a:t>
            </a:r>
            <a:r>
              <a:rPr lang="en-US" baseline="-25000" dirty="0" err="1" smtClean="0">
                <a:cs typeface="Arial" charset="0"/>
              </a:rPr>
              <a:t>t</a:t>
            </a:r>
            <a:r>
              <a:rPr lang="en-US" dirty="0" smtClean="0">
                <a:cs typeface="Arial" charset="0"/>
              </a:rPr>
              <a:t> =              (</a:t>
            </a:r>
            <a:r>
              <a:rPr lang="en-US" dirty="0" smtClean="0"/>
              <a:t>1/</a:t>
            </a:r>
            <a:r>
              <a:rPr lang="en-US" dirty="0" smtClean="0">
                <a:latin typeface="Symbol" charset="2"/>
              </a:rPr>
              <a:t>b</a:t>
            </a:r>
            <a:r>
              <a:rPr lang="en-US" dirty="0" smtClean="0">
                <a:cs typeface="Arial" charset="0"/>
              </a:rPr>
              <a:t>)</a:t>
            </a:r>
            <a:r>
              <a:rPr lang="en-US" dirty="0" err="1" smtClean="0">
                <a:cs typeface="Arial" charset="0"/>
              </a:rPr>
              <a:t>u</a:t>
            </a:r>
            <a:r>
              <a:rPr lang="en-US" baseline="-25000" dirty="0" err="1" smtClean="0">
                <a:cs typeface="Arial" charset="0"/>
              </a:rPr>
              <a:t>t</a:t>
            </a:r>
            <a:r>
              <a:rPr lang="en-US" dirty="0" smtClean="0">
                <a:cs typeface="Arial" charset="0"/>
              </a:rPr>
              <a:t> +  </a:t>
            </a:r>
            <a:r>
              <a:rPr lang="en-US" dirty="0" smtClean="0">
                <a:latin typeface="Symbol" charset="2"/>
                <a:cs typeface="Arial" charset="0"/>
              </a:rPr>
              <a:t>d</a:t>
            </a:r>
            <a:r>
              <a:rPr lang="en-US" dirty="0" smtClean="0">
                <a:cs typeface="Arial" charset="0"/>
              </a:rPr>
              <a:t>u</a:t>
            </a:r>
            <a:r>
              <a:rPr lang="en-US" baseline="-25000" dirty="0" smtClean="0">
                <a:cs typeface="Arial" charset="0"/>
              </a:rPr>
              <a:t>t+1 </a:t>
            </a:r>
            <a:r>
              <a:rPr lang="en-US" dirty="0" smtClean="0">
                <a:latin typeface="Symbol" charset="2"/>
                <a:cs typeface="Arial" charset="0"/>
              </a:rPr>
              <a:t> +   d</a:t>
            </a:r>
            <a:r>
              <a:rPr lang="en-US" baseline="30000" dirty="0" smtClean="0">
                <a:latin typeface="Symbol" charset="2"/>
                <a:cs typeface="Arial" charset="0"/>
              </a:rPr>
              <a:t>2</a:t>
            </a:r>
            <a:r>
              <a:rPr lang="en-US" dirty="0" smtClean="0">
                <a:cs typeface="Arial" charset="0"/>
              </a:rPr>
              <a:t>u</a:t>
            </a:r>
            <a:r>
              <a:rPr lang="en-US" baseline="-25000" dirty="0" smtClean="0">
                <a:cs typeface="Arial" charset="0"/>
              </a:rPr>
              <a:t>t+2</a:t>
            </a:r>
            <a:r>
              <a:rPr lang="en-US" dirty="0" smtClean="0">
                <a:latin typeface="Symbol" charset="2"/>
                <a:cs typeface="Arial" charset="0"/>
              </a:rPr>
              <a:t>  +   d</a:t>
            </a:r>
            <a:r>
              <a:rPr lang="en-US" baseline="30000" dirty="0" smtClean="0">
                <a:latin typeface="Symbol" charset="2"/>
                <a:cs typeface="Arial" charset="0"/>
              </a:rPr>
              <a:t>3</a:t>
            </a:r>
            <a:r>
              <a:rPr lang="en-US" dirty="0" smtClean="0">
                <a:cs typeface="Arial" charset="0"/>
              </a:rPr>
              <a:t>u</a:t>
            </a:r>
            <a:r>
              <a:rPr lang="en-US" baseline="-25000" dirty="0" smtClean="0">
                <a:cs typeface="Arial" charset="0"/>
              </a:rPr>
              <a:t>t+3 </a:t>
            </a:r>
            <a:r>
              <a:rPr lang="en-US" dirty="0" smtClean="0">
                <a:latin typeface="Symbol" charset="2"/>
                <a:cs typeface="Arial" charset="0"/>
              </a:rPr>
              <a:t> + ...</a:t>
            </a:r>
          </a:p>
          <a:p>
            <a:pPr eaLnBrk="1" hangingPunct="1">
              <a:buFontTx/>
              <a:buNone/>
            </a:pPr>
            <a:r>
              <a:rPr lang="en-US" dirty="0" smtClean="0">
                <a:cs typeface="Arial" charset="0"/>
              </a:rPr>
              <a:t> (</a:t>
            </a:r>
            <a:r>
              <a:rPr lang="en-US" dirty="0" smtClean="0"/>
              <a:t>1/</a:t>
            </a:r>
            <a:r>
              <a:rPr lang="en-US" dirty="0" smtClean="0">
                <a:latin typeface="Symbol" charset="2"/>
              </a:rPr>
              <a:t>b</a:t>
            </a:r>
            <a:r>
              <a:rPr lang="en-US" dirty="0" smtClean="0">
                <a:cs typeface="Arial" charset="0"/>
              </a:rPr>
              <a:t>)</a:t>
            </a:r>
            <a:r>
              <a:rPr lang="en-US" dirty="0" err="1" smtClean="0">
                <a:cs typeface="Arial" charset="0"/>
              </a:rPr>
              <a:t>U</a:t>
            </a:r>
            <a:r>
              <a:rPr lang="en-US" baseline="-25000" dirty="0" err="1" smtClean="0">
                <a:cs typeface="Arial" charset="0"/>
              </a:rPr>
              <a:t>t</a:t>
            </a:r>
            <a:r>
              <a:rPr lang="en-US" dirty="0" smtClean="0">
                <a:cs typeface="Arial" charset="0"/>
              </a:rPr>
              <a:t> =</a:t>
            </a:r>
            <a:r>
              <a:rPr lang="en-US" dirty="0" smtClean="0">
                <a:solidFill>
                  <a:srgbClr val="FF0000"/>
                </a:solidFill>
                <a:cs typeface="Arial" charset="0"/>
              </a:rPr>
              <a:t>(</a:t>
            </a:r>
            <a:r>
              <a:rPr lang="en-US" dirty="0" smtClean="0">
                <a:solidFill>
                  <a:srgbClr val="FF0000"/>
                </a:solidFill>
              </a:rPr>
              <a:t>1/</a:t>
            </a:r>
            <a:r>
              <a:rPr lang="en-US" dirty="0" smtClean="0">
                <a:solidFill>
                  <a:srgbClr val="FF0000"/>
                </a:solidFill>
                <a:latin typeface="Symbol" charset="2"/>
              </a:rPr>
              <a:t>b-1</a:t>
            </a:r>
            <a:r>
              <a:rPr lang="en-US" dirty="0" smtClean="0">
                <a:solidFill>
                  <a:srgbClr val="FF0000"/>
                </a:solidFill>
                <a:cs typeface="Arial" charset="0"/>
              </a:rPr>
              <a:t>)</a:t>
            </a:r>
            <a:r>
              <a:rPr lang="en-US" dirty="0" err="1" smtClean="0">
                <a:solidFill>
                  <a:srgbClr val="FF0000"/>
                </a:solidFill>
                <a:cs typeface="Arial" charset="0"/>
              </a:rPr>
              <a:t>u</a:t>
            </a:r>
            <a:r>
              <a:rPr lang="en-US" baseline="-25000" dirty="0" err="1" smtClean="0">
                <a:solidFill>
                  <a:srgbClr val="FF0000"/>
                </a:solidFill>
                <a:cs typeface="Arial" charset="0"/>
              </a:rPr>
              <a:t>t</a:t>
            </a:r>
            <a:r>
              <a:rPr lang="en-US" baseline="-25000" dirty="0" smtClean="0">
                <a:cs typeface="Arial" charset="0"/>
              </a:rPr>
              <a:t> </a:t>
            </a:r>
            <a:r>
              <a:rPr lang="en-US" dirty="0" smtClean="0">
                <a:cs typeface="Arial" charset="0"/>
              </a:rPr>
              <a:t>+ </a:t>
            </a:r>
            <a:r>
              <a:rPr lang="en-US" dirty="0" smtClean="0">
                <a:solidFill>
                  <a:srgbClr val="6666FF"/>
                </a:solidFill>
                <a:cs typeface="Arial" charset="0"/>
              </a:rPr>
              <a:t>[</a:t>
            </a:r>
            <a:r>
              <a:rPr lang="en-US" dirty="0" smtClean="0">
                <a:solidFill>
                  <a:srgbClr val="6666FF"/>
                </a:solidFill>
                <a:latin typeface="Symbol" charset="2"/>
                <a:cs typeface="Arial" charset="0"/>
              </a:rPr>
              <a:t>d</a:t>
            </a:r>
            <a:r>
              <a:rPr lang="en-US" baseline="30000" dirty="0" smtClean="0">
                <a:solidFill>
                  <a:srgbClr val="6666FF"/>
                </a:solidFill>
                <a:latin typeface="Symbol" charset="2"/>
                <a:cs typeface="Arial" charset="0"/>
              </a:rPr>
              <a:t>0</a:t>
            </a:r>
            <a:r>
              <a:rPr lang="en-US" dirty="0" smtClean="0">
                <a:solidFill>
                  <a:srgbClr val="6666FF"/>
                </a:solidFill>
                <a:cs typeface="Arial" charset="0"/>
              </a:rPr>
              <a:t>u</a:t>
            </a:r>
            <a:r>
              <a:rPr lang="en-US" baseline="-25000" dirty="0" smtClean="0">
                <a:solidFill>
                  <a:srgbClr val="6666FF"/>
                </a:solidFill>
                <a:cs typeface="Arial" charset="0"/>
              </a:rPr>
              <a:t>t</a:t>
            </a:r>
            <a:r>
              <a:rPr lang="en-US" dirty="0" smtClean="0">
                <a:solidFill>
                  <a:srgbClr val="6666FF"/>
                </a:solidFill>
                <a:cs typeface="Arial" charset="0"/>
              </a:rPr>
              <a:t> + </a:t>
            </a:r>
            <a:r>
              <a:rPr lang="en-US" dirty="0" smtClean="0">
                <a:solidFill>
                  <a:srgbClr val="6666FF"/>
                </a:solidFill>
                <a:latin typeface="Symbol" charset="2"/>
                <a:cs typeface="Arial" charset="0"/>
              </a:rPr>
              <a:t>d</a:t>
            </a:r>
            <a:r>
              <a:rPr lang="en-US" baseline="30000" dirty="0" smtClean="0">
                <a:solidFill>
                  <a:srgbClr val="6666FF"/>
                </a:solidFill>
                <a:latin typeface="Symbol" charset="2"/>
                <a:cs typeface="Arial" charset="0"/>
              </a:rPr>
              <a:t>1</a:t>
            </a:r>
            <a:r>
              <a:rPr lang="en-US" dirty="0" smtClean="0">
                <a:solidFill>
                  <a:srgbClr val="6666FF"/>
                </a:solidFill>
                <a:cs typeface="Arial" charset="0"/>
              </a:rPr>
              <a:t>u</a:t>
            </a:r>
            <a:r>
              <a:rPr lang="en-US" baseline="-25000" dirty="0" smtClean="0">
                <a:solidFill>
                  <a:srgbClr val="6666FF"/>
                </a:solidFill>
                <a:cs typeface="Arial" charset="0"/>
              </a:rPr>
              <a:t>t+1</a:t>
            </a:r>
            <a:r>
              <a:rPr lang="en-US" dirty="0" smtClean="0">
                <a:solidFill>
                  <a:srgbClr val="6666FF"/>
                </a:solidFill>
                <a:cs typeface="Arial" charset="0"/>
              </a:rPr>
              <a:t> </a:t>
            </a:r>
            <a:r>
              <a:rPr lang="en-US" dirty="0" smtClean="0">
                <a:solidFill>
                  <a:srgbClr val="6666FF"/>
                </a:solidFill>
                <a:latin typeface="Symbol" charset="2"/>
                <a:cs typeface="Arial" charset="0"/>
              </a:rPr>
              <a:t>+   d</a:t>
            </a:r>
            <a:r>
              <a:rPr lang="en-US" baseline="30000" dirty="0" smtClean="0">
                <a:solidFill>
                  <a:srgbClr val="6666FF"/>
                </a:solidFill>
                <a:latin typeface="Symbol" charset="2"/>
                <a:cs typeface="Arial" charset="0"/>
              </a:rPr>
              <a:t>2</a:t>
            </a:r>
            <a:r>
              <a:rPr lang="en-US" dirty="0" smtClean="0">
                <a:solidFill>
                  <a:srgbClr val="6666FF"/>
                </a:solidFill>
                <a:cs typeface="Arial" charset="0"/>
              </a:rPr>
              <a:t>u</a:t>
            </a:r>
            <a:r>
              <a:rPr lang="en-US" baseline="-25000" dirty="0" smtClean="0">
                <a:solidFill>
                  <a:srgbClr val="6666FF"/>
                </a:solidFill>
                <a:cs typeface="Arial" charset="0"/>
              </a:rPr>
              <a:t>t+2</a:t>
            </a:r>
            <a:r>
              <a:rPr lang="en-US" dirty="0" smtClean="0">
                <a:solidFill>
                  <a:srgbClr val="6666FF"/>
                </a:solidFill>
                <a:latin typeface="Symbol" charset="2"/>
                <a:cs typeface="Arial" charset="0"/>
              </a:rPr>
              <a:t>  +   d</a:t>
            </a:r>
            <a:r>
              <a:rPr lang="en-US" baseline="30000" dirty="0" smtClean="0">
                <a:solidFill>
                  <a:srgbClr val="6666FF"/>
                </a:solidFill>
                <a:latin typeface="Symbol" charset="2"/>
                <a:cs typeface="Arial" charset="0"/>
              </a:rPr>
              <a:t>3</a:t>
            </a:r>
            <a:r>
              <a:rPr lang="en-US" dirty="0" smtClean="0">
                <a:solidFill>
                  <a:srgbClr val="6666FF"/>
                </a:solidFill>
                <a:cs typeface="Arial" charset="0"/>
              </a:rPr>
              <a:t>u</a:t>
            </a:r>
            <a:r>
              <a:rPr lang="en-US" baseline="-25000" dirty="0" smtClean="0">
                <a:solidFill>
                  <a:srgbClr val="6666FF"/>
                </a:solidFill>
                <a:cs typeface="Arial" charset="0"/>
              </a:rPr>
              <a:t>t+3 </a:t>
            </a:r>
            <a:r>
              <a:rPr lang="en-US" dirty="0" smtClean="0">
                <a:solidFill>
                  <a:srgbClr val="6666FF"/>
                </a:solidFill>
                <a:latin typeface="Symbol" charset="2"/>
                <a:cs typeface="Arial" charset="0"/>
              </a:rPr>
              <a:t> + ...]</a:t>
            </a:r>
          </a:p>
          <a:p>
            <a:pPr eaLnBrk="1" hangingPunct="1">
              <a:buFontTx/>
              <a:buNone/>
            </a:pPr>
            <a:endParaRPr lang="en-US" dirty="0" smtClean="0">
              <a:solidFill>
                <a:srgbClr val="6666FF"/>
              </a:solidFill>
              <a:latin typeface="Symbol" charset="2"/>
              <a:cs typeface="Arial" charset="0"/>
            </a:endParaRPr>
          </a:p>
          <a:p>
            <a:pPr eaLnBrk="1" hangingPunct="1">
              <a:buFontTx/>
              <a:buNone/>
            </a:pPr>
            <a:r>
              <a:rPr lang="en-US" dirty="0" smtClean="0">
                <a:latin typeface="Symbol" charset="2"/>
                <a:cs typeface="Arial" charset="0"/>
              </a:rPr>
              <a:t>                   </a:t>
            </a:r>
            <a:r>
              <a:rPr lang="en-US" dirty="0" smtClean="0">
                <a:solidFill>
                  <a:srgbClr val="FF0000"/>
                </a:solidFill>
                <a:cs typeface="Arial" charset="0"/>
              </a:rPr>
              <a:t>DRS</a:t>
            </a:r>
            <a:r>
              <a:rPr lang="en-US" dirty="0" smtClean="0">
                <a:cs typeface="Arial" charset="0"/>
              </a:rPr>
              <a:t>               </a:t>
            </a:r>
            <a:r>
              <a:rPr lang="en-US" dirty="0" err="1" smtClean="0">
                <a:solidFill>
                  <a:srgbClr val="6666FF"/>
                </a:solidFill>
                <a:cs typeface="Arial" charset="0"/>
              </a:rPr>
              <a:t>fronto</a:t>
            </a:r>
            <a:r>
              <a:rPr lang="en-US" dirty="0" smtClean="0">
                <a:solidFill>
                  <a:srgbClr val="6666FF"/>
                </a:solidFill>
                <a:cs typeface="Arial" charset="0"/>
              </a:rPr>
              <a:t>-parietal cortex</a:t>
            </a:r>
            <a:endParaRPr lang="en-US" dirty="0" smtClean="0">
              <a:solidFill>
                <a:srgbClr val="6666FF"/>
              </a:solidFill>
              <a:latin typeface="Symbol" charset="2"/>
              <a:cs typeface="Arial" charset="0"/>
            </a:endParaRPr>
          </a:p>
          <a:p>
            <a:pPr eaLnBrk="1" hangingPunct="1"/>
            <a:endParaRPr lang="en-US" dirty="0" smtClean="0"/>
          </a:p>
        </p:txBody>
      </p:sp>
      <p:sp>
        <p:nvSpPr>
          <p:cNvPr id="28676" name="AutoShape 4"/>
          <p:cNvSpPr>
            <a:spLocks/>
          </p:cNvSpPr>
          <p:nvPr/>
        </p:nvSpPr>
        <p:spPr bwMode="auto">
          <a:xfrm rot="-5400000">
            <a:off x="2324100" y="4381500"/>
            <a:ext cx="228600" cy="1219200"/>
          </a:xfrm>
          <a:prstGeom prst="leftBrace">
            <a:avLst>
              <a:gd name="adj1" fmla="val 44444"/>
              <a:gd name="adj2" fmla="val 50000"/>
            </a:avLst>
          </a:prstGeom>
          <a:noFill/>
          <a:ln w="9525">
            <a:solidFill>
              <a:srgbClr val="FF0000"/>
            </a:solidFill>
            <a:round/>
            <a:headEnd/>
            <a:tailEnd/>
          </a:ln>
        </p:spPr>
        <p:txBody>
          <a:bodyPr vert="eaVert" wrap="none" anchor="ctr"/>
          <a:lstStyle/>
          <a:p>
            <a:pPr algn="ctr"/>
            <a:endParaRPr lang="en-US" sz="1800">
              <a:solidFill>
                <a:srgbClr val="FF0000"/>
              </a:solidFill>
              <a:latin typeface="Arial" charset="0"/>
            </a:endParaRPr>
          </a:p>
        </p:txBody>
      </p:sp>
      <p:sp>
        <p:nvSpPr>
          <p:cNvPr id="28677" name="AutoShape 5"/>
          <p:cNvSpPr>
            <a:spLocks/>
          </p:cNvSpPr>
          <p:nvPr/>
        </p:nvSpPr>
        <p:spPr bwMode="auto">
          <a:xfrm rot="-5400000">
            <a:off x="5562600" y="2667000"/>
            <a:ext cx="304800" cy="4572000"/>
          </a:xfrm>
          <a:prstGeom prst="leftBrace">
            <a:avLst>
              <a:gd name="adj1" fmla="val 125000"/>
              <a:gd name="adj2" fmla="val 50000"/>
            </a:avLst>
          </a:prstGeom>
          <a:noFill/>
          <a:ln w="9525">
            <a:solidFill>
              <a:srgbClr val="0000FF"/>
            </a:solidFill>
            <a:round/>
            <a:headEnd/>
            <a:tailEnd/>
          </a:ln>
        </p:spPr>
        <p:txBody>
          <a:bodyPr vert="eaVert" wrap="none" anchor="ctr"/>
          <a:lstStyle/>
          <a:p>
            <a:pPr algn="ctr"/>
            <a:endParaRPr lang="en-US" sz="1800">
              <a:solidFill>
                <a:srgbClr val="FF0000"/>
              </a:solidFill>
              <a:latin typeface="Arial"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dirty="0" smtClean="0">
                <a:solidFill>
                  <a:srgbClr val="6666FF"/>
                </a:solidFill>
              </a:rPr>
              <a:t>Biosocial science: definition.</a:t>
            </a:r>
            <a:endParaRPr lang="en-US" dirty="0" smtClean="0">
              <a:solidFill>
                <a:srgbClr val="6666FF"/>
              </a:solidFill>
            </a:endParaRPr>
          </a:p>
        </p:txBody>
      </p:sp>
      <p:sp>
        <p:nvSpPr>
          <p:cNvPr id="9219" name="Rectangle 3"/>
          <p:cNvSpPr>
            <a:spLocks noGrp="1" noChangeArrowheads="1"/>
          </p:cNvSpPr>
          <p:nvPr>
            <p:ph type="body" idx="1"/>
          </p:nvPr>
        </p:nvSpPr>
        <p:spPr/>
        <p:txBody>
          <a:bodyPr/>
          <a:lstStyle/>
          <a:p>
            <a:pPr marL="457200" indent="-457200" eaLnBrk="1" hangingPunct="1">
              <a:lnSpc>
                <a:spcPct val="90000"/>
              </a:lnSpc>
              <a:buFontTx/>
              <a:buNone/>
            </a:pPr>
            <a:r>
              <a:rPr lang="en-US" dirty="0" smtClean="0"/>
              <a:t>Definition:  Biosocial science is the study of the </a:t>
            </a:r>
            <a:r>
              <a:rPr lang="en-US" i="1" dirty="0" smtClean="0"/>
              <a:t>biological </a:t>
            </a:r>
            <a:r>
              <a:rPr lang="en-US" i="1" dirty="0" err="1" smtClean="0"/>
              <a:t>microfoundations</a:t>
            </a:r>
            <a:r>
              <a:rPr lang="en-US" dirty="0" smtClean="0"/>
              <a:t> of </a:t>
            </a:r>
            <a:r>
              <a:rPr lang="en-US" i="1" dirty="0" smtClean="0"/>
              <a:t>economic cognition </a:t>
            </a:r>
            <a:r>
              <a:rPr lang="en-US" dirty="0" smtClean="0"/>
              <a:t>and economic behavior. </a:t>
            </a:r>
          </a:p>
          <a:p>
            <a:pPr marL="457200" indent="-457200" eaLnBrk="1" hangingPunct="1">
              <a:lnSpc>
                <a:spcPct val="90000"/>
              </a:lnSpc>
              <a:buFontTx/>
              <a:buNone/>
            </a:pPr>
            <a:r>
              <a:rPr lang="en-US" dirty="0" smtClean="0"/>
              <a:t> </a:t>
            </a:r>
          </a:p>
          <a:p>
            <a:pPr marL="457200" indent="-457200" eaLnBrk="1" hangingPunct="1">
              <a:lnSpc>
                <a:spcPct val="90000"/>
              </a:lnSpc>
            </a:pPr>
            <a:r>
              <a:rPr lang="en-US" i="1" dirty="0" smtClean="0"/>
              <a:t>Biological </a:t>
            </a:r>
            <a:r>
              <a:rPr lang="en-US" i="1" dirty="0" err="1" smtClean="0"/>
              <a:t>microfoundations</a:t>
            </a:r>
            <a:r>
              <a:rPr lang="en-US" dirty="0" smtClean="0"/>
              <a:t> are neurochemical mechanisms and pathways, like brain systems, neurons, genes, and neurotransmitters.</a:t>
            </a:r>
          </a:p>
          <a:p>
            <a:pPr marL="457200" indent="-457200" eaLnBrk="1" hangingPunct="1">
              <a:lnSpc>
                <a:spcPct val="90000"/>
              </a:lnSpc>
            </a:pPr>
            <a:r>
              <a:rPr lang="en-US" i="1" dirty="0" smtClean="0"/>
              <a:t>Economic cognition</a:t>
            </a:r>
            <a:r>
              <a:rPr lang="en-US" dirty="0" smtClean="0"/>
              <a:t> is cognitive activity that is associated with economic perceptions, beliefs and decisions, including mental representations, emotions, expectations, learning, memory, preferences, and decision-making.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228600"/>
            <a:ext cx="8763000" cy="1143000"/>
          </a:xfrm>
        </p:spPr>
        <p:txBody>
          <a:bodyPr/>
          <a:lstStyle/>
          <a:p>
            <a:pPr eaLnBrk="1" hangingPunct="1"/>
            <a:r>
              <a:rPr lang="en-US" smtClean="0">
                <a:cs typeface="Arial" charset="0"/>
              </a:rPr>
              <a:t>Commonalities between classification schemes</a:t>
            </a:r>
          </a:p>
        </p:txBody>
      </p:sp>
      <p:sp>
        <p:nvSpPr>
          <p:cNvPr id="27651" name="Rectangle 3"/>
          <p:cNvSpPr>
            <a:spLocks noGrp="1" noChangeArrowheads="1"/>
          </p:cNvSpPr>
          <p:nvPr>
            <p:ph type="body" sz="half" idx="1"/>
          </p:nvPr>
        </p:nvSpPr>
        <p:spPr>
          <a:xfrm>
            <a:off x="685800" y="1524000"/>
            <a:ext cx="3810000" cy="4114800"/>
          </a:xfrm>
        </p:spPr>
        <p:txBody>
          <a:bodyPr/>
          <a:lstStyle/>
          <a:p>
            <a:pPr eaLnBrk="1" hangingPunct="1">
              <a:buFontTx/>
              <a:buNone/>
            </a:pPr>
            <a:r>
              <a:rPr lang="en-US" sz="2400" smtClean="0"/>
              <a:t>Affective system</a:t>
            </a:r>
          </a:p>
          <a:p>
            <a:pPr eaLnBrk="1" hangingPunct="1"/>
            <a:r>
              <a:rPr lang="en-US" sz="2400" smtClean="0"/>
              <a:t>fast</a:t>
            </a:r>
          </a:p>
          <a:p>
            <a:pPr eaLnBrk="1" hangingPunct="1"/>
            <a:r>
              <a:rPr lang="en-US" sz="2400" smtClean="0"/>
              <a:t>unconscious</a:t>
            </a:r>
          </a:p>
          <a:p>
            <a:pPr eaLnBrk="1" hangingPunct="1"/>
            <a:r>
              <a:rPr lang="en-US" sz="2400" smtClean="0"/>
              <a:t>reflexive</a:t>
            </a:r>
          </a:p>
          <a:p>
            <a:pPr eaLnBrk="1" hangingPunct="1"/>
            <a:r>
              <a:rPr lang="en-US" sz="2400" smtClean="0"/>
              <a:t>myopic</a:t>
            </a:r>
          </a:p>
          <a:p>
            <a:pPr eaLnBrk="1" hangingPunct="1">
              <a:buFontTx/>
              <a:buNone/>
            </a:pPr>
            <a:endParaRPr lang="en-US" sz="2400" smtClean="0"/>
          </a:p>
        </p:txBody>
      </p:sp>
      <p:sp>
        <p:nvSpPr>
          <p:cNvPr id="441348" name="Rectangle 4"/>
          <p:cNvSpPr>
            <a:spLocks noGrp="1" noChangeArrowheads="1"/>
          </p:cNvSpPr>
          <p:nvPr>
            <p:ph type="body" sz="half" idx="2"/>
          </p:nvPr>
        </p:nvSpPr>
        <p:spPr>
          <a:xfrm>
            <a:off x="4648200" y="1524000"/>
            <a:ext cx="4495800" cy="4114800"/>
          </a:xfrm>
        </p:spPr>
        <p:txBody>
          <a:bodyPr/>
          <a:lstStyle/>
          <a:p>
            <a:pPr eaLnBrk="1" hangingPunct="1">
              <a:buFontTx/>
              <a:buNone/>
            </a:pPr>
            <a:r>
              <a:rPr lang="en-US" sz="2400" dirty="0" smtClean="0"/>
              <a:t>Analytic system</a:t>
            </a:r>
          </a:p>
          <a:p>
            <a:pPr eaLnBrk="1" hangingPunct="1"/>
            <a:r>
              <a:rPr lang="en-US" sz="2400" dirty="0" smtClean="0"/>
              <a:t>Effortful </a:t>
            </a:r>
          </a:p>
          <a:p>
            <a:pPr eaLnBrk="1" hangingPunct="1"/>
            <a:r>
              <a:rPr lang="en-US" sz="2400" dirty="0" smtClean="0"/>
              <a:t>slow</a:t>
            </a:r>
          </a:p>
          <a:p>
            <a:pPr eaLnBrk="1" hangingPunct="1"/>
            <a:r>
              <a:rPr lang="en-US" sz="2400" dirty="0" smtClean="0"/>
              <a:t>conscious</a:t>
            </a:r>
          </a:p>
          <a:p>
            <a:pPr eaLnBrk="1" hangingPunct="1"/>
            <a:r>
              <a:rPr lang="en-US" sz="2400" dirty="0" smtClean="0"/>
              <a:t>reflective</a:t>
            </a:r>
          </a:p>
          <a:p>
            <a:pPr eaLnBrk="1" hangingPunct="1"/>
            <a:r>
              <a:rPr lang="en-US" sz="2400" dirty="0" smtClean="0"/>
              <a:t>forward-looking</a:t>
            </a:r>
          </a:p>
          <a:p>
            <a:pPr eaLnBrk="1" hangingPunct="1"/>
            <a:r>
              <a:rPr lang="en-US" sz="2400" dirty="0" smtClean="0"/>
              <a:t>(but still prone to error: heuristics may be analytic)</a:t>
            </a:r>
          </a:p>
          <a:p>
            <a:pPr eaLnBrk="1" hangingPunct="1">
              <a:buFontTx/>
              <a:buNone/>
            </a:pPr>
            <a:endParaRPr lang="en-US" sz="2400" dirty="0" smtClean="0"/>
          </a:p>
          <a:p>
            <a:pPr eaLnBrk="1" hangingPunct="1"/>
            <a:endParaRPr lang="en-US"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134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134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134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134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134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134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134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1143000"/>
          </a:xfrm>
        </p:spPr>
        <p:txBody>
          <a:bodyPr/>
          <a:lstStyle/>
          <a:p>
            <a:pPr eaLnBrk="1" hangingPunct="1"/>
            <a:r>
              <a:rPr lang="en-US" b="1" smtClean="0">
                <a:solidFill>
                  <a:srgbClr val="0000FF"/>
                </a:solidFill>
              </a:rPr>
              <a:t>Caveats</a:t>
            </a:r>
          </a:p>
        </p:txBody>
      </p:sp>
      <p:sp>
        <p:nvSpPr>
          <p:cNvPr id="30723" name="Rectangle 3"/>
          <p:cNvSpPr>
            <a:spLocks noGrp="1" noChangeArrowheads="1"/>
          </p:cNvSpPr>
          <p:nvPr>
            <p:ph type="body" idx="1"/>
          </p:nvPr>
        </p:nvSpPr>
        <p:spPr>
          <a:xfrm>
            <a:off x="685800" y="1447800"/>
            <a:ext cx="7772400" cy="4648200"/>
          </a:xfrm>
        </p:spPr>
        <p:txBody>
          <a:bodyPr/>
          <a:lstStyle/>
          <a:p>
            <a:pPr eaLnBrk="1" hangingPunct="1"/>
            <a:r>
              <a:rPr lang="en-US" dirty="0" smtClean="0"/>
              <a:t>N </a:t>
            </a:r>
            <a:r>
              <a:rPr lang="en-US" dirty="0" smtClean="0">
                <a:cs typeface="Arial" charset="0"/>
              </a:rPr>
              <a:t>≥ 2</a:t>
            </a:r>
          </a:p>
          <a:p>
            <a:pPr eaLnBrk="1" hangingPunct="1"/>
            <a:r>
              <a:rPr lang="en-US" dirty="0" smtClean="0">
                <a:cs typeface="Arial" charset="0"/>
              </a:rPr>
              <a:t>The systems do not have well-defined boundaries (they are densely interconnected)</a:t>
            </a:r>
          </a:p>
          <a:p>
            <a:pPr eaLnBrk="1" hangingPunct="1"/>
            <a:r>
              <a:rPr lang="en-US" dirty="0" smtClean="0">
                <a:cs typeface="Arial" charset="0"/>
              </a:rPr>
              <a:t>Maybe we should not say “system,” but should instead say “multiple processes”</a:t>
            </a:r>
          </a:p>
          <a:p>
            <a:pPr eaLnBrk="1" hangingPunct="1"/>
            <a:r>
              <a:rPr lang="en-US" dirty="0" smtClean="0">
                <a:cs typeface="Arial" charset="0"/>
              </a:rPr>
              <a:t>Some systems may not have a value/utility representation</a:t>
            </a:r>
          </a:p>
          <a:p>
            <a:pPr lvl="1" eaLnBrk="1" hangingPunct="1"/>
            <a:r>
              <a:rPr lang="en-US" dirty="0" smtClean="0">
                <a:cs typeface="Arial" charset="0"/>
              </a:rPr>
              <a:t>Making my diet salient is not the same as assigning </a:t>
            </a:r>
            <a:r>
              <a:rPr lang="en-US" dirty="0" err="1" smtClean="0">
                <a:cs typeface="Arial" charset="0"/>
              </a:rPr>
              <a:t>utils</a:t>
            </a:r>
            <a:r>
              <a:rPr lang="en-US" dirty="0" smtClean="0">
                <a:cs typeface="Arial" charset="0"/>
              </a:rPr>
              <a:t>/value to a Devil Dog </a:t>
            </a:r>
          </a:p>
          <a:p>
            <a:pPr eaLnBrk="1" hangingPunct="1"/>
            <a:r>
              <a:rPr lang="en-US" dirty="0" smtClean="0">
                <a:cs typeface="Arial" charset="0"/>
              </a:rPr>
              <a:t>If you look downstream enough, you’ll find what looks like an integrated system (see many papers by Antonio Rangel)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76200"/>
            <a:ext cx="7772400" cy="1143000"/>
          </a:xfrm>
        </p:spPr>
        <p:txBody>
          <a:bodyPr/>
          <a:lstStyle/>
          <a:p>
            <a:pPr eaLnBrk="1" hangingPunct="1"/>
            <a:r>
              <a:rPr lang="en-US" b="1" dirty="0" smtClean="0">
                <a:solidFill>
                  <a:srgbClr val="0000FF"/>
                </a:solidFill>
              </a:rPr>
              <a:t>Related Predictions</a:t>
            </a:r>
          </a:p>
        </p:txBody>
      </p:sp>
      <p:sp>
        <p:nvSpPr>
          <p:cNvPr id="31747" name="Rectangle 3"/>
          <p:cNvSpPr>
            <a:spLocks noGrp="1" noChangeArrowheads="1"/>
          </p:cNvSpPr>
          <p:nvPr>
            <p:ph type="body" idx="1"/>
          </p:nvPr>
        </p:nvSpPr>
        <p:spPr>
          <a:xfrm>
            <a:off x="304800" y="990600"/>
            <a:ext cx="8458200" cy="5791200"/>
          </a:xfrm>
        </p:spPr>
        <p:txBody>
          <a:bodyPr/>
          <a:lstStyle/>
          <a:p>
            <a:pPr eaLnBrk="1" hangingPunct="1"/>
            <a:r>
              <a:rPr lang="en-US" b="1" dirty="0" smtClean="0">
                <a:solidFill>
                  <a:srgbClr val="9999FF"/>
                </a:solidFill>
              </a:rPr>
              <a:t>Cognitive Load Manipulations</a:t>
            </a:r>
          </a:p>
          <a:p>
            <a:pPr lvl="1" eaLnBrk="1" hangingPunct="1"/>
            <a:r>
              <a:rPr lang="en-US" sz="1800" dirty="0" err="1" smtClean="0">
                <a:solidFill>
                  <a:srgbClr val="9999FF"/>
                </a:solidFill>
              </a:rPr>
              <a:t>Shiv</a:t>
            </a:r>
            <a:r>
              <a:rPr lang="en-US" sz="1800" dirty="0" smtClean="0">
                <a:solidFill>
                  <a:srgbClr val="9999FF"/>
                </a:solidFill>
              </a:rPr>
              <a:t> and </a:t>
            </a:r>
            <a:r>
              <a:rPr lang="en-US" sz="1800" dirty="0" err="1" smtClean="0">
                <a:solidFill>
                  <a:srgbClr val="9999FF"/>
                </a:solidFill>
              </a:rPr>
              <a:t>Fedorikhin</a:t>
            </a:r>
            <a:r>
              <a:rPr lang="en-US" sz="1800" dirty="0" smtClean="0">
                <a:solidFill>
                  <a:srgbClr val="9999FF"/>
                </a:solidFill>
              </a:rPr>
              <a:t> (1999), Hinson, Jameson, and Whitney (2003)</a:t>
            </a:r>
          </a:p>
          <a:p>
            <a:pPr eaLnBrk="1" hangingPunct="1"/>
            <a:r>
              <a:rPr lang="en-US" b="1" dirty="0" smtClean="0">
                <a:solidFill>
                  <a:srgbClr val="9999FF"/>
                </a:solidFill>
              </a:rPr>
              <a:t>Willpower manipulations</a:t>
            </a:r>
          </a:p>
          <a:p>
            <a:pPr lvl="1" eaLnBrk="1" hangingPunct="1"/>
            <a:r>
              <a:rPr lang="en-US" sz="1800" dirty="0" err="1" smtClean="0">
                <a:solidFill>
                  <a:srgbClr val="9999FF"/>
                </a:solidFill>
              </a:rPr>
              <a:t>Baumeister</a:t>
            </a:r>
            <a:r>
              <a:rPr lang="en-US" sz="1800" dirty="0" smtClean="0">
                <a:solidFill>
                  <a:srgbClr val="9999FF"/>
                </a:solidFill>
              </a:rPr>
              <a:t> and </a:t>
            </a:r>
            <a:r>
              <a:rPr lang="en-US" sz="1800" dirty="0" err="1" smtClean="0">
                <a:solidFill>
                  <a:srgbClr val="9999FF"/>
                </a:solidFill>
              </a:rPr>
              <a:t>Vohs</a:t>
            </a:r>
            <a:r>
              <a:rPr lang="en-US" sz="1800" dirty="0" smtClean="0">
                <a:solidFill>
                  <a:srgbClr val="9999FF"/>
                </a:solidFill>
              </a:rPr>
              <a:t> (2003)</a:t>
            </a:r>
          </a:p>
          <a:p>
            <a:pPr eaLnBrk="1" hangingPunct="1"/>
            <a:r>
              <a:rPr lang="en-US" b="1" dirty="0" smtClean="0">
                <a:solidFill>
                  <a:srgbClr val="9999FF"/>
                </a:solidFill>
              </a:rPr>
              <a:t>Affect vs. analytic manipulations</a:t>
            </a:r>
          </a:p>
          <a:p>
            <a:pPr lvl="1" eaLnBrk="1" hangingPunct="1"/>
            <a:r>
              <a:rPr lang="en-US" sz="1800" dirty="0" smtClean="0">
                <a:solidFill>
                  <a:srgbClr val="9999FF"/>
                </a:solidFill>
              </a:rPr>
              <a:t>Rodriguez, </a:t>
            </a:r>
            <a:r>
              <a:rPr lang="en-US" sz="1800" dirty="0" err="1" smtClean="0">
                <a:solidFill>
                  <a:srgbClr val="9999FF"/>
                </a:solidFill>
              </a:rPr>
              <a:t>Mischel</a:t>
            </a:r>
            <a:r>
              <a:rPr lang="en-US" sz="1800" dirty="0" smtClean="0">
                <a:solidFill>
                  <a:srgbClr val="9999FF"/>
                </a:solidFill>
              </a:rPr>
              <a:t> and </a:t>
            </a:r>
            <a:r>
              <a:rPr lang="en-US" sz="1800" dirty="0" err="1" smtClean="0">
                <a:solidFill>
                  <a:srgbClr val="9999FF"/>
                </a:solidFill>
              </a:rPr>
              <a:t>Shoda</a:t>
            </a:r>
            <a:r>
              <a:rPr lang="en-US" sz="1800" dirty="0" smtClean="0">
                <a:solidFill>
                  <a:srgbClr val="9999FF"/>
                </a:solidFill>
              </a:rPr>
              <a:t> (1989)</a:t>
            </a:r>
          </a:p>
          <a:p>
            <a:pPr eaLnBrk="1" hangingPunct="1"/>
            <a:r>
              <a:rPr lang="en-US" b="1" dirty="0" smtClean="0">
                <a:solidFill>
                  <a:srgbClr val="9999FF"/>
                </a:solidFill>
              </a:rPr>
              <a:t>Cognitive Function</a:t>
            </a:r>
          </a:p>
          <a:p>
            <a:pPr lvl="1" eaLnBrk="1" hangingPunct="1"/>
            <a:r>
              <a:rPr lang="en-US" sz="1800" dirty="0" smtClean="0">
                <a:solidFill>
                  <a:srgbClr val="9999FF"/>
                </a:solidFill>
              </a:rPr>
              <a:t>Benjamin, Brown, and Shapiro (2006), </a:t>
            </a:r>
            <a:r>
              <a:rPr lang="en-US" sz="1800" dirty="0" err="1" smtClean="0">
                <a:solidFill>
                  <a:srgbClr val="9999FF"/>
                </a:solidFill>
              </a:rPr>
              <a:t>Shamosh</a:t>
            </a:r>
            <a:r>
              <a:rPr lang="en-US" sz="1800" dirty="0" smtClean="0">
                <a:solidFill>
                  <a:srgbClr val="9999FF"/>
                </a:solidFill>
              </a:rPr>
              <a:t> and Gray (2008)</a:t>
            </a:r>
          </a:p>
          <a:p>
            <a:pPr eaLnBrk="1" hangingPunct="1"/>
            <a:r>
              <a:rPr lang="en-US" b="1" dirty="0" smtClean="0">
                <a:solidFill>
                  <a:srgbClr val="9999FF"/>
                </a:solidFill>
              </a:rPr>
              <a:t>Developmental Dynamics</a:t>
            </a:r>
          </a:p>
          <a:p>
            <a:pPr lvl="1" eaLnBrk="1" hangingPunct="1"/>
            <a:r>
              <a:rPr lang="en-US" sz="1800" dirty="0" smtClean="0">
                <a:solidFill>
                  <a:srgbClr val="9999FF"/>
                </a:solidFill>
              </a:rPr>
              <a:t>Green, Fry, and Myerson (1994), </a:t>
            </a:r>
          </a:p>
          <a:p>
            <a:pPr eaLnBrk="1" hangingPunct="1"/>
            <a:r>
              <a:rPr lang="en-US" b="1" dirty="0" smtClean="0">
                <a:solidFill>
                  <a:srgbClr val="0000FF"/>
                </a:solidFill>
              </a:rPr>
              <a:t>Neuroimaging/TMS Studies</a:t>
            </a:r>
          </a:p>
          <a:p>
            <a:pPr lvl="1" eaLnBrk="1" hangingPunct="1"/>
            <a:r>
              <a:rPr lang="en-US" sz="1800" dirty="0" smtClean="0"/>
              <a:t>Tanaka et al (2004), McClure et al (2004), Hariri et al (2006), McClure et al (2007), </a:t>
            </a:r>
            <a:r>
              <a:rPr lang="en-US" sz="1800" dirty="0" err="1" smtClean="0"/>
              <a:t>Kabel</a:t>
            </a:r>
            <a:r>
              <a:rPr lang="en-US" sz="1800" dirty="0" smtClean="0"/>
              <a:t> and </a:t>
            </a:r>
            <a:r>
              <a:rPr lang="en-US" sz="1800" dirty="0" err="1" smtClean="0"/>
              <a:t>Glimcher</a:t>
            </a:r>
            <a:r>
              <a:rPr lang="en-US" sz="1800" dirty="0" smtClean="0"/>
              <a:t> (2007), Hare, </a:t>
            </a:r>
            <a:r>
              <a:rPr lang="en-US" sz="1800" dirty="0" err="1" smtClean="0"/>
              <a:t>Camerer</a:t>
            </a:r>
            <a:r>
              <a:rPr lang="en-US" sz="1800" dirty="0" smtClean="0"/>
              <a:t>, and Rangel (2009), </a:t>
            </a:r>
            <a:r>
              <a:rPr lang="en-US" sz="1800" dirty="0" err="1" smtClean="0"/>
              <a:t>Figner</a:t>
            </a:r>
            <a:r>
              <a:rPr lang="en-US" sz="1800" dirty="0" smtClean="0"/>
              <a:t> et al (2010), Albrecht et al (2010)</a:t>
            </a:r>
          </a:p>
          <a:p>
            <a:pPr lvl="1" eaLnBrk="1" hangingPunct="1"/>
            <a:endParaRPr lang="en-US" sz="18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203200"/>
            <a:ext cx="8153400" cy="1168400"/>
          </a:xfrm>
          <a:noFill/>
        </p:spPr>
        <p:txBody>
          <a:bodyPr/>
          <a:lstStyle/>
          <a:p>
            <a:pPr eaLnBrk="1" hangingPunct="1"/>
            <a:r>
              <a:rPr lang="en-US" sz="2800" b="1" smtClean="0">
                <a:solidFill>
                  <a:srgbClr val="0000FF"/>
                </a:solidFill>
                <a:cs typeface="Arial" charset="0"/>
              </a:rPr>
              <a:t>Cognitive Load Should </a:t>
            </a:r>
            <a:br>
              <a:rPr lang="en-US" sz="2800" b="1" smtClean="0">
                <a:solidFill>
                  <a:srgbClr val="0000FF"/>
                </a:solidFill>
                <a:cs typeface="Arial" charset="0"/>
              </a:rPr>
            </a:br>
            <a:r>
              <a:rPr lang="en-US" sz="2800" b="1" smtClean="0">
                <a:solidFill>
                  <a:srgbClr val="0000FF"/>
                </a:solidFill>
                <a:cs typeface="Arial" charset="0"/>
              </a:rPr>
              <a:t>Decrease Self-regulation</a:t>
            </a:r>
            <a:r>
              <a:rPr lang="en-US" sz="2800" b="1" smtClean="0">
                <a:solidFill>
                  <a:srgbClr val="6699FF"/>
                </a:solidFill>
                <a:cs typeface="Arial" charset="0"/>
              </a:rPr>
              <a:t/>
            </a:r>
            <a:br>
              <a:rPr lang="en-US" sz="2800" b="1" smtClean="0">
                <a:solidFill>
                  <a:srgbClr val="6699FF"/>
                </a:solidFill>
                <a:cs typeface="Arial" charset="0"/>
              </a:rPr>
            </a:br>
            <a:r>
              <a:rPr lang="en-US" sz="2800" smtClean="0">
                <a:cs typeface="Arial" charset="0"/>
              </a:rPr>
              <a:t>Shiv and Fedorikhin (1999)</a:t>
            </a:r>
          </a:p>
        </p:txBody>
      </p:sp>
      <p:sp>
        <p:nvSpPr>
          <p:cNvPr id="32771" name="Rectangle 3"/>
          <p:cNvSpPr>
            <a:spLocks noGrp="1" noChangeArrowheads="1"/>
          </p:cNvSpPr>
          <p:nvPr>
            <p:ph type="body" sz="half" idx="1"/>
          </p:nvPr>
        </p:nvSpPr>
        <p:spPr>
          <a:xfrm>
            <a:off x="839788" y="1600200"/>
            <a:ext cx="7481887" cy="2438400"/>
          </a:xfrm>
          <a:noFill/>
        </p:spPr>
        <p:txBody>
          <a:bodyPr/>
          <a:lstStyle/>
          <a:p>
            <a:pPr eaLnBrk="1" hangingPunct="1">
              <a:lnSpc>
                <a:spcPct val="90000"/>
              </a:lnSpc>
            </a:pPr>
            <a:r>
              <a:rPr lang="en-US" sz="2800" smtClean="0"/>
              <a:t>Load manipulated by having people keep either a 2-digit or 7-digit number in mind during experiment</a:t>
            </a:r>
          </a:p>
          <a:p>
            <a:pPr eaLnBrk="1" hangingPunct="1">
              <a:lnSpc>
                <a:spcPct val="90000"/>
              </a:lnSpc>
            </a:pPr>
            <a:r>
              <a:rPr lang="en-US" sz="2800" smtClean="0"/>
              <a:t>Subjects choose between cake or fruit-salad</a:t>
            </a:r>
          </a:p>
        </p:txBody>
      </p:sp>
      <p:graphicFrame>
        <p:nvGraphicFramePr>
          <p:cNvPr id="447492" name="Group 4"/>
          <p:cNvGraphicFramePr>
            <a:graphicFrameLocks noGrp="1"/>
          </p:cNvGraphicFramePr>
          <p:nvPr>
            <p:ph sz="half" idx="2"/>
          </p:nvPr>
        </p:nvGraphicFramePr>
        <p:xfrm>
          <a:off x="609600" y="4343400"/>
          <a:ext cx="7924800" cy="1847851"/>
        </p:xfrm>
        <a:graphic>
          <a:graphicData uri="http://schemas.openxmlformats.org/drawingml/2006/table">
            <a:tbl>
              <a:tblPr/>
              <a:tblGrid>
                <a:gridCol w="5029200"/>
                <a:gridCol w="2895600"/>
              </a:tblGrid>
              <a:tr h="709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Helvetica" pitchFamily="68" charset="0"/>
                        </a:rPr>
                        <a:t>Processing burden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Helvetica" pitchFamily="68" charset="0"/>
                        </a:rPr>
                        <a:t>% choosing cake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Helvetica" pitchFamily="68" charset="0"/>
                        </a:rPr>
                        <a:t>Low </a:t>
                      </a:r>
                      <a:r>
                        <a:rPr kumimoji="0" lang="en-US" sz="2400" b="0" i="0" u="none" strike="noStrike" cap="none" normalizeH="0" baseline="0" smtClean="0">
                          <a:ln>
                            <a:noFill/>
                          </a:ln>
                          <a:solidFill>
                            <a:schemeClr val="tx1"/>
                          </a:solidFill>
                          <a:effectLst/>
                          <a:latin typeface="Helvetica" pitchFamily="68" charset="0"/>
                        </a:rPr>
                        <a:t>(remember only 2 digits)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Helvetica" pitchFamily="68" charset="0"/>
                        </a:rPr>
                        <a:t>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569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Helvetica" pitchFamily="68" charset="0"/>
                        </a:rPr>
                        <a:t>High </a:t>
                      </a:r>
                      <a:r>
                        <a:rPr kumimoji="0" lang="en-US" sz="2400" b="0" i="0" u="none" strike="noStrike" cap="none" normalizeH="0" baseline="0" smtClean="0">
                          <a:ln>
                            <a:noFill/>
                          </a:ln>
                          <a:solidFill>
                            <a:schemeClr val="tx1"/>
                          </a:solidFill>
                          <a:effectLst/>
                          <a:latin typeface="Helvetica" pitchFamily="68" charset="0"/>
                        </a:rPr>
                        <a:t>(remember 7 digits)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Helvetica" pitchFamily="68" charset="0"/>
                        </a:rPr>
                        <a:t>63%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457200"/>
            <a:ext cx="7772400" cy="1143000"/>
          </a:xfrm>
        </p:spPr>
        <p:txBody>
          <a:bodyPr/>
          <a:lstStyle/>
          <a:p>
            <a:pPr eaLnBrk="1" hangingPunct="1"/>
            <a:r>
              <a:rPr lang="en-US" sz="2800" b="1" dirty="0" smtClean="0">
                <a:solidFill>
                  <a:srgbClr val="0000FF"/>
                </a:solidFill>
              </a:rPr>
              <a:t>Cognitive Load </a:t>
            </a:r>
            <a:br>
              <a:rPr lang="en-US" sz="2800" b="1" dirty="0" smtClean="0">
                <a:solidFill>
                  <a:srgbClr val="0000FF"/>
                </a:solidFill>
              </a:rPr>
            </a:br>
            <a:r>
              <a:rPr lang="en-US" sz="2800" b="1" dirty="0" smtClean="0">
                <a:solidFill>
                  <a:srgbClr val="0000FF"/>
                </a:solidFill>
              </a:rPr>
              <a:t>Increases Discounting</a:t>
            </a:r>
            <a:br>
              <a:rPr lang="en-US" sz="2800" b="1" dirty="0" smtClean="0">
                <a:solidFill>
                  <a:srgbClr val="0000FF"/>
                </a:solidFill>
              </a:rPr>
            </a:br>
            <a:r>
              <a:rPr lang="en-US" sz="2800" dirty="0" smtClean="0"/>
              <a:t>Hinson, Jameson, and Whitney (2003)</a:t>
            </a:r>
            <a:br>
              <a:rPr lang="en-US" sz="2800" dirty="0" smtClean="0"/>
            </a:br>
            <a:endParaRPr lang="en-US" sz="2800" dirty="0" smtClean="0"/>
          </a:p>
        </p:txBody>
      </p:sp>
      <p:sp>
        <p:nvSpPr>
          <p:cNvPr id="449539" name="Rectangle 3"/>
          <p:cNvSpPr>
            <a:spLocks noGrp="1" noChangeArrowheads="1"/>
          </p:cNvSpPr>
          <p:nvPr>
            <p:ph type="body" idx="1"/>
          </p:nvPr>
        </p:nvSpPr>
        <p:spPr>
          <a:xfrm>
            <a:off x="685800" y="1676400"/>
            <a:ext cx="8153400" cy="4953000"/>
          </a:xfrm>
        </p:spPr>
        <p:txBody>
          <a:bodyPr/>
          <a:lstStyle/>
          <a:p>
            <a:pPr eaLnBrk="1" hangingPunct="1"/>
            <a:r>
              <a:rPr lang="en-US" smtClean="0"/>
              <a:t>Task: Subjects choose one reward from a set of two or more time-dated rewards.</a:t>
            </a:r>
          </a:p>
          <a:p>
            <a:pPr eaLnBrk="1" hangingPunct="1"/>
            <a:r>
              <a:rPr lang="en-US" smtClean="0"/>
              <a:t>Some subjects are under cognitive load: hold 5-digit string in memory</a:t>
            </a:r>
          </a:p>
          <a:p>
            <a:pPr eaLnBrk="1" hangingPunct="1">
              <a:buFontTx/>
              <a:buNone/>
            </a:pPr>
            <a:r>
              <a:rPr lang="en-US" smtClean="0"/>
              <a:t>                                               </a:t>
            </a:r>
            <a:r>
              <a:rPr lang="en-US" u="sng" smtClean="0"/>
              <a:t>One month discount rate</a:t>
            </a:r>
            <a:r>
              <a:rPr lang="en-US" u="sng" baseline="30000" smtClean="0"/>
              <a:t>*</a:t>
            </a:r>
            <a:endParaRPr lang="en-US" u="sng" smtClean="0"/>
          </a:p>
          <a:p>
            <a:pPr eaLnBrk="1" hangingPunct="1">
              <a:buFontTx/>
              <a:buNone/>
            </a:pPr>
            <a:r>
              <a:rPr lang="en-US" smtClean="0"/>
              <a:t>                Control (2 items):  	        26.3%</a:t>
            </a:r>
          </a:p>
          <a:p>
            <a:pPr eaLnBrk="1" hangingPunct="1">
              <a:buFontTx/>
              <a:buNone/>
            </a:pPr>
            <a:r>
              <a:rPr lang="en-US" smtClean="0"/>
              <a:t>Treatment (2 items + load):	        49.8%</a:t>
            </a:r>
          </a:p>
          <a:p>
            <a:pPr eaLnBrk="1" hangingPunct="1">
              <a:buFontTx/>
              <a:buNone/>
            </a:pPr>
            <a:r>
              <a:rPr lang="en-US" smtClean="0"/>
              <a:t>           Treatment (3 items):	        48.4%</a:t>
            </a:r>
          </a:p>
          <a:p>
            <a:pPr eaLnBrk="1" hangingPunct="1">
              <a:buFontTx/>
              <a:buNone/>
            </a:pPr>
            <a:endParaRPr lang="en-US" smtClean="0"/>
          </a:p>
          <a:p>
            <a:pPr eaLnBrk="1" hangingPunct="1">
              <a:buFontTx/>
              <a:buNone/>
            </a:pPr>
            <a:endParaRPr lang="en-US" smtClean="0"/>
          </a:p>
          <a:p>
            <a:pPr eaLnBrk="1" hangingPunct="1">
              <a:buFontTx/>
              <a:buNone/>
            </a:pPr>
            <a:endParaRPr lang="en-US" sz="1800" smtClean="0"/>
          </a:p>
          <a:p>
            <a:pPr eaLnBrk="1" hangingPunct="1">
              <a:buFontTx/>
              <a:buNone/>
            </a:pPr>
            <a:r>
              <a:rPr lang="en-US" sz="1800" smtClean="0"/>
              <a:t>*Discount rate for 1 month is ln(1+k), where discount function is 1/(1+kt).</a:t>
            </a:r>
          </a:p>
          <a:p>
            <a:pPr eaLnBrk="1" hangingPunct="1">
              <a:buFontTx/>
              <a:buNone/>
            </a:pPr>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95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953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9539">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95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95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304800"/>
            <a:ext cx="7772400" cy="1143000"/>
          </a:xfrm>
        </p:spPr>
        <p:txBody>
          <a:bodyPr/>
          <a:lstStyle/>
          <a:p>
            <a:pPr eaLnBrk="1" hangingPunct="1"/>
            <a:r>
              <a:rPr lang="en-US" sz="2800" b="1" dirty="0" smtClean="0">
                <a:solidFill>
                  <a:srgbClr val="0000FF"/>
                </a:solidFill>
              </a:rPr>
              <a:t>Willpower is a domain general and </a:t>
            </a:r>
            <a:r>
              <a:rPr lang="en-US" sz="2800" b="1" dirty="0" err="1" smtClean="0">
                <a:solidFill>
                  <a:srgbClr val="0000FF"/>
                </a:solidFill>
              </a:rPr>
              <a:t>exhaustable</a:t>
            </a:r>
            <a:r>
              <a:rPr lang="en-US" sz="2800" b="1" dirty="0" smtClean="0">
                <a:solidFill>
                  <a:srgbClr val="0000FF"/>
                </a:solidFill>
              </a:rPr>
              <a:t> resource</a:t>
            </a:r>
            <a:br>
              <a:rPr lang="en-US" sz="2800" b="1" dirty="0" smtClean="0">
                <a:solidFill>
                  <a:srgbClr val="0000FF"/>
                </a:solidFill>
              </a:rPr>
            </a:br>
            <a:r>
              <a:rPr lang="en-US" sz="2800" dirty="0" err="1" smtClean="0">
                <a:solidFill>
                  <a:schemeClr val="tx1"/>
                </a:solidFill>
              </a:rPr>
              <a:t>Muraven</a:t>
            </a:r>
            <a:r>
              <a:rPr lang="en-US" sz="2800" dirty="0" smtClean="0">
                <a:solidFill>
                  <a:schemeClr val="tx1"/>
                </a:solidFill>
              </a:rPr>
              <a:t>, Tice and </a:t>
            </a:r>
            <a:r>
              <a:rPr lang="en-US" sz="2800" dirty="0" err="1" smtClean="0">
                <a:solidFill>
                  <a:schemeClr val="tx1"/>
                </a:solidFill>
              </a:rPr>
              <a:t>Baumeister</a:t>
            </a:r>
            <a:r>
              <a:rPr lang="en-US" sz="2800" dirty="0" smtClean="0"/>
              <a:t> (1998)</a:t>
            </a:r>
            <a:r>
              <a:rPr lang="en-US" sz="2800" b="1" dirty="0" smtClean="0">
                <a:solidFill>
                  <a:srgbClr val="0000FF"/>
                </a:solidFill>
              </a:rPr>
              <a:t> </a:t>
            </a:r>
          </a:p>
        </p:txBody>
      </p:sp>
      <p:sp>
        <p:nvSpPr>
          <p:cNvPr id="34819" name="Rectangle 3"/>
          <p:cNvSpPr>
            <a:spLocks noGrp="1" noChangeArrowheads="1"/>
          </p:cNvSpPr>
          <p:nvPr>
            <p:ph type="body" idx="1"/>
          </p:nvPr>
        </p:nvSpPr>
        <p:spPr>
          <a:xfrm>
            <a:off x="533400" y="1752600"/>
            <a:ext cx="8153400" cy="4114800"/>
          </a:xfrm>
        </p:spPr>
        <p:txBody>
          <a:bodyPr/>
          <a:lstStyle/>
          <a:p>
            <a:pPr marL="457200" indent="-457200" eaLnBrk="1" hangingPunct="1">
              <a:lnSpc>
                <a:spcPct val="90000"/>
              </a:lnSpc>
            </a:pPr>
            <a:r>
              <a:rPr lang="en-US" smtClean="0"/>
              <a:t>All subjects watch upsetting video clip</a:t>
            </a:r>
          </a:p>
          <a:p>
            <a:pPr marL="914400" lvl="1" indent="-457200" eaLnBrk="1" hangingPunct="1">
              <a:lnSpc>
                <a:spcPct val="90000"/>
              </a:lnSpc>
            </a:pPr>
            <a:r>
              <a:rPr lang="en-US" smtClean="0"/>
              <a:t>Treatment subjects are asked to control emotions and moods</a:t>
            </a:r>
          </a:p>
          <a:p>
            <a:pPr marL="914400" lvl="1" indent="-457200" eaLnBrk="1" hangingPunct="1">
              <a:lnSpc>
                <a:spcPct val="90000"/>
              </a:lnSpc>
            </a:pPr>
            <a:r>
              <a:rPr lang="en-US" smtClean="0"/>
              <a:t>Control subjects are not asked to regulate emotions</a:t>
            </a:r>
          </a:p>
          <a:p>
            <a:pPr marL="457200" indent="-457200" eaLnBrk="1" hangingPunct="1">
              <a:lnSpc>
                <a:spcPct val="90000"/>
              </a:lnSpc>
            </a:pPr>
            <a:r>
              <a:rPr lang="en-US" smtClean="0"/>
              <a:t>All subjects then try to squeeze a handgrip as long as possible</a:t>
            </a:r>
          </a:p>
          <a:p>
            <a:pPr marL="914400" lvl="1" indent="-457200" eaLnBrk="1" hangingPunct="1">
              <a:lnSpc>
                <a:spcPct val="90000"/>
              </a:lnSpc>
              <a:buFontTx/>
              <a:buNone/>
            </a:pPr>
            <a:endParaRPr lang="en-US" sz="900" smtClean="0"/>
          </a:p>
          <a:p>
            <a:pPr marL="457200" indent="-457200" eaLnBrk="1" hangingPunct="1">
              <a:lnSpc>
                <a:spcPct val="90000"/>
              </a:lnSpc>
            </a:pPr>
            <a:r>
              <a:rPr lang="en-US" smtClean="0"/>
              <a:t>Treatment group gives up sooner on the grip task</a:t>
            </a:r>
          </a:p>
          <a:p>
            <a:pPr marL="457200" indent="-457200" eaLnBrk="1" hangingPunct="1">
              <a:lnSpc>
                <a:spcPct val="90000"/>
              </a:lnSpc>
              <a:buFontTx/>
              <a:buNone/>
            </a:pPr>
            <a:endParaRPr lang="en-US" smtClean="0"/>
          </a:p>
          <a:p>
            <a:pPr marL="457200" indent="-457200" eaLnBrk="1" hangingPunct="1">
              <a:lnSpc>
                <a:spcPct val="90000"/>
              </a:lnSpc>
            </a:pPr>
            <a:r>
              <a:rPr lang="en-US" smtClean="0"/>
              <a:t>Interpretation: executive control is a scarce resource that is depleted by use</a:t>
            </a:r>
          </a:p>
          <a:p>
            <a:pPr marL="457200" indent="-457200" eaLnBrk="1" hangingPunct="1">
              <a:lnSpc>
                <a:spcPct val="90000"/>
              </a:lnSpc>
            </a:pPr>
            <a:r>
              <a:rPr lang="en-US" smtClean="0"/>
              <a:t>Many confounds and many variations on this theme</a:t>
            </a:r>
          </a:p>
          <a:p>
            <a:pPr marL="914400" lvl="1" indent="-457200" eaLnBrk="1" hangingPunct="1">
              <a:lnSpc>
                <a:spcPct val="90000"/>
              </a:lnSpc>
              <a:buFontTx/>
              <a:buNone/>
            </a:pPr>
            <a:r>
              <a:rPr lang="en-US" smtClean="0"/>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04800"/>
            <a:ext cx="7772400" cy="1143000"/>
          </a:xfrm>
        </p:spPr>
        <p:txBody>
          <a:bodyPr/>
          <a:lstStyle/>
          <a:p>
            <a:pPr eaLnBrk="1" hangingPunct="1"/>
            <a:r>
              <a:rPr lang="en-US" sz="2800" b="1" dirty="0" smtClean="0">
                <a:solidFill>
                  <a:srgbClr val="0000FF"/>
                </a:solidFill>
              </a:rPr>
              <a:t>Affect Augmentation/Reduction Predictably Changes Patience</a:t>
            </a:r>
            <a:br>
              <a:rPr lang="en-US" sz="2800" b="1" dirty="0" smtClean="0">
                <a:solidFill>
                  <a:srgbClr val="0000FF"/>
                </a:solidFill>
              </a:rPr>
            </a:br>
            <a:r>
              <a:rPr lang="en-US" sz="2800" dirty="0" smtClean="0"/>
              <a:t>Rodriguez, </a:t>
            </a:r>
            <a:r>
              <a:rPr lang="en-US" sz="2800" dirty="0" err="1" smtClean="0"/>
              <a:t>Mischel</a:t>
            </a:r>
            <a:r>
              <a:rPr lang="en-US" sz="2800" dirty="0" smtClean="0"/>
              <a:t> and </a:t>
            </a:r>
            <a:r>
              <a:rPr lang="en-US" sz="2800" dirty="0" err="1" smtClean="0"/>
              <a:t>Shoda</a:t>
            </a:r>
            <a:r>
              <a:rPr lang="en-US" sz="2800" dirty="0" smtClean="0"/>
              <a:t> (1989)</a:t>
            </a:r>
          </a:p>
        </p:txBody>
      </p:sp>
      <p:sp>
        <p:nvSpPr>
          <p:cNvPr id="35843" name="Rectangle 3"/>
          <p:cNvSpPr>
            <a:spLocks noGrp="1" noChangeArrowheads="1"/>
          </p:cNvSpPr>
          <p:nvPr>
            <p:ph type="body" idx="1"/>
          </p:nvPr>
        </p:nvSpPr>
        <p:spPr>
          <a:xfrm>
            <a:off x="457200" y="1828800"/>
            <a:ext cx="8382000" cy="4114800"/>
          </a:xfrm>
        </p:spPr>
        <p:txBody>
          <a:bodyPr/>
          <a:lstStyle/>
          <a:p>
            <a:pPr eaLnBrk="1" hangingPunct="1"/>
            <a:r>
              <a:rPr lang="en-US" dirty="0" smtClean="0"/>
              <a:t>Task: Children </a:t>
            </a:r>
            <a:r>
              <a:rPr lang="en-US" i="1" dirty="0" smtClean="0"/>
              <a:t>attempt </a:t>
            </a:r>
            <a:r>
              <a:rPr lang="en-US" dirty="0" smtClean="0"/>
              <a:t>to wait 15 minutes, to exchange a smaller immediate reward for a larger delayed reward.</a:t>
            </a:r>
          </a:p>
          <a:p>
            <a:pPr eaLnBrk="1" hangingPunct="1"/>
            <a:r>
              <a:rPr lang="en-US" dirty="0" smtClean="0"/>
              <a:t>Manipulations:</a:t>
            </a:r>
          </a:p>
          <a:p>
            <a:pPr lvl="1" eaLnBrk="1" hangingPunct="1"/>
            <a:r>
              <a:rPr lang="en-US" dirty="0" smtClean="0"/>
              <a:t>Control</a:t>
            </a:r>
          </a:p>
          <a:p>
            <a:pPr lvl="1" eaLnBrk="1" hangingPunct="1"/>
            <a:r>
              <a:rPr lang="en-US" dirty="0" smtClean="0"/>
              <a:t>Affect Augmentation: exposure to rewards</a:t>
            </a:r>
          </a:p>
          <a:p>
            <a:pPr lvl="1" eaLnBrk="1" hangingPunct="1"/>
            <a:r>
              <a:rPr lang="en-US" dirty="0" smtClean="0"/>
              <a:t>Affect Reduction: think of delayed reward abstractly (pretzels are logs, marshmallows are clouds)</a:t>
            </a:r>
          </a:p>
          <a:p>
            <a:pPr eaLnBrk="1" hangingPunct="1"/>
            <a:r>
              <a:rPr lang="en-US" dirty="0" smtClean="0"/>
              <a:t>Results: </a:t>
            </a:r>
          </a:p>
          <a:p>
            <a:pPr lvl="1" eaLnBrk="1" hangingPunct="1"/>
            <a:r>
              <a:rPr lang="en-US" dirty="0" smtClean="0"/>
              <a:t>Ability to wait goes down after affect augmentation</a:t>
            </a:r>
          </a:p>
          <a:p>
            <a:pPr lvl="1" eaLnBrk="1" hangingPunct="1"/>
            <a:r>
              <a:rPr lang="en-US" dirty="0" smtClean="0"/>
              <a:t>Ability to wait goes up after affect reduction</a:t>
            </a:r>
          </a:p>
          <a:p>
            <a:pPr lvl="1" eaLnBrk="1" hangingPunct="1"/>
            <a:r>
              <a:rPr lang="en-US" dirty="0" smtClean="0"/>
              <a:t>(Delay task also predicts later life success: e.g., SAT scores) </a:t>
            </a:r>
          </a:p>
          <a:p>
            <a:pPr lvl="2" eaLnBrk="1" hangingPunct="1"/>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Delay of Gratification Paradigm</a:t>
            </a:r>
          </a:p>
        </p:txBody>
      </p:sp>
      <p:pic>
        <p:nvPicPr>
          <p:cNvPr id="36867" name="Picture 3"/>
          <p:cNvPicPr>
            <a:picLocks noChangeAspect="1" noChangeArrowheads="1"/>
          </p:cNvPicPr>
          <p:nvPr/>
        </p:nvPicPr>
        <p:blipFill>
          <a:blip r:embed="rId3"/>
          <a:srcRect/>
          <a:stretch>
            <a:fillRect/>
          </a:stretch>
        </p:blipFill>
        <p:spPr bwMode="auto">
          <a:xfrm>
            <a:off x="1905000" y="2286000"/>
            <a:ext cx="5334000" cy="3570288"/>
          </a:xfrm>
          <a:prstGeom prst="rect">
            <a:avLst/>
          </a:prstGeom>
          <a:noFill/>
          <a:ln w="9525">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2800" smtClean="0"/>
              <a:t>Delay of Gratification Paradigm</a:t>
            </a:r>
            <a:endParaRPr lang="en-US" smtClean="0"/>
          </a:p>
        </p:txBody>
      </p:sp>
      <p:pic>
        <p:nvPicPr>
          <p:cNvPr id="613379" name="Delay.MPG" descr="Delay">
            <a:hlinkClick r:id="" action="ppaction://media"/>
          </p:cNvPr>
          <p:cNvPicPr>
            <a:picLocks noRot="1" noChangeAspect="1" noChangeArrowheads="1"/>
          </p:cNvPicPr>
          <p:nvPr>
            <a:videoFile r:link="rId1"/>
          </p:nvPr>
        </p:nvPicPr>
        <p:blipFill>
          <a:blip r:embed="rId4"/>
          <a:srcRect/>
          <a:stretch>
            <a:fillRect/>
          </a:stretch>
        </p:blipFill>
        <p:spPr bwMode="auto">
          <a:xfrm>
            <a:off x="1117600" y="1295400"/>
            <a:ext cx="6807200" cy="5105400"/>
          </a:xfrm>
          <a:prstGeom prst="rect">
            <a:avLst/>
          </a:prstGeom>
          <a:noFill/>
          <a:ln w="9525">
            <a:noFill/>
            <a:miter lim="800000"/>
            <a:headEnd/>
            <a:tailEnd/>
          </a:ln>
        </p:spPr>
      </p:pic>
      <p:pic>
        <p:nvPicPr>
          <p:cNvPr id="613380" name="Delay.MPG">
            <a:hlinkClick r:id="" action="ppaction://media"/>
          </p:cNvPr>
          <p:cNvPicPr>
            <a:picLocks noGrp="1" noRot="1" noChangeAspect="1" noChangeArrowheads="1"/>
          </p:cNvPicPr>
          <p:nvPr>
            <p:ph idx="1"/>
            <a:videoFile r:link="rId1"/>
          </p:nvPr>
        </p:nvPicPr>
        <p:blipFill>
          <a:blip r:embed="rId5"/>
          <a:srcRect/>
          <a:stretch>
            <a:fillRect/>
          </a:stretch>
        </p:blipFill>
        <p:spPr>
          <a:xfrm>
            <a:off x="0" y="0"/>
            <a:ext cx="9144000" cy="6858000"/>
          </a:xfr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1337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13379"/>
                                        </p:tgtEl>
                                      </p:cBhvr>
                                    </p:cmd>
                                  </p:childTnLst>
                                </p:cTn>
                              </p:par>
                            </p:childTnLst>
                          </p:cTn>
                        </p:par>
                      </p:childTnLst>
                    </p:cTn>
                  </p:par>
                </p:childTnLst>
              </p:cTn>
              <p:nextCondLst>
                <p:cond evt="onClick" delay="0">
                  <p:tgtEl>
                    <p:spTgt spid="613379"/>
                  </p:tgtEl>
                </p:cond>
              </p:nextCondLst>
            </p:seq>
            <p:video>
              <p:cMediaNode>
                <p:cTn id="7" fill="hold" display="0">
                  <p:stCondLst>
                    <p:cond delay="indefinite"/>
                  </p:stCondLst>
                  <p:endCondLst>
                    <p:cond evt="onNext" delay="0">
                      <p:tgtEl>
                        <p:sldTgt/>
                      </p:tgtEl>
                    </p:cond>
                    <p:cond evt="onPrev" delay="0">
                      <p:tgtEl>
                        <p:sldTgt/>
                      </p:tgtEl>
                    </p:cond>
                  </p:endCondLst>
                </p:cTn>
                <p:tgtEl>
                  <p:spTgt spid="613379"/>
                </p:tgtEl>
              </p:cMediaNode>
            </p:video>
            <p:seq concurrent="1" nextAc="seek">
              <p:cTn id="8" restart="whenNotActive" fill="hold" evtFilter="cancelBubble" nodeType="interactiveSeq">
                <p:stCondLst>
                  <p:cond evt="onClick" delay="0">
                    <p:tgtEl>
                      <p:spTgt spid="61338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13380"/>
                                        </p:tgtEl>
                                      </p:cBhvr>
                                    </p:cmd>
                                  </p:childTnLst>
                                </p:cTn>
                              </p:par>
                            </p:childTnLst>
                          </p:cTn>
                        </p:par>
                      </p:childTnLst>
                    </p:cTn>
                  </p:par>
                </p:childTnLst>
              </p:cTn>
              <p:nextCondLst>
                <p:cond evt="onClick" delay="0">
                  <p:tgtEl>
                    <p:spTgt spid="613380"/>
                  </p:tgtEl>
                </p:cond>
              </p:nextCondLst>
            </p:seq>
            <p:video>
              <p:cMediaNode>
                <p:cTn id="13" fill="hold" display="0">
                  <p:stCondLst>
                    <p:cond delay="indefinite"/>
                  </p:stCondLst>
                  <p:endCondLst>
                    <p:cond evt="onNext" delay="0">
                      <p:tgtEl>
                        <p:sldTgt/>
                      </p:tgtEl>
                    </p:cond>
                    <p:cond evt="onPrev" delay="0">
                      <p:tgtEl>
                        <p:sldTgt/>
                      </p:tgtEl>
                    </p:cond>
                  </p:endCondLst>
                </p:cTn>
                <p:tgtEl>
                  <p:spTgt spid="613380"/>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381000"/>
            <a:ext cx="7772400" cy="1143000"/>
          </a:xfrm>
        </p:spPr>
        <p:txBody>
          <a:bodyPr/>
          <a:lstStyle/>
          <a:p>
            <a:pPr eaLnBrk="1" hangingPunct="1"/>
            <a:r>
              <a:rPr lang="en-US" sz="2800" b="1" dirty="0" smtClean="0">
                <a:solidFill>
                  <a:srgbClr val="0000FF"/>
                </a:solidFill>
              </a:rPr>
              <a:t>Individuals with greater analytic intelligence should be more patient</a:t>
            </a:r>
            <a:br>
              <a:rPr lang="en-US" sz="2800" b="1" dirty="0" smtClean="0">
                <a:solidFill>
                  <a:srgbClr val="0000FF"/>
                </a:solidFill>
              </a:rPr>
            </a:br>
            <a:r>
              <a:rPr lang="en-US" sz="2800" dirty="0" err="1" smtClean="0">
                <a:solidFill>
                  <a:schemeClr val="tx1"/>
                </a:solidFill>
              </a:rPr>
              <a:t>Shamosh</a:t>
            </a:r>
            <a:r>
              <a:rPr lang="en-US" sz="2800" dirty="0" smtClean="0">
                <a:solidFill>
                  <a:schemeClr val="tx1"/>
                </a:solidFill>
              </a:rPr>
              <a:t> and Gray (2008)</a:t>
            </a:r>
          </a:p>
        </p:txBody>
      </p:sp>
      <p:sp>
        <p:nvSpPr>
          <p:cNvPr id="38915" name="Rectangle 3"/>
          <p:cNvSpPr>
            <a:spLocks noGrp="1" noChangeArrowheads="1"/>
          </p:cNvSpPr>
          <p:nvPr>
            <p:ph type="body" idx="1"/>
          </p:nvPr>
        </p:nvSpPr>
        <p:spPr>
          <a:xfrm>
            <a:off x="685800" y="1981200"/>
            <a:ext cx="8153400" cy="4114800"/>
          </a:xfrm>
        </p:spPr>
        <p:txBody>
          <a:bodyPr/>
          <a:lstStyle/>
          <a:p>
            <a:pPr eaLnBrk="1" hangingPunct="1"/>
            <a:r>
              <a:rPr lang="en-US" dirty="0" smtClean="0"/>
              <a:t>Meta-analysis of the relationship between delay discounting and analytic intelligence </a:t>
            </a:r>
          </a:p>
          <a:p>
            <a:pPr lvl="1" eaLnBrk="1" hangingPunct="1"/>
            <a:r>
              <a:rPr lang="en-US" dirty="0" smtClean="0"/>
              <a:t>e.g. g, IQ, math ability</a:t>
            </a:r>
          </a:p>
          <a:p>
            <a:pPr eaLnBrk="1" hangingPunct="1"/>
            <a:r>
              <a:rPr lang="en-US" dirty="0" smtClean="0"/>
              <a:t>In 24 studies, nearly all found a negative relationship</a:t>
            </a:r>
          </a:p>
          <a:p>
            <a:pPr eaLnBrk="1" hangingPunct="1"/>
            <a:r>
              <a:rPr lang="en-US" dirty="0" smtClean="0"/>
              <a:t>Quantitative synthesis across 26 effect sizes produce a correlation of -0.23</a:t>
            </a:r>
          </a:p>
          <a:p>
            <a:pPr eaLnBrk="1" hangingPunct="1"/>
            <a:endParaRPr lang="en-US" dirty="0" smtClean="0"/>
          </a:p>
          <a:p>
            <a:pPr eaLnBrk="1" hangingPunct="1"/>
            <a:r>
              <a:rPr lang="en-US" dirty="0" smtClean="0"/>
              <a:t>See also work by Burks et al. (2009) which finds this pattern in a sample of truck drivers.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t>The “field” of </a:t>
            </a:r>
            <a:r>
              <a:rPr lang="en-US" dirty="0" err="1" smtClean="0"/>
              <a:t>neuroeconomics</a:t>
            </a:r>
            <a:r>
              <a:rPr lang="en-US" dirty="0" smtClean="0"/>
              <a:t> </a:t>
            </a:r>
            <a:br>
              <a:rPr lang="en-US" dirty="0" smtClean="0"/>
            </a:br>
            <a:r>
              <a:rPr lang="en-US" dirty="0" smtClean="0"/>
              <a:t>(neuroscience piece of bio-social science)</a:t>
            </a:r>
          </a:p>
        </p:txBody>
      </p:sp>
      <p:sp>
        <p:nvSpPr>
          <p:cNvPr id="10243" name="Rectangle 3"/>
          <p:cNvSpPr>
            <a:spLocks noGrp="1" noChangeArrowheads="1"/>
          </p:cNvSpPr>
          <p:nvPr>
            <p:ph type="body" idx="1"/>
          </p:nvPr>
        </p:nvSpPr>
        <p:spPr>
          <a:xfrm>
            <a:off x="685800" y="1143000"/>
            <a:ext cx="7772400" cy="5791200"/>
          </a:xfrm>
        </p:spPr>
        <p:txBody>
          <a:bodyPr/>
          <a:lstStyle/>
          <a:p>
            <a:pPr eaLnBrk="1" hangingPunct="1"/>
            <a:r>
              <a:rPr lang="en-US" dirty="0" smtClean="0"/>
              <a:t>About a decade old</a:t>
            </a:r>
          </a:p>
          <a:p>
            <a:pPr eaLnBrk="1" hangingPunct="1"/>
            <a:r>
              <a:rPr lang="en-US" dirty="0" smtClean="0"/>
              <a:t>About 200 neuroscientists and economists are active (equal representation of neuroscientists and economists)</a:t>
            </a:r>
          </a:p>
          <a:p>
            <a:pPr eaLnBrk="1" hangingPunct="1"/>
            <a:r>
              <a:rPr lang="en-US" dirty="0" smtClean="0"/>
              <a:t>This contrasts with behavioral economics, where it’s more one-sided (mostly economists and few psychologists).</a:t>
            </a:r>
          </a:p>
          <a:p>
            <a:pPr eaLnBrk="1" hangingPunct="1"/>
            <a:r>
              <a:rPr lang="en-US" dirty="0" smtClean="0"/>
              <a:t>In </a:t>
            </a:r>
            <a:r>
              <a:rPr lang="en-US" dirty="0" err="1" smtClean="0"/>
              <a:t>neuroeconomics</a:t>
            </a:r>
            <a:r>
              <a:rPr lang="en-US" dirty="0" smtClean="0"/>
              <a:t>, there is a mix of behavioral economists, classical economists, and some economists who are not in either camp.</a:t>
            </a:r>
          </a:p>
          <a:p>
            <a:pPr eaLnBrk="1" hangingPunct="1"/>
            <a:r>
              <a:rPr lang="en-US" dirty="0" smtClean="0"/>
              <a:t>You don’t need to believe people are “behavioral” to be a </a:t>
            </a:r>
            <a:r>
              <a:rPr lang="en-US" dirty="0" err="1" smtClean="0"/>
              <a:t>neuroeconomist</a:t>
            </a:r>
            <a:endParaRPr lang="en-US" dirty="0" smtClean="0"/>
          </a:p>
          <a:p>
            <a:pPr eaLnBrk="1" hangingPunct="1"/>
            <a:r>
              <a:rPr lang="en-US" dirty="0" smtClean="0"/>
              <a:t>Annual </a:t>
            </a:r>
            <a:r>
              <a:rPr lang="en-US" dirty="0" err="1" smtClean="0"/>
              <a:t>neuroeconomics</a:t>
            </a:r>
            <a:r>
              <a:rPr lang="en-US" dirty="0" smtClean="0"/>
              <a:t> conference and a “society.”</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152400"/>
            <a:ext cx="7772400" cy="1143000"/>
          </a:xfrm>
        </p:spPr>
        <p:txBody>
          <a:bodyPr/>
          <a:lstStyle/>
          <a:p>
            <a:pPr eaLnBrk="1" hangingPunct="1"/>
            <a:r>
              <a:rPr lang="en-US" dirty="0" err="1" smtClean="0"/>
              <a:t>Shamosh</a:t>
            </a:r>
            <a:r>
              <a:rPr lang="en-US" dirty="0" smtClean="0"/>
              <a:t> and Gray (2008)</a:t>
            </a:r>
          </a:p>
        </p:txBody>
      </p:sp>
      <p:sp>
        <p:nvSpPr>
          <p:cNvPr id="39939" name="Rectangle 3"/>
          <p:cNvSpPr>
            <a:spLocks noGrp="1" noChangeArrowheads="1"/>
          </p:cNvSpPr>
          <p:nvPr>
            <p:ph type="body" idx="1"/>
          </p:nvPr>
        </p:nvSpPr>
        <p:spPr>
          <a:xfrm>
            <a:off x="533400" y="1371600"/>
            <a:ext cx="8382000" cy="5181600"/>
          </a:xfrm>
        </p:spPr>
        <p:txBody>
          <a:bodyPr/>
          <a:lstStyle/>
          <a:p>
            <a:pPr marL="381000" indent="-381000" eaLnBrk="1" hangingPunct="1">
              <a:buFontTx/>
              <a:buNone/>
            </a:pPr>
            <a:r>
              <a:rPr lang="en-US" sz="2000" smtClean="0"/>
              <a:t>“Delay discounting paradigms appear to require some of the specific abilities related to both working memory and intelligence, namely the active maintenance of goal-relevant information in the face of potentially distracting information, as well as the integration of complex or abstract information.”</a:t>
            </a:r>
          </a:p>
          <a:p>
            <a:pPr marL="381000" indent="-381000" eaLnBrk="1" hangingPunct="1">
              <a:buFontTx/>
              <a:buNone/>
            </a:pPr>
            <a:endParaRPr lang="en-US" sz="2000" smtClean="0"/>
          </a:p>
          <a:p>
            <a:pPr marL="381000" indent="-381000" eaLnBrk="1" hangingPunct="1">
              <a:buFontTx/>
              <a:buAutoNum type="arabicPeriod"/>
            </a:pPr>
            <a:r>
              <a:rPr lang="en-US" sz="2000" smtClean="0"/>
              <a:t>Manage affect: “controlling one’s excitement over the prospect of receiving an immediate reward”</a:t>
            </a:r>
          </a:p>
          <a:p>
            <a:pPr marL="838200" lvl="1" indent="-381000" eaLnBrk="1" hangingPunct="1"/>
            <a:r>
              <a:rPr lang="en-US" sz="1800" smtClean="0"/>
              <a:t>Shift attention away from affective properties of rewards</a:t>
            </a:r>
          </a:p>
          <a:p>
            <a:pPr marL="838200" lvl="1" indent="-381000" eaLnBrk="1" hangingPunct="1"/>
            <a:r>
              <a:rPr lang="en-US" sz="1800" smtClean="0"/>
              <a:t>Transform reward representation to make them more abstract</a:t>
            </a:r>
          </a:p>
          <a:p>
            <a:pPr marL="381000" indent="-381000" eaLnBrk="1" hangingPunct="1">
              <a:buFontTx/>
              <a:buAutoNum type="arabicPeriod"/>
            </a:pPr>
            <a:r>
              <a:rPr lang="en-US" sz="2000" smtClean="0"/>
              <a:t>Deploy strategies</a:t>
            </a:r>
          </a:p>
          <a:p>
            <a:pPr marL="381000" indent="-381000" eaLnBrk="1" hangingPunct="1">
              <a:buFontTx/>
              <a:buAutoNum type="arabicPeriod"/>
            </a:pPr>
            <a:r>
              <a:rPr lang="en-US" sz="2000" smtClean="0"/>
              <a:t>Recall past rewards and speculate about future rewards</a:t>
            </a:r>
          </a:p>
          <a:p>
            <a:pPr marL="381000" indent="-381000" eaLnBrk="1" hangingPunct="1"/>
            <a:endParaRPr lang="en-US" sz="2000" smtClean="0"/>
          </a:p>
          <a:p>
            <a:pPr marL="381000" indent="-381000" eaLnBrk="1" hangingPunct="1">
              <a:buFontTx/>
              <a:buNone/>
            </a:pPr>
            <a:endParaRPr lang="en-US" sz="2000" smtClean="0"/>
          </a:p>
          <a:p>
            <a:pPr marL="381000" indent="-381000" eaLnBrk="1" hangingPunct="1">
              <a:buFontTx/>
              <a:buNone/>
            </a:pPr>
            <a:endParaRPr lang="en-US" sz="2000"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381000"/>
            <a:ext cx="7772400" cy="1143000"/>
          </a:xfrm>
        </p:spPr>
        <p:txBody>
          <a:bodyPr/>
          <a:lstStyle/>
          <a:p>
            <a:pPr eaLnBrk="1" hangingPunct="1"/>
            <a:r>
              <a:rPr lang="en-US" sz="2800" b="1" smtClean="0">
                <a:solidFill>
                  <a:srgbClr val="0000FF"/>
                </a:solidFill>
              </a:rPr>
              <a:t>Individuals with greater analytic intelligence should be more patient</a:t>
            </a:r>
            <a:br>
              <a:rPr lang="en-US" sz="2800" b="1" smtClean="0">
                <a:solidFill>
                  <a:srgbClr val="0000FF"/>
                </a:solidFill>
              </a:rPr>
            </a:br>
            <a:r>
              <a:rPr lang="en-US" sz="2800" smtClean="0"/>
              <a:t>Benjamin, Brown, and Shapiro (2006)</a:t>
            </a:r>
          </a:p>
        </p:txBody>
      </p:sp>
      <p:sp>
        <p:nvSpPr>
          <p:cNvPr id="40963" name="Rectangle 3"/>
          <p:cNvSpPr>
            <a:spLocks noGrp="1" noChangeArrowheads="1"/>
          </p:cNvSpPr>
          <p:nvPr>
            <p:ph type="body" idx="1"/>
          </p:nvPr>
        </p:nvSpPr>
        <p:spPr>
          <a:xfrm>
            <a:off x="685800" y="1981200"/>
            <a:ext cx="8153400" cy="4114800"/>
          </a:xfrm>
        </p:spPr>
        <p:txBody>
          <a:bodyPr/>
          <a:lstStyle/>
          <a:p>
            <a:pPr eaLnBrk="1" hangingPunct="1"/>
            <a:r>
              <a:rPr lang="en-US" smtClean="0"/>
              <a:t>Choice task: </a:t>
            </a:r>
            <a:r>
              <a:rPr lang="en-US" smtClean="0">
                <a:solidFill>
                  <a:srgbClr val="FF3300"/>
                </a:solidFill>
              </a:rPr>
              <a:t>“500 pesos today vs. 550 pesos in a week”</a:t>
            </a:r>
          </a:p>
          <a:p>
            <a:pPr eaLnBrk="1" hangingPunct="1"/>
            <a:r>
              <a:rPr lang="en-US" smtClean="0"/>
              <a:t>One standard deviation increase in a subject’s math test score is associated with a 9.3% increase in the subject’s likelihood of choosing patiently</a:t>
            </a:r>
          </a:p>
          <a:p>
            <a:pPr eaLnBrk="1" hangingPunct="1">
              <a:buFontTx/>
              <a:buNone/>
            </a:pPr>
            <a:r>
              <a:rPr lang="en-US" smtClean="0"/>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b="1" smtClean="0">
                <a:solidFill>
                  <a:srgbClr val="0000FF"/>
                </a:solidFill>
              </a:rPr>
              <a:t>Patience should track PFC development</a:t>
            </a:r>
          </a:p>
        </p:txBody>
      </p:sp>
      <p:sp>
        <p:nvSpPr>
          <p:cNvPr id="41987" name="Rectangle 3"/>
          <p:cNvSpPr>
            <a:spLocks noGrp="1" noChangeArrowheads="1"/>
          </p:cNvSpPr>
          <p:nvPr>
            <p:ph type="body" idx="1"/>
          </p:nvPr>
        </p:nvSpPr>
        <p:spPr/>
        <p:txBody>
          <a:bodyPr/>
          <a:lstStyle/>
          <a:p>
            <a:pPr eaLnBrk="1" hangingPunct="1"/>
            <a:r>
              <a:rPr lang="en-US" dirty="0" smtClean="0"/>
              <a:t>PFC develops more slowly than other brain regions</a:t>
            </a:r>
          </a:p>
          <a:p>
            <a:pPr eaLnBrk="1" hangingPunct="1"/>
            <a:r>
              <a:rPr lang="en-US" dirty="0"/>
              <a:t>The willingness to delay gratification is compromised during </a:t>
            </a:r>
            <a:r>
              <a:rPr lang="en-US" dirty="0" err="1"/>
              <a:t>adolesence</a:t>
            </a:r>
            <a:r>
              <a:rPr lang="en-US" dirty="0"/>
              <a:t> as a consequence of the interplay between mature affective/emotional systems and immature top-down control systems (e.g., PFC). </a:t>
            </a:r>
            <a:endParaRPr lang="en-US" dirty="0" smtClean="0"/>
          </a:p>
          <a:p>
            <a:pPr lvl="1" eaLnBrk="1" hangingPunct="1"/>
            <a:r>
              <a:rPr lang="en-US" dirty="0"/>
              <a:t>Neuroimaging evidence shows that among adolescents, mature neural systems below the cerebral cortex (e.g. the </a:t>
            </a:r>
            <a:r>
              <a:rPr lang="en-US" dirty="0" err="1"/>
              <a:t>accumbens</a:t>
            </a:r>
            <a:r>
              <a:rPr lang="en-US" dirty="0"/>
              <a:t>) become disproportionately activated during decision tasks relative to later-maturing top-down control systems, thereby biasing the adolescent's action toward immediate over long-term rewards (Galvin et al 2006; Casey, Getz, and Galvan 2008; Casey, Galvan, and Hare 2005). </a:t>
            </a:r>
            <a:endParaRPr lang="en-US" dirty="0" smtClean="0"/>
          </a:p>
          <a:p>
            <a:pPr eaLnBrk="1" hangingPunct="1"/>
            <a:r>
              <a:rPr lang="en-US" dirty="0"/>
              <a:t>Green, Fry, and Myerson (1994) show that patience is correlated with age.</a:t>
            </a:r>
            <a:endParaRPr lang="en-US" sz="2800" dirty="0"/>
          </a:p>
          <a:p>
            <a:pPr marL="457200" lvl="1" indent="0" eaLnBrk="1" hangingPunct="1">
              <a:buNone/>
            </a:pPr>
            <a:endParaRPr lang="en-US" dirty="0" smtClean="0"/>
          </a:p>
          <a:p>
            <a:pPr lvl="1" eaLnBrk="1" hangingPunct="1"/>
            <a:endParaRPr lang="en-US" dirty="0"/>
          </a:p>
          <a:p>
            <a:pPr lvl="1" eaLnBrk="1" hangingPunct="1"/>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Cross-species evidence</a:t>
            </a:r>
            <a:endParaRPr lang="en-US" b="1" dirty="0">
              <a:solidFill>
                <a:srgbClr val="0000FF"/>
              </a:solidFill>
            </a:endParaRPr>
          </a:p>
        </p:txBody>
      </p:sp>
      <p:sp>
        <p:nvSpPr>
          <p:cNvPr id="3" name="Content Placeholder 2"/>
          <p:cNvSpPr>
            <a:spLocks noGrp="1"/>
          </p:cNvSpPr>
          <p:nvPr>
            <p:ph idx="1"/>
          </p:nvPr>
        </p:nvSpPr>
        <p:spPr/>
        <p:txBody>
          <a:bodyPr/>
          <a:lstStyle/>
          <a:p>
            <a:pPr marL="400050" eaLnBrk="1" hangingPunct="1"/>
            <a:r>
              <a:rPr lang="en-US" dirty="0" smtClean="0"/>
              <a:t>Non-human species have a disproportionately smaller PFC</a:t>
            </a:r>
          </a:p>
          <a:p>
            <a:pPr marL="400050" eaLnBrk="1" hangingPunct="1"/>
            <a:r>
              <a:rPr lang="en-US" dirty="0" smtClean="0"/>
              <a:t>Sated </a:t>
            </a:r>
            <a:r>
              <a:rPr lang="en-US" dirty="0"/>
              <a:t>monkeys have a 50% discount for juice rewards delayed 10 seconds (Livingstone 2009)</a:t>
            </a:r>
          </a:p>
          <a:p>
            <a:r>
              <a:rPr lang="en-US" dirty="0"/>
              <a:t>P</a:t>
            </a:r>
            <a:r>
              <a:rPr lang="en-US" dirty="0" smtClean="0"/>
              <a:t>atience </a:t>
            </a:r>
            <a:r>
              <a:rPr lang="en-US" dirty="0"/>
              <a:t>increases as the subject population switches from pigeons, to rats, to human children, to human </a:t>
            </a:r>
            <a:r>
              <a:rPr lang="en-US" dirty="0" smtClean="0"/>
              <a:t>adults (Tobin </a:t>
            </a:r>
            <a:r>
              <a:rPr lang="en-US" dirty="0"/>
              <a:t>and </a:t>
            </a:r>
            <a:r>
              <a:rPr lang="en-US" dirty="0" smtClean="0"/>
              <a:t>Logue, 1994). </a:t>
            </a:r>
            <a:endParaRPr lang="en-US" dirty="0"/>
          </a:p>
          <a:p>
            <a:r>
              <a:rPr lang="en-US" dirty="0" smtClean="0"/>
              <a:t>Some researchers have </a:t>
            </a:r>
            <a:r>
              <a:rPr lang="en-US" dirty="0"/>
              <a:t>argued that high rates of impatience in </a:t>
            </a:r>
            <a:r>
              <a:rPr lang="en-US" dirty="0" smtClean="0"/>
              <a:t>non-human species </a:t>
            </a:r>
            <a:r>
              <a:rPr lang="en-US" dirty="0"/>
              <a:t>are </a:t>
            </a:r>
            <a:r>
              <a:rPr lang="en-US" dirty="0" smtClean="0"/>
              <a:t>usually observed </a:t>
            </a:r>
            <a:r>
              <a:rPr lang="en-US" dirty="0"/>
              <a:t>in food deprived animals, </a:t>
            </a:r>
            <a:r>
              <a:rPr lang="en-US" dirty="0" smtClean="0"/>
              <a:t>potentially invalidating </a:t>
            </a:r>
            <a:r>
              <a:rPr lang="en-US" dirty="0"/>
              <a:t>comparisons to </a:t>
            </a:r>
            <a:r>
              <a:rPr lang="en-US" dirty="0" smtClean="0"/>
              <a:t>sated </a:t>
            </a:r>
            <a:r>
              <a:rPr lang="en-US" dirty="0"/>
              <a:t>human subjects (e.g., </a:t>
            </a:r>
            <a:r>
              <a:rPr lang="en-US" dirty="0" err="1"/>
              <a:t>Rosati</a:t>
            </a:r>
            <a:r>
              <a:rPr lang="en-US" dirty="0"/>
              <a:t> et al 2007; see McClure et al 2007 for evidence of high rates of impatience among non-sated human subjects).</a:t>
            </a:r>
            <a:endParaRPr lang="en-US" sz="2800" dirty="0"/>
          </a:p>
          <a:p>
            <a:endParaRPr lang="en-US" dirty="0"/>
          </a:p>
        </p:txBody>
      </p:sp>
    </p:spTree>
    <p:extLst>
      <p:ext uri="{BB962C8B-B14F-4D97-AF65-F5344CB8AC3E}">
        <p14:creationId xmlns:p14="http://schemas.microsoft.com/office/powerpoint/2010/main" val="2013316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457200"/>
            <a:ext cx="8382000" cy="1143000"/>
          </a:xfrm>
        </p:spPr>
        <p:txBody>
          <a:bodyPr/>
          <a:lstStyle/>
          <a:p>
            <a:pPr eaLnBrk="1" hangingPunct="1"/>
            <a:r>
              <a:rPr lang="en-US" sz="2800" b="1" dirty="0" smtClean="0">
                <a:solidFill>
                  <a:srgbClr val="0000FF"/>
                </a:solidFill>
              </a:rPr>
              <a:t>Neural activity in </a:t>
            </a:r>
            <a:r>
              <a:rPr lang="en-US" sz="2800" b="1" dirty="0" err="1" smtClean="0">
                <a:solidFill>
                  <a:srgbClr val="0000FF"/>
                </a:solidFill>
              </a:rPr>
              <a:t>fronto</a:t>
            </a:r>
            <a:r>
              <a:rPr lang="en-US" sz="2800" b="1" dirty="0" smtClean="0">
                <a:solidFill>
                  <a:srgbClr val="0000FF"/>
                </a:solidFill>
              </a:rPr>
              <a:t>-parietal regions differentiated from neural activity in dopamine reward system regions</a:t>
            </a:r>
          </a:p>
        </p:txBody>
      </p:sp>
      <p:sp>
        <p:nvSpPr>
          <p:cNvPr id="43011" name="Rectangle 3"/>
          <p:cNvSpPr>
            <a:spLocks noGrp="1" noChangeArrowheads="1"/>
          </p:cNvSpPr>
          <p:nvPr>
            <p:ph type="body" idx="1"/>
          </p:nvPr>
        </p:nvSpPr>
        <p:spPr>
          <a:xfrm>
            <a:off x="685800" y="1905000"/>
            <a:ext cx="7772400" cy="4876800"/>
          </a:xfrm>
        </p:spPr>
        <p:txBody>
          <a:bodyPr/>
          <a:lstStyle/>
          <a:p>
            <a:pPr eaLnBrk="1" hangingPunct="1"/>
            <a:r>
              <a:rPr lang="en-US" dirty="0" smtClean="0"/>
              <a:t>Not clear.</a:t>
            </a:r>
          </a:p>
          <a:p>
            <a:pPr eaLnBrk="1" hangingPunct="1"/>
            <a:r>
              <a:rPr lang="en-US" dirty="0" smtClean="0"/>
              <a:t>At least seven relevant studies:</a:t>
            </a:r>
          </a:p>
          <a:p>
            <a:pPr lvl="1" eaLnBrk="1" hangingPunct="1"/>
            <a:r>
              <a:rPr lang="en-US" dirty="0" smtClean="0"/>
              <a:t>McClure et al (2004) – supportive</a:t>
            </a:r>
          </a:p>
          <a:p>
            <a:pPr lvl="1" eaLnBrk="1" hangingPunct="1"/>
            <a:r>
              <a:rPr lang="en-US" dirty="0" smtClean="0"/>
              <a:t>McClure et al (2007) – supportive </a:t>
            </a:r>
          </a:p>
          <a:p>
            <a:pPr lvl="1" eaLnBrk="1" hangingPunct="1"/>
            <a:r>
              <a:rPr lang="en-US" dirty="0" err="1" smtClean="0"/>
              <a:t>Kable</a:t>
            </a:r>
            <a:r>
              <a:rPr lang="en-US" dirty="0" smtClean="0"/>
              <a:t> and </a:t>
            </a:r>
            <a:r>
              <a:rPr lang="en-US" dirty="0" err="1" smtClean="0"/>
              <a:t>Glimcher</a:t>
            </a:r>
            <a:r>
              <a:rPr lang="en-US" dirty="0" smtClean="0"/>
              <a:t> (2007) – critical</a:t>
            </a:r>
          </a:p>
          <a:p>
            <a:pPr lvl="1" eaLnBrk="1" hangingPunct="1"/>
            <a:r>
              <a:rPr lang="en-US" dirty="0" smtClean="0"/>
              <a:t>Hariri et al (2007) – supportive</a:t>
            </a:r>
          </a:p>
          <a:p>
            <a:pPr lvl="1" eaLnBrk="1" hangingPunct="1"/>
            <a:r>
              <a:rPr lang="en-US" dirty="0" smtClean="0"/>
              <a:t>Hare, </a:t>
            </a:r>
            <a:r>
              <a:rPr lang="en-US" dirty="0" err="1" smtClean="0"/>
              <a:t>Camerer</a:t>
            </a:r>
            <a:r>
              <a:rPr lang="en-US" dirty="0" smtClean="0"/>
              <a:t>, and Rangel (2009) – integration</a:t>
            </a:r>
          </a:p>
          <a:p>
            <a:pPr lvl="1" eaLnBrk="1" hangingPunct="1"/>
            <a:r>
              <a:rPr lang="en-US" dirty="0" smtClean="0"/>
              <a:t>Fehr et al (2009) – supportive</a:t>
            </a:r>
          </a:p>
          <a:p>
            <a:pPr lvl="1" eaLnBrk="1" hangingPunct="1"/>
            <a:r>
              <a:rPr lang="en-US" dirty="0" smtClean="0"/>
              <a:t>Albrecht et al (2010) – supportive</a:t>
            </a:r>
          </a:p>
          <a:p>
            <a:pPr eaLnBrk="1" hangingPunct="1"/>
            <a:r>
              <a:rPr lang="en-US" dirty="0" smtClean="0"/>
              <a:t>And one other study that is related (and supportive):</a:t>
            </a:r>
          </a:p>
          <a:p>
            <a:pPr lvl="1" eaLnBrk="1" hangingPunct="1"/>
            <a:r>
              <a:rPr lang="en-US" dirty="0" smtClean="0"/>
              <a:t>Tanaka et al (2004): different behavioral task</a:t>
            </a:r>
          </a:p>
          <a:p>
            <a:pPr lvl="1" eaLnBrk="1" hangingPunct="1"/>
            <a:endParaRPr lang="en-US" dirty="0" smtClean="0"/>
          </a:p>
          <a:p>
            <a:pPr eaLnBrk="1" hangingPunct="1"/>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Tanaka et al (2004)</a:t>
            </a:r>
          </a:p>
        </p:txBody>
      </p:sp>
      <p:sp>
        <p:nvSpPr>
          <p:cNvPr id="44035" name="Rectangle 3"/>
          <p:cNvSpPr>
            <a:spLocks noGrp="1" noChangeArrowheads="1"/>
          </p:cNvSpPr>
          <p:nvPr>
            <p:ph type="body" idx="1"/>
          </p:nvPr>
        </p:nvSpPr>
        <p:spPr/>
        <p:txBody>
          <a:bodyPr/>
          <a:lstStyle/>
          <a:p>
            <a:pPr eaLnBrk="1" hangingPunct="1">
              <a:lnSpc>
                <a:spcPct val="80000"/>
              </a:lnSpc>
            </a:pPr>
            <a:r>
              <a:rPr lang="en-US" sz="1800" smtClean="0"/>
              <a:t>LONG condition: optimal to take a small payoff hit now to get a delayed payoff benefit later in time.</a:t>
            </a:r>
          </a:p>
          <a:p>
            <a:pPr eaLnBrk="1" hangingPunct="1">
              <a:lnSpc>
                <a:spcPct val="80000"/>
              </a:lnSpc>
            </a:pPr>
            <a:r>
              <a:rPr lang="en-US" sz="1800" smtClean="0"/>
              <a:t>SHORT condition: optimal to take a small payoff now.</a:t>
            </a:r>
          </a:p>
          <a:p>
            <a:pPr eaLnBrk="1" hangingPunct="1">
              <a:lnSpc>
                <a:spcPct val="80000"/>
              </a:lnSpc>
            </a:pPr>
            <a:r>
              <a:rPr lang="en-US" sz="1800" smtClean="0"/>
              <a:t>They contrast activation in the SHORT condition to activation in a control 'NO' condition in which there was no reward: They get activation in the OFC, insula, occipitotemporal area, the striatum, the globus pallidus and the medial cerebellum.  </a:t>
            </a:r>
          </a:p>
          <a:p>
            <a:pPr eaLnBrk="1" hangingPunct="1">
              <a:lnSpc>
                <a:spcPct val="80000"/>
              </a:lnSpc>
            </a:pPr>
            <a:r>
              <a:rPr lang="en-US" sz="1800" smtClean="0"/>
              <a:t>Next, they contrast activation in the LONG and SHORT conditions.  In this contrast an increased activity was observed in VLPFC and the DLPFC, and the premotor cortex (like us) , the Inferior parietal cortex (IPC), the striatum, the dorsal raphe nucleus, the lateral cerebellum , the PCC, and the subthalamic nucleus.  </a:t>
            </a:r>
            <a:br>
              <a:rPr lang="en-US" sz="1800" smtClean="0"/>
            </a:br>
            <a:r>
              <a:rPr lang="en-US" sz="1800" smtClean="0"/>
              <a:t> </a:t>
            </a:r>
          </a:p>
          <a:p>
            <a:pPr eaLnBrk="1" hangingPunct="1">
              <a:lnSpc>
                <a:spcPct val="80000"/>
              </a:lnSpc>
            </a:pPr>
            <a:r>
              <a:rPr lang="en-US" sz="1800" smtClean="0"/>
              <a:t>In sum, there is a reasonably good overlap of our Beta areas and their SHORT system activation and our Delta areas and their LONG system activation. </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152400"/>
            <a:ext cx="7772400" cy="1143000"/>
          </a:xfrm>
        </p:spPr>
        <p:txBody>
          <a:bodyPr/>
          <a:lstStyle/>
          <a:p>
            <a:pPr eaLnBrk="1" hangingPunct="1"/>
            <a:r>
              <a:rPr lang="en-US" smtClean="0"/>
              <a:t>McClure, Laibson, Loewenstein, Cohen (2004)</a:t>
            </a:r>
          </a:p>
        </p:txBody>
      </p:sp>
      <p:sp>
        <p:nvSpPr>
          <p:cNvPr id="45059" name="Rectangle 3"/>
          <p:cNvSpPr>
            <a:spLocks noGrp="1" noChangeArrowheads="1"/>
          </p:cNvSpPr>
          <p:nvPr>
            <p:ph type="body" idx="1"/>
          </p:nvPr>
        </p:nvSpPr>
        <p:spPr>
          <a:xfrm>
            <a:off x="685800" y="1524000"/>
            <a:ext cx="7772400" cy="4572000"/>
          </a:xfrm>
        </p:spPr>
        <p:txBody>
          <a:bodyPr/>
          <a:lstStyle/>
          <a:p>
            <a:pPr eaLnBrk="1" hangingPunct="1"/>
            <a:r>
              <a:rPr lang="en-US" smtClean="0"/>
              <a:t>Intertemporal choice with time-dated Amazon gift certificates.</a:t>
            </a:r>
          </a:p>
          <a:p>
            <a:pPr eaLnBrk="1" hangingPunct="1"/>
            <a:r>
              <a:rPr lang="en-US" smtClean="0"/>
              <a:t>Subjects make binary choices:</a:t>
            </a:r>
          </a:p>
          <a:p>
            <a:pPr eaLnBrk="1" hangingPunct="1">
              <a:buFontTx/>
              <a:buNone/>
            </a:pPr>
            <a:r>
              <a:rPr lang="en-US" smtClean="0"/>
              <a:t>	</a:t>
            </a:r>
            <a:r>
              <a:rPr lang="en-US" b="1" smtClean="0">
                <a:solidFill>
                  <a:srgbClr val="FF3300"/>
                </a:solidFill>
              </a:rPr>
              <a:t>$20 now                 	or     $30 in two weeks</a:t>
            </a:r>
          </a:p>
          <a:p>
            <a:pPr eaLnBrk="1" hangingPunct="1">
              <a:buFontTx/>
              <a:buNone/>
            </a:pPr>
            <a:r>
              <a:rPr lang="en-US" b="1" smtClean="0"/>
              <a:t>	</a:t>
            </a:r>
            <a:r>
              <a:rPr lang="en-US" b="1" smtClean="0">
                <a:solidFill>
                  <a:srgbClr val="339933"/>
                </a:solidFill>
              </a:rPr>
              <a:t>$20 in two weeks   	or     $30 in four weeks </a:t>
            </a:r>
          </a:p>
          <a:p>
            <a:pPr eaLnBrk="1" hangingPunct="1">
              <a:buFontTx/>
              <a:buNone/>
            </a:pPr>
            <a:r>
              <a:rPr lang="en-US" b="1" smtClean="0"/>
              <a:t>    </a:t>
            </a:r>
            <a:r>
              <a:rPr lang="en-US" b="1" smtClean="0">
                <a:solidFill>
                  <a:srgbClr val="0000FF"/>
                </a:solidFill>
              </a:rPr>
              <a:t>$20 in four weeks   	or     $30 in six weeks</a:t>
            </a:r>
            <a:r>
              <a:rPr lang="en-US" smtClean="0"/>
              <a:t> </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Line 4"/>
          <p:cNvSpPr>
            <a:spLocks noChangeShapeType="1"/>
          </p:cNvSpPr>
          <p:nvPr/>
        </p:nvSpPr>
        <p:spPr bwMode="auto">
          <a:xfrm>
            <a:off x="1143000" y="1828800"/>
            <a:ext cx="6553200" cy="0"/>
          </a:xfrm>
          <a:prstGeom prst="line">
            <a:avLst/>
          </a:prstGeom>
          <a:noFill/>
          <a:ln w="57150">
            <a:solidFill>
              <a:srgbClr val="FF0000"/>
            </a:solidFill>
            <a:round/>
            <a:headEnd/>
            <a:tailEnd type="triangle" w="med" len="med"/>
          </a:ln>
        </p:spPr>
        <p:txBody>
          <a:bodyPr/>
          <a:lstStyle/>
          <a:p>
            <a:endParaRPr lang="en-US"/>
          </a:p>
        </p:txBody>
      </p:sp>
      <p:sp>
        <p:nvSpPr>
          <p:cNvPr id="610309" name="Line 5"/>
          <p:cNvSpPr>
            <a:spLocks noChangeShapeType="1"/>
          </p:cNvSpPr>
          <p:nvPr/>
        </p:nvSpPr>
        <p:spPr bwMode="auto">
          <a:xfrm>
            <a:off x="1143000" y="3276600"/>
            <a:ext cx="6553200" cy="0"/>
          </a:xfrm>
          <a:prstGeom prst="line">
            <a:avLst/>
          </a:prstGeom>
          <a:noFill/>
          <a:ln w="57150">
            <a:solidFill>
              <a:srgbClr val="008000"/>
            </a:solidFill>
            <a:round/>
            <a:headEnd/>
            <a:tailEnd type="triangle" w="med" len="med"/>
          </a:ln>
        </p:spPr>
        <p:txBody>
          <a:bodyPr/>
          <a:lstStyle/>
          <a:p>
            <a:endParaRPr lang="en-US"/>
          </a:p>
        </p:txBody>
      </p:sp>
      <p:sp>
        <p:nvSpPr>
          <p:cNvPr id="610310" name="Line 6"/>
          <p:cNvSpPr>
            <a:spLocks noChangeShapeType="1"/>
          </p:cNvSpPr>
          <p:nvPr/>
        </p:nvSpPr>
        <p:spPr bwMode="auto">
          <a:xfrm>
            <a:off x="1143000" y="4800600"/>
            <a:ext cx="6553200" cy="0"/>
          </a:xfrm>
          <a:prstGeom prst="line">
            <a:avLst/>
          </a:prstGeom>
          <a:noFill/>
          <a:ln w="57150">
            <a:solidFill>
              <a:srgbClr val="6666FF"/>
            </a:solidFill>
            <a:round/>
            <a:headEnd/>
            <a:tailEnd type="triangle" w="med" len="med"/>
          </a:ln>
        </p:spPr>
        <p:txBody>
          <a:bodyPr/>
          <a:lstStyle/>
          <a:p>
            <a:endParaRPr lang="en-US"/>
          </a:p>
        </p:txBody>
      </p:sp>
      <p:sp>
        <p:nvSpPr>
          <p:cNvPr id="46085" name="Text Box 7"/>
          <p:cNvSpPr txBox="1">
            <a:spLocks noChangeArrowheads="1"/>
          </p:cNvSpPr>
          <p:nvPr/>
        </p:nvSpPr>
        <p:spPr bwMode="auto">
          <a:xfrm>
            <a:off x="822325" y="1828800"/>
            <a:ext cx="693738" cy="457200"/>
          </a:xfrm>
          <a:prstGeom prst="rect">
            <a:avLst/>
          </a:prstGeom>
          <a:noFill/>
          <a:ln w="9525">
            <a:noFill/>
            <a:miter lim="800000"/>
            <a:headEnd/>
            <a:tailEnd/>
          </a:ln>
        </p:spPr>
        <p:txBody>
          <a:bodyPr wrap="none">
            <a:spAutoFit/>
          </a:bodyPr>
          <a:lstStyle/>
          <a:p>
            <a:r>
              <a:rPr lang="en-US">
                <a:solidFill>
                  <a:srgbClr val="FF0000"/>
                </a:solidFill>
              </a:rPr>
              <a:t>$20</a:t>
            </a:r>
          </a:p>
        </p:txBody>
      </p:sp>
      <p:sp>
        <p:nvSpPr>
          <p:cNvPr id="610312" name="Text Box 8"/>
          <p:cNvSpPr txBox="1">
            <a:spLocks noChangeArrowheads="1"/>
          </p:cNvSpPr>
          <p:nvPr/>
        </p:nvSpPr>
        <p:spPr bwMode="auto">
          <a:xfrm>
            <a:off x="2735263" y="3276600"/>
            <a:ext cx="693737" cy="457200"/>
          </a:xfrm>
          <a:prstGeom prst="rect">
            <a:avLst/>
          </a:prstGeom>
          <a:noFill/>
          <a:ln w="9525">
            <a:noFill/>
            <a:miter lim="800000"/>
            <a:headEnd/>
            <a:tailEnd/>
          </a:ln>
        </p:spPr>
        <p:txBody>
          <a:bodyPr wrap="none">
            <a:spAutoFit/>
          </a:bodyPr>
          <a:lstStyle/>
          <a:p>
            <a:r>
              <a:rPr lang="en-US">
                <a:solidFill>
                  <a:srgbClr val="008000"/>
                </a:solidFill>
              </a:rPr>
              <a:t>$20</a:t>
            </a:r>
          </a:p>
        </p:txBody>
      </p:sp>
      <p:sp>
        <p:nvSpPr>
          <p:cNvPr id="610313" name="Text Box 9"/>
          <p:cNvSpPr txBox="1">
            <a:spLocks noChangeArrowheads="1"/>
          </p:cNvSpPr>
          <p:nvPr/>
        </p:nvSpPr>
        <p:spPr bwMode="auto">
          <a:xfrm>
            <a:off x="4259263" y="4800600"/>
            <a:ext cx="693737" cy="457200"/>
          </a:xfrm>
          <a:prstGeom prst="rect">
            <a:avLst/>
          </a:prstGeom>
          <a:noFill/>
          <a:ln w="9525">
            <a:noFill/>
            <a:miter lim="800000"/>
            <a:headEnd/>
            <a:tailEnd/>
          </a:ln>
        </p:spPr>
        <p:txBody>
          <a:bodyPr wrap="none">
            <a:spAutoFit/>
          </a:bodyPr>
          <a:lstStyle/>
          <a:p>
            <a:r>
              <a:rPr lang="en-US">
                <a:solidFill>
                  <a:srgbClr val="6666FF"/>
                </a:solidFill>
              </a:rPr>
              <a:t>$20</a:t>
            </a:r>
          </a:p>
        </p:txBody>
      </p:sp>
      <p:sp>
        <p:nvSpPr>
          <p:cNvPr id="46088" name="Text Box 10"/>
          <p:cNvSpPr txBox="1">
            <a:spLocks noChangeArrowheads="1"/>
          </p:cNvSpPr>
          <p:nvPr/>
        </p:nvSpPr>
        <p:spPr bwMode="auto">
          <a:xfrm>
            <a:off x="2735263" y="1828800"/>
            <a:ext cx="693737" cy="457200"/>
          </a:xfrm>
          <a:prstGeom prst="rect">
            <a:avLst/>
          </a:prstGeom>
          <a:noFill/>
          <a:ln w="9525">
            <a:noFill/>
            <a:miter lim="800000"/>
            <a:headEnd/>
            <a:tailEnd/>
          </a:ln>
        </p:spPr>
        <p:txBody>
          <a:bodyPr wrap="none">
            <a:spAutoFit/>
          </a:bodyPr>
          <a:lstStyle/>
          <a:p>
            <a:r>
              <a:rPr lang="en-US">
                <a:solidFill>
                  <a:srgbClr val="FF0000"/>
                </a:solidFill>
              </a:rPr>
              <a:t>$30</a:t>
            </a:r>
          </a:p>
        </p:txBody>
      </p:sp>
      <p:sp>
        <p:nvSpPr>
          <p:cNvPr id="610315" name="Text Box 11"/>
          <p:cNvSpPr txBox="1">
            <a:spLocks noChangeArrowheads="1"/>
          </p:cNvSpPr>
          <p:nvPr/>
        </p:nvSpPr>
        <p:spPr bwMode="auto">
          <a:xfrm>
            <a:off x="4183063" y="3276600"/>
            <a:ext cx="693737" cy="457200"/>
          </a:xfrm>
          <a:prstGeom prst="rect">
            <a:avLst/>
          </a:prstGeom>
          <a:noFill/>
          <a:ln w="9525">
            <a:noFill/>
            <a:miter lim="800000"/>
            <a:headEnd/>
            <a:tailEnd/>
          </a:ln>
        </p:spPr>
        <p:txBody>
          <a:bodyPr wrap="none">
            <a:spAutoFit/>
          </a:bodyPr>
          <a:lstStyle/>
          <a:p>
            <a:r>
              <a:rPr lang="en-US">
                <a:solidFill>
                  <a:srgbClr val="008000"/>
                </a:solidFill>
              </a:rPr>
              <a:t>$30</a:t>
            </a:r>
          </a:p>
        </p:txBody>
      </p:sp>
      <p:sp>
        <p:nvSpPr>
          <p:cNvPr id="610316" name="Text Box 12"/>
          <p:cNvSpPr txBox="1">
            <a:spLocks noChangeArrowheads="1"/>
          </p:cNvSpPr>
          <p:nvPr/>
        </p:nvSpPr>
        <p:spPr bwMode="auto">
          <a:xfrm>
            <a:off x="5859463" y="4800600"/>
            <a:ext cx="693737" cy="457200"/>
          </a:xfrm>
          <a:prstGeom prst="rect">
            <a:avLst/>
          </a:prstGeom>
          <a:noFill/>
          <a:ln w="9525">
            <a:noFill/>
            <a:miter lim="800000"/>
            <a:headEnd/>
            <a:tailEnd/>
          </a:ln>
        </p:spPr>
        <p:txBody>
          <a:bodyPr wrap="none">
            <a:spAutoFit/>
          </a:bodyPr>
          <a:lstStyle/>
          <a:p>
            <a:r>
              <a:rPr lang="en-US">
                <a:solidFill>
                  <a:srgbClr val="6666FF"/>
                </a:solidFill>
              </a:rPr>
              <a:t>$30</a:t>
            </a:r>
          </a:p>
        </p:txBody>
      </p:sp>
      <p:sp>
        <p:nvSpPr>
          <p:cNvPr id="610317" name="Text Box 13"/>
          <p:cNvSpPr txBox="1">
            <a:spLocks noChangeArrowheads="1"/>
          </p:cNvSpPr>
          <p:nvPr/>
        </p:nvSpPr>
        <p:spPr bwMode="auto">
          <a:xfrm>
            <a:off x="5486400" y="2819400"/>
            <a:ext cx="3082925" cy="457200"/>
          </a:xfrm>
          <a:prstGeom prst="rect">
            <a:avLst/>
          </a:prstGeom>
          <a:noFill/>
          <a:ln w="9525">
            <a:noFill/>
            <a:miter lim="800000"/>
            <a:headEnd/>
            <a:tailEnd/>
          </a:ln>
        </p:spPr>
        <p:txBody>
          <a:bodyPr wrap="none">
            <a:spAutoFit/>
          </a:bodyPr>
          <a:lstStyle/>
          <a:p>
            <a:r>
              <a:rPr lang="en-US" dirty="0" err="1"/>
              <a:t>Fronto</a:t>
            </a:r>
            <a:r>
              <a:rPr lang="en-US" dirty="0"/>
              <a:t>-parietal cortex</a:t>
            </a:r>
          </a:p>
        </p:txBody>
      </p:sp>
      <p:sp>
        <p:nvSpPr>
          <p:cNvPr id="610318" name="Text Box 14"/>
          <p:cNvSpPr txBox="1">
            <a:spLocks noChangeArrowheads="1"/>
          </p:cNvSpPr>
          <p:nvPr/>
        </p:nvSpPr>
        <p:spPr bwMode="auto">
          <a:xfrm>
            <a:off x="5562600" y="4343400"/>
            <a:ext cx="3082925" cy="457200"/>
          </a:xfrm>
          <a:prstGeom prst="rect">
            <a:avLst/>
          </a:prstGeom>
          <a:noFill/>
          <a:ln w="9525">
            <a:noFill/>
            <a:miter lim="800000"/>
            <a:headEnd/>
            <a:tailEnd/>
          </a:ln>
        </p:spPr>
        <p:txBody>
          <a:bodyPr wrap="none">
            <a:spAutoFit/>
          </a:bodyPr>
          <a:lstStyle/>
          <a:p>
            <a:r>
              <a:rPr lang="en-US" dirty="0" err="1"/>
              <a:t>Fronto</a:t>
            </a:r>
            <a:r>
              <a:rPr lang="en-US" dirty="0"/>
              <a:t>-parietal cortex</a:t>
            </a:r>
          </a:p>
        </p:txBody>
      </p:sp>
      <p:sp>
        <p:nvSpPr>
          <p:cNvPr id="610319" name="Text Box 15"/>
          <p:cNvSpPr txBox="1">
            <a:spLocks noChangeArrowheads="1"/>
          </p:cNvSpPr>
          <p:nvPr/>
        </p:nvSpPr>
        <p:spPr bwMode="auto">
          <a:xfrm>
            <a:off x="5410200" y="1371600"/>
            <a:ext cx="3082925" cy="457200"/>
          </a:xfrm>
          <a:prstGeom prst="rect">
            <a:avLst/>
          </a:prstGeom>
          <a:noFill/>
          <a:ln w="9525">
            <a:noFill/>
            <a:miter lim="800000"/>
            <a:headEnd/>
            <a:tailEnd/>
          </a:ln>
        </p:spPr>
        <p:txBody>
          <a:bodyPr wrap="none">
            <a:spAutoFit/>
          </a:bodyPr>
          <a:lstStyle/>
          <a:p>
            <a:r>
              <a:rPr lang="en-US" dirty="0" err="1"/>
              <a:t>Fronto</a:t>
            </a:r>
            <a:r>
              <a:rPr lang="en-US" dirty="0"/>
              <a:t>-parietal cortex</a:t>
            </a:r>
          </a:p>
        </p:txBody>
      </p:sp>
      <p:sp>
        <p:nvSpPr>
          <p:cNvPr id="610320" name="Text Box 16"/>
          <p:cNvSpPr txBox="1">
            <a:spLocks noChangeArrowheads="1"/>
          </p:cNvSpPr>
          <p:nvPr/>
        </p:nvSpPr>
        <p:spPr bwMode="auto">
          <a:xfrm>
            <a:off x="5410200" y="1066800"/>
            <a:ext cx="3677610" cy="461665"/>
          </a:xfrm>
          <a:prstGeom prst="rect">
            <a:avLst/>
          </a:prstGeom>
          <a:noFill/>
          <a:ln w="9525">
            <a:noFill/>
            <a:miter lim="800000"/>
            <a:headEnd/>
            <a:tailEnd/>
          </a:ln>
        </p:spPr>
        <p:txBody>
          <a:bodyPr wrap="none">
            <a:spAutoFit/>
          </a:bodyPr>
          <a:lstStyle/>
          <a:p>
            <a:r>
              <a:rPr lang="en-US" dirty="0" smtClean="0"/>
              <a:t>Dopamine reward system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030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03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03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03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03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03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03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03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103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0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09" grpId="0" animBg="1"/>
      <p:bldP spid="610310" grpId="0" animBg="1"/>
      <p:bldP spid="610312" grpId="0"/>
      <p:bldP spid="610313" grpId="0"/>
      <p:bldP spid="610315" grpId="0"/>
      <p:bldP spid="610316" grpId="0"/>
      <p:bldP spid="610317" grpId="0"/>
      <p:bldP spid="610318" grpId="0"/>
      <p:bldP spid="610319" grpId="0"/>
      <p:bldP spid="61032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Line 2"/>
          <p:cNvSpPr>
            <a:spLocks noChangeShapeType="1"/>
          </p:cNvSpPr>
          <p:nvPr/>
        </p:nvSpPr>
        <p:spPr bwMode="auto">
          <a:xfrm flipV="1">
            <a:off x="6858000" y="3509963"/>
            <a:ext cx="0" cy="1600200"/>
          </a:xfrm>
          <a:prstGeom prst="line">
            <a:avLst/>
          </a:prstGeom>
          <a:noFill/>
          <a:ln w="19050">
            <a:solidFill>
              <a:schemeClr val="bg2"/>
            </a:solidFill>
            <a:prstDash val="dash"/>
            <a:round/>
            <a:headEnd/>
            <a:tailEnd/>
          </a:ln>
        </p:spPr>
        <p:txBody>
          <a:bodyPr/>
          <a:lstStyle/>
          <a:p>
            <a:endParaRPr lang="en-US"/>
          </a:p>
        </p:txBody>
      </p:sp>
      <p:sp>
        <p:nvSpPr>
          <p:cNvPr id="47107" name="Line 3"/>
          <p:cNvSpPr>
            <a:spLocks noChangeShapeType="1"/>
          </p:cNvSpPr>
          <p:nvPr/>
        </p:nvSpPr>
        <p:spPr bwMode="auto">
          <a:xfrm flipV="1">
            <a:off x="5203825" y="3509963"/>
            <a:ext cx="0" cy="1600200"/>
          </a:xfrm>
          <a:prstGeom prst="line">
            <a:avLst/>
          </a:prstGeom>
          <a:noFill/>
          <a:ln w="19050">
            <a:solidFill>
              <a:schemeClr val="bg2"/>
            </a:solidFill>
            <a:prstDash val="dash"/>
            <a:round/>
            <a:headEnd/>
            <a:tailEnd/>
          </a:ln>
        </p:spPr>
        <p:txBody>
          <a:bodyPr/>
          <a:lstStyle/>
          <a:p>
            <a:endParaRPr lang="en-US"/>
          </a:p>
        </p:txBody>
      </p:sp>
      <p:sp>
        <p:nvSpPr>
          <p:cNvPr id="47108" name="Line 4"/>
          <p:cNvSpPr>
            <a:spLocks noChangeShapeType="1"/>
          </p:cNvSpPr>
          <p:nvPr/>
        </p:nvSpPr>
        <p:spPr bwMode="auto">
          <a:xfrm flipV="1">
            <a:off x="3538538" y="3509963"/>
            <a:ext cx="0" cy="1600200"/>
          </a:xfrm>
          <a:prstGeom prst="line">
            <a:avLst/>
          </a:prstGeom>
          <a:noFill/>
          <a:ln w="19050">
            <a:solidFill>
              <a:schemeClr val="bg2"/>
            </a:solidFill>
            <a:prstDash val="dash"/>
            <a:round/>
            <a:headEnd/>
            <a:tailEnd/>
          </a:ln>
        </p:spPr>
        <p:txBody>
          <a:bodyPr/>
          <a:lstStyle/>
          <a:p>
            <a:endParaRPr lang="en-US"/>
          </a:p>
        </p:txBody>
      </p:sp>
      <p:sp>
        <p:nvSpPr>
          <p:cNvPr id="47109" name="Line 5"/>
          <p:cNvSpPr>
            <a:spLocks noChangeShapeType="1"/>
          </p:cNvSpPr>
          <p:nvPr/>
        </p:nvSpPr>
        <p:spPr bwMode="auto">
          <a:xfrm flipV="1">
            <a:off x="1862138" y="3509963"/>
            <a:ext cx="0" cy="1600200"/>
          </a:xfrm>
          <a:prstGeom prst="line">
            <a:avLst/>
          </a:prstGeom>
          <a:noFill/>
          <a:ln w="19050">
            <a:solidFill>
              <a:schemeClr val="bg2"/>
            </a:solidFill>
            <a:prstDash val="dash"/>
            <a:round/>
            <a:headEnd/>
            <a:tailEnd/>
          </a:ln>
        </p:spPr>
        <p:txBody>
          <a:bodyPr/>
          <a:lstStyle/>
          <a:p>
            <a:endParaRPr lang="en-US"/>
          </a:p>
        </p:txBody>
      </p:sp>
      <p:grpSp>
        <p:nvGrpSpPr>
          <p:cNvPr id="47110" name="Group 6"/>
          <p:cNvGrpSpPr>
            <a:grpSpLocks/>
          </p:cNvGrpSpPr>
          <p:nvPr/>
        </p:nvGrpSpPr>
        <p:grpSpPr bwMode="auto">
          <a:xfrm>
            <a:off x="3398838" y="1181100"/>
            <a:ext cx="1444625" cy="1752600"/>
            <a:chOff x="1392" y="1392"/>
            <a:chExt cx="910" cy="1104"/>
          </a:xfrm>
        </p:grpSpPr>
        <p:pic>
          <p:nvPicPr>
            <p:cNvPr id="47729" name="Picture 7"/>
            <p:cNvPicPr>
              <a:picLocks noChangeAspect="1" noChangeArrowheads="1"/>
            </p:cNvPicPr>
            <p:nvPr/>
          </p:nvPicPr>
          <p:blipFill>
            <a:blip r:embed="rId3"/>
            <a:srcRect/>
            <a:stretch>
              <a:fillRect/>
            </a:stretch>
          </p:blipFill>
          <p:spPr bwMode="auto">
            <a:xfrm>
              <a:off x="1392" y="1392"/>
              <a:ext cx="910" cy="910"/>
            </a:xfrm>
            <a:prstGeom prst="rect">
              <a:avLst/>
            </a:prstGeom>
            <a:noFill/>
            <a:ln w="9525">
              <a:noFill/>
              <a:miter lim="800000"/>
              <a:headEnd/>
              <a:tailEnd/>
            </a:ln>
          </p:spPr>
        </p:pic>
        <p:sp>
          <p:nvSpPr>
            <p:cNvPr id="47730" name="Text Box 8"/>
            <p:cNvSpPr txBox="1">
              <a:spLocks noChangeArrowheads="1"/>
            </p:cNvSpPr>
            <p:nvPr/>
          </p:nvSpPr>
          <p:spPr bwMode="auto">
            <a:xfrm>
              <a:off x="1589" y="2304"/>
              <a:ext cx="516" cy="192"/>
            </a:xfrm>
            <a:prstGeom prst="rect">
              <a:avLst/>
            </a:prstGeom>
            <a:noFill/>
            <a:ln w="9525">
              <a:noFill/>
              <a:miter lim="800000"/>
              <a:headEnd/>
              <a:tailEnd/>
            </a:ln>
          </p:spPr>
          <p:txBody>
            <a:bodyPr wrap="none">
              <a:spAutoFit/>
            </a:bodyPr>
            <a:lstStyle/>
            <a:p>
              <a:r>
                <a:rPr lang="en-US" sz="1400" b="1" i="1">
                  <a:latin typeface="Times" charset="0"/>
                </a:rPr>
                <a:t>y = 8mm</a:t>
              </a:r>
              <a:endParaRPr lang="en-US" b="1">
                <a:latin typeface="Times" charset="0"/>
              </a:endParaRPr>
            </a:p>
          </p:txBody>
        </p:sp>
      </p:grpSp>
      <p:grpSp>
        <p:nvGrpSpPr>
          <p:cNvPr id="47111" name="Group 9"/>
          <p:cNvGrpSpPr>
            <a:grpSpLocks/>
          </p:cNvGrpSpPr>
          <p:nvPr/>
        </p:nvGrpSpPr>
        <p:grpSpPr bwMode="auto">
          <a:xfrm>
            <a:off x="1393825" y="1181100"/>
            <a:ext cx="1730375" cy="1752600"/>
            <a:chOff x="1968" y="576"/>
            <a:chExt cx="1090" cy="1104"/>
          </a:xfrm>
        </p:grpSpPr>
        <p:pic>
          <p:nvPicPr>
            <p:cNvPr id="47727" name="Picture 10"/>
            <p:cNvPicPr>
              <a:picLocks noChangeAspect="1" noChangeArrowheads="1"/>
            </p:cNvPicPr>
            <p:nvPr/>
          </p:nvPicPr>
          <p:blipFill>
            <a:blip r:embed="rId4"/>
            <a:srcRect/>
            <a:stretch>
              <a:fillRect/>
            </a:stretch>
          </p:blipFill>
          <p:spPr bwMode="auto">
            <a:xfrm>
              <a:off x="1968" y="576"/>
              <a:ext cx="1090" cy="910"/>
            </a:xfrm>
            <a:prstGeom prst="rect">
              <a:avLst/>
            </a:prstGeom>
            <a:noFill/>
            <a:ln w="9525">
              <a:noFill/>
              <a:miter lim="800000"/>
              <a:headEnd/>
              <a:tailEnd/>
            </a:ln>
          </p:spPr>
        </p:pic>
        <p:sp>
          <p:nvSpPr>
            <p:cNvPr id="47728" name="Text Box 11"/>
            <p:cNvSpPr txBox="1">
              <a:spLocks noChangeArrowheads="1"/>
            </p:cNvSpPr>
            <p:nvPr/>
          </p:nvSpPr>
          <p:spPr bwMode="auto">
            <a:xfrm>
              <a:off x="2236" y="1488"/>
              <a:ext cx="559" cy="192"/>
            </a:xfrm>
            <a:prstGeom prst="rect">
              <a:avLst/>
            </a:prstGeom>
            <a:noFill/>
            <a:ln w="9525">
              <a:noFill/>
              <a:miter lim="800000"/>
              <a:headEnd/>
              <a:tailEnd/>
            </a:ln>
          </p:spPr>
          <p:txBody>
            <a:bodyPr wrap="none">
              <a:spAutoFit/>
            </a:bodyPr>
            <a:lstStyle/>
            <a:p>
              <a:r>
                <a:rPr lang="en-US" sz="1400" b="1" i="1">
                  <a:latin typeface="Times" charset="0"/>
                </a:rPr>
                <a:t>x = -4mm</a:t>
              </a:r>
              <a:endParaRPr lang="en-US" b="1">
                <a:latin typeface="Times" charset="0"/>
              </a:endParaRPr>
            </a:p>
          </p:txBody>
        </p:sp>
      </p:grpSp>
      <p:grpSp>
        <p:nvGrpSpPr>
          <p:cNvPr id="47112" name="Group 12"/>
          <p:cNvGrpSpPr>
            <a:grpSpLocks/>
          </p:cNvGrpSpPr>
          <p:nvPr/>
        </p:nvGrpSpPr>
        <p:grpSpPr bwMode="auto">
          <a:xfrm>
            <a:off x="5105400" y="1181100"/>
            <a:ext cx="1730375" cy="1752600"/>
            <a:chOff x="3614" y="1392"/>
            <a:chExt cx="1090" cy="1104"/>
          </a:xfrm>
        </p:grpSpPr>
        <p:pic>
          <p:nvPicPr>
            <p:cNvPr id="47725" name="Picture 13"/>
            <p:cNvPicPr>
              <a:picLocks noChangeAspect="1" noChangeArrowheads="1"/>
            </p:cNvPicPr>
            <p:nvPr/>
          </p:nvPicPr>
          <p:blipFill>
            <a:blip r:embed="rId5"/>
            <a:srcRect/>
            <a:stretch>
              <a:fillRect/>
            </a:stretch>
          </p:blipFill>
          <p:spPr bwMode="auto">
            <a:xfrm>
              <a:off x="3614" y="1392"/>
              <a:ext cx="1090" cy="910"/>
            </a:xfrm>
            <a:prstGeom prst="rect">
              <a:avLst/>
            </a:prstGeom>
            <a:noFill/>
            <a:ln w="9525">
              <a:noFill/>
              <a:miter lim="800000"/>
              <a:headEnd/>
              <a:tailEnd/>
            </a:ln>
          </p:spPr>
        </p:pic>
        <p:sp>
          <p:nvSpPr>
            <p:cNvPr id="47726" name="Text Box 14"/>
            <p:cNvSpPr txBox="1">
              <a:spLocks noChangeArrowheads="1"/>
            </p:cNvSpPr>
            <p:nvPr/>
          </p:nvSpPr>
          <p:spPr bwMode="auto">
            <a:xfrm>
              <a:off x="3885" y="2304"/>
              <a:ext cx="547" cy="192"/>
            </a:xfrm>
            <a:prstGeom prst="rect">
              <a:avLst/>
            </a:prstGeom>
            <a:noFill/>
            <a:ln w="9525">
              <a:noFill/>
              <a:miter lim="800000"/>
              <a:headEnd/>
              <a:tailEnd/>
            </a:ln>
          </p:spPr>
          <p:txBody>
            <a:bodyPr wrap="none">
              <a:spAutoFit/>
            </a:bodyPr>
            <a:lstStyle/>
            <a:p>
              <a:r>
                <a:rPr lang="en-US" sz="1400" b="1" i="1">
                  <a:latin typeface="Times" charset="0"/>
                </a:rPr>
                <a:t>z = -4mm</a:t>
              </a:r>
              <a:endParaRPr lang="en-US" b="1">
                <a:latin typeface="Times" charset="0"/>
              </a:endParaRPr>
            </a:p>
          </p:txBody>
        </p:sp>
      </p:grpSp>
      <p:pic>
        <p:nvPicPr>
          <p:cNvPr id="47113" name="Picture 15"/>
          <p:cNvPicPr>
            <a:picLocks noChangeArrowheads="1"/>
          </p:cNvPicPr>
          <p:nvPr/>
        </p:nvPicPr>
        <p:blipFill>
          <a:blip r:embed="rId6"/>
          <a:srcRect l="7744" t="10489" r="5621" b="6827"/>
          <a:stretch>
            <a:fillRect/>
          </a:stretch>
        </p:blipFill>
        <p:spPr bwMode="auto">
          <a:xfrm>
            <a:off x="6972300" y="1181100"/>
            <a:ext cx="155575" cy="1447800"/>
          </a:xfrm>
          <a:prstGeom prst="rect">
            <a:avLst/>
          </a:prstGeom>
          <a:noFill/>
          <a:ln w="9525">
            <a:solidFill>
              <a:schemeClr val="tx1"/>
            </a:solidFill>
            <a:miter lim="800000"/>
            <a:headEnd/>
            <a:tailEnd/>
          </a:ln>
        </p:spPr>
      </p:pic>
      <p:sp>
        <p:nvSpPr>
          <p:cNvPr id="47114" name="Text Box 16"/>
          <p:cNvSpPr txBox="1">
            <a:spLocks noChangeArrowheads="1"/>
          </p:cNvSpPr>
          <p:nvPr/>
        </p:nvSpPr>
        <p:spPr bwMode="auto">
          <a:xfrm>
            <a:off x="7108825" y="2420938"/>
            <a:ext cx="273050" cy="304800"/>
          </a:xfrm>
          <a:prstGeom prst="rect">
            <a:avLst/>
          </a:prstGeom>
          <a:noFill/>
          <a:ln w="9525">
            <a:noFill/>
            <a:miter lim="800000"/>
            <a:headEnd/>
            <a:tailEnd/>
          </a:ln>
        </p:spPr>
        <p:txBody>
          <a:bodyPr wrap="none">
            <a:spAutoFit/>
          </a:bodyPr>
          <a:lstStyle/>
          <a:p>
            <a:r>
              <a:rPr lang="en-US" sz="1400" b="1">
                <a:latin typeface="Times" charset="0"/>
              </a:rPr>
              <a:t>0</a:t>
            </a:r>
          </a:p>
        </p:txBody>
      </p:sp>
      <p:sp>
        <p:nvSpPr>
          <p:cNvPr id="47115" name="Text Box 17"/>
          <p:cNvSpPr txBox="1">
            <a:spLocks noChangeArrowheads="1"/>
          </p:cNvSpPr>
          <p:nvPr/>
        </p:nvSpPr>
        <p:spPr bwMode="auto">
          <a:xfrm>
            <a:off x="7121525" y="1093788"/>
            <a:ext cx="273050" cy="304800"/>
          </a:xfrm>
          <a:prstGeom prst="rect">
            <a:avLst/>
          </a:prstGeom>
          <a:noFill/>
          <a:ln w="9525">
            <a:noFill/>
            <a:miter lim="800000"/>
            <a:headEnd/>
            <a:tailEnd/>
          </a:ln>
        </p:spPr>
        <p:txBody>
          <a:bodyPr wrap="none">
            <a:spAutoFit/>
          </a:bodyPr>
          <a:lstStyle/>
          <a:p>
            <a:r>
              <a:rPr lang="en-US" sz="1400" b="1">
                <a:latin typeface="Times" charset="0"/>
              </a:rPr>
              <a:t>7</a:t>
            </a:r>
          </a:p>
        </p:txBody>
      </p:sp>
      <p:sp>
        <p:nvSpPr>
          <p:cNvPr id="47116" name="Text Box 18"/>
          <p:cNvSpPr txBox="1">
            <a:spLocks noChangeArrowheads="1"/>
          </p:cNvSpPr>
          <p:nvPr/>
        </p:nvSpPr>
        <p:spPr bwMode="auto">
          <a:xfrm>
            <a:off x="7219950" y="1714500"/>
            <a:ext cx="511175" cy="396875"/>
          </a:xfrm>
          <a:prstGeom prst="rect">
            <a:avLst/>
          </a:prstGeom>
          <a:noFill/>
          <a:ln w="9525">
            <a:noFill/>
            <a:miter lim="800000"/>
            <a:headEnd/>
            <a:tailEnd/>
          </a:ln>
        </p:spPr>
        <p:txBody>
          <a:bodyPr>
            <a:spAutoFit/>
          </a:bodyPr>
          <a:lstStyle/>
          <a:p>
            <a:pPr>
              <a:spcBef>
                <a:spcPct val="50000"/>
              </a:spcBef>
            </a:pPr>
            <a:r>
              <a:rPr lang="en-US" sz="2000" b="1">
                <a:latin typeface="Times" charset="0"/>
              </a:rPr>
              <a:t>T</a:t>
            </a:r>
            <a:r>
              <a:rPr lang="en-US" sz="2000" b="1" baseline="-25000">
                <a:latin typeface="Times" charset="0"/>
              </a:rPr>
              <a:t>1</a:t>
            </a:r>
            <a:endParaRPr lang="en-US" sz="2000" b="1">
              <a:latin typeface="Times" charset="0"/>
            </a:endParaRPr>
          </a:p>
        </p:txBody>
      </p:sp>
      <p:grpSp>
        <p:nvGrpSpPr>
          <p:cNvPr id="47117" name="Group 19"/>
          <p:cNvGrpSpPr>
            <a:grpSpLocks/>
          </p:cNvGrpSpPr>
          <p:nvPr/>
        </p:nvGrpSpPr>
        <p:grpSpPr bwMode="auto">
          <a:xfrm>
            <a:off x="2057400" y="5300663"/>
            <a:ext cx="4918075" cy="457200"/>
            <a:chOff x="3984" y="3805"/>
            <a:chExt cx="3098" cy="288"/>
          </a:xfrm>
        </p:grpSpPr>
        <p:sp>
          <p:nvSpPr>
            <p:cNvPr id="47723" name="Line 20"/>
            <p:cNvSpPr>
              <a:spLocks noChangeShapeType="1"/>
            </p:cNvSpPr>
            <p:nvPr/>
          </p:nvSpPr>
          <p:spPr bwMode="auto">
            <a:xfrm>
              <a:off x="3984" y="3984"/>
              <a:ext cx="288" cy="0"/>
            </a:xfrm>
            <a:prstGeom prst="line">
              <a:avLst/>
            </a:prstGeom>
            <a:noFill/>
            <a:ln w="57150">
              <a:solidFill>
                <a:srgbClr val="FF0000"/>
              </a:solidFill>
              <a:round/>
              <a:headEnd/>
              <a:tailEnd/>
            </a:ln>
          </p:spPr>
          <p:txBody>
            <a:bodyPr/>
            <a:lstStyle/>
            <a:p>
              <a:endParaRPr lang="en-US"/>
            </a:p>
          </p:txBody>
        </p:sp>
        <p:sp>
          <p:nvSpPr>
            <p:cNvPr id="47724" name="Text Box 21"/>
            <p:cNvSpPr txBox="1">
              <a:spLocks noChangeArrowheads="1"/>
            </p:cNvSpPr>
            <p:nvPr/>
          </p:nvSpPr>
          <p:spPr bwMode="auto">
            <a:xfrm>
              <a:off x="4272" y="3805"/>
              <a:ext cx="2810" cy="288"/>
            </a:xfrm>
            <a:prstGeom prst="rect">
              <a:avLst/>
            </a:prstGeom>
            <a:noFill/>
            <a:ln w="9525">
              <a:noFill/>
              <a:miter lim="800000"/>
              <a:headEnd/>
              <a:tailEnd/>
            </a:ln>
          </p:spPr>
          <p:txBody>
            <a:bodyPr wrap="none">
              <a:spAutoFit/>
            </a:bodyPr>
            <a:lstStyle/>
            <a:p>
              <a:pPr eaLnBrk="1" hangingPunct="1"/>
              <a:r>
                <a:rPr lang="en-US" b="1">
                  <a:solidFill>
                    <a:srgbClr val="FF0000"/>
                  </a:solidFill>
                  <a:latin typeface="Times" charset="0"/>
                </a:rPr>
                <a:t>Delay to earliest reward = Today</a:t>
              </a:r>
            </a:p>
          </p:txBody>
        </p:sp>
      </p:grpSp>
      <p:grpSp>
        <p:nvGrpSpPr>
          <p:cNvPr id="47118" name="Group 22"/>
          <p:cNvGrpSpPr>
            <a:grpSpLocks/>
          </p:cNvGrpSpPr>
          <p:nvPr/>
        </p:nvGrpSpPr>
        <p:grpSpPr bwMode="auto">
          <a:xfrm>
            <a:off x="2057400" y="5662613"/>
            <a:ext cx="5094288" cy="457200"/>
            <a:chOff x="3984" y="3943"/>
            <a:chExt cx="3209" cy="288"/>
          </a:xfrm>
        </p:grpSpPr>
        <p:sp>
          <p:nvSpPr>
            <p:cNvPr id="47721" name="Line 23"/>
            <p:cNvSpPr>
              <a:spLocks noChangeShapeType="1"/>
            </p:cNvSpPr>
            <p:nvPr/>
          </p:nvSpPr>
          <p:spPr bwMode="auto">
            <a:xfrm>
              <a:off x="3984" y="4128"/>
              <a:ext cx="288" cy="0"/>
            </a:xfrm>
            <a:prstGeom prst="line">
              <a:avLst/>
            </a:prstGeom>
            <a:noFill/>
            <a:ln w="57150">
              <a:solidFill>
                <a:srgbClr val="00FF00"/>
              </a:solidFill>
              <a:round/>
              <a:headEnd/>
              <a:tailEnd/>
            </a:ln>
          </p:spPr>
          <p:txBody>
            <a:bodyPr/>
            <a:lstStyle/>
            <a:p>
              <a:endParaRPr lang="en-US"/>
            </a:p>
          </p:txBody>
        </p:sp>
        <p:sp>
          <p:nvSpPr>
            <p:cNvPr id="47722" name="Text Box 24"/>
            <p:cNvSpPr txBox="1">
              <a:spLocks noChangeArrowheads="1"/>
            </p:cNvSpPr>
            <p:nvPr/>
          </p:nvSpPr>
          <p:spPr bwMode="auto">
            <a:xfrm>
              <a:off x="4271" y="3943"/>
              <a:ext cx="2922" cy="288"/>
            </a:xfrm>
            <a:prstGeom prst="rect">
              <a:avLst/>
            </a:prstGeom>
            <a:noFill/>
            <a:ln w="9525">
              <a:noFill/>
              <a:miter lim="800000"/>
              <a:headEnd/>
              <a:tailEnd/>
            </a:ln>
          </p:spPr>
          <p:txBody>
            <a:bodyPr wrap="none">
              <a:spAutoFit/>
            </a:bodyPr>
            <a:lstStyle/>
            <a:p>
              <a:pPr eaLnBrk="1" hangingPunct="1"/>
              <a:r>
                <a:rPr lang="en-US" b="1">
                  <a:solidFill>
                    <a:srgbClr val="00CC66"/>
                  </a:solidFill>
                  <a:latin typeface="Times" charset="0"/>
                </a:rPr>
                <a:t>Delay to earliest reward = 2 weeks</a:t>
              </a:r>
            </a:p>
          </p:txBody>
        </p:sp>
      </p:grpSp>
      <p:grpSp>
        <p:nvGrpSpPr>
          <p:cNvPr id="47119" name="Group 25"/>
          <p:cNvGrpSpPr>
            <a:grpSpLocks/>
          </p:cNvGrpSpPr>
          <p:nvPr/>
        </p:nvGrpSpPr>
        <p:grpSpPr bwMode="auto">
          <a:xfrm>
            <a:off x="2057400" y="6043613"/>
            <a:ext cx="5164138" cy="457200"/>
            <a:chOff x="3984" y="4087"/>
            <a:chExt cx="3253" cy="288"/>
          </a:xfrm>
        </p:grpSpPr>
        <p:sp>
          <p:nvSpPr>
            <p:cNvPr id="47719" name="Line 26"/>
            <p:cNvSpPr>
              <a:spLocks noChangeShapeType="1"/>
            </p:cNvSpPr>
            <p:nvPr/>
          </p:nvSpPr>
          <p:spPr bwMode="auto">
            <a:xfrm>
              <a:off x="3984" y="4272"/>
              <a:ext cx="288" cy="0"/>
            </a:xfrm>
            <a:prstGeom prst="line">
              <a:avLst/>
            </a:prstGeom>
            <a:noFill/>
            <a:ln w="57150">
              <a:solidFill>
                <a:srgbClr val="3333FF"/>
              </a:solidFill>
              <a:round/>
              <a:headEnd/>
              <a:tailEnd/>
            </a:ln>
          </p:spPr>
          <p:txBody>
            <a:bodyPr/>
            <a:lstStyle/>
            <a:p>
              <a:endParaRPr lang="en-US"/>
            </a:p>
          </p:txBody>
        </p:sp>
        <p:sp>
          <p:nvSpPr>
            <p:cNvPr id="47720" name="Text Box 27"/>
            <p:cNvSpPr txBox="1">
              <a:spLocks noChangeArrowheads="1"/>
            </p:cNvSpPr>
            <p:nvPr/>
          </p:nvSpPr>
          <p:spPr bwMode="auto">
            <a:xfrm>
              <a:off x="4272" y="4087"/>
              <a:ext cx="2965" cy="288"/>
            </a:xfrm>
            <a:prstGeom prst="rect">
              <a:avLst/>
            </a:prstGeom>
            <a:noFill/>
            <a:ln w="9525">
              <a:noFill/>
              <a:miter lim="800000"/>
              <a:headEnd/>
              <a:tailEnd/>
            </a:ln>
          </p:spPr>
          <p:txBody>
            <a:bodyPr wrap="none">
              <a:spAutoFit/>
            </a:bodyPr>
            <a:lstStyle/>
            <a:p>
              <a:pPr eaLnBrk="1" hangingPunct="1"/>
              <a:r>
                <a:rPr lang="en-US" b="1">
                  <a:solidFill>
                    <a:srgbClr val="0000FF"/>
                  </a:solidFill>
                  <a:latin typeface="Times" charset="0"/>
                </a:rPr>
                <a:t>Delay to earliest reward = 1 month</a:t>
              </a:r>
            </a:p>
          </p:txBody>
        </p:sp>
      </p:grpSp>
      <p:sp>
        <p:nvSpPr>
          <p:cNvPr id="47120" name="Text Box 28"/>
          <p:cNvSpPr txBox="1">
            <a:spLocks noChangeArrowheads="1"/>
          </p:cNvSpPr>
          <p:nvPr/>
        </p:nvSpPr>
        <p:spPr bwMode="auto">
          <a:xfrm>
            <a:off x="822325" y="1089025"/>
            <a:ext cx="184150" cy="457200"/>
          </a:xfrm>
          <a:prstGeom prst="rect">
            <a:avLst/>
          </a:prstGeom>
          <a:noFill/>
          <a:ln w="9525">
            <a:noFill/>
            <a:miter lim="800000"/>
            <a:headEnd/>
            <a:tailEnd/>
          </a:ln>
        </p:spPr>
        <p:txBody>
          <a:bodyPr wrap="none">
            <a:spAutoFit/>
          </a:bodyPr>
          <a:lstStyle/>
          <a:p>
            <a:endParaRPr lang="en-US" b="1">
              <a:latin typeface="Times" charset="0"/>
            </a:endParaRPr>
          </a:p>
        </p:txBody>
      </p:sp>
      <p:sp>
        <p:nvSpPr>
          <p:cNvPr id="47121" name="Text Box 29"/>
          <p:cNvSpPr txBox="1">
            <a:spLocks noChangeArrowheads="1"/>
          </p:cNvSpPr>
          <p:nvPr/>
        </p:nvSpPr>
        <p:spPr bwMode="auto">
          <a:xfrm>
            <a:off x="831850" y="3238500"/>
            <a:ext cx="184150" cy="457200"/>
          </a:xfrm>
          <a:prstGeom prst="rect">
            <a:avLst/>
          </a:prstGeom>
          <a:noFill/>
          <a:ln w="9525">
            <a:noFill/>
            <a:miter lim="800000"/>
            <a:headEnd/>
            <a:tailEnd/>
          </a:ln>
        </p:spPr>
        <p:txBody>
          <a:bodyPr wrap="none">
            <a:spAutoFit/>
          </a:bodyPr>
          <a:lstStyle/>
          <a:p>
            <a:endParaRPr lang="en-US" b="1">
              <a:latin typeface="Times" charset="0"/>
            </a:endParaRPr>
          </a:p>
        </p:txBody>
      </p:sp>
      <p:grpSp>
        <p:nvGrpSpPr>
          <p:cNvPr id="47122" name="Group 30"/>
          <p:cNvGrpSpPr>
            <a:grpSpLocks/>
          </p:cNvGrpSpPr>
          <p:nvPr/>
        </p:nvGrpSpPr>
        <p:grpSpPr bwMode="auto">
          <a:xfrm>
            <a:off x="8229600" y="5483225"/>
            <a:ext cx="228600" cy="536575"/>
            <a:chOff x="4848" y="3262"/>
            <a:chExt cx="144" cy="338"/>
          </a:xfrm>
        </p:grpSpPr>
        <p:sp>
          <p:nvSpPr>
            <p:cNvPr id="47717" name="Line 31"/>
            <p:cNvSpPr>
              <a:spLocks noChangeShapeType="1"/>
            </p:cNvSpPr>
            <p:nvPr/>
          </p:nvSpPr>
          <p:spPr bwMode="auto">
            <a:xfrm>
              <a:off x="4848" y="3600"/>
              <a:ext cx="144" cy="0"/>
            </a:xfrm>
            <a:prstGeom prst="line">
              <a:avLst/>
            </a:prstGeom>
            <a:noFill/>
            <a:ln w="9525">
              <a:solidFill>
                <a:schemeClr val="tx1"/>
              </a:solidFill>
              <a:round/>
              <a:headEnd/>
              <a:tailEnd/>
            </a:ln>
          </p:spPr>
          <p:txBody>
            <a:bodyPr/>
            <a:lstStyle/>
            <a:p>
              <a:endParaRPr lang="en-US"/>
            </a:p>
          </p:txBody>
        </p:sp>
        <p:sp>
          <p:nvSpPr>
            <p:cNvPr id="47718" name="Line 32"/>
            <p:cNvSpPr>
              <a:spLocks noChangeShapeType="1"/>
            </p:cNvSpPr>
            <p:nvPr/>
          </p:nvSpPr>
          <p:spPr bwMode="auto">
            <a:xfrm flipV="1">
              <a:off x="4848" y="3262"/>
              <a:ext cx="0" cy="338"/>
            </a:xfrm>
            <a:prstGeom prst="line">
              <a:avLst/>
            </a:prstGeom>
            <a:noFill/>
            <a:ln w="9525">
              <a:solidFill>
                <a:schemeClr val="tx1"/>
              </a:solidFill>
              <a:round/>
              <a:headEnd/>
              <a:tailEnd/>
            </a:ln>
          </p:spPr>
          <p:txBody>
            <a:bodyPr/>
            <a:lstStyle/>
            <a:p>
              <a:endParaRPr lang="en-US"/>
            </a:p>
          </p:txBody>
        </p:sp>
      </p:grpSp>
      <p:sp>
        <p:nvSpPr>
          <p:cNvPr id="47123" name="Text Box 33"/>
          <p:cNvSpPr txBox="1">
            <a:spLocks noChangeArrowheads="1"/>
          </p:cNvSpPr>
          <p:nvPr/>
        </p:nvSpPr>
        <p:spPr bwMode="auto">
          <a:xfrm>
            <a:off x="7747000" y="5410200"/>
            <a:ext cx="527050" cy="274638"/>
          </a:xfrm>
          <a:prstGeom prst="rect">
            <a:avLst/>
          </a:prstGeom>
          <a:noFill/>
          <a:ln w="9525">
            <a:noFill/>
            <a:miter lim="800000"/>
            <a:headEnd/>
            <a:tailEnd/>
          </a:ln>
        </p:spPr>
        <p:txBody>
          <a:bodyPr wrap="none">
            <a:spAutoFit/>
          </a:bodyPr>
          <a:lstStyle/>
          <a:p>
            <a:pPr algn="r"/>
            <a:r>
              <a:rPr lang="en-US" sz="1200" b="1">
                <a:latin typeface="Times" charset="0"/>
              </a:rPr>
              <a:t>0.2%</a:t>
            </a:r>
          </a:p>
        </p:txBody>
      </p:sp>
      <p:grpSp>
        <p:nvGrpSpPr>
          <p:cNvPr id="47124" name="Group 34"/>
          <p:cNvGrpSpPr>
            <a:grpSpLocks/>
          </p:cNvGrpSpPr>
          <p:nvPr/>
        </p:nvGrpSpPr>
        <p:grpSpPr bwMode="auto">
          <a:xfrm>
            <a:off x="1398588" y="3160713"/>
            <a:ext cx="1600200" cy="1949450"/>
            <a:chOff x="881" y="1823"/>
            <a:chExt cx="1008" cy="1228"/>
          </a:xfrm>
        </p:grpSpPr>
        <p:grpSp>
          <p:nvGrpSpPr>
            <p:cNvPr id="47583" name="Group 35"/>
            <p:cNvGrpSpPr>
              <a:grpSpLocks/>
            </p:cNvGrpSpPr>
            <p:nvPr/>
          </p:nvGrpSpPr>
          <p:grpSpPr bwMode="auto">
            <a:xfrm>
              <a:off x="881" y="2043"/>
              <a:ext cx="1008" cy="1008"/>
              <a:chOff x="929" y="2043"/>
              <a:chExt cx="1166" cy="995"/>
            </a:xfrm>
          </p:grpSpPr>
          <p:sp>
            <p:nvSpPr>
              <p:cNvPr id="47585" name="Rectangle 36"/>
              <p:cNvSpPr>
                <a:spLocks noChangeArrowheads="1"/>
              </p:cNvSpPr>
              <p:nvPr/>
            </p:nvSpPr>
            <p:spPr bwMode="auto">
              <a:xfrm>
                <a:off x="933" y="2043"/>
                <a:ext cx="1158" cy="994"/>
              </a:xfrm>
              <a:prstGeom prst="rect">
                <a:avLst/>
              </a:prstGeom>
              <a:noFill/>
              <a:ln w="9525">
                <a:noFill/>
                <a:miter lim="800000"/>
                <a:headEnd/>
                <a:tailEnd/>
              </a:ln>
            </p:spPr>
            <p:txBody>
              <a:bodyPr/>
              <a:lstStyle/>
              <a:p>
                <a:endParaRPr lang="en-US"/>
              </a:p>
            </p:txBody>
          </p:sp>
          <p:sp>
            <p:nvSpPr>
              <p:cNvPr id="47586" name="Freeform 37"/>
              <p:cNvSpPr>
                <a:spLocks/>
              </p:cNvSpPr>
              <p:nvPr/>
            </p:nvSpPr>
            <p:spPr bwMode="auto">
              <a:xfrm>
                <a:off x="933" y="2043"/>
                <a:ext cx="1158" cy="994"/>
              </a:xfrm>
              <a:custGeom>
                <a:avLst/>
                <a:gdLst>
                  <a:gd name="T0" fmla="*/ 0 w 3295"/>
                  <a:gd name="T1" fmla="*/ 0 h 2215"/>
                  <a:gd name="T2" fmla="*/ 50 w 3295"/>
                  <a:gd name="T3" fmla="*/ 0 h 2215"/>
                  <a:gd name="T4" fmla="*/ 50 w 3295"/>
                  <a:gd name="T5" fmla="*/ 90 h 2215"/>
                  <a:gd name="T6" fmla="*/ 0 w 3295"/>
                  <a:gd name="T7" fmla="*/ 90 h 2215"/>
                  <a:gd name="T8" fmla="*/ 0 w 3295"/>
                  <a:gd name="T9" fmla="*/ 0 h 2215"/>
                  <a:gd name="T10" fmla="*/ 0 w 3295"/>
                  <a:gd name="T11" fmla="*/ 90 h 2215"/>
                  <a:gd name="T12" fmla="*/ 0 w 3295"/>
                  <a:gd name="T13" fmla="*/ 90 h 2215"/>
                  <a:gd name="T14" fmla="*/ 0 60000 65536"/>
                  <a:gd name="T15" fmla="*/ 0 60000 65536"/>
                  <a:gd name="T16" fmla="*/ 0 60000 65536"/>
                  <a:gd name="T17" fmla="*/ 0 60000 65536"/>
                  <a:gd name="T18" fmla="*/ 0 60000 65536"/>
                  <a:gd name="T19" fmla="*/ 0 60000 65536"/>
                  <a:gd name="T20" fmla="*/ 0 60000 65536"/>
                  <a:gd name="T21" fmla="*/ 0 w 3295"/>
                  <a:gd name="T22" fmla="*/ 0 h 2215"/>
                  <a:gd name="T23" fmla="*/ 3295 w 3295"/>
                  <a:gd name="T24" fmla="*/ 2215 h 22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95" h="2215">
                    <a:moveTo>
                      <a:pt x="0" y="0"/>
                    </a:moveTo>
                    <a:lnTo>
                      <a:pt x="3295" y="0"/>
                    </a:lnTo>
                    <a:lnTo>
                      <a:pt x="3295" y="2215"/>
                    </a:lnTo>
                    <a:lnTo>
                      <a:pt x="0" y="2215"/>
                    </a:lnTo>
                    <a:lnTo>
                      <a:pt x="0" y="0"/>
                    </a:lnTo>
                    <a:lnTo>
                      <a:pt x="0" y="2215"/>
                    </a:lnTo>
                    <a:lnTo>
                      <a:pt x="16" y="2215"/>
                    </a:lnTo>
                  </a:path>
                </a:pathLst>
              </a:custGeom>
              <a:noFill/>
              <a:ln w="0">
                <a:solidFill>
                  <a:srgbClr val="000000"/>
                </a:solidFill>
                <a:round/>
                <a:headEnd/>
                <a:tailEnd/>
              </a:ln>
            </p:spPr>
            <p:txBody>
              <a:bodyPr/>
              <a:lstStyle/>
              <a:p>
                <a:endParaRPr lang="en-US"/>
              </a:p>
            </p:txBody>
          </p:sp>
          <p:sp>
            <p:nvSpPr>
              <p:cNvPr id="47587" name="Line 38"/>
              <p:cNvSpPr>
                <a:spLocks noChangeShapeType="1"/>
              </p:cNvSpPr>
              <p:nvPr/>
            </p:nvSpPr>
            <p:spPr bwMode="auto">
              <a:xfrm>
                <a:off x="933" y="2706"/>
                <a:ext cx="17" cy="1"/>
              </a:xfrm>
              <a:prstGeom prst="line">
                <a:avLst/>
              </a:prstGeom>
              <a:noFill/>
              <a:ln w="0">
                <a:solidFill>
                  <a:srgbClr val="000000"/>
                </a:solidFill>
                <a:round/>
                <a:headEnd/>
                <a:tailEnd/>
              </a:ln>
            </p:spPr>
            <p:txBody>
              <a:bodyPr/>
              <a:lstStyle/>
              <a:p>
                <a:endParaRPr lang="en-US"/>
              </a:p>
            </p:txBody>
          </p:sp>
          <p:sp>
            <p:nvSpPr>
              <p:cNvPr id="47588" name="Line 39"/>
              <p:cNvSpPr>
                <a:spLocks noChangeShapeType="1"/>
              </p:cNvSpPr>
              <p:nvPr/>
            </p:nvSpPr>
            <p:spPr bwMode="auto">
              <a:xfrm>
                <a:off x="933" y="2374"/>
                <a:ext cx="17" cy="1"/>
              </a:xfrm>
              <a:prstGeom prst="line">
                <a:avLst/>
              </a:prstGeom>
              <a:noFill/>
              <a:ln w="0">
                <a:solidFill>
                  <a:srgbClr val="000000"/>
                </a:solidFill>
                <a:round/>
                <a:headEnd/>
                <a:tailEnd/>
              </a:ln>
            </p:spPr>
            <p:txBody>
              <a:bodyPr/>
              <a:lstStyle/>
              <a:p>
                <a:endParaRPr lang="en-US"/>
              </a:p>
            </p:txBody>
          </p:sp>
          <p:sp>
            <p:nvSpPr>
              <p:cNvPr id="47589" name="Line 40"/>
              <p:cNvSpPr>
                <a:spLocks noChangeShapeType="1"/>
              </p:cNvSpPr>
              <p:nvPr/>
            </p:nvSpPr>
            <p:spPr bwMode="auto">
              <a:xfrm>
                <a:off x="933" y="2043"/>
                <a:ext cx="6" cy="1"/>
              </a:xfrm>
              <a:prstGeom prst="line">
                <a:avLst/>
              </a:prstGeom>
              <a:noFill/>
              <a:ln w="0">
                <a:solidFill>
                  <a:srgbClr val="000000"/>
                </a:solidFill>
                <a:round/>
                <a:headEnd/>
                <a:tailEnd/>
              </a:ln>
            </p:spPr>
            <p:txBody>
              <a:bodyPr/>
              <a:lstStyle/>
              <a:p>
                <a:endParaRPr lang="en-US"/>
              </a:p>
            </p:txBody>
          </p:sp>
          <p:sp>
            <p:nvSpPr>
              <p:cNvPr id="47590" name="Line 41"/>
              <p:cNvSpPr>
                <a:spLocks noChangeShapeType="1"/>
              </p:cNvSpPr>
              <p:nvPr/>
            </p:nvSpPr>
            <p:spPr bwMode="auto">
              <a:xfrm>
                <a:off x="933" y="3037"/>
                <a:ext cx="1158" cy="1"/>
              </a:xfrm>
              <a:prstGeom prst="line">
                <a:avLst/>
              </a:prstGeom>
              <a:noFill/>
              <a:ln w="0">
                <a:solidFill>
                  <a:srgbClr val="000000"/>
                </a:solidFill>
                <a:round/>
                <a:headEnd/>
                <a:tailEnd/>
              </a:ln>
            </p:spPr>
            <p:txBody>
              <a:bodyPr/>
              <a:lstStyle/>
              <a:p>
                <a:endParaRPr lang="en-US"/>
              </a:p>
            </p:txBody>
          </p:sp>
          <p:sp>
            <p:nvSpPr>
              <p:cNvPr id="47591" name="Line 42"/>
              <p:cNvSpPr>
                <a:spLocks noChangeShapeType="1"/>
              </p:cNvSpPr>
              <p:nvPr/>
            </p:nvSpPr>
            <p:spPr bwMode="auto">
              <a:xfrm flipV="1">
                <a:off x="933" y="3029"/>
                <a:ext cx="1" cy="8"/>
              </a:xfrm>
              <a:prstGeom prst="line">
                <a:avLst/>
              </a:prstGeom>
              <a:noFill/>
              <a:ln w="0">
                <a:solidFill>
                  <a:srgbClr val="000000"/>
                </a:solidFill>
                <a:round/>
                <a:headEnd/>
                <a:tailEnd/>
              </a:ln>
            </p:spPr>
            <p:txBody>
              <a:bodyPr/>
              <a:lstStyle/>
              <a:p>
                <a:endParaRPr lang="en-US"/>
              </a:p>
            </p:txBody>
          </p:sp>
          <p:grpSp>
            <p:nvGrpSpPr>
              <p:cNvPr id="47592" name="Group 43"/>
              <p:cNvGrpSpPr>
                <a:grpSpLocks/>
              </p:cNvGrpSpPr>
              <p:nvPr/>
            </p:nvGrpSpPr>
            <p:grpSpPr bwMode="auto">
              <a:xfrm>
                <a:off x="1099" y="3014"/>
                <a:ext cx="827" cy="23"/>
                <a:chOff x="1099" y="3029"/>
                <a:chExt cx="827" cy="8"/>
              </a:xfrm>
            </p:grpSpPr>
            <p:sp>
              <p:nvSpPr>
                <p:cNvPr id="47711" name="Line 44"/>
                <p:cNvSpPr>
                  <a:spLocks noChangeShapeType="1"/>
                </p:cNvSpPr>
                <p:nvPr/>
              </p:nvSpPr>
              <p:spPr bwMode="auto">
                <a:xfrm flipV="1">
                  <a:off x="1099" y="3029"/>
                  <a:ext cx="1" cy="8"/>
                </a:xfrm>
                <a:prstGeom prst="line">
                  <a:avLst/>
                </a:prstGeom>
                <a:noFill/>
                <a:ln w="0">
                  <a:solidFill>
                    <a:srgbClr val="000000"/>
                  </a:solidFill>
                  <a:round/>
                  <a:headEnd/>
                  <a:tailEnd/>
                </a:ln>
              </p:spPr>
              <p:txBody>
                <a:bodyPr/>
                <a:lstStyle/>
                <a:p>
                  <a:endParaRPr lang="en-US"/>
                </a:p>
              </p:txBody>
            </p:sp>
            <p:sp>
              <p:nvSpPr>
                <p:cNvPr id="47712" name="Line 45"/>
                <p:cNvSpPr>
                  <a:spLocks noChangeShapeType="1"/>
                </p:cNvSpPr>
                <p:nvPr/>
              </p:nvSpPr>
              <p:spPr bwMode="auto">
                <a:xfrm flipV="1">
                  <a:off x="1264" y="3029"/>
                  <a:ext cx="1" cy="8"/>
                </a:xfrm>
                <a:prstGeom prst="line">
                  <a:avLst/>
                </a:prstGeom>
                <a:noFill/>
                <a:ln w="0">
                  <a:solidFill>
                    <a:srgbClr val="000000"/>
                  </a:solidFill>
                  <a:round/>
                  <a:headEnd/>
                  <a:tailEnd/>
                </a:ln>
              </p:spPr>
              <p:txBody>
                <a:bodyPr/>
                <a:lstStyle/>
                <a:p>
                  <a:endParaRPr lang="en-US"/>
                </a:p>
              </p:txBody>
            </p:sp>
            <p:sp>
              <p:nvSpPr>
                <p:cNvPr id="47713" name="Line 46"/>
                <p:cNvSpPr>
                  <a:spLocks noChangeShapeType="1"/>
                </p:cNvSpPr>
                <p:nvPr/>
              </p:nvSpPr>
              <p:spPr bwMode="auto">
                <a:xfrm flipV="1">
                  <a:off x="1429" y="3029"/>
                  <a:ext cx="1" cy="8"/>
                </a:xfrm>
                <a:prstGeom prst="line">
                  <a:avLst/>
                </a:prstGeom>
                <a:noFill/>
                <a:ln w="0">
                  <a:solidFill>
                    <a:srgbClr val="000000"/>
                  </a:solidFill>
                  <a:round/>
                  <a:headEnd/>
                  <a:tailEnd/>
                </a:ln>
              </p:spPr>
              <p:txBody>
                <a:bodyPr/>
                <a:lstStyle/>
                <a:p>
                  <a:endParaRPr lang="en-US"/>
                </a:p>
              </p:txBody>
            </p:sp>
            <p:sp>
              <p:nvSpPr>
                <p:cNvPr id="47714" name="Line 47"/>
                <p:cNvSpPr>
                  <a:spLocks noChangeShapeType="1"/>
                </p:cNvSpPr>
                <p:nvPr/>
              </p:nvSpPr>
              <p:spPr bwMode="auto">
                <a:xfrm flipV="1">
                  <a:off x="1595" y="3029"/>
                  <a:ext cx="1" cy="8"/>
                </a:xfrm>
                <a:prstGeom prst="line">
                  <a:avLst/>
                </a:prstGeom>
                <a:noFill/>
                <a:ln w="0">
                  <a:solidFill>
                    <a:srgbClr val="000000"/>
                  </a:solidFill>
                  <a:round/>
                  <a:headEnd/>
                  <a:tailEnd/>
                </a:ln>
              </p:spPr>
              <p:txBody>
                <a:bodyPr/>
                <a:lstStyle/>
                <a:p>
                  <a:endParaRPr lang="en-US"/>
                </a:p>
              </p:txBody>
            </p:sp>
            <p:sp>
              <p:nvSpPr>
                <p:cNvPr id="47715" name="Line 48"/>
                <p:cNvSpPr>
                  <a:spLocks noChangeShapeType="1"/>
                </p:cNvSpPr>
                <p:nvPr/>
              </p:nvSpPr>
              <p:spPr bwMode="auto">
                <a:xfrm flipV="1">
                  <a:off x="1760" y="3029"/>
                  <a:ext cx="1" cy="8"/>
                </a:xfrm>
                <a:prstGeom prst="line">
                  <a:avLst/>
                </a:prstGeom>
                <a:noFill/>
                <a:ln w="0">
                  <a:solidFill>
                    <a:srgbClr val="000000"/>
                  </a:solidFill>
                  <a:round/>
                  <a:headEnd/>
                  <a:tailEnd/>
                </a:ln>
              </p:spPr>
              <p:txBody>
                <a:bodyPr/>
                <a:lstStyle/>
                <a:p>
                  <a:endParaRPr lang="en-US"/>
                </a:p>
              </p:txBody>
            </p:sp>
            <p:sp>
              <p:nvSpPr>
                <p:cNvPr id="47716" name="Line 49"/>
                <p:cNvSpPr>
                  <a:spLocks noChangeShapeType="1"/>
                </p:cNvSpPr>
                <p:nvPr/>
              </p:nvSpPr>
              <p:spPr bwMode="auto">
                <a:xfrm flipV="1">
                  <a:off x="1925" y="3029"/>
                  <a:ext cx="1" cy="8"/>
                </a:xfrm>
                <a:prstGeom prst="line">
                  <a:avLst/>
                </a:prstGeom>
                <a:noFill/>
                <a:ln w="0">
                  <a:solidFill>
                    <a:srgbClr val="000000"/>
                  </a:solidFill>
                  <a:round/>
                  <a:headEnd/>
                  <a:tailEnd/>
                </a:ln>
              </p:spPr>
              <p:txBody>
                <a:bodyPr/>
                <a:lstStyle/>
                <a:p>
                  <a:endParaRPr lang="en-US"/>
                </a:p>
              </p:txBody>
            </p:sp>
          </p:grpSp>
          <p:sp>
            <p:nvSpPr>
              <p:cNvPr id="47593" name="Line 50"/>
              <p:cNvSpPr>
                <a:spLocks noChangeShapeType="1"/>
              </p:cNvSpPr>
              <p:nvPr/>
            </p:nvSpPr>
            <p:spPr bwMode="auto">
              <a:xfrm flipV="1">
                <a:off x="2091" y="3029"/>
                <a:ext cx="1" cy="8"/>
              </a:xfrm>
              <a:prstGeom prst="line">
                <a:avLst/>
              </a:prstGeom>
              <a:noFill/>
              <a:ln w="0">
                <a:solidFill>
                  <a:srgbClr val="000000"/>
                </a:solidFill>
                <a:round/>
                <a:headEnd/>
                <a:tailEnd/>
              </a:ln>
            </p:spPr>
            <p:txBody>
              <a:bodyPr/>
              <a:lstStyle/>
              <a:p>
                <a:endParaRPr lang="en-US"/>
              </a:p>
            </p:txBody>
          </p:sp>
          <p:sp>
            <p:nvSpPr>
              <p:cNvPr id="47594" name="Freeform 51"/>
              <p:cNvSpPr>
                <a:spLocks/>
              </p:cNvSpPr>
              <p:nvPr/>
            </p:nvSpPr>
            <p:spPr bwMode="auto">
              <a:xfrm>
                <a:off x="933" y="2361"/>
                <a:ext cx="1158" cy="373"/>
              </a:xfrm>
              <a:custGeom>
                <a:avLst/>
                <a:gdLst>
                  <a:gd name="T0" fmla="*/ 0 w 3295"/>
                  <a:gd name="T1" fmla="*/ 34 h 833"/>
                  <a:gd name="T2" fmla="*/ 7 w 3295"/>
                  <a:gd name="T3" fmla="*/ 28 h 833"/>
                  <a:gd name="T4" fmla="*/ 14 w 3295"/>
                  <a:gd name="T5" fmla="*/ 23 h 833"/>
                  <a:gd name="T6" fmla="*/ 21 w 3295"/>
                  <a:gd name="T7" fmla="*/ 4 h 833"/>
                  <a:gd name="T8" fmla="*/ 29 w 3295"/>
                  <a:gd name="T9" fmla="*/ 0 h 833"/>
                  <a:gd name="T10" fmla="*/ 36 w 3295"/>
                  <a:gd name="T11" fmla="*/ 4 h 833"/>
                  <a:gd name="T12" fmla="*/ 43 w 3295"/>
                  <a:gd name="T13" fmla="*/ 14 h 833"/>
                  <a:gd name="T14" fmla="*/ 50 w 3295"/>
                  <a:gd name="T15" fmla="*/ 21 h 833"/>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833"/>
                  <a:gd name="T26" fmla="*/ 3295 w 3295"/>
                  <a:gd name="T27" fmla="*/ 833 h 8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833">
                    <a:moveTo>
                      <a:pt x="0" y="833"/>
                    </a:moveTo>
                    <a:lnTo>
                      <a:pt x="471" y="704"/>
                    </a:lnTo>
                    <a:lnTo>
                      <a:pt x="941" y="567"/>
                    </a:lnTo>
                    <a:lnTo>
                      <a:pt x="1412" y="90"/>
                    </a:lnTo>
                    <a:lnTo>
                      <a:pt x="1883" y="0"/>
                    </a:lnTo>
                    <a:lnTo>
                      <a:pt x="2354" y="108"/>
                    </a:lnTo>
                    <a:lnTo>
                      <a:pt x="2824" y="345"/>
                    </a:lnTo>
                    <a:lnTo>
                      <a:pt x="3295" y="530"/>
                    </a:lnTo>
                  </a:path>
                </a:pathLst>
              </a:custGeom>
              <a:noFill/>
              <a:ln w="28575">
                <a:solidFill>
                  <a:srgbClr val="FF0000"/>
                </a:solidFill>
                <a:round/>
                <a:headEnd/>
                <a:tailEnd/>
              </a:ln>
            </p:spPr>
            <p:txBody>
              <a:bodyPr/>
              <a:lstStyle/>
              <a:p>
                <a:endParaRPr lang="en-US"/>
              </a:p>
            </p:txBody>
          </p:sp>
          <p:sp>
            <p:nvSpPr>
              <p:cNvPr id="47595" name="Line 52"/>
              <p:cNvSpPr>
                <a:spLocks noChangeShapeType="1"/>
              </p:cNvSpPr>
              <p:nvPr/>
            </p:nvSpPr>
            <p:spPr bwMode="auto">
              <a:xfrm flipV="1">
                <a:off x="933" y="2709"/>
                <a:ext cx="1" cy="25"/>
              </a:xfrm>
              <a:prstGeom prst="line">
                <a:avLst/>
              </a:prstGeom>
              <a:noFill/>
              <a:ln w="3175">
                <a:solidFill>
                  <a:srgbClr val="FF0000"/>
                </a:solidFill>
                <a:round/>
                <a:headEnd/>
                <a:tailEnd/>
              </a:ln>
            </p:spPr>
            <p:txBody>
              <a:bodyPr/>
              <a:lstStyle/>
              <a:p>
                <a:endParaRPr lang="en-US"/>
              </a:p>
            </p:txBody>
          </p:sp>
          <p:sp>
            <p:nvSpPr>
              <p:cNvPr id="47596" name="Line 53"/>
              <p:cNvSpPr>
                <a:spLocks noChangeShapeType="1"/>
              </p:cNvSpPr>
              <p:nvPr/>
            </p:nvSpPr>
            <p:spPr bwMode="auto">
              <a:xfrm>
                <a:off x="929" y="2709"/>
                <a:ext cx="9" cy="1"/>
              </a:xfrm>
              <a:prstGeom prst="line">
                <a:avLst/>
              </a:prstGeom>
              <a:noFill/>
              <a:ln w="3175">
                <a:solidFill>
                  <a:srgbClr val="FF0000"/>
                </a:solidFill>
                <a:round/>
                <a:headEnd/>
                <a:tailEnd/>
              </a:ln>
            </p:spPr>
            <p:txBody>
              <a:bodyPr/>
              <a:lstStyle/>
              <a:p>
                <a:endParaRPr lang="en-US"/>
              </a:p>
            </p:txBody>
          </p:sp>
          <p:sp>
            <p:nvSpPr>
              <p:cNvPr id="47597" name="Line 54"/>
              <p:cNvSpPr>
                <a:spLocks noChangeShapeType="1"/>
              </p:cNvSpPr>
              <p:nvPr/>
            </p:nvSpPr>
            <p:spPr bwMode="auto">
              <a:xfrm flipV="1">
                <a:off x="1099" y="2651"/>
                <a:ext cx="1" cy="25"/>
              </a:xfrm>
              <a:prstGeom prst="line">
                <a:avLst/>
              </a:prstGeom>
              <a:noFill/>
              <a:ln w="3175">
                <a:solidFill>
                  <a:srgbClr val="FF0000"/>
                </a:solidFill>
                <a:round/>
                <a:headEnd/>
                <a:tailEnd/>
              </a:ln>
            </p:spPr>
            <p:txBody>
              <a:bodyPr/>
              <a:lstStyle/>
              <a:p>
                <a:endParaRPr lang="en-US"/>
              </a:p>
            </p:txBody>
          </p:sp>
          <p:sp>
            <p:nvSpPr>
              <p:cNvPr id="47598" name="Line 55"/>
              <p:cNvSpPr>
                <a:spLocks noChangeShapeType="1"/>
              </p:cNvSpPr>
              <p:nvPr/>
            </p:nvSpPr>
            <p:spPr bwMode="auto">
              <a:xfrm>
                <a:off x="1094" y="2651"/>
                <a:ext cx="9" cy="1"/>
              </a:xfrm>
              <a:prstGeom prst="line">
                <a:avLst/>
              </a:prstGeom>
              <a:noFill/>
              <a:ln w="3175">
                <a:solidFill>
                  <a:srgbClr val="FF0000"/>
                </a:solidFill>
                <a:round/>
                <a:headEnd/>
                <a:tailEnd/>
              </a:ln>
            </p:spPr>
            <p:txBody>
              <a:bodyPr/>
              <a:lstStyle/>
              <a:p>
                <a:endParaRPr lang="en-US"/>
              </a:p>
            </p:txBody>
          </p:sp>
          <p:sp>
            <p:nvSpPr>
              <p:cNvPr id="47599" name="Line 56"/>
              <p:cNvSpPr>
                <a:spLocks noChangeShapeType="1"/>
              </p:cNvSpPr>
              <p:nvPr/>
            </p:nvSpPr>
            <p:spPr bwMode="auto">
              <a:xfrm flipV="1">
                <a:off x="1264" y="2558"/>
                <a:ext cx="1" cy="57"/>
              </a:xfrm>
              <a:prstGeom prst="line">
                <a:avLst/>
              </a:prstGeom>
              <a:noFill/>
              <a:ln w="3175">
                <a:solidFill>
                  <a:srgbClr val="FF0000"/>
                </a:solidFill>
                <a:round/>
                <a:headEnd/>
                <a:tailEnd/>
              </a:ln>
            </p:spPr>
            <p:txBody>
              <a:bodyPr/>
              <a:lstStyle/>
              <a:p>
                <a:endParaRPr lang="en-US"/>
              </a:p>
            </p:txBody>
          </p:sp>
          <p:sp>
            <p:nvSpPr>
              <p:cNvPr id="47600" name="Line 57"/>
              <p:cNvSpPr>
                <a:spLocks noChangeShapeType="1"/>
              </p:cNvSpPr>
              <p:nvPr/>
            </p:nvSpPr>
            <p:spPr bwMode="auto">
              <a:xfrm>
                <a:off x="1259" y="2558"/>
                <a:ext cx="10" cy="1"/>
              </a:xfrm>
              <a:prstGeom prst="line">
                <a:avLst/>
              </a:prstGeom>
              <a:noFill/>
              <a:ln w="3175">
                <a:solidFill>
                  <a:srgbClr val="FF0000"/>
                </a:solidFill>
                <a:round/>
                <a:headEnd/>
                <a:tailEnd/>
              </a:ln>
            </p:spPr>
            <p:txBody>
              <a:bodyPr/>
              <a:lstStyle/>
              <a:p>
                <a:endParaRPr lang="en-US"/>
              </a:p>
            </p:txBody>
          </p:sp>
          <p:sp>
            <p:nvSpPr>
              <p:cNvPr id="47601" name="Line 58"/>
              <p:cNvSpPr>
                <a:spLocks noChangeShapeType="1"/>
              </p:cNvSpPr>
              <p:nvPr/>
            </p:nvSpPr>
            <p:spPr bwMode="auto">
              <a:xfrm flipV="1">
                <a:off x="1429" y="2293"/>
                <a:ext cx="1" cy="108"/>
              </a:xfrm>
              <a:prstGeom prst="line">
                <a:avLst/>
              </a:prstGeom>
              <a:noFill/>
              <a:ln w="3175">
                <a:solidFill>
                  <a:srgbClr val="FF0000"/>
                </a:solidFill>
                <a:round/>
                <a:headEnd/>
                <a:tailEnd/>
              </a:ln>
            </p:spPr>
            <p:txBody>
              <a:bodyPr/>
              <a:lstStyle/>
              <a:p>
                <a:endParaRPr lang="en-US"/>
              </a:p>
            </p:txBody>
          </p:sp>
          <p:sp>
            <p:nvSpPr>
              <p:cNvPr id="47602" name="Line 59"/>
              <p:cNvSpPr>
                <a:spLocks noChangeShapeType="1"/>
              </p:cNvSpPr>
              <p:nvPr/>
            </p:nvSpPr>
            <p:spPr bwMode="auto">
              <a:xfrm>
                <a:off x="1425" y="2293"/>
                <a:ext cx="9" cy="1"/>
              </a:xfrm>
              <a:prstGeom prst="line">
                <a:avLst/>
              </a:prstGeom>
              <a:noFill/>
              <a:ln w="3175">
                <a:solidFill>
                  <a:srgbClr val="FF0000"/>
                </a:solidFill>
                <a:round/>
                <a:headEnd/>
                <a:tailEnd/>
              </a:ln>
            </p:spPr>
            <p:txBody>
              <a:bodyPr/>
              <a:lstStyle/>
              <a:p>
                <a:endParaRPr lang="en-US"/>
              </a:p>
            </p:txBody>
          </p:sp>
          <p:sp>
            <p:nvSpPr>
              <p:cNvPr id="47603" name="Line 60"/>
              <p:cNvSpPr>
                <a:spLocks noChangeShapeType="1"/>
              </p:cNvSpPr>
              <p:nvPr/>
            </p:nvSpPr>
            <p:spPr bwMode="auto">
              <a:xfrm flipV="1">
                <a:off x="1595" y="2226"/>
                <a:ext cx="1" cy="135"/>
              </a:xfrm>
              <a:prstGeom prst="line">
                <a:avLst/>
              </a:prstGeom>
              <a:noFill/>
              <a:ln w="3175">
                <a:solidFill>
                  <a:srgbClr val="FF0000"/>
                </a:solidFill>
                <a:round/>
                <a:headEnd/>
                <a:tailEnd/>
              </a:ln>
            </p:spPr>
            <p:txBody>
              <a:bodyPr/>
              <a:lstStyle/>
              <a:p>
                <a:endParaRPr lang="en-US"/>
              </a:p>
            </p:txBody>
          </p:sp>
          <p:sp>
            <p:nvSpPr>
              <p:cNvPr id="47604" name="Line 61"/>
              <p:cNvSpPr>
                <a:spLocks noChangeShapeType="1"/>
              </p:cNvSpPr>
              <p:nvPr/>
            </p:nvSpPr>
            <p:spPr bwMode="auto">
              <a:xfrm>
                <a:off x="1590" y="2226"/>
                <a:ext cx="9" cy="1"/>
              </a:xfrm>
              <a:prstGeom prst="line">
                <a:avLst/>
              </a:prstGeom>
              <a:noFill/>
              <a:ln w="3175">
                <a:solidFill>
                  <a:srgbClr val="FF0000"/>
                </a:solidFill>
                <a:round/>
                <a:headEnd/>
                <a:tailEnd/>
              </a:ln>
            </p:spPr>
            <p:txBody>
              <a:bodyPr/>
              <a:lstStyle/>
              <a:p>
                <a:endParaRPr lang="en-US"/>
              </a:p>
            </p:txBody>
          </p:sp>
          <p:sp>
            <p:nvSpPr>
              <p:cNvPr id="47605" name="Line 62"/>
              <p:cNvSpPr>
                <a:spLocks noChangeShapeType="1"/>
              </p:cNvSpPr>
              <p:nvPr/>
            </p:nvSpPr>
            <p:spPr bwMode="auto">
              <a:xfrm flipV="1">
                <a:off x="1760" y="2296"/>
                <a:ext cx="1" cy="113"/>
              </a:xfrm>
              <a:prstGeom prst="line">
                <a:avLst/>
              </a:prstGeom>
              <a:noFill/>
              <a:ln w="3175">
                <a:solidFill>
                  <a:srgbClr val="FF0000"/>
                </a:solidFill>
                <a:round/>
                <a:headEnd/>
                <a:tailEnd/>
              </a:ln>
            </p:spPr>
            <p:txBody>
              <a:bodyPr/>
              <a:lstStyle/>
              <a:p>
                <a:endParaRPr lang="en-US"/>
              </a:p>
            </p:txBody>
          </p:sp>
          <p:sp>
            <p:nvSpPr>
              <p:cNvPr id="47606" name="Line 63"/>
              <p:cNvSpPr>
                <a:spLocks noChangeShapeType="1"/>
              </p:cNvSpPr>
              <p:nvPr/>
            </p:nvSpPr>
            <p:spPr bwMode="auto">
              <a:xfrm>
                <a:off x="1755" y="2296"/>
                <a:ext cx="10" cy="1"/>
              </a:xfrm>
              <a:prstGeom prst="line">
                <a:avLst/>
              </a:prstGeom>
              <a:noFill/>
              <a:ln w="3175">
                <a:solidFill>
                  <a:srgbClr val="FF0000"/>
                </a:solidFill>
                <a:round/>
                <a:headEnd/>
                <a:tailEnd/>
              </a:ln>
            </p:spPr>
            <p:txBody>
              <a:bodyPr/>
              <a:lstStyle/>
              <a:p>
                <a:endParaRPr lang="en-US"/>
              </a:p>
            </p:txBody>
          </p:sp>
          <p:sp>
            <p:nvSpPr>
              <p:cNvPr id="47607" name="Line 64"/>
              <p:cNvSpPr>
                <a:spLocks noChangeShapeType="1"/>
              </p:cNvSpPr>
              <p:nvPr/>
            </p:nvSpPr>
            <p:spPr bwMode="auto">
              <a:xfrm flipV="1">
                <a:off x="1925" y="2438"/>
                <a:ext cx="1" cy="77"/>
              </a:xfrm>
              <a:prstGeom prst="line">
                <a:avLst/>
              </a:prstGeom>
              <a:noFill/>
              <a:ln w="3175">
                <a:solidFill>
                  <a:srgbClr val="FF0000"/>
                </a:solidFill>
                <a:round/>
                <a:headEnd/>
                <a:tailEnd/>
              </a:ln>
            </p:spPr>
            <p:txBody>
              <a:bodyPr/>
              <a:lstStyle/>
              <a:p>
                <a:endParaRPr lang="en-US"/>
              </a:p>
            </p:txBody>
          </p:sp>
          <p:sp>
            <p:nvSpPr>
              <p:cNvPr id="47608" name="Line 65"/>
              <p:cNvSpPr>
                <a:spLocks noChangeShapeType="1"/>
              </p:cNvSpPr>
              <p:nvPr/>
            </p:nvSpPr>
            <p:spPr bwMode="auto">
              <a:xfrm>
                <a:off x="1921" y="2438"/>
                <a:ext cx="9" cy="1"/>
              </a:xfrm>
              <a:prstGeom prst="line">
                <a:avLst/>
              </a:prstGeom>
              <a:noFill/>
              <a:ln w="3175">
                <a:solidFill>
                  <a:srgbClr val="FF0000"/>
                </a:solidFill>
                <a:round/>
                <a:headEnd/>
                <a:tailEnd/>
              </a:ln>
            </p:spPr>
            <p:txBody>
              <a:bodyPr/>
              <a:lstStyle/>
              <a:p>
                <a:endParaRPr lang="en-US"/>
              </a:p>
            </p:txBody>
          </p:sp>
          <p:sp>
            <p:nvSpPr>
              <p:cNvPr id="47609" name="Line 66"/>
              <p:cNvSpPr>
                <a:spLocks noChangeShapeType="1"/>
              </p:cNvSpPr>
              <p:nvPr/>
            </p:nvSpPr>
            <p:spPr bwMode="auto">
              <a:xfrm flipV="1">
                <a:off x="2091" y="2504"/>
                <a:ext cx="1" cy="94"/>
              </a:xfrm>
              <a:prstGeom prst="line">
                <a:avLst/>
              </a:prstGeom>
              <a:noFill/>
              <a:ln w="3175">
                <a:solidFill>
                  <a:srgbClr val="FF0000"/>
                </a:solidFill>
                <a:round/>
                <a:headEnd/>
                <a:tailEnd/>
              </a:ln>
            </p:spPr>
            <p:txBody>
              <a:bodyPr/>
              <a:lstStyle/>
              <a:p>
                <a:endParaRPr lang="en-US"/>
              </a:p>
            </p:txBody>
          </p:sp>
          <p:sp>
            <p:nvSpPr>
              <p:cNvPr id="47610" name="Line 67"/>
              <p:cNvSpPr>
                <a:spLocks noChangeShapeType="1"/>
              </p:cNvSpPr>
              <p:nvPr/>
            </p:nvSpPr>
            <p:spPr bwMode="auto">
              <a:xfrm>
                <a:off x="2086" y="2504"/>
                <a:ext cx="9" cy="1"/>
              </a:xfrm>
              <a:prstGeom prst="line">
                <a:avLst/>
              </a:prstGeom>
              <a:noFill/>
              <a:ln w="3175">
                <a:solidFill>
                  <a:srgbClr val="FF0000"/>
                </a:solidFill>
                <a:round/>
                <a:headEnd/>
                <a:tailEnd/>
              </a:ln>
            </p:spPr>
            <p:txBody>
              <a:bodyPr/>
              <a:lstStyle/>
              <a:p>
                <a:endParaRPr lang="en-US"/>
              </a:p>
            </p:txBody>
          </p:sp>
          <p:sp>
            <p:nvSpPr>
              <p:cNvPr id="47611" name="Line 68"/>
              <p:cNvSpPr>
                <a:spLocks noChangeShapeType="1"/>
              </p:cNvSpPr>
              <p:nvPr/>
            </p:nvSpPr>
            <p:spPr bwMode="auto">
              <a:xfrm>
                <a:off x="933" y="2734"/>
                <a:ext cx="1" cy="26"/>
              </a:xfrm>
              <a:prstGeom prst="line">
                <a:avLst/>
              </a:prstGeom>
              <a:noFill/>
              <a:ln w="3175">
                <a:solidFill>
                  <a:srgbClr val="FF0000"/>
                </a:solidFill>
                <a:round/>
                <a:headEnd/>
                <a:tailEnd/>
              </a:ln>
            </p:spPr>
            <p:txBody>
              <a:bodyPr/>
              <a:lstStyle/>
              <a:p>
                <a:endParaRPr lang="en-US"/>
              </a:p>
            </p:txBody>
          </p:sp>
          <p:sp>
            <p:nvSpPr>
              <p:cNvPr id="47612" name="Line 69"/>
              <p:cNvSpPr>
                <a:spLocks noChangeShapeType="1"/>
              </p:cNvSpPr>
              <p:nvPr/>
            </p:nvSpPr>
            <p:spPr bwMode="auto">
              <a:xfrm>
                <a:off x="929" y="2760"/>
                <a:ext cx="9" cy="1"/>
              </a:xfrm>
              <a:prstGeom prst="line">
                <a:avLst/>
              </a:prstGeom>
              <a:noFill/>
              <a:ln w="3175">
                <a:solidFill>
                  <a:srgbClr val="FF0000"/>
                </a:solidFill>
                <a:round/>
                <a:headEnd/>
                <a:tailEnd/>
              </a:ln>
            </p:spPr>
            <p:txBody>
              <a:bodyPr/>
              <a:lstStyle/>
              <a:p>
                <a:endParaRPr lang="en-US"/>
              </a:p>
            </p:txBody>
          </p:sp>
          <p:sp>
            <p:nvSpPr>
              <p:cNvPr id="47613" name="Line 70"/>
              <p:cNvSpPr>
                <a:spLocks noChangeShapeType="1"/>
              </p:cNvSpPr>
              <p:nvPr/>
            </p:nvSpPr>
            <p:spPr bwMode="auto">
              <a:xfrm>
                <a:off x="1099" y="2676"/>
                <a:ext cx="1" cy="26"/>
              </a:xfrm>
              <a:prstGeom prst="line">
                <a:avLst/>
              </a:prstGeom>
              <a:noFill/>
              <a:ln w="3175">
                <a:solidFill>
                  <a:srgbClr val="FF0000"/>
                </a:solidFill>
                <a:round/>
                <a:headEnd/>
                <a:tailEnd/>
              </a:ln>
            </p:spPr>
            <p:txBody>
              <a:bodyPr/>
              <a:lstStyle/>
              <a:p>
                <a:endParaRPr lang="en-US"/>
              </a:p>
            </p:txBody>
          </p:sp>
          <p:sp>
            <p:nvSpPr>
              <p:cNvPr id="47614" name="Line 71"/>
              <p:cNvSpPr>
                <a:spLocks noChangeShapeType="1"/>
              </p:cNvSpPr>
              <p:nvPr/>
            </p:nvSpPr>
            <p:spPr bwMode="auto">
              <a:xfrm>
                <a:off x="1094" y="2702"/>
                <a:ext cx="9" cy="1"/>
              </a:xfrm>
              <a:prstGeom prst="line">
                <a:avLst/>
              </a:prstGeom>
              <a:noFill/>
              <a:ln w="3175">
                <a:solidFill>
                  <a:srgbClr val="FF0000"/>
                </a:solidFill>
                <a:round/>
                <a:headEnd/>
                <a:tailEnd/>
              </a:ln>
            </p:spPr>
            <p:txBody>
              <a:bodyPr/>
              <a:lstStyle/>
              <a:p>
                <a:endParaRPr lang="en-US"/>
              </a:p>
            </p:txBody>
          </p:sp>
          <p:sp>
            <p:nvSpPr>
              <p:cNvPr id="47615" name="Line 72"/>
              <p:cNvSpPr>
                <a:spLocks noChangeShapeType="1"/>
              </p:cNvSpPr>
              <p:nvPr/>
            </p:nvSpPr>
            <p:spPr bwMode="auto">
              <a:xfrm>
                <a:off x="1264" y="2615"/>
                <a:ext cx="1" cy="56"/>
              </a:xfrm>
              <a:prstGeom prst="line">
                <a:avLst/>
              </a:prstGeom>
              <a:noFill/>
              <a:ln w="3175">
                <a:solidFill>
                  <a:srgbClr val="FF0000"/>
                </a:solidFill>
                <a:round/>
                <a:headEnd/>
                <a:tailEnd/>
              </a:ln>
            </p:spPr>
            <p:txBody>
              <a:bodyPr/>
              <a:lstStyle/>
              <a:p>
                <a:endParaRPr lang="en-US"/>
              </a:p>
            </p:txBody>
          </p:sp>
          <p:sp>
            <p:nvSpPr>
              <p:cNvPr id="47616" name="Line 73"/>
              <p:cNvSpPr>
                <a:spLocks noChangeShapeType="1"/>
              </p:cNvSpPr>
              <p:nvPr/>
            </p:nvSpPr>
            <p:spPr bwMode="auto">
              <a:xfrm>
                <a:off x="1259" y="2671"/>
                <a:ext cx="10" cy="1"/>
              </a:xfrm>
              <a:prstGeom prst="line">
                <a:avLst/>
              </a:prstGeom>
              <a:noFill/>
              <a:ln w="3175">
                <a:solidFill>
                  <a:srgbClr val="FF0000"/>
                </a:solidFill>
                <a:round/>
                <a:headEnd/>
                <a:tailEnd/>
              </a:ln>
            </p:spPr>
            <p:txBody>
              <a:bodyPr/>
              <a:lstStyle/>
              <a:p>
                <a:endParaRPr lang="en-US"/>
              </a:p>
            </p:txBody>
          </p:sp>
          <p:sp>
            <p:nvSpPr>
              <p:cNvPr id="47617" name="Line 74"/>
              <p:cNvSpPr>
                <a:spLocks noChangeShapeType="1"/>
              </p:cNvSpPr>
              <p:nvPr/>
            </p:nvSpPr>
            <p:spPr bwMode="auto">
              <a:xfrm>
                <a:off x="1429" y="2401"/>
                <a:ext cx="1" cy="108"/>
              </a:xfrm>
              <a:prstGeom prst="line">
                <a:avLst/>
              </a:prstGeom>
              <a:noFill/>
              <a:ln w="3175">
                <a:solidFill>
                  <a:srgbClr val="FF0000"/>
                </a:solidFill>
                <a:round/>
                <a:headEnd/>
                <a:tailEnd/>
              </a:ln>
            </p:spPr>
            <p:txBody>
              <a:bodyPr/>
              <a:lstStyle/>
              <a:p>
                <a:endParaRPr lang="en-US"/>
              </a:p>
            </p:txBody>
          </p:sp>
          <p:sp>
            <p:nvSpPr>
              <p:cNvPr id="47618" name="Line 75"/>
              <p:cNvSpPr>
                <a:spLocks noChangeShapeType="1"/>
              </p:cNvSpPr>
              <p:nvPr/>
            </p:nvSpPr>
            <p:spPr bwMode="auto">
              <a:xfrm>
                <a:off x="1425" y="2509"/>
                <a:ext cx="9" cy="1"/>
              </a:xfrm>
              <a:prstGeom prst="line">
                <a:avLst/>
              </a:prstGeom>
              <a:noFill/>
              <a:ln w="3175">
                <a:solidFill>
                  <a:srgbClr val="FF0000"/>
                </a:solidFill>
                <a:round/>
                <a:headEnd/>
                <a:tailEnd/>
              </a:ln>
            </p:spPr>
            <p:txBody>
              <a:bodyPr/>
              <a:lstStyle/>
              <a:p>
                <a:endParaRPr lang="en-US"/>
              </a:p>
            </p:txBody>
          </p:sp>
          <p:sp>
            <p:nvSpPr>
              <p:cNvPr id="47619" name="Line 76"/>
              <p:cNvSpPr>
                <a:spLocks noChangeShapeType="1"/>
              </p:cNvSpPr>
              <p:nvPr/>
            </p:nvSpPr>
            <p:spPr bwMode="auto">
              <a:xfrm>
                <a:off x="1595" y="2361"/>
                <a:ext cx="1" cy="135"/>
              </a:xfrm>
              <a:prstGeom prst="line">
                <a:avLst/>
              </a:prstGeom>
              <a:noFill/>
              <a:ln w="3175">
                <a:solidFill>
                  <a:srgbClr val="FF0000"/>
                </a:solidFill>
                <a:round/>
                <a:headEnd/>
                <a:tailEnd/>
              </a:ln>
            </p:spPr>
            <p:txBody>
              <a:bodyPr/>
              <a:lstStyle/>
              <a:p>
                <a:endParaRPr lang="en-US"/>
              </a:p>
            </p:txBody>
          </p:sp>
          <p:sp>
            <p:nvSpPr>
              <p:cNvPr id="47620" name="Line 77"/>
              <p:cNvSpPr>
                <a:spLocks noChangeShapeType="1"/>
              </p:cNvSpPr>
              <p:nvPr/>
            </p:nvSpPr>
            <p:spPr bwMode="auto">
              <a:xfrm>
                <a:off x="1590" y="2496"/>
                <a:ext cx="9" cy="1"/>
              </a:xfrm>
              <a:prstGeom prst="line">
                <a:avLst/>
              </a:prstGeom>
              <a:noFill/>
              <a:ln w="3175">
                <a:solidFill>
                  <a:srgbClr val="FF0000"/>
                </a:solidFill>
                <a:round/>
                <a:headEnd/>
                <a:tailEnd/>
              </a:ln>
            </p:spPr>
            <p:txBody>
              <a:bodyPr/>
              <a:lstStyle/>
              <a:p>
                <a:endParaRPr lang="en-US"/>
              </a:p>
            </p:txBody>
          </p:sp>
          <p:sp>
            <p:nvSpPr>
              <p:cNvPr id="47621" name="Line 78"/>
              <p:cNvSpPr>
                <a:spLocks noChangeShapeType="1"/>
              </p:cNvSpPr>
              <p:nvPr/>
            </p:nvSpPr>
            <p:spPr bwMode="auto">
              <a:xfrm>
                <a:off x="1760" y="2409"/>
                <a:ext cx="1" cy="113"/>
              </a:xfrm>
              <a:prstGeom prst="line">
                <a:avLst/>
              </a:prstGeom>
              <a:noFill/>
              <a:ln w="3175">
                <a:solidFill>
                  <a:srgbClr val="FF0000"/>
                </a:solidFill>
                <a:round/>
                <a:headEnd/>
                <a:tailEnd/>
              </a:ln>
            </p:spPr>
            <p:txBody>
              <a:bodyPr/>
              <a:lstStyle/>
              <a:p>
                <a:endParaRPr lang="en-US"/>
              </a:p>
            </p:txBody>
          </p:sp>
          <p:sp>
            <p:nvSpPr>
              <p:cNvPr id="47622" name="Line 79"/>
              <p:cNvSpPr>
                <a:spLocks noChangeShapeType="1"/>
              </p:cNvSpPr>
              <p:nvPr/>
            </p:nvSpPr>
            <p:spPr bwMode="auto">
              <a:xfrm>
                <a:off x="1755" y="2522"/>
                <a:ext cx="10" cy="1"/>
              </a:xfrm>
              <a:prstGeom prst="line">
                <a:avLst/>
              </a:prstGeom>
              <a:noFill/>
              <a:ln w="3175">
                <a:solidFill>
                  <a:srgbClr val="FF0000"/>
                </a:solidFill>
                <a:round/>
                <a:headEnd/>
                <a:tailEnd/>
              </a:ln>
            </p:spPr>
            <p:txBody>
              <a:bodyPr/>
              <a:lstStyle/>
              <a:p>
                <a:endParaRPr lang="en-US"/>
              </a:p>
            </p:txBody>
          </p:sp>
          <p:sp>
            <p:nvSpPr>
              <p:cNvPr id="47623" name="Line 80"/>
              <p:cNvSpPr>
                <a:spLocks noChangeShapeType="1"/>
              </p:cNvSpPr>
              <p:nvPr/>
            </p:nvSpPr>
            <p:spPr bwMode="auto">
              <a:xfrm>
                <a:off x="1925" y="2515"/>
                <a:ext cx="1" cy="77"/>
              </a:xfrm>
              <a:prstGeom prst="line">
                <a:avLst/>
              </a:prstGeom>
              <a:noFill/>
              <a:ln w="3175">
                <a:solidFill>
                  <a:srgbClr val="FF0000"/>
                </a:solidFill>
                <a:round/>
                <a:headEnd/>
                <a:tailEnd/>
              </a:ln>
            </p:spPr>
            <p:txBody>
              <a:bodyPr/>
              <a:lstStyle/>
              <a:p>
                <a:endParaRPr lang="en-US"/>
              </a:p>
            </p:txBody>
          </p:sp>
          <p:sp>
            <p:nvSpPr>
              <p:cNvPr id="47624" name="Line 81"/>
              <p:cNvSpPr>
                <a:spLocks noChangeShapeType="1"/>
              </p:cNvSpPr>
              <p:nvPr/>
            </p:nvSpPr>
            <p:spPr bwMode="auto">
              <a:xfrm>
                <a:off x="1921" y="2592"/>
                <a:ext cx="9" cy="1"/>
              </a:xfrm>
              <a:prstGeom prst="line">
                <a:avLst/>
              </a:prstGeom>
              <a:noFill/>
              <a:ln w="3175">
                <a:solidFill>
                  <a:srgbClr val="FF0000"/>
                </a:solidFill>
                <a:round/>
                <a:headEnd/>
                <a:tailEnd/>
              </a:ln>
            </p:spPr>
            <p:txBody>
              <a:bodyPr/>
              <a:lstStyle/>
              <a:p>
                <a:endParaRPr lang="en-US"/>
              </a:p>
            </p:txBody>
          </p:sp>
          <p:sp>
            <p:nvSpPr>
              <p:cNvPr id="47625" name="Line 82"/>
              <p:cNvSpPr>
                <a:spLocks noChangeShapeType="1"/>
              </p:cNvSpPr>
              <p:nvPr/>
            </p:nvSpPr>
            <p:spPr bwMode="auto">
              <a:xfrm>
                <a:off x="2091" y="2598"/>
                <a:ext cx="1" cy="95"/>
              </a:xfrm>
              <a:prstGeom prst="line">
                <a:avLst/>
              </a:prstGeom>
              <a:noFill/>
              <a:ln w="3175">
                <a:solidFill>
                  <a:srgbClr val="FF0000"/>
                </a:solidFill>
                <a:round/>
                <a:headEnd/>
                <a:tailEnd/>
              </a:ln>
            </p:spPr>
            <p:txBody>
              <a:bodyPr/>
              <a:lstStyle/>
              <a:p>
                <a:endParaRPr lang="en-US"/>
              </a:p>
            </p:txBody>
          </p:sp>
          <p:sp>
            <p:nvSpPr>
              <p:cNvPr id="47626" name="Line 83"/>
              <p:cNvSpPr>
                <a:spLocks noChangeShapeType="1"/>
              </p:cNvSpPr>
              <p:nvPr/>
            </p:nvSpPr>
            <p:spPr bwMode="auto">
              <a:xfrm>
                <a:off x="2086" y="2693"/>
                <a:ext cx="9" cy="1"/>
              </a:xfrm>
              <a:prstGeom prst="line">
                <a:avLst/>
              </a:prstGeom>
              <a:noFill/>
              <a:ln w="3175">
                <a:solidFill>
                  <a:srgbClr val="FF0000"/>
                </a:solidFill>
                <a:round/>
                <a:headEnd/>
                <a:tailEnd/>
              </a:ln>
            </p:spPr>
            <p:txBody>
              <a:bodyPr/>
              <a:lstStyle/>
              <a:p>
                <a:endParaRPr lang="en-US"/>
              </a:p>
            </p:txBody>
          </p:sp>
          <p:sp>
            <p:nvSpPr>
              <p:cNvPr id="47627" name="Freeform 84"/>
              <p:cNvSpPr>
                <a:spLocks/>
              </p:cNvSpPr>
              <p:nvPr/>
            </p:nvSpPr>
            <p:spPr bwMode="auto">
              <a:xfrm>
                <a:off x="933" y="2550"/>
                <a:ext cx="1158" cy="173"/>
              </a:xfrm>
              <a:custGeom>
                <a:avLst/>
                <a:gdLst>
                  <a:gd name="T0" fmla="*/ 0 w 3295"/>
                  <a:gd name="T1" fmla="*/ 16 h 386"/>
                  <a:gd name="T2" fmla="*/ 7 w 3295"/>
                  <a:gd name="T3" fmla="*/ 13 h 386"/>
                  <a:gd name="T4" fmla="*/ 14 w 3295"/>
                  <a:gd name="T5" fmla="*/ 13 h 386"/>
                  <a:gd name="T6" fmla="*/ 21 w 3295"/>
                  <a:gd name="T7" fmla="*/ 6 h 386"/>
                  <a:gd name="T8" fmla="*/ 29 w 3295"/>
                  <a:gd name="T9" fmla="*/ 0 h 386"/>
                  <a:gd name="T10" fmla="*/ 36 w 3295"/>
                  <a:gd name="T11" fmla="*/ 4 h 386"/>
                  <a:gd name="T12" fmla="*/ 43 w 3295"/>
                  <a:gd name="T13" fmla="*/ 11 h 386"/>
                  <a:gd name="T14" fmla="*/ 50 w 3295"/>
                  <a:gd name="T15" fmla="*/ 13 h 386"/>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386"/>
                  <a:gd name="T26" fmla="*/ 3295 w 3295"/>
                  <a:gd name="T27" fmla="*/ 386 h 3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386">
                    <a:moveTo>
                      <a:pt x="0" y="386"/>
                    </a:moveTo>
                    <a:lnTo>
                      <a:pt x="471" y="308"/>
                    </a:lnTo>
                    <a:lnTo>
                      <a:pt x="941" y="325"/>
                    </a:lnTo>
                    <a:lnTo>
                      <a:pt x="1412" y="144"/>
                    </a:lnTo>
                    <a:lnTo>
                      <a:pt x="1883" y="0"/>
                    </a:lnTo>
                    <a:lnTo>
                      <a:pt x="2354" y="92"/>
                    </a:lnTo>
                    <a:lnTo>
                      <a:pt x="2824" y="278"/>
                    </a:lnTo>
                    <a:lnTo>
                      <a:pt x="3295" y="338"/>
                    </a:lnTo>
                  </a:path>
                </a:pathLst>
              </a:custGeom>
              <a:noFill/>
              <a:ln w="3175">
                <a:solidFill>
                  <a:srgbClr val="00FF00"/>
                </a:solidFill>
                <a:round/>
                <a:headEnd/>
                <a:tailEnd/>
              </a:ln>
            </p:spPr>
            <p:txBody>
              <a:bodyPr/>
              <a:lstStyle/>
              <a:p>
                <a:endParaRPr lang="en-US"/>
              </a:p>
            </p:txBody>
          </p:sp>
          <p:sp>
            <p:nvSpPr>
              <p:cNvPr id="47628" name="Line 85"/>
              <p:cNvSpPr>
                <a:spLocks noChangeShapeType="1"/>
              </p:cNvSpPr>
              <p:nvPr/>
            </p:nvSpPr>
            <p:spPr bwMode="auto">
              <a:xfrm flipV="1">
                <a:off x="933" y="2713"/>
                <a:ext cx="1" cy="10"/>
              </a:xfrm>
              <a:prstGeom prst="line">
                <a:avLst/>
              </a:prstGeom>
              <a:noFill/>
              <a:ln w="3175">
                <a:solidFill>
                  <a:srgbClr val="00FF00"/>
                </a:solidFill>
                <a:round/>
                <a:headEnd/>
                <a:tailEnd/>
              </a:ln>
            </p:spPr>
            <p:txBody>
              <a:bodyPr/>
              <a:lstStyle/>
              <a:p>
                <a:endParaRPr lang="en-US"/>
              </a:p>
            </p:txBody>
          </p:sp>
          <p:sp>
            <p:nvSpPr>
              <p:cNvPr id="47629" name="Line 86"/>
              <p:cNvSpPr>
                <a:spLocks noChangeShapeType="1"/>
              </p:cNvSpPr>
              <p:nvPr/>
            </p:nvSpPr>
            <p:spPr bwMode="auto">
              <a:xfrm>
                <a:off x="929" y="2713"/>
                <a:ext cx="9" cy="1"/>
              </a:xfrm>
              <a:prstGeom prst="line">
                <a:avLst/>
              </a:prstGeom>
              <a:noFill/>
              <a:ln w="3175">
                <a:solidFill>
                  <a:srgbClr val="00FF00"/>
                </a:solidFill>
                <a:round/>
                <a:headEnd/>
                <a:tailEnd/>
              </a:ln>
            </p:spPr>
            <p:txBody>
              <a:bodyPr/>
              <a:lstStyle/>
              <a:p>
                <a:endParaRPr lang="en-US"/>
              </a:p>
            </p:txBody>
          </p:sp>
          <p:sp>
            <p:nvSpPr>
              <p:cNvPr id="47630" name="Line 87"/>
              <p:cNvSpPr>
                <a:spLocks noChangeShapeType="1"/>
              </p:cNvSpPr>
              <p:nvPr/>
            </p:nvSpPr>
            <p:spPr bwMode="auto">
              <a:xfrm flipV="1">
                <a:off x="1099" y="2678"/>
                <a:ext cx="1" cy="10"/>
              </a:xfrm>
              <a:prstGeom prst="line">
                <a:avLst/>
              </a:prstGeom>
              <a:noFill/>
              <a:ln w="3175">
                <a:solidFill>
                  <a:srgbClr val="00FF00"/>
                </a:solidFill>
                <a:round/>
                <a:headEnd/>
                <a:tailEnd/>
              </a:ln>
            </p:spPr>
            <p:txBody>
              <a:bodyPr/>
              <a:lstStyle/>
              <a:p>
                <a:endParaRPr lang="en-US"/>
              </a:p>
            </p:txBody>
          </p:sp>
          <p:sp>
            <p:nvSpPr>
              <p:cNvPr id="47631" name="Line 88"/>
              <p:cNvSpPr>
                <a:spLocks noChangeShapeType="1"/>
              </p:cNvSpPr>
              <p:nvPr/>
            </p:nvSpPr>
            <p:spPr bwMode="auto">
              <a:xfrm>
                <a:off x="1094" y="2678"/>
                <a:ext cx="9" cy="1"/>
              </a:xfrm>
              <a:prstGeom prst="line">
                <a:avLst/>
              </a:prstGeom>
              <a:noFill/>
              <a:ln w="3175">
                <a:solidFill>
                  <a:srgbClr val="00FF00"/>
                </a:solidFill>
                <a:round/>
                <a:headEnd/>
                <a:tailEnd/>
              </a:ln>
            </p:spPr>
            <p:txBody>
              <a:bodyPr/>
              <a:lstStyle/>
              <a:p>
                <a:endParaRPr lang="en-US"/>
              </a:p>
            </p:txBody>
          </p:sp>
          <p:sp>
            <p:nvSpPr>
              <p:cNvPr id="47632" name="Line 89"/>
              <p:cNvSpPr>
                <a:spLocks noChangeShapeType="1"/>
              </p:cNvSpPr>
              <p:nvPr/>
            </p:nvSpPr>
            <p:spPr bwMode="auto">
              <a:xfrm flipV="1">
                <a:off x="1264" y="2658"/>
                <a:ext cx="1" cy="38"/>
              </a:xfrm>
              <a:prstGeom prst="line">
                <a:avLst/>
              </a:prstGeom>
              <a:noFill/>
              <a:ln w="3175">
                <a:solidFill>
                  <a:srgbClr val="00FF00"/>
                </a:solidFill>
                <a:round/>
                <a:headEnd/>
                <a:tailEnd/>
              </a:ln>
            </p:spPr>
            <p:txBody>
              <a:bodyPr/>
              <a:lstStyle/>
              <a:p>
                <a:endParaRPr lang="en-US"/>
              </a:p>
            </p:txBody>
          </p:sp>
          <p:sp>
            <p:nvSpPr>
              <p:cNvPr id="47633" name="Line 90"/>
              <p:cNvSpPr>
                <a:spLocks noChangeShapeType="1"/>
              </p:cNvSpPr>
              <p:nvPr/>
            </p:nvSpPr>
            <p:spPr bwMode="auto">
              <a:xfrm>
                <a:off x="1259" y="2658"/>
                <a:ext cx="10" cy="1"/>
              </a:xfrm>
              <a:prstGeom prst="line">
                <a:avLst/>
              </a:prstGeom>
              <a:noFill/>
              <a:ln w="3175">
                <a:solidFill>
                  <a:srgbClr val="00FF00"/>
                </a:solidFill>
                <a:round/>
                <a:headEnd/>
                <a:tailEnd/>
              </a:ln>
            </p:spPr>
            <p:txBody>
              <a:bodyPr/>
              <a:lstStyle/>
              <a:p>
                <a:endParaRPr lang="en-US"/>
              </a:p>
            </p:txBody>
          </p:sp>
          <p:sp>
            <p:nvSpPr>
              <p:cNvPr id="47634" name="Line 91"/>
              <p:cNvSpPr>
                <a:spLocks noChangeShapeType="1"/>
              </p:cNvSpPr>
              <p:nvPr/>
            </p:nvSpPr>
            <p:spPr bwMode="auto">
              <a:xfrm flipV="1">
                <a:off x="1429" y="2543"/>
                <a:ext cx="1" cy="71"/>
              </a:xfrm>
              <a:prstGeom prst="line">
                <a:avLst/>
              </a:prstGeom>
              <a:noFill/>
              <a:ln w="3175">
                <a:solidFill>
                  <a:srgbClr val="00FF00"/>
                </a:solidFill>
                <a:round/>
                <a:headEnd/>
                <a:tailEnd/>
              </a:ln>
            </p:spPr>
            <p:txBody>
              <a:bodyPr/>
              <a:lstStyle/>
              <a:p>
                <a:endParaRPr lang="en-US"/>
              </a:p>
            </p:txBody>
          </p:sp>
          <p:sp>
            <p:nvSpPr>
              <p:cNvPr id="47635" name="Line 92"/>
              <p:cNvSpPr>
                <a:spLocks noChangeShapeType="1"/>
              </p:cNvSpPr>
              <p:nvPr/>
            </p:nvSpPr>
            <p:spPr bwMode="auto">
              <a:xfrm>
                <a:off x="1425" y="2543"/>
                <a:ext cx="9" cy="1"/>
              </a:xfrm>
              <a:prstGeom prst="line">
                <a:avLst/>
              </a:prstGeom>
              <a:noFill/>
              <a:ln w="3175">
                <a:solidFill>
                  <a:srgbClr val="00FF00"/>
                </a:solidFill>
                <a:round/>
                <a:headEnd/>
                <a:tailEnd/>
              </a:ln>
            </p:spPr>
            <p:txBody>
              <a:bodyPr/>
              <a:lstStyle/>
              <a:p>
                <a:endParaRPr lang="en-US"/>
              </a:p>
            </p:txBody>
          </p:sp>
          <p:sp>
            <p:nvSpPr>
              <p:cNvPr id="47636" name="Line 93"/>
              <p:cNvSpPr>
                <a:spLocks noChangeShapeType="1"/>
              </p:cNvSpPr>
              <p:nvPr/>
            </p:nvSpPr>
            <p:spPr bwMode="auto">
              <a:xfrm flipV="1">
                <a:off x="1595" y="2453"/>
                <a:ext cx="1" cy="97"/>
              </a:xfrm>
              <a:prstGeom prst="line">
                <a:avLst/>
              </a:prstGeom>
              <a:noFill/>
              <a:ln w="3175">
                <a:solidFill>
                  <a:srgbClr val="00FF00"/>
                </a:solidFill>
                <a:round/>
                <a:headEnd/>
                <a:tailEnd/>
              </a:ln>
            </p:spPr>
            <p:txBody>
              <a:bodyPr/>
              <a:lstStyle/>
              <a:p>
                <a:endParaRPr lang="en-US"/>
              </a:p>
            </p:txBody>
          </p:sp>
          <p:sp>
            <p:nvSpPr>
              <p:cNvPr id="47637" name="Line 94"/>
              <p:cNvSpPr>
                <a:spLocks noChangeShapeType="1"/>
              </p:cNvSpPr>
              <p:nvPr/>
            </p:nvSpPr>
            <p:spPr bwMode="auto">
              <a:xfrm>
                <a:off x="1590" y="2453"/>
                <a:ext cx="9" cy="1"/>
              </a:xfrm>
              <a:prstGeom prst="line">
                <a:avLst/>
              </a:prstGeom>
              <a:noFill/>
              <a:ln w="3175">
                <a:solidFill>
                  <a:srgbClr val="00FF00"/>
                </a:solidFill>
                <a:round/>
                <a:headEnd/>
                <a:tailEnd/>
              </a:ln>
            </p:spPr>
            <p:txBody>
              <a:bodyPr/>
              <a:lstStyle/>
              <a:p>
                <a:endParaRPr lang="en-US"/>
              </a:p>
            </p:txBody>
          </p:sp>
          <p:sp>
            <p:nvSpPr>
              <p:cNvPr id="47638" name="Line 95"/>
              <p:cNvSpPr>
                <a:spLocks noChangeShapeType="1"/>
              </p:cNvSpPr>
              <p:nvPr/>
            </p:nvSpPr>
            <p:spPr bwMode="auto">
              <a:xfrm flipV="1">
                <a:off x="1760" y="2494"/>
                <a:ext cx="1" cy="97"/>
              </a:xfrm>
              <a:prstGeom prst="line">
                <a:avLst/>
              </a:prstGeom>
              <a:noFill/>
              <a:ln w="3175">
                <a:solidFill>
                  <a:srgbClr val="00FF00"/>
                </a:solidFill>
                <a:round/>
                <a:headEnd/>
                <a:tailEnd/>
              </a:ln>
            </p:spPr>
            <p:txBody>
              <a:bodyPr/>
              <a:lstStyle/>
              <a:p>
                <a:endParaRPr lang="en-US"/>
              </a:p>
            </p:txBody>
          </p:sp>
          <p:sp>
            <p:nvSpPr>
              <p:cNvPr id="47639" name="Line 96"/>
              <p:cNvSpPr>
                <a:spLocks noChangeShapeType="1"/>
              </p:cNvSpPr>
              <p:nvPr/>
            </p:nvSpPr>
            <p:spPr bwMode="auto">
              <a:xfrm>
                <a:off x="1755" y="2494"/>
                <a:ext cx="10" cy="1"/>
              </a:xfrm>
              <a:prstGeom prst="line">
                <a:avLst/>
              </a:prstGeom>
              <a:noFill/>
              <a:ln w="3175">
                <a:solidFill>
                  <a:srgbClr val="00FF00"/>
                </a:solidFill>
                <a:round/>
                <a:headEnd/>
                <a:tailEnd/>
              </a:ln>
            </p:spPr>
            <p:txBody>
              <a:bodyPr/>
              <a:lstStyle/>
              <a:p>
                <a:endParaRPr lang="en-US"/>
              </a:p>
            </p:txBody>
          </p:sp>
          <p:sp>
            <p:nvSpPr>
              <p:cNvPr id="47640" name="Line 97"/>
              <p:cNvSpPr>
                <a:spLocks noChangeShapeType="1"/>
              </p:cNvSpPr>
              <p:nvPr/>
            </p:nvSpPr>
            <p:spPr bwMode="auto">
              <a:xfrm flipV="1">
                <a:off x="1925" y="2614"/>
                <a:ext cx="1" cy="61"/>
              </a:xfrm>
              <a:prstGeom prst="line">
                <a:avLst/>
              </a:prstGeom>
              <a:noFill/>
              <a:ln w="3175">
                <a:solidFill>
                  <a:srgbClr val="00FF00"/>
                </a:solidFill>
                <a:round/>
                <a:headEnd/>
                <a:tailEnd/>
              </a:ln>
            </p:spPr>
            <p:txBody>
              <a:bodyPr/>
              <a:lstStyle/>
              <a:p>
                <a:endParaRPr lang="en-US"/>
              </a:p>
            </p:txBody>
          </p:sp>
          <p:sp>
            <p:nvSpPr>
              <p:cNvPr id="47641" name="Line 98"/>
              <p:cNvSpPr>
                <a:spLocks noChangeShapeType="1"/>
              </p:cNvSpPr>
              <p:nvPr/>
            </p:nvSpPr>
            <p:spPr bwMode="auto">
              <a:xfrm>
                <a:off x="1921" y="2614"/>
                <a:ext cx="9" cy="1"/>
              </a:xfrm>
              <a:prstGeom prst="line">
                <a:avLst/>
              </a:prstGeom>
              <a:noFill/>
              <a:ln w="3175">
                <a:solidFill>
                  <a:srgbClr val="00FF00"/>
                </a:solidFill>
                <a:round/>
                <a:headEnd/>
                <a:tailEnd/>
              </a:ln>
            </p:spPr>
            <p:txBody>
              <a:bodyPr/>
              <a:lstStyle/>
              <a:p>
                <a:endParaRPr lang="en-US"/>
              </a:p>
            </p:txBody>
          </p:sp>
          <p:sp>
            <p:nvSpPr>
              <p:cNvPr id="47642" name="Line 99"/>
              <p:cNvSpPr>
                <a:spLocks noChangeShapeType="1"/>
              </p:cNvSpPr>
              <p:nvPr/>
            </p:nvSpPr>
            <p:spPr bwMode="auto">
              <a:xfrm flipV="1">
                <a:off x="2091" y="2654"/>
                <a:ext cx="1" cy="48"/>
              </a:xfrm>
              <a:prstGeom prst="line">
                <a:avLst/>
              </a:prstGeom>
              <a:noFill/>
              <a:ln w="3175">
                <a:solidFill>
                  <a:srgbClr val="00FF00"/>
                </a:solidFill>
                <a:round/>
                <a:headEnd/>
                <a:tailEnd/>
              </a:ln>
            </p:spPr>
            <p:txBody>
              <a:bodyPr/>
              <a:lstStyle/>
              <a:p>
                <a:endParaRPr lang="en-US"/>
              </a:p>
            </p:txBody>
          </p:sp>
          <p:sp>
            <p:nvSpPr>
              <p:cNvPr id="47643" name="Line 100"/>
              <p:cNvSpPr>
                <a:spLocks noChangeShapeType="1"/>
              </p:cNvSpPr>
              <p:nvPr/>
            </p:nvSpPr>
            <p:spPr bwMode="auto">
              <a:xfrm>
                <a:off x="2086" y="2654"/>
                <a:ext cx="9" cy="1"/>
              </a:xfrm>
              <a:prstGeom prst="line">
                <a:avLst/>
              </a:prstGeom>
              <a:noFill/>
              <a:ln w="3175">
                <a:solidFill>
                  <a:srgbClr val="00FF00"/>
                </a:solidFill>
                <a:round/>
                <a:headEnd/>
                <a:tailEnd/>
              </a:ln>
            </p:spPr>
            <p:txBody>
              <a:bodyPr/>
              <a:lstStyle/>
              <a:p>
                <a:endParaRPr lang="en-US"/>
              </a:p>
            </p:txBody>
          </p:sp>
          <p:sp>
            <p:nvSpPr>
              <p:cNvPr id="47644" name="Line 101"/>
              <p:cNvSpPr>
                <a:spLocks noChangeShapeType="1"/>
              </p:cNvSpPr>
              <p:nvPr/>
            </p:nvSpPr>
            <p:spPr bwMode="auto">
              <a:xfrm>
                <a:off x="933" y="2723"/>
                <a:ext cx="1" cy="10"/>
              </a:xfrm>
              <a:prstGeom prst="line">
                <a:avLst/>
              </a:prstGeom>
              <a:noFill/>
              <a:ln w="3175">
                <a:solidFill>
                  <a:srgbClr val="00FF00"/>
                </a:solidFill>
                <a:round/>
                <a:headEnd/>
                <a:tailEnd/>
              </a:ln>
            </p:spPr>
            <p:txBody>
              <a:bodyPr/>
              <a:lstStyle/>
              <a:p>
                <a:endParaRPr lang="en-US"/>
              </a:p>
            </p:txBody>
          </p:sp>
          <p:sp>
            <p:nvSpPr>
              <p:cNvPr id="47645" name="Line 102"/>
              <p:cNvSpPr>
                <a:spLocks noChangeShapeType="1"/>
              </p:cNvSpPr>
              <p:nvPr/>
            </p:nvSpPr>
            <p:spPr bwMode="auto">
              <a:xfrm>
                <a:off x="929" y="2733"/>
                <a:ext cx="9" cy="1"/>
              </a:xfrm>
              <a:prstGeom prst="line">
                <a:avLst/>
              </a:prstGeom>
              <a:noFill/>
              <a:ln w="3175">
                <a:solidFill>
                  <a:srgbClr val="00FF00"/>
                </a:solidFill>
                <a:round/>
                <a:headEnd/>
                <a:tailEnd/>
              </a:ln>
            </p:spPr>
            <p:txBody>
              <a:bodyPr/>
              <a:lstStyle/>
              <a:p>
                <a:endParaRPr lang="en-US"/>
              </a:p>
            </p:txBody>
          </p:sp>
          <p:sp>
            <p:nvSpPr>
              <p:cNvPr id="47646" name="Line 103"/>
              <p:cNvSpPr>
                <a:spLocks noChangeShapeType="1"/>
              </p:cNvSpPr>
              <p:nvPr/>
            </p:nvSpPr>
            <p:spPr bwMode="auto">
              <a:xfrm>
                <a:off x="1099" y="2688"/>
                <a:ext cx="1" cy="10"/>
              </a:xfrm>
              <a:prstGeom prst="line">
                <a:avLst/>
              </a:prstGeom>
              <a:noFill/>
              <a:ln w="3175">
                <a:solidFill>
                  <a:srgbClr val="00FF00"/>
                </a:solidFill>
                <a:round/>
                <a:headEnd/>
                <a:tailEnd/>
              </a:ln>
            </p:spPr>
            <p:txBody>
              <a:bodyPr/>
              <a:lstStyle/>
              <a:p>
                <a:endParaRPr lang="en-US"/>
              </a:p>
            </p:txBody>
          </p:sp>
          <p:sp>
            <p:nvSpPr>
              <p:cNvPr id="47647" name="Line 104"/>
              <p:cNvSpPr>
                <a:spLocks noChangeShapeType="1"/>
              </p:cNvSpPr>
              <p:nvPr/>
            </p:nvSpPr>
            <p:spPr bwMode="auto">
              <a:xfrm>
                <a:off x="1094" y="2698"/>
                <a:ext cx="9" cy="1"/>
              </a:xfrm>
              <a:prstGeom prst="line">
                <a:avLst/>
              </a:prstGeom>
              <a:noFill/>
              <a:ln w="3175">
                <a:solidFill>
                  <a:srgbClr val="00FF00"/>
                </a:solidFill>
                <a:round/>
                <a:headEnd/>
                <a:tailEnd/>
              </a:ln>
            </p:spPr>
            <p:txBody>
              <a:bodyPr/>
              <a:lstStyle/>
              <a:p>
                <a:endParaRPr lang="en-US"/>
              </a:p>
            </p:txBody>
          </p:sp>
          <p:sp>
            <p:nvSpPr>
              <p:cNvPr id="47648" name="Line 105"/>
              <p:cNvSpPr>
                <a:spLocks noChangeShapeType="1"/>
              </p:cNvSpPr>
              <p:nvPr/>
            </p:nvSpPr>
            <p:spPr bwMode="auto">
              <a:xfrm>
                <a:off x="1264" y="2696"/>
                <a:ext cx="1" cy="37"/>
              </a:xfrm>
              <a:prstGeom prst="line">
                <a:avLst/>
              </a:prstGeom>
              <a:noFill/>
              <a:ln w="3175">
                <a:solidFill>
                  <a:srgbClr val="00FF00"/>
                </a:solidFill>
                <a:round/>
                <a:headEnd/>
                <a:tailEnd/>
              </a:ln>
            </p:spPr>
            <p:txBody>
              <a:bodyPr/>
              <a:lstStyle/>
              <a:p>
                <a:endParaRPr lang="en-US"/>
              </a:p>
            </p:txBody>
          </p:sp>
          <p:sp>
            <p:nvSpPr>
              <p:cNvPr id="47649" name="Line 106"/>
              <p:cNvSpPr>
                <a:spLocks noChangeShapeType="1"/>
              </p:cNvSpPr>
              <p:nvPr/>
            </p:nvSpPr>
            <p:spPr bwMode="auto">
              <a:xfrm>
                <a:off x="1259" y="2733"/>
                <a:ext cx="10" cy="1"/>
              </a:xfrm>
              <a:prstGeom prst="line">
                <a:avLst/>
              </a:prstGeom>
              <a:noFill/>
              <a:ln w="3175">
                <a:solidFill>
                  <a:srgbClr val="00FF00"/>
                </a:solidFill>
                <a:round/>
                <a:headEnd/>
                <a:tailEnd/>
              </a:ln>
            </p:spPr>
            <p:txBody>
              <a:bodyPr/>
              <a:lstStyle/>
              <a:p>
                <a:endParaRPr lang="en-US"/>
              </a:p>
            </p:txBody>
          </p:sp>
          <p:sp>
            <p:nvSpPr>
              <p:cNvPr id="47650" name="Line 107"/>
              <p:cNvSpPr>
                <a:spLocks noChangeShapeType="1"/>
              </p:cNvSpPr>
              <p:nvPr/>
            </p:nvSpPr>
            <p:spPr bwMode="auto">
              <a:xfrm>
                <a:off x="1429" y="2614"/>
                <a:ext cx="1" cy="73"/>
              </a:xfrm>
              <a:prstGeom prst="line">
                <a:avLst/>
              </a:prstGeom>
              <a:noFill/>
              <a:ln w="3175">
                <a:solidFill>
                  <a:srgbClr val="00FF00"/>
                </a:solidFill>
                <a:round/>
                <a:headEnd/>
                <a:tailEnd/>
              </a:ln>
            </p:spPr>
            <p:txBody>
              <a:bodyPr/>
              <a:lstStyle/>
              <a:p>
                <a:endParaRPr lang="en-US"/>
              </a:p>
            </p:txBody>
          </p:sp>
          <p:sp>
            <p:nvSpPr>
              <p:cNvPr id="47651" name="Line 108"/>
              <p:cNvSpPr>
                <a:spLocks noChangeShapeType="1"/>
              </p:cNvSpPr>
              <p:nvPr/>
            </p:nvSpPr>
            <p:spPr bwMode="auto">
              <a:xfrm>
                <a:off x="1425" y="2687"/>
                <a:ext cx="9" cy="1"/>
              </a:xfrm>
              <a:prstGeom prst="line">
                <a:avLst/>
              </a:prstGeom>
              <a:noFill/>
              <a:ln w="3175">
                <a:solidFill>
                  <a:srgbClr val="00FF00"/>
                </a:solidFill>
                <a:round/>
                <a:headEnd/>
                <a:tailEnd/>
              </a:ln>
            </p:spPr>
            <p:txBody>
              <a:bodyPr/>
              <a:lstStyle/>
              <a:p>
                <a:endParaRPr lang="en-US"/>
              </a:p>
            </p:txBody>
          </p:sp>
          <p:sp>
            <p:nvSpPr>
              <p:cNvPr id="47652" name="Line 109"/>
              <p:cNvSpPr>
                <a:spLocks noChangeShapeType="1"/>
              </p:cNvSpPr>
              <p:nvPr/>
            </p:nvSpPr>
            <p:spPr bwMode="auto">
              <a:xfrm>
                <a:off x="1595" y="2550"/>
                <a:ext cx="1" cy="97"/>
              </a:xfrm>
              <a:prstGeom prst="line">
                <a:avLst/>
              </a:prstGeom>
              <a:noFill/>
              <a:ln w="3175">
                <a:solidFill>
                  <a:srgbClr val="00FF00"/>
                </a:solidFill>
                <a:round/>
                <a:headEnd/>
                <a:tailEnd/>
              </a:ln>
            </p:spPr>
            <p:txBody>
              <a:bodyPr/>
              <a:lstStyle/>
              <a:p>
                <a:endParaRPr lang="en-US"/>
              </a:p>
            </p:txBody>
          </p:sp>
          <p:sp>
            <p:nvSpPr>
              <p:cNvPr id="47653" name="Line 110"/>
              <p:cNvSpPr>
                <a:spLocks noChangeShapeType="1"/>
              </p:cNvSpPr>
              <p:nvPr/>
            </p:nvSpPr>
            <p:spPr bwMode="auto">
              <a:xfrm>
                <a:off x="1590" y="2647"/>
                <a:ext cx="9" cy="1"/>
              </a:xfrm>
              <a:prstGeom prst="line">
                <a:avLst/>
              </a:prstGeom>
              <a:noFill/>
              <a:ln w="3175">
                <a:solidFill>
                  <a:srgbClr val="00FF00"/>
                </a:solidFill>
                <a:round/>
                <a:headEnd/>
                <a:tailEnd/>
              </a:ln>
            </p:spPr>
            <p:txBody>
              <a:bodyPr/>
              <a:lstStyle/>
              <a:p>
                <a:endParaRPr lang="en-US"/>
              </a:p>
            </p:txBody>
          </p:sp>
          <p:sp>
            <p:nvSpPr>
              <p:cNvPr id="47654" name="Line 111"/>
              <p:cNvSpPr>
                <a:spLocks noChangeShapeType="1"/>
              </p:cNvSpPr>
              <p:nvPr/>
            </p:nvSpPr>
            <p:spPr bwMode="auto">
              <a:xfrm>
                <a:off x="1760" y="2591"/>
                <a:ext cx="1" cy="97"/>
              </a:xfrm>
              <a:prstGeom prst="line">
                <a:avLst/>
              </a:prstGeom>
              <a:noFill/>
              <a:ln w="3175">
                <a:solidFill>
                  <a:srgbClr val="00FF00"/>
                </a:solidFill>
                <a:round/>
                <a:headEnd/>
                <a:tailEnd/>
              </a:ln>
            </p:spPr>
            <p:txBody>
              <a:bodyPr/>
              <a:lstStyle/>
              <a:p>
                <a:endParaRPr lang="en-US"/>
              </a:p>
            </p:txBody>
          </p:sp>
          <p:sp>
            <p:nvSpPr>
              <p:cNvPr id="47655" name="Line 112"/>
              <p:cNvSpPr>
                <a:spLocks noChangeShapeType="1"/>
              </p:cNvSpPr>
              <p:nvPr/>
            </p:nvSpPr>
            <p:spPr bwMode="auto">
              <a:xfrm>
                <a:off x="1755" y="2688"/>
                <a:ext cx="10" cy="1"/>
              </a:xfrm>
              <a:prstGeom prst="line">
                <a:avLst/>
              </a:prstGeom>
              <a:noFill/>
              <a:ln w="3175">
                <a:solidFill>
                  <a:srgbClr val="00FF00"/>
                </a:solidFill>
                <a:round/>
                <a:headEnd/>
                <a:tailEnd/>
              </a:ln>
            </p:spPr>
            <p:txBody>
              <a:bodyPr/>
              <a:lstStyle/>
              <a:p>
                <a:endParaRPr lang="en-US"/>
              </a:p>
            </p:txBody>
          </p:sp>
          <p:sp>
            <p:nvSpPr>
              <p:cNvPr id="47656" name="Line 113"/>
              <p:cNvSpPr>
                <a:spLocks noChangeShapeType="1"/>
              </p:cNvSpPr>
              <p:nvPr/>
            </p:nvSpPr>
            <p:spPr bwMode="auto">
              <a:xfrm>
                <a:off x="1925" y="2675"/>
                <a:ext cx="1" cy="60"/>
              </a:xfrm>
              <a:prstGeom prst="line">
                <a:avLst/>
              </a:prstGeom>
              <a:noFill/>
              <a:ln w="3175">
                <a:solidFill>
                  <a:srgbClr val="00FF00"/>
                </a:solidFill>
                <a:round/>
                <a:headEnd/>
                <a:tailEnd/>
              </a:ln>
            </p:spPr>
            <p:txBody>
              <a:bodyPr/>
              <a:lstStyle/>
              <a:p>
                <a:endParaRPr lang="en-US"/>
              </a:p>
            </p:txBody>
          </p:sp>
          <p:sp>
            <p:nvSpPr>
              <p:cNvPr id="47657" name="Line 114"/>
              <p:cNvSpPr>
                <a:spLocks noChangeShapeType="1"/>
              </p:cNvSpPr>
              <p:nvPr/>
            </p:nvSpPr>
            <p:spPr bwMode="auto">
              <a:xfrm>
                <a:off x="1921" y="2735"/>
                <a:ext cx="9" cy="1"/>
              </a:xfrm>
              <a:prstGeom prst="line">
                <a:avLst/>
              </a:prstGeom>
              <a:noFill/>
              <a:ln w="3175">
                <a:solidFill>
                  <a:srgbClr val="00FF00"/>
                </a:solidFill>
                <a:round/>
                <a:headEnd/>
                <a:tailEnd/>
              </a:ln>
            </p:spPr>
            <p:txBody>
              <a:bodyPr/>
              <a:lstStyle/>
              <a:p>
                <a:endParaRPr lang="en-US"/>
              </a:p>
            </p:txBody>
          </p:sp>
          <p:sp>
            <p:nvSpPr>
              <p:cNvPr id="47658" name="Line 115"/>
              <p:cNvSpPr>
                <a:spLocks noChangeShapeType="1"/>
              </p:cNvSpPr>
              <p:nvPr/>
            </p:nvSpPr>
            <p:spPr bwMode="auto">
              <a:xfrm>
                <a:off x="2091" y="2702"/>
                <a:ext cx="1" cy="46"/>
              </a:xfrm>
              <a:prstGeom prst="line">
                <a:avLst/>
              </a:prstGeom>
              <a:noFill/>
              <a:ln w="3175">
                <a:solidFill>
                  <a:srgbClr val="00FF00"/>
                </a:solidFill>
                <a:round/>
                <a:headEnd/>
                <a:tailEnd/>
              </a:ln>
            </p:spPr>
            <p:txBody>
              <a:bodyPr/>
              <a:lstStyle/>
              <a:p>
                <a:endParaRPr lang="en-US"/>
              </a:p>
            </p:txBody>
          </p:sp>
          <p:sp>
            <p:nvSpPr>
              <p:cNvPr id="47659" name="Line 116"/>
              <p:cNvSpPr>
                <a:spLocks noChangeShapeType="1"/>
              </p:cNvSpPr>
              <p:nvPr/>
            </p:nvSpPr>
            <p:spPr bwMode="auto">
              <a:xfrm>
                <a:off x="2086" y="2748"/>
                <a:ext cx="9" cy="1"/>
              </a:xfrm>
              <a:prstGeom prst="line">
                <a:avLst/>
              </a:prstGeom>
              <a:noFill/>
              <a:ln w="3175">
                <a:solidFill>
                  <a:srgbClr val="00FF00"/>
                </a:solidFill>
                <a:round/>
                <a:headEnd/>
                <a:tailEnd/>
              </a:ln>
            </p:spPr>
            <p:txBody>
              <a:bodyPr/>
              <a:lstStyle/>
              <a:p>
                <a:endParaRPr lang="en-US"/>
              </a:p>
            </p:txBody>
          </p:sp>
          <p:sp>
            <p:nvSpPr>
              <p:cNvPr id="47660" name="Freeform 117"/>
              <p:cNvSpPr>
                <a:spLocks/>
              </p:cNvSpPr>
              <p:nvPr/>
            </p:nvSpPr>
            <p:spPr bwMode="auto">
              <a:xfrm>
                <a:off x="933" y="2538"/>
                <a:ext cx="1158" cy="194"/>
              </a:xfrm>
              <a:custGeom>
                <a:avLst/>
                <a:gdLst>
                  <a:gd name="T0" fmla="*/ 0 w 3295"/>
                  <a:gd name="T1" fmla="*/ 16 h 433"/>
                  <a:gd name="T2" fmla="*/ 7 w 3295"/>
                  <a:gd name="T3" fmla="*/ 14 h 433"/>
                  <a:gd name="T4" fmla="*/ 14 w 3295"/>
                  <a:gd name="T5" fmla="*/ 6 h 433"/>
                  <a:gd name="T6" fmla="*/ 21 w 3295"/>
                  <a:gd name="T7" fmla="*/ 0 h 433"/>
                  <a:gd name="T8" fmla="*/ 29 w 3295"/>
                  <a:gd name="T9" fmla="*/ 3 h 433"/>
                  <a:gd name="T10" fmla="*/ 36 w 3295"/>
                  <a:gd name="T11" fmla="*/ 12 h 433"/>
                  <a:gd name="T12" fmla="*/ 43 w 3295"/>
                  <a:gd name="T13" fmla="*/ 15 h 433"/>
                  <a:gd name="T14" fmla="*/ 50 w 3295"/>
                  <a:gd name="T15" fmla="*/ 17 h 433"/>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433"/>
                  <a:gd name="T26" fmla="*/ 3295 w 3295"/>
                  <a:gd name="T27" fmla="*/ 433 h 4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433">
                    <a:moveTo>
                      <a:pt x="0" y="396"/>
                    </a:moveTo>
                    <a:lnTo>
                      <a:pt x="471" y="349"/>
                    </a:lnTo>
                    <a:lnTo>
                      <a:pt x="941" y="145"/>
                    </a:lnTo>
                    <a:lnTo>
                      <a:pt x="1412" y="0"/>
                    </a:lnTo>
                    <a:lnTo>
                      <a:pt x="1883" y="64"/>
                    </a:lnTo>
                    <a:lnTo>
                      <a:pt x="2354" y="292"/>
                    </a:lnTo>
                    <a:lnTo>
                      <a:pt x="2824" y="364"/>
                    </a:lnTo>
                    <a:lnTo>
                      <a:pt x="3295" y="433"/>
                    </a:lnTo>
                  </a:path>
                </a:pathLst>
              </a:custGeom>
              <a:noFill/>
              <a:ln w="3175">
                <a:solidFill>
                  <a:srgbClr val="0000FF"/>
                </a:solidFill>
                <a:round/>
                <a:headEnd/>
                <a:tailEnd/>
              </a:ln>
            </p:spPr>
            <p:txBody>
              <a:bodyPr/>
              <a:lstStyle/>
              <a:p>
                <a:endParaRPr lang="en-US"/>
              </a:p>
            </p:txBody>
          </p:sp>
          <p:sp>
            <p:nvSpPr>
              <p:cNvPr id="47661" name="Line 118"/>
              <p:cNvSpPr>
                <a:spLocks noChangeShapeType="1"/>
              </p:cNvSpPr>
              <p:nvPr/>
            </p:nvSpPr>
            <p:spPr bwMode="auto">
              <a:xfrm flipV="1">
                <a:off x="933" y="2706"/>
                <a:ext cx="1" cy="10"/>
              </a:xfrm>
              <a:prstGeom prst="line">
                <a:avLst/>
              </a:prstGeom>
              <a:noFill/>
              <a:ln w="3175">
                <a:solidFill>
                  <a:srgbClr val="0000FF"/>
                </a:solidFill>
                <a:round/>
                <a:headEnd/>
                <a:tailEnd/>
              </a:ln>
            </p:spPr>
            <p:txBody>
              <a:bodyPr/>
              <a:lstStyle/>
              <a:p>
                <a:endParaRPr lang="en-US"/>
              </a:p>
            </p:txBody>
          </p:sp>
          <p:sp>
            <p:nvSpPr>
              <p:cNvPr id="47662" name="Line 119"/>
              <p:cNvSpPr>
                <a:spLocks noChangeShapeType="1"/>
              </p:cNvSpPr>
              <p:nvPr/>
            </p:nvSpPr>
            <p:spPr bwMode="auto">
              <a:xfrm flipV="1">
                <a:off x="1099" y="2685"/>
                <a:ext cx="1" cy="10"/>
              </a:xfrm>
              <a:prstGeom prst="line">
                <a:avLst/>
              </a:prstGeom>
              <a:noFill/>
              <a:ln w="3175">
                <a:solidFill>
                  <a:srgbClr val="0000FF"/>
                </a:solidFill>
                <a:round/>
                <a:headEnd/>
                <a:tailEnd/>
              </a:ln>
            </p:spPr>
            <p:txBody>
              <a:bodyPr/>
              <a:lstStyle/>
              <a:p>
                <a:endParaRPr lang="en-US"/>
              </a:p>
            </p:txBody>
          </p:sp>
          <p:sp>
            <p:nvSpPr>
              <p:cNvPr id="47663" name="Line 120"/>
              <p:cNvSpPr>
                <a:spLocks noChangeShapeType="1"/>
              </p:cNvSpPr>
              <p:nvPr/>
            </p:nvSpPr>
            <p:spPr bwMode="auto">
              <a:xfrm flipV="1">
                <a:off x="1264" y="2569"/>
                <a:ext cx="1" cy="34"/>
              </a:xfrm>
              <a:prstGeom prst="line">
                <a:avLst/>
              </a:prstGeom>
              <a:noFill/>
              <a:ln w="3175">
                <a:solidFill>
                  <a:srgbClr val="0000FF"/>
                </a:solidFill>
                <a:round/>
                <a:headEnd/>
                <a:tailEnd/>
              </a:ln>
            </p:spPr>
            <p:txBody>
              <a:bodyPr/>
              <a:lstStyle/>
              <a:p>
                <a:endParaRPr lang="en-US"/>
              </a:p>
            </p:txBody>
          </p:sp>
          <p:sp>
            <p:nvSpPr>
              <p:cNvPr id="47664" name="Line 121"/>
              <p:cNvSpPr>
                <a:spLocks noChangeShapeType="1"/>
              </p:cNvSpPr>
              <p:nvPr/>
            </p:nvSpPr>
            <p:spPr bwMode="auto">
              <a:xfrm flipV="1">
                <a:off x="1429" y="2483"/>
                <a:ext cx="1" cy="55"/>
              </a:xfrm>
              <a:prstGeom prst="line">
                <a:avLst/>
              </a:prstGeom>
              <a:noFill/>
              <a:ln w="3175">
                <a:solidFill>
                  <a:srgbClr val="0000FF"/>
                </a:solidFill>
                <a:round/>
                <a:headEnd/>
                <a:tailEnd/>
              </a:ln>
            </p:spPr>
            <p:txBody>
              <a:bodyPr/>
              <a:lstStyle/>
              <a:p>
                <a:endParaRPr lang="en-US"/>
              </a:p>
            </p:txBody>
          </p:sp>
          <p:sp>
            <p:nvSpPr>
              <p:cNvPr id="47665" name="Line 122"/>
              <p:cNvSpPr>
                <a:spLocks noChangeShapeType="1"/>
              </p:cNvSpPr>
              <p:nvPr/>
            </p:nvSpPr>
            <p:spPr bwMode="auto">
              <a:xfrm flipV="1">
                <a:off x="1595" y="2511"/>
                <a:ext cx="1" cy="56"/>
              </a:xfrm>
              <a:prstGeom prst="line">
                <a:avLst/>
              </a:prstGeom>
              <a:noFill/>
              <a:ln w="3175">
                <a:solidFill>
                  <a:srgbClr val="0000FF"/>
                </a:solidFill>
                <a:round/>
                <a:headEnd/>
                <a:tailEnd/>
              </a:ln>
            </p:spPr>
            <p:txBody>
              <a:bodyPr/>
              <a:lstStyle/>
              <a:p>
                <a:endParaRPr lang="en-US"/>
              </a:p>
            </p:txBody>
          </p:sp>
          <p:sp>
            <p:nvSpPr>
              <p:cNvPr id="47666" name="Line 123"/>
              <p:cNvSpPr>
                <a:spLocks noChangeShapeType="1"/>
              </p:cNvSpPr>
              <p:nvPr/>
            </p:nvSpPr>
            <p:spPr bwMode="auto">
              <a:xfrm flipV="1">
                <a:off x="1760" y="2619"/>
                <a:ext cx="1" cy="50"/>
              </a:xfrm>
              <a:prstGeom prst="line">
                <a:avLst/>
              </a:prstGeom>
              <a:noFill/>
              <a:ln w="3175">
                <a:solidFill>
                  <a:srgbClr val="0000FF"/>
                </a:solidFill>
                <a:round/>
                <a:headEnd/>
                <a:tailEnd/>
              </a:ln>
            </p:spPr>
            <p:txBody>
              <a:bodyPr/>
              <a:lstStyle/>
              <a:p>
                <a:endParaRPr lang="en-US"/>
              </a:p>
            </p:txBody>
          </p:sp>
          <p:sp>
            <p:nvSpPr>
              <p:cNvPr id="47667" name="Line 124"/>
              <p:cNvSpPr>
                <a:spLocks noChangeShapeType="1"/>
              </p:cNvSpPr>
              <p:nvPr/>
            </p:nvSpPr>
            <p:spPr bwMode="auto">
              <a:xfrm flipV="1">
                <a:off x="1925" y="2675"/>
                <a:ext cx="1" cy="27"/>
              </a:xfrm>
              <a:prstGeom prst="line">
                <a:avLst/>
              </a:prstGeom>
              <a:noFill/>
              <a:ln w="3175">
                <a:solidFill>
                  <a:srgbClr val="0000FF"/>
                </a:solidFill>
                <a:round/>
                <a:headEnd/>
                <a:tailEnd/>
              </a:ln>
            </p:spPr>
            <p:txBody>
              <a:bodyPr/>
              <a:lstStyle/>
              <a:p>
                <a:endParaRPr lang="en-US"/>
              </a:p>
            </p:txBody>
          </p:sp>
          <p:sp>
            <p:nvSpPr>
              <p:cNvPr id="47668" name="Line 125"/>
              <p:cNvSpPr>
                <a:spLocks noChangeShapeType="1"/>
              </p:cNvSpPr>
              <p:nvPr/>
            </p:nvSpPr>
            <p:spPr bwMode="auto">
              <a:xfrm flipV="1">
                <a:off x="2091" y="2705"/>
                <a:ext cx="1" cy="27"/>
              </a:xfrm>
              <a:prstGeom prst="line">
                <a:avLst/>
              </a:prstGeom>
              <a:noFill/>
              <a:ln w="3175">
                <a:solidFill>
                  <a:srgbClr val="0000FF"/>
                </a:solidFill>
                <a:round/>
                <a:headEnd/>
                <a:tailEnd/>
              </a:ln>
            </p:spPr>
            <p:txBody>
              <a:bodyPr/>
              <a:lstStyle/>
              <a:p>
                <a:endParaRPr lang="en-US"/>
              </a:p>
            </p:txBody>
          </p:sp>
          <p:sp>
            <p:nvSpPr>
              <p:cNvPr id="47669" name="Line 126"/>
              <p:cNvSpPr>
                <a:spLocks noChangeShapeType="1"/>
              </p:cNvSpPr>
              <p:nvPr/>
            </p:nvSpPr>
            <p:spPr bwMode="auto">
              <a:xfrm>
                <a:off x="933" y="2716"/>
                <a:ext cx="1" cy="10"/>
              </a:xfrm>
              <a:prstGeom prst="line">
                <a:avLst/>
              </a:prstGeom>
              <a:noFill/>
              <a:ln w="3175">
                <a:solidFill>
                  <a:srgbClr val="0000FF"/>
                </a:solidFill>
                <a:round/>
                <a:headEnd/>
                <a:tailEnd/>
              </a:ln>
            </p:spPr>
            <p:txBody>
              <a:bodyPr/>
              <a:lstStyle/>
              <a:p>
                <a:endParaRPr lang="en-US"/>
              </a:p>
            </p:txBody>
          </p:sp>
          <p:sp>
            <p:nvSpPr>
              <p:cNvPr id="47670" name="Line 127"/>
              <p:cNvSpPr>
                <a:spLocks noChangeShapeType="1"/>
              </p:cNvSpPr>
              <p:nvPr/>
            </p:nvSpPr>
            <p:spPr bwMode="auto">
              <a:xfrm>
                <a:off x="1099" y="2695"/>
                <a:ext cx="1" cy="10"/>
              </a:xfrm>
              <a:prstGeom prst="line">
                <a:avLst/>
              </a:prstGeom>
              <a:noFill/>
              <a:ln w="3175">
                <a:solidFill>
                  <a:srgbClr val="0000FF"/>
                </a:solidFill>
                <a:round/>
                <a:headEnd/>
                <a:tailEnd/>
              </a:ln>
            </p:spPr>
            <p:txBody>
              <a:bodyPr/>
              <a:lstStyle/>
              <a:p>
                <a:endParaRPr lang="en-US"/>
              </a:p>
            </p:txBody>
          </p:sp>
          <p:sp>
            <p:nvSpPr>
              <p:cNvPr id="47671" name="Line 128"/>
              <p:cNvSpPr>
                <a:spLocks noChangeShapeType="1"/>
              </p:cNvSpPr>
              <p:nvPr/>
            </p:nvSpPr>
            <p:spPr bwMode="auto">
              <a:xfrm>
                <a:off x="1264" y="2603"/>
                <a:ext cx="1" cy="35"/>
              </a:xfrm>
              <a:prstGeom prst="line">
                <a:avLst/>
              </a:prstGeom>
              <a:noFill/>
              <a:ln w="3175">
                <a:solidFill>
                  <a:srgbClr val="0000FF"/>
                </a:solidFill>
                <a:round/>
                <a:headEnd/>
                <a:tailEnd/>
              </a:ln>
            </p:spPr>
            <p:txBody>
              <a:bodyPr/>
              <a:lstStyle/>
              <a:p>
                <a:endParaRPr lang="en-US"/>
              </a:p>
            </p:txBody>
          </p:sp>
          <p:sp>
            <p:nvSpPr>
              <p:cNvPr id="47672" name="Line 129"/>
              <p:cNvSpPr>
                <a:spLocks noChangeShapeType="1"/>
              </p:cNvSpPr>
              <p:nvPr/>
            </p:nvSpPr>
            <p:spPr bwMode="auto">
              <a:xfrm>
                <a:off x="1429" y="2538"/>
                <a:ext cx="1" cy="56"/>
              </a:xfrm>
              <a:prstGeom prst="line">
                <a:avLst/>
              </a:prstGeom>
              <a:noFill/>
              <a:ln w="3175">
                <a:solidFill>
                  <a:srgbClr val="0000FF"/>
                </a:solidFill>
                <a:round/>
                <a:headEnd/>
                <a:tailEnd/>
              </a:ln>
            </p:spPr>
            <p:txBody>
              <a:bodyPr/>
              <a:lstStyle/>
              <a:p>
                <a:endParaRPr lang="en-US"/>
              </a:p>
            </p:txBody>
          </p:sp>
          <p:sp>
            <p:nvSpPr>
              <p:cNvPr id="47673" name="Line 130"/>
              <p:cNvSpPr>
                <a:spLocks noChangeShapeType="1"/>
              </p:cNvSpPr>
              <p:nvPr/>
            </p:nvSpPr>
            <p:spPr bwMode="auto">
              <a:xfrm>
                <a:off x="1595" y="2567"/>
                <a:ext cx="1" cy="56"/>
              </a:xfrm>
              <a:prstGeom prst="line">
                <a:avLst/>
              </a:prstGeom>
              <a:noFill/>
              <a:ln w="3175">
                <a:solidFill>
                  <a:srgbClr val="0000FF"/>
                </a:solidFill>
                <a:round/>
                <a:headEnd/>
                <a:tailEnd/>
              </a:ln>
            </p:spPr>
            <p:txBody>
              <a:bodyPr/>
              <a:lstStyle/>
              <a:p>
                <a:endParaRPr lang="en-US"/>
              </a:p>
            </p:txBody>
          </p:sp>
          <p:sp>
            <p:nvSpPr>
              <p:cNvPr id="47674" name="Line 131"/>
              <p:cNvSpPr>
                <a:spLocks noChangeShapeType="1"/>
              </p:cNvSpPr>
              <p:nvPr/>
            </p:nvSpPr>
            <p:spPr bwMode="auto">
              <a:xfrm>
                <a:off x="1760" y="2669"/>
                <a:ext cx="1" cy="50"/>
              </a:xfrm>
              <a:prstGeom prst="line">
                <a:avLst/>
              </a:prstGeom>
              <a:noFill/>
              <a:ln w="3175">
                <a:solidFill>
                  <a:srgbClr val="0000FF"/>
                </a:solidFill>
                <a:round/>
                <a:headEnd/>
                <a:tailEnd/>
              </a:ln>
            </p:spPr>
            <p:txBody>
              <a:bodyPr/>
              <a:lstStyle/>
              <a:p>
                <a:endParaRPr lang="en-US"/>
              </a:p>
            </p:txBody>
          </p:sp>
          <p:sp>
            <p:nvSpPr>
              <p:cNvPr id="47675" name="Line 132"/>
              <p:cNvSpPr>
                <a:spLocks noChangeShapeType="1"/>
              </p:cNvSpPr>
              <p:nvPr/>
            </p:nvSpPr>
            <p:spPr bwMode="auto">
              <a:xfrm>
                <a:off x="1925" y="2702"/>
                <a:ext cx="1" cy="26"/>
              </a:xfrm>
              <a:prstGeom prst="line">
                <a:avLst/>
              </a:prstGeom>
              <a:noFill/>
              <a:ln w="3175">
                <a:solidFill>
                  <a:srgbClr val="0000FF"/>
                </a:solidFill>
                <a:round/>
                <a:headEnd/>
                <a:tailEnd/>
              </a:ln>
            </p:spPr>
            <p:txBody>
              <a:bodyPr/>
              <a:lstStyle/>
              <a:p>
                <a:endParaRPr lang="en-US"/>
              </a:p>
            </p:txBody>
          </p:sp>
          <p:sp>
            <p:nvSpPr>
              <p:cNvPr id="47676" name="Line 133"/>
              <p:cNvSpPr>
                <a:spLocks noChangeShapeType="1"/>
              </p:cNvSpPr>
              <p:nvPr/>
            </p:nvSpPr>
            <p:spPr bwMode="auto">
              <a:xfrm>
                <a:off x="2091" y="2732"/>
                <a:ext cx="1" cy="29"/>
              </a:xfrm>
              <a:prstGeom prst="line">
                <a:avLst/>
              </a:prstGeom>
              <a:noFill/>
              <a:ln w="3175">
                <a:solidFill>
                  <a:srgbClr val="0000FF"/>
                </a:solidFill>
                <a:round/>
                <a:headEnd/>
                <a:tailEnd/>
              </a:ln>
            </p:spPr>
            <p:txBody>
              <a:bodyPr/>
              <a:lstStyle/>
              <a:p>
                <a:endParaRPr lang="en-US"/>
              </a:p>
            </p:txBody>
          </p:sp>
          <p:sp>
            <p:nvSpPr>
              <p:cNvPr id="47677" name="Oval 134"/>
              <p:cNvSpPr>
                <a:spLocks noChangeArrowheads="1"/>
              </p:cNvSpPr>
              <p:nvPr/>
            </p:nvSpPr>
            <p:spPr bwMode="auto">
              <a:xfrm>
                <a:off x="929" y="2728"/>
                <a:ext cx="9" cy="12"/>
              </a:xfrm>
              <a:prstGeom prst="ellipse">
                <a:avLst/>
              </a:prstGeom>
              <a:solidFill>
                <a:srgbClr val="FF0000"/>
              </a:solidFill>
              <a:ln w="3175">
                <a:solidFill>
                  <a:srgbClr val="FF0000"/>
                </a:solidFill>
                <a:round/>
                <a:headEnd/>
                <a:tailEnd/>
              </a:ln>
            </p:spPr>
            <p:txBody>
              <a:bodyPr/>
              <a:lstStyle/>
              <a:p>
                <a:endParaRPr lang="en-US"/>
              </a:p>
            </p:txBody>
          </p:sp>
          <p:sp>
            <p:nvSpPr>
              <p:cNvPr id="47678" name="Oval 135"/>
              <p:cNvSpPr>
                <a:spLocks noChangeArrowheads="1"/>
              </p:cNvSpPr>
              <p:nvPr/>
            </p:nvSpPr>
            <p:spPr bwMode="auto">
              <a:xfrm>
                <a:off x="1094" y="2671"/>
                <a:ext cx="9" cy="11"/>
              </a:xfrm>
              <a:prstGeom prst="ellipse">
                <a:avLst/>
              </a:prstGeom>
              <a:solidFill>
                <a:srgbClr val="FF0000"/>
              </a:solidFill>
              <a:ln w="3175">
                <a:solidFill>
                  <a:srgbClr val="FF0000"/>
                </a:solidFill>
                <a:round/>
                <a:headEnd/>
                <a:tailEnd/>
              </a:ln>
            </p:spPr>
            <p:txBody>
              <a:bodyPr/>
              <a:lstStyle/>
              <a:p>
                <a:endParaRPr lang="en-US"/>
              </a:p>
            </p:txBody>
          </p:sp>
          <p:sp>
            <p:nvSpPr>
              <p:cNvPr id="47679" name="Oval 136"/>
              <p:cNvSpPr>
                <a:spLocks noChangeArrowheads="1"/>
              </p:cNvSpPr>
              <p:nvPr/>
            </p:nvSpPr>
            <p:spPr bwMode="auto">
              <a:xfrm>
                <a:off x="1259" y="2609"/>
                <a:ext cx="9" cy="12"/>
              </a:xfrm>
              <a:prstGeom prst="ellipse">
                <a:avLst/>
              </a:prstGeom>
              <a:solidFill>
                <a:srgbClr val="FF0000"/>
              </a:solidFill>
              <a:ln w="3175">
                <a:solidFill>
                  <a:srgbClr val="FF0000"/>
                </a:solidFill>
                <a:round/>
                <a:headEnd/>
                <a:tailEnd/>
              </a:ln>
            </p:spPr>
            <p:txBody>
              <a:bodyPr/>
              <a:lstStyle/>
              <a:p>
                <a:endParaRPr lang="en-US"/>
              </a:p>
            </p:txBody>
          </p:sp>
          <p:sp>
            <p:nvSpPr>
              <p:cNvPr id="47680" name="Oval 137"/>
              <p:cNvSpPr>
                <a:spLocks noChangeArrowheads="1"/>
              </p:cNvSpPr>
              <p:nvPr/>
            </p:nvSpPr>
            <p:spPr bwMode="auto">
              <a:xfrm>
                <a:off x="1425" y="2395"/>
                <a:ext cx="9" cy="12"/>
              </a:xfrm>
              <a:prstGeom prst="ellipse">
                <a:avLst/>
              </a:prstGeom>
              <a:solidFill>
                <a:srgbClr val="FF0000"/>
              </a:solidFill>
              <a:ln w="3175">
                <a:solidFill>
                  <a:srgbClr val="FF0000"/>
                </a:solidFill>
                <a:round/>
                <a:headEnd/>
                <a:tailEnd/>
              </a:ln>
            </p:spPr>
            <p:txBody>
              <a:bodyPr/>
              <a:lstStyle/>
              <a:p>
                <a:endParaRPr lang="en-US"/>
              </a:p>
            </p:txBody>
          </p:sp>
          <p:sp>
            <p:nvSpPr>
              <p:cNvPr id="47681" name="Oval 138"/>
              <p:cNvSpPr>
                <a:spLocks noChangeArrowheads="1"/>
              </p:cNvSpPr>
              <p:nvPr/>
            </p:nvSpPr>
            <p:spPr bwMode="auto">
              <a:xfrm>
                <a:off x="1590" y="2355"/>
                <a:ext cx="9" cy="11"/>
              </a:xfrm>
              <a:prstGeom prst="ellipse">
                <a:avLst/>
              </a:prstGeom>
              <a:solidFill>
                <a:srgbClr val="FF0000"/>
              </a:solidFill>
              <a:ln w="3175">
                <a:solidFill>
                  <a:srgbClr val="FF0000"/>
                </a:solidFill>
                <a:round/>
                <a:headEnd/>
                <a:tailEnd/>
              </a:ln>
            </p:spPr>
            <p:txBody>
              <a:bodyPr/>
              <a:lstStyle/>
              <a:p>
                <a:endParaRPr lang="en-US"/>
              </a:p>
            </p:txBody>
          </p:sp>
          <p:sp>
            <p:nvSpPr>
              <p:cNvPr id="47682" name="Oval 139"/>
              <p:cNvSpPr>
                <a:spLocks noChangeArrowheads="1"/>
              </p:cNvSpPr>
              <p:nvPr/>
            </p:nvSpPr>
            <p:spPr bwMode="auto">
              <a:xfrm>
                <a:off x="1755" y="2403"/>
                <a:ext cx="10" cy="12"/>
              </a:xfrm>
              <a:prstGeom prst="ellipse">
                <a:avLst/>
              </a:prstGeom>
              <a:solidFill>
                <a:srgbClr val="FF0000"/>
              </a:solidFill>
              <a:ln w="3175">
                <a:solidFill>
                  <a:srgbClr val="FF0000"/>
                </a:solidFill>
                <a:round/>
                <a:headEnd/>
                <a:tailEnd/>
              </a:ln>
            </p:spPr>
            <p:txBody>
              <a:bodyPr/>
              <a:lstStyle/>
              <a:p>
                <a:endParaRPr lang="en-US"/>
              </a:p>
            </p:txBody>
          </p:sp>
          <p:sp>
            <p:nvSpPr>
              <p:cNvPr id="47683" name="Oval 140"/>
              <p:cNvSpPr>
                <a:spLocks noChangeArrowheads="1"/>
              </p:cNvSpPr>
              <p:nvPr/>
            </p:nvSpPr>
            <p:spPr bwMode="auto">
              <a:xfrm>
                <a:off x="1921" y="2509"/>
                <a:ext cx="9" cy="12"/>
              </a:xfrm>
              <a:prstGeom prst="ellipse">
                <a:avLst/>
              </a:prstGeom>
              <a:solidFill>
                <a:srgbClr val="FF0000"/>
              </a:solidFill>
              <a:ln w="3175">
                <a:solidFill>
                  <a:srgbClr val="FF0000"/>
                </a:solidFill>
                <a:round/>
                <a:headEnd/>
                <a:tailEnd/>
              </a:ln>
            </p:spPr>
            <p:txBody>
              <a:bodyPr/>
              <a:lstStyle/>
              <a:p>
                <a:endParaRPr lang="en-US"/>
              </a:p>
            </p:txBody>
          </p:sp>
          <p:sp>
            <p:nvSpPr>
              <p:cNvPr id="47684" name="Oval 141"/>
              <p:cNvSpPr>
                <a:spLocks noChangeArrowheads="1"/>
              </p:cNvSpPr>
              <p:nvPr/>
            </p:nvSpPr>
            <p:spPr bwMode="auto">
              <a:xfrm>
                <a:off x="2086" y="2592"/>
                <a:ext cx="9" cy="12"/>
              </a:xfrm>
              <a:prstGeom prst="ellipse">
                <a:avLst/>
              </a:prstGeom>
              <a:solidFill>
                <a:srgbClr val="FF0000"/>
              </a:solidFill>
              <a:ln w="3175">
                <a:solidFill>
                  <a:srgbClr val="FF0000"/>
                </a:solidFill>
                <a:round/>
                <a:headEnd/>
                <a:tailEnd/>
              </a:ln>
            </p:spPr>
            <p:txBody>
              <a:bodyPr/>
              <a:lstStyle/>
              <a:p>
                <a:endParaRPr lang="en-US"/>
              </a:p>
            </p:txBody>
          </p:sp>
          <p:sp>
            <p:nvSpPr>
              <p:cNvPr id="47685" name="Oval 142"/>
              <p:cNvSpPr>
                <a:spLocks noChangeArrowheads="1"/>
              </p:cNvSpPr>
              <p:nvPr/>
            </p:nvSpPr>
            <p:spPr bwMode="auto">
              <a:xfrm>
                <a:off x="929" y="2717"/>
                <a:ext cx="9" cy="12"/>
              </a:xfrm>
              <a:prstGeom prst="ellipse">
                <a:avLst/>
              </a:prstGeom>
              <a:solidFill>
                <a:srgbClr val="00FF00"/>
              </a:solidFill>
              <a:ln w="3175">
                <a:solidFill>
                  <a:srgbClr val="00FF00"/>
                </a:solidFill>
                <a:round/>
                <a:headEnd/>
                <a:tailEnd/>
              </a:ln>
            </p:spPr>
            <p:txBody>
              <a:bodyPr/>
              <a:lstStyle/>
              <a:p>
                <a:endParaRPr lang="en-US"/>
              </a:p>
            </p:txBody>
          </p:sp>
          <p:sp>
            <p:nvSpPr>
              <p:cNvPr id="47686" name="Oval 143"/>
              <p:cNvSpPr>
                <a:spLocks noChangeArrowheads="1"/>
              </p:cNvSpPr>
              <p:nvPr/>
            </p:nvSpPr>
            <p:spPr bwMode="auto">
              <a:xfrm>
                <a:off x="1094" y="2682"/>
                <a:ext cx="9" cy="12"/>
              </a:xfrm>
              <a:prstGeom prst="ellipse">
                <a:avLst/>
              </a:prstGeom>
              <a:solidFill>
                <a:srgbClr val="00FF00"/>
              </a:solidFill>
              <a:ln w="3175">
                <a:solidFill>
                  <a:srgbClr val="00FF00"/>
                </a:solidFill>
                <a:round/>
                <a:headEnd/>
                <a:tailEnd/>
              </a:ln>
            </p:spPr>
            <p:txBody>
              <a:bodyPr/>
              <a:lstStyle/>
              <a:p>
                <a:endParaRPr lang="en-US"/>
              </a:p>
            </p:txBody>
          </p:sp>
          <p:sp>
            <p:nvSpPr>
              <p:cNvPr id="47687" name="Oval 144"/>
              <p:cNvSpPr>
                <a:spLocks noChangeArrowheads="1"/>
              </p:cNvSpPr>
              <p:nvPr/>
            </p:nvSpPr>
            <p:spPr bwMode="auto">
              <a:xfrm>
                <a:off x="1259" y="2690"/>
                <a:ext cx="9" cy="12"/>
              </a:xfrm>
              <a:prstGeom prst="ellipse">
                <a:avLst/>
              </a:prstGeom>
              <a:solidFill>
                <a:srgbClr val="00FF00"/>
              </a:solidFill>
              <a:ln w="3175">
                <a:solidFill>
                  <a:srgbClr val="00FF00"/>
                </a:solidFill>
                <a:round/>
                <a:headEnd/>
                <a:tailEnd/>
              </a:ln>
            </p:spPr>
            <p:txBody>
              <a:bodyPr/>
              <a:lstStyle/>
              <a:p>
                <a:endParaRPr lang="en-US"/>
              </a:p>
            </p:txBody>
          </p:sp>
          <p:sp>
            <p:nvSpPr>
              <p:cNvPr id="47688" name="Oval 145"/>
              <p:cNvSpPr>
                <a:spLocks noChangeArrowheads="1"/>
              </p:cNvSpPr>
              <p:nvPr/>
            </p:nvSpPr>
            <p:spPr bwMode="auto">
              <a:xfrm>
                <a:off x="1425" y="2609"/>
                <a:ext cx="9" cy="11"/>
              </a:xfrm>
              <a:prstGeom prst="ellipse">
                <a:avLst/>
              </a:prstGeom>
              <a:solidFill>
                <a:srgbClr val="00FF00"/>
              </a:solidFill>
              <a:ln w="3175">
                <a:solidFill>
                  <a:srgbClr val="00FF00"/>
                </a:solidFill>
                <a:round/>
                <a:headEnd/>
                <a:tailEnd/>
              </a:ln>
            </p:spPr>
            <p:txBody>
              <a:bodyPr/>
              <a:lstStyle/>
              <a:p>
                <a:endParaRPr lang="en-US"/>
              </a:p>
            </p:txBody>
          </p:sp>
          <p:sp>
            <p:nvSpPr>
              <p:cNvPr id="47689" name="Oval 146"/>
              <p:cNvSpPr>
                <a:spLocks noChangeArrowheads="1"/>
              </p:cNvSpPr>
              <p:nvPr/>
            </p:nvSpPr>
            <p:spPr bwMode="auto">
              <a:xfrm>
                <a:off x="1590" y="2544"/>
                <a:ext cx="9" cy="12"/>
              </a:xfrm>
              <a:prstGeom prst="ellipse">
                <a:avLst/>
              </a:prstGeom>
              <a:solidFill>
                <a:srgbClr val="00FF00"/>
              </a:solidFill>
              <a:ln w="3175">
                <a:solidFill>
                  <a:srgbClr val="00FF00"/>
                </a:solidFill>
                <a:round/>
                <a:headEnd/>
                <a:tailEnd/>
              </a:ln>
            </p:spPr>
            <p:txBody>
              <a:bodyPr/>
              <a:lstStyle/>
              <a:p>
                <a:endParaRPr lang="en-US"/>
              </a:p>
            </p:txBody>
          </p:sp>
          <p:sp>
            <p:nvSpPr>
              <p:cNvPr id="47690" name="Oval 147"/>
              <p:cNvSpPr>
                <a:spLocks noChangeArrowheads="1"/>
              </p:cNvSpPr>
              <p:nvPr/>
            </p:nvSpPr>
            <p:spPr bwMode="auto">
              <a:xfrm>
                <a:off x="1755" y="2585"/>
                <a:ext cx="10" cy="12"/>
              </a:xfrm>
              <a:prstGeom prst="ellipse">
                <a:avLst/>
              </a:prstGeom>
              <a:solidFill>
                <a:srgbClr val="00FF00"/>
              </a:solidFill>
              <a:ln w="3175">
                <a:solidFill>
                  <a:srgbClr val="00FF00"/>
                </a:solidFill>
                <a:round/>
                <a:headEnd/>
                <a:tailEnd/>
              </a:ln>
            </p:spPr>
            <p:txBody>
              <a:bodyPr/>
              <a:lstStyle/>
              <a:p>
                <a:endParaRPr lang="en-US"/>
              </a:p>
            </p:txBody>
          </p:sp>
          <p:sp>
            <p:nvSpPr>
              <p:cNvPr id="47691" name="Oval 148"/>
              <p:cNvSpPr>
                <a:spLocks noChangeArrowheads="1"/>
              </p:cNvSpPr>
              <p:nvPr/>
            </p:nvSpPr>
            <p:spPr bwMode="auto">
              <a:xfrm>
                <a:off x="1921" y="2669"/>
                <a:ext cx="9" cy="11"/>
              </a:xfrm>
              <a:prstGeom prst="ellipse">
                <a:avLst/>
              </a:prstGeom>
              <a:solidFill>
                <a:srgbClr val="00FF00"/>
              </a:solidFill>
              <a:ln w="3175">
                <a:solidFill>
                  <a:srgbClr val="00FF00"/>
                </a:solidFill>
                <a:round/>
                <a:headEnd/>
                <a:tailEnd/>
              </a:ln>
            </p:spPr>
            <p:txBody>
              <a:bodyPr/>
              <a:lstStyle/>
              <a:p>
                <a:endParaRPr lang="en-US"/>
              </a:p>
            </p:txBody>
          </p:sp>
          <p:sp>
            <p:nvSpPr>
              <p:cNvPr id="47692" name="Oval 149"/>
              <p:cNvSpPr>
                <a:spLocks noChangeArrowheads="1"/>
              </p:cNvSpPr>
              <p:nvPr/>
            </p:nvSpPr>
            <p:spPr bwMode="auto">
              <a:xfrm>
                <a:off x="2086" y="2696"/>
                <a:ext cx="9" cy="11"/>
              </a:xfrm>
              <a:prstGeom prst="ellipse">
                <a:avLst/>
              </a:prstGeom>
              <a:solidFill>
                <a:srgbClr val="00FF00"/>
              </a:solidFill>
              <a:ln w="3175">
                <a:solidFill>
                  <a:srgbClr val="00FF00"/>
                </a:solidFill>
                <a:round/>
                <a:headEnd/>
                <a:tailEnd/>
              </a:ln>
            </p:spPr>
            <p:txBody>
              <a:bodyPr/>
              <a:lstStyle/>
              <a:p>
                <a:endParaRPr lang="en-US"/>
              </a:p>
            </p:txBody>
          </p:sp>
          <p:sp>
            <p:nvSpPr>
              <p:cNvPr id="47693" name="Oval 150"/>
              <p:cNvSpPr>
                <a:spLocks noChangeArrowheads="1"/>
              </p:cNvSpPr>
              <p:nvPr/>
            </p:nvSpPr>
            <p:spPr bwMode="auto">
              <a:xfrm>
                <a:off x="929" y="2710"/>
                <a:ext cx="9" cy="12"/>
              </a:xfrm>
              <a:prstGeom prst="ellipse">
                <a:avLst/>
              </a:prstGeom>
              <a:solidFill>
                <a:srgbClr val="0000FF"/>
              </a:solidFill>
              <a:ln w="3175">
                <a:solidFill>
                  <a:srgbClr val="0000FF"/>
                </a:solidFill>
                <a:round/>
                <a:headEnd/>
                <a:tailEnd/>
              </a:ln>
            </p:spPr>
            <p:txBody>
              <a:bodyPr/>
              <a:lstStyle/>
              <a:p>
                <a:endParaRPr lang="en-US"/>
              </a:p>
            </p:txBody>
          </p:sp>
          <p:sp>
            <p:nvSpPr>
              <p:cNvPr id="47694" name="Oval 151"/>
              <p:cNvSpPr>
                <a:spLocks noChangeArrowheads="1"/>
              </p:cNvSpPr>
              <p:nvPr/>
            </p:nvSpPr>
            <p:spPr bwMode="auto">
              <a:xfrm>
                <a:off x="1094" y="2689"/>
                <a:ext cx="9" cy="12"/>
              </a:xfrm>
              <a:prstGeom prst="ellipse">
                <a:avLst/>
              </a:prstGeom>
              <a:solidFill>
                <a:srgbClr val="0000FF"/>
              </a:solidFill>
              <a:ln w="3175">
                <a:solidFill>
                  <a:srgbClr val="0000FF"/>
                </a:solidFill>
                <a:round/>
                <a:headEnd/>
                <a:tailEnd/>
              </a:ln>
            </p:spPr>
            <p:txBody>
              <a:bodyPr/>
              <a:lstStyle/>
              <a:p>
                <a:endParaRPr lang="en-US"/>
              </a:p>
            </p:txBody>
          </p:sp>
          <p:sp>
            <p:nvSpPr>
              <p:cNvPr id="47695" name="Oval 152"/>
              <p:cNvSpPr>
                <a:spLocks noChangeArrowheads="1"/>
              </p:cNvSpPr>
              <p:nvPr/>
            </p:nvSpPr>
            <p:spPr bwMode="auto">
              <a:xfrm>
                <a:off x="1259" y="2597"/>
                <a:ext cx="9" cy="12"/>
              </a:xfrm>
              <a:prstGeom prst="ellipse">
                <a:avLst/>
              </a:prstGeom>
              <a:solidFill>
                <a:srgbClr val="0000FF"/>
              </a:solidFill>
              <a:ln w="3175">
                <a:solidFill>
                  <a:srgbClr val="0000FF"/>
                </a:solidFill>
                <a:round/>
                <a:headEnd/>
                <a:tailEnd/>
              </a:ln>
            </p:spPr>
            <p:txBody>
              <a:bodyPr/>
              <a:lstStyle/>
              <a:p>
                <a:endParaRPr lang="en-US"/>
              </a:p>
            </p:txBody>
          </p:sp>
          <p:sp>
            <p:nvSpPr>
              <p:cNvPr id="47696" name="Oval 153"/>
              <p:cNvSpPr>
                <a:spLocks noChangeArrowheads="1"/>
              </p:cNvSpPr>
              <p:nvPr/>
            </p:nvSpPr>
            <p:spPr bwMode="auto">
              <a:xfrm>
                <a:off x="1425" y="2532"/>
                <a:ext cx="9" cy="12"/>
              </a:xfrm>
              <a:prstGeom prst="ellipse">
                <a:avLst/>
              </a:prstGeom>
              <a:solidFill>
                <a:srgbClr val="0000FF"/>
              </a:solidFill>
              <a:ln w="3175">
                <a:solidFill>
                  <a:srgbClr val="0000FF"/>
                </a:solidFill>
                <a:round/>
                <a:headEnd/>
                <a:tailEnd/>
              </a:ln>
            </p:spPr>
            <p:txBody>
              <a:bodyPr/>
              <a:lstStyle/>
              <a:p>
                <a:endParaRPr lang="en-US"/>
              </a:p>
            </p:txBody>
          </p:sp>
          <p:sp>
            <p:nvSpPr>
              <p:cNvPr id="47697" name="Oval 154"/>
              <p:cNvSpPr>
                <a:spLocks noChangeArrowheads="1"/>
              </p:cNvSpPr>
              <p:nvPr/>
            </p:nvSpPr>
            <p:spPr bwMode="auto">
              <a:xfrm>
                <a:off x="1590" y="2561"/>
                <a:ext cx="9" cy="12"/>
              </a:xfrm>
              <a:prstGeom prst="ellipse">
                <a:avLst/>
              </a:prstGeom>
              <a:solidFill>
                <a:srgbClr val="0000FF"/>
              </a:solidFill>
              <a:ln w="3175">
                <a:solidFill>
                  <a:srgbClr val="0000FF"/>
                </a:solidFill>
                <a:round/>
                <a:headEnd/>
                <a:tailEnd/>
              </a:ln>
            </p:spPr>
            <p:txBody>
              <a:bodyPr/>
              <a:lstStyle/>
              <a:p>
                <a:endParaRPr lang="en-US"/>
              </a:p>
            </p:txBody>
          </p:sp>
          <p:sp>
            <p:nvSpPr>
              <p:cNvPr id="47698" name="Oval 155"/>
              <p:cNvSpPr>
                <a:spLocks noChangeArrowheads="1"/>
              </p:cNvSpPr>
              <p:nvPr/>
            </p:nvSpPr>
            <p:spPr bwMode="auto">
              <a:xfrm>
                <a:off x="1755" y="2663"/>
                <a:ext cx="10" cy="12"/>
              </a:xfrm>
              <a:prstGeom prst="ellipse">
                <a:avLst/>
              </a:prstGeom>
              <a:solidFill>
                <a:srgbClr val="0000FF"/>
              </a:solidFill>
              <a:ln w="3175">
                <a:solidFill>
                  <a:srgbClr val="0000FF"/>
                </a:solidFill>
                <a:round/>
                <a:headEnd/>
                <a:tailEnd/>
              </a:ln>
            </p:spPr>
            <p:txBody>
              <a:bodyPr/>
              <a:lstStyle/>
              <a:p>
                <a:endParaRPr lang="en-US"/>
              </a:p>
            </p:txBody>
          </p:sp>
          <p:sp>
            <p:nvSpPr>
              <p:cNvPr id="47699" name="Oval 156"/>
              <p:cNvSpPr>
                <a:spLocks noChangeArrowheads="1"/>
              </p:cNvSpPr>
              <p:nvPr/>
            </p:nvSpPr>
            <p:spPr bwMode="auto">
              <a:xfrm>
                <a:off x="1921" y="2696"/>
                <a:ext cx="9" cy="11"/>
              </a:xfrm>
              <a:prstGeom prst="ellipse">
                <a:avLst/>
              </a:prstGeom>
              <a:solidFill>
                <a:srgbClr val="0000FF"/>
              </a:solidFill>
              <a:ln w="3175">
                <a:solidFill>
                  <a:srgbClr val="0000FF"/>
                </a:solidFill>
                <a:round/>
                <a:headEnd/>
                <a:tailEnd/>
              </a:ln>
            </p:spPr>
            <p:txBody>
              <a:bodyPr/>
              <a:lstStyle/>
              <a:p>
                <a:endParaRPr lang="en-US"/>
              </a:p>
            </p:txBody>
          </p:sp>
          <p:sp>
            <p:nvSpPr>
              <p:cNvPr id="47700" name="Oval 157"/>
              <p:cNvSpPr>
                <a:spLocks noChangeArrowheads="1"/>
              </p:cNvSpPr>
              <p:nvPr/>
            </p:nvSpPr>
            <p:spPr bwMode="auto">
              <a:xfrm>
                <a:off x="2086" y="2727"/>
                <a:ext cx="9" cy="11"/>
              </a:xfrm>
              <a:prstGeom prst="ellipse">
                <a:avLst/>
              </a:prstGeom>
              <a:solidFill>
                <a:srgbClr val="0000FF"/>
              </a:solidFill>
              <a:ln w="3175">
                <a:solidFill>
                  <a:srgbClr val="0000FF"/>
                </a:solidFill>
                <a:round/>
                <a:headEnd/>
                <a:tailEnd/>
              </a:ln>
            </p:spPr>
            <p:txBody>
              <a:bodyPr/>
              <a:lstStyle/>
              <a:p>
                <a:endParaRPr lang="en-US"/>
              </a:p>
            </p:txBody>
          </p:sp>
          <p:grpSp>
            <p:nvGrpSpPr>
              <p:cNvPr id="47701" name="Group 158"/>
              <p:cNvGrpSpPr>
                <a:grpSpLocks/>
              </p:cNvGrpSpPr>
              <p:nvPr/>
            </p:nvGrpSpPr>
            <p:grpSpPr bwMode="auto">
              <a:xfrm>
                <a:off x="2074" y="2373"/>
                <a:ext cx="17" cy="334"/>
                <a:chOff x="899" y="2373"/>
                <a:chExt cx="6" cy="334"/>
              </a:xfrm>
            </p:grpSpPr>
            <p:sp>
              <p:nvSpPr>
                <p:cNvPr id="47709" name="Line 159"/>
                <p:cNvSpPr>
                  <a:spLocks noChangeShapeType="1"/>
                </p:cNvSpPr>
                <p:nvPr/>
              </p:nvSpPr>
              <p:spPr bwMode="auto">
                <a:xfrm>
                  <a:off x="899" y="2706"/>
                  <a:ext cx="6" cy="1"/>
                </a:xfrm>
                <a:prstGeom prst="line">
                  <a:avLst/>
                </a:prstGeom>
                <a:noFill/>
                <a:ln w="0">
                  <a:solidFill>
                    <a:srgbClr val="000000"/>
                  </a:solidFill>
                  <a:round/>
                  <a:headEnd/>
                  <a:tailEnd/>
                </a:ln>
              </p:spPr>
              <p:txBody>
                <a:bodyPr/>
                <a:lstStyle/>
                <a:p>
                  <a:endParaRPr lang="en-US"/>
                </a:p>
              </p:txBody>
            </p:sp>
            <p:sp>
              <p:nvSpPr>
                <p:cNvPr id="47710" name="Line 160"/>
                <p:cNvSpPr>
                  <a:spLocks noChangeShapeType="1"/>
                </p:cNvSpPr>
                <p:nvPr/>
              </p:nvSpPr>
              <p:spPr bwMode="auto">
                <a:xfrm>
                  <a:off x="899" y="2373"/>
                  <a:ext cx="6" cy="1"/>
                </a:xfrm>
                <a:prstGeom prst="line">
                  <a:avLst/>
                </a:prstGeom>
                <a:noFill/>
                <a:ln w="0">
                  <a:solidFill>
                    <a:srgbClr val="000000"/>
                  </a:solidFill>
                  <a:round/>
                  <a:headEnd/>
                  <a:tailEnd/>
                </a:ln>
              </p:spPr>
              <p:txBody>
                <a:bodyPr/>
                <a:lstStyle/>
                <a:p>
                  <a:endParaRPr lang="en-US"/>
                </a:p>
              </p:txBody>
            </p:sp>
          </p:grpSp>
          <p:grpSp>
            <p:nvGrpSpPr>
              <p:cNvPr id="47702" name="Group 161"/>
              <p:cNvGrpSpPr>
                <a:grpSpLocks/>
              </p:cNvGrpSpPr>
              <p:nvPr/>
            </p:nvGrpSpPr>
            <p:grpSpPr bwMode="auto">
              <a:xfrm>
                <a:off x="1100" y="2044"/>
                <a:ext cx="827" cy="23"/>
                <a:chOff x="1099" y="3029"/>
                <a:chExt cx="827" cy="8"/>
              </a:xfrm>
            </p:grpSpPr>
            <p:sp>
              <p:nvSpPr>
                <p:cNvPr id="47703" name="Line 162"/>
                <p:cNvSpPr>
                  <a:spLocks noChangeShapeType="1"/>
                </p:cNvSpPr>
                <p:nvPr/>
              </p:nvSpPr>
              <p:spPr bwMode="auto">
                <a:xfrm flipV="1">
                  <a:off x="1099" y="3029"/>
                  <a:ext cx="1" cy="8"/>
                </a:xfrm>
                <a:prstGeom prst="line">
                  <a:avLst/>
                </a:prstGeom>
                <a:noFill/>
                <a:ln w="0">
                  <a:solidFill>
                    <a:srgbClr val="000000"/>
                  </a:solidFill>
                  <a:round/>
                  <a:headEnd/>
                  <a:tailEnd/>
                </a:ln>
              </p:spPr>
              <p:txBody>
                <a:bodyPr/>
                <a:lstStyle/>
                <a:p>
                  <a:endParaRPr lang="en-US"/>
                </a:p>
              </p:txBody>
            </p:sp>
            <p:sp>
              <p:nvSpPr>
                <p:cNvPr id="47704" name="Line 163"/>
                <p:cNvSpPr>
                  <a:spLocks noChangeShapeType="1"/>
                </p:cNvSpPr>
                <p:nvPr/>
              </p:nvSpPr>
              <p:spPr bwMode="auto">
                <a:xfrm flipV="1">
                  <a:off x="1264" y="3029"/>
                  <a:ext cx="1" cy="8"/>
                </a:xfrm>
                <a:prstGeom prst="line">
                  <a:avLst/>
                </a:prstGeom>
                <a:noFill/>
                <a:ln w="0">
                  <a:solidFill>
                    <a:srgbClr val="000000"/>
                  </a:solidFill>
                  <a:round/>
                  <a:headEnd/>
                  <a:tailEnd/>
                </a:ln>
              </p:spPr>
              <p:txBody>
                <a:bodyPr/>
                <a:lstStyle/>
                <a:p>
                  <a:endParaRPr lang="en-US"/>
                </a:p>
              </p:txBody>
            </p:sp>
            <p:sp>
              <p:nvSpPr>
                <p:cNvPr id="47705" name="Line 164"/>
                <p:cNvSpPr>
                  <a:spLocks noChangeShapeType="1"/>
                </p:cNvSpPr>
                <p:nvPr/>
              </p:nvSpPr>
              <p:spPr bwMode="auto">
                <a:xfrm flipV="1">
                  <a:off x="1429" y="3029"/>
                  <a:ext cx="1" cy="8"/>
                </a:xfrm>
                <a:prstGeom prst="line">
                  <a:avLst/>
                </a:prstGeom>
                <a:noFill/>
                <a:ln w="0">
                  <a:solidFill>
                    <a:srgbClr val="000000"/>
                  </a:solidFill>
                  <a:round/>
                  <a:headEnd/>
                  <a:tailEnd/>
                </a:ln>
              </p:spPr>
              <p:txBody>
                <a:bodyPr/>
                <a:lstStyle/>
                <a:p>
                  <a:endParaRPr lang="en-US"/>
                </a:p>
              </p:txBody>
            </p:sp>
            <p:sp>
              <p:nvSpPr>
                <p:cNvPr id="47706" name="Line 165"/>
                <p:cNvSpPr>
                  <a:spLocks noChangeShapeType="1"/>
                </p:cNvSpPr>
                <p:nvPr/>
              </p:nvSpPr>
              <p:spPr bwMode="auto">
                <a:xfrm flipV="1">
                  <a:off x="1595" y="3029"/>
                  <a:ext cx="1" cy="8"/>
                </a:xfrm>
                <a:prstGeom prst="line">
                  <a:avLst/>
                </a:prstGeom>
                <a:noFill/>
                <a:ln w="0">
                  <a:solidFill>
                    <a:srgbClr val="000000"/>
                  </a:solidFill>
                  <a:round/>
                  <a:headEnd/>
                  <a:tailEnd/>
                </a:ln>
              </p:spPr>
              <p:txBody>
                <a:bodyPr/>
                <a:lstStyle/>
                <a:p>
                  <a:endParaRPr lang="en-US"/>
                </a:p>
              </p:txBody>
            </p:sp>
            <p:sp>
              <p:nvSpPr>
                <p:cNvPr id="47707" name="Line 166"/>
                <p:cNvSpPr>
                  <a:spLocks noChangeShapeType="1"/>
                </p:cNvSpPr>
                <p:nvPr/>
              </p:nvSpPr>
              <p:spPr bwMode="auto">
                <a:xfrm flipV="1">
                  <a:off x="1760" y="3029"/>
                  <a:ext cx="1" cy="8"/>
                </a:xfrm>
                <a:prstGeom prst="line">
                  <a:avLst/>
                </a:prstGeom>
                <a:noFill/>
                <a:ln w="0">
                  <a:solidFill>
                    <a:srgbClr val="000000"/>
                  </a:solidFill>
                  <a:round/>
                  <a:headEnd/>
                  <a:tailEnd/>
                </a:ln>
              </p:spPr>
              <p:txBody>
                <a:bodyPr/>
                <a:lstStyle/>
                <a:p>
                  <a:endParaRPr lang="en-US"/>
                </a:p>
              </p:txBody>
            </p:sp>
            <p:sp>
              <p:nvSpPr>
                <p:cNvPr id="47708" name="Line 167"/>
                <p:cNvSpPr>
                  <a:spLocks noChangeShapeType="1"/>
                </p:cNvSpPr>
                <p:nvPr/>
              </p:nvSpPr>
              <p:spPr bwMode="auto">
                <a:xfrm flipV="1">
                  <a:off x="1925" y="3029"/>
                  <a:ext cx="1" cy="8"/>
                </a:xfrm>
                <a:prstGeom prst="line">
                  <a:avLst/>
                </a:prstGeom>
                <a:noFill/>
                <a:ln w="0">
                  <a:solidFill>
                    <a:srgbClr val="000000"/>
                  </a:solidFill>
                  <a:round/>
                  <a:headEnd/>
                  <a:tailEnd/>
                </a:ln>
              </p:spPr>
              <p:txBody>
                <a:bodyPr/>
                <a:lstStyle/>
                <a:p>
                  <a:endParaRPr lang="en-US"/>
                </a:p>
              </p:txBody>
            </p:sp>
          </p:grpSp>
        </p:grpSp>
        <p:sp>
          <p:nvSpPr>
            <p:cNvPr id="47584" name="Text Box 168"/>
            <p:cNvSpPr txBox="1">
              <a:spLocks noChangeArrowheads="1"/>
            </p:cNvSpPr>
            <p:nvPr/>
          </p:nvSpPr>
          <p:spPr bwMode="auto">
            <a:xfrm>
              <a:off x="1191" y="1823"/>
              <a:ext cx="412" cy="231"/>
            </a:xfrm>
            <a:prstGeom prst="rect">
              <a:avLst/>
            </a:prstGeom>
            <a:noFill/>
            <a:ln w="9525">
              <a:noFill/>
              <a:miter lim="800000"/>
              <a:headEnd/>
              <a:tailEnd/>
            </a:ln>
          </p:spPr>
          <p:txBody>
            <a:bodyPr wrap="none">
              <a:spAutoFit/>
            </a:bodyPr>
            <a:lstStyle/>
            <a:p>
              <a:pPr algn="ctr"/>
              <a:r>
                <a:rPr lang="en-US" sz="1800" b="1">
                  <a:latin typeface="Times" charset="0"/>
                </a:rPr>
                <a:t>VStr</a:t>
              </a:r>
            </a:p>
          </p:txBody>
        </p:sp>
      </p:grpSp>
      <p:grpSp>
        <p:nvGrpSpPr>
          <p:cNvPr id="47125" name="Group 169"/>
          <p:cNvGrpSpPr>
            <a:grpSpLocks/>
          </p:cNvGrpSpPr>
          <p:nvPr/>
        </p:nvGrpSpPr>
        <p:grpSpPr bwMode="auto">
          <a:xfrm>
            <a:off x="3062288" y="3163888"/>
            <a:ext cx="1606550" cy="1946275"/>
            <a:chOff x="1913" y="1825"/>
            <a:chExt cx="1012" cy="1226"/>
          </a:xfrm>
        </p:grpSpPr>
        <p:grpSp>
          <p:nvGrpSpPr>
            <p:cNvPr id="47430" name="Group 170"/>
            <p:cNvGrpSpPr>
              <a:grpSpLocks/>
            </p:cNvGrpSpPr>
            <p:nvPr/>
          </p:nvGrpSpPr>
          <p:grpSpPr bwMode="auto">
            <a:xfrm>
              <a:off x="1923" y="2043"/>
              <a:ext cx="1002" cy="1008"/>
              <a:chOff x="1923" y="2043"/>
              <a:chExt cx="1002" cy="1008"/>
            </a:xfrm>
          </p:grpSpPr>
          <p:sp>
            <p:nvSpPr>
              <p:cNvPr id="47557" name="Rectangle 171"/>
              <p:cNvSpPr>
                <a:spLocks noChangeArrowheads="1"/>
              </p:cNvSpPr>
              <p:nvPr/>
            </p:nvSpPr>
            <p:spPr bwMode="auto">
              <a:xfrm>
                <a:off x="1923" y="2043"/>
                <a:ext cx="1002" cy="1007"/>
              </a:xfrm>
              <a:prstGeom prst="rect">
                <a:avLst/>
              </a:prstGeom>
              <a:noFill/>
              <a:ln w="9525">
                <a:noFill/>
                <a:miter lim="800000"/>
                <a:headEnd/>
                <a:tailEnd/>
              </a:ln>
            </p:spPr>
            <p:txBody>
              <a:bodyPr/>
              <a:lstStyle/>
              <a:p>
                <a:endParaRPr lang="en-US"/>
              </a:p>
            </p:txBody>
          </p:sp>
          <p:sp>
            <p:nvSpPr>
              <p:cNvPr id="47558" name="Freeform 172"/>
              <p:cNvSpPr>
                <a:spLocks/>
              </p:cNvSpPr>
              <p:nvPr/>
            </p:nvSpPr>
            <p:spPr bwMode="auto">
              <a:xfrm>
                <a:off x="1923" y="2043"/>
                <a:ext cx="1002" cy="1007"/>
              </a:xfrm>
              <a:custGeom>
                <a:avLst/>
                <a:gdLst>
                  <a:gd name="T0" fmla="*/ 0 w 3295"/>
                  <a:gd name="T1" fmla="*/ 0 h 2215"/>
                  <a:gd name="T2" fmla="*/ 28 w 3295"/>
                  <a:gd name="T3" fmla="*/ 0 h 2215"/>
                  <a:gd name="T4" fmla="*/ 28 w 3295"/>
                  <a:gd name="T5" fmla="*/ 95 h 2215"/>
                  <a:gd name="T6" fmla="*/ 0 w 3295"/>
                  <a:gd name="T7" fmla="*/ 95 h 2215"/>
                  <a:gd name="T8" fmla="*/ 0 w 3295"/>
                  <a:gd name="T9" fmla="*/ 0 h 2215"/>
                  <a:gd name="T10" fmla="*/ 0 w 3295"/>
                  <a:gd name="T11" fmla="*/ 95 h 2215"/>
                  <a:gd name="T12" fmla="*/ 0 w 3295"/>
                  <a:gd name="T13" fmla="*/ 95 h 2215"/>
                  <a:gd name="T14" fmla="*/ 0 60000 65536"/>
                  <a:gd name="T15" fmla="*/ 0 60000 65536"/>
                  <a:gd name="T16" fmla="*/ 0 60000 65536"/>
                  <a:gd name="T17" fmla="*/ 0 60000 65536"/>
                  <a:gd name="T18" fmla="*/ 0 60000 65536"/>
                  <a:gd name="T19" fmla="*/ 0 60000 65536"/>
                  <a:gd name="T20" fmla="*/ 0 60000 65536"/>
                  <a:gd name="T21" fmla="*/ 0 w 3295"/>
                  <a:gd name="T22" fmla="*/ 0 h 2215"/>
                  <a:gd name="T23" fmla="*/ 3295 w 3295"/>
                  <a:gd name="T24" fmla="*/ 2215 h 22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95" h="2215">
                    <a:moveTo>
                      <a:pt x="0" y="0"/>
                    </a:moveTo>
                    <a:lnTo>
                      <a:pt x="3295" y="0"/>
                    </a:lnTo>
                    <a:lnTo>
                      <a:pt x="3295" y="2215"/>
                    </a:lnTo>
                    <a:lnTo>
                      <a:pt x="0" y="2215"/>
                    </a:lnTo>
                    <a:lnTo>
                      <a:pt x="0" y="0"/>
                    </a:lnTo>
                    <a:lnTo>
                      <a:pt x="0" y="2215"/>
                    </a:lnTo>
                    <a:lnTo>
                      <a:pt x="16" y="2215"/>
                    </a:lnTo>
                  </a:path>
                </a:pathLst>
              </a:custGeom>
              <a:noFill/>
              <a:ln w="0">
                <a:solidFill>
                  <a:srgbClr val="000000"/>
                </a:solidFill>
                <a:round/>
                <a:headEnd/>
                <a:tailEnd/>
              </a:ln>
            </p:spPr>
            <p:txBody>
              <a:bodyPr/>
              <a:lstStyle/>
              <a:p>
                <a:endParaRPr lang="en-US"/>
              </a:p>
            </p:txBody>
          </p:sp>
          <p:sp>
            <p:nvSpPr>
              <p:cNvPr id="47559" name="Line 173"/>
              <p:cNvSpPr>
                <a:spLocks noChangeShapeType="1"/>
              </p:cNvSpPr>
              <p:nvPr/>
            </p:nvSpPr>
            <p:spPr bwMode="auto">
              <a:xfrm>
                <a:off x="1923" y="2715"/>
                <a:ext cx="15" cy="1"/>
              </a:xfrm>
              <a:prstGeom prst="line">
                <a:avLst/>
              </a:prstGeom>
              <a:noFill/>
              <a:ln w="0">
                <a:solidFill>
                  <a:srgbClr val="000000"/>
                </a:solidFill>
                <a:round/>
                <a:headEnd/>
                <a:tailEnd/>
              </a:ln>
            </p:spPr>
            <p:txBody>
              <a:bodyPr/>
              <a:lstStyle/>
              <a:p>
                <a:endParaRPr lang="en-US"/>
              </a:p>
            </p:txBody>
          </p:sp>
          <p:sp>
            <p:nvSpPr>
              <p:cNvPr id="47560" name="Line 174"/>
              <p:cNvSpPr>
                <a:spLocks noChangeShapeType="1"/>
              </p:cNvSpPr>
              <p:nvPr/>
            </p:nvSpPr>
            <p:spPr bwMode="auto">
              <a:xfrm>
                <a:off x="1923" y="2378"/>
                <a:ext cx="15" cy="1"/>
              </a:xfrm>
              <a:prstGeom prst="line">
                <a:avLst/>
              </a:prstGeom>
              <a:noFill/>
              <a:ln w="0">
                <a:solidFill>
                  <a:srgbClr val="000000"/>
                </a:solidFill>
                <a:round/>
                <a:headEnd/>
                <a:tailEnd/>
              </a:ln>
            </p:spPr>
            <p:txBody>
              <a:bodyPr/>
              <a:lstStyle/>
              <a:p>
                <a:endParaRPr lang="en-US"/>
              </a:p>
            </p:txBody>
          </p:sp>
          <p:sp>
            <p:nvSpPr>
              <p:cNvPr id="47561" name="Line 175"/>
              <p:cNvSpPr>
                <a:spLocks noChangeShapeType="1"/>
              </p:cNvSpPr>
              <p:nvPr/>
            </p:nvSpPr>
            <p:spPr bwMode="auto">
              <a:xfrm>
                <a:off x="1923" y="2043"/>
                <a:ext cx="6" cy="1"/>
              </a:xfrm>
              <a:prstGeom prst="line">
                <a:avLst/>
              </a:prstGeom>
              <a:noFill/>
              <a:ln w="0">
                <a:solidFill>
                  <a:srgbClr val="000000"/>
                </a:solidFill>
                <a:round/>
                <a:headEnd/>
                <a:tailEnd/>
              </a:ln>
            </p:spPr>
            <p:txBody>
              <a:bodyPr/>
              <a:lstStyle/>
              <a:p>
                <a:endParaRPr lang="en-US"/>
              </a:p>
            </p:txBody>
          </p:sp>
          <p:sp>
            <p:nvSpPr>
              <p:cNvPr id="47562" name="Line 176"/>
              <p:cNvSpPr>
                <a:spLocks noChangeShapeType="1"/>
              </p:cNvSpPr>
              <p:nvPr/>
            </p:nvSpPr>
            <p:spPr bwMode="auto">
              <a:xfrm>
                <a:off x="1923" y="3050"/>
                <a:ext cx="1002" cy="1"/>
              </a:xfrm>
              <a:prstGeom prst="line">
                <a:avLst/>
              </a:prstGeom>
              <a:noFill/>
              <a:ln w="0">
                <a:solidFill>
                  <a:srgbClr val="000000"/>
                </a:solidFill>
                <a:round/>
                <a:headEnd/>
                <a:tailEnd/>
              </a:ln>
            </p:spPr>
            <p:txBody>
              <a:bodyPr/>
              <a:lstStyle/>
              <a:p>
                <a:endParaRPr lang="en-US"/>
              </a:p>
            </p:txBody>
          </p:sp>
          <p:sp>
            <p:nvSpPr>
              <p:cNvPr id="47563" name="Line 177"/>
              <p:cNvSpPr>
                <a:spLocks noChangeShapeType="1"/>
              </p:cNvSpPr>
              <p:nvPr/>
            </p:nvSpPr>
            <p:spPr bwMode="auto">
              <a:xfrm flipV="1">
                <a:off x="1923" y="3042"/>
                <a:ext cx="1" cy="8"/>
              </a:xfrm>
              <a:prstGeom prst="line">
                <a:avLst/>
              </a:prstGeom>
              <a:noFill/>
              <a:ln w="0">
                <a:solidFill>
                  <a:srgbClr val="000000"/>
                </a:solidFill>
                <a:round/>
                <a:headEnd/>
                <a:tailEnd/>
              </a:ln>
            </p:spPr>
            <p:txBody>
              <a:bodyPr/>
              <a:lstStyle/>
              <a:p>
                <a:endParaRPr lang="en-US"/>
              </a:p>
            </p:txBody>
          </p:sp>
          <p:grpSp>
            <p:nvGrpSpPr>
              <p:cNvPr id="47564" name="Group 178"/>
              <p:cNvGrpSpPr>
                <a:grpSpLocks/>
              </p:cNvGrpSpPr>
              <p:nvPr/>
            </p:nvGrpSpPr>
            <p:grpSpPr bwMode="auto">
              <a:xfrm>
                <a:off x="2067" y="3027"/>
                <a:ext cx="715" cy="23"/>
                <a:chOff x="1099" y="3029"/>
                <a:chExt cx="827" cy="8"/>
              </a:xfrm>
            </p:grpSpPr>
            <p:sp>
              <p:nvSpPr>
                <p:cNvPr id="47577" name="Line 179"/>
                <p:cNvSpPr>
                  <a:spLocks noChangeShapeType="1"/>
                </p:cNvSpPr>
                <p:nvPr/>
              </p:nvSpPr>
              <p:spPr bwMode="auto">
                <a:xfrm flipV="1">
                  <a:off x="1099" y="3029"/>
                  <a:ext cx="1" cy="8"/>
                </a:xfrm>
                <a:prstGeom prst="line">
                  <a:avLst/>
                </a:prstGeom>
                <a:noFill/>
                <a:ln w="0">
                  <a:solidFill>
                    <a:srgbClr val="000000"/>
                  </a:solidFill>
                  <a:round/>
                  <a:headEnd/>
                  <a:tailEnd/>
                </a:ln>
              </p:spPr>
              <p:txBody>
                <a:bodyPr/>
                <a:lstStyle/>
                <a:p>
                  <a:endParaRPr lang="en-US"/>
                </a:p>
              </p:txBody>
            </p:sp>
            <p:sp>
              <p:nvSpPr>
                <p:cNvPr id="47578" name="Line 180"/>
                <p:cNvSpPr>
                  <a:spLocks noChangeShapeType="1"/>
                </p:cNvSpPr>
                <p:nvPr/>
              </p:nvSpPr>
              <p:spPr bwMode="auto">
                <a:xfrm flipV="1">
                  <a:off x="1264" y="3029"/>
                  <a:ext cx="1" cy="8"/>
                </a:xfrm>
                <a:prstGeom prst="line">
                  <a:avLst/>
                </a:prstGeom>
                <a:noFill/>
                <a:ln w="0">
                  <a:solidFill>
                    <a:srgbClr val="000000"/>
                  </a:solidFill>
                  <a:round/>
                  <a:headEnd/>
                  <a:tailEnd/>
                </a:ln>
              </p:spPr>
              <p:txBody>
                <a:bodyPr/>
                <a:lstStyle/>
                <a:p>
                  <a:endParaRPr lang="en-US"/>
                </a:p>
              </p:txBody>
            </p:sp>
            <p:sp>
              <p:nvSpPr>
                <p:cNvPr id="47579" name="Line 181"/>
                <p:cNvSpPr>
                  <a:spLocks noChangeShapeType="1"/>
                </p:cNvSpPr>
                <p:nvPr/>
              </p:nvSpPr>
              <p:spPr bwMode="auto">
                <a:xfrm flipV="1">
                  <a:off x="1429" y="3029"/>
                  <a:ext cx="1" cy="8"/>
                </a:xfrm>
                <a:prstGeom prst="line">
                  <a:avLst/>
                </a:prstGeom>
                <a:noFill/>
                <a:ln w="0">
                  <a:solidFill>
                    <a:srgbClr val="000000"/>
                  </a:solidFill>
                  <a:round/>
                  <a:headEnd/>
                  <a:tailEnd/>
                </a:ln>
              </p:spPr>
              <p:txBody>
                <a:bodyPr/>
                <a:lstStyle/>
                <a:p>
                  <a:endParaRPr lang="en-US"/>
                </a:p>
              </p:txBody>
            </p:sp>
            <p:sp>
              <p:nvSpPr>
                <p:cNvPr id="47580" name="Line 182"/>
                <p:cNvSpPr>
                  <a:spLocks noChangeShapeType="1"/>
                </p:cNvSpPr>
                <p:nvPr/>
              </p:nvSpPr>
              <p:spPr bwMode="auto">
                <a:xfrm flipV="1">
                  <a:off x="1595" y="3029"/>
                  <a:ext cx="1" cy="8"/>
                </a:xfrm>
                <a:prstGeom prst="line">
                  <a:avLst/>
                </a:prstGeom>
                <a:noFill/>
                <a:ln w="0">
                  <a:solidFill>
                    <a:srgbClr val="000000"/>
                  </a:solidFill>
                  <a:round/>
                  <a:headEnd/>
                  <a:tailEnd/>
                </a:ln>
              </p:spPr>
              <p:txBody>
                <a:bodyPr/>
                <a:lstStyle/>
                <a:p>
                  <a:endParaRPr lang="en-US"/>
                </a:p>
              </p:txBody>
            </p:sp>
            <p:sp>
              <p:nvSpPr>
                <p:cNvPr id="47581" name="Line 183"/>
                <p:cNvSpPr>
                  <a:spLocks noChangeShapeType="1"/>
                </p:cNvSpPr>
                <p:nvPr/>
              </p:nvSpPr>
              <p:spPr bwMode="auto">
                <a:xfrm flipV="1">
                  <a:off x="1760" y="3029"/>
                  <a:ext cx="1" cy="8"/>
                </a:xfrm>
                <a:prstGeom prst="line">
                  <a:avLst/>
                </a:prstGeom>
                <a:noFill/>
                <a:ln w="0">
                  <a:solidFill>
                    <a:srgbClr val="000000"/>
                  </a:solidFill>
                  <a:round/>
                  <a:headEnd/>
                  <a:tailEnd/>
                </a:ln>
              </p:spPr>
              <p:txBody>
                <a:bodyPr/>
                <a:lstStyle/>
                <a:p>
                  <a:endParaRPr lang="en-US"/>
                </a:p>
              </p:txBody>
            </p:sp>
            <p:sp>
              <p:nvSpPr>
                <p:cNvPr id="47582" name="Line 184"/>
                <p:cNvSpPr>
                  <a:spLocks noChangeShapeType="1"/>
                </p:cNvSpPr>
                <p:nvPr/>
              </p:nvSpPr>
              <p:spPr bwMode="auto">
                <a:xfrm flipV="1">
                  <a:off x="1925" y="3029"/>
                  <a:ext cx="1" cy="8"/>
                </a:xfrm>
                <a:prstGeom prst="line">
                  <a:avLst/>
                </a:prstGeom>
                <a:noFill/>
                <a:ln w="0">
                  <a:solidFill>
                    <a:srgbClr val="000000"/>
                  </a:solidFill>
                  <a:round/>
                  <a:headEnd/>
                  <a:tailEnd/>
                </a:ln>
              </p:spPr>
              <p:txBody>
                <a:bodyPr/>
                <a:lstStyle/>
                <a:p>
                  <a:endParaRPr lang="en-US"/>
                </a:p>
              </p:txBody>
            </p:sp>
          </p:grpSp>
          <p:sp>
            <p:nvSpPr>
              <p:cNvPr id="47565" name="Line 185"/>
              <p:cNvSpPr>
                <a:spLocks noChangeShapeType="1"/>
              </p:cNvSpPr>
              <p:nvPr/>
            </p:nvSpPr>
            <p:spPr bwMode="auto">
              <a:xfrm flipV="1">
                <a:off x="2925" y="3042"/>
                <a:ext cx="0" cy="8"/>
              </a:xfrm>
              <a:prstGeom prst="line">
                <a:avLst/>
              </a:prstGeom>
              <a:noFill/>
              <a:ln w="0">
                <a:solidFill>
                  <a:srgbClr val="000000"/>
                </a:solidFill>
                <a:round/>
                <a:headEnd/>
                <a:tailEnd/>
              </a:ln>
            </p:spPr>
            <p:txBody>
              <a:bodyPr/>
              <a:lstStyle/>
              <a:p>
                <a:endParaRPr lang="en-US"/>
              </a:p>
            </p:txBody>
          </p:sp>
          <p:sp>
            <p:nvSpPr>
              <p:cNvPr id="47566" name="Line 186"/>
              <p:cNvSpPr>
                <a:spLocks noChangeShapeType="1"/>
              </p:cNvSpPr>
              <p:nvPr/>
            </p:nvSpPr>
            <p:spPr bwMode="auto">
              <a:xfrm flipV="1">
                <a:off x="2925" y="2714"/>
                <a:ext cx="0" cy="27"/>
              </a:xfrm>
              <a:prstGeom prst="line">
                <a:avLst/>
              </a:prstGeom>
              <a:noFill/>
              <a:ln w="3175">
                <a:solidFill>
                  <a:srgbClr val="0000FF"/>
                </a:solidFill>
                <a:round/>
                <a:headEnd/>
                <a:tailEnd/>
              </a:ln>
            </p:spPr>
            <p:txBody>
              <a:bodyPr/>
              <a:lstStyle/>
              <a:p>
                <a:endParaRPr lang="en-US"/>
              </a:p>
            </p:txBody>
          </p:sp>
          <p:grpSp>
            <p:nvGrpSpPr>
              <p:cNvPr id="47567" name="Group 187"/>
              <p:cNvGrpSpPr>
                <a:grpSpLocks/>
              </p:cNvGrpSpPr>
              <p:nvPr/>
            </p:nvGrpSpPr>
            <p:grpSpPr bwMode="auto">
              <a:xfrm>
                <a:off x="2910" y="2377"/>
                <a:ext cx="15" cy="339"/>
                <a:chOff x="899" y="2373"/>
                <a:chExt cx="6" cy="334"/>
              </a:xfrm>
            </p:grpSpPr>
            <p:sp>
              <p:nvSpPr>
                <p:cNvPr id="47575" name="Line 188"/>
                <p:cNvSpPr>
                  <a:spLocks noChangeShapeType="1"/>
                </p:cNvSpPr>
                <p:nvPr/>
              </p:nvSpPr>
              <p:spPr bwMode="auto">
                <a:xfrm>
                  <a:off x="899" y="2706"/>
                  <a:ext cx="6" cy="1"/>
                </a:xfrm>
                <a:prstGeom prst="line">
                  <a:avLst/>
                </a:prstGeom>
                <a:noFill/>
                <a:ln w="0">
                  <a:solidFill>
                    <a:srgbClr val="000000"/>
                  </a:solidFill>
                  <a:round/>
                  <a:headEnd/>
                  <a:tailEnd/>
                </a:ln>
              </p:spPr>
              <p:txBody>
                <a:bodyPr/>
                <a:lstStyle/>
                <a:p>
                  <a:endParaRPr lang="en-US"/>
                </a:p>
              </p:txBody>
            </p:sp>
            <p:sp>
              <p:nvSpPr>
                <p:cNvPr id="47576" name="Line 189"/>
                <p:cNvSpPr>
                  <a:spLocks noChangeShapeType="1"/>
                </p:cNvSpPr>
                <p:nvPr/>
              </p:nvSpPr>
              <p:spPr bwMode="auto">
                <a:xfrm>
                  <a:off x="899" y="2373"/>
                  <a:ext cx="6" cy="1"/>
                </a:xfrm>
                <a:prstGeom prst="line">
                  <a:avLst/>
                </a:prstGeom>
                <a:noFill/>
                <a:ln w="0">
                  <a:solidFill>
                    <a:srgbClr val="000000"/>
                  </a:solidFill>
                  <a:round/>
                  <a:headEnd/>
                  <a:tailEnd/>
                </a:ln>
              </p:spPr>
              <p:txBody>
                <a:bodyPr/>
                <a:lstStyle/>
                <a:p>
                  <a:endParaRPr lang="en-US"/>
                </a:p>
              </p:txBody>
            </p:sp>
          </p:grpSp>
          <p:grpSp>
            <p:nvGrpSpPr>
              <p:cNvPr id="47568" name="Group 190"/>
              <p:cNvGrpSpPr>
                <a:grpSpLocks/>
              </p:cNvGrpSpPr>
              <p:nvPr/>
            </p:nvGrpSpPr>
            <p:grpSpPr bwMode="auto">
              <a:xfrm>
                <a:off x="2068" y="2044"/>
                <a:ext cx="715" cy="23"/>
                <a:chOff x="1099" y="3029"/>
                <a:chExt cx="827" cy="8"/>
              </a:xfrm>
            </p:grpSpPr>
            <p:sp>
              <p:nvSpPr>
                <p:cNvPr id="47569" name="Line 191"/>
                <p:cNvSpPr>
                  <a:spLocks noChangeShapeType="1"/>
                </p:cNvSpPr>
                <p:nvPr/>
              </p:nvSpPr>
              <p:spPr bwMode="auto">
                <a:xfrm flipV="1">
                  <a:off x="1099" y="3029"/>
                  <a:ext cx="1" cy="8"/>
                </a:xfrm>
                <a:prstGeom prst="line">
                  <a:avLst/>
                </a:prstGeom>
                <a:noFill/>
                <a:ln w="0">
                  <a:solidFill>
                    <a:srgbClr val="000000"/>
                  </a:solidFill>
                  <a:round/>
                  <a:headEnd/>
                  <a:tailEnd/>
                </a:ln>
              </p:spPr>
              <p:txBody>
                <a:bodyPr/>
                <a:lstStyle/>
                <a:p>
                  <a:endParaRPr lang="en-US"/>
                </a:p>
              </p:txBody>
            </p:sp>
            <p:sp>
              <p:nvSpPr>
                <p:cNvPr id="47570" name="Line 192"/>
                <p:cNvSpPr>
                  <a:spLocks noChangeShapeType="1"/>
                </p:cNvSpPr>
                <p:nvPr/>
              </p:nvSpPr>
              <p:spPr bwMode="auto">
                <a:xfrm flipV="1">
                  <a:off x="1264" y="3029"/>
                  <a:ext cx="1" cy="8"/>
                </a:xfrm>
                <a:prstGeom prst="line">
                  <a:avLst/>
                </a:prstGeom>
                <a:noFill/>
                <a:ln w="0">
                  <a:solidFill>
                    <a:srgbClr val="000000"/>
                  </a:solidFill>
                  <a:round/>
                  <a:headEnd/>
                  <a:tailEnd/>
                </a:ln>
              </p:spPr>
              <p:txBody>
                <a:bodyPr/>
                <a:lstStyle/>
                <a:p>
                  <a:endParaRPr lang="en-US"/>
                </a:p>
              </p:txBody>
            </p:sp>
            <p:sp>
              <p:nvSpPr>
                <p:cNvPr id="47571" name="Line 193"/>
                <p:cNvSpPr>
                  <a:spLocks noChangeShapeType="1"/>
                </p:cNvSpPr>
                <p:nvPr/>
              </p:nvSpPr>
              <p:spPr bwMode="auto">
                <a:xfrm flipV="1">
                  <a:off x="1429" y="3029"/>
                  <a:ext cx="1" cy="8"/>
                </a:xfrm>
                <a:prstGeom prst="line">
                  <a:avLst/>
                </a:prstGeom>
                <a:noFill/>
                <a:ln w="0">
                  <a:solidFill>
                    <a:srgbClr val="000000"/>
                  </a:solidFill>
                  <a:round/>
                  <a:headEnd/>
                  <a:tailEnd/>
                </a:ln>
              </p:spPr>
              <p:txBody>
                <a:bodyPr/>
                <a:lstStyle/>
                <a:p>
                  <a:endParaRPr lang="en-US"/>
                </a:p>
              </p:txBody>
            </p:sp>
            <p:sp>
              <p:nvSpPr>
                <p:cNvPr id="47572" name="Line 194"/>
                <p:cNvSpPr>
                  <a:spLocks noChangeShapeType="1"/>
                </p:cNvSpPr>
                <p:nvPr/>
              </p:nvSpPr>
              <p:spPr bwMode="auto">
                <a:xfrm flipV="1">
                  <a:off x="1595" y="3029"/>
                  <a:ext cx="1" cy="8"/>
                </a:xfrm>
                <a:prstGeom prst="line">
                  <a:avLst/>
                </a:prstGeom>
                <a:noFill/>
                <a:ln w="0">
                  <a:solidFill>
                    <a:srgbClr val="000000"/>
                  </a:solidFill>
                  <a:round/>
                  <a:headEnd/>
                  <a:tailEnd/>
                </a:ln>
              </p:spPr>
              <p:txBody>
                <a:bodyPr/>
                <a:lstStyle/>
                <a:p>
                  <a:endParaRPr lang="en-US"/>
                </a:p>
              </p:txBody>
            </p:sp>
            <p:sp>
              <p:nvSpPr>
                <p:cNvPr id="47573" name="Line 195"/>
                <p:cNvSpPr>
                  <a:spLocks noChangeShapeType="1"/>
                </p:cNvSpPr>
                <p:nvPr/>
              </p:nvSpPr>
              <p:spPr bwMode="auto">
                <a:xfrm flipV="1">
                  <a:off x="1760" y="3029"/>
                  <a:ext cx="1" cy="8"/>
                </a:xfrm>
                <a:prstGeom prst="line">
                  <a:avLst/>
                </a:prstGeom>
                <a:noFill/>
                <a:ln w="0">
                  <a:solidFill>
                    <a:srgbClr val="000000"/>
                  </a:solidFill>
                  <a:round/>
                  <a:headEnd/>
                  <a:tailEnd/>
                </a:ln>
              </p:spPr>
              <p:txBody>
                <a:bodyPr/>
                <a:lstStyle/>
                <a:p>
                  <a:endParaRPr lang="en-US"/>
                </a:p>
              </p:txBody>
            </p:sp>
            <p:sp>
              <p:nvSpPr>
                <p:cNvPr id="47574" name="Line 196"/>
                <p:cNvSpPr>
                  <a:spLocks noChangeShapeType="1"/>
                </p:cNvSpPr>
                <p:nvPr/>
              </p:nvSpPr>
              <p:spPr bwMode="auto">
                <a:xfrm flipV="1">
                  <a:off x="1925" y="3029"/>
                  <a:ext cx="1" cy="8"/>
                </a:xfrm>
                <a:prstGeom prst="line">
                  <a:avLst/>
                </a:prstGeom>
                <a:noFill/>
                <a:ln w="0">
                  <a:solidFill>
                    <a:srgbClr val="000000"/>
                  </a:solidFill>
                  <a:round/>
                  <a:headEnd/>
                  <a:tailEnd/>
                </a:ln>
              </p:spPr>
              <p:txBody>
                <a:bodyPr/>
                <a:lstStyle/>
                <a:p>
                  <a:endParaRPr lang="en-US"/>
                </a:p>
              </p:txBody>
            </p:sp>
          </p:grpSp>
        </p:grpSp>
        <p:sp>
          <p:nvSpPr>
            <p:cNvPr id="47431" name="Text Box 197"/>
            <p:cNvSpPr txBox="1">
              <a:spLocks noChangeArrowheads="1"/>
            </p:cNvSpPr>
            <p:nvPr/>
          </p:nvSpPr>
          <p:spPr bwMode="auto">
            <a:xfrm>
              <a:off x="2147" y="1825"/>
              <a:ext cx="556" cy="231"/>
            </a:xfrm>
            <a:prstGeom prst="rect">
              <a:avLst/>
            </a:prstGeom>
            <a:noFill/>
            <a:ln w="9525">
              <a:noFill/>
              <a:miter lim="800000"/>
              <a:headEnd/>
              <a:tailEnd/>
            </a:ln>
          </p:spPr>
          <p:txBody>
            <a:bodyPr wrap="none">
              <a:spAutoFit/>
            </a:bodyPr>
            <a:lstStyle/>
            <a:p>
              <a:pPr algn="ctr"/>
              <a:r>
                <a:rPr lang="en-US" sz="1800" b="1">
                  <a:latin typeface="Times" charset="0"/>
                </a:rPr>
                <a:t>MOFC</a:t>
              </a:r>
            </a:p>
          </p:txBody>
        </p:sp>
        <p:grpSp>
          <p:nvGrpSpPr>
            <p:cNvPr id="47432" name="Group 198"/>
            <p:cNvGrpSpPr>
              <a:grpSpLocks/>
            </p:cNvGrpSpPr>
            <p:nvPr/>
          </p:nvGrpSpPr>
          <p:grpSpPr bwMode="auto">
            <a:xfrm>
              <a:off x="1913" y="2466"/>
              <a:ext cx="1008" cy="456"/>
              <a:chOff x="5328" y="2535"/>
              <a:chExt cx="1008" cy="456"/>
            </a:xfrm>
          </p:grpSpPr>
          <p:sp>
            <p:nvSpPr>
              <p:cNvPr id="47433" name="Line 199"/>
              <p:cNvSpPr>
                <a:spLocks noChangeShapeType="1"/>
              </p:cNvSpPr>
              <p:nvPr/>
            </p:nvSpPr>
            <p:spPr bwMode="auto">
              <a:xfrm>
                <a:off x="5333" y="2783"/>
                <a:ext cx="5" cy="1"/>
              </a:xfrm>
              <a:prstGeom prst="line">
                <a:avLst/>
              </a:prstGeom>
              <a:noFill/>
              <a:ln w="0">
                <a:solidFill>
                  <a:srgbClr val="000000"/>
                </a:solidFill>
                <a:round/>
                <a:headEnd/>
                <a:tailEnd/>
              </a:ln>
            </p:spPr>
            <p:txBody>
              <a:bodyPr/>
              <a:lstStyle/>
              <a:p>
                <a:endParaRPr lang="en-US"/>
              </a:p>
            </p:txBody>
          </p:sp>
          <p:sp>
            <p:nvSpPr>
              <p:cNvPr id="47434" name="Freeform 200"/>
              <p:cNvSpPr>
                <a:spLocks/>
              </p:cNvSpPr>
              <p:nvPr/>
            </p:nvSpPr>
            <p:spPr bwMode="auto">
              <a:xfrm>
                <a:off x="5333" y="2637"/>
                <a:ext cx="998" cy="246"/>
              </a:xfrm>
              <a:custGeom>
                <a:avLst/>
                <a:gdLst>
                  <a:gd name="T0" fmla="*/ 0 w 3295"/>
                  <a:gd name="T1" fmla="*/ 13 h 544"/>
                  <a:gd name="T2" fmla="*/ 4 w 3295"/>
                  <a:gd name="T3" fmla="*/ 14 h 544"/>
                  <a:gd name="T4" fmla="*/ 8 w 3295"/>
                  <a:gd name="T5" fmla="*/ 14 h 544"/>
                  <a:gd name="T6" fmla="*/ 12 w 3295"/>
                  <a:gd name="T7" fmla="*/ 4 h 544"/>
                  <a:gd name="T8" fmla="*/ 16 w 3295"/>
                  <a:gd name="T9" fmla="*/ 0 h 544"/>
                  <a:gd name="T10" fmla="*/ 20 w 3295"/>
                  <a:gd name="T11" fmla="*/ 6 h 544"/>
                  <a:gd name="T12" fmla="*/ 24 w 3295"/>
                  <a:gd name="T13" fmla="*/ 21 h 544"/>
                  <a:gd name="T14" fmla="*/ 28 w 3295"/>
                  <a:gd name="T15" fmla="*/ 23 h 544"/>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544"/>
                  <a:gd name="T26" fmla="*/ 3295 w 3295"/>
                  <a:gd name="T27" fmla="*/ 544 h 5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544">
                    <a:moveTo>
                      <a:pt x="0" y="309"/>
                    </a:moveTo>
                    <a:lnTo>
                      <a:pt x="471" y="338"/>
                    </a:lnTo>
                    <a:lnTo>
                      <a:pt x="941" y="340"/>
                    </a:lnTo>
                    <a:lnTo>
                      <a:pt x="1412" y="83"/>
                    </a:lnTo>
                    <a:lnTo>
                      <a:pt x="1883" y="0"/>
                    </a:lnTo>
                    <a:lnTo>
                      <a:pt x="2354" y="134"/>
                    </a:lnTo>
                    <a:lnTo>
                      <a:pt x="2824" y="502"/>
                    </a:lnTo>
                    <a:lnTo>
                      <a:pt x="3295" y="544"/>
                    </a:lnTo>
                  </a:path>
                </a:pathLst>
              </a:custGeom>
              <a:noFill/>
              <a:ln w="28575">
                <a:solidFill>
                  <a:srgbClr val="FF0000"/>
                </a:solidFill>
                <a:round/>
                <a:headEnd/>
                <a:tailEnd/>
              </a:ln>
            </p:spPr>
            <p:txBody>
              <a:bodyPr/>
              <a:lstStyle/>
              <a:p>
                <a:endParaRPr lang="en-US"/>
              </a:p>
            </p:txBody>
          </p:sp>
          <p:sp>
            <p:nvSpPr>
              <p:cNvPr id="47435" name="Line 201"/>
              <p:cNvSpPr>
                <a:spLocks noChangeShapeType="1"/>
              </p:cNvSpPr>
              <p:nvPr/>
            </p:nvSpPr>
            <p:spPr bwMode="auto">
              <a:xfrm flipV="1">
                <a:off x="5333" y="2753"/>
                <a:ext cx="1" cy="24"/>
              </a:xfrm>
              <a:prstGeom prst="line">
                <a:avLst/>
              </a:prstGeom>
              <a:noFill/>
              <a:ln w="3175">
                <a:solidFill>
                  <a:srgbClr val="FF0000"/>
                </a:solidFill>
                <a:round/>
                <a:headEnd/>
                <a:tailEnd/>
              </a:ln>
            </p:spPr>
            <p:txBody>
              <a:bodyPr/>
              <a:lstStyle/>
              <a:p>
                <a:endParaRPr lang="en-US"/>
              </a:p>
            </p:txBody>
          </p:sp>
          <p:sp>
            <p:nvSpPr>
              <p:cNvPr id="47436" name="Line 202"/>
              <p:cNvSpPr>
                <a:spLocks noChangeShapeType="1"/>
              </p:cNvSpPr>
              <p:nvPr/>
            </p:nvSpPr>
            <p:spPr bwMode="auto">
              <a:xfrm>
                <a:off x="5328" y="2753"/>
                <a:ext cx="9" cy="2"/>
              </a:xfrm>
              <a:prstGeom prst="line">
                <a:avLst/>
              </a:prstGeom>
              <a:noFill/>
              <a:ln w="3175">
                <a:solidFill>
                  <a:srgbClr val="FF0000"/>
                </a:solidFill>
                <a:round/>
                <a:headEnd/>
                <a:tailEnd/>
              </a:ln>
            </p:spPr>
            <p:txBody>
              <a:bodyPr/>
              <a:lstStyle/>
              <a:p>
                <a:endParaRPr lang="en-US"/>
              </a:p>
            </p:txBody>
          </p:sp>
          <p:sp>
            <p:nvSpPr>
              <p:cNvPr id="47437" name="Line 203"/>
              <p:cNvSpPr>
                <a:spLocks noChangeShapeType="1"/>
              </p:cNvSpPr>
              <p:nvPr/>
            </p:nvSpPr>
            <p:spPr bwMode="auto">
              <a:xfrm flipV="1">
                <a:off x="5476" y="2766"/>
                <a:ext cx="1" cy="23"/>
              </a:xfrm>
              <a:prstGeom prst="line">
                <a:avLst/>
              </a:prstGeom>
              <a:noFill/>
              <a:ln w="3175">
                <a:solidFill>
                  <a:srgbClr val="FF0000"/>
                </a:solidFill>
                <a:round/>
                <a:headEnd/>
                <a:tailEnd/>
              </a:ln>
            </p:spPr>
            <p:txBody>
              <a:bodyPr/>
              <a:lstStyle/>
              <a:p>
                <a:endParaRPr lang="en-US"/>
              </a:p>
            </p:txBody>
          </p:sp>
          <p:sp>
            <p:nvSpPr>
              <p:cNvPr id="47438" name="Line 204"/>
              <p:cNvSpPr>
                <a:spLocks noChangeShapeType="1"/>
              </p:cNvSpPr>
              <p:nvPr/>
            </p:nvSpPr>
            <p:spPr bwMode="auto">
              <a:xfrm>
                <a:off x="5472" y="2766"/>
                <a:ext cx="8" cy="1"/>
              </a:xfrm>
              <a:prstGeom prst="line">
                <a:avLst/>
              </a:prstGeom>
              <a:noFill/>
              <a:ln w="3175">
                <a:solidFill>
                  <a:srgbClr val="FF0000"/>
                </a:solidFill>
                <a:round/>
                <a:headEnd/>
                <a:tailEnd/>
              </a:ln>
            </p:spPr>
            <p:txBody>
              <a:bodyPr/>
              <a:lstStyle/>
              <a:p>
                <a:endParaRPr lang="en-US"/>
              </a:p>
            </p:txBody>
          </p:sp>
          <p:sp>
            <p:nvSpPr>
              <p:cNvPr id="47439" name="Line 205"/>
              <p:cNvSpPr>
                <a:spLocks noChangeShapeType="1"/>
              </p:cNvSpPr>
              <p:nvPr/>
            </p:nvSpPr>
            <p:spPr bwMode="auto">
              <a:xfrm flipV="1">
                <a:off x="5617" y="2733"/>
                <a:ext cx="1" cy="57"/>
              </a:xfrm>
              <a:prstGeom prst="line">
                <a:avLst/>
              </a:prstGeom>
              <a:noFill/>
              <a:ln w="3175">
                <a:solidFill>
                  <a:srgbClr val="FF0000"/>
                </a:solidFill>
                <a:round/>
                <a:headEnd/>
                <a:tailEnd/>
              </a:ln>
            </p:spPr>
            <p:txBody>
              <a:bodyPr/>
              <a:lstStyle/>
              <a:p>
                <a:endParaRPr lang="en-US"/>
              </a:p>
            </p:txBody>
          </p:sp>
          <p:sp>
            <p:nvSpPr>
              <p:cNvPr id="47440" name="Line 206"/>
              <p:cNvSpPr>
                <a:spLocks noChangeShapeType="1"/>
              </p:cNvSpPr>
              <p:nvPr/>
            </p:nvSpPr>
            <p:spPr bwMode="auto">
              <a:xfrm>
                <a:off x="5614" y="2733"/>
                <a:ext cx="8" cy="1"/>
              </a:xfrm>
              <a:prstGeom prst="line">
                <a:avLst/>
              </a:prstGeom>
              <a:noFill/>
              <a:ln w="3175">
                <a:solidFill>
                  <a:srgbClr val="FF0000"/>
                </a:solidFill>
                <a:round/>
                <a:headEnd/>
                <a:tailEnd/>
              </a:ln>
            </p:spPr>
            <p:txBody>
              <a:bodyPr/>
              <a:lstStyle/>
              <a:p>
                <a:endParaRPr lang="en-US"/>
              </a:p>
            </p:txBody>
          </p:sp>
          <p:sp>
            <p:nvSpPr>
              <p:cNvPr id="47441" name="Line 207"/>
              <p:cNvSpPr>
                <a:spLocks noChangeShapeType="1"/>
              </p:cNvSpPr>
              <p:nvPr/>
            </p:nvSpPr>
            <p:spPr bwMode="auto">
              <a:xfrm flipV="1">
                <a:off x="5760" y="2605"/>
                <a:ext cx="1" cy="68"/>
              </a:xfrm>
              <a:prstGeom prst="line">
                <a:avLst/>
              </a:prstGeom>
              <a:noFill/>
              <a:ln w="3175">
                <a:solidFill>
                  <a:srgbClr val="FF0000"/>
                </a:solidFill>
                <a:round/>
                <a:headEnd/>
                <a:tailEnd/>
              </a:ln>
            </p:spPr>
            <p:txBody>
              <a:bodyPr/>
              <a:lstStyle/>
              <a:p>
                <a:endParaRPr lang="en-US"/>
              </a:p>
            </p:txBody>
          </p:sp>
          <p:sp>
            <p:nvSpPr>
              <p:cNvPr id="47442" name="Line 208"/>
              <p:cNvSpPr>
                <a:spLocks noChangeShapeType="1"/>
              </p:cNvSpPr>
              <p:nvPr/>
            </p:nvSpPr>
            <p:spPr bwMode="auto">
              <a:xfrm>
                <a:off x="5757" y="2605"/>
                <a:ext cx="7" cy="1"/>
              </a:xfrm>
              <a:prstGeom prst="line">
                <a:avLst/>
              </a:prstGeom>
              <a:noFill/>
              <a:ln w="3175">
                <a:solidFill>
                  <a:srgbClr val="FF0000"/>
                </a:solidFill>
                <a:round/>
                <a:headEnd/>
                <a:tailEnd/>
              </a:ln>
            </p:spPr>
            <p:txBody>
              <a:bodyPr/>
              <a:lstStyle/>
              <a:p>
                <a:endParaRPr lang="en-US"/>
              </a:p>
            </p:txBody>
          </p:sp>
          <p:sp>
            <p:nvSpPr>
              <p:cNvPr id="47443" name="Line 209"/>
              <p:cNvSpPr>
                <a:spLocks noChangeShapeType="1"/>
              </p:cNvSpPr>
              <p:nvPr/>
            </p:nvSpPr>
            <p:spPr bwMode="auto">
              <a:xfrm flipV="1">
                <a:off x="5903" y="2535"/>
                <a:ext cx="1" cy="102"/>
              </a:xfrm>
              <a:prstGeom prst="line">
                <a:avLst/>
              </a:prstGeom>
              <a:noFill/>
              <a:ln w="3175">
                <a:solidFill>
                  <a:srgbClr val="FF0000"/>
                </a:solidFill>
                <a:round/>
                <a:headEnd/>
                <a:tailEnd/>
              </a:ln>
            </p:spPr>
            <p:txBody>
              <a:bodyPr/>
              <a:lstStyle/>
              <a:p>
                <a:endParaRPr lang="en-US"/>
              </a:p>
            </p:txBody>
          </p:sp>
          <p:sp>
            <p:nvSpPr>
              <p:cNvPr id="47444" name="Line 210"/>
              <p:cNvSpPr>
                <a:spLocks noChangeShapeType="1"/>
              </p:cNvSpPr>
              <p:nvPr/>
            </p:nvSpPr>
            <p:spPr bwMode="auto">
              <a:xfrm>
                <a:off x="5900" y="2535"/>
                <a:ext cx="7" cy="1"/>
              </a:xfrm>
              <a:prstGeom prst="line">
                <a:avLst/>
              </a:prstGeom>
              <a:noFill/>
              <a:ln w="3175">
                <a:solidFill>
                  <a:srgbClr val="FF0000"/>
                </a:solidFill>
                <a:round/>
                <a:headEnd/>
                <a:tailEnd/>
              </a:ln>
            </p:spPr>
            <p:txBody>
              <a:bodyPr/>
              <a:lstStyle/>
              <a:p>
                <a:endParaRPr lang="en-US"/>
              </a:p>
            </p:txBody>
          </p:sp>
          <p:sp>
            <p:nvSpPr>
              <p:cNvPr id="47445" name="Line 211"/>
              <p:cNvSpPr>
                <a:spLocks noChangeShapeType="1"/>
              </p:cNvSpPr>
              <p:nvPr/>
            </p:nvSpPr>
            <p:spPr bwMode="auto">
              <a:xfrm flipV="1">
                <a:off x="6046" y="2631"/>
                <a:ext cx="1" cy="67"/>
              </a:xfrm>
              <a:prstGeom prst="line">
                <a:avLst/>
              </a:prstGeom>
              <a:noFill/>
              <a:ln w="3175">
                <a:solidFill>
                  <a:srgbClr val="FF0000"/>
                </a:solidFill>
                <a:round/>
                <a:headEnd/>
                <a:tailEnd/>
              </a:ln>
            </p:spPr>
            <p:txBody>
              <a:bodyPr/>
              <a:lstStyle/>
              <a:p>
                <a:endParaRPr lang="en-US"/>
              </a:p>
            </p:txBody>
          </p:sp>
          <p:sp>
            <p:nvSpPr>
              <p:cNvPr id="47446" name="Line 212"/>
              <p:cNvSpPr>
                <a:spLocks noChangeShapeType="1"/>
              </p:cNvSpPr>
              <p:nvPr/>
            </p:nvSpPr>
            <p:spPr bwMode="auto">
              <a:xfrm>
                <a:off x="6042" y="2631"/>
                <a:ext cx="8" cy="1"/>
              </a:xfrm>
              <a:prstGeom prst="line">
                <a:avLst/>
              </a:prstGeom>
              <a:noFill/>
              <a:ln w="3175">
                <a:solidFill>
                  <a:srgbClr val="FF0000"/>
                </a:solidFill>
                <a:round/>
                <a:headEnd/>
                <a:tailEnd/>
              </a:ln>
            </p:spPr>
            <p:txBody>
              <a:bodyPr/>
              <a:lstStyle/>
              <a:p>
                <a:endParaRPr lang="en-US"/>
              </a:p>
            </p:txBody>
          </p:sp>
          <p:sp>
            <p:nvSpPr>
              <p:cNvPr id="47447" name="Line 213"/>
              <p:cNvSpPr>
                <a:spLocks noChangeShapeType="1"/>
              </p:cNvSpPr>
              <p:nvPr/>
            </p:nvSpPr>
            <p:spPr bwMode="auto">
              <a:xfrm flipV="1">
                <a:off x="6188" y="2772"/>
                <a:ext cx="1" cy="93"/>
              </a:xfrm>
              <a:prstGeom prst="line">
                <a:avLst/>
              </a:prstGeom>
              <a:noFill/>
              <a:ln w="3175">
                <a:solidFill>
                  <a:srgbClr val="FF0000"/>
                </a:solidFill>
                <a:round/>
                <a:headEnd/>
                <a:tailEnd/>
              </a:ln>
            </p:spPr>
            <p:txBody>
              <a:bodyPr/>
              <a:lstStyle/>
              <a:p>
                <a:endParaRPr lang="en-US"/>
              </a:p>
            </p:txBody>
          </p:sp>
          <p:sp>
            <p:nvSpPr>
              <p:cNvPr id="47448" name="Line 214"/>
              <p:cNvSpPr>
                <a:spLocks noChangeShapeType="1"/>
              </p:cNvSpPr>
              <p:nvPr/>
            </p:nvSpPr>
            <p:spPr bwMode="auto">
              <a:xfrm>
                <a:off x="6184" y="2772"/>
                <a:ext cx="8" cy="1"/>
              </a:xfrm>
              <a:prstGeom prst="line">
                <a:avLst/>
              </a:prstGeom>
              <a:noFill/>
              <a:ln w="3175">
                <a:solidFill>
                  <a:srgbClr val="FF0000"/>
                </a:solidFill>
                <a:round/>
                <a:headEnd/>
                <a:tailEnd/>
              </a:ln>
            </p:spPr>
            <p:txBody>
              <a:bodyPr/>
              <a:lstStyle/>
              <a:p>
                <a:endParaRPr lang="en-US"/>
              </a:p>
            </p:txBody>
          </p:sp>
          <p:sp>
            <p:nvSpPr>
              <p:cNvPr id="47449" name="Line 215"/>
              <p:cNvSpPr>
                <a:spLocks noChangeShapeType="1"/>
              </p:cNvSpPr>
              <p:nvPr/>
            </p:nvSpPr>
            <p:spPr bwMode="auto">
              <a:xfrm flipV="1">
                <a:off x="6331" y="2795"/>
                <a:ext cx="1" cy="88"/>
              </a:xfrm>
              <a:prstGeom prst="line">
                <a:avLst/>
              </a:prstGeom>
              <a:noFill/>
              <a:ln w="3175">
                <a:solidFill>
                  <a:srgbClr val="FF0000"/>
                </a:solidFill>
                <a:round/>
                <a:headEnd/>
                <a:tailEnd/>
              </a:ln>
            </p:spPr>
            <p:txBody>
              <a:bodyPr/>
              <a:lstStyle/>
              <a:p>
                <a:endParaRPr lang="en-US"/>
              </a:p>
            </p:txBody>
          </p:sp>
          <p:sp>
            <p:nvSpPr>
              <p:cNvPr id="47450" name="Line 216"/>
              <p:cNvSpPr>
                <a:spLocks noChangeShapeType="1"/>
              </p:cNvSpPr>
              <p:nvPr/>
            </p:nvSpPr>
            <p:spPr bwMode="auto">
              <a:xfrm>
                <a:off x="6327" y="2795"/>
                <a:ext cx="9" cy="1"/>
              </a:xfrm>
              <a:prstGeom prst="line">
                <a:avLst/>
              </a:prstGeom>
              <a:noFill/>
              <a:ln w="3175">
                <a:solidFill>
                  <a:srgbClr val="FF0000"/>
                </a:solidFill>
                <a:round/>
                <a:headEnd/>
                <a:tailEnd/>
              </a:ln>
            </p:spPr>
            <p:txBody>
              <a:bodyPr/>
              <a:lstStyle/>
              <a:p>
                <a:endParaRPr lang="en-US"/>
              </a:p>
            </p:txBody>
          </p:sp>
          <p:sp>
            <p:nvSpPr>
              <p:cNvPr id="47451" name="Line 217"/>
              <p:cNvSpPr>
                <a:spLocks noChangeShapeType="1"/>
              </p:cNvSpPr>
              <p:nvPr/>
            </p:nvSpPr>
            <p:spPr bwMode="auto">
              <a:xfrm>
                <a:off x="5333" y="2777"/>
                <a:ext cx="1" cy="24"/>
              </a:xfrm>
              <a:prstGeom prst="line">
                <a:avLst/>
              </a:prstGeom>
              <a:noFill/>
              <a:ln w="3175">
                <a:solidFill>
                  <a:srgbClr val="FF0000"/>
                </a:solidFill>
                <a:round/>
                <a:headEnd/>
                <a:tailEnd/>
              </a:ln>
            </p:spPr>
            <p:txBody>
              <a:bodyPr/>
              <a:lstStyle/>
              <a:p>
                <a:endParaRPr lang="en-US"/>
              </a:p>
            </p:txBody>
          </p:sp>
          <p:sp>
            <p:nvSpPr>
              <p:cNvPr id="47452" name="Line 218"/>
              <p:cNvSpPr>
                <a:spLocks noChangeShapeType="1"/>
              </p:cNvSpPr>
              <p:nvPr/>
            </p:nvSpPr>
            <p:spPr bwMode="auto">
              <a:xfrm>
                <a:off x="5328" y="2801"/>
                <a:ext cx="9" cy="1"/>
              </a:xfrm>
              <a:prstGeom prst="line">
                <a:avLst/>
              </a:prstGeom>
              <a:noFill/>
              <a:ln w="3175">
                <a:solidFill>
                  <a:srgbClr val="FF0000"/>
                </a:solidFill>
                <a:round/>
                <a:headEnd/>
                <a:tailEnd/>
              </a:ln>
            </p:spPr>
            <p:txBody>
              <a:bodyPr/>
              <a:lstStyle/>
              <a:p>
                <a:endParaRPr lang="en-US"/>
              </a:p>
            </p:txBody>
          </p:sp>
          <p:sp>
            <p:nvSpPr>
              <p:cNvPr id="47453" name="Line 219"/>
              <p:cNvSpPr>
                <a:spLocks noChangeShapeType="1"/>
              </p:cNvSpPr>
              <p:nvPr/>
            </p:nvSpPr>
            <p:spPr bwMode="auto">
              <a:xfrm>
                <a:off x="5476" y="2789"/>
                <a:ext cx="1" cy="26"/>
              </a:xfrm>
              <a:prstGeom prst="line">
                <a:avLst/>
              </a:prstGeom>
              <a:noFill/>
              <a:ln w="3175">
                <a:solidFill>
                  <a:srgbClr val="FF0000"/>
                </a:solidFill>
                <a:round/>
                <a:headEnd/>
                <a:tailEnd/>
              </a:ln>
            </p:spPr>
            <p:txBody>
              <a:bodyPr/>
              <a:lstStyle/>
              <a:p>
                <a:endParaRPr lang="en-US"/>
              </a:p>
            </p:txBody>
          </p:sp>
          <p:sp>
            <p:nvSpPr>
              <p:cNvPr id="47454" name="Line 220"/>
              <p:cNvSpPr>
                <a:spLocks noChangeShapeType="1"/>
              </p:cNvSpPr>
              <p:nvPr/>
            </p:nvSpPr>
            <p:spPr bwMode="auto">
              <a:xfrm>
                <a:off x="5472" y="2815"/>
                <a:ext cx="8" cy="1"/>
              </a:xfrm>
              <a:prstGeom prst="line">
                <a:avLst/>
              </a:prstGeom>
              <a:noFill/>
              <a:ln w="3175">
                <a:solidFill>
                  <a:srgbClr val="FF0000"/>
                </a:solidFill>
                <a:round/>
                <a:headEnd/>
                <a:tailEnd/>
              </a:ln>
            </p:spPr>
            <p:txBody>
              <a:bodyPr/>
              <a:lstStyle/>
              <a:p>
                <a:endParaRPr lang="en-US"/>
              </a:p>
            </p:txBody>
          </p:sp>
          <p:sp>
            <p:nvSpPr>
              <p:cNvPr id="47455" name="Line 221"/>
              <p:cNvSpPr>
                <a:spLocks noChangeShapeType="1"/>
              </p:cNvSpPr>
              <p:nvPr/>
            </p:nvSpPr>
            <p:spPr bwMode="auto">
              <a:xfrm>
                <a:off x="5617" y="2790"/>
                <a:ext cx="1" cy="58"/>
              </a:xfrm>
              <a:prstGeom prst="line">
                <a:avLst/>
              </a:prstGeom>
              <a:noFill/>
              <a:ln w="3175">
                <a:solidFill>
                  <a:srgbClr val="FF0000"/>
                </a:solidFill>
                <a:round/>
                <a:headEnd/>
                <a:tailEnd/>
              </a:ln>
            </p:spPr>
            <p:txBody>
              <a:bodyPr/>
              <a:lstStyle/>
              <a:p>
                <a:endParaRPr lang="en-US"/>
              </a:p>
            </p:txBody>
          </p:sp>
          <p:sp>
            <p:nvSpPr>
              <p:cNvPr id="47456" name="Line 222"/>
              <p:cNvSpPr>
                <a:spLocks noChangeShapeType="1"/>
              </p:cNvSpPr>
              <p:nvPr/>
            </p:nvSpPr>
            <p:spPr bwMode="auto">
              <a:xfrm>
                <a:off x="5614" y="2848"/>
                <a:ext cx="8" cy="1"/>
              </a:xfrm>
              <a:prstGeom prst="line">
                <a:avLst/>
              </a:prstGeom>
              <a:noFill/>
              <a:ln w="3175">
                <a:solidFill>
                  <a:srgbClr val="FF0000"/>
                </a:solidFill>
                <a:round/>
                <a:headEnd/>
                <a:tailEnd/>
              </a:ln>
            </p:spPr>
            <p:txBody>
              <a:bodyPr/>
              <a:lstStyle/>
              <a:p>
                <a:endParaRPr lang="en-US"/>
              </a:p>
            </p:txBody>
          </p:sp>
          <p:sp>
            <p:nvSpPr>
              <p:cNvPr id="47457" name="Line 223"/>
              <p:cNvSpPr>
                <a:spLocks noChangeShapeType="1"/>
              </p:cNvSpPr>
              <p:nvPr/>
            </p:nvSpPr>
            <p:spPr bwMode="auto">
              <a:xfrm>
                <a:off x="5760" y="2673"/>
                <a:ext cx="1" cy="70"/>
              </a:xfrm>
              <a:prstGeom prst="line">
                <a:avLst/>
              </a:prstGeom>
              <a:noFill/>
              <a:ln w="3175">
                <a:solidFill>
                  <a:srgbClr val="FF0000"/>
                </a:solidFill>
                <a:round/>
                <a:headEnd/>
                <a:tailEnd/>
              </a:ln>
            </p:spPr>
            <p:txBody>
              <a:bodyPr/>
              <a:lstStyle/>
              <a:p>
                <a:endParaRPr lang="en-US"/>
              </a:p>
            </p:txBody>
          </p:sp>
          <p:sp>
            <p:nvSpPr>
              <p:cNvPr id="47458" name="Line 224"/>
              <p:cNvSpPr>
                <a:spLocks noChangeShapeType="1"/>
              </p:cNvSpPr>
              <p:nvPr/>
            </p:nvSpPr>
            <p:spPr bwMode="auto">
              <a:xfrm>
                <a:off x="5757" y="2743"/>
                <a:ext cx="7" cy="1"/>
              </a:xfrm>
              <a:prstGeom prst="line">
                <a:avLst/>
              </a:prstGeom>
              <a:noFill/>
              <a:ln w="3175">
                <a:solidFill>
                  <a:srgbClr val="FF0000"/>
                </a:solidFill>
                <a:round/>
                <a:headEnd/>
                <a:tailEnd/>
              </a:ln>
            </p:spPr>
            <p:txBody>
              <a:bodyPr/>
              <a:lstStyle/>
              <a:p>
                <a:endParaRPr lang="en-US"/>
              </a:p>
            </p:txBody>
          </p:sp>
          <p:sp>
            <p:nvSpPr>
              <p:cNvPr id="47459" name="Line 225"/>
              <p:cNvSpPr>
                <a:spLocks noChangeShapeType="1"/>
              </p:cNvSpPr>
              <p:nvPr/>
            </p:nvSpPr>
            <p:spPr bwMode="auto">
              <a:xfrm>
                <a:off x="5903" y="2637"/>
                <a:ext cx="1" cy="100"/>
              </a:xfrm>
              <a:prstGeom prst="line">
                <a:avLst/>
              </a:prstGeom>
              <a:noFill/>
              <a:ln w="3175">
                <a:solidFill>
                  <a:srgbClr val="FF0000"/>
                </a:solidFill>
                <a:round/>
                <a:headEnd/>
                <a:tailEnd/>
              </a:ln>
            </p:spPr>
            <p:txBody>
              <a:bodyPr/>
              <a:lstStyle/>
              <a:p>
                <a:endParaRPr lang="en-US"/>
              </a:p>
            </p:txBody>
          </p:sp>
          <p:sp>
            <p:nvSpPr>
              <p:cNvPr id="47460" name="Line 226"/>
              <p:cNvSpPr>
                <a:spLocks noChangeShapeType="1"/>
              </p:cNvSpPr>
              <p:nvPr/>
            </p:nvSpPr>
            <p:spPr bwMode="auto">
              <a:xfrm>
                <a:off x="5900" y="2737"/>
                <a:ext cx="7" cy="1"/>
              </a:xfrm>
              <a:prstGeom prst="line">
                <a:avLst/>
              </a:prstGeom>
              <a:noFill/>
              <a:ln w="3175">
                <a:solidFill>
                  <a:srgbClr val="FF0000"/>
                </a:solidFill>
                <a:round/>
                <a:headEnd/>
                <a:tailEnd/>
              </a:ln>
            </p:spPr>
            <p:txBody>
              <a:bodyPr/>
              <a:lstStyle/>
              <a:p>
                <a:endParaRPr lang="en-US"/>
              </a:p>
            </p:txBody>
          </p:sp>
          <p:sp>
            <p:nvSpPr>
              <p:cNvPr id="47461" name="Line 227"/>
              <p:cNvSpPr>
                <a:spLocks noChangeShapeType="1"/>
              </p:cNvSpPr>
              <p:nvPr/>
            </p:nvSpPr>
            <p:spPr bwMode="auto">
              <a:xfrm>
                <a:off x="6046" y="2698"/>
                <a:ext cx="1" cy="65"/>
              </a:xfrm>
              <a:prstGeom prst="line">
                <a:avLst/>
              </a:prstGeom>
              <a:noFill/>
              <a:ln w="3175">
                <a:solidFill>
                  <a:srgbClr val="FF0000"/>
                </a:solidFill>
                <a:round/>
                <a:headEnd/>
                <a:tailEnd/>
              </a:ln>
            </p:spPr>
            <p:txBody>
              <a:bodyPr/>
              <a:lstStyle/>
              <a:p>
                <a:endParaRPr lang="en-US"/>
              </a:p>
            </p:txBody>
          </p:sp>
          <p:sp>
            <p:nvSpPr>
              <p:cNvPr id="47462" name="Line 228"/>
              <p:cNvSpPr>
                <a:spLocks noChangeShapeType="1"/>
              </p:cNvSpPr>
              <p:nvPr/>
            </p:nvSpPr>
            <p:spPr bwMode="auto">
              <a:xfrm>
                <a:off x="6042" y="2763"/>
                <a:ext cx="8" cy="2"/>
              </a:xfrm>
              <a:prstGeom prst="line">
                <a:avLst/>
              </a:prstGeom>
              <a:noFill/>
              <a:ln w="3175">
                <a:solidFill>
                  <a:srgbClr val="FF0000"/>
                </a:solidFill>
                <a:round/>
                <a:headEnd/>
                <a:tailEnd/>
              </a:ln>
            </p:spPr>
            <p:txBody>
              <a:bodyPr/>
              <a:lstStyle/>
              <a:p>
                <a:endParaRPr lang="en-US"/>
              </a:p>
            </p:txBody>
          </p:sp>
          <p:sp>
            <p:nvSpPr>
              <p:cNvPr id="47463" name="Line 229"/>
              <p:cNvSpPr>
                <a:spLocks noChangeShapeType="1"/>
              </p:cNvSpPr>
              <p:nvPr/>
            </p:nvSpPr>
            <p:spPr bwMode="auto">
              <a:xfrm>
                <a:off x="6188" y="2865"/>
                <a:ext cx="1" cy="91"/>
              </a:xfrm>
              <a:prstGeom prst="line">
                <a:avLst/>
              </a:prstGeom>
              <a:noFill/>
              <a:ln w="3175">
                <a:solidFill>
                  <a:srgbClr val="FF0000"/>
                </a:solidFill>
                <a:round/>
                <a:headEnd/>
                <a:tailEnd/>
              </a:ln>
            </p:spPr>
            <p:txBody>
              <a:bodyPr/>
              <a:lstStyle/>
              <a:p>
                <a:endParaRPr lang="en-US"/>
              </a:p>
            </p:txBody>
          </p:sp>
          <p:sp>
            <p:nvSpPr>
              <p:cNvPr id="47464" name="Line 230"/>
              <p:cNvSpPr>
                <a:spLocks noChangeShapeType="1"/>
              </p:cNvSpPr>
              <p:nvPr/>
            </p:nvSpPr>
            <p:spPr bwMode="auto">
              <a:xfrm>
                <a:off x="6184" y="2956"/>
                <a:ext cx="8" cy="1"/>
              </a:xfrm>
              <a:prstGeom prst="line">
                <a:avLst/>
              </a:prstGeom>
              <a:noFill/>
              <a:ln w="3175">
                <a:solidFill>
                  <a:srgbClr val="FF0000"/>
                </a:solidFill>
                <a:round/>
                <a:headEnd/>
                <a:tailEnd/>
              </a:ln>
            </p:spPr>
            <p:txBody>
              <a:bodyPr/>
              <a:lstStyle/>
              <a:p>
                <a:endParaRPr lang="en-US"/>
              </a:p>
            </p:txBody>
          </p:sp>
          <p:sp>
            <p:nvSpPr>
              <p:cNvPr id="47465" name="Line 231"/>
              <p:cNvSpPr>
                <a:spLocks noChangeShapeType="1"/>
              </p:cNvSpPr>
              <p:nvPr/>
            </p:nvSpPr>
            <p:spPr bwMode="auto">
              <a:xfrm>
                <a:off x="6331" y="2883"/>
                <a:ext cx="1" cy="90"/>
              </a:xfrm>
              <a:prstGeom prst="line">
                <a:avLst/>
              </a:prstGeom>
              <a:noFill/>
              <a:ln w="3175">
                <a:solidFill>
                  <a:srgbClr val="FF0000"/>
                </a:solidFill>
                <a:round/>
                <a:headEnd/>
                <a:tailEnd/>
              </a:ln>
            </p:spPr>
            <p:txBody>
              <a:bodyPr/>
              <a:lstStyle/>
              <a:p>
                <a:endParaRPr lang="en-US"/>
              </a:p>
            </p:txBody>
          </p:sp>
          <p:sp>
            <p:nvSpPr>
              <p:cNvPr id="47466" name="Line 232"/>
              <p:cNvSpPr>
                <a:spLocks noChangeShapeType="1"/>
              </p:cNvSpPr>
              <p:nvPr/>
            </p:nvSpPr>
            <p:spPr bwMode="auto">
              <a:xfrm>
                <a:off x="6327" y="2973"/>
                <a:ext cx="9" cy="1"/>
              </a:xfrm>
              <a:prstGeom prst="line">
                <a:avLst/>
              </a:prstGeom>
              <a:noFill/>
              <a:ln w="3175">
                <a:solidFill>
                  <a:srgbClr val="FF0000"/>
                </a:solidFill>
                <a:round/>
                <a:headEnd/>
                <a:tailEnd/>
              </a:ln>
            </p:spPr>
            <p:txBody>
              <a:bodyPr/>
              <a:lstStyle/>
              <a:p>
                <a:endParaRPr lang="en-US"/>
              </a:p>
            </p:txBody>
          </p:sp>
          <p:sp>
            <p:nvSpPr>
              <p:cNvPr id="47467" name="Freeform 233"/>
              <p:cNvSpPr>
                <a:spLocks/>
              </p:cNvSpPr>
              <p:nvPr/>
            </p:nvSpPr>
            <p:spPr bwMode="auto">
              <a:xfrm>
                <a:off x="5333" y="2771"/>
                <a:ext cx="998" cy="162"/>
              </a:xfrm>
              <a:custGeom>
                <a:avLst/>
                <a:gdLst>
                  <a:gd name="T0" fmla="*/ 0 w 3295"/>
                  <a:gd name="T1" fmla="*/ 2 h 353"/>
                  <a:gd name="T2" fmla="*/ 4 w 3295"/>
                  <a:gd name="T3" fmla="*/ 0 h 353"/>
                  <a:gd name="T4" fmla="*/ 8 w 3295"/>
                  <a:gd name="T5" fmla="*/ 6 h 353"/>
                  <a:gd name="T6" fmla="*/ 12 w 3295"/>
                  <a:gd name="T7" fmla="*/ 16 h 353"/>
                  <a:gd name="T8" fmla="*/ 16 w 3295"/>
                  <a:gd name="T9" fmla="*/ 12 h 353"/>
                  <a:gd name="T10" fmla="*/ 20 w 3295"/>
                  <a:gd name="T11" fmla="*/ 6 h 353"/>
                  <a:gd name="T12" fmla="*/ 24 w 3295"/>
                  <a:gd name="T13" fmla="*/ 7 h 353"/>
                  <a:gd name="T14" fmla="*/ 28 w 3295"/>
                  <a:gd name="T15" fmla="*/ 2 h 353"/>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353"/>
                  <a:gd name="T26" fmla="*/ 3295 w 3295"/>
                  <a:gd name="T27" fmla="*/ 353 h 3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353">
                    <a:moveTo>
                      <a:pt x="0" y="50"/>
                    </a:moveTo>
                    <a:lnTo>
                      <a:pt x="471" y="0"/>
                    </a:lnTo>
                    <a:lnTo>
                      <a:pt x="941" y="131"/>
                    </a:lnTo>
                    <a:lnTo>
                      <a:pt x="1412" y="353"/>
                    </a:lnTo>
                    <a:lnTo>
                      <a:pt x="1883" y="275"/>
                    </a:lnTo>
                    <a:lnTo>
                      <a:pt x="2354" y="138"/>
                    </a:lnTo>
                    <a:lnTo>
                      <a:pt x="2824" y="150"/>
                    </a:lnTo>
                    <a:lnTo>
                      <a:pt x="3295" y="54"/>
                    </a:lnTo>
                  </a:path>
                </a:pathLst>
              </a:custGeom>
              <a:noFill/>
              <a:ln w="3175">
                <a:solidFill>
                  <a:srgbClr val="00FF00"/>
                </a:solidFill>
                <a:round/>
                <a:headEnd/>
                <a:tailEnd/>
              </a:ln>
            </p:spPr>
            <p:txBody>
              <a:bodyPr/>
              <a:lstStyle/>
              <a:p>
                <a:endParaRPr lang="en-US"/>
              </a:p>
            </p:txBody>
          </p:sp>
          <p:sp>
            <p:nvSpPr>
              <p:cNvPr id="47468" name="Line 234"/>
              <p:cNvSpPr>
                <a:spLocks noChangeShapeType="1"/>
              </p:cNvSpPr>
              <p:nvPr/>
            </p:nvSpPr>
            <p:spPr bwMode="auto">
              <a:xfrm flipV="1">
                <a:off x="5333" y="2782"/>
                <a:ext cx="1" cy="13"/>
              </a:xfrm>
              <a:prstGeom prst="line">
                <a:avLst/>
              </a:prstGeom>
              <a:noFill/>
              <a:ln w="3175">
                <a:solidFill>
                  <a:srgbClr val="00FF00"/>
                </a:solidFill>
                <a:round/>
                <a:headEnd/>
                <a:tailEnd/>
              </a:ln>
            </p:spPr>
            <p:txBody>
              <a:bodyPr/>
              <a:lstStyle/>
              <a:p>
                <a:endParaRPr lang="en-US"/>
              </a:p>
            </p:txBody>
          </p:sp>
          <p:sp>
            <p:nvSpPr>
              <p:cNvPr id="47469" name="Line 235"/>
              <p:cNvSpPr>
                <a:spLocks noChangeShapeType="1"/>
              </p:cNvSpPr>
              <p:nvPr/>
            </p:nvSpPr>
            <p:spPr bwMode="auto">
              <a:xfrm>
                <a:off x="5328" y="2782"/>
                <a:ext cx="9" cy="1"/>
              </a:xfrm>
              <a:prstGeom prst="line">
                <a:avLst/>
              </a:prstGeom>
              <a:noFill/>
              <a:ln w="3175">
                <a:solidFill>
                  <a:srgbClr val="00FF00"/>
                </a:solidFill>
                <a:round/>
                <a:headEnd/>
                <a:tailEnd/>
              </a:ln>
            </p:spPr>
            <p:txBody>
              <a:bodyPr/>
              <a:lstStyle/>
              <a:p>
                <a:endParaRPr lang="en-US"/>
              </a:p>
            </p:txBody>
          </p:sp>
          <p:sp>
            <p:nvSpPr>
              <p:cNvPr id="47470" name="Line 236"/>
              <p:cNvSpPr>
                <a:spLocks noChangeShapeType="1"/>
              </p:cNvSpPr>
              <p:nvPr/>
            </p:nvSpPr>
            <p:spPr bwMode="auto">
              <a:xfrm flipV="1">
                <a:off x="5476" y="2760"/>
                <a:ext cx="1" cy="11"/>
              </a:xfrm>
              <a:prstGeom prst="line">
                <a:avLst/>
              </a:prstGeom>
              <a:noFill/>
              <a:ln w="3175">
                <a:solidFill>
                  <a:srgbClr val="00FF00"/>
                </a:solidFill>
                <a:round/>
                <a:headEnd/>
                <a:tailEnd/>
              </a:ln>
            </p:spPr>
            <p:txBody>
              <a:bodyPr/>
              <a:lstStyle/>
              <a:p>
                <a:endParaRPr lang="en-US"/>
              </a:p>
            </p:txBody>
          </p:sp>
          <p:sp>
            <p:nvSpPr>
              <p:cNvPr id="47471" name="Line 237"/>
              <p:cNvSpPr>
                <a:spLocks noChangeShapeType="1"/>
              </p:cNvSpPr>
              <p:nvPr/>
            </p:nvSpPr>
            <p:spPr bwMode="auto">
              <a:xfrm>
                <a:off x="5472" y="2760"/>
                <a:ext cx="8" cy="1"/>
              </a:xfrm>
              <a:prstGeom prst="line">
                <a:avLst/>
              </a:prstGeom>
              <a:noFill/>
              <a:ln w="3175">
                <a:solidFill>
                  <a:srgbClr val="00FF00"/>
                </a:solidFill>
                <a:round/>
                <a:headEnd/>
                <a:tailEnd/>
              </a:ln>
            </p:spPr>
            <p:txBody>
              <a:bodyPr/>
              <a:lstStyle/>
              <a:p>
                <a:endParaRPr lang="en-US"/>
              </a:p>
            </p:txBody>
          </p:sp>
          <p:sp>
            <p:nvSpPr>
              <p:cNvPr id="47472" name="Line 238"/>
              <p:cNvSpPr>
                <a:spLocks noChangeShapeType="1"/>
              </p:cNvSpPr>
              <p:nvPr/>
            </p:nvSpPr>
            <p:spPr bwMode="auto">
              <a:xfrm flipV="1">
                <a:off x="5617" y="2798"/>
                <a:ext cx="1" cy="33"/>
              </a:xfrm>
              <a:prstGeom prst="line">
                <a:avLst/>
              </a:prstGeom>
              <a:noFill/>
              <a:ln w="3175">
                <a:solidFill>
                  <a:srgbClr val="00FF00"/>
                </a:solidFill>
                <a:round/>
                <a:headEnd/>
                <a:tailEnd/>
              </a:ln>
            </p:spPr>
            <p:txBody>
              <a:bodyPr/>
              <a:lstStyle/>
              <a:p>
                <a:endParaRPr lang="en-US"/>
              </a:p>
            </p:txBody>
          </p:sp>
          <p:sp>
            <p:nvSpPr>
              <p:cNvPr id="47473" name="Line 239"/>
              <p:cNvSpPr>
                <a:spLocks noChangeShapeType="1"/>
              </p:cNvSpPr>
              <p:nvPr/>
            </p:nvSpPr>
            <p:spPr bwMode="auto">
              <a:xfrm>
                <a:off x="5614" y="2798"/>
                <a:ext cx="8" cy="1"/>
              </a:xfrm>
              <a:prstGeom prst="line">
                <a:avLst/>
              </a:prstGeom>
              <a:noFill/>
              <a:ln w="3175">
                <a:solidFill>
                  <a:srgbClr val="00FF00"/>
                </a:solidFill>
                <a:round/>
                <a:headEnd/>
                <a:tailEnd/>
              </a:ln>
            </p:spPr>
            <p:txBody>
              <a:bodyPr/>
              <a:lstStyle/>
              <a:p>
                <a:endParaRPr lang="en-US"/>
              </a:p>
            </p:txBody>
          </p:sp>
          <p:sp>
            <p:nvSpPr>
              <p:cNvPr id="47474" name="Line 240"/>
              <p:cNvSpPr>
                <a:spLocks noChangeShapeType="1"/>
              </p:cNvSpPr>
              <p:nvPr/>
            </p:nvSpPr>
            <p:spPr bwMode="auto">
              <a:xfrm flipV="1">
                <a:off x="5760" y="2875"/>
                <a:ext cx="1" cy="58"/>
              </a:xfrm>
              <a:prstGeom prst="line">
                <a:avLst/>
              </a:prstGeom>
              <a:noFill/>
              <a:ln w="3175">
                <a:solidFill>
                  <a:srgbClr val="00FF00"/>
                </a:solidFill>
                <a:round/>
                <a:headEnd/>
                <a:tailEnd/>
              </a:ln>
            </p:spPr>
            <p:txBody>
              <a:bodyPr/>
              <a:lstStyle/>
              <a:p>
                <a:endParaRPr lang="en-US"/>
              </a:p>
            </p:txBody>
          </p:sp>
          <p:sp>
            <p:nvSpPr>
              <p:cNvPr id="47475" name="Line 241"/>
              <p:cNvSpPr>
                <a:spLocks noChangeShapeType="1"/>
              </p:cNvSpPr>
              <p:nvPr/>
            </p:nvSpPr>
            <p:spPr bwMode="auto">
              <a:xfrm>
                <a:off x="5757" y="2875"/>
                <a:ext cx="7" cy="2"/>
              </a:xfrm>
              <a:prstGeom prst="line">
                <a:avLst/>
              </a:prstGeom>
              <a:noFill/>
              <a:ln w="3175">
                <a:solidFill>
                  <a:srgbClr val="00FF00"/>
                </a:solidFill>
                <a:round/>
                <a:headEnd/>
                <a:tailEnd/>
              </a:ln>
            </p:spPr>
            <p:txBody>
              <a:bodyPr/>
              <a:lstStyle/>
              <a:p>
                <a:endParaRPr lang="en-US"/>
              </a:p>
            </p:txBody>
          </p:sp>
          <p:sp>
            <p:nvSpPr>
              <p:cNvPr id="47476" name="Line 242"/>
              <p:cNvSpPr>
                <a:spLocks noChangeShapeType="1"/>
              </p:cNvSpPr>
              <p:nvPr/>
            </p:nvSpPr>
            <p:spPr bwMode="auto">
              <a:xfrm flipV="1">
                <a:off x="5903" y="2817"/>
                <a:ext cx="1" cy="80"/>
              </a:xfrm>
              <a:prstGeom prst="line">
                <a:avLst/>
              </a:prstGeom>
              <a:noFill/>
              <a:ln w="3175">
                <a:solidFill>
                  <a:srgbClr val="00FF00"/>
                </a:solidFill>
                <a:round/>
                <a:headEnd/>
                <a:tailEnd/>
              </a:ln>
            </p:spPr>
            <p:txBody>
              <a:bodyPr/>
              <a:lstStyle/>
              <a:p>
                <a:endParaRPr lang="en-US"/>
              </a:p>
            </p:txBody>
          </p:sp>
          <p:sp>
            <p:nvSpPr>
              <p:cNvPr id="47477" name="Line 243"/>
              <p:cNvSpPr>
                <a:spLocks noChangeShapeType="1"/>
              </p:cNvSpPr>
              <p:nvPr/>
            </p:nvSpPr>
            <p:spPr bwMode="auto">
              <a:xfrm>
                <a:off x="5900" y="2817"/>
                <a:ext cx="7" cy="1"/>
              </a:xfrm>
              <a:prstGeom prst="line">
                <a:avLst/>
              </a:prstGeom>
              <a:noFill/>
              <a:ln w="3175">
                <a:solidFill>
                  <a:srgbClr val="00FF00"/>
                </a:solidFill>
                <a:round/>
                <a:headEnd/>
                <a:tailEnd/>
              </a:ln>
            </p:spPr>
            <p:txBody>
              <a:bodyPr/>
              <a:lstStyle/>
              <a:p>
                <a:endParaRPr lang="en-US"/>
              </a:p>
            </p:txBody>
          </p:sp>
          <p:sp>
            <p:nvSpPr>
              <p:cNvPr id="47478" name="Line 244"/>
              <p:cNvSpPr>
                <a:spLocks noChangeShapeType="1"/>
              </p:cNvSpPr>
              <p:nvPr/>
            </p:nvSpPr>
            <p:spPr bwMode="auto">
              <a:xfrm flipV="1">
                <a:off x="6046" y="2745"/>
                <a:ext cx="1" cy="90"/>
              </a:xfrm>
              <a:prstGeom prst="line">
                <a:avLst/>
              </a:prstGeom>
              <a:noFill/>
              <a:ln w="3175">
                <a:solidFill>
                  <a:srgbClr val="00FF00"/>
                </a:solidFill>
                <a:round/>
                <a:headEnd/>
                <a:tailEnd/>
              </a:ln>
            </p:spPr>
            <p:txBody>
              <a:bodyPr/>
              <a:lstStyle/>
              <a:p>
                <a:endParaRPr lang="en-US"/>
              </a:p>
            </p:txBody>
          </p:sp>
          <p:sp>
            <p:nvSpPr>
              <p:cNvPr id="47479" name="Line 245"/>
              <p:cNvSpPr>
                <a:spLocks noChangeShapeType="1"/>
              </p:cNvSpPr>
              <p:nvPr/>
            </p:nvSpPr>
            <p:spPr bwMode="auto">
              <a:xfrm>
                <a:off x="6042" y="2745"/>
                <a:ext cx="8" cy="1"/>
              </a:xfrm>
              <a:prstGeom prst="line">
                <a:avLst/>
              </a:prstGeom>
              <a:noFill/>
              <a:ln w="3175">
                <a:solidFill>
                  <a:srgbClr val="00FF00"/>
                </a:solidFill>
                <a:round/>
                <a:headEnd/>
                <a:tailEnd/>
              </a:ln>
            </p:spPr>
            <p:txBody>
              <a:bodyPr/>
              <a:lstStyle/>
              <a:p>
                <a:endParaRPr lang="en-US"/>
              </a:p>
            </p:txBody>
          </p:sp>
          <p:sp>
            <p:nvSpPr>
              <p:cNvPr id="47480" name="Line 246"/>
              <p:cNvSpPr>
                <a:spLocks noChangeShapeType="1"/>
              </p:cNvSpPr>
              <p:nvPr/>
            </p:nvSpPr>
            <p:spPr bwMode="auto">
              <a:xfrm flipV="1">
                <a:off x="6188" y="2793"/>
                <a:ext cx="1" cy="47"/>
              </a:xfrm>
              <a:prstGeom prst="line">
                <a:avLst/>
              </a:prstGeom>
              <a:noFill/>
              <a:ln w="3175">
                <a:solidFill>
                  <a:srgbClr val="00FF00"/>
                </a:solidFill>
                <a:round/>
                <a:headEnd/>
                <a:tailEnd/>
              </a:ln>
            </p:spPr>
            <p:txBody>
              <a:bodyPr/>
              <a:lstStyle/>
              <a:p>
                <a:endParaRPr lang="en-US"/>
              </a:p>
            </p:txBody>
          </p:sp>
          <p:sp>
            <p:nvSpPr>
              <p:cNvPr id="47481" name="Line 247"/>
              <p:cNvSpPr>
                <a:spLocks noChangeShapeType="1"/>
              </p:cNvSpPr>
              <p:nvPr/>
            </p:nvSpPr>
            <p:spPr bwMode="auto">
              <a:xfrm>
                <a:off x="6184" y="2793"/>
                <a:ext cx="8" cy="2"/>
              </a:xfrm>
              <a:prstGeom prst="line">
                <a:avLst/>
              </a:prstGeom>
              <a:noFill/>
              <a:ln w="3175">
                <a:solidFill>
                  <a:srgbClr val="00FF00"/>
                </a:solidFill>
                <a:round/>
                <a:headEnd/>
                <a:tailEnd/>
              </a:ln>
            </p:spPr>
            <p:txBody>
              <a:bodyPr/>
              <a:lstStyle/>
              <a:p>
                <a:endParaRPr lang="en-US"/>
              </a:p>
            </p:txBody>
          </p:sp>
          <p:sp>
            <p:nvSpPr>
              <p:cNvPr id="47482" name="Line 248"/>
              <p:cNvSpPr>
                <a:spLocks noChangeShapeType="1"/>
              </p:cNvSpPr>
              <p:nvPr/>
            </p:nvSpPr>
            <p:spPr bwMode="auto">
              <a:xfrm flipV="1">
                <a:off x="6331" y="2755"/>
                <a:ext cx="1" cy="41"/>
              </a:xfrm>
              <a:prstGeom prst="line">
                <a:avLst/>
              </a:prstGeom>
              <a:noFill/>
              <a:ln w="3175">
                <a:solidFill>
                  <a:srgbClr val="00FF00"/>
                </a:solidFill>
                <a:round/>
                <a:headEnd/>
                <a:tailEnd/>
              </a:ln>
            </p:spPr>
            <p:txBody>
              <a:bodyPr/>
              <a:lstStyle/>
              <a:p>
                <a:endParaRPr lang="en-US"/>
              </a:p>
            </p:txBody>
          </p:sp>
          <p:sp>
            <p:nvSpPr>
              <p:cNvPr id="47483" name="Line 249"/>
              <p:cNvSpPr>
                <a:spLocks noChangeShapeType="1"/>
              </p:cNvSpPr>
              <p:nvPr/>
            </p:nvSpPr>
            <p:spPr bwMode="auto">
              <a:xfrm>
                <a:off x="6327" y="2755"/>
                <a:ext cx="9" cy="1"/>
              </a:xfrm>
              <a:prstGeom prst="line">
                <a:avLst/>
              </a:prstGeom>
              <a:noFill/>
              <a:ln w="3175">
                <a:solidFill>
                  <a:srgbClr val="00FF00"/>
                </a:solidFill>
                <a:round/>
                <a:headEnd/>
                <a:tailEnd/>
              </a:ln>
            </p:spPr>
            <p:txBody>
              <a:bodyPr/>
              <a:lstStyle/>
              <a:p>
                <a:endParaRPr lang="en-US"/>
              </a:p>
            </p:txBody>
          </p:sp>
          <p:sp>
            <p:nvSpPr>
              <p:cNvPr id="47484" name="Line 250"/>
              <p:cNvSpPr>
                <a:spLocks noChangeShapeType="1"/>
              </p:cNvSpPr>
              <p:nvPr/>
            </p:nvSpPr>
            <p:spPr bwMode="auto">
              <a:xfrm>
                <a:off x="5333" y="2795"/>
                <a:ext cx="1" cy="11"/>
              </a:xfrm>
              <a:prstGeom prst="line">
                <a:avLst/>
              </a:prstGeom>
              <a:noFill/>
              <a:ln w="3175">
                <a:solidFill>
                  <a:srgbClr val="00FF00"/>
                </a:solidFill>
                <a:round/>
                <a:headEnd/>
                <a:tailEnd/>
              </a:ln>
            </p:spPr>
            <p:txBody>
              <a:bodyPr/>
              <a:lstStyle/>
              <a:p>
                <a:endParaRPr lang="en-US"/>
              </a:p>
            </p:txBody>
          </p:sp>
          <p:sp>
            <p:nvSpPr>
              <p:cNvPr id="47485" name="Line 251"/>
              <p:cNvSpPr>
                <a:spLocks noChangeShapeType="1"/>
              </p:cNvSpPr>
              <p:nvPr/>
            </p:nvSpPr>
            <p:spPr bwMode="auto">
              <a:xfrm>
                <a:off x="5328" y="2806"/>
                <a:ext cx="9" cy="1"/>
              </a:xfrm>
              <a:prstGeom prst="line">
                <a:avLst/>
              </a:prstGeom>
              <a:noFill/>
              <a:ln w="3175">
                <a:solidFill>
                  <a:srgbClr val="00FF00"/>
                </a:solidFill>
                <a:round/>
                <a:headEnd/>
                <a:tailEnd/>
              </a:ln>
            </p:spPr>
            <p:txBody>
              <a:bodyPr/>
              <a:lstStyle/>
              <a:p>
                <a:endParaRPr lang="en-US"/>
              </a:p>
            </p:txBody>
          </p:sp>
          <p:sp>
            <p:nvSpPr>
              <p:cNvPr id="47486" name="Line 252"/>
              <p:cNvSpPr>
                <a:spLocks noChangeShapeType="1"/>
              </p:cNvSpPr>
              <p:nvPr/>
            </p:nvSpPr>
            <p:spPr bwMode="auto">
              <a:xfrm>
                <a:off x="5476" y="2771"/>
                <a:ext cx="1" cy="13"/>
              </a:xfrm>
              <a:prstGeom prst="line">
                <a:avLst/>
              </a:prstGeom>
              <a:noFill/>
              <a:ln w="3175">
                <a:solidFill>
                  <a:srgbClr val="00FF00"/>
                </a:solidFill>
                <a:round/>
                <a:headEnd/>
                <a:tailEnd/>
              </a:ln>
            </p:spPr>
            <p:txBody>
              <a:bodyPr/>
              <a:lstStyle/>
              <a:p>
                <a:endParaRPr lang="en-US"/>
              </a:p>
            </p:txBody>
          </p:sp>
          <p:sp>
            <p:nvSpPr>
              <p:cNvPr id="47487" name="Line 253"/>
              <p:cNvSpPr>
                <a:spLocks noChangeShapeType="1"/>
              </p:cNvSpPr>
              <p:nvPr/>
            </p:nvSpPr>
            <p:spPr bwMode="auto">
              <a:xfrm>
                <a:off x="5472" y="2784"/>
                <a:ext cx="8" cy="1"/>
              </a:xfrm>
              <a:prstGeom prst="line">
                <a:avLst/>
              </a:prstGeom>
              <a:noFill/>
              <a:ln w="3175">
                <a:solidFill>
                  <a:srgbClr val="00FF00"/>
                </a:solidFill>
                <a:round/>
                <a:headEnd/>
                <a:tailEnd/>
              </a:ln>
            </p:spPr>
            <p:txBody>
              <a:bodyPr/>
              <a:lstStyle/>
              <a:p>
                <a:endParaRPr lang="en-US"/>
              </a:p>
            </p:txBody>
          </p:sp>
          <p:sp>
            <p:nvSpPr>
              <p:cNvPr id="47488" name="Line 254"/>
              <p:cNvSpPr>
                <a:spLocks noChangeShapeType="1"/>
              </p:cNvSpPr>
              <p:nvPr/>
            </p:nvSpPr>
            <p:spPr bwMode="auto">
              <a:xfrm>
                <a:off x="5617" y="2831"/>
                <a:ext cx="1" cy="34"/>
              </a:xfrm>
              <a:prstGeom prst="line">
                <a:avLst/>
              </a:prstGeom>
              <a:noFill/>
              <a:ln w="3175">
                <a:solidFill>
                  <a:srgbClr val="00FF00"/>
                </a:solidFill>
                <a:round/>
                <a:headEnd/>
                <a:tailEnd/>
              </a:ln>
            </p:spPr>
            <p:txBody>
              <a:bodyPr/>
              <a:lstStyle/>
              <a:p>
                <a:endParaRPr lang="en-US"/>
              </a:p>
            </p:txBody>
          </p:sp>
          <p:sp>
            <p:nvSpPr>
              <p:cNvPr id="47489" name="Line 255"/>
              <p:cNvSpPr>
                <a:spLocks noChangeShapeType="1"/>
              </p:cNvSpPr>
              <p:nvPr/>
            </p:nvSpPr>
            <p:spPr bwMode="auto">
              <a:xfrm>
                <a:off x="5614" y="2865"/>
                <a:ext cx="8" cy="1"/>
              </a:xfrm>
              <a:prstGeom prst="line">
                <a:avLst/>
              </a:prstGeom>
              <a:noFill/>
              <a:ln w="3175">
                <a:solidFill>
                  <a:srgbClr val="00FF00"/>
                </a:solidFill>
                <a:round/>
                <a:headEnd/>
                <a:tailEnd/>
              </a:ln>
            </p:spPr>
            <p:txBody>
              <a:bodyPr/>
              <a:lstStyle/>
              <a:p>
                <a:endParaRPr lang="en-US"/>
              </a:p>
            </p:txBody>
          </p:sp>
          <p:sp>
            <p:nvSpPr>
              <p:cNvPr id="47490" name="Line 256"/>
              <p:cNvSpPr>
                <a:spLocks noChangeShapeType="1"/>
              </p:cNvSpPr>
              <p:nvPr/>
            </p:nvSpPr>
            <p:spPr bwMode="auto">
              <a:xfrm>
                <a:off x="5760" y="2933"/>
                <a:ext cx="1" cy="57"/>
              </a:xfrm>
              <a:prstGeom prst="line">
                <a:avLst/>
              </a:prstGeom>
              <a:noFill/>
              <a:ln w="3175">
                <a:solidFill>
                  <a:srgbClr val="00FF00"/>
                </a:solidFill>
                <a:round/>
                <a:headEnd/>
                <a:tailEnd/>
              </a:ln>
            </p:spPr>
            <p:txBody>
              <a:bodyPr/>
              <a:lstStyle/>
              <a:p>
                <a:endParaRPr lang="en-US"/>
              </a:p>
            </p:txBody>
          </p:sp>
          <p:sp>
            <p:nvSpPr>
              <p:cNvPr id="47491" name="Line 257"/>
              <p:cNvSpPr>
                <a:spLocks noChangeShapeType="1"/>
              </p:cNvSpPr>
              <p:nvPr/>
            </p:nvSpPr>
            <p:spPr bwMode="auto">
              <a:xfrm>
                <a:off x="5757" y="2990"/>
                <a:ext cx="7" cy="1"/>
              </a:xfrm>
              <a:prstGeom prst="line">
                <a:avLst/>
              </a:prstGeom>
              <a:noFill/>
              <a:ln w="3175">
                <a:solidFill>
                  <a:srgbClr val="00FF00"/>
                </a:solidFill>
                <a:round/>
                <a:headEnd/>
                <a:tailEnd/>
              </a:ln>
            </p:spPr>
            <p:txBody>
              <a:bodyPr/>
              <a:lstStyle/>
              <a:p>
                <a:endParaRPr lang="en-US"/>
              </a:p>
            </p:txBody>
          </p:sp>
          <p:sp>
            <p:nvSpPr>
              <p:cNvPr id="47492" name="Line 258"/>
              <p:cNvSpPr>
                <a:spLocks noChangeShapeType="1"/>
              </p:cNvSpPr>
              <p:nvPr/>
            </p:nvSpPr>
            <p:spPr bwMode="auto">
              <a:xfrm>
                <a:off x="5903" y="2897"/>
                <a:ext cx="1" cy="80"/>
              </a:xfrm>
              <a:prstGeom prst="line">
                <a:avLst/>
              </a:prstGeom>
              <a:noFill/>
              <a:ln w="3175">
                <a:solidFill>
                  <a:srgbClr val="00FF00"/>
                </a:solidFill>
                <a:round/>
                <a:headEnd/>
                <a:tailEnd/>
              </a:ln>
            </p:spPr>
            <p:txBody>
              <a:bodyPr/>
              <a:lstStyle/>
              <a:p>
                <a:endParaRPr lang="en-US"/>
              </a:p>
            </p:txBody>
          </p:sp>
          <p:sp>
            <p:nvSpPr>
              <p:cNvPr id="47493" name="Line 259"/>
              <p:cNvSpPr>
                <a:spLocks noChangeShapeType="1"/>
              </p:cNvSpPr>
              <p:nvPr/>
            </p:nvSpPr>
            <p:spPr bwMode="auto">
              <a:xfrm>
                <a:off x="5900" y="2977"/>
                <a:ext cx="7" cy="1"/>
              </a:xfrm>
              <a:prstGeom prst="line">
                <a:avLst/>
              </a:prstGeom>
              <a:noFill/>
              <a:ln w="3175">
                <a:solidFill>
                  <a:srgbClr val="00FF00"/>
                </a:solidFill>
                <a:round/>
                <a:headEnd/>
                <a:tailEnd/>
              </a:ln>
            </p:spPr>
            <p:txBody>
              <a:bodyPr/>
              <a:lstStyle/>
              <a:p>
                <a:endParaRPr lang="en-US"/>
              </a:p>
            </p:txBody>
          </p:sp>
          <p:sp>
            <p:nvSpPr>
              <p:cNvPr id="47494" name="Line 260"/>
              <p:cNvSpPr>
                <a:spLocks noChangeShapeType="1"/>
              </p:cNvSpPr>
              <p:nvPr/>
            </p:nvSpPr>
            <p:spPr bwMode="auto">
              <a:xfrm>
                <a:off x="6046" y="2835"/>
                <a:ext cx="1" cy="88"/>
              </a:xfrm>
              <a:prstGeom prst="line">
                <a:avLst/>
              </a:prstGeom>
              <a:noFill/>
              <a:ln w="3175">
                <a:solidFill>
                  <a:srgbClr val="00FF00"/>
                </a:solidFill>
                <a:round/>
                <a:headEnd/>
                <a:tailEnd/>
              </a:ln>
            </p:spPr>
            <p:txBody>
              <a:bodyPr/>
              <a:lstStyle/>
              <a:p>
                <a:endParaRPr lang="en-US"/>
              </a:p>
            </p:txBody>
          </p:sp>
          <p:sp>
            <p:nvSpPr>
              <p:cNvPr id="47495" name="Line 261"/>
              <p:cNvSpPr>
                <a:spLocks noChangeShapeType="1"/>
              </p:cNvSpPr>
              <p:nvPr/>
            </p:nvSpPr>
            <p:spPr bwMode="auto">
              <a:xfrm>
                <a:off x="6042" y="2923"/>
                <a:ext cx="8" cy="1"/>
              </a:xfrm>
              <a:prstGeom prst="line">
                <a:avLst/>
              </a:prstGeom>
              <a:noFill/>
              <a:ln w="3175">
                <a:solidFill>
                  <a:srgbClr val="00FF00"/>
                </a:solidFill>
                <a:round/>
                <a:headEnd/>
                <a:tailEnd/>
              </a:ln>
            </p:spPr>
            <p:txBody>
              <a:bodyPr/>
              <a:lstStyle/>
              <a:p>
                <a:endParaRPr lang="en-US"/>
              </a:p>
            </p:txBody>
          </p:sp>
          <p:sp>
            <p:nvSpPr>
              <p:cNvPr id="47496" name="Line 262"/>
              <p:cNvSpPr>
                <a:spLocks noChangeShapeType="1"/>
              </p:cNvSpPr>
              <p:nvPr/>
            </p:nvSpPr>
            <p:spPr bwMode="auto">
              <a:xfrm>
                <a:off x="6188" y="2840"/>
                <a:ext cx="1" cy="47"/>
              </a:xfrm>
              <a:prstGeom prst="line">
                <a:avLst/>
              </a:prstGeom>
              <a:noFill/>
              <a:ln w="3175">
                <a:solidFill>
                  <a:srgbClr val="00FF00"/>
                </a:solidFill>
                <a:round/>
                <a:headEnd/>
                <a:tailEnd/>
              </a:ln>
            </p:spPr>
            <p:txBody>
              <a:bodyPr/>
              <a:lstStyle/>
              <a:p>
                <a:endParaRPr lang="en-US"/>
              </a:p>
            </p:txBody>
          </p:sp>
          <p:sp>
            <p:nvSpPr>
              <p:cNvPr id="47497" name="Line 263"/>
              <p:cNvSpPr>
                <a:spLocks noChangeShapeType="1"/>
              </p:cNvSpPr>
              <p:nvPr/>
            </p:nvSpPr>
            <p:spPr bwMode="auto">
              <a:xfrm>
                <a:off x="6184" y="2887"/>
                <a:ext cx="8" cy="1"/>
              </a:xfrm>
              <a:prstGeom prst="line">
                <a:avLst/>
              </a:prstGeom>
              <a:noFill/>
              <a:ln w="3175">
                <a:solidFill>
                  <a:srgbClr val="00FF00"/>
                </a:solidFill>
                <a:round/>
                <a:headEnd/>
                <a:tailEnd/>
              </a:ln>
            </p:spPr>
            <p:txBody>
              <a:bodyPr/>
              <a:lstStyle/>
              <a:p>
                <a:endParaRPr lang="en-US"/>
              </a:p>
            </p:txBody>
          </p:sp>
          <p:sp>
            <p:nvSpPr>
              <p:cNvPr id="47498" name="Line 264"/>
              <p:cNvSpPr>
                <a:spLocks noChangeShapeType="1"/>
              </p:cNvSpPr>
              <p:nvPr/>
            </p:nvSpPr>
            <p:spPr bwMode="auto">
              <a:xfrm>
                <a:off x="6331" y="2796"/>
                <a:ext cx="1" cy="43"/>
              </a:xfrm>
              <a:prstGeom prst="line">
                <a:avLst/>
              </a:prstGeom>
              <a:noFill/>
              <a:ln w="3175">
                <a:solidFill>
                  <a:srgbClr val="00FF00"/>
                </a:solidFill>
                <a:round/>
                <a:headEnd/>
                <a:tailEnd/>
              </a:ln>
            </p:spPr>
            <p:txBody>
              <a:bodyPr/>
              <a:lstStyle/>
              <a:p>
                <a:endParaRPr lang="en-US"/>
              </a:p>
            </p:txBody>
          </p:sp>
          <p:sp>
            <p:nvSpPr>
              <p:cNvPr id="47499" name="Line 265"/>
              <p:cNvSpPr>
                <a:spLocks noChangeShapeType="1"/>
              </p:cNvSpPr>
              <p:nvPr/>
            </p:nvSpPr>
            <p:spPr bwMode="auto">
              <a:xfrm>
                <a:off x="6327" y="2839"/>
                <a:ext cx="9" cy="1"/>
              </a:xfrm>
              <a:prstGeom prst="line">
                <a:avLst/>
              </a:prstGeom>
              <a:noFill/>
              <a:ln w="3175">
                <a:solidFill>
                  <a:srgbClr val="00FF00"/>
                </a:solidFill>
                <a:round/>
                <a:headEnd/>
                <a:tailEnd/>
              </a:ln>
            </p:spPr>
            <p:txBody>
              <a:bodyPr/>
              <a:lstStyle/>
              <a:p>
                <a:endParaRPr lang="en-US"/>
              </a:p>
            </p:txBody>
          </p:sp>
          <p:sp>
            <p:nvSpPr>
              <p:cNvPr id="47500" name="Freeform 266"/>
              <p:cNvSpPr>
                <a:spLocks/>
              </p:cNvSpPr>
              <p:nvPr/>
            </p:nvSpPr>
            <p:spPr bwMode="auto">
              <a:xfrm>
                <a:off x="5333" y="2749"/>
                <a:ext cx="998" cy="164"/>
              </a:xfrm>
              <a:custGeom>
                <a:avLst/>
                <a:gdLst>
                  <a:gd name="T0" fmla="*/ 0 w 3295"/>
                  <a:gd name="T1" fmla="*/ 0 h 360"/>
                  <a:gd name="T2" fmla="*/ 4 w 3295"/>
                  <a:gd name="T3" fmla="*/ 6 h 360"/>
                  <a:gd name="T4" fmla="*/ 8 w 3295"/>
                  <a:gd name="T5" fmla="*/ 9 h 360"/>
                  <a:gd name="T6" fmla="*/ 12 w 3295"/>
                  <a:gd name="T7" fmla="*/ 3 h 360"/>
                  <a:gd name="T8" fmla="*/ 16 w 3295"/>
                  <a:gd name="T9" fmla="*/ 12 h 360"/>
                  <a:gd name="T10" fmla="*/ 20 w 3295"/>
                  <a:gd name="T11" fmla="*/ 15 h 360"/>
                  <a:gd name="T12" fmla="*/ 24 w 3295"/>
                  <a:gd name="T13" fmla="*/ 8 h 360"/>
                  <a:gd name="T14" fmla="*/ 28 w 3295"/>
                  <a:gd name="T15" fmla="*/ 7 h 360"/>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360"/>
                  <a:gd name="T26" fmla="*/ 3295 w 3295"/>
                  <a:gd name="T27" fmla="*/ 360 h 3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360">
                    <a:moveTo>
                      <a:pt x="0" y="0"/>
                    </a:moveTo>
                    <a:lnTo>
                      <a:pt x="471" y="148"/>
                    </a:lnTo>
                    <a:lnTo>
                      <a:pt x="941" y="200"/>
                    </a:lnTo>
                    <a:lnTo>
                      <a:pt x="1412" y="77"/>
                    </a:lnTo>
                    <a:lnTo>
                      <a:pt x="1883" y="283"/>
                    </a:lnTo>
                    <a:lnTo>
                      <a:pt x="2354" y="360"/>
                    </a:lnTo>
                    <a:lnTo>
                      <a:pt x="2824" y="192"/>
                    </a:lnTo>
                    <a:lnTo>
                      <a:pt x="3295" y="169"/>
                    </a:lnTo>
                  </a:path>
                </a:pathLst>
              </a:custGeom>
              <a:noFill/>
              <a:ln w="3175">
                <a:solidFill>
                  <a:srgbClr val="0000FF"/>
                </a:solidFill>
                <a:round/>
                <a:headEnd/>
                <a:tailEnd/>
              </a:ln>
            </p:spPr>
            <p:txBody>
              <a:bodyPr/>
              <a:lstStyle/>
              <a:p>
                <a:endParaRPr lang="en-US"/>
              </a:p>
            </p:txBody>
          </p:sp>
          <p:sp>
            <p:nvSpPr>
              <p:cNvPr id="47501" name="Line 267"/>
              <p:cNvSpPr>
                <a:spLocks noChangeShapeType="1"/>
              </p:cNvSpPr>
              <p:nvPr/>
            </p:nvSpPr>
            <p:spPr bwMode="auto">
              <a:xfrm flipV="1">
                <a:off x="5333" y="2739"/>
                <a:ext cx="1" cy="10"/>
              </a:xfrm>
              <a:prstGeom prst="line">
                <a:avLst/>
              </a:prstGeom>
              <a:noFill/>
              <a:ln w="3175">
                <a:solidFill>
                  <a:srgbClr val="0000FF"/>
                </a:solidFill>
                <a:round/>
                <a:headEnd/>
                <a:tailEnd/>
              </a:ln>
            </p:spPr>
            <p:txBody>
              <a:bodyPr/>
              <a:lstStyle/>
              <a:p>
                <a:endParaRPr lang="en-US"/>
              </a:p>
            </p:txBody>
          </p:sp>
          <p:sp>
            <p:nvSpPr>
              <p:cNvPr id="47502" name="Line 268"/>
              <p:cNvSpPr>
                <a:spLocks noChangeShapeType="1"/>
              </p:cNvSpPr>
              <p:nvPr/>
            </p:nvSpPr>
            <p:spPr bwMode="auto">
              <a:xfrm>
                <a:off x="5328" y="2739"/>
                <a:ext cx="9" cy="1"/>
              </a:xfrm>
              <a:prstGeom prst="line">
                <a:avLst/>
              </a:prstGeom>
              <a:noFill/>
              <a:ln w="3175">
                <a:solidFill>
                  <a:srgbClr val="0000FF"/>
                </a:solidFill>
                <a:round/>
                <a:headEnd/>
                <a:tailEnd/>
              </a:ln>
            </p:spPr>
            <p:txBody>
              <a:bodyPr/>
              <a:lstStyle/>
              <a:p>
                <a:endParaRPr lang="en-US"/>
              </a:p>
            </p:txBody>
          </p:sp>
          <p:sp>
            <p:nvSpPr>
              <p:cNvPr id="47503" name="Line 269"/>
              <p:cNvSpPr>
                <a:spLocks noChangeShapeType="1"/>
              </p:cNvSpPr>
              <p:nvPr/>
            </p:nvSpPr>
            <p:spPr bwMode="auto">
              <a:xfrm flipV="1">
                <a:off x="5476" y="2805"/>
                <a:ext cx="1" cy="12"/>
              </a:xfrm>
              <a:prstGeom prst="line">
                <a:avLst/>
              </a:prstGeom>
              <a:noFill/>
              <a:ln w="3175">
                <a:solidFill>
                  <a:srgbClr val="0000FF"/>
                </a:solidFill>
                <a:round/>
                <a:headEnd/>
                <a:tailEnd/>
              </a:ln>
            </p:spPr>
            <p:txBody>
              <a:bodyPr/>
              <a:lstStyle/>
              <a:p>
                <a:endParaRPr lang="en-US"/>
              </a:p>
            </p:txBody>
          </p:sp>
          <p:sp>
            <p:nvSpPr>
              <p:cNvPr id="47504" name="Line 270"/>
              <p:cNvSpPr>
                <a:spLocks noChangeShapeType="1"/>
              </p:cNvSpPr>
              <p:nvPr/>
            </p:nvSpPr>
            <p:spPr bwMode="auto">
              <a:xfrm>
                <a:off x="5472" y="2805"/>
                <a:ext cx="8" cy="1"/>
              </a:xfrm>
              <a:prstGeom prst="line">
                <a:avLst/>
              </a:prstGeom>
              <a:noFill/>
              <a:ln w="3175">
                <a:solidFill>
                  <a:srgbClr val="0000FF"/>
                </a:solidFill>
                <a:round/>
                <a:headEnd/>
                <a:tailEnd/>
              </a:ln>
            </p:spPr>
            <p:txBody>
              <a:bodyPr/>
              <a:lstStyle/>
              <a:p>
                <a:endParaRPr lang="en-US"/>
              </a:p>
            </p:txBody>
          </p:sp>
          <p:sp>
            <p:nvSpPr>
              <p:cNvPr id="47505" name="Line 271"/>
              <p:cNvSpPr>
                <a:spLocks noChangeShapeType="1"/>
              </p:cNvSpPr>
              <p:nvPr/>
            </p:nvSpPr>
            <p:spPr bwMode="auto">
              <a:xfrm flipV="1">
                <a:off x="5617" y="2795"/>
                <a:ext cx="1" cy="45"/>
              </a:xfrm>
              <a:prstGeom prst="line">
                <a:avLst/>
              </a:prstGeom>
              <a:noFill/>
              <a:ln w="3175">
                <a:solidFill>
                  <a:srgbClr val="0000FF"/>
                </a:solidFill>
                <a:round/>
                <a:headEnd/>
                <a:tailEnd/>
              </a:ln>
            </p:spPr>
            <p:txBody>
              <a:bodyPr/>
              <a:lstStyle/>
              <a:p>
                <a:endParaRPr lang="en-US"/>
              </a:p>
            </p:txBody>
          </p:sp>
          <p:sp>
            <p:nvSpPr>
              <p:cNvPr id="47506" name="Line 272"/>
              <p:cNvSpPr>
                <a:spLocks noChangeShapeType="1"/>
              </p:cNvSpPr>
              <p:nvPr/>
            </p:nvSpPr>
            <p:spPr bwMode="auto">
              <a:xfrm>
                <a:off x="5614" y="2795"/>
                <a:ext cx="8" cy="1"/>
              </a:xfrm>
              <a:prstGeom prst="line">
                <a:avLst/>
              </a:prstGeom>
              <a:noFill/>
              <a:ln w="3175">
                <a:solidFill>
                  <a:srgbClr val="0000FF"/>
                </a:solidFill>
                <a:round/>
                <a:headEnd/>
                <a:tailEnd/>
              </a:ln>
            </p:spPr>
            <p:txBody>
              <a:bodyPr/>
              <a:lstStyle/>
              <a:p>
                <a:endParaRPr lang="en-US"/>
              </a:p>
            </p:txBody>
          </p:sp>
          <p:sp>
            <p:nvSpPr>
              <p:cNvPr id="47507" name="Line 273"/>
              <p:cNvSpPr>
                <a:spLocks noChangeShapeType="1"/>
              </p:cNvSpPr>
              <p:nvPr/>
            </p:nvSpPr>
            <p:spPr bwMode="auto">
              <a:xfrm flipV="1">
                <a:off x="5760" y="2700"/>
                <a:ext cx="1" cy="84"/>
              </a:xfrm>
              <a:prstGeom prst="line">
                <a:avLst/>
              </a:prstGeom>
              <a:noFill/>
              <a:ln w="3175">
                <a:solidFill>
                  <a:srgbClr val="0000FF"/>
                </a:solidFill>
                <a:round/>
                <a:headEnd/>
                <a:tailEnd/>
              </a:ln>
            </p:spPr>
            <p:txBody>
              <a:bodyPr/>
              <a:lstStyle/>
              <a:p>
                <a:endParaRPr lang="en-US"/>
              </a:p>
            </p:txBody>
          </p:sp>
          <p:sp>
            <p:nvSpPr>
              <p:cNvPr id="47508" name="Line 274"/>
              <p:cNvSpPr>
                <a:spLocks noChangeShapeType="1"/>
              </p:cNvSpPr>
              <p:nvPr/>
            </p:nvSpPr>
            <p:spPr bwMode="auto">
              <a:xfrm>
                <a:off x="5757" y="2700"/>
                <a:ext cx="7" cy="1"/>
              </a:xfrm>
              <a:prstGeom prst="line">
                <a:avLst/>
              </a:prstGeom>
              <a:noFill/>
              <a:ln w="3175">
                <a:solidFill>
                  <a:srgbClr val="0000FF"/>
                </a:solidFill>
                <a:round/>
                <a:headEnd/>
                <a:tailEnd/>
              </a:ln>
            </p:spPr>
            <p:txBody>
              <a:bodyPr/>
              <a:lstStyle/>
              <a:p>
                <a:endParaRPr lang="en-US"/>
              </a:p>
            </p:txBody>
          </p:sp>
          <p:sp>
            <p:nvSpPr>
              <p:cNvPr id="47509" name="Line 275"/>
              <p:cNvSpPr>
                <a:spLocks noChangeShapeType="1"/>
              </p:cNvSpPr>
              <p:nvPr/>
            </p:nvSpPr>
            <p:spPr bwMode="auto">
              <a:xfrm flipV="1">
                <a:off x="5903" y="2816"/>
                <a:ext cx="1" cy="62"/>
              </a:xfrm>
              <a:prstGeom prst="line">
                <a:avLst/>
              </a:prstGeom>
              <a:noFill/>
              <a:ln w="3175">
                <a:solidFill>
                  <a:srgbClr val="0000FF"/>
                </a:solidFill>
                <a:round/>
                <a:headEnd/>
                <a:tailEnd/>
              </a:ln>
            </p:spPr>
            <p:txBody>
              <a:bodyPr/>
              <a:lstStyle/>
              <a:p>
                <a:endParaRPr lang="en-US"/>
              </a:p>
            </p:txBody>
          </p:sp>
          <p:sp>
            <p:nvSpPr>
              <p:cNvPr id="47510" name="Line 276"/>
              <p:cNvSpPr>
                <a:spLocks noChangeShapeType="1"/>
              </p:cNvSpPr>
              <p:nvPr/>
            </p:nvSpPr>
            <p:spPr bwMode="auto">
              <a:xfrm>
                <a:off x="5900" y="2816"/>
                <a:ext cx="7" cy="1"/>
              </a:xfrm>
              <a:prstGeom prst="line">
                <a:avLst/>
              </a:prstGeom>
              <a:noFill/>
              <a:ln w="3175">
                <a:solidFill>
                  <a:srgbClr val="0000FF"/>
                </a:solidFill>
                <a:round/>
                <a:headEnd/>
                <a:tailEnd/>
              </a:ln>
            </p:spPr>
            <p:txBody>
              <a:bodyPr/>
              <a:lstStyle/>
              <a:p>
                <a:endParaRPr lang="en-US"/>
              </a:p>
            </p:txBody>
          </p:sp>
          <p:sp>
            <p:nvSpPr>
              <p:cNvPr id="47511" name="Line 277"/>
              <p:cNvSpPr>
                <a:spLocks noChangeShapeType="1"/>
              </p:cNvSpPr>
              <p:nvPr/>
            </p:nvSpPr>
            <p:spPr bwMode="auto">
              <a:xfrm flipV="1">
                <a:off x="6046" y="2843"/>
                <a:ext cx="1" cy="70"/>
              </a:xfrm>
              <a:prstGeom prst="line">
                <a:avLst/>
              </a:prstGeom>
              <a:noFill/>
              <a:ln w="3175">
                <a:solidFill>
                  <a:srgbClr val="0000FF"/>
                </a:solidFill>
                <a:round/>
                <a:headEnd/>
                <a:tailEnd/>
              </a:ln>
            </p:spPr>
            <p:txBody>
              <a:bodyPr/>
              <a:lstStyle/>
              <a:p>
                <a:endParaRPr lang="en-US"/>
              </a:p>
            </p:txBody>
          </p:sp>
          <p:sp>
            <p:nvSpPr>
              <p:cNvPr id="47512" name="Line 278"/>
              <p:cNvSpPr>
                <a:spLocks noChangeShapeType="1"/>
              </p:cNvSpPr>
              <p:nvPr/>
            </p:nvSpPr>
            <p:spPr bwMode="auto">
              <a:xfrm>
                <a:off x="6042" y="2843"/>
                <a:ext cx="8" cy="1"/>
              </a:xfrm>
              <a:prstGeom prst="line">
                <a:avLst/>
              </a:prstGeom>
              <a:noFill/>
              <a:ln w="3175">
                <a:solidFill>
                  <a:srgbClr val="0000FF"/>
                </a:solidFill>
                <a:round/>
                <a:headEnd/>
                <a:tailEnd/>
              </a:ln>
            </p:spPr>
            <p:txBody>
              <a:bodyPr/>
              <a:lstStyle/>
              <a:p>
                <a:endParaRPr lang="en-US"/>
              </a:p>
            </p:txBody>
          </p:sp>
          <p:sp>
            <p:nvSpPr>
              <p:cNvPr id="47513" name="Line 279"/>
              <p:cNvSpPr>
                <a:spLocks noChangeShapeType="1"/>
              </p:cNvSpPr>
              <p:nvPr/>
            </p:nvSpPr>
            <p:spPr bwMode="auto">
              <a:xfrm flipV="1">
                <a:off x="6188" y="2788"/>
                <a:ext cx="1" cy="50"/>
              </a:xfrm>
              <a:prstGeom prst="line">
                <a:avLst/>
              </a:prstGeom>
              <a:noFill/>
              <a:ln w="3175">
                <a:solidFill>
                  <a:srgbClr val="0000FF"/>
                </a:solidFill>
                <a:round/>
                <a:headEnd/>
                <a:tailEnd/>
              </a:ln>
            </p:spPr>
            <p:txBody>
              <a:bodyPr/>
              <a:lstStyle/>
              <a:p>
                <a:endParaRPr lang="en-US"/>
              </a:p>
            </p:txBody>
          </p:sp>
          <p:sp>
            <p:nvSpPr>
              <p:cNvPr id="47514" name="Line 280"/>
              <p:cNvSpPr>
                <a:spLocks noChangeShapeType="1"/>
              </p:cNvSpPr>
              <p:nvPr/>
            </p:nvSpPr>
            <p:spPr bwMode="auto">
              <a:xfrm>
                <a:off x="6184" y="2788"/>
                <a:ext cx="8" cy="1"/>
              </a:xfrm>
              <a:prstGeom prst="line">
                <a:avLst/>
              </a:prstGeom>
              <a:noFill/>
              <a:ln w="3175">
                <a:solidFill>
                  <a:srgbClr val="0000FF"/>
                </a:solidFill>
                <a:round/>
                <a:headEnd/>
                <a:tailEnd/>
              </a:ln>
            </p:spPr>
            <p:txBody>
              <a:bodyPr/>
              <a:lstStyle/>
              <a:p>
                <a:endParaRPr lang="en-US"/>
              </a:p>
            </p:txBody>
          </p:sp>
          <p:sp>
            <p:nvSpPr>
              <p:cNvPr id="47515" name="Line 281"/>
              <p:cNvSpPr>
                <a:spLocks noChangeShapeType="1"/>
              </p:cNvSpPr>
              <p:nvPr/>
            </p:nvSpPr>
            <p:spPr bwMode="auto">
              <a:xfrm flipV="1">
                <a:off x="6331" y="2777"/>
                <a:ext cx="1" cy="49"/>
              </a:xfrm>
              <a:prstGeom prst="line">
                <a:avLst/>
              </a:prstGeom>
              <a:noFill/>
              <a:ln w="3175">
                <a:solidFill>
                  <a:srgbClr val="0000FF"/>
                </a:solidFill>
                <a:round/>
                <a:headEnd/>
                <a:tailEnd/>
              </a:ln>
            </p:spPr>
            <p:txBody>
              <a:bodyPr/>
              <a:lstStyle/>
              <a:p>
                <a:endParaRPr lang="en-US"/>
              </a:p>
            </p:txBody>
          </p:sp>
          <p:sp>
            <p:nvSpPr>
              <p:cNvPr id="47516" name="Line 282"/>
              <p:cNvSpPr>
                <a:spLocks noChangeShapeType="1"/>
              </p:cNvSpPr>
              <p:nvPr/>
            </p:nvSpPr>
            <p:spPr bwMode="auto">
              <a:xfrm>
                <a:off x="6327" y="2777"/>
                <a:ext cx="9" cy="1"/>
              </a:xfrm>
              <a:prstGeom prst="line">
                <a:avLst/>
              </a:prstGeom>
              <a:noFill/>
              <a:ln w="3175">
                <a:solidFill>
                  <a:srgbClr val="0000FF"/>
                </a:solidFill>
                <a:round/>
                <a:headEnd/>
                <a:tailEnd/>
              </a:ln>
            </p:spPr>
            <p:txBody>
              <a:bodyPr/>
              <a:lstStyle/>
              <a:p>
                <a:endParaRPr lang="en-US"/>
              </a:p>
            </p:txBody>
          </p:sp>
          <p:sp>
            <p:nvSpPr>
              <p:cNvPr id="47517" name="Line 283"/>
              <p:cNvSpPr>
                <a:spLocks noChangeShapeType="1"/>
              </p:cNvSpPr>
              <p:nvPr/>
            </p:nvSpPr>
            <p:spPr bwMode="auto">
              <a:xfrm>
                <a:off x="5333" y="2749"/>
                <a:ext cx="1" cy="12"/>
              </a:xfrm>
              <a:prstGeom prst="line">
                <a:avLst/>
              </a:prstGeom>
              <a:noFill/>
              <a:ln w="3175">
                <a:solidFill>
                  <a:srgbClr val="0000FF"/>
                </a:solidFill>
                <a:round/>
                <a:headEnd/>
                <a:tailEnd/>
              </a:ln>
            </p:spPr>
            <p:txBody>
              <a:bodyPr/>
              <a:lstStyle/>
              <a:p>
                <a:endParaRPr lang="en-US"/>
              </a:p>
            </p:txBody>
          </p:sp>
          <p:sp>
            <p:nvSpPr>
              <p:cNvPr id="47518" name="Line 284"/>
              <p:cNvSpPr>
                <a:spLocks noChangeShapeType="1"/>
              </p:cNvSpPr>
              <p:nvPr/>
            </p:nvSpPr>
            <p:spPr bwMode="auto">
              <a:xfrm>
                <a:off x="5328" y="2761"/>
                <a:ext cx="9" cy="1"/>
              </a:xfrm>
              <a:prstGeom prst="line">
                <a:avLst/>
              </a:prstGeom>
              <a:noFill/>
              <a:ln w="3175">
                <a:solidFill>
                  <a:srgbClr val="0000FF"/>
                </a:solidFill>
                <a:round/>
                <a:headEnd/>
                <a:tailEnd/>
              </a:ln>
            </p:spPr>
            <p:txBody>
              <a:bodyPr/>
              <a:lstStyle/>
              <a:p>
                <a:endParaRPr lang="en-US"/>
              </a:p>
            </p:txBody>
          </p:sp>
          <p:sp>
            <p:nvSpPr>
              <p:cNvPr id="47519" name="Line 285"/>
              <p:cNvSpPr>
                <a:spLocks noChangeShapeType="1"/>
              </p:cNvSpPr>
              <p:nvPr/>
            </p:nvSpPr>
            <p:spPr bwMode="auto">
              <a:xfrm>
                <a:off x="5476" y="2817"/>
                <a:ext cx="1" cy="11"/>
              </a:xfrm>
              <a:prstGeom prst="line">
                <a:avLst/>
              </a:prstGeom>
              <a:noFill/>
              <a:ln w="3175">
                <a:solidFill>
                  <a:srgbClr val="0000FF"/>
                </a:solidFill>
                <a:round/>
                <a:headEnd/>
                <a:tailEnd/>
              </a:ln>
            </p:spPr>
            <p:txBody>
              <a:bodyPr/>
              <a:lstStyle/>
              <a:p>
                <a:endParaRPr lang="en-US"/>
              </a:p>
            </p:txBody>
          </p:sp>
          <p:sp>
            <p:nvSpPr>
              <p:cNvPr id="47520" name="Line 286"/>
              <p:cNvSpPr>
                <a:spLocks noChangeShapeType="1"/>
              </p:cNvSpPr>
              <p:nvPr/>
            </p:nvSpPr>
            <p:spPr bwMode="auto">
              <a:xfrm>
                <a:off x="5472" y="2828"/>
                <a:ext cx="8" cy="1"/>
              </a:xfrm>
              <a:prstGeom prst="line">
                <a:avLst/>
              </a:prstGeom>
              <a:noFill/>
              <a:ln w="3175">
                <a:solidFill>
                  <a:srgbClr val="0000FF"/>
                </a:solidFill>
                <a:round/>
                <a:headEnd/>
                <a:tailEnd/>
              </a:ln>
            </p:spPr>
            <p:txBody>
              <a:bodyPr/>
              <a:lstStyle/>
              <a:p>
                <a:endParaRPr lang="en-US"/>
              </a:p>
            </p:txBody>
          </p:sp>
          <p:sp>
            <p:nvSpPr>
              <p:cNvPr id="47521" name="Line 287"/>
              <p:cNvSpPr>
                <a:spLocks noChangeShapeType="1"/>
              </p:cNvSpPr>
              <p:nvPr/>
            </p:nvSpPr>
            <p:spPr bwMode="auto">
              <a:xfrm>
                <a:off x="5617" y="2840"/>
                <a:ext cx="1" cy="47"/>
              </a:xfrm>
              <a:prstGeom prst="line">
                <a:avLst/>
              </a:prstGeom>
              <a:noFill/>
              <a:ln w="3175">
                <a:solidFill>
                  <a:srgbClr val="0000FF"/>
                </a:solidFill>
                <a:round/>
                <a:headEnd/>
                <a:tailEnd/>
              </a:ln>
            </p:spPr>
            <p:txBody>
              <a:bodyPr/>
              <a:lstStyle/>
              <a:p>
                <a:endParaRPr lang="en-US"/>
              </a:p>
            </p:txBody>
          </p:sp>
          <p:sp>
            <p:nvSpPr>
              <p:cNvPr id="47522" name="Line 288"/>
              <p:cNvSpPr>
                <a:spLocks noChangeShapeType="1"/>
              </p:cNvSpPr>
              <p:nvPr/>
            </p:nvSpPr>
            <p:spPr bwMode="auto">
              <a:xfrm>
                <a:off x="5614" y="2887"/>
                <a:ext cx="8" cy="1"/>
              </a:xfrm>
              <a:prstGeom prst="line">
                <a:avLst/>
              </a:prstGeom>
              <a:noFill/>
              <a:ln w="3175">
                <a:solidFill>
                  <a:srgbClr val="0000FF"/>
                </a:solidFill>
                <a:round/>
                <a:headEnd/>
                <a:tailEnd/>
              </a:ln>
            </p:spPr>
            <p:txBody>
              <a:bodyPr/>
              <a:lstStyle/>
              <a:p>
                <a:endParaRPr lang="en-US"/>
              </a:p>
            </p:txBody>
          </p:sp>
          <p:sp>
            <p:nvSpPr>
              <p:cNvPr id="47523" name="Line 289"/>
              <p:cNvSpPr>
                <a:spLocks noChangeShapeType="1"/>
              </p:cNvSpPr>
              <p:nvPr/>
            </p:nvSpPr>
            <p:spPr bwMode="auto">
              <a:xfrm>
                <a:off x="5760" y="2784"/>
                <a:ext cx="1" cy="84"/>
              </a:xfrm>
              <a:prstGeom prst="line">
                <a:avLst/>
              </a:prstGeom>
              <a:noFill/>
              <a:ln w="3175">
                <a:solidFill>
                  <a:srgbClr val="0000FF"/>
                </a:solidFill>
                <a:round/>
                <a:headEnd/>
                <a:tailEnd/>
              </a:ln>
            </p:spPr>
            <p:txBody>
              <a:bodyPr/>
              <a:lstStyle/>
              <a:p>
                <a:endParaRPr lang="en-US"/>
              </a:p>
            </p:txBody>
          </p:sp>
          <p:sp>
            <p:nvSpPr>
              <p:cNvPr id="47524" name="Line 290"/>
              <p:cNvSpPr>
                <a:spLocks noChangeShapeType="1"/>
              </p:cNvSpPr>
              <p:nvPr/>
            </p:nvSpPr>
            <p:spPr bwMode="auto">
              <a:xfrm>
                <a:off x="5757" y="2868"/>
                <a:ext cx="7" cy="2"/>
              </a:xfrm>
              <a:prstGeom prst="line">
                <a:avLst/>
              </a:prstGeom>
              <a:noFill/>
              <a:ln w="3175">
                <a:solidFill>
                  <a:srgbClr val="0000FF"/>
                </a:solidFill>
                <a:round/>
                <a:headEnd/>
                <a:tailEnd/>
              </a:ln>
            </p:spPr>
            <p:txBody>
              <a:bodyPr/>
              <a:lstStyle/>
              <a:p>
                <a:endParaRPr lang="en-US"/>
              </a:p>
            </p:txBody>
          </p:sp>
          <p:sp>
            <p:nvSpPr>
              <p:cNvPr id="47525" name="Line 291"/>
              <p:cNvSpPr>
                <a:spLocks noChangeShapeType="1"/>
              </p:cNvSpPr>
              <p:nvPr/>
            </p:nvSpPr>
            <p:spPr bwMode="auto">
              <a:xfrm>
                <a:off x="5903" y="2878"/>
                <a:ext cx="1" cy="63"/>
              </a:xfrm>
              <a:prstGeom prst="line">
                <a:avLst/>
              </a:prstGeom>
              <a:noFill/>
              <a:ln w="3175">
                <a:solidFill>
                  <a:srgbClr val="0000FF"/>
                </a:solidFill>
                <a:round/>
                <a:headEnd/>
                <a:tailEnd/>
              </a:ln>
            </p:spPr>
            <p:txBody>
              <a:bodyPr/>
              <a:lstStyle/>
              <a:p>
                <a:endParaRPr lang="en-US"/>
              </a:p>
            </p:txBody>
          </p:sp>
          <p:sp>
            <p:nvSpPr>
              <p:cNvPr id="47526" name="Line 292"/>
              <p:cNvSpPr>
                <a:spLocks noChangeShapeType="1"/>
              </p:cNvSpPr>
              <p:nvPr/>
            </p:nvSpPr>
            <p:spPr bwMode="auto">
              <a:xfrm>
                <a:off x="5900" y="2941"/>
                <a:ext cx="7" cy="2"/>
              </a:xfrm>
              <a:prstGeom prst="line">
                <a:avLst/>
              </a:prstGeom>
              <a:noFill/>
              <a:ln w="3175">
                <a:solidFill>
                  <a:srgbClr val="0000FF"/>
                </a:solidFill>
                <a:round/>
                <a:headEnd/>
                <a:tailEnd/>
              </a:ln>
            </p:spPr>
            <p:txBody>
              <a:bodyPr/>
              <a:lstStyle/>
              <a:p>
                <a:endParaRPr lang="en-US"/>
              </a:p>
            </p:txBody>
          </p:sp>
          <p:sp>
            <p:nvSpPr>
              <p:cNvPr id="47527" name="Line 293"/>
              <p:cNvSpPr>
                <a:spLocks noChangeShapeType="1"/>
              </p:cNvSpPr>
              <p:nvPr/>
            </p:nvSpPr>
            <p:spPr bwMode="auto">
              <a:xfrm>
                <a:off x="6046" y="2913"/>
                <a:ext cx="1" cy="71"/>
              </a:xfrm>
              <a:prstGeom prst="line">
                <a:avLst/>
              </a:prstGeom>
              <a:noFill/>
              <a:ln w="3175">
                <a:solidFill>
                  <a:srgbClr val="0000FF"/>
                </a:solidFill>
                <a:round/>
                <a:headEnd/>
                <a:tailEnd/>
              </a:ln>
            </p:spPr>
            <p:txBody>
              <a:bodyPr/>
              <a:lstStyle/>
              <a:p>
                <a:endParaRPr lang="en-US"/>
              </a:p>
            </p:txBody>
          </p:sp>
          <p:sp>
            <p:nvSpPr>
              <p:cNvPr id="47528" name="Line 294"/>
              <p:cNvSpPr>
                <a:spLocks noChangeShapeType="1"/>
              </p:cNvSpPr>
              <p:nvPr/>
            </p:nvSpPr>
            <p:spPr bwMode="auto">
              <a:xfrm>
                <a:off x="6042" y="2984"/>
                <a:ext cx="8" cy="1"/>
              </a:xfrm>
              <a:prstGeom prst="line">
                <a:avLst/>
              </a:prstGeom>
              <a:noFill/>
              <a:ln w="3175">
                <a:solidFill>
                  <a:srgbClr val="0000FF"/>
                </a:solidFill>
                <a:round/>
                <a:headEnd/>
                <a:tailEnd/>
              </a:ln>
            </p:spPr>
            <p:txBody>
              <a:bodyPr/>
              <a:lstStyle/>
              <a:p>
                <a:endParaRPr lang="en-US"/>
              </a:p>
            </p:txBody>
          </p:sp>
          <p:sp>
            <p:nvSpPr>
              <p:cNvPr id="47529" name="Line 295"/>
              <p:cNvSpPr>
                <a:spLocks noChangeShapeType="1"/>
              </p:cNvSpPr>
              <p:nvPr/>
            </p:nvSpPr>
            <p:spPr bwMode="auto">
              <a:xfrm>
                <a:off x="6188" y="2838"/>
                <a:ext cx="1" cy="47"/>
              </a:xfrm>
              <a:prstGeom prst="line">
                <a:avLst/>
              </a:prstGeom>
              <a:noFill/>
              <a:ln w="3175">
                <a:solidFill>
                  <a:srgbClr val="0000FF"/>
                </a:solidFill>
                <a:round/>
                <a:headEnd/>
                <a:tailEnd/>
              </a:ln>
            </p:spPr>
            <p:txBody>
              <a:bodyPr/>
              <a:lstStyle/>
              <a:p>
                <a:endParaRPr lang="en-US"/>
              </a:p>
            </p:txBody>
          </p:sp>
          <p:sp>
            <p:nvSpPr>
              <p:cNvPr id="47530" name="Line 296"/>
              <p:cNvSpPr>
                <a:spLocks noChangeShapeType="1"/>
              </p:cNvSpPr>
              <p:nvPr/>
            </p:nvSpPr>
            <p:spPr bwMode="auto">
              <a:xfrm>
                <a:off x="6184" y="2885"/>
                <a:ext cx="8" cy="2"/>
              </a:xfrm>
              <a:prstGeom prst="line">
                <a:avLst/>
              </a:prstGeom>
              <a:noFill/>
              <a:ln w="3175">
                <a:solidFill>
                  <a:srgbClr val="0000FF"/>
                </a:solidFill>
                <a:round/>
                <a:headEnd/>
                <a:tailEnd/>
              </a:ln>
            </p:spPr>
            <p:txBody>
              <a:bodyPr/>
              <a:lstStyle/>
              <a:p>
                <a:endParaRPr lang="en-US"/>
              </a:p>
            </p:txBody>
          </p:sp>
          <p:sp>
            <p:nvSpPr>
              <p:cNvPr id="47531" name="Line 297"/>
              <p:cNvSpPr>
                <a:spLocks noChangeShapeType="1"/>
              </p:cNvSpPr>
              <p:nvPr/>
            </p:nvSpPr>
            <p:spPr bwMode="auto">
              <a:xfrm>
                <a:off x="6331" y="2826"/>
                <a:ext cx="1" cy="51"/>
              </a:xfrm>
              <a:prstGeom prst="line">
                <a:avLst/>
              </a:prstGeom>
              <a:noFill/>
              <a:ln w="3175">
                <a:solidFill>
                  <a:srgbClr val="0000FF"/>
                </a:solidFill>
                <a:round/>
                <a:headEnd/>
                <a:tailEnd/>
              </a:ln>
            </p:spPr>
            <p:txBody>
              <a:bodyPr/>
              <a:lstStyle/>
              <a:p>
                <a:endParaRPr lang="en-US"/>
              </a:p>
            </p:txBody>
          </p:sp>
          <p:sp>
            <p:nvSpPr>
              <p:cNvPr id="47532" name="Line 298"/>
              <p:cNvSpPr>
                <a:spLocks noChangeShapeType="1"/>
              </p:cNvSpPr>
              <p:nvPr/>
            </p:nvSpPr>
            <p:spPr bwMode="auto">
              <a:xfrm>
                <a:off x="6327" y="2877"/>
                <a:ext cx="9" cy="1"/>
              </a:xfrm>
              <a:prstGeom prst="line">
                <a:avLst/>
              </a:prstGeom>
              <a:noFill/>
              <a:ln w="3175">
                <a:solidFill>
                  <a:srgbClr val="0000FF"/>
                </a:solidFill>
                <a:round/>
                <a:headEnd/>
                <a:tailEnd/>
              </a:ln>
            </p:spPr>
            <p:txBody>
              <a:bodyPr/>
              <a:lstStyle/>
              <a:p>
                <a:endParaRPr lang="en-US"/>
              </a:p>
            </p:txBody>
          </p:sp>
          <p:sp>
            <p:nvSpPr>
              <p:cNvPr id="47533" name="Oval 299"/>
              <p:cNvSpPr>
                <a:spLocks noChangeArrowheads="1"/>
              </p:cNvSpPr>
              <p:nvPr/>
            </p:nvSpPr>
            <p:spPr bwMode="auto">
              <a:xfrm>
                <a:off x="5328" y="2770"/>
                <a:ext cx="9" cy="13"/>
              </a:xfrm>
              <a:prstGeom prst="ellipse">
                <a:avLst/>
              </a:prstGeom>
              <a:solidFill>
                <a:srgbClr val="FF0000"/>
              </a:solidFill>
              <a:ln w="3175">
                <a:solidFill>
                  <a:srgbClr val="FF0000"/>
                </a:solidFill>
                <a:round/>
                <a:headEnd/>
                <a:tailEnd/>
              </a:ln>
            </p:spPr>
            <p:txBody>
              <a:bodyPr/>
              <a:lstStyle/>
              <a:p>
                <a:endParaRPr lang="en-US"/>
              </a:p>
            </p:txBody>
          </p:sp>
          <p:sp>
            <p:nvSpPr>
              <p:cNvPr id="47534" name="Oval 300"/>
              <p:cNvSpPr>
                <a:spLocks noChangeArrowheads="1"/>
              </p:cNvSpPr>
              <p:nvPr/>
            </p:nvSpPr>
            <p:spPr bwMode="auto">
              <a:xfrm>
                <a:off x="5472" y="2784"/>
                <a:ext cx="7" cy="12"/>
              </a:xfrm>
              <a:prstGeom prst="ellipse">
                <a:avLst/>
              </a:prstGeom>
              <a:solidFill>
                <a:srgbClr val="FF0000"/>
              </a:solidFill>
              <a:ln w="3175">
                <a:solidFill>
                  <a:srgbClr val="FF0000"/>
                </a:solidFill>
                <a:round/>
                <a:headEnd/>
                <a:tailEnd/>
              </a:ln>
            </p:spPr>
            <p:txBody>
              <a:bodyPr/>
              <a:lstStyle/>
              <a:p>
                <a:endParaRPr lang="en-US"/>
              </a:p>
            </p:txBody>
          </p:sp>
          <p:sp>
            <p:nvSpPr>
              <p:cNvPr id="47535" name="Oval 301"/>
              <p:cNvSpPr>
                <a:spLocks noChangeArrowheads="1"/>
              </p:cNvSpPr>
              <p:nvPr/>
            </p:nvSpPr>
            <p:spPr bwMode="auto">
              <a:xfrm>
                <a:off x="5614" y="2784"/>
                <a:ext cx="8" cy="12"/>
              </a:xfrm>
              <a:prstGeom prst="ellipse">
                <a:avLst/>
              </a:prstGeom>
              <a:solidFill>
                <a:srgbClr val="FF0000"/>
              </a:solidFill>
              <a:ln w="3175">
                <a:solidFill>
                  <a:srgbClr val="FF0000"/>
                </a:solidFill>
                <a:round/>
                <a:headEnd/>
                <a:tailEnd/>
              </a:ln>
            </p:spPr>
            <p:txBody>
              <a:bodyPr/>
              <a:lstStyle/>
              <a:p>
                <a:endParaRPr lang="en-US"/>
              </a:p>
            </p:txBody>
          </p:sp>
          <p:sp>
            <p:nvSpPr>
              <p:cNvPr id="47536" name="Oval 302"/>
              <p:cNvSpPr>
                <a:spLocks noChangeArrowheads="1"/>
              </p:cNvSpPr>
              <p:nvPr/>
            </p:nvSpPr>
            <p:spPr bwMode="auto">
              <a:xfrm>
                <a:off x="5757" y="2667"/>
                <a:ext cx="7" cy="12"/>
              </a:xfrm>
              <a:prstGeom prst="ellipse">
                <a:avLst/>
              </a:prstGeom>
              <a:solidFill>
                <a:srgbClr val="FF0000"/>
              </a:solidFill>
              <a:ln w="3175">
                <a:solidFill>
                  <a:srgbClr val="FF0000"/>
                </a:solidFill>
                <a:round/>
                <a:headEnd/>
                <a:tailEnd/>
              </a:ln>
            </p:spPr>
            <p:txBody>
              <a:bodyPr/>
              <a:lstStyle/>
              <a:p>
                <a:endParaRPr lang="en-US"/>
              </a:p>
            </p:txBody>
          </p:sp>
          <p:sp>
            <p:nvSpPr>
              <p:cNvPr id="47537" name="Oval 303"/>
              <p:cNvSpPr>
                <a:spLocks noChangeArrowheads="1"/>
              </p:cNvSpPr>
              <p:nvPr/>
            </p:nvSpPr>
            <p:spPr bwMode="auto">
              <a:xfrm>
                <a:off x="5900" y="2630"/>
                <a:ext cx="7" cy="12"/>
              </a:xfrm>
              <a:prstGeom prst="ellipse">
                <a:avLst/>
              </a:prstGeom>
              <a:solidFill>
                <a:srgbClr val="FF0000"/>
              </a:solidFill>
              <a:ln w="3175">
                <a:solidFill>
                  <a:srgbClr val="FF0000"/>
                </a:solidFill>
                <a:round/>
                <a:headEnd/>
                <a:tailEnd/>
              </a:ln>
            </p:spPr>
            <p:txBody>
              <a:bodyPr/>
              <a:lstStyle/>
              <a:p>
                <a:endParaRPr lang="en-US"/>
              </a:p>
            </p:txBody>
          </p:sp>
          <p:sp>
            <p:nvSpPr>
              <p:cNvPr id="47538" name="Oval 304"/>
              <p:cNvSpPr>
                <a:spLocks noChangeArrowheads="1"/>
              </p:cNvSpPr>
              <p:nvPr/>
            </p:nvSpPr>
            <p:spPr bwMode="auto">
              <a:xfrm>
                <a:off x="6042" y="2690"/>
                <a:ext cx="8" cy="13"/>
              </a:xfrm>
              <a:prstGeom prst="ellipse">
                <a:avLst/>
              </a:prstGeom>
              <a:solidFill>
                <a:srgbClr val="FF0000"/>
              </a:solidFill>
              <a:ln w="3175">
                <a:solidFill>
                  <a:srgbClr val="FF0000"/>
                </a:solidFill>
                <a:round/>
                <a:headEnd/>
                <a:tailEnd/>
              </a:ln>
            </p:spPr>
            <p:txBody>
              <a:bodyPr/>
              <a:lstStyle/>
              <a:p>
                <a:endParaRPr lang="en-US"/>
              </a:p>
            </p:txBody>
          </p:sp>
          <p:sp>
            <p:nvSpPr>
              <p:cNvPr id="47539" name="Oval 305"/>
              <p:cNvSpPr>
                <a:spLocks noChangeArrowheads="1"/>
              </p:cNvSpPr>
              <p:nvPr/>
            </p:nvSpPr>
            <p:spPr bwMode="auto">
              <a:xfrm>
                <a:off x="6184" y="2858"/>
                <a:ext cx="8" cy="12"/>
              </a:xfrm>
              <a:prstGeom prst="ellipse">
                <a:avLst/>
              </a:prstGeom>
              <a:solidFill>
                <a:srgbClr val="FF0000"/>
              </a:solidFill>
              <a:ln w="3175">
                <a:solidFill>
                  <a:srgbClr val="FF0000"/>
                </a:solidFill>
                <a:round/>
                <a:headEnd/>
                <a:tailEnd/>
              </a:ln>
            </p:spPr>
            <p:txBody>
              <a:bodyPr/>
              <a:lstStyle/>
              <a:p>
                <a:endParaRPr lang="en-US"/>
              </a:p>
            </p:txBody>
          </p:sp>
          <p:sp>
            <p:nvSpPr>
              <p:cNvPr id="47540" name="Oval 306"/>
              <p:cNvSpPr>
                <a:spLocks noChangeArrowheads="1"/>
              </p:cNvSpPr>
              <p:nvPr/>
            </p:nvSpPr>
            <p:spPr bwMode="auto">
              <a:xfrm>
                <a:off x="6327" y="2878"/>
                <a:ext cx="8" cy="11"/>
              </a:xfrm>
              <a:prstGeom prst="ellipse">
                <a:avLst/>
              </a:prstGeom>
              <a:solidFill>
                <a:srgbClr val="FF0000"/>
              </a:solidFill>
              <a:ln w="3175">
                <a:solidFill>
                  <a:srgbClr val="FF0000"/>
                </a:solidFill>
                <a:round/>
                <a:headEnd/>
                <a:tailEnd/>
              </a:ln>
            </p:spPr>
            <p:txBody>
              <a:bodyPr/>
              <a:lstStyle/>
              <a:p>
                <a:endParaRPr lang="en-US"/>
              </a:p>
            </p:txBody>
          </p:sp>
          <p:sp>
            <p:nvSpPr>
              <p:cNvPr id="47541" name="Oval 307"/>
              <p:cNvSpPr>
                <a:spLocks noChangeArrowheads="1"/>
              </p:cNvSpPr>
              <p:nvPr/>
            </p:nvSpPr>
            <p:spPr bwMode="auto">
              <a:xfrm>
                <a:off x="5328" y="2788"/>
                <a:ext cx="9" cy="13"/>
              </a:xfrm>
              <a:prstGeom prst="ellipse">
                <a:avLst/>
              </a:prstGeom>
              <a:solidFill>
                <a:srgbClr val="00FF00"/>
              </a:solidFill>
              <a:ln w="3175">
                <a:solidFill>
                  <a:srgbClr val="00FF00"/>
                </a:solidFill>
                <a:round/>
                <a:headEnd/>
                <a:tailEnd/>
              </a:ln>
            </p:spPr>
            <p:txBody>
              <a:bodyPr/>
              <a:lstStyle/>
              <a:p>
                <a:endParaRPr lang="en-US"/>
              </a:p>
            </p:txBody>
          </p:sp>
          <p:sp>
            <p:nvSpPr>
              <p:cNvPr id="47542" name="Oval 308"/>
              <p:cNvSpPr>
                <a:spLocks noChangeArrowheads="1"/>
              </p:cNvSpPr>
              <p:nvPr/>
            </p:nvSpPr>
            <p:spPr bwMode="auto">
              <a:xfrm>
                <a:off x="5472" y="2766"/>
                <a:ext cx="7" cy="12"/>
              </a:xfrm>
              <a:prstGeom prst="ellipse">
                <a:avLst/>
              </a:prstGeom>
              <a:solidFill>
                <a:srgbClr val="00FF00"/>
              </a:solidFill>
              <a:ln w="3175">
                <a:solidFill>
                  <a:srgbClr val="00FF00"/>
                </a:solidFill>
                <a:round/>
                <a:headEnd/>
                <a:tailEnd/>
              </a:ln>
            </p:spPr>
            <p:txBody>
              <a:bodyPr/>
              <a:lstStyle/>
              <a:p>
                <a:endParaRPr lang="en-US"/>
              </a:p>
            </p:txBody>
          </p:sp>
          <p:sp>
            <p:nvSpPr>
              <p:cNvPr id="47543" name="Oval 309"/>
              <p:cNvSpPr>
                <a:spLocks noChangeArrowheads="1"/>
              </p:cNvSpPr>
              <p:nvPr/>
            </p:nvSpPr>
            <p:spPr bwMode="auto">
              <a:xfrm>
                <a:off x="5614" y="2826"/>
                <a:ext cx="8" cy="12"/>
              </a:xfrm>
              <a:prstGeom prst="ellipse">
                <a:avLst/>
              </a:prstGeom>
              <a:solidFill>
                <a:srgbClr val="00FF00"/>
              </a:solidFill>
              <a:ln w="3175">
                <a:solidFill>
                  <a:srgbClr val="00FF00"/>
                </a:solidFill>
                <a:round/>
                <a:headEnd/>
                <a:tailEnd/>
              </a:ln>
            </p:spPr>
            <p:txBody>
              <a:bodyPr/>
              <a:lstStyle/>
              <a:p>
                <a:endParaRPr lang="en-US"/>
              </a:p>
            </p:txBody>
          </p:sp>
          <p:sp>
            <p:nvSpPr>
              <p:cNvPr id="47544" name="Oval 310"/>
              <p:cNvSpPr>
                <a:spLocks noChangeArrowheads="1"/>
              </p:cNvSpPr>
              <p:nvPr/>
            </p:nvSpPr>
            <p:spPr bwMode="auto">
              <a:xfrm>
                <a:off x="5757" y="2927"/>
                <a:ext cx="7" cy="12"/>
              </a:xfrm>
              <a:prstGeom prst="ellipse">
                <a:avLst/>
              </a:prstGeom>
              <a:solidFill>
                <a:srgbClr val="00FF00"/>
              </a:solidFill>
              <a:ln w="3175">
                <a:solidFill>
                  <a:srgbClr val="00FF00"/>
                </a:solidFill>
                <a:round/>
                <a:headEnd/>
                <a:tailEnd/>
              </a:ln>
            </p:spPr>
            <p:txBody>
              <a:bodyPr/>
              <a:lstStyle/>
              <a:p>
                <a:endParaRPr lang="en-US"/>
              </a:p>
            </p:txBody>
          </p:sp>
          <p:sp>
            <p:nvSpPr>
              <p:cNvPr id="47545" name="Oval 311"/>
              <p:cNvSpPr>
                <a:spLocks noChangeArrowheads="1"/>
              </p:cNvSpPr>
              <p:nvPr/>
            </p:nvSpPr>
            <p:spPr bwMode="auto">
              <a:xfrm>
                <a:off x="5900" y="2890"/>
                <a:ext cx="7" cy="12"/>
              </a:xfrm>
              <a:prstGeom prst="ellipse">
                <a:avLst/>
              </a:prstGeom>
              <a:solidFill>
                <a:srgbClr val="00FF00"/>
              </a:solidFill>
              <a:ln w="3175">
                <a:solidFill>
                  <a:srgbClr val="00FF00"/>
                </a:solidFill>
                <a:round/>
                <a:headEnd/>
                <a:tailEnd/>
              </a:ln>
            </p:spPr>
            <p:txBody>
              <a:bodyPr/>
              <a:lstStyle/>
              <a:p>
                <a:endParaRPr lang="en-US"/>
              </a:p>
            </p:txBody>
          </p:sp>
          <p:sp>
            <p:nvSpPr>
              <p:cNvPr id="47546" name="Oval 312"/>
              <p:cNvSpPr>
                <a:spLocks noChangeArrowheads="1"/>
              </p:cNvSpPr>
              <p:nvPr/>
            </p:nvSpPr>
            <p:spPr bwMode="auto">
              <a:xfrm>
                <a:off x="6042" y="2828"/>
                <a:ext cx="8" cy="12"/>
              </a:xfrm>
              <a:prstGeom prst="ellipse">
                <a:avLst/>
              </a:prstGeom>
              <a:solidFill>
                <a:srgbClr val="00FF00"/>
              </a:solidFill>
              <a:ln w="3175">
                <a:solidFill>
                  <a:srgbClr val="00FF00"/>
                </a:solidFill>
                <a:round/>
                <a:headEnd/>
                <a:tailEnd/>
              </a:ln>
            </p:spPr>
            <p:txBody>
              <a:bodyPr/>
              <a:lstStyle/>
              <a:p>
                <a:endParaRPr lang="en-US"/>
              </a:p>
            </p:txBody>
          </p:sp>
          <p:sp>
            <p:nvSpPr>
              <p:cNvPr id="47547" name="Oval 313"/>
              <p:cNvSpPr>
                <a:spLocks noChangeArrowheads="1"/>
              </p:cNvSpPr>
              <p:nvPr/>
            </p:nvSpPr>
            <p:spPr bwMode="auto">
              <a:xfrm>
                <a:off x="6184" y="2834"/>
                <a:ext cx="8" cy="12"/>
              </a:xfrm>
              <a:prstGeom prst="ellipse">
                <a:avLst/>
              </a:prstGeom>
              <a:solidFill>
                <a:srgbClr val="00FF00"/>
              </a:solidFill>
              <a:ln w="3175">
                <a:solidFill>
                  <a:srgbClr val="00FF00"/>
                </a:solidFill>
                <a:round/>
                <a:headEnd/>
                <a:tailEnd/>
              </a:ln>
            </p:spPr>
            <p:txBody>
              <a:bodyPr/>
              <a:lstStyle/>
              <a:p>
                <a:endParaRPr lang="en-US"/>
              </a:p>
            </p:txBody>
          </p:sp>
          <p:sp>
            <p:nvSpPr>
              <p:cNvPr id="47548" name="Oval 314"/>
              <p:cNvSpPr>
                <a:spLocks noChangeArrowheads="1"/>
              </p:cNvSpPr>
              <p:nvPr/>
            </p:nvSpPr>
            <p:spPr bwMode="auto">
              <a:xfrm>
                <a:off x="6327" y="2790"/>
                <a:ext cx="8" cy="12"/>
              </a:xfrm>
              <a:prstGeom prst="ellipse">
                <a:avLst/>
              </a:prstGeom>
              <a:solidFill>
                <a:srgbClr val="00FF00"/>
              </a:solidFill>
              <a:ln w="3175">
                <a:solidFill>
                  <a:srgbClr val="00FF00"/>
                </a:solidFill>
                <a:round/>
                <a:headEnd/>
                <a:tailEnd/>
              </a:ln>
            </p:spPr>
            <p:txBody>
              <a:bodyPr/>
              <a:lstStyle/>
              <a:p>
                <a:endParaRPr lang="en-US"/>
              </a:p>
            </p:txBody>
          </p:sp>
          <p:sp>
            <p:nvSpPr>
              <p:cNvPr id="47549" name="Oval 315"/>
              <p:cNvSpPr>
                <a:spLocks noChangeArrowheads="1"/>
              </p:cNvSpPr>
              <p:nvPr/>
            </p:nvSpPr>
            <p:spPr bwMode="auto">
              <a:xfrm>
                <a:off x="5328" y="2744"/>
                <a:ext cx="9" cy="12"/>
              </a:xfrm>
              <a:prstGeom prst="ellipse">
                <a:avLst/>
              </a:prstGeom>
              <a:solidFill>
                <a:srgbClr val="0000FF"/>
              </a:solidFill>
              <a:ln w="3175">
                <a:solidFill>
                  <a:srgbClr val="0000FF"/>
                </a:solidFill>
                <a:round/>
                <a:headEnd/>
                <a:tailEnd/>
              </a:ln>
            </p:spPr>
            <p:txBody>
              <a:bodyPr/>
              <a:lstStyle/>
              <a:p>
                <a:endParaRPr lang="en-US"/>
              </a:p>
            </p:txBody>
          </p:sp>
          <p:sp>
            <p:nvSpPr>
              <p:cNvPr id="47550" name="Oval 316"/>
              <p:cNvSpPr>
                <a:spLocks noChangeArrowheads="1"/>
              </p:cNvSpPr>
              <p:nvPr/>
            </p:nvSpPr>
            <p:spPr bwMode="auto">
              <a:xfrm>
                <a:off x="5472" y="2811"/>
                <a:ext cx="7" cy="12"/>
              </a:xfrm>
              <a:prstGeom prst="ellipse">
                <a:avLst/>
              </a:prstGeom>
              <a:solidFill>
                <a:srgbClr val="0000FF"/>
              </a:solidFill>
              <a:ln w="3175">
                <a:solidFill>
                  <a:srgbClr val="0000FF"/>
                </a:solidFill>
                <a:round/>
                <a:headEnd/>
                <a:tailEnd/>
              </a:ln>
            </p:spPr>
            <p:txBody>
              <a:bodyPr/>
              <a:lstStyle/>
              <a:p>
                <a:endParaRPr lang="en-US"/>
              </a:p>
            </p:txBody>
          </p:sp>
          <p:sp>
            <p:nvSpPr>
              <p:cNvPr id="47551" name="Oval 317"/>
              <p:cNvSpPr>
                <a:spLocks noChangeArrowheads="1"/>
              </p:cNvSpPr>
              <p:nvPr/>
            </p:nvSpPr>
            <p:spPr bwMode="auto">
              <a:xfrm>
                <a:off x="5614" y="2835"/>
                <a:ext cx="8" cy="11"/>
              </a:xfrm>
              <a:prstGeom prst="ellipse">
                <a:avLst/>
              </a:prstGeom>
              <a:solidFill>
                <a:srgbClr val="0000FF"/>
              </a:solidFill>
              <a:ln w="3175">
                <a:solidFill>
                  <a:srgbClr val="0000FF"/>
                </a:solidFill>
                <a:round/>
                <a:headEnd/>
                <a:tailEnd/>
              </a:ln>
            </p:spPr>
            <p:txBody>
              <a:bodyPr/>
              <a:lstStyle/>
              <a:p>
                <a:endParaRPr lang="en-US"/>
              </a:p>
            </p:txBody>
          </p:sp>
          <p:sp>
            <p:nvSpPr>
              <p:cNvPr id="47552" name="Oval 318"/>
              <p:cNvSpPr>
                <a:spLocks noChangeArrowheads="1"/>
              </p:cNvSpPr>
              <p:nvPr/>
            </p:nvSpPr>
            <p:spPr bwMode="auto">
              <a:xfrm>
                <a:off x="5757" y="2779"/>
                <a:ext cx="7" cy="11"/>
              </a:xfrm>
              <a:prstGeom prst="ellipse">
                <a:avLst/>
              </a:prstGeom>
              <a:solidFill>
                <a:srgbClr val="0000FF"/>
              </a:solidFill>
              <a:ln w="3175">
                <a:solidFill>
                  <a:srgbClr val="0000FF"/>
                </a:solidFill>
                <a:round/>
                <a:headEnd/>
                <a:tailEnd/>
              </a:ln>
            </p:spPr>
            <p:txBody>
              <a:bodyPr/>
              <a:lstStyle/>
              <a:p>
                <a:endParaRPr lang="en-US"/>
              </a:p>
            </p:txBody>
          </p:sp>
          <p:sp>
            <p:nvSpPr>
              <p:cNvPr id="47553" name="Oval 319"/>
              <p:cNvSpPr>
                <a:spLocks noChangeArrowheads="1"/>
              </p:cNvSpPr>
              <p:nvPr/>
            </p:nvSpPr>
            <p:spPr bwMode="auto">
              <a:xfrm>
                <a:off x="5900" y="2872"/>
                <a:ext cx="7" cy="12"/>
              </a:xfrm>
              <a:prstGeom prst="ellipse">
                <a:avLst/>
              </a:prstGeom>
              <a:solidFill>
                <a:srgbClr val="0000FF"/>
              </a:solidFill>
              <a:ln w="3175">
                <a:solidFill>
                  <a:srgbClr val="0000FF"/>
                </a:solidFill>
                <a:round/>
                <a:headEnd/>
                <a:tailEnd/>
              </a:ln>
            </p:spPr>
            <p:txBody>
              <a:bodyPr/>
              <a:lstStyle/>
              <a:p>
                <a:endParaRPr lang="en-US"/>
              </a:p>
            </p:txBody>
          </p:sp>
          <p:sp>
            <p:nvSpPr>
              <p:cNvPr id="47554" name="Oval 320"/>
              <p:cNvSpPr>
                <a:spLocks noChangeArrowheads="1"/>
              </p:cNvSpPr>
              <p:nvPr/>
            </p:nvSpPr>
            <p:spPr bwMode="auto">
              <a:xfrm>
                <a:off x="6042" y="2907"/>
                <a:ext cx="8" cy="12"/>
              </a:xfrm>
              <a:prstGeom prst="ellipse">
                <a:avLst/>
              </a:prstGeom>
              <a:solidFill>
                <a:srgbClr val="0000FF"/>
              </a:solidFill>
              <a:ln w="3175">
                <a:solidFill>
                  <a:srgbClr val="0000FF"/>
                </a:solidFill>
                <a:round/>
                <a:headEnd/>
                <a:tailEnd/>
              </a:ln>
            </p:spPr>
            <p:txBody>
              <a:bodyPr/>
              <a:lstStyle/>
              <a:p>
                <a:endParaRPr lang="en-US"/>
              </a:p>
            </p:txBody>
          </p:sp>
          <p:sp>
            <p:nvSpPr>
              <p:cNvPr id="47555" name="Oval 321"/>
              <p:cNvSpPr>
                <a:spLocks noChangeArrowheads="1"/>
              </p:cNvSpPr>
              <p:nvPr/>
            </p:nvSpPr>
            <p:spPr bwMode="auto">
              <a:xfrm>
                <a:off x="6184" y="2831"/>
                <a:ext cx="8" cy="12"/>
              </a:xfrm>
              <a:prstGeom prst="ellipse">
                <a:avLst/>
              </a:prstGeom>
              <a:solidFill>
                <a:srgbClr val="0000FF"/>
              </a:solidFill>
              <a:ln w="3175">
                <a:solidFill>
                  <a:srgbClr val="0000FF"/>
                </a:solidFill>
                <a:round/>
                <a:headEnd/>
                <a:tailEnd/>
              </a:ln>
            </p:spPr>
            <p:txBody>
              <a:bodyPr/>
              <a:lstStyle/>
              <a:p>
                <a:endParaRPr lang="en-US"/>
              </a:p>
            </p:txBody>
          </p:sp>
          <p:sp>
            <p:nvSpPr>
              <p:cNvPr id="47556" name="Oval 322"/>
              <p:cNvSpPr>
                <a:spLocks noChangeArrowheads="1"/>
              </p:cNvSpPr>
              <p:nvPr/>
            </p:nvSpPr>
            <p:spPr bwMode="auto">
              <a:xfrm>
                <a:off x="6327" y="2821"/>
                <a:ext cx="8" cy="11"/>
              </a:xfrm>
              <a:prstGeom prst="ellipse">
                <a:avLst/>
              </a:prstGeom>
              <a:solidFill>
                <a:srgbClr val="0000FF"/>
              </a:solidFill>
              <a:ln w="3175">
                <a:solidFill>
                  <a:srgbClr val="0000FF"/>
                </a:solidFill>
                <a:round/>
                <a:headEnd/>
                <a:tailEnd/>
              </a:ln>
            </p:spPr>
            <p:txBody>
              <a:bodyPr/>
              <a:lstStyle/>
              <a:p>
                <a:endParaRPr lang="en-US"/>
              </a:p>
            </p:txBody>
          </p:sp>
        </p:grpSp>
      </p:grpSp>
      <p:grpSp>
        <p:nvGrpSpPr>
          <p:cNvPr id="47126" name="Group 323"/>
          <p:cNvGrpSpPr>
            <a:grpSpLocks/>
          </p:cNvGrpSpPr>
          <p:nvPr/>
        </p:nvGrpSpPr>
        <p:grpSpPr bwMode="auto">
          <a:xfrm>
            <a:off x="4733925" y="3163888"/>
            <a:ext cx="1601788" cy="1946275"/>
            <a:chOff x="2976" y="1825"/>
            <a:chExt cx="1009" cy="1226"/>
          </a:xfrm>
        </p:grpSpPr>
        <p:sp>
          <p:nvSpPr>
            <p:cNvPr id="47277" name="Text Box 324"/>
            <p:cNvSpPr txBox="1">
              <a:spLocks noChangeArrowheads="1"/>
            </p:cNvSpPr>
            <p:nvPr/>
          </p:nvSpPr>
          <p:spPr bwMode="auto">
            <a:xfrm>
              <a:off x="3212" y="1825"/>
              <a:ext cx="532" cy="231"/>
            </a:xfrm>
            <a:prstGeom prst="rect">
              <a:avLst/>
            </a:prstGeom>
            <a:noFill/>
            <a:ln w="9525">
              <a:noFill/>
              <a:miter lim="800000"/>
              <a:headEnd/>
              <a:tailEnd/>
            </a:ln>
          </p:spPr>
          <p:txBody>
            <a:bodyPr wrap="none">
              <a:spAutoFit/>
            </a:bodyPr>
            <a:lstStyle/>
            <a:p>
              <a:pPr algn="ctr"/>
              <a:r>
                <a:rPr lang="en-US" sz="1800" b="1">
                  <a:latin typeface="Times" charset="0"/>
                </a:rPr>
                <a:t>MPFC</a:t>
              </a:r>
            </a:p>
          </p:txBody>
        </p:sp>
        <p:grpSp>
          <p:nvGrpSpPr>
            <p:cNvPr id="47278" name="Group 325"/>
            <p:cNvGrpSpPr>
              <a:grpSpLocks/>
            </p:cNvGrpSpPr>
            <p:nvPr/>
          </p:nvGrpSpPr>
          <p:grpSpPr bwMode="auto">
            <a:xfrm>
              <a:off x="2983" y="2043"/>
              <a:ext cx="1002" cy="1008"/>
              <a:chOff x="1923" y="2043"/>
              <a:chExt cx="1002" cy="1008"/>
            </a:xfrm>
          </p:grpSpPr>
          <p:sp>
            <p:nvSpPr>
              <p:cNvPr id="47404" name="Rectangle 326"/>
              <p:cNvSpPr>
                <a:spLocks noChangeArrowheads="1"/>
              </p:cNvSpPr>
              <p:nvPr/>
            </p:nvSpPr>
            <p:spPr bwMode="auto">
              <a:xfrm>
                <a:off x="1923" y="2043"/>
                <a:ext cx="1002" cy="1007"/>
              </a:xfrm>
              <a:prstGeom prst="rect">
                <a:avLst/>
              </a:prstGeom>
              <a:noFill/>
              <a:ln w="9525">
                <a:noFill/>
                <a:miter lim="800000"/>
                <a:headEnd/>
                <a:tailEnd/>
              </a:ln>
            </p:spPr>
            <p:txBody>
              <a:bodyPr/>
              <a:lstStyle/>
              <a:p>
                <a:endParaRPr lang="en-US"/>
              </a:p>
            </p:txBody>
          </p:sp>
          <p:sp>
            <p:nvSpPr>
              <p:cNvPr id="47405" name="Freeform 327"/>
              <p:cNvSpPr>
                <a:spLocks/>
              </p:cNvSpPr>
              <p:nvPr/>
            </p:nvSpPr>
            <p:spPr bwMode="auto">
              <a:xfrm>
                <a:off x="1923" y="2043"/>
                <a:ext cx="1002" cy="1007"/>
              </a:xfrm>
              <a:custGeom>
                <a:avLst/>
                <a:gdLst>
                  <a:gd name="T0" fmla="*/ 0 w 3295"/>
                  <a:gd name="T1" fmla="*/ 0 h 2215"/>
                  <a:gd name="T2" fmla="*/ 28 w 3295"/>
                  <a:gd name="T3" fmla="*/ 0 h 2215"/>
                  <a:gd name="T4" fmla="*/ 28 w 3295"/>
                  <a:gd name="T5" fmla="*/ 95 h 2215"/>
                  <a:gd name="T6" fmla="*/ 0 w 3295"/>
                  <a:gd name="T7" fmla="*/ 95 h 2215"/>
                  <a:gd name="T8" fmla="*/ 0 w 3295"/>
                  <a:gd name="T9" fmla="*/ 0 h 2215"/>
                  <a:gd name="T10" fmla="*/ 0 w 3295"/>
                  <a:gd name="T11" fmla="*/ 95 h 2215"/>
                  <a:gd name="T12" fmla="*/ 0 w 3295"/>
                  <a:gd name="T13" fmla="*/ 95 h 2215"/>
                  <a:gd name="T14" fmla="*/ 0 60000 65536"/>
                  <a:gd name="T15" fmla="*/ 0 60000 65536"/>
                  <a:gd name="T16" fmla="*/ 0 60000 65536"/>
                  <a:gd name="T17" fmla="*/ 0 60000 65536"/>
                  <a:gd name="T18" fmla="*/ 0 60000 65536"/>
                  <a:gd name="T19" fmla="*/ 0 60000 65536"/>
                  <a:gd name="T20" fmla="*/ 0 60000 65536"/>
                  <a:gd name="T21" fmla="*/ 0 w 3295"/>
                  <a:gd name="T22" fmla="*/ 0 h 2215"/>
                  <a:gd name="T23" fmla="*/ 3295 w 3295"/>
                  <a:gd name="T24" fmla="*/ 2215 h 22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95" h="2215">
                    <a:moveTo>
                      <a:pt x="0" y="0"/>
                    </a:moveTo>
                    <a:lnTo>
                      <a:pt x="3295" y="0"/>
                    </a:lnTo>
                    <a:lnTo>
                      <a:pt x="3295" y="2215"/>
                    </a:lnTo>
                    <a:lnTo>
                      <a:pt x="0" y="2215"/>
                    </a:lnTo>
                    <a:lnTo>
                      <a:pt x="0" y="0"/>
                    </a:lnTo>
                    <a:lnTo>
                      <a:pt x="0" y="2215"/>
                    </a:lnTo>
                    <a:lnTo>
                      <a:pt x="16" y="2215"/>
                    </a:lnTo>
                  </a:path>
                </a:pathLst>
              </a:custGeom>
              <a:noFill/>
              <a:ln w="0">
                <a:solidFill>
                  <a:srgbClr val="000000"/>
                </a:solidFill>
                <a:round/>
                <a:headEnd/>
                <a:tailEnd/>
              </a:ln>
            </p:spPr>
            <p:txBody>
              <a:bodyPr/>
              <a:lstStyle/>
              <a:p>
                <a:endParaRPr lang="en-US"/>
              </a:p>
            </p:txBody>
          </p:sp>
          <p:sp>
            <p:nvSpPr>
              <p:cNvPr id="47406" name="Line 328"/>
              <p:cNvSpPr>
                <a:spLocks noChangeShapeType="1"/>
              </p:cNvSpPr>
              <p:nvPr/>
            </p:nvSpPr>
            <p:spPr bwMode="auto">
              <a:xfrm>
                <a:off x="1923" y="2715"/>
                <a:ext cx="15" cy="1"/>
              </a:xfrm>
              <a:prstGeom prst="line">
                <a:avLst/>
              </a:prstGeom>
              <a:noFill/>
              <a:ln w="0">
                <a:solidFill>
                  <a:srgbClr val="000000"/>
                </a:solidFill>
                <a:round/>
                <a:headEnd/>
                <a:tailEnd/>
              </a:ln>
            </p:spPr>
            <p:txBody>
              <a:bodyPr/>
              <a:lstStyle/>
              <a:p>
                <a:endParaRPr lang="en-US"/>
              </a:p>
            </p:txBody>
          </p:sp>
          <p:sp>
            <p:nvSpPr>
              <p:cNvPr id="47407" name="Line 329"/>
              <p:cNvSpPr>
                <a:spLocks noChangeShapeType="1"/>
              </p:cNvSpPr>
              <p:nvPr/>
            </p:nvSpPr>
            <p:spPr bwMode="auto">
              <a:xfrm>
                <a:off x="1923" y="2378"/>
                <a:ext cx="15" cy="1"/>
              </a:xfrm>
              <a:prstGeom prst="line">
                <a:avLst/>
              </a:prstGeom>
              <a:noFill/>
              <a:ln w="0">
                <a:solidFill>
                  <a:srgbClr val="000000"/>
                </a:solidFill>
                <a:round/>
                <a:headEnd/>
                <a:tailEnd/>
              </a:ln>
            </p:spPr>
            <p:txBody>
              <a:bodyPr/>
              <a:lstStyle/>
              <a:p>
                <a:endParaRPr lang="en-US"/>
              </a:p>
            </p:txBody>
          </p:sp>
          <p:sp>
            <p:nvSpPr>
              <p:cNvPr id="47408" name="Line 330"/>
              <p:cNvSpPr>
                <a:spLocks noChangeShapeType="1"/>
              </p:cNvSpPr>
              <p:nvPr/>
            </p:nvSpPr>
            <p:spPr bwMode="auto">
              <a:xfrm>
                <a:off x="1923" y="2043"/>
                <a:ext cx="6" cy="1"/>
              </a:xfrm>
              <a:prstGeom prst="line">
                <a:avLst/>
              </a:prstGeom>
              <a:noFill/>
              <a:ln w="0">
                <a:solidFill>
                  <a:srgbClr val="000000"/>
                </a:solidFill>
                <a:round/>
                <a:headEnd/>
                <a:tailEnd/>
              </a:ln>
            </p:spPr>
            <p:txBody>
              <a:bodyPr/>
              <a:lstStyle/>
              <a:p>
                <a:endParaRPr lang="en-US"/>
              </a:p>
            </p:txBody>
          </p:sp>
          <p:sp>
            <p:nvSpPr>
              <p:cNvPr id="47409" name="Line 331"/>
              <p:cNvSpPr>
                <a:spLocks noChangeShapeType="1"/>
              </p:cNvSpPr>
              <p:nvPr/>
            </p:nvSpPr>
            <p:spPr bwMode="auto">
              <a:xfrm>
                <a:off x="1923" y="3050"/>
                <a:ext cx="1002" cy="1"/>
              </a:xfrm>
              <a:prstGeom prst="line">
                <a:avLst/>
              </a:prstGeom>
              <a:noFill/>
              <a:ln w="0">
                <a:solidFill>
                  <a:srgbClr val="000000"/>
                </a:solidFill>
                <a:round/>
                <a:headEnd/>
                <a:tailEnd/>
              </a:ln>
            </p:spPr>
            <p:txBody>
              <a:bodyPr/>
              <a:lstStyle/>
              <a:p>
                <a:endParaRPr lang="en-US"/>
              </a:p>
            </p:txBody>
          </p:sp>
          <p:sp>
            <p:nvSpPr>
              <p:cNvPr id="47410" name="Line 332"/>
              <p:cNvSpPr>
                <a:spLocks noChangeShapeType="1"/>
              </p:cNvSpPr>
              <p:nvPr/>
            </p:nvSpPr>
            <p:spPr bwMode="auto">
              <a:xfrm flipV="1">
                <a:off x="1923" y="3042"/>
                <a:ext cx="1" cy="8"/>
              </a:xfrm>
              <a:prstGeom prst="line">
                <a:avLst/>
              </a:prstGeom>
              <a:noFill/>
              <a:ln w="0">
                <a:solidFill>
                  <a:srgbClr val="000000"/>
                </a:solidFill>
                <a:round/>
                <a:headEnd/>
                <a:tailEnd/>
              </a:ln>
            </p:spPr>
            <p:txBody>
              <a:bodyPr/>
              <a:lstStyle/>
              <a:p>
                <a:endParaRPr lang="en-US"/>
              </a:p>
            </p:txBody>
          </p:sp>
          <p:grpSp>
            <p:nvGrpSpPr>
              <p:cNvPr id="47411" name="Group 333"/>
              <p:cNvGrpSpPr>
                <a:grpSpLocks/>
              </p:cNvGrpSpPr>
              <p:nvPr/>
            </p:nvGrpSpPr>
            <p:grpSpPr bwMode="auto">
              <a:xfrm>
                <a:off x="2067" y="3027"/>
                <a:ext cx="715" cy="23"/>
                <a:chOff x="1099" y="3029"/>
                <a:chExt cx="827" cy="8"/>
              </a:xfrm>
            </p:grpSpPr>
            <p:sp>
              <p:nvSpPr>
                <p:cNvPr id="47424" name="Line 334"/>
                <p:cNvSpPr>
                  <a:spLocks noChangeShapeType="1"/>
                </p:cNvSpPr>
                <p:nvPr/>
              </p:nvSpPr>
              <p:spPr bwMode="auto">
                <a:xfrm flipV="1">
                  <a:off x="1099" y="3029"/>
                  <a:ext cx="1" cy="8"/>
                </a:xfrm>
                <a:prstGeom prst="line">
                  <a:avLst/>
                </a:prstGeom>
                <a:noFill/>
                <a:ln w="0">
                  <a:solidFill>
                    <a:srgbClr val="000000"/>
                  </a:solidFill>
                  <a:round/>
                  <a:headEnd/>
                  <a:tailEnd/>
                </a:ln>
              </p:spPr>
              <p:txBody>
                <a:bodyPr/>
                <a:lstStyle/>
                <a:p>
                  <a:endParaRPr lang="en-US"/>
                </a:p>
              </p:txBody>
            </p:sp>
            <p:sp>
              <p:nvSpPr>
                <p:cNvPr id="47425" name="Line 335"/>
                <p:cNvSpPr>
                  <a:spLocks noChangeShapeType="1"/>
                </p:cNvSpPr>
                <p:nvPr/>
              </p:nvSpPr>
              <p:spPr bwMode="auto">
                <a:xfrm flipV="1">
                  <a:off x="1264" y="3029"/>
                  <a:ext cx="1" cy="8"/>
                </a:xfrm>
                <a:prstGeom prst="line">
                  <a:avLst/>
                </a:prstGeom>
                <a:noFill/>
                <a:ln w="0">
                  <a:solidFill>
                    <a:srgbClr val="000000"/>
                  </a:solidFill>
                  <a:round/>
                  <a:headEnd/>
                  <a:tailEnd/>
                </a:ln>
              </p:spPr>
              <p:txBody>
                <a:bodyPr/>
                <a:lstStyle/>
                <a:p>
                  <a:endParaRPr lang="en-US"/>
                </a:p>
              </p:txBody>
            </p:sp>
            <p:sp>
              <p:nvSpPr>
                <p:cNvPr id="47426" name="Line 336"/>
                <p:cNvSpPr>
                  <a:spLocks noChangeShapeType="1"/>
                </p:cNvSpPr>
                <p:nvPr/>
              </p:nvSpPr>
              <p:spPr bwMode="auto">
                <a:xfrm flipV="1">
                  <a:off x="1429" y="3029"/>
                  <a:ext cx="1" cy="8"/>
                </a:xfrm>
                <a:prstGeom prst="line">
                  <a:avLst/>
                </a:prstGeom>
                <a:noFill/>
                <a:ln w="0">
                  <a:solidFill>
                    <a:srgbClr val="000000"/>
                  </a:solidFill>
                  <a:round/>
                  <a:headEnd/>
                  <a:tailEnd/>
                </a:ln>
              </p:spPr>
              <p:txBody>
                <a:bodyPr/>
                <a:lstStyle/>
                <a:p>
                  <a:endParaRPr lang="en-US"/>
                </a:p>
              </p:txBody>
            </p:sp>
            <p:sp>
              <p:nvSpPr>
                <p:cNvPr id="47427" name="Line 337"/>
                <p:cNvSpPr>
                  <a:spLocks noChangeShapeType="1"/>
                </p:cNvSpPr>
                <p:nvPr/>
              </p:nvSpPr>
              <p:spPr bwMode="auto">
                <a:xfrm flipV="1">
                  <a:off x="1595" y="3029"/>
                  <a:ext cx="1" cy="8"/>
                </a:xfrm>
                <a:prstGeom prst="line">
                  <a:avLst/>
                </a:prstGeom>
                <a:noFill/>
                <a:ln w="0">
                  <a:solidFill>
                    <a:srgbClr val="000000"/>
                  </a:solidFill>
                  <a:round/>
                  <a:headEnd/>
                  <a:tailEnd/>
                </a:ln>
              </p:spPr>
              <p:txBody>
                <a:bodyPr/>
                <a:lstStyle/>
                <a:p>
                  <a:endParaRPr lang="en-US"/>
                </a:p>
              </p:txBody>
            </p:sp>
            <p:sp>
              <p:nvSpPr>
                <p:cNvPr id="47428" name="Line 338"/>
                <p:cNvSpPr>
                  <a:spLocks noChangeShapeType="1"/>
                </p:cNvSpPr>
                <p:nvPr/>
              </p:nvSpPr>
              <p:spPr bwMode="auto">
                <a:xfrm flipV="1">
                  <a:off x="1760" y="3029"/>
                  <a:ext cx="1" cy="8"/>
                </a:xfrm>
                <a:prstGeom prst="line">
                  <a:avLst/>
                </a:prstGeom>
                <a:noFill/>
                <a:ln w="0">
                  <a:solidFill>
                    <a:srgbClr val="000000"/>
                  </a:solidFill>
                  <a:round/>
                  <a:headEnd/>
                  <a:tailEnd/>
                </a:ln>
              </p:spPr>
              <p:txBody>
                <a:bodyPr/>
                <a:lstStyle/>
                <a:p>
                  <a:endParaRPr lang="en-US"/>
                </a:p>
              </p:txBody>
            </p:sp>
            <p:sp>
              <p:nvSpPr>
                <p:cNvPr id="47429" name="Line 339"/>
                <p:cNvSpPr>
                  <a:spLocks noChangeShapeType="1"/>
                </p:cNvSpPr>
                <p:nvPr/>
              </p:nvSpPr>
              <p:spPr bwMode="auto">
                <a:xfrm flipV="1">
                  <a:off x="1925" y="3029"/>
                  <a:ext cx="1" cy="8"/>
                </a:xfrm>
                <a:prstGeom prst="line">
                  <a:avLst/>
                </a:prstGeom>
                <a:noFill/>
                <a:ln w="0">
                  <a:solidFill>
                    <a:srgbClr val="000000"/>
                  </a:solidFill>
                  <a:round/>
                  <a:headEnd/>
                  <a:tailEnd/>
                </a:ln>
              </p:spPr>
              <p:txBody>
                <a:bodyPr/>
                <a:lstStyle/>
                <a:p>
                  <a:endParaRPr lang="en-US"/>
                </a:p>
              </p:txBody>
            </p:sp>
          </p:grpSp>
          <p:sp>
            <p:nvSpPr>
              <p:cNvPr id="47412" name="Line 340"/>
              <p:cNvSpPr>
                <a:spLocks noChangeShapeType="1"/>
              </p:cNvSpPr>
              <p:nvPr/>
            </p:nvSpPr>
            <p:spPr bwMode="auto">
              <a:xfrm flipV="1">
                <a:off x="2925" y="3042"/>
                <a:ext cx="0" cy="8"/>
              </a:xfrm>
              <a:prstGeom prst="line">
                <a:avLst/>
              </a:prstGeom>
              <a:noFill/>
              <a:ln w="0">
                <a:solidFill>
                  <a:srgbClr val="000000"/>
                </a:solidFill>
                <a:round/>
                <a:headEnd/>
                <a:tailEnd/>
              </a:ln>
            </p:spPr>
            <p:txBody>
              <a:bodyPr/>
              <a:lstStyle/>
              <a:p>
                <a:endParaRPr lang="en-US"/>
              </a:p>
            </p:txBody>
          </p:sp>
          <p:sp>
            <p:nvSpPr>
              <p:cNvPr id="47413" name="Line 341"/>
              <p:cNvSpPr>
                <a:spLocks noChangeShapeType="1"/>
              </p:cNvSpPr>
              <p:nvPr/>
            </p:nvSpPr>
            <p:spPr bwMode="auto">
              <a:xfrm flipV="1">
                <a:off x="2925" y="2714"/>
                <a:ext cx="0" cy="27"/>
              </a:xfrm>
              <a:prstGeom prst="line">
                <a:avLst/>
              </a:prstGeom>
              <a:noFill/>
              <a:ln w="3175">
                <a:solidFill>
                  <a:srgbClr val="0000FF"/>
                </a:solidFill>
                <a:round/>
                <a:headEnd/>
                <a:tailEnd/>
              </a:ln>
            </p:spPr>
            <p:txBody>
              <a:bodyPr/>
              <a:lstStyle/>
              <a:p>
                <a:endParaRPr lang="en-US"/>
              </a:p>
            </p:txBody>
          </p:sp>
          <p:grpSp>
            <p:nvGrpSpPr>
              <p:cNvPr id="47414" name="Group 342"/>
              <p:cNvGrpSpPr>
                <a:grpSpLocks/>
              </p:cNvGrpSpPr>
              <p:nvPr/>
            </p:nvGrpSpPr>
            <p:grpSpPr bwMode="auto">
              <a:xfrm>
                <a:off x="2910" y="2377"/>
                <a:ext cx="15" cy="339"/>
                <a:chOff x="899" y="2373"/>
                <a:chExt cx="6" cy="334"/>
              </a:xfrm>
            </p:grpSpPr>
            <p:sp>
              <p:nvSpPr>
                <p:cNvPr id="47422" name="Line 343"/>
                <p:cNvSpPr>
                  <a:spLocks noChangeShapeType="1"/>
                </p:cNvSpPr>
                <p:nvPr/>
              </p:nvSpPr>
              <p:spPr bwMode="auto">
                <a:xfrm>
                  <a:off x="899" y="2706"/>
                  <a:ext cx="6" cy="1"/>
                </a:xfrm>
                <a:prstGeom prst="line">
                  <a:avLst/>
                </a:prstGeom>
                <a:noFill/>
                <a:ln w="0">
                  <a:solidFill>
                    <a:srgbClr val="000000"/>
                  </a:solidFill>
                  <a:round/>
                  <a:headEnd/>
                  <a:tailEnd/>
                </a:ln>
              </p:spPr>
              <p:txBody>
                <a:bodyPr/>
                <a:lstStyle/>
                <a:p>
                  <a:endParaRPr lang="en-US"/>
                </a:p>
              </p:txBody>
            </p:sp>
            <p:sp>
              <p:nvSpPr>
                <p:cNvPr id="47423" name="Line 344"/>
                <p:cNvSpPr>
                  <a:spLocks noChangeShapeType="1"/>
                </p:cNvSpPr>
                <p:nvPr/>
              </p:nvSpPr>
              <p:spPr bwMode="auto">
                <a:xfrm>
                  <a:off x="899" y="2373"/>
                  <a:ext cx="6" cy="1"/>
                </a:xfrm>
                <a:prstGeom prst="line">
                  <a:avLst/>
                </a:prstGeom>
                <a:noFill/>
                <a:ln w="0">
                  <a:solidFill>
                    <a:srgbClr val="000000"/>
                  </a:solidFill>
                  <a:round/>
                  <a:headEnd/>
                  <a:tailEnd/>
                </a:ln>
              </p:spPr>
              <p:txBody>
                <a:bodyPr/>
                <a:lstStyle/>
                <a:p>
                  <a:endParaRPr lang="en-US"/>
                </a:p>
              </p:txBody>
            </p:sp>
          </p:grpSp>
          <p:grpSp>
            <p:nvGrpSpPr>
              <p:cNvPr id="47415" name="Group 345"/>
              <p:cNvGrpSpPr>
                <a:grpSpLocks/>
              </p:cNvGrpSpPr>
              <p:nvPr/>
            </p:nvGrpSpPr>
            <p:grpSpPr bwMode="auto">
              <a:xfrm>
                <a:off x="2068" y="2044"/>
                <a:ext cx="715" cy="23"/>
                <a:chOff x="1099" y="3029"/>
                <a:chExt cx="827" cy="8"/>
              </a:xfrm>
            </p:grpSpPr>
            <p:sp>
              <p:nvSpPr>
                <p:cNvPr id="47416" name="Line 346"/>
                <p:cNvSpPr>
                  <a:spLocks noChangeShapeType="1"/>
                </p:cNvSpPr>
                <p:nvPr/>
              </p:nvSpPr>
              <p:spPr bwMode="auto">
                <a:xfrm flipV="1">
                  <a:off x="1099" y="3029"/>
                  <a:ext cx="1" cy="8"/>
                </a:xfrm>
                <a:prstGeom prst="line">
                  <a:avLst/>
                </a:prstGeom>
                <a:noFill/>
                <a:ln w="0">
                  <a:solidFill>
                    <a:srgbClr val="000000"/>
                  </a:solidFill>
                  <a:round/>
                  <a:headEnd/>
                  <a:tailEnd/>
                </a:ln>
              </p:spPr>
              <p:txBody>
                <a:bodyPr/>
                <a:lstStyle/>
                <a:p>
                  <a:endParaRPr lang="en-US"/>
                </a:p>
              </p:txBody>
            </p:sp>
            <p:sp>
              <p:nvSpPr>
                <p:cNvPr id="47417" name="Line 347"/>
                <p:cNvSpPr>
                  <a:spLocks noChangeShapeType="1"/>
                </p:cNvSpPr>
                <p:nvPr/>
              </p:nvSpPr>
              <p:spPr bwMode="auto">
                <a:xfrm flipV="1">
                  <a:off x="1264" y="3029"/>
                  <a:ext cx="1" cy="8"/>
                </a:xfrm>
                <a:prstGeom prst="line">
                  <a:avLst/>
                </a:prstGeom>
                <a:noFill/>
                <a:ln w="0">
                  <a:solidFill>
                    <a:srgbClr val="000000"/>
                  </a:solidFill>
                  <a:round/>
                  <a:headEnd/>
                  <a:tailEnd/>
                </a:ln>
              </p:spPr>
              <p:txBody>
                <a:bodyPr/>
                <a:lstStyle/>
                <a:p>
                  <a:endParaRPr lang="en-US"/>
                </a:p>
              </p:txBody>
            </p:sp>
            <p:sp>
              <p:nvSpPr>
                <p:cNvPr id="47418" name="Line 348"/>
                <p:cNvSpPr>
                  <a:spLocks noChangeShapeType="1"/>
                </p:cNvSpPr>
                <p:nvPr/>
              </p:nvSpPr>
              <p:spPr bwMode="auto">
                <a:xfrm flipV="1">
                  <a:off x="1429" y="3029"/>
                  <a:ext cx="1" cy="8"/>
                </a:xfrm>
                <a:prstGeom prst="line">
                  <a:avLst/>
                </a:prstGeom>
                <a:noFill/>
                <a:ln w="0">
                  <a:solidFill>
                    <a:srgbClr val="000000"/>
                  </a:solidFill>
                  <a:round/>
                  <a:headEnd/>
                  <a:tailEnd/>
                </a:ln>
              </p:spPr>
              <p:txBody>
                <a:bodyPr/>
                <a:lstStyle/>
                <a:p>
                  <a:endParaRPr lang="en-US"/>
                </a:p>
              </p:txBody>
            </p:sp>
            <p:sp>
              <p:nvSpPr>
                <p:cNvPr id="47419" name="Line 349"/>
                <p:cNvSpPr>
                  <a:spLocks noChangeShapeType="1"/>
                </p:cNvSpPr>
                <p:nvPr/>
              </p:nvSpPr>
              <p:spPr bwMode="auto">
                <a:xfrm flipV="1">
                  <a:off x="1595" y="3029"/>
                  <a:ext cx="1" cy="8"/>
                </a:xfrm>
                <a:prstGeom prst="line">
                  <a:avLst/>
                </a:prstGeom>
                <a:noFill/>
                <a:ln w="0">
                  <a:solidFill>
                    <a:srgbClr val="000000"/>
                  </a:solidFill>
                  <a:round/>
                  <a:headEnd/>
                  <a:tailEnd/>
                </a:ln>
              </p:spPr>
              <p:txBody>
                <a:bodyPr/>
                <a:lstStyle/>
                <a:p>
                  <a:endParaRPr lang="en-US"/>
                </a:p>
              </p:txBody>
            </p:sp>
            <p:sp>
              <p:nvSpPr>
                <p:cNvPr id="47420" name="Line 350"/>
                <p:cNvSpPr>
                  <a:spLocks noChangeShapeType="1"/>
                </p:cNvSpPr>
                <p:nvPr/>
              </p:nvSpPr>
              <p:spPr bwMode="auto">
                <a:xfrm flipV="1">
                  <a:off x="1760" y="3029"/>
                  <a:ext cx="1" cy="8"/>
                </a:xfrm>
                <a:prstGeom prst="line">
                  <a:avLst/>
                </a:prstGeom>
                <a:noFill/>
                <a:ln w="0">
                  <a:solidFill>
                    <a:srgbClr val="000000"/>
                  </a:solidFill>
                  <a:round/>
                  <a:headEnd/>
                  <a:tailEnd/>
                </a:ln>
              </p:spPr>
              <p:txBody>
                <a:bodyPr/>
                <a:lstStyle/>
                <a:p>
                  <a:endParaRPr lang="en-US"/>
                </a:p>
              </p:txBody>
            </p:sp>
            <p:sp>
              <p:nvSpPr>
                <p:cNvPr id="47421" name="Line 351"/>
                <p:cNvSpPr>
                  <a:spLocks noChangeShapeType="1"/>
                </p:cNvSpPr>
                <p:nvPr/>
              </p:nvSpPr>
              <p:spPr bwMode="auto">
                <a:xfrm flipV="1">
                  <a:off x="1925" y="3029"/>
                  <a:ext cx="1" cy="8"/>
                </a:xfrm>
                <a:prstGeom prst="line">
                  <a:avLst/>
                </a:prstGeom>
                <a:noFill/>
                <a:ln w="0">
                  <a:solidFill>
                    <a:srgbClr val="000000"/>
                  </a:solidFill>
                  <a:round/>
                  <a:headEnd/>
                  <a:tailEnd/>
                </a:ln>
              </p:spPr>
              <p:txBody>
                <a:bodyPr/>
                <a:lstStyle/>
                <a:p>
                  <a:endParaRPr lang="en-US"/>
                </a:p>
              </p:txBody>
            </p:sp>
          </p:grpSp>
        </p:grpSp>
        <p:grpSp>
          <p:nvGrpSpPr>
            <p:cNvPr id="47279" name="Group 352"/>
            <p:cNvGrpSpPr>
              <a:grpSpLocks/>
            </p:cNvGrpSpPr>
            <p:nvPr/>
          </p:nvGrpSpPr>
          <p:grpSpPr bwMode="auto">
            <a:xfrm>
              <a:off x="2976" y="2344"/>
              <a:ext cx="1008" cy="486"/>
              <a:chOff x="5296" y="3253"/>
              <a:chExt cx="1164" cy="482"/>
            </a:xfrm>
          </p:grpSpPr>
          <p:sp>
            <p:nvSpPr>
              <p:cNvPr id="47280" name="Line 353"/>
              <p:cNvSpPr>
                <a:spLocks noChangeShapeType="1"/>
              </p:cNvSpPr>
              <p:nvPr/>
            </p:nvSpPr>
            <p:spPr bwMode="auto">
              <a:xfrm>
                <a:off x="5301" y="3620"/>
                <a:ext cx="6" cy="1"/>
              </a:xfrm>
              <a:prstGeom prst="line">
                <a:avLst/>
              </a:prstGeom>
              <a:noFill/>
              <a:ln w="0">
                <a:solidFill>
                  <a:srgbClr val="000000"/>
                </a:solidFill>
                <a:round/>
                <a:headEnd/>
                <a:tailEnd/>
              </a:ln>
            </p:spPr>
            <p:txBody>
              <a:bodyPr/>
              <a:lstStyle/>
              <a:p>
                <a:endParaRPr lang="en-US"/>
              </a:p>
            </p:txBody>
          </p:sp>
          <p:sp>
            <p:nvSpPr>
              <p:cNvPr id="47281" name="Freeform 354"/>
              <p:cNvSpPr>
                <a:spLocks/>
              </p:cNvSpPr>
              <p:nvPr/>
            </p:nvSpPr>
            <p:spPr bwMode="auto">
              <a:xfrm>
                <a:off x="5301" y="3337"/>
                <a:ext cx="1154" cy="292"/>
              </a:xfrm>
              <a:custGeom>
                <a:avLst/>
                <a:gdLst>
                  <a:gd name="T0" fmla="*/ 0 w 3295"/>
                  <a:gd name="T1" fmla="*/ 26 h 649"/>
                  <a:gd name="T2" fmla="*/ 7 w 3295"/>
                  <a:gd name="T3" fmla="*/ 26 h 649"/>
                  <a:gd name="T4" fmla="*/ 14 w 3295"/>
                  <a:gd name="T5" fmla="*/ 26 h 649"/>
                  <a:gd name="T6" fmla="*/ 21 w 3295"/>
                  <a:gd name="T7" fmla="*/ 27 h 649"/>
                  <a:gd name="T8" fmla="*/ 28 w 3295"/>
                  <a:gd name="T9" fmla="*/ 13 h 649"/>
                  <a:gd name="T10" fmla="*/ 35 w 3295"/>
                  <a:gd name="T11" fmla="*/ 3 h 649"/>
                  <a:gd name="T12" fmla="*/ 42 w 3295"/>
                  <a:gd name="T13" fmla="*/ 0 h 649"/>
                  <a:gd name="T14" fmla="*/ 49 w 3295"/>
                  <a:gd name="T15" fmla="*/ 11 h 649"/>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649"/>
                  <a:gd name="T26" fmla="*/ 3295 w 3295"/>
                  <a:gd name="T27" fmla="*/ 649 h 6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649">
                    <a:moveTo>
                      <a:pt x="0" y="626"/>
                    </a:moveTo>
                    <a:lnTo>
                      <a:pt x="471" y="631"/>
                    </a:lnTo>
                    <a:lnTo>
                      <a:pt x="941" y="621"/>
                    </a:lnTo>
                    <a:lnTo>
                      <a:pt x="1412" y="649"/>
                    </a:lnTo>
                    <a:lnTo>
                      <a:pt x="1883" y="327"/>
                    </a:lnTo>
                    <a:lnTo>
                      <a:pt x="2354" y="80"/>
                    </a:lnTo>
                    <a:lnTo>
                      <a:pt x="2824" y="0"/>
                    </a:lnTo>
                    <a:lnTo>
                      <a:pt x="3295" y="267"/>
                    </a:lnTo>
                  </a:path>
                </a:pathLst>
              </a:custGeom>
              <a:noFill/>
              <a:ln w="28575">
                <a:solidFill>
                  <a:srgbClr val="FF0000"/>
                </a:solidFill>
                <a:round/>
                <a:headEnd/>
                <a:tailEnd/>
              </a:ln>
            </p:spPr>
            <p:txBody>
              <a:bodyPr/>
              <a:lstStyle/>
              <a:p>
                <a:endParaRPr lang="en-US"/>
              </a:p>
            </p:txBody>
          </p:sp>
          <p:sp>
            <p:nvSpPr>
              <p:cNvPr id="47282" name="Line 355"/>
              <p:cNvSpPr>
                <a:spLocks noChangeShapeType="1"/>
              </p:cNvSpPr>
              <p:nvPr/>
            </p:nvSpPr>
            <p:spPr bwMode="auto">
              <a:xfrm flipV="1">
                <a:off x="5301" y="3596"/>
                <a:ext cx="1" cy="23"/>
              </a:xfrm>
              <a:prstGeom prst="line">
                <a:avLst/>
              </a:prstGeom>
              <a:noFill/>
              <a:ln w="3175">
                <a:solidFill>
                  <a:srgbClr val="FF0000"/>
                </a:solidFill>
                <a:round/>
                <a:headEnd/>
                <a:tailEnd/>
              </a:ln>
            </p:spPr>
            <p:txBody>
              <a:bodyPr/>
              <a:lstStyle/>
              <a:p>
                <a:endParaRPr lang="en-US"/>
              </a:p>
            </p:txBody>
          </p:sp>
          <p:sp>
            <p:nvSpPr>
              <p:cNvPr id="47283" name="Line 356"/>
              <p:cNvSpPr>
                <a:spLocks noChangeShapeType="1"/>
              </p:cNvSpPr>
              <p:nvPr/>
            </p:nvSpPr>
            <p:spPr bwMode="auto">
              <a:xfrm>
                <a:off x="5296" y="3596"/>
                <a:ext cx="10" cy="1"/>
              </a:xfrm>
              <a:prstGeom prst="line">
                <a:avLst/>
              </a:prstGeom>
              <a:noFill/>
              <a:ln w="3175">
                <a:solidFill>
                  <a:srgbClr val="FF0000"/>
                </a:solidFill>
                <a:round/>
                <a:headEnd/>
                <a:tailEnd/>
              </a:ln>
            </p:spPr>
            <p:txBody>
              <a:bodyPr/>
              <a:lstStyle/>
              <a:p>
                <a:endParaRPr lang="en-US"/>
              </a:p>
            </p:txBody>
          </p:sp>
          <p:sp>
            <p:nvSpPr>
              <p:cNvPr id="47284" name="Line 357"/>
              <p:cNvSpPr>
                <a:spLocks noChangeShapeType="1"/>
              </p:cNvSpPr>
              <p:nvPr/>
            </p:nvSpPr>
            <p:spPr bwMode="auto">
              <a:xfrm flipV="1">
                <a:off x="5466" y="3599"/>
                <a:ext cx="1" cy="22"/>
              </a:xfrm>
              <a:prstGeom prst="line">
                <a:avLst/>
              </a:prstGeom>
              <a:noFill/>
              <a:ln w="3175">
                <a:solidFill>
                  <a:srgbClr val="FF0000"/>
                </a:solidFill>
                <a:round/>
                <a:headEnd/>
                <a:tailEnd/>
              </a:ln>
            </p:spPr>
            <p:txBody>
              <a:bodyPr/>
              <a:lstStyle/>
              <a:p>
                <a:endParaRPr lang="en-US"/>
              </a:p>
            </p:txBody>
          </p:sp>
          <p:sp>
            <p:nvSpPr>
              <p:cNvPr id="47285" name="Line 358"/>
              <p:cNvSpPr>
                <a:spLocks noChangeShapeType="1"/>
              </p:cNvSpPr>
              <p:nvPr/>
            </p:nvSpPr>
            <p:spPr bwMode="auto">
              <a:xfrm>
                <a:off x="5461" y="3599"/>
                <a:ext cx="10" cy="1"/>
              </a:xfrm>
              <a:prstGeom prst="line">
                <a:avLst/>
              </a:prstGeom>
              <a:noFill/>
              <a:ln w="3175">
                <a:solidFill>
                  <a:srgbClr val="FF0000"/>
                </a:solidFill>
                <a:round/>
                <a:headEnd/>
                <a:tailEnd/>
              </a:ln>
            </p:spPr>
            <p:txBody>
              <a:bodyPr/>
              <a:lstStyle/>
              <a:p>
                <a:endParaRPr lang="en-US"/>
              </a:p>
            </p:txBody>
          </p:sp>
          <p:sp>
            <p:nvSpPr>
              <p:cNvPr id="47286" name="Line 359"/>
              <p:cNvSpPr>
                <a:spLocks noChangeShapeType="1"/>
              </p:cNvSpPr>
              <p:nvPr/>
            </p:nvSpPr>
            <p:spPr bwMode="auto">
              <a:xfrm flipV="1">
                <a:off x="5630" y="3566"/>
                <a:ext cx="1" cy="51"/>
              </a:xfrm>
              <a:prstGeom prst="line">
                <a:avLst/>
              </a:prstGeom>
              <a:noFill/>
              <a:ln w="3175">
                <a:solidFill>
                  <a:srgbClr val="FF0000"/>
                </a:solidFill>
                <a:round/>
                <a:headEnd/>
                <a:tailEnd/>
              </a:ln>
            </p:spPr>
            <p:txBody>
              <a:bodyPr/>
              <a:lstStyle/>
              <a:p>
                <a:endParaRPr lang="en-US"/>
              </a:p>
            </p:txBody>
          </p:sp>
          <p:sp>
            <p:nvSpPr>
              <p:cNvPr id="47287" name="Line 360"/>
              <p:cNvSpPr>
                <a:spLocks noChangeShapeType="1"/>
              </p:cNvSpPr>
              <p:nvPr/>
            </p:nvSpPr>
            <p:spPr bwMode="auto">
              <a:xfrm>
                <a:off x="5626" y="3566"/>
                <a:ext cx="9" cy="1"/>
              </a:xfrm>
              <a:prstGeom prst="line">
                <a:avLst/>
              </a:prstGeom>
              <a:noFill/>
              <a:ln w="3175">
                <a:solidFill>
                  <a:srgbClr val="FF0000"/>
                </a:solidFill>
                <a:round/>
                <a:headEnd/>
                <a:tailEnd/>
              </a:ln>
            </p:spPr>
            <p:txBody>
              <a:bodyPr/>
              <a:lstStyle/>
              <a:p>
                <a:endParaRPr lang="en-US"/>
              </a:p>
            </p:txBody>
          </p:sp>
          <p:sp>
            <p:nvSpPr>
              <p:cNvPr id="47288" name="Line 361"/>
              <p:cNvSpPr>
                <a:spLocks noChangeShapeType="1"/>
              </p:cNvSpPr>
              <p:nvPr/>
            </p:nvSpPr>
            <p:spPr bwMode="auto">
              <a:xfrm flipV="1">
                <a:off x="5795" y="3558"/>
                <a:ext cx="1" cy="71"/>
              </a:xfrm>
              <a:prstGeom prst="line">
                <a:avLst/>
              </a:prstGeom>
              <a:noFill/>
              <a:ln w="3175">
                <a:solidFill>
                  <a:srgbClr val="FF0000"/>
                </a:solidFill>
                <a:round/>
                <a:headEnd/>
                <a:tailEnd/>
              </a:ln>
            </p:spPr>
            <p:txBody>
              <a:bodyPr/>
              <a:lstStyle/>
              <a:p>
                <a:endParaRPr lang="en-US"/>
              </a:p>
            </p:txBody>
          </p:sp>
          <p:sp>
            <p:nvSpPr>
              <p:cNvPr id="47289" name="Line 362"/>
              <p:cNvSpPr>
                <a:spLocks noChangeShapeType="1"/>
              </p:cNvSpPr>
              <p:nvPr/>
            </p:nvSpPr>
            <p:spPr bwMode="auto">
              <a:xfrm>
                <a:off x="5791" y="3558"/>
                <a:ext cx="9" cy="1"/>
              </a:xfrm>
              <a:prstGeom prst="line">
                <a:avLst/>
              </a:prstGeom>
              <a:noFill/>
              <a:ln w="3175">
                <a:solidFill>
                  <a:srgbClr val="FF0000"/>
                </a:solidFill>
                <a:round/>
                <a:headEnd/>
                <a:tailEnd/>
              </a:ln>
            </p:spPr>
            <p:txBody>
              <a:bodyPr/>
              <a:lstStyle/>
              <a:p>
                <a:endParaRPr lang="en-US"/>
              </a:p>
            </p:txBody>
          </p:sp>
          <p:sp>
            <p:nvSpPr>
              <p:cNvPr id="47290" name="Line 363"/>
              <p:cNvSpPr>
                <a:spLocks noChangeShapeType="1"/>
              </p:cNvSpPr>
              <p:nvPr/>
            </p:nvSpPr>
            <p:spPr bwMode="auto">
              <a:xfrm flipV="1">
                <a:off x="5960" y="3370"/>
                <a:ext cx="1" cy="114"/>
              </a:xfrm>
              <a:prstGeom prst="line">
                <a:avLst/>
              </a:prstGeom>
              <a:noFill/>
              <a:ln w="3175">
                <a:solidFill>
                  <a:srgbClr val="FF0000"/>
                </a:solidFill>
                <a:round/>
                <a:headEnd/>
                <a:tailEnd/>
              </a:ln>
            </p:spPr>
            <p:txBody>
              <a:bodyPr/>
              <a:lstStyle/>
              <a:p>
                <a:endParaRPr lang="en-US"/>
              </a:p>
            </p:txBody>
          </p:sp>
          <p:sp>
            <p:nvSpPr>
              <p:cNvPr id="47291" name="Line 364"/>
              <p:cNvSpPr>
                <a:spLocks noChangeShapeType="1"/>
              </p:cNvSpPr>
              <p:nvPr/>
            </p:nvSpPr>
            <p:spPr bwMode="auto">
              <a:xfrm>
                <a:off x="5956" y="3370"/>
                <a:ext cx="9" cy="1"/>
              </a:xfrm>
              <a:prstGeom prst="line">
                <a:avLst/>
              </a:prstGeom>
              <a:noFill/>
              <a:ln w="3175">
                <a:solidFill>
                  <a:srgbClr val="FF0000"/>
                </a:solidFill>
                <a:round/>
                <a:headEnd/>
                <a:tailEnd/>
              </a:ln>
            </p:spPr>
            <p:txBody>
              <a:bodyPr/>
              <a:lstStyle/>
              <a:p>
                <a:endParaRPr lang="en-US"/>
              </a:p>
            </p:txBody>
          </p:sp>
          <p:sp>
            <p:nvSpPr>
              <p:cNvPr id="47292" name="Line 365"/>
              <p:cNvSpPr>
                <a:spLocks noChangeShapeType="1"/>
              </p:cNvSpPr>
              <p:nvPr/>
            </p:nvSpPr>
            <p:spPr bwMode="auto">
              <a:xfrm flipV="1">
                <a:off x="6125" y="3279"/>
                <a:ext cx="1" cy="94"/>
              </a:xfrm>
              <a:prstGeom prst="line">
                <a:avLst/>
              </a:prstGeom>
              <a:noFill/>
              <a:ln w="3175">
                <a:solidFill>
                  <a:srgbClr val="FF0000"/>
                </a:solidFill>
                <a:round/>
                <a:headEnd/>
                <a:tailEnd/>
              </a:ln>
            </p:spPr>
            <p:txBody>
              <a:bodyPr/>
              <a:lstStyle/>
              <a:p>
                <a:endParaRPr lang="en-US"/>
              </a:p>
            </p:txBody>
          </p:sp>
          <p:sp>
            <p:nvSpPr>
              <p:cNvPr id="47293" name="Line 366"/>
              <p:cNvSpPr>
                <a:spLocks noChangeShapeType="1"/>
              </p:cNvSpPr>
              <p:nvPr/>
            </p:nvSpPr>
            <p:spPr bwMode="auto">
              <a:xfrm>
                <a:off x="6121" y="3279"/>
                <a:ext cx="9" cy="1"/>
              </a:xfrm>
              <a:prstGeom prst="line">
                <a:avLst/>
              </a:prstGeom>
              <a:noFill/>
              <a:ln w="3175">
                <a:solidFill>
                  <a:srgbClr val="FF0000"/>
                </a:solidFill>
                <a:round/>
                <a:headEnd/>
                <a:tailEnd/>
              </a:ln>
            </p:spPr>
            <p:txBody>
              <a:bodyPr/>
              <a:lstStyle/>
              <a:p>
                <a:endParaRPr lang="en-US"/>
              </a:p>
            </p:txBody>
          </p:sp>
          <p:sp>
            <p:nvSpPr>
              <p:cNvPr id="47294" name="Line 367"/>
              <p:cNvSpPr>
                <a:spLocks noChangeShapeType="1"/>
              </p:cNvSpPr>
              <p:nvPr/>
            </p:nvSpPr>
            <p:spPr bwMode="auto">
              <a:xfrm flipV="1">
                <a:off x="6290" y="3253"/>
                <a:ext cx="1" cy="84"/>
              </a:xfrm>
              <a:prstGeom prst="line">
                <a:avLst/>
              </a:prstGeom>
              <a:noFill/>
              <a:ln w="3175">
                <a:solidFill>
                  <a:srgbClr val="FF0000"/>
                </a:solidFill>
                <a:round/>
                <a:headEnd/>
                <a:tailEnd/>
              </a:ln>
            </p:spPr>
            <p:txBody>
              <a:bodyPr/>
              <a:lstStyle/>
              <a:p>
                <a:endParaRPr lang="en-US"/>
              </a:p>
            </p:txBody>
          </p:sp>
          <p:sp>
            <p:nvSpPr>
              <p:cNvPr id="47295" name="Line 368"/>
              <p:cNvSpPr>
                <a:spLocks noChangeShapeType="1"/>
              </p:cNvSpPr>
              <p:nvPr/>
            </p:nvSpPr>
            <p:spPr bwMode="auto">
              <a:xfrm>
                <a:off x="6285" y="3253"/>
                <a:ext cx="10" cy="1"/>
              </a:xfrm>
              <a:prstGeom prst="line">
                <a:avLst/>
              </a:prstGeom>
              <a:noFill/>
              <a:ln w="3175">
                <a:solidFill>
                  <a:srgbClr val="FF0000"/>
                </a:solidFill>
                <a:round/>
                <a:headEnd/>
                <a:tailEnd/>
              </a:ln>
            </p:spPr>
            <p:txBody>
              <a:bodyPr/>
              <a:lstStyle/>
              <a:p>
                <a:endParaRPr lang="en-US"/>
              </a:p>
            </p:txBody>
          </p:sp>
          <p:sp>
            <p:nvSpPr>
              <p:cNvPr id="47296" name="Line 369"/>
              <p:cNvSpPr>
                <a:spLocks noChangeShapeType="1"/>
              </p:cNvSpPr>
              <p:nvPr/>
            </p:nvSpPr>
            <p:spPr bwMode="auto">
              <a:xfrm flipV="1">
                <a:off x="6455" y="3388"/>
                <a:ext cx="1" cy="69"/>
              </a:xfrm>
              <a:prstGeom prst="line">
                <a:avLst/>
              </a:prstGeom>
              <a:noFill/>
              <a:ln w="3175">
                <a:solidFill>
                  <a:srgbClr val="FF0000"/>
                </a:solidFill>
                <a:round/>
                <a:headEnd/>
                <a:tailEnd/>
              </a:ln>
            </p:spPr>
            <p:txBody>
              <a:bodyPr/>
              <a:lstStyle/>
              <a:p>
                <a:endParaRPr lang="en-US"/>
              </a:p>
            </p:txBody>
          </p:sp>
          <p:sp>
            <p:nvSpPr>
              <p:cNvPr id="47297" name="Line 370"/>
              <p:cNvSpPr>
                <a:spLocks noChangeShapeType="1"/>
              </p:cNvSpPr>
              <p:nvPr/>
            </p:nvSpPr>
            <p:spPr bwMode="auto">
              <a:xfrm>
                <a:off x="6450" y="3388"/>
                <a:ext cx="10" cy="1"/>
              </a:xfrm>
              <a:prstGeom prst="line">
                <a:avLst/>
              </a:prstGeom>
              <a:noFill/>
              <a:ln w="3175">
                <a:solidFill>
                  <a:srgbClr val="FF0000"/>
                </a:solidFill>
                <a:round/>
                <a:headEnd/>
                <a:tailEnd/>
              </a:ln>
            </p:spPr>
            <p:txBody>
              <a:bodyPr/>
              <a:lstStyle/>
              <a:p>
                <a:endParaRPr lang="en-US"/>
              </a:p>
            </p:txBody>
          </p:sp>
          <p:sp>
            <p:nvSpPr>
              <p:cNvPr id="47298" name="Line 371"/>
              <p:cNvSpPr>
                <a:spLocks noChangeShapeType="1"/>
              </p:cNvSpPr>
              <p:nvPr/>
            </p:nvSpPr>
            <p:spPr bwMode="auto">
              <a:xfrm>
                <a:off x="5301" y="3619"/>
                <a:ext cx="1" cy="22"/>
              </a:xfrm>
              <a:prstGeom prst="line">
                <a:avLst/>
              </a:prstGeom>
              <a:noFill/>
              <a:ln w="3175">
                <a:solidFill>
                  <a:srgbClr val="FF0000"/>
                </a:solidFill>
                <a:round/>
                <a:headEnd/>
                <a:tailEnd/>
              </a:ln>
            </p:spPr>
            <p:txBody>
              <a:bodyPr/>
              <a:lstStyle/>
              <a:p>
                <a:endParaRPr lang="en-US"/>
              </a:p>
            </p:txBody>
          </p:sp>
          <p:sp>
            <p:nvSpPr>
              <p:cNvPr id="47299" name="Line 372"/>
              <p:cNvSpPr>
                <a:spLocks noChangeShapeType="1"/>
              </p:cNvSpPr>
              <p:nvPr/>
            </p:nvSpPr>
            <p:spPr bwMode="auto">
              <a:xfrm>
                <a:off x="5296" y="3641"/>
                <a:ext cx="10" cy="1"/>
              </a:xfrm>
              <a:prstGeom prst="line">
                <a:avLst/>
              </a:prstGeom>
              <a:noFill/>
              <a:ln w="3175">
                <a:solidFill>
                  <a:srgbClr val="FF0000"/>
                </a:solidFill>
                <a:round/>
                <a:headEnd/>
                <a:tailEnd/>
              </a:ln>
            </p:spPr>
            <p:txBody>
              <a:bodyPr/>
              <a:lstStyle/>
              <a:p>
                <a:endParaRPr lang="en-US"/>
              </a:p>
            </p:txBody>
          </p:sp>
          <p:sp>
            <p:nvSpPr>
              <p:cNvPr id="47300" name="Line 373"/>
              <p:cNvSpPr>
                <a:spLocks noChangeShapeType="1"/>
              </p:cNvSpPr>
              <p:nvPr/>
            </p:nvSpPr>
            <p:spPr bwMode="auto">
              <a:xfrm>
                <a:off x="5466" y="3621"/>
                <a:ext cx="1" cy="23"/>
              </a:xfrm>
              <a:prstGeom prst="line">
                <a:avLst/>
              </a:prstGeom>
              <a:noFill/>
              <a:ln w="3175">
                <a:solidFill>
                  <a:srgbClr val="FF0000"/>
                </a:solidFill>
                <a:round/>
                <a:headEnd/>
                <a:tailEnd/>
              </a:ln>
            </p:spPr>
            <p:txBody>
              <a:bodyPr/>
              <a:lstStyle/>
              <a:p>
                <a:endParaRPr lang="en-US"/>
              </a:p>
            </p:txBody>
          </p:sp>
          <p:sp>
            <p:nvSpPr>
              <p:cNvPr id="47301" name="Line 374"/>
              <p:cNvSpPr>
                <a:spLocks noChangeShapeType="1"/>
              </p:cNvSpPr>
              <p:nvPr/>
            </p:nvSpPr>
            <p:spPr bwMode="auto">
              <a:xfrm>
                <a:off x="5461" y="3644"/>
                <a:ext cx="10" cy="1"/>
              </a:xfrm>
              <a:prstGeom prst="line">
                <a:avLst/>
              </a:prstGeom>
              <a:noFill/>
              <a:ln w="3175">
                <a:solidFill>
                  <a:srgbClr val="FF0000"/>
                </a:solidFill>
                <a:round/>
                <a:headEnd/>
                <a:tailEnd/>
              </a:ln>
            </p:spPr>
            <p:txBody>
              <a:bodyPr/>
              <a:lstStyle/>
              <a:p>
                <a:endParaRPr lang="en-US"/>
              </a:p>
            </p:txBody>
          </p:sp>
          <p:sp>
            <p:nvSpPr>
              <p:cNvPr id="47302" name="Line 375"/>
              <p:cNvSpPr>
                <a:spLocks noChangeShapeType="1"/>
              </p:cNvSpPr>
              <p:nvPr/>
            </p:nvSpPr>
            <p:spPr bwMode="auto">
              <a:xfrm>
                <a:off x="5630" y="3617"/>
                <a:ext cx="1" cy="50"/>
              </a:xfrm>
              <a:prstGeom prst="line">
                <a:avLst/>
              </a:prstGeom>
              <a:noFill/>
              <a:ln w="3175">
                <a:solidFill>
                  <a:srgbClr val="FF0000"/>
                </a:solidFill>
                <a:round/>
                <a:headEnd/>
                <a:tailEnd/>
              </a:ln>
            </p:spPr>
            <p:txBody>
              <a:bodyPr/>
              <a:lstStyle/>
              <a:p>
                <a:endParaRPr lang="en-US"/>
              </a:p>
            </p:txBody>
          </p:sp>
          <p:sp>
            <p:nvSpPr>
              <p:cNvPr id="47303" name="Line 376"/>
              <p:cNvSpPr>
                <a:spLocks noChangeShapeType="1"/>
              </p:cNvSpPr>
              <p:nvPr/>
            </p:nvSpPr>
            <p:spPr bwMode="auto">
              <a:xfrm>
                <a:off x="5626" y="3667"/>
                <a:ext cx="9" cy="1"/>
              </a:xfrm>
              <a:prstGeom prst="line">
                <a:avLst/>
              </a:prstGeom>
              <a:noFill/>
              <a:ln w="3175">
                <a:solidFill>
                  <a:srgbClr val="FF0000"/>
                </a:solidFill>
                <a:round/>
                <a:headEnd/>
                <a:tailEnd/>
              </a:ln>
            </p:spPr>
            <p:txBody>
              <a:bodyPr/>
              <a:lstStyle/>
              <a:p>
                <a:endParaRPr lang="en-US"/>
              </a:p>
            </p:txBody>
          </p:sp>
          <p:sp>
            <p:nvSpPr>
              <p:cNvPr id="47304" name="Line 377"/>
              <p:cNvSpPr>
                <a:spLocks noChangeShapeType="1"/>
              </p:cNvSpPr>
              <p:nvPr/>
            </p:nvSpPr>
            <p:spPr bwMode="auto">
              <a:xfrm>
                <a:off x="5795" y="3629"/>
                <a:ext cx="1" cy="72"/>
              </a:xfrm>
              <a:prstGeom prst="line">
                <a:avLst/>
              </a:prstGeom>
              <a:noFill/>
              <a:ln w="3175">
                <a:solidFill>
                  <a:srgbClr val="FF0000"/>
                </a:solidFill>
                <a:round/>
                <a:headEnd/>
                <a:tailEnd/>
              </a:ln>
            </p:spPr>
            <p:txBody>
              <a:bodyPr/>
              <a:lstStyle/>
              <a:p>
                <a:endParaRPr lang="en-US"/>
              </a:p>
            </p:txBody>
          </p:sp>
          <p:sp>
            <p:nvSpPr>
              <p:cNvPr id="47305" name="Line 378"/>
              <p:cNvSpPr>
                <a:spLocks noChangeShapeType="1"/>
              </p:cNvSpPr>
              <p:nvPr/>
            </p:nvSpPr>
            <p:spPr bwMode="auto">
              <a:xfrm>
                <a:off x="5791" y="3701"/>
                <a:ext cx="9" cy="1"/>
              </a:xfrm>
              <a:prstGeom prst="line">
                <a:avLst/>
              </a:prstGeom>
              <a:noFill/>
              <a:ln w="3175">
                <a:solidFill>
                  <a:srgbClr val="FF0000"/>
                </a:solidFill>
                <a:round/>
                <a:headEnd/>
                <a:tailEnd/>
              </a:ln>
            </p:spPr>
            <p:txBody>
              <a:bodyPr/>
              <a:lstStyle/>
              <a:p>
                <a:endParaRPr lang="en-US"/>
              </a:p>
            </p:txBody>
          </p:sp>
          <p:sp>
            <p:nvSpPr>
              <p:cNvPr id="47306" name="Line 379"/>
              <p:cNvSpPr>
                <a:spLocks noChangeShapeType="1"/>
              </p:cNvSpPr>
              <p:nvPr/>
            </p:nvSpPr>
            <p:spPr bwMode="auto">
              <a:xfrm>
                <a:off x="5960" y="3484"/>
                <a:ext cx="1" cy="115"/>
              </a:xfrm>
              <a:prstGeom prst="line">
                <a:avLst/>
              </a:prstGeom>
              <a:noFill/>
              <a:ln w="3175">
                <a:solidFill>
                  <a:srgbClr val="FF0000"/>
                </a:solidFill>
                <a:round/>
                <a:headEnd/>
                <a:tailEnd/>
              </a:ln>
            </p:spPr>
            <p:txBody>
              <a:bodyPr/>
              <a:lstStyle/>
              <a:p>
                <a:endParaRPr lang="en-US"/>
              </a:p>
            </p:txBody>
          </p:sp>
          <p:sp>
            <p:nvSpPr>
              <p:cNvPr id="47307" name="Line 380"/>
              <p:cNvSpPr>
                <a:spLocks noChangeShapeType="1"/>
              </p:cNvSpPr>
              <p:nvPr/>
            </p:nvSpPr>
            <p:spPr bwMode="auto">
              <a:xfrm>
                <a:off x="5956" y="3599"/>
                <a:ext cx="9" cy="1"/>
              </a:xfrm>
              <a:prstGeom prst="line">
                <a:avLst/>
              </a:prstGeom>
              <a:noFill/>
              <a:ln w="3175">
                <a:solidFill>
                  <a:srgbClr val="FF0000"/>
                </a:solidFill>
                <a:round/>
                <a:headEnd/>
                <a:tailEnd/>
              </a:ln>
            </p:spPr>
            <p:txBody>
              <a:bodyPr/>
              <a:lstStyle/>
              <a:p>
                <a:endParaRPr lang="en-US"/>
              </a:p>
            </p:txBody>
          </p:sp>
          <p:sp>
            <p:nvSpPr>
              <p:cNvPr id="47308" name="Line 381"/>
              <p:cNvSpPr>
                <a:spLocks noChangeShapeType="1"/>
              </p:cNvSpPr>
              <p:nvPr/>
            </p:nvSpPr>
            <p:spPr bwMode="auto">
              <a:xfrm>
                <a:off x="6125" y="3373"/>
                <a:ext cx="1" cy="93"/>
              </a:xfrm>
              <a:prstGeom prst="line">
                <a:avLst/>
              </a:prstGeom>
              <a:noFill/>
              <a:ln w="3175">
                <a:solidFill>
                  <a:srgbClr val="FF0000"/>
                </a:solidFill>
                <a:round/>
                <a:headEnd/>
                <a:tailEnd/>
              </a:ln>
            </p:spPr>
            <p:txBody>
              <a:bodyPr/>
              <a:lstStyle/>
              <a:p>
                <a:endParaRPr lang="en-US"/>
              </a:p>
            </p:txBody>
          </p:sp>
          <p:sp>
            <p:nvSpPr>
              <p:cNvPr id="47309" name="Line 382"/>
              <p:cNvSpPr>
                <a:spLocks noChangeShapeType="1"/>
              </p:cNvSpPr>
              <p:nvPr/>
            </p:nvSpPr>
            <p:spPr bwMode="auto">
              <a:xfrm>
                <a:off x="6121" y="3466"/>
                <a:ext cx="9" cy="1"/>
              </a:xfrm>
              <a:prstGeom prst="line">
                <a:avLst/>
              </a:prstGeom>
              <a:noFill/>
              <a:ln w="3175">
                <a:solidFill>
                  <a:srgbClr val="FF0000"/>
                </a:solidFill>
                <a:round/>
                <a:headEnd/>
                <a:tailEnd/>
              </a:ln>
            </p:spPr>
            <p:txBody>
              <a:bodyPr/>
              <a:lstStyle/>
              <a:p>
                <a:endParaRPr lang="en-US"/>
              </a:p>
            </p:txBody>
          </p:sp>
          <p:sp>
            <p:nvSpPr>
              <p:cNvPr id="47310" name="Line 383"/>
              <p:cNvSpPr>
                <a:spLocks noChangeShapeType="1"/>
              </p:cNvSpPr>
              <p:nvPr/>
            </p:nvSpPr>
            <p:spPr bwMode="auto">
              <a:xfrm>
                <a:off x="6290" y="3337"/>
                <a:ext cx="1" cy="84"/>
              </a:xfrm>
              <a:prstGeom prst="line">
                <a:avLst/>
              </a:prstGeom>
              <a:noFill/>
              <a:ln w="3175">
                <a:solidFill>
                  <a:srgbClr val="FF0000"/>
                </a:solidFill>
                <a:round/>
                <a:headEnd/>
                <a:tailEnd/>
              </a:ln>
            </p:spPr>
            <p:txBody>
              <a:bodyPr/>
              <a:lstStyle/>
              <a:p>
                <a:endParaRPr lang="en-US"/>
              </a:p>
            </p:txBody>
          </p:sp>
          <p:sp>
            <p:nvSpPr>
              <p:cNvPr id="47311" name="Line 384"/>
              <p:cNvSpPr>
                <a:spLocks noChangeShapeType="1"/>
              </p:cNvSpPr>
              <p:nvPr/>
            </p:nvSpPr>
            <p:spPr bwMode="auto">
              <a:xfrm>
                <a:off x="6285" y="3421"/>
                <a:ext cx="10" cy="1"/>
              </a:xfrm>
              <a:prstGeom prst="line">
                <a:avLst/>
              </a:prstGeom>
              <a:noFill/>
              <a:ln w="3175">
                <a:solidFill>
                  <a:srgbClr val="FF0000"/>
                </a:solidFill>
                <a:round/>
                <a:headEnd/>
                <a:tailEnd/>
              </a:ln>
            </p:spPr>
            <p:txBody>
              <a:bodyPr/>
              <a:lstStyle/>
              <a:p>
                <a:endParaRPr lang="en-US"/>
              </a:p>
            </p:txBody>
          </p:sp>
          <p:sp>
            <p:nvSpPr>
              <p:cNvPr id="47312" name="Line 385"/>
              <p:cNvSpPr>
                <a:spLocks noChangeShapeType="1"/>
              </p:cNvSpPr>
              <p:nvPr/>
            </p:nvSpPr>
            <p:spPr bwMode="auto">
              <a:xfrm>
                <a:off x="6455" y="3457"/>
                <a:ext cx="1" cy="69"/>
              </a:xfrm>
              <a:prstGeom prst="line">
                <a:avLst/>
              </a:prstGeom>
              <a:noFill/>
              <a:ln w="3175">
                <a:solidFill>
                  <a:srgbClr val="FF0000"/>
                </a:solidFill>
                <a:round/>
                <a:headEnd/>
                <a:tailEnd/>
              </a:ln>
            </p:spPr>
            <p:txBody>
              <a:bodyPr/>
              <a:lstStyle/>
              <a:p>
                <a:endParaRPr lang="en-US"/>
              </a:p>
            </p:txBody>
          </p:sp>
          <p:sp>
            <p:nvSpPr>
              <p:cNvPr id="47313" name="Line 386"/>
              <p:cNvSpPr>
                <a:spLocks noChangeShapeType="1"/>
              </p:cNvSpPr>
              <p:nvPr/>
            </p:nvSpPr>
            <p:spPr bwMode="auto">
              <a:xfrm>
                <a:off x="6450" y="3526"/>
                <a:ext cx="10" cy="1"/>
              </a:xfrm>
              <a:prstGeom prst="line">
                <a:avLst/>
              </a:prstGeom>
              <a:noFill/>
              <a:ln w="3175">
                <a:solidFill>
                  <a:srgbClr val="FF0000"/>
                </a:solidFill>
                <a:round/>
                <a:headEnd/>
                <a:tailEnd/>
              </a:ln>
            </p:spPr>
            <p:txBody>
              <a:bodyPr/>
              <a:lstStyle/>
              <a:p>
                <a:endParaRPr lang="en-US"/>
              </a:p>
            </p:txBody>
          </p:sp>
          <p:sp>
            <p:nvSpPr>
              <p:cNvPr id="47314" name="Freeform 387"/>
              <p:cNvSpPr>
                <a:spLocks/>
              </p:cNvSpPr>
              <p:nvPr/>
            </p:nvSpPr>
            <p:spPr bwMode="auto">
              <a:xfrm>
                <a:off x="5301" y="3470"/>
                <a:ext cx="1154" cy="204"/>
              </a:xfrm>
              <a:custGeom>
                <a:avLst/>
                <a:gdLst>
                  <a:gd name="T0" fmla="*/ 0 w 3295"/>
                  <a:gd name="T1" fmla="*/ 14 h 452"/>
                  <a:gd name="T2" fmla="*/ 7 w 3295"/>
                  <a:gd name="T3" fmla="*/ 13 h 452"/>
                  <a:gd name="T4" fmla="*/ 14 w 3295"/>
                  <a:gd name="T5" fmla="*/ 16 h 452"/>
                  <a:gd name="T6" fmla="*/ 21 w 3295"/>
                  <a:gd name="T7" fmla="*/ 19 h 452"/>
                  <a:gd name="T8" fmla="*/ 28 w 3295"/>
                  <a:gd name="T9" fmla="*/ 9 h 452"/>
                  <a:gd name="T10" fmla="*/ 35 w 3295"/>
                  <a:gd name="T11" fmla="*/ 0 h 452"/>
                  <a:gd name="T12" fmla="*/ 42 w 3295"/>
                  <a:gd name="T13" fmla="*/ 10 h 452"/>
                  <a:gd name="T14" fmla="*/ 49 w 3295"/>
                  <a:gd name="T15" fmla="*/ 12 h 452"/>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452"/>
                  <a:gd name="T26" fmla="*/ 3295 w 3295"/>
                  <a:gd name="T27" fmla="*/ 452 h 4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452">
                    <a:moveTo>
                      <a:pt x="0" y="351"/>
                    </a:moveTo>
                    <a:lnTo>
                      <a:pt x="471" y="315"/>
                    </a:lnTo>
                    <a:lnTo>
                      <a:pt x="941" y="387"/>
                    </a:lnTo>
                    <a:lnTo>
                      <a:pt x="1412" y="452"/>
                    </a:lnTo>
                    <a:lnTo>
                      <a:pt x="1883" y="199"/>
                    </a:lnTo>
                    <a:lnTo>
                      <a:pt x="2354" y="0"/>
                    </a:lnTo>
                    <a:lnTo>
                      <a:pt x="2824" y="254"/>
                    </a:lnTo>
                    <a:lnTo>
                      <a:pt x="3295" y="282"/>
                    </a:lnTo>
                  </a:path>
                </a:pathLst>
              </a:custGeom>
              <a:noFill/>
              <a:ln w="3175">
                <a:solidFill>
                  <a:srgbClr val="00FF00"/>
                </a:solidFill>
                <a:round/>
                <a:headEnd/>
                <a:tailEnd/>
              </a:ln>
            </p:spPr>
            <p:txBody>
              <a:bodyPr/>
              <a:lstStyle/>
              <a:p>
                <a:endParaRPr lang="en-US"/>
              </a:p>
            </p:txBody>
          </p:sp>
          <p:sp>
            <p:nvSpPr>
              <p:cNvPr id="47315" name="Line 388"/>
              <p:cNvSpPr>
                <a:spLocks noChangeShapeType="1"/>
              </p:cNvSpPr>
              <p:nvPr/>
            </p:nvSpPr>
            <p:spPr bwMode="auto">
              <a:xfrm flipV="1">
                <a:off x="5301" y="3619"/>
                <a:ext cx="1" cy="9"/>
              </a:xfrm>
              <a:prstGeom prst="line">
                <a:avLst/>
              </a:prstGeom>
              <a:noFill/>
              <a:ln w="3175">
                <a:solidFill>
                  <a:srgbClr val="00FF00"/>
                </a:solidFill>
                <a:round/>
                <a:headEnd/>
                <a:tailEnd/>
              </a:ln>
            </p:spPr>
            <p:txBody>
              <a:bodyPr/>
              <a:lstStyle/>
              <a:p>
                <a:endParaRPr lang="en-US"/>
              </a:p>
            </p:txBody>
          </p:sp>
          <p:sp>
            <p:nvSpPr>
              <p:cNvPr id="47316" name="Line 389"/>
              <p:cNvSpPr>
                <a:spLocks noChangeShapeType="1"/>
              </p:cNvSpPr>
              <p:nvPr/>
            </p:nvSpPr>
            <p:spPr bwMode="auto">
              <a:xfrm>
                <a:off x="5296" y="3619"/>
                <a:ext cx="10" cy="1"/>
              </a:xfrm>
              <a:prstGeom prst="line">
                <a:avLst/>
              </a:prstGeom>
              <a:noFill/>
              <a:ln w="3175">
                <a:solidFill>
                  <a:srgbClr val="00FF00"/>
                </a:solidFill>
                <a:round/>
                <a:headEnd/>
                <a:tailEnd/>
              </a:ln>
            </p:spPr>
            <p:txBody>
              <a:bodyPr/>
              <a:lstStyle/>
              <a:p>
                <a:endParaRPr lang="en-US"/>
              </a:p>
            </p:txBody>
          </p:sp>
          <p:sp>
            <p:nvSpPr>
              <p:cNvPr id="47317" name="Line 390"/>
              <p:cNvSpPr>
                <a:spLocks noChangeShapeType="1"/>
              </p:cNvSpPr>
              <p:nvPr/>
            </p:nvSpPr>
            <p:spPr bwMode="auto">
              <a:xfrm flipV="1">
                <a:off x="5466" y="3602"/>
                <a:ext cx="1" cy="10"/>
              </a:xfrm>
              <a:prstGeom prst="line">
                <a:avLst/>
              </a:prstGeom>
              <a:noFill/>
              <a:ln w="3175">
                <a:solidFill>
                  <a:srgbClr val="00FF00"/>
                </a:solidFill>
                <a:round/>
                <a:headEnd/>
                <a:tailEnd/>
              </a:ln>
            </p:spPr>
            <p:txBody>
              <a:bodyPr/>
              <a:lstStyle/>
              <a:p>
                <a:endParaRPr lang="en-US"/>
              </a:p>
            </p:txBody>
          </p:sp>
          <p:sp>
            <p:nvSpPr>
              <p:cNvPr id="47318" name="Line 391"/>
              <p:cNvSpPr>
                <a:spLocks noChangeShapeType="1"/>
              </p:cNvSpPr>
              <p:nvPr/>
            </p:nvSpPr>
            <p:spPr bwMode="auto">
              <a:xfrm>
                <a:off x="5461" y="3602"/>
                <a:ext cx="10" cy="1"/>
              </a:xfrm>
              <a:prstGeom prst="line">
                <a:avLst/>
              </a:prstGeom>
              <a:noFill/>
              <a:ln w="3175">
                <a:solidFill>
                  <a:srgbClr val="00FF00"/>
                </a:solidFill>
                <a:round/>
                <a:headEnd/>
                <a:tailEnd/>
              </a:ln>
            </p:spPr>
            <p:txBody>
              <a:bodyPr/>
              <a:lstStyle/>
              <a:p>
                <a:endParaRPr lang="en-US"/>
              </a:p>
            </p:txBody>
          </p:sp>
          <p:sp>
            <p:nvSpPr>
              <p:cNvPr id="47319" name="Line 392"/>
              <p:cNvSpPr>
                <a:spLocks noChangeShapeType="1"/>
              </p:cNvSpPr>
              <p:nvPr/>
            </p:nvSpPr>
            <p:spPr bwMode="auto">
              <a:xfrm flipV="1">
                <a:off x="5630" y="3619"/>
                <a:ext cx="1" cy="25"/>
              </a:xfrm>
              <a:prstGeom prst="line">
                <a:avLst/>
              </a:prstGeom>
              <a:noFill/>
              <a:ln w="3175">
                <a:solidFill>
                  <a:srgbClr val="00FF00"/>
                </a:solidFill>
                <a:round/>
                <a:headEnd/>
                <a:tailEnd/>
              </a:ln>
            </p:spPr>
            <p:txBody>
              <a:bodyPr/>
              <a:lstStyle/>
              <a:p>
                <a:endParaRPr lang="en-US"/>
              </a:p>
            </p:txBody>
          </p:sp>
          <p:sp>
            <p:nvSpPr>
              <p:cNvPr id="47320" name="Line 393"/>
              <p:cNvSpPr>
                <a:spLocks noChangeShapeType="1"/>
              </p:cNvSpPr>
              <p:nvPr/>
            </p:nvSpPr>
            <p:spPr bwMode="auto">
              <a:xfrm>
                <a:off x="5626" y="3619"/>
                <a:ext cx="9" cy="1"/>
              </a:xfrm>
              <a:prstGeom prst="line">
                <a:avLst/>
              </a:prstGeom>
              <a:noFill/>
              <a:ln w="3175">
                <a:solidFill>
                  <a:srgbClr val="00FF00"/>
                </a:solidFill>
                <a:round/>
                <a:headEnd/>
                <a:tailEnd/>
              </a:ln>
            </p:spPr>
            <p:txBody>
              <a:bodyPr/>
              <a:lstStyle/>
              <a:p>
                <a:endParaRPr lang="en-US"/>
              </a:p>
            </p:txBody>
          </p:sp>
          <p:sp>
            <p:nvSpPr>
              <p:cNvPr id="47321" name="Line 394"/>
              <p:cNvSpPr>
                <a:spLocks noChangeShapeType="1"/>
              </p:cNvSpPr>
              <p:nvPr/>
            </p:nvSpPr>
            <p:spPr bwMode="auto">
              <a:xfrm flipV="1">
                <a:off x="5795" y="3613"/>
                <a:ext cx="1" cy="61"/>
              </a:xfrm>
              <a:prstGeom prst="line">
                <a:avLst/>
              </a:prstGeom>
              <a:noFill/>
              <a:ln w="3175">
                <a:solidFill>
                  <a:srgbClr val="00FF00"/>
                </a:solidFill>
                <a:round/>
                <a:headEnd/>
                <a:tailEnd/>
              </a:ln>
            </p:spPr>
            <p:txBody>
              <a:bodyPr/>
              <a:lstStyle/>
              <a:p>
                <a:endParaRPr lang="en-US"/>
              </a:p>
            </p:txBody>
          </p:sp>
          <p:sp>
            <p:nvSpPr>
              <p:cNvPr id="47322" name="Line 395"/>
              <p:cNvSpPr>
                <a:spLocks noChangeShapeType="1"/>
              </p:cNvSpPr>
              <p:nvPr/>
            </p:nvSpPr>
            <p:spPr bwMode="auto">
              <a:xfrm>
                <a:off x="5791" y="3613"/>
                <a:ext cx="9" cy="1"/>
              </a:xfrm>
              <a:prstGeom prst="line">
                <a:avLst/>
              </a:prstGeom>
              <a:noFill/>
              <a:ln w="3175">
                <a:solidFill>
                  <a:srgbClr val="00FF00"/>
                </a:solidFill>
                <a:round/>
                <a:headEnd/>
                <a:tailEnd/>
              </a:ln>
            </p:spPr>
            <p:txBody>
              <a:bodyPr/>
              <a:lstStyle/>
              <a:p>
                <a:endParaRPr lang="en-US"/>
              </a:p>
            </p:txBody>
          </p:sp>
          <p:sp>
            <p:nvSpPr>
              <p:cNvPr id="47323" name="Line 396"/>
              <p:cNvSpPr>
                <a:spLocks noChangeShapeType="1"/>
              </p:cNvSpPr>
              <p:nvPr/>
            </p:nvSpPr>
            <p:spPr bwMode="auto">
              <a:xfrm flipV="1">
                <a:off x="5960" y="3475"/>
                <a:ext cx="1" cy="85"/>
              </a:xfrm>
              <a:prstGeom prst="line">
                <a:avLst/>
              </a:prstGeom>
              <a:noFill/>
              <a:ln w="3175">
                <a:solidFill>
                  <a:srgbClr val="00FF00"/>
                </a:solidFill>
                <a:round/>
                <a:headEnd/>
                <a:tailEnd/>
              </a:ln>
            </p:spPr>
            <p:txBody>
              <a:bodyPr/>
              <a:lstStyle/>
              <a:p>
                <a:endParaRPr lang="en-US"/>
              </a:p>
            </p:txBody>
          </p:sp>
          <p:sp>
            <p:nvSpPr>
              <p:cNvPr id="47324" name="Line 397"/>
              <p:cNvSpPr>
                <a:spLocks noChangeShapeType="1"/>
              </p:cNvSpPr>
              <p:nvPr/>
            </p:nvSpPr>
            <p:spPr bwMode="auto">
              <a:xfrm>
                <a:off x="5956" y="3475"/>
                <a:ext cx="9" cy="1"/>
              </a:xfrm>
              <a:prstGeom prst="line">
                <a:avLst/>
              </a:prstGeom>
              <a:noFill/>
              <a:ln w="3175">
                <a:solidFill>
                  <a:srgbClr val="00FF00"/>
                </a:solidFill>
                <a:round/>
                <a:headEnd/>
                <a:tailEnd/>
              </a:ln>
            </p:spPr>
            <p:txBody>
              <a:bodyPr/>
              <a:lstStyle/>
              <a:p>
                <a:endParaRPr lang="en-US"/>
              </a:p>
            </p:txBody>
          </p:sp>
          <p:sp>
            <p:nvSpPr>
              <p:cNvPr id="47325" name="Line 398"/>
              <p:cNvSpPr>
                <a:spLocks noChangeShapeType="1"/>
              </p:cNvSpPr>
              <p:nvPr/>
            </p:nvSpPr>
            <p:spPr bwMode="auto">
              <a:xfrm flipV="1">
                <a:off x="6125" y="3371"/>
                <a:ext cx="1" cy="99"/>
              </a:xfrm>
              <a:prstGeom prst="line">
                <a:avLst/>
              </a:prstGeom>
              <a:noFill/>
              <a:ln w="3175">
                <a:solidFill>
                  <a:srgbClr val="00FF00"/>
                </a:solidFill>
                <a:round/>
                <a:headEnd/>
                <a:tailEnd/>
              </a:ln>
            </p:spPr>
            <p:txBody>
              <a:bodyPr/>
              <a:lstStyle/>
              <a:p>
                <a:endParaRPr lang="en-US"/>
              </a:p>
            </p:txBody>
          </p:sp>
          <p:sp>
            <p:nvSpPr>
              <p:cNvPr id="47326" name="Line 399"/>
              <p:cNvSpPr>
                <a:spLocks noChangeShapeType="1"/>
              </p:cNvSpPr>
              <p:nvPr/>
            </p:nvSpPr>
            <p:spPr bwMode="auto">
              <a:xfrm>
                <a:off x="6121" y="3371"/>
                <a:ext cx="9" cy="1"/>
              </a:xfrm>
              <a:prstGeom prst="line">
                <a:avLst/>
              </a:prstGeom>
              <a:noFill/>
              <a:ln w="3175">
                <a:solidFill>
                  <a:srgbClr val="00FF00"/>
                </a:solidFill>
                <a:round/>
                <a:headEnd/>
                <a:tailEnd/>
              </a:ln>
            </p:spPr>
            <p:txBody>
              <a:bodyPr/>
              <a:lstStyle/>
              <a:p>
                <a:endParaRPr lang="en-US"/>
              </a:p>
            </p:txBody>
          </p:sp>
          <p:sp>
            <p:nvSpPr>
              <p:cNvPr id="47327" name="Line 400"/>
              <p:cNvSpPr>
                <a:spLocks noChangeShapeType="1"/>
              </p:cNvSpPr>
              <p:nvPr/>
            </p:nvSpPr>
            <p:spPr bwMode="auto">
              <a:xfrm flipV="1">
                <a:off x="6290" y="3533"/>
                <a:ext cx="1" cy="52"/>
              </a:xfrm>
              <a:prstGeom prst="line">
                <a:avLst/>
              </a:prstGeom>
              <a:noFill/>
              <a:ln w="3175">
                <a:solidFill>
                  <a:srgbClr val="00FF00"/>
                </a:solidFill>
                <a:round/>
                <a:headEnd/>
                <a:tailEnd/>
              </a:ln>
            </p:spPr>
            <p:txBody>
              <a:bodyPr/>
              <a:lstStyle/>
              <a:p>
                <a:endParaRPr lang="en-US"/>
              </a:p>
            </p:txBody>
          </p:sp>
          <p:sp>
            <p:nvSpPr>
              <p:cNvPr id="47328" name="Line 401"/>
              <p:cNvSpPr>
                <a:spLocks noChangeShapeType="1"/>
              </p:cNvSpPr>
              <p:nvPr/>
            </p:nvSpPr>
            <p:spPr bwMode="auto">
              <a:xfrm>
                <a:off x="6285" y="3533"/>
                <a:ext cx="10" cy="1"/>
              </a:xfrm>
              <a:prstGeom prst="line">
                <a:avLst/>
              </a:prstGeom>
              <a:noFill/>
              <a:ln w="3175">
                <a:solidFill>
                  <a:srgbClr val="00FF00"/>
                </a:solidFill>
                <a:round/>
                <a:headEnd/>
                <a:tailEnd/>
              </a:ln>
            </p:spPr>
            <p:txBody>
              <a:bodyPr/>
              <a:lstStyle/>
              <a:p>
                <a:endParaRPr lang="en-US"/>
              </a:p>
            </p:txBody>
          </p:sp>
          <p:sp>
            <p:nvSpPr>
              <p:cNvPr id="47329" name="Line 402"/>
              <p:cNvSpPr>
                <a:spLocks noChangeShapeType="1"/>
              </p:cNvSpPr>
              <p:nvPr/>
            </p:nvSpPr>
            <p:spPr bwMode="auto">
              <a:xfrm flipV="1">
                <a:off x="6455" y="3564"/>
                <a:ext cx="1" cy="33"/>
              </a:xfrm>
              <a:prstGeom prst="line">
                <a:avLst/>
              </a:prstGeom>
              <a:noFill/>
              <a:ln w="3175">
                <a:solidFill>
                  <a:srgbClr val="00FF00"/>
                </a:solidFill>
                <a:round/>
                <a:headEnd/>
                <a:tailEnd/>
              </a:ln>
            </p:spPr>
            <p:txBody>
              <a:bodyPr/>
              <a:lstStyle/>
              <a:p>
                <a:endParaRPr lang="en-US"/>
              </a:p>
            </p:txBody>
          </p:sp>
          <p:sp>
            <p:nvSpPr>
              <p:cNvPr id="47330" name="Line 403"/>
              <p:cNvSpPr>
                <a:spLocks noChangeShapeType="1"/>
              </p:cNvSpPr>
              <p:nvPr/>
            </p:nvSpPr>
            <p:spPr bwMode="auto">
              <a:xfrm>
                <a:off x="6450" y="3564"/>
                <a:ext cx="10" cy="1"/>
              </a:xfrm>
              <a:prstGeom prst="line">
                <a:avLst/>
              </a:prstGeom>
              <a:noFill/>
              <a:ln w="3175">
                <a:solidFill>
                  <a:srgbClr val="00FF00"/>
                </a:solidFill>
                <a:round/>
                <a:headEnd/>
                <a:tailEnd/>
              </a:ln>
            </p:spPr>
            <p:txBody>
              <a:bodyPr/>
              <a:lstStyle/>
              <a:p>
                <a:endParaRPr lang="en-US"/>
              </a:p>
            </p:txBody>
          </p:sp>
          <p:sp>
            <p:nvSpPr>
              <p:cNvPr id="47331" name="Line 404"/>
              <p:cNvSpPr>
                <a:spLocks noChangeShapeType="1"/>
              </p:cNvSpPr>
              <p:nvPr/>
            </p:nvSpPr>
            <p:spPr bwMode="auto">
              <a:xfrm>
                <a:off x="5301" y="3628"/>
                <a:ext cx="1" cy="10"/>
              </a:xfrm>
              <a:prstGeom prst="line">
                <a:avLst/>
              </a:prstGeom>
              <a:noFill/>
              <a:ln w="3175">
                <a:solidFill>
                  <a:srgbClr val="00FF00"/>
                </a:solidFill>
                <a:round/>
                <a:headEnd/>
                <a:tailEnd/>
              </a:ln>
            </p:spPr>
            <p:txBody>
              <a:bodyPr/>
              <a:lstStyle/>
              <a:p>
                <a:endParaRPr lang="en-US"/>
              </a:p>
            </p:txBody>
          </p:sp>
          <p:sp>
            <p:nvSpPr>
              <p:cNvPr id="47332" name="Line 405"/>
              <p:cNvSpPr>
                <a:spLocks noChangeShapeType="1"/>
              </p:cNvSpPr>
              <p:nvPr/>
            </p:nvSpPr>
            <p:spPr bwMode="auto">
              <a:xfrm>
                <a:off x="5296" y="3638"/>
                <a:ext cx="10" cy="1"/>
              </a:xfrm>
              <a:prstGeom prst="line">
                <a:avLst/>
              </a:prstGeom>
              <a:noFill/>
              <a:ln w="3175">
                <a:solidFill>
                  <a:srgbClr val="00FF00"/>
                </a:solidFill>
                <a:round/>
                <a:headEnd/>
                <a:tailEnd/>
              </a:ln>
            </p:spPr>
            <p:txBody>
              <a:bodyPr/>
              <a:lstStyle/>
              <a:p>
                <a:endParaRPr lang="en-US"/>
              </a:p>
            </p:txBody>
          </p:sp>
          <p:sp>
            <p:nvSpPr>
              <p:cNvPr id="47333" name="Line 406"/>
              <p:cNvSpPr>
                <a:spLocks noChangeShapeType="1"/>
              </p:cNvSpPr>
              <p:nvPr/>
            </p:nvSpPr>
            <p:spPr bwMode="auto">
              <a:xfrm>
                <a:off x="5466" y="3612"/>
                <a:ext cx="1" cy="10"/>
              </a:xfrm>
              <a:prstGeom prst="line">
                <a:avLst/>
              </a:prstGeom>
              <a:noFill/>
              <a:ln w="3175">
                <a:solidFill>
                  <a:srgbClr val="00FF00"/>
                </a:solidFill>
                <a:round/>
                <a:headEnd/>
                <a:tailEnd/>
              </a:ln>
            </p:spPr>
            <p:txBody>
              <a:bodyPr/>
              <a:lstStyle/>
              <a:p>
                <a:endParaRPr lang="en-US"/>
              </a:p>
            </p:txBody>
          </p:sp>
          <p:sp>
            <p:nvSpPr>
              <p:cNvPr id="47334" name="Line 407"/>
              <p:cNvSpPr>
                <a:spLocks noChangeShapeType="1"/>
              </p:cNvSpPr>
              <p:nvPr/>
            </p:nvSpPr>
            <p:spPr bwMode="auto">
              <a:xfrm>
                <a:off x="5461" y="3622"/>
                <a:ext cx="10" cy="1"/>
              </a:xfrm>
              <a:prstGeom prst="line">
                <a:avLst/>
              </a:prstGeom>
              <a:noFill/>
              <a:ln w="3175">
                <a:solidFill>
                  <a:srgbClr val="00FF00"/>
                </a:solidFill>
                <a:round/>
                <a:headEnd/>
                <a:tailEnd/>
              </a:ln>
            </p:spPr>
            <p:txBody>
              <a:bodyPr/>
              <a:lstStyle/>
              <a:p>
                <a:endParaRPr lang="en-US"/>
              </a:p>
            </p:txBody>
          </p:sp>
          <p:sp>
            <p:nvSpPr>
              <p:cNvPr id="47335" name="Line 408"/>
              <p:cNvSpPr>
                <a:spLocks noChangeShapeType="1"/>
              </p:cNvSpPr>
              <p:nvPr/>
            </p:nvSpPr>
            <p:spPr bwMode="auto">
              <a:xfrm>
                <a:off x="5630" y="3644"/>
                <a:ext cx="1" cy="27"/>
              </a:xfrm>
              <a:prstGeom prst="line">
                <a:avLst/>
              </a:prstGeom>
              <a:noFill/>
              <a:ln w="3175">
                <a:solidFill>
                  <a:srgbClr val="00FF00"/>
                </a:solidFill>
                <a:round/>
                <a:headEnd/>
                <a:tailEnd/>
              </a:ln>
            </p:spPr>
            <p:txBody>
              <a:bodyPr/>
              <a:lstStyle/>
              <a:p>
                <a:endParaRPr lang="en-US"/>
              </a:p>
            </p:txBody>
          </p:sp>
          <p:sp>
            <p:nvSpPr>
              <p:cNvPr id="47336" name="Line 409"/>
              <p:cNvSpPr>
                <a:spLocks noChangeShapeType="1"/>
              </p:cNvSpPr>
              <p:nvPr/>
            </p:nvSpPr>
            <p:spPr bwMode="auto">
              <a:xfrm>
                <a:off x="5626" y="3671"/>
                <a:ext cx="9" cy="1"/>
              </a:xfrm>
              <a:prstGeom prst="line">
                <a:avLst/>
              </a:prstGeom>
              <a:noFill/>
              <a:ln w="3175">
                <a:solidFill>
                  <a:srgbClr val="00FF00"/>
                </a:solidFill>
                <a:round/>
                <a:headEnd/>
                <a:tailEnd/>
              </a:ln>
            </p:spPr>
            <p:txBody>
              <a:bodyPr/>
              <a:lstStyle/>
              <a:p>
                <a:endParaRPr lang="en-US"/>
              </a:p>
            </p:txBody>
          </p:sp>
          <p:sp>
            <p:nvSpPr>
              <p:cNvPr id="47337" name="Line 410"/>
              <p:cNvSpPr>
                <a:spLocks noChangeShapeType="1"/>
              </p:cNvSpPr>
              <p:nvPr/>
            </p:nvSpPr>
            <p:spPr bwMode="auto">
              <a:xfrm>
                <a:off x="5795" y="3674"/>
                <a:ext cx="1" cy="60"/>
              </a:xfrm>
              <a:prstGeom prst="line">
                <a:avLst/>
              </a:prstGeom>
              <a:noFill/>
              <a:ln w="3175">
                <a:solidFill>
                  <a:srgbClr val="00FF00"/>
                </a:solidFill>
                <a:round/>
                <a:headEnd/>
                <a:tailEnd/>
              </a:ln>
            </p:spPr>
            <p:txBody>
              <a:bodyPr/>
              <a:lstStyle/>
              <a:p>
                <a:endParaRPr lang="en-US"/>
              </a:p>
            </p:txBody>
          </p:sp>
          <p:sp>
            <p:nvSpPr>
              <p:cNvPr id="47338" name="Line 411"/>
              <p:cNvSpPr>
                <a:spLocks noChangeShapeType="1"/>
              </p:cNvSpPr>
              <p:nvPr/>
            </p:nvSpPr>
            <p:spPr bwMode="auto">
              <a:xfrm>
                <a:off x="5791" y="3734"/>
                <a:ext cx="9" cy="1"/>
              </a:xfrm>
              <a:prstGeom prst="line">
                <a:avLst/>
              </a:prstGeom>
              <a:noFill/>
              <a:ln w="3175">
                <a:solidFill>
                  <a:srgbClr val="00FF00"/>
                </a:solidFill>
                <a:round/>
                <a:headEnd/>
                <a:tailEnd/>
              </a:ln>
            </p:spPr>
            <p:txBody>
              <a:bodyPr/>
              <a:lstStyle/>
              <a:p>
                <a:endParaRPr lang="en-US"/>
              </a:p>
            </p:txBody>
          </p:sp>
          <p:sp>
            <p:nvSpPr>
              <p:cNvPr id="47339" name="Line 412"/>
              <p:cNvSpPr>
                <a:spLocks noChangeShapeType="1"/>
              </p:cNvSpPr>
              <p:nvPr/>
            </p:nvSpPr>
            <p:spPr bwMode="auto">
              <a:xfrm>
                <a:off x="5960" y="3560"/>
                <a:ext cx="1" cy="85"/>
              </a:xfrm>
              <a:prstGeom prst="line">
                <a:avLst/>
              </a:prstGeom>
              <a:noFill/>
              <a:ln w="3175">
                <a:solidFill>
                  <a:srgbClr val="00FF00"/>
                </a:solidFill>
                <a:round/>
                <a:headEnd/>
                <a:tailEnd/>
              </a:ln>
            </p:spPr>
            <p:txBody>
              <a:bodyPr/>
              <a:lstStyle/>
              <a:p>
                <a:endParaRPr lang="en-US"/>
              </a:p>
            </p:txBody>
          </p:sp>
          <p:sp>
            <p:nvSpPr>
              <p:cNvPr id="47340" name="Line 413"/>
              <p:cNvSpPr>
                <a:spLocks noChangeShapeType="1"/>
              </p:cNvSpPr>
              <p:nvPr/>
            </p:nvSpPr>
            <p:spPr bwMode="auto">
              <a:xfrm>
                <a:off x="5956" y="3645"/>
                <a:ext cx="9" cy="1"/>
              </a:xfrm>
              <a:prstGeom prst="line">
                <a:avLst/>
              </a:prstGeom>
              <a:noFill/>
              <a:ln w="3175">
                <a:solidFill>
                  <a:srgbClr val="00FF00"/>
                </a:solidFill>
                <a:round/>
                <a:headEnd/>
                <a:tailEnd/>
              </a:ln>
            </p:spPr>
            <p:txBody>
              <a:bodyPr/>
              <a:lstStyle/>
              <a:p>
                <a:endParaRPr lang="en-US"/>
              </a:p>
            </p:txBody>
          </p:sp>
          <p:sp>
            <p:nvSpPr>
              <p:cNvPr id="47341" name="Line 414"/>
              <p:cNvSpPr>
                <a:spLocks noChangeShapeType="1"/>
              </p:cNvSpPr>
              <p:nvPr/>
            </p:nvSpPr>
            <p:spPr bwMode="auto">
              <a:xfrm>
                <a:off x="6125" y="3470"/>
                <a:ext cx="1" cy="99"/>
              </a:xfrm>
              <a:prstGeom prst="line">
                <a:avLst/>
              </a:prstGeom>
              <a:noFill/>
              <a:ln w="3175">
                <a:solidFill>
                  <a:srgbClr val="00FF00"/>
                </a:solidFill>
                <a:round/>
                <a:headEnd/>
                <a:tailEnd/>
              </a:ln>
            </p:spPr>
            <p:txBody>
              <a:bodyPr/>
              <a:lstStyle/>
              <a:p>
                <a:endParaRPr lang="en-US"/>
              </a:p>
            </p:txBody>
          </p:sp>
          <p:sp>
            <p:nvSpPr>
              <p:cNvPr id="47342" name="Line 415"/>
              <p:cNvSpPr>
                <a:spLocks noChangeShapeType="1"/>
              </p:cNvSpPr>
              <p:nvPr/>
            </p:nvSpPr>
            <p:spPr bwMode="auto">
              <a:xfrm>
                <a:off x="6121" y="3569"/>
                <a:ext cx="9" cy="1"/>
              </a:xfrm>
              <a:prstGeom prst="line">
                <a:avLst/>
              </a:prstGeom>
              <a:noFill/>
              <a:ln w="3175">
                <a:solidFill>
                  <a:srgbClr val="00FF00"/>
                </a:solidFill>
                <a:round/>
                <a:headEnd/>
                <a:tailEnd/>
              </a:ln>
            </p:spPr>
            <p:txBody>
              <a:bodyPr/>
              <a:lstStyle/>
              <a:p>
                <a:endParaRPr lang="en-US"/>
              </a:p>
            </p:txBody>
          </p:sp>
          <p:sp>
            <p:nvSpPr>
              <p:cNvPr id="47343" name="Line 416"/>
              <p:cNvSpPr>
                <a:spLocks noChangeShapeType="1"/>
              </p:cNvSpPr>
              <p:nvPr/>
            </p:nvSpPr>
            <p:spPr bwMode="auto">
              <a:xfrm>
                <a:off x="6290" y="3585"/>
                <a:ext cx="1" cy="51"/>
              </a:xfrm>
              <a:prstGeom prst="line">
                <a:avLst/>
              </a:prstGeom>
              <a:noFill/>
              <a:ln w="3175">
                <a:solidFill>
                  <a:srgbClr val="00FF00"/>
                </a:solidFill>
                <a:round/>
                <a:headEnd/>
                <a:tailEnd/>
              </a:ln>
            </p:spPr>
            <p:txBody>
              <a:bodyPr/>
              <a:lstStyle/>
              <a:p>
                <a:endParaRPr lang="en-US"/>
              </a:p>
            </p:txBody>
          </p:sp>
          <p:sp>
            <p:nvSpPr>
              <p:cNvPr id="47344" name="Line 417"/>
              <p:cNvSpPr>
                <a:spLocks noChangeShapeType="1"/>
              </p:cNvSpPr>
              <p:nvPr/>
            </p:nvSpPr>
            <p:spPr bwMode="auto">
              <a:xfrm>
                <a:off x="6285" y="3636"/>
                <a:ext cx="10" cy="1"/>
              </a:xfrm>
              <a:prstGeom prst="line">
                <a:avLst/>
              </a:prstGeom>
              <a:noFill/>
              <a:ln w="3175">
                <a:solidFill>
                  <a:srgbClr val="00FF00"/>
                </a:solidFill>
                <a:round/>
                <a:headEnd/>
                <a:tailEnd/>
              </a:ln>
            </p:spPr>
            <p:txBody>
              <a:bodyPr/>
              <a:lstStyle/>
              <a:p>
                <a:endParaRPr lang="en-US"/>
              </a:p>
            </p:txBody>
          </p:sp>
          <p:sp>
            <p:nvSpPr>
              <p:cNvPr id="47345" name="Line 418"/>
              <p:cNvSpPr>
                <a:spLocks noChangeShapeType="1"/>
              </p:cNvSpPr>
              <p:nvPr/>
            </p:nvSpPr>
            <p:spPr bwMode="auto">
              <a:xfrm>
                <a:off x="6455" y="3597"/>
                <a:ext cx="1" cy="34"/>
              </a:xfrm>
              <a:prstGeom prst="line">
                <a:avLst/>
              </a:prstGeom>
              <a:noFill/>
              <a:ln w="3175">
                <a:solidFill>
                  <a:srgbClr val="00FF00"/>
                </a:solidFill>
                <a:round/>
                <a:headEnd/>
                <a:tailEnd/>
              </a:ln>
            </p:spPr>
            <p:txBody>
              <a:bodyPr/>
              <a:lstStyle/>
              <a:p>
                <a:endParaRPr lang="en-US"/>
              </a:p>
            </p:txBody>
          </p:sp>
          <p:sp>
            <p:nvSpPr>
              <p:cNvPr id="47346" name="Line 419"/>
              <p:cNvSpPr>
                <a:spLocks noChangeShapeType="1"/>
              </p:cNvSpPr>
              <p:nvPr/>
            </p:nvSpPr>
            <p:spPr bwMode="auto">
              <a:xfrm>
                <a:off x="6450" y="3631"/>
                <a:ext cx="10" cy="1"/>
              </a:xfrm>
              <a:prstGeom prst="line">
                <a:avLst/>
              </a:prstGeom>
              <a:noFill/>
              <a:ln w="3175">
                <a:solidFill>
                  <a:srgbClr val="00FF00"/>
                </a:solidFill>
                <a:round/>
                <a:headEnd/>
                <a:tailEnd/>
              </a:ln>
            </p:spPr>
            <p:txBody>
              <a:bodyPr/>
              <a:lstStyle/>
              <a:p>
                <a:endParaRPr lang="en-US"/>
              </a:p>
            </p:txBody>
          </p:sp>
          <p:sp>
            <p:nvSpPr>
              <p:cNvPr id="47347" name="Freeform 420"/>
              <p:cNvSpPr>
                <a:spLocks/>
              </p:cNvSpPr>
              <p:nvPr/>
            </p:nvSpPr>
            <p:spPr bwMode="auto">
              <a:xfrm>
                <a:off x="5301" y="3522"/>
                <a:ext cx="1154" cy="118"/>
              </a:xfrm>
              <a:custGeom>
                <a:avLst/>
                <a:gdLst>
                  <a:gd name="T0" fmla="*/ 0 w 3295"/>
                  <a:gd name="T1" fmla="*/ 7 h 262"/>
                  <a:gd name="T2" fmla="*/ 7 w 3295"/>
                  <a:gd name="T3" fmla="*/ 11 h 262"/>
                  <a:gd name="T4" fmla="*/ 14 w 3295"/>
                  <a:gd name="T5" fmla="*/ 8 h 262"/>
                  <a:gd name="T6" fmla="*/ 21 w 3295"/>
                  <a:gd name="T7" fmla="*/ 0 h 262"/>
                  <a:gd name="T8" fmla="*/ 28 w 3295"/>
                  <a:gd name="T9" fmla="*/ 1 h 262"/>
                  <a:gd name="T10" fmla="*/ 35 w 3295"/>
                  <a:gd name="T11" fmla="*/ 6 h 262"/>
                  <a:gd name="T12" fmla="*/ 42 w 3295"/>
                  <a:gd name="T13" fmla="*/ 5 h 262"/>
                  <a:gd name="T14" fmla="*/ 49 w 3295"/>
                  <a:gd name="T15" fmla="*/ 10 h 262"/>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262"/>
                  <a:gd name="T26" fmla="*/ 3295 w 3295"/>
                  <a:gd name="T27" fmla="*/ 262 h 2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262">
                    <a:moveTo>
                      <a:pt x="0" y="174"/>
                    </a:moveTo>
                    <a:lnTo>
                      <a:pt x="471" y="262"/>
                    </a:lnTo>
                    <a:lnTo>
                      <a:pt x="941" y="184"/>
                    </a:lnTo>
                    <a:lnTo>
                      <a:pt x="1412" y="0"/>
                    </a:lnTo>
                    <a:lnTo>
                      <a:pt x="1883" y="20"/>
                    </a:lnTo>
                    <a:lnTo>
                      <a:pt x="2354" y="160"/>
                    </a:lnTo>
                    <a:lnTo>
                      <a:pt x="2824" y="123"/>
                    </a:lnTo>
                    <a:lnTo>
                      <a:pt x="3295" y="258"/>
                    </a:lnTo>
                  </a:path>
                </a:pathLst>
              </a:custGeom>
              <a:noFill/>
              <a:ln w="3175">
                <a:solidFill>
                  <a:srgbClr val="0000FF"/>
                </a:solidFill>
                <a:round/>
                <a:headEnd/>
                <a:tailEnd/>
              </a:ln>
            </p:spPr>
            <p:txBody>
              <a:bodyPr/>
              <a:lstStyle/>
              <a:p>
                <a:endParaRPr lang="en-US"/>
              </a:p>
            </p:txBody>
          </p:sp>
          <p:sp>
            <p:nvSpPr>
              <p:cNvPr id="47348" name="Line 421"/>
              <p:cNvSpPr>
                <a:spLocks noChangeShapeType="1"/>
              </p:cNvSpPr>
              <p:nvPr/>
            </p:nvSpPr>
            <p:spPr bwMode="auto">
              <a:xfrm flipV="1">
                <a:off x="5301" y="3590"/>
                <a:ext cx="1" cy="10"/>
              </a:xfrm>
              <a:prstGeom prst="line">
                <a:avLst/>
              </a:prstGeom>
              <a:noFill/>
              <a:ln w="3175">
                <a:solidFill>
                  <a:srgbClr val="0000FF"/>
                </a:solidFill>
                <a:round/>
                <a:headEnd/>
                <a:tailEnd/>
              </a:ln>
            </p:spPr>
            <p:txBody>
              <a:bodyPr/>
              <a:lstStyle/>
              <a:p>
                <a:endParaRPr lang="en-US"/>
              </a:p>
            </p:txBody>
          </p:sp>
          <p:sp>
            <p:nvSpPr>
              <p:cNvPr id="47349" name="Line 422"/>
              <p:cNvSpPr>
                <a:spLocks noChangeShapeType="1"/>
              </p:cNvSpPr>
              <p:nvPr/>
            </p:nvSpPr>
            <p:spPr bwMode="auto">
              <a:xfrm>
                <a:off x="5296" y="3590"/>
                <a:ext cx="10" cy="1"/>
              </a:xfrm>
              <a:prstGeom prst="line">
                <a:avLst/>
              </a:prstGeom>
              <a:noFill/>
              <a:ln w="3175">
                <a:solidFill>
                  <a:srgbClr val="0000FF"/>
                </a:solidFill>
                <a:round/>
                <a:headEnd/>
                <a:tailEnd/>
              </a:ln>
            </p:spPr>
            <p:txBody>
              <a:bodyPr/>
              <a:lstStyle/>
              <a:p>
                <a:endParaRPr lang="en-US"/>
              </a:p>
            </p:txBody>
          </p:sp>
          <p:sp>
            <p:nvSpPr>
              <p:cNvPr id="47350" name="Line 423"/>
              <p:cNvSpPr>
                <a:spLocks noChangeShapeType="1"/>
              </p:cNvSpPr>
              <p:nvPr/>
            </p:nvSpPr>
            <p:spPr bwMode="auto">
              <a:xfrm flipV="1">
                <a:off x="5466" y="3629"/>
                <a:ext cx="1" cy="11"/>
              </a:xfrm>
              <a:prstGeom prst="line">
                <a:avLst/>
              </a:prstGeom>
              <a:noFill/>
              <a:ln w="3175">
                <a:solidFill>
                  <a:srgbClr val="0000FF"/>
                </a:solidFill>
                <a:round/>
                <a:headEnd/>
                <a:tailEnd/>
              </a:ln>
            </p:spPr>
            <p:txBody>
              <a:bodyPr/>
              <a:lstStyle/>
              <a:p>
                <a:endParaRPr lang="en-US"/>
              </a:p>
            </p:txBody>
          </p:sp>
          <p:sp>
            <p:nvSpPr>
              <p:cNvPr id="47351" name="Line 424"/>
              <p:cNvSpPr>
                <a:spLocks noChangeShapeType="1"/>
              </p:cNvSpPr>
              <p:nvPr/>
            </p:nvSpPr>
            <p:spPr bwMode="auto">
              <a:xfrm>
                <a:off x="5461" y="3629"/>
                <a:ext cx="10" cy="1"/>
              </a:xfrm>
              <a:prstGeom prst="line">
                <a:avLst/>
              </a:prstGeom>
              <a:noFill/>
              <a:ln w="3175">
                <a:solidFill>
                  <a:srgbClr val="0000FF"/>
                </a:solidFill>
                <a:round/>
                <a:headEnd/>
                <a:tailEnd/>
              </a:ln>
            </p:spPr>
            <p:txBody>
              <a:bodyPr/>
              <a:lstStyle/>
              <a:p>
                <a:endParaRPr lang="en-US"/>
              </a:p>
            </p:txBody>
          </p:sp>
          <p:sp>
            <p:nvSpPr>
              <p:cNvPr id="47352" name="Line 425"/>
              <p:cNvSpPr>
                <a:spLocks noChangeShapeType="1"/>
              </p:cNvSpPr>
              <p:nvPr/>
            </p:nvSpPr>
            <p:spPr bwMode="auto">
              <a:xfrm flipV="1">
                <a:off x="5630" y="3562"/>
                <a:ext cx="1" cy="43"/>
              </a:xfrm>
              <a:prstGeom prst="line">
                <a:avLst/>
              </a:prstGeom>
              <a:noFill/>
              <a:ln w="3175">
                <a:solidFill>
                  <a:srgbClr val="0000FF"/>
                </a:solidFill>
                <a:round/>
                <a:headEnd/>
                <a:tailEnd/>
              </a:ln>
            </p:spPr>
            <p:txBody>
              <a:bodyPr/>
              <a:lstStyle/>
              <a:p>
                <a:endParaRPr lang="en-US"/>
              </a:p>
            </p:txBody>
          </p:sp>
          <p:sp>
            <p:nvSpPr>
              <p:cNvPr id="47353" name="Line 426"/>
              <p:cNvSpPr>
                <a:spLocks noChangeShapeType="1"/>
              </p:cNvSpPr>
              <p:nvPr/>
            </p:nvSpPr>
            <p:spPr bwMode="auto">
              <a:xfrm>
                <a:off x="5626" y="3562"/>
                <a:ext cx="9" cy="1"/>
              </a:xfrm>
              <a:prstGeom prst="line">
                <a:avLst/>
              </a:prstGeom>
              <a:noFill/>
              <a:ln w="3175">
                <a:solidFill>
                  <a:srgbClr val="0000FF"/>
                </a:solidFill>
                <a:round/>
                <a:headEnd/>
                <a:tailEnd/>
              </a:ln>
            </p:spPr>
            <p:txBody>
              <a:bodyPr/>
              <a:lstStyle/>
              <a:p>
                <a:endParaRPr lang="en-US"/>
              </a:p>
            </p:txBody>
          </p:sp>
          <p:sp>
            <p:nvSpPr>
              <p:cNvPr id="47354" name="Line 427"/>
              <p:cNvSpPr>
                <a:spLocks noChangeShapeType="1"/>
              </p:cNvSpPr>
              <p:nvPr/>
            </p:nvSpPr>
            <p:spPr bwMode="auto">
              <a:xfrm flipV="1">
                <a:off x="5795" y="3436"/>
                <a:ext cx="1" cy="86"/>
              </a:xfrm>
              <a:prstGeom prst="line">
                <a:avLst/>
              </a:prstGeom>
              <a:noFill/>
              <a:ln w="3175">
                <a:solidFill>
                  <a:srgbClr val="0000FF"/>
                </a:solidFill>
                <a:round/>
                <a:headEnd/>
                <a:tailEnd/>
              </a:ln>
            </p:spPr>
            <p:txBody>
              <a:bodyPr/>
              <a:lstStyle/>
              <a:p>
                <a:endParaRPr lang="en-US"/>
              </a:p>
            </p:txBody>
          </p:sp>
          <p:sp>
            <p:nvSpPr>
              <p:cNvPr id="47355" name="Line 428"/>
              <p:cNvSpPr>
                <a:spLocks noChangeShapeType="1"/>
              </p:cNvSpPr>
              <p:nvPr/>
            </p:nvSpPr>
            <p:spPr bwMode="auto">
              <a:xfrm>
                <a:off x="5791" y="3436"/>
                <a:ext cx="9" cy="1"/>
              </a:xfrm>
              <a:prstGeom prst="line">
                <a:avLst/>
              </a:prstGeom>
              <a:noFill/>
              <a:ln w="3175">
                <a:solidFill>
                  <a:srgbClr val="0000FF"/>
                </a:solidFill>
                <a:round/>
                <a:headEnd/>
                <a:tailEnd/>
              </a:ln>
            </p:spPr>
            <p:txBody>
              <a:bodyPr/>
              <a:lstStyle/>
              <a:p>
                <a:endParaRPr lang="en-US"/>
              </a:p>
            </p:txBody>
          </p:sp>
          <p:sp>
            <p:nvSpPr>
              <p:cNvPr id="47356" name="Line 429"/>
              <p:cNvSpPr>
                <a:spLocks noChangeShapeType="1"/>
              </p:cNvSpPr>
              <p:nvPr/>
            </p:nvSpPr>
            <p:spPr bwMode="auto">
              <a:xfrm flipV="1">
                <a:off x="5960" y="3449"/>
                <a:ext cx="1" cy="82"/>
              </a:xfrm>
              <a:prstGeom prst="line">
                <a:avLst/>
              </a:prstGeom>
              <a:noFill/>
              <a:ln w="3175">
                <a:solidFill>
                  <a:srgbClr val="0000FF"/>
                </a:solidFill>
                <a:round/>
                <a:headEnd/>
                <a:tailEnd/>
              </a:ln>
            </p:spPr>
            <p:txBody>
              <a:bodyPr/>
              <a:lstStyle/>
              <a:p>
                <a:endParaRPr lang="en-US"/>
              </a:p>
            </p:txBody>
          </p:sp>
          <p:sp>
            <p:nvSpPr>
              <p:cNvPr id="47357" name="Line 430"/>
              <p:cNvSpPr>
                <a:spLocks noChangeShapeType="1"/>
              </p:cNvSpPr>
              <p:nvPr/>
            </p:nvSpPr>
            <p:spPr bwMode="auto">
              <a:xfrm>
                <a:off x="5956" y="3449"/>
                <a:ext cx="9" cy="1"/>
              </a:xfrm>
              <a:prstGeom prst="line">
                <a:avLst/>
              </a:prstGeom>
              <a:noFill/>
              <a:ln w="3175">
                <a:solidFill>
                  <a:srgbClr val="0000FF"/>
                </a:solidFill>
                <a:round/>
                <a:headEnd/>
                <a:tailEnd/>
              </a:ln>
            </p:spPr>
            <p:txBody>
              <a:bodyPr/>
              <a:lstStyle/>
              <a:p>
                <a:endParaRPr lang="en-US"/>
              </a:p>
            </p:txBody>
          </p:sp>
          <p:sp>
            <p:nvSpPr>
              <p:cNvPr id="47358" name="Line 431"/>
              <p:cNvSpPr>
                <a:spLocks noChangeShapeType="1"/>
              </p:cNvSpPr>
              <p:nvPr/>
            </p:nvSpPr>
            <p:spPr bwMode="auto">
              <a:xfrm flipV="1">
                <a:off x="6125" y="3523"/>
                <a:ext cx="1" cy="71"/>
              </a:xfrm>
              <a:prstGeom prst="line">
                <a:avLst/>
              </a:prstGeom>
              <a:noFill/>
              <a:ln w="3175">
                <a:solidFill>
                  <a:srgbClr val="0000FF"/>
                </a:solidFill>
                <a:round/>
                <a:headEnd/>
                <a:tailEnd/>
              </a:ln>
            </p:spPr>
            <p:txBody>
              <a:bodyPr/>
              <a:lstStyle/>
              <a:p>
                <a:endParaRPr lang="en-US"/>
              </a:p>
            </p:txBody>
          </p:sp>
          <p:sp>
            <p:nvSpPr>
              <p:cNvPr id="47359" name="Line 432"/>
              <p:cNvSpPr>
                <a:spLocks noChangeShapeType="1"/>
              </p:cNvSpPr>
              <p:nvPr/>
            </p:nvSpPr>
            <p:spPr bwMode="auto">
              <a:xfrm>
                <a:off x="6121" y="3523"/>
                <a:ext cx="9" cy="1"/>
              </a:xfrm>
              <a:prstGeom prst="line">
                <a:avLst/>
              </a:prstGeom>
              <a:noFill/>
              <a:ln w="3175">
                <a:solidFill>
                  <a:srgbClr val="0000FF"/>
                </a:solidFill>
                <a:round/>
                <a:headEnd/>
                <a:tailEnd/>
              </a:ln>
            </p:spPr>
            <p:txBody>
              <a:bodyPr/>
              <a:lstStyle/>
              <a:p>
                <a:endParaRPr lang="en-US"/>
              </a:p>
            </p:txBody>
          </p:sp>
          <p:sp>
            <p:nvSpPr>
              <p:cNvPr id="47360" name="Line 433"/>
              <p:cNvSpPr>
                <a:spLocks noChangeShapeType="1"/>
              </p:cNvSpPr>
              <p:nvPr/>
            </p:nvSpPr>
            <p:spPr bwMode="auto">
              <a:xfrm flipV="1">
                <a:off x="6290" y="3522"/>
                <a:ext cx="1" cy="55"/>
              </a:xfrm>
              <a:prstGeom prst="line">
                <a:avLst/>
              </a:prstGeom>
              <a:noFill/>
              <a:ln w="3175">
                <a:solidFill>
                  <a:srgbClr val="0000FF"/>
                </a:solidFill>
                <a:round/>
                <a:headEnd/>
                <a:tailEnd/>
              </a:ln>
            </p:spPr>
            <p:txBody>
              <a:bodyPr/>
              <a:lstStyle/>
              <a:p>
                <a:endParaRPr lang="en-US"/>
              </a:p>
            </p:txBody>
          </p:sp>
          <p:sp>
            <p:nvSpPr>
              <p:cNvPr id="47361" name="Line 434"/>
              <p:cNvSpPr>
                <a:spLocks noChangeShapeType="1"/>
              </p:cNvSpPr>
              <p:nvPr/>
            </p:nvSpPr>
            <p:spPr bwMode="auto">
              <a:xfrm>
                <a:off x="6285" y="3522"/>
                <a:ext cx="10" cy="1"/>
              </a:xfrm>
              <a:prstGeom prst="line">
                <a:avLst/>
              </a:prstGeom>
              <a:noFill/>
              <a:ln w="3175">
                <a:solidFill>
                  <a:srgbClr val="0000FF"/>
                </a:solidFill>
                <a:round/>
                <a:headEnd/>
                <a:tailEnd/>
              </a:ln>
            </p:spPr>
            <p:txBody>
              <a:bodyPr/>
              <a:lstStyle/>
              <a:p>
                <a:endParaRPr lang="en-US"/>
              </a:p>
            </p:txBody>
          </p:sp>
          <p:sp>
            <p:nvSpPr>
              <p:cNvPr id="47362" name="Line 435"/>
              <p:cNvSpPr>
                <a:spLocks noChangeShapeType="1"/>
              </p:cNvSpPr>
              <p:nvPr/>
            </p:nvSpPr>
            <p:spPr bwMode="auto">
              <a:xfrm flipV="1">
                <a:off x="6455" y="3581"/>
                <a:ext cx="1" cy="57"/>
              </a:xfrm>
              <a:prstGeom prst="line">
                <a:avLst/>
              </a:prstGeom>
              <a:noFill/>
              <a:ln w="3175">
                <a:solidFill>
                  <a:srgbClr val="0000FF"/>
                </a:solidFill>
                <a:round/>
                <a:headEnd/>
                <a:tailEnd/>
              </a:ln>
            </p:spPr>
            <p:txBody>
              <a:bodyPr/>
              <a:lstStyle/>
              <a:p>
                <a:endParaRPr lang="en-US"/>
              </a:p>
            </p:txBody>
          </p:sp>
          <p:sp>
            <p:nvSpPr>
              <p:cNvPr id="47363" name="Line 436"/>
              <p:cNvSpPr>
                <a:spLocks noChangeShapeType="1"/>
              </p:cNvSpPr>
              <p:nvPr/>
            </p:nvSpPr>
            <p:spPr bwMode="auto">
              <a:xfrm>
                <a:off x="6450" y="3581"/>
                <a:ext cx="10" cy="1"/>
              </a:xfrm>
              <a:prstGeom prst="line">
                <a:avLst/>
              </a:prstGeom>
              <a:noFill/>
              <a:ln w="3175">
                <a:solidFill>
                  <a:srgbClr val="0000FF"/>
                </a:solidFill>
                <a:round/>
                <a:headEnd/>
                <a:tailEnd/>
              </a:ln>
            </p:spPr>
            <p:txBody>
              <a:bodyPr/>
              <a:lstStyle/>
              <a:p>
                <a:endParaRPr lang="en-US"/>
              </a:p>
            </p:txBody>
          </p:sp>
          <p:sp>
            <p:nvSpPr>
              <p:cNvPr id="47364" name="Line 437"/>
              <p:cNvSpPr>
                <a:spLocks noChangeShapeType="1"/>
              </p:cNvSpPr>
              <p:nvPr/>
            </p:nvSpPr>
            <p:spPr bwMode="auto">
              <a:xfrm>
                <a:off x="5301" y="3600"/>
                <a:ext cx="1" cy="11"/>
              </a:xfrm>
              <a:prstGeom prst="line">
                <a:avLst/>
              </a:prstGeom>
              <a:noFill/>
              <a:ln w="3175">
                <a:solidFill>
                  <a:srgbClr val="0000FF"/>
                </a:solidFill>
                <a:round/>
                <a:headEnd/>
                <a:tailEnd/>
              </a:ln>
            </p:spPr>
            <p:txBody>
              <a:bodyPr/>
              <a:lstStyle/>
              <a:p>
                <a:endParaRPr lang="en-US"/>
              </a:p>
            </p:txBody>
          </p:sp>
          <p:sp>
            <p:nvSpPr>
              <p:cNvPr id="47365" name="Line 438"/>
              <p:cNvSpPr>
                <a:spLocks noChangeShapeType="1"/>
              </p:cNvSpPr>
              <p:nvPr/>
            </p:nvSpPr>
            <p:spPr bwMode="auto">
              <a:xfrm>
                <a:off x="5296" y="3611"/>
                <a:ext cx="10" cy="1"/>
              </a:xfrm>
              <a:prstGeom prst="line">
                <a:avLst/>
              </a:prstGeom>
              <a:noFill/>
              <a:ln w="3175">
                <a:solidFill>
                  <a:srgbClr val="0000FF"/>
                </a:solidFill>
                <a:round/>
                <a:headEnd/>
                <a:tailEnd/>
              </a:ln>
            </p:spPr>
            <p:txBody>
              <a:bodyPr/>
              <a:lstStyle/>
              <a:p>
                <a:endParaRPr lang="en-US"/>
              </a:p>
            </p:txBody>
          </p:sp>
          <p:sp>
            <p:nvSpPr>
              <p:cNvPr id="47366" name="Line 439"/>
              <p:cNvSpPr>
                <a:spLocks noChangeShapeType="1"/>
              </p:cNvSpPr>
              <p:nvPr/>
            </p:nvSpPr>
            <p:spPr bwMode="auto">
              <a:xfrm>
                <a:off x="5466" y="3640"/>
                <a:ext cx="1" cy="11"/>
              </a:xfrm>
              <a:prstGeom prst="line">
                <a:avLst/>
              </a:prstGeom>
              <a:noFill/>
              <a:ln w="3175">
                <a:solidFill>
                  <a:srgbClr val="0000FF"/>
                </a:solidFill>
                <a:round/>
                <a:headEnd/>
                <a:tailEnd/>
              </a:ln>
            </p:spPr>
            <p:txBody>
              <a:bodyPr/>
              <a:lstStyle/>
              <a:p>
                <a:endParaRPr lang="en-US"/>
              </a:p>
            </p:txBody>
          </p:sp>
          <p:sp>
            <p:nvSpPr>
              <p:cNvPr id="47367" name="Line 440"/>
              <p:cNvSpPr>
                <a:spLocks noChangeShapeType="1"/>
              </p:cNvSpPr>
              <p:nvPr/>
            </p:nvSpPr>
            <p:spPr bwMode="auto">
              <a:xfrm>
                <a:off x="5461" y="3651"/>
                <a:ext cx="10" cy="1"/>
              </a:xfrm>
              <a:prstGeom prst="line">
                <a:avLst/>
              </a:prstGeom>
              <a:noFill/>
              <a:ln w="3175">
                <a:solidFill>
                  <a:srgbClr val="0000FF"/>
                </a:solidFill>
                <a:round/>
                <a:headEnd/>
                <a:tailEnd/>
              </a:ln>
            </p:spPr>
            <p:txBody>
              <a:bodyPr/>
              <a:lstStyle/>
              <a:p>
                <a:endParaRPr lang="en-US"/>
              </a:p>
            </p:txBody>
          </p:sp>
          <p:sp>
            <p:nvSpPr>
              <p:cNvPr id="47368" name="Line 441"/>
              <p:cNvSpPr>
                <a:spLocks noChangeShapeType="1"/>
              </p:cNvSpPr>
              <p:nvPr/>
            </p:nvSpPr>
            <p:spPr bwMode="auto">
              <a:xfrm>
                <a:off x="5630" y="3605"/>
                <a:ext cx="1" cy="43"/>
              </a:xfrm>
              <a:prstGeom prst="line">
                <a:avLst/>
              </a:prstGeom>
              <a:noFill/>
              <a:ln w="3175">
                <a:solidFill>
                  <a:srgbClr val="0000FF"/>
                </a:solidFill>
                <a:round/>
                <a:headEnd/>
                <a:tailEnd/>
              </a:ln>
            </p:spPr>
            <p:txBody>
              <a:bodyPr/>
              <a:lstStyle/>
              <a:p>
                <a:endParaRPr lang="en-US"/>
              </a:p>
            </p:txBody>
          </p:sp>
          <p:sp>
            <p:nvSpPr>
              <p:cNvPr id="47369" name="Line 442"/>
              <p:cNvSpPr>
                <a:spLocks noChangeShapeType="1"/>
              </p:cNvSpPr>
              <p:nvPr/>
            </p:nvSpPr>
            <p:spPr bwMode="auto">
              <a:xfrm>
                <a:off x="5626" y="3648"/>
                <a:ext cx="9" cy="1"/>
              </a:xfrm>
              <a:prstGeom prst="line">
                <a:avLst/>
              </a:prstGeom>
              <a:noFill/>
              <a:ln w="3175">
                <a:solidFill>
                  <a:srgbClr val="0000FF"/>
                </a:solidFill>
                <a:round/>
                <a:headEnd/>
                <a:tailEnd/>
              </a:ln>
            </p:spPr>
            <p:txBody>
              <a:bodyPr/>
              <a:lstStyle/>
              <a:p>
                <a:endParaRPr lang="en-US"/>
              </a:p>
            </p:txBody>
          </p:sp>
          <p:sp>
            <p:nvSpPr>
              <p:cNvPr id="47370" name="Line 443"/>
              <p:cNvSpPr>
                <a:spLocks noChangeShapeType="1"/>
              </p:cNvSpPr>
              <p:nvPr/>
            </p:nvSpPr>
            <p:spPr bwMode="auto">
              <a:xfrm>
                <a:off x="5795" y="3522"/>
                <a:ext cx="1" cy="86"/>
              </a:xfrm>
              <a:prstGeom prst="line">
                <a:avLst/>
              </a:prstGeom>
              <a:noFill/>
              <a:ln w="3175">
                <a:solidFill>
                  <a:srgbClr val="0000FF"/>
                </a:solidFill>
                <a:round/>
                <a:headEnd/>
                <a:tailEnd/>
              </a:ln>
            </p:spPr>
            <p:txBody>
              <a:bodyPr/>
              <a:lstStyle/>
              <a:p>
                <a:endParaRPr lang="en-US"/>
              </a:p>
            </p:txBody>
          </p:sp>
          <p:sp>
            <p:nvSpPr>
              <p:cNvPr id="47371" name="Line 444"/>
              <p:cNvSpPr>
                <a:spLocks noChangeShapeType="1"/>
              </p:cNvSpPr>
              <p:nvPr/>
            </p:nvSpPr>
            <p:spPr bwMode="auto">
              <a:xfrm>
                <a:off x="5791" y="3608"/>
                <a:ext cx="9" cy="1"/>
              </a:xfrm>
              <a:prstGeom prst="line">
                <a:avLst/>
              </a:prstGeom>
              <a:noFill/>
              <a:ln w="3175">
                <a:solidFill>
                  <a:srgbClr val="0000FF"/>
                </a:solidFill>
                <a:round/>
                <a:headEnd/>
                <a:tailEnd/>
              </a:ln>
            </p:spPr>
            <p:txBody>
              <a:bodyPr/>
              <a:lstStyle/>
              <a:p>
                <a:endParaRPr lang="en-US"/>
              </a:p>
            </p:txBody>
          </p:sp>
          <p:sp>
            <p:nvSpPr>
              <p:cNvPr id="47372" name="Line 445"/>
              <p:cNvSpPr>
                <a:spLocks noChangeShapeType="1"/>
              </p:cNvSpPr>
              <p:nvPr/>
            </p:nvSpPr>
            <p:spPr bwMode="auto">
              <a:xfrm>
                <a:off x="5960" y="3531"/>
                <a:ext cx="1" cy="81"/>
              </a:xfrm>
              <a:prstGeom prst="line">
                <a:avLst/>
              </a:prstGeom>
              <a:noFill/>
              <a:ln w="3175">
                <a:solidFill>
                  <a:srgbClr val="0000FF"/>
                </a:solidFill>
                <a:round/>
                <a:headEnd/>
                <a:tailEnd/>
              </a:ln>
            </p:spPr>
            <p:txBody>
              <a:bodyPr/>
              <a:lstStyle/>
              <a:p>
                <a:endParaRPr lang="en-US"/>
              </a:p>
            </p:txBody>
          </p:sp>
          <p:sp>
            <p:nvSpPr>
              <p:cNvPr id="47373" name="Line 446"/>
              <p:cNvSpPr>
                <a:spLocks noChangeShapeType="1"/>
              </p:cNvSpPr>
              <p:nvPr/>
            </p:nvSpPr>
            <p:spPr bwMode="auto">
              <a:xfrm>
                <a:off x="5956" y="3612"/>
                <a:ext cx="9" cy="1"/>
              </a:xfrm>
              <a:prstGeom prst="line">
                <a:avLst/>
              </a:prstGeom>
              <a:noFill/>
              <a:ln w="3175">
                <a:solidFill>
                  <a:srgbClr val="0000FF"/>
                </a:solidFill>
                <a:round/>
                <a:headEnd/>
                <a:tailEnd/>
              </a:ln>
            </p:spPr>
            <p:txBody>
              <a:bodyPr/>
              <a:lstStyle/>
              <a:p>
                <a:endParaRPr lang="en-US"/>
              </a:p>
            </p:txBody>
          </p:sp>
          <p:sp>
            <p:nvSpPr>
              <p:cNvPr id="47374" name="Line 447"/>
              <p:cNvSpPr>
                <a:spLocks noChangeShapeType="1"/>
              </p:cNvSpPr>
              <p:nvPr/>
            </p:nvSpPr>
            <p:spPr bwMode="auto">
              <a:xfrm>
                <a:off x="6125" y="3594"/>
                <a:ext cx="1" cy="71"/>
              </a:xfrm>
              <a:prstGeom prst="line">
                <a:avLst/>
              </a:prstGeom>
              <a:noFill/>
              <a:ln w="3175">
                <a:solidFill>
                  <a:srgbClr val="0000FF"/>
                </a:solidFill>
                <a:round/>
                <a:headEnd/>
                <a:tailEnd/>
              </a:ln>
            </p:spPr>
            <p:txBody>
              <a:bodyPr/>
              <a:lstStyle/>
              <a:p>
                <a:endParaRPr lang="en-US"/>
              </a:p>
            </p:txBody>
          </p:sp>
          <p:sp>
            <p:nvSpPr>
              <p:cNvPr id="47375" name="Line 448"/>
              <p:cNvSpPr>
                <a:spLocks noChangeShapeType="1"/>
              </p:cNvSpPr>
              <p:nvPr/>
            </p:nvSpPr>
            <p:spPr bwMode="auto">
              <a:xfrm>
                <a:off x="6121" y="3665"/>
                <a:ext cx="9" cy="1"/>
              </a:xfrm>
              <a:prstGeom prst="line">
                <a:avLst/>
              </a:prstGeom>
              <a:noFill/>
              <a:ln w="3175">
                <a:solidFill>
                  <a:srgbClr val="0000FF"/>
                </a:solidFill>
                <a:round/>
                <a:headEnd/>
                <a:tailEnd/>
              </a:ln>
            </p:spPr>
            <p:txBody>
              <a:bodyPr/>
              <a:lstStyle/>
              <a:p>
                <a:endParaRPr lang="en-US"/>
              </a:p>
            </p:txBody>
          </p:sp>
          <p:sp>
            <p:nvSpPr>
              <p:cNvPr id="47376" name="Line 449"/>
              <p:cNvSpPr>
                <a:spLocks noChangeShapeType="1"/>
              </p:cNvSpPr>
              <p:nvPr/>
            </p:nvSpPr>
            <p:spPr bwMode="auto">
              <a:xfrm>
                <a:off x="6290" y="3577"/>
                <a:ext cx="1" cy="57"/>
              </a:xfrm>
              <a:prstGeom prst="line">
                <a:avLst/>
              </a:prstGeom>
              <a:noFill/>
              <a:ln w="3175">
                <a:solidFill>
                  <a:srgbClr val="0000FF"/>
                </a:solidFill>
                <a:round/>
                <a:headEnd/>
                <a:tailEnd/>
              </a:ln>
            </p:spPr>
            <p:txBody>
              <a:bodyPr/>
              <a:lstStyle/>
              <a:p>
                <a:endParaRPr lang="en-US"/>
              </a:p>
            </p:txBody>
          </p:sp>
          <p:sp>
            <p:nvSpPr>
              <p:cNvPr id="47377" name="Line 450"/>
              <p:cNvSpPr>
                <a:spLocks noChangeShapeType="1"/>
              </p:cNvSpPr>
              <p:nvPr/>
            </p:nvSpPr>
            <p:spPr bwMode="auto">
              <a:xfrm>
                <a:off x="6285" y="3634"/>
                <a:ext cx="10" cy="1"/>
              </a:xfrm>
              <a:prstGeom prst="line">
                <a:avLst/>
              </a:prstGeom>
              <a:noFill/>
              <a:ln w="3175">
                <a:solidFill>
                  <a:srgbClr val="0000FF"/>
                </a:solidFill>
                <a:round/>
                <a:headEnd/>
                <a:tailEnd/>
              </a:ln>
            </p:spPr>
            <p:txBody>
              <a:bodyPr/>
              <a:lstStyle/>
              <a:p>
                <a:endParaRPr lang="en-US"/>
              </a:p>
            </p:txBody>
          </p:sp>
          <p:sp>
            <p:nvSpPr>
              <p:cNvPr id="47378" name="Line 451"/>
              <p:cNvSpPr>
                <a:spLocks noChangeShapeType="1"/>
              </p:cNvSpPr>
              <p:nvPr/>
            </p:nvSpPr>
            <p:spPr bwMode="auto">
              <a:xfrm>
                <a:off x="6455" y="3638"/>
                <a:ext cx="1" cy="57"/>
              </a:xfrm>
              <a:prstGeom prst="line">
                <a:avLst/>
              </a:prstGeom>
              <a:noFill/>
              <a:ln w="3175">
                <a:solidFill>
                  <a:srgbClr val="0000FF"/>
                </a:solidFill>
                <a:round/>
                <a:headEnd/>
                <a:tailEnd/>
              </a:ln>
            </p:spPr>
            <p:txBody>
              <a:bodyPr/>
              <a:lstStyle/>
              <a:p>
                <a:endParaRPr lang="en-US"/>
              </a:p>
            </p:txBody>
          </p:sp>
          <p:sp>
            <p:nvSpPr>
              <p:cNvPr id="47379" name="Line 452"/>
              <p:cNvSpPr>
                <a:spLocks noChangeShapeType="1"/>
              </p:cNvSpPr>
              <p:nvPr/>
            </p:nvSpPr>
            <p:spPr bwMode="auto">
              <a:xfrm>
                <a:off x="6450" y="3695"/>
                <a:ext cx="10" cy="1"/>
              </a:xfrm>
              <a:prstGeom prst="line">
                <a:avLst/>
              </a:prstGeom>
              <a:noFill/>
              <a:ln w="3175">
                <a:solidFill>
                  <a:srgbClr val="0000FF"/>
                </a:solidFill>
                <a:round/>
                <a:headEnd/>
                <a:tailEnd/>
              </a:ln>
            </p:spPr>
            <p:txBody>
              <a:bodyPr/>
              <a:lstStyle/>
              <a:p>
                <a:endParaRPr lang="en-US"/>
              </a:p>
            </p:txBody>
          </p:sp>
          <p:sp>
            <p:nvSpPr>
              <p:cNvPr id="47380" name="Oval 453"/>
              <p:cNvSpPr>
                <a:spLocks noChangeArrowheads="1"/>
              </p:cNvSpPr>
              <p:nvPr/>
            </p:nvSpPr>
            <p:spPr bwMode="auto">
              <a:xfrm>
                <a:off x="5296" y="3613"/>
                <a:ext cx="10" cy="12"/>
              </a:xfrm>
              <a:prstGeom prst="ellipse">
                <a:avLst/>
              </a:prstGeom>
              <a:solidFill>
                <a:srgbClr val="FF0000"/>
              </a:solidFill>
              <a:ln w="3175">
                <a:solidFill>
                  <a:srgbClr val="FF0000"/>
                </a:solidFill>
                <a:round/>
                <a:headEnd/>
                <a:tailEnd/>
              </a:ln>
            </p:spPr>
            <p:txBody>
              <a:bodyPr/>
              <a:lstStyle/>
              <a:p>
                <a:endParaRPr lang="en-US"/>
              </a:p>
            </p:txBody>
          </p:sp>
          <p:sp>
            <p:nvSpPr>
              <p:cNvPr id="47381" name="Oval 454"/>
              <p:cNvSpPr>
                <a:spLocks noChangeArrowheads="1"/>
              </p:cNvSpPr>
              <p:nvPr/>
            </p:nvSpPr>
            <p:spPr bwMode="auto">
              <a:xfrm>
                <a:off x="5461" y="3615"/>
                <a:ext cx="9" cy="12"/>
              </a:xfrm>
              <a:prstGeom prst="ellipse">
                <a:avLst/>
              </a:prstGeom>
              <a:solidFill>
                <a:srgbClr val="FF0000"/>
              </a:solidFill>
              <a:ln w="3175">
                <a:solidFill>
                  <a:srgbClr val="FF0000"/>
                </a:solidFill>
                <a:round/>
                <a:headEnd/>
                <a:tailEnd/>
              </a:ln>
            </p:spPr>
            <p:txBody>
              <a:bodyPr/>
              <a:lstStyle/>
              <a:p>
                <a:endParaRPr lang="en-US"/>
              </a:p>
            </p:txBody>
          </p:sp>
          <p:sp>
            <p:nvSpPr>
              <p:cNvPr id="47382" name="Oval 455"/>
              <p:cNvSpPr>
                <a:spLocks noChangeArrowheads="1"/>
              </p:cNvSpPr>
              <p:nvPr/>
            </p:nvSpPr>
            <p:spPr bwMode="auto">
              <a:xfrm>
                <a:off x="5626" y="3611"/>
                <a:ext cx="9" cy="11"/>
              </a:xfrm>
              <a:prstGeom prst="ellipse">
                <a:avLst/>
              </a:prstGeom>
              <a:solidFill>
                <a:srgbClr val="FF0000"/>
              </a:solidFill>
              <a:ln w="3175">
                <a:solidFill>
                  <a:srgbClr val="FF0000"/>
                </a:solidFill>
                <a:round/>
                <a:headEnd/>
                <a:tailEnd/>
              </a:ln>
            </p:spPr>
            <p:txBody>
              <a:bodyPr/>
              <a:lstStyle/>
              <a:p>
                <a:endParaRPr lang="en-US"/>
              </a:p>
            </p:txBody>
          </p:sp>
          <p:sp>
            <p:nvSpPr>
              <p:cNvPr id="47383" name="Oval 456"/>
              <p:cNvSpPr>
                <a:spLocks noChangeArrowheads="1"/>
              </p:cNvSpPr>
              <p:nvPr/>
            </p:nvSpPr>
            <p:spPr bwMode="auto">
              <a:xfrm>
                <a:off x="5791" y="3623"/>
                <a:ext cx="9" cy="12"/>
              </a:xfrm>
              <a:prstGeom prst="ellipse">
                <a:avLst/>
              </a:prstGeom>
              <a:solidFill>
                <a:srgbClr val="FF0000"/>
              </a:solidFill>
              <a:ln w="3175">
                <a:solidFill>
                  <a:srgbClr val="FF0000"/>
                </a:solidFill>
                <a:round/>
                <a:headEnd/>
                <a:tailEnd/>
              </a:ln>
            </p:spPr>
            <p:txBody>
              <a:bodyPr/>
              <a:lstStyle/>
              <a:p>
                <a:endParaRPr lang="en-US"/>
              </a:p>
            </p:txBody>
          </p:sp>
          <p:sp>
            <p:nvSpPr>
              <p:cNvPr id="47384" name="Oval 457"/>
              <p:cNvSpPr>
                <a:spLocks noChangeArrowheads="1"/>
              </p:cNvSpPr>
              <p:nvPr/>
            </p:nvSpPr>
            <p:spPr bwMode="auto">
              <a:xfrm>
                <a:off x="5956" y="3478"/>
                <a:ext cx="9" cy="12"/>
              </a:xfrm>
              <a:prstGeom prst="ellipse">
                <a:avLst/>
              </a:prstGeom>
              <a:solidFill>
                <a:srgbClr val="FF0000"/>
              </a:solidFill>
              <a:ln w="3175">
                <a:solidFill>
                  <a:srgbClr val="FF0000"/>
                </a:solidFill>
                <a:round/>
                <a:headEnd/>
                <a:tailEnd/>
              </a:ln>
            </p:spPr>
            <p:txBody>
              <a:bodyPr/>
              <a:lstStyle/>
              <a:p>
                <a:endParaRPr lang="en-US"/>
              </a:p>
            </p:txBody>
          </p:sp>
          <p:sp>
            <p:nvSpPr>
              <p:cNvPr id="47385" name="Oval 458"/>
              <p:cNvSpPr>
                <a:spLocks noChangeArrowheads="1"/>
              </p:cNvSpPr>
              <p:nvPr/>
            </p:nvSpPr>
            <p:spPr bwMode="auto">
              <a:xfrm>
                <a:off x="6121" y="3367"/>
                <a:ext cx="9" cy="12"/>
              </a:xfrm>
              <a:prstGeom prst="ellipse">
                <a:avLst/>
              </a:prstGeom>
              <a:solidFill>
                <a:srgbClr val="FF0000"/>
              </a:solidFill>
              <a:ln w="3175">
                <a:solidFill>
                  <a:srgbClr val="FF0000"/>
                </a:solidFill>
                <a:round/>
                <a:headEnd/>
                <a:tailEnd/>
              </a:ln>
            </p:spPr>
            <p:txBody>
              <a:bodyPr/>
              <a:lstStyle/>
              <a:p>
                <a:endParaRPr lang="en-US"/>
              </a:p>
            </p:txBody>
          </p:sp>
          <p:sp>
            <p:nvSpPr>
              <p:cNvPr id="47386" name="Oval 459"/>
              <p:cNvSpPr>
                <a:spLocks noChangeArrowheads="1"/>
              </p:cNvSpPr>
              <p:nvPr/>
            </p:nvSpPr>
            <p:spPr bwMode="auto">
              <a:xfrm>
                <a:off x="6285" y="3331"/>
                <a:ext cx="9" cy="12"/>
              </a:xfrm>
              <a:prstGeom prst="ellipse">
                <a:avLst/>
              </a:prstGeom>
              <a:solidFill>
                <a:srgbClr val="FF0000"/>
              </a:solidFill>
              <a:ln w="3175">
                <a:solidFill>
                  <a:srgbClr val="FF0000"/>
                </a:solidFill>
                <a:round/>
                <a:headEnd/>
                <a:tailEnd/>
              </a:ln>
            </p:spPr>
            <p:txBody>
              <a:bodyPr/>
              <a:lstStyle/>
              <a:p>
                <a:endParaRPr lang="en-US"/>
              </a:p>
            </p:txBody>
          </p:sp>
          <p:sp>
            <p:nvSpPr>
              <p:cNvPr id="47387" name="Oval 460"/>
              <p:cNvSpPr>
                <a:spLocks noChangeArrowheads="1"/>
              </p:cNvSpPr>
              <p:nvPr/>
            </p:nvSpPr>
            <p:spPr bwMode="auto">
              <a:xfrm>
                <a:off x="6450" y="3451"/>
                <a:ext cx="9" cy="12"/>
              </a:xfrm>
              <a:prstGeom prst="ellipse">
                <a:avLst/>
              </a:prstGeom>
              <a:solidFill>
                <a:srgbClr val="FF0000"/>
              </a:solidFill>
              <a:ln w="3175">
                <a:solidFill>
                  <a:srgbClr val="FF0000"/>
                </a:solidFill>
                <a:round/>
                <a:headEnd/>
                <a:tailEnd/>
              </a:ln>
            </p:spPr>
            <p:txBody>
              <a:bodyPr/>
              <a:lstStyle/>
              <a:p>
                <a:endParaRPr lang="en-US"/>
              </a:p>
            </p:txBody>
          </p:sp>
          <p:sp>
            <p:nvSpPr>
              <p:cNvPr id="47388" name="Oval 461"/>
              <p:cNvSpPr>
                <a:spLocks noChangeArrowheads="1"/>
              </p:cNvSpPr>
              <p:nvPr/>
            </p:nvSpPr>
            <p:spPr bwMode="auto">
              <a:xfrm>
                <a:off x="5296" y="3622"/>
                <a:ext cx="10" cy="12"/>
              </a:xfrm>
              <a:prstGeom prst="ellipse">
                <a:avLst/>
              </a:prstGeom>
              <a:solidFill>
                <a:srgbClr val="00FF00"/>
              </a:solidFill>
              <a:ln w="3175">
                <a:solidFill>
                  <a:srgbClr val="00FF00"/>
                </a:solidFill>
                <a:round/>
                <a:headEnd/>
                <a:tailEnd/>
              </a:ln>
            </p:spPr>
            <p:txBody>
              <a:bodyPr/>
              <a:lstStyle/>
              <a:p>
                <a:endParaRPr lang="en-US"/>
              </a:p>
            </p:txBody>
          </p:sp>
          <p:sp>
            <p:nvSpPr>
              <p:cNvPr id="47389" name="Oval 462"/>
              <p:cNvSpPr>
                <a:spLocks noChangeArrowheads="1"/>
              </p:cNvSpPr>
              <p:nvPr/>
            </p:nvSpPr>
            <p:spPr bwMode="auto">
              <a:xfrm>
                <a:off x="5461" y="3606"/>
                <a:ext cx="9" cy="12"/>
              </a:xfrm>
              <a:prstGeom prst="ellipse">
                <a:avLst/>
              </a:prstGeom>
              <a:solidFill>
                <a:srgbClr val="00FF00"/>
              </a:solidFill>
              <a:ln w="3175">
                <a:solidFill>
                  <a:srgbClr val="00FF00"/>
                </a:solidFill>
                <a:round/>
                <a:headEnd/>
                <a:tailEnd/>
              </a:ln>
            </p:spPr>
            <p:txBody>
              <a:bodyPr/>
              <a:lstStyle/>
              <a:p>
                <a:endParaRPr lang="en-US"/>
              </a:p>
            </p:txBody>
          </p:sp>
          <p:sp>
            <p:nvSpPr>
              <p:cNvPr id="47390" name="Oval 463"/>
              <p:cNvSpPr>
                <a:spLocks noChangeArrowheads="1"/>
              </p:cNvSpPr>
              <p:nvPr/>
            </p:nvSpPr>
            <p:spPr bwMode="auto">
              <a:xfrm>
                <a:off x="5626" y="3639"/>
                <a:ext cx="9" cy="11"/>
              </a:xfrm>
              <a:prstGeom prst="ellipse">
                <a:avLst/>
              </a:prstGeom>
              <a:solidFill>
                <a:srgbClr val="00FF00"/>
              </a:solidFill>
              <a:ln w="3175">
                <a:solidFill>
                  <a:srgbClr val="00FF00"/>
                </a:solidFill>
                <a:round/>
                <a:headEnd/>
                <a:tailEnd/>
              </a:ln>
            </p:spPr>
            <p:txBody>
              <a:bodyPr/>
              <a:lstStyle/>
              <a:p>
                <a:endParaRPr lang="en-US"/>
              </a:p>
            </p:txBody>
          </p:sp>
          <p:sp>
            <p:nvSpPr>
              <p:cNvPr id="47391" name="Oval 464"/>
              <p:cNvSpPr>
                <a:spLocks noChangeArrowheads="1"/>
              </p:cNvSpPr>
              <p:nvPr/>
            </p:nvSpPr>
            <p:spPr bwMode="auto">
              <a:xfrm>
                <a:off x="5791" y="3668"/>
                <a:ext cx="9" cy="12"/>
              </a:xfrm>
              <a:prstGeom prst="ellipse">
                <a:avLst/>
              </a:prstGeom>
              <a:solidFill>
                <a:srgbClr val="00FF00"/>
              </a:solidFill>
              <a:ln w="3175">
                <a:solidFill>
                  <a:srgbClr val="00FF00"/>
                </a:solidFill>
                <a:round/>
                <a:headEnd/>
                <a:tailEnd/>
              </a:ln>
            </p:spPr>
            <p:txBody>
              <a:bodyPr/>
              <a:lstStyle/>
              <a:p>
                <a:endParaRPr lang="en-US"/>
              </a:p>
            </p:txBody>
          </p:sp>
          <p:sp>
            <p:nvSpPr>
              <p:cNvPr id="47392" name="Oval 465"/>
              <p:cNvSpPr>
                <a:spLocks noChangeArrowheads="1"/>
              </p:cNvSpPr>
              <p:nvPr/>
            </p:nvSpPr>
            <p:spPr bwMode="auto">
              <a:xfrm>
                <a:off x="5956" y="3554"/>
                <a:ext cx="9" cy="12"/>
              </a:xfrm>
              <a:prstGeom prst="ellipse">
                <a:avLst/>
              </a:prstGeom>
              <a:solidFill>
                <a:srgbClr val="00FF00"/>
              </a:solidFill>
              <a:ln w="3175">
                <a:solidFill>
                  <a:srgbClr val="00FF00"/>
                </a:solidFill>
                <a:round/>
                <a:headEnd/>
                <a:tailEnd/>
              </a:ln>
            </p:spPr>
            <p:txBody>
              <a:bodyPr/>
              <a:lstStyle/>
              <a:p>
                <a:endParaRPr lang="en-US"/>
              </a:p>
            </p:txBody>
          </p:sp>
          <p:sp>
            <p:nvSpPr>
              <p:cNvPr id="47393" name="Oval 466"/>
              <p:cNvSpPr>
                <a:spLocks noChangeArrowheads="1"/>
              </p:cNvSpPr>
              <p:nvPr/>
            </p:nvSpPr>
            <p:spPr bwMode="auto">
              <a:xfrm>
                <a:off x="6121" y="3464"/>
                <a:ext cx="9" cy="12"/>
              </a:xfrm>
              <a:prstGeom prst="ellipse">
                <a:avLst/>
              </a:prstGeom>
              <a:solidFill>
                <a:srgbClr val="00FF00"/>
              </a:solidFill>
              <a:ln w="3175">
                <a:solidFill>
                  <a:srgbClr val="00FF00"/>
                </a:solidFill>
                <a:round/>
                <a:headEnd/>
                <a:tailEnd/>
              </a:ln>
            </p:spPr>
            <p:txBody>
              <a:bodyPr/>
              <a:lstStyle/>
              <a:p>
                <a:endParaRPr lang="en-US"/>
              </a:p>
            </p:txBody>
          </p:sp>
          <p:sp>
            <p:nvSpPr>
              <p:cNvPr id="47394" name="Oval 467"/>
              <p:cNvSpPr>
                <a:spLocks noChangeArrowheads="1"/>
              </p:cNvSpPr>
              <p:nvPr/>
            </p:nvSpPr>
            <p:spPr bwMode="auto">
              <a:xfrm>
                <a:off x="6285" y="3579"/>
                <a:ext cx="9" cy="11"/>
              </a:xfrm>
              <a:prstGeom prst="ellipse">
                <a:avLst/>
              </a:prstGeom>
              <a:solidFill>
                <a:srgbClr val="00FF00"/>
              </a:solidFill>
              <a:ln w="3175">
                <a:solidFill>
                  <a:srgbClr val="00FF00"/>
                </a:solidFill>
                <a:round/>
                <a:headEnd/>
                <a:tailEnd/>
              </a:ln>
            </p:spPr>
            <p:txBody>
              <a:bodyPr/>
              <a:lstStyle/>
              <a:p>
                <a:endParaRPr lang="en-US"/>
              </a:p>
            </p:txBody>
          </p:sp>
          <p:sp>
            <p:nvSpPr>
              <p:cNvPr id="47395" name="Oval 468"/>
              <p:cNvSpPr>
                <a:spLocks noChangeArrowheads="1"/>
              </p:cNvSpPr>
              <p:nvPr/>
            </p:nvSpPr>
            <p:spPr bwMode="auto">
              <a:xfrm>
                <a:off x="6450" y="3591"/>
                <a:ext cx="9" cy="12"/>
              </a:xfrm>
              <a:prstGeom prst="ellipse">
                <a:avLst/>
              </a:prstGeom>
              <a:solidFill>
                <a:srgbClr val="00FF00"/>
              </a:solidFill>
              <a:ln w="3175">
                <a:solidFill>
                  <a:srgbClr val="00FF00"/>
                </a:solidFill>
                <a:round/>
                <a:headEnd/>
                <a:tailEnd/>
              </a:ln>
            </p:spPr>
            <p:txBody>
              <a:bodyPr/>
              <a:lstStyle/>
              <a:p>
                <a:endParaRPr lang="en-US"/>
              </a:p>
            </p:txBody>
          </p:sp>
          <p:sp>
            <p:nvSpPr>
              <p:cNvPr id="47396" name="Oval 469"/>
              <p:cNvSpPr>
                <a:spLocks noChangeArrowheads="1"/>
              </p:cNvSpPr>
              <p:nvPr/>
            </p:nvSpPr>
            <p:spPr bwMode="auto">
              <a:xfrm>
                <a:off x="5296" y="3595"/>
                <a:ext cx="10" cy="11"/>
              </a:xfrm>
              <a:prstGeom prst="ellipse">
                <a:avLst/>
              </a:prstGeom>
              <a:solidFill>
                <a:srgbClr val="0000FF"/>
              </a:solidFill>
              <a:ln w="3175">
                <a:solidFill>
                  <a:srgbClr val="0000FF"/>
                </a:solidFill>
                <a:round/>
                <a:headEnd/>
                <a:tailEnd/>
              </a:ln>
            </p:spPr>
            <p:txBody>
              <a:bodyPr/>
              <a:lstStyle/>
              <a:p>
                <a:endParaRPr lang="en-US"/>
              </a:p>
            </p:txBody>
          </p:sp>
          <p:sp>
            <p:nvSpPr>
              <p:cNvPr id="47397" name="Oval 470"/>
              <p:cNvSpPr>
                <a:spLocks noChangeArrowheads="1"/>
              </p:cNvSpPr>
              <p:nvPr/>
            </p:nvSpPr>
            <p:spPr bwMode="auto">
              <a:xfrm>
                <a:off x="5461" y="3634"/>
                <a:ext cx="9" cy="12"/>
              </a:xfrm>
              <a:prstGeom prst="ellipse">
                <a:avLst/>
              </a:prstGeom>
              <a:solidFill>
                <a:srgbClr val="0000FF"/>
              </a:solidFill>
              <a:ln w="3175">
                <a:solidFill>
                  <a:srgbClr val="0000FF"/>
                </a:solidFill>
                <a:round/>
                <a:headEnd/>
                <a:tailEnd/>
              </a:ln>
            </p:spPr>
            <p:txBody>
              <a:bodyPr/>
              <a:lstStyle/>
              <a:p>
                <a:endParaRPr lang="en-US"/>
              </a:p>
            </p:txBody>
          </p:sp>
          <p:sp>
            <p:nvSpPr>
              <p:cNvPr id="47398" name="Oval 471"/>
              <p:cNvSpPr>
                <a:spLocks noChangeArrowheads="1"/>
              </p:cNvSpPr>
              <p:nvPr/>
            </p:nvSpPr>
            <p:spPr bwMode="auto">
              <a:xfrm>
                <a:off x="5626" y="3599"/>
                <a:ext cx="9" cy="12"/>
              </a:xfrm>
              <a:prstGeom prst="ellipse">
                <a:avLst/>
              </a:prstGeom>
              <a:solidFill>
                <a:srgbClr val="0000FF"/>
              </a:solidFill>
              <a:ln w="3175">
                <a:solidFill>
                  <a:srgbClr val="0000FF"/>
                </a:solidFill>
                <a:round/>
                <a:headEnd/>
                <a:tailEnd/>
              </a:ln>
            </p:spPr>
            <p:txBody>
              <a:bodyPr/>
              <a:lstStyle/>
              <a:p>
                <a:endParaRPr lang="en-US"/>
              </a:p>
            </p:txBody>
          </p:sp>
          <p:sp>
            <p:nvSpPr>
              <p:cNvPr id="47399" name="Oval 472"/>
              <p:cNvSpPr>
                <a:spLocks noChangeArrowheads="1"/>
              </p:cNvSpPr>
              <p:nvPr/>
            </p:nvSpPr>
            <p:spPr bwMode="auto">
              <a:xfrm>
                <a:off x="5791" y="3516"/>
                <a:ext cx="9" cy="12"/>
              </a:xfrm>
              <a:prstGeom prst="ellipse">
                <a:avLst/>
              </a:prstGeom>
              <a:solidFill>
                <a:srgbClr val="0000FF"/>
              </a:solidFill>
              <a:ln w="3175">
                <a:solidFill>
                  <a:srgbClr val="0000FF"/>
                </a:solidFill>
                <a:round/>
                <a:headEnd/>
                <a:tailEnd/>
              </a:ln>
            </p:spPr>
            <p:txBody>
              <a:bodyPr/>
              <a:lstStyle/>
              <a:p>
                <a:endParaRPr lang="en-US"/>
              </a:p>
            </p:txBody>
          </p:sp>
          <p:sp>
            <p:nvSpPr>
              <p:cNvPr id="47400" name="Oval 473"/>
              <p:cNvSpPr>
                <a:spLocks noChangeArrowheads="1"/>
              </p:cNvSpPr>
              <p:nvPr/>
            </p:nvSpPr>
            <p:spPr bwMode="auto">
              <a:xfrm>
                <a:off x="5956" y="3525"/>
                <a:ext cx="9" cy="12"/>
              </a:xfrm>
              <a:prstGeom prst="ellipse">
                <a:avLst/>
              </a:prstGeom>
              <a:solidFill>
                <a:srgbClr val="0000FF"/>
              </a:solidFill>
              <a:ln w="3175">
                <a:solidFill>
                  <a:srgbClr val="0000FF"/>
                </a:solidFill>
                <a:round/>
                <a:headEnd/>
                <a:tailEnd/>
              </a:ln>
            </p:spPr>
            <p:txBody>
              <a:bodyPr/>
              <a:lstStyle/>
              <a:p>
                <a:endParaRPr lang="en-US"/>
              </a:p>
            </p:txBody>
          </p:sp>
          <p:sp>
            <p:nvSpPr>
              <p:cNvPr id="47401" name="Oval 474"/>
              <p:cNvSpPr>
                <a:spLocks noChangeArrowheads="1"/>
              </p:cNvSpPr>
              <p:nvPr/>
            </p:nvSpPr>
            <p:spPr bwMode="auto">
              <a:xfrm>
                <a:off x="6121" y="3588"/>
                <a:ext cx="9" cy="12"/>
              </a:xfrm>
              <a:prstGeom prst="ellipse">
                <a:avLst/>
              </a:prstGeom>
              <a:solidFill>
                <a:srgbClr val="0000FF"/>
              </a:solidFill>
              <a:ln w="3175">
                <a:solidFill>
                  <a:srgbClr val="0000FF"/>
                </a:solidFill>
                <a:round/>
                <a:headEnd/>
                <a:tailEnd/>
              </a:ln>
            </p:spPr>
            <p:txBody>
              <a:bodyPr/>
              <a:lstStyle/>
              <a:p>
                <a:endParaRPr lang="en-US"/>
              </a:p>
            </p:txBody>
          </p:sp>
          <p:sp>
            <p:nvSpPr>
              <p:cNvPr id="47402" name="Oval 475"/>
              <p:cNvSpPr>
                <a:spLocks noChangeArrowheads="1"/>
              </p:cNvSpPr>
              <p:nvPr/>
            </p:nvSpPr>
            <p:spPr bwMode="auto">
              <a:xfrm>
                <a:off x="6285" y="3572"/>
                <a:ext cx="9" cy="11"/>
              </a:xfrm>
              <a:prstGeom prst="ellipse">
                <a:avLst/>
              </a:prstGeom>
              <a:solidFill>
                <a:srgbClr val="0000FF"/>
              </a:solidFill>
              <a:ln w="3175">
                <a:solidFill>
                  <a:srgbClr val="0000FF"/>
                </a:solidFill>
                <a:round/>
                <a:headEnd/>
                <a:tailEnd/>
              </a:ln>
            </p:spPr>
            <p:txBody>
              <a:bodyPr/>
              <a:lstStyle/>
              <a:p>
                <a:endParaRPr lang="en-US"/>
              </a:p>
            </p:txBody>
          </p:sp>
          <p:sp>
            <p:nvSpPr>
              <p:cNvPr id="47403" name="Oval 476"/>
              <p:cNvSpPr>
                <a:spLocks noChangeArrowheads="1"/>
              </p:cNvSpPr>
              <p:nvPr/>
            </p:nvSpPr>
            <p:spPr bwMode="auto">
              <a:xfrm>
                <a:off x="6450" y="3632"/>
                <a:ext cx="9" cy="12"/>
              </a:xfrm>
              <a:prstGeom prst="ellipse">
                <a:avLst/>
              </a:prstGeom>
              <a:solidFill>
                <a:srgbClr val="0000FF"/>
              </a:solidFill>
              <a:ln w="3175">
                <a:solidFill>
                  <a:srgbClr val="0000FF"/>
                </a:solidFill>
                <a:round/>
                <a:headEnd/>
                <a:tailEnd/>
              </a:ln>
            </p:spPr>
            <p:txBody>
              <a:bodyPr/>
              <a:lstStyle/>
              <a:p>
                <a:endParaRPr lang="en-US"/>
              </a:p>
            </p:txBody>
          </p:sp>
        </p:grpSp>
      </p:grpSp>
      <p:grpSp>
        <p:nvGrpSpPr>
          <p:cNvPr id="47127" name="Group 477"/>
          <p:cNvGrpSpPr>
            <a:grpSpLocks/>
          </p:cNvGrpSpPr>
          <p:nvPr/>
        </p:nvGrpSpPr>
        <p:grpSpPr bwMode="auto">
          <a:xfrm>
            <a:off x="6400800" y="3152775"/>
            <a:ext cx="1600200" cy="1957388"/>
            <a:chOff x="4032" y="1818"/>
            <a:chExt cx="1008" cy="1233"/>
          </a:xfrm>
        </p:grpSpPr>
        <p:sp>
          <p:nvSpPr>
            <p:cNvPr id="47132" name="Text Box 478"/>
            <p:cNvSpPr txBox="1">
              <a:spLocks noChangeArrowheads="1"/>
            </p:cNvSpPr>
            <p:nvPr/>
          </p:nvSpPr>
          <p:spPr bwMode="auto">
            <a:xfrm>
              <a:off x="4333" y="1818"/>
              <a:ext cx="412" cy="231"/>
            </a:xfrm>
            <a:prstGeom prst="rect">
              <a:avLst/>
            </a:prstGeom>
            <a:noFill/>
            <a:ln w="9525">
              <a:noFill/>
              <a:miter lim="800000"/>
              <a:headEnd/>
              <a:tailEnd/>
            </a:ln>
          </p:spPr>
          <p:txBody>
            <a:bodyPr wrap="none">
              <a:spAutoFit/>
            </a:bodyPr>
            <a:lstStyle/>
            <a:p>
              <a:pPr algn="ctr"/>
              <a:r>
                <a:rPr lang="en-US" sz="1800" b="1">
                  <a:latin typeface="Times" charset="0"/>
                </a:rPr>
                <a:t>PCC</a:t>
              </a:r>
            </a:p>
          </p:txBody>
        </p:sp>
        <p:grpSp>
          <p:nvGrpSpPr>
            <p:cNvPr id="47133" name="Group 479"/>
            <p:cNvGrpSpPr>
              <a:grpSpLocks/>
            </p:cNvGrpSpPr>
            <p:nvPr/>
          </p:nvGrpSpPr>
          <p:grpSpPr bwMode="auto">
            <a:xfrm>
              <a:off x="4032" y="2043"/>
              <a:ext cx="1002" cy="1008"/>
              <a:chOff x="1923" y="2043"/>
              <a:chExt cx="1002" cy="1008"/>
            </a:xfrm>
          </p:grpSpPr>
          <p:sp>
            <p:nvSpPr>
              <p:cNvPr id="47251" name="Rectangle 480"/>
              <p:cNvSpPr>
                <a:spLocks noChangeArrowheads="1"/>
              </p:cNvSpPr>
              <p:nvPr/>
            </p:nvSpPr>
            <p:spPr bwMode="auto">
              <a:xfrm>
                <a:off x="1923" y="2043"/>
                <a:ext cx="1002" cy="1007"/>
              </a:xfrm>
              <a:prstGeom prst="rect">
                <a:avLst/>
              </a:prstGeom>
              <a:noFill/>
              <a:ln w="9525">
                <a:noFill/>
                <a:miter lim="800000"/>
                <a:headEnd/>
                <a:tailEnd/>
              </a:ln>
            </p:spPr>
            <p:txBody>
              <a:bodyPr/>
              <a:lstStyle/>
              <a:p>
                <a:endParaRPr lang="en-US"/>
              </a:p>
            </p:txBody>
          </p:sp>
          <p:sp>
            <p:nvSpPr>
              <p:cNvPr id="47252" name="Freeform 481"/>
              <p:cNvSpPr>
                <a:spLocks/>
              </p:cNvSpPr>
              <p:nvPr/>
            </p:nvSpPr>
            <p:spPr bwMode="auto">
              <a:xfrm>
                <a:off x="1923" y="2043"/>
                <a:ext cx="1002" cy="1007"/>
              </a:xfrm>
              <a:custGeom>
                <a:avLst/>
                <a:gdLst>
                  <a:gd name="T0" fmla="*/ 0 w 3295"/>
                  <a:gd name="T1" fmla="*/ 0 h 2215"/>
                  <a:gd name="T2" fmla="*/ 28 w 3295"/>
                  <a:gd name="T3" fmla="*/ 0 h 2215"/>
                  <a:gd name="T4" fmla="*/ 28 w 3295"/>
                  <a:gd name="T5" fmla="*/ 95 h 2215"/>
                  <a:gd name="T6" fmla="*/ 0 w 3295"/>
                  <a:gd name="T7" fmla="*/ 95 h 2215"/>
                  <a:gd name="T8" fmla="*/ 0 w 3295"/>
                  <a:gd name="T9" fmla="*/ 0 h 2215"/>
                  <a:gd name="T10" fmla="*/ 0 w 3295"/>
                  <a:gd name="T11" fmla="*/ 95 h 2215"/>
                  <a:gd name="T12" fmla="*/ 0 w 3295"/>
                  <a:gd name="T13" fmla="*/ 95 h 2215"/>
                  <a:gd name="T14" fmla="*/ 0 60000 65536"/>
                  <a:gd name="T15" fmla="*/ 0 60000 65536"/>
                  <a:gd name="T16" fmla="*/ 0 60000 65536"/>
                  <a:gd name="T17" fmla="*/ 0 60000 65536"/>
                  <a:gd name="T18" fmla="*/ 0 60000 65536"/>
                  <a:gd name="T19" fmla="*/ 0 60000 65536"/>
                  <a:gd name="T20" fmla="*/ 0 60000 65536"/>
                  <a:gd name="T21" fmla="*/ 0 w 3295"/>
                  <a:gd name="T22" fmla="*/ 0 h 2215"/>
                  <a:gd name="T23" fmla="*/ 3295 w 3295"/>
                  <a:gd name="T24" fmla="*/ 2215 h 22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95" h="2215">
                    <a:moveTo>
                      <a:pt x="0" y="0"/>
                    </a:moveTo>
                    <a:lnTo>
                      <a:pt x="3295" y="0"/>
                    </a:lnTo>
                    <a:lnTo>
                      <a:pt x="3295" y="2215"/>
                    </a:lnTo>
                    <a:lnTo>
                      <a:pt x="0" y="2215"/>
                    </a:lnTo>
                    <a:lnTo>
                      <a:pt x="0" y="0"/>
                    </a:lnTo>
                    <a:lnTo>
                      <a:pt x="0" y="2215"/>
                    </a:lnTo>
                    <a:lnTo>
                      <a:pt x="16" y="2215"/>
                    </a:lnTo>
                  </a:path>
                </a:pathLst>
              </a:custGeom>
              <a:noFill/>
              <a:ln w="0">
                <a:solidFill>
                  <a:srgbClr val="000000"/>
                </a:solidFill>
                <a:round/>
                <a:headEnd/>
                <a:tailEnd/>
              </a:ln>
            </p:spPr>
            <p:txBody>
              <a:bodyPr/>
              <a:lstStyle/>
              <a:p>
                <a:endParaRPr lang="en-US"/>
              </a:p>
            </p:txBody>
          </p:sp>
          <p:sp>
            <p:nvSpPr>
              <p:cNvPr id="47253" name="Line 482"/>
              <p:cNvSpPr>
                <a:spLocks noChangeShapeType="1"/>
              </p:cNvSpPr>
              <p:nvPr/>
            </p:nvSpPr>
            <p:spPr bwMode="auto">
              <a:xfrm>
                <a:off x="1923" y="2715"/>
                <a:ext cx="15" cy="1"/>
              </a:xfrm>
              <a:prstGeom prst="line">
                <a:avLst/>
              </a:prstGeom>
              <a:noFill/>
              <a:ln w="0">
                <a:solidFill>
                  <a:srgbClr val="000000"/>
                </a:solidFill>
                <a:round/>
                <a:headEnd/>
                <a:tailEnd/>
              </a:ln>
            </p:spPr>
            <p:txBody>
              <a:bodyPr/>
              <a:lstStyle/>
              <a:p>
                <a:endParaRPr lang="en-US"/>
              </a:p>
            </p:txBody>
          </p:sp>
          <p:sp>
            <p:nvSpPr>
              <p:cNvPr id="47254" name="Line 483"/>
              <p:cNvSpPr>
                <a:spLocks noChangeShapeType="1"/>
              </p:cNvSpPr>
              <p:nvPr/>
            </p:nvSpPr>
            <p:spPr bwMode="auto">
              <a:xfrm>
                <a:off x="1923" y="2378"/>
                <a:ext cx="15" cy="1"/>
              </a:xfrm>
              <a:prstGeom prst="line">
                <a:avLst/>
              </a:prstGeom>
              <a:noFill/>
              <a:ln w="0">
                <a:solidFill>
                  <a:srgbClr val="000000"/>
                </a:solidFill>
                <a:round/>
                <a:headEnd/>
                <a:tailEnd/>
              </a:ln>
            </p:spPr>
            <p:txBody>
              <a:bodyPr/>
              <a:lstStyle/>
              <a:p>
                <a:endParaRPr lang="en-US"/>
              </a:p>
            </p:txBody>
          </p:sp>
          <p:sp>
            <p:nvSpPr>
              <p:cNvPr id="47255" name="Line 484"/>
              <p:cNvSpPr>
                <a:spLocks noChangeShapeType="1"/>
              </p:cNvSpPr>
              <p:nvPr/>
            </p:nvSpPr>
            <p:spPr bwMode="auto">
              <a:xfrm>
                <a:off x="1923" y="2043"/>
                <a:ext cx="6" cy="1"/>
              </a:xfrm>
              <a:prstGeom prst="line">
                <a:avLst/>
              </a:prstGeom>
              <a:noFill/>
              <a:ln w="0">
                <a:solidFill>
                  <a:srgbClr val="000000"/>
                </a:solidFill>
                <a:round/>
                <a:headEnd/>
                <a:tailEnd/>
              </a:ln>
            </p:spPr>
            <p:txBody>
              <a:bodyPr/>
              <a:lstStyle/>
              <a:p>
                <a:endParaRPr lang="en-US"/>
              </a:p>
            </p:txBody>
          </p:sp>
          <p:sp>
            <p:nvSpPr>
              <p:cNvPr id="47256" name="Line 485"/>
              <p:cNvSpPr>
                <a:spLocks noChangeShapeType="1"/>
              </p:cNvSpPr>
              <p:nvPr/>
            </p:nvSpPr>
            <p:spPr bwMode="auto">
              <a:xfrm>
                <a:off x="1923" y="3050"/>
                <a:ext cx="1002" cy="1"/>
              </a:xfrm>
              <a:prstGeom prst="line">
                <a:avLst/>
              </a:prstGeom>
              <a:noFill/>
              <a:ln w="0">
                <a:solidFill>
                  <a:srgbClr val="000000"/>
                </a:solidFill>
                <a:round/>
                <a:headEnd/>
                <a:tailEnd/>
              </a:ln>
            </p:spPr>
            <p:txBody>
              <a:bodyPr/>
              <a:lstStyle/>
              <a:p>
                <a:endParaRPr lang="en-US"/>
              </a:p>
            </p:txBody>
          </p:sp>
          <p:sp>
            <p:nvSpPr>
              <p:cNvPr id="47257" name="Line 486"/>
              <p:cNvSpPr>
                <a:spLocks noChangeShapeType="1"/>
              </p:cNvSpPr>
              <p:nvPr/>
            </p:nvSpPr>
            <p:spPr bwMode="auto">
              <a:xfrm flipV="1">
                <a:off x="1923" y="3042"/>
                <a:ext cx="1" cy="8"/>
              </a:xfrm>
              <a:prstGeom prst="line">
                <a:avLst/>
              </a:prstGeom>
              <a:noFill/>
              <a:ln w="0">
                <a:solidFill>
                  <a:srgbClr val="000000"/>
                </a:solidFill>
                <a:round/>
                <a:headEnd/>
                <a:tailEnd/>
              </a:ln>
            </p:spPr>
            <p:txBody>
              <a:bodyPr/>
              <a:lstStyle/>
              <a:p>
                <a:endParaRPr lang="en-US"/>
              </a:p>
            </p:txBody>
          </p:sp>
          <p:grpSp>
            <p:nvGrpSpPr>
              <p:cNvPr id="47258" name="Group 487"/>
              <p:cNvGrpSpPr>
                <a:grpSpLocks/>
              </p:cNvGrpSpPr>
              <p:nvPr/>
            </p:nvGrpSpPr>
            <p:grpSpPr bwMode="auto">
              <a:xfrm>
                <a:off x="2067" y="3027"/>
                <a:ext cx="715" cy="23"/>
                <a:chOff x="1099" y="3029"/>
                <a:chExt cx="827" cy="8"/>
              </a:xfrm>
            </p:grpSpPr>
            <p:sp>
              <p:nvSpPr>
                <p:cNvPr id="47271" name="Line 488"/>
                <p:cNvSpPr>
                  <a:spLocks noChangeShapeType="1"/>
                </p:cNvSpPr>
                <p:nvPr/>
              </p:nvSpPr>
              <p:spPr bwMode="auto">
                <a:xfrm flipV="1">
                  <a:off x="1099" y="3029"/>
                  <a:ext cx="1" cy="8"/>
                </a:xfrm>
                <a:prstGeom prst="line">
                  <a:avLst/>
                </a:prstGeom>
                <a:noFill/>
                <a:ln w="0">
                  <a:solidFill>
                    <a:srgbClr val="000000"/>
                  </a:solidFill>
                  <a:round/>
                  <a:headEnd/>
                  <a:tailEnd/>
                </a:ln>
              </p:spPr>
              <p:txBody>
                <a:bodyPr/>
                <a:lstStyle/>
                <a:p>
                  <a:endParaRPr lang="en-US"/>
                </a:p>
              </p:txBody>
            </p:sp>
            <p:sp>
              <p:nvSpPr>
                <p:cNvPr id="47272" name="Line 489"/>
                <p:cNvSpPr>
                  <a:spLocks noChangeShapeType="1"/>
                </p:cNvSpPr>
                <p:nvPr/>
              </p:nvSpPr>
              <p:spPr bwMode="auto">
                <a:xfrm flipV="1">
                  <a:off x="1264" y="3029"/>
                  <a:ext cx="1" cy="8"/>
                </a:xfrm>
                <a:prstGeom prst="line">
                  <a:avLst/>
                </a:prstGeom>
                <a:noFill/>
                <a:ln w="0">
                  <a:solidFill>
                    <a:srgbClr val="000000"/>
                  </a:solidFill>
                  <a:round/>
                  <a:headEnd/>
                  <a:tailEnd/>
                </a:ln>
              </p:spPr>
              <p:txBody>
                <a:bodyPr/>
                <a:lstStyle/>
                <a:p>
                  <a:endParaRPr lang="en-US"/>
                </a:p>
              </p:txBody>
            </p:sp>
            <p:sp>
              <p:nvSpPr>
                <p:cNvPr id="47273" name="Line 490"/>
                <p:cNvSpPr>
                  <a:spLocks noChangeShapeType="1"/>
                </p:cNvSpPr>
                <p:nvPr/>
              </p:nvSpPr>
              <p:spPr bwMode="auto">
                <a:xfrm flipV="1">
                  <a:off x="1429" y="3029"/>
                  <a:ext cx="1" cy="8"/>
                </a:xfrm>
                <a:prstGeom prst="line">
                  <a:avLst/>
                </a:prstGeom>
                <a:noFill/>
                <a:ln w="0">
                  <a:solidFill>
                    <a:srgbClr val="000000"/>
                  </a:solidFill>
                  <a:round/>
                  <a:headEnd/>
                  <a:tailEnd/>
                </a:ln>
              </p:spPr>
              <p:txBody>
                <a:bodyPr/>
                <a:lstStyle/>
                <a:p>
                  <a:endParaRPr lang="en-US"/>
                </a:p>
              </p:txBody>
            </p:sp>
            <p:sp>
              <p:nvSpPr>
                <p:cNvPr id="47274" name="Line 491"/>
                <p:cNvSpPr>
                  <a:spLocks noChangeShapeType="1"/>
                </p:cNvSpPr>
                <p:nvPr/>
              </p:nvSpPr>
              <p:spPr bwMode="auto">
                <a:xfrm flipV="1">
                  <a:off x="1595" y="3029"/>
                  <a:ext cx="1" cy="8"/>
                </a:xfrm>
                <a:prstGeom prst="line">
                  <a:avLst/>
                </a:prstGeom>
                <a:noFill/>
                <a:ln w="0">
                  <a:solidFill>
                    <a:srgbClr val="000000"/>
                  </a:solidFill>
                  <a:round/>
                  <a:headEnd/>
                  <a:tailEnd/>
                </a:ln>
              </p:spPr>
              <p:txBody>
                <a:bodyPr/>
                <a:lstStyle/>
                <a:p>
                  <a:endParaRPr lang="en-US"/>
                </a:p>
              </p:txBody>
            </p:sp>
            <p:sp>
              <p:nvSpPr>
                <p:cNvPr id="47275" name="Line 492"/>
                <p:cNvSpPr>
                  <a:spLocks noChangeShapeType="1"/>
                </p:cNvSpPr>
                <p:nvPr/>
              </p:nvSpPr>
              <p:spPr bwMode="auto">
                <a:xfrm flipV="1">
                  <a:off x="1760" y="3029"/>
                  <a:ext cx="1" cy="8"/>
                </a:xfrm>
                <a:prstGeom prst="line">
                  <a:avLst/>
                </a:prstGeom>
                <a:noFill/>
                <a:ln w="0">
                  <a:solidFill>
                    <a:srgbClr val="000000"/>
                  </a:solidFill>
                  <a:round/>
                  <a:headEnd/>
                  <a:tailEnd/>
                </a:ln>
              </p:spPr>
              <p:txBody>
                <a:bodyPr/>
                <a:lstStyle/>
                <a:p>
                  <a:endParaRPr lang="en-US"/>
                </a:p>
              </p:txBody>
            </p:sp>
            <p:sp>
              <p:nvSpPr>
                <p:cNvPr id="47276" name="Line 493"/>
                <p:cNvSpPr>
                  <a:spLocks noChangeShapeType="1"/>
                </p:cNvSpPr>
                <p:nvPr/>
              </p:nvSpPr>
              <p:spPr bwMode="auto">
                <a:xfrm flipV="1">
                  <a:off x="1925" y="3029"/>
                  <a:ext cx="1" cy="8"/>
                </a:xfrm>
                <a:prstGeom prst="line">
                  <a:avLst/>
                </a:prstGeom>
                <a:noFill/>
                <a:ln w="0">
                  <a:solidFill>
                    <a:srgbClr val="000000"/>
                  </a:solidFill>
                  <a:round/>
                  <a:headEnd/>
                  <a:tailEnd/>
                </a:ln>
              </p:spPr>
              <p:txBody>
                <a:bodyPr/>
                <a:lstStyle/>
                <a:p>
                  <a:endParaRPr lang="en-US"/>
                </a:p>
              </p:txBody>
            </p:sp>
          </p:grpSp>
          <p:sp>
            <p:nvSpPr>
              <p:cNvPr id="47259" name="Line 494"/>
              <p:cNvSpPr>
                <a:spLocks noChangeShapeType="1"/>
              </p:cNvSpPr>
              <p:nvPr/>
            </p:nvSpPr>
            <p:spPr bwMode="auto">
              <a:xfrm flipV="1">
                <a:off x="2925" y="3042"/>
                <a:ext cx="0" cy="8"/>
              </a:xfrm>
              <a:prstGeom prst="line">
                <a:avLst/>
              </a:prstGeom>
              <a:noFill/>
              <a:ln w="0">
                <a:solidFill>
                  <a:srgbClr val="000000"/>
                </a:solidFill>
                <a:round/>
                <a:headEnd/>
                <a:tailEnd/>
              </a:ln>
            </p:spPr>
            <p:txBody>
              <a:bodyPr/>
              <a:lstStyle/>
              <a:p>
                <a:endParaRPr lang="en-US"/>
              </a:p>
            </p:txBody>
          </p:sp>
          <p:sp>
            <p:nvSpPr>
              <p:cNvPr id="47260" name="Line 495"/>
              <p:cNvSpPr>
                <a:spLocks noChangeShapeType="1"/>
              </p:cNvSpPr>
              <p:nvPr/>
            </p:nvSpPr>
            <p:spPr bwMode="auto">
              <a:xfrm flipV="1">
                <a:off x="2925" y="2714"/>
                <a:ext cx="0" cy="27"/>
              </a:xfrm>
              <a:prstGeom prst="line">
                <a:avLst/>
              </a:prstGeom>
              <a:noFill/>
              <a:ln w="3175">
                <a:solidFill>
                  <a:srgbClr val="0000FF"/>
                </a:solidFill>
                <a:round/>
                <a:headEnd/>
                <a:tailEnd/>
              </a:ln>
            </p:spPr>
            <p:txBody>
              <a:bodyPr/>
              <a:lstStyle/>
              <a:p>
                <a:endParaRPr lang="en-US"/>
              </a:p>
            </p:txBody>
          </p:sp>
          <p:grpSp>
            <p:nvGrpSpPr>
              <p:cNvPr id="47261" name="Group 496"/>
              <p:cNvGrpSpPr>
                <a:grpSpLocks/>
              </p:cNvGrpSpPr>
              <p:nvPr/>
            </p:nvGrpSpPr>
            <p:grpSpPr bwMode="auto">
              <a:xfrm>
                <a:off x="2910" y="2377"/>
                <a:ext cx="15" cy="339"/>
                <a:chOff x="899" y="2373"/>
                <a:chExt cx="6" cy="334"/>
              </a:xfrm>
            </p:grpSpPr>
            <p:sp>
              <p:nvSpPr>
                <p:cNvPr id="47269" name="Line 497"/>
                <p:cNvSpPr>
                  <a:spLocks noChangeShapeType="1"/>
                </p:cNvSpPr>
                <p:nvPr/>
              </p:nvSpPr>
              <p:spPr bwMode="auto">
                <a:xfrm>
                  <a:off x="899" y="2706"/>
                  <a:ext cx="6" cy="1"/>
                </a:xfrm>
                <a:prstGeom prst="line">
                  <a:avLst/>
                </a:prstGeom>
                <a:noFill/>
                <a:ln w="0">
                  <a:solidFill>
                    <a:srgbClr val="000000"/>
                  </a:solidFill>
                  <a:round/>
                  <a:headEnd/>
                  <a:tailEnd/>
                </a:ln>
              </p:spPr>
              <p:txBody>
                <a:bodyPr/>
                <a:lstStyle/>
                <a:p>
                  <a:endParaRPr lang="en-US"/>
                </a:p>
              </p:txBody>
            </p:sp>
            <p:sp>
              <p:nvSpPr>
                <p:cNvPr id="47270" name="Line 498"/>
                <p:cNvSpPr>
                  <a:spLocks noChangeShapeType="1"/>
                </p:cNvSpPr>
                <p:nvPr/>
              </p:nvSpPr>
              <p:spPr bwMode="auto">
                <a:xfrm>
                  <a:off x="899" y="2373"/>
                  <a:ext cx="6" cy="1"/>
                </a:xfrm>
                <a:prstGeom prst="line">
                  <a:avLst/>
                </a:prstGeom>
                <a:noFill/>
                <a:ln w="0">
                  <a:solidFill>
                    <a:srgbClr val="000000"/>
                  </a:solidFill>
                  <a:round/>
                  <a:headEnd/>
                  <a:tailEnd/>
                </a:ln>
              </p:spPr>
              <p:txBody>
                <a:bodyPr/>
                <a:lstStyle/>
                <a:p>
                  <a:endParaRPr lang="en-US"/>
                </a:p>
              </p:txBody>
            </p:sp>
          </p:grpSp>
          <p:grpSp>
            <p:nvGrpSpPr>
              <p:cNvPr id="47262" name="Group 499"/>
              <p:cNvGrpSpPr>
                <a:grpSpLocks/>
              </p:cNvGrpSpPr>
              <p:nvPr/>
            </p:nvGrpSpPr>
            <p:grpSpPr bwMode="auto">
              <a:xfrm>
                <a:off x="2068" y="2044"/>
                <a:ext cx="715" cy="23"/>
                <a:chOff x="1099" y="3029"/>
                <a:chExt cx="827" cy="8"/>
              </a:xfrm>
            </p:grpSpPr>
            <p:sp>
              <p:nvSpPr>
                <p:cNvPr id="47263" name="Line 500"/>
                <p:cNvSpPr>
                  <a:spLocks noChangeShapeType="1"/>
                </p:cNvSpPr>
                <p:nvPr/>
              </p:nvSpPr>
              <p:spPr bwMode="auto">
                <a:xfrm flipV="1">
                  <a:off x="1099" y="3029"/>
                  <a:ext cx="1" cy="8"/>
                </a:xfrm>
                <a:prstGeom prst="line">
                  <a:avLst/>
                </a:prstGeom>
                <a:noFill/>
                <a:ln w="0">
                  <a:solidFill>
                    <a:srgbClr val="000000"/>
                  </a:solidFill>
                  <a:round/>
                  <a:headEnd/>
                  <a:tailEnd/>
                </a:ln>
              </p:spPr>
              <p:txBody>
                <a:bodyPr/>
                <a:lstStyle/>
                <a:p>
                  <a:endParaRPr lang="en-US"/>
                </a:p>
              </p:txBody>
            </p:sp>
            <p:sp>
              <p:nvSpPr>
                <p:cNvPr id="47264" name="Line 501"/>
                <p:cNvSpPr>
                  <a:spLocks noChangeShapeType="1"/>
                </p:cNvSpPr>
                <p:nvPr/>
              </p:nvSpPr>
              <p:spPr bwMode="auto">
                <a:xfrm flipV="1">
                  <a:off x="1264" y="3029"/>
                  <a:ext cx="1" cy="8"/>
                </a:xfrm>
                <a:prstGeom prst="line">
                  <a:avLst/>
                </a:prstGeom>
                <a:noFill/>
                <a:ln w="0">
                  <a:solidFill>
                    <a:srgbClr val="000000"/>
                  </a:solidFill>
                  <a:round/>
                  <a:headEnd/>
                  <a:tailEnd/>
                </a:ln>
              </p:spPr>
              <p:txBody>
                <a:bodyPr/>
                <a:lstStyle/>
                <a:p>
                  <a:endParaRPr lang="en-US"/>
                </a:p>
              </p:txBody>
            </p:sp>
            <p:sp>
              <p:nvSpPr>
                <p:cNvPr id="47265" name="Line 502"/>
                <p:cNvSpPr>
                  <a:spLocks noChangeShapeType="1"/>
                </p:cNvSpPr>
                <p:nvPr/>
              </p:nvSpPr>
              <p:spPr bwMode="auto">
                <a:xfrm flipV="1">
                  <a:off x="1429" y="3029"/>
                  <a:ext cx="1" cy="8"/>
                </a:xfrm>
                <a:prstGeom prst="line">
                  <a:avLst/>
                </a:prstGeom>
                <a:noFill/>
                <a:ln w="0">
                  <a:solidFill>
                    <a:srgbClr val="000000"/>
                  </a:solidFill>
                  <a:round/>
                  <a:headEnd/>
                  <a:tailEnd/>
                </a:ln>
              </p:spPr>
              <p:txBody>
                <a:bodyPr/>
                <a:lstStyle/>
                <a:p>
                  <a:endParaRPr lang="en-US"/>
                </a:p>
              </p:txBody>
            </p:sp>
            <p:sp>
              <p:nvSpPr>
                <p:cNvPr id="47266" name="Line 503"/>
                <p:cNvSpPr>
                  <a:spLocks noChangeShapeType="1"/>
                </p:cNvSpPr>
                <p:nvPr/>
              </p:nvSpPr>
              <p:spPr bwMode="auto">
                <a:xfrm flipV="1">
                  <a:off x="1595" y="3029"/>
                  <a:ext cx="1" cy="8"/>
                </a:xfrm>
                <a:prstGeom prst="line">
                  <a:avLst/>
                </a:prstGeom>
                <a:noFill/>
                <a:ln w="0">
                  <a:solidFill>
                    <a:srgbClr val="000000"/>
                  </a:solidFill>
                  <a:round/>
                  <a:headEnd/>
                  <a:tailEnd/>
                </a:ln>
              </p:spPr>
              <p:txBody>
                <a:bodyPr/>
                <a:lstStyle/>
                <a:p>
                  <a:endParaRPr lang="en-US"/>
                </a:p>
              </p:txBody>
            </p:sp>
            <p:sp>
              <p:nvSpPr>
                <p:cNvPr id="47267" name="Line 504"/>
                <p:cNvSpPr>
                  <a:spLocks noChangeShapeType="1"/>
                </p:cNvSpPr>
                <p:nvPr/>
              </p:nvSpPr>
              <p:spPr bwMode="auto">
                <a:xfrm flipV="1">
                  <a:off x="1760" y="3029"/>
                  <a:ext cx="1" cy="8"/>
                </a:xfrm>
                <a:prstGeom prst="line">
                  <a:avLst/>
                </a:prstGeom>
                <a:noFill/>
                <a:ln w="0">
                  <a:solidFill>
                    <a:srgbClr val="000000"/>
                  </a:solidFill>
                  <a:round/>
                  <a:headEnd/>
                  <a:tailEnd/>
                </a:ln>
              </p:spPr>
              <p:txBody>
                <a:bodyPr/>
                <a:lstStyle/>
                <a:p>
                  <a:endParaRPr lang="en-US"/>
                </a:p>
              </p:txBody>
            </p:sp>
            <p:sp>
              <p:nvSpPr>
                <p:cNvPr id="47268" name="Line 505"/>
                <p:cNvSpPr>
                  <a:spLocks noChangeShapeType="1"/>
                </p:cNvSpPr>
                <p:nvPr/>
              </p:nvSpPr>
              <p:spPr bwMode="auto">
                <a:xfrm flipV="1">
                  <a:off x="1925" y="3029"/>
                  <a:ext cx="1" cy="8"/>
                </a:xfrm>
                <a:prstGeom prst="line">
                  <a:avLst/>
                </a:prstGeom>
                <a:noFill/>
                <a:ln w="0">
                  <a:solidFill>
                    <a:srgbClr val="000000"/>
                  </a:solidFill>
                  <a:round/>
                  <a:headEnd/>
                  <a:tailEnd/>
                </a:ln>
              </p:spPr>
              <p:txBody>
                <a:bodyPr/>
                <a:lstStyle/>
                <a:p>
                  <a:endParaRPr lang="en-US"/>
                </a:p>
              </p:txBody>
            </p:sp>
          </p:grpSp>
        </p:grpSp>
        <p:grpSp>
          <p:nvGrpSpPr>
            <p:cNvPr id="47134" name="Group 506"/>
            <p:cNvGrpSpPr>
              <a:grpSpLocks/>
            </p:cNvGrpSpPr>
            <p:nvPr/>
          </p:nvGrpSpPr>
          <p:grpSpPr bwMode="auto">
            <a:xfrm>
              <a:off x="4032" y="2137"/>
              <a:ext cx="1008" cy="619"/>
              <a:chOff x="5440" y="2625"/>
              <a:chExt cx="1164" cy="671"/>
            </a:xfrm>
          </p:grpSpPr>
          <p:sp>
            <p:nvSpPr>
              <p:cNvPr id="47135" name="Line 507"/>
              <p:cNvSpPr>
                <a:spLocks noChangeShapeType="1"/>
              </p:cNvSpPr>
              <p:nvPr/>
            </p:nvSpPr>
            <p:spPr bwMode="auto">
              <a:xfrm>
                <a:off x="5445" y="3251"/>
                <a:ext cx="6" cy="1"/>
              </a:xfrm>
              <a:prstGeom prst="line">
                <a:avLst/>
              </a:prstGeom>
              <a:noFill/>
              <a:ln w="0">
                <a:solidFill>
                  <a:srgbClr val="000000"/>
                </a:solidFill>
                <a:round/>
                <a:headEnd/>
                <a:tailEnd/>
              </a:ln>
            </p:spPr>
            <p:txBody>
              <a:bodyPr/>
              <a:lstStyle/>
              <a:p>
                <a:endParaRPr lang="en-US"/>
              </a:p>
            </p:txBody>
          </p:sp>
          <p:sp>
            <p:nvSpPr>
              <p:cNvPr id="47136" name="Freeform 508"/>
              <p:cNvSpPr>
                <a:spLocks/>
              </p:cNvSpPr>
              <p:nvPr/>
            </p:nvSpPr>
            <p:spPr bwMode="auto">
              <a:xfrm>
                <a:off x="5445" y="2752"/>
                <a:ext cx="1154" cy="504"/>
              </a:xfrm>
              <a:custGeom>
                <a:avLst/>
                <a:gdLst>
                  <a:gd name="T0" fmla="*/ 0 w 3295"/>
                  <a:gd name="T1" fmla="*/ 60 h 1026"/>
                  <a:gd name="T2" fmla="*/ 7 w 3295"/>
                  <a:gd name="T3" fmla="*/ 58 h 1026"/>
                  <a:gd name="T4" fmla="*/ 14 w 3295"/>
                  <a:gd name="T5" fmla="*/ 44 h 1026"/>
                  <a:gd name="T6" fmla="*/ 21 w 3295"/>
                  <a:gd name="T7" fmla="*/ 23 h 1026"/>
                  <a:gd name="T8" fmla="*/ 28 w 3295"/>
                  <a:gd name="T9" fmla="*/ 1 h 1026"/>
                  <a:gd name="T10" fmla="*/ 35 w 3295"/>
                  <a:gd name="T11" fmla="*/ 0 h 1026"/>
                  <a:gd name="T12" fmla="*/ 42 w 3295"/>
                  <a:gd name="T13" fmla="*/ 20 h 1026"/>
                  <a:gd name="T14" fmla="*/ 49 w 3295"/>
                  <a:gd name="T15" fmla="*/ 42 h 1026"/>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1026"/>
                  <a:gd name="T26" fmla="*/ 3295 w 3295"/>
                  <a:gd name="T27" fmla="*/ 1026 h 10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1026">
                    <a:moveTo>
                      <a:pt x="0" y="1026"/>
                    </a:moveTo>
                    <a:lnTo>
                      <a:pt x="471" y="1008"/>
                    </a:lnTo>
                    <a:lnTo>
                      <a:pt x="941" y="756"/>
                    </a:lnTo>
                    <a:lnTo>
                      <a:pt x="1412" y="398"/>
                    </a:lnTo>
                    <a:lnTo>
                      <a:pt x="1883" y="19"/>
                    </a:lnTo>
                    <a:lnTo>
                      <a:pt x="2354" y="0"/>
                    </a:lnTo>
                    <a:lnTo>
                      <a:pt x="2824" y="347"/>
                    </a:lnTo>
                    <a:lnTo>
                      <a:pt x="3295" y="720"/>
                    </a:lnTo>
                  </a:path>
                </a:pathLst>
              </a:custGeom>
              <a:noFill/>
              <a:ln w="28575">
                <a:solidFill>
                  <a:srgbClr val="FF0000"/>
                </a:solidFill>
                <a:round/>
                <a:headEnd/>
                <a:tailEnd/>
              </a:ln>
            </p:spPr>
            <p:txBody>
              <a:bodyPr/>
              <a:lstStyle/>
              <a:p>
                <a:endParaRPr lang="en-US"/>
              </a:p>
            </p:txBody>
          </p:sp>
          <p:sp>
            <p:nvSpPr>
              <p:cNvPr id="47137" name="Line 509"/>
              <p:cNvSpPr>
                <a:spLocks noChangeShapeType="1"/>
              </p:cNvSpPr>
              <p:nvPr/>
            </p:nvSpPr>
            <p:spPr bwMode="auto">
              <a:xfrm flipV="1">
                <a:off x="5445" y="3242"/>
                <a:ext cx="1" cy="14"/>
              </a:xfrm>
              <a:prstGeom prst="line">
                <a:avLst/>
              </a:prstGeom>
              <a:noFill/>
              <a:ln w="3175">
                <a:solidFill>
                  <a:srgbClr val="FF0000"/>
                </a:solidFill>
                <a:round/>
                <a:headEnd/>
                <a:tailEnd/>
              </a:ln>
            </p:spPr>
            <p:txBody>
              <a:bodyPr/>
              <a:lstStyle/>
              <a:p>
                <a:endParaRPr lang="en-US"/>
              </a:p>
            </p:txBody>
          </p:sp>
          <p:sp>
            <p:nvSpPr>
              <p:cNvPr id="47138" name="Line 510"/>
              <p:cNvSpPr>
                <a:spLocks noChangeShapeType="1"/>
              </p:cNvSpPr>
              <p:nvPr/>
            </p:nvSpPr>
            <p:spPr bwMode="auto">
              <a:xfrm>
                <a:off x="5440" y="3242"/>
                <a:ext cx="10" cy="1"/>
              </a:xfrm>
              <a:prstGeom prst="line">
                <a:avLst/>
              </a:prstGeom>
              <a:noFill/>
              <a:ln w="3175">
                <a:solidFill>
                  <a:srgbClr val="FF0000"/>
                </a:solidFill>
                <a:round/>
                <a:headEnd/>
                <a:tailEnd/>
              </a:ln>
            </p:spPr>
            <p:txBody>
              <a:bodyPr/>
              <a:lstStyle/>
              <a:p>
                <a:endParaRPr lang="en-US"/>
              </a:p>
            </p:txBody>
          </p:sp>
          <p:sp>
            <p:nvSpPr>
              <p:cNvPr id="47139" name="Line 511"/>
              <p:cNvSpPr>
                <a:spLocks noChangeShapeType="1"/>
              </p:cNvSpPr>
              <p:nvPr/>
            </p:nvSpPr>
            <p:spPr bwMode="auto">
              <a:xfrm flipV="1">
                <a:off x="5610" y="3234"/>
                <a:ext cx="1" cy="13"/>
              </a:xfrm>
              <a:prstGeom prst="line">
                <a:avLst/>
              </a:prstGeom>
              <a:noFill/>
              <a:ln w="3175">
                <a:solidFill>
                  <a:srgbClr val="FF0000"/>
                </a:solidFill>
                <a:round/>
                <a:headEnd/>
                <a:tailEnd/>
              </a:ln>
            </p:spPr>
            <p:txBody>
              <a:bodyPr/>
              <a:lstStyle/>
              <a:p>
                <a:endParaRPr lang="en-US"/>
              </a:p>
            </p:txBody>
          </p:sp>
          <p:sp>
            <p:nvSpPr>
              <p:cNvPr id="47140" name="Line 512"/>
              <p:cNvSpPr>
                <a:spLocks noChangeShapeType="1"/>
              </p:cNvSpPr>
              <p:nvPr/>
            </p:nvSpPr>
            <p:spPr bwMode="auto">
              <a:xfrm>
                <a:off x="5605" y="3234"/>
                <a:ext cx="10" cy="1"/>
              </a:xfrm>
              <a:prstGeom prst="line">
                <a:avLst/>
              </a:prstGeom>
              <a:noFill/>
              <a:ln w="3175">
                <a:solidFill>
                  <a:srgbClr val="FF0000"/>
                </a:solidFill>
                <a:round/>
                <a:headEnd/>
                <a:tailEnd/>
              </a:ln>
            </p:spPr>
            <p:txBody>
              <a:bodyPr/>
              <a:lstStyle/>
              <a:p>
                <a:endParaRPr lang="en-US"/>
              </a:p>
            </p:txBody>
          </p:sp>
          <p:sp>
            <p:nvSpPr>
              <p:cNvPr id="47141" name="Line 513"/>
              <p:cNvSpPr>
                <a:spLocks noChangeShapeType="1"/>
              </p:cNvSpPr>
              <p:nvPr/>
            </p:nvSpPr>
            <p:spPr bwMode="auto">
              <a:xfrm flipV="1">
                <a:off x="5774" y="3068"/>
                <a:ext cx="1" cy="55"/>
              </a:xfrm>
              <a:prstGeom prst="line">
                <a:avLst/>
              </a:prstGeom>
              <a:noFill/>
              <a:ln w="3175">
                <a:solidFill>
                  <a:srgbClr val="FF0000"/>
                </a:solidFill>
                <a:round/>
                <a:headEnd/>
                <a:tailEnd/>
              </a:ln>
            </p:spPr>
            <p:txBody>
              <a:bodyPr/>
              <a:lstStyle/>
              <a:p>
                <a:endParaRPr lang="en-US"/>
              </a:p>
            </p:txBody>
          </p:sp>
          <p:sp>
            <p:nvSpPr>
              <p:cNvPr id="47142" name="Line 514"/>
              <p:cNvSpPr>
                <a:spLocks noChangeShapeType="1"/>
              </p:cNvSpPr>
              <p:nvPr/>
            </p:nvSpPr>
            <p:spPr bwMode="auto">
              <a:xfrm>
                <a:off x="5770" y="3068"/>
                <a:ext cx="9" cy="1"/>
              </a:xfrm>
              <a:prstGeom prst="line">
                <a:avLst/>
              </a:prstGeom>
              <a:noFill/>
              <a:ln w="3175">
                <a:solidFill>
                  <a:srgbClr val="FF0000"/>
                </a:solidFill>
                <a:round/>
                <a:headEnd/>
                <a:tailEnd/>
              </a:ln>
            </p:spPr>
            <p:txBody>
              <a:bodyPr/>
              <a:lstStyle/>
              <a:p>
                <a:endParaRPr lang="en-US"/>
              </a:p>
            </p:txBody>
          </p:sp>
          <p:sp>
            <p:nvSpPr>
              <p:cNvPr id="47143" name="Line 515"/>
              <p:cNvSpPr>
                <a:spLocks noChangeShapeType="1"/>
              </p:cNvSpPr>
              <p:nvPr/>
            </p:nvSpPr>
            <p:spPr bwMode="auto">
              <a:xfrm flipV="1">
                <a:off x="5939" y="2853"/>
                <a:ext cx="1" cy="94"/>
              </a:xfrm>
              <a:prstGeom prst="line">
                <a:avLst/>
              </a:prstGeom>
              <a:noFill/>
              <a:ln w="3175">
                <a:solidFill>
                  <a:srgbClr val="FF0000"/>
                </a:solidFill>
                <a:round/>
                <a:headEnd/>
                <a:tailEnd/>
              </a:ln>
            </p:spPr>
            <p:txBody>
              <a:bodyPr/>
              <a:lstStyle/>
              <a:p>
                <a:endParaRPr lang="en-US"/>
              </a:p>
            </p:txBody>
          </p:sp>
          <p:sp>
            <p:nvSpPr>
              <p:cNvPr id="47144" name="Line 516"/>
              <p:cNvSpPr>
                <a:spLocks noChangeShapeType="1"/>
              </p:cNvSpPr>
              <p:nvPr/>
            </p:nvSpPr>
            <p:spPr bwMode="auto">
              <a:xfrm>
                <a:off x="5935" y="2853"/>
                <a:ext cx="9" cy="1"/>
              </a:xfrm>
              <a:prstGeom prst="line">
                <a:avLst/>
              </a:prstGeom>
              <a:noFill/>
              <a:ln w="3175">
                <a:solidFill>
                  <a:srgbClr val="FF0000"/>
                </a:solidFill>
                <a:round/>
                <a:headEnd/>
                <a:tailEnd/>
              </a:ln>
            </p:spPr>
            <p:txBody>
              <a:bodyPr/>
              <a:lstStyle/>
              <a:p>
                <a:endParaRPr lang="en-US"/>
              </a:p>
            </p:txBody>
          </p:sp>
          <p:sp>
            <p:nvSpPr>
              <p:cNvPr id="47145" name="Line 517"/>
              <p:cNvSpPr>
                <a:spLocks noChangeShapeType="1"/>
              </p:cNvSpPr>
              <p:nvPr/>
            </p:nvSpPr>
            <p:spPr bwMode="auto">
              <a:xfrm flipV="1">
                <a:off x="6104" y="2625"/>
                <a:ext cx="1" cy="136"/>
              </a:xfrm>
              <a:prstGeom prst="line">
                <a:avLst/>
              </a:prstGeom>
              <a:noFill/>
              <a:ln w="3175">
                <a:solidFill>
                  <a:srgbClr val="FF0000"/>
                </a:solidFill>
                <a:round/>
                <a:headEnd/>
                <a:tailEnd/>
              </a:ln>
            </p:spPr>
            <p:txBody>
              <a:bodyPr/>
              <a:lstStyle/>
              <a:p>
                <a:endParaRPr lang="en-US"/>
              </a:p>
            </p:txBody>
          </p:sp>
          <p:sp>
            <p:nvSpPr>
              <p:cNvPr id="47146" name="Line 518"/>
              <p:cNvSpPr>
                <a:spLocks noChangeShapeType="1"/>
              </p:cNvSpPr>
              <p:nvPr/>
            </p:nvSpPr>
            <p:spPr bwMode="auto">
              <a:xfrm>
                <a:off x="6100" y="2625"/>
                <a:ext cx="9" cy="1"/>
              </a:xfrm>
              <a:prstGeom prst="line">
                <a:avLst/>
              </a:prstGeom>
              <a:noFill/>
              <a:ln w="3175">
                <a:solidFill>
                  <a:srgbClr val="FF0000"/>
                </a:solidFill>
                <a:round/>
                <a:headEnd/>
                <a:tailEnd/>
              </a:ln>
            </p:spPr>
            <p:txBody>
              <a:bodyPr/>
              <a:lstStyle/>
              <a:p>
                <a:endParaRPr lang="en-US"/>
              </a:p>
            </p:txBody>
          </p:sp>
          <p:sp>
            <p:nvSpPr>
              <p:cNvPr id="47147" name="Line 519"/>
              <p:cNvSpPr>
                <a:spLocks noChangeShapeType="1"/>
              </p:cNvSpPr>
              <p:nvPr/>
            </p:nvSpPr>
            <p:spPr bwMode="auto">
              <a:xfrm flipV="1">
                <a:off x="6269" y="2640"/>
                <a:ext cx="1" cy="112"/>
              </a:xfrm>
              <a:prstGeom prst="line">
                <a:avLst/>
              </a:prstGeom>
              <a:noFill/>
              <a:ln w="3175">
                <a:solidFill>
                  <a:srgbClr val="FF0000"/>
                </a:solidFill>
                <a:round/>
                <a:headEnd/>
                <a:tailEnd/>
              </a:ln>
            </p:spPr>
            <p:txBody>
              <a:bodyPr/>
              <a:lstStyle/>
              <a:p>
                <a:endParaRPr lang="en-US"/>
              </a:p>
            </p:txBody>
          </p:sp>
          <p:sp>
            <p:nvSpPr>
              <p:cNvPr id="47148" name="Line 520"/>
              <p:cNvSpPr>
                <a:spLocks noChangeShapeType="1"/>
              </p:cNvSpPr>
              <p:nvPr/>
            </p:nvSpPr>
            <p:spPr bwMode="auto">
              <a:xfrm>
                <a:off x="6265" y="2640"/>
                <a:ext cx="9" cy="1"/>
              </a:xfrm>
              <a:prstGeom prst="line">
                <a:avLst/>
              </a:prstGeom>
              <a:noFill/>
              <a:ln w="3175">
                <a:solidFill>
                  <a:srgbClr val="FF0000"/>
                </a:solidFill>
                <a:round/>
                <a:headEnd/>
                <a:tailEnd/>
              </a:ln>
            </p:spPr>
            <p:txBody>
              <a:bodyPr/>
              <a:lstStyle/>
              <a:p>
                <a:endParaRPr lang="en-US"/>
              </a:p>
            </p:txBody>
          </p:sp>
          <p:sp>
            <p:nvSpPr>
              <p:cNvPr id="47149" name="Line 521"/>
              <p:cNvSpPr>
                <a:spLocks noChangeShapeType="1"/>
              </p:cNvSpPr>
              <p:nvPr/>
            </p:nvSpPr>
            <p:spPr bwMode="auto">
              <a:xfrm flipV="1">
                <a:off x="6434" y="2844"/>
                <a:ext cx="1" cy="78"/>
              </a:xfrm>
              <a:prstGeom prst="line">
                <a:avLst/>
              </a:prstGeom>
              <a:noFill/>
              <a:ln w="3175">
                <a:solidFill>
                  <a:srgbClr val="FF0000"/>
                </a:solidFill>
                <a:round/>
                <a:headEnd/>
                <a:tailEnd/>
              </a:ln>
            </p:spPr>
            <p:txBody>
              <a:bodyPr/>
              <a:lstStyle/>
              <a:p>
                <a:endParaRPr lang="en-US"/>
              </a:p>
            </p:txBody>
          </p:sp>
          <p:sp>
            <p:nvSpPr>
              <p:cNvPr id="47150" name="Line 522"/>
              <p:cNvSpPr>
                <a:spLocks noChangeShapeType="1"/>
              </p:cNvSpPr>
              <p:nvPr/>
            </p:nvSpPr>
            <p:spPr bwMode="auto">
              <a:xfrm>
                <a:off x="6429" y="2844"/>
                <a:ext cx="10" cy="1"/>
              </a:xfrm>
              <a:prstGeom prst="line">
                <a:avLst/>
              </a:prstGeom>
              <a:noFill/>
              <a:ln w="3175">
                <a:solidFill>
                  <a:srgbClr val="FF0000"/>
                </a:solidFill>
                <a:round/>
                <a:headEnd/>
                <a:tailEnd/>
              </a:ln>
            </p:spPr>
            <p:txBody>
              <a:bodyPr/>
              <a:lstStyle/>
              <a:p>
                <a:endParaRPr lang="en-US"/>
              </a:p>
            </p:txBody>
          </p:sp>
          <p:sp>
            <p:nvSpPr>
              <p:cNvPr id="47151" name="Line 523"/>
              <p:cNvSpPr>
                <a:spLocks noChangeShapeType="1"/>
              </p:cNvSpPr>
              <p:nvPr/>
            </p:nvSpPr>
            <p:spPr bwMode="auto">
              <a:xfrm flipV="1">
                <a:off x="6599" y="3028"/>
                <a:ext cx="1" cy="77"/>
              </a:xfrm>
              <a:prstGeom prst="line">
                <a:avLst/>
              </a:prstGeom>
              <a:noFill/>
              <a:ln w="3175">
                <a:solidFill>
                  <a:srgbClr val="FF0000"/>
                </a:solidFill>
                <a:round/>
                <a:headEnd/>
                <a:tailEnd/>
              </a:ln>
            </p:spPr>
            <p:txBody>
              <a:bodyPr/>
              <a:lstStyle/>
              <a:p>
                <a:endParaRPr lang="en-US"/>
              </a:p>
            </p:txBody>
          </p:sp>
          <p:sp>
            <p:nvSpPr>
              <p:cNvPr id="47152" name="Line 524"/>
              <p:cNvSpPr>
                <a:spLocks noChangeShapeType="1"/>
              </p:cNvSpPr>
              <p:nvPr/>
            </p:nvSpPr>
            <p:spPr bwMode="auto">
              <a:xfrm>
                <a:off x="6594" y="3028"/>
                <a:ext cx="10" cy="1"/>
              </a:xfrm>
              <a:prstGeom prst="line">
                <a:avLst/>
              </a:prstGeom>
              <a:noFill/>
              <a:ln w="3175">
                <a:solidFill>
                  <a:srgbClr val="FF0000"/>
                </a:solidFill>
                <a:round/>
                <a:headEnd/>
                <a:tailEnd/>
              </a:ln>
            </p:spPr>
            <p:txBody>
              <a:bodyPr/>
              <a:lstStyle/>
              <a:p>
                <a:endParaRPr lang="en-US"/>
              </a:p>
            </p:txBody>
          </p:sp>
          <p:sp>
            <p:nvSpPr>
              <p:cNvPr id="47153" name="Line 525"/>
              <p:cNvSpPr>
                <a:spLocks noChangeShapeType="1"/>
              </p:cNvSpPr>
              <p:nvPr/>
            </p:nvSpPr>
            <p:spPr bwMode="auto">
              <a:xfrm>
                <a:off x="5445" y="3256"/>
                <a:ext cx="1" cy="13"/>
              </a:xfrm>
              <a:prstGeom prst="line">
                <a:avLst/>
              </a:prstGeom>
              <a:noFill/>
              <a:ln w="3175">
                <a:solidFill>
                  <a:srgbClr val="FF0000"/>
                </a:solidFill>
                <a:round/>
                <a:headEnd/>
                <a:tailEnd/>
              </a:ln>
            </p:spPr>
            <p:txBody>
              <a:bodyPr/>
              <a:lstStyle/>
              <a:p>
                <a:endParaRPr lang="en-US"/>
              </a:p>
            </p:txBody>
          </p:sp>
          <p:sp>
            <p:nvSpPr>
              <p:cNvPr id="47154" name="Line 526"/>
              <p:cNvSpPr>
                <a:spLocks noChangeShapeType="1"/>
              </p:cNvSpPr>
              <p:nvPr/>
            </p:nvSpPr>
            <p:spPr bwMode="auto">
              <a:xfrm>
                <a:off x="5610" y="3247"/>
                <a:ext cx="1" cy="13"/>
              </a:xfrm>
              <a:prstGeom prst="line">
                <a:avLst/>
              </a:prstGeom>
              <a:noFill/>
              <a:ln w="3175">
                <a:solidFill>
                  <a:srgbClr val="FF0000"/>
                </a:solidFill>
                <a:round/>
                <a:headEnd/>
                <a:tailEnd/>
              </a:ln>
            </p:spPr>
            <p:txBody>
              <a:bodyPr/>
              <a:lstStyle/>
              <a:p>
                <a:endParaRPr lang="en-US"/>
              </a:p>
            </p:txBody>
          </p:sp>
          <p:sp>
            <p:nvSpPr>
              <p:cNvPr id="47155" name="Line 527"/>
              <p:cNvSpPr>
                <a:spLocks noChangeShapeType="1"/>
              </p:cNvSpPr>
              <p:nvPr/>
            </p:nvSpPr>
            <p:spPr bwMode="auto">
              <a:xfrm>
                <a:off x="5774" y="3123"/>
                <a:ext cx="1" cy="55"/>
              </a:xfrm>
              <a:prstGeom prst="line">
                <a:avLst/>
              </a:prstGeom>
              <a:noFill/>
              <a:ln w="3175">
                <a:solidFill>
                  <a:srgbClr val="FF0000"/>
                </a:solidFill>
                <a:round/>
                <a:headEnd/>
                <a:tailEnd/>
              </a:ln>
            </p:spPr>
            <p:txBody>
              <a:bodyPr/>
              <a:lstStyle/>
              <a:p>
                <a:endParaRPr lang="en-US"/>
              </a:p>
            </p:txBody>
          </p:sp>
          <p:sp>
            <p:nvSpPr>
              <p:cNvPr id="47156" name="Line 528"/>
              <p:cNvSpPr>
                <a:spLocks noChangeShapeType="1"/>
              </p:cNvSpPr>
              <p:nvPr/>
            </p:nvSpPr>
            <p:spPr bwMode="auto">
              <a:xfrm>
                <a:off x="5939" y="2947"/>
                <a:ext cx="1" cy="94"/>
              </a:xfrm>
              <a:prstGeom prst="line">
                <a:avLst/>
              </a:prstGeom>
              <a:noFill/>
              <a:ln w="3175">
                <a:solidFill>
                  <a:srgbClr val="FF0000"/>
                </a:solidFill>
                <a:round/>
                <a:headEnd/>
                <a:tailEnd/>
              </a:ln>
            </p:spPr>
            <p:txBody>
              <a:bodyPr/>
              <a:lstStyle/>
              <a:p>
                <a:endParaRPr lang="en-US"/>
              </a:p>
            </p:txBody>
          </p:sp>
          <p:sp>
            <p:nvSpPr>
              <p:cNvPr id="47157" name="Line 529"/>
              <p:cNvSpPr>
                <a:spLocks noChangeShapeType="1"/>
              </p:cNvSpPr>
              <p:nvPr/>
            </p:nvSpPr>
            <p:spPr bwMode="auto">
              <a:xfrm>
                <a:off x="6104" y="2761"/>
                <a:ext cx="1" cy="137"/>
              </a:xfrm>
              <a:prstGeom prst="line">
                <a:avLst/>
              </a:prstGeom>
              <a:noFill/>
              <a:ln w="3175">
                <a:solidFill>
                  <a:srgbClr val="FF0000"/>
                </a:solidFill>
                <a:round/>
                <a:headEnd/>
                <a:tailEnd/>
              </a:ln>
            </p:spPr>
            <p:txBody>
              <a:bodyPr/>
              <a:lstStyle/>
              <a:p>
                <a:endParaRPr lang="en-US"/>
              </a:p>
            </p:txBody>
          </p:sp>
          <p:sp>
            <p:nvSpPr>
              <p:cNvPr id="47158" name="Line 530"/>
              <p:cNvSpPr>
                <a:spLocks noChangeShapeType="1"/>
              </p:cNvSpPr>
              <p:nvPr/>
            </p:nvSpPr>
            <p:spPr bwMode="auto">
              <a:xfrm>
                <a:off x="6269" y="2752"/>
                <a:ext cx="1" cy="111"/>
              </a:xfrm>
              <a:prstGeom prst="line">
                <a:avLst/>
              </a:prstGeom>
              <a:noFill/>
              <a:ln w="3175">
                <a:solidFill>
                  <a:srgbClr val="FF0000"/>
                </a:solidFill>
                <a:round/>
                <a:headEnd/>
                <a:tailEnd/>
              </a:ln>
            </p:spPr>
            <p:txBody>
              <a:bodyPr/>
              <a:lstStyle/>
              <a:p>
                <a:endParaRPr lang="en-US"/>
              </a:p>
            </p:txBody>
          </p:sp>
          <p:sp>
            <p:nvSpPr>
              <p:cNvPr id="47159" name="Line 531"/>
              <p:cNvSpPr>
                <a:spLocks noChangeShapeType="1"/>
              </p:cNvSpPr>
              <p:nvPr/>
            </p:nvSpPr>
            <p:spPr bwMode="auto">
              <a:xfrm>
                <a:off x="6434" y="2922"/>
                <a:ext cx="1" cy="77"/>
              </a:xfrm>
              <a:prstGeom prst="line">
                <a:avLst/>
              </a:prstGeom>
              <a:noFill/>
              <a:ln w="3175">
                <a:solidFill>
                  <a:srgbClr val="FF0000"/>
                </a:solidFill>
                <a:round/>
                <a:headEnd/>
                <a:tailEnd/>
              </a:ln>
            </p:spPr>
            <p:txBody>
              <a:bodyPr/>
              <a:lstStyle/>
              <a:p>
                <a:endParaRPr lang="en-US"/>
              </a:p>
            </p:txBody>
          </p:sp>
          <p:sp>
            <p:nvSpPr>
              <p:cNvPr id="47160" name="Line 532"/>
              <p:cNvSpPr>
                <a:spLocks noChangeShapeType="1"/>
              </p:cNvSpPr>
              <p:nvPr/>
            </p:nvSpPr>
            <p:spPr bwMode="auto">
              <a:xfrm>
                <a:off x="6599" y="3105"/>
                <a:ext cx="1" cy="78"/>
              </a:xfrm>
              <a:prstGeom prst="line">
                <a:avLst/>
              </a:prstGeom>
              <a:noFill/>
              <a:ln w="3175">
                <a:solidFill>
                  <a:srgbClr val="FF0000"/>
                </a:solidFill>
                <a:round/>
                <a:headEnd/>
                <a:tailEnd/>
              </a:ln>
            </p:spPr>
            <p:txBody>
              <a:bodyPr/>
              <a:lstStyle/>
              <a:p>
                <a:endParaRPr lang="en-US"/>
              </a:p>
            </p:txBody>
          </p:sp>
          <p:sp>
            <p:nvSpPr>
              <p:cNvPr id="47161" name="Freeform 533"/>
              <p:cNvSpPr>
                <a:spLocks/>
              </p:cNvSpPr>
              <p:nvPr/>
            </p:nvSpPr>
            <p:spPr bwMode="auto">
              <a:xfrm>
                <a:off x="5445" y="2996"/>
                <a:ext cx="1154" cy="265"/>
              </a:xfrm>
              <a:custGeom>
                <a:avLst/>
                <a:gdLst>
                  <a:gd name="T0" fmla="*/ 0 w 3295"/>
                  <a:gd name="T1" fmla="*/ 31 h 539"/>
                  <a:gd name="T2" fmla="*/ 7 w 3295"/>
                  <a:gd name="T3" fmla="*/ 29 h 539"/>
                  <a:gd name="T4" fmla="*/ 14 w 3295"/>
                  <a:gd name="T5" fmla="*/ 25 h 539"/>
                  <a:gd name="T6" fmla="*/ 21 w 3295"/>
                  <a:gd name="T7" fmla="*/ 14 h 539"/>
                  <a:gd name="T8" fmla="*/ 28 w 3295"/>
                  <a:gd name="T9" fmla="*/ 0 h 539"/>
                  <a:gd name="T10" fmla="*/ 35 w 3295"/>
                  <a:gd name="T11" fmla="*/ 0 h 539"/>
                  <a:gd name="T12" fmla="*/ 42 w 3295"/>
                  <a:gd name="T13" fmla="*/ 16 h 539"/>
                  <a:gd name="T14" fmla="*/ 49 w 3295"/>
                  <a:gd name="T15" fmla="*/ 23 h 539"/>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539"/>
                  <a:gd name="T26" fmla="*/ 3295 w 3295"/>
                  <a:gd name="T27" fmla="*/ 539 h 5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539">
                    <a:moveTo>
                      <a:pt x="0" y="539"/>
                    </a:moveTo>
                    <a:lnTo>
                      <a:pt x="471" y="498"/>
                    </a:lnTo>
                    <a:lnTo>
                      <a:pt x="941" y="428"/>
                    </a:lnTo>
                    <a:lnTo>
                      <a:pt x="1412" y="243"/>
                    </a:lnTo>
                    <a:lnTo>
                      <a:pt x="1883" y="0"/>
                    </a:lnTo>
                    <a:lnTo>
                      <a:pt x="2354" y="10"/>
                    </a:lnTo>
                    <a:lnTo>
                      <a:pt x="2824" y="282"/>
                    </a:lnTo>
                    <a:lnTo>
                      <a:pt x="3295" y="399"/>
                    </a:lnTo>
                  </a:path>
                </a:pathLst>
              </a:custGeom>
              <a:noFill/>
              <a:ln w="3175">
                <a:solidFill>
                  <a:srgbClr val="00FF00"/>
                </a:solidFill>
                <a:round/>
                <a:headEnd/>
                <a:tailEnd/>
              </a:ln>
            </p:spPr>
            <p:txBody>
              <a:bodyPr/>
              <a:lstStyle/>
              <a:p>
                <a:endParaRPr lang="en-US"/>
              </a:p>
            </p:txBody>
          </p:sp>
          <p:sp>
            <p:nvSpPr>
              <p:cNvPr id="47162" name="Line 534"/>
              <p:cNvSpPr>
                <a:spLocks noChangeShapeType="1"/>
              </p:cNvSpPr>
              <p:nvPr/>
            </p:nvSpPr>
            <p:spPr bwMode="auto">
              <a:xfrm flipV="1">
                <a:off x="5445" y="3256"/>
                <a:ext cx="1" cy="5"/>
              </a:xfrm>
              <a:prstGeom prst="line">
                <a:avLst/>
              </a:prstGeom>
              <a:noFill/>
              <a:ln w="3175">
                <a:solidFill>
                  <a:srgbClr val="00FF00"/>
                </a:solidFill>
                <a:round/>
                <a:headEnd/>
                <a:tailEnd/>
              </a:ln>
            </p:spPr>
            <p:txBody>
              <a:bodyPr/>
              <a:lstStyle/>
              <a:p>
                <a:endParaRPr lang="en-US"/>
              </a:p>
            </p:txBody>
          </p:sp>
          <p:sp>
            <p:nvSpPr>
              <p:cNvPr id="47163" name="Line 535"/>
              <p:cNvSpPr>
                <a:spLocks noChangeShapeType="1"/>
              </p:cNvSpPr>
              <p:nvPr/>
            </p:nvSpPr>
            <p:spPr bwMode="auto">
              <a:xfrm>
                <a:off x="5440" y="3256"/>
                <a:ext cx="10" cy="1"/>
              </a:xfrm>
              <a:prstGeom prst="line">
                <a:avLst/>
              </a:prstGeom>
              <a:noFill/>
              <a:ln w="3175">
                <a:solidFill>
                  <a:srgbClr val="00FF00"/>
                </a:solidFill>
                <a:round/>
                <a:headEnd/>
                <a:tailEnd/>
              </a:ln>
            </p:spPr>
            <p:txBody>
              <a:bodyPr/>
              <a:lstStyle/>
              <a:p>
                <a:endParaRPr lang="en-US"/>
              </a:p>
            </p:txBody>
          </p:sp>
          <p:sp>
            <p:nvSpPr>
              <p:cNvPr id="47164" name="Line 536"/>
              <p:cNvSpPr>
                <a:spLocks noChangeShapeType="1"/>
              </p:cNvSpPr>
              <p:nvPr/>
            </p:nvSpPr>
            <p:spPr bwMode="auto">
              <a:xfrm flipV="1">
                <a:off x="5610" y="3236"/>
                <a:ext cx="1" cy="5"/>
              </a:xfrm>
              <a:prstGeom prst="line">
                <a:avLst/>
              </a:prstGeom>
              <a:noFill/>
              <a:ln w="3175">
                <a:solidFill>
                  <a:srgbClr val="00FF00"/>
                </a:solidFill>
                <a:round/>
                <a:headEnd/>
                <a:tailEnd/>
              </a:ln>
            </p:spPr>
            <p:txBody>
              <a:bodyPr/>
              <a:lstStyle/>
              <a:p>
                <a:endParaRPr lang="en-US"/>
              </a:p>
            </p:txBody>
          </p:sp>
          <p:sp>
            <p:nvSpPr>
              <p:cNvPr id="47165" name="Line 537"/>
              <p:cNvSpPr>
                <a:spLocks noChangeShapeType="1"/>
              </p:cNvSpPr>
              <p:nvPr/>
            </p:nvSpPr>
            <p:spPr bwMode="auto">
              <a:xfrm>
                <a:off x="5605" y="3236"/>
                <a:ext cx="10" cy="1"/>
              </a:xfrm>
              <a:prstGeom prst="line">
                <a:avLst/>
              </a:prstGeom>
              <a:noFill/>
              <a:ln w="3175">
                <a:solidFill>
                  <a:srgbClr val="00FF00"/>
                </a:solidFill>
                <a:round/>
                <a:headEnd/>
                <a:tailEnd/>
              </a:ln>
            </p:spPr>
            <p:txBody>
              <a:bodyPr/>
              <a:lstStyle/>
              <a:p>
                <a:endParaRPr lang="en-US"/>
              </a:p>
            </p:txBody>
          </p:sp>
          <p:sp>
            <p:nvSpPr>
              <p:cNvPr id="47166" name="Line 538"/>
              <p:cNvSpPr>
                <a:spLocks noChangeShapeType="1"/>
              </p:cNvSpPr>
              <p:nvPr/>
            </p:nvSpPr>
            <p:spPr bwMode="auto">
              <a:xfrm flipV="1">
                <a:off x="5774" y="3178"/>
                <a:ext cx="1" cy="29"/>
              </a:xfrm>
              <a:prstGeom prst="line">
                <a:avLst/>
              </a:prstGeom>
              <a:noFill/>
              <a:ln w="3175">
                <a:solidFill>
                  <a:srgbClr val="00FF00"/>
                </a:solidFill>
                <a:round/>
                <a:headEnd/>
                <a:tailEnd/>
              </a:ln>
            </p:spPr>
            <p:txBody>
              <a:bodyPr/>
              <a:lstStyle/>
              <a:p>
                <a:endParaRPr lang="en-US"/>
              </a:p>
            </p:txBody>
          </p:sp>
          <p:sp>
            <p:nvSpPr>
              <p:cNvPr id="47167" name="Line 539"/>
              <p:cNvSpPr>
                <a:spLocks noChangeShapeType="1"/>
              </p:cNvSpPr>
              <p:nvPr/>
            </p:nvSpPr>
            <p:spPr bwMode="auto">
              <a:xfrm>
                <a:off x="5770" y="3178"/>
                <a:ext cx="9" cy="1"/>
              </a:xfrm>
              <a:prstGeom prst="line">
                <a:avLst/>
              </a:prstGeom>
              <a:noFill/>
              <a:ln w="3175">
                <a:solidFill>
                  <a:srgbClr val="00FF00"/>
                </a:solidFill>
                <a:round/>
                <a:headEnd/>
                <a:tailEnd/>
              </a:ln>
            </p:spPr>
            <p:txBody>
              <a:bodyPr/>
              <a:lstStyle/>
              <a:p>
                <a:endParaRPr lang="en-US"/>
              </a:p>
            </p:txBody>
          </p:sp>
          <p:sp>
            <p:nvSpPr>
              <p:cNvPr id="47168" name="Line 540"/>
              <p:cNvSpPr>
                <a:spLocks noChangeShapeType="1"/>
              </p:cNvSpPr>
              <p:nvPr/>
            </p:nvSpPr>
            <p:spPr bwMode="auto">
              <a:xfrm flipV="1">
                <a:off x="5939" y="3048"/>
                <a:ext cx="1" cy="68"/>
              </a:xfrm>
              <a:prstGeom prst="line">
                <a:avLst/>
              </a:prstGeom>
              <a:noFill/>
              <a:ln w="3175">
                <a:solidFill>
                  <a:srgbClr val="00FF00"/>
                </a:solidFill>
                <a:round/>
                <a:headEnd/>
                <a:tailEnd/>
              </a:ln>
            </p:spPr>
            <p:txBody>
              <a:bodyPr/>
              <a:lstStyle/>
              <a:p>
                <a:endParaRPr lang="en-US"/>
              </a:p>
            </p:txBody>
          </p:sp>
          <p:sp>
            <p:nvSpPr>
              <p:cNvPr id="47169" name="Line 541"/>
              <p:cNvSpPr>
                <a:spLocks noChangeShapeType="1"/>
              </p:cNvSpPr>
              <p:nvPr/>
            </p:nvSpPr>
            <p:spPr bwMode="auto">
              <a:xfrm>
                <a:off x="5935" y="3048"/>
                <a:ext cx="9" cy="1"/>
              </a:xfrm>
              <a:prstGeom prst="line">
                <a:avLst/>
              </a:prstGeom>
              <a:noFill/>
              <a:ln w="3175">
                <a:solidFill>
                  <a:srgbClr val="00FF00"/>
                </a:solidFill>
                <a:round/>
                <a:headEnd/>
                <a:tailEnd/>
              </a:ln>
            </p:spPr>
            <p:txBody>
              <a:bodyPr/>
              <a:lstStyle/>
              <a:p>
                <a:endParaRPr lang="en-US"/>
              </a:p>
            </p:txBody>
          </p:sp>
          <p:sp>
            <p:nvSpPr>
              <p:cNvPr id="47170" name="Line 542"/>
              <p:cNvSpPr>
                <a:spLocks noChangeShapeType="1"/>
              </p:cNvSpPr>
              <p:nvPr/>
            </p:nvSpPr>
            <p:spPr bwMode="auto">
              <a:xfrm flipV="1">
                <a:off x="6104" y="2893"/>
                <a:ext cx="1" cy="103"/>
              </a:xfrm>
              <a:prstGeom prst="line">
                <a:avLst/>
              </a:prstGeom>
              <a:noFill/>
              <a:ln w="3175">
                <a:solidFill>
                  <a:srgbClr val="00FF00"/>
                </a:solidFill>
                <a:round/>
                <a:headEnd/>
                <a:tailEnd/>
              </a:ln>
            </p:spPr>
            <p:txBody>
              <a:bodyPr/>
              <a:lstStyle/>
              <a:p>
                <a:endParaRPr lang="en-US"/>
              </a:p>
            </p:txBody>
          </p:sp>
          <p:sp>
            <p:nvSpPr>
              <p:cNvPr id="47171" name="Line 543"/>
              <p:cNvSpPr>
                <a:spLocks noChangeShapeType="1"/>
              </p:cNvSpPr>
              <p:nvPr/>
            </p:nvSpPr>
            <p:spPr bwMode="auto">
              <a:xfrm>
                <a:off x="6100" y="2893"/>
                <a:ext cx="9" cy="1"/>
              </a:xfrm>
              <a:prstGeom prst="line">
                <a:avLst/>
              </a:prstGeom>
              <a:noFill/>
              <a:ln w="3175">
                <a:solidFill>
                  <a:srgbClr val="00FF00"/>
                </a:solidFill>
                <a:round/>
                <a:headEnd/>
                <a:tailEnd/>
              </a:ln>
            </p:spPr>
            <p:txBody>
              <a:bodyPr/>
              <a:lstStyle/>
              <a:p>
                <a:endParaRPr lang="en-US"/>
              </a:p>
            </p:txBody>
          </p:sp>
          <p:sp>
            <p:nvSpPr>
              <p:cNvPr id="47172" name="Line 544"/>
              <p:cNvSpPr>
                <a:spLocks noChangeShapeType="1"/>
              </p:cNvSpPr>
              <p:nvPr/>
            </p:nvSpPr>
            <p:spPr bwMode="auto">
              <a:xfrm flipV="1">
                <a:off x="6269" y="2894"/>
                <a:ext cx="1" cy="107"/>
              </a:xfrm>
              <a:prstGeom prst="line">
                <a:avLst/>
              </a:prstGeom>
              <a:noFill/>
              <a:ln w="3175">
                <a:solidFill>
                  <a:srgbClr val="00FF00"/>
                </a:solidFill>
                <a:round/>
                <a:headEnd/>
                <a:tailEnd/>
              </a:ln>
            </p:spPr>
            <p:txBody>
              <a:bodyPr/>
              <a:lstStyle/>
              <a:p>
                <a:endParaRPr lang="en-US"/>
              </a:p>
            </p:txBody>
          </p:sp>
          <p:sp>
            <p:nvSpPr>
              <p:cNvPr id="47173" name="Line 545"/>
              <p:cNvSpPr>
                <a:spLocks noChangeShapeType="1"/>
              </p:cNvSpPr>
              <p:nvPr/>
            </p:nvSpPr>
            <p:spPr bwMode="auto">
              <a:xfrm>
                <a:off x="6265" y="2894"/>
                <a:ext cx="9" cy="1"/>
              </a:xfrm>
              <a:prstGeom prst="line">
                <a:avLst/>
              </a:prstGeom>
              <a:noFill/>
              <a:ln w="3175">
                <a:solidFill>
                  <a:srgbClr val="00FF00"/>
                </a:solidFill>
                <a:round/>
                <a:headEnd/>
                <a:tailEnd/>
              </a:ln>
            </p:spPr>
            <p:txBody>
              <a:bodyPr/>
              <a:lstStyle/>
              <a:p>
                <a:endParaRPr lang="en-US"/>
              </a:p>
            </p:txBody>
          </p:sp>
          <p:sp>
            <p:nvSpPr>
              <p:cNvPr id="47174" name="Line 546"/>
              <p:cNvSpPr>
                <a:spLocks noChangeShapeType="1"/>
              </p:cNvSpPr>
              <p:nvPr/>
            </p:nvSpPr>
            <p:spPr bwMode="auto">
              <a:xfrm flipV="1">
                <a:off x="6434" y="3070"/>
                <a:ext cx="1" cy="65"/>
              </a:xfrm>
              <a:prstGeom prst="line">
                <a:avLst/>
              </a:prstGeom>
              <a:noFill/>
              <a:ln w="3175">
                <a:solidFill>
                  <a:srgbClr val="00FF00"/>
                </a:solidFill>
                <a:round/>
                <a:headEnd/>
                <a:tailEnd/>
              </a:ln>
            </p:spPr>
            <p:txBody>
              <a:bodyPr/>
              <a:lstStyle/>
              <a:p>
                <a:endParaRPr lang="en-US"/>
              </a:p>
            </p:txBody>
          </p:sp>
          <p:sp>
            <p:nvSpPr>
              <p:cNvPr id="47175" name="Line 547"/>
              <p:cNvSpPr>
                <a:spLocks noChangeShapeType="1"/>
              </p:cNvSpPr>
              <p:nvPr/>
            </p:nvSpPr>
            <p:spPr bwMode="auto">
              <a:xfrm>
                <a:off x="6429" y="3070"/>
                <a:ext cx="10" cy="1"/>
              </a:xfrm>
              <a:prstGeom prst="line">
                <a:avLst/>
              </a:prstGeom>
              <a:noFill/>
              <a:ln w="3175">
                <a:solidFill>
                  <a:srgbClr val="00FF00"/>
                </a:solidFill>
                <a:round/>
                <a:headEnd/>
                <a:tailEnd/>
              </a:ln>
            </p:spPr>
            <p:txBody>
              <a:bodyPr/>
              <a:lstStyle/>
              <a:p>
                <a:endParaRPr lang="en-US"/>
              </a:p>
            </p:txBody>
          </p:sp>
          <p:sp>
            <p:nvSpPr>
              <p:cNvPr id="47176" name="Line 548"/>
              <p:cNvSpPr>
                <a:spLocks noChangeShapeType="1"/>
              </p:cNvSpPr>
              <p:nvPr/>
            </p:nvSpPr>
            <p:spPr bwMode="auto">
              <a:xfrm flipV="1">
                <a:off x="6599" y="3119"/>
                <a:ext cx="1" cy="73"/>
              </a:xfrm>
              <a:prstGeom prst="line">
                <a:avLst/>
              </a:prstGeom>
              <a:noFill/>
              <a:ln w="3175">
                <a:solidFill>
                  <a:srgbClr val="00FF00"/>
                </a:solidFill>
                <a:round/>
                <a:headEnd/>
                <a:tailEnd/>
              </a:ln>
            </p:spPr>
            <p:txBody>
              <a:bodyPr/>
              <a:lstStyle/>
              <a:p>
                <a:endParaRPr lang="en-US"/>
              </a:p>
            </p:txBody>
          </p:sp>
          <p:sp>
            <p:nvSpPr>
              <p:cNvPr id="47177" name="Line 549"/>
              <p:cNvSpPr>
                <a:spLocks noChangeShapeType="1"/>
              </p:cNvSpPr>
              <p:nvPr/>
            </p:nvSpPr>
            <p:spPr bwMode="auto">
              <a:xfrm>
                <a:off x="6594" y="3119"/>
                <a:ext cx="10" cy="1"/>
              </a:xfrm>
              <a:prstGeom prst="line">
                <a:avLst/>
              </a:prstGeom>
              <a:noFill/>
              <a:ln w="3175">
                <a:solidFill>
                  <a:srgbClr val="00FF00"/>
                </a:solidFill>
                <a:round/>
                <a:headEnd/>
                <a:tailEnd/>
              </a:ln>
            </p:spPr>
            <p:txBody>
              <a:bodyPr/>
              <a:lstStyle/>
              <a:p>
                <a:endParaRPr lang="en-US"/>
              </a:p>
            </p:txBody>
          </p:sp>
          <p:sp>
            <p:nvSpPr>
              <p:cNvPr id="47178" name="Line 550"/>
              <p:cNvSpPr>
                <a:spLocks noChangeShapeType="1"/>
              </p:cNvSpPr>
              <p:nvPr/>
            </p:nvSpPr>
            <p:spPr bwMode="auto">
              <a:xfrm>
                <a:off x="5445" y="3261"/>
                <a:ext cx="1" cy="6"/>
              </a:xfrm>
              <a:prstGeom prst="line">
                <a:avLst/>
              </a:prstGeom>
              <a:noFill/>
              <a:ln w="3175">
                <a:solidFill>
                  <a:srgbClr val="00FF00"/>
                </a:solidFill>
                <a:round/>
                <a:headEnd/>
                <a:tailEnd/>
              </a:ln>
            </p:spPr>
            <p:txBody>
              <a:bodyPr/>
              <a:lstStyle/>
              <a:p>
                <a:endParaRPr lang="en-US"/>
              </a:p>
            </p:txBody>
          </p:sp>
          <p:sp>
            <p:nvSpPr>
              <p:cNvPr id="47179" name="Line 551"/>
              <p:cNvSpPr>
                <a:spLocks noChangeShapeType="1"/>
              </p:cNvSpPr>
              <p:nvPr/>
            </p:nvSpPr>
            <p:spPr bwMode="auto">
              <a:xfrm>
                <a:off x="5440" y="3267"/>
                <a:ext cx="10" cy="1"/>
              </a:xfrm>
              <a:prstGeom prst="line">
                <a:avLst/>
              </a:prstGeom>
              <a:noFill/>
              <a:ln w="3175">
                <a:solidFill>
                  <a:srgbClr val="00FF00"/>
                </a:solidFill>
                <a:round/>
                <a:headEnd/>
                <a:tailEnd/>
              </a:ln>
            </p:spPr>
            <p:txBody>
              <a:bodyPr/>
              <a:lstStyle/>
              <a:p>
                <a:endParaRPr lang="en-US"/>
              </a:p>
            </p:txBody>
          </p:sp>
          <p:sp>
            <p:nvSpPr>
              <p:cNvPr id="47180" name="Line 552"/>
              <p:cNvSpPr>
                <a:spLocks noChangeShapeType="1"/>
              </p:cNvSpPr>
              <p:nvPr/>
            </p:nvSpPr>
            <p:spPr bwMode="auto">
              <a:xfrm>
                <a:off x="5610" y="3241"/>
                <a:ext cx="1" cy="6"/>
              </a:xfrm>
              <a:prstGeom prst="line">
                <a:avLst/>
              </a:prstGeom>
              <a:noFill/>
              <a:ln w="3175">
                <a:solidFill>
                  <a:srgbClr val="00FF00"/>
                </a:solidFill>
                <a:round/>
                <a:headEnd/>
                <a:tailEnd/>
              </a:ln>
            </p:spPr>
            <p:txBody>
              <a:bodyPr/>
              <a:lstStyle/>
              <a:p>
                <a:endParaRPr lang="en-US"/>
              </a:p>
            </p:txBody>
          </p:sp>
          <p:sp>
            <p:nvSpPr>
              <p:cNvPr id="47181" name="Line 553"/>
              <p:cNvSpPr>
                <a:spLocks noChangeShapeType="1"/>
              </p:cNvSpPr>
              <p:nvPr/>
            </p:nvSpPr>
            <p:spPr bwMode="auto">
              <a:xfrm>
                <a:off x="5605" y="3247"/>
                <a:ext cx="10" cy="1"/>
              </a:xfrm>
              <a:prstGeom prst="line">
                <a:avLst/>
              </a:prstGeom>
              <a:noFill/>
              <a:ln w="3175">
                <a:solidFill>
                  <a:srgbClr val="00FF00"/>
                </a:solidFill>
                <a:round/>
                <a:headEnd/>
                <a:tailEnd/>
              </a:ln>
            </p:spPr>
            <p:txBody>
              <a:bodyPr/>
              <a:lstStyle/>
              <a:p>
                <a:endParaRPr lang="en-US"/>
              </a:p>
            </p:txBody>
          </p:sp>
          <p:sp>
            <p:nvSpPr>
              <p:cNvPr id="47182" name="Line 554"/>
              <p:cNvSpPr>
                <a:spLocks noChangeShapeType="1"/>
              </p:cNvSpPr>
              <p:nvPr/>
            </p:nvSpPr>
            <p:spPr bwMode="auto">
              <a:xfrm>
                <a:off x="5774" y="3207"/>
                <a:ext cx="1" cy="29"/>
              </a:xfrm>
              <a:prstGeom prst="line">
                <a:avLst/>
              </a:prstGeom>
              <a:noFill/>
              <a:ln w="3175">
                <a:solidFill>
                  <a:srgbClr val="00FF00"/>
                </a:solidFill>
                <a:round/>
                <a:headEnd/>
                <a:tailEnd/>
              </a:ln>
            </p:spPr>
            <p:txBody>
              <a:bodyPr/>
              <a:lstStyle/>
              <a:p>
                <a:endParaRPr lang="en-US"/>
              </a:p>
            </p:txBody>
          </p:sp>
          <p:sp>
            <p:nvSpPr>
              <p:cNvPr id="47183" name="Line 555"/>
              <p:cNvSpPr>
                <a:spLocks noChangeShapeType="1"/>
              </p:cNvSpPr>
              <p:nvPr/>
            </p:nvSpPr>
            <p:spPr bwMode="auto">
              <a:xfrm>
                <a:off x="5770" y="3236"/>
                <a:ext cx="9" cy="1"/>
              </a:xfrm>
              <a:prstGeom prst="line">
                <a:avLst/>
              </a:prstGeom>
              <a:noFill/>
              <a:ln w="3175">
                <a:solidFill>
                  <a:srgbClr val="00FF00"/>
                </a:solidFill>
                <a:round/>
                <a:headEnd/>
                <a:tailEnd/>
              </a:ln>
            </p:spPr>
            <p:txBody>
              <a:bodyPr/>
              <a:lstStyle/>
              <a:p>
                <a:endParaRPr lang="en-US"/>
              </a:p>
            </p:txBody>
          </p:sp>
          <p:sp>
            <p:nvSpPr>
              <p:cNvPr id="47184" name="Line 556"/>
              <p:cNvSpPr>
                <a:spLocks noChangeShapeType="1"/>
              </p:cNvSpPr>
              <p:nvPr/>
            </p:nvSpPr>
            <p:spPr bwMode="auto">
              <a:xfrm>
                <a:off x="5939" y="3116"/>
                <a:ext cx="1" cy="68"/>
              </a:xfrm>
              <a:prstGeom prst="line">
                <a:avLst/>
              </a:prstGeom>
              <a:noFill/>
              <a:ln w="3175">
                <a:solidFill>
                  <a:srgbClr val="00FF00"/>
                </a:solidFill>
                <a:round/>
                <a:headEnd/>
                <a:tailEnd/>
              </a:ln>
            </p:spPr>
            <p:txBody>
              <a:bodyPr/>
              <a:lstStyle/>
              <a:p>
                <a:endParaRPr lang="en-US"/>
              </a:p>
            </p:txBody>
          </p:sp>
          <p:sp>
            <p:nvSpPr>
              <p:cNvPr id="47185" name="Line 557"/>
              <p:cNvSpPr>
                <a:spLocks noChangeShapeType="1"/>
              </p:cNvSpPr>
              <p:nvPr/>
            </p:nvSpPr>
            <p:spPr bwMode="auto">
              <a:xfrm>
                <a:off x="5935" y="3184"/>
                <a:ext cx="9" cy="1"/>
              </a:xfrm>
              <a:prstGeom prst="line">
                <a:avLst/>
              </a:prstGeom>
              <a:noFill/>
              <a:ln w="3175">
                <a:solidFill>
                  <a:srgbClr val="00FF00"/>
                </a:solidFill>
                <a:round/>
                <a:headEnd/>
                <a:tailEnd/>
              </a:ln>
            </p:spPr>
            <p:txBody>
              <a:bodyPr/>
              <a:lstStyle/>
              <a:p>
                <a:endParaRPr lang="en-US"/>
              </a:p>
            </p:txBody>
          </p:sp>
          <p:sp>
            <p:nvSpPr>
              <p:cNvPr id="47186" name="Line 558"/>
              <p:cNvSpPr>
                <a:spLocks noChangeShapeType="1"/>
              </p:cNvSpPr>
              <p:nvPr/>
            </p:nvSpPr>
            <p:spPr bwMode="auto">
              <a:xfrm>
                <a:off x="6104" y="2996"/>
                <a:ext cx="1" cy="103"/>
              </a:xfrm>
              <a:prstGeom prst="line">
                <a:avLst/>
              </a:prstGeom>
              <a:noFill/>
              <a:ln w="3175">
                <a:solidFill>
                  <a:srgbClr val="00FF00"/>
                </a:solidFill>
                <a:round/>
                <a:headEnd/>
                <a:tailEnd/>
              </a:ln>
            </p:spPr>
            <p:txBody>
              <a:bodyPr/>
              <a:lstStyle/>
              <a:p>
                <a:endParaRPr lang="en-US"/>
              </a:p>
            </p:txBody>
          </p:sp>
          <p:sp>
            <p:nvSpPr>
              <p:cNvPr id="47187" name="Line 559"/>
              <p:cNvSpPr>
                <a:spLocks noChangeShapeType="1"/>
              </p:cNvSpPr>
              <p:nvPr/>
            </p:nvSpPr>
            <p:spPr bwMode="auto">
              <a:xfrm>
                <a:off x="6100" y="3099"/>
                <a:ext cx="9" cy="1"/>
              </a:xfrm>
              <a:prstGeom prst="line">
                <a:avLst/>
              </a:prstGeom>
              <a:noFill/>
              <a:ln w="3175">
                <a:solidFill>
                  <a:srgbClr val="00FF00"/>
                </a:solidFill>
                <a:round/>
                <a:headEnd/>
                <a:tailEnd/>
              </a:ln>
            </p:spPr>
            <p:txBody>
              <a:bodyPr/>
              <a:lstStyle/>
              <a:p>
                <a:endParaRPr lang="en-US"/>
              </a:p>
            </p:txBody>
          </p:sp>
          <p:sp>
            <p:nvSpPr>
              <p:cNvPr id="47188" name="Line 560"/>
              <p:cNvSpPr>
                <a:spLocks noChangeShapeType="1"/>
              </p:cNvSpPr>
              <p:nvPr/>
            </p:nvSpPr>
            <p:spPr bwMode="auto">
              <a:xfrm>
                <a:off x="6269" y="3001"/>
                <a:ext cx="1" cy="108"/>
              </a:xfrm>
              <a:prstGeom prst="line">
                <a:avLst/>
              </a:prstGeom>
              <a:noFill/>
              <a:ln w="3175">
                <a:solidFill>
                  <a:srgbClr val="00FF00"/>
                </a:solidFill>
                <a:round/>
                <a:headEnd/>
                <a:tailEnd/>
              </a:ln>
            </p:spPr>
            <p:txBody>
              <a:bodyPr/>
              <a:lstStyle/>
              <a:p>
                <a:endParaRPr lang="en-US"/>
              </a:p>
            </p:txBody>
          </p:sp>
          <p:sp>
            <p:nvSpPr>
              <p:cNvPr id="47189" name="Line 561"/>
              <p:cNvSpPr>
                <a:spLocks noChangeShapeType="1"/>
              </p:cNvSpPr>
              <p:nvPr/>
            </p:nvSpPr>
            <p:spPr bwMode="auto">
              <a:xfrm>
                <a:off x="6265" y="3109"/>
                <a:ext cx="9" cy="1"/>
              </a:xfrm>
              <a:prstGeom prst="line">
                <a:avLst/>
              </a:prstGeom>
              <a:noFill/>
              <a:ln w="3175">
                <a:solidFill>
                  <a:srgbClr val="00FF00"/>
                </a:solidFill>
                <a:round/>
                <a:headEnd/>
                <a:tailEnd/>
              </a:ln>
            </p:spPr>
            <p:txBody>
              <a:bodyPr/>
              <a:lstStyle/>
              <a:p>
                <a:endParaRPr lang="en-US"/>
              </a:p>
            </p:txBody>
          </p:sp>
          <p:sp>
            <p:nvSpPr>
              <p:cNvPr id="47190" name="Line 562"/>
              <p:cNvSpPr>
                <a:spLocks noChangeShapeType="1"/>
              </p:cNvSpPr>
              <p:nvPr/>
            </p:nvSpPr>
            <p:spPr bwMode="auto">
              <a:xfrm>
                <a:off x="6434" y="3135"/>
                <a:ext cx="1" cy="65"/>
              </a:xfrm>
              <a:prstGeom prst="line">
                <a:avLst/>
              </a:prstGeom>
              <a:noFill/>
              <a:ln w="3175">
                <a:solidFill>
                  <a:srgbClr val="00FF00"/>
                </a:solidFill>
                <a:round/>
                <a:headEnd/>
                <a:tailEnd/>
              </a:ln>
            </p:spPr>
            <p:txBody>
              <a:bodyPr/>
              <a:lstStyle/>
              <a:p>
                <a:endParaRPr lang="en-US"/>
              </a:p>
            </p:txBody>
          </p:sp>
          <p:sp>
            <p:nvSpPr>
              <p:cNvPr id="47191" name="Line 563"/>
              <p:cNvSpPr>
                <a:spLocks noChangeShapeType="1"/>
              </p:cNvSpPr>
              <p:nvPr/>
            </p:nvSpPr>
            <p:spPr bwMode="auto">
              <a:xfrm>
                <a:off x="6429" y="3200"/>
                <a:ext cx="10" cy="1"/>
              </a:xfrm>
              <a:prstGeom prst="line">
                <a:avLst/>
              </a:prstGeom>
              <a:noFill/>
              <a:ln w="3175">
                <a:solidFill>
                  <a:srgbClr val="00FF00"/>
                </a:solidFill>
                <a:round/>
                <a:headEnd/>
                <a:tailEnd/>
              </a:ln>
            </p:spPr>
            <p:txBody>
              <a:bodyPr/>
              <a:lstStyle/>
              <a:p>
                <a:endParaRPr lang="en-US"/>
              </a:p>
            </p:txBody>
          </p:sp>
          <p:sp>
            <p:nvSpPr>
              <p:cNvPr id="47192" name="Line 564"/>
              <p:cNvSpPr>
                <a:spLocks noChangeShapeType="1"/>
              </p:cNvSpPr>
              <p:nvPr/>
            </p:nvSpPr>
            <p:spPr bwMode="auto">
              <a:xfrm>
                <a:off x="6599" y="3192"/>
                <a:ext cx="1" cy="74"/>
              </a:xfrm>
              <a:prstGeom prst="line">
                <a:avLst/>
              </a:prstGeom>
              <a:noFill/>
              <a:ln w="3175">
                <a:solidFill>
                  <a:srgbClr val="00FF00"/>
                </a:solidFill>
                <a:round/>
                <a:headEnd/>
                <a:tailEnd/>
              </a:ln>
            </p:spPr>
            <p:txBody>
              <a:bodyPr/>
              <a:lstStyle/>
              <a:p>
                <a:endParaRPr lang="en-US"/>
              </a:p>
            </p:txBody>
          </p:sp>
          <p:sp>
            <p:nvSpPr>
              <p:cNvPr id="47193" name="Line 565"/>
              <p:cNvSpPr>
                <a:spLocks noChangeShapeType="1"/>
              </p:cNvSpPr>
              <p:nvPr/>
            </p:nvSpPr>
            <p:spPr bwMode="auto">
              <a:xfrm>
                <a:off x="6594" y="3266"/>
                <a:ext cx="10" cy="1"/>
              </a:xfrm>
              <a:prstGeom prst="line">
                <a:avLst/>
              </a:prstGeom>
              <a:noFill/>
              <a:ln w="3175">
                <a:solidFill>
                  <a:srgbClr val="00FF00"/>
                </a:solidFill>
                <a:round/>
                <a:headEnd/>
                <a:tailEnd/>
              </a:ln>
            </p:spPr>
            <p:txBody>
              <a:bodyPr/>
              <a:lstStyle/>
              <a:p>
                <a:endParaRPr lang="en-US"/>
              </a:p>
            </p:txBody>
          </p:sp>
          <p:sp>
            <p:nvSpPr>
              <p:cNvPr id="47194" name="Freeform 566"/>
              <p:cNvSpPr>
                <a:spLocks/>
              </p:cNvSpPr>
              <p:nvPr/>
            </p:nvSpPr>
            <p:spPr bwMode="auto">
              <a:xfrm>
                <a:off x="5445" y="3057"/>
                <a:ext cx="1154" cy="204"/>
              </a:xfrm>
              <a:custGeom>
                <a:avLst/>
                <a:gdLst>
                  <a:gd name="T0" fmla="*/ 0 w 3295"/>
                  <a:gd name="T1" fmla="*/ 22 h 415"/>
                  <a:gd name="T2" fmla="*/ 7 w 3295"/>
                  <a:gd name="T3" fmla="*/ 24 h 415"/>
                  <a:gd name="T4" fmla="*/ 14 w 3295"/>
                  <a:gd name="T5" fmla="*/ 19 h 415"/>
                  <a:gd name="T6" fmla="*/ 21 w 3295"/>
                  <a:gd name="T7" fmla="*/ 7 h 415"/>
                  <a:gd name="T8" fmla="*/ 28 w 3295"/>
                  <a:gd name="T9" fmla="*/ 0 h 415"/>
                  <a:gd name="T10" fmla="*/ 35 w 3295"/>
                  <a:gd name="T11" fmla="*/ 4 h 415"/>
                  <a:gd name="T12" fmla="*/ 42 w 3295"/>
                  <a:gd name="T13" fmla="*/ 16 h 415"/>
                  <a:gd name="T14" fmla="*/ 49 w 3295"/>
                  <a:gd name="T15" fmla="*/ 23 h 415"/>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415"/>
                  <a:gd name="T26" fmla="*/ 3295 w 3295"/>
                  <a:gd name="T27" fmla="*/ 415 h 4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415">
                    <a:moveTo>
                      <a:pt x="0" y="377"/>
                    </a:moveTo>
                    <a:lnTo>
                      <a:pt x="471" y="415"/>
                    </a:lnTo>
                    <a:lnTo>
                      <a:pt x="941" y="323"/>
                    </a:lnTo>
                    <a:lnTo>
                      <a:pt x="1412" y="114"/>
                    </a:lnTo>
                    <a:lnTo>
                      <a:pt x="1883" y="0"/>
                    </a:lnTo>
                    <a:lnTo>
                      <a:pt x="2354" y="75"/>
                    </a:lnTo>
                    <a:lnTo>
                      <a:pt x="2824" y="274"/>
                    </a:lnTo>
                    <a:lnTo>
                      <a:pt x="3295" y="391"/>
                    </a:lnTo>
                  </a:path>
                </a:pathLst>
              </a:custGeom>
              <a:noFill/>
              <a:ln w="3175">
                <a:solidFill>
                  <a:srgbClr val="0000FF"/>
                </a:solidFill>
                <a:round/>
                <a:headEnd/>
                <a:tailEnd/>
              </a:ln>
            </p:spPr>
            <p:txBody>
              <a:bodyPr/>
              <a:lstStyle/>
              <a:p>
                <a:endParaRPr lang="en-US"/>
              </a:p>
            </p:txBody>
          </p:sp>
          <p:sp>
            <p:nvSpPr>
              <p:cNvPr id="47195" name="Line 567"/>
              <p:cNvSpPr>
                <a:spLocks noChangeShapeType="1"/>
              </p:cNvSpPr>
              <p:nvPr/>
            </p:nvSpPr>
            <p:spPr bwMode="auto">
              <a:xfrm flipV="1">
                <a:off x="5445" y="3222"/>
                <a:ext cx="1" cy="20"/>
              </a:xfrm>
              <a:prstGeom prst="line">
                <a:avLst/>
              </a:prstGeom>
              <a:noFill/>
              <a:ln w="3175">
                <a:solidFill>
                  <a:srgbClr val="0000FF"/>
                </a:solidFill>
                <a:round/>
                <a:headEnd/>
                <a:tailEnd/>
              </a:ln>
            </p:spPr>
            <p:txBody>
              <a:bodyPr/>
              <a:lstStyle/>
              <a:p>
                <a:endParaRPr lang="en-US"/>
              </a:p>
            </p:txBody>
          </p:sp>
          <p:sp>
            <p:nvSpPr>
              <p:cNvPr id="47196" name="Line 568"/>
              <p:cNvSpPr>
                <a:spLocks noChangeShapeType="1"/>
              </p:cNvSpPr>
              <p:nvPr/>
            </p:nvSpPr>
            <p:spPr bwMode="auto">
              <a:xfrm>
                <a:off x="5440" y="3222"/>
                <a:ext cx="10" cy="1"/>
              </a:xfrm>
              <a:prstGeom prst="line">
                <a:avLst/>
              </a:prstGeom>
              <a:noFill/>
              <a:ln w="3175">
                <a:solidFill>
                  <a:srgbClr val="0000FF"/>
                </a:solidFill>
                <a:round/>
                <a:headEnd/>
                <a:tailEnd/>
              </a:ln>
            </p:spPr>
            <p:txBody>
              <a:bodyPr/>
              <a:lstStyle/>
              <a:p>
                <a:endParaRPr lang="en-US"/>
              </a:p>
            </p:txBody>
          </p:sp>
          <p:sp>
            <p:nvSpPr>
              <p:cNvPr id="47197" name="Line 569"/>
              <p:cNvSpPr>
                <a:spLocks noChangeShapeType="1"/>
              </p:cNvSpPr>
              <p:nvPr/>
            </p:nvSpPr>
            <p:spPr bwMode="auto">
              <a:xfrm flipV="1">
                <a:off x="5610" y="3241"/>
                <a:ext cx="1" cy="20"/>
              </a:xfrm>
              <a:prstGeom prst="line">
                <a:avLst/>
              </a:prstGeom>
              <a:noFill/>
              <a:ln w="3175">
                <a:solidFill>
                  <a:srgbClr val="0000FF"/>
                </a:solidFill>
                <a:round/>
                <a:headEnd/>
                <a:tailEnd/>
              </a:ln>
            </p:spPr>
            <p:txBody>
              <a:bodyPr/>
              <a:lstStyle/>
              <a:p>
                <a:endParaRPr lang="en-US"/>
              </a:p>
            </p:txBody>
          </p:sp>
          <p:sp>
            <p:nvSpPr>
              <p:cNvPr id="47198" name="Line 570"/>
              <p:cNvSpPr>
                <a:spLocks noChangeShapeType="1"/>
              </p:cNvSpPr>
              <p:nvPr/>
            </p:nvSpPr>
            <p:spPr bwMode="auto">
              <a:xfrm>
                <a:off x="5605" y="3241"/>
                <a:ext cx="10" cy="1"/>
              </a:xfrm>
              <a:prstGeom prst="line">
                <a:avLst/>
              </a:prstGeom>
              <a:noFill/>
              <a:ln w="3175">
                <a:solidFill>
                  <a:srgbClr val="0000FF"/>
                </a:solidFill>
                <a:round/>
                <a:headEnd/>
                <a:tailEnd/>
              </a:ln>
            </p:spPr>
            <p:txBody>
              <a:bodyPr/>
              <a:lstStyle/>
              <a:p>
                <a:endParaRPr lang="en-US"/>
              </a:p>
            </p:txBody>
          </p:sp>
          <p:sp>
            <p:nvSpPr>
              <p:cNvPr id="47199" name="Line 571"/>
              <p:cNvSpPr>
                <a:spLocks noChangeShapeType="1"/>
              </p:cNvSpPr>
              <p:nvPr/>
            </p:nvSpPr>
            <p:spPr bwMode="auto">
              <a:xfrm flipV="1">
                <a:off x="5774" y="3190"/>
                <a:ext cx="1" cy="25"/>
              </a:xfrm>
              <a:prstGeom prst="line">
                <a:avLst/>
              </a:prstGeom>
              <a:noFill/>
              <a:ln w="3175">
                <a:solidFill>
                  <a:srgbClr val="0000FF"/>
                </a:solidFill>
                <a:round/>
                <a:headEnd/>
                <a:tailEnd/>
              </a:ln>
            </p:spPr>
            <p:txBody>
              <a:bodyPr/>
              <a:lstStyle/>
              <a:p>
                <a:endParaRPr lang="en-US"/>
              </a:p>
            </p:txBody>
          </p:sp>
          <p:sp>
            <p:nvSpPr>
              <p:cNvPr id="47200" name="Line 572"/>
              <p:cNvSpPr>
                <a:spLocks noChangeShapeType="1"/>
              </p:cNvSpPr>
              <p:nvPr/>
            </p:nvSpPr>
            <p:spPr bwMode="auto">
              <a:xfrm>
                <a:off x="5770" y="3190"/>
                <a:ext cx="9" cy="1"/>
              </a:xfrm>
              <a:prstGeom prst="line">
                <a:avLst/>
              </a:prstGeom>
              <a:noFill/>
              <a:ln w="3175">
                <a:solidFill>
                  <a:srgbClr val="0000FF"/>
                </a:solidFill>
                <a:round/>
                <a:headEnd/>
                <a:tailEnd/>
              </a:ln>
            </p:spPr>
            <p:txBody>
              <a:bodyPr/>
              <a:lstStyle/>
              <a:p>
                <a:endParaRPr lang="en-US"/>
              </a:p>
            </p:txBody>
          </p:sp>
          <p:sp>
            <p:nvSpPr>
              <p:cNvPr id="47201" name="Line 573"/>
              <p:cNvSpPr>
                <a:spLocks noChangeShapeType="1"/>
              </p:cNvSpPr>
              <p:nvPr/>
            </p:nvSpPr>
            <p:spPr bwMode="auto">
              <a:xfrm flipV="1">
                <a:off x="5939" y="3073"/>
                <a:ext cx="1" cy="40"/>
              </a:xfrm>
              <a:prstGeom prst="line">
                <a:avLst/>
              </a:prstGeom>
              <a:noFill/>
              <a:ln w="3175">
                <a:solidFill>
                  <a:srgbClr val="0000FF"/>
                </a:solidFill>
                <a:round/>
                <a:headEnd/>
                <a:tailEnd/>
              </a:ln>
            </p:spPr>
            <p:txBody>
              <a:bodyPr/>
              <a:lstStyle/>
              <a:p>
                <a:endParaRPr lang="en-US"/>
              </a:p>
            </p:txBody>
          </p:sp>
          <p:sp>
            <p:nvSpPr>
              <p:cNvPr id="47202" name="Line 574"/>
              <p:cNvSpPr>
                <a:spLocks noChangeShapeType="1"/>
              </p:cNvSpPr>
              <p:nvPr/>
            </p:nvSpPr>
            <p:spPr bwMode="auto">
              <a:xfrm>
                <a:off x="5935" y="3073"/>
                <a:ext cx="9" cy="1"/>
              </a:xfrm>
              <a:prstGeom prst="line">
                <a:avLst/>
              </a:prstGeom>
              <a:noFill/>
              <a:ln w="3175">
                <a:solidFill>
                  <a:srgbClr val="0000FF"/>
                </a:solidFill>
                <a:round/>
                <a:headEnd/>
                <a:tailEnd/>
              </a:ln>
            </p:spPr>
            <p:txBody>
              <a:bodyPr/>
              <a:lstStyle/>
              <a:p>
                <a:endParaRPr lang="en-US"/>
              </a:p>
            </p:txBody>
          </p:sp>
          <p:sp>
            <p:nvSpPr>
              <p:cNvPr id="47203" name="Line 575"/>
              <p:cNvSpPr>
                <a:spLocks noChangeShapeType="1"/>
              </p:cNvSpPr>
              <p:nvPr/>
            </p:nvSpPr>
            <p:spPr bwMode="auto">
              <a:xfrm flipV="1">
                <a:off x="6104" y="3003"/>
                <a:ext cx="1" cy="54"/>
              </a:xfrm>
              <a:prstGeom prst="line">
                <a:avLst/>
              </a:prstGeom>
              <a:noFill/>
              <a:ln w="3175">
                <a:solidFill>
                  <a:srgbClr val="0000FF"/>
                </a:solidFill>
                <a:round/>
                <a:headEnd/>
                <a:tailEnd/>
              </a:ln>
            </p:spPr>
            <p:txBody>
              <a:bodyPr/>
              <a:lstStyle/>
              <a:p>
                <a:endParaRPr lang="en-US"/>
              </a:p>
            </p:txBody>
          </p:sp>
          <p:sp>
            <p:nvSpPr>
              <p:cNvPr id="47204" name="Line 576"/>
              <p:cNvSpPr>
                <a:spLocks noChangeShapeType="1"/>
              </p:cNvSpPr>
              <p:nvPr/>
            </p:nvSpPr>
            <p:spPr bwMode="auto">
              <a:xfrm>
                <a:off x="6100" y="3003"/>
                <a:ext cx="9" cy="1"/>
              </a:xfrm>
              <a:prstGeom prst="line">
                <a:avLst/>
              </a:prstGeom>
              <a:noFill/>
              <a:ln w="3175">
                <a:solidFill>
                  <a:srgbClr val="0000FF"/>
                </a:solidFill>
                <a:round/>
                <a:headEnd/>
                <a:tailEnd/>
              </a:ln>
            </p:spPr>
            <p:txBody>
              <a:bodyPr/>
              <a:lstStyle/>
              <a:p>
                <a:endParaRPr lang="en-US"/>
              </a:p>
            </p:txBody>
          </p:sp>
          <p:sp>
            <p:nvSpPr>
              <p:cNvPr id="47205" name="Line 577"/>
              <p:cNvSpPr>
                <a:spLocks noChangeShapeType="1"/>
              </p:cNvSpPr>
              <p:nvPr/>
            </p:nvSpPr>
            <p:spPr bwMode="auto">
              <a:xfrm flipV="1">
                <a:off x="6269" y="3043"/>
                <a:ext cx="1" cy="51"/>
              </a:xfrm>
              <a:prstGeom prst="line">
                <a:avLst/>
              </a:prstGeom>
              <a:noFill/>
              <a:ln w="3175">
                <a:solidFill>
                  <a:srgbClr val="0000FF"/>
                </a:solidFill>
                <a:round/>
                <a:headEnd/>
                <a:tailEnd/>
              </a:ln>
            </p:spPr>
            <p:txBody>
              <a:bodyPr/>
              <a:lstStyle/>
              <a:p>
                <a:endParaRPr lang="en-US"/>
              </a:p>
            </p:txBody>
          </p:sp>
          <p:sp>
            <p:nvSpPr>
              <p:cNvPr id="47206" name="Line 578"/>
              <p:cNvSpPr>
                <a:spLocks noChangeShapeType="1"/>
              </p:cNvSpPr>
              <p:nvPr/>
            </p:nvSpPr>
            <p:spPr bwMode="auto">
              <a:xfrm>
                <a:off x="6265" y="3043"/>
                <a:ext cx="9" cy="1"/>
              </a:xfrm>
              <a:prstGeom prst="line">
                <a:avLst/>
              </a:prstGeom>
              <a:noFill/>
              <a:ln w="3175">
                <a:solidFill>
                  <a:srgbClr val="0000FF"/>
                </a:solidFill>
                <a:round/>
                <a:headEnd/>
                <a:tailEnd/>
              </a:ln>
            </p:spPr>
            <p:txBody>
              <a:bodyPr/>
              <a:lstStyle/>
              <a:p>
                <a:endParaRPr lang="en-US"/>
              </a:p>
            </p:txBody>
          </p:sp>
          <p:sp>
            <p:nvSpPr>
              <p:cNvPr id="47207" name="Line 579"/>
              <p:cNvSpPr>
                <a:spLocks noChangeShapeType="1"/>
              </p:cNvSpPr>
              <p:nvPr/>
            </p:nvSpPr>
            <p:spPr bwMode="auto">
              <a:xfrm flipV="1">
                <a:off x="6434" y="3154"/>
                <a:ext cx="1" cy="37"/>
              </a:xfrm>
              <a:prstGeom prst="line">
                <a:avLst/>
              </a:prstGeom>
              <a:noFill/>
              <a:ln w="3175">
                <a:solidFill>
                  <a:srgbClr val="0000FF"/>
                </a:solidFill>
                <a:round/>
                <a:headEnd/>
                <a:tailEnd/>
              </a:ln>
            </p:spPr>
            <p:txBody>
              <a:bodyPr/>
              <a:lstStyle/>
              <a:p>
                <a:endParaRPr lang="en-US"/>
              </a:p>
            </p:txBody>
          </p:sp>
          <p:sp>
            <p:nvSpPr>
              <p:cNvPr id="47208" name="Line 580"/>
              <p:cNvSpPr>
                <a:spLocks noChangeShapeType="1"/>
              </p:cNvSpPr>
              <p:nvPr/>
            </p:nvSpPr>
            <p:spPr bwMode="auto">
              <a:xfrm>
                <a:off x="6429" y="3154"/>
                <a:ext cx="10" cy="1"/>
              </a:xfrm>
              <a:prstGeom prst="line">
                <a:avLst/>
              </a:prstGeom>
              <a:noFill/>
              <a:ln w="3175">
                <a:solidFill>
                  <a:srgbClr val="0000FF"/>
                </a:solidFill>
                <a:round/>
                <a:headEnd/>
                <a:tailEnd/>
              </a:ln>
            </p:spPr>
            <p:txBody>
              <a:bodyPr/>
              <a:lstStyle/>
              <a:p>
                <a:endParaRPr lang="en-US"/>
              </a:p>
            </p:txBody>
          </p:sp>
          <p:sp>
            <p:nvSpPr>
              <p:cNvPr id="47209" name="Line 581"/>
              <p:cNvSpPr>
                <a:spLocks noChangeShapeType="1"/>
              </p:cNvSpPr>
              <p:nvPr/>
            </p:nvSpPr>
            <p:spPr bwMode="auto">
              <a:xfrm flipV="1">
                <a:off x="6599" y="3203"/>
                <a:ext cx="1" cy="46"/>
              </a:xfrm>
              <a:prstGeom prst="line">
                <a:avLst/>
              </a:prstGeom>
              <a:noFill/>
              <a:ln w="3175">
                <a:solidFill>
                  <a:srgbClr val="0000FF"/>
                </a:solidFill>
                <a:round/>
                <a:headEnd/>
                <a:tailEnd/>
              </a:ln>
            </p:spPr>
            <p:txBody>
              <a:bodyPr/>
              <a:lstStyle/>
              <a:p>
                <a:endParaRPr lang="en-US"/>
              </a:p>
            </p:txBody>
          </p:sp>
          <p:sp>
            <p:nvSpPr>
              <p:cNvPr id="47210" name="Line 582"/>
              <p:cNvSpPr>
                <a:spLocks noChangeShapeType="1"/>
              </p:cNvSpPr>
              <p:nvPr/>
            </p:nvSpPr>
            <p:spPr bwMode="auto">
              <a:xfrm>
                <a:off x="6594" y="3203"/>
                <a:ext cx="10" cy="1"/>
              </a:xfrm>
              <a:prstGeom prst="line">
                <a:avLst/>
              </a:prstGeom>
              <a:noFill/>
              <a:ln w="3175">
                <a:solidFill>
                  <a:srgbClr val="0000FF"/>
                </a:solidFill>
                <a:round/>
                <a:headEnd/>
                <a:tailEnd/>
              </a:ln>
            </p:spPr>
            <p:txBody>
              <a:bodyPr/>
              <a:lstStyle/>
              <a:p>
                <a:endParaRPr lang="en-US"/>
              </a:p>
            </p:txBody>
          </p:sp>
          <p:sp>
            <p:nvSpPr>
              <p:cNvPr id="47211" name="Line 583"/>
              <p:cNvSpPr>
                <a:spLocks noChangeShapeType="1"/>
              </p:cNvSpPr>
              <p:nvPr/>
            </p:nvSpPr>
            <p:spPr bwMode="auto">
              <a:xfrm>
                <a:off x="5445" y="3242"/>
                <a:ext cx="1" cy="20"/>
              </a:xfrm>
              <a:prstGeom prst="line">
                <a:avLst/>
              </a:prstGeom>
              <a:noFill/>
              <a:ln w="3175">
                <a:solidFill>
                  <a:srgbClr val="0000FF"/>
                </a:solidFill>
                <a:round/>
                <a:headEnd/>
                <a:tailEnd/>
              </a:ln>
            </p:spPr>
            <p:txBody>
              <a:bodyPr/>
              <a:lstStyle/>
              <a:p>
                <a:endParaRPr lang="en-US"/>
              </a:p>
            </p:txBody>
          </p:sp>
          <p:sp>
            <p:nvSpPr>
              <p:cNvPr id="47212" name="Line 584"/>
              <p:cNvSpPr>
                <a:spLocks noChangeShapeType="1"/>
              </p:cNvSpPr>
              <p:nvPr/>
            </p:nvSpPr>
            <p:spPr bwMode="auto">
              <a:xfrm>
                <a:off x="5440" y="3262"/>
                <a:ext cx="10" cy="1"/>
              </a:xfrm>
              <a:prstGeom prst="line">
                <a:avLst/>
              </a:prstGeom>
              <a:noFill/>
              <a:ln w="3175">
                <a:solidFill>
                  <a:srgbClr val="0000FF"/>
                </a:solidFill>
                <a:round/>
                <a:headEnd/>
                <a:tailEnd/>
              </a:ln>
            </p:spPr>
            <p:txBody>
              <a:bodyPr/>
              <a:lstStyle/>
              <a:p>
                <a:endParaRPr lang="en-US"/>
              </a:p>
            </p:txBody>
          </p:sp>
          <p:sp>
            <p:nvSpPr>
              <p:cNvPr id="47213" name="Line 585"/>
              <p:cNvSpPr>
                <a:spLocks noChangeShapeType="1"/>
              </p:cNvSpPr>
              <p:nvPr/>
            </p:nvSpPr>
            <p:spPr bwMode="auto">
              <a:xfrm>
                <a:off x="5610" y="3261"/>
                <a:ext cx="1" cy="19"/>
              </a:xfrm>
              <a:prstGeom prst="line">
                <a:avLst/>
              </a:prstGeom>
              <a:noFill/>
              <a:ln w="3175">
                <a:solidFill>
                  <a:srgbClr val="0000FF"/>
                </a:solidFill>
                <a:round/>
                <a:headEnd/>
                <a:tailEnd/>
              </a:ln>
            </p:spPr>
            <p:txBody>
              <a:bodyPr/>
              <a:lstStyle/>
              <a:p>
                <a:endParaRPr lang="en-US"/>
              </a:p>
            </p:txBody>
          </p:sp>
          <p:sp>
            <p:nvSpPr>
              <p:cNvPr id="47214" name="Line 586"/>
              <p:cNvSpPr>
                <a:spLocks noChangeShapeType="1"/>
              </p:cNvSpPr>
              <p:nvPr/>
            </p:nvSpPr>
            <p:spPr bwMode="auto">
              <a:xfrm>
                <a:off x="5605" y="3280"/>
                <a:ext cx="10" cy="1"/>
              </a:xfrm>
              <a:prstGeom prst="line">
                <a:avLst/>
              </a:prstGeom>
              <a:noFill/>
              <a:ln w="3175">
                <a:solidFill>
                  <a:srgbClr val="0000FF"/>
                </a:solidFill>
                <a:round/>
                <a:headEnd/>
                <a:tailEnd/>
              </a:ln>
            </p:spPr>
            <p:txBody>
              <a:bodyPr/>
              <a:lstStyle/>
              <a:p>
                <a:endParaRPr lang="en-US"/>
              </a:p>
            </p:txBody>
          </p:sp>
          <p:sp>
            <p:nvSpPr>
              <p:cNvPr id="47215" name="Line 587"/>
              <p:cNvSpPr>
                <a:spLocks noChangeShapeType="1"/>
              </p:cNvSpPr>
              <p:nvPr/>
            </p:nvSpPr>
            <p:spPr bwMode="auto">
              <a:xfrm>
                <a:off x="5774" y="3215"/>
                <a:ext cx="1" cy="26"/>
              </a:xfrm>
              <a:prstGeom prst="line">
                <a:avLst/>
              </a:prstGeom>
              <a:noFill/>
              <a:ln w="3175">
                <a:solidFill>
                  <a:srgbClr val="0000FF"/>
                </a:solidFill>
                <a:round/>
                <a:headEnd/>
                <a:tailEnd/>
              </a:ln>
            </p:spPr>
            <p:txBody>
              <a:bodyPr/>
              <a:lstStyle/>
              <a:p>
                <a:endParaRPr lang="en-US"/>
              </a:p>
            </p:txBody>
          </p:sp>
          <p:sp>
            <p:nvSpPr>
              <p:cNvPr id="47216" name="Line 588"/>
              <p:cNvSpPr>
                <a:spLocks noChangeShapeType="1"/>
              </p:cNvSpPr>
              <p:nvPr/>
            </p:nvSpPr>
            <p:spPr bwMode="auto">
              <a:xfrm>
                <a:off x="5770" y="3241"/>
                <a:ext cx="9" cy="1"/>
              </a:xfrm>
              <a:prstGeom prst="line">
                <a:avLst/>
              </a:prstGeom>
              <a:noFill/>
              <a:ln w="3175">
                <a:solidFill>
                  <a:srgbClr val="0000FF"/>
                </a:solidFill>
                <a:round/>
                <a:headEnd/>
                <a:tailEnd/>
              </a:ln>
            </p:spPr>
            <p:txBody>
              <a:bodyPr/>
              <a:lstStyle/>
              <a:p>
                <a:endParaRPr lang="en-US"/>
              </a:p>
            </p:txBody>
          </p:sp>
          <p:sp>
            <p:nvSpPr>
              <p:cNvPr id="47217" name="Line 589"/>
              <p:cNvSpPr>
                <a:spLocks noChangeShapeType="1"/>
              </p:cNvSpPr>
              <p:nvPr/>
            </p:nvSpPr>
            <p:spPr bwMode="auto">
              <a:xfrm>
                <a:off x="5939" y="3113"/>
                <a:ext cx="1" cy="39"/>
              </a:xfrm>
              <a:prstGeom prst="line">
                <a:avLst/>
              </a:prstGeom>
              <a:noFill/>
              <a:ln w="3175">
                <a:solidFill>
                  <a:srgbClr val="0000FF"/>
                </a:solidFill>
                <a:round/>
                <a:headEnd/>
                <a:tailEnd/>
              </a:ln>
            </p:spPr>
            <p:txBody>
              <a:bodyPr/>
              <a:lstStyle/>
              <a:p>
                <a:endParaRPr lang="en-US"/>
              </a:p>
            </p:txBody>
          </p:sp>
          <p:sp>
            <p:nvSpPr>
              <p:cNvPr id="47218" name="Line 590"/>
              <p:cNvSpPr>
                <a:spLocks noChangeShapeType="1"/>
              </p:cNvSpPr>
              <p:nvPr/>
            </p:nvSpPr>
            <p:spPr bwMode="auto">
              <a:xfrm>
                <a:off x="5935" y="3152"/>
                <a:ext cx="9" cy="1"/>
              </a:xfrm>
              <a:prstGeom prst="line">
                <a:avLst/>
              </a:prstGeom>
              <a:noFill/>
              <a:ln w="3175">
                <a:solidFill>
                  <a:srgbClr val="0000FF"/>
                </a:solidFill>
                <a:round/>
                <a:headEnd/>
                <a:tailEnd/>
              </a:ln>
            </p:spPr>
            <p:txBody>
              <a:bodyPr/>
              <a:lstStyle/>
              <a:p>
                <a:endParaRPr lang="en-US"/>
              </a:p>
            </p:txBody>
          </p:sp>
          <p:sp>
            <p:nvSpPr>
              <p:cNvPr id="47219" name="Line 591"/>
              <p:cNvSpPr>
                <a:spLocks noChangeShapeType="1"/>
              </p:cNvSpPr>
              <p:nvPr/>
            </p:nvSpPr>
            <p:spPr bwMode="auto">
              <a:xfrm>
                <a:off x="6104" y="3057"/>
                <a:ext cx="1" cy="53"/>
              </a:xfrm>
              <a:prstGeom prst="line">
                <a:avLst/>
              </a:prstGeom>
              <a:noFill/>
              <a:ln w="3175">
                <a:solidFill>
                  <a:srgbClr val="0000FF"/>
                </a:solidFill>
                <a:round/>
                <a:headEnd/>
                <a:tailEnd/>
              </a:ln>
            </p:spPr>
            <p:txBody>
              <a:bodyPr/>
              <a:lstStyle/>
              <a:p>
                <a:endParaRPr lang="en-US"/>
              </a:p>
            </p:txBody>
          </p:sp>
          <p:sp>
            <p:nvSpPr>
              <p:cNvPr id="47220" name="Line 592"/>
              <p:cNvSpPr>
                <a:spLocks noChangeShapeType="1"/>
              </p:cNvSpPr>
              <p:nvPr/>
            </p:nvSpPr>
            <p:spPr bwMode="auto">
              <a:xfrm>
                <a:off x="6100" y="3110"/>
                <a:ext cx="9" cy="1"/>
              </a:xfrm>
              <a:prstGeom prst="line">
                <a:avLst/>
              </a:prstGeom>
              <a:noFill/>
              <a:ln w="3175">
                <a:solidFill>
                  <a:srgbClr val="0000FF"/>
                </a:solidFill>
                <a:round/>
                <a:headEnd/>
                <a:tailEnd/>
              </a:ln>
            </p:spPr>
            <p:txBody>
              <a:bodyPr/>
              <a:lstStyle/>
              <a:p>
                <a:endParaRPr lang="en-US"/>
              </a:p>
            </p:txBody>
          </p:sp>
          <p:sp>
            <p:nvSpPr>
              <p:cNvPr id="47221" name="Line 593"/>
              <p:cNvSpPr>
                <a:spLocks noChangeShapeType="1"/>
              </p:cNvSpPr>
              <p:nvPr/>
            </p:nvSpPr>
            <p:spPr bwMode="auto">
              <a:xfrm>
                <a:off x="6269" y="3094"/>
                <a:ext cx="1" cy="50"/>
              </a:xfrm>
              <a:prstGeom prst="line">
                <a:avLst/>
              </a:prstGeom>
              <a:noFill/>
              <a:ln w="3175">
                <a:solidFill>
                  <a:srgbClr val="0000FF"/>
                </a:solidFill>
                <a:round/>
                <a:headEnd/>
                <a:tailEnd/>
              </a:ln>
            </p:spPr>
            <p:txBody>
              <a:bodyPr/>
              <a:lstStyle/>
              <a:p>
                <a:endParaRPr lang="en-US"/>
              </a:p>
            </p:txBody>
          </p:sp>
          <p:sp>
            <p:nvSpPr>
              <p:cNvPr id="47222" name="Line 594"/>
              <p:cNvSpPr>
                <a:spLocks noChangeShapeType="1"/>
              </p:cNvSpPr>
              <p:nvPr/>
            </p:nvSpPr>
            <p:spPr bwMode="auto">
              <a:xfrm>
                <a:off x="6265" y="3144"/>
                <a:ext cx="9" cy="1"/>
              </a:xfrm>
              <a:prstGeom prst="line">
                <a:avLst/>
              </a:prstGeom>
              <a:noFill/>
              <a:ln w="3175">
                <a:solidFill>
                  <a:srgbClr val="0000FF"/>
                </a:solidFill>
                <a:round/>
                <a:headEnd/>
                <a:tailEnd/>
              </a:ln>
            </p:spPr>
            <p:txBody>
              <a:bodyPr/>
              <a:lstStyle/>
              <a:p>
                <a:endParaRPr lang="en-US"/>
              </a:p>
            </p:txBody>
          </p:sp>
          <p:sp>
            <p:nvSpPr>
              <p:cNvPr id="47223" name="Line 595"/>
              <p:cNvSpPr>
                <a:spLocks noChangeShapeType="1"/>
              </p:cNvSpPr>
              <p:nvPr/>
            </p:nvSpPr>
            <p:spPr bwMode="auto">
              <a:xfrm>
                <a:off x="6434" y="3191"/>
                <a:ext cx="1" cy="39"/>
              </a:xfrm>
              <a:prstGeom prst="line">
                <a:avLst/>
              </a:prstGeom>
              <a:noFill/>
              <a:ln w="3175">
                <a:solidFill>
                  <a:srgbClr val="0000FF"/>
                </a:solidFill>
                <a:round/>
                <a:headEnd/>
                <a:tailEnd/>
              </a:ln>
            </p:spPr>
            <p:txBody>
              <a:bodyPr/>
              <a:lstStyle/>
              <a:p>
                <a:endParaRPr lang="en-US"/>
              </a:p>
            </p:txBody>
          </p:sp>
          <p:sp>
            <p:nvSpPr>
              <p:cNvPr id="47224" name="Line 596"/>
              <p:cNvSpPr>
                <a:spLocks noChangeShapeType="1"/>
              </p:cNvSpPr>
              <p:nvPr/>
            </p:nvSpPr>
            <p:spPr bwMode="auto">
              <a:xfrm>
                <a:off x="6429" y="3230"/>
                <a:ext cx="10" cy="1"/>
              </a:xfrm>
              <a:prstGeom prst="line">
                <a:avLst/>
              </a:prstGeom>
              <a:noFill/>
              <a:ln w="3175">
                <a:solidFill>
                  <a:srgbClr val="0000FF"/>
                </a:solidFill>
                <a:round/>
                <a:headEnd/>
                <a:tailEnd/>
              </a:ln>
            </p:spPr>
            <p:txBody>
              <a:bodyPr/>
              <a:lstStyle/>
              <a:p>
                <a:endParaRPr lang="en-US"/>
              </a:p>
            </p:txBody>
          </p:sp>
          <p:sp>
            <p:nvSpPr>
              <p:cNvPr id="47225" name="Line 597"/>
              <p:cNvSpPr>
                <a:spLocks noChangeShapeType="1"/>
              </p:cNvSpPr>
              <p:nvPr/>
            </p:nvSpPr>
            <p:spPr bwMode="auto">
              <a:xfrm>
                <a:off x="6599" y="3249"/>
                <a:ext cx="1" cy="46"/>
              </a:xfrm>
              <a:prstGeom prst="line">
                <a:avLst/>
              </a:prstGeom>
              <a:noFill/>
              <a:ln w="3175">
                <a:solidFill>
                  <a:srgbClr val="0000FF"/>
                </a:solidFill>
                <a:round/>
                <a:headEnd/>
                <a:tailEnd/>
              </a:ln>
            </p:spPr>
            <p:txBody>
              <a:bodyPr/>
              <a:lstStyle/>
              <a:p>
                <a:endParaRPr lang="en-US"/>
              </a:p>
            </p:txBody>
          </p:sp>
          <p:sp>
            <p:nvSpPr>
              <p:cNvPr id="47226" name="Line 598"/>
              <p:cNvSpPr>
                <a:spLocks noChangeShapeType="1"/>
              </p:cNvSpPr>
              <p:nvPr/>
            </p:nvSpPr>
            <p:spPr bwMode="auto">
              <a:xfrm>
                <a:off x="6594" y="3295"/>
                <a:ext cx="10" cy="1"/>
              </a:xfrm>
              <a:prstGeom prst="line">
                <a:avLst/>
              </a:prstGeom>
              <a:noFill/>
              <a:ln w="3175">
                <a:solidFill>
                  <a:srgbClr val="0000FF"/>
                </a:solidFill>
                <a:round/>
                <a:headEnd/>
                <a:tailEnd/>
              </a:ln>
            </p:spPr>
            <p:txBody>
              <a:bodyPr/>
              <a:lstStyle/>
              <a:p>
                <a:endParaRPr lang="en-US"/>
              </a:p>
            </p:txBody>
          </p:sp>
          <p:sp>
            <p:nvSpPr>
              <p:cNvPr id="47227" name="Oval 599"/>
              <p:cNvSpPr>
                <a:spLocks noChangeArrowheads="1"/>
              </p:cNvSpPr>
              <p:nvPr/>
            </p:nvSpPr>
            <p:spPr bwMode="auto">
              <a:xfrm>
                <a:off x="5440" y="3249"/>
                <a:ext cx="10" cy="13"/>
              </a:xfrm>
              <a:prstGeom prst="ellipse">
                <a:avLst/>
              </a:prstGeom>
              <a:solidFill>
                <a:srgbClr val="FF0000"/>
              </a:solidFill>
              <a:ln w="3175">
                <a:solidFill>
                  <a:srgbClr val="FF0000"/>
                </a:solidFill>
                <a:round/>
                <a:headEnd/>
                <a:tailEnd/>
              </a:ln>
            </p:spPr>
            <p:txBody>
              <a:bodyPr/>
              <a:lstStyle/>
              <a:p>
                <a:endParaRPr lang="en-US"/>
              </a:p>
            </p:txBody>
          </p:sp>
          <p:sp>
            <p:nvSpPr>
              <p:cNvPr id="47228" name="Oval 600"/>
              <p:cNvSpPr>
                <a:spLocks noChangeArrowheads="1"/>
              </p:cNvSpPr>
              <p:nvPr/>
            </p:nvSpPr>
            <p:spPr bwMode="auto">
              <a:xfrm>
                <a:off x="5605" y="3241"/>
                <a:ext cx="9" cy="12"/>
              </a:xfrm>
              <a:prstGeom prst="ellipse">
                <a:avLst/>
              </a:prstGeom>
              <a:solidFill>
                <a:srgbClr val="FF0000"/>
              </a:solidFill>
              <a:ln w="3175">
                <a:solidFill>
                  <a:srgbClr val="FF0000"/>
                </a:solidFill>
                <a:round/>
                <a:headEnd/>
                <a:tailEnd/>
              </a:ln>
            </p:spPr>
            <p:txBody>
              <a:bodyPr/>
              <a:lstStyle/>
              <a:p>
                <a:endParaRPr lang="en-US"/>
              </a:p>
            </p:txBody>
          </p:sp>
          <p:sp>
            <p:nvSpPr>
              <p:cNvPr id="47229" name="Oval 601"/>
              <p:cNvSpPr>
                <a:spLocks noChangeArrowheads="1"/>
              </p:cNvSpPr>
              <p:nvPr/>
            </p:nvSpPr>
            <p:spPr bwMode="auto">
              <a:xfrm>
                <a:off x="5770" y="3117"/>
                <a:ext cx="9" cy="12"/>
              </a:xfrm>
              <a:prstGeom prst="ellipse">
                <a:avLst/>
              </a:prstGeom>
              <a:solidFill>
                <a:srgbClr val="FF0000"/>
              </a:solidFill>
              <a:ln w="3175">
                <a:solidFill>
                  <a:srgbClr val="FF0000"/>
                </a:solidFill>
                <a:round/>
                <a:headEnd/>
                <a:tailEnd/>
              </a:ln>
            </p:spPr>
            <p:txBody>
              <a:bodyPr/>
              <a:lstStyle/>
              <a:p>
                <a:endParaRPr lang="en-US"/>
              </a:p>
            </p:txBody>
          </p:sp>
          <p:sp>
            <p:nvSpPr>
              <p:cNvPr id="47230" name="Oval 602"/>
              <p:cNvSpPr>
                <a:spLocks noChangeArrowheads="1"/>
              </p:cNvSpPr>
              <p:nvPr/>
            </p:nvSpPr>
            <p:spPr bwMode="auto">
              <a:xfrm>
                <a:off x="5935" y="2941"/>
                <a:ext cx="9" cy="13"/>
              </a:xfrm>
              <a:prstGeom prst="ellipse">
                <a:avLst/>
              </a:prstGeom>
              <a:solidFill>
                <a:srgbClr val="FF0000"/>
              </a:solidFill>
              <a:ln w="3175">
                <a:solidFill>
                  <a:srgbClr val="FF0000"/>
                </a:solidFill>
                <a:round/>
                <a:headEnd/>
                <a:tailEnd/>
              </a:ln>
            </p:spPr>
            <p:txBody>
              <a:bodyPr/>
              <a:lstStyle/>
              <a:p>
                <a:endParaRPr lang="en-US"/>
              </a:p>
            </p:txBody>
          </p:sp>
          <p:sp>
            <p:nvSpPr>
              <p:cNvPr id="47231" name="Oval 603"/>
              <p:cNvSpPr>
                <a:spLocks noChangeArrowheads="1"/>
              </p:cNvSpPr>
              <p:nvPr/>
            </p:nvSpPr>
            <p:spPr bwMode="auto">
              <a:xfrm>
                <a:off x="6100" y="2754"/>
                <a:ext cx="9" cy="13"/>
              </a:xfrm>
              <a:prstGeom prst="ellipse">
                <a:avLst/>
              </a:prstGeom>
              <a:solidFill>
                <a:srgbClr val="FF0000"/>
              </a:solidFill>
              <a:ln w="3175">
                <a:solidFill>
                  <a:srgbClr val="FF0000"/>
                </a:solidFill>
                <a:round/>
                <a:headEnd/>
                <a:tailEnd/>
              </a:ln>
            </p:spPr>
            <p:txBody>
              <a:bodyPr/>
              <a:lstStyle/>
              <a:p>
                <a:endParaRPr lang="en-US"/>
              </a:p>
            </p:txBody>
          </p:sp>
          <p:sp>
            <p:nvSpPr>
              <p:cNvPr id="47232" name="Oval 604"/>
              <p:cNvSpPr>
                <a:spLocks noChangeArrowheads="1"/>
              </p:cNvSpPr>
              <p:nvPr/>
            </p:nvSpPr>
            <p:spPr bwMode="auto">
              <a:xfrm>
                <a:off x="6265" y="2745"/>
                <a:ext cx="9" cy="13"/>
              </a:xfrm>
              <a:prstGeom prst="ellipse">
                <a:avLst/>
              </a:prstGeom>
              <a:solidFill>
                <a:srgbClr val="FF0000"/>
              </a:solidFill>
              <a:ln w="3175">
                <a:solidFill>
                  <a:srgbClr val="FF0000"/>
                </a:solidFill>
                <a:round/>
                <a:headEnd/>
                <a:tailEnd/>
              </a:ln>
            </p:spPr>
            <p:txBody>
              <a:bodyPr/>
              <a:lstStyle/>
              <a:p>
                <a:endParaRPr lang="en-US"/>
              </a:p>
            </p:txBody>
          </p:sp>
          <p:sp>
            <p:nvSpPr>
              <p:cNvPr id="47233" name="Oval 605"/>
              <p:cNvSpPr>
                <a:spLocks noChangeArrowheads="1"/>
              </p:cNvSpPr>
              <p:nvPr/>
            </p:nvSpPr>
            <p:spPr bwMode="auto">
              <a:xfrm>
                <a:off x="6429" y="2916"/>
                <a:ext cx="9" cy="12"/>
              </a:xfrm>
              <a:prstGeom prst="ellipse">
                <a:avLst/>
              </a:prstGeom>
              <a:solidFill>
                <a:srgbClr val="FF0000"/>
              </a:solidFill>
              <a:ln w="3175">
                <a:solidFill>
                  <a:srgbClr val="FF0000"/>
                </a:solidFill>
                <a:round/>
                <a:headEnd/>
                <a:tailEnd/>
              </a:ln>
            </p:spPr>
            <p:txBody>
              <a:bodyPr/>
              <a:lstStyle/>
              <a:p>
                <a:endParaRPr lang="en-US"/>
              </a:p>
            </p:txBody>
          </p:sp>
          <p:sp>
            <p:nvSpPr>
              <p:cNvPr id="47234" name="Oval 606"/>
              <p:cNvSpPr>
                <a:spLocks noChangeArrowheads="1"/>
              </p:cNvSpPr>
              <p:nvPr/>
            </p:nvSpPr>
            <p:spPr bwMode="auto">
              <a:xfrm>
                <a:off x="6594" y="3099"/>
                <a:ext cx="9" cy="13"/>
              </a:xfrm>
              <a:prstGeom prst="ellipse">
                <a:avLst/>
              </a:prstGeom>
              <a:solidFill>
                <a:srgbClr val="FF0000"/>
              </a:solidFill>
              <a:ln w="3175">
                <a:solidFill>
                  <a:srgbClr val="FF0000"/>
                </a:solidFill>
                <a:round/>
                <a:headEnd/>
                <a:tailEnd/>
              </a:ln>
            </p:spPr>
            <p:txBody>
              <a:bodyPr/>
              <a:lstStyle/>
              <a:p>
                <a:endParaRPr lang="en-US"/>
              </a:p>
            </p:txBody>
          </p:sp>
          <p:sp>
            <p:nvSpPr>
              <p:cNvPr id="47235" name="Oval 607"/>
              <p:cNvSpPr>
                <a:spLocks noChangeArrowheads="1"/>
              </p:cNvSpPr>
              <p:nvPr/>
            </p:nvSpPr>
            <p:spPr bwMode="auto">
              <a:xfrm>
                <a:off x="5440" y="3255"/>
                <a:ext cx="10" cy="13"/>
              </a:xfrm>
              <a:prstGeom prst="ellipse">
                <a:avLst/>
              </a:prstGeom>
              <a:solidFill>
                <a:srgbClr val="00FF00"/>
              </a:solidFill>
              <a:ln w="3175">
                <a:solidFill>
                  <a:srgbClr val="00FF00"/>
                </a:solidFill>
                <a:round/>
                <a:headEnd/>
                <a:tailEnd/>
              </a:ln>
            </p:spPr>
            <p:txBody>
              <a:bodyPr/>
              <a:lstStyle/>
              <a:p>
                <a:endParaRPr lang="en-US"/>
              </a:p>
            </p:txBody>
          </p:sp>
          <p:sp>
            <p:nvSpPr>
              <p:cNvPr id="47236" name="Oval 608"/>
              <p:cNvSpPr>
                <a:spLocks noChangeArrowheads="1"/>
              </p:cNvSpPr>
              <p:nvPr/>
            </p:nvSpPr>
            <p:spPr bwMode="auto">
              <a:xfrm>
                <a:off x="5605" y="3235"/>
                <a:ext cx="9" cy="12"/>
              </a:xfrm>
              <a:prstGeom prst="ellipse">
                <a:avLst/>
              </a:prstGeom>
              <a:solidFill>
                <a:srgbClr val="00FF00"/>
              </a:solidFill>
              <a:ln w="3175">
                <a:solidFill>
                  <a:srgbClr val="00FF00"/>
                </a:solidFill>
                <a:round/>
                <a:headEnd/>
                <a:tailEnd/>
              </a:ln>
            </p:spPr>
            <p:txBody>
              <a:bodyPr/>
              <a:lstStyle/>
              <a:p>
                <a:endParaRPr lang="en-US"/>
              </a:p>
            </p:txBody>
          </p:sp>
          <p:sp>
            <p:nvSpPr>
              <p:cNvPr id="47237" name="Oval 609"/>
              <p:cNvSpPr>
                <a:spLocks noChangeArrowheads="1"/>
              </p:cNvSpPr>
              <p:nvPr/>
            </p:nvSpPr>
            <p:spPr bwMode="auto">
              <a:xfrm>
                <a:off x="5770" y="3200"/>
                <a:ext cx="9" cy="13"/>
              </a:xfrm>
              <a:prstGeom prst="ellipse">
                <a:avLst/>
              </a:prstGeom>
              <a:solidFill>
                <a:srgbClr val="00FF00"/>
              </a:solidFill>
              <a:ln w="3175">
                <a:solidFill>
                  <a:srgbClr val="00FF00"/>
                </a:solidFill>
                <a:round/>
                <a:headEnd/>
                <a:tailEnd/>
              </a:ln>
            </p:spPr>
            <p:txBody>
              <a:bodyPr/>
              <a:lstStyle/>
              <a:p>
                <a:endParaRPr lang="en-US"/>
              </a:p>
            </p:txBody>
          </p:sp>
          <p:sp>
            <p:nvSpPr>
              <p:cNvPr id="47238" name="Oval 610"/>
              <p:cNvSpPr>
                <a:spLocks noChangeArrowheads="1"/>
              </p:cNvSpPr>
              <p:nvPr/>
            </p:nvSpPr>
            <p:spPr bwMode="auto">
              <a:xfrm>
                <a:off x="5935" y="3109"/>
                <a:ext cx="9" cy="13"/>
              </a:xfrm>
              <a:prstGeom prst="ellipse">
                <a:avLst/>
              </a:prstGeom>
              <a:solidFill>
                <a:srgbClr val="00FF00"/>
              </a:solidFill>
              <a:ln w="3175">
                <a:solidFill>
                  <a:srgbClr val="00FF00"/>
                </a:solidFill>
                <a:round/>
                <a:headEnd/>
                <a:tailEnd/>
              </a:ln>
            </p:spPr>
            <p:txBody>
              <a:bodyPr/>
              <a:lstStyle/>
              <a:p>
                <a:endParaRPr lang="en-US"/>
              </a:p>
            </p:txBody>
          </p:sp>
          <p:sp>
            <p:nvSpPr>
              <p:cNvPr id="47239" name="Oval 611"/>
              <p:cNvSpPr>
                <a:spLocks noChangeArrowheads="1"/>
              </p:cNvSpPr>
              <p:nvPr/>
            </p:nvSpPr>
            <p:spPr bwMode="auto">
              <a:xfrm>
                <a:off x="6100" y="2990"/>
                <a:ext cx="9" cy="13"/>
              </a:xfrm>
              <a:prstGeom prst="ellipse">
                <a:avLst/>
              </a:prstGeom>
              <a:solidFill>
                <a:srgbClr val="00FF00"/>
              </a:solidFill>
              <a:ln w="3175">
                <a:solidFill>
                  <a:srgbClr val="00FF00"/>
                </a:solidFill>
                <a:round/>
                <a:headEnd/>
                <a:tailEnd/>
              </a:ln>
            </p:spPr>
            <p:txBody>
              <a:bodyPr/>
              <a:lstStyle/>
              <a:p>
                <a:endParaRPr lang="en-US"/>
              </a:p>
            </p:txBody>
          </p:sp>
          <p:sp>
            <p:nvSpPr>
              <p:cNvPr id="47240" name="Oval 612"/>
              <p:cNvSpPr>
                <a:spLocks noChangeArrowheads="1"/>
              </p:cNvSpPr>
              <p:nvPr/>
            </p:nvSpPr>
            <p:spPr bwMode="auto">
              <a:xfrm>
                <a:off x="6265" y="2995"/>
                <a:ext cx="9" cy="13"/>
              </a:xfrm>
              <a:prstGeom prst="ellipse">
                <a:avLst/>
              </a:prstGeom>
              <a:solidFill>
                <a:srgbClr val="00FF00"/>
              </a:solidFill>
              <a:ln w="3175">
                <a:solidFill>
                  <a:srgbClr val="00FF00"/>
                </a:solidFill>
                <a:round/>
                <a:headEnd/>
                <a:tailEnd/>
              </a:ln>
            </p:spPr>
            <p:txBody>
              <a:bodyPr/>
              <a:lstStyle/>
              <a:p>
                <a:endParaRPr lang="en-US"/>
              </a:p>
            </p:txBody>
          </p:sp>
          <p:sp>
            <p:nvSpPr>
              <p:cNvPr id="47241" name="Oval 613"/>
              <p:cNvSpPr>
                <a:spLocks noChangeArrowheads="1"/>
              </p:cNvSpPr>
              <p:nvPr/>
            </p:nvSpPr>
            <p:spPr bwMode="auto">
              <a:xfrm>
                <a:off x="6429" y="3128"/>
                <a:ext cx="9" cy="13"/>
              </a:xfrm>
              <a:prstGeom prst="ellipse">
                <a:avLst/>
              </a:prstGeom>
              <a:solidFill>
                <a:srgbClr val="00FF00"/>
              </a:solidFill>
              <a:ln w="3175">
                <a:solidFill>
                  <a:srgbClr val="00FF00"/>
                </a:solidFill>
                <a:round/>
                <a:headEnd/>
                <a:tailEnd/>
              </a:ln>
            </p:spPr>
            <p:txBody>
              <a:bodyPr/>
              <a:lstStyle/>
              <a:p>
                <a:endParaRPr lang="en-US"/>
              </a:p>
            </p:txBody>
          </p:sp>
          <p:sp>
            <p:nvSpPr>
              <p:cNvPr id="47242" name="Oval 614"/>
              <p:cNvSpPr>
                <a:spLocks noChangeArrowheads="1"/>
              </p:cNvSpPr>
              <p:nvPr/>
            </p:nvSpPr>
            <p:spPr bwMode="auto">
              <a:xfrm>
                <a:off x="6594" y="3186"/>
                <a:ext cx="9" cy="13"/>
              </a:xfrm>
              <a:prstGeom prst="ellipse">
                <a:avLst/>
              </a:prstGeom>
              <a:solidFill>
                <a:srgbClr val="00FF00"/>
              </a:solidFill>
              <a:ln w="3175">
                <a:solidFill>
                  <a:srgbClr val="00FF00"/>
                </a:solidFill>
                <a:round/>
                <a:headEnd/>
                <a:tailEnd/>
              </a:ln>
            </p:spPr>
            <p:txBody>
              <a:bodyPr/>
              <a:lstStyle/>
              <a:p>
                <a:endParaRPr lang="en-US"/>
              </a:p>
            </p:txBody>
          </p:sp>
          <p:sp>
            <p:nvSpPr>
              <p:cNvPr id="47243" name="Oval 615"/>
              <p:cNvSpPr>
                <a:spLocks noChangeArrowheads="1"/>
              </p:cNvSpPr>
              <p:nvPr/>
            </p:nvSpPr>
            <p:spPr bwMode="auto">
              <a:xfrm>
                <a:off x="5440" y="3236"/>
                <a:ext cx="10" cy="12"/>
              </a:xfrm>
              <a:prstGeom prst="ellipse">
                <a:avLst/>
              </a:prstGeom>
              <a:solidFill>
                <a:srgbClr val="0000FF"/>
              </a:solidFill>
              <a:ln w="3175">
                <a:solidFill>
                  <a:srgbClr val="0000FF"/>
                </a:solidFill>
                <a:round/>
                <a:headEnd/>
                <a:tailEnd/>
              </a:ln>
            </p:spPr>
            <p:txBody>
              <a:bodyPr/>
              <a:lstStyle/>
              <a:p>
                <a:endParaRPr lang="en-US"/>
              </a:p>
            </p:txBody>
          </p:sp>
          <p:sp>
            <p:nvSpPr>
              <p:cNvPr id="47244" name="Oval 616"/>
              <p:cNvSpPr>
                <a:spLocks noChangeArrowheads="1"/>
              </p:cNvSpPr>
              <p:nvPr/>
            </p:nvSpPr>
            <p:spPr bwMode="auto">
              <a:xfrm>
                <a:off x="5605" y="3254"/>
                <a:ext cx="9" cy="13"/>
              </a:xfrm>
              <a:prstGeom prst="ellipse">
                <a:avLst/>
              </a:prstGeom>
              <a:solidFill>
                <a:srgbClr val="0000FF"/>
              </a:solidFill>
              <a:ln w="3175">
                <a:solidFill>
                  <a:srgbClr val="0000FF"/>
                </a:solidFill>
                <a:round/>
                <a:headEnd/>
                <a:tailEnd/>
              </a:ln>
            </p:spPr>
            <p:txBody>
              <a:bodyPr/>
              <a:lstStyle/>
              <a:p>
                <a:endParaRPr lang="en-US"/>
              </a:p>
            </p:txBody>
          </p:sp>
          <p:sp>
            <p:nvSpPr>
              <p:cNvPr id="47245" name="Oval 617"/>
              <p:cNvSpPr>
                <a:spLocks noChangeArrowheads="1"/>
              </p:cNvSpPr>
              <p:nvPr/>
            </p:nvSpPr>
            <p:spPr bwMode="auto">
              <a:xfrm>
                <a:off x="5770" y="3209"/>
                <a:ext cx="9" cy="13"/>
              </a:xfrm>
              <a:prstGeom prst="ellipse">
                <a:avLst/>
              </a:prstGeom>
              <a:solidFill>
                <a:srgbClr val="0000FF"/>
              </a:solidFill>
              <a:ln w="3175">
                <a:solidFill>
                  <a:srgbClr val="0000FF"/>
                </a:solidFill>
                <a:round/>
                <a:headEnd/>
                <a:tailEnd/>
              </a:ln>
            </p:spPr>
            <p:txBody>
              <a:bodyPr/>
              <a:lstStyle/>
              <a:p>
                <a:endParaRPr lang="en-US"/>
              </a:p>
            </p:txBody>
          </p:sp>
          <p:sp>
            <p:nvSpPr>
              <p:cNvPr id="47246" name="Oval 618"/>
              <p:cNvSpPr>
                <a:spLocks noChangeArrowheads="1"/>
              </p:cNvSpPr>
              <p:nvPr/>
            </p:nvSpPr>
            <p:spPr bwMode="auto">
              <a:xfrm>
                <a:off x="5935" y="3106"/>
                <a:ext cx="9" cy="13"/>
              </a:xfrm>
              <a:prstGeom prst="ellipse">
                <a:avLst/>
              </a:prstGeom>
              <a:solidFill>
                <a:srgbClr val="0000FF"/>
              </a:solidFill>
              <a:ln w="3175">
                <a:solidFill>
                  <a:srgbClr val="0000FF"/>
                </a:solidFill>
                <a:round/>
                <a:headEnd/>
                <a:tailEnd/>
              </a:ln>
            </p:spPr>
            <p:txBody>
              <a:bodyPr/>
              <a:lstStyle/>
              <a:p>
                <a:endParaRPr lang="en-US"/>
              </a:p>
            </p:txBody>
          </p:sp>
          <p:sp>
            <p:nvSpPr>
              <p:cNvPr id="47247" name="Oval 619"/>
              <p:cNvSpPr>
                <a:spLocks noChangeArrowheads="1"/>
              </p:cNvSpPr>
              <p:nvPr/>
            </p:nvSpPr>
            <p:spPr bwMode="auto">
              <a:xfrm>
                <a:off x="6100" y="3050"/>
                <a:ext cx="9" cy="13"/>
              </a:xfrm>
              <a:prstGeom prst="ellipse">
                <a:avLst/>
              </a:prstGeom>
              <a:solidFill>
                <a:srgbClr val="0000FF"/>
              </a:solidFill>
              <a:ln w="3175">
                <a:solidFill>
                  <a:srgbClr val="0000FF"/>
                </a:solidFill>
                <a:round/>
                <a:headEnd/>
                <a:tailEnd/>
              </a:ln>
            </p:spPr>
            <p:txBody>
              <a:bodyPr/>
              <a:lstStyle/>
              <a:p>
                <a:endParaRPr lang="en-US"/>
              </a:p>
            </p:txBody>
          </p:sp>
          <p:sp>
            <p:nvSpPr>
              <p:cNvPr id="47248" name="Oval 620"/>
              <p:cNvSpPr>
                <a:spLocks noChangeArrowheads="1"/>
              </p:cNvSpPr>
              <p:nvPr/>
            </p:nvSpPr>
            <p:spPr bwMode="auto">
              <a:xfrm>
                <a:off x="6265" y="3087"/>
                <a:ext cx="9" cy="13"/>
              </a:xfrm>
              <a:prstGeom prst="ellipse">
                <a:avLst/>
              </a:prstGeom>
              <a:solidFill>
                <a:srgbClr val="0000FF"/>
              </a:solidFill>
              <a:ln w="3175">
                <a:solidFill>
                  <a:srgbClr val="0000FF"/>
                </a:solidFill>
                <a:round/>
                <a:headEnd/>
                <a:tailEnd/>
              </a:ln>
            </p:spPr>
            <p:txBody>
              <a:bodyPr/>
              <a:lstStyle/>
              <a:p>
                <a:endParaRPr lang="en-US"/>
              </a:p>
            </p:txBody>
          </p:sp>
          <p:sp>
            <p:nvSpPr>
              <p:cNvPr id="47249" name="Oval 621"/>
              <p:cNvSpPr>
                <a:spLocks noChangeArrowheads="1"/>
              </p:cNvSpPr>
              <p:nvPr/>
            </p:nvSpPr>
            <p:spPr bwMode="auto">
              <a:xfrm>
                <a:off x="6429" y="3185"/>
                <a:ext cx="9" cy="13"/>
              </a:xfrm>
              <a:prstGeom prst="ellipse">
                <a:avLst/>
              </a:prstGeom>
              <a:solidFill>
                <a:srgbClr val="0000FF"/>
              </a:solidFill>
              <a:ln w="3175">
                <a:solidFill>
                  <a:srgbClr val="0000FF"/>
                </a:solidFill>
                <a:round/>
                <a:headEnd/>
                <a:tailEnd/>
              </a:ln>
            </p:spPr>
            <p:txBody>
              <a:bodyPr/>
              <a:lstStyle/>
              <a:p>
                <a:endParaRPr lang="en-US"/>
              </a:p>
            </p:txBody>
          </p:sp>
          <p:sp>
            <p:nvSpPr>
              <p:cNvPr id="47250" name="Oval 622"/>
              <p:cNvSpPr>
                <a:spLocks noChangeArrowheads="1"/>
              </p:cNvSpPr>
              <p:nvPr/>
            </p:nvSpPr>
            <p:spPr bwMode="auto">
              <a:xfrm>
                <a:off x="6594" y="3242"/>
                <a:ext cx="9" cy="13"/>
              </a:xfrm>
              <a:prstGeom prst="ellipse">
                <a:avLst/>
              </a:prstGeom>
              <a:solidFill>
                <a:srgbClr val="0000FF"/>
              </a:solidFill>
              <a:ln w="3175">
                <a:solidFill>
                  <a:srgbClr val="0000FF"/>
                </a:solidFill>
                <a:round/>
                <a:headEnd/>
                <a:tailEnd/>
              </a:ln>
            </p:spPr>
            <p:txBody>
              <a:bodyPr/>
              <a:lstStyle/>
              <a:p>
                <a:endParaRPr lang="en-US"/>
              </a:p>
            </p:txBody>
          </p:sp>
        </p:grpSp>
      </p:grpSp>
      <p:sp>
        <p:nvSpPr>
          <p:cNvPr id="47128" name="Text Box 623"/>
          <p:cNvSpPr txBox="1">
            <a:spLocks noChangeArrowheads="1"/>
          </p:cNvSpPr>
          <p:nvPr/>
        </p:nvSpPr>
        <p:spPr bwMode="auto">
          <a:xfrm>
            <a:off x="228600" y="44450"/>
            <a:ext cx="8915400" cy="641350"/>
          </a:xfrm>
          <a:prstGeom prst="rect">
            <a:avLst/>
          </a:prstGeom>
          <a:noFill/>
          <a:ln w="9525">
            <a:noFill/>
            <a:miter lim="800000"/>
            <a:headEnd/>
            <a:tailEnd/>
          </a:ln>
        </p:spPr>
        <p:txBody>
          <a:bodyPr>
            <a:spAutoFit/>
          </a:bodyPr>
          <a:lstStyle/>
          <a:p>
            <a:pPr algn="ctr">
              <a:buFont typeface="Symbol" charset="2"/>
              <a:buChar char="b"/>
            </a:pPr>
            <a:r>
              <a:rPr lang="en-US" sz="3600"/>
              <a:t> </a:t>
            </a:r>
            <a:r>
              <a:rPr lang="en-US" sz="3200"/>
              <a:t>areas respond “only” to immediate rewards</a:t>
            </a:r>
          </a:p>
        </p:txBody>
      </p:sp>
      <p:sp>
        <p:nvSpPr>
          <p:cNvPr id="47129" name="Text Box 624"/>
          <p:cNvSpPr txBox="1">
            <a:spLocks noChangeArrowheads="1"/>
          </p:cNvSpPr>
          <p:nvPr/>
        </p:nvSpPr>
        <p:spPr bwMode="auto">
          <a:xfrm rot="-5400000">
            <a:off x="424657" y="4096543"/>
            <a:ext cx="1498600" cy="366713"/>
          </a:xfrm>
          <a:prstGeom prst="rect">
            <a:avLst/>
          </a:prstGeom>
          <a:noFill/>
          <a:ln w="9525">
            <a:noFill/>
            <a:miter lim="800000"/>
            <a:headEnd/>
            <a:tailEnd/>
          </a:ln>
        </p:spPr>
        <p:txBody>
          <a:bodyPr wrap="none">
            <a:spAutoFit/>
          </a:bodyPr>
          <a:lstStyle/>
          <a:p>
            <a:r>
              <a:rPr lang="en-US" sz="1800" b="1">
                <a:latin typeface="Times New Roman" pitchFamily="18" charset="0"/>
              </a:rPr>
              <a:t>BOLD Signal</a:t>
            </a:r>
          </a:p>
        </p:txBody>
      </p:sp>
      <p:sp>
        <p:nvSpPr>
          <p:cNvPr id="47130" name="Text Box 625"/>
          <p:cNvSpPr txBox="1">
            <a:spLocks noChangeArrowheads="1"/>
          </p:cNvSpPr>
          <p:nvPr/>
        </p:nvSpPr>
        <p:spPr bwMode="auto">
          <a:xfrm>
            <a:off x="8045450" y="6019800"/>
            <a:ext cx="647700" cy="366713"/>
          </a:xfrm>
          <a:prstGeom prst="rect">
            <a:avLst/>
          </a:prstGeom>
          <a:noFill/>
          <a:ln w="9525">
            <a:noFill/>
            <a:miter lim="800000"/>
            <a:headEnd/>
            <a:tailEnd/>
          </a:ln>
        </p:spPr>
        <p:txBody>
          <a:bodyPr wrap="none">
            <a:spAutoFit/>
          </a:bodyPr>
          <a:lstStyle/>
          <a:p>
            <a:r>
              <a:rPr lang="en-US" sz="1800" b="1">
                <a:latin typeface="Times New Roman" pitchFamily="18" charset="0"/>
              </a:rPr>
              <a:t>2 sec</a:t>
            </a:r>
          </a:p>
        </p:txBody>
      </p:sp>
      <p:sp>
        <p:nvSpPr>
          <p:cNvPr id="47131" name="Text Box 626"/>
          <p:cNvSpPr txBox="1">
            <a:spLocks noChangeArrowheads="1"/>
          </p:cNvSpPr>
          <p:nvPr/>
        </p:nvSpPr>
        <p:spPr bwMode="auto">
          <a:xfrm>
            <a:off x="7985125" y="4764088"/>
            <a:ext cx="895350" cy="457200"/>
          </a:xfrm>
          <a:prstGeom prst="rect">
            <a:avLst/>
          </a:prstGeom>
          <a:noFill/>
          <a:ln w="9525">
            <a:noFill/>
            <a:miter lim="800000"/>
            <a:headEnd/>
            <a:tailEnd/>
          </a:ln>
        </p:spPr>
        <p:txBody>
          <a:bodyPr wrap="none">
            <a:spAutoFit/>
          </a:bodyPr>
          <a:lstStyle/>
          <a:p>
            <a:r>
              <a:rPr lang="en-US" b="1">
                <a:latin typeface="Arial" charset="0"/>
              </a:rPr>
              <a:t>Time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72066" name="Group 2"/>
          <p:cNvGraphicFramePr>
            <a:graphicFrameLocks noGrp="1"/>
          </p:cNvGraphicFramePr>
          <p:nvPr/>
        </p:nvGraphicFramePr>
        <p:xfrm>
          <a:off x="609600" y="1981200"/>
          <a:ext cx="8077200" cy="3600452"/>
        </p:xfrm>
        <a:graphic>
          <a:graphicData uri="http://schemas.openxmlformats.org/drawingml/2006/table">
            <a:tbl>
              <a:tblPr/>
              <a:tblGrid>
                <a:gridCol w="1676400"/>
                <a:gridCol w="1219200"/>
                <a:gridCol w="1143000"/>
                <a:gridCol w="1219200"/>
                <a:gridCol w="1600200"/>
                <a:gridCol w="1219200"/>
              </a:tblGrid>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Helvetica" pitchFamily="68" charset="0"/>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Max 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Medial OFC</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48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5.034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Ventral striatum</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4.369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L Posterior hippocampus</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-26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-38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4.582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Medial PFC</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44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6.793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Posterior cingulate cortex</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5.354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8179" name="Text Box 62"/>
          <p:cNvSpPr txBox="1">
            <a:spLocks noChangeArrowheads="1"/>
          </p:cNvSpPr>
          <p:nvPr/>
        </p:nvSpPr>
        <p:spPr bwMode="auto">
          <a:xfrm>
            <a:off x="6161088" y="5638800"/>
            <a:ext cx="2601912" cy="304800"/>
          </a:xfrm>
          <a:prstGeom prst="rect">
            <a:avLst/>
          </a:prstGeom>
          <a:noFill/>
          <a:ln w="9525">
            <a:noFill/>
            <a:miter lim="800000"/>
            <a:headEnd/>
            <a:tailEnd/>
          </a:ln>
        </p:spPr>
        <p:txBody>
          <a:bodyPr wrap="none">
            <a:spAutoFit/>
          </a:bodyPr>
          <a:lstStyle/>
          <a:p>
            <a:r>
              <a:rPr lang="en-US" sz="1400" i="1">
                <a:latin typeface="Times" charset="0"/>
              </a:rPr>
              <a:t>All voxels significant at p &lt; 0.001</a:t>
            </a:r>
          </a:p>
        </p:txBody>
      </p:sp>
      <p:sp>
        <p:nvSpPr>
          <p:cNvPr id="48180" name="Text Box 63"/>
          <p:cNvSpPr txBox="1">
            <a:spLocks noChangeArrowheads="1"/>
          </p:cNvSpPr>
          <p:nvPr/>
        </p:nvSpPr>
        <p:spPr bwMode="auto">
          <a:xfrm>
            <a:off x="1371600" y="457200"/>
            <a:ext cx="6381750" cy="1190625"/>
          </a:xfrm>
          <a:prstGeom prst="rect">
            <a:avLst/>
          </a:prstGeom>
          <a:noFill/>
          <a:ln w="9525">
            <a:noFill/>
            <a:miter lim="800000"/>
            <a:headEnd/>
            <a:tailEnd/>
          </a:ln>
        </p:spPr>
        <p:txBody>
          <a:bodyPr wrap="none">
            <a:spAutoFit/>
          </a:bodyPr>
          <a:lstStyle/>
          <a:p>
            <a:pPr algn="ctr"/>
            <a:r>
              <a:rPr lang="en-US" sz="3600">
                <a:latin typeface="Symbol" charset="2"/>
              </a:rPr>
              <a:t>b</a:t>
            </a:r>
            <a:r>
              <a:rPr lang="en-US" sz="3600"/>
              <a:t> Analysis</a:t>
            </a:r>
          </a:p>
          <a:p>
            <a:pPr algn="ctr"/>
            <a:r>
              <a:rPr lang="en-US" sz="3600"/>
              <a:t>Summary of Significant Voxels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3600" b="1" dirty="0" err="1" smtClean="0">
                <a:solidFill>
                  <a:srgbClr val="6666FF"/>
                </a:solidFill>
              </a:rPr>
              <a:t>Neuroeconomics</a:t>
            </a:r>
            <a:r>
              <a:rPr lang="en-US" sz="3600" b="1" dirty="0" smtClean="0">
                <a:solidFill>
                  <a:srgbClr val="6666FF"/>
                </a:solidFill>
              </a:rPr>
              <a:t>: methods</a:t>
            </a:r>
          </a:p>
        </p:txBody>
      </p:sp>
      <p:sp>
        <p:nvSpPr>
          <p:cNvPr id="11267" name="Rectangle 3"/>
          <p:cNvSpPr>
            <a:spLocks noGrp="1" noChangeArrowheads="1"/>
          </p:cNvSpPr>
          <p:nvPr>
            <p:ph type="body" idx="1"/>
          </p:nvPr>
        </p:nvSpPr>
        <p:spPr>
          <a:xfrm>
            <a:off x="457200" y="1752600"/>
            <a:ext cx="8305800" cy="4114800"/>
          </a:xfrm>
        </p:spPr>
        <p:txBody>
          <a:bodyPr/>
          <a:lstStyle/>
          <a:p>
            <a:pPr eaLnBrk="1" hangingPunct="1"/>
            <a:r>
              <a:rPr lang="en-US" smtClean="0"/>
              <a:t>Animal behavioral studies (e.g., addicting rats to cocaine, loss aversion in monkeys; Chen et al 2006)</a:t>
            </a:r>
          </a:p>
          <a:p>
            <a:pPr eaLnBrk="1" hangingPunct="1"/>
            <a:r>
              <a:rPr lang="en-US" smtClean="0"/>
              <a:t>Studies of children (e.g. Mischel et al 1975)</a:t>
            </a:r>
          </a:p>
          <a:p>
            <a:pPr eaLnBrk="1" hangingPunct="1"/>
            <a:r>
              <a:rPr lang="en-US" smtClean="0"/>
              <a:t>Studies of children with autism (e.g. Sally et al 2001).</a:t>
            </a:r>
          </a:p>
          <a:p>
            <a:pPr eaLnBrk="1" hangingPunct="1"/>
            <a:r>
              <a:rPr lang="en-US" smtClean="0"/>
              <a:t>External physiological measurement (e.g., pupil dilation, voice tone, facial expression, skin conductance, heart rate)</a:t>
            </a:r>
          </a:p>
          <a:p>
            <a:pPr eaLnBrk="1" hangingPunct="1"/>
            <a:r>
              <a:rPr lang="en-US" smtClean="0"/>
              <a:t>Cognitive load (remember this seven digit number and do a task; e.g. Shiv and Fedorhikin 1999)</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Line 2"/>
          <p:cNvSpPr>
            <a:spLocks noChangeShapeType="1"/>
          </p:cNvSpPr>
          <p:nvPr/>
        </p:nvSpPr>
        <p:spPr bwMode="auto">
          <a:xfrm flipV="1">
            <a:off x="6846888" y="3635375"/>
            <a:ext cx="0" cy="1600200"/>
          </a:xfrm>
          <a:prstGeom prst="line">
            <a:avLst/>
          </a:prstGeom>
          <a:noFill/>
          <a:ln w="19050">
            <a:solidFill>
              <a:schemeClr val="bg2"/>
            </a:solidFill>
            <a:prstDash val="dash"/>
            <a:round/>
            <a:headEnd/>
            <a:tailEnd/>
          </a:ln>
        </p:spPr>
        <p:txBody>
          <a:bodyPr/>
          <a:lstStyle/>
          <a:p>
            <a:endParaRPr lang="en-US"/>
          </a:p>
        </p:txBody>
      </p:sp>
      <p:sp>
        <p:nvSpPr>
          <p:cNvPr id="49155" name="Line 3"/>
          <p:cNvSpPr>
            <a:spLocks noChangeShapeType="1"/>
          </p:cNvSpPr>
          <p:nvPr/>
        </p:nvSpPr>
        <p:spPr bwMode="auto">
          <a:xfrm flipV="1">
            <a:off x="5167313" y="3635375"/>
            <a:ext cx="0" cy="1600200"/>
          </a:xfrm>
          <a:prstGeom prst="line">
            <a:avLst/>
          </a:prstGeom>
          <a:noFill/>
          <a:ln w="19050">
            <a:solidFill>
              <a:schemeClr val="bg2"/>
            </a:solidFill>
            <a:prstDash val="dash"/>
            <a:round/>
            <a:headEnd/>
            <a:tailEnd/>
          </a:ln>
        </p:spPr>
        <p:txBody>
          <a:bodyPr/>
          <a:lstStyle/>
          <a:p>
            <a:endParaRPr lang="en-US"/>
          </a:p>
        </p:txBody>
      </p:sp>
      <p:sp>
        <p:nvSpPr>
          <p:cNvPr id="49156" name="Line 4"/>
          <p:cNvSpPr>
            <a:spLocks noChangeShapeType="1"/>
          </p:cNvSpPr>
          <p:nvPr/>
        </p:nvSpPr>
        <p:spPr bwMode="auto">
          <a:xfrm flipV="1">
            <a:off x="3497263" y="3635375"/>
            <a:ext cx="0" cy="1600200"/>
          </a:xfrm>
          <a:prstGeom prst="line">
            <a:avLst/>
          </a:prstGeom>
          <a:noFill/>
          <a:ln w="19050">
            <a:solidFill>
              <a:schemeClr val="bg2"/>
            </a:solidFill>
            <a:prstDash val="dash"/>
            <a:round/>
            <a:headEnd/>
            <a:tailEnd/>
          </a:ln>
        </p:spPr>
        <p:txBody>
          <a:bodyPr/>
          <a:lstStyle/>
          <a:p>
            <a:endParaRPr lang="en-US"/>
          </a:p>
        </p:txBody>
      </p:sp>
      <p:sp>
        <p:nvSpPr>
          <p:cNvPr id="49157" name="Line 5"/>
          <p:cNvSpPr>
            <a:spLocks noChangeShapeType="1"/>
          </p:cNvSpPr>
          <p:nvPr/>
        </p:nvSpPr>
        <p:spPr bwMode="auto">
          <a:xfrm flipV="1">
            <a:off x="6843713" y="1577975"/>
            <a:ext cx="0" cy="1600200"/>
          </a:xfrm>
          <a:prstGeom prst="line">
            <a:avLst/>
          </a:prstGeom>
          <a:noFill/>
          <a:ln w="19050">
            <a:solidFill>
              <a:schemeClr val="bg2"/>
            </a:solidFill>
            <a:prstDash val="dash"/>
            <a:round/>
            <a:headEnd/>
            <a:tailEnd/>
          </a:ln>
        </p:spPr>
        <p:txBody>
          <a:bodyPr/>
          <a:lstStyle/>
          <a:p>
            <a:endParaRPr lang="en-US"/>
          </a:p>
        </p:txBody>
      </p:sp>
      <p:sp>
        <p:nvSpPr>
          <p:cNvPr id="49158" name="Line 6"/>
          <p:cNvSpPr>
            <a:spLocks noChangeShapeType="1"/>
          </p:cNvSpPr>
          <p:nvPr/>
        </p:nvSpPr>
        <p:spPr bwMode="auto">
          <a:xfrm flipV="1">
            <a:off x="5168900" y="1577975"/>
            <a:ext cx="0" cy="1600200"/>
          </a:xfrm>
          <a:prstGeom prst="line">
            <a:avLst/>
          </a:prstGeom>
          <a:noFill/>
          <a:ln w="19050">
            <a:solidFill>
              <a:schemeClr val="bg2"/>
            </a:solidFill>
            <a:prstDash val="dash"/>
            <a:round/>
            <a:headEnd/>
            <a:tailEnd/>
          </a:ln>
        </p:spPr>
        <p:txBody>
          <a:bodyPr/>
          <a:lstStyle/>
          <a:p>
            <a:endParaRPr lang="en-US"/>
          </a:p>
        </p:txBody>
      </p:sp>
      <p:sp>
        <p:nvSpPr>
          <p:cNvPr id="49159" name="Line 7"/>
          <p:cNvSpPr>
            <a:spLocks noChangeShapeType="1"/>
          </p:cNvSpPr>
          <p:nvPr/>
        </p:nvSpPr>
        <p:spPr bwMode="auto">
          <a:xfrm flipV="1">
            <a:off x="3495675" y="1579563"/>
            <a:ext cx="0" cy="1600200"/>
          </a:xfrm>
          <a:prstGeom prst="line">
            <a:avLst/>
          </a:prstGeom>
          <a:noFill/>
          <a:ln w="19050">
            <a:solidFill>
              <a:schemeClr val="bg2"/>
            </a:solidFill>
            <a:prstDash val="dash"/>
            <a:round/>
            <a:headEnd/>
            <a:tailEnd/>
          </a:ln>
        </p:spPr>
        <p:txBody>
          <a:bodyPr/>
          <a:lstStyle/>
          <a:p>
            <a:endParaRPr lang="en-US"/>
          </a:p>
        </p:txBody>
      </p:sp>
      <p:sp>
        <p:nvSpPr>
          <p:cNvPr id="49160" name="Text Box 8"/>
          <p:cNvSpPr txBox="1">
            <a:spLocks noChangeArrowheads="1"/>
          </p:cNvSpPr>
          <p:nvPr/>
        </p:nvSpPr>
        <p:spPr bwMode="auto">
          <a:xfrm>
            <a:off x="1203325" y="3048000"/>
            <a:ext cx="917575" cy="304800"/>
          </a:xfrm>
          <a:prstGeom prst="rect">
            <a:avLst/>
          </a:prstGeom>
          <a:noFill/>
          <a:ln w="9525">
            <a:noFill/>
            <a:miter lim="800000"/>
            <a:headEnd/>
            <a:tailEnd/>
          </a:ln>
        </p:spPr>
        <p:txBody>
          <a:bodyPr wrap="none">
            <a:spAutoFit/>
          </a:bodyPr>
          <a:lstStyle/>
          <a:p>
            <a:r>
              <a:rPr lang="en-US" sz="1400" b="1" i="1">
                <a:latin typeface="Times" charset="0"/>
              </a:rPr>
              <a:t>x = 44mm</a:t>
            </a:r>
            <a:endParaRPr lang="en-US" b="1">
              <a:latin typeface="Times" charset="0"/>
            </a:endParaRPr>
          </a:p>
        </p:txBody>
      </p:sp>
      <p:sp>
        <p:nvSpPr>
          <p:cNvPr id="49161" name="Text Box 9"/>
          <p:cNvSpPr txBox="1">
            <a:spLocks noChangeArrowheads="1"/>
          </p:cNvSpPr>
          <p:nvPr/>
        </p:nvSpPr>
        <p:spPr bwMode="auto">
          <a:xfrm>
            <a:off x="1247775" y="4953000"/>
            <a:ext cx="828675" cy="304800"/>
          </a:xfrm>
          <a:prstGeom prst="rect">
            <a:avLst/>
          </a:prstGeom>
          <a:noFill/>
          <a:ln w="9525">
            <a:noFill/>
            <a:miter lim="800000"/>
            <a:headEnd/>
            <a:tailEnd/>
          </a:ln>
        </p:spPr>
        <p:txBody>
          <a:bodyPr wrap="none">
            <a:spAutoFit/>
          </a:bodyPr>
          <a:lstStyle/>
          <a:p>
            <a:r>
              <a:rPr lang="en-US" sz="1400" b="1" i="1">
                <a:latin typeface="Times" charset="0"/>
              </a:rPr>
              <a:t>x = 0mm</a:t>
            </a:r>
            <a:endParaRPr lang="en-US" b="1">
              <a:latin typeface="Times" charset="0"/>
            </a:endParaRPr>
          </a:p>
        </p:txBody>
      </p:sp>
      <p:pic>
        <p:nvPicPr>
          <p:cNvPr id="49162" name="Picture 10"/>
          <p:cNvPicPr>
            <a:picLocks noChangeAspect="1" noChangeArrowheads="1"/>
          </p:cNvPicPr>
          <p:nvPr/>
        </p:nvPicPr>
        <p:blipFill>
          <a:blip r:embed="rId3"/>
          <a:srcRect l="6827" t="7744" r="10489" b="5621"/>
          <a:stretch>
            <a:fillRect/>
          </a:stretch>
        </p:blipFill>
        <p:spPr bwMode="auto">
          <a:xfrm>
            <a:off x="944563" y="5334000"/>
            <a:ext cx="1447800" cy="152400"/>
          </a:xfrm>
          <a:prstGeom prst="rect">
            <a:avLst/>
          </a:prstGeom>
          <a:noFill/>
          <a:ln w="9525">
            <a:solidFill>
              <a:schemeClr val="tx1"/>
            </a:solidFill>
            <a:miter lim="800000"/>
            <a:headEnd/>
            <a:tailEnd/>
          </a:ln>
        </p:spPr>
      </p:pic>
      <p:sp>
        <p:nvSpPr>
          <p:cNvPr id="49163" name="Text Box 11"/>
          <p:cNvSpPr txBox="1">
            <a:spLocks noChangeArrowheads="1"/>
          </p:cNvSpPr>
          <p:nvPr/>
        </p:nvSpPr>
        <p:spPr bwMode="auto">
          <a:xfrm>
            <a:off x="747713" y="1143000"/>
            <a:ext cx="184150" cy="457200"/>
          </a:xfrm>
          <a:prstGeom prst="rect">
            <a:avLst/>
          </a:prstGeom>
          <a:noFill/>
          <a:ln w="9525">
            <a:noFill/>
            <a:miter lim="800000"/>
            <a:headEnd/>
            <a:tailEnd/>
          </a:ln>
        </p:spPr>
        <p:txBody>
          <a:bodyPr wrap="none">
            <a:spAutoFit/>
          </a:bodyPr>
          <a:lstStyle/>
          <a:p>
            <a:endParaRPr lang="en-US">
              <a:latin typeface="Times" charset="0"/>
            </a:endParaRPr>
          </a:p>
        </p:txBody>
      </p:sp>
      <p:sp>
        <p:nvSpPr>
          <p:cNvPr id="49164" name="Text Box 12"/>
          <p:cNvSpPr txBox="1">
            <a:spLocks noChangeArrowheads="1"/>
          </p:cNvSpPr>
          <p:nvPr/>
        </p:nvSpPr>
        <p:spPr bwMode="auto">
          <a:xfrm>
            <a:off x="2652713" y="1143000"/>
            <a:ext cx="184150" cy="457200"/>
          </a:xfrm>
          <a:prstGeom prst="rect">
            <a:avLst/>
          </a:prstGeom>
          <a:noFill/>
          <a:ln w="9525">
            <a:noFill/>
            <a:miter lim="800000"/>
            <a:headEnd/>
            <a:tailEnd/>
          </a:ln>
        </p:spPr>
        <p:txBody>
          <a:bodyPr wrap="none">
            <a:spAutoFit/>
          </a:bodyPr>
          <a:lstStyle/>
          <a:p>
            <a:endParaRPr lang="en-US">
              <a:latin typeface="Times" charset="0"/>
            </a:endParaRPr>
          </a:p>
        </p:txBody>
      </p:sp>
      <p:sp>
        <p:nvSpPr>
          <p:cNvPr id="49165" name="Text Box 13"/>
          <p:cNvSpPr txBox="1">
            <a:spLocks noChangeArrowheads="1"/>
          </p:cNvSpPr>
          <p:nvPr/>
        </p:nvSpPr>
        <p:spPr bwMode="auto">
          <a:xfrm>
            <a:off x="825500" y="5443538"/>
            <a:ext cx="273050" cy="304800"/>
          </a:xfrm>
          <a:prstGeom prst="rect">
            <a:avLst/>
          </a:prstGeom>
          <a:noFill/>
          <a:ln w="9525">
            <a:noFill/>
            <a:miter lim="800000"/>
            <a:headEnd/>
            <a:tailEnd/>
          </a:ln>
        </p:spPr>
        <p:txBody>
          <a:bodyPr wrap="none">
            <a:spAutoFit/>
          </a:bodyPr>
          <a:lstStyle/>
          <a:p>
            <a:r>
              <a:rPr lang="en-US" sz="1400" b="1">
                <a:latin typeface="Times" charset="0"/>
              </a:rPr>
              <a:t>0</a:t>
            </a:r>
          </a:p>
        </p:txBody>
      </p:sp>
      <p:sp>
        <p:nvSpPr>
          <p:cNvPr id="49166" name="Text Box 14"/>
          <p:cNvSpPr txBox="1">
            <a:spLocks noChangeArrowheads="1"/>
          </p:cNvSpPr>
          <p:nvPr/>
        </p:nvSpPr>
        <p:spPr bwMode="auto">
          <a:xfrm>
            <a:off x="2141538" y="5432425"/>
            <a:ext cx="361950" cy="304800"/>
          </a:xfrm>
          <a:prstGeom prst="rect">
            <a:avLst/>
          </a:prstGeom>
          <a:noFill/>
          <a:ln w="9525">
            <a:noFill/>
            <a:miter lim="800000"/>
            <a:headEnd/>
            <a:tailEnd/>
          </a:ln>
        </p:spPr>
        <p:txBody>
          <a:bodyPr wrap="none">
            <a:spAutoFit/>
          </a:bodyPr>
          <a:lstStyle/>
          <a:p>
            <a:r>
              <a:rPr lang="en-US" sz="1400" b="1">
                <a:latin typeface="Times" charset="0"/>
              </a:rPr>
              <a:t>15</a:t>
            </a:r>
          </a:p>
        </p:txBody>
      </p:sp>
      <p:sp>
        <p:nvSpPr>
          <p:cNvPr id="49167" name="Text Box 15"/>
          <p:cNvSpPr txBox="1">
            <a:spLocks noChangeArrowheads="1"/>
          </p:cNvSpPr>
          <p:nvPr/>
        </p:nvSpPr>
        <p:spPr bwMode="auto">
          <a:xfrm>
            <a:off x="1423988" y="5470525"/>
            <a:ext cx="511175" cy="396875"/>
          </a:xfrm>
          <a:prstGeom prst="rect">
            <a:avLst/>
          </a:prstGeom>
          <a:noFill/>
          <a:ln w="9525">
            <a:noFill/>
            <a:miter lim="800000"/>
            <a:headEnd/>
            <a:tailEnd/>
          </a:ln>
        </p:spPr>
        <p:txBody>
          <a:bodyPr>
            <a:spAutoFit/>
          </a:bodyPr>
          <a:lstStyle/>
          <a:p>
            <a:pPr>
              <a:spcBef>
                <a:spcPct val="50000"/>
              </a:spcBef>
            </a:pPr>
            <a:r>
              <a:rPr lang="en-US" sz="2000" b="1">
                <a:latin typeface="Times" charset="0"/>
              </a:rPr>
              <a:t>T</a:t>
            </a:r>
            <a:r>
              <a:rPr lang="en-US" sz="2000" b="1" baseline="-25000">
                <a:latin typeface="Times" charset="0"/>
              </a:rPr>
              <a:t>1</a:t>
            </a:r>
            <a:endParaRPr lang="en-US" sz="2000" b="1">
              <a:latin typeface="Times" charset="0"/>
            </a:endParaRPr>
          </a:p>
        </p:txBody>
      </p:sp>
      <p:pic>
        <p:nvPicPr>
          <p:cNvPr id="49168" name="Picture 16" descr="sag44"/>
          <p:cNvPicPr>
            <a:picLocks noChangeAspect="1" noChangeArrowheads="1"/>
          </p:cNvPicPr>
          <p:nvPr/>
        </p:nvPicPr>
        <p:blipFill>
          <a:blip r:embed="rId4"/>
          <a:srcRect/>
          <a:stretch>
            <a:fillRect/>
          </a:stretch>
        </p:blipFill>
        <p:spPr bwMode="auto">
          <a:xfrm>
            <a:off x="792163" y="1600200"/>
            <a:ext cx="1727200" cy="1441450"/>
          </a:xfrm>
          <a:prstGeom prst="rect">
            <a:avLst/>
          </a:prstGeom>
          <a:noFill/>
          <a:ln w="9525">
            <a:noFill/>
            <a:miter lim="800000"/>
            <a:headEnd/>
            <a:tailEnd/>
          </a:ln>
        </p:spPr>
      </p:pic>
      <p:pic>
        <p:nvPicPr>
          <p:cNvPr id="49169" name="Picture 17" descr="sag0"/>
          <p:cNvPicPr>
            <a:picLocks noChangeAspect="1" noChangeArrowheads="1"/>
          </p:cNvPicPr>
          <p:nvPr/>
        </p:nvPicPr>
        <p:blipFill>
          <a:blip r:embed="rId5"/>
          <a:srcRect/>
          <a:stretch>
            <a:fillRect/>
          </a:stretch>
        </p:blipFill>
        <p:spPr bwMode="auto">
          <a:xfrm>
            <a:off x="792163" y="3505200"/>
            <a:ext cx="1727200" cy="1441450"/>
          </a:xfrm>
          <a:prstGeom prst="rect">
            <a:avLst/>
          </a:prstGeom>
          <a:noFill/>
          <a:ln w="9525">
            <a:noFill/>
            <a:miter lim="800000"/>
            <a:headEnd/>
            <a:tailEnd/>
          </a:ln>
        </p:spPr>
      </p:pic>
      <p:sp>
        <p:nvSpPr>
          <p:cNvPr id="49170" name="Text Box 18"/>
          <p:cNvSpPr txBox="1">
            <a:spLocks noChangeArrowheads="1"/>
          </p:cNvSpPr>
          <p:nvPr/>
        </p:nvSpPr>
        <p:spPr bwMode="auto">
          <a:xfrm>
            <a:off x="3482975" y="1220788"/>
            <a:ext cx="704850" cy="366712"/>
          </a:xfrm>
          <a:prstGeom prst="rect">
            <a:avLst/>
          </a:prstGeom>
          <a:noFill/>
          <a:ln w="9525">
            <a:noFill/>
            <a:miter lim="800000"/>
            <a:headEnd/>
            <a:tailEnd/>
          </a:ln>
        </p:spPr>
        <p:txBody>
          <a:bodyPr wrap="none">
            <a:spAutoFit/>
          </a:bodyPr>
          <a:lstStyle/>
          <a:p>
            <a:pPr algn="ctr"/>
            <a:r>
              <a:rPr lang="en-US" sz="1800" b="1">
                <a:latin typeface="Times" charset="0"/>
              </a:rPr>
              <a:t>VCtx</a:t>
            </a:r>
          </a:p>
        </p:txBody>
      </p:sp>
      <p:grpSp>
        <p:nvGrpSpPr>
          <p:cNvPr id="49171" name="Group 19"/>
          <p:cNvGrpSpPr>
            <a:grpSpLocks/>
          </p:cNvGrpSpPr>
          <p:nvPr/>
        </p:nvGrpSpPr>
        <p:grpSpPr bwMode="auto">
          <a:xfrm>
            <a:off x="3035300" y="1579563"/>
            <a:ext cx="1600200" cy="1598612"/>
            <a:chOff x="3420" y="1892"/>
            <a:chExt cx="1008" cy="1007"/>
          </a:xfrm>
        </p:grpSpPr>
        <p:sp>
          <p:nvSpPr>
            <p:cNvPr id="50014" name="Rectangle 20"/>
            <p:cNvSpPr>
              <a:spLocks noChangeArrowheads="1"/>
            </p:cNvSpPr>
            <p:nvPr/>
          </p:nvSpPr>
          <p:spPr bwMode="auto">
            <a:xfrm>
              <a:off x="3425" y="1892"/>
              <a:ext cx="998" cy="1007"/>
            </a:xfrm>
            <a:prstGeom prst="rect">
              <a:avLst/>
            </a:prstGeom>
            <a:noFill/>
            <a:ln w="9525">
              <a:noFill/>
              <a:miter lim="800000"/>
              <a:headEnd/>
              <a:tailEnd/>
            </a:ln>
          </p:spPr>
          <p:txBody>
            <a:bodyPr/>
            <a:lstStyle/>
            <a:p>
              <a:endParaRPr lang="en-US"/>
            </a:p>
          </p:txBody>
        </p:sp>
        <p:sp>
          <p:nvSpPr>
            <p:cNvPr id="50015" name="Line 21"/>
            <p:cNvSpPr>
              <a:spLocks noChangeShapeType="1"/>
            </p:cNvSpPr>
            <p:nvPr/>
          </p:nvSpPr>
          <p:spPr bwMode="auto">
            <a:xfrm>
              <a:off x="3425" y="1892"/>
              <a:ext cx="4" cy="1"/>
            </a:xfrm>
            <a:prstGeom prst="line">
              <a:avLst/>
            </a:prstGeom>
            <a:noFill/>
            <a:ln w="0">
              <a:solidFill>
                <a:srgbClr val="000000"/>
              </a:solidFill>
              <a:round/>
              <a:headEnd/>
              <a:tailEnd/>
            </a:ln>
          </p:spPr>
          <p:txBody>
            <a:bodyPr/>
            <a:lstStyle/>
            <a:p>
              <a:endParaRPr lang="en-US"/>
            </a:p>
          </p:txBody>
        </p:sp>
        <p:sp>
          <p:nvSpPr>
            <p:cNvPr id="50016" name="Line 22"/>
            <p:cNvSpPr>
              <a:spLocks noChangeShapeType="1"/>
            </p:cNvSpPr>
            <p:nvPr/>
          </p:nvSpPr>
          <p:spPr bwMode="auto">
            <a:xfrm flipV="1">
              <a:off x="3425" y="2892"/>
              <a:ext cx="1" cy="7"/>
            </a:xfrm>
            <a:prstGeom prst="line">
              <a:avLst/>
            </a:prstGeom>
            <a:noFill/>
            <a:ln w="0">
              <a:solidFill>
                <a:srgbClr val="000000"/>
              </a:solidFill>
              <a:round/>
              <a:headEnd/>
              <a:tailEnd/>
            </a:ln>
          </p:spPr>
          <p:txBody>
            <a:bodyPr/>
            <a:lstStyle/>
            <a:p>
              <a:endParaRPr lang="en-US"/>
            </a:p>
          </p:txBody>
        </p:sp>
        <p:sp>
          <p:nvSpPr>
            <p:cNvPr id="50017" name="Line 23"/>
            <p:cNvSpPr>
              <a:spLocks noChangeShapeType="1"/>
            </p:cNvSpPr>
            <p:nvPr/>
          </p:nvSpPr>
          <p:spPr bwMode="auto">
            <a:xfrm flipV="1">
              <a:off x="4423" y="2892"/>
              <a:ext cx="2" cy="7"/>
            </a:xfrm>
            <a:prstGeom prst="line">
              <a:avLst/>
            </a:prstGeom>
            <a:noFill/>
            <a:ln w="0">
              <a:solidFill>
                <a:srgbClr val="000000"/>
              </a:solidFill>
              <a:round/>
              <a:headEnd/>
              <a:tailEnd/>
            </a:ln>
          </p:spPr>
          <p:txBody>
            <a:bodyPr/>
            <a:lstStyle/>
            <a:p>
              <a:endParaRPr lang="en-US"/>
            </a:p>
          </p:txBody>
        </p:sp>
        <p:sp>
          <p:nvSpPr>
            <p:cNvPr id="50018" name="Freeform 24"/>
            <p:cNvSpPr>
              <a:spLocks/>
            </p:cNvSpPr>
            <p:nvPr/>
          </p:nvSpPr>
          <p:spPr bwMode="auto">
            <a:xfrm>
              <a:off x="3425" y="2105"/>
              <a:ext cx="998" cy="664"/>
            </a:xfrm>
            <a:custGeom>
              <a:avLst/>
              <a:gdLst>
                <a:gd name="T0" fmla="*/ 0 w 3295"/>
                <a:gd name="T1" fmla="*/ 62 h 1459"/>
                <a:gd name="T2" fmla="*/ 4 w 3295"/>
                <a:gd name="T3" fmla="*/ 60 h 1459"/>
                <a:gd name="T4" fmla="*/ 8 w 3295"/>
                <a:gd name="T5" fmla="*/ 46 h 1459"/>
                <a:gd name="T6" fmla="*/ 12 w 3295"/>
                <a:gd name="T7" fmla="*/ 21 h 1459"/>
                <a:gd name="T8" fmla="*/ 16 w 3295"/>
                <a:gd name="T9" fmla="*/ 0 h 1459"/>
                <a:gd name="T10" fmla="*/ 20 w 3295"/>
                <a:gd name="T11" fmla="*/ 2 h 1459"/>
                <a:gd name="T12" fmla="*/ 24 w 3295"/>
                <a:gd name="T13" fmla="*/ 24 h 1459"/>
                <a:gd name="T14" fmla="*/ 28 w 3295"/>
                <a:gd name="T15" fmla="*/ 49 h 1459"/>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1459"/>
                <a:gd name="T26" fmla="*/ 3295 w 3295"/>
                <a:gd name="T27" fmla="*/ 1459 h 14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1459">
                  <a:moveTo>
                    <a:pt x="0" y="1459"/>
                  </a:moveTo>
                  <a:lnTo>
                    <a:pt x="471" y="1398"/>
                  </a:lnTo>
                  <a:lnTo>
                    <a:pt x="941" y="1060"/>
                  </a:lnTo>
                  <a:lnTo>
                    <a:pt x="1412" y="491"/>
                  </a:lnTo>
                  <a:lnTo>
                    <a:pt x="1883" y="0"/>
                  </a:lnTo>
                  <a:lnTo>
                    <a:pt x="2354" y="56"/>
                  </a:lnTo>
                  <a:lnTo>
                    <a:pt x="2824" y="563"/>
                  </a:lnTo>
                  <a:lnTo>
                    <a:pt x="3295" y="1134"/>
                  </a:lnTo>
                </a:path>
              </a:pathLst>
            </a:custGeom>
            <a:noFill/>
            <a:ln w="1588">
              <a:solidFill>
                <a:srgbClr val="FF0000"/>
              </a:solidFill>
              <a:round/>
              <a:headEnd/>
              <a:tailEnd/>
            </a:ln>
          </p:spPr>
          <p:txBody>
            <a:bodyPr/>
            <a:lstStyle/>
            <a:p>
              <a:endParaRPr lang="en-US"/>
            </a:p>
          </p:txBody>
        </p:sp>
        <p:sp>
          <p:nvSpPr>
            <p:cNvPr id="50019" name="Line 25"/>
            <p:cNvSpPr>
              <a:spLocks noChangeShapeType="1"/>
            </p:cNvSpPr>
            <p:nvPr/>
          </p:nvSpPr>
          <p:spPr bwMode="auto">
            <a:xfrm flipV="1">
              <a:off x="3425" y="2758"/>
              <a:ext cx="1" cy="11"/>
            </a:xfrm>
            <a:prstGeom prst="line">
              <a:avLst/>
            </a:prstGeom>
            <a:noFill/>
            <a:ln w="1588">
              <a:solidFill>
                <a:srgbClr val="FF0000"/>
              </a:solidFill>
              <a:round/>
              <a:headEnd/>
              <a:tailEnd/>
            </a:ln>
          </p:spPr>
          <p:txBody>
            <a:bodyPr/>
            <a:lstStyle/>
            <a:p>
              <a:endParaRPr lang="en-US"/>
            </a:p>
          </p:txBody>
        </p:sp>
        <p:sp>
          <p:nvSpPr>
            <p:cNvPr id="50020" name="Line 26"/>
            <p:cNvSpPr>
              <a:spLocks noChangeShapeType="1"/>
            </p:cNvSpPr>
            <p:nvPr/>
          </p:nvSpPr>
          <p:spPr bwMode="auto">
            <a:xfrm flipV="1">
              <a:off x="3567" y="2730"/>
              <a:ext cx="1" cy="11"/>
            </a:xfrm>
            <a:prstGeom prst="line">
              <a:avLst/>
            </a:prstGeom>
            <a:noFill/>
            <a:ln w="1588">
              <a:solidFill>
                <a:srgbClr val="FF0000"/>
              </a:solidFill>
              <a:round/>
              <a:headEnd/>
              <a:tailEnd/>
            </a:ln>
          </p:spPr>
          <p:txBody>
            <a:bodyPr/>
            <a:lstStyle/>
            <a:p>
              <a:endParaRPr lang="en-US"/>
            </a:p>
          </p:txBody>
        </p:sp>
        <p:sp>
          <p:nvSpPr>
            <p:cNvPr id="50021" name="Line 27"/>
            <p:cNvSpPr>
              <a:spLocks noChangeShapeType="1"/>
            </p:cNvSpPr>
            <p:nvPr/>
          </p:nvSpPr>
          <p:spPr bwMode="auto">
            <a:xfrm flipV="1">
              <a:off x="3710" y="2557"/>
              <a:ext cx="1" cy="31"/>
            </a:xfrm>
            <a:prstGeom prst="line">
              <a:avLst/>
            </a:prstGeom>
            <a:noFill/>
            <a:ln w="1588">
              <a:solidFill>
                <a:srgbClr val="FF0000"/>
              </a:solidFill>
              <a:round/>
              <a:headEnd/>
              <a:tailEnd/>
            </a:ln>
          </p:spPr>
          <p:txBody>
            <a:bodyPr/>
            <a:lstStyle/>
            <a:p>
              <a:endParaRPr lang="en-US"/>
            </a:p>
          </p:txBody>
        </p:sp>
        <p:sp>
          <p:nvSpPr>
            <p:cNvPr id="50022" name="Line 28"/>
            <p:cNvSpPr>
              <a:spLocks noChangeShapeType="1"/>
            </p:cNvSpPr>
            <p:nvPr/>
          </p:nvSpPr>
          <p:spPr bwMode="auto">
            <a:xfrm flipV="1">
              <a:off x="3852" y="2279"/>
              <a:ext cx="1" cy="50"/>
            </a:xfrm>
            <a:prstGeom prst="line">
              <a:avLst/>
            </a:prstGeom>
            <a:noFill/>
            <a:ln w="1588">
              <a:solidFill>
                <a:srgbClr val="FF0000"/>
              </a:solidFill>
              <a:round/>
              <a:headEnd/>
              <a:tailEnd/>
            </a:ln>
          </p:spPr>
          <p:txBody>
            <a:bodyPr/>
            <a:lstStyle/>
            <a:p>
              <a:endParaRPr lang="en-US"/>
            </a:p>
          </p:txBody>
        </p:sp>
        <p:sp>
          <p:nvSpPr>
            <p:cNvPr id="50023" name="Line 29"/>
            <p:cNvSpPr>
              <a:spLocks noChangeShapeType="1"/>
            </p:cNvSpPr>
            <p:nvPr/>
          </p:nvSpPr>
          <p:spPr bwMode="auto">
            <a:xfrm flipV="1">
              <a:off x="3995" y="2040"/>
              <a:ext cx="1" cy="65"/>
            </a:xfrm>
            <a:prstGeom prst="line">
              <a:avLst/>
            </a:prstGeom>
            <a:noFill/>
            <a:ln w="1588">
              <a:solidFill>
                <a:srgbClr val="FF0000"/>
              </a:solidFill>
              <a:round/>
              <a:headEnd/>
              <a:tailEnd/>
            </a:ln>
          </p:spPr>
          <p:txBody>
            <a:bodyPr/>
            <a:lstStyle/>
            <a:p>
              <a:endParaRPr lang="en-US"/>
            </a:p>
          </p:txBody>
        </p:sp>
        <p:sp>
          <p:nvSpPr>
            <p:cNvPr id="50024" name="Line 30"/>
            <p:cNvSpPr>
              <a:spLocks noChangeShapeType="1"/>
            </p:cNvSpPr>
            <p:nvPr/>
          </p:nvSpPr>
          <p:spPr bwMode="auto">
            <a:xfrm flipV="1">
              <a:off x="4138" y="2068"/>
              <a:ext cx="2" cy="63"/>
            </a:xfrm>
            <a:prstGeom prst="line">
              <a:avLst/>
            </a:prstGeom>
            <a:noFill/>
            <a:ln w="1588">
              <a:solidFill>
                <a:srgbClr val="FF0000"/>
              </a:solidFill>
              <a:round/>
              <a:headEnd/>
              <a:tailEnd/>
            </a:ln>
          </p:spPr>
          <p:txBody>
            <a:bodyPr/>
            <a:lstStyle/>
            <a:p>
              <a:endParaRPr lang="en-US"/>
            </a:p>
          </p:txBody>
        </p:sp>
        <p:sp>
          <p:nvSpPr>
            <p:cNvPr id="50025" name="Line 31"/>
            <p:cNvSpPr>
              <a:spLocks noChangeShapeType="1"/>
            </p:cNvSpPr>
            <p:nvPr/>
          </p:nvSpPr>
          <p:spPr bwMode="auto">
            <a:xfrm flipV="1">
              <a:off x="4281" y="2322"/>
              <a:ext cx="1" cy="39"/>
            </a:xfrm>
            <a:prstGeom prst="line">
              <a:avLst/>
            </a:prstGeom>
            <a:noFill/>
            <a:ln w="1588">
              <a:solidFill>
                <a:srgbClr val="FF0000"/>
              </a:solidFill>
              <a:round/>
              <a:headEnd/>
              <a:tailEnd/>
            </a:ln>
          </p:spPr>
          <p:txBody>
            <a:bodyPr/>
            <a:lstStyle/>
            <a:p>
              <a:endParaRPr lang="en-US"/>
            </a:p>
          </p:txBody>
        </p:sp>
        <p:sp>
          <p:nvSpPr>
            <p:cNvPr id="50026" name="Line 32"/>
            <p:cNvSpPr>
              <a:spLocks noChangeShapeType="1"/>
            </p:cNvSpPr>
            <p:nvPr/>
          </p:nvSpPr>
          <p:spPr bwMode="auto">
            <a:xfrm flipV="1">
              <a:off x="4423" y="2588"/>
              <a:ext cx="2" cy="33"/>
            </a:xfrm>
            <a:prstGeom prst="line">
              <a:avLst/>
            </a:prstGeom>
            <a:noFill/>
            <a:ln w="1588">
              <a:solidFill>
                <a:srgbClr val="FF0000"/>
              </a:solidFill>
              <a:round/>
              <a:headEnd/>
              <a:tailEnd/>
            </a:ln>
          </p:spPr>
          <p:txBody>
            <a:bodyPr/>
            <a:lstStyle/>
            <a:p>
              <a:endParaRPr lang="en-US"/>
            </a:p>
          </p:txBody>
        </p:sp>
        <p:sp>
          <p:nvSpPr>
            <p:cNvPr id="50027" name="Line 33"/>
            <p:cNvSpPr>
              <a:spLocks noChangeShapeType="1"/>
            </p:cNvSpPr>
            <p:nvPr/>
          </p:nvSpPr>
          <p:spPr bwMode="auto">
            <a:xfrm>
              <a:off x="3425" y="2769"/>
              <a:ext cx="1" cy="11"/>
            </a:xfrm>
            <a:prstGeom prst="line">
              <a:avLst/>
            </a:prstGeom>
            <a:noFill/>
            <a:ln w="1588">
              <a:solidFill>
                <a:srgbClr val="FF0000"/>
              </a:solidFill>
              <a:round/>
              <a:headEnd/>
              <a:tailEnd/>
            </a:ln>
          </p:spPr>
          <p:txBody>
            <a:bodyPr/>
            <a:lstStyle/>
            <a:p>
              <a:endParaRPr lang="en-US"/>
            </a:p>
          </p:txBody>
        </p:sp>
        <p:sp>
          <p:nvSpPr>
            <p:cNvPr id="50028" name="Line 34"/>
            <p:cNvSpPr>
              <a:spLocks noChangeShapeType="1"/>
            </p:cNvSpPr>
            <p:nvPr/>
          </p:nvSpPr>
          <p:spPr bwMode="auto">
            <a:xfrm>
              <a:off x="3567" y="2741"/>
              <a:ext cx="1" cy="11"/>
            </a:xfrm>
            <a:prstGeom prst="line">
              <a:avLst/>
            </a:prstGeom>
            <a:noFill/>
            <a:ln w="1588">
              <a:solidFill>
                <a:srgbClr val="FF0000"/>
              </a:solidFill>
              <a:round/>
              <a:headEnd/>
              <a:tailEnd/>
            </a:ln>
          </p:spPr>
          <p:txBody>
            <a:bodyPr/>
            <a:lstStyle/>
            <a:p>
              <a:endParaRPr lang="en-US"/>
            </a:p>
          </p:txBody>
        </p:sp>
        <p:sp>
          <p:nvSpPr>
            <p:cNvPr id="50029" name="Line 35"/>
            <p:cNvSpPr>
              <a:spLocks noChangeShapeType="1"/>
            </p:cNvSpPr>
            <p:nvPr/>
          </p:nvSpPr>
          <p:spPr bwMode="auto">
            <a:xfrm>
              <a:off x="3710" y="2588"/>
              <a:ext cx="1" cy="30"/>
            </a:xfrm>
            <a:prstGeom prst="line">
              <a:avLst/>
            </a:prstGeom>
            <a:noFill/>
            <a:ln w="1588">
              <a:solidFill>
                <a:srgbClr val="FF0000"/>
              </a:solidFill>
              <a:round/>
              <a:headEnd/>
              <a:tailEnd/>
            </a:ln>
          </p:spPr>
          <p:txBody>
            <a:bodyPr/>
            <a:lstStyle/>
            <a:p>
              <a:endParaRPr lang="en-US"/>
            </a:p>
          </p:txBody>
        </p:sp>
        <p:sp>
          <p:nvSpPr>
            <p:cNvPr id="50030" name="Line 36"/>
            <p:cNvSpPr>
              <a:spLocks noChangeShapeType="1"/>
            </p:cNvSpPr>
            <p:nvPr/>
          </p:nvSpPr>
          <p:spPr bwMode="auto">
            <a:xfrm>
              <a:off x="3852" y="2329"/>
              <a:ext cx="1" cy="48"/>
            </a:xfrm>
            <a:prstGeom prst="line">
              <a:avLst/>
            </a:prstGeom>
            <a:noFill/>
            <a:ln w="1588">
              <a:solidFill>
                <a:srgbClr val="FF0000"/>
              </a:solidFill>
              <a:round/>
              <a:headEnd/>
              <a:tailEnd/>
            </a:ln>
          </p:spPr>
          <p:txBody>
            <a:bodyPr/>
            <a:lstStyle/>
            <a:p>
              <a:endParaRPr lang="en-US"/>
            </a:p>
          </p:txBody>
        </p:sp>
        <p:sp>
          <p:nvSpPr>
            <p:cNvPr id="50031" name="Line 37"/>
            <p:cNvSpPr>
              <a:spLocks noChangeShapeType="1"/>
            </p:cNvSpPr>
            <p:nvPr/>
          </p:nvSpPr>
          <p:spPr bwMode="auto">
            <a:xfrm>
              <a:off x="3995" y="2105"/>
              <a:ext cx="1" cy="66"/>
            </a:xfrm>
            <a:prstGeom prst="line">
              <a:avLst/>
            </a:prstGeom>
            <a:noFill/>
            <a:ln w="1588">
              <a:solidFill>
                <a:srgbClr val="FF0000"/>
              </a:solidFill>
              <a:round/>
              <a:headEnd/>
              <a:tailEnd/>
            </a:ln>
          </p:spPr>
          <p:txBody>
            <a:bodyPr/>
            <a:lstStyle/>
            <a:p>
              <a:endParaRPr lang="en-US"/>
            </a:p>
          </p:txBody>
        </p:sp>
        <p:sp>
          <p:nvSpPr>
            <p:cNvPr id="50032" name="Line 38"/>
            <p:cNvSpPr>
              <a:spLocks noChangeShapeType="1"/>
            </p:cNvSpPr>
            <p:nvPr/>
          </p:nvSpPr>
          <p:spPr bwMode="auto">
            <a:xfrm>
              <a:off x="4138" y="2131"/>
              <a:ext cx="2" cy="64"/>
            </a:xfrm>
            <a:prstGeom prst="line">
              <a:avLst/>
            </a:prstGeom>
            <a:noFill/>
            <a:ln w="1588">
              <a:solidFill>
                <a:srgbClr val="FF0000"/>
              </a:solidFill>
              <a:round/>
              <a:headEnd/>
              <a:tailEnd/>
            </a:ln>
          </p:spPr>
          <p:txBody>
            <a:bodyPr/>
            <a:lstStyle/>
            <a:p>
              <a:endParaRPr lang="en-US"/>
            </a:p>
          </p:txBody>
        </p:sp>
        <p:sp>
          <p:nvSpPr>
            <p:cNvPr id="50033" name="Line 39"/>
            <p:cNvSpPr>
              <a:spLocks noChangeShapeType="1"/>
            </p:cNvSpPr>
            <p:nvPr/>
          </p:nvSpPr>
          <p:spPr bwMode="auto">
            <a:xfrm>
              <a:off x="4281" y="2361"/>
              <a:ext cx="1" cy="40"/>
            </a:xfrm>
            <a:prstGeom prst="line">
              <a:avLst/>
            </a:prstGeom>
            <a:noFill/>
            <a:ln w="1588">
              <a:solidFill>
                <a:srgbClr val="FF0000"/>
              </a:solidFill>
              <a:round/>
              <a:headEnd/>
              <a:tailEnd/>
            </a:ln>
          </p:spPr>
          <p:txBody>
            <a:bodyPr/>
            <a:lstStyle/>
            <a:p>
              <a:endParaRPr lang="en-US"/>
            </a:p>
          </p:txBody>
        </p:sp>
        <p:sp>
          <p:nvSpPr>
            <p:cNvPr id="50034" name="Line 40"/>
            <p:cNvSpPr>
              <a:spLocks noChangeShapeType="1"/>
            </p:cNvSpPr>
            <p:nvPr/>
          </p:nvSpPr>
          <p:spPr bwMode="auto">
            <a:xfrm>
              <a:off x="4423" y="2621"/>
              <a:ext cx="2" cy="33"/>
            </a:xfrm>
            <a:prstGeom prst="line">
              <a:avLst/>
            </a:prstGeom>
            <a:noFill/>
            <a:ln w="1588">
              <a:solidFill>
                <a:srgbClr val="FF0000"/>
              </a:solidFill>
              <a:round/>
              <a:headEnd/>
              <a:tailEnd/>
            </a:ln>
          </p:spPr>
          <p:txBody>
            <a:bodyPr/>
            <a:lstStyle/>
            <a:p>
              <a:endParaRPr lang="en-US"/>
            </a:p>
          </p:txBody>
        </p:sp>
        <p:sp>
          <p:nvSpPr>
            <p:cNvPr id="50035" name="Freeform 41"/>
            <p:cNvSpPr>
              <a:spLocks/>
            </p:cNvSpPr>
            <p:nvPr/>
          </p:nvSpPr>
          <p:spPr bwMode="auto">
            <a:xfrm>
              <a:off x="3425" y="2072"/>
              <a:ext cx="998" cy="730"/>
            </a:xfrm>
            <a:custGeom>
              <a:avLst/>
              <a:gdLst>
                <a:gd name="T0" fmla="*/ 0 w 3295"/>
                <a:gd name="T1" fmla="*/ 69 h 1604"/>
                <a:gd name="T2" fmla="*/ 4 w 3295"/>
                <a:gd name="T3" fmla="*/ 60 h 1604"/>
                <a:gd name="T4" fmla="*/ 8 w 3295"/>
                <a:gd name="T5" fmla="*/ 46 h 1604"/>
                <a:gd name="T6" fmla="*/ 12 w 3295"/>
                <a:gd name="T7" fmla="*/ 21 h 1604"/>
                <a:gd name="T8" fmla="*/ 16 w 3295"/>
                <a:gd name="T9" fmla="*/ 0 h 1604"/>
                <a:gd name="T10" fmla="*/ 20 w 3295"/>
                <a:gd name="T11" fmla="*/ 1 h 1604"/>
                <a:gd name="T12" fmla="*/ 24 w 3295"/>
                <a:gd name="T13" fmla="*/ 28 h 1604"/>
                <a:gd name="T14" fmla="*/ 28 w 3295"/>
                <a:gd name="T15" fmla="*/ 58 h 1604"/>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1604"/>
                <a:gd name="T26" fmla="*/ 3295 w 3295"/>
                <a:gd name="T27" fmla="*/ 1604 h 1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1604">
                  <a:moveTo>
                    <a:pt x="0" y="1604"/>
                  </a:moveTo>
                  <a:lnTo>
                    <a:pt x="471" y="1399"/>
                  </a:lnTo>
                  <a:lnTo>
                    <a:pt x="941" y="1065"/>
                  </a:lnTo>
                  <a:lnTo>
                    <a:pt x="1412" y="491"/>
                  </a:lnTo>
                  <a:lnTo>
                    <a:pt x="1883" y="0"/>
                  </a:lnTo>
                  <a:lnTo>
                    <a:pt x="2354" y="28"/>
                  </a:lnTo>
                  <a:lnTo>
                    <a:pt x="2824" y="647"/>
                  </a:lnTo>
                  <a:lnTo>
                    <a:pt x="3295" y="1350"/>
                  </a:lnTo>
                </a:path>
              </a:pathLst>
            </a:custGeom>
            <a:noFill/>
            <a:ln w="1588">
              <a:solidFill>
                <a:srgbClr val="00FF00"/>
              </a:solidFill>
              <a:round/>
              <a:headEnd/>
              <a:tailEnd/>
            </a:ln>
          </p:spPr>
          <p:txBody>
            <a:bodyPr/>
            <a:lstStyle/>
            <a:p>
              <a:endParaRPr lang="en-US"/>
            </a:p>
          </p:txBody>
        </p:sp>
        <p:sp>
          <p:nvSpPr>
            <p:cNvPr id="50036" name="Line 42"/>
            <p:cNvSpPr>
              <a:spLocks noChangeShapeType="1"/>
            </p:cNvSpPr>
            <p:nvPr/>
          </p:nvSpPr>
          <p:spPr bwMode="auto">
            <a:xfrm flipV="1">
              <a:off x="3425" y="2785"/>
              <a:ext cx="1" cy="17"/>
            </a:xfrm>
            <a:prstGeom prst="line">
              <a:avLst/>
            </a:prstGeom>
            <a:noFill/>
            <a:ln w="1588">
              <a:solidFill>
                <a:srgbClr val="00FF00"/>
              </a:solidFill>
              <a:round/>
              <a:headEnd/>
              <a:tailEnd/>
            </a:ln>
          </p:spPr>
          <p:txBody>
            <a:bodyPr/>
            <a:lstStyle/>
            <a:p>
              <a:endParaRPr lang="en-US"/>
            </a:p>
          </p:txBody>
        </p:sp>
        <p:sp>
          <p:nvSpPr>
            <p:cNvPr id="50037" name="Line 43"/>
            <p:cNvSpPr>
              <a:spLocks noChangeShapeType="1"/>
            </p:cNvSpPr>
            <p:nvPr/>
          </p:nvSpPr>
          <p:spPr bwMode="auto">
            <a:xfrm>
              <a:off x="3420" y="2785"/>
              <a:ext cx="9" cy="2"/>
            </a:xfrm>
            <a:prstGeom prst="line">
              <a:avLst/>
            </a:prstGeom>
            <a:noFill/>
            <a:ln w="1588">
              <a:solidFill>
                <a:srgbClr val="00FF00"/>
              </a:solidFill>
              <a:round/>
              <a:headEnd/>
              <a:tailEnd/>
            </a:ln>
          </p:spPr>
          <p:txBody>
            <a:bodyPr/>
            <a:lstStyle/>
            <a:p>
              <a:endParaRPr lang="en-US"/>
            </a:p>
          </p:txBody>
        </p:sp>
        <p:sp>
          <p:nvSpPr>
            <p:cNvPr id="50038" name="Line 44"/>
            <p:cNvSpPr>
              <a:spLocks noChangeShapeType="1"/>
            </p:cNvSpPr>
            <p:nvPr/>
          </p:nvSpPr>
          <p:spPr bwMode="auto">
            <a:xfrm flipV="1">
              <a:off x="3567" y="2693"/>
              <a:ext cx="1" cy="15"/>
            </a:xfrm>
            <a:prstGeom prst="line">
              <a:avLst/>
            </a:prstGeom>
            <a:noFill/>
            <a:ln w="1588">
              <a:solidFill>
                <a:srgbClr val="00FF00"/>
              </a:solidFill>
              <a:round/>
              <a:headEnd/>
              <a:tailEnd/>
            </a:ln>
          </p:spPr>
          <p:txBody>
            <a:bodyPr/>
            <a:lstStyle/>
            <a:p>
              <a:endParaRPr lang="en-US"/>
            </a:p>
          </p:txBody>
        </p:sp>
        <p:sp>
          <p:nvSpPr>
            <p:cNvPr id="50039" name="Line 45"/>
            <p:cNvSpPr>
              <a:spLocks noChangeShapeType="1"/>
            </p:cNvSpPr>
            <p:nvPr/>
          </p:nvSpPr>
          <p:spPr bwMode="auto">
            <a:xfrm>
              <a:off x="3564" y="2693"/>
              <a:ext cx="8" cy="1"/>
            </a:xfrm>
            <a:prstGeom prst="line">
              <a:avLst/>
            </a:prstGeom>
            <a:noFill/>
            <a:ln w="1588">
              <a:solidFill>
                <a:srgbClr val="00FF00"/>
              </a:solidFill>
              <a:round/>
              <a:headEnd/>
              <a:tailEnd/>
            </a:ln>
          </p:spPr>
          <p:txBody>
            <a:bodyPr/>
            <a:lstStyle/>
            <a:p>
              <a:endParaRPr lang="en-US"/>
            </a:p>
          </p:txBody>
        </p:sp>
        <p:sp>
          <p:nvSpPr>
            <p:cNvPr id="50040" name="Line 46"/>
            <p:cNvSpPr>
              <a:spLocks noChangeShapeType="1"/>
            </p:cNvSpPr>
            <p:nvPr/>
          </p:nvSpPr>
          <p:spPr bwMode="auto">
            <a:xfrm flipV="1">
              <a:off x="3710" y="2528"/>
              <a:ext cx="1" cy="28"/>
            </a:xfrm>
            <a:prstGeom prst="line">
              <a:avLst/>
            </a:prstGeom>
            <a:noFill/>
            <a:ln w="1588">
              <a:solidFill>
                <a:srgbClr val="00FF00"/>
              </a:solidFill>
              <a:round/>
              <a:headEnd/>
              <a:tailEnd/>
            </a:ln>
          </p:spPr>
          <p:txBody>
            <a:bodyPr/>
            <a:lstStyle/>
            <a:p>
              <a:endParaRPr lang="en-US"/>
            </a:p>
          </p:txBody>
        </p:sp>
        <p:sp>
          <p:nvSpPr>
            <p:cNvPr id="50041" name="Line 47"/>
            <p:cNvSpPr>
              <a:spLocks noChangeShapeType="1"/>
            </p:cNvSpPr>
            <p:nvPr/>
          </p:nvSpPr>
          <p:spPr bwMode="auto">
            <a:xfrm>
              <a:off x="3706" y="2528"/>
              <a:ext cx="8" cy="1"/>
            </a:xfrm>
            <a:prstGeom prst="line">
              <a:avLst/>
            </a:prstGeom>
            <a:noFill/>
            <a:ln w="1588">
              <a:solidFill>
                <a:srgbClr val="00FF00"/>
              </a:solidFill>
              <a:round/>
              <a:headEnd/>
              <a:tailEnd/>
            </a:ln>
          </p:spPr>
          <p:txBody>
            <a:bodyPr/>
            <a:lstStyle/>
            <a:p>
              <a:endParaRPr lang="en-US"/>
            </a:p>
          </p:txBody>
        </p:sp>
        <p:sp>
          <p:nvSpPr>
            <p:cNvPr id="50042" name="Line 48"/>
            <p:cNvSpPr>
              <a:spLocks noChangeShapeType="1"/>
            </p:cNvSpPr>
            <p:nvPr/>
          </p:nvSpPr>
          <p:spPr bwMode="auto">
            <a:xfrm flipV="1">
              <a:off x="3852" y="2253"/>
              <a:ext cx="1" cy="43"/>
            </a:xfrm>
            <a:prstGeom prst="line">
              <a:avLst/>
            </a:prstGeom>
            <a:noFill/>
            <a:ln w="1588">
              <a:solidFill>
                <a:srgbClr val="00FF00"/>
              </a:solidFill>
              <a:round/>
              <a:headEnd/>
              <a:tailEnd/>
            </a:ln>
          </p:spPr>
          <p:txBody>
            <a:bodyPr/>
            <a:lstStyle/>
            <a:p>
              <a:endParaRPr lang="en-US"/>
            </a:p>
          </p:txBody>
        </p:sp>
        <p:sp>
          <p:nvSpPr>
            <p:cNvPr id="50043" name="Line 49"/>
            <p:cNvSpPr>
              <a:spLocks noChangeShapeType="1"/>
            </p:cNvSpPr>
            <p:nvPr/>
          </p:nvSpPr>
          <p:spPr bwMode="auto">
            <a:xfrm>
              <a:off x="3849" y="2253"/>
              <a:ext cx="8" cy="1"/>
            </a:xfrm>
            <a:prstGeom prst="line">
              <a:avLst/>
            </a:prstGeom>
            <a:noFill/>
            <a:ln w="1588">
              <a:solidFill>
                <a:srgbClr val="00FF00"/>
              </a:solidFill>
              <a:round/>
              <a:headEnd/>
              <a:tailEnd/>
            </a:ln>
          </p:spPr>
          <p:txBody>
            <a:bodyPr/>
            <a:lstStyle/>
            <a:p>
              <a:endParaRPr lang="en-US"/>
            </a:p>
          </p:txBody>
        </p:sp>
        <p:sp>
          <p:nvSpPr>
            <p:cNvPr id="50044" name="Line 50"/>
            <p:cNvSpPr>
              <a:spLocks noChangeShapeType="1"/>
            </p:cNvSpPr>
            <p:nvPr/>
          </p:nvSpPr>
          <p:spPr bwMode="auto">
            <a:xfrm flipV="1">
              <a:off x="3995" y="2015"/>
              <a:ext cx="1" cy="57"/>
            </a:xfrm>
            <a:prstGeom prst="line">
              <a:avLst/>
            </a:prstGeom>
            <a:noFill/>
            <a:ln w="1588">
              <a:solidFill>
                <a:srgbClr val="00FF00"/>
              </a:solidFill>
              <a:round/>
              <a:headEnd/>
              <a:tailEnd/>
            </a:ln>
          </p:spPr>
          <p:txBody>
            <a:bodyPr/>
            <a:lstStyle/>
            <a:p>
              <a:endParaRPr lang="en-US"/>
            </a:p>
          </p:txBody>
        </p:sp>
        <p:sp>
          <p:nvSpPr>
            <p:cNvPr id="50045" name="Line 51"/>
            <p:cNvSpPr>
              <a:spLocks noChangeShapeType="1"/>
            </p:cNvSpPr>
            <p:nvPr/>
          </p:nvSpPr>
          <p:spPr bwMode="auto">
            <a:xfrm>
              <a:off x="3991" y="2015"/>
              <a:ext cx="8" cy="1"/>
            </a:xfrm>
            <a:prstGeom prst="line">
              <a:avLst/>
            </a:prstGeom>
            <a:noFill/>
            <a:ln w="1588">
              <a:solidFill>
                <a:srgbClr val="00FF00"/>
              </a:solidFill>
              <a:round/>
              <a:headEnd/>
              <a:tailEnd/>
            </a:ln>
          </p:spPr>
          <p:txBody>
            <a:bodyPr/>
            <a:lstStyle/>
            <a:p>
              <a:endParaRPr lang="en-US"/>
            </a:p>
          </p:txBody>
        </p:sp>
        <p:sp>
          <p:nvSpPr>
            <p:cNvPr id="50046" name="Line 52"/>
            <p:cNvSpPr>
              <a:spLocks noChangeShapeType="1"/>
            </p:cNvSpPr>
            <p:nvPr/>
          </p:nvSpPr>
          <p:spPr bwMode="auto">
            <a:xfrm flipV="1">
              <a:off x="4138" y="2023"/>
              <a:ext cx="2" cy="61"/>
            </a:xfrm>
            <a:prstGeom prst="line">
              <a:avLst/>
            </a:prstGeom>
            <a:noFill/>
            <a:ln w="1588">
              <a:solidFill>
                <a:srgbClr val="00FF00"/>
              </a:solidFill>
              <a:round/>
              <a:headEnd/>
              <a:tailEnd/>
            </a:ln>
          </p:spPr>
          <p:txBody>
            <a:bodyPr/>
            <a:lstStyle/>
            <a:p>
              <a:endParaRPr lang="en-US"/>
            </a:p>
          </p:txBody>
        </p:sp>
        <p:sp>
          <p:nvSpPr>
            <p:cNvPr id="50047" name="Line 53"/>
            <p:cNvSpPr>
              <a:spLocks noChangeShapeType="1"/>
            </p:cNvSpPr>
            <p:nvPr/>
          </p:nvSpPr>
          <p:spPr bwMode="auto">
            <a:xfrm>
              <a:off x="4134" y="2023"/>
              <a:ext cx="8" cy="2"/>
            </a:xfrm>
            <a:prstGeom prst="line">
              <a:avLst/>
            </a:prstGeom>
            <a:noFill/>
            <a:ln w="1588">
              <a:solidFill>
                <a:srgbClr val="00FF00"/>
              </a:solidFill>
              <a:round/>
              <a:headEnd/>
              <a:tailEnd/>
            </a:ln>
          </p:spPr>
          <p:txBody>
            <a:bodyPr/>
            <a:lstStyle/>
            <a:p>
              <a:endParaRPr lang="en-US"/>
            </a:p>
          </p:txBody>
        </p:sp>
        <p:sp>
          <p:nvSpPr>
            <p:cNvPr id="50048" name="Line 54"/>
            <p:cNvSpPr>
              <a:spLocks noChangeShapeType="1"/>
            </p:cNvSpPr>
            <p:nvPr/>
          </p:nvSpPr>
          <p:spPr bwMode="auto">
            <a:xfrm flipV="1">
              <a:off x="4281" y="2304"/>
              <a:ext cx="1" cy="62"/>
            </a:xfrm>
            <a:prstGeom prst="line">
              <a:avLst/>
            </a:prstGeom>
            <a:noFill/>
            <a:ln w="1588">
              <a:solidFill>
                <a:srgbClr val="00FF00"/>
              </a:solidFill>
              <a:round/>
              <a:headEnd/>
              <a:tailEnd/>
            </a:ln>
          </p:spPr>
          <p:txBody>
            <a:bodyPr/>
            <a:lstStyle/>
            <a:p>
              <a:endParaRPr lang="en-US"/>
            </a:p>
          </p:txBody>
        </p:sp>
        <p:sp>
          <p:nvSpPr>
            <p:cNvPr id="50049" name="Line 55"/>
            <p:cNvSpPr>
              <a:spLocks noChangeShapeType="1"/>
            </p:cNvSpPr>
            <p:nvPr/>
          </p:nvSpPr>
          <p:spPr bwMode="auto">
            <a:xfrm>
              <a:off x="4276" y="2304"/>
              <a:ext cx="8" cy="1"/>
            </a:xfrm>
            <a:prstGeom prst="line">
              <a:avLst/>
            </a:prstGeom>
            <a:noFill/>
            <a:ln w="1588">
              <a:solidFill>
                <a:srgbClr val="00FF00"/>
              </a:solidFill>
              <a:round/>
              <a:headEnd/>
              <a:tailEnd/>
            </a:ln>
          </p:spPr>
          <p:txBody>
            <a:bodyPr/>
            <a:lstStyle/>
            <a:p>
              <a:endParaRPr lang="en-US"/>
            </a:p>
          </p:txBody>
        </p:sp>
        <p:sp>
          <p:nvSpPr>
            <p:cNvPr id="50050" name="Line 56"/>
            <p:cNvSpPr>
              <a:spLocks noChangeShapeType="1"/>
            </p:cNvSpPr>
            <p:nvPr/>
          </p:nvSpPr>
          <p:spPr bwMode="auto">
            <a:xfrm flipV="1">
              <a:off x="4423" y="2629"/>
              <a:ext cx="2" cy="57"/>
            </a:xfrm>
            <a:prstGeom prst="line">
              <a:avLst/>
            </a:prstGeom>
            <a:noFill/>
            <a:ln w="1588">
              <a:solidFill>
                <a:srgbClr val="00FF00"/>
              </a:solidFill>
              <a:round/>
              <a:headEnd/>
              <a:tailEnd/>
            </a:ln>
          </p:spPr>
          <p:txBody>
            <a:bodyPr/>
            <a:lstStyle/>
            <a:p>
              <a:endParaRPr lang="en-US"/>
            </a:p>
          </p:txBody>
        </p:sp>
        <p:sp>
          <p:nvSpPr>
            <p:cNvPr id="50051" name="Line 57"/>
            <p:cNvSpPr>
              <a:spLocks noChangeShapeType="1"/>
            </p:cNvSpPr>
            <p:nvPr/>
          </p:nvSpPr>
          <p:spPr bwMode="auto">
            <a:xfrm>
              <a:off x="4419" y="2629"/>
              <a:ext cx="9" cy="1"/>
            </a:xfrm>
            <a:prstGeom prst="line">
              <a:avLst/>
            </a:prstGeom>
            <a:noFill/>
            <a:ln w="1588">
              <a:solidFill>
                <a:srgbClr val="00FF00"/>
              </a:solidFill>
              <a:round/>
              <a:headEnd/>
              <a:tailEnd/>
            </a:ln>
          </p:spPr>
          <p:txBody>
            <a:bodyPr/>
            <a:lstStyle/>
            <a:p>
              <a:endParaRPr lang="en-US"/>
            </a:p>
          </p:txBody>
        </p:sp>
        <p:sp>
          <p:nvSpPr>
            <p:cNvPr id="50052" name="Line 58"/>
            <p:cNvSpPr>
              <a:spLocks noChangeShapeType="1"/>
            </p:cNvSpPr>
            <p:nvPr/>
          </p:nvSpPr>
          <p:spPr bwMode="auto">
            <a:xfrm>
              <a:off x="3425" y="2802"/>
              <a:ext cx="1" cy="15"/>
            </a:xfrm>
            <a:prstGeom prst="line">
              <a:avLst/>
            </a:prstGeom>
            <a:noFill/>
            <a:ln w="1588">
              <a:solidFill>
                <a:srgbClr val="00FF00"/>
              </a:solidFill>
              <a:round/>
              <a:headEnd/>
              <a:tailEnd/>
            </a:ln>
          </p:spPr>
          <p:txBody>
            <a:bodyPr/>
            <a:lstStyle/>
            <a:p>
              <a:endParaRPr lang="en-US"/>
            </a:p>
          </p:txBody>
        </p:sp>
        <p:sp>
          <p:nvSpPr>
            <p:cNvPr id="50053" name="Line 59"/>
            <p:cNvSpPr>
              <a:spLocks noChangeShapeType="1"/>
            </p:cNvSpPr>
            <p:nvPr/>
          </p:nvSpPr>
          <p:spPr bwMode="auto">
            <a:xfrm>
              <a:off x="3420" y="2817"/>
              <a:ext cx="9" cy="1"/>
            </a:xfrm>
            <a:prstGeom prst="line">
              <a:avLst/>
            </a:prstGeom>
            <a:noFill/>
            <a:ln w="1588">
              <a:solidFill>
                <a:srgbClr val="00FF00"/>
              </a:solidFill>
              <a:round/>
              <a:headEnd/>
              <a:tailEnd/>
            </a:ln>
          </p:spPr>
          <p:txBody>
            <a:bodyPr/>
            <a:lstStyle/>
            <a:p>
              <a:endParaRPr lang="en-US"/>
            </a:p>
          </p:txBody>
        </p:sp>
        <p:sp>
          <p:nvSpPr>
            <p:cNvPr id="50054" name="Line 60"/>
            <p:cNvSpPr>
              <a:spLocks noChangeShapeType="1"/>
            </p:cNvSpPr>
            <p:nvPr/>
          </p:nvSpPr>
          <p:spPr bwMode="auto">
            <a:xfrm>
              <a:off x="3567" y="2708"/>
              <a:ext cx="1" cy="16"/>
            </a:xfrm>
            <a:prstGeom prst="line">
              <a:avLst/>
            </a:prstGeom>
            <a:noFill/>
            <a:ln w="1588">
              <a:solidFill>
                <a:srgbClr val="00FF00"/>
              </a:solidFill>
              <a:round/>
              <a:headEnd/>
              <a:tailEnd/>
            </a:ln>
          </p:spPr>
          <p:txBody>
            <a:bodyPr/>
            <a:lstStyle/>
            <a:p>
              <a:endParaRPr lang="en-US"/>
            </a:p>
          </p:txBody>
        </p:sp>
        <p:sp>
          <p:nvSpPr>
            <p:cNvPr id="50055" name="Line 61"/>
            <p:cNvSpPr>
              <a:spLocks noChangeShapeType="1"/>
            </p:cNvSpPr>
            <p:nvPr/>
          </p:nvSpPr>
          <p:spPr bwMode="auto">
            <a:xfrm>
              <a:off x="3564" y="2724"/>
              <a:ext cx="8" cy="2"/>
            </a:xfrm>
            <a:prstGeom prst="line">
              <a:avLst/>
            </a:prstGeom>
            <a:noFill/>
            <a:ln w="1588">
              <a:solidFill>
                <a:srgbClr val="00FF00"/>
              </a:solidFill>
              <a:round/>
              <a:headEnd/>
              <a:tailEnd/>
            </a:ln>
          </p:spPr>
          <p:txBody>
            <a:bodyPr/>
            <a:lstStyle/>
            <a:p>
              <a:endParaRPr lang="en-US"/>
            </a:p>
          </p:txBody>
        </p:sp>
        <p:sp>
          <p:nvSpPr>
            <p:cNvPr id="50056" name="Line 62"/>
            <p:cNvSpPr>
              <a:spLocks noChangeShapeType="1"/>
            </p:cNvSpPr>
            <p:nvPr/>
          </p:nvSpPr>
          <p:spPr bwMode="auto">
            <a:xfrm>
              <a:off x="3710" y="2556"/>
              <a:ext cx="1" cy="29"/>
            </a:xfrm>
            <a:prstGeom prst="line">
              <a:avLst/>
            </a:prstGeom>
            <a:noFill/>
            <a:ln w="1588">
              <a:solidFill>
                <a:srgbClr val="00FF00"/>
              </a:solidFill>
              <a:round/>
              <a:headEnd/>
              <a:tailEnd/>
            </a:ln>
          </p:spPr>
          <p:txBody>
            <a:bodyPr/>
            <a:lstStyle/>
            <a:p>
              <a:endParaRPr lang="en-US"/>
            </a:p>
          </p:txBody>
        </p:sp>
        <p:sp>
          <p:nvSpPr>
            <p:cNvPr id="50057" name="Line 63"/>
            <p:cNvSpPr>
              <a:spLocks noChangeShapeType="1"/>
            </p:cNvSpPr>
            <p:nvPr/>
          </p:nvSpPr>
          <p:spPr bwMode="auto">
            <a:xfrm>
              <a:off x="3706" y="2585"/>
              <a:ext cx="8" cy="1"/>
            </a:xfrm>
            <a:prstGeom prst="line">
              <a:avLst/>
            </a:prstGeom>
            <a:noFill/>
            <a:ln w="1588">
              <a:solidFill>
                <a:srgbClr val="00FF00"/>
              </a:solidFill>
              <a:round/>
              <a:headEnd/>
              <a:tailEnd/>
            </a:ln>
          </p:spPr>
          <p:txBody>
            <a:bodyPr/>
            <a:lstStyle/>
            <a:p>
              <a:endParaRPr lang="en-US"/>
            </a:p>
          </p:txBody>
        </p:sp>
        <p:sp>
          <p:nvSpPr>
            <p:cNvPr id="50058" name="Line 64"/>
            <p:cNvSpPr>
              <a:spLocks noChangeShapeType="1"/>
            </p:cNvSpPr>
            <p:nvPr/>
          </p:nvSpPr>
          <p:spPr bwMode="auto">
            <a:xfrm>
              <a:off x="3852" y="2296"/>
              <a:ext cx="1" cy="41"/>
            </a:xfrm>
            <a:prstGeom prst="line">
              <a:avLst/>
            </a:prstGeom>
            <a:noFill/>
            <a:ln w="1588">
              <a:solidFill>
                <a:srgbClr val="00FF00"/>
              </a:solidFill>
              <a:round/>
              <a:headEnd/>
              <a:tailEnd/>
            </a:ln>
          </p:spPr>
          <p:txBody>
            <a:bodyPr/>
            <a:lstStyle/>
            <a:p>
              <a:endParaRPr lang="en-US"/>
            </a:p>
          </p:txBody>
        </p:sp>
        <p:sp>
          <p:nvSpPr>
            <p:cNvPr id="50059" name="Line 65"/>
            <p:cNvSpPr>
              <a:spLocks noChangeShapeType="1"/>
            </p:cNvSpPr>
            <p:nvPr/>
          </p:nvSpPr>
          <p:spPr bwMode="auto">
            <a:xfrm>
              <a:off x="3849" y="2337"/>
              <a:ext cx="8" cy="2"/>
            </a:xfrm>
            <a:prstGeom prst="line">
              <a:avLst/>
            </a:prstGeom>
            <a:noFill/>
            <a:ln w="1588">
              <a:solidFill>
                <a:srgbClr val="00FF00"/>
              </a:solidFill>
              <a:round/>
              <a:headEnd/>
              <a:tailEnd/>
            </a:ln>
          </p:spPr>
          <p:txBody>
            <a:bodyPr/>
            <a:lstStyle/>
            <a:p>
              <a:endParaRPr lang="en-US"/>
            </a:p>
          </p:txBody>
        </p:sp>
        <p:sp>
          <p:nvSpPr>
            <p:cNvPr id="50060" name="Line 66"/>
            <p:cNvSpPr>
              <a:spLocks noChangeShapeType="1"/>
            </p:cNvSpPr>
            <p:nvPr/>
          </p:nvSpPr>
          <p:spPr bwMode="auto">
            <a:xfrm>
              <a:off x="3995" y="2072"/>
              <a:ext cx="1" cy="56"/>
            </a:xfrm>
            <a:prstGeom prst="line">
              <a:avLst/>
            </a:prstGeom>
            <a:noFill/>
            <a:ln w="1588">
              <a:solidFill>
                <a:srgbClr val="00FF00"/>
              </a:solidFill>
              <a:round/>
              <a:headEnd/>
              <a:tailEnd/>
            </a:ln>
          </p:spPr>
          <p:txBody>
            <a:bodyPr/>
            <a:lstStyle/>
            <a:p>
              <a:endParaRPr lang="en-US"/>
            </a:p>
          </p:txBody>
        </p:sp>
        <p:sp>
          <p:nvSpPr>
            <p:cNvPr id="50061" name="Line 67"/>
            <p:cNvSpPr>
              <a:spLocks noChangeShapeType="1"/>
            </p:cNvSpPr>
            <p:nvPr/>
          </p:nvSpPr>
          <p:spPr bwMode="auto">
            <a:xfrm>
              <a:off x="3991" y="2128"/>
              <a:ext cx="8" cy="2"/>
            </a:xfrm>
            <a:prstGeom prst="line">
              <a:avLst/>
            </a:prstGeom>
            <a:noFill/>
            <a:ln w="1588">
              <a:solidFill>
                <a:srgbClr val="00FF00"/>
              </a:solidFill>
              <a:round/>
              <a:headEnd/>
              <a:tailEnd/>
            </a:ln>
          </p:spPr>
          <p:txBody>
            <a:bodyPr/>
            <a:lstStyle/>
            <a:p>
              <a:endParaRPr lang="en-US"/>
            </a:p>
          </p:txBody>
        </p:sp>
        <p:sp>
          <p:nvSpPr>
            <p:cNvPr id="50062" name="Line 68"/>
            <p:cNvSpPr>
              <a:spLocks noChangeShapeType="1"/>
            </p:cNvSpPr>
            <p:nvPr/>
          </p:nvSpPr>
          <p:spPr bwMode="auto">
            <a:xfrm>
              <a:off x="4138" y="2084"/>
              <a:ext cx="2" cy="62"/>
            </a:xfrm>
            <a:prstGeom prst="line">
              <a:avLst/>
            </a:prstGeom>
            <a:noFill/>
            <a:ln w="1588">
              <a:solidFill>
                <a:srgbClr val="00FF00"/>
              </a:solidFill>
              <a:round/>
              <a:headEnd/>
              <a:tailEnd/>
            </a:ln>
          </p:spPr>
          <p:txBody>
            <a:bodyPr/>
            <a:lstStyle/>
            <a:p>
              <a:endParaRPr lang="en-US"/>
            </a:p>
          </p:txBody>
        </p:sp>
        <p:sp>
          <p:nvSpPr>
            <p:cNvPr id="50063" name="Line 69"/>
            <p:cNvSpPr>
              <a:spLocks noChangeShapeType="1"/>
            </p:cNvSpPr>
            <p:nvPr/>
          </p:nvSpPr>
          <p:spPr bwMode="auto">
            <a:xfrm>
              <a:off x="4134" y="2146"/>
              <a:ext cx="8" cy="2"/>
            </a:xfrm>
            <a:prstGeom prst="line">
              <a:avLst/>
            </a:prstGeom>
            <a:noFill/>
            <a:ln w="1588">
              <a:solidFill>
                <a:srgbClr val="00FF00"/>
              </a:solidFill>
              <a:round/>
              <a:headEnd/>
              <a:tailEnd/>
            </a:ln>
          </p:spPr>
          <p:txBody>
            <a:bodyPr/>
            <a:lstStyle/>
            <a:p>
              <a:endParaRPr lang="en-US"/>
            </a:p>
          </p:txBody>
        </p:sp>
        <p:sp>
          <p:nvSpPr>
            <p:cNvPr id="50064" name="Line 70"/>
            <p:cNvSpPr>
              <a:spLocks noChangeShapeType="1"/>
            </p:cNvSpPr>
            <p:nvPr/>
          </p:nvSpPr>
          <p:spPr bwMode="auto">
            <a:xfrm>
              <a:off x="4281" y="2366"/>
              <a:ext cx="1" cy="62"/>
            </a:xfrm>
            <a:prstGeom prst="line">
              <a:avLst/>
            </a:prstGeom>
            <a:noFill/>
            <a:ln w="1588">
              <a:solidFill>
                <a:srgbClr val="00FF00"/>
              </a:solidFill>
              <a:round/>
              <a:headEnd/>
              <a:tailEnd/>
            </a:ln>
          </p:spPr>
          <p:txBody>
            <a:bodyPr/>
            <a:lstStyle/>
            <a:p>
              <a:endParaRPr lang="en-US"/>
            </a:p>
          </p:txBody>
        </p:sp>
        <p:sp>
          <p:nvSpPr>
            <p:cNvPr id="50065" name="Line 71"/>
            <p:cNvSpPr>
              <a:spLocks noChangeShapeType="1"/>
            </p:cNvSpPr>
            <p:nvPr/>
          </p:nvSpPr>
          <p:spPr bwMode="auto">
            <a:xfrm>
              <a:off x="4276" y="2428"/>
              <a:ext cx="8" cy="2"/>
            </a:xfrm>
            <a:prstGeom prst="line">
              <a:avLst/>
            </a:prstGeom>
            <a:noFill/>
            <a:ln w="1588">
              <a:solidFill>
                <a:srgbClr val="00FF00"/>
              </a:solidFill>
              <a:round/>
              <a:headEnd/>
              <a:tailEnd/>
            </a:ln>
          </p:spPr>
          <p:txBody>
            <a:bodyPr/>
            <a:lstStyle/>
            <a:p>
              <a:endParaRPr lang="en-US"/>
            </a:p>
          </p:txBody>
        </p:sp>
        <p:sp>
          <p:nvSpPr>
            <p:cNvPr id="50066" name="Line 72"/>
            <p:cNvSpPr>
              <a:spLocks noChangeShapeType="1"/>
            </p:cNvSpPr>
            <p:nvPr/>
          </p:nvSpPr>
          <p:spPr bwMode="auto">
            <a:xfrm>
              <a:off x="4423" y="2686"/>
              <a:ext cx="2" cy="56"/>
            </a:xfrm>
            <a:prstGeom prst="line">
              <a:avLst/>
            </a:prstGeom>
            <a:noFill/>
            <a:ln w="1588">
              <a:solidFill>
                <a:srgbClr val="00FF00"/>
              </a:solidFill>
              <a:round/>
              <a:headEnd/>
              <a:tailEnd/>
            </a:ln>
          </p:spPr>
          <p:txBody>
            <a:bodyPr/>
            <a:lstStyle/>
            <a:p>
              <a:endParaRPr lang="en-US"/>
            </a:p>
          </p:txBody>
        </p:sp>
        <p:sp>
          <p:nvSpPr>
            <p:cNvPr id="50067" name="Line 73"/>
            <p:cNvSpPr>
              <a:spLocks noChangeShapeType="1"/>
            </p:cNvSpPr>
            <p:nvPr/>
          </p:nvSpPr>
          <p:spPr bwMode="auto">
            <a:xfrm>
              <a:off x="4419" y="2742"/>
              <a:ext cx="9" cy="2"/>
            </a:xfrm>
            <a:prstGeom prst="line">
              <a:avLst/>
            </a:prstGeom>
            <a:noFill/>
            <a:ln w="1588">
              <a:solidFill>
                <a:srgbClr val="00FF00"/>
              </a:solidFill>
              <a:round/>
              <a:headEnd/>
              <a:tailEnd/>
            </a:ln>
          </p:spPr>
          <p:txBody>
            <a:bodyPr/>
            <a:lstStyle/>
            <a:p>
              <a:endParaRPr lang="en-US"/>
            </a:p>
          </p:txBody>
        </p:sp>
        <p:sp>
          <p:nvSpPr>
            <p:cNvPr id="50068" name="Freeform 74"/>
            <p:cNvSpPr>
              <a:spLocks/>
            </p:cNvSpPr>
            <p:nvPr/>
          </p:nvSpPr>
          <p:spPr bwMode="auto">
            <a:xfrm>
              <a:off x="3425" y="1974"/>
              <a:ext cx="998" cy="796"/>
            </a:xfrm>
            <a:custGeom>
              <a:avLst/>
              <a:gdLst>
                <a:gd name="T0" fmla="*/ 0 w 3295"/>
                <a:gd name="T1" fmla="*/ 75 h 1752"/>
                <a:gd name="T2" fmla="*/ 4 w 3295"/>
                <a:gd name="T3" fmla="*/ 72 h 1752"/>
                <a:gd name="T4" fmla="*/ 8 w 3295"/>
                <a:gd name="T5" fmla="*/ 46 h 1752"/>
                <a:gd name="T6" fmla="*/ 12 w 3295"/>
                <a:gd name="T7" fmla="*/ 21 h 1752"/>
                <a:gd name="T8" fmla="*/ 16 w 3295"/>
                <a:gd name="T9" fmla="*/ 0 h 1752"/>
                <a:gd name="T10" fmla="*/ 20 w 3295"/>
                <a:gd name="T11" fmla="*/ 5 h 1752"/>
                <a:gd name="T12" fmla="*/ 24 w 3295"/>
                <a:gd name="T13" fmla="*/ 34 h 1752"/>
                <a:gd name="T14" fmla="*/ 28 w 3295"/>
                <a:gd name="T15" fmla="*/ 63 h 1752"/>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1752"/>
                <a:gd name="T26" fmla="*/ 3295 w 3295"/>
                <a:gd name="T27" fmla="*/ 1752 h 17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1752">
                  <a:moveTo>
                    <a:pt x="0" y="1752"/>
                  </a:moveTo>
                  <a:lnTo>
                    <a:pt x="471" y="1687"/>
                  </a:lnTo>
                  <a:lnTo>
                    <a:pt x="941" y="1078"/>
                  </a:lnTo>
                  <a:lnTo>
                    <a:pt x="1412" y="498"/>
                  </a:lnTo>
                  <a:lnTo>
                    <a:pt x="1883" y="0"/>
                  </a:lnTo>
                  <a:lnTo>
                    <a:pt x="2354" y="109"/>
                  </a:lnTo>
                  <a:lnTo>
                    <a:pt x="2824" y="799"/>
                  </a:lnTo>
                  <a:lnTo>
                    <a:pt x="3295" y="1472"/>
                  </a:lnTo>
                </a:path>
              </a:pathLst>
            </a:custGeom>
            <a:noFill/>
            <a:ln w="1588">
              <a:solidFill>
                <a:srgbClr val="0000FF"/>
              </a:solidFill>
              <a:round/>
              <a:headEnd/>
              <a:tailEnd/>
            </a:ln>
          </p:spPr>
          <p:txBody>
            <a:bodyPr/>
            <a:lstStyle/>
            <a:p>
              <a:endParaRPr lang="en-US"/>
            </a:p>
          </p:txBody>
        </p:sp>
        <p:sp>
          <p:nvSpPr>
            <p:cNvPr id="50069" name="Line 75"/>
            <p:cNvSpPr>
              <a:spLocks noChangeShapeType="1"/>
            </p:cNvSpPr>
            <p:nvPr/>
          </p:nvSpPr>
          <p:spPr bwMode="auto">
            <a:xfrm flipV="1">
              <a:off x="3425" y="2749"/>
              <a:ext cx="1" cy="21"/>
            </a:xfrm>
            <a:prstGeom prst="line">
              <a:avLst/>
            </a:prstGeom>
            <a:noFill/>
            <a:ln w="1588">
              <a:solidFill>
                <a:srgbClr val="0000FF"/>
              </a:solidFill>
              <a:round/>
              <a:headEnd/>
              <a:tailEnd/>
            </a:ln>
          </p:spPr>
          <p:txBody>
            <a:bodyPr/>
            <a:lstStyle/>
            <a:p>
              <a:endParaRPr lang="en-US"/>
            </a:p>
          </p:txBody>
        </p:sp>
        <p:sp>
          <p:nvSpPr>
            <p:cNvPr id="50070" name="Line 76"/>
            <p:cNvSpPr>
              <a:spLocks noChangeShapeType="1"/>
            </p:cNvSpPr>
            <p:nvPr/>
          </p:nvSpPr>
          <p:spPr bwMode="auto">
            <a:xfrm>
              <a:off x="3420" y="2749"/>
              <a:ext cx="9" cy="2"/>
            </a:xfrm>
            <a:prstGeom prst="line">
              <a:avLst/>
            </a:prstGeom>
            <a:noFill/>
            <a:ln w="1588">
              <a:solidFill>
                <a:srgbClr val="0000FF"/>
              </a:solidFill>
              <a:round/>
              <a:headEnd/>
              <a:tailEnd/>
            </a:ln>
          </p:spPr>
          <p:txBody>
            <a:bodyPr/>
            <a:lstStyle/>
            <a:p>
              <a:endParaRPr lang="en-US"/>
            </a:p>
          </p:txBody>
        </p:sp>
        <p:sp>
          <p:nvSpPr>
            <p:cNvPr id="50071" name="Line 77"/>
            <p:cNvSpPr>
              <a:spLocks noChangeShapeType="1"/>
            </p:cNvSpPr>
            <p:nvPr/>
          </p:nvSpPr>
          <p:spPr bwMode="auto">
            <a:xfrm flipV="1">
              <a:off x="3567" y="2720"/>
              <a:ext cx="1" cy="20"/>
            </a:xfrm>
            <a:prstGeom prst="line">
              <a:avLst/>
            </a:prstGeom>
            <a:noFill/>
            <a:ln w="1588">
              <a:solidFill>
                <a:srgbClr val="0000FF"/>
              </a:solidFill>
              <a:round/>
              <a:headEnd/>
              <a:tailEnd/>
            </a:ln>
          </p:spPr>
          <p:txBody>
            <a:bodyPr/>
            <a:lstStyle/>
            <a:p>
              <a:endParaRPr lang="en-US"/>
            </a:p>
          </p:txBody>
        </p:sp>
        <p:sp>
          <p:nvSpPr>
            <p:cNvPr id="50072" name="Line 78"/>
            <p:cNvSpPr>
              <a:spLocks noChangeShapeType="1"/>
            </p:cNvSpPr>
            <p:nvPr/>
          </p:nvSpPr>
          <p:spPr bwMode="auto">
            <a:xfrm>
              <a:off x="3564" y="2720"/>
              <a:ext cx="8" cy="2"/>
            </a:xfrm>
            <a:prstGeom prst="line">
              <a:avLst/>
            </a:prstGeom>
            <a:noFill/>
            <a:ln w="1588">
              <a:solidFill>
                <a:srgbClr val="0000FF"/>
              </a:solidFill>
              <a:round/>
              <a:headEnd/>
              <a:tailEnd/>
            </a:ln>
          </p:spPr>
          <p:txBody>
            <a:bodyPr/>
            <a:lstStyle/>
            <a:p>
              <a:endParaRPr lang="en-US"/>
            </a:p>
          </p:txBody>
        </p:sp>
        <p:sp>
          <p:nvSpPr>
            <p:cNvPr id="50073" name="Line 79"/>
            <p:cNvSpPr>
              <a:spLocks noChangeShapeType="1"/>
            </p:cNvSpPr>
            <p:nvPr/>
          </p:nvSpPr>
          <p:spPr bwMode="auto">
            <a:xfrm flipV="1">
              <a:off x="3710" y="2422"/>
              <a:ext cx="1" cy="41"/>
            </a:xfrm>
            <a:prstGeom prst="line">
              <a:avLst/>
            </a:prstGeom>
            <a:noFill/>
            <a:ln w="1588">
              <a:solidFill>
                <a:srgbClr val="0000FF"/>
              </a:solidFill>
              <a:round/>
              <a:headEnd/>
              <a:tailEnd/>
            </a:ln>
          </p:spPr>
          <p:txBody>
            <a:bodyPr/>
            <a:lstStyle/>
            <a:p>
              <a:endParaRPr lang="en-US"/>
            </a:p>
          </p:txBody>
        </p:sp>
        <p:sp>
          <p:nvSpPr>
            <p:cNvPr id="50074" name="Line 80"/>
            <p:cNvSpPr>
              <a:spLocks noChangeShapeType="1"/>
            </p:cNvSpPr>
            <p:nvPr/>
          </p:nvSpPr>
          <p:spPr bwMode="auto">
            <a:xfrm>
              <a:off x="3706" y="2422"/>
              <a:ext cx="8" cy="1"/>
            </a:xfrm>
            <a:prstGeom prst="line">
              <a:avLst/>
            </a:prstGeom>
            <a:noFill/>
            <a:ln w="1588">
              <a:solidFill>
                <a:srgbClr val="0000FF"/>
              </a:solidFill>
              <a:round/>
              <a:headEnd/>
              <a:tailEnd/>
            </a:ln>
          </p:spPr>
          <p:txBody>
            <a:bodyPr/>
            <a:lstStyle/>
            <a:p>
              <a:endParaRPr lang="en-US"/>
            </a:p>
          </p:txBody>
        </p:sp>
        <p:sp>
          <p:nvSpPr>
            <p:cNvPr id="50075" name="Line 81"/>
            <p:cNvSpPr>
              <a:spLocks noChangeShapeType="1"/>
            </p:cNvSpPr>
            <p:nvPr/>
          </p:nvSpPr>
          <p:spPr bwMode="auto">
            <a:xfrm flipV="1">
              <a:off x="3852" y="2149"/>
              <a:ext cx="1" cy="50"/>
            </a:xfrm>
            <a:prstGeom prst="line">
              <a:avLst/>
            </a:prstGeom>
            <a:noFill/>
            <a:ln w="1588">
              <a:solidFill>
                <a:srgbClr val="0000FF"/>
              </a:solidFill>
              <a:round/>
              <a:headEnd/>
              <a:tailEnd/>
            </a:ln>
          </p:spPr>
          <p:txBody>
            <a:bodyPr/>
            <a:lstStyle/>
            <a:p>
              <a:endParaRPr lang="en-US"/>
            </a:p>
          </p:txBody>
        </p:sp>
        <p:sp>
          <p:nvSpPr>
            <p:cNvPr id="50076" name="Line 82"/>
            <p:cNvSpPr>
              <a:spLocks noChangeShapeType="1"/>
            </p:cNvSpPr>
            <p:nvPr/>
          </p:nvSpPr>
          <p:spPr bwMode="auto">
            <a:xfrm>
              <a:off x="3849" y="2149"/>
              <a:ext cx="8" cy="2"/>
            </a:xfrm>
            <a:prstGeom prst="line">
              <a:avLst/>
            </a:prstGeom>
            <a:noFill/>
            <a:ln w="1588">
              <a:solidFill>
                <a:srgbClr val="0000FF"/>
              </a:solidFill>
              <a:round/>
              <a:headEnd/>
              <a:tailEnd/>
            </a:ln>
          </p:spPr>
          <p:txBody>
            <a:bodyPr/>
            <a:lstStyle/>
            <a:p>
              <a:endParaRPr lang="en-US"/>
            </a:p>
          </p:txBody>
        </p:sp>
        <p:sp>
          <p:nvSpPr>
            <p:cNvPr id="50077" name="Line 83"/>
            <p:cNvSpPr>
              <a:spLocks noChangeShapeType="1"/>
            </p:cNvSpPr>
            <p:nvPr/>
          </p:nvSpPr>
          <p:spPr bwMode="auto">
            <a:xfrm flipV="1">
              <a:off x="3995" y="1918"/>
              <a:ext cx="1" cy="56"/>
            </a:xfrm>
            <a:prstGeom prst="line">
              <a:avLst/>
            </a:prstGeom>
            <a:noFill/>
            <a:ln w="1588">
              <a:solidFill>
                <a:srgbClr val="0000FF"/>
              </a:solidFill>
              <a:round/>
              <a:headEnd/>
              <a:tailEnd/>
            </a:ln>
          </p:spPr>
          <p:txBody>
            <a:bodyPr/>
            <a:lstStyle/>
            <a:p>
              <a:endParaRPr lang="en-US"/>
            </a:p>
          </p:txBody>
        </p:sp>
        <p:sp>
          <p:nvSpPr>
            <p:cNvPr id="50078" name="Line 84"/>
            <p:cNvSpPr>
              <a:spLocks noChangeShapeType="1"/>
            </p:cNvSpPr>
            <p:nvPr/>
          </p:nvSpPr>
          <p:spPr bwMode="auto">
            <a:xfrm>
              <a:off x="3991" y="1918"/>
              <a:ext cx="8" cy="2"/>
            </a:xfrm>
            <a:prstGeom prst="line">
              <a:avLst/>
            </a:prstGeom>
            <a:noFill/>
            <a:ln w="1588">
              <a:solidFill>
                <a:srgbClr val="0000FF"/>
              </a:solidFill>
              <a:round/>
              <a:headEnd/>
              <a:tailEnd/>
            </a:ln>
          </p:spPr>
          <p:txBody>
            <a:bodyPr/>
            <a:lstStyle/>
            <a:p>
              <a:endParaRPr lang="en-US"/>
            </a:p>
          </p:txBody>
        </p:sp>
        <p:sp>
          <p:nvSpPr>
            <p:cNvPr id="50079" name="Line 85"/>
            <p:cNvSpPr>
              <a:spLocks noChangeShapeType="1"/>
            </p:cNvSpPr>
            <p:nvPr/>
          </p:nvSpPr>
          <p:spPr bwMode="auto">
            <a:xfrm flipV="1">
              <a:off x="4138" y="1976"/>
              <a:ext cx="2" cy="46"/>
            </a:xfrm>
            <a:prstGeom prst="line">
              <a:avLst/>
            </a:prstGeom>
            <a:noFill/>
            <a:ln w="1588">
              <a:solidFill>
                <a:srgbClr val="0000FF"/>
              </a:solidFill>
              <a:round/>
              <a:headEnd/>
              <a:tailEnd/>
            </a:ln>
          </p:spPr>
          <p:txBody>
            <a:bodyPr/>
            <a:lstStyle/>
            <a:p>
              <a:endParaRPr lang="en-US"/>
            </a:p>
          </p:txBody>
        </p:sp>
        <p:sp>
          <p:nvSpPr>
            <p:cNvPr id="50080" name="Line 86"/>
            <p:cNvSpPr>
              <a:spLocks noChangeShapeType="1"/>
            </p:cNvSpPr>
            <p:nvPr/>
          </p:nvSpPr>
          <p:spPr bwMode="auto">
            <a:xfrm>
              <a:off x="4134" y="1976"/>
              <a:ext cx="8" cy="2"/>
            </a:xfrm>
            <a:prstGeom prst="line">
              <a:avLst/>
            </a:prstGeom>
            <a:noFill/>
            <a:ln w="1588">
              <a:solidFill>
                <a:srgbClr val="0000FF"/>
              </a:solidFill>
              <a:round/>
              <a:headEnd/>
              <a:tailEnd/>
            </a:ln>
          </p:spPr>
          <p:txBody>
            <a:bodyPr/>
            <a:lstStyle/>
            <a:p>
              <a:endParaRPr lang="en-US"/>
            </a:p>
          </p:txBody>
        </p:sp>
        <p:sp>
          <p:nvSpPr>
            <p:cNvPr id="50081" name="Line 87"/>
            <p:cNvSpPr>
              <a:spLocks noChangeShapeType="1"/>
            </p:cNvSpPr>
            <p:nvPr/>
          </p:nvSpPr>
          <p:spPr bwMode="auto">
            <a:xfrm flipV="1">
              <a:off x="4281" y="2297"/>
              <a:ext cx="1" cy="39"/>
            </a:xfrm>
            <a:prstGeom prst="line">
              <a:avLst/>
            </a:prstGeom>
            <a:noFill/>
            <a:ln w="1588">
              <a:solidFill>
                <a:srgbClr val="0000FF"/>
              </a:solidFill>
              <a:round/>
              <a:headEnd/>
              <a:tailEnd/>
            </a:ln>
          </p:spPr>
          <p:txBody>
            <a:bodyPr/>
            <a:lstStyle/>
            <a:p>
              <a:endParaRPr lang="en-US"/>
            </a:p>
          </p:txBody>
        </p:sp>
        <p:sp>
          <p:nvSpPr>
            <p:cNvPr id="50082" name="Line 88"/>
            <p:cNvSpPr>
              <a:spLocks noChangeShapeType="1"/>
            </p:cNvSpPr>
            <p:nvPr/>
          </p:nvSpPr>
          <p:spPr bwMode="auto">
            <a:xfrm>
              <a:off x="4276" y="2297"/>
              <a:ext cx="8" cy="2"/>
            </a:xfrm>
            <a:prstGeom prst="line">
              <a:avLst/>
            </a:prstGeom>
            <a:noFill/>
            <a:ln w="1588">
              <a:solidFill>
                <a:srgbClr val="0000FF"/>
              </a:solidFill>
              <a:round/>
              <a:headEnd/>
              <a:tailEnd/>
            </a:ln>
          </p:spPr>
          <p:txBody>
            <a:bodyPr/>
            <a:lstStyle/>
            <a:p>
              <a:endParaRPr lang="en-US"/>
            </a:p>
          </p:txBody>
        </p:sp>
        <p:sp>
          <p:nvSpPr>
            <p:cNvPr id="50083" name="Line 89"/>
            <p:cNvSpPr>
              <a:spLocks noChangeShapeType="1"/>
            </p:cNvSpPr>
            <p:nvPr/>
          </p:nvSpPr>
          <p:spPr bwMode="auto">
            <a:xfrm flipV="1">
              <a:off x="4423" y="2597"/>
              <a:ext cx="2" cy="46"/>
            </a:xfrm>
            <a:prstGeom prst="line">
              <a:avLst/>
            </a:prstGeom>
            <a:noFill/>
            <a:ln w="1588">
              <a:solidFill>
                <a:srgbClr val="0000FF"/>
              </a:solidFill>
              <a:round/>
              <a:headEnd/>
              <a:tailEnd/>
            </a:ln>
          </p:spPr>
          <p:txBody>
            <a:bodyPr/>
            <a:lstStyle/>
            <a:p>
              <a:endParaRPr lang="en-US"/>
            </a:p>
          </p:txBody>
        </p:sp>
        <p:sp>
          <p:nvSpPr>
            <p:cNvPr id="50084" name="Line 90"/>
            <p:cNvSpPr>
              <a:spLocks noChangeShapeType="1"/>
            </p:cNvSpPr>
            <p:nvPr/>
          </p:nvSpPr>
          <p:spPr bwMode="auto">
            <a:xfrm>
              <a:off x="4419" y="2597"/>
              <a:ext cx="9" cy="2"/>
            </a:xfrm>
            <a:prstGeom prst="line">
              <a:avLst/>
            </a:prstGeom>
            <a:noFill/>
            <a:ln w="1588">
              <a:solidFill>
                <a:srgbClr val="0000FF"/>
              </a:solidFill>
              <a:round/>
              <a:headEnd/>
              <a:tailEnd/>
            </a:ln>
          </p:spPr>
          <p:txBody>
            <a:bodyPr/>
            <a:lstStyle/>
            <a:p>
              <a:endParaRPr lang="en-US"/>
            </a:p>
          </p:txBody>
        </p:sp>
        <p:sp>
          <p:nvSpPr>
            <p:cNvPr id="50085" name="Line 91"/>
            <p:cNvSpPr>
              <a:spLocks noChangeShapeType="1"/>
            </p:cNvSpPr>
            <p:nvPr/>
          </p:nvSpPr>
          <p:spPr bwMode="auto">
            <a:xfrm>
              <a:off x="3425" y="2770"/>
              <a:ext cx="1" cy="19"/>
            </a:xfrm>
            <a:prstGeom prst="line">
              <a:avLst/>
            </a:prstGeom>
            <a:noFill/>
            <a:ln w="1588">
              <a:solidFill>
                <a:srgbClr val="0000FF"/>
              </a:solidFill>
              <a:round/>
              <a:headEnd/>
              <a:tailEnd/>
            </a:ln>
          </p:spPr>
          <p:txBody>
            <a:bodyPr/>
            <a:lstStyle/>
            <a:p>
              <a:endParaRPr lang="en-US"/>
            </a:p>
          </p:txBody>
        </p:sp>
        <p:sp>
          <p:nvSpPr>
            <p:cNvPr id="50086" name="Line 92"/>
            <p:cNvSpPr>
              <a:spLocks noChangeShapeType="1"/>
            </p:cNvSpPr>
            <p:nvPr/>
          </p:nvSpPr>
          <p:spPr bwMode="auto">
            <a:xfrm>
              <a:off x="3420" y="2789"/>
              <a:ext cx="9" cy="2"/>
            </a:xfrm>
            <a:prstGeom prst="line">
              <a:avLst/>
            </a:prstGeom>
            <a:noFill/>
            <a:ln w="1588">
              <a:solidFill>
                <a:srgbClr val="0000FF"/>
              </a:solidFill>
              <a:round/>
              <a:headEnd/>
              <a:tailEnd/>
            </a:ln>
          </p:spPr>
          <p:txBody>
            <a:bodyPr/>
            <a:lstStyle/>
            <a:p>
              <a:endParaRPr lang="en-US"/>
            </a:p>
          </p:txBody>
        </p:sp>
        <p:sp>
          <p:nvSpPr>
            <p:cNvPr id="50087" name="Line 93"/>
            <p:cNvSpPr>
              <a:spLocks noChangeShapeType="1"/>
            </p:cNvSpPr>
            <p:nvPr/>
          </p:nvSpPr>
          <p:spPr bwMode="auto">
            <a:xfrm>
              <a:off x="3567" y="2740"/>
              <a:ext cx="1" cy="20"/>
            </a:xfrm>
            <a:prstGeom prst="line">
              <a:avLst/>
            </a:prstGeom>
            <a:noFill/>
            <a:ln w="1588">
              <a:solidFill>
                <a:srgbClr val="0000FF"/>
              </a:solidFill>
              <a:round/>
              <a:headEnd/>
              <a:tailEnd/>
            </a:ln>
          </p:spPr>
          <p:txBody>
            <a:bodyPr/>
            <a:lstStyle/>
            <a:p>
              <a:endParaRPr lang="en-US"/>
            </a:p>
          </p:txBody>
        </p:sp>
        <p:sp>
          <p:nvSpPr>
            <p:cNvPr id="50088" name="Line 94"/>
            <p:cNvSpPr>
              <a:spLocks noChangeShapeType="1"/>
            </p:cNvSpPr>
            <p:nvPr/>
          </p:nvSpPr>
          <p:spPr bwMode="auto">
            <a:xfrm>
              <a:off x="3564" y="2760"/>
              <a:ext cx="8" cy="2"/>
            </a:xfrm>
            <a:prstGeom prst="line">
              <a:avLst/>
            </a:prstGeom>
            <a:noFill/>
            <a:ln w="1588">
              <a:solidFill>
                <a:srgbClr val="0000FF"/>
              </a:solidFill>
              <a:round/>
              <a:headEnd/>
              <a:tailEnd/>
            </a:ln>
          </p:spPr>
          <p:txBody>
            <a:bodyPr/>
            <a:lstStyle/>
            <a:p>
              <a:endParaRPr lang="en-US"/>
            </a:p>
          </p:txBody>
        </p:sp>
        <p:sp>
          <p:nvSpPr>
            <p:cNvPr id="50089" name="Line 95"/>
            <p:cNvSpPr>
              <a:spLocks noChangeShapeType="1"/>
            </p:cNvSpPr>
            <p:nvPr/>
          </p:nvSpPr>
          <p:spPr bwMode="auto">
            <a:xfrm>
              <a:off x="3710" y="2463"/>
              <a:ext cx="1" cy="40"/>
            </a:xfrm>
            <a:prstGeom prst="line">
              <a:avLst/>
            </a:prstGeom>
            <a:noFill/>
            <a:ln w="1588">
              <a:solidFill>
                <a:srgbClr val="0000FF"/>
              </a:solidFill>
              <a:round/>
              <a:headEnd/>
              <a:tailEnd/>
            </a:ln>
          </p:spPr>
          <p:txBody>
            <a:bodyPr/>
            <a:lstStyle/>
            <a:p>
              <a:endParaRPr lang="en-US"/>
            </a:p>
          </p:txBody>
        </p:sp>
        <p:sp>
          <p:nvSpPr>
            <p:cNvPr id="50090" name="Line 96"/>
            <p:cNvSpPr>
              <a:spLocks noChangeShapeType="1"/>
            </p:cNvSpPr>
            <p:nvPr/>
          </p:nvSpPr>
          <p:spPr bwMode="auto">
            <a:xfrm>
              <a:off x="3706" y="2503"/>
              <a:ext cx="8" cy="2"/>
            </a:xfrm>
            <a:prstGeom prst="line">
              <a:avLst/>
            </a:prstGeom>
            <a:noFill/>
            <a:ln w="1588">
              <a:solidFill>
                <a:srgbClr val="0000FF"/>
              </a:solidFill>
              <a:round/>
              <a:headEnd/>
              <a:tailEnd/>
            </a:ln>
          </p:spPr>
          <p:txBody>
            <a:bodyPr/>
            <a:lstStyle/>
            <a:p>
              <a:endParaRPr lang="en-US"/>
            </a:p>
          </p:txBody>
        </p:sp>
        <p:sp>
          <p:nvSpPr>
            <p:cNvPr id="50091" name="Line 97"/>
            <p:cNvSpPr>
              <a:spLocks noChangeShapeType="1"/>
            </p:cNvSpPr>
            <p:nvPr/>
          </p:nvSpPr>
          <p:spPr bwMode="auto">
            <a:xfrm>
              <a:off x="3852" y="2199"/>
              <a:ext cx="1" cy="51"/>
            </a:xfrm>
            <a:prstGeom prst="line">
              <a:avLst/>
            </a:prstGeom>
            <a:noFill/>
            <a:ln w="1588">
              <a:solidFill>
                <a:srgbClr val="0000FF"/>
              </a:solidFill>
              <a:round/>
              <a:headEnd/>
              <a:tailEnd/>
            </a:ln>
          </p:spPr>
          <p:txBody>
            <a:bodyPr/>
            <a:lstStyle/>
            <a:p>
              <a:endParaRPr lang="en-US"/>
            </a:p>
          </p:txBody>
        </p:sp>
        <p:sp>
          <p:nvSpPr>
            <p:cNvPr id="50092" name="Line 98"/>
            <p:cNvSpPr>
              <a:spLocks noChangeShapeType="1"/>
            </p:cNvSpPr>
            <p:nvPr/>
          </p:nvSpPr>
          <p:spPr bwMode="auto">
            <a:xfrm>
              <a:off x="3849" y="2250"/>
              <a:ext cx="8" cy="2"/>
            </a:xfrm>
            <a:prstGeom prst="line">
              <a:avLst/>
            </a:prstGeom>
            <a:noFill/>
            <a:ln w="1588">
              <a:solidFill>
                <a:srgbClr val="0000FF"/>
              </a:solidFill>
              <a:round/>
              <a:headEnd/>
              <a:tailEnd/>
            </a:ln>
          </p:spPr>
          <p:txBody>
            <a:bodyPr/>
            <a:lstStyle/>
            <a:p>
              <a:endParaRPr lang="en-US"/>
            </a:p>
          </p:txBody>
        </p:sp>
        <p:sp>
          <p:nvSpPr>
            <p:cNvPr id="50093" name="Line 99"/>
            <p:cNvSpPr>
              <a:spLocks noChangeShapeType="1"/>
            </p:cNvSpPr>
            <p:nvPr/>
          </p:nvSpPr>
          <p:spPr bwMode="auto">
            <a:xfrm>
              <a:off x="3995" y="1974"/>
              <a:ext cx="1" cy="55"/>
            </a:xfrm>
            <a:prstGeom prst="line">
              <a:avLst/>
            </a:prstGeom>
            <a:noFill/>
            <a:ln w="1588">
              <a:solidFill>
                <a:srgbClr val="0000FF"/>
              </a:solidFill>
              <a:round/>
              <a:headEnd/>
              <a:tailEnd/>
            </a:ln>
          </p:spPr>
          <p:txBody>
            <a:bodyPr/>
            <a:lstStyle/>
            <a:p>
              <a:endParaRPr lang="en-US"/>
            </a:p>
          </p:txBody>
        </p:sp>
        <p:sp>
          <p:nvSpPr>
            <p:cNvPr id="50094" name="Line 100"/>
            <p:cNvSpPr>
              <a:spLocks noChangeShapeType="1"/>
            </p:cNvSpPr>
            <p:nvPr/>
          </p:nvSpPr>
          <p:spPr bwMode="auto">
            <a:xfrm>
              <a:off x="3991" y="2029"/>
              <a:ext cx="8" cy="1"/>
            </a:xfrm>
            <a:prstGeom prst="line">
              <a:avLst/>
            </a:prstGeom>
            <a:noFill/>
            <a:ln w="1588">
              <a:solidFill>
                <a:srgbClr val="0000FF"/>
              </a:solidFill>
              <a:round/>
              <a:headEnd/>
              <a:tailEnd/>
            </a:ln>
          </p:spPr>
          <p:txBody>
            <a:bodyPr/>
            <a:lstStyle/>
            <a:p>
              <a:endParaRPr lang="en-US"/>
            </a:p>
          </p:txBody>
        </p:sp>
        <p:sp>
          <p:nvSpPr>
            <p:cNvPr id="50095" name="Line 101"/>
            <p:cNvSpPr>
              <a:spLocks noChangeShapeType="1"/>
            </p:cNvSpPr>
            <p:nvPr/>
          </p:nvSpPr>
          <p:spPr bwMode="auto">
            <a:xfrm>
              <a:off x="4138" y="2022"/>
              <a:ext cx="2" cy="47"/>
            </a:xfrm>
            <a:prstGeom prst="line">
              <a:avLst/>
            </a:prstGeom>
            <a:noFill/>
            <a:ln w="1588">
              <a:solidFill>
                <a:srgbClr val="0000FF"/>
              </a:solidFill>
              <a:round/>
              <a:headEnd/>
              <a:tailEnd/>
            </a:ln>
          </p:spPr>
          <p:txBody>
            <a:bodyPr/>
            <a:lstStyle/>
            <a:p>
              <a:endParaRPr lang="en-US"/>
            </a:p>
          </p:txBody>
        </p:sp>
        <p:sp>
          <p:nvSpPr>
            <p:cNvPr id="50096" name="Line 102"/>
            <p:cNvSpPr>
              <a:spLocks noChangeShapeType="1"/>
            </p:cNvSpPr>
            <p:nvPr/>
          </p:nvSpPr>
          <p:spPr bwMode="auto">
            <a:xfrm>
              <a:off x="4134" y="2069"/>
              <a:ext cx="8" cy="1"/>
            </a:xfrm>
            <a:prstGeom prst="line">
              <a:avLst/>
            </a:prstGeom>
            <a:noFill/>
            <a:ln w="1588">
              <a:solidFill>
                <a:srgbClr val="0000FF"/>
              </a:solidFill>
              <a:round/>
              <a:headEnd/>
              <a:tailEnd/>
            </a:ln>
          </p:spPr>
          <p:txBody>
            <a:bodyPr/>
            <a:lstStyle/>
            <a:p>
              <a:endParaRPr lang="en-US"/>
            </a:p>
          </p:txBody>
        </p:sp>
        <p:sp>
          <p:nvSpPr>
            <p:cNvPr id="50097" name="Line 103"/>
            <p:cNvSpPr>
              <a:spLocks noChangeShapeType="1"/>
            </p:cNvSpPr>
            <p:nvPr/>
          </p:nvSpPr>
          <p:spPr bwMode="auto">
            <a:xfrm>
              <a:off x="4281" y="2336"/>
              <a:ext cx="1" cy="40"/>
            </a:xfrm>
            <a:prstGeom prst="line">
              <a:avLst/>
            </a:prstGeom>
            <a:noFill/>
            <a:ln w="1588">
              <a:solidFill>
                <a:srgbClr val="0000FF"/>
              </a:solidFill>
              <a:round/>
              <a:headEnd/>
              <a:tailEnd/>
            </a:ln>
          </p:spPr>
          <p:txBody>
            <a:bodyPr/>
            <a:lstStyle/>
            <a:p>
              <a:endParaRPr lang="en-US"/>
            </a:p>
          </p:txBody>
        </p:sp>
        <p:sp>
          <p:nvSpPr>
            <p:cNvPr id="50098" name="Line 104"/>
            <p:cNvSpPr>
              <a:spLocks noChangeShapeType="1"/>
            </p:cNvSpPr>
            <p:nvPr/>
          </p:nvSpPr>
          <p:spPr bwMode="auto">
            <a:xfrm>
              <a:off x="4276" y="2376"/>
              <a:ext cx="8" cy="1"/>
            </a:xfrm>
            <a:prstGeom prst="line">
              <a:avLst/>
            </a:prstGeom>
            <a:noFill/>
            <a:ln w="1588">
              <a:solidFill>
                <a:srgbClr val="0000FF"/>
              </a:solidFill>
              <a:round/>
              <a:headEnd/>
              <a:tailEnd/>
            </a:ln>
          </p:spPr>
          <p:txBody>
            <a:bodyPr/>
            <a:lstStyle/>
            <a:p>
              <a:endParaRPr lang="en-US"/>
            </a:p>
          </p:txBody>
        </p:sp>
        <p:sp>
          <p:nvSpPr>
            <p:cNvPr id="50099" name="Line 105"/>
            <p:cNvSpPr>
              <a:spLocks noChangeShapeType="1"/>
            </p:cNvSpPr>
            <p:nvPr/>
          </p:nvSpPr>
          <p:spPr bwMode="auto">
            <a:xfrm>
              <a:off x="4423" y="2643"/>
              <a:ext cx="2" cy="44"/>
            </a:xfrm>
            <a:prstGeom prst="line">
              <a:avLst/>
            </a:prstGeom>
            <a:noFill/>
            <a:ln w="1588">
              <a:solidFill>
                <a:srgbClr val="0000FF"/>
              </a:solidFill>
              <a:round/>
              <a:headEnd/>
              <a:tailEnd/>
            </a:ln>
          </p:spPr>
          <p:txBody>
            <a:bodyPr/>
            <a:lstStyle/>
            <a:p>
              <a:endParaRPr lang="en-US"/>
            </a:p>
          </p:txBody>
        </p:sp>
        <p:sp>
          <p:nvSpPr>
            <p:cNvPr id="50100" name="Line 106"/>
            <p:cNvSpPr>
              <a:spLocks noChangeShapeType="1"/>
            </p:cNvSpPr>
            <p:nvPr/>
          </p:nvSpPr>
          <p:spPr bwMode="auto">
            <a:xfrm>
              <a:off x="4419" y="2687"/>
              <a:ext cx="9" cy="1"/>
            </a:xfrm>
            <a:prstGeom prst="line">
              <a:avLst/>
            </a:prstGeom>
            <a:noFill/>
            <a:ln w="1588">
              <a:solidFill>
                <a:srgbClr val="0000FF"/>
              </a:solidFill>
              <a:round/>
              <a:headEnd/>
              <a:tailEnd/>
            </a:ln>
          </p:spPr>
          <p:txBody>
            <a:bodyPr/>
            <a:lstStyle/>
            <a:p>
              <a:endParaRPr lang="en-US"/>
            </a:p>
          </p:txBody>
        </p:sp>
        <p:sp>
          <p:nvSpPr>
            <p:cNvPr id="50101" name="Oval 107"/>
            <p:cNvSpPr>
              <a:spLocks noChangeArrowheads="1"/>
            </p:cNvSpPr>
            <p:nvPr/>
          </p:nvSpPr>
          <p:spPr bwMode="auto">
            <a:xfrm>
              <a:off x="3420" y="2763"/>
              <a:ext cx="8" cy="11"/>
            </a:xfrm>
            <a:prstGeom prst="ellipse">
              <a:avLst/>
            </a:prstGeom>
            <a:solidFill>
              <a:srgbClr val="FF0000"/>
            </a:solidFill>
            <a:ln w="1588">
              <a:solidFill>
                <a:srgbClr val="FF0000"/>
              </a:solidFill>
              <a:round/>
              <a:headEnd/>
              <a:tailEnd/>
            </a:ln>
          </p:spPr>
          <p:txBody>
            <a:bodyPr/>
            <a:lstStyle/>
            <a:p>
              <a:endParaRPr lang="en-US"/>
            </a:p>
          </p:txBody>
        </p:sp>
        <p:sp>
          <p:nvSpPr>
            <p:cNvPr id="50102" name="Oval 108"/>
            <p:cNvSpPr>
              <a:spLocks noChangeArrowheads="1"/>
            </p:cNvSpPr>
            <p:nvPr/>
          </p:nvSpPr>
          <p:spPr bwMode="auto">
            <a:xfrm>
              <a:off x="3564" y="2735"/>
              <a:ext cx="8" cy="12"/>
            </a:xfrm>
            <a:prstGeom prst="ellipse">
              <a:avLst/>
            </a:prstGeom>
            <a:solidFill>
              <a:srgbClr val="FF0000"/>
            </a:solidFill>
            <a:ln w="1588">
              <a:solidFill>
                <a:srgbClr val="FF0000"/>
              </a:solidFill>
              <a:round/>
              <a:headEnd/>
              <a:tailEnd/>
            </a:ln>
          </p:spPr>
          <p:txBody>
            <a:bodyPr/>
            <a:lstStyle/>
            <a:p>
              <a:endParaRPr lang="en-US"/>
            </a:p>
          </p:txBody>
        </p:sp>
        <p:sp>
          <p:nvSpPr>
            <p:cNvPr id="50103" name="Oval 109"/>
            <p:cNvSpPr>
              <a:spLocks noChangeArrowheads="1"/>
            </p:cNvSpPr>
            <p:nvPr/>
          </p:nvSpPr>
          <p:spPr bwMode="auto">
            <a:xfrm>
              <a:off x="3706" y="2581"/>
              <a:ext cx="8" cy="12"/>
            </a:xfrm>
            <a:prstGeom prst="ellipse">
              <a:avLst/>
            </a:prstGeom>
            <a:solidFill>
              <a:srgbClr val="FF0000"/>
            </a:solidFill>
            <a:ln w="1588">
              <a:solidFill>
                <a:srgbClr val="FF0000"/>
              </a:solidFill>
              <a:round/>
              <a:headEnd/>
              <a:tailEnd/>
            </a:ln>
          </p:spPr>
          <p:txBody>
            <a:bodyPr/>
            <a:lstStyle/>
            <a:p>
              <a:endParaRPr lang="en-US"/>
            </a:p>
          </p:txBody>
        </p:sp>
        <p:sp>
          <p:nvSpPr>
            <p:cNvPr id="50104" name="Oval 110"/>
            <p:cNvSpPr>
              <a:spLocks noChangeArrowheads="1"/>
            </p:cNvSpPr>
            <p:nvPr/>
          </p:nvSpPr>
          <p:spPr bwMode="auto">
            <a:xfrm>
              <a:off x="3849" y="2322"/>
              <a:ext cx="8" cy="12"/>
            </a:xfrm>
            <a:prstGeom prst="ellipse">
              <a:avLst/>
            </a:prstGeom>
            <a:solidFill>
              <a:srgbClr val="FF0000"/>
            </a:solidFill>
            <a:ln w="1588">
              <a:solidFill>
                <a:srgbClr val="FF0000"/>
              </a:solidFill>
              <a:round/>
              <a:headEnd/>
              <a:tailEnd/>
            </a:ln>
          </p:spPr>
          <p:txBody>
            <a:bodyPr/>
            <a:lstStyle/>
            <a:p>
              <a:endParaRPr lang="en-US"/>
            </a:p>
          </p:txBody>
        </p:sp>
        <p:sp>
          <p:nvSpPr>
            <p:cNvPr id="50105" name="Oval 111"/>
            <p:cNvSpPr>
              <a:spLocks noChangeArrowheads="1"/>
            </p:cNvSpPr>
            <p:nvPr/>
          </p:nvSpPr>
          <p:spPr bwMode="auto">
            <a:xfrm>
              <a:off x="3991" y="2099"/>
              <a:ext cx="8" cy="13"/>
            </a:xfrm>
            <a:prstGeom prst="ellipse">
              <a:avLst/>
            </a:prstGeom>
            <a:solidFill>
              <a:srgbClr val="FF0000"/>
            </a:solidFill>
            <a:ln w="1588">
              <a:solidFill>
                <a:srgbClr val="FF0000"/>
              </a:solidFill>
              <a:round/>
              <a:headEnd/>
              <a:tailEnd/>
            </a:ln>
          </p:spPr>
          <p:txBody>
            <a:bodyPr/>
            <a:lstStyle/>
            <a:p>
              <a:endParaRPr lang="en-US"/>
            </a:p>
          </p:txBody>
        </p:sp>
        <p:sp>
          <p:nvSpPr>
            <p:cNvPr id="50106" name="Oval 112"/>
            <p:cNvSpPr>
              <a:spLocks noChangeArrowheads="1"/>
            </p:cNvSpPr>
            <p:nvPr/>
          </p:nvSpPr>
          <p:spPr bwMode="auto">
            <a:xfrm>
              <a:off x="4134" y="2124"/>
              <a:ext cx="8" cy="13"/>
            </a:xfrm>
            <a:prstGeom prst="ellipse">
              <a:avLst/>
            </a:prstGeom>
            <a:solidFill>
              <a:srgbClr val="FF0000"/>
            </a:solidFill>
            <a:ln w="1588">
              <a:solidFill>
                <a:srgbClr val="FF0000"/>
              </a:solidFill>
              <a:round/>
              <a:headEnd/>
              <a:tailEnd/>
            </a:ln>
          </p:spPr>
          <p:txBody>
            <a:bodyPr/>
            <a:lstStyle/>
            <a:p>
              <a:endParaRPr lang="en-US"/>
            </a:p>
          </p:txBody>
        </p:sp>
        <p:sp>
          <p:nvSpPr>
            <p:cNvPr id="50107" name="Oval 113"/>
            <p:cNvSpPr>
              <a:spLocks noChangeArrowheads="1"/>
            </p:cNvSpPr>
            <p:nvPr/>
          </p:nvSpPr>
          <p:spPr bwMode="auto">
            <a:xfrm>
              <a:off x="4276" y="2355"/>
              <a:ext cx="8" cy="13"/>
            </a:xfrm>
            <a:prstGeom prst="ellipse">
              <a:avLst/>
            </a:prstGeom>
            <a:solidFill>
              <a:srgbClr val="FF0000"/>
            </a:solidFill>
            <a:ln w="1588">
              <a:solidFill>
                <a:srgbClr val="FF0000"/>
              </a:solidFill>
              <a:round/>
              <a:headEnd/>
              <a:tailEnd/>
            </a:ln>
          </p:spPr>
          <p:txBody>
            <a:bodyPr/>
            <a:lstStyle/>
            <a:p>
              <a:endParaRPr lang="en-US"/>
            </a:p>
          </p:txBody>
        </p:sp>
        <p:sp>
          <p:nvSpPr>
            <p:cNvPr id="50108" name="Oval 114"/>
            <p:cNvSpPr>
              <a:spLocks noChangeArrowheads="1"/>
            </p:cNvSpPr>
            <p:nvPr/>
          </p:nvSpPr>
          <p:spPr bwMode="auto">
            <a:xfrm>
              <a:off x="4419" y="2615"/>
              <a:ext cx="8" cy="11"/>
            </a:xfrm>
            <a:prstGeom prst="ellipse">
              <a:avLst/>
            </a:prstGeom>
            <a:solidFill>
              <a:srgbClr val="FF0000"/>
            </a:solidFill>
            <a:ln w="1588">
              <a:solidFill>
                <a:srgbClr val="FF0000"/>
              </a:solidFill>
              <a:round/>
              <a:headEnd/>
              <a:tailEnd/>
            </a:ln>
          </p:spPr>
          <p:txBody>
            <a:bodyPr/>
            <a:lstStyle/>
            <a:p>
              <a:endParaRPr lang="en-US"/>
            </a:p>
          </p:txBody>
        </p:sp>
        <p:sp>
          <p:nvSpPr>
            <p:cNvPr id="50109" name="Oval 115"/>
            <p:cNvSpPr>
              <a:spLocks noChangeArrowheads="1"/>
            </p:cNvSpPr>
            <p:nvPr/>
          </p:nvSpPr>
          <p:spPr bwMode="auto">
            <a:xfrm>
              <a:off x="3420" y="2795"/>
              <a:ext cx="8" cy="12"/>
            </a:xfrm>
            <a:prstGeom prst="ellipse">
              <a:avLst/>
            </a:prstGeom>
            <a:solidFill>
              <a:srgbClr val="00FF00"/>
            </a:solidFill>
            <a:ln w="1588">
              <a:solidFill>
                <a:srgbClr val="00FF00"/>
              </a:solidFill>
              <a:round/>
              <a:headEnd/>
              <a:tailEnd/>
            </a:ln>
          </p:spPr>
          <p:txBody>
            <a:bodyPr/>
            <a:lstStyle/>
            <a:p>
              <a:endParaRPr lang="en-US"/>
            </a:p>
          </p:txBody>
        </p:sp>
        <p:sp>
          <p:nvSpPr>
            <p:cNvPr id="50110" name="Oval 116"/>
            <p:cNvSpPr>
              <a:spLocks noChangeArrowheads="1"/>
            </p:cNvSpPr>
            <p:nvPr/>
          </p:nvSpPr>
          <p:spPr bwMode="auto">
            <a:xfrm>
              <a:off x="3564" y="2702"/>
              <a:ext cx="8" cy="11"/>
            </a:xfrm>
            <a:prstGeom prst="ellipse">
              <a:avLst/>
            </a:prstGeom>
            <a:solidFill>
              <a:srgbClr val="00FF00"/>
            </a:solidFill>
            <a:ln w="1588">
              <a:solidFill>
                <a:srgbClr val="00FF00"/>
              </a:solidFill>
              <a:round/>
              <a:headEnd/>
              <a:tailEnd/>
            </a:ln>
          </p:spPr>
          <p:txBody>
            <a:bodyPr/>
            <a:lstStyle/>
            <a:p>
              <a:endParaRPr lang="en-US"/>
            </a:p>
          </p:txBody>
        </p:sp>
        <p:sp>
          <p:nvSpPr>
            <p:cNvPr id="50111" name="Oval 117"/>
            <p:cNvSpPr>
              <a:spLocks noChangeArrowheads="1"/>
            </p:cNvSpPr>
            <p:nvPr/>
          </p:nvSpPr>
          <p:spPr bwMode="auto">
            <a:xfrm>
              <a:off x="3706" y="2550"/>
              <a:ext cx="8" cy="13"/>
            </a:xfrm>
            <a:prstGeom prst="ellipse">
              <a:avLst/>
            </a:prstGeom>
            <a:solidFill>
              <a:srgbClr val="00FF00"/>
            </a:solidFill>
            <a:ln w="1588">
              <a:solidFill>
                <a:srgbClr val="00FF00"/>
              </a:solidFill>
              <a:round/>
              <a:headEnd/>
              <a:tailEnd/>
            </a:ln>
          </p:spPr>
          <p:txBody>
            <a:bodyPr/>
            <a:lstStyle/>
            <a:p>
              <a:endParaRPr lang="en-US"/>
            </a:p>
          </p:txBody>
        </p:sp>
        <p:sp>
          <p:nvSpPr>
            <p:cNvPr id="50112" name="Oval 118"/>
            <p:cNvSpPr>
              <a:spLocks noChangeArrowheads="1"/>
            </p:cNvSpPr>
            <p:nvPr/>
          </p:nvSpPr>
          <p:spPr bwMode="auto">
            <a:xfrm>
              <a:off x="3849" y="2289"/>
              <a:ext cx="8" cy="12"/>
            </a:xfrm>
            <a:prstGeom prst="ellipse">
              <a:avLst/>
            </a:prstGeom>
            <a:solidFill>
              <a:srgbClr val="00FF00"/>
            </a:solidFill>
            <a:ln w="1588">
              <a:solidFill>
                <a:srgbClr val="00FF00"/>
              </a:solidFill>
              <a:round/>
              <a:headEnd/>
              <a:tailEnd/>
            </a:ln>
          </p:spPr>
          <p:txBody>
            <a:bodyPr/>
            <a:lstStyle/>
            <a:p>
              <a:endParaRPr lang="en-US"/>
            </a:p>
          </p:txBody>
        </p:sp>
        <p:sp>
          <p:nvSpPr>
            <p:cNvPr id="50113" name="Oval 119"/>
            <p:cNvSpPr>
              <a:spLocks noChangeArrowheads="1"/>
            </p:cNvSpPr>
            <p:nvPr/>
          </p:nvSpPr>
          <p:spPr bwMode="auto">
            <a:xfrm>
              <a:off x="3991" y="2066"/>
              <a:ext cx="8" cy="13"/>
            </a:xfrm>
            <a:prstGeom prst="ellipse">
              <a:avLst/>
            </a:prstGeom>
            <a:solidFill>
              <a:srgbClr val="00FF00"/>
            </a:solidFill>
            <a:ln w="1588">
              <a:solidFill>
                <a:srgbClr val="00FF00"/>
              </a:solidFill>
              <a:round/>
              <a:headEnd/>
              <a:tailEnd/>
            </a:ln>
          </p:spPr>
          <p:txBody>
            <a:bodyPr/>
            <a:lstStyle/>
            <a:p>
              <a:endParaRPr lang="en-US"/>
            </a:p>
          </p:txBody>
        </p:sp>
        <p:sp>
          <p:nvSpPr>
            <p:cNvPr id="50114" name="Oval 120"/>
            <p:cNvSpPr>
              <a:spLocks noChangeArrowheads="1"/>
            </p:cNvSpPr>
            <p:nvPr/>
          </p:nvSpPr>
          <p:spPr bwMode="auto">
            <a:xfrm>
              <a:off x="4134" y="2079"/>
              <a:ext cx="8" cy="12"/>
            </a:xfrm>
            <a:prstGeom prst="ellipse">
              <a:avLst/>
            </a:prstGeom>
            <a:solidFill>
              <a:srgbClr val="00FF00"/>
            </a:solidFill>
            <a:ln w="1588">
              <a:solidFill>
                <a:srgbClr val="00FF00"/>
              </a:solidFill>
              <a:round/>
              <a:headEnd/>
              <a:tailEnd/>
            </a:ln>
          </p:spPr>
          <p:txBody>
            <a:bodyPr/>
            <a:lstStyle/>
            <a:p>
              <a:endParaRPr lang="en-US"/>
            </a:p>
          </p:txBody>
        </p:sp>
        <p:sp>
          <p:nvSpPr>
            <p:cNvPr id="50115" name="Oval 121"/>
            <p:cNvSpPr>
              <a:spLocks noChangeArrowheads="1"/>
            </p:cNvSpPr>
            <p:nvPr/>
          </p:nvSpPr>
          <p:spPr bwMode="auto">
            <a:xfrm>
              <a:off x="4276" y="2361"/>
              <a:ext cx="8" cy="11"/>
            </a:xfrm>
            <a:prstGeom prst="ellipse">
              <a:avLst/>
            </a:prstGeom>
            <a:solidFill>
              <a:srgbClr val="00FF00"/>
            </a:solidFill>
            <a:ln w="1588">
              <a:solidFill>
                <a:srgbClr val="00FF00"/>
              </a:solidFill>
              <a:round/>
              <a:headEnd/>
              <a:tailEnd/>
            </a:ln>
          </p:spPr>
          <p:txBody>
            <a:bodyPr/>
            <a:lstStyle/>
            <a:p>
              <a:endParaRPr lang="en-US"/>
            </a:p>
          </p:txBody>
        </p:sp>
        <p:sp>
          <p:nvSpPr>
            <p:cNvPr id="50116" name="Oval 122"/>
            <p:cNvSpPr>
              <a:spLocks noChangeArrowheads="1"/>
            </p:cNvSpPr>
            <p:nvPr/>
          </p:nvSpPr>
          <p:spPr bwMode="auto">
            <a:xfrm>
              <a:off x="4419" y="2680"/>
              <a:ext cx="8" cy="11"/>
            </a:xfrm>
            <a:prstGeom prst="ellipse">
              <a:avLst/>
            </a:prstGeom>
            <a:solidFill>
              <a:srgbClr val="00FF00"/>
            </a:solidFill>
            <a:ln w="1588">
              <a:solidFill>
                <a:srgbClr val="00FF00"/>
              </a:solidFill>
              <a:round/>
              <a:headEnd/>
              <a:tailEnd/>
            </a:ln>
          </p:spPr>
          <p:txBody>
            <a:bodyPr/>
            <a:lstStyle/>
            <a:p>
              <a:endParaRPr lang="en-US"/>
            </a:p>
          </p:txBody>
        </p:sp>
        <p:sp>
          <p:nvSpPr>
            <p:cNvPr id="50117" name="Oval 123"/>
            <p:cNvSpPr>
              <a:spLocks noChangeArrowheads="1"/>
            </p:cNvSpPr>
            <p:nvPr/>
          </p:nvSpPr>
          <p:spPr bwMode="auto">
            <a:xfrm>
              <a:off x="3420" y="2763"/>
              <a:ext cx="8" cy="13"/>
            </a:xfrm>
            <a:prstGeom prst="ellipse">
              <a:avLst/>
            </a:prstGeom>
            <a:solidFill>
              <a:srgbClr val="0000FF"/>
            </a:solidFill>
            <a:ln w="1588">
              <a:solidFill>
                <a:srgbClr val="0000FF"/>
              </a:solidFill>
              <a:round/>
              <a:headEnd/>
              <a:tailEnd/>
            </a:ln>
          </p:spPr>
          <p:txBody>
            <a:bodyPr/>
            <a:lstStyle/>
            <a:p>
              <a:endParaRPr lang="en-US"/>
            </a:p>
          </p:txBody>
        </p:sp>
        <p:sp>
          <p:nvSpPr>
            <p:cNvPr id="50118" name="Oval 124"/>
            <p:cNvSpPr>
              <a:spLocks noChangeArrowheads="1"/>
            </p:cNvSpPr>
            <p:nvPr/>
          </p:nvSpPr>
          <p:spPr bwMode="auto">
            <a:xfrm>
              <a:off x="3564" y="2734"/>
              <a:ext cx="8" cy="11"/>
            </a:xfrm>
            <a:prstGeom prst="ellipse">
              <a:avLst/>
            </a:prstGeom>
            <a:solidFill>
              <a:srgbClr val="0000FF"/>
            </a:solidFill>
            <a:ln w="1588">
              <a:solidFill>
                <a:srgbClr val="0000FF"/>
              </a:solidFill>
              <a:round/>
              <a:headEnd/>
              <a:tailEnd/>
            </a:ln>
          </p:spPr>
          <p:txBody>
            <a:bodyPr/>
            <a:lstStyle/>
            <a:p>
              <a:endParaRPr lang="en-US"/>
            </a:p>
          </p:txBody>
        </p:sp>
        <p:sp>
          <p:nvSpPr>
            <p:cNvPr id="50119" name="Oval 125"/>
            <p:cNvSpPr>
              <a:spLocks noChangeArrowheads="1"/>
            </p:cNvSpPr>
            <p:nvPr/>
          </p:nvSpPr>
          <p:spPr bwMode="auto">
            <a:xfrm>
              <a:off x="3706" y="2458"/>
              <a:ext cx="8" cy="11"/>
            </a:xfrm>
            <a:prstGeom prst="ellipse">
              <a:avLst/>
            </a:prstGeom>
            <a:solidFill>
              <a:srgbClr val="0000FF"/>
            </a:solidFill>
            <a:ln w="1588">
              <a:solidFill>
                <a:srgbClr val="0000FF"/>
              </a:solidFill>
              <a:round/>
              <a:headEnd/>
              <a:tailEnd/>
            </a:ln>
          </p:spPr>
          <p:txBody>
            <a:bodyPr/>
            <a:lstStyle/>
            <a:p>
              <a:endParaRPr lang="en-US"/>
            </a:p>
          </p:txBody>
        </p:sp>
        <p:sp>
          <p:nvSpPr>
            <p:cNvPr id="50120" name="Oval 126"/>
            <p:cNvSpPr>
              <a:spLocks noChangeArrowheads="1"/>
            </p:cNvSpPr>
            <p:nvPr/>
          </p:nvSpPr>
          <p:spPr bwMode="auto">
            <a:xfrm>
              <a:off x="3849" y="2193"/>
              <a:ext cx="8" cy="13"/>
            </a:xfrm>
            <a:prstGeom prst="ellipse">
              <a:avLst/>
            </a:prstGeom>
            <a:solidFill>
              <a:srgbClr val="0000FF"/>
            </a:solidFill>
            <a:ln w="1588">
              <a:solidFill>
                <a:srgbClr val="0000FF"/>
              </a:solidFill>
              <a:round/>
              <a:headEnd/>
              <a:tailEnd/>
            </a:ln>
          </p:spPr>
          <p:txBody>
            <a:bodyPr/>
            <a:lstStyle/>
            <a:p>
              <a:endParaRPr lang="en-US"/>
            </a:p>
          </p:txBody>
        </p:sp>
        <p:sp>
          <p:nvSpPr>
            <p:cNvPr id="50121" name="Oval 127"/>
            <p:cNvSpPr>
              <a:spLocks noChangeArrowheads="1"/>
            </p:cNvSpPr>
            <p:nvPr/>
          </p:nvSpPr>
          <p:spPr bwMode="auto">
            <a:xfrm>
              <a:off x="3991" y="1967"/>
              <a:ext cx="8" cy="12"/>
            </a:xfrm>
            <a:prstGeom prst="ellipse">
              <a:avLst/>
            </a:prstGeom>
            <a:solidFill>
              <a:srgbClr val="0000FF"/>
            </a:solidFill>
            <a:ln w="1588">
              <a:solidFill>
                <a:srgbClr val="0000FF"/>
              </a:solidFill>
              <a:round/>
              <a:headEnd/>
              <a:tailEnd/>
            </a:ln>
          </p:spPr>
          <p:txBody>
            <a:bodyPr/>
            <a:lstStyle/>
            <a:p>
              <a:endParaRPr lang="en-US"/>
            </a:p>
          </p:txBody>
        </p:sp>
        <p:sp>
          <p:nvSpPr>
            <p:cNvPr id="50122" name="Oval 128"/>
            <p:cNvSpPr>
              <a:spLocks noChangeArrowheads="1"/>
            </p:cNvSpPr>
            <p:nvPr/>
          </p:nvSpPr>
          <p:spPr bwMode="auto">
            <a:xfrm>
              <a:off x="4134" y="2016"/>
              <a:ext cx="8" cy="13"/>
            </a:xfrm>
            <a:prstGeom prst="ellipse">
              <a:avLst/>
            </a:prstGeom>
            <a:solidFill>
              <a:srgbClr val="0000FF"/>
            </a:solidFill>
            <a:ln w="1588">
              <a:solidFill>
                <a:srgbClr val="0000FF"/>
              </a:solidFill>
              <a:round/>
              <a:headEnd/>
              <a:tailEnd/>
            </a:ln>
          </p:spPr>
          <p:txBody>
            <a:bodyPr/>
            <a:lstStyle/>
            <a:p>
              <a:endParaRPr lang="en-US"/>
            </a:p>
          </p:txBody>
        </p:sp>
        <p:sp>
          <p:nvSpPr>
            <p:cNvPr id="50123" name="Oval 129"/>
            <p:cNvSpPr>
              <a:spLocks noChangeArrowheads="1"/>
            </p:cNvSpPr>
            <p:nvPr/>
          </p:nvSpPr>
          <p:spPr bwMode="auto">
            <a:xfrm>
              <a:off x="4276" y="2330"/>
              <a:ext cx="8" cy="13"/>
            </a:xfrm>
            <a:prstGeom prst="ellipse">
              <a:avLst/>
            </a:prstGeom>
            <a:solidFill>
              <a:srgbClr val="0000FF"/>
            </a:solidFill>
            <a:ln w="1588">
              <a:solidFill>
                <a:srgbClr val="0000FF"/>
              </a:solidFill>
              <a:round/>
              <a:headEnd/>
              <a:tailEnd/>
            </a:ln>
          </p:spPr>
          <p:txBody>
            <a:bodyPr/>
            <a:lstStyle/>
            <a:p>
              <a:endParaRPr lang="en-US"/>
            </a:p>
          </p:txBody>
        </p:sp>
        <p:sp>
          <p:nvSpPr>
            <p:cNvPr id="50124" name="Oval 130"/>
            <p:cNvSpPr>
              <a:spLocks noChangeArrowheads="1"/>
            </p:cNvSpPr>
            <p:nvPr/>
          </p:nvSpPr>
          <p:spPr bwMode="auto">
            <a:xfrm>
              <a:off x="4419" y="2636"/>
              <a:ext cx="8" cy="12"/>
            </a:xfrm>
            <a:prstGeom prst="ellipse">
              <a:avLst/>
            </a:prstGeom>
            <a:solidFill>
              <a:srgbClr val="0000FF"/>
            </a:solidFill>
            <a:ln w="1588">
              <a:solidFill>
                <a:srgbClr val="0000FF"/>
              </a:solidFill>
              <a:round/>
              <a:headEnd/>
              <a:tailEnd/>
            </a:ln>
          </p:spPr>
          <p:txBody>
            <a:bodyPr/>
            <a:lstStyle/>
            <a:p>
              <a:endParaRPr lang="en-US"/>
            </a:p>
          </p:txBody>
        </p:sp>
      </p:grpSp>
      <p:grpSp>
        <p:nvGrpSpPr>
          <p:cNvPr id="49172" name="Group 131"/>
          <p:cNvGrpSpPr>
            <a:grpSpLocks/>
          </p:cNvGrpSpPr>
          <p:nvPr/>
        </p:nvGrpSpPr>
        <p:grpSpPr bwMode="auto">
          <a:xfrm>
            <a:off x="3043238" y="1579563"/>
            <a:ext cx="1584325" cy="1600200"/>
            <a:chOff x="3425" y="1892"/>
            <a:chExt cx="998" cy="1008"/>
          </a:xfrm>
        </p:grpSpPr>
        <p:sp>
          <p:nvSpPr>
            <p:cNvPr id="49984" name="Freeform 132"/>
            <p:cNvSpPr>
              <a:spLocks/>
            </p:cNvSpPr>
            <p:nvPr/>
          </p:nvSpPr>
          <p:spPr bwMode="auto">
            <a:xfrm>
              <a:off x="3425" y="1892"/>
              <a:ext cx="998" cy="1007"/>
            </a:xfrm>
            <a:custGeom>
              <a:avLst/>
              <a:gdLst>
                <a:gd name="T0" fmla="*/ 0 w 3295"/>
                <a:gd name="T1" fmla="*/ 0 h 2215"/>
                <a:gd name="T2" fmla="*/ 28 w 3295"/>
                <a:gd name="T3" fmla="*/ 0 h 2215"/>
                <a:gd name="T4" fmla="*/ 28 w 3295"/>
                <a:gd name="T5" fmla="*/ 95 h 2215"/>
                <a:gd name="T6" fmla="*/ 0 w 3295"/>
                <a:gd name="T7" fmla="*/ 95 h 2215"/>
                <a:gd name="T8" fmla="*/ 0 w 3295"/>
                <a:gd name="T9" fmla="*/ 0 h 2215"/>
                <a:gd name="T10" fmla="*/ 0 w 3295"/>
                <a:gd name="T11" fmla="*/ 95 h 2215"/>
                <a:gd name="T12" fmla="*/ 0 w 3295"/>
                <a:gd name="T13" fmla="*/ 95 h 2215"/>
                <a:gd name="T14" fmla="*/ 0 60000 65536"/>
                <a:gd name="T15" fmla="*/ 0 60000 65536"/>
                <a:gd name="T16" fmla="*/ 0 60000 65536"/>
                <a:gd name="T17" fmla="*/ 0 60000 65536"/>
                <a:gd name="T18" fmla="*/ 0 60000 65536"/>
                <a:gd name="T19" fmla="*/ 0 60000 65536"/>
                <a:gd name="T20" fmla="*/ 0 60000 65536"/>
                <a:gd name="T21" fmla="*/ 0 w 3295"/>
                <a:gd name="T22" fmla="*/ 0 h 2215"/>
                <a:gd name="T23" fmla="*/ 3295 w 3295"/>
                <a:gd name="T24" fmla="*/ 2215 h 22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95" h="2215">
                  <a:moveTo>
                    <a:pt x="0" y="0"/>
                  </a:moveTo>
                  <a:lnTo>
                    <a:pt x="3295" y="0"/>
                  </a:lnTo>
                  <a:lnTo>
                    <a:pt x="3295" y="2215"/>
                  </a:lnTo>
                  <a:lnTo>
                    <a:pt x="0" y="2215"/>
                  </a:lnTo>
                  <a:lnTo>
                    <a:pt x="0" y="0"/>
                  </a:lnTo>
                  <a:lnTo>
                    <a:pt x="0" y="2215"/>
                  </a:lnTo>
                  <a:lnTo>
                    <a:pt x="16" y="2215"/>
                  </a:lnTo>
                </a:path>
              </a:pathLst>
            </a:custGeom>
            <a:noFill/>
            <a:ln w="0">
              <a:solidFill>
                <a:srgbClr val="000000"/>
              </a:solidFill>
              <a:round/>
              <a:headEnd/>
              <a:tailEnd/>
            </a:ln>
          </p:spPr>
          <p:txBody>
            <a:bodyPr/>
            <a:lstStyle/>
            <a:p>
              <a:endParaRPr lang="en-US"/>
            </a:p>
          </p:txBody>
        </p:sp>
        <p:grpSp>
          <p:nvGrpSpPr>
            <p:cNvPr id="49985" name="Group 133"/>
            <p:cNvGrpSpPr>
              <a:grpSpLocks/>
            </p:cNvGrpSpPr>
            <p:nvPr/>
          </p:nvGrpSpPr>
          <p:grpSpPr bwMode="auto">
            <a:xfrm>
              <a:off x="3430" y="2036"/>
              <a:ext cx="12" cy="720"/>
              <a:chOff x="3024" y="2036"/>
              <a:chExt cx="12" cy="720"/>
            </a:xfrm>
          </p:grpSpPr>
          <p:sp>
            <p:nvSpPr>
              <p:cNvPr id="50008" name="Line 134"/>
              <p:cNvSpPr>
                <a:spLocks noChangeShapeType="1"/>
              </p:cNvSpPr>
              <p:nvPr/>
            </p:nvSpPr>
            <p:spPr bwMode="auto">
              <a:xfrm>
                <a:off x="3024" y="2755"/>
                <a:ext cx="12" cy="1"/>
              </a:xfrm>
              <a:prstGeom prst="line">
                <a:avLst/>
              </a:prstGeom>
              <a:noFill/>
              <a:ln w="0">
                <a:solidFill>
                  <a:srgbClr val="000000"/>
                </a:solidFill>
                <a:round/>
                <a:headEnd/>
                <a:tailEnd/>
              </a:ln>
            </p:spPr>
            <p:txBody>
              <a:bodyPr/>
              <a:lstStyle/>
              <a:p>
                <a:endParaRPr lang="en-US"/>
              </a:p>
            </p:txBody>
          </p:sp>
          <p:sp>
            <p:nvSpPr>
              <p:cNvPr id="50009" name="Line 135"/>
              <p:cNvSpPr>
                <a:spLocks noChangeShapeType="1"/>
              </p:cNvSpPr>
              <p:nvPr/>
            </p:nvSpPr>
            <p:spPr bwMode="auto">
              <a:xfrm>
                <a:off x="3024" y="2611"/>
                <a:ext cx="12" cy="1"/>
              </a:xfrm>
              <a:prstGeom prst="line">
                <a:avLst/>
              </a:prstGeom>
              <a:noFill/>
              <a:ln w="0">
                <a:solidFill>
                  <a:srgbClr val="000000"/>
                </a:solidFill>
                <a:round/>
                <a:headEnd/>
                <a:tailEnd/>
              </a:ln>
            </p:spPr>
            <p:txBody>
              <a:bodyPr/>
              <a:lstStyle/>
              <a:p>
                <a:endParaRPr lang="en-US"/>
              </a:p>
            </p:txBody>
          </p:sp>
          <p:sp>
            <p:nvSpPr>
              <p:cNvPr id="50010" name="Line 136"/>
              <p:cNvSpPr>
                <a:spLocks noChangeShapeType="1"/>
              </p:cNvSpPr>
              <p:nvPr/>
            </p:nvSpPr>
            <p:spPr bwMode="auto">
              <a:xfrm>
                <a:off x="3024" y="2467"/>
                <a:ext cx="12" cy="2"/>
              </a:xfrm>
              <a:prstGeom prst="line">
                <a:avLst/>
              </a:prstGeom>
              <a:noFill/>
              <a:ln w="0">
                <a:solidFill>
                  <a:srgbClr val="000000"/>
                </a:solidFill>
                <a:round/>
                <a:headEnd/>
                <a:tailEnd/>
              </a:ln>
            </p:spPr>
            <p:txBody>
              <a:bodyPr/>
              <a:lstStyle/>
              <a:p>
                <a:endParaRPr lang="en-US"/>
              </a:p>
            </p:txBody>
          </p:sp>
          <p:sp>
            <p:nvSpPr>
              <p:cNvPr id="50011" name="Line 137"/>
              <p:cNvSpPr>
                <a:spLocks noChangeShapeType="1"/>
              </p:cNvSpPr>
              <p:nvPr/>
            </p:nvSpPr>
            <p:spPr bwMode="auto">
              <a:xfrm>
                <a:off x="3024" y="2323"/>
                <a:ext cx="12" cy="2"/>
              </a:xfrm>
              <a:prstGeom prst="line">
                <a:avLst/>
              </a:prstGeom>
              <a:noFill/>
              <a:ln w="0">
                <a:solidFill>
                  <a:srgbClr val="000000"/>
                </a:solidFill>
                <a:round/>
                <a:headEnd/>
                <a:tailEnd/>
              </a:ln>
            </p:spPr>
            <p:txBody>
              <a:bodyPr/>
              <a:lstStyle/>
              <a:p>
                <a:endParaRPr lang="en-US"/>
              </a:p>
            </p:txBody>
          </p:sp>
          <p:sp>
            <p:nvSpPr>
              <p:cNvPr id="50012" name="Line 138"/>
              <p:cNvSpPr>
                <a:spLocks noChangeShapeType="1"/>
              </p:cNvSpPr>
              <p:nvPr/>
            </p:nvSpPr>
            <p:spPr bwMode="auto">
              <a:xfrm>
                <a:off x="3024" y="2180"/>
                <a:ext cx="12" cy="1"/>
              </a:xfrm>
              <a:prstGeom prst="line">
                <a:avLst/>
              </a:prstGeom>
              <a:noFill/>
              <a:ln w="0">
                <a:solidFill>
                  <a:srgbClr val="000000"/>
                </a:solidFill>
                <a:round/>
                <a:headEnd/>
                <a:tailEnd/>
              </a:ln>
            </p:spPr>
            <p:txBody>
              <a:bodyPr/>
              <a:lstStyle/>
              <a:p>
                <a:endParaRPr lang="en-US"/>
              </a:p>
            </p:txBody>
          </p:sp>
          <p:sp>
            <p:nvSpPr>
              <p:cNvPr id="50013" name="Line 139"/>
              <p:cNvSpPr>
                <a:spLocks noChangeShapeType="1"/>
              </p:cNvSpPr>
              <p:nvPr/>
            </p:nvSpPr>
            <p:spPr bwMode="auto">
              <a:xfrm>
                <a:off x="3024" y="2036"/>
                <a:ext cx="12" cy="1"/>
              </a:xfrm>
              <a:prstGeom prst="line">
                <a:avLst/>
              </a:prstGeom>
              <a:noFill/>
              <a:ln w="0">
                <a:solidFill>
                  <a:srgbClr val="000000"/>
                </a:solidFill>
                <a:round/>
                <a:headEnd/>
                <a:tailEnd/>
              </a:ln>
            </p:spPr>
            <p:txBody>
              <a:bodyPr/>
              <a:lstStyle/>
              <a:p>
                <a:endParaRPr lang="en-US"/>
              </a:p>
            </p:txBody>
          </p:sp>
        </p:grpSp>
        <p:sp>
          <p:nvSpPr>
            <p:cNvPr id="49986" name="Line 140"/>
            <p:cNvSpPr>
              <a:spLocks noChangeShapeType="1"/>
            </p:cNvSpPr>
            <p:nvPr/>
          </p:nvSpPr>
          <p:spPr bwMode="auto">
            <a:xfrm>
              <a:off x="3425" y="2899"/>
              <a:ext cx="998" cy="1"/>
            </a:xfrm>
            <a:prstGeom prst="line">
              <a:avLst/>
            </a:prstGeom>
            <a:noFill/>
            <a:ln w="0">
              <a:solidFill>
                <a:srgbClr val="000000"/>
              </a:solidFill>
              <a:round/>
              <a:headEnd/>
              <a:tailEnd/>
            </a:ln>
          </p:spPr>
          <p:txBody>
            <a:bodyPr/>
            <a:lstStyle/>
            <a:p>
              <a:endParaRPr lang="en-US"/>
            </a:p>
          </p:txBody>
        </p:sp>
        <p:grpSp>
          <p:nvGrpSpPr>
            <p:cNvPr id="49987" name="Group 141"/>
            <p:cNvGrpSpPr>
              <a:grpSpLocks/>
            </p:cNvGrpSpPr>
            <p:nvPr/>
          </p:nvGrpSpPr>
          <p:grpSpPr bwMode="auto">
            <a:xfrm>
              <a:off x="3567" y="2878"/>
              <a:ext cx="715" cy="17"/>
              <a:chOff x="3567" y="2892"/>
              <a:chExt cx="715" cy="7"/>
            </a:xfrm>
          </p:grpSpPr>
          <p:sp>
            <p:nvSpPr>
              <p:cNvPr id="50002" name="Line 142"/>
              <p:cNvSpPr>
                <a:spLocks noChangeShapeType="1"/>
              </p:cNvSpPr>
              <p:nvPr/>
            </p:nvSpPr>
            <p:spPr bwMode="auto">
              <a:xfrm flipV="1">
                <a:off x="3567" y="2892"/>
                <a:ext cx="1" cy="7"/>
              </a:xfrm>
              <a:prstGeom prst="line">
                <a:avLst/>
              </a:prstGeom>
              <a:noFill/>
              <a:ln w="0">
                <a:solidFill>
                  <a:srgbClr val="000000"/>
                </a:solidFill>
                <a:round/>
                <a:headEnd/>
                <a:tailEnd/>
              </a:ln>
            </p:spPr>
            <p:txBody>
              <a:bodyPr/>
              <a:lstStyle/>
              <a:p>
                <a:endParaRPr lang="en-US"/>
              </a:p>
            </p:txBody>
          </p:sp>
          <p:sp>
            <p:nvSpPr>
              <p:cNvPr id="50003" name="Line 143"/>
              <p:cNvSpPr>
                <a:spLocks noChangeShapeType="1"/>
              </p:cNvSpPr>
              <p:nvPr/>
            </p:nvSpPr>
            <p:spPr bwMode="auto">
              <a:xfrm flipV="1">
                <a:off x="3710" y="2892"/>
                <a:ext cx="1" cy="7"/>
              </a:xfrm>
              <a:prstGeom prst="line">
                <a:avLst/>
              </a:prstGeom>
              <a:noFill/>
              <a:ln w="0">
                <a:solidFill>
                  <a:srgbClr val="000000"/>
                </a:solidFill>
                <a:round/>
                <a:headEnd/>
                <a:tailEnd/>
              </a:ln>
            </p:spPr>
            <p:txBody>
              <a:bodyPr/>
              <a:lstStyle/>
              <a:p>
                <a:endParaRPr lang="en-US"/>
              </a:p>
            </p:txBody>
          </p:sp>
          <p:sp>
            <p:nvSpPr>
              <p:cNvPr id="50004" name="Line 144"/>
              <p:cNvSpPr>
                <a:spLocks noChangeShapeType="1"/>
              </p:cNvSpPr>
              <p:nvPr/>
            </p:nvSpPr>
            <p:spPr bwMode="auto">
              <a:xfrm flipV="1">
                <a:off x="3852" y="2892"/>
                <a:ext cx="1" cy="7"/>
              </a:xfrm>
              <a:prstGeom prst="line">
                <a:avLst/>
              </a:prstGeom>
              <a:noFill/>
              <a:ln w="0">
                <a:solidFill>
                  <a:srgbClr val="000000"/>
                </a:solidFill>
                <a:round/>
                <a:headEnd/>
                <a:tailEnd/>
              </a:ln>
            </p:spPr>
            <p:txBody>
              <a:bodyPr/>
              <a:lstStyle/>
              <a:p>
                <a:endParaRPr lang="en-US"/>
              </a:p>
            </p:txBody>
          </p:sp>
          <p:sp>
            <p:nvSpPr>
              <p:cNvPr id="50005" name="Line 145"/>
              <p:cNvSpPr>
                <a:spLocks noChangeShapeType="1"/>
              </p:cNvSpPr>
              <p:nvPr/>
            </p:nvSpPr>
            <p:spPr bwMode="auto">
              <a:xfrm flipV="1">
                <a:off x="3995" y="2892"/>
                <a:ext cx="1" cy="7"/>
              </a:xfrm>
              <a:prstGeom prst="line">
                <a:avLst/>
              </a:prstGeom>
              <a:noFill/>
              <a:ln w="0">
                <a:solidFill>
                  <a:srgbClr val="000000"/>
                </a:solidFill>
                <a:round/>
                <a:headEnd/>
                <a:tailEnd/>
              </a:ln>
            </p:spPr>
            <p:txBody>
              <a:bodyPr/>
              <a:lstStyle/>
              <a:p>
                <a:endParaRPr lang="en-US"/>
              </a:p>
            </p:txBody>
          </p:sp>
          <p:sp>
            <p:nvSpPr>
              <p:cNvPr id="50006" name="Line 146"/>
              <p:cNvSpPr>
                <a:spLocks noChangeShapeType="1"/>
              </p:cNvSpPr>
              <p:nvPr/>
            </p:nvSpPr>
            <p:spPr bwMode="auto">
              <a:xfrm flipV="1">
                <a:off x="4138" y="2892"/>
                <a:ext cx="2" cy="7"/>
              </a:xfrm>
              <a:prstGeom prst="line">
                <a:avLst/>
              </a:prstGeom>
              <a:noFill/>
              <a:ln w="0">
                <a:solidFill>
                  <a:srgbClr val="000000"/>
                </a:solidFill>
                <a:round/>
                <a:headEnd/>
                <a:tailEnd/>
              </a:ln>
            </p:spPr>
            <p:txBody>
              <a:bodyPr/>
              <a:lstStyle/>
              <a:p>
                <a:endParaRPr lang="en-US"/>
              </a:p>
            </p:txBody>
          </p:sp>
          <p:sp>
            <p:nvSpPr>
              <p:cNvPr id="50007" name="Line 147"/>
              <p:cNvSpPr>
                <a:spLocks noChangeShapeType="1"/>
              </p:cNvSpPr>
              <p:nvPr/>
            </p:nvSpPr>
            <p:spPr bwMode="auto">
              <a:xfrm flipV="1">
                <a:off x="4281" y="2892"/>
                <a:ext cx="1" cy="7"/>
              </a:xfrm>
              <a:prstGeom prst="line">
                <a:avLst/>
              </a:prstGeom>
              <a:noFill/>
              <a:ln w="0">
                <a:solidFill>
                  <a:srgbClr val="000000"/>
                </a:solidFill>
                <a:round/>
                <a:headEnd/>
                <a:tailEnd/>
              </a:ln>
            </p:spPr>
            <p:txBody>
              <a:bodyPr/>
              <a:lstStyle/>
              <a:p>
                <a:endParaRPr lang="en-US"/>
              </a:p>
            </p:txBody>
          </p:sp>
        </p:grpSp>
        <p:grpSp>
          <p:nvGrpSpPr>
            <p:cNvPr id="49988" name="Group 148"/>
            <p:cNvGrpSpPr>
              <a:grpSpLocks/>
            </p:cNvGrpSpPr>
            <p:nvPr/>
          </p:nvGrpSpPr>
          <p:grpSpPr bwMode="auto">
            <a:xfrm>
              <a:off x="4411" y="2037"/>
              <a:ext cx="12" cy="720"/>
              <a:chOff x="3024" y="2036"/>
              <a:chExt cx="12" cy="720"/>
            </a:xfrm>
          </p:grpSpPr>
          <p:sp>
            <p:nvSpPr>
              <p:cNvPr id="49996" name="Line 149"/>
              <p:cNvSpPr>
                <a:spLocks noChangeShapeType="1"/>
              </p:cNvSpPr>
              <p:nvPr/>
            </p:nvSpPr>
            <p:spPr bwMode="auto">
              <a:xfrm>
                <a:off x="3024" y="2755"/>
                <a:ext cx="12" cy="1"/>
              </a:xfrm>
              <a:prstGeom prst="line">
                <a:avLst/>
              </a:prstGeom>
              <a:noFill/>
              <a:ln w="0">
                <a:solidFill>
                  <a:srgbClr val="000000"/>
                </a:solidFill>
                <a:round/>
                <a:headEnd/>
                <a:tailEnd/>
              </a:ln>
            </p:spPr>
            <p:txBody>
              <a:bodyPr/>
              <a:lstStyle/>
              <a:p>
                <a:endParaRPr lang="en-US"/>
              </a:p>
            </p:txBody>
          </p:sp>
          <p:sp>
            <p:nvSpPr>
              <p:cNvPr id="49997" name="Line 150"/>
              <p:cNvSpPr>
                <a:spLocks noChangeShapeType="1"/>
              </p:cNvSpPr>
              <p:nvPr/>
            </p:nvSpPr>
            <p:spPr bwMode="auto">
              <a:xfrm>
                <a:off x="3024" y="2611"/>
                <a:ext cx="12" cy="1"/>
              </a:xfrm>
              <a:prstGeom prst="line">
                <a:avLst/>
              </a:prstGeom>
              <a:noFill/>
              <a:ln w="0">
                <a:solidFill>
                  <a:srgbClr val="000000"/>
                </a:solidFill>
                <a:round/>
                <a:headEnd/>
                <a:tailEnd/>
              </a:ln>
            </p:spPr>
            <p:txBody>
              <a:bodyPr/>
              <a:lstStyle/>
              <a:p>
                <a:endParaRPr lang="en-US"/>
              </a:p>
            </p:txBody>
          </p:sp>
          <p:sp>
            <p:nvSpPr>
              <p:cNvPr id="49998" name="Line 151"/>
              <p:cNvSpPr>
                <a:spLocks noChangeShapeType="1"/>
              </p:cNvSpPr>
              <p:nvPr/>
            </p:nvSpPr>
            <p:spPr bwMode="auto">
              <a:xfrm>
                <a:off x="3024" y="2467"/>
                <a:ext cx="12" cy="2"/>
              </a:xfrm>
              <a:prstGeom prst="line">
                <a:avLst/>
              </a:prstGeom>
              <a:noFill/>
              <a:ln w="0">
                <a:solidFill>
                  <a:srgbClr val="000000"/>
                </a:solidFill>
                <a:round/>
                <a:headEnd/>
                <a:tailEnd/>
              </a:ln>
            </p:spPr>
            <p:txBody>
              <a:bodyPr/>
              <a:lstStyle/>
              <a:p>
                <a:endParaRPr lang="en-US"/>
              </a:p>
            </p:txBody>
          </p:sp>
          <p:sp>
            <p:nvSpPr>
              <p:cNvPr id="49999" name="Line 152"/>
              <p:cNvSpPr>
                <a:spLocks noChangeShapeType="1"/>
              </p:cNvSpPr>
              <p:nvPr/>
            </p:nvSpPr>
            <p:spPr bwMode="auto">
              <a:xfrm>
                <a:off x="3024" y="2323"/>
                <a:ext cx="12" cy="2"/>
              </a:xfrm>
              <a:prstGeom prst="line">
                <a:avLst/>
              </a:prstGeom>
              <a:noFill/>
              <a:ln w="0">
                <a:solidFill>
                  <a:srgbClr val="000000"/>
                </a:solidFill>
                <a:round/>
                <a:headEnd/>
                <a:tailEnd/>
              </a:ln>
            </p:spPr>
            <p:txBody>
              <a:bodyPr/>
              <a:lstStyle/>
              <a:p>
                <a:endParaRPr lang="en-US"/>
              </a:p>
            </p:txBody>
          </p:sp>
          <p:sp>
            <p:nvSpPr>
              <p:cNvPr id="50000" name="Line 153"/>
              <p:cNvSpPr>
                <a:spLocks noChangeShapeType="1"/>
              </p:cNvSpPr>
              <p:nvPr/>
            </p:nvSpPr>
            <p:spPr bwMode="auto">
              <a:xfrm>
                <a:off x="3024" y="2180"/>
                <a:ext cx="12" cy="1"/>
              </a:xfrm>
              <a:prstGeom prst="line">
                <a:avLst/>
              </a:prstGeom>
              <a:noFill/>
              <a:ln w="0">
                <a:solidFill>
                  <a:srgbClr val="000000"/>
                </a:solidFill>
                <a:round/>
                <a:headEnd/>
                <a:tailEnd/>
              </a:ln>
            </p:spPr>
            <p:txBody>
              <a:bodyPr/>
              <a:lstStyle/>
              <a:p>
                <a:endParaRPr lang="en-US"/>
              </a:p>
            </p:txBody>
          </p:sp>
          <p:sp>
            <p:nvSpPr>
              <p:cNvPr id="50001" name="Line 154"/>
              <p:cNvSpPr>
                <a:spLocks noChangeShapeType="1"/>
              </p:cNvSpPr>
              <p:nvPr/>
            </p:nvSpPr>
            <p:spPr bwMode="auto">
              <a:xfrm>
                <a:off x="3024" y="2036"/>
                <a:ext cx="12" cy="1"/>
              </a:xfrm>
              <a:prstGeom prst="line">
                <a:avLst/>
              </a:prstGeom>
              <a:noFill/>
              <a:ln w="0">
                <a:solidFill>
                  <a:srgbClr val="000000"/>
                </a:solidFill>
                <a:round/>
                <a:headEnd/>
                <a:tailEnd/>
              </a:ln>
            </p:spPr>
            <p:txBody>
              <a:bodyPr/>
              <a:lstStyle/>
              <a:p>
                <a:endParaRPr lang="en-US"/>
              </a:p>
            </p:txBody>
          </p:sp>
        </p:grpSp>
        <p:grpSp>
          <p:nvGrpSpPr>
            <p:cNvPr id="49989" name="Group 155"/>
            <p:cNvGrpSpPr>
              <a:grpSpLocks/>
            </p:cNvGrpSpPr>
            <p:nvPr/>
          </p:nvGrpSpPr>
          <p:grpSpPr bwMode="auto">
            <a:xfrm>
              <a:off x="3566" y="1893"/>
              <a:ext cx="715" cy="17"/>
              <a:chOff x="3567" y="2892"/>
              <a:chExt cx="715" cy="7"/>
            </a:xfrm>
          </p:grpSpPr>
          <p:sp>
            <p:nvSpPr>
              <p:cNvPr id="49990" name="Line 156"/>
              <p:cNvSpPr>
                <a:spLocks noChangeShapeType="1"/>
              </p:cNvSpPr>
              <p:nvPr/>
            </p:nvSpPr>
            <p:spPr bwMode="auto">
              <a:xfrm flipV="1">
                <a:off x="3567" y="2892"/>
                <a:ext cx="1" cy="7"/>
              </a:xfrm>
              <a:prstGeom prst="line">
                <a:avLst/>
              </a:prstGeom>
              <a:noFill/>
              <a:ln w="0">
                <a:solidFill>
                  <a:srgbClr val="000000"/>
                </a:solidFill>
                <a:round/>
                <a:headEnd/>
                <a:tailEnd/>
              </a:ln>
            </p:spPr>
            <p:txBody>
              <a:bodyPr/>
              <a:lstStyle/>
              <a:p>
                <a:endParaRPr lang="en-US"/>
              </a:p>
            </p:txBody>
          </p:sp>
          <p:sp>
            <p:nvSpPr>
              <p:cNvPr id="49991" name="Line 157"/>
              <p:cNvSpPr>
                <a:spLocks noChangeShapeType="1"/>
              </p:cNvSpPr>
              <p:nvPr/>
            </p:nvSpPr>
            <p:spPr bwMode="auto">
              <a:xfrm flipV="1">
                <a:off x="3710" y="2892"/>
                <a:ext cx="1" cy="7"/>
              </a:xfrm>
              <a:prstGeom prst="line">
                <a:avLst/>
              </a:prstGeom>
              <a:noFill/>
              <a:ln w="0">
                <a:solidFill>
                  <a:srgbClr val="000000"/>
                </a:solidFill>
                <a:round/>
                <a:headEnd/>
                <a:tailEnd/>
              </a:ln>
            </p:spPr>
            <p:txBody>
              <a:bodyPr/>
              <a:lstStyle/>
              <a:p>
                <a:endParaRPr lang="en-US"/>
              </a:p>
            </p:txBody>
          </p:sp>
          <p:sp>
            <p:nvSpPr>
              <p:cNvPr id="49992" name="Line 158"/>
              <p:cNvSpPr>
                <a:spLocks noChangeShapeType="1"/>
              </p:cNvSpPr>
              <p:nvPr/>
            </p:nvSpPr>
            <p:spPr bwMode="auto">
              <a:xfrm flipV="1">
                <a:off x="3852" y="2892"/>
                <a:ext cx="1" cy="7"/>
              </a:xfrm>
              <a:prstGeom prst="line">
                <a:avLst/>
              </a:prstGeom>
              <a:noFill/>
              <a:ln w="0">
                <a:solidFill>
                  <a:srgbClr val="000000"/>
                </a:solidFill>
                <a:round/>
                <a:headEnd/>
                <a:tailEnd/>
              </a:ln>
            </p:spPr>
            <p:txBody>
              <a:bodyPr/>
              <a:lstStyle/>
              <a:p>
                <a:endParaRPr lang="en-US"/>
              </a:p>
            </p:txBody>
          </p:sp>
          <p:sp>
            <p:nvSpPr>
              <p:cNvPr id="49993" name="Line 159"/>
              <p:cNvSpPr>
                <a:spLocks noChangeShapeType="1"/>
              </p:cNvSpPr>
              <p:nvPr/>
            </p:nvSpPr>
            <p:spPr bwMode="auto">
              <a:xfrm flipV="1">
                <a:off x="3995" y="2892"/>
                <a:ext cx="1" cy="7"/>
              </a:xfrm>
              <a:prstGeom prst="line">
                <a:avLst/>
              </a:prstGeom>
              <a:noFill/>
              <a:ln w="0">
                <a:solidFill>
                  <a:srgbClr val="000000"/>
                </a:solidFill>
                <a:round/>
                <a:headEnd/>
                <a:tailEnd/>
              </a:ln>
            </p:spPr>
            <p:txBody>
              <a:bodyPr/>
              <a:lstStyle/>
              <a:p>
                <a:endParaRPr lang="en-US"/>
              </a:p>
            </p:txBody>
          </p:sp>
          <p:sp>
            <p:nvSpPr>
              <p:cNvPr id="49994" name="Line 160"/>
              <p:cNvSpPr>
                <a:spLocks noChangeShapeType="1"/>
              </p:cNvSpPr>
              <p:nvPr/>
            </p:nvSpPr>
            <p:spPr bwMode="auto">
              <a:xfrm flipV="1">
                <a:off x="4138" y="2892"/>
                <a:ext cx="2" cy="7"/>
              </a:xfrm>
              <a:prstGeom prst="line">
                <a:avLst/>
              </a:prstGeom>
              <a:noFill/>
              <a:ln w="0">
                <a:solidFill>
                  <a:srgbClr val="000000"/>
                </a:solidFill>
                <a:round/>
                <a:headEnd/>
                <a:tailEnd/>
              </a:ln>
            </p:spPr>
            <p:txBody>
              <a:bodyPr/>
              <a:lstStyle/>
              <a:p>
                <a:endParaRPr lang="en-US"/>
              </a:p>
            </p:txBody>
          </p:sp>
          <p:sp>
            <p:nvSpPr>
              <p:cNvPr id="49995" name="Line 161"/>
              <p:cNvSpPr>
                <a:spLocks noChangeShapeType="1"/>
              </p:cNvSpPr>
              <p:nvPr/>
            </p:nvSpPr>
            <p:spPr bwMode="auto">
              <a:xfrm flipV="1">
                <a:off x="4281" y="2892"/>
                <a:ext cx="1" cy="7"/>
              </a:xfrm>
              <a:prstGeom prst="line">
                <a:avLst/>
              </a:prstGeom>
              <a:noFill/>
              <a:ln w="0">
                <a:solidFill>
                  <a:srgbClr val="000000"/>
                </a:solidFill>
                <a:round/>
                <a:headEnd/>
                <a:tailEnd/>
              </a:ln>
            </p:spPr>
            <p:txBody>
              <a:bodyPr/>
              <a:lstStyle/>
              <a:p>
                <a:endParaRPr lang="en-US"/>
              </a:p>
            </p:txBody>
          </p:sp>
        </p:grpSp>
      </p:grpSp>
      <p:grpSp>
        <p:nvGrpSpPr>
          <p:cNvPr id="49173" name="Group 162"/>
          <p:cNvGrpSpPr>
            <a:grpSpLocks/>
          </p:cNvGrpSpPr>
          <p:nvPr/>
        </p:nvGrpSpPr>
        <p:grpSpPr bwMode="auto">
          <a:xfrm>
            <a:off x="8037513" y="4486275"/>
            <a:ext cx="725487" cy="695325"/>
            <a:chOff x="5063" y="2634"/>
            <a:chExt cx="457" cy="438"/>
          </a:xfrm>
        </p:grpSpPr>
        <p:grpSp>
          <p:nvGrpSpPr>
            <p:cNvPr id="49979" name="Group 163"/>
            <p:cNvGrpSpPr>
              <a:grpSpLocks/>
            </p:cNvGrpSpPr>
            <p:nvPr/>
          </p:nvGrpSpPr>
          <p:grpSpPr bwMode="auto">
            <a:xfrm>
              <a:off x="5360" y="2634"/>
              <a:ext cx="144" cy="294"/>
              <a:chOff x="4848" y="3262"/>
              <a:chExt cx="144" cy="338"/>
            </a:xfrm>
          </p:grpSpPr>
          <p:sp>
            <p:nvSpPr>
              <p:cNvPr id="49982" name="Line 164"/>
              <p:cNvSpPr>
                <a:spLocks noChangeShapeType="1"/>
              </p:cNvSpPr>
              <p:nvPr/>
            </p:nvSpPr>
            <p:spPr bwMode="auto">
              <a:xfrm>
                <a:off x="4848" y="3600"/>
                <a:ext cx="144" cy="0"/>
              </a:xfrm>
              <a:prstGeom prst="line">
                <a:avLst/>
              </a:prstGeom>
              <a:noFill/>
              <a:ln w="9525">
                <a:solidFill>
                  <a:schemeClr val="tx1"/>
                </a:solidFill>
                <a:round/>
                <a:headEnd/>
                <a:tailEnd/>
              </a:ln>
            </p:spPr>
            <p:txBody>
              <a:bodyPr/>
              <a:lstStyle/>
              <a:p>
                <a:endParaRPr lang="en-US"/>
              </a:p>
            </p:txBody>
          </p:sp>
          <p:sp>
            <p:nvSpPr>
              <p:cNvPr id="49983" name="Line 165"/>
              <p:cNvSpPr>
                <a:spLocks noChangeShapeType="1"/>
              </p:cNvSpPr>
              <p:nvPr/>
            </p:nvSpPr>
            <p:spPr bwMode="auto">
              <a:xfrm flipV="1">
                <a:off x="4848" y="3262"/>
                <a:ext cx="0" cy="338"/>
              </a:xfrm>
              <a:prstGeom prst="line">
                <a:avLst/>
              </a:prstGeom>
              <a:noFill/>
              <a:ln w="9525">
                <a:solidFill>
                  <a:schemeClr val="tx1"/>
                </a:solidFill>
                <a:round/>
                <a:headEnd/>
                <a:tailEnd/>
              </a:ln>
            </p:spPr>
            <p:txBody>
              <a:bodyPr/>
              <a:lstStyle/>
              <a:p>
                <a:endParaRPr lang="en-US"/>
              </a:p>
            </p:txBody>
          </p:sp>
        </p:grpSp>
        <p:sp>
          <p:nvSpPr>
            <p:cNvPr id="49980" name="Text Box 166"/>
            <p:cNvSpPr txBox="1">
              <a:spLocks noChangeArrowheads="1"/>
            </p:cNvSpPr>
            <p:nvPr/>
          </p:nvSpPr>
          <p:spPr bwMode="auto">
            <a:xfrm>
              <a:off x="5063" y="2637"/>
              <a:ext cx="332" cy="173"/>
            </a:xfrm>
            <a:prstGeom prst="rect">
              <a:avLst/>
            </a:prstGeom>
            <a:noFill/>
            <a:ln w="9525">
              <a:noFill/>
              <a:miter lim="800000"/>
              <a:headEnd/>
              <a:tailEnd/>
            </a:ln>
          </p:spPr>
          <p:txBody>
            <a:bodyPr wrap="none">
              <a:spAutoFit/>
            </a:bodyPr>
            <a:lstStyle/>
            <a:p>
              <a:pPr algn="r"/>
              <a:r>
                <a:rPr lang="en-US" sz="1200" b="1">
                  <a:latin typeface="Times" charset="0"/>
                </a:rPr>
                <a:t>0.4%</a:t>
              </a:r>
            </a:p>
          </p:txBody>
        </p:sp>
        <p:sp>
          <p:nvSpPr>
            <p:cNvPr id="49981" name="Text Box 167"/>
            <p:cNvSpPr txBox="1">
              <a:spLocks noChangeArrowheads="1"/>
            </p:cNvSpPr>
            <p:nvPr/>
          </p:nvSpPr>
          <p:spPr bwMode="auto">
            <a:xfrm>
              <a:off x="5319" y="2899"/>
              <a:ext cx="201" cy="173"/>
            </a:xfrm>
            <a:prstGeom prst="rect">
              <a:avLst/>
            </a:prstGeom>
            <a:noFill/>
            <a:ln w="9525">
              <a:noFill/>
              <a:miter lim="800000"/>
              <a:headEnd/>
              <a:tailEnd/>
            </a:ln>
          </p:spPr>
          <p:txBody>
            <a:bodyPr wrap="none">
              <a:spAutoFit/>
            </a:bodyPr>
            <a:lstStyle/>
            <a:p>
              <a:r>
                <a:rPr lang="en-US" sz="1200" b="1">
                  <a:latin typeface="Times" charset="0"/>
                </a:rPr>
                <a:t>2s</a:t>
              </a:r>
            </a:p>
          </p:txBody>
        </p:sp>
      </p:grpSp>
      <p:sp>
        <p:nvSpPr>
          <p:cNvPr id="49174" name="Text Box 168"/>
          <p:cNvSpPr txBox="1">
            <a:spLocks noChangeArrowheads="1"/>
          </p:cNvSpPr>
          <p:nvPr/>
        </p:nvSpPr>
        <p:spPr bwMode="auto">
          <a:xfrm>
            <a:off x="5162550" y="1220788"/>
            <a:ext cx="704850" cy="366712"/>
          </a:xfrm>
          <a:prstGeom prst="rect">
            <a:avLst/>
          </a:prstGeom>
          <a:noFill/>
          <a:ln w="9525">
            <a:noFill/>
            <a:miter lim="800000"/>
            <a:headEnd/>
            <a:tailEnd/>
          </a:ln>
        </p:spPr>
        <p:txBody>
          <a:bodyPr wrap="none">
            <a:spAutoFit/>
          </a:bodyPr>
          <a:lstStyle/>
          <a:p>
            <a:pPr algn="ctr"/>
            <a:r>
              <a:rPr lang="en-US" sz="1800" b="1">
                <a:latin typeface="Times" charset="0"/>
              </a:rPr>
              <a:t>PMA</a:t>
            </a:r>
          </a:p>
        </p:txBody>
      </p:sp>
      <p:sp>
        <p:nvSpPr>
          <p:cNvPr id="49175" name="Rectangle 169"/>
          <p:cNvSpPr>
            <a:spLocks noChangeArrowheads="1"/>
          </p:cNvSpPr>
          <p:nvPr/>
        </p:nvSpPr>
        <p:spPr bwMode="auto">
          <a:xfrm>
            <a:off x="4716463" y="1577975"/>
            <a:ext cx="1584325" cy="1598613"/>
          </a:xfrm>
          <a:prstGeom prst="rect">
            <a:avLst/>
          </a:prstGeom>
          <a:noFill/>
          <a:ln w="9525">
            <a:noFill/>
            <a:miter lim="800000"/>
            <a:headEnd/>
            <a:tailEnd/>
          </a:ln>
        </p:spPr>
        <p:txBody>
          <a:bodyPr/>
          <a:lstStyle/>
          <a:p>
            <a:endParaRPr lang="en-US"/>
          </a:p>
        </p:txBody>
      </p:sp>
      <p:sp>
        <p:nvSpPr>
          <p:cNvPr id="49176" name="Line 170"/>
          <p:cNvSpPr>
            <a:spLocks noChangeShapeType="1"/>
          </p:cNvSpPr>
          <p:nvPr/>
        </p:nvSpPr>
        <p:spPr bwMode="auto">
          <a:xfrm>
            <a:off x="4716463" y="1577975"/>
            <a:ext cx="6350" cy="1588"/>
          </a:xfrm>
          <a:prstGeom prst="line">
            <a:avLst/>
          </a:prstGeom>
          <a:noFill/>
          <a:ln w="0">
            <a:solidFill>
              <a:srgbClr val="000000"/>
            </a:solidFill>
            <a:round/>
            <a:headEnd/>
            <a:tailEnd/>
          </a:ln>
        </p:spPr>
        <p:txBody>
          <a:bodyPr/>
          <a:lstStyle/>
          <a:p>
            <a:endParaRPr lang="en-US"/>
          </a:p>
        </p:txBody>
      </p:sp>
      <p:sp>
        <p:nvSpPr>
          <p:cNvPr id="49177" name="Line 171"/>
          <p:cNvSpPr>
            <a:spLocks noChangeShapeType="1"/>
          </p:cNvSpPr>
          <p:nvPr/>
        </p:nvSpPr>
        <p:spPr bwMode="auto">
          <a:xfrm flipV="1">
            <a:off x="4716463" y="3165475"/>
            <a:ext cx="1587" cy="11113"/>
          </a:xfrm>
          <a:prstGeom prst="line">
            <a:avLst/>
          </a:prstGeom>
          <a:noFill/>
          <a:ln w="0">
            <a:solidFill>
              <a:srgbClr val="000000"/>
            </a:solidFill>
            <a:round/>
            <a:headEnd/>
            <a:tailEnd/>
          </a:ln>
        </p:spPr>
        <p:txBody>
          <a:bodyPr/>
          <a:lstStyle/>
          <a:p>
            <a:endParaRPr lang="en-US"/>
          </a:p>
        </p:txBody>
      </p:sp>
      <p:sp>
        <p:nvSpPr>
          <p:cNvPr id="49178" name="Line 172"/>
          <p:cNvSpPr>
            <a:spLocks noChangeShapeType="1"/>
          </p:cNvSpPr>
          <p:nvPr/>
        </p:nvSpPr>
        <p:spPr bwMode="auto">
          <a:xfrm flipV="1">
            <a:off x="6300788" y="3165475"/>
            <a:ext cx="3175" cy="11113"/>
          </a:xfrm>
          <a:prstGeom prst="line">
            <a:avLst/>
          </a:prstGeom>
          <a:noFill/>
          <a:ln w="0">
            <a:solidFill>
              <a:srgbClr val="000000"/>
            </a:solidFill>
            <a:round/>
            <a:headEnd/>
            <a:tailEnd/>
          </a:ln>
        </p:spPr>
        <p:txBody>
          <a:bodyPr/>
          <a:lstStyle/>
          <a:p>
            <a:endParaRPr lang="en-US"/>
          </a:p>
        </p:txBody>
      </p:sp>
      <p:sp>
        <p:nvSpPr>
          <p:cNvPr id="49179" name="Freeform 173"/>
          <p:cNvSpPr>
            <a:spLocks/>
          </p:cNvSpPr>
          <p:nvPr/>
        </p:nvSpPr>
        <p:spPr bwMode="auto">
          <a:xfrm>
            <a:off x="4716463" y="1577975"/>
            <a:ext cx="1584325" cy="1598613"/>
          </a:xfrm>
          <a:custGeom>
            <a:avLst/>
            <a:gdLst>
              <a:gd name="T0" fmla="*/ 0 w 3295"/>
              <a:gd name="T1" fmla="*/ 0 h 2215"/>
              <a:gd name="T2" fmla="*/ 2147483647 w 3295"/>
              <a:gd name="T3" fmla="*/ 0 h 2215"/>
              <a:gd name="T4" fmla="*/ 2147483647 w 3295"/>
              <a:gd name="T5" fmla="*/ 2147483647 h 2215"/>
              <a:gd name="T6" fmla="*/ 0 w 3295"/>
              <a:gd name="T7" fmla="*/ 2147483647 h 2215"/>
              <a:gd name="T8" fmla="*/ 0 w 3295"/>
              <a:gd name="T9" fmla="*/ 0 h 2215"/>
              <a:gd name="T10" fmla="*/ 0 w 3295"/>
              <a:gd name="T11" fmla="*/ 2147483647 h 2215"/>
              <a:gd name="T12" fmla="*/ 2147483647 w 3295"/>
              <a:gd name="T13" fmla="*/ 2147483647 h 2215"/>
              <a:gd name="T14" fmla="*/ 0 60000 65536"/>
              <a:gd name="T15" fmla="*/ 0 60000 65536"/>
              <a:gd name="T16" fmla="*/ 0 60000 65536"/>
              <a:gd name="T17" fmla="*/ 0 60000 65536"/>
              <a:gd name="T18" fmla="*/ 0 60000 65536"/>
              <a:gd name="T19" fmla="*/ 0 60000 65536"/>
              <a:gd name="T20" fmla="*/ 0 60000 65536"/>
              <a:gd name="T21" fmla="*/ 0 w 3295"/>
              <a:gd name="T22" fmla="*/ 0 h 2215"/>
              <a:gd name="T23" fmla="*/ 3295 w 3295"/>
              <a:gd name="T24" fmla="*/ 2215 h 22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95" h="2215">
                <a:moveTo>
                  <a:pt x="0" y="0"/>
                </a:moveTo>
                <a:lnTo>
                  <a:pt x="3295" y="0"/>
                </a:lnTo>
                <a:lnTo>
                  <a:pt x="3295" y="2215"/>
                </a:lnTo>
                <a:lnTo>
                  <a:pt x="0" y="2215"/>
                </a:lnTo>
                <a:lnTo>
                  <a:pt x="0" y="0"/>
                </a:lnTo>
                <a:lnTo>
                  <a:pt x="0" y="2215"/>
                </a:lnTo>
                <a:lnTo>
                  <a:pt x="16" y="2215"/>
                </a:lnTo>
              </a:path>
            </a:pathLst>
          </a:custGeom>
          <a:noFill/>
          <a:ln w="0">
            <a:solidFill>
              <a:srgbClr val="000000"/>
            </a:solidFill>
            <a:round/>
            <a:headEnd/>
            <a:tailEnd/>
          </a:ln>
        </p:spPr>
        <p:txBody>
          <a:bodyPr/>
          <a:lstStyle/>
          <a:p>
            <a:endParaRPr lang="en-US"/>
          </a:p>
        </p:txBody>
      </p:sp>
      <p:grpSp>
        <p:nvGrpSpPr>
          <p:cNvPr id="49180" name="Group 174"/>
          <p:cNvGrpSpPr>
            <a:grpSpLocks/>
          </p:cNvGrpSpPr>
          <p:nvPr/>
        </p:nvGrpSpPr>
        <p:grpSpPr bwMode="auto">
          <a:xfrm>
            <a:off x="4724400" y="1806575"/>
            <a:ext cx="19050" cy="1143000"/>
            <a:chOff x="3024" y="2036"/>
            <a:chExt cx="12" cy="720"/>
          </a:xfrm>
        </p:grpSpPr>
        <p:sp>
          <p:nvSpPr>
            <p:cNvPr id="49973" name="Line 175"/>
            <p:cNvSpPr>
              <a:spLocks noChangeShapeType="1"/>
            </p:cNvSpPr>
            <p:nvPr/>
          </p:nvSpPr>
          <p:spPr bwMode="auto">
            <a:xfrm>
              <a:off x="3024" y="2755"/>
              <a:ext cx="12" cy="1"/>
            </a:xfrm>
            <a:prstGeom prst="line">
              <a:avLst/>
            </a:prstGeom>
            <a:noFill/>
            <a:ln w="0">
              <a:solidFill>
                <a:srgbClr val="000000"/>
              </a:solidFill>
              <a:round/>
              <a:headEnd/>
              <a:tailEnd/>
            </a:ln>
          </p:spPr>
          <p:txBody>
            <a:bodyPr/>
            <a:lstStyle/>
            <a:p>
              <a:endParaRPr lang="en-US"/>
            </a:p>
          </p:txBody>
        </p:sp>
        <p:sp>
          <p:nvSpPr>
            <p:cNvPr id="49974" name="Line 176"/>
            <p:cNvSpPr>
              <a:spLocks noChangeShapeType="1"/>
            </p:cNvSpPr>
            <p:nvPr/>
          </p:nvSpPr>
          <p:spPr bwMode="auto">
            <a:xfrm>
              <a:off x="3024" y="2611"/>
              <a:ext cx="12" cy="1"/>
            </a:xfrm>
            <a:prstGeom prst="line">
              <a:avLst/>
            </a:prstGeom>
            <a:noFill/>
            <a:ln w="0">
              <a:solidFill>
                <a:srgbClr val="000000"/>
              </a:solidFill>
              <a:round/>
              <a:headEnd/>
              <a:tailEnd/>
            </a:ln>
          </p:spPr>
          <p:txBody>
            <a:bodyPr/>
            <a:lstStyle/>
            <a:p>
              <a:endParaRPr lang="en-US"/>
            </a:p>
          </p:txBody>
        </p:sp>
        <p:sp>
          <p:nvSpPr>
            <p:cNvPr id="49975" name="Line 177"/>
            <p:cNvSpPr>
              <a:spLocks noChangeShapeType="1"/>
            </p:cNvSpPr>
            <p:nvPr/>
          </p:nvSpPr>
          <p:spPr bwMode="auto">
            <a:xfrm>
              <a:off x="3024" y="2467"/>
              <a:ext cx="12" cy="2"/>
            </a:xfrm>
            <a:prstGeom prst="line">
              <a:avLst/>
            </a:prstGeom>
            <a:noFill/>
            <a:ln w="0">
              <a:solidFill>
                <a:srgbClr val="000000"/>
              </a:solidFill>
              <a:round/>
              <a:headEnd/>
              <a:tailEnd/>
            </a:ln>
          </p:spPr>
          <p:txBody>
            <a:bodyPr/>
            <a:lstStyle/>
            <a:p>
              <a:endParaRPr lang="en-US"/>
            </a:p>
          </p:txBody>
        </p:sp>
        <p:sp>
          <p:nvSpPr>
            <p:cNvPr id="49976" name="Line 178"/>
            <p:cNvSpPr>
              <a:spLocks noChangeShapeType="1"/>
            </p:cNvSpPr>
            <p:nvPr/>
          </p:nvSpPr>
          <p:spPr bwMode="auto">
            <a:xfrm>
              <a:off x="3024" y="2323"/>
              <a:ext cx="12" cy="2"/>
            </a:xfrm>
            <a:prstGeom prst="line">
              <a:avLst/>
            </a:prstGeom>
            <a:noFill/>
            <a:ln w="0">
              <a:solidFill>
                <a:srgbClr val="000000"/>
              </a:solidFill>
              <a:round/>
              <a:headEnd/>
              <a:tailEnd/>
            </a:ln>
          </p:spPr>
          <p:txBody>
            <a:bodyPr/>
            <a:lstStyle/>
            <a:p>
              <a:endParaRPr lang="en-US"/>
            </a:p>
          </p:txBody>
        </p:sp>
        <p:sp>
          <p:nvSpPr>
            <p:cNvPr id="49977" name="Line 179"/>
            <p:cNvSpPr>
              <a:spLocks noChangeShapeType="1"/>
            </p:cNvSpPr>
            <p:nvPr/>
          </p:nvSpPr>
          <p:spPr bwMode="auto">
            <a:xfrm>
              <a:off x="3024" y="2180"/>
              <a:ext cx="12" cy="1"/>
            </a:xfrm>
            <a:prstGeom prst="line">
              <a:avLst/>
            </a:prstGeom>
            <a:noFill/>
            <a:ln w="0">
              <a:solidFill>
                <a:srgbClr val="000000"/>
              </a:solidFill>
              <a:round/>
              <a:headEnd/>
              <a:tailEnd/>
            </a:ln>
          </p:spPr>
          <p:txBody>
            <a:bodyPr/>
            <a:lstStyle/>
            <a:p>
              <a:endParaRPr lang="en-US"/>
            </a:p>
          </p:txBody>
        </p:sp>
        <p:sp>
          <p:nvSpPr>
            <p:cNvPr id="49978" name="Line 180"/>
            <p:cNvSpPr>
              <a:spLocks noChangeShapeType="1"/>
            </p:cNvSpPr>
            <p:nvPr/>
          </p:nvSpPr>
          <p:spPr bwMode="auto">
            <a:xfrm>
              <a:off x="3024" y="2036"/>
              <a:ext cx="12" cy="1"/>
            </a:xfrm>
            <a:prstGeom prst="line">
              <a:avLst/>
            </a:prstGeom>
            <a:noFill/>
            <a:ln w="0">
              <a:solidFill>
                <a:srgbClr val="000000"/>
              </a:solidFill>
              <a:round/>
              <a:headEnd/>
              <a:tailEnd/>
            </a:ln>
          </p:spPr>
          <p:txBody>
            <a:bodyPr/>
            <a:lstStyle/>
            <a:p>
              <a:endParaRPr lang="en-US"/>
            </a:p>
          </p:txBody>
        </p:sp>
      </p:grpSp>
      <p:sp>
        <p:nvSpPr>
          <p:cNvPr id="49181" name="Line 181"/>
          <p:cNvSpPr>
            <a:spLocks noChangeShapeType="1"/>
          </p:cNvSpPr>
          <p:nvPr/>
        </p:nvSpPr>
        <p:spPr bwMode="auto">
          <a:xfrm>
            <a:off x="4716463" y="3176588"/>
            <a:ext cx="1584325" cy="1587"/>
          </a:xfrm>
          <a:prstGeom prst="line">
            <a:avLst/>
          </a:prstGeom>
          <a:noFill/>
          <a:ln w="0">
            <a:solidFill>
              <a:srgbClr val="000000"/>
            </a:solidFill>
            <a:round/>
            <a:headEnd/>
            <a:tailEnd/>
          </a:ln>
        </p:spPr>
        <p:txBody>
          <a:bodyPr/>
          <a:lstStyle/>
          <a:p>
            <a:endParaRPr lang="en-US"/>
          </a:p>
        </p:txBody>
      </p:sp>
      <p:grpSp>
        <p:nvGrpSpPr>
          <p:cNvPr id="49182" name="Group 182"/>
          <p:cNvGrpSpPr>
            <a:grpSpLocks/>
          </p:cNvGrpSpPr>
          <p:nvPr/>
        </p:nvGrpSpPr>
        <p:grpSpPr bwMode="auto">
          <a:xfrm>
            <a:off x="4941888" y="3143250"/>
            <a:ext cx="1135062" cy="26988"/>
            <a:chOff x="3567" y="2892"/>
            <a:chExt cx="715" cy="7"/>
          </a:xfrm>
        </p:grpSpPr>
        <p:sp>
          <p:nvSpPr>
            <p:cNvPr id="49967" name="Line 183"/>
            <p:cNvSpPr>
              <a:spLocks noChangeShapeType="1"/>
            </p:cNvSpPr>
            <p:nvPr/>
          </p:nvSpPr>
          <p:spPr bwMode="auto">
            <a:xfrm flipV="1">
              <a:off x="3567" y="2892"/>
              <a:ext cx="1" cy="7"/>
            </a:xfrm>
            <a:prstGeom prst="line">
              <a:avLst/>
            </a:prstGeom>
            <a:noFill/>
            <a:ln w="0">
              <a:solidFill>
                <a:srgbClr val="000000"/>
              </a:solidFill>
              <a:round/>
              <a:headEnd/>
              <a:tailEnd/>
            </a:ln>
          </p:spPr>
          <p:txBody>
            <a:bodyPr/>
            <a:lstStyle/>
            <a:p>
              <a:endParaRPr lang="en-US"/>
            </a:p>
          </p:txBody>
        </p:sp>
        <p:sp>
          <p:nvSpPr>
            <p:cNvPr id="49968" name="Line 184"/>
            <p:cNvSpPr>
              <a:spLocks noChangeShapeType="1"/>
            </p:cNvSpPr>
            <p:nvPr/>
          </p:nvSpPr>
          <p:spPr bwMode="auto">
            <a:xfrm flipV="1">
              <a:off x="3710" y="2892"/>
              <a:ext cx="1" cy="7"/>
            </a:xfrm>
            <a:prstGeom prst="line">
              <a:avLst/>
            </a:prstGeom>
            <a:noFill/>
            <a:ln w="0">
              <a:solidFill>
                <a:srgbClr val="000000"/>
              </a:solidFill>
              <a:round/>
              <a:headEnd/>
              <a:tailEnd/>
            </a:ln>
          </p:spPr>
          <p:txBody>
            <a:bodyPr/>
            <a:lstStyle/>
            <a:p>
              <a:endParaRPr lang="en-US"/>
            </a:p>
          </p:txBody>
        </p:sp>
        <p:sp>
          <p:nvSpPr>
            <p:cNvPr id="49969" name="Line 185"/>
            <p:cNvSpPr>
              <a:spLocks noChangeShapeType="1"/>
            </p:cNvSpPr>
            <p:nvPr/>
          </p:nvSpPr>
          <p:spPr bwMode="auto">
            <a:xfrm flipV="1">
              <a:off x="3852" y="2892"/>
              <a:ext cx="1" cy="7"/>
            </a:xfrm>
            <a:prstGeom prst="line">
              <a:avLst/>
            </a:prstGeom>
            <a:noFill/>
            <a:ln w="0">
              <a:solidFill>
                <a:srgbClr val="000000"/>
              </a:solidFill>
              <a:round/>
              <a:headEnd/>
              <a:tailEnd/>
            </a:ln>
          </p:spPr>
          <p:txBody>
            <a:bodyPr/>
            <a:lstStyle/>
            <a:p>
              <a:endParaRPr lang="en-US"/>
            </a:p>
          </p:txBody>
        </p:sp>
        <p:sp>
          <p:nvSpPr>
            <p:cNvPr id="49970" name="Line 186"/>
            <p:cNvSpPr>
              <a:spLocks noChangeShapeType="1"/>
            </p:cNvSpPr>
            <p:nvPr/>
          </p:nvSpPr>
          <p:spPr bwMode="auto">
            <a:xfrm flipV="1">
              <a:off x="3995" y="2892"/>
              <a:ext cx="1" cy="7"/>
            </a:xfrm>
            <a:prstGeom prst="line">
              <a:avLst/>
            </a:prstGeom>
            <a:noFill/>
            <a:ln w="0">
              <a:solidFill>
                <a:srgbClr val="000000"/>
              </a:solidFill>
              <a:round/>
              <a:headEnd/>
              <a:tailEnd/>
            </a:ln>
          </p:spPr>
          <p:txBody>
            <a:bodyPr/>
            <a:lstStyle/>
            <a:p>
              <a:endParaRPr lang="en-US"/>
            </a:p>
          </p:txBody>
        </p:sp>
        <p:sp>
          <p:nvSpPr>
            <p:cNvPr id="49971" name="Line 187"/>
            <p:cNvSpPr>
              <a:spLocks noChangeShapeType="1"/>
            </p:cNvSpPr>
            <p:nvPr/>
          </p:nvSpPr>
          <p:spPr bwMode="auto">
            <a:xfrm flipV="1">
              <a:off x="4138" y="2892"/>
              <a:ext cx="2" cy="7"/>
            </a:xfrm>
            <a:prstGeom prst="line">
              <a:avLst/>
            </a:prstGeom>
            <a:noFill/>
            <a:ln w="0">
              <a:solidFill>
                <a:srgbClr val="000000"/>
              </a:solidFill>
              <a:round/>
              <a:headEnd/>
              <a:tailEnd/>
            </a:ln>
          </p:spPr>
          <p:txBody>
            <a:bodyPr/>
            <a:lstStyle/>
            <a:p>
              <a:endParaRPr lang="en-US"/>
            </a:p>
          </p:txBody>
        </p:sp>
        <p:sp>
          <p:nvSpPr>
            <p:cNvPr id="49972" name="Line 188"/>
            <p:cNvSpPr>
              <a:spLocks noChangeShapeType="1"/>
            </p:cNvSpPr>
            <p:nvPr/>
          </p:nvSpPr>
          <p:spPr bwMode="auto">
            <a:xfrm flipV="1">
              <a:off x="4281" y="2892"/>
              <a:ext cx="1" cy="7"/>
            </a:xfrm>
            <a:prstGeom prst="line">
              <a:avLst/>
            </a:prstGeom>
            <a:noFill/>
            <a:ln w="0">
              <a:solidFill>
                <a:srgbClr val="000000"/>
              </a:solidFill>
              <a:round/>
              <a:headEnd/>
              <a:tailEnd/>
            </a:ln>
          </p:spPr>
          <p:txBody>
            <a:bodyPr/>
            <a:lstStyle/>
            <a:p>
              <a:endParaRPr lang="en-US"/>
            </a:p>
          </p:txBody>
        </p:sp>
      </p:grpSp>
      <p:grpSp>
        <p:nvGrpSpPr>
          <p:cNvPr id="49183" name="Group 189"/>
          <p:cNvGrpSpPr>
            <a:grpSpLocks/>
          </p:cNvGrpSpPr>
          <p:nvPr/>
        </p:nvGrpSpPr>
        <p:grpSpPr bwMode="auto">
          <a:xfrm>
            <a:off x="6281738" y="1808163"/>
            <a:ext cx="19050" cy="1143000"/>
            <a:chOff x="3024" y="2036"/>
            <a:chExt cx="12" cy="720"/>
          </a:xfrm>
        </p:grpSpPr>
        <p:sp>
          <p:nvSpPr>
            <p:cNvPr id="49961" name="Line 190"/>
            <p:cNvSpPr>
              <a:spLocks noChangeShapeType="1"/>
            </p:cNvSpPr>
            <p:nvPr/>
          </p:nvSpPr>
          <p:spPr bwMode="auto">
            <a:xfrm>
              <a:off x="3024" y="2755"/>
              <a:ext cx="12" cy="1"/>
            </a:xfrm>
            <a:prstGeom prst="line">
              <a:avLst/>
            </a:prstGeom>
            <a:noFill/>
            <a:ln w="0">
              <a:solidFill>
                <a:srgbClr val="000000"/>
              </a:solidFill>
              <a:round/>
              <a:headEnd/>
              <a:tailEnd/>
            </a:ln>
          </p:spPr>
          <p:txBody>
            <a:bodyPr/>
            <a:lstStyle/>
            <a:p>
              <a:endParaRPr lang="en-US"/>
            </a:p>
          </p:txBody>
        </p:sp>
        <p:sp>
          <p:nvSpPr>
            <p:cNvPr id="49962" name="Line 191"/>
            <p:cNvSpPr>
              <a:spLocks noChangeShapeType="1"/>
            </p:cNvSpPr>
            <p:nvPr/>
          </p:nvSpPr>
          <p:spPr bwMode="auto">
            <a:xfrm>
              <a:off x="3024" y="2611"/>
              <a:ext cx="12" cy="1"/>
            </a:xfrm>
            <a:prstGeom prst="line">
              <a:avLst/>
            </a:prstGeom>
            <a:noFill/>
            <a:ln w="0">
              <a:solidFill>
                <a:srgbClr val="000000"/>
              </a:solidFill>
              <a:round/>
              <a:headEnd/>
              <a:tailEnd/>
            </a:ln>
          </p:spPr>
          <p:txBody>
            <a:bodyPr/>
            <a:lstStyle/>
            <a:p>
              <a:endParaRPr lang="en-US"/>
            </a:p>
          </p:txBody>
        </p:sp>
        <p:sp>
          <p:nvSpPr>
            <p:cNvPr id="49963" name="Line 192"/>
            <p:cNvSpPr>
              <a:spLocks noChangeShapeType="1"/>
            </p:cNvSpPr>
            <p:nvPr/>
          </p:nvSpPr>
          <p:spPr bwMode="auto">
            <a:xfrm>
              <a:off x="3024" y="2467"/>
              <a:ext cx="12" cy="2"/>
            </a:xfrm>
            <a:prstGeom prst="line">
              <a:avLst/>
            </a:prstGeom>
            <a:noFill/>
            <a:ln w="0">
              <a:solidFill>
                <a:srgbClr val="000000"/>
              </a:solidFill>
              <a:round/>
              <a:headEnd/>
              <a:tailEnd/>
            </a:ln>
          </p:spPr>
          <p:txBody>
            <a:bodyPr/>
            <a:lstStyle/>
            <a:p>
              <a:endParaRPr lang="en-US"/>
            </a:p>
          </p:txBody>
        </p:sp>
        <p:sp>
          <p:nvSpPr>
            <p:cNvPr id="49964" name="Line 193"/>
            <p:cNvSpPr>
              <a:spLocks noChangeShapeType="1"/>
            </p:cNvSpPr>
            <p:nvPr/>
          </p:nvSpPr>
          <p:spPr bwMode="auto">
            <a:xfrm>
              <a:off x="3024" y="2323"/>
              <a:ext cx="12" cy="2"/>
            </a:xfrm>
            <a:prstGeom prst="line">
              <a:avLst/>
            </a:prstGeom>
            <a:noFill/>
            <a:ln w="0">
              <a:solidFill>
                <a:srgbClr val="000000"/>
              </a:solidFill>
              <a:round/>
              <a:headEnd/>
              <a:tailEnd/>
            </a:ln>
          </p:spPr>
          <p:txBody>
            <a:bodyPr/>
            <a:lstStyle/>
            <a:p>
              <a:endParaRPr lang="en-US"/>
            </a:p>
          </p:txBody>
        </p:sp>
        <p:sp>
          <p:nvSpPr>
            <p:cNvPr id="49965" name="Line 194"/>
            <p:cNvSpPr>
              <a:spLocks noChangeShapeType="1"/>
            </p:cNvSpPr>
            <p:nvPr/>
          </p:nvSpPr>
          <p:spPr bwMode="auto">
            <a:xfrm>
              <a:off x="3024" y="2180"/>
              <a:ext cx="12" cy="1"/>
            </a:xfrm>
            <a:prstGeom prst="line">
              <a:avLst/>
            </a:prstGeom>
            <a:noFill/>
            <a:ln w="0">
              <a:solidFill>
                <a:srgbClr val="000000"/>
              </a:solidFill>
              <a:round/>
              <a:headEnd/>
              <a:tailEnd/>
            </a:ln>
          </p:spPr>
          <p:txBody>
            <a:bodyPr/>
            <a:lstStyle/>
            <a:p>
              <a:endParaRPr lang="en-US"/>
            </a:p>
          </p:txBody>
        </p:sp>
        <p:sp>
          <p:nvSpPr>
            <p:cNvPr id="49966" name="Line 195"/>
            <p:cNvSpPr>
              <a:spLocks noChangeShapeType="1"/>
            </p:cNvSpPr>
            <p:nvPr/>
          </p:nvSpPr>
          <p:spPr bwMode="auto">
            <a:xfrm>
              <a:off x="3024" y="2036"/>
              <a:ext cx="12" cy="1"/>
            </a:xfrm>
            <a:prstGeom prst="line">
              <a:avLst/>
            </a:prstGeom>
            <a:noFill/>
            <a:ln w="0">
              <a:solidFill>
                <a:srgbClr val="000000"/>
              </a:solidFill>
              <a:round/>
              <a:headEnd/>
              <a:tailEnd/>
            </a:ln>
          </p:spPr>
          <p:txBody>
            <a:bodyPr/>
            <a:lstStyle/>
            <a:p>
              <a:endParaRPr lang="en-US"/>
            </a:p>
          </p:txBody>
        </p:sp>
      </p:grpSp>
      <p:grpSp>
        <p:nvGrpSpPr>
          <p:cNvPr id="49184" name="Group 196"/>
          <p:cNvGrpSpPr>
            <a:grpSpLocks/>
          </p:cNvGrpSpPr>
          <p:nvPr/>
        </p:nvGrpSpPr>
        <p:grpSpPr bwMode="auto">
          <a:xfrm>
            <a:off x="4940300" y="1579563"/>
            <a:ext cx="1135063" cy="26987"/>
            <a:chOff x="3567" y="2892"/>
            <a:chExt cx="715" cy="7"/>
          </a:xfrm>
        </p:grpSpPr>
        <p:sp>
          <p:nvSpPr>
            <p:cNvPr id="49955" name="Line 197"/>
            <p:cNvSpPr>
              <a:spLocks noChangeShapeType="1"/>
            </p:cNvSpPr>
            <p:nvPr/>
          </p:nvSpPr>
          <p:spPr bwMode="auto">
            <a:xfrm flipV="1">
              <a:off x="3567" y="2892"/>
              <a:ext cx="1" cy="7"/>
            </a:xfrm>
            <a:prstGeom prst="line">
              <a:avLst/>
            </a:prstGeom>
            <a:noFill/>
            <a:ln w="0">
              <a:solidFill>
                <a:srgbClr val="000000"/>
              </a:solidFill>
              <a:round/>
              <a:headEnd/>
              <a:tailEnd/>
            </a:ln>
          </p:spPr>
          <p:txBody>
            <a:bodyPr/>
            <a:lstStyle/>
            <a:p>
              <a:endParaRPr lang="en-US"/>
            </a:p>
          </p:txBody>
        </p:sp>
        <p:sp>
          <p:nvSpPr>
            <p:cNvPr id="49956" name="Line 198"/>
            <p:cNvSpPr>
              <a:spLocks noChangeShapeType="1"/>
            </p:cNvSpPr>
            <p:nvPr/>
          </p:nvSpPr>
          <p:spPr bwMode="auto">
            <a:xfrm flipV="1">
              <a:off x="3710" y="2892"/>
              <a:ext cx="1" cy="7"/>
            </a:xfrm>
            <a:prstGeom prst="line">
              <a:avLst/>
            </a:prstGeom>
            <a:noFill/>
            <a:ln w="0">
              <a:solidFill>
                <a:srgbClr val="000000"/>
              </a:solidFill>
              <a:round/>
              <a:headEnd/>
              <a:tailEnd/>
            </a:ln>
          </p:spPr>
          <p:txBody>
            <a:bodyPr/>
            <a:lstStyle/>
            <a:p>
              <a:endParaRPr lang="en-US"/>
            </a:p>
          </p:txBody>
        </p:sp>
        <p:sp>
          <p:nvSpPr>
            <p:cNvPr id="49957" name="Line 199"/>
            <p:cNvSpPr>
              <a:spLocks noChangeShapeType="1"/>
            </p:cNvSpPr>
            <p:nvPr/>
          </p:nvSpPr>
          <p:spPr bwMode="auto">
            <a:xfrm flipV="1">
              <a:off x="3852" y="2892"/>
              <a:ext cx="1" cy="7"/>
            </a:xfrm>
            <a:prstGeom prst="line">
              <a:avLst/>
            </a:prstGeom>
            <a:noFill/>
            <a:ln w="0">
              <a:solidFill>
                <a:srgbClr val="000000"/>
              </a:solidFill>
              <a:round/>
              <a:headEnd/>
              <a:tailEnd/>
            </a:ln>
          </p:spPr>
          <p:txBody>
            <a:bodyPr/>
            <a:lstStyle/>
            <a:p>
              <a:endParaRPr lang="en-US"/>
            </a:p>
          </p:txBody>
        </p:sp>
        <p:sp>
          <p:nvSpPr>
            <p:cNvPr id="49958" name="Line 200"/>
            <p:cNvSpPr>
              <a:spLocks noChangeShapeType="1"/>
            </p:cNvSpPr>
            <p:nvPr/>
          </p:nvSpPr>
          <p:spPr bwMode="auto">
            <a:xfrm flipV="1">
              <a:off x="3995" y="2892"/>
              <a:ext cx="1" cy="7"/>
            </a:xfrm>
            <a:prstGeom prst="line">
              <a:avLst/>
            </a:prstGeom>
            <a:noFill/>
            <a:ln w="0">
              <a:solidFill>
                <a:srgbClr val="000000"/>
              </a:solidFill>
              <a:round/>
              <a:headEnd/>
              <a:tailEnd/>
            </a:ln>
          </p:spPr>
          <p:txBody>
            <a:bodyPr/>
            <a:lstStyle/>
            <a:p>
              <a:endParaRPr lang="en-US"/>
            </a:p>
          </p:txBody>
        </p:sp>
        <p:sp>
          <p:nvSpPr>
            <p:cNvPr id="49959" name="Line 201"/>
            <p:cNvSpPr>
              <a:spLocks noChangeShapeType="1"/>
            </p:cNvSpPr>
            <p:nvPr/>
          </p:nvSpPr>
          <p:spPr bwMode="auto">
            <a:xfrm flipV="1">
              <a:off x="4138" y="2892"/>
              <a:ext cx="2" cy="7"/>
            </a:xfrm>
            <a:prstGeom prst="line">
              <a:avLst/>
            </a:prstGeom>
            <a:noFill/>
            <a:ln w="0">
              <a:solidFill>
                <a:srgbClr val="000000"/>
              </a:solidFill>
              <a:round/>
              <a:headEnd/>
              <a:tailEnd/>
            </a:ln>
          </p:spPr>
          <p:txBody>
            <a:bodyPr/>
            <a:lstStyle/>
            <a:p>
              <a:endParaRPr lang="en-US"/>
            </a:p>
          </p:txBody>
        </p:sp>
        <p:sp>
          <p:nvSpPr>
            <p:cNvPr id="49960" name="Line 202"/>
            <p:cNvSpPr>
              <a:spLocks noChangeShapeType="1"/>
            </p:cNvSpPr>
            <p:nvPr/>
          </p:nvSpPr>
          <p:spPr bwMode="auto">
            <a:xfrm flipV="1">
              <a:off x="4281" y="2892"/>
              <a:ext cx="1" cy="7"/>
            </a:xfrm>
            <a:prstGeom prst="line">
              <a:avLst/>
            </a:prstGeom>
            <a:noFill/>
            <a:ln w="0">
              <a:solidFill>
                <a:srgbClr val="000000"/>
              </a:solidFill>
              <a:round/>
              <a:headEnd/>
              <a:tailEnd/>
            </a:ln>
          </p:spPr>
          <p:txBody>
            <a:bodyPr/>
            <a:lstStyle/>
            <a:p>
              <a:endParaRPr lang="en-US"/>
            </a:p>
          </p:txBody>
        </p:sp>
      </p:grpSp>
      <p:grpSp>
        <p:nvGrpSpPr>
          <p:cNvPr id="49185" name="Group 203"/>
          <p:cNvGrpSpPr>
            <a:grpSpLocks/>
          </p:cNvGrpSpPr>
          <p:nvPr/>
        </p:nvGrpSpPr>
        <p:grpSpPr bwMode="auto">
          <a:xfrm>
            <a:off x="4708525" y="1735138"/>
            <a:ext cx="1600200" cy="1398587"/>
            <a:chOff x="1824" y="3551"/>
            <a:chExt cx="1008" cy="849"/>
          </a:xfrm>
        </p:grpSpPr>
        <p:sp>
          <p:nvSpPr>
            <p:cNvPr id="49836" name="Line 204"/>
            <p:cNvSpPr>
              <a:spLocks noChangeShapeType="1"/>
            </p:cNvSpPr>
            <p:nvPr/>
          </p:nvSpPr>
          <p:spPr bwMode="auto">
            <a:xfrm>
              <a:off x="1828" y="4288"/>
              <a:ext cx="5" cy="1"/>
            </a:xfrm>
            <a:prstGeom prst="line">
              <a:avLst/>
            </a:prstGeom>
            <a:noFill/>
            <a:ln w="0">
              <a:solidFill>
                <a:srgbClr val="000000"/>
              </a:solidFill>
              <a:round/>
              <a:headEnd/>
              <a:tailEnd/>
            </a:ln>
          </p:spPr>
          <p:txBody>
            <a:bodyPr/>
            <a:lstStyle/>
            <a:p>
              <a:endParaRPr lang="en-US"/>
            </a:p>
          </p:txBody>
        </p:sp>
        <p:sp>
          <p:nvSpPr>
            <p:cNvPr id="49837" name="Line 205"/>
            <p:cNvSpPr>
              <a:spLocks noChangeShapeType="1"/>
            </p:cNvSpPr>
            <p:nvPr/>
          </p:nvSpPr>
          <p:spPr bwMode="auto">
            <a:xfrm>
              <a:off x="1828" y="4148"/>
              <a:ext cx="5" cy="1"/>
            </a:xfrm>
            <a:prstGeom prst="line">
              <a:avLst/>
            </a:prstGeom>
            <a:noFill/>
            <a:ln w="0">
              <a:solidFill>
                <a:srgbClr val="000000"/>
              </a:solidFill>
              <a:round/>
              <a:headEnd/>
              <a:tailEnd/>
            </a:ln>
          </p:spPr>
          <p:txBody>
            <a:bodyPr/>
            <a:lstStyle/>
            <a:p>
              <a:endParaRPr lang="en-US"/>
            </a:p>
          </p:txBody>
        </p:sp>
        <p:sp>
          <p:nvSpPr>
            <p:cNvPr id="49838" name="Line 206"/>
            <p:cNvSpPr>
              <a:spLocks noChangeShapeType="1"/>
            </p:cNvSpPr>
            <p:nvPr/>
          </p:nvSpPr>
          <p:spPr bwMode="auto">
            <a:xfrm>
              <a:off x="1828" y="4010"/>
              <a:ext cx="5" cy="1"/>
            </a:xfrm>
            <a:prstGeom prst="line">
              <a:avLst/>
            </a:prstGeom>
            <a:noFill/>
            <a:ln w="0">
              <a:solidFill>
                <a:srgbClr val="000000"/>
              </a:solidFill>
              <a:round/>
              <a:headEnd/>
              <a:tailEnd/>
            </a:ln>
          </p:spPr>
          <p:txBody>
            <a:bodyPr/>
            <a:lstStyle/>
            <a:p>
              <a:endParaRPr lang="en-US"/>
            </a:p>
          </p:txBody>
        </p:sp>
        <p:sp>
          <p:nvSpPr>
            <p:cNvPr id="49839" name="Line 207"/>
            <p:cNvSpPr>
              <a:spLocks noChangeShapeType="1"/>
            </p:cNvSpPr>
            <p:nvPr/>
          </p:nvSpPr>
          <p:spPr bwMode="auto">
            <a:xfrm>
              <a:off x="1828" y="3871"/>
              <a:ext cx="5" cy="1"/>
            </a:xfrm>
            <a:prstGeom prst="line">
              <a:avLst/>
            </a:prstGeom>
            <a:noFill/>
            <a:ln w="0">
              <a:solidFill>
                <a:srgbClr val="000000"/>
              </a:solidFill>
              <a:round/>
              <a:headEnd/>
              <a:tailEnd/>
            </a:ln>
          </p:spPr>
          <p:txBody>
            <a:bodyPr/>
            <a:lstStyle/>
            <a:p>
              <a:endParaRPr lang="en-US"/>
            </a:p>
          </p:txBody>
        </p:sp>
        <p:sp>
          <p:nvSpPr>
            <p:cNvPr id="49840" name="Line 208"/>
            <p:cNvSpPr>
              <a:spLocks noChangeShapeType="1"/>
            </p:cNvSpPr>
            <p:nvPr/>
          </p:nvSpPr>
          <p:spPr bwMode="auto">
            <a:xfrm>
              <a:off x="1828" y="3733"/>
              <a:ext cx="5" cy="1"/>
            </a:xfrm>
            <a:prstGeom prst="line">
              <a:avLst/>
            </a:prstGeom>
            <a:noFill/>
            <a:ln w="0">
              <a:solidFill>
                <a:srgbClr val="000000"/>
              </a:solidFill>
              <a:round/>
              <a:headEnd/>
              <a:tailEnd/>
            </a:ln>
          </p:spPr>
          <p:txBody>
            <a:bodyPr/>
            <a:lstStyle/>
            <a:p>
              <a:endParaRPr lang="en-US"/>
            </a:p>
          </p:txBody>
        </p:sp>
        <p:sp>
          <p:nvSpPr>
            <p:cNvPr id="49841" name="Line 209"/>
            <p:cNvSpPr>
              <a:spLocks noChangeShapeType="1"/>
            </p:cNvSpPr>
            <p:nvPr/>
          </p:nvSpPr>
          <p:spPr bwMode="auto">
            <a:xfrm>
              <a:off x="1828" y="3595"/>
              <a:ext cx="5" cy="1"/>
            </a:xfrm>
            <a:prstGeom prst="line">
              <a:avLst/>
            </a:prstGeom>
            <a:noFill/>
            <a:ln w="0">
              <a:solidFill>
                <a:srgbClr val="000000"/>
              </a:solidFill>
              <a:round/>
              <a:headEnd/>
              <a:tailEnd/>
            </a:ln>
          </p:spPr>
          <p:txBody>
            <a:bodyPr/>
            <a:lstStyle/>
            <a:p>
              <a:endParaRPr lang="en-US"/>
            </a:p>
          </p:txBody>
        </p:sp>
        <p:sp>
          <p:nvSpPr>
            <p:cNvPr id="49842" name="Freeform 210"/>
            <p:cNvSpPr>
              <a:spLocks/>
            </p:cNvSpPr>
            <p:nvPr/>
          </p:nvSpPr>
          <p:spPr bwMode="auto">
            <a:xfrm>
              <a:off x="1828" y="3742"/>
              <a:ext cx="1000" cy="569"/>
            </a:xfrm>
            <a:custGeom>
              <a:avLst/>
              <a:gdLst>
                <a:gd name="T0" fmla="*/ 0 w 3295"/>
                <a:gd name="T1" fmla="*/ 48 h 1300"/>
                <a:gd name="T2" fmla="*/ 4 w 3295"/>
                <a:gd name="T3" fmla="*/ 44 h 1300"/>
                <a:gd name="T4" fmla="*/ 8 w 3295"/>
                <a:gd name="T5" fmla="*/ 31 h 1300"/>
                <a:gd name="T6" fmla="*/ 12 w 3295"/>
                <a:gd name="T7" fmla="*/ 12 h 1300"/>
                <a:gd name="T8" fmla="*/ 16 w 3295"/>
                <a:gd name="T9" fmla="*/ 0 h 1300"/>
                <a:gd name="T10" fmla="*/ 20 w 3295"/>
                <a:gd name="T11" fmla="*/ 11 h 1300"/>
                <a:gd name="T12" fmla="*/ 24 w 3295"/>
                <a:gd name="T13" fmla="*/ 32 h 1300"/>
                <a:gd name="T14" fmla="*/ 28 w 3295"/>
                <a:gd name="T15" fmla="*/ 45 h 1300"/>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1300"/>
                <a:gd name="T26" fmla="*/ 3295 w 3295"/>
                <a:gd name="T27" fmla="*/ 1300 h 13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1300">
                  <a:moveTo>
                    <a:pt x="0" y="1300"/>
                  </a:moveTo>
                  <a:lnTo>
                    <a:pt x="471" y="1193"/>
                  </a:lnTo>
                  <a:lnTo>
                    <a:pt x="941" y="840"/>
                  </a:lnTo>
                  <a:lnTo>
                    <a:pt x="1412" y="340"/>
                  </a:lnTo>
                  <a:lnTo>
                    <a:pt x="1883" y="0"/>
                  </a:lnTo>
                  <a:lnTo>
                    <a:pt x="2354" y="308"/>
                  </a:lnTo>
                  <a:lnTo>
                    <a:pt x="2824" y="862"/>
                  </a:lnTo>
                  <a:lnTo>
                    <a:pt x="3295" y="1215"/>
                  </a:lnTo>
                </a:path>
              </a:pathLst>
            </a:custGeom>
            <a:noFill/>
            <a:ln w="1588">
              <a:solidFill>
                <a:srgbClr val="FF0000"/>
              </a:solidFill>
              <a:round/>
              <a:headEnd/>
              <a:tailEnd/>
            </a:ln>
          </p:spPr>
          <p:txBody>
            <a:bodyPr/>
            <a:lstStyle/>
            <a:p>
              <a:endParaRPr lang="en-US"/>
            </a:p>
          </p:txBody>
        </p:sp>
        <p:sp>
          <p:nvSpPr>
            <p:cNvPr id="49843" name="Line 211"/>
            <p:cNvSpPr>
              <a:spLocks noChangeShapeType="1"/>
            </p:cNvSpPr>
            <p:nvPr/>
          </p:nvSpPr>
          <p:spPr bwMode="auto">
            <a:xfrm flipV="1">
              <a:off x="1828" y="4301"/>
              <a:ext cx="1" cy="10"/>
            </a:xfrm>
            <a:prstGeom prst="line">
              <a:avLst/>
            </a:prstGeom>
            <a:noFill/>
            <a:ln w="1588">
              <a:solidFill>
                <a:srgbClr val="FF0000"/>
              </a:solidFill>
              <a:round/>
              <a:headEnd/>
              <a:tailEnd/>
            </a:ln>
          </p:spPr>
          <p:txBody>
            <a:bodyPr/>
            <a:lstStyle/>
            <a:p>
              <a:endParaRPr lang="en-US"/>
            </a:p>
          </p:txBody>
        </p:sp>
        <p:sp>
          <p:nvSpPr>
            <p:cNvPr id="49844" name="Line 212"/>
            <p:cNvSpPr>
              <a:spLocks noChangeShapeType="1"/>
            </p:cNvSpPr>
            <p:nvPr/>
          </p:nvSpPr>
          <p:spPr bwMode="auto">
            <a:xfrm flipV="1">
              <a:off x="1971" y="4254"/>
              <a:ext cx="1" cy="10"/>
            </a:xfrm>
            <a:prstGeom prst="line">
              <a:avLst/>
            </a:prstGeom>
            <a:noFill/>
            <a:ln w="1588">
              <a:solidFill>
                <a:srgbClr val="FF0000"/>
              </a:solidFill>
              <a:round/>
              <a:headEnd/>
              <a:tailEnd/>
            </a:ln>
          </p:spPr>
          <p:txBody>
            <a:bodyPr/>
            <a:lstStyle/>
            <a:p>
              <a:endParaRPr lang="en-US"/>
            </a:p>
          </p:txBody>
        </p:sp>
        <p:sp>
          <p:nvSpPr>
            <p:cNvPr id="49845" name="Line 213"/>
            <p:cNvSpPr>
              <a:spLocks noChangeShapeType="1"/>
            </p:cNvSpPr>
            <p:nvPr/>
          </p:nvSpPr>
          <p:spPr bwMode="auto">
            <a:xfrm flipV="1">
              <a:off x="2113" y="4078"/>
              <a:ext cx="1" cy="32"/>
            </a:xfrm>
            <a:prstGeom prst="line">
              <a:avLst/>
            </a:prstGeom>
            <a:noFill/>
            <a:ln w="1588">
              <a:solidFill>
                <a:srgbClr val="FF0000"/>
              </a:solidFill>
              <a:round/>
              <a:headEnd/>
              <a:tailEnd/>
            </a:ln>
          </p:spPr>
          <p:txBody>
            <a:bodyPr/>
            <a:lstStyle/>
            <a:p>
              <a:endParaRPr lang="en-US"/>
            </a:p>
          </p:txBody>
        </p:sp>
        <p:sp>
          <p:nvSpPr>
            <p:cNvPr id="49846" name="Line 214"/>
            <p:cNvSpPr>
              <a:spLocks noChangeShapeType="1"/>
            </p:cNvSpPr>
            <p:nvPr/>
          </p:nvSpPr>
          <p:spPr bwMode="auto">
            <a:xfrm flipV="1">
              <a:off x="2257" y="3836"/>
              <a:ext cx="1" cy="54"/>
            </a:xfrm>
            <a:prstGeom prst="line">
              <a:avLst/>
            </a:prstGeom>
            <a:noFill/>
            <a:ln w="1588">
              <a:solidFill>
                <a:srgbClr val="FF0000"/>
              </a:solidFill>
              <a:round/>
              <a:headEnd/>
              <a:tailEnd/>
            </a:ln>
          </p:spPr>
          <p:txBody>
            <a:bodyPr/>
            <a:lstStyle/>
            <a:p>
              <a:endParaRPr lang="en-US"/>
            </a:p>
          </p:txBody>
        </p:sp>
        <p:sp>
          <p:nvSpPr>
            <p:cNvPr id="49847" name="Line 215"/>
            <p:cNvSpPr>
              <a:spLocks noChangeShapeType="1"/>
            </p:cNvSpPr>
            <p:nvPr/>
          </p:nvSpPr>
          <p:spPr bwMode="auto">
            <a:xfrm flipV="1">
              <a:off x="2399" y="3661"/>
              <a:ext cx="1" cy="81"/>
            </a:xfrm>
            <a:prstGeom prst="line">
              <a:avLst/>
            </a:prstGeom>
            <a:noFill/>
            <a:ln w="1588">
              <a:solidFill>
                <a:srgbClr val="FF0000"/>
              </a:solidFill>
              <a:round/>
              <a:headEnd/>
              <a:tailEnd/>
            </a:ln>
          </p:spPr>
          <p:txBody>
            <a:bodyPr/>
            <a:lstStyle/>
            <a:p>
              <a:endParaRPr lang="en-US"/>
            </a:p>
          </p:txBody>
        </p:sp>
        <p:sp>
          <p:nvSpPr>
            <p:cNvPr id="49848" name="Line 216"/>
            <p:cNvSpPr>
              <a:spLocks noChangeShapeType="1"/>
            </p:cNvSpPr>
            <p:nvPr/>
          </p:nvSpPr>
          <p:spPr bwMode="auto">
            <a:xfrm flipV="1">
              <a:off x="2542" y="3806"/>
              <a:ext cx="1" cy="71"/>
            </a:xfrm>
            <a:prstGeom prst="line">
              <a:avLst/>
            </a:prstGeom>
            <a:noFill/>
            <a:ln w="1588">
              <a:solidFill>
                <a:srgbClr val="FF0000"/>
              </a:solidFill>
              <a:round/>
              <a:headEnd/>
              <a:tailEnd/>
            </a:ln>
          </p:spPr>
          <p:txBody>
            <a:bodyPr/>
            <a:lstStyle/>
            <a:p>
              <a:endParaRPr lang="en-US"/>
            </a:p>
          </p:txBody>
        </p:sp>
        <p:sp>
          <p:nvSpPr>
            <p:cNvPr id="49849" name="Line 217"/>
            <p:cNvSpPr>
              <a:spLocks noChangeShapeType="1"/>
            </p:cNvSpPr>
            <p:nvPr/>
          </p:nvSpPr>
          <p:spPr bwMode="auto">
            <a:xfrm flipV="1">
              <a:off x="2684" y="4071"/>
              <a:ext cx="1" cy="48"/>
            </a:xfrm>
            <a:prstGeom prst="line">
              <a:avLst/>
            </a:prstGeom>
            <a:noFill/>
            <a:ln w="1588">
              <a:solidFill>
                <a:srgbClr val="FF0000"/>
              </a:solidFill>
              <a:round/>
              <a:headEnd/>
              <a:tailEnd/>
            </a:ln>
          </p:spPr>
          <p:txBody>
            <a:bodyPr/>
            <a:lstStyle/>
            <a:p>
              <a:endParaRPr lang="en-US"/>
            </a:p>
          </p:txBody>
        </p:sp>
        <p:sp>
          <p:nvSpPr>
            <p:cNvPr id="49850" name="Line 218"/>
            <p:cNvSpPr>
              <a:spLocks noChangeShapeType="1"/>
            </p:cNvSpPr>
            <p:nvPr/>
          </p:nvSpPr>
          <p:spPr bwMode="auto">
            <a:xfrm flipV="1">
              <a:off x="2828" y="4233"/>
              <a:ext cx="1" cy="41"/>
            </a:xfrm>
            <a:prstGeom prst="line">
              <a:avLst/>
            </a:prstGeom>
            <a:noFill/>
            <a:ln w="1588">
              <a:solidFill>
                <a:srgbClr val="FF0000"/>
              </a:solidFill>
              <a:round/>
              <a:headEnd/>
              <a:tailEnd/>
            </a:ln>
          </p:spPr>
          <p:txBody>
            <a:bodyPr/>
            <a:lstStyle/>
            <a:p>
              <a:endParaRPr lang="en-US"/>
            </a:p>
          </p:txBody>
        </p:sp>
        <p:sp>
          <p:nvSpPr>
            <p:cNvPr id="49851" name="Line 219"/>
            <p:cNvSpPr>
              <a:spLocks noChangeShapeType="1"/>
            </p:cNvSpPr>
            <p:nvPr/>
          </p:nvSpPr>
          <p:spPr bwMode="auto">
            <a:xfrm>
              <a:off x="1828" y="4311"/>
              <a:ext cx="1" cy="10"/>
            </a:xfrm>
            <a:prstGeom prst="line">
              <a:avLst/>
            </a:prstGeom>
            <a:noFill/>
            <a:ln w="1588">
              <a:solidFill>
                <a:srgbClr val="FF0000"/>
              </a:solidFill>
              <a:round/>
              <a:headEnd/>
              <a:tailEnd/>
            </a:ln>
          </p:spPr>
          <p:txBody>
            <a:bodyPr/>
            <a:lstStyle/>
            <a:p>
              <a:endParaRPr lang="en-US"/>
            </a:p>
          </p:txBody>
        </p:sp>
        <p:sp>
          <p:nvSpPr>
            <p:cNvPr id="49852" name="Line 220"/>
            <p:cNvSpPr>
              <a:spLocks noChangeShapeType="1"/>
            </p:cNvSpPr>
            <p:nvPr/>
          </p:nvSpPr>
          <p:spPr bwMode="auto">
            <a:xfrm>
              <a:off x="1824" y="4321"/>
              <a:ext cx="9" cy="2"/>
            </a:xfrm>
            <a:prstGeom prst="line">
              <a:avLst/>
            </a:prstGeom>
            <a:noFill/>
            <a:ln w="1588">
              <a:solidFill>
                <a:srgbClr val="FF0000"/>
              </a:solidFill>
              <a:round/>
              <a:headEnd/>
              <a:tailEnd/>
            </a:ln>
          </p:spPr>
          <p:txBody>
            <a:bodyPr/>
            <a:lstStyle/>
            <a:p>
              <a:endParaRPr lang="en-US"/>
            </a:p>
          </p:txBody>
        </p:sp>
        <p:sp>
          <p:nvSpPr>
            <p:cNvPr id="49853" name="Line 221"/>
            <p:cNvSpPr>
              <a:spLocks noChangeShapeType="1"/>
            </p:cNvSpPr>
            <p:nvPr/>
          </p:nvSpPr>
          <p:spPr bwMode="auto">
            <a:xfrm>
              <a:off x="1971" y="4264"/>
              <a:ext cx="1" cy="10"/>
            </a:xfrm>
            <a:prstGeom prst="line">
              <a:avLst/>
            </a:prstGeom>
            <a:noFill/>
            <a:ln w="1588">
              <a:solidFill>
                <a:srgbClr val="FF0000"/>
              </a:solidFill>
              <a:round/>
              <a:headEnd/>
              <a:tailEnd/>
            </a:ln>
          </p:spPr>
          <p:txBody>
            <a:bodyPr/>
            <a:lstStyle/>
            <a:p>
              <a:endParaRPr lang="en-US"/>
            </a:p>
          </p:txBody>
        </p:sp>
        <p:sp>
          <p:nvSpPr>
            <p:cNvPr id="49854" name="Line 222"/>
            <p:cNvSpPr>
              <a:spLocks noChangeShapeType="1"/>
            </p:cNvSpPr>
            <p:nvPr/>
          </p:nvSpPr>
          <p:spPr bwMode="auto">
            <a:xfrm>
              <a:off x="1968" y="4274"/>
              <a:ext cx="7" cy="1"/>
            </a:xfrm>
            <a:prstGeom prst="line">
              <a:avLst/>
            </a:prstGeom>
            <a:noFill/>
            <a:ln w="1588">
              <a:solidFill>
                <a:srgbClr val="FF0000"/>
              </a:solidFill>
              <a:round/>
              <a:headEnd/>
              <a:tailEnd/>
            </a:ln>
          </p:spPr>
          <p:txBody>
            <a:bodyPr/>
            <a:lstStyle/>
            <a:p>
              <a:endParaRPr lang="en-US"/>
            </a:p>
          </p:txBody>
        </p:sp>
        <p:sp>
          <p:nvSpPr>
            <p:cNvPr id="49855" name="Line 223"/>
            <p:cNvSpPr>
              <a:spLocks noChangeShapeType="1"/>
            </p:cNvSpPr>
            <p:nvPr/>
          </p:nvSpPr>
          <p:spPr bwMode="auto">
            <a:xfrm>
              <a:off x="2113" y="4110"/>
              <a:ext cx="1" cy="30"/>
            </a:xfrm>
            <a:prstGeom prst="line">
              <a:avLst/>
            </a:prstGeom>
            <a:noFill/>
            <a:ln w="1588">
              <a:solidFill>
                <a:srgbClr val="FF0000"/>
              </a:solidFill>
              <a:round/>
              <a:headEnd/>
              <a:tailEnd/>
            </a:ln>
          </p:spPr>
          <p:txBody>
            <a:bodyPr/>
            <a:lstStyle/>
            <a:p>
              <a:endParaRPr lang="en-US"/>
            </a:p>
          </p:txBody>
        </p:sp>
        <p:sp>
          <p:nvSpPr>
            <p:cNvPr id="49856" name="Line 224"/>
            <p:cNvSpPr>
              <a:spLocks noChangeShapeType="1"/>
            </p:cNvSpPr>
            <p:nvPr/>
          </p:nvSpPr>
          <p:spPr bwMode="auto">
            <a:xfrm>
              <a:off x="2110" y="4140"/>
              <a:ext cx="8" cy="2"/>
            </a:xfrm>
            <a:prstGeom prst="line">
              <a:avLst/>
            </a:prstGeom>
            <a:noFill/>
            <a:ln w="1588">
              <a:solidFill>
                <a:srgbClr val="FF0000"/>
              </a:solidFill>
              <a:round/>
              <a:headEnd/>
              <a:tailEnd/>
            </a:ln>
          </p:spPr>
          <p:txBody>
            <a:bodyPr/>
            <a:lstStyle/>
            <a:p>
              <a:endParaRPr lang="en-US"/>
            </a:p>
          </p:txBody>
        </p:sp>
        <p:sp>
          <p:nvSpPr>
            <p:cNvPr id="49857" name="Line 225"/>
            <p:cNvSpPr>
              <a:spLocks noChangeShapeType="1"/>
            </p:cNvSpPr>
            <p:nvPr/>
          </p:nvSpPr>
          <p:spPr bwMode="auto">
            <a:xfrm>
              <a:off x="2257" y="3890"/>
              <a:ext cx="1" cy="55"/>
            </a:xfrm>
            <a:prstGeom prst="line">
              <a:avLst/>
            </a:prstGeom>
            <a:noFill/>
            <a:ln w="1588">
              <a:solidFill>
                <a:srgbClr val="FF0000"/>
              </a:solidFill>
              <a:round/>
              <a:headEnd/>
              <a:tailEnd/>
            </a:ln>
          </p:spPr>
          <p:txBody>
            <a:bodyPr/>
            <a:lstStyle/>
            <a:p>
              <a:endParaRPr lang="en-US"/>
            </a:p>
          </p:txBody>
        </p:sp>
        <p:sp>
          <p:nvSpPr>
            <p:cNvPr id="49858" name="Line 226"/>
            <p:cNvSpPr>
              <a:spLocks noChangeShapeType="1"/>
            </p:cNvSpPr>
            <p:nvPr/>
          </p:nvSpPr>
          <p:spPr bwMode="auto">
            <a:xfrm>
              <a:off x="2252" y="3945"/>
              <a:ext cx="9" cy="1"/>
            </a:xfrm>
            <a:prstGeom prst="line">
              <a:avLst/>
            </a:prstGeom>
            <a:noFill/>
            <a:ln w="1588">
              <a:solidFill>
                <a:srgbClr val="FF0000"/>
              </a:solidFill>
              <a:round/>
              <a:headEnd/>
              <a:tailEnd/>
            </a:ln>
          </p:spPr>
          <p:txBody>
            <a:bodyPr/>
            <a:lstStyle/>
            <a:p>
              <a:endParaRPr lang="en-US"/>
            </a:p>
          </p:txBody>
        </p:sp>
        <p:sp>
          <p:nvSpPr>
            <p:cNvPr id="49859" name="Line 227"/>
            <p:cNvSpPr>
              <a:spLocks noChangeShapeType="1"/>
            </p:cNvSpPr>
            <p:nvPr/>
          </p:nvSpPr>
          <p:spPr bwMode="auto">
            <a:xfrm>
              <a:off x="2399" y="3742"/>
              <a:ext cx="1" cy="81"/>
            </a:xfrm>
            <a:prstGeom prst="line">
              <a:avLst/>
            </a:prstGeom>
            <a:noFill/>
            <a:ln w="1588">
              <a:solidFill>
                <a:srgbClr val="FF0000"/>
              </a:solidFill>
              <a:round/>
              <a:headEnd/>
              <a:tailEnd/>
            </a:ln>
          </p:spPr>
          <p:txBody>
            <a:bodyPr/>
            <a:lstStyle/>
            <a:p>
              <a:endParaRPr lang="en-US"/>
            </a:p>
          </p:txBody>
        </p:sp>
        <p:sp>
          <p:nvSpPr>
            <p:cNvPr id="49860" name="Line 228"/>
            <p:cNvSpPr>
              <a:spLocks noChangeShapeType="1"/>
            </p:cNvSpPr>
            <p:nvPr/>
          </p:nvSpPr>
          <p:spPr bwMode="auto">
            <a:xfrm>
              <a:off x="2395" y="3823"/>
              <a:ext cx="9" cy="1"/>
            </a:xfrm>
            <a:prstGeom prst="line">
              <a:avLst/>
            </a:prstGeom>
            <a:noFill/>
            <a:ln w="1588">
              <a:solidFill>
                <a:srgbClr val="FF0000"/>
              </a:solidFill>
              <a:round/>
              <a:headEnd/>
              <a:tailEnd/>
            </a:ln>
          </p:spPr>
          <p:txBody>
            <a:bodyPr/>
            <a:lstStyle/>
            <a:p>
              <a:endParaRPr lang="en-US"/>
            </a:p>
          </p:txBody>
        </p:sp>
        <p:sp>
          <p:nvSpPr>
            <p:cNvPr id="49861" name="Line 229"/>
            <p:cNvSpPr>
              <a:spLocks noChangeShapeType="1"/>
            </p:cNvSpPr>
            <p:nvPr/>
          </p:nvSpPr>
          <p:spPr bwMode="auto">
            <a:xfrm>
              <a:off x="2542" y="3877"/>
              <a:ext cx="1" cy="70"/>
            </a:xfrm>
            <a:prstGeom prst="line">
              <a:avLst/>
            </a:prstGeom>
            <a:noFill/>
            <a:ln w="1588">
              <a:solidFill>
                <a:srgbClr val="FF0000"/>
              </a:solidFill>
              <a:round/>
              <a:headEnd/>
              <a:tailEnd/>
            </a:ln>
          </p:spPr>
          <p:txBody>
            <a:bodyPr/>
            <a:lstStyle/>
            <a:p>
              <a:endParaRPr lang="en-US"/>
            </a:p>
          </p:txBody>
        </p:sp>
        <p:sp>
          <p:nvSpPr>
            <p:cNvPr id="49862" name="Line 230"/>
            <p:cNvSpPr>
              <a:spLocks noChangeShapeType="1"/>
            </p:cNvSpPr>
            <p:nvPr/>
          </p:nvSpPr>
          <p:spPr bwMode="auto">
            <a:xfrm>
              <a:off x="2538" y="3947"/>
              <a:ext cx="8" cy="1"/>
            </a:xfrm>
            <a:prstGeom prst="line">
              <a:avLst/>
            </a:prstGeom>
            <a:noFill/>
            <a:ln w="1588">
              <a:solidFill>
                <a:srgbClr val="FF0000"/>
              </a:solidFill>
              <a:round/>
              <a:headEnd/>
              <a:tailEnd/>
            </a:ln>
          </p:spPr>
          <p:txBody>
            <a:bodyPr/>
            <a:lstStyle/>
            <a:p>
              <a:endParaRPr lang="en-US"/>
            </a:p>
          </p:txBody>
        </p:sp>
        <p:sp>
          <p:nvSpPr>
            <p:cNvPr id="49863" name="Line 231"/>
            <p:cNvSpPr>
              <a:spLocks noChangeShapeType="1"/>
            </p:cNvSpPr>
            <p:nvPr/>
          </p:nvSpPr>
          <p:spPr bwMode="auto">
            <a:xfrm>
              <a:off x="2684" y="4119"/>
              <a:ext cx="1" cy="47"/>
            </a:xfrm>
            <a:prstGeom prst="line">
              <a:avLst/>
            </a:prstGeom>
            <a:noFill/>
            <a:ln w="1588">
              <a:solidFill>
                <a:srgbClr val="FF0000"/>
              </a:solidFill>
              <a:round/>
              <a:headEnd/>
              <a:tailEnd/>
            </a:ln>
          </p:spPr>
          <p:txBody>
            <a:bodyPr/>
            <a:lstStyle/>
            <a:p>
              <a:endParaRPr lang="en-US"/>
            </a:p>
          </p:txBody>
        </p:sp>
        <p:sp>
          <p:nvSpPr>
            <p:cNvPr id="49864" name="Line 232"/>
            <p:cNvSpPr>
              <a:spLocks noChangeShapeType="1"/>
            </p:cNvSpPr>
            <p:nvPr/>
          </p:nvSpPr>
          <p:spPr bwMode="auto">
            <a:xfrm>
              <a:off x="2681" y="4166"/>
              <a:ext cx="7" cy="2"/>
            </a:xfrm>
            <a:prstGeom prst="line">
              <a:avLst/>
            </a:prstGeom>
            <a:noFill/>
            <a:ln w="1588">
              <a:solidFill>
                <a:srgbClr val="FF0000"/>
              </a:solidFill>
              <a:round/>
              <a:headEnd/>
              <a:tailEnd/>
            </a:ln>
          </p:spPr>
          <p:txBody>
            <a:bodyPr/>
            <a:lstStyle/>
            <a:p>
              <a:endParaRPr lang="en-US"/>
            </a:p>
          </p:txBody>
        </p:sp>
        <p:sp>
          <p:nvSpPr>
            <p:cNvPr id="49865" name="Line 233"/>
            <p:cNvSpPr>
              <a:spLocks noChangeShapeType="1"/>
            </p:cNvSpPr>
            <p:nvPr/>
          </p:nvSpPr>
          <p:spPr bwMode="auto">
            <a:xfrm>
              <a:off x="2828" y="4274"/>
              <a:ext cx="1" cy="40"/>
            </a:xfrm>
            <a:prstGeom prst="line">
              <a:avLst/>
            </a:prstGeom>
            <a:noFill/>
            <a:ln w="1588">
              <a:solidFill>
                <a:srgbClr val="FF0000"/>
              </a:solidFill>
              <a:round/>
              <a:headEnd/>
              <a:tailEnd/>
            </a:ln>
          </p:spPr>
          <p:txBody>
            <a:bodyPr/>
            <a:lstStyle/>
            <a:p>
              <a:endParaRPr lang="en-US"/>
            </a:p>
          </p:txBody>
        </p:sp>
        <p:sp>
          <p:nvSpPr>
            <p:cNvPr id="49866" name="Line 234"/>
            <p:cNvSpPr>
              <a:spLocks noChangeShapeType="1"/>
            </p:cNvSpPr>
            <p:nvPr/>
          </p:nvSpPr>
          <p:spPr bwMode="auto">
            <a:xfrm>
              <a:off x="2823" y="4314"/>
              <a:ext cx="9" cy="1"/>
            </a:xfrm>
            <a:prstGeom prst="line">
              <a:avLst/>
            </a:prstGeom>
            <a:noFill/>
            <a:ln w="1588">
              <a:solidFill>
                <a:srgbClr val="FF0000"/>
              </a:solidFill>
              <a:round/>
              <a:headEnd/>
              <a:tailEnd/>
            </a:ln>
          </p:spPr>
          <p:txBody>
            <a:bodyPr/>
            <a:lstStyle/>
            <a:p>
              <a:endParaRPr lang="en-US"/>
            </a:p>
          </p:txBody>
        </p:sp>
        <p:sp>
          <p:nvSpPr>
            <p:cNvPr id="49867" name="Freeform 235"/>
            <p:cNvSpPr>
              <a:spLocks/>
            </p:cNvSpPr>
            <p:nvPr/>
          </p:nvSpPr>
          <p:spPr bwMode="auto">
            <a:xfrm>
              <a:off x="1828" y="3636"/>
              <a:ext cx="1000" cy="670"/>
            </a:xfrm>
            <a:custGeom>
              <a:avLst/>
              <a:gdLst>
                <a:gd name="T0" fmla="*/ 0 w 3295"/>
                <a:gd name="T1" fmla="*/ 57 h 1528"/>
                <a:gd name="T2" fmla="*/ 4 w 3295"/>
                <a:gd name="T3" fmla="*/ 53 h 1528"/>
                <a:gd name="T4" fmla="*/ 8 w 3295"/>
                <a:gd name="T5" fmla="*/ 41 h 1528"/>
                <a:gd name="T6" fmla="*/ 12 w 3295"/>
                <a:gd name="T7" fmla="*/ 18 h 1528"/>
                <a:gd name="T8" fmla="*/ 16 w 3295"/>
                <a:gd name="T9" fmla="*/ 0 h 1528"/>
                <a:gd name="T10" fmla="*/ 20 w 3295"/>
                <a:gd name="T11" fmla="*/ 7 h 1528"/>
                <a:gd name="T12" fmla="*/ 24 w 3295"/>
                <a:gd name="T13" fmla="*/ 39 h 1528"/>
                <a:gd name="T14" fmla="*/ 28 w 3295"/>
                <a:gd name="T15" fmla="*/ 52 h 1528"/>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1528"/>
                <a:gd name="T26" fmla="*/ 3295 w 3295"/>
                <a:gd name="T27" fmla="*/ 1528 h 15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1528">
                  <a:moveTo>
                    <a:pt x="0" y="1528"/>
                  </a:moveTo>
                  <a:lnTo>
                    <a:pt x="471" y="1448"/>
                  </a:lnTo>
                  <a:lnTo>
                    <a:pt x="941" y="1119"/>
                  </a:lnTo>
                  <a:lnTo>
                    <a:pt x="1412" y="479"/>
                  </a:lnTo>
                  <a:lnTo>
                    <a:pt x="1883" y="0"/>
                  </a:lnTo>
                  <a:lnTo>
                    <a:pt x="2354" y="203"/>
                  </a:lnTo>
                  <a:lnTo>
                    <a:pt x="2824" y="1067"/>
                  </a:lnTo>
                  <a:lnTo>
                    <a:pt x="3295" y="1409"/>
                  </a:lnTo>
                </a:path>
              </a:pathLst>
            </a:custGeom>
            <a:noFill/>
            <a:ln w="1588">
              <a:solidFill>
                <a:srgbClr val="00FF00"/>
              </a:solidFill>
              <a:round/>
              <a:headEnd/>
              <a:tailEnd/>
            </a:ln>
          </p:spPr>
          <p:txBody>
            <a:bodyPr/>
            <a:lstStyle/>
            <a:p>
              <a:endParaRPr lang="en-US"/>
            </a:p>
          </p:txBody>
        </p:sp>
        <p:sp>
          <p:nvSpPr>
            <p:cNvPr id="49868" name="Line 236"/>
            <p:cNvSpPr>
              <a:spLocks noChangeShapeType="1"/>
            </p:cNvSpPr>
            <p:nvPr/>
          </p:nvSpPr>
          <p:spPr bwMode="auto">
            <a:xfrm flipV="1">
              <a:off x="1828" y="4295"/>
              <a:ext cx="1" cy="11"/>
            </a:xfrm>
            <a:prstGeom prst="line">
              <a:avLst/>
            </a:prstGeom>
            <a:noFill/>
            <a:ln w="1588">
              <a:solidFill>
                <a:srgbClr val="00FF00"/>
              </a:solidFill>
              <a:round/>
              <a:headEnd/>
              <a:tailEnd/>
            </a:ln>
          </p:spPr>
          <p:txBody>
            <a:bodyPr/>
            <a:lstStyle/>
            <a:p>
              <a:endParaRPr lang="en-US"/>
            </a:p>
          </p:txBody>
        </p:sp>
        <p:sp>
          <p:nvSpPr>
            <p:cNvPr id="49869" name="Line 237"/>
            <p:cNvSpPr>
              <a:spLocks noChangeShapeType="1"/>
            </p:cNvSpPr>
            <p:nvPr/>
          </p:nvSpPr>
          <p:spPr bwMode="auto">
            <a:xfrm>
              <a:off x="1824" y="4295"/>
              <a:ext cx="9" cy="2"/>
            </a:xfrm>
            <a:prstGeom prst="line">
              <a:avLst/>
            </a:prstGeom>
            <a:noFill/>
            <a:ln w="1588">
              <a:solidFill>
                <a:srgbClr val="00FF00"/>
              </a:solidFill>
              <a:round/>
              <a:headEnd/>
              <a:tailEnd/>
            </a:ln>
          </p:spPr>
          <p:txBody>
            <a:bodyPr/>
            <a:lstStyle/>
            <a:p>
              <a:endParaRPr lang="en-US"/>
            </a:p>
          </p:txBody>
        </p:sp>
        <p:sp>
          <p:nvSpPr>
            <p:cNvPr id="49870" name="Line 238"/>
            <p:cNvSpPr>
              <a:spLocks noChangeShapeType="1"/>
            </p:cNvSpPr>
            <p:nvPr/>
          </p:nvSpPr>
          <p:spPr bwMode="auto">
            <a:xfrm flipV="1">
              <a:off x="1971" y="4260"/>
              <a:ext cx="1" cy="11"/>
            </a:xfrm>
            <a:prstGeom prst="line">
              <a:avLst/>
            </a:prstGeom>
            <a:noFill/>
            <a:ln w="1588">
              <a:solidFill>
                <a:srgbClr val="00FF00"/>
              </a:solidFill>
              <a:round/>
              <a:headEnd/>
              <a:tailEnd/>
            </a:ln>
          </p:spPr>
          <p:txBody>
            <a:bodyPr/>
            <a:lstStyle/>
            <a:p>
              <a:endParaRPr lang="en-US"/>
            </a:p>
          </p:txBody>
        </p:sp>
        <p:sp>
          <p:nvSpPr>
            <p:cNvPr id="49871" name="Line 239"/>
            <p:cNvSpPr>
              <a:spLocks noChangeShapeType="1"/>
            </p:cNvSpPr>
            <p:nvPr/>
          </p:nvSpPr>
          <p:spPr bwMode="auto">
            <a:xfrm>
              <a:off x="1968" y="4260"/>
              <a:ext cx="7" cy="1"/>
            </a:xfrm>
            <a:prstGeom prst="line">
              <a:avLst/>
            </a:prstGeom>
            <a:noFill/>
            <a:ln w="1588">
              <a:solidFill>
                <a:srgbClr val="00FF00"/>
              </a:solidFill>
              <a:round/>
              <a:headEnd/>
              <a:tailEnd/>
            </a:ln>
          </p:spPr>
          <p:txBody>
            <a:bodyPr/>
            <a:lstStyle/>
            <a:p>
              <a:endParaRPr lang="en-US"/>
            </a:p>
          </p:txBody>
        </p:sp>
        <p:sp>
          <p:nvSpPr>
            <p:cNvPr id="49872" name="Line 240"/>
            <p:cNvSpPr>
              <a:spLocks noChangeShapeType="1"/>
            </p:cNvSpPr>
            <p:nvPr/>
          </p:nvSpPr>
          <p:spPr bwMode="auto">
            <a:xfrm flipV="1">
              <a:off x="2113" y="4096"/>
              <a:ext cx="1" cy="30"/>
            </a:xfrm>
            <a:prstGeom prst="line">
              <a:avLst/>
            </a:prstGeom>
            <a:noFill/>
            <a:ln w="1588">
              <a:solidFill>
                <a:srgbClr val="00FF00"/>
              </a:solidFill>
              <a:round/>
              <a:headEnd/>
              <a:tailEnd/>
            </a:ln>
          </p:spPr>
          <p:txBody>
            <a:bodyPr/>
            <a:lstStyle/>
            <a:p>
              <a:endParaRPr lang="en-US"/>
            </a:p>
          </p:txBody>
        </p:sp>
        <p:sp>
          <p:nvSpPr>
            <p:cNvPr id="49873" name="Line 241"/>
            <p:cNvSpPr>
              <a:spLocks noChangeShapeType="1"/>
            </p:cNvSpPr>
            <p:nvPr/>
          </p:nvSpPr>
          <p:spPr bwMode="auto">
            <a:xfrm>
              <a:off x="2110" y="4096"/>
              <a:ext cx="8" cy="1"/>
            </a:xfrm>
            <a:prstGeom prst="line">
              <a:avLst/>
            </a:prstGeom>
            <a:noFill/>
            <a:ln w="1588">
              <a:solidFill>
                <a:srgbClr val="00FF00"/>
              </a:solidFill>
              <a:round/>
              <a:headEnd/>
              <a:tailEnd/>
            </a:ln>
          </p:spPr>
          <p:txBody>
            <a:bodyPr/>
            <a:lstStyle/>
            <a:p>
              <a:endParaRPr lang="en-US"/>
            </a:p>
          </p:txBody>
        </p:sp>
        <p:sp>
          <p:nvSpPr>
            <p:cNvPr id="49874" name="Line 242"/>
            <p:cNvSpPr>
              <a:spLocks noChangeShapeType="1"/>
            </p:cNvSpPr>
            <p:nvPr/>
          </p:nvSpPr>
          <p:spPr bwMode="auto">
            <a:xfrm flipV="1">
              <a:off x="2257" y="3783"/>
              <a:ext cx="1" cy="63"/>
            </a:xfrm>
            <a:prstGeom prst="line">
              <a:avLst/>
            </a:prstGeom>
            <a:noFill/>
            <a:ln w="1588">
              <a:solidFill>
                <a:srgbClr val="00FF00"/>
              </a:solidFill>
              <a:round/>
              <a:headEnd/>
              <a:tailEnd/>
            </a:ln>
          </p:spPr>
          <p:txBody>
            <a:bodyPr/>
            <a:lstStyle/>
            <a:p>
              <a:endParaRPr lang="en-US"/>
            </a:p>
          </p:txBody>
        </p:sp>
        <p:sp>
          <p:nvSpPr>
            <p:cNvPr id="49875" name="Line 243"/>
            <p:cNvSpPr>
              <a:spLocks noChangeShapeType="1"/>
            </p:cNvSpPr>
            <p:nvPr/>
          </p:nvSpPr>
          <p:spPr bwMode="auto">
            <a:xfrm>
              <a:off x="2252" y="3783"/>
              <a:ext cx="9" cy="1"/>
            </a:xfrm>
            <a:prstGeom prst="line">
              <a:avLst/>
            </a:prstGeom>
            <a:noFill/>
            <a:ln w="1588">
              <a:solidFill>
                <a:srgbClr val="00FF00"/>
              </a:solidFill>
              <a:round/>
              <a:headEnd/>
              <a:tailEnd/>
            </a:ln>
          </p:spPr>
          <p:txBody>
            <a:bodyPr/>
            <a:lstStyle/>
            <a:p>
              <a:endParaRPr lang="en-US"/>
            </a:p>
          </p:txBody>
        </p:sp>
        <p:sp>
          <p:nvSpPr>
            <p:cNvPr id="49876" name="Line 244"/>
            <p:cNvSpPr>
              <a:spLocks noChangeShapeType="1"/>
            </p:cNvSpPr>
            <p:nvPr/>
          </p:nvSpPr>
          <p:spPr bwMode="auto">
            <a:xfrm flipV="1">
              <a:off x="2399" y="3551"/>
              <a:ext cx="1" cy="85"/>
            </a:xfrm>
            <a:prstGeom prst="line">
              <a:avLst/>
            </a:prstGeom>
            <a:noFill/>
            <a:ln w="1588">
              <a:solidFill>
                <a:srgbClr val="00FF00"/>
              </a:solidFill>
              <a:round/>
              <a:headEnd/>
              <a:tailEnd/>
            </a:ln>
          </p:spPr>
          <p:txBody>
            <a:bodyPr/>
            <a:lstStyle/>
            <a:p>
              <a:endParaRPr lang="en-US"/>
            </a:p>
          </p:txBody>
        </p:sp>
        <p:sp>
          <p:nvSpPr>
            <p:cNvPr id="49877" name="Line 245"/>
            <p:cNvSpPr>
              <a:spLocks noChangeShapeType="1"/>
            </p:cNvSpPr>
            <p:nvPr/>
          </p:nvSpPr>
          <p:spPr bwMode="auto">
            <a:xfrm>
              <a:off x="2395" y="3551"/>
              <a:ext cx="9" cy="1"/>
            </a:xfrm>
            <a:prstGeom prst="line">
              <a:avLst/>
            </a:prstGeom>
            <a:noFill/>
            <a:ln w="1588">
              <a:solidFill>
                <a:srgbClr val="00FF00"/>
              </a:solidFill>
              <a:round/>
              <a:headEnd/>
              <a:tailEnd/>
            </a:ln>
          </p:spPr>
          <p:txBody>
            <a:bodyPr/>
            <a:lstStyle/>
            <a:p>
              <a:endParaRPr lang="en-US"/>
            </a:p>
          </p:txBody>
        </p:sp>
        <p:sp>
          <p:nvSpPr>
            <p:cNvPr id="49878" name="Line 246"/>
            <p:cNvSpPr>
              <a:spLocks noChangeShapeType="1"/>
            </p:cNvSpPr>
            <p:nvPr/>
          </p:nvSpPr>
          <p:spPr bwMode="auto">
            <a:xfrm flipV="1">
              <a:off x="2542" y="3623"/>
              <a:ext cx="1" cy="102"/>
            </a:xfrm>
            <a:prstGeom prst="line">
              <a:avLst/>
            </a:prstGeom>
            <a:noFill/>
            <a:ln w="1588">
              <a:solidFill>
                <a:srgbClr val="00FF00"/>
              </a:solidFill>
              <a:round/>
              <a:headEnd/>
              <a:tailEnd/>
            </a:ln>
          </p:spPr>
          <p:txBody>
            <a:bodyPr/>
            <a:lstStyle/>
            <a:p>
              <a:endParaRPr lang="en-US"/>
            </a:p>
          </p:txBody>
        </p:sp>
        <p:sp>
          <p:nvSpPr>
            <p:cNvPr id="49879" name="Line 247"/>
            <p:cNvSpPr>
              <a:spLocks noChangeShapeType="1"/>
            </p:cNvSpPr>
            <p:nvPr/>
          </p:nvSpPr>
          <p:spPr bwMode="auto">
            <a:xfrm>
              <a:off x="2538" y="3623"/>
              <a:ext cx="8" cy="2"/>
            </a:xfrm>
            <a:prstGeom prst="line">
              <a:avLst/>
            </a:prstGeom>
            <a:noFill/>
            <a:ln w="1588">
              <a:solidFill>
                <a:srgbClr val="00FF00"/>
              </a:solidFill>
              <a:round/>
              <a:headEnd/>
              <a:tailEnd/>
            </a:ln>
          </p:spPr>
          <p:txBody>
            <a:bodyPr/>
            <a:lstStyle/>
            <a:p>
              <a:endParaRPr lang="en-US"/>
            </a:p>
          </p:txBody>
        </p:sp>
        <p:sp>
          <p:nvSpPr>
            <p:cNvPr id="49880" name="Line 248"/>
            <p:cNvSpPr>
              <a:spLocks noChangeShapeType="1"/>
            </p:cNvSpPr>
            <p:nvPr/>
          </p:nvSpPr>
          <p:spPr bwMode="auto">
            <a:xfrm flipV="1">
              <a:off x="2684" y="4028"/>
              <a:ext cx="1" cy="75"/>
            </a:xfrm>
            <a:prstGeom prst="line">
              <a:avLst/>
            </a:prstGeom>
            <a:noFill/>
            <a:ln w="1588">
              <a:solidFill>
                <a:srgbClr val="00FF00"/>
              </a:solidFill>
              <a:round/>
              <a:headEnd/>
              <a:tailEnd/>
            </a:ln>
          </p:spPr>
          <p:txBody>
            <a:bodyPr/>
            <a:lstStyle/>
            <a:p>
              <a:endParaRPr lang="en-US"/>
            </a:p>
          </p:txBody>
        </p:sp>
        <p:sp>
          <p:nvSpPr>
            <p:cNvPr id="49881" name="Line 249"/>
            <p:cNvSpPr>
              <a:spLocks noChangeShapeType="1"/>
            </p:cNvSpPr>
            <p:nvPr/>
          </p:nvSpPr>
          <p:spPr bwMode="auto">
            <a:xfrm>
              <a:off x="2681" y="4028"/>
              <a:ext cx="7" cy="2"/>
            </a:xfrm>
            <a:prstGeom prst="line">
              <a:avLst/>
            </a:prstGeom>
            <a:noFill/>
            <a:ln w="1588">
              <a:solidFill>
                <a:srgbClr val="00FF00"/>
              </a:solidFill>
              <a:round/>
              <a:headEnd/>
              <a:tailEnd/>
            </a:ln>
          </p:spPr>
          <p:txBody>
            <a:bodyPr/>
            <a:lstStyle/>
            <a:p>
              <a:endParaRPr lang="en-US"/>
            </a:p>
          </p:txBody>
        </p:sp>
        <p:sp>
          <p:nvSpPr>
            <p:cNvPr id="49882" name="Line 250"/>
            <p:cNvSpPr>
              <a:spLocks noChangeShapeType="1"/>
            </p:cNvSpPr>
            <p:nvPr/>
          </p:nvSpPr>
          <p:spPr bwMode="auto">
            <a:xfrm flipV="1">
              <a:off x="2828" y="4182"/>
              <a:ext cx="1" cy="72"/>
            </a:xfrm>
            <a:prstGeom prst="line">
              <a:avLst/>
            </a:prstGeom>
            <a:noFill/>
            <a:ln w="1588">
              <a:solidFill>
                <a:srgbClr val="00FF00"/>
              </a:solidFill>
              <a:round/>
              <a:headEnd/>
              <a:tailEnd/>
            </a:ln>
          </p:spPr>
          <p:txBody>
            <a:bodyPr/>
            <a:lstStyle/>
            <a:p>
              <a:endParaRPr lang="en-US"/>
            </a:p>
          </p:txBody>
        </p:sp>
        <p:sp>
          <p:nvSpPr>
            <p:cNvPr id="49883" name="Line 251"/>
            <p:cNvSpPr>
              <a:spLocks noChangeShapeType="1"/>
            </p:cNvSpPr>
            <p:nvPr/>
          </p:nvSpPr>
          <p:spPr bwMode="auto">
            <a:xfrm>
              <a:off x="2823" y="4182"/>
              <a:ext cx="9" cy="1"/>
            </a:xfrm>
            <a:prstGeom prst="line">
              <a:avLst/>
            </a:prstGeom>
            <a:noFill/>
            <a:ln w="1588">
              <a:solidFill>
                <a:srgbClr val="00FF00"/>
              </a:solidFill>
              <a:round/>
              <a:headEnd/>
              <a:tailEnd/>
            </a:ln>
          </p:spPr>
          <p:txBody>
            <a:bodyPr/>
            <a:lstStyle/>
            <a:p>
              <a:endParaRPr lang="en-US"/>
            </a:p>
          </p:txBody>
        </p:sp>
        <p:sp>
          <p:nvSpPr>
            <p:cNvPr id="49884" name="Line 252"/>
            <p:cNvSpPr>
              <a:spLocks noChangeShapeType="1"/>
            </p:cNvSpPr>
            <p:nvPr/>
          </p:nvSpPr>
          <p:spPr bwMode="auto">
            <a:xfrm>
              <a:off x="1828" y="4306"/>
              <a:ext cx="1" cy="9"/>
            </a:xfrm>
            <a:prstGeom prst="line">
              <a:avLst/>
            </a:prstGeom>
            <a:noFill/>
            <a:ln w="1588">
              <a:solidFill>
                <a:srgbClr val="00FF00"/>
              </a:solidFill>
              <a:round/>
              <a:headEnd/>
              <a:tailEnd/>
            </a:ln>
          </p:spPr>
          <p:txBody>
            <a:bodyPr/>
            <a:lstStyle/>
            <a:p>
              <a:endParaRPr lang="en-US"/>
            </a:p>
          </p:txBody>
        </p:sp>
        <p:sp>
          <p:nvSpPr>
            <p:cNvPr id="49885" name="Line 253"/>
            <p:cNvSpPr>
              <a:spLocks noChangeShapeType="1"/>
            </p:cNvSpPr>
            <p:nvPr/>
          </p:nvSpPr>
          <p:spPr bwMode="auto">
            <a:xfrm>
              <a:off x="1824" y="4315"/>
              <a:ext cx="9" cy="1"/>
            </a:xfrm>
            <a:prstGeom prst="line">
              <a:avLst/>
            </a:prstGeom>
            <a:noFill/>
            <a:ln w="1588">
              <a:solidFill>
                <a:srgbClr val="00FF00"/>
              </a:solidFill>
              <a:round/>
              <a:headEnd/>
              <a:tailEnd/>
            </a:ln>
          </p:spPr>
          <p:txBody>
            <a:bodyPr/>
            <a:lstStyle/>
            <a:p>
              <a:endParaRPr lang="en-US"/>
            </a:p>
          </p:txBody>
        </p:sp>
        <p:sp>
          <p:nvSpPr>
            <p:cNvPr id="49886" name="Line 254"/>
            <p:cNvSpPr>
              <a:spLocks noChangeShapeType="1"/>
            </p:cNvSpPr>
            <p:nvPr/>
          </p:nvSpPr>
          <p:spPr bwMode="auto">
            <a:xfrm>
              <a:off x="1971" y="4271"/>
              <a:ext cx="1" cy="9"/>
            </a:xfrm>
            <a:prstGeom prst="line">
              <a:avLst/>
            </a:prstGeom>
            <a:noFill/>
            <a:ln w="1588">
              <a:solidFill>
                <a:srgbClr val="00FF00"/>
              </a:solidFill>
              <a:round/>
              <a:headEnd/>
              <a:tailEnd/>
            </a:ln>
          </p:spPr>
          <p:txBody>
            <a:bodyPr/>
            <a:lstStyle/>
            <a:p>
              <a:endParaRPr lang="en-US"/>
            </a:p>
          </p:txBody>
        </p:sp>
        <p:sp>
          <p:nvSpPr>
            <p:cNvPr id="49887" name="Line 255"/>
            <p:cNvSpPr>
              <a:spLocks noChangeShapeType="1"/>
            </p:cNvSpPr>
            <p:nvPr/>
          </p:nvSpPr>
          <p:spPr bwMode="auto">
            <a:xfrm>
              <a:off x="1968" y="4280"/>
              <a:ext cx="7" cy="1"/>
            </a:xfrm>
            <a:prstGeom prst="line">
              <a:avLst/>
            </a:prstGeom>
            <a:noFill/>
            <a:ln w="1588">
              <a:solidFill>
                <a:srgbClr val="00FF00"/>
              </a:solidFill>
              <a:round/>
              <a:headEnd/>
              <a:tailEnd/>
            </a:ln>
          </p:spPr>
          <p:txBody>
            <a:bodyPr/>
            <a:lstStyle/>
            <a:p>
              <a:endParaRPr lang="en-US"/>
            </a:p>
          </p:txBody>
        </p:sp>
        <p:sp>
          <p:nvSpPr>
            <p:cNvPr id="49888" name="Line 256"/>
            <p:cNvSpPr>
              <a:spLocks noChangeShapeType="1"/>
            </p:cNvSpPr>
            <p:nvPr/>
          </p:nvSpPr>
          <p:spPr bwMode="auto">
            <a:xfrm>
              <a:off x="2113" y="4126"/>
              <a:ext cx="1" cy="30"/>
            </a:xfrm>
            <a:prstGeom prst="line">
              <a:avLst/>
            </a:prstGeom>
            <a:noFill/>
            <a:ln w="1588">
              <a:solidFill>
                <a:srgbClr val="00FF00"/>
              </a:solidFill>
              <a:round/>
              <a:headEnd/>
              <a:tailEnd/>
            </a:ln>
          </p:spPr>
          <p:txBody>
            <a:bodyPr/>
            <a:lstStyle/>
            <a:p>
              <a:endParaRPr lang="en-US"/>
            </a:p>
          </p:txBody>
        </p:sp>
        <p:sp>
          <p:nvSpPr>
            <p:cNvPr id="49889" name="Line 257"/>
            <p:cNvSpPr>
              <a:spLocks noChangeShapeType="1"/>
            </p:cNvSpPr>
            <p:nvPr/>
          </p:nvSpPr>
          <p:spPr bwMode="auto">
            <a:xfrm>
              <a:off x="2110" y="4156"/>
              <a:ext cx="8" cy="1"/>
            </a:xfrm>
            <a:prstGeom prst="line">
              <a:avLst/>
            </a:prstGeom>
            <a:noFill/>
            <a:ln w="1588">
              <a:solidFill>
                <a:srgbClr val="00FF00"/>
              </a:solidFill>
              <a:round/>
              <a:headEnd/>
              <a:tailEnd/>
            </a:ln>
          </p:spPr>
          <p:txBody>
            <a:bodyPr/>
            <a:lstStyle/>
            <a:p>
              <a:endParaRPr lang="en-US"/>
            </a:p>
          </p:txBody>
        </p:sp>
        <p:sp>
          <p:nvSpPr>
            <p:cNvPr id="49890" name="Line 258"/>
            <p:cNvSpPr>
              <a:spLocks noChangeShapeType="1"/>
            </p:cNvSpPr>
            <p:nvPr/>
          </p:nvSpPr>
          <p:spPr bwMode="auto">
            <a:xfrm>
              <a:off x="2257" y="3846"/>
              <a:ext cx="1" cy="63"/>
            </a:xfrm>
            <a:prstGeom prst="line">
              <a:avLst/>
            </a:prstGeom>
            <a:noFill/>
            <a:ln w="1588">
              <a:solidFill>
                <a:srgbClr val="00FF00"/>
              </a:solidFill>
              <a:round/>
              <a:headEnd/>
              <a:tailEnd/>
            </a:ln>
          </p:spPr>
          <p:txBody>
            <a:bodyPr/>
            <a:lstStyle/>
            <a:p>
              <a:endParaRPr lang="en-US"/>
            </a:p>
          </p:txBody>
        </p:sp>
        <p:sp>
          <p:nvSpPr>
            <p:cNvPr id="49891" name="Line 259"/>
            <p:cNvSpPr>
              <a:spLocks noChangeShapeType="1"/>
            </p:cNvSpPr>
            <p:nvPr/>
          </p:nvSpPr>
          <p:spPr bwMode="auto">
            <a:xfrm>
              <a:off x="2252" y="3909"/>
              <a:ext cx="9" cy="1"/>
            </a:xfrm>
            <a:prstGeom prst="line">
              <a:avLst/>
            </a:prstGeom>
            <a:noFill/>
            <a:ln w="1588">
              <a:solidFill>
                <a:srgbClr val="00FF00"/>
              </a:solidFill>
              <a:round/>
              <a:headEnd/>
              <a:tailEnd/>
            </a:ln>
          </p:spPr>
          <p:txBody>
            <a:bodyPr/>
            <a:lstStyle/>
            <a:p>
              <a:endParaRPr lang="en-US"/>
            </a:p>
          </p:txBody>
        </p:sp>
        <p:sp>
          <p:nvSpPr>
            <p:cNvPr id="49892" name="Line 260"/>
            <p:cNvSpPr>
              <a:spLocks noChangeShapeType="1"/>
            </p:cNvSpPr>
            <p:nvPr/>
          </p:nvSpPr>
          <p:spPr bwMode="auto">
            <a:xfrm>
              <a:off x="2399" y="3636"/>
              <a:ext cx="1" cy="86"/>
            </a:xfrm>
            <a:prstGeom prst="line">
              <a:avLst/>
            </a:prstGeom>
            <a:noFill/>
            <a:ln w="1588">
              <a:solidFill>
                <a:srgbClr val="00FF00"/>
              </a:solidFill>
              <a:round/>
              <a:headEnd/>
              <a:tailEnd/>
            </a:ln>
          </p:spPr>
          <p:txBody>
            <a:bodyPr/>
            <a:lstStyle/>
            <a:p>
              <a:endParaRPr lang="en-US"/>
            </a:p>
          </p:txBody>
        </p:sp>
        <p:sp>
          <p:nvSpPr>
            <p:cNvPr id="49893" name="Line 261"/>
            <p:cNvSpPr>
              <a:spLocks noChangeShapeType="1"/>
            </p:cNvSpPr>
            <p:nvPr/>
          </p:nvSpPr>
          <p:spPr bwMode="auto">
            <a:xfrm>
              <a:off x="2395" y="3722"/>
              <a:ext cx="9" cy="1"/>
            </a:xfrm>
            <a:prstGeom prst="line">
              <a:avLst/>
            </a:prstGeom>
            <a:noFill/>
            <a:ln w="1588">
              <a:solidFill>
                <a:srgbClr val="00FF00"/>
              </a:solidFill>
              <a:round/>
              <a:headEnd/>
              <a:tailEnd/>
            </a:ln>
          </p:spPr>
          <p:txBody>
            <a:bodyPr/>
            <a:lstStyle/>
            <a:p>
              <a:endParaRPr lang="en-US"/>
            </a:p>
          </p:txBody>
        </p:sp>
        <p:sp>
          <p:nvSpPr>
            <p:cNvPr id="49894" name="Line 262"/>
            <p:cNvSpPr>
              <a:spLocks noChangeShapeType="1"/>
            </p:cNvSpPr>
            <p:nvPr/>
          </p:nvSpPr>
          <p:spPr bwMode="auto">
            <a:xfrm>
              <a:off x="2542" y="3725"/>
              <a:ext cx="1" cy="101"/>
            </a:xfrm>
            <a:prstGeom prst="line">
              <a:avLst/>
            </a:prstGeom>
            <a:noFill/>
            <a:ln w="1588">
              <a:solidFill>
                <a:srgbClr val="00FF00"/>
              </a:solidFill>
              <a:round/>
              <a:headEnd/>
              <a:tailEnd/>
            </a:ln>
          </p:spPr>
          <p:txBody>
            <a:bodyPr/>
            <a:lstStyle/>
            <a:p>
              <a:endParaRPr lang="en-US"/>
            </a:p>
          </p:txBody>
        </p:sp>
        <p:sp>
          <p:nvSpPr>
            <p:cNvPr id="49895" name="Line 263"/>
            <p:cNvSpPr>
              <a:spLocks noChangeShapeType="1"/>
            </p:cNvSpPr>
            <p:nvPr/>
          </p:nvSpPr>
          <p:spPr bwMode="auto">
            <a:xfrm>
              <a:off x="2538" y="3826"/>
              <a:ext cx="8" cy="1"/>
            </a:xfrm>
            <a:prstGeom prst="line">
              <a:avLst/>
            </a:prstGeom>
            <a:noFill/>
            <a:ln w="1588">
              <a:solidFill>
                <a:srgbClr val="00FF00"/>
              </a:solidFill>
              <a:round/>
              <a:headEnd/>
              <a:tailEnd/>
            </a:ln>
          </p:spPr>
          <p:txBody>
            <a:bodyPr/>
            <a:lstStyle/>
            <a:p>
              <a:endParaRPr lang="en-US"/>
            </a:p>
          </p:txBody>
        </p:sp>
        <p:sp>
          <p:nvSpPr>
            <p:cNvPr id="49896" name="Line 264"/>
            <p:cNvSpPr>
              <a:spLocks noChangeShapeType="1"/>
            </p:cNvSpPr>
            <p:nvPr/>
          </p:nvSpPr>
          <p:spPr bwMode="auto">
            <a:xfrm>
              <a:off x="2684" y="4103"/>
              <a:ext cx="1" cy="75"/>
            </a:xfrm>
            <a:prstGeom prst="line">
              <a:avLst/>
            </a:prstGeom>
            <a:noFill/>
            <a:ln w="1588">
              <a:solidFill>
                <a:srgbClr val="00FF00"/>
              </a:solidFill>
              <a:round/>
              <a:headEnd/>
              <a:tailEnd/>
            </a:ln>
          </p:spPr>
          <p:txBody>
            <a:bodyPr/>
            <a:lstStyle/>
            <a:p>
              <a:endParaRPr lang="en-US"/>
            </a:p>
          </p:txBody>
        </p:sp>
        <p:sp>
          <p:nvSpPr>
            <p:cNvPr id="49897" name="Line 265"/>
            <p:cNvSpPr>
              <a:spLocks noChangeShapeType="1"/>
            </p:cNvSpPr>
            <p:nvPr/>
          </p:nvSpPr>
          <p:spPr bwMode="auto">
            <a:xfrm>
              <a:off x="2681" y="4178"/>
              <a:ext cx="7" cy="1"/>
            </a:xfrm>
            <a:prstGeom prst="line">
              <a:avLst/>
            </a:prstGeom>
            <a:noFill/>
            <a:ln w="1588">
              <a:solidFill>
                <a:srgbClr val="00FF00"/>
              </a:solidFill>
              <a:round/>
              <a:headEnd/>
              <a:tailEnd/>
            </a:ln>
          </p:spPr>
          <p:txBody>
            <a:bodyPr/>
            <a:lstStyle/>
            <a:p>
              <a:endParaRPr lang="en-US"/>
            </a:p>
          </p:txBody>
        </p:sp>
        <p:sp>
          <p:nvSpPr>
            <p:cNvPr id="49898" name="Line 266"/>
            <p:cNvSpPr>
              <a:spLocks noChangeShapeType="1"/>
            </p:cNvSpPr>
            <p:nvPr/>
          </p:nvSpPr>
          <p:spPr bwMode="auto">
            <a:xfrm>
              <a:off x="2828" y="4254"/>
              <a:ext cx="1" cy="70"/>
            </a:xfrm>
            <a:prstGeom prst="line">
              <a:avLst/>
            </a:prstGeom>
            <a:noFill/>
            <a:ln w="1588">
              <a:solidFill>
                <a:srgbClr val="00FF00"/>
              </a:solidFill>
              <a:round/>
              <a:headEnd/>
              <a:tailEnd/>
            </a:ln>
          </p:spPr>
          <p:txBody>
            <a:bodyPr/>
            <a:lstStyle/>
            <a:p>
              <a:endParaRPr lang="en-US"/>
            </a:p>
          </p:txBody>
        </p:sp>
        <p:sp>
          <p:nvSpPr>
            <p:cNvPr id="49899" name="Line 267"/>
            <p:cNvSpPr>
              <a:spLocks noChangeShapeType="1"/>
            </p:cNvSpPr>
            <p:nvPr/>
          </p:nvSpPr>
          <p:spPr bwMode="auto">
            <a:xfrm>
              <a:off x="2823" y="4324"/>
              <a:ext cx="9" cy="1"/>
            </a:xfrm>
            <a:prstGeom prst="line">
              <a:avLst/>
            </a:prstGeom>
            <a:noFill/>
            <a:ln w="1588">
              <a:solidFill>
                <a:srgbClr val="00FF00"/>
              </a:solidFill>
              <a:round/>
              <a:headEnd/>
              <a:tailEnd/>
            </a:ln>
          </p:spPr>
          <p:txBody>
            <a:bodyPr/>
            <a:lstStyle/>
            <a:p>
              <a:endParaRPr lang="en-US"/>
            </a:p>
          </p:txBody>
        </p:sp>
        <p:sp>
          <p:nvSpPr>
            <p:cNvPr id="49900" name="Freeform 268"/>
            <p:cNvSpPr>
              <a:spLocks/>
            </p:cNvSpPr>
            <p:nvPr/>
          </p:nvSpPr>
          <p:spPr bwMode="auto">
            <a:xfrm>
              <a:off x="1828" y="3714"/>
              <a:ext cx="1000" cy="680"/>
            </a:xfrm>
            <a:custGeom>
              <a:avLst/>
              <a:gdLst>
                <a:gd name="T0" fmla="*/ 0 w 3295"/>
                <a:gd name="T1" fmla="*/ 50 h 1552"/>
                <a:gd name="T2" fmla="*/ 4 w 3295"/>
                <a:gd name="T3" fmla="*/ 47 h 1552"/>
                <a:gd name="T4" fmla="*/ 8 w 3295"/>
                <a:gd name="T5" fmla="*/ 33 h 1552"/>
                <a:gd name="T6" fmla="*/ 12 w 3295"/>
                <a:gd name="T7" fmla="*/ 13 h 1552"/>
                <a:gd name="T8" fmla="*/ 16 w 3295"/>
                <a:gd name="T9" fmla="*/ 0 h 1552"/>
                <a:gd name="T10" fmla="*/ 20 w 3295"/>
                <a:gd name="T11" fmla="*/ 18 h 1552"/>
                <a:gd name="T12" fmla="*/ 24 w 3295"/>
                <a:gd name="T13" fmla="*/ 43 h 1552"/>
                <a:gd name="T14" fmla="*/ 28 w 3295"/>
                <a:gd name="T15" fmla="*/ 57 h 1552"/>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1552"/>
                <a:gd name="T26" fmla="*/ 3295 w 3295"/>
                <a:gd name="T27" fmla="*/ 1552 h 15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1552">
                  <a:moveTo>
                    <a:pt x="0" y="1347"/>
                  </a:moveTo>
                  <a:lnTo>
                    <a:pt x="471" y="1272"/>
                  </a:lnTo>
                  <a:lnTo>
                    <a:pt x="941" y="901"/>
                  </a:lnTo>
                  <a:lnTo>
                    <a:pt x="1412" y="358"/>
                  </a:lnTo>
                  <a:lnTo>
                    <a:pt x="1883" y="0"/>
                  </a:lnTo>
                  <a:lnTo>
                    <a:pt x="2354" y="489"/>
                  </a:lnTo>
                  <a:lnTo>
                    <a:pt x="2824" y="1166"/>
                  </a:lnTo>
                  <a:lnTo>
                    <a:pt x="3295" y="1552"/>
                  </a:lnTo>
                </a:path>
              </a:pathLst>
            </a:custGeom>
            <a:noFill/>
            <a:ln w="1588">
              <a:solidFill>
                <a:srgbClr val="0000FF"/>
              </a:solidFill>
              <a:round/>
              <a:headEnd/>
              <a:tailEnd/>
            </a:ln>
          </p:spPr>
          <p:txBody>
            <a:bodyPr/>
            <a:lstStyle/>
            <a:p>
              <a:endParaRPr lang="en-US"/>
            </a:p>
          </p:txBody>
        </p:sp>
        <p:sp>
          <p:nvSpPr>
            <p:cNvPr id="49901" name="Line 269"/>
            <p:cNvSpPr>
              <a:spLocks noChangeShapeType="1"/>
            </p:cNvSpPr>
            <p:nvPr/>
          </p:nvSpPr>
          <p:spPr bwMode="auto">
            <a:xfrm flipV="1">
              <a:off x="1828" y="4285"/>
              <a:ext cx="1" cy="18"/>
            </a:xfrm>
            <a:prstGeom prst="line">
              <a:avLst/>
            </a:prstGeom>
            <a:noFill/>
            <a:ln w="1588">
              <a:solidFill>
                <a:srgbClr val="0000FF"/>
              </a:solidFill>
              <a:round/>
              <a:headEnd/>
              <a:tailEnd/>
            </a:ln>
          </p:spPr>
          <p:txBody>
            <a:bodyPr/>
            <a:lstStyle/>
            <a:p>
              <a:endParaRPr lang="en-US"/>
            </a:p>
          </p:txBody>
        </p:sp>
        <p:sp>
          <p:nvSpPr>
            <p:cNvPr id="49902" name="Line 270"/>
            <p:cNvSpPr>
              <a:spLocks noChangeShapeType="1"/>
            </p:cNvSpPr>
            <p:nvPr/>
          </p:nvSpPr>
          <p:spPr bwMode="auto">
            <a:xfrm>
              <a:off x="1824" y="4285"/>
              <a:ext cx="9" cy="1"/>
            </a:xfrm>
            <a:prstGeom prst="line">
              <a:avLst/>
            </a:prstGeom>
            <a:noFill/>
            <a:ln w="1588">
              <a:solidFill>
                <a:srgbClr val="0000FF"/>
              </a:solidFill>
              <a:round/>
              <a:headEnd/>
              <a:tailEnd/>
            </a:ln>
          </p:spPr>
          <p:txBody>
            <a:bodyPr/>
            <a:lstStyle/>
            <a:p>
              <a:endParaRPr lang="en-US"/>
            </a:p>
          </p:txBody>
        </p:sp>
        <p:sp>
          <p:nvSpPr>
            <p:cNvPr id="49903" name="Line 271"/>
            <p:cNvSpPr>
              <a:spLocks noChangeShapeType="1"/>
            </p:cNvSpPr>
            <p:nvPr/>
          </p:nvSpPr>
          <p:spPr bwMode="auto">
            <a:xfrm flipV="1">
              <a:off x="1971" y="4252"/>
              <a:ext cx="1" cy="19"/>
            </a:xfrm>
            <a:prstGeom prst="line">
              <a:avLst/>
            </a:prstGeom>
            <a:noFill/>
            <a:ln w="1588">
              <a:solidFill>
                <a:srgbClr val="0000FF"/>
              </a:solidFill>
              <a:round/>
              <a:headEnd/>
              <a:tailEnd/>
            </a:ln>
          </p:spPr>
          <p:txBody>
            <a:bodyPr/>
            <a:lstStyle/>
            <a:p>
              <a:endParaRPr lang="en-US"/>
            </a:p>
          </p:txBody>
        </p:sp>
        <p:sp>
          <p:nvSpPr>
            <p:cNvPr id="49904" name="Line 272"/>
            <p:cNvSpPr>
              <a:spLocks noChangeShapeType="1"/>
            </p:cNvSpPr>
            <p:nvPr/>
          </p:nvSpPr>
          <p:spPr bwMode="auto">
            <a:xfrm>
              <a:off x="1968" y="4252"/>
              <a:ext cx="7" cy="2"/>
            </a:xfrm>
            <a:prstGeom prst="line">
              <a:avLst/>
            </a:prstGeom>
            <a:noFill/>
            <a:ln w="1588">
              <a:solidFill>
                <a:srgbClr val="0000FF"/>
              </a:solidFill>
              <a:round/>
              <a:headEnd/>
              <a:tailEnd/>
            </a:ln>
          </p:spPr>
          <p:txBody>
            <a:bodyPr/>
            <a:lstStyle/>
            <a:p>
              <a:endParaRPr lang="en-US"/>
            </a:p>
          </p:txBody>
        </p:sp>
        <p:sp>
          <p:nvSpPr>
            <p:cNvPr id="49905" name="Line 273"/>
            <p:cNvSpPr>
              <a:spLocks noChangeShapeType="1"/>
            </p:cNvSpPr>
            <p:nvPr/>
          </p:nvSpPr>
          <p:spPr bwMode="auto">
            <a:xfrm flipV="1">
              <a:off x="2113" y="4071"/>
              <a:ext cx="1" cy="38"/>
            </a:xfrm>
            <a:prstGeom prst="line">
              <a:avLst/>
            </a:prstGeom>
            <a:noFill/>
            <a:ln w="1588">
              <a:solidFill>
                <a:srgbClr val="0000FF"/>
              </a:solidFill>
              <a:round/>
              <a:headEnd/>
              <a:tailEnd/>
            </a:ln>
          </p:spPr>
          <p:txBody>
            <a:bodyPr/>
            <a:lstStyle/>
            <a:p>
              <a:endParaRPr lang="en-US"/>
            </a:p>
          </p:txBody>
        </p:sp>
        <p:sp>
          <p:nvSpPr>
            <p:cNvPr id="49906" name="Line 274"/>
            <p:cNvSpPr>
              <a:spLocks noChangeShapeType="1"/>
            </p:cNvSpPr>
            <p:nvPr/>
          </p:nvSpPr>
          <p:spPr bwMode="auto">
            <a:xfrm>
              <a:off x="2110" y="4071"/>
              <a:ext cx="8" cy="2"/>
            </a:xfrm>
            <a:prstGeom prst="line">
              <a:avLst/>
            </a:prstGeom>
            <a:noFill/>
            <a:ln w="1588">
              <a:solidFill>
                <a:srgbClr val="0000FF"/>
              </a:solidFill>
              <a:round/>
              <a:headEnd/>
              <a:tailEnd/>
            </a:ln>
          </p:spPr>
          <p:txBody>
            <a:bodyPr/>
            <a:lstStyle/>
            <a:p>
              <a:endParaRPr lang="en-US"/>
            </a:p>
          </p:txBody>
        </p:sp>
        <p:sp>
          <p:nvSpPr>
            <p:cNvPr id="49907" name="Line 275"/>
            <p:cNvSpPr>
              <a:spLocks noChangeShapeType="1"/>
            </p:cNvSpPr>
            <p:nvPr/>
          </p:nvSpPr>
          <p:spPr bwMode="auto">
            <a:xfrm flipV="1">
              <a:off x="2257" y="3809"/>
              <a:ext cx="1" cy="62"/>
            </a:xfrm>
            <a:prstGeom prst="line">
              <a:avLst/>
            </a:prstGeom>
            <a:noFill/>
            <a:ln w="1588">
              <a:solidFill>
                <a:srgbClr val="0000FF"/>
              </a:solidFill>
              <a:round/>
              <a:headEnd/>
              <a:tailEnd/>
            </a:ln>
          </p:spPr>
          <p:txBody>
            <a:bodyPr/>
            <a:lstStyle/>
            <a:p>
              <a:endParaRPr lang="en-US"/>
            </a:p>
          </p:txBody>
        </p:sp>
        <p:sp>
          <p:nvSpPr>
            <p:cNvPr id="49908" name="Line 276"/>
            <p:cNvSpPr>
              <a:spLocks noChangeShapeType="1"/>
            </p:cNvSpPr>
            <p:nvPr/>
          </p:nvSpPr>
          <p:spPr bwMode="auto">
            <a:xfrm>
              <a:off x="2252" y="3809"/>
              <a:ext cx="9" cy="1"/>
            </a:xfrm>
            <a:prstGeom prst="line">
              <a:avLst/>
            </a:prstGeom>
            <a:noFill/>
            <a:ln w="1588">
              <a:solidFill>
                <a:srgbClr val="0000FF"/>
              </a:solidFill>
              <a:round/>
              <a:headEnd/>
              <a:tailEnd/>
            </a:ln>
          </p:spPr>
          <p:txBody>
            <a:bodyPr/>
            <a:lstStyle/>
            <a:p>
              <a:endParaRPr lang="en-US"/>
            </a:p>
          </p:txBody>
        </p:sp>
        <p:sp>
          <p:nvSpPr>
            <p:cNvPr id="49909" name="Line 277"/>
            <p:cNvSpPr>
              <a:spLocks noChangeShapeType="1"/>
            </p:cNvSpPr>
            <p:nvPr/>
          </p:nvSpPr>
          <p:spPr bwMode="auto">
            <a:xfrm flipV="1">
              <a:off x="2399" y="3640"/>
              <a:ext cx="1" cy="74"/>
            </a:xfrm>
            <a:prstGeom prst="line">
              <a:avLst/>
            </a:prstGeom>
            <a:noFill/>
            <a:ln w="1588">
              <a:solidFill>
                <a:srgbClr val="0000FF"/>
              </a:solidFill>
              <a:round/>
              <a:headEnd/>
              <a:tailEnd/>
            </a:ln>
          </p:spPr>
          <p:txBody>
            <a:bodyPr/>
            <a:lstStyle/>
            <a:p>
              <a:endParaRPr lang="en-US"/>
            </a:p>
          </p:txBody>
        </p:sp>
        <p:sp>
          <p:nvSpPr>
            <p:cNvPr id="49910" name="Line 278"/>
            <p:cNvSpPr>
              <a:spLocks noChangeShapeType="1"/>
            </p:cNvSpPr>
            <p:nvPr/>
          </p:nvSpPr>
          <p:spPr bwMode="auto">
            <a:xfrm>
              <a:off x="2395" y="3640"/>
              <a:ext cx="9" cy="2"/>
            </a:xfrm>
            <a:prstGeom prst="line">
              <a:avLst/>
            </a:prstGeom>
            <a:noFill/>
            <a:ln w="1588">
              <a:solidFill>
                <a:srgbClr val="0000FF"/>
              </a:solidFill>
              <a:round/>
              <a:headEnd/>
              <a:tailEnd/>
            </a:ln>
          </p:spPr>
          <p:txBody>
            <a:bodyPr/>
            <a:lstStyle/>
            <a:p>
              <a:endParaRPr lang="en-US"/>
            </a:p>
          </p:txBody>
        </p:sp>
        <p:sp>
          <p:nvSpPr>
            <p:cNvPr id="49911" name="Line 279"/>
            <p:cNvSpPr>
              <a:spLocks noChangeShapeType="1"/>
            </p:cNvSpPr>
            <p:nvPr/>
          </p:nvSpPr>
          <p:spPr bwMode="auto">
            <a:xfrm flipV="1">
              <a:off x="2542" y="3864"/>
              <a:ext cx="1" cy="64"/>
            </a:xfrm>
            <a:prstGeom prst="line">
              <a:avLst/>
            </a:prstGeom>
            <a:noFill/>
            <a:ln w="1588">
              <a:solidFill>
                <a:srgbClr val="0000FF"/>
              </a:solidFill>
              <a:round/>
              <a:headEnd/>
              <a:tailEnd/>
            </a:ln>
          </p:spPr>
          <p:txBody>
            <a:bodyPr/>
            <a:lstStyle/>
            <a:p>
              <a:endParaRPr lang="en-US"/>
            </a:p>
          </p:txBody>
        </p:sp>
        <p:sp>
          <p:nvSpPr>
            <p:cNvPr id="49912" name="Line 280"/>
            <p:cNvSpPr>
              <a:spLocks noChangeShapeType="1"/>
            </p:cNvSpPr>
            <p:nvPr/>
          </p:nvSpPr>
          <p:spPr bwMode="auto">
            <a:xfrm>
              <a:off x="2538" y="3864"/>
              <a:ext cx="8" cy="2"/>
            </a:xfrm>
            <a:prstGeom prst="line">
              <a:avLst/>
            </a:prstGeom>
            <a:noFill/>
            <a:ln w="1588">
              <a:solidFill>
                <a:srgbClr val="0000FF"/>
              </a:solidFill>
              <a:round/>
              <a:headEnd/>
              <a:tailEnd/>
            </a:ln>
          </p:spPr>
          <p:txBody>
            <a:bodyPr/>
            <a:lstStyle/>
            <a:p>
              <a:endParaRPr lang="en-US"/>
            </a:p>
          </p:txBody>
        </p:sp>
        <p:sp>
          <p:nvSpPr>
            <p:cNvPr id="49913" name="Line 281"/>
            <p:cNvSpPr>
              <a:spLocks noChangeShapeType="1"/>
            </p:cNvSpPr>
            <p:nvPr/>
          </p:nvSpPr>
          <p:spPr bwMode="auto">
            <a:xfrm flipV="1">
              <a:off x="2684" y="4172"/>
              <a:ext cx="1" cy="52"/>
            </a:xfrm>
            <a:prstGeom prst="line">
              <a:avLst/>
            </a:prstGeom>
            <a:noFill/>
            <a:ln w="1588">
              <a:solidFill>
                <a:srgbClr val="0000FF"/>
              </a:solidFill>
              <a:round/>
              <a:headEnd/>
              <a:tailEnd/>
            </a:ln>
          </p:spPr>
          <p:txBody>
            <a:bodyPr/>
            <a:lstStyle/>
            <a:p>
              <a:endParaRPr lang="en-US"/>
            </a:p>
          </p:txBody>
        </p:sp>
        <p:sp>
          <p:nvSpPr>
            <p:cNvPr id="49914" name="Line 282"/>
            <p:cNvSpPr>
              <a:spLocks noChangeShapeType="1"/>
            </p:cNvSpPr>
            <p:nvPr/>
          </p:nvSpPr>
          <p:spPr bwMode="auto">
            <a:xfrm>
              <a:off x="2681" y="4172"/>
              <a:ext cx="7" cy="1"/>
            </a:xfrm>
            <a:prstGeom prst="line">
              <a:avLst/>
            </a:prstGeom>
            <a:noFill/>
            <a:ln w="1588">
              <a:solidFill>
                <a:srgbClr val="0000FF"/>
              </a:solidFill>
              <a:round/>
              <a:headEnd/>
              <a:tailEnd/>
            </a:ln>
          </p:spPr>
          <p:txBody>
            <a:bodyPr/>
            <a:lstStyle/>
            <a:p>
              <a:endParaRPr lang="en-US"/>
            </a:p>
          </p:txBody>
        </p:sp>
        <p:sp>
          <p:nvSpPr>
            <p:cNvPr id="49915" name="Line 283"/>
            <p:cNvSpPr>
              <a:spLocks noChangeShapeType="1"/>
            </p:cNvSpPr>
            <p:nvPr/>
          </p:nvSpPr>
          <p:spPr bwMode="auto">
            <a:xfrm flipV="1">
              <a:off x="2828" y="4325"/>
              <a:ext cx="1" cy="69"/>
            </a:xfrm>
            <a:prstGeom prst="line">
              <a:avLst/>
            </a:prstGeom>
            <a:noFill/>
            <a:ln w="1588">
              <a:solidFill>
                <a:srgbClr val="0000FF"/>
              </a:solidFill>
              <a:round/>
              <a:headEnd/>
              <a:tailEnd/>
            </a:ln>
          </p:spPr>
          <p:txBody>
            <a:bodyPr/>
            <a:lstStyle/>
            <a:p>
              <a:endParaRPr lang="en-US"/>
            </a:p>
          </p:txBody>
        </p:sp>
        <p:sp>
          <p:nvSpPr>
            <p:cNvPr id="49916" name="Line 284"/>
            <p:cNvSpPr>
              <a:spLocks noChangeShapeType="1"/>
            </p:cNvSpPr>
            <p:nvPr/>
          </p:nvSpPr>
          <p:spPr bwMode="auto">
            <a:xfrm>
              <a:off x="2823" y="4325"/>
              <a:ext cx="9" cy="1"/>
            </a:xfrm>
            <a:prstGeom prst="line">
              <a:avLst/>
            </a:prstGeom>
            <a:noFill/>
            <a:ln w="1588">
              <a:solidFill>
                <a:srgbClr val="0000FF"/>
              </a:solidFill>
              <a:round/>
              <a:headEnd/>
              <a:tailEnd/>
            </a:ln>
          </p:spPr>
          <p:txBody>
            <a:bodyPr/>
            <a:lstStyle/>
            <a:p>
              <a:endParaRPr lang="en-US"/>
            </a:p>
          </p:txBody>
        </p:sp>
        <p:sp>
          <p:nvSpPr>
            <p:cNvPr id="49917" name="Line 285"/>
            <p:cNvSpPr>
              <a:spLocks noChangeShapeType="1"/>
            </p:cNvSpPr>
            <p:nvPr/>
          </p:nvSpPr>
          <p:spPr bwMode="auto">
            <a:xfrm>
              <a:off x="1828" y="4303"/>
              <a:ext cx="1" cy="20"/>
            </a:xfrm>
            <a:prstGeom prst="line">
              <a:avLst/>
            </a:prstGeom>
            <a:noFill/>
            <a:ln w="1588">
              <a:solidFill>
                <a:srgbClr val="0000FF"/>
              </a:solidFill>
              <a:round/>
              <a:headEnd/>
              <a:tailEnd/>
            </a:ln>
          </p:spPr>
          <p:txBody>
            <a:bodyPr/>
            <a:lstStyle/>
            <a:p>
              <a:endParaRPr lang="en-US"/>
            </a:p>
          </p:txBody>
        </p:sp>
        <p:sp>
          <p:nvSpPr>
            <p:cNvPr id="49918" name="Line 286"/>
            <p:cNvSpPr>
              <a:spLocks noChangeShapeType="1"/>
            </p:cNvSpPr>
            <p:nvPr/>
          </p:nvSpPr>
          <p:spPr bwMode="auto">
            <a:xfrm>
              <a:off x="1824" y="4323"/>
              <a:ext cx="9" cy="1"/>
            </a:xfrm>
            <a:prstGeom prst="line">
              <a:avLst/>
            </a:prstGeom>
            <a:noFill/>
            <a:ln w="1588">
              <a:solidFill>
                <a:srgbClr val="0000FF"/>
              </a:solidFill>
              <a:round/>
              <a:headEnd/>
              <a:tailEnd/>
            </a:ln>
          </p:spPr>
          <p:txBody>
            <a:bodyPr/>
            <a:lstStyle/>
            <a:p>
              <a:endParaRPr lang="en-US"/>
            </a:p>
          </p:txBody>
        </p:sp>
        <p:sp>
          <p:nvSpPr>
            <p:cNvPr id="49919" name="Line 287"/>
            <p:cNvSpPr>
              <a:spLocks noChangeShapeType="1"/>
            </p:cNvSpPr>
            <p:nvPr/>
          </p:nvSpPr>
          <p:spPr bwMode="auto">
            <a:xfrm>
              <a:off x="1971" y="4271"/>
              <a:ext cx="1" cy="19"/>
            </a:xfrm>
            <a:prstGeom prst="line">
              <a:avLst/>
            </a:prstGeom>
            <a:noFill/>
            <a:ln w="1588">
              <a:solidFill>
                <a:srgbClr val="0000FF"/>
              </a:solidFill>
              <a:round/>
              <a:headEnd/>
              <a:tailEnd/>
            </a:ln>
          </p:spPr>
          <p:txBody>
            <a:bodyPr/>
            <a:lstStyle/>
            <a:p>
              <a:endParaRPr lang="en-US"/>
            </a:p>
          </p:txBody>
        </p:sp>
        <p:sp>
          <p:nvSpPr>
            <p:cNvPr id="49920" name="Line 288"/>
            <p:cNvSpPr>
              <a:spLocks noChangeShapeType="1"/>
            </p:cNvSpPr>
            <p:nvPr/>
          </p:nvSpPr>
          <p:spPr bwMode="auto">
            <a:xfrm>
              <a:off x="1968" y="4290"/>
              <a:ext cx="7" cy="1"/>
            </a:xfrm>
            <a:prstGeom prst="line">
              <a:avLst/>
            </a:prstGeom>
            <a:noFill/>
            <a:ln w="1588">
              <a:solidFill>
                <a:srgbClr val="0000FF"/>
              </a:solidFill>
              <a:round/>
              <a:headEnd/>
              <a:tailEnd/>
            </a:ln>
          </p:spPr>
          <p:txBody>
            <a:bodyPr/>
            <a:lstStyle/>
            <a:p>
              <a:endParaRPr lang="en-US"/>
            </a:p>
          </p:txBody>
        </p:sp>
        <p:sp>
          <p:nvSpPr>
            <p:cNvPr id="49921" name="Line 289"/>
            <p:cNvSpPr>
              <a:spLocks noChangeShapeType="1"/>
            </p:cNvSpPr>
            <p:nvPr/>
          </p:nvSpPr>
          <p:spPr bwMode="auto">
            <a:xfrm>
              <a:off x="2113" y="4109"/>
              <a:ext cx="1" cy="36"/>
            </a:xfrm>
            <a:prstGeom prst="line">
              <a:avLst/>
            </a:prstGeom>
            <a:noFill/>
            <a:ln w="1588">
              <a:solidFill>
                <a:srgbClr val="0000FF"/>
              </a:solidFill>
              <a:round/>
              <a:headEnd/>
              <a:tailEnd/>
            </a:ln>
          </p:spPr>
          <p:txBody>
            <a:bodyPr/>
            <a:lstStyle/>
            <a:p>
              <a:endParaRPr lang="en-US"/>
            </a:p>
          </p:txBody>
        </p:sp>
        <p:sp>
          <p:nvSpPr>
            <p:cNvPr id="49922" name="Line 290"/>
            <p:cNvSpPr>
              <a:spLocks noChangeShapeType="1"/>
            </p:cNvSpPr>
            <p:nvPr/>
          </p:nvSpPr>
          <p:spPr bwMode="auto">
            <a:xfrm>
              <a:off x="2110" y="4145"/>
              <a:ext cx="8" cy="1"/>
            </a:xfrm>
            <a:prstGeom prst="line">
              <a:avLst/>
            </a:prstGeom>
            <a:noFill/>
            <a:ln w="1588">
              <a:solidFill>
                <a:srgbClr val="0000FF"/>
              </a:solidFill>
              <a:round/>
              <a:headEnd/>
              <a:tailEnd/>
            </a:ln>
          </p:spPr>
          <p:txBody>
            <a:bodyPr/>
            <a:lstStyle/>
            <a:p>
              <a:endParaRPr lang="en-US"/>
            </a:p>
          </p:txBody>
        </p:sp>
        <p:sp>
          <p:nvSpPr>
            <p:cNvPr id="49923" name="Line 291"/>
            <p:cNvSpPr>
              <a:spLocks noChangeShapeType="1"/>
            </p:cNvSpPr>
            <p:nvPr/>
          </p:nvSpPr>
          <p:spPr bwMode="auto">
            <a:xfrm>
              <a:off x="2257" y="3871"/>
              <a:ext cx="1" cy="62"/>
            </a:xfrm>
            <a:prstGeom prst="line">
              <a:avLst/>
            </a:prstGeom>
            <a:noFill/>
            <a:ln w="1588">
              <a:solidFill>
                <a:srgbClr val="0000FF"/>
              </a:solidFill>
              <a:round/>
              <a:headEnd/>
              <a:tailEnd/>
            </a:ln>
          </p:spPr>
          <p:txBody>
            <a:bodyPr/>
            <a:lstStyle/>
            <a:p>
              <a:endParaRPr lang="en-US"/>
            </a:p>
          </p:txBody>
        </p:sp>
        <p:sp>
          <p:nvSpPr>
            <p:cNvPr id="49924" name="Line 292"/>
            <p:cNvSpPr>
              <a:spLocks noChangeShapeType="1"/>
            </p:cNvSpPr>
            <p:nvPr/>
          </p:nvSpPr>
          <p:spPr bwMode="auto">
            <a:xfrm>
              <a:off x="2252" y="3933"/>
              <a:ext cx="9" cy="2"/>
            </a:xfrm>
            <a:prstGeom prst="line">
              <a:avLst/>
            </a:prstGeom>
            <a:noFill/>
            <a:ln w="1588">
              <a:solidFill>
                <a:srgbClr val="0000FF"/>
              </a:solidFill>
              <a:round/>
              <a:headEnd/>
              <a:tailEnd/>
            </a:ln>
          </p:spPr>
          <p:txBody>
            <a:bodyPr/>
            <a:lstStyle/>
            <a:p>
              <a:endParaRPr lang="en-US"/>
            </a:p>
          </p:txBody>
        </p:sp>
        <p:sp>
          <p:nvSpPr>
            <p:cNvPr id="49925" name="Line 293"/>
            <p:cNvSpPr>
              <a:spLocks noChangeShapeType="1"/>
            </p:cNvSpPr>
            <p:nvPr/>
          </p:nvSpPr>
          <p:spPr bwMode="auto">
            <a:xfrm>
              <a:off x="2399" y="3714"/>
              <a:ext cx="1" cy="73"/>
            </a:xfrm>
            <a:prstGeom prst="line">
              <a:avLst/>
            </a:prstGeom>
            <a:noFill/>
            <a:ln w="1588">
              <a:solidFill>
                <a:srgbClr val="0000FF"/>
              </a:solidFill>
              <a:round/>
              <a:headEnd/>
              <a:tailEnd/>
            </a:ln>
          </p:spPr>
          <p:txBody>
            <a:bodyPr/>
            <a:lstStyle/>
            <a:p>
              <a:endParaRPr lang="en-US"/>
            </a:p>
          </p:txBody>
        </p:sp>
        <p:sp>
          <p:nvSpPr>
            <p:cNvPr id="49926" name="Line 294"/>
            <p:cNvSpPr>
              <a:spLocks noChangeShapeType="1"/>
            </p:cNvSpPr>
            <p:nvPr/>
          </p:nvSpPr>
          <p:spPr bwMode="auto">
            <a:xfrm>
              <a:off x="2395" y="3787"/>
              <a:ext cx="9" cy="2"/>
            </a:xfrm>
            <a:prstGeom prst="line">
              <a:avLst/>
            </a:prstGeom>
            <a:noFill/>
            <a:ln w="1588">
              <a:solidFill>
                <a:srgbClr val="0000FF"/>
              </a:solidFill>
              <a:round/>
              <a:headEnd/>
              <a:tailEnd/>
            </a:ln>
          </p:spPr>
          <p:txBody>
            <a:bodyPr/>
            <a:lstStyle/>
            <a:p>
              <a:endParaRPr lang="en-US"/>
            </a:p>
          </p:txBody>
        </p:sp>
        <p:sp>
          <p:nvSpPr>
            <p:cNvPr id="49927" name="Line 295"/>
            <p:cNvSpPr>
              <a:spLocks noChangeShapeType="1"/>
            </p:cNvSpPr>
            <p:nvPr/>
          </p:nvSpPr>
          <p:spPr bwMode="auto">
            <a:xfrm>
              <a:off x="2542" y="3928"/>
              <a:ext cx="1" cy="64"/>
            </a:xfrm>
            <a:prstGeom prst="line">
              <a:avLst/>
            </a:prstGeom>
            <a:noFill/>
            <a:ln w="1588">
              <a:solidFill>
                <a:srgbClr val="0000FF"/>
              </a:solidFill>
              <a:round/>
              <a:headEnd/>
              <a:tailEnd/>
            </a:ln>
          </p:spPr>
          <p:txBody>
            <a:bodyPr/>
            <a:lstStyle/>
            <a:p>
              <a:endParaRPr lang="en-US"/>
            </a:p>
          </p:txBody>
        </p:sp>
        <p:sp>
          <p:nvSpPr>
            <p:cNvPr id="49928" name="Line 296"/>
            <p:cNvSpPr>
              <a:spLocks noChangeShapeType="1"/>
            </p:cNvSpPr>
            <p:nvPr/>
          </p:nvSpPr>
          <p:spPr bwMode="auto">
            <a:xfrm>
              <a:off x="2538" y="3992"/>
              <a:ext cx="8" cy="1"/>
            </a:xfrm>
            <a:prstGeom prst="line">
              <a:avLst/>
            </a:prstGeom>
            <a:noFill/>
            <a:ln w="1588">
              <a:solidFill>
                <a:srgbClr val="0000FF"/>
              </a:solidFill>
              <a:round/>
              <a:headEnd/>
              <a:tailEnd/>
            </a:ln>
          </p:spPr>
          <p:txBody>
            <a:bodyPr/>
            <a:lstStyle/>
            <a:p>
              <a:endParaRPr lang="en-US"/>
            </a:p>
          </p:txBody>
        </p:sp>
        <p:sp>
          <p:nvSpPr>
            <p:cNvPr id="49929" name="Line 297"/>
            <p:cNvSpPr>
              <a:spLocks noChangeShapeType="1"/>
            </p:cNvSpPr>
            <p:nvPr/>
          </p:nvSpPr>
          <p:spPr bwMode="auto">
            <a:xfrm>
              <a:off x="2684" y="4224"/>
              <a:ext cx="1" cy="54"/>
            </a:xfrm>
            <a:prstGeom prst="line">
              <a:avLst/>
            </a:prstGeom>
            <a:noFill/>
            <a:ln w="1588">
              <a:solidFill>
                <a:srgbClr val="0000FF"/>
              </a:solidFill>
              <a:round/>
              <a:headEnd/>
              <a:tailEnd/>
            </a:ln>
          </p:spPr>
          <p:txBody>
            <a:bodyPr/>
            <a:lstStyle/>
            <a:p>
              <a:endParaRPr lang="en-US"/>
            </a:p>
          </p:txBody>
        </p:sp>
        <p:sp>
          <p:nvSpPr>
            <p:cNvPr id="49930" name="Line 298"/>
            <p:cNvSpPr>
              <a:spLocks noChangeShapeType="1"/>
            </p:cNvSpPr>
            <p:nvPr/>
          </p:nvSpPr>
          <p:spPr bwMode="auto">
            <a:xfrm>
              <a:off x="2681" y="4278"/>
              <a:ext cx="7" cy="2"/>
            </a:xfrm>
            <a:prstGeom prst="line">
              <a:avLst/>
            </a:prstGeom>
            <a:noFill/>
            <a:ln w="1588">
              <a:solidFill>
                <a:srgbClr val="0000FF"/>
              </a:solidFill>
              <a:round/>
              <a:headEnd/>
              <a:tailEnd/>
            </a:ln>
          </p:spPr>
          <p:txBody>
            <a:bodyPr/>
            <a:lstStyle/>
            <a:p>
              <a:endParaRPr lang="en-US"/>
            </a:p>
          </p:txBody>
        </p:sp>
        <p:sp>
          <p:nvSpPr>
            <p:cNvPr id="49931" name="Oval 299"/>
            <p:cNvSpPr>
              <a:spLocks noChangeArrowheads="1"/>
            </p:cNvSpPr>
            <p:nvPr/>
          </p:nvSpPr>
          <p:spPr bwMode="auto">
            <a:xfrm>
              <a:off x="1824" y="4306"/>
              <a:ext cx="9" cy="11"/>
            </a:xfrm>
            <a:prstGeom prst="ellipse">
              <a:avLst/>
            </a:prstGeom>
            <a:solidFill>
              <a:srgbClr val="FF0000"/>
            </a:solidFill>
            <a:ln w="1588">
              <a:solidFill>
                <a:srgbClr val="FF0000"/>
              </a:solidFill>
              <a:round/>
              <a:headEnd/>
              <a:tailEnd/>
            </a:ln>
          </p:spPr>
          <p:txBody>
            <a:bodyPr/>
            <a:lstStyle/>
            <a:p>
              <a:endParaRPr lang="en-US"/>
            </a:p>
          </p:txBody>
        </p:sp>
        <p:sp>
          <p:nvSpPr>
            <p:cNvPr id="49932" name="Oval 300"/>
            <p:cNvSpPr>
              <a:spLocks noChangeArrowheads="1"/>
            </p:cNvSpPr>
            <p:nvPr/>
          </p:nvSpPr>
          <p:spPr bwMode="auto">
            <a:xfrm>
              <a:off x="1968" y="4258"/>
              <a:ext cx="7" cy="11"/>
            </a:xfrm>
            <a:prstGeom prst="ellipse">
              <a:avLst/>
            </a:prstGeom>
            <a:solidFill>
              <a:srgbClr val="FF0000"/>
            </a:solidFill>
            <a:ln w="1588">
              <a:solidFill>
                <a:srgbClr val="FF0000"/>
              </a:solidFill>
              <a:round/>
              <a:headEnd/>
              <a:tailEnd/>
            </a:ln>
          </p:spPr>
          <p:txBody>
            <a:bodyPr/>
            <a:lstStyle/>
            <a:p>
              <a:endParaRPr lang="en-US"/>
            </a:p>
          </p:txBody>
        </p:sp>
        <p:sp>
          <p:nvSpPr>
            <p:cNvPr id="49933" name="Oval 301"/>
            <p:cNvSpPr>
              <a:spLocks noChangeArrowheads="1"/>
            </p:cNvSpPr>
            <p:nvPr/>
          </p:nvSpPr>
          <p:spPr bwMode="auto">
            <a:xfrm>
              <a:off x="2110" y="4104"/>
              <a:ext cx="8" cy="12"/>
            </a:xfrm>
            <a:prstGeom prst="ellipse">
              <a:avLst/>
            </a:prstGeom>
            <a:solidFill>
              <a:srgbClr val="FF0000"/>
            </a:solidFill>
            <a:ln w="1588">
              <a:solidFill>
                <a:srgbClr val="FF0000"/>
              </a:solidFill>
              <a:round/>
              <a:headEnd/>
              <a:tailEnd/>
            </a:ln>
          </p:spPr>
          <p:txBody>
            <a:bodyPr/>
            <a:lstStyle/>
            <a:p>
              <a:endParaRPr lang="en-US"/>
            </a:p>
          </p:txBody>
        </p:sp>
        <p:sp>
          <p:nvSpPr>
            <p:cNvPr id="49934" name="Oval 302"/>
            <p:cNvSpPr>
              <a:spLocks noChangeArrowheads="1"/>
            </p:cNvSpPr>
            <p:nvPr/>
          </p:nvSpPr>
          <p:spPr bwMode="auto">
            <a:xfrm>
              <a:off x="2252" y="3885"/>
              <a:ext cx="8" cy="11"/>
            </a:xfrm>
            <a:prstGeom prst="ellipse">
              <a:avLst/>
            </a:prstGeom>
            <a:solidFill>
              <a:srgbClr val="FF0000"/>
            </a:solidFill>
            <a:ln w="1588">
              <a:solidFill>
                <a:srgbClr val="FF0000"/>
              </a:solidFill>
              <a:round/>
              <a:headEnd/>
              <a:tailEnd/>
            </a:ln>
          </p:spPr>
          <p:txBody>
            <a:bodyPr/>
            <a:lstStyle/>
            <a:p>
              <a:endParaRPr lang="en-US"/>
            </a:p>
          </p:txBody>
        </p:sp>
        <p:sp>
          <p:nvSpPr>
            <p:cNvPr id="49935" name="Oval 303"/>
            <p:cNvSpPr>
              <a:spLocks noChangeArrowheads="1"/>
            </p:cNvSpPr>
            <p:nvPr/>
          </p:nvSpPr>
          <p:spPr bwMode="auto">
            <a:xfrm>
              <a:off x="2395" y="3737"/>
              <a:ext cx="9" cy="11"/>
            </a:xfrm>
            <a:prstGeom prst="ellipse">
              <a:avLst/>
            </a:prstGeom>
            <a:solidFill>
              <a:srgbClr val="FF0000"/>
            </a:solidFill>
            <a:ln w="1588">
              <a:solidFill>
                <a:srgbClr val="FF0000"/>
              </a:solidFill>
              <a:round/>
              <a:headEnd/>
              <a:tailEnd/>
            </a:ln>
          </p:spPr>
          <p:txBody>
            <a:bodyPr/>
            <a:lstStyle/>
            <a:p>
              <a:endParaRPr lang="en-US"/>
            </a:p>
          </p:txBody>
        </p:sp>
        <p:sp>
          <p:nvSpPr>
            <p:cNvPr id="49936" name="Oval 304"/>
            <p:cNvSpPr>
              <a:spLocks noChangeArrowheads="1"/>
            </p:cNvSpPr>
            <p:nvPr/>
          </p:nvSpPr>
          <p:spPr bwMode="auto">
            <a:xfrm>
              <a:off x="2538" y="3871"/>
              <a:ext cx="8" cy="12"/>
            </a:xfrm>
            <a:prstGeom prst="ellipse">
              <a:avLst/>
            </a:prstGeom>
            <a:solidFill>
              <a:srgbClr val="FF0000"/>
            </a:solidFill>
            <a:ln w="1588">
              <a:solidFill>
                <a:srgbClr val="FF0000"/>
              </a:solidFill>
              <a:round/>
              <a:headEnd/>
              <a:tailEnd/>
            </a:ln>
          </p:spPr>
          <p:txBody>
            <a:bodyPr/>
            <a:lstStyle/>
            <a:p>
              <a:endParaRPr lang="en-US"/>
            </a:p>
          </p:txBody>
        </p:sp>
        <p:sp>
          <p:nvSpPr>
            <p:cNvPr id="49937" name="Oval 305"/>
            <p:cNvSpPr>
              <a:spLocks noChangeArrowheads="1"/>
            </p:cNvSpPr>
            <p:nvPr/>
          </p:nvSpPr>
          <p:spPr bwMode="auto">
            <a:xfrm>
              <a:off x="2681" y="4113"/>
              <a:ext cx="7" cy="12"/>
            </a:xfrm>
            <a:prstGeom prst="ellipse">
              <a:avLst/>
            </a:prstGeom>
            <a:solidFill>
              <a:srgbClr val="FF0000"/>
            </a:solidFill>
            <a:ln w="1588">
              <a:solidFill>
                <a:srgbClr val="FF0000"/>
              </a:solidFill>
              <a:round/>
              <a:headEnd/>
              <a:tailEnd/>
            </a:ln>
          </p:spPr>
          <p:txBody>
            <a:bodyPr/>
            <a:lstStyle/>
            <a:p>
              <a:endParaRPr lang="en-US"/>
            </a:p>
          </p:txBody>
        </p:sp>
        <p:sp>
          <p:nvSpPr>
            <p:cNvPr id="49938" name="Oval 306"/>
            <p:cNvSpPr>
              <a:spLocks noChangeArrowheads="1"/>
            </p:cNvSpPr>
            <p:nvPr/>
          </p:nvSpPr>
          <p:spPr bwMode="auto">
            <a:xfrm>
              <a:off x="2823" y="4268"/>
              <a:ext cx="9" cy="12"/>
            </a:xfrm>
            <a:prstGeom prst="ellipse">
              <a:avLst/>
            </a:prstGeom>
            <a:solidFill>
              <a:srgbClr val="FF0000"/>
            </a:solidFill>
            <a:ln w="1588">
              <a:solidFill>
                <a:srgbClr val="FF0000"/>
              </a:solidFill>
              <a:round/>
              <a:headEnd/>
              <a:tailEnd/>
            </a:ln>
          </p:spPr>
          <p:txBody>
            <a:bodyPr/>
            <a:lstStyle/>
            <a:p>
              <a:endParaRPr lang="en-US"/>
            </a:p>
          </p:txBody>
        </p:sp>
        <p:sp>
          <p:nvSpPr>
            <p:cNvPr id="49939" name="Oval 307"/>
            <p:cNvSpPr>
              <a:spLocks noChangeArrowheads="1"/>
            </p:cNvSpPr>
            <p:nvPr/>
          </p:nvSpPr>
          <p:spPr bwMode="auto">
            <a:xfrm>
              <a:off x="1824" y="4300"/>
              <a:ext cx="9" cy="11"/>
            </a:xfrm>
            <a:prstGeom prst="ellipse">
              <a:avLst/>
            </a:prstGeom>
            <a:solidFill>
              <a:srgbClr val="00FF00"/>
            </a:solidFill>
            <a:ln w="1588">
              <a:solidFill>
                <a:srgbClr val="00FF00"/>
              </a:solidFill>
              <a:round/>
              <a:headEnd/>
              <a:tailEnd/>
            </a:ln>
          </p:spPr>
          <p:txBody>
            <a:bodyPr/>
            <a:lstStyle/>
            <a:p>
              <a:endParaRPr lang="en-US"/>
            </a:p>
          </p:txBody>
        </p:sp>
        <p:sp>
          <p:nvSpPr>
            <p:cNvPr id="49940" name="Oval 308"/>
            <p:cNvSpPr>
              <a:spLocks noChangeArrowheads="1"/>
            </p:cNvSpPr>
            <p:nvPr/>
          </p:nvSpPr>
          <p:spPr bwMode="auto">
            <a:xfrm>
              <a:off x="1968" y="4265"/>
              <a:ext cx="7" cy="11"/>
            </a:xfrm>
            <a:prstGeom prst="ellipse">
              <a:avLst/>
            </a:prstGeom>
            <a:solidFill>
              <a:srgbClr val="00FF00"/>
            </a:solidFill>
            <a:ln w="1588">
              <a:solidFill>
                <a:srgbClr val="00FF00"/>
              </a:solidFill>
              <a:round/>
              <a:headEnd/>
              <a:tailEnd/>
            </a:ln>
          </p:spPr>
          <p:txBody>
            <a:bodyPr/>
            <a:lstStyle/>
            <a:p>
              <a:endParaRPr lang="en-US"/>
            </a:p>
          </p:txBody>
        </p:sp>
        <p:sp>
          <p:nvSpPr>
            <p:cNvPr id="49941" name="Oval 309"/>
            <p:cNvSpPr>
              <a:spLocks noChangeArrowheads="1"/>
            </p:cNvSpPr>
            <p:nvPr/>
          </p:nvSpPr>
          <p:spPr bwMode="auto">
            <a:xfrm>
              <a:off x="2110" y="4120"/>
              <a:ext cx="8" cy="11"/>
            </a:xfrm>
            <a:prstGeom prst="ellipse">
              <a:avLst/>
            </a:prstGeom>
            <a:solidFill>
              <a:srgbClr val="00FF00"/>
            </a:solidFill>
            <a:ln w="1588">
              <a:solidFill>
                <a:srgbClr val="00FF00"/>
              </a:solidFill>
              <a:round/>
              <a:headEnd/>
              <a:tailEnd/>
            </a:ln>
          </p:spPr>
          <p:txBody>
            <a:bodyPr/>
            <a:lstStyle/>
            <a:p>
              <a:endParaRPr lang="en-US"/>
            </a:p>
          </p:txBody>
        </p:sp>
        <p:sp>
          <p:nvSpPr>
            <p:cNvPr id="49942" name="Oval 310"/>
            <p:cNvSpPr>
              <a:spLocks noChangeArrowheads="1"/>
            </p:cNvSpPr>
            <p:nvPr/>
          </p:nvSpPr>
          <p:spPr bwMode="auto">
            <a:xfrm>
              <a:off x="2252" y="3841"/>
              <a:ext cx="8" cy="11"/>
            </a:xfrm>
            <a:prstGeom prst="ellipse">
              <a:avLst/>
            </a:prstGeom>
            <a:solidFill>
              <a:srgbClr val="00FF00"/>
            </a:solidFill>
            <a:ln w="1588">
              <a:solidFill>
                <a:srgbClr val="00FF00"/>
              </a:solidFill>
              <a:round/>
              <a:headEnd/>
              <a:tailEnd/>
            </a:ln>
          </p:spPr>
          <p:txBody>
            <a:bodyPr/>
            <a:lstStyle/>
            <a:p>
              <a:endParaRPr lang="en-US"/>
            </a:p>
          </p:txBody>
        </p:sp>
        <p:sp>
          <p:nvSpPr>
            <p:cNvPr id="49943" name="Oval 311"/>
            <p:cNvSpPr>
              <a:spLocks noChangeArrowheads="1"/>
            </p:cNvSpPr>
            <p:nvPr/>
          </p:nvSpPr>
          <p:spPr bwMode="auto">
            <a:xfrm>
              <a:off x="2395" y="3630"/>
              <a:ext cx="9" cy="12"/>
            </a:xfrm>
            <a:prstGeom prst="ellipse">
              <a:avLst/>
            </a:prstGeom>
            <a:solidFill>
              <a:srgbClr val="00FF00"/>
            </a:solidFill>
            <a:ln w="1588">
              <a:solidFill>
                <a:srgbClr val="00FF00"/>
              </a:solidFill>
              <a:round/>
              <a:headEnd/>
              <a:tailEnd/>
            </a:ln>
          </p:spPr>
          <p:txBody>
            <a:bodyPr/>
            <a:lstStyle/>
            <a:p>
              <a:endParaRPr lang="en-US"/>
            </a:p>
          </p:txBody>
        </p:sp>
        <p:sp>
          <p:nvSpPr>
            <p:cNvPr id="49944" name="Oval 312"/>
            <p:cNvSpPr>
              <a:spLocks noChangeArrowheads="1"/>
            </p:cNvSpPr>
            <p:nvPr/>
          </p:nvSpPr>
          <p:spPr bwMode="auto">
            <a:xfrm>
              <a:off x="2538" y="3720"/>
              <a:ext cx="8" cy="11"/>
            </a:xfrm>
            <a:prstGeom prst="ellipse">
              <a:avLst/>
            </a:prstGeom>
            <a:solidFill>
              <a:srgbClr val="00FF00"/>
            </a:solidFill>
            <a:ln w="1588">
              <a:solidFill>
                <a:srgbClr val="00FF00"/>
              </a:solidFill>
              <a:round/>
              <a:headEnd/>
              <a:tailEnd/>
            </a:ln>
          </p:spPr>
          <p:txBody>
            <a:bodyPr/>
            <a:lstStyle/>
            <a:p>
              <a:endParaRPr lang="en-US"/>
            </a:p>
          </p:txBody>
        </p:sp>
        <p:sp>
          <p:nvSpPr>
            <p:cNvPr id="49945" name="Oval 313"/>
            <p:cNvSpPr>
              <a:spLocks noChangeArrowheads="1"/>
            </p:cNvSpPr>
            <p:nvPr/>
          </p:nvSpPr>
          <p:spPr bwMode="auto">
            <a:xfrm>
              <a:off x="2681" y="4097"/>
              <a:ext cx="7" cy="12"/>
            </a:xfrm>
            <a:prstGeom prst="ellipse">
              <a:avLst/>
            </a:prstGeom>
            <a:solidFill>
              <a:srgbClr val="00FF00"/>
            </a:solidFill>
            <a:ln w="1588">
              <a:solidFill>
                <a:srgbClr val="00FF00"/>
              </a:solidFill>
              <a:round/>
              <a:headEnd/>
              <a:tailEnd/>
            </a:ln>
          </p:spPr>
          <p:txBody>
            <a:bodyPr/>
            <a:lstStyle/>
            <a:p>
              <a:endParaRPr lang="en-US"/>
            </a:p>
          </p:txBody>
        </p:sp>
        <p:sp>
          <p:nvSpPr>
            <p:cNvPr id="49946" name="Oval 314"/>
            <p:cNvSpPr>
              <a:spLocks noChangeArrowheads="1"/>
            </p:cNvSpPr>
            <p:nvPr/>
          </p:nvSpPr>
          <p:spPr bwMode="auto">
            <a:xfrm>
              <a:off x="2823" y="4248"/>
              <a:ext cx="9" cy="11"/>
            </a:xfrm>
            <a:prstGeom prst="ellipse">
              <a:avLst/>
            </a:prstGeom>
            <a:solidFill>
              <a:srgbClr val="00FF00"/>
            </a:solidFill>
            <a:ln w="1588">
              <a:solidFill>
                <a:srgbClr val="00FF00"/>
              </a:solidFill>
              <a:round/>
              <a:headEnd/>
              <a:tailEnd/>
            </a:ln>
          </p:spPr>
          <p:txBody>
            <a:bodyPr/>
            <a:lstStyle/>
            <a:p>
              <a:endParaRPr lang="en-US"/>
            </a:p>
          </p:txBody>
        </p:sp>
        <p:sp>
          <p:nvSpPr>
            <p:cNvPr id="49947" name="Oval 315"/>
            <p:cNvSpPr>
              <a:spLocks noChangeArrowheads="1"/>
            </p:cNvSpPr>
            <p:nvPr/>
          </p:nvSpPr>
          <p:spPr bwMode="auto">
            <a:xfrm>
              <a:off x="1824" y="4298"/>
              <a:ext cx="9" cy="11"/>
            </a:xfrm>
            <a:prstGeom prst="ellipse">
              <a:avLst/>
            </a:prstGeom>
            <a:solidFill>
              <a:srgbClr val="0000FF"/>
            </a:solidFill>
            <a:ln w="1588">
              <a:solidFill>
                <a:srgbClr val="0000FF"/>
              </a:solidFill>
              <a:round/>
              <a:headEnd/>
              <a:tailEnd/>
            </a:ln>
          </p:spPr>
          <p:txBody>
            <a:bodyPr/>
            <a:lstStyle/>
            <a:p>
              <a:endParaRPr lang="en-US"/>
            </a:p>
          </p:txBody>
        </p:sp>
        <p:sp>
          <p:nvSpPr>
            <p:cNvPr id="49948" name="Oval 316"/>
            <p:cNvSpPr>
              <a:spLocks noChangeArrowheads="1"/>
            </p:cNvSpPr>
            <p:nvPr/>
          </p:nvSpPr>
          <p:spPr bwMode="auto">
            <a:xfrm>
              <a:off x="1968" y="4265"/>
              <a:ext cx="7" cy="11"/>
            </a:xfrm>
            <a:prstGeom prst="ellipse">
              <a:avLst/>
            </a:prstGeom>
            <a:solidFill>
              <a:srgbClr val="0000FF"/>
            </a:solidFill>
            <a:ln w="1588">
              <a:solidFill>
                <a:srgbClr val="0000FF"/>
              </a:solidFill>
              <a:round/>
              <a:headEnd/>
              <a:tailEnd/>
            </a:ln>
          </p:spPr>
          <p:txBody>
            <a:bodyPr/>
            <a:lstStyle/>
            <a:p>
              <a:endParaRPr lang="en-US"/>
            </a:p>
          </p:txBody>
        </p:sp>
        <p:sp>
          <p:nvSpPr>
            <p:cNvPr id="49949" name="Oval 317"/>
            <p:cNvSpPr>
              <a:spLocks noChangeArrowheads="1"/>
            </p:cNvSpPr>
            <p:nvPr/>
          </p:nvSpPr>
          <p:spPr bwMode="auto">
            <a:xfrm>
              <a:off x="2110" y="4103"/>
              <a:ext cx="8" cy="11"/>
            </a:xfrm>
            <a:prstGeom prst="ellipse">
              <a:avLst/>
            </a:prstGeom>
            <a:solidFill>
              <a:srgbClr val="0000FF"/>
            </a:solidFill>
            <a:ln w="1588">
              <a:solidFill>
                <a:srgbClr val="0000FF"/>
              </a:solidFill>
              <a:round/>
              <a:headEnd/>
              <a:tailEnd/>
            </a:ln>
          </p:spPr>
          <p:txBody>
            <a:bodyPr/>
            <a:lstStyle/>
            <a:p>
              <a:endParaRPr lang="en-US"/>
            </a:p>
          </p:txBody>
        </p:sp>
        <p:sp>
          <p:nvSpPr>
            <p:cNvPr id="49950" name="Oval 318"/>
            <p:cNvSpPr>
              <a:spLocks noChangeArrowheads="1"/>
            </p:cNvSpPr>
            <p:nvPr/>
          </p:nvSpPr>
          <p:spPr bwMode="auto">
            <a:xfrm>
              <a:off x="2252" y="3866"/>
              <a:ext cx="8" cy="11"/>
            </a:xfrm>
            <a:prstGeom prst="ellipse">
              <a:avLst/>
            </a:prstGeom>
            <a:solidFill>
              <a:srgbClr val="0000FF"/>
            </a:solidFill>
            <a:ln w="1588">
              <a:solidFill>
                <a:srgbClr val="0000FF"/>
              </a:solidFill>
              <a:round/>
              <a:headEnd/>
              <a:tailEnd/>
            </a:ln>
          </p:spPr>
          <p:txBody>
            <a:bodyPr/>
            <a:lstStyle/>
            <a:p>
              <a:endParaRPr lang="en-US"/>
            </a:p>
          </p:txBody>
        </p:sp>
        <p:sp>
          <p:nvSpPr>
            <p:cNvPr id="49951" name="Oval 319"/>
            <p:cNvSpPr>
              <a:spLocks noChangeArrowheads="1"/>
            </p:cNvSpPr>
            <p:nvPr/>
          </p:nvSpPr>
          <p:spPr bwMode="auto">
            <a:xfrm>
              <a:off x="2395" y="3708"/>
              <a:ext cx="9" cy="12"/>
            </a:xfrm>
            <a:prstGeom prst="ellipse">
              <a:avLst/>
            </a:prstGeom>
            <a:solidFill>
              <a:srgbClr val="0000FF"/>
            </a:solidFill>
            <a:ln w="1588">
              <a:solidFill>
                <a:srgbClr val="0000FF"/>
              </a:solidFill>
              <a:round/>
              <a:headEnd/>
              <a:tailEnd/>
            </a:ln>
          </p:spPr>
          <p:txBody>
            <a:bodyPr/>
            <a:lstStyle/>
            <a:p>
              <a:endParaRPr lang="en-US"/>
            </a:p>
          </p:txBody>
        </p:sp>
        <p:sp>
          <p:nvSpPr>
            <p:cNvPr id="49952" name="Oval 320"/>
            <p:cNvSpPr>
              <a:spLocks noChangeArrowheads="1"/>
            </p:cNvSpPr>
            <p:nvPr/>
          </p:nvSpPr>
          <p:spPr bwMode="auto">
            <a:xfrm>
              <a:off x="2538" y="3922"/>
              <a:ext cx="8" cy="11"/>
            </a:xfrm>
            <a:prstGeom prst="ellipse">
              <a:avLst/>
            </a:prstGeom>
            <a:solidFill>
              <a:srgbClr val="0000FF"/>
            </a:solidFill>
            <a:ln w="1588">
              <a:solidFill>
                <a:srgbClr val="0000FF"/>
              </a:solidFill>
              <a:round/>
              <a:headEnd/>
              <a:tailEnd/>
            </a:ln>
          </p:spPr>
          <p:txBody>
            <a:bodyPr/>
            <a:lstStyle/>
            <a:p>
              <a:endParaRPr lang="en-US"/>
            </a:p>
          </p:txBody>
        </p:sp>
        <p:sp>
          <p:nvSpPr>
            <p:cNvPr id="49953" name="Oval 321"/>
            <p:cNvSpPr>
              <a:spLocks noChangeArrowheads="1"/>
            </p:cNvSpPr>
            <p:nvPr/>
          </p:nvSpPr>
          <p:spPr bwMode="auto">
            <a:xfrm>
              <a:off x="2681" y="4219"/>
              <a:ext cx="7" cy="11"/>
            </a:xfrm>
            <a:prstGeom prst="ellipse">
              <a:avLst/>
            </a:prstGeom>
            <a:solidFill>
              <a:srgbClr val="0000FF"/>
            </a:solidFill>
            <a:ln w="1588">
              <a:solidFill>
                <a:srgbClr val="0000FF"/>
              </a:solidFill>
              <a:round/>
              <a:headEnd/>
              <a:tailEnd/>
            </a:ln>
          </p:spPr>
          <p:txBody>
            <a:bodyPr/>
            <a:lstStyle/>
            <a:p>
              <a:endParaRPr lang="en-US"/>
            </a:p>
          </p:txBody>
        </p:sp>
        <p:sp>
          <p:nvSpPr>
            <p:cNvPr id="49954" name="Oval 322"/>
            <p:cNvSpPr>
              <a:spLocks noChangeArrowheads="1"/>
            </p:cNvSpPr>
            <p:nvPr/>
          </p:nvSpPr>
          <p:spPr bwMode="auto">
            <a:xfrm>
              <a:off x="2823" y="4388"/>
              <a:ext cx="9" cy="12"/>
            </a:xfrm>
            <a:prstGeom prst="ellipse">
              <a:avLst/>
            </a:prstGeom>
            <a:solidFill>
              <a:srgbClr val="0000FF"/>
            </a:solidFill>
            <a:ln w="1588">
              <a:solidFill>
                <a:srgbClr val="0000FF"/>
              </a:solidFill>
              <a:round/>
              <a:headEnd/>
              <a:tailEnd/>
            </a:ln>
          </p:spPr>
          <p:txBody>
            <a:bodyPr/>
            <a:lstStyle/>
            <a:p>
              <a:endParaRPr lang="en-US"/>
            </a:p>
          </p:txBody>
        </p:sp>
      </p:grpSp>
      <p:sp>
        <p:nvSpPr>
          <p:cNvPr id="49186" name="Text Box 323"/>
          <p:cNvSpPr txBox="1">
            <a:spLocks noChangeArrowheads="1"/>
          </p:cNvSpPr>
          <p:nvPr/>
        </p:nvSpPr>
        <p:spPr bwMode="auto">
          <a:xfrm>
            <a:off x="6837363" y="1220788"/>
            <a:ext cx="704850" cy="366712"/>
          </a:xfrm>
          <a:prstGeom prst="rect">
            <a:avLst/>
          </a:prstGeom>
          <a:noFill/>
          <a:ln w="9525">
            <a:noFill/>
            <a:miter lim="800000"/>
            <a:headEnd/>
            <a:tailEnd/>
          </a:ln>
        </p:spPr>
        <p:txBody>
          <a:bodyPr wrap="none">
            <a:spAutoFit/>
          </a:bodyPr>
          <a:lstStyle/>
          <a:p>
            <a:pPr algn="ctr"/>
            <a:r>
              <a:rPr lang="en-US" sz="1800" b="1">
                <a:latin typeface="Times" charset="0"/>
              </a:rPr>
              <a:t>RPar</a:t>
            </a:r>
          </a:p>
        </p:txBody>
      </p:sp>
      <p:sp>
        <p:nvSpPr>
          <p:cNvPr id="49187" name="Rectangle 324"/>
          <p:cNvSpPr>
            <a:spLocks noChangeArrowheads="1"/>
          </p:cNvSpPr>
          <p:nvPr/>
        </p:nvSpPr>
        <p:spPr bwMode="auto">
          <a:xfrm>
            <a:off x="6389688" y="1577975"/>
            <a:ext cx="1592262" cy="1598613"/>
          </a:xfrm>
          <a:prstGeom prst="rect">
            <a:avLst/>
          </a:prstGeom>
          <a:noFill/>
          <a:ln w="9525">
            <a:noFill/>
            <a:miter lim="800000"/>
            <a:headEnd/>
            <a:tailEnd/>
          </a:ln>
        </p:spPr>
        <p:txBody>
          <a:bodyPr/>
          <a:lstStyle/>
          <a:p>
            <a:endParaRPr lang="en-US"/>
          </a:p>
        </p:txBody>
      </p:sp>
      <p:sp>
        <p:nvSpPr>
          <p:cNvPr id="49188" name="Line 325"/>
          <p:cNvSpPr>
            <a:spLocks noChangeShapeType="1"/>
          </p:cNvSpPr>
          <p:nvPr/>
        </p:nvSpPr>
        <p:spPr bwMode="auto">
          <a:xfrm>
            <a:off x="6389688" y="1577975"/>
            <a:ext cx="6350" cy="1588"/>
          </a:xfrm>
          <a:prstGeom prst="line">
            <a:avLst/>
          </a:prstGeom>
          <a:noFill/>
          <a:ln w="0">
            <a:solidFill>
              <a:srgbClr val="000000"/>
            </a:solidFill>
            <a:round/>
            <a:headEnd/>
            <a:tailEnd/>
          </a:ln>
        </p:spPr>
        <p:txBody>
          <a:bodyPr/>
          <a:lstStyle/>
          <a:p>
            <a:endParaRPr lang="en-US"/>
          </a:p>
        </p:txBody>
      </p:sp>
      <p:sp>
        <p:nvSpPr>
          <p:cNvPr id="49189" name="Line 326"/>
          <p:cNvSpPr>
            <a:spLocks noChangeShapeType="1"/>
          </p:cNvSpPr>
          <p:nvPr/>
        </p:nvSpPr>
        <p:spPr bwMode="auto">
          <a:xfrm flipV="1">
            <a:off x="6389688" y="3165475"/>
            <a:ext cx="1587" cy="11113"/>
          </a:xfrm>
          <a:prstGeom prst="line">
            <a:avLst/>
          </a:prstGeom>
          <a:noFill/>
          <a:ln w="0">
            <a:solidFill>
              <a:srgbClr val="000000"/>
            </a:solidFill>
            <a:round/>
            <a:headEnd/>
            <a:tailEnd/>
          </a:ln>
        </p:spPr>
        <p:txBody>
          <a:bodyPr/>
          <a:lstStyle/>
          <a:p>
            <a:endParaRPr lang="en-US"/>
          </a:p>
        </p:txBody>
      </p:sp>
      <p:sp>
        <p:nvSpPr>
          <p:cNvPr id="49190" name="Line 327"/>
          <p:cNvSpPr>
            <a:spLocks noChangeShapeType="1"/>
          </p:cNvSpPr>
          <p:nvPr/>
        </p:nvSpPr>
        <p:spPr bwMode="auto">
          <a:xfrm flipV="1">
            <a:off x="7981950" y="3165475"/>
            <a:ext cx="3175" cy="11113"/>
          </a:xfrm>
          <a:prstGeom prst="line">
            <a:avLst/>
          </a:prstGeom>
          <a:noFill/>
          <a:ln w="0">
            <a:solidFill>
              <a:srgbClr val="000000"/>
            </a:solidFill>
            <a:round/>
            <a:headEnd/>
            <a:tailEnd/>
          </a:ln>
        </p:spPr>
        <p:txBody>
          <a:bodyPr/>
          <a:lstStyle/>
          <a:p>
            <a:endParaRPr lang="en-US"/>
          </a:p>
        </p:txBody>
      </p:sp>
      <p:sp>
        <p:nvSpPr>
          <p:cNvPr id="49191" name="Line 328"/>
          <p:cNvSpPr>
            <a:spLocks noChangeShapeType="1"/>
          </p:cNvSpPr>
          <p:nvPr/>
        </p:nvSpPr>
        <p:spPr bwMode="auto">
          <a:xfrm>
            <a:off x="7975600" y="2927350"/>
            <a:ext cx="14288" cy="3175"/>
          </a:xfrm>
          <a:prstGeom prst="line">
            <a:avLst/>
          </a:prstGeom>
          <a:noFill/>
          <a:ln w="1588">
            <a:solidFill>
              <a:srgbClr val="00FF00"/>
            </a:solidFill>
            <a:round/>
            <a:headEnd/>
            <a:tailEnd/>
          </a:ln>
        </p:spPr>
        <p:txBody>
          <a:bodyPr/>
          <a:lstStyle/>
          <a:p>
            <a:endParaRPr lang="en-US"/>
          </a:p>
        </p:txBody>
      </p:sp>
      <p:sp>
        <p:nvSpPr>
          <p:cNvPr id="49192" name="Freeform 329"/>
          <p:cNvSpPr>
            <a:spLocks/>
          </p:cNvSpPr>
          <p:nvPr/>
        </p:nvSpPr>
        <p:spPr bwMode="auto">
          <a:xfrm>
            <a:off x="6389688" y="1577975"/>
            <a:ext cx="1592262" cy="1598613"/>
          </a:xfrm>
          <a:custGeom>
            <a:avLst/>
            <a:gdLst>
              <a:gd name="T0" fmla="*/ 0 w 3295"/>
              <a:gd name="T1" fmla="*/ 0 h 2215"/>
              <a:gd name="T2" fmla="*/ 2147483647 w 3295"/>
              <a:gd name="T3" fmla="*/ 0 h 2215"/>
              <a:gd name="T4" fmla="*/ 2147483647 w 3295"/>
              <a:gd name="T5" fmla="*/ 2147483647 h 2215"/>
              <a:gd name="T6" fmla="*/ 0 w 3295"/>
              <a:gd name="T7" fmla="*/ 2147483647 h 2215"/>
              <a:gd name="T8" fmla="*/ 0 w 3295"/>
              <a:gd name="T9" fmla="*/ 0 h 2215"/>
              <a:gd name="T10" fmla="*/ 0 w 3295"/>
              <a:gd name="T11" fmla="*/ 2147483647 h 2215"/>
              <a:gd name="T12" fmla="*/ 2147483647 w 3295"/>
              <a:gd name="T13" fmla="*/ 2147483647 h 2215"/>
              <a:gd name="T14" fmla="*/ 0 60000 65536"/>
              <a:gd name="T15" fmla="*/ 0 60000 65536"/>
              <a:gd name="T16" fmla="*/ 0 60000 65536"/>
              <a:gd name="T17" fmla="*/ 0 60000 65536"/>
              <a:gd name="T18" fmla="*/ 0 60000 65536"/>
              <a:gd name="T19" fmla="*/ 0 60000 65536"/>
              <a:gd name="T20" fmla="*/ 0 60000 65536"/>
              <a:gd name="T21" fmla="*/ 0 w 3295"/>
              <a:gd name="T22" fmla="*/ 0 h 2215"/>
              <a:gd name="T23" fmla="*/ 3295 w 3295"/>
              <a:gd name="T24" fmla="*/ 2215 h 22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95" h="2215">
                <a:moveTo>
                  <a:pt x="0" y="0"/>
                </a:moveTo>
                <a:lnTo>
                  <a:pt x="3295" y="0"/>
                </a:lnTo>
                <a:lnTo>
                  <a:pt x="3295" y="2215"/>
                </a:lnTo>
                <a:lnTo>
                  <a:pt x="0" y="2215"/>
                </a:lnTo>
                <a:lnTo>
                  <a:pt x="0" y="0"/>
                </a:lnTo>
                <a:lnTo>
                  <a:pt x="0" y="2215"/>
                </a:lnTo>
                <a:lnTo>
                  <a:pt x="16" y="2215"/>
                </a:lnTo>
              </a:path>
            </a:pathLst>
          </a:custGeom>
          <a:noFill/>
          <a:ln w="0">
            <a:solidFill>
              <a:srgbClr val="000000"/>
            </a:solidFill>
            <a:round/>
            <a:headEnd/>
            <a:tailEnd/>
          </a:ln>
        </p:spPr>
        <p:txBody>
          <a:bodyPr/>
          <a:lstStyle/>
          <a:p>
            <a:endParaRPr lang="en-US"/>
          </a:p>
        </p:txBody>
      </p:sp>
      <p:grpSp>
        <p:nvGrpSpPr>
          <p:cNvPr id="49193" name="Group 330"/>
          <p:cNvGrpSpPr>
            <a:grpSpLocks/>
          </p:cNvGrpSpPr>
          <p:nvPr/>
        </p:nvGrpSpPr>
        <p:grpSpPr bwMode="auto">
          <a:xfrm>
            <a:off x="6397625" y="1806575"/>
            <a:ext cx="19050" cy="1143000"/>
            <a:chOff x="3024" y="2036"/>
            <a:chExt cx="12" cy="720"/>
          </a:xfrm>
        </p:grpSpPr>
        <p:sp>
          <p:nvSpPr>
            <p:cNvPr id="49830" name="Line 331"/>
            <p:cNvSpPr>
              <a:spLocks noChangeShapeType="1"/>
            </p:cNvSpPr>
            <p:nvPr/>
          </p:nvSpPr>
          <p:spPr bwMode="auto">
            <a:xfrm>
              <a:off x="3024" y="2755"/>
              <a:ext cx="12" cy="1"/>
            </a:xfrm>
            <a:prstGeom prst="line">
              <a:avLst/>
            </a:prstGeom>
            <a:noFill/>
            <a:ln w="0">
              <a:solidFill>
                <a:srgbClr val="000000"/>
              </a:solidFill>
              <a:round/>
              <a:headEnd/>
              <a:tailEnd/>
            </a:ln>
          </p:spPr>
          <p:txBody>
            <a:bodyPr/>
            <a:lstStyle/>
            <a:p>
              <a:endParaRPr lang="en-US"/>
            </a:p>
          </p:txBody>
        </p:sp>
        <p:sp>
          <p:nvSpPr>
            <p:cNvPr id="49831" name="Line 332"/>
            <p:cNvSpPr>
              <a:spLocks noChangeShapeType="1"/>
            </p:cNvSpPr>
            <p:nvPr/>
          </p:nvSpPr>
          <p:spPr bwMode="auto">
            <a:xfrm>
              <a:off x="3024" y="2611"/>
              <a:ext cx="12" cy="1"/>
            </a:xfrm>
            <a:prstGeom prst="line">
              <a:avLst/>
            </a:prstGeom>
            <a:noFill/>
            <a:ln w="0">
              <a:solidFill>
                <a:srgbClr val="000000"/>
              </a:solidFill>
              <a:round/>
              <a:headEnd/>
              <a:tailEnd/>
            </a:ln>
          </p:spPr>
          <p:txBody>
            <a:bodyPr/>
            <a:lstStyle/>
            <a:p>
              <a:endParaRPr lang="en-US"/>
            </a:p>
          </p:txBody>
        </p:sp>
        <p:sp>
          <p:nvSpPr>
            <p:cNvPr id="49832" name="Line 333"/>
            <p:cNvSpPr>
              <a:spLocks noChangeShapeType="1"/>
            </p:cNvSpPr>
            <p:nvPr/>
          </p:nvSpPr>
          <p:spPr bwMode="auto">
            <a:xfrm>
              <a:off x="3024" y="2467"/>
              <a:ext cx="12" cy="2"/>
            </a:xfrm>
            <a:prstGeom prst="line">
              <a:avLst/>
            </a:prstGeom>
            <a:noFill/>
            <a:ln w="0">
              <a:solidFill>
                <a:srgbClr val="000000"/>
              </a:solidFill>
              <a:round/>
              <a:headEnd/>
              <a:tailEnd/>
            </a:ln>
          </p:spPr>
          <p:txBody>
            <a:bodyPr/>
            <a:lstStyle/>
            <a:p>
              <a:endParaRPr lang="en-US"/>
            </a:p>
          </p:txBody>
        </p:sp>
        <p:sp>
          <p:nvSpPr>
            <p:cNvPr id="49833" name="Line 334"/>
            <p:cNvSpPr>
              <a:spLocks noChangeShapeType="1"/>
            </p:cNvSpPr>
            <p:nvPr/>
          </p:nvSpPr>
          <p:spPr bwMode="auto">
            <a:xfrm>
              <a:off x="3024" y="2323"/>
              <a:ext cx="12" cy="2"/>
            </a:xfrm>
            <a:prstGeom prst="line">
              <a:avLst/>
            </a:prstGeom>
            <a:noFill/>
            <a:ln w="0">
              <a:solidFill>
                <a:srgbClr val="000000"/>
              </a:solidFill>
              <a:round/>
              <a:headEnd/>
              <a:tailEnd/>
            </a:ln>
          </p:spPr>
          <p:txBody>
            <a:bodyPr/>
            <a:lstStyle/>
            <a:p>
              <a:endParaRPr lang="en-US"/>
            </a:p>
          </p:txBody>
        </p:sp>
        <p:sp>
          <p:nvSpPr>
            <p:cNvPr id="49834" name="Line 335"/>
            <p:cNvSpPr>
              <a:spLocks noChangeShapeType="1"/>
            </p:cNvSpPr>
            <p:nvPr/>
          </p:nvSpPr>
          <p:spPr bwMode="auto">
            <a:xfrm>
              <a:off x="3024" y="2180"/>
              <a:ext cx="12" cy="1"/>
            </a:xfrm>
            <a:prstGeom prst="line">
              <a:avLst/>
            </a:prstGeom>
            <a:noFill/>
            <a:ln w="0">
              <a:solidFill>
                <a:srgbClr val="000000"/>
              </a:solidFill>
              <a:round/>
              <a:headEnd/>
              <a:tailEnd/>
            </a:ln>
          </p:spPr>
          <p:txBody>
            <a:bodyPr/>
            <a:lstStyle/>
            <a:p>
              <a:endParaRPr lang="en-US"/>
            </a:p>
          </p:txBody>
        </p:sp>
        <p:sp>
          <p:nvSpPr>
            <p:cNvPr id="49835" name="Line 336"/>
            <p:cNvSpPr>
              <a:spLocks noChangeShapeType="1"/>
            </p:cNvSpPr>
            <p:nvPr/>
          </p:nvSpPr>
          <p:spPr bwMode="auto">
            <a:xfrm>
              <a:off x="3024" y="2036"/>
              <a:ext cx="12" cy="1"/>
            </a:xfrm>
            <a:prstGeom prst="line">
              <a:avLst/>
            </a:prstGeom>
            <a:noFill/>
            <a:ln w="0">
              <a:solidFill>
                <a:srgbClr val="000000"/>
              </a:solidFill>
              <a:round/>
              <a:headEnd/>
              <a:tailEnd/>
            </a:ln>
          </p:spPr>
          <p:txBody>
            <a:bodyPr/>
            <a:lstStyle/>
            <a:p>
              <a:endParaRPr lang="en-US"/>
            </a:p>
          </p:txBody>
        </p:sp>
      </p:grpSp>
      <p:sp>
        <p:nvSpPr>
          <p:cNvPr id="49194" name="Line 337"/>
          <p:cNvSpPr>
            <a:spLocks noChangeShapeType="1"/>
          </p:cNvSpPr>
          <p:nvPr/>
        </p:nvSpPr>
        <p:spPr bwMode="auto">
          <a:xfrm>
            <a:off x="6389688" y="3176588"/>
            <a:ext cx="1592262" cy="1587"/>
          </a:xfrm>
          <a:prstGeom prst="line">
            <a:avLst/>
          </a:prstGeom>
          <a:noFill/>
          <a:ln w="0">
            <a:solidFill>
              <a:srgbClr val="000000"/>
            </a:solidFill>
            <a:round/>
            <a:headEnd/>
            <a:tailEnd/>
          </a:ln>
        </p:spPr>
        <p:txBody>
          <a:bodyPr/>
          <a:lstStyle/>
          <a:p>
            <a:endParaRPr lang="en-US"/>
          </a:p>
        </p:txBody>
      </p:sp>
      <p:grpSp>
        <p:nvGrpSpPr>
          <p:cNvPr id="49195" name="Group 338"/>
          <p:cNvGrpSpPr>
            <a:grpSpLocks/>
          </p:cNvGrpSpPr>
          <p:nvPr/>
        </p:nvGrpSpPr>
        <p:grpSpPr bwMode="auto">
          <a:xfrm>
            <a:off x="6616700" y="3143250"/>
            <a:ext cx="1139825" cy="26988"/>
            <a:chOff x="3567" y="2892"/>
            <a:chExt cx="715" cy="7"/>
          </a:xfrm>
        </p:grpSpPr>
        <p:sp>
          <p:nvSpPr>
            <p:cNvPr id="49824" name="Line 339"/>
            <p:cNvSpPr>
              <a:spLocks noChangeShapeType="1"/>
            </p:cNvSpPr>
            <p:nvPr/>
          </p:nvSpPr>
          <p:spPr bwMode="auto">
            <a:xfrm flipV="1">
              <a:off x="3567" y="2892"/>
              <a:ext cx="1" cy="7"/>
            </a:xfrm>
            <a:prstGeom prst="line">
              <a:avLst/>
            </a:prstGeom>
            <a:noFill/>
            <a:ln w="0">
              <a:solidFill>
                <a:srgbClr val="000000"/>
              </a:solidFill>
              <a:round/>
              <a:headEnd/>
              <a:tailEnd/>
            </a:ln>
          </p:spPr>
          <p:txBody>
            <a:bodyPr/>
            <a:lstStyle/>
            <a:p>
              <a:endParaRPr lang="en-US"/>
            </a:p>
          </p:txBody>
        </p:sp>
        <p:sp>
          <p:nvSpPr>
            <p:cNvPr id="49825" name="Line 340"/>
            <p:cNvSpPr>
              <a:spLocks noChangeShapeType="1"/>
            </p:cNvSpPr>
            <p:nvPr/>
          </p:nvSpPr>
          <p:spPr bwMode="auto">
            <a:xfrm flipV="1">
              <a:off x="3710" y="2892"/>
              <a:ext cx="1" cy="7"/>
            </a:xfrm>
            <a:prstGeom prst="line">
              <a:avLst/>
            </a:prstGeom>
            <a:noFill/>
            <a:ln w="0">
              <a:solidFill>
                <a:srgbClr val="000000"/>
              </a:solidFill>
              <a:round/>
              <a:headEnd/>
              <a:tailEnd/>
            </a:ln>
          </p:spPr>
          <p:txBody>
            <a:bodyPr/>
            <a:lstStyle/>
            <a:p>
              <a:endParaRPr lang="en-US"/>
            </a:p>
          </p:txBody>
        </p:sp>
        <p:sp>
          <p:nvSpPr>
            <p:cNvPr id="49826" name="Line 341"/>
            <p:cNvSpPr>
              <a:spLocks noChangeShapeType="1"/>
            </p:cNvSpPr>
            <p:nvPr/>
          </p:nvSpPr>
          <p:spPr bwMode="auto">
            <a:xfrm flipV="1">
              <a:off x="3852" y="2892"/>
              <a:ext cx="1" cy="7"/>
            </a:xfrm>
            <a:prstGeom prst="line">
              <a:avLst/>
            </a:prstGeom>
            <a:noFill/>
            <a:ln w="0">
              <a:solidFill>
                <a:srgbClr val="000000"/>
              </a:solidFill>
              <a:round/>
              <a:headEnd/>
              <a:tailEnd/>
            </a:ln>
          </p:spPr>
          <p:txBody>
            <a:bodyPr/>
            <a:lstStyle/>
            <a:p>
              <a:endParaRPr lang="en-US"/>
            </a:p>
          </p:txBody>
        </p:sp>
        <p:sp>
          <p:nvSpPr>
            <p:cNvPr id="49827" name="Line 342"/>
            <p:cNvSpPr>
              <a:spLocks noChangeShapeType="1"/>
            </p:cNvSpPr>
            <p:nvPr/>
          </p:nvSpPr>
          <p:spPr bwMode="auto">
            <a:xfrm flipV="1">
              <a:off x="3995" y="2892"/>
              <a:ext cx="1" cy="7"/>
            </a:xfrm>
            <a:prstGeom prst="line">
              <a:avLst/>
            </a:prstGeom>
            <a:noFill/>
            <a:ln w="0">
              <a:solidFill>
                <a:srgbClr val="000000"/>
              </a:solidFill>
              <a:round/>
              <a:headEnd/>
              <a:tailEnd/>
            </a:ln>
          </p:spPr>
          <p:txBody>
            <a:bodyPr/>
            <a:lstStyle/>
            <a:p>
              <a:endParaRPr lang="en-US"/>
            </a:p>
          </p:txBody>
        </p:sp>
        <p:sp>
          <p:nvSpPr>
            <p:cNvPr id="49828" name="Line 343"/>
            <p:cNvSpPr>
              <a:spLocks noChangeShapeType="1"/>
            </p:cNvSpPr>
            <p:nvPr/>
          </p:nvSpPr>
          <p:spPr bwMode="auto">
            <a:xfrm flipV="1">
              <a:off x="4138" y="2892"/>
              <a:ext cx="2" cy="7"/>
            </a:xfrm>
            <a:prstGeom prst="line">
              <a:avLst/>
            </a:prstGeom>
            <a:noFill/>
            <a:ln w="0">
              <a:solidFill>
                <a:srgbClr val="000000"/>
              </a:solidFill>
              <a:round/>
              <a:headEnd/>
              <a:tailEnd/>
            </a:ln>
          </p:spPr>
          <p:txBody>
            <a:bodyPr/>
            <a:lstStyle/>
            <a:p>
              <a:endParaRPr lang="en-US"/>
            </a:p>
          </p:txBody>
        </p:sp>
        <p:sp>
          <p:nvSpPr>
            <p:cNvPr id="49829" name="Line 344"/>
            <p:cNvSpPr>
              <a:spLocks noChangeShapeType="1"/>
            </p:cNvSpPr>
            <p:nvPr/>
          </p:nvSpPr>
          <p:spPr bwMode="auto">
            <a:xfrm flipV="1">
              <a:off x="4281" y="2892"/>
              <a:ext cx="1" cy="7"/>
            </a:xfrm>
            <a:prstGeom prst="line">
              <a:avLst/>
            </a:prstGeom>
            <a:noFill/>
            <a:ln w="0">
              <a:solidFill>
                <a:srgbClr val="000000"/>
              </a:solidFill>
              <a:round/>
              <a:headEnd/>
              <a:tailEnd/>
            </a:ln>
          </p:spPr>
          <p:txBody>
            <a:bodyPr/>
            <a:lstStyle/>
            <a:p>
              <a:endParaRPr lang="en-US"/>
            </a:p>
          </p:txBody>
        </p:sp>
      </p:grpSp>
      <p:grpSp>
        <p:nvGrpSpPr>
          <p:cNvPr id="49196" name="Group 345"/>
          <p:cNvGrpSpPr>
            <a:grpSpLocks/>
          </p:cNvGrpSpPr>
          <p:nvPr/>
        </p:nvGrpSpPr>
        <p:grpSpPr bwMode="auto">
          <a:xfrm>
            <a:off x="7962900" y="1808163"/>
            <a:ext cx="19050" cy="1143000"/>
            <a:chOff x="3024" y="2036"/>
            <a:chExt cx="12" cy="720"/>
          </a:xfrm>
        </p:grpSpPr>
        <p:sp>
          <p:nvSpPr>
            <p:cNvPr id="49818" name="Line 346"/>
            <p:cNvSpPr>
              <a:spLocks noChangeShapeType="1"/>
            </p:cNvSpPr>
            <p:nvPr/>
          </p:nvSpPr>
          <p:spPr bwMode="auto">
            <a:xfrm>
              <a:off x="3024" y="2755"/>
              <a:ext cx="12" cy="1"/>
            </a:xfrm>
            <a:prstGeom prst="line">
              <a:avLst/>
            </a:prstGeom>
            <a:noFill/>
            <a:ln w="0">
              <a:solidFill>
                <a:srgbClr val="000000"/>
              </a:solidFill>
              <a:round/>
              <a:headEnd/>
              <a:tailEnd/>
            </a:ln>
          </p:spPr>
          <p:txBody>
            <a:bodyPr/>
            <a:lstStyle/>
            <a:p>
              <a:endParaRPr lang="en-US"/>
            </a:p>
          </p:txBody>
        </p:sp>
        <p:sp>
          <p:nvSpPr>
            <p:cNvPr id="49819" name="Line 347"/>
            <p:cNvSpPr>
              <a:spLocks noChangeShapeType="1"/>
            </p:cNvSpPr>
            <p:nvPr/>
          </p:nvSpPr>
          <p:spPr bwMode="auto">
            <a:xfrm>
              <a:off x="3024" y="2611"/>
              <a:ext cx="12" cy="1"/>
            </a:xfrm>
            <a:prstGeom prst="line">
              <a:avLst/>
            </a:prstGeom>
            <a:noFill/>
            <a:ln w="0">
              <a:solidFill>
                <a:srgbClr val="000000"/>
              </a:solidFill>
              <a:round/>
              <a:headEnd/>
              <a:tailEnd/>
            </a:ln>
          </p:spPr>
          <p:txBody>
            <a:bodyPr/>
            <a:lstStyle/>
            <a:p>
              <a:endParaRPr lang="en-US"/>
            </a:p>
          </p:txBody>
        </p:sp>
        <p:sp>
          <p:nvSpPr>
            <p:cNvPr id="49820" name="Line 348"/>
            <p:cNvSpPr>
              <a:spLocks noChangeShapeType="1"/>
            </p:cNvSpPr>
            <p:nvPr/>
          </p:nvSpPr>
          <p:spPr bwMode="auto">
            <a:xfrm>
              <a:off x="3024" y="2467"/>
              <a:ext cx="12" cy="2"/>
            </a:xfrm>
            <a:prstGeom prst="line">
              <a:avLst/>
            </a:prstGeom>
            <a:noFill/>
            <a:ln w="0">
              <a:solidFill>
                <a:srgbClr val="000000"/>
              </a:solidFill>
              <a:round/>
              <a:headEnd/>
              <a:tailEnd/>
            </a:ln>
          </p:spPr>
          <p:txBody>
            <a:bodyPr/>
            <a:lstStyle/>
            <a:p>
              <a:endParaRPr lang="en-US"/>
            </a:p>
          </p:txBody>
        </p:sp>
        <p:sp>
          <p:nvSpPr>
            <p:cNvPr id="49821" name="Line 349"/>
            <p:cNvSpPr>
              <a:spLocks noChangeShapeType="1"/>
            </p:cNvSpPr>
            <p:nvPr/>
          </p:nvSpPr>
          <p:spPr bwMode="auto">
            <a:xfrm>
              <a:off x="3024" y="2323"/>
              <a:ext cx="12" cy="2"/>
            </a:xfrm>
            <a:prstGeom prst="line">
              <a:avLst/>
            </a:prstGeom>
            <a:noFill/>
            <a:ln w="0">
              <a:solidFill>
                <a:srgbClr val="000000"/>
              </a:solidFill>
              <a:round/>
              <a:headEnd/>
              <a:tailEnd/>
            </a:ln>
          </p:spPr>
          <p:txBody>
            <a:bodyPr/>
            <a:lstStyle/>
            <a:p>
              <a:endParaRPr lang="en-US"/>
            </a:p>
          </p:txBody>
        </p:sp>
        <p:sp>
          <p:nvSpPr>
            <p:cNvPr id="49822" name="Line 350"/>
            <p:cNvSpPr>
              <a:spLocks noChangeShapeType="1"/>
            </p:cNvSpPr>
            <p:nvPr/>
          </p:nvSpPr>
          <p:spPr bwMode="auto">
            <a:xfrm>
              <a:off x="3024" y="2180"/>
              <a:ext cx="12" cy="1"/>
            </a:xfrm>
            <a:prstGeom prst="line">
              <a:avLst/>
            </a:prstGeom>
            <a:noFill/>
            <a:ln w="0">
              <a:solidFill>
                <a:srgbClr val="000000"/>
              </a:solidFill>
              <a:round/>
              <a:headEnd/>
              <a:tailEnd/>
            </a:ln>
          </p:spPr>
          <p:txBody>
            <a:bodyPr/>
            <a:lstStyle/>
            <a:p>
              <a:endParaRPr lang="en-US"/>
            </a:p>
          </p:txBody>
        </p:sp>
        <p:sp>
          <p:nvSpPr>
            <p:cNvPr id="49823" name="Line 351"/>
            <p:cNvSpPr>
              <a:spLocks noChangeShapeType="1"/>
            </p:cNvSpPr>
            <p:nvPr/>
          </p:nvSpPr>
          <p:spPr bwMode="auto">
            <a:xfrm>
              <a:off x="3024" y="2036"/>
              <a:ext cx="12" cy="1"/>
            </a:xfrm>
            <a:prstGeom prst="line">
              <a:avLst/>
            </a:prstGeom>
            <a:noFill/>
            <a:ln w="0">
              <a:solidFill>
                <a:srgbClr val="000000"/>
              </a:solidFill>
              <a:round/>
              <a:headEnd/>
              <a:tailEnd/>
            </a:ln>
          </p:spPr>
          <p:txBody>
            <a:bodyPr/>
            <a:lstStyle/>
            <a:p>
              <a:endParaRPr lang="en-US"/>
            </a:p>
          </p:txBody>
        </p:sp>
      </p:grpSp>
      <p:grpSp>
        <p:nvGrpSpPr>
          <p:cNvPr id="49197" name="Group 352"/>
          <p:cNvGrpSpPr>
            <a:grpSpLocks/>
          </p:cNvGrpSpPr>
          <p:nvPr/>
        </p:nvGrpSpPr>
        <p:grpSpPr bwMode="auto">
          <a:xfrm>
            <a:off x="6615113" y="1579563"/>
            <a:ext cx="1139825" cy="26987"/>
            <a:chOff x="3567" y="2892"/>
            <a:chExt cx="715" cy="7"/>
          </a:xfrm>
        </p:grpSpPr>
        <p:sp>
          <p:nvSpPr>
            <p:cNvPr id="49812" name="Line 353"/>
            <p:cNvSpPr>
              <a:spLocks noChangeShapeType="1"/>
            </p:cNvSpPr>
            <p:nvPr/>
          </p:nvSpPr>
          <p:spPr bwMode="auto">
            <a:xfrm flipV="1">
              <a:off x="3567" y="2892"/>
              <a:ext cx="1" cy="7"/>
            </a:xfrm>
            <a:prstGeom prst="line">
              <a:avLst/>
            </a:prstGeom>
            <a:noFill/>
            <a:ln w="0">
              <a:solidFill>
                <a:srgbClr val="000000"/>
              </a:solidFill>
              <a:round/>
              <a:headEnd/>
              <a:tailEnd/>
            </a:ln>
          </p:spPr>
          <p:txBody>
            <a:bodyPr/>
            <a:lstStyle/>
            <a:p>
              <a:endParaRPr lang="en-US"/>
            </a:p>
          </p:txBody>
        </p:sp>
        <p:sp>
          <p:nvSpPr>
            <p:cNvPr id="49813" name="Line 354"/>
            <p:cNvSpPr>
              <a:spLocks noChangeShapeType="1"/>
            </p:cNvSpPr>
            <p:nvPr/>
          </p:nvSpPr>
          <p:spPr bwMode="auto">
            <a:xfrm flipV="1">
              <a:off x="3710" y="2892"/>
              <a:ext cx="1" cy="7"/>
            </a:xfrm>
            <a:prstGeom prst="line">
              <a:avLst/>
            </a:prstGeom>
            <a:noFill/>
            <a:ln w="0">
              <a:solidFill>
                <a:srgbClr val="000000"/>
              </a:solidFill>
              <a:round/>
              <a:headEnd/>
              <a:tailEnd/>
            </a:ln>
          </p:spPr>
          <p:txBody>
            <a:bodyPr/>
            <a:lstStyle/>
            <a:p>
              <a:endParaRPr lang="en-US"/>
            </a:p>
          </p:txBody>
        </p:sp>
        <p:sp>
          <p:nvSpPr>
            <p:cNvPr id="49814" name="Line 355"/>
            <p:cNvSpPr>
              <a:spLocks noChangeShapeType="1"/>
            </p:cNvSpPr>
            <p:nvPr/>
          </p:nvSpPr>
          <p:spPr bwMode="auto">
            <a:xfrm flipV="1">
              <a:off x="3852" y="2892"/>
              <a:ext cx="1" cy="7"/>
            </a:xfrm>
            <a:prstGeom prst="line">
              <a:avLst/>
            </a:prstGeom>
            <a:noFill/>
            <a:ln w="0">
              <a:solidFill>
                <a:srgbClr val="000000"/>
              </a:solidFill>
              <a:round/>
              <a:headEnd/>
              <a:tailEnd/>
            </a:ln>
          </p:spPr>
          <p:txBody>
            <a:bodyPr/>
            <a:lstStyle/>
            <a:p>
              <a:endParaRPr lang="en-US"/>
            </a:p>
          </p:txBody>
        </p:sp>
        <p:sp>
          <p:nvSpPr>
            <p:cNvPr id="49815" name="Line 356"/>
            <p:cNvSpPr>
              <a:spLocks noChangeShapeType="1"/>
            </p:cNvSpPr>
            <p:nvPr/>
          </p:nvSpPr>
          <p:spPr bwMode="auto">
            <a:xfrm flipV="1">
              <a:off x="3995" y="2892"/>
              <a:ext cx="1" cy="7"/>
            </a:xfrm>
            <a:prstGeom prst="line">
              <a:avLst/>
            </a:prstGeom>
            <a:noFill/>
            <a:ln w="0">
              <a:solidFill>
                <a:srgbClr val="000000"/>
              </a:solidFill>
              <a:round/>
              <a:headEnd/>
              <a:tailEnd/>
            </a:ln>
          </p:spPr>
          <p:txBody>
            <a:bodyPr/>
            <a:lstStyle/>
            <a:p>
              <a:endParaRPr lang="en-US"/>
            </a:p>
          </p:txBody>
        </p:sp>
        <p:sp>
          <p:nvSpPr>
            <p:cNvPr id="49816" name="Line 357"/>
            <p:cNvSpPr>
              <a:spLocks noChangeShapeType="1"/>
            </p:cNvSpPr>
            <p:nvPr/>
          </p:nvSpPr>
          <p:spPr bwMode="auto">
            <a:xfrm flipV="1">
              <a:off x="4138" y="2892"/>
              <a:ext cx="2" cy="7"/>
            </a:xfrm>
            <a:prstGeom prst="line">
              <a:avLst/>
            </a:prstGeom>
            <a:noFill/>
            <a:ln w="0">
              <a:solidFill>
                <a:srgbClr val="000000"/>
              </a:solidFill>
              <a:round/>
              <a:headEnd/>
              <a:tailEnd/>
            </a:ln>
          </p:spPr>
          <p:txBody>
            <a:bodyPr/>
            <a:lstStyle/>
            <a:p>
              <a:endParaRPr lang="en-US"/>
            </a:p>
          </p:txBody>
        </p:sp>
        <p:sp>
          <p:nvSpPr>
            <p:cNvPr id="49817" name="Line 358"/>
            <p:cNvSpPr>
              <a:spLocks noChangeShapeType="1"/>
            </p:cNvSpPr>
            <p:nvPr/>
          </p:nvSpPr>
          <p:spPr bwMode="auto">
            <a:xfrm flipV="1">
              <a:off x="4281" y="2892"/>
              <a:ext cx="1" cy="7"/>
            </a:xfrm>
            <a:prstGeom prst="line">
              <a:avLst/>
            </a:prstGeom>
            <a:noFill/>
            <a:ln w="0">
              <a:solidFill>
                <a:srgbClr val="000000"/>
              </a:solidFill>
              <a:round/>
              <a:headEnd/>
              <a:tailEnd/>
            </a:ln>
          </p:spPr>
          <p:txBody>
            <a:bodyPr/>
            <a:lstStyle/>
            <a:p>
              <a:endParaRPr lang="en-US"/>
            </a:p>
          </p:txBody>
        </p:sp>
      </p:grpSp>
      <p:grpSp>
        <p:nvGrpSpPr>
          <p:cNvPr id="49198" name="Group 359"/>
          <p:cNvGrpSpPr>
            <a:grpSpLocks/>
          </p:cNvGrpSpPr>
          <p:nvPr/>
        </p:nvGrpSpPr>
        <p:grpSpPr bwMode="auto">
          <a:xfrm>
            <a:off x="6381750" y="2001838"/>
            <a:ext cx="1600200" cy="984250"/>
            <a:chOff x="1935" y="3736"/>
            <a:chExt cx="1026" cy="589"/>
          </a:xfrm>
        </p:grpSpPr>
        <p:sp>
          <p:nvSpPr>
            <p:cNvPr id="49684" name="Line 360"/>
            <p:cNvSpPr>
              <a:spLocks noChangeShapeType="1"/>
            </p:cNvSpPr>
            <p:nvPr/>
          </p:nvSpPr>
          <p:spPr bwMode="auto">
            <a:xfrm>
              <a:off x="1939" y="4302"/>
              <a:ext cx="4" cy="1"/>
            </a:xfrm>
            <a:prstGeom prst="line">
              <a:avLst/>
            </a:prstGeom>
            <a:noFill/>
            <a:ln w="0">
              <a:solidFill>
                <a:srgbClr val="000000"/>
              </a:solidFill>
              <a:round/>
              <a:headEnd/>
              <a:tailEnd/>
            </a:ln>
          </p:spPr>
          <p:txBody>
            <a:bodyPr/>
            <a:lstStyle/>
            <a:p>
              <a:endParaRPr lang="en-US"/>
            </a:p>
          </p:txBody>
        </p:sp>
        <p:sp>
          <p:nvSpPr>
            <p:cNvPr id="49685" name="Line 361"/>
            <p:cNvSpPr>
              <a:spLocks noChangeShapeType="1"/>
            </p:cNvSpPr>
            <p:nvPr/>
          </p:nvSpPr>
          <p:spPr bwMode="auto">
            <a:xfrm>
              <a:off x="1939" y="4165"/>
              <a:ext cx="4" cy="1"/>
            </a:xfrm>
            <a:prstGeom prst="line">
              <a:avLst/>
            </a:prstGeom>
            <a:noFill/>
            <a:ln w="0">
              <a:solidFill>
                <a:srgbClr val="000000"/>
              </a:solidFill>
              <a:round/>
              <a:headEnd/>
              <a:tailEnd/>
            </a:ln>
          </p:spPr>
          <p:txBody>
            <a:bodyPr/>
            <a:lstStyle/>
            <a:p>
              <a:endParaRPr lang="en-US"/>
            </a:p>
          </p:txBody>
        </p:sp>
        <p:sp>
          <p:nvSpPr>
            <p:cNvPr id="49686" name="Line 362"/>
            <p:cNvSpPr>
              <a:spLocks noChangeShapeType="1"/>
            </p:cNvSpPr>
            <p:nvPr/>
          </p:nvSpPr>
          <p:spPr bwMode="auto">
            <a:xfrm>
              <a:off x="1939" y="4029"/>
              <a:ext cx="4" cy="1"/>
            </a:xfrm>
            <a:prstGeom prst="line">
              <a:avLst/>
            </a:prstGeom>
            <a:noFill/>
            <a:ln w="0">
              <a:solidFill>
                <a:srgbClr val="000000"/>
              </a:solidFill>
              <a:round/>
              <a:headEnd/>
              <a:tailEnd/>
            </a:ln>
          </p:spPr>
          <p:txBody>
            <a:bodyPr/>
            <a:lstStyle/>
            <a:p>
              <a:endParaRPr lang="en-US"/>
            </a:p>
          </p:txBody>
        </p:sp>
        <p:sp>
          <p:nvSpPr>
            <p:cNvPr id="49687" name="Line 363"/>
            <p:cNvSpPr>
              <a:spLocks noChangeShapeType="1"/>
            </p:cNvSpPr>
            <p:nvPr/>
          </p:nvSpPr>
          <p:spPr bwMode="auto">
            <a:xfrm>
              <a:off x="1939" y="3892"/>
              <a:ext cx="4" cy="1"/>
            </a:xfrm>
            <a:prstGeom prst="line">
              <a:avLst/>
            </a:prstGeom>
            <a:noFill/>
            <a:ln w="0">
              <a:solidFill>
                <a:srgbClr val="000000"/>
              </a:solidFill>
              <a:round/>
              <a:headEnd/>
              <a:tailEnd/>
            </a:ln>
          </p:spPr>
          <p:txBody>
            <a:bodyPr/>
            <a:lstStyle/>
            <a:p>
              <a:endParaRPr lang="en-US"/>
            </a:p>
          </p:txBody>
        </p:sp>
        <p:sp>
          <p:nvSpPr>
            <p:cNvPr id="49688" name="Line 364"/>
            <p:cNvSpPr>
              <a:spLocks noChangeShapeType="1"/>
            </p:cNvSpPr>
            <p:nvPr/>
          </p:nvSpPr>
          <p:spPr bwMode="auto">
            <a:xfrm>
              <a:off x="1939" y="3755"/>
              <a:ext cx="4" cy="1"/>
            </a:xfrm>
            <a:prstGeom prst="line">
              <a:avLst/>
            </a:prstGeom>
            <a:noFill/>
            <a:ln w="0">
              <a:solidFill>
                <a:srgbClr val="000000"/>
              </a:solidFill>
              <a:round/>
              <a:headEnd/>
              <a:tailEnd/>
            </a:ln>
          </p:spPr>
          <p:txBody>
            <a:bodyPr/>
            <a:lstStyle/>
            <a:p>
              <a:endParaRPr lang="en-US"/>
            </a:p>
          </p:txBody>
        </p:sp>
        <p:sp>
          <p:nvSpPr>
            <p:cNvPr id="49689" name="Freeform 365"/>
            <p:cNvSpPr>
              <a:spLocks/>
            </p:cNvSpPr>
            <p:nvPr/>
          </p:nvSpPr>
          <p:spPr bwMode="auto">
            <a:xfrm>
              <a:off x="1939" y="3855"/>
              <a:ext cx="1018" cy="450"/>
            </a:xfrm>
            <a:custGeom>
              <a:avLst/>
              <a:gdLst>
                <a:gd name="T0" fmla="*/ 0 w 3295"/>
                <a:gd name="T1" fmla="*/ 36 h 1042"/>
                <a:gd name="T2" fmla="*/ 4 w 3295"/>
                <a:gd name="T3" fmla="*/ 36 h 1042"/>
                <a:gd name="T4" fmla="*/ 9 w 3295"/>
                <a:gd name="T5" fmla="*/ 29 h 1042"/>
                <a:gd name="T6" fmla="*/ 13 w 3295"/>
                <a:gd name="T7" fmla="*/ 14 h 1042"/>
                <a:gd name="T8" fmla="*/ 17 w 3295"/>
                <a:gd name="T9" fmla="*/ 0 h 1042"/>
                <a:gd name="T10" fmla="*/ 22 w 3295"/>
                <a:gd name="T11" fmla="*/ 0 h 1042"/>
                <a:gd name="T12" fmla="*/ 26 w 3295"/>
                <a:gd name="T13" fmla="*/ 13 h 1042"/>
                <a:gd name="T14" fmla="*/ 30 w 3295"/>
                <a:gd name="T15" fmla="*/ 27 h 1042"/>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1042"/>
                <a:gd name="T26" fmla="*/ 3295 w 3295"/>
                <a:gd name="T27" fmla="*/ 1042 h 10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1042">
                  <a:moveTo>
                    <a:pt x="0" y="1042"/>
                  </a:moveTo>
                  <a:lnTo>
                    <a:pt x="471" y="1029"/>
                  </a:lnTo>
                  <a:lnTo>
                    <a:pt x="941" y="848"/>
                  </a:lnTo>
                  <a:lnTo>
                    <a:pt x="1412" y="403"/>
                  </a:lnTo>
                  <a:lnTo>
                    <a:pt x="1883" y="9"/>
                  </a:lnTo>
                  <a:lnTo>
                    <a:pt x="2354" y="0"/>
                  </a:lnTo>
                  <a:lnTo>
                    <a:pt x="2824" y="373"/>
                  </a:lnTo>
                  <a:lnTo>
                    <a:pt x="3295" y="768"/>
                  </a:lnTo>
                </a:path>
              </a:pathLst>
            </a:custGeom>
            <a:noFill/>
            <a:ln w="3175">
              <a:solidFill>
                <a:srgbClr val="FF0000"/>
              </a:solidFill>
              <a:round/>
              <a:headEnd/>
              <a:tailEnd/>
            </a:ln>
          </p:spPr>
          <p:txBody>
            <a:bodyPr/>
            <a:lstStyle/>
            <a:p>
              <a:endParaRPr lang="en-US"/>
            </a:p>
          </p:txBody>
        </p:sp>
        <p:sp>
          <p:nvSpPr>
            <p:cNvPr id="49690" name="Line 366"/>
            <p:cNvSpPr>
              <a:spLocks noChangeShapeType="1"/>
            </p:cNvSpPr>
            <p:nvPr/>
          </p:nvSpPr>
          <p:spPr bwMode="auto">
            <a:xfrm flipV="1">
              <a:off x="1939" y="4299"/>
              <a:ext cx="1" cy="6"/>
            </a:xfrm>
            <a:prstGeom prst="line">
              <a:avLst/>
            </a:prstGeom>
            <a:noFill/>
            <a:ln w="3175">
              <a:solidFill>
                <a:srgbClr val="FF0000"/>
              </a:solidFill>
              <a:round/>
              <a:headEnd/>
              <a:tailEnd/>
            </a:ln>
          </p:spPr>
          <p:txBody>
            <a:bodyPr/>
            <a:lstStyle/>
            <a:p>
              <a:endParaRPr lang="en-US"/>
            </a:p>
          </p:txBody>
        </p:sp>
        <p:sp>
          <p:nvSpPr>
            <p:cNvPr id="49691" name="Line 367"/>
            <p:cNvSpPr>
              <a:spLocks noChangeShapeType="1"/>
            </p:cNvSpPr>
            <p:nvPr/>
          </p:nvSpPr>
          <p:spPr bwMode="auto">
            <a:xfrm>
              <a:off x="1935" y="4299"/>
              <a:ext cx="8" cy="1"/>
            </a:xfrm>
            <a:prstGeom prst="line">
              <a:avLst/>
            </a:prstGeom>
            <a:noFill/>
            <a:ln w="3175">
              <a:solidFill>
                <a:srgbClr val="FF0000"/>
              </a:solidFill>
              <a:round/>
              <a:headEnd/>
              <a:tailEnd/>
            </a:ln>
          </p:spPr>
          <p:txBody>
            <a:bodyPr/>
            <a:lstStyle/>
            <a:p>
              <a:endParaRPr lang="en-US"/>
            </a:p>
          </p:txBody>
        </p:sp>
        <p:sp>
          <p:nvSpPr>
            <p:cNvPr id="49692" name="Line 368"/>
            <p:cNvSpPr>
              <a:spLocks noChangeShapeType="1"/>
            </p:cNvSpPr>
            <p:nvPr/>
          </p:nvSpPr>
          <p:spPr bwMode="auto">
            <a:xfrm flipV="1">
              <a:off x="2084" y="4293"/>
              <a:ext cx="1" cy="6"/>
            </a:xfrm>
            <a:prstGeom prst="line">
              <a:avLst/>
            </a:prstGeom>
            <a:noFill/>
            <a:ln w="3175">
              <a:solidFill>
                <a:srgbClr val="FF0000"/>
              </a:solidFill>
              <a:round/>
              <a:headEnd/>
              <a:tailEnd/>
            </a:ln>
          </p:spPr>
          <p:txBody>
            <a:bodyPr/>
            <a:lstStyle/>
            <a:p>
              <a:endParaRPr lang="en-US"/>
            </a:p>
          </p:txBody>
        </p:sp>
        <p:sp>
          <p:nvSpPr>
            <p:cNvPr id="49693" name="Line 369"/>
            <p:cNvSpPr>
              <a:spLocks noChangeShapeType="1"/>
            </p:cNvSpPr>
            <p:nvPr/>
          </p:nvSpPr>
          <p:spPr bwMode="auto">
            <a:xfrm>
              <a:off x="2080" y="4293"/>
              <a:ext cx="8" cy="1"/>
            </a:xfrm>
            <a:prstGeom prst="line">
              <a:avLst/>
            </a:prstGeom>
            <a:noFill/>
            <a:ln w="3175">
              <a:solidFill>
                <a:srgbClr val="FF0000"/>
              </a:solidFill>
              <a:round/>
              <a:headEnd/>
              <a:tailEnd/>
            </a:ln>
          </p:spPr>
          <p:txBody>
            <a:bodyPr/>
            <a:lstStyle/>
            <a:p>
              <a:endParaRPr lang="en-US"/>
            </a:p>
          </p:txBody>
        </p:sp>
        <p:sp>
          <p:nvSpPr>
            <p:cNvPr id="49694" name="Line 370"/>
            <p:cNvSpPr>
              <a:spLocks noChangeShapeType="1"/>
            </p:cNvSpPr>
            <p:nvPr/>
          </p:nvSpPr>
          <p:spPr bwMode="auto">
            <a:xfrm flipV="1">
              <a:off x="2229" y="4191"/>
              <a:ext cx="1" cy="30"/>
            </a:xfrm>
            <a:prstGeom prst="line">
              <a:avLst/>
            </a:prstGeom>
            <a:noFill/>
            <a:ln w="3175">
              <a:solidFill>
                <a:srgbClr val="FF0000"/>
              </a:solidFill>
              <a:round/>
              <a:headEnd/>
              <a:tailEnd/>
            </a:ln>
          </p:spPr>
          <p:txBody>
            <a:bodyPr/>
            <a:lstStyle/>
            <a:p>
              <a:endParaRPr lang="en-US"/>
            </a:p>
          </p:txBody>
        </p:sp>
        <p:sp>
          <p:nvSpPr>
            <p:cNvPr id="49695" name="Line 371"/>
            <p:cNvSpPr>
              <a:spLocks noChangeShapeType="1"/>
            </p:cNvSpPr>
            <p:nvPr/>
          </p:nvSpPr>
          <p:spPr bwMode="auto">
            <a:xfrm>
              <a:off x="2225" y="4191"/>
              <a:ext cx="9" cy="1"/>
            </a:xfrm>
            <a:prstGeom prst="line">
              <a:avLst/>
            </a:prstGeom>
            <a:noFill/>
            <a:ln w="3175">
              <a:solidFill>
                <a:srgbClr val="FF0000"/>
              </a:solidFill>
              <a:round/>
              <a:headEnd/>
              <a:tailEnd/>
            </a:ln>
          </p:spPr>
          <p:txBody>
            <a:bodyPr/>
            <a:lstStyle/>
            <a:p>
              <a:endParaRPr lang="en-US"/>
            </a:p>
          </p:txBody>
        </p:sp>
        <p:sp>
          <p:nvSpPr>
            <p:cNvPr id="49696" name="Line 372"/>
            <p:cNvSpPr>
              <a:spLocks noChangeShapeType="1"/>
            </p:cNvSpPr>
            <p:nvPr/>
          </p:nvSpPr>
          <p:spPr bwMode="auto">
            <a:xfrm flipV="1">
              <a:off x="2375" y="3982"/>
              <a:ext cx="1" cy="47"/>
            </a:xfrm>
            <a:prstGeom prst="line">
              <a:avLst/>
            </a:prstGeom>
            <a:noFill/>
            <a:ln w="3175">
              <a:solidFill>
                <a:srgbClr val="FF0000"/>
              </a:solidFill>
              <a:round/>
              <a:headEnd/>
              <a:tailEnd/>
            </a:ln>
          </p:spPr>
          <p:txBody>
            <a:bodyPr/>
            <a:lstStyle/>
            <a:p>
              <a:endParaRPr lang="en-US"/>
            </a:p>
          </p:txBody>
        </p:sp>
        <p:sp>
          <p:nvSpPr>
            <p:cNvPr id="49697" name="Line 373"/>
            <p:cNvSpPr>
              <a:spLocks noChangeShapeType="1"/>
            </p:cNvSpPr>
            <p:nvPr/>
          </p:nvSpPr>
          <p:spPr bwMode="auto">
            <a:xfrm>
              <a:off x="2371" y="3982"/>
              <a:ext cx="8" cy="1"/>
            </a:xfrm>
            <a:prstGeom prst="line">
              <a:avLst/>
            </a:prstGeom>
            <a:noFill/>
            <a:ln w="3175">
              <a:solidFill>
                <a:srgbClr val="FF0000"/>
              </a:solidFill>
              <a:round/>
              <a:headEnd/>
              <a:tailEnd/>
            </a:ln>
          </p:spPr>
          <p:txBody>
            <a:bodyPr/>
            <a:lstStyle/>
            <a:p>
              <a:endParaRPr lang="en-US"/>
            </a:p>
          </p:txBody>
        </p:sp>
        <p:sp>
          <p:nvSpPr>
            <p:cNvPr id="49698" name="Line 374"/>
            <p:cNvSpPr>
              <a:spLocks noChangeShapeType="1"/>
            </p:cNvSpPr>
            <p:nvPr/>
          </p:nvSpPr>
          <p:spPr bwMode="auto">
            <a:xfrm flipV="1">
              <a:off x="2521" y="3799"/>
              <a:ext cx="1" cy="60"/>
            </a:xfrm>
            <a:prstGeom prst="line">
              <a:avLst/>
            </a:prstGeom>
            <a:noFill/>
            <a:ln w="3175">
              <a:solidFill>
                <a:srgbClr val="FF0000"/>
              </a:solidFill>
              <a:round/>
              <a:headEnd/>
              <a:tailEnd/>
            </a:ln>
          </p:spPr>
          <p:txBody>
            <a:bodyPr/>
            <a:lstStyle/>
            <a:p>
              <a:endParaRPr lang="en-US"/>
            </a:p>
          </p:txBody>
        </p:sp>
        <p:sp>
          <p:nvSpPr>
            <p:cNvPr id="49699" name="Line 375"/>
            <p:cNvSpPr>
              <a:spLocks noChangeShapeType="1"/>
            </p:cNvSpPr>
            <p:nvPr/>
          </p:nvSpPr>
          <p:spPr bwMode="auto">
            <a:xfrm>
              <a:off x="2517" y="3799"/>
              <a:ext cx="8" cy="1"/>
            </a:xfrm>
            <a:prstGeom prst="line">
              <a:avLst/>
            </a:prstGeom>
            <a:noFill/>
            <a:ln w="3175">
              <a:solidFill>
                <a:srgbClr val="FF0000"/>
              </a:solidFill>
              <a:round/>
              <a:headEnd/>
              <a:tailEnd/>
            </a:ln>
          </p:spPr>
          <p:txBody>
            <a:bodyPr/>
            <a:lstStyle/>
            <a:p>
              <a:endParaRPr lang="en-US"/>
            </a:p>
          </p:txBody>
        </p:sp>
        <p:sp>
          <p:nvSpPr>
            <p:cNvPr id="49700" name="Line 376"/>
            <p:cNvSpPr>
              <a:spLocks noChangeShapeType="1"/>
            </p:cNvSpPr>
            <p:nvPr/>
          </p:nvSpPr>
          <p:spPr bwMode="auto">
            <a:xfrm flipV="1">
              <a:off x="2666" y="3797"/>
              <a:ext cx="1" cy="58"/>
            </a:xfrm>
            <a:prstGeom prst="line">
              <a:avLst/>
            </a:prstGeom>
            <a:noFill/>
            <a:ln w="3175">
              <a:solidFill>
                <a:srgbClr val="FF0000"/>
              </a:solidFill>
              <a:round/>
              <a:headEnd/>
              <a:tailEnd/>
            </a:ln>
          </p:spPr>
          <p:txBody>
            <a:bodyPr/>
            <a:lstStyle/>
            <a:p>
              <a:endParaRPr lang="en-US"/>
            </a:p>
          </p:txBody>
        </p:sp>
        <p:sp>
          <p:nvSpPr>
            <p:cNvPr id="49701" name="Line 377"/>
            <p:cNvSpPr>
              <a:spLocks noChangeShapeType="1"/>
            </p:cNvSpPr>
            <p:nvPr/>
          </p:nvSpPr>
          <p:spPr bwMode="auto">
            <a:xfrm>
              <a:off x="2662" y="3797"/>
              <a:ext cx="9" cy="1"/>
            </a:xfrm>
            <a:prstGeom prst="line">
              <a:avLst/>
            </a:prstGeom>
            <a:noFill/>
            <a:ln w="3175">
              <a:solidFill>
                <a:srgbClr val="FF0000"/>
              </a:solidFill>
              <a:round/>
              <a:headEnd/>
              <a:tailEnd/>
            </a:ln>
          </p:spPr>
          <p:txBody>
            <a:bodyPr/>
            <a:lstStyle/>
            <a:p>
              <a:endParaRPr lang="en-US"/>
            </a:p>
          </p:txBody>
        </p:sp>
        <p:sp>
          <p:nvSpPr>
            <p:cNvPr id="49702" name="Line 378"/>
            <p:cNvSpPr>
              <a:spLocks noChangeShapeType="1"/>
            </p:cNvSpPr>
            <p:nvPr/>
          </p:nvSpPr>
          <p:spPr bwMode="auto">
            <a:xfrm flipV="1">
              <a:off x="2812" y="3982"/>
              <a:ext cx="1" cy="34"/>
            </a:xfrm>
            <a:prstGeom prst="line">
              <a:avLst/>
            </a:prstGeom>
            <a:noFill/>
            <a:ln w="3175">
              <a:solidFill>
                <a:srgbClr val="FF0000"/>
              </a:solidFill>
              <a:round/>
              <a:headEnd/>
              <a:tailEnd/>
            </a:ln>
          </p:spPr>
          <p:txBody>
            <a:bodyPr/>
            <a:lstStyle/>
            <a:p>
              <a:endParaRPr lang="en-US"/>
            </a:p>
          </p:txBody>
        </p:sp>
        <p:sp>
          <p:nvSpPr>
            <p:cNvPr id="49703" name="Line 379"/>
            <p:cNvSpPr>
              <a:spLocks noChangeShapeType="1"/>
            </p:cNvSpPr>
            <p:nvPr/>
          </p:nvSpPr>
          <p:spPr bwMode="auto">
            <a:xfrm>
              <a:off x="2808" y="3982"/>
              <a:ext cx="8" cy="1"/>
            </a:xfrm>
            <a:prstGeom prst="line">
              <a:avLst/>
            </a:prstGeom>
            <a:noFill/>
            <a:ln w="3175">
              <a:solidFill>
                <a:srgbClr val="FF0000"/>
              </a:solidFill>
              <a:round/>
              <a:headEnd/>
              <a:tailEnd/>
            </a:ln>
          </p:spPr>
          <p:txBody>
            <a:bodyPr/>
            <a:lstStyle/>
            <a:p>
              <a:endParaRPr lang="en-US"/>
            </a:p>
          </p:txBody>
        </p:sp>
        <p:sp>
          <p:nvSpPr>
            <p:cNvPr id="49704" name="Line 380"/>
            <p:cNvSpPr>
              <a:spLocks noChangeShapeType="1"/>
            </p:cNvSpPr>
            <p:nvPr/>
          </p:nvSpPr>
          <p:spPr bwMode="auto">
            <a:xfrm flipV="1">
              <a:off x="2957" y="4163"/>
              <a:ext cx="1" cy="23"/>
            </a:xfrm>
            <a:prstGeom prst="line">
              <a:avLst/>
            </a:prstGeom>
            <a:noFill/>
            <a:ln w="3175">
              <a:solidFill>
                <a:srgbClr val="FF0000"/>
              </a:solidFill>
              <a:round/>
              <a:headEnd/>
              <a:tailEnd/>
            </a:ln>
          </p:spPr>
          <p:txBody>
            <a:bodyPr/>
            <a:lstStyle/>
            <a:p>
              <a:endParaRPr lang="en-US"/>
            </a:p>
          </p:txBody>
        </p:sp>
        <p:sp>
          <p:nvSpPr>
            <p:cNvPr id="49705" name="Line 381"/>
            <p:cNvSpPr>
              <a:spLocks noChangeShapeType="1"/>
            </p:cNvSpPr>
            <p:nvPr/>
          </p:nvSpPr>
          <p:spPr bwMode="auto">
            <a:xfrm>
              <a:off x="2953" y="4163"/>
              <a:ext cx="8" cy="1"/>
            </a:xfrm>
            <a:prstGeom prst="line">
              <a:avLst/>
            </a:prstGeom>
            <a:noFill/>
            <a:ln w="3175">
              <a:solidFill>
                <a:srgbClr val="FF0000"/>
              </a:solidFill>
              <a:round/>
              <a:headEnd/>
              <a:tailEnd/>
            </a:ln>
          </p:spPr>
          <p:txBody>
            <a:bodyPr/>
            <a:lstStyle/>
            <a:p>
              <a:endParaRPr lang="en-US"/>
            </a:p>
          </p:txBody>
        </p:sp>
        <p:sp>
          <p:nvSpPr>
            <p:cNvPr id="49706" name="Line 382"/>
            <p:cNvSpPr>
              <a:spLocks noChangeShapeType="1"/>
            </p:cNvSpPr>
            <p:nvPr/>
          </p:nvSpPr>
          <p:spPr bwMode="auto">
            <a:xfrm>
              <a:off x="1939" y="4305"/>
              <a:ext cx="1" cy="6"/>
            </a:xfrm>
            <a:prstGeom prst="line">
              <a:avLst/>
            </a:prstGeom>
            <a:noFill/>
            <a:ln w="3175">
              <a:solidFill>
                <a:srgbClr val="FF0000"/>
              </a:solidFill>
              <a:round/>
              <a:headEnd/>
              <a:tailEnd/>
            </a:ln>
          </p:spPr>
          <p:txBody>
            <a:bodyPr/>
            <a:lstStyle/>
            <a:p>
              <a:endParaRPr lang="en-US"/>
            </a:p>
          </p:txBody>
        </p:sp>
        <p:sp>
          <p:nvSpPr>
            <p:cNvPr id="49707" name="Line 383"/>
            <p:cNvSpPr>
              <a:spLocks noChangeShapeType="1"/>
            </p:cNvSpPr>
            <p:nvPr/>
          </p:nvSpPr>
          <p:spPr bwMode="auto">
            <a:xfrm>
              <a:off x="1935" y="4311"/>
              <a:ext cx="8" cy="1"/>
            </a:xfrm>
            <a:prstGeom prst="line">
              <a:avLst/>
            </a:prstGeom>
            <a:noFill/>
            <a:ln w="3175">
              <a:solidFill>
                <a:srgbClr val="FF0000"/>
              </a:solidFill>
              <a:round/>
              <a:headEnd/>
              <a:tailEnd/>
            </a:ln>
          </p:spPr>
          <p:txBody>
            <a:bodyPr/>
            <a:lstStyle/>
            <a:p>
              <a:endParaRPr lang="en-US"/>
            </a:p>
          </p:txBody>
        </p:sp>
        <p:sp>
          <p:nvSpPr>
            <p:cNvPr id="49708" name="Line 384"/>
            <p:cNvSpPr>
              <a:spLocks noChangeShapeType="1"/>
            </p:cNvSpPr>
            <p:nvPr/>
          </p:nvSpPr>
          <p:spPr bwMode="auto">
            <a:xfrm>
              <a:off x="2084" y="4299"/>
              <a:ext cx="1" cy="6"/>
            </a:xfrm>
            <a:prstGeom prst="line">
              <a:avLst/>
            </a:prstGeom>
            <a:noFill/>
            <a:ln w="3175">
              <a:solidFill>
                <a:srgbClr val="FF0000"/>
              </a:solidFill>
              <a:round/>
              <a:headEnd/>
              <a:tailEnd/>
            </a:ln>
          </p:spPr>
          <p:txBody>
            <a:bodyPr/>
            <a:lstStyle/>
            <a:p>
              <a:endParaRPr lang="en-US"/>
            </a:p>
          </p:txBody>
        </p:sp>
        <p:sp>
          <p:nvSpPr>
            <p:cNvPr id="49709" name="Line 385"/>
            <p:cNvSpPr>
              <a:spLocks noChangeShapeType="1"/>
            </p:cNvSpPr>
            <p:nvPr/>
          </p:nvSpPr>
          <p:spPr bwMode="auto">
            <a:xfrm>
              <a:off x="2080" y="4305"/>
              <a:ext cx="8" cy="1"/>
            </a:xfrm>
            <a:prstGeom prst="line">
              <a:avLst/>
            </a:prstGeom>
            <a:noFill/>
            <a:ln w="3175">
              <a:solidFill>
                <a:srgbClr val="FF0000"/>
              </a:solidFill>
              <a:round/>
              <a:headEnd/>
              <a:tailEnd/>
            </a:ln>
          </p:spPr>
          <p:txBody>
            <a:bodyPr/>
            <a:lstStyle/>
            <a:p>
              <a:endParaRPr lang="en-US"/>
            </a:p>
          </p:txBody>
        </p:sp>
        <p:sp>
          <p:nvSpPr>
            <p:cNvPr id="49710" name="Line 386"/>
            <p:cNvSpPr>
              <a:spLocks noChangeShapeType="1"/>
            </p:cNvSpPr>
            <p:nvPr/>
          </p:nvSpPr>
          <p:spPr bwMode="auto">
            <a:xfrm>
              <a:off x="2229" y="4221"/>
              <a:ext cx="1" cy="30"/>
            </a:xfrm>
            <a:prstGeom prst="line">
              <a:avLst/>
            </a:prstGeom>
            <a:noFill/>
            <a:ln w="3175">
              <a:solidFill>
                <a:srgbClr val="FF0000"/>
              </a:solidFill>
              <a:round/>
              <a:headEnd/>
              <a:tailEnd/>
            </a:ln>
          </p:spPr>
          <p:txBody>
            <a:bodyPr/>
            <a:lstStyle/>
            <a:p>
              <a:endParaRPr lang="en-US"/>
            </a:p>
          </p:txBody>
        </p:sp>
        <p:sp>
          <p:nvSpPr>
            <p:cNvPr id="49711" name="Line 387"/>
            <p:cNvSpPr>
              <a:spLocks noChangeShapeType="1"/>
            </p:cNvSpPr>
            <p:nvPr/>
          </p:nvSpPr>
          <p:spPr bwMode="auto">
            <a:xfrm>
              <a:off x="2225" y="4251"/>
              <a:ext cx="9" cy="1"/>
            </a:xfrm>
            <a:prstGeom prst="line">
              <a:avLst/>
            </a:prstGeom>
            <a:noFill/>
            <a:ln w="3175">
              <a:solidFill>
                <a:srgbClr val="FF0000"/>
              </a:solidFill>
              <a:round/>
              <a:headEnd/>
              <a:tailEnd/>
            </a:ln>
          </p:spPr>
          <p:txBody>
            <a:bodyPr/>
            <a:lstStyle/>
            <a:p>
              <a:endParaRPr lang="en-US"/>
            </a:p>
          </p:txBody>
        </p:sp>
        <p:sp>
          <p:nvSpPr>
            <p:cNvPr id="49712" name="Line 388"/>
            <p:cNvSpPr>
              <a:spLocks noChangeShapeType="1"/>
            </p:cNvSpPr>
            <p:nvPr/>
          </p:nvSpPr>
          <p:spPr bwMode="auto">
            <a:xfrm>
              <a:off x="2375" y="4029"/>
              <a:ext cx="1" cy="47"/>
            </a:xfrm>
            <a:prstGeom prst="line">
              <a:avLst/>
            </a:prstGeom>
            <a:noFill/>
            <a:ln w="3175">
              <a:solidFill>
                <a:srgbClr val="FF0000"/>
              </a:solidFill>
              <a:round/>
              <a:headEnd/>
              <a:tailEnd/>
            </a:ln>
          </p:spPr>
          <p:txBody>
            <a:bodyPr/>
            <a:lstStyle/>
            <a:p>
              <a:endParaRPr lang="en-US"/>
            </a:p>
          </p:txBody>
        </p:sp>
        <p:sp>
          <p:nvSpPr>
            <p:cNvPr id="49713" name="Line 389"/>
            <p:cNvSpPr>
              <a:spLocks noChangeShapeType="1"/>
            </p:cNvSpPr>
            <p:nvPr/>
          </p:nvSpPr>
          <p:spPr bwMode="auto">
            <a:xfrm>
              <a:off x="2371" y="4076"/>
              <a:ext cx="8" cy="1"/>
            </a:xfrm>
            <a:prstGeom prst="line">
              <a:avLst/>
            </a:prstGeom>
            <a:noFill/>
            <a:ln w="3175">
              <a:solidFill>
                <a:srgbClr val="FF0000"/>
              </a:solidFill>
              <a:round/>
              <a:headEnd/>
              <a:tailEnd/>
            </a:ln>
          </p:spPr>
          <p:txBody>
            <a:bodyPr/>
            <a:lstStyle/>
            <a:p>
              <a:endParaRPr lang="en-US"/>
            </a:p>
          </p:txBody>
        </p:sp>
        <p:sp>
          <p:nvSpPr>
            <p:cNvPr id="49714" name="Line 390"/>
            <p:cNvSpPr>
              <a:spLocks noChangeShapeType="1"/>
            </p:cNvSpPr>
            <p:nvPr/>
          </p:nvSpPr>
          <p:spPr bwMode="auto">
            <a:xfrm>
              <a:off x="2521" y="3859"/>
              <a:ext cx="1" cy="59"/>
            </a:xfrm>
            <a:prstGeom prst="line">
              <a:avLst/>
            </a:prstGeom>
            <a:noFill/>
            <a:ln w="3175">
              <a:solidFill>
                <a:srgbClr val="FF0000"/>
              </a:solidFill>
              <a:round/>
              <a:headEnd/>
              <a:tailEnd/>
            </a:ln>
          </p:spPr>
          <p:txBody>
            <a:bodyPr/>
            <a:lstStyle/>
            <a:p>
              <a:endParaRPr lang="en-US"/>
            </a:p>
          </p:txBody>
        </p:sp>
        <p:sp>
          <p:nvSpPr>
            <p:cNvPr id="49715" name="Line 391"/>
            <p:cNvSpPr>
              <a:spLocks noChangeShapeType="1"/>
            </p:cNvSpPr>
            <p:nvPr/>
          </p:nvSpPr>
          <p:spPr bwMode="auto">
            <a:xfrm>
              <a:off x="2517" y="3918"/>
              <a:ext cx="8" cy="1"/>
            </a:xfrm>
            <a:prstGeom prst="line">
              <a:avLst/>
            </a:prstGeom>
            <a:noFill/>
            <a:ln w="3175">
              <a:solidFill>
                <a:srgbClr val="FF0000"/>
              </a:solidFill>
              <a:round/>
              <a:headEnd/>
              <a:tailEnd/>
            </a:ln>
          </p:spPr>
          <p:txBody>
            <a:bodyPr/>
            <a:lstStyle/>
            <a:p>
              <a:endParaRPr lang="en-US"/>
            </a:p>
          </p:txBody>
        </p:sp>
        <p:sp>
          <p:nvSpPr>
            <p:cNvPr id="49716" name="Line 392"/>
            <p:cNvSpPr>
              <a:spLocks noChangeShapeType="1"/>
            </p:cNvSpPr>
            <p:nvPr/>
          </p:nvSpPr>
          <p:spPr bwMode="auto">
            <a:xfrm>
              <a:off x="2666" y="3855"/>
              <a:ext cx="1" cy="58"/>
            </a:xfrm>
            <a:prstGeom prst="line">
              <a:avLst/>
            </a:prstGeom>
            <a:noFill/>
            <a:ln w="3175">
              <a:solidFill>
                <a:srgbClr val="FF0000"/>
              </a:solidFill>
              <a:round/>
              <a:headEnd/>
              <a:tailEnd/>
            </a:ln>
          </p:spPr>
          <p:txBody>
            <a:bodyPr/>
            <a:lstStyle/>
            <a:p>
              <a:endParaRPr lang="en-US"/>
            </a:p>
          </p:txBody>
        </p:sp>
        <p:sp>
          <p:nvSpPr>
            <p:cNvPr id="49717" name="Line 393"/>
            <p:cNvSpPr>
              <a:spLocks noChangeShapeType="1"/>
            </p:cNvSpPr>
            <p:nvPr/>
          </p:nvSpPr>
          <p:spPr bwMode="auto">
            <a:xfrm>
              <a:off x="2662" y="3913"/>
              <a:ext cx="9" cy="1"/>
            </a:xfrm>
            <a:prstGeom prst="line">
              <a:avLst/>
            </a:prstGeom>
            <a:noFill/>
            <a:ln w="3175">
              <a:solidFill>
                <a:srgbClr val="FF0000"/>
              </a:solidFill>
              <a:round/>
              <a:headEnd/>
              <a:tailEnd/>
            </a:ln>
          </p:spPr>
          <p:txBody>
            <a:bodyPr/>
            <a:lstStyle/>
            <a:p>
              <a:endParaRPr lang="en-US"/>
            </a:p>
          </p:txBody>
        </p:sp>
        <p:sp>
          <p:nvSpPr>
            <p:cNvPr id="49718" name="Line 394"/>
            <p:cNvSpPr>
              <a:spLocks noChangeShapeType="1"/>
            </p:cNvSpPr>
            <p:nvPr/>
          </p:nvSpPr>
          <p:spPr bwMode="auto">
            <a:xfrm>
              <a:off x="2812" y="4016"/>
              <a:ext cx="1" cy="34"/>
            </a:xfrm>
            <a:prstGeom prst="line">
              <a:avLst/>
            </a:prstGeom>
            <a:noFill/>
            <a:ln w="3175">
              <a:solidFill>
                <a:srgbClr val="FF0000"/>
              </a:solidFill>
              <a:round/>
              <a:headEnd/>
              <a:tailEnd/>
            </a:ln>
          </p:spPr>
          <p:txBody>
            <a:bodyPr/>
            <a:lstStyle/>
            <a:p>
              <a:endParaRPr lang="en-US"/>
            </a:p>
          </p:txBody>
        </p:sp>
        <p:sp>
          <p:nvSpPr>
            <p:cNvPr id="49719" name="Line 395"/>
            <p:cNvSpPr>
              <a:spLocks noChangeShapeType="1"/>
            </p:cNvSpPr>
            <p:nvPr/>
          </p:nvSpPr>
          <p:spPr bwMode="auto">
            <a:xfrm>
              <a:off x="2808" y="4050"/>
              <a:ext cx="8" cy="1"/>
            </a:xfrm>
            <a:prstGeom prst="line">
              <a:avLst/>
            </a:prstGeom>
            <a:noFill/>
            <a:ln w="3175">
              <a:solidFill>
                <a:srgbClr val="FF0000"/>
              </a:solidFill>
              <a:round/>
              <a:headEnd/>
              <a:tailEnd/>
            </a:ln>
          </p:spPr>
          <p:txBody>
            <a:bodyPr/>
            <a:lstStyle/>
            <a:p>
              <a:endParaRPr lang="en-US"/>
            </a:p>
          </p:txBody>
        </p:sp>
        <p:sp>
          <p:nvSpPr>
            <p:cNvPr id="49720" name="Line 396"/>
            <p:cNvSpPr>
              <a:spLocks noChangeShapeType="1"/>
            </p:cNvSpPr>
            <p:nvPr/>
          </p:nvSpPr>
          <p:spPr bwMode="auto">
            <a:xfrm>
              <a:off x="2957" y="4186"/>
              <a:ext cx="1" cy="25"/>
            </a:xfrm>
            <a:prstGeom prst="line">
              <a:avLst/>
            </a:prstGeom>
            <a:noFill/>
            <a:ln w="3175">
              <a:solidFill>
                <a:srgbClr val="FF0000"/>
              </a:solidFill>
              <a:round/>
              <a:headEnd/>
              <a:tailEnd/>
            </a:ln>
          </p:spPr>
          <p:txBody>
            <a:bodyPr/>
            <a:lstStyle/>
            <a:p>
              <a:endParaRPr lang="en-US"/>
            </a:p>
          </p:txBody>
        </p:sp>
        <p:sp>
          <p:nvSpPr>
            <p:cNvPr id="49721" name="Line 397"/>
            <p:cNvSpPr>
              <a:spLocks noChangeShapeType="1"/>
            </p:cNvSpPr>
            <p:nvPr/>
          </p:nvSpPr>
          <p:spPr bwMode="auto">
            <a:xfrm>
              <a:off x="2953" y="4211"/>
              <a:ext cx="8" cy="1"/>
            </a:xfrm>
            <a:prstGeom prst="line">
              <a:avLst/>
            </a:prstGeom>
            <a:noFill/>
            <a:ln w="3175">
              <a:solidFill>
                <a:srgbClr val="FF0000"/>
              </a:solidFill>
              <a:round/>
              <a:headEnd/>
              <a:tailEnd/>
            </a:ln>
          </p:spPr>
          <p:txBody>
            <a:bodyPr/>
            <a:lstStyle/>
            <a:p>
              <a:endParaRPr lang="en-US"/>
            </a:p>
          </p:txBody>
        </p:sp>
        <p:sp>
          <p:nvSpPr>
            <p:cNvPr id="49722" name="Freeform 398"/>
            <p:cNvSpPr>
              <a:spLocks/>
            </p:cNvSpPr>
            <p:nvPr/>
          </p:nvSpPr>
          <p:spPr bwMode="auto">
            <a:xfrm>
              <a:off x="1939" y="3797"/>
              <a:ext cx="1018" cy="517"/>
            </a:xfrm>
            <a:custGeom>
              <a:avLst/>
              <a:gdLst>
                <a:gd name="T0" fmla="*/ 0 w 3295"/>
                <a:gd name="T1" fmla="*/ 41 h 1196"/>
                <a:gd name="T2" fmla="*/ 4 w 3295"/>
                <a:gd name="T3" fmla="*/ 40 h 1196"/>
                <a:gd name="T4" fmla="*/ 9 w 3295"/>
                <a:gd name="T5" fmla="*/ 33 h 1196"/>
                <a:gd name="T6" fmla="*/ 13 w 3295"/>
                <a:gd name="T7" fmla="*/ 19 h 1196"/>
                <a:gd name="T8" fmla="*/ 17 w 3295"/>
                <a:gd name="T9" fmla="*/ 2 h 1196"/>
                <a:gd name="T10" fmla="*/ 22 w 3295"/>
                <a:gd name="T11" fmla="*/ 0 h 1196"/>
                <a:gd name="T12" fmla="*/ 26 w 3295"/>
                <a:gd name="T13" fmla="*/ 17 h 1196"/>
                <a:gd name="T14" fmla="*/ 30 w 3295"/>
                <a:gd name="T15" fmla="*/ 35 h 1196"/>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1196"/>
                <a:gd name="T26" fmla="*/ 3295 w 3295"/>
                <a:gd name="T27" fmla="*/ 1196 h 11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1196">
                  <a:moveTo>
                    <a:pt x="0" y="1196"/>
                  </a:moveTo>
                  <a:lnTo>
                    <a:pt x="471" y="1141"/>
                  </a:lnTo>
                  <a:lnTo>
                    <a:pt x="941" y="939"/>
                  </a:lnTo>
                  <a:lnTo>
                    <a:pt x="1412" y="550"/>
                  </a:lnTo>
                  <a:lnTo>
                    <a:pt x="1883" y="65"/>
                  </a:lnTo>
                  <a:lnTo>
                    <a:pt x="2354" y="0"/>
                  </a:lnTo>
                  <a:lnTo>
                    <a:pt x="2824" y="495"/>
                  </a:lnTo>
                  <a:lnTo>
                    <a:pt x="3295" y="1004"/>
                  </a:lnTo>
                </a:path>
              </a:pathLst>
            </a:custGeom>
            <a:noFill/>
            <a:ln w="3175">
              <a:solidFill>
                <a:srgbClr val="00FF00"/>
              </a:solidFill>
              <a:round/>
              <a:headEnd/>
              <a:tailEnd/>
            </a:ln>
          </p:spPr>
          <p:txBody>
            <a:bodyPr/>
            <a:lstStyle/>
            <a:p>
              <a:endParaRPr lang="en-US"/>
            </a:p>
          </p:txBody>
        </p:sp>
        <p:sp>
          <p:nvSpPr>
            <p:cNvPr id="49723" name="Line 399"/>
            <p:cNvSpPr>
              <a:spLocks noChangeShapeType="1"/>
            </p:cNvSpPr>
            <p:nvPr/>
          </p:nvSpPr>
          <p:spPr bwMode="auto">
            <a:xfrm flipV="1">
              <a:off x="1939" y="4303"/>
              <a:ext cx="1" cy="11"/>
            </a:xfrm>
            <a:prstGeom prst="line">
              <a:avLst/>
            </a:prstGeom>
            <a:noFill/>
            <a:ln w="3175">
              <a:solidFill>
                <a:srgbClr val="00FF00"/>
              </a:solidFill>
              <a:round/>
              <a:headEnd/>
              <a:tailEnd/>
            </a:ln>
          </p:spPr>
          <p:txBody>
            <a:bodyPr/>
            <a:lstStyle/>
            <a:p>
              <a:endParaRPr lang="en-US"/>
            </a:p>
          </p:txBody>
        </p:sp>
        <p:sp>
          <p:nvSpPr>
            <p:cNvPr id="49724" name="Line 400"/>
            <p:cNvSpPr>
              <a:spLocks noChangeShapeType="1"/>
            </p:cNvSpPr>
            <p:nvPr/>
          </p:nvSpPr>
          <p:spPr bwMode="auto">
            <a:xfrm>
              <a:off x="1935" y="4303"/>
              <a:ext cx="8" cy="1"/>
            </a:xfrm>
            <a:prstGeom prst="line">
              <a:avLst/>
            </a:prstGeom>
            <a:noFill/>
            <a:ln w="3175">
              <a:solidFill>
                <a:srgbClr val="00FF00"/>
              </a:solidFill>
              <a:round/>
              <a:headEnd/>
              <a:tailEnd/>
            </a:ln>
          </p:spPr>
          <p:txBody>
            <a:bodyPr/>
            <a:lstStyle/>
            <a:p>
              <a:endParaRPr lang="en-US"/>
            </a:p>
          </p:txBody>
        </p:sp>
        <p:sp>
          <p:nvSpPr>
            <p:cNvPr id="49725" name="Line 401"/>
            <p:cNvSpPr>
              <a:spLocks noChangeShapeType="1"/>
            </p:cNvSpPr>
            <p:nvPr/>
          </p:nvSpPr>
          <p:spPr bwMode="auto">
            <a:xfrm flipV="1">
              <a:off x="2084" y="4280"/>
              <a:ext cx="1" cy="10"/>
            </a:xfrm>
            <a:prstGeom prst="line">
              <a:avLst/>
            </a:prstGeom>
            <a:noFill/>
            <a:ln w="3175">
              <a:solidFill>
                <a:srgbClr val="00FF00"/>
              </a:solidFill>
              <a:round/>
              <a:headEnd/>
              <a:tailEnd/>
            </a:ln>
          </p:spPr>
          <p:txBody>
            <a:bodyPr/>
            <a:lstStyle/>
            <a:p>
              <a:endParaRPr lang="en-US"/>
            </a:p>
          </p:txBody>
        </p:sp>
        <p:sp>
          <p:nvSpPr>
            <p:cNvPr id="49726" name="Line 402"/>
            <p:cNvSpPr>
              <a:spLocks noChangeShapeType="1"/>
            </p:cNvSpPr>
            <p:nvPr/>
          </p:nvSpPr>
          <p:spPr bwMode="auto">
            <a:xfrm>
              <a:off x="2080" y="4280"/>
              <a:ext cx="8" cy="1"/>
            </a:xfrm>
            <a:prstGeom prst="line">
              <a:avLst/>
            </a:prstGeom>
            <a:noFill/>
            <a:ln w="3175">
              <a:solidFill>
                <a:srgbClr val="00FF00"/>
              </a:solidFill>
              <a:round/>
              <a:headEnd/>
              <a:tailEnd/>
            </a:ln>
          </p:spPr>
          <p:txBody>
            <a:bodyPr/>
            <a:lstStyle/>
            <a:p>
              <a:endParaRPr lang="en-US"/>
            </a:p>
          </p:txBody>
        </p:sp>
        <p:sp>
          <p:nvSpPr>
            <p:cNvPr id="49727" name="Line 403"/>
            <p:cNvSpPr>
              <a:spLocks noChangeShapeType="1"/>
            </p:cNvSpPr>
            <p:nvPr/>
          </p:nvSpPr>
          <p:spPr bwMode="auto">
            <a:xfrm flipV="1">
              <a:off x="2229" y="4176"/>
              <a:ext cx="1" cy="27"/>
            </a:xfrm>
            <a:prstGeom prst="line">
              <a:avLst/>
            </a:prstGeom>
            <a:noFill/>
            <a:ln w="3175">
              <a:solidFill>
                <a:srgbClr val="00FF00"/>
              </a:solidFill>
              <a:round/>
              <a:headEnd/>
              <a:tailEnd/>
            </a:ln>
          </p:spPr>
          <p:txBody>
            <a:bodyPr/>
            <a:lstStyle/>
            <a:p>
              <a:endParaRPr lang="en-US"/>
            </a:p>
          </p:txBody>
        </p:sp>
        <p:sp>
          <p:nvSpPr>
            <p:cNvPr id="49728" name="Line 404"/>
            <p:cNvSpPr>
              <a:spLocks noChangeShapeType="1"/>
            </p:cNvSpPr>
            <p:nvPr/>
          </p:nvSpPr>
          <p:spPr bwMode="auto">
            <a:xfrm>
              <a:off x="2225" y="4176"/>
              <a:ext cx="9" cy="1"/>
            </a:xfrm>
            <a:prstGeom prst="line">
              <a:avLst/>
            </a:prstGeom>
            <a:noFill/>
            <a:ln w="3175">
              <a:solidFill>
                <a:srgbClr val="00FF00"/>
              </a:solidFill>
              <a:round/>
              <a:headEnd/>
              <a:tailEnd/>
            </a:ln>
          </p:spPr>
          <p:txBody>
            <a:bodyPr/>
            <a:lstStyle/>
            <a:p>
              <a:endParaRPr lang="en-US"/>
            </a:p>
          </p:txBody>
        </p:sp>
        <p:sp>
          <p:nvSpPr>
            <p:cNvPr id="49729" name="Line 405"/>
            <p:cNvSpPr>
              <a:spLocks noChangeShapeType="1"/>
            </p:cNvSpPr>
            <p:nvPr/>
          </p:nvSpPr>
          <p:spPr bwMode="auto">
            <a:xfrm flipV="1">
              <a:off x="2375" y="3993"/>
              <a:ext cx="1" cy="42"/>
            </a:xfrm>
            <a:prstGeom prst="line">
              <a:avLst/>
            </a:prstGeom>
            <a:noFill/>
            <a:ln w="3175">
              <a:solidFill>
                <a:srgbClr val="00FF00"/>
              </a:solidFill>
              <a:round/>
              <a:headEnd/>
              <a:tailEnd/>
            </a:ln>
          </p:spPr>
          <p:txBody>
            <a:bodyPr/>
            <a:lstStyle/>
            <a:p>
              <a:endParaRPr lang="en-US"/>
            </a:p>
          </p:txBody>
        </p:sp>
        <p:sp>
          <p:nvSpPr>
            <p:cNvPr id="49730" name="Line 406"/>
            <p:cNvSpPr>
              <a:spLocks noChangeShapeType="1"/>
            </p:cNvSpPr>
            <p:nvPr/>
          </p:nvSpPr>
          <p:spPr bwMode="auto">
            <a:xfrm>
              <a:off x="2371" y="3993"/>
              <a:ext cx="8" cy="1"/>
            </a:xfrm>
            <a:prstGeom prst="line">
              <a:avLst/>
            </a:prstGeom>
            <a:noFill/>
            <a:ln w="3175">
              <a:solidFill>
                <a:srgbClr val="00FF00"/>
              </a:solidFill>
              <a:round/>
              <a:headEnd/>
              <a:tailEnd/>
            </a:ln>
          </p:spPr>
          <p:txBody>
            <a:bodyPr/>
            <a:lstStyle/>
            <a:p>
              <a:endParaRPr lang="en-US"/>
            </a:p>
          </p:txBody>
        </p:sp>
        <p:sp>
          <p:nvSpPr>
            <p:cNvPr id="49731" name="Line 407"/>
            <p:cNvSpPr>
              <a:spLocks noChangeShapeType="1"/>
            </p:cNvSpPr>
            <p:nvPr/>
          </p:nvSpPr>
          <p:spPr bwMode="auto">
            <a:xfrm flipV="1">
              <a:off x="2521" y="3774"/>
              <a:ext cx="1" cy="51"/>
            </a:xfrm>
            <a:prstGeom prst="line">
              <a:avLst/>
            </a:prstGeom>
            <a:noFill/>
            <a:ln w="3175">
              <a:solidFill>
                <a:srgbClr val="00FF00"/>
              </a:solidFill>
              <a:round/>
              <a:headEnd/>
              <a:tailEnd/>
            </a:ln>
          </p:spPr>
          <p:txBody>
            <a:bodyPr/>
            <a:lstStyle/>
            <a:p>
              <a:endParaRPr lang="en-US"/>
            </a:p>
          </p:txBody>
        </p:sp>
        <p:sp>
          <p:nvSpPr>
            <p:cNvPr id="49732" name="Line 408"/>
            <p:cNvSpPr>
              <a:spLocks noChangeShapeType="1"/>
            </p:cNvSpPr>
            <p:nvPr/>
          </p:nvSpPr>
          <p:spPr bwMode="auto">
            <a:xfrm>
              <a:off x="2517" y="3774"/>
              <a:ext cx="8" cy="1"/>
            </a:xfrm>
            <a:prstGeom prst="line">
              <a:avLst/>
            </a:prstGeom>
            <a:noFill/>
            <a:ln w="3175">
              <a:solidFill>
                <a:srgbClr val="00FF00"/>
              </a:solidFill>
              <a:round/>
              <a:headEnd/>
              <a:tailEnd/>
            </a:ln>
          </p:spPr>
          <p:txBody>
            <a:bodyPr/>
            <a:lstStyle/>
            <a:p>
              <a:endParaRPr lang="en-US"/>
            </a:p>
          </p:txBody>
        </p:sp>
        <p:sp>
          <p:nvSpPr>
            <p:cNvPr id="49733" name="Line 409"/>
            <p:cNvSpPr>
              <a:spLocks noChangeShapeType="1"/>
            </p:cNvSpPr>
            <p:nvPr/>
          </p:nvSpPr>
          <p:spPr bwMode="auto">
            <a:xfrm flipV="1">
              <a:off x="2666" y="3736"/>
              <a:ext cx="1" cy="61"/>
            </a:xfrm>
            <a:prstGeom prst="line">
              <a:avLst/>
            </a:prstGeom>
            <a:noFill/>
            <a:ln w="3175">
              <a:solidFill>
                <a:srgbClr val="00FF00"/>
              </a:solidFill>
              <a:round/>
              <a:headEnd/>
              <a:tailEnd/>
            </a:ln>
          </p:spPr>
          <p:txBody>
            <a:bodyPr/>
            <a:lstStyle/>
            <a:p>
              <a:endParaRPr lang="en-US"/>
            </a:p>
          </p:txBody>
        </p:sp>
        <p:sp>
          <p:nvSpPr>
            <p:cNvPr id="49734" name="Line 410"/>
            <p:cNvSpPr>
              <a:spLocks noChangeShapeType="1"/>
            </p:cNvSpPr>
            <p:nvPr/>
          </p:nvSpPr>
          <p:spPr bwMode="auto">
            <a:xfrm>
              <a:off x="2662" y="3736"/>
              <a:ext cx="9" cy="1"/>
            </a:xfrm>
            <a:prstGeom prst="line">
              <a:avLst/>
            </a:prstGeom>
            <a:noFill/>
            <a:ln w="3175">
              <a:solidFill>
                <a:srgbClr val="00FF00"/>
              </a:solidFill>
              <a:round/>
              <a:headEnd/>
              <a:tailEnd/>
            </a:ln>
          </p:spPr>
          <p:txBody>
            <a:bodyPr/>
            <a:lstStyle/>
            <a:p>
              <a:endParaRPr lang="en-US"/>
            </a:p>
          </p:txBody>
        </p:sp>
        <p:sp>
          <p:nvSpPr>
            <p:cNvPr id="49735" name="Line 411"/>
            <p:cNvSpPr>
              <a:spLocks noChangeShapeType="1"/>
            </p:cNvSpPr>
            <p:nvPr/>
          </p:nvSpPr>
          <p:spPr bwMode="auto">
            <a:xfrm flipV="1">
              <a:off x="2812" y="3956"/>
              <a:ext cx="1" cy="55"/>
            </a:xfrm>
            <a:prstGeom prst="line">
              <a:avLst/>
            </a:prstGeom>
            <a:noFill/>
            <a:ln w="3175">
              <a:solidFill>
                <a:srgbClr val="00FF00"/>
              </a:solidFill>
              <a:round/>
              <a:headEnd/>
              <a:tailEnd/>
            </a:ln>
          </p:spPr>
          <p:txBody>
            <a:bodyPr/>
            <a:lstStyle/>
            <a:p>
              <a:endParaRPr lang="en-US"/>
            </a:p>
          </p:txBody>
        </p:sp>
        <p:sp>
          <p:nvSpPr>
            <p:cNvPr id="49736" name="Line 412"/>
            <p:cNvSpPr>
              <a:spLocks noChangeShapeType="1"/>
            </p:cNvSpPr>
            <p:nvPr/>
          </p:nvSpPr>
          <p:spPr bwMode="auto">
            <a:xfrm>
              <a:off x="2808" y="3956"/>
              <a:ext cx="8" cy="1"/>
            </a:xfrm>
            <a:prstGeom prst="line">
              <a:avLst/>
            </a:prstGeom>
            <a:noFill/>
            <a:ln w="3175">
              <a:solidFill>
                <a:srgbClr val="00FF00"/>
              </a:solidFill>
              <a:round/>
              <a:headEnd/>
              <a:tailEnd/>
            </a:ln>
          </p:spPr>
          <p:txBody>
            <a:bodyPr/>
            <a:lstStyle/>
            <a:p>
              <a:endParaRPr lang="en-US"/>
            </a:p>
          </p:txBody>
        </p:sp>
        <p:sp>
          <p:nvSpPr>
            <p:cNvPr id="49737" name="Line 413"/>
            <p:cNvSpPr>
              <a:spLocks noChangeShapeType="1"/>
            </p:cNvSpPr>
            <p:nvPr/>
          </p:nvSpPr>
          <p:spPr bwMode="auto">
            <a:xfrm flipV="1">
              <a:off x="2957" y="4183"/>
              <a:ext cx="1" cy="48"/>
            </a:xfrm>
            <a:prstGeom prst="line">
              <a:avLst/>
            </a:prstGeom>
            <a:noFill/>
            <a:ln w="3175">
              <a:solidFill>
                <a:srgbClr val="00FF00"/>
              </a:solidFill>
              <a:round/>
              <a:headEnd/>
              <a:tailEnd/>
            </a:ln>
          </p:spPr>
          <p:txBody>
            <a:bodyPr/>
            <a:lstStyle/>
            <a:p>
              <a:endParaRPr lang="en-US"/>
            </a:p>
          </p:txBody>
        </p:sp>
        <p:sp>
          <p:nvSpPr>
            <p:cNvPr id="49738" name="Line 414"/>
            <p:cNvSpPr>
              <a:spLocks noChangeShapeType="1"/>
            </p:cNvSpPr>
            <p:nvPr/>
          </p:nvSpPr>
          <p:spPr bwMode="auto">
            <a:xfrm>
              <a:off x="2953" y="4183"/>
              <a:ext cx="8" cy="1"/>
            </a:xfrm>
            <a:prstGeom prst="line">
              <a:avLst/>
            </a:prstGeom>
            <a:noFill/>
            <a:ln w="3175">
              <a:solidFill>
                <a:srgbClr val="00FF00"/>
              </a:solidFill>
              <a:round/>
              <a:headEnd/>
              <a:tailEnd/>
            </a:ln>
          </p:spPr>
          <p:txBody>
            <a:bodyPr/>
            <a:lstStyle/>
            <a:p>
              <a:endParaRPr lang="en-US"/>
            </a:p>
          </p:txBody>
        </p:sp>
        <p:sp>
          <p:nvSpPr>
            <p:cNvPr id="49739" name="Line 415"/>
            <p:cNvSpPr>
              <a:spLocks noChangeShapeType="1"/>
            </p:cNvSpPr>
            <p:nvPr/>
          </p:nvSpPr>
          <p:spPr bwMode="auto">
            <a:xfrm>
              <a:off x="1939" y="4314"/>
              <a:ext cx="1" cy="10"/>
            </a:xfrm>
            <a:prstGeom prst="line">
              <a:avLst/>
            </a:prstGeom>
            <a:noFill/>
            <a:ln w="3175">
              <a:solidFill>
                <a:srgbClr val="00FF00"/>
              </a:solidFill>
              <a:round/>
              <a:headEnd/>
              <a:tailEnd/>
            </a:ln>
          </p:spPr>
          <p:txBody>
            <a:bodyPr/>
            <a:lstStyle/>
            <a:p>
              <a:endParaRPr lang="en-US"/>
            </a:p>
          </p:txBody>
        </p:sp>
        <p:sp>
          <p:nvSpPr>
            <p:cNvPr id="49740" name="Line 416"/>
            <p:cNvSpPr>
              <a:spLocks noChangeShapeType="1"/>
            </p:cNvSpPr>
            <p:nvPr/>
          </p:nvSpPr>
          <p:spPr bwMode="auto">
            <a:xfrm>
              <a:off x="1935" y="4324"/>
              <a:ext cx="8" cy="1"/>
            </a:xfrm>
            <a:prstGeom prst="line">
              <a:avLst/>
            </a:prstGeom>
            <a:noFill/>
            <a:ln w="3175">
              <a:solidFill>
                <a:srgbClr val="00FF00"/>
              </a:solidFill>
              <a:round/>
              <a:headEnd/>
              <a:tailEnd/>
            </a:ln>
          </p:spPr>
          <p:txBody>
            <a:bodyPr/>
            <a:lstStyle/>
            <a:p>
              <a:endParaRPr lang="en-US"/>
            </a:p>
          </p:txBody>
        </p:sp>
        <p:sp>
          <p:nvSpPr>
            <p:cNvPr id="49741" name="Line 417"/>
            <p:cNvSpPr>
              <a:spLocks noChangeShapeType="1"/>
            </p:cNvSpPr>
            <p:nvPr/>
          </p:nvSpPr>
          <p:spPr bwMode="auto">
            <a:xfrm>
              <a:off x="2084" y="4290"/>
              <a:ext cx="1" cy="10"/>
            </a:xfrm>
            <a:prstGeom prst="line">
              <a:avLst/>
            </a:prstGeom>
            <a:noFill/>
            <a:ln w="3175">
              <a:solidFill>
                <a:srgbClr val="00FF00"/>
              </a:solidFill>
              <a:round/>
              <a:headEnd/>
              <a:tailEnd/>
            </a:ln>
          </p:spPr>
          <p:txBody>
            <a:bodyPr/>
            <a:lstStyle/>
            <a:p>
              <a:endParaRPr lang="en-US"/>
            </a:p>
          </p:txBody>
        </p:sp>
        <p:sp>
          <p:nvSpPr>
            <p:cNvPr id="49742" name="Line 418"/>
            <p:cNvSpPr>
              <a:spLocks noChangeShapeType="1"/>
            </p:cNvSpPr>
            <p:nvPr/>
          </p:nvSpPr>
          <p:spPr bwMode="auto">
            <a:xfrm>
              <a:off x="2080" y="4300"/>
              <a:ext cx="8" cy="1"/>
            </a:xfrm>
            <a:prstGeom prst="line">
              <a:avLst/>
            </a:prstGeom>
            <a:noFill/>
            <a:ln w="3175">
              <a:solidFill>
                <a:srgbClr val="00FF00"/>
              </a:solidFill>
              <a:round/>
              <a:headEnd/>
              <a:tailEnd/>
            </a:ln>
          </p:spPr>
          <p:txBody>
            <a:bodyPr/>
            <a:lstStyle/>
            <a:p>
              <a:endParaRPr lang="en-US"/>
            </a:p>
          </p:txBody>
        </p:sp>
        <p:sp>
          <p:nvSpPr>
            <p:cNvPr id="49743" name="Line 419"/>
            <p:cNvSpPr>
              <a:spLocks noChangeShapeType="1"/>
            </p:cNvSpPr>
            <p:nvPr/>
          </p:nvSpPr>
          <p:spPr bwMode="auto">
            <a:xfrm>
              <a:off x="2229" y="4203"/>
              <a:ext cx="1" cy="27"/>
            </a:xfrm>
            <a:prstGeom prst="line">
              <a:avLst/>
            </a:prstGeom>
            <a:noFill/>
            <a:ln w="3175">
              <a:solidFill>
                <a:srgbClr val="00FF00"/>
              </a:solidFill>
              <a:round/>
              <a:headEnd/>
              <a:tailEnd/>
            </a:ln>
          </p:spPr>
          <p:txBody>
            <a:bodyPr/>
            <a:lstStyle/>
            <a:p>
              <a:endParaRPr lang="en-US"/>
            </a:p>
          </p:txBody>
        </p:sp>
        <p:sp>
          <p:nvSpPr>
            <p:cNvPr id="49744" name="Line 420"/>
            <p:cNvSpPr>
              <a:spLocks noChangeShapeType="1"/>
            </p:cNvSpPr>
            <p:nvPr/>
          </p:nvSpPr>
          <p:spPr bwMode="auto">
            <a:xfrm>
              <a:off x="2225" y="4230"/>
              <a:ext cx="9" cy="1"/>
            </a:xfrm>
            <a:prstGeom prst="line">
              <a:avLst/>
            </a:prstGeom>
            <a:noFill/>
            <a:ln w="3175">
              <a:solidFill>
                <a:srgbClr val="00FF00"/>
              </a:solidFill>
              <a:round/>
              <a:headEnd/>
              <a:tailEnd/>
            </a:ln>
          </p:spPr>
          <p:txBody>
            <a:bodyPr/>
            <a:lstStyle/>
            <a:p>
              <a:endParaRPr lang="en-US"/>
            </a:p>
          </p:txBody>
        </p:sp>
        <p:sp>
          <p:nvSpPr>
            <p:cNvPr id="49745" name="Line 421"/>
            <p:cNvSpPr>
              <a:spLocks noChangeShapeType="1"/>
            </p:cNvSpPr>
            <p:nvPr/>
          </p:nvSpPr>
          <p:spPr bwMode="auto">
            <a:xfrm>
              <a:off x="2375" y="4035"/>
              <a:ext cx="1" cy="42"/>
            </a:xfrm>
            <a:prstGeom prst="line">
              <a:avLst/>
            </a:prstGeom>
            <a:noFill/>
            <a:ln w="3175">
              <a:solidFill>
                <a:srgbClr val="00FF00"/>
              </a:solidFill>
              <a:round/>
              <a:headEnd/>
              <a:tailEnd/>
            </a:ln>
          </p:spPr>
          <p:txBody>
            <a:bodyPr/>
            <a:lstStyle/>
            <a:p>
              <a:endParaRPr lang="en-US"/>
            </a:p>
          </p:txBody>
        </p:sp>
        <p:sp>
          <p:nvSpPr>
            <p:cNvPr id="49746" name="Line 422"/>
            <p:cNvSpPr>
              <a:spLocks noChangeShapeType="1"/>
            </p:cNvSpPr>
            <p:nvPr/>
          </p:nvSpPr>
          <p:spPr bwMode="auto">
            <a:xfrm>
              <a:off x="2371" y="4077"/>
              <a:ext cx="8" cy="1"/>
            </a:xfrm>
            <a:prstGeom prst="line">
              <a:avLst/>
            </a:prstGeom>
            <a:noFill/>
            <a:ln w="3175">
              <a:solidFill>
                <a:srgbClr val="00FF00"/>
              </a:solidFill>
              <a:round/>
              <a:headEnd/>
              <a:tailEnd/>
            </a:ln>
          </p:spPr>
          <p:txBody>
            <a:bodyPr/>
            <a:lstStyle/>
            <a:p>
              <a:endParaRPr lang="en-US"/>
            </a:p>
          </p:txBody>
        </p:sp>
        <p:sp>
          <p:nvSpPr>
            <p:cNvPr id="49747" name="Line 423"/>
            <p:cNvSpPr>
              <a:spLocks noChangeShapeType="1"/>
            </p:cNvSpPr>
            <p:nvPr/>
          </p:nvSpPr>
          <p:spPr bwMode="auto">
            <a:xfrm>
              <a:off x="2521" y="3825"/>
              <a:ext cx="1" cy="52"/>
            </a:xfrm>
            <a:prstGeom prst="line">
              <a:avLst/>
            </a:prstGeom>
            <a:noFill/>
            <a:ln w="3175">
              <a:solidFill>
                <a:srgbClr val="00FF00"/>
              </a:solidFill>
              <a:round/>
              <a:headEnd/>
              <a:tailEnd/>
            </a:ln>
          </p:spPr>
          <p:txBody>
            <a:bodyPr/>
            <a:lstStyle/>
            <a:p>
              <a:endParaRPr lang="en-US"/>
            </a:p>
          </p:txBody>
        </p:sp>
        <p:sp>
          <p:nvSpPr>
            <p:cNvPr id="49748" name="Line 424"/>
            <p:cNvSpPr>
              <a:spLocks noChangeShapeType="1"/>
            </p:cNvSpPr>
            <p:nvPr/>
          </p:nvSpPr>
          <p:spPr bwMode="auto">
            <a:xfrm>
              <a:off x="2517" y="3877"/>
              <a:ext cx="8" cy="1"/>
            </a:xfrm>
            <a:prstGeom prst="line">
              <a:avLst/>
            </a:prstGeom>
            <a:noFill/>
            <a:ln w="3175">
              <a:solidFill>
                <a:srgbClr val="00FF00"/>
              </a:solidFill>
              <a:round/>
              <a:headEnd/>
              <a:tailEnd/>
            </a:ln>
          </p:spPr>
          <p:txBody>
            <a:bodyPr/>
            <a:lstStyle/>
            <a:p>
              <a:endParaRPr lang="en-US"/>
            </a:p>
          </p:txBody>
        </p:sp>
        <p:sp>
          <p:nvSpPr>
            <p:cNvPr id="49749" name="Line 425"/>
            <p:cNvSpPr>
              <a:spLocks noChangeShapeType="1"/>
            </p:cNvSpPr>
            <p:nvPr/>
          </p:nvSpPr>
          <p:spPr bwMode="auto">
            <a:xfrm>
              <a:off x="2666" y="3797"/>
              <a:ext cx="1" cy="62"/>
            </a:xfrm>
            <a:prstGeom prst="line">
              <a:avLst/>
            </a:prstGeom>
            <a:noFill/>
            <a:ln w="3175">
              <a:solidFill>
                <a:srgbClr val="00FF00"/>
              </a:solidFill>
              <a:round/>
              <a:headEnd/>
              <a:tailEnd/>
            </a:ln>
          </p:spPr>
          <p:txBody>
            <a:bodyPr/>
            <a:lstStyle/>
            <a:p>
              <a:endParaRPr lang="en-US"/>
            </a:p>
          </p:txBody>
        </p:sp>
        <p:sp>
          <p:nvSpPr>
            <p:cNvPr id="49750" name="Line 426"/>
            <p:cNvSpPr>
              <a:spLocks noChangeShapeType="1"/>
            </p:cNvSpPr>
            <p:nvPr/>
          </p:nvSpPr>
          <p:spPr bwMode="auto">
            <a:xfrm>
              <a:off x="2662" y="3859"/>
              <a:ext cx="9" cy="1"/>
            </a:xfrm>
            <a:prstGeom prst="line">
              <a:avLst/>
            </a:prstGeom>
            <a:noFill/>
            <a:ln w="3175">
              <a:solidFill>
                <a:srgbClr val="00FF00"/>
              </a:solidFill>
              <a:round/>
              <a:headEnd/>
              <a:tailEnd/>
            </a:ln>
          </p:spPr>
          <p:txBody>
            <a:bodyPr/>
            <a:lstStyle/>
            <a:p>
              <a:endParaRPr lang="en-US"/>
            </a:p>
          </p:txBody>
        </p:sp>
        <p:sp>
          <p:nvSpPr>
            <p:cNvPr id="49751" name="Line 427"/>
            <p:cNvSpPr>
              <a:spLocks noChangeShapeType="1"/>
            </p:cNvSpPr>
            <p:nvPr/>
          </p:nvSpPr>
          <p:spPr bwMode="auto">
            <a:xfrm>
              <a:off x="2812" y="4011"/>
              <a:ext cx="1" cy="55"/>
            </a:xfrm>
            <a:prstGeom prst="line">
              <a:avLst/>
            </a:prstGeom>
            <a:noFill/>
            <a:ln w="3175">
              <a:solidFill>
                <a:srgbClr val="00FF00"/>
              </a:solidFill>
              <a:round/>
              <a:headEnd/>
              <a:tailEnd/>
            </a:ln>
          </p:spPr>
          <p:txBody>
            <a:bodyPr/>
            <a:lstStyle/>
            <a:p>
              <a:endParaRPr lang="en-US"/>
            </a:p>
          </p:txBody>
        </p:sp>
        <p:sp>
          <p:nvSpPr>
            <p:cNvPr id="49752" name="Line 428"/>
            <p:cNvSpPr>
              <a:spLocks noChangeShapeType="1"/>
            </p:cNvSpPr>
            <p:nvPr/>
          </p:nvSpPr>
          <p:spPr bwMode="auto">
            <a:xfrm>
              <a:off x="2808" y="4066"/>
              <a:ext cx="8" cy="1"/>
            </a:xfrm>
            <a:prstGeom prst="line">
              <a:avLst/>
            </a:prstGeom>
            <a:noFill/>
            <a:ln w="3175">
              <a:solidFill>
                <a:srgbClr val="00FF00"/>
              </a:solidFill>
              <a:round/>
              <a:headEnd/>
              <a:tailEnd/>
            </a:ln>
          </p:spPr>
          <p:txBody>
            <a:bodyPr/>
            <a:lstStyle/>
            <a:p>
              <a:endParaRPr lang="en-US"/>
            </a:p>
          </p:txBody>
        </p:sp>
        <p:sp>
          <p:nvSpPr>
            <p:cNvPr id="49753" name="Line 429"/>
            <p:cNvSpPr>
              <a:spLocks noChangeShapeType="1"/>
            </p:cNvSpPr>
            <p:nvPr/>
          </p:nvSpPr>
          <p:spPr bwMode="auto">
            <a:xfrm>
              <a:off x="2957" y="4231"/>
              <a:ext cx="1" cy="48"/>
            </a:xfrm>
            <a:prstGeom prst="line">
              <a:avLst/>
            </a:prstGeom>
            <a:noFill/>
            <a:ln w="3175">
              <a:solidFill>
                <a:srgbClr val="00FF00"/>
              </a:solidFill>
              <a:round/>
              <a:headEnd/>
              <a:tailEnd/>
            </a:ln>
          </p:spPr>
          <p:txBody>
            <a:bodyPr/>
            <a:lstStyle/>
            <a:p>
              <a:endParaRPr lang="en-US"/>
            </a:p>
          </p:txBody>
        </p:sp>
        <p:sp>
          <p:nvSpPr>
            <p:cNvPr id="49754" name="Line 430"/>
            <p:cNvSpPr>
              <a:spLocks noChangeShapeType="1"/>
            </p:cNvSpPr>
            <p:nvPr/>
          </p:nvSpPr>
          <p:spPr bwMode="auto">
            <a:xfrm>
              <a:off x="2953" y="4279"/>
              <a:ext cx="8" cy="1"/>
            </a:xfrm>
            <a:prstGeom prst="line">
              <a:avLst/>
            </a:prstGeom>
            <a:noFill/>
            <a:ln w="3175">
              <a:solidFill>
                <a:srgbClr val="00FF00"/>
              </a:solidFill>
              <a:round/>
              <a:headEnd/>
              <a:tailEnd/>
            </a:ln>
          </p:spPr>
          <p:txBody>
            <a:bodyPr/>
            <a:lstStyle/>
            <a:p>
              <a:endParaRPr lang="en-US"/>
            </a:p>
          </p:txBody>
        </p:sp>
        <p:sp>
          <p:nvSpPr>
            <p:cNvPr id="49755" name="Freeform 431"/>
            <p:cNvSpPr>
              <a:spLocks/>
            </p:cNvSpPr>
            <p:nvPr/>
          </p:nvSpPr>
          <p:spPr bwMode="auto">
            <a:xfrm>
              <a:off x="1939" y="3808"/>
              <a:ext cx="1018" cy="495"/>
            </a:xfrm>
            <a:custGeom>
              <a:avLst/>
              <a:gdLst>
                <a:gd name="T0" fmla="*/ 0 w 3295"/>
                <a:gd name="T1" fmla="*/ 40 h 1147"/>
                <a:gd name="T2" fmla="*/ 4 w 3295"/>
                <a:gd name="T3" fmla="*/ 40 h 1147"/>
                <a:gd name="T4" fmla="*/ 9 w 3295"/>
                <a:gd name="T5" fmla="*/ 29 h 1147"/>
                <a:gd name="T6" fmla="*/ 13 w 3295"/>
                <a:gd name="T7" fmla="*/ 12 h 1147"/>
                <a:gd name="T8" fmla="*/ 17 w 3295"/>
                <a:gd name="T9" fmla="*/ 0 h 1147"/>
                <a:gd name="T10" fmla="*/ 22 w 3295"/>
                <a:gd name="T11" fmla="*/ 2 h 1147"/>
                <a:gd name="T12" fmla="*/ 26 w 3295"/>
                <a:gd name="T13" fmla="*/ 17 h 1147"/>
                <a:gd name="T14" fmla="*/ 30 w 3295"/>
                <a:gd name="T15" fmla="*/ 32 h 1147"/>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1147"/>
                <a:gd name="T26" fmla="*/ 3295 w 3295"/>
                <a:gd name="T27" fmla="*/ 1147 h 11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1147">
                  <a:moveTo>
                    <a:pt x="0" y="1147"/>
                  </a:moveTo>
                  <a:lnTo>
                    <a:pt x="471" y="1142"/>
                  </a:lnTo>
                  <a:lnTo>
                    <a:pt x="941" y="846"/>
                  </a:lnTo>
                  <a:lnTo>
                    <a:pt x="1412" y="351"/>
                  </a:lnTo>
                  <a:lnTo>
                    <a:pt x="1883" y="0"/>
                  </a:lnTo>
                  <a:lnTo>
                    <a:pt x="2354" y="58"/>
                  </a:lnTo>
                  <a:lnTo>
                    <a:pt x="2824" y="495"/>
                  </a:lnTo>
                  <a:lnTo>
                    <a:pt x="3295" y="914"/>
                  </a:lnTo>
                </a:path>
              </a:pathLst>
            </a:custGeom>
            <a:noFill/>
            <a:ln w="3175">
              <a:solidFill>
                <a:srgbClr val="0000FF"/>
              </a:solidFill>
              <a:round/>
              <a:headEnd/>
              <a:tailEnd/>
            </a:ln>
          </p:spPr>
          <p:txBody>
            <a:bodyPr/>
            <a:lstStyle/>
            <a:p>
              <a:endParaRPr lang="en-US"/>
            </a:p>
          </p:txBody>
        </p:sp>
        <p:sp>
          <p:nvSpPr>
            <p:cNvPr id="49756" name="Line 432"/>
            <p:cNvSpPr>
              <a:spLocks noChangeShapeType="1"/>
            </p:cNvSpPr>
            <p:nvPr/>
          </p:nvSpPr>
          <p:spPr bwMode="auto">
            <a:xfrm flipV="1">
              <a:off x="1939" y="4288"/>
              <a:ext cx="1" cy="15"/>
            </a:xfrm>
            <a:prstGeom prst="line">
              <a:avLst/>
            </a:prstGeom>
            <a:noFill/>
            <a:ln w="3175">
              <a:solidFill>
                <a:srgbClr val="0000FF"/>
              </a:solidFill>
              <a:round/>
              <a:headEnd/>
              <a:tailEnd/>
            </a:ln>
          </p:spPr>
          <p:txBody>
            <a:bodyPr/>
            <a:lstStyle/>
            <a:p>
              <a:endParaRPr lang="en-US"/>
            </a:p>
          </p:txBody>
        </p:sp>
        <p:sp>
          <p:nvSpPr>
            <p:cNvPr id="49757" name="Line 433"/>
            <p:cNvSpPr>
              <a:spLocks noChangeShapeType="1"/>
            </p:cNvSpPr>
            <p:nvPr/>
          </p:nvSpPr>
          <p:spPr bwMode="auto">
            <a:xfrm>
              <a:off x="1935" y="4288"/>
              <a:ext cx="8" cy="1"/>
            </a:xfrm>
            <a:prstGeom prst="line">
              <a:avLst/>
            </a:prstGeom>
            <a:noFill/>
            <a:ln w="3175">
              <a:solidFill>
                <a:srgbClr val="0000FF"/>
              </a:solidFill>
              <a:round/>
              <a:headEnd/>
              <a:tailEnd/>
            </a:ln>
          </p:spPr>
          <p:txBody>
            <a:bodyPr/>
            <a:lstStyle/>
            <a:p>
              <a:endParaRPr lang="en-US"/>
            </a:p>
          </p:txBody>
        </p:sp>
        <p:sp>
          <p:nvSpPr>
            <p:cNvPr id="49758" name="Line 434"/>
            <p:cNvSpPr>
              <a:spLocks noChangeShapeType="1"/>
            </p:cNvSpPr>
            <p:nvPr/>
          </p:nvSpPr>
          <p:spPr bwMode="auto">
            <a:xfrm flipV="1">
              <a:off x="2084" y="4285"/>
              <a:ext cx="1" cy="16"/>
            </a:xfrm>
            <a:prstGeom prst="line">
              <a:avLst/>
            </a:prstGeom>
            <a:noFill/>
            <a:ln w="3175">
              <a:solidFill>
                <a:srgbClr val="0000FF"/>
              </a:solidFill>
              <a:round/>
              <a:headEnd/>
              <a:tailEnd/>
            </a:ln>
          </p:spPr>
          <p:txBody>
            <a:bodyPr/>
            <a:lstStyle/>
            <a:p>
              <a:endParaRPr lang="en-US"/>
            </a:p>
          </p:txBody>
        </p:sp>
        <p:sp>
          <p:nvSpPr>
            <p:cNvPr id="49759" name="Line 435"/>
            <p:cNvSpPr>
              <a:spLocks noChangeShapeType="1"/>
            </p:cNvSpPr>
            <p:nvPr/>
          </p:nvSpPr>
          <p:spPr bwMode="auto">
            <a:xfrm>
              <a:off x="2080" y="4285"/>
              <a:ext cx="8" cy="1"/>
            </a:xfrm>
            <a:prstGeom prst="line">
              <a:avLst/>
            </a:prstGeom>
            <a:noFill/>
            <a:ln w="3175">
              <a:solidFill>
                <a:srgbClr val="0000FF"/>
              </a:solidFill>
              <a:round/>
              <a:headEnd/>
              <a:tailEnd/>
            </a:ln>
          </p:spPr>
          <p:txBody>
            <a:bodyPr/>
            <a:lstStyle/>
            <a:p>
              <a:endParaRPr lang="en-US"/>
            </a:p>
          </p:txBody>
        </p:sp>
        <p:sp>
          <p:nvSpPr>
            <p:cNvPr id="49760" name="Line 436"/>
            <p:cNvSpPr>
              <a:spLocks noChangeShapeType="1"/>
            </p:cNvSpPr>
            <p:nvPr/>
          </p:nvSpPr>
          <p:spPr bwMode="auto">
            <a:xfrm flipV="1">
              <a:off x="2229" y="4145"/>
              <a:ext cx="1" cy="28"/>
            </a:xfrm>
            <a:prstGeom prst="line">
              <a:avLst/>
            </a:prstGeom>
            <a:noFill/>
            <a:ln w="3175">
              <a:solidFill>
                <a:srgbClr val="0000FF"/>
              </a:solidFill>
              <a:round/>
              <a:headEnd/>
              <a:tailEnd/>
            </a:ln>
          </p:spPr>
          <p:txBody>
            <a:bodyPr/>
            <a:lstStyle/>
            <a:p>
              <a:endParaRPr lang="en-US"/>
            </a:p>
          </p:txBody>
        </p:sp>
        <p:sp>
          <p:nvSpPr>
            <p:cNvPr id="49761" name="Line 437"/>
            <p:cNvSpPr>
              <a:spLocks noChangeShapeType="1"/>
            </p:cNvSpPr>
            <p:nvPr/>
          </p:nvSpPr>
          <p:spPr bwMode="auto">
            <a:xfrm>
              <a:off x="2225" y="4145"/>
              <a:ext cx="9" cy="1"/>
            </a:xfrm>
            <a:prstGeom prst="line">
              <a:avLst/>
            </a:prstGeom>
            <a:noFill/>
            <a:ln w="3175">
              <a:solidFill>
                <a:srgbClr val="0000FF"/>
              </a:solidFill>
              <a:round/>
              <a:headEnd/>
              <a:tailEnd/>
            </a:ln>
          </p:spPr>
          <p:txBody>
            <a:bodyPr/>
            <a:lstStyle/>
            <a:p>
              <a:endParaRPr lang="en-US"/>
            </a:p>
          </p:txBody>
        </p:sp>
        <p:sp>
          <p:nvSpPr>
            <p:cNvPr id="49762" name="Line 438"/>
            <p:cNvSpPr>
              <a:spLocks noChangeShapeType="1"/>
            </p:cNvSpPr>
            <p:nvPr/>
          </p:nvSpPr>
          <p:spPr bwMode="auto">
            <a:xfrm flipV="1">
              <a:off x="2375" y="3919"/>
              <a:ext cx="1" cy="40"/>
            </a:xfrm>
            <a:prstGeom prst="line">
              <a:avLst/>
            </a:prstGeom>
            <a:noFill/>
            <a:ln w="3175">
              <a:solidFill>
                <a:srgbClr val="0000FF"/>
              </a:solidFill>
              <a:round/>
              <a:headEnd/>
              <a:tailEnd/>
            </a:ln>
          </p:spPr>
          <p:txBody>
            <a:bodyPr/>
            <a:lstStyle/>
            <a:p>
              <a:endParaRPr lang="en-US"/>
            </a:p>
          </p:txBody>
        </p:sp>
        <p:sp>
          <p:nvSpPr>
            <p:cNvPr id="49763" name="Line 439"/>
            <p:cNvSpPr>
              <a:spLocks noChangeShapeType="1"/>
            </p:cNvSpPr>
            <p:nvPr/>
          </p:nvSpPr>
          <p:spPr bwMode="auto">
            <a:xfrm>
              <a:off x="2371" y="3919"/>
              <a:ext cx="8" cy="1"/>
            </a:xfrm>
            <a:prstGeom prst="line">
              <a:avLst/>
            </a:prstGeom>
            <a:noFill/>
            <a:ln w="3175">
              <a:solidFill>
                <a:srgbClr val="0000FF"/>
              </a:solidFill>
              <a:round/>
              <a:headEnd/>
              <a:tailEnd/>
            </a:ln>
          </p:spPr>
          <p:txBody>
            <a:bodyPr/>
            <a:lstStyle/>
            <a:p>
              <a:endParaRPr lang="en-US"/>
            </a:p>
          </p:txBody>
        </p:sp>
        <p:sp>
          <p:nvSpPr>
            <p:cNvPr id="49764" name="Line 440"/>
            <p:cNvSpPr>
              <a:spLocks noChangeShapeType="1"/>
            </p:cNvSpPr>
            <p:nvPr/>
          </p:nvSpPr>
          <p:spPr bwMode="auto">
            <a:xfrm flipV="1">
              <a:off x="2521" y="3769"/>
              <a:ext cx="1" cy="39"/>
            </a:xfrm>
            <a:prstGeom prst="line">
              <a:avLst/>
            </a:prstGeom>
            <a:noFill/>
            <a:ln w="3175">
              <a:solidFill>
                <a:srgbClr val="0000FF"/>
              </a:solidFill>
              <a:round/>
              <a:headEnd/>
              <a:tailEnd/>
            </a:ln>
          </p:spPr>
          <p:txBody>
            <a:bodyPr/>
            <a:lstStyle/>
            <a:p>
              <a:endParaRPr lang="en-US"/>
            </a:p>
          </p:txBody>
        </p:sp>
        <p:sp>
          <p:nvSpPr>
            <p:cNvPr id="49765" name="Line 441"/>
            <p:cNvSpPr>
              <a:spLocks noChangeShapeType="1"/>
            </p:cNvSpPr>
            <p:nvPr/>
          </p:nvSpPr>
          <p:spPr bwMode="auto">
            <a:xfrm>
              <a:off x="2517" y="3769"/>
              <a:ext cx="8" cy="1"/>
            </a:xfrm>
            <a:prstGeom prst="line">
              <a:avLst/>
            </a:prstGeom>
            <a:noFill/>
            <a:ln w="3175">
              <a:solidFill>
                <a:srgbClr val="0000FF"/>
              </a:solidFill>
              <a:round/>
              <a:headEnd/>
              <a:tailEnd/>
            </a:ln>
          </p:spPr>
          <p:txBody>
            <a:bodyPr/>
            <a:lstStyle/>
            <a:p>
              <a:endParaRPr lang="en-US"/>
            </a:p>
          </p:txBody>
        </p:sp>
        <p:sp>
          <p:nvSpPr>
            <p:cNvPr id="49766" name="Line 442"/>
            <p:cNvSpPr>
              <a:spLocks noChangeShapeType="1"/>
            </p:cNvSpPr>
            <p:nvPr/>
          </p:nvSpPr>
          <p:spPr bwMode="auto">
            <a:xfrm flipV="1">
              <a:off x="2666" y="3800"/>
              <a:ext cx="1" cy="33"/>
            </a:xfrm>
            <a:prstGeom prst="line">
              <a:avLst/>
            </a:prstGeom>
            <a:noFill/>
            <a:ln w="3175">
              <a:solidFill>
                <a:srgbClr val="0000FF"/>
              </a:solidFill>
              <a:round/>
              <a:headEnd/>
              <a:tailEnd/>
            </a:ln>
          </p:spPr>
          <p:txBody>
            <a:bodyPr/>
            <a:lstStyle/>
            <a:p>
              <a:endParaRPr lang="en-US"/>
            </a:p>
          </p:txBody>
        </p:sp>
        <p:sp>
          <p:nvSpPr>
            <p:cNvPr id="49767" name="Line 443"/>
            <p:cNvSpPr>
              <a:spLocks noChangeShapeType="1"/>
            </p:cNvSpPr>
            <p:nvPr/>
          </p:nvSpPr>
          <p:spPr bwMode="auto">
            <a:xfrm>
              <a:off x="2662" y="3800"/>
              <a:ext cx="9" cy="1"/>
            </a:xfrm>
            <a:prstGeom prst="line">
              <a:avLst/>
            </a:prstGeom>
            <a:noFill/>
            <a:ln w="3175">
              <a:solidFill>
                <a:srgbClr val="0000FF"/>
              </a:solidFill>
              <a:round/>
              <a:headEnd/>
              <a:tailEnd/>
            </a:ln>
          </p:spPr>
          <p:txBody>
            <a:bodyPr/>
            <a:lstStyle/>
            <a:p>
              <a:endParaRPr lang="en-US"/>
            </a:p>
          </p:txBody>
        </p:sp>
        <p:sp>
          <p:nvSpPr>
            <p:cNvPr id="49768" name="Line 444"/>
            <p:cNvSpPr>
              <a:spLocks noChangeShapeType="1"/>
            </p:cNvSpPr>
            <p:nvPr/>
          </p:nvSpPr>
          <p:spPr bwMode="auto">
            <a:xfrm flipV="1">
              <a:off x="2812" y="3983"/>
              <a:ext cx="1" cy="38"/>
            </a:xfrm>
            <a:prstGeom prst="line">
              <a:avLst/>
            </a:prstGeom>
            <a:noFill/>
            <a:ln w="3175">
              <a:solidFill>
                <a:srgbClr val="0000FF"/>
              </a:solidFill>
              <a:round/>
              <a:headEnd/>
              <a:tailEnd/>
            </a:ln>
          </p:spPr>
          <p:txBody>
            <a:bodyPr/>
            <a:lstStyle/>
            <a:p>
              <a:endParaRPr lang="en-US"/>
            </a:p>
          </p:txBody>
        </p:sp>
        <p:sp>
          <p:nvSpPr>
            <p:cNvPr id="49769" name="Line 445"/>
            <p:cNvSpPr>
              <a:spLocks noChangeShapeType="1"/>
            </p:cNvSpPr>
            <p:nvPr/>
          </p:nvSpPr>
          <p:spPr bwMode="auto">
            <a:xfrm>
              <a:off x="2808" y="3983"/>
              <a:ext cx="8" cy="1"/>
            </a:xfrm>
            <a:prstGeom prst="line">
              <a:avLst/>
            </a:prstGeom>
            <a:noFill/>
            <a:ln w="3175">
              <a:solidFill>
                <a:srgbClr val="0000FF"/>
              </a:solidFill>
              <a:round/>
              <a:headEnd/>
              <a:tailEnd/>
            </a:ln>
          </p:spPr>
          <p:txBody>
            <a:bodyPr/>
            <a:lstStyle/>
            <a:p>
              <a:endParaRPr lang="en-US"/>
            </a:p>
          </p:txBody>
        </p:sp>
        <p:sp>
          <p:nvSpPr>
            <p:cNvPr id="49770" name="Line 446"/>
            <p:cNvSpPr>
              <a:spLocks noChangeShapeType="1"/>
            </p:cNvSpPr>
            <p:nvPr/>
          </p:nvSpPr>
          <p:spPr bwMode="auto">
            <a:xfrm flipV="1">
              <a:off x="2957" y="4165"/>
              <a:ext cx="1" cy="37"/>
            </a:xfrm>
            <a:prstGeom prst="line">
              <a:avLst/>
            </a:prstGeom>
            <a:noFill/>
            <a:ln w="3175">
              <a:solidFill>
                <a:srgbClr val="0000FF"/>
              </a:solidFill>
              <a:round/>
              <a:headEnd/>
              <a:tailEnd/>
            </a:ln>
          </p:spPr>
          <p:txBody>
            <a:bodyPr/>
            <a:lstStyle/>
            <a:p>
              <a:endParaRPr lang="en-US"/>
            </a:p>
          </p:txBody>
        </p:sp>
        <p:sp>
          <p:nvSpPr>
            <p:cNvPr id="49771" name="Line 447"/>
            <p:cNvSpPr>
              <a:spLocks noChangeShapeType="1"/>
            </p:cNvSpPr>
            <p:nvPr/>
          </p:nvSpPr>
          <p:spPr bwMode="auto">
            <a:xfrm>
              <a:off x="2953" y="4165"/>
              <a:ext cx="8" cy="1"/>
            </a:xfrm>
            <a:prstGeom prst="line">
              <a:avLst/>
            </a:prstGeom>
            <a:noFill/>
            <a:ln w="3175">
              <a:solidFill>
                <a:srgbClr val="0000FF"/>
              </a:solidFill>
              <a:round/>
              <a:headEnd/>
              <a:tailEnd/>
            </a:ln>
          </p:spPr>
          <p:txBody>
            <a:bodyPr/>
            <a:lstStyle/>
            <a:p>
              <a:endParaRPr lang="en-US"/>
            </a:p>
          </p:txBody>
        </p:sp>
        <p:sp>
          <p:nvSpPr>
            <p:cNvPr id="49772" name="Line 448"/>
            <p:cNvSpPr>
              <a:spLocks noChangeShapeType="1"/>
            </p:cNvSpPr>
            <p:nvPr/>
          </p:nvSpPr>
          <p:spPr bwMode="auto">
            <a:xfrm>
              <a:off x="1939" y="4303"/>
              <a:ext cx="1" cy="16"/>
            </a:xfrm>
            <a:prstGeom prst="line">
              <a:avLst/>
            </a:prstGeom>
            <a:noFill/>
            <a:ln w="3175">
              <a:solidFill>
                <a:srgbClr val="0000FF"/>
              </a:solidFill>
              <a:round/>
              <a:headEnd/>
              <a:tailEnd/>
            </a:ln>
          </p:spPr>
          <p:txBody>
            <a:bodyPr/>
            <a:lstStyle/>
            <a:p>
              <a:endParaRPr lang="en-US"/>
            </a:p>
          </p:txBody>
        </p:sp>
        <p:sp>
          <p:nvSpPr>
            <p:cNvPr id="49773" name="Line 449"/>
            <p:cNvSpPr>
              <a:spLocks noChangeShapeType="1"/>
            </p:cNvSpPr>
            <p:nvPr/>
          </p:nvSpPr>
          <p:spPr bwMode="auto">
            <a:xfrm>
              <a:off x="1935" y="4319"/>
              <a:ext cx="8" cy="1"/>
            </a:xfrm>
            <a:prstGeom prst="line">
              <a:avLst/>
            </a:prstGeom>
            <a:noFill/>
            <a:ln w="3175">
              <a:solidFill>
                <a:srgbClr val="0000FF"/>
              </a:solidFill>
              <a:round/>
              <a:headEnd/>
              <a:tailEnd/>
            </a:ln>
          </p:spPr>
          <p:txBody>
            <a:bodyPr/>
            <a:lstStyle/>
            <a:p>
              <a:endParaRPr lang="en-US"/>
            </a:p>
          </p:txBody>
        </p:sp>
        <p:sp>
          <p:nvSpPr>
            <p:cNvPr id="49774" name="Line 450"/>
            <p:cNvSpPr>
              <a:spLocks noChangeShapeType="1"/>
            </p:cNvSpPr>
            <p:nvPr/>
          </p:nvSpPr>
          <p:spPr bwMode="auto">
            <a:xfrm>
              <a:off x="2084" y="4301"/>
              <a:ext cx="1" cy="15"/>
            </a:xfrm>
            <a:prstGeom prst="line">
              <a:avLst/>
            </a:prstGeom>
            <a:noFill/>
            <a:ln w="3175">
              <a:solidFill>
                <a:srgbClr val="0000FF"/>
              </a:solidFill>
              <a:round/>
              <a:headEnd/>
              <a:tailEnd/>
            </a:ln>
          </p:spPr>
          <p:txBody>
            <a:bodyPr/>
            <a:lstStyle/>
            <a:p>
              <a:endParaRPr lang="en-US"/>
            </a:p>
          </p:txBody>
        </p:sp>
        <p:sp>
          <p:nvSpPr>
            <p:cNvPr id="49775" name="Line 451"/>
            <p:cNvSpPr>
              <a:spLocks noChangeShapeType="1"/>
            </p:cNvSpPr>
            <p:nvPr/>
          </p:nvSpPr>
          <p:spPr bwMode="auto">
            <a:xfrm>
              <a:off x="2080" y="4316"/>
              <a:ext cx="8" cy="1"/>
            </a:xfrm>
            <a:prstGeom prst="line">
              <a:avLst/>
            </a:prstGeom>
            <a:noFill/>
            <a:ln w="3175">
              <a:solidFill>
                <a:srgbClr val="0000FF"/>
              </a:solidFill>
              <a:round/>
              <a:headEnd/>
              <a:tailEnd/>
            </a:ln>
          </p:spPr>
          <p:txBody>
            <a:bodyPr/>
            <a:lstStyle/>
            <a:p>
              <a:endParaRPr lang="en-US"/>
            </a:p>
          </p:txBody>
        </p:sp>
        <p:sp>
          <p:nvSpPr>
            <p:cNvPr id="49776" name="Line 452"/>
            <p:cNvSpPr>
              <a:spLocks noChangeShapeType="1"/>
            </p:cNvSpPr>
            <p:nvPr/>
          </p:nvSpPr>
          <p:spPr bwMode="auto">
            <a:xfrm>
              <a:off x="2229" y="4173"/>
              <a:ext cx="1" cy="29"/>
            </a:xfrm>
            <a:prstGeom prst="line">
              <a:avLst/>
            </a:prstGeom>
            <a:noFill/>
            <a:ln w="3175">
              <a:solidFill>
                <a:srgbClr val="0000FF"/>
              </a:solidFill>
              <a:round/>
              <a:headEnd/>
              <a:tailEnd/>
            </a:ln>
          </p:spPr>
          <p:txBody>
            <a:bodyPr/>
            <a:lstStyle/>
            <a:p>
              <a:endParaRPr lang="en-US"/>
            </a:p>
          </p:txBody>
        </p:sp>
        <p:sp>
          <p:nvSpPr>
            <p:cNvPr id="49777" name="Line 453"/>
            <p:cNvSpPr>
              <a:spLocks noChangeShapeType="1"/>
            </p:cNvSpPr>
            <p:nvPr/>
          </p:nvSpPr>
          <p:spPr bwMode="auto">
            <a:xfrm>
              <a:off x="2225" y="4202"/>
              <a:ext cx="9" cy="1"/>
            </a:xfrm>
            <a:prstGeom prst="line">
              <a:avLst/>
            </a:prstGeom>
            <a:noFill/>
            <a:ln w="3175">
              <a:solidFill>
                <a:srgbClr val="0000FF"/>
              </a:solidFill>
              <a:round/>
              <a:headEnd/>
              <a:tailEnd/>
            </a:ln>
          </p:spPr>
          <p:txBody>
            <a:bodyPr/>
            <a:lstStyle/>
            <a:p>
              <a:endParaRPr lang="en-US"/>
            </a:p>
          </p:txBody>
        </p:sp>
        <p:sp>
          <p:nvSpPr>
            <p:cNvPr id="49778" name="Line 454"/>
            <p:cNvSpPr>
              <a:spLocks noChangeShapeType="1"/>
            </p:cNvSpPr>
            <p:nvPr/>
          </p:nvSpPr>
          <p:spPr bwMode="auto">
            <a:xfrm>
              <a:off x="2375" y="3959"/>
              <a:ext cx="1" cy="40"/>
            </a:xfrm>
            <a:prstGeom prst="line">
              <a:avLst/>
            </a:prstGeom>
            <a:noFill/>
            <a:ln w="3175">
              <a:solidFill>
                <a:srgbClr val="0000FF"/>
              </a:solidFill>
              <a:round/>
              <a:headEnd/>
              <a:tailEnd/>
            </a:ln>
          </p:spPr>
          <p:txBody>
            <a:bodyPr/>
            <a:lstStyle/>
            <a:p>
              <a:endParaRPr lang="en-US"/>
            </a:p>
          </p:txBody>
        </p:sp>
        <p:sp>
          <p:nvSpPr>
            <p:cNvPr id="49779" name="Line 455"/>
            <p:cNvSpPr>
              <a:spLocks noChangeShapeType="1"/>
            </p:cNvSpPr>
            <p:nvPr/>
          </p:nvSpPr>
          <p:spPr bwMode="auto">
            <a:xfrm>
              <a:off x="2371" y="3999"/>
              <a:ext cx="8" cy="1"/>
            </a:xfrm>
            <a:prstGeom prst="line">
              <a:avLst/>
            </a:prstGeom>
            <a:noFill/>
            <a:ln w="3175">
              <a:solidFill>
                <a:srgbClr val="0000FF"/>
              </a:solidFill>
              <a:round/>
              <a:headEnd/>
              <a:tailEnd/>
            </a:ln>
          </p:spPr>
          <p:txBody>
            <a:bodyPr/>
            <a:lstStyle/>
            <a:p>
              <a:endParaRPr lang="en-US"/>
            </a:p>
          </p:txBody>
        </p:sp>
        <p:sp>
          <p:nvSpPr>
            <p:cNvPr id="49780" name="Line 456"/>
            <p:cNvSpPr>
              <a:spLocks noChangeShapeType="1"/>
            </p:cNvSpPr>
            <p:nvPr/>
          </p:nvSpPr>
          <p:spPr bwMode="auto">
            <a:xfrm>
              <a:off x="2521" y="3808"/>
              <a:ext cx="1" cy="38"/>
            </a:xfrm>
            <a:prstGeom prst="line">
              <a:avLst/>
            </a:prstGeom>
            <a:noFill/>
            <a:ln w="3175">
              <a:solidFill>
                <a:srgbClr val="0000FF"/>
              </a:solidFill>
              <a:round/>
              <a:headEnd/>
              <a:tailEnd/>
            </a:ln>
          </p:spPr>
          <p:txBody>
            <a:bodyPr/>
            <a:lstStyle/>
            <a:p>
              <a:endParaRPr lang="en-US"/>
            </a:p>
          </p:txBody>
        </p:sp>
        <p:sp>
          <p:nvSpPr>
            <p:cNvPr id="49781" name="Line 457"/>
            <p:cNvSpPr>
              <a:spLocks noChangeShapeType="1"/>
            </p:cNvSpPr>
            <p:nvPr/>
          </p:nvSpPr>
          <p:spPr bwMode="auto">
            <a:xfrm>
              <a:off x="2517" y="3846"/>
              <a:ext cx="8" cy="1"/>
            </a:xfrm>
            <a:prstGeom prst="line">
              <a:avLst/>
            </a:prstGeom>
            <a:noFill/>
            <a:ln w="3175">
              <a:solidFill>
                <a:srgbClr val="0000FF"/>
              </a:solidFill>
              <a:round/>
              <a:headEnd/>
              <a:tailEnd/>
            </a:ln>
          </p:spPr>
          <p:txBody>
            <a:bodyPr/>
            <a:lstStyle/>
            <a:p>
              <a:endParaRPr lang="en-US"/>
            </a:p>
          </p:txBody>
        </p:sp>
        <p:sp>
          <p:nvSpPr>
            <p:cNvPr id="49782" name="Line 458"/>
            <p:cNvSpPr>
              <a:spLocks noChangeShapeType="1"/>
            </p:cNvSpPr>
            <p:nvPr/>
          </p:nvSpPr>
          <p:spPr bwMode="auto">
            <a:xfrm>
              <a:off x="2666" y="3833"/>
              <a:ext cx="1" cy="33"/>
            </a:xfrm>
            <a:prstGeom prst="line">
              <a:avLst/>
            </a:prstGeom>
            <a:noFill/>
            <a:ln w="3175">
              <a:solidFill>
                <a:srgbClr val="0000FF"/>
              </a:solidFill>
              <a:round/>
              <a:headEnd/>
              <a:tailEnd/>
            </a:ln>
          </p:spPr>
          <p:txBody>
            <a:bodyPr/>
            <a:lstStyle/>
            <a:p>
              <a:endParaRPr lang="en-US"/>
            </a:p>
          </p:txBody>
        </p:sp>
        <p:sp>
          <p:nvSpPr>
            <p:cNvPr id="49783" name="Line 459"/>
            <p:cNvSpPr>
              <a:spLocks noChangeShapeType="1"/>
            </p:cNvSpPr>
            <p:nvPr/>
          </p:nvSpPr>
          <p:spPr bwMode="auto">
            <a:xfrm>
              <a:off x="2662" y="3866"/>
              <a:ext cx="9" cy="1"/>
            </a:xfrm>
            <a:prstGeom prst="line">
              <a:avLst/>
            </a:prstGeom>
            <a:noFill/>
            <a:ln w="3175">
              <a:solidFill>
                <a:srgbClr val="0000FF"/>
              </a:solidFill>
              <a:round/>
              <a:headEnd/>
              <a:tailEnd/>
            </a:ln>
          </p:spPr>
          <p:txBody>
            <a:bodyPr/>
            <a:lstStyle/>
            <a:p>
              <a:endParaRPr lang="en-US"/>
            </a:p>
          </p:txBody>
        </p:sp>
        <p:sp>
          <p:nvSpPr>
            <p:cNvPr id="49784" name="Line 460"/>
            <p:cNvSpPr>
              <a:spLocks noChangeShapeType="1"/>
            </p:cNvSpPr>
            <p:nvPr/>
          </p:nvSpPr>
          <p:spPr bwMode="auto">
            <a:xfrm>
              <a:off x="2812" y="4021"/>
              <a:ext cx="1" cy="38"/>
            </a:xfrm>
            <a:prstGeom prst="line">
              <a:avLst/>
            </a:prstGeom>
            <a:noFill/>
            <a:ln w="3175">
              <a:solidFill>
                <a:srgbClr val="0000FF"/>
              </a:solidFill>
              <a:round/>
              <a:headEnd/>
              <a:tailEnd/>
            </a:ln>
          </p:spPr>
          <p:txBody>
            <a:bodyPr/>
            <a:lstStyle/>
            <a:p>
              <a:endParaRPr lang="en-US"/>
            </a:p>
          </p:txBody>
        </p:sp>
        <p:sp>
          <p:nvSpPr>
            <p:cNvPr id="49785" name="Line 461"/>
            <p:cNvSpPr>
              <a:spLocks noChangeShapeType="1"/>
            </p:cNvSpPr>
            <p:nvPr/>
          </p:nvSpPr>
          <p:spPr bwMode="auto">
            <a:xfrm>
              <a:off x="2808" y="4059"/>
              <a:ext cx="8" cy="1"/>
            </a:xfrm>
            <a:prstGeom prst="line">
              <a:avLst/>
            </a:prstGeom>
            <a:noFill/>
            <a:ln w="3175">
              <a:solidFill>
                <a:srgbClr val="0000FF"/>
              </a:solidFill>
              <a:round/>
              <a:headEnd/>
              <a:tailEnd/>
            </a:ln>
          </p:spPr>
          <p:txBody>
            <a:bodyPr/>
            <a:lstStyle/>
            <a:p>
              <a:endParaRPr lang="en-US"/>
            </a:p>
          </p:txBody>
        </p:sp>
        <p:sp>
          <p:nvSpPr>
            <p:cNvPr id="49786" name="Line 462"/>
            <p:cNvSpPr>
              <a:spLocks noChangeShapeType="1"/>
            </p:cNvSpPr>
            <p:nvPr/>
          </p:nvSpPr>
          <p:spPr bwMode="auto">
            <a:xfrm>
              <a:off x="2957" y="4202"/>
              <a:ext cx="1" cy="38"/>
            </a:xfrm>
            <a:prstGeom prst="line">
              <a:avLst/>
            </a:prstGeom>
            <a:noFill/>
            <a:ln w="3175">
              <a:solidFill>
                <a:srgbClr val="0000FF"/>
              </a:solidFill>
              <a:round/>
              <a:headEnd/>
              <a:tailEnd/>
            </a:ln>
          </p:spPr>
          <p:txBody>
            <a:bodyPr/>
            <a:lstStyle/>
            <a:p>
              <a:endParaRPr lang="en-US"/>
            </a:p>
          </p:txBody>
        </p:sp>
        <p:sp>
          <p:nvSpPr>
            <p:cNvPr id="49787" name="Line 463"/>
            <p:cNvSpPr>
              <a:spLocks noChangeShapeType="1"/>
            </p:cNvSpPr>
            <p:nvPr/>
          </p:nvSpPr>
          <p:spPr bwMode="auto">
            <a:xfrm>
              <a:off x="2953" y="4240"/>
              <a:ext cx="8" cy="1"/>
            </a:xfrm>
            <a:prstGeom prst="line">
              <a:avLst/>
            </a:prstGeom>
            <a:noFill/>
            <a:ln w="3175">
              <a:solidFill>
                <a:srgbClr val="0000FF"/>
              </a:solidFill>
              <a:round/>
              <a:headEnd/>
              <a:tailEnd/>
            </a:ln>
          </p:spPr>
          <p:txBody>
            <a:bodyPr/>
            <a:lstStyle/>
            <a:p>
              <a:endParaRPr lang="en-US"/>
            </a:p>
          </p:txBody>
        </p:sp>
        <p:sp>
          <p:nvSpPr>
            <p:cNvPr id="49788" name="Oval 464"/>
            <p:cNvSpPr>
              <a:spLocks noChangeArrowheads="1"/>
            </p:cNvSpPr>
            <p:nvPr/>
          </p:nvSpPr>
          <p:spPr bwMode="auto">
            <a:xfrm>
              <a:off x="1935" y="4299"/>
              <a:ext cx="8" cy="11"/>
            </a:xfrm>
            <a:prstGeom prst="ellipse">
              <a:avLst/>
            </a:prstGeom>
            <a:solidFill>
              <a:srgbClr val="FF0000"/>
            </a:solidFill>
            <a:ln w="3175">
              <a:solidFill>
                <a:srgbClr val="FF0000"/>
              </a:solidFill>
              <a:round/>
              <a:headEnd/>
              <a:tailEnd/>
            </a:ln>
          </p:spPr>
          <p:txBody>
            <a:bodyPr/>
            <a:lstStyle/>
            <a:p>
              <a:endParaRPr lang="en-US"/>
            </a:p>
          </p:txBody>
        </p:sp>
        <p:sp>
          <p:nvSpPr>
            <p:cNvPr id="49789" name="Oval 465"/>
            <p:cNvSpPr>
              <a:spLocks noChangeArrowheads="1"/>
            </p:cNvSpPr>
            <p:nvPr/>
          </p:nvSpPr>
          <p:spPr bwMode="auto">
            <a:xfrm>
              <a:off x="2080" y="4294"/>
              <a:ext cx="8" cy="11"/>
            </a:xfrm>
            <a:prstGeom prst="ellipse">
              <a:avLst/>
            </a:prstGeom>
            <a:solidFill>
              <a:srgbClr val="FF0000"/>
            </a:solidFill>
            <a:ln w="3175">
              <a:solidFill>
                <a:srgbClr val="FF0000"/>
              </a:solidFill>
              <a:round/>
              <a:headEnd/>
              <a:tailEnd/>
            </a:ln>
          </p:spPr>
          <p:txBody>
            <a:bodyPr/>
            <a:lstStyle/>
            <a:p>
              <a:endParaRPr lang="en-US"/>
            </a:p>
          </p:txBody>
        </p:sp>
        <p:sp>
          <p:nvSpPr>
            <p:cNvPr id="49790" name="Oval 466"/>
            <p:cNvSpPr>
              <a:spLocks noChangeArrowheads="1"/>
            </p:cNvSpPr>
            <p:nvPr/>
          </p:nvSpPr>
          <p:spPr bwMode="auto">
            <a:xfrm>
              <a:off x="2225" y="4215"/>
              <a:ext cx="8" cy="12"/>
            </a:xfrm>
            <a:prstGeom prst="ellipse">
              <a:avLst/>
            </a:prstGeom>
            <a:solidFill>
              <a:srgbClr val="FF0000"/>
            </a:solidFill>
            <a:ln w="3175">
              <a:solidFill>
                <a:srgbClr val="FF0000"/>
              </a:solidFill>
              <a:round/>
              <a:headEnd/>
              <a:tailEnd/>
            </a:ln>
          </p:spPr>
          <p:txBody>
            <a:bodyPr/>
            <a:lstStyle/>
            <a:p>
              <a:endParaRPr lang="en-US"/>
            </a:p>
          </p:txBody>
        </p:sp>
        <p:sp>
          <p:nvSpPr>
            <p:cNvPr id="49791" name="Oval 467"/>
            <p:cNvSpPr>
              <a:spLocks noChangeArrowheads="1"/>
            </p:cNvSpPr>
            <p:nvPr/>
          </p:nvSpPr>
          <p:spPr bwMode="auto">
            <a:xfrm>
              <a:off x="2371" y="4023"/>
              <a:ext cx="8" cy="11"/>
            </a:xfrm>
            <a:prstGeom prst="ellipse">
              <a:avLst/>
            </a:prstGeom>
            <a:solidFill>
              <a:srgbClr val="FF0000"/>
            </a:solidFill>
            <a:ln w="3175">
              <a:solidFill>
                <a:srgbClr val="FF0000"/>
              </a:solidFill>
              <a:round/>
              <a:headEnd/>
              <a:tailEnd/>
            </a:ln>
          </p:spPr>
          <p:txBody>
            <a:bodyPr/>
            <a:lstStyle/>
            <a:p>
              <a:endParaRPr lang="en-US"/>
            </a:p>
          </p:txBody>
        </p:sp>
        <p:sp>
          <p:nvSpPr>
            <p:cNvPr id="49792" name="Oval 468"/>
            <p:cNvSpPr>
              <a:spLocks noChangeArrowheads="1"/>
            </p:cNvSpPr>
            <p:nvPr/>
          </p:nvSpPr>
          <p:spPr bwMode="auto">
            <a:xfrm>
              <a:off x="2517" y="3853"/>
              <a:ext cx="8" cy="11"/>
            </a:xfrm>
            <a:prstGeom prst="ellipse">
              <a:avLst/>
            </a:prstGeom>
            <a:solidFill>
              <a:srgbClr val="FF0000"/>
            </a:solidFill>
            <a:ln w="3175">
              <a:solidFill>
                <a:srgbClr val="FF0000"/>
              </a:solidFill>
              <a:round/>
              <a:headEnd/>
              <a:tailEnd/>
            </a:ln>
          </p:spPr>
          <p:txBody>
            <a:bodyPr/>
            <a:lstStyle/>
            <a:p>
              <a:endParaRPr lang="en-US"/>
            </a:p>
          </p:txBody>
        </p:sp>
        <p:sp>
          <p:nvSpPr>
            <p:cNvPr id="49793" name="Oval 469"/>
            <p:cNvSpPr>
              <a:spLocks noChangeArrowheads="1"/>
            </p:cNvSpPr>
            <p:nvPr/>
          </p:nvSpPr>
          <p:spPr bwMode="auto">
            <a:xfrm>
              <a:off x="2662" y="3849"/>
              <a:ext cx="8" cy="11"/>
            </a:xfrm>
            <a:prstGeom prst="ellipse">
              <a:avLst/>
            </a:prstGeom>
            <a:solidFill>
              <a:srgbClr val="FF0000"/>
            </a:solidFill>
            <a:ln w="3175">
              <a:solidFill>
                <a:srgbClr val="FF0000"/>
              </a:solidFill>
              <a:round/>
              <a:headEnd/>
              <a:tailEnd/>
            </a:ln>
          </p:spPr>
          <p:txBody>
            <a:bodyPr/>
            <a:lstStyle/>
            <a:p>
              <a:endParaRPr lang="en-US"/>
            </a:p>
          </p:txBody>
        </p:sp>
        <p:sp>
          <p:nvSpPr>
            <p:cNvPr id="49794" name="Oval 470"/>
            <p:cNvSpPr>
              <a:spLocks noChangeArrowheads="1"/>
            </p:cNvSpPr>
            <p:nvPr/>
          </p:nvSpPr>
          <p:spPr bwMode="auto">
            <a:xfrm>
              <a:off x="2808" y="4010"/>
              <a:ext cx="8" cy="11"/>
            </a:xfrm>
            <a:prstGeom prst="ellipse">
              <a:avLst/>
            </a:prstGeom>
            <a:solidFill>
              <a:srgbClr val="FF0000"/>
            </a:solidFill>
            <a:ln w="3175">
              <a:solidFill>
                <a:srgbClr val="FF0000"/>
              </a:solidFill>
              <a:round/>
              <a:headEnd/>
              <a:tailEnd/>
            </a:ln>
          </p:spPr>
          <p:txBody>
            <a:bodyPr/>
            <a:lstStyle/>
            <a:p>
              <a:endParaRPr lang="en-US"/>
            </a:p>
          </p:txBody>
        </p:sp>
        <p:sp>
          <p:nvSpPr>
            <p:cNvPr id="49795" name="Oval 471"/>
            <p:cNvSpPr>
              <a:spLocks noChangeArrowheads="1"/>
            </p:cNvSpPr>
            <p:nvPr/>
          </p:nvSpPr>
          <p:spPr bwMode="auto">
            <a:xfrm>
              <a:off x="2953" y="4181"/>
              <a:ext cx="8" cy="11"/>
            </a:xfrm>
            <a:prstGeom prst="ellipse">
              <a:avLst/>
            </a:prstGeom>
            <a:solidFill>
              <a:srgbClr val="FF0000"/>
            </a:solidFill>
            <a:ln w="3175">
              <a:solidFill>
                <a:srgbClr val="FF0000"/>
              </a:solidFill>
              <a:round/>
              <a:headEnd/>
              <a:tailEnd/>
            </a:ln>
          </p:spPr>
          <p:txBody>
            <a:bodyPr/>
            <a:lstStyle/>
            <a:p>
              <a:endParaRPr lang="en-US"/>
            </a:p>
          </p:txBody>
        </p:sp>
        <p:sp>
          <p:nvSpPr>
            <p:cNvPr id="49796" name="Oval 472"/>
            <p:cNvSpPr>
              <a:spLocks noChangeArrowheads="1"/>
            </p:cNvSpPr>
            <p:nvPr/>
          </p:nvSpPr>
          <p:spPr bwMode="auto">
            <a:xfrm>
              <a:off x="1935" y="4308"/>
              <a:ext cx="8" cy="11"/>
            </a:xfrm>
            <a:prstGeom prst="ellipse">
              <a:avLst/>
            </a:prstGeom>
            <a:solidFill>
              <a:srgbClr val="00FF00"/>
            </a:solidFill>
            <a:ln w="3175">
              <a:solidFill>
                <a:srgbClr val="00FF00"/>
              </a:solidFill>
              <a:round/>
              <a:headEnd/>
              <a:tailEnd/>
            </a:ln>
          </p:spPr>
          <p:txBody>
            <a:bodyPr/>
            <a:lstStyle/>
            <a:p>
              <a:endParaRPr lang="en-US"/>
            </a:p>
          </p:txBody>
        </p:sp>
        <p:sp>
          <p:nvSpPr>
            <p:cNvPr id="49797" name="Oval 473"/>
            <p:cNvSpPr>
              <a:spLocks noChangeArrowheads="1"/>
            </p:cNvSpPr>
            <p:nvPr/>
          </p:nvSpPr>
          <p:spPr bwMode="auto">
            <a:xfrm>
              <a:off x="2080" y="4284"/>
              <a:ext cx="8" cy="12"/>
            </a:xfrm>
            <a:prstGeom prst="ellipse">
              <a:avLst/>
            </a:prstGeom>
            <a:solidFill>
              <a:srgbClr val="00FF00"/>
            </a:solidFill>
            <a:ln w="3175">
              <a:solidFill>
                <a:srgbClr val="00FF00"/>
              </a:solidFill>
              <a:round/>
              <a:headEnd/>
              <a:tailEnd/>
            </a:ln>
          </p:spPr>
          <p:txBody>
            <a:bodyPr/>
            <a:lstStyle/>
            <a:p>
              <a:endParaRPr lang="en-US"/>
            </a:p>
          </p:txBody>
        </p:sp>
        <p:sp>
          <p:nvSpPr>
            <p:cNvPr id="49798" name="Oval 474"/>
            <p:cNvSpPr>
              <a:spLocks noChangeArrowheads="1"/>
            </p:cNvSpPr>
            <p:nvPr/>
          </p:nvSpPr>
          <p:spPr bwMode="auto">
            <a:xfrm>
              <a:off x="2225" y="4197"/>
              <a:ext cx="8" cy="11"/>
            </a:xfrm>
            <a:prstGeom prst="ellipse">
              <a:avLst/>
            </a:prstGeom>
            <a:solidFill>
              <a:srgbClr val="00FF00"/>
            </a:solidFill>
            <a:ln w="3175">
              <a:solidFill>
                <a:srgbClr val="00FF00"/>
              </a:solidFill>
              <a:round/>
              <a:headEnd/>
              <a:tailEnd/>
            </a:ln>
          </p:spPr>
          <p:txBody>
            <a:bodyPr/>
            <a:lstStyle/>
            <a:p>
              <a:endParaRPr lang="en-US"/>
            </a:p>
          </p:txBody>
        </p:sp>
        <p:sp>
          <p:nvSpPr>
            <p:cNvPr id="49799" name="Oval 475"/>
            <p:cNvSpPr>
              <a:spLocks noChangeArrowheads="1"/>
            </p:cNvSpPr>
            <p:nvPr/>
          </p:nvSpPr>
          <p:spPr bwMode="auto">
            <a:xfrm>
              <a:off x="2371" y="4029"/>
              <a:ext cx="8" cy="11"/>
            </a:xfrm>
            <a:prstGeom prst="ellipse">
              <a:avLst/>
            </a:prstGeom>
            <a:solidFill>
              <a:srgbClr val="00FF00"/>
            </a:solidFill>
            <a:ln w="3175">
              <a:solidFill>
                <a:srgbClr val="00FF00"/>
              </a:solidFill>
              <a:round/>
              <a:headEnd/>
              <a:tailEnd/>
            </a:ln>
          </p:spPr>
          <p:txBody>
            <a:bodyPr/>
            <a:lstStyle/>
            <a:p>
              <a:endParaRPr lang="en-US"/>
            </a:p>
          </p:txBody>
        </p:sp>
        <p:sp>
          <p:nvSpPr>
            <p:cNvPr id="49800" name="Oval 476"/>
            <p:cNvSpPr>
              <a:spLocks noChangeArrowheads="1"/>
            </p:cNvSpPr>
            <p:nvPr/>
          </p:nvSpPr>
          <p:spPr bwMode="auto">
            <a:xfrm>
              <a:off x="2517" y="3820"/>
              <a:ext cx="8" cy="11"/>
            </a:xfrm>
            <a:prstGeom prst="ellipse">
              <a:avLst/>
            </a:prstGeom>
            <a:solidFill>
              <a:srgbClr val="00FF00"/>
            </a:solidFill>
            <a:ln w="3175">
              <a:solidFill>
                <a:srgbClr val="00FF00"/>
              </a:solidFill>
              <a:round/>
              <a:headEnd/>
              <a:tailEnd/>
            </a:ln>
          </p:spPr>
          <p:txBody>
            <a:bodyPr/>
            <a:lstStyle/>
            <a:p>
              <a:endParaRPr lang="en-US"/>
            </a:p>
          </p:txBody>
        </p:sp>
        <p:sp>
          <p:nvSpPr>
            <p:cNvPr id="49801" name="Oval 477"/>
            <p:cNvSpPr>
              <a:spLocks noChangeArrowheads="1"/>
            </p:cNvSpPr>
            <p:nvPr/>
          </p:nvSpPr>
          <p:spPr bwMode="auto">
            <a:xfrm>
              <a:off x="2662" y="3792"/>
              <a:ext cx="8" cy="11"/>
            </a:xfrm>
            <a:prstGeom prst="ellipse">
              <a:avLst/>
            </a:prstGeom>
            <a:solidFill>
              <a:srgbClr val="00FF00"/>
            </a:solidFill>
            <a:ln w="3175">
              <a:solidFill>
                <a:srgbClr val="00FF00"/>
              </a:solidFill>
              <a:round/>
              <a:headEnd/>
              <a:tailEnd/>
            </a:ln>
          </p:spPr>
          <p:txBody>
            <a:bodyPr/>
            <a:lstStyle/>
            <a:p>
              <a:endParaRPr lang="en-US"/>
            </a:p>
          </p:txBody>
        </p:sp>
        <p:sp>
          <p:nvSpPr>
            <p:cNvPr id="49802" name="Oval 478"/>
            <p:cNvSpPr>
              <a:spLocks noChangeArrowheads="1"/>
            </p:cNvSpPr>
            <p:nvPr/>
          </p:nvSpPr>
          <p:spPr bwMode="auto">
            <a:xfrm>
              <a:off x="2808" y="4005"/>
              <a:ext cx="8" cy="12"/>
            </a:xfrm>
            <a:prstGeom prst="ellipse">
              <a:avLst/>
            </a:prstGeom>
            <a:solidFill>
              <a:srgbClr val="00FF00"/>
            </a:solidFill>
            <a:ln w="3175">
              <a:solidFill>
                <a:srgbClr val="00FF00"/>
              </a:solidFill>
              <a:round/>
              <a:headEnd/>
              <a:tailEnd/>
            </a:ln>
          </p:spPr>
          <p:txBody>
            <a:bodyPr/>
            <a:lstStyle/>
            <a:p>
              <a:endParaRPr lang="en-US"/>
            </a:p>
          </p:txBody>
        </p:sp>
        <p:sp>
          <p:nvSpPr>
            <p:cNvPr id="49803" name="Oval 479"/>
            <p:cNvSpPr>
              <a:spLocks noChangeArrowheads="1"/>
            </p:cNvSpPr>
            <p:nvPr/>
          </p:nvSpPr>
          <p:spPr bwMode="auto">
            <a:xfrm>
              <a:off x="2953" y="4225"/>
              <a:ext cx="8" cy="12"/>
            </a:xfrm>
            <a:prstGeom prst="ellipse">
              <a:avLst/>
            </a:prstGeom>
            <a:solidFill>
              <a:srgbClr val="00FF00"/>
            </a:solidFill>
            <a:ln w="3175">
              <a:solidFill>
                <a:srgbClr val="00FF00"/>
              </a:solidFill>
              <a:round/>
              <a:headEnd/>
              <a:tailEnd/>
            </a:ln>
          </p:spPr>
          <p:txBody>
            <a:bodyPr/>
            <a:lstStyle/>
            <a:p>
              <a:endParaRPr lang="en-US"/>
            </a:p>
          </p:txBody>
        </p:sp>
        <p:sp>
          <p:nvSpPr>
            <p:cNvPr id="49804" name="Oval 480"/>
            <p:cNvSpPr>
              <a:spLocks noChangeArrowheads="1"/>
            </p:cNvSpPr>
            <p:nvPr/>
          </p:nvSpPr>
          <p:spPr bwMode="auto">
            <a:xfrm>
              <a:off x="1935" y="4297"/>
              <a:ext cx="8" cy="12"/>
            </a:xfrm>
            <a:prstGeom prst="ellipse">
              <a:avLst/>
            </a:prstGeom>
            <a:solidFill>
              <a:srgbClr val="0000FF"/>
            </a:solidFill>
            <a:ln w="3175">
              <a:solidFill>
                <a:srgbClr val="0000FF"/>
              </a:solidFill>
              <a:round/>
              <a:headEnd/>
              <a:tailEnd/>
            </a:ln>
          </p:spPr>
          <p:txBody>
            <a:bodyPr/>
            <a:lstStyle/>
            <a:p>
              <a:endParaRPr lang="en-US"/>
            </a:p>
          </p:txBody>
        </p:sp>
        <p:sp>
          <p:nvSpPr>
            <p:cNvPr id="49805" name="Oval 481"/>
            <p:cNvSpPr>
              <a:spLocks noChangeArrowheads="1"/>
            </p:cNvSpPr>
            <p:nvPr/>
          </p:nvSpPr>
          <p:spPr bwMode="auto">
            <a:xfrm>
              <a:off x="2080" y="4295"/>
              <a:ext cx="8" cy="11"/>
            </a:xfrm>
            <a:prstGeom prst="ellipse">
              <a:avLst/>
            </a:prstGeom>
            <a:solidFill>
              <a:srgbClr val="0000FF"/>
            </a:solidFill>
            <a:ln w="3175">
              <a:solidFill>
                <a:srgbClr val="0000FF"/>
              </a:solidFill>
              <a:round/>
              <a:headEnd/>
              <a:tailEnd/>
            </a:ln>
          </p:spPr>
          <p:txBody>
            <a:bodyPr/>
            <a:lstStyle/>
            <a:p>
              <a:endParaRPr lang="en-US"/>
            </a:p>
          </p:txBody>
        </p:sp>
        <p:sp>
          <p:nvSpPr>
            <p:cNvPr id="49806" name="Oval 482"/>
            <p:cNvSpPr>
              <a:spLocks noChangeArrowheads="1"/>
            </p:cNvSpPr>
            <p:nvPr/>
          </p:nvSpPr>
          <p:spPr bwMode="auto">
            <a:xfrm>
              <a:off x="2225" y="4167"/>
              <a:ext cx="8" cy="12"/>
            </a:xfrm>
            <a:prstGeom prst="ellipse">
              <a:avLst/>
            </a:prstGeom>
            <a:solidFill>
              <a:srgbClr val="0000FF"/>
            </a:solidFill>
            <a:ln w="3175">
              <a:solidFill>
                <a:srgbClr val="0000FF"/>
              </a:solidFill>
              <a:round/>
              <a:headEnd/>
              <a:tailEnd/>
            </a:ln>
          </p:spPr>
          <p:txBody>
            <a:bodyPr/>
            <a:lstStyle/>
            <a:p>
              <a:endParaRPr lang="en-US"/>
            </a:p>
          </p:txBody>
        </p:sp>
        <p:sp>
          <p:nvSpPr>
            <p:cNvPr id="49807" name="Oval 483"/>
            <p:cNvSpPr>
              <a:spLocks noChangeArrowheads="1"/>
            </p:cNvSpPr>
            <p:nvPr/>
          </p:nvSpPr>
          <p:spPr bwMode="auto">
            <a:xfrm>
              <a:off x="2371" y="3954"/>
              <a:ext cx="8" cy="11"/>
            </a:xfrm>
            <a:prstGeom prst="ellipse">
              <a:avLst/>
            </a:prstGeom>
            <a:solidFill>
              <a:srgbClr val="0000FF"/>
            </a:solidFill>
            <a:ln w="3175">
              <a:solidFill>
                <a:srgbClr val="0000FF"/>
              </a:solidFill>
              <a:round/>
              <a:headEnd/>
              <a:tailEnd/>
            </a:ln>
          </p:spPr>
          <p:txBody>
            <a:bodyPr/>
            <a:lstStyle/>
            <a:p>
              <a:endParaRPr lang="en-US"/>
            </a:p>
          </p:txBody>
        </p:sp>
        <p:sp>
          <p:nvSpPr>
            <p:cNvPr id="49808" name="Oval 484"/>
            <p:cNvSpPr>
              <a:spLocks noChangeArrowheads="1"/>
            </p:cNvSpPr>
            <p:nvPr/>
          </p:nvSpPr>
          <p:spPr bwMode="auto">
            <a:xfrm>
              <a:off x="2517" y="3802"/>
              <a:ext cx="8" cy="11"/>
            </a:xfrm>
            <a:prstGeom prst="ellipse">
              <a:avLst/>
            </a:prstGeom>
            <a:solidFill>
              <a:srgbClr val="0000FF"/>
            </a:solidFill>
            <a:ln w="3175">
              <a:solidFill>
                <a:srgbClr val="0000FF"/>
              </a:solidFill>
              <a:round/>
              <a:headEnd/>
              <a:tailEnd/>
            </a:ln>
          </p:spPr>
          <p:txBody>
            <a:bodyPr/>
            <a:lstStyle/>
            <a:p>
              <a:endParaRPr lang="en-US"/>
            </a:p>
          </p:txBody>
        </p:sp>
        <p:sp>
          <p:nvSpPr>
            <p:cNvPr id="49809" name="Oval 485"/>
            <p:cNvSpPr>
              <a:spLocks noChangeArrowheads="1"/>
            </p:cNvSpPr>
            <p:nvPr/>
          </p:nvSpPr>
          <p:spPr bwMode="auto">
            <a:xfrm>
              <a:off x="2662" y="3827"/>
              <a:ext cx="8" cy="11"/>
            </a:xfrm>
            <a:prstGeom prst="ellipse">
              <a:avLst/>
            </a:prstGeom>
            <a:solidFill>
              <a:srgbClr val="0000FF"/>
            </a:solidFill>
            <a:ln w="3175">
              <a:solidFill>
                <a:srgbClr val="0000FF"/>
              </a:solidFill>
              <a:round/>
              <a:headEnd/>
              <a:tailEnd/>
            </a:ln>
          </p:spPr>
          <p:txBody>
            <a:bodyPr/>
            <a:lstStyle/>
            <a:p>
              <a:endParaRPr lang="en-US"/>
            </a:p>
          </p:txBody>
        </p:sp>
        <p:sp>
          <p:nvSpPr>
            <p:cNvPr id="49810" name="Oval 486"/>
            <p:cNvSpPr>
              <a:spLocks noChangeArrowheads="1"/>
            </p:cNvSpPr>
            <p:nvPr/>
          </p:nvSpPr>
          <p:spPr bwMode="auto">
            <a:xfrm>
              <a:off x="2808" y="4016"/>
              <a:ext cx="8" cy="11"/>
            </a:xfrm>
            <a:prstGeom prst="ellipse">
              <a:avLst/>
            </a:prstGeom>
            <a:solidFill>
              <a:srgbClr val="0000FF"/>
            </a:solidFill>
            <a:ln w="3175">
              <a:solidFill>
                <a:srgbClr val="0000FF"/>
              </a:solidFill>
              <a:round/>
              <a:headEnd/>
              <a:tailEnd/>
            </a:ln>
          </p:spPr>
          <p:txBody>
            <a:bodyPr/>
            <a:lstStyle/>
            <a:p>
              <a:endParaRPr lang="en-US"/>
            </a:p>
          </p:txBody>
        </p:sp>
        <p:sp>
          <p:nvSpPr>
            <p:cNvPr id="49811" name="Oval 487"/>
            <p:cNvSpPr>
              <a:spLocks noChangeArrowheads="1"/>
            </p:cNvSpPr>
            <p:nvPr/>
          </p:nvSpPr>
          <p:spPr bwMode="auto">
            <a:xfrm>
              <a:off x="2953" y="4197"/>
              <a:ext cx="8" cy="11"/>
            </a:xfrm>
            <a:prstGeom prst="ellipse">
              <a:avLst/>
            </a:prstGeom>
            <a:solidFill>
              <a:srgbClr val="0000FF"/>
            </a:solidFill>
            <a:ln w="3175">
              <a:solidFill>
                <a:srgbClr val="0000FF"/>
              </a:solidFill>
              <a:round/>
              <a:headEnd/>
              <a:tailEnd/>
            </a:ln>
          </p:spPr>
          <p:txBody>
            <a:bodyPr/>
            <a:lstStyle/>
            <a:p>
              <a:endParaRPr lang="en-US"/>
            </a:p>
          </p:txBody>
        </p:sp>
      </p:grpSp>
      <p:sp>
        <p:nvSpPr>
          <p:cNvPr id="49199" name="Text Box 488"/>
          <p:cNvSpPr txBox="1">
            <a:spLocks noChangeArrowheads="1"/>
          </p:cNvSpPr>
          <p:nvPr/>
        </p:nvSpPr>
        <p:spPr bwMode="auto">
          <a:xfrm>
            <a:off x="3370263" y="3278188"/>
            <a:ext cx="946150" cy="366712"/>
          </a:xfrm>
          <a:prstGeom prst="rect">
            <a:avLst/>
          </a:prstGeom>
          <a:noFill/>
          <a:ln w="9525">
            <a:noFill/>
            <a:miter lim="800000"/>
            <a:headEnd/>
            <a:tailEnd/>
          </a:ln>
        </p:spPr>
        <p:txBody>
          <a:bodyPr wrap="none">
            <a:spAutoFit/>
          </a:bodyPr>
          <a:lstStyle/>
          <a:p>
            <a:pPr algn="ctr"/>
            <a:r>
              <a:rPr lang="en-US" sz="1800" b="1">
                <a:latin typeface="Times" charset="0"/>
              </a:rPr>
              <a:t>DLPFC</a:t>
            </a:r>
          </a:p>
        </p:txBody>
      </p:sp>
      <p:sp>
        <p:nvSpPr>
          <p:cNvPr id="49200" name="Rectangle 489"/>
          <p:cNvSpPr>
            <a:spLocks noChangeArrowheads="1"/>
          </p:cNvSpPr>
          <p:nvPr/>
        </p:nvSpPr>
        <p:spPr bwMode="auto">
          <a:xfrm>
            <a:off x="3044825" y="3635375"/>
            <a:ext cx="1584325" cy="1598613"/>
          </a:xfrm>
          <a:prstGeom prst="rect">
            <a:avLst/>
          </a:prstGeom>
          <a:noFill/>
          <a:ln w="9525">
            <a:noFill/>
            <a:miter lim="800000"/>
            <a:headEnd/>
            <a:tailEnd/>
          </a:ln>
        </p:spPr>
        <p:txBody>
          <a:bodyPr/>
          <a:lstStyle/>
          <a:p>
            <a:endParaRPr lang="en-US"/>
          </a:p>
        </p:txBody>
      </p:sp>
      <p:sp>
        <p:nvSpPr>
          <p:cNvPr id="49201" name="Line 490"/>
          <p:cNvSpPr>
            <a:spLocks noChangeShapeType="1"/>
          </p:cNvSpPr>
          <p:nvPr/>
        </p:nvSpPr>
        <p:spPr bwMode="auto">
          <a:xfrm>
            <a:off x="3044825" y="3635375"/>
            <a:ext cx="6350" cy="1588"/>
          </a:xfrm>
          <a:prstGeom prst="line">
            <a:avLst/>
          </a:prstGeom>
          <a:noFill/>
          <a:ln w="0">
            <a:solidFill>
              <a:srgbClr val="000000"/>
            </a:solidFill>
            <a:round/>
            <a:headEnd/>
            <a:tailEnd/>
          </a:ln>
        </p:spPr>
        <p:txBody>
          <a:bodyPr/>
          <a:lstStyle/>
          <a:p>
            <a:endParaRPr lang="en-US"/>
          </a:p>
        </p:txBody>
      </p:sp>
      <p:sp>
        <p:nvSpPr>
          <p:cNvPr id="49202" name="Line 491"/>
          <p:cNvSpPr>
            <a:spLocks noChangeShapeType="1"/>
          </p:cNvSpPr>
          <p:nvPr/>
        </p:nvSpPr>
        <p:spPr bwMode="auto">
          <a:xfrm flipV="1">
            <a:off x="3044825" y="5222875"/>
            <a:ext cx="1588" cy="11113"/>
          </a:xfrm>
          <a:prstGeom prst="line">
            <a:avLst/>
          </a:prstGeom>
          <a:noFill/>
          <a:ln w="0">
            <a:solidFill>
              <a:srgbClr val="000000"/>
            </a:solidFill>
            <a:round/>
            <a:headEnd/>
            <a:tailEnd/>
          </a:ln>
        </p:spPr>
        <p:txBody>
          <a:bodyPr/>
          <a:lstStyle/>
          <a:p>
            <a:endParaRPr lang="en-US"/>
          </a:p>
        </p:txBody>
      </p:sp>
      <p:sp>
        <p:nvSpPr>
          <p:cNvPr id="49203" name="Line 492"/>
          <p:cNvSpPr>
            <a:spLocks noChangeShapeType="1"/>
          </p:cNvSpPr>
          <p:nvPr/>
        </p:nvSpPr>
        <p:spPr bwMode="auto">
          <a:xfrm flipV="1">
            <a:off x="4629150" y="5222875"/>
            <a:ext cx="3175" cy="11113"/>
          </a:xfrm>
          <a:prstGeom prst="line">
            <a:avLst/>
          </a:prstGeom>
          <a:noFill/>
          <a:ln w="0">
            <a:solidFill>
              <a:srgbClr val="000000"/>
            </a:solidFill>
            <a:round/>
            <a:headEnd/>
            <a:tailEnd/>
          </a:ln>
        </p:spPr>
        <p:txBody>
          <a:bodyPr/>
          <a:lstStyle/>
          <a:p>
            <a:endParaRPr lang="en-US"/>
          </a:p>
        </p:txBody>
      </p:sp>
      <p:sp>
        <p:nvSpPr>
          <p:cNvPr id="49204" name="Line 493"/>
          <p:cNvSpPr>
            <a:spLocks noChangeShapeType="1"/>
          </p:cNvSpPr>
          <p:nvPr/>
        </p:nvSpPr>
        <p:spPr bwMode="auto">
          <a:xfrm>
            <a:off x="4629150" y="4895850"/>
            <a:ext cx="3175" cy="88900"/>
          </a:xfrm>
          <a:prstGeom prst="line">
            <a:avLst/>
          </a:prstGeom>
          <a:noFill/>
          <a:ln w="1588">
            <a:solidFill>
              <a:srgbClr val="00FF00"/>
            </a:solidFill>
            <a:round/>
            <a:headEnd/>
            <a:tailEnd/>
          </a:ln>
        </p:spPr>
        <p:txBody>
          <a:bodyPr/>
          <a:lstStyle/>
          <a:p>
            <a:endParaRPr lang="en-US"/>
          </a:p>
        </p:txBody>
      </p:sp>
      <p:sp>
        <p:nvSpPr>
          <p:cNvPr id="49205" name="Line 494"/>
          <p:cNvSpPr>
            <a:spLocks noChangeShapeType="1"/>
          </p:cNvSpPr>
          <p:nvPr/>
        </p:nvSpPr>
        <p:spPr bwMode="auto">
          <a:xfrm>
            <a:off x="4622800" y="4984750"/>
            <a:ext cx="14288" cy="3175"/>
          </a:xfrm>
          <a:prstGeom prst="line">
            <a:avLst/>
          </a:prstGeom>
          <a:noFill/>
          <a:ln w="1588">
            <a:solidFill>
              <a:srgbClr val="00FF00"/>
            </a:solidFill>
            <a:round/>
            <a:headEnd/>
            <a:tailEnd/>
          </a:ln>
        </p:spPr>
        <p:txBody>
          <a:bodyPr/>
          <a:lstStyle/>
          <a:p>
            <a:endParaRPr lang="en-US"/>
          </a:p>
        </p:txBody>
      </p:sp>
      <p:sp>
        <p:nvSpPr>
          <p:cNvPr id="49206" name="Freeform 495"/>
          <p:cNvSpPr>
            <a:spLocks/>
          </p:cNvSpPr>
          <p:nvPr/>
        </p:nvSpPr>
        <p:spPr bwMode="auto">
          <a:xfrm>
            <a:off x="3044825" y="3635375"/>
            <a:ext cx="1584325" cy="1598613"/>
          </a:xfrm>
          <a:custGeom>
            <a:avLst/>
            <a:gdLst>
              <a:gd name="T0" fmla="*/ 0 w 3295"/>
              <a:gd name="T1" fmla="*/ 0 h 2215"/>
              <a:gd name="T2" fmla="*/ 2147483647 w 3295"/>
              <a:gd name="T3" fmla="*/ 0 h 2215"/>
              <a:gd name="T4" fmla="*/ 2147483647 w 3295"/>
              <a:gd name="T5" fmla="*/ 2147483647 h 2215"/>
              <a:gd name="T6" fmla="*/ 0 w 3295"/>
              <a:gd name="T7" fmla="*/ 2147483647 h 2215"/>
              <a:gd name="T8" fmla="*/ 0 w 3295"/>
              <a:gd name="T9" fmla="*/ 0 h 2215"/>
              <a:gd name="T10" fmla="*/ 0 w 3295"/>
              <a:gd name="T11" fmla="*/ 2147483647 h 2215"/>
              <a:gd name="T12" fmla="*/ 2147483647 w 3295"/>
              <a:gd name="T13" fmla="*/ 2147483647 h 2215"/>
              <a:gd name="T14" fmla="*/ 0 60000 65536"/>
              <a:gd name="T15" fmla="*/ 0 60000 65536"/>
              <a:gd name="T16" fmla="*/ 0 60000 65536"/>
              <a:gd name="T17" fmla="*/ 0 60000 65536"/>
              <a:gd name="T18" fmla="*/ 0 60000 65536"/>
              <a:gd name="T19" fmla="*/ 0 60000 65536"/>
              <a:gd name="T20" fmla="*/ 0 60000 65536"/>
              <a:gd name="T21" fmla="*/ 0 w 3295"/>
              <a:gd name="T22" fmla="*/ 0 h 2215"/>
              <a:gd name="T23" fmla="*/ 3295 w 3295"/>
              <a:gd name="T24" fmla="*/ 2215 h 22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95" h="2215">
                <a:moveTo>
                  <a:pt x="0" y="0"/>
                </a:moveTo>
                <a:lnTo>
                  <a:pt x="3295" y="0"/>
                </a:lnTo>
                <a:lnTo>
                  <a:pt x="3295" y="2215"/>
                </a:lnTo>
                <a:lnTo>
                  <a:pt x="0" y="2215"/>
                </a:lnTo>
                <a:lnTo>
                  <a:pt x="0" y="0"/>
                </a:lnTo>
                <a:lnTo>
                  <a:pt x="0" y="2215"/>
                </a:lnTo>
                <a:lnTo>
                  <a:pt x="16" y="2215"/>
                </a:lnTo>
              </a:path>
            </a:pathLst>
          </a:custGeom>
          <a:noFill/>
          <a:ln w="0">
            <a:solidFill>
              <a:srgbClr val="000000"/>
            </a:solidFill>
            <a:round/>
            <a:headEnd/>
            <a:tailEnd/>
          </a:ln>
        </p:spPr>
        <p:txBody>
          <a:bodyPr/>
          <a:lstStyle/>
          <a:p>
            <a:endParaRPr lang="en-US"/>
          </a:p>
        </p:txBody>
      </p:sp>
      <p:grpSp>
        <p:nvGrpSpPr>
          <p:cNvPr id="49207" name="Group 496"/>
          <p:cNvGrpSpPr>
            <a:grpSpLocks/>
          </p:cNvGrpSpPr>
          <p:nvPr/>
        </p:nvGrpSpPr>
        <p:grpSpPr bwMode="auto">
          <a:xfrm>
            <a:off x="3052763" y="3863975"/>
            <a:ext cx="19050" cy="1143000"/>
            <a:chOff x="3024" y="2036"/>
            <a:chExt cx="12" cy="720"/>
          </a:xfrm>
        </p:grpSpPr>
        <p:sp>
          <p:nvSpPr>
            <p:cNvPr id="49678" name="Line 497"/>
            <p:cNvSpPr>
              <a:spLocks noChangeShapeType="1"/>
            </p:cNvSpPr>
            <p:nvPr/>
          </p:nvSpPr>
          <p:spPr bwMode="auto">
            <a:xfrm>
              <a:off x="3024" y="2755"/>
              <a:ext cx="12" cy="1"/>
            </a:xfrm>
            <a:prstGeom prst="line">
              <a:avLst/>
            </a:prstGeom>
            <a:noFill/>
            <a:ln w="0">
              <a:solidFill>
                <a:srgbClr val="000000"/>
              </a:solidFill>
              <a:round/>
              <a:headEnd/>
              <a:tailEnd/>
            </a:ln>
          </p:spPr>
          <p:txBody>
            <a:bodyPr/>
            <a:lstStyle/>
            <a:p>
              <a:endParaRPr lang="en-US"/>
            </a:p>
          </p:txBody>
        </p:sp>
        <p:sp>
          <p:nvSpPr>
            <p:cNvPr id="49679" name="Line 498"/>
            <p:cNvSpPr>
              <a:spLocks noChangeShapeType="1"/>
            </p:cNvSpPr>
            <p:nvPr/>
          </p:nvSpPr>
          <p:spPr bwMode="auto">
            <a:xfrm>
              <a:off x="3024" y="2611"/>
              <a:ext cx="12" cy="1"/>
            </a:xfrm>
            <a:prstGeom prst="line">
              <a:avLst/>
            </a:prstGeom>
            <a:noFill/>
            <a:ln w="0">
              <a:solidFill>
                <a:srgbClr val="000000"/>
              </a:solidFill>
              <a:round/>
              <a:headEnd/>
              <a:tailEnd/>
            </a:ln>
          </p:spPr>
          <p:txBody>
            <a:bodyPr/>
            <a:lstStyle/>
            <a:p>
              <a:endParaRPr lang="en-US"/>
            </a:p>
          </p:txBody>
        </p:sp>
        <p:sp>
          <p:nvSpPr>
            <p:cNvPr id="49680" name="Line 499"/>
            <p:cNvSpPr>
              <a:spLocks noChangeShapeType="1"/>
            </p:cNvSpPr>
            <p:nvPr/>
          </p:nvSpPr>
          <p:spPr bwMode="auto">
            <a:xfrm>
              <a:off x="3024" y="2467"/>
              <a:ext cx="12" cy="2"/>
            </a:xfrm>
            <a:prstGeom prst="line">
              <a:avLst/>
            </a:prstGeom>
            <a:noFill/>
            <a:ln w="0">
              <a:solidFill>
                <a:srgbClr val="000000"/>
              </a:solidFill>
              <a:round/>
              <a:headEnd/>
              <a:tailEnd/>
            </a:ln>
          </p:spPr>
          <p:txBody>
            <a:bodyPr/>
            <a:lstStyle/>
            <a:p>
              <a:endParaRPr lang="en-US"/>
            </a:p>
          </p:txBody>
        </p:sp>
        <p:sp>
          <p:nvSpPr>
            <p:cNvPr id="49681" name="Line 500"/>
            <p:cNvSpPr>
              <a:spLocks noChangeShapeType="1"/>
            </p:cNvSpPr>
            <p:nvPr/>
          </p:nvSpPr>
          <p:spPr bwMode="auto">
            <a:xfrm>
              <a:off x="3024" y="2323"/>
              <a:ext cx="12" cy="2"/>
            </a:xfrm>
            <a:prstGeom prst="line">
              <a:avLst/>
            </a:prstGeom>
            <a:noFill/>
            <a:ln w="0">
              <a:solidFill>
                <a:srgbClr val="000000"/>
              </a:solidFill>
              <a:round/>
              <a:headEnd/>
              <a:tailEnd/>
            </a:ln>
          </p:spPr>
          <p:txBody>
            <a:bodyPr/>
            <a:lstStyle/>
            <a:p>
              <a:endParaRPr lang="en-US"/>
            </a:p>
          </p:txBody>
        </p:sp>
        <p:sp>
          <p:nvSpPr>
            <p:cNvPr id="49682" name="Line 501"/>
            <p:cNvSpPr>
              <a:spLocks noChangeShapeType="1"/>
            </p:cNvSpPr>
            <p:nvPr/>
          </p:nvSpPr>
          <p:spPr bwMode="auto">
            <a:xfrm>
              <a:off x="3024" y="2180"/>
              <a:ext cx="12" cy="1"/>
            </a:xfrm>
            <a:prstGeom prst="line">
              <a:avLst/>
            </a:prstGeom>
            <a:noFill/>
            <a:ln w="0">
              <a:solidFill>
                <a:srgbClr val="000000"/>
              </a:solidFill>
              <a:round/>
              <a:headEnd/>
              <a:tailEnd/>
            </a:ln>
          </p:spPr>
          <p:txBody>
            <a:bodyPr/>
            <a:lstStyle/>
            <a:p>
              <a:endParaRPr lang="en-US"/>
            </a:p>
          </p:txBody>
        </p:sp>
        <p:sp>
          <p:nvSpPr>
            <p:cNvPr id="49683" name="Line 502"/>
            <p:cNvSpPr>
              <a:spLocks noChangeShapeType="1"/>
            </p:cNvSpPr>
            <p:nvPr/>
          </p:nvSpPr>
          <p:spPr bwMode="auto">
            <a:xfrm>
              <a:off x="3024" y="2036"/>
              <a:ext cx="12" cy="1"/>
            </a:xfrm>
            <a:prstGeom prst="line">
              <a:avLst/>
            </a:prstGeom>
            <a:noFill/>
            <a:ln w="0">
              <a:solidFill>
                <a:srgbClr val="000000"/>
              </a:solidFill>
              <a:round/>
              <a:headEnd/>
              <a:tailEnd/>
            </a:ln>
          </p:spPr>
          <p:txBody>
            <a:bodyPr/>
            <a:lstStyle/>
            <a:p>
              <a:endParaRPr lang="en-US"/>
            </a:p>
          </p:txBody>
        </p:sp>
      </p:grpSp>
      <p:sp>
        <p:nvSpPr>
          <p:cNvPr id="49208" name="Line 503"/>
          <p:cNvSpPr>
            <a:spLocks noChangeShapeType="1"/>
          </p:cNvSpPr>
          <p:nvPr/>
        </p:nvSpPr>
        <p:spPr bwMode="auto">
          <a:xfrm>
            <a:off x="3044825" y="5233988"/>
            <a:ext cx="1584325" cy="1587"/>
          </a:xfrm>
          <a:prstGeom prst="line">
            <a:avLst/>
          </a:prstGeom>
          <a:noFill/>
          <a:ln w="0">
            <a:solidFill>
              <a:srgbClr val="000000"/>
            </a:solidFill>
            <a:round/>
            <a:headEnd/>
            <a:tailEnd/>
          </a:ln>
        </p:spPr>
        <p:txBody>
          <a:bodyPr/>
          <a:lstStyle/>
          <a:p>
            <a:endParaRPr lang="en-US"/>
          </a:p>
        </p:txBody>
      </p:sp>
      <p:grpSp>
        <p:nvGrpSpPr>
          <p:cNvPr id="49209" name="Group 504"/>
          <p:cNvGrpSpPr>
            <a:grpSpLocks/>
          </p:cNvGrpSpPr>
          <p:nvPr/>
        </p:nvGrpSpPr>
        <p:grpSpPr bwMode="auto">
          <a:xfrm>
            <a:off x="3270250" y="5200650"/>
            <a:ext cx="1135063" cy="26988"/>
            <a:chOff x="3567" y="2892"/>
            <a:chExt cx="715" cy="7"/>
          </a:xfrm>
        </p:grpSpPr>
        <p:sp>
          <p:nvSpPr>
            <p:cNvPr id="49672" name="Line 505"/>
            <p:cNvSpPr>
              <a:spLocks noChangeShapeType="1"/>
            </p:cNvSpPr>
            <p:nvPr/>
          </p:nvSpPr>
          <p:spPr bwMode="auto">
            <a:xfrm flipV="1">
              <a:off x="3567" y="2892"/>
              <a:ext cx="1" cy="7"/>
            </a:xfrm>
            <a:prstGeom prst="line">
              <a:avLst/>
            </a:prstGeom>
            <a:noFill/>
            <a:ln w="0">
              <a:solidFill>
                <a:srgbClr val="000000"/>
              </a:solidFill>
              <a:round/>
              <a:headEnd/>
              <a:tailEnd/>
            </a:ln>
          </p:spPr>
          <p:txBody>
            <a:bodyPr/>
            <a:lstStyle/>
            <a:p>
              <a:endParaRPr lang="en-US"/>
            </a:p>
          </p:txBody>
        </p:sp>
        <p:sp>
          <p:nvSpPr>
            <p:cNvPr id="49673" name="Line 506"/>
            <p:cNvSpPr>
              <a:spLocks noChangeShapeType="1"/>
            </p:cNvSpPr>
            <p:nvPr/>
          </p:nvSpPr>
          <p:spPr bwMode="auto">
            <a:xfrm flipV="1">
              <a:off x="3710" y="2892"/>
              <a:ext cx="1" cy="7"/>
            </a:xfrm>
            <a:prstGeom prst="line">
              <a:avLst/>
            </a:prstGeom>
            <a:noFill/>
            <a:ln w="0">
              <a:solidFill>
                <a:srgbClr val="000000"/>
              </a:solidFill>
              <a:round/>
              <a:headEnd/>
              <a:tailEnd/>
            </a:ln>
          </p:spPr>
          <p:txBody>
            <a:bodyPr/>
            <a:lstStyle/>
            <a:p>
              <a:endParaRPr lang="en-US"/>
            </a:p>
          </p:txBody>
        </p:sp>
        <p:sp>
          <p:nvSpPr>
            <p:cNvPr id="49674" name="Line 507"/>
            <p:cNvSpPr>
              <a:spLocks noChangeShapeType="1"/>
            </p:cNvSpPr>
            <p:nvPr/>
          </p:nvSpPr>
          <p:spPr bwMode="auto">
            <a:xfrm flipV="1">
              <a:off x="3852" y="2892"/>
              <a:ext cx="1" cy="7"/>
            </a:xfrm>
            <a:prstGeom prst="line">
              <a:avLst/>
            </a:prstGeom>
            <a:noFill/>
            <a:ln w="0">
              <a:solidFill>
                <a:srgbClr val="000000"/>
              </a:solidFill>
              <a:round/>
              <a:headEnd/>
              <a:tailEnd/>
            </a:ln>
          </p:spPr>
          <p:txBody>
            <a:bodyPr/>
            <a:lstStyle/>
            <a:p>
              <a:endParaRPr lang="en-US"/>
            </a:p>
          </p:txBody>
        </p:sp>
        <p:sp>
          <p:nvSpPr>
            <p:cNvPr id="49675" name="Line 508"/>
            <p:cNvSpPr>
              <a:spLocks noChangeShapeType="1"/>
            </p:cNvSpPr>
            <p:nvPr/>
          </p:nvSpPr>
          <p:spPr bwMode="auto">
            <a:xfrm flipV="1">
              <a:off x="3995" y="2892"/>
              <a:ext cx="1" cy="7"/>
            </a:xfrm>
            <a:prstGeom prst="line">
              <a:avLst/>
            </a:prstGeom>
            <a:noFill/>
            <a:ln w="0">
              <a:solidFill>
                <a:srgbClr val="000000"/>
              </a:solidFill>
              <a:round/>
              <a:headEnd/>
              <a:tailEnd/>
            </a:ln>
          </p:spPr>
          <p:txBody>
            <a:bodyPr/>
            <a:lstStyle/>
            <a:p>
              <a:endParaRPr lang="en-US"/>
            </a:p>
          </p:txBody>
        </p:sp>
        <p:sp>
          <p:nvSpPr>
            <p:cNvPr id="49676" name="Line 509"/>
            <p:cNvSpPr>
              <a:spLocks noChangeShapeType="1"/>
            </p:cNvSpPr>
            <p:nvPr/>
          </p:nvSpPr>
          <p:spPr bwMode="auto">
            <a:xfrm flipV="1">
              <a:off x="4138" y="2892"/>
              <a:ext cx="2" cy="7"/>
            </a:xfrm>
            <a:prstGeom prst="line">
              <a:avLst/>
            </a:prstGeom>
            <a:noFill/>
            <a:ln w="0">
              <a:solidFill>
                <a:srgbClr val="000000"/>
              </a:solidFill>
              <a:round/>
              <a:headEnd/>
              <a:tailEnd/>
            </a:ln>
          </p:spPr>
          <p:txBody>
            <a:bodyPr/>
            <a:lstStyle/>
            <a:p>
              <a:endParaRPr lang="en-US"/>
            </a:p>
          </p:txBody>
        </p:sp>
        <p:sp>
          <p:nvSpPr>
            <p:cNvPr id="49677" name="Line 510"/>
            <p:cNvSpPr>
              <a:spLocks noChangeShapeType="1"/>
            </p:cNvSpPr>
            <p:nvPr/>
          </p:nvSpPr>
          <p:spPr bwMode="auto">
            <a:xfrm flipV="1">
              <a:off x="4281" y="2892"/>
              <a:ext cx="1" cy="7"/>
            </a:xfrm>
            <a:prstGeom prst="line">
              <a:avLst/>
            </a:prstGeom>
            <a:noFill/>
            <a:ln w="0">
              <a:solidFill>
                <a:srgbClr val="000000"/>
              </a:solidFill>
              <a:round/>
              <a:headEnd/>
              <a:tailEnd/>
            </a:ln>
          </p:spPr>
          <p:txBody>
            <a:bodyPr/>
            <a:lstStyle/>
            <a:p>
              <a:endParaRPr lang="en-US"/>
            </a:p>
          </p:txBody>
        </p:sp>
      </p:grpSp>
      <p:grpSp>
        <p:nvGrpSpPr>
          <p:cNvPr id="49210" name="Group 511"/>
          <p:cNvGrpSpPr>
            <a:grpSpLocks/>
          </p:cNvGrpSpPr>
          <p:nvPr/>
        </p:nvGrpSpPr>
        <p:grpSpPr bwMode="auto">
          <a:xfrm>
            <a:off x="4610100" y="3865563"/>
            <a:ext cx="19050" cy="1143000"/>
            <a:chOff x="3024" y="2036"/>
            <a:chExt cx="12" cy="720"/>
          </a:xfrm>
        </p:grpSpPr>
        <p:sp>
          <p:nvSpPr>
            <p:cNvPr id="49666" name="Line 512"/>
            <p:cNvSpPr>
              <a:spLocks noChangeShapeType="1"/>
            </p:cNvSpPr>
            <p:nvPr/>
          </p:nvSpPr>
          <p:spPr bwMode="auto">
            <a:xfrm>
              <a:off x="3024" y="2755"/>
              <a:ext cx="12" cy="1"/>
            </a:xfrm>
            <a:prstGeom prst="line">
              <a:avLst/>
            </a:prstGeom>
            <a:noFill/>
            <a:ln w="0">
              <a:solidFill>
                <a:srgbClr val="000000"/>
              </a:solidFill>
              <a:round/>
              <a:headEnd/>
              <a:tailEnd/>
            </a:ln>
          </p:spPr>
          <p:txBody>
            <a:bodyPr/>
            <a:lstStyle/>
            <a:p>
              <a:endParaRPr lang="en-US"/>
            </a:p>
          </p:txBody>
        </p:sp>
        <p:sp>
          <p:nvSpPr>
            <p:cNvPr id="49667" name="Line 513"/>
            <p:cNvSpPr>
              <a:spLocks noChangeShapeType="1"/>
            </p:cNvSpPr>
            <p:nvPr/>
          </p:nvSpPr>
          <p:spPr bwMode="auto">
            <a:xfrm>
              <a:off x="3024" y="2611"/>
              <a:ext cx="12" cy="1"/>
            </a:xfrm>
            <a:prstGeom prst="line">
              <a:avLst/>
            </a:prstGeom>
            <a:noFill/>
            <a:ln w="0">
              <a:solidFill>
                <a:srgbClr val="000000"/>
              </a:solidFill>
              <a:round/>
              <a:headEnd/>
              <a:tailEnd/>
            </a:ln>
          </p:spPr>
          <p:txBody>
            <a:bodyPr/>
            <a:lstStyle/>
            <a:p>
              <a:endParaRPr lang="en-US"/>
            </a:p>
          </p:txBody>
        </p:sp>
        <p:sp>
          <p:nvSpPr>
            <p:cNvPr id="49668" name="Line 514"/>
            <p:cNvSpPr>
              <a:spLocks noChangeShapeType="1"/>
            </p:cNvSpPr>
            <p:nvPr/>
          </p:nvSpPr>
          <p:spPr bwMode="auto">
            <a:xfrm>
              <a:off x="3024" y="2467"/>
              <a:ext cx="12" cy="2"/>
            </a:xfrm>
            <a:prstGeom prst="line">
              <a:avLst/>
            </a:prstGeom>
            <a:noFill/>
            <a:ln w="0">
              <a:solidFill>
                <a:srgbClr val="000000"/>
              </a:solidFill>
              <a:round/>
              <a:headEnd/>
              <a:tailEnd/>
            </a:ln>
          </p:spPr>
          <p:txBody>
            <a:bodyPr/>
            <a:lstStyle/>
            <a:p>
              <a:endParaRPr lang="en-US"/>
            </a:p>
          </p:txBody>
        </p:sp>
        <p:sp>
          <p:nvSpPr>
            <p:cNvPr id="49669" name="Line 515"/>
            <p:cNvSpPr>
              <a:spLocks noChangeShapeType="1"/>
            </p:cNvSpPr>
            <p:nvPr/>
          </p:nvSpPr>
          <p:spPr bwMode="auto">
            <a:xfrm>
              <a:off x="3024" y="2323"/>
              <a:ext cx="12" cy="2"/>
            </a:xfrm>
            <a:prstGeom prst="line">
              <a:avLst/>
            </a:prstGeom>
            <a:noFill/>
            <a:ln w="0">
              <a:solidFill>
                <a:srgbClr val="000000"/>
              </a:solidFill>
              <a:round/>
              <a:headEnd/>
              <a:tailEnd/>
            </a:ln>
          </p:spPr>
          <p:txBody>
            <a:bodyPr/>
            <a:lstStyle/>
            <a:p>
              <a:endParaRPr lang="en-US"/>
            </a:p>
          </p:txBody>
        </p:sp>
        <p:sp>
          <p:nvSpPr>
            <p:cNvPr id="49670" name="Line 516"/>
            <p:cNvSpPr>
              <a:spLocks noChangeShapeType="1"/>
            </p:cNvSpPr>
            <p:nvPr/>
          </p:nvSpPr>
          <p:spPr bwMode="auto">
            <a:xfrm>
              <a:off x="3024" y="2180"/>
              <a:ext cx="12" cy="1"/>
            </a:xfrm>
            <a:prstGeom prst="line">
              <a:avLst/>
            </a:prstGeom>
            <a:noFill/>
            <a:ln w="0">
              <a:solidFill>
                <a:srgbClr val="000000"/>
              </a:solidFill>
              <a:round/>
              <a:headEnd/>
              <a:tailEnd/>
            </a:ln>
          </p:spPr>
          <p:txBody>
            <a:bodyPr/>
            <a:lstStyle/>
            <a:p>
              <a:endParaRPr lang="en-US"/>
            </a:p>
          </p:txBody>
        </p:sp>
        <p:sp>
          <p:nvSpPr>
            <p:cNvPr id="49671" name="Line 517"/>
            <p:cNvSpPr>
              <a:spLocks noChangeShapeType="1"/>
            </p:cNvSpPr>
            <p:nvPr/>
          </p:nvSpPr>
          <p:spPr bwMode="auto">
            <a:xfrm>
              <a:off x="3024" y="2036"/>
              <a:ext cx="12" cy="1"/>
            </a:xfrm>
            <a:prstGeom prst="line">
              <a:avLst/>
            </a:prstGeom>
            <a:noFill/>
            <a:ln w="0">
              <a:solidFill>
                <a:srgbClr val="000000"/>
              </a:solidFill>
              <a:round/>
              <a:headEnd/>
              <a:tailEnd/>
            </a:ln>
          </p:spPr>
          <p:txBody>
            <a:bodyPr/>
            <a:lstStyle/>
            <a:p>
              <a:endParaRPr lang="en-US"/>
            </a:p>
          </p:txBody>
        </p:sp>
      </p:grpSp>
      <p:grpSp>
        <p:nvGrpSpPr>
          <p:cNvPr id="49211" name="Group 518"/>
          <p:cNvGrpSpPr>
            <a:grpSpLocks/>
          </p:cNvGrpSpPr>
          <p:nvPr/>
        </p:nvGrpSpPr>
        <p:grpSpPr bwMode="auto">
          <a:xfrm>
            <a:off x="3268663" y="3636963"/>
            <a:ext cx="1135062" cy="26987"/>
            <a:chOff x="3567" y="2892"/>
            <a:chExt cx="715" cy="7"/>
          </a:xfrm>
        </p:grpSpPr>
        <p:sp>
          <p:nvSpPr>
            <p:cNvPr id="49660" name="Line 519"/>
            <p:cNvSpPr>
              <a:spLocks noChangeShapeType="1"/>
            </p:cNvSpPr>
            <p:nvPr/>
          </p:nvSpPr>
          <p:spPr bwMode="auto">
            <a:xfrm flipV="1">
              <a:off x="3567" y="2892"/>
              <a:ext cx="1" cy="7"/>
            </a:xfrm>
            <a:prstGeom prst="line">
              <a:avLst/>
            </a:prstGeom>
            <a:noFill/>
            <a:ln w="0">
              <a:solidFill>
                <a:srgbClr val="000000"/>
              </a:solidFill>
              <a:round/>
              <a:headEnd/>
              <a:tailEnd/>
            </a:ln>
          </p:spPr>
          <p:txBody>
            <a:bodyPr/>
            <a:lstStyle/>
            <a:p>
              <a:endParaRPr lang="en-US"/>
            </a:p>
          </p:txBody>
        </p:sp>
        <p:sp>
          <p:nvSpPr>
            <p:cNvPr id="49661" name="Line 520"/>
            <p:cNvSpPr>
              <a:spLocks noChangeShapeType="1"/>
            </p:cNvSpPr>
            <p:nvPr/>
          </p:nvSpPr>
          <p:spPr bwMode="auto">
            <a:xfrm flipV="1">
              <a:off x="3710" y="2892"/>
              <a:ext cx="1" cy="7"/>
            </a:xfrm>
            <a:prstGeom prst="line">
              <a:avLst/>
            </a:prstGeom>
            <a:noFill/>
            <a:ln w="0">
              <a:solidFill>
                <a:srgbClr val="000000"/>
              </a:solidFill>
              <a:round/>
              <a:headEnd/>
              <a:tailEnd/>
            </a:ln>
          </p:spPr>
          <p:txBody>
            <a:bodyPr/>
            <a:lstStyle/>
            <a:p>
              <a:endParaRPr lang="en-US"/>
            </a:p>
          </p:txBody>
        </p:sp>
        <p:sp>
          <p:nvSpPr>
            <p:cNvPr id="49662" name="Line 521"/>
            <p:cNvSpPr>
              <a:spLocks noChangeShapeType="1"/>
            </p:cNvSpPr>
            <p:nvPr/>
          </p:nvSpPr>
          <p:spPr bwMode="auto">
            <a:xfrm flipV="1">
              <a:off x="3852" y="2892"/>
              <a:ext cx="1" cy="7"/>
            </a:xfrm>
            <a:prstGeom prst="line">
              <a:avLst/>
            </a:prstGeom>
            <a:noFill/>
            <a:ln w="0">
              <a:solidFill>
                <a:srgbClr val="000000"/>
              </a:solidFill>
              <a:round/>
              <a:headEnd/>
              <a:tailEnd/>
            </a:ln>
          </p:spPr>
          <p:txBody>
            <a:bodyPr/>
            <a:lstStyle/>
            <a:p>
              <a:endParaRPr lang="en-US"/>
            </a:p>
          </p:txBody>
        </p:sp>
        <p:sp>
          <p:nvSpPr>
            <p:cNvPr id="49663" name="Line 522"/>
            <p:cNvSpPr>
              <a:spLocks noChangeShapeType="1"/>
            </p:cNvSpPr>
            <p:nvPr/>
          </p:nvSpPr>
          <p:spPr bwMode="auto">
            <a:xfrm flipV="1">
              <a:off x="3995" y="2892"/>
              <a:ext cx="1" cy="7"/>
            </a:xfrm>
            <a:prstGeom prst="line">
              <a:avLst/>
            </a:prstGeom>
            <a:noFill/>
            <a:ln w="0">
              <a:solidFill>
                <a:srgbClr val="000000"/>
              </a:solidFill>
              <a:round/>
              <a:headEnd/>
              <a:tailEnd/>
            </a:ln>
          </p:spPr>
          <p:txBody>
            <a:bodyPr/>
            <a:lstStyle/>
            <a:p>
              <a:endParaRPr lang="en-US"/>
            </a:p>
          </p:txBody>
        </p:sp>
        <p:sp>
          <p:nvSpPr>
            <p:cNvPr id="49664" name="Line 523"/>
            <p:cNvSpPr>
              <a:spLocks noChangeShapeType="1"/>
            </p:cNvSpPr>
            <p:nvPr/>
          </p:nvSpPr>
          <p:spPr bwMode="auto">
            <a:xfrm flipV="1">
              <a:off x="4138" y="2892"/>
              <a:ext cx="2" cy="7"/>
            </a:xfrm>
            <a:prstGeom prst="line">
              <a:avLst/>
            </a:prstGeom>
            <a:noFill/>
            <a:ln w="0">
              <a:solidFill>
                <a:srgbClr val="000000"/>
              </a:solidFill>
              <a:round/>
              <a:headEnd/>
              <a:tailEnd/>
            </a:ln>
          </p:spPr>
          <p:txBody>
            <a:bodyPr/>
            <a:lstStyle/>
            <a:p>
              <a:endParaRPr lang="en-US"/>
            </a:p>
          </p:txBody>
        </p:sp>
        <p:sp>
          <p:nvSpPr>
            <p:cNvPr id="49665" name="Line 524"/>
            <p:cNvSpPr>
              <a:spLocks noChangeShapeType="1"/>
            </p:cNvSpPr>
            <p:nvPr/>
          </p:nvSpPr>
          <p:spPr bwMode="auto">
            <a:xfrm flipV="1">
              <a:off x="4281" y="2892"/>
              <a:ext cx="1" cy="7"/>
            </a:xfrm>
            <a:prstGeom prst="line">
              <a:avLst/>
            </a:prstGeom>
            <a:noFill/>
            <a:ln w="0">
              <a:solidFill>
                <a:srgbClr val="000000"/>
              </a:solidFill>
              <a:round/>
              <a:headEnd/>
              <a:tailEnd/>
            </a:ln>
          </p:spPr>
          <p:txBody>
            <a:bodyPr/>
            <a:lstStyle/>
            <a:p>
              <a:endParaRPr lang="en-US"/>
            </a:p>
          </p:txBody>
        </p:sp>
      </p:grpSp>
      <p:grpSp>
        <p:nvGrpSpPr>
          <p:cNvPr id="49212" name="Group 525"/>
          <p:cNvGrpSpPr>
            <a:grpSpLocks/>
          </p:cNvGrpSpPr>
          <p:nvPr/>
        </p:nvGrpSpPr>
        <p:grpSpPr bwMode="auto">
          <a:xfrm>
            <a:off x="3033713" y="4171950"/>
            <a:ext cx="1600200" cy="873125"/>
            <a:chOff x="1504" y="3791"/>
            <a:chExt cx="1120" cy="577"/>
          </a:xfrm>
        </p:grpSpPr>
        <p:sp>
          <p:nvSpPr>
            <p:cNvPr id="49536" name="Line 526"/>
            <p:cNvSpPr>
              <a:spLocks noChangeShapeType="1"/>
            </p:cNvSpPr>
            <p:nvPr/>
          </p:nvSpPr>
          <p:spPr bwMode="auto">
            <a:xfrm>
              <a:off x="1508" y="4341"/>
              <a:ext cx="6" cy="1"/>
            </a:xfrm>
            <a:prstGeom prst="line">
              <a:avLst/>
            </a:prstGeom>
            <a:noFill/>
            <a:ln w="0">
              <a:solidFill>
                <a:srgbClr val="000000"/>
              </a:solidFill>
              <a:round/>
              <a:headEnd/>
              <a:tailEnd/>
            </a:ln>
          </p:spPr>
          <p:txBody>
            <a:bodyPr/>
            <a:lstStyle/>
            <a:p>
              <a:endParaRPr lang="en-US"/>
            </a:p>
          </p:txBody>
        </p:sp>
        <p:sp>
          <p:nvSpPr>
            <p:cNvPr id="49537" name="Freeform 527"/>
            <p:cNvSpPr>
              <a:spLocks/>
            </p:cNvSpPr>
            <p:nvPr/>
          </p:nvSpPr>
          <p:spPr bwMode="auto">
            <a:xfrm>
              <a:off x="1508" y="3890"/>
              <a:ext cx="1111" cy="457"/>
            </a:xfrm>
            <a:custGeom>
              <a:avLst/>
              <a:gdLst>
                <a:gd name="T0" fmla="*/ 0 w 3295"/>
                <a:gd name="T1" fmla="*/ 49 h 958"/>
                <a:gd name="T2" fmla="*/ 6 w 3295"/>
                <a:gd name="T3" fmla="*/ 50 h 958"/>
                <a:gd name="T4" fmla="*/ 12 w 3295"/>
                <a:gd name="T5" fmla="*/ 40 h 958"/>
                <a:gd name="T6" fmla="*/ 18 w 3295"/>
                <a:gd name="T7" fmla="*/ 22 h 958"/>
                <a:gd name="T8" fmla="*/ 24 w 3295"/>
                <a:gd name="T9" fmla="*/ 5 h 958"/>
                <a:gd name="T10" fmla="*/ 30 w 3295"/>
                <a:gd name="T11" fmla="*/ 0 h 958"/>
                <a:gd name="T12" fmla="*/ 36 w 3295"/>
                <a:gd name="T13" fmla="*/ 10 h 958"/>
                <a:gd name="T14" fmla="*/ 42 w 3295"/>
                <a:gd name="T15" fmla="*/ 30 h 958"/>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958"/>
                <a:gd name="T26" fmla="*/ 3295 w 3295"/>
                <a:gd name="T27" fmla="*/ 958 h 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958">
                  <a:moveTo>
                    <a:pt x="0" y="935"/>
                  </a:moveTo>
                  <a:lnTo>
                    <a:pt x="471" y="958"/>
                  </a:lnTo>
                  <a:lnTo>
                    <a:pt x="941" y="765"/>
                  </a:lnTo>
                  <a:lnTo>
                    <a:pt x="1412" y="436"/>
                  </a:lnTo>
                  <a:lnTo>
                    <a:pt x="1883" y="86"/>
                  </a:lnTo>
                  <a:lnTo>
                    <a:pt x="2354" y="0"/>
                  </a:lnTo>
                  <a:lnTo>
                    <a:pt x="2824" y="208"/>
                  </a:lnTo>
                  <a:lnTo>
                    <a:pt x="3295" y="569"/>
                  </a:lnTo>
                </a:path>
              </a:pathLst>
            </a:custGeom>
            <a:noFill/>
            <a:ln w="3175">
              <a:solidFill>
                <a:srgbClr val="FF0000"/>
              </a:solidFill>
              <a:round/>
              <a:headEnd/>
              <a:tailEnd/>
            </a:ln>
          </p:spPr>
          <p:txBody>
            <a:bodyPr/>
            <a:lstStyle/>
            <a:p>
              <a:endParaRPr lang="en-US"/>
            </a:p>
          </p:txBody>
        </p:sp>
        <p:sp>
          <p:nvSpPr>
            <p:cNvPr id="49538" name="Line 528"/>
            <p:cNvSpPr>
              <a:spLocks noChangeShapeType="1"/>
            </p:cNvSpPr>
            <p:nvPr/>
          </p:nvSpPr>
          <p:spPr bwMode="auto">
            <a:xfrm flipV="1">
              <a:off x="1508" y="4327"/>
              <a:ext cx="1" cy="9"/>
            </a:xfrm>
            <a:prstGeom prst="line">
              <a:avLst/>
            </a:prstGeom>
            <a:noFill/>
            <a:ln w="3175">
              <a:solidFill>
                <a:srgbClr val="FF0000"/>
              </a:solidFill>
              <a:round/>
              <a:headEnd/>
              <a:tailEnd/>
            </a:ln>
          </p:spPr>
          <p:txBody>
            <a:bodyPr/>
            <a:lstStyle/>
            <a:p>
              <a:endParaRPr lang="en-US"/>
            </a:p>
          </p:txBody>
        </p:sp>
        <p:sp>
          <p:nvSpPr>
            <p:cNvPr id="49539" name="Line 529"/>
            <p:cNvSpPr>
              <a:spLocks noChangeShapeType="1"/>
            </p:cNvSpPr>
            <p:nvPr/>
          </p:nvSpPr>
          <p:spPr bwMode="auto">
            <a:xfrm>
              <a:off x="1504" y="4327"/>
              <a:ext cx="9" cy="1"/>
            </a:xfrm>
            <a:prstGeom prst="line">
              <a:avLst/>
            </a:prstGeom>
            <a:noFill/>
            <a:ln w="3175">
              <a:solidFill>
                <a:srgbClr val="FF0000"/>
              </a:solidFill>
              <a:round/>
              <a:headEnd/>
              <a:tailEnd/>
            </a:ln>
          </p:spPr>
          <p:txBody>
            <a:bodyPr/>
            <a:lstStyle/>
            <a:p>
              <a:endParaRPr lang="en-US"/>
            </a:p>
          </p:txBody>
        </p:sp>
        <p:sp>
          <p:nvSpPr>
            <p:cNvPr id="49540" name="Line 530"/>
            <p:cNvSpPr>
              <a:spLocks noChangeShapeType="1"/>
            </p:cNvSpPr>
            <p:nvPr/>
          </p:nvSpPr>
          <p:spPr bwMode="auto">
            <a:xfrm flipV="1">
              <a:off x="1667" y="4338"/>
              <a:ext cx="1" cy="9"/>
            </a:xfrm>
            <a:prstGeom prst="line">
              <a:avLst/>
            </a:prstGeom>
            <a:noFill/>
            <a:ln w="3175">
              <a:solidFill>
                <a:srgbClr val="FF0000"/>
              </a:solidFill>
              <a:round/>
              <a:headEnd/>
              <a:tailEnd/>
            </a:ln>
          </p:spPr>
          <p:txBody>
            <a:bodyPr/>
            <a:lstStyle/>
            <a:p>
              <a:endParaRPr lang="en-US"/>
            </a:p>
          </p:txBody>
        </p:sp>
        <p:sp>
          <p:nvSpPr>
            <p:cNvPr id="49541" name="Line 531"/>
            <p:cNvSpPr>
              <a:spLocks noChangeShapeType="1"/>
            </p:cNvSpPr>
            <p:nvPr/>
          </p:nvSpPr>
          <p:spPr bwMode="auto">
            <a:xfrm>
              <a:off x="1663" y="4338"/>
              <a:ext cx="9" cy="1"/>
            </a:xfrm>
            <a:prstGeom prst="line">
              <a:avLst/>
            </a:prstGeom>
            <a:noFill/>
            <a:ln w="3175">
              <a:solidFill>
                <a:srgbClr val="FF0000"/>
              </a:solidFill>
              <a:round/>
              <a:headEnd/>
              <a:tailEnd/>
            </a:ln>
          </p:spPr>
          <p:txBody>
            <a:bodyPr/>
            <a:lstStyle/>
            <a:p>
              <a:endParaRPr lang="en-US"/>
            </a:p>
          </p:txBody>
        </p:sp>
        <p:sp>
          <p:nvSpPr>
            <p:cNvPr id="49542" name="Line 532"/>
            <p:cNvSpPr>
              <a:spLocks noChangeShapeType="1"/>
            </p:cNvSpPr>
            <p:nvPr/>
          </p:nvSpPr>
          <p:spPr bwMode="auto">
            <a:xfrm flipV="1">
              <a:off x="1826" y="4226"/>
              <a:ext cx="1" cy="29"/>
            </a:xfrm>
            <a:prstGeom prst="line">
              <a:avLst/>
            </a:prstGeom>
            <a:noFill/>
            <a:ln w="3175">
              <a:solidFill>
                <a:srgbClr val="FF0000"/>
              </a:solidFill>
              <a:round/>
              <a:headEnd/>
              <a:tailEnd/>
            </a:ln>
          </p:spPr>
          <p:txBody>
            <a:bodyPr/>
            <a:lstStyle/>
            <a:p>
              <a:endParaRPr lang="en-US"/>
            </a:p>
          </p:txBody>
        </p:sp>
        <p:sp>
          <p:nvSpPr>
            <p:cNvPr id="49543" name="Line 533"/>
            <p:cNvSpPr>
              <a:spLocks noChangeShapeType="1"/>
            </p:cNvSpPr>
            <p:nvPr/>
          </p:nvSpPr>
          <p:spPr bwMode="auto">
            <a:xfrm>
              <a:off x="1821" y="4226"/>
              <a:ext cx="9" cy="1"/>
            </a:xfrm>
            <a:prstGeom prst="line">
              <a:avLst/>
            </a:prstGeom>
            <a:noFill/>
            <a:ln w="3175">
              <a:solidFill>
                <a:srgbClr val="FF0000"/>
              </a:solidFill>
              <a:round/>
              <a:headEnd/>
              <a:tailEnd/>
            </a:ln>
          </p:spPr>
          <p:txBody>
            <a:bodyPr/>
            <a:lstStyle/>
            <a:p>
              <a:endParaRPr lang="en-US"/>
            </a:p>
          </p:txBody>
        </p:sp>
        <p:sp>
          <p:nvSpPr>
            <p:cNvPr id="49544" name="Line 534"/>
            <p:cNvSpPr>
              <a:spLocks noChangeShapeType="1"/>
            </p:cNvSpPr>
            <p:nvPr/>
          </p:nvSpPr>
          <p:spPr bwMode="auto">
            <a:xfrm flipV="1">
              <a:off x="1984" y="4054"/>
              <a:ext cx="1" cy="44"/>
            </a:xfrm>
            <a:prstGeom prst="line">
              <a:avLst/>
            </a:prstGeom>
            <a:noFill/>
            <a:ln w="3175">
              <a:solidFill>
                <a:srgbClr val="FF0000"/>
              </a:solidFill>
              <a:round/>
              <a:headEnd/>
              <a:tailEnd/>
            </a:ln>
          </p:spPr>
          <p:txBody>
            <a:bodyPr/>
            <a:lstStyle/>
            <a:p>
              <a:endParaRPr lang="en-US"/>
            </a:p>
          </p:txBody>
        </p:sp>
        <p:sp>
          <p:nvSpPr>
            <p:cNvPr id="49545" name="Line 535"/>
            <p:cNvSpPr>
              <a:spLocks noChangeShapeType="1"/>
            </p:cNvSpPr>
            <p:nvPr/>
          </p:nvSpPr>
          <p:spPr bwMode="auto">
            <a:xfrm>
              <a:off x="1980" y="4054"/>
              <a:ext cx="9" cy="1"/>
            </a:xfrm>
            <a:prstGeom prst="line">
              <a:avLst/>
            </a:prstGeom>
            <a:noFill/>
            <a:ln w="3175">
              <a:solidFill>
                <a:srgbClr val="FF0000"/>
              </a:solidFill>
              <a:round/>
              <a:headEnd/>
              <a:tailEnd/>
            </a:ln>
          </p:spPr>
          <p:txBody>
            <a:bodyPr/>
            <a:lstStyle/>
            <a:p>
              <a:endParaRPr lang="en-US"/>
            </a:p>
          </p:txBody>
        </p:sp>
        <p:sp>
          <p:nvSpPr>
            <p:cNvPr id="49546" name="Line 536"/>
            <p:cNvSpPr>
              <a:spLocks noChangeShapeType="1"/>
            </p:cNvSpPr>
            <p:nvPr/>
          </p:nvSpPr>
          <p:spPr bwMode="auto">
            <a:xfrm flipV="1">
              <a:off x="2143" y="3876"/>
              <a:ext cx="1" cy="55"/>
            </a:xfrm>
            <a:prstGeom prst="line">
              <a:avLst/>
            </a:prstGeom>
            <a:noFill/>
            <a:ln w="3175">
              <a:solidFill>
                <a:srgbClr val="FF0000"/>
              </a:solidFill>
              <a:round/>
              <a:headEnd/>
              <a:tailEnd/>
            </a:ln>
          </p:spPr>
          <p:txBody>
            <a:bodyPr/>
            <a:lstStyle/>
            <a:p>
              <a:endParaRPr lang="en-US"/>
            </a:p>
          </p:txBody>
        </p:sp>
        <p:sp>
          <p:nvSpPr>
            <p:cNvPr id="49547" name="Line 537"/>
            <p:cNvSpPr>
              <a:spLocks noChangeShapeType="1"/>
            </p:cNvSpPr>
            <p:nvPr/>
          </p:nvSpPr>
          <p:spPr bwMode="auto">
            <a:xfrm>
              <a:off x="2139" y="3876"/>
              <a:ext cx="9" cy="1"/>
            </a:xfrm>
            <a:prstGeom prst="line">
              <a:avLst/>
            </a:prstGeom>
            <a:noFill/>
            <a:ln w="3175">
              <a:solidFill>
                <a:srgbClr val="FF0000"/>
              </a:solidFill>
              <a:round/>
              <a:headEnd/>
              <a:tailEnd/>
            </a:ln>
          </p:spPr>
          <p:txBody>
            <a:bodyPr/>
            <a:lstStyle/>
            <a:p>
              <a:endParaRPr lang="en-US"/>
            </a:p>
          </p:txBody>
        </p:sp>
        <p:sp>
          <p:nvSpPr>
            <p:cNvPr id="49548" name="Line 538"/>
            <p:cNvSpPr>
              <a:spLocks noChangeShapeType="1"/>
            </p:cNvSpPr>
            <p:nvPr/>
          </p:nvSpPr>
          <p:spPr bwMode="auto">
            <a:xfrm flipV="1">
              <a:off x="2302" y="3847"/>
              <a:ext cx="1" cy="43"/>
            </a:xfrm>
            <a:prstGeom prst="line">
              <a:avLst/>
            </a:prstGeom>
            <a:noFill/>
            <a:ln w="3175">
              <a:solidFill>
                <a:srgbClr val="FF0000"/>
              </a:solidFill>
              <a:round/>
              <a:headEnd/>
              <a:tailEnd/>
            </a:ln>
          </p:spPr>
          <p:txBody>
            <a:bodyPr/>
            <a:lstStyle/>
            <a:p>
              <a:endParaRPr lang="en-US"/>
            </a:p>
          </p:txBody>
        </p:sp>
        <p:sp>
          <p:nvSpPr>
            <p:cNvPr id="49549" name="Line 539"/>
            <p:cNvSpPr>
              <a:spLocks noChangeShapeType="1"/>
            </p:cNvSpPr>
            <p:nvPr/>
          </p:nvSpPr>
          <p:spPr bwMode="auto">
            <a:xfrm>
              <a:off x="2298" y="3847"/>
              <a:ext cx="9" cy="1"/>
            </a:xfrm>
            <a:prstGeom prst="line">
              <a:avLst/>
            </a:prstGeom>
            <a:noFill/>
            <a:ln w="3175">
              <a:solidFill>
                <a:srgbClr val="FF0000"/>
              </a:solidFill>
              <a:round/>
              <a:headEnd/>
              <a:tailEnd/>
            </a:ln>
          </p:spPr>
          <p:txBody>
            <a:bodyPr/>
            <a:lstStyle/>
            <a:p>
              <a:endParaRPr lang="en-US"/>
            </a:p>
          </p:txBody>
        </p:sp>
        <p:sp>
          <p:nvSpPr>
            <p:cNvPr id="49550" name="Line 540"/>
            <p:cNvSpPr>
              <a:spLocks noChangeShapeType="1"/>
            </p:cNvSpPr>
            <p:nvPr/>
          </p:nvSpPr>
          <p:spPr bwMode="auto">
            <a:xfrm flipV="1">
              <a:off x="2461" y="3945"/>
              <a:ext cx="1" cy="44"/>
            </a:xfrm>
            <a:prstGeom prst="line">
              <a:avLst/>
            </a:prstGeom>
            <a:noFill/>
            <a:ln w="3175">
              <a:solidFill>
                <a:srgbClr val="FF0000"/>
              </a:solidFill>
              <a:round/>
              <a:headEnd/>
              <a:tailEnd/>
            </a:ln>
          </p:spPr>
          <p:txBody>
            <a:bodyPr/>
            <a:lstStyle/>
            <a:p>
              <a:endParaRPr lang="en-US"/>
            </a:p>
          </p:txBody>
        </p:sp>
        <p:sp>
          <p:nvSpPr>
            <p:cNvPr id="49551" name="Line 541"/>
            <p:cNvSpPr>
              <a:spLocks noChangeShapeType="1"/>
            </p:cNvSpPr>
            <p:nvPr/>
          </p:nvSpPr>
          <p:spPr bwMode="auto">
            <a:xfrm>
              <a:off x="2456" y="3945"/>
              <a:ext cx="9" cy="1"/>
            </a:xfrm>
            <a:prstGeom prst="line">
              <a:avLst/>
            </a:prstGeom>
            <a:noFill/>
            <a:ln w="3175">
              <a:solidFill>
                <a:srgbClr val="FF0000"/>
              </a:solidFill>
              <a:round/>
              <a:headEnd/>
              <a:tailEnd/>
            </a:ln>
          </p:spPr>
          <p:txBody>
            <a:bodyPr/>
            <a:lstStyle/>
            <a:p>
              <a:endParaRPr lang="en-US"/>
            </a:p>
          </p:txBody>
        </p:sp>
        <p:sp>
          <p:nvSpPr>
            <p:cNvPr id="49552" name="Line 542"/>
            <p:cNvSpPr>
              <a:spLocks noChangeShapeType="1"/>
            </p:cNvSpPr>
            <p:nvPr/>
          </p:nvSpPr>
          <p:spPr bwMode="auto">
            <a:xfrm flipV="1">
              <a:off x="2619" y="4120"/>
              <a:ext cx="1" cy="41"/>
            </a:xfrm>
            <a:prstGeom prst="line">
              <a:avLst/>
            </a:prstGeom>
            <a:noFill/>
            <a:ln w="3175">
              <a:solidFill>
                <a:srgbClr val="FF0000"/>
              </a:solidFill>
              <a:round/>
              <a:headEnd/>
              <a:tailEnd/>
            </a:ln>
          </p:spPr>
          <p:txBody>
            <a:bodyPr/>
            <a:lstStyle/>
            <a:p>
              <a:endParaRPr lang="en-US"/>
            </a:p>
          </p:txBody>
        </p:sp>
        <p:sp>
          <p:nvSpPr>
            <p:cNvPr id="49553" name="Line 543"/>
            <p:cNvSpPr>
              <a:spLocks noChangeShapeType="1"/>
            </p:cNvSpPr>
            <p:nvPr/>
          </p:nvSpPr>
          <p:spPr bwMode="auto">
            <a:xfrm>
              <a:off x="2615" y="4120"/>
              <a:ext cx="9" cy="1"/>
            </a:xfrm>
            <a:prstGeom prst="line">
              <a:avLst/>
            </a:prstGeom>
            <a:noFill/>
            <a:ln w="3175">
              <a:solidFill>
                <a:srgbClr val="FF0000"/>
              </a:solidFill>
              <a:round/>
              <a:headEnd/>
              <a:tailEnd/>
            </a:ln>
          </p:spPr>
          <p:txBody>
            <a:bodyPr/>
            <a:lstStyle/>
            <a:p>
              <a:endParaRPr lang="en-US"/>
            </a:p>
          </p:txBody>
        </p:sp>
        <p:sp>
          <p:nvSpPr>
            <p:cNvPr id="49554" name="Line 544"/>
            <p:cNvSpPr>
              <a:spLocks noChangeShapeType="1"/>
            </p:cNvSpPr>
            <p:nvPr/>
          </p:nvSpPr>
          <p:spPr bwMode="auto">
            <a:xfrm>
              <a:off x="1508" y="4336"/>
              <a:ext cx="1" cy="8"/>
            </a:xfrm>
            <a:prstGeom prst="line">
              <a:avLst/>
            </a:prstGeom>
            <a:noFill/>
            <a:ln w="3175">
              <a:solidFill>
                <a:srgbClr val="FF0000"/>
              </a:solidFill>
              <a:round/>
              <a:headEnd/>
              <a:tailEnd/>
            </a:ln>
          </p:spPr>
          <p:txBody>
            <a:bodyPr/>
            <a:lstStyle/>
            <a:p>
              <a:endParaRPr lang="en-US"/>
            </a:p>
          </p:txBody>
        </p:sp>
        <p:sp>
          <p:nvSpPr>
            <p:cNvPr id="49555" name="Line 545"/>
            <p:cNvSpPr>
              <a:spLocks noChangeShapeType="1"/>
            </p:cNvSpPr>
            <p:nvPr/>
          </p:nvSpPr>
          <p:spPr bwMode="auto">
            <a:xfrm>
              <a:off x="1504" y="4344"/>
              <a:ext cx="9" cy="1"/>
            </a:xfrm>
            <a:prstGeom prst="line">
              <a:avLst/>
            </a:prstGeom>
            <a:noFill/>
            <a:ln w="3175">
              <a:solidFill>
                <a:srgbClr val="FF0000"/>
              </a:solidFill>
              <a:round/>
              <a:headEnd/>
              <a:tailEnd/>
            </a:ln>
          </p:spPr>
          <p:txBody>
            <a:bodyPr/>
            <a:lstStyle/>
            <a:p>
              <a:endParaRPr lang="en-US"/>
            </a:p>
          </p:txBody>
        </p:sp>
        <p:sp>
          <p:nvSpPr>
            <p:cNvPr id="49556" name="Line 546"/>
            <p:cNvSpPr>
              <a:spLocks noChangeShapeType="1"/>
            </p:cNvSpPr>
            <p:nvPr/>
          </p:nvSpPr>
          <p:spPr bwMode="auto">
            <a:xfrm>
              <a:off x="1667" y="4347"/>
              <a:ext cx="1" cy="8"/>
            </a:xfrm>
            <a:prstGeom prst="line">
              <a:avLst/>
            </a:prstGeom>
            <a:noFill/>
            <a:ln w="3175">
              <a:solidFill>
                <a:srgbClr val="FF0000"/>
              </a:solidFill>
              <a:round/>
              <a:headEnd/>
              <a:tailEnd/>
            </a:ln>
          </p:spPr>
          <p:txBody>
            <a:bodyPr/>
            <a:lstStyle/>
            <a:p>
              <a:endParaRPr lang="en-US"/>
            </a:p>
          </p:txBody>
        </p:sp>
        <p:sp>
          <p:nvSpPr>
            <p:cNvPr id="49557" name="Line 547"/>
            <p:cNvSpPr>
              <a:spLocks noChangeShapeType="1"/>
            </p:cNvSpPr>
            <p:nvPr/>
          </p:nvSpPr>
          <p:spPr bwMode="auto">
            <a:xfrm>
              <a:off x="1663" y="4355"/>
              <a:ext cx="9" cy="1"/>
            </a:xfrm>
            <a:prstGeom prst="line">
              <a:avLst/>
            </a:prstGeom>
            <a:noFill/>
            <a:ln w="3175">
              <a:solidFill>
                <a:srgbClr val="FF0000"/>
              </a:solidFill>
              <a:round/>
              <a:headEnd/>
              <a:tailEnd/>
            </a:ln>
          </p:spPr>
          <p:txBody>
            <a:bodyPr/>
            <a:lstStyle/>
            <a:p>
              <a:endParaRPr lang="en-US"/>
            </a:p>
          </p:txBody>
        </p:sp>
        <p:sp>
          <p:nvSpPr>
            <p:cNvPr id="49558" name="Line 548"/>
            <p:cNvSpPr>
              <a:spLocks noChangeShapeType="1"/>
            </p:cNvSpPr>
            <p:nvPr/>
          </p:nvSpPr>
          <p:spPr bwMode="auto">
            <a:xfrm>
              <a:off x="1826" y="4255"/>
              <a:ext cx="1" cy="29"/>
            </a:xfrm>
            <a:prstGeom prst="line">
              <a:avLst/>
            </a:prstGeom>
            <a:noFill/>
            <a:ln w="3175">
              <a:solidFill>
                <a:srgbClr val="FF0000"/>
              </a:solidFill>
              <a:round/>
              <a:headEnd/>
              <a:tailEnd/>
            </a:ln>
          </p:spPr>
          <p:txBody>
            <a:bodyPr/>
            <a:lstStyle/>
            <a:p>
              <a:endParaRPr lang="en-US"/>
            </a:p>
          </p:txBody>
        </p:sp>
        <p:sp>
          <p:nvSpPr>
            <p:cNvPr id="49559" name="Line 549"/>
            <p:cNvSpPr>
              <a:spLocks noChangeShapeType="1"/>
            </p:cNvSpPr>
            <p:nvPr/>
          </p:nvSpPr>
          <p:spPr bwMode="auto">
            <a:xfrm>
              <a:off x="1821" y="4284"/>
              <a:ext cx="9" cy="1"/>
            </a:xfrm>
            <a:prstGeom prst="line">
              <a:avLst/>
            </a:prstGeom>
            <a:noFill/>
            <a:ln w="3175">
              <a:solidFill>
                <a:srgbClr val="FF0000"/>
              </a:solidFill>
              <a:round/>
              <a:headEnd/>
              <a:tailEnd/>
            </a:ln>
          </p:spPr>
          <p:txBody>
            <a:bodyPr/>
            <a:lstStyle/>
            <a:p>
              <a:endParaRPr lang="en-US"/>
            </a:p>
          </p:txBody>
        </p:sp>
        <p:sp>
          <p:nvSpPr>
            <p:cNvPr id="49560" name="Line 550"/>
            <p:cNvSpPr>
              <a:spLocks noChangeShapeType="1"/>
            </p:cNvSpPr>
            <p:nvPr/>
          </p:nvSpPr>
          <p:spPr bwMode="auto">
            <a:xfrm>
              <a:off x="1984" y="4098"/>
              <a:ext cx="1" cy="44"/>
            </a:xfrm>
            <a:prstGeom prst="line">
              <a:avLst/>
            </a:prstGeom>
            <a:noFill/>
            <a:ln w="3175">
              <a:solidFill>
                <a:srgbClr val="FF0000"/>
              </a:solidFill>
              <a:round/>
              <a:headEnd/>
              <a:tailEnd/>
            </a:ln>
          </p:spPr>
          <p:txBody>
            <a:bodyPr/>
            <a:lstStyle/>
            <a:p>
              <a:endParaRPr lang="en-US"/>
            </a:p>
          </p:txBody>
        </p:sp>
        <p:sp>
          <p:nvSpPr>
            <p:cNvPr id="49561" name="Line 551"/>
            <p:cNvSpPr>
              <a:spLocks noChangeShapeType="1"/>
            </p:cNvSpPr>
            <p:nvPr/>
          </p:nvSpPr>
          <p:spPr bwMode="auto">
            <a:xfrm>
              <a:off x="1980" y="4142"/>
              <a:ext cx="9" cy="1"/>
            </a:xfrm>
            <a:prstGeom prst="line">
              <a:avLst/>
            </a:prstGeom>
            <a:noFill/>
            <a:ln w="3175">
              <a:solidFill>
                <a:srgbClr val="FF0000"/>
              </a:solidFill>
              <a:round/>
              <a:headEnd/>
              <a:tailEnd/>
            </a:ln>
          </p:spPr>
          <p:txBody>
            <a:bodyPr/>
            <a:lstStyle/>
            <a:p>
              <a:endParaRPr lang="en-US"/>
            </a:p>
          </p:txBody>
        </p:sp>
        <p:sp>
          <p:nvSpPr>
            <p:cNvPr id="49562" name="Line 552"/>
            <p:cNvSpPr>
              <a:spLocks noChangeShapeType="1"/>
            </p:cNvSpPr>
            <p:nvPr/>
          </p:nvSpPr>
          <p:spPr bwMode="auto">
            <a:xfrm>
              <a:off x="2143" y="3931"/>
              <a:ext cx="1" cy="55"/>
            </a:xfrm>
            <a:prstGeom prst="line">
              <a:avLst/>
            </a:prstGeom>
            <a:noFill/>
            <a:ln w="3175">
              <a:solidFill>
                <a:srgbClr val="FF0000"/>
              </a:solidFill>
              <a:round/>
              <a:headEnd/>
              <a:tailEnd/>
            </a:ln>
          </p:spPr>
          <p:txBody>
            <a:bodyPr/>
            <a:lstStyle/>
            <a:p>
              <a:endParaRPr lang="en-US"/>
            </a:p>
          </p:txBody>
        </p:sp>
        <p:sp>
          <p:nvSpPr>
            <p:cNvPr id="49563" name="Line 553"/>
            <p:cNvSpPr>
              <a:spLocks noChangeShapeType="1"/>
            </p:cNvSpPr>
            <p:nvPr/>
          </p:nvSpPr>
          <p:spPr bwMode="auto">
            <a:xfrm>
              <a:off x="2139" y="3986"/>
              <a:ext cx="9" cy="1"/>
            </a:xfrm>
            <a:prstGeom prst="line">
              <a:avLst/>
            </a:prstGeom>
            <a:noFill/>
            <a:ln w="3175">
              <a:solidFill>
                <a:srgbClr val="FF0000"/>
              </a:solidFill>
              <a:round/>
              <a:headEnd/>
              <a:tailEnd/>
            </a:ln>
          </p:spPr>
          <p:txBody>
            <a:bodyPr/>
            <a:lstStyle/>
            <a:p>
              <a:endParaRPr lang="en-US"/>
            </a:p>
          </p:txBody>
        </p:sp>
        <p:sp>
          <p:nvSpPr>
            <p:cNvPr id="49564" name="Line 554"/>
            <p:cNvSpPr>
              <a:spLocks noChangeShapeType="1"/>
            </p:cNvSpPr>
            <p:nvPr/>
          </p:nvSpPr>
          <p:spPr bwMode="auto">
            <a:xfrm>
              <a:off x="2302" y="3890"/>
              <a:ext cx="1" cy="44"/>
            </a:xfrm>
            <a:prstGeom prst="line">
              <a:avLst/>
            </a:prstGeom>
            <a:noFill/>
            <a:ln w="3175">
              <a:solidFill>
                <a:srgbClr val="FF0000"/>
              </a:solidFill>
              <a:round/>
              <a:headEnd/>
              <a:tailEnd/>
            </a:ln>
          </p:spPr>
          <p:txBody>
            <a:bodyPr/>
            <a:lstStyle/>
            <a:p>
              <a:endParaRPr lang="en-US"/>
            </a:p>
          </p:txBody>
        </p:sp>
        <p:sp>
          <p:nvSpPr>
            <p:cNvPr id="49565" name="Line 555"/>
            <p:cNvSpPr>
              <a:spLocks noChangeShapeType="1"/>
            </p:cNvSpPr>
            <p:nvPr/>
          </p:nvSpPr>
          <p:spPr bwMode="auto">
            <a:xfrm>
              <a:off x="2298" y="3934"/>
              <a:ext cx="9" cy="1"/>
            </a:xfrm>
            <a:prstGeom prst="line">
              <a:avLst/>
            </a:prstGeom>
            <a:noFill/>
            <a:ln w="3175">
              <a:solidFill>
                <a:srgbClr val="FF0000"/>
              </a:solidFill>
              <a:round/>
              <a:headEnd/>
              <a:tailEnd/>
            </a:ln>
          </p:spPr>
          <p:txBody>
            <a:bodyPr/>
            <a:lstStyle/>
            <a:p>
              <a:endParaRPr lang="en-US"/>
            </a:p>
          </p:txBody>
        </p:sp>
        <p:sp>
          <p:nvSpPr>
            <p:cNvPr id="49566" name="Line 556"/>
            <p:cNvSpPr>
              <a:spLocks noChangeShapeType="1"/>
            </p:cNvSpPr>
            <p:nvPr/>
          </p:nvSpPr>
          <p:spPr bwMode="auto">
            <a:xfrm>
              <a:off x="2461" y="3989"/>
              <a:ext cx="1" cy="45"/>
            </a:xfrm>
            <a:prstGeom prst="line">
              <a:avLst/>
            </a:prstGeom>
            <a:noFill/>
            <a:ln w="3175">
              <a:solidFill>
                <a:srgbClr val="FF0000"/>
              </a:solidFill>
              <a:round/>
              <a:headEnd/>
              <a:tailEnd/>
            </a:ln>
          </p:spPr>
          <p:txBody>
            <a:bodyPr/>
            <a:lstStyle/>
            <a:p>
              <a:endParaRPr lang="en-US"/>
            </a:p>
          </p:txBody>
        </p:sp>
        <p:sp>
          <p:nvSpPr>
            <p:cNvPr id="49567" name="Line 557"/>
            <p:cNvSpPr>
              <a:spLocks noChangeShapeType="1"/>
            </p:cNvSpPr>
            <p:nvPr/>
          </p:nvSpPr>
          <p:spPr bwMode="auto">
            <a:xfrm>
              <a:off x="2456" y="4034"/>
              <a:ext cx="9" cy="1"/>
            </a:xfrm>
            <a:prstGeom prst="line">
              <a:avLst/>
            </a:prstGeom>
            <a:noFill/>
            <a:ln w="3175">
              <a:solidFill>
                <a:srgbClr val="FF0000"/>
              </a:solidFill>
              <a:round/>
              <a:headEnd/>
              <a:tailEnd/>
            </a:ln>
          </p:spPr>
          <p:txBody>
            <a:bodyPr/>
            <a:lstStyle/>
            <a:p>
              <a:endParaRPr lang="en-US"/>
            </a:p>
          </p:txBody>
        </p:sp>
        <p:sp>
          <p:nvSpPr>
            <p:cNvPr id="49568" name="Line 558"/>
            <p:cNvSpPr>
              <a:spLocks noChangeShapeType="1"/>
            </p:cNvSpPr>
            <p:nvPr/>
          </p:nvSpPr>
          <p:spPr bwMode="auto">
            <a:xfrm>
              <a:off x="2619" y="4161"/>
              <a:ext cx="1" cy="42"/>
            </a:xfrm>
            <a:prstGeom prst="line">
              <a:avLst/>
            </a:prstGeom>
            <a:noFill/>
            <a:ln w="3175">
              <a:solidFill>
                <a:srgbClr val="FF0000"/>
              </a:solidFill>
              <a:round/>
              <a:headEnd/>
              <a:tailEnd/>
            </a:ln>
          </p:spPr>
          <p:txBody>
            <a:bodyPr/>
            <a:lstStyle/>
            <a:p>
              <a:endParaRPr lang="en-US"/>
            </a:p>
          </p:txBody>
        </p:sp>
        <p:sp>
          <p:nvSpPr>
            <p:cNvPr id="49569" name="Line 559"/>
            <p:cNvSpPr>
              <a:spLocks noChangeShapeType="1"/>
            </p:cNvSpPr>
            <p:nvPr/>
          </p:nvSpPr>
          <p:spPr bwMode="auto">
            <a:xfrm>
              <a:off x="2615" y="4203"/>
              <a:ext cx="9" cy="1"/>
            </a:xfrm>
            <a:prstGeom prst="line">
              <a:avLst/>
            </a:prstGeom>
            <a:noFill/>
            <a:ln w="3175">
              <a:solidFill>
                <a:srgbClr val="FF0000"/>
              </a:solidFill>
              <a:round/>
              <a:headEnd/>
              <a:tailEnd/>
            </a:ln>
          </p:spPr>
          <p:txBody>
            <a:bodyPr/>
            <a:lstStyle/>
            <a:p>
              <a:endParaRPr lang="en-US"/>
            </a:p>
          </p:txBody>
        </p:sp>
        <p:sp>
          <p:nvSpPr>
            <p:cNvPr id="49570" name="Freeform 560"/>
            <p:cNvSpPr>
              <a:spLocks/>
            </p:cNvSpPr>
            <p:nvPr/>
          </p:nvSpPr>
          <p:spPr bwMode="auto">
            <a:xfrm>
              <a:off x="1508" y="3856"/>
              <a:ext cx="1111" cy="501"/>
            </a:xfrm>
            <a:custGeom>
              <a:avLst/>
              <a:gdLst>
                <a:gd name="T0" fmla="*/ 0 w 3295"/>
                <a:gd name="T1" fmla="*/ 54 h 1052"/>
                <a:gd name="T2" fmla="*/ 6 w 3295"/>
                <a:gd name="T3" fmla="*/ 50 h 1052"/>
                <a:gd name="T4" fmla="*/ 12 w 3295"/>
                <a:gd name="T5" fmla="*/ 46 h 1052"/>
                <a:gd name="T6" fmla="*/ 18 w 3295"/>
                <a:gd name="T7" fmla="*/ 30 h 1052"/>
                <a:gd name="T8" fmla="*/ 24 w 3295"/>
                <a:gd name="T9" fmla="*/ 9 h 1052"/>
                <a:gd name="T10" fmla="*/ 30 w 3295"/>
                <a:gd name="T11" fmla="*/ 0 h 1052"/>
                <a:gd name="T12" fmla="*/ 36 w 3295"/>
                <a:gd name="T13" fmla="*/ 23 h 1052"/>
                <a:gd name="T14" fmla="*/ 42 w 3295"/>
                <a:gd name="T15" fmla="*/ 40 h 1052"/>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1052"/>
                <a:gd name="T26" fmla="*/ 3295 w 3295"/>
                <a:gd name="T27" fmla="*/ 1052 h 10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1052">
                  <a:moveTo>
                    <a:pt x="0" y="1052"/>
                  </a:moveTo>
                  <a:lnTo>
                    <a:pt x="471" y="985"/>
                  </a:lnTo>
                  <a:lnTo>
                    <a:pt x="941" y="899"/>
                  </a:lnTo>
                  <a:lnTo>
                    <a:pt x="1412" y="596"/>
                  </a:lnTo>
                  <a:lnTo>
                    <a:pt x="1883" y="169"/>
                  </a:lnTo>
                  <a:lnTo>
                    <a:pt x="2354" y="0"/>
                  </a:lnTo>
                  <a:lnTo>
                    <a:pt x="2824" y="445"/>
                  </a:lnTo>
                  <a:lnTo>
                    <a:pt x="3295" y="789"/>
                  </a:lnTo>
                </a:path>
              </a:pathLst>
            </a:custGeom>
            <a:noFill/>
            <a:ln w="3175">
              <a:solidFill>
                <a:srgbClr val="00FF00"/>
              </a:solidFill>
              <a:round/>
              <a:headEnd/>
              <a:tailEnd/>
            </a:ln>
          </p:spPr>
          <p:txBody>
            <a:bodyPr/>
            <a:lstStyle/>
            <a:p>
              <a:endParaRPr lang="en-US"/>
            </a:p>
          </p:txBody>
        </p:sp>
        <p:sp>
          <p:nvSpPr>
            <p:cNvPr id="49571" name="Line 561"/>
            <p:cNvSpPr>
              <a:spLocks noChangeShapeType="1"/>
            </p:cNvSpPr>
            <p:nvPr/>
          </p:nvSpPr>
          <p:spPr bwMode="auto">
            <a:xfrm flipV="1">
              <a:off x="1508" y="4348"/>
              <a:ext cx="1" cy="9"/>
            </a:xfrm>
            <a:prstGeom prst="line">
              <a:avLst/>
            </a:prstGeom>
            <a:noFill/>
            <a:ln w="3175">
              <a:solidFill>
                <a:srgbClr val="00FF00"/>
              </a:solidFill>
              <a:round/>
              <a:headEnd/>
              <a:tailEnd/>
            </a:ln>
          </p:spPr>
          <p:txBody>
            <a:bodyPr/>
            <a:lstStyle/>
            <a:p>
              <a:endParaRPr lang="en-US"/>
            </a:p>
          </p:txBody>
        </p:sp>
        <p:sp>
          <p:nvSpPr>
            <p:cNvPr id="49572" name="Line 562"/>
            <p:cNvSpPr>
              <a:spLocks noChangeShapeType="1"/>
            </p:cNvSpPr>
            <p:nvPr/>
          </p:nvSpPr>
          <p:spPr bwMode="auto">
            <a:xfrm>
              <a:off x="1504" y="4348"/>
              <a:ext cx="9" cy="1"/>
            </a:xfrm>
            <a:prstGeom prst="line">
              <a:avLst/>
            </a:prstGeom>
            <a:noFill/>
            <a:ln w="3175">
              <a:solidFill>
                <a:srgbClr val="00FF00"/>
              </a:solidFill>
              <a:round/>
              <a:headEnd/>
              <a:tailEnd/>
            </a:ln>
          </p:spPr>
          <p:txBody>
            <a:bodyPr/>
            <a:lstStyle/>
            <a:p>
              <a:endParaRPr lang="en-US"/>
            </a:p>
          </p:txBody>
        </p:sp>
        <p:sp>
          <p:nvSpPr>
            <p:cNvPr id="49573" name="Line 563"/>
            <p:cNvSpPr>
              <a:spLocks noChangeShapeType="1"/>
            </p:cNvSpPr>
            <p:nvPr/>
          </p:nvSpPr>
          <p:spPr bwMode="auto">
            <a:xfrm flipV="1">
              <a:off x="1667" y="4316"/>
              <a:ext cx="1" cy="9"/>
            </a:xfrm>
            <a:prstGeom prst="line">
              <a:avLst/>
            </a:prstGeom>
            <a:noFill/>
            <a:ln w="3175">
              <a:solidFill>
                <a:srgbClr val="00FF00"/>
              </a:solidFill>
              <a:round/>
              <a:headEnd/>
              <a:tailEnd/>
            </a:ln>
          </p:spPr>
          <p:txBody>
            <a:bodyPr/>
            <a:lstStyle/>
            <a:p>
              <a:endParaRPr lang="en-US"/>
            </a:p>
          </p:txBody>
        </p:sp>
        <p:sp>
          <p:nvSpPr>
            <p:cNvPr id="49574" name="Line 564"/>
            <p:cNvSpPr>
              <a:spLocks noChangeShapeType="1"/>
            </p:cNvSpPr>
            <p:nvPr/>
          </p:nvSpPr>
          <p:spPr bwMode="auto">
            <a:xfrm>
              <a:off x="1663" y="4316"/>
              <a:ext cx="9" cy="1"/>
            </a:xfrm>
            <a:prstGeom prst="line">
              <a:avLst/>
            </a:prstGeom>
            <a:noFill/>
            <a:ln w="3175">
              <a:solidFill>
                <a:srgbClr val="00FF00"/>
              </a:solidFill>
              <a:round/>
              <a:headEnd/>
              <a:tailEnd/>
            </a:ln>
          </p:spPr>
          <p:txBody>
            <a:bodyPr/>
            <a:lstStyle/>
            <a:p>
              <a:endParaRPr lang="en-US"/>
            </a:p>
          </p:txBody>
        </p:sp>
        <p:sp>
          <p:nvSpPr>
            <p:cNvPr id="49575" name="Line 565"/>
            <p:cNvSpPr>
              <a:spLocks noChangeShapeType="1"/>
            </p:cNvSpPr>
            <p:nvPr/>
          </p:nvSpPr>
          <p:spPr bwMode="auto">
            <a:xfrm flipV="1">
              <a:off x="1826" y="4254"/>
              <a:ext cx="1" cy="30"/>
            </a:xfrm>
            <a:prstGeom prst="line">
              <a:avLst/>
            </a:prstGeom>
            <a:noFill/>
            <a:ln w="3175">
              <a:solidFill>
                <a:srgbClr val="00FF00"/>
              </a:solidFill>
              <a:round/>
              <a:headEnd/>
              <a:tailEnd/>
            </a:ln>
          </p:spPr>
          <p:txBody>
            <a:bodyPr/>
            <a:lstStyle/>
            <a:p>
              <a:endParaRPr lang="en-US"/>
            </a:p>
          </p:txBody>
        </p:sp>
        <p:sp>
          <p:nvSpPr>
            <p:cNvPr id="49576" name="Line 566"/>
            <p:cNvSpPr>
              <a:spLocks noChangeShapeType="1"/>
            </p:cNvSpPr>
            <p:nvPr/>
          </p:nvSpPr>
          <p:spPr bwMode="auto">
            <a:xfrm>
              <a:off x="1821" y="4254"/>
              <a:ext cx="9" cy="1"/>
            </a:xfrm>
            <a:prstGeom prst="line">
              <a:avLst/>
            </a:prstGeom>
            <a:noFill/>
            <a:ln w="3175">
              <a:solidFill>
                <a:srgbClr val="00FF00"/>
              </a:solidFill>
              <a:round/>
              <a:headEnd/>
              <a:tailEnd/>
            </a:ln>
          </p:spPr>
          <p:txBody>
            <a:bodyPr/>
            <a:lstStyle/>
            <a:p>
              <a:endParaRPr lang="en-US"/>
            </a:p>
          </p:txBody>
        </p:sp>
        <p:sp>
          <p:nvSpPr>
            <p:cNvPr id="49577" name="Line 567"/>
            <p:cNvSpPr>
              <a:spLocks noChangeShapeType="1"/>
            </p:cNvSpPr>
            <p:nvPr/>
          </p:nvSpPr>
          <p:spPr bwMode="auto">
            <a:xfrm flipV="1">
              <a:off x="1984" y="4089"/>
              <a:ext cx="1" cy="51"/>
            </a:xfrm>
            <a:prstGeom prst="line">
              <a:avLst/>
            </a:prstGeom>
            <a:noFill/>
            <a:ln w="3175">
              <a:solidFill>
                <a:srgbClr val="00FF00"/>
              </a:solidFill>
              <a:round/>
              <a:headEnd/>
              <a:tailEnd/>
            </a:ln>
          </p:spPr>
          <p:txBody>
            <a:bodyPr/>
            <a:lstStyle/>
            <a:p>
              <a:endParaRPr lang="en-US"/>
            </a:p>
          </p:txBody>
        </p:sp>
        <p:sp>
          <p:nvSpPr>
            <p:cNvPr id="49578" name="Line 568"/>
            <p:cNvSpPr>
              <a:spLocks noChangeShapeType="1"/>
            </p:cNvSpPr>
            <p:nvPr/>
          </p:nvSpPr>
          <p:spPr bwMode="auto">
            <a:xfrm>
              <a:off x="1980" y="4089"/>
              <a:ext cx="9" cy="1"/>
            </a:xfrm>
            <a:prstGeom prst="line">
              <a:avLst/>
            </a:prstGeom>
            <a:noFill/>
            <a:ln w="3175">
              <a:solidFill>
                <a:srgbClr val="00FF00"/>
              </a:solidFill>
              <a:round/>
              <a:headEnd/>
              <a:tailEnd/>
            </a:ln>
          </p:spPr>
          <p:txBody>
            <a:bodyPr/>
            <a:lstStyle/>
            <a:p>
              <a:endParaRPr lang="en-US"/>
            </a:p>
          </p:txBody>
        </p:sp>
        <p:sp>
          <p:nvSpPr>
            <p:cNvPr id="49579" name="Line 569"/>
            <p:cNvSpPr>
              <a:spLocks noChangeShapeType="1"/>
            </p:cNvSpPr>
            <p:nvPr/>
          </p:nvSpPr>
          <p:spPr bwMode="auto">
            <a:xfrm flipV="1">
              <a:off x="2143" y="3880"/>
              <a:ext cx="1" cy="56"/>
            </a:xfrm>
            <a:prstGeom prst="line">
              <a:avLst/>
            </a:prstGeom>
            <a:noFill/>
            <a:ln w="3175">
              <a:solidFill>
                <a:srgbClr val="00FF00"/>
              </a:solidFill>
              <a:round/>
              <a:headEnd/>
              <a:tailEnd/>
            </a:ln>
          </p:spPr>
          <p:txBody>
            <a:bodyPr/>
            <a:lstStyle/>
            <a:p>
              <a:endParaRPr lang="en-US"/>
            </a:p>
          </p:txBody>
        </p:sp>
        <p:sp>
          <p:nvSpPr>
            <p:cNvPr id="49580" name="Line 570"/>
            <p:cNvSpPr>
              <a:spLocks noChangeShapeType="1"/>
            </p:cNvSpPr>
            <p:nvPr/>
          </p:nvSpPr>
          <p:spPr bwMode="auto">
            <a:xfrm>
              <a:off x="2139" y="3880"/>
              <a:ext cx="9" cy="1"/>
            </a:xfrm>
            <a:prstGeom prst="line">
              <a:avLst/>
            </a:prstGeom>
            <a:noFill/>
            <a:ln w="3175">
              <a:solidFill>
                <a:srgbClr val="00FF00"/>
              </a:solidFill>
              <a:round/>
              <a:headEnd/>
              <a:tailEnd/>
            </a:ln>
          </p:spPr>
          <p:txBody>
            <a:bodyPr/>
            <a:lstStyle/>
            <a:p>
              <a:endParaRPr lang="en-US"/>
            </a:p>
          </p:txBody>
        </p:sp>
        <p:sp>
          <p:nvSpPr>
            <p:cNvPr id="49581" name="Line 571"/>
            <p:cNvSpPr>
              <a:spLocks noChangeShapeType="1"/>
            </p:cNvSpPr>
            <p:nvPr/>
          </p:nvSpPr>
          <p:spPr bwMode="auto">
            <a:xfrm flipV="1">
              <a:off x="2302" y="3791"/>
              <a:ext cx="1" cy="65"/>
            </a:xfrm>
            <a:prstGeom prst="line">
              <a:avLst/>
            </a:prstGeom>
            <a:noFill/>
            <a:ln w="3175">
              <a:solidFill>
                <a:srgbClr val="00FF00"/>
              </a:solidFill>
              <a:round/>
              <a:headEnd/>
              <a:tailEnd/>
            </a:ln>
          </p:spPr>
          <p:txBody>
            <a:bodyPr/>
            <a:lstStyle/>
            <a:p>
              <a:endParaRPr lang="en-US"/>
            </a:p>
          </p:txBody>
        </p:sp>
        <p:sp>
          <p:nvSpPr>
            <p:cNvPr id="49582" name="Line 572"/>
            <p:cNvSpPr>
              <a:spLocks noChangeShapeType="1"/>
            </p:cNvSpPr>
            <p:nvPr/>
          </p:nvSpPr>
          <p:spPr bwMode="auto">
            <a:xfrm>
              <a:off x="2298" y="3791"/>
              <a:ext cx="9" cy="1"/>
            </a:xfrm>
            <a:prstGeom prst="line">
              <a:avLst/>
            </a:prstGeom>
            <a:noFill/>
            <a:ln w="3175">
              <a:solidFill>
                <a:srgbClr val="00FF00"/>
              </a:solidFill>
              <a:round/>
              <a:headEnd/>
              <a:tailEnd/>
            </a:ln>
          </p:spPr>
          <p:txBody>
            <a:bodyPr/>
            <a:lstStyle/>
            <a:p>
              <a:endParaRPr lang="en-US"/>
            </a:p>
          </p:txBody>
        </p:sp>
        <p:sp>
          <p:nvSpPr>
            <p:cNvPr id="49583" name="Line 573"/>
            <p:cNvSpPr>
              <a:spLocks noChangeShapeType="1"/>
            </p:cNvSpPr>
            <p:nvPr/>
          </p:nvSpPr>
          <p:spPr bwMode="auto">
            <a:xfrm flipV="1">
              <a:off x="2461" y="4021"/>
              <a:ext cx="1" cy="47"/>
            </a:xfrm>
            <a:prstGeom prst="line">
              <a:avLst/>
            </a:prstGeom>
            <a:noFill/>
            <a:ln w="3175">
              <a:solidFill>
                <a:srgbClr val="00FF00"/>
              </a:solidFill>
              <a:round/>
              <a:headEnd/>
              <a:tailEnd/>
            </a:ln>
          </p:spPr>
          <p:txBody>
            <a:bodyPr/>
            <a:lstStyle/>
            <a:p>
              <a:endParaRPr lang="en-US"/>
            </a:p>
          </p:txBody>
        </p:sp>
        <p:sp>
          <p:nvSpPr>
            <p:cNvPr id="49584" name="Line 574"/>
            <p:cNvSpPr>
              <a:spLocks noChangeShapeType="1"/>
            </p:cNvSpPr>
            <p:nvPr/>
          </p:nvSpPr>
          <p:spPr bwMode="auto">
            <a:xfrm>
              <a:off x="2456" y="4021"/>
              <a:ext cx="9" cy="1"/>
            </a:xfrm>
            <a:prstGeom prst="line">
              <a:avLst/>
            </a:prstGeom>
            <a:noFill/>
            <a:ln w="3175">
              <a:solidFill>
                <a:srgbClr val="00FF00"/>
              </a:solidFill>
              <a:round/>
              <a:headEnd/>
              <a:tailEnd/>
            </a:ln>
          </p:spPr>
          <p:txBody>
            <a:bodyPr/>
            <a:lstStyle/>
            <a:p>
              <a:endParaRPr lang="en-US"/>
            </a:p>
          </p:txBody>
        </p:sp>
        <p:sp>
          <p:nvSpPr>
            <p:cNvPr id="49585" name="Line 575"/>
            <p:cNvSpPr>
              <a:spLocks noChangeShapeType="1"/>
            </p:cNvSpPr>
            <p:nvPr/>
          </p:nvSpPr>
          <p:spPr bwMode="auto">
            <a:xfrm flipV="1">
              <a:off x="2619" y="4184"/>
              <a:ext cx="1" cy="48"/>
            </a:xfrm>
            <a:prstGeom prst="line">
              <a:avLst/>
            </a:prstGeom>
            <a:noFill/>
            <a:ln w="3175">
              <a:solidFill>
                <a:srgbClr val="00FF00"/>
              </a:solidFill>
              <a:round/>
              <a:headEnd/>
              <a:tailEnd/>
            </a:ln>
          </p:spPr>
          <p:txBody>
            <a:bodyPr/>
            <a:lstStyle/>
            <a:p>
              <a:endParaRPr lang="en-US"/>
            </a:p>
          </p:txBody>
        </p:sp>
        <p:sp>
          <p:nvSpPr>
            <p:cNvPr id="49586" name="Line 576"/>
            <p:cNvSpPr>
              <a:spLocks noChangeShapeType="1"/>
            </p:cNvSpPr>
            <p:nvPr/>
          </p:nvSpPr>
          <p:spPr bwMode="auto">
            <a:xfrm>
              <a:off x="2615" y="4184"/>
              <a:ext cx="9" cy="1"/>
            </a:xfrm>
            <a:prstGeom prst="line">
              <a:avLst/>
            </a:prstGeom>
            <a:noFill/>
            <a:ln w="3175">
              <a:solidFill>
                <a:srgbClr val="00FF00"/>
              </a:solidFill>
              <a:round/>
              <a:headEnd/>
              <a:tailEnd/>
            </a:ln>
          </p:spPr>
          <p:txBody>
            <a:bodyPr/>
            <a:lstStyle/>
            <a:p>
              <a:endParaRPr lang="en-US"/>
            </a:p>
          </p:txBody>
        </p:sp>
        <p:sp>
          <p:nvSpPr>
            <p:cNvPr id="49587" name="Line 577"/>
            <p:cNvSpPr>
              <a:spLocks noChangeShapeType="1"/>
            </p:cNvSpPr>
            <p:nvPr/>
          </p:nvSpPr>
          <p:spPr bwMode="auto">
            <a:xfrm>
              <a:off x="1508" y="4357"/>
              <a:ext cx="1" cy="10"/>
            </a:xfrm>
            <a:prstGeom prst="line">
              <a:avLst/>
            </a:prstGeom>
            <a:noFill/>
            <a:ln w="3175">
              <a:solidFill>
                <a:srgbClr val="00FF00"/>
              </a:solidFill>
              <a:round/>
              <a:headEnd/>
              <a:tailEnd/>
            </a:ln>
          </p:spPr>
          <p:txBody>
            <a:bodyPr/>
            <a:lstStyle/>
            <a:p>
              <a:endParaRPr lang="en-US"/>
            </a:p>
          </p:txBody>
        </p:sp>
        <p:sp>
          <p:nvSpPr>
            <p:cNvPr id="49588" name="Line 578"/>
            <p:cNvSpPr>
              <a:spLocks noChangeShapeType="1"/>
            </p:cNvSpPr>
            <p:nvPr/>
          </p:nvSpPr>
          <p:spPr bwMode="auto">
            <a:xfrm>
              <a:off x="1504" y="4367"/>
              <a:ext cx="9" cy="1"/>
            </a:xfrm>
            <a:prstGeom prst="line">
              <a:avLst/>
            </a:prstGeom>
            <a:noFill/>
            <a:ln w="3175">
              <a:solidFill>
                <a:srgbClr val="00FF00"/>
              </a:solidFill>
              <a:round/>
              <a:headEnd/>
              <a:tailEnd/>
            </a:ln>
          </p:spPr>
          <p:txBody>
            <a:bodyPr/>
            <a:lstStyle/>
            <a:p>
              <a:endParaRPr lang="en-US"/>
            </a:p>
          </p:txBody>
        </p:sp>
        <p:sp>
          <p:nvSpPr>
            <p:cNvPr id="49589" name="Line 579"/>
            <p:cNvSpPr>
              <a:spLocks noChangeShapeType="1"/>
            </p:cNvSpPr>
            <p:nvPr/>
          </p:nvSpPr>
          <p:spPr bwMode="auto">
            <a:xfrm>
              <a:off x="1667" y="4325"/>
              <a:ext cx="1" cy="10"/>
            </a:xfrm>
            <a:prstGeom prst="line">
              <a:avLst/>
            </a:prstGeom>
            <a:noFill/>
            <a:ln w="3175">
              <a:solidFill>
                <a:srgbClr val="00FF00"/>
              </a:solidFill>
              <a:round/>
              <a:headEnd/>
              <a:tailEnd/>
            </a:ln>
          </p:spPr>
          <p:txBody>
            <a:bodyPr/>
            <a:lstStyle/>
            <a:p>
              <a:endParaRPr lang="en-US"/>
            </a:p>
          </p:txBody>
        </p:sp>
        <p:sp>
          <p:nvSpPr>
            <p:cNvPr id="49590" name="Line 580"/>
            <p:cNvSpPr>
              <a:spLocks noChangeShapeType="1"/>
            </p:cNvSpPr>
            <p:nvPr/>
          </p:nvSpPr>
          <p:spPr bwMode="auto">
            <a:xfrm>
              <a:off x="1663" y="4335"/>
              <a:ext cx="9" cy="1"/>
            </a:xfrm>
            <a:prstGeom prst="line">
              <a:avLst/>
            </a:prstGeom>
            <a:noFill/>
            <a:ln w="3175">
              <a:solidFill>
                <a:srgbClr val="00FF00"/>
              </a:solidFill>
              <a:round/>
              <a:headEnd/>
              <a:tailEnd/>
            </a:ln>
          </p:spPr>
          <p:txBody>
            <a:bodyPr/>
            <a:lstStyle/>
            <a:p>
              <a:endParaRPr lang="en-US"/>
            </a:p>
          </p:txBody>
        </p:sp>
        <p:sp>
          <p:nvSpPr>
            <p:cNvPr id="49591" name="Line 581"/>
            <p:cNvSpPr>
              <a:spLocks noChangeShapeType="1"/>
            </p:cNvSpPr>
            <p:nvPr/>
          </p:nvSpPr>
          <p:spPr bwMode="auto">
            <a:xfrm>
              <a:off x="1826" y="4284"/>
              <a:ext cx="1" cy="30"/>
            </a:xfrm>
            <a:prstGeom prst="line">
              <a:avLst/>
            </a:prstGeom>
            <a:noFill/>
            <a:ln w="3175">
              <a:solidFill>
                <a:srgbClr val="00FF00"/>
              </a:solidFill>
              <a:round/>
              <a:headEnd/>
              <a:tailEnd/>
            </a:ln>
          </p:spPr>
          <p:txBody>
            <a:bodyPr/>
            <a:lstStyle/>
            <a:p>
              <a:endParaRPr lang="en-US"/>
            </a:p>
          </p:txBody>
        </p:sp>
        <p:sp>
          <p:nvSpPr>
            <p:cNvPr id="49592" name="Line 582"/>
            <p:cNvSpPr>
              <a:spLocks noChangeShapeType="1"/>
            </p:cNvSpPr>
            <p:nvPr/>
          </p:nvSpPr>
          <p:spPr bwMode="auto">
            <a:xfrm>
              <a:off x="1821" y="4314"/>
              <a:ext cx="9" cy="1"/>
            </a:xfrm>
            <a:prstGeom prst="line">
              <a:avLst/>
            </a:prstGeom>
            <a:noFill/>
            <a:ln w="3175">
              <a:solidFill>
                <a:srgbClr val="00FF00"/>
              </a:solidFill>
              <a:round/>
              <a:headEnd/>
              <a:tailEnd/>
            </a:ln>
          </p:spPr>
          <p:txBody>
            <a:bodyPr/>
            <a:lstStyle/>
            <a:p>
              <a:endParaRPr lang="en-US"/>
            </a:p>
          </p:txBody>
        </p:sp>
        <p:sp>
          <p:nvSpPr>
            <p:cNvPr id="49593" name="Line 583"/>
            <p:cNvSpPr>
              <a:spLocks noChangeShapeType="1"/>
            </p:cNvSpPr>
            <p:nvPr/>
          </p:nvSpPr>
          <p:spPr bwMode="auto">
            <a:xfrm>
              <a:off x="1984" y="4140"/>
              <a:ext cx="1" cy="50"/>
            </a:xfrm>
            <a:prstGeom prst="line">
              <a:avLst/>
            </a:prstGeom>
            <a:noFill/>
            <a:ln w="3175">
              <a:solidFill>
                <a:srgbClr val="00FF00"/>
              </a:solidFill>
              <a:round/>
              <a:headEnd/>
              <a:tailEnd/>
            </a:ln>
          </p:spPr>
          <p:txBody>
            <a:bodyPr/>
            <a:lstStyle/>
            <a:p>
              <a:endParaRPr lang="en-US"/>
            </a:p>
          </p:txBody>
        </p:sp>
        <p:sp>
          <p:nvSpPr>
            <p:cNvPr id="49594" name="Line 584"/>
            <p:cNvSpPr>
              <a:spLocks noChangeShapeType="1"/>
            </p:cNvSpPr>
            <p:nvPr/>
          </p:nvSpPr>
          <p:spPr bwMode="auto">
            <a:xfrm>
              <a:off x="1980" y="4190"/>
              <a:ext cx="9" cy="1"/>
            </a:xfrm>
            <a:prstGeom prst="line">
              <a:avLst/>
            </a:prstGeom>
            <a:noFill/>
            <a:ln w="3175">
              <a:solidFill>
                <a:srgbClr val="00FF00"/>
              </a:solidFill>
              <a:round/>
              <a:headEnd/>
              <a:tailEnd/>
            </a:ln>
          </p:spPr>
          <p:txBody>
            <a:bodyPr/>
            <a:lstStyle/>
            <a:p>
              <a:endParaRPr lang="en-US"/>
            </a:p>
          </p:txBody>
        </p:sp>
        <p:sp>
          <p:nvSpPr>
            <p:cNvPr id="49595" name="Line 585"/>
            <p:cNvSpPr>
              <a:spLocks noChangeShapeType="1"/>
            </p:cNvSpPr>
            <p:nvPr/>
          </p:nvSpPr>
          <p:spPr bwMode="auto">
            <a:xfrm>
              <a:off x="2143" y="3936"/>
              <a:ext cx="1" cy="57"/>
            </a:xfrm>
            <a:prstGeom prst="line">
              <a:avLst/>
            </a:prstGeom>
            <a:noFill/>
            <a:ln w="3175">
              <a:solidFill>
                <a:srgbClr val="00FF00"/>
              </a:solidFill>
              <a:round/>
              <a:headEnd/>
              <a:tailEnd/>
            </a:ln>
          </p:spPr>
          <p:txBody>
            <a:bodyPr/>
            <a:lstStyle/>
            <a:p>
              <a:endParaRPr lang="en-US"/>
            </a:p>
          </p:txBody>
        </p:sp>
        <p:sp>
          <p:nvSpPr>
            <p:cNvPr id="49596" name="Line 586"/>
            <p:cNvSpPr>
              <a:spLocks noChangeShapeType="1"/>
            </p:cNvSpPr>
            <p:nvPr/>
          </p:nvSpPr>
          <p:spPr bwMode="auto">
            <a:xfrm>
              <a:off x="2139" y="3993"/>
              <a:ext cx="9" cy="1"/>
            </a:xfrm>
            <a:prstGeom prst="line">
              <a:avLst/>
            </a:prstGeom>
            <a:noFill/>
            <a:ln w="3175">
              <a:solidFill>
                <a:srgbClr val="00FF00"/>
              </a:solidFill>
              <a:round/>
              <a:headEnd/>
              <a:tailEnd/>
            </a:ln>
          </p:spPr>
          <p:txBody>
            <a:bodyPr/>
            <a:lstStyle/>
            <a:p>
              <a:endParaRPr lang="en-US"/>
            </a:p>
          </p:txBody>
        </p:sp>
        <p:sp>
          <p:nvSpPr>
            <p:cNvPr id="49597" name="Line 587"/>
            <p:cNvSpPr>
              <a:spLocks noChangeShapeType="1"/>
            </p:cNvSpPr>
            <p:nvPr/>
          </p:nvSpPr>
          <p:spPr bwMode="auto">
            <a:xfrm>
              <a:off x="2302" y="3856"/>
              <a:ext cx="1" cy="65"/>
            </a:xfrm>
            <a:prstGeom prst="line">
              <a:avLst/>
            </a:prstGeom>
            <a:noFill/>
            <a:ln w="3175">
              <a:solidFill>
                <a:srgbClr val="00FF00"/>
              </a:solidFill>
              <a:round/>
              <a:headEnd/>
              <a:tailEnd/>
            </a:ln>
          </p:spPr>
          <p:txBody>
            <a:bodyPr/>
            <a:lstStyle/>
            <a:p>
              <a:endParaRPr lang="en-US"/>
            </a:p>
          </p:txBody>
        </p:sp>
        <p:sp>
          <p:nvSpPr>
            <p:cNvPr id="49598" name="Line 588"/>
            <p:cNvSpPr>
              <a:spLocks noChangeShapeType="1"/>
            </p:cNvSpPr>
            <p:nvPr/>
          </p:nvSpPr>
          <p:spPr bwMode="auto">
            <a:xfrm>
              <a:off x="2298" y="3921"/>
              <a:ext cx="9" cy="1"/>
            </a:xfrm>
            <a:prstGeom prst="line">
              <a:avLst/>
            </a:prstGeom>
            <a:noFill/>
            <a:ln w="3175">
              <a:solidFill>
                <a:srgbClr val="00FF00"/>
              </a:solidFill>
              <a:round/>
              <a:headEnd/>
              <a:tailEnd/>
            </a:ln>
          </p:spPr>
          <p:txBody>
            <a:bodyPr/>
            <a:lstStyle/>
            <a:p>
              <a:endParaRPr lang="en-US"/>
            </a:p>
          </p:txBody>
        </p:sp>
        <p:sp>
          <p:nvSpPr>
            <p:cNvPr id="49599" name="Line 589"/>
            <p:cNvSpPr>
              <a:spLocks noChangeShapeType="1"/>
            </p:cNvSpPr>
            <p:nvPr/>
          </p:nvSpPr>
          <p:spPr bwMode="auto">
            <a:xfrm>
              <a:off x="2461" y="4068"/>
              <a:ext cx="1" cy="48"/>
            </a:xfrm>
            <a:prstGeom prst="line">
              <a:avLst/>
            </a:prstGeom>
            <a:noFill/>
            <a:ln w="3175">
              <a:solidFill>
                <a:srgbClr val="00FF00"/>
              </a:solidFill>
              <a:round/>
              <a:headEnd/>
              <a:tailEnd/>
            </a:ln>
          </p:spPr>
          <p:txBody>
            <a:bodyPr/>
            <a:lstStyle/>
            <a:p>
              <a:endParaRPr lang="en-US"/>
            </a:p>
          </p:txBody>
        </p:sp>
        <p:sp>
          <p:nvSpPr>
            <p:cNvPr id="49600" name="Line 590"/>
            <p:cNvSpPr>
              <a:spLocks noChangeShapeType="1"/>
            </p:cNvSpPr>
            <p:nvPr/>
          </p:nvSpPr>
          <p:spPr bwMode="auto">
            <a:xfrm>
              <a:off x="2456" y="4116"/>
              <a:ext cx="9" cy="1"/>
            </a:xfrm>
            <a:prstGeom prst="line">
              <a:avLst/>
            </a:prstGeom>
            <a:noFill/>
            <a:ln w="3175">
              <a:solidFill>
                <a:srgbClr val="00FF00"/>
              </a:solidFill>
              <a:round/>
              <a:headEnd/>
              <a:tailEnd/>
            </a:ln>
          </p:spPr>
          <p:txBody>
            <a:bodyPr/>
            <a:lstStyle/>
            <a:p>
              <a:endParaRPr lang="en-US"/>
            </a:p>
          </p:txBody>
        </p:sp>
        <p:sp>
          <p:nvSpPr>
            <p:cNvPr id="49601" name="Line 591"/>
            <p:cNvSpPr>
              <a:spLocks noChangeShapeType="1"/>
            </p:cNvSpPr>
            <p:nvPr/>
          </p:nvSpPr>
          <p:spPr bwMode="auto">
            <a:xfrm>
              <a:off x="2619" y="4232"/>
              <a:ext cx="1" cy="48"/>
            </a:xfrm>
            <a:prstGeom prst="line">
              <a:avLst/>
            </a:prstGeom>
            <a:noFill/>
            <a:ln w="3175">
              <a:solidFill>
                <a:srgbClr val="00FF00"/>
              </a:solidFill>
              <a:round/>
              <a:headEnd/>
              <a:tailEnd/>
            </a:ln>
          </p:spPr>
          <p:txBody>
            <a:bodyPr/>
            <a:lstStyle/>
            <a:p>
              <a:endParaRPr lang="en-US"/>
            </a:p>
          </p:txBody>
        </p:sp>
        <p:sp>
          <p:nvSpPr>
            <p:cNvPr id="49602" name="Line 592"/>
            <p:cNvSpPr>
              <a:spLocks noChangeShapeType="1"/>
            </p:cNvSpPr>
            <p:nvPr/>
          </p:nvSpPr>
          <p:spPr bwMode="auto">
            <a:xfrm>
              <a:off x="2615" y="4280"/>
              <a:ext cx="9" cy="1"/>
            </a:xfrm>
            <a:prstGeom prst="line">
              <a:avLst/>
            </a:prstGeom>
            <a:noFill/>
            <a:ln w="3175">
              <a:solidFill>
                <a:srgbClr val="00FF00"/>
              </a:solidFill>
              <a:round/>
              <a:headEnd/>
              <a:tailEnd/>
            </a:ln>
          </p:spPr>
          <p:txBody>
            <a:bodyPr/>
            <a:lstStyle/>
            <a:p>
              <a:endParaRPr lang="en-US"/>
            </a:p>
          </p:txBody>
        </p:sp>
        <p:sp>
          <p:nvSpPr>
            <p:cNvPr id="49603" name="Freeform 593"/>
            <p:cNvSpPr>
              <a:spLocks/>
            </p:cNvSpPr>
            <p:nvPr/>
          </p:nvSpPr>
          <p:spPr bwMode="auto">
            <a:xfrm>
              <a:off x="1508" y="3862"/>
              <a:ext cx="1111" cy="490"/>
            </a:xfrm>
            <a:custGeom>
              <a:avLst/>
              <a:gdLst>
                <a:gd name="T0" fmla="*/ 0 w 3295"/>
                <a:gd name="T1" fmla="*/ 50 h 1029"/>
                <a:gd name="T2" fmla="*/ 6 w 3295"/>
                <a:gd name="T3" fmla="*/ 53 h 1029"/>
                <a:gd name="T4" fmla="*/ 12 w 3295"/>
                <a:gd name="T5" fmla="*/ 40 h 1029"/>
                <a:gd name="T6" fmla="*/ 18 w 3295"/>
                <a:gd name="T7" fmla="*/ 19 h 1029"/>
                <a:gd name="T8" fmla="*/ 24 w 3295"/>
                <a:gd name="T9" fmla="*/ 0 h 1029"/>
                <a:gd name="T10" fmla="*/ 30 w 3295"/>
                <a:gd name="T11" fmla="*/ 3 h 1029"/>
                <a:gd name="T12" fmla="*/ 36 w 3295"/>
                <a:gd name="T13" fmla="*/ 20 h 1029"/>
                <a:gd name="T14" fmla="*/ 42 w 3295"/>
                <a:gd name="T15" fmla="*/ 43 h 1029"/>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1029"/>
                <a:gd name="T26" fmla="*/ 3295 w 3295"/>
                <a:gd name="T27" fmla="*/ 1029 h 10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1029">
                  <a:moveTo>
                    <a:pt x="0" y="982"/>
                  </a:moveTo>
                  <a:lnTo>
                    <a:pt x="471" y="1029"/>
                  </a:lnTo>
                  <a:lnTo>
                    <a:pt x="941" y="782"/>
                  </a:lnTo>
                  <a:lnTo>
                    <a:pt x="1412" y="375"/>
                  </a:lnTo>
                  <a:lnTo>
                    <a:pt x="1883" y="0"/>
                  </a:lnTo>
                  <a:lnTo>
                    <a:pt x="2354" y="62"/>
                  </a:lnTo>
                  <a:lnTo>
                    <a:pt x="2824" y="388"/>
                  </a:lnTo>
                  <a:lnTo>
                    <a:pt x="3295" y="837"/>
                  </a:lnTo>
                </a:path>
              </a:pathLst>
            </a:custGeom>
            <a:noFill/>
            <a:ln w="3175">
              <a:solidFill>
                <a:srgbClr val="0000FF"/>
              </a:solidFill>
              <a:round/>
              <a:headEnd/>
              <a:tailEnd/>
            </a:ln>
          </p:spPr>
          <p:txBody>
            <a:bodyPr/>
            <a:lstStyle/>
            <a:p>
              <a:endParaRPr lang="en-US"/>
            </a:p>
          </p:txBody>
        </p:sp>
        <p:sp>
          <p:nvSpPr>
            <p:cNvPr id="49604" name="Line 594"/>
            <p:cNvSpPr>
              <a:spLocks noChangeShapeType="1"/>
            </p:cNvSpPr>
            <p:nvPr/>
          </p:nvSpPr>
          <p:spPr bwMode="auto">
            <a:xfrm flipV="1">
              <a:off x="1508" y="4320"/>
              <a:ext cx="1" cy="10"/>
            </a:xfrm>
            <a:prstGeom prst="line">
              <a:avLst/>
            </a:prstGeom>
            <a:noFill/>
            <a:ln w="3175">
              <a:solidFill>
                <a:srgbClr val="0000FF"/>
              </a:solidFill>
              <a:round/>
              <a:headEnd/>
              <a:tailEnd/>
            </a:ln>
          </p:spPr>
          <p:txBody>
            <a:bodyPr/>
            <a:lstStyle/>
            <a:p>
              <a:endParaRPr lang="en-US"/>
            </a:p>
          </p:txBody>
        </p:sp>
        <p:sp>
          <p:nvSpPr>
            <p:cNvPr id="49605" name="Line 595"/>
            <p:cNvSpPr>
              <a:spLocks noChangeShapeType="1"/>
            </p:cNvSpPr>
            <p:nvPr/>
          </p:nvSpPr>
          <p:spPr bwMode="auto">
            <a:xfrm>
              <a:off x="1504" y="4320"/>
              <a:ext cx="9" cy="1"/>
            </a:xfrm>
            <a:prstGeom prst="line">
              <a:avLst/>
            </a:prstGeom>
            <a:noFill/>
            <a:ln w="3175">
              <a:solidFill>
                <a:srgbClr val="0000FF"/>
              </a:solidFill>
              <a:round/>
              <a:headEnd/>
              <a:tailEnd/>
            </a:ln>
          </p:spPr>
          <p:txBody>
            <a:bodyPr/>
            <a:lstStyle/>
            <a:p>
              <a:endParaRPr lang="en-US"/>
            </a:p>
          </p:txBody>
        </p:sp>
        <p:sp>
          <p:nvSpPr>
            <p:cNvPr id="49606" name="Line 596"/>
            <p:cNvSpPr>
              <a:spLocks noChangeShapeType="1"/>
            </p:cNvSpPr>
            <p:nvPr/>
          </p:nvSpPr>
          <p:spPr bwMode="auto">
            <a:xfrm flipV="1">
              <a:off x="1667" y="4343"/>
              <a:ext cx="1" cy="9"/>
            </a:xfrm>
            <a:prstGeom prst="line">
              <a:avLst/>
            </a:prstGeom>
            <a:noFill/>
            <a:ln w="3175">
              <a:solidFill>
                <a:srgbClr val="0000FF"/>
              </a:solidFill>
              <a:round/>
              <a:headEnd/>
              <a:tailEnd/>
            </a:ln>
          </p:spPr>
          <p:txBody>
            <a:bodyPr/>
            <a:lstStyle/>
            <a:p>
              <a:endParaRPr lang="en-US"/>
            </a:p>
          </p:txBody>
        </p:sp>
        <p:sp>
          <p:nvSpPr>
            <p:cNvPr id="49607" name="Line 597"/>
            <p:cNvSpPr>
              <a:spLocks noChangeShapeType="1"/>
            </p:cNvSpPr>
            <p:nvPr/>
          </p:nvSpPr>
          <p:spPr bwMode="auto">
            <a:xfrm>
              <a:off x="1663" y="4343"/>
              <a:ext cx="9" cy="1"/>
            </a:xfrm>
            <a:prstGeom prst="line">
              <a:avLst/>
            </a:prstGeom>
            <a:noFill/>
            <a:ln w="3175">
              <a:solidFill>
                <a:srgbClr val="0000FF"/>
              </a:solidFill>
              <a:round/>
              <a:headEnd/>
              <a:tailEnd/>
            </a:ln>
          </p:spPr>
          <p:txBody>
            <a:bodyPr/>
            <a:lstStyle/>
            <a:p>
              <a:endParaRPr lang="en-US"/>
            </a:p>
          </p:txBody>
        </p:sp>
        <p:sp>
          <p:nvSpPr>
            <p:cNvPr id="49608" name="Line 598"/>
            <p:cNvSpPr>
              <a:spLocks noChangeShapeType="1"/>
            </p:cNvSpPr>
            <p:nvPr/>
          </p:nvSpPr>
          <p:spPr bwMode="auto">
            <a:xfrm flipV="1">
              <a:off x="1826" y="4202"/>
              <a:ext cx="1" cy="33"/>
            </a:xfrm>
            <a:prstGeom prst="line">
              <a:avLst/>
            </a:prstGeom>
            <a:noFill/>
            <a:ln w="3175">
              <a:solidFill>
                <a:srgbClr val="0000FF"/>
              </a:solidFill>
              <a:round/>
              <a:headEnd/>
              <a:tailEnd/>
            </a:ln>
          </p:spPr>
          <p:txBody>
            <a:bodyPr/>
            <a:lstStyle/>
            <a:p>
              <a:endParaRPr lang="en-US"/>
            </a:p>
          </p:txBody>
        </p:sp>
        <p:sp>
          <p:nvSpPr>
            <p:cNvPr id="49609" name="Line 599"/>
            <p:cNvSpPr>
              <a:spLocks noChangeShapeType="1"/>
            </p:cNvSpPr>
            <p:nvPr/>
          </p:nvSpPr>
          <p:spPr bwMode="auto">
            <a:xfrm>
              <a:off x="1821" y="4202"/>
              <a:ext cx="9" cy="1"/>
            </a:xfrm>
            <a:prstGeom prst="line">
              <a:avLst/>
            </a:prstGeom>
            <a:noFill/>
            <a:ln w="3175">
              <a:solidFill>
                <a:srgbClr val="0000FF"/>
              </a:solidFill>
              <a:round/>
              <a:headEnd/>
              <a:tailEnd/>
            </a:ln>
          </p:spPr>
          <p:txBody>
            <a:bodyPr/>
            <a:lstStyle/>
            <a:p>
              <a:endParaRPr lang="en-US"/>
            </a:p>
          </p:txBody>
        </p:sp>
        <p:sp>
          <p:nvSpPr>
            <p:cNvPr id="49610" name="Line 600"/>
            <p:cNvSpPr>
              <a:spLocks noChangeShapeType="1"/>
            </p:cNvSpPr>
            <p:nvPr/>
          </p:nvSpPr>
          <p:spPr bwMode="auto">
            <a:xfrm flipV="1">
              <a:off x="1984" y="3985"/>
              <a:ext cx="1" cy="56"/>
            </a:xfrm>
            <a:prstGeom prst="line">
              <a:avLst/>
            </a:prstGeom>
            <a:noFill/>
            <a:ln w="3175">
              <a:solidFill>
                <a:srgbClr val="0000FF"/>
              </a:solidFill>
              <a:round/>
              <a:headEnd/>
              <a:tailEnd/>
            </a:ln>
          </p:spPr>
          <p:txBody>
            <a:bodyPr/>
            <a:lstStyle/>
            <a:p>
              <a:endParaRPr lang="en-US"/>
            </a:p>
          </p:txBody>
        </p:sp>
        <p:sp>
          <p:nvSpPr>
            <p:cNvPr id="49611" name="Line 601"/>
            <p:cNvSpPr>
              <a:spLocks noChangeShapeType="1"/>
            </p:cNvSpPr>
            <p:nvPr/>
          </p:nvSpPr>
          <p:spPr bwMode="auto">
            <a:xfrm>
              <a:off x="1980" y="3985"/>
              <a:ext cx="9" cy="1"/>
            </a:xfrm>
            <a:prstGeom prst="line">
              <a:avLst/>
            </a:prstGeom>
            <a:noFill/>
            <a:ln w="3175">
              <a:solidFill>
                <a:srgbClr val="0000FF"/>
              </a:solidFill>
              <a:round/>
              <a:headEnd/>
              <a:tailEnd/>
            </a:ln>
          </p:spPr>
          <p:txBody>
            <a:bodyPr/>
            <a:lstStyle/>
            <a:p>
              <a:endParaRPr lang="en-US"/>
            </a:p>
          </p:txBody>
        </p:sp>
        <p:sp>
          <p:nvSpPr>
            <p:cNvPr id="49612" name="Line 602"/>
            <p:cNvSpPr>
              <a:spLocks noChangeShapeType="1"/>
            </p:cNvSpPr>
            <p:nvPr/>
          </p:nvSpPr>
          <p:spPr bwMode="auto">
            <a:xfrm flipV="1">
              <a:off x="2143" y="3795"/>
              <a:ext cx="1" cy="67"/>
            </a:xfrm>
            <a:prstGeom prst="line">
              <a:avLst/>
            </a:prstGeom>
            <a:noFill/>
            <a:ln w="3175">
              <a:solidFill>
                <a:srgbClr val="0000FF"/>
              </a:solidFill>
              <a:round/>
              <a:headEnd/>
              <a:tailEnd/>
            </a:ln>
          </p:spPr>
          <p:txBody>
            <a:bodyPr/>
            <a:lstStyle/>
            <a:p>
              <a:endParaRPr lang="en-US"/>
            </a:p>
          </p:txBody>
        </p:sp>
        <p:sp>
          <p:nvSpPr>
            <p:cNvPr id="49613" name="Line 603"/>
            <p:cNvSpPr>
              <a:spLocks noChangeShapeType="1"/>
            </p:cNvSpPr>
            <p:nvPr/>
          </p:nvSpPr>
          <p:spPr bwMode="auto">
            <a:xfrm>
              <a:off x="2139" y="3795"/>
              <a:ext cx="9" cy="1"/>
            </a:xfrm>
            <a:prstGeom prst="line">
              <a:avLst/>
            </a:prstGeom>
            <a:noFill/>
            <a:ln w="3175">
              <a:solidFill>
                <a:srgbClr val="0000FF"/>
              </a:solidFill>
              <a:round/>
              <a:headEnd/>
              <a:tailEnd/>
            </a:ln>
          </p:spPr>
          <p:txBody>
            <a:bodyPr/>
            <a:lstStyle/>
            <a:p>
              <a:endParaRPr lang="en-US"/>
            </a:p>
          </p:txBody>
        </p:sp>
        <p:sp>
          <p:nvSpPr>
            <p:cNvPr id="49614" name="Line 604"/>
            <p:cNvSpPr>
              <a:spLocks noChangeShapeType="1"/>
            </p:cNvSpPr>
            <p:nvPr/>
          </p:nvSpPr>
          <p:spPr bwMode="auto">
            <a:xfrm flipV="1">
              <a:off x="2302" y="3856"/>
              <a:ext cx="1" cy="36"/>
            </a:xfrm>
            <a:prstGeom prst="line">
              <a:avLst/>
            </a:prstGeom>
            <a:noFill/>
            <a:ln w="3175">
              <a:solidFill>
                <a:srgbClr val="0000FF"/>
              </a:solidFill>
              <a:round/>
              <a:headEnd/>
              <a:tailEnd/>
            </a:ln>
          </p:spPr>
          <p:txBody>
            <a:bodyPr/>
            <a:lstStyle/>
            <a:p>
              <a:endParaRPr lang="en-US"/>
            </a:p>
          </p:txBody>
        </p:sp>
        <p:sp>
          <p:nvSpPr>
            <p:cNvPr id="49615" name="Line 605"/>
            <p:cNvSpPr>
              <a:spLocks noChangeShapeType="1"/>
            </p:cNvSpPr>
            <p:nvPr/>
          </p:nvSpPr>
          <p:spPr bwMode="auto">
            <a:xfrm>
              <a:off x="2298" y="3856"/>
              <a:ext cx="9" cy="1"/>
            </a:xfrm>
            <a:prstGeom prst="line">
              <a:avLst/>
            </a:prstGeom>
            <a:noFill/>
            <a:ln w="3175">
              <a:solidFill>
                <a:srgbClr val="0000FF"/>
              </a:solidFill>
              <a:round/>
              <a:headEnd/>
              <a:tailEnd/>
            </a:ln>
          </p:spPr>
          <p:txBody>
            <a:bodyPr/>
            <a:lstStyle/>
            <a:p>
              <a:endParaRPr lang="en-US"/>
            </a:p>
          </p:txBody>
        </p:sp>
        <p:sp>
          <p:nvSpPr>
            <p:cNvPr id="49616" name="Line 606"/>
            <p:cNvSpPr>
              <a:spLocks noChangeShapeType="1"/>
            </p:cNvSpPr>
            <p:nvPr/>
          </p:nvSpPr>
          <p:spPr bwMode="auto">
            <a:xfrm flipV="1">
              <a:off x="2461" y="4015"/>
              <a:ext cx="1" cy="32"/>
            </a:xfrm>
            <a:prstGeom prst="line">
              <a:avLst/>
            </a:prstGeom>
            <a:noFill/>
            <a:ln w="3175">
              <a:solidFill>
                <a:srgbClr val="0000FF"/>
              </a:solidFill>
              <a:round/>
              <a:headEnd/>
              <a:tailEnd/>
            </a:ln>
          </p:spPr>
          <p:txBody>
            <a:bodyPr/>
            <a:lstStyle/>
            <a:p>
              <a:endParaRPr lang="en-US"/>
            </a:p>
          </p:txBody>
        </p:sp>
        <p:sp>
          <p:nvSpPr>
            <p:cNvPr id="49617" name="Line 607"/>
            <p:cNvSpPr>
              <a:spLocks noChangeShapeType="1"/>
            </p:cNvSpPr>
            <p:nvPr/>
          </p:nvSpPr>
          <p:spPr bwMode="auto">
            <a:xfrm>
              <a:off x="2456" y="4015"/>
              <a:ext cx="9" cy="1"/>
            </a:xfrm>
            <a:prstGeom prst="line">
              <a:avLst/>
            </a:prstGeom>
            <a:noFill/>
            <a:ln w="3175">
              <a:solidFill>
                <a:srgbClr val="0000FF"/>
              </a:solidFill>
              <a:round/>
              <a:headEnd/>
              <a:tailEnd/>
            </a:ln>
          </p:spPr>
          <p:txBody>
            <a:bodyPr/>
            <a:lstStyle/>
            <a:p>
              <a:endParaRPr lang="en-US"/>
            </a:p>
          </p:txBody>
        </p:sp>
        <p:sp>
          <p:nvSpPr>
            <p:cNvPr id="49618" name="Line 608"/>
            <p:cNvSpPr>
              <a:spLocks noChangeShapeType="1"/>
            </p:cNvSpPr>
            <p:nvPr/>
          </p:nvSpPr>
          <p:spPr bwMode="auto">
            <a:xfrm flipV="1">
              <a:off x="2619" y="4227"/>
              <a:ext cx="1" cy="34"/>
            </a:xfrm>
            <a:prstGeom prst="line">
              <a:avLst/>
            </a:prstGeom>
            <a:noFill/>
            <a:ln w="3175">
              <a:solidFill>
                <a:srgbClr val="0000FF"/>
              </a:solidFill>
              <a:round/>
              <a:headEnd/>
              <a:tailEnd/>
            </a:ln>
          </p:spPr>
          <p:txBody>
            <a:bodyPr/>
            <a:lstStyle/>
            <a:p>
              <a:endParaRPr lang="en-US"/>
            </a:p>
          </p:txBody>
        </p:sp>
        <p:sp>
          <p:nvSpPr>
            <p:cNvPr id="49619" name="Line 609"/>
            <p:cNvSpPr>
              <a:spLocks noChangeShapeType="1"/>
            </p:cNvSpPr>
            <p:nvPr/>
          </p:nvSpPr>
          <p:spPr bwMode="auto">
            <a:xfrm>
              <a:off x="2615" y="4227"/>
              <a:ext cx="9" cy="1"/>
            </a:xfrm>
            <a:prstGeom prst="line">
              <a:avLst/>
            </a:prstGeom>
            <a:noFill/>
            <a:ln w="3175">
              <a:solidFill>
                <a:srgbClr val="0000FF"/>
              </a:solidFill>
              <a:round/>
              <a:headEnd/>
              <a:tailEnd/>
            </a:ln>
          </p:spPr>
          <p:txBody>
            <a:bodyPr/>
            <a:lstStyle/>
            <a:p>
              <a:endParaRPr lang="en-US"/>
            </a:p>
          </p:txBody>
        </p:sp>
        <p:sp>
          <p:nvSpPr>
            <p:cNvPr id="49620" name="Line 610"/>
            <p:cNvSpPr>
              <a:spLocks noChangeShapeType="1"/>
            </p:cNvSpPr>
            <p:nvPr/>
          </p:nvSpPr>
          <p:spPr bwMode="auto">
            <a:xfrm>
              <a:off x="1508" y="4330"/>
              <a:ext cx="1" cy="9"/>
            </a:xfrm>
            <a:prstGeom prst="line">
              <a:avLst/>
            </a:prstGeom>
            <a:noFill/>
            <a:ln w="3175">
              <a:solidFill>
                <a:srgbClr val="0000FF"/>
              </a:solidFill>
              <a:round/>
              <a:headEnd/>
              <a:tailEnd/>
            </a:ln>
          </p:spPr>
          <p:txBody>
            <a:bodyPr/>
            <a:lstStyle/>
            <a:p>
              <a:endParaRPr lang="en-US"/>
            </a:p>
          </p:txBody>
        </p:sp>
        <p:sp>
          <p:nvSpPr>
            <p:cNvPr id="49621" name="Line 611"/>
            <p:cNvSpPr>
              <a:spLocks noChangeShapeType="1"/>
            </p:cNvSpPr>
            <p:nvPr/>
          </p:nvSpPr>
          <p:spPr bwMode="auto">
            <a:xfrm>
              <a:off x="1504" y="4339"/>
              <a:ext cx="9" cy="1"/>
            </a:xfrm>
            <a:prstGeom prst="line">
              <a:avLst/>
            </a:prstGeom>
            <a:noFill/>
            <a:ln w="3175">
              <a:solidFill>
                <a:srgbClr val="0000FF"/>
              </a:solidFill>
              <a:round/>
              <a:headEnd/>
              <a:tailEnd/>
            </a:ln>
          </p:spPr>
          <p:txBody>
            <a:bodyPr/>
            <a:lstStyle/>
            <a:p>
              <a:endParaRPr lang="en-US"/>
            </a:p>
          </p:txBody>
        </p:sp>
        <p:sp>
          <p:nvSpPr>
            <p:cNvPr id="49622" name="Line 612"/>
            <p:cNvSpPr>
              <a:spLocks noChangeShapeType="1"/>
            </p:cNvSpPr>
            <p:nvPr/>
          </p:nvSpPr>
          <p:spPr bwMode="auto">
            <a:xfrm>
              <a:off x="1667" y="4352"/>
              <a:ext cx="1" cy="10"/>
            </a:xfrm>
            <a:prstGeom prst="line">
              <a:avLst/>
            </a:prstGeom>
            <a:noFill/>
            <a:ln w="3175">
              <a:solidFill>
                <a:srgbClr val="0000FF"/>
              </a:solidFill>
              <a:round/>
              <a:headEnd/>
              <a:tailEnd/>
            </a:ln>
          </p:spPr>
          <p:txBody>
            <a:bodyPr/>
            <a:lstStyle/>
            <a:p>
              <a:endParaRPr lang="en-US"/>
            </a:p>
          </p:txBody>
        </p:sp>
        <p:sp>
          <p:nvSpPr>
            <p:cNvPr id="49623" name="Line 613"/>
            <p:cNvSpPr>
              <a:spLocks noChangeShapeType="1"/>
            </p:cNvSpPr>
            <p:nvPr/>
          </p:nvSpPr>
          <p:spPr bwMode="auto">
            <a:xfrm>
              <a:off x="1663" y="4362"/>
              <a:ext cx="9" cy="1"/>
            </a:xfrm>
            <a:prstGeom prst="line">
              <a:avLst/>
            </a:prstGeom>
            <a:noFill/>
            <a:ln w="3175">
              <a:solidFill>
                <a:srgbClr val="0000FF"/>
              </a:solidFill>
              <a:round/>
              <a:headEnd/>
              <a:tailEnd/>
            </a:ln>
          </p:spPr>
          <p:txBody>
            <a:bodyPr/>
            <a:lstStyle/>
            <a:p>
              <a:endParaRPr lang="en-US"/>
            </a:p>
          </p:txBody>
        </p:sp>
        <p:sp>
          <p:nvSpPr>
            <p:cNvPr id="49624" name="Line 614"/>
            <p:cNvSpPr>
              <a:spLocks noChangeShapeType="1"/>
            </p:cNvSpPr>
            <p:nvPr/>
          </p:nvSpPr>
          <p:spPr bwMode="auto">
            <a:xfrm>
              <a:off x="1826" y="4235"/>
              <a:ext cx="1" cy="33"/>
            </a:xfrm>
            <a:prstGeom prst="line">
              <a:avLst/>
            </a:prstGeom>
            <a:noFill/>
            <a:ln w="3175">
              <a:solidFill>
                <a:srgbClr val="0000FF"/>
              </a:solidFill>
              <a:round/>
              <a:headEnd/>
              <a:tailEnd/>
            </a:ln>
          </p:spPr>
          <p:txBody>
            <a:bodyPr/>
            <a:lstStyle/>
            <a:p>
              <a:endParaRPr lang="en-US"/>
            </a:p>
          </p:txBody>
        </p:sp>
        <p:sp>
          <p:nvSpPr>
            <p:cNvPr id="49625" name="Line 615"/>
            <p:cNvSpPr>
              <a:spLocks noChangeShapeType="1"/>
            </p:cNvSpPr>
            <p:nvPr/>
          </p:nvSpPr>
          <p:spPr bwMode="auto">
            <a:xfrm>
              <a:off x="1821" y="4268"/>
              <a:ext cx="9" cy="1"/>
            </a:xfrm>
            <a:prstGeom prst="line">
              <a:avLst/>
            </a:prstGeom>
            <a:noFill/>
            <a:ln w="3175">
              <a:solidFill>
                <a:srgbClr val="0000FF"/>
              </a:solidFill>
              <a:round/>
              <a:headEnd/>
              <a:tailEnd/>
            </a:ln>
          </p:spPr>
          <p:txBody>
            <a:bodyPr/>
            <a:lstStyle/>
            <a:p>
              <a:endParaRPr lang="en-US"/>
            </a:p>
          </p:txBody>
        </p:sp>
        <p:sp>
          <p:nvSpPr>
            <p:cNvPr id="49626" name="Line 616"/>
            <p:cNvSpPr>
              <a:spLocks noChangeShapeType="1"/>
            </p:cNvSpPr>
            <p:nvPr/>
          </p:nvSpPr>
          <p:spPr bwMode="auto">
            <a:xfrm>
              <a:off x="1984" y="4041"/>
              <a:ext cx="1" cy="55"/>
            </a:xfrm>
            <a:prstGeom prst="line">
              <a:avLst/>
            </a:prstGeom>
            <a:noFill/>
            <a:ln w="3175">
              <a:solidFill>
                <a:srgbClr val="0000FF"/>
              </a:solidFill>
              <a:round/>
              <a:headEnd/>
              <a:tailEnd/>
            </a:ln>
          </p:spPr>
          <p:txBody>
            <a:bodyPr/>
            <a:lstStyle/>
            <a:p>
              <a:endParaRPr lang="en-US"/>
            </a:p>
          </p:txBody>
        </p:sp>
        <p:sp>
          <p:nvSpPr>
            <p:cNvPr id="49627" name="Line 617"/>
            <p:cNvSpPr>
              <a:spLocks noChangeShapeType="1"/>
            </p:cNvSpPr>
            <p:nvPr/>
          </p:nvSpPr>
          <p:spPr bwMode="auto">
            <a:xfrm>
              <a:off x="1980" y="4096"/>
              <a:ext cx="9" cy="1"/>
            </a:xfrm>
            <a:prstGeom prst="line">
              <a:avLst/>
            </a:prstGeom>
            <a:noFill/>
            <a:ln w="3175">
              <a:solidFill>
                <a:srgbClr val="0000FF"/>
              </a:solidFill>
              <a:round/>
              <a:headEnd/>
              <a:tailEnd/>
            </a:ln>
          </p:spPr>
          <p:txBody>
            <a:bodyPr/>
            <a:lstStyle/>
            <a:p>
              <a:endParaRPr lang="en-US"/>
            </a:p>
          </p:txBody>
        </p:sp>
        <p:sp>
          <p:nvSpPr>
            <p:cNvPr id="49628" name="Line 618"/>
            <p:cNvSpPr>
              <a:spLocks noChangeShapeType="1"/>
            </p:cNvSpPr>
            <p:nvPr/>
          </p:nvSpPr>
          <p:spPr bwMode="auto">
            <a:xfrm>
              <a:off x="2143" y="3862"/>
              <a:ext cx="1" cy="67"/>
            </a:xfrm>
            <a:prstGeom prst="line">
              <a:avLst/>
            </a:prstGeom>
            <a:noFill/>
            <a:ln w="3175">
              <a:solidFill>
                <a:srgbClr val="0000FF"/>
              </a:solidFill>
              <a:round/>
              <a:headEnd/>
              <a:tailEnd/>
            </a:ln>
          </p:spPr>
          <p:txBody>
            <a:bodyPr/>
            <a:lstStyle/>
            <a:p>
              <a:endParaRPr lang="en-US"/>
            </a:p>
          </p:txBody>
        </p:sp>
        <p:sp>
          <p:nvSpPr>
            <p:cNvPr id="49629" name="Line 619"/>
            <p:cNvSpPr>
              <a:spLocks noChangeShapeType="1"/>
            </p:cNvSpPr>
            <p:nvPr/>
          </p:nvSpPr>
          <p:spPr bwMode="auto">
            <a:xfrm>
              <a:off x="2139" y="3929"/>
              <a:ext cx="9" cy="1"/>
            </a:xfrm>
            <a:prstGeom prst="line">
              <a:avLst/>
            </a:prstGeom>
            <a:noFill/>
            <a:ln w="3175">
              <a:solidFill>
                <a:srgbClr val="0000FF"/>
              </a:solidFill>
              <a:round/>
              <a:headEnd/>
              <a:tailEnd/>
            </a:ln>
          </p:spPr>
          <p:txBody>
            <a:bodyPr/>
            <a:lstStyle/>
            <a:p>
              <a:endParaRPr lang="en-US"/>
            </a:p>
          </p:txBody>
        </p:sp>
        <p:sp>
          <p:nvSpPr>
            <p:cNvPr id="49630" name="Line 620"/>
            <p:cNvSpPr>
              <a:spLocks noChangeShapeType="1"/>
            </p:cNvSpPr>
            <p:nvPr/>
          </p:nvSpPr>
          <p:spPr bwMode="auto">
            <a:xfrm>
              <a:off x="2302" y="3892"/>
              <a:ext cx="1" cy="36"/>
            </a:xfrm>
            <a:prstGeom prst="line">
              <a:avLst/>
            </a:prstGeom>
            <a:noFill/>
            <a:ln w="3175">
              <a:solidFill>
                <a:srgbClr val="0000FF"/>
              </a:solidFill>
              <a:round/>
              <a:headEnd/>
              <a:tailEnd/>
            </a:ln>
          </p:spPr>
          <p:txBody>
            <a:bodyPr/>
            <a:lstStyle/>
            <a:p>
              <a:endParaRPr lang="en-US"/>
            </a:p>
          </p:txBody>
        </p:sp>
        <p:sp>
          <p:nvSpPr>
            <p:cNvPr id="49631" name="Line 621"/>
            <p:cNvSpPr>
              <a:spLocks noChangeShapeType="1"/>
            </p:cNvSpPr>
            <p:nvPr/>
          </p:nvSpPr>
          <p:spPr bwMode="auto">
            <a:xfrm>
              <a:off x="2298" y="3928"/>
              <a:ext cx="9" cy="1"/>
            </a:xfrm>
            <a:prstGeom prst="line">
              <a:avLst/>
            </a:prstGeom>
            <a:noFill/>
            <a:ln w="3175">
              <a:solidFill>
                <a:srgbClr val="0000FF"/>
              </a:solidFill>
              <a:round/>
              <a:headEnd/>
              <a:tailEnd/>
            </a:ln>
          </p:spPr>
          <p:txBody>
            <a:bodyPr/>
            <a:lstStyle/>
            <a:p>
              <a:endParaRPr lang="en-US"/>
            </a:p>
          </p:txBody>
        </p:sp>
        <p:sp>
          <p:nvSpPr>
            <p:cNvPr id="49632" name="Line 622"/>
            <p:cNvSpPr>
              <a:spLocks noChangeShapeType="1"/>
            </p:cNvSpPr>
            <p:nvPr/>
          </p:nvSpPr>
          <p:spPr bwMode="auto">
            <a:xfrm>
              <a:off x="2461" y="4047"/>
              <a:ext cx="1" cy="31"/>
            </a:xfrm>
            <a:prstGeom prst="line">
              <a:avLst/>
            </a:prstGeom>
            <a:noFill/>
            <a:ln w="3175">
              <a:solidFill>
                <a:srgbClr val="0000FF"/>
              </a:solidFill>
              <a:round/>
              <a:headEnd/>
              <a:tailEnd/>
            </a:ln>
          </p:spPr>
          <p:txBody>
            <a:bodyPr/>
            <a:lstStyle/>
            <a:p>
              <a:endParaRPr lang="en-US"/>
            </a:p>
          </p:txBody>
        </p:sp>
        <p:sp>
          <p:nvSpPr>
            <p:cNvPr id="49633" name="Line 623"/>
            <p:cNvSpPr>
              <a:spLocks noChangeShapeType="1"/>
            </p:cNvSpPr>
            <p:nvPr/>
          </p:nvSpPr>
          <p:spPr bwMode="auto">
            <a:xfrm>
              <a:off x="2456" y="4078"/>
              <a:ext cx="9" cy="1"/>
            </a:xfrm>
            <a:prstGeom prst="line">
              <a:avLst/>
            </a:prstGeom>
            <a:noFill/>
            <a:ln w="3175">
              <a:solidFill>
                <a:srgbClr val="0000FF"/>
              </a:solidFill>
              <a:round/>
              <a:headEnd/>
              <a:tailEnd/>
            </a:ln>
          </p:spPr>
          <p:txBody>
            <a:bodyPr/>
            <a:lstStyle/>
            <a:p>
              <a:endParaRPr lang="en-US"/>
            </a:p>
          </p:txBody>
        </p:sp>
        <p:sp>
          <p:nvSpPr>
            <p:cNvPr id="49634" name="Line 624"/>
            <p:cNvSpPr>
              <a:spLocks noChangeShapeType="1"/>
            </p:cNvSpPr>
            <p:nvPr/>
          </p:nvSpPr>
          <p:spPr bwMode="auto">
            <a:xfrm>
              <a:off x="2619" y="4261"/>
              <a:ext cx="1" cy="34"/>
            </a:xfrm>
            <a:prstGeom prst="line">
              <a:avLst/>
            </a:prstGeom>
            <a:noFill/>
            <a:ln w="3175">
              <a:solidFill>
                <a:srgbClr val="0000FF"/>
              </a:solidFill>
              <a:round/>
              <a:headEnd/>
              <a:tailEnd/>
            </a:ln>
          </p:spPr>
          <p:txBody>
            <a:bodyPr/>
            <a:lstStyle/>
            <a:p>
              <a:endParaRPr lang="en-US"/>
            </a:p>
          </p:txBody>
        </p:sp>
        <p:sp>
          <p:nvSpPr>
            <p:cNvPr id="49635" name="Line 625"/>
            <p:cNvSpPr>
              <a:spLocks noChangeShapeType="1"/>
            </p:cNvSpPr>
            <p:nvPr/>
          </p:nvSpPr>
          <p:spPr bwMode="auto">
            <a:xfrm>
              <a:off x="2615" y="4295"/>
              <a:ext cx="9" cy="1"/>
            </a:xfrm>
            <a:prstGeom prst="line">
              <a:avLst/>
            </a:prstGeom>
            <a:noFill/>
            <a:ln w="3175">
              <a:solidFill>
                <a:srgbClr val="0000FF"/>
              </a:solidFill>
              <a:round/>
              <a:headEnd/>
              <a:tailEnd/>
            </a:ln>
          </p:spPr>
          <p:txBody>
            <a:bodyPr/>
            <a:lstStyle/>
            <a:p>
              <a:endParaRPr lang="en-US"/>
            </a:p>
          </p:txBody>
        </p:sp>
        <p:sp>
          <p:nvSpPr>
            <p:cNvPr id="49636" name="Oval 626"/>
            <p:cNvSpPr>
              <a:spLocks noChangeArrowheads="1"/>
            </p:cNvSpPr>
            <p:nvPr/>
          </p:nvSpPr>
          <p:spPr bwMode="auto">
            <a:xfrm>
              <a:off x="1504" y="4329"/>
              <a:ext cx="9" cy="13"/>
            </a:xfrm>
            <a:prstGeom prst="ellipse">
              <a:avLst/>
            </a:prstGeom>
            <a:solidFill>
              <a:srgbClr val="FF0000"/>
            </a:solidFill>
            <a:ln w="3175">
              <a:solidFill>
                <a:srgbClr val="FF0000"/>
              </a:solidFill>
              <a:round/>
              <a:headEnd/>
              <a:tailEnd/>
            </a:ln>
          </p:spPr>
          <p:txBody>
            <a:bodyPr/>
            <a:lstStyle/>
            <a:p>
              <a:endParaRPr lang="en-US"/>
            </a:p>
          </p:txBody>
        </p:sp>
        <p:sp>
          <p:nvSpPr>
            <p:cNvPr id="49637" name="Oval 627"/>
            <p:cNvSpPr>
              <a:spLocks noChangeArrowheads="1"/>
            </p:cNvSpPr>
            <p:nvPr/>
          </p:nvSpPr>
          <p:spPr bwMode="auto">
            <a:xfrm>
              <a:off x="1663" y="4340"/>
              <a:ext cx="8" cy="13"/>
            </a:xfrm>
            <a:prstGeom prst="ellipse">
              <a:avLst/>
            </a:prstGeom>
            <a:solidFill>
              <a:srgbClr val="FF0000"/>
            </a:solidFill>
            <a:ln w="3175">
              <a:solidFill>
                <a:srgbClr val="FF0000"/>
              </a:solidFill>
              <a:round/>
              <a:headEnd/>
              <a:tailEnd/>
            </a:ln>
          </p:spPr>
          <p:txBody>
            <a:bodyPr/>
            <a:lstStyle/>
            <a:p>
              <a:endParaRPr lang="en-US"/>
            </a:p>
          </p:txBody>
        </p:sp>
        <p:sp>
          <p:nvSpPr>
            <p:cNvPr id="49638" name="Oval 628"/>
            <p:cNvSpPr>
              <a:spLocks noChangeArrowheads="1"/>
            </p:cNvSpPr>
            <p:nvPr/>
          </p:nvSpPr>
          <p:spPr bwMode="auto">
            <a:xfrm>
              <a:off x="1821" y="4248"/>
              <a:ext cx="9" cy="13"/>
            </a:xfrm>
            <a:prstGeom prst="ellipse">
              <a:avLst/>
            </a:prstGeom>
            <a:solidFill>
              <a:srgbClr val="FF0000"/>
            </a:solidFill>
            <a:ln w="3175">
              <a:solidFill>
                <a:srgbClr val="FF0000"/>
              </a:solidFill>
              <a:round/>
              <a:headEnd/>
              <a:tailEnd/>
            </a:ln>
          </p:spPr>
          <p:txBody>
            <a:bodyPr/>
            <a:lstStyle/>
            <a:p>
              <a:endParaRPr lang="en-US"/>
            </a:p>
          </p:txBody>
        </p:sp>
        <p:sp>
          <p:nvSpPr>
            <p:cNvPr id="49639" name="Oval 629"/>
            <p:cNvSpPr>
              <a:spLocks noChangeArrowheads="1"/>
            </p:cNvSpPr>
            <p:nvPr/>
          </p:nvSpPr>
          <p:spPr bwMode="auto">
            <a:xfrm>
              <a:off x="1980" y="4092"/>
              <a:ext cx="9" cy="12"/>
            </a:xfrm>
            <a:prstGeom prst="ellipse">
              <a:avLst/>
            </a:prstGeom>
            <a:solidFill>
              <a:srgbClr val="FF0000"/>
            </a:solidFill>
            <a:ln w="3175">
              <a:solidFill>
                <a:srgbClr val="FF0000"/>
              </a:solidFill>
              <a:round/>
              <a:headEnd/>
              <a:tailEnd/>
            </a:ln>
          </p:spPr>
          <p:txBody>
            <a:bodyPr/>
            <a:lstStyle/>
            <a:p>
              <a:endParaRPr lang="en-US"/>
            </a:p>
          </p:txBody>
        </p:sp>
        <p:sp>
          <p:nvSpPr>
            <p:cNvPr id="49640" name="Oval 630"/>
            <p:cNvSpPr>
              <a:spLocks noChangeArrowheads="1"/>
            </p:cNvSpPr>
            <p:nvPr/>
          </p:nvSpPr>
          <p:spPr bwMode="auto">
            <a:xfrm>
              <a:off x="2139" y="3925"/>
              <a:ext cx="9" cy="12"/>
            </a:xfrm>
            <a:prstGeom prst="ellipse">
              <a:avLst/>
            </a:prstGeom>
            <a:solidFill>
              <a:srgbClr val="FF0000"/>
            </a:solidFill>
            <a:ln w="3175">
              <a:solidFill>
                <a:srgbClr val="FF0000"/>
              </a:solidFill>
              <a:round/>
              <a:headEnd/>
              <a:tailEnd/>
            </a:ln>
          </p:spPr>
          <p:txBody>
            <a:bodyPr/>
            <a:lstStyle/>
            <a:p>
              <a:endParaRPr lang="en-US"/>
            </a:p>
          </p:txBody>
        </p:sp>
        <p:sp>
          <p:nvSpPr>
            <p:cNvPr id="49641" name="Oval 631"/>
            <p:cNvSpPr>
              <a:spLocks noChangeArrowheads="1"/>
            </p:cNvSpPr>
            <p:nvPr/>
          </p:nvSpPr>
          <p:spPr bwMode="auto">
            <a:xfrm>
              <a:off x="2298" y="3884"/>
              <a:ext cx="8" cy="12"/>
            </a:xfrm>
            <a:prstGeom prst="ellipse">
              <a:avLst/>
            </a:prstGeom>
            <a:solidFill>
              <a:srgbClr val="FF0000"/>
            </a:solidFill>
            <a:ln w="3175">
              <a:solidFill>
                <a:srgbClr val="FF0000"/>
              </a:solidFill>
              <a:round/>
              <a:headEnd/>
              <a:tailEnd/>
            </a:ln>
          </p:spPr>
          <p:txBody>
            <a:bodyPr/>
            <a:lstStyle/>
            <a:p>
              <a:endParaRPr lang="en-US"/>
            </a:p>
          </p:txBody>
        </p:sp>
        <p:sp>
          <p:nvSpPr>
            <p:cNvPr id="49642" name="Oval 632"/>
            <p:cNvSpPr>
              <a:spLocks noChangeArrowheads="1"/>
            </p:cNvSpPr>
            <p:nvPr/>
          </p:nvSpPr>
          <p:spPr bwMode="auto">
            <a:xfrm>
              <a:off x="2456" y="3983"/>
              <a:ext cx="9" cy="12"/>
            </a:xfrm>
            <a:prstGeom prst="ellipse">
              <a:avLst/>
            </a:prstGeom>
            <a:solidFill>
              <a:srgbClr val="FF0000"/>
            </a:solidFill>
            <a:ln w="3175">
              <a:solidFill>
                <a:srgbClr val="FF0000"/>
              </a:solidFill>
              <a:round/>
              <a:headEnd/>
              <a:tailEnd/>
            </a:ln>
          </p:spPr>
          <p:txBody>
            <a:bodyPr/>
            <a:lstStyle/>
            <a:p>
              <a:endParaRPr lang="en-US"/>
            </a:p>
          </p:txBody>
        </p:sp>
        <p:sp>
          <p:nvSpPr>
            <p:cNvPr id="49643" name="Oval 633"/>
            <p:cNvSpPr>
              <a:spLocks noChangeArrowheads="1"/>
            </p:cNvSpPr>
            <p:nvPr/>
          </p:nvSpPr>
          <p:spPr bwMode="auto">
            <a:xfrm>
              <a:off x="2615" y="4155"/>
              <a:ext cx="9" cy="12"/>
            </a:xfrm>
            <a:prstGeom prst="ellipse">
              <a:avLst/>
            </a:prstGeom>
            <a:solidFill>
              <a:srgbClr val="FF0000"/>
            </a:solidFill>
            <a:ln w="3175">
              <a:solidFill>
                <a:srgbClr val="FF0000"/>
              </a:solidFill>
              <a:round/>
              <a:headEnd/>
              <a:tailEnd/>
            </a:ln>
          </p:spPr>
          <p:txBody>
            <a:bodyPr/>
            <a:lstStyle/>
            <a:p>
              <a:endParaRPr lang="en-US"/>
            </a:p>
          </p:txBody>
        </p:sp>
        <p:sp>
          <p:nvSpPr>
            <p:cNvPr id="49644" name="Oval 634"/>
            <p:cNvSpPr>
              <a:spLocks noChangeArrowheads="1"/>
            </p:cNvSpPr>
            <p:nvPr/>
          </p:nvSpPr>
          <p:spPr bwMode="auto">
            <a:xfrm>
              <a:off x="1504" y="4351"/>
              <a:ext cx="9" cy="12"/>
            </a:xfrm>
            <a:prstGeom prst="ellipse">
              <a:avLst/>
            </a:prstGeom>
            <a:solidFill>
              <a:srgbClr val="00FF00"/>
            </a:solidFill>
            <a:ln w="3175">
              <a:solidFill>
                <a:srgbClr val="00FF00"/>
              </a:solidFill>
              <a:round/>
              <a:headEnd/>
              <a:tailEnd/>
            </a:ln>
          </p:spPr>
          <p:txBody>
            <a:bodyPr/>
            <a:lstStyle/>
            <a:p>
              <a:endParaRPr lang="en-US"/>
            </a:p>
          </p:txBody>
        </p:sp>
        <p:sp>
          <p:nvSpPr>
            <p:cNvPr id="49645" name="Oval 635"/>
            <p:cNvSpPr>
              <a:spLocks noChangeArrowheads="1"/>
            </p:cNvSpPr>
            <p:nvPr/>
          </p:nvSpPr>
          <p:spPr bwMode="auto">
            <a:xfrm>
              <a:off x="1663" y="4319"/>
              <a:ext cx="8" cy="12"/>
            </a:xfrm>
            <a:prstGeom prst="ellipse">
              <a:avLst/>
            </a:prstGeom>
            <a:solidFill>
              <a:srgbClr val="00FF00"/>
            </a:solidFill>
            <a:ln w="3175">
              <a:solidFill>
                <a:srgbClr val="00FF00"/>
              </a:solidFill>
              <a:round/>
              <a:headEnd/>
              <a:tailEnd/>
            </a:ln>
          </p:spPr>
          <p:txBody>
            <a:bodyPr/>
            <a:lstStyle/>
            <a:p>
              <a:endParaRPr lang="en-US"/>
            </a:p>
          </p:txBody>
        </p:sp>
        <p:sp>
          <p:nvSpPr>
            <p:cNvPr id="49646" name="Oval 636"/>
            <p:cNvSpPr>
              <a:spLocks noChangeArrowheads="1"/>
            </p:cNvSpPr>
            <p:nvPr/>
          </p:nvSpPr>
          <p:spPr bwMode="auto">
            <a:xfrm>
              <a:off x="1821" y="4278"/>
              <a:ext cx="9" cy="12"/>
            </a:xfrm>
            <a:prstGeom prst="ellipse">
              <a:avLst/>
            </a:prstGeom>
            <a:solidFill>
              <a:srgbClr val="00FF00"/>
            </a:solidFill>
            <a:ln w="3175">
              <a:solidFill>
                <a:srgbClr val="00FF00"/>
              </a:solidFill>
              <a:round/>
              <a:headEnd/>
              <a:tailEnd/>
            </a:ln>
          </p:spPr>
          <p:txBody>
            <a:bodyPr/>
            <a:lstStyle/>
            <a:p>
              <a:endParaRPr lang="en-US"/>
            </a:p>
          </p:txBody>
        </p:sp>
        <p:sp>
          <p:nvSpPr>
            <p:cNvPr id="49647" name="Oval 637"/>
            <p:cNvSpPr>
              <a:spLocks noChangeArrowheads="1"/>
            </p:cNvSpPr>
            <p:nvPr/>
          </p:nvSpPr>
          <p:spPr bwMode="auto">
            <a:xfrm>
              <a:off x="1980" y="4134"/>
              <a:ext cx="9" cy="12"/>
            </a:xfrm>
            <a:prstGeom prst="ellipse">
              <a:avLst/>
            </a:prstGeom>
            <a:solidFill>
              <a:srgbClr val="00FF00"/>
            </a:solidFill>
            <a:ln w="3175">
              <a:solidFill>
                <a:srgbClr val="00FF00"/>
              </a:solidFill>
              <a:round/>
              <a:headEnd/>
              <a:tailEnd/>
            </a:ln>
          </p:spPr>
          <p:txBody>
            <a:bodyPr/>
            <a:lstStyle/>
            <a:p>
              <a:endParaRPr lang="en-US"/>
            </a:p>
          </p:txBody>
        </p:sp>
        <p:sp>
          <p:nvSpPr>
            <p:cNvPr id="49648" name="Oval 638"/>
            <p:cNvSpPr>
              <a:spLocks noChangeArrowheads="1"/>
            </p:cNvSpPr>
            <p:nvPr/>
          </p:nvSpPr>
          <p:spPr bwMode="auto">
            <a:xfrm>
              <a:off x="2139" y="3930"/>
              <a:ext cx="9" cy="13"/>
            </a:xfrm>
            <a:prstGeom prst="ellipse">
              <a:avLst/>
            </a:prstGeom>
            <a:solidFill>
              <a:srgbClr val="00FF00"/>
            </a:solidFill>
            <a:ln w="3175">
              <a:solidFill>
                <a:srgbClr val="00FF00"/>
              </a:solidFill>
              <a:round/>
              <a:headEnd/>
              <a:tailEnd/>
            </a:ln>
          </p:spPr>
          <p:txBody>
            <a:bodyPr/>
            <a:lstStyle/>
            <a:p>
              <a:endParaRPr lang="en-US"/>
            </a:p>
          </p:txBody>
        </p:sp>
        <p:sp>
          <p:nvSpPr>
            <p:cNvPr id="49649" name="Oval 639"/>
            <p:cNvSpPr>
              <a:spLocks noChangeArrowheads="1"/>
            </p:cNvSpPr>
            <p:nvPr/>
          </p:nvSpPr>
          <p:spPr bwMode="auto">
            <a:xfrm>
              <a:off x="2298" y="3850"/>
              <a:ext cx="8" cy="12"/>
            </a:xfrm>
            <a:prstGeom prst="ellipse">
              <a:avLst/>
            </a:prstGeom>
            <a:solidFill>
              <a:srgbClr val="00FF00"/>
            </a:solidFill>
            <a:ln w="3175">
              <a:solidFill>
                <a:srgbClr val="00FF00"/>
              </a:solidFill>
              <a:round/>
              <a:headEnd/>
              <a:tailEnd/>
            </a:ln>
          </p:spPr>
          <p:txBody>
            <a:bodyPr/>
            <a:lstStyle/>
            <a:p>
              <a:endParaRPr lang="en-US"/>
            </a:p>
          </p:txBody>
        </p:sp>
        <p:sp>
          <p:nvSpPr>
            <p:cNvPr id="49650" name="Oval 640"/>
            <p:cNvSpPr>
              <a:spLocks noChangeArrowheads="1"/>
            </p:cNvSpPr>
            <p:nvPr/>
          </p:nvSpPr>
          <p:spPr bwMode="auto">
            <a:xfrm>
              <a:off x="2456" y="4062"/>
              <a:ext cx="9" cy="12"/>
            </a:xfrm>
            <a:prstGeom prst="ellipse">
              <a:avLst/>
            </a:prstGeom>
            <a:solidFill>
              <a:srgbClr val="00FF00"/>
            </a:solidFill>
            <a:ln w="3175">
              <a:solidFill>
                <a:srgbClr val="00FF00"/>
              </a:solidFill>
              <a:round/>
              <a:headEnd/>
              <a:tailEnd/>
            </a:ln>
          </p:spPr>
          <p:txBody>
            <a:bodyPr/>
            <a:lstStyle/>
            <a:p>
              <a:endParaRPr lang="en-US"/>
            </a:p>
          </p:txBody>
        </p:sp>
        <p:sp>
          <p:nvSpPr>
            <p:cNvPr id="49651" name="Oval 641"/>
            <p:cNvSpPr>
              <a:spLocks noChangeArrowheads="1"/>
            </p:cNvSpPr>
            <p:nvPr/>
          </p:nvSpPr>
          <p:spPr bwMode="auto">
            <a:xfrm>
              <a:off x="2615" y="4226"/>
              <a:ext cx="9" cy="12"/>
            </a:xfrm>
            <a:prstGeom prst="ellipse">
              <a:avLst/>
            </a:prstGeom>
            <a:solidFill>
              <a:srgbClr val="00FF00"/>
            </a:solidFill>
            <a:ln w="3175">
              <a:solidFill>
                <a:srgbClr val="00FF00"/>
              </a:solidFill>
              <a:round/>
              <a:headEnd/>
              <a:tailEnd/>
            </a:ln>
          </p:spPr>
          <p:txBody>
            <a:bodyPr/>
            <a:lstStyle/>
            <a:p>
              <a:endParaRPr lang="en-US"/>
            </a:p>
          </p:txBody>
        </p:sp>
        <p:sp>
          <p:nvSpPr>
            <p:cNvPr id="49652" name="Oval 642"/>
            <p:cNvSpPr>
              <a:spLocks noChangeArrowheads="1"/>
            </p:cNvSpPr>
            <p:nvPr/>
          </p:nvSpPr>
          <p:spPr bwMode="auto">
            <a:xfrm>
              <a:off x="1504" y="4324"/>
              <a:ext cx="9" cy="12"/>
            </a:xfrm>
            <a:prstGeom prst="ellipse">
              <a:avLst/>
            </a:prstGeom>
            <a:solidFill>
              <a:srgbClr val="0000FF"/>
            </a:solidFill>
            <a:ln w="3175">
              <a:solidFill>
                <a:srgbClr val="0000FF"/>
              </a:solidFill>
              <a:round/>
              <a:headEnd/>
              <a:tailEnd/>
            </a:ln>
          </p:spPr>
          <p:txBody>
            <a:bodyPr/>
            <a:lstStyle/>
            <a:p>
              <a:endParaRPr lang="en-US"/>
            </a:p>
          </p:txBody>
        </p:sp>
        <p:sp>
          <p:nvSpPr>
            <p:cNvPr id="49653" name="Oval 643"/>
            <p:cNvSpPr>
              <a:spLocks noChangeArrowheads="1"/>
            </p:cNvSpPr>
            <p:nvPr/>
          </p:nvSpPr>
          <p:spPr bwMode="auto">
            <a:xfrm>
              <a:off x="1663" y="4346"/>
              <a:ext cx="8" cy="13"/>
            </a:xfrm>
            <a:prstGeom prst="ellipse">
              <a:avLst/>
            </a:prstGeom>
            <a:solidFill>
              <a:srgbClr val="0000FF"/>
            </a:solidFill>
            <a:ln w="3175">
              <a:solidFill>
                <a:srgbClr val="0000FF"/>
              </a:solidFill>
              <a:round/>
              <a:headEnd/>
              <a:tailEnd/>
            </a:ln>
          </p:spPr>
          <p:txBody>
            <a:bodyPr/>
            <a:lstStyle/>
            <a:p>
              <a:endParaRPr lang="en-US"/>
            </a:p>
          </p:txBody>
        </p:sp>
        <p:sp>
          <p:nvSpPr>
            <p:cNvPr id="49654" name="Oval 644"/>
            <p:cNvSpPr>
              <a:spLocks noChangeArrowheads="1"/>
            </p:cNvSpPr>
            <p:nvPr/>
          </p:nvSpPr>
          <p:spPr bwMode="auto">
            <a:xfrm>
              <a:off x="1821" y="4228"/>
              <a:ext cx="9" cy="13"/>
            </a:xfrm>
            <a:prstGeom prst="ellipse">
              <a:avLst/>
            </a:prstGeom>
            <a:solidFill>
              <a:srgbClr val="0000FF"/>
            </a:solidFill>
            <a:ln w="3175">
              <a:solidFill>
                <a:srgbClr val="0000FF"/>
              </a:solidFill>
              <a:round/>
              <a:headEnd/>
              <a:tailEnd/>
            </a:ln>
          </p:spPr>
          <p:txBody>
            <a:bodyPr/>
            <a:lstStyle/>
            <a:p>
              <a:endParaRPr lang="en-US"/>
            </a:p>
          </p:txBody>
        </p:sp>
        <p:sp>
          <p:nvSpPr>
            <p:cNvPr id="49655" name="Oval 645"/>
            <p:cNvSpPr>
              <a:spLocks noChangeArrowheads="1"/>
            </p:cNvSpPr>
            <p:nvPr/>
          </p:nvSpPr>
          <p:spPr bwMode="auto">
            <a:xfrm>
              <a:off x="1980" y="4035"/>
              <a:ext cx="9" cy="12"/>
            </a:xfrm>
            <a:prstGeom prst="ellipse">
              <a:avLst/>
            </a:prstGeom>
            <a:solidFill>
              <a:srgbClr val="0000FF"/>
            </a:solidFill>
            <a:ln w="3175">
              <a:solidFill>
                <a:srgbClr val="0000FF"/>
              </a:solidFill>
              <a:round/>
              <a:headEnd/>
              <a:tailEnd/>
            </a:ln>
          </p:spPr>
          <p:txBody>
            <a:bodyPr/>
            <a:lstStyle/>
            <a:p>
              <a:endParaRPr lang="en-US"/>
            </a:p>
          </p:txBody>
        </p:sp>
        <p:sp>
          <p:nvSpPr>
            <p:cNvPr id="49656" name="Oval 646"/>
            <p:cNvSpPr>
              <a:spLocks noChangeArrowheads="1"/>
            </p:cNvSpPr>
            <p:nvPr/>
          </p:nvSpPr>
          <p:spPr bwMode="auto">
            <a:xfrm>
              <a:off x="2139" y="3856"/>
              <a:ext cx="9" cy="12"/>
            </a:xfrm>
            <a:prstGeom prst="ellipse">
              <a:avLst/>
            </a:prstGeom>
            <a:solidFill>
              <a:srgbClr val="0000FF"/>
            </a:solidFill>
            <a:ln w="3175">
              <a:solidFill>
                <a:srgbClr val="0000FF"/>
              </a:solidFill>
              <a:round/>
              <a:headEnd/>
              <a:tailEnd/>
            </a:ln>
          </p:spPr>
          <p:txBody>
            <a:bodyPr/>
            <a:lstStyle/>
            <a:p>
              <a:endParaRPr lang="en-US"/>
            </a:p>
          </p:txBody>
        </p:sp>
        <p:sp>
          <p:nvSpPr>
            <p:cNvPr id="49657" name="Oval 647"/>
            <p:cNvSpPr>
              <a:spLocks noChangeArrowheads="1"/>
            </p:cNvSpPr>
            <p:nvPr/>
          </p:nvSpPr>
          <p:spPr bwMode="auto">
            <a:xfrm>
              <a:off x="2298" y="3885"/>
              <a:ext cx="8" cy="13"/>
            </a:xfrm>
            <a:prstGeom prst="ellipse">
              <a:avLst/>
            </a:prstGeom>
            <a:solidFill>
              <a:srgbClr val="0000FF"/>
            </a:solidFill>
            <a:ln w="3175">
              <a:solidFill>
                <a:srgbClr val="0000FF"/>
              </a:solidFill>
              <a:round/>
              <a:headEnd/>
              <a:tailEnd/>
            </a:ln>
          </p:spPr>
          <p:txBody>
            <a:bodyPr/>
            <a:lstStyle/>
            <a:p>
              <a:endParaRPr lang="en-US"/>
            </a:p>
          </p:txBody>
        </p:sp>
        <p:sp>
          <p:nvSpPr>
            <p:cNvPr id="49658" name="Oval 648"/>
            <p:cNvSpPr>
              <a:spLocks noChangeArrowheads="1"/>
            </p:cNvSpPr>
            <p:nvPr/>
          </p:nvSpPr>
          <p:spPr bwMode="auto">
            <a:xfrm>
              <a:off x="2456" y="4041"/>
              <a:ext cx="9" cy="12"/>
            </a:xfrm>
            <a:prstGeom prst="ellipse">
              <a:avLst/>
            </a:prstGeom>
            <a:solidFill>
              <a:srgbClr val="0000FF"/>
            </a:solidFill>
            <a:ln w="3175">
              <a:solidFill>
                <a:srgbClr val="0000FF"/>
              </a:solidFill>
              <a:round/>
              <a:headEnd/>
              <a:tailEnd/>
            </a:ln>
          </p:spPr>
          <p:txBody>
            <a:bodyPr/>
            <a:lstStyle/>
            <a:p>
              <a:endParaRPr lang="en-US"/>
            </a:p>
          </p:txBody>
        </p:sp>
        <p:sp>
          <p:nvSpPr>
            <p:cNvPr id="49659" name="Oval 649"/>
            <p:cNvSpPr>
              <a:spLocks noChangeArrowheads="1"/>
            </p:cNvSpPr>
            <p:nvPr/>
          </p:nvSpPr>
          <p:spPr bwMode="auto">
            <a:xfrm>
              <a:off x="2615" y="4255"/>
              <a:ext cx="9" cy="12"/>
            </a:xfrm>
            <a:prstGeom prst="ellipse">
              <a:avLst/>
            </a:prstGeom>
            <a:solidFill>
              <a:srgbClr val="0000FF"/>
            </a:solidFill>
            <a:ln w="3175">
              <a:solidFill>
                <a:srgbClr val="0000FF"/>
              </a:solidFill>
              <a:round/>
              <a:headEnd/>
              <a:tailEnd/>
            </a:ln>
          </p:spPr>
          <p:txBody>
            <a:bodyPr/>
            <a:lstStyle/>
            <a:p>
              <a:endParaRPr lang="en-US"/>
            </a:p>
          </p:txBody>
        </p:sp>
      </p:grpSp>
      <p:sp>
        <p:nvSpPr>
          <p:cNvPr id="49213" name="Text Box 650"/>
          <p:cNvSpPr txBox="1">
            <a:spLocks noChangeArrowheads="1"/>
          </p:cNvSpPr>
          <p:nvPr/>
        </p:nvSpPr>
        <p:spPr bwMode="auto">
          <a:xfrm>
            <a:off x="5040313" y="3278188"/>
            <a:ext cx="946150" cy="366712"/>
          </a:xfrm>
          <a:prstGeom prst="rect">
            <a:avLst/>
          </a:prstGeom>
          <a:noFill/>
          <a:ln w="9525">
            <a:noFill/>
            <a:miter lim="800000"/>
            <a:headEnd/>
            <a:tailEnd/>
          </a:ln>
        </p:spPr>
        <p:txBody>
          <a:bodyPr wrap="none">
            <a:spAutoFit/>
          </a:bodyPr>
          <a:lstStyle/>
          <a:p>
            <a:pPr algn="ctr"/>
            <a:r>
              <a:rPr lang="en-US" sz="1800" b="1">
                <a:latin typeface="Times" charset="0"/>
              </a:rPr>
              <a:t>VLPFC</a:t>
            </a:r>
          </a:p>
        </p:txBody>
      </p:sp>
      <p:sp>
        <p:nvSpPr>
          <p:cNvPr id="49214" name="Rectangle 651"/>
          <p:cNvSpPr>
            <a:spLocks noChangeArrowheads="1"/>
          </p:cNvSpPr>
          <p:nvPr/>
        </p:nvSpPr>
        <p:spPr bwMode="auto">
          <a:xfrm>
            <a:off x="4714875" y="3635375"/>
            <a:ext cx="1584325" cy="1598613"/>
          </a:xfrm>
          <a:prstGeom prst="rect">
            <a:avLst/>
          </a:prstGeom>
          <a:noFill/>
          <a:ln w="9525">
            <a:noFill/>
            <a:miter lim="800000"/>
            <a:headEnd/>
            <a:tailEnd/>
          </a:ln>
        </p:spPr>
        <p:txBody>
          <a:bodyPr/>
          <a:lstStyle/>
          <a:p>
            <a:endParaRPr lang="en-US"/>
          </a:p>
        </p:txBody>
      </p:sp>
      <p:sp>
        <p:nvSpPr>
          <p:cNvPr id="49215" name="Line 652"/>
          <p:cNvSpPr>
            <a:spLocks noChangeShapeType="1"/>
          </p:cNvSpPr>
          <p:nvPr/>
        </p:nvSpPr>
        <p:spPr bwMode="auto">
          <a:xfrm>
            <a:off x="4714875" y="3635375"/>
            <a:ext cx="6350" cy="1588"/>
          </a:xfrm>
          <a:prstGeom prst="line">
            <a:avLst/>
          </a:prstGeom>
          <a:noFill/>
          <a:ln w="0">
            <a:solidFill>
              <a:srgbClr val="000000"/>
            </a:solidFill>
            <a:round/>
            <a:headEnd/>
            <a:tailEnd/>
          </a:ln>
        </p:spPr>
        <p:txBody>
          <a:bodyPr/>
          <a:lstStyle/>
          <a:p>
            <a:endParaRPr lang="en-US"/>
          </a:p>
        </p:txBody>
      </p:sp>
      <p:sp>
        <p:nvSpPr>
          <p:cNvPr id="49216" name="Line 653"/>
          <p:cNvSpPr>
            <a:spLocks noChangeShapeType="1"/>
          </p:cNvSpPr>
          <p:nvPr/>
        </p:nvSpPr>
        <p:spPr bwMode="auto">
          <a:xfrm flipV="1">
            <a:off x="4714875" y="5222875"/>
            <a:ext cx="1588" cy="11113"/>
          </a:xfrm>
          <a:prstGeom prst="line">
            <a:avLst/>
          </a:prstGeom>
          <a:noFill/>
          <a:ln w="0">
            <a:solidFill>
              <a:srgbClr val="000000"/>
            </a:solidFill>
            <a:round/>
            <a:headEnd/>
            <a:tailEnd/>
          </a:ln>
        </p:spPr>
        <p:txBody>
          <a:bodyPr/>
          <a:lstStyle/>
          <a:p>
            <a:endParaRPr lang="en-US"/>
          </a:p>
        </p:txBody>
      </p:sp>
      <p:sp>
        <p:nvSpPr>
          <p:cNvPr id="49217" name="Line 654"/>
          <p:cNvSpPr>
            <a:spLocks noChangeShapeType="1"/>
          </p:cNvSpPr>
          <p:nvPr/>
        </p:nvSpPr>
        <p:spPr bwMode="auto">
          <a:xfrm flipV="1">
            <a:off x="6299200" y="5222875"/>
            <a:ext cx="3175" cy="11113"/>
          </a:xfrm>
          <a:prstGeom prst="line">
            <a:avLst/>
          </a:prstGeom>
          <a:noFill/>
          <a:ln w="0">
            <a:solidFill>
              <a:srgbClr val="000000"/>
            </a:solidFill>
            <a:round/>
            <a:headEnd/>
            <a:tailEnd/>
          </a:ln>
        </p:spPr>
        <p:txBody>
          <a:bodyPr/>
          <a:lstStyle/>
          <a:p>
            <a:endParaRPr lang="en-US"/>
          </a:p>
        </p:txBody>
      </p:sp>
      <p:sp>
        <p:nvSpPr>
          <p:cNvPr id="49218" name="Line 655"/>
          <p:cNvSpPr>
            <a:spLocks noChangeShapeType="1"/>
          </p:cNvSpPr>
          <p:nvPr/>
        </p:nvSpPr>
        <p:spPr bwMode="auto">
          <a:xfrm>
            <a:off x="6299200" y="4895850"/>
            <a:ext cx="3175" cy="88900"/>
          </a:xfrm>
          <a:prstGeom prst="line">
            <a:avLst/>
          </a:prstGeom>
          <a:noFill/>
          <a:ln w="1588">
            <a:solidFill>
              <a:srgbClr val="00FF00"/>
            </a:solidFill>
            <a:round/>
            <a:headEnd/>
            <a:tailEnd/>
          </a:ln>
        </p:spPr>
        <p:txBody>
          <a:bodyPr/>
          <a:lstStyle/>
          <a:p>
            <a:endParaRPr lang="en-US"/>
          </a:p>
        </p:txBody>
      </p:sp>
      <p:sp>
        <p:nvSpPr>
          <p:cNvPr id="49219" name="Line 656"/>
          <p:cNvSpPr>
            <a:spLocks noChangeShapeType="1"/>
          </p:cNvSpPr>
          <p:nvPr/>
        </p:nvSpPr>
        <p:spPr bwMode="auto">
          <a:xfrm>
            <a:off x="6292850" y="4984750"/>
            <a:ext cx="14288" cy="3175"/>
          </a:xfrm>
          <a:prstGeom prst="line">
            <a:avLst/>
          </a:prstGeom>
          <a:noFill/>
          <a:ln w="1588">
            <a:solidFill>
              <a:srgbClr val="00FF00"/>
            </a:solidFill>
            <a:round/>
            <a:headEnd/>
            <a:tailEnd/>
          </a:ln>
        </p:spPr>
        <p:txBody>
          <a:bodyPr/>
          <a:lstStyle/>
          <a:p>
            <a:endParaRPr lang="en-US"/>
          </a:p>
        </p:txBody>
      </p:sp>
      <p:sp>
        <p:nvSpPr>
          <p:cNvPr id="49220" name="Freeform 657"/>
          <p:cNvSpPr>
            <a:spLocks/>
          </p:cNvSpPr>
          <p:nvPr/>
        </p:nvSpPr>
        <p:spPr bwMode="auto">
          <a:xfrm>
            <a:off x="4714875" y="3635375"/>
            <a:ext cx="1584325" cy="1598613"/>
          </a:xfrm>
          <a:custGeom>
            <a:avLst/>
            <a:gdLst>
              <a:gd name="T0" fmla="*/ 0 w 3295"/>
              <a:gd name="T1" fmla="*/ 0 h 2215"/>
              <a:gd name="T2" fmla="*/ 2147483647 w 3295"/>
              <a:gd name="T3" fmla="*/ 0 h 2215"/>
              <a:gd name="T4" fmla="*/ 2147483647 w 3295"/>
              <a:gd name="T5" fmla="*/ 2147483647 h 2215"/>
              <a:gd name="T6" fmla="*/ 0 w 3295"/>
              <a:gd name="T7" fmla="*/ 2147483647 h 2215"/>
              <a:gd name="T8" fmla="*/ 0 w 3295"/>
              <a:gd name="T9" fmla="*/ 0 h 2215"/>
              <a:gd name="T10" fmla="*/ 0 w 3295"/>
              <a:gd name="T11" fmla="*/ 2147483647 h 2215"/>
              <a:gd name="T12" fmla="*/ 2147483647 w 3295"/>
              <a:gd name="T13" fmla="*/ 2147483647 h 2215"/>
              <a:gd name="T14" fmla="*/ 0 60000 65536"/>
              <a:gd name="T15" fmla="*/ 0 60000 65536"/>
              <a:gd name="T16" fmla="*/ 0 60000 65536"/>
              <a:gd name="T17" fmla="*/ 0 60000 65536"/>
              <a:gd name="T18" fmla="*/ 0 60000 65536"/>
              <a:gd name="T19" fmla="*/ 0 60000 65536"/>
              <a:gd name="T20" fmla="*/ 0 60000 65536"/>
              <a:gd name="T21" fmla="*/ 0 w 3295"/>
              <a:gd name="T22" fmla="*/ 0 h 2215"/>
              <a:gd name="T23" fmla="*/ 3295 w 3295"/>
              <a:gd name="T24" fmla="*/ 2215 h 22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95" h="2215">
                <a:moveTo>
                  <a:pt x="0" y="0"/>
                </a:moveTo>
                <a:lnTo>
                  <a:pt x="3295" y="0"/>
                </a:lnTo>
                <a:lnTo>
                  <a:pt x="3295" y="2215"/>
                </a:lnTo>
                <a:lnTo>
                  <a:pt x="0" y="2215"/>
                </a:lnTo>
                <a:lnTo>
                  <a:pt x="0" y="0"/>
                </a:lnTo>
                <a:lnTo>
                  <a:pt x="0" y="2215"/>
                </a:lnTo>
                <a:lnTo>
                  <a:pt x="16" y="2215"/>
                </a:lnTo>
              </a:path>
            </a:pathLst>
          </a:custGeom>
          <a:noFill/>
          <a:ln w="0">
            <a:solidFill>
              <a:srgbClr val="000000"/>
            </a:solidFill>
            <a:round/>
            <a:headEnd/>
            <a:tailEnd/>
          </a:ln>
        </p:spPr>
        <p:txBody>
          <a:bodyPr/>
          <a:lstStyle/>
          <a:p>
            <a:endParaRPr lang="en-US"/>
          </a:p>
        </p:txBody>
      </p:sp>
      <p:grpSp>
        <p:nvGrpSpPr>
          <p:cNvPr id="49221" name="Group 658"/>
          <p:cNvGrpSpPr>
            <a:grpSpLocks/>
          </p:cNvGrpSpPr>
          <p:nvPr/>
        </p:nvGrpSpPr>
        <p:grpSpPr bwMode="auto">
          <a:xfrm>
            <a:off x="4722813" y="3863975"/>
            <a:ext cx="19050" cy="1143000"/>
            <a:chOff x="3024" y="2036"/>
            <a:chExt cx="12" cy="720"/>
          </a:xfrm>
        </p:grpSpPr>
        <p:sp>
          <p:nvSpPr>
            <p:cNvPr id="49530" name="Line 659"/>
            <p:cNvSpPr>
              <a:spLocks noChangeShapeType="1"/>
            </p:cNvSpPr>
            <p:nvPr/>
          </p:nvSpPr>
          <p:spPr bwMode="auto">
            <a:xfrm>
              <a:off x="3024" y="2755"/>
              <a:ext cx="12" cy="1"/>
            </a:xfrm>
            <a:prstGeom prst="line">
              <a:avLst/>
            </a:prstGeom>
            <a:noFill/>
            <a:ln w="0">
              <a:solidFill>
                <a:srgbClr val="000000"/>
              </a:solidFill>
              <a:round/>
              <a:headEnd/>
              <a:tailEnd/>
            </a:ln>
          </p:spPr>
          <p:txBody>
            <a:bodyPr/>
            <a:lstStyle/>
            <a:p>
              <a:endParaRPr lang="en-US"/>
            </a:p>
          </p:txBody>
        </p:sp>
        <p:sp>
          <p:nvSpPr>
            <p:cNvPr id="49531" name="Line 660"/>
            <p:cNvSpPr>
              <a:spLocks noChangeShapeType="1"/>
            </p:cNvSpPr>
            <p:nvPr/>
          </p:nvSpPr>
          <p:spPr bwMode="auto">
            <a:xfrm>
              <a:off x="3024" y="2611"/>
              <a:ext cx="12" cy="1"/>
            </a:xfrm>
            <a:prstGeom prst="line">
              <a:avLst/>
            </a:prstGeom>
            <a:noFill/>
            <a:ln w="0">
              <a:solidFill>
                <a:srgbClr val="000000"/>
              </a:solidFill>
              <a:round/>
              <a:headEnd/>
              <a:tailEnd/>
            </a:ln>
          </p:spPr>
          <p:txBody>
            <a:bodyPr/>
            <a:lstStyle/>
            <a:p>
              <a:endParaRPr lang="en-US"/>
            </a:p>
          </p:txBody>
        </p:sp>
        <p:sp>
          <p:nvSpPr>
            <p:cNvPr id="49532" name="Line 661"/>
            <p:cNvSpPr>
              <a:spLocks noChangeShapeType="1"/>
            </p:cNvSpPr>
            <p:nvPr/>
          </p:nvSpPr>
          <p:spPr bwMode="auto">
            <a:xfrm>
              <a:off x="3024" y="2467"/>
              <a:ext cx="12" cy="2"/>
            </a:xfrm>
            <a:prstGeom prst="line">
              <a:avLst/>
            </a:prstGeom>
            <a:noFill/>
            <a:ln w="0">
              <a:solidFill>
                <a:srgbClr val="000000"/>
              </a:solidFill>
              <a:round/>
              <a:headEnd/>
              <a:tailEnd/>
            </a:ln>
          </p:spPr>
          <p:txBody>
            <a:bodyPr/>
            <a:lstStyle/>
            <a:p>
              <a:endParaRPr lang="en-US"/>
            </a:p>
          </p:txBody>
        </p:sp>
        <p:sp>
          <p:nvSpPr>
            <p:cNvPr id="49533" name="Line 662"/>
            <p:cNvSpPr>
              <a:spLocks noChangeShapeType="1"/>
            </p:cNvSpPr>
            <p:nvPr/>
          </p:nvSpPr>
          <p:spPr bwMode="auto">
            <a:xfrm>
              <a:off x="3024" y="2323"/>
              <a:ext cx="12" cy="2"/>
            </a:xfrm>
            <a:prstGeom prst="line">
              <a:avLst/>
            </a:prstGeom>
            <a:noFill/>
            <a:ln w="0">
              <a:solidFill>
                <a:srgbClr val="000000"/>
              </a:solidFill>
              <a:round/>
              <a:headEnd/>
              <a:tailEnd/>
            </a:ln>
          </p:spPr>
          <p:txBody>
            <a:bodyPr/>
            <a:lstStyle/>
            <a:p>
              <a:endParaRPr lang="en-US"/>
            </a:p>
          </p:txBody>
        </p:sp>
        <p:sp>
          <p:nvSpPr>
            <p:cNvPr id="49534" name="Line 663"/>
            <p:cNvSpPr>
              <a:spLocks noChangeShapeType="1"/>
            </p:cNvSpPr>
            <p:nvPr/>
          </p:nvSpPr>
          <p:spPr bwMode="auto">
            <a:xfrm>
              <a:off x="3024" y="2180"/>
              <a:ext cx="12" cy="1"/>
            </a:xfrm>
            <a:prstGeom prst="line">
              <a:avLst/>
            </a:prstGeom>
            <a:noFill/>
            <a:ln w="0">
              <a:solidFill>
                <a:srgbClr val="000000"/>
              </a:solidFill>
              <a:round/>
              <a:headEnd/>
              <a:tailEnd/>
            </a:ln>
          </p:spPr>
          <p:txBody>
            <a:bodyPr/>
            <a:lstStyle/>
            <a:p>
              <a:endParaRPr lang="en-US"/>
            </a:p>
          </p:txBody>
        </p:sp>
        <p:sp>
          <p:nvSpPr>
            <p:cNvPr id="49535" name="Line 664"/>
            <p:cNvSpPr>
              <a:spLocks noChangeShapeType="1"/>
            </p:cNvSpPr>
            <p:nvPr/>
          </p:nvSpPr>
          <p:spPr bwMode="auto">
            <a:xfrm>
              <a:off x="3024" y="2036"/>
              <a:ext cx="12" cy="1"/>
            </a:xfrm>
            <a:prstGeom prst="line">
              <a:avLst/>
            </a:prstGeom>
            <a:noFill/>
            <a:ln w="0">
              <a:solidFill>
                <a:srgbClr val="000000"/>
              </a:solidFill>
              <a:round/>
              <a:headEnd/>
              <a:tailEnd/>
            </a:ln>
          </p:spPr>
          <p:txBody>
            <a:bodyPr/>
            <a:lstStyle/>
            <a:p>
              <a:endParaRPr lang="en-US"/>
            </a:p>
          </p:txBody>
        </p:sp>
      </p:grpSp>
      <p:sp>
        <p:nvSpPr>
          <p:cNvPr id="49222" name="Line 665"/>
          <p:cNvSpPr>
            <a:spLocks noChangeShapeType="1"/>
          </p:cNvSpPr>
          <p:nvPr/>
        </p:nvSpPr>
        <p:spPr bwMode="auto">
          <a:xfrm>
            <a:off x="4714875" y="5233988"/>
            <a:ext cx="1584325" cy="1587"/>
          </a:xfrm>
          <a:prstGeom prst="line">
            <a:avLst/>
          </a:prstGeom>
          <a:noFill/>
          <a:ln w="0">
            <a:solidFill>
              <a:srgbClr val="000000"/>
            </a:solidFill>
            <a:round/>
            <a:headEnd/>
            <a:tailEnd/>
          </a:ln>
        </p:spPr>
        <p:txBody>
          <a:bodyPr/>
          <a:lstStyle/>
          <a:p>
            <a:endParaRPr lang="en-US"/>
          </a:p>
        </p:txBody>
      </p:sp>
      <p:grpSp>
        <p:nvGrpSpPr>
          <p:cNvPr id="49223" name="Group 666"/>
          <p:cNvGrpSpPr>
            <a:grpSpLocks/>
          </p:cNvGrpSpPr>
          <p:nvPr/>
        </p:nvGrpSpPr>
        <p:grpSpPr bwMode="auto">
          <a:xfrm>
            <a:off x="4940300" y="5200650"/>
            <a:ext cx="1135063" cy="26988"/>
            <a:chOff x="3567" y="2892"/>
            <a:chExt cx="715" cy="7"/>
          </a:xfrm>
        </p:grpSpPr>
        <p:sp>
          <p:nvSpPr>
            <p:cNvPr id="49524" name="Line 667"/>
            <p:cNvSpPr>
              <a:spLocks noChangeShapeType="1"/>
            </p:cNvSpPr>
            <p:nvPr/>
          </p:nvSpPr>
          <p:spPr bwMode="auto">
            <a:xfrm flipV="1">
              <a:off x="3567" y="2892"/>
              <a:ext cx="1" cy="7"/>
            </a:xfrm>
            <a:prstGeom prst="line">
              <a:avLst/>
            </a:prstGeom>
            <a:noFill/>
            <a:ln w="0">
              <a:solidFill>
                <a:srgbClr val="000000"/>
              </a:solidFill>
              <a:round/>
              <a:headEnd/>
              <a:tailEnd/>
            </a:ln>
          </p:spPr>
          <p:txBody>
            <a:bodyPr/>
            <a:lstStyle/>
            <a:p>
              <a:endParaRPr lang="en-US"/>
            </a:p>
          </p:txBody>
        </p:sp>
        <p:sp>
          <p:nvSpPr>
            <p:cNvPr id="49525" name="Line 668"/>
            <p:cNvSpPr>
              <a:spLocks noChangeShapeType="1"/>
            </p:cNvSpPr>
            <p:nvPr/>
          </p:nvSpPr>
          <p:spPr bwMode="auto">
            <a:xfrm flipV="1">
              <a:off x="3710" y="2892"/>
              <a:ext cx="1" cy="7"/>
            </a:xfrm>
            <a:prstGeom prst="line">
              <a:avLst/>
            </a:prstGeom>
            <a:noFill/>
            <a:ln w="0">
              <a:solidFill>
                <a:srgbClr val="000000"/>
              </a:solidFill>
              <a:round/>
              <a:headEnd/>
              <a:tailEnd/>
            </a:ln>
          </p:spPr>
          <p:txBody>
            <a:bodyPr/>
            <a:lstStyle/>
            <a:p>
              <a:endParaRPr lang="en-US"/>
            </a:p>
          </p:txBody>
        </p:sp>
        <p:sp>
          <p:nvSpPr>
            <p:cNvPr id="49526" name="Line 669"/>
            <p:cNvSpPr>
              <a:spLocks noChangeShapeType="1"/>
            </p:cNvSpPr>
            <p:nvPr/>
          </p:nvSpPr>
          <p:spPr bwMode="auto">
            <a:xfrm flipV="1">
              <a:off x="3852" y="2892"/>
              <a:ext cx="1" cy="7"/>
            </a:xfrm>
            <a:prstGeom prst="line">
              <a:avLst/>
            </a:prstGeom>
            <a:noFill/>
            <a:ln w="0">
              <a:solidFill>
                <a:srgbClr val="000000"/>
              </a:solidFill>
              <a:round/>
              <a:headEnd/>
              <a:tailEnd/>
            </a:ln>
          </p:spPr>
          <p:txBody>
            <a:bodyPr/>
            <a:lstStyle/>
            <a:p>
              <a:endParaRPr lang="en-US"/>
            </a:p>
          </p:txBody>
        </p:sp>
        <p:sp>
          <p:nvSpPr>
            <p:cNvPr id="49527" name="Line 670"/>
            <p:cNvSpPr>
              <a:spLocks noChangeShapeType="1"/>
            </p:cNvSpPr>
            <p:nvPr/>
          </p:nvSpPr>
          <p:spPr bwMode="auto">
            <a:xfrm flipV="1">
              <a:off x="3995" y="2892"/>
              <a:ext cx="1" cy="7"/>
            </a:xfrm>
            <a:prstGeom prst="line">
              <a:avLst/>
            </a:prstGeom>
            <a:noFill/>
            <a:ln w="0">
              <a:solidFill>
                <a:srgbClr val="000000"/>
              </a:solidFill>
              <a:round/>
              <a:headEnd/>
              <a:tailEnd/>
            </a:ln>
          </p:spPr>
          <p:txBody>
            <a:bodyPr/>
            <a:lstStyle/>
            <a:p>
              <a:endParaRPr lang="en-US"/>
            </a:p>
          </p:txBody>
        </p:sp>
        <p:sp>
          <p:nvSpPr>
            <p:cNvPr id="49528" name="Line 671"/>
            <p:cNvSpPr>
              <a:spLocks noChangeShapeType="1"/>
            </p:cNvSpPr>
            <p:nvPr/>
          </p:nvSpPr>
          <p:spPr bwMode="auto">
            <a:xfrm flipV="1">
              <a:off x="4138" y="2892"/>
              <a:ext cx="2" cy="7"/>
            </a:xfrm>
            <a:prstGeom prst="line">
              <a:avLst/>
            </a:prstGeom>
            <a:noFill/>
            <a:ln w="0">
              <a:solidFill>
                <a:srgbClr val="000000"/>
              </a:solidFill>
              <a:round/>
              <a:headEnd/>
              <a:tailEnd/>
            </a:ln>
          </p:spPr>
          <p:txBody>
            <a:bodyPr/>
            <a:lstStyle/>
            <a:p>
              <a:endParaRPr lang="en-US"/>
            </a:p>
          </p:txBody>
        </p:sp>
        <p:sp>
          <p:nvSpPr>
            <p:cNvPr id="49529" name="Line 672"/>
            <p:cNvSpPr>
              <a:spLocks noChangeShapeType="1"/>
            </p:cNvSpPr>
            <p:nvPr/>
          </p:nvSpPr>
          <p:spPr bwMode="auto">
            <a:xfrm flipV="1">
              <a:off x="4281" y="2892"/>
              <a:ext cx="1" cy="7"/>
            </a:xfrm>
            <a:prstGeom prst="line">
              <a:avLst/>
            </a:prstGeom>
            <a:noFill/>
            <a:ln w="0">
              <a:solidFill>
                <a:srgbClr val="000000"/>
              </a:solidFill>
              <a:round/>
              <a:headEnd/>
              <a:tailEnd/>
            </a:ln>
          </p:spPr>
          <p:txBody>
            <a:bodyPr/>
            <a:lstStyle/>
            <a:p>
              <a:endParaRPr lang="en-US"/>
            </a:p>
          </p:txBody>
        </p:sp>
      </p:grpSp>
      <p:grpSp>
        <p:nvGrpSpPr>
          <p:cNvPr id="49224" name="Group 673"/>
          <p:cNvGrpSpPr>
            <a:grpSpLocks/>
          </p:cNvGrpSpPr>
          <p:nvPr/>
        </p:nvGrpSpPr>
        <p:grpSpPr bwMode="auto">
          <a:xfrm>
            <a:off x="6280150" y="3865563"/>
            <a:ext cx="19050" cy="1143000"/>
            <a:chOff x="3024" y="2036"/>
            <a:chExt cx="12" cy="720"/>
          </a:xfrm>
        </p:grpSpPr>
        <p:sp>
          <p:nvSpPr>
            <p:cNvPr id="49518" name="Line 674"/>
            <p:cNvSpPr>
              <a:spLocks noChangeShapeType="1"/>
            </p:cNvSpPr>
            <p:nvPr/>
          </p:nvSpPr>
          <p:spPr bwMode="auto">
            <a:xfrm>
              <a:off x="3024" y="2755"/>
              <a:ext cx="12" cy="1"/>
            </a:xfrm>
            <a:prstGeom prst="line">
              <a:avLst/>
            </a:prstGeom>
            <a:noFill/>
            <a:ln w="0">
              <a:solidFill>
                <a:srgbClr val="000000"/>
              </a:solidFill>
              <a:round/>
              <a:headEnd/>
              <a:tailEnd/>
            </a:ln>
          </p:spPr>
          <p:txBody>
            <a:bodyPr/>
            <a:lstStyle/>
            <a:p>
              <a:endParaRPr lang="en-US"/>
            </a:p>
          </p:txBody>
        </p:sp>
        <p:sp>
          <p:nvSpPr>
            <p:cNvPr id="49519" name="Line 675"/>
            <p:cNvSpPr>
              <a:spLocks noChangeShapeType="1"/>
            </p:cNvSpPr>
            <p:nvPr/>
          </p:nvSpPr>
          <p:spPr bwMode="auto">
            <a:xfrm>
              <a:off x="3024" y="2611"/>
              <a:ext cx="12" cy="1"/>
            </a:xfrm>
            <a:prstGeom prst="line">
              <a:avLst/>
            </a:prstGeom>
            <a:noFill/>
            <a:ln w="0">
              <a:solidFill>
                <a:srgbClr val="000000"/>
              </a:solidFill>
              <a:round/>
              <a:headEnd/>
              <a:tailEnd/>
            </a:ln>
          </p:spPr>
          <p:txBody>
            <a:bodyPr/>
            <a:lstStyle/>
            <a:p>
              <a:endParaRPr lang="en-US"/>
            </a:p>
          </p:txBody>
        </p:sp>
        <p:sp>
          <p:nvSpPr>
            <p:cNvPr id="49520" name="Line 676"/>
            <p:cNvSpPr>
              <a:spLocks noChangeShapeType="1"/>
            </p:cNvSpPr>
            <p:nvPr/>
          </p:nvSpPr>
          <p:spPr bwMode="auto">
            <a:xfrm>
              <a:off x="3024" y="2467"/>
              <a:ext cx="12" cy="2"/>
            </a:xfrm>
            <a:prstGeom prst="line">
              <a:avLst/>
            </a:prstGeom>
            <a:noFill/>
            <a:ln w="0">
              <a:solidFill>
                <a:srgbClr val="000000"/>
              </a:solidFill>
              <a:round/>
              <a:headEnd/>
              <a:tailEnd/>
            </a:ln>
          </p:spPr>
          <p:txBody>
            <a:bodyPr/>
            <a:lstStyle/>
            <a:p>
              <a:endParaRPr lang="en-US"/>
            </a:p>
          </p:txBody>
        </p:sp>
        <p:sp>
          <p:nvSpPr>
            <p:cNvPr id="49521" name="Line 677"/>
            <p:cNvSpPr>
              <a:spLocks noChangeShapeType="1"/>
            </p:cNvSpPr>
            <p:nvPr/>
          </p:nvSpPr>
          <p:spPr bwMode="auto">
            <a:xfrm>
              <a:off x="3024" y="2323"/>
              <a:ext cx="12" cy="2"/>
            </a:xfrm>
            <a:prstGeom prst="line">
              <a:avLst/>
            </a:prstGeom>
            <a:noFill/>
            <a:ln w="0">
              <a:solidFill>
                <a:srgbClr val="000000"/>
              </a:solidFill>
              <a:round/>
              <a:headEnd/>
              <a:tailEnd/>
            </a:ln>
          </p:spPr>
          <p:txBody>
            <a:bodyPr/>
            <a:lstStyle/>
            <a:p>
              <a:endParaRPr lang="en-US"/>
            </a:p>
          </p:txBody>
        </p:sp>
        <p:sp>
          <p:nvSpPr>
            <p:cNvPr id="49522" name="Line 678"/>
            <p:cNvSpPr>
              <a:spLocks noChangeShapeType="1"/>
            </p:cNvSpPr>
            <p:nvPr/>
          </p:nvSpPr>
          <p:spPr bwMode="auto">
            <a:xfrm>
              <a:off x="3024" y="2180"/>
              <a:ext cx="12" cy="1"/>
            </a:xfrm>
            <a:prstGeom prst="line">
              <a:avLst/>
            </a:prstGeom>
            <a:noFill/>
            <a:ln w="0">
              <a:solidFill>
                <a:srgbClr val="000000"/>
              </a:solidFill>
              <a:round/>
              <a:headEnd/>
              <a:tailEnd/>
            </a:ln>
          </p:spPr>
          <p:txBody>
            <a:bodyPr/>
            <a:lstStyle/>
            <a:p>
              <a:endParaRPr lang="en-US"/>
            </a:p>
          </p:txBody>
        </p:sp>
        <p:sp>
          <p:nvSpPr>
            <p:cNvPr id="49523" name="Line 679"/>
            <p:cNvSpPr>
              <a:spLocks noChangeShapeType="1"/>
            </p:cNvSpPr>
            <p:nvPr/>
          </p:nvSpPr>
          <p:spPr bwMode="auto">
            <a:xfrm>
              <a:off x="3024" y="2036"/>
              <a:ext cx="12" cy="1"/>
            </a:xfrm>
            <a:prstGeom prst="line">
              <a:avLst/>
            </a:prstGeom>
            <a:noFill/>
            <a:ln w="0">
              <a:solidFill>
                <a:srgbClr val="000000"/>
              </a:solidFill>
              <a:round/>
              <a:headEnd/>
              <a:tailEnd/>
            </a:ln>
          </p:spPr>
          <p:txBody>
            <a:bodyPr/>
            <a:lstStyle/>
            <a:p>
              <a:endParaRPr lang="en-US"/>
            </a:p>
          </p:txBody>
        </p:sp>
      </p:grpSp>
      <p:grpSp>
        <p:nvGrpSpPr>
          <p:cNvPr id="49225" name="Group 680"/>
          <p:cNvGrpSpPr>
            <a:grpSpLocks/>
          </p:cNvGrpSpPr>
          <p:nvPr/>
        </p:nvGrpSpPr>
        <p:grpSpPr bwMode="auto">
          <a:xfrm>
            <a:off x="4938713" y="3636963"/>
            <a:ext cx="1135062" cy="26987"/>
            <a:chOff x="3567" y="2892"/>
            <a:chExt cx="715" cy="7"/>
          </a:xfrm>
        </p:grpSpPr>
        <p:sp>
          <p:nvSpPr>
            <p:cNvPr id="49512" name="Line 681"/>
            <p:cNvSpPr>
              <a:spLocks noChangeShapeType="1"/>
            </p:cNvSpPr>
            <p:nvPr/>
          </p:nvSpPr>
          <p:spPr bwMode="auto">
            <a:xfrm flipV="1">
              <a:off x="3567" y="2892"/>
              <a:ext cx="1" cy="7"/>
            </a:xfrm>
            <a:prstGeom prst="line">
              <a:avLst/>
            </a:prstGeom>
            <a:noFill/>
            <a:ln w="0">
              <a:solidFill>
                <a:srgbClr val="000000"/>
              </a:solidFill>
              <a:round/>
              <a:headEnd/>
              <a:tailEnd/>
            </a:ln>
          </p:spPr>
          <p:txBody>
            <a:bodyPr/>
            <a:lstStyle/>
            <a:p>
              <a:endParaRPr lang="en-US"/>
            </a:p>
          </p:txBody>
        </p:sp>
        <p:sp>
          <p:nvSpPr>
            <p:cNvPr id="49513" name="Line 682"/>
            <p:cNvSpPr>
              <a:spLocks noChangeShapeType="1"/>
            </p:cNvSpPr>
            <p:nvPr/>
          </p:nvSpPr>
          <p:spPr bwMode="auto">
            <a:xfrm flipV="1">
              <a:off x="3710" y="2892"/>
              <a:ext cx="1" cy="7"/>
            </a:xfrm>
            <a:prstGeom prst="line">
              <a:avLst/>
            </a:prstGeom>
            <a:noFill/>
            <a:ln w="0">
              <a:solidFill>
                <a:srgbClr val="000000"/>
              </a:solidFill>
              <a:round/>
              <a:headEnd/>
              <a:tailEnd/>
            </a:ln>
          </p:spPr>
          <p:txBody>
            <a:bodyPr/>
            <a:lstStyle/>
            <a:p>
              <a:endParaRPr lang="en-US"/>
            </a:p>
          </p:txBody>
        </p:sp>
        <p:sp>
          <p:nvSpPr>
            <p:cNvPr id="49514" name="Line 683"/>
            <p:cNvSpPr>
              <a:spLocks noChangeShapeType="1"/>
            </p:cNvSpPr>
            <p:nvPr/>
          </p:nvSpPr>
          <p:spPr bwMode="auto">
            <a:xfrm flipV="1">
              <a:off x="3852" y="2892"/>
              <a:ext cx="1" cy="7"/>
            </a:xfrm>
            <a:prstGeom prst="line">
              <a:avLst/>
            </a:prstGeom>
            <a:noFill/>
            <a:ln w="0">
              <a:solidFill>
                <a:srgbClr val="000000"/>
              </a:solidFill>
              <a:round/>
              <a:headEnd/>
              <a:tailEnd/>
            </a:ln>
          </p:spPr>
          <p:txBody>
            <a:bodyPr/>
            <a:lstStyle/>
            <a:p>
              <a:endParaRPr lang="en-US"/>
            </a:p>
          </p:txBody>
        </p:sp>
        <p:sp>
          <p:nvSpPr>
            <p:cNvPr id="49515" name="Line 684"/>
            <p:cNvSpPr>
              <a:spLocks noChangeShapeType="1"/>
            </p:cNvSpPr>
            <p:nvPr/>
          </p:nvSpPr>
          <p:spPr bwMode="auto">
            <a:xfrm flipV="1">
              <a:off x="3995" y="2892"/>
              <a:ext cx="1" cy="7"/>
            </a:xfrm>
            <a:prstGeom prst="line">
              <a:avLst/>
            </a:prstGeom>
            <a:noFill/>
            <a:ln w="0">
              <a:solidFill>
                <a:srgbClr val="000000"/>
              </a:solidFill>
              <a:round/>
              <a:headEnd/>
              <a:tailEnd/>
            </a:ln>
          </p:spPr>
          <p:txBody>
            <a:bodyPr/>
            <a:lstStyle/>
            <a:p>
              <a:endParaRPr lang="en-US"/>
            </a:p>
          </p:txBody>
        </p:sp>
        <p:sp>
          <p:nvSpPr>
            <p:cNvPr id="49516" name="Line 685"/>
            <p:cNvSpPr>
              <a:spLocks noChangeShapeType="1"/>
            </p:cNvSpPr>
            <p:nvPr/>
          </p:nvSpPr>
          <p:spPr bwMode="auto">
            <a:xfrm flipV="1">
              <a:off x="4138" y="2892"/>
              <a:ext cx="2" cy="7"/>
            </a:xfrm>
            <a:prstGeom prst="line">
              <a:avLst/>
            </a:prstGeom>
            <a:noFill/>
            <a:ln w="0">
              <a:solidFill>
                <a:srgbClr val="000000"/>
              </a:solidFill>
              <a:round/>
              <a:headEnd/>
              <a:tailEnd/>
            </a:ln>
          </p:spPr>
          <p:txBody>
            <a:bodyPr/>
            <a:lstStyle/>
            <a:p>
              <a:endParaRPr lang="en-US"/>
            </a:p>
          </p:txBody>
        </p:sp>
        <p:sp>
          <p:nvSpPr>
            <p:cNvPr id="49517" name="Line 686"/>
            <p:cNvSpPr>
              <a:spLocks noChangeShapeType="1"/>
            </p:cNvSpPr>
            <p:nvPr/>
          </p:nvSpPr>
          <p:spPr bwMode="auto">
            <a:xfrm flipV="1">
              <a:off x="4281" y="2892"/>
              <a:ext cx="1" cy="7"/>
            </a:xfrm>
            <a:prstGeom prst="line">
              <a:avLst/>
            </a:prstGeom>
            <a:noFill/>
            <a:ln w="0">
              <a:solidFill>
                <a:srgbClr val="000000"/>
              </a:solidFill>
              <a:round/>
              <a:headEnd/>
              <a:tailEnd/>
            </a:ln>
          </p:spPr>
          <p:txBody>
            <a:bodyPr/>
            <a:lstStyle/>
            <a:p>
              <a:endParaRPr lang="en-US"/>
            </a:p>
          </p:txBody>
        </p:sp>
      </p:grpSp>
      <p:grpSp>
        <p:nvGrpSpPr>
          <p:cNvPr id="49226" name="Group 687"/>
          <p:cNvGrpSpPr>
            <a:grpSpLocks/>
          </p:cNvGrpSpPr>
          <p:nvPr/>
        </p:nvGrpSpPr>
        <p:grpSpPr bwMode="auto">
          <a:xfrm>
            <a:off x="4706938" y="4149725"/>
            <a:ext cx="1600200" cy="903288"/>
            <a:chOff x="1550" y="3837"/>
            <a:chExt cx="980" cy="538"/>
          </a:xfrm>
        </p:grpSpPr>
        <p:sp>
          <p:nvSpPr>
            <p:cNvPr id="49396" name="Line 688"/>
            <p:cNvSpPr>
              <a:spLocks noChangeShapeType="1"/>
            </p:cNvSpPr>
            <p:nvPr/>
          </p:nvSpPr>
          <p:spPr bwMode="auto">
            <a:xfrm>
              <a:off x="1554" y="4347"/>
              <a:ext cx="4" cy="1"/>
            </a:xfrm>
            <a:prstGeom prst="line">
              <a:avLst/>
            </a:prstGeom>
            <a:noFill/>
            <a:ln w="0">
              <a:solidFill>
                <a:srgbClr val="000000"/>
              </a:solidFill>
              <a:round/>
              <a:headEnd/>
              <a:tailEnd/>
            </a:ln>
          </p:spPr>
          <p:txBody>
            <a:bodyPr/>
            <a:lstStyle/>
            <a:p>
              <a:endParaRPr lang="en-US"/>
            </a:p>
          </p:txBody>
        </p:sp>
        <p:sp>
          <p:nvSpPr>
            <p:cNvPr id="49397" name="Freeform 689"/>
            <p:cNvSpPr>
              <a:spLocks/>
            </p:cNvSpPr>
            <p:nvPr/>
          </p:nvSpPr>
          <p:spPr bwMode="auto">
            <a:xfrm>
              <a:off x="1554" y="3972"/>
              <a:ext cx="972" cy="382"/>
            </a:xfrm>
            <a:custGeom>
              <a:avLst/>
              <a:gdLst>
                <a:gd name="T0" fmla="*/ 0 w 3295"/>
                <a:gd name="T1" fmla="*/ 31 h 888"/>
                <a:gd name="T2" fmla="*/ 4 w 3295"/>
                <a:gd name="T3" fmla="*/ 29 h 888"/>
                <a:gd name="T4" fmla="*/ 7 w 3295"/>
                <a:gd name="T5" fmla="*/ 24 h 888"/>
                <a:gd name="T6" fmla="*/ 11 w 3295"/>
                <a:gd name="T7" fmla="*/ 11 h 888"/>
                <a:gd name="T8" fmla="*/ 14 w 3295"/>
                <a:gd name="T9" fmla="*/ 0 h 888"/>
                <a:gd name="T10" fmla="*/ 18 w 3295"/>
                <a:gd name="T11" fmla="*/ 1 h 888"/>
                <a:gd name="T12" fmla="*/ 22 w 3295"/>
                <a:gd name="T13" fmla="*/ 12 h 888"/>
                <a:gd name="T14" fmla="*/ 25 w 3295"/>
                <a:gd name="T15" fmla="*/ 24 h 888"/>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888"/>
                <a:gd name="T26" fmla="*/ 3295 w 3295"/>
                <a:gd name="T27" fmla="*/ 888 h 8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888">
                  <a:moveTo>
                    <a:pt x="0" y="888"/>
                  </a:moveTo>
                  <a:lnTo>
                    <a:pt x="471" y="853"/>
                  </a:lnTo>
                  <a:lnTo>
                    <a:pt x="941" y="707"/>
                  </a:lnTo>
                  <a:lnTo>
                    <a:pt x="1412" y="324"/>
                  </a:lnTo>
                  <a:lnTo>
                    <a:pt x="1883" y="0"/>
                  </a:lnTo>
                  <a:lnTo>
                    <a:pt x="2354" y="32"/>
                  </a:lnTo>
                  <a:lnTo>
                    <a:pt x="2824" y="353"/>
                  </a:lnTo>
                  <a:lnTo>
                    <a:pt x="3295" y="686"/>
                  </a:lnTo>
                </a:path>
              </a:pathLst>
            </a:custGeom>
            <a:noFill/>
            <a:ln w="1588">
              <a:solidFill>
                <a:srgbClr val="FF0000"/>
              </a:solidFill>
              <a:round/>
              <a:headEnd/>
              <a:tailEnd/>
            </a:ln>
          </p:spPr>
          <p:txBody>
            <a:bodyPr/>
            <a:lstStyle/>
            <a:p>
              <a:endParaRPr lang="en-US"/>
            </a:p>
          </p:txBody>
        </p:sp>
        <p:sp>
          <p:nvSpPr>
            <p:cNvPr id="49398" name="Line 690"/>
            <p:cNvSpPr>
              <a:spLocks noChangeShapeType="1"/>
            </p:cNvSpPr>
            <p:nvPr/>
          </p:nvSpPr>
          <p:spPr bwMode="auto">
            <a:xfrm flipV="1">
              <a:off x="1554" y="4345"/>
              <a:ext cx="1" cy="9"/>
            </a:xfrm>
            <a:prstGeom prst="line">
              <a:avLst/>
            </a:prstGeom>
            <a:noFill/>
            <a:ln w="1588">
              <a:solidFill>
                <a:srgbClr val="FF0000"/>
              </a:solidFill>
              <a:round/>
              <a:headEnd/>
              <a:tailEnd/>
            </a:ln>
          </p:spPr>
          <p:txBody>
            <a:bodyPr/>
            <a:lstStyle/>
            <a:p>
              <a:endParaRPr lang="en-US"/>
            </a:p>
          </p:txBody>
        </p:sp>
        <p:sp>
          <p:nvSpPr>
            <p:cNvPr id="49399" name="Line 691"/>
            <p:cNvSpPr>
              <a:spLocks noChangeShapeType="1"/>
            </p:cNvSpPr>
            <p:nvPr/>
          </p:nvSpPr>
          <p:spPr bwMode="auto">
            <a:xfrm>
              <a:off x="1550" y="4345"/>
              <a:ext cx="8" cy="1"/>
            </a:xfrm>
            <a:prstGeom prst="line">
              <a:avLst/>
            </a:prstGeom>
            <a:noFill/>
            <a:ln w="1588">
              <a:solidFill>
                <a:srgbClr val="FF0000"/>
              </a:solidFill>
              <a:round/>
              <a:headEnd/>
              <a:tailEnd/>
            </a:ln>
          </p:spPr>
          <p:txBody>
            <a:bodyPr/>
            <a:lstStyle/>
            <a:p>
              <a:endParaRPr lang="en-US"/>
            </a:p>
          </p:txBody>
        </p:sp>
        <p:sp>
          <p:nvSpPr>
            <p:cNvPr id="49400" name="Line 692"/>
            <p:cNvSpPr>
              <a:spLocks noChangeShapeType="1"/>
            </p:cNvSpPr>
            <p:nvPr/>
          </p:nvSpPr>
          <p:spPr bwMode="auto">
            <a:xfrm flipV="1">
              <a:off x="1693" y="4330"/>
              <a:ext cx="1" cy="9"/>
            </a:xfrm>
            <a:prstGeom prst="line">
              <a:avLst/>
            </a:prstGeom>
            <a:noFill/>
            <a:ln w="1588">
              <a:solidFill>
                <a:srgbClr val="FF0000"/>
              </a:solidFill>
              <a:round/>
              <a:headEnd/>
              <a:tailEnd/>
            </a:ln>
          </p:spPr>
          <p:txBody>
            <a:bodyPr/>
            <a:lstStyle/>
            <a:p>
              <a:endParaRPr lang="en-US"/>
            </a:p>
          </p:txBody>
        </p:sp>
        <p:sp>
          <p:nvSpPr>
            <p:cNvPr id="49401" name="Line 693"/>
            <p:cNvSpPr>
              <a:spLocks noChangeShapeType="1"/>
            </p:cNvSpPr>
            <p:nvPr/>
          </p:nvSpPr>
          <p:spPr bwMode="auto">
            <a:xfrm>
              <a:off x="1689" y="4330"/>
              <a:ext cx="8" cy="1"/>
            </a:xfrm>
            <a:prstGeom prst="line">
              <a:avLst/>
            </a:prstGeom>
            <a:noFill/>
            <a:ln w="1588">
              <a:solidFill>
                <a:srgbClr val="FF0000"/>
              </a:solidFill>
              <a:round/>
              <a:headEnd/>
              <a:tailEnd/>
            </a:ln>
          </p:spPr>
          <p:txBody>
            <a:bodyPr/>
            <a:lstStyle/>
            <a:p>
              <a:endParaRPr lang="en-US"/>
            </a:p>
          </p:txBody>
        </p:sp>
        <p:sp>
          <p:nvSpPr>
            <p:cNvPr id="49402" name="Line 694"/>
            <p:cNvSpPr>
              <a:spLocks noChangeShapeType="1"/>
            </p:cNvSpPr>
            <p:nvPr/>
          </p:nvSpPr>
          <p:spPr bwMode="auto">
            <a:xfrm flipV="1">
              <a:off x="1831" y="4252"/>
              <a:ext cx="1" cy="24"/>
            </a:xfrm>
            <a:prstGeom prst="line">
              <a:avLst/>
            </a:prstGeom>
            <a:noFill/>
            <a:ln w="1588">
              <a:solidFill>
                <a:srgbClr val="FF0000"/>
              </a:solidFill>
              <a:round/>
              <a:headEnd/>
              <a:tailEnd/>
            </a:ln>
          </p:spPr>
          <p:txBody>
            <a:bodyPr/>
            <a:lstStyle/>
            <a:p>
              <a:endParaRPr lang="en-US"/>
            </a:p>
          </p:txBody>
        </p:sp>
        <p:sp>
          <p:nvSpPr>
            <p:cNvPr id="49403" name="Line 695"/>
            <p:cNvSpPr>
              <a:spLocks noChangeShapeType="1"/>
            </p:cNvSpPr>
            <p:nvPr/>
          </p:nvSpPr>
          <p:spPr bwMode="auto">
            <a:xfrm>
              <a:off x="1828" y="4252"/>
              <a:ext cx="8" cy="1"/>
            </a:xfrm>
            <a:prstGeom prst="line">
              <a:avLst/>
            </a:prstGeom>
            <a:noFill/>
            <a:ln w="1588">
              <a:solidFill>
                <a:srgbClr val="FF0000"/>
              </a:solidFill>
              <a:round/>
              <a:headEnd/>
              <a:tailEnd/>
            </a:ln>
          </p:spPr>
          <p:txBody>
            <a:bodyPr/>
            <a:lstStyle/>
            <a:p>
              <a:endParaRPr lang="en-US"/>
            </a:p>
          </p:txBody>
        </p:sp>
        <p:sp>
          <p:nvSpPr>
            <p:cNvPr id="49404" name="Line 696"/>
            <p:cNvSpPr>
              <a:spLocks noChangeShapeType="1"/>
            </p:cNvSpPr>
            <p:nvPr/>
          </p:nvSpPr>
          <p:spPr bwMode="auto">
            <a:xfrm flipV="1">
              <a:off x="1970" y="4071"/>
              <a:ext cx="1" cy="40"/>
            </a:xfrm>
            <a:prstGeom prst="line">
              <a:avLst/>
            </a:prstGeom>
            <a:noFill/>
            <a:ln w="1588">
              <a:solidFill>
                <a:srgbClr val="FF0000"/>
              </a:solidFill>
              <a:round/>
              <a:headEnd/>
              <a:tailEnd/>
            </a:ln>
          </p:spPr>
          <p:txBody>
            <a:bodyPr/>
            <a:lstStyle/>
            <a:p>
              <a:endParaRPr lang="en-US"/>
            </a:p>
          </p:txBody>
        </p:sp>
        <p:sp>
          <p:nvSpPr>
            <p:cNvPr id="49405" name="Line 697"/>
            <p:cNvSpPr>
              <a:spLocks noChangeShapeType="1"/>
            </p:cNvSpPr>
            <p:nvPr/>
          </p:nvSpPr>
          <p:spPr bwMode="auto">
            <a:xfrm>
              <a:off x="1967" y="4071"/>
              <a:ext cx="7" cy="1"/>
            </a:xfrm>
            <a:prstGeom prst="line">
              <a:avLst/>
            </a:prstGeom>
            <a:noFill/>
            <a:ln w="1588">
              <a:solidFill>
                <a:srgbClr val="FF0000"/>
              </a:solidFill>
              <a:round/>
              <a:headEnd/>
              <a:tailEnd/>
            </a:ln>
          </p:spPr>
          <p:txBody>
            <a:bodyPr/>
            <a:lstStyle/>
            <a:p>
              <a:endParaRPr lang="en-US"/>
            </a:p>
          </p:txBody>
        </p:sp>
        <p:sp>
          <p:nvSpPr>
            <p:cNvPr id="49406" name="Line 698"/>
            <p:cNvSpPr>
              <a:spLocks noChangeShapeType="1"/>
            </p:cNvSpPr>
            <p:nvPr/>
          </p:nvSpPr>
          <p:spPr bwMode="auto">
            <a:xfrm flipV="1">
              <a:off x="2109" y="3913"/>
              <a:ext cx="1" cy="59"/>
            </a:xfrm>
            <a:prstGeom prst="line">
              <a:avLst/>
            </a:prstGeom>
            <a:noFill/>
            <a:ln w="1588">
              <a:solidFill>
                <a:srgbClr val="FF0000"/>
              </a:solidFill>
              <a:round/>
              <a:headEnd/>
              <a:tailEnd/>
            </a:ln>
          </p:spPr>
          <p:txBody>
            <a:bodyPr/>
            <a:lstStyle/>
            <a:p>
              <a:endParaRPr lang="en-US"/>
            </a:p>
          </p:txBody>
        </p:sp>
        <p:sp>
          <p:nvSpPr>
            <p:cNvPr id="49407" name="Line 699"/>
            <p:cNvSpPr>
              <a:spLocks noChangeShapeType="1"/>
            </p:cNvSpPr>
            <p:nvPr/>
          </p:nvSpPr>
          <p:spPr bwMode="auto">
            <a:xfrm>
              <a:off x="2106" y="3913"/>
              <a:ext cx="7" cy="1"/>
            </a:xfrm>
            <a:prstGeom prst="line">
              <a:avLst/>
            </a:prstGeom>
            <a:noFill/>
            <a:ln w="1588">
              <a:solidFill>
                <a:srgbClr val="FF0000"/>
              </a:solidFill>
              <a:round/>
              <a:headEnd/>
              <a:tailEnd/>
            </a:ln>
          </p:spPr>
          <p:txBody>
            <a:bodyPr/>
            <a:lstStyle/>
            <a:p>
              <a:endParaRPr lang="en-US"/>
            </a:p>
          </p:txBody>
        </p:sp>
        <p:sp>
          <p:nvSpPr>
            <p:cNvPr id="49408" name="Line 700"/>
            <p:cNvSpPr>
              <a:spLocks noChangeShapeType="1"/>
            </p:cNvSpPr>
            <p:nvPr/>
          </p:nvSpPr>
          <p:spPr bwMode="auto">
            <a:xfrm flipV="1">
              <a:off x="2248" y="3941"/>
              <a:ext cx="1" cy="45"/>
            </a:xfrm>
            <a:prstGeom prst="line">
              <a:avLst/>
            </a:prstGeom>
            <a:noFill/>
            <a:ln w="1588">
              <a:solidFill>
                <a:srgbClr val="FF0000"/>
              </a:solidFill>
              <a:round/>
              <a:headEnd/>
              <a:tailEnd/>
            </a:ln>
          </p:spPr>
          <p:txBody>
            <a:bodyPr/>
            <a:lstStyle/>
            <a:p>
              <a:endParaRPr lang="en-US"/>
            </a:p>
          </p:txBody>
        </p:sp>
        <p:sp>
          <p:nvSpPr>
            <p:cNvPr id="49409" name="Line 701"/>
            <p:cNvSpPr>
              <a:spLocks noChangeShapeType="1"/>
            </p:cNvSpPr>
            <p:nvPr/>
          </p:nvSpPr>
          <p:spPr bwMode="auto">
            <a:xfrm>
              <a:off x="2244" y="3941"/>
              <a:ext cx="8" cy="1"/>
            </a:xfrm>
            <a:prstGeom prst="line">
              <a:avLst/>
            </a:prstGeom>
            <a:noFill/>
            <a:ln w="1588">
              <a:solidFill>
                <a:srgbClr val="FF0000"/>
              </a:solidFill>
              <a:round/>
              <a:headEnd/>
              <a:tailEnd/>
            </a:ln>
          </p:spPr>
          <p:txBody>
            <a:bodyPr/>
            <a:lstStyle/>
            <a:p>
              <a:endParaRPr lang="en-US"/>
            </a:p>
          </p:txBody>
        </p:sp>
        <p:sp>
          <p:nvSpPr>
            <p:cNvPr id="49410" name="Line 702"/>
            <p:cNvSpPr>
              <a:spLocks noChangeShapeType="1"/>
            </p:cNvSpPr>
            <p:nvPr/>
          </p:nvSpPr>
          <p:spPr bwMode="auto">
            <a:xfrm flipV="1">
              <a:off x="2387" y="4090"/>
              <a:ext cx="1" cy="34"/>
            </a:xfrm>
            <a:prstGeom prst="line">
              <a:avLst/>
            </a:prstGeom>
            <a:noFill/>
            <a:ln w="1588">
              <a:solidFill>
                <a:srgbClr val="FF0000"/>
              </a:solidFill>
              <a:round/>
              <a:headEnd/>
              <a:tailEnd/>
            </a:ln>
          </p:spPr>
          <p:txBody>
            <a:bodyPr/>
            <a:lstStyle/>
            <a:p>
              <a:endParaRPr lang="en-US"/>
            </a:p>
          </p:txBody>
        </p:sp>
        <p:sp>
          <p:nvSpPr>
            <p:cNvPr id="49411" name="Line 703"/>
            <p:cNvSpPr>
              <a:spLocks noChangeShapeType="1"/>
            </p:cNvSpPr>
            <p:nvPr/>
          </p:nvSpPr>
          <p:spPr bwMode="auto">
            <a:xfrm>
              <a:off x="2383" y="4090"/>
              <a:ext cx="8" cy="1"/>
            </a:xfrm>
            <a:prstGeom prst="line">
              <a:avLst/>
            </a:prstGeom>
            <a:noFill/>
            <a:ln w="1588">
              <a:solidFill>
                <a:srgbClr val="FF0000"/>
              </a:solidFill>
              <a:round/>
              <a:headEnd/>
              <a:tailEnd/>
            </a:ln>
          </p:spPr>
          <p:txBody>
            <a:bodyPr/>
            <a:lstStyle/>
            <a:p>
              <a:endParaRPr lang="en-US"/>
            </a:p>
          </p:txBody>
        </p:sp>
        <p:sp>
          <p:nvSpPr>
            <p:cNvPr id="49412" name="Line 704"/>
            <p:cNvSpPr>
              <a:spLocks noChangeShapeType="1"/>
            </p:cNvSpPr>
            <p:nvPr/>
          </p:nvSpPr>
          <p:spPr bwMode="auto">
            <a:xfrm flipV="1">
              <a:off x="2526" y="4236"/>
              <a:ext cx="1" cy="31"/>
            </a:xfrm>
            <a:prstGeom prst="line">
              <a:avLst/>
            </a:prstGeom>
            <a:noFill/>
            <a:ln w="1588">
              <a:solidFill>
                <a:srgbClr val="FF0000"/>
              </a:solidFill>
              <a:round/>
              <a:headEnd/>
              <a:tailEnd/>
            </a:ln>
          </p:spPr>
          <p:txBody>
            <a:bodyPr/>
            <a:lstStyle/>
            <a:p>
              <a:endParaRPr lang="en-US"/>
            </a:p>
          </p:txBody>
        </p:sp>
        <p:sp>
          <p:nvSpPr>
            <p:cNvPr id="49413" name="Line 705"/>
            <p:cNvSpPr>
              <a:spLocks noChangeShapeType="1"/>
            </p:cNvSpPr>
            <p:nvPr/>
          </p:nvSpPr>
          <p:spPr bwMode="auto">
            <a:xfrm>
              <a:off x="2522" y="4236"/>
              <a:ext cx="8" cy="1"/>
            </a:xfrm>
            <a:prstGeom prst="line">
              <a:avLst/>
            </a:prstGeom>
            <a:noFill/>
            <a:ln w="1588">
              <a:solidFill>
                <a:srgbClr val="FF0000"/>
              </a:solidFill>
              <a:round/>
              <a:headEnd/>
              <a:tailEnd/>
            </a:ln>
          </p:spPr>
          <p:txBody>
            <a:bodyPr/>
            <a:lstStyle/>
            <a:p>
              <a:endParaRPr lang="en-US"/>
            </a:p>
          </p:txBody>
        </p:sp>
        <p:sp>
          <p:nvSpPr>
            <p:cNvPr id="49414" name="Line 706"/>
            <p:cNvSpPr>
              <a:spLocks noChangeShapeType="1"/>
            </p:cNvSpPr>
            <p:nvPr/>
          </p:nvSpPr>
          <p:spPr bwMode="auto">
            <a:xfrm>
              <a:off x="1554" y="4354"/>
              <a:ext cx="1" cy="10"/>
            </a:xfrm>
            <a:prstGeom prst="line">
              <a:avLst/>
            </a:prstGeom>
            <a:noFill/>
            <a:ln w="1588">
              <a:solidFill>
                <a:srgbClr val="FF0000"/>
              </a:solidFill>
              <a:round/>
              <a:headEnd/>
              <a:tailEnd/>
            </a:ln>
          </p:spPr>
          <p:txBody>
            <a:bodyPr/>
            <a:lstStyle/>
            <a:p>
              <a:endParaRPr lang="en-US"/>
            </a:p>
          </p:txBody>
        </p:sp>
        <p:sp>
          <p:nvSpPr>
            <p:cNvPr id="49415" name="Line 707"/>
            <p:cNvSpPr>
              <a:spLocks noChangeShapeType="1"/>
            </p:cNvSpPr>
            <p:nvPr/>
          </p:nvSpPr>
          <p:spPr bwMode="auto">
            <a:xfrm>
              <a:off x="1550" y="4364"/>
              <a:ext cx="8" cy="1"/>
            </a:xfrm>
            <a:prstGeom prst="line">
              <a:avLst/>
            </a:prstGeom>
            <a:noFill/>
            <a:ln w="1588">
              <a:solidFill>
                <a:srgbClr val="FF0000"/>
              </a:solidFill>
              <a:round/>
              <a:headEnd/>
              <a:tailEnd/>
            </a:ln>
          </p:spPr>
          <p:txBody>
            <a:bodyPr/>
            <a:lstStyle/>
            <a:p>
              <a:endParaRPr lang="en-US"/>
            </a:p>
          </p:txBody>
        </p:sp>
        <p:sp>
          <p:nvSpPr>
            <p:cNvPr id="49416" name="Line 708"/>
            <p:cNvSpPr>
              <a:spLocks noChangeShapeType="1"/>
            </p:cNvSpPr>
            <p:nvPr/>
          </p:nvSpPr>
          <p:spPr bwMode="auto">
            <a:xfrm>
              <a:off x="1693" y="4339"/>
              <a:ext cx="1" cy="9"/>
            </a:xfrm>
            <a:prstGeom prst="line">
              <a:avLst/>
            </a:prstGeom>
            <a:noFill/>
            <a:ln w="1588">
              <a:solidFill>
                <a:srgbClr val="FF0000"/>
              </a:solidFill>
              <a:round/>
              <a:headEnd/>
              <a:tailEnd/>
            </a:ln>
          </p:spPr>
          <p:txBody>
            <a:bodyPr/>
            <a:lstStyle/>
            <a:p>
              <a:endParaRPr lang="en-US"/>
            </a:p>
          </p:txBody>
        </p:sp>
        <p:sp>
          <p:nvSpPr>
            <p:cNvPr id="49417" name="Line 709"/>
            <p:cNvSpPr>
              <a:spLocks noChangeShapeType="1"/>
            </p:cNvSpPr>
            <p:nvPr/>
          </p:nvSpPr>
          <p:spPr bwMode="auto">
            <a:xfrm>
              <a:off x="1689" y="4348"/>
              <a:ext cx="8" cy="1"/>
            </a:xfrm>
            <a:prstGeom prst="line">
              <a:avLst/>
            </a:prstGeom>
            <a:noFill/>
            <a:ln w="1588">
              <a:solidFill>
                <a:srgbClr val="FF0000"/>
              </a:solidFill>
              <a:round/>
              <a:headEnd/>
              <a:tailEnd/>
            </a:ln>
          </p:spPr>
          <p:txBody>
            <a:bodyPr/>
            <a:lstStyle/>
            <a:p>
              <a:endParaRPr lang="en-US"/>
            </a:p>
          </p:txBody>
        </p:sp>
        <p:sp>
          <p:nvSpPr>
            <p:cNvPr id="49418" name="Line 710"/>
            <p:cNvSpPr>
              <a:spLocks noChangeShapeType="1"/>
            </p:cNvSpPr>
            <p:nvPr/>
          </p:nvSpPr>
          <p:spPr bwMode="auto">
            <a:xfrm>
              <a:off x="1831" y="4276"/>
              <a:ext cx="1" cy="24"/>
            </a:xfrm>
            <a:prstGeom prst="line">
              <a:avLst/>
            </a:prstGeom>
            <a:noFill/>
            <a:ln w="1588">
              <a:solidFill>
                <a:srgbClr val="FF0000"/>
              </a:solidFill>
              <a:round/>
              <a:headEnd/>
              <a:tailEnd/>
            </a:ln>
          </p:spPr>
          <p:txBody>
            <a:bodyPr/>
            <a:lstStyle/>
            <a:p>
              <a:endParaRPr lang="en-US"/>
            </a:p>
          </p:txBody>
        </p:sp>
        <p:sp>
          <p:nvSpPr>
            <p:cNvPr id="49419" name="Line 711"/>
            <p:cNvSpPr>
              <a:spLocks noChangeShapeType="1"/>
            </p:cNvSpPr>
            <p:nvPr/>
          </p:nvSpPr>
          <p:spPr bwMode="auto">
            <a:xfrm>
              <a:off x="1828" y="4300"/>
              <a:ext cx="8" cy="1"/>
            </a:xfrm>
            <a:prstGeom prst="line">
              <a:avLst/>
            </a:prstGeom>
            <a:noFill/>
            <a:ln w="1588">
              <a:solidFill>
                <a:srgbClr val="FF0000"/>
              </a:solidFill>
              <a:round/>
              <a:headEnd/>
              <a:tailEnd/>
            </a:ln>
          </p:spPr>
          <p:txBody>
            <a:bodyPr/>
            <a:lstStyle/>
            <a:p>
              <a:endParaRPr lang="en-US"/>
            </a:p>
          </p:txBody>
        </p:sp>
        <p:sp>
          <p:nvSpPr>
            <p:cNvPr id="49420" name="Line 712"/>
            <p:cNvSpPr>
              <a:spLocks noChangeShapeType="1"/>
            </p:cNvSpPr>
            <p:nvPr/>
          </p:nvSpPr>
          <p:spPr bwMode="auto">
            <a:xfrm>
              <a:off x="1970" y="4111"/>
              <a:ext cx="1" cy="41"/>
            </a:xfrm>
            <a:prstGeom prst="line">
              <a:avLst/>
            </a:prstGeom>
            <a:noFill/>
            <a:ln w="1588">
              <a:solidFill>
                <a:srgbClr val="FF0000"/>
              </a:solidFill>
              <a:round/>
              <a:headEnd/>
              <a:tailEnd/>
            </a:ln>
          </p:spPr>
          <p:txBody>
            <a:bodyPr/>
            <a:lstStyle/>
            <a:p>
              <a:endParaRPr lang="en-US"/>
            </a:p>
          </p:txBody>
        </p:sp>
        <p:sp>
          <p:nvSpPr>
            <p:cNvPr id="49421" name="Line 713"/>
            <p:cNvSpPr>
              <a:spLocks noChangeShapeType="1"/>
            </p:cNvSpPr>
            <p:nvPr/>
          </p:nvSpPr>
          <p:spPr bwMode="auto">
            <a:xfrm>
              <a:off x="1967" y="4152"/>
              <a:ext cx="7" cy="1"/>
            </a:xfrm>
            <a:prstGeom prst="line">
              <a:avLst/>
            </a:prstGeom>
            <a:noFill/>
            <a:ln w="1588">
              <a:solidFill>
                <a:srgbClr val="FF0000"/>
              </a:solidFill>
              <a:round/>
              <a:headEnd/>
              <a:tailEnd/>
            </a:ln>
          </p:spPr>
          <p:txBody>
            <a:bodyPr/>
            <a:lstStyle/>
            <a:p>
              <a:endParaRPr lang="en-US"/>
            </a:p>
          </p:txBody>
        </p:sp>
        <p:sp>
          <p:nvSpPr>
            <p:cNvPr id="49422" name="Line 714"/>
            <p:cNvSpPr>
              <a:spLocks noChangeShapeType="1"/>
            </p:cNvSpPr>
            <p:nvPr/>
          </p:nvSpPr>
          <p:spPr bwMode="auto">
            <a:xfrm>
              <a:off x="2109" y="3972"/>
              <a:ext cx="1" cy="59"/>
            </a:xfrm>
            <a:prstGeom prst="line">
              <a:avLst/>
            </a:prstGeom>
            <a:noFill/>
            <a:ln w="1588">
              <a:solidFill>
                <a:srgbClr val="FF0000"/>
              </a:solidFill>
              <a:round/>
              <a:headEnd/>
              <a:tailEnd/>
            </a:ln>
          </p:spPr>
          <p:txBody>
            <a:bodyPr/>
            <a:lstStyle/>
            <a:p>
              <a:endParaRPr lang="en-US"/>
            </a:p>
          </p:txBody>
        </p:sp>
        <p:sp>
          <p:nvSpPr>
            <p:cNvPr id="49423" name="Line 715"/>
            <p:cNvSpPr>
              <a:spLocks noChangeShapeType="1"/>
            </p:cNvSpPr>
            <p:nvPr/>
          </p:nvSpPr>
          <p:spPr bwMode="auto">
            <a:xfrm>
              <a:off x="2106" y="4031"/>
              <a:ext cx="7" cy="1"/>
            </a:xfrm>
            <a:prstGeom prst="line">
              <a:avLst/>
            </a:prstGeom>
            <a:noFill/>
            <a:ln w="1588">
              <a:solidFill>
                <a:srgbClr val="FF0000"/>
              </a:solidFill>
              <a:round/>
              <a:headEnd/>
              <a:tailEnd/>
            </a:ln>
          </p:spPr>
          <p:txBody>
            <a:bodyPr/>
            <a:lstStyle/>
            <a:p>
              <a:endParaRPr lang="en-US"/>
            </a:p>
          </p:txBody>
        </p:sp>
        <p:sp>
          <p:nvSpPr>
            <p:cNvPr id="49424" name="Line 716"/>
            <p:cNvSpPr>
              <a:spLocks noChangeShapeType="1"/>
            </p:cNvSpPr>
            <p:nvPr/>
          </p:nvSpPr>
          <p:spPr bwMode="auto">
            <a:xfrm>
              <a:off x="2248" y="3986"/>
              <a:ext cx="1" cy="45"/>
            </a:xfrm>
            <a:prstGeom prst="line">
              <a:avLst/>
            </a:prstGeom>
            <a:noFill/>
            <a:ln w="1588">
              <a:solidFill>
                <a:srgbClr val="FF0000"/>
              </a:solidFill>
              <a:round/>
              <a:headEnd/>
              <a:tailEnd/>
            </a:ln>
          </p:spPr>
          <p:txBody>
            <a:bodyPr/>
            <a:lstStyle/>
            <a:p>
              <a:endParaRPr lang="en-US"/>
            </a:p>
          </p:txBody>
        </p:sp>
        <p:sp>
          <p:nvSpPr>
            <p:cNvPr id="49425" name="Line 717"/>
            <p:cNvSpPr>
              <a:spLocks noChangeShapeType="1"/>
            </p:cNvSpPr>
            <p:nvPr/>
          </p:nvSpPr>
          <p:spPr bwMode="auto">
            <a:xfrm>
              <a:off x="2244" y="4031"/>
              <a:ext cx="8" cy="1"/>
            </a:xfrm>
            <a:prstGeom prst="line">
              <a:avLst/>
            </a:prstGeom>
            <a:noFill/>
            <a:ln w="1588">
              <a:solidFill>
                <a:srgbClr val="FF0000"/>
              </a:solidFill>
              <a:round/>
              <a:headEnd/>
              <a:tailEnd/>
            </a:ln>
          </p:spPr>
          <p:txBody>
            <a:bodyPr/>
            <a:lstStyle/>
            <a:p>
              <a:endParaRPr lang="en-US"/>
            </a:p>
          </p:txBody>
        </p:sp>
        <p:sp>
          <p:nvSpPr>
            <p:cNvPr id="49426" name="Line 718"/>
            <p:cNvSpPr>
              <a:spLocks noChangeShapeType="1"/>
            </p:cNvSpPr>
            <p:nvPr/>
          </p:nvSpPr>
          <p:spPr bwMode="auto">
            <a:xfrm>
              <a:off x="2387" y="4124"/>
              <a:ext cx="1" cy="34"/>
            </a:xfrm>
            <a:prstGeom prst="line">
              <a:avLst/>
            </a:prstGeom>
            <a:noFill/>
            <a:ln w="1588">
              <a:solidFill>
                <a:srgbClr val="FF0000"/>
              </a:solidFill>
              <a:round/>
              <a:headEnd/>
              <a:tailEnd/>
            </a:ln>
          </p:spPr>
          <p:txBody>
            <a:bodyPr/>
            <a:lstStyle/>
            <a:p>
              <a:endParaRPr lang="en-US"/>
            </a:p>
          </p:txBody>
        </p:sp>
        <p:sp>
          <p:nvSpPr>
            <p:cNvPr id="49427" name="Line 719"/>
            <p:cNvSpPr>
              <a:spLocks noChangeShapeType="1"/>
            </p:cNvSpPr>
            <p:nvPr/>
          </p:nvSpPr>
          <p:spPr bwMode="auto">
            <a:xfrm>
              <a:off x="2383" y="4158"/>
              <a:ext cx="8" cy="1"/>
            </a:xfrm>
            <a:prstGeom prst="line">
              <a:avLst/>
            </a:prstGeom>
            <a:noFill/>
            <a:ln w="1588">
              <a:solidFill>
                <a:srgbClr val="FF0000"/>
              </a:solidFill>
              <a:round/>
              <a:headEnd/>
              <a:tailEnd/>
            </a:ln>
          </p:spPr>
          <p:txBody>
            <a:bodyPr/>
            <a:lstStyle/>
            <a:p>
              <a:endParaRPr lang="en-US"/>
            </a:p>
          </p:txBody>
        </p:sp>
        <p:sp>
          <p:nvSpPr>
            <p:cNvPr id="49428" name="Line 720"/>
            <p:cNvSpPr>
              <a:spLocks noChangeShapeType="1"/>
            </p:cNvSpPr>
            <p:nvPr/>
          </p:nvSpPr>
          <p:spPr bwMode="auto">
            <a:xfrm>
              <a:off x="2526" y="4267"/>
              <a:ext cx="1" cy="32"/>
            </a:xfrm>
            <a:prstGeom prst="line">
              <a:avLst/>
            </a:prstGeom>
            <a:noFill/>
            <a:ln w="1588">
              <a:solidFill>
                <a:srgbClr val="FF0000"/>
              </a:solidFill>
              <a:round/>
              <a:headEnd/>
              <a:tailEnd/>
            </a:ln>
          </p:spPr>
          <p:txBody>
            <a:bodyPr/>
            <a:lstStyle/>
            <a:p>
              <a:endParaRPr lang="en-US"/>
            </a:p>
          </p:txBody>
        </p:sp>
        <p:sp>
          <p:nvSpPr>
            <p:cNvPr id="49429" name="Line 721"/>
            <p:cNvSpPr>
              <a:spLocks noChangeShapeType="1"/>
            </p:cNvSpPr>
            <p:nvPr/>
          </p:nvSpPr>
          <p:spPr bwMode="auto">
            <a:xfrm>
              <a:off x="2522" y="4299"/>
              <a:ext cx="8" cy="1"/>
            </a:xfrm>
            <a:prstGeom prst="line">
              <a:avLst/>
            </a:prstGeom>
            <a:noFill/>
            <a:ln w="1588">
              <a:solidFill>
                <a:srgbClr val="FF0000"/>
              </a:solidFill>
              <a:round/>
              <a:headEnd/>
              <a:tailEnd/>
            </a:ln>
          </p:spPr>
          <p:txBody>
            <a:bodyPr/>
            <a:lstStyle/>
            <a:p>
              <a:endParaRPr lang="en-US"/>
            </a:p>
          </p:txBody>
        </p:sp>
        <p:sp>
          <p:nvSpPr>
            <p:cNvPr id="49430" name="Freeform 722"/>
            <p:cNvSpPr>
              <a:spLocks/>
            </p:cNvSpPr>
            <p:nvPr/>
          </p:nvSpPr>
          <p:spPr bwMode="auto">
            <a:xfrm>
              <a:off x="1554" y="3929"/>
              <a:ext cx="972" cy="438"/>
            </a:xfrm>
            <a:custGeom>
              <a:avLst/>
              <a:gdLst>
                <a:gd name="T0" fmla="*/ 0 w 3295"/>
                <a:gd name="T1" fmla="*/ 35 h 1017"/>
                <a:gd name="T2" fmla="*/ 4 w 3295"/>
                <a:gd name="T3" fmla="*/ 32 h 1017"/>
                <a:gd name="T4" fmla="*/ 7 w 3295"/>
                <a:gd name="T5" fmla="*/ 27 h 1017"/>
                <a:gd name="T6" fmla="*/ 11 w 3295"/>
                <a:gd name="T7" fmla="*/ 14 h 1017"/>
                <a:gd name="T8" fmla="*/ 14 w 3295"/>
                <a:gd name="T9" fmla="*/ 0 h 1017"/>
                <a:gd name="T10" fmla="*/ 18 w 3295"/>
                <a:gd name="T11" fmla="*/ 2 h 1017"/>
                <a:gd name="T12" fmla="*/ 22 w 3295"/>
                <a:gd name="T13" fmla="*/ 18 h 1017"/>
                <a:gd name="T14" fmla="*/ 25 w 3295"/>
                <a:gd name="T15" fmla="*/ 28 h 1017"/>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1017"/>
                <a:gd name="T26" fmla="*/ 3295 w 3295"/>
                <a:gd name="T27" fmla="*/ 1017 h 10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1017">
                  <a:moveTo>
                    <a:pt x="0" y="1017"/>
                  </a:moveTo>
                  <a:lnTo>
                    <a:pt x="471" y="922"/>
                  </a:lnTo>
                  <a:lnTo>
                    <a:pt x="941" y="782"/>
                  </a:lnTo>
                  <a:lnTo>
                    <a:pt x="1412" y="404"/>
                  </a:lnTo>
                  <a:lnTo>
                    <a:pt x="1883" y="0"/>
                  </a:lnTo>
                  <a:lnTo>
                    <a:pt x="2354" y="54"/>
                  </a:lnTo>
                  <a:lnTo>
                    <a:pt x="2824" y="513"/>
                  </a:lnTo>
                  <a:lnTo>
                    <a:pt x="3295" y="831"/>
                  </a:lnTo>
                </a:path>
              </a:pathLst>
            </a:custGeom>
            <a:noFill/>
            <a:ln w="1588">
              <a:solidFill>
                <a:srgbClr val="00FF00"/>
              </a:solidFill>
              <a:round/>
              <a:headEnd/>
              <a:tailEnd/>
            </a:ln>
          </p:spPr>
          <p:txBody>
            <a:bodyPr/>
            <a:lstStyle/>
            <a:p>
              <a:endParaRPr lang="en-US"/>
            </a:p>
          </p:txBody>
        </p:sp>
        <p:sp>
          <p:nvSpPr>
            <p:cNvPr id="49431" name="Line 723"/>
            <p:cNvSpPr>
              <a:spLocks noChangeShapeType="1"/>
            </p:cNvSpPr>
            <p:nvPr/>
          </p:nvSpPr>
          <p:spPr bwMode="auto">
            <a:xfrm flipV="1">
              <a:off x="1554" y="4358"/>
              <a:ext cx="1" cy="9"/>
            </a:xfrm>
            <a:prstGeom prst="line">
              <a:avLst/>
            </a:prstGeom>
            <a:noFill/>
            <a:ln w="1588">
              <a:solidFill>
                <a:srgbClr val="00FF00"/>
              </a:solidFill>
              <a:round/>
              <a:headEnd/>
              <a:tailEnd/>
            </a:ln>
          </p:spPr>
          <p:txBody>
            <a:bodyPr/>
            <a:lstStyle/>
            <a:p>
              <a:endParaRPr lang="en-US"/>
            </a:p>
          </p:txBody>
        </p:sp>
        <p:sp>
          <p:nvSpPr>
            <p:cNvPr id="49432" name="Line 724"/>
            <p:cNvSpPr>
              <a:spLocks noChangeShapeType="1"/>
            </p:cNvSpPr>
            <p:nvPr/>
          </p:nvSpPr>
          <p:spPr bwMode="auto">
            <a:xfrm>
              <a:off x="1550" y="4358"/>
              <a:ext cx="8" cy="1"/>
            </a:xfrm>
            <a:prstGeom prst="line">
              <a:avLst/>
            </a:prstGeom>
            <a:noFill/>
            <a:ln w="1588">
              <a:solidFill>
                <a:srgbClr val="00FF00"/>
              </a:solidFill>
              <a:round/>
              <a:headEnd/>
              <a:tailEnd/>
            </a:ln>
          </p:spPr>
          <p:txBody>
            <a:bodyPr/>
            <a:lstStyle/>
            <a:p>
              <a:endParaRPr lang="en-US"/>
            </a:p>
          </p:txBody>
        </p:sp>
        <p:sp>
          <p:nvSpPr>
            <p:cNvPr id="49433" name="Line 725"/>
            <p:cNvSpPr>
              <a:spLocks noChangeShapeType="1"/>
            </p:cNvSpPr>
            <p:nvPr/>
          </p:nvSpPr>
          <p:spPr bwMode="auto">
            <a:xfrm flipV="1">
              <a:off x="1693" y="4318"/>
              <a:ext cx="1" cy="8"/>
            </a:xfrm>
            <a:prstGeom prst="line">
              <a:avLst/>
            </a:prstGeom>
            <a:noFill/>
            <a:ln w="1588">
              <a:solidFill>
                <a:srgbClr val="00FF00"/>
              </a:solidFill>
              <a:round/>
              <a:headEnd/>
              <a:tailEnd/>
            </a:ln>
          </p:spPr>
          <p:txBody>
            <a:bodyPr/>
            <a:lstStyle/>
            <a:p>
              <a:endParaRPr lang="en-US"/>
            </a:p>
          </p:txBody>
        </p:sp>
        <p:sp>
          <p:nvSpPr>
            <p:cNvPr id="49434" name="Line 726"/>
            <p:cNvSpPr>
              <a:spLocks noChangeShapeType="1"/>
            </p:cNvSpPr>
            <p:nvPr/>
          </p:nvSpPr>
          <p:spPr bwMode="auto">
            <a:xfrm>
              <a:off x="1689" y="4318"/>
              <a:ext cx="8" cy="1"/>
            </a:xfrm>
            <a:prstGeom prst="line">
              <a:avLst/>
            </a:prstGeom>
            <a:noFill/>
            <a:ln w="1588">
              <a:solidFill>
                <a:srgbClr val="00FF00"/>
              </a:solidFill>
              <a:round/>
              <a:headEnd/>
              <a:tailEnd/>
            </a:ln>
          </p:spPr>
          <p:txBody>
            <a:bodyPr/>
            <a:lstStyle/>
            <a:p>
              <a:endParaRPr lang="en-US"/>
            </a:p>
          </p:txBody>
        </p:sp>
        <p:sp>
          <p:nvSpPr>
            <p:cNvPr id="49435" name="Line 727"/>
            <p:cNvSpPr>
              <a:spLocks noChangeShapeType="1"/>
            </p:cNvSpPr>
            <p:nvPr/>
          </p:nvSpPr>
          <p:spPr bwMode="auto">
            <a:xfrm flipV="1">
              <a:off x="1831" y="4242"/>
              <a:ext cx="1" cy="24"/>
            </a:xfrm>
            <a:prstGeom prst="line">
              <a:avLst/>
            </a:prstGeom>
            <a:noFill/>
            <a:ln w="1588">
              <a:solidFill>
                <a:srgbClr val="00FF00"/>
              </a:solidFill>
              <a:round/>
              <a:headEnd/>
              <a:tailEnd/>
            </a:ln>
          </p:spPr>
          <p:txBody>
            <a:bodyPr/>
            <a:lstStyle/>
            <a:p>
              <a:endParaRPr lang="en-US"/>
            </a:p>
          </p:txBody>
        </p:sp>
        <p:sp>
          <p:nvSpPr>
            <p:cNvPr id="49436" name="Line 728"/>
            <p:cNvSpPr>
              <a:spLocks noChangeShapeType="1"/>
            </p:cNvSpPr>
            <p:nvPr/>
          </p:nvSpPr>
          <p:spPr bwMode="auto">
            <a:xfrm>
              <a:off x="1828" y="4242"/>
              <a:ext cx="8" cy="1"/>
            </a:xfrm>
            <a:prstGeom prst="line">
              <a:avLst/>
            </a:prstGeom>
            <a:noFill/>
            <a:ln w="1588">
              <a:solidFill>
                <a:srgbClr val="00FF00"/>
              </a:solidFill>
              <a:round/>
              <a:headEnd/>
              <a:tailEnd/>
            </a:ln>
          </p:spPr>
          <p:txBody>
            <a:bodyPr/>
            <a:lstStyle/>
            <a:p>
              <a:endParaRPr lang="en-US"/>
            </a:p>
          </p:txBody>
        </p:sp>
        <p:sp>
          <p:nvSpPr>
            <p:cNvPr id="49437" name="Line 729"/>
            <p:cNvSpPr>
              <a:spLocks noChangeShapeType="1"/>
            </p:cNvSpPr>
            <p:nvPr/>
          </p:nvSpPr>
          <p:spPr bwMode="auto">
            <a:xfrm flipV="1">
              <a:off x="1970" y="4065"/>
              <a:ext cx="1" cy="38"/>
            </a:xfrm>
            <a:prstGeom prst="line">
              <a:avLst/>
            </a:prstGeom>
            <a:noFill/>
            <a:ln w="1588">
              <a:solidFill>
                <a:srgbClr val="00FF00"/>
              </a:solidFill>
              <a:round/>
              <a:headEnd/>
              <a:tailEnd/>
            </a:ln>
          </p:spPr>
          <p:txBody>
            <a:bodyPr/>
            <a:lstStyle/>
            <a:p>
              <a:endParaRPr lang="en-US"/>
            </a:p>
          </p:txBody>
        </p:sp>
        <p:sp>
          <p:nvSpPr>
            <p:cNvPr id="49438" name="Line 730"/>
            <p:cNvSpPr>
              <a:spLocks noChangeShapeType="1"/>
            </p:cNvSpPr>
            <p:nvPr/>
          </p:nvSpPr>
          <p:spPr bwMode="auto">
            <a:xfrm>
              <a:off x="1967" y="4065"/>
              <a:ext cx="7" cy="1"/>
            </a:xfrm>
            <a:prstGeom prst="line">
              <a:avLst/>
            </a:prstGeom>
            <a:noFill/>
            <a:ln w="1588">
              <a:solidFill>
                <a:srgbClr val="00FF00"/>
              </a:solidFill>
              <a:round/>
              <a:headEnd/>
              <a:tailEnd/>
            </a:ln>
          </p:spPr>
          <p:txBody>
            <a:bodyPr/>
            <a:lstStyle/>
            <a:p>
              <a:endParaRPr lang="en-US"/>
            </a:p>
          </p:txBody>
        </p:sp>
        <p:sp>
          <p:nvSpPr>
            <p:cNvPr id="49439" name="Line 731"/>
            <p:cNvSpPr>
              <a:spLocks noChangeShapeType="1"/>
            </p:cNvSpPr>
            <p:nvPr/>
          </p:nvSpPr>
          <p:spPr bwMode="auto">
            <a:xfrm flipV="1">
              <a:off x="2109" y="3880"/>
              <a:ext cx="1" cy="49"/>
            </a:xfrm>
            <a:prstGeom prst="line">
              <a:avLst/>
            </a:prstGeom>
            <a:noFill/>
            <a:ln w="1588">
              <a:solidFill>
                <a:srgbClr val="00FF00"/>
              </a:solidFill>
              <a:round/>
              <a:headEnd/>
              <a:tailEnd/>
            </a:ln>
          </p:spPr>
          <p:txBody>
            <a:bodyPr/>
            <a:lstStyle/>
            <a:p>
              <a:endParaRPr lang="en-US"/>
            </a:p>
          </p:txBody>
        </p:sp>
        <p:sp>
          <p:nvSpPr>
            <p:cNvPr id="49440" name="Line 732"/>
            <p:cNvSpPr>
              <a:spLocks noChangeShapeType="1"/>
            </p:cNvSpPr>
            <p:nvPr/>
          </p:nvSpPr>
          <p:spPr bwMode="auto">
            <a:xfrm>
              <a:off x="2106" y="3880"/>
              <a:ext cx="7" cy="1"/>
            </a:xfrm>
            <a:prstGeom prst="line">
              <a:avLst/>
            </a:prstGeom>
            <a:noFill/>
            <a:ln w="1588">
              <a:solidFill>
                <a:srgbClr val="00FF00"/>
              </a:solidFill>
              <a:round/>
              <a:headEnd/>
              <a:tailEnd/>
            </a:ln>
          </p:spPr>
          <p:txBody>
            <a:bodyPr/>
            <a:lstStyle/>
            <a:p>
              <a:endParaRPr lang="en-US"/>
            </a:p>
          </p:txBody>
        </p:sp>
        <p:sp>
          <p:nvSpPr>
            <p:cNvPr id="49441" name="Line 733"/>
            <p:cNvSpPr>
              <a:spLocks noChangeShapeType="1"/>
            </p:cNvSpPr>
            <p:nvPr/>
          </p:nvSpPr>
          <p:spPr bwMode="auto">
            <a:xfrm flipV="1">
              <a:off x="2248" y="3896"/>
              <a:ext cx="1" cy="57"/>
            </a:xfrm>
            <a:prstGeom prst="line">
              <a:avLst/>
            </a:prstGeom>
            <a:noFill/>
            <a:ln w="1588">
              <a:solidFill>
                <a:srgbClr val="00FF00"/>
              </a:solidFill>
              <a:round/>
              <a:headEnd/>
              <a:tailEnd/>
            </a:ln>
          </p:spPr>
          <p:txBody>
            <a:bodyPr/>
            <a:lstStyle/>
            <a:p>
              <a:endParaRPr lang="en-US"/>
            </a:p>
          </p:txBody>
        </p:sp>
        <p:sp>
          <p:nvSpPr>
            <p:cNvPr id="49442" name="Line 734"/>
            <p:cNvSpPr>
              <a:spLocks noChangeShapeType="1"/>
            </p:cNvSpPr>
            <p:nvPr/>
          </p:nvSpPr>
          <p:spPr bwMode="auto">
            <a:xfrm>
              <a:off x="2244" y="3896"/>
              <a:ext cx="8" cy="1"/>
            </a:xfrm>
            <a:prstGeom prst="line">
              <a:avLst/>
            </a:prstGeom>
            <a:noFill/>
            <a:ln w="1588">
              <a:solidFill>
                <a:srgbClr val="00FF00"/>
              </a:solidFill>
              <a:round/>
              <a:headEnd/>
              <a:tailEnd/>
            </a:ln>
          </p:spPr>
          <p:txBody>
            <a:bodyPr/>
            <a:lstStyle/>
            <a:p>
              <a:endParaRPr lang="en-US"/>
            </a:p>
          </p:txBody>
        </p:sp>
        <p:sp>
          <p:nvSpPr>
            <p:cNvPr id="49443" name="Line 735"/>
            <p:cNvSpPr>
              <a:spLocks noChangeShapeType="1"/>
            </p:cNvSpPr>
            <p:nvPr/>
          </p:nvSpPr>
          <p:spPr bwMode="auto">
            <a:xfrm flipV="1">
              <a:off x="2387" y="4113"/>
              <a:ext cx="1" cy="37"/>
            </a:xfrm>
            <a:prstGeom prst="line">
              <a:avLst/>
            </a:prstGeom>
            <a:noFill/>
            <a:ln w="1588">
              <a:solidFill>
                <a:srgbClr val="00FF00"/>
              </a:solidFill>
              <a:round/>
              <a:headEnd/>
              <a:tailEnd/>
            </a:ln>
          </p:spPr>
          <p:txBody>
            <a:bodyPr/>
            <a:lstStyle/>
            <a:p>
              <a:endParaRPr lang="en-US"/>
            </a:p>
          </p:txBody>
        </p:sp>
        <p:sp>
          <p:nvSpPr>
            <p:cNvPr id="49444" name="Line 736"/>
            <p:cNvSpPr>
              <a:spLocks noChangeShapeType="1"/>
            </p:cNvSpPr>
            <p:nvPr/>
          </p:nvSpPr>
          <p:spPr bwMode="auto">
            <a:xfrm>
              <a:off x="2383" y="4113"/>
              <a:ext cx="8" cy="1"/>
            </a:xfrm>
            <a:prstGeom prst="line">
              <a:avLst/>
            </a:prstGeom>
            <a:noFill/>
            <a:ln w="1588">
              <a:solidFill>
                <a:srgbClr val="00FF00"/>
              </a:solidFill>
              <a:round/>
              <a:headEnd/>
              <a:tailEnd/>
            </a:ln>
          </p:spPr>
          <p:txBody>
            <a:bodyPr/>
            <a:lstStyle/>
            <a:p>
              <a:endParaRPr lang="en-US"/>
            </a:p>
          </p:txBody>
        </p:sp>
        <p:sp>
          <p:nvSpPr>
            <p:cNvPr id="49445" name="Line 737"/>
            <p:cNvSpPr>
              <a:spLocks noChangeShapeType="1"/>
            </p:cNvSpPr>
            <p:nvPr/>
          </p:nvSpPr>
          <p:spPr bwMode="auto">
            <a:xfrm flipV="1">
              <a:off x="2526" y="4247"/>
              <a:ext cx="1" cy="40"/>
            </a:xfrm>
            <a:prstGeom prst="line">
              <a:avLst/>
            </a:prstGeom>
            <a:noFill/>
            <a:ln w="1588">
              <a:solidFill>
                <a:srgbClr val="00FF00"/>
              </a:solidFill>
              <a:round/>
              <a:headEnd/>
              <a:tailEnd/>
            </a:ln>
          </p:spPr>
          <p:txBody>
            <a:bodyPr/>
            <a:lstStyle/>
            <a:p>
              <a:endParaRPr lang="en-US"/>
            </a:p>
          </p:txBody>
        </p:sp>
        <p:sp>
          <p:nvSpPr>
            <p:cNvPr id="49446" name="Line 738"/>
            <p:cNvSpPr>
              <a:spLocks noChangeShapeType="1"/>
            </p:cNvSpPr>
            <p:nvPr/>
          </p:nvSpPr>
          <p:spPr bwMode="auto">
            <a:xfrm>
              <a:off x="2522" y="4247"/>
              <a:ext cx="8" cy="1"/>
            </a:xfrm>
            <a:prstGeom prst="line">
              <a:avLst/>
            </a:prstGeom>
            <a:noFill/>
            <a:ln w="1588">
              <a:solidFill>
                <a:srgbClr val="00FF00"/>
              </a:solidFill>
              <a:round/>
              <a:headEnd/>
              <a:tailEnd/>
            </a:ln>
          </p:spPr>
          <p:txBody>
            <a:bodyPr/>
            <a:lstStyle/>
            <a:p>
              <a:endParaRPr lang="en-US"/>
            </a:p>
          </p:txBody>
        </p:sp>
        <p:sp>
          <p:nvSpPr>
            <p:cNvPr id="49447" name="Line 739"/>
            <p:cNvSpPr>
              <a:spLocks noChangeShapeType="1"/>
            </p:cNvSpPr>
            <p:nvPr/>
          </p:nvSpPr>
          <p:spPr bwMode="auto">
            <a:xfrm>
              <a:off x="1554" y="4367"/>
              <a:ext cx="1" cy="8"/>
            </a:xfrm>
            <a:prstGeom prst="line">
              <a:avLst/>
            </a:prstGeom>
            <a:noFill/>
            <a:ln w="1588">
              <a:solidFill>
                <a:srgbClr val="00FF00"/>
              </a:solidFill>
              <a:round/>
              <a:headEnd/>
              <a:tailEnd/>
            </a:ln>
          </p:spPr>
          <p:txBody>
            <a:bodyPr/>
            <a:lstStyle/>
            <a:p>
              <a:endParaRPr lang="en-US"/>
            </a:p>
          </p:txBody>
        </p:sp>
        <p:sp>
          <p:nvSpPr>
            <p:cNvPr id="49448" name="Line 740"/>
            <p:cNvSpPr>
              <a:spLocks noChangeShapeType="1"/>
            </p:cNvSpPr>
            <p:nvPr/>
          </p:nvSpPr>
          <p:spPr bwMode="auto">
            <a:xfrm>
              <a:off x="1693" y="4326"/>
              <a:ext cx="1" cy="9"/>
            </a:xfrm>
            <a:prstGeom prst="line">
              <a:avLst/>
            </a:prstGeom>
            <a:noFill/>
            <a:ln w="1588">
              <a:solidFill>
                <a:srgbClr val="00FF00"/>
              </a:solidFill>
              <a:round/>
              <a:headEnd/>
              <a:tailEnd/>
            </a:ln>
          </p:spPr>
          <p:txBody>
            <a:bodyPr/>
            <a:lstStyle/>
            <a:p>
              <a:endParaRPr lang="en-US"/>
            </a:p>
          </p:txBody>
        </p:sp>
        <p:sp>
          <p:nvSpPr>
            <p:cNvPr id="49449" name="Line 741"/>
            <p:cNvSpPr>
              <a:spLocks noChangeShapeType="1"/>
            </p:cNvSpPr>
            <p:nvPr/>
          </p:nvSpPr>
          <p:spPr bwMode="auto">
            <a:xfrm>
              <a:off x="1831" y="4266"/>
              <a:ext cx="1" cy="23"/>
            </a:xfrm>
            <a:prstGeom prst="line">
              <a:avLst/>
            </a:prstGeom>
            <a:noFill/>
            <a:ln w="1588">
              <a:solidFill>
                <a:srgbClr val="00FF00"/>
              </a:solidFill>
              <a:round/>
              <a:headEnd/>
              <a:tailEnd/>
            </a:ln>
          </p:spPr>
          <p:txBody>
            <a:bodyPr/>
            <a:lstStyle/>
            <a:p>
              <a:endParaRPr lang="en-US"/>
            </a:p>
          </p:txBody>
        </p:sp>
        <p:sp>
          <p:nvSpPr>
            <p:cNvPr id="49450" name="Line 742"/>
            <p:cNvSpPr>
              <a:spLocks noChangeShapeType="1"/>
            </p:cNvSpPr>
            <p:nvPr/>
          </p:nvSpPr>
          <p:spPr bwMode="auto">
            <a:xfrm>
              <a:off x="1970" y="4103"/>
              <a:ext cx="1" cy="39"/>
            </a:xfrm>
            <a:prstGeom prst="line">
              <a:avLst/>
            </a:prstGeom>
            <a:noFill/>
            <a:ln w="1588">
              <a:solidFill>
                <a:srgbClr val="00FF00"/>
              </a:solidFill>
              <a:round/>
              <a:headEnd/>
              <a:tailEnd/>
            </a:ln>
          </p:spPr>
          <p:txBody>
            <a:bodyPr/>
            <a:lstStyle/>
            <a:p>
              <a:endParaRPr lang="en-US"/>
            </a:p>
          </p:txBody>
        </p:sp>
        <p:sp>
          <p:nvSpPr>
            <p:cNvPr id="49451" name="Line 743"/>
            <p:cNvSpPr>
              <a:spLocks noChangeShapeType="1"/>
            </p:cNvSpPr>
            <p:nvPr/>
          </p:nvSpPr>
          <p:spPr bwMode="auto">
            <a:xfrm>
              <a:off x="2109" y="3929"/>
              <a:ext cx="1" cy="50"/>
            </a:xfrm>
            <a:prstGeom prst="line">
              <a:avLst/>
            </a:prstGeom>
            <a:noFill/>
            <a:ln w="1588">
              <a:solidFill>
                <a:srgbClr val="00FF00"/>
              </a:solidFill>
              <a:round/>
              <a:headEnd/>
              <a:tailEnd/>
            </a:ln>
          </p:spPr>
          <p:txBody>
            <a:bodyPr/>
            <a:lstStyle/>
            <a:p>
              <a:endParaRPr lang="en-US"/>
            </a:p>
          </p:txBody>
        </p:sp>
        <p:sp>
          <p:nvSpPr>
            <p:cNvPr id="49452" name="Line 744"/>
            <p:cNvSpPr>
              <a:spLocks noChangeShapeType="1"/>
            </p:cNvSpPr>
            <p:nvPr/>
          </p:nvSpPr>
          <p:spPr bwMode="auto">
            <a:xfrm>
              <a:off x="2248" y="3953"/>
              <a:ext cx="1" cy="57"/>
            </a:xfrm>
            <a:prstGeom prst="line">
              <a:avLst/>
            </a:prstGeom>
            <a:noFill/>
            <a:ln w="1588">
              <a:solidFill>
                <a:srgbClr val="00FF00"/>
              </a:solidFill>
              <a:round/>
              <a:headEnd/>
              <a:tailEnd/>
            </a:ln>
          </p:spPr>
          <p:txBody>
            <a:bodyPr/>
            <a:lstStyle/>
            <a:p>
              <a:endParaRPr lang="en-US"/>
            </a:p>
          </p:txBody>
        </p:sp>
        <p:sp>
          <p:nvSpPr>
            <p:cNvPr id="49453" name="Line 745"/>
            <p:cNvSpPr>
              <a:spLocks noChangeShapeType="1"/>
            </p:cNvSpPr>
            <p:nvPr/>
          </p:nvSpPr>
          <p:spPr bwMode="auto">
            <a:xfrm>
              <a:off x="2387" y="4150"/>
              <a:ext cx="1" cy="37"/>
            </a:xfrm>
            <a:prstGeom prst="line">
              <a:avLst/>
            </a:prstGeom>
            <a:noFill/>
            <a:ln w="1588">
              <a:solidFill>
                <a:srgbClr val="00FF00"/>
              </a:solidFill>
              <a:round/>
              <a:headEnd/>
              <a:tailEnd/>
            </a:ln>
          </p:spPr>
          <p:txBody>
            <a:bodyPr/>
            <a:lstStyle/>
            <a:p>
              <a:endParaRPr lang="en-US"/>
            </a:p>
          </p:txBody>
        </p:sp>
        <p:sp>
          <p:nvSpPr>
            <p:cNvPr id="49454" name="Line 746"/>
            <p:cNvSpPr>
              <a:spLocks noChangeShapeType="1"/>
            </p:cNvSpPr>
            <p:nvPr/>
          </p:nvSpPr>
          <p:spPr bwMode="auto">
            <a:xfrm>
              <a:off x="2526" y="4287"/>
              <a:ext cx="1" cy="40"/>
            </a:xfrm>
            <a:prstGeom prst="line">
              <a:avLst/>
            </a:prstGeom>
            <a:noFill/>
            <a:ln w="1588">
              <a:solidFill>
                <a:srgbClr val="00FF00"/>
              </a:solidFill>
              <a:round/>
              <a:headEnd/>
              <a:tailEnd/>
            </a:ln>
          </p:spPr>
          <p:txBody>
            <a:bodyPr/>
            <a:lstStyle/>
            <a:p>
              <a:endParaRPr lang="en-US"/>
            </a:p>
          </p:txBody>
        </p:sp>
        <p:sp>
          <p:nvSpPr>
            <p:cNvPr id="49455" name="Freeform 747"/>
            <p:cNvSpPr>
              <a:spLocks/>
            </p:cNvSpPr>
            <p:nvPr/>
          </p:nvSpPr>
          <p:spPr bwMode="auto">
            <a:xfrm>
              <a:off x="1554" y="3890"/>
              <a:ext cx="972" cy="470"/>
            </a:xfrm>
            <a:custGeom>
              <a:avLst/>
              <a:gdLst>
                <a:gd name="T0" fmla="*/ 0 w 3295"/>
                <a:gd name="T1" fmla="*/ 37 h 1092"/>
                <a:gd name="T2" fmla="*/ 4 w 3295"/>
                <a:gd name="T3" fmla="*/ 35 h 1092"/>
                <a:gd name="T4" fmla="*/ 7 w 3295"/>
                <a:gd name="T5" fmla="*/ 24 h 1092"/>
                <a:gd name="T6" fmla="*/ 11 w 3295"/>
                <a:gd name="T7" fmla="*/ 7 h 1092"/>
                <a:gd name="T8" fmla="*/ 14 w 3295"/>
                <a:gd name="T9" fmla="*/ 0 h 1092"/>
                <a:gd name="T10" fmla="*/ 18 w 3295"/>
                <a:gd name="T11" fmla="*/ 7 h 1092"/>
                <a:gd name="T12" fmla="*/ 22 w 3295"/>
                <a:gd name="T13" fmla="*/ 19 h 1092"/>
                <a:gd name="T14" fmla="*/ 25 w 3295"/>
                <a:gd name="T15" fmla="*/ 32 h 1092"/>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1092"/>
                <a:gd name="T26" fmla="*/ 3295 w 3295"/>
                <a:gd name="T27" fmla="*/ 1092 h 10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1092">
                  <a:moveTo>
                    <a:pt x="0" y="1092"/>
                  </a:moveTo>
                  <a:lnTo>
                    <a:pt x="471" y="1031"/>
                  </a:lnTo>
                  <a:lnTo>
                    <a:pt x="941" y="700"/>
                  </a:lnTo>
                  <a:lnTo>
                    <a:pt x="1412" y="218"/>
                  </a:lnTo>
                  <a:lnTo>
                    <a:pt x="1883" y="0"/>
                  </a:lnTo>
                  <a:lnTo>
                    <a:pt x="2354" y="198"/>
                  </a:lnTo>
                  <a:lnTo>
                    <a:pt x="2824" y="540"/>
                  </a:lnTo>
                  <a:lnTo>
                    <a:pt x="3295" y="923"/>
                  </a:lnTo>
                </a:path>
              </a:pathLst>
            </a:custGeom>
            <a:noFill/>
            <a:ln w="1588">
              <a:solidFill>
                <a:srgbClr val="0000FF"/>
              </a:solidFill>
              <a:round/>
              <a:headEnd/>
              <a:tailEnd/>
            </a:ln>
          </p:spPr>
          <p:txBody>
            <a:bodyPr/>
            <a:lstStyle/>
            <a:p>
              <a:endParaRPr lang="en-US"/>
            </a:p>
          </p:txBody>
        </p:sp>
        <p:sp>
          <p:nvSpPr>
            <p:cNvPr id="49456" name="Line 748"/>
            <p:cNvSpPr>
              <a:spLocks noChangeShapeType="1"/>
            </p:cNvSpPr>
            <p:nvPr/>
          </p:nvSpPr>
          <p:spPr bwMode="auto">
            <a:xfrm flipV="1">
              <a:off x="1554" y="4349"/>
              <a:ext cx="1" cy="11"/>
            </a:xfrm>
            <a:prstGeom prst="line">
              <a:avLst/>
            </a:prstGeom>
            <a:noFill/>
            <a:ln w="1588">
              <a:solidFill>
                <a:srgbClr val="0000FF"/>
              </a:solidFill>
              <a:round/>
              <a:headEnd/>
              <a:tailEnd/>
            </a:ln>
          </p:spPr>
          <p:txBody>
            <a:bodyPr/>
            <a:lstStyle/>
            <a:p>
              <a:endParaRPr lang="en-US"/>
            </a:p>
          </p:txBody>
        </p:sp>
        <p:sp>
          <p:nvSpPr>
            <p:cNvPr id="49457" name="Line 749"/>
            <p:cNvSpPr>
              <a:spLocks noChangeShapeType="1"/>
            </p:cNvSpPr>
            <p:nvPr/>
          </p:nvSpPr>
          <p:spPr bwMode="auto">
            <a:xfrm>
              <a:off x="1550" y="4349"/>
              <a:ext cx="8" cy="1"/>
            </a:xfrm>
            <a:prstGeom prst="line">
              <a:avLst/>
            </a:prstGeom>
            <a:noFill/>
            <a:ln w="1588">
              <a:solidFill>
                <a:srgbClr val="0000FF"/>
              </a:solidFill>
              <a:round/>
              <a:headEnd/>
              <a:tailEnd/>
            </a:ln>
          </p:spPr>
          <p:txBody>
            <a:bodyPr/>
            <a:lstStyle/>
            <a:p>
              <a:endParaRPr lang="en-US"/>
            </a:p>
          </p:txBody>
        </p:sp>
        <p:sp>
          <p:nvSpPr>
            <p:cNvPr id="49458" name="Line 750"/>
            <p:cNvSpPr>
              <a:spLocks noChangeShapeType="1"/>
            </p:cNvSpPr>
            <p:nvPr/>
          </p:nvSpPr>
          <p:spPr bwMode="auto">
            <a:xfrm flipV="1">
              <a:off x="1693" y="4323"/>
              <a:ext cx="1" cy="10"/>
            </a:xfrm>
            <a:prstGeom prst="line">
              <a:avLst/>
            </a:prstGeom>
            <a:noFill/>
            <a:ln w="1588">
              <a:solidFill>
                <a:srgbClr val="0000FF"/>
              </a:solidFill>
              <a:round/>
              <a:headEnd/>
              <a:tailEnd/>
            </a:ln>
          </p:spPr>
          <p:txBody>
            <a:bodyPr/>
            <a:lstStyle/>
            <a:p>
              <a:endParaRPr lang="en-US"/>
            </a:p>
          </p:txBody>
        </p:sp>
        <p:sp>
          <p:nvSpPr>
            <p:cNvPr id="49459" name="Line 751"/>
            <p:cNvSpPr>
              <a:spLocks noChangeShapeType="1"/>
            </p:cNvSpPr>
            <p:nvPr/>
          </p:nvSpPr>
          <p:spPr bwMode="auto">
            <a:xfrm>
              <a:off x="1689" y="4323"/>
              <a:ext cx="8" cy="1"/>
            </a:xfrm>
            <a:prstGeom prst="line">
              <a:avLst/>
            </a:prstGeom>
            <a:noFill/>
            <a:ln w="1588">
              <a:solidFill>
                <a:srgbClr val="0000FF"/>
              </a:solidFill>
              <a:round/>
              <a:headEnd/>
              <a:tailEnd/>
            </a:ln>
          </p:spPr>
          <p:txBody>
            <a:bodyPr/>
            <a:lstStyle/>
            <a:p>
              <a:endParaRPr lang="en-US"/>
            </a:p>
          </p:txBody>
        </p:sp>
        <p:sp>
          <p:nvSpPr>
            <p:cNvPr id="49460" name="Line 752"/>
            <p:cNvSpPr>
              <a:spLocks noChangeShapeType="1"/>
            </p:cNvSpPr>
            <p:nvPr/>
          </p:nvSpPr>
          <p:spPr bwMode="auto">
            <a:xfrm flipV="1">
              <a:off x="1831" y="4152"/>
              <a:ext cx="1" cy="39"/>
            </a:xfrm>
            <a:prstGeom prst="line">
              <a:avLst/>
            </a:prstGeom>
            <a:noFill/>
            <a:ln w="1588">
              <a:solidFill>
                <a:srgbClr val="0000FF"/>
              </a:solidFill>
              <a:round/>
              <a:headEnd/>
              <a:tailEnd/>
            </a:ln>
          </p:spPr>
          <p:txBody>
            <a:bodyPr/>
            <a:lstStyle/>
            <a:p>
              <a:endParaRPr lang="en-US"/>
            </a:p>
          </p:txBody>
        </p:sp>
        <p:sp>
          <p:nvSpPr>
            <p:cNvPr id="49461" name="Line 753"/>
            <p:cNvSpPr>
              <a:spLocks noChangeShapeType="1"/>
            </p:cNvSpPr>
            <p:nvPr/>
          </p:nvSpPr>
          <p:spPr bwMode="auto">
            <a:xfrm>
              <a:off x="1828" y="4152"/>
              <a:ext cx="8" cy="1"/>
            </a:xfrm>
            <a:prstGeom prst="line">
              <a:avLst/>
            </a:prstGeom>
            <a:noFill/>
            <a:ln w="1588">
              <a:solidFill>
                <a:srgbClr val="0000FF"/>
              </a:solidFill>
              <a:round/>
              <a:headEnd/>
              <a:tailEnd/>
            </a:ln>
          </p:spPr>
          <p:txBody>
            <a:bodyPr/>
            <a:lstStyle/>
            <a:p>
              <a:endParaRPr lang="en-US"/>
            </a:p>
          </p:txBody>
        </p:sp>
        <p:sp>
          <p:nvSpPr>
            <p:cNvPr id="49462" name="Line 754"/>
            <p:cNvSpPr>
              <a:spLocks noChangeShapeType="1"/>
            </p:cNvSpPr>
            <p:nvPr/>
          </p:nvSpPr>
          <p:spPr bwMode="auto">
            <a:xfrm flipV="1">
              <a:off x="1970" y="3919"/>
              <a:ext cx="1" cy="65"/>
            </a:xfrm>
            <a:prstGeom prst="line">
              <a:avLst/>
            </a:prstGeom>
            <a:noFill/>
            <a:ln w="1588">
              <a:solidFill>
                <a:srgbClr val="0000FF"/>
              </a:solidFill>
              <a:round/>
              <a:headEnd/>
              <a:tailEnd/>
            </a:ln>
          </p:spPr>
          <p:txBody>
            <a:bodyPr/>
            <a:lstStyle/>
            <a:p>
              <a:endParaRPr lang="en-US"/>
            </a:p>
          </p:txBody>
        </p:sp>
        <p:sp>
          <p:nvSpPr>
            <p:cNvPr id="49463" name="Line 755"/>
            <p:cNvSpPr>
              <a:spLocks noChangeShapeType="1"/>
            </p:cNvSpPr>
            <p:nvPr/>
          </p:nvSpPr>
          <p:spPr bwMode="auto">
            <a:xfrm>
              <a:off x="1967" y="3919"/>
              <a:ext cx="7" cy="1"/>
            </a:xfrm>
            <a:prstGeom prst="line">
              <a:avLst/>
            </a:prstGeom>
            <a:noFill/>
            <a:ln w="1588">
              <a:solidFill>
                <a:srgbClr val="0000FF"/>
              </a:solidFill>
              <a:round/>
              <a:headEnd/>
              <a:tailEnd/>
            </a:ln>
          </p:spPr>
          <p:txBody>
            <a:bodyPr/>
            <a:lstStyle/>
            <a:p>
              <a:endParaRPr lang="en-US"/>
            </a:p>
          </p:txBody>
        </p:sp>
        <p:sp>
          <p:nvSpPr>
            <p:cNvPr id="49464" name="Line 756"/>
            <p:cNvSpPr>
              <a:spLocks noChangeShapeType="1"/>
            </p:cNvSpPr>
            <p:nvPr/>
          </p:nvSpPr>
          <p:spPr bwMode="auto">
            <a:xfrm flipV="1">
              <a:off x="2109" y="3837"/>
              <a:ext cx="1" cy="53"/>
            </a:xfrm>
            <a:prstGeom prst="line">
              <a:avLst/>
            </a:prstGeom>
            <a:noFill/>
            <a:ln w="1588">
              <a:solidFill>
                <a:srgbClr val="0000FF"/>
              </a:solidFill>
              <a:round/>
              <a:headEnd/>
              <a:tailEnd/>
            </a:ln>
          </p:spPr>
          <p:txBody>
            <a:bodyPr/>
            <a:lstStyle/>
            <a:p>
              <a:endParaRPr lang="en-US"/>
            </a:p>
          </p:txBody>
        </p:sp>
        <p:sp>
          <p:nvSpPr>
            <p:cNvPr id="49465" name="Line 757"/>
            <p:cNvSpPr>
              <a:spLocks noChangeShapeType="1"/>
            </p:cNvSpPr>
            <p:nvPr/>
          </p:nvSpPr>
          <p:spPr bwMode="auto">
            <a:xfrm>
              <a:off x="2106" y="3837"/>
              <a:ext cx="7" cy="1"/>
            </a:xfrm>
            <a:prstGeom prst="line">
              <a:avLst/>
            </a:prstGeom>
            <a:noFill/>
            <a:ln w="1588">
              <a:solidFill>
                <a:srgbClr val="0000FF"/>
              </a:solidFill>
              <a:round/>
              <a:headEnd/>
              <a:tailEnd/>
            </a:ln>
          </p:spPr>
          <p:txBody>
            <a:bodyPr/>
            <a:lstStyle/>
            <a:p>
              <a:endParaRPr lang="en-US"/>
            </a:p>
          </p:txBody>
        </p:sp>
        <p:sp>
          <p:nvSpPr>
            <p:cNvPr id="49466" name="Line 758"/>
            <p:cNvSpPr>
              <a:spLocks noChangeShapeType="1"/>
            </p:cNvSpPr>
            <p:nvPr/>
          </p:nvSpPr>
          <p:spPr bwMode="auto">
            <a:xfrm flipV="1">
              <a:off x="2248" y="3919"/>
              <a:ext cx="1" cy="56"/>
            </a:xfrm>
            <a:prstGeom prst="line">
              <a:avLst/>
            </a:prstGeom>
            <a:noFill/>
            <a:ln w="1588">
              <a:solidFill>
                <a:srgbClr val="0000FF"/>
              </a:solidFill>
              <a:round/>
              <a:headEnd/>
              <a:tailEnd/>
            </a:ln>
          </p:spPr>
          <p:txBody>
            <a:bodyPr/>
            <a:lstStyle/>
            <a:p>
              <a:endParaRPr lang="en-US"/>
            </a:p>
          </p:txBody>
        </p:sp>
        <p:sp>
          <p:nvSpPr>
            <p:cNvPr id="49467" name="Line 759"/>
            <p:cNvSpPr>
              <a:spLocks noChangeShapeType="1"/>
            </p:cNvSpPr>
            <p:nvPr/>
          </p:nvSpPr>
          <p:spPr bwMode="auto">
            <a:xfrm>
              <a:off x="2244" y="3919"/>
              <a:ext cx="8" cy="1"/>
            </a:xfrm>
            <a:prstGeom prst="line">
              <a:avLst/>
            </a:prstGeom>
            <a:noFill/>
            <a:ln w="1588">
              <a:solidFill>
                <a:srgbClr val="0000FF"/>
              </a:solidFill>
              <a:round/>
              <a:headEnd/>
              <a:tailEnd/>
            </a:ln>
          </p:spPr>
          <p:txBody>
            <a:bodyPr/>
            <a:lstStyle/>
            <a:p>
              <a:endParaRPr lang="en-US"/>
            </a:p>
          </p:txBody>
        </p:sp>
        <p:sp>
          <p:nvSpPr>
            <p:cNvPr id="49468" name="Line 760"/>
            <p:cNvSpPr>
              <a:spLocks noChangeShapeType="1"/>
            </p:cNvSpPr>
            <p:nvPr/>
          </p:nvSpPr>
          <p:spPr bwMode="auto">
            <a:xfrm flipV="1">
              <a:off x="2387" y="4087"/>
              <a:ext cx="1" cy="35"/>
            </a:xfrm>
            <a:prstGeom prst="line">
              <a:avLst/>
            </a:prstGeom>
            <a:noFill/>
            <a:ln w="1588">
              <a:solidFill>
                <a:srgbClr val="0000FF"/>
              </a:solidFill>
              <a:round/>
              <a:headEnd/>
              <a:tailEnd/>
            </a:ln>
          </p:spPr>
          <p:txBody>
            <a:bodyPr/>
            <a:lstStyle/>
            <a:p>
              <a:endParaRPr lang="en-US"/>
            </a:p>
          </p:txBody>
        </p:sp>
        <p:sp>
          <p:nvSpPr>
            <p:cNvPr id="49469" name="Line 761"/>
            <p:cNvSpPr>
              <a:spLocks noChangeShapeType="1"/>
            </p:cNvSpPr>
            <p:nvPr/>
          </p:nvSpPr>
          <p:spPr bwMode="auto">
            <a:xfrm>
              <a:off x="2383" y="4087"/>
              <a:ext cx="8" cy="1"/>
            </a:xfrm>
            <a:prstGeom prst="line">
              <a:avLst/>
            </a:prstGeom>
            <a:noFill/>
            <a:ln w="1588">
              <a:solidFill>
                <a:srgbClr val="0000FF"/>
              </a:solidFill>
              <a:round/>
              <a:headEnd/>
              <a:tailEnd/>
            </a:ln>
          </p:spPr>
          <p:txBody>
            <a:bodyPr/>
            <a:lstStyle/>
            <a:p>
              <a:endParaRPr lang="en-US"/>
            </a:p>
          </p:txBody>
        </p:sp>
        <p:sp>
          <p:nvSpPr>
            <p:cNvPr id="49470" name="Line 762"/>
            <p:cNvSpPr>
              <a:spLocks noChangeShapeType="1"/>
            </p:cNvSpPr>
            <p:nvPr/>
          </p:nvSpPr>
          <p:spPr bwMode="auto">
            <a:xfrm flipV="1">
              <a:off x="2526" y="4253"/>
              <a:ext cx="1" cy="34"/>
            </a:xfrm>
            <a:prstGeom prst="line">
              <a:avLst/>
            </a:prstGeom>
            <a:noFill/>
            <a:ln w="1588">
              <a:solidFill>
                <a:srgbClr val="0000FF"/>
              </a:solidFill>
              <a:round/>
              <a:headEnd/>
              <a:tailEnd/>
            </a:ln>
          </p:spPr>
          <p:txBody>
            <a:bodyPr/>
            <a:lstStyle/>
            <a:p>
              <a:endParaRPr lang="en-US"/>
            </a:p>
          </p:txBody>
        </p:sp>
        <p:sp>
          <p:nvSpPr>
            <p:cNvPr id="49471" name="Line 763"/>
            <p:cNvSpPr>
              <a:spLocks noChangeShapeType="1"/>
            </p:cNvSpPr>
            <p:nvPr/>
          </p:nvSpPr>
          <p:spPr bwMode="auto">
            <a:xfrm>
              <a:off x="2522" y="4253"/>
              <a:ext cx="8" cy="1"/>
            </a:xfrm>
            <a:prstGeom prst="line">
              <a:avLst/>
            </a:prstGeom>
            <a:noFill/>
            <a:ln w="1588">
              <a:solidFill>
                <a:srgbClr val="0000FF"/>
              </a:solidFill>
              <a:round/>
              <a:headEnd/>
              <a:tailEnd/>
            </a:ln>
          </p:spPr>
          <p:txBody>
            <a:bodyPr/>
            <a:lstStyle/>
            <a:p>
              <a:endParaRPr lang="en-US"/>
            </a:p>
          </p:txBody>
        </p:sp>
        <p:sp>
          <p:nvSpPr>
            <p:cNvPr id="49472" name="Line 764"/>
            <p:cNvSpPr>
              <a:spLocks noChangeShapeType="1"/>
            </p:cNvSpPr>
            <p:nvPr/>
          </p:nvSpPr>
          <p:spPr bwMode="auto">
            <a:xfrm>
              <a:off x="1554" y="4360"/>
              <a:ext cx="1" cy="10"/>
            </a:xfrm>
            <a:prstGeom prst="line">
              <a:avLst/>
            </a:prstGeom>
            <a:noFill/>
            <a:ln w="1588">
              <a:solidFill>
                <a:srgbClr val="0000FF"/>
              </a:solidFill>
              <a:round/>
              <a:headEnd/>
              <a:tailEnd/>
            </a:ln>
          </p:spPr>
          <p:txBody>
            <a:bodyPr/>
            <a:lstStyle/>
            <a:p>
              <a:endParaRPr lang="en-US"/>
            </a:p>
          </p:txBody>
        </p:sp>
        <p:sp>
          <p:nvSpPr>
            <p:cNvPr id="49473" name="Line 765"/>
            <p:cNvSpPr>
              <a:spLocks noChangeShapeType="1"/>
            </p:cNvSpPr>
            <p:nvPr/>
          </p:nvSpPr>
          <p:spPr bwMode="auto">
            <a:xfrm>
              <a:off x="1550" y="4370"/>
              <a:ext cx="8" cy="1"/>
            </a:xfrm>
            <a:prstGeom prst="line">
              <a:avLst/>
            </a:prstGeom>
            <a:noFill/>
            <a:ln w="1588">
              <a:solidFill>
                <a:srgbClr val="0000FF"/>
              </a:solidFill>
              <a:round/>
              <a:headEnd/>
              <a:tailEnd/>
            </a:ln>
          </p:spPr>
          <p:txBody>
            <a:bodyPr/>
            <a:lstStyle/>
            <a:p>
              <a:endParaRPr lang="en-US"/>
            </a:p>
          </p:txBody>
        </p:sp>
        <p:sp>
          <p:nvSpPr>
            <p:cNvPr id="49474" name="Line 766"/>
            <p:cNvSpPr>
              <a:spLocks noChangeShapeType="1"/>
            </p:cNvSpPr>
            <p:nvPr/>
          </p:nvSpPr>
          <p:spPr bwMode="auto">
            <a:xfrm>
              <a:off x="1693" y="4333"/>
              <a:ext cx="1" cy="11"/>
            </a:xfrm>
            <a:prstGeom prst="line">
              <a:avLst/>
            </a:prstGeom>
            <a:noFill/>
            <a:ln w="1588">
              <a:solidFill>
                <a:srgbClr val="0000FF"/>
              </a:solidFill>
              <a:round/>
              <a:headEnd/>
              <a:tailEnd/>
            </a:ln>
          </p:spPr>
          <p:txBody>
            <a:bodyPr/>
            <a:lstStyle/>
            <a:p>
              <a:endParaRPr lang="en-US"/>
            </a:p>
          </p:txBody>
        </p:sp>
        <p:sp>
          <p:nvSpPr>
            <p:cNvPr id="49475" name="Line 767"/>
            <p:cNvSpPr>
              <a:spLocks noChangeShapeType="1"/>
            </p:cNvSpPr>
            <p:nvPr/>
          </p:nvSpPr>
          <p:spPr bwMode="auto">
            <a:xfrm>
              <a:off x="1689" y="4344"/>
              <a:ext cx="8" cy="1"/>
            </a:xfrm>
            <a:prstGeom prst="line">
              <a:avLst/>
            </a:prstGeom>
            <a:noFill/>
            <a:ln w="1588">
              <a:solidFill>
                <a:srgbClr val="0000FF"/>
              </a:solidFill>
              <a:round/>
              <a:headEnd/>
              <a:tailEnd/>
            </a:ln>
          </p:spPr>
          <p:txBody>
            <a:bodyPr/>
            <a:lstStyle/>
            <a:p>
              <a:endParaRPr lang="en-US"/>
            </a:p>
          </p:txBody>
        </p:sp>
        <p:sp>
          <p:nvSpPr>
            <p:cNvPr id="49476" name="Line 768"/>
            <p:cNvSpPr>
              <a:spLocks noChangeShapeType="1"/>
            </p:cNvSpPr>
            <p:nvPr/>
          </p:nvSpPr>
          <p:spPr bwMode="auto">
            <a:xfrm>
              <a:off x="1831" y="4191"/>
              <a:ext cx="1" cy="39"/>
            </a:xfrm>
            <a:prstGeom prst="line">
              <a:avLst/>
            </a:prstGeom>
            <a:noFill/>
            <a:ln w="1588">
              <a:solidFill>
                <a:srgbClr val="0000FF"/>
              </a:solidFill>
              <a:round/>
              <a:headEnd/>
              <a:tailEnd/>
            </a:ln>
          </p:spPr>
          <p:txBody>
            <a:bodyPr/>
            <a:lstStyle/>
            <a:p>
              <a:endParaRPr lang="en-US"/>
            </a:p>
          </p:txBody>
        </p:sp>
        <p:sp>
          <p:nvSpPr>
            <p:cNvPr id="49477" name="Line 769"/>
            <p:cNvSpPr>
              <a:spLocks noChangeShapeType="1"/>
            </p:cNvSpPr>
            <p:nvPr/>
          </p:nvSpPr>
          <p:spPr bwMode="auto">
            <a:xfrm>
              <a:off x="1828" y="4230"/>
              <a:ext cx="8" cy="1"/>
            </a:xfrm>
            <a:prstGeom prst="line">
              <a:avLst/>
            </a:prstGeom>
            <a:noFill/>
            <a:ln w="1588">
              <a:solidFill>
                <a:srgbClr val="0000FF"/>
              </a:solidFill>
              <a:round/>
              <a:headEnd/>
              <a:tailEnd/>
            </a:ln>
          </p:spPr>
          <p:txBody>
            <a:bodyPr/>
            <a:lstStyle/>
            <a:p>
              <a:endParaRPr lang="en-US"/>
            </a:p>
          </p:txBody>
        </p:sp>
        <p:sp>
          <p:nvSpPr>
            <p:cNvPr id="49478" name="Line 770"/>
            <p:cNvSpPr>
              <a:spLocks noChangeShapeType="1"/>
            </p:cNvSpPr>
            <p:nvPr/>
          </p:nvSpPr>
          <p:spPr bwMode="auto">
            <a:xfrm>
              <a:off x="1970" y="3984"/>
              <a:ext cx="1" cy="65"/>
            </a:xfrm>
            <a:prstGeom prst="line">
              <a:avLst/>
            </a:prstGeom>
            <a:noFill/>
            <a:ln w="1588">
              <a:solidFill>
                <a:srgbClr val="0000FF"/>
              </a:solidFill>
              <a:round/>
              <a:headEnd/>
              <a:tailEnd/>
            </a:ln>
          </p:spPr>
          <p:txBody>
            <a:bodyPr/>
            <a:lstStyle/>
            <a:p>
              <a:endParaRPr lang="en-US"/>
            </a:p>
          </p:txBody>
        </p:sp>
        <p:sp>
          <p:nvSpPr>
            <p:cNvPr id="49479" name="Line 771"/>
            <p:cNvSpPr>
              <a:spLocks noChangeShapeType="1"/>
            </p:cNvSpPr>
            <p:nvPr/>
          </p:nvSpPr>
          <p:spPr bwMode="auto">
            <a:xfrm>
              <a:off x="1967" y="4049"/>
              <a:ext cx="7" cy="1"/>
            </a:xfrm>
            <a:prstGeom prst="line">
              <a:avLst/>
            </a:prstGeom>
            <a:noFill/>
            <a:ln w="1588">
              <a:solidFill>
                <a:srgbClr val="0000FF"/>
              </a:solidFill>
              <a:round/>
              <a:headEnd/>
              <a:tailEnd/>
            </a:ln>
          </p:spPr>
          <p:txBody>
            <a:bodyPr/>
            <a:lstStyle/>
            <a:p>
              <a:endParaRPr lang="en-US"/>
            </a:p>
          </p:txBody>
        </p:sp>
        <p:sp>
          <p:nvSpPr>
            <p:cNvPr id="49480" name="Line 772"/>
            <p:cNvSpPr>
              <a:spLocks noChangeShapeType="1"/>
            </p:cNvSpPr>
            <p:nvPr/>
          </p:nvSpPr>
          <p:spPr bwMode="auto">
            <a:xfrm>
              <a:off x="2109" y="3890"/>
              <a:ext cx="1" cy="52"/>
            </a:xfrm>
            <a:prstGeom prst="line">
              <a:avLst/>
            </a:prstGeom>
            <a:noFill/>
            <a:ln w="1588">
              <a:solidFill>
                <a:srgbClr val="0000FF"/>
              </a:solidFill>
              <a:round/>
              <a:headEnd/>
              <a:tailEnd/>
            </a:ln>
          </p:spPr>
          <p:txBody>
            <a:bodyPr/>
            <a:lstStyle/>
            <a:p>
              <a:endParaRPr lang="en-US"/>
            </a:p>
          </p:txBody>
        </p:sp>
        <p:sp>
          <p:nvSpPr>
            <p:cNvPr id="49481" name="Line 773"/>
            <p:cNvSpPr>
              <a:spLocks noChangeShapeType="1"/>
            </p:cNvSpPr>
            <p:nvPr/>
          </p:nvSpPr>
          <p:spPr bwMode="auto">
            <a:xfrm>
              <a:off x="2106" y="3942"/>
              <a:ext cx="7" cy="1"/>
            </a:xfrm>
            <a:prstGeom prst="line">
              <a:avLst/>
            </a:prstGeom>
            <a:noFill/>
            <a:ln w="1588">
              <a:solidFill>
                <a:srgbClr val="0000FF"/>
              </a:solidFill>
              <a:round/>
              <a:headEnd/>
              <a:tailEnd/>
            </a:ln>
          </p:spPr>
          <p:txBody>
            <a:bodyPr/>
            <a:lstStyle/>
            <a:p>
              <a:endParaRPr lang="en-US"/>
            </a:p>
          </p:txBody>
        </p:sp>
        <p:sp>
          <p:nvSpPr>
            <p:cNvPr id="49482" name="Line 774"/>
            <p:cNvSpPr>
              <a:spLocks noChangeShapeType="1"/>
            </p:cNvSpPr>
            <p:nvPr/>
          </p:nvSpPr>
          <p:spPr bwMode="auto">
            <a:xfrm>
              <a:off x="2248" y="3975"/>
              <a:ext cx="1" cy="56"/>
            </a:xfrm>
            <a:prstGeom prst="line">
              <a:avLst/>
            </a:prstGeom>
            <a:noFill/>
            <a:ln w="1588">
              <a:solidFill>
                <a:srgbClr val="0000FF"/>
              </a:solidFill>
              <a:round/>
              <a:headEnd/>
              <a:tailEnd/>
            </a:ln>
          </p:spPr>
          <p:txBody>
            <a:bodyPr/>
            <a:lstStyle/>
            <a:p>
              <a:endParaRPr lang="en-US"/>
            </a:p>
          </p:txBody>
        </p:sp>
        <p:sp>
          <p:nvSpPr>
            <p:cNvPr id="49483" name="Line 775"/>
            <p:cNvSpPr>
              <a:spLocks noChangeShapeType="1"/>
            </p:cNvSpPr>
            <p:nvPr/>
          </p:nvSpPr>
          <p:spPr bwMode="auto">
            <a:xfrm>
              <a:off x="2244" y="4031"/>
              <a:ext cx="8" cy="1"/>
            </a:xfrm>
            <a:prstGeom prst="line">
              <a:avLst/>
            </a:prstGeom>
            <a:noFill/>
            <a:ln w="1588">
              <a:solidFill>
                <a:srgbClr val="0000FF"/>
              </a:solidFill>
              <a:round/>
              <a:headEnd/>
              <a:tailEnd/>
            </a:ln>
          </p:spPr>
          <p:txBody>
            <a:bodyPr/>
            <a:lstStyle/>
            <a:p>
              <a:endParaRPr lang="en-US"/>
            </a:p>
          </p:txBody>
        </p:sp>
        <p:sp>
          <p:nvSpPr>
            <p:cNvPr id="49484" name="Line 776"/>
            <p:cNvSpPr>
              <a:spLocks noChangeShapeType="1"/>
            </p:cNvSpPr>
            <p:nvPr/>
          </p:nvSpPr>
          <p:spPr bwMode="auto">
            <a:xfrm>
              <a:off x="2387" y="4122"/>
              <a:ext cx="1" cy="35"/>
            </a:xfrm>
            <a:prstGeom prst="line">
              <a:avLst/>
            </a:prstGeom>
            <a:noFill/>
            <a:ln w="1588">
              <a:solidFill>
                <a:srgbClr val="0000FF"/>
              </a:solidFill>
              <a:round/>
              <a:headEnd/>
              <a:tailEnd/>
            </a:ln>
          </p:spPr>
          <p:txBody>
            <a:bodyPr/>
            <a:lstStyle/>
            <a:p>
              <a:endParaRPr lang="en-US"/>
            </a:p>
          </p:txBody>
        </p:sp>
        <p:sp>
          <p:nvSpPr>
            <p:cNvPr id="49485" name="Line 777"/>
            <p:cNvSpPr>
              <a:spLocks noChangeShapeType="1"/>
            </p:cNvSpPr>
            <p:nvPr/>
          </p:nvSpPr>
          <p:spPr bwMode="auto">
            <a:xfrm>
              <a:off x="2383" y="4157"/>
              <a:ext cx="8" cy="1"/>
            </a:xfrm>
            <a:prstGeom prst="line">
              <a:avLst/>
            </a:prstGeom>
            <a:noFill/>
            <a:ln w="1588">
              <a:solidFill>
                <a:srgbClr val="0000FF"/>
              </a:solidFill>
              <a:round/>
              <a:headEnd/>
              <a:tailEnd/>
            </a:ln>
          </p:spPr>
          <p:txBody>
            <a:bodyPr/>
            <a:lstStyle/>
            <a:p>
              <a:endParaRPr lang="en-US"/>
            </a:p>
          </p:txBody>
        </p:sp>
        <p:sp>
          <p:nvSpPr>
            <p:cNvPr id="49486" name="Line 778"/>
            <p:cNvSpPr>
              <a:spLocks noChangeShapeType="1"/>
            </p:cNvSpPr>
            <p:nvPr/>
          </p:nvSpPr>
          <p:spPr bwMode="auto">
            <a:xfrm>
              <a:off x="2526" y="4287"/>
              <a:ext cx="1" cy="34"/>
            </a:xfrm>
            <a:prstGeom prst="line">
              <a:avLst/>
            </a:prstGeom>
            <a:noFill/>
            <a:ln w="1588">
              <a:solidFill>
                <a:srgbClr val="0000FF"/>
              </a:solidFill>
              <a:round/>
              <a:headEnd/>
              <a:tailEnd/>
            </a:ln>
          </p:spPr>
          <p:txBody>
            <a:bodyPr/>
            <a:lstStyle/>
            <a:p>
              <a:endParaRPr lang="en-US"/>
            </a:p>
          </p:txBody>
        </p:sp>
        <p:sp>
          <p:nvSpPr>
            <p:cNvPr id="49487" name="Line 779"/>
            <p:cNvSpPr>
              <a:spLocks noChangeShapeType="1"/>
            </p:cNvSpPr>
            <p:nvPr/>
          </p:nvSpPr>
          <p:spPr bwMode="auto">
            <a:xfrm>
              <a:off x="2522" y="4321"/>
              <a:ext cx="8" cy="1"/>
            </a:xfrm>
            <a:prstGeom prst="line">
              <a:avLst/>
            </a:prstGeom>
            <a:noFill/>
            <a:ln w="1588">
              <a:solidFill>
                <a:srgbClr val="0000FF"/>
              </a:solidFill>
              <a:round/>
              <a:headEnd/>
              <a:tailEnd/>
            </a:ln>
          </p:spPr>
          <p:txBody>
            <a:bodyPr/>
            <a:lstStyle/>
            <a:p>
              <a:endParaRPr lang="en-US"/>
            </a:p>
          </p:txBody>
        </p:sp>
        <p:sp>
          <p:nvSpPr>
            <p:cNvPr id="49488" name="Oval 780"/>
            <p:cNvSpPr>
              <a:spLocks noChangeArrowheads="1"/>
            </p:cNvSpPr>
            <p:nvPr/>
          </p:nvSpPr>
          <p:spPr bwMode="auto">
            <a:xfrm>
              <a:off x="1550" y="4349"/>
              <a:ext cx="8" cy="11"/>
            </a:xfrm>
            <a:prstGeom prst="ellipse">
              <a:avLst/>
            </a:prstGeom>
            <a:solidFill>
              <a:srgbClr val="FF0000"/>
            </a:solidFill>
            <a:ln w="1588">
              <a:solidFill>
                <a:srgbClr val="FF0000"/>
              </a:solidFill>
              <a:round/>
              <a:headEnd/>
              <a:tailEnd/>
            </a:ln>
          </p:spPr>
          <p:txBody>
            <a:bodyPr/>
            <a:lstStyle/>
            <a:p>
              <a:endParaRPr lang="en-US"/>
            </a:p>
          </p:txBody>
        </p:sp>
        <p:sp>
          <p:nvSpPr>
            <p:cNvPr id="49489" name="Oval 781"/>
            <p:cNvSpPr>
              <a:spLocks noChangeArrowheads="1"/>
            </p:cNvSpPr>
            <p:nvPr/>
          </p:nvSpPr>
          <p:spPr bwMode="auto">
            <a:xfrm>
              <a:off x="1689" y="4333"/>
              <a:ext cx="8" cy="12"/>
            </a:xfrm>
            <a:prstGeom prst="ellipse">
              <a:avLst/>
            </a:prstGeom>
            <a:solidFill>
              <a:srgbClr val="FF0000"/>
            </a:solidFill>
            <a:ln w="1588">
              <a:solidFill>
                <a:srgbClr val="FF0000"/>
              </a:solidFill>
              <a:round/>
              <a:headEnd/>
              <a:tailEnd/>
            </a:ln>
          </p:spPr>
          <p:txBody>
            <a:bodyPr/>
            <a:lstStyle/>
            <a:p>
              <a:endParaRPr lang="en-US"/>
            </a:p>
          </p:txBody>
        </p:sp>
        <p:sp>
          <p:nvSpPr>
            <p:cNvPr id="49490" name="Oval 782"/>
            <p:cNvSpPr>
              <a:spLocks noChangeArrowheads="1"/>
            </p:cNvSpPr>
            <p:nvPr/>
          </p:nvSpPr>
          <p:spPr bwMode="auto">
            <a:xfrm>
              <a:off x="1828" y="4271"/>
              <a:ext cx="7" cy="11"/>
            </a:xfrm>
            <a:prstGeom prst="ellipse">
              <a:avLst/>
            </a:prstGeom>
            <a:solidFill>
              <a:srgbClr val="FF0000"/>
            </a:solidFill>
            <a:ln w="1588">
              <a:solidFill>
                <a:srgbClr val="FF0000"/>
              </a:solidFill>
              <a:round/>
              <a:headEnd/>
              <a:tailEnd/>
            </a:ln>
          </p:spPr>
          <p:txBody>
            <a:bodyPr/>
            <a:lstStyle/>
            <a:p>
              <a:endParaRPr lang="en-US"/>
            </a:p>
          </p:txBody>
        </p:sp>
        <p:sp>
          <p:nvSpPr>
            <p:cNvPr id="49491" name="Oval 783"/>
            <p:cNvSpPr>
              <a:spLocks noChangeArrowheads="1"/>
            </p:cNvSpPr>
            <p:nvPr/>
          </p:nvSpPr>
          <p:spPr bwMode="auto">
            <a:xfrm>
              <a:off x="1967" y="4106"/>
              <a:ext cx="7" cy="11"/>
            </a:xfrm>
            <a:prstGeom prst="ellipse">
              <a:avLst/>
            </a:prstGeom>
            <a:solidFill>
              <a:srgbClr val="FF0000"/>
            </a:solidFill>
            <a:ln w="1588">
              <a:solidFill>
                <a:srgbClr val="FF0000"/>
              </a:solidFill>
              <a:round/>
              <a:headEnd/>
              <a:tailEnd/>
            </a:ln>
          </p:spPr>
          <p:txBody>
            <a:bodyPr/>
            <a:lstStyle/>
            <a:p>
              <a:endParaRPr lang="en-US"/>
            </a:p>
          </p:txBody>
        </p:sp>
        <p:sp>
          <p:nvSpPr>
            <p:cNvPr id="49492" name="Oval 784"/>
            <p:cNvSpPr>
              <a:spLocks noChangeArrowheads="1"/>
            </p:cNvSpPr>
            <p:nvPr/>
          </p:nvSpPr>
          <p:spPr bwMode="auto">
            <a:xfrm>
              <a:off x="2106" y="3966"/>
              <a:ext cx="7" cy="12"/>
            </a:xfrm>
            <a:prstGeom prst="ellipse">
              <a:avLst/>
            </a:prstGeom>
            <a:solidFill>
              <a:srgbClr val="FF0000"/>
            </a:solidFill>
            <a:ln w="1588">
              <a:solidFill>
                <a:srgbClr val="FF0000"/>
              </a:solidFill>
              <a:round/>
              <a:headEnd/>
              <a:tailEnd/>
            </a:ln>
          </p:spPr>
          <p:txBody>
            <a:bodyPr/>
            <a:lstStyle/>
            <a:p>
              <a:endParaRPr lang="en-US"/>
            </a:p>
          </p:txBody>
        </p:sp>
        <p:sp>
          <p:nvSpPr>
            <p:cNvPr id="49493" name="Oval 785"/>
            <p:cNvSpPr>
              <a:spLocks noChangeArrowheads="1"/>
            </p:cNvSpPr>
            <p:nvPr/>
          </p:nvSpPr>
          <p:spPr bwMode="auto">
            <a:xfrm>
              <a:off x="2244" y="3980"/>
              <a:ext cx="8" cy="11"/>
            </a:xfrm>
            <a:prstGeom prst="ellipse">
              <a:avLst/>
            </a:prstGeom>
            <a:solidFill>
              <a:srgbClr val="FF0000"/>
            </a:solidFill>
            <a:ln w="1588">
              <a:solidFill>
                <a:srgbClr val="FF0000"/>
              </a:solidFill>
              <a:round/>
              <a:headEnd/>
              <a:tailEnd/>
            </a:ln>
          </p:spPr>
          <p:txBody>
            <a:bodyPr/>
            <a:lstStyle/>
            <a:p>
              <a:endParaRPr lang="en-US"/>
            </a:p>
          </p:txBody>
        </p:sp>
        <p:sp>
          <p:nvSpPr>
            <p:cNvPr id="49494" name="Oval 786"/>
            <p:cNvSpPr>
              <a:spLocks noChangeArrowheads="1"/>
            </p:cNvSpPr>
            <p:nvPr/>
          </p:nvSpPr>
          <p:spPr bwMode="auto">
            <a:xfrm>
              <a:off x="2383" y="4118"/>
              <a:ext cx="8" cy="12"/>
            </a:xfrm>
            <a:prstGeom prst="ellipse">
              <a:avLst/>
            </a:prstGeom>
            <a:solidFill>
              <a:srgbClr val="FF0000"/>
            </a:solidFill>
            <a:ln w="1588">
              <a:solidFill>
                <a:srgbClr val="FF0000"/>
              </a:solidFill>
              <a:round/>
              <a:headEnd/>
              <a:tailEnd/>
            </a:ln>
          </p:spPr>
          <p:txBody>
            <a:bodyPr/>
            <a:lstStyle/>
            <a:p>
              <a:endParaRPr lang="en-US"/>
            </a:p>
          </p:txBody>
        </p:sp>
        <p:sp>
          <p:nvSpPr>
            <p:cNvPr id="49495" name="Oval 787"/>
            <p:cNvSpPr>
              <a:spLocks noChangeArrowheads="1"/>
            </p:cNvSpPr>
            <p:nvPr/>
          </p:nvSpPr>
          <p:spPr bwMode="auto">
            <a:xfrm>
              <a:off x="2522" y="4262"/>
              <a:ext cx="8" cy="11"/>
            </a:xfrm>
            <a:prstGeom prst="ellipse">
              <a:avLst/>
            </a:prstGeom>
            <a:solidFill>
              <a:srgbClr val="FF0000"/>
            </a:solidFill>
            <a:ln w="1588">
              <a:solidFill>
                <a:srgbClr val="FF0000"/>
              </a:solidFill>
              <a:round/>
              <a:headEnd/>
              <a:tailEnd/>
            </a:ln>
          </p:spPr>
          <p:txBody>
            <a:bodyPr/>
            <a:lstStyle/>
            <a:p>
              <a:endParaRPr lang="en-US"/>
            </a:p>
          </p:txBody>
        </p:sp>
        <p:sp>
          <p:nvSpPr>
            <p:cNvPr id="49496" name="Oval 788"/>
            <p:cNvSpPr>
              <a:spLocks noChangeArrowheads="1"/>
            </p:cNvSpPr>
            <p:nvPr/>
          </p:nvSpPr>
          <p:spPr bwMode="auto">
            <a:xfrm>
              <a:off x="1550" y="4361"/>
              <a:ext cx="8" cy="12"/>
            </a:xfrm>
            <a:prstGeom prst="ellipse">
              <a:avLst/>
            </a:prstGeom>
            <a:solidFill>
              <a:srgbClr val="00FF00"/>
            </a:solidFill>
            <a:ln w="1588">
              <a:solidFill>
                <a:srgbClr val="00FF00"/>
              </a:solidFill>
              <a:round/>
              <a:headEnd/>
              <a:tailEnd/>
            </a:ln>
          </p:spPr>
          <p:txBody>
            <a:bodyPr/>
            <a:lstStyle/>
            <a:p>
              <a:endParaRPr lang="en-US"/>
            </a:p>
          </p:txBody>
        </p:sp>
        <p:sp>
          <p:nvSpPr>
            <p:cNvPr id="49497" name="Oval 789"/>
            <p:cNvSpPr>
              <a:spLocks noChangeArrowheads="1"/>
            </p:cNvSpPr>
            <p:nvPr/>
          </p:nvSpPr>
          <p:spPr bwMode="auto">
            <a:xfrm>
              <a:off x="1689" y="4321"/>
              <a:ext cx="8" cy="11"/>
            </a:xfrm>
            <a:prstGeom prst="ellipse">
              <a:avLst/>
            </a:prstGeom>
            <a:solidFill>
              <a:srgbClr val="00FF00"/>
            </a:solidFill>
            <a:ln w="1588">
              <a:solidFill>
                <a:srgbClr val="00FF00"/>
              </a:solidFill>
              <a:round/>
              <a:headEnd/>
              <a:tailEnd/>
            </a:ln>
          </p:spPr>
          <p:txBody>
            <a:bodyPr/>
            <a:lstStyle/>
            <a:p>
              <a:endParaRPr lang="en-US"/>
            </a:p>
          </p:txBody>
        </p:sp>
        <p:sp>
          <p:nvSpPr>
            <p:cNvPr id="49498" name="Oval 790"/>
            <p:cNvSpPr>
              <a:spLocks noChangeArrowheads="1"/>
            </p:cNvSpPr>
            <p:nvPr/>
          </p:nvSpPr>
          <p:spPr bwMode="auto">
            <a:xfrm>
              <a:off x="1828" y="4260"/>
              <a:ext cx="7" cy="12"/>
            </a:xfrm>
            <a:prstGeom prst="ellipse">
              <a:avLst/>
            </a:prstGeom>
            <a:solidFill>
              <a:srgbClr val="00FF00"/>
            </a:solidFill>
            <a:ln w="1588">
              <a:solidFill>
                <a:srgbClr val="00FF00"/>
              </a:solidFill>
              <a:round/>
              <a:headEnd/>
              <a:tailEnd/>
            </a:ln>
          </p:spPr>
          <p:txBody>
            <a:bodyPr/>
            <a:lstStyle/>
            <a:p>
              <a:endParaRPr lang="en-US"/>
            </a:p>
          </p:txBody>
        </p:sp>
        <p:sp>
          <p:nvSpPr>
            <p:cNvPr id="49499" name="Oval 791"/>
            <p:cNvSpPr>
              <a:spLocks noChangeArrowheads="1"/>
            </p:cNvSpPr>
            <p:nvPr/>
          </p:nvSpPr>
          <p:spPr bwMode="auto">
            <a:xfrm>
              <a:off x="1967" y="4098"/>
              <a:ext cx="7" cy="11"/>
            </a:xfrm>
            <a:prstGeom prst="ellipse">
              <a:avLst/>
            </a:prstGeom>
            <a:solidFill>
              <a:srgbClr val="00FF00"/>
            </a:solidFill>
            <a:ln w="1588">
              <a:solidFill>
                <a:srgbClr val="00FF00"/>
              </a:solidFill>
              <a:round/>
              <a:headEnd/>
              <a:tailEnd/>
            </a:ln>
          </p:spPr>
          <p:txBody>
            <a:bodyPr/>
            <a:lstStyle/>
            <a:p>
              <a:endParaRPr lang="en-US"/>
            </a:p>
          </p:txBody>
        </p:sp>
        <p:sp>
          <p:nvSpPr>
            <p:cNvPr id="49500" name="Oval 792"/>
            <p:cNvSpPr>
              <a:spLocks noChangeArrowheads="1"/>
            </p:cNvSpPr>
            <p:nvPr/>
          </p:nvSpPr>
          <p:spPr bwMode="auto">
            <a:xfrm>
              <a:off x="2106" y="3924"/>
              <a:ext cx="7" cy="11"/>
            </a:xfrm>
            <a:prstGeom prst="ellipse">
              <a:avLst/>
            </a:prstGeom>
            <a:solidFill>
              <a:srgbClr val="00FF00"/>
            </a:solidFill>
            <a:ln w="1588">
              <a:solidFill>
                <a:srgbClr val="00FF00"/>
              </a:solidFill>
              <a:round/>
              <a:headEnd/>
              <a:tailEnd/>
            </a:ln>
          </p:spPr>
          <p:txBody>
            <a:bodyPr/>
            <a:lstStyle/>
            <a:p>
              <a:endParaRPr lang="en-US"/>
            </a:p>
          </p:txBody>
        </p:sp>
        <p:sp>
          <p:nvSpPr>
            <p:cNvPr id="49501" name="Oval 793"/>
            <p:cNvSpPr>
              <a:spLocks noChangeArrowheads="1"/>
            </p:cNvSpPr>
            <p:nvPr/>
          </p:nvSpPr>
          <p:spPr bwMode="auto">
            <a:xfrm>
              <a:off x="2244" y="3947"/>
              <a:ext cx="8" cy="11"/>
            </a:xfrm>
            <a:prstGeom prst="ellipse">
              <a:avLst/>
            </a:prstGeom>
            <a:solidFill>
              <a:srgbClr val="00FF00"/>
            </a:solidFill>
            <a:ln w="1588">
              <a:solidFill>
                <a:srgbClr val="00FF00"/>
              </a:solidFill>
              <a:round/>
              <a:headEnd/>
              <a:tailEnd/>
            </a:ln>
          </p:spPr>
          <p:txBody>
            <a:bodyPr/>
            <a:lstStyle/>
            <a:p>
              <a:endParaRPr lang="en-US"/>
            </a:p>
          </p:txBody>
        </p:sp>
        <p:sp>
          <p:nvSpPr>
            <p:cNvPr id="49502" name="Oval 794"/>
            <p:cNvSpPr>
              <a:spLocks noChangeArrowheads="1"/>
            </p:cNvSpPr>
            <p:nvPr/>
          </p:nvSpPr>
          <p:spPr bwMode="auto">
            <a:xfrm>
              <a:off x="2383" y="4145"/>
              <a:ext cx="8" cy="11"/>
            </a:xfrm>
            <a:prstGeom prst="ellipse">
              <a:avLst/>
            </a:prstGeom>
            <a:solidFill>
              <a:srgbClr val="00FF00"/>
            </a:solidFill>
            <a:ln w="1588">
              <a:solidFill>
                <a:srgbClr val="00FF00"/>
              </a:solidFill>
              <a:round/>
              <a:headEnd/>
              <a:tailEnd/>
            </a:ln>
          </p:spPr>
          <p:txBody>
            <a:bodyPr/>
            <a:lstStyle/>
            <a:p>
              <a:endParaRPr lang="en-US"/>
            </a:p>
          </p:txBody>
        </p:sp>
        <p:sp>
          <p:nvSpPr>
            <p:cNvPr id="49503" name="Oval 795"/>
            <p:cNvSpPr>
              <a:spLocks noChangeArrowheads="1"/>
            </p:cNvSpPr>
            <p:nvPr/>
          </p:nvSpPr>
          <p:spPr bwMode="auto">
            <a:xfrm>
              <a:off x="2522" y="4281"/>
              <a:ext cx="8" cy="12"/>
            </a:xfrm>
            <a:prstGeom prst="ellipse">
              <a:avLst/>
            </a:prstGeom>
            <a:solidFill>
              <a:srgbClr val="00FF00"/>
            </a:solidFill>
            <a:ln w="1588">
              <a:solidFill>
                <a:srgbClr val="00FF00"/>
              </a:solidFill>
              <a:round/>
              <a:headEnd/>
              <a:tailEnd/>
            </a:ln>
          </p:spPr>
          <p:txBody>
            <a:bodyPr/>
            <a:lstStyle/>
            <a:p>
              <a:endParaRPr lang="en-US"/>
            </a:p>
          </p:txBody>
        </p:sp>
        <p:sp>
          <p:nvSpPr>
            <p:cNvPr id="49504" name="Oval 796"/>
            <p:cNvSpPr>
              <a:spLocks noChangeArrowheads="1"/>
            </p:cNvSpPr>
            <p:nvPr/>
          </p:nvSpPr>
          <p:spPr bwMode="auto">
            <a:xfrm>
              <a:off x="1550" y="4354"/>
              <a:ext cx="8" cy="11"/>
            </a:xfrm>
            <a:prstGeom prst="ellipse">
              <a:avLst/>
            </a:prstGeom>
            <a:solidFill>
              <a:srgbClr val="0000FF"/>
            </a:solidFill>
            <a:ln w="1588">
              <a:solidFill>
                <a:srgbClr val="0000FF"/>
              </a:solidFill>
              <a:round/>
              <a:headEnd/>
              <a:tailEnd/>
            </a:ln>
          </p:spPr>
          <p:txBody>
            <a:bodyPr/>
            <a:lstStyle/>
            <a:p>
              <a:endParaRPr lang="en-US"/>
            </a:p>
          </p:txBody>
        </p:sp>
        <p:sp>
          <p:nvSpPr>
            <p:cNvPr id="49505" name="Oval 797"/>
            <p:cNvSpPr>
              <a:spLocks noChangeArrowheads="1"/>
            </p:cNvSpPr>
            <p:nvPr/>
          </p:nvSpPr>
          <p:spPr bwMode="auto">
            <a:xfrm>
              <a:off x="1689" y="4328"/>
              <a:ext cx="8" cy="11"/>
            </a:xfrm>
            <a:prstGeom prst="ellipse">
              <a:avLst/>
            </a:prstGeom>
            <a:solidFill>
              <a:srgbClr val="0000FF"/>
            </a:solidFill>
            <a:ln w="1588">
              <a:solidFill>
                <a:srgbClr val="0000FF"/>
              </a:solidFill>
              <a:round/>
              <a:headEnd/>
              <a:tailEnd/>
            </a:ln>
          </p:spPr>
          <p:txBody>
            <a:bodyPr/>
            <a:lstStyle/>
            <a:p>
              <a:endParaRPr lang="en-US"/>
            </a:p>
          </p:txBody>
        </p:sp>
        <p:sp>
          <p:nvSpPr>
            <p:cNvPr id="49506" name="Oval 798"/>
            <p:cNvSpPr>
              <a:spLocks noChangeArrowheads="1"/>
            </p:cNvSpPr>
            <p:nvPr/>
          </p:nvSpPr>
          <p:spPr bwMode="auto">
            <a:xfrm>
              <a:off x="1828" y="4185"/>
              <a:ext cx="7" cy="12"/>
            </a:xfrm>
            <a:prstGeom prst="ellipse">
              <a:avLst/>
            </a:prstGeom>
            <a:solidFill>
              <a:srgbClr val="0000FF"/>
            </a:solidFill>
            <a:ln w="1588">
              <a:solidFill>
                <a:srgbClr val="0000FF"/>
              </a:solidFill>
              <a:round/>
              <a:headEnd/>
              <a:tailEnd/>
            </a:ln>
          </p:spPr>
          <p:txBody>
            <a:bodyPr/>
            <a:lstStyle/>
            <a:p>
              <a:endParaRPr lang="en-US"/>
            </a:p>
          </p:txBody>
        </p:sp>
        <p:sp>
          <p:nvSpPr>
            <p:cNvPr id="49507" name="Oval 799"/>
            <p:cNvSpPr>
              <a:spLocks noChangeArrowheads="1"/>
            </p:cNvSpPr>
            <p:nvPr/>
          </p:nvSpPr>
          <p:spPr bwMode="auto">
            <a:xfrm>
              <a:off x="1967" y="3978"/>
              <a:ext cx="7" cy="11"/>
            </a:xfrm>
            <a:prstGeom prst="ellipse">
              <a:avLst/>
            </a:prstGeom>
            <a:solidFill>
              <a:srgbClr val="0000FF"/>
            </a:solidFill>
            <a:ln w="1588">
              <a:solidFill>
                <a:srgbClr val="0000FF"/>
              </a:solidFill>
              <a:round/>
              <a:headEnd/>
              <a:tailEnd/>
            </a:ln>
          </p:spPr>
          <p:txBody>
            <a:bodyPr/>
            <a:lstStyle/>
            <a:p>
              <a:endParaRPr lang="en-US"/>
            </a:p>
          </p:txBody>
        </p:sp>
        <p:sp>
          <p:nvSpPr>
            <p:cNvPr id="49508" name="Oval 800"/>
            <p:cNvSpPr>
              <a:spLocks noChangeArrowheads="1"/>
            </p:cNvSpPr>
            <p:nvPr/>
          </p:nvSpPr>
          <p:spPr bwMode="auto">
            <a:xfrm>
              <a:off x="2106" y="3884"/>
              <a:ext cx="7" cy="12"/>
            </a:xfrm>
            <a:prstGeom prst="ellipse">
              <a:avLst/>
            </a:prstGeom>
            <a:solidFill>
              <a:srgbClr val="0000FF"/>
            </a:solidFill>
            <a:ln w="1588">
              <a:solidFill>
                <a:srgbClr val="0000FF"/>
              </a:solidFill>
              <a:round/>
              <a:headEnd/>
              <a:tailEnd/>
            </a:ln>
          </p:spPr>
          <p:txBody>
            <a:bodyPr/>
            <a:lstStyle/>
            <a:p>
              <a:endParaRPr lang="en-US"/>
            </a:p>
          </p:txBody>
        </p:sp>
        <p:sp>
          <p:nvSpPr>
            <p:cNvPr id="49509" name="Oval 801"/>
            <p:cNvSpPr>
              <a:spLocks noChangeArrowheads="1"/>
            </p:cNvSpPr>
            <p:nvPr/>
          </p:nvSpPr>
          <p:spPr bwMode="auto">
            <a:xfrm>
              <a:off x="2244" y="3970"/>
              <a:ext cx="8" cy="11"/>
            </a:xfrm>
            <a:prstGeom prst="ellipse">
              <a:avLst/>
            </a:prstGeom>
            <a:solidFill>
              <a:srgbClr val="0000FF"/>
            </a:solidFill>
            <a:ln w="1588">
              <a:solidFill>
                <a:srgbClr val="0000FF"/>
              </a:solidFill>
              <a:round/>
              <a:headEnd/>
              <a:tailEnd/>
            </a:ln>
          </p:spPr>
          <p:txBody>
            <a:bodyPr/>
            <a:lstStyle/>
            <a:p>
              <a:endParaRPr lang="en-US"/>
            </a:p>
          </p:txBody>
        </p:sp>
        <p:sp>
          <p:nvSpPr>
            <p:cNvPr id="49510" name="Oval 802"/>
            <p:cNvSpPr>
              <a:spLocks noChangeArrowheads="1"/>
            </p:cNvSpPr>
            <p:nvPr/>
          </p:nvSpPr>
          <p:spPr bwMode="auto">
            <a:xfrm>
              <a:off x="2383" y="4117"/>
              <a:ext cx="8" cy="11"/>
            </a:xfrm>
            <a:prstGeom prst="ellipse">
              <a:avLst/>
            </a:prstGeom>
            <a:solidFill>
              <a:srgbClr val="0000FF"/>
            </a:solidFill>
            <a:ln w="1588">
              <a:solidFill>
                <a:srgbClr val="0000FF"/>
              </a:solidFill>
              <a:round/>
              <a:headEnd/>
              <a:tailEnd/>
            </a:ln>
          </p:spPr>
          <p:txBody>
            <a:bodyPr/>
            <a:lstStyle/>
            <a:p>
              <a:endParaRPr lang="en-US"/>
            </a:p>
          </p:txBody>
        </p:sp>
        <p:sp>
          <p:nvSpPr>
            <p:cNvPr id="49511" name="Oval 803"/>
            <p:cNvSpPr>
              <a:spLocks noChangeArrowheads="1"/>
            </p:cNvSpPr>
            <p:nvPr/>
          </p:nvSpPr>
          <p:spPr bwMode="auto">
            <a:xfrm>
              <a:off x="2522" y="4281"/>
              <a:ext cx="8" cy="12"/>
            </a:xfrm>
            <a:prstGeom prst="ellipse">
              <a:avLst/>
            </a:prstGeom>
            <a:solidFill>
              <a:srgbClr val="0000FF"/>
            </a:solidFill>
            <a:ln w="1588">
              <a:solidFill>
                <a:srgbClr val="0000FF"/>
              </a:solidFill>
              <a:round/>
              <a:headEnd/>
              <a:tailEnd/>
            </a:ln>
          </p:spPr>
          <p:txBody>
            <a:bodyPr/>
            <a:lstStyle/>
            <a:p>
              <a:endParaRPr lang="en-US"/>
            </a:p>
          </p:txBody>
        </p:sp>
      </p:grpSp>
      <p:sp>
        <p:nvSpPr>
          <p:cNvPr id="49227" name="Text Box 804"/>
          <p:cNvSpPr txBox="1">
            <a:spLocks noChangeArrowheads="1"/>
          </p:cNvSpPr>
          <p:nvPr/>
        </p:nvSpPr>
        <p:spPr bwMode="auto">
          <a:xfrm>
            <a:off x="6786563" y="3278188"/>
            <a:ext cx="819150" cy="366712"/>
          </a:xfrm>
          <a:prstGeom prst="rect">
            <a:avLst/>
          </a:prstGeom>
          <a:noFill/>
          <a:ln w="9525">
            <a:noFill/>
            <a:miter lim="800000"/>
            <a:headEnd/>
            <a:tailEnd/>
          </a:ln>
        </p:spPr>
        <p:txBody>
          <a:bodyPr wrap="none">
            <a:spAutoFit/>
          </a:bodyPr>
          <a:lstStyle/>
          <a:p>
            <a:pPr algn="ctr"/>
            <a:r>
              <a:rPr lang="en-US" sz="1800" b="1">
                <a:latin typeface="Times" charset="0"/>
              </a:rPr>
              <a:t>LOFC</a:t>
            </a:r>
          </a:p>
        </p:txBody>
      </p:sp>
      <p:sp>
        <p:nvSpPr>
          <p:cNvPr id="49228" name="Rectangle 805"/>
          <p:cNvSpPr>
            <a:spLocks noChangeArrowheads="1"/>
          </p:cNvSpPr>
          <p:nvPr/>
        </p:nvSpPr>
        <p:spPr bwMode="auto">
          <a:xfrm>
            <a:off x="6392863" y="3635375"/>
            <a:ext cx="1592262" cy="1598613"/>
          </a:xfrm>
          <a:prstGeom prst="rect">
            <a:avLst/>
          </a:prstGeom>
          <a:noFill/>
          <a:ln w="9525">
            <a:noFill/>
            <a:miter lim="800000"/>
            <a:headEnd/>
            <a:tailEnd/>
          </a:ln>
        </p:spPr>
        <p:txBody>
          <a:bodyPr/>
          <a:lstStyle/>
          <a:p>
            <a:endParaRPr lang="en-US"/>
          </a:p>
        </p:txBody>
      </p:sp>
      <p:sp>
        <p:nvSpPr>
          <p:cNvPr id="49229" name="Line 806"/>
          <p:cNvSpPr>
            <a:spLocks noChangeShapeType="1"/>
          </p:cNvSpPr>
          <p:nvPr/>
        </p:nvSpPr>
        <p:spPr bwMode="auto">
          <a:xfrm>
            <a:off x="6392863" y="3635375"/>
            <a:ext cx="6350" cy="1588"/>
          </a:xfrm>
          <a:prstGeom prst="line">
            <a:avLst/>
          </a:prstGeom>
          <a:noFill/>
          <a:ln w="0">
            <a:solidFill>
              <a:srgbClr val="000000"/>
            </a:solidFill>
            <a:round/>
            <a:headEnd/>
            <a:tailEnd/>
          </a:ln>
        </p:spPr>
        <p:txBody>
          <a:bodyPr/>
          <a:lstStyle/>
          <a:p>
            <a:endParaRPr lang="en-US"/>
          </a:p>
        </p:txBody>
      </p:sp>
      <p:sp>
        <p:nvSpPr>
          <p:cNvPr id="49230" name="Line 807"/>
          <p:cNvSpPr>
            <a:spLocks noChangeShapeType="1"/>
          </p:cNvSpPr>
          <p:nvPr/>
        </p:nvSpPr>
        <p:spPr bwMode="auto">
          <a:xfrm flipV="1">
            <a:off x="6392863" y="5222875"/>
            <a:ext cx="1587" cy="11113"/>
          </a:xfrm>
          <a:prstGeom prst="line">
            <a:avLst/>
          </a:prstGeom>
          <a:noFill/>
          <a:ln w="0">
            <a:solidFill>
              <a:srgbClr val="000000"/>
            </a:solidFill>
            <a:round/>
            <a:headEnd/>
            <a:tailEnd/>
          </a:ln>
        </p:spPr>
        <p:txBody>
          <a:bodyPr/>
          <a:lstStyle/>
          <a:p>
            <a:endParaRPr lang="en-US"/>
          </a:p>
        </p:txBody>
      </p:sp>
      <p:sp>
        <p:nvSpPr>
          <p:cNvPr id="49231" name="Line 808"/>
          <p:cNvSpPr>
            <a:spLocks noChangeShapeType="1"/>
          </p:cNvSpPr>
          <p:nvPr/>
        </p:nvSpPr>
        <p:spPr bwMode="auto">
          <a:xfrm flipV="1">
            <a:off x="7985125" y="5222875"/>
            <a:ext cx="3175" cy="11113"/>
          </a:xfrm>
          <a:prstGeom prst="line">
            <a:avLst/>
          </a:prstGeom>
          <a:noFill/>
          <a:ln w="0">
            <a:solidFill>
              <a:srgbClr val="000000"/>
            </a:solidFill>
            <a:round/>
            <a:headEnd/>
            <a:tailEnd/>
          </a:ln>
        </p:spPr>
        <p:txBody>
          <a:bodyPr/>
          <a:lstStyle/>
          <a:p>
            <a:endParaRPr lang="en-US"/>
          </a:p>
        </p:txBody>
      </p:sp>
      <p:sp>
        <p:nvSpPr>
          <p:cNvPr id="49232" name="Freeform 809"/>
          <p:cNvSpPr>
            <a:spLocks/>
          </p:cNvSpPr>
          <p:nvPr/>
        </p:nvSpPr>
        <p:spPr bwMode="auto">
          <a:xfrm>
            <a:off x="6392863" y="3635375"/>
            <a:ext cx="1592262" cy="1598613"/>
          </a:xfrm>
          <a:custGeom>
            <a:avLst/>
            <a:gdLst>
              <a:gd name="T0" fmla="*/ 0 w 3295"/>
              <a:gd name="T1" fmla="*/ 0 h 2215"/>
              <a:gd name="T2" fmla="*/ 2147483647 w 3295"/>
              <a:gd name="T3" fmla="*/ 0 h 2215"/>
              <a:gd name="T4" fmla="*/ 2147483647 w 3295"/>
              <a:gd name="T5" fmla="*/ 2147483647 h 2215"/>
              <a:gd name="T6" fmla="*/ 0 w 3295"/>
              <a:gd name="T7" fmla="*/ 2147483647 h 2215"/>
              <a:gd name="T8" fmla="*/ 0 w 3295"/>
              <a:gd name="T9" fmla="*/ 0 h 2215"/>
              <a:gd name="T10" fmla="*/ 0 w 3295"/>
              <a:gd name="T11" fmla="*/ 2147483647 h 2215"/>
              <a:gd name="T12" fmla="*/ 2147483647 w 3295"/>
              <a:gd name="T13" fmla="*/ 2147483647 h 2215"/>
              <a:gd name="T14" fmla="*/ 0 60000 65536"/>
              <a:gd name="T15" fmla="*/ 0 60000 65536"/>
              <a:gd name="T16" fmla="*/ 0 60000 65536"/>
              <a:gd name="T17" fmla="*/ 0 60000 65536"/>
              <a:gd name="T18" fmla="*/ 0 60000 65536"/>
              <a:gd name="T19" fmla="*/ 0 60000 65536"/>
              <a:gd name="T20" fmla="*/ 0 60000 65536"/>
              <a:gd name="T21" fmla="*/ 0 w 3295"/>
              <a:gd name="T22" fmla="*/ 0 h 2215"/>
              <a:gd name="T23" fmla="*/ 3295 w 3295"/>
              <a:gd name="T24" fmla="*/ 2215 h 22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95" h="2215">
                <a:moveTo>
                  <a:pt x="0" y="0"/>
                </a:moveTo>
                <a:lnTo>
                  <a:pt x="3295" y="0"/>
                </a:lnTo>
                <a:lnTo>
                  <a:pt x="3295" y="2215"/>
                </a:lnTo>
                <a:lnTo>
                  <a:pt x="0" y="2215"/>
                </a:lnTo>
                <a:lnTo>
                  <a:pt x="0" y="0"/>
                </a:lnTo>
                <a:lnTo>
                  <a:pt x="0" y="2215"/>
                </a:lnTo>
                <a:lnTo>
                  <a:pt x="16" y="2215"/>
                </a:lnTo>
              </a:path>
            </a:pathLst>
          </a:custGeom>
          <a:noFill/>
          <a:ln w="0">
            <a:solidFill>
              <a:srgbClr val="000000"/>
            </a:solidFill>
            <a:round/>
            <a:headEnd/>
            <a:tailEnd/>
          </a:ln>
        </p:spPr>
        <p:txBody>
          <a:bodyPr/>
          <a:lstStyle/>
          <a:p>
            <a:endParaRPr lang="en-US"/>
          </a:p>
        </p:txBody>
      </p:sp>
      <p:grpSp>
        <p:nvGrpSpPr>
          <p:cNvPr id="49233" name="Group 810"/>
          <p:cNvGrpSpPr>
            <a:grpSpLocks/>
          </p:cNvGrpSpPr>
          <p:nvPr/>
        </p:nvGrpSpPr>
        <p:grpSpPr bwMode="auto">
          <a:xfrm>
            <a:off x="6400800" y="3863975"/>
            <a:ext cx="19050" cy="1143000"/>
            <a:chOff x="3024" y="2036"/>
            <a:chExt cx="12" cy="720"/>
          </a:xfrm>
        </p:grpSpPr>
        <p:sp>
          <p:nvSpPr>
            <p:cNvPr id="49390" name="Line 811"/>
            <p:cNvSpPr>
              <a:spLocks noChangeShapeType="1"/>
            </p:cNvSpPr>
            <p:nvPr/>
          </p:nvSpPr>
          <p:spPr bwMode="auto">
            <a:xfrm>
              <a:off x="3024" y="2755"/>
              <a:ext cx="12" cy="1"/>
            </a:xfrm>
            <a:prstGeom prst="line">
              <a:avLst/>
            </a:prstGeom>
            <a:noFill/>
            <a:ln w="0">
              <a:solidFill>
                <a:srgbClr val="000000"/>
              </a:solidFill>
              <a:round/>
              <a:headEnd/>
              <a:tailEnd/>
            </a:ln>
          </p:spPr>
          <p:txBody>
            <a:bodyPr/>
            <a:lstStyle/>
            <a:p>
              <a:endParaRPr lang="en-US"/>
            </a:p>
          </p:txBody>
        </p:sp>
        <p:sp>
          <p:nvSpPr>
            <p:cNvPr id="49391" name="Line 812"/>
            <p:cNvSpPr>
              <a:spLocks noChangeShapeType="1"/>
            </p:cNvSpPr>
            <p:nvPr/>
          </p:nvSpPr>
          <p:spPr bwMode="auto">
            <a:xfrm>
              <a:off x="3024" y="2611"/>
              <a:ext cx="12" cy="1"/>
            </a:xfrm>
            <a:prstGeom prst="line">
              <a:avLst/>
            </a:prstGeom>
            <a:noFill/>
            <a:ln w="0">
              <a:solidFill>
                <a:srgbClr val="000000"/>
              </a:solidFill>
              <a:round/>
              <a:headEnd/>
              <a:tailEnd/>
            </a:ln>
          </p:spPr>
          <p:txBody>
            <a:bodyPr/>
            <a:lstStyle/>
            <a:p>
              <a:endParaRPr lang="en-US"/>
            </a:p>
          </p:txBody>
        </p:sp>
        <p:sp>
          <p:nvSpPr>
            <p:cNvPr id="49392" name="Line 813"/>
            <p:cNvSpPr>
              <a:spLocks noChangeShapeType="1"/>
            </p:cNvSpPr>
            <p:nvPr/>
          </p:nvSpPr>
          <p:spPr bwMode="auto">
            <a:xfrm>
              <a:off x="3024" y="2467"/>
              <a:ext cx="12" cy="2"/>
            </a:xfrm>
            <a:prstGeom prst="line">
              <a:avLst/>
            </a:prstGeom>
            <a:noFill/>
            <a:ln w="0">
              <a:solidFill>
                <a:srgbClr val="000000"/>
              </a:solidFill>
              <a:round/>
              <a:headEnd/>
              <a:tailEnd/>
            </a:ln>
          </p:spPr>
          <p:txBody>
            <a:bodyPr/>
            <a:lstStyle/>
            <a:p>
              <a:endParaRPr lang="en-US"/>
            </a:p>
          </p:txBody>
        </p:sp>
        <p:sp>
          <p:nvSpPr>
            <p:cNvPr id="49393" name="Line 814"/>
            <p:cNvSpPr>
              <a:spLocks noChangeShapeType="1"/>
            </p:cNvSpPr>
            <p:nvPr/>
          </p:nvSpPr>
          <p:spPr bwMode="auto">
            <a:xfrm>
              <a:off x="3024" y="2323"/>
              <a:ext cx="12" cy="2"/>
            </a:xfrm>
            <a:prstGeom prst="line">
              <a:avLst/>
            </a:prstGeom>
            <a:noFill/>
            <a:ln w="0">
              <a:solidFill>
                <a:srgbClr val="000000"/>
              </a:solidFill>
              <a:round/>
              <a:headEnd/>
              <a:tailEnd/>
            </a:ln>
          </p:spPr>
          <p:txBody>
            <a:bodyPr/>
            <a:lstStyle/>
            <a:p>
              <a:endParaRPr lang="en-US"/>
            </a:p>
          </p:txBody>
        </p:sp>
        <p:sp>
          <p:nvSpPr>
            <p:cNvPr id="49394" name="Line 815"/>
            <p:cNvSpPr>
              <a:spLocks noChangeShapeType="1"/>
            </p:cNvSpPr>
            <p:nvPr/>
          </p:nvSpPr>
          <p:spPr bwMode="auto">
            <a:xfrm>
              <a:off x="3024" y="2180"/>
              <a:ext cx="12" cy="1"/>
            </a:xfrm>
            <a:prstGeom prst="line">
              <a:avLst/>
            </a:prstGeom>
            <a:noFill/>
            <a:ln w="0">
              <a:solidFill>
                <a:srgbClr val="000000"/>
              </a:solidFill>
              <a:round/>
              <a:headEnd/>
              <a:tailEnd/>
            </a:ln>
          </p:spPr>
          <p:txBody>
            <a:bodyPr/>
            <a:lstStyle/>
            <a:p>
              <a:endParaRPr lang="en-US"/>
            </a:p>
          </p:txBody>
        </p:sp>
        <p:sp>
          <p:nvSpPr>
            <p:cNvPr id="49395" name="Line 816"/>
            <p:cNvSpPr>
              <a:spLocks noChangeShapeType="1"/>
            </p:cNvSpPr>
            <p:nvPr/>
          </p:nvSpPr>
          <p:spPr bwMode="auto">
            <a:xfrm>
              <a:off x="3024" y="2036"/>
              <a:ext cx="12" cy="1"/>
            </a:xfrm>
            <a:prstGeom prst="line">
              <a:avLst/>
            </a:prstGeom>
            <a:noFill/>
            <a:ln w="0">
              <a:solidFill>
                <a:srgbClr val="000000"/>
              </a:solidFill>
              <a:round/>
              <a:headEnd/>
              <a:tailEnd/>
            </a:ln>
          </p:spPr>
          <p:txBody>
            <a:bodyPr/>
            <a:lstStyle/>
            <a:p>
              <a:endParaRPr lang="en-US"/>
            </a:p>
          </p:txBody>
        </p:sp>
      </p:grpSp>
      <p:sp>
        <p:nvSpPr>
          <p:cNvPr id="49234" name="Line 817"/>
          <p:cNvSpPr>
            <a:spLocks noChangeShapeType="1"/>
          </p:cNvSpPr>
          <p:nvPr/>
        </p:nvSpPr>
        <p:spPr bwMode="auto">
          <a:xfrm>
            <a:off x="6392863" y="5233988"/>
            <a:ext cx="1592262" cy="1587"/>
          </a:xfrm>
          <a:prstGeom prst="line">
            <a:avLst/>
          </a:prstGeom>
          <a:noFill/>
          <a:ln w="0">
            <a:solidFill>
              <a:srgbClr val="000000"/>
            </a:solidFill>
            <a:round/>
            <a:headEnd/>
            <a:tailEnd/>
          </a:ln>
        </p:spPr>
        <p:txBody>
          <a:bodyPr/>
          <a:lstStyle/>
          <a:p>
            <a:endParaRPr lang="en-US"/>
          </a:p>
        </p:txBody>
      </p:sp>
      <p:grpSp>
        <p:nvGrpSpPr>
          <p:cNvPr id="49235" name="Group 818"/>
          <p:cNvGrpSpPr>
            <a:grpSpLocks/>
          </p:cNvGrpSpPr>
          <p:nvPr/>
        </p:nvGrpSpPr>
        <p:grpSpPr bwMode="auto">
          <a:xfrm>
            <a:off x="6619875" y="5200650"/>
            <a:ext cx="1139825" cy="26988"/>
            <a:chOff x="3567" y="2892"/>
            <a:chExt cx="715" cy="7"/>
          </a:xfrm>
        </p:grpSpPr>
        <p:sp>
          <p:nvSpPr>
            <p:cNvPr id="49384" name="Line 819"/>
            <p:cNvSpPr>
              <a:spLocks noChangeShapeType="1"/>
            </p:cNvSpPr>
            <p:nvPr/>
          </p:nvSpPr>
          <p:spPr bwMode="auto">
            <a:xfrm flipV="1">
              <a:off x="3567" y="2892"/>
              <a:ext cx="1" cy="7"/>
            </a:xfrm>
            <a:prstGeom prst="line">
              <a:avLst/>
            </a:prstGeom>
            <a:noFill/>
            <a:ln w="0">
              <a:solidFill>
                <a:srgbClr val="000000"/>
              </a:solidFill>
              <a:round/>
              <a:headEnd/>
              <a:tailEnd/>
            </a:ln>
          </p:spPr>
          <p:txBody>
            <a:bodyPr/>
            <a:lstStyle/>
            <a:p>
              <a:endParaRPr lang="en-US"/>
            </a:p>
          </p:txBody>
        </p:sp>
        <p:sp>
          <p:nvSpPr>
            <p:cNvPr id="49385" name="Line 820"/>
            <p:cNvSpPr>
              <a:spLocks noChangeShapeType="1"/>
            </p:cNvSpPr>
            <p:nvPr/>
          </p:nvSpPr>
          <p:spPr bwMode="auto">
            <a:xfrm flipV="1">
              <a:off x="3710" y="2892"/>
              <a:ext cx="1" cy="7"/>
            </a:xfrm>
            <a:prstGeom prst="line">
              <a:avLst/>
            </a:prstGeom>
            <a:noFill/>
            <a:ln w="0">
              <a:solidFill>
                <a:srgbClr val="000000"/>
              </a:solidFill>
              <a:round/>
              <a:headEnd/>
              <a:tailEnd/>
            </a:ln>
          </p:spPr>
          <p:txBody>
            <a:bodyPr/>
            <a:lstStyle/>
            <a:p>
              <a:endParaRPr lang="en-US"/>
            </a:p>
          </p:txBody>
        </p:sp>
        <p:sp>
          <p:nvSpPr>
            <p:cNvPr id="49386" name="Line 821"/>
            <p:cNvSpPr>
              <a:spLocks noChangeShapeType="1"/>
            </p:cNvSpPr>
            <p:nvPr/>
          </p:nvSpPr>
          <p:spPr bwMode="auto">
            <a:xfrm flipV="1">
              <a:off x="3852" y="2892"/>
              <a:ext cx="1" cy="7"/>
            </a:xfrm>
            <a:prstGeom prst="line">
              <a:avLst/>
            </a:prstGeom>
            <a:noFill/>
            <a:ln w="0">
              <a:solidFill>
                <a:srgbClr val="000000"/>
              </a:solidFill>
              <a:round/>
              <a:headEnd/>
              <a:tailEnd/>
            </a:ln>
          </p:spPr>
          <p:txBody>
            <a:bodyPr/>
            <a:lstStyle/>
            <a:p>
              <a:endParaRPr lang="en-US"/>
            </a:p>
          </p:txBody>
        </p:sp>
        <p:sp>
          <p:nvSpPr>
            <p:cNvPr id="49387" name="Line 822"/>
            <p:cNvSpPr>
              <a:spLocks noChangeShapeType="1"/>
            </p:cNvSpPr>
            <p:nvPr/>
          </p:nvSpPr>
          <p:spPr bwMode="auto">
            <a:xfrm flipV="1">
              <a:off x="3995" y="2892"/>
              <a:ext cx="1" cy="7"/>
            </a:xfrm>
            <a:prstGeom prst="line">
              <a:avLst/>
            </a:prstGeom>
            <a:noFill/>
            <a:ln w="0">
              <a:solidFill>
                <a:srgbClr val="000000"/>
              </a:solidFill>
              <a:round/>
              <a:headEnd/>
              <a:tailEnd/>
            </a:ln>
          </p:spPr>
          <p:txBody>
            <a:bodyPr/>
            <a:lstStyle/>
            <a:p>
              <a:endParaRPr lang="en-US"/>
            </a:p>
          </p:txBody>
        </p:sp>
        <p:sp>
          <p:nvSpPr>
            <p:cNvPr id="49388" name="Line 823"/>
            <p:cNvSpPr>
              <a:spLocks noChangeShapeType="1"/>
            </p:cNvSpPr>
            <p:nvPr/>
          </p:nvSpPr>
          <p:spPr bwMode="auto">
            <a:xfrm flipV="1">
              <a:off x="4138" y="2892"/>
              <a:ext cx="2" cy="7"/>
            </a:xfrm>
            <a:prstGeom prst="line">
              <a:avLst/>
            </a:prstGeom>
            <a:noFill/>
            <a:ln w="0">
              <a:solidFill>
                <a:srgbClr val="000000"/>
              </a:solidFill>
              <a:round/>
              <a:headEnd/>
              <a:tailEnd/>
            </a:ln>
          </p:spPr>
          <p:txBody>
            <a:bodyPr/>
            <a:lstStyle/>
            <a:p>
              <a:endParaRPr lang="en-US"/>
            </a:p>
          </p:txBody>
        </p:sp>
        <p:sp>
          <p:nvSpPr>
            <p:cNvPr id="49389" name="Line 824"/>
            <p:cNvSpPr>
              <a:spLocks noChangeShapeType="1"/>
            </p:cNvSpPr>
            <p:nvPr/>
          </p:nvSpPr>
          <p:spPr bwMode="auto">
            <a:xfrm flipV="1">
              <a:off x="4281" y="2892"/>
              <a:ext cx="1" cy="7"/>
            </a:xfrm>
            <a:prstGeom prst="line">
              <a:avLst/>
            </a:prstGeom>
            <a:noFill/>
            <a:ln w="0">
              <a:solidFill>
                <a:srgbClr val="000000"/>
              </a:solidFill>
              <a:round/>
              <a:headEnd/>
              <a:tailEnd/>
            </a:ln>
          </p:spPr>
          <p:txBody>
            <a:bodyPr/>
            <a:lstStyle/>
            <a:p>
              <a:endParaRPr lang="en-US"/>
            </a:p>
          </p:txBody>
        </p:sp>
      </p:grpSp>
      <p:grpSp>
        <p:nvGrpSpPr>
          <p:cNvPr id="49236" name="Group 825"/>
          <p:cNvGrpSpPr>
            <a:grpSpLocks/>
          </p:cNvGrpSpPr>
          <p:nvPr/>
        </p:nvGrpSpPr>
        <p:grpSpPr bwMode="auto">
          <a:xfrm>
            <a:off x="7966075" y="3865563"/>
            <a:ext cx="19050" cy="1143000"/>
            <a:chOff x="3024" y="2036"/>
            <a:chExt cx="12" cy="720"/>
          </a:xfrm>
        </p:grpSpPr>
        <p:sp>
          <p:nvSpPr>
            <p:cNvPr id="49378" name="Line 826"/>
            <p:cNvSpPr>
              <a:spLocks noChangeShapeType="1"/>
            </p:cNvSpPr>
            <p:nvPr/>
          </p:nvSpPr>
          <p:spPr bwMode="auto">
            <a:xfrm>
              <a:off x="3024" y="2755"/>
              <a:ext cx="12" cy="1"/>
            </a:xfrm>
            <a:prstGeom prst="line">
              <a:avLst/>
            </a:prstGeom>
            <a:noFill/>
            <a:ln w="0">
              <a:solidFill>
                <a:srgbClr val="000000"/>
              </a:solidFill>
              <a:round/>
              <a:headEnd/>
              <a:tailEnd/>
            </a:ln>
          </p:spPr>
          <p:txBody>
            <a:bodyPr/>
            <a:lstStyle/>
            <a:p>
              <a:endParaRPr lang="en-US"/>
            </a:p>
          </p:txBody>
        </p:sp>
        <p:sp>
          <p:nvSpPr>
            <p:cNvPr id="49379" name="Line 827"/>
            <p:cNvSpPr>
              <a:spLocks noChangeShapeType="1"/>
            </p:cNvSpPr>
            <p:nvPr/>
          </p:nvSpPr>
          <p:spPr bwMode="auto">
            <a:xfrm>
              <a:off x="3024" y="2611"/>
              <a:ext cx="12" cy="1"/>
            </a:xfrm>
            <a:prstGeom prst="line">
              <a:avLst/>
            </a:prstGeom>
            <a:noFill/>
            <a:ln w="0">
              <a:solidFill>
                <a:srgbClr val="000000"/>
              </a:solidFill>
              <a:round/>
              <a:headEnd/>
              <a:tailEnd/>
            </a:ln>
          </p:spPr>
          <p:txBody>
            <a:bodyPr/>
            <a:lstStyle/>
            <a:p>
              <a:endParaRPr lang="en-US"/>
            </a:p>
          </p:txBody>
        </p:sp>
        <p:sp>
          <p:nvSpPr>
            <p:cNvPr id="49380" name="Line 828"/>
            <p:cNvSpPr>
              <a:spLocks noChangeShapeType="1"/>
            </p:cNvSpPr>
            <p:nvPr/>
          </p:nvSpPr>
          <p:spPr bwMode="auto">
            <a:xfrm>
              <a:off x="3024" y="2467"/>
              <a:ext cx="12" cy="2"/>
            </a:xfrm>
            <a:prstGeom prst="line">
              <a:avLst/>
            </a:prstGeom>
            <a:noFill/>
            <a:ln w="0">
              <a:solidFill>
                <a:srgbClr val="000000"/>
              </a:solidFill>
              <a:round/>
              <a:headEnd/>
              <a:tailEnd/>
            </a:ln>
          </p:spPr>
          <p:txBody>
            <a:bodyPr/>
            <a:lstStyle/>
            <a:p>
              <a:endParaRPr lang="en-US"/>
            </a:p>
          </p:txBody>
        </p:sp>
        <p:sp>
          <p:nvSpPr>
            <p:cNvPr id="49381" name="Line 829"/>
            <p:cNvSpPr>
              <a:spLocks noChangeShapeType="1"/>
            </p:cNvSpPr>
            <p:nvPr/>
          </p:nvSpPr>
          <p:spPr bwMode="auto">
            <a:xfrm>
              <a:off x="3024" y="2323"/>
              <a:ext cx="12" cy="2"/>
            </a:xfrm>
            <a:prstGeom prst="line">
              <a:avLst/>
            </a:prstGeom>
            <a:noFill/>
            <a:ln w="0">
              <a:solidFill>
                <a:srgbClr val="000000"/>
              </a:solidFill>
              <a:round/>
              <a:headEnd/>
              <a:tailEnd/>
            </a:ln>
          </p:spPr>
          <p:txBody>
            <a:bodyPr/>
            <a:lstStyle/>
            <a:p>
              <a:endParaRPr lang="en-US"/>
            </a:p>
          </p:txBody>
        </p:sp>
        <p:sp>
          <p:nvSpPr>
            <p:cNvPr id="49382" name="Line 830"/>
            <p:cNvSpPr>
              <a:spLocks noChangeShapeType="1"/>
            </p:cNvSpPr>
            <p:nvPr/>
          </p:nvSpPr>
          <p:spPr bwMode="auto">
            <a:xfrm>
              <a:off x="3024" y="2180"/>
              <a:ext cx="12" cy="1"/>
            </a:xfrm>
            <a:prstGeom prst="line">
              <a:avLst/>
            </a:prstGeom>
            <a:noFill/>
            <a:ln w="0">
              <a:solidFill>
                <a:srgbClr val="000000"/>
              </a:solidFill>
              <a:round/>
              <a:headEnd/>
              <a:tailEnd/>
            </a:ln>
          </p:spPr>
          <p:txBody>
            <a:bodyPr/>
            <a:lstStyle/>
            <a:p>
              <a:endParaRPr lang="en-US"/>
            </a:p>
          </p:txBody>
        </p:sp>
        <p:sp>
          <p:nvSpPr>
            <p:cNvPr id="49383" name="Line 831"/>
            <p:cNvSpPr>
              <a:spLocks noChangeShapeType="1"/>
            </p:cNvSpPr>
            <p:nvPr/>
          </p:nvSpPr>
          <p:spPr bwMode="auto">
            <a:xfrm>
              <a:off x="3024" y="2036"/>
              <a:ext cx="12" cy="1"/>
            </a:xfrm>
            <a:prstGeom prst="line">
              <a:avLst/>
            </a:prstGeom>
            <a:noFill/>
            <a:ln w="0">
              <a:solidFill>
                <a:srgbClr val="000000"/>
              </a:solidFill>
              <a:round/>
              <a:headEnd/>
              <a:tailEnd/>
            </a:ln>
          </p:spPr>
          <p:txBody>
            <a:bodyPr/>
            <a:lstStyle/>
            <a:p>
              <a:endParaRPr lang="en-US"/>
            </a:p>
          </p:txBody>
        </p:sp>
      </p:grpSp>
      <p:grpSp>
        <p:nvGrpSpPr>
          <p:cNvPr id="49237" name="Group 832"/>
          <p:cNvGrpSpPr>
            <a:grpSpLocks/>
          </p:cNvGrpSpPr>
          <p:nvPr/>
        </p:nvGrpSpPr>
        <p:grpSpPr bwMode="auto">
          <a:xfrm>
            <a:off x="6618288" y="3636963"/>
            <a:ext cx="1139825" cy="26987"/>
            <a:chOff x="3567" y="2892"/>
            <a:chExt cx="715" cy="7"/>
          </a:xfrm>
        </p:grpSpPr>
        <p:sp>
          <p:nvSpPr>
            <p:cNvPr id="49372" name="Line 833"/>
            <p:cNvSpPr>
              <a:spLocks noChangeShapeType="1"/>
            </p:cNvSpPr>
            <p:nvPr/>
          </p:nvSpPr>
          <p:spPr bwMode="auto">
            <a:xfrm flipV="1">
              <a:off x="3567" y="2892"/>
              <a:ext cx="1" cy="7"/>
            </a:xfrm>
            <a:prstGeom prst="line">
              <a:avLst/>
            </a:prstGeom>
            <a:noFill/>
            <a:ln w="0">
              <a:solidFill>
                <a:srgbClr val="000000"/>
              </a:solidFill>
              <a:round/>
              <a:headEnd/>
              <a:tailEnd/>
            </a:ln>
          </p:spPr>
          <p:txBody>
            <a:bodyPr/>
            <a:lstStyle/>
            <a:p>
              <a:endParaRPr lang="en-US"/>
            </a:p>
          </p:txBody>
        </p:sp>
        <p:sp>
          <p:nvSpPr>
            <p:cNvPr id="49373" name="Line 834"/>
            <p:cNvSpPr>
              <a:spLocks noChangeShapeType="1"/>
            </p:cNvSpPr>
            <p:nvPr/>
          </p:nvSpPr>
          <p:spPr bwMode="auto">
            <a:xfrm flipV="1">
              <a:off x="3710" y="2892"/>
              <a:ext cx="1" cy="7"/>
            </a:xfrm>
            <a:prstGeom prst="line">
              <a:avLst/>
            </a:prstGeom>
            <a:noFill/>
            <a:ln w="0">
              <a:solidFill>
                <a:srgbClr val="000000"/>
              </a:solidFill>
              <a:round/>
              <a:headEnd/>
              <a:tailEnd/>
            </a:ln>
          </p:spPr>
          <p:txBody>
            <a:bodyPr/>
            <a:lstStyle/>
            <a:p>
              <a:endParaRPr lang="en-US"/>
            </a:p>
          </p:txBody>
        </p:sp>
        <p:sp>
          <p:nvSpPr>
            <p:cNvPr id="49374" name="Line 835"/>
            <p:cNvSpPr>
              <a:spLocks noChangeShapeType="1"/>
            </p:cNvSpPr>
            <p:nvPr/>
          </p:nvSpPr>
          <p:spPr bwMode="auto">
            <a:xfrm flipV="1">
              <a:off x="3852" y="2892"/>
              <a:ext cx="1" cy="7"/>
            </a:xfrm>
            <a:prstGeom prst="line">
              <a:avLst/>
            </a:prstGeom>
            <a:noFill/>
            <a:ln w="0">
              <a:solidFill>
                <a:srgbClr val="000000"/>
              </a:solidFill>
              <a:round/>
              <a:headEnd/>
              <a:tailEnd/>
            </a:ln>
          </p:spPr>
          <p:txBody>
            <a:bodyPr/>
            <a:lstStyle/>
            <a:p>
              <a:endParaRPr lang="en-US"/>
            </a:p>
          </p:txBody>
        </p:sp>
        <p:sp>
          <p:nvSpPr>
            <p:cNvPr id="49375" name="Line 836"/>
            <p:cNvSpPr>
              <a:spLocks noChangeShapeType="1"/>
            </p:cNvSpPr>
            <p:nvPr/>
          </p:nvSpPr>
          <p:spPr bwMode="auto">
            <a:xfrm flipV="1">
              <a:off x="3995" y="2892"/>
              <a:ext cx="1" cy="7"/>
            </a:xfrm>
            <a:prstGeom prst="line">
              <a:avLst/>
            </a:prstGeom>
            <a:noFill/>
            <a:ln w="0">
              <a:solidFill>
                <a:srgbClr val="000000"/>
              </a:solidFill>
              <a:round/>
              <a:headEnd/>
              <a:tailEnd/>
            </a:ln>
          </p:spPr>
          <p:txBody>
            <a:bodyPr/>
            <a:lstStyle/>
            <a:p>
              <a:endParaRPr lang="en-US"/>
            </a:p>
          </p:txBody>
        </p:sp>
        <p:sp>
          <p:nvSpPr>
            <p:cNvPr id="49376" name="Line 837"/>
            <p:cNvSpPr>
              <a:spLocks noChangeShapeType="1"/>
            </p:cNvSpPr>
            <p:nvPr/>
          </p:nvSpPr>
          <p:spPr bwMode="auto">
            <a:xfrm flipV="1">
              <a:off x="4138" y="2892"/>
              <a:ext cx="2" cy="7"/>
            </a:xfrm>
            <a:prstGeom prst="line">
              <a:avLst/>
            </a:prstGeom>
            <a:noFill/>
            <a:ln w="0">
              <a:solidFill>
                <a:srgbClr val="000000"/>
              </a:solidFill>
              <a:round/>
              <a:headEnd/>
              <a:tailEnd/>
            </a:ln>
          </p:spPr>
          <p:txBody>
            <a:bodyPr/>
            <a:lstStyle/>
            <a:p>
              <a:endParaRPr lang="en-US"/>
            </a:p>
          </p:txBody>
        </p:sp>
        <p:sp>
          <p:nvSpPr>
            <p:cNvPr id="49377" name="Line 838"/>
            <p:cNvSpPr>
              <a:spLocks noChangeShapeType="1"/>
            </p:cNvSpPr>
            <p:nvPr/>
          </p:nvSpPr>
          <p:spPr bwMode="auto">
            <a:xfrm flipV="1">
              <a:off x="4281" y="2892"/>
              <a:ext cx="1" cy="7"/>
            </a:xfrm>
            <a:prstGeom prst="line">
              <a:avLst/>
            </a:prstGeom>
            <a:noFill/>
            <a:ln w="0">
              <a:solidFill>
                <a:srgbClr val="000000"/>
              </a:solidFill>
              <a:round/>
              <a:headEnd/>
              <a:tailEnd/>
            </a:ln>
          </p:spPr>
          <p:txBody>
            <a:bodyPr/>
            <a:lstStyle/>
            <a:p>
              <a:endParaRPr lang="en-US"/>
            </a:p>
          </p:txBody>
        </p:sp>
      </p:grpSp>
      <p:grpSp>
        <p:nvGrpSpPr>
          <p:cNvPr id="49238" name="Group 839"/>
          <p:cNvGrpSpPr>
            <a:grpSpLocks/>
          </p:cNvGrpSpPr>
          <p:nvPr/>
        </p:nvGrpSpPr>
        <p:grpSpPr bwMode="auto">
          <a:xfrm>
            <a:off x="6381750" y="4189413"/>
            <a:ext cx="1600200" cy="957262"/>
            <a:chOff x="2079" y="3864"/>
            <a:chExt cx="1070" cy="577"/>
          </a:xfrm>
        </p:grpSpPr>
        <p:sp>
          <p:nvSpPr>
            <p:cNvPr id="49249" name="Line 840"/>
            <p:cNvSpPr>
              <a:spLocks noChangeShapeType="1"/>
            </p:cNvSpPr>
            <p:nvPr/>
          </p:nvSpPr>
          <p:spPr bwMode="auto">
            <a:xfrm>
              <a:off x="2083" y="4357"/>
              <a:ext cx="5" cy="1"/>
            </a:xfrm>
            <a:prstGeom prst="line">
              <a:avLst/>
            </a:prstGeom>
            <a:noFill/>
            <a:ln w="0">
              <a:solidFill>
                <a:srgbClr val="000000"/>
              </a:solidFill>
              <a:round/>
              <a:headEnd/>
              <a:tailEnd/>
            </a:ln>
          </p:spPr>
          <p:txBody>
            <a:bodyPr/>
            <a:lstStyle/>
            <a:p>
              <a:endParaRPr lang="en-US"/>
            </a:p>
          </p:txBody>
        </p:sp>
        <p:sp>
          <p:nvSpPr>
            <p:cNvPr id="49250" name="Freeform 841"/>
            <p:cNvSpPr>
              <a:spLocks/>
            </p:cNvSpPr>
            <p:nvPr/>
          </p:nvSpPr>
          <p:spPr bwMode="auto">
            <a:xfrm>
              <a:off x="2083" y="4030"/>
              <a:ext cx="1061" cy="388"/>
            </a:xfrm>
            <a:custGeom>
              <a:avLst/>
              <a:gdLst>
                <a:gd name="T0" fmla="*/ 0 w 3295"/>
                <a:gd name="T1" fmla="*/ 22 h 891"/>
                <a:gd name="T2" fmla="*/ 5 w 3295"/>
                <a:gd name="T3" fmla="*/ 32 h 891"/>
                <a:gd name="T4" fmla="*/ 10 w 3295"/>
                <a:gd name="T5" fmla="*/ 27 h 891"/>
                <a:gd name="T6" fmla="*/ 15 w 3295"/>
                <a:gd name="T7" fmla="*/ 9 h 891"/>
                <a:gd name="T8" fmla="*/ 20 w 3295"/>
                <a:gd name="T9" fmla="*/ 2 h 891"/>
                <a:gd name="T10" fmla="*/ 25 w 3295"/>
                <a:gd name="T11" fmla="*/ 0 h 891"/>
                <a:gd name="T12" fmla="*/ 30 w 3295"/>
                <a:gd name="T13" fmla="*/ 7 h 891"/>
                <a:gd name="T14" fmla="*/ 35 w 3295"/>
                <a:gd name="T15" fmla="*/ 14 h 891"/>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891"/>
                <a:gd name="T26" fmla="*/ 3295 w 3295"/>
                <a:gd name="T27" fmla="*/ 891 h 8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891">
                  <a:moveTo>
                    <a:pt x="0" y="610"/>
                  </a:moveTo>
                  <a:lnTo>
                    <a:pt x="471" y="891"/>
                  </a:lnTo>
                  <a:lnTo>
                    <a:pt x="941" y="748"/>
                  </a:lnTo>
                  <a:lnTo>
                    <a:pt x="1412" y="256"/>
                  </a:lnTo>
                  <a:lnTo>
                    <a:pt x="1883" y="65"/>
                  </a:lnTo>
                  <a:lnTo>
                    <a:pt x="2354" y="0"/>
                  </a:lnTo>
                  <a:lnTo>
                    <a:pt x="2824" y="199"/>
                  </a:lnTo>
                  <a:lnTo>
                    <a:pt x="3295" y="391"/>
                  </a:lnTo>
                </a:path>
              </a:pathLst>
            </a:custGeom>
            <a:noFill/>
            <a:ln w="3175">
              <a:solidFill>
                <a:srgbClr val="FF0000"/>
              </a:solidFill>
              <a:round/>
              <a:headEnd/>
              <a:tailEnd/>
            </a:ln>
          </p:spPr>
          <p:txBody>
            <a:bodyPr/>
            <a:lstStyle/>
            <a:p>
              <a:endParaRPr lang="en-US"/>
            </a:p>
          </p:txBody>
        </p:sp>
        <p:sp>
          <p:nvSpPr>
            <p:cNvPr id="49251" name="Line 842"/>
            <p:cNvSpPr>
              <a:spLocks noChangeShapeType="1"/>
            </p:cNvSpPr>
            <p:nvPr/>
          </p:nvSpPr>
          <p:spPr bwMode="auto">
            <a:xfrm flipV="1">
              <a:off x="2083" y="4273"/>
              <a:ext cx="1" cy="22"/>
            </a:xfrm>
            <a:prstGeom prst="line">
              <a:avLst/>
            </a:prstGeom>
            <a:noFill/>
            <a:ln w="3175">
              <a:solidFill>
                <a:srgbClr val="FF0000"/>
              </a:solidFill>
              <a:round/>
              <a:headEnd/>
              <a:tailEnd/>
            </a:ln>
          </p:spPr>
          <p:txBody>
            <a:bodyPr/>
            <a:lstStyle/>
            <a:p>
              <a:endParaRPr lang="en-US"/>
            </a:p>
          </p:txBody>
        </p:sp>
        <p:sp>
          <p:nvSpPr>
            <p:cNvPr id="49252" name="Line 843"/>
            <p:cNvSpPr>
              <a:spLocks noChangeShapeType="1"/>
            </p:cNvSpPr>
            <p:nvPr/>
          </p:nvSpPr>
          <p:spPr bwMode="auto">
            <a:xfrm flipV="1">
              <a:off x="2235" y="4396"/>
              <a:ext cx="1" cy="22"/>
            </a:xfrm>
            <a:prstGeom prst="line">
              <a:avLst/>
            </a:prstGeom>
            <a:noFill/>
            <a:ln w="3175">
              <a:solidFill>
                <a:srgbClr val="FF0000"/>
              </a:solidFill>
              <a:round/>
              <a:headEnd/>
              <a:tailEnd/>
            </a:ln>
          </p:spPr>
          <p:txBody>
            <a:bodyPr/>
            <a:lstStyle/>
            <a:p>
              <a:endParaRPr lang="en-US"/>
            </a:p>
          </p:txBody>
        </p:sp>
        <p:sp>
          <p:nvSpPr>
            <p:cNvPr id="49253" name="Line 844"/>
            <p:cNvSpPr>
              <a:spLocks noChangeShapeType="1"/>
            </p:cNvSpPr>
            <p:nvPr/>
          </p:nvSpPr>
          <p:spPr bwMode="auto">
            <a:xfrm>
              <a:off x="2231" y="4396"/>
              <a:ext cx="8" cy="1"/>
            </a:xfrm>
            <a:prstGeom prst="line">
              <a:avLst/>
            </a:prstGeom>
            <a:noFill/>
            <a:ln w="3175">
              <a:solidFill>
                <a:srgbClr val="FF0000"/>
              </a:solidFill>
              <a:round/>
              <a:headEnd/>
              <a:tailEnd/>
            </a:ln>
          </p:spPr>
          <p:txBody>
            <a:bodyPr/>
            <a:lstStyle/>
            <a:p>
              <a:endParaRPr lang="en-US"/>
            </a:p>
          </p:txBody>
        </p:sp>
        <p:sp>
          <p:nvSpPr>
            <p:cNvPr id="49254" name="Line 845"/>
            <p:cNvSpPr>
              <a:spLocks noChangeShapeType="1"/>
            </p:cNvSpPr>
            <p:nvPr/>
          </p:nvSpPr>
          <p:spPr bwMode="auto">
            <a:xfrm flipV="1">
              <a:off x="2386" y="4279"/>
              <a:ext cx="1" cy="77"/>
            </a:xfrm>
            <a:prstGeom prst="line">
              <a:avLst/>
            </a:prstGeom>
            <a:noFill/>
            <a:ln w="3175">
              <a:solidFill>
                <a:srgbClr val="FF0000"/>
              </a:solidFill>
              <a:round/>
              <a:headEnd/>
              <a:tailEnd/>
            </a:ln>
          </p:spPr>
          <p:txBody>
            <a:bodyPr/>
            <a:lstStyle/>
            <a:p>
              <a:endParaRPr lang="en-US"/>
            </a:p>
          </p:txBody>
        </p:sp>
        <p:sp>
          <p:nvSpPr>
            <p:cNvPr id="49255" name="Line 846"/>
            <p:cNvSpPr>
              <a:spLocks noChangeShapeType="1"/>
            </p:cNvSpPr>
            <p:nvPr/>
          </p:nvSpPr>
          <p:spPr bwMode="auto">
            <a:xfrm>
              <a:off x="2382" y="4279"/>
              <a:ext cx="9" cy="1"/>
            </a:xfrm>
            <a:prstGeom prst="line">
              <a:avLst/>
            </a:prstGeom>
            <a:noFill/>
            <a:ln w="3175">
              <a:solidFill>
                <a:srgbClr val="FF0000"/>
              </a:solidFill>
              <a:round/>
              <a:headEnd/>
              <a:tailEnd/>
            </a:ln>
          </p:spPr>
          <p:txBody>
            <a:bodyPr/>
            <a:lstStyle/>
            <a:p>
              <a:endParaRPr lang="en-US"/>
            </a:p>
          </p:txBody>
        </p:sp>
        <p:sp>
          <p:nvSpPr>
            <p:cNvPr id="49256" name="Line 847"/>
            <p:cNvSpPr>
              <a:spLocks noChangeShapeType="1"/>
            </p:cNvSpPr>
            <p:nvPr/>
          </p:nvSpPr>
          <p:spPr bwMode="auto">
            <a:xfrm flipV="1">
              <a:off x="2538" y="4076"/>
              <a:ext cx="1" cy="65"/>
            </a:xfrm>
            <a:prstGeom prst="line">
              <a:avLst/>
            </a:prstGeom>
            <a:noFill/>
            <a:ln w="3175">
              <a:solidFill>
                <a:srgbClr val="FF0000"/>
              </a:solidFill>
              <a:round/>
              <a:headEnd/>
              <a:tailEnd/>
            </a:ln>
          </p:spPr>
          <p:txBody>
            <a:bodyPr/>
            <a:lstStyle/>
            <a:p>
              <a:endParaRPr lang="en-US"/>
            </a:p>
          </p:txBody>
        </p:sp>
        <p:sp>
          <p:nvSpPr>
            <p:cNvPr id="49257" name="Line 848"/>
            <p:cNvSpPr>
              <a:spLocks noChangeShapeType="1"/>
            </p:cNvSpPr>
            <p:nvPr/>
          </p:nvSpPr>
          <p:spPr bwMode="auto">
            <a:xfrm>
              <a:off x="2534" y="4076"/>
              <a:ext cx="9" cy="1"/>
            </a:xfrm>
            <a:prstGeom prst="line">
              <a:avLst/>
            </a:prstGeom>
            <a:noFill/>
            <a:ln w="3175">
              <a:solidFill>
                <a:srgbClr val="FF0000"/>
              </a:solidFill>
              <a:round/>
              <a:headEnd/>
              <a:tailEnd/>
            </a:ln>
          </p:spPr>
          <p:txBody>
            <a:bodyPr/>
            <a:lstStyle/>
            <a:p>
              <a:endParaRPr lang="en-US"/>
            </a:p>
          </p:txBody>
        </p:sp>
        <p:sp>
          <p:nvSpPr>
            <p:cNvPr id="49258" name="Line 849"/>
            <p:cNvSpPr>
              <a:spLocks noChangeShapeType="1"/>
            </p:cNvSpPr>
            <p:nvPr/>
          </p:nvSpPr>
          <p:spPr bwMode="auto">
            <a:xfrm flipV="1">
              <a:off x="2690" y="3992"/>
              <a:ext cx="1" cy="66"/>
            </a:xfrm>
            <a:prstGeom prst="line">
              <a:avLst/>
            </a:prstGeom>
            <a:noFill/>
            <a:ln w="3175">
              <a:solidFill>
                <a:srgbClr val="FF0000"/>
              </a:solidFill>
              <a:round/>
              <a:headEnd/>
              <a:tailEnd/>
            </a:ln>
          </p:spPr>
          <p:txBody>
            <a:bodyPr/>
            <a:lstStyle/>
            <a:p>
              <a:endParaRPr lang="en-US"/>
            </a:p>
          </p:txBody>
        </p:sp>
        <p:sp>
          <p:nvSpPr>
            <p:cNvPr id="49259" name="Line 850"/>
            <p:cNvSpPr>
              <a:spLocks noChangeShapeType="1"/>
            </p:cNvSpPr>
            <p:nvPr/>
          </p:nvSpPr>
          <p:spPr bwMode="auto">
            <a:xfrm>
              <a:off x="2685" y="3992"/>
              <a:ext cx="9" cy="1"/>
            </a:xfrm>
            <a:prstGeom prst="line">
              <a:avLst/>
            </a:prstGeom>
            <a:noFill/>
            <a:ln w="3175">
              <a:solidFill>
                <a:srgbClr val="FF0000"/>
              </a:solidFill>
              <a:round/>
              <a:headEnd/>
              <a:tailEnd/>
            </a:ln>
          </p:spPr>
          <p:txBody>
            <a:bodyPr/>
            <a:lstStyle/>
            <a:p>
              <a:endParaRPr lang="en-US"/>
            </a:p>
          </p:txBody>
        </p:sp>
        <p:sp>
          <p:nvSpPr>
            <p:cNvPr id="49260" name="Line 851"/>
            <p:cNvSpPr>
              <a:spLocks noChangeShapeType="1"/>
            </p:cNvSpPr>
            <p:nvPr/>
          </p:nvSpPr>
          <p:spPr bwMode="auto">
            <a:xfrm flipV="1">
              <a:off x="2841" y="3960"/>
              <a:ext cx="1" cy="70"/>
            </a:xfrm>
            <a:prstGeom prst="line">
              <a:avLst/>
            </a:prstGeom>
            <a:noFill/>
            <a:ln w="3175">
              <a:solidFill>
                <a:srgbClr val="FF0000"/>
              </a:solidFill>
              <a:round/>
              <a:headEnd/>
              <a:tailEnd/>
            </a:ln>
          </p:spPr>
          <p:txBody>
            <a:bodyPr/>
            <a:lstStyle/>
            <a:p>
              <a:endParaRPr lang="en-US"/>
            </a:p>
          </p:txBody>
        </p:sp>
        <p:sp>
          <p:nvSpPr>
            <p:cNvPr id="49261" name="Line 852"/>
            <p:cNvSpPr>
              <a:spLocks noChangeShapeType="1"/>
            </p:cNvSpPr>
            <p:nvPr/>
          </p:nvSpPr>
          <p:spPr bwMode="auto">
            <a:xfrm>
              <a:off x="2837" y="3960"/>
              <a:ext cx="9" cy="1"/>
            </a:xfrm>
            <a:prstGeom prst="line">
              <a:avLst/>
            </a:prstGeom>
            <a:noFill/>
            <a:ln w="3175">
              <a:solidFill>
                <a:srgbClr val="FF0000"/>
              </a:solidFill>
              <a:round/>
              <a:headEnd/>
              <a:tailEnd/>
            </a:ln>
          </p:spPr>
          <p:txBody>
            <a:bodyPr/>
            <a:lstStyle/>
            <a:p>
              <a:endParaRPr lang="en-US"/>
            </a:p>
          </p:txBody>
        </p:sp>
        <p:sp>
          <p:nvSpPr>
            <p:cNvPr id="49262" name="Line 853"/>
            <p:cNvSpPr>
              <a:spLocks noChangeShapeType="1"/>
            </p:cNvSpPr>
            <p:nvPr/>
          </p:nvSpPr>
          <p:spPr bwMode="auto">
            <a:xfrm flipV="1">
              <a:off x="2993" y="4047"/>
              <a:ext cx="1" cy="70"/>
            </a:xfrm>
            <a:prstGeom prst="line">
              <a:avLst/>
            </a:prstGeom>
            <a:noFill/>
            <a:ln w="3175">
              <a:solidFill>
                <a:srgbClr val="FF0000"/>
              </a:solidFill>
              <a:round/>
              <a:headEnd/>
              <a:tailEnd/>
            </a:ln>
          </p:spPr>
          <p:txBody>
            <a:bodyPr/>
            <a:lstStyle/>
            <a:p>
              <a:endParaRPr lang="en-US"/>
            </a:p>
          </p:txBody>
        </p:sp>
        <p:sp>
          <p:nvSpPr>
            <p:cNvPr id="49263" name="Line 854"/>
            <p:cNvSpPr>
              <a:spLocks noChangeShapeType="1"/>
            </p:cNvSpPr>
            <p:nvPr/>
          </p:nvSpPr>
          <p:spPr bwMode="auto">
            <a:xfrm>
              <a:off x="2989" y="4047"/>
              <a:ext cx="8" cy="1"/>
            </a:xfrm>
            <a:prstGeom prst="line">
              <a:avLst/>
            </a:prstGeom>
            <a:noFill/>
            <a:ln w="3175">
              <a:solidFill>
                <a:srgbClr val="FF0000"/>
              </a:solidFill>
              <a:round/>
              <a:headEnd/>
              <a:tailEnd/>
            </a:ln>
          </p:spPr>
          <p:txBody>
            <a:bodyPr/>
            <a:lstStyle/>
            <a:p>
              <a:endParaRPr lang="en-US"/>
            </a:p>
          </p:txBody>
        </p:sp>
        <p:sp>
          <p:nvSpPr>
            <p:cNvPr id="49264" name="Line 855"/>
            <p:cNvSpPr>
              <a:spLocks noChangeShapeType="1"/>
            </p:cNvSpPr>
            <p:nvPr/>
          </p:nvSpPr>
          <p:spPr bwMode="auto">
            <a:xfrm flipV="1">
              <a:off x="3144" y="4152"/>
              <a:ext cx="1" cy="48"/>
            </a:xfrm>
            <a:prstGeom prst="line">
              <a:avLst/>
            </a:prstGeom>
            <a:noFill/>
            <a:ln w="3175">
              <a:solidFill>
                <a:srgbClr val="FF0000"/>
              </a:solidFill>
              <a:round/>
              <a:headEnd/>
              <a:tailEnd/>
            </a:ln>
          </p:spPr>
          <p:txBody>
            <a:bodyPr/>
            <a:lstStyle/>
            <a:p>
              <a:endParaRPr lang="en-US"/>
            </a:p>
          </p:txBody>
        </p:sp>
        <p:sp>
          <p:nvSpPr>
            <p:cNvPr id="49265" name="Line 856"/>
            <p:cNvSpPr>
              <a:spLocks noChangeShapeType="1"/>
            </p:cNvSpPr>
            <p:nvPr/>
          </p:nvSpPr>
          <p:spPr bwMode="auto">
            <a:xfrm>
              <a:off x="3140" y="4152"/>
              <a:ext cx="9" cy="1"/>
            </a:xfrm>
            <a:prstGeom prst="line">
              <a:avLst/>
            </a:prstGeom>
            <a:noFill/>
            <a:ln w="3175">
              <a:solidFill>
                <a:srgbClr val="FF0000"/>
              </a:solidFill>
              <a:round/>
              <a:headEnd/>
              <a:tailEnd/>
            </a:ln>
          </p:spPr>
          <p:txBody>
            <a:bodyPr/>
            <a:lstStyle/>
            <a:p>
              <a:endParaRPr lang="en-US"/>
            </a:p>
          </p:txBody>
        </p:sp>
        <p:sp>
          <p:nvSpPr>
            <p:cNvPr id="49266" name="Line 857"/>
            <p:cNvSpPr>
              <a:spLocks noChangeShapeType="1"/>
            </p:cNvSpPr>
            <p:nvPr/>
          </p:nvSpPr>
          <p:spPr bwMode="auto">
            <a:xfrm>
              <a:off x="2083" y="4295"/>
              <a:ext cx="1" cy="23"/>
            </a:xfrm>
            <a:prstGeom prst="line">
              <a:avLst/>
            </a:prstGeom>
            <a:noFill/>
            <a:ln w="3175">
              <a:solidFill>
                <a:srgbClr val="FF0000"/>
              </a:solidFill>
              <a:round/>
              <a:headEnd/>
              <a:tailEnd/>
            </a:ln>
          </p:spPr>
          <p:txBody>
            <a:bodyPr/>
            <a:lstStyle/>
            <a:p>
              <a:endParaRPr lang="en-US"/>
            </a:p>
          </p:txBody>
        </p:sp>
        <p:sp>
          <p:nvSpPr>
            <p:cNvPr id="49267" name="Line 858"/>
            <p:cNvSpPr>
              <a:spLocks noChangeShapeType="1"/>
            </p:cNvSpPr>
            <p:nvPr/>
          </p:nvSpPr>
          <p:spPr bwMode="auto">
            <a:xfrm>
              <a:off x="2079" y="4318"/>
              <a:ext cx="9" cy="1"/>
            </a:xfrm>
            <a:prstGeom prst="line">
              <a:avLst/>
            </a:prstGeom>
            <a:noFill/>
            <a:ln w="3175">
              <a:solidFill>
                <a:srgbClr val="FF0000"/>
              </a:solidFill>
              <a:round/>
              <a:headEnd/>
              <a:tailEnd/>
            </a:ln>
          </p:spPr>
          <p:txBody>
            <a:bodyPr/>
            <a:lstStyle/>
            <a:p>
              <a:endParaRPr lang="en-US"/>
            </a:p>
          </p:txBody>
        </p:sp>
        <p:sp>
          <p:nvSpPr>
            <p:cNvPr id="49268" name="Line 859"/>
            <p:cNvSpPr>
              <a:spLocks noChangeShapeType="1"/>
            </p:cNvSpPr>
            <p:nvPr/>
          </p:nvSpPr>
          <p:spPr bwMode="auto">
            <a:xfrm>
              <a:off x="2235" y="4418"/>
              <a:ext cx="1" cy="22"/>
            </a:xfrm>
            <a:prstGeom prst="line">
              <a:avLst/>
            </a:prstGeom>
            <a:noFill/>
            <a:ln w="3175">
              <a:solidFill>
                <a:srgbClr val="FF0000"/>
              </a:solidFill>
              <a:round/>
              <a:headEnd/>
              <a:tailEnd/>
            </a:ln>
          </p:spPr>
          <p:txBody>
            <a:bodyPr/>
            <a:lstStyle/>
            <a:p>
              <a:endParaRPr lang="en-US"/>
            </a:p>
          </p:txBody>
        </p:sp>
        <p:sp>
          <p:nvSpPr>
            <p:cNvPr id="49269" name="Line 860"/>
            <p:cNvSpPr>
              <a:spLocks noChangeShapeType="1"/>
            </p:cNvSpPr>
            <p:nvPr/>
          </p:nvSpPr>
          <p:spPr bwMode="auto">
            <a:xfrm>
              <a:off x="2231" y="4440"/>
              <a:ext cx="8" cy="1"/>
            </a:xfrm>
            <a:prstGeom prst="line">
              <a:avLst/>
            </a:prstGeom>
            <a:noFill/>
            <a:ln w="3175">
              <a:solidFill>
                <a:srgbClr val="FF0000"/>
              </a:solidFill>
              <a:round/>
              <a:headEnd/>
              <a:tailEnd/>
            </a:ln>
          </p:spPr>
          <p:txBody>
            <a:bodyPr/>
            <a:lstStyle/>
            <a:p>
              <a:endParaRPr lang="en-US"/>
            </a:p>
          </p:txBody>
        </p:sp>
        <p:sp>
          <p:nvSpPr>
            <p:cNvPr id="49270" name="Line 861"/>
            <p:cNvSpPr>
              <a:spLocks noChangeShapeType="1"/>
            </p:cNvSpPr>
            <p:nvPr/>
          </p:nvSpPr>
          <p:spPr bwMode="auto">
            <a:xfrm>
              <a:off x="2386" y="4356"/>
              <a:ext cx="1" cy="76"/>
            </a:xfrm>
            <a:prstGeom prst="line">
              <a:avLst/>
            </a:prstGeom>
            <a:noFill/>
            <a:ln w="3175">
              <a:solidFill>
                <a:srgbClr val="FF0000"/>
              </a:solidFill>
              <a:round/>
              <a:headEnd/>
              <a:tailEnd/>
            </a:ln>
          </p:spPr>
          <p:txBody>
            <a:bodyPr/>
            <a:lstStyle/>
            <a:p>
              <a:endParaRPr lang="en-US"/>
            </a:p>
          </p:txBody>
        </p:sp>
        <p:sp>
          <p:nvSpPr>
            <p:cNvPr id="49271" name="Line 862"/>
            <p:cNvSpPr>
              <a:spLocks noChangeShapeType="1"/>
            </p:cNvSpPr>
            <p:nvPr/>
          </p:nvSpPr>
          <p:spPr bwMode="auto">
            <a:xfrm>
              <a:off x="2382" y="4432"/>
              <a:ext cx="9" cy="1"/>
            </a:xfrm>
            <a:prstGeom prst="line">
              <a:avLst/>
            </a:prstGeom>
            <a:noFill/>
            <a:ln w="3175">
              <a:solidFill>
                <a:srgbClr val="FF0000"/>
              </a:solidFill>
              <a:round/>
              <a:headEnd/>
              <a:tailEnd/>
            </a:ln>
          </p:spPr>
          <p:txBody>
            <a:bodyPr/>
            <a:lstStyle/>
            <a:p>
              <a:endParaRPr lang="en-US"/>
            </a:p>
          </p:txBody>
        </p:sp>
        <p:sp>
          <p:nvSpPr>
            <p:cNvPr id="49272" name="Line 863"/>
            <p:cNvSpPr>
              <a:spLocks noChangeShapeType="1"/>
            </p:cNvSpPr>
            <p:nvPr/>
          </p:nvSpPr>
          <p:spPr bwMode="auto">
            <a:xfrm>
              <a:off x="2538" y="4141"/>
              <a:ext cx="1" cy="66"/>
            </a:xfrm>
            <a:prstGeom prst="line">
              <a:avLst/>
            </a:prstGeom>
            <a:noFill/>
            <a:ln w="3175">
              <a:solidFill>
                <a:srgbClr val="FF0000"/>
              </a:solidFill>
              <a:round/>
              <a:headEnd/>
              <a:tailEnd/>
            </a:ln>
          </p:spPr>
          <p:txBody>
            <a:bodyPr/>
            <a:lstStyle/>
            <a:p>
              <a:endParaRPr lang="en-US"/>
            </a:p>
          </p:txBody>
        </p:sp>
        <p:sp>
          <p:nvSpPr>
            <p:cNvPr id="49273" name="Line 864"/>
            <p:cNvSpPr>
              <a:spLocks noChangeShapeType="1"/>
            </p:cNvSpPr>
            <p:nvPr/>
          </p:nvSpPr>
          <p:spPr bwMode="auto">
            <a:xfrm>
              <a:off x="2534" y="4207"/>
              <a:ext cx="9" cy="1"/>
            </a:xfrm>
            <a:prstGeom prst="line">
              <a:avLst/>
            </a:prstGeom>
            <a:noFill/>
            <a:ln w="3175">
              <a:solidFill>
                <a:srgbClr val="FF0000"/>
              </a:solidFill>
              <a:round/>
              <a:headEnd/>
              <a:tailEnd/>
            </a:ln>
          </p:spPr>
          <p:txBody>
            <a:bodyPr/>
            <a:lstStyle/>
            <a:p>
              <a:endParaRPr lang="en-US"/>
            </a:p>
          </p:txBody>
        </p:sp>
        <p:sp>
          <p:nvSpPr>
            <p:cNvPr id="49274" name="Line 865"/>
            <p:cNvSpPr>
              <a:spLocks noChangeShapeType="1"/>
            </p:cNvSpPr>
            <p:nvPr/>
          </p:nvSpPr>
          <p:spPr bwMode="auto">
            <a:xfrm>
              <a:off x="2690" y="4058"/>
              <a:ext cx="1" cy="67"/>
            </a:xfrm>
            <a:prstGeom prst="line">
              <a:avLst/>
            </a:prstGeom>
            <a:noFill/>
            <a:ln w="3175">
              <a:solidFill>
                <a:srgbClr val="FF0000"/>
              </a:solidFill>
              <a:round/>
              <a:headEnd/>
              <a:tailEnd/>
            </a:ln>
          </p:spPr>
          <p:txBody>
            <a:bodyPr/>
            <a:lstStyle/>
            <a:p>
              <a:endParaRPr lang="en-US"/>
            </a:p>
          </p:txBody>
        </p:sp>
        <p:sp>
          <p:nvSpPr>
            <p:cNvPr id="49275" name="Line 866"/>
            <p:cNvSpPr>
              <a:spLocks noChangeShapeType="1"/>
            </p:cNvSpPr>
            <p:nvPr/>
          </p:nvSpPr>
          <p:spPr bwMode="auto">
            <a:xfrm>
              <a:off x="2685" y="4125"/>
              <a:ext cx="9" cy="1"/>
            </a:xfrm>
            <a:prstGeom prst="line">
              <a:avLst/>
            </a:prstGeom>
            <a:noFill/>
            <a:ln w="3175">
              <a:solidFill>
                <a:srgbClr val="FF0000"/>
              </a:solidFill>
              <a:round/>
              <a:headEnd/>
              <a:tailEnd/>
            </a:ln>
          </p:spPr>
          <p:txBody>
            <a:bodyPr/>
            <a:lstStyle/>
            <a:p>
              <a:endParaRPr lang="en-US"/>
            </a:p>
          </p:txBody>
        </p:sp>
        <p:sp>
          <p:nvSpPr>
            <p:cNvPr id="49276" name="Line 867"/>
            <p:cNvSpPr>
              <a:spLocks noChangeShapeType="1"/>
            </p:cNvSpPr>
            <p:nvPr/>
          </p:nvSpPr>
          <p:spPr bwMode="auto">
            <a:xfrm>
              <a:off x="2841" y="4030"/>
              <a:ext cx="1" cy="70"/>
            </a:xfrm>
            <a:prstGeom prst="line">
              <a:avLst/>
            </a:prstGeom>
            <a:noFill/>
            <a:ln w="3175">
              <a:solidFill>
                <a:srgbClr val="FF0000"/>
              </a:solidFill>
              <a:round/>
              <a:headEnd/>
              <a:tailEnd/>
            </a:ln>
          </p:spPr>
          <p:txBody>
            <a:bodyPr/>
            <a:lstStyle/>
            <a:p>
              <a:endParaRPr lang="en-US"/>
            </a:p>
          </p:txBody>
        </p:sp>
        <p:sp>
          <p:nvSpPr>
            <p:cNvPr id="49277" name="Line 868"/>
            <p:cNvSpPr>
              <a:spLocks noChangeShapeType="1"/>
            </p:cNvSpPr>
            <p:nvPr/>
          </p:nvSpPr>
          <p:spPr bwMode="auto">
            <a:xfrm>
              <a:off x="2837" y="4100"/>
              <a:ext cx="9" cy="1"/>
            </a:xfrm>
            <a:prstGeom prst="line">
              <a:avLst/>
            </a:prstGeom>
            <a:noFill/>
            <a:ln w="3175">
              <a:solidFill>
                <a:srgbClr val="FF0000"/>
              </a:solidFill>
              <a:round/>
              <a:headEnd/>
              <a:tailEnd/>
            </a:ln>
          </p:spPr>
          <p:txBody>
            <a:bodyPr/>
            <a:lstStyle/>
            <a:p>
              <a:endParaRPr lang="en-US"/>
            </a:p>
          </p:txBody>
        </p:sp>
        <p:sp>
          <p:nvSpPr>
            <p:cNvPr id="49278" name="Line 869"/>
            <p:cNvSpPr>
              <a:spLocks noChangeShapeType="1"/>
            </p:cNvSpPr>
            <p:nvPr/>
          </p:nvSpPr>
          <p:spPr bwMode="auto">
            <a:xfrm>
              <a:off x="2993" y="4117"/>
              <a:ext cx="1" cy="68"/>
            </a:xfrm>
            <a:prstGeom prst="line">
              <a:avLst/>
            </a:prstGeom>
            <a:noFill/>
            <a:ln w="3175">
              <a:solidFill>
                <a:srgbClr val="FF0000"/>
              </a:solidFill>
              <a:round/>
              <a:headEnd/>
              <a:tailEnd/>
            </a:ln>
          </p:spPr>
          <p:txBody>
            <a:bodyPr/>
            <a:lstStyle/>
            <a:p>
              <a:endParaRPr lang="en-US"/>
            </a:p>
          </p:txBody>
        </p:sp>
        <p:sp>
          <p:nvSpPr>
            <p:cNvPr id="49279" name="Line 870"/>
            <p:cNvSpPr>
              <a:spLocks noChangeShapeType="1"/>
            </p:cNvSpPr>
            <p:nvPr/>
          </p:nvSpPr>
          <p:spPr bwMode="auto">
            <a:xfrm>
              <a:off x="2989" y="4185"/>
              <a:ext cx="8" cy="1"/>
            </a:xfrm>
            <a:prstGeom prst="line">
              <a:avLst/>
            </a:prstGeom>
            <a:noFill/>
            <a:ln w="3175">
              <a:solidFill>
                <a:srgbClr val="FF0000"/>
              </a:solidFill>
              <a:round/>
              <a:headEnd/>
              <a:tailEnd/>
            </a:ln>
          </p:spPr>
          <p:txBody>
            <a:bodyPr/>
            <a:lstStyle/>
            <a:p>
              <a:endParaRPr lang="en-US"/>
            </a:p>
          </p:txBody>
        </p:sp>
        <p:sp>
          <p:nvSpPr>
            <p:cNvPr id="49280" name="Line 871"/>
            <p:cNvSpPr>
              <a:spLocks noChangeShapeType="1"/>
            </p:cNvSpPr>
            <p:nvPr/>
          </p:nvSpPr>
          <p:spPr bwMode="auto">
            <a:xfrm>
              <a:off x="3144" y="4200"/>
              <a:ext cx="1" cy="48"/>
            </a:xfrm>
            <a:prstGeom prst="line">
              <a:avLst/>
            </a:prstGeom>
            <a:noFill/>
            <a:ln w="3175">
              <a:solidFill>
                <a:srgbClr val="FF0000"/>
              </a:solidFill>
              <a:round/>
              <a:headEnd/>
              <a:tailEnd/>
            </a:ln>
          </p:spPr>
          <p:txBody>
            <a:bodyPr/>
            <a:lstStyle/>
            <a:p>
              <a:endParaRPr lang="en-US"/>
            </a:p>
          </p:txBody>
        </p:sp>
        <p:sp>
          <p:nvSpPr>
            <p:cNvPr id="49281" name="Line 872"/>
            <p:cNvSpPr>
              <a:spLocks noChangeShapeType="1"/>
            </p:cNvSpPr>
            <p:nvPr/>
          </p:nvSpPr>
          <p:spPr bwMode="auto">
            <a:xfrm>
              <a:off x="3140" y="4248"/>
              <a:ext cx="9" cy="1"/>
            </a:xfrm>
            <a:prstGeom prst="line">
              <a:avLst/>
            </a:prstGeom>
            <a:noFill/>
            <a:ln w="3175">
              <a:solidFill>
                <a:srgbClr val="FF0000"/>
              </a:solidFill>
              <a:round/>
              <a:headEnd/>
              <a:tailEnd/>
            </a:ln>
          </p:spPr>
          <p:txBody>
            <a:bodyPr/>
            <a:lstStyle/>
            <a:p>
              <a:endParaRPr lang="en-US"/>
            </a:p>
          </p:txBody>
        </p:sp>
        <p:sp>
          <p:nvSpPr>
            <p:cNvPr id="49282" name="Freeform 873"/>
            <p:cNvSpPr>
              <a:spLocks/>
            </p:cNvSpPr>
            <p:nvPr/>
          </p:nvSpPr>
          <p:spPr bwMode="auto">
            <a:xfrm>
              <a:off x="2083" y="3963"/>
              <a:ext cx="1061" cy="400"/>
            </a:xfrm>
            <a:custGeom>
              <a:avLst/>
              <a:gdLst>
                <a:gd name="T0" fmla="*/ 0 w 3295"/>
                <a:gd name="T1" fmla="*/ 32 h 918"/>
                <a:gd name="T2" fmla="*/ 5 w 3295"/>
                <a:gd name="T3" fmla="*/ 33 h 918"/>
                <a:gd name="T4" fmla="*/ 10 w 3295"/>
                <a:gd name="T5" fmla="*/ 22 h 918"/>
                <a:gd name="T6" fmla="*/ 15 w 3295"/>
                <a:gd name="T7" fmla="*/ 9 h 918"/>
                <a:gd name="T8" fmla="*/ 20 w 3295"/>
                <a:gd name="T9" fmla="*/ 3 h 918"/>
                <a:gd name="T10" fmla="*/ 25 w 3295"/>
                <a:gd name="T11" fmla="*/ 0 h 918"/>
                <a:gd name="T12" fmla="*/ 30 w 3295"/>
                <a:gd name="T13" fmla="*/ 7 h 918"/>
                <a:gd name="T14" fmla="*/ 35 w 3295"/>
                <a:gd name="T15" fmla="*/ 16 h 918"/>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918"/>
                <a:gd name="T26" fmla="*/ 3295 w 3295"/>
                <a:gd name="T27" fmla="*/ 918 h 9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918">
                  <a:moveTo>
                    <a:pt x="0" y="891"/>
                  </a:moveTo>
                  <a:lnTo>
                    <a:pt x="471" y="918"/>
                  </a:lnTo>
                  <a:lnTo>
                    <a:pt x="941" y="616"/>
                  </a:lnTo>
                  <a:lnTo>
                    <a:pt x="1412" y="258"/>
                  </a:lnTo>
                  <a:lnTo>
                    <a:pt x="1883" y="66"/>
                  </a:lnTo>
                  <a:lnTo>
                    <a:pt x="2354" y="0"/>
                  </a:lnTo>
                  <a:lnTo>
                    <a:pt x="2824" y="204"/>
                  </a:lnTo>
                  <a:lnTo>
                    <a:pt x="3295" y="451"/>
                  </a:lnTo>
                </a:path>
              </a:pathLst>
            </a:custGeom>
            <a:noFill/>
            <a:ln w="3175">
              <a:solidFill>
                <a:srgbClr val="00FF00"/>
              </a:solidFill>
              <a:round/>
              <a:headEnd/>
              <a:tailEnd/>
            </a:ln>
          </p:spPr>
          <p:txBody>
            <a:bodyPr/>
            <a:lstStyle/>
            <a:p>
              <a:endParaRPr lang="en-US"/>
            </a:p>
          </p:txBody>
        </p:sp>
        <p:sp>
          <p:nvSpPr>
            <p:cNvPr id="49283" name="Line 874"/>
            <p:cNvSpPr>
              <a:spLocks noChangeShapeType="1"/>
            </p:cNvSpPr>
            <p:nvPr/>
          </p:nvSpPr>
          <p:spPr bwMode="auto">
            <a:xfrm flipV="1">
              <a:off x="2083" y="4326"/>
              <a:ext cx="1" cy="25"/>
            </a:xfrm>
            <a:prstGeom prst="line">
              <a:avLst/>
            </a:prstGeom>
            <a:noFill/>
            <a:ln w="3175">
              <a:solidFill>
                <a:srgbClr val="00FF00"/>
              </a:solidFill>
              <a:round/>
              <a:headEnd/>
              <a:tailEnd/>
            </a:ln>
          </p:spPr>
          <p:txBody>
            <a:bodyPr/>
            <a:lstStyle/>
            <a:p>
              <a:endParaRPr lang="en-US"/>
            </a:p>
          </p:txBody>
        </p:sp>
        <p:sp>
          <p:nvSpPr>
            <p:cNvPr id="49284" name="Line 875"/>
            <p:cNvSpPr>
              <a:spLocks noChangeShapeType="1"/>
            </p:cNvSpPr>
            <p:nvPr/>
          </p:nvSpPr>
          <p:spPr bwMode="auto">
            <a:xfrm>
              <a:off x="2079" y="4326"/>
              <a:ext cx="9" cy="1"/>
            </a:xfrm>
            <a:prstGeom prst="line">
              <a:avLst/>
            </a:prstGeom>
            <a:noFill/>
            <a:ln w="3175">
              <a:solidFill>
                <a:srgbClr val="00FF00"/>
              </a:solidFill>
              <a:round/>
              <a:headEnd/>
              <a:tailEnd/>
            </a:ln>
          </p:spPr>
          <p:txBody>
            <a:bodyPr/>
            <a:lstStyle/>
            <a:p>
              <a:endParaRPr lang="en-US"/>
            </a:p>
          </p:txBody>
        </p:sp>
        <p:sp>
          <p:nvSpPr>
            <p:cNvPr id="49285" name="Line 876"/>
            <p:cNvSpPr>
              <a:spLocks noChangeShapeType="1"/>
            </p:cNvSpPr>
            <p:nvPr/>
          </p:nvSpPr>
          <p:spPr bwMode="auto">
            <a:xfrm flipV="1">
              <a:off x="2235" y="4337"/>
              <a:ext cx="1" cy="26"/>
            </a:xfrm>
            <a:prstGeom prst="line">
              <a:avLst/>
            </a:prstGeom>
            <a:noFill/>
            <a:ln w="3175">
              <a:solidFill>
                <a:srgbClr val="00FF00"/>
              </a:solidFill>
              <a:round/>
              <a:headEnd/>
              <a:tailEnd/>
            </a:ln>
          </p:spPr>
          <p:txBody>
            <a:bodyPr/>
            <a:lstStyle/>
            <a:p>
              <a:endParaRPr lang="en-US"/>
            </a:p>
          </p:txBody>
        </p:sp>
        <p:sp>
          <p:nvSpPr>
            <p:cNvPr id="49286" name="Line 877"/>
            <p:cNvSpPr>
              <a:spLocks noChangeShapeType="1"/>
            </p:cNvSpPr>
            <p:nvPr/>
          </p:nvSpPr>
          <p:spPr bwMode="auto">
            <a:xfrm>
              <a:off x="2231" y="4337"/>
              <a:ext cx="8" cy="1"/>
            </a:xfrm>
            <a:prstGeom prst="line">
              <a:avLst/>
            </a:prstGeom>
            <a:noFill/>
            <a:ln w="3175">
              <a:solidFill>
                <a:srgbClr val="00FF00"/>
              </a:solidFill>
              <a:round/>
              <a:headEnd/>
              <a:tailEnd/>
            </a:ln>
          </p:spPr>
          <p:txBody>
            <a:bodyPr/>
            <a:lstStyle/>
            <a:p>
              <a:endParaRPr lang="en-US"/>
            </a:p>
          </p:txBody>
        </p:sp>
        <p:sp>
          <p:nvSpPr>
            <p:cNvPr id="49287" name="Line 878"/>
            <p:cNvSpPr>
              <a:spLocks noChangeShapeType="1"/>
            </p:cNvSpPr>
            <p:nvPr/>
          </p:nvSpPr>
          <p:spPr bwMode="auto">
            <a:xfrm flipV="1">
              <a:off x="2386" y="4170"/>
              <a:ext cx="1" cy="61"/>
            </a:xfrm>
            <a:prstGeom prst="line">
              <a:avLst/>
            </a:prstGeom>
            <a:noFill/>
            <a:ln w="3175">
              <a:solidFill>
                <a:srgbClr val="00FF00"/>
              </a:solidFill>
              <a:round/>
              <a:headEnd/>
              <a:tailEnd/>
            </a:ln>
          </p:spPr>
          <p:txBody>
            <a:bodyPr/>
            <a:lstStyle/>
            <a:p>
              <a:endParaRPr lang="en-US"/>
            </a:p>
          </p:txBody>
        </p:sp>
        <p:sp>
          <p:nvSpPr>
            <p:cNvPr id="49288" name="Line 879"/>
            <p:cNvSpPr>
              <a:spLocks noChangeShapeType="1"/>
            </p:cNvSpPr>
            <p:nvPr/>
          </p:nvSpPr>
          <p:spPr bwMode="auto">
            <a:xfrm>
              <a:off x="2382" y="4170"/>
              <a:ext cx="9" cy="1"/>
            </a:xfrm>
            <a:prstGeom prst="line">
              <a:avLst/>
            </a:prstGeom>
            <a:noFill/>
            <a:ln w="3175">
              <a:solidFill>
                <a:srgbClr val="00FF00"/>
              </a:solidFill>
              <a:round/>
              <a:headEnd/>
              <a:tailEnd/>
            </a:ln>
          </p:spPr>
          <p:txBody>
            <a:bodyPr/>
            <a:lstStyle/>
            <a:p>
              <a:endParaRPr lang="en-US"/>
            </a:p>
          </p:txBody>
        </p:sp>
        <p:sp>
          <p:nvSpPr>
            <p:cNvPr id="49289" name="Line 880"/>
            <p:cNvSpPr>
              <a:spLocks noChangeShapeType="1"/>
            </p:cNvSpPr>
            <p:nvPr/>
          </p:nvSpPr>
          <p:spPr bwMode="auto">
            <a:xfrm flipV="1">
              <a:off x="2538" y="4039"/>
              <a:ext cx="1" cy="36"/>
            </a:xfrm>
            <a:prstGeom prst="line">
              <a:avLst/>
            </a:prstGeom>
            <a:noFill/>
            <a:ln w="3175">
              <a:solidFill>
                <a:srgbClr val="00FF00"/>
              </a:solidFill>
              <a:round/>
              <a:headEnd/>
              <a:tailEnd/>
            </a:ln>
          </p:spPr>
          <p:txBody>
            <a:bodyPr/>
            <a:lstStyle/>
            <a:p>
              <a:endParaRPr lang="en-US"/>
            </a:p>
          </p:txBody>
        </p:sp>
        <p:sp>
          <p:nvSpPr>
            <p:cNvPr id="49290" name="Line 881"/>
            <p:cNvSpPr>
              <a:spLocks noChangeShapeType="1"/>
            </p:cNvSpPr>
            <p:nvPr/>
          </p:nvSpPr>
          <p:spPr bwMode="auto">
            <a:xfrm>
              <a:off x="2534" y="4039"/>
              <a:ext cx="9" cy="1"/>
            </a:xfrm>
            <a:prstGeom prst="line">
              <a:avLst/>
            </a:prstGeom>
            <a:noFill/>
            <a:ln w="3175">
              <a:solidFill>
                <a:srgbClr val="00FF00"/>
              </a:solidFill>
              <a:round/>
              <a:headEnd/>
              <a:tailEnd/>
            </a:ln>
          </p:spPr>
          <p:txBody>
            <a:bodyPr/>
            <a:lstStyle/>
            <a:p>
              <a:endParaRPr lang="en-US"/>
            </a:p>
          </p:txBody>
        </p:sp>
        <p:sp>
          <p:nvSpPr>
            <p:cNvPr id="49291" name="Line 882"/>
            <p:cNvSpPr>
              <a:spLocks noChangeShapeType="1"/>
            </p:cNvSpPr>
            <p:nvPr/>
          </p:nvSpPr>
          <p:spPr bwMode="auto">
            <a:xfrm flipV="1">
              <a:off x="2690" y="3950"/>
              <a:ext cx="1" cy="42"/>
            </a:xfrm>
            <a:prstGeom prst="line">
              <a:avLst/>
            </a:prstGeom>
            <a:noFill/>
            <a:ln w="3175">
              <a:solidFill>
                <a:srgbClr val="00FF00"/>
              </a:solidFill>
              <a:round/>
              <a:headEnd/>
              <a:tailEnd/>
            </a:ln>
          </p:spPr>
          <p:txBody>
            <a:bodyPr/>
            <a:lstStyle/>
            <a:p>
              <a:endParaRPr lang="en-US"/>
            </a:p>
          </p:txBody>
        </p:sp>
        <p:sp>
          <p:nvSpPr>
            <p:cNvPr id="49292" name="Line 883"/>
            <p:cNvSpPr>
              <a:spLocks noChangeShapeType="1"/>
            </p:cNvSpPr>
            <p:nvPr/>
          </p:nvSpPr>
          <p:spPr bwMode="auto">
            <a:xfrm>
              <a:off x="2685" y="3950"/>
              <a:ext cx="9" cy="1"/>
            </a:xfrm>
            <a:prstGeom prst="line">
              <a:avLst/>
            </a:prstGeom>
            <a:noFill/>
            <a:ln w="3175">
              <a:solidFill>
                <a:srgbClr val="00FF00"/>
              </a:solidFill>
              <a:round/>
              <a:headEnd/>
              <a:tailEnd/>
            </a:ln>
          </p:spPr>
          <p:txBody>
            <a:bodyPr/>
            <a:lstStyle/>
            <a:p>
              <a:endParaRPr lang="en-US"/>
            </a:p>
          </p:txBody>
        </p:sp>
        <p:sp>
          <p:nvSpPr>
            <p:cNvPr id="49293" name="Line 884"/>
            <p:cNvSpPr>
              <a:spLocks noChangeShapeType="1"/>
            </p:cNvSpPr>
            <p:nvPr/>
          </p:nvSpPr>
          <p:spPr bwMode="auto">
            <a:xfrm flipV="1">
              <a:off x="2841" y="3907"/>
              <a:ext cx="1" cy="56"/>
            </a:xfrm>
            <a:prstGeom prst="line">
              <a:avLst/>
            </a:prstGeom>
            <a:noFill/>
            <a:ln w="3175">
              <a:solidFill>
                <a:srgbClr val="00FF00"/>
              </a:solidFill>
              <a:round/>
              <a:headEnd/>
              <a:tailEnd/>
            </a:ln>
          </p:spPr>
          <p:txBody>
            <a:bodyPr/>
            <a:lstStyle/>
            <a:p>
              <a:endParaRPr lang="en-US"/>
            </a:p>
          </p:txBody>
        </p:sp>
        <p:sp>
          <p:nvSpPr>
            <p:cNvPr id="49294" name="Line 885"/>
            <p:cNvSpPr>
              <a:spLocks noChangeShapeType="1"/>
            </p:cNvSpPr>
            <p:nvPr/>
          </p:nvSpPr>
          <p:spPr bwMode="auto">
            <a:xfrm>
              <a:off x="2837" y="3907"/>
              <a:ext cx="9" cy="1"/>
            </a:xfrm>
            <a:prstGeom prst="line">
              <a:avLst/>
            </a:prstGeom>
            <a:noFill/>
            <a:ln w="3175">
              <a:solidFill>
                <a:srgbClr val="00FF00"/>
              </a:solidFill>
              <a:round/>
              <a:headEnd/>
              <a:tailEnd/>
            </a:ln>
          </p:spPr>
          <p:txBody>
            <a:bodyPr/>
            <a:lstStyle/>
            <a:p>
              <a:endParaRPr lang="en-US"/>
            </a:p>
          </p:txBody>
        </p:sp>
        <p:sp>
          <p:nvSpPr>
            <p:cNvPr id="49295" name="Line 886"/>
            <p:cNvSpPr>
              <a:spLocks noChangeShapeType="1"/>
            </p:cNvSpPr>
            <p:nvPr/>
          </p:nvSpPr>
          <p:spPr bwMode="auto">
            <a:xfrm flipV="1">
              <a:off x="2993" y="4014"/>
              <a:ext cx="1" cy="38"/>
            </a:xfrm>
            <a:prstGeom prst="line">
              <a:avLst/>
            </a:prstGeom>
            <a:noFill/>
            <a:ln w="3175">
              <a:solidFill>
                <a:srgbClr val="00FF00"/>
              </a:solidFill>
              <a:round/>
              <a:headEnd/>
              <a:tailEnd/>
            </a:ln>
          </p:spPr>
          <p:txBody>
            <a:bodyPr/>
            <a:lstStyle/>
            <a:p>
              <a:endParaRPr lang="en-US"/>
            </a:p>
          </p:txBody>
        </p:sp>
        <p:sp>
          <p:nvSpPr>
            <p:cNvPr id="49296" name="Line 887"/>
            <p:cNvSpPr>
              <a:spLocks noChangeShapeType="1"/>
            </p:cNvSpPr>
            <p:nvPr/>
          </p:nvSpPr>
          <p:spPr bwMode="auto">
            <a:xfrm>
              <a:off x="2989" y="4014"/>
              <a:ext cx="8" cy="1"/>
            </a:xfrm>
            <a:prstGeom prst="line">
              <a:avLst/>
            </a:prstGeom>
            <a:noFill/>
            <a:ln w="3175">
              <a:solidFill>
                <a:srgbClr val="00FF00"/>
              </a:solidFill>
              <a:round/>
              <a:headEnd/>
              <a:tailEnd/>
            </a:ln>
          </p:spPr>
          <p:txBody>
            <a:bodyPr/>
            <a:lstStyle/>
            <a:p>
              <a:endParaRPr lang="en-US"/>
            </a:p>
          </p:txBody>
        </p:sp>
        <p:sp>
          <p:nvSpPr>
            <p:cNvPr id="49297" name="Line 888"/>
            <p:cNvSpPr>
              <a:spLocks noChangeShapeType="1"/>
            </p:cNvSpPr>
            <p:nvPr/>
          </p:nvSpPr>
          <p:spPr bwMode="auto">
            <a:xfrm flipV="1">
              <a:off x="3144" y="4105"/>
              <a:ext cx="1" cy="54"/>
            </a:xfrm>
            <a:prstGeom prst="line">
              <a:avLst/>
            </a:prstGeom>
            <a:noFill/>
            <a:ln w="3175">
              <a:solidFill>
                <a:srgbClr val="00FF00"/>
              </a:solidFill>
              <a:round/>
              <a:headEnd/>
              <a:tailEnd/>
            </a:ln>
          </p:spPr>
          <p:txBody>
            <a:bodyPr/>
            <a:lstStyle/>
            <a:p>
              <a:endParaRPr lang="en-US"/>
            </a:p>
          </p:txBody>
        </p:sp>
        <p:sp>
          <p:nvSpPr>
            <p:cNvPr id="49298" name="Line 889"/>
            <p:cNvSpPr>
              <a:spLocks noChangeShapeType="1"/>
            </p:cNvSpPr>
            <p:nvPr/>
          </p:nvSpPr>
          <p:spPr bwMode="auto">
            <a:xfrm>
              <a:off x="3140" y="4105"/>
              <a:ext cx="9" cy="1"/>
            </a:xfrm>
            <a:prstGeom prst="line">
              <a:avLst/>
            </a:prstGeom>
            <a:noFill/>
            <a:ln w="3175">
              <a:solidFill>
                <a:srgbClr val="00FF00"/>
              </a:solidFill>
              <a:round/>
              <a:headEnd/>
              <a:tailEnd/>
            </a:ln>
          </p:spPr>
          <p:txBody>
            <a:bodyPr/>
            <a:lstStyle/>
            <a:p>
              <a:endParaRPr lang="en-US"/>
            </a:p>
          </p:txBody>
        </p:sp>
        <p:sp>
          <p:nvSpPr>
            <p:cNvPr id="49299" name="Line 890"/>
            <p:cNvSpPr>
              <a:spLocks noChangeShapeType="1"/>
            </p:cNvSpPr>
            <p:nvPr/>
          </p:nvSpPr>
          <p:spPr bwMode="auto">
            <a:xfrm>
              <a:off x="2083" y="4351"/>
              <a:ext cx="1" cy="25"/>
            </a:xfrm>
            <a:prstGeom prst="line">
              <a:avLst/>
            </a:prstGeom>
            <a:noFill/>
            <a:ln w="3175">
              <a:solidFill>
                <a:srgbClr val="00FF00"/>
              </a:solidFill>
              <a:round/>
              <a:headEnd/>
              <a:tailEnd/>
            </a:ln>
          </p:spPr>
          <p:txBody>
            <a:bodyPr/>
            <a:lstStyle/>
            <a:p>
              <a:endParaRPr lang="en-US"/>
            </a:p>
          </p:txBody>
        </p:sp>
        <p:sp>
          <p:nvSpPr>
            <p:cNvPr id="49300" name="Line 891"/>
            <p:cNvSpPr>
              <a:spLocks noChangeShapeType="1"/>
            </p:cNvSpPr>
            <p:nvPr/>
          </p:nvSpPr>
          <p:spPr bwMode="auto">
            <a:xfrm>
              <a:off x="2079" y="4376"/>
              <a:ext cx="9" cy="1"/>
            </a:xfrm>
            <a:prstGeom prst="line">
              <a:avLst/>
            </a:prstGeom>
            <a:noFill/>
            <a:ln w="3175">
              <a:solidFill>
                <a:srgbClr val="00FF00"/>
              </a:solidFill>
              <a:round/>
              <a:headEnd/>
              <a:tailEnd/>
            </a:ln>
          </p:spPr>
          <p:txBody>
            <a:bodyPr/>
            <a:lstStyle/>
            <a:p>
              <a:endParaRPr lang="en-US"/>
            </a:p>
          </p:txBody>
        </p:sp>
        <p:sp>
          <p:nvSpPr>
            <p:cNvPr id="49301" name="Line 892"/>
            <p:cNvSpPr>
              <a:spLocks noChangeShapeType="1"/>
            </p:cNvSpPr>
            <p:nvPr/>
          </p:nvSpPr>
          <p:spPr bwMode="auto">
            <a:xfrm>
              <a:off x="2235" y="4363"/>
              <a:ext cx="1" cy="25"/>
            </a:xfrm>
            <a:prstGeom prst="line">
              <a:avLst/>
            </a:prstGeom>
            <a:noFill/>
            <a:ln w="3175">
              <a:solidFill>
                <a:srgbClr val="00FF00"/>
              </a:solidFill>
              <a:round/>
              <a:headEnd/>
              <a:tailEnd/>
            </a:ln>
          </p:spPr>
          <p:txBody>
            <a:bodyPr/>
            <a:lstStyle/>
            <a:p>
              <a:endParaRPr lang="en-US"/>
            </a:p>
          </p:txBody>
        </p:sp>
        <p:sp>
          <p:nvSpPr>
            <p:cNvPr id="49302" name="Line 893"/>
            <p:cNvSpPr>
              <a:spLocks noChangeShapeType="1"/>
            </p:cNvSpPr>
            <p:nvPr/>
          </p:nvSpPr>
          <p:spPr bwMode="auto">
            <a:xfrm>
              <a:off x="2231" y="4388"/>
              <a:ext cx="8" cy="1"/>
            </a:xfrm>
            <a:prstGeom prst="line">
              <a:avLst/>
            </a:prstGeom>
            <a:noFill/>
            <a:ln w="3175">
              <a:solidFill>
                <a:srgbClr val="00FF00"/>
              </a:solidFill>
              <a:round/>
              <a:headEnd/>
              <a:tailEnd/>
            </a:ln>
          </p:spPr>
          <p:txBody>
            <a:bodyPr/>
            <a:lstStyle/>
            <a:p>
              <a:endParaRPr lang="en-US"/>
            </a:p>
          </p:txBody>
        </p:sp>
        <p:sp>
          <p:nvSpPr>
            <p:cNvPr id="49303" name="Line 894"/>
            <p:cNvSpPr>
              <a:spLocks noChangeShapeType="1"/>
            </p:cNvSpPr>
            <p:nvPr/>
          </p:nvSpPr>
          <p:spPr bwMode="auto">
            <a:xfrm>
              <a:off x="2386" y="4231"/>
              <a:ext cx="1" cy="62"/>
            </a:xfrm>
            <a:prstGeom prst="line">
              <a:avLst/>
            </a:prstGeom>
            <a:noFill/>
            <a:ln w="3175">
              <a:solidFill>
                <a:srgbClr val="00FF00"/>
              </a:solidFill>
              <a:round/>
              <a:headEnd/>
              <a:tailEnd/>
            </a:ln>
          </p:spPr>
          <p:txBody>
            <a:bodyPr/>
            <a:lstStyle/>
            <a:p>
              <a:endParaRPr lang="en-US"/>
            </a:p>
          </p:txBody>
        </p:sp>
        <p:sp>
          <p:nvSpPr>
            <p:cNvPr id="49304" name="Line 895"/>
            <p:cNvSpPr>
              <a:spLocks noChangeShapeType="1"/>
            </p:cNvSpPr>
            <p:nvPr/>
          </p:nvSpPr>
          <p:spPr bwMode="auto">
            <a:xfrm>
              <a:off x="2382" y="4293"/>
              <a:ext cx="9" cy="1"/>
            </a:xfrm>
            <a:prstGeom prst="line">
              <a:avLst/>
            </a:prstGeom>
            <a:noFill/>
            <a:ln w="3175">
              <a:solidFill>
                <a:srgbClr val="00FF00"/>
              </a:solidFill>
              <a:round/>
              <a:headEnd/>
              <a:tailEnd/>
            </a:ln>
          </p:spPr>
          <p:txBody>
            <a:bodyPr/>
            <a:lstStyle/>
            <a:p>
              <a:endParaRPr lang="en-US"/>
            </a:p>
          </p:txBody>
        </p:sp>
        <p:sp>
          <p:nvSpPr>
            <p:cNvPr id="49305" name="Line 896"/>
            <p:cNvSpPr>
              <a:spLocks noChangeShapeType="1"/>
            </p:cNvSpPr>
            <p:nvPr/>
          </p:nvSpPr>
          <p:spPr bwMode="auto">
            <a:xfrm>
              <a:off x="2538" y="4075"/>
              <a:ext cx="1" cy="36"/>
            </a:xfrm>
            <a:prstGeom prst="line">
              <a:avLst/>
            </a:prstGeom>
            <a:noFill/>
            <a:ln w="3175">
              <a:solidFill>
                <a:srgbClr val="00FF00"/>
              </a:solidFill>
              <a:round/>
              <a:headEnd/>
              <a:tailEnd/>
            </a:ln>
          </p:spPr>
          <p:txBody>
            <a:bodyPr/>
            <a:lstStyle/>
            <a:p>
              <a:endParaRPr lang="en-US"/>
            </a:p>
          </p:txBody>
        </p:sp>
        <p:sp>
          <p:nvSpPr>
            <p:cNvPr id="49306" name="Line 897"/>
            <p:cNvSpPr>
              <a:spLocks noChangeShapeType="1"/>
            </p:cNvSpPr>
            <p:nvPr/>
          </p:nvSpPr>
          <p:spPr bwMode="auto">
            <a:xfrm>
              <a:off x="2534" y="4111"/>
              <a:ext cx="9" cy="1"/>
            </a:xfrm>
            <a:prstGeom prst="line">
              <a:avLst/>
            </a:prstGeom>
            <a:noFill/>
            <a:ln w="3175">
              <a:solidFill>
                <a:srgbClr val="00FF00"/>
              </a:solidFill>
              <a:round/>
              <a:headEnd/>
              <a:tailEnd/>
            </a:ln>
          </p:spPr>
          <p:txBody>
            <a:bodyPr/>
            <a:lstStyle/>
            <a:p>
              <a:endParaRPr lang="en-US"/>
            </a:p>
          </p:txBody>
        </p:sp>
        <p:sp>
          <p:nvSpPr>
            <p:cNvPr id="49307" name="Line 898"/>
            <p:cNvSpPr>
              <a:spLocks noChangeShapeType="1"/>
            </p:cNvSpPr>
            <p:nvPr/>
          </p:nvSpPr>
          <p:spPr bwMode="auto">
            <a:xfrm>
              <a:off x="2690" y="3992"/>
              <a:ext cx="1" cy="41"/>
            </a:xfrm>
            <a:prstGeom prst="line">
              <a:avLst/>
            </a:prstGeom>
            <a:noFill/>
            <a:ln w="3175">
              <a:solidFill>
                <a:srgbClr val="00FF00"/>
              </a:solidFill>
              <a:round/>
              <a:headEnd/>
              <a:tailEnd/>
            </a:ln>
          </p:spPr>
          <p:txBody>
            <a:bodyPr/>
            <a:lstStyle/>
            <a:p>
              <a:endParaRPr lang="en-US"/>
            </a:p>
          </p:txBody>
        </p:sp>
        <p:sp>
          <p:nvSpPr>
            <p:cNvPr id="49308" name="Line 899"/>
            <p:cNvSpPr>
              <a:spLocks noChangeShapeType="1"/>
            </p:cNvSpPr>
            <p:nvPr/>
          </p:nvSpPr>
          <p:spPr bwMode="auto">
            <a:xfrm>
              <a:off x="2685" y="4033"/>
              <a:ext cx="9" cy="1"/>
            </a:xfrm>
            <a:prstGeom prst="line">
              <a:avLst/>
            </a:prstGeom>
            <a:noFill/>
            <a:ln w="3175">
              <a:solidFill>
                <a:srgbClr val="00FF00"/>
              </a:solidFill>
              <a:round/>
              <a:headEnd/>
              <a:tailEnd/>
            </a:ln>
          </p:spPr>
          <p:txBody>
            <a:bodyPr/>
            <a:lstStyle/>
            <a:p>
              <a:endParaRPr lang="en-US"/>
            </a:p>
          </p:txBody>
        </p:sp>
        <p:sp>
          <p:nvSpPr>
            <p:cNvPr id="49309" name="Line 900"/>
            <p:cNvSpPr>
              <a:spLocks noChangeShapeType="1"/>
            </p:cNvSpPr>
            <p:nvPr/>
          </p:nvSpPr>
          <p:spPr bwMode="auto">
            <a:xfrm>
              <a:off x="2841" y="3963"/>
              <a:ext cx="1" cy="56"/>
            </a:xfrm>
            <a:prstGeom prst="line">
              <a:avLst/>
            </a:prstGeom>
            <a:noFill/>
            <a:ln w="3175">
              <a:solidFill>
                <a:srgbClr val="00FF00"/>
              </a:solidFill>
              <a:round/>
              <a:headEnd/>
              <a:tailEnd/>
            </a:ln>
          </p:spPr>
          <p:txBody>
            <a:bodyPr/>
            <a:lstStyle/>
            <a:p>
              <a:endParaRPr lang="en-US"/>
            </a:p>
          </p:txBody>
        </p:sp>
        <p:sp>
          <p:nvSpPr>
            <p:cNvPr id="49310" name="Line 901"/>
            <p:cNvSpPr>
              <a:spLocks noChangeShapeType="1"/>
            </p:cNvSpPr>
            <p:nvPr/>
          </p:nvSpPr>
          <p:spPr bwMode="auto">
            <a:xfrm>
              <a:off x="2837" y="4019"/>
              <a:ext cx="9" cy="1"/>
            </a:xfrm>
            <a:prstGeom prst="line">
              <a:avLst/>
            </a:prstGeom>
            <a:noFill/>
            <a:ln w="3175">
              <a:solidFill>
                <a:srgbClr val="00FF00"/>
              </a:solidFill>
              <a:round/>
              <a:headEnd/>
              <a:tailEnd/>
            </a:ln>
          </p:spPr>
          <p:txBody>
            <a:bodyPr/>
            <a:lstStyle/>
            <a:p>
              <a:endParaRPr lang="en-US"/>
            </a:p>
          </p:txBody>
        </p:sp>
        <p:sp>
          <p:nvSpPr>
            <p:cNvPr id="49311" name="Line 902"/>
            <p:cNvSpPr>
              <a:spLocks noChangeShapeType="1"/>
            </p:cNvSpPr>
            <p:nvPr/>
          </p:nvSpPr>
          <p:spPr bwMode="auto">
            <a:xfrm>
              <a:off x="2993" y="4052"/>
              <a:ext cx="1" cy="38"/>
            </a:xfrm>
            <a:prstGeom prst="line">
              <a:avLst/>
            </a:prstGeom>
            <a:noFill/>
            <a:ln w="3175">
              <a:solidFill>
                <a:srgbClr val="00FF00"/>
              </a:solidFill>
              <a:round/>
              <a:headEnd/>
              <a:tailEnd/>
            </a:ln>
          </p:spPr>
          <p:txBody>
            <a:bodyPr/>
            <a:lstStyle/>
            <a:p>
              <a:endParaRPr lang="en-US"/>
            </a:p>
          </p:txBody>
        </p:sp>
        <p:sp>
          <p:nvSpPr>
            <p:cNvPr id="49312" name="Line 903"/>
            <p:cNvSpPr>
              <a:spLocks noChangeShapeType="1"/>
            </p:cNvSpPr>
            <p:nvPr/>
          </p:nvSpPr>
          <p:spPr bwMode="auto">
            <a:xfrm>
              <a:off x="2989" y="4090"/>
              <a:ext cx="8" cy="1"/>
            </a:xfrm>
            <a:prstGeom prst="line">
              <a:avLst/>
            </a:prstGeom>
            <a:noFill/>
            <a:ln w="3175">
              <a:solidFill>
                <a:srgbClr val="00FF00"/>
              </a:solidFill>
              <a:round/>
              <a:headEnd/>
              <a:tailEnd/>
            </a:ln>
          </p:spPr>
          <p:txBody>
            <a:bodyPr/>
            <a:lstStyle/>
            <a:p>
              <a:endParaRPr lang="en-US"/>
            </a:p>
          </p:txBody>
        </p:sp>
        <p:sp>
          <p:nvSpPr>
            <p:cNvPr id="49313" name="Line 904"/>
            <p:cNvSpPr>
              <a:spLocks noChangeShapeType="1"/>
            </p:cNvSpPr>
            <p:nvPr/>
          </p:nvSpPr>
          <p:spPr bwMode="auto">
            <a:xfrm>
              <a:off x="3144" y="4159"/>
              <a:ext cx="1" cy="54"/>
            </a:xfrm>
            <a:prstGeom prst="line">
              <a:avLst/>
            </a:prstGeom>
            <a:noFill/>
            <a:ln w="3175">
              <a:solidFill>
                <a:srgbClr val="00FF00"/>
              </a:solidFill>
              <a:round/>
              <a:headEnd/>
              <a:tailEnd/>
            </a:ln>
          </p:spPr>
          <p:txBody>
            <a:bodyPr/>
            <a:lstStyle/>
            <a:p>
              <a:endParaRPr lang="en-US"/>
            </a:p>
          </p:txBody>
        </p:sp>
        <p:sp>
          <p:nvSpPr>
            <p:cNvPr id="49314" name="Line 905"/>
            <p:cNvSpPr>
              <a:spLocks noChangeShapeType="1"/>
            </p:cNvSpPr>
            <p:nvPr/>
          </p:nvSpPr>
          <p:spPr bwMode="auto">
            <a:xfrm>
              <a:off x="3140" y="4213"/>
              <a:ext cx="9" cy="1"/>
            </a:xfrm>
            <a:prstGeom prst="line">
              <a:avLst/>
            </a:prstGeom>
            <a:noFill/>
            <a:ln w="3175">
              <a:solidFill>
                <a:srgbClr val="00FF00"/>
              </a:solidFill>
              <a:round/>
              <a:headEnd/>
              <a:tailEnd/>
            </a:ln>
          </p:spPr>
          <p:txBody>
            <a:bodyPr/>
            <a:lstStyle/>
            <a:p>
              <a:endParaRPr lang="en-US"/>
            </a:p>
          </p:txBody>
        </p:sp>
        <p:sp>
          <p:nvSpPr>
            <p:cNvPr id="49315" name="Freeform 906"/>
            <p:cNvSpPr>
              <a:spLocks/>
            </p:cNvSpPr>
            <p:nvPr/>
          </p:nvSpPr>
          <p:spPr bwMode="auto">
            <a:xfrm>
              <a:off x="2083" y="4019"/>
              <a:ext cx="1061" cy="357"/>
            </a:xfrm>
            <a:custGeom>
              <a:avLst/>
              <a:gdLst>
                <a:gd name="T0" fmla="*/ 0 w 3295"/>
                <a:gd name="T1" fmla="*/ 30 h 818"/>
                <a:gd name="T2" fmla="*/ 5 w 3295"/>
                <a:gd name="T3" fmla="*/ 27 h 818"/>
                <a:gd name="T4" fmla="*/ 10 w 3295"/>
                <a:gd name="T5" fmla="*/ 18 h 818"/>
                <a:gd name="T6" fmla="*/ 15 w 3295"/>
                <a:gd name="T7" fmla="*/ 9 h 818"/>
                <a:gd name="T8" fmla="*/ 20 w 3295"/>
                <a:gd name="T9" fmla="*/ 0 h 818"/>
                <a:gd name="T10" fmla="*/ 25 w 3295"/>
                <a:gd name="T11" fmla="*/ 3 h 818"/>
                <a:gd name="T12" fmla="*/ 30 w 3295"/>
                <a:gd name="T13" fmla="*/ 4 h 818"/>
                <a:gd name="T14" fmla="*/ 35 w 3295"/>
                <a:gd name="T15" fmla="*/ 14 h 818"/>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818"/>
                <a:gd name="T26" fmla="*/ 3295 w 3295"/>
                <a:gd name="T27" fmla="*/ 818 h 8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818">
                  <a:moveTo>
                    <a:pt x="0" y="818"/>
                  </a:moveTo>
                  <a:lnTo>
                    <a:pt x="471" y="731"/>
                  </a:lnTo>
                  <a:lnTo>
                    <a:pt x="941" y="490"/>
                  </a:lnTo>
                  <a:lnTo>
                    <a:pt x="1412" y="236"/>
                  </a:lnTo>
                  <a:lnTo>
                    <a:pt x="1883" y="0"/>
                  </a:lnTo>
                  <a:lnTo>
                    <a:pt x="2354" y="70"/>
                  </a:lnTo>
                  <a:lnTo>
                    <a:pt x="2824" y="111"/>
                  </a:lnTo>
                  <a:lnTo>
                    <a:pt x="3295" y="389"/>
                  </a:lnTo>
                </a:path>
              </a:pathLst>
            </a:custGeom>
            <a:noFill/>
            <a:ln w="3175">
              <a:solidFill>
                <a:srgbClr val="0000FF"/>
              </a:solidFill>
              <a:round/>
              <a:headEnd/>
              <a:tailEnd/>
            </a:ln>
          </p:spPr>
          <p:txBody>
            <a:bodyPr/>
            <a:lstStyle/>
            <a:p>
              <a:endParaRPr lang="en-US"/>
            </a:p>
          </p:txBody>
        </p:sp>
        <p:sp>
          <p:nvSpPr>
            <p:cNvPr id="49316" name="Line 907"/>
            <p:cNvSpPr>
              <a:spLocks noChangeShapeType="1"/>
            </p:cNvSpPr>
            <p:nvPr/>
          </p:nvSpPr>
          <p:spPr bwMode="auto">
            <a:xfrm flipV="1">
              <a:off x="2083" y="4340"/>
              <a:ext cx="1" cy="36"/>
            </a:xfrm>
            <a:prstGeom prst="line">
              <a:avLst/>
            </a:prstGeom>
            <a:noFill/>
            <a:ln w="3175">
              <a:solidFill>
                <a:srgbClr val="0000FF"/>
              </a:solidFill>
              <a:round/>
              <a:headEnd/>
              <a:tailEnd/>
            </a:ln>
          </p:spPr>
          <p:txBody>
            <a:bodyPr/>
            <a:lstStyle/>
            <a:p>
              <a:endParaRPr lang="en-US"/>
            </a:p>
          </p:txBody>
        </p:sp>
        <p:sp>
          <p:nvSpPr>
            <p:cNvPr id="49317" name="Line 908"/>
            <p:cNvSpPr>
              <a:spLocks noChangeShapeType="1"/>
            </p:cNvSpPr>
            <p:nvPr/>
          </p:nvSpPr>
          <p:spPr bwMode="auto">
            <a:xfrm>
              <a:off x="2079" y="4340"/>
              <a:ext cx="9" cy="1"/>
            </a:xfrm>
            <a:prstGeom prst="line">
              <a:avLst/>
            </a:prstGeom>
            <a:noFill/>
            <a:ln w="3175">
              <a:solidFill>
                <a:srgbClr val="0000FF"/>
              </a:solidFill>
              <a:round/>
              <a:headEnd/>
              <a:tailEnd/>
            </a:ln>
          </p:spPr>
          <p:txBody>
            <a:bodyPr/>
            <a:lstStyle/>
            <a:p>
              <a:endParaRPr lang="en-US"/>
            </a:p>
          </p:txBody>
        </p:sp>
        <p:sp>
          <p:nvSpPr>
            <p:cNvPr id="49318" name="Line 909"/>
            <p:cNvSpPr>
              <a:spLocks noChangeShapeType="1"/>
            </p:cNvSpPr>
            <p:nvPr/>
          </p:nvSpPr>
          <p:spPr bwMode="auto">
            <a:xfrm flipV="1">
              <a:off x="2235" y="4303"/>
              <a:ext cx="1" cy="35"/>
            </a:xfrm>
            <a:prstGeom prst="line">
              <a:avLst/>
            </a:prstGeom>
            <a:noFill/>
            <a:ln w="3175">
              <a:solidFill>
                <a:srgbClr val="0000FF"/>
              </a:solidFill>
              <a:round/>
              <a:headEnd/>
              <a:tailEnd/>
            </a:ln>
          </p:spPr>
          <p:txBody>
            <a:bodyPr/>
            <a:lstStyle/>
            <a:p>
              <a:endParaRPr lang="en-US"/>
            </a:p>
          </p:txBody>
        </p:sp>
        <p:sp>
          <p:nvSpPr>
            <p:cNvPr id="49319" name="Line 910"/>
            <p:cNvSpPr>
              <a:spLocks noChangeShapeType="1"/>
            </p:cNvSpPr>
            <p:nvPr/>
          </p:nvSpPr>
          <p:spPr bwMode="auto">
            <a:xfrm>
              <a:off x="2231" y="4303"/>
              <a:ext cx="8" cy="1"/>
            </a:xfrm>
            <a:prstGeom prst="line">
              <a:avLst/>
            </a:prstGeom>
            <a:noFill/>
            <a:ln w="3175">
              <a:solidFill>
                <a:srgbClr val="0000FF"/>
              </a:solidFill>
              <a:round/>
              <a:headEnd/>
              <a:tailEnd/>
            </a:ln>
          </p:spPr>
          <p:txBody>
            <a:bodyPr/>
            <a:lstStyle/>
            <a:p>
              <a:endParaRPr lang="en-US"/>
            </a:p>
          </p:txBody>
        </p:sp>
        <p:sp>
          <p:nvSpPr>
            <p:cNvPr id="49320" name="Line 911"/>
            <p:cNvSpPr>
              <a:spLocks noChangeShapeType="1"/>
            </p:cNvSpPr>
            <p:nvPr/>
          </p:nvSpPr>
          <p:spPr bwMode="auto">
            <a:xfrm flipV="1">
              <a:off x="2386" y="4195"/>
              <a:ext cx="1" cy="38"/>
            </a:xfrm>
            <a:prstGeom prst="line">
              <a:avLst/>
            </a:prstGeom>
            <a:noFill/>
            <a:ln w="3175">
              <a:solidFill>
                <a:srgbClr val="0000FF"/>
              </a:solidFill>
              <a:round/>
              <a:headEnd/>
              <a:tailEnd/>
            </a:ln>
          </p:spPr>
          <p:txBody>
            <a:bodyPr/>
            <a:lstStyle/>
            <a:p>
              <a:endParaRPr lang="en-US"/>
            </a:p>
          </p:txBody>
        </p:sp>
        <p:sp>
          <p:nvSpPr>
            <p:cNvPr id="49321" name="Line 912"/>
            <p:cNvSpPr>
              <a:spLocks noChangeShapeType="1"/>
            </p:cNvSpPr>
            <p:nvPr/>
          </p:nvSpPr>
          <p:spPr bwMode="auto">
            <a:xfrm>
              <a:off x="2382" y="4195"/>
              <a:ext cx="9" cy="1"/>
            </a:xfrm>
            <a:prstGeom prst="line">
              <a:avLst/>
            </a:prstGeom>
            <a:noFill/>
            <a:ln w="3175">
              <a:solidFill>
                <a:srgbClr val="0000FF"/>
              </a:solidFill>
              <a:round/>
              <a:headEnd/>
              <a:tailEnd/>
            </a:ln>
          </p:spPr>
          <p:txBody>
            <a:bodyPr/>
            <a:lstStyle/>
            <a:p>
              <a:endParaRPr lang="en-US"/>
            </a:p>
          </p:txBody>
        </p:sp>
        <p:sp>
          <p:nvSpPr>
            <p:cNvPr id="49322" name="Line 913"/>
            <p:cNvSpPr>
              <a:spLocks noChangeShapeType="1"/>
            </p:cNvSpPr>
            <p:nvPr/>
          </p:nvSpPr>
          <p:spPr bwMode="auto">
            <a:xfrm flipV="1">
              <a:off x="2538" y="4001"/>
              <a:ext cx="1" cy="121"/>
            </a:xfrm>
            <a:prstGeom prst="line">
              <a:avLst/>
            </a:prstGeom>
            <a:noFill/>
            <a:ln w="3175">
              <a:solidFill>
                <a:srgbClr val="0000FF"/>
              </a:solidFill>
              <a:round/>
              <a:headEnd/>
              <a:tailEnd/>
            </a:ln>
          </p:spPr>
          <p:txBody>
            <a:bodyPr/>
            <a:lstStyle/>
            <a:p>
              <a:endParaRPr lang="en-US"/>
            </a:p>
          </p:txBody>
        </p:sp>
        <p:sp>
          <p:nvSpPr>
            <p:cNvPr id="49323" name="Line 914"/>
            <p:cNvSpPr>
              <a:spLocks noChangeShapeType="1"/>
            </p:cNvSpPr>
            <p:nvPr/>
          </p:nvSpPr>
          <p:spPr bwMode="auto">
            <a:xfrm>
              <a:off x="2534" y="4001"/>
              <a:ext cx="9" cy="1"/>
            </a:xfrm>
            <a:prstGeom prst="line">
              <a:avLst/>
            </a:prstGeom>
            <a:noFill/>
            <a:ln w="3175">
              <a:solidFill>
                <a:srgbClr val="0000FF"/>
              </a:solidFill>
              <a:round/>
              <a:headEnd/>
              <a:tailEnd/>
            </a:ln>
          </p:spPr>
          <p:txBody>
            <a:bodyPr/>
            <a:lstStyle/>
            <a:p>
              <a:endParaRPr lang="en-US"/>
            </a:p>
          </p:txBody>
        </p:sp>
        <p:sp>
          <p:nvSpPr>
            <p:cNvPr id="49324" name="Line 915"/>
            <p:cNvSpPr>
              <a:spLocks noChangeShapeType="1"/>
            </p:cNvSpPr>
            <p:nvPr/>
          </p:nvSpPr>
          <p:spPr bwMode="auto">
            <a:xfrm flipV="1">
              <a:off x="2690" y="3864"/>
              <a:ext cx="1" cy="155"/>
            </a:xfrm>
            <a:prstGeom prst="line">
              <a:avLst/>
            </a:prstGeom>
            <a:noFill/>
            <a:ln w="3175">
              <a:solidFill>
                <a:srgbClr val="0000FF"/>
              </a:solidFill>
              <a:round/>
              <a:headEnd/>
              <a:tailEnd/>
            </a:ln>
          </p:spPr>
          <p:txBody>
            <a:bodyPr/>
            <a:lstStyle/>
            <a:p>
              <a:endParaRPr lang="en-US"/>
            </a:p>
          </p:txBody>
        </p:sp>
        <p:sp>
          <p:nvSpPr>
            <p:cNvPr id="49325" name="Line 916"/>
            <p:cNvSpPr>
              <a:spLocks noChangeShapeType="1"/>
            </p:cNvSpPr>
            <p:nvPr/>
          </p:nvSpPr>
          <p:spPr bwMode="auto">
            <a:xfrm>
              <a:off x="2685" y="3864"/>
              <a:ext cx="9" cy="1"/>
            </a:xfrm>
            <a:prstGeom prst="line">
              <a:avLst/>
            </a:prstGeom>
            <a:noFill/>
            <a:ln w="3175">
              <a:solidFill>
                <a:srgbClr val="0000FF"/>
              </a:solidFill>
              <a:round/>
              <a:headEnd/>
              <a:tailEnd/>
            </a:ln>
          </p:spPr>
          <p:txBody>
            <a:bodyPr/>
            <a:lstStyle/>
            <a:p>
              <a:endParaRPr lang="en-US"/>
            </a:p>
          </p:txBody>
        </p:sp>
        <p:sp>
          <p:nvSpPr>
            <p:cNvPr id="49326" name="Line 917"/>
            <p:cNvSpPr>
              <a:spLocks noChangeShapeType="1"/>
            </p:cNvSpPr>
            <p:nvPr/>
          </p:nvSpPr>
          <p:spPr bwMode="auto">
            <a:xfrm flipV="1">
              <a:off x="2841" y="3951"/>
              <a:ext cx="1" cy="99"/>
            </a:xfrm>
            <a:prstGeom prst="line">
              <a:avLst/>
            </a:prstGeom>
            <a:noFill/>
            <a:ln w="3175">
              <a:solidFill>
                <a:srgbClr val="0000FF"/>
              </a:solidFill>
              <a:round/>
              <a:headEnd/>
              <a:tailEnd/>
            </a:ln>
          </p:spPr>
          <p:txBody>
            <a:bodyPr/>
            <a:lstStyle/>
            <a:p>
              <a:endParaRPr lang="en-US"/>
            </a:p>
          </p:txBody>
        </p:sp>
        <p:sp>
          <p:nvSpPr>
            <p:cNvPr id="49327" name="Line 918"/>
            <p:cNvSpPr>
              <a:spLocks noChangeShapeType="1"/>
            </p:cNvSpPr>
            <p:nvPr/>
          </p:nvSpPr>
          <p:spPr bwMode="auto">
            <a:xfrm>
              <a:off x="2837" y="3951"/>
              <a:ext cx="9" cy="1"/>
            </a:xfrm>
            <a:prstGeom prst="line">
              <a:avLst/>
            </a:prstGeom>
            <a:noFill/>
            <a:ln w="3175">
              <a:solidFill>
                <a:srgbClr val="0000FF"/>
              </a:solidFill>
              <a:round/>
              <a:headEnd/>
              <a:tailEnd/>
            </a:ln>
          </p:spPr>
          <p:txBody>
            <a:bodyPr/>
            <a:lstStyle/>
            <a:p>
              <a:endParaRPr lang="en-US"/>
            </a:p>
          </p:txBody>
        </p:sp>
        <p:sp>
          <p:nvSpPr>
            <p:cNvPr id="49328" name="Line 919"/>
            <p:cNvSpPr>
              <a:spLocks noChangeShapeType="1"/>
            </p:cNvSpPr>
            <p:nvPr/>
          </p:nvSpPr>
          <p:spPr bwMode="auto">
            <a:xfrm flipV="1">
              <a:off x="2993" y="4007"/>
              <a:ext cx="1" cy="61"/>
            </a:xfrm>
            <a:prstGeom prst="line">
              <a:avLst/>
            </a:prstGeom>
            <a:noFill/>
            <a:ln w="3175">
              <a:solidFill>
                <a:srgbClr val="0000FF"/>
              </a:solidFill>
              <a:round/>
              <a:headEnd/>
              <a:tailEnd/>
            </a:ln>
          </p:spPr>
          <p:txBody>
            <a:bodyPr/>
            <a:lstStyle/>
            <a:p>
              <a:endParaRPr lang="en-US"/>
            </a:p>
          </p:txBody>
        </p:sp>
        <p:sp>
          <p:nvSpPr>
            <p:cNvPr id="49329" name="Line 920"/>
            <p:cNvSpPr>
              <a:spLocks noChangeShapeType="1"/>
            </p:cNvSpPr>
            <p:nvPr/>
          </p:nvSpPr>
          <p:spPr bwMode="auto">
            <a:xfrm>
              <a:off x="2989" y="4007"/>
              <a:ext cx="8" cy="1"/>
            </a:xfrm>
            <a:prstGeom prst="line">
              <a:avLst/>
            </a:prstGeom>
            <a:noFill/>
            <a:ln w="3175">
              <a:solidFill>
                <a:srgbClr val="0000FF"/>
              </a:solidFill>
              <a:round/>
              <a:headEnd/>
              <a:tailEnd/>
            </a:ln>
          </p:spPr>
          <p:txBody>
            <a:bodyPr/>
            <a:lstStyle/>
            <a:p>
              <a:endParaRPr lang="en-US"/>
            </a:p>
          </p:txBody>
        </p:sp>
        <p:sp>
          <p:nvSpPr>
            <p:cNvPr id="49330" name="Line 921"/>
            <p:cNvSpPr>
              <a:spLocks noChangeShapeType="1"/>
            </p:cNvSpPr>
            <p:nvPr/>
          </p:nvSpPr>
          <p:spPr bwMode="auto">
            <a:xfrm flipV="1">
              <a:off x="3144" y="4124"/>
              <a:ext cx="1" cy="65"/>
            </a:xfrm>
            <a:prstGeom prst="line">
              <a:avLst/>
            </a:prstGeom>
            <a:noFill/>
            <a:ln w="3175">
              <a:solidFill>
                <a:srgbClr val="0000FF"/>
              </a:solidFill>
              <a:round/>
              <a:headEnd/>
              <a:tailEnd/>
            </a:ln>
          </p:spPr>
          <p:txBody>
            <a:bodyPr/>
            <a:lstStyle/>
            <a:p>
              <a:endParaRPr lang="en-US"/>
            </a:p>
          </p:txBody>
        </p:sp>
        <p:sp>
          <p:nvSpPr>
            <p:cNvPr id="49331" name="Line 922"/>
            <p:cNvSpPr>
              <a:spLocks noChangeShapeType="1"/>
            </p:cNvSpPr>
            <p:nvPr/>
          </p:nvSpPr>
          <p:spPr bwMode="auto">
            <a:xfrm>
              <a:off x="3140" y="4124"/>
              <a:ext cx="9" cy="1"/>
            </a:xfrm>
            <a:prstGeom prst="line">
              <a:avLst/>
            </a:prstGeom>
            <a:noFill/>
            <a:ln w="3175">
              <a:solidFill>
                <a:srgbClr val="0000FF"/>
              </a:solidFill>
              <a:round/>
              <a:headEnd/>
              <a:tailEnd/>
            </a:ln>
          </p:spPr>
          <p:txBody>
            <a:bodyPr/>
            <a:lstStyle/>
            <a:p>
              <a:endParaRPr lang="en-US"/>
            </a:p>
          </p:txBody>
        </p:sp>
        <p:sp>
          <p:nvSpPr>
            <p:cNvPr id="49332" name="Line 923"/>
            <p:cNvSpPr>
              <a:spLocks noChangeShapeType="1"/>
            </p:cNvSpPr>
            <p:nvPr/>
          </p:nvSpPr>
          <p:spPr bwMode="auto">
            <a:xfrm>
              <a:off x="2083" y="4376"/>
              <a:ext cx="1" cy="35"/>
            </a:xfrm>
            <a:prstGeom prst="line">
              <a:avLst/>
            </a:prstGeom>
            <a:noFill/>
            <a:ln w="3175">
              <a:solidFill>
                <a:srgbClr val="0000FF"/>
              </a:solidFill>
              <a:round/>
              <a:headEnd/>
              <a:tailEnd/>
            </a:ln>
          </p:spPr>
          <p:txBody>
            <a:bodyPr/>
            <a:lstStyle/>
            <a:p>
              <a:endParaRPr lang="en-US"/>
            </a:p>
          </p:txBody>
        </p:sp>
        <p:sp>
          <p:nvSpPr>
            <p:cNvPr id="49333" name="Line 924"/>
            <p:cNvSpPr>
              <a:spLocks noChangeShapeType="1"/>
            </p:cNvSpPr>
            <p:nvPr/>
          </p:nvSpPr>
          <p:spPr bwMode="auto">
            <a:xfrm>
              <a:off x="2079" y="4411"/>
              <a:ext cx="9" cy="1"/>
            </a:xfrm>
            <a:prstGeom prst="line">
              <a:avLst/>
            </a:prstGeom>
            <a:noFill/>
            <a:ln w="3175">
              <a:solidFill>
                <a:srgbClr val="0000FF"/>
              </a:solidFill>
              <a:round/>
              <a:headEnd/>
              <a:tailEnd/>
            </a:ln>
          </p:spPr>
          <p:txBody>
            <a:bodyPr/>
            <a:lstStyle/>
            <a:p>
              <a:endParaRPr lang="en-US"/>
            </a:p>
          </p:txBody>
        </p:sp>
        <p:sp>
          <p:nvSpPr>
            <p:cNvPr id="49334" name="Line 925"/>
            <p:cNvSpPr>
              <a:spLocks noChangeShapeType="1"/>
            </p:cNvSpPr>
            <p:nvPr/>
          </p:nvSpPr>
          <p:spPr bwMode="auto">
            <a:xfrm>
              <a:off x="2235" y="4338"/>
              <a:ext cx="1" cy="35"/>
            </a:xfrm>
            <a:prstGeom prst="line">
              <a:avLst/>
            </a:prstGeom>
            <a:noFill/>
            <a:ln w="3175">
              <a:solidFill>
                <a:srgbClr val="0000FF"/>
              </a:solidFill>
              <a:round/>
              <a:headEnd/>
              <a:tailEnd/>
            </a:ln>
          </p:spPr>
          <p:txBody>
            <a:bodyPr/>
            <a:lstStyle/>
            <a:p>
              <a:endParaRPr lang="en-US"/>
            </a:p>
          </p:txBody>
        </p:sp>
        <p:sp>
          <p:nvSpPr>
            <p:cNvPr id="49335" name="Line 926"/>
            <p:cNvSpPr>
              <a:spLocks noChangeShapeType="1"/>
            </p:cNvSpPr>
            <p:nvPr/>
          </p:nvSpPr>
          <p:spPr bwMode="auto">
            <a:xfrm>
              <a:off x="2231" y="4373"/>
              <a:ext cx="8" cy="1"/>
            </a:xfrm>
            <a:prstGeom prst="line">
              <a:avLst/>
            </a:prstGeom>
            <a:noFill/>
            <a:ln w="3175">
              <a:solidFill>
                <a:srgbClr val="0000FF"/>
              </a:solidFill>
              <a:round/>
              <a:headEnd/>
              <a:tailEnd/>
            </a:ln>
          </p:spPr>
          <p:txBody>
            <a:bodyPr/>
            <a:lstStyle/>
            <a:p>
              <a:endParaRPr lang="en-US"/>
            </a:p>
          </p:txBody>
        </p:sp>
        <p:sp>
          <p:nvSpPr>
            <p:cNvPr id="49336" name="Line 927"/>
            <p:cNvSpPr>
              <a:spLocks noChangeShapeType="1"/>
            </p:cNvSpPr>
            <p:nvPr/>
          </p:nvSpPr>
          <p:spPr bwMode="auto">
            <a:xfrm>
              <a:off x="2386" y="4233"/>
              <a:ext cx="1" cy="37"/>
            </a:xfrm>
            <a:prstGeom prst="line">
              <a:avLst/>
            </a:prstGeom>
            <a:noFill/>
            <a:ln w="3175">
              <a:solidFill>
                <a:srgbClr val="0000FF"/>
              </a:solidFill>
              <a:round/>
              <a:headEnd/>
              <a:tailEnd/>
            </a:ln>
          </p:spPr>
          <p:txBody>
            <a:bodyPr/>
            <a:lstStyle/>
            <a:p>
              <a:endParaRPr lang="en-US"/>
            </a:p>
          </p:txBody>
        </p:sp>
        <p:sp>
          <p:nvSpPr>
            <p:cNvPr id="49337" name="Line 928"/>
            <p:cNvSpPr>
              <a:spLocks noChangeShapeType="1"/>
            </p:cNvSpPr>
            <p:nvPr/>
          </p:nvSpPr>
          <p:spPr bwMode="auto">
            <a:xfrm>
              <a:off x="2382" y="4270"/>
              <a:ext cx="9" cy="1"/>
            </a:xfrm>
            <a:prstGeom prst="line">
              <a:avLst/>
            </a:prstGeom>
            <a:noFill/>
            <a:ln w="3175">
              <a:solidFill>
                <a:srgbClr val="0000FF"/>
              </a:solidFill>
              <a:round/>
              <a:headEnd/>
              <a:tailEnd/>
            </a:ln>
          </p:spPr>
          <p:txBody>
            <a:bodyPr/>
            <a:lstStyle/>
            <a:p>
              <a:endParaRPr lang="en-US"/>
            </a:p>
          </p:txBody>
        </p:sp>
        <p:sp>
          <p:nvSpPr>
            <p:cNvPr id="49338" name="Line 929"/>
            <p:cNvSpPr>
              <a:spLocks noChangeShapeType="1"/>
            </p:cNvSpPr>
            <p:nvPr/>
          </p:nvSpPr>
          <p:spPr bwMode="auto">
            <a:xfrm>
              <a:off x="2538" y="4122"/>
              <a:ext cx="1" cy="121"/>
            </a:xfrm>
            <a:prstGeom prst="line">
              <a:avLst/>
            </a:prstGeom>
            <a:noFill/>
            <a:ln w="3175">
              <a:solidFill>
                <a:srgbClr val="0000FF"/>
              </a:solidFill>
              <a:round/>
              <a:headEnd/>
              <a:tailEnd/>
            </a:ln>
          </p:spPr>
          <p:txBody>
            <a:bodyPr/>
            <a:lstStyle/>
            <a:p>
              <a:endParaRPr lang="en-US"/>
            </a:p>
          </p:txBody>
        </p:sp>
        <p:sp>
          <p:nvSpPr>
            <p:cNvPr id="49339" name="Line 930"/>
            <p:cNvSpPr>
              <a:spLocks noChangeShapeType="1"/>
            </p:cNvSpPr>
            <p:nvPr/>
          </p:nvSpPr>
          <p:spPr bwMode="auto">
            <a:xfrm>
              <a:off x="2534" y="4243"/>
              <a:ext cx="9" cy="1"/>
            </a:xfrm>
            <a:prstGeom prst="line">
              <a:avLst/>
            </a:prstGeom>
            <a:noFill/>
            <a:ln w="3175">
              <a:solidFill>
                <a:srgbClr val="0000FF"/>
              </a:solidFill>
              <a:round/>
              <a:headEnd/>
              <a:tailEnd/>
            </a:ln>
          </p:spPr>
          <p:txBody>
            <a:bodyPr/>
            <a:lstStyle/>
            <a:p>
              <a:endParaRPr lang="en-US"/>
            </a:p>
          </p:txBody>
        </p:sp>
        <p:sp>
          <p:nvSpPr>
            <p:cNvPr id="49340" name="Line 931"/>
            <p:cNvSpPr>
              <a:spLocks noChangeShapeType="1"/>
            </p:cNvSpPr>
            <p:nvPr/>
          </p:nvSpPr>
          <p:spPr bwMode="auto">
            <a:xfrm>
              <a:off x="2690" y="4019"/>
              <a:ext cx="1" cy="157"/>
            </a:xfrm>
            <a:prstGeom prst="line">
              <a:avLst/>
            </a:prstGeom>
            <a:noFill/>
            <a:ln w="3175">
              <a:solidFill>
                <a:srgbClr val="0000FF"/>
              </a:solidFill>
              <a:round/>
              <a:headEnd/>
              <a:tailEnd/>
            </a:ln>
          </p:spPr>
          <p:txBody>
            <a:bodyPr/>
            <a:lstStyle/>
            <a:p>
              <a:endParaRPr lang="en-US"/>
            </a:p>
          </p:txBody>
        </p:sp>
        <p:sp>
          <p:nvSpPr>
            <p:cNvPr id="49341" name="Line 932"/>
            <p:cNvSpPr>
              <a:spLocks noChangeShapeType="1"/>
            </p:cNvSpPr>
            <p:nvPr/>
          </p:nvSpPr>
          <p:spPr bwMode="auto">
            <a:xfrm>
              <a:off x="2685" y="4176"/>
              <a:ext cx="9" cy="1"/>
            </a:xfrm>
            <a:prstGeom prst="line">
              <a:avLst/>
            </a:prstGeom>
            <a:noFill/>
            <a:ln w="3175">
              <a:solidFill>
                <a:srgbClr val="0000FF"/>
              </a:solidFill>
              <a:round/>
              <a:headEnd/>
              <a:tailEnd/>
            </a:ln>
          </p:spPr>
          <p:txBody>
            <a:bodyPr/>
            <a:lstStyle/>
            <a:p>
              <a:endParaRPr lang="en-US"/>
            </a:p>
          </p:txBody>
        </p:sp>
        <p:sp>
          <p:nvSpPr>
            <p:cNvPr id="49342" name="Line 933"/>
            <p:cNvSpPr>
              <a:spLocks noChangeShapeType="1"/>
            </p:cNvSpPr>
            <p:nvPr/>
          </p:nvSpPr>
          <p:spPr bwMode="auto">
            <a:xfrm>
              <a:off x="2841" y="4050"/>
              <a:ext cx="1" cy="99"/>
            </a:xfrm>
            <a:prstGeom prst="line">
              <a:avLst/>
            </a:prstGeom>
            <a:noFill/>
            <a:ln w="3175">
              <a:solidFill>
                <a:srgbClr val="0000FF"/>
              </a:solidFill>
              <a:round/>
              <a:headEnd/>
              <a:tailEnd/>
            </a:ln>
          </p:spPr>
          <p:txBody>
            <a:bodyPr/>
            <a:lstStyle/>
            <a:p>
              <a:endParaRPr lang="en-US"/>
            </a:p>
          </p:txBody>
        </p:sp>
        <p:sp>
          <p:nvSpPr>
            <p:cNvPr id="49343" name="Line 934"/>
            <p:cNvSpPr>
              <a:spLocks noChangeShapeType="1"/>
            </p:cNvSpPr>
            <p:nvPr/>
          </p:nvSpPr>
          <p:spPr bwMode="auto">
            <a:xfrm>
              <a:off x="2837" y="4149"/>
              <a:ext cx="9" cy="1"/>
            </a:xfrm>
            <a:prstGeom prst="line">
              <a:avLst/>
            </a:prstGeom>
            <a:noFill/>
            <a:ln w="3175">
              <a:solidFill>
                <a:srgbClr val="0000FF"/>
              </a:solidFill>
              <a:round/>
              <a:headEnd/>
              <a:tailEnd/>
            </a:ln>
          </p:spPr>
          <p:txBody>
            <a:bodyPr/>
            <a:lstStyle/>
            <a:p>
              <a:endParaRPr lang="en-US"/>
            </a:p>
          </p:txBody>
        </p:sp>
        <p:sp>
          <p:nvSpPr>
            <p:cNvPr id="49344" name="Line 935"/>
            <p:cNvSpPr>
              <a:spLocks noChangeShapeType="1"/>
            </p:cNvSpPr>
            <p:nvPr/>
          </p:nvSpPr>
          <p:spPr bwMode="auto">
            <a:xfrm>
              <a:off x="2993" y="4068"/>
              <a:ext cx="1" cy="60"/>
            </a:xfrm>
            <a:prstGeom prst="line">
              <a:avLst/>
            </a:prstGeom>
            <a:noFill/>
            <a:ln w="3175">
              <a:solidFill>
                <a:srgbClr val="0000FF"/>
              </a:solidFill>
              <a:round/>
              <a:headEnd/>
              <a:tailEnd/>
            </a:ln>
          </p:spPr>
          <p:txBody>
            <a:bodyPr/>
            <a:lstStyle/>
            <a:p>
              <a:endParaRPr lang="en-US"/>
            </a:p>
          </p:txBody>
        </p:sp>
        <p:sp>
          <p:nvSpPr>
            <p:cNvPr id="49345" name="Line 936"/>
            <p:cNvSpPr>
              <a:spLocks noChangeShapeType="1"/>
            </p:cNvSpPr>
            <p:nvPr/>
          </p:nvSpPr>
          <p:spPr bwMode="auto">
            <a:xfrm>
              <a:off x="2989" y="4128"/>
              <a:ext cx="8" cy="1"/>
            </a:xfrm>
            <a:prstGeom prst="line">
              <a:avLst/>
            </a:prstGeom>
            <a:noFill/>
            <a:ln w="3175">
              <a:solidFill>
                <a:srgbClr val="0000FF"/>
              </a:solidFill>
              <a:round/>
              <a:headEnd/>
              <a:tailEnd/>
            </a:ln>
          </p:spPr>
          <p:txBody>
            <a:bodyPr/>
            <a:lstStyle/>
            <a:p>
              <a:endParaRPr lang="en-US"/>
            </a:p>
          </p:txBody>
        </p:sp>
        <p:sp>
          <p:nvSpPr>
            <p:cNvPr id="49346" name="Line 937"/>
            <p:cNvSpPr>
              <a:spLocks noChangeShapeType="1"/>
            </p:cNvSpPr>
            <p:nvPr/>
          </p:nvSpPr>
          <p:spPr bwMode="auto">
            <a:xfrm>
              <a:off x="3144" y="4189"/>
              <a:ext cx="1" cy="64"/>
            </a:xfrm>
            <a:prstGeom prst="line">
              <a:avLst/>
            </a:prstGeom>
            <a:noFill/>
            <a:ln w="3175">
              <a:solidFill>
                <a:srgbClr val="0000FF"/>
              </a:solidFill>
              <a:round/>
              <a:headEnd/>
              <a:tailEnd/>
            </a:ln>
          </p:spPr>
          <p:txBody>
            <a:bodyPr/>
            <a:lstStyle/>
            <a:p>
              <a:endParaRPr lang="en-US"/>
            </a:p>
          </p:txBody>
        </p:sp>
        <p:sp>
          <p:nvSpPr>
            <p:cNvPr id="49347" name="Line 938"/>
            <p:cNvSpPr>
              <a:spLocks noChangeShapeType="1"/>
            </p:cNvSpPr>
            <p:nvPr/>
          </p:nvSpPr>
          <p:spPr bwMode="auto">
            <a:xfrm>
              <a:off x="3140" y="4253"/>
              <a:ext cx="9" cy="1"/>
            </a:xfrm>
            <a:prstGeom prst="line">
              <a:avLst/>
            </a:prstGeom>
            <a:noFill/>
            <a:ln w="3175">
              <a:solidFill>
                <a:srgbClr val="0000FF"/>
              </a:solidFill>
              <a:round/>
              <a:headEnd/>
              <a:tailEnd/>
            </a:ln>
          </p:spPr>
          <p:txBody>
            <a:bodyPr/>
            <a:lstStyle/>
            <a:p>
              <a:endParaRPr lang="en-US"/>
            </a:p>
          </p:txBody>
        </p:sp>
        <p:sp>
          <p:nvSpPr>
            <p:cNvPr id="49348" name="Oval 939"/>
            <p:cNvSpPr>
              <a:spLocks noChangeArrowheads="1"/>
            </p:cNvSpPr>
            <p:nvPr/>
          </p:nvSpPr>
          <p:spPr bwMode="auto">
            <a:xfrm>
              <a:off x="2079" y="4290"/>
              <a:ext cx="9" cy="11"/>
            </a:xfrm>
            <a:prstGeom prst="ellipse">
              <a:avLst/>
            </a:prstGeom>
            <a:solidFill>
              <a:srgbClr val="FF0000"/>
            </a:solidFill>
            <a:ln w="3175">
              <a:solidFill>
                <a:srgbClr val="FF0000"/>
              </a:solidFill>
              <a:round/>
              <a:headEnd/>
              <a:tailEnd/>
            </a:ln>
          </p:spPr>
          <p:txBody>
            <a:bodyPr/>
            <a:lstStyle/>
            <a:p>
              <a:endParaRPr lang="en-US"/>
            </a:p>
          </p:txBody>
        </p:sp>
        <p:sp>
          <p:nvSpPr>
            <p:cNvPr id="49349" name="Oval 940"/>
            <p:cNvSpPr>
              <a:spLocks noChangeArrowheads="1"/>
            </p:cNvSpPr>
            <p:nvPr/>
          </p:nvSpPr>
          <p:spPr bwMode="auto">
            <a:xfrm>
              <a:off x="2231" y="4412"/>
              <a:ext cx="8" cy="11"/>
            </a:xfrm>
            <a:prstGeom prst="ellipse">
              <a:avLst/>
            </a:prstGeom>
            <a:solidFill>
              <a:srgbClr val="FF0000"/>
            </a:solidFill>
            <a:ln w="3175">
              <a:solidFill>
                <a:srgbClr val="FF0000"/>
              </a:solidFill>
              <a:round/>
              <a:headEnd/>
              <a:tailEnd/>
            </a:ln>
          </p:spPr>
          <p:txBody>
            <a:bodyPr/>
            <a:lstStyle/>
            <a:p>
              <a:endParaRPr lang="en-US"/>
            </a:p>
          </p:txBody>
        </p:sp>
        <p:sp>
          <p:nvSpPr>
            <p:cNvPr id="49350" name="Oval 941"/>
            <p:cNvSpPr>
              <a:spLocks noChangeArrowheads="1"/>
            </p:cNvSpPr>
            <p:nvPr/>
          </p:nvSpPr>
          <p:spPr bwMode="auto">
            <a:xfrm>
              <a:off x="2382" y="4350"/>
              <a:ext cx="9" cy="11"/>
            </a:xfrm>
            <a:prstGeom prst="ellipse">
              <a:avLst/>
            </a:prstGeom>
            <a:solidFill>
              <a:srgbClr val="FF0000"/>
            </a:solidFill>
            <a:ln w="3175">
              <a:solidFill>
                <a:srgbClr val="FF0000"/>
              </a:solidFill>
              <a:round/>
              <a:headEnd/>
              <a:tailEnd/>
            </a:ln>
          </p:spPr>
          <p:txBody>
            <a:bodyPr/>
            <a:lstStyle/>
            <a:p>
              <a:endParaRPr lang="en-US"/>
            </a:p>
          </p:txBody>
        </p:sp>
        <p:sp>
          <p:nvSpPr>
            <p:cNvPr id="49351" name="Oval 942"/>
            <p:cNvSpPr>
              <a:spLocks noChangeArrowheads="1"/>
            </p:cNvSpPr>
            <p:nvPr/>
          </p:nvSpPr>
          <p:spPr bwMode="auto">
            <a:xfrm>
              <a:off x="2534" y="4136"/>
              <a:ext cx="8" cy="11"/>
            </a:xfrm>
            <a:prstGeom prst="ellipse">
              <a:avLst/>
            </a:prstGeom>
            <a:solidFill>
              <a:srgbClr val="FF0000"/>
            </a:solidFill>
            <a:ln w="3175">
              <a:solidFill>
                <a:srgbClr val="FF0000"/>
              </a:solidFill>
              <a:round/>
              <a:headEnd/>
              <a:tailEnd/>
            </a:ln>
          </p:spPr>
          <p:txBody>
            <a:bodyPr/>
            <a:lstStyle/>
            <a:p>
              <a:endParaRPr lang="en-US"/>
            </a:p>
          </p:txBody>
        </p:sp>
        <p:sp>
          <p:nvSpPr>
            <p:cNvPr id="49352" name="Oval 943"/>
            <p:cNvSpPr>
              <a:spLocks noChangeArrowheads="1"/>
            </p:cNvSpPr>
            <p:nvPr/>
          </p:nvSpPr>
          <p:spPr bwMode="auto">
            <a:xfrm>
              <a:off x="2685" y="4053"/>
              <a:ext cx="9" cy="11"/>
            </a:xfrm>
            <a:prstGeom prst="ellipse">
              <a:avLst/>
            </a:prstGeom>
            <a:solidFill>
              <a:srgbClr val="FF0000"/>
            </a:solidFill>
            <a:ln w="3175">
              <a:solidFill>
                <a:srgbClr val="FF0000"/>
              </a:solidFill>
              <a:round/>
              <a:headEnd/>
              <a:tailEnd/>
            </a:ln>
          </p:spPr>
          <p:txBody>
            <a:bodyPr/>
            <a:lstStyle/>
            <a:p>
              <a:endParaRPr lang="en-US"/>
            </a:p>
          </p:txBody>
        </p:sp>
        <p:sp>
          <p:nvSpPr>
            <p:cNvPr id="49353" name="Oval 944"/>
            <p:cNvSpPr>
              <a:spLocks noChangeArrowheads="1"/>
            </p:cNvSpPr>
            <p:nvPr/>
          </p:nvSpPr>
          <p:spPr bwMode="auto">
            <a:xfrm>
              <a:off x="2837" y="4024"/>
              <a:ext cx="9" cy="12"/>
            </a:xfrm>
            <a:prstGeom prst="ellipse">
              <a:avLst/>
            </a:prstGeom>
            <a:solidFill>
              <a:srgbClr val="FF0000"/>
            </a:solidFill>
            <a:ln w="3175">
              <a:solidFill>
                <a:srgbClr val="FF0000"/>
              </a:solidFill>
              <a:round/>
              <a:headEnd/>
              <a:tailEnd/>
            </a:ln>
          </p:spPr>
          <p:txBody>
            <a:bodyPr/>
            <a:lstStyle/>
            <a:p>
              <a:endParaRPr lang="en-US"/>
            </a:p>
          </p:txBody>
        </p:sp>
        <p:sp>
          <p:nvSpPr>
            <p:cNvPr id="49354" name="Oval 945"/>
            <p:cNvSpPr>
              <a:spLocks noChangeArrowheads="1"/>
            </p:cNvSpPr>
            <p:nvPr/>
          </p:nvSpPr>
          <p:spPr bwMode="auto">
            <a:xfrm>
              <a:off x="2989" y="4111"/>
              <a:ext cx="8" cy="11"/>
            </a:xfrm>
            <a:prstGeom prst="ellipse">
              <a:avLst/>
            </a:prstGeom>
            <a:solidFill>
              <a:srgbClr val="FF0000"/>
            </a:solidFill>
            <a:ln w="3175">
              <a:solidFill>
                <a:srgbClr val="FF0000"/>
              </a:solidFill>
              <a:round/>
              <a:headEnd/>
              <a:tailEnd/>
            </a:ln>
          </p:spPr>
          <p:txBody>
            <a:bodyPr/>
            <a:lstStyle/>
            <a:p>
              <a:endParaRPr lang="en-US"/>
            </a:p>
          </p:txBody>
        </p:sp>
        <p:sp>
          <p:nvSpPr>
            <p:cNvPr id="49355" name="Oval 946"/>
            <p:cNvSpPr>
              <a:spLocks noChangeArrowheads="1"/>
            </p:cNvSpPr>
            <p:nvPr/>
          </p:nvSpPr>
          <p:spPr bwMode="auto">
            <a:xfrm>
              <a:off x="3140" y="4194"/>
              <a:ext cx="9" cy="12"/>
            </a:xfrm>
            <a:prstGeom prst="ellipse">
              <a:avLst/>
            </a:prstGeom>
            <a:solidFill>
              <a:srgbClr val="FF0000"/>
            </a:solidFill>
            <a:ln w="3175">
              <a:solidFill>
                <a:srgbClr val="FF0000"/>
              </a:solidFill>
              <a:round/>
              <a:headEnd/>
              <a:tailEnd/>
            </a:ln>
          </p:spPr>
          <p:txBody>
            <a:bodyPr/>
            <a:lstStyle/>
            <a:p>
              <a:endParaRPr lang="en-US"/>
            </a:p>
          </p:txBody>
        </p:sp>
        <p:sp>
          <p:nvSpPr>
            <p:cNvPr id="49356" name="Oval 947"/>
            <p:cNvSpPr>
              <a:spLocks noChangeArrowheads="1"/>
            </p:cNvSpPr>
            <p:nvPr/>
          </p:nvSpPr>
          <p:spPr bwMode="auto">
            <a:xfrm>
              <a:off x="2079" y="4345"/>
              <a:ext cx="9" cy="11"/>
            </a:xfrm>
            <a:prstGeom prst="ellipse">
              <a:avLst/>
            </a:prstGeom>
            <a:solidFill>
              <a:srgbClr val="00FF00"/>
            </a:solidFill>
            <a:ln w="3175">
              <a:solidFill>
                <a:srgbClr val="00FF00"/>
              </a:solidFill>
              <a:round/>
              <a:headEnd/>
              <a:tailEnd/>
            </a:ln>
          </p:spPr>
          <p:txBody>
            <a:bodyPr/>
            <a:lstStyle/>
            <a:p>
              <a:endParaRPr lang="en-US"/>
            </a:p>
          </p:txBody>
        </p:sp>
        <p:sp>
          <p:nvSpPr>
            <p:cNvPr id="49357" name="Oval 948"/>
            <p:cNvSpPr>
              <a:spLocks noChangeArrowheads="1"/>
            </p:cNvSpPr>
            <p:nvPr/>
          </p:nvSpPr>
          <p:spPr bwMode="auto">
            <a:xfrm>
              <a:off x="2231" y="4357"/>
              <a:ext cx="8" cy="11"/>
            </a:xfrm>
            <a:prstGeom prst="ellipse">
              <a:avLst/>
            </a:prstGeom>
            <a:solidFill>
              <a:srgbClr val="00FF00"/>
            </a:solidFill>
            <a:ln w="3175">
              <a:solidFill>
                <a:srgbClr val="00FF00"/>
              </a:solidFill>
              <a:round/>
              <a:headEnd/>
              <a:tailEnd/>
            </a:ln>
          </p:spPr>
          <p:txBody>
            <a:bodyPr/>
            <a:lstStyle/>
            <a:p>
              <a:endParaRPr lang="en-US"/>
            </a:p>
          </p:txBody>
        </p:sp>
        <p:sp>
          <p:nvSpPr>
            <p:cNvPr id="49358" name="Oval 949"/>
            <p:cNvSpPr>
              <a:spLocks noChangeArrowheads="1"/>
            </p:cNvSpPr>
            <p:nvPr/>
          </p:nvSpPr>
          <p:spPr bwMode="auto">
            <a:xfrm>
              <a:off x="2382" y="4225"/>
              <a:ext cx="9" cy="12"/>
            </a:xfrm>
            <a:prstGeom prst="ellipse">
              <a:avLst/>
            </a:prstGeom>
            <a:solidFill>
              <a:srgbClr val="00FF00"/>
            </a:solidFill>
            <a:ln w="3175">
              <a:solidFill>
                <a:srgbClr val="00FF00"/>
              </a:solidFill>
              <a:round/>
              <a:headEnd/>
              <a:tailEnd/>
            </a:ln>
          </p:spPr>
          <p:txBody>
            <a:bodyPr/>
            <a:lstStyle/>
            <a:p>
              <a:endParaRPr lang="en-US"/>
            </a:p>
          </p:txBody>
        </p:sp>
        <p:sp>
          <p:nvSpPr>
            <p:cNvPr id="49359" name="Oval 950"/>
            <p:cNvSpPr>
              <a:spLocks noChangeArrowheads="1"/>
            </p:cNvSpPr>
            <p:nvPr/>
          </p:nvSpPr>
          <p:spPr bwMode="auto">
            <a:xfrm>
              <a:off x="2534" y="4070"/>
              <a:ext cx="8" cy="11"/>
            </a:xfrm>
            <a:prstGeom prst="ellipse">
              <a:avLst/>
            </a:prstGeom>
            <a:solidFill>
              <a:srgbClr val="00FF00"/>
            </a:solidFill>
            <a:ln w="3175">
              <a:solidFill>
                <a:srgbClr val="00FF00"/>
              </a:solidFill>
              <a:round/>
              <a:headEnd/>
              <a:tailEnd/>
            </a:ln>
          </p:spPr>
          <p:txBody>
            <a:bodyPr/>
            <a:lstStyle/>
            <a:p>
              <a:endParaRPr lang="en-US"/>
            </a:p>
          </p:txBody>
        </p:sp>
        <p:sp>
          <p:nvSpPr>
            <p:cNvPr id="49360" name="Oval 951"/>
            <p:cNvSpPr>
              <a:spLocks noChangeArrowheads="1"/>
            </p:cNvSpPr>
            <p:nvPr/>
          </p:nvSpPr>
          <p:spPr bwMode="auto">
            <a:xfrm>
              <a:off x="2685" y="3986"/>
              <a:ext cx="9" cy="11"/>
            </a:xfrm>
            <a:prstGeom prst="ellipse">
              <a:avLst/>
            </a:prstGeom>
            <a:solidFill>
              <a:srgbClr val="00FF00"/>
            </a:solidFill>
            <a:ln w="3175">
              <a:solidFill>
                <a:srgbClr val="00FF00"/>
              </a:solidFill>
              <a:round/>
              <a:headEnd/>
              <a:tailEnd/>
            </a:ln>
          </p:spPr>
          <p:txBody>
            <a:bodyPr/>
            <a:lstStyle/>
            <a:p>
              <a:endParaRPr lang="en-US"/>
            </a:p>
          </p:txBody>
        </p:sp>
        <p:sp>
          <p:nvSpPr>
            <p:cNvPr id="49361" name="Oval 952"/>
            <p:cNvSpPr>
              <a:spLocks noChangeArrowheads="1"/>
            </p:cNvSpPr>
            <p:nvPr/>
          </p:nvSpPr>
          <p:spPr bwMode="auto">
            <a:xfrm>
              <a:off x="2837" y="3957"/>
              <a:ext cx="9" cy="12"/>
            </a:xfrm>
            <a:prstGeom prst="ellipse">
              <a:avLst/>
            </a:prstGeom>
            <a:solidFill>
              <a:srgbClr val="00FF00"/>
            </a:solidFill>
            <a:ln w="3175">
              <a:solidFill>
                <a:srgbClr val="00FF00"/>
              </a:solidFill>
              <a:round/>
              <a:headEnd/>
              <a:tailEnd/>
            </a:ln>
          </p:spPr>
          <p:txBody>
            <a:bodyPr/>
            <a:lstStyle/>
            <a:p>
              <a:endParaRPr lang="en-US"/>
            </a:p>
          </p:txBody>
        </p:sp>
        <p:sp>
          <p:nvSpPr>
            <p:cNvPr id="49362" name="Oval 953"/>
            <p:cNvSpPr>
              <a:spLocks noChangeArrowheads="1"/>
            </p:cNvSpPr>
            <p:nvPr/>
          </p:nvSpPr>
          <p:spPr bwMode="auto">
            <a:xfrm>
              <a:off x="2989" y="4046"/>
              <a:ext cx="8" cy="11"/>
            </a:xfrm>
            <a:prstGeom prst="ellipse">
              <a:avLst/>
            </a:prstGeom>
            <a:solidFill>
              <a:srgbClr val="00FF00"/>
            </a:solidFill>
            <a:ln w="3175">
              <a:solidFill>
                <a:srgbClr val="00FF00"/>
              </a:solidFill>
              <a:round/>
              <a:headEnd/>
              <a:tailEnd/>
            </a:ln>
          </p:spPr>
          <p:txBody>
            <a:bodyPr/>
            <a:lstStyle/>
            <a:p>
              <a:endParaRPr lang="en-US"/>
            </a:p>
          </p:txBody>
        </p:sp>
        <p:sp>
          <p:nvSpPr>
            <p:cNvPr id="49363" name="Oval 954"/>
            <p:cNvSpPr>
              <a:spLocks noChangeArrowheads="1"/>
            </p:cNvSpPr>
            <p:nvPr/>
          </p:nvSpPr>
          <p:spPr bwMode="auto">
            <a:xfrm>
              <a:off x="3140" y="4154"/>
              <a:ext cx="9" cy="11"/>
            </a:xfrm>
            <a:prstGeom prst="ellipse">
              <a:avLst/>
            </a:prstGeom>
            <a:solidFill>
              <a:srgbClr val="00FF00"/>
            </a:solidFill>
            <a:ln w="3175">
              <a:solidFill>
                <a:srgbClr val="00FF00"/>
              </a:solidFill>
              <a:round/>
              <a:headEnd/>
              <a:tailEnd/>
            </a:ln>
          </p:spPr>
          <p:txBody>
            <a:bodyPr/>
            <a:lstStyle/>
            <a:p>
              <a:endParaRPr lang="en-US"/>
            </a:p>
          </p:txBody>
        </p:sp>
        <p:sp>
          <p:nvSpPr>
            <p:cNvPr id="49364" name="Oval 955"/>
            <p:cNvSpPr>
              <a:spLocks noChangeArrowheads="1"/>
            </p:cNvSpPr>
            <p:nvPr/>
          </p:nvSpPr>
          <p:spPr bwMode="auto">
            <a:xfrm>
              <a:off x="2079" y="4370"/>
              <a:ext cx="9" cy="11"/>
            </a:xfrm>
            <a:prstGeom prst="ellipse">
              <a:avLst/>
            </a:prstGeom>
            <a:solidFill>
              <a:srgbClr val="0000FF"/>
            </a:solidFill>
            <a:ln w="3175">
              <a:solidFill>
                <a:srgbClr val="0000FF"/>
              </a:solidFill>
              <a:round/>
              <a:headEnd/>
              <a:tailEnd/>
            </a:ln>
          </p:spPr>
          <p:txBody>
            <a:bodyPr/>
            <a:lstStyle/>
            <a:p>
              <a:endParaRPr lang="en-US"/>
            </a:p>
          </p:txBody>
        </p:sp>
        <p:sp>
          <p:nvSpPr>
            <p:cNvPr id="49365" name="Oval 956"/>
            <p:cNvSpPr>
              <a:spLocks noChangeArrowheads="1"/>
            </p:cNvSpPr>
            <p:nvPr/>
          </p:nvSpPr>
          <p:spPr bwMode="auto">
            <a:xfrm>
              <a:off x="2231" y="4332"/>
              <a:ext cx="8" cy="11"/>
            </a:xfrm>
            <a:prstGeom prst="ellipse">
              <a:avLst/>
            </a:prstGeom>
            <a:solidFill>
              <a:srgbClr val="0000FF"/>
            </a:solidFill>
            <a:ln w="3175">
              <a:solidFill>
                <a:srgbClr val="0000FF"/>
              </a:solidFill>
              <a:round/>
              <a:headEnd/>
              <a:tailEnd/>
            </a:ln>
          </p:spPr>
          <p:txBody>
            <a:bodyPr/>
            <a:lstStyle/>
            <a:p>
              <a:endParaRPr lang="en-US"/>
            </a:p>
          </p:txBody>
        </p:sp>
        <p:sp>
          <p:nvSpPr>
            <p:cNvPr id="49366" name="Oval 957"/>
            <p:cNvSpPr>
              <a:spLocks noChangeArrowheads="1"/>
            </p:cNvSpPr>
            <p:nvPr/>
          </p:nvSpPr>
          <p:spPr bwMode="auto">
            <a:xfrm>
              <a:off x="2382" y="4227"/>
              <a:ext cx="9" cy="11"/>
            </a:xfrm>
            <a:prstGeom prst="ellipse">
              <a:avLst/>
            </a:prstGeom>
            <a:solidFill>
              <a:srgbClr val="0000FF"/>
            </a:solidFill>
            <a:ln w="3175">
              <a:solidFill>
                <a:srgbClr val="0000FF"/>
              </a:solidFill>
              <a:round/>
              <a:headEnd/>
              <a:tailEnd/>
            </a:ln>
          </p:spPr>
          <p:txBody>
            <a:bodyPr/>
            <a:lstStyle/>
            <a:p>
              <a:endParaRPr lang="en-US"/>
            </a:p>
          </p:txBody>
        </p:sp>
        <p:sp>
          <p:nvSpPr>
            <p:cNvPr id="49367" name="Oval 958"/>
            <p:cNvSpPr>
              <a:spLocks noChangeArrowheads="1"/>
            </p:cNvSpPr>
            <p:nvPr/>
          </p:nvSpPr>
          <p:spPr bwMode="auto">
            <a:xfrm>
              <a:off x="2534" y="4117"/>
              <a:ext cx="8" cy="11"/>
            </a:xfrm>
            <a:prstGeom prst="ellipse">
              <a:avLst/>
            </a:prstGeom>
            <a:solidFill>
              <a:srgbClr val="0000FF"/>
            </a:solidFill>
            <a:ln w="3175">
              <a:solidFill>
                <a:srgbClr val="0000FF"/>
              </a:solidFill>
              <a:round/>
              <a:headEnd/>
              <a:tailEnd/>
            </a:ln>
          </p:spPr>
          <p:txBody>
            <a:bodyPr/>
            <a:lstStyle/>
            <a:p>
              <a:endParaRPr lang="en-US"/>
            </a:p>
          </p:txBody>
        </p:sp>
        <p:sp>
          <p:nvSpPr>
            <p:cNvPr id="49368" name="Oval 959"/>
            <p:cNvSpPr>
              <a:spLocks noChangeArrowheads="1"/>
            </p:cNvSpPr>
            <p:nvPr/>
          </p:nvSpPr>
          <p:spPr bwMode="auto">
            <a:xfrm>
              <a:off x="2685" y="4014"/>
              <a:ext cx="9" cy="11"/>
            </a:xfrm>
            <a:prstGeom prst="ellipse">
              <a:avLst/>
            </a:prstGeom>
            <a:solidFill>
              <a:srgbClr val="0000FF"/>
            </a:solidFill>
            <a:ln w="3175">
              <a:solidFill>
                <a:srgbClr val="0000FF"/>
              </a:solidFill>
              <a:round/>
              <a:headEnd/>
              <a:tailEnd/>
            </a:ln>
          </p:spPr>
          <p:txBody>
            <a:bodyPr/>
            <a:lstStyle/>
            <a:p>
              <a:endParaRPr lang="en-US"/>
            </a:p>
          </p:txBody>
        </p:sp>
        <p:sp>
          <p:nvSpPr>
            <p:cNvPr id="49369" name="Oval 960"/>
            <p:cNvSpPr>
              <a:spLocks noChangeArrowheads="1"/>
            </p:cNvSpPr>
            <p:nvPr/>
          </p:nvSpPr>
          <p:spPr bwMode="auto">
            <a:xfrm>
              <a:off x="2837" y="4044"/>
              <a:ext cx="9" cy="12"/>
            </a:xfrm>
            <a:prstGeom prst="ellipse">
              <a:avLst/>
            </a:prstGeom>
            <a:solidFill>
              <a:srgbClr val="0000FF"/>
            </a:solidFill>
            <a:ln w="3175">
              <a:solidFill>
                <a:srgbClr val="0000FF"/>
              </a:solidFill>
              <a:round/>
              <a:headEnd/>
              <a:tailEnd/>
            </a:ln>
          </p:spPr>
          <p:txBody>
            <a:bodyPr/>
            <a:lstStyle/>
            <a:p>
              <a:endParaRPr lang="en-US"/>
            </a:p>
          </p:txBody>
        </p:sp>
        <p:sp>
          <p:nvSpPr>
            <p:cNvPr id="49370" name="Oval 961"/>
            <p:cNvSpPr>
              <a:spLocks noChangeArrowheads="1"/>
            </p:cNvSpPr>
            <p:nvPr/>
          </p:nvSpPr>
          <p:spPr bwMode="auto">
            <a:xfrm>
              <a:off x="2989" y="4062"/>
              <a:ext cx="8" cy="11"/>
            </a:xfrm>
            <a:prstGeom prst="ellipse">
              <a:avLst/>
            </a:prstGeom>
            <a:solidFill>
              <a:srgbClr val="0000FF"/>
            </a:solidFill>
            <a:ln w="3175">
              <a:solidFill>
                <a:srgbClr val="0000FF"/>
              </a:solidFill>
              <a:round/>
              <a:headEnd/>
              <a:tailEnd/>
            </a:ln>
          </p:spPr>
          <p:txBody>
            <a:bodyPr/>
            <a:lstStyle/>
            <a:p>
              <a:endParaRPr lang="en-US"/>
            </a:p>
          </p:txBody>
        </p:sp>
        <p:sp>
          <p:nvSpPr>
            <p:cNvPr id="49371" name="Oval 962"/>
            <p:cNvSpPr>
              <a:spLocks noChangeArrowheads="1"/>
            </p:cNvSpPr>
            <p:nvPr/>
          </p:nvSpPr>
          <p:spPr bwMode="auto">
            <a:xfrm>
              <a:off x="3140" y="4183"/>
              <a:ext cx="9" cy="11"/>
            </a:xfrm>
            <a:prstGeom prst="ellipse">
              <a:avLst/>
            </a:prstGeom>
            <a:solidFill>
              <a:srgbClr val="0000FF"/>
            </a:solidFill>
            <a:ln w="3175">
              <a:solidFill>
                <a:srgbClr val="0000FF"/>
              </a:solidFill>
              <a:round/>
              <a:headEnd/>
              <a:tailEnd/>
            </a:ln>
          </p:spPr>
          <p:txBody>
            <a:bodyPr/>
            <a:lstStyle/>
            <a:p>
              <a:endParaRPr lang="en-US"/>
            </a:p>
          </p:txBody>
        </p:sp>
      </p:grpSp>
      <p:sp>
        <p:nvSpPr>
          <p:cNvPr id="49239" name="Text Box 963"/>
          <p:cNvSpPr txBox="1">
            <a:spLocks noChangeArrowheads="1"/>
          </p:cNvSpPr>
          <p:nvPr/>
        </p:nvSpPr>
        <p:spPr bwMode="auto">
          <a:xfrm>
            <a:off x="1049338" y="504825"/>
            <a:ext cx="7061200" cy="579438"/>
          </a:xfrm>
          <a:prstGeom prst="rect">
            <a:avLst/>
          </a:prstGeom>
          <a:noFill/>
          <a:ln w="9525">
            <a:noFill/>
            <a:miter lim="800000"/>
            <a:headEnd/>
            <a:tailEnd/>
          </a:ln>
        </p:spPr>
        <p:txBody>
          <a:bodyPr wrap="none">
            <a:spAutoFit/>
          </a:bodyPr>
          <a:lstStyle/>
          <a:p>
            <a:pPr algn="ctr"/>
            <a:r>
              <a:rPr lang="en-US" sz="3200">
                <a:latin typeface="Symbol" charset="2"/>
              </a:rPr>
              <a:t>d</a:t>
            </a:r>
            <a:r>
              <a:rPr lang="en-US" sz="3200"/>
              <a:t> Areas respond equally to all rewards</a:t>
            </a:r>
          </a:p>
        </p:txBody>
      </p:sp>
      <p:grpSp>
        <p:nvGrpSpPr>
          <p:cNvPr id="49240" name="Group 964"/>
          <p:cNvGrpSpPr>
            <a:grpSpLocks/>
          </p:cNvGrpSpPr>
          <p:nvPr/>
        </p:nvGrpSpPr>
        <p:grpSpPr bwMode="auto">
          <a:xfrm>
            <a:off x="2971800" y="5429250"/>
            <a:ext cx="4918075" cy="457200"/>
            <a:chOff x="3984" y="3805"/>
            <a:chExt cx="3098" cy="288"/>
          </a:xfrm>
        </p:grpSpPr>
        <p:sp>
          <p:nvSpPr>
            <p:cNvPr id="49247" name="Line 965"/>
            <p:cNvSpPr>
              <a:spLocks noChangeShapeType="1"/>
            </p:cNvSpPr>
            <p:nvPr/>
          </p:nvSpPr>
          <p:spPr bwMode="auto">
            <a:xfrm>
              <a:off x="3984" y="3984"/>
              <a:ext cx="288" cy="0"/>
            </a:xfrm>
            <a:prstGeom prst="line">
              <a:avLst/>
            </a:prstGeom>
            <a:noFill/>
            <a:ln w="57150">
              <a:solidFill>
                <a:srgbClr val="FF0000"/>
              </a:solidFill>
              <a:round/>
              <a:headEnd/>
              <a:tailEnd/>
            </a:ln>
          </p:spPr>
          <p:txBody>
            <a:bodyPr/>
            <a:lstStyle/>
            <a:p>
              <a:endParaRPr lang="en-US"/>
            </a:p>
          </p:txBody>
        </p:sp>
        <p:sp>
          <p:nvSpPr>
            <p:cNvPr id="49248" name="Text Box 966"/>
            <p:cNvSpPr txBox="1">
              <a:spLocks noChangeArrowheads="1"/>
            </p:cNvSpPr>
            <p:nvPr/>
          </p:nvSpPr>
          <p:spPr bwMode="auto">
            <a:xfrm>
              <a:off x="4272" y="3805"/>
              <a:ext cx="2810" cy="288"/>
            </a:xfrm>
            <a:prstGeom prst="rect">
              <a:avLst/>
            </a:prstGeom>
            <a:noFill/>
            <a:ln w="9525">
              <a:noFill/>
              <a:miter lim="800000"/>
              <a:headEnd/>
              <a:tailEnd/>
            </a:ln>
          </p:spPr>
          <p:txBody>
            <a:bodyPr wrap="none">
              <a:spAutoFit/>
            </a:bodyPr>
            <a:lstStyle/>
            <a:p>
              <a:pPr eaLnBrk="1" hangingPunct="1"/>
              <a:r>
                <a:rPr lang="en-US" b="1">
                  <a:solidFill>
                    <a:srgbClr val="FF0000"/>
                  </a:solidFill>
                  <a:latin typeface="Times" charset="0"/>
                </a:rPr>
                <a:t>Delay to earliest reward = Today</a:t>
              </a:r>
            </a:p>
          </p:txBody>
        </p:sp>
      </p:grpSp>
      <p:grpSp>
        <p:nvGrpSpPr>
          <p:cNvPr id="49241" name="Group 967"/>
          <p:cNvGrpSpPr>
            <a:grpSpLocks/>
          </p:cNvGrpSpPr>
          <p:nvPr/>
        </p:nvGrpSpPr>
        <p:grpSpPr bwMode="auto">
          <a:xfrm>
            <a:off x="2971800" y="5791200"/>
            <a:ext cx="5094288" cy="457200"/>
            <a:chOff x="3984" y="3943"/>
            <a:chExt cx="3209" cy="288"/>
          </a:xfrm>
        </p:grpSpPr>
        <p:sp>
          <p:nvSpPr>
            <p:cNvPr id="49245" name="Line 968"/>
            <p:cNvSpPr>
              <a:spLocks noChangeShapeType="1"/>
            </p:cNvSpPr>
            <p:nvPr/>
          </p:nvSpPr>
          <p:spPr bwMode="auto">
            <a:xfrm>
              <a:off x="3984" y="4128"/>
              <a:ext cx="288" cy="0"/>
            </a:xfrm>
            <a:prstGeom prst="line">
              <a:avLst/>
            </a:prstGeom>
            <a:noFill/>
            <a:ln w="57150">
              <a:solidFill>
                <a:srgbClr val="00FF00"/>
              </a:solidFill>
              <a:round/>
              <a:headEnd/>
              <a:tailEnd/>
            </a:ln>
          </p:spPr>
          <p:txBody>
            <a:bodyPr/>
            <a:lstStyle/>
            <a:p>
              <a:endParaRPr lang="en-US"/>
            </a:p>
          </p:txBody>
        </p:sp>
        <p:sp>
          <p:nvSpPr>
            <p:cNvPr id="49246" name="Text Box 969"/>
            <p:cNvSpPr txBox="1">
              <a:spLocks noChangeArrowheads="1"/>
            </p:cNvSpPr>
            <p:nvPr/>
          </p:nvSpPr>
          <p:spPr bwMode="auto">
            <a:xfrm>
              <a:off x="4271" y="3943"/>
              <a:ext cx="2922" cy="288"/>
            </a:xfrm>
            <a:prstGeom prst="rect">
              <a:avLst/>
            </a:prstGeom>
            <a:noFill/>
            <a:ln w="9525">
              <a:noFill/>
              <a:miter lim="800000"/>
              <a:headEnd/>
              <a:tailEnd/>
            </a:ln>
          </p:spPr>
          <p:txBody>
            <a:bodyPr wrap="none">
              <a:spAutoFit/>
            </a:bodyPr>
            <a:lstStyle/>
            <a:p>
              <a:pPr eaLnBrk="1" hangingPunct="1"/>
              <a:r>
                <a:rPr lang="en-US" b="1">
                  <a:solidFill>
                    <a:srgbClr val="00CC66"/>
                  </a:solidFill>
                  <a:latin typeface="Times" charset="0"/>
                </a:rPr>
                <a:t>Delay to earliest reward = 2 weeks</a:t>
              </a:r>
            </a:p>
          </p:txBody>
        </p:sp>
      </p:grpSp>
      <p:grpSp>
        <p:nvGrpSpPr>
          <p:cNvPr id="49242" name="Group 970"/>
          <p:cNvGrpSpPr>
            <a:grpSpLocks/>
          </p:cNvGrpSpPr>
          <p:nvPr/>
        </p:nvGrpSpPr>
        <p:grpSpPr bwMode="auto">
          <a:xfrm>
            <a:off x="2971800" y="6172200"/>
            <a:ext cx="5164138" cy="457200"/>
            <a:chOff x="3984" y="4087"/>
            <a:chExt cx="3253" cy="288"/>
          </a:xfrm>
        </p:grpSpPr>
        <p:sp>
          <p:nvSpPr>
            <p:cNvPr id="49243" name="Line 971"/>
            <p:cNvSpPr>
              <a:spLocks noChangeShapeType="1"/>
            </p:cNvSpPr>
            <p:nvPr/>
          </p:nvSpPr>
          <p:spPr bwMode="auto">
            <a:xfrm>
              <a:off x="3984" y="4272"/>
              <a:ext cx="288" cy="0"/>
            </a:xfrm>
            <a:prstGeom prst="line">
              <a:avLst/>
            </a:prstGeom>
            <a:noFill/>
            <a:ln w="57150">
              <a:solidFill>
                <a:srgbClr val="3333FF"/>
              </a:solidFill>
              <a:round/>
              <a:headEnd/>
              <a:tailEnd/>
            </a:ln>
          </p:spPr>
          <p:txBody>
            <a:bodyPr/>
            <a:lstStyle/>
            <a:p>
              <a:endParaRPr lang="en-US"/>
            </a:p>
          </p:txBody>
        </p:sp>
        <p:sp>
          <p:nvSpPr>
            <p:cNvPr id="49244" name="Text Box 972"/>
            <p:cNvSpPr txBox="1">
              <a:spLocks noChangeArrowheads="1"/>
            </p:cNvSpPr>
            <p:nvPr/>
          </p:nvSpPr>
          <p:spPr bwMode="auto">
            <a:xfrm>
              <a:off x="4272" y="4087"/>
              <a:ext cx="2965" cy="288"/>
            </a:xfrm>
            <a:prstGeom prst="rect">
              <a:avLst/>
            </a:prstGeom>
            <a:noFill/>
            <a:ln w="9525">
              <a:noFill/>
              <a:miter lim="800000"/>
              <a:headEnd/>
              <a:tailEnd/>
            </a:ln>
          </p:spPr>
          <p:txBody>
            <a:bodyPr wrap="none">
              <a:spAutoFit/>
            </a:bodyPr>
            <a:lstStyle/>
            <a:p>
              <a:pPr eaLnBrk="1" hangingPunct="1"/>
              <a:r>
                <a:rPr lang="en-US" b="1">
                  <a:solidFill>
                    <a:srgbClr val="0000FF"/>
                  </a:solidFill>
                  <a:latin typeface="Times" charset="0"/>
                </a:rPr>
                <a:t>Delay to earliest reward = 1 month</a:t>
              </a: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76162" name="Group 2"/>
          <p:cNvGraphicFramePr>
            <a:graphicFrameLocks noGrp="1"/>
          </p:cNvGraphicFramePr>
          <p:nvPr/>
        </p:nvGraphicFramePr>
        <p:xfrm>
          <a:off x="381000" y="1912938"/>
          <a:ext cx="8305800" cy="3867154"/>
        </p:xfrm>
        <a:graphic>
          <a:graphicData uri="http://schemas.openxmlformats.org/drawingml/2006/table">
            <a:tbl>
              <a:tblPr/>
              <a:tblGrid>
                <a:gridCol w="1752600"/>
                <a:gridCol w="1219200"/>
                <a:gridCol w="1295400"/>
                <a:gridCol w="1270000"/>
                <a:gridCol w="1384300"/>
                <a:gridCol w="1384300"/>
              </a:tblGrid>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Helvetica" pitchFamily="68" charset="0"/>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Max 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Visual cortex</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14.787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1093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PMA</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56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5.277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SMA</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4.987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R Posterior parietal cortex</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44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7.364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191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L Posterior parietal cortex</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52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9.568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73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R DLPFC</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44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44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7.422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59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R VLPFC</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7.596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R Lateral OFC</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5.509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6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48" name="Text Box 83"/>
          <p:cNvSpPr txBox="1">
            <a:spLocks noChangeArrowheads="1"/>
          </p:cNvSpPr>
          <p:nvPr/>
        </p:nvSpPr>
        <p:spPr bwMode="auto">
          <a:xfrm>
            <a:off x="1379538" y="457200"/>
            <a:ext cx="6381750" cy="1190625"/>
          </a:xfrm>
          <a:prstGeom prst="rect">
            <a:avLst/>
          </a:prstGeom>
          <a:noFill/>
          <a:ln w="9525">
            <a:noFill/>
            <a:miter lim="800000"/>
            <a:headEnd/>
            <a:tailEnd/>
          </a:ln>
        </p:spPr>
        <p:txBody>
          <a:bodyPr wrap="none">
            <a:spAutoFit/>
          </a:bodyPr>
          <a:lstStyle/>
          <a:p>
            <a:pPr algn="ctr"/>
            <a:r>
              <a:rPr lang="en-US" sz="3600">
                <a:latin typeface="Symbol" charset="2"/>
              </a:rPr>
              <a:t>d</a:t>
            </a:r>
            <a:r>
              <a:rPr lang="en-US" sz="3600">
                <a:latin typeface="Times" charset="0"/>
              </a:rPr>
              <a:t> </a:t>
            </a:r>
            <a:r>
              <a:rPr lang="en-US" sz="3600"/>
              <a:t>Analysis: </a:t>
            </a:r>
            <a:br>
              <a:rPr lang="en-US" sz="3600"/>
            </a:br>
            <a:r>
              <a:rPr lang="en-US" sz="3600"/>
              <a:t>Summary of Significant Voxels</a:t>
            </a:r>
            <a:endParaRPr lang="en-US" sz="3600">
              <a:latin typeface="Times" charset="0"/>
            </a:endParaRPr>
          </a:p>
        </p:txBody>
      </p:sp>
      <p:sp>
        <p:nvSpPr>
          <p:cNvPr id="50249" name="Text Box 84"/>
          <p:cNvSpPr txBox="1">
            <a:spLocks noChangeArrowheads="1"/>
          </p:cNvSpPr>
          <p:nvPr/>
        </p:nvSpPr>
        <p:spPr bwMode="auto">
          <a:xfrm>
            <a:off x="6161088" y="5791200"/>
            <a:ext cx="2601912" cy="304800"/>
          </a:xfrm>
          <a:prstGeom prst="rect">
            <a:avLst/>
          </a:prstGeom>
          <a:noFill/>
          <a:ln w="9525">
            <a:noFill/>
            <a:miter lim="800000"/>
            <a:headEnd/>
            <a:tailEnd/>
          </a:ln>
        </p:spPr>
        <p:txBody>
          <a:bodyPr wrap="none">
            <a:spAutoFit/>
          </a:bodyPr>
          <a:lstStyle/>
          <a:p>
            <a:r>
              <a:rPr lang="en-US" sz="1400" i="1">
                <a:latin typeface="Times" charset="0"/>
              </a:rPr>
              <a:t>All voxels significant at p &lt; 0.001</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Line 2"/>
          <p:cNvSpPr>
            <a:spLocks noChangeShapeType="1"/>
          </p:cNvSpPr>
          <p:nvPr/>
        </p:nvSpPr>
        <p:spPr bwMode="auto">
          <a:xfrm>
            <a:off x="1303338" y="3225800"/>
            <a:ext cx="1806575" cy="1588"/>
          </a:xfrm>
          <a:prstGeom prst="line">
            <a:avLst/>
          </a:prstGeom>
          <a:noFill/>
          <a:ln w="6350">
            <a:solidFill>
              <a:srgbClr val="000000"/>
            </a:solidFill>
            <a:round/>
            <a:headEnd/>
            <a:tailEnd/>
          </a:ln>
        </p:spPr>
        <p:txBody>
          <a:bodyPr/>
          <a:lstStyle/>
          <a:p>
            <a:endParaRPr lang="en-US"/>
          </a:p>
        </p:txBody>
      </p:sp>
      <p:grpSp>
        <p:nvGrpSpPr>
          <p:cNvPr id="51203" name="Group 3"/>
          <p:cNvGrpSpPr>
            <a:grpSpLocks/>
          </p:cNvGrpSpPr>
          <p:nvPr/>
        </p:nvGrpSpPr>
        <p:grpSpPr bwMode="auto">
          <a:xfrm>
            <a:off x="1293813" y="1717675"/>
            <a:ext cx="19050" cy="1520825"/>
            <a:chOff x="1664" y="184"/>
            <a:chExt cx="6" cy="958"/>
          </a:xfrm>
        </p:grpSpPr>
        <p:sp>
          <p:nvSpPr>
            <p:cNvPr id="52007" name="Line 4"/>
            <p:cNvSpPr>
              <a:spLocks noChangeShapeType="1"/>
            </p:cNvSpPr>
            <p:nvPr/>
          </p:nvSpPr>
          <p:spPr bwMode="auto">
            <a:xfrm>
              <a:off x="1670" y="184"/>
              <a:ext cx="0" cy="950"/>
            </a:xfrm>
            <a:prstGeom prst="line">
              <a:avLst/>
            </a:prstGeom>
            <a:noFill/>
            <a:ln w="6350">
              <a:solidFill>
                <a:srgbClr val="000000"/>
              </a:solidFill>
              <a:round/>
              <a:headEnd/>
              <a:tailEnd/>
            </a:ln>
          </p:spPr>
          <p:txBody>
            <a:bodyPr/>
            <a:lstStyle/>
            <a:p>
              <a:endParaRPr lang="en-US"/>
            </a:p>
          </p:txBody>
        </p:sp>
        <p:sp>
          <p:nvSpPr>
            <p:cNvPr id="52008" name="Line 5"/>
            <p:cNvSpPr>
              <a:spLocks noChangeShapeType="1"/>
            </p:cNvSpPr>
            <p:nvPr/>
          </p:nvSpPr>
          <p:spPr bwMode="auto">
            <a:xfrm>
              <a:off x="1664" y="1134"/>
              <a:ext cx="6" cy="1"/>
            </a:xfrm>
            <a:prstGeom prst="line">
              <a:avLst/>
            </a:prstGeom>
            <a:noFill/>
            <a:ln w="6350">
              <a:solidFill>
                <a:srgbClr val="000000"/>
              </a:solidFill>
              <a:round/>
              <a:headEnd/>
              <a:tailEnd/>
            </a:ln>
          </p:spPr>
          <p:txBody>
            <a:bodyPr/>
            <a:lstStyle/>
            <a:p>
              <a:endParaRPr lang="en-US"/>
            </a:p>
          </p:txBody>
        </p:sp>
        <p:sp>
          <p:nvSpPr>
            <p:cNvPr id="52009" name="Line 6"/>
            <p:cNvSpPr>
              <a:spLocks noChangeShapeType="1"/>
            </p:cNvSpPr>
            <p:nvPr/>
          </p:nvSpPr>
          <p:spPr bwMode="auto">
            <a:xfrm>
              <a:off x="1664" y="897"/>
              <a:ext cx="6" cy="1"/>
            </a:xfrm>
            <a:prstGeom prst="line">
              <a:avLst/>
            </a:prstGeom>
            <a:noFill/>
            <a:ln w="6350">
              <a:solidFill>
                <a:srgbClr val="000000"/>
              </a:solidFill>
              <a:round/>
              <a:headEnd/>
              <a:tailEnd/>
            </a:ln>
          </p:spPr>
          <p:txBody>
            <a:bodyPr/>
            <a:lstStyle/>
            <a:p>
              <a:endParaRPr lang="en-US"/>
            </a:p>
          </p:txBody>
        </p:sp>
        <p:sp>
          <p:nvSpPr>
            <p:cNvPr id="52010" name="Line 7"/>
            <p:cNvSpPr>
              <a:spLocks noChangeShapeType="1"/>
            </p:cNvSpPr>
            <p:nvPr/>
          </p:nvSpPr>
          <p:spPr bwMode="auto">
            <a:xfrm>
              <a:off x="1664" y="659"/>
              <a:ext cx="6" cy="1"/>
            </a:xfrm>
            <a:prstGeom prst="line">
              <a:avLst/>
            </a:prstGeom>
            <a:noFill/>
            <a:ln w="6350">
              <a:solidFill>
                <a:srgbClr val="000000"/>
              </a:solidFill>
              <a:round/>
              <a:headEnd/>
              <a:tailEnd/>
            </a:ln>
          </p:spPr>
          <p:txBody>
            <a:bodyPr/>
            <a:lstStyle/>
            <a:p>
              <a:endParaRPr lang="en-US"/>
            </a:p>
          </p:txBody>
        </p:sp>
        <p:sp>
          <p:nvSpPr>
            <p:cNvPr id="52011" name="Line 8"/>
            <p:cNvSpPr>
              <a:spLocks noChangeShapeType="1"/>
            </p:cNvSpPr>
            <p:nvPr/>
          </p:nvSpPr>
          <p:spPr bwMode="auto">
            <a:xfrm>
              <a:off x="1664" y="422"/>
              <a:ext cx="6" cy="0"/>
            </a:xfrm>
            <a:prstGeom prst="line">
              <a:avLst/>
            </a:prstGeom>
            <a:noFill/>
            <a:ln w="6350">
              <a:solidFill>
                <a:srgbClr val="000000"/>
              </a:solidFill>
              <a:round/>
              <a:headEnd/>
              <a:tailEnd/>
            </a:ln>
          </p:spPr>
          <p:txBody>
            <a:bodyPr/>
            <a:lstStyle/>
            <a:p>
              <a:endParaRPr lang="en-US"/>
            </a:p>
          </p:txBody>
        </p:sp>
        <p:sp>
          <p:nvSpPr>
            <p:cNvPr id="52012" name="Line 9"/>
            <p:cNvSpPr>
              <a:spLocks noChangeShapeType="1"/>
            </p:cNvSpPr>
            <p:nvPr/>
          </p:nvSpPr>
          <p:spPr bwMode="auto">
            <a:xfrm>
              <a:off x="1664" y="184"/>
              <a:ext cx="6" cy="1"/>
            </a:xfrm>
            <a:prstGeom prst="line">
              <a:avLst/>
            </a:prstGeom>
            <a:noFill/>
            <a:ln w="6350">
              <a:solidFill>
                <a:srgbClr val="000000"/>
              </a:solidFill>
              <a:round/>
              <a:headEnd/>
              <a:tailEnd/>
            </a:ln>
          </p:spPr>
          <p:txBody>
            <a:bodyPr/>
            <a:lstStyle/>
            <a:p>
              <a:endParaRPr lang="en-US"/>
            </a:p>
          </p:txBody>
        </p:sp>
        <p:sp>
          <p:nvSpPr>
            <p:cNvPr id="52013" name="Line 10"/>
            <p:cNvSpPr>
              <a:spLocks noChangeShapeType="1"/>
            </p:cNvSpPr>
            <p:nvPr/>
          </p:nvSpPr>
          <p:spPr bwMode="auto">
            <a:xfrm flipV="1">
              <a:off x="1670" y="1134"/>
              <a:ext cx="0" cy="8"/>
            </a:xfrm>
            <a:prstGeom prst="line">
              <a:avLst/>
            </a:prstGeom>
            <a:noFill/>
            <a:ln w="6350">
              <a:solidFill>
                <a:srgbClr val="000000"/>
              </a:solidFill>
              <a:round/>
              <a:headEnd/>
              <a:tailEnd/>
            </a:ln>
          </p:spPr>
          <p:txBody>
            <a:bodyPr/>
            <a:lstStyle/>
            <a:p>
              <a:endParaRPr lang="en-US"/>
            </a:p>
          </p:txBody>
        </p:sp>
      </p:grpSp>
      <p:sp>
        <p:nvSpPr>
          <p:cNvPr id="51204" name="Line 11"/>
          <p:cNvSpPr>
            <a:spLocks noChangeShapeType="1"/>
          </p:cNvSpPr>
          <p:nvPr/>
        </p:nvSpPr>
        <p:spPr bwMode="auto">
          <a:xfrm flipV="1">
            <a:off x="1905000" y="3225800"/>
            <a:ext cx="0" cy="12700"/>
          </a:xfrm>
          <a:prstGeom prst="line">
            <a:avLst/>
          </a:prstGeom>
          <a:noFill/>
          <a:ln w="6350">
            <a:solidFill>
              <a:srgbClr val="000000"/>
            </a:solidFill>
            <a:round/>
            <a:headEnd/>
            <a:tailEnd/>
          </a:ln>
        </p:spPr>
        <p:txBody>
          <a:bodyPr/>
          <a:lstStyle/>
          <a:p>
            <a:endParaRPr lang="en-US"/>
          </a:p>
        </p:txBody>
      </p:sp>
      <p:sp>
        <p:nvSpPr>
          <p:cNvPr id="51205" name="Line 12"/>
          <p:cNvSpPr>
            <a:spLocks noChangeShapeType="1"/>
          </p:cNvSpPr>
          <p:nvPr/>
        </p:nvSpPr>
        <p:spPr bwMode="auto">
          <a:xfrm flipV="1">
            <a:off x="2506663" y="3225800"/>
            <a:ext cx="1587" cy="12700"/>
          </a:xfrm>
          <a:prstGeom prst="line">
            <a:avLst/>
          </a:prstGeom>
          <a:noFill/>
          <a:ln w="6350">
            <a:solidFill>
              <a:srgbClr val="000000"/>
            </a:solidFill>
            <a:round/>
            <a:headEnd/>
            <a:tailEnd/>
          </a:ln>
        </p:spPr>
        <p:txBody>
          <a:bodyPr/>
          <a:lstStyle/>
          <a:p>
            <a:endParaRPr lang="en-US"/>
          </a:p>
        </p:txBody>
      </p:sp>
      <p:sp>
        <p:nvSpPr>
          <p:cNvPr id="51206" name="Freeform 13"/>
          <p:cNvSpPr>
            <a:spLocks/>
          </p:cNvSpPr>
          <p:nvPr/>
        </p:nvSpPr>
        <p:spPr bwMode="auto">
          <a:xfrm>
            <a:off x="1603375" y="1716088"/>
            <a:ext cx="1203325" cy="1393825"/>
          </a:xfrm>
          <a:custGeom>
            <a:avLst/>
            <a:gdLst>
              <a:gd name="T0" fmla="*/ 0 w 1602"/>
              <a:gd name="T1" fmla="*/ 0 h 1865"/>
              <a:gd name="T2" fmla="*/ 2147483647 w 1602"/>
              <a:gd name="T3" fmla="*/ 2147483647 h 1865"/>
              <a:gd name="T4" fmla="*/ 2147483647 w 1602"/>
              <a:gd name="T5" fmla="*/ 2147483647 h 1865"/>
              <a:gd name="T6" fmla="*/ 0 60000 65536"/>
              <a:gd name="T7" fmla="*/ 0 60000 65536"/>
              <a:gd name="T8" fmla="*/ 0 60000 65536"/>
              <a:gd name="T9" fmla="*/ 0 w 1602"/>
              <a:gd name="T10" fmla="*/ 0 h 1865"/>
              <a:gd name="T11" fmla="*/ 1602 w 1602"/>
              <a:gd name="T12" fmla="*/ 1865 h 1865"/>
            </a:gdLst>
            <a:ahLst/>
            <a:cxnLst>
              <a:cxn ang="T6">
                <a:pos x="T0" y="T1"/>
              </a:cxn>
              <a:cxn ang="T7">
                <a:pos x="T2" y="T3"/>
              </a:cxn>
              <a:cxn ang="T8">
                <a:pos x="T4" y="T5"/>
              </a:cxn>
            </a:cxnLst>
            <a:rect l="T9" t="T10" r="T11" b="T12"/>
            <a:pathLst>
              <a:path w="1602" h="1865">
                <a:moveTo>
                  <a:pt x="0" y="0"/>
                </a:moveTo>
                <a:lnTo>
                  <a:pt x="801" y="964"/>
                </a:lnTo>
                <a:lnTo>
                  <a:pt x="1602" y="1865"/>
                </a:lnTo>
              </a:path>
            </a:pathLst>
          </a:custGeom>
          <a:noFill/>
          <a:ln w="6350">
            <a:solidFill>
              <a:srgbClr val="000000"/>
            </a:solidFill>
            <a:round/>
            <a:headEnd/>
            <a:tailEnd/>
          </a:ln>
        </p:spPr>
        <p:txBody>
          <a:bodyPr/>
          <a:lstStyle/>
          <a:p>
            <a:endParaRPr lang="en-US"/>
          </a:p>
        </p:txBody>
      </p:sp>
      <p:sp>
        <p:nvSpPr>
          <p:cNvPr id="51207" name="Line 14"/>
          <p:cNvSpPr>
            <a:spLocks noChangeShapeType="1"/>
          </p:cNvSpPr>
          <p:nvPr/>
        </p:nvSpPr>
        <p:spPr bwMode="auto">
          <a:xfrm>
            <a:off x="1603375" y="1716088"/>
            <a:ext cx="0" cy="1587"/>
          </a:xfrm>
          <a:prstGeom prst="line">
            <a:avLst/>
          </a:prstGeom>
          <a:noFill/>
          <a:ln w="6350">
            <a:solidFill>
              <a:srgbClr val="000000"/>
            </a:solidFill>
            <a:round/>
            <a:headEnd/>
            <a:tailEnd/>
          </a:ln>
        </p:spPr>
        <p:txBody>
          <a:bodyPr/>
          <a:lstStyle/>
          <a:p>
            <a:endParaRPr lang="en-US"/>
          </a:p>
        </p:txBody>
      </p:sp>
      <p:sp>
        <p:nvSpPr>
          <p:cNvPr id="51208" name="Line 15"/>
          <p:cNvSpPr>
            <a:spLocks noChangeShapeType="1"/>
          </p:cNvSpPr>
          <p:nvPr/>
        </p:nvSpPr>
        <p:spPr bwMode="auto">
          <a:xfrm>
            <a:off x="1593850" y="1716088"/>
            <a:ext cx="17463" cy="1587"/>
          </a:xfrm>
          <a:prstGeom prst="line">
            <a:avLst/>
          </a:prstGeom>
          <a:noFill/>
          <a:ln w="6350">
            <a:solidFill>
              <a:srgbClr val="000000"/>
            </a:solidFill>
            <a:round/>
            <a:headEnd/>
            <a:tailEnd/>
          </a:ln>
        </p:spPr>
        <p:txBody>
          <a:bodyPr/>
          <a:lstStyle/>
          <a:p>
            <a:endParaRPr lang="en-US"/>
          </a:p>
        </p:txBody>
      </p:sp>
      <p:sp>
        <p:nvSpPr>
          <p:cNvPr id="51209" name="Line 16"/>
          <p:cNvSpPr>
            <a:spLocks noChangeShapeType="1"/>
          </p:cNvSpPr>
          <p:nvPr/>
        </p:nvSpPr>
        <p:spPr bwMode="auto">
          <a:xfrm flipV="1">
            <a:off x="2205038" y="2319338"/>
            <a:ext cx="0" cy="117475"/>
          </a:xfrm>
          <a:prstGeom prst="line">
            <a:avLst/>
          </a:prstGeom>
          <a:noFill/>
          <a:ln w="6350">
            <a:solidFill>
              <a:srgbClr val="000000"/>
            </a:solidFill>
            <a:round/>
            <a:headEnd/>
            <a:tailEnd/>
          </a:ln>
        </p:spPr>
        <p:txBody>
          <a:bodyPr/>
          <a:lstStyle/>
          <a:p>
            <a:endParaRPr lang="en-US"/>
          </a:p>
        </p:txBody>
      </p:sp>
      <p:sp>
        <p:nvSpPr>
          <p:cNvPr id="51210" name="Line 17"/>
          <p:cNvSpPr>
            <a:spLocks noChangeShapeType="1"/>
          </p:cNvSpPr>
          <p:nvPr/>
        </p:nvSpPr>
        <p:spPr bwMode="auto">
          <a:xfrm>
            <a:off x="2195513" y="2319338"/>
            <a:ext cx="19050" cy="1587"/>
          </a:xfrm>
          <a:prstGeom prst="line">
            <a:avLst/>
          </a:prstGeom>
          <a:noFill/>
          <a:ln w="6350">
            <a:solidFill>
              <a:srgbClr val="000000"/>
            </a:solidFill>
            <a:round/>
            <a:headEnd/>
            <a:tailEnd/>
          </a:ln>
        </p:spPr>
        <p:txBody>
          <a:bodyPr/>
          <a:lstStyle/>
          <a:p>
            <a:endParaRPr lang="en-US"/>
          </a:p>
        </p:txBody>
      </p:sp>
      <p:sp>
        <p:nvSpPr>
          <p:cNvPr id="51211" name="Line 18"/>
          <p:cNvSpPr>
            <a:spLocks noChangeShapeType="1"/>
          </p:cNvSpPr>
          <p:nvPr/>
        </p:nvSpPr>
        <p:spPr bwMode="auto">
          <a:xfrm flipV="1">
            <a:off x="2806700" y="3038475"/>
            <a:ext cx="0" cy="71438"/>
          </a:xfrm>
          <a:prstGeom prst="line">
            <a:avLst/>
          </a:prstGeom>
          <a:noFill/>
          <a:ln w="6350">
            <a:solidFill>
              <a:srgbClr val="000000"/>
            </a:solidFill>
            <a:round/>
            <a:headEnd/>
            <a:tailEnd/>
          </a:ln>
        </p:spPr>
        <p:txBody>
          <a:bodyPr/>
          <a:lstStyle/>
          <a:p>
            <a:endParaRPr lang="en-US"/>
          </a:p>
        </p:txBody>
      </p:sp>
      <p:sp>
        <p:nvSpPr>
          <p:cNvPr id="51212" name="Line 19"/>
          <p:cNvSpPr>
            <a:spLocks noChangeShapeType="1"/>
          </p:cNvSpPr>
          <p:nvPr/>
        </p:nvSpPr>
        <p:spPr bwMode="auto">
          <a:xfrm>
            <a:off x="2798763" y="3038475"/>
            <a:ext cx="17462" cy="1588"/>
          </a:xfrm>
          <a:prstGeom prst="line">
            <a:avLst/>
          </a:prstGeom>
          <a:noFill/>
          <a:ln w="6350">
            <a:solidFill>
              <a:srgbClr val="000000"/>
            </a:solidFill>
            <a:round/>
            <a:headEnd/>
            <a:tailEnd/>
          </a:ln>
        </p:spPr>
        <p:txBody>
          <a:bodyPr/>
          <a:lstStyle/>
          <a:p>
            <a:endParaRPr lang="en-US"/>
          </a:p>
        </p:txBody>
      </p:sp>
      <p:sp>
        <p:nvSpPr>
          <p:cNvPr id="51213" name="Line 20"/>
          <p:cNvSpPr>
            <a:spLocks noChangeShapeType="1"/>
          </p:cNvSpPr>
          <p:nvPr/>
        </p:nvSpPr>
        <p:spPr bwMode="auto">
          <a:xfrm>
            <a:off x="1603375" y="1716088"/>
            <a:ext cx="0" cy="1587"/>
          </a:xfrm>
          <a:prstGeom prst="line">
            <a:avLst/>
          </a:prstGeom>
          <a:noFill/>
          <a:ln w="6350">
            <a:solidFill>
              <a:srgbClr val="000000"/>
            </a:solidFill>
            <a:round/>
            <a:headEnd/>
            <a:tailEnd/>
          </a:ln>
        </p:spPr>
        <p:txBody>
          <a:bodyPr/>
          <a:lstStyle/>
          <a:p>
            <a:endParaRPr lang="en-US"/>
          </a:p>
        </p:txBody>
      </p:sp>
      <p:sp>
        <p:nvSpPr>
          <p:cNvPr id="51214" name="Line 21"/>
          <p:cNvSpPr>
            <a:spLocks noChangeShapeType="1"/>
          </p:cNvSpPr>
          <p:nvPr/>
        </p:nvSpPr>
        <p:spPr bwMode="auto">
          <a:xfrm>
            <a:off x="1593850" y="1716088"/>
            <a:ext cx="17463" cy="1587"/>
          </a:xfrm>
          <a:prstGeom prst="line">
            <a:avLst/>
          </a:prstGeom>
          <a:noFill/>
          <a:ln w="6350">
            <a:solidFill>
              <a:srgbClr val="000000"/>
            </a:solidFill>
            <a:round/>
            <a:headEnd/>
            <a:tailEnd/>
          </a:ln>
        </p:spPr>
        <p:txBody>
          <a:bodyPr/>
          <a:lstStyle/>
          <a:p>
            <a:endParaRPr lang="en-US"/>
          </a:p>
        </p:txBody>
      </p:sp>
      <p:sp>
        <p:nvSpPr>
          <p:cNvPr id="51215" name="Line 22"/>
          <p:cNvSpPr>
            <a:spLocks noChangeShapeType="1"/>
          </p:cNvSpPr>
          <p:nvPr/>
        </p:nvSpPr>
        <p:spPr bwMode="auto">
          <a:xfrm>
            <a:off x="2205038" y="2436813"/>
            <a:ext cx="0" cy="115887"/>
          </a:xfrm>
          <a:prstGeom prst="line">
            <a:avLst/>
          </a:prstGeom>
          <a:noFill/>
          <a:ln w="6350">
            <a:solidFill>
              <a:srgbClr val="000000"/>
            </a:solidFill>
            <a:round/>
            <a:headEnd/>
            <a:tailEnd/>
          </a:ln>
        </p:spPr>
        <p:txBody>
          <a:bodyPr/>
          <a:lstStyle/>
          <a:p>
            <a:endParaRPr lang="en-US"/>
          </a:p>
        </p:txBody>
      </p:sp>
      <p:sp>
        <p:nvSpPr>
          <p:cNvPr id="51216" name="Line 23"/>
          <p:cNvSpPr>
            <a:spLocks noChangeShapeType="1"/>
          </p:cNvSpPr>
          <p:nvPr/>
        </p:nvSpPr>
        <p:spPr bwMode="auto">
          <a:xfrm>
            <a:off x="2195513" y="2552700"/>
            <a:ext cx="19050" cy="1588"/>
          </a:xfrm>
          <a:prstGeom prst="line">
            <a:avLst/>
          </a:prstGeom>
          <a:noFill/>
          <a:ln w="6350">
            <a:solidFill>
              <a:srgbClr val="000000"/>
            </a:solidFill>
            <a:round/>
            <a:headEnd/>
            <a:tailEnd/>
          </a:ln>
        </p:spPr>
        <p:txBody>
          <a:bodyPr/>
          <a:lstStyle/>
          <a:p>
            <a:endParaRPr lang="en-US"/>
          </a:p>
        </p:txBody>
      </p:sp>
      <p:sp>
        <p:nvSpPr>
          <p:cNvPr id="51217" name="Line 24"/>
          <p:cNvSpPr>
            <a:spLocks noChangeShapeType="1"/>
          </p:cNvSpPr>
          <p:nvPr/>
        </p:nvSpPr>
        <p:spPr bwMode="auto">
          <a:xfrm>
            <a:off x="2806700" y="3109913"/>
            <a:ext cx="0" cy="69850"/>
          </a:xfrm>
          <a:prstGeom prst="line">
            <a:avLst/>
          </a:prstGeom>
          <a:noFill/>
          <a:ln w="6350">
            <a:solidFill>
              <a:srgbClr val="000000"/>
            </a:solidFill>
            <a:round/>
            <a:headEnd/>
            <a:tailEnd/>
          </a:ln>
        </p:spPr>
        <p:txBody>
          <a:bodyPr/>
          <a:lstStyle/>
          <a:p>
            <a:endParaRPr lang="en-US"/>
          </a:p>
        </p:txBody>
      </p:sp>
      <p:sp>
        <p:nvSpPr>
          <p:cNvPr id="51218" name="Line 25"/>
          <p:cNvSpPr>
            <a:spLocks noChangeShapeType="1"/>
          </p:cNvSpPr>
          <p:nvPr/>
        </p:nvSpPr>
        <p:spPr bwMode="auto">
          <a:xfrm>
            <a:off x="2798763" y="3179763"/>
            <a:ext cx="17462" cy="0"/>
          </a:xfrm>
          <a:prstGeom prst="line">
            <a:avLst/>
          </a:prstGeom>
          <a:noFill/>
          <a:ln w="6350">
            <a:solidFill>
              <a:srgbClr val="000000"/>
            </a:solidFill>
            <a:round/>
            <a:headEnd/>
            <a:tailEnd/>
          </a:ln>
        </p:spPr>
        <p:txBody>
          <a:bodyPr/>
          <a:lstStyle/>
          <a:p>
            <a:endParaRPr lang="en-US"/>
          </a:p>
        </p:txBody>
      </p:sp>
      <p:sp>
        <p:nvSpPr>
          <p:cNvPr id="51219" name="Oval 26"/>
          <p:cNvSpPr>
            <a:spLocks noChangeArrowheads="1"/>
          </p:cNvSpPr>
          <p:nvPr/>
        </p:nvSpPr>
        <p:spPr bwMode="auto">
          <a:xfrm>
            <a:off x="1598613" y="1709738"/>
            <a:ext cx="11112" cy="15875"/>
          </a:xfrm>
          <a:prstGeom prst="ellipse">
            <a:avLst/>
          </a:prstGeom>
          <a:solidFill>
            <a:srgbClr val="000000"/>
          </a:solidFill>
          <a:ln w="9525">
            <a:noFill/>
            <a:round/>
            <a:headEnd/>
            <a:tailEnd/>
          </a:ln>
        </p:spPr>
        <p:txBody>
          <a:bodyPr/>
          <a:lstStyle/>
          <a:p>
            <a:endParaRPr lang="en-US"/>
          </a:p>
        </p:txBody>
      </p:sp>
      <p:sp>
        <p:nvSpPr>
          <p:cNvPr id="51220" name="Oval 27"/>
          <p:cNvSpPr>
            <a:spLocks noChangeArrowheads="1"/>
          </p:cNvSpPr>
          <p:nvPr/>
        </p:nvSpPr>
        <p:spPr bwMode="auto">
          <a:xfrm>
            <a:off x="1597025" y="1709738"/>
            <a:ext cx="14288" cy="15875"/>
          </a:xfrm>
          <a:prstGeom prst="ellipse">
            <a:avLst/>
          </a:prstGeom>
          <a:noFill/>
          <a:ln w="6350">
            <a:solidFill>
              <a:srgbClr val="000000"/>
            </a:solidFill>
            <a:round/>
            <a:headEnd/>
            <a:tailEnd/>
          </a:ln>
        </p:spPr>
        <p:txBody>
          <a:bodyPr/>
          <a:lstStyle/>
          <a:p>
            <a:endParaRPr lang="en-US"/>
          </a:p>
        </p:txBody>
      </p:sp>
      <p:sp>
        <p:nvSpPr>
          <p:cNvPr id="51221" name="Oval 28"/>
          <p:cNvSpPr>
            <a:spLocks noChangeArrowheads="1"/>
          </p:cNvSpPr>
          <p:nvPr/>
        </p:nvSpPr>
        <p:spPr bwMode="auto">
          <a:xfrm>
            <a:off x="2200275" y="2430463"/>
            <a:ext cx="11113" cy="14287"/>
          </a:xfrm>
          <a:prstGeom prst="ellipse">
            <a:avLst/>
          </a:prstGeom>
          <a:solidFill>
            <a:srgbClr val="000000"/>
          </a:solidFill>
          <a:ln w="9525">
            <a:noFill/>
            <a:round/>
            <a:headEnd/>
            <a:tailEnd/>
          </a:ln>
        </p:spPr>
        <p:txBody>
          <a:bodyPr/>
          <a:lstStyle/>
          <a:p>
            <a:endParaRPr lang="en-US"/>
          </a:p>
        </p:txBody>
      </p:sp>
      <p:sp>
        <p:nvSpPr>
          <p:cNvPr id="51222" name="Oval 29"/>
          <p:cNvSpPr>
            <a:spLocks noChangeArrowheads="1"/>
          </p:cNvSpPr>
          <p:nvPr/>
        </p:nvSpPr>
        <p:spPr bwMode="auto">
          <a:xfrm>
            <a:off x="2198688" y="2430463"/>
            <a:ext cx="14287" cy="15875"/>
          </a:xfrm>
          <a:prstGeom prst="ellipse">
            <a:avLst/>
          </a:prstGeom>
          <a:noFill/>
          <a:ln w="6350">
            <a:solidFill>
              <a:srgbClr val="000000"/>
            </a:solidFill>
            <a:round/>
            <a:headEnd/>
            <a:tailEnd/>
          </a:ln>
        </p:spPr>
        <p:txBody>
          <a:bodyPr/>
          <a:lstStyle/>
          <a:p>
            <a:endParaRPr lang="en-US"/>
          </a:p>
        </p:txBody>
      </p:sp>
      <p:sp>
        <p:nvSpPr>
          <p:cNvPr id="51223" name="Oval 30"/>
          <p:cNvSpPr>
            <a:spLocks noChangeArrowheads="1"/>
          </p:cNvSpPr>
          <p:nvPr/>
        </p:nvSpPr>
        <p:spPr bwMode="auto">
          <a:xfrm>
            <a:off x="2801938" y="3103563"/>
            <a:ext cx="12700" cy="14287"/>
          </a:xfrm>
          <a:prstGeom prst="ellipse">
            <a:avLst/>
          </a:prstGeom>
          <a:solidFill>
            <a:srgbClr val="000000"/>
          </a:solidFill>
          <a:ln w="9525">
            <a:noFill/>
            <a:round/>
            <a:headEnd/>
            <a:tailEnd/>
          </a:ln>
        </p:spPr>
        <p:txBody>
          <a:bodyPr/>
          <a:lstStyle/>
          <a:p>
            <a:endParaRPr lang="en-US"/>
          </a:p>
        </p:txBody>
      </p:sp>
      <p:sp>
        <p:nvSpPr>
          <p:cNvPr id="51224" name="Oval 31"/>
          <p:cNvSpPr>
            <a:spLocks noChangeArrowheads="1"/>
          </p:cNvSpPr>
          <p:nvPr/>
        </p:nvSpPr>
        <p:spPr bwMode="auto">
          <a:xfrm>
            <a:off x="2800350" y="3101975"/>
            <a:ext cx="14288" cy="17463"/>
          </a:xfrm>
          <a:prstGeom prst="ellipse">
            <a:avLst/>
          </a:prstGeom>
          <a:noFill/>
          <a:ln w="6350">
            <a:solidFill>
              <a:srgbClr val="000000"/>
            </a:solidFill>
            <a:round/>
            <a:headEnd/>
            <a:tailEnd/>
          </a:ln>
        </p:spPr>
        <p:txBody>
          <a:bodyPr/>
          <a:lstStyle/>
          <a:p>
            <a:endParaRPr lang="en-US"/>
          </a:p>
        </p:txBody>
      </p:sp>
      <p:sp>
        <p:nvSpPr>
          <p:cNvPr id="51225" name="Text Box 32"/>
          <p:cNvSpPr txBox="1">
            <a:spLocks noChangeArrowheads="1"/>
          </p:cNvSpPr>
          <p:nvPr/>
        </p:nvSpPr>
        <p:spPr bwMode="auto">
          <a:xfrm>
            <a:off x="930275" y="3092450"/>
            <a:ext cx="412750" cy="274638"/>
          </a:xfrm>
          <a:prstGeom prst="rect">
            <a:avLst/>
          </a:prstGeom>
          <a:noFill/>
          <a:ln w="9525">
            <a:noFill/>
            <a:miter lim="800000"/>
            <a:headEnd/>
            <a:tailEnd/>
          </a:ln>
        </p:spPr>
        <p:txBody>
          <a:bodyPr wrap="none">
            <a:spAutoFit/>
          </a:bodyPr>
          <a:lstStyle/>
          <a:p>
            <a:pPr algn="r" eaLnBrk="1" hangingPunct="1"/>
            <a:r>
              <a:rPr lang="en-US" sz="1200" b="1">
                <a:latin typeface="Times" charset="0"/>
              </a:rPr>
              <a:t>0%</a:t>
            </a:r>
          </a:p>
        </p:txBody>
      </p:sp>
      <p:sp>
        <p:nvSpPr>
          <p:cNvPr id="51226" name="Text Box 33"/>
          <p:cNvSpPr txBox="1">
            <a:spLocks noChangeArrowheads="1"/>
          </p:cNvSpPr>
          <p:nvPr/>
        </p:nvSpPr>
        <p:spPr bwMode="auto">
          <a:xfrm>
            <a:off x="855663" y="2733675"/>
            <a:ext cx="488950" cy="274638"/>
          </a:xfrm>
          <a:prstGeom prst="rect">
            <a:avLst/>
          </a:prstGeom>
          <a:noFill/>
          <a:ln w="9525">
            <a:noFill/>
            <a:miter lim="800000"/>
            <a:headEnd/>
            <a:tailEnd/>
          </a:ln>
        </p:spPr>
        <p:txBody>
          <a:bodyPr wrap="none">
            <a:spAutoFit/>
          </a:bodyPr>
          <a:lstStyle/>
          <a:p>
            <a:pPr algn="r" eaLnBrk="1" hangingPunct="1"/>
            <a:r>
              <a:rPr lang="en-US" sz="1200" b="1">
                <a:latin typeface="Times" charset="0"/>
              </a:rPr>
              <a:t>25%</a:t>
            </a:r>
          </a:p>
        </p:txBody>
      </p:sp>
      <p:sp>
        <p:nvSpPr>
          <p:cNvPr id="51227" name="Text Box 34"/>
          <p:cNvSpPr txBox="1">
            <a:spLocks noChangeArrowheads="1"/>
          </p:cNvSpPr>
          <p:nvPr/>
        </p:nvSpPr>
        <p:spPr bwMode="auto">
          <a:xfrm>
            <a:off x="854075" y="2363788"/>
            <a:ext cx="488950" cy="274637"/>
          </a:xfrm>
          <a:prstGeom prst="rect">
            <a:avLst/>
          </a:prstGeom>
          <a:noFill/>
          <a:ln w="9525">
            <a:noFill/>
            <a:miter lim="800000"/>
            <a:headEnd/>
            <a:tailEnd/>
          </a:ln>
        </p:spPr>
        <p:txBody>
          <a:bodyPr wrap="none">
            <a:spAutoFit/>
          </a:bodyPr>
          <a:lstStyle/>
          <a:p>
            <a:pPr algn="r" eaLnBrk="1" hangingPunct="1"/>
            <a:r>
              <a:rPr lang="en-US" sz="1200" b="1">
                <a:latin typeface="Times" charset="0"/>
              </a:rPr>
              <a:t>50%</a:t>
            </a:r>
          </a:p>
        </p:txBody>
      </p:sp>
      <p:sp>
        <p:nvSpPr>
          <p:cNvPr id="51228" name="Text Box 35"/>
          <p:cNvSpPr txBox="1">
            <a:spLocks noChangeArrowheads="1"/>
          </p:cNvSpPr>
          <p:nvPr/>
        </p:nvSpPr>
        <p:spPr bwMode="auto">
          <a:xfrm>
            <a:off x="854075" y="1971675"/>
            <a:ext cx="488950" cy="274638"/>
          </a:xfrm>
          <a:prstGeom prst="rect">
            <a:avLst/>
          </a:prstGeom>
          <a:noFill/>
          <a:ln w="9525">
            <a:noFill/>
            <a:miter lim="800000"/>
            <a:headEnd/>
            <a:tailEnd/>
          </a:ln>
        </p:spPr>
        <p:txBody>
          <a:bodyPr wrap="none">
            <a:spAutoFit/>
          </a:bodyPr>
          <a:lstStyle/>
          <a:p>
            <a:pPr algn="r" eaLnBrk="1" hangingPunct="1"/>
            <a:r>
              <a:rPr lang="en-US" sz="1200" b="1">
                <a:latin typeface="Times" charset="0"/>
              </a:rPr>
              <a:t>75%</a:t>
            </a:r>
          </a:p>
        </p:txBody>
      </p:sp>
      <p:sp>
        <p:nvSpPr>
          <p:cNvPr id="51229" name="Text Box 36"/>
          <p:cNvSpPr txBox="1">
            <a:spLocks noChangeArrowheads="1"/>
          </p:cNvSpPr>
          <p:nvPr/>
        </p:nvSpPr>
        <p:spPr bwMode="auto">
          <a:xfrm>
            <a:off x="777875" y="1590675"/>
            <a:ext cx="565150" cy="274638"/>
          </a:xfrm>
          <a:prstGeom prst="rect">
            <a:avLst/>
          </a:prstGeom>
          <a:noFill/>
          <a:ln w="9525">
            <a:noFill/>
            <a:miter lim="800000"/>
            <a:headEnd/>
            <a:tailEnd/>
          </a:ln>
        </p:spPr>
        <p:txBody>
          <a:bodyPr wrap="none">
            <a:spAutoFit/>
          </a:bodyPr>
          <a:lstStyle/>
          <a:p>
            <a:pPr algn="r" eaLnBrk="1" hangingPunct="1"/>
            <a:r>
              <a:rPr lang="en-US" sz="1200" b="1">
                <a:latin typeface="Times" charset="0"/>
              </a:rPr>
              <a:t>100%</a:t>
            </a:r>
          </a:p>
        </p:txBody>
      </p:sp>
      <p:sp>
        <p:nvSpPr>
          <p:cNvPr id="51230" name="Text Box 37"/>
          <p:cNvSpPr txBox="1">
            <a:spLocks noChangeArrowheads="1"/>
          </p:cNvSpPr>
          <p:nvPr/>
        </p:nvSpPr>
        <p:spPr bwMode="auto">
          <a:xfrm>
            <a:off x="1357313" y="3206750"/>
            <a:ext cx="598487" cy="304800"/>
          </a:xfrm>
          <a:prstGeom prst="rect">
            <a:avLst/>
          </a:prstGeom>
          <a:noFill/>
          <a:ln w="9525">
            <a:noFill/>
            <a:miter lim="800000"/>
            <a:headEnd/>
            <a:tailEnd/>
          </a:ln>
        </p:spPr>
        <p:txBody>
          <a:bodyPr wrap="none">
            <a:spAutoFit/>
          </a:bodyPr>
          <a:lstStyle/>
          <a:p>
            <a:pPr eaLnBrk="1" hangingPunct="1"/>
            <a:r>
              <a:rPr lang="en-US" sz="1400" b="1">
                <a:solidFill>
                  <a:srgbClr val="0000FF"/>
                </a:solidFill>
                <a:latin typeface="Times" charset="0"/>
              </a:rPr>
              <a:t>1-3%</a:t>
            </a:r>
          </a:p>
        </p:txBody>
      </p:sp>
      <p:sp>
        <p:nvSpPr>
          <p:cNvPr id="51231" name="Text Box 38"/>
          <p:cNvSpPr txBox="1">
            <a:spLocks noChangeArrowheads="1"/>
          </p:cNvSpPr>
          <p:nvPr/>
        </p:nvSpPr>
        <p:spPr bwMode="auto">
          <a:xfrm>
            <a:off x="1908175" y="3206750"/>
            <a:ext cx="687388" cy="304800"/>
          </a:xfrm>
          <a:prstGeom prst="rect">
            <a:avLst/>
          </a:prstGeom>
          <a:noFill/>
          <a:ln w="9525">
            <a:noFill/>
            <a:miter lim="800000"/>
            <a:headEnd/>
            <a:tailEnd/>
          </a:ln>
        </p:spPr>
        <p:txBody>
          <a:bodyPr wrap="none">
            <a:spAutoFit/>
          </a:bodyPr>
          <a:lstStyle/>
          <a:p>
            <a:pPr eaLnBrk="1" hangingPunct="1"/>
            <a:r>
              <a:rPr lang="en-US" sz="1400" b="1">
                <a:solidFill>
                  <a:srgbClr val="FF0000"/>
                </a:solidFill>
                <a:latin typeface="Times" charset="0"/>
              </a:rPr>
              <a:t>5-25%</a:t>
            </a:r>
          </a:p>
        </p:txBody>
      </p:sp>
      <p:sp>
        <p:nvSpPr>
          <p:cNvPr id="51232" name="Text Box 39"/>
          <p:cNvSpPr txBox="1">
            <a:spLocks noChangeArrowheads="1"/>
          </p:cNvSpPr>
          <p:nvPr/>
        </p:nvSpPr>
        <p:spPr bwMode="auto">
          <a:xfrm>
            <a:off x="2481263" y="3214688"/>
            <a:ext cx="776287" cy="304800"/>
          </a:xfrm>
          <a:prstGeom prst="rect">
            <a:avLst/>
          </a:prstGeom>
          <a:noFill/>
          <a:ln w="9525">
            <a:noFill/>
            <a:miter lim="800000"/>
            <a:headEnd/>
            <a:tailEnd/>
          </a:ln>
        </p:spPr>
        <p:txBody>
          <a:bodyPr wrap="none">
            <a:spAutoFit/>
          </a:bodyPr>
          <a:lstStyle/>
          <a:p>
            <a:pPr eaLnBrk="1" hangingPunct="1"/>
            <a:r>
              <a:rPr lang="en-US" sz="1400" b="1">
                <a:solidFill>
                  <a:srgbClr val="0000FF"/>
                </a:solidFill>
                <a:latin typeface="Times New Roman" pitchFamily="18" charset="0"/>
              </a:rPr>
              <a:t>35-50%</a:t>
            </a:r>
          </a:p>
        </p:txBody>
      </p:sp>
      <p:sp>
        <p:nvSpPr>
          <p:cNvPr id="51233" name="Text Box 40"/>
          <p:cNvSpPr txBox="1">
            <a:spLocks noChangeArrowheads="1"/>
          </p:cNvSpPr>
          <p:nvPr/>
        </p:nvSpPr>
        <p:spPr bwMode="auto">
          <a:xfrm rot="-5400000">
            <a:off x="-3969" y="2143919"/>
            <a:ext cx="1512888" cy="336550"/>
          </a:xfrm>
          <a:prstGeom prst="rect">
            <a:avLst/>
          </a:prstGeom>
          <a:noFill/>
          <a:ln w="9525">
            <a:noFill/>
            <a:miter lim="800000"/>
            <a:headEnd/>
            <a:tailEnd/>
          </a:ln>
        </p:spPr>
        <p:txBody>
          <a:bodyPr wrap="none">
            <a:spAutoFit/>
          </a:bodyPr>
          <a:lstStyle/>
          <a:p>
            <a:pPr eaLnBrk="1" hangingPunct="1"/>
            <a:r>
              <a:rPr lang="en-US" sz="1600" b="1">
                <a:latin typeface="Times" charset="0"/>
              </a:rPr>
              <a:t>P(choose early)</a:t>
            </a:r>
          </a:p>
        </p:txBody>
      </p:sp>
      <p:sp>
        <p:nvSpPr>
          <p:cNvPr id="51234" name="Text Box 41"/>
          <p:cNvSpPr txBox="1">
            <a:spLocks noChangeArrowheads="1"/>
          </p:cNvSpPr>
          <p:nvPr/>
        </p:nvSpPr>
        <p:spPr bwMode="auto">
          <a:xfrm>
            <a:off x="585788" y="1219200"/>
            <a:ext cx="184150" cy="457200"/>
          </a:xfrm>
          <a:prstGeom prst="rect">
            <a:avLst/>
          </a:prstGeom>
          <a:noFill/>
          <a:ln w="9525">
            <a:noFill/>
            <a:miter lim="800000"/>
            <a:headEnd/>
            <a:tailEnd/>
          </a:ln>
        </p:spPr>
        <p:txBody>
          <a:bodyPr wrap="none">
            <a:spAutoFit/>
          </a:bodyPr>
          <a:lstStyle/>
          <a:p>
            <a:endParaRPr lang="en-US" b="1">
              <a:latin typeface="Times" charset="0"/>
            </a:endParaRPr>
          </a:p>
        </p:txBody>
      </p:sp>
      <p:sp>
        <p:nvSpPr>
          <p:cNvPr id="51235" name="Line 42"/>
          <p:cNvSpPr>
            <a:spLocks noChangeShapeType="1"/>
          </p:cNvSpPr>
          <p:nvPr/>
        </p:nvSpPr>
        <p:spPr bwMode="auto">
          <a:xfrm flipV="1">
            <a:off x="3109913" y="3225800"/>
            <a:ext cx="0" cy="12700"/>
          </a:xfrm>
          <a:prstGeom prst="line">
            <a:avLst/>
          </a:prstGeom>
          <a:noFill/>
          <a:ln w="6350">
            <a:solidFill>
              <a:srgbClr val="000000"/>
            </a:solidFill>
            <a:round/>
            <a:headEnd/>
            <a:tailEnd/>
          </a:ln>
        </p:spPr>
        <p:txBody>
          <a:bodyPr/>
          <a:lstStyle/>
          <a:p>
            <a:endParaRPr lang="en-US"/>
          </a:p>
        </p:txBody>
      </p:sp>
      <p:sp>
        <p:nvSpPr>
          <p:cNvPr id="51236" name="Line 43"/>
          <p:cNvSpPr>
            <a:spLocks noChangeShapeType="1"/>
          </p:cNvSpPr>
          <p:nvPr/>
        </p:nvSpPr>
        <p:spPr bwMode="auto">
          <a:xfrm>
            <a:off x="4157663" y="5697538"/>
            <a:ext cx="457200" cy="0"/>
          </a:xfrm>
          <a:prstGeom prst="line">
            <a:avLst/>
          </a:prstGeom>
          <a:noFill/>
          <a:ln w="9525">
            <a:solidFill>
              <a:srgbClr val="FF0000"/>
            </a:solidFill>
            <a:round/>
            <a:headEnd/>
            <a:tailEnd/>
          </a:ln>
        </p:spPr>
        <p:txBody>
          <a:bodyPr/>
          <a:lstStyle/>
          <a:p>
            <a:endParaRPr lang="en-US"/>
          </a:p>
        </p:txBody>
      </p:sp>
      <p:sp>
        <p:nvSpPr>
          <p:cNvPr id="51237" name="Text Box 44"/>
          <p:cNvSpPr txBox="1">
            <a:spLocks noChangeArrowheads="1"/>
          </p:cNvSpPr>
          <p:nvPr/>
        </p:nvSpPr>
        <p:spPr bwMode="auto">
          <a:xfrm>
            <a:off x="4083050" y="5487988"/>
            <a:ext cx="1555750" cy="366712"/>
          </a:xfrm>
          <a:prstGeom prst="rect">
            <a:avLst/>
          </a:prstGeom>
          <a:noFill/>
          <a:ln w="9525">
            <a:noFill/>
            <a:miter lim="800000"/>
            <a:headEnd/>
            <a:tailEnd/>
          </a:ln>
        </p:spPr>
        <p:txBody>
          <a:bodyPr wrap="none">
            <a:spAutoFit/>
          </a:bodyPr>
          <a:lstStyle/>
          <a:p>
            <a:pPr algn="r" eaLnBrk="1" hangingPunct="1"/>
            <a:r>
              <a:rPr lang="en-US" sz="1600" b="1">
                <a:latin typeface="Times" charset="0"/>
              </a:rPr>
              <a:t>           </a:t>
            </a:r>
            <a:r>
              <a:rPr lang="en-US" sz="1800" b="1">
                <a:solidFill>
                  <a:srgbClr val="FF0000"/>
                </a:solidFill>
                <a:latin typeface="Times" charset="0"/>
              </a:rPr>
              <a:t>Difficult</a:t>
            </a:r>
          </a:p>
        </p:txBody>
      </p:sp>
      <p:sp>
        <p:nvSpPr>
          <p:cNvPr id="51238" name="Line 45"/>
          <p:cNvSpPr>
            <a:spLocks noChangeShapeType="1"/>
          </p:cNvSpPr>
          <p:nvPr/>
        </p:nvSpPr>
        <p:spPr bwMode="auto">
          <a:xfrm flipV="1">
            <a:off x="4046538" y="6096000"/>
            <a:ext cx="601662" cy="11113"/>
          </a:xfrm>
          <a:prstGeom prst="line">
            <a:avLst/>
          </a:prstGeom>
          <a:noFill/>
          <a:ln w="57150">
            <a:solidFill>
              <a:srgbClr val="3333FF"/>
            </a:solidFill>
            <a:round/>
            <a:headEnd/>
            <a:tailEnd/>
          </a:ln>
        </p:spPr>
        <p:txBody>
          <a:bodyPr/>
          <a:lstStyle/>
          <a:p>
            <a:endParaRPr lang="en-US"/>
          </a:p>
        </p:txBody>
      </p:sp>
      <p:sp>
        <p:nvSpPr>
          <p:cNvPr id="51239" name="Text Box 46"/>
          <p:cNvSpPr txBox="1">
            <a:spLocks noChangeArrowheads="1"/>
          </p:cNvSpPr>
          <p:nvPr/>
        </p:nvSpPr>
        <p:spPr bwMode="auto">
          <a:xfrm>
            <a:off x="4392613" y="5888038"/>
            <a:ext cx="882650" cy="366712"/>
          </a:xfrm>
          <a:prstGeom prst="rect">
            <a:avLst/>
          </a:prstGeom>
          <a:noFill/>
          <a:ln w="9525">
            <a:noFill/>
            <a:miter lim="800000"/>
            <a:headEnd/>
            <a:tailEnd/>
          </a:ln>
        </p:spPr>
        <p:txBody>
          <a:bodyPr wrap="none">
            <a:spAutoFit/>
          </a:bodyPr>
          <a:lstStyle/>
          <a:p>
            <a:pPr algn="r" eaLnBrk="1" hangingPunct="1"/>
            <a:r>
              <a:rPr lang="en-US" sz="1800" b="1">
                <a:solidFill>
                  <a:srgbClr val="0000FF"/>
                </a:solidFill>
                <a:latin typeface="Times" charset="0"/>
              </a:rPr>
              <a:t>    Easy</a:t>
            </a:r>
          </a:p>
        </p:txBody>
      </p:sp>
      <p:grpSp>
        <p:nvGrpSpPr>
          <p:cNvPr id="51240" name="Group 47"/>
          <p:cNvGrpSpPr>
            <a:grpSpLocks/>
          </p:cNvGrpSpPr>
          <p:nvPr/>
        </p:nvGrpSpPr>
        <p:grpSpPr bwMode="auto">
          <a:xfrm>
            <a:off x="7307263" y="5400675"/>
            <a:ext cx="725487" cy="695325"/>
            <a:chOff x="5063" y="2634"/>
            <a:chExt cx="457" cy="438"/>
          </a:xfrm>
        </p:grpSpPr>
        <p:grpSp>
          <p:nvGrpSpPr>
            <p:cNvPr id="52002" name="Group 48"/>
            <p:cNvGrpSpPr>
              <a:grpSpLocks/>
            </p:cNvGrpSpPr>
            <p:nvPr/>
          </p:nvGrpSpPr>
          <p:grpSpPr bwMode="auto">
            <a:xfrm>
              <a:off x="5360" y="2634"/>
              <a:ext cx="144" cy="294"/>
              <a:chOff x="4848" y="3262"/>
              <a:chExt cx="144" cy="338"/>
            </a:xfrm>
          </p:grpSpPr>
          <p:sp>
            <p:nvSpPr>
              <p:cNvPr id="52005" name="Line 49"/>
              <p:cNvSpPr>
                <a:spLocks noChangeShapeType="1"/>
              </p:cNvSpPr>
              <p:nvPr/>
            </p:nvSpPr>
            <p:spPr bwMode="auto">
              <a:xfrm>
                <a:off x="4848" y="3600"/>
                <a:ext cx="144" cy="0"/>
              </a:xfrm>
              <a:prstGeom prst="line">
                <a:avLst/>
              </a:prstGeom>
              <a:noFill/>
              <a:ln w="9525">
                <a:solidFill>
                  <a:schemeClr val="tx1"/>
                </a:solidFill>
                <a:round/>
                <a:headEnd/>
                <a:tailEnd/>
              </a:ln>
            </p:spPr>
            <p:txBody>
              <a:bodyPr/>
              <a:lstStyle/>
              <a:p>
                <a:endParaRPr lang="en-US"/>
              </a:p>
            </p:txBody>
          </p:sp>
          <p:sp>
            <p:nvSpPr>
              <p:cNvPr id="52006" name="Line 50"/>
              <p:cNvSpPr>
                <a:spLocks noChangeShapeType="1"/>
              </p:cNvSpPr>
              <p:nvPr/>
            </p:nvSpPr>
            <p:spPr bwMode="auto">
              <a:xfrm flipV="1">
                <a:off x="4848" y="3262"/>
                <a:ext cx="0" cy="338"/>
              </a:xfrm>
              <a:prstGeom prst="line">
                <a:avLst/>
              </a:prstGeom>
              <a:noFill/>
              <a:ln w="9525">
                <a:solidFill>
                  <a:schemeClr val="tx1"/>
                </a:solidFill>
                <a:round/>
                <a:headEnd/>
                <a:tailEnd/>
              </a:ln>
            </p:spPr>
            <p:txBody>
              <a:bodyPr/>
              <a:lstStyle/>
              <a:p>
                <a:endParaRPr lang="en-US"/>
              </a:p>
            </p:txBody>
          </p:sp>
        </p:grpSp>
        <p:sp>
          <p:nvSpPr>
            <p:cNvPr id="52003" name="Text Box 51"/>
            <p:cNvSpPr txBox="1">
              <a:spLocks noChangeArrowheads="1"/>
            </p:cNvSpPr>
            <p:nvPr/>
          </p:nvSpPr>
          <p:spPr bwMode="auto">
            <a:xfrm>
              <a:off x="5063" y="2637"/>
              <a:ext cx="332" cy="173"/>
            </a:xfrm>
            <a:prstGeom prst="rect">
              <a:avLst/>
            </a:prstGeom>
            <a:noFill/>
            <a:ln w="9525">
              <a:noFill/>
              <a:miter lim="800000"/>
              <a:headEnd/>
              <a:tailEnd/>
            </a:ln>
          </p:spPr>
          <p:txBody>
            <a:bodyPr wrap="none">
              <a:spAutoFit/>
            </a:bodyPr>
            <a:lstStyle/>
            <a:p>
              <a:pPr algn="r"/>
              <a:r>
                <a:rPr lang="en-US" sz="1200" b="1">
                  <a:latin typeface="Times" charset="0"/>
                </a:rPr>
                <a:t>0.4%</a:t>
              </a:r>
            </a:p>
          </p:txBody>
        </p:sp>
        <p:sp>
          <p:nvSpPr>
            <p:cNvPr id="52004" name="Text Box 52"/>
            <p:cNvSpPr txBox="1">
              <a:spLocks noChangeArrowheads="1"/>
            </p:cNvSpPr>
            <p:nvPr/>
          </p:nvSpPr>
          <p:spPr bwMode="auto">
            <a:xfrm>
              <a:off x="5319" y="2899"/>
              <a:ext cx="201" cy="173"/>
            </a:xfrm>
            <a:prstGeom prst="rect">
              <a:avLst/>
            </a:prstGeom>
            <a:noFill/>
            <a:ln w="9525">
              <a:noFill/>
              <a:miter lim="800000"/>
              <a:headEnd/>
              <a:tailEnd/>
            </a:ln>
          </p:spPr>
          <p:txBody>
            <a:bodyPr wrap="none">
              <a:spAutoFit/>
            </a:bodyPr>
            <a:lstStyle/>
            <a:p>
              <a:pPr algn="r"/>
              <a:r>
                <a:rPr lang="en-US" sz="1200" b="1">
                  <a:latin typeface="Times" charset="0"/>
                </a:rPr>
                <a:t>2s</a:t>
              </a:r>
            </a:p>
          </p:txBody>
        </p:sp>
      </p:grpSp>
      <p:grpSp>
        <p:nvGrpSpPr>
          <p:cNvPr id="51241" name="Group 53"/>
          <p:cNvGrpSpPr>
            <a:grpSpLocks/>
          </p:cNvGrpSpPr>
          <p:nvPr/>
        </p:nvGrpSpPr>
        <p:grpSpPr bwMode="auto">
          <a:xfrm>
            <a:off x="3557588" y="1219200"/>
            <a:ext cx="5053012" cy="4073525"/>
            <a:chOff x="1244" y="1514"/>
            <a:chExt cx="3183" cy="2566"/>
          </a:xfrm>
        </p:grpSpPr>
        <p:grpSp>
          <p:nvGrpSpPr>
            <p:cNvPr id="51286" name="Group 54"/>
            <p:cNvGrpSpPr>
              <a:grpSpLocks/>
            </p:cNvGrpSpPr>
            <p:nvPr/>
          </p:nvGrpSpPr>
          <p:grpSpPr bwMode="auto">
            <a:xfrm>
              <a:off x="1307" y="1557"/>
              <a:ext cx="1008" cy="1233"/>
              <a:chOff x="1849" y="201"/>
              <a:chExt cx="1008" cy="1233"/>
            </a:xfrm>
          </p:grpSpPr>
          <p:sp>
            <p:nvSpPr>
              <p:cNvPr id="51882" name="Line 55"/>
              <p:cNvSpPr>
                <a:spLocks noChangeShapeType="1"/>
              </p:cNvSpPr>
              <p:nvPr/>
            </p:nvSpPr>
            <p:spPr bwMode="auto">
              <a:xfrm flipV="1">
                <a:off x="2135" y="426"/>
                <a:ext cx="0" cy="1008"/>
              </a:xfrm>
              <a:prstGeom prst="line">
                <a:avLst/>
              </a:prstGeom>
              <a:noFill/>
              <a:ln w="19050">
                <a:solidFill>
                  <a:schemeClr val="bg2"/>
                </a:solidFill>
                <a:prstDash val="dash"/>
                <a:round/>
                <a:headEnd/>
                <a:tailEnd/>
              </a:ln>
            </p:spPr>
            <p:txBody>
              <a:bodyPr/>
              <a:lstStyle/>
              <a:p>
                <a:endParaRPr lang="en-US"/>
              </a:p>
            </p:txBody>
          </p:sp>
          <p:sp>
            <p:nvSpPr>
              <p:cNvPr id="51883" name="Text Box 56"/>
              <p:cNvSpPr txBox="1">
                <a:spLocks noChangeArrowheads="1"/>
              </p:cNvSpPr>
              <p:nvPr/>
            </p:nvSpPr>
            <p:spPr bwMode="auto">
              <a:xfrm>
                <a:off x="2072" y="201"/>
                <a:ext cx="444" cy="231"/>
              </a:xfrm>
              <a:prstGeom prst="rect">
                <a:avLst/>
              </a:prstGeom>
              <a:noFill/>
              <a:ln w="9525">
                <a:noFill/>
                <a:miter lim="800000"/>
                <a:headEnd/>
                <a:tailEnd/>
              </a:ln>
            </p:spPr>
            <p:txBody>
              <a:bodyPr wrap="none">
                <a:spAutoFit/>
              </a:bodyPr>
              <a:lstStyle/>
              <a:p>
                <a:pPr algn="r"/>
                <a:r>
                  <a:rPr lang="en-US" sz="1800" b="1">
                    <a:latin typeface="Times" charset="0"/>
                  </a:rPr>
                  <a:t>VCtx</a:t>
                </a:r>
              </a:p>
            </p:txBody>
          </p:sp>
          <p:sp>
            <p:nvSpPr>
              <p:cNvPr id="51884" name="Rectangle 57"/>
              <p:cNvSpPr>
                <a:spLocks noChangeArrowheads="1"/>
              </p:cNvSpPr>
              <p:nvPr/>
            </p:nvSpPr>
            <p:spPr bwMode="auto">
              <a:xfrm>
                <a:off x="1849" y="426"/>
                <a:ext cx="1003" cy="1007"/>
              </a:xfrm>
              <a:prstGeom prst="rect">
                <a:avLst/>
              </a:prstGeom>
              <a:noFill/>
              <a:ln w="9525">
                <a:noFill/>
                <a:miter lim="800000"/>
                <a:headEnd/>
                <a:tailEnd/>
              </a:ln>
            </p:spPr>
            <p:txBody>
              <a:bodyPr/>
              <a:lstStyle/>
              <a:p>
                <a:endParaRPr lang="en-US"/>
              </a:p>
            </p:txBody>
          </p:sp>
          <p:sp>
            <p:nvSpPr>
              <p:cNvPr id="51885" name="Line 58"/>
              <p:cNvSpPr>
                <a:spLocks noChangeShapeType="1"/>
              </p:cNvSpPr>
              <p:nvPr/>
            </p:nvSpPr>
            <p:spPr bwMode="auto">
              <a:xfrm>
                <a:off x="1849" y="426"/>
                <a:ext cx="4" cy="1"/>
              </a:xfrm>
              <a:prstGeom prst="line">
                <a:avLst/>
              </a:prstGeom>
              <a:noFill/>
              <a:ln w="0">
                <a:solidFill>
                  <a:srgbClr val="000000"/>
                </a:solidFill>
                <a:round/>
                <a:headEnd/>
                <a:tailEnd/>
              </a:ln>
            </p:spPr>
            <p:txBody>
              <a:bodyPr/>
              <a:lstStyle/>
              <a:p>
                <a:endParaRPr lang="en-US"/>
              </a:p>
            </p:txBody>
          </p:sp>
          <p:sp>
            <p:nvSpPr>
              <p:cNvPr id="51886" name="Line 59"/>
              <p:cNvSpPr>
                <a:spLocks noChangeShapeType="1"/>
              </p:cNvSpPr>
              <p:nvPr/>
            </p:nvSpPr>
            <p:spPr bwMode="auto">
              <a:xfrm flipV="1">
                <a:off x="1849" y="1426"/>
                <a:ext cx="1" cy="7"/>
              </a:xfrm>
              <a:prstGeom prst="line">
                <a:avLst/>
              </a:prstGeom>
              <a:noFill/>
              <a:ln w="0">
                <a:solidFill>
                  <a:srgbClr val="000000"/>
                </a:solidFill>
                <a:round/>
                <a:headEnd/>
                <a:tailEnd/>
              </a:ln>
            </p:spPr>
            <p:txBody>
              <a:bodyPr/>
              <a:lstStyle/>
              <a:p>
                <a:endParaRPr lang="en-US"/>
              </a:p>
            </p:txBody>
          </p:sp>
          <p:sp>
            <p:nvSpPr>
              <p:cNvPr id="51887" name="Line 60"/>
              <p:cNvSpPr>
                <a:spLocks noChangeShapeType="1"/>
              </p:cNvSpPr>
              <p:nvPr/>
            </p:nvSpPr>
            <p:spPr bwMode="auto">
              <a:xfrm flipV="1">
                <a:off x="2852" y="1426"/>
                <a:ext cx="2" cy="7"/>
              </a:xfrm>
              <a:prstGeom prst="line">
                <a:avLst/>
              </a:prstGeom>
              <a:noFill/>
              <a:ln w="0">
                <a:solidFill>
                  <a:srgbClr val="000000"/>
                </a:solidFill>
                <a:round/>
                <a:headEnd/>
                <a:tailEnd/>
              </a:ln>
            </p:spPr>
            <p:txBody>
              <a:bodyPr/>
              <a:lstStyle/>
              <a:p>
                <a:endParaRPr lang="en-US"/>
              </a:p>
            </p:txBody>
          </p:sp>
          <p:sp>
            <p:nvSpPr>
              <p:cNvPr id="51888" name="Freeform 61"/>
              <p:cNvSpPr>
                <a:spLocks/>
              </p:cNvSpPr>
              <p:nvPr/>
            </p:nvSpPr>
            <p:spPr bwMode="auto">
              <a:xfrm>
                <a:off x="1849" y="426"/>
                <a:ext cx="1003" cy="1007"/>
              </a:xfrm>
              <a:custGeom>
                <a:avLst/>
                <a:gdLst>
                  <a:gd name="T0" fmla="*/ 0 w 3295"/>
                  <a:gd name="T1" fmla="*/ 0 h 2215"/>
                  <a:gd name="T2" fmla="*/ 28 w 3295"/>
                  <a:gd name="T3" fmla="*/ 0 h 2215"/>
                  <a:gd name="T4" fmla="*/ 28 w 3295"/>
                  <a:gd name="T5" fmla="*/ 95 h 2215"/>
                  <a:gd name="T6" fmla="*/ 0 w 3295"/>
                  <a:gd name="T7" fmla="*/ 95 h 2215"/>
                  <a:gd name="T8" fmla="*/ 0 w 3295"/>
                  <a:gd name="T9" fmla="*/ 0 h 2215"/>
                  <a:gd name="T10" fmla="*/ 0 w 3295"/>
                  <a:gd name="T11" fmla="*/ 95 h 2215"/>
                  <a:gd name="T12" fmla="*/ 0 w 3295"/>
                  <a:gd name="T13" fmla="*/ 95 h 2215"/>
                  <a:gd name="T14" fmla="*/ 0 60000 65536"/>
                  <a:gd name="T15" fmla="*/ 0 60000 65536"/>
                  <a:gd name="T16" fmla="*/ 0 60000 65536"/>
                  <a:gd name="T17" fmla="*/ 0 60000 65536"/>
                  <a:gd name="T18" fmla="*/ 0 60000 65536"/>
                  <a:gd name="T19" fmla="*/ 0 60000 65536"/>
                  <a:gd name="T20" fmla="*/ 0 60000 65536"/>
                  <a:gd name="T21" fmla="*/ 0 w 3295"/>
                  <a:gd name="T22" fmla="*/ 0 h 2215"/>
                  <a:gd name="T23" fmla="*/ 3295 w 3295"/>
                  <a:gd name="T24" fmla="*/ 2215 h 22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95" h="2215">
                    <a:moveTo>
                      <a:pt x="0" y="0"/>
                    </a:moveTo>
                    <a:lnTo>
                      <a:pt x="3295" y="0"/>
                    </a:lnTo>
                    <a:lnTo>
                      <a:pt x="3295" y="2215"/>
                    </a:lnTo>
                    <a:lnTo>
                      <a:pt x="0" y="2215"/>
                    </a:lnTo>
                    <a:lnTo>
                      <a:pt x="0" y="0"/>
                    </a:lnTo>
                    <a:lnTo>
                      <a:pt x="0" y="2215"/>
                    </a:lnTo>
                    <a:lnTo>
                      <a:pt x="16" y="2215"/>
                    </a:lnTo>
                  </a:path>
                </a:pathLst>
              </a:custGeom>
              <a:noFill/>
              <a:ln w="0">
                <a:solidFill>
                  <a:srgbClr val="000000"/>
                </a:solidFill>
                <a:round/>
                <a:headEnd/>
                <a:tailEnd/>
              </a:ln>
            </p:spPr>
            <p:txBody>
              <a:bodyPr/>
              <a:lstStyle/>
              <a:p>
                <a:endParaRPr lang="en-US"/>
              </a:p>
            </p:txBody>
          </p:sp>
          <p:grpSp>
            <p:nvGrpSpPr>
              <p:cNvPr id="51889" name="Group 62"/>
              <p:cNvGrpSpPr>
                <a:grpSpLocks/>
              </p:cNvGrpSpPr>
              <p:nvPr/>
            </p:nvGrpSpPr>
            <p:grpSpPr bwMode="auto">
              <a:xfrm>
                <a:off x="1854" y="570"/>
                <a:ext cx="12" cy="720"/>
                <a:chOff x="3024" y="2036"/>
                <a:chExt cx="12" cy="720"/>
              </a:xfrm>
            </p:grpSpPr>
            <p:sp>
              <p:nvSpPr>
                <p:cNvPr id="51996" name="Line 63"/>
                <p:cNvSpPr>
                  <a:spLocks noChangeShapeType="1"/>
                </p:cNvSpPr>
                <p:nvPr/>
              </p:nvSpPr>
              <p:spPr bwMode="auto">
                <a:xfrm>
                  <a:off x="3024" y="2755"/>
                  <a:ext cx="12" cy="1"/>
                </a:xfrm>
                <a:prstGeom prst="line">
                  <a:avLst/>
                </a:prstGeom>
                <a:noFill/>
                <a:ln w="0">
                  <a:solidFill>
                    <a:srgbClr val="000000"/>
                  </a:solidFill>
                  <a:round/>
                  <a:headEnd/>
                  <a:tailEnd/>
                </a:ln>
              </p:spPr>
              <p:txBody>
                <a:bodyPr/>
                <a:lstStyle/>
                <a:p>
                  <a:endParaRPr lang="en-US"/>
                </a:p>
              </p:txBody>
            </p:sp>
            <p:sp>
              <p:nvSpPr>
                <p:cNvPr id="51997" name="Line 64"/>
                <p:cNvSpPr>
                  <a:spLocks noChangeShapeType="1"/>
                </p:cNvSpPr>
                <p:nvPr/>
              </p:nvSpPr>
              <p:spPr bwMode="auto">
                <a:xfrm>
                  <a:off x="3024" y="2611"/>
                  <a:ext cx="12" cy="1"/>
                </a:xfrm>
                <a:prstGeom prst="line">
                  <a:avLst/>
                </a:prstGeom>
                <a:noFill/>
                <a:ln w="0">
                  <a:solidFill>
                    <a:srgbClr val="000000"/>
                  </a:solidFill>
                  <a:round/>
                  <a:headEnd/>
                  <a:tailEnd/>
                </a:ln>
              </p:spPr>
              <p:txBody>
                <a:bodyPr/>
                <a:lstStyle/>
                <a:p>
                  <a:endParaRPr lang="en-US"/>
                </a:p>
              </p:txBody>
            </p:sp>
            <p:sp>
              <p:nvSpPr>
                <p:cNvPr id="51998" name="Line 65"/>
                <p:cNvSpPr>
                  <a:spLocks noChangeShapeType="1"/>
                </p:cNvSpPr>
                <p:nvPr/>
              </p:nvSpPr>
              <p:spPr bwMode="auto">
                <a:xfrm>
                  <a:off x="3024" y="2467"/>
                  <a:ext cx="12" cy="2"/>
                </a:xfrm>
                <a:prstGeom prst="line">
                  <a:avLst/>
                </a:prstGeom>
                <a:noFill/>
                <a:ln w="0">
                  <a:solidFill>
                    <a:srgbClr val="000000"/>
                  </a:solidFill>
                  <a:round/>
                  <a:headEnd/>
                  <a:tailEnd/>
                </a:ln>
              </p:spPr>
              <p:txBody>
                <a:bodyPr/>
                <a:lstStyle/>
                <a:p>
                  <a:endParaRPr lang="en-US"/>
                </a:p>
              </p:txBody>
            </p:sp>
            <p:sp>
              <p:nvSpPr>
                <p:cNvPr id="51999" name="Line 66"/>
                <p:cNvSpPr>
                  <a:spLocks noChangeShapeType="1"/>
                </p:cNvSpPr>
                <p:nvPr/>
              </p:nvSpPr>
              <p:spPr bwMode="auto">
                <a:xfrm>
                  <a:off x="3024" y="2323"/>
                  <a:ext cx="12" cy="2"/>
                </a:xfrm>
                <a:prstGeom prst="line">
                  <a:avLst/>
                </a:prstGeom>
                <a:noFill/>
                <a:ln w="0">
                  <a:solidFill>
                    <a:srgbClr val="000000"/>
                  </a:solidFill>
                  <a:round/>
                  <a:headEnd/>
                  <a:tailEnd/>
                </a:ln>
              </p:spPr>
              <p:txBody>
                <a:bodyPr/>
                <a:lstStyle/>
                <a:p>
                  <a:endParaRPr lang="en-US"/>
                </a:p>
              </p:txBody>
            </p:sp>
            <p:sp>
              <p:nvSpPr>
                <p:cNvPr id="52000" name="Line 67"/>
                <p:cNvSpPr>
                  <a:spLocks noChangeShapeType="1"/>
                </p:cNvSpPr>
                <p:nvPr/>
              </p:nvSpPr>
              <p:spPr bwMode="auto">
                <a:xfrm>
                  <a:off x="3024" y="2180"/>
                  <a:ext cx="12" cy="1"/>
                </a:xfrm>
                <a:prstGeom prst="line">
                  <a:avLst/>
                </a:prstGeom>
                <a:noFill/>
                <a:ln w="0">
                  <a:solidFill>
                    <a:srgbClr val="000000"/>
                  </a:solidFill>
                  <a:round/>
                  <a:headEnd/>
                  <a:tailEnd/>
                </a:ln>
              </p:spPr>
              <p:txBody>
                <a:bodyPr/>
                <a:lstStyle/>
                <a:p>
                  <a:endParaRPr lang="en-US"/>
                </a:p>
              </p:txBody>
            </p:sp>
            <p:sp>
              <p:nvSpPr>
                <p:cNvPr id="52001" name="Line 68"/>
                <p:cNvSpPr>
                  <a:spLocks noChangeShapeType="1"/>
                </p:cNvSpPr>
                <p:nvPr/>
              </p:nvSpPr>
              <p:spPr bwMode="auto">
                <a:xfrm>
                  <a:off x="3024" y="2036"/>
                  <a:ext cx="12" cy="1"/>
                </a:xfrm>
                <a:prstGeom prst="line">
                  <a:avLst/>
                </a:prstGeom>
                <a:noFill/>
                <a:ln w="0">
                  <a:solidFill>
                    <a:srgbClr val="000000"/>
                  </a:solidFill>
                  <a:round/>
                  <a:headEnd/>
                  <a:tailEnd/>
                </a:ln>
              </p:spPr>
              <p:txBody>
                <a:bodyPr/>
                <a:lstStyle/>
                <a:p>
                  <a:endParaRPr lang="en-US"/>
                </a:p>
              </p:txBody>
            </p:sp>
          </p:grpSp>
          <p:sp>
            <p:nvSpPr>
              <p:cNvPr id="51890" name="Line 69"/>
              <p:cNvSpPr>
                <a:spLocks noChangeShapeType="1"/>
              </p:cNvSpPr>
              <p:nvPr/>
            </p:nvSpPr>
            <p:spPr bwMode="auto">
              <a:xfrm>
                <a:off x="1849" y="1433"/>
                <a:ext cx="1003" cy="1"/>
              </a:xfrm>
              <a:prstGeom prst="line">
                <a:avLst/>
              </a:prstGeom>
              <a:noFill/>
              <a:ln w="0">
                <a:solidFill>
                  <a:srgbClr val="000000"/>
                </a:solidFill>
                <a:round/>
                <a:headEnd/>
                <a:tailEnd/>
              </a:ln>
            </p:spPr>
            <p:txBody>
              <a:bodyPr/>
              <a:lstStyle/>
              <a:p>
                <a:endParaRPr lang="en-US"/>
              </a:p>
            </p:txBody>
          </p:sp>
          <p:grpSp>
            <p:nvGrpSpPr>
              <p:cNvPr id="51891" name="Group 70"/>
              <p:cNvGrpSpPr>
                <a:grpSpLocks/>
              </p:cNvGrpSpPr>
              <p:nvPr/>
            </p:nvGrpSpPr>
            <p:grpSpPr bwMode="auto">
              <a:xfrm>
                <a:off x="1992" y="1412"/>
                <a:ext cx="718" cy="17"/>
                <a:chOff x="3567" y="2892"/>
                <a:chExt cx="715" cy="7"/>
              </a:xfrm>
            </p:grpSpPr>
            <p:sp>
              <p:nvSpPr>
                <p:cNvPr id="51990" name="Line 71"/>
                <p:cNvSpPr>
                  <a:spLocks noChangeShapeType="1"/>
                </p:cNvSpPr>
                <p:nvPr/>
              </p:nvSpPr>
              <p:spPr bwMode="auto">
                <a:xfrm flipV="1">
                  <a:off x="3567" y="2892"/>
                  <a:ext cx="1" cy="7"/>
                </a:xfrm>
                <a:prstGeom prst="line">
                  <a:avLst/>
                </a:prstGeom>
                <a:noFill/>
                <a:ln w="0">
                  <a:solidFill>
                    <a:srgbClr val="000000"/>
                  </a:solidFill>
                  <a:round/>
                  <a:headEnd/>
                  <a:tailEnd/>
                </a:ln>
              </p:spPr>
              <p:txBody>
                <a:bodyPr/>
                <a:lstStyle/>
                <a:p>
                  <a:endParaRPr lang="en-US"/>
                </a:p>
              </p:txBody>
            </p:sp>
            <p:sp>
              <p:nvSpPr>
                <p:cNvPr id="51991" name="Line 72"/>
                <p:cNvSpPr>
                  <a:spLocks noChangeShapeType="1"/>
                </p:cNvSpPr>
                <p:nvPr/>
              </p:nvSpPr>
              <p:spPr bwMode="auto">
                <a:xfrm flipV="1">
                  <a:off x="3710" y="2892"/>
                  <a:ext cx="1" cy="7"/>
                </a:xfrm>
                <a:prstGeom prst="line">
                  <a:avLst/>
                </a:prstGeom>
                <a:noFill/>
                <a:ln w="0">
                  <a:solidFill>
                    <a:srgbClr val="000000"/>
                  </a:solidFill>
                  <a:round/>
                  <a:headEnd/>
                  <a:tailEnd/>
                </a:ln>
              </p:spPr>
              <p:txBody>
                <a:bodyPr/>
                <a:lstStyle/>
                <a:p>
                  <a:endParaRPr lang="en-US"/>
                </a:p>
              </p:txBody>
            </p:sp>
            <p:sp>
              <p:nvSpPr>
                <p:cNvPr id="51992" name="Line 73"/>
                <p:cNvSpPr>
                  <a:spLocks noChangeShapeType="1"/>
                </p:cNvSpPr>
                <p:nvPr/>
              </p:nvSpPr>
              <p:spPr bwMode="auto">
                <a:xfrm flipV="1">
                  <a:off x="3852" y="2892"/>
                  <a:ext cx="1" cy="7"/>
                </a:xfrm>
                <a:prstGeom prst="line">
                  <a:avLst/>
                </a:prstGeom>
                <a:noFill/>
                <a:ln w="0">
                  <a:solidFill>
                    <a:srgbClr val="000000"/>
                  </a:solidFill>
                  <a:round/>
                  <a:headEnd/>
                  <a:tailEnd/>
                </a:ln>
              </p:spPr>
              <p:txBody>
                <a:bodyPr/>
                <a:lstStyle/>
                <a:p>
                  <a:endParaRPr lang="en-US"/>
                </a:p>
              </p:txBody>
            </p:sp>
            <p:sp>
              <p:nvSpPr>
                <p:cNvPr id="51993" name="Line 74"/>
                <p:cNvSpPr>
                  <a:spLocks noChangeShapeType="1"/>
                </p:cNvSpPr>
                <p:nvPr/>
              </p:nvSpPr>
              <p:spPr bwMode="auto">
                <a:xfrm flipV="1">
                  <a:off x="3995" y="2892"/>
                  <a:ext cx="1" cy="7"/>
                </a:xfrm>
                <a:prstGeom prst="line">
                  <a:avLst/>
                </a:prstGeom>
                <a:noFill/>
                <a:ln w="0">
                  <a:solidFill>
                    <a:srgbClr val="000000"/>
                  </a:solidFill>
                  <a:round/>
                  <a:headEnd/>
                  <a:tailEnd/>
                </a:ln>
              </p:spPr>
              <p:txBody>
                <a:bodyPr/>
                <a:lstStyle/>
                <a:p>
                  <a:endParaRPr lang="en-US"/>
                </a:p>
              </p:txBody>
            </p:sp>
            <p:sp>
              <p:nvSpPr>
                <p:cNvPr id="51994" name="Line 75"/>
                <p:cNvSpPr>
                  <a:spLocks noChangeShapeType="1"/>
                </p:cNvSpPr>
                <p:nvPr/>
              </p:nvSpPr>
              <p:spPr bwMode="auto">
                <a:xfrm flipV="1">
                  <a:off x="4138" y="2892"/>
                  <a:ext cx="2" cy="7"/>
                </a:xfrm>
                <a:prstGeom prst="line">
                  <a:avLst/>
                </a:prstGeom>
                <a:noFill/>
                <a:ln w="0">
                  <a:solidFill>
                    <a:srgbClr val="000000"/>
                  </a:solidFill>
                  <a:round/>
                  <a:headEnd/>
                  <a:tailEnd/>
                </a:ln>
              </p:spPr>
              <p:txBody>
                <a:bodyPr/>
                <a:lstStyle/>
                <a:p>
                  <a:endParaRPr lang="en-US"/>
                </a:p>
              </p:txBody>
            </p:sp>
            <p:sp>
              <p:nvSpPr>
                <p:cNvPr id="51995" name="Line 76"/>
                <p:cNvSpPr>
                  <a:spLocks noChangeShapeType="1"/>
                </p:cNvSpPr>
                <p:nvPr/>
              </p:nvSpPr>
              <p:spPr bwMode="auto">
                <a:xfrm flipV="1">
                  <a:off x="4281" y="2892"/>
                  <a:ext cx="1" cy="7"/>
                </a:xfrm>
                <a:prstGeom prst="line">
                  <a:avLst/>
                </a:prstGeom>
                <a:noFill/>
                <a:ln w="0">
                  <a:solidFill>
                    <a:srgbClr val="000000"/>
                  </a:solidFill>
                  <a:round/>
                  <a:headEnd/>
                  <a:tailEnd/>
                </a:ln>
              </p:spPr>
              <p:txBody>
                <a:bodyPr/>
                <a:lstStyle/>
                <a:p>
                  <a:endParaRPr lang="en-US"/>
                </a:p>
              </p:txBody>
            </p:sp>
          </p:grpSp>
          <p:grpSp>
            <p:nvGrpSpPr>
              <p:cNvPr id="51892" name="Group 77"/>
              <p:cNvGrpSpPr>
                <a:grpSpLocks/>
              </p:cNvGrpSpPr>
              <p:nvPr/>
            </p:nvGrpSpPr>
            <p:grpSpPr bwMode="auto">
              <a:xfrm>
                <a:off x="2840" y="571"/>
                <a:ext cx="12" cy="720"/>
                <a:chOff x="3024" y="2036"/>
                <a:chExt cx="12" cy="720"/>
              </a:xfrm>
            </p:grpSpPr>
            <p:sp>
              <p:nvSpPr>
                <p:cNvPr id="51984" name="Line 78"/>
                <p:cNvSpPr>
                  <a:spLocks noChangeShapeType="1"/>
                </p:cNvSpPr>
                <p:nvPr/>
              </p:nvSpPr>
              <p:spPr bwMode="auto">
                <a:xfrm>
                  <a:off x="3024" y="2755"/>
                  <a:ext cx="12" cy="1"/>
                </a:xfrm>
                <a:prstGeom prst="line">
                  <a:avLst/>
                </a:prstGeom>
                <a:noFill/>
                <a:ln w="0">
                  <a:solidFill>
                    <a:srgbClr val="000000"/>
                  </a:solidFill>
                  <a:round/>
                  <a:headEnd/>
                  <a:tailEnd/>
                </a:ln>
              </p:spPr>
              <p:txBody>
                <a:bodyPr/>
                <a:lstStyle/>
                <a:p>
                  <a:endParaRPr lang="en-US"/>
                </a:p>
              </p:txBody>
            </p:sp>
            <p:sp>
              <p:nvSpPr>
                <p:cNvPr id="51985" name="Line 79"/>
                <p:cNvSpPr>
                  <a:spLocks noChangeShapeType="1"/>
                </p:cNvSpPr>
                <p:nvPr/>
              </p:nvSpPr>
              <p:spPr bwMode="auto">
                <a:xfrm>
                  <a:off x="3024" y="2611"/>
                  <a:ext cx="12" cy="1"/>
                </a:xfrm>
                <a:prstGeom prst="line">
                  <a:avLst/>
                </a:prstGeom>
                <a:noFill/>
                <a:ln w="0">
                  <a:solidFill>
                    <a:srgbClr val="000000"/>
                  </a:solidFill>
                  <a:round/>
                  <a:headEnd/>
                  <a:tailEnd/>
                </a:ln>
              </p:spPr>
              <p:txBody>
                <a:bodyPr/>
                <a:lstStyle/>
                <a:p>
                  <a:endParaRPr lang="en-US"/>
                </a:p>
              </p:txBody>
            </p:sp>
            <p:sp>
              <p:nvSpPr>
                <p:cNvPr id="51986" name="Line 80"/>
                <p:cNvSpPr>
                  <a:spLocks noChangeShapeType="1"/>
                </p:cNvSpPr>
                <p:nvPr/>
              </p:nvSpPr>
              <p:spPr bwMode="auto">
                <a:xfrm>
                  <a:off x="3024" y="2467"/>
                  <a:ext cx="12" cy="2"/>
                </a:xfrm>
                <a:prstGeom prst="line">
                  <a:avLst/>
                </a:prstGeom>
                <a:noFill/>
                <a:ln w="0">
                  <a:solidFill>
                    <a:srgbClr val="000000"/>
                  </a:solidFill>
                  <a:round/>
                  <a:headEnd/>
                  <a:tailEnd/>
                </a:ln>
              </p:spPr>
              <p:txBody>
                <a:bodyPr/>
                <a:lstStyle/>
                <a:p>
                  <a:endParaRPr lang="en-US"/>
                </a:p>
              </p:txBody>
            </p:sp>
            <p:sp>
              <p:nvSpPr>
                <p:cNvPr id="51987" name="Line 81"/>
                <p:cNvSpPr>
                  <a:spLocks noChangeShapeType="1"/>
                </p:cNvSpPr>
                <p:nvPr/>
              </p:nvSpPr>
              <p:spPr bwMode="auto">
                <a:xfrm>
                  <a:off x="3024" y="2323"/>
                  <a:ext cx="12" cy="2"/>
                </a:xfrm>
                <a:prstGeom prst="line">
                  <a:avLst/>
                </a:prstGeom>
                <a:noFill/>
                <a:ln w="0">
                  <a:solidFill>
                    <a:srgbClr val="000000"/>
                  </a:solidFill>
                  <a:round/>
                  <a:headEnd/>
                  <a:tailEnd/>
                </a:ln>
              </p:spPr>
              <p:txBody>
                <a:bodyPr/>
                <a:lstStyle/>
                <a:p>
                  <a:endParaRPr lang="en-US"/>
                </a:p>
              </p:txBody>
            </p:sp>
            <p:sp>
              <p:nvSpPr>
                <p:cNvPr id="51988" name="Line 82"/>
                <p:cNvSpPr>
                  <a:spLocks noChangeShapeType="1"/>
                </p:cNvSpPr>
                <p:nvPr/>
              </p:nvSpPr>
              <p:spPr bwMode="auto">
                <a:xfrm>
                  <a:off x="3024" y="2180"/>
                  <a:ext cx="12" cy="1"/>
                </a:xfrm>
                <a:prstGeom prst="line">
                  <a:avLst/>
                </a:prstGeom>
                <a:noFill/>
                <a:ln w="0">
                  <a:solidFill>
                    <a:srgbClr val="000000"/>
                  </a:solidFill>
                  <a:round/>
                  <a:headEnd/>
                  <a:tailEnd/>
                </a:ln>
              </p:spPr>
              <p:txBody>
                <a:bodyPr/>
                <a:lstStyle/>
                <a:p>
                  <a:endParaRPr lang="en-US"/>
                </a:p>
              </p:txBody>
            </p:sp>
            <p:sp>
              <p:nvSpPr>
                <p:cNvPr id="51989" name="Line 83"/>
                <p:cNvSpPr>
                  <a:spLocks noChangeShapeType="1"/>
                </p:cNvSpPr>
                <p:nvPr/>
              </p:nvSpPr>
              <p:spPr bwMode="auto">
                <a:xfrm>
                  <a:off x="3024" y="2036"/>
                  <a:ext cx="12" cy="1"/>
                </a:xfrm>
                <a:prstGeom prst="line">
                  <a:avLst/>
                </a:prstGeom>
                <a:noFill/>
                <a:ln w="0">
                  <a:solidFill>
                    <a:srgbClr val="000000"/>
                  </a:solidFill>
                  <a:round/>
                  <a:headEnd/>
                  <a:tailEnd/>
                </a:ln>
              </p:spPr>
              <p:txBody>
                <a:bodyPr/>
                <a:lstStyle/>
                <a:p>
                  <a:endParaRPr lang="en-US"/>
                </a:p>
              </p:txBody>
            </p:sp>
          </p:grpSp>
          <p:grpSp>
            <p:nvGrpSpPr>
              <p:cNvPr id="51893" name="Group 84"/>
              <p:cNvGrpSpPr>
                <a:grpSpLocks/>
              </p:cNvGrpSpPr>
              <p:nvPr/>
            </p:nvGrpSpPr>
            <p:grpSpPr bwMode="auto">
              <a:xfrm>
                <a:off x="1991" y="427"/>
                <a:ext cx="718" cy="17"/>
                <a:chOff x="3567" y="2892"/>
                <a:chExt cx="715" cy="7"/>
              </a:xfrm>
            </p:grpSpPr>
            <p:sp>
              <p:nvSpPr>
                <p:cNvPr id="51978" name="Line 85"/>
                <p:cNvSpPr>
                  <a:spLocks noChangeShapeType="1"/>
                </p:cNvSpPr>
                <p:nvPr/>
              </p:nvSpPr>
              <p:spPr bwMode="auto">
                <a:xfrm flipV="1">
                  <a:off x="3567" y="2892"/>
                  <a:ext cx="1" cy="7"/>
                </a:xfrm>
                <a:prstGeom prst="line">
                  <a:avLst/>
                </a:prstGeom>
                <a:noFill/>
                <a:ln w="0">
                  <a:solidFill>
                    <a:srgbClr val="000000"/>
                  </a:solidFill>
                  <a:round/>
                  <a:headEnd/>
                  <a:tailEnd/>
                </a:ln>
              </p:spPr>
              <p:txBody>
                <a:bodyPr/>
                <a:lstStyle/>
                <a:p>
                  <a:endParaRPr lang="en-US"/>
                </a:p>
              </p:txBody>
            </p:sp>
            <p:sp>
              <p:nvSpPr>
                <p:cNvPr id="51979" name="Line 86"/>
                <p:cNvSpPr>
                  <a:spLocks noChangeShapeType="1"/>
                </p:cNvSpPr>
                <p:nvPr/>
              </p:nvSpPr>
              <p:spPr bwMode="auto">
                <a:xfrm flipV="1">
                  <a:off x="3710" y="2892"/>
                  <a:ext cx="1" cy="7"/>
                </a:xfrm>
                <a:prstGeom prst="line">
                  <a:avLst/>
                </a:prstGeom>
                <a:noFill/>
                <a:ln w="0">
                  <a:solidFill>
                    <a:srgbClr val="000000"/>
                  </a:solidFill>
                  <a:round/>
                  <a:headEnd/>
                  <a:tailEnd/>
                </a:ln>
              </p:spPr>
              <p:txBody>
                <a:bodyPr/>
                <a:lstStyle/>
                <a:p>
                  <a:endParaRPr lang="en-US"/>
                </a:p>
              </p:txBody>
            </p:sp>
            <p:sp>
              <p:nvSpPr>
                <p:cNvPr id="51980" name="Line 87"/>
                <p:cNvSpPr>
                  <a:spLocks noChangeShapeType="1"/>
                </p:cNvSpPr>
                <p:nvPr/>
              </p:nvSpPr>
              <p:spPr bwMode="auto">
                <a:xfrm flipV="1">
                  <a:off x="3852" y="2892"/>
                  <a:ext cx="1" cy="7"/>
                </a:xfrm>
                <a:prstGeom prst="line">
                  <a:avLst/>
                </a:prstGeom>
                <a:noFill/>
                <a:ln w="0">
                  <a:solidFill>
                    <a:srgbClr val="000000"/>
                  </a:solidFill>
                  <a:round/>
                  <a:headEnd/>
                  <a:tailEnd/>
                </a:ln>
              </p:spPr>
              <p:txBody>
                <a:bodyPr/>
                <a:lstStyle/>
                <a:p>
                  <a:endParaRPr lang="en-US"/>
                </a:p>
              </p:txBody>
            </p:sp>
            <p:sp>
              <p:nvSpPr>
                <p:cNvPr id="51981" name="Line 88"/>
                <p:cNvSpPr>
                  <a:spLocks noChangeShapeType="1"/>
                </p:cNvSpPr>
                <p:nvPr/>
              </p:nvSpPr>
              <p:spPr bwMode="auto">
                <a:xfrm flipV="1">
                  <a:off x="3995" y="2892"/>
                  <a:ext cx="1" cy="7"/>
                </a:xfrm>
                <a:prstGeom prst="line">
                  <a:avLst/>
                </a:prstGeom>
                <a:noFill/>
                <a:ln w="0">
                  <a:solidFill>
                    <a:srgbClr val="000000"/>
                  </a:solidFill>
                  <a:round/>
                  <a:headEnd/>
                  <a:tailEnd/>
                </a:ln>
              </p:spPr>
              <p:txBody>
                <a:bodyPr/>
                <a:lstStyle/>
                <a:p>
                  <a:endParaRPr lang="en-US"/>
                </a:p>
              </p:txBody>
            </p:sp>
            <p:sp>
              <p:nvSpPr>
                <p:cNvPr id="51982" name="Line 89"/>
                <p:cNvSpPr>
                  <a:spLocks noChangeShapeType="1"/>
                </p:cNvSpPr>
                <p:nvPr/>
              </p:nvSpPr>
              <p:spPr bwMode="auto">
                <a:xfrm flipV="1">
                  <a:off x="4138" y="2892"/>
                  <a:ext cx="2" cy="7"/>
                </a:xfrm>
                <a:prstGeom prst="line">
                  <a:avLst/>
                </a:prstGeom>
                <a:noFill/>
                <a:ln w="0">
                  <a:solidFill>
                    <a:srgbClr val="000000"/>
                  </a:solidFill>
                  <a:round/>
                  <a:headEnd/>
                  <a:tailEnd/>
                </a:ln>
              </p:spPr>
              <p:txBody>
                <a:bodyPr/>
                <a:lstStyle/>
                <a:p>
                  <a:endParaRPr lang="en-US"/>
                </a:p>
              </p:txBody>
            </p:sp>
            <p:sp>
              <p:nvSpPr>
                <p:cNvPr id="51983" name="Line 90"/>
                <p:cNvSpPr>
                  <a:spLocks noChangeShapeType="1"/>
                </p:cNvSpPr>
                <p:nvPr/>
              </p:nvSpPr>
              <p:spPr bwMode="auto">
                <a:xfrm flipV="1">
                  <a:off x="4281" y="2892"/>
                  <a:ext cx="1" cy="7"/>
                </a:xfrm>
                <a:prstGeom prst="line">
                  <a:avLst/>
                </a:prstGeom>
                <a:noFill/>
                <a:ln w="0">
                  <a:solidFill>
                    <a:srgbClr val="000000"/>
                  </a:solidFill>
                  <a:round/>
                  <a:headEnd/>
                  <a:tailEnd/>
                </a:ln>
              </p:spPr>
              <p:txBody>
                <a:bodyPr/>
                <a:lstStyle/>
                <a:p>
                  <a:endParaRPr lang="en-US"/>
                </a:p>
              </p:txBody>
            </p:sp>
          </p:grpSp>
          <p:grpSp>
            <p:nvGrpSpPr>
              <p:cNvPr id="51894" name="Group 91"/>
              <p:cNvGrpSpPr>
                <a:grpSpLocks/>
              </p:cNvGrpSpPr>
              <p:nvPr/>
            </p:nvGrpSpPr>
            <p:grpSpPr bwMode="auto">
              <a:xfrm>
                <a:off x="1849" y="507"/>
                <a:ext cx="1008" cy="825"/>
                <a:chOff x="545" y="2656"/>
                <a:chExt cx="1210" cy="855"/>
              </a:xfrm>
            </p:grpSpPr>
            <p:sp>
              <p:nvSpPr>
                <p:cNvPr id="51895" name="Line 92"/>
                <p:cNvSpPr>
                  <a:spLocks noChangeShapeType="1"/>
                </p:cNvSpPr>
                <p:nvPr/>
              </p:nvSpPr>
              <p:spPr bwMode="auto">
                <a:xfrm>
                  <a:off x="550" y="3467"/>
                  <a:ext cx="6" cy="1"/>
                </a:xfrm>
                <a:prstGeom prst="line">
                  <a:avLst/>
                </a:prstGeom>
                <a:noFill/>
                <a:ln w="0">
                  <a:solidFill>
                    <a:srgbClr val="000000"/>
                  </a:solidFill>
                  <a:round/>
                  <a:headEnd/>
                  <a:tailEnd/>
                </a:ln>
              </p:spPr>
              <p:txBody>
                <a:bodyPr/>
                <a:lstStyle/>
                <a:p>
                  <a:endParaRPr lang="en-US"/>
                </a:p>
              </p:txBody>
            </p:sp>
            <p:sp>
              <p:nvSpPr>
                <p:cNvPr id="51896" name="Freeform 93"/>
                <p:cNvSpPr>
                  <a:spLocks/>
                </p:cNvSpPr>
                <p:nvPr/>
              </p:nvSpPr>
              <p:spPr bwMode="auto">
                <a:xfrm>
                  <a:off x="550" y="2743"/>
                  <a:ext cx="1200" cy="746"/>
                </a:xfrm>
                <a:custGeom>
                  <a:avLst/>
                  <a:gdLst>
                    <a:gd name="T0" fmla="*/ 0 w 3295"/>
                    <a:gd name="T1" fmla="*/ 78 h 1584"/>
                    <a:gd name="T2" fmla="*/ 8 w 3295"/>
                    <a:gd name="T3" fmla="*/ 73 h 1584"/>
                    <a:gd name="T4" fmla="*/ 17 w 3295"/>
                    <a:gd name="T5" fmla="*/ 57 h 1584"/>
                    <a:gd name="T6" fmla="*/ 25 w 3295"/>
                    <a:gd name="T7" fmla="*/ 27 h 1584"/>
                    <a:gd name="T8" fmla="*/ 33 w 3295"/>
                    <a:gd name="T9" fmla="*/ 0 h 1584"/>
                    <a:gd name="T10" fmla="*/ 42 w 3295"/>
                    <a:gd name="T11" fmla="*/ 5 h 1584"/>
                    <a:gd name="T12" fmla="*/ 50 w 3295"/>
                    <a:gd name="T13" fmla="*/ 32 h 1584"/>
                    <a:gd name="T14" fmla="*/ 58 w 3295"/>
                    <a:gd name="T15" fmla="*/ 59 h 1584"/>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1584"/>
                    <a:gd name="T26" fmla="*/ 3295 w 3295"/>
                    <a:gd name="T27" fmla="*/ 1584 h 15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1584">
                      <a:moveTo>
                        <a:pt x="0" y="1584"/>
                      </a:moveTo>
                      <a:lnTo>
                        <a:pt x="471" y="1489"/>
                      </a:lnTo>
                      <a:lnTo>
                        <a:pt x="941" y="1145"/>
                      </a:lnTo>
                      <a:lnTo>
                        <a:pt x="1412" y="557"/>
                      </a:lnTo>
                      <a:lnTo>
                        <a:pt x="1883" y="0"/>
                      </a:lnTo>
                      <a:lnTo>
                        <a:pt x="2354" y="105"/>
                      </a:lnTo>
                      <a:lnTo>
                        <a:pt x="2824" y="663"/>
                      </a:lnTo>
                      <a:lnTo>
                        <a:pt x="3295" y="1203"/>
                      </a:lnTo>
                    </a:path>
                  </a:pathLst>
                </a:custGeom>
                <a:noFill/>
                <a:ln w="3175">
                  <a:solidFill>
                    <a:srgbClr val="FF0000"/>
                  </a:solidFill>
                  <a:round/>
                  <a:headEnd/>
                  <a:tailEnd/>
                </a:ln>
              </p:spPr>
              <p:txBody>
                <a:bodyPr/>
                <a:lstStyle/>
                <a:p>
                  <a:endParaRPr lang="en-US"/>
                </a:p>
              </p:txBody>
            </p:sp>
            <p:sp>
              <p:nvSpPr>
                <p:cNvPr id="51897" name="Line 94"/>
                <p:cNvSpPr>
                  <a:spLocks noChangeShapeType="1"/>
                </p:cNvSpPr>
                <p:nvPr/>
              </p:nvSpPr>
              <p:spPr bwMode="auto">
                <a:xfrm flipV="1">
                  <a:off x="550" y="3469"/>
                  <a:ext cx="1" cy="20"/>
                </a:xfrm>
                <a:prstGeom prst="line">
                  <a:avLst/>
                </a:prstGeom>
                <a:noFill/>
                <a:ln w="3175">
                  <a:solidFill>
                    <a:srgbClr val="FF0000"/>
                  </a:solidFill>
                  <a:round/>
                  <a:headEnd/>
                  <a:tailEnd/>
                </a:ln>
              </p:spPr>
              <p:txBody>
                <a:bodyPr/>
                <a:lstStyle/>
                <a:p>
                  <a:endParaRPr lang="en-US"/>
                </a:p>
              </p:txBody>
            </p:sp>
            <p:sp>
              <p:nvSpPr>
                <p:cNvPr id="51898" name="Line 95"/>
                <p:cNvSpPr>
                  <a:spLocks noChangeShapeType="1"/>
                </p:cNvSpPr>
                <p:nvPr/>
              </p:nvSpPr>
              <p:spPr bwMode="auto">
                <a:xfrm>
                  <a:off x="545" y="3469"/>
                  <a:ext cx="10" cy="1"/>
                </a:xfrm>
                <a:prstGeom prst="line">
                  <a:avLst/>
                </a:prstGeom>
                <a:noFill/>
                <a:ln w="3175">
                  <a:solidFill>
                    <a:srgbClr val="FF0000"/>
                  </a:solidFill>
                  <a:round/>
                  <a:headEnd/>
                  <a:tailEnd/>
                </a:ln>
              </p:spPr>
              <p:txBody>
                <a:bodyPr/>
                <a:lstStyle/>
                <a:p>
                  <a:endParaRPr lang="en-US"/>
                </a:p>
              </p:txBody>
            </p:sp>
            <p:sp>
              <p:nvSpPr>
                <p:cNvPr id="51899" name="Line 96"/>
                <p:cNvSpPr>
                  <a:spLocks noChangeShapeType="1"/>
                </p:cNvSpPr>
                <p:nvPr/>
              </p:nvSpPr>
              <p:spPr bwMode="auto">
                <a:xfrm flipV="1">
                  <a:off x="721" y="3424"/>
                  <a:ext cx="1" cy="21"/>
                </a:xfrm>
                <a:prstGeom prst="line">
                  <a:avLst/>
                </a:prstGeom>
                <a:noFill/>
                <a:ln w="3175">
                  <a:solidFill>
                    <a:srgbClr val="FF0000"/>
                  </a:solidFill>
                  <a:round/>
                  <a:headEnd/>
                  <a:tailEnd/>
                </a:ln>
              </p:spPr>
              <p:txBody>
                <a:bodyPr/>
                <a:lstStyle/>
                <a:p>
                  <a:endParaRPr lang="en-US"/>
                </a:p>
              </p:txBody>
            </p:sp>
            <p:sp>
              <p:nvSpPr>
                <p:cNvPr id="51900" name="Line 97"/>
                <p:cNvSpPr>
                  <a:spLocks noChangeShapeType="1"/>
                </p:cNvSpPr>
                <p:nvPr/>
              </p:nvSpPr>
              <p:spPr bwMode="auto">
                <a:xfrm>
                  <a:off x="717" y="3424"/>
                  <a:ext cx="9" cy="1"/>
                </a:xfrm>
                <a:prstGeom prst="line">
                  <a:avLst/>
                </a:prstGeom>
                <a:noFill/>
                <a:ln w="3175">
                  <a:solidFill>
                    <a:srgbClr val="FF0000"/>
                  </a:solidFill>
                  <a:round/>
                  <a:headEnd/>
                  <a:tailEnd/>
                </a:ln>
              </p:spPr>
              <p:txBody>
                <a:bodyPr/>
                <a:lstStyle/>
                <a:p>
                  <a:endParaRPr lang="en-US"/>
                </a:p>
              </p:txBody>
            </p:sp>
            <p:sp>
              <p:nvSpPr>
                <p:cNvPr id="51901" name="Line 98"/>
                <p:cNvSpPr>
                  <a:spLocks noChangeShapeType="1"/>
                </p:cNvSpPr>
                <p:nvPr/>
              </p:nvSpPr>
              <p:spPr bwMode="auto">
                <a:xfrm flipV="1">
                  <a:off x="893" y="3246"/>
                  <a:ext cx="1" cy="37"/>
                </a:xfrm>
                <a:prstGeom prst="line">
                  <a:avLst/>
                </a:prstGeom>
                <a:noFill/>
                <a:ln w="3175">
                  <a:solidFill>
                    <a:srgbClr val="FF0000"/>
                  </a:solidFill>
                  <a:round/>
                  <a:headEnd/>
                  <a:tailEnd/>
                </a:ln>
              </p:spPr>
              <p:txBody>
                <a:bodyPr/>
                <a:lstStyle/>
                <a:p>
                  <a:endParaRPr lang="en-US"/>
                </a:p>
              </p:txBody>
            </p:sp>
            <p:sp>
              <p:nvSpPr>
                <p:cNvPr id="51902" name="Line 99"/>
                <p:cNvSpPr>
                  <a:spLocks noChangeShapeType="1"/>
                </p:cNvSpPr>
                <p:nvPr/>
              </p:nvSpPr>
              <p:spPr bwMode="auto">
                <a:xfrm>
                  <a:off x="888" y="3246"/>
                  <a:ext cx="10" cy="1"/>
                </a:xfrm>
                <a:prstGeom prst="line">
                  <a:avLst/>
                </a:prstGeom>
                <a:noFill/>
                <a:ln w="3175">
                  <a:solidFill>
                    <a:srgbClr val="FF0000"/>
                  </a:solidFill>
                  <a:round/>
                  <a:headEnd/>
                  <a:tailEnd/>
                </a:ln>
              </p:spPr>
              <p:txBody>
                <a:bodyPr/>
                <a:lstStyle/>
                <a:p>
                  <a:endParaRPr lang="en-US"/>
                </a:p>
              </p:txBody>
            </p:sp>
            <p:sp>
              <p:nvSpPr>
                <p:cNvPr id="51903" name="Line 100"/>
                <p:cNvSpPr>
                  <a:spLocks noChangeShapeType="1"/>
                </p:cNvSpPr>
                <p:nvPr/>
              </p:nvSpPr>
              <p:spPr bwMode="auto">
                <a:xfrm flipV="1">
                  <a:off x="1064" y="2949"/>
                  <a:ext cx="1" cy="56"/>
                </a:xfrm>
                <a:prstGeom prst="line">
                  <a:avLst/>
                </a:prstGeom>
                <a:noFill/>
                <a:ln w="3175">
                  <a:solidFill>
                    <a:srgbClr val="FF0000"/>
                  </a:solidFill>
                  <a:round/>
                  <a:headEnd/>
                  <a:tailEnd/>
                </a:ln>
              </p:spPr>
              <p:txBody>
                <a:bodyPr/>
                <a:lstStyle/>
                <a:p>
                  <a:endParaRPr lang="en-US"/>
                </a:p>
              </p:txBody>
            </p:sp>
            <p:sp>
              <p:nvSpPr>
                <p:cNvPr id="51904" name="Line 101"/>
                <p:cNvSpPr>
                  <a:spLocks noChangeShapeType="1"/>
                </p:cNvSpPr>
                <p:nvPr/>
              </p:nvSpPr>
              <p:spPr bwMode="auto">
                <a:xfrm>
                  <a:off x="1059" y="2949"/>
                  <a:ext cx="10" cy="1"/>
                </a:xfrm>
                <a:prstGeom prst="line">
                  <a:avLst/>
                </a:prstGeom>
                <a:noFill/>
                <a:ln w="3175">
                  <a:solidFill>
                    <a:srgbClr val="FF0000"/>
                  </a:solidFill>
                  <a:round/>
                  <a:headEnd/>
                  <a:tailEnd/>
                </a:ln>
              </p:spPr>
              <p:txBody>
                <a:bodyPr/>
                <a:lstStyle/>
                <a:p>
                  <a:endParaRPr lang="en-US"/>
                </a:p>
              </p:txBody>
            </p:sp>
            <p:sp>
              <p:nvSpPr>
                <p:cNvPr id="51905" name="Line 102"/>
                <p:cNvSpPr>
                  <a:spLocks noChangeShapeType="1"/>
                </p:cNvSpPr>
                <p:nvPr/>
              </p:nvSpPr>
              <p:spPr bwMode="auto">
                <a:xfrm flipV="1">
                  <a:off x="1236" y="2656"/>
                  <a:ext cx="1" cy="87"/>
                </a:xfrm>
                <a:prstGeom prst="line">
                  <a:avLst/>
                </a:prstGeom>
                <a:noFill/>
                <a:ln w="3175">
                  <a:solidFill>
                    <a:srgbClr val="FF0000"/>
                  </a:solidFill>
                  <a:round/>
                  <a:headEnd/>
                  <a:tailEnd/>
                </a:ln>
              </p:spPr>
              <p:txBody>
                <a:bodyPr/>
                <a:lstStyle/>
                <a:p>
                  <a:endParaRPr lang="en-US"/>
                </a:p>
              </p:txBody>
            </p:sp>
            <p:sp>
              <p:nvSpPr>
                <p:cNvPr id="51906" name="Line 103"/>
                <p:cNvSpPr>
                  <a:spLocks noChangeShapeType="1"/>
                </p:cNvSpPr>
                <p:nvPr/>
              </p:nvSpPr>
              <p:spPr bwMode="auto">
                <a:xfrm>
                  <a:off x="1231" y="2656"/>
                  <a:ext cx="10" cy="1"/>
                </a:xfrm>
                <a:prstGeom prst="line">
                  <a:avLst/>
                </a:prstGeom>
                <a:noFill/>
                <a:ln w="3175">
                  <a:solidFill>
                    <a:srgbClr val="FF0000"/>
                  </a:solidFill>
                  <a:round/>
                  <a:headEnd/>
                  <a:tailEnd/>
                </a:ln>
              </p:spPr>
              <p:txBody>
                <a:bodyPr/>
                <a:lstStyle/>
                <a:p>
                  <a:endParaRPr lang="en-US"/>
                </a:p>
              </p:txBody>
            </p:sp>
            <p:sp>
              <p:nvSpPr>
                <p:cNvPr id="51907" name="Line 104"/>
                <p:cNvSpPr>
                  <a:spLocks noChangeShapeType="1"/>
                </p:cNvSpPr>
                <p:nvPr/>
              </p:nvSpPr>
              <p:spPr bwMode="auto">
                <a:xfrm flipV="1">
                  <a:off x="1407" y="2692"/>
                  <a:ext cx="1" cy="100"/>
                </a:xfrm>
                <a:prstGeom prst="line">
                  <a:avLst/>
                </a:prstGeom>
                <a:noFill/>
                <a:ln w="3175">
                  <a:solidFill>
                    <a:srgbClr val="FF0000"/>
                  </a:solidFill>
                  <a:round/>
                  <a:headEnd/>
                  <a:tailEnd/>
                </a:ln>
              </p:spPr>
              <p:txBody>
                <a:bodyPr/>
                <a:lstStyle/>
                <a:p>
                  <a:endParaRPr lang="en-US"/>
                </a:p>
              </p:txBody>
            </p:sp>
            <p:sp>
              <p:nvSpPr>
                <p:cNvPr id="51908" name="Line 105"/>
                <p:cNvSpPr>
                  <a:spLocks noChangeShapeType="1"/>
                </p:cNvSpPr>
                <p:nvPr/>
              </p:nvSpPr>
              <p:spPr bwMode="auto">
                <a:xfrm>
                  <a:off x="1402" y="2692"/>
                  <a:ext cx="10" cy="1"/>
                </a:xfrm>
                <a:prstGeom prst="line">
                  <a:avLst/>
                </a:prstGeom>
                <a:noFill/>
                <a:ln w="3175">
                  <a:solidFill>
                    <a:srgbClr val="FF0000"/>
                  </a:solidFill>
                  <a:round/>
                  <a:headEnd/>
                  <a:tailEnd/>
                </a:ln>
              </p:spPr>
              <p:txBody>
                <a:bodyPr/>
                <a:lstStyle/>
                <a:p>
                  <a:endParaRPr lang="en-US"/>
                </a:p>
              </p:txBody>
            </p:sp>
            <p:sp>
              <p:nvSpPr>
                <p:cNvPr id="51909" name="Line 106"/>
                <p:cNvSpPr>
                  <a:spLocks noChangeShapeType="1"/>
                </p:cNvSpPr>
                <p:nvPr/>
              </p:nvSpPr>
              <p:spPr bwMode="auto">
                <a:xfrm flipV="1">
                  <a:off x="1578" y="2978"/>
                  <a:ext cx="1" cy="77"/>
                </a:xfrm>
                <a:prstGeom prst="line">
                  <a:avLst/>
                </a:prstGeom>
                <a:noFill/>
                <a:ln w="3175">
                  <a:solidFill>
                    <a:srgbClr val="FF0000"/>
                  </a:solidFill>
                  <a:round/>
                  <a:headEnd/>
                  <a:tailEnd/>
                </a:ln>
              </p:spPr>
              <p:txBody>
                <a:bodyPr/>
                <a:lstStyle/>
                <a:p>
                  <a:endParaRPr lang="en-US"/>
                </a:p>
              </p:txBody>
            </p:sp>
            <p:sp>
              <p:nvSpPr>
                <p:cNvPr id="51910" name="Line 107"/>
                <p:cNvSpPr>
                  <a:spLocks noChangeShapeType="1"/>
                </p:cNvSpPr>
                <p:nvPr/>
              </p:nvSpPr>
              <p:spPr bwMode="auto">
                <a:xfrm>
                  <a:off x="1574" y="2978"/>
                  <a:ext cx="9" cy="1"/>
                </a:xfrm>
                <a:prstGeom prst="line">
                  <a:avLst/>
                </a:prstGeom>
                <a:noFill/>
                <a:ln w="3175">
                  <a:solidFill>
                    <a:srgbClr val="FF0000"/>
                  </a:solidFill>
                  <a:round/>
                  <a:headEnd/>
                  <a:tailEnd/>
                </a:ln>
              </p:spPr>
              <p:txBody>
                <a:bodyPr/>
                <a:lstStyle/>
                <a:p>
                  <a:endParaRPr lang="en-US"/>
                </a:p>
              </p:txBody>
            </p:sp>
            <p:sp>
              <p:nvSpPr>
                <p:cNvPr id="51911" name="Line 108"/>
                <p:cNvSpPr>
                  <a:spLocks noChangeShapeType="1"/>
                </p:cNvSpPr>
                <p:nvPr/>
              </p:nvSpPr>
              <p:spPr bwMode="auto">
                <a:xfrm flipV="1">
                  <a:off x="1750" y="3230"/>
                  <a:ext cx="1" cy="80"/>
                </a:xfrm>
                <a:prstGeom prst="line">
                  <a:avLst/>
                </a:prstGeom>
                <a:noFill/>
                <a:ln w="3175">
                  <a:solidFill>
                    <a:srgbClr val="FF0000"/>
                  </a:solidFill>
                  <a:round/>
                  <a:headEnd/>
                  <a:tailEnd/>
                </a:ln>
              </p:spPr>
              <p:txBody>
                <a:bodyPr/>
                <a:lstStyle/>
                <a:p>
                  <a:endParaRPr lang="en-US"/>
                </a:p>
              </p:txBody>
            </p:sp>
            <p:sp>
              <p:nvSpPr>
                <p:cNvPr id="51912" name="Line 109"/>
                <p:cNvSpPr>
                  <a:spLocks noChangeShapeType="1"/>
                </p:cNvSpPr>
                <p:nvPr/>
              </p:nvSpPr>
              <p:spPr bwMode="auto">
                <a:xfrm>
                  <a:off x="1745" y="3230"/>
                  <a:ext cx="10" cy="1"/>
                </a:xfrm>
                <a:prstGeom prst="line">
                  <a:avLst/>
                </a:prstGeom>
                <a:noFill/>
                <a:ln w="3175">
                  <a:solidFill>
                    <a:srgbClr val="FF0000"/>
                  </a:solidFill>
                  <a:round/>
                  <a:headEnd/>
                  <a:tailEnd/>
                </a:ln>
              </p:spPr>
              <p:txBody>
                <a:bodyPr/>
                <a:lstStyle/>
                <a:p>
                  <a:endParaRPr lang="en-US"/>
                </a:p>
              </p:txBody>
            </p:sp>
            <p:sp>
              <p:nvSpPr>
                <p:cNvPr id="51913" name="Line 110"/>
                <p:cNvSpPr>
                  <a:spLocks noChangeShapeType="1"/>
                </p:cNvSpPr>
                <p:nvPr/>
              </p:nvSpPr>
              <p:spPr bwMode="auto">
                <a:xfrm>
                  <a:off x="550" y="3489"/>
                  <a:ext cx="1" cy="21"/>
                </a:xfrm>
                <a:prstGeom prst="line">
                  <a:avLst/>
                </a:prstGeom>
                <a:noFill/>
                <a:ln w="3175">
                  <a:solidFill>
                    <a:srgbClr val="FF0000"/>
                  </a:solidFill>
                  <a:round/>
                  <a:headEnd/>
                  <a:tailEnd/>
                </a:ln>
              </p:spPr>
              <p:txBody>
                <a:bodyPr/>
                <a:lstStyle/>
                <a:p>
                  <a:endParaRPr lang="en-US"/>
                </a:p>
              </p:txBody>
            </p:sp>
            <p:sp>
              <p:nvSpPr>
                <p:cNvPr id="51914" name="Line 111"/>
                <p:cNvSpPr>
                  <a:spLocks noChangeShapeType="1"/>
                </p:cNvSpPr>
                <p:nvPr/>
              </p:nvSpPr>
              <p:spPr bwMode="auto">
                <a:xfrm>
                  <a:off x="545" y="3510"/>
                  <a:ext cx="10" cy="1"/>
                </a:xfrm>
                <a:prstGeom prst="line">
                  <a:avLst/>
                </a:prstGeom>
                <a:noFill/>
                <a:ln w="3175">
                  <a:solidFill>
                    <a:srgbClr val="FF0000"/>
                  </a:solidFill>
                  <a:round/>
                  <a:headEnd/>
                  <a:tailEnd/>
                </a:ln>
              </p:spPr>
              <p:txBody>
                <a:bodyPr/>
                <a:lstStyle/>
                <a:p>
                  <a:endParaRPr lang="en-US"/>
                </a:p>
              </p:txBody>
            </p:sp>
            <p:sp>
              <p:nvSpPr>
                <p:cNvPr id="51915" name="Line 112"/>
                <p:cNvSpPr>
                  <a:spLocks noChangeShapeType="1"/>
                </p:cNvSpPr>
                <p:nvPr/>
              </p:nvSpPr>
              <p:spPr bwMode="auto">
                <a:xfrm>
                  <a:off x="721" y="3445"/>
                  <a:ext cx="1" cy="20"/>
                </a:xfrm>
                <a:prstGeom prst="line">
                  <a:avLst/>
                </a:prstGeom>
                <a:noFill/>
                <a:ln w="3175">
                  <a:solidFill>
                    <a:srgbClr val="FF0000"/>
                  </a:solidFill>
                  <a:round/>
                  <a:headEnd/>
                  <a:tailEnd/>
                </a:ln>
              </p:spPr>
              <p:txBody>
                <a:bodyPr/>
                <a:lstStyle/>
                <a:p>
                  <a:endParaRPr lang="en-US"/>
                </a:p>
              </p:txBody>
            </p:sp>
            <p:sp>
              <p:nvSpPr>
                <p:cNvPr id="51916" name="Line 113"/>
                <p:cNvSpPr>
                  <a:spLocks noChangeShapeType="1"/>
                </p:cNvSpPr>
                <p:nvPr/>
              </p:nvSpPr>
              <p:spPr bwMode="auto">
                <a:xfrm>
                  <a:off x="717" y="3465"/>
                  <a:ext cx="9" cy="1"/>
                </a:xfrm>
                <a:prstGeom prst="line">
                  <a:avLst/>
                </a:prstGeom>
                <a:noFill/>
                <a:ln w="3175">
                  <a:solidFill>
                    <a:srgbClr val="FF0000"/>
                  </a:solidFill>
                  <a:round/>
                  <a:headEnd/>
                  <a:tailEnd/>
                </a:ln>
              </p:spPr>
              <p:txBody>
                <a:bodyPr/>
                <a:lstStyle/>
                <a:p>
                  <a:endParaRPr lang="en-US"/>
                </a:p>
              </p:txBody>
            </p:sp>
            <p:sp>
              <p:nvSpPr>
                <p:cNvPr id="51917" name="Line 114"/>
                <p:cNvSpPr>
                  <a:spLocks noChangeShapeType="1"/>
                </p:cNvSpPr>
                <p:nvPr/>
              </p:nvSpPr>
              <p:spPr bwMode="auto">
                <a:xfrm>
                  <a:off x="893" y="3283"/>
                  <a:ext cx="1" cy="36"/>
                </a:xfrm>
                <a:prstGeom prst="line">
                  <a:avLst/>
                </a:prstGeom>
                <a:noFill/>
                <a:ln w="3175">
                  <a:solidFill>
                    <a:srgbClr val="FF0000"/>
                  </a:solidFill>
                  <a:round/>
                  <a:headEnd/>
                  <a:tailEnd/>
                </a:ln>
              </p:spPr>
              <p:txBody>
                <a:bodyPr/>
                <a:lstStyle/>
                <a:p>
                  <a:endParaRPr lang="en-US"/>
                </a:p>
              </p:txBody>
            </p:sp>
            <p:sp>
              <p:nvSpPr>
                <p:cNvPr id="51918" name="Line 115"/>
                <p:cNvSpPr>
                  <a:spLocks noChangeShapeType="1"/>
                </p:cNvSpPr>
                <p:nvPr/>
              </p:nvSpPr>
              <p:spPr bwMode="auto">
                <a:xfrm>
                  <a:off x="888" y="3319"/>
                  <a:ext cx="10" cy="1"/>
                </a:xfrm>
                <a:prstGeom prst="line">
                  <a:avLst/>
                </a:prstGeom>
                <a:noFill/>
                <a:ln w="3175">
                  <a:solidFill>
                    <a:srgbClr val="FF0000"/>
                  </a:solidFill>
                  <a:round/>
                  <a:headEnd/>
                  <a:tailEnd/>
                </a:ln>
              </p:spPr>
              <p:txBody>
                <a:bodyPr/>
                <a:lstStyle/>
                <a:p>
                  <a:endParaRPr lang="en-US"/>
                </a:p>
              </p:txBody>
            </p:sp>
            <p:sp>
              <p:nvSpPr>
                <p:cNvPr id="51919" name="Line 116"/>
                <p:cNvSpPr>
                  <a:spLocks noChangeShapeType="1"/>
                </p:cNvSpPr>
                <p:nvPr/>
              </p:nvSpPr>
              <p:spPr bwMode="auto">
                <a:xfrm>
                  <a:off x="1064" y="3005"/>
                  <a:ext cx="1" cy="57"/>
                </a:xfrm>
                <a:prstGeom prst="line">
                  <a:avLst/>
                </a:prstGeom>
                <a:noFill/>
                <a:ln w="3175">
                  <a:solidFill>
                    <a:srgbClr val="FF0000"/>
                  </a:solidFill>
                  <a:round/>
                  <a:headEnd/>
                  <a:tailEnd/>
                </a:ln>
              </p:spPr>
              <p:txBody>
                <a:bodyPr/>
                <a:lstStyle/>
                <a:p>
                  <a:endParaRPr lang="en-US"/>
                </a:p>
              </p:txBody>
            </p:sp>
            <p:sp>
              <p:nvSpPr>
                <p:cNvPr id="51920" name="Line 117"/>
                <p:cNvSpPr>
                  <a:spLocks noChangeShapeType="1"/>
                </p:cNvSpPr>
                <p:nvPr/>
              </p:nvSpPr>
              <p:spPr bwMode="auto">
                <a:xfrm>
                  <a:off x="1059" y="3062"/>
                  <a:ext cx="10" cy="1"/>
                </a:xfrm>
                <a:prstGeom prst="line">
                  <a:avLst/>
                </a:prstGeom>
                <a:noFill/>
                <a:ln w="3175">
                  <a:solidFill>
                    <a:srgbClr val="FF0000"/>
                  </a:solidFill>
                  <a:round/>
                  <a:headEnd/>
                  <a:tailEnd/>
                </a:ln>
              </p:spPr>
              <p:txBody>
                <a:bodyPr/>
                <a:lstStyle/>
                <a:p>
                  <a:endParaRPr lang="en-US"/>
                </a:p>
              </p:txBody>
            </p:sp>
            <p:sp>
              <p:nvSpPr>
                <p:cNvPr id="51921" name="Line 118"/>
                <p:cNvSpPr>
                  <a:spLocks noChangeShapeType="1"/>
                </p:cNvSpPr>
                <p:nvPr/>
              </p:nvSpPr>
              <p:spPr bwMode="auto">
                <a:xfrm>
                  <a:off x="1236" y="2743"/>
                  <a:ext cx="1" cy="86"/>
                </a:xfrm>
                <a:prstGeom prst="line">
                  <a:avLst/>
                </a:prstGeom>
                <a:noFill/>
                <a:ln w="3175">
                  <a:solidFill>
                    <a:srgbClr val="FF0000"/>
                  </a:solidFill>
                  <a:round/>
                  <a:headEnd/>
                  <a:tailEnd/>
                </a:ln>
              </p:spPr>
              <p:txBody>
                <a:bodyPr/>
                <a:lstStyle/>
                <a:p>
                  <a:endParaRPr lang="en-US"/>
                </a:p>
              </p:txBody>
            </p:sp>
            <p:sp>
              <p:nvSpPr>
                <p:cNvPr id="51922" name="Line 119"/>
                <p:cNvSpPr>
                  <a:spLocks noChangeShapeType="1"/>
                </p:cNvSpPr>
                <p:nvPr/>
              </p:nvSpPr>
              <p:spPr bwMode="auto">
                <a:xfrm>
                  <a:off x="1231" y="2829"/>
                  <a:ext cx="10" cy="1"/>
                </a:xfrm>
                <a:prstGeom prst="line">
                  <a:avLst/>
                </a:prstGeom>
                <a:noFill/>
                <a:ln w="3175">
                  <a:solidFill>
                    <a:srgbClr val="FF0000"/>
                  </a:solidFill>
                  <a:round/>
                  <a:headEnd/>
                  <a:tailEnd/>
                </a:ln>
              </p:spPr>
              <p:txBody>
                <a:bodyPr/>
                <a:lstStyle/>
                <a:p>
                  <a:endParaRPr lang="en-US"/>
                </a:p>
              </p:txBody>
            </p:sp>
            <p:sp>
              <p:nvSpPr>
                <p:cNvPr id="51923" name="Line 120"/>
                <p:cNvSpPr>
                  <a:spLocks noChangeShapeType="1"/>
                </p:cNvSpPr>
                <p:nvPr/>
              </p:nvSpPr>
              <p:spPr bwMode="auto">
                <a:xfrm>
                  <a:off x="1407" y="2792"/>
                  <a:ext cx="1" cy="102"/>
                </a:xfrm>
                <a:prstGeom prst="line">
                  <a:avLst/>
                </a:prstGeom>
                <a:noFill/>
                <a:ln w="3175">
                  <a:solidFill>
                    <a:srgbClr val="FF0000"/>
                  </a:solidFill>
                  <a:round/>
                  <a:headEnd/>
                  <a:tailEnd/>
                </a:ln>
              </p:spPr>
              <p:txBody>
                <a:bodyPr/>
                <a:lstStyle/>
                <a:p>
                  <a:endParaRPr lang="en-US"/>
                </a:p>
              </p:txBody>
            </p:sp>
            <p:sp>
              <p:nvSpPr>
                <p:cNvPr id="51924" name="Line 121"/>
                <p:cNvSpPr>
                  <a:spLocks noChangeShapeType="1"/>
                </p:cNvSpPr>
                <p:nvPr/>
              </p:nvSpPr>
              <p:spPr bwMode="auto">
                <a:xfrm>
                  <a:off x="1402" y="2894"/>
                  <a:ext cx="10" cy="1"/>
                </a:xfrm>
                <a:prstGeom prst="line">
                  <a:avLst/>
                </a:prstGeom>
                <a:noFill/>
                <a:ln w="3175">
                  <a:solidFill>
                    <a:srgbClr val="FF0000"/>
                  </a:solidFill>
                  <a:round/>
                  <a:headEnd/>
                  <a:tailEnd/>
                </a:ln>
              </p:spPr>
              <p:txBody>
                <a:bodyPr/>
                <a:lstStyle/>
                <a:p>
                  <a:endParaRPr lang="en-US"/>
                </a:p>
              </p:txBody>
            </p:sp>
            <p:sp>
              <p:nvSpPr>
                <p:cNvPr id="51925" name="Line 122"/>
                <p:cNvSpPr>
                  <a:spLocks noChangeShapeType="1"/>
                </p:cNvSpPr>
                <p:nvPr/>
              </p:nvSpPr>
              <p:spPr bwMode="auto">
                <a:xfrm>
                  <a:off x="1578" y="3055"/>
                  <a:ext cx="1" cy="78"/>
                </a:xfrm>
                <a:prstGeom prst="line">
                  <a:avLst/>
                </a:prstGeom>
                <a:noFill/>
                <a:ln w="3175">
                  <a:solidFill>
                    <a:srgbClr val="FF0000"/>
                  </a:solidFill>
                  <a:round/>
                  <a:headEnd/>
                  <a:tailEnd/>
                </a:ln>
              </p:spPr>
              <p:txBody>
                <a:bodyPr/>
                <a:lstStyle/>
                <a:p>
                  <a:endParaRPr lang="en-US"/>
                </a:p>
              </p:txBody>
            </p:sp>
            <p:sp>
              <p:nvSpPr>
                <p:cNvPr id="51926" name="Line 123"/>
                <p:cNvSpPr>
                  <a:spLocks noChangeShapeType="1"/>
                </p:cNvSpPr>
                <p:nvPr/>
              </p:nvSpPr>
              <p:spPr bwMode="auto">
                <a:xfrm>
                  <a:off x="1574" y="3133"/>
                  <a:ext cx="9" cy="1"/>
                </a:xfrm>
                <a:prstGeom prst="line">
                  <a:avLst/>
                </a:prstGeom>
                <a:noFill/>
                <a:ln w="3175">
                  <a:solidFill>
                    <a:srgbClr val="FF0000"/>
                  </a:solidFill>
                  <a:round/>
                  <a:headEnd/>
                  <a:tailEnd/>
                </a:ln>
              </p:spPr>
              <p:txBody>
                <a:bodyPr/>
                <a:lstStyle/>
                <a:p>
                  <a:endParaRPr lang="en-US"/>
                </a:p>
              </p:txBody>
            </p:sp>
            <p:sp>
              <p:nvSpPr>
                <p:cNvPr id="51927" name="Line 124"/>
                <p:cNvSpPr>
                  <a:spLocks noChangeShapeType="1"/>
                </p:cNvSpPr>
                <p:nvPr/>
              </p:nvSpPr>
              <p:spPr bwMode="auto">
                <a:xfrm>
                  <a:off x="1750" y="3310"/>
                  <a:ext cx="1" cy="80"/>
                </a:xfrm>
                <a:prstGeom prst="line">
                  <a:avLst/>
                </a:prstGeom>
                <a:noFill/>
                <a:ln w="3175">
                  <a:solidFill>
                    <a:srgbClr val="FF0000"/>
                  </a:solidFill>
                  <a:round/>
                  <a:headEnd/>
                  <a:tailEnd/>
                </a:ln>
              </p:spPr>
              <p:txBody>
                <a:bodyPr/>
                <a:lstStyle/>
                <a:p>
                  <a:endParaRPr lang="en-US"/>
                </a:p>
              </p:txBody>
            </p:sp>
            <p:sp>
              <p:nvSpPr>
                <p:cNvPr id="51928" name="Line 125"/>
                <p:cNvSpPr>
                  <a:spLocks noChangeShapeType="1"/>
                </p:cNvSpPr>
                <p:nvPr/>
              </p:nvSpPr>
              <p:spPr bwMode="auto">
                <a:xfrm>
                  <a:off x="1745" y="3390"/>
                  <a:ext cx="10" cy="1"/>
                </a:xfrm>
                <a:prstGeom prst="line">
                  <a:avLst/>
                </a:prstGeom>
                <a:noFill/>
                <a:ln w="3175">
                  <a:solidFill>
                    <a:srgbClr val="FF0000"/>
                  </a:solidFill>
                  <a:round/>
                  <a:headEnd/>
                  <a:tailEnd/>
                </a:ln>
              </p:spPr>
              <p:txBody>
                <a:bodyPr/>
                <a:lstStyle/>
                <a:p>
                  <a:endParaRPr lang="en-US"/>
                </a:p>
              </p:txBody>
            </p:sp>
            <p:sp>
              <p:nvSpPr>
                <p:cNvPr id="51929" name="Freeform 126"/>
                <p:cNvSpPr>
                  <a:spLocks/>
                </p:cNvSpPr>
                <p:nvPr/>
              </p:nvSpPr>
              <p:spPr bwMode="auto">
                <a:xfrm>
                  <a:off x="550" y="2767"/>
                  <a:ext cx="1200" cy="713"/>
                </a:xfrm>
                <a:custGeom>
                  <a:avLst/>
                  <a:gdLst>
                    <a:gd name="T0" fmla="*/ 0 w 3295"/>
                    <a:gd name="T1" fmla="*/ 75 h 1512"/>
                    <a:gd name="T2" fmla="*/ 8 w 3295"/>
                    <a:gd name="T3" fmla="*/ 72 h 1512"/>
                    <a:gd name="T4" fmla="*/ 17 w 3295"/>
                    <a:gd name="T5" fmla="*/ 59 h 1512"/>
                    <a:gd name="T6" fmla="*/ 25 w 3295"/>
                    <a:gd name="T7" fmla="*/ 28 h 1512"/>
                    <a:gd name="T8" fmla="*/ 33 w 3295"/>
                    <a:gd name="T9" fmla="*/ 0 h 1512"/>
                    <a:gd name="T10" fmla="*/ 42 w 3295"/>
                    <a:gd name="T11" fmla="*/ 0 h 1512"/>
                    <a:gd name="T12" fmla="*/ 50 w 3295"/>
                    <a:gd name="T13" fmla="*/ 30 h 1512"/>
                    <a:gd name="T14" fmla="*/ 58 w 3295"/>
                    <a:gd name="T15" fmla="*/ 64 h 1512"/>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1512"/>
                    <a:gd name="T26" fmla="*/ 3295 w 3295"/>
                    <a:gd name="T27" fmla="*/ 1512 h 15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1512">
                      <a:moveTo>
                        <a:pt x="0" y="1512"/>
                      </a:moveTo>
                      <a:lnTo>
                        <a:pt x="471" y="1457"/>
                      </a:lnTo>
                      <a:lnTo>
                        <a:pt x="941" y="1207"/>
                      </a:lnTo>
                      <a:lnTo>
                        <a:pt x="1412" y="567"/>
                      </a:lnTo>
                      <a:lnTo>
                        <a:pt x="1883" y="0"/>
                      </a:lnTo>
                      <a:lnTo>
                        <a:pt x="2354" y="7"/>
                      </a:lnTo>
                      <a:lnTo>
                        <a:pt x="2824" y="595"/>
                      </a:lnTo>
                      <a:lnTo>
                        <a:pt x="3295" y="1297"/>
                      </a:lnTo>
                    </a:path>
                  </a:pathLst>
                </a:custGeom>
                <a:noFill/>
                <a:ln w="3175">
                  <a:solidFill>
                    <a:srgbClr val="0000FF"/>
                  </a:solidFill>
                  <a:round/>
                  <a:headEnd/>
                  <a:tailEnd/>
                </a:ln>
              </p:spPr>
              <p:txBody>
                <a:bodyPr/>
                <a:lstStyle/>
                <a:p>
                  <a:endParaRPr lang="en-US"/>
                </a:p>
              </p:txBody>
            </p:sp>
            <p:sp>
              <p:nvSpPr>
                <p:cNvPr id="51930" name="Line 127"/>
                <p:cNvSpPr>
                  <a:spLocks noChangeShapeType="1"/>
                </p:cNvSpPr>
                <p:nvPr/>
              </p:nvSpPr>
              <p:spPr bwMode="auto">
                <a:xfrm flipV="1">
                  <a:off x="550" y="3468"/>
                  <a:ext cx="1" cy="12"/>
                </a:xfrm>
                <a:prstGeom prst="line">
                  <a:avLst/>
                </a:prstGeom>
                <a:noFill/>
                <a:ln w="3175">
                  <a:solidFill>
                    <a:srgbClr val="0000FF"/>
                  </a:solidFill>
                  <a:round/>
                  <a:headEnd/>
                  <a:tailEnd/>
                </a:ln>
              </p:spPr>
              <p:txBody>
                <a:bodyPr/>
                <a:lstStyle/>
                <a:p>
                  <a:endParaRPr lang="en-US"/>
                </a:p>
              </p:txBody>
            </p:sp>
            <p:sp>
              <p:nvSpPr>
                <p:cNvPr id="51931" name="Line 128"/>
                <p:cNvSpPr>
                  <a:spLocks noChangeShapeType="1"/>
                </p:cNvSpPr>
                <p:nvPr/>
              </p:nvSpPr>
              <p:spPr bwMode="auto">
                <a:xfrm>
                  <a:off x="545" y="3468"/>
                  <a:ext cx="10" cy="1"/>
                </a:xfrm>
                <a:prstGeom prst="line">
                  <a:avLst/>
                </a:prstGeom>
                <a:noFill/>
                <a:ln w="3175">
                  <a:solidFill>
                    <a:srgbClr val="0000FF"/>
                  </a:solidFill>
                  <a:round/>
                  <a:headEnd/>
                  <a:tailEnd/>
                </a:ln>
              </p:spPr>
              <p:txBody>
                <a:bodyPr/>
                <a:lstStyle/>
                <a:p>
                  <a:endParaRPr lang="en-US"/>
                </a:p>
              </p:txBody>
            </p:sp>
            <p:sp>
              <p:nvSpPr>
                <p:cNvPr id="51932" name="Line 129"/>
                <p:cNvSpPr>
                  <a:spLocks noChangeShapeType="1"/>
                </p:cNvSpPr>
                <p:nvPr/>
              </p:nvSpPr>
              <p:spPr bwMode="auto">
                <a:xfrm flipV="1">
                  <a:off x="721" y="3442"/>
                  <a:ext cx="1" cy="12"/>
                </a:xfrm>
                <a:prstGeom prst="line">
                  <a:avLst/>
                </a:prstGeom>
                <a:noFill/>
                <a:ln w="3175">
                  <a:solidFill>
                    <a:srgbClr val="0000FF"/>
                  </a:solidFill>
                  <a:round/>
                  <a:headEnd/>
                  <a:tailEnd/>
                </a:ln>
              </p:spPr>
              <p:txBody>
                <a:bodyPr/>
                <a:lstStyle/>
                <a:p>
                  <a:endParaRPr lang="en-US"/>
                </a:p>
              </p:txBody>
            </p:sp>
            <p:sp>
              <p:nvSpPr>
                <p:cNvPr id="51933" name="Line 130"/>
                <p:cNvSpPr>
                  <a:spLocks noChangeShapeType="1"/>
                </p:cNvSpPr>
                <p:nvPr/>
              </p:nvSpPr>
              <p:spPr bwMode="auto">
                <a:xfrm>
                  <a:off x="717" y="3442"/>
                  <a:ext cx="9" cy="1"/>
                </a:xfrm>
                <a:prstGeom prst="line">
                  <a:avLst/>
                </a:prstGeom>
                <a:noFill/>
                <a:ln w="3175">
                  <a:solidFill>
                    <a:srgbClr val="0000FF"/>
                  </a:solidFill>
                  <a:round/>
                  <a:headEnd/>
                  <a:tailEnd/>
                </a:ln>
              </p:spPr>
              <p:txBody>
                <a:bodyPr/>
                <a:lstStyle/>
                <a:p>
                  <a:endParaRPr lang="en-US"/>
                </a:p>
              </p:txBody>
            </p:sp>
            <p:sp>
              <p:nvSpPr>
                <p:cNvPr id="51934" name="Line 131"/>
                <p:cNvSpPr>
                  <a:spLocks noChangeShapeType="1"/>
                </p:cNvSpPr>
                <p:nvPr/>
              </p:nvSpPr>
              <p:spPr bwMode="auto">
                <a:xfrm flipV="1">
                  <a:off x="893" y="3296"/>
                  <a:ext cx="1" cy="40"/>
                </a:xfrm>
                <a:prstGeom prst="line">
                  <a:avLst/>
                </a:prstGeom>
                <a:noFill/>
                <a:ln w="3175">
                  <a:solidFill>
                    <a:srgbClr val="0000FF"/>
                  </a:solidFill>
                  <a:round/>
                  <a:headEnd/>
                  <a:tailEnd/>
                </a:ln>
              </p:spPr>
              <p:txBody>
                <a:bodyPr/>
                <a:lstStyle/>
                <a:p>
                  <a:endParaRPr lang="en-US"/>
                </a:p>
              </p:txBody>
            </p:sp>
            <p:sp>
              <p:nvSpPr>
                <p:cNvPr id="51935" name="Line 132"/>
                <p:cNvSpPr>
                  <a:spLocks noChangeShapeType="1"/>
                </p:cNvSpPr>
                <p:nvPr/>
              </p:nvSpPr>
              <p:spPr bwMode="auto">
                <a:xfrm>
                  <a:off x="888" y="3296"/>
                  <a:ext cx="10" cy="1"/>
                </a:xfrm>
                <a:prstGeom prst="line">
                  <a:avLst/>
                </a:prstGeom>
                <a:noFill/>
                <a:ln w="3175">
                  <a:solidFill>
                    <a:srgbClr val="0000FF"/>
                  </a:solidFill>
                  <a:round/>
                  <a:headEnd/>
                  <a:tailEnd/>
                </a:ln>
              </p:spPr>
              <p:txBody>
                <a:bodyPr/>
                <a:lstStyle/>
                <a:p>
                  <a:endParaRPr lang="en-US"/>
                </a:p>
              </p:txBody>
            </p:sp>
            <p:sp>
              <p:nvSpPr>
                <p:cNvPr id="51936" name="Line 133"/>
                <p:cNvSpPr>
                  <a:spLocks noChangeShapeType="1"/>
                </p:cNvSpPr>
                <p:nvPr/>
              </p:nvSpPr>
              <p:spPr bwMode="auto">
                <a:xfrm flipV="1">
                  <a:off x="1064" y="2977"/>
                  <a:ext cx="1" cy="58"/>
                </a:xfrm>
                <a:prstGeom prst="line">
                  <a:avLst/>
                </a:prstGeom>
                <a:noFill/>
                <a:ln w="3175">
                  <a:solidFill>
                    <a:srgbClr val="0000FF"/>
                  </a:solidFill>
                  <a:round/>
                  <a:headEnd/>
                  <a:tailEnd/>
                </a:ln>
              </p:spPr>
              <p:txBody>
                <a:bodyPr/>
                <a:lstStyle/>
                <a:p>
                  <a:endParaRPr lang="en-US"/>
                </a:p>
              </p:txBody>
            </p:sp>
            <p:sp>
              <p:nvSpPr>
                <p:cNvPr id="51937" name="Line 134"/>
                <p:cNvSpPr>
                  <a:spLocks noChangeShapeType="1"/>
                </p:cNvSpPr>
                <p:nvPr/>
              </p:nvSpPr>
              <p:spPr bwMode="auto">
                <a:xfrm>
                  <a:off x="1059" y="2977"/>
                  <a:ext cx="10" cy="1"/>
                </a:xfrm>
                <a:prstGeom prst="line">
                  <a:avLst/>
                </a:prstGeom>
                <a:noFill/>
                <a:ln w="3175">
                  <a:solidFill>
                    <a:srgbClr val="0000FF"/>
                  </a:solidFill>
                  <a:round/>
                  <a:headEnd/>
                  <a:tailEnd/>
                </a:ln>
              </p:spPr>
              <p:txBody>
                <a:bodyPr/>
                <a:lstStyle/>
                <a:p>
                  <a:endParaRPr lang="en-US"/>
                </a:p>
              </p:txBody>
            </p:sp>
            <p:sp>
              <p:nvSpPr>
                <p:cNvPr id="51938" name="Line 135"/>
                <p:cNvSpPr>
                  <a:spLocks noChangeShapeType="1"/>
                </p:cNvSpPr>
                <p:nvPr/>
              </p:nvSpPr>
              <p:spPr bwMode="auto">
                <a:xfrm flipV="1">
                  <a:off x="1236" y="2674"/>
                  <a:ext cx="1" cy="93"/>
                </a:xfrm>
                <a:prstGeom prst="line">
                  <a:avLst/>
                </a:prstGeom>
                <a:noFill/>
                <a:ln w="3175">
                  <a:solidFill>
                    <a:srgbClr val="0000FF"/>
                  </a:solidFill>
                  <a:round/>
                  <a:headEnd/>
                  <a:tailEnd/>
                </a:ln>
              </p:spPr>
              <p:txBody>
                <a:bodyPr/>
                <a:lstStyle/>
                <a:p>
                  <a:endParaRPr lang="en-US"/>
                </a:p>
              </p:txBody>
            </p:sp>
            <p:sp>
              <p:nvSpPr>
                <p:cNvPr id="51939" name="Line 136"/>
                <p:cNvSpPr>
                  <a:spLocks noChangeShapeType="1"/>
                </p:cNvSpPr>
                <p:nvPr/>
              </p:nvSpPr>
              <p:spPr bwMode="auto">
                <a:xfrm>
                  <a:off x="1231" y="2674"/>
                  <a:ext cx="10" cy="1"/>
                </a:xfrm>
                <a:prstGeom prst="line">
                  <a:avLst/>
                </a:prstGeom>
                <a:noFill/>
                <a:ln w="3175">
                  <a:solidFill>
                    <a:srgbClr val="0000FF"/>
                  </a:solidFill>
                  <a:round/>
                  <a:headEnd/>
                  <a:tailEnd/>
                </a:ln>
              </p:spPr>
              <p:txBody>
                <a:bodyPr/>
                <a:lstStyle/>
                <a:p>
                  <a:endParaRPr lang="en-US"/>
                </a:p>
              </p:txBody>
            </p:sp>
            <p:sp>
              <p:nvSpPr>
                <p:cNvPr id="51940" name="Line 137"/>
                <p:cNvSpPr>
                  <a:spLocks noChangeShapeType="1"/>
                </p:cNvSpPr>
                <p:nvPr/>
              </p:nvSpPr>
              <p:spPr bwMode="auto">
                <a:xfrm flipV="1">
                  <a:off x="1407" y="2690"/>
                  <a:ext cx="1" cy="81"/>
                </a:xfrm>
                <a:prstGeom prst="line">
                  <a:avLst/>
                </a:prstGeom>
                <a:noFill/>
                <a:ln w="3175">
                  <a:solidFill>
                    <a:srgbClr val="0000FF"/>
                  </a:solidFill>
                  <a:round/>
                  <a:headEnd/>
                  <a:tailEnd/>
                </a:ln>
              </p:spPr>
              <p:txBody>
                <a:bodyPr/>
                <a:lstStyle/>
                <a:p>
                  <a:endParaRPr lang="en-US"/>
                </a:p>
              </p:txBody>
            </p:sp>
            <p:sp>
              <p:nvSpPr>
                <p:cNvPr id="51941" name="Line 138"/>
                <p:cNvSpPr>
                  <a:spLocks noChangeShapeType="1"/>
                </p:cNvSpPr>
                <p:nvPr/>
              </p:nvSpPr>
              <p:spPr bwMode="auto">
                <a:xfrm>
                  <a:off x="1402" y="2690"/>
                  <a:ext cx="10" cy="1"/>
                </a:xfrm>
                <a:prstGeom prst="line">
                  <a:avLst/>
                </a:prstGeom>
                <a:noFill/>
                <a:ln w="3175">
                  <a:solidFill>
                    <a:srgbClr val="0000FF"/>
                  </a:solidFill>
                  <a:round/>
                  <a:headEnd/>
                  <a:tailEnd/>
                </a:ln>
              </p:spPr>
              <p:txBody>
                <a:bodyPr/>
                <a:lstStyle/>
                <a:p>
                  <a:endParaRPr lang="en-US"/>
                </a:p>
              </p:txBody>
            </p:sp>
            <p:sp>
              <p:nvSpPr>
                <p:cNvPr id="51942" name="Line 139"/>
                <p:cNvSpPr>
                  <a:spLocks noChangeShapeType="1"/>
                </p:cNvSpPr>
                <p:nvPr/>
              </p:nvSpPr>
              <p:spPr bwMode="auto">
                <a:xfrm flipV="1">
                  <a:off x="1578" y="2992"/>
                  <a:ext cx="1" cy="56"/>
                </a:xfrm>
                <a:prstGeom prst="line">
                  <a:avLst/>
                </a:prstGeom>
                <a:noFill/>
                <a:ln w="3175">
                  <a:solidFill>
                    <a:srgbClr val="0000FF"/>
                  </a:solidFill>
                  <a:round/>
                  <a:headEnd/>
                  <a:tailEnd/>
                </a:ln>
              </p:spPr>
              <p:txBody>
                <a:bodyPr/>
                <a:lstStyle/>
                <a:p>
                  <a:endParaRPr lang="en-US"/>
                </a:p>
              </p:txBody>
            </p:sp>
            <p:sp>
              <p:nvSpPr>
                <p:cNvPr id="51943" name="Line 140"/>
                <p:cNvSpPr>
                  <a:spLocks noChangeShapeType="1"/>
                </p:cNvSpPr>
                <p:nvPr/>
              </p:nvSpPr>
              <p:spPr bwMode="auto">
                <a:xfrm>
                  <a:off x="1574" y="2992"/>
                  <a:ext cx="9" cy="1"/>
                </a:xfrm>
                <a:prstGeom prst="line">
                  <a:avLst/>
                </a:prstGeom>
                <a:noFill/>
                <a:ln w="3175">
                  <a:solidFill>
                    <a:srgbClr val="0000FF"/>
                  </a:solidFill>
                  <a:round/>
                  <a:headEnd/>
                  <a:tailEnd/>
                </a:ln>
              </p:spPr>
              <p:txBody>
                <a:bodyPr/>
                <a:lstStyle/>
                <a:p>
                  <a:endParaRPr lang="en-US"/>
                </a:p>
              </p:txBody>
            </p:sp>
            <p:sp>
              <p:nvSpPr>
                <p:cNvPr id="51944" name="Line 141"/>
                <p:cNvSpPr>
                  <a:spLocks noChangeShapeType="1"/>
                </p:cNvSpPr>
                <p:nvPr/>
              </p:nvSpPr>
              <p:spPr bwMode="auto">
                <a:xfrm flipV="1">
                  <a:off x="1750" y="3325"/>
                  <a:ext cx="1" cy="54"/>
                </a:xfrm>
                <a:prstGeom prst="line">
                  <a:avLst/>
                </a:prstGeom>
                <a:noFill/>
                <a:ln w="3175">
                  <a:solidFill>
                    <a:srgbClr val="0000FF"/>
                  </a:solidFill>
                  <a:round/>
                  <a:headEnd/>
                  <a:tailEnd/>
                </a:ln>
              </p:spPr>
              <p:txBody>
                <a:bodyPr/>
                <a:lstStyle/>
                <a:p>
                  <a:endParaRPr lang="en-US"/>
                </a:p>
              </p:txBody>
            </p:sp>
            <p:sp>
              <p:nvSpPr>
                <p:cNvPr id="51945" name="Line 142"/>
                <p:cNvSpPr>
                  <a:spLocks noChangeShapeType="1"/>
                </p:cNvSpPr>
                <p:nvPr/>
              </p:nvSpPr>
              <p:spPr bwMode="auto">
                <a:xfrm>
                  <a:off x="1745" y="3325"/>
                  <a:ext cx="10" cy="1"/>
                </a:xfrm>
                <a:prstGeom prst="line">
                  <a:avLst/>
                </a:prstGeom>
                <a:noFill/>
                <a:ln w="3175">
                  <a:solidFill>
                    <a:srgbClr val="0000FF"/>
                  </a:solidFill>
                  <a:round/>
                  <a:headEnd/>
                  <a:tailEnd/>
                </a:ln>
              </p:spPr>
              <p:txBody>
                <a:bodyPr/>
                <a:lstStyle/>
                <a:p>
                  <a:endParaRPr lang="en-US"/>
                </a:p>
              </p:txBody>
            </p:sp>
            <p:sp>
              <p:nvSpPr>
                <p:cNvPr id="51946" name="Line 143"/>
                <p:cNvSpPr>
                  <a:spLocks noChangeShapeType="1"/>
                </p:cNvSpPr>
                <p:nvPr/>
              </p:nvSpPr>
              <p:spPr bwMode="auto">
                <a:xfrm>
                  <a:off x="550" y="3480"/>
                  <a:ext cx="1" cy="12"/>
                </a:xfrm>
                <a:prstGeom prst="line">
                  <a:avLst/>
                </a:prstGeom>
                <a:noFill/>
                <a:ln w="3175">
                  <a:solidFill>
                    <a:srgbClr val="0000FF"/>
                  </a:solidFill>
                  <a:round/>
                  <a:headEnd/>
                  <a:tailEnd/>
                </a:ln>
              </p:spPr>
              <p:txBody>
                <a:bodyPr/>
                <a:lstStyle/>
                <a:p>
                  <a:endParaRPr lang="en-US"/>
                </a:p>
              </p:txBody>
            </p:sp>
            <p:sp>
              <p:nvSpPr>
                <p:cNvPr id="51947" name="Line 144"/>
                <p:cNvSpPr>
                  <a:spLocks noChangeShapeType="1"/>
                </p:cNvSpPr>
                <p:nvPr/>
              </p:nvSpPr>
              <p:spPr bwMode="auto">
                <a:xfrm>
                  <a:off x="545" y="3492"/>
                  <a:ext cx="10" cy="1"/>
                </a:xfrm>
                <a:prstGeom prst="line">
                  <a:avLst/>
                </a:prstGeom>
                <a:noFill/>
                <a:ln w="3175">
                  <a:solidFill>
                    <a:srgbClr val="0000FF"/>
                  </a:solidFill>
                  <a:round/>
                  <a:headEnd/>
                  <a:tailEnd/>
                </a:ln>
              </p:spPr>
              <p:txBody>
                <a:bodyPr/>
                <a:lstStyle/>
                <a:p>
                  <a:endParaRPr lang="en-US"/>
                </a:p>
              </p:txBody>
            </p:sp>
            <p:sp>
              <p:nvSpPr>
                <p:cNvPr id="51948" name="Line 145"/>
                <p:cNvSpPr>
                  <a:spLocks noChangeShapeType="1"/>
                </p:cNvSpPr>
                <p:nvPr/>
              </p:nvSpPr>
              <p:spPr bwMode="auto">
                <a:xfrm>
                  <a:off x="721" y="3454"/>
                  <a:ext cx="1" cy="12"/>
                </a:xfrm>
                <a:prstGeom prst="line">
                  <a:avLst/>
                </a:prstGeom>
                <a:noFill/>
                <a:ln w="3175">
                  <a:solidFill>
                    <a:srgbClr val="0000FF"/>
                  </a:solidFill>
                  <a:round/>
                  <a:headEnd/>
                  <a:tailEnd/>
                </a:ln>
              </p:spPr>
              <p:txBody>
                <a:bodyPr/>
                <a:lstStyle/>
                <a:p>
                  <a:endParaRPr lang="en-US"/>
                </a:p>
              </p:txBody>
            </p:sp>
            <p:sp>
              <p:nvSpPr>
                <p:cNvPr id="51949" name="Line 146"/>
                <p:cNvSpPr>
                  <a:spLocks noChangeShapeType="1"/>
                </p:cNvSpPr>
                <p:nvPr/>
              </p:nvSpPr>
              <p:spPr bwMode="auto">
                <a:xfrm>
                  <a:off x="717" y="3466"/>
                  <a:ext cx="9" cy="1"/>
                </a:xfrm>
                <a:prstGeom prst="line">
                  <a:avLst/>
                </a:prstGeom>
                <a:noFill/>
                <a:ln w="3175">
                  <a:solidFill>
                    <a:srgbClr val="0000FF"/>
                  </a:solidFill>
                  <a:round/>
                  <a:headEnd/>
                  <a:tailEnd/>
                </a:ln>
              </p:spPr>
              <p:txBody>
                <a:bodyPr/>
                <a:lstStyle/>
                <a:p>
                  <a:endParaRPr lang="en-US"/>
                </a:p>
              </p:txBody>
            </p:sp>
            <p:sp>
              <p:nvSpPr>
                <p:cNvPr id="51950" name="Line 147"/>
                <p:cNvSpPr>
                  <a:spLocks noChangeShapeType="1"/>
                </p:cNvSpPr>
                <p:nvPr/>
              </p:nvSpPr>
              <p:spPr bwMode="auto">
                <a:xfrm>
                  <a:off x="893" y="3336"/>
                  <a:ext cx="1" cy="40"/>
                </a:xfrm>
                <a:prstGeom prst="line">
                  <a:avLst/>
                </a:prstGeom>
                <a:noFill/>
                <a:ln w="3175">
                  <a:solidFill>
                    <a:srgbClr val="0000FF"/>
                  </a:solidFill>
                  <a:round/>
                  <a:headEnd/>
                  <a:tailEnd/>
                </a:ln>
              </p:spPr>
              <p:txBody>
                <a:bodyPr/>
                <a:lstStyle/>
                <a:p>
                  <a:endParaRPr lang="en-US"/>
                </a:p>
              </p:txBody>
            </p:sp>
            <p:sp>
              <p:nvSpPr>
                <p:cNvPr id="51951" name="Line 148"/>
                <p:cNvSpPr>
                  <a:spLocks noChangeShapeType="1"/>
                </p:cNvSpPr>
                <p:nvPr/>
              </p:nvSpPr>
              <p:spPr bwMode="auto">
                <a:xfrm>
                  <a:off x="888" y="3376"/>
                  <a:ext cx="10" cy="1"/>
                </a:xfrm>
                <a:prstGeom prst="line">
                  <a:avLst/>
                </a:prstGeom>
                <a:noFill/>
                <a:ln w="3175">
                  <a:solidFill>
                    <a:srgbClr val="0000FF"/>
                  </a:solidFill>
                  <a:round/>
                  <a:headEnd/>
                  <a:tailEnd/>
                </a:ln>
              </p:spPr>
              <p:txBody>
                <a:bodyPr/>
                <a:lstStyle/>
                <a:p>
                  <a:endParaRPr lang="en-US"/>
                </a:p>
              </p:txBody>
            </p:sp>
            <p:sp>
              <p:nvSpPr>
                <p:cNvPr id="51952" name="Line 149"/>
                <p:cNvSpPr>
                  <a:spLocks noChangeShapeType="1"/>
                </p:cNvSpPr>
                <p:nvPr/>
              </p:nvSpPr>
              <p:spPr bwMode="auto">
                <a:xfrm>
                  <a:off x="1064" y="3035"/>
                  <a:ext cx="1" cy="57"/>
                </a:xfrm>
                <a:prstGeom prst="line">
                  <a:avLst/>
                </a:prstGeom>
                <a:noFill/>
                <a:ln w="3175">
                  <a:solidFill>
                    <a:srgbClr val="0000FF"/>
                  </a:solidFill>
                  <a:round/>
                  <a:headEnd/>
                  <a:tailEnd/>
                </a:ln>
              </p:spPr>
              <p:txBody>
                <a:bodyPr/>
                <a:lstStyle/>
                <a:p>
                  <a:endParaRPr lang="en-US"/>
                </a:p>
              </p:txBody>
            </p:sp>
            <p:sp>
              <p:nvSpPr>
                <p:cNvPr id="51953" name="Line 150"/>
                <p:cNvSpPr>
                  <a:spLocks noChangeShapeType="1"/>
                </p:cNvSpPr>
                <p:nvPr/>
              </p:nvSpPr>
              <p:spPr bwMode="auto">
                <a:xfrm>
                  <a:off x="1059" y="3092"/>
                  <a:ext cx="10" cy="1"/>
                </a:xfrm>
                <a:prstGeom prst="line">
                  <a:avLst/>
                </a:prstGeom>
                <a:noFill/>
                <a:ln w="3175">
                  <a:solidFill>
                    <a:srgbClr val="0000FF"/>
                  </a:solidFill>
                  <a:round/>
                  <a:headEnd/>
                  <a:tailEnd/>
                </a:ln>
              </p:spPr>
              <p:txBody>
                <a:bodyPr/>
                <a:lstStyle/>
                <a:p>
                  <a:endParaRPr lang="en-US"/>
                </a:p>
              </p:txBody>
            </p:sp>
            <p:sp>
              <p:nvSpPr>
                <p:cNvPr id="51954" name="Line 151"/>
                <p:cNvSpPr>
                  <a:spLocks noChangeShapeType="1"/>
                </p:cNvSpPr>
                <p:nvPr/>
              </p:nvSpPr>
              <p:spPr bwMode="auto">
                <a:xfrm>
                  <a:off x="1236" y="2767"/>
                  <a:ext cx="1" cy="94"/>
                </a:xfrm>
                <a:prstGeom prst="line">
                  <a:avLst/>
                </a:prstGeom>
                <a:noFill/>
                <a:ln w="3175">
                  <a:solidFill>
                    <a:srgbClr val="0000FF"/>
                  </a:solidFill>
                  <a:round/>
                  <a:headEnd/>
                  <a:tailEnd/>
                </a:ln>
              </p:spPr>
              <p:txBody>
                <a:bodyPr/>
                <a:lstStyle/>
                <a:p>
                  <a:endParaRPr lang="en-US"/>
                </a:p>
              </p:txBody>
            </p:sp>
            <p:sp>
              <p:nvSpPr>
                <p:cNvPr id="51955" name="Line 152"/>
                <p:cNvSpPr>
                  <a:spLocks noChangeShapeType="1"/>
                </p:cNvSpPr>
                <p:nvPr/>
              </p:nvSpPr>
              <p:spPr bwMode="auto">
                <a:xfrm>
                  <a:off x="1231" y="2861"/>
                  <a:ext cx="10" cy="1"/>
                </a:xfrm>
                <a:prstGeom prst="line">
                  <a:avLst/>
                </a:prstGeom>
                <a:noFill/>
                <a:ln w="3175">
                  <a:solidFill>
                    <a:srgbClr val="0000FF"/>
                  </a:solidFill>
                  <a:round/>
                  <a:headEnd/>
                  <a:tailEnd/>
                </a:ln>
              </p:spPr>
              <p:txBody>
                <a:bodyPr/>
                <a:lstStyle/>
                <a:p>
                  <a:endParaRPr lang="en-US"/>
                </a:p>
              </p:txBody>
            </p:sp>
            <p:sp>
              <p:nvSpPr>
                <p:cNvPr id="51956" name="Line 153"/>
                <p:cNvSpPr>
                  <a:spLocks noChangeShapeType="1"/>
                </p:cNvSpPr>
                <p:nvPr/>
              </p:nvSpPr>
              <p:spPr bwMode="auto">
                <a:xfrm>
                  <a:off x="1407" y="2771"/>
                  <a:ext cx="1" cy="80"/>
                </a:xfrm>
                <a:prstGeom prst="line">
                  <a:avLst/>
                </a:prstGeom>
                <a:noFill/>
                <a:ln w="3175">
                  <a:solidFill>
                    <a:srgbClr val="0000FF"/>
                  </a:solidFill>
                  <a:round/>
                  <a:headEnd/>
                  <a:tailEnd/>
                </a:ln>
              </p:spPr>
              <p:txBody>
                <a:bodyPr/>
                <a:lstStyle/>
                <a:p>
                  <a:endParaRPr lang="en-US"/>
                </a:p>
              </p:txBody>
            </p:sp>
            <p:sp>
              <p:nvSpPr>
                <p:cNvPr id="51957" name="Line 154"/>
                <p:cNvSpPr>
                  <a:spLocks noChangeShapeType="1"/>
                </p:cNvSpPr>
                <p:nvPr/>
              </p:nvSpPr>
              <p:spPr bwMode="auto">
                <a:xfrm>
                  <a:off x="1402" y="2851"/>
                  <a:ext cx="10" cy="1"/>
                </a:xfrm>
                <a:prstGeom prst="line">
                  <a:avLst/>
                </a:prstGeom>
                <a:noFill/>
                <a:ln w="3175">
                  <a:solidFill>
                    <a:srgbClr val="0000FF"/>
                  </a:solidFill>
                  <a:round/>
                  <a:headEnd/>
                  <a:tailEnd/>
                </a:ln>
              </p:spPr>
              <p:txBody>
                <a:bodyPr/>
                <a:lstStyle/>
                <a:p>
                  <a:endParaRPr lang="en-US"/>
                </a:p>
              </p:txBody>
            </p:sp>
            <p:sp>
              <p:nvSpPr>
                <p:cNvPr id="51958" name="Line 155"/>
                <p:cNvSpPr>
                  <a:spLocks noChangeShapeType="1"/>
                </p:cNvSpPr>
                <p:nvPr/>
              </p:nvSpPr>
              <p:spPr bwMode="auto">
                <a:xfrm>
                  <a:off x="1578" y="3048"/>
                  <a:ext cx="1" cy="55"/>
                </a:xfrm>
                <a:prstGeom prst="line">
                  <a:avLst/>
                </a:prstGeom>
                <a:noFill/>
                <a:ln w="3175">
                  <a:solidFill>
                    <a:srgbClr val="0000FF"/>
                  </a:solidFill>
                  <a:round/>
                  <a:headEnd/>
                  <a:tailEnd/>
                </a:ln>
              </p:spPr>
              <p:txBody>
                <a:bodyPr/>
                <a:lstStyle/>
                <a:p>
                  <a:endParaRPr lang="en-US"/>
                </a:p>
              </p:txBody>
            </p:sp>
            <p:sp>
              <p:nvSpPr>
                <p:cNvPr id="51959" name="Line 156"/>
                <p:cNvSpPr>
                  <a:spLocks noChangeShapeType="1"/>
                </p:cNvSpPr>
                <p:nvPr/>
              </p:nvSpPr>
              <p:spPr bwMode="auto">
                <a:xfrm>
                  <a:off x="1574" y="3103"/>
                  <a:ext cx="9" cy="1"/>
                </a:xfrm>
                <a:prstGeom prst="line">
                  <a:avLst/>
                </a:prstGeom>
                <a:noFill/>
                <a:ln w="3175">
                  <a:solidFill>
                    <a:srgbClr val="0000FF"/>
                  </a:solidFill>
                  <a:round/>
                  <a:headEnd/>
                  <a:tailEnd/>
                </a:ln>
              </p:spPr>
              <p:txBody>
                <a:bodyPr/>
                <a:lstStyle/>
                <a:p>
                  <a:endParaRPr lang="en-US"/>
                </a:p>
              </p:txBody>
            </p:sp>
            <p:sp>
              <p:nvSpPr>
                <p:cNvPr id="51960" name="Line 157"/>
                <p:cNvSpPr>
                  <a:spLocks noChangeShapeType="1"/>
                </p:cNvSpPr>
                <p:nvPr/>
              </p:nvSpPr>
              <p:spPr bwMode="auto">
                <a:xfrm>
                  <a:off x="1750" y="3379"/>
                  <a:ext cx="1" cy="53"/>
                </a:xfrm>
                <a:prstGeom prst="line">
                  <a:avLst/>
                </a:prstGeom>
                <a:noFill/>
                <a:ln w="3175">
                  <a:solidFill>
                    <a:srgbClr val="0000FF"/>
                  </a:solidFill>
                  <a:round/>
                  <a:headEnd/>
                  <a:tailEnd/>
                </a:ln>
              </p:spPr>
              <p:txBody>
                <a:bodyPr/>
                <a:lstStyle/>
                <a:p>
                  <a:endParaRPr lang="en-US"/>
                </a:p>
              </p:txBody>
            </p:sp>
            <p:sp>
              <p:nvSpPr>
                <p:cNvPr id="51961" name="Line 158"/>
                <p:cNvSpPr>
                  <a:spLocks noChangeShapeType="1"/>
                </p:cNvSpPr>
                <p:nvPr/>
              </p:nvSpPr>
              <p:spPr bwMode="auto">
                <a:xfrm>
                  <a:off x="1745" y="3432"/>
                  <a:ext cx="10" cy="1"/>
                </a:xfrm>
                <a:prstGeom prst="line">
                  <a:avLst/>
                </a:prstGeom>
                <a:noFill/>
                <a:ln w="3175">
                  <a:solidFill>
                    <a:srgbClr val="0000FF"/>
                  </a:solidFill>
                  <a:round/>
                  <a:headEnd/>
                  <a:tailEnd/>
                </a:ln>
              </p:spPr>
              <p:txBody>
                <a:bodyPr/>
                <a:lstStyle/>
                <a:p>
                  <a:endParaRPr lang="en-US"/>
                </a:p>
              </p:txBody>
            </p:sp>
            <p:sp>
              <p:nvSpPr>
                <p:cNvPr id="51962" name="Oval 159"/>
                <p:cNvSpPr>
                  <a:spLocks noChangeArrowheads="1"/>
                </p:cNvSpPr>
                <p:nvPr/>
              </p:nvSpPr>
              <p:spPr bwMode="auto">
                <a:xfrm>
                  <a:off x="545" y="3483"/>
                  <a:ext cx="10" cy="13"/>
                </a:xfrm>
                <a:prstGeom prst="ellipse">
                  <a:avLst/>
                </a:prstGeom>
                <a:solidFill>
                  <a:srgbClr val="FF0000"/>
                </a:solidFill>
                <a:ln w="3175">
                  <a:solidFill>
                    <a:srgbClr val="FF0000"/>
                  </a:solidFill>
                  <a:round/>
                  <a:headEnd/>
                  <a:tailEnd/>
                </a:ln>
              </p:spPr>
              <p:txBody>
                <a:bodyPr/>
                <a:lstStyle/>
                <a:p>
                  <a:endParaRPr lang="en-US"/>
                </a:p>
              </p:txBody>
            </p:sp>
            <p:sp>
              <p:nvSpPr>
                <p:cNvPr id="51963" name="Oval 160"/>
                <p:cNvSpPr>
                  <a:spLocks noChangeArrowheads="1"/>
                </p:cNvSpPr>
                <p:nvPr/>
              </p:nvSpPr>
              <p:spPr bwMode="auto">
                <a:xfrm>
                  <a:off x="717" y="3439"/>
                  <a:ext cx="9" cy="12"/>
                </a:xfrm>
                <a:prstGeom prst="ellipse">
                  <a:avLst/>
                </a:prstGeom>
                <a:solidFill>
                  <a:srgbClr val="FF0000"/>
                </a:solidFill>
                <a:ln w="3175">
                  <a:solidFill>
                    <a:srgbClr val="FF0000"/>
                  </a:solidFill>
                  <a:round/>
                  <a:headEnd/>
                  <a:tailEnd/>
                </a:ln>
              </p:spPr>
              <p:txBody>
                <a:bodyPr/>
                <a:lstStyle/>
                <a:p>
                  <a:endParaRPr lang="en-US"/>
                </a:p>
              </p:txBody>
            </p:sp>
            <p:sp>
              <p:nvSpPr>
                <p:cNvPr id="51964" name="Oval 161"/>
                <p:cNvSpPr>
                  <a:spLocks noChangeArrowheads="1"/>
                </p:cNvSpPr>
                <p:nvPr/>
              </p:nvSpPr>
              <p:spPr bwMode="auto">
                <a:xfrm>
                  <a:off x="888" y="3276"/>
                  <a:ext cx="9" cy="13"/>
                </a:xfrm>
                <a:prstGeom prst="ellipse">
                  <a:avLst/>
                </a:prstGeom>
                <a:solidFill>
                  <a:srgbClr val="FF0000"/>
                </a:solidFill>
                <a:ln w="3175">
                  <a:solidFill>
                    <a:srgbClr val="FF0000"/>
                  </a:solidFill>
                  <a:round/>
                  <a:headEnd/>
                  <a:tailEnd/>
                </a:ln>
              </p:spPr>
              <p:txBody>
                <a:bodyPr/>
                <a:lstStyle/>
                <a:p>
                  <a:endParaRPr lang="en-US"/>
                </a:p>
              </p:txBody>
            </p:sp>
            <p:sp>
              <p:nvSpPr>
                <p:cNvPr id="51965" name="Oval 162"/>
                <p:cNvSpPr>
                  <a:spLocks noChangeArrowheads="1"/>
                </p:cNvSpPr>
                <p:nvPr/>
              </p:nvSpPr>
              <p:spPr bwMode="auto">
                <a:xfrm>
                  <a:off x="1059" y="2999"/>
                  <a:ext cx="10" cy="13"/>
                </a:xfrm>
                <a:prstGeom prst="ellipse">
                  <a:avLst/>
                </a:prstGeom>
                <a:solidFill>
                  <a:srgbClr val="FF0000"/>
                </a:solidFill>
                <a:ln w="3175">
                  <a:solidFill>
                    <a:srgbClr val="FF0000"/>
                  </a:solidFill>
                  <a:round/>
                  <a:headEnd/>
                  <a:tailEnd/>
                </a:ln>
              </p:spPr>
              <p:txBody>
                <a:bodyPr/>
                <a:lstStyle/>
                <a:p>
                  <a:endParaRPr lang="en-US"/>
                </a:p>
              </p:txBody>
            </p:sp>
            <p:sp>
              <p:nvSpPr>
                <p:cNvPr id="51966" name="Oval 163"/>
                <p:cNvSpPr>
                  <a:spLocks noChangeArrowheads="1"/>
                </p:cNvSpPr>
                <p:nvPr/>
              </p:nvSpPr>
              <p:spPr bwMode="auto">
                <a:xfrm>
                  <a:off x="1231" y="2737"/>
                  <a:ext cx="9" cy="12"/>
                </a:xfrm>
                <a:prstGeom prst="ellipse">
                  <a:avLst/>
                </a:prstGeom>
                <a:solidFill>
                  <a:srgbClr val="FF0000"/>
                </a:solidFill>
                <a:ln w="3175">
                  <a:solidFill>
                    <a:srgbClr val="FF0000"/>
                  </a:solidFill>
                  <a:round/>
                  <a:headEnd/>
                  <a:tailEnd/>
                </a:ln>
              </p:spPr>
              <p:txBody>
                <a:bodyPr/>
                <a:lstStyle/>
                <a:p>
                  <a:endParaRPr lang="en-US"/>
                </a:p>
              </p:txBody>
            </p:sp>
            <p:sp>
              <p:nvSpPr>
                <p:cNvPr id="51967" name="Oval 164"/>
                <p:cNvSpPr>
                  <a:spLocks noChangeArrowheads="1"/>
                </p:cNvSpPr>
                <p:nvPr/>
              </p:nvSpPr>
              <p:spPr bwMode="auto">
                <a:xfrm>
                  <a:off x="1402" y="2786"/>
                  <a:ext cx="10" cy="13"/>
                </a:xfrm>
                <a:prstGeom prst="ellipse">
                  <a:avLst/>
                </a:prstGeom>
                <a:solidFill>
                  <a:srgbClr val="FF0000"/>
                </a:solidFill>
                <a:ln w="3175">
                  <a:solidFill>
                    <a:srgbClr val="FF0000"/>
                  </a:solidFill>
                  <a:round/>
                  <a:headEnd/>
                  <a:tailEnd/>
                </a:ln>
              </p:spPr>
              <p:txBody>
                <a:bodyPr/>
                <a:lstStyle/>
                <a:p>
                  <a:endParaRPr lang="en-US"/>
                </a:p>
              </p:txBody>
            </p:sp>
            <p:sp>
              <p:nvSpPr>
                <p:cNvPr id="51968" name="Oval 165"/>
                <p:cNvSpPr>
                  <a:spLocks noChangeArrowheads="1"/>
                </p:cNvSpPr>
                <p:nvPr/>
              </p:nvSpPr>
              <p:spPr bwMode="auto">
                <a:xfrm>
                  <a:off x="1574" y="3049"/>
                  <a:ext cx="9" cy="13"/>
                </a:xfrm>
                <a:prstGeom prst="ellipse">
                  <a:avLst/>
                </a:prstGeom>
                <a:solidFill>
                  <a:srgbClr val="FF0000"/>
                </a:solidFill>
                <a:ln w="3175">
                  <a:solidFill>
                    <a:srgbClr val="FF0000"/>
                  </a:solidFill>
                  <a:round/>
                  <a:headEnd/>
                  <a:tailEnd/>
                </a:ln>
              </p:spPr>
              <p:txBody>
                <a:bodyPr/>
                <a:lstStyle/>
                <a:p>
                  <a:endParaRPr lang="en-US"/>
                </a:p>
              </p:txBody>
            </p:sp>
            <p:sp>
              <p:nvSpPr>
                <p:cNvPr id="51969" name="Oval 166"/>
                <p:cNvSpPr>
                  <a:spLocks noChangeArrowheads="1"/>
                </p:cNvSpPr>
                <p:nvPr/>
              </p:nvSpPr>
              <p:spPr bwMode="auto">
                <a:xfrm>
                  <a:off x="1745" y="3304"/>
                  <a:ext cx="10" cy="12"/>
                </a:xfrm>
                <a:prstGeom prst="ellipse">
                  <a:avLst/>
                </a:prstGeom>
                <a:solidFill>
                  <a:srgbClr val="FF0000"/>
                </a:solidFill>
                <a:ln w="3175">
                  <a:solidFill>
                    <a:srgbClr val="FF0000"/>
                  </a:solidFill>
                  <a:round/>
                  <a:headEnd/>
                  <a:tailEnd/>
                </a:ln>
              </p:spPr>
              <p:txBody>
                <a:bodyPr/>
                <a:lstStyle/>
                <a:p>
                  <a:endParaRPr lang="en-US"/>
                </a:p>
              </p:txBody>
            </p:sp>
            <p:sp>
              <p:nvSpPr>
                <p:cNvPr id="51970" name="Oval 167"/>
                <p:cNvSpPr>
                  <a:spLocks noChangeArrowheads="1"/>
                </p:cNvSpPr>
                <p:nvPr/>
              </p:nvSpPr>
              <p:spPr bwMode="auto">
                <a:xfrm>
                  <a:off x="545" y="3474"/>
                  <a:ext cx="10" cy="12"/>
                </a:xfrm>
                <a:prstGeom prst="ellipse">
                  <a:avLst/>
                </a:prstGeom>
                <a:solidFill>
                  <a:srgbClr val="0000FF"/>
                </a:solidFill>
                <a:ln w="3175">
                  <a:solidFill>
                    <a:srgbClr val="0000FF"/>
                  </a:solidFill>
                  <a:round/>
                  <a:headEnd/>
                  <a:tailEnd/>
                </a:ln>
              </p:spPr>
              <p:txBody>
                <a:bodyPr/>
                <a:lstStyle/>
                <a:p>
                  <a:endParaRPr lang="en-US"/>
                </a:p>
              </p:txBody>
            </p:sp>
            <p:sp>
              <p:nvSpPr>
                <p:cNvPr id="51971" name="Oval 168"/>
                <p:cNvSpPr>
                  <a:spLocks noChangeArrowheads="1"/>
                </p:cNvSpPr>
                <p:nvPr/>
              </p:nvSpPr>
              <p:spPr bwMode="auto">
                <a:xfrm>
                  <a:off x="717" y="3448"/>
                  <a:ext cx="9" cy="12"/>
                </a:xfrm>
                <a:prstGeom prst="ellipse">
                  <a:avLst/>
                </a:prstGeom>
                <a:solidFill>
                  <a:srgbClr val="0000FF"/>
                </a:solidFill>
                <a:ln w="3175">
                  <a:solidFill>
                    <a:srgbClr val="0000FF"/>
                  </a:solidFill>
                  <a:round/>
                  <a:headEnd/>
                  <a:tailEnd/>
                </a:ln>
              </p:spPr>
              <p:txBody>
                <a:bodyPr/>
                <a:lstStyle/>
                <a:p>
                  <a:endParaRPr lang="en-US"/>
                </a:p>
              </p:txBody>
            </p:sp>
            <p:sp>
              <p:nvSpPr>
                <p:cNvPr id="51972" name="Oval 169"/>
                <p:cNvSpPr>
                  <a:spLocks noChangeArrowheads="1"/>
                </p:cNvSpPr>
                <p:nvPr/>
              </p:nvSpPr>
              <p:spPr bwMode="auto">
                <a:xfrm>
                  <a:off x="888" y="3330"/>
                  <a:ext cx="9" cy="12"/>
                </a:xfrm>
                <a:prstGeom prst="ellipse">
                  <a:avLst/>
                </a:prstGeom>
                <a:solidFill>
                  <a:srgbClr val="0000FF"/>
                </a:solidFill>
                <a:ln w="3175">
                  <a:solidFill>
                    <a:srgbClr val="0000FF"/>
                  </a:solidFill>
                  <a:round/>
                  <a:headEnd/>
                  <a:tailEnd/>
                </a:ln>
              </p:spPr>
              <p:txBody>
                <a:bodyPr/>
                <a:lstStyle/>
                <a:p>
                  <a:endParaRPr lang="en-US"/>
                </a:p>
              </p:txBody>
            </p:sp>
            <p:sp>
              <p:nvSpPr>
                <p:cNvPr id="51973" name="Oval 170"/>
                <p:cNvSpPr>
                  <a:spLocks noChangeArrowheads="1"/>
                </p:cNvSpPr>
                <p:nvPr/>
              </p:nvSpPr>
              <p:spPr bwMode="auto">
                <a:xfrm>
                  <a:off x="1059" y="3029"/>
                  <a:ext cx="10" cy="12"/>
                </a:xfrm>
                <a:prstGeom prst="ellipse">
                  <a:avLst/>
                </a:prstGeom>
                <a:solidFill>
                  <a:srgbClr val="0000FF"/>
                </a:solidFill>
                <a:ln w="3175">
                  <a:solidFill>
                    <a:srgbClr val="0000FF"/>
                  </a:solidFill>
                  <a:round/>
                  <a:headEnd/>
                  <a:tailEnd/>
                </a:ln>
              </p:spPr>
              <p:txBody>
                <a:bodyPr/>
                <a:lstStyle/>
                <a:p>
                  <a:endParaRPr lang="en-US"/>
                </a:p>
              </p:txBody>
            </p:sp>
            <p:sp>
              <p:nvSpPr>
                <p:cNvPr id="51974" name="Oval 171"/>
                <p:cNvSpPr>
                  <a:spLocks noChangeArrowheads="1"/>
                </p:cNvSpPr>
                <p:nvPr/>
              </p:nvSpPr>
              <p:spPr bwMode="auto">
                <a:xfrm>
                  <a:off x="1231" y="2761"/>
                  <a:ext cx="9" cy="13"/>
                </a:xfrm>
                <a:prstGeom prst="ellipse">
                  <a:avLst/>
                </a:prstGeom>
                <a:solidFill>
                  <a:srgbClr val="0000FF"/>
                </a:solidFill>
                <a:ln w="3175">
                  <a:solidFill>
                    <a:srgbClr val="0000FF"/>
                  </a:solidFill>
                  <a:round/>
                  <a:headEnd/>
                  <a:tailEnd/>
                </a:ln>
              </p:spPr>
              <p:txBody>
                <a:bodyPr/>
                <a:lstStyle/>
                <a:p>
                  <a:endParaRPr lang="en-US"/>
                </a:p>
              </p:txBody>
            </p:sp>
            <p:sp>
              <p:nvSpPr>
                <p:cNvPr id="51975" name="Oval 172"/>
                <p:cNvSpPr>
                  <a:spLocks noChangeArrowheads="1"/>
                </p:cNvSpPr>
                <p:nvPr/>
              </p:nvSpPr>
              <p:spPr bwMode="auto">
                <a:xfrm>
                  <a:off x="1402" y="2765"/>
                  <a:ext cx="10" cy="12"/>
                </a:xfrm>
                <a:prstGeom prst="ellipse">
                  <a:avLst/>
                </a:prstGeom>
                <a:solidFill>
                  <a:srgbClr val="0000FF"/>
                </a:solidFill>
                <a:ln w="3175">
                  <a:solidFill>
                    <a:srgbClr val="0000FF"/>
                  </a:solidFill>
                  <a:round/>
                  <a:headEnd/>
                  <a:tailEnd/>
                </a:ln>
              </p:spPr>
              <p:txBody>
                <a:bodyPr/>
                <a:lstStyle/>
                <a:p>
                  <a:endParaRPr lang="en-US"/>
                </a:p>
              </p:txBody>
            </p:sp>
            <p:sp>
              <p:nvSpPr>
                <p:cNvPr id="51976" name="Oval 173"/>
                <p:cNvSpPr>
                  <a:spLocks noChangeArrowheads="1"/>
                </p:cNvSpPr>
                <p:nvPr/>
              </p:nvSpPr>
              <p:spPr bwMode="auto">
                <a:xfrm>
                  <a:off x="1574" y="3042"/>
                  <a:ext cx="9" cy="12"/>
                </a:xfrm>
                <a:prstGeom prst="ellipse">
                  <a:avLst/>
                </a:prstGeom>
                <a:solidFill>
                  <a:srgbClr val="0000FF"/>
                </a:solidFill>
                <a:ln w="3175">
                  <a:solidFill>
                    <a:srgbClr val="0000FF"/>
                  </a:solidFill>
                  <a:round/>
                  <a:headEnd/>
                  <a:tailEnd/>
                </a:ln>
              </p:spPr>
              <p:txBody>
                <a:bodyPr/>
                <a:lstStyle/>
                <a:p>
                  <a:endParaRPr lang="en-US"/>
                </a:p>
              </p:txBody>
            </p:sp>
            <p:sp>
              <p:nvSpPr>
                <p:cNvPr id="51977" name="Oval 174"/>
                <p:cNvSpPr>
                  <a:spLocks noChangeArrowheads="1"/>
                </p:cNvSpPr>
                <p:nvPr/>
              </p:nvSpPr>
              <p:spPr bwMode="auto">
                <a:xfrm>
                  <a:off x="1745" y="3373"/>
                  <a:ext cx="10" cy="12"/>
                </a:xfrm>
                <a:prstGeom prst="ellipse">
                  <a:avLst/>
                </a:prstGeom>
                <a:solidFill>
                  <a:srgbClr val="0000FF"/>
                </a:solidFill>
                <a:ln w="3175">
                  <a:solidFill>
                    <a:srgbClr val="0000FF"/>
                  </a:solidFill>
                  <a:round/>
                  <a:headEnd/>
                  <a:tailEnd/>
                </a:ln>
              </p:spPr>
              <p:txBody>
                <a:bodyPr/>
                <a:lstStyle/>
                <a:p>
                  <a:endParaRPr lang="en-US"/>
                </a:p>
              </p:txBody>
            </p:sp>
          </p:grpSp>
        </p:grpSp>
        <p:grpSp>
          <p:nvGrpSpPr>
            <p:cNvPr id="51287" name="Group 175"/>
            <p:cNvGrpSpPr>
              <a:grpSpLocks/>
            </p:cNvGrpSpPr>
            <p:nvPr/>
          </p:nvGrpSpPr>
          <p:grpSpPr bwMode="auto">
            <a:xfrm>
              <a:off x="3419" y="1557"/>
              <a:ext cx="1008" cy="1233"/>
              <a:chOff x="2905" y="201"/>
              <a:chExt cx="1008" cy="1233"/>
            </a:xfrm>
          </p:grpSpPr>
          <p:sp>
            <p:nvSpPr>
              <p:cNvPr id="51762" name="Line 176"/>
              <p:cNvSpPr>
                <a:spLocks noChangeShapeType="1"/>
              </p:cNvSpPr>
              <p:nvPr/>
            </p:nvSpPr>
            <p:spPr bwMode="auto">
              <a:xfrm flipV="1">
                <a:off x="3192" y="426"/>
                <a:ext cx="0" cy="1008"/>
              </a:xfrm>
              <a:prstGeom prst="line">
                <a:avLst/>
              </a:prstGeom>
              <a:noFill/>
              <a:ln w="19050">
                <a:solidFill>
                  <a:schemeClr val="bg2"/>
                </a:solidFill>
                <a:prstDash val="dash"/>
                <a:round/>
                <a:headEnd/>
                <a:tailEnd/>
              </a:ln>
            </p:spPr>
            <p:txBody>
              <a:bodyPr/>
              <a:lstStyle/>
              <a:p>
                <a:endParaRPr lang="en-US"/>
              </a:p>
            </p:txBody>
          </p:sp>
          <p:sp>
            <p:nvSpPr>
              <p:cNvPr id="51763" name="Text Box 177"/>
              <p:cNvSpPr txBox="1">
                <a:spLocks noChangeArrowheads="1"/>
              </p:cNvSpPr>
              <p:nvPr/>
            </p:nvSpPr>
            <p:spPr bwMode="auto">
              <a:xfrm>
                <a:off x="3122" y="201"/>
                <a:ext cx="444" cy="231"/>
              </a:xfrm>
              <a:prstGeom prst="rect">
                <a:avLst/>
              </a:prstGeom>
              <a:noFill/>
              <a:ln w="9525">
                <a:noFill/>
                <a:miter lim="800000"/>
                <a:headEnd/>
                <a:tailEnd/>
              </a:ln>
            </p:spPr>
            <p:txBody>
              <a:bodyPr wrap="none">
                <a:spAutoFit/>
              </a:bodyPr>
              <a:lstStyle/>
              <a:p>
                <a:pPr algn="r"/>
                <a:r>
                  <a:rPr lang="en-US" sz="1800" b="1">
                    <a:latin typeface="Times" charset="0"/>
                  </a:rPr>
                  <a:t>RPar</a:t>
                </a:r>
              </a:p>
            </p:txBody>
          </p:sp>
          <p:sp>
            <p:nvSpPr>
              <p:cNvPr id="51764" name="Rectangle 178"/>
              <p:cNvSpPr>
                <a:spLocks noChangeArrowheads="1"/>
              </p:cNvSpPr>
              <p:nvPr/>
            </p:nvSpPr>
            <p:spPr bwMode="auto">
              <a:xfrm>
                <a:off x="2906" y="426"/>
                <a:ext cx="1003" cy="1007"/>
              </a:xfrm>
              <a:prstGeom prst="rect">
                <a:avLst/>
              </a:prstGeom>
              <a:noFill/>
              <a:ln w="9525">
                <a:noFill/>
                <a:miter lim="800000"/>
                <a:headEnd/>
                <a:tailEnd/>
              </a:ln>
            </p:spPr>
            <p:txBody>
              <a:bodyPr/>
              <a:lstStyle/>
              <a:p>
                <a:endParaRPr lang="en-US"/>
              </a:p>
            </p:txBody>
          </p:sp>
          <p:sp>
            <p:nvSpPr>
              <p:cNvPr id="51765" name="Line 179"/>
              <p:cNvSpPr>
                <a:spLocks noChangeShapeType="1"/>
              </p:cNvSpPr>
              <p:nvPr/>
            </p:nvSpPr>
            <p:spPr bwMode="auto">
              <a:xfrm>
                <a:off x="2906" y="426"/>
                <a:ext cx="4" cy="1"/>
              </a:xfrm>
              <a:prstGeom prst="line">
                <a:avLst/>
              </a:prstGeom>
              <a:noFill/>
              <a:ln w="0">
                <a:solidFill>
                  <a:srgbClr val="000000"/>
                </a:solidFill>
                <a:round/>
                <a:headEnd/>
                <a:tailEnd/>
              </a:ln>
            </p:spPr>
            <p:txBody>
              <a:bodyPr/>
              <a:lstStyle/>
              <a:p>
                <a:endParaRPr lang="en-US"/>
              </a:p>
            </p:txBody>
          </p:sp>
          <p:sp>
            <p:nvSpPr>
              <p:cNvPr id="51766" name="Line 180"/>
              <p:cNvSpPr>
                <a:spLocks noChangeShapeType="1"/>
              </p:cNvSpPr>
              <p:nvPr/>
            </p:nvSpPr>
            <p:spPr bwMode="auto">
              <a:xfrm flipV="1">
                <a:off x="2906" y="1426"/>
                <a:ext cx="1" cy="7"/>
              </a:xfrm>
              <a:prstGeom prst="line">
                <a:avLst/>
              </a:prstGeom>
              <a:noFill/>
              <a:ln w="0">
                <a:solidFill>
                  <a:srgbClr val="000000"/>
                </a:solidFill>
                <a:round/>
                <a:headEnd/>
                <a:tailEnd/>
              </a:ln>
            </p:spPr>
            <p:txBody>
              <a:bodyPr/>
              <a:lstStyle/>
              <a:p>
                <a:endParaRPr lang="en-US"/>
              </a:p>
            </p:txBody>
          </p:sp>
          <p:sp>
            <p:nvSpPr>
              <p:cNvPr id="51767" name="Line 181"/>
              <p:cNvSpPr>
                <a:spLocks noChangeShapeType="1"/>
              </p:cNvSpPr>
              <p:nvPr/>
            </p:nvSpPr>
            <p:spPr bwMode="auto">
              <a:xfrm flipV="1">
                <a:off x="3909" y="1426"/>
                <a:ext cx="2" cy="7"/>
              </a:xfrm>
              <a:prstGeom prst="line">
                <a:avLst/>
              </a:prstGeom>
              <a:noFill/>
              <a:ln w="0">
                <a:solidFill>
                  <a:srgbClr val="000000"/>
                </a:solidFill>
                <a:round/>
                <a:headEnd/>
                <a:tailEnd/>
              </a:ln>
            </p:spPr>
            <p:txBody>
              <a:bodyPr/>
              <a:lstStyle/>
              <a:p>
                <a:endParaRPr lang="en-US"/>
              </a:p>
            </p:txBody>
          </p:sp>
          <p:sp>
            <p:nvSpPr>
              <p:cNvPr id="51768" name="Freeform 182"/>
              <p:cNvSpPr>
                <a:spLocks/>
              </p:cNvSpPr>
              <p:nvPr/>
            </p:nvSpPr>
            <p:spPr bwMode="auto">
              <a:xfrm>
                <a:off x="2906" y="426"/>
                <a:ext cx="1003" cy="1007"/>
              </a:xfrm>
              <a:custGeom>
                <a:avLst/>
                <a:gdLst>
                  <a:gd name="T0" fmla="*/ 0 w 3295"/>
                  <a:gd name="T1" fmla="*/ 0 h 2215"/>
                  <a:gd name="T2" fmla="*/ 28 w 3295"/>
                  <a:gd name="T3" fmla="*/ 0 h 2215"/>
                  <a:gd name="T4" fmla="*/ 28 w 3295"/>
                  <a:gd name="T5" fmla="*/ 95 h 2215"/>
                  <a:gd name="T6" fmla="*/ 0 w 3295"/>
                  <a:gd name="T7" fmla="*/ 95 h 2215"/>
                  <a:gd name="T8" fmla="*/ 0 w 3295"/>
                  <a:gd name="T9" fmla="*/ 0 h 2215"/>
                  <a:gd name="T10" fmla="*/ 0 w 3295"/>
                  <a:gd name="T11" fmla="*/ 95 h 2215"/>
                  <a:gd name="T12" fmla="*/ 0 w 3295"/>
                  <a:gd name="T13" fmla="*/ 95 h 2215"/>
                  <a:gd name="T14" fmla="*/ 0 60000 65536"/>
                  <a:gd name="T15" fmla="*/ 0 60000 65536"/>
                  <a:gd name="T16" fmla="*/ 0 60000 65536"/>
                  <a:gd name="T17" fmla="*/ 0 60000 65536"/>
                  <a:gd name="T18" fmla="*/ 0 60000 65536"/>
                  <a:gd name="T19" fmla="*/ 0 60000 65536"/>
                  <a:gd name="T20" fmla="*/ 0 60000 65536"/>
                  <a:gd name="T21" fmla="*/ 0 w 3295"/>
                  <a:gd name="T22" fmla="*/ 0 h 2215"/>
                  <a:gd name="T23" fmla="*/ 3295 w 3295"/>
                  <a:gd name="T24" fmla="*/ 2215 h 22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95" h="2215">
                    <a:moveTo>
                      <a:pt x="0" y="0"/>
                    </a:moveTo>
                    <a:lnTo>
                      <a:pt x="3295" y="0"/>
                    </a:lnTo>
                    <a:lnTo>
                      <a:pt x="3295" y="2215"/>
                    </a:lnTo>
                    <a:lnTo>
                      <a:pt x="0" y="2215"/>
                    </a:lnTo>
                    <a:lnTo>
                      <a:pt x="0" y="0"/>
                    </a:lnTo>
                    <a:lnTo>
                      <a:pt x="0" y="2215"/>
                    </a:lnTo>
                    <a:lnTo>
                      <a:pt x="16" y="2215"/>
                    </a:lnTo>
                  </a:path>
                </a:pathLst>
              </a:custGeom>
              <a:noFill/>
              <a:ln w="0">
                <a:solidFill>
                  <a:srgbClr val="000000"/>
                </a:solidFill>
                <a:round/>
                <a:headEnd/>
                <a:tailEnd/>
              </a:ln>
            </p:spPr>
            <p:txBody>
              <a:bodyPr/>
              <a:lstStyle/>
              <a:p>
                <a:endParaRPr lang="en-US"/>
              </a:p>
            </p:txBody>
          </p:sp>
          <p:grpSp>
            <p:nvGrpSpPr>
              <p:cNvPr id="51769" name="Group 183"/>
              <p:cNvGrpSpPr>
                <a:grpSpLocks/>
              </p:cNvGrpSpPr>
              <p:nvPr/>
            </p:nvGrpSpPr>
            <p:grpSpPr bwMode="auto">
              <a:xfrm>
                <a:off x="2911" y="570"/>
                <a:ext cx="12" cy="720"/>
                <a:chOff x="3024" y="2036"/>
                <a:chExt cx="12" cy="720"/>
              </a:xfrm>
            </p:grpSpPr>
            <p:sp>
              <p:nvSpPr>
                <p:cNvPr id="51876" name="Line 184"/>
                <p:cNvSpPr>
                  <a:spLocks noChangeShapeType="1"/>
                </p:cNvSpPr>
                <p:nvPr/>
              </p:nvSpPr>
              <p:spPr bwMode="auto">
                <a:xfrm>
                  <a:off x="3024" y="2755"/>
                  <a:ext cx="12" cy="1"/>
                </a:xfrm>
                <a:prstGeom prst="line">
                  <a:avLst/>
                </a:prstGeom>
                <a:noFill/>
                <a:ln w="0">
                  <a:solidFill>
                    <a:srgbClr val="000000"/>
                  </a:solidFill>
                  <a:round/>
                  <a:headEnd/>
                  <a:tailEnd/>
                </a:ln>
              </p:spPr>
              <p:txBody>
                <a:bodyPr/>
                <a:lstStyle/>
                <a:p>
                  <a:endParaRPr lang="en-US"/>
                </a:p>
              </p:txBody>
            </p:sp>
            <p:sp>
              <p:nvSpPr>
                <p:cNvPr id="51877" name="Line 185"/>
                <p:cNvSpPr>
                  <a:spLocks noChangeShapeType="1"/>
                </p:cNvSpPr>
                <p:nvPr/>
              </p:nvSpPr>
              <p:spPr bwMode="auto">
                <a:xfrm>
                  <a:off x="3024" y="2611"/>
                  <a:ext cx="12" cy="1"/>
                </a:xfrm>
                <a:prstGeom prst="line">
                  <a:avLst/>
                </a:prstGeom>
                <a:noFill/>
                <a:ln w="0">
                  <a:solidFill>
                    <a:srgbClr val="000000"/>
                  </a:solidFill>
                  <a:round/>
                  <a:headEnd/>
                  <a:tailEnd/>
                </a:ln>
              </p:spPr>
              <p:txBody>
                <a:bodyPr/>
                <a:lstStyle/>
                <a:p>
                  <a:endParaRPr lang="en-US"/>
                </a:p>
              </p:txBody>
            </p:sp>
            <p:sp>
              <p:nvSpPr>
                <p:cNvPr id="51878" name="Line 186"/>
                <p:cNvSpPr>
                  <a:spLocks noChangeShapeType="1"/>
                </p:cNvSpPr>
                <p:nvPr/>
              </p:nvSpPr>
              <p:spPr bwMode="auto">
                <a:xfrm>
                  <a:off x="3024" y="2467"/>
                  <a:ext cx="12" cy="2"/>
                </a:xfrm>
                <a:prstGeom prst="line">
                  <a:avLst/>
                </a:prstGeom>
                <a:noFill/>
                <a:ln w="0">
                  <a:solidFill>
                    <a:srgbClr val="000000"/>
                  </a:solidFill>
                  <a:round/>
                  <a:headEnd/>
                  <a:tailEnd/>
                </a:ln>
              </p:spPr>
              <p:txBody>
                <a:bodyPr/>
                <a:lstStyle/>
                <a:p>
                  <a:endParaRPr lang="en-US"/>
                </a:p>
              </p:txBody>
            </p:sp>
            <p:sp>
              <p:nvSpPr>
                <p:cNvPr id="51879" name="Line 187"/>
                <p:cNvSpPr>
                  <a:spLocks noChangeShapeType="1"/>
                </p:cNvSpPr>
                <p:nvPr/>
              </p:nvSpPr>
              <p:spPr bwMode="auto">
                <a:xfrm>
                  <a:off x="3024" y="2323"/>
                  <a:ext cx="12" cy="2"/>
                </a:xfrm>
                <a:prstGeom prst="line">
                  <a:avLst/>
                </a:prstGeom>
                <a:noFill/>
                <a:ln w="0">
                  <a:solidFill>
                    <a:srgbClr val="000000"/>
                  </a:solidFill>
                  <a:round/>
                  <a:headEnd/>
                  <a:tailEnd/>
                </a:ln>
              </p:spPr>
              <p:txBody>
                <a:bodyPr/>
                <a:lstStyle/>
                <a:p>
                  <a:endParaRPr lang="en-US"/>
                </a:p>
              </p:txBody>
            </p:sp>
            <p:sp>
              <p:nvSpPr>
                <p:cNvPr id="51880" name="Line 188"/>
                <p:cNvSpPr>
                  <a:spLocks noChangeShapeType="1"/>
                </p:cNvSpPr>
                <p:nvPr/>
              </p:nvSpPr>
              <p:spPr bwMode="auto">
                <a:xfrm>
                  <a:off x="3024" y="2180"/>
                  <a:ext cx="12" cy="1"/>
                </a:xfrm>
                <a:prstGeom prst="line">
                  <a:avLst/>
                </a:prstGeom>
                <a:noFill/>
                <a:ln w="0">
                  <a:solidFill>
                    <a:srgbClr val="000000"/>
                  </a:solidFill>
                  <a:round/>
                  <a:headEnd/>
                  <a:tailEnd/>
                </a:ln>
              </p:spPr>
              <p:txBody>
                <a:bodyPr/>
                <a:lstStyle/>
                <a:p>
                  <a:endParaRPr lang="en-US"/>
                </a:p>
              </p:txBody>
            </p:sp>
            <p:sp>
              <p:nvSpPr>
                <p:cNvPr id="51881" name="Line 189"/>
                <p:cNvSpPr>
                  <a:spLocks noChangeShapeType="1"/>
                </p:cNvSpPr>
                <p:nvPr/>
              </p:nvSpPr>
              <p:spPr bwMode="auto">
                <a:xfrm>
                  <a:off x="3024" y="2036"/>
                  <a:ext cx="12" cy="1"/>
                </a:xfrm>
                <a:prstGeom prst="line">
                  <a:avLst/>
                </a:prstGeom>
                <a:noFill/>
                <a:ln w="0">
                  <a:solidFill>
                    <a:srgbClr val="000000"/>
                  </a:solidFill>
                  <a:round/>
                  <a:headEnd/>
                  <a:tailEnd/>
                </a:ln>
              </p:spPr>
              <p:txBody>
                <a:bodyPr/>
                <a:lstStyle/>
                <a:p>
                  <a:endParaRPr lang="en-US"/>
                </a:p>
              </p:txBody>
            </p:sp>
          </p:grpSp>
          <p:sp>
            <p:nvSpPr>
              <p:cNvPr id="51770" name="Line 190"/>
              <p:cNvSpPr>
                <a:spLocks noChangeShapeType="1"/>
              </p:cNvSpPr>
              <p:nvPr/>
            </p:nvSpPr>
            <p:spPr bwMode="auto">
              <a:xfrm>
                <a:off x="2906" y="1433"/>
                <a:ext cx="1003" cy="1"/>
              </a:xfrm>
              <a:prstGeom prst="line">
                <a:avLst/>
              </a:prstGeom>
              <a:noFill/>
              <a:ln w="0">
                <a:solidFill>
                  <a:srgbClr val="000000"/>
                </a:solidFill>
                <a:round/>
                <a:headEnd/>
                <a:tailEnd/>
              </a:ln>
            </p:spPr>
            <p:txBody>
              <a:bodyPr/>
              <a:lstStyle/>
              <a:p>
                <a:endParaRPr lang="en-US"/>
              </a:p>
            </p:txBody>
          </p:sp>
          <p:grpSp>
            <p:nvGrpSpPr>
              <p:cNvPr id="51771" name="Group 191"/>
              <p:cNvGrpSpPr>
                <a:grpSpLocks/>
              </p:cNvGrpSpPr>
              <p:nvPr/>
            </p:nvGrpSpPr>
            <p:grpSpPr bwMode="auto">
              <a:xfrm>
                <a:off x="3049" y="1412"/>
                <a:ext cx="718" cy="17"/>
                <a:chOff x="3567" y="2892"/>
                <a:chExt cx="715" cy="7"/>
              </a:xfrm>
            </p:grpSpPr>
            <p:sp>
              <p:nvSpPr>
                <p:cNvPr id="51870" name="Line 192"/>
                <p:cNvSpPr>
                  <a:spLocks noChangeShapeType="1"/>
                </p:cNvSpPr>
                <p:nvPr/>
              </p:nvSpPr>
              <p:spPr bwMode="auto">
                <a:xfrm flipV="1">
                  <a:off x="3567" y="2892"/>
                  <a:ext cx="1" cy="7"/>
                </a:xfrm>
                <a:prstGeom prst="line">
                  <a:avLst/>
                </a:prstGeom>
                <a:noFill/>
                <a:ln w="0">
                  <a:solidFill>
                    <a:srgbClr val="000000"/>
                  </a:solidFill>
                  <a:round/>
                  <a:headEnd/>
                  <a:tailEnd/>
                </a:ln>
              </p:spPr>
              <p:txBody>
                <a:bodyPr/>
                <a:lstStyle/>
                <a:p>
                  <a:endParaRPr lang="en-US"/>
                </a:p>
              </p:txBody>
            </p:sp>
            <p:sp>
              <p:nvSpPr>
                <p:cNvPr id="51871" name="Line 193"/>
                <p:cNvSpPr>
                  <a:spLocks noChangeShapeType="1"/>
                </p:cNvSpPr>
                <p:nvPr/>
              </p:nvSpPr>
              <p:spPr bwMode="auto">
                <a:xfrm flipV="1">
                  <a:off x="3710" y="2892"/>
                  <a:ext cx="1" cy="7"/>
                </a:xfrm>
                <a:prstGeom prst="line">
                  <a:avLst/>
                </a:prstGeom>
                <a:noFill/>
                <a:ln w="0">
                  <a:solidFill>
                    <a:srgbClr val="000000"/>
                  </a:solidFill>
                  <a:round/>
                  <a:headEnd/>
                  <a:tailEnd/>
                </a:ln>
              </p:spPr>
              <p:txBody>
                <a:bodyPr/>
                <a:lstStyle/>
                <a:p>
                  <a:endParaRPr lang="en-US"/>
                </a:p>
              </p:txBody>
            </p:sp>
            <p:sp>
              <p:nvSpPr>
                <p:cNvPr id="51872" name="Line 194"/>
                <p:cNvSpPr>
                  <a:spLocks noChangeShapeType="1"/>
                </p:cNvSpPr>
                <p:nvPr/>
              </p:nvSpPr>
              <p:spPr bwMode="auto">
                <a:xfrm flipV="1">
                  <a:off x="3852" y="2892"/>
                  <a:ext cx="1" cy="7"/>
                </a:xfrm>
                <a:prstGeom prst="line">
                  <a:avLst/>
                </a:prstGeom>
                <a:noFill/>
                <a:ln w="0">
                  <a:solidFill>
                    <a:srgbClr val="000000"/>
                  </a:solidFill>
                  <a:round/>
                  <a:headEnd/>
                  <a:tailEnd/>
                </a:ln>
              </p:spPr>
              <p:txBody>
                <a:bodyPr/>
                <a:lstStyle/>
                <a:p>
                  <a:endParaRPr lang="en-US"/>
                </a:p>
              </p:txBody>
            </p:sp>
            <p:sp>
              <p:nvSpPr>
                <p:cNvPr id="51873" name="Line 195"/>
                <p:cNvSpPr>
                  <a:spLocks noChangeShapeType="1"/>
                </p:cNvSpPr>
                <p:nvPr/>
              </p:nvSpPr>
              <p:spPr bwMode="auto">
                <a:xfrm flipV="1">
                  <a:off x="3995" y="2892"/>
                  <a:ext cx="1" cy="7"/>
                </a:xfrm>
                <a:prstGeom prst="line">
                  <a:avLst/>
                </a:prstGeom>
                <a:noFill/>
                <a:ln w="0">
                  <a:solidFill>
                    <a:srgbClr val="000000"/>
                  </a:solidFill>
                  <a:round/>
                  <a:headEnd/>
                  <a:tailEnd/>
                </a:ln>
              </p:spPr>
              <p:txBody>
                <a:bodyPr/>
                <a:lstStyle/>
                <a:p>
                  <a:endParaRPr lang="en-US"/>
                </a:p>
              </p:txBody>
            </p:sp>
            <p:sp>
              <p:nvSpPr>
                <p:cNvPr id="51874" name="Line 196"/>
                <p:cNvSpPr>
                  <a:spLocks noChangeShapeType="1"/>
                </p:cNvSpPr>
                <p:nvPr/>
              </p:nvSpPr>
              <p:spPr bwMode="auto">
                <a:xfrm flipV="1">
                  <a:off x="4138" y="2892"/>
                  <a:ext cx="2" cy="7"/>
                </a:xfrm>
                <a:prstGeom prst="line">
                  <a:avLst/>
                </a:prstGeom>
                <a:noFill/>
                <a:ln w="0">
                  <a:solidFill>
                    <a:srgbClr val="000000"/>
                  </a:solidFill>
                  <a:round/>
                  <a:headEnd/>
                  <a:tailEnd/>
                </a:ln>
              </p:spPr>
              <p:txBody>
                <a:bodyPr/>
                <a:lstStyle/>
                <a:p>
                  <a:endParaRPr lang="en-US"/>
                </a:p>
              </p:txBody>
            </p:sp>
            <p:sp>
              <p:nvSpPr>
                <p:cNvPr id="51875" name="Line 197"/>
                <p:cNvSpPr>
                  <a:spLocks noChangeShapeType="1"/>
                </p:cNvSpPr>
                <p:nvPr/>
              </p:nvSpPr>
              <p:spPr bwMode="auto">
                <a:xfrm flipV="1">
                  <a:off x="4281" y="2892"/>
                  <a:ext cx="1" cy="7"/>
                </a:xfrm>
                <a:prstGeom prst="line">
                  <a:avLst/>
                </a:prstGeom>
                <a:noFill/>
                <a:ln w="0">
                  <a:solidFill>
                    <a:srgbClr val="000000"/>
                  </a:solidFill>
                  <a:round/>
                  <a:headEnd/>
                  <a:tailEnd/>
                </a:ln>
              </p:spPr>
              <p:txBody>
                <a:bodyPr/>
                <a:lstStyle/>
                <a:p>
                  <a:endParaRPr lang="en-US"/>
                </a:p>
              </p:txBody>
            </p:sp>
          </p:grpSp>
          <p:grpSp>
            <p:nvGrpSpPr>
              <p:cNvPr id="51772" name="Group 198"/>
              <p:cNvGrpSpPr>
                <a:grpSpLocks/>
              </p:cNvGrpSpPr>
              <p:nvPr/>
            </p:nvGrpSpPr>
            <p:grpSpPr bwMode="auto">
              <a:xfrm>
                <a:off x="3897" y="571"/>
                <a:ext cx="12" cy="720"/>
                <a:chOff x="3024" y="2036"/>
                <a:chExt cx="12" cy="720"/>
              </a:xfrm>
            </p:grpSpPr>
            <p:sp>
              <p:nvSpPr>
                <p:cNvPr id="51864" name="Line 199"/>
                <p:cNvSpPr>
                  <a:spLocks noChangeShapeType="1"/>
                </p:cNvSpPr>
                <p:nvPr/>
              </p:nvSpPr>
              <p:spPr bwMode="auto">
                <a:xfrm>
                  <a:off x="3024" y="2755"/>
                  <a:ext cx="12" cy="1"/>
                </a:xfrm>
                <a:prstGeom prst="line">
                  <a:avLst/>
                </a:prstGeom>
                <a:noFill/>
                <a:ln w="0">
                  <a:solidFill>
                    <a:srgbClr val="000000"/>
                  </a:solidFill>
                  <a:round/>
                  <a:headEnd/>
                  <a:tailEnd/>
                </a:ln>
              </p:spPr>
              <p:txBody>
                <a:bodyPr/>
                <a:lstStyle/>
                <a:p>
                  <a:endParaRPr lang="en-US"/>
                </a:p>
              </p:txBody>
            </p:sp>
            <p:sp>
              <p:nvSpPr>
                <p:cNvPr id="51865" name="Line 200"/>
                <p:cNvSpPr>
                  <a:spLocks noChangeShapeType="1"/>
                </p:cNvSpPr>
                <p:nvPr/>
              </p:nvSpPr>
              <p:spPr bwMode="auto">
                <a:xfrm>
                  <a:off x="3024" y="2611"/>
                  <a:ext cx="12" cy="1"/>
                </a:xfrm>
                <a:prstGeom prst="line">
                  <a:avLst/>
                </a:prstGeom>
                <a:noFill/>
                <a:ln w="0">
                  <a:solidFill>
                    <a:srgbClr val="000000"/>
                  </a:solidFill>
                  <a:round/>
                  <a:headEnd/>
                  <a:tailEnd/>
                </a:ln>
              </p:spPr>
              <p:txBody>
                <a:bodyPr/>
                <a:lstStyle/>
                <a:p>
                  <a:endParaRPr lang="en-US"/>
                </a:p>
              </p:txBody>
            </p:sp>
            <p:sp>
              <p:nvSpPr>
                <p:cNvPr id="51866" name="Line 201"/>
                <p:cNvSpPr>
                  <a:spLocks noChangeShapeType="1"/>
                </p:cNvSpPr>
                <p:nvPr/>
              </p:nvSpPr>
              <p:spPr bwMode="auto">
                <a:xfrm>
                  <a:off x="3024" y="2467"/>
                  <a:ext cx="12" cy="2"/>
                </a:xfrm>
                <a:prstGeom prst="line">
                  <a:avLst/>
                </a:prstGeom>
                <a:noFill/>
                <a:ln w="0">
                  <a:solidFill>
                    <a:srgbClr val="000000"/>
                  </a:solidFill>
                  <a:round/>
                  <a:headEnd/>
                  <a:tailEnd/>
                </a:ln>
              </p:spPr>
              <p:txBody>
                <a:bodyPr/>
                <a:lstStyle/>
                <a:p>
                  <a:endParaRPr lang="en-US"/>
                </a:p>
              </p:txBody>
            </p:sp>
            <p:sp>
              <p:nvSpPr>
                <p:cNvPr id="51867" name="Line 202"/>
                <p:cNvSpPr>
                  <a:spLocks noChangeShapeType="1"/>
                </p:cNvSpPr>
                <p:nvPr/>
              </p:nvSpPr>
              <p:spPr bwMode="auto">
                <a:xfrm>
                  <a:off x="3024" y="2323"/>
                  <a:ext cx="12" cy="2"/>
                </a:xfrm>
                <a:prstGeom prst="line">
                  <a:avLst/>
                </a:prstGeom>
                <a:noFill/>
                <a:ln w="0">
                  <a:solidFill>
                    <a:srgbClr val="000000"/>
                  </a:solidFill>
                  <a:round/>
                  <a:headEnd/>
                  <a:tailEnd/>
                </a:ln>
              </p:spPr>
              <p:txBody>
                <a:bodyPr/>
                <a:lstStyle/>
                <a:p>
                  <a:endParaRPr lang="en-US"/>
                </a:p>
              </p:txBody>
            </p:sp>
            <p:sp>
              <p:nvSpPr>
                <p:cNvPr id="51868" name="Line 203"/>
                <p:cNvSpPr>
                  <a:spLocks noChangeShapeType="1"/>
                </p:cNvSpPr>
                <p:nvPr/>
              </p:nvSpPr>
              <p:spPr bwMode="auto">
                <a:xfrm>
                  <a:off x="3024" y="2180"/>
                  <a:ext cx="12" cy="1"/>
                </a:xfrm>
                <a:prstGeom prst="line">
                  <a:avLst/>
                </a:prstGeom>
                <a:noFill/>
                <a:ln w="0">
                  <a:solidFill>
                    <a:srgbClr val="000000"/>
                  </a:solidFill>
                  <a:round/>
                  <a:headEnd/>
                  <a:tailEnd/>
                </a:ln>
              </p:spPr>
              <p:txBody>
                <a:bodyPr/>
                <a:lstStyle/>
                <a:p>
                  <a:endParaRPr lang="en-US"/>
                </a:p>
              </p:txBody>
            </p:sp>
            <p:sp>
              <p:nvSpPr>
                <p:cNvPr id="51869" name="Line 204"/>
                <p:cNvSpPr>
                  <a:spLocks noChangeShapeType="1"/>
                </p:cNvSpPr>
                <p:nvPr/>
              </p:nvSpPr>
              <p:spPr bwMode="auto">
                <a:xfrm>
                  <a:off x="3024" y="2036"/>
                  <a:ext cx="12" cy="1"/>
                </a:xfrm>
                <a:prstGeom prst="line">
                  <a:avLst/>
                </a:prstGeom>
                <a:noFill/>
                <a:ln w="0">
                  <a:solidFill>
                    <a:srgbClr val="000000"/>
                  </a:solidFill>
                  <a:round/>
                  <a:headEnd/>
                  <a:tailEnd/>
                </a:ln>
              </p:spPr>
              <p:txBody>
                <a:bodyPr/>
                <a:lstStyle/>
                <a:p>
                  <a:endParaRPr lang="en-US"/>
                </a:p>
              </p:txBody>
            </p:sp>
          </p:grpSp>
          <p:grpSp>
            <p:nvGrpSpPr>
              <p:cNvPr id="51773" name="Group 205"/>
              <p:cNvGrpSpPr>
                <a:grpSpLocks/>
              </p:cNvGrpSpPr>
              <p:nvPr/>
            </p:nvGrpSpPr>
            <p:grpSpPr bwMode="auto">
              <a:xfrm>
                <a:off x="3048" y="427"/>
                <a:ext cx="718" cy="17"/>
                <a:chOff x="3567" y="2892"/>
                <a:chExt cx="715" cy="7"/>
              </a:xfrm>
            </p:grpSpPr>
            <p:sp>
              <p:nvSpPr>
                <p:cNvPr id="51858" name="Line 206"/>
                <p:cNvSpPr>
                  <a:spLocks noChangeShapeType="1"/>
                </p:cNvSpPr>
                <p:nvPr/>
              </p:nvSpPr>
              <p:spPr bwMode="auto">
                <a:xfrm flipV="1">
                  <a:off x="3567" y="2892"/>
                  <a:ext cx="1" cy="7"/>
                </a:xfrm>
                <a:prstGeom prst="line">
                  <a:avLst/>
                </a:prstGeom>
                <a:noFill/>
                <a:ln w="0">
                  <a:solidFill>
                    <a:srgbClr val="000000"/>
                  </a:solidFill>
                  <a:round/>
                  <a:headEnd/>
                  <a:tailEnd/>
                </a:ln>
              </p:spPr>
              <p:txBody>
                <a:bodyPr/>
                <a:lstStyle/>
                <a:p>
                  <a:endParaRPr lang="en-US"/>
                </a:p>
              </p:txBody>
            </p:sp>
            <p:sp>
              <p:nvSpPr>
                <p:cNvPr id="51859" name="Line 207"/>
                <p:cNvSpPr>
                  <a:spLocks noChangeShapeType="1"/>
                </p:cNvSpPr>
                <p:nvPr/>
              </p:nvSpPr>
              <p:spPr bwMode="auto">
                <a:xfrm flipV="1">
                  <a:off x="3710" y="2892"/>
                  <a:ext cx="1" cy="7"/>
                </a:xfrm>
                <a:prstGeom prst="line">
                  <a:avLst/>
                </a:prstGeom>
                <a:noFill/>
                <a:ln w="0">
                  <a:solidFill>
                    <a:srgbClr val="000000"/>
                  </a:solidFill>
                  <a:round/>
                  <a:headEnd/>
                  <a:tailEnd/>
                </a:ln>
              </p:spPr>
              <p:txBody>
                <a:bodyPr/>
                <a:lstStyle/>
                <a:p>
                  <a:endParaRPr lang="en-US"/>
                </a:p>
              </p:txBody>
            </p:sp>
            <p:sp>
              <p:nvSpPr>
                <p:cNvPr id="51860" name="Line 208"/>
                <p:cNvSpPr>
                  <a:spLocks noChangeShapeType="1"/>
                </p:cNvSpPr>
                <p:nvPr/>
              </p:nvSpPr>
              <p:spPr bwMode="auto">
                <a:xfrm flipV="1">
                  <a:off x="3852" y="2892"/>
                  <a:ext cx="1" cy="7"/>
                </a:xfrm>
                <a:prstGeom prst="line">
                  <a:avLst/>
                </a:prstGeom>
                <a:noFill/>
                <a:ln w="0">
                  <a:solidFill>
                    <a:srgbClr val="000000"/>
                  </a:solidFill>
                  <a:round/>
                  <a:headEnd/>
                  <a:tailEnd/>
                </a:ln>
              </p:spPr>
              <p:txBody>
                <a:bodyPr/>
                <a:lstStyle/>
                <a:p>
                  <a:endParaRPr lang="en-US"/>
                </a:p>
              </p:txBody>
            </p:sp>
            <p:sp>
              <p:nvSpPr>
                <p:cNvPr id="51861" name="Line 209"/>
                <p:cNvSpPr>
                  <a:spLocks noChangeShapeType="1"/>
                </p:cNvSpPr>
                <p:nvPr/>
              </p:nvSpPr>
              <p:spPr bwMode="auto">
                <a:xfrm flipV="1">
                  <a:off x="3995" y="2892"/>
                  <a:ext cx="1" cy="7"/>
                </a:xfrm>
                <a:prstGeom prst="line">
                  <a:avLst/>
                </a:prstGeom>
                <a:noFill/>
                <a:ln w="0">
                  <a:solidFill>
                    <a:srgbClr val="000000"/>
                  </a:solidFill>
                  <a:round/>
                  <a:headEnd/>
                  <a:tailEnd/>
                </a:ln>
              </p:spPr>
              <p:txBody>
                <a:bodyPr/>
                <a:lstStyle/>
                <a:p>
                  <a:endParaRPr lang="en-US"/>
                </a:p>
              </p:txBody>
            </p:sp>
            <p:sp>
              <p:nvSpPr>
                <p:cNvPr id="51862" name="Line 210"/>
                <p:cNvSpPr>
                  <a:spLocks noChangeShapeType="1"/>
                </p:cNvSpPr>
                <p:nvPr/>
              </p:nvSpPr>
              <p:spPr bwMode="auto">
                <a:xfrm flipV="1">
                  <a:off x="4138" y="2892"/>
                  <a:ext cx="2" cy="7"/>
                </a:xfrm>
                <a:prstGeom prst="line">
                  <a:avLst/>
                </a:prstGeom>
                <a:noFill/>
                <a:ln w="0">
                  <a:solidFill>
                    <a:srgbClr val="000000"/>
                  </a:solidFill>
                  <a:round/>
                  <a:headEnd/>
                  <a:tailEnd/>
                </a:ln>
              </p:spPr>
              <p:txBody>
                <a:bodyPr/>
                <a:lstStyle/>
                <a:p>
                  <a:endParaRPr lang="en-US"/>
                </a:p>
              </p:txBody>
            </p:sp>
            <p:sp>
              <p:nvSpPr>
                <p:cNvPr id="51863" name="Line 211"/>
                <p:cNvSpPr>
                  <a:spLocks noChangeShapeType="1"/>
                </p:cNvSpPr>
                <p:nvPr/>
              </p:nvSpPr>
              <p:spPr bwMode="auto">
                <a:xfrm flipV="1">
                  <a:off x="4281" y="2892"/>
                  <a:ext cx="1" cy="7"/>
                </a:xfrm>
                <a:prstGeom prst="line">
                  <a:avLst/>
                </a:prstGeom>
                <a:noFill/>
                <a:ln w="0">
                  <a:solidFill>
                    <a:srgbClr val="000000"/>
                  </a:solidFill>
                  <a:round/>
                  <a:headEnd/>
                  <a:tailEnd/>
                </a:ln>
              </p:spPr>
              <p:txBody>
                <a:bodyPr/>
                <a:lstStyle/>
                <a:p>
                  <a:endParaRPr lang="en-US"/>
                </a:p>
              </p:txBody>
            </p:sp>
          </p:grpSp>
          <p:grpSp>
            <p:nvGrpSpPr>
              <p:cNvPr id="51774" name="Group 212"/>
              <p:cNvGrpSpPr>
                <a:grpSpLocks/>
              </p:cNvGrpSpPr>
              <p:nvPr/>
            </p:nvGrpSpPr>
            <p:grpSpPr bwMode="auto">
              <a:xfrm>
                <a:off x="2905" y="661"/>
                <a:ext cx="1008" cy="656"/>
                <a:chOff x="163" y="3237"/>
                <a:chExt cx="1070" cy="651"/>
              </a:xfrm>
            </p:grpSpPr>
            <p:sp>
              <p:nvSpPr>
                <p:cNvPr id="51775" name="Line 213"/>
                <p:cNvSpPr>
                  <a:spLocks noChangeShapeType="1"/>
                </p:cNvSpPr>
                <p:nvPr/>
              </p:nvSpPr>
              <p:spPr bwMode="auto">
                <a:xfrm>
                  <a:off x="167" y="3859"/>
                  <a:ext cx="5" cy="1"/>
                </a:xfrm>
                <a:prstGeom prst="line">
                  <a:avLst/>
                </a:prstGeom>
                <a:noFill/>
                <a:ln w="0">
                  <a:solidFill>
                    <a:srgbClr val="000000"/>
                  </a:solidFill>
                  <a:round/>
                  <a:headEnd/>
                  <a:tailEnd/>
                </a:ln>
              </p:spPr>
              <p:txBody>
                <a:bodyPr/>
                <a:lstStyle/>
                <a:p>
                  <a:endParaRPr lang="en-US"/>
                </a:p>
              </p:txBody>
            </p:sp>
            <p:sp>
              <p:nvSpPr>
                <p:cNvPr id="51776" name="Freeform 214"/>
                <p:cNvSpPr>
                  <a:spLocks/>
                </p:cNvSpPr>
                <p:nvPr/>
              </p:nvSpPr>
              <p:spPr bwMode="auto">
                <a:xfrm>
                  <a:off x="167" y="3310"/>
                  <a:ext cx="1061" cy="558"/>
                </a:xfrm>
                <a:custGeom>
                  <a:avLst/>
                  <a:gdLst>
                    <a:gd name="T0" fmla="*/ 0 w 3295"/>
                    <a:gd name="T1" fmla="*/ 51 h 1236"/>
                    <a:gd name="T2" fmla="*/ 5 w 3295"/>
                    <a:gd name="T3" fmla="*/ 50 h 1236"/>
                    <a:gd name="T4" fmla="*/ 10 w 3295"/>
                    <a:gd name="T5" fmla="*/ 43 h 1236"/>
                    <a:gd name="T6" fmla="*/ 15 w 3295"/>
                    <a:gd name="T7" fmla="*/ 25 h 1236"/>
                    <a:gd name="T8" fmla="*/ 20 w 3295"/>
                    <a:gd name="T9" fmla="*/ 1 h 1236"/>
                    <a:gd name="T10" fmla="*/ 25 w 3295"/>
                    <a:gd name="T11" fmla="*/ 0 h 1236"/>
                    <a:gd name="T12" fmla="*/ 30 w 3295"/>
                    <a:gd name="T13" fmla="*/ 19 h 1236"/>
                    <a:gd name="T14" fmla="*/ 35 w 3295"/>
                    <a:gd name="T15" fmla="*/ 32 h 1236"/>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1236"/>
                    <a:gd name="T26" fmla="*/ 3295 w 3295"/>
                    <a:gd name="T27" fmla="*/ 1236 h 12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1236">
                      <a:moveTo>
                        <a:pt x="0" y="1236"/>
                      </a:moveTo>
                      <a:lnTo>
                        <a:pt x="471" y="1198"/>
                      </a:lnTo>
                      <a:lnTo>
                        <a:pt x="941" y="1032"/>
                      </a:lnTo>
                      <a:lnTo>
                        <a:pt x="1412" y="604"/>
                      </a:lnTo>
                      <a:lnTo>
                        <a:pt x="1883" y="34"/>
                      </a:lnTo>
                      <a:lnTo>
                        <a:pt x="2354" y="0"/>
                      </a:lnTo>
                      <a:lnTo>
                        <a:pt x="2824" y="472"/>
                      </a:lnTo>
                      <a:lnTo>
                        <a:pt x="3295" y="765"/>
                      </a:lnTo>
                    </a:path>
                  </a:pathLst>
                </a:custGeom>
                <a:noFill/>
                <a:ln w="3175">
                  <a:solidFill>
                    <a:srgbClr val="FF0000"/>
                  </a:solidFill>
                  <a:round/>
                  <a:headEnd/>
                  <a:tailEnd/>
                </a:ln>
              </p:spPr>
              <p:txBody>
                <a:bodyPr/>
                <a:lstStyle/>
                <a:p>
                  <a:endParaRPr lang="en-US"/>
                </a:p>
              </p:txBody>
            </p:sp>
            <p:sp>
              <p:nvSpPr>
                <p:cNvPr id="51777" name="Line 215"/>
                <p:cNvSpPr>
                  <a:spLocks noChangeShapeType="1"/>
                </p:cNvSpPr>
                <p:nvPr/>
              </p:nvSpPr>
              <p:spPr bwMode="auto">
                <a:xfrm flipV="1">
                  <a:off x="167" y="3847"/>
                  <a:ext cx="1" cy="21"/>
                </a:xfrm>
                <a:prstGeom prst="line">
                  <a:avLst/>
                </a:prstGeom>
                <a:noFill/>
                <a:ln w="3175">
                  <a:solidFill>
                    <a:srgbClr val="FF0000"/>
                  </a:solidFill>
                  <a:round/>
                  <a:headEnd/>
                  <a:tailEnd/>
                </a:ln>
              </p:spPr>
              <p:txBody>
                <a:bodyPr/>
                <a:lstStyle/>
                <a:p>
                  <a:endParaRPr lang="en-US"/>
                </a:p>
              </p:txBody>
            </p:sp>
            <p:sp>
              <p:nvSpPr>
                <p:cNvPr id="51778" name="Line 216"/>
                <p:cNvSpPr>
                  <a:spLocks noChangeShapeType="1"/>
                </p:cNvSpPr>
                <p:nvPr/>
              </p:nvSpPr>
              <p:spPr bwMode="auto">
                <a:xfrm>
                  <a:off x="163" y="3847"/>
                  <a:ext cx="9" cy="1"/>
                </a:xfrm>
                <a:prstGeom prst="line">
                  <a:avLst/>
                </a:prstGeom>
                <a:noFill/>
                <a:ln w="3175">
                  <a:solidFill>
                    <a:srgbClr val="FF0000"/>
                  </a:solidFill>
                  <a:round/>
                  <a:headEnd/>
                  <a:tailEnd/>
                </a:ln>
              </p:spPr>
              <p:txBody>
                <a:bodyPr/>
                <a:lstStyle/>
                <a:p>
                  <a:endParaRPr lang="en-US"/>
                </a:p>
              </p:txBody>
            </p:sp>
            <p:sp>
              <p:nvSpPr>
                <p:cNvPr id="51779" name="Line 217"/>
                <p:cNvSpPr>
                  <a:spLocks noChangeShapeType="1"/>
                </p:cNvSpPr>
                <p:nvPr/>
              </p:nvSpPr>
              <p:spPr bwMode="auto">
                <a:xfrm flipV="1">
                  <a:off x="319" y="3830"/>
                  <a:ext cx="1" cy="20"/>
                </a:xfrm>
                <a:prstGeom prst="line">
                  <a:avLst/>
                </a:prstGeom>
                <a:noFill/>
                <a:ln w="3175">
                  <a:solidFill>
                    <a:srgbClr val="FF0000"/>
                  </a:solidFill>
                  <a:round/>
                  <a:headEnd/>
                  <a:tailEnd/>
                </a:ln>
              </p:spPr>
              <p:txBody>
                <a:bodyPr/>
                <a:lstStyle/>
                <a:p>
                  <a:endParaRPr lang="en-US"/>
                </a:p>
              </p:txBody>
            </p:sp>
            <p:sp>
              <p:nvSpPr>
                <p:cNvPr id="51780" name="Line 218"/>
                <p:cNvSpPr>
                  <a:spLocks noChangeShapeType="1"/>
                </p:cNvSpPr>
                <p:nvPr/>
              </p:nvSpPr>
              <p:spPr bwMode="auto">
                <a:xfrm>
                  <a:off x="315" y="3830"/>
                  <a:ext cx="8" cy="1"/>
                </a:xfrm>
                <a:prstGeom prst="line">
                  <a:avLst/>
                </a:prstGeom>
                <a:noFill/>
                <a:ln w="3175">
                  <a:solidFill>
                    <a:srgbClr val="FF0000"/>
                  </a:solidFill>
                  <a:round/>
                  <a:headEnd/>
                  <a:tailEnd/>
                </a:ln>
              </p:spPr>
              <p:txBody>
                <a:bodyPr/>
                <a:lstStyle/>
                <a:p>
                  <a:endParaRPr lang="en-US"/>
                </a:p>
              </p:txBody>
            </p:sp>
            <p:sp>
              <p:nvSpPr>
                <p:cNvPr id="51781" name="Line 219"/>
                <p:cNvSpPr>
                  <a:spLocks noChangeShapeType="1"/>
                </p:cNvSpPr>
                <p:nvPr/>
              </p:nvSpPr>
              <p:spPr bwMode="auto">
                <a:xfrm flipV="1">
                  <a:off x="470" y="3736"/>
                  <a:ext cx="1" cy="40"/>
                </a:xfrm>
                <a:prstGeom prst="line">
                  <a:avLst/>
                </a:prstGeom>
                <a:noFill/>
                <a:ln w="3175">
                  <a:solidFill>
                    <a:srgbClr val="FF0000"/>
                  </a:solidFill>
                  <a:round/>
                  <a:headEnd/>
                  <a:tailEnd/>
                </a:ln>
              </p:spPr>
              <p:txBody>
                <a:bodyPr/>
                <a:lstStyle/>
                <a:p>
                  <a:endParaRPr lang="en-US"/>
                </a:p>
              </p:txBody>
            </p:sp>
            <p:sp>
              <p:nvSpPr>
                <p:cNvPr id="51782" name="Line 220"/>
                <p:cNvSpPr>
                  <a:spLocks noChangeShapeType="1"/>
                </p:cNvSpPr>
                <p:nvPr/>
              </p:nvSpPr>
              <p:spPr bwMode="auto">
                <a:xfrm>
                  <a:off x="466" y="3736"/>
                  <a:ext cx="9" cy="1"/>
                </a:xfrm>
                <a:prstGeom prst="line">
                  <a:avLst/>
                </a:prstGeom>
                <a:noFill/>
                <a:ln w="3175">
                  <a:solidFill>
                    <a:srgbClr val="FF0000"/>
                  </a:solidFill>
                  <a:round/>
                  <a:headEnd/>
                  <a:tailEnd/>
                </a:ln>
              </p:spPr>
              <p:txBody>
                <a:bodyPr/>
                <a:lstStyle/>
                <a:p>
                  <a:endParaRPr lang="en-US"/>
                </a:p>
              </p:txBody>
            </p:sp>
            <p:sp>
              <p:nvSpPr>
                <p:cNvPr id="51783" name="Line 221"/>
                <p:cNvSpPr>
                  <a:spLocks noChangeShapeType="1"/>
                </p:cNvSpPr>
                <p:nvPr/>
              </p:nvSpPr>
              <p:spPr bwMode="auto">
                <a:xfrm flipV="1">
                  <a:off x="622" y="3533"/>
                  <a:ext cx="1" cy="50"/>
                </a:xfrm>
                <a:prstGeom prst="line">
                  <a:avLst/>
                </a:prstGeom>
                <a:noFill/>
                <a:ln w="3175">
                  <a:solidFill>
                    <a:srgbClr val="FF0000"/>
                  </a:solidFill>
                  <a:round/>
                  <a:headEnd/>
                  <a:tailEnd/>
                </a:ln>
              </p:spPr>
              <p:txBody>
                <a:bodyPr/>
                <a:lstStyle/>
                <a:p>
                  <a:endParaRPr lang="en-US"/>
                </a:p>
              </p:txBody>
            </p:sp>
            <p:sp>
              <p:nvSpPr>
                <p:cNvPr id="51784" name="Line 222"/>
                <p:cNvSpPr>
                  <a:spLocks noChangeShapeType="1"/>
                </p:cNvSpPr>
                <p:nvPr/>
              </p:nvSpPr>
              <p:spPr bwMode="auto">
                <a:xfrm>
                  <a:off x="618" y="3533"/>
                  <a:ext cx="9" cy="1"/>
                </a:xfrm>
                <a:prstGeom prst="line">
                  <a:avLst/>
                </a:prstGeom>
                <a:noFill/>
                <a:ln w="3175">
                  <a:solidFill>
                    <a:srgbClr val="FF0000"/>
                  </a:solidFill>
                  <a:round/>
                  <a:headEnd/>
                  <a:tailEnd/>
                </a:ln>
              </p:spPr>
              <p:txBody>
                <a:bodyPr/>
                <a:lstStyle/>
                <a:p>
                  <a:endParaRPr lang="en-US"/>
                </a:p>
              </p:txBody>
            </p:sp>
            <p:sp>
              <p:nvSpPr>
                <p:cNvPr id="51785" name="Line 223"/>
                <p:cNvSpPr>
                  <a:spLocks noChangeShapeType="1"/>
                </p:cNvSpPr>
                <p:nvPr/>
              </p:nvSpPr>
              <p:spPr bwMode="auto">
                <a:xfrm flipV="1">
                  <a:off x="774" y="3260"/>
                  <a:ext cx="1" cy="66"/>
                </a:xfrm>
                <a:prstGeom prst="line">
                  <a:avLst/>
                </a:prstGeom>
                <a:noFill/>
                <a:ln w="3175">
                  <a:solidFill>
                    <a:srgbClr val="FF0000"/>
                  </a:solidFill>
                  <a:round/>
                  <a:headEnd/>
                  <a:tailEnd/>
                </a:ln>
              </p:spPr>
              <p:txBody>
                <a:bodyPr/>
                <a:lstStyle/>
                <a:p>
                  <a:endParaRPr lang="en-US"/>
                </a:p>
              </p:txBody>
            </p:sp>
            <p:sp>
              <p:nvSpPr>
                <p:cNvPr id="51786" name="Line 224"/>
                <p:cNvSpPr>
                  <a:spLocks noChangeShapeType="1"/>
                </p:cNvSpPr>
                <p:nvPr/>
              </p:nvSpPr>
              <p:spPr bwMode="auto">
                <a:xfrm>
                  <a:off x="769" y="3260"/>
                  <a:ext cx="9" cy="1"/>
                </a:xfrm>
                <a:prstGeom prst="line">
                  <a:avLst/>
                </a:prstGeom>
                <a:noFill/>
                <a:ln w="3175">
                  <a:solidFill>
                    <a:srgbClr val="FF0000"/>
                  </a:solidFill>
                  <a:round/>
                  <a:headEnd/>
                  <a:tailEnd/>
                </a:ln>
              </p:spPr>
              <p:txBody>
                <a:bodyPr/>
                <a:lstStyle/>
                <a:p>
                  <a:endParaRPr lang="en-US"/>
                </a:p>
              </p:txBody>
            </p:sp>
            <p:sp>
              <p:nvSpPr>
                <p:cNvPr id="51787" name="Line 225"/>
                <p:cNvSpPr>
                  <a:spLocks noChangeShapeType="1"/>
                </p:cNvSpPr>
                <p:nvPr/>
              </p:nvSpPr>
              <p:spPr bwMode="auto">
                <a:xfrm flipV="1">
                  <a:off x="925" y="3237"/>
                  <a:ext cx="1" cy="73"/>
                </a:xfrm>
                <a:prstGeom prst="line">
                  <a:avLst/>
                </a:prstGeom>
                <a:noFill/>
                <a:ln w="3175">
                  <a:solidFill>
                    <a:srgbClr val="FF0000"/>
                  </a:solidFill>
                  <a:round/>
                  <a:headEnd/>
                  <a:tailEnd/>
                </a:ln>
              </p:spPr>
              <p:txBody>
                <a:bodyPr/>
                <a:lstStyle/>
                <a:p>
                  <a:endParaRPr lang="en-US"/>
                </a:p>
              </p:txBody>
            </p:sp>
            <p:sp>
              <p:nvSpPr>
                <p:cNvPr id="51788" name="Line 226"/>
                <p:cNvSpPr>
                  <a:spLocks noChangeShapeType="1"/>
                </p:cNvSpPr>
                <p:nvPr/>
              </p:nvSpPr>
              <p:spPr bwMode="auto">
                <a:xfrm>
                  <a:off x="921" y="3237"/>
                  <a:ext cx="9" cy="1"/>
                </a:xfrm>
                <a:prstGeom prst="line">
                  <a:avLst/>
                </a:prstGeom>
                <a:noFill/>
                <a:ln w="3175">
                  <a:solidFill>
                    <a:srgbClr val="FF0000"/>
                  </a:solidFill>
                  <a:round/>
                  <a:headEnd/>
                  <a:tailEnd/>
                </a:ln>
              </p:spPr>
              <p:txBody>
                <a:bodyPr/>
                <a:lstStyle/>
                <a:p>
                  <a:endParaRPr lang="en-US"/>
                </a:p>
              </p:txBody>
            </p:sp>
            <p:sp>
              <p:nvSpPr>
                <p:cNvPr id="51789" name="Line 227"/>
                <p:cNvSpPr>
                  <a:spLocks noChangeShapeType="1"/>
                </p:cNvSpPr>
                <p:nvPr/>
              </p:nvSpPr>
              <p:spPr bwMode="auto">
                <a:xfrm flipV="1">
                  <a:off x="1077" y="3443"/>
                  <a:ext cx="1" cy="80"/>
                </a:xfrm>
                <a:prstGeom prst="line">
                  <a:avLst/>
                </a:prstGeom>
                <a:noFill/>
                <a:ln w="3175">
                  <a:solidFill>
                    <a:srgbClr val="FF0000"/>
                  </a:solidFill>
                  <a:round/>
                  <a:headEnd/>
                  <a:tailEnd/>
                </a:ln>
              </p:spPr>
              <p:txBody>
                <a:bodyPr/>
                <a:lstStyle/>
                <a:p>
                  <a:endParaRPr lang="en-US"/>
                </a:p>
              </p:txBody>
            </p:sp>
            <p:sp>
              <p:nvSpPr>
                <p:cNvPr id="51790" name="Line 228"/>
                <p:cNvSpPr>
                  <a:spLocks noChangeShapeType="1"/>
                </p:cNvSpPr>
                <p:nvPr/>
              </p:nvSpPr>
              <p:spPr bwMode="auto">
                <a:xfrm>
                  <a:off x="1073" y="3443"/>
                  <a:ext cx="8" cy="1"/>
                </a:xfrm>
                <a:prstGeom prst="line">
                  <a:avLst/>
                </a:prstGeom>
                <a:noFill/>
                <a:ln w="3175">
                  <a:solidFill>
                    <a:srgbClr val="FF0000"/>
                  </a:solidFill>
                  <a:round/>
                  <a:headEnd/>
                  <a:tailEnd/>
                </a:ln>
              </p:spPr>
              <p:txBody>
                <a:bodyPr/>
                <a:lstStyle/>
                <a:p>
                  <a:endParaRPr lang="en-US"/>
                </a:p>
              </p:txBody>
            </p:sp>
            <p:sp>
              <p:nvSpPr>
                <p:cNvPr id="51791" name="Line 229"/>
                <p:cNvSpPr>
                  <a:spLocks noChangeShapeType="1"/>
                </p:cNvSpPr>
                <p:nvPr/>
              </p:nvSpPr>
              <p:spPr bwMode="auto">
                <a:xfrm flipV="1">
                  <a:off x="1228" y="3578"/>
                  <a:ext cx="1" cy="77"/>
                </a:xfrm>
                <a:prstGeom prst="line">
                  <a:avLst/>
                </a:prstGeom>
                <a:noFill/>
                <a:ln w="3175">
                  <a:solidFill>
                    <a:srgbClr val="FF0000"/>
                  </a:solidFill>
                  <a:round/>
                  <a:headEnd/>
                  <a:tailEnd/>
                </a:ln>
              </p:spPr>
              <p:txBody>
                <a:bodyPr/>
                <a:lstStyle/>
                <a:p>
                  <a:endParaRPr lang="en-US"/>
                </a:p>
              </p:txBody>
            </p:sp>
            <p:sp>
              <p:nvSpPr>
                <p:cNvPr id="51792" name="Line 230"/>
                <p:cNvSpPr>
                  <a:spLocks noChangeShapeType="1"/>
                </p:cNvSpPr>
                <p:nvPr/>
              </p:nvSpPr>
              <p:spPr bwMode="auto">
                <a:xfrm>
                  <a:off x="1224" y="3578"/>
                  <a:ext cx="9" cy="1"/>
                </a:xfrm>
                <a:prstGeom prst="line">
                  <a:avLst/>
                </a:prstGeom>
                <a:noFill/>
                <a:ln w="3175">
                  <a:solidFill>
                    <a:srgbClr val="FF0000"/>
                  </a:solidFill>
                  <a:round/>
                  <a:headEnd/>
                  <a:tailEnd/>
                </a:ln>
              </p:spPr>
              <p:txBody>
                <a:bodyPr/>
                <a:lstStyle/>
                <a:p>
                  <a:endParaRPr lang="en-US"/>
                </a:p>
              </p:txBody>
            </p:sp>
            <p:sp>
              <p:nvSpPr>
                <p:cNvPr id="51793" name="Line 231"/>
                <p:cNvSpPr>
                  <a:spLocks noChangeShapeType="1"/>
                </p:cNvSpPr>
                <p:nvPr/>
              </p:nvSpPr>
              <p:spPr bwMode="auto">
                <a:xfrm>
                  <a:off x="167" y="3868"/>
                  <a:ext cx="1" cy="19"/>
                </a:xfrm>
                <a:prstGeom prst="line">
                  <a:avLst/>
                </a:prstGeom>
                <a:noFill/>
                <a:ln w="3175">
                  <a:solidFill>
                    <a:srgbClr val="FF0000"/>
                  </a:solidFill>
                  <a:round/>
                  <a:headEnd/>
                  <a:tailEnd/>
                </a:ln>
              </p:spPr>
              <p:txBody>
                <a:bodyPr/>
                <a:lstStyle/>
                <a:p>
                  <a:endParaRPr lang="en-US"/>
                </a:p>
              </p:txBody>
            </p:sp>
            <p:sp>
              <p:nvSpPr>
                <p:cNvPr id="51794" name="Line 232"/>
                <p:cNvSpPr>
                  <a:spLocks noChangeShapeType="1"/>
                </p:cNvSpPr>
                <p:nvPr/>
              </p:nvSpPr>
              <p:spPr bwMode="auto">
                <a:xfrm>
                  <a:off x="163" y="3887"/>
                  <a:ext cx="9" cy="1"/>
                </a:xfrm>
                <a:prstGeom prst="line">
                  <a:avLst/>
                </a:prstGeom>
                <a:noFill/>
                <a:ln w="3175">
                  <a:solidFill>
                    <a:srgbClr val="FF0000"/>
                  </a:solidFill>
                  <a:round/>
                  <a:headEnd/>
                  <a:tailEnd/>
                </a:ln>
              </p:spPr>
              <p:txBody>
                <a:bodyPr/>
                <a:lstStyle/>
                <a:p>
                  <a:endParaRPr lang="en-US"/>
                </a:p>
              </p:txBody>
            </p:sp>
            <p:sp>
              <p:nvSpPr>
                <p:cNvPr id="51795" name="Line 233"/>
                <p:cNvSpPr>
                  <a:spLocks noChangeShapeType="1"/>
                </p:cNvSpPr>
                <p:nvPr/>
              </p:nvSpPr>
              <p:spPr bwMode="auto">
                <a:xfrm>
                  <a:off x="319" y="3850"/>
                  <a:ext cx="1" cy="20"/>
                </a:xfrm>
                <a:prstGeom prst="line">
                  <a:avLst/>
                </a:prstGeom>
                <a:noFill/>
                <a:ln w="3175">
                  <a:solidFill>
                    <a:srgbClr val="FF0000"/>
                  </a:solidFill>
                  <a:round/>
                  <a:headEnd/>
                  <a:tailEnd/>
                </a:ln>
              </p:spPr>
              <p:txBody>
                <a:bodyPr/>
                <a:lstStyle/>
                <a:p>
                  <a:endParaRPr lang="en-US"/>
                </a:p>
              </p:txBody>
            </p:sp>
            <p:sp>
              <p:nvSpPr>
                <p:cNvPr id="51796" name="Line 234"/>
                <p:cNvSpPr>
                  <a:spLocks noChangeShapeType="1"/>
                </p:cNvSpPr>
                <p:nvPr/>
              </p:nvSpPr>
              <p:spPr bwMode="auto">
                <a:xfrm>
                  <a:off x="315" y="3870"/>
                  <a:ext cx="8" cy="1"/>
                </a:xfrm>
                <a:prstGeom prst="line">
                  <a:avLst/>
                </a:prstGeom>
                <a:noFill/>
                <a:ln w="3175">
                  <a:solidFill>
                    <a:srgbClr val="FF0000"/>
                  </a:solidFill>
                  <a:round/>
                  <a:headEnd/>
                  <a:tailEnd/>
                </a:ln>
              </p:spPr>
              <p:txBody>
                <a:bodyPr/>
                <a:lstStyle/>
                <a:p>
                  <a:endParaRPr lang="en-US"/>
                </a:p>
              </p:txBody>
            </p:sp>
            <p:sp>
              <p:nvSpPr>
                <p:cNvPr id="51797" name="Line 235"/>
                <p:cNvSpPr>
                  <a:spLocks noChangeShapeType="1"/>
                </p:cNvSpPr>
                <p:nvPr/>
              </p:nvSpPr>
              <p:spPr bwMode="auto">
                <a:xfrm>
                  <a:off x="470" y="3776"/>
                  <a:ext cx="1" cy="40"/>
                </a:xfrm>
                <a:prstGeom prst="line">
                  <a:avLst/>
                </a:prstGeom>
                <a:noFill/>
                <a:ln w="3175">
                  <a:solidFill>
                    <a:srgbClr val="FF0000"/>
                  </a:solidFill>
                  <a:round/>
                  <a:headEnd/>
                  <a:tailEnd/>
                </a:ln>
              </p:spPr>
              <p:txBody>
                <a:bodyPr/>
                <a:lstStyle/>
                <a:p>
                  <a:endParaRPr lang="en-US"/>
                </a:p>
              </p:txBody>
            </p:sp>
            <p:sp>
              <p:nvSpPr>
                <p:cNvPr id="51798" name="Line 236"/>
                <p:cNvSpPr>
                  <a:spLocks noChangeShapeType="1"/>
                </p:cNvSpPr>
                <p:nvPr/>
              </p:nvSpPr>
              <p:spPr bwMode="auto">
                <a:xfrm>
                  <a:off x="466" y="3816"/>
                  <a:ext cx="9" cy="1"/>
                </a:xfrm>
                <a:prstGeom prst="line">
                  <a:avLst/>
                </a:prstGeom>
                <a:noFill/>
                <a:ln w="3175">
                  <a:solidFill>
                    <a:srgbClr val="FF0000"/>
                  </a:solidFill>
                  <a:round/>
                  <a:headEnd/>
                  <a:tailEnd/>
                </a:ln>
              </p:spPr>
              <p:txBody>
                <a:bodyPr/>
                <a:lstStyle/>
                <a:p>
                  <a:endParaRPr lang="en-US"/>
                </a:p>
              </p:txBody>
            </p:sp>
            <p:sp>
              <p:nvSpPr>
                <p:cNvPr id="51799" name="Line 237"/>
                <p:cNvSpPr>
                  <a:spLocks noChangeShapeType="1"/>
                </p:cNvSpPr>
                <p:nvPr/>
              </p:nvSpPr>
              <p:spPr bwMode="auto">
                <a:xfrm>
                  <a:off x="622" y="3583"/>
                  <a:ext cx="1" cy="49"/>
                </a:xfrm>
                <a:prstGeom prst="line">
                  <a:avLst/>
                </a:prstGeom>
                <a:noFill/>
                <a:ln w="3175">
                  <a:solidFill>
                    <a:srgbClr val="FF0000"/>
                  </a:solidFill>
                  <a:round/>
                  <a:headEnd/>
                  <a:tailEnd/>
                </a:ln>
              </p:spPr>
              <p:txBody>
                <a:bodyPr/>
                <a:lstStyle/>
                <a:p>
                  <a:endParaRPr lang="en-US"/>
                </a:p>
              </p:txBody>
            </p:sp>
            <p:sp>
              <p:nvSpPr>
                <p:cNvPr id="51800" name="Line 238"/>
                <p:cNvSpPr>
                  <a:spLocks noChangeShapeType="1"/>
                </p:cNvSpPr>
                <p:nvPr/>
              </p:nvSpPr>
              <p:spPr bwMode="auto">
                <a:xfrm>
                  <a:off x="618" y="3632"/>
                  <a:ext cx="9" cy="1"/>
                </a:xfrm>
                <a:prstGeom prst="line">
                  <a:avLst/>
                </a:prstGeom>
                <a:noFill/>
                <a:ln w="3175">
                  <a:solidFill>
                    <a:srgbClr val="FF0000"/>
                  </a:solidFill>
                  <a:round/>
                  <a:headEnd/>
                  <a:tailEnd/>
                </a:ln>
              </p:spPr>
              <p:txBody>
                <a:bodyPr/>
                <a:lstStyle/>
                <a:p>
                  <a:endParaRPr lang="en-US"/>
                </a:p>
              </p:txBody>
            </p:sp>
            <p:sp>
              <p:nvSpPr>
                <p:cNvPr id="51801" name="Line 239"/>
                <p:cNvSpPr>
                  <a:spLocks noChangeShapeType="1"/>
                </p:cNvSpPr>
                <p:nvPr/>
              </p:nvSpPr>
              <p:spPr bwMode="auto">
                <a:xfrm>
                  <a:off x="774" y="3326"/>
                  <a:ext cx="1" cy="66"/>
                </a:xfrm>
                <a:prstGeom prst="line">
                  <a:avLst/>
                </a:prstGeom>
                <a:noFill/>
                <a:ln w="3175">
                  <a:solidFill>
                    <a:srgbClr val="FF0000"/>
                  </a:solidFill>
                  <a:round/>
                  <a:headEnd/>
                  <a:tailEnd/>
                </a:ln>
              </p:spPr>
              <p:txBody>
                <a:bodyPr/>
                <a:lstStyle/>
                <a:p>
                  <a:endParaRPr lang="en-US"/>
                </a:p>
              </p:txBody>
            </p:sp>
            <p:sp>
              <p:nvSpPr>
                <p:cNvPr id="51802" name="Line 240"/>
                <p:cNvSpPr>
                  <a:spLocks noChangeShapeType="1"/>
                </p:cNvSpPr>
                <p:nvPr/>
              </p:nvSpPr>
              <p:spPr bwMode="auto">
                <a:xfrm>
                  <a:off x="769" y="3392"/>
                  <a:ext cx="9" cy="1"/>
                </a:xfrm>
                <a:prstGeom prst="line">
                  <a:avLst/>
                </a:prstGeom>
                <a:noFill/>
                <a:ln w="3175">
                  <a:solidFill>
                    <a:srgbClr val="FF0000"/>
                  </a:solidFill>
                  <a:round/>
                  <a:headEnd/>
                  <a:tailEnd/>
                </a:ln>
              </p:spPr>
              <p:txBody>
                <a:bodyPr/>
                <a:lstStyle/>
                <a:p>
                  <a:endParaRPr lang="en-US"/>
                </a:p>
              </p:txBody>
            </p:sp>
            <p:sp>
              <p:nvSpPr>
                <p:cNvPr id="51803" name="Line 241"/>
                <p:cNvSpPr>
                  <a:spLocks noChangeShapeType="1"/>
                </p:cNvSpPr>
                <p:nvPr/>
              </p:nvSpPr>
              <p:spPr bwMode="auto">
                <a:xfrm>
                  <a:off x="925" y="3310"/>
                  <a:ext cx="1" cy="73"/>
                </a:xfrm>
                <a:prstGeom prst="line">
                  <a:avLst/>
                </a:prstGeom>
                <a:noFill/>
                <a:ln w="3175">
                  <a:solidFill>
                    <a:srgbClr val="FF0000"/>
                  </a:solidFill>
                  <a:round/>
                  <a:headEnd/>
                  <a:tailEnd/>
                </a:ln>
              </p:spPr>
              <p:txBody>
                <a:bodyPr/>
                <a:lstStyle/>
                <a:p>
                  <a:endParaRPr lang="en-US"/>
                </a:p>
              </p:txBody>
            </p:sp>
            <p:sp>
              <p:nvSpPr>
                <p:cNvPr id="51804" name="Line 242"/>
                <p:cNvSpPr>
                  <a:spLocks noChangeShapeType="1"/>
                </p:cNvSpPr>
                <p:nvPr/>
              </p:nvSpPr>
              <p:spPr bwMode="auto">
                <a:xfrm>
                  <a:off x="921" y="3383"/>
                  <a:ext cx="9" cy="1"/>
                </a:xfrm>
                <a:prstGeom prst="line">
                  <a:avLst/>
                </a:prstGeom>
                <a:noFill/>
                <a:ln w="3175">
                  <a:solidFill>
                    <a:srgbClr val="FF0000"/>
                  </a:solidFill>
                  <a:round/>
                  <a:headEnd/>
                  <a:tailEnd/>
                </a:ln>
              </p:spPr>
              <p:txBody>
                <a:bodyPr/>
                <a:lstStyle/>
                <a:p>
                  <a:endParaRPr lang="en-US"/>
                </a:p>
              </p:txBody>
            </p:sp>
            <p:sp>
              <p:nvSpPr>
                <p:cNvPr id="51805" name="Line 243"/>
                <p:cNvSpPr>
                  <a:spLocks noChangeShapeType="1"/>
                </p:cNvSpPr>
                <p:nvPr/>
              </p:nvSpPr>
              <p:spPr bwMode="auto">
                <a:xfrm>
                  <a:off x="1077" y="3523"/>
                  <a:ext cx="1" cy="81"/>
                </a:xfrm>
                <a:prstGeom prst="line">
                  <a:avLst/>
                </a:prstGeom>
                <a:noFill/>
                <a:ln w="3175">
                  <a:solidFill>
                    <a:srgbClr val="FF0000"/>
                  </a:solidFill>
                  <a:round/>
                  <a:headEnd/>
                  <a:tailEnd/>
                </a:ln>
              </p:spPr>
              <p:txBody>
                <a:bodyPr/>
                <a:lstStyle/>
                <a:p>
                  <a:endParaRPr lang="en-US"/>
                </a:p>
              </p:txBody>
            </p:sp>
            <p:sp>
              <p:nvSpPr>
                <p:cNvPr id="51806" name="Line 244"/>
                <p:cNvSpPr>
                  <a:spLocks noChangeShapeType="1"/>
                </p:cNvSpPr>
                <p:nvPr/>
              </p:nvSpPr>
              <p:spPr bwMode="auto">
                <a:xfrm>
                  <a:off x="1073" y="3604"/>
                  <a:ext cx="8" cy="1"/>
                </a:xfrm>
                <a:prstGeom prst="line">
                  <a:avLst/>
                </a:prstGeom>
                <a:noFill/>
                <a:ln w="3175">
                  <a:solidFill>
                    <a:srgbClr val="FF0000"/>
                  </a:solidFill>
                  <a:round/>
                  <a:headEnd/>
                  <a:tailEnd/>
                </a:ln>
              </p:spPr>
              <p:txBody>
                <a:bodyPr/>
                <a:lstStyle/>
                <a:p>
                  <a:endParaRPr lang="en-US"/>
                </a:p>
              </p:txBody>
            </p:sp>
            <p:sp>
              <p:nvSpPr>
                <p:cNvPr id="51807" name="Line 245"/>
                <p:cNvSpPr>
                  <a:spLocks noChangeShapeType="1"/>
                </p:cNvSpPr>
                <p:nvPr/>
              </p:nvSpPr>
              <p:spPr bwMode="auto">
                <a:xfrm>
                  <a:off x="1228" y="3655"/>
                  <a:ext cx="1" cy="78"/>
                </a:xfrm>
                <a:prstGeom prst="line">
                  <a:avLst/>
                </a:prstGeom>
                <a:noFill/>
                <a:ln w="3175">
                  <a:solidFill>
                    <a:srgbClr val="FF0000"/>
                  </a:solidFill>
                  <a:round/>
                  <a:headEnd/>
                  <a:tailEnd/>
                </a:ln>
              </p:spPr>
              <p:txBody>
                <a:bodyPr/>
                <a:lstStyle/>
                <a:p>
                  <a:endParaRPr lang="en-US"/>
                </a:p>
              </p:txBody>
            </p:sp>
            <p:sp>
              <p:nvSpPr>
                <p:cNvPr id="51808" name="Line 246"/>
                <p:cNvSpPr>
                  <a:spLocks noChangeShapeType="1"/>
                </p:cNvSpPr>
                <p:nvPr/>
              </p:nvSpPr>
              <p:spPr bwMode="auto">
                <a:xfrm>
                  <a:off x="1224" y="3733"/>
                  <a:ext cx="9" cy="1"/>
                </a:xfrm>
                <a:prstGeom prst="line">
                  <a:avLst/>
                </a:prstGeom>
                <a:noFill/>
                <a:ln w="3175">
                  <a:solidFill>
                    <a:srgbClr val="FF0000"/>
                  </a:solidFill>
                  <a:round/>
                  <a:headEnd/>
                  <a:tailEnd/>
                </a:ln>
              </p:spPr>
              <p:txBody>
                <a:bodyPr/>
                <a:lstStyle/>
                <a:p>
                  <a:endParaRPr lang="en-US"/>
                </a:p>
              </p:txBody>
            </p:sp>
            <p:sp>
              <p:nvSpPr>
                <p:cNvPr id="51809" name="Freeform 247"/>
                <p:cNvSpPr>
                  <a:spLocks/>
                </p:cNvSpPr>
                <p:nvPr/>
              </p:nvSpPr>
              <p:spPr bwMode="auto">
                <a:xfrm>
                  <a:off x="167" y="3389"/>
                  <a:ext cx="1061" cy="474"/>
                </a:xfrm>
                <a:custGeom>
                  <a:avLst/>
                  <a:gdLst>
                    <a:gd name="T0" fmla="*/ 0 w 3295"/>
                    <a:gd name="T1" fmla="*/ 44 h 1050"/>
                    <a:gd name="T2" fmla="*/ 5 w 3295"/>
                    <a:gd name="T3" fmla="*/ 43 h 1050"/>
                    <a:gd name="T4" fmla="*/ 10 w 3295"/>
                    <a:gd name="T5" fmla="*/ 39 h 1050"/>
                    <a:gd name="T6" fmla="*/ 15 w 3295"/>
                    <a:gd name="T7" fmla="*/ 22 h 1050"/>
                    <a:gd name="T8" fmla="*/ 20 w 3295"/>
                    <a:gd name="T9" fmla="*/ 5 h 1050"/>
                    <a:gd name="T10" fmla="*/ 25 w 3295"/>
                    <a:gd name="T11" fmla="*/ 0 h 1050"/>
                    <a:gd name="T12" fmla="*/ 30 w 3295"/>
                    <a:gd name="T13" fmla="*/ 19 h 1050"/>
                    <a:gd name="T14" fmla="*/ 35 w 3295"/>
                    <a:gd name="T15" fmla="*/ 39 h 1050"/>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1050"/>
                    <a:gd name="T26" fmla="*/ 3295 w 3295"/>
                    <a:gd name="T27" fmla="*/ 1050 h 10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1050">
                      <a:moveTo>
                        <a:pt x="0" y="1050"/>
                      </a:moveTo>
                      <a:lnTo>
                        <a:pt x="471" y="1034"/>
                      </a:lnTo>
                      <a:lnTo>
                        <a:pt x="941" y="938"/>
                      </a:lnTo>
                      <a:lnTo>
                        <a:pt x="1412" y="534"/>
                      </a:lnTo>
                      <a:lnTo>
                        <a:pt x="1883" y="112"/>
                      </a:lnTo>
                      <a:lnTo>
                        <a:pt x="2354" y="0"/>
                      </a:lnTo>
                      <a:lnTo>
                        <a:pt x="2824" y="454"/>
                      </a:lnTo>
                      <a:lnTo>
                        <a:pt x="3295" y="946"/>
                      </a:lnTo>
                    </a:path>
                  </a:pathLst>
                </a:custGeom>
                <a:noFill/>
                <a:ln w="3175">
                  <a:solidFill>
                    <a:srgbClr val="0000FF"/>
                  </a:solidFill>
                  <a:round/>
                  <a:headEnd/>
                  <a:tailEnd/>
                </a:ln>
              </p:spPr>
              <p:txBody>
                <a:bodyPr/>
                <a:lstStyle/>
                <a:p>
                  <a:endParaRPr lang="en-US"/>
                </a:p>
              </p:txBody>
            </p:sp>
            <p:sp>
              <p:nvSpPr>
                <p:cNvPr id="51810" name="Line 248"/>
                <p:cNvSpPr>
                  <a:spLocks noChangeShapeType="1"/>
                </p:cNvSpPr>
                <p:nvPr/>
              </p:nvSpPr>
              <p:spPr bwMode="auto">
                <a:xfrm flipV="1">
                  <a:off x="167" y="3846"/>
                  <a:ext cx="1" cy="17"/>
                </a:xfrm>
                <a:prstGeom prst="line">
                  <a:avLst/>
                </a:prstGeom>
                <a:noFill/>
                <a:ln w="3175">
                  <a:solidFill>
                    <a:srgbClr val="0000FF"/>
                  </a:solidFill>
                  <a:round/>
                  <a:headEnd/>
                  <a:tailEnd/>
                </a:ln>
              </p:spPr>
              <p:txBody>
                <a:bodyPr/>
                <a:lstStyle/>
                <a:p>
                  <a:endParaRPr lang="en-US"/>
                </a:p>
              </p:txBody>
            </p:sp>
            <p:sp>
              <p:nvSpPr>
                <p:cNvPr id="51811" name="Line 249"/>
                <p:cNvSpPr>
                  <a:spLocks noChangeShapeType="1"/>
                </p:cNvSpPr>
                <p:nvPr/>
              </p:nvSpPr>
              <p:spPr bwMode="auto">
                <a:xfrm>
                  <a:off x="163" y="3846"/>
                  <a:ext cx="9" cy="1"/>
                </a:xfrm>
                <a:prstGeom prst="line">
                  <a:avLst/>
                </a:prstGeom>
                <a:noFill/>
                <a:ln w="3175">
                  <a:solidFill>
                    <a:srgbClr val="0000FF"/>
                  </a:solidFill>
                  <a:round/>
                  <a:headEnd/>
                  <a:tailEnd/>
                </a:ln>
              </p:spPr>
              <p:txBody>
                <a:bodyPr/>
                <a:lstStyle/>
                <a:p>
                  <a:endParaRPr lang="en-US"/>
                </a:p>
              </p:txBody>
            </p:sp>
            <p:sp>
              <p:nvSpPr>
                <p:cNvPr id="51812" name="Line 250"/>
                <p:cNvSpPr>
                  <a:spLocks noChangeShapeType="1"/>
                </p:cNvSpPr>
                <p:nvPr/>
              </p:nvSpPr>
              <p:spPr bwMode="auto">
                <a:xfrm flipV="1">
                  <a:off x="319" y="3839"/>
                  <a:ext cx="1" cy="16"/>
                </a:xfrm>
                <a:prstGeom prst="line">
                  <a:avLst/>
                </a:prstGeom>
                <a:noFill/>
                <a:ln w="3175">
                  <a:solidFill>
                    <a:srgbClr val="0000FF"/>
                  </a:solidFill>
                  <a:round/>
                  <a:headEnd/>
                  <a:tailEnd/>
                </a:ln>
              </p:spPr>
              <p:txBody>
                <a:bodyPr/>
                <a:lstStyle/>
                <a:p>
                  <a:endParaRPr lang="en-US"/>
                </a:p>
              </p:txBody>
            </p:sp>
            <p:sp>
              <p:nvSpPr>
                <p:cNvPr id="51813" name="Line 251"/>
                <p:cNvSpPr>
                  <a:spLocks noChangeShapeType="1"/>
                </p:cNvSpPr>
                <p:nvPr/>
              </p:nvSpPr>
              <p:spPr bwMode="auto">
                <a:xfrm>
                  <a:off x="315" y="3839"/>
                  <a:ext cx="8" cy="1"/>
                </a:xfrm>
                <a:prstGeom prst="line">
                  <a:avLst/>
                </a:prstGeom>
                <a:noFill/>
                <a:ln w="3175">
                  <a:solidFill>
                    <a:srgbClr val="0000FF"/>
                  </a:solidFill>
                  <a:round/>
                  <a:headEnd/>
                  <a:tailEnd/>
                </a:ln>
              </p:spPr>
              <p:txBody>
                <a:bodyPr/>
                <a:lstStyle/>
                <a:p>
                  <a:endParaRPr lang="en-US"/>
                </a:p>
              </p:txBody>
            </p:sp>
            <p:sp>
              <p:nvSpPr>
                <p:cNvPr id="51814" name="Line 252"/>
                <p:cNvSpPr>
                  <a:spLocks noChangeShapeType="1"/>
                </p:cNvSpPr>
                <p:nvPr/>
              </p:nvSpPr>
              <p:spPr bwMode="auto">
                <a:xfrm flipV="1">
                  <a:off x="470" y="3763"/>
                  <a:ext cx="1" cy="49"/>
                </a:xfrm>
                <a:prstGeom prst="line">
                  <a:avLst/>
                </a:prstGeom>
                <a:noFill/>
                <a:ln w="3175">
                  <a:solidFill>
                    <a:srgbClr val="0000FF"/>
                  </a:solidFill>
                  <a:round/>
                  <a:headEnd/>
                  <a:tailEnd/>
                </a:ln>
              </p:spPr>
              <p:txBody>
                <a:bodyPr/>
                <a:lstStyle/>
                <a:p>
                  <a:endParaRPr lang="en-US"/>
                </a:p>
              </p:txBody>
            </p:sp>
            <p:sp>
              <p:nvSpPr>
                <p:cNvPr id="51815" name="Line 253"/>
                <p:cNvSpPr>
                  <a:spLocks noChangeShapeType="1"/>
                </p:cNvSpPr>
                <p:nvPr/>
              </p:nvSpPr>
              <p:spPr bwMode="auto">
                <a:xfrm>
                  <a:off x="466" y="3763"/>
                  <a:ext cx="9" cy="1"/>
                </a:xfrm>
                <a:prstGeom prst="line">
                  <a:avLst/>
                </a:prstGeom>
                <a:noFill/>
                <a:ln w="3175">
                  <a:solidFill>
                    <a:srgbClr val="0000FF"/>
                  </a:solidFill>
                  <a:round/>
                  <a:headEnd/>
                  <a:tailEnd/>
                </a:ln>
              </p:spPr>
              <p:txBody>
                <a:bodyPr/>
                <a:lstStyle/>
                <a:p>
                  <a:endParaRPr lang="en-US"/>
                </a:p>
              </p:txBody>
            </p:sp>
            <p:sp>
              <p:nvSpPr>
                <p:cNvPr id="51816" name="Line 254"/>
                <p:cNvSpPr>
                  <a:spLocks noChangeShapeType="1"/>
                </p:cNvSpPr>
                <p:nvPr/>
              </p:nvSpPr>
              <p:spPr bwMode="auto">
                <a:xfrm flipV="1">
                  <a:off x="622" y="3557"/>
                  <a:ext cx="1" cy="73"/>
                </a:xfrm>
                <a:prstGeom prst="line">
                  <a:avLst/>
                </a:prstGeom>
                <a:noFill/>
                <a:ln w="3175">
                  <a:solidFill>
                    <a:srgbClr val="0000FF"/>
                  </a:solidFill>
                  <a:round/>
                  <a:headEnd/>
                  <a:tailEnd/>
                </a:ln>
              </p:spPr>
              <p:txBody>
                <a:bodyPr/>
                <a:lstStyle/>
                <a:p>
                  <a:endParaRPr lang="en-US"/>
                </a:p>
              </p:txBody>
            </p:sp>
            <p:sp>
              <p:nvSpPr>
                <p:cNvPr id="51817" name="Line 255"/>
                <p:cNvSpPr>
                  <a:spLocks noChangeShapeType="1"/>
                </p:cNvSpPr>
                <p:nvPr/>
              </p:nvSpPr>
              <p:spPr bwMode="auto">
                <a:xfrm>
                  <a:off x="618" y="3557"/>
                  <a:ext cx="9" cy="1"/>
                </a:xfrm>
                <a:prstGeom prst="line">
                  <a:avLst/>
                </a:prstGeom>
                <a:noFill/>
                <a:ln w="3175">
                  <a:solidFill>
                    <a:srgbClr val="0000FF"/>
                  </a:solidFill>
                  <a:round/>
                  <a:headEnd/>
                  <a:tailEnd/>
                </a:ln>
              </p:spPr>
              <p:txBody>
                <a:bodyPr/>
                <a:lstStyle/>
                <a:p>
                  <a:endParaRPr lang="en-US"/>
                </a:p>
              </p:txBody>
            </p:sp>
            <p:sp>
              <p:nvSpPr>
                <p:cNvPr id="51818" name="Line 256"/>
                <p:cNvSpPr>
                  <a:spLocks noChangeShapeType="1"/>
                </p:cNvSpPr>
                <p:nvPr/>
              </p:nvSpPr>
              <p:spPr bwMode="auto">
                <a:xfrm flipV="1">
                  <a:off x="774" y="3333"/>
                  <a:ext cx="1" cy="107"/>
                </a:xfrm>
                <a:prstGeom prst="line">
                  <a:avLst/>
                </a:prstGeom>
                <a:noFill/>
                <a:ln w="3175">
                  <a:solidFill>
                    <a:srgbClr val="0000FF"/>
                  </a:solidFill>
                  <a:round/>
                  <a:headEnd/>
                  <a:tailEnd/>
                </a:ln>
              </p:spPr>
              <p:txBody>
                <a:bodyPr/>
                <a:lstStyle/>
                <a:p>
                  <a:endParaRPr lang="en-US"/>
                </a:p>
              </p:txBody>
            </p:sp>
            <p:sp>
              <p:nvSpPr>
                <p:cNvPr id="51819" name="Line 257"/>
                <p:cNvSpPr>
                  <a:spLocks noChangeShapeType="1"/>
                </p:cNvSpPr>
                <p:nvPr/>
              </p:nvSpPr>
              <p:spPr bwMode="auto">
                <a:xfrm>
                  <a:off x="769" y="3333"/>
                  <a:ext cx="9" cy="1"/>
                </a:xfrm>
                <a:prstGeom prst="line">
                  <a:avLst/>
                </a:prstGeom>
                <a:noFill/>
                <a:ln w="3175">
                  <a:solidFill>
                    <a:srgbClr val="0000FF"/>
                  </a:solidFill>
                  <a:round/>
                  <a:headEnd/>
                  <a:tailEnd/>
                </a:ln>
              </p:spPr>
              <p:txBody>
                <a:bodyPr/>
                <a:lstStyle/>
                <a:p>
                  <a:endParaRPr lang="en-US"/>
                </a:p>
              </p:txBody>
            </p:sp>
            <p:sp>
              <p:nvSpPr>
                <p:cNvPr id="51820" name="Line 258"/>
                <p:cNvSpPr>
                  <a:spLocks noChangeShapeType="1"/>
                </p:cNvSpPr>
                <p:nvPr/>
              </p:nvSpPr>
              <p:spPr bwMode="auto">
                <a:xfrm flipV="1">
                  <a:off x="925" y="3310"/>
                  <a:ext cx="1" cy="79"/>
                </a:xfrm>
                <a:prstGeom prst="line">
                  <a:avLst/>
                </a:prstGeom>
                <a:noFill/>
                <a:ln w="3175">
                  <a:solidFill>
                    <a:srgbClr val="0000FF"/>
                  </a:solidFill>
                  <a:round/>
                  <a:headEnd/>
                  <a:tailEnd/>
                </a:ln>
              </p:spPr>
              <p:txBody>
                <a:bodyPr/>
                <a:lstStyle/>
                <a:p>
                  <a:endParaRPr lang="en-US"/>
                </a:p>
              </p:txBody>
            </p:sp>
            <p:sp>
              <p:nvSpPr>
                <p:cNvPr id="51821" name="Line 259"/>
                <p:cNvSpPr>
                  <a:spLocks noChangeShapeType="1"/>
                </p:cNvSpPr>
                <p:nvPr/>
              </p:nvSpPr>
              <p:spPr bwMode="auto">
                <a:xfrm>
                  <a:off x="921" y="3310"/>
                  <a:ext cx="9" cy="1"/>
                </a:xfrm>
                <a:prstGeom prst="line">
                  <a:avLst/>
                </a:prstGeom>
                <a:noFill/>
                <a:ln w="3175">
                  <a:solidFill>
                    <a:srgbClr val="0000FF"/>
                  </a:solidFill>
                  <a:round/>
                  <a:headEnd/>
                  <a:tailEnd/>
                </a:ln>
              </p:spPr>
              <p:txBody>
                <a:bodyPr/>
                <a:lstStyle/>
                <a:p>
                  <a:endParaRPr lang="en-US"/>
                </a:p>
              </p:txBody>
            </p:sp>
            <p:sp>
              <p:nvSpPr>
                <p:cNvPr id="51822" name="Line 260"/>
                <p:cNvSpPr>
                  <a:spLocks noChangeShapeType="1"/>
                </p:cNvSpPr>
                <p:nvPr/>
              </p:nvSpPr>
              <p:spPr bwMode="auto">
                <a:xfrm flipV="1">
                  <a:off x="1077" y="3548"/>
                  <a:ext cx="1" cy="46"/>
                </a:xfrm>
                <a:prstGeom prst="line">
                  <a:avLst/>
                </a:prstGeom>
                <a:noFill/>
                <a:ln w="3175">
                  <a:solidFill>
                    <a:srgbClr val="0000FF"/>
                  </a:solidFill>
                  <a:round/>
                  <a:headEnd/>
                  <a:tailEnd/>
                </a:ln>
              </p:spPr>
              <p:txBody>
                <a:bodyPr/>
                <a:lstStyle/>
                <a:p>
                  <a:endParaRPr lang="en-US"/>
                </a:p>
              </p:txBody>
            </p:sp>
            <p:sp>
              <p:nvSpPr>
                <p:cNvPr id="51823" name="Line 261"/>
                <p:cNvSpPr>
                  <a:spLocks noChangeShapeType="1"/>
                </p:cNvSpPr>
                <p:nvPr/>
              </p:nvSpPr>
              <p:spPr bwMode="auto">
                <a:xfrm>
                  <a:off x="1073" y="3548"/>
                  <a:ext cx="8" cy="1"/>
                </a:xfrm>
                <a:prstGeom prst="line">
                  <a:avLst/>
                </a:prstGeom>
                <a:noFill/>
                <a:ln w="3175">
                  <a:solidFill>
                    <a:srgbClr val="0000FF"/>
                  </a:solidFill>
                  <a:round/>
                  <a:headEnd/>
                  <a:tailEnd/>
                </a:ln>
              </p:spPr>
              <p:txBody>
                <a:bodyPr/>
                <a:lstStyle/>
                <a:p>
                  <a:endParaRPr lang="en-US"/>
                </a:p>
              </p:txBody>
            </p:sp>
            <p:sp>
              <p:nvSpPr>
                <p:cNvPr id="51824" name="Line 262"/>
                <p:cNvSpPr>
                  <a:spLocks noChangeShapeType="1"/>
                </p:cNvSpPr>
                <p:nvPr/>
              </p:nvSpPr>
              <p:spPr bwMode="auto">
                <a:xfrm flipV="1">
                  <a:off x="1228" y="3745"/>
                  <a:ext cx="1" cy="71"/>
                </a:xfrm>
                <a:prstGeom prst="line">
                  <a:avLst/>
                </a:prstGeom>
                <a:noFill/>
                <a:ln w="3175">
                  <a:solidFill>
                    <a:srgbClr val="0000FF"/>
                  </a:solidFill>
                  <a:round/>
                  <a:headEnd/>
                  <a:tailEnd/>
                </a:ln>
              </p:spPr>
              <p:txBody>
                <a:bodyPr/>
                <a:lstStyle/>
                <a:p>
                  <a:endParaRPr lang="en-US"/>
                </a:p>
              </p:txBody>
            </p:sp>
            <p:sp>
              <p:nvSpPr>
                <p:cNvPr id="51825" name="Line 263"/>
                <p:cNvSpPr>
                  <a:spLocks noChangeShapeType="1"/>
                </p:cNvSpPr>
                <p:nvPr/>
              </p:nvSpPr>
              <p:spPr bwMode="auto">
                <a:xfrm>
                  <a:off x="1224" y="3745"/>
                  <a:ext cx="9" cy="1"/>
                </a:xfrm>
                <a:prstGeom prst="line">
                  <a:avLst/>
                </a:prstGeom>
                <a:noFill/>
                <a:ln w="3175">
                  <a:solidFill>
                    <a:srgbClr val="0000FF"/>
                  </a:solidFill>
                  <a:round/>
                  <a:headEnd/>
                  <a:tailEnd/>
                </a:ln>
              </p:spPr>
              <p:txBody>
                <a:bodyPr/>
                <a:lstStyle/>
                <a:p>
                  <a:endParaRPr lang="en-US"/>
                </a:p>
              </p:txBody>
            </p:sp>
            <p:sp>
              <p:nvSpPr>
                <p:cNvPr id="51826" name="Line 264"/>
                <p:cNvSpPr>
                  <a:spLocks noChangeShapeType="1"/>
                </p:cNvSpPr>
                <p:nvPr/>
              </p:nvSpPr>
              <p:spPr bwMode="auto">
                <a:xfrm>
                  <a:off x="167" y="3863"/>
                  <a:ext cx="1" cy="15"/>
                </a:xfrm>
                <a:prstGeom prst="line">
                  <a:avLst/>
                </a:prstGeom>
                <a:noFill/>
                <a:ln w="3175">
                  <a:solidFill>
                    <a:srgbClr val="0000FF"/>
                  </a:solidFill>
                  <a:round/>
                  <a:headEnd/>
                  <a:tailEnd/>
                </a:ln>
              </p:spPr>
              <p:txBody>
                <a:bodyPr/>
                <a:lstStyle/>
                <a:p>
                  <a:endParaRPr lang="en-US"/>
                </a:p>
              </p:txBody>
            </p:sp>
            <p:sp>
              <p:nvSpPr>
                <p:cNvPr id="51827" name="Line 265"/>
                <p:cNvSpPr>
                  <a:spLocks noChangeShapeType="1"/>
                </p:cNvSpPr>
                <p:nvPr/>
              </p:nvSpPr>
              <p:spPr bwMode="auto">
                <a:xfrm>
                  <a:off x="163" y="3878"/>
                  <a:ext cx="9" cy="1"/>
                </a:xfrm>
                <a:prstGeom prst="line">
                  <a:avLst/>
                </a:prstGeom>
                <a:noFill/>
                <a:ln w="3175">
                  <a:solidFill>
                    <a:srgbClr val="0000FF"/>
                  </a:solidFill>
                  <a:round/>
                  <a:headEnd/>
                  <a:tailEnd/>
                </a:ln>
              </p:spPr>
              <p:txBody>
                <a:bodyPr/>
                <a:lstStyle/>
                <a:p>
                  <a:endParaRPr lang="en-US"/>
                </a:p>
              </p:txBody>
            </p:sp>
            <p:sp>
              <p:nvSpPr>
                <p:cNvPr id="51828" name="Line 266"/>
                <p:cNvSpPr>
                  <a:spLocks noChangeShapeType="1"/>
                </p:cNvSpPr>
                <p:nvPr/>
              </p:nvSpPr>
              <p:spPr bwMode="auto">
                <a:xfrm>
                  <a:off x="319" y="3855"/>
                  <a:ext cx="1" cy="16"/>
                </a:xfrm>
                <a:prstGeom prst="line">
                  <a:avLst/>
                </a:prstGeom>
                <a:noFill/>
                <a:ln w="3175">
                  <a:solidFill>
                    <a:srgbClr val="0000FF"/>
                  </a:solidFill>
                  <a:round/>
                  <a:headEnd/>
                  <a:tailEnd/>
                </a:ln>
              </p:spPr>
              <p:txBody>
                <a:bodyPr/>
                <a:lstStyle/>
                <a:p>
                  <a:endParaRPr lang="en-US"/>
                </a:p>
              </p:txBody>
            </p:sp>
            <p:sp>
              <p:nvSpPr>
                <p:cNvPr id="51829" name="Line 267"/>
                <p:cNvSpPr>
                  <a:spLocks noChangeShapeType="1"/>
                </p:cNvSpPr>
                <p:nvPr/>
              </p:nvSpPr>
              <p:spPr bwMode="auto">
                <a:xfrm>
                  <a:off x="315" y="3871"/>
                  <a:ext cx="8" cy="1"/>
                </a:xfrm>
                <a:prstGeom prst="line">
                  <a:avLst/>
                </a:prstGeom>
                <a:noFill/>
                <a:ln w="3175">
                  <a:solidFill>
                    <a:srgbClr val="0000FF"/>
                  </a:solidFill>
                  <a:round/>
                  <a:headEnd/>
                  <a:tailEnd/>
                </a:ln>
              </p:spPr>
              <p:txBody>
                <a:bodyPr/>
                <a:lstStyle/>
                <a:p>
                  <a:endParaRPr lang="en-US"/>
                </a:p>
              </p:txBody>
            </p:sp>
            <p:sp>
              <p:nvSpPr>
                <p:cNvPr id="51830" name="Line 268"/>
                <p:cNvSpPr>
                  <a:spLocks noChangeShapeType="1"/>
                </p:cNvSpPr>
                <p:nvPr/>
              </p:nvSpPr>
              <p:spPr bwMode="auto">
                <a:xfrm>
                  <a:off x="470" y="3812"/>
                  <a:ext cx="1" cy="50"/>
                </a:xfrm>
                <a:prstGeom prst="line">
                  <a:avLst/>
                </a:prstGeom>
                <a:noFill/>
                <a:ln w="3175">
                  <a:solidFill>
                    <a:srgbClr val="0000FF"/>
                  </a:solidFill>
                  <a:round/>
                  <a:headEnd/>
                  <a:tailEnd/>
                </a:ln>
              </p:spPr>
              <p:txBody>
                <a:bodyPr/>
                <a:lstStyle/>
                <a:p>
                  <a:endParaRPr lang="en-US"/>
                </a:p>
              </p:txBody>
            </p:sp>
            <p:sp>
              <p:nvSpPr>
                <p:cNvPr id="51831" name="Line 269"/>
                <p:cNvSpPr>
                  <a:spLocks noChangeShapeType="1"/>
                </p:cNvSpPr>
                <p:nvPr/>
              </p:nvSpPr>
              <p:spPr bwMode="auto">
                <a:xfrm>
                  <a:off x="466" y="3862"/>
                  <a:ext cx="9" cy="1"/>
                </a:xfrm>
                <a:prstGeom prst="line">
                  <a:avLst/>
                </a:prstGeom>
                <a:noFill/>
                <a:ln w="3175">
                  <a:solidFill>
                    <a:srgbClr val="0000FF"/>
                  </a:solidFill>
                  <a:round/>
                  <a:headEnd/>
                  <a:tailEnd/>
                </a:ln>
              </p:spPr>
              <p:txBody>
                <a:bodyPr/>
                <a:lstStyle/>
                <a:p>
                  <a:endParaRPr lang="en-US"/>
                </a:p>
              </p:txBody>
            </p:sp>
            <p:sp>
              <p:nvSpPr>
                <p:cNvPr id="51832" name="Line 270"/>
                <p:cNvSpPr>
                  <a:spLocks noChangeShapeType="1"/>
                </p:cNvSpPr>
                <p:nvPr/>
              </p:nvSpPr>
              <p:spPr bwMode="auto">
                <a:xfrm>
                  <a:off x="622" y="3630"/>
                  <a:ext cx="1" cy="74"/>
                </a:xfrm>
                <a:prstGeom prst="line">
                  <a:avLst/>
                </a:prstGeom>
                <a:noFill/>
                <a:ln w="3175">
                  <a:solidFill>
                    <a:srgbClr val="0000FF"/>
                  </a:solidFill>
                  <a:round/>
                  <a:headEnd/>
                  <a:tailEnd/>
                </a:ln>
              </p:spPr>
              <p:txBody>
                <a:bodyPr/>
                <a:lstStyle/>
                <a:p>
                  <a:endParaRPr lang="en-US"/>
                </a:p>
              </p:txBody>
            </p:sp>
            <p:sp>
              <p:nvSpPr>
                <p:cNvPr id="51833" name="Line 271"/>
                <p:cNvSpPr>
                  <a:spLocks noChangeShapeType="1"/>
                </p:cNvSpPr>
                <p:nvPr/>
              </p:nvSpPr>
              <p:spPr bwMode="auto">
                <a:xfrm>
                  <a:off x="618" y="3704"/>
                  <a:ext cx="9" cy="1"/>
                </a:xfrm>
                <a:prstGeom prst="line">
                  <a:avLst/>
                </a:prstGeom>
                <a:noFill/>
                <a:ln w="3175">
                  <a:solidFill>
                    <a:srgbClr val="0000FF"/>
                  </a:solidFill>
                  <a:round/>
                  <a:headEnd/>
                  <a:tailEnd/>
                </a:ln>
              </p:spPr>
              <p:txBody>
                <a:bodyPr/>
                <a:lstStyle/>
                <a:p>
                  <a:endParaRPr lang="en-US"/>
                </a:p>
              </p:txBody>
            </p:sp>
            <p:sp>
              <p:nvSpPr>
                <p:cNvPr id="51834" name="Line 272"/>
                <p:cNvSpPr>
                  <a:spLocks noChangeShapeType="1"/>
                </p:cNvSpPr>
                <p:nvPr/>
              </p:nvSpPr>
              <p:spPr bwMode="auto">
                <a:xfrm>
                  <a:off x="774" y="3440"/>
                  <a:ext cx="1" cy="106"/>
                </a:xfrm>
                <a:prstGeom prst="line">
                  <a:avLst/>
                </a:prstGeom>
                <a:noFill/>
                <a:ln w="3175">
                  <a:solidFill>
                    <a:srgbClr val="0000FF"/>
                  </a:solidFill>
                  <a:round/>
                  <a:headEnd/>
                  <a:tailEnd/>
                </a:ln>
              </p:spPr>
              <p:txBody>
                <a:bodyPr/>
                <a:lstStyle/>
                <a:p>
                  <a:endParaRPr lang="en-US"/>
                </a:p>
              </p:txBody>
            </p:sp>
            <p:sp>
              <p:nvSpPr>
                <p:cNvPr id="51835" name="Line 273"/>
                <p:cNvSpPr>
                  <a:spLocks noChangeShapeType="1"/>
                </p:cNvSpPr>
                <p:nvPr/>
              </p:nvSpPr>
              <p:spPr bwMode="auto">
                <a:xfrm>
                  <a:off x="769" y="3546"/>
                  <a:ext cx="9" cy="1"/>
                </a:xfrm>
                <a:prstGeom prst="line">
                  <a:avLst/>
                </a:prstGeom>
                <a:noFill/>
                <a:ln w="3175">
                  <a:solidFill>
                    <a:srgbClr val="0000FF"/>
                  </a:solidFill>
                  <a:round/>
                  <a:headEnd/>
                  <a:tailEnd/>
                </a:ln>
              </p:spPr>
              <p:txBody>
                <a:bodyPr/>
                <a:lstStyle/>
                <a:p>
                  <a:endParaRPr lang="en-US"/>
                </a:p>
              </p:txBody>
            </p:sp>
            <p:sp>
              <p:nvSpPr>
                <p:cNvPr id="51836" name="Line 274"/>
                <p:cNvSpPr>
                  <a:spLocks noChangeShapeType="1"/>
                </p:cNvSpPr>
                <p:nvPr/>
              </p:nvSpPr>
              <p:spPr bwMode="auto">
                <a:xfrm>
                  <a:off x="925" y="3389"/>
                  <a:ext cx="1" cy="80"/>
                </a:xfrm>
                <a:prstGeom prst="line">
                  <a:avLst/>
                </a:prstGeom>
                <a:noFill/>
                <a:ln w="3175">
                  <a:solidFill>
                    <a:srgbClr val="0000FF"/>
                  </a:solidFill>
                  <a:round/>
                  <a:headEnd/>
                  <a:tailEnd/>
                </a:ln>
              </p:spPr>
              <p:txBody>
                <a:bodyPr/>
                <a:lstStyle/>
                <a:p>
                  <a:endParaRPr lang="en-US"/>
                </a:p>
              </p:txBody>
            </p:sp>
            <p:sp>
              <p:nvSpPr>
                <p:cNvPr id="51837" name="Line 275"/>
                <p:cNvSpPr>
                  <a:spLocks noChangeShapeType="1"/>
                </p:cNvSpPr>
                <p:nvPr/>
              </p:nvSpPr>
              <p:spPr bwMode="auto">
                <a:xfrm>
                  <a:off x="921" y="3469"/>
                  <a:ext cx="9" cy="1"/>
                </a:xfrm>
                <a:prstGeom prst="line">
                  <a:avLst/>
                </a:prstGeom>
                <a:noFill/>
                <a:ln w="3175">
                  <a:solidFill>
                    <a:srgbClr val="0000FF"/>
                  </a:solidFill>
                  <a:round/>
                  <a:headEnd/>
                  <a:tailEnd/>
                </a:ln>
              </p:spPr>
              <p:txBody>
                <a:bodyPr/>
                <a:lstStyle/>
                <a:p>
                  <a:endParaRPr lang="en-US"/>
                </a:p>
              </p:txBody>
            </p:sp>
            <p:sp>
              <p:nvSpPr>
                <p:cNvPr id="51838" name="Line 276"/>
                <p:cNvSpPr>
                  <a:spLocks noChangeShapeType="1"/>
                </p:cNvSpPr>
                <p:nvPr/>
              </p:nvSpPr>
              <p:spPr bwMode="auto">
                <a:xfrm>
                  <a:off x="1077" y="3594"/>
                  <a:ext cx="1" cy="46"/>
                </a:xfrm>
                <a:prstGeom prst="line">
                  <a:avLst/>
                </a:prstGeom>
                <a:noFill/>
                <a:ln w="3175">
                  <a:solidFill>
                    <a:srgbClr val="0000FF"/>
                  </a:solidFill>
                  <a:round/>
                  <a:headEnd/>
                  <a:tailEnd/>
                </a:ln>
              </p:spPr>
              <p:txBody>
                <a:bodyPr/>
                <a:lstStyle/>
                <a:p>
                  <a:endParaRPr lang="en-US"/>
                </a:p>
              </p:txBody>
            </p:sp>
            <p:sp>
              <p:nvSpPr>
                <p:cNvPr id="51839" name="Line 277"/>
                <p:cNvSpPr>
                  <a:spLocks noChangeShapeType="1"/>
                </p:cNvSpPr>
                <p:nvPr/>
              </p:nvSpPr>
              <p:spPr bwMode="auto">
                <a:xfrm>
                  <a:off x="1073" y="3640"/>
                  <a:ext cx="8" cy="1"/>
                </a:xfrm>
                <a:prstGeom prst="line">
                  <a:avLst/>
                </a:prstGeom>
                <a:noFill/>
                <a:ln w="3175">
                  <a:solidFill>
                    <a:srgbClr val="0000FF"/>
                  </a:solidFill>
                  <a:round/>
                  <a:headEnd/>
                  <a:tailEnd/>
                </a:ln>
              </p:spPr>
              <p:txBody>
                <a:bodyPr/>
                <a:lstStyle/>
                <a:p>
                  <a:endParaRPr lang="en-US"/>
                </a:p>
              </p:txBody>
            </p:sp>
            <p:sp>
              <p:nvSpPr>
                <p:cNvPr id="51840" name="Line 278"/>
                <p:cNvSpPr>
                  <a:spLocks noChangeShapeType="1"/>
                </p:cNvSpPr>
                <p:nvPr/>
              </p:nvSpPr>
              <p:spPr bwMode="auto">
                <a:xfrm>
                  <a:off x="1228" y="3816"/>
                  <a:ext cx="1" cy="70"/>
                </a:xfrm>
                <a:prstGeom prst="line">
                  <a:avLst/>
                </a:prstGeom>
                <a:noFill/>
                <a:ln w="3175">
                  <a:solidFill>
                    <a:srgbClr val="0000FF"/>
                  </a:solidFill>
                  <a:round/>
                  <a:headEnd/>
                  <a:tailEnd/>
                </a:ln>
              </p:spPr>
              <p:txBody>
                <a:bodyPr/>
                <a:lstStyle/>
                <a:p>
                  <a:endParaRPr lang="en-US"/>
                </a:p>
              </p:txBody>
            </p:sp>
            <p:sp>
              <p:nvSpPr>
                <p:cNvPr id="51841" name="Line 279"/>
                <p:cNvSpPr>
                  <a:spLocks noChangeShapeType="1"/>
                </p:cNvSpPr>
                <p:nvPr/>
              </p:nvSpPr>
              <p:spPr bwMode="auto">
                <a:xfrm>
                  <a:off x="1224" y="3886"/>
                  <a:ext cx="9" cy="1"/>
                </a:xfrm>
                <a:prstGeom prst="line">
                  <a:avLst/>
                </a:prstGeom>
                <a:noFill/>
                <a:ln w="3175">
                  <a:solidFill>
                    <a:srgbClr val="0000FF"/>
                  </a:solidFill>
                  <a:round/>
                  <a:headEnd/>
                  <a:tailEnd/>
                </a:ln>
              </p:spPr>
              <p:txBody>
                <a:bodyPr/>
                <a:lstStyle/>
                <a:p>
                  <a:endParaRPr lang="en-US"/>
                </a:p>
              </p:txBody>
            </p:sp>
            <p:sp>
              <p:nvSpPr>
                <p:cNvPr id="51842" name="Oval 280"/>
                <p:cNvSpPr>
                  <a:spLocks noChangeArrowheads="1"/>
                </p:cNvSpPr>
                <p:nvPr/>
              </p:nvSpPr>
              <p:spPr bwMode="auto">
                <a:xfrm>
                  <a:off x="163" y="3862"/>
                  <a:ext cx="9" cy="11"/>
                </a:xfrm>
                <a:prstGeom prst="ellipse">
                  <a:avLst/>
                </a:prstGeom>
                <a:solidFill>
                  <a:srgbClr val="FF0000"/>
                </a:solidFill>
                <a:ln w="3175">
                  <a:solidFill>
                    <a:srgbClr val="FF0000"/>
                  </a:solidFill>
                  <a:round/>
                  <a:headEnd/>
                  <a:tailEnd/>
                </a:ln>
              </p:spPr>
              <p:txBody>
                <a:bodyPr/>
                <a:lstStyle/>
                <a:p>
                  <a:endParaRPr lang="en-US"/>
                </a:p>
              </p:txBody>
            </p:sp>
            <p:sp>
              <p:nvSpPr>
                <p:cNvPr id="51843" name="Oval 281"/>
                <p:cNvSpPr>
                  <a:spLocks noChangeArrowheads="1"/>
                </p:cNvSpPr>
                <p:nvPr/>
              </p:nvSpPr>
              <p:spPr bwMode="auto">
                <a:xfrm>
                  <a:off x="315" y="3845"/>
                  <a:ext cx="8" cy="11"/>
                </a:xfrm>
                <a:prstGeom prst="ellipse">
                  <a:avLst/>
                </a:prstGeom>
                <a:solidFill>
                  <a:srgbClr val="FF0000"/>
                </a:solidFill>
                <a:ln w="3175">
                  <a:solidFill>
                    <a:srgbClr val="FF0000"/>
                  </a:solidFill>
                  <a:round/>
                  <a:headEnd/>
                  <a:tailEnd/>
                </a:ln>
              </p:spPr>
              <p:txBody>
                <a:bodyPr/>
                <a:lstStyle/>
                <a:p>
                  <a:endParaRPr lang="en-US"/>
                </a:p>
              </p:txBody>
            </p:sp>
            <p:sp>
              <p:nvSpPr>
                <p:cNvPr id="51844" name="Oval 282"/>
                <p:cNvSpPr>
                  <a:spLocks noChangeArrowheads="1"/>
                </p:cNvSpPr>
                <p:nvPr/>
              </p:nvSpPr>
              <p:spPr bwMode="auto">
                <a:xfrm>
                  <a:off x="466" y="3770"/>
                  <a:ext cx="9" cy="12"/>
                </a:xfrm>
                <a:prstGeom prst="ellipse">
                  <a:avLst/>
                </a:prstGeom>
                <a:solidFill>
                  <a:srgbClr val="FF0000"/>
                </a:solidFill>
                <a:ln w="3175">
                  <a:solidFill>
                    <a:srgbClr val="FF0000"/>
                  </a:solidFill>
                  <a:round/>
                  <a:headEnd/>
                  <a:tailEnd/>
                </a:ln>
              </p:spPr>
              <p:txBody>
                <a:bodyPr/>
                <a:lstStyle/>
                <a:p>
                  <a:endParaRPr lang="en-US"/>
                </a:p>
              </p:txBody>
            </p:sp>
            <p:sp>
              <p:nvSpPr>
                <p:cNvPr id="51845" name="Oval 283"/>
                <p:cNvSpPr>
                  <a:spLocks noChangeArrowheads="1"/>
                </p:cNvSpPr>
                <p:nvPr/>
              </p:nvSpPr>
              <p:spPr bwMode="auto">
                <a:xfrm>
                  <a:off x="618" y="3577"/>
                  <a:ext cx="8" cy="12"/>
                </a:xfrm>
                <a:prstGeom prst="ellipse">
                  <a:avLst/>
                </a:prstGeom>
                <a:solidFill>
                  <a:srgbClr val="FF0000"/>
                </a:solidFill>
                <a:ln w="3175">
                  <a:solidFill>
                    <a:srgbClr val="FF0000"/>
                  </a:solidFill>
                  <a:round/>
                  <a:headEnd/>
                  <a:tailEnd/>
                </a:ln>
              </p:spPr>
              <p:txBody>
                <a:bodyPr/>
                <a:lstStyle/>
                <a:p>
                  <a:endParaRPr lang="en-US"/>
                </a:p>
              </p:txBody>
            </p:sp>
            <p:sp>
              <p:nvSpPr>
                <p:cNvPr id="51846" name="Oval 284"/>
                <p:cNvSpPr>
                  <a:spLocks noChangeArrowheads="1"/>
                </p:cNvSpPr>
                <p:nvPr/>
              </p:nvSpPr>
              <p:spPr bwMode="auto">
                <a:xfrm>
                  <a:off x="769" y="3320"/>
                  <a:ext cx="9" cy="12"/>
                </a:xfrm>
                <a:prstGeom prst="ellipse">
                  <a:avLst/>
                </a:prstGeom>
                <a:solidFill>
                  <a:srgbClr val="FF0000"/>
                </a:solidFill>
                <a:ln w="3175">
                  <a:solidFill>
                    <a:srgbClr val="FF0000"/>
                  </a:solidFill>
                  <a:round/>
                  <a:headEnd/>
                  <a:tailEnd/>
                </a:ln>
              </p:spPr>
              <p:txBody>
                <a:bodyPr/>
                <a:lstStyle/>
                <a:p>
                  <a:endParaRPr lang="en-US"/>
                </a:p>
              </p:txBody>
            </p:sp>
            <p:sp>
              <p:nvSpPr>
                <p:cNvPr id="51847" name="Oval 285"/>
                <p:cNvSpPr>
                  <a:spLocks noChangeArrowheads="1"/>
                </p:cNvSpPr>
                <p:nvPr/>
              </p:nvSpPr>
              <p:spPr bwMode="auto">
                <a:xfrm>
                  <a:off x="921" y="3305"/>
                  <a:ext cx="9" cy="11"/>
                </a:xfrm>
                <a:prstGeom prst="ellipse">
                  <a:avLst/>
                </a:prstGeom>
                <a:solidFill>
                  <a:srgbClr val="FF0000"/>
                </a:solidFill>
                <a:ln w="3175">
                  <a:solidFill>
                    <a:srgbClr val="FF0000"/>
                  </a:solidFill>
                  <a:round/>
                  <a:headEnd/>
                  <a:tailEnd/>
                </a:ln>
              </p:spPr>
              <p:txBody>
                <a:bodyPr/>
                <a:lstStyle/>
                <a:p>
                  <a:endParaRPr lang="en-US"/>
                </a:p>
              </p:txBody>
            </p:sp>
            <p:sp>
              <p:nvSpPr>
                <p:cNvPr id="51848" name="Oval 286"/>
                <p:cNvSpPr>
                  <a:spLocks noChangeArrowheads="1"/>
                </p:cNvSpPr>
                <p:nvPr/>
              </p:nvSpPr>
              <p:spPr bwMode="auto">
                <a:xfrm>
                  <a:off x="1073" y="3517"/>
                  <a:ext cx="8" cy="12"/>
                </a:xfrm>
                <a:prstGeom prst="ellipse">
                  <a:avLst/>
                </a:prstGeom>
                <a:solidFill>
                  <a:srgbClr val="FF0000"/>
                </a:solidFill>
                <a:ln w="3175">
                  <a:solidFill>
                    <a:srgbClr val="FF0000"/>
                  </a:solidFill>
                  <a:round/>
                  <a:headEnd/>
                  <a:tailEnd/>
                </a:ln>
              </p:spPr>
              <p:txBody>
                <a:bodyPr/>
                <a:lstStyle/>
                <a:p>
                  <a:endParaRPr lang="en-US"/>
                </a:p>
              </p:txBody>
            </p:sp>
            <p:sp>
              <p:nvSpPr>
                <p:cNvPr id="51849" name="Oval 287"/>
                <p:cNvSpPr>
                  <a:spLocks noChangeArrowheads="1"/>
                </p:cNvSpPr>
                <p:nvPr/>
              </p:nvSpPr>
              <p:spPr bwMode="auto">
                <a:xfrm>
                  <a:off x="1224" y="3649"/>
                  <a:ext cx="9" cy="12"/>
                </a:xfrm>
                <a:prstGeom prst="ellipse">
                  <a:avLst/>
                </a:prstGeom>
                <a:solidFill>
                  <a:srgbClr val="FF0000"/>
                </a:solidFill>
                <a:ln w="3175">
                  <a:solidFill>
                    <a:srgbClr val="FF0000"/>
                  </a:solidFill>
                  <a:round/>
                  <a:headEnd/>
                  <a:tailEnd/>
                </a:ln>
              </p:spPr>
              <p:txBody>
                <a:bodyPr/>
                <a:lstStyle/>
                <a:p>
                  <a:endParaRPr lang="en-US"/>
                </a:p>
              </p:txBody>
            </p:sp>
            <p:sp>
              <p:nvSpPr>
                <p:cNvPr id="51850" name="Oval 288"/>
                <p:cNvSpPr>
                  <a:spLocks noChangeArrowheads="1"/>
                </p:cNvSpPr>
                <p:nvPr/>
              </p:nvSpPr>
              <p:spPr bwMode="auto">
                <a:xfrm>
                  <a:off x="163" y="3857"/>
                  <a:ext cx="9" cy="12"/>
                </a:xfrm>
                <a:prstGeom prst="ellipse">
                  <a:avLst/>
                </a:prstGeom>
                <a:solidFill>
                  <a:srgbClr val="0000FF"/>
                </a:solidFill>
                <a:ln w="3175">
                  <a:solidFill>
                    <a:srgbClr val="0000FF"/>
                  </a:solidFill>
                  <a:round/>
                  <a:headEnd/>
                  <a:tailEnd/>
                </a:ln>
              </p:spPr>
              <p:txBody>
                <a:bodyPr/>
                <a:lstStyle/>
                <a:p>
                  <a:endParaRPr lang="en-US"/>
                </a:p>
              </p:txBody>
            </p:sp>
            <p:sp>
              <p:nvSpPr>
                <p:cNvPr id="51851" name="Oval 289"/>
                <p:cNvSpPr>
                  <a:spLocks noChangeArrowheads="1"/>
                </p:cNvSpPr>
                <p:nvPr/>
              </p:nvSpPr>
              <p:spPr bwMode="auto">
                <a:xfrm>
                  <a:off x="315" y="3850"/>
                  <a:ext cx="8" cy="11"/>
                </a:xfrm>
                <a:prstGeom prst="ellipse">
                  <a:avLst/>
                </a:prstGeom>
                <a:solidFill>
                  <a:srgbClr val="0000FF"/>
                </a:solidFill>
                <a:ln w="3175">
                  <a:solidFill>
                    <a:srgbClr val="0000FF"/>
                  </a:solidFill>
                  <a:round/>
                  <a:headEnd/>
                  <a:tailEnd/>
                </a:ln>
              </p:spPr>
              <p:txBody>
                <a:bodyPr/>
                <a:lstStyle/>
                <a:p>
                  <a:endParaRPr lang="en-US"/>
                </a:p>
              </p:txBody>
            </p:sp>
            <p:sp>
              <p:nvSpPr>
                <p:cNvPr id="51852" name="Oval 290"/>
                <p:cNvSpPr>
                  <a:spLocks noChangeArrowheads="1"/>
                </p:cNvSpPr>
                <p:nvPr/>
              </p:nvSpPr>
              <p:spPr bwMode="auto">
                <a:xfrm>
                  <a:off x="466" y="3806"/>
                  <a:ext cx="9" cy="12"/>
                </a:xfrm>
                <a:prstGeom prst="ellipse">
                  <a:avLst/>
                </a:prstGeom>
                <a:solidFill>
                  <a:srgbClr val="0000FF"/>
                </a:solidFill>
                <a:ln w="3175">
                  <a:solidFill>
                    <a:srgbClr val="0000FF"/>
                  </a:solidFill>
                  <a:round/>
                  <a:headEnd/>
                  <a:tailEnd/>
                </a:ln>
              </p:spPr>
              <p:txBody>
                <a:bodyPr/>
                <a:lstStyle/>
                <a:p>
                  <a:endParaRPr lang="en-US"/>
                </a:p>
              </p:txBody>
            </p:sp>
            <p:sp>
              <p:nvSpPr>
                <p:cNvPr id="51853" name="Oval 291"/>
                <p:cNvSpPr>
                  <a:spLocks noChangeArrowheads="1"/>
                </p:cNvSpPr>
                <p:nvPr/>
              </p:nvSpPr>
              <p:spPr bwMode="auto">
                <a:xfrm>
                  <a:off x="618" y="3624"/>
                  <a:ext cx="8" cy="12"/>
                </a:xfrm>
                <a:prstGeom prst="ellipse">
                  <a:avLst/>
                </a:prstGeom>
                <a:solidFill>
                  <a:srgbClr val="0000FF"/>
                </a:solidFill>
                <a:ln w="3175">
                  <a:solidFill>
                    <a:srgbClr val="0000FF"/>
                  </a:solidFill>
                  <a:round/>
                  <a:headEnd/>
                  <a:tailEnd/>
                </a:ln>
              </p:spPr>
              <p:txBody>
                <a:bodyPr/>
                <a:lstStyle/>
                <a:p>
                  <a:endParaRPr lang="en-US"/>
                </a:p>
              </p:txBody>
            </p:sp>
            <p:sp>
              <p:nvSpPr>
                <p:cNvPr id="51854" name="Oval 292"/>
                <p:cNvSpPr>
                  <a:spLocks noChangeArrowheads="1"/>
                </p:cNvSpPr>
                <p:nvPr/>
              </p:nvSpPr>
              <p:spPr bwMode="auto">
                <a:xfrm>
                  <a:off x="769" y="3434"/>
                  <a:ext cx="9" cy="12"/>
                </a:xfrm>
                <a:prstGeom prst="ellipse">
                  <a:avLst/>
                </a:prstGeom>
                <a:solidFill>
                  <a:srgbClr val="0000FF"/>
                </a:solidFill>
                <a:ln w="3175">
                  <a:solidFill>
                    <a:srgbClr val="0000FF"/>
                  </a:solidFill>
                  <a:round/>
                  <a:headEnd/>
                  <a:tailEnd/>
                </a:ln>
              </p:spPr>
              <p:txBody>
                <a:bodyPr/>
                <a:lstStyle/>
                <a:p>
                  <a:endParaRPr lang="en-US"/>
                </a:p>
              </p:txBody>
            </p:sp>
            <p:sp>
              <p:nvSpPr>
                <p:cNvPr id="51855" name="Oval 293"/>
                <p:cNvSpPr>
                  <a:spLocks noChangeArrowheads="1"/>
                </p:cNvSpPr>
                <p:nvPr/>
              </p:nvSpPr>
              <p:spPr bwMode="auto">
                <a:xfrm>
                  <a:off x="921" y="3383"/>
                  <a:ext cx="9" cy="12"/>
                </a:xfrm>
                <a:prstGeom prst="ellipse">
                  <a:avLst/>
                </a:prstGeom>
                <a:solidFill>
                  <a:srgbClr val="0000FF"/>
                </a:solidFill>
                <a:ln w="3175">
                  <a:solidFill>
                    <a:srgbClr val="0000FF"/>
                  </a:solidFill>
                  <a:round/>
                  <a:headEnd/>
                  <a:tailEnd/>
                </a:ln>
              </p:spPr>
              <p:txBody>
                <a:bodyPr/>
                <a:lstStyle/>
                <a:p>
                  <a:endParaRPr lang="en-US"/>
                </a:p>
              </p:txBody>
            </p:sp>
            <p:sp>
              <p:nvSpPr>
                <p:cNvPr id="51856" name="Oval 294"/>
                <p:cNvSpPr>
                  <a:spLocks noChangeArrowheads="1"/>
                </p:cNvSpPr>
                <p:nvPr/>
              </p:nvSpPr>
              <p:spPr bwMode="auto">
                <a:xfrm>
                  <a:off x="1073" y="3588"/>
                  <a:ext cx="8" cy="12"/>
                </a:xfrm>
                <a:prstGeom prst="ellipse">
                  <a:avLst/>
                </a:prstGeom>
                <a:solidFill>
                  <a:srgbClr val="0000FF"/>
                </a:solidFill>
                <a:ln w="3175">
                  <a:solidFill>
                    <a:srgbClr val="0000FF"/>
                  </a:solidFill>
                  <a:round/>
                  <a:headEnd/>
                  <a:tailEnd/>
                </a:ln>
              </p:spPr>
              <p:txBody>
                <a:bodyPr/>
                <a:lstStyle/>
                <a:p>
                  <a:endParaRPr lang="en-US"/>
                </a:p>
              </p:txBody>
            </p:sp>
            <p:sp>
              <p:nvSpPr>
                <p:cNvPr id="51857" name="Oval 295"/>
                <p:cNvSpPr>
                  <a:spLocks noChangeArrowheads="1"/>
                </p:cNvSpPr>
                <p:nvPr/>
              </p:nvSpPr>
              <p:spPr bwMode="auto">
                <a:xfrm>
                  <a:off x="1224" y="3810"/>
                  <a:ext cx="9" cy="12"/>
                </a:xfrm>
                <a:prstGeom prst="ellipse">
                  <a:avLst/>
                </a:prstGeom>
                <a:solidFill>
                  <a:srgbClr val="0000FF"/>
                </a:solidFill>
                <a:ln w="3175">
                  <a:solidFill>
                    <a:srgbClr val="0000FF"/>
                  </a:solidFill>
                  <a:round/>
                  <a:headEnd/>
                  <a:tailEnd/>
                </a:ln>
              </p:spPr>
              <p:txBody>
                <a:bodyPr/>
                <a:lstStyle/>
                <a:p>
                  <a:endParaRPr lang="en-US"/>
                </a:p>
              </p:txBody>
            </p:sp>
          </p:grpSp>
        </p:grpSp>
        <p:grpSp>
          <p:nvGrpSpPr>
            <p:cNvPr id="51288" name="Group 296"/>
            <p:cNvGrpSpPr>
              <a:grpSpLocks/>
            </p:cNvGrpSpPr>
            <p:nvPr/>
          </p:nvGrpSpPr>
          <p:grpSpPr bwMode="auto">
            <a:xfrm>
              <a:off x="1307" y="2847"/>
              <a:ext cx="1008" cy="1233"/>
              <a:chOff x="1848" y="1499"/>
              <a:chExt cx="1008" cy="1233"/>
            </a:xfrm>
          </p:grpSpPr>
          <p:sp>
            <p:nvSpPr>
              <p:cNvPr id="51640" name="Text Box 297"/>
              <p:cNvSpPr txBox="1">
                <a:spLocks noChangeArrowheads="1"/>
              </p:cNvSpPr>
              <p:nvPr/>
            </p:nvSpPr>
            <p:spPr bwMode="auto">
              <a:xfrm>
                <a:off x="1963" y="1499"/>
                <a:ext cx="596" cy="231"/>
              </a:xfrm>
              <a:prstGeom prst="rect">
                <a:avLst/>
              </a:prstGeom>
              <a:noFill/>
              <a:ln w="9525">
                <a:noFill/>
                <a:miter lim="800000"/>
                <a:headEnd/>
                <a:tailEnd/>
              </a:ln>
            </p:spPr>
            <p:txBody>
              <a:bodyPr wrap="none">
                <a:spAutoFit/>
              </a:bodyPr>
              <a:lstStyle/>
              <a:p>
                <a:pPr algn="r"/>
                <a:r>
                  <a:rPr lang="en-US" sz="1800" b="1">
                    <a:latin typeface="Times" charset="0"/>
                  </a:rPr>
                  <a:t>DLPFC</a:t>
                </a:r>
              </a:p>
            </p:txBody>
          </p:sp>
          <p:grpSp>
            <p:nvGrpSpPr>
              <p:cNvPr id="51641" name="Group 298"/>
              <p:cNvGrpSpPr>
                <a:grpSpLocks/>
              </p:cNvGrpSpPr>
              <p:nvPr/>
            </p:nvGrpSpPr>
            <p:grpSpPr bwMode="auto">
              <a:xfrm>
                <a:off x="1848" y="1724"/>
                <a:ext cx="1008" cy="1008"/>
                <a:chOff x="1848" y="1724"/>
                <a:chExt cx="1008" cy="1008"/>
              </a:xfrm>
            </p:grpSpPr>
            <p:sp>
              <p:nvSpPr>
                <p:cNvPr id="51642" name="Line 299"/>
                <p:cNvSpPr>
                  <a:spLocks noChangeShapeType="1"/>
                </p:cNvSpPr>
                <p:nvPr/>
              </p:nvSpPr>
              <p:spPr bwMode="auto">
                <a:xfrm flipV="1">
                  <a:off x="2140" y="1724"/>
                  <a:ext cx="0" cy="1008"/>
                </a:xfrm>
                <a:prstGeom prst="line">
                  <a:avLst/>
                </a:prstGeom>
                <a:noFill/>
                <a:ln w="19050">
                  <a:solidFill>
                    <a:schemeClr val="bg2"/>
                  </a:solidFill>
                  <a:prstDash val="dash"/>
                  <a:round/>
                  <a:headEnd/>
                  <a:tailEnd/>
                </a:ln>
              </p:spPr>
              <p:txBody>
                <a:bodyPr/>
                <a:lstStyle/>
                <a:p>
                  <a:endParaRPr lang="en-US"/>
                </a:p>
              </p:txBody>
            </p:sp>
            <p:sp>
              <p:nvSpPr>
                <p:cNvPr id="51643" name="Rectangle 300"/>
                <p:cNvSpPr>
                  <a:spLocks noChangeArrowheads="1"/>
                </p:cNvSpPr>
                <p:nvPr/>
              </p:nvSpPr>
              <p:spPr bwMode="auto">
                <a:xfrm>
                  <a:off x="1855" y="1724"/>
                  <a:ext cx="998" cy="1007"/>
                </a:xfrm>
                <a:prstGeom prst="rect">
                  <a:avLst/>
                </a:prstGeom>
                <a:noFill/>
                <a:ln w="9525">
                  <a:noFill/>
                  <a:miter lim="800000"/>
                  <a:headEnd/>
                  <a:tailEnd/>
                </a:ln>
              </p:spPr>
              <p:txBody>
                <a:bodyPr/>
                <a:lstStyle/>
                <a:p>
                  <a:endParaRPr lang="en-US"/>
                </a:p>
              </p:txBody>
            </p:sp>
            <p:sp>
              <p:nvSpPr>
                <p:cNvPr id="51644" name="Line 301"/>
                <p:cNvSpPr>
                  <a:spLocks noChangeShapeType="1"/>
                </p:cNvSpPr>
                <p:nvPr/>
              </p:nvSpPr>
              <p:spPr bwMode="auto">
                <a:xfrm>
                  <a:off x="1855" y="1724"/>
                  <a:ext cx="4" cy="1"/>
                </a:xfrm>
                <a:prstGeom prst="line">
                  <a:avLst/>
                </a:prstGeom>
                <a:noFill/>
                <a:ln w="0">
                  <a:solidFill>
                    <a:srgbClr val="000000"/>
                  </a:solidFill>
                  <a:round/>
                  <a:headEnd/>
                  <a:tailEnd/>
                </a:ln>
              </p:spPr>
              <p:txBody>
                <a:bodyPr/>
                <a:lstStyle/>
                <a:p>
                  <a:endParaRPr lang="en-US"/>
                </a:p>
              </p:txBody>
            </p:sp>
            <p:sp>
              <p:nvSpPr>
                <p:cNvPr id="51645" name="Line 302"/>
                <p:cNvSpPr>
                  <a:spLocks noChangeShapeType="1"/>
                </p:cNvSpPr>
                <p:nvPr/>
              </p:nvSpPr>
              <p:spPr bwMode="auto">
                <a:xfrm flipV="1">
                  <a:off x="1855" y="2724"/>
                  <a:ext cx="1" cy="7"/>
                </a:xfrm>
                <a:prstGeom prst="line">
                  <a:avLst/>
                </a:prstGeom>
                <a:noFill/>
                <a:ln w="0">
                  <a:solidFill>
                    <a:srgbClr val="000000"/>
                  </a:solidFill>
                  <a:round/>
                  <a:headEnd/>
                  <a:tailEnd/>
                </a:ln>
              </p:spPr>
              <p:txBody>
                <a:bodyPr/>
                <a:lstStyle/>
                <a:p>
                  <a:endParaRPr lang="en-US"/>
                </a:p>
              </p:txBody>
            </p:sp>
            <p:sp>
              <p:nvSpPr>
                <p:cNvPr id="51646" name="Line 303"/>
                <p:cNvSpPr>
                  <a:spLocks noChangeShapeType="1"/>
                </p:cNvSpPr>
                <p:nvPr/>
              </p:nvSpPr>
              <p:spPr bwMode="auto">
                <a:xfrm flipV="1">
                  <a:off x="2853" y="2724"/>
                  <a:ext cx="2" cy="7"/>
                </a:xfrm>
                <a:prstGeom prst="line">
                  <a:avLst/>
                </a:prstGeom>
                <a:noFill/>
                <a:ln w="0">
                  <a:solidFill>
                    <a:srgbClr val="000000"/>
                  </a:solidFill>
                  <a:round/>
                  <a:headEnd/>
                  <a:tailEnd/>
                </a:ln>
              </p:spPr>
              <p:txBody>
                <a:bodyPr/>
                <a:lstStyle/>
                <a:p>
                  <a:endParaRPr lang="en-US"/>
                </a:p>
              </p:txBody>
            </p:sp>
            <p:sp>
              <p:nvSpPr>
                <p:cNvPr id="51647" name="Freeform 304"/>
                <p:cNvSpPr>
                  <a:spLocks/>
                </p:cNvSpPr>
                <p:nvPr/>
              </p:nvSpPr>
              <p:spPr bwMode="auto">
                <a:xfrm>
                  <a:off x="1855" y="1724"/>
                  <a:ext cx="998" cy="1007"/>
                </a:xfrm>
                <a:custGeom>
                  <a:avLst/>
                  <a:gdLst>
                    <a:gd name="T0" fmla="*/ 0 w 3295"/>
                    <a:gd name="T1" fmla="*/ 0 h 2215"/>
                    <a:gd name="T2" fmla="*/ 28 w 3295"/>
                    <a:gd name="T3" fmla="*/ 0 h 2215"/>
                    <a:gd name="T4" fmla="*/ 28 w 3295"/>
                    <a:gd name="T5" fmla="*/ 95 h 2215"/>
                    <a:gd name="T6" fmla="*/ 0 w 3295"/>
                    <a:gd name="T7" fmla="*/ 95 h 2215"/>
                    <a:gd name="T8" fmla="*/ 0 w 3295"/>
                    <a:gd name="T9" fmla="*/ 0 h 2215"/>
                    <a:gd name="T10" fmla="*/ 0 w 3295"/>
                    <a:gd name="T11" fmla="*/ 95 h 2215"/>
                    <a:gd name="T12" fmla="*/ 0 w 3295"/>
                    <a:gd name="T13" fmla="*/ 95 h 2215"/>
                    <a:gd name="T14" fmla="*/ 0 60000 65536"/>
                    <a:gd name="T15" fmla="*/ 0 60000 65536"/>
                    <a:gd name="T16" fmla="*/ 0 60000 65536"/>
                    <a:gd name="T17" fmla="*/ 0 60000 65536"/>
                    <a:gd name="T18" fmla="*/ 0 60000 65536"/>
                    <a:gd name="T19" fmla="*/ 0 60000 65536"/>
                    <a:gd name="T20" fmla="*/ 0 60000 65536"/>
                    <a:gd name="T21" fmla="*/ 0 w 3295"/>
                    <a:gd name="T22" fmla="*/ 0 h 2215"/>
                    <a:gd name="T23" fmla="*/ 3295 w 3295"/>
                    <a:gd name="T24" fmla="*/ 2215 h 22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95" h="2215">
                      <a:moveTo>
                        <a:pt x="0" y="0"/>
                      </a:moveTo>
                      <a:lnTo>
                        <a:pt x="3295" y="0"/>
                      </a:lnTo>
                      <a:lnTo>
                        <a:pt x="3295" y="2215"/>
                      </a:lnTo>
                      <a:lnTo>
                        <a:pt x="0" y="2215"/>
                      </a:lnTo>
                      <a:lnTo>
                        <a:pt x="0" y="0"/>
                      </a:lnTo>
                      <a:lnTo>
                        <a:pt x="0" y="2215"/>
                      </a:lnTo>
                      <a:lnTo>
                        <a:pt x="16" y="2215"/>
                      </a:lnTo>
                    </a:path>
                  </a:pathLst>
                </a:custGeom>
                <a:noFill/>
                <a:ln w="0">
                  <a:solidFill>
                    <a:srgbClr val="000000"/>
                  </a:solidFill>
                  <a:round/>
                  <a:headEnd/>
                  <a:tailEnd/>
                </a:ln>
              </p:spPr>
              <p:txBody>
                <a:bodyPr/>
                <a:lstStyle/>
                <a:p>
                  <a:endParaRPr lang="en-US"/>
                </a:p>
              </p:txBody>
            </p:sp>
            <p:grpSp>
              <p:nvGrpSpPr>
                <p:cNvPr id="51648" name="Group 305"/>
                <p:cNvGrpSpPr>
                  <a:grpSpLocks/>
                </p:cNvGrpSpPr>
                <p:nvPr/>
              </p:nvGrpSpPr>
              <p:grpSpPr bwMode="auto">
                <a:xfrm>
                  <a:off x="1860" y="1868"/>
                  <a:ext cx="12" cy="720"/>
                  <a:chOff x="3024" y="2036"/>
                  <a:chExt cx="12" cy="720"/>
                </a:xfrm>
              </p:grpSpPr>
              <p:sp>
                <p:nvSpPr>
                  <p:cNvPr id="51756" name="Line 306"/>
                  <p:cNvSpPr>
                    <a:spLocks noChangeShapeType="1"/>
                  </p:cNvSpPr>
                  <p:nvPr/>
                </p:nvSpPr>
                <p:spPr bwMode="auto">
                  <a:xfrm>
                    <a:off x="3024" y="2755"/>
                    <a:ext cx="12" cy="1"/>
                  </a:xfrm>
                  <a:prstGeom prst="line">
                    <a:avLst/>
                  </a:prstGeom>
                  <a:noFill/>
                  <a:ln w="0">
                    <a:solidFill>
                      <a:srgbClr val="000000"/>
                    </a:solidFill>
                    <a:round/>
                    <a:headEnd/>
                    <a:tailEnd/>
                  </a:ln>
                </p:spPr>
                <p:txBody>
                  <a:bodyPr/>
                  <a:lstStyle/>
                  <a:p>
                    <a:endParaRPr lang="en-US"/>
                  </a:p>
                </p:txBody>
              </p:sp>
              <p:sp>
                <p:nvSpPr>
                  <p:cNvPr id="51757" name="Line 307"/>
                  <p:cNvSpPr>
                    <a:spLocks noChangeShapeType="1"/>
                  </p:cNvSpPr>
                  <p:nvPr/>
                </p:nvSpPr>
                <p:spPr bwMode="auto">
                  <a:xfrm>
                    <a:off x="3024" y="2611"/>
                    <a:ext cx="12" cy="1"/>
                  </a:xfrm>
                  <a:prstGeom prst="line">
                    <a:avLst/>
                  </a:prstGeom>
                  <a:noFill/>
                  <a:ln w="0">
                    <a:solidFill>
                      <a:srgbClr val="000000"/>
                    </a:solidFill>
                    <a:round/>
                    <a:headEnd/>
                    <a:tailEnd/>
                  </a:ln>
                </p:spPr>
                <p:txBody>
                  <a:bodyPr/>
                  <a:lstStyle/>
                  <a:p>
                    <a:endParaRPr lang="en-US"/>
                  </a:p>
                </p:txBody>
              </p:sp>
              <p:sp>
                <p:nvSpPr>
                  <p:cNvPr id="51758" name="Line 308"/>
                  <p:cNvSpPr>
                    <a:spLocks noChangeShapeType="1"/>
                  </p:cNvSpPr>
                  <p:nvPr/>
                </p:nvSpPr>
                <p:spPr bwMode="auto">
                  <a:xfrm>
                    <a:off x="3024" y="2467"/>
                    <a:ext cx="12" cy="2"/>
                  </a:xfrm>
                  <a:prstGeom prst="line">
                    <a:avLst/>
                  </a:prstGeom>
                  <a:noFill/>
                  <a:ln w="0">
                    <a:solidFill>
                      <a:srgbClr val="000000"/>
                    </a:solidFill>
                    <a:round/>
                    <a:headEnd/>
                    <a:tailEnd/>
                  </a:ln>
                </p:spPr>
                <p:txBody>
                  <a:bodyPr/>
                  <a:lstStyle/>
                  <a:p>
                    <a:endParaRPr lang="en-US"/>
                  </a:p>
                </p:txBody>
              </p:sp>
              <p:sp>
                <p:nvSpPr>
                  <p:cNvPr id="51759" name="Line 309"/>
                  <p:cNvSpPr>
                    <a:spLocks noChangeShapeType="1"/>
                  </p:cNvSpPr>
                  <p:nvPr/>
                </p:nvSpPr>
                <p:spPr bwMode="auto">
                  <a:xfrm>
                    <a:off x="3024" y="2323"/>
                    <a:ext cx="12" cy="2"/>
                  </a:xfrm>
                  <a:prstGeom prst="line">
                    <a:avLst/>
                  </a:prstGeom>
                  <a:noFill/>
                  <a:ln w="0">
                    <a:solidFill>
                      <a:srgbClr val="000000"/>
                    </a:solidFill>
                    <a:round/>
                    <a:headEnd/>
                    <a:tailEnd/>
                  </a:ln>
                </p:spPr>
                <p:txBody>
                  <a:bodyPr/>
                  <a:lstStyle/>
                  <a:p>
                    <a:endParaRPr lang="en-US"/>
                  </a:p>
                </p:txBody>
              </p:sp>
              <p:sp>
                <p:nvSpPr>
                  <p:cNvPr id="51760" name="Line 310"/>
                  <p:cNvSpPr>
                    <a:spLocks noChangeShapeType="1"/>
                  </p:cNvSpPr>
                  <p:nvPr/>
                </p:nvSpPr>
                <p:spPr bwMode="auto">
                  <a:xfrm>
                    <a:off x="3024" y="2180"/>
                    <a:ext cx="12" cy="1"/>
                  </a:xfrm>
                  <a:prstGeom prst="line">
                    <a:avLst/>
                  </a:prstGeom>
                  <a:noFill/>
                  <a:ln w="0">
                    <a:solidFill>
                      <a:srgbClr val="000000"/>
                    </a:solidFill>
                    <a:round/>
                    <a:headEnd/>
                    <a:tailEnd/>
                  </a:ln>
                </p:spPr>
                <p:txBody>
                  <a:bodyPr/>
                  <a:lstStyle/>
                  <a:p>
                    <a:endParaRPr lang="en-US"/>
                  </a:p>
                </p:txBody>
              </p:sp>
              <p:sp>
                <p:nvSpPr>
                  <p:cNvPr id="51761" name="Line 311"/>
                  <p:cNvSpPr>
                    <a:spLocks noChangeShapeType="1"/>
                  </p:cNvSpPr>
                  <p:nvPr/>
                </p:nvSpPr>
                <p:spPr bwMode="auto">
                  <a:xfrm>
                    <a:off x="3024" y="2036"/>
                    <a:ext cx="12" cy="1"/>
                  </a:xfrm>
                  <a:prstGeom prst="line">
                    <a:avLst/>
                  </a:prstGeom>
                  <a:noFill/>
                  <a:ln w="0">
                    <a:solidFill>
                      <a:srgbClr val="000000"/>
                    </a:solidFill>
                    <a:round/>
                    <a:headEnd/>
                    <a:tailEnd/>
                  </a:ln>
                </p:spPr>
                <p:txBody>
                  <a:bodyPr/>
                  <a:lstStyle/>
                  <a:p>
                    <a:endParaRPr lang="en-US"/>
                  </a:p>
                </p:txBody>
              </p:sp>
            </p:grpSp>
            <p:sp>
              <p:nvSpPr>
                <p:cNvPr id="51649" name="Line 312"/>
                <p:cNvSpPr>
                  <a:spLocks noChangeShapeType="1"/>
                </p:cNvSpPr>
                <p:nvPr/>
              </p:nvSpPr>
              <p:spPr bwMode="auto">
                <a:xfrm>
                  <a:off x="1855" y="2731"/>
                  <a:ext cx="998" cy="1"/>
                </a:xfrm>
                <a:prstGeom prst="line">
                  <a:avLst/>
                </a:prstGeom>
                <a:noFill/>
                <a:ln w="0">
                  <a:solidFill>
                    <a:srgbClr val="000000"/>
                  </a:solidFill>
                  <a:round/>
                  <a:headEnd/>
                  <a:tailEnd/>
                </a:ln>
              </p:spPr>
              <p:txBody>
                <a:bodyPr/>
                <a:lstStyle/>
                <a:p>
                  <a:endParaRPr lang="en-US"/>
                </a:p>
              </p:txBody>
            </p:sp>
            <p:grpSp>
              <p:nvGrpSpPr>
                <p:cNvPr id="51650" name="Group 313"/>
                <p:cNvGrpSpPr>
                  <a:grpSpLocks/>
                </p:cNvGrpSpPr>
                <p:nvPr/>
              </p:nvGrpSpPr>
              <p:grpSpPr bwMode="auto">
                <a:xfrm>
                  <a:off x="1997" y="2710"/>
                  <a:ext cx="715" cy="17"/>
                  <a:chOff x="3567" y="2892"/>
                  <a:chExt cx="715" cy="7"/>
                </a:xfrm>
              </p:grpSpPr>
              <p:sp>
                <p:nvSpPr>
                  <p:cNvPr id="51750" name="Line 314"/>
                  <p:cNvSpPr>
                    <a:spLocks noChangeShapeType="1"/>
                  </p:cNvSpPr>
                  <p:nvPr/>
                </p:nvSpPr>
                <p:spPr bwMode="auto">
                  <a:xfrm flipV="1">
                    <a:off x="3567" y="2892"/>
                    <a:ext cx="1" cy="7"/>
                  </a:xfrm>
                  <a:prstGeom prst="line">
                    <a:avLst/>
                  </a:prstGeom>
                  <a:noFill/>
                  <a:ln w="0">
                    <a:solidFill>
                      <a:srgbClr val="000000"/>
                    </a:solidFill>
                    <a:round/>
                    <a:headEnd/>
                    <a:tailEnd/>
                  </a:ln>
                </p:spPr>
                <p:txBody>
                  <a:bodyPr/>
                  <a:lstStyle/>
                  <a:p>
                    <a:endParaRPr lang="en-US"/>
                  </a:p>
                </p:txBody>
              </p:sp>
              <p:sp>
                <p:nvSpPr>
                  <p:cNvPr id="51751" name="Line 315"/>
                  <p:cNvSpPr>
                    <a:spLocks noChangeShapeType="1"/>
                  </p:cNvSpPr>
                  <p:nvPr/>
                </p:nvSpPr>
                <p:spPr bwMode="auto">
                  <a:xfrm flipV="1">
                    <a:off x="3710" y="2892"/>
                    <a:ext cx="1" cy="7"/>
                  </a:xfrm>
                  <a:prstGeom prst="line">
                    <a:avLst/>
                  </a:prstGeom>
                  <a:noFill/>
                  <a:ln w="0">
                    <a:solidFill>
                      <a:srgbClr val="000000"/>
                    </a:solidFill>
                    <a:round/>
                    <a:headEnd/>
                    <a:tailEnd/>
                  </a:ln>
                </p:spPr>
                <p:txBody>
                  <a:bodyPr/>
                  <a:lstStyle/>
                  <a:p>
                    <a:endParaRPr lang="en-US"/>
                  </a:p>
                </p:txBody>
              </p:sp>
              <p:sp>
                <p:nvSpPr>
                  <p:cNvPr id="51752" name="Line 316"/>
                  <p:cNvSpPr>
                    <a:spLocks noChangeShapeType="1"/>
                  </p:cNvSpPr>
                  <p:nvPr/>
                </p:nvSpPr>
                <p:spPr bwMode="auto">
                  <a:xfrm flipV="1">
                    <a:off x="3852" y="2892"/>
                    <a:ext cx="1" cy="7"/>
                  </a:xfrm>
                  <a:prstGeom prst="line">
                    <a:avLst/>
                  </a:prstGeom>
                  <a:noFill/>
                  <a:ln w="0">
                    <a:solidFill>
                      <a:srgbClr val="000000"/>
                    </a:solidFill>
                    <a:round/>
                    <a:headEnd/>
                    <a:tailEnd/>
                  </a:ln>
                </p:spPr>
                <p:txBody>
                  <a:bodyPr/>
                  <a:lstStyle/>
                  <a:p>
                    <a:endParaRPr lang="en-US"/>
                  </a:p>
                </p:txBody>
              </p:sp>
              <p:sp>
                <p:nvSpPr>
                  <p:cNvPr id="51753" name="Line 317"/>
                  <p:cNvSpPr>
                    <a:spLocks noChangeShapeType="1"/>
                  </p:cNvSpPr>
                  <p:nvPr/>
                </p:nvSpPr>
                <p:spPr bwMode="auto">
                  <a:xfrm flipV="1">
                    <a:off x="3995" y="2892"/>
                    <a:ext cx="1" cy="7"/>
                  </a:xfrm>
                  <a:prstGeom prst="line">
                    <a:avLst/>
                  </a:prstGeom>
                  <a:noFill/>
                  <a:ln w="0">
                    <a:solidFill>
                      <a:srgbClr val="000000"/>
                    </a:solidFill>
                    <a:round/>
                    <a:headEnd/>
                    <a:tailEnd/>
                  </a:ln>
                </p:spPr>
                <p:txBody>
                  <a:bodyPr/>
                  <a:lstStyle/>
                  <a:p>
                    <a:endParaRPr lang="en-US"/>
                  </a:p>
                </p:txBody>
              </p:sp>
              <p:sp>
                <p:nvSpPr>
                  <p:cNvPr id="51754" name="Line 318"/>
                  <p:cNvSpPr>
                    <a:spLocks noChangeShapeType="1"/>
                  </p:cNvSpPr>
                  <p:nvPr/>
                </p:nvSpPr>
                <p:spPr bwMode="auto">
                  <a:xfrm flipV="1">
                    <a:off x="4138" y="2892"/>
                    <a:ext cx="2" cy="7"/>
                  </a:xfrm>
                  <a:prstGeom prst="line">
                    <a:avLst/>
                  </a:prstGeom>
                  <a:noFill/>
                  <a:ln w="0">
                    <a:solidFill>
                      <a:srgbClr val="000000"/>
                    </a:solidFill>
                    <a:round/>
                    <a:headEnd/>
                    <a:tailEnd/>
                  </a:ln>
                </p:spPr>
                <p:txBody>
                  <a:bodyPr/>
                  <a:lstStyle/>
                  <a:p>
                    <a:endParaRPr lang="en-US"/>
                  </a:p>
                </p:txBody>
              </p:sp>
              <p:sp>
                <p:nvSpPr>
                  <p:cNvPr id="51755" name="Line 319"/>
                  <p:cNvSpPr>
                    <a:spLocks noChangeShapeType="1"/>
                  </p:cNvSpPr>
                  <p:nvPr/>
                </p:nvSpPr>
                <p:spPr bwMode="auto">
                  <a:xfrm flipV="1">
                    <a:off x="4281" y="2892"/>
                    <a:ext cx="1" cy="7"/>
                  </a:xfrm>
                  <a:prstGeom prst="line">
                    <a:avLst/>
                  </a:prstGeom>
                  <a:noFill/>
                  <a:ln w="0">
                    <a:solidFill>
                      <a:srgbClr val="000000"/>
                    </a:solidFill>
                    <a:round/>
                    <a:headEnd/>
                    <a:tailEnd/>
                  </a:ln>
                </p:spPr>
                <p:txBody>
                  <a:bodyPr/>
                  <a:lstStyle/>
                  <a:p>
                    <a:endParaRPr lang="en-US"/>
                  </a:p>
                </p:txBody>
              </p:sp>
            </p:grpSp>
            <p:grpSp>
              <p:nvGrpSpPr>
                <p:cNvPr id="51651" name="Group 320"/>
                <p:cNvGrpSpPr>
                  <a:grpSpLocks/>
                </p:cNvGrpSpPr>
                <p:nvPr/>
              </p:nvGrpSpPr>
              <p:grpSpPr bwMode="auto">
                <a:xfrm>
                  <a:off x="2841" y="1869"/>
                  <a:ext cx="12" cy="720"/>
                  <a:chOff x="3024" y="2036"/>
                  <a:chExt cx="12" cy="720"/>
                </a:xfrm>
              </p:grpSpPr>
              <p:sp>
                <p:nvSpPr>
                  <p:cNvPr id="51744" name="Line 321"/>
                  <p:cNvSpPr>
                    <a:spLocks noChangeShapeType="1"/>
                  </p:cNvSpPr>
                  <p:nvPr/>
                </p:nvSpPr>
                <p:spPr bwMode="auto">
                  <a:xfrm>
                    <a:off x="3024" y="2755"/>
                    <a:ext cx="12" cy="1"/>
                  </a:xfrm>
                  <a:prstGeom prst="line">
                    <a:avLst/>
                  </a:prstGeom>
                  <a:noFill/>
                  <a:ln w="0">
                    <a:solidFill>
                      <a:srgbClr val="000000"/>
                    </a:solidFill>
                    <a:round/>
                    <a:headEnd/>
                    <a:tailEnd/>
                  </a:ln>
                </p:spPr>
                <p:txBody>
                  <a:bodyPr/>
                  <a:lstStyle/>
                  <a:p>
                    <a:endParaRPr lang="en-US"/>
                  </a:p>
                </p:txBody>
              </p:sp>
              <p:sp>
                <p:nvSpPr>
                  <p:cNvPr id="51745" name="Line 322"/>
                  <p:cNvSpPr>
                    <a:spLocks noChangeShapeType="1"/>
                  </p:cNvSpPr>
                  <p:nvPr/>
                </p:nvSpPr>
                <p:spPr bwMode="auto">
                  <a:xfrm>
                    <a:off x="3024" y="2611"/>
                    <a:ext cx="12" cy="1"/>
                  </a:xfrm>
                  <a:prstGeom prst="line">
                    <a:avLst/>
                  </a:prstGeom>
                  <a:noFill/>
                  <a:ln w="0">
                    <a:solidFill>
                      <a:srgbClr val="000000"/>
                    </a:solidFill>
                    <a:round/>
                    <a:headEnd/>
                    <a:tailEnd/>
                  </a:ln>
                </p:spPr>
                <p:txBody>
                  <a:bodyPr/>
                  <a:lstStyle/>
                  <a:p>
                    <a:endParaRPr lang="en-US"/>
                  </a:p>
                </p:txBody>
              </p:sp>
              <p:sp>
                <p:nvSpPr>
                  <p:cNvPr id="51746" name="Line 323"/>
                  <p:cNvSpPr>
                    <a:spLocks noChangeShapeType="1"/>
                  </p:cNvSpPr>
                  <p:nvPr/>
                </p:nvSpPr>
                <p:spPr bwMode="auto">
                  <a:xfrm>
                    <a:off x="3024" y="2467"/>
                    <a:ext cx="12" cy="2"/>
                  </a:xfrm>
                  <a:prstGeom prst="line">
                    <a:avLst/>
                  </a:prstGeom>
                  <a:noFill/>
                  <a:ln w="0">
                    <a:solidFill>
                      <a:srgbClr val="000000"/>
                    </a:solidFill>
                    <a:round/>
                    <a:headEnd/>
                    <a:tailEnd/>
                  </a:ln>
                </p:spPr>
                <p:txBody>
                  <a:bodyPr/>
                  <a:lstStyle/>
                  <a:p>
                    <a:endParaRPr lang="en-US"/>
                  </a:p>
                </p:txBody>
              </p:sp>
              <p:sp>
                <p:nvSpPr>
                  <p:cNvPr id="51747" name="Line 324"/>
                  <p:cNvSpPr>
                    <a:spLocks noChangeShapeType="1"/>
                  </p:cNvSpPr>
                  <p:nvPr/>
                </p:nvSpPr>
                <p:spPr bwMode="auto">
                  <a:xfrm>
                    <a:off x="3024" y="2323"/>
                    <a:ext cx="12" cy="2"/>
                  </a:xfrm>
                  <a:prstGeom prst="line">
                    <a:avLst/>
                  </a:prstGeom>
                  <a:noFill/>
                  <a:ln w="0">
                    <a:solidFill>
                      <a:srgbClr val="000000"/>
                    </a:solidFill>
                    <a:round/>
                    <a:headEnd/>
                    <a:tailEnd/>
                  </a:ln>
                </p:spPr>
                <p:txBody>
                  <a:bodyPr/>
                  <a:lstStyle/>
                  <a:p>
                    <a:endParaRPr lang="en-US"/>
                  </a:p>
                </p:txBody>
              </p:sp>
              <p:sp>
                <p:nvSpPr>
                  <p:cNvPr id="51748" name="Line 325"/>
                  <p:cNvSpPr>
                    <a:spLocks noChangeShapeType="1"/>
                  </p:cNvSpPr>
                  <p:nvPr/>
                </p:nvSpPr>
                <p:spPr bwMode="auto">
                  <a:xfrm>
                    <a:off x="3024" y="2180"/>
                    <a:ext cx="12" cy="1"/>
                  </a:xfrm>
                  <a:prstGeom prst="line">
                    <a:avLst/>
                  </a:prstGeom>
                  <a:noFill/>
                  <a:ln w="0">
                    <a:solidFill>
                      <a:srgbClr val="000000"/>
                    </a:solidFill>
                    <a:round/>
                    <a:headEnd/>
                    <a:tailEnd/>
                  </a:ln>
                </p:spPr>
                <p:txBody>
                  <a:bodyPr/>
                  <a:lstStyle/>
                  <a:p>
                    <a:endParaRPr lang="en-US"/>
                  </a:p>
                </p:txBody>
              </p:sp>
              <p:sp>
                <p:nvSpPr>
                  <p:cNvPr id="51749" name="Line 326"/>
                  <p:cNvSpPr>
                    <a:spLocks noChangeShapeType="1"/>
                  </p:cNvSpPr>
                  <p:nvPr/>
                </p:nvSpPr>
                <p:spPr bwMode="auto">
                  <a:xfrm>
                    <a:off x="3024" y="2036"/>
                    <a:ext cx="12" cy="1"/>
                  </a:xfrm>
                  <a:prstGeom prst="line">
                    <a:avLst/>
                  </a:prstGeom>
                  <a:noFill/>
                  <a:ln w="0">
                    <a:solidFill>
                      <a:srgbClr val="000000"/>
                    </a:solidFill>
                    <a:round/>
                    <a:headEnd/>
                    <a:tailEnd/>
                  </a:ln>
                </p:spPr>
                <p:txBody>
                  <a:bodyPr/>
                  <a:lstStyle/>
                  <a:p>
                    <a:endParaRPr lang="en-US"/>
                  </a:p>
                </p:txBody>
              </p:sp>
            </p:grpSp>
            <p:grpSp>
              <p:nvGrpSpPr>
                <p:cNvPr id="51652" name="Group 327"/>
                <p:cNvGrpSpPr>
                  <a:grpSpLocks/>
                </p:cNvGrpSpPr>
                <p:nvPr/>
              </p:nvGrpSpPr>
              <p:grpSpPr bwMode="auto">
                <a:xfrm>
                  <a:off x="1996" y="1725"/>
                  <a:ext cx="715" cy="17"/>
                  <a:chOff x="3567" y="2892"/>
                  <a:chExt cx="715" cy="7"/>
                </a:xfrm>
              </p:grpSpPr>
              <p:sp>
                <p:nvSpPr>
                  <p:cNvPr id="51738" name="Line 328"/>
                  <p:cNvSpPr>
                    <a:spLocks noChangeShapeType="1"/>
                  </p:cNvSpPr>
                  <p:nvPr/>
                </p:nvSpPr>
                <p:spPr bwMode="auto">
                  <a:xfrm flipV="1">
                    <a:off x="3567" y="2892"/>
                    <a:ext cx="1" cy="7"/>
                  </a:xfrm>
                  <a:prstGeom prst="line">
                    <a:avLst/>
                  </a:prstGeom>
                  <a:noFill/>
                  <a:ln w="0">
                    <a:solidFill>
                      <a:srgbClr val="000000"/>
                    </a:solidFill>
                    <a:round/>
                    <a:headEnd/>
                    <a:tailEnd/>
                  </a:ln>
                </p:spPr>
                <p:txBody>
                  <a:bodyPr/>
                  <a:lstStyle/>
                  <a:p>
                    <a:endParaRPr lang="en-US"/>
                  </a:p>
                </p:txBody>
              </p:sp>
              <p:sp>
                <p:nvSpPr>
                  <p:cNvPr id="51739" name="Line 329"/>
                  <p:cNvSpPr>
                    <a:spLocks noChangeShapeType="1"/>
                  </p:cNvSpPr>
                  <p:nvPr/>
                </p:nvSpPr>
                <p:spPr bwMode="auto">
                  <a:xfrm flipV="1">
                    <a:off x="3710" y="2892"/>
                    <a:ext cx="1" cy="7"/>
                  </a:xfrm>
                  <a:prstGeom prst="line">
                    <a:avLst/>
                  </a:prstGeom>
                  <a:noFill/>
                  <a:ln w="0">
                    <a:solidFill>
                      <a:srgbClr val="000000"/>
                    </a:solidFill>
                    <a:round/>
                    <a:headEnd/>
                    <a:tailEnd/>
                  </a:ln>
                </p:spPr>
                <p:txBody>
                  <a:bodyPr/>
                  <a:lstStyle/>
                  <a:p>
                    <a:endParaRPr lang="en-US"/>
                  </a:p>
                </p:txBody>
              </p:sp>
              <p:sp>
                <p:nvSpPr>
                  <p:cNvPr id="51740" name="Line 330"/>
                  <p:cNvSpPr>
                    <a:spLocks noChangeShapeType="1"/>
                  </p:cNvSpPr>
                  <p:nvPr/>
                </p:nvSpPr>
                <p:spPr bwMode="auto">
                  <a:xfrm flipV="1">
                    <a:off x="3852" y="2892"/>
                    <a:ext cx="1" cy="7"/>
                  </a:xfrm>
                  <a:prstGeom prst="line">
                    <a:avLst/>
                  </a:prstGeom>
                  <a:noFill/>
                  <a:ln w="0">
                    <a:solidFill>
                      <a:srgbClr val="000000"/>
                    </a:solidFill>
                    <a:round/>
                    <a:headEnd/>
                    <a:tailEnd/>
                  </a:ln>
                </p:spPr>
                <p:txBody>
                  <a:bodyPr/>
                  <a:lstStyle/>
                  <a:p>
                    <a:endParaRPr lang="en-US"/>
                  </a:p>
                </p:txBody>
              </p:sp>
              <p:sp>
                <p:nvSpPr>
                  <p:cNvPr id="51741" name="Line 331"/>
                  <p:cNvSpPr>
                    <a:spLocks noChangeShapeType="1"/>
                  </p:cNvSpPr>
                  <p:nvPr/>
                </p:nvSpPr>
                <p:spPr bwMode="auto">
                  <a:xfrm flipV="1">
                    <a:off x="3995" y="2892"/>
                    <a:ext cx="1" cy="7"/>
                  </a:xfrm>
                  <a:prstGeom prst="line">
                    <a:avLst/>
                  </a:prstGeom>
                  <a:noFill/>
                  <a:ln w="0">
                    <a:solidFill>
                      <a:srgbClr val="000000"/>
                    </a:solidFill>
                    <a:round/>
                    <a:headEnd/>
                    <a:tailEnd/>
                  </a:ln>
                </p:spPr>
                <p:txBody>
                  <a:bodyPr/>
                  <a:lstStyle/>
                  <a:p>
                    <a:endParaRPr lang="en-US"/>
                  </a:p>
                </p:txBody>
              </p:sp>
              <p:sp>
                <p:nvSpPr>
                  <p:cNvPr id="51742" name="Line 332"/>
                  <p:cNvSpPr>
                    <a:spLocks noChangeShapeType="1"/>
                  </p:cNvSpPr>
                  <p:nvPr/>
                </p:nvSpPr>
                <p:spPr bwMode="auto">
                  <a:xfrm flipV="1">
                    <a:off x="4138" y="2892"/>
                    <a:ext cx="2" cy="7"/>
                  </a:xfrm>
                  <a:prstGeom prst="line">
                    <a:avLst/>
                  </a:prstGeom>
                  <a:noFill/>
                  <a:ln w="0">
                    <a:solidFill>
                      <a:srgbClr val="000000"/>
                    </a:solidFill>
                    <a:round/>
                    <a:headEnd/>
                    <a:tailEnd/>
                  </a:ln>
                </p:spPr>
                <p:txBody>
                  <a:bodyPr/>
                  <a:lstStyle/>
                  <a:p>
                    <a:endParaRPr lang="en-US"/>
                  </a:p>
                </p:txBody>
              </p:sp>
              <p:sp>
                <p:nvSpPr>
                  <p:cNvPr id="51743" name="Line 333"/>
                  <p:cNvSpPr>
                    <a:spLocks noChangeShapeType="1"/>
                  </p:cNvSpPr>
                  <p:nvPr/>
                </p:nvSpPr>
                <p:spPr bwMode="auto">
                  <a:xfrm flipV="1">
                    <a:off x="4281" y="2892"/>
                    <a:ext cx="1" cy="7"/>
                  </a:xfrm>
                  <a:prstGeom prst="line">
                    <a:avLst/>
                  </a:prstGeom>
                  <a:noFill/>
                  <a:ln w="0">
                    <a:solidFill>
                      <a:srgbClr val="000000"/>
                    </a:solidFill>
                    <a:round/>
                    <a:headEnd/>
                    <a:tailEnd/>
                  </a:ln>
                </p:spPr>
                <p:txBody>
                  <a:bodyPr/>
                  <a:lstStyle/>
                  <a:p>
                    <a:endParaRPr lang="en-US"/>
                  </a:p>
                </p:txBody>
              </p:sp>
            </p:grpSp>
            <p:grpSp>
              <p:nvGrpSpPr>
                <p:cNvPr id="51653" name="Group 334"/>
                <p:cNvGrpSpPr>
                  <a:grpSpLocks/>
                </p:cNvGrpSpPr>
                <p:nvPr/>
              </p:nvGrpSpPr>
              <p:grpSpPr bwMode="auto">
                <a:xfrm>
                  <a:off x="1848" y="1978"/>
                  <a:ext cx="1008" cy="712"/>
                  <a:chOff x="162" y="3290"/>
                  <a:chExt cx="976" cy="674"/>
                </a:xfrm>
              </p:grpSpPr>
              <p:sp>
                <p:nvSpPr>
                  <p:cNvPr id="51654" name="Line 335"/>
                  <p:cNvSpPr>
                    <a:spLocks noChangeShapeType="1"/>
                  </p:cNvSpPr>
                  <p:nvPr/>
                </p:nvSpPr>
                <p:spPr bwMode="auto">
                  <a:xfrm>
                    <a:off x="166" y="3867"/>
                    <a:ext cx="4" cy="1"/>
                  </a:xfrm>
                  <a:prstGeom prst="line">
                    <a:avLst/>
                  </a:prstGeom>
                  <a:noFill/>
                  <a:ln w="0">
                    <a:solidFill>
                      <a:srgbClr val="000000"/>
                    </a:solidFill>
                    <a:round/>
                    <a:headEnd/>
                    <a:tailEnd/>
                  </a:ln>
                </p:spPr>
                <p:txBody>
                  <a:bodyPr/>
                  <a:lstStyle/>
                  <a:p>
                    <a:endParaRPr lang="en-US"/>
                  </a:p>
                </p:txBody>
              </p:sp>
              <p:sp>
                <p:nvSpPr>
                  <p:cNvPr id="51655" name="Line 336"/>
                  <p:cNvSpPr>
                    <a:spLocks noChangeShapeType="1"/>
                  </p:cNvSpPr>
                  <p:nvPr/>
                </p:nvSpPr>
                <p:spPr bwMode="auto">
                  <a:xfrm>
                    <a:off x="166" y="3730"/>
                    <a:ext cx="4" cy="1"/>
                  </a:xfrm>
                  <a:prstGeom prst="line">
                    <a:avLst/>
                  </a:prstGeom>
                  <a:noFill/>
                  <a:ln w="0">
                    <a:solidFill>
                      <a:srgbClr val="000000"/>
                    </a:solidFill>
                    <a:round/>
                    <a:headEnd/>
                    <a:tailEnd/>
                  </a:ln>
                </p:spPr>
                <p:txBody>
                  <a:bodyPr/>
                  <a:lstStyle/>
                  <a:p>
                    <a:endParaRPr lang="en-US"/>
                  </a:p>
                </p:txBody>
              </p:sp>
              <p:sp>
                <p:nvSpPr>
                  <p:cNvPr id="51656" name="Freeform 337"/>
                  <p:cNvSpPr>
                    <a:spLocks/>
                  </p:cNvSpPr>
                  <p:nvPr/>
                </p:nvSpPr>
                <p:spPr bwMode="auto">
                  <a:xfrm>
                    <a:off x="166" y="3392"/>
                    <a:ext cx="968" cy="532"/>
                  </a:xfrm>
                  <a:custGeom>
                    <a:avLst/>
                    <a:gdLst>
                      <a:gd name="T0" fmla="*/ 0 w 3295"/>
                      <a:gd name="T1" fmla="*/ 33 h 1237"/>
                      <a:gd name="T2" fmla="*/ 4 w 3295"/>
                      <a:gd name="T3" fmla="*/ 42 h 1237"/>
                      <a:gd name="T4" fmla="*/ 7 w 3295"/>
                      <a:gd name="T5" fmla="*/ 31 h 1237"/>
                      <a:gd name="T6" fmla="*/ 11 w 3295"/>
                      <a:gd name="T7" fmla="*/ 20 h 1237"/>
                      <a:gd name="T8" fmla="*/ 14 w 3295"/>
                      <a:gd name="T9" fmla="*/ 7 h 1237"/>
                      <a:gd name="T10" fmla="*/ 18 w 3295"/>
                      <a:gd name="T11" fmla="*/ 0 h 1237"/>
                      <a:gd name="T12" fmla="*/ 21 w 3295"/>
                      <a:gd name="T13" fmla="*/ 5 h 1237"/>
                      <a:gd name="T14" fmla="*/ 24 w 3295"/>
                      <a:gd name="T15" fmla="*/ 15 h 1237"/>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1237"/>
                      <a:gd name="T26" fmla="*/ 3295 w 3295"/>
                      <a:gd name="T27" fmla="*/ 1237 h 12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1237">
                        <a:moveTo>
                          <a:pt x="0" y="970"/>
                        </a:moveTo>
                        <a:lnTo>
                          <a:pt x="471" y="1237"/>
                        </a:lnTo>
                        <a:lnTo>
                          <a:pt x="941" y="909"/>
                        </a:lnTo>
                        <a:lnTo>
                          <a:pt x="1412" y="589"/>
                        </a:lnTo>
                        <a:lnTo>
                          <a:pt x="1883" y="197"/>
                        </a:lnTo>
                        <a:lnTo>
                          <a:pt x="2354" y="0"/>
                        </a:lnTo>
                        <a:lnTo>
                          <a:pt x="2824" y="141"/>
                        </a:lnTo>
                        <a:lnTo>
                          <a:pt x="3295" y="456"/>
                        </a:lnTo>
                      </a:path>
                    </a:pathLst>
                  </a:custGeom>
                  <a:noFill/>
                  <a:ln w="1588">
                    <a:solidFill>
                      <a:srgbClr val="FF0000"/>
                    </a:solidFill>
                    <a:round/>
                    <a:headEnd/>
                    <a:tailEnd/>
                  </a:ln>
                </p:spPr>
                <p:txBody>
                  <a:bodyPr/>
                  <a:lstStyle/>
                  <a:p>
                    <a:endParaRPr lang="en-US"/>
                  </a:p>
                </p:txBody>
              </p:sp>
              <p:sp>
                <p:nvSpPr>
                  <p:cNvPr id="51657" name="Line 338"/>
                  <p:cNvSpPr>
                    <a:spLocks noChangeShapeType="1"/>
                  </p:cNvSpPr>
                  <p:nvPr/>
                </p:nvSpPr>
                <p:spPr bwMode="auto">
                  <a:xfrm flipV="1">
                    <a:off x="166" y="3770"/>
                    <a:ext cx="1" cy="39"/>
                  </a:xfrm>
                  <a:prstGeom prst="line">
                    <a:avLst/>
                  </a:prstGeom>
                  <a:noFill/>
                  <a:ln w="1588">
                    <a:solidFill>
                      <a:srgbClr val="FF0000"/>
                    </a:solidFill>
                    <a:round/>
                    <a:headEnd/>
                    <a:tailEnd/>
                  </a:ln>
                </p:spPr>
                <p:txBody>
                  <a:bodyPr/>
                  <a:lstStyle/>
                  <a:p>
                    <a:endParaRPr lang="en-US"/>
                  </a:p>
                </p:txBody>
              </p:sp>
              <p:sp>
                <p:nvSpPr>
                  <p:cNvPr id="51658" name="Line 339"/>
                  <p:cNvSpPr>
                    <a:spLocks noChangeShapeType="1"/>
                  </p:cNvSpPr>
                  <p:nvPr/>
                </p:nvSpPr>
                <p:spPr bwMode="auto">
                  <a:xfrm>
                    <a:off x="162" y="3770"/>
                    <a:ext cx="8" cy="1"/>
                  </a:xfrm>
                  <a:prstGeom prst="line">
                    <a:avLst/>
                  </a:prstGeom>
                  <a:noFill/>
                  <a:ln w="1588">
                    <a:solidFill>
                      <a:srgbClr val="FF0000"/>
                    </a:solidFill>
                    <a:round/>
                    <a:headEnd/>
                    <a:tailEnd/>
                  </a:ln>
                </p:spPr>
                <p:txBody>
                  <a:bodyPr/>
                  <a:lstStyle/>
                  <a:p>
                    <a:endParaRPr lang="en-US"/>
                  </a:p>
                </p:txBody>
              </p:sp>
              <p:sp>
                <p:nvSpPr>
                  <p:cNvPr id="51659" name="Line 340"/>
                  <p:cNvSpPr>
                    <a:spLocks noChangeShapeType="1"/>
                  </p:cNvSpPr>
                  <p:nvPr/>
                </p:nvSpPr>
                <p:spPr bwMode="auto">
                  <a:xfrm flipV="1">
                    <a:off x="304" y="3885"/>
                    <a:ext cx="1" cy="39"/>
                  </a:xfrm>
                  <a:prstGeom prst="line">
                    <a:avLst/>
                  </a:prstGeom>
                  <a:noFill/>
                  <a:ln w="1588">
                    <a:solidFill>
                      <a:srgbClr val="FF0000"/>
                    </a:solidFill>
                    <a:round/>
                    <a:headEnd/>
                    <a:tailEnd/>
                  </a:ln>
                </p:spPr>
                <p:txBody>
                  <a:bodyPr/>
                  <a:lstStyle/>
                  <a:p>
                    <a:endParaRPr lang="en-US"/>
                  </a:p>
                </p:txBody>
              </p:sp>
              <p:sp>
                <p:nvSpPr>
                  <p:cNvPr id="51660" name="Line 341"/>
                  <p:cNvSpPr>
                    <a:spLocks noChangeShapeType="1"/>
                  </p:cNvSpPr>
                  <p:nvPr/>
                </p:nvSpPr>
                <p:spPr bwMode="auto">
                  <a:xfrm>
                    <a:off x="300" y="3885"/>
                    <a:ext cx="8" cy="1"/>
                  </a:xfrm>
                  <a:prstGeom prst="line">
                    <a:avLst/>
                  </a:prstGeom>
                  <a:noFill/>
                  <a:ln w="1588">
                    <a:solidFill>
                      <a:srgbClr val="FF0000"/>
                    </a:solidFill>
                    <a:round/>
                    <a:headEnd/>
                    <a:tailEnd/>
                  </a:ln>
                </p:spPr>
                <p:txBody>
                  <a:bodyPr/>
                  <a:lstStyle/>
                  <a:p>
                    <a:endParaRPr lang="en-US"/>
                  </a:p>
                </p:txBody>
              </p:sp>
              <p:sp>
                <p:nvSpPr>
                  <p:cNvPr id="51661" name="Line 342"/>
                  <p:cNvSpPr>
                    <a:spLocks noChangeShapeType="1"/>
                  </p:cNvSpPr>
                  <p:nvPr/>
                </p:nvSpPr>
                <p:spPr bwMode="auto">
                  <a:xfrm flipV="1">
                    <a:off x="442" y="3730"/>
                    <a:ext cx="1" cy="53"/>
                  </a:xfrm>
                  <a:prstGeom prst="line">
                    <a:avLst/>
                  </a:prstGeom>
                  <a:noFill/>
                  <a:ln w="1588">
                    <a:solidFill>
                      <a:srgbClr val="FF0000"/>
                    </a:solidFill>
                    <a:round/>
                    <a:headEnd/>
                    <a:tailEnd/>
                  </a:ln>
                </p:spPr>
                <p:txBody>
                  <a:bodyPr/>
                  <a:lstStyle/>
                  <a:p>
                    <a:endParaRPr lang="en-US"/>
                  </a:p>
                </p:txBody>
              </p:sp>
              <p:sp>
                <p:nvSpPr>
                  <p:cNvPr id="51662" name="Line 343"/>
                  <p:cNvSpPr>
                    <a:spLocks noChangeShapeType="1"/>
                  </p:cNvSpPr>
                  <p:nvPr/>
                </p:nvSpPr>
                <p:spPr bwMode="auto">
                  <a:xfrm>
                    <a:off x="438" y="3730"/>
                    <a:ext cx="8" cy="1"/>
                  </a:xfrm>
                  <a:prstGeom prst="line">
                    <a:avLst/>
                  </a:prstGeom>
                  <a:noFill/>
                  <a:ln w="1588">
                    <a:solidFill>
                      <a:srgbClr val="FF0000"/>
                    </a:solidFill>
                    <a:round/>
                    <a:headEnd/>
                    <a:tailEnd/>
                  </a:ln>
                </p:spPr>
                <p:txBody>
                  <a:bodyPr/>
                  <a:lstStyle/>
                  <a:p>
                    <a:endParaRPr lang="en-US"/>
                  </a:p>
                </p:txBody>
              </p:sp>
              <p:sp>
                <p:nvSpPr>
                  <p:cNvPr id="51663" name="Line 344"/>
                  <p:cNvSpPr>
                    <a:spLocks noChangeShapeType="1"/>
                  </p:cNvSpPr>
                  <p:nvPr/>
                </p:nvSpPr>
                <p:spPr bwMode="auto">
                  <a:xfrm flipV="1">
                    <a:off x="581" y="3555"/>
                    <a:ext cx="1" cy="90"/>
                  </a:xfrm>
                  <a:prstGeom prst="line">
                    <a:avLst/>
                  </a:prstGeom>
                  <a:noFill/>
                  <a:ln w="1588">
                    <a:solidFill>
                      <a:srgbClr val="FF0000"/>
                    </a:solidFill>
                    <a:round/>
                    <a:headEnd/>
                    <a:tailEnd/>
                  </a:ln>
                </p:spPr>
                <p:txBody>
                  <a:bodyPr/>
                  <a:lstStyle/>
                  <a:p>
                    <a:endParaRPr lang="en-US"/>
                  </a:p>
                </p:txBody>
              </p:sp>
              <p:sp>
                <p:nvSpPr>
                  <p:cNvPr id="51664" name="Line 345"/>
                  <p:cNvSpPr>
                    <a:spLocks noChangeShapeType="1"/>
                  </p:cNvSpPr>
                  <p:nvPr/>
                </p:nvSpPr>
                <p:spPr bwMode="auto">
                  <a:xfrm>
                    <a:off x="577" y="3555"/>
                    <a:ext cx="8" cy="1"/>
                  </a:xfrm>
                  <a:prstGeom prst="line">
                    <a:avLst/>
                  </a:prstGeom>
                  <a:noFill/>
                  <a:ln w="1588">
                    <a:solidFill>
                      <a:srgbClr val="FF0000"/>
                    </a:solidFill>
                    <a:round/>
                    <a:headEnd/>
                    <a:tailEnd/>
                  </a:ln>
                </p:spPr>
                <p:txBody>
                  <a:bodyPr/>
                  <a:lstStyle/>
                  <a:p>
                    <a:endParaRPr lang="en-US"/>
                  </a:p>
                </p:txBody>
              </p:sp>
              <p:sp>
                <p:nvSpPr>
                  <p:cNvPr id="51665" name="Line 346"/>
                  <p:cNvSpPr>
                    <a:spLocks noChangeShapeType="1"/>
                  </p:cNvSpPr>
                  <p:nvPr/>
                </p:nvSpPr>
                <p:spPr bwMode="auto">
                  <a:xfrm flipV="1">
                    <a:off x="719" y="3391"/>
                    <a:ext cx="1" cy="86"/>
                  </a:xfrm>
                  <a:prstGeom prst="line">
                    <a:avLst/>
                  </a:prstGeom>
                  <a:noFill/>
                  <a:ln w="1588">
                    <a:solidFill>
                      <a:srgbClr val="FF0000"/>
                    </a:solidFill>
                    <a:round/>
                    <a:headEnd/>
                    <a:tailEnd/>
                  </a:ln>
                </p:spPr>
                <p:txBody>
                  <a:bodyPr/>
                  <a:lstStyle/>
                  <a:p>
                    <a:endParaRPr lang="en-US"/>
                  </a:p>
                </p:txBody>
              </p:sp>
              <p:sp>
                <p:nvSpPr>
                  <p:cNvPr id="51666" name="Line 347"/>
                  <p:cNvSpPr>
                    <a:spLocks noChangeShapeType="1"/>
                  </p:cNvSpPr>
                  <p:nvPr/>
                </p:nvSpPr>
                <p:spPr bwMode="auto">
                  <a:xfrm>
                    <a:off x="715" y="3391"/>
                    <a:ext cx="8" cy="1"/>
                  </a:xfrm>
                  <a:prstGeom prst="line">
                    <a:avLst/>
                  </a:prstGeom>
                  <a:noFill/>
                  <a:ln w="1588">
                    <a:solidFill>
                      <a:srgbClr val="FF0000"/>
                    </a:solidFill>
                    <a:round/>
                    <a:headEnd/>
                    <a:tailEnd/>
                  </a:ln>
                </p:spPr>
                <p:txBody>
                  <a:bodyPr/>
                  <a:lstStyle/>
                  <a:p>
                    <a:endParaRPr lang="en-US"/>
                  </a:p>
                </p:txBody>
              </p:sp>
              <p:sp>
                <p:nvSpPr>
                  <p:cNvPr id="51667" name="Line 348"/>
                  <p:cNvSpPr>
                    <a:spLocks noChangeShapeType="1"/>
                  </p:cNvSpPr>
                  <p:nvPr/>
                </p:nvSpPr>
                <p:spPr bwMode="auto">
                  <a:xfrm flipV="1">
                    <a:off x="858" y="3290"/>
                    <a:ext cx="1" cy="102"/>
                  </a:xfrm>
                  <a:prstGeom prst="line">
                    <a:avLst/>
                  </a:prstGeom>
                  <a:noFill/>
                  <a:ln w="1588">
                    <a:solidFill>
                      <a:srgbClr val="FF0000"/>
                    </a:solidFill>
                    <a:round/>
                    <a:headEnd/>
                    <a:tailEnd/>
                  </a:ln>
                </p:spPr>
                <p:txBody>
                  <a:bodyPr/>
                  <a:lstStyle/>
                  <a:p>
                    <a:endParaRPr lang="en-US"/>
                  </a:p>
                </p:txBody>
              </p:sp>
              <p:sp>
                <p:nvSpPr>
                  <p:cNvPr id="51668" name="Line 349"/>
                  <p:cNvSpPr>
                    <a:spLocks noChangeShapeType="1"/>
                  </p:cNvSpPr>
                  <p:nvPr/>
                </p:nvSpPr>
                <p:spPr bwMode="auto">
                  <a:xfrm>
                    <a:off x="854" y="3290"/>
                    <a:ext cx="8" cy="1"/>
                  </a:xfrm>
                  <a:prstGeom prst="line">
                    <a:avLst/>
                  </a:prstGeom>
                  <a:noFill/>
                  <a:ln w="1588">
                    <a:solidFill>
                      <a:srgbClr val="FF0000"/>
                    </a:solidFill>
                    <a:round/>
                    <a:headEnd/>
                    <a:tailEnd/>
                  </a:ln>
                </p:spPr>
                <p:txBody>
                  <a:bodyPr/>
                  <a:lstStyle/>
                  <a:p>
                    <a:endParaRPr lang="en-US"/>
                  </a:p>
                </p:txBody>
              </p:sp>
              <p:sp>
                <p:nvSpPr>
                  <p:cNvPr id="51669" name="Line 350"/>
                  <p:cNvSpPr>
                    <a:spLocks noChangeShapeType="1"/>
                  </p:cNvSpPr>
                  <p:nvPr/>
                </p:nvSpPr>
                <p:spPr bwMode="auto">
                  <a:xfrm flipV="1">
                    <a:off x="996" y="3352"/>
                    <a:ext cx="1" cy="101"/>
                  </a:xfrm>
                  <a:prstGeom prst="line">
                    <a:avLst/>
                  </a:prstGeom>
                  <a:noFill/>
                  <a:ln w="1588">
                    <a:solidFill>
                      <a:srgbClr val="FF0000"/>
                    </a:solidFill>
                    <a:round/>
                    <a:headEnd/>
                    <a:tailEnd/>
                  </a:ln>
                </p:spPr>
                <p:txBody>
                  <a:bodyPr/>
                  <a:lstStyle/>
                  <a:p>
                    <a:endParaRPr lang="en-US"/>
                  </a:p>
                </p:txBody>
              </p:sp>
              <p:sp>
                <p:nvSpPr>
                  <p:cNvPr id="51670" name="Line 351"/>
                  <p:cNvSpPr>
                    <a:spLocks noChangeShapeType="1"/>
                  </p:cNvSpPr>
                  <p:nvPr/>
                </p:nvSpPr>
                <p:spPr bwMode="auto">
                  <a:xfrm>
                    <a:off x="992" y="3352"/>
                    <a:ext cx="8" cy="1"/>
                  </a:xfrm>
                  <a:prstGeom prst="line">
                    <a:avLst/>
                  </a:prstGeom>
                  <a:noFill/>
                  <a:ln w="1588">
                    <a:solidFill>
                      <a:srgbClr val="FF0000"/>
                    </a:solidFill>
                    <a:round/>
                    <a:headEnd/>
                    <a:tailEnd/>
                  </a:ln>
                </p:spPr>
                <p:txBody>
                  <a:bodyPr/>
                  <a:lstStyle/>
                  <a:p>
                    <a:endParaRPr lang="en-US"/>
                  </a:p>
                </p:txBody>
              </p:sp>
              <p:sp>
                <p:nvSpPr>
                  <p:cNvPr id="51671" name="Line 352"/>
                  <p:cNvSpPr>
                    <a:spLocks noChangeShapeType="1"/>
                  </p:cNvSpPr>
                  <p:nvPr/>
                </p:nvSpPr>
                <p:spPr bwMode="auto">
                  <a:xfrm flipV="1">
                    <a:off x="1134" y="3483"/>
                    <a:ext cx="1" cy="105"/>
                  </a:xfrm>
                  <a:prstGeom prst="line">
                    <a:avLst/>
                  </a:prstGeom>
                  <a:noFill/>
                  <a:ln w="1588">
                    <a:solidFill>
                      <a:srgbClr val="FF0000"/>
                    </a:solidFill>
                    <a:round/>
                    <a:headEnd/>
                    <a:tailEnd/>
                  </a:ln>
                </p:spPr>
                <p:txBody>
                  <a:bodyPr/>
                  <a:lstStyle/>
                  <a:p>
                    <a:endParaRPr lang="en-US"/>
                  </a:p>
                </p:txBody>
              </p:sp>
              <p:sp>
                <p:nvSpPr>
                  <p:cNvPr id="51672" name="Line 353"/>
                  <p:cNvSpPr>
                    <a:spLocks noChangeShapeType="1"/>
                  </p:cNvSpPr>
                  <p:nvPr/>
                </p:nvSpPr>
                <p:spPr bwMode="auto">
                  <a:xfrm>
                    <a:off x="1130" y="3483"/>
                    <a:ext cx="8" cy="1"/>
                  </a:xfrm>
                  <a:prstGeom prst="line">
                    <a:avLst/>
                  </a:prstGeom>
                  <a:noFill/>
                  <a:ln w="1588">
                    <a:solidFill>
                      <a:srgbClr val="FF0000"/>
                    </a:solidFill>
                    <a:round/>
                    <a:headEnd/>
                    <a:tailEnd/>
                  </a:ln>
                </p:spPr>
                <p:txBody>
                  <a:bodyPr/>
                  <a:lstStyle/>
                  <a:p>
                    <a:endParaRPr lang="en-US"/>
                  </a:p>
                </p:txBody>
              </p:sp>
              <p:sp>
                <p:nvSpPr>
                  <p:cNvPr id="51673" name="Line 354"/>
                  <p:cNvSpPr>
                    <a:spLocks noChangeShapeType="1"/>
                  </p:cNvSpPr>
                  <p:nvPr/>
                </p:nvSpPr>
                <p:spPr bwMode="auto">
                  <a:xfrm>
                    <a:off x="166" y="3809"/>
                    <a:ext cx="1" cy="39"/>
                  </a:xfrm>
                  <a:prstGeom prst="line">
                    <a:avLst/>
                  </a:prstGeom>
                  <a:noFill/>
                  <a:ln w="1588">
                    <a:solidFill>
                      <a:srgbClr val="FF0000"/>
                    </a:solidFill>
                    <a:round/>
                    <a:headEnd/>
                    <a:tailEnd/>
                  </a:ln>
                </p:spPr>
                <p:txBody>
                  <a:bodyPr/>
                  <a:lstStyle/>
                  <a:p>
                    <a:endParaRPr lang="en-US"/>
                  </a:p>
                </p:txBody>
              </p:sp>
              <p:sp>
                <p:nvSpPr>
                  <p:cNvPr id="51674" name="Line 355"/>
                  <p:cNvSpPr>
                    <a:spLocks noChangeShapeType="1"/>
                  </p:cNvSpPr>
                  <p:nvPr/>
                </p:nvSpPr>
                <p:spPr bwMode="auto">
                  <a:xfrm>
                    <a:off x="162" y="3848"/>
                    <a:ext cx="8" cy="1"/>
                  </a:xfrm>
                  <a:prstGeom prst="line">
                    <a:avLst/>
                  </a:prstGeom>
                  <a:noFill/>
                  <a:ln w="1588">
                    <a:solidFill>
                      <a:srgbClr val="FF0000"/>
                    </a:solidFill>
                    <a:round/>
                    <a:headEnd/>
                    <a:tailEnd/>
                  </a:ln>
                </p:spPr>
                <p:txBody>
                  <a:bodyPr/>
                  <a:lstStyle/>
                  <a:p>
                    <a:endParaRPr lang="en-US"/>
                  </a:p>
                </p:txBody>
              </p:sp>
              <p:sp>
                <p:nvSpPr>
                  <p:cNvPr id="51675" name="Line 356"/>
                  <p:cNvSpPr>
                    <a:spLocks noChangeShapeType="1"/>
                  </p:cNvSpPr>
                  <p:nvPr/>
                </p:nvSpPr>
                <p:spPr bwMode="auto">
                  <a:xfrm>
                    <a:off x="304" y="3924"/>
                    <a:ext cx="1" cy="39"/>
                  </a:xfrm>
                  <a:prstGeom prst="line">
                    <a:avLst/>
                  </a:prstGeom>
                  <a:noFill/>
                  <a:ln w="1588">
                    <a:solidFill>
                      <a:srgbClr val="FF0000"/>
                    </a:solidFill>
                    <a:round/>
                    <a:headEnd/>
                    <a:tailEnd/>
                  </a:ln>
                </p:spPr>
                <p:txBody>
                  <a:bodyPr/>
                  <a:lstStyle/>
                  <a:p>
                    <a:endParaRPr lang="en-US"/>
                  </a:p>
                </p:txBody>
              </p:sp>
              <p:sp>
                <p:nvSpPr>
                  <p:cNvPr id="51676" name="Line 357"/>
                  <p:cNvSpPr>
                    <a:spLocks noChangeShapeType="1"/>
                  </p:cNvSpPr>
                  <p:nvPr/>
                </p:nvSpPr>
                <p:spPr bwMode="auto">
                  <a:xfrm>
                    <a:off x="300" y="3963"/>
                    <a:ext cx="8" cy="1"/>
                  </a:xfrm>
                  <a:prstGeom prst="line">
                    <a:avLst/>
                  </a:prstGeom>
                  <a:noFill/>
                  <a:ln w="1588">
                    <a:solidFill>
                      <a:srgbClr val="FF0000"/>
                    </a:solidFill>
                    <a:round/>
                    <a:headEnd/>
                    <a:tailEnd/>
                  </a:ln>
                </p:spPr>
                <p:txBody>
                  <a:bodyPr/>
                  <a:lstStyle/>
                  <a:p>
                    <a:endParaRPr lang="en-US"/>
                  </a:p>
                </p:txBody>
              </p:sp>
              <p:sp>
                <p:nvSpPr>
                  <p:cNvPr id="51677" name="Line 358"/>
                  <p:cNvSpPr>
                    <a:spLocks noChangeShapeType="1"/>
                  </p:cNvSpPr>
                  <p:nvPr/>
                </p:nvSpPr>
                <p:spPr bwMode="auto">
                  <a:xfrm>
                    <a:off x="442" y="3783"/>
                    <a:ext cx="1" cy="53"/>
                  </a:xfrm>
                  <a:prstGeom prst="line">
                    <a:avLst/>
                  </a:prstGeom>
                  <a:noFill/>
                  <a:ln w="1588">
                    <a:solidFill>
                      <a:srgbClr val="FF0000"/>
                    </a:solidFill>
                    <a:round/>
                    <a:headEnd/>
                    <a:tailEnd/>
                  </a:ln>
                </p:spPr>
                <p:txBody>
                  <a:bodyPr/>
                  <a:lstStyle/>
                  <a:p>
                    <a:endParaRPr lang="en-US"/>
                  </a:p>
                </p:txBody>
              </p:sp>
              <p:sp>
                <p:nvSpPr>
                  <p:cNvPr id="51678" name="Line 359"/>
                  <p:cNvSpPr>
                    <a:spLocks noChangeShapeType="1"/>
                  </p:cNvSpPr>
                  <p:nvPr/>
                </p:nvSpPr>
                <p:spPr bwMode="auto">
                  <a:xfrm>
                    <a:off x="438" y="3836"/>
                    <a:ext cx="8" cy="1"/>
                  </a:xfrm>
                  <a:prstGeom prst="line">
                    <a:avLst/>
                  </a:prstGeom>
                  <a:noFill/>
                  <a:ln w="1588">
                    <a:solidFill>
                      <a:srgbClr val="FF0000"/>
                    </a:solidFill>
                    <a:round/>
                    <a:headEnd/>
                    <a:tailEnd/>
                  </a:ln>
                </p:spPr>
                <p:txBody>
                  <a:bodyPr/>
                  <a:lstStyle/>
                  <a:p>
                    <a:endParaRPr lang="en-US"/>
                  </a:p>
                </p:txBody>
              </p:sp>
              <p:sp>
                <p:nvSpPr>
                  <p:cNvPr id="51679" name="Line 360"/>
                  <p:cNvSpPr>
                    <a:spLocks noChangeShapeType="1"/>
                  </p:cNvSpPr>
                  <p:nvPr/>
                </p:nvSpPr>
                <p:spPr bwMode="auto">
                  <a:xfrm>
                    <a:off x="581" y="3645"/>
                    <a:ext cx="1" cy="91"/>
                  </a:xfrm>
                  <a:prstGeom prst="line">
                    <a:avLst/>
                  </a:prstGeom>
                  <a:noFill/>
                  <a:ln w="1588">
                    <a:solidFill>
                      <a:srgbClr val="FF0000"/>
                    </a:solidFill>
                    <a:round/>
                    <a:headEnd/>
                    <a:tailEnd/>
                  </a:ln>
                </p:spPr>
                <p:txBody>
                  <a:bodyPr/>
                  <a:lstStyle/>
                  <a:p>
                    <a:endParaRPr lang="en-US"/>
                  </a:p>
                </p:txBody>
              </p:sp>
              <p:sp>
                <p:nvSpPr>
                  <p:cNvPr id="51680" name="Line 361"/>
                  <p:cNvSpPr>
                    <a:spLocks noChangeShapeType="1"/>
                  </p:cNvSpPr>
                  <p:nvPr/>
                </p:nvSpPr>
                <p:spPr bwMode="auto">
                  <a:xfrm>
                    <a:off x="577" y="3736"/>
                    <a:ext cx="8" cy="1"/>
                  </a:xfrm>
                  <a:prstGeom prst="line">
                    <a:avLst/>
                  </a:prstGeom>
                  <a:noFill/>
                  <a:ln w="1588">
                    <a:solidFill>
                      <a:srgbClr val="FF0000"/>
                    </a:solidFill>
                    <a:round/>
                    <a:headEnd/>
                    <a:tailEnd/>
                  </a:ln>
                </p:spPr>
                <p:txBody>
                  <a:bodyPr/>
                  <a:lstStyle/>
                  <a:p>
                    <a:endParaRPr lang="en-US"/>
                  </a:p>
                </p:txBody>
              </p:sp>
              <p:sp>
                <p:nvSpPr>
                  <p:cNvPr id="51681" name="Line 362"/>
                  <p:cNvSpPr>
                    <a:spLocks noChangeShapeType="1"/>
                  </p:cNvSpPr>
                  <p:nvPr/>
                </p:nvSpPr>
                <p:spPr bwMode="auto">
                  <a:xfrm>
                    <a:off x="719" y="3477"/>
                    <a:ext cx="1" cy="85"/>
                  </a:xfrm>
                  <a:prstGeom prst="line">
                    <a:avLst/>
                  </a:prstGeom>
                  <a:noFill/>
                  <a:ln w="1588">
                    <a:solidFill>
                      <a:srgbClr val="FF0000"/>
                    </a:solidFill>
                    <a:round/>
                    <a:headEnd/>
                    <a:tailEnd/>
                  </a:ln>
                </p:spPr>
                <p:txBody>
                  <a:bodyPr/>
                  <a:lstStyle/>
                  <a:p>
                    <a:endParaRPr lang="en-US"/>
                  </a:p>
                </p:txBody>
              </p:sp>
              <p:sp>
                <p:nvSpPr>
                  <p:cNvPr id="51682" name="Line 363"/>
                  <p:cNvSpPr>
                    <a:spLocks noChangeShapeType="1"/>
                  </p:cNvSpPr>
                  <p:nvPr/>
                </p:nvSpPr>
                <p:spPr bwMode="auto">
                  <a:xfrm>
                    <a:off x="715" y="3562"/>
                    <a:ext cx="8" cy="1"/>
                  </a:xfrm>
                  <a:prstGeom prst="line">
                    <a:avLst/>
                  </a:prstGeom>
                  <a:noFill/>
                  <a:ln w="1588">
                    <a:solidFill>
                      <a:srgbClr val="FF0000"/>
                    </a:solidFill>
                    <a:round/>
                    <a:headEnd/>
                    <a:tailEnd/>
                  </a:ln>
                </p:spPr>
                <p:txBody>
                  <a:bodyPr/>
                  <a:lstStyle/>
                  <a:p>
                    <a:endParaRPr lang="en-US"/>
                  </a:p>
                </p:txBody>
              </p:sp>
              <p:sp>
                <p:nvSpPr>
                  <p:cNvPr id="51683" name="Line 364"/>
                  <p:cNvSpPr>
                    <a:spLocks noChangeShapeType="1"/>
                  </p:cNvSpPr>
                  <p:nvPr/>
                </p:nvSpPr>
                <p:spPr bwMode="auto">
                  <a:xfrm>
                    <a:off x="858" y="3392"/>
                    <a:ext cx="1" cy="101"/>
                  </a:xfrm>
                  <a:prstGeom prst="line">
                    <a:avLst/>
                  </a:prstGeom>
                  <a:noFill/>
                  <a:ln w="1588">
                    <a:solidFill>
                      <a:srgbClr val="FF0000"/>
                    </a:solidFill>
                    <a:round/>
                    <a:headEnd/>
                    <a:tailEnd/>
                  </a:ln>
                </p:spPr>
                <p:txBody>
                  <a:bodyPr/>
                  <a:lstStyle/>
                  <a:p>
                    <a:endParaRPr lang="en-US"/>
                  </a:p>
                </p:txBody>
              </p:sp>
              <p:sp>
                <p:nvSpPr>
                  <p:cNvPr id="51684" name="Line 365"/>
                  <p:cNvSpPr>
                    <a:spLocks noChangeShapeType="1"/>
                  </p:cNvSpPr>
                  <p:nvPr/>
                </p:nvSpPr>
                <p:spPr bwMode="auto">
                  <a:xfrm>
                    <a:off x="854" y="3493"/>
                    <a:ext cx="8" cy="1"/>
                  </a:xfrm>
                  <a:prstGeom prst="line">
                    <a:avLst/>
                  </a:prstGeom>
                  <a:noFill/>
                  <a:ln w="1588">
                    <a:solidFill>
                      <a:srgbClr val="FF0000"/>
                    </a:solidFill>
                    <a:round/>
                    <a:headEnd/>
                    <a:tailEnd/>
                  </a:ln>
                </p:spPr>
                <p:txBody>
                  <a:bodyPr/>
                  <a:lstStyle/>
                  <a:p>
                    <a:endParaRPr lang="en-US"/>
                  </a:p>
                </p:txBody>
              </p:sp>
              <p:sp>
                <p:nvSpPr>
                  <p:cNvPr id="51685" name="Line 366"/>
                  <p:cNvSpPr>
                    <a:spLocks noChangeShapeType="1"/>
                  </p:cNvSpPr>
                  <p:nvPr/>
                </p:nvSpPr>
                <p:spPr bwMode="auto">
                  <a:xfrm>
                    <a:off x="996" y="3453"/>
                    <a:ext cx="1" cy="100"/>
                  </a:xfrm>
                  <a:prstGeom prst="line">
                    <a:avLst/>
                  </a:prstGeom>
                  <a:noFill/>
                  <a:ln w="1588">
                    <a:solidFill>
                      <a:srgbClr val="FF0000"/>
                    </a:solidFill>
                    <a:round/>
                    <a:headEnd/>
                    <a:tailEnd/>
                  </a:ln>
                </p:spPr>
                <p:txBody>
                  <a:bodyPr/>
                  <a:lstStyle/>
                  <a:p>
                    <a:endParaRPr lang="en-US"/>
                  </a:p>
                </p:txBody>
              </p:sp>
              <p:sp>
                <p:nvSpPr>
                  <p:cNvPr id="51686" name="Line 367"/>
                  <p:cNvSpPr>
                    <a:spLocks noChangeShapeType="1"/>
                  </p:cNvSpPr>
                  <p:nvPr/>
                </p:nvSpPr>
                <p:spPr bwMode="auto">
                  <a:xfrm>
                    <a:off x="992" y="3553"/>
                    <a:ext cx="8" cy="1"/>
                  </a:xfrm>
                  <a:prstGeom prst="line">
                    <a:avLst/>
                  </a:prstGeom>
                  <a:noFill/>
                  <a:ln w="1588">
                    <a:solidFill>
                      <a:srgbClr val="FF0000"/>
                    </a:solidFill>
                    <a:round/>
                    <a:headEnd/>
                    <a:tailEnd/>
                  </a:ln>
                </p:spPr>
                <p:txBody>
                  <a:bodyPr/>
                  <a:lstStyle/>
                  <a:p>
                    <a:endParaRPr lang="en-US"/>
                  </a:p>
                </p:txBody>
              </p:sp>
              <p:sp>
                <p:nvSpPr>
                  <p:cNvPr id="51687" name="Line 368"/>
                  <p:cNvSpPr>
                    <a:spLocks noChangeShapeType="1"/>
                  </p:cNvSpPr>
                  <p:nvPr/>
                </p:nvSpPr>
                <p:spPr bwMode="auto">
                  <a:xfrm>
                    <a:off x="1134" y="3588"/>
                    <a:ext cx="1" cy="104"/>
                  </a:xfrm>
                  <a:prstGeom prst="line">
                    <a:avLst/>
                  </a:prstGeom>
                  <a:noFill/>
                  <a:ln w="1588">
                    <a:solidFill>
                      <a:srgbClr val="FF0000"/>
                    </a:solidFill>
                    <a:round/>
                    <a:headEnd/>
                    <a:tailEnd/>
                  </a:ln>
                </p:spPr>
                <p:txBody>
                  <a:bodyPr/>
                  <a:lstStyle/>
                  <a:p>
                    <a:endParaRPr lang="en-US"/>
                  </a:p>
                </p:txBody>
              </p:sp>
              <p:sp>
                <p:nvSpPr>
                  <p:cNvPr id="51688" name="Line 369"/>
                  <p:cNvSpPr>
                    <a:spLocks noChangeShapeType="1"/>
                  </p:cNvSpPr>
                  <p:nvPr/>
                </p:nvSpPr>
                <p:spPr bwMode="auto">
                  <a:xfrm>
                    <a:off x="1130" y="3692"/>
                    <a:ext cx="8" cy="1"/>
                  </a:xfrm>
                  <a:prstGeom prst="line">
                    <a:avLst/>
                  </a:prstGeom>
                  <a:noFill/>
                  <a:ln w="1588">
                    <a:solidFill>
                      <a:srgbClr val="FF0000"/>
                    </a:solidFill>
                    <a:round/>
                    <a:headEnd/>
                    <a:tailEnd/>
                  </a:ln>
                </p:spPr>
                <p:txBody>
                  <a:bodyPr/>
                  <a:lstStyle/>
                  <a:p>
                    <a:endParaRPr lang="en-US"/>
                  </a:p>
                </p:txBody>
              </p:sp>
              <p:sp>
                <p:nvSpPr>
                  <p:cNvPr id="51689" name="Freeform 370"/>
                  <p:cNvSpPr>
                    <a:spLocks/>
                  </p:cNvSpPr>
                  <p:nvPr/>
                </p:nvSpPr>
                <p:spPr bwMode="auto">
                  <a:xfrm>
                    <a:off x="166" y="3521"/>
                    <a:ext cx="968" cy="361"/>
                  </a:xfrm>
                  <a:custGeom>
                    <a:avLst/>
                    <a:gdLst>
                      <a:gd name="T0" fmla="*/ 0 w 3295"/>
                      <a:gd name="T1" fmla="*/ 26 h 839"/>
                      <a:gd name="T2" fmla="*/ 4 w 3295"/>
                      <a:gd name="T3" fmla="*/ 29 h 839"/>
                      <a:gd name="T4" fmla="*/ 7 w 3295"/>
                      <a:gd name="T5" fmla="*/ 27 h 839"/>
                      <a:gd name="T6" fmla="*/ 11 w 3295"/>
                      <a:gd name="T7" fmla="*/ 17 h 839"/>
                      <a:gd name="T8" fmla="*/ 14 w 3295"/>
                      <a:gd name="T9" fmla="*/ 4 h 839"/>
                      <a:gd name="T10" fmla="*/ 18 w 3295"/>
                      <a:gd name="T11" fmla="*/ 0 h 839"/>
                      <a:gd name="T12" fmla="*/ 21 w 3295"/>
                      <a:gd name="T13" fmla="*/ 9 h 839"/>
                      <a:gd name="T14" fmla="*/ 24 w 3295"/>
                      <a:gd name="T15" fmla="*/ 25 h 839"/>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839"/>
                      <a:gd name="T26" fmla="*/ 3295 w 3295"/>
                      <a:gd name="T27" fmla="*/ 839 h 8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839">
                        <a:moveTo>
                          <a:pt x="0" y="768"/>
                        </a:moveTo>
                        <a:lnTo>
                          <a:pt x="471" y="839"/>
                        </a:lnTo>
                        <a:lnTo>
                          <a:pt x="941" y="774"/>
                        </a:lnTo>
                        <a:lnTo>
                          <a:pt x="1412" y="494"/>
                        </a:lnTo>
                        <a:lnTo>
                          <a:pt x="1883" y="113"/>
                        </a:lnTo>
                        <a:lnTo>
                          <a:pt x="2354" y="0"/>
                        </a:lnTo>
                        <a:lnTo>
                          <a:pt x="2824" y="246"/>
                        </a:lnTo>
                        <a:lnTo>
                          <a:pt x="3295" y="741"/>
                        </a:lnTo>
                      </a:path>
                    </a:pathLst>
                  </a:custGeom>
                  <a:noFill/>
                  <a:ln w="1588">
                    <a:solidFill>
                      <a:srgbClr val="0000FF"/>
                    </a:solidFill>
                    <a:round/>
                    <a:headEnd/>
                    <a:tailEnd/>
                  </a:ln>
                </p:spPr>
                <p:txBody>
                  <a:bodyPr/>
                  <a:lstStyle/>
                  <a:p>
                    <a:endParaRPr lang="en-US"/>
                  </a:p>
                </p:txBody>
              </p:sp>
              <p:sp>
                <p:nvSpPr>
                  <p:cNvPr id="51690" name="Line 371"/>
                  <p:cNvSpPr>
                    <a:spLocks noChangeShapeType="1"/>
                  </p:cNvSpPr>
                  <p:nvPr/>
                </p:nvSpPr>
                <p:spPr bwMode="auto">
                  <a:xfrm flipV="1">
                    <a:off x="166" y="3837"/>
                    <a:ext cx="1" cy="14"/>
                  </a:xfrm>
                  <a:prstGeom prst="line">
                    <a:avLst/>
                  </a:prstGeom>
                  <a:noFill/>
                  <a:ln w="1588">
                    <a:solidFill>
                      <a:srgbClr val="0000FF"/>
                    </a:solidFill>
                    <a:round/>
                    <a:headEnd/>
                    <a:tailEnd/>
                  </a:ln>
                </p:spPr>
                <p:txBody>
                  <a:bodyPr/>
                  <a:lstStyle/>
                  <a:p>
                    <a:endParaRPr lang="en-US"/>
                  </a:p>
                </p:txBody>
              </p:sp>
              <p:sp>
                <p:nvSpPr>
                  <p:cNvPr id="51691" name="Line 372"/>
                  <p:cNvSpPr>
                    <a:spLocks noChangeShapeType="1"/>
                  </p:cNvSpPr>
                  <p:nvPr/>
                </p:nvSpPr>
                <p:spPr bwMode="auto">
                  <a:xfrm>
                    <a:off x="162" y="3837"/>
                    <a:ext cx="8" cy="1"/>
                  </a:xfrm>
                  <a:prstGeom prst="line">
                    <a:avLst/>
                  </a:prstGeom>
                  <a:noFill/>
                  <a:ln w="1588">
                    <a:solidFill>
                      <a:srgbClr val="0000FF"/>
                    </a:solidFill>
                    <a:round/>
                    <a:headEnd/>
                    <a:tailEnd/>
                  </a:ln>
                </p:spPr>
                <p:txBody>
                  <a:bodyPr/>
                  <a:lstStyle/>
                  <a:p>
                    <a:endParaRPr lang="en-US"/>
                  </a:p>
                </p:txBody>
              </p:sp>
              <p:sp>
                <p:nvSpPr>
                  <p:cNvPr id="51692" name="Line 373"/>
                  <p:cNvSpPr>
                    <a:spLocks noChangeShapeType="1"/>
                  </p:cNvSpPr>
                  <p:nvPr/>
                </p:nvSpPr>
                <p:spPr bwMode="auto">
                  <a:xfrm flipV="1">
                    <a:off x="304" y="3868"/>
                    <a:ext cx="1" cy="14"/>
                  </a:xfrm>
                  <a:prstGeom prst="line">
                    <a:avLst/>
                  </a:prstGeom>
                  <a:noFill/>
                  <a:ln w="1588">
                    <a:solidFill>
                      <a:srgbClr val="0000FF"/>
                    </a:solidFill>
                    <a:round/>
                    <a:headEnd/>
                    <a:tailEnd/>
                  </a:ln>
                </p:spPr>
                <p:txBody>
                  <a:bodyPr/>
                  <a:lstStyle/>
                  <a:p>
                    <a:endParaRPr lang="en-US"/>
                  </a:p>
                </p:txBody>
              </p:sp>
              <p:sp>
                <p:nvSpPr>
                  <p:cNvPr id="51693" name="Line 374"/>
                  <p:cNvSpPr>
                    <a:spLocks noChangeShapeType="1"/>
                  </p:cNvSpPr>
                  <p:nvPr/>
                </p:nvSpPr>
                <p:spPr bwMode="auto">
                  <a:xfrm>
                    <a:off x="300" y="3868"/>
                    <a:ext cx="8" cy="1"/>
                  </a:xfrm>
                  <a:prstGeom prst="line">
                    <a:avLst/>
                  </a:prstGeom>
                  <a:noFill/>
                  <a:ln w="1588">
                    <a:solidFill>
                      <a:srgbClr val="0000FF"/>
                    </a:solidFill>
                    <a:round/>
                    <a:headEnd/>
                    <a:tailEnd/>
                  </a:ln>
                </p:spPr>
                <p:txBody>
                  <a:bodyPr/>
                  <a:lstStyle/>
                  <a:p>
                    <a:endParaRPr lang="en-US"/>
                  </a:p>
                </p:txBody>
              </p:sp>
              <p:sp>
                <p:nvSpPr>
                  <p:cNvPr id="51694" name="Line 375"/>
                  <p:cNvSpPr>
                    <a:spLocks noChangeShapeType="1"/>
                  </p:cNvSpPr>
                  <p:nvPr/>
                </p:nvSpPr>
                <p:spPr bwMode="auto">
                  <a:xfrm flipV="1">
                    <a:off x="442" y="3821"/>
                    <a:ext cx="1" cy="33"/>
                  </a:xfrm>
                  <a:prstGeom prst="line">
                    <a:avLst/>
                  </a:prstGeom>
                  <a:noFill/>
                  <a:ln w="1588">
                    <a:solidFill>
                      <a:srgbClr val="0000FF"/>
                    </a:solidFill>
                    <a:round/>
                    <a:headEnd/>
                    <a:tailEnd/>
                  </a:ln>
                </p:spPr>
                <p:txBody>
                  <a:bodyPr/>
                  <a:lstStyle/>
                  <a:p>
                    <a:endParaRPr lang="en-US"/>
                  </a:p>
                </p:txBody>
              </p:sp>
              <p:sp>
                <p:nvSpPr>
                  <p:cNvPr id="51695" name="Line 376"/>
                  <p:cNvSpPr>
                    <a:spLocks noChangeShapeType="1"/>
                  </p:cNvSpPr>
                  <p:nvPr/>
                </p:nvSpPr>
                <p:spPr bwMode="auto">
                  <a:xfrm>
                    <a:off x="438" y="3821"/>
                    <a:ext cx="8" cy="1"/>
                  </a:xfrm>
                  <a:prstGeom prst="line">
                    <a:avLst/>
                  </a:prstGeom>
                  <a:noFill/>
                  <a:ln w="1588">
                    <a:solidFill>
                      <a:srgbClr val="0000FF"/>
                    </a:solidFill>
                    <a:round/>
                    <a:headEnd/>
                    <a:tailEnd/>
                  </a:ln>
                </p:spPr>
                <p:txBody>
                  <a:bodyPr/>
                  <a:lstStyle/>
                  <a:p>
                    <a:endParaRPr lang="en-US"/>
                  </a:p>
                </p:txBody>
              </p:sp>
              <p:sp>
                <p:nvSpPr>
                  <p:cNvPr id="51696" name="Line 377"/>
                  <p:cNvSpPr>
                    <a:spLocks noChangeShapeType="1"/>
                  </p:cNvSpPr>
                  <p:nvPr/>
                </p:nvSpPr>
                <p:spPr bwMode="auto">
                  <a:xfrm flipV="1">
                    <a:off x="581" y="3670"/>
                    <a:ext cx="1" cy="63"/>
                  </a:xfrm>
                  <a:prstGeom prst="line">
                    <a:avLst/>
                  </a:prstGeom>
                  <a:noFill/>
                  <a:ln w="1588">
                    <a:solidFill>
                      <a:srgbClr val="0000FF"/>
                    </a:solidFill>
                    <a:round/>
                    <a:headEnd/>
                    <a:tailEnd/>
                  </a:ln>
                </p:spPr>
                <p:txBody>
                  <a:bodyPr/>
                  <a:lstStyle/>
                  <a:p>
                    <a:endParaRPr lang="en-US"/>
                  </a:p>
                </p:txBody>
              </p:sp>
              <p:sp>
                <p:nvSpPr>
                  <p:cNvPr id="51697" name="Line 378"/>
                  <p:cNvSpPr>
                    <a:spLocks noChangeShapeType="1"/>
                  </p:cNvSpPr>
                  <p:nvPr/>
                </p:nvSpPr>
                <p:spPr bwMode="auto">
                  <a:xfrm>
                    <a:off x="577" y="3670"/>
                    <a:ext cx="8" cy="1"/>
                  </a:xfrm>
                  <a:prstGeom prst="line">
                    <a:avLst/>
                  </a:prstGeom>
                  <a:noFill/>
                  <a:ln w="1588">
                    <a:solidFill>
                      <a:srgbClr val="0000FF"/>
                    </a:solidFill>
                    <a:round/>
                    <a:headEnd/>
                    <a:tailEnd/>
                  </a:ln>
                </p:spPr>
                <p:txBody>
                  <a:bodyPr/>
                  <a:lstStyle/>
                  <a:p>
                    <a:endParaRPr lang="en-US"/>
                  </a:p>
                </p:txBody>
              </p:sp>
              <p:sp>
                <p:nvSpPr>
                  <p:cNvPr id="51698" name="Line 379"/>
                  <p:cNvSpPr>
                    <a:spLocks noChangeShapeType="1"/>
                  </p:cNvSpPr>
                  <p:nvPr/>
                </p:nvSpPr>
                <p:spPr bwMode="auto">
                  <a:xfrm flipV="1">
                    <a:off x="719" y="3489"/>
                    <a:ext cx="1" cy="81"/>
                  </a:xfrm>
                  <a:prstGeom prst="line">
                    <a:avLst/>
                  </a:prstGeom>
                  <a:noFill/>
                  <a:ln w="1588">
                    <a:solidFill>
                      <a:srgbClr val="0000FF"/>
                    </a:solidFill>
                    <a:round/>
                    <a:headEnd/>
                    <a:tailEnd/>
                  </a:ln>
                </p:spPr>
                <p:txBody>
                  <a:bodyPr/>
                  <a:lstStyle/>
                  <a:p>
                    <a:endParaRPr lang="en-US"/>
                  </a:p>
                </p:txBody>
              </p:sp>
              <p:sp>
                <p:nvSpPr>
                  <p:cNvPr id="51699" name="Line 380"/>
                  <p:cNvSpPr>
                    <a:spLocks noChangeShapeType="1"/>
                  </p:cNvSpPr>
                  <p:nvPr/>
                </p:nvSpPr>
                <p:spPr bwMode="auto">
                  <a:xfrm>
                    <a:off x="715" y="3489"/>
                    <a:ext cx="8" cy="1"/>
                  </a:xfrm>
                  <a:prstGeom prst="line">
                    <a:avLst/>
                  </a:prstGeom>
                  <a:noFill/>
                  <a:ln w="1588">
                    <a:solidFill>
                      <a:srgbClr val="0000FF"/>
                    </a:solidFill>
                    <a:round/>
                    <a:headEnd/>
                    <a:tailEnd/>
                  </a:ln>
                </p:spPr>
                <p:txBody>
                  <a:bodyPr/>
                  <a:lstStyle/>
                  <a:p>
                    <a:endParaRPr lang="en-US"/>
                  </a:p>
                </p:txBody>
              </p:sp>
              <p:sp>
                <p:nvSpPr>
                  <p:cNvPr id="51700" name="Line 381"/>
                  <p:cNvSpPr>
                    <a:spLocks noChangeShapeType="1"/>
                  </p:cNvSpPr>
                  <p:nvPr/>
                </p:nvSpPr>
                <p:spPr bwMode="auto">
                  <a:xfrm flipV="1">
                    <a:off x="858" y="3458"/>
                    <a:ext cx="1" cy="63"/>
                  </a:xfrm>
                  <a:prstGeom prst="line">
                    <a:avLst/>
                  </a:prstGeom>
                  <a:noFill/>
                  <a:ln w="1588">
                    <a:solidFill>
                      <a:srgbClr val="0000FF"/>
                    </a:solidFill>
                    <a:round/>
                    <a:headEnd/>
                    <a:tailEnd/>
                  </a:ln>
                </p:spPr>
                <p:txBody>
                  <a:bodyPr/>
                  <a:lstStyle/>
                  <a:p>
                    <a:endParaRPr lang="en-US"/>
                  </a:p>
                </p:txBody>
              </p:sp>
              <p:sp>
                <p:nvSpPr>
                  <p:cNvPr id="51701" name="Line 382"/>
                  <p:cNvSpPr>
                    <a:spLocks noChangeShapeType="1"/>
                  </p:cNvSpPr>
                  <p:nvPr/>
                </p:nvSpPr>
                <p:spPr bwMode="auto">
                  <a:xfrm>
                    <a:off x="854" y="3458"/>
                    <a:ext cx="8" cy="1"/>
                  </a:xfrm>
                  <a:prstGeom prst="line">
                    <a:avLst/>
                  </a:prstGeom>
                  <a:noFill/>
                  <a:ln w="1588">
                    <a:solidFill>
                      <a:srgbClr val="0000FF"/>
                    </a:solidFill>
                    <a:round/>
                    <a:headEnd/>
                    <a:tailEnd/>
                  </a:ln>
                </p:spPr>
                <p:txBody>
                  <a:bodyPr/>
                  <a:lstStyle/>
                  <a:p>
                    <a:endParaRPr lang="en-US"/>
                  </a:p>
                </p:txBody>
              </p:sp>
              <p:sp>
                <p:nvSpPr>
                  <p:cNvPr id="51702" name="Line 383"/>
                  <p:cNvSpPr>
                    <a:spLocks noChangeShapeType="1"/>
                  </p:cNvSpPr>
                  <p:nvPr/>
                </p:nvSpPr>
                <p:spPr bwMode="auto">
                  <a:xfrm flipV="1">
                    <a:off x="996" y="3577"/>
                    <a:ext cx="1" cy="50"/>
                  </a:xfrm>
                  <a:prstGeom prst="line">
                    <a:avLst/>
                  </a:prstGeom>
                  <a:noFill/>
                  <a:ln w="1588">
                    <a:solidFill>
                      <a:srgbClr val="0000FF"/>
                    </a:solidFill>
                    <a:round/>
                    <a:headEnd/>
                    <a:tailEnd/>
                  </a:ln>
                </p:spPr>
                <p:txBody>
                  <a:bodyPr/>
                  <a:lstStyle/>
                  <a:p>
                    <a:endParaRPr lang="en-US"/>
                  </a:p>
                </p:txBody>
              </p:sp>
              <p:sp>
                <p:nvSpPr>
                  <p:cNvPr id="51703" name="Line 384"/>
                  <p:cNvSpPr>
                    <a:spLocks noChangeShapeType="1"/>
                  </p:cNvSpPr>
                  <p:nvPr/>
                </p:nvSpPr>
                <p:spPr bwMode="auto">
                  <a:xfrm>
                    <a:off x="992" y="3577"/>
                    <a:ext cx="8" cy="1"/>
                  </a:xfrm>
                  <a:prstGeom prst="line">
                    <a:avLst/>
                  </a:prstGeom>
                  <a:noFill/>
                  <a:ln w="1588">
                    <a:solidFill>
                      <a:srgbClr val="0000FF"/>
                    </a:solidFill>
                    <a:round/>
                    <a:headEnd/>
                    <a:tailEnd/>
                  </a:ln>
                </p:spPr>
                <p:txBody>
                  <a:bodyPr/>
                  <a:lstStyle/>
                  <a:p>
                    <a:endParaRPr lang="en-US"/>
                  </a:p>
                </p:txBody>
              </p:sp>
              <p:sp>
                <p:nvSpPr>
                  <p:cNvPr id="51704" name="Line 385"/>
                  <p:cNvSpPr>
                    <a:spLocks noChangeShapeType="1"/>
                  </p:cNvSpPr>
                  <p:nvPr/>
                </p:nvSpPr>
                <p:spPr bwMode="auto">
                  <a:xfrm flipV="1">
                    <a:off x="1134" y="3776"/>
                    <a:ext cx="1" cy="64"/>
                  </a:xfrm>
                  <a:prstGeom prst="line">
                    <a:avLst/>
                  </a:prstGeom>
                  <a:noFill/>
                  <a:ln w="1588">
                    <a:solidFill>
                      <a:srgbClr val="0000FF"/>
                    </a:solidFill>
                    <a:round/>
                    <a:headEnd/>
                    <a:tailEnd/>
                  </a:ln>
                </p:spPr>
                <p:txBody>
                  <a:bodyPr/>
                  <a:lstStyle/>
                  <a:p>
                    <a:endParaRPr lang="en-US"/>
                  </a:p>
                </p:txBody>
              </p:sp>
              <p:sp>
                <p:nvSpPr>
                  <p:cNvPr id="51705" name="Line 386"/>
                  <p:cNvSpPr>
                    <a:spLocks noChangeShapeType="1"/>
                  </p:cNvSpPr>
                  <p:nvPr/>
                </p:nvSpPr>
                <p:spPr bwMode="auto">
                  <a:xfrm>
                    <a:off x="1130" y="3776"/>
                    <a:ext cx="8" cy="1"/>
                  </a:xfrm>
                  <a:prstGeom prst="line">
                    <a:avLst/>
                  </a:prstGeom>
                  <a:noFill/>
                  <a:ln w="1588">
                    <a:solidFill>
                      <a:srgbClr val="0000FF"/>
                    </a:solidFill>
                    <a:round/>
                    <a:headEnd/>
                    <a:tailEnd/>
                  </a:ln>
                </p:spPr>
                <p:txBody>
                  <a:bodyPr/>
                  <a:lstStyle/>
                  <a:p>
                    <a:endParaRPr lang="en-US"/>
                  </a:p>
                </p:txBody>
              </p:sp>
              <p:sp>
                <p:nvSpPr>
                  <p:cNvPr id="51706" name="Line 387"/>
                  <p:cNvSpPr>
                    <a:spLocks noChangeShapeType="1"/>
                  </p:cNvSpPr>
                  <p:nvPr/>
                </p:nvSpPr>
                <p:spPr bwMode="auto">
                  <a:xfrm>
                    <a:off x="166" y="3851"/>
                    <a:ext cx="1" cy="15"/>
                  </a:xfrm>
                  <a:prstGeom prst="line">
                    <a:avLst/>
                  </a:prstGeom>
                  <a:noFill/>
                  <a:ln w="1588">
                    <a:solidFill>
                      <a:srgbClr val="0000FF"/>
                    </a:solidFill>
                    <a:round/>
                    <a:headEnd/>
                    <a:tailEnd/>
                  </a:ln>
                </p:spPr>
                <p:txBody>
                  <a:bodyPr/>
                  <a:lstStyle/>
                  <a:p>
                    <a:endParaRPr lang="en-US"/>
                  </a:p>
                </p:txBody>
              </p:sp>
              <p:sp>
                <p:nvSpPr>
                  <p:cNvPr id="51707" name="Line 388"/>
                  <p:cNvSpPr>
                    <a:spLocks noChangeShapeType="1"/>
                  </p:cNvSpPr>
                  <p:nvPr/>
                </p:nvSpPr>
                <p:spPr bwMode="auto">
                  <a:xfrm>
                    <a:off x="162" y="3866"/>
                    <a:ext cx="8" cy="1"/>
                  </a:xfrm>
                  <a:prstGeom prst="line">
                    <a:avLst/>
                  </a:prstGeom>
                  <a:noFill/>
                  <a:ln w="1588">
                    <a:solidFill>
                      <a:srgbClr val="0000FF"/>
                    </a:solidFill>
                    <a:round/>
                    <a:headEnd/>
                    <a:tailEnd/>
                  </a:ln>
                </p:spPr>
                <p:txBody>
                  <a:bodyPr/>
                  <a:lstStyle/>
                  <a:p>
                    <a:endParaRPr lang="en-US"/>
                  </a:p>
                </p:txBody>
              </p:sp>
              <p:sp>
                <p:nvSpPr>
                  <p:cNvPr id="51708" name="Line 389"/>
                  <p:cNvSpPr>
                    <a:spLocks noChangeShapeType="1"/>
                  </p:cNvSpPr>
                  <p:nvPr/>
                </p:nvSpPr>
                <p:spPr bwMode="auto">
                  <a:xfrm>
                    <a:off x="304" y="3882"/>
                    <a:ext cx="1" cy="14"/>
                  </a:xfrm>
                  <a:prstGeom prst="line">
                    <a:avLst/>
                  </a:prstGeom>
                  <a:noFill/>
                  <a:ln w="1588">
                    <a:solidFill>
                      <a:srgbClr val="0000FF"/>
                    </a:solidFill>
                    <a:round/>
                    <a:headEnd/>
                    <a:tailEnd/>
                  </a:ln>
                </p:spPr>
                <p:txBody>
                  <a:bodyPr/>
                  <a:lstStyle/>
                  <a:p>
                    <a:endParaRPr lang="en-US"/>
                  </a:p>
                </p:txBody>
              </p:sp>
              <p:sp>
                <p:nvSpPr>
                  <p:cNvPr id="51709" name="Line 390"/>
                  <p:cNvSpPr>
                    <a:spLocks noChangeShapeType="1"/>
                  </p:cNvSpPr>
                  <p:nvPr/>
                </p:nvSpPr>
                <p:spPr bwMode="auto">
                  <a:xfrm>
                    <a:off x="300" y="3896"/>
                    <a:ext cx="8" cy="1"/>
                  </a:xfrm>
                  <a:prstGeom prst="line">
                    <a:avLst/>
                  </a:prstGeom>
                  <a:noFill/>
                  <a:ln w="1588">
                    <a:solidFill>
                      <a:srgbClr val="0000FF"/>
                    </a:solidFill>
                    <a:round/>
                    <a:headEnd/>
                    <a:tailEnd/>
                  </a:ln>
                </p:spPr>
                <p:txBody>
                  <a:bodyPr/>
                  <a:lstStyle/>
                  <a:p>
                    <a:endParaRPr lang="en-US"/>
                  </a:p>
                </p:txBody>
              </p:sp>
              <p:sp>
                <p:nvSpPr>
                  <p:cNvPr id="51710" name="Line 391"/>
                  <p:cNvSpPr>
                    <a:spLocks noChangeShapeType="1"/>
                  </p:cNvSpPr>
                  <p:nvPr/>
                </p:nvSpPr>
                <p:spPr bwMode="auto">
                  <a:xfrm>
                    <a:off x="442" y="3854"/>
                    <a:ext cx="1" cy="33"/>
                  </a:xfrm>
                  <a:prstGeom prst="line">
                    <a:avLst/>
                  </a:prstGeom>
                  <a:noFill/>
                  <a:ln w="1588">
                    <a:solidFill>
                      <a:srgbClr val="0000FF"/>
                    </a:solidFill>
                    <a:round/>
                    <a:headEnd/>
                    <a:tailEnd/>
                  </a:ln>
                </p:spPr>
                <p:txBody>
                  <a:bodyPr/>
                  <a:lstStyle/>
                  <a:p>
                    <a:endParaRPr lang="en-US"/>
                  </a:p>
                </p:txBody>
              </p:sp>
              <p:sp>
                <p:nvSpPr>
                  <p:cNvPr id="51711" name="Line 392"/>
                  <p:cNvSpPr>
                    <a:spLocks noChangeShapeType="1"/>
                  </p:cNvSpPr>
                  <p:nvPr/>
                </p:nvSpPr>
                <p:spPr bwMode="auto">
                  <a:xfrm>
                    <a:off x="438" y="3887"/>
                    <a:ext cx="8" cy="1"/>
                  </a:xfrm>
                  <a:prstGeom prst="line">
                    <a:avLst/>
                  </a:prstGeom>
                  <a:noFill/>
                  <a:ln w="1588">
                    <a:solidFill>
                      <a:srgbClr val="0000FF"/>
                    </a:solidFill>
                    <a:round/>
                    <a:headEnd/>
                    <a:tailEnd/>
                  </a:ln>
                </p:spPr>
                <p:txBody>
                  <a:bodyPr/>
                  <a:lstStyle/>
                  <a:p>
                    <a:endParaRPr lang="en-US"/>
                  </a:p>
                </p:txBody>
              </p:sp>
              <p:sp>
                <p:nvSpPr>
                  <p:cNvPr id="51712" name="Line 393"/>
                  <p:cNvSpPr>
                    <a:spLocks noChangeShapeType="1"/>
                  </p:cNvSpPr>
                  <p:nvPr/>
                </p:nvSpPr>
                <p:spPr bwMode="auto">
                  <a:xfrm>
                    <a:off x="581" y="3733"/>
                    <a:ext cx="1" cy="64"/>
                  </a:xfrm>
                  <a:prstGeom prst="line">
                    <a:avLst/>
                  </a:prstGeom>
                  <a:noFill/>
                  <a:ln w="1588">
                    <a:solidFill>
                      <a:srgbClr val="0000FF"/>
                    </a:solidFill>
                    <a:round/>
                    <a:headEnd/>
                    <a:tailEnd/>
                  </a:ln>
                </p:spPr>
                <p:txBody>
                  <a:bodyPr/>
                  <a:lstStyle/>
                  <a:p>
                    <a:endParaRPr lang="en-US"/>
                  </a:p>
                </p:txBody>
              </p:sp>
              <p:sp>
                <p:nvSpPr>
                  <p:cNvPr id="51713" name="Line 394"/>
                  <p:cNvSpPr>
                    <a:spLocks noChangeShapeType="1"/>
                  </p:cNvSpPr>
                  <p:nvPr/>
                </p:nvSpPr>
                <p:spPr bwMode="auto">
                  <a:xfrm>
                    <a:off x="577" y="3797"/>
                    <a:ext cx="8" cy="1"/>
                  </a:xfrm>
                  <a:prstGeom prst="line">
                    <a:avLst/>
                  </a:prstGeom>
                  <a:noFill/>
                  <a:ln w="1588">
                    <a:solidFill>
                      <a:srgbClr val="0000FF"/>
                    </a:solidFill>
                    <a:round/>
                    <a:headEnd/>
                    <a:tailEnd/>
                  </a:ln>
                </p:spPr>
                <p:txBody>
                  <a:bodyPr/>
                  <a:lstStyle/>
                  <a:p>
                    <a:endParaRPr lang="en-US"/>
                  </a:p>
                </p:txBody>
              </p:sp>
              <p:sp>
                <p:nvSpPr>
                  <p:cNvPr id="51714" name="Line 395"/>
                  <p:cNvSpPr>
                    <a:spLocks noChangeShapeType="1"/>
                  </p:cNvSpPr>
                  <p:nvPr/>
                </p:nvSpPr>
                <p:spPr bwMode="auto">
                  <a:xfrm>
                    <a:off x="719" y="3570"/>
                    <a:ext cx="1" cy="80"/>
                  </a:xfrm>
                  <a:prstGeom prst="line">
                    <a:avLst/>
                  </a:prstGeom>
                  <a:noFill/>
                  <a:ln w="1588">
                    <a:solidFill>
                      <a:srgbClr val="0000FF"/>
                    </a:solidFill>
                    <a:round/>
                    <a:headEnd/>
                    <a:tailEnd/>
                  </a:ln>
                </p:spPr>
                <p:txBody>
                  <a:bodyPr/>
                  <a:lstStyle/>
                  <a:p>
                    <a:endParaRPr lang="en-US"/>
                  </a:p>
                </p:txBody>
              </p:sp>
              <p:sp>
                <p:nvSpPr>
                  <p:cNvPr id="51715" name="Line 396"/>
                  <p:cNvSpPr>
                    <a:spLocks noChangeShapeType="1"/>
                  </p:cNvSpPr>
                  <p:nvPr/>
                </p:nvSpPr>
                <p:spPr bwMode="auto">
                  <a:xfrm>
                    <a:off x="715" y="3650"/>
                    <a:ext cx="8" cy="1"/>
                  </a:xfrm>
                  <a:prstGeom prst="line">
                    <a:avLst/>
                  </a:prstGeom>
                  <a:noFill/>
                  <a:ln w="1588">
                    <a:solidFill>
                      <a:srgbClr val="0000FF"/>
                    </a:solidFill>
                    <a:round/>
                    <a:headEnd/>
                    <a:tailEnd/>
                  </a:ln>
                </p:spPr>
                <p:txBody>
                  <a:bodyPr/>
                  <a:lstStyle/>
                  <a:p>
                    <a:endParaRPr lang="en-US"/>
                  </a:p>
                </p:txBody>
              </p:sp>
              <p:sp>
                <p:nvSpPr>
                  <p:cNvPr id="51716" name="Line 397"/>
                  <p:cNvSpPr>
                    <a:spLocks noChangeShapeType="1"/>
                  </p:cNvSpPr>
                  <p:nvPr/>
                </p:nvSpPr>
                <p:spPr bwMode="auto">
                  <a:xfrm>
                    <a:off x="858" y="3521"/>
                    <a:ext cx="1" cy="63"/>
                  </a:xfrm>
                  <a:prstGeom prst="line">
                    <a:avLst/>
                  </a:prstGeom>
                  <a:noFill/>
                  <a:ln w="1588">
                    <a:solidFill>
                      <a:srgbClr val="0000FF"/>
                    </a:solidFill>
                    <a:round/>
                    <a:headEnd/>
                    <a:tailEnd/>
                  </a:ln>
                </p:spPr>
                <p:txBody>
                  <a:bodyPr/>
                  <a:lstStyle/>
                  <a:p>
                    <a:endParaRPr lang="en-US"/>
                  </a:p>
                </p:txBody>
              </p:sp>
              <p:sp>
                <p:nvSpPr>
                  <p:cNvPr id="51717" name="Line 398"/>
                  <p:cNvSpPr>
                    <a:spLocks noChangeShapeType="1"/>
                  </p:cNvSpPr>
                  <p:nvPr/>
                </p:nvSpPr>
                <p:spPr bwMode="auto">
                  <a:xfrm>
                    <a:off x="854" y="3584"/>
                    <a:ext cx="8" cy="1"/>
                  </a:xfrm>
                  <a:prstGeom prst="line">
                    <a:avLst/>
                  </a:prstGeom>
                  <a:noFill/>
                  <a:ln w="1588">
                    <a:solidFill>
                      <a:srgbClr val="0000FF"/>
                    </a:solidFill>
                    <a:round/>
                    <a:headEnd/>
                    <a:tailEnd/>
                  </a:ln>
                </p:spPr>
                <p:txBody>
                  <a:bodyPr/>
                  <a:lstStyle/>
                  <a:p>
                    <a:endParaRPr lang="en-US"/>
                  </a:p>
                </p:txBody>
              </p:sp>
              <p:sp>
                <p:nvSpPr>
                  <p:cNvPr id="51718" name="Line 399"/>
                  <p:cNvSpPr>
                    <a:spLocks noChangeShapeType="1"/>
                  </p:cNvSpPr>
                  <p:nvPr/>
                </p:nvSpPr>
                <p:spPr bwMode="auto">
                  <a:xfrm>
                    <a:off x="996" y="3627"/>
                    <a:ext cx="1" cy="50"/>
                  </a:xfrm>
                  <a:prstGeom prst="line">
                    <a:avLst/>
                  </a:prstGeom>
                  <a:noFill/>
                  <a:ln w="1588">
                    <a:solidFill>
                      <a:srgbClr val="0000FF"/>
                    </a:solidFill>
                    <a:round/>
                    <a:headEnd/>
                    <a:tailEnd/>
                  </a:ln>
                </p:spPr>
                <p:txBody>
                  <a:bodyPr/>
                  <a:lstStyle/>
                  <a:p>
                    <a:endParaRPr lang="en-US"/>
                  </a:p>
                </p:txBody>
              </p:sp>
              <p:sp>
                <p:nvSpPr>
                  <p:cNvPr id="51719" name="Line 400"/>
                  <p:cNvSpPr>
                    <a:spLocks noChangeShapeType="1"/>
                  </p:cNvSpPr>
                  <p:nvPr/>
                </p:nvSpPr>
                <p:spPr bwMode="auto">
                  <a:xfrm>
                    <a:off x="992" y="3677"/>
                    <a:ext cx="8" cy="1"/>
                  </a:xfrm>
                  <a:prstGeom prst="line">
                    <a:avLst/>
                  </a:prstGeom>
                  <a:noFill/>
                  <a:ln w="1588">
                    <a:solidFill>
                      <a:srgbClr val="0000FF"/>
                    </a:solidFill>
                    <a:round/>
                    <a:headEnd/>
                    <a:tailEnd/>
                  </a:ln>
                </p:spPr>
                <p:txBody>
                  <a:bodyPr/>
                  <a:lstStyle/>
                  <a:p>
                    <a:endParaRPr lang="en-US"/>
                  </a:p>
                </p:txBody>
              </p:sp>
              <p:sp>
                <p:nvSpPr>
                  <p:cNvPr id="51720" name="Line 401"/>
                  <p:cNvSpPr>
                    <a:spLocks noChangeShapeType="1"/>
                  </p:cNvSpPr>
                  <p:nvPr/>
                </p:nvSpPr>
                <p:spPr bwMode="auto">
                  <a:xfrm>
                    <a:off x="1134" y="3840"/>
                    <a:ext cx="1" cy="63"/>
                  </a:xfrm>
                  <a:prstGeom prst="line">
                    <a:avLst/>
                  </a:prstGeom>
                  <a:noFill/>
                  <a:ln w="1588">
                    <a:solidFill>
                      <a:srgbClr val="0000FF"/>
                    </a:solidFill>
                    <a:round/>
                    <a:headEnd/>
                    <a:tailEnd/>
                  </a:ln>
                </p:spPr>
                <p:txBody>
                  <a:bodyPr/>
                  <a:lstStyle/>
                  <a:p>
                    <a:endParaRPr lang="en-US"/>
                  </a:p>
                </p:txBody>
              </p:sp>
              <p:sp>
                <p:nvSpPr>
                  <p:cNvPr id="51721" name="Line 402"/>
                  <p:cNvSpPr>
                    <a:spLocks noChangeShapeType="1"/>
                  </p:cNvSpPr>
                  <p:nvPr/>
                </p:nvSpPr>
                <p:spPr bwMode="auto">
                  <a:xfrm>
                    <a:off x="1130" y="3903"/>
                    <a:ext cx="8" cy="1"/>
                  </a:xfrm>
                  <a:prstGeom prst="line">
                    <a:avLst/>
                  </a:prstGeom>
                  <a:noFill/>
                  <a:ln w="1588">
                    <a:solidFill>
                      <a:srgbClr val="0000FF"/>
                    </a:solidFill>
                    <a:round/>
                    <a:headEnd/>
                    <a:tailEnd/>
                  </a:ln>
                </p:spPr>
                <p:txBody>
                  <a:bodyPr/>
                  <a:lstStyle/>
                  <a:p>
                    <a:endParaRPr lang="en-US"/>
                  </a:p>
                </p:txBody>
              </p:sp>
              <p:sp>
                <p:nvSpPr>
                  <p:cNvPr id="51722" name="Oval 403"/>
                  <p:cNvSpPr>
                    <a:spLocks noChangeArrowheads="1"/>
                  </p:cNvSpPr>
                  <p:nvPr/>
                </p:nvSpPr>
                <p:spPr bwMode="auto">
                  <a:xfrm>
                    <a:off x="162" y="3804"/>
                    <a:ext cx="7" cy="11"/>
                  </a:xfrm>
                  <a:prstGeom prst="ellipse">
                    <a:avLst/>
                  </a:prstGeom>
                  <a:solidFill>
                    <a:srgbClr val="FF0000"/>
                  </a:solidFill>
                  <a:ln w="1588">
                    <a:solidFill>
                      <a:srgbClr val="FF0000"/>
                    </a:solidFill>
                    <a:round/>
                    <a:headEnd/>
                    <a:tailEnd/>
                  </a:ln>
                </p:spPr>
                <p:txBody>
                  <a:bodyPr/>
                  <a:lstStyle/>
                  <a:p>
                    <a:endParaRPr lang="en-US"/>
                  </a:p>
                </p:txBody>
              </p:sp>
              <p:sp>
                <p:nvSpPr>
                  <p:cNvPr id="51723" name="Oval 404"/>
                  <p:cNvSpPr>
                    <a:spLocks noChangeArrowheads="1"/>
                  </p:cNvSpPr>
                  <p:nvPr/>
                </p:nvSpPr>
                <p:spPr bwMode="auto">
                  <a:xfrm>
                    <a:off x="300" y="3918"/>
                    <a:ext cx="8" cy="12"/>
                  </a:xfrm>
                  <a:prstGeom prst="ellipse">
                    <a:avLst/>
                  </a:prstGeom>
                  <a:solidFill>
                    <a:srgbClr val="FF0000"/>
                  </a:solidFill>
                  <a:ln w="1588">
                    <a:solidFill>
                      <a:srgbClr val="FF0000"/>
                    </a:solidFill>
                    <a:round/>
                    <a:headEnd/>
                    <a:tailEnd/>
                  </a:ln>
                </p:spPr>
                <p:txBody>
                  <a:bodyPr/>
                  <a:lstStyle/>
                  <a:p>
                    <a:endParaRPr lang="en-US"/>
                  </a:p>
                </p:txBody>
              </p:sp>
              <p:sp>
                <p:nvSpPr>
                  <p:cNvPr id="51724" name="Oval 405"/>
                  <p:cNvSpPr>
                    <a:spLocks noChangeArrowheads="1"/>
                  </p:cNvSpPr>
                  <p:nvPr/>
                </p:nvSpPr>
                <p:spPr bwMode="auto">
                  <a:xfrm>
                    <a:off x="438" y="3777"/>
                    <a:ext cx="8" cy="12"/>
                  </a:xfrm>
                  <a:prstGeom prst="ellipse">
                    <a:avLst/>
                  </a:prstGeom>
                  <a:solidFill>
                    <a:srgbClr val="FF0000"/>
                  </a:solidFill>
                  <a:ln w="1588">
                    <a:solidFill>
                      <a:srgbClr val="FF0000"/>
                    </a:solidFill>
                    <a:round/>
                    <a:headEnd/>
                    <a:tailEnd/>
                  </a:ln>
                </p:spPr>
                <p:txBody>
                  <a:bodyPr/>
                  <a:lstStyle/>
                  <a:p>
                    <a:endParaRPr lang="en-US"/>
                  </a:p>
                </p:txBody>
              </p:sp>
              <p:sp>
                <p:nvSpPr>
                  <p:cNvPr id="51725" name="Oval 406"/>
                  <p:cNvSpPr>
                    <a:spLocks noChangeArrowheads="1"/>
                  </p:cNvSpPr>
                  <p:nvPr/>
                </p:nvSpPr>
                <p:spPr bwMode="auto">
                  <a:xfrm>
                    <a:off x="577" y="3640"/>
                    <a:ext cx="7" cy="11"/>
                  </a:xfrm>
                  <a:prstGeom prst="ellipse">
                    <a:avLst/>
                  </a:prstGeom>
                  <a:solidFill>
                    <a:srgbClr val="FF0000"/>
                  </a:solidFill>
                  <a:ln w="1588">
                    <a:solidFill>
                      <a:srgbClr val="FF0000"/>
                    </a:solidFill>
                    <a:round/>
                    <a:headEnd/>
                    <a:tailEnd/>
                  </a:ln>
                </p:spPr>
                <p:txBody>
                  <a:bodyPr/>
                  <a:lstStyle/>
                  <a:p>
                    <a:endParaRPr lang="en-US"/>
                  </a:p>
                </p:txBody>
              </p:sp>
              <p:sp>
                <p:nvSpPr>
                  <p:cNvPr id="51726" name="Oval 407"/>
                  <p:cNvSpPr>
                    <a:spLocks noChangeArrowheads="1"/>
                  </p:cNvSpPr>
                  <p:nvPr/>
                </p:nvSpPr>
                <p:spPr bwMode="auto">
                  <a:xfrm>
                    <a:off x="715" y="3471"/>
                    <a:ext cx="8" cy="11"/>
                  </a:xfrm>
                  <a:prstGeom prst="ellipse">
                    <a:avLst/>
                  </a:prstGeom>
                  <a:solidFill>
                    <a:srgbClr val="FF0000"/>
                  </a:solidFill>
                  <a:ln w="1588">
                    <a:solidFill>
                      <a:srgbClr val="FF0000"/>
                    </a:solidFill>
                    <a:round/>
                    <a:headEnd/>
                    <a:tailEnd/>
                  </a:ln>
                </p:spPr>
                <p:txBody>
                  <a:bodyPr/>
                  <a:lstStyle/>
                  <a:p>
                    <a:endParaRPr lang="en-US"/>
                  </a:p>
                </p:txBody>
              </p:sp>
              <p:sp>
                <p:nvSpPr>
                  <p:cNvPr id="51727" name="Oval 408"/>
                  <p:cNvSpPr>
                    <a:spLocks noChangeArrowheads="1"/>
                  </p:cNvSpPr>
                  <p:nvPr/>
                </p:nvSpPr>
                <p:spPr bwMode="auto">
                  <a:xfrm>
                    <a:off x="854" y="3386"/>
                    <a:ext cx="7" cy="11"/>
                  </a:xfrm>
                  <a:prstGeom prst="ellipse">
                    <a:avLst/>
                  </a:prstGeom>
                  <a:solidFill>
                    <a:srgbClr val="FF0000"/>
                  </a:solidFill>
                  <a:ln w="1588">
                    <a:solidFill>
                      <a:srgbClr val="FF0000"/>
                    </a:solidFill>
                    <a:round/>
                    <a:headEnd/>
                    <a:tailEnd/>
                  </a:ln>
                </p:spPr>
                <p:txBody>
                  <a:bodyPr/>
                  <a:lstStyle/>
                  <a:p>
                    <a:endParaRPr lang="en-US"/>
                  </a:p>
                </p:txBody>
              </p:sp>
              <p:sp>
                <p:nvSpPr>
                  <p:cNvPr id="51728" name="Oval 409"/>
                  <p:cNvSpPr>
                    <a:spLocks noChangeArrowheads="1"/>
                  </p:cNvSpPr>
                  <p:nvPr/>
                </p:nvSpPr>
                <p:spPr bwMode="auto">
                  <a:xfrm>
                    <a:off x="992" y="3447"/>
                    <a:ext cx="7" cy="11"/>
                  </a:xfrm>
                  <a:prstGeom prst="ellipse">
                    <a:avLst/>
                  </a:prstGeom>
                  <a:solidFill>
                    <a:srgbClr val="FF0000"/>
                  </a:solidFill>
                  <a:ln w="1588">
                    <a:solidFill>
                      <a:srgbClr val="FF0000"/>
                    </a:solidFill>
                    <a:round/>
                    <a:headEnd/>
                    <a:tailEnd/>
                  </a:ln>
                </p:spPr>
                <p:txBody>
                  <a:bodyPr/>
                  <a:lstStyle/>
                  <a:p>
                    <a:endParaRPr lang="en-US"/>
                  </a:p>
                </p:txBody>
              </p:sp>
              <p:sp>
                <p:nvSpPr>
                  <p:cNvPr id="51729" name="Oval 410"/>
                  <p:cNvSpPr>
                    <a:spLocks noChangeArrowheads="1"/>
                  </p:cNvSpPr>
                  <p:nvPr/>
                </p:nvSpPr>
                <p:spPr bwMode="auto">
                  <a:xfrm>
                    <a:off x="1130" y="3582"/>
                    <a:ext cx="8" cy="12"/>
                  </a:xfrm>
                  <a:prstGeom prst="ellipse">
                    <a:avLst/>
                  </a:prstGeom>
                  <a:solidFill>
                    <a:srgbClr val="FF0000"/>
                  </a:solidFill>
                  <a:ln w="1588">
                    <a:solidFill>
                      <a:srgbClr val="FF0000"/>
                    </a:solidFill>
                    <a:round/>
                    <a:headEnd/>
                    <a:tailEnd/>
                  </a:ln>
                </p:spPr>
                <p:txBody>
                  <a:bodyPr/>
                  <a:lstStyle/>
                  <a:p>
                    <a:endParaRPr lang="en-US"/>
                  </a:p>
                </p:txBody>
              </p:sp>
              <p:sp>
                <p:nvSpPr>
                  <p:cNvPr id="51730" name="Oval 411"/>
                  <p:cNvSpPr>
                    <a:spLocks noChangeArrowheads="1"/>
                  </p:cNvSpPr>
                  <p:nvPr/>
                </p:nvSpPr>
                <p:spPr bwMode="auto">
                  <a:xfrm>
                    <a:off x="162" y="3846"/>
                    <a:ext cx="7" cy="11"/>
                  </a:xfrm>
                  <a:prstGeom prst="ellipse">
                    <a:avLst/>
                  </a:prstGeom>
                  <a:solidFill>
                    <a:srgbClr val="0000FF"/>
                  </a:solidFill>
                  <a:ln w="1588">
                    <a:solidFill>
                      <a:srgbClr val="0000FF"/>
                    </a:solidFill>
                    <a:round/>
                    <a:headEnd/>
                    <a:tailEnd/>
                  </a:ln>
                </p:spPr>
                <p:txBody>
                  <a:bodyPr/>
                  <a:lstStyle/>
                  <a:p>
                    <a:endParaRPr lang="en-US"/>
                  </a:p>
                </p:txBody>
              </p:sp>
              <p:sp>
                <p:nvSpPr>
                  <p:cNvPr id="51731" name="Oval 412"/>
                  <p:cNvSpPr>
                    <a:spLocks noChangeArrowheads="1"/>
                  </p:cNvSpPr>
                  <p:nvPr/>
                </p:nvSpPr>
                <p:spPr bwMode="auto">
                  <a:xfrm>
                    <a:off x="300" y="3876"/>
                    <a:ext cx="8" cy="11"/>
                  </a:xfrm>
                  <a:prstGeom prst="ellipse">
                    <a:avLst/>
                  </a:prstGeom>
                  <a:solidFill>
                    <a:srgbClr val="0000FF"/>
                  </a:solidFill>
                  <a:ln w="1588">
                    <a:solidFill>
                      <a:srgbClr val="0000FF"/>
                    </a:solidFill>
                    <a:round/>
                    <a:headEnd/>
                    <a:tailEnd/>
                  </a:ln>
                </p:spPr>
                <p:txBody>
                  <a:bodyPr/>
                  <a:lstStyle/>
                  <a:p>
                    <a:endParaRPr lang="en-US"/>
                  </a:p>
                </p:txBody>
              </p:sp>
              <p:sp>
                <p:nvSpPr>
                  <p:cNvPr id="51732" name="Oval 413"/>
                  <p:cNvSpPr>
                    <a:spLocks noChangeArrowheads="1"/>
                  </p:cNvSpPr>
                  <p:nvPr/>
                </p:nvSpPr>
                <p:spPr bwMode="auto">
                  <a:xfrm>
                    <a:off x="438" y="3848"/>
                    <a:ext cx="8" cy="11"/>
                  </a:xfrm>
                  <a:prstGeom prst="ellipse">
                    <a:avLst/>
                  </a:prstGeom>
                  <a:solidFill>
                    <a:srgbClr val="0000FF"/>
                  </a:solidFill>
                  <a:ln w="1588">
                    <a:solidFill>
                      <a:srgbClr val="0000FF"/>
                    </a:solidFill>
                    <a:round/>
                    <a:headEnd/>
                    <a:tailEnd/>
                  </a:ln>
                </p:spPr>
                <p:txBody>
                  <a:bodyPr/>
                  <a:lstStyle/>
                  <a:p>
                    <a:endParaRPr lang="en-US"/>
                  </a:p>
                </p:txBody>
              </p:sp>
              <p:sp>
                <p:nvSpPr>
                  <p:cNvPr id="51733" name="Oval 414"/>
                  <p:cNvSpPr>
                    <a:spLocks noChangeArrowheads="1"/>
                  </p:cNvSpPr>
                  <p:nvPr/>
                </p:nvSpPr>
                <p:spPr bwMode="auto">
                  <a:xfrm>
                    <a:off x="577" y="3728"/>
                    <a:ext cx="7" cy="11"/>
                  </a:xfrm>
                  <a:prstGeom prst="ellipse">
                    <a:avLst/>
                  </a:prstGeom>
                  <a:solidFill>
                    <a:srgbClr val="0000FF"/>
                  </a:solidFill>
                  <a:ln w="1588">
                    <a:solidFill>
                      <a:srgbClr val="0000FF"/>
                    </a:solidFill>
                    <a:round/>
                    <a:headEnd/>
                    <a:tailEnd/>
                  </a:ln>
                </p:spPr>
                <p:txBody>
                  <a:bodyPr/>
                  <a:lstStyle/>
                  <a:p>
                    <a:endParaRPr lang="en-US"/>
                  </a:p>
                </p:txBody>
              </p:sp>
              <p:sp>
                <p:nvSpPr>
                  <p:cNvPr id="51734" name="Oval 415"/>
                  <p:cNvSpPr>
                    <a:spLocks noChangeArrowheads="1"/>
                  </p:cNvSpPr>
                  <p:nvPr/>
                </p:nvSpPr>
                <p:spPr bwMode="auto">
                  <a:xfrm>
                    <a:off x="715" y="3564"/>
                    <a:ext cx="8" cy="11"/>
                  </a:xfrm>
                  <a:prstGeom prst="ellipse">
                    <a:avLst/>
                  </a:prstGeom>
                  <a:solidFill>
                    <a:srgbClr val="0000FF"/>
                  </a:solidFill>
                  <a:ln w="1588">
                    <a:solidFill>
                      <a:srgbClr val="0000FF"/>
                    </a:solidFill>
                    <a:round/>
                    <a:headEnd/>
                    <a:tailEnd/>
                  </a:ln>
                </p:spPr>
                <p:txBody>
                  <a:bodyPr/>
                  <a:lstStyle/>
                  <a:p>
                    <a:endParaRPr lang="en-US"/>
                  </a:p>
                </p:txBody>
              </p:sp>
              <p:sp>
                <p:nvSpPr>
                  <p:cNvPr id="51735" name="Oval 416"/>
                  <p:cNvSpPr>
                    <a:spLocks noChangeArrowheads="1"/>
                  </p:cNvSpPr>
                  <p:nvPr/>
                </p:nvSpPr>
                <p:spPr bwMode="auto">
                  <a:xfrm>
                    <a:off x="854" y="3515"/>
                    <a:ext cx="7" cy="12"/>
                  </a:xfrm>
                  <a:prstGeom prst="ellipse">
                    <a:avLst/>
                  </a:prstGeom>
                  <a:solidFill>
                    <a:srgbClr val="0000FF"/>
                  </a:solidFill>
                  <a:ln w="1588">
                    <a:solidFill>
                      <a:srgbClr val="0000FF"/>
                    </a:solidFill>
                    <a:round/>
                    <a:headEnd/>
                    <a:tailEnd/>
                  </a:ln>
                </p:spPr>
                <p:txBody>
                  <a:bodyPr/>
                  <a:lstStyle/>
                  <a:p>
                    <a:endParaRPr lang="en-US"/>
                  </a:p>
                </p:txBody>
              </p:sp>
              <p:sp>
                <p:nvSpPr>
                  <p:cNvPr id="51736" name="Oval 417"/>
                  <p:cNvSpPr>
                    <a:spLocks noChangeArrowheads="1"/>
                  </p:cNvSpPr>
                  <p:nvPr/>
                </p:nvSpPr>
                <p:spPr bwMode="auto">
                  <a:xfrm>
                    <a:off x="992" y="3621"/>
                    <a:ext cx="7" cy="11"/>
                  </a:xfrm>
                  <a:prstGeom prst="ellipse">
                    <a:avLst/>
                  </a:prstGeom>
                  <a:solidFill>
                    <a:srgbClr val="0000FF"/>
                  </a:solidFill>
                  <a:ln w="1588">
                    <a:solidFill>
                      <a:srgbClr val="0000FF"/>
                    </a:solidFill>
                    <a:round/>
                    <a:headEnd/>
                    <a:tailEnd/>
                  </a:ln>
                </p:spPr>
                <p:txBody>
                  <a:bodyPr/>
                  <a:lstStyle/>
                  <a:p>
                    <a:endParaRPr lang="en-US"/>
                  </a:p>
                </p:txBody>
              </p:sp>
              <p:sp>
                <p:nvSpPr>
                  <p:cNvPr id="51737" name="Oval 418"/>
                  <p:cNvSpPr>
                    <a:spLocks noChangeArrowheads="1"/>
                  </p:cNvSpPr>
                  <p:nvPr/>
                </p:nvSpPr>
                <p:spPr bwMode="auto">
                  <a:xfrm>
                    <a:off x="1130" y="3834"/>
                    <a:ext cx="8" cy="11"/>
                  </a:xfrm>
                  <a:prstGeom prst="ellipse">
                    <a:avLst/>
                  </a:prstGeom>
                  <a:solidFill>
                    <a:srgbClr val="0000FF"/>
                  </a:solidFill>
                  <a:ln w="1588">
                    <a:solidFill>
                      <a:srgbClr val="0000FF"/>
                    </a:solidFill>
                    <a:round/>
                    <a:headEnd/>
                    <a:tailEnd/>
                  </a:ln>
                </p:spPr>
                <p:txBody>
                  <a:bodyPr/>
                  <a:lstStyle/>
                  <a:p>
                    <a:endParaRPr lang="en-US"/>
                  </a:p>
                </p:txBody>
              </p:sp>
            </p:grpSp>
          </p:grpSp>
        </p:grpSp>
        <p:grpSp>
          <p:nvGrpSpPr>
            <p:cNvPr id="51289" name="Group 419"/>
            <p:cNvGrpSpPr>
              <a:grpSpLocks/>
            </p:cNvGrpSpPr>
            <p:nvPr/>
          </p:nvGrpSpPr>
          <p:grpSpPr bwMode="auto">
            <a:xfrm>
              <a:off x="2363" y="2847"/>
              <a:ext cx="1008" cy="1233"/>
              <a:chOff x="2904" y="1531"/>
              <a:chExt cx="1008" cy="1233"/>
            </a:xfrm>
          </p:grpSpPr>
          <p:sp>
            <p:nvSpPr>
              <p:cNvPr id="51520" name="Line 420"/>
              <p:cNvSpPr>
                <a:spLocks noChangeShapeType="1"/>
              </p:cNvSpPr>
              <p:nvPr/>
            </p:nvSpPr>
            <p:spPr bwMode="auto">
              <a:xfrm flipV="1">
                <a:off x="3194" y="1756"/>
                <a:ext cx="0" cy="1008"/>
              </a:xfrm>
              <a:prstGeom prst="line">
                <a:avLst/>
              </a:prstGeom>
              <a:noFill/>
              <a:ln w="19050">
                <a:solidFill>
                  <a:schemeClr val="bg2"/>
                </a:solidFill>
                <a:prstDash val="dash"/>
                <a:round/>
                <a:headEnd/>
                <a:tailEnd/>
              </a:ln>
            </p:spPr>
            <p:txBody>
              <a:bodyPr/>
              <a:lstStyle/>
              <a:p>
                <a:endParaRPr lang="en-US"/>
              </a:p>
            </p:txBody>
          </p:sp>
          <p:sp>
            <p:nvSpPr>
              <p:cNvPr id="51521" name="Text Box 421"/>
              <p:cNvSpPr txBox="1">
                <a:spLocks noChangeArrowheads="1"/>
              </p:cNvSpPr>
              <p:nvPr/>
            </p:nvSpPr>
            <p:spPr bwMode="auto">
              <a:xfrm>
                <a:off x="3023" y="1531"/>
                <a:ext cx="596" cy="231"/>
              </a:xfrm>
              <a:prstGeom prst="rect">
                <a:avLst/>
              </a:prstGeom>
              <a:noFill/>
              <a:ln w="9525">
                <a:noFill/>
                <a:miter lim="800000"/>
                <a:headEnd/>
                <a:tailEnd/>
              </a:ln>
            </p:spPr>
            <p:txBody>
              <a:bodyPr wrap="none">
                <a:spAutoFit/>
              </a:bodyPr>
              <a:lstStyle/>
              <a:p>
                <a:pPr algn="r"/>
                <a:r>
                  <a:rPr lang="en-US" sz="1800" b="1">
                    <a:latin typeface="Times" charset="0"/>
                  </a:rPr>
                  <a:t>VLPFC</a:t>
                </a:r>
              </a:p>
            </p:txBody>
          </p:sp>
          <p:sp>
            <p:nvSpPr>
              <p:cNvPr id="51522" name="Rectangle 422"/>
              <p:cNvSpPr>
                <a:spLocks noChangeArrowheads="1"/>
              </p:cNvSpPr>
              <p:nvPr/>
            </p:nvSpPr>
            <p:spPr bwMode="auto">
              <a:xfrm>
                <a:off x="2909" y="1756"/>
                <a:ext cx="998" cy="1007"/>
              </a:xfrm>
              <a:prstGeom prst="rect">
                <a:avLst/>
              </a:prstGeom>
              <a:noFill/>
              <a:ln w="9525">
                <a:noFill/>
                <a:miter lim="800000"/>
                <a:headEnd/>
                <a:tailEnd/>
              </a:ln>
            </p:spPr>
            <p:txBody>
              <a:bodyPr/>
              <a:lstStyle/>
              <a:p>
                <a:endParaRPr lang="en-US"/>
              </a:p>
            </p:txBody>
          </p:sp>
          <p:sp>
            <p:nvSpPr>
              <p:cNvPr id="51523" name="Line 423"/>
              <p:cNvSpPr>
                <a:spLocks noChangeShapeType="1"/>
              </p:cNvSpPr>
              <p:nvPr/>
            </p:nvSpPr>
            <p:spPr bwMode="auto">
              <a:xfrm>
                <a:off x="2909" y="1756"/>
                <a:ext cx="4" cy="1"/>
              </a:xfrm>
              <a:prstGeom prst="line">
                <a:avLst/>
              </a:prstGeom>
              <a:noFill/>
              <a:ln w="0">
                <a:solidFill>
                  <a:srgbClr val="000000"/>
                </a:solidFill>
                <a:round/>
                <a:headEnd/>
                <a:tailEnd/>
              </a:ln>
            </p:spPr>
            <p:txBody>
              <a:bodyPr/>
              <a:lstStyle/>
              <a:p>
                <a:endParaRPr lang="en-US"/>
              </a:p>
            </p:txBody>
          </p:sp>
          <p:sp>
            <p:nvSpPr>
              <p:cNvPr id="51524" name="Line 424"/>
              <p:cNvSpPr>
                <a:spLocks noChangeShapeType="1"/>
              </p:cNvSpPr>
              <p:nvPr/>
            </p:nvSpPr>
            <p:spPr bwMode="auto">
              <a:xfrm flipV="1">
                <a:off x="2909" y="2756"/>
                <a:ext cx="1" cy="7"/>
              </a:xfrm>
              <a:prstGeom prst="line">
                <a:avLst/>
              </a:prstGeom>
              <a:noFill/>
              <a:ln w="0">
                <a:solidFill>
                  <a:srgbClr val="000000"/>
                </a:solidFill>
                <a:round/>
                <a:headEnd/>
                <a:tailEnd/>
              </a:ln>
            </p:spPr>
            <p:txBody>
              <a:bodyPr/>
              <a:lstStyle/>
              <a:p>
                <a:endParaRPr lang="en-US"/>
              </a:p>
            </p:txBody>
          </p:sp>
          <p:sp>
            <p:nvSpPr>
              <p:cNvPr id="51525" name="Line 425"/>
              <p:cNvSpPr>
                <a:spLocks noChangeShapeType="1"/>
              </p:cNvSpPr>
              <p:nvPr/>
            </p:nvSpPr>
            <p:spPr bwMode="auto">
              <a:xfrm flipV="1">
                <a:off x="3907" y="2756"/>
                <a:ext cx="2" cy="7"/>
              </a:xfrm>
              <a:prstGeom prst="line">
                <a:avLst/>
              </a:prstGeom>
              <a:noFill/>
              <a:ln w="0">
                <a:solidFill>
                  <a:srgbClr val="000000"/>
                </a:solidFill>
                <a:round/>
                <a:headEnd/>
                <a:tailEnd/>
              </a:ln>
            </p:spPr>
            <p:txBody>
              <a:bodyPr/>
              <a:lstStyle/>
              <a:p>
                <a:endParaRPr lang="en-US"/>
              </a:p>
            </p:txBody>
          </p:sp>
          <p:sp>
            <p:nvSpPr>
              <p:cNvPr id="51526" name="Freeform 426"/>
              <p:cNvSpPr>
                <a:spLocks/>
              </p:cNvSpPr>
              <p:nvPr/>
            </p:nvSpPr>
            <p:spPr bwMode="auto">
              <a:xfrm>
                <a:off x="2909" y="1756"/>
                <a:ext cx="998" cy="1007"/>
              </a:xfrm>
              <a:custGeom>
                <a:avLst/>
                <a:gdLst>
                  <a:gd name="T0" fmla="*/ 0 w 3295"/>
                  <a:gd name="T1" fmla="*/ 0 h 2215"/>
                  <a:gd name="T2" fmla="*/ 28 w 3295"/>
                  <a:gd name="T3" fmla="*/ 0 h 2215"/>
                  <a:gd name="T4" fmla="*/ 28 w 3295"/>
                  <a:gd name="T5" fmla="*/ 95 h 2215"/>
                  <a:gd name="T6" fmla="*/ 0 w 3295"/>
                  <a:gd name="T7" fmla="*/ 95 h 2215"/>
                  <a:gd name="T8" fmla="*/ 0 w 3295"/>
                  <a:gd name="T9" fmla="*/ 0 h 2215"/>
                  <a:gd name="T10" fmla="*/ 0 w 3295"/>
                  <a:gd name="T11" fmla="*/ 95 h 2215"/>
                  <a:gd name="T12" fmla="*/ 0 w 3295"/>
                  <a:gd name="T13" fmla="*/ 95 h 2215"/>
                  <a:gd name="T14" fmla="*/ 0 60000 65536"/>
                  <a:gd name="T15" fmla="*/ 0 60000 65536"/>
                  <a:gd name="T16" fmla="*/ 0 60000 65536"/>
                  <a:gd name="T17" fmla="*/ 0 60000 65536"/>
                  <a:gd name="T18" fmla="*/ 0 60000 65536"/>
                  <a:gd name="T19" fmla="*/ 0 60000 65536"/>
                  <a:gd name="T20" fmla="*/ 0 60000 65536"/>
                  <a:gd name="T21" fmla="*/ 0 w 3295"/>
                  <a:gd name="T22" fmla="*/ 0 h 2215"/>
                  <a:gd name="T23" fmla="*/ 3295 w 3295"/>
                  <a:gd name="T24" fmla="*/ 2215 h 22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95" h="2215">
                    <a:moveTo>
                      <a:pt x="0" y="0"/>
                    </a:moveTo>
                    <a:lnTo>
                      <a:pt x="3295" y="0"/>
                    </a:lnTo>
                    <a:lnTo>
                      <a:pt x="3295" y="2215"/>
                    </a:lnTo>
                    <a:lnTo>
                      <a:pt x="0" y="2215"/>
                    </a:lnTo>
                    <a:lnTo>
                      <a:pt x="0" y="0"/>
                    </a:lnTo>
                    <a:lnTo>
                      <a:pt x="0" y="2215"/>
                    </a:lnTo>
                    <a:lnTo>
                      <a:pt x="16" y="2215"/>
                    </a:lnTo>
                  </a:path>
                </a:pathLst>
              </a:custGeom>
              <a:noFill/>
              <a:ln w="0">
                <a:solidFill>
                  <a:srgbClr val="000000"/>
                </a:solidFill>
                <a:round/>
                <a:headEnd/>
                <a:tailEnd/>
              </a:ln>
            </p:spPr>
            <p:txBody>
              <a:bodyPr/>
              <a:lstStyle/>
              <a:p>
                <a:endParaRPr lang="en-US"/>
              </a:p>
            </p:txBody>
          </p:sp>
          <p:grpSp>
            <p:nvGrpSpPr>
              <p:cNvPr id="51527" name="Group 427"/>
              <p:cNvGrpSpPr>
                <a:grpSpLocks/>
              </p:cNvGrpSpPr>
              <p:nvPr/>
            </p:nvGrpSpPr>
            <p:grpSpPr bwMode="auto">
              <a:xfrm>
                <a:off x="2914" y="1900"/>
                <a:ext cx="12" cy="720"/>
                <a:chOff x="3024" y="2036"/>
                <a:chExt cx="12" cy="720"/>
              </a:xfrm>
            </p:grpSpPr>
            <p:sp>
              <p:nvSpPr>
                <p:cNvPr id="51634" name="Line 428"/>
                <p:cNvSpPr>
                  <a:spLocks noChangeShapeType="1"/>
                </p:cNvSpPr>
                <p:nvPr/>
              </p:nvSpPr>
              <p:spPr bwMode="auto">
                <a:xfrm>
                  <a:off x="3024" y="2755"/>
                  <a:ext cx="12" cy="1"/>
                </a:xfrm>
                <a:prstGeom prst="line">
                  <a:avLst/>
                </a:prstGeom>
                <a:noFill/>
                <a:ln w="0">
                  <a:solidFill>
                    <a:srgbClr val="000000"/>
                  </a:solidFill>
                  <a:round/>
                  <a:headEnd/>
                  <a:tailEnd/>
                </a:ln>
              </p:spPr>
              <p:txBody>
                <a:bodyPr/>
                <a:lstStyle/>
                <a:p>
                  <a:endParaRPr lang="en-US"/>
                </a:p>
              </p:txBody>
            </p:sp>
            <p:sp>
              <p:nvSpPr>
                <p:cNvPr id="51635" name="Line 429"/>
                <p:cNvSpPr>
                  <a:spLocks noChangeShapeType="1"/>
                </p:cNvSpPr>
                <p:nvPr/>
              </p:nvSpPr>
              <p:spPr bwMode="auto">
                <a:xfrm>
                  <a:off x="3024" y="2611"/>
                  <a:ext cx="12" cy="1"/>
                </a:xfrm>
                <a:prstGeom prst="line">
                  <a:avLst/>
                </a:prstGeom>
                <a:noFill/>
                <a:ln w="0">
                  <a:solidFill>
                    <a:srgbClr val="000000"/>
                  </a:solidFill>
                  <a:round/>
                  <a:headEnd/>
                  <a:tailEnd/>
                </a:ln>
              </p:spPr>
              <p:txBody>
                <a:bodyPr/>
                <a:lstStyle/>
                <a:p>
                  <a:endParaRPr lang="en-US"/>
                </a:p>
              </p:txBody>
            </p:sp>
            <p:sp>
              <p:nvSpPr>
                <p:cNvPr id="51636" name="Line 430"/>
                <p:cNvSpPr>
                  <a:spLocks noChangeShapeType="1"/>
                </p:cNvSpPr>
                <p:nvPr/>
              </p:nvSpPr>
              <p:spPr bwMode="auto">
                <a:xfrm>
                  <a:off x="3024" y="2467"/>
                  <a:ext cx="12" cy="2"/>
                </a:xfrm>
                <a:prstGeom prst="line">
                  <a:avLst/>
                </a:prstGeom>
                <a:noFill/>
                <a:ln w="0">
                  <a:solidFill>
                    <a:srgbClr val="000000"/>
                  </a:solidFill>
                  <a:round/>
                  <a:headEnd/>
                  <a:tailEnd/>
                </a:ln>
              </p:spPr>
              <p:txBody>
                <a:bodyPr/>
                <a:lstStyle/>
                <a:p>
                  <a:endParaRPr lang="en-US"/>
                </a:p>
              </p:txBody>
            </p:sp>
            <p:sp>
              <p:nvSpPr>
                <p:cNvPr id="51637" name="Line 431"/>
                <p:cNvSpPr>
                  <a:spLocks noChangeShapeType="1"/>
                </p:cNvSpPr>
                <p:nvPr/>
              </p:nvSpPr>
              <p:spPr bwMode="auto">
                <a:xfrm>
                  <a:off x="3024" y="2323"/>
                  <a:ext cx="12" cy="2"/>
                </a:xfrm>
                <a:prstGeom prst="line">
                  <a:avLst/>
                </a:prstGeom>
                <a:noFill/>
                <a:ln w="0">
                  <a:solidFill>
                    <a:srgbClr val="000000"/>
                  </a:solidFill>
                  <a:round/>
                  <a:headEnd/>
                  <a:tailEnd/>
                </a:ln>
              </p:spPr>
              <p:txBody>
                <a:bodyPr/>
                <a:lstStyle/>
                <a:p>
                  <a:endParaRPr lang="en-US"/>
                </a:p>
              </p:txBody>
            </p:sp>
            <p:sp>
              <p:nvSpPr>
                <p:cNvPr id="51638" name="Line 432"/>
                <p:cNvSpPr>
                  <a:spLocks noChangeShapeType="1"/>
                </p:cNvSpPr>
                <p:nvPr/>
              </p:nvSpPr>
              <p:spPr bwMode="auto">
                <a:xfrm>
                  <a:off x="3024" y="2180"/>
                  <a:ext cx="12" cy="1"/>
                </a:xfrm>
                <a:prstGeom prst="line">
                  <a:avLst/>
                </a:prstGeom>
                <a:noFill/>
                <a:ln w="0">
                  <a:solidFill>
                    <a:srgbClr val="000000"/>
                  </a:solidFill>
                  <a:round/>
                  <a:headEnd/>
                  <a:tailEnd/>
                </a:ln>
              </p:spPr>
              <p:txBody>
                <a:bodyPr/>
                <a:lstStyle/>
                <a:p>
                  <a:endParaRPr lang="en-US"/>
                </a:p>
              </p:txBody>
            </p:sp>
            <p:sp>
              <p:nvSpPr>
                <p:cNvPr id="51639" name="Line 433"/>
                <p:cNvSpPr>
                  <a:spLocks noChangeShapeType="1"/>
                </p:cNvSpPr>
                <p:nvPr/>
              </p:nvSpPr>
              <p:spPr bwMode="auto">
                <a:xfrm>
                  <a:off x="3024" y="2036"/>
                  <a:ext cx="12" cy="1"/>
                </a:xfrm>
                <a:prstGeom prst="line">
                  <a:avLst/>
                </a:prstGeom>
                <a:noFill/>
                <a:ln w="0">
                  <a:solidFill>
                    <a:srgbClr val="000000"/>
                  </a:solidFill>
                  <a:round/>
                  <a:headEnd/>
                  <a:tailEnd/>
                </a:ln>
              </p:spPr>
              <p:txBody>
                <a:bodyPr/>
                <a:lstStyle/>
                <a:p>
                  <a:endParaRPr lang="en-US"/>
                </a:p>
              </p:txBody>
            </p:sp>
          </p:grpSp>
          <p:sp>
            <p:nvSpPr>
              <p:cNvPr id="51528" name="Line 434"/>
              <p:cNvSpPr>
                <a:spLocks noChangeShapeType="1"/>
              </p:cNvSpPr>
              <p:nvPr/>
            </p:nvSpPr>
            <p:spPr bwMode="auto">
              <a:xfrm>
                <a:off x="2909" y="2763"/>
                <a:ext cx="998" cy="1"/>
              </a:xfrm>
              <a:prstGeom prst="line">
                <a:avLst/>
              </a:prstGeom>
              <a:noFill/>
              <a:ln w="0">
                <a:solidFill>
                  <a:srgbClr val="000000"/>
                </a:solidFill>
                <a:round/>
                <a:headEnd/>
                <a:tailEnd/>
              </a:ln>
            </p:spPr>
            <p:txBody>
              <a:bodyPr/>
              <a:lstStyle/>
              <a:p>
                <a:endParaRPr lang="en-US"/>
              </a:p>
            </p:txBody>
          </p:sp>
          <p:grpSp>
            <p:nvGrpSpPr>
              <p:cNvPr id="51529" name="Group 435"/>
              <p:cNvGrpSpPr>
                <a:grpSpLocks/>
              </p:cNvGrpSpPr>
              <p:nvPr/>
            </p:nvGrpSpPr>
            <p:grpSpPr bwMode="auto">
              <a:xfrm>
                <a:off x="3051" y="2742"/>
                <a:ext cx="715" cy="17"/>
                <a:chOff x="3567" y="2892"/>
                <a:chExt cx="715" cy="7"/>
              </a:xfrm>
            </p:grpSpPr>
            <p:sp>
              <p:nvSpPr>
                <p:cNvPr id="51628" name="Line 436"/>
                <p:cNvSpPr>
                  <a:spLocks noChangeShapeType="1"/>
                </p:cNvSpPr>
                <p:nvPr/>
              </p:nvSpPr>
              <p:spPr bwMode="auto">
                <a:xfrm flipV="1">
                  <a:off x="3567" y="2892"/>
                  <a:ext cx="1" cy="7"/>
                </a:xfrm>
                <a:prstGeom prst="line">
                  <a:avLst/>
                </a:prstGeom>
                <a:noFill/>
                <a:ln w="0">
                  <a:solidFill>
                    <a:srgbClr val="000000"/>
                  </a:solidFill>
                  <a:round/>
                  <a:headEnd/>
                  <a:tailEnd/>
                </a:ln>
              </p:spPr>
              <p:txBody>
                <a:bodyPr/>
                <a:lstStyle/>
                <a:p>
                  <a:endParaRPr lang="en-US"/>
                </a:p>
              </p:txBody>
            </p:sp>
            <p:sp>
              <p:nvSpPr>
                <p:cNvPr id="51629" name="Line 437"/>
                <p:cNvSpPr>
                  <a:spLocks noChangeShapeType="1"/>
                </p:cNvSpPr>
                <p:nvPr/>
              </p:nvSpPr>
              <p:spPr bwMode="auto">
                <a:xfrm flipV="1">
                  <a:off x="3710" y="2892"/>
                  <a:ext cx="1" cy="7"/>
                </a:xfrm>
                <a:prstGeom prst="line">
                  <a:avLst/>
                </a:prstGeom>
                <a:noFill/>
                <a:ln w="0">
                  <a:solidFill>
                    <a:srgbClr val="000000"/>
                  </a:solidFill>
                  <a:round/>
                  <a:headEnd/>
                  <a:tailEnd/>
                </a:ln>
              </p:spPr>
              <p:txBody>
                <a:bodyPr/>
                <a:lstStyle/>
                <a:p>
                  <a:endParaRPr lang="en-US"/>
                </a:p>
              </p:txBody>
            </p:sp>
            <p:sp>
              <p:nvSpPr>
                <p:cNvPr id="51630" name="Line 438"/>
                <p:cNvSpPr>
                  <a:spLocks noChangeShapeType="1"/>
                </p:cNvSpPr>
                <p:nvPr/>
              </p:nvSpPr>
              <p:spPr bwMode="auto">
                <a:xfrm flipV="1">
                  <a:off x="3852" y="2892"/>
                  <a:ext cx="1" cy="7"/>
                </a:xfrm>
                <a:prstGeom prst="line">
                  <a:avLst/>
                </a:prstGeom>
                <a:noFill/>
                <a:ln w="0">
                  <a:solidFill>
                    <a:srgbClr val="000000"/>
                  </a:solidFill>
                  <a:round/>
                  <a:headEnd/>
                  <a:tailEnd/>
                </a:ln>
              </p:spPr>
              <p:txBody>
                <a:bodyPr/>
                <a:lstStyle/>
                <a:p>
                  <a:endParaRPr lang="en-US"/>
                </a:p>
              </p:txBody>
            </p:sp>
            <p:sp>
              <p:nvSpPr>
                <p:cNvPr id="51631" name="Line 439"/>
                <p:cNvSpPr>
                  <a:spLocks noChangeShapeType="1"/>
                </p:cNvSpPr>
                <p:nvPr/>
              </p:nvSpPr>
              <p:spPr bwMode="auto">
                <a:xfrm flipV="1">
                  <a:off x="3995" y="2892"/>
                  <a:ext cx="1" cy="7"/>
                </a:xfrm>
                <a:prstGeom prst="line">
                  <a:avLst/>
                </a:prstGeom>
                <a:noFill/>
                <a:ln w="0">
                  <a:solidFill>
                    <a:srgbClr val="000000"/>
                  </a:solidFill>
                  <a:round/>
                  <a:headEnd/>
                  <a:tailEnd/>
                </a:ln>
              </p:spPr>
              <p:txBody>
                <a:bodyPr/>
                <a:lstStyle/>
                <a:p>
                  <a:endParaRPr lang="en-US"/>
                </a:p>
              </p:txBody>
            </p:sp>
            <p:sp>
              <p:nvSpPr>
                <p:cNvPr id="51632" name="Line 440"/>
                <p:cNvSpPr>
                  <a:spLocks noChangeShapeType="1"/>
                </p:cNvSpPr>
                <p:nvPr/>
              </p:nvSpPr>
              <p:spPr bwMode="auto">
                <a:xfrm flipV="1">
                  <a:off x="4138" y="2892"/>
                  <a:ext cx="2" cy="7"/>
                </a:xfrm>
                <a:prstGeom prst="line">
                  <a:avLst/>
                </a:prstGeom>
                <a:noFill/>
                <a:ln w="0">
                  <a:solidFill>
                    <a:srgbClr val="000000"/>
                  </a:solidFill>
                  <a:round/>
                  <a:headEnd/>
                  <a:tailEnd/>
                </a:ln>
              </p:spPr>
              <p:txBody>
                <a:bodyPr/>
                <a:lstStyle/>
                <a:p>
                  <a:endParaRPr lang="en-US"/>
                </a:p>
              </p:txBody>
            </p:sp>
            <p:sp>
              <p:nvSpPr>
                <p:cNvPr id="51633" name="Line 441"/>
                <p:cNvSpPr>
                  <a:spLocks noChangeShapeType="1"/>
                </p:cNvSpPr>
                <p:nvPr/>
              </p:nvSpPr>
              <p:spPr bwMode="auto">
                <a:xfrm flipV="1">
                  <a:off x="4281" y="2892"/>
                  <a:ext cx="1" cy="7"/>
                </a:xfrm>
                <a:prstGeom prst="line">
                  <a:avLst/>
                </a:prstGeom>
                <a:noFill/>
                <a:ln w="0">
                  <a:solidFill>
                    <a:srgbClr val="000000"/>
                  </a:solidFill>
                  <a:round/>
                  <a:headEnd/>
                  <a:tailEnd/>
                </a:ln>
              </p:spPr>
              <p:txBody>
                <a:bodyPr/>
                <a:lstStyle/>
                <a:p>
                  <a:endParaRPr lang="en-US"/>
                </a:p>
              </p:txBody>
            </p:sp>
          </p:grpSp>
          <p:grpSp>
            <p:nvGrpSpPr>
              <p:cNvPr id="51530" name="Group 442"/>
              <p:cNvGrpSpPr>
                <a:grpSpLocks/>
              </p:cNvGrpSpPr>
              <p:nvPr/>
            </p:nvGrpSpPr>
            <p:grpSpPr bwMode="auto">
              <a:xfrm>
                <a:off x="3895" y="1901"/>
                <a:ext cx="12" cy="720"/>
                <a:chOff x="3024" y="2036"/>
                <a:chExt cx="12" cy="720"/>
              </a:xfrm>
            </p:grpSpPr>
            <p:sp>
              <p:nvSpPr>
                <p:cNvPr id="51622" name="Line 443"/>
                <p:cNvSpPr>
                  <a:spLocks noChangeShapeType="1"/>
                </p:cNvSpPr>
                <p:nvPr/>
              </p:nvSpPr>
              <p:spPr bwMode="auto">
                <a:xfrm>
                  <a:off x="3024" y="2755"/>
                  <a:ext cx="12" cy="1"/>
                </a:xfrm>
                <a:prstGeom prst="line">
                  <a:avLst/>
                </a:prstGeom>
                <a:noFill/>
                <a:ln w="0">
                  <a:solidFill>
                    <a:srgbClr val="000000"/>
                  </a:solidFill>
                  <a:round/>
                  <a:headEnd/>
                  <a:tailEnd/>
                </a:ln>
              </p:spPr>
              <p:txBody>
                <a:bodyPr/>
                <a:lstStyle/>
                <a:p>
                  <a:endParaRPr lang="en-US"/>
                </a:p>
              </p:txBody>
            </p:sp>
            <p:sp>
              <p:nvSpPr>
                <p:cNvPr id="51623" name="Line 444"/>
                <p:cNvSpPr>
                  <a:spLocks noChangeShapeType="1"/>
                </p:cNvSpPr>
                <p:nvPr/>
              </p:nvSpPr>
              <p:spPr bwMode="auto">
                <a:xfrm>
                  <a:off x="3024" y="2611"/>
                  <a:ext cx="12" cy="1"/>
                </a:xfrm>
                <a:prstGeom prst="line">
                  <a:avLst/>
                </a:prstGeom>
                <a:noFill/>
                <a:ln w="0">
                  <a:solidFill>
                    <a:srgbClr val="000000"/>
                  </a:solidFill>
                  <a:round/>
                  <a:headEnd/>
                  <a:tailEnd/>
                </a:ln>
              </p:spPr>
              <p:txBody>
                <a:bodyPr/>
                <a:lstStyle/>
                <a:p>
                  <a:endParaRPr lang="en-US"/>
                </a:p>
              </p:txBody>
            </p:sp>
            <p:sp>
              <p:nvSpPr>
                <p:cNvPr id="51624" name="Line 445"/>
                <p:cNvSpPr>
                  <a:spLocks noChangeShapeType="1"/>
                </p:cNvSpPr>
                <p:nvPr/>
              </p:nvSpPr>
              <p:spPr bwMode="auto">
                <a:xfrm>
                  <a:off x="3024" y="2467"/>
                  <a:ext cx="12" cy="2"/>
                </a:xfrm>
                <a:prstGeom prst="line">
                  <a:avLst/>
                </a:prstGeom>
                <a:noFill/>
                <a:ln w="0">
                  <a:solidFill>
                    <a:srgbClr val="000000"/>
                  </a:solidFill>
                  <a:round/>
                  <a:headEnd/>
                  <a:tailEnd/>
                </a:ln>
              </p:spPr>
              <p:txBody>
                <a:bodyPr/>
                <a:lstStyle/>
                <a:p>
                  <a:endParaRPr lang="en-US"/>
                </a:p>
              </p:txBody>
            </p:sp>
            <p:sp>
              <p:nvSpPr>
                <p:cNvPr id="51625" name="Line 446"/>
                <p:cNvSpPr>
                  <a:spLocks noChangeShapeType="1"/>
                </p:cNvSpPr>
                <p:nvPr/>
              </p:nvSpPr>
              <p:spPr bwMode="auto">
                <a:xfrm>
                  <a:off x="3024" y="2323"/>
                  <a:ext cx="12" cy="2"/>
                </a:xfrm>
                <a:prstGeom prst="line">
                  <a:avLst/>
                </a:prstGeom>
                <a:noFill/>
                <a:ln w="0">
                  <a:solidFill>
                    <a:srgbClr val="000000"/>
                  </a:solidFill>
                  <a:round/>
                  <a:headEnd/>
                  <a:tailEnd/>
                </a:ln>
              </p:spPr>
              <p:txBody>
                <a:bodyPr/>
                <a:lstStyle/>
                <a:p>
                  <a:endParaRPr lang="en-US"/>
                </a:p>
              </p:txBody>
            </p:sp>
            <p:sp>
              <p:nvSpPr>
                <p:cNvPr id="51626" name="Line 447"/>
                <p:cNvSpPr>
                  <a:spLocks noChangeShapeType="1"/>
                </p:cNvSpPr>
                <p:nvPr/>
              </p:nvSpPr>
              <p:spPr bwMode="auto">
                <a:xfrm>
                  <a:off x="3024" y="2180"/>
                  <a:ext cx="12" cy="1"/>
                </a:xfrm>
                <a:prstGeom prst="line">
                  <a:avLst/>
                </a:prstGeom>
                <a:noFill/>
                <a:ln w="0">
                  <a:solidFill>
                    <a:srgbClr val="000000"/>
                  </a:solidFill>
                  <a:round/>
                  <a:headEnd/>
                  <a:tailEnd/>
                </a:ln>
              </p:spPr>
              <p:txBody>
                <a:bodyPr/>
                <a:lstStyle/>
                <a:p>
                  <a:endParaRPr lang="en-US"/>
                </a:p>
              </p:txBody>
            </p:sp>
            <p:sp>
              <p:nvSpPr>
                <p:cNvPr id="51627" name="Line 448"/>
                <p:cNvSpPr>
                  <a:spLocks noChangeShapeType="1"/>
                </p:cNvSpPr>
                <p:nvPr/>
              </p:nvSpPr>
              <p:spPr bwMode="auto">
                <a:xfrm>
                  <a:off x="3024" y="2036"/>
                  <a:ext cx="12" cy="1"/>
                </a:xfrm>
                <a:prstGeom prst="line">
                  <a:avLst/>
                </a:prstGeom>
                <a:noFill/>
                <a:ln w="0">
                  <a:solidFill>
                    <a:srgbClr val="000000"/>
                  </a:solidFill>
                  <a:round/>
                  <a:headEnd/>
                  <a:tailEnd/>
                </a:ln>
              </p:spPr>
              <p:txBody>
                <a:bodyPr/>
                <a:lstStyle/>
                <a:p>
                  <a:endParaRPr lang="en-US"/>
                </a:p>
              </p:txBody>
            </p:sp>
          </p:grpSp>
          <p:grpSp>
            <p:nvGrpSpPr>
              <p:cNvPr id="51531" name="Group 449"/>
              <p:cNvGrpSpPr>
                <a:grpSpLocks/>
              </p:cNvGrpSpPr>
              <p:nvPr/>
            </p:nvGrpSpPr>
            <p:grpSpPr bwMode="auto">
              <a:xfrm>
                <a:off x="3050" y="1757"/>
                <a:ext cx="715" cy="17"/>
                <a:chOff x="3567" y="2892"/>
                <a:chExt cx="715" cy="7"/>
              </a:xfrm>
            </p:grpSpPr>
            <p:sp>
              <p:nvSpPr>
                <p:cNvPr id="51616" name="Line 450"/>
                <p:cNvSpPr>
                  <a:spLocks noChangeShapeType="1"/>
                </p:cNvSpPr>
                <p:nvPr/>
              </p:nvSpPr>
              <p:spPr bwMode="auto">
                <a:xfrm flipV="1">
                  <a:off x="3567" y="2892"/>
                  <a:ext cx="1" cy="7"/>
                </a:xfrm>
                <a:prstGeom prst="line">
                  <a:avLst/>
                </a:prstGeom>
                <a:noFill/>
                <a:ln w="0">
                  <a:solidFill>
                    <a:srgbClr val="000000"/>
                  </a:solidFill>
                  <a:round/>
                  <a:headEnd/>
                  <a:tailEnd/>
                </a:ln>
              </p:spPr>
              <p:txBody>
                <a:bodyPr/>
                <a:lstStyle/>
                <a:p>
                  <a:endParaRPr lang="en-US"/>
                </a:p>
              </p:txBody>
            </p:sp>
            <p:sp>
              <p:nvSpPr>
                <p:cNvPr id="51617" name="Line 451"/>
                <p:cNvSpPr>
                  <a:spLocks noChangeShapeType="1"/>
                </p:cNvSpPr>
                <p:nvPr/>
              </p:nvSpPr>
              <p:spPr bwMode="auto">
                <a:xfrm flipV="1">
                  <a:off x="3710" y="2892"/>
                  <a:ext cx="1" cy="7"/>
                </a:xfrm>
                <a:prstGeom prst="line">
                  <a:avLst/>
                </a:prstGeom>
                <a:noFill/>
                <a:ln w="0">
                  <a:solidFill>
                    <a:srgbClr val="000000"/>
                  </a:solidFill>
                  <a:round/>
                  <a:headEnd/>
                  <a:tailEnd/>
                </a:ln>
              </p:spPr>
              <p:txBody>
                <a:bodyPr/>
                <a:lstStyle/>
                <a:p>
                  <a:endParaRPr lang="en-US"/>
                </a:p>
              </p:txBody>
            </p:sp>
            <p:sp>
              <p:nvSpPr>
                <p:cNvPr id="51618" name="Line 452"/>
                <p:cNvSpPr>
                  <a:spLocks noChangeShapeType="1"/>
                </p:cNvSpPr>
                <p:nvPr/>
              </p:nvSpPr>
              <p:spPr bwMode="auto">
                <a:xfrm flipV="1">
                  <a:off x="3852" y="2892"/>
                  <a:ext cx="1" cy="7"/>
                </a:xfrm>
                <a:prstGeom prst="line">
                  <a:avLst/>
                </a:prstGeom>
                <a:noFill/>
                <a:ln w="0">
                  <a:solidFill>
                    <a:srgbClr val="000000"/>
                  </a:solidFill>
                  <a:round/>
                  <a:headEnd/>
                  <a:tailEnd/>
                </a:ln>
              </p:spPr>
              <p:txBody>
                <a:bodyPr/>
                <a:lstStyle/>
                <a:p>
                  <a:endParaRPr lang="en-US"/>
                </a:p>
              </p:txBody>
            </p:sp>
            <p:sp>
              <p:nvSpPr>
                <p:cNvPr id="51619" name="Line 453"/>
                <p:cNvSpPr>
                  <a:spLocks noChangeShapeType="1"/>
                </p:cNvSpPr>
                <p:nvPr/>
              </p:nvSpPr>
              <p:spPr bwMode="auto">
                <a:xfrm flipV="1">
                  <a:off x="3995" y="2892"/>
                  <a:ext cx="1" cy="7"/>
                </a:xfrm>
                <a:prstGeom prst="line">
                  <a:avLst/>
                </a:prstGeom>
                <a:noFill/>
                <a:ln w="0">
                  <a:solidFill>
                    <a:srgbClr val="000000"/>
                  </a:solidFill>
                  <a:round/>
                  <a:headEnd/>
                  <a:tailEnd/>
                </a:ln>
              </p:spPr>
              <p:txBody>
                <a:bodyPr/>
                <a:lstStyle/>
                <a:p>
                  <a:endParaRPr lang="en-US"/>
                </a:p>
              </p:txBody>
            </p:sp>
            <p:sp>
              <p:nvSpPr>
                <p:cNvPr id="51620" name="Line 454"/>
                <p:cNvSpPr>
                  <a:spLocks noChangeShapeType="1"/>
                </p:cNvSpPr>
                <p:nvPr/>
              </p:nvSpPr>
              <p:spPr bwMode="auto">
                <a:xfrm flipV="1">
                  <a:off x="4138" y="2892"/>
                  <a:ext cx="2" cy="7"/>
                </a:xfrm>
                <a:prstGeom prst="line">
                  <a:avLst/>
                </a:prstGeom>
                <a:noFill/>
                <a:ln w="0">
                  <a:solidFill>
                    <a:srgbClr val="000000"/>
                  </a:solidFill>
                  <a:round/>
                  <a:headEnd/>
                  <a:tailEnd/>
                </a:ln>
              </p:spPr>
              <p:txBody>
                <a:bodyPr/>
                <a:lstStyle/>
                <a:p>
                  <a:endParaRPr lang="en-US"/>
                </a:p>
              </p:txBody>
            </p:sp>
            <p:sp>
              <p:nvSpPr>
                <p:cNvPr id="51621" name="Line 455"/>
                <p:cNvSpPr>
                  <a:spLocks noChangeShapeType="1"/>
                </p:cNvSpPr>
                <p:nvPr/>
              </p:nvSpPr>
              <p:spPr bwMode="auto">
                <a:xfrm flipV="1">
                  <a:off x="4281" y="2892"/>
                  <a:ext cx="1" cy="7"/>
                </a:xfrm>
                <a:prstGeom prst="line">
                  <a:avLst/>
                </a:prstGeom>
                <a:noFill/>
                <a:ln w="0">
                  <a:solidFill>
                    <a:srgbClr val="000000"/>
                  </a:solidFill>
                  <a:round/>
                  <a:headEnd/>
                  <a:tailEnd/>
                </a:ln>
              </p:spPr>
              <p:txBody>
                <a:bodyPr/>
                <a:lstStyle/>
                <a:p>
                  <a:endParaRPr lang="en-US"/>
                </a:p>
              </p:txBody>
            </p:sp>
          </p:grpSp>
          <p:grpSp>
            <p:nvGrpSpPr>
              <p:cNvPr id="51532" name="Group 456"/>
              <p:cNvGrpSpPr>
                <a:grpSpLocks/>
              </p:cNvGrpSpPr>
              <p:nvPr/>
            </p:nvGrpSpPr>
            <p:grpSpPr bwMode="auto">
              <a:xfrm>
                <a:off x="2904" y="2111"/>
                <a:ext cx="1008" cy="603"/>
                <a:chOff x="165" y="3324"/>
                <a:chExt cx="1210" cy="625"/>
              </a:xfrm>
            </p:grpSpPr>
            <p:sp>
              <p:nvSpPr>
                <p:cNvPr id="51533" name="Line 457"/>
                <p:cNvSpPr>
                  <a:spLocks noChangeShapeType="1"/>
                </p:cNvSpPr>
                <p:nvPr/>
              </p:nvSpPr>
              <p:spPr bwMode="auto">
                <a:xfrm>
                  <a:off x="170" y="3851"/>
                  <a:ext cx="6" cy="1"/>
                </a:xfrm>
                <a:prstGeom prst="line">
                  <a:avLst/>
                </a:prstGeom>
                <a:noFill/>
                <a:ln w="0">
                  <a:solidFill>
                    <a:srgbClr val="000000"/>
                  </a:solidFill>
                  <a:round/>
                  <a:headEnd/>
                  <a:tailEnd/>
                </a:ln>
              </p:spPr>
              <p:txBody>
                <a:bodyPr/>
                <a:lstStyle/>
                <a:p>
                  <a:endParaRPr lang="en-US"/>
                </a:p>
              </p:txBody>
            </p:sp>
            <p:sp>
              <p:nvSpPr>
                <p:cNvPr id="51534" name="Freeform 458"/>
                <p:cNvSpPr>
                  <a:spLocks/>
                </p:cNvSpPr>
                <p:nvPr/>
              </p:nvSpPr>
              <p:spPr bwMode="auto">
                <a:xfrm>
                  <a:off x="170" y="3409"/>
                  <a:ext cx="1200" cy="482"/>
                </a:xfrm>
                <a:custGeom>
                  <a:avLst/>
                  <a:gdLst>
                    <a:gd name="T0" fmla="*/ 0 w 3295"/>
                    <a:gd name="T1" fmla="*/ 42 h 1024"/>
                    <a:gd name="T2" fmla="*/ 8 w 3295"/>
                    <a:gd name="T3" fmla="*/ 50 h 1024"/>
                    <a:gd name="T4" fmla="*/ 17 w 3295"/>
                    <a:gd name="T5" fmla="*/ 40 h 1024"/>
                    <a:gd name="T6" fmla="*/ 25 w 3295"/>
                    <a:gd name="T7" fmla="*/ 20 h 1024"/>
                    <a:gd name="T8" fmla="*/ 33 w 3295"/>
                    <a:gd name="T9" fmla="*/ 3 h 1024"/>
                    <a:gd name="T10" fmla="*/ 42 w 3295"/>
                    <a:gd name="T11" fmla="*/ 0 h 1024"/>
                    <a:gd name="T12" fmla="*/ 50 w 3295"/>
                    <a:gd name="T13" fmla="*/ 10 h 1024"/>
                    <a:gd name="T14" fmla="*/ 58 w 3295"/>
                    <a:gd name="T15" fmla="*/ 31 h 1024"/>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1024"/>
                    <a:gd name="T26" fmla="*/ 3295 w 3295"/>
                    <a:gd name="T27" fmla="*/ 1024 h 10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1024">
                      <a:moveTo>
                        <a:pt x="0" y="853"/>
                      </a:moveTo>
                      <a:lnTo>
                        <a:pt x="471" y="1024"/>
                      </a:lnTo>
                      <a:lnTo>
                        <a:pt x="941" y="814"/>
                      </a:lnTo>
                      <a:lnTo>
                        <a:pt x="1412" y="408"/>
                      </a:lnTo>
                      <a:lnTo>
                        <a:pt x="1883" y="57"/>
                      </a:lnTo>
                      <a:lnTo>
                        <a:pt x="2354" y="0"/>
                      </a:lnTo>
                      <a:lnTo>
                        <a:pt x="2824" y="206"/>
                      </a:lnTo>
                      <a:lnTo>
                        <a:pt x="3295" y="638"/>
                      </a:lnTo>
                    </a:path>
                  </a:pathLst>
                </a:custGeom>
                <a:noFill/>
                <a:ln w="3175">
                  <a:solidFill>
                    <a:srgbClr val="FF0000"/>
                  </a:solidFill>
                  <a:round/>
                  <a:headEnd/>
                  <a:tailEnd/>
                </a:ln>
              </p:spPr>
              <p:txBody>
                <a:bodyPr/>
                <a:lstStyle/>
                <a:p>
                  <a:endParaRPr lang="en-US"/>
                </a:p>
              </p:txBody>
            </p:sp>
            <p:sp>
              <p:nvSpPr>
                <p:cNvPr id="51535" name="Line 459"/>
                <p:cNvSpPr>
                  <a:spLocks noChangeShapeType="1"/>
                </p:cNvSpPr>
                <p:nvPr/>
              </p:nvSpPr>
              <p:spPr bwMode="auto">
                <a:xfrm flipV="1">
                  <a:off x="170" y="3774"/>
                  <a:ext cx="1" cy="37"/>
                </a:xfrm>
                <a:prstGeom prst="line">
                  <a:avLst/>
                </a:prstGeom>
                <a:noFill/>
                <a:ln w="3175">
                  <a:solidFill>
                    <a:srgbClr val="FF0000"/>
                  </a:solidFill>
                  <a:round/>
                  <a:headEnd/>
                  <a:tailEnd/>
                </a:ln>
              </p:spPr>
              <p:txBody>
                <a:bodyPr/>
                <a:lstStyle/>
                <a:p>
                  <a:endParaRPr lang="en-US"/>
                </a:p>
              </p:txBody>
            </p:sp>
            <p:sp>
              <p:nvSpPr>
                <p:cNvPr id="51536" name="Line 460"/>
                <p:cNvSpPr>
                  <a:spLocks noChangeShapeType="1"/>
                </p:cNvSpPr>
                <p:nvPr/>
              </p:nvSpPr>
              <p:spPr bwMode="auto">
                <a:xfrm>
                  <a:off x="165" y="3774"/>
                  <a:ext cx="10" cy="1"/>
                </a:xfrm>
                <a:prstGeom prst="line">
                  <a:avLst/>
                </a:prstGeom>
                <a:noFill/>
                <a:ln w="3175">
                  <a:solidFill>
                    <a:srgbClr val="FF0000"/>
                  </a:solidFill>
                  <a:round/>
                  <a:headEnd/>
                  <a:tailEnd/>
                </a:ln>
              </p:spPr>
              <p:txBody>
                <a:bodyPr/>
                <a:lstStyle/>
                <a:p>
                  <a:endParaRPr lang="en-US"/>
                </a:p>
              </p:txBody>
            </p:sp>
            <p:sp>
              <p:nvSpPr>
                <p:cNvPr id="51537" name="Line 461"/>
                <p:cNvSpPr>
                  <a:spLocks noChangeShapeType="1"/>
                </p:cNvSpPr>
                <p:nvPr/>
              </p:nvSpPr>
              <p:spPr bwMode="auto">
                <a:xfrm flipV="1">
                  <a:off x="341" y="3855"/>
                  <a:ext cx="1" cy="36"/>
                </a:xfrm>
                <a:prstGeom prst="line">
                  <a:avLst/>
                </a:prstGeom>
                <a:noFill/>
                <a:ln w="3175">
                  <a:solidFill>
                    <a:srgbClr val="FF0000"/>
                  </a:solidFill>
                  <a:round/>
                  <a:headEnd/>
                  <a:tailEnd/>
                </a:ln>
              </p:spPr>
              <p:txBody>
                <a:bodyPr/>
                <a:lstStyle/>
                <a:p>
                  <a:endParaRPr lang="en-US"/>
                </a:p>
              </p:txBody>
            </p:sp>
            <p:sp>
              <p:nvSpPr>
                <p:cNvPr id="51538" name="Line 462"/>
                <p:cNvSpPr>
                  <a:spLocks noChangeShapeType="1"/>
                </p:cNvSpPr>
                <p:nvPr/>
              </p:nvSpPr>
              <p:spPr bwMode="auto">
                <a:xfrm>
                  <a:off x="337" y="3855"/>
                  <a:ext cx="9" cy="1"/>
                </a:xfrm>
                <a:prstGeom prst="line">
                  <a:avLst/>
                </a:prstGeom>
                <a:noFill/>
                <a:ln w="3175">
                  <a:solidFill>
                    <a:srgbClr val="FF0000"/>
                  </a:solidFill>
                  <a:round/>
                  <a:headEnd/>
                  <a:tailEnd/>
                </a:ln>
              </p:spPr>
              <p:txBody>
                <a:bodyPr/>
                <a:lstStyle/>
                <a:p>
                  <a:endParaRPr lang="en-US"/>
                </a:p>
              </p:txBody>
            </p:sp>
            <p:sp>
              <p:nvSpPr>
                <p:cNvPr id="51539" name="Line 463"/>
                <p:cNvSpPr>
                  <a:spLocks noChangeShapeType="1"/>
                </p:cNvSpPr>
                <p:nvPr/>
              </p:nvSpPr>
              <p:spPr bwMode="auto">
                <a:xfrm flipV="1">
                  <a:off x="513" y="3754"/>
                  <a:ext cx="1" cy="38"/>
                </a:xfrm>
                <a:prstGeom prst="line">
                  <a:avLst/>
                </a:prstGeom>
                <a:noFill/>
                <a:ln w="3175">
                  <a:solidFill>
                    <a:srgbClr val="FF0000"/>
                  </a:solidFill>
                  <a:round/>
                  <a:headEnd/>
                  <a:tailEnd/>
                </a:ln>
              </p:spPr>
              <p:txBody>
                <a:bodyPr/>
                <a:lstStyle/>
                <a:p>
                  <a:endParaRPr lang="en-US"/>
                </a:p>
              </p:txBody>
            </p:sp>
            <p:sp>
              <p:nvSpPr>
                <p:cNvPr id="51540" name="Line 464"/>
                <p:cNvSpPr>
                  <a:spLocks noChangeShapeType="1"/>
                </p:cNvSpPr>
                <p:nvPr/>
              </p:nvSpPr>
              <p:spPr bwMode="auto">
                <a:xfrm>
                  <a:off x="508" y="3754"/>
                  <a:ext cx="10" cy="1"/>
                </a:xfrm>
                <a:prstGeom prst="line">
                  <a:avLst/>
                </a:prstGeom>
                <a:noFill/>
                <a:ln w="3175">
                  <a:solidFill>
                    <a:srgbClr val="FF0000"/>
                  </a:solidFill>
                  <a:round/>
                  <a:headEnd/>
                  <a:tailEnd/>
                </a:ln>
              </p:spPr>
              <p:txBody>
                <a:bodyPr/>
                <a:lstStyle/>
                <a:p>
                  <a:endParaRPr lang="en-US"/>
                </a:p>
              </p:txBody>
            </p:sp>
            <p:sp>
              <p:nvSpPr>
                <p:cNvPr id="51541" name="Line 465"/>
                <p:cNvSpPr>
                  <a:spLocks noChangeShapeType="1"/>
                </p:cNvSpPr>
                <p:nvPr/>
              </p:nvSpPr>
              <p:spPr bwMode="auto">
                <a:xfrm flipV="1">
                  <a:off x="684" y="3546"/>
                  <a:ext cx="1" cy="55"/>
                </a:xfrm>
                <a:prstGeom prst="line">
                  <a:avLst/>
                </a:prstGeom>
                <a:noFill/>
                <a:ln w="3175">
                  <a:solidFill>
                    <a:srgbClr val="FF0000"/>
                  </a:solidFill>
                  <a:round/>
                  <a:headEnd/>
                  <a:tailEnd/>
                </a:ln>
              </p:spPr>
              <p:txBody>
                <a:bodyPr/>
                <a:lstStyle/>
                <a:p>
                  <a:endParaRPr lang="en-US"/>
                </a:p>
              </p:txBody>
            </p:sp>
            <p:sp>
              <p:nvSpPr>
                <p:cNvPr id="51542" name="Line 466"/>
                <p:cNvSpPr>
                  <a:spLocks noChangeShapeType="1"/>
                </p:cNvSpPr>
                <p:nvPr/>
              </p:nvSpPr>
              <p:spPr bwMode="auto">
                <a:xfrm>
                  <a:off x="679" y="3546"/>
                  <a:ext cx="10" cy="1"/>
                </a:xfrm>
                <a:prstGeom prst="line">
                  <a:avLst/>
                </a:prstGeom>
                <a:noFill/>
                <a:ln w="3175">
                  <a:solidFill>
                    <a:srgbClr val="FF0000"/>
                  </a:solidFill>
                  <a:round/>
                  <a:headEnd/>
                  <a:tailEnd/>
                </a:ln>
              </p:spPr>
              <p:txBody>
                <a:bodyPr/>
                <a:lstStyle/>
                <a:p>
                  <a:endParaRPr lang="en-US"/>
                </a:p>
              </p:txBody>
            </p:sp>
            <p:sp>
              <p:nvSpPr>
                <p:cNvPr id="51543" name="Line 467"/>
                <p:cNvSpPr>
                  <a:spLocks noChangeShapeType="1"/>
                </p:cNvSpPr>
                <p:nvPr/>
              </p:nvSpPr>
              <p:spPr bwMode="auto">
                <a:xfrm flipV="1">
                  <a:off x="856" y="3371"/>
                  <a:ext cx="1" cy="65"/>
                </a:xfrm>
                <a:prstGeom prst="line">
                  <a:avLst/>
                </a:prstGeom>
                <a:noFill/>
                <a:ln w="3175">
                  <a:solidFill>
                    <a:srgbClr val="FF0000"/>
                  </a:solidFill>
                  <a:round/>
                  <a:headEnd/>
                  <a:tailEnd/>
                </a:ln>
              </p:spPr>
              <p:txBody>
                <a:bodyPr/>
                <a:lstStyle/>
                <a:p>
                  <a:endParaRPr lang="en-US"/>
                </a:p>
              </p:txBody>
            </p:sp>
            <p:sp>
              <p:nvSpPr>
                <p:cNvPr id="51544" name="Line 468"/>
                <p:cNvSpPr>
                  <a:spLocks noChangeShapeType="1"/>
                </p:cNvSpPr>
                <p:nvPr/>
              </p:nvSpPr>
              <p:spPr bwMode="auto">
                <a:xfrm>
                  <a:off x="851" y="3371"/>
                  <a:ext cx="10" cy="1"/>
                </a:xfrm>
                <a:prstGeom prst="line">
                  <a:avLst/>
                </a:prstGeom>
                <a:noFill/>
                <a:ln w="3175">
                  <a:solidFill>
                    <a:srgbClr val="FF0000"/>
                  </a:solidFill>
                  <a:round/>
                  <a:headEnd/>
                  <a:tailEnd/>
                </a:ln>
              </p:spPr>
              <p:txBody>
                <a:bodyPr/>
                <a:lstStyle/>
                <a:p>
                  <a:endParaRPr lang="en-US"/>
                </a:p>
              </p:txBody>
            </p:sp>
            <p:sp>
              <p:nvSpPr>
                <p:cNvPr id="51545" name="Line 469"/>
                <p:cNvSpPr>
                  <a:spLocks noChangeShapeType="1"/>
                </p:cNvSpPr>
                <p:nvPr/>
              </p:nvSpPr>
              <p:spPr bwMode="auto">
                <a:xfrm flipV="1">
                  <a:off x="1027" y="3324"/>
                  <a:ext cx="1" cy="85"/>
                </a:xfrm>
                <a:prstGeom prst="line">
                  <a:avLst/>
                </a:prstGeom>
                <a:noFill/>
                <a:ln w="3175">
                  <a:solidFill>
                    <a:srgbClr val="FF0000"/>
                  </a:solidFill>
                  <a:round/>
                  <a:headEnd/>
                  <a:tailEnd/>
                </a:ln>
              </p:spPr>
              <p:txBody>
                <a:bodyPr/>
                <a:lstStyle/>
                <a:p>
                  <a:endParaRPr lang="en-US"/>
                </a:p>
              </p:txBody>
            </p:sp>
            <p:sp>
              <p:nvSpPr>
                <p:cNvPr id="51546" name="Line 470"/>
                <p:cNvSpPr>
                  <a:spLocks noChangeShapeType="1"/>
                </p:cNvSpPr>
                <p:nvPr/>
              </p:nvSpPr>
              <p:spPr bwMode="auto">
                <a:xfrm>
                  <a:off x="1022" y="3324"/>
                  <a:ext cx="10" cy="1"/>
                </a:xfrm>
                <a:prstGeom prst="line">
                  <a:avLst/>
                </a:prstGeom>
                <a:noFill/>
                <a:ln w="3175">
                  <a:solidFill>
                    <a:srgbClr val="FF0000"/>
                  </a:solidFill>
                  <a:round/>
                  <a:headEnd/>
                  <a:tailEnd/>
                </a:ln>
              </p:spPr>
              <p:txBody>
                <a:bodyPr/>
                <a:lstStyle/>
                <a:p>
                  <a:endParaRPr lang="en-US"/>
                </a:p>
              </p:txBody>
            </p:sp>
            <p:sp>
              <p:nvSpPr>
                <p:cNvPr id="51547" name="Line 471"/>
                <p:cNvSpPr>
                  <a:spLocks noChangeShapeType="1"/>
                </p:cNvSpPr>
                <p:nvPr/>
              </p:nvSpPr>
              <p:spPr bwMode="auto">
                <a:xfrm flipV="1">
                  <a:off x="1198" y="3388"/>
                  <a:ext cx="1" cy="118"/>
                </a:xfrm>
                <a:prstGeom prst="line">
                  <a:avLst/>
                </a:prstGeom>
                <a:noFill/>
                <a:ln w="3175">
                  <a:solidFill>
                    <a:srgbClr val="FF0000"/>
                  </a:solidFill>
                  <a:round/>
                  <a:headEnd/>
                  <a:tailEnd/>
                </a:ln>
              </p:spPr>
              <p:txBody>
                <a:bodyPr/>
                <a:lstStyle/>
                <a:p>
                  <a:endParaRPr lang="en-US"/>
                </a:p>
              </p:txBody>
            </p:sp>
            <p:sp>
              <p:nvSpPr>
                <p:cNvPr id="51548" name="Line 472"/>
                <p:cNvSpPr>
                  <a:spLocks noChangeShapeType="1"/>
                </p:cNvSpPr>
                <p:nvPr/>
              </p:nvSpPr>
              <p:spPr bwMode="auto">
                <a:xfrm>
                  <a:off x="1194" y="3388"/>
                  <a:ext cx="9" cy="1"/>
                </a:xfrm>
                <a:prstGeom prst="line">
                  <a:avLst/>
                </a:prstGeom>
                <a:noFill/>
                <a:ln w="3175">
                  <a:solidFill>
                    <a:srgbClr val="FF0000"/>
                  </a:solidFill>
                  <a:round/>
                  <a:headEnd/>
                  <a:tailEnd/>
                </a:ln>
              </p:spPr>
              <p:txBody>
                <a:bodyPr/>
                <a:lstStyle/>
                <a:p>
                  <a:endParaRPr lang="en-US"/>
                </a:p>
              </p:txBody>
            </p:sp>
            <p:sp>
              <p:nvSpPr>
                <p:cNvPr id="51549" name="Line 473"/>
                <p:cNvSpPr>
                  <a:spLocks noChangeShapeType="1"/>
                </p:cNvSpPr>
                <p:nvPr/>
              </p:nvSpPr>
              <p:spPr bwMode="auto">
                <a:xfrm flipV="1">
                  <a:off x="1370" y="3603"/>
                  <a:ext cx="1" cy="106"/>
                </a:xfrm>
                <a:prstGeom prst="line">
                  <a:avLst/>
                </a:prstGeom>
                <a:noFill/>
                <a:ln w="3175">
                  <a:solidFill>
                    <a:srgbClr val="FF0000"/>
                  </a:solidFill>
                  <a:round/>
                  <a:headEnd/>
                  <a:tailEnd/>
                </a:ln>
              </p:spPr>
              <p:txBody>
                <a:bodyPr/>
                <a:lstStyle/>
                <a:p>
                  <a:endParaRPr lang="en-US"/>
                </a:p>
              </p:txBody>
            </p:sp>
            <p:sp>
              <p:nvSpPr>
                <p:cNvPr id="51550" name="Line 474"/>
                <p:cNvSpPr>
                  <a:spLocks noChangeShapeType="1"/>
                </p:cNvSpPr>
                <p:nvPr/>
              </p:nvSpPr>
              <p:spPr bwMode="auto">
                <a:xfrm>
                  <a:off x="1365" y="3603"/>
                  <a:ext cx="10" cy="1"/>
                </a:xfrm>
                <a:prstGeom prst="line">
                  <a:avLst/>
                </a:prstGeom>
                <a:noFill/>
                <a:ln w="3175">
                  <a:solidFill>
                    <a:srgbClr val="FF0000"/>
                  </a:solidFill>
                  <a:round/>
                  <a:headEnd/>
                  <a:tailEnd/>
                </a:ln>
              </p:spPr>
              <p:txBody>
                <a:bodyPr/>
                <a:lstStyle/>
                <a:p>
                  <a:endParaRPr lang="en-US"/>
                </a:p>
              </p:txBody>
            </p:sp>
            <p:sp>
              <p:nvSpPr>
                <p:cNvPr id="51551" name="Line 475"/>
                <p:cNvSpPr>
                  <a:spLocks noChangeShapeType="1"/>
                </p:cNvSpPr>
                <p:nvPr/>
              </p:nvSpPr>
              <p:spPr bwMode="auto">
                <a:xfrm>
                  <a:off x="170" y="3811"/>
                  <a:ext cx="1" cy="37"/>
                </a:xfrm>
                <a:prstGeom prst="line">
                  <a:avLst/>
                </a:prstGeom>
                <a:noFill/>
                <a:ln w="3175">
                  <a:solidFill>
                    <a:srgbClr val="FF0000"/>
                  </a:solidFill>
                  <a:round/>
                  <a:headEnd/>
                  <a:tailEnd/>
                </a:ln>
              </p:spPr>
              <p:txBody>
                <a:bodyPr/>
                <a:lstStyle/>
                <a:p>
                  <a:endParaRPr lang="en-US"/>
                </a:p>
              </p:txBody>
            </p:sp>
            <p:sp>
              <p:nvSpPr>
                <p:cNvPr id="51552" name="Line 476"/>
                <p:cNvSpPr>
                  <a:spLocks noChangeShapeType="1"/>
                </p:cNvSpPr>
                <p:nvPr/>
              </p:nvSpPr>
              <p:spPr bwMode="auto">
                <a:xfrm>
                  <a:off x="165" y="3848"/>
                  <a:ext cx="10" cy="1"/>
                </a:xfrm>
                <a:prstGeom prst="line">
                  <a:avLst/>
                </a:prstGeom>
                <a:noFill/>
                <a:ln w="3175">
                  <a:solidFill>
                    <a:srgbClr val="FF0000"/>
                  </a:solidFill>
                  <a:round/>
                  <a:headEnd/>
                  <a:tailEnd/>
                </a:ln>
              </p:spPr>
              <p:txBody>
                <a:bodyPr/>
                <a:lstStyle/>
                <a:p>
                  <a:endParaRPr lang="en-US"/>
                </a:p>
              </p:txBody>
            </p:sp>
            <p:sp>
              <p:nvSpPr>
                <p:cNvPr id="51553" name="Line 477"/>
                <p:cNvSpPr>
                  <a:spLocks noChangeShapeType="1"/>
                </p:cNvSpPr>
                <p:nvPr/>
              </p:nvSpPr>
              <p:spPr bwMode="auto">
                <a:xfrm>
                  <a:off x="341" y="3891"/>
                  <a:ext cx="1" cy="37"/>
                </a:xfrm>
                <a:prstGeom prst="line">
                  <a:avLst/>
                </a:prstGeom>
                <a:noFill/>
                <a:ln w="3175">
                  <a:solidFill>
                    <a:srgbClr val="FF0000"/>
                  </a:solidFill>
                  <a:round/>
                  <a:headEnd/>
                  <a:tailEnd/>
                </a:ln>
              </p:spPr>
              <p:txBody>
                <a:bodyPr/>
                <a:lstStyle/>
                <a:p>
                  <a:endParaRPr lang="en-US"/>
                </a:p>
              </p:txBody>
            </p:sp>
            <p:sp>
              <p:nvSpPr>
                <p:cNvPr id="51554" name="Line 478"/>
                <p:cNvSpPr>
                  <a:spLocks noChangeShapeType="1"/>
                </p:cNvSpPr>
                <p:nvPr/>
              </p:nvSpPr>
              <p:spPr bwMode="auto">
                <a:xfrm>
                  <a:off x="337" y="3928"/>
                  <a:ext cx="9" cy="1"/>
                </a:xfrm>
                <a:prstGeom prst="line">
                  <a:avLst/>
                </a:prstGeom>
                <a:noFill/>
                <a:ln w="3175">
                  <a:solidFill>
                    <a:srgbClr val="FF0000"/>
                  </a:solidFill>
                  <a:round/>
                  <a:headEnd/>
                  <a:tailEnd/>
                </a:ln>
              </p:spPr>
              <p:txBody>
                <a:bodyPr/>
                <a:lstStyle/>
                <a:p>
                  <a:endParaRPr lang="en-US"/>
                </a:p>
              </p:txBody>
            </p:sp>
            <p:sp>
              <p:nvSpPr>
                <p:cNvPr id="51555" name="Line 479"/>
                <p:cNvSpPr>
                  <a:spLocks noChangeShapeType="1"/>
                </p:cNvSpPr>
                <p:nvPr/>
              </p:nvSpPr>
              <p:spPr bwMode="auto">
                <a:xfrm>
                  <a:off x="513" y="3792"/>
                  <a:ext cx="1" cy="39"/>
                </a:xfrm>
                <a:prstGeom prst="line">
                  <a:avLst/>
                </a:prstGeom>
                <a:noFill/>
                <a:ln w="3175">
                  <a:solidFill>
                    <a:srgbClr val="FF0000"/>
                  </a:solidFill>
                  <a:round/>
                  <a:headEnd/>
                  <a:tailEnd/>
                </a:ln>
              </p:spPr>
              <p:txBody>
                <a:bodyPr/>
                <a:lstStyle/>
                <a:p>
                  <a:endParaRPr lang="en-US"/>
                </a:p>
              </p:txBody>
            </p:sp>
            <p:sp>
              <p:nvSpPr>
                <p:cNvPr id="51556" name="Line 480"/>
                <p:cNvSpPr>
                  <a:spLocks noChangeShapeType="1"/>
                </p:cNvSpPr>
                <p:nvPr/>
              </p:nvSpPr>
              <p:spPr bwMode="auto">
                <a:xfrm>
                  <a:off x="508" y="3831"/>
                  <a:ext cx="10" cy="1"/>
                </a:xfrm>
                <a:prstGeom prst="line">
                  <a:avLst/>
                </a:prstGeom>
                <a:noFill/>
                <a:ln w="3175">
                  <a:solidFill>
                    <a:srgbClr val="FF0000"/>
                  </a:solidFill>
                  <a:round/>
                  <a:headEnd/>
                  <a:tailEnd/>
                </a:ln>
              </p:spPr>
              <p:txBody>
                <a:bodyPr/>
                <a:lstStyle/>
                <a:p>
                  <a:endParaRPr lang="en-US"/>
                </a:p>
              </p:txBody>
            </p:sp>
            <p:sp>
              <p:nvSpPr>
                <p:cNvPr id="51557" name="Line 481"/>
                <p:cNvSpPr>
                  <a:spLocks noChangeShapeType="1"/>
                </p:cNvSpPr>
                <p:nvPr/>
              </p:nvSpPr>
              <p:spPr bwMode="auto">
                <a:xfrm>
                  <a:off x="684" y="3601"/>
                  <a:ext cx="1" cy="55"/>
                </a:xfrm>
                <a:prstGeom prst="line">
                  <a:avLst/>
                </a:prstGeom>
                <a:noFill/>
                <a:ln w="3175">
                  <a:solidFill>
                    <a:srgbClr val="FF0000"/>
                  </a:solidFill>
                  <a:round/>
                  <a:headEnd/>
                  <a:tailEnd/>
                </a:ln>
              </p:spPr>
              <p:txBody>
                <a:bodyPr/>
                <a:lstStyle/>
                <a:p>
                  <a:endParaRPr lang="en-US"/>
                </a:p>
              </p:txBody>
            </p:sp>
            <p:sp>
              <p:nvSpPr>
                <p:cNvPr id="51558" name="Line 482"/>
                <p:cNvSpPr>
                  <a:spLocks noChangeShapeType="1"/>
                </p:cNvSpPr>
                <p:nvPr/>
              </p:nvSpPr>
              <p:spPr bwMode="auto">
                <a:xfrm>
                  <a:off x="679" y="3656"/>
                  <a:ext cx="10" cy="1"/>
                </a:xfrm>
                <a:prstGeom prst="line">
                  <a:avLst/>
                </a:prstGeom>
                <a:noFill/>
                <a:ln w="3175">
                  <a:solidFill>
                    <a:srgbClr val="FF0000"/>
                  </a:solidFill>
                  <a:round/>
                  <a:headEnd/>
                  <a:tailEnd/>
                </a:ln>
              </p:spPr>
              <p:txBody>
                <a:bodyPr/>
                <a:lstStyle/>
                <a:p>
                  <a:endParaRPr lang="en-US"/>
                </a:p>
              </p:txBody>
            </p:sp>
            <p:sp>
              <p:nvSpPr>
                <p:cNvPr id="51559" name="Line 483"/>
                <p:cNvSpPr>
                  <a:spLocks noChangeShapeType="1"/>
                </p:cNvSpPr>
                <p:nvPr/>
              </p:nvSpPr>
              <p:spPr bwMode="auto">
                <a:xfrm>
                  <a:off x="856" y="3436"/>
                  <a:ext cx="1" cy="64"/>
                </a:xfrm>
                <a:prstGeom prst="line">
                  <a:avLst/>
                </a:prstGeom>
                <a:noFill/>
                <a:ln w="3175">
                  <a:solidFill>
                    <a:srgbClr val="FF0000"/>
                  </a:solidFill>
                  <a:round/>
                  <a:headEnd/>
                  <a:tailEnd/>
                </a:ln>
              </p:spPr>
              <p:txBody>
                <a:bodyPr/>
                <a:lstStyle/>
                <a:p>
                  <a:endParaRPr lang="en-US"/>
                </a:p>
              </p:txBody>
            </p:sp>
            <p:sp>
              <p:nvSpPr>
                <p:cNvPr id="51560" name="Line 484"/>
                <p:cNvSpPr>
                  <a:spLocks noChangeShapeType="1"/>
                </p:cNvSpPr>
                <p:nvPr/>
              </p:nvSpPr>
              <p:spPr bwMode="auto">
                <a:xfrm>
                  <a:off x="851" y="3500"/>
                  <a:ext cx="10" cy="1"/>
                </a:xfrm>
                <a:prstGeom prst="line">
                  <a:avLst/>
                </a:prstGeom>
                <a:noFill/>
                <a:ln w="3175">
                  <a:solidFill>
                    <a:srgbClr val="FF0000"/>
                  </a:solidFill>
                  <a:round/>
                  <a:headEnd/>
                  <a:tailEnd/>
                </a:ln>
              </p:spPr>
              <p:txBody>
                <a:bodyPr/>
                <a:lstStyle/>
                <a:p>
                  <a:endParaRPr lang="en-US"/>
                </a:p>
              </p:txBody>
            </p:sp>
            <p:sp>
              <p:nvSpPr>
                <p:cNvPr id="51561" name="Line 485"/>
                <p:cNvSpPr>
                  <a:spLocks noChangeShapeType="1"/>
                </p:cNvSpPr>
                <p:nvPr/>
              </p:nvSpPr>
              <p:spPr bwMode="auto">
                <a:xfrm>
                  <a:off x="1027" y="3409"/>
                  <a:ext cx="1" cy="85"/>
                </a:xfrm>
                <a:prstGeom prst="line">
                  <a:avLst/>
                </a:prstGeom>
                <a:noFill/>
                <a:ln w="3175">
                  <a:solidFill>
                    <a:srgbClr val="FF0000"/>
                  </a:solidFill>
                  <a:round/>
                  <a:headEnd/>
                  <a:tailEnd/>
                </a:ln>
              </p:spPr>
              <p:txBody>
                <a:bodyPr/>
                <a:lstStyle/>
                <a:p>
                  <a:endParaRPr lang="en-US"/>
                </a:p>
              </p:txBody>
            </p:sp>
            <p:sp>
              <p:nvSpPr>
                <p:cNvPr id="51562" name="Line 486"/>
                <p:cNvSpPr>
                  <a:spLocks noChangeShapeType="1"/>
                </p:cNvSpPr>
                <p:nvPr/>
              </p:nvSpPr>
              <p:spPr bwMode="auto">
                <a:xfrm>
                  <a:off x="1022" y="3494"/>
                  <a:ext cx="10" cy="1"/>
                </a:xfrm>
                <a:prstGeom prst="line">
                  <a:avLst/>
                </a:prstGeom>
                <a:noFill/>
                <a:ln w="3175">
                  <a:solidFill>
                    <a:srgbClr val="FF0000"/>
                  </a:solidFill>
                  <a:round/>
                  <a:headEnd/>
                  <a:tailEnd/>
                </a:ln>
              </p:spPr>
              <p:txBody>
                <a:bodyPr/>
                <a:lstStyle/>
                <a:p>
                  <a:endParaRPr lang="en-US"/>
                </a:p>
              </p:txBody>
            </p:sp>
            <p:sp>
              <p:nvSpPr>
                <p:cNvPr id="51563" name="Line 487"/>
                <p:cNvSpPr>
                  <a:spLocks noChangeShapeType="1"/>
                </p:cNvSpPr>
                <p:nvPr/>
              </p:nvSpPr>
              <p:spPr bwMode="auto">
                <a:xfrm>
                  <a:off x="1198" y="3506"/>
                  <a:ext cx="1" cy="118"/>
                </a:xfrm>
                <a:prstGeom prst="line">
                  <a:avLst/>
                </a:prstGeom>
                <a:noFill/>
                <a:ln w="3175">
                  <a:solidFill>
                    <a:srgbClr val="FF0000"/>
                  </a:solidFill>
                  <a:round/>
                  <a:headEnd/>
                  <a:tailEnd/>
                </a:ln>
              </p:spPr>
              <p:txBody>
                <a:bodyPr/>
                <a:lstStyle/>
                <a:p>
                  <a:endParaRPr lang="en-US"/>
                </a:p>
              </p:txBody>
            </p:sp>
            <p:sp>
              <p:nvSpPr>
                <p:cNvPr id="51564" name="Line 488"/>
                <p:cNvSpPr>
                  <a:spLocks noChangeShapeType="1"/>
                </p:cNvSpPr>
                <p:nvPr/>
              </p:nvSpPr>
              <p:spPr bwMode="auto">
                <a:xfrm>
                  <a:off x="1194" y="3624"/>
                  <a:ext cx="9" cy="1"/>
                </a:xfrm>
                <a:prstGeom prst="line">
                  <a:avLst/>
                </a:prstGeom>
                <a:noFill/>
                <a:ln w="3175">
                  <a:solidFill>
                    <a:srgbClr val="FF0000"/>
                  </a:solidFill>
                  <a:round/>
                  <a:headEnd/>
                  <a:tailEnd/>
                </a:ln>
              </p:spPr>
              <p:txBody>
                <a:bodyPr/>
                <a:lstStyle/>
                <a:p>
                  <a:endParaRPr lang="en-US"/>
                </a:p>
              </p:txBody>
            </p:sp>
            <p:sp>
              <p:nvSpPr>
                <p:cNvPr id="51565" name="Line 489"/>
                <p:cNvSpPr>
                  <a:spLocks noChangeShapeType="1"/>
                </p:cNvSpPr>
                <p:nvPr/>
              </p:nvSpPr>
              <p:spPr bwMode="auto">
                <a:xfrm>
                  <a:off x="1370" y="3709"/>
                  <a:ext cx="1" cy="107"/>
                </a:xfrm>
                <a:prstGeom prst="line">
                  <a:avLst/>
                </a:prstGeom>
                <a:noFill/>
                <a:ln w="3175">
                  <a:solidFill>
                    <a:srgbClr val="FF0000"/>
                  </a:solidFill>
                  <a:round/>
                  <a:headEnd/>
                  <a:tailEnd/>
                </a:ln>
              </p:spPr>
              <p:txBody>
                <a:bodyPr/>
                <a:lstStyle/>
                <a:p>
                  <a:endParaRPr lang="en-US"/>
                </a:p>
              </p:txBody>
            </p:sp>
            <p:sp>
              <p:nvSpPr>
                <p:cNvPr id="51566" name="Line 490"/>
                <p:cNvSpPr>
                  <a:spLocks noChangeShapeType="1"/>
                </p:cNvSpPr>
                <p:nvPr/>
              </p:nvSpPr>
              <p:spPr bwMode="auto">
                <a:xfrm>
                  <a:off x="1365" y="3816"/>
                  <a:ext cx="10" cy="1"/>
                </a:xfrm>
                <a:prstGeom prst="line">
                  <a:avLst/>
                </a:prstGeom>
                <a:noFill/>
                <a:ln w="3175">
                  <a:solidFill>
                    <a:srgbClr val="FF0000"/>
                  </a:solidFill>
                  <a:round/>
                  <a:headEnd/>
                  <a:tailEnd/>
                </a:ln>
              </p:spPr>
              <p:txBody>
                <a:bodyPr/>
                <a:lstStyle/>
                <a:p>
                  <a:endParaRPr lang="en-US"/>
                </a:p>
              </p:txBody>
            </p:sp>
            <p:sp>
              <p:nvSpPr>
                <p:cNvPr id="51567" name="Freeform 491"/>
                <p:cNvSpPr>
                  <a:spLocks/>
                </p:cNvSpPr>
                <p:nvPr/>
              </p:nvSpPr>
              <p:spPr bwMode="auto">
                <a:xfrm>
                  <a:off x="170" y="3460"/>
                  <a:ext cx="1200" cy="447"/>
                </a:xfrm>
                <a:custGeom>
                  <a:avLst/>
                  <a:gdLst>
                    <a:gd name="T0" fmla="*/ 0 w 3295"/>
                    <a:gd name="T1" fmla="*/ 42 h 948"/>
                    <a:gd name="T2" fmla="*/ 8 w 3295"/>
                    <a:gd name="T3" fmla="*/ 40 h 948"/>
                    <a:gd name="T4" fmla="*/ 17 w 3295"/>
                    <a:gd name="T5" fmla="*/ 47 h 948"/>
                    <a:gd name="T6" fmla="*/ 25 w 3295"/>
                    <a:gd name="T7" fmla="*/ 22 h 948"/>
                    <a:gd name="T8" fmla="*/ 33 w 3295"/>
                    <a:gd name="T9" fmla="*/ 0 h 948"/>
                    <a:gd name="T10" fmla="*/ 42 w 3295"/>
                    <a:gd name="T11" fmla="*/ 0 h 948"/>
                    <a:gd name="T12" fmla="*/ 50 w 3295"/>
                    <a:gd name="T13" fmla="*/ 19 h 948"/>
                    <a:gd name="T14" fmla="*/ 58 w 3295"/>
                    <a:gd name="T15" fmla="*/ 41 h 948"/>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948"/>
                    <a:gd name="T26" fmla="*/ 3295 w 3295"/>
                    <a:gd name="T27" fmla="*/ 948 h 9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948">
                      <a:moveTo>
                        <a:pt x="0" y="852"/>
                      </a:moveTo>
                      <a:lnTo>
                        <a:pt x="471" y="807"/>
                      </a:lnTo>
                      <a:lnTo>
                        <a:pt x="941" y="948"/>
                      </a:lnTo>
                      <a:lnTo>
                        <a:pt x="1412" y="441"/>
                      </a:lnTo>
                      <a:lnTo>
                        <a:pt x="1883" y="0"/>
                      </a:lnTo>
                      <a:lnTo>
                        <a:pt x="2354" y="15"/>
                      </a:lnTo>
                      <a:lnTo>
                        <a:pt x="2824" y="390"/>
                      </a:lnTo>
                      <a:lnTo>
                        <a:pt x="3295" y="839"/>
                      </a:lnTo>
                    </a:path>
                  </a:pathLst>
                </a:custGeom>
                <a:noFill/>
                <a:ln w="3175">
                  <a:solidFill>
                    <a:srgbClr val="0000FF"/>
                  </a:solidFill>
                  <a:round/>
                  <a:headEnd/>
                  <a:tailEnd/>
                </a:ln>
              </p:spPr>
              <p:txBody>
                <a:bodyPr/>
                <a:lstStyle/>
                <a:p>
                  <a:endParaRPr lang="en-US"/>
                </a:p>
              </p:txBody>
            </p:sp>
            <p:sp>
              <p:nvSpPr>
                <p:cNvPr id="51568" name="Line 492"/>
                <p:cNvSpPr>
                  <a:spLocks noChangeShapeType="1"/>
                </p:cNvSpPr>
                <p:nvPr/>
              </p:nvSpPr>
              <p:spPr bwMode="auto">
                <a:xfrm flipV="1">
                  <a:off x="170" y="3840"/>
                  <a:ext cx="1" cy="22"/>
                </a:xfrm>
                <a:prstGeom prst="line">
                  <a:avLst/>
                </a:prstGeom>
                <a:noFill/>
                <a:ln w="3175">
                  <a:solidFill>
                    <a:srgbClr val="0000FF"/>
                  </a:solidFill>
                  <a:round/>
                  <a:headEnd/>
                  <a:tailEnd/>
                </a:ln>
              </p:spPr>
              <p:txBody>
                <a:bodyPr/>
                <a:lstStyle/>
                <a:p>
                  <a:endParaRPr lang="en-US"/>
                </a:p>
              </p:txBody>
            </p:sp>
            <p:sp>
              <p:nvSpPr>
                <p:cNvPr id="51569" name="Line 493"/>
                <p:cNvSpPr>
                  <a:spLocks noChangeShapeType="1"/>
                </p:cNvSpPr>
                <p:nvPr/>
              </p:nvSpPr>
              <p:spPr bwMode="auto">
                <a:xfrm>
                  <a:off x="165" y="3840"/>
                  <a:ext cx="10" cy="1"/>
                </a:xfrm>
                <a:prstGeom prst="line">
                  <a:avLst/>
                </a:prstGeom>
                <a:noFill/>
                <a:ln w="3175">
                  <a:solidFill>
                    <a:srgbClr val="0000FF"/>
                  </a:solidFill>
                  <a:round/>
                  <a:headEnd/>
                  <a:tailEnd/>
                </a:ln>
              </p:spPr>
              <p:txBody>
                <a:bodyPr/>
                <a:lstStyle/>
                <a:p>
                  <a:endParaRPr lang="en-US"/>
                </a:p>
              </p:txBody>
            </p:sp>
            <p:sp>
              <p:nvSpPr>
                <p:cNvPr id="51570" name="Line 494"/>
                <p:cNvSpPr>
                  <a:spLocks noChangeShapeType="1"/>
                </p:cNvSpPr>
                <p:nvPr/>
              </p:nvSpPr>
              <p:spPr bwMode="auto">
                <a:xfrm flipV="1">
                  <a:off x="341" y="3819"/>
                  <a:ext cx="1" cy="21"/>
                </a:xfrm>
                <a:prstGeom prst="line">
                  <a:avLst/>
                </a:prstGeom>
                <a:noFill/>
                <a:ln w="3175">
                  <a:solidFill>
                    <a:srgbClr val="0000FF"/>
                  </a:solidFill>
                  <a:round/>
                  <a:headEnd/>
                  <a:tailEnd/>
                </a:ln>
              </p:spPr>
              <p:txBody>
                <a:bodyPr/>
                <a:lstStyle/>
                <a:p>
                  <a:endParaRPr lang="en-US"/>
                </a:p>
              </p:txBody>
            </p:sp>
            <p:sp>
              <p:nvSpPr>
                <p:cNvPr id="51571" name="Line 495"/>
                <p:cNvSpPr>
                  <a:spLocks noChangeShapeType="1"/>
                </p:cNvSpPr>
                <p:nvPr/>
              </p:nvSpPr>
              <p:spPr bwMode="auto">
                <a:xfrm>
                  <a:off x="337" y="3819"/>
                  <a:ext cx="9" cy="1"/>
                </a:xfrm>
                <a:prstGeom prst="line">
                  <a:avLst/>
                </a:prstGeom>
                <a:noFill/>
                <a:ln w="3175">
                  <a:solidFill>
                    <a:srgbClr val="0000FF"/>
                  </a:solidFill>
                  <a:round/>
                  <a:headEnd/>
                  <a:tailEnd/>
                </a:ln>
              </p:spPr>
              <p:txBody>
                <a:bodyPr/>
                <a:lstStyle/>
                <a:p>
                  <a:endParaRPr lang="en-US"/>
                </a:p>
              </p:txBody>
            </p:sp>
            <p:sp>
              <p:nvSpPr>
                <p:cNvPr id="51572" name="Line 496"/>
                <p:cNvSpPr>
                  <a:spLocks noChangeShapeType="1"/>
                </p:cNvSpPr>
                <p:nvPr/>
              </p:nvSpPr>
              <p:spPr bwMode="auto">
                <a:xfrm flipV="1">
                  <a:off x="513" y="3866"/>
                  <a:ext cx="1" cy="41"/>
                </a:xfrm>
                <a:prstGeom prst="line">
                  <a:avLst/>
                </a:prstGeom>
                <a:noFill/>
                <a:ln w="3175">
                  <a:solidFill>
                    <a:srgbClr val="0000FF"/>
                  </a:solidFill>
                  <a:round/>
                  <a:headEnd/>
                  <a:tailEnd/>
                </a:ln>
              </p:spPr>
              <p:txBody>
                <a:bodyPr/>
                <a:lstStyle/>
                <a:p>
                  <a:endParaRPr lang="en-US"/>
                </a:p>
              </p:txBody>
            </p:sp>
            <p:sp>
              <p:nvSpPr>
                <p:cNvPr id="51573" name="Line 497"/>
                <p:cNvSpPr>
                  <a:spLocks noChangeShapeType="1"/>
                </p:cNvSpPr>
                <p:nvPr/>
              </p:nvSpPr>
              <p:spPr bwMode="auto">
                <a:xfrm>
                  <a:off x="508" y="3866"/>
                  <a:ext cx="10" cy="1"/>
                </a:xfrm>
                <a:prstGeom prst="line">
                  <a:avLst/>
                </a:prstGeom>
                <a:noFill/>
                <a:ln w="3175">
                  <a:solidFill>
                    <a:srgbClr val="0000FF"/>
                  </a:solidFill>
                  <a:round/>
                  <a:headEnd/>
                  <a:tailEnd/>
                </a:ln>
              </p:spPr>
              <p:txBody>
                <a:bodyPr/>
                <a:lstStyle/>
                <a:p>
                  <a:endParaRPr lang="en-US"/>
                </a:p>
              </p:txBody>
            </p:sp>
            <p:sp>
              <p:nvSpPr>
                <p:cNvPr id="51574" name="Line 498"/>
                <p:cNvSpPr>
                  <a:spLocks noChangeShapeType="1"/>
                </p:cNvSpPr>
                <p:nvPr/>
              </p:nvSpPr>
              <p:spPr bwMode="auto">
                <a:xfrm flipV="1">
                  <a:off x="684" y="3592"/>
                  <a:ext cx="1" cy="76"/>
                </a:xfrm>
                <a:prstGeom prst="line">
                  <a:avLst/>
                </a:prstGeom>
                <a:noFill/>
                <a:ln w="3175">
                  <a:solidFill>
                    <a:srgbClr val="0000FF"/>
                  </a:solidFill>
                  <a:round/>
                  <a:headEnd/>
                  <a:tailEnd/>
                </a:ln>
              </p:spPr>
              <p:txBody>
                <a:bodyPr/>
                <a:lstStyle/>
                <a:p>
                  <a:endParaRPr lang="en-US"/>
                </a:p>
              </p:txBody>
            </p:sp>
            <p:sp>
              <p:nvSpPr>
                <p:cNvPr id="51575" name="Line 499"/>
                <p:cNvSpPr>
                  <a:spLocks noChangeShapeType="1"/>
                </p:cNvSpPr>
                <p:nvPr/>
              </p:nvSpPr>
              <p:spPr bwMode="auto">
                <a:xfrm>
                  <a:off x="679" y="3592"/>
                  <a:ext cx="10" cy="1"/>
                </a:xfrm>
                <a:prstGeom prst="line">
                  <a:avLst/>
                </a:prstGeom>
                <a:noFill/>
                <a:ln w="3175">
                  <a:solidFill>
                    <a:srgbClr val="0000FF"/>
                  </a:solidFill>
                  <a:round/>
                  <a:headEnd/>
                  <a:tailEnd/>
                </a:ln>
              </p:spPr>
              <p:txBody>
                <a:bodyPr/>
                <a:lstStyle/>
                <a:p>
                  <a:endParaRPr lang="en-US"/>
                </a:p>
              </p:txBody>
            </p:sp>
            <p:sp>
              <p:nvSpPr>
                <p:cNvPr id="51576" name="Line 500"/>
                <p:cNvSpPr>
                  <a:spLocks noChangeShapeType="1"/>
                </p:cNvSpPr>
                <p:nvPr/>
              </p:nvSpPr>
              <p:spPr bwMode="auto">
                <a:xfrm flipV="1">
                  <a:off x="856" y="3376"/>
                  <a:ext cx="1" cy="84"/>
                </a:xfrm>
                <a:prstGeom prst="line">
                  <a:avLst/>
                </a:prstGeom>
                <a:noFill/>
                <a:ln w="3175">
                  <a:solidFill>
                    <a:srgbClr val="0000FF"/>
                  </a:solidFill>
                  <a:round/>
                  <a:headEnd/>
                  <a:tailEnd/>
                </a:ln>
              </p:spPr>
              <p:txBody>
                <a:bodyPr/>
                <a:lstStyle/>
                <a:p>
                  <a:endParaRPr lang="en-US"/>
                </a:p>
              </p:txBody>
            </p:sp>
            <p:sp>
              <p:nvSpPr>
                <p:cNvPr id="51577" name="Line 501"/>
                <p:cNvSpPr>
                  <a:spLocks noChangeShapeType="1"/>
                </p:cNvSpPr>
                <p:nvPr/>
              </p:nvSpPr>
              <p:spPr bwMode="auto">
                <a:xfrm>
                  <a:off x="851" y="3376"/>
                  <a:ext cx="10" cy="1"/>
                </a:xfrm>
                <a:prstGeom prst="line">
                  <a:avLst/>
                </a:prstGeom>
                <a:noFill/>
                <a:ln w="3175">
                  <a:solidFill>
                    <a:srgbClr val="0000FF"/>
                  </a:solidFill>
                  <a:round/>
                  <a:headEnd/>
                  <a:tailEnd/>
                </a:ln>
              </p:spPr>
              <p:txBody>
                <a:bodyPr/>
                <a:lstStyle/>
                <a:p>
                  <a:endParaRPr lang="en-US"/>
                </a:p>
              </p:txBody>
            </p:sp>
            <p:sp>
              <p:nvSpPr>
                <p:cNvPr id="51578" name="Line 502"/>
                <p:cNvSpPr>
                  <a:spLocks noChangeShapeType="1"/>
                </p:cNvSpPr>
                <p:nvPr/>
              </p:nvSpPr>
              <p:spPr bwMode="auto">
                <a:xfrm flipV="1">
                  <a:off x="1027" y="3401"/>
                  <a:ext cx="1" cy="66"/>
                </a:xfrm>
                <a:prstGeom prst="line">
                  <a:avLst/>
                </a:prstGeom>
                <a:noFill/>
                <a:ln w="3175">
                  <a:solidFill>
                    <a:srgbClr val="0000FF"/>
                  </a:solidFill>
                  <a:round/>
                  <a:headEnd/>
                  <a:tailEnd/>
                </a:ln>
              </p:spPr>
              <p:txBody>
                <a:bodyPr/>
                <a:lstStyle/>
                <a:p>
                  <a:endParaRPr lang="en-US"/>
                </a:p>
              </p:txBody>
            </p:sp>
            <p:sp>
              <p:nvSpPr>
                <p:cNvPr id="51579" name="Line 503"/>
                <p:cNvSpPr>
                  <a:spLocks noChangeShapeType="1"/>
                </p:cNvSpPr>
                <p:nvPr/>
              </p:nvSpPr>
              <p:spPr bwMode="auto">
                <a:xfrm>
                  <a:off x="1022" y="3401"/>
                  <a:ext cx="10" cy="1"/>
                </a:xfrm>
                <a:prstGeom prst="line">
                  <a:avLst/>
                </a:prstGeom>
                <a:noFill/>
                <a:ln w="3175">
                  <a:solidFill>
                    <a:srgbClr val="0000FF"/>
                  </a:solidFill>
                  <a:round/>
                  <a:headEnd/>
                  <a:tailEnd/>
                </a:ln>
              </p:spPr>
              <p:txBody>
                <a:bodyPr/>
                <a:lstStyle/>
                <a:p>
                  <a:endParaRPr lang="en-US"/>
                </a:p>
              </p:txBody>
            </p:sp>
            <p:sp>
              <p:nvSpPr>
                <p:cNvPr id="51580" name="Line 504"/>
                <p:cNvSpPr>
                  <a:spLocks noChangeShapeType="1"/>
                </p:cNvSpPr>
                <p:nvPr/>
              </p:nvSpPr>
              <p:spPr bwMode="auto">
                <a:xfrm flipV="1">
                  <a:off x="1198" y="3590"/>
                  <a:ext cx="1" cy="54"/>
                </a:xfrm>
                <a:prstGeom prst="line">
                  <a:avLst/>
                </a:prstGeom>
                <a:noFill/>
                <a:ln w="3175">
                  <a:solidFill>
                    <a:srgbClr val="0000FF"/>
                  </a:solidFill>
                  <a:round/>
                  <a:headEnd/>
                  <a:tailEnd/>
                </a:ln>
              </p:spPr>
              <p:txBody>
                <a:bodyPr/>
                <a:lstStyle/>
                <a:p>
                  <a:endParaRPr lang="en-US"/>
                </a:p>
              </p:txBody>
            </p:sp>
            <p:sp>
              <p:nvSpPr>
                <p:cNvPr id="51581" name="Line 505"/>
                <p:cNvSpPr>
                  <a:spLocks noChangeShapeType="1"/>
                </p:cNvSpPr>
                <p:nvPr/>
              </p:nvSpPr>
              <p:spPr bwMode="auto">
                <a:xfrm>
                  <a:off x="1194" y="3590"/>
                  <a:ext cx="9" cy="1"/>
                </a:xfrm>
                <a:prstGeom prst="line">
                  <a:avLst/>
                </a:prstGeom>
                <a:noFill/>
                <a:ln w="3175">
                  <a:solidFill>
                    <a:srgbClr val="0000FF"/>
                  </a:solidFill>
                  <a:round/>
                  <a:headEnd/>
                  <a:tailEnd/>
                </a:ln>
              </p:spPr>
              <p:txBody>
                <a:bodyPr/>
                <a:lstStyle/>
                <a:p>
                  <a:endParaRPr lang="en-US"/>
                </a:p>
              </p:txBody>
            </p:sp>
            <p:sp>
              <p:nvSpPr>
                <p:cNvPr id="51582" name="Line 506"/>
                <p:cNvSpPr>
                  <a:spLocks noChangeShapeType="1"/>
                </p:cNvSpPr>
                <p:nvPr/>
              </p:nvSpPr>
              <p:spPr bwMode="auto">
                <a:xfrm flipV="1">
                  <a:off x="1370" y="3819"/>
                  <a:ext cx="1" cy="37"/>
                </a:xfrm>
                <a:prstGeom prst="line">
                  <a:avLst/>
                </a:prstGeom>
                <a:noFill/>
                <a:ln w="3175">
                  <a:solidFill>
                    <a:srgbClr val="0000FF"/>
                  </a:solidFill>
                  <a:round/>
                  <a:headEnd/>
                  <a:tailEnd/>
                </a:ln>
              </p:spPr>
              <p:txBody>
                <a:bodyPr/>
                <a:lstStyle/>
                <a:p>
                  <a:endParaRPr lang="en-US"/>
                </a:p>
              </p:txBody>
            </p:sp>
            <p:sp>
              <p:nvSpPr>
                <p:cNvPr id="51583" name="Line 507"/>
                <p:cNvSpPr>
                  <a:spLocks noChangeShapeType="1"/>
                </p:cNvSpPr>
                <p:nvPr/>
              </p:nvSpPr>
              <p:spPr bwMode="auto">
                <a:xfrm>
                  <a:off x="1365" y="3819"/>
                  <a:ext cx="10" cy="1"/>
                </a:xfrm>
                <a:prstGeom prst="line">
                  <a:avLst/>
                </a:prstGeom>
                <a:noFill/>
                <a:ln w="3175">
                  <a:solidFill>
                    <a:srgbClr val="0000FF"/>
                  </a:solidFill>
                  <a:round/>
                  <a:headEnd/>
                  <a:tailEnd/>
                </a:ln>
              </p:spPr>
              <p:txBody>
                <a:bodyPr/>
                <a:lstStyle/>
                <a:p>
                  <a:endParaRPr lang="en-US"/>
                </a:p>
              </p:txBody>
            </p:sp>
            <p:sp>
              <p:nvSpPr>
                <p:cNvPr id="51584" name="Line 508"/>
                <p:cNvSpPr>
                  <a:spLocks noChangeShapeType="1"/>
                </p:cNvSpPr>
                <p:nvPr/>
              </p:nvSpPr>
              <p:spPr bwMode="auto">
                <a:xfrm>
                  <a:off x="170" y="3862"/>
                  <a:ext cx="1" cy="21"/>
                </a:xfrm>
                <a:prstGeom prst="line">
                  <a:avLst/>
                </a:prstGeom>
                <a:noFill/>
                <a:ln w="3175">
                  <a:solidFill>
                    <a:srgbClr val="0000FF"/>
                  </a:solidFill>
                  <a:round/>
                  <a:headEnd/>
                  <a:tailEnd/>
                </a:ln>
              </p:spPr>
              <p:txBody>
                <a:bodyPr/>
                <a:lstStyle/>
                <a:p>
                  <a:endParaRPr lang="en-US"/>
                </a:p>
              </p:txBody>
            </p:sp>
            <p:sp>
              <p:nvSpPr>
                <p:cNvPr id="51585" name="Line 509"/>
                <p:cNvSpPr>
                  <a:spLocks noChangeShapeType="1"/>
                </p:cNvSpPr>
                <p:nvPr/>
              </p:nvSpPr>
              <p:spPr bwMode="auto">
                <a:xfrm>
                  <a:off x="165" y="3883"/>
                  <a:ext cx="10" cy="1"/>
                </a:xfrm>
                <a:prstGeom prst="line">
                  <a:avLst/>
                </a:prstGeom>
                <a:noFill/>
                <a:ln w="3175">
                  <a:solidFill>
                    <a:srgbClr val="0000FF"/>
                  </a:solidFill>
                  <a:round/>
                  <a:headEnd/>
                  <a:tailEnd/>
                </a:ln>
              </p:spPr>
              <p:txBody>
                <a:bodyPr/>
                <a:lstStyle/>
                <a:p>
                  <a:endParaRPr lang="en-US"/>
                </a:p>
              </p:txBody>
            </p:sp>
            <p:sp>
              <p:nvSpPr>
                <p:cNvPr id="51586" name="Line 510"/>
                <p:cNvSpPr>
                  <a:spLocks noChangeShapeType="1"/>
                </p:cNvSpPr>
                <p:nvPr/>
              </p:nvSpPr>
              <p:spPr bwMode="auto">
                <a:xfrm>
                  <a:off x="341" y="3840"/>
                  <a:ext cx="1" cy="22"/>
                </a:xfrm>
                <a:prstGeom prst="line">
                  <a:avLst/>
                </a:prstGeom>
                <a:noFill/>
                <a:ln w="3175">
                  <a:solidFill>
                    <a:srgbClr val="0000FF"/>
                  </a:solidFill>
                  <a:round/>
                  <a:headEnd/>
                  <a:tailEnd/>
                </a:ln>
              </p:spPr>
              <p:txBody>
                <a:bodyPr/>
                <a:lstStyle/>
                <a:p>
                  <a:endParaRPr lang="en-US"/>
                </a:p>
              </p:txBody>
            </p:sp>
            <p:sp>
              <p:nvSpPr>
                <p:cNvPr id="51587" name="Line 511"/>
                <p:cNvSpPr>
                  <a:spLocks noChangeShapeType="1"/>
                </p:cNvSpPr>
                <p:nvPr/>
              </p:nvSpPr>
              <p:spPr bwMode="auto">
                <a:xfrm>
                  <a:off x="337" y="3862"/>
                  <a:ext cx="9" cy="1"/>
                </a:xfrm>
                <a:prstGeom prst="line">
                  <a:avLst/>
                </a:prstGeom>
                <a:noFill/>
                <a:ln w="3175">
                  <a:solidFill>
                    <a:srgbClr val="0000FF"/>
                  </a:solidFill>
                  <a:round/>
                  <a:headEnd/>
                  <a:tailEnd/>
                </a:ln>
              </p:spPr>
              <p:txBody>
                <a:bodyPr/>
                <a:lstStyle/>
                <a:p>
                  <a:endParaRPr lang="en-US"/>
                </a:p>
              </p:txBody>
            </p:sp>
            <p:sp>
              <p:nvSpPr>
                <p:cNvPr id="51588" name="Line 512"/>
                <p:cNvSpPr>
                  <a:spLocks noChangeShapeType="1"/>
                </p:cNvSpPr>
                <p:nvPr/>
              </p:nvSpPr>
              <p:spPr bwMode="auto">
                <a:xfrm>
                  <a:off x="513" y="3907"/>
                  <a:ext cx="1" cy="41"/>
                </a:xfrm>
                <a:prstGeom prst="line">
                  <a:avLst/>
                </a:prstGeom>
                <a:noFill/>
                <a:ln w="3175">
                  <a:solidFill>
                    <a:srgbClr val="0000FF"/>
                  </a:solidFill>
                  <a:round/>
                  <a:headEnd/>
                  <a:tailEnd/>
                </a:ln>
              </p:spPr>
              <p:txBody>
                <a:bodyPr/>
                <a:lstStyle/>
                <a:p>
                  <a:endParaRPr lang="en-US"/>
                </a:p>
              </p:txBody>
            </p:sp>
            <p:sp>
              <p:nvSpPr>
                <p:cNvPr id="51589" name="Line 513"/>
                <p:cNvSpPr>
                  <a:spLocks noChangeShapeType="1"/>
                </p:cNvSpPr>
                <p:nvPr/>
              </p:nvSpPr>
              <p:spPr bwMode="auto">
                <a:xfrm>
                  <a:off x="508" y="3948"/>
                  <a:ext cx="10" cy="1"/>
                </a:xfrm>
                <a:prstGeom prst="line">
                  <a:avLst/>
                </a:prstGeom>
                <a:noFill/>
                <a:ln w="3175">
                  <a:solidFill>
                    <a:srgbClr val="0000FF"/>
                  </a:solidFill>
                  <a:round/>
                  <a:headEnd/>
                  <a:tailEnd/>
                </a:ln>
              </p:spPr>
              <p:txBody>
                <a:bodyPr/>
                <a:lstStyle/>
                <a:p>
                  <a:endParaRPr lang="en-US"/>
                </a:p>
              </p:txBody>
            </p:sp>
            <p:sp>
              <p:nvSpPr>
                <p:cNvPr id="51590" name="Line 514"/>
                <p:cNvSpPr>
                  <a:spLocks noChangeShapeType="1"/>
                </p:cNvSpPr>
                <p:nvPr/>
              </p:nvSpPr>
              <p:spPr bwMode="auto">
                <a:xfrm>
                  <a:off x="684" y="3668"/>
                  <a:ext cx="1" cy="76"/>
                </a:xfrm>
                <a:prstGeom prst="line">
                  <a:avLst/>
                </a:prstGeom>
                <a:noFill/>
                <a:ln w="3175">
                  <a:solidFill>
                    <a:srgbClr val="0000FF"/>
                  </a:solidFill>
                  <a:round/>
                  <a:headEnd/>
                  <a:tailEnd/>
                </a:ln>
              </p:spPr>
              <p:txBody>
                <a:bodyPr/>
                <a:lstStyle/>
                <a:p>
                  <a:endParaRPr lang="en-US"/>
                </a:p>
              </p:txBody>
            </p:sp>
            <p:sp>
              <p:nvSpPr>
                <p:cNvPr id="51591" name="Line 515"/>
                <p:cNvSpPr>
                  <a:spLocks noChangeShapeType="1"/>
                </p:cNvSpPr>
                <p:nvPr/>
              </p:nvSpPr>
              <p:spPr bwMode="auto">
                <a:xfrm>
                  <a:off x="679" y="3744"/>
                  <a:ext cx="10" cy="1"/>
                </a:xfrm>
                <a:prstGeom prst="line">
                  <a:avLst/>
                </a:prstGeom>
                <a:noFill/>
                <a:ln w="3175">
                  <a:solidFill>
                    <a:srgbClr val="0000FF"/>
                  </a:solidFill>
                  <a:round/>
                  <a:headEnd/>
                  <a:tailEnd/>
                </a:ln>
              </p:spPr>
              <p:txBody>
                <a:bodyPr/>
                <a:lstStyle/>
                <a:p>
                  <a:endParaRPr lang="en-US"/>
                </a:p>
              </p:txBody>
            </p:sp>
            <p:sp>
              <p:nvSpPr>
                <p:cNvPr id="51592" name="Line 516"/>
                <p:cNvSpPr>
                  <a:spLocks noChangeShapeType="1"/>
                </p:cNvSpPr>
                <p:nvPr/>
              </p:nvSpPr>
              <p:spPr bwMode="auto">
                <a:xfrm>
                  <a:off x="856" y="3460"/>
                  <a:ext cx="1" cy="84"/>
                </a:xfrm>
                <a:prstGeom prst="line">
                  <a:avLst/>
                </a:prstGeom>
                <a:noFill/>
                <a:ln w="3175">
                  <a:solidFill>
                    <a:srgbClr val="0000FF"/>
                  </a:solidFill>
                  <a:round/>
                  <a:headEnd/>
                  <a:tailEnd/>
                </a:ln>
              </p:spPr>
              <p:txBody>
                <a:bodyPr/>
                <a:lstStyle/>
                <a:p>
                  <a:endParaRPr lang="en-US"/>
                </a:p>
              </p:txBody>
            </p:sp>
            <p:sp>
              <p:nvSpPr>
                <p:cNvPr id="51593" name="Line 517"/>
                <p:cNvSpPr>
                  <a:spLocks noChangeShapeType="1"/>
                </p:cNvSpPr>
                <p:nvPr/>
              </p:nvSpPr>
              <p:spPr bwMode="auto">
                <a:xfrm>
                  <a:off x="851" y="3544"/>
                  <a:ext cx="10" cy="1"/>
                </a:xfrm>
                <a:prstGeom prst="line">
                  <a:avLst/>
                </a:prstGeom>
                <a:noFill/>
                <a:ln w="3175">
                  <a:solidFill>
                    <a:srgbClr val="0000FF"/>
                  </a:solidFill>
                  <a:round/>
                  <a:headEnd/>
                  <a:tailEnd/>
                </a:ln>
              </p:spPr>
              <p:txBody>
                <a:bodyPr/>
                <a:lstStyle/>
                <a:p>
                  <a:endParaRPr lang="en-US"/>
                </a:p>
              </p:txBody>
            </p:sp>
            <p:sp>
              <p:nvSpPr>
                <p:cNvPr id="51594" name="Line 518"/>
                <p:cNvSpPr>
                  <a:spLocks noChangeShapeType="1"/>
                </p:cNvSpPr>
                <p:nvPr/>
              </p:nvSpPr>
              <p:spPr bwMode="auto">
                <a:xfrm>
                  <a:off x="1027" y="3467"/>
                  <a:ext cx="1" cy="66"/>
                </a:xfrm>
                <a:prstGeom prst="line">
                  <a:avLst/>
                </a:prstGeom>
                <a:noFill/>
                <a:ln w="3175">
                  <a:solidFill>
                    <a:srgbClr val="0000FF"/>
                  </a:solidFill>
                  <a:round/>
                  <a:headEnd/>
                  <a:tailEnd/>
                </a:ln>
              </p:spPr>
              <p:txBody>
                <a:bodyPr/>
                <a:lstStyle/>
                <a:p>
                  <a:endParaRPr lang="en-US"/>
                </a:p>
              </p:txBody>
            </p:sp>
            <p:sp>
              <p:nvSpPr>
                <p:cNvPr id="51595" name="Line 519"/>
                <p:cNvSpPr>
                  <a:spLocks noChangeShapeType="1"/>
                </p:cNvSpPr>
                <p:nvPr/>
              </p:nvSpPr>
              <p:spPr bwMode="auto">
                <a:xfrm>
                  <a:off x="1022" y="3533"/>
                  <a:ext cx="10" cy="1"/>
                </a:xfrm>
                <a:prstGeom prst="line">
                  <a:avLst/>
                </a:prstGeom>
                <a:noFill/>
                <a:ln w="3175">
                  <a:solidFill>
                    <a:srgbClr val="0000FF"/>
                  </a:solidFill>
                  <a:round/>
                  <a:headEnd/>
                  <a:tailEnd/>
                </a:ln>
              </p:spPr>
              <p:txBody>
                <a:bodyPr/>
                <a:lstStyle/>
                <a:p>
                  <a:endParaRPr lang="en-US"/>
                </a:p>
              </p:txBody>
            </p:sp>
            <p:sp>
              <p:nvSpPr>
                <p:cNvPr id="51596" name="Line 520"/>
                <p:cNvSpPr>
                  <a:spLocks noChangeShapeType="1"/>
                </p:cNvSpPr>
                <p:nvPr/>
              </p:nvSpPr>
              <p:spPr bwMode="auto">
                <a:xfrm>
                  <a:off x="1198" y="3644"/>
                  <a:ext cx="1" cy="54"/>
                </a:xfrm>
                <a:prstGeom prst="line">
                  <a:avLst/>
                </a:prstGeom>
                <a:noFill/>
                <a:ln w="3175">
                  <a:solidFill>
                    <a:srgbClr val="0000FF"/>
                  </a:solidFill>
                  <a:round/>
                  <a:headEnd/>
                  <a:tailEnd/>
                </a:ln>
              </p:spPr>
              <p:txBody>
                <a:bodyPr/>
                <a:lstStyle/>
                <a:p>
                  <a:endParaRPr lang="en-US"/>
                </a:p>
              </p:txBody>
            </p:sp>
            <p:sp>
              <p:nvSpPr>
                <p:cNvPr id="51597" name="Line 521"/>
                <p:cNvSpPr>
                  <a:spLocks noChangeShapeType="1"/>
                </p:cNvSpPr>
                <p:nvPr/>
              </p:nvSpPr>
              <p:spPr bwMode="auto">
                <a:xfrm>
                  <a:off x="1194" y="3698"/>
                  <a:ext cx="9" cy="1"/>
                </a:xfrm>
                <a:prstGeom prst="line">
                  <a:avLst/>
                </a:prstGeom>
                <a:noFill/>
                <a:ln w="3175">
                  <a:solidFill>
                    <a:srgbClr val="0000FF"/>
                  </a:solidFill>
                  <a:round/>
                  <a:headEnd/>
                  <a:tailEnd/>
                </a:ln>
              </p:spPr>
              <p:txBody>
                <a:bodyPr/>
                <a:lstStyle/>
                <a:p>
                  <a:endParaRPr lang="en-US"/>
                </a:p>
              </p:txBody>
            </p:sp>
            <p:sp>
              <p:nvSpPr>
                <p:cNvPr id="51598" name="Line 522"/>
                <p:cNvSpPr>
                  <a:spLocks noChangeShapeType="1"/>
                </p:cNvSpPr>
                <p:nvPr/>
              </p:nvSpPr>
              <p:spPr bwMode="auto">
                <a:xfrm>
                  <a:off x="1370" y="3856"/>
                  <a:ext cx="1" cy="37"/>
                </a:xfrm>
                <a:prstGeom prst="line">
                  <a:avLst/>
                </a:prstGeom>
                <a:noFill/>
                <a:ln w="3175">
                  <a:solidFill>
                    <a:srgbClr val="0000FF"/>
                  </a:solidFill>
                  <a:round/>
                  <a:headEnd/>
                  <a:tailEnd/>
                </a:ln>
              </p:spPr>
              <p:txBody>
                <a:bodyPr/>
                <a:lstStyle/>
                <a:p>
                  <a:endParaRPr lang="en-US"/>
                </a:p>
              </p:txBody>
            </p:sp>
            <p:sp>
              <p:nvSpPr>
                <p:cNvPr id="51599" name="Line 523"/>
                <p:cNvSpPr>
                  <a:spLocks noChangeShapeType="1"/>
                </p:cNvSpPr>
                <p:nvPr/>
              </p:nvSpPr>
              <p:spPr bwMode="auto">
                <a:xfrm>
                  <a:off x="1365" y="3893"/>
                  <a:ext cx="10" cy="1"/>
                </a:xfrm>
                <a:prstGeom prst="line">
                  <a:avLst/>
                </a:prstGeom>
                <a:noFill/>
                <a:ln w="3175">
                  <a:solidFill>
                    <a:srgbClr val="0000FF"/>
                  </a:solidFill>
                  <a:round/>
                  <a:headEnd/>
                  <a:tailEnd/>
                </a:ln>
              </p:spPr>
              <p:txBody>
                <a:bodyPr/>
                <a:lstStyle/>
                <a:p>
                  <a:endParaRPr lang="en-US"/>
                </a:p>
              </p:txBody>
            </p:sp>
            <p:sp>
              <p:nvSpPr>
                <p:cNvPr id="51600" name="Oval 524"/>
                <p:cNvSpPr>
                  <a:spLocks noChangeArrowheads="1"/>
                </p:cNvSpPr>
                <p:nvPr/>
              </p:nvSpPr>
              <p:spPr bwMode="auto">
                <a:xfrm>
                  <a:off x="165" y="3805"/>
                  <a:ext cx="10" cy="12"/>
                </a:xfrm>
                <a:prstGeom prst="ellipse">
                  <a:avLst/>
                </a:prstGeom>
                <a:solidFill>
                  <a:srgbClr val="FF0000"/>
                </a:solidFill>
                <a:ln w="3175">
                  <a:solidFill>
                    <a:srgbClr val="FF0000"/>
                  </a:solidFill>
                  <a:round/>
                  <a:headEnd/>
                  <a:tailEnd/>
                </a:ln>
              </p:spPr>
              <p:txBody>
                <a:bodyPr/>
                <a:lstStyle/>
                <a:p>
                  <a:endParaRPr lang="en-US"/>
                </a:p>
              </p:txBody>
            </p:sp>
            <p:sp>
              <p:nvSpPr>
                <p:cNvPr id="51601" name="Oval 525"/>
                <p:cNvSpPr>
                  <a:spLocks noChangeArrowheads="1"/>
                </p:cNvSpPr>
                <p:nvPr/>
              </p:nvSpPr>
              <p:spPr bwMode="auto">
                <a:xfrm>
                  <a:off x="337" y="3885"/>
                  <a:ext cx="9" cy="13"/>
                </a:xfrm>
                <a:prstGeom prst="ellipse">
                  <a:avLst/>
                </a:prstGeom>
                <a:solidFill>
                  <a:srgbClr val="FF0000"/>
                </a:solidFill>
                <a:ln w="3175">
                  <a:solidFill>
                    <a:srgbClr val="FF0000"/>
                  </a:solidFill>
                  <a:round/>
                  <a:headEnd/>
                  <a:tailEnd/>
                </a:ln>
              </p:spPr>
              <p:txBody>
                <a:bodyPr/>
                <a:lstStyle/>
                <a:p>
                  <a:endParaRPr lang="en-US"/>
                </a:p>
              </p:txBody>
            </p:sp>
            <p:sp>
              <p:nvSpPr>
                <p:cNvPr id="51602" name="Oval 526"/>
                <p:cNvSpPr>
                  <a:spLocks noChangeArrowheads="1"/>
                </p:cNvSpPr>
                <p:nvPr/>
              </p:nvSpPr>
              <p:spPr bwMode="auto">
                <a:xfrm>
                  <a:off x="508" y="3786"/>
                  <a:ext cx="9" cy="13"/>
                </a:xfrm>
                <a:prstGeom prst="ellipse">
                  <a:avLst/>
                </a:prstGeom>
                <a:solidFill>
                  <a:srgbClr val="FF0000"/>
                </a:solidFill>
                <a:ln w="3175">
                  <a:solidFill>
                    <a:srgbClr val="FF0000"/>
                  </a:solidFill>
                  <a:round/>
                  <a:headEnd/>
                  <a:tailEnd/>
                </a:ln>
              </p:spPr>
              <p:txBody>
                <a:bodyPr/>
                <a:lstStyle/>
                <a:p>
                  <a:endParaRPr lang="en-US"/>
                </a:p>
              </p:txBody>
            </p:sp>
            <p:sp>
              <p:nvSpPr>
                <p:cNvPr id="51603" name="Oval 527"/>
                <p:cNvSpPr>
                  <a:spLocks noChangeArrowheads="1"/>
                </p:cNvSpPr>
                <p:nvPr/>
              </p:nvSpPr>
              <p:spPr bwMode="auto">
                <a:xfrm>
                  <a:off x="679" y="3595"/>
                  <a:ext cx="10" cy="12"/>
                </a:xfrm>
                <a:prstGeom prst="ellipse">
                  <a:avLst/>
                </a:prstGeom>
                <a:solidFill>
                  <a:srgbClr val="FF0000"/>
                </a:solidFill>
                <a:ln w="3175">
                  <a:solidFill>
                    <a:srgbClr val="FF0000"/>
                  </a:solidFill>
                  <a:round/>
                  <a:headEnd/>
                  <a:tailEnd/>
                </a:ln>
              </p:spPr>
              <p:txBody>
                <a:bodyPr/>
                <a:lstStyle/>
                <a:p>
                  <a:endParaRPr lang="en-US"/>
                </a:p>
              </p:txBody>
            </p:sp>
            <p:sp>
              <p:nvSpPr>
                <p:cNvPr id="51604" name="Oval 528"/>
                <p:cNvSpPr>
                  <a:spLocks noChangeArrowheads="1"/>
                </p:cNvSpPr>
                <p:nvPr/>
              </p:nvSpPr>
              <p:spPr bwMode="auto">
                <a:xfrm>
                  <a:off x="851" y="3429"/>
                  <a:ext cx="9" cy="13"/>
                </a:xfrm>
                <a:prstGeom prst="ellipse">
                  <a:avLst/>
                </a:prstGeom>
                <a:solidFill>
                  <a:srgbClr val="FF0000"/>
                </a:solidFill>
                <a:ln w="3175">
                  <a:solidFill>
                    <a:srgbClr val="FF0000"/>
                  </a:solidFill>
                  <a:round/>
                  <a:headEnd/>
                  <a:tailEnd/>
                </a:ln>
              </p:spPr>
              <p:txBody>
                <a:bodyPr/>
                <a:lstStyle/>
                <a:p>
                  <a:endParaRPr lang="en-US"/>
                </a:p>
              </p:txBody>
            </p:sp>
            <p:sp>
              <p:nvSpPr>
                <p:cNvPr id="51605" name="Oval 529"/>
                <p:cNvSpPr>
                  <a:spLocks noChangeArrowheads="1"/>
                </p:cNvSpPr>
                <p:nvPr/>
              </p:nvSpPr>
              <p:spPr bwMode="auto">
                <a:xfrm>
                  <a:off x="1022" y="3403"/>
                  <a:ext cx="10" cy="12"/>
                </a:xfrm>
                <a:prstGeom prst="ellipse">
                  <a:avLst/>
                </a:prstGeom>
                <a:solidFill>
                  <a:srgbClr val="FF0000"/>
                </a:solidFill>
                <a:ln w="3175">
                  <a:solidFill>
                    <a:srgbClr val="FF0000"/>
                  </a:solidFill>
                  <a:round/>
                  <a:headEnd/>
                  <a:tailEnd/>
                </a:ln>
              </p:spPr>
              <p:txBody>
                <a:bodyPr/>
                <a:lstStyle/>
                <a:p>
                  <a:endParaRPr lang="en-US"/>
                </a:p>
              </p:txBody>
            </p:sp>
            <p:sp>
              <p:nvSpPr>
                <p:cNvPr id="51606" name="Oval 530"/>
                <p:cNvSpPr>
                  <a:spLocks noChangeArrowheads="1"/>
                </p:cNvSpPr>
                <p:nvPr/>
              </p:nvSpPr>
              <p:spPr bwMode="auto">
                <a:xfrm>
                  <a:off x="1194" y="3500"/>
                  <a:ext cx="9" cy="12"/>
                </a:xfrm>
                <a:prstGeom prst="ellipse">
                  <a:avLst/>
                </a:prstGeom>
                <a:solidFill>
                  <a:srgbClr val="FF0000"/>
                </a:solidFill>
                <a:ln w="3175">
                  <a:solidFill>
                    <a:srgbClr val="FF0000"/>
                  </a:solidFill>
                  <a:round/>
                  <a:headEnd/>
                  <a:tailEnd/>
                </a:ln>
              </p:spPr>
              <p:txBody>
                <a:bodyPr/>
                <a:lstStyle/>
                <a:p>
                  <a:endParaRPr lang="en-US"/>
                </a:p>
              </p:txBody>
            </p:sp>
            <p:sp>
              <p:nvSpPr>
                <p:cNvPr id="51607" name="Oval 531"/>
                <p:cNvSpPr>
                  <a:spLocks noChangeArrowheads="1"/>
                </p:cNvSpPr>
                <p:nvPr/>
              </p:nvSpPr>
              <p:spPr bwMode="auto">
                <a:xfrm>
                  <a:off x="1365" y="3703"/>
                  <a:ext cx="10" cy="13"/>
                </a:xfrm>
                <a:prstGeom prst="ellipse">
                  <a:avLst/>
                </a:prstGeom>
                <a:solidFill>
                  <a:srgbClr val="FF0000"/>
                </a:solidFill>
                <a:ln w="3175">
                  <a:solidFill>
                    <a:srgbClr val="FF0000"/>
                  </a:solidFill>
                  <a:round/>
                  <a:headEnd/>
                  <a:tailEnd/>
                </a:ln>
              </p:spPr>
              <p:txBody>
                <a:bodyPr/>
                <a:lstStyle/>
                <a:p>
                  <a:endParaRPr lang="en-US"/>
                </a:p>
              </p:txBody>
            </p:sp>
            <p:sp>
              <p:nvSpPr>
                <p:cNvPr id="51608" name="Oval 532"/>
                <p:cNvSpPr>
                  <a:spLocks noChangeArrowheads="1"/>
                </p:cNvSpPr>
                <p:nvPr/>
              </p:nvSpPr>
              <p:spPr bwMode="auto">
                <a:xfrm>
                  <a:off x="165" y="3856"/>
                  <a:ext cx="10" cy="12"/>
                </a:xfrm>
                <a:prstGeom prst="ellipse">
                  <a:avLst/>
                </a:prstGeom>
                <a:solidFill>
                  <a:srgbClr val="0000FF"/>
                </a:solidFill>
                <a:ln w="3175">
                  <a:solidFill>
                    <a:srgbClr val="0000FF"/>
                  </a:solidFill>
                  <a:round/>
                  <a:headEnd/>
                  <a:tailEnd/>
                </a:ln>
              </p:spPr>
              <p:txBody>
                <a:bodyPr/>
                <a:lstStyle/>
                <a:p>
                  <a:endParaRPr lang="en-US"/>
                </a:p>
              </p:txBody>
            </p:sp>
            <p:sp>
              <p:nvSpPr>
                <p:cNvPr id="51609" name="Oval 533"/>
                <p:cNvSpPr>
                  <a:spLocks noChangeArrowheads="1"/>
                </p:cNvSpPr>
                <p:nvPr/>
              </p:nvSpPr>
              <p:spPr bwMode="auto">
                <a:xfrm>
                  <a:off x="337" y="3834"/>
                  <a:ext cx="9" cy="13"/>
                </a:xfrm>
                <a:prstGeom prst="ellipse">
                  <a:avLst/>
                </a:prstGeom>
                <a:solidFill>
                  <a:srgbClr val="0000FF"/>
                </a:solidFill>
                <a:ln w="3175">
                  <a:solidFill>
                    <a:srgbClr val="0000FF"/>
                  </a:solidFill>
                  <a:round/>
                  <a:headEnd/>
                  <a:tailEnd/>
                </a:ln>
              </p:spPr>
              <p:txBody>
                <a:bodyPr/>
                <a:lstStyle/>
                <a:p>
                  <a:endParaRPr lang="en-US"/>
                </a:p>
              </p:txBody>
            </p:sp>
            <p:sp>
              <p:nvSpPr>
                <p:cNvPr id="51610" name="Oval 534"/>
                <p:cNvSpPr>
                  <a:spLocks noChangeArrowheads="1"/>
                </p:cNvSpPr>
                <p:nvPr/>
              </p:nvSpPr>
              <p:spPr bwMode="auto">
                <a:xfrm>
                  <a:off x="508" y="3901"/>
                  <a:ext cx="9" cy="12"/>
                </a:xfrm>
                <a:prstGeom prst="ellipse">
                  <a:avLst/>
                </a:prstGeom>
                <a:solidFill>
                  <a:srgbClr val="0000FF"/>
                </a:solidFill>
                <a:ln w="3175">
                  <a:solidFill>
                    <a:srgbClr val="0000FF"/>
                  </a:solidFill>
                  <a:round/>
                  <a:headEnd/>
                  <a:tailEnd/>
                </a:ln>
              </p:spPr>
              <p:txBody>
                <a:bodyPr/>
                <a:lstStyle/>
                <a:p>
                  <a:endParaRPr lang="en-US"/>
                </a:p>
              </p:txBody>
            </p:sp>
            <p:sp>
              <p:nvSpPr>
                <p:cNvPr id="51611" name="Oval 535"/>
                <p:cNvSpPr>
                  <a:spLocks noChangeArrowheads="1"/>
                </p:cNvSpPr>
                <p:nvPr/>
              </p:nvSpPr>
              <p:spPr bwMode="auto">
                <a:xfrm>
                  <a:off x="679" y="3662"/>
                  <a:ext cx="10" cy="12"/>
                </a:xfrm>
                <a:prstGeom prst="ellipse">
                  <a:avLst/>
                </a:prstGeom>
                <a:solidFill>
                  <a:srgbClr val="0000FF"/>
                </a:solidFill>
                <a:ln w="3175">
                  <a:solidFill>
                    <a:srgbClr val="0000FF"/>
                  </a:solidFill>
                  <a:round/>
                  <a:headEnd/>
                  <a:tailEnd/>
                </a:ln>
              </p:spPr>
              <p:txBody>
                <a:bodyPr/>
                <a:lstStyle/>
                <a:p>
                  <a:endParaRPr lang="en-US"/>
                </a:p>
              </p:txBody>
            </p:sp>
            <p:sp>
              <p:nvSpPr>
                <p:cNvPr id="51612" name="Oval 536"/>
                <p:cNvSpPr>
                  <a:spLocks noChangeArrowheads="1"/>
                </p:cNvSpPr>
                <p:nvPr/>
              </p:nvSpPr>
              <p:spPr bwMode="auto">
                <a:xfrm>
                  <a:off x="851" y="3454"/>
                  <a:ext cx="9" cy="12"/>
                </a:xfrm>
                <a:prstGeom prst="ellipse">
                  <a:avLst/>
                </a:prstGeom>
                <a:solidFill>
                  <a:srgbClr val="0000FF"/>
                </a:solidFill>
                <a:ln w="3175">
                  <a:solidFill>
                    <a:srgbClr val="0000FF"/>
                  </a:solidFill>
                  <a:round/>
                  <a:headEnd/>
                  <a:tailEnd/>
                </a:ln>
              </p:spPr>
              <p:txBody>
                <a:bodyPr/>
                <a:lstStyle/>
                <a:p>
                  <a:endParaRPr lang="en-US"/>
                </a:p>
              </p:txBody>
            </p:sp>
            <p:sp>
              <p:nvSpPr>
                <p:cNvPr id="51613" name="Oval 537"/>
                <p:cNvSpPr>
                  <a:spLocks noChangeArrowheads="1"/>
                </p:cNvSpPr>
                <p:nvPr/>
              </p:nvSpPr>
              <p:spPr bwMode="auto">
                <a:xfrm>
                  <a:off x="1022" y="3461"/>
                  <a:ext cx="10" cy="12"/>
                </a:xfrm>
                <a:prstGeom prst="ellipse">
                  <a:avLst/>
                </a:prstGeom>
                <a:solidFill>
                  <a:srgbClr val="0000FF"/>
                </a:solidFill>
                <a:ln w="3175">
                  <a:solidFill>
                    <a:srgbClr val="0000FF"/>
                  </a:solidFill>
                  <a:round/>
                  <a:headEnd/>
                  <a:tailEnd/>
                </a:ln>
              </p:spPr>
              <p:txBody>
                <a:bodyPr/>
                <a:lstStyle/>
                <a:p>
                  <a:endParaRPr lang="en-US"/>
                </a:p>
              </p:txBody>
            </p:sp>
            <p:sp>
              <p:nvSpPr>
                <p:cNvPr id="51614" name="Oval 538"/>
                <p:cNvSpPr>
                  <a:spLocks noChangeArrowheads="1"/>
                </p:cNvSpPr>
                <p:nvPr/>
              </p:nvSpPr>
              <p:spPr bwMode="auto">
                <a:xfrm>
                  <a:off x="1194" y="3638"/>
                  <a:ext cx="9" cy="12"/>
                </a:xfrm>
                <a:prstGeom prst="ellipse">
                  <a:avLst/>
                </a:prstGeom>
                <a:solidFill>
                  <a:srgbClr val="0000FF"/>
                </a:solidFill>
                <a:ln w="3175">
                  <a:solidFill>
                    <a:srgbClr val="0000FF"/>
                  </a:solidFill>
                  <a:round/>
                  <a:headEnd/>
                  <a:tailEnd/>
                </a:ln>
              </p:spPr>
              <p:txBody>
                <a:bodyPr/>
                <a:lstStyle/>
                <a:p>
                  <a:endParaRPr lang="en-US"/>
                </a:p>
              </p:txBody>
            </p:sp>
            <p:sp>
              <p:nvSpPr>
                <p:cNvPr id="51615" name="Oval 539"/>
                <p:cNvSpPr>
                  <a:spLocks noChangeArrowheads="1"/>
                </p:cNvSpPr>
                <p:nvPr/>
              </p:nvSpPr>
              <p:spPr bwMode="auto">
                <a:xfrm>
                  <a:off x="1365" y="3849"/>
                  <a:ext cx="10" cy="13"/>
                </a:xfrm>
                <a:prstGeom prst="ellipse">
                  <a:avLst/>
                </a:prstGeom>
                <a:solidFill>
                  <a:srgbClr val="0000FF"/>
                </a:solidFill>
                <a:ln w="3175">
                  <a:solidFill>
                    <a:srgbClr val="0000FF"/>
                  </a:solidFill>
                  <a:round/>
                  <a:headEnd/>
                  <a:tailEnd/>
                </a:ln>
              </p:spPr>
              <p:txBody>
                <a:bodyPr/>
                <a:lstStyle/>
                <a:p>
                  <a:endParaRPr lang="en-US"/>
                </a:p>
              </p:txBody>
            </p:sp>
          </p:grpSp>
        </p:grpSp>
        <p:grpSp>
          <p:nvGrpSpPr>
            <p:cNvPr id="51290" name="Group 540"/>
            <p:cNvGrpSpPr>
              <a:grpSpLocks/>
            </p:cNvGrpSpPr>
            <p:nvPr/>
          </p:nvGrpSpPr>
          <p:grpSpPr bwMode="auto">
            <a:xfrm>
              <a:off x="3419" y="2845"/>
              <a:ext cx="1008" cy="1235"/>
              <a:chOff x="2928" y="1489"/>
              <a:chExt cx="1008" cy="1235"/>
            </a:xfrm>
          </p:grpSpPr>
          <p:sp>
            <p:nvSpPr>
              <p:cNvPr id="51398" name="Line 541"/>
              <p:cNvSpPr>
                <a:spLocks noChangeShapeType="1"/>
              </p:cNvSpPr>
              <p:nvPr/>
            </p:nvSpPr>
            <p:spPr bwMode="auto">
              <a:xfrm flipV="1">
                <a:off x="3218" y="1714"/>
                <a:ext cx="0" cy="1008"/>
              </a:xfrm>
              <a:prstGeom prst="line">
                <a:avLst/>
              </a:prstGeom>
              <a:noFill/>
              <a:ln w="19050">
                <a:solidFill>
                  <a:schemeClr val="bg2"/>
                </a:solidFill>
                <a:prstDash val="dash"/>
                <a:round/>
                <a:headEnd/>
                <a:tailEnd/>
              </a:ln>
            </p:spPr>
            <p:txBody>
              <a:bodyPr/>
              <a:lstStyle/>
              <a:p>
                <a:endParaRPr lang="en-US"/>
              </a:p>
            </p:txBody>
          </p:sp>
          <p:sp>
            <p:nvSpPr>
              <p:cNvPr id="51399" name="Text Box 542"/>
              <p:cNvSpPr txBox="1">
                <a:spLocks noChangeArrowheads="1"/>
              </p:cNvSpPr>
              <p:nvPr/>
            </p:nvSpPr>
            <p:spPr bwMode="auto">
              <a:xfrm>
                <a:off x="3101" y="1489"/>
                <a:ext cx="516" cy="231"/>
              </a:xfrm>
              <a:prstGeom prst="rect">
                <a:avLst/>
              </a:prstGeom>
              <a:noFill/>
              <a:ln w="9525">
                <a:noFill/>
                <a:miter lim="800000"/>
                <a:headEnd/>
                <a:tailEnd/>
              </a:ln>
            </p:spPr>
            <p:txBody>
              <a:bodyPr wrap="none">
                <a:spAutoFit/>
              </a:bodyPr>
              <a:lstStyle/>
              <a:p>
                <a:pPr algn="r"/>
                <a:r>
                  <a:rPr lang="en-US" sz="1800" b="1">
                    <a:latin typeface="Times" charset="0"/>
                  </a:rPr>
                  <a:t>LOFC</a:t>
                </a:r>
              </a:p>
            </p:txBody>
          </p:sp>
          <p:sp>
            <p:nvSpPr>
              <p:cNvPr id="51400" name="Rectangle 543"/>
              <p:cNvSpPr>
                <a:spLocks noChangeArrowheads="1"/>
              </p:cNvSpPr>
              <p:nvPr/>
            </p:nvSpPr>
            <p:spPr bwMode="auto">
              <a:xfrm>
                <a:off x="2933" y="1714"/>
                <a:ext cx="998" cy="1007"/>
              </a:xfrm>
              <a:prstGeom prst="rect">
                <a:avLst/>
              </a:prstGeom>
              <a:noFill/>
              <a:ln w="9525">
                <a:noFill/>
                <a:miter lim="800000"/>
                <a:headEnd/>
                <a:tailEnd/>
              </a:ln>
            </p:spPr>
            <p:txBody>
              <a:bodyPr/>
              <a:lstStyle/>
              <a:p>
                <a:endParaRPr lang="en-US"/>
              </a:p>
            </p:txBody>
          </p:sp>
          <p:sp>
            <p:nvSpPr>
              <p:cNvPr id="51401" name="Line 544"/>
              <p:cNvSpPr>
                <a:spLocks noChangeShapeType="1"/>
              </p:cNvSpPr>
              <p:nvPr/>
            </p:nvSpPr>
            <p:spPr bwMode="auto">
              <a:xfrm>
                <a:off x="2933" y="1714"/>
                <a:ext cx="4" cy="1"/>
              </a:xfrm>
              <a:prstGeom prst="line">
                <a:avLst/>
              </a:prstGeom>
              <a:noFill/>
              <a:ln w="0">
                <a:solidFill>
                  <a:srgbClr val="000000"/>
                </a:solidFill>
                <a:round/>
                <a:headEnd/>
                <a:tailEnd/>
              </a:ln>
            </p:spPr>
            <p:txBody>
              <a:bodyPr/>
              <a:lstStyle/>
              <a:p>
                <a:endParaRPr lang="en-US"/>
              </a:p>
            </p:txBody>
          </p:sp>
          <p:sp>
            <p:nvSpPr>
              <p:cNvPr id="51402" name="Line 545"/>
              <p:cNvSpPr>
                <a:spLocks noChangeShapeType="1"/>
              </p:cNvSpPr>
              <p:nvPr/>
            </p:nvSpPr>
            <p:spPr bwMode="auto">
              <a:xfrm flipV="1">
                <a:off x="2933" y="2714"/>
                <a:ext cx="1" cy="7"/>
              </a:xfrm>
              <a:prstGeom prst="line">
                <a:avLst/>
              </a:prstGeom>
              <a:noFill/>
              <a:ln w="0">
                <a:solidFill>
                  <a:srgbClr val="000000"/>
                </a:solidFill>
                <a:round/>
                <a:headEnd/>
                <a:tailEnd/>
              </a:ln>
            </p:spPr>
            <p:txBody>
              <a:bodyPr/>
              <a:lstStyle/>
              <a:p>
                <a:endParaRPr lang="en-US"/>
              </a:p>
            </p:txBody>
          </p:sp>
          <p:sp>
            <p:nvSpPr>
              <p:cNvPr id="51403" name="Line 546"/>
              <p:cNvSpPr>
                <a:spLocks noChangeShapeType="1"/>
              </p:cNvSpPr>
              <p:nvPr/>
            </p:nvSpPr>
            <p:spPr bwMode="auto">
              <a:xfrm flipV="1">
                <a:off x="3931" y="2714"/>
                <a:ext cx="2" cy="7"/>
              </a:xfrm>
              <a:prstGeom prst="line">
                <a:avLst/>
              </a:prstGeom>
              <a:noFill/>
              <a:ln w="0">
                <a:solidFill>
                  <a:srgbClr val="000000"/>
                </a:solidFill>
                <a:round/>
                <a:headEnd/>
                <a:tailEnd/>
              </a:ln>
            </p:spPr>
            <p:txBody>
              <a:bodyPr/>
              <a:lstStyle/>
              <a:p>
                <a:endParaRPr lang="en-US"/>
              </a:p>
            </p:txBody>
          </p:sp>
          <p:sp>
            <p:nvSpPr>
              <p:cNvPr id="51404" name="Freeform 547"/>
              <p:cNvSpPr>
                <a:spLocks/>
              </p:cNvSpPr>
              <p:nvPr/>
            </p:nvSpPr>
            <p:spPr bwMode="auto">
              <a:xfrm>
                <a:off x="2933" y="1714"/>
                <a:ext cx="998" cy="1007"/>
              </a:xfrm>
              <a:custGeom>
                <a:avLst/>
                <a:gdLst>
                  <a:gd name="T0" fmla="*/ 0 w 3295"/>
                  <a:gd name="T1" fmla="*/ 0 h 2215"/>
                  <a:gd name="T2" fmla="*/ 28 w 3295"/>
                  <a:gd name="T3" fmla="*/ 0 h 2215"/>
                  <a:gd name="T4" fmla="*/ 28 w 3295"/>
                  <a:gd name="T5" fmla="*/ 95 h 2215"/>
                  <a:gd name="T6" fmla="*/ 0 w 3295"/>
                  <a:gd name="T7" fmla="*/ 95 h 2215"/>
                  <a:gd name="T8" fmla="*/ 0 w 3295"/>
                  <a:gd name="T9" fmla="*/ 0 h 2215"/>
                  <a:gd name="T10" fmla="*/ 0 w 3295"/>
                  <a:gd name="T11" fmla="*/ 95 h 2215"/>
                  <a:gd name="T12" fmla="*/ 0 w 3295"/>
                  <a:gd name="T13" fmla="*/ 95 h 2215"/>
                  <a:gd name="T14" fmla="*/ 0 60000 65536"/>
                  <a:gd name="T15" fmla="*/ 0 60000 65536"/>
                  <a:gd name="T16" fmla="*/ 0 60000 65536"/>
                  <a:gd name="T17" fmla="*/ 0 60000 65536"/>
                  <a:gd name="T18" fmla="*/ 0 60000 65536"/>
                  <a:gd name="T19" fmla="*/ 0 60000 65536"/>
                  <a:gd name="T20" fmla="*/ 0 60000 65536"/>
                  <a:gd name="T21" fmla="*/ 0 w 3295"/>
                  <a:gd name="T22" fmla="*/ 0 h 2215"/>
                  <a:gd name="T23" fmla="*/ 3295 w 3295"/>
                  <a:gd name="T24" fmla="*/ 2215 h 22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95" h="2215">
                    <a:moveTo>
                      <a:pt x="0" y="0"/>
                    </a:moveTo>
                    <a:lnTo>
                      <a:pt x="3295" y="0"/>
                    </a:lnTo>
                    <a:lnTo>
                      <a:pt x="3295" y="2215"/>
                    </a:lnTo>
                    <a:lnTo>
                      <a:pt x="0" y="2215"/>
                    </a:lnTo>
                    <a:lnTo>
                      <a:pt x="0" y="0"/>
                    </a:lnTo>
                    <a:lnTo>
                      <a:pt x="0" y="2215"/>
                    </a:lnTo>
                    <a:lnTo>
                      <a:pt x="16" y="2215"/>
                    </a:lnTo>
                  </a:path>
                </a:pathLst>
              </a:custGeom>
              <a:noFill/>
              <a:ln w="0">
                <a:solidFill>
                  <a:srgbClr val="000000"/>
                </a:solidFill>
                <a:round/>
                <a:headEnd/>
                <a:tailEnd/>
              </a:ln>
            </p:spPr>
            <p:txBody>
              <a:bodyPr/>
              <a:lstStyle/>
              <a:p>
                <a:endParaRPr lang="en-US"/>
              </a:p>
            </p:txBody>
          </p:sp>
          <p:grpSp>
            <p:nvGrpSpPr>
              <p:cNvPr id="51405" name="Group 548"/>
              <p:cNvGrpSpPr>
                <a:grpSpLocks/>
              </p:cNvGrpSpPr>
              <p:nvPr/>
            </p:nvGrpSpPr>
            <p:grpSpPr bwMode="auto">
              <a:xfrm>
                <a:off x="2938" y="1858"/>
                <a:ext cx="12" cy="720"/>
                <a:chOff x="3024" y="2036"/>
                <a:chExt cx="12" cy="720"/>
              </a:xfrm>
            </p:grpSpPr>
            <p:sp>
              <p:nvSpPr>
                <p:cNvPr id="51514" name="Line 549"/>
                <p:cNvSpPr>
                  <a:spLocks noChangeShapeType="1"/>
                </p:cNvSpPr>
                <p:nvPr/>
              </p:nvSpPr>
              <p:spPr bwMode="auto">
                <a:xfrm>
                  <a:off x="3024" y="2755"/>
                  <a:ext cx="12" cy="1"/>
                </a:xfrm>
                <a:prstGeom prst="line">
                  <a:avLst/>
                </a:prstGeom>
                <a:noFill/>
                <a:ln w="0">
                  <a:solidFill>
                    <a:srgbClr val="000000"/>
                  </a:solidFill>
                  <a:round/>
                  <a:headEnd/>
                  <a:tailEnd/>
                </a:ln>
              </p:spPr>
              <p:txBody>
                <a:bodyPr/>
                <a:lstStyle/>
                <a:p>
                  <a:endParaRPr lang="en-US"/>
                </a:p>
              </p:txBody>
            </p:sp>
            <p:sp>
              <p:nvSpPr>
                <p:cNvPr id="51515" name="Line 550"/>
                <p:cNvSpPr>
                  <a:spLocks noChangeShapeType="1"/>
                </p:cNvSpPr>
                <p:nvPr/>
              </p:nvSpPr>
              <p:spPr bwMode="auto">
                <a:xfrm>
                  <a:off x="3024" y="2611"/>
                  <a:ext cx="12" cy="1"/>
                </a:xfrm>
                <a:prstGeom prst="line">
                  <a:avLst/>
                </a:prstGeom>
                <a:noFill/>
                <a:ln w="0">
                  <a:solidFill>
                    <a:srgbClr val="000000"/>
                  </a:solidFill>
                  <a:round/>
                  <a:headEnd/>
                  <a:tailEnd/>
                </a:ln>
              </p:spPr>
              <p:txBody>
                <a:bodyPr/>
                <a:lstStyle/>
                <a:p>
                  <a:endParaRPr lang="en-US"/>
                </a:p>
              </p:txBody>
            </p:sp>
            <p:sp>
              <p:nvSpPr>
                <p:cNvPr id="51516" name="Line 551"/>
                <p:cNvSpPr>
                  <a:spLocks noChangeShapeType="1"/>
                </p:cNvSpPr>
                <p:nvPr/>
              </p:nvSpPr>
              <p:spPr bwMode="auto">
                <a:xfrm>
                  <a:off x="3024" y="2467"/>
                  <a:ext cx="12" cy="2"/>
                </a:xfrm>
                <a:prstGeom prst="line">
                  <a:avLst/>
                </a:prstGeom>
                <a:noFill/>
                <a:ln w="0">
                  <a:solidFill>
                    <a:srgbClr val="000000"/>
                  </a:solidFill>
                  <a:round/>
                  <a:headEnd/>
                  <a:tailEnd/>
                </a:ln>
              </p:spPr>
              <p:txBody>
                <a:bodyPr/>
                <a:lstStyle/>
                <a:p>
                  <a:endParaRPr lang="en-US"/>
                </a:p>
              </p:txBody>
            </p:sp>
            <p:sp>
              <p:nvSpPr>
                <p:cNvPr id="51517" name="Line 552"/>
                <p:cNvSpPr>
                  <a:spLocks noChangeShapeType="1"/>
                </p:cNvSpPr>
                <p:nvPr/>
              </p:nvSpPr>
              <p:spPr bwMode="auto">
                <a:xfrm>
                  <a:off x="3024" y="2323"/>
                  <a:ext cx="12" cy="2"/>
                </a:xfrm>
                <a:prstGeom prst="line">
                  <a:avLst/>
                </a:prstGeom>
                <a:noFill/>
                <a:ln w="0">
                  <a:solidFill>
                    <a:srgbClr val="000000"/>
                  </a:solidFill>
                  <a:round/>
                  <a:headEnd/>
                  <a:tailEnd/>
                </a:ln>
              </p:spPr>
              <p:txBody>
                <a:bodyPr/>
                <a:lstStyle/>
                <a:p>
                  <a:endParaRPr lang="en-US"/>
                </a:p>
              </p:txBody>
            </p:sp>
            <p:sp>
              <p:nvSpPr>
                <p:cNvPr id="51518" name="Line 553"/>
                <p:cNvSpPr>
                  <a:spLocks noChangeShapeType="1"/>
                </p:cNvSpPr>
                <p:nvPr/>
              </p:nvSpPr>
              <p:spPr bwMode="auto">
                <a:xfrm>
                  <a:off x="3024" y="2180"/>
                  <a:ext cx="12" cy="1"/>
                </a:xfrm>
                <a:prstGeom prst="line">
                  <a:avLst/>
                </a:prstGeom>
                <a:noFill/>
                <a:ln w="0">
                  <a:solidFill>
                    <a:srgbClr val="000000"/>
                  </a:solidFill>
                  <a:round/>
                  <a:headEnd/>
                  <a:tailEnd/>
                </a:ln>
              </p:spPr>
              <p:txBody>
                <a:bodyPr/>
                <a:lstStyle/>
                <a:p>
                  <a:endParaRPr lang="en-US"/>
                </a:p>
              </p:txBody>
            </p:sp>
            <p:sp>
              <p:nvSpPr>
                <p:cNvPr id="51519" name="Line 554"/>
                <p:cNvSpPr>
                  <a:spLocks noChangeShapeType="1"/>
                </p:cNvSpPr>
                <p:nvPr/>
              </p:nvSpPr>
              <p:spPr bwMode="auto">
                <a:xfrm>
                  <a:off x="3024" y="2036"/>
                  <a:ext cx="12" cy="1"/>
                </a:xfrm>
                <a:prstGeom prst="line">
                  <a:avLst/>
                </a:prstGeom>
                <a:noFill/>
                <a:ln w="0">
                  <a:solidFill>
                    <a:srgbClr val="000000"/>
                  </a:solidFill>
                  <a:round/>
                  <a:headEnd/>
                  <a:tailEnd/>
                </a:ln>
              </p:spPr>
              <p:txBody>
                <a:bodyPr/>
                <a:lstStyle/>
                <a:p>
                  <a:endParaRPr lang="en-US"/>
                </a:p>
              </p:txBody>
            </p:sp>
          </p:grpSp>
          <p:grpSp>
            <p:nvGrpSpPr>
              <p:cNvPr id="51406" name="Group 555"/>
              <p:cNvGrpSpPr>
                <a:grpSpLocks/>
              </p:cNvGrpSpPr>
              <p:nvPr/>
            </p:nvGrpSpPr>
            <p:grpSpPr bwMode="auto">
              <a:xfrm>
                <a:off x="3075" y="2700"/>
                <a:ext cx="715" cy="17"/>
                <a:chOff x="3567" y="2892"/>
                <a:chExt cx="715" cy="7"/>
              </a:xfrm>
            </p:grpSpPr>
            <p:sp>
              <p:nvSpPr>
                <p:cNvPr id="51508" name="Line 556"/>
                <p:cNvSpPr>
                  <a:spLocks noChangeShapeType="1"/>
                </p:cNvSpPr>
                <p:nvPr/>
              </p:nvSpPr>
              <p:spPr bwMode="auto">
                <a:xfrm flipV="1">
                  <a:off x="3567" y="2892"/>
                  <a:ext cx="1" cy="7"/>
                </a:xfrm>
                <a:prstGeom prst="line">
                  <a:avLst/>
                </a:prstGeom>
                <a:noFill/>
                <a:ln w="0">
                  <a:solidFill>
                    <a:srgbClr val="000000"/>
                  </a:solidFill>
                  <a:round/>
                  <a:headEnd/>
                  <a:tailEnd/>
                </a:ln>
              </p:spPr>
              <p:txBody>
                <a:bodyPr/>
                <a:lstStyle/>
                <a:p>
                  <a:endParaRPr lang="en-US"/>
                </a:p>
              </p:txBody>
            </p:sp>
            <p:sp>
              <p:nvSpPr>
                <p:cNvPr id="51509" name="Line 557"/>
                <p:cNvSpPr>
                  <a:spLocks noChangeShapeType="1"/>
                </p:cNvSpPr>
                <p:nvPr/>
              </p:nvSpPr>
              <p:spPr bwMode="auto">
                <a:xfrm flipV="1">
                  <a:off x="3710" y="2892"/>
                  <a:ext cx="1" cy="7"/>
                </a:xfrm>
                <a:prstGeom prst="line">
                  <a:avLst/>
                </a:prstGeom>
                <a:noFill/>
                <a:ln w="0">
                  <a:solidFill>
                    <a:srgbClr val="000000"/>
                  </a:solidFill>
                  <a:round/>
                  <a:headEnd/>
                  <a:tailEnd/>
                </a:ln>
              </p:spPr>
              <p:txBody>
                <a:bodyPr/>
                <a:lstStyle/>
                <a:p>
                  <a:endParaRPr lang="en-US"/>
                </a:p>
              </p:txBody>
            </p:sp>
            <p:sp>
              <p:nvSpPr>
                <p:cNvPr id="51510" name="Line 558"/>
                <p:cNvSpPr>
                  <a:spLocks noChangeShapeType="1"/>
                </p:cNvSpPr>
                <p:nvPr/>
              </p:nvSpPr>
              <p:spPr bwMode="auto">
                <a:xfrm flipV="1">
                  <a:off x="3852" y="2892"/>
                  <a:ext cx="1" cy="7"/>
                </a:xfrm>
                <a:prstGeom prst="line">
                  <a:avLst/>
                </a:prstGeom>
                <a:noFill/>
                <a:ln w="0">
                  <a:solidFill>
                    <a:srgbClr val="000000"/>
                  </a:solidFill>
                  <a:round/>
                  <a:headEnd/>
                  <a:tailEnd/>
                </a:ln>
              </p:spPr>
              <p:txBody>
                <a:bodyPr/>
                <a:lstStyle/>
                <a:p>
                  <a:endParaRPr lang="en-US"/>
                </a:p>
              </p:txBody>
            </p:sp>
            <p:sp>
              <p:nvSpPr>
                <p:cNvPr id="51511" name="Line 559"/>
                <p:cNvSpPr>
                  <a:spLocks noChangeShapeType="1"/>
                </p:cNvSpPr>
                <p:nvPr/>
              </p:nvSpPr>
              <p:spPr bwMode="auto">
                <a:xfrm flipV="1">
                  <a:off x="3995" y="2892"/>
                  <a:ext cx="1" cy="7"/>
                </a:xfrm>
                <a:prstGeom prst="line">
                  <a:avLst/>
                </a:prstGeom>
                <a:noFill/>
                <a:ln w="0">
                  <a:solidFill>
                    <a:srgbClr val="000000"/>
                  </a:solidFill>
                  <a:round/>
                  <a:headEnd/>
                  <a:tailEnd/>
                </a:ln>
              </p:spPr>
              <p:txBody>
                <a:bodyPr/>
                <a:lstStyle/>
                <a:p>
                  <a:endParaRPr lang="en-US"/>
                </a:p>
              </p:txBody>
            </p:sp>
            <p:sp>
              <p:nvSpPr>
                <p:cNvPr id="51512" name="Line 560"/>
                <p:cNvSpPr>
                  <a:spLocks noChangeShapeType="1"/>
                </p:cNvSpPr>
                <p:nvPr/>
              </p:nvSpPr>
              <p:spPr bwMode="auto">
                <a:xfrm flipV="1">
                  <a:off x="4138" y="2892"/>
                  <a:ext cx="2" cy="7"/>
                </a:xfrm>
                <a:prstGeom prst="line">
                  <a:avLst/>
                </a:prstGeom>
                <a:noFill/>
                <a:ln w="0">
                  <a:solidFill>
                    <a:srgbClr val="000000"/>
                  </a:solidFill>
                  <a:round/>
                  <a:headEnd/>
                  <a:tailEnd/>
                </a:ln>
              </p:spPr>
              <p:txBody>
                <a:bodyPr/>
                <a:lstStyle/>
                <a:p>
                  <a:endParaRPr lang="en-US"/>
                </a:p>
              </p:txBody>
            </p:sp>
            <p:sp>
              <p:nvSpPr>
                <p:cNvPr id="51513" name="Line 561"/>
                <p:cNvSpPr>
                  <a:spLocks noChangeShapeType="1"/>
                </p:cNvSpPr>
                <p:nvPr/>
              </p:nvSpPr>
              <p:spPr bwMode="auto">
                <a:xfrm flipV="1">
                  <a:off x="4281" y="2892"/>
                  <a:ext cx="1" cy="7"/>
                </a:xfrm>
                <a:prstGeom prst="line">
                  <a:avLst/>
                </a:prstGeom>
                <a:noFill/>
                <a:ln w="0">
                  <a:solidFill>
                    <a:srgbClr val="000000"/>
                  </a:solidFill>
                  <a:round/>
                  <a:headEnd/>
                  <a:tailEnd/>
                </a:ln>
              </p:spPr>
              <p:txBody>
                <a:bodyPr/>
                <a:lstStyle/>
                <a:p>
                  <a:endParaRPr lang="en-US"/>
                </a:p>
              </p:txBody>
            </p:sp>
          </p:grpSp>
          <p:grpSp>
            <p:nvGrpSpPr>
              <p:cNvPr id="51407" name="Group 562"/>
              <p:cNvGrpSpPr>
                <a:grpSpLocks/>
              </p:cNvGrpSpPr>
              <p:nvPr/>
            </p:nvGrpSpPr>
            <p:grpSpPr bwMode="auto">
              <a:xfrm>
                <a:off x="3919" y="1859"/>
                <a:ext cx="12" cy="720"/>
                <a:chOff x="3024" y="2036"/>
                <a:chExt cx="12" cy="720"/>
              </a:xfrm>
            </p:grpSpPr>
            <p:sp>
              <p:nvSpPr>
                <p:cNvPr id="51502" name="Line 563"/>
                <p:cNvSpPr>
                  <a:spLocks noChangeShapeType="1"/>
                </p:cNvSpPr>
                <p:nvPr/>
              </p:nvSpPr>
              <p:spPr bwMode="auto">
                <a:xfrm>
                  <a:off x="3024" y="2755"/>
                  <a:ext cx="12" cy="1"/>
                </a:xfrm>
                <a:prstGeom prst="line">
                  <a:avLst/>
                </a:prstGeom>
                <a:noFill/>
                <a:ln w="0">
                  <a:solidFill>
                    <a:srgbClr val="000000"/>
                  </a:solidFill>
                  <a:round/>
                  <a:headEnd/>
                  <a:tailEnd/>
                </a:ln>
              </p:spPr>
              <p:txBody>
                <a:bodyPr/>
                <a:lstStyle/>
                <a:p>
                  <a:endParaRPr lang="en-US"/>
                </a:p>
              </p:txBody>
            </p:sp>
            <p:sp>
              <p:nvSpPr>
                <p:cNvPr id="51503" name="Line 564"/>
                <p:cNvSpPr>
                  <a:spLocks noChangeShapeType="1"/>
                </p:cNvSpPr>
                <p:nvPr/>
              </p:nvSpPr>
              <p:spPr bwMode="auto">
                <a:xfrm>
                  <a:off x="3024" y="2611"/>
                  <a:ext cx="12" cy="1"/>
                </a:xfrm>
                <a:prstGeom prst="line">
                  <a:avLst/>
                </a:prstGeom>
                <a:noFill/>
                <a:ln w="0">
                  <a:solidFill>
                    <a:srgbClr val="000000"/>
                  </a:solidFill>
                  <a:round/>
                  <a:headEnd/>
                  <a:tailEnd/>
                </a:ln>
              </p:spPr>
              <p:txBody>
                <a:bodyPr/>
                <a:lstStyle/>
                <a:p>
                  <a:endParaRPr lang="en-US"/>
                </a:p>
              </p:txBody>
            </p:sp>
            <p:sp>
              <p:nvSpPr>
                <p:cNvPr id="51504" name="Line 565"/>
                <p:cNvSpPr>
                  <a:spLocks noChangeShapeType="1"/>
                </p:cNvSpPr>
                <p:nvPr/>
              </p:nvSpPr>
              <p:spPr bwMode="auto">
                <a:xfrm>
                  <a:off x="3024" y="2467"/>
                  <a:ext cx="12" cy="2"/>
                </a:xfrm>
                <a:prstGeom prst="line">
                  <a:avLst/>
                </a:prstGeom>
                <a:noFill/>
                <a:ln w="0">
                  <a:solidFill>
                    <a:srgbClr val="000000"/>
                  </a:solidFill>
                  <a:round/>
                  <a:headEnd/>
                  <a:tailEnd/>
                </a:ln>
              </p:spPr>
              <p:txBody>
                <a:bodyPr/>
                <a:lstStyle/>
                <a:p>
                  <a:endParaRPr lang="en-US"/>
                </a:p>
              </p:txBody>
            </p:sp>
            <p:sp>
              <p:nvSpPr>
                <p:cNvPr id="51505" name="Line 566"/>
                <p:cNvSpPr>
                  <a:spLocks noChangeShapeType="1"/>
                </p:cNvSpPr>
                <p:nvPr/>
              </p:nvSpPr>
              <p:spPr bwMode="auto">
                <a:xfrm>
                  <a:off x="3024" y="2323"/>
                  <a:ext cx="12" cy="2"/>
                </a:xfrm>
                <a:prstGeom prst="line">
                  <a:avLst/>
                </a:prstGeom>
                <a:noFill/>
                <a:ln w="0">
                  <a:solidFill>
                    <a:srgbClr val="000000"/>
                  </a:solidFill>
                  <a:round/>
                  <a:headEnd/>
                  <a:tailEnd/>
                </a:ln>
              </p:spPr>
              <p:txBody>
                <a:bodyPr/>
                <a:lstStyle/>
                <a:p>
                  <a:endParaRPr lang="en-US"/>
                </a:p>
              </p:txBody>
            </p:sp>
            <p:sp>
              <p:nvSpPr>
                <p:cNvPr id="51506" name="Line 567"/>
                <p:cNvSpPr>
                  <a:spLocks noChangeShapeType="1"/>
                </p:cNvSpPr>
                <p:nvPr/>
              </p:nvSpPr>
              <p:spPr bwMode="auto">
                <a:xfrm>
                  <a:off x="3024" y="2180"/>
                  <a:ext cx="12" cy="1"/>
                </a:xfrm>
                <a:prstGeom prst="line">
                  <a:avLst/>
                </a:prstGeom>
                <a:noFill/>
                <a:ln w="0">
                  <a:solidFill>
                    <a:srgbClr val="000000"/>
                  </a:solidFill>
                  <a:round/>
                  <a:headEnd/>
                  <a:tailEnd/>
                </a:ln>
              </p:spPr>
              <p:txBody>
                <a:bodyPr/>
                <a:lstStyle/>
                <a:p>
                  <a:endParaRPr lang="en-US"/>
                </a:p>
              </p:txBody>
            </p:sp>
            <p:sp>
              <p:nvSpPr>
                <p:cNvPr id="51507" name="Line 568"/>
                <p:cNvSpPr>
                  <a:spLocks noChangeShapeType="1"/>
                </p:cNvSpPr>
                <p:nvPr/>
              </p:nvSpPr>
              <p:spPr bwMode="auto">
                <a:xfrm>
                  <a:off x="3024" y="2036"/>
                  <a:ext cx="12" cy="1"/>
                </a:xfrm>
                <a:prstGeom prst="line">
                  <a:avLst/>
                </a:prstGeom>
                <a:noFill/>
                <a:ln w="0">
                  <a:solidFill>
                    <a:srgbClr val="000000"/>
                  </a:solidFill>
                  <a:round/>
                  <a:headEnd/>
                  <a:tailEnd/>
                </a:ln>
              </p:spPr>
              <p:txBody>
                <a:bodyPr/>
                <a:lstStyle/>
                <a:p>
                  <a:endParaRPr lang="en-US"/>
                </a:p>
              </p:txBody>
            </p:sp>
          </p:grpSp>
          <p:grpSp>
            <p:nvGrpSpPr>
              <p:cNvPr id="51408" name="Group 569"/>
              <p:cNvGrpSpPr>
                <a:grpSpLocks/>
              </p:cNvGrpSpPr>
              <p:nvPr/>
            </p:nvGrpSpPr>
            <p:grpSpPr bwMode="auto">
              <a:xfrm>
                <a:off x="3074" y="1715"/>
                <a:ext cx="715" cy="17"/>
                <a:chOff x="3567" y="2892"/>
                <a:chExt cx="715" cy="7"/>
              </a:xfrm>
            </p:grpSpPr>
            <p:sp>
              <p:nvSpPr>
                <p:cNvPr id="51496" name="Line 570"/>
                <p:cNvSpPr>
                  <a:spLocks noChangeShapeType="1"/>
                </p:cNvSpPr>
                <p:nvPr/>
              </p:nvSpPr>
              <p:spPr bwMode="auto">
                <a:xfrm flipV="1">
                  <a:off x="3567" y="2892"/>
                  <a:ext cx="1" cy="7"/>
                </a:xfrm>
                <a:prstGeom prst="line">
                  <a:avLst/>
                </a:prstGeom>
                <a:noFill/>
                <a:ln w="0">
                  <a:solidFill>
                    <a:srgbClr val="000000"/>
                  </a:solidFill>
                  <a:round/>
                  <a:headEnd/>
                  <a:tailEnd/>
                </a:ln>
              </p:spPr>
              <p:txBody>
                <a:bodyPr/>
                <a:lstStyle/>
                <a:p>
                  <a:endParaRPr lang="en-US"/>
                </a:p>
              </p:txBody>
            </p:sp>
            <p:sp>
              <p:nvSpPr>
                <p:cNvPr id="51497" name="Line 571"/>
                <p:cNvSpPr>
                  <a:spLocks noChangeShapeType="1"/>
                </p:cNvSpPr>
                <p:nvPr/>
              </p:nvSpPr>
              <p:spPr bwMode="auto">
                <a:xfrm flipV="1">
                  <a:off x="3710" y="2892"/>
                  <a:ext cx="1" cy="7"/>
                </a:xfrm>
                <a:prstGeom prst="line">
                  <a:avLst/>
                </a:prstGeom>
                <a:noFill/>
                <a:ln w="0">
                  <a:solidFill>
                    <a:srgbClr val="000000"/>
                  </a:solidFill>
                  <a:round/>
                  <a:headEnd/>
                  <a:tailEnd/>
                </a:ln>
              </p:spPr>
              <p:txBody>
                <a:bodyPr/>
                <a:lstStyle/>
                <a:p>
                  <a:endParaRPr lang="en-US"/>
                </a:p>
              </p:txBody>
            </p:sp>
            <p:sp>
              <p:nvSpPr>
                <p:cNvPr id="51498" name="Line 572"/>
                <p:cNvSpPr>
                  <a:spLocks noChangeShapeType="1"/>
                </p:cNvSpPr>
                <p:nvPr/>
              </p:nvSpPr>
              <p:spPr bwMode="auto">
                <a:xfrm flipV="1">
                  <a:off x="3852" y="2892"/>
                  <a:ext cx="1" cy="7"/>
                </a:xfrm>
                <a:prstGeom prst="line">
                  <a:avLst/>
                </a:prstGeom>
                <a:noFill/>
                <a:ln w="0">
                  <a:solidFill>
                    <a:srgbClr val="000000"/>
                  </a:solidFill>
                  <a:round/>
                  <a:headEnd/>
                  <a:tailEnd/>
                </a:ln>
              </p:spPr>
              <p:txBody>
                <a:bodyPr/>
                <a:lstStyle/>
                <a:p>
                  <a:endParaRPr lang="en-US"/>
                </a:p>
              </p:txBody>
            </p:sp>
            <p:sp>
              <p:nvSpPr>
                <p:cNvPr id="51499" name="Line 573"/>
                <p:cNvSpPr>
                  <a:spLocks noChangeShapeType="1"/>
                </p:cNvSpPr>
                <p:nvPr/>
              </p:nvSpPr>
              <p:spPr bwMode="auto">
                <a:xfrm flipV="1">
                  <a:off x="3995" y="2892"/>
                  <a:ext cx="1" cy="7"/>
                </a:xfrm>
                <a:prstGeom prst="line">
                  <a:avLst/>
                </a:prstGeom>
                <a:noFill/>
                <a:ln w="0">
                  <a:solidFill>
                    <a:srgbClr val="000000"/>
                  </a:solidFill>
                  <a:round/>
                  <a:headEnd/>
                  <a:tailEnd/>
                </a:ln>
              </p:spPr>
              <p:txBody>
                <a:bodyPr/>
                <a:lstStyle/>
                <a:p>
                  <a:endParaRPr lang="en-US"/>
                </a:p>
              </p:txBody>
            </p:sp>
            <p:sp>
              <p:nvSpPr>
                <p:cNvPr id="51500" name="Line 574"/>
                <p:cNvSpPr>
                  <a:spLocks noChangeShapeType="1"/>
                </p:cNvSpPr>
                <p:nvPr/>
              </p:nvSpPr>
              <p:spPr bwMode="auto">
                <a:xfrm flipV="1">
                  <a:off x="4138" y="2892"/>
                  <a:ext cx="2" cy="7"/>
                </a:xfrm>
                <a:prstGeom prst="line">
                  <a:avLst/>
                </a:prstGeom>
                <a:noFill/>
                <a:ln w="0">
                  <a:solidFill>
                    <a:srgbClr val="000000"/>
                  </a:solidFill>
                  <a:round/>
                  <a:headEnd/>
                  <a:tailEnd/>
                </a:ln>
              </p:spPr>
              <p:txBody>
                <a:bodyPr/>
                <a:lstStyle/>
                <a:p>
                  <a:endParaRPr lang="en-US"/>
                </a:p>
              </p:txBody>
            </p:sp>
            <p:sp>
              <p:nvSpPr>
                <p:cNvPr id="51501" name="Line 575"/>
                <p:cNvSpPr>
                  <a:spLocks noChangeShapeType="1"/>
                </p:cNvSpPr>
                <p:nvPr/>
              </p:nvSpPr>
              <p:spPr bwMode="auto">
                <a:xfrm flipV="1">
                  <a:off x="4281" y="2892"/>
                  <a:ext cx="1" cy="7"/>
                </a:xfrm>
                <a:prstGeom prst="line">
                  <a:avLst/>
                </a:prstGeom>
                <a:noFill/>
                <a:ln w="0">
                  <a:solidFill>
                    <a:srgbClr val="000000"/>
                  </a:solidFill>
                  <a:round/>
                  <a:headEnd/>
                  <a:tailEnd/>
                </a:ln>
              </p:spPr>
              <p:txBody>
                <a:bodyPr/>
                <a:lstStyle/>
                <a:p>
                  <a:endParaRPr lang="en-US"/>
                </a:p>
              </p:txBody>
            </p:sp>
          </p:grpSp>
          <p:sp>
            <p:nvSpPr>
              <p:cNvPr id="51409" name="Line 576"/>
              <p:cNvSpPr>
                <a:spLocks noChangeShapeType="1"/>
              </p:cNvSpPr>
              <p:nvPr/>
            </p:nvSpPr>
            <p:spPr bwMode="auto">
              <a:xfrm>
                <a:off x="2932" y="2570"/>
                <a:ext cx="5" cy="1"/>
              </a:xfrm>
              <a:prstGeom prst="line">
                <a:avLst/>
              </a:prstGeom>
              <a:noFill/>
              <a:ln w="0">
                <a:solidFill>
                  <a:srgbClr val="000000"/>
                </a:solidFill>
                <a:round/>
                <a:headEnd/>
                <a:tailEnd/>
              </a:ln>
            </p:spPr>
            <p:txBody>
              <a:bodyPr/>
              <a:lstStyle/>
              <a:p>
                <a:endParaRPr lang="en-US"/>
              </a:p>
            </p:txBody>
          </p:sp>
          <p:sp>
            <p:nvSpPr>
              <p:cNvPr id="51410" name="Line 577"/>
              <p:cNvSpPr>
                <a:spLocks noChangeShapeType="1"/>
              </p:cNvSpPr>
              <p:nvPr/>
            </p:nvSpPr>
            <p:spPr bwMode="auto">
              <a:xfrm>
                <a:off x="2932" y="2427"/>
                <a:ext cx="5" cy="1"/>
              </a:xfrm>
              <a:prstGeom prst="line">
                <a:avLst/>
              </a:prstGeom>
              <a:noFill/>
              <a:ln w="0">
                <a:solidFill>
                  <a:srgbClr val="000000"/>
                </a:solidFill>
                <a:round/>
                <a:headEnd/>
                <a:tailEnd/>
              </a:ln>
            </p:spPr>
            <p:txBody>
              <a:bodyPr/>
              <a:lstStyle/>
              <a:p>
                <a:endParaRPr lang="en-US"/>
              </a:p>
            </p:txBody>
          </p:sp>
          <p:sp>
            <p:nvSpPr>
              <p:cNvPr id="51411" name="Line 578"/>
              <p:cNvSpPr>
                <a:spLocks noChangeShapeType="1"/>
              </p:cNvSpPr>
              <p:nvPr/>
            </p:nvSpPr>
            <p:spPr bwMode="auto">
              <a:xfrm flipV="1">
                <a:off x="2932" y="2705"/>
                <a:ext cx="1" cy="8"/>
              </a:xfrm>
              <a:prstGeom prst="line">
                <a:avLst/>
              </a:prstGeom>
              <a:noFill/>
              <a:ln w="0">
                <a:solidFill>
                  <a:srgbClr val="000000"/>
                </a:solidFill>
                <a:round/>
                <a:headEnd/>
                <a:tailEnd/>
              </a:ln>
            </p:spPr>
            <p:txBody>
              <a:bodyPr/>
              <a:lstStyle/>
              <a:p>
                <a:endParaRPr lang="en-US"/>
              </a:p>
            </p:txBody>
          </p:sp>
          <p:sp>
            <p:nvSpPr>
              <p:cNvPr id="51412" name="Line 579"/>
              <p:cNvSpPr>
                <a:spLocks noChangeShapeType="1"/>
              </p:cNvSpPr>
              <p:nvPr/>
            </p:nvSpPr>
            <p:spPr bwMode="auto">
              <a:xfrm flipV="1">
                <a:off x="3074" y="2705"/>
                <a:ext cx="1" cy="8"/>
              </a:xfrm>
              <a:prstGeom prst="line">
                <a:avLst/>
              </a:prstGeom>
              <a:noFill/>
              <a:ln w="0">
                <a:solidFill>
                  <a:srgbClr val="000000"/>
                </a:solidFill>
                <a:round/>
                <a:headEnd/>
                <a:tailEnd/>
              </a:ln>
            </p:spPr>
            <p:txBody>
              <a:bodyPr/>
              <a:lstStyle/>
              <a:p>
                <a:endParaRPr lang="en-US"/>
              </a:p>
            </p:txBody>
          </p:sp>
          <p:sp>
            <p:nvSpPr>
              <p:cNvPr id="51413" name="Line 580"/>
              <p:cNvSpPr>
                <a:spLocks noChangeShapeType="1"/>
              </p:cNvSpPr>
              <p:nvPr/>
            </p:nvSpPr>
            <p:spPr bwMode="auto">
              <a:xfrm flipV="1">
                <a:off x="3217" y="2705"/>
                <a:ext cx="1" cy="8"/>
              </a:xfrm>
              <a:prstGeom prst="line">
                <a:avLst/>
              </a:prstGeom>
              <a:noFill/>
              <a:ln w="0">
                <a:solidFill>
                  <a:srgbClr val="000000"/>
                </a:solidFill>
                <a:round/>
                <a:headEnd/>
                <a:tailEnd/>
              </a:ln>
            </p:spPr>
            <p:txBody>
              <a:bodyPr/>
              <a:lstStyle/>
              <a:p>
                <a:endParaRPr lang="en-US"/>
              </a:p>
            </p:txBody>
          </p:sp>
          <p:sp>
            <p:nvSpPr>
              <p:cNvPr id="51414" name="Line 581"/>
              <p:cNvSpPr>
                <a:spLocks noChangeShapeType="1"/>
              </p:cNvSpPr>
              <p:nvPr/>
            </p:nvSpPr>
            <p:spPr bwMode="auto">
              <a:xfrm flipV="1">
                <a:off x="3932" y="2705"/>
                <a:ext cx="1" cy="8"/>
              </a:xfrm>
              <a:prstGeom prst="line">
                <a:avLst/>
              </a:prstGeom>
              <a:noFill/>
              <a:ln w="0">
                <a:solidFill>
                  <a:srgbClr val="000000"/>
                </a:solidFill>
                <a:round/>
                <a:headEnd/>
                <a:tailEnd/>
              </a:ln>
            </p:spPr>
            <p:txBody>
              <a:bodyPr/>
              <a:lstStyle/>
              <a:p>
                <a:endParaRPr lang="en-US"/>
              </a:p>
            </p:txBody>
          </p:sp>
          <p:sp>
            <p:nvSpPr>
              <p:cNvPr id="51415" name="Freeform 582"/>
              <p:cNvSpPr>
                <a:spLocks/>
              </p:cNvSpPr>
              <p:nvPr/>
            </p:nvSpPr>
            <p:spPr bwMode="auto">
              <a:xfrm>
                <a:off x="2932" y="2124"/>
                <a:ext cx="1000" cy="540"/>
              </a:xfrm>
              <a:custGeom>
                <a:avLst/>
                <a:gdLst>
                  <a:gd name="T0" fmla="*/ 0 w 3295"/>
                  <a:gd name="T1" fmla="*/ 32 h 1198"/>
                  <a:gd name="T2" fmla="*/ 4 w 3295"/>
                  <a:gd name="T3" fmla="*/ 50 h 1198"/>
                  <a:gd name="T4" fmla="*/ 8 w 3295"/>
                  <a:gd name="T5" fmla="*/ 40 h 1198"/>
                  <a:gd name="T6" fmla="*/ 12 w 3295"/>
                  <a:gd name="T7" fmla="*/ 19 h 1198"/>
                  <a:gd name="T8" fmla="*/ 16 w 3295"/>
                  <a:gd name="T9" fmla="*/ 2 h 1198"/>
                  <a:gd name="T10" fmla="*/ 20 w 3295"/>
                  <a:gd name="T11" fmla="*/ 1 h 1198"/>
                  <a:gd name="T12" fmla="*/ 24 w 3295"/>
                  <a:gd name="T13" fmla="*/ 0 h 1198"/>
                  <a:gd name="T14" fmla="*/ 28 w 3295"/>
                  <a:gd name="T15" fmla="*/ 23 h 1198"/>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1198"/>
                  <a:gd name="T26" fmla="*/ 3295 w 3295"/>
                  <a:gd name="T27" fmla="*/ 1198 h 11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1198">
                    <a:moveTo>
                      <a:pt x="0" y="781"/>
                    </a:moveTo>
                    <a:lnTo>
                      <a:pt x="471" y="1198"/>
                    </a:lnTo>
                    <a:lnTo>
                      <a:pt x="941" y="962"/>
                    </a:lnTo>
                    <a:lnTo>
                      <a:pt x="1412" y="458"/>
                    </a:lnTo>
                    <a:lnTo>
                      <a:pt x="1883" y="44"/>
                    </a:lnTo>
                    <a:lnTo>
                      <a:pt x="2354" y="18"/>
                    </a:lnTo>
                    <a:lnTo>
                      <a:pt x="2824" y="0"/>
                    </a:lnTo>
                    <a:lnTo>
                      <a:pt x="3295" y="545"/>
                    </a:lnTo>
                  </a:path>
                </a:pathLst>
              </a:custGeom>
              <a:noFill/>
              <a:ln w="3175">
                <a:solidFill>
                  <a:srgbClr val="FF0000"/>
                </a:solidFill>
                <a:round/>
                <a:headEnd/>
                <a:tailEnd/>
              </a:ln>
            </p:spPr>
            <p:txBody>
              <a:bodyPr/>
              <a:lstStyle/>
              <a:p>
                <a:endParaRPr lang="en-US"/>
              </a:p>
            </p:txBody>
          </p:sp>
          <p:sp>
            <p:nvSpPr>
              <p:cNvPr id="51416" name="Line 583"/>
              <p:cNvSpPr>
                <a:spLocks noChangeShapeType="1"/>
              </p:cNvSpPr>
              <p:nvPr/>
            </p:nvSpPr>
            <p:spPr bwMode="auto">
              <a:xfrm flipV="1">
                <a:off x="2932" y="2416"/>
                <a:ext cx="1" cy="60"/>
              </a:xfrm>
              <a:prstGeom prst="line">
                <a:avLst/>
              </a:prstGeom>
              <a:noFill/>
              <a:ln w="3175">
                <a:solidFill>
                  <a:srgbClr val="FF0000"/>
                </a:solidFill>
                <a:round/>
                <a:headEnd/>
                <a:tailEnd/>
              </a:ln>
            </p:spPr>
            <p:txBody>
              <a:bodyPr/>
              <a:lstStyle/>
              <a:p>
                <a:endParaRPr lang="en-US"/>
              </a:p>
            </p:txBody>
          </p:sp>
          <p:sp>
            <p:nvSpPr>
              <p:cNvPr id="51417" name="Line 584"/>
              <p:cNvSpPr>
                <a:spLocks noChangeShapeType="1"/>
              </p:cNvSpPr>
              <p:nvPr/>
            </p:nvSpPr>
            <p:spPr bwMode="auto">
              <a:xfrm>
                <a:off x="2928" y="2416"/>
                <a:ext cx="8" cy="1"/>
              </a:xfrm>
              <a:prstGeom prst="line">
                <a:avLst/>
              </a:prstGeom>
              <a:noFill/>
              <a:ln w="3175">
                <a:solidFill>
                  <a:srgbClr val="FF0000"/>
                </a:solidFill>
                <a:round/>
                <a:headEnd/>
                <a:tailEnd/>
              </a:ln>
            </p:spPr>
            <p:txBody>
              <a:bodyPr/>
              <a:lstStyle/>
              <a:p>
                <a:endParaRPr lang="en-US"/>
              </a:p>
            </p:txBody>
          </p:sp>
          <p:sp>
            <p:nvSpPr>
              <p:cNvPr id="51418" name="Line 585"/>
              <p:cNvSpPr>
                <a:spLocks noChangeShapeType="1"/>
              </p:cNvSpPr>
              <p:nvPr/>
            </p:nvSpPr>
            <p:spPr bwMode="auto">
              <a:xfrm flipV="1">
                <a:off x="3074" y="2604"/>
                <a:ext cx="1" cy="60"/>
              </a:xfrm>
              <a:prstGeom prst="line">
                <a:avLst/>
              </a:prstGeom>
              <a:noFill/>
              <a:ln w="3175">
                <a:solidFill>
                  <a:srgbClr val="FF0000"/>
                </a:solidFill>
                <a:round/>
                <a:headEnd/>
                <a:tailEnd/>
              </a:ln>
            </p:spPr>
            <p:txBody>
              <a:bodyPr/>
              <a:lstStyle/>
              <a:p>
                <a:endParaRPr lang="en-US"/>
              </a:p>
            </p:txBody>
          </p:sp>
          <p:sp>
            <p:nvSpPr>
              <p:cNvPr id="51419" name="Line 586"/>
              <p:cNvSpPr>
                <a:spLocks noChangeShapeType="1"/>
              </p:cNvSpPr>
              <p:nvPr/>
            </p:nvSpPr>
            <p:spPr bwMode="auto">
              <a:xfrm>
                <a:off x="3071" y="2604"/>
                <a:ext cx="8" cy="1"/>
              </a:xfrm>
              <a:prstGeom prst="line">
                <a:avLst/>
              </a:prstGeom>
              <a:noFill/>
              <a:ln w="3175">
                <a:solidFill>
                  <a:srgbClr val="FF0000"/>
                </a:solidFill>
                <a:round/>
                <a:headEnd/>
                <a:tailEnd/>
              </a:ln>
            </p:spPr>
            <p:txBody>
              <a:bodyPr/>
              <a:lstStyle/>
              <a:p>
                <a:endParaRPr lang="en-US"/>
              </a:p>
            </p:txBody>
          </p:sp>
          <p:sp>
            <p:nvSpPr>
              <p:cNvPr id="51420" name="Line 587"/>
              <p:cNvSpPr>
                <a:spLocks noChangeShapeType="1"/>
              </p:cNvSpPr>
              <p:nvPr/>
            </p:nvSpPr>
            <p:spPr bwMode="auto">
              <a:xfrm flipV="1">
                <a:off x="3217" y="2498"/>
                <a:ext cx="1" cy="59"/>
              </a:xfrm>
              <a:prstGeom prst="line">
                <a:avLst/>
              </a:prstGeom>
              <a:noFill/>
              <a:ln w="3175">
                <a:solidFill>
                  <a:srgbClr val="FF0000"/>
                </a:solidFill>
                <a:round/>
                <a:headEnd/>
                <a:tailEnd/>
              </a:ln>
            </p:spPr>
            <p:txBody>
              <a:bodyPr/>
              <a:lstStyle/>
              <a:p>
                <a:endParaRPr lang="en-US"/>
              </a:p>
            </p:txBody>
          </p:sp>
          <p:sp>
            <p:nvSpPr>
              <p:cNvPr id="51421" name="Line 588"/>
              <p:cNvSpPr>
                <a:spLocks noChangeShapeType="1"/>
              </p:cNvSpPr>
              <p:nvPr/>
            </p:nvSpPr>
            <p:spPr bwMode="auto">
              <a:xfrm>
                <a:off x="3213" y="2498"/>
                <a:ext cx="9" cy="1"/>
              </a:xfrm>
              <a:prstGeom prst="line">
                <a:avLst/>
              </a:prstGeom>
              <a:noFill/>
              <a:ln w="3175">
                <a:solidFill>
                  <a:srgbClr val="FF0000"/>
                </a:solidFill>
                <a:round/>
                <a:headEnd/>
                <a:tailEnd/>
              </a:ln>
            </p:spPr>
            <p:txBody>
              <a:bodyPr/>
              <a:lstStyle/>
              <a:p>
                <a:endParaRPr lang="en-US"/>
              </a:p>
            </p:txBody>
          </p:sp>
          <p:sp>
            <p:nvSpPr>
              <p:cNvPr id="51422" name="Line 589"/>
              <p:cNvSpPr>
                <a:spLocks noChangeShapeType="1"/>
              </p:cNvSpPr>
              <p:nvPr/>
            </p:nvSpPr>
            <p:spPr bwMode="auto">
              <a:xfrm flipV="1">
                <a:off x="3361" y="2241"/>
                <a:ext cx="1" cy="89"/>
              </a:xfrm>
              <a:prstGeom prst="line">
                <a:avLst/>
              </a:prstGeom>
              <a:noFill/>
              <a:ln w="3175">
                <a:solidFill>
                  <a:srgbClr val="FF0000"/>
                </a:solidFill>
                <a:round/>
                <a:headEnd/>
                <a:tailEnd/>
              </a:ln>
            </p:spPr>
            <p:txBody>
              <a:bodyPr/>
              <a:lstStyle/>
              <a:p>
                <a:endParaRPr lang="en-US"/>
              </a:p>
            </p:txBody>
          </p:sp>
          <p:sp>
            <p:nvSpPr>
              <p:cNvPr id="51423" name="Line 590"/>
              <p:cNvSpPr>
                <a:spLocks noChangeShapeType="1"/>
              </p:cNvSpPr>
              <p:nvPr/>
            </p:nvSpPr>
            <p:spPr bwMode="auto">
              <a:xfrm>
                <a:off x="3356" y="2241"/>
                <a:ext cx="8" cy="1"/>
              </a:xfrm>
              <a:prstGeom prst="line">
                <a:avLst/>
              </a:prstGeom>
              <a:noFill/>
              <a:ln w="3175">
                <a:solidFill>
                  <a:srgbClr val="FF0000"/>
                </a:solidFill>
                <a:round/>
                <a:headEnd/>
                <a:tailEnd/>
              </a:ln>
            </p:spPr>
            <p:txBody>
              <a:bodyPr/>
              <a:lstStyle/>
              <a:p>
                <a:endParaRPr lang="en-US"/>
              </a:p>
            </p:txBody>
          </p:sp>
          <p:sp>
            <p:nvSpPr>
              <p:cNvPr id="51424" name="Line 591"/>
              <p:cNvSpPr>
                <a:spLocks noChangeShapeType="1"/>
              </p:cNvSpPr>
              <p:nvPr/>
            </p:nvSpPr>
            <p:spPr bwMode="auto">
              <a:xfrm flipV="1">
                <a:off x="3503" y="2066"/>
                <a:ext cx="1" cy="78"/>
              </a:xfrm>
              <a:prstGeom prst="line">
                <a:avLst/>
              </a:prstGeom>
              <a:noFill/>
              <a:ln w="3175">
                <a:solidFill>
                  <a:srgbClr val="FF0000"/>
                </a:solidFill>
                <a:round/>
                <a:headEnd/>
                <a:tailEnd/>
              </a:ln>
            </p:spPr>
            <p:txBody>
              <a:bodyPr/>
              <a:lstStyle/>
              <a:p>
                <a:endParaRPr lang="en-US"/>
              </a:p>
            </p:txBody>
          </p:sp>
          <p:sp>
            <p:nvSpPr>
              <p:cNvPr id="51425" name="Line 592"/>
              <p:cNvSpPr>
                <a:spLocks noChangeShapeType="1"/>
              </p:cNvSpPr>
              <p:nvPr/>
            </p:nvSpPr>
            <p:spPr bwMode="auto">
              <a:xfrm>
                <a:off x="3500" y="2066"/>
                <a:ext cx="8" cy="1"/>
              </a:xfrm>
              <a:prstGeom prst="line">
                <a:avLst/>
              </a:prstGeom>
              <a:noFill/>
              <a:ln w="3175">
                <a:solidFill>
                  <a:srgbClr val="FF0000"/>
                </a:solidFill>
                <a:round/>
                <a:headEnd/>
                <a:tailEnd/>
              </a:ln>
            </p:spPr>
            <p:txBody>
              <a:bodyPr/>
              <a:lstStyle/>
              <a:p>
                <a:endParaRPr lang="en-US"/>
              </a:p>
            </p:txBody>
          </p:sp>
          <p:sp>
            <p:nvSpPr>
              <p:cNvPr id="51426" name="Line 593"/>
              <p:cNvSpPr>
                <a:spLocks noChangeShapeType="1"/>
              </p:cNvSpPr>
              <p:nvPr/>
            </p:nvSpPr>
            <p:spPr bwMode="auto">
              <a:xfrm flipV="1">
                <a:off x="3646" y="2042"/>
                <a:ext cx="1" cy="90"/>
              </a:xfrm>
              <a:prstGeom prst="line">
                <a:avLst/>
              </a:prstGeom>
              <a:noFill/>
              <a:ln w="3175">
                <a:solidFill>
                  <a:srgbClr val="FF0000"/>
                </a:solidFill>
                <a:round/>
                <a:headEnd/>
                <a:tailEnd/>
              </a:ln>
            </p:spPr>
            <p:txBody>
              <a:bodyPr/>
              <a:lstStyle/>
              <a:p>
                <a:endParaRPr lang="en-US"/>
              </a:p>
            </p:txBody>
          </p:sp>
          <p:sp>
            <p:nvSpPr>
              <p:cNvPr id="51427" name="Line 594"/>
              <p:cNvSpPr>
                <a:spLocks noChangeShapeType="1"/>
              </p:cNvSpPr>
              <p:nvPr/>
            </p:nvSpPr>
            <p:spPr bwMode="auto">
              <a:xfrm>
                <a:off x="3642" y="2042"/>
                <a:ext cx="9" cy="1"/>
              </a:xfrm>
              <a:prstGeom prst="line">
                <a:avLst/>
              </a:prstGeom>
              <a:noFill/>
              <a:ln w="3175">
                <a:solidFill>
                  <a:srgbClr val="FF0000"/>
                </a:solidFill>
                <a:round/>
                <a:headEnd/>
                <a:tailEnd/>
              </a:ln>
            </p:spPr>
            <p:txBody>
              <a:bodyPr/>
              <a:lstStyle/>
              <a:p>
                <a:endParaRPr lang="en-US"/>
              </a:p>
            </p:txBody>
          </p:sp>
          <p:sp>
            <p:nvSpPr>
              <p:cNvPr id="51428" name="Line 595"/>
              <p:cNvSpPr>
                <a:spLocks noChangeShapeType="1"/>
              </p:cNvSpPr>
              <p:nvPr/>
            </p:nvSpPr>
            <p:spPr bwMode="auto">
              <a:xfrm flipV="1">
                <a:off x="3789" y="2013"/>
                <a:ext cx="1" cy="111"/>
              </a:xfrm>
              <a:prstGeom prst="line">
                <a:avLst/>
              </a:prstGeom>
              <a:noFill/>
              <a:ln w="3175">
                <a:solidFill>
                  <a:srgbClr val="FF0000"/>
                </a:solidFill>
                <a:round/>
                <a:headEnd/>
                <a:tailEnd/>
              </a:ln>
            </p:spPr>
            <p:txBody>
              <a:bodyPr/>
              <a:lstStyle/>
              <a:p>
                <a:endParaRPr lang="en-US"/>
              </a:p>
            </p:txBody>
          </p:sp>
          <p:sp>
            <p:nvSpPr>
              <p:cNvPr id="51429" name="Line 596"/>
              <p:cNvSpPr>
                <a:spLocks noChangeShapeType="1"/>
              </p:cNvSpPr>
              <p:nvPr/>
            </p:nvSpPr>
            <p:spPr bwMode="auto">
              <a:xfrm>
                <a:off x="3785" y="2013"/>
                <a:ext cx="8" cy="1"/>
              </a:xfrm>
              <a:prstGeom prst="line">
                <a:avLst/>
              </a:prstGeom>
              <a:noFill/>
              <a:ln w="3175">
                <a:solidFill>
                  <a:srgbClr val="FF0000"/>
                </a:solidFill>
                <a:round/>
                <a:headEnd/>
                <a:tailEnd/>
              </a:ln>
            </p:spPr>
            <p:txBody>
              <a:bodyPr/>
              <a:lstStyle/>
              <a:p>
                <a:endParaRPr lang="en-US"/>
              </a:p>
            </p:txBody>
          </p:sp>
          <p:sp>
            <p:nvSpPr>
              <p:cNvPr id="51430" name="Line 597"/>
              <p:cNvSpPr>
                <a:spLocks noChangeShapeType="1"/>
              </p:cNvSpPr>
              <p:nvPr/>
            </p:nvSpPr>
            <p:spPr bwMode="auto">
              <a:xfrm flipV="1">
                <a:off x="3932" y="2282"/>
                <a:ext cx="1" cy="87"/>
              </a:xfrm>
              <a:prstGeom prst="line">
                <a:avLst/>
              </a:prstGeom>
              <a:noFill/>
              <a:ln w="3175">
                <a:solidFill>
                  <a:srgbClr val="FF0000"/>
                </a:solidFill>
                <a:round/>
                <a:headEnd/>
                <a:tailEnd/>
              </a:ln>
            </p:spPr>
            <p:txBody>
              <a:bodyPr/>
              <a:lstStyle/>
              <a:p>
                <a:endParaRPr lang="en-US"/>
              </a:p>
            </p:txBody>
          </p:sp>
          <p:sp>
            <p:nvSpPr>
              <p:cNvPr id="51431" name="Line 598"/>
              <p:cNvSpPr>
                <a:spLocks noChangeShapeType="1"/>
              </p:cNvSpPr>
              <p:nvPr/>
            </p:nvSpPr>
            <p:spPr bwMode="auto">
              <a:xfrm>
                <a:off x="3928" y="2282"/>
                <a:ext cx="8" cy="1"/>
              </a:xfrm>
              <a:prstGeom prst="line">
                <a:avLst/>
              </a:prstGeom>
              <a:noFill/>
              <a:ln w="3175">
                <a:solidFill>
                  <a:srgbClr val="FF0000"/>
                </a:solidFill>
                <a:round/>
                <a:headEnd/>
                <a:tailEnd/>
              </a:ln>
            </p:spPr>
            <p:txBody>
              <a:bodyPr/>
              <a:lstStyle/>
              <a:p>
                <a:endParaRPr lang="en-US"/>
              </a:p>
            </p:txBody>
          </p:sp>
          <p:sp>
            <p:nvSpPr>
              <p:cNvPr id="51432" name="Line 599"/>
              <p:cNvSpPr>
                <a:spLocks noChangeShapeType="1"/>
              </p:cNvSpPr>
              <p:nvPr/>
            </p:nvSpPr>
            <p:spPr bwMode="auto">
              <a:xfrm>
                <a:off x="2932" y="2476"/>
                <a:ext cx="1" cy="59"/>
              </a:xfrm>
              <a:prstGeom prst="line">
                <a:avLst/>
              </a:prstGeom>
              <a:noFill/>
              <a:ln w="3175">
                <a:solidFill>
                  <a:srgbClr val="FF0000"/>
                </a:solidFill>
                <a:round/>
                <a:headEnd/>
                <a:tailEnd/>
              </a:ln>
            </p:spPr>
            <p:txBody>
              <a:bodyPr/>
              <a:lstStyle/>
              <a:p>
                <a:endParaRPr lang="en-US"/>
              </a:p>
            </p:txBody>
          </p:sp>
          <p:sp>
            <p:nvSpPr>
              <p:cNvPr id="51433" name="Line 600"/>
              <p:cNvSpPr>
                <a:spLocks noChangeShapeType="1"/>
              </p:cNvSpPr>
              <p:nvPr/>
            </p:nvSpPr>
            <p:spPr bwMode="auto">
              <a:xfrm>
                <a:off x="2928" y="2535"/>
                <a:ext cx="8" cy="1"/>
              </a:xfrm>
              <a:prstGeom prst="line">
                <a:avLst/>
              </a:prstGeom>
              <a:noFill/>
              <a:ln w="3175">
                <a:solidFill>
                  <a:srgbClr val="FF0000"/>
                </a:solidFill>
                <a:round/>
                <a:headEnd/>
                <a:tailEnd/>
              </a:ln>
            </p:spPr>
            <p:txBody>
              <a:bodyPr/>
              <a:lstStyle/>
              <a:p>
                <a:endParaRPr lang="en-US"/>
              </a:p>
            </p:txBody>
          </p:sp>
          <p:sp>
            <p:nvSpPr>
              <p:cNvPr id="51434" name="Line 601"/>
              <p:cNvSpPr>
                <a:spLocks noChangeShapeType="1"/>
              </p:cNvSpPr>
              <p:nvPr/>
            </p:nvSpPr>
            <p:spPr bwMode="auto">
              <a:xfrm>
                <a:off x="3074" y="2664"/>
                <a:ext cx="1" cy="54"/>
              </a:xfrm>
              <a:prstGeom prst="line">
                <a:avLst/>
              </a:prstGeom>
              <a:noFill/>
              <a:ln w="3175">
                <a:solidFill>
                  <a:srgbClr val="FF0000"/>
                </a:solidFill>
                <a:round/>
                <a:headEnd/>
                <a:tailEnd/>
              </a:ln>
            </p:spPr>
            <p:txBody>
              <a:bodyPr/>
              <a:lstStyle/>
              <a:p>
                <a:endParaRPr lang="en-US"/>
              </a:p>
            </p:txBody>
          </p:sp>
          <p:sp>
            <p:nvSpPr>
              <p:cNvPr id="51435" name="Line 602"/>
              <p:cNvSpPr>
                <a:spLocks noChangeShapeType="1"/>
              </p:cNvSpPr>
              <p:nvPr/>
            </p:nvSpPr>
            <p:spPr bwMode="auto">
              <a:xfrm>
                <a:off x="3071" y="2723"/>
                <a:ext cx="8" cy="1"/>
              </a:xfrm>
              <a:prstGeom prst="line">
                <a:avLst/>
              </a:prstGeom>
              <a:noFill/>
              <a:ln w="3175">
                <a:solidFill>
                  <a:srgbClr val="FF0000"/>
                </a:solidFill>
                <a:round/>
                <a:headEnd/>
                <a:tailEnd/>
              </a:ln>
            </p:spPr>
            <p:txBody>
              <a:bodyPr/>
              <a:lstStyle/>
              <a:p>
                <a:endParaRPr lang="en-US"/>
              </a:p>
            </p:txBody>
          </p:sp>
          <p:sp>
            <p:nvSpPr>
              <p:cNvPr id="51436" name="Line 603"/>
              <p:cNvSpPr>
                <a:spLocks noChangeShapeType="1"/>
              </p:cNvSpPr>
              <p:nvPr/>
            </p:nvSpPr>
            <p:spPr bwMode="auto">
              <a:xfrm>
                <a:off x="3217" y="2557"/>
                <a:ext cx="1" cy="59"/>
              </a:xfrm>
              <a:prstGeom prst="line">
                <a:avLst/>
              </a:prstGeom>
              <a:noFill/>
              <a:ln w="3175">
                <a:solidFill>
                  <a:srgbClr val="FF0000"/>
                </a:solidFill>
                <a:round/>
                <a:headEnd/>
                <a:tailEnd/>
              </a:ln>
            </p:spPr>
            <p:txBody>
              <a:bodyPr/>
              <a:lstStyle/>
              <a:p>
                <a:endParaRPr lang="en-US"/>
              </a:p>
            </p:txBody>
          </p:sp>
          <p:sp>
            <p:nvSpPr>
              <p:cNvPr id="51437" name="Line 604"/>
              <p:cNvSpPr>
                <a:spLocks noChangeShapeType="1"/>
              </p:cNvSpPr>
              <p:nvPr/>
            </p:nvSpPr>
            <p:spPr bwMode="auto">
              <a:xfrm>
                <a:off x="3213" y="2616"/>
                <a:ext cx="9" cy="1"/>
              </a:xfrm>
              <a:prstGeom prst="line">
                <a:avLst/>
              </a:prstGeom>
              <a:noFill/>
              <a:ln w="3175">
                <a:solidFill>
                  <a:srgbClr val="FF0000"/>
                </a:solidFill>
                <a:round/>
                <a:headEnd/>
                <a:tailEnd/>
              </a:ln>
            </p:spPr>
            <p:txBody>
              <a:bodyPr/>
              <a:lstStyle/>
              <a:p>
                <a:endParaRPr lang="en-US"/>
              </a:p>
            </p:txBody>
          </p:sp>
          <p:sp>
            <p:nvSpPr>
              <p:cNvPr id="51438" name="Line 605"/>
              <p:cNvSpPr>
                <a:spLocks noChangeShapeType="1"/>
              </p:cNvSpPr>
              <p:nvPr/>
            </p:nvSpPr>
            <p:spPr bwMode="auto">
              <a:xfrm>
                <a:off x="3361" y="2330"/>
                <a:ext cx="1" cy="90"/>
              </a:xfrm>
              <a:prstGeom prst="line">
                <a:avLst/>
              </a:prstGeom>
              <a:noFill/>
              <a:ln w="3175">
                <a:solidFill>
                  <a:srgbClr val="FF0000"/>
                </a:solidFill>
                <a:round/>
                <a:headEnd/>
                <a:tailEnd/>
              </a:ln>
            </p:spPr>
            <p:txBody>
              <a:bodyPr/>
              <a:lstStyle/>
              <a:p>
                <a:endParaRPr lang="en-US"/>
              </a:p>
            </p:txBody>
          </p:sp>
          <p:sp>
            <p:nvSpPr>
              <p:cNvPr id="51439" name="Line 606"/>
              <p:cNvSpPr>
                <a:spLocks noChangeShapeType="1"/>
              </p:cNvSpPr>
              <p:nvPr/>
            </p:nvSpPr>
            <p:spPr bwMode="auto">
              <a:xfrm>
                <a:off x="3356" y="2420"/>
                <a:ext cx="8" cy="1"/>
              </a:xfrm>
              <a:prstGeom prst="line">
                <a:avLst/>
              </a:prstGeom>
              <a:noFill/>
              <a:ln w="3175">
                <a:solidFill>
                  <a:srgbClr val="FF0000"/>
                </a:solidFill>
                <a:round/>
                <a:headEnd/>
                <a:tailEnd/>
              </a:ln>
            </p:spPr>
            <p:txBody>
              <a:bodyPr/>
              <a:lstStyle/>
              <a:p>
                <a:endParaRPr lang="en-US"/>
              </a:p>
            </p:txBody>
          </p:sp>
          <p:sp>
            <p:nvSpPr>
              <p:cNvPr id="51440" name="Line 607"/>
              <p:cNvSpPr>
                <a:spLocks noChangeShapeType="1"/>
              </p:cNvSpPr>
              <p:nvPr/>
            </p:nvSpPr>
            <p:spPr bwMode="auto">
              <a:xfrm>
                <a:off x="3503" y="2144"/>
                <a:ext cx="1" cy="78"/>
              </a:xfrm>
              <a:prstGeom prst="line">
                <a:avLst/>
              </a:prstGeom>
              <a:noFill/>
              <a:ln w="3175">
                <a:solidFill>
                  <a:srgbClr val="FF0000"/>
                </a:solidFill>
                <a:round/>
                <a:headEnd/>
                <a:tailEnd/>
              </a:ln>
            </p:spPr>
            <p:txBody>
              <a:bodyPr/>
              <a:lstStyle/>
              <a:p>
                <a:endParaRPr lang="en-US"/>
              </a:p>
            </p:txBody>
          </p:sp>
          <p:sp>
            <p:nvSpPr>
              <p:cNvPr id="51441" name="Line 608"/>
              <p:cNvSpPr>
                <a:spLocks noChangeShapeType="1"/>
              </p:cNvSpPr>
              <p:nvPr/>
            </p:nvSpPr>
            <p:spPr bwMode="auto">
              <a:xfrm>
                <a:off x="3500" y="2222"/>
                <a:ext cx="8" cy="1"/>
              </a:xfrm>
              <a:prstGeom prst="line">
                <a:avLst/>
              </a:prstGeom>
              <a:noFill/>
              <a:ln w="3175">
                <a:solidFill>
                  <a:srgbClr val="FF0000"/>
                </a:solidFill>
                <a:round/>
                <a:headEnd/>
                <a:tailEnd/>
              </a:ln>
            </p:spPr>
            <p:txBody>
              <a:bodyPr/>
              <a:lstStyle/>
              <a:p>
                <a:endParaRPr lang="en-US"/>
              </a:p>
            </p:txBody>
          </p:sp>
          <p:sp>
            <p:nvSpPr>
              <p:cNvPr id="51442" name="Line 609"/>
              <p:cNvSpPr>
                <a:spLocks noChangeShapeType="1"/>
              </p:cNvSpPr>
              <p:nvPr/>
            </p:nvSpPr>
            <p:spPr bwMode="auto">
              <a:xfrm>
                <a:off x="3646" y="2132"/>
                <a:ext cx="1" cy="89"/>
              </a:xfrm>
              <a:prstGeom prst="line">
                <a:avLst/>
              </a:prstGeom>
              <a:noFill/>
              <a:ln w="3175">
                <a:solidFill>
                  <a:srgbClr val="FF0000"/>
                </a:solidFill>
                <a:round/>
                <a:headEnd/>
                <a:tailEnd/>
              </a:ln>
            </p:spPr>
            <p:txBody>
              <a:bodyPr/>
              <a:lstStyle/>
              <a:p>
                <a:endParaRPr lang="en-US"/>
              </a:p>
            </p:txBody>
          </p:sp>
          <p:sp>
            <p:nvSpPr>
              <p:cNvPr id="51443" name="Line 610"/>
              <p:cNvSpPr>
                <a:spLocks noChangeShapeType="1"/>
              </p:cNvSpPr>
              <p:nvPr/>
            </p:nvSpPr>
            <p:spPr bwMode="auto">
              <a:xfrm>
                <a:off x="3642" y="2221"/>
                <a:ext cx="9" cy="1"/>
              </a:xfrm>
              <a:prstGeom prst="line">
                <a:avLst/>
              </a:prstGeom>
              <a:noFill/>
              <a:ln w="3175">
                <a:solidFill>
                  <a:srgbClr val="FF0000"/>
                </a:solidFill>
                <a:round/>
                <a:headEnd/>
                <a:tailEnd/>
              </a:ln>
            </p:spPr>
            <p:txBody>
              <a:bodyPr/>
              <a:lstStyle/>
              <a:p>
                <a:endParaRPr lang="en-US"/>
              </a:p>
            </p:txBody>
          </p:sp>
          <p:sp>
            <p:nvSpPr>
              <p:cNvPr id="51444" name="Line 611"/>
              <p:cNvSpPr>
                <a:spLocks noChangeShapeType="1"/>
              </p:cNvSpPr>
              <p:nvPr/>
            </p:nvSpPr>
            <p:spPr bwMode="auto">
              <a:xfrm>
                <a:off x="3789" y="2124"/>
                <a:ext cx="1" cy="110"/>
              </a:xfrm>
              <a:prstGeom prst="line">
                <a:avLst/>
              </a:prstGeom>
              <a:noFill/>
              <a:ln w="3175">
                <a:solidFill>
                  <a:srgbClr val="FF0000"/>
                </a:solidFill>
                <a:round/>
                <a:headEnd/>
                <a:tailEnd/>
              </a:ln>
            </p:spPr>
            <p:txBody>
              <a:bodyPr/>
              <a:lstStyle/>
              <a:p>
                <a:endParaRPr lang="en-US"/>
              </a:p>
            </p:txBody>
          </p:sp>
          <p:sp>
            <p:nvSpPr>
              <p:cNvPr id="51445" name="Line 612"/>
              <p:cNvSpPr>
                <a:spLocks noChangeShapeType="1"/>
              </p:cNvSpPr>
              <p:nvPr/>
            </p:nvSpPr>
            <p:spPr bwMode="auto">
              <a:xfrm>
                <a:off x="3785" y="2234"/>
                <a:ext cx="8" cy="1"/>
              </a:xfrm>
              <a:prstGeom prst="line">
                <a:avLst/>
              </a:prstGeom>
              <a:noFill/>
              <a:ln w="3175">
                <a:solidFill>
                  <a:srgbClr val="FF0000"/>
                </a:solidFill>
                <a:round/>
                <a:headEnd/>
                <a:tailEnd/>
              </a:ln>
            </p:spPr>
            <p:txBody>
              <a:bodyPr/>
              <a:lstStyle/>
              <a:p>
                <a:endParaRPr lang="en-US"/>
              </a:p>
            </p:txBody>
          </p:sp>
          <p:sp>
            <p:nvSpPr>
              <p:cNvPr id="51446" name="Line 613"/>
              <p:cNvSpPr>
                <a:spLocks noChangeShapeType="1"/>
              </p:cNvSpPr>
              <p:nvPr/>
            </p:nvSpPr>
            <p:spPr bwMode="auto">
              <a:xfrm>
                <a:off x="3932" y="2369"/>
                <a:ext cx="1" cy="88"/>
              </a:xfrm>
              <a:prstGeom prst="line">
                <a:avLst/>
              </a:prstGeom>
              <a:noFill/>
              <a:ln w="3175">
                <a:solidFill>
                  <a:srgbClr val="FF0000"/>
                </a:solidFill>
                <a:round/>
                <a:headEnd/>
                <a:tailEnd/>
              </a:ln>
            </p:spPr>
            <p:txBody>
              <a:bodyPr/>
              <a:lstStyle/>
              <a:p>
                <a:endParaRPr lang="en-US"/>
              </a:p>
            </p:txBody>
          </p:sp>
          <p:sp>
            <p:nvSpPr>
              <p:cNvPr id="51447" name="Line 614"/>
              <p:cNvSpPr>
                <a:spLocks noChangeShapeType="1"/>
              </p:cNvSpPr>
              <p:nvPr/>
            </p:nvSpPr>
            <p:spPr bwMode="auto">
              <a:xfrm>
                <a:off x="3928" y="2457"/>
                <a:ext cx="8" cy="1"/>
              </a:xfrm>
              <a:prstGeom prst="line">
                <a:avLst/>
              </a:prstGeom>
              <a:noFill/>
              <a:ln w="3175">
                <a:solidFill>
                  <a:srgbClr val="FF0000"/>
                </a:solidFill>
                <a:round/>
                <a:headEnd/>
                <a:tailEnd/>
              </a:ln>
            </p:spPr>
            <p:txBody>
              <a:bodyPr/>
              <a:lstStyle/>
              <a:p>
                <a:endParaRPr lang="en-US"/>
              </a:p>
            </p:txBody>
          </p:sp>
          <p:sp>
            <p:nvSpPr>
              <p:cNvPr id="51448" name="Freeform 615"/>
              <p:cNvSpPr>
                <a:spLocks/>
              </p:cNvSpPr>
              <p:nvPr/>
            </p:nvSpPr>
            <p:spPr bwMode="auto">
              <a:xfrm>
                <a:off x="2932" y="2278"/>
                <a:ext cx="1000" cy="425"/>
              </a:xfrm>
              <a:custGeom>
                <a:avLst/>
                <a:gdLst>
                  <a:gd name="T0" fmla="*/ 0 w 3295"/>
                  <a:gd name="T1" fmla="*/ 18 h 943"/>
                  <a:gd name="T2" fmla="*/ 4 w 3295"/>
                  <a:gd name="T3" fmla="*/ 35 h 943"/>
                  <a:gd name="T4" fmla="*/ 8 w 3295"/>
                  <a:gd name="T5" fmla="*/ 39 h 943"/>
                  <a:gd name="T6" fmla="*/ 12 w 3295"/>
                  <a:gd name="T7" fmla="*/ 9 h 943"/>
                  <a:gd name="T8" fmla="*/ 16 w 3295"/>
                  <a:gd name="T9" fmla="*/ 0 h 943"/>
                  <a:gd name="T10" fmla="*/ 20 w 3295"/>
                  <a:gd name="T11" fmla="*/ 9 h 943"/>
                  <a:gd name="T12" fmla="*/ 24 w 3295"/>
                  <a:gd name="T13" fmla="*/ 5 h 943"/>
                  <a:gd name="T14" fmla="*/ 28 w 3295"/>
                  <a:gd name="T15" fmla="*/ 18 h 943"/>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943"/>
                  <a:gd name="T26" fmla="*/ 3295 w 3295"/>
                  <a:gd name="T27" fmla="*/ 943 h 9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943">
                    <a:moveTo>
                      <a:pt x="0" y="444"/>
                    </a:moveTo>
                    <a:lnTo>
                      <a:pt x="471" y="851"/>
                    </a:lnTo>
                    <a:lnTo>
                      <a:pt x="941" y="943"/>
                    </a:lnTo>
                    <a:lnTo>
                      <a:pt x="1412" y="224"/>
                    </a:lnTo>
                    <a:lnTo>
                      <a:pt x="1883" y="0"/>
                    </a:lnTo>
                    <a:lnTo>
                      <a:pt x="2354" y="212"/>
                    </a:lnTo>
                    <a:lnTo>
                      <a:pt x="2824" y="123"/>
                    </a:lnTo>
                    <a:lnTo>
                      <a:pt x="3295" y="428"/>
                    </a:lnTo>
                  </a:path>
                </a:pathLst>
              </a:custGeom>
              <a:noFill/>
              <a:ln w="3175">
                <a:solidFill>
                  <a:srgbClr val="0000FF"/>
                </a:solidFill>
                <a:round/>
                <a:headEnd/>
                <a:tailEnd/>
              </a:ln>
            </p:spPr>
            <p:txBody>
              <a:bodyPr/>
              <a:lstStyle/>
              <a:p>
                <a:endParaRPr lang="en-US"/>
              </a:p>
            </p:txBody>
          </p:sp>
          <p:sp>
            <p:nvSpPr>
              <p:cNvPr id="51449" name="Line 616"/>
              <p:cNvSpPr>
                <a:spLocks noChangeShapeType="1"/>
              </p:cNvSpPr>
              <p:nvPr/>
            </p:nvSpPr>
            <p:spPr bwMode="auto">
              <a:xfrm flipV="1">
                <a:off x="2932" y="2422"/>
                <a:ext cx="1" cy="56"/>
              </a:xfrm>
              <a:prstGeom prst="line">
                <a:avLst/>
              </a:prstGeom>
              <a:noFill/>
              <a:ln w="3175">
                <a:solidFill>
                  <a:srgbClr val="0000FF"/>
                </a:solidFill>
                <a:round/>
                <a:headEnd/>
                <a:tailEnd/>
              </a:ln>
            </p:spPr>
            <p:txBody>
              <a:bodyPr/>
              <a:lstStyle/>
              <a:p>
                <a:endParaRPr lang="en-US"/>
              </a:p>
            </p:txBody>
          </p:sp>
          <p:sp>
            <p:nvSpPr>
              <p:cNvPr id="51450" name="Line 617"/>
              <p:cNvSpPr>
                <a:spLocks noChangeShapeType="1"/>
              </p:cNvSpPr>
              <p:nvPr/>
            </p:nvSpPr>
            <p:spPr bwMode="auto">
              <a:xfrm>
                <a:off x="2928" y="2422"/>
                <a:ext cx="8" cy="1"/>
              </a:xfrm>
              <a:prstGeom prst="line">
                <a:avLst/>
              </a:prstGeom>
              <a:noFill/>
              <a:ln w="3175">
                <a:solidFill>
                  <a:srgbClr val="0000FF"/>
                </a:solidFill>
                <a:round/>
                <a:headEnd/>
                <a:tailEnd/>
              </a:ln>
            </p:spPr>
            <p:txBody>
              <a:bodyPr/>
              <a:lstStyle/>
              <a:p>
                <a:endParaRPr lang="en-US"/>
              </a:p>
            </p:txBody>
          </p:sp>
          <p:sp>
            <p:nvSpPr>
              <p:cNvPr id="51451" name="Line 618"/>
              <p:cNvSpPr>
                <a:spLocks noChangeShapeType="1"/>
              </p:cNvSpPr>
              <p:nvPr/>
            </p:nvSpPr>
            <p:spPr bwMode="auto">
              <a:xfrm flipV="1">
                <a:off x="3074" y="2606"/>
                <a:ext cx="1" cy="56"/>
              </a:xfrm>
              <a:prstGeom prst="line">
                <a:avLst/>
              </a:prstGeom>
              <a:noFill/>
              <a:ln w="3175">
                <a:solidFill>
                  <a:srgbClr val="0000FF"/>
                </a:solidFill>
                <a:round/>
                <a:headEnd/>
                <a:tailEnd/>
              </a:ln>
            </p:spPr>
            <p:txBody>
              <a:bodyPr/>
              <a:lstStyle/>
              <a:p>
                <a:endParaRPr lang="en-US"/>
              </a:p>
            </p:txBody>
          </p:sp>
          <p:sp>
            <p:nvSpPr>
              <p:cNvPr id="51452" name="Line 619"/>
              <p:cNvSpPr>
                <a:spLocks noChangeShapeType="1"/>
              </p:cNvSpPr>
              <p:nvPr/>
            </p:nvSpPr>
            <p:spPr bwMode="auto">
              <a:xfrm>
                <a:off x="3071" y="2606"/>
                <a:ext cx="8" cy="1"/>
              </a:xfrm>
              <a:prstGeom prst="line">
                <a:avLst/>
              </a:prstGeom>
              <a:noFill/>
              <a:ln w="3175">
                <a:solidFill>
                  <a:srgbClr val="0000FF"/>
                </a:solidFill>
                <a:round/>
                <a:headEnd/>
                <a:tailEnd/>
              </a:ln>
            </p:spPr>
            <p:txBody>
              <a:bodyPr/>
              <a:lstStyle/>
              <a:p>
                <a:endParaRPr lang="en-US"/>
              </a:p>
            </p:txBody>
          </p:sp>
          <p:sp>
            <p:nvSpPr>
              <p:cNvPr id="51453" name="Line 620"/>
              <p:cNvSpPr>
                <a:spLocks noChangeShapeType="1"/>
              </p:cNvSpPr>
              <p:nvPr/>
            </p:nvSpPr>
            <p:spPr bwMode="auto">
              <a:xfrm flipV="1">
                <a:off x="3217" y="2592"/>
                <a:ext cx="1" cy="111"/>
              </a:xfrm>
              <a:prstGeom prst="line">
                <a:avLst/>
              </a:prstGeom>
              <a:noFill/>
              <a:ln w="3175">
                <a:solidFill>
                  <a:srgbClr val="0000FF"/>
                </a:solidFill>
                <a:round/>
                <a:headEnd/>
                <a:tailEnd/>
              </a:ln>
            </p:spPr>
            <p:txBody>
              <a:bodyPr/>
              <a:lstStyle/>
              <a:p>
                <a:endParaRPr lang="en-US"/>
              </a:p>
            </p:txBody>
          </p:sp>
          <p:sp>
            <p:nvSpPr>
              <p:cNvPr id="51454" name="Line 621"/>
              <p:cNvSpPr>
                <a:spLocks noChangeShapeType="1"/>
              </p:cNvSpPr>
              <p:nvPr/>
            </p:nvSpPr>
            <p:spPr bwMode="auto">
              <a:xfrm>
                <a:off x="3213" y="2592"/>
                <a:ext cx="9" cy="1"/>
              </a:xfrm>
              <a:prstGeom prst="line">
                <a:avLst/>
              </a:prstGeom>
              <a:noFill/>
              <a:ln w="3175">
                <a:solidFill>
                  <a:srgbClr val="0000FF"/>
                </a:solidFill>
                <a:round/>
                <a:headEnd/>
                <a:tailEnd/>
              </a:ln>
            </p:spPr>
            <p:txBody>
              <a:bodyPr/>
              <a:lstStyle/>
              <a:p>
                <a:endParaRPr lang="en-US"/>
              </a:p>
            </p:txBody>
          </p:sp>
          <p:sp>
            <p:nvSpPr>
              <p:cNvPr id="51455" name="Line 622"/>
              <p:cNvSpPr>
                <a:spLocks noChangeShapeType="1"/>
              </p:cNvSpPr>
              <p:nvPr/>
            </p:nvSpPr>
            <p:spPr bwMode="auto">
              <a:xfrm flipV="1">
                <a:off x="3361" y="2274"/>
                <a:ext cx="1" cy="105"/>
              </a:xfrm>
              <a:prstGeom prst="line">
                <a:avLst/>
              </a:prstGeom>
              <a:noFill/>
              <a:ln w="3175">
                <a:solidFill>
                  <a:srgbClr val="0000FF"/>
                </a:solidFill>
                <a:round/>
                <a:headEnd/>
                <a:tailEnd/>
              </a:ln>
            </p:spPr>
            <p:txBody>
              <a:bodyPr/>
              <a:lstStyle/>
              <a:p>
                <a:endParaRPr lang="en-US"/>
              </a:p>
            </p:txBody>
          </p:sp>
          <p:sp>
            <p:nvSpPr>
              <p:cNvPr id="51456" name="Line 623"/>
              <p:cNvSpPr>
                <a:spLocks noChangeShapeType="1"/>
              </p:cNvSpPr>
              <p:nvPr/>
            </p:nvSpPr>
            <p:spPr bwMode="auto">
              <a:xfrm>
                <a:off x="3356" y="2274"/>
                <a:ext cx="8" cy="1"/>
              </a:xfrm>
              <a:prstGeom prst="line">
                <a:avLst/>
              </a:prstGeom>
              <a:noFill/>
              <a:ln w="3175">
                <a:solidFill>
                  <a:srgbClr val="0000FF"/>
                </a:solidFill>
                <a:round/>
                <a:headEnd/>
                <a:tailEnd/>
              </a:ln>
            </p:spPr>
            <p:txBody>
              <a:bodyPr/>
              <a:lstStyle/>
              <a:p>
                <a:endParaRPr lang="en-US"/>
              </a:p>
            </p:txBody>
          </p:sp>
          <p:sp>
            <p:nvSpPr>
              <p:cNvPr id="51457" name="Line 624"/>
              <p:cNvSpPr>
                <a:spLocks noChangeShapeType="1"/>
              </p:cNvSpPr>
              <p:nvPr/>
            </p:nvSpPr>
            <p:spPr bwMode="auto">
              <a:xfrm flipV="1">
                <a:off x="3503" y="2140"/>
                <a:ext cx="1" cy="138"/>
              </a:xfrm>
              <a:prstGeom prst="line">
                <a:avLst/>
              </a:prstGeom>
              <a:noFill/>
              <a:ln w="3175">
                <a:solidFill>
                  <a:srgbClr val="0000FF"/>
                </a:solidFill>
                <a:round/>
                <a:headEnd/>
                <a:tailEnd/>
              </a:ln>
            </p:spPr>
            <p:txBody>
              <a:bodyPr/>
              <a:lstStyle/>
              <a:p>
                <a:endParaRPr lang="en-US"/>
              </a:p>
            </p:txBody>
          </p:sp>
          <p:sp>
            <p:nvSpPr>
              <p:cNvPr id="51458" name="Line 625"/>
              <p:cNvSpPr>
                <a:spLocks noChangeShapeType="1"/>
              </p:cNvSpPr>
              <p:nvPr/>
            </p:nvSpPr>
            <p:spPr bwMode="auto">
              <a:xfrm>
                <a:off x="3500" y="2140"/>
                <a:ext cx="8" cy="1"/>
              </a:xfrm>
              <a:prstGeom prst="line">
                <a:avLst/>
              </a:prstGeom>
              <a:noFill/>
              <a:ln w="3175">
                <a:solidFill>
                  <a:srgbClr val="0000FF"/>
                </a:solidFill>
                <a:round/>
                <a:headEnd/>
                <a:tailEnd/>
              </a:ln>
            </p:spPr>
            <p:txBody>
              <a:bodyPr/>
              <a:lstStyle/>
              <a:p>
                <a:endParaRPr lang="en-US"/>
              </a:p>
            </p:txBody>
          </p:sp>
          <p:sp>
            <p:nvSpPr>
              <p:cNvPr id="51459" name="Line 626"/>
              <p:cNvSpPr>
                <a:spLocks noChangeShapeType="1"/>
              </p:cNvSpPr>
              <p:nvPr/>
            </p:nvSpPr>
            <p:spPr bwMode="auto">
              <a:xfrm flipV="1">
                <a:off x="3646" y="2260"/>
                <a:ext cx="1" cy="114"/>
              </a:xfrm>
              <a:prstGeom prst="line">
                <a:avLst/>
              </a:prstGeom>
              <a:noFill/>
              <a:ln w="3175">
                <a:solidFill>
                  <a:srgbClr val="0000FF"/>
                </a:solidFill>
                <a:round/>
                <a:headEnd/>
                <a:tailEnd/>
              </a:ln>
            </p:spPr>
            <p:txBody>
              <a:bodyPr/>
              <a:lstStyle/>
              <a:p>
                <a:endParaRPr lang="en-US"/>
              </a:p>
            </p:txBody>
          </p:sp>
          <p:sp>
            <p:nvSpPr>
              <p:cNvPr id="51460" name="Line 627"/>
              <p:cNvSpPr>
                <a:spLocks noChangeShapeType="1"/>
              </p:cNvSpPr>
              <p:nvPr/>
            </p:nvSpPr>
            <p:spPr bwMode="auto">
              <a:xfrm>
                <a:off x="3642" y="2260"/>
                <a:ext cx="9" cy="1"/>
              </a:xfrm>
              <a:prstGeom prst="line">
                <a:avLst/>
              </a:prstGeom>
              <a:noFill/>
              <a:ln w="3175">
                <a:solidFill>
                  <a:srgbClr val="0000FF"/>
                </a:solidFill>
                <a:round/>
                <a:headEnd/>
                <a:tailEnd/>
              </a:ln>
            </p:spPr>
            <p:txBody>
              <a:bodyPr/>
              <a:lstStyle/>
              <a:p>
                <a:endParaRPr lang="en-US"/>
              </a:p>
            </p:txBody>
          </p:sp>
          <p:sp>
            <p:nvSpPr>
              <p:cNvPr id="51461" name="Line 628"/>
              <p:cNvSpPr>
                <a:spLocks noChangeShapeType="1"/>
              </p:cNvSpPr>
              <p:nvPr/>
            </p:nvSpPr>
            <p:spPr bwMode="auto">
              <a:xfrm flipV="1">
                <a:off x="3789" y="2221"/>
                <a:ext cx="1" cy="112"/>
              </a:xfrm>
              <a:prstGeom prst="line">
                <a:avLst/>
              </a:prstGeom>
              <a:noFill/>
              <a:ln w="3175">
                <a:solidFill>
                  <a:srgbClr val="0000FF"/>
                </a:solidFill>
                <a:round/>
                <a:headEnd/>
                <a:tailEnd/>
              </a:ln>
            </p:spPr>
            <p:txBody>
              <a:bodyPr/>
              <a:lstStyle/>
              <a:p>
                <a:endParaRPr lang="en-US"/>
              </a:p>
            </p:txBody>
          </p:sp>
          <p:sp>
            <p:nvSpPr>
              <p:cNvPr id="51462" name="Line 629"/>
              <p:cNvSpPr>
                <a:spLocks noChangeShapeType="1"/>
              </p:cNvSpPr>
              <p:nvPr/>
            </p:nvSpPr>
            <p:spPr bwMode="auto">
              <a:xfrm>
                <a:off x="3785" y="2221"/>
                <a:ext cx="8" cy="1"/>
              </a:xfrm>
              <a:prstGeom prst="line">
                <a:avLst/>
              </a:prstGeom>
              <a:noFill/>
              <a:ln w="3175">
                <a:solidFill>
                  <a:srgbClr val="0000FF"/>
                </a:solidFill>
                <a:round/>
                <a:headEnd/>
                <a:tailEnd/>
              </a:ln>
            </p:spPr>
            <p:txBody>
              <a:bodyPr/>
              <a:lstStyle/>
              <a:p>
                <a:endParaRPr lang="en-US"/>
              </a:p>
            </p:txBody>
          </p:sp>
          <p:sp>
            <p:nvSpPr>
              <p:cNvPr id="51463" name="Line 630"/>
              <p:cNvSpPr>
                <a:spLocks noChangeShapeType="1"/>
              </p:cNvSpPr>
              <p:nvPr/>
            </p:nvSpPr>
            <p:spPr bwMode="auto">
              <a:xfrm flipV="1">
                <a:off x="3932" y="2390"/>
                <a:ext cx="1" cy="81"/>
              </a:xfrm>
              <a:prstGeom prst="line">
                <a:avLst/>
              </a:prstGeom>
              <a:noFill/>
              <a:ln w="3175">
                <a:solidFill>
                  <a:srgbClr val="0000FF"/>
                </a:solidFill>
                <a:round/>
                <a:headEnd/>
                <a:tailEnd/>
              </a:ln>
            </p:spPr>
            <p:txBody>
              <a:bodyPr/>
              <a:lstStyle/>
              <a:p>
                <a:endParaRPr lang="en-US"/>
              </a:p>
            </p:txBody>
          </p:sp>
          <p:sp>
            <p:nvSpPr>
              <p:cNvPr id="51464" name="Line 631"/>
              <p:cNvSpPr>
                <a:spLocks noChangeShapeType="1"/>
              </p:cNvSpPr>
              <p:nvPr/>
            </p:nvSpPr>
            <p:spPr bwMode="auto">
              <a:xfrm>
                <a:off x="3928" y="2390"/>
                <a:ext cx="8" cy="1"/>
              </a:xfrm>
              <a:prstGeom prst="line">
                <a:avLst/>
              </a:prstGeom>
              <a:noFill/>
              <a:ln w="3175">
                <a:solidFill>
                  <a:srgbClr val="0000FF"/>
                </a:solidFill>
                <a:round/>
                <a:headEnd/>
                <a:tailEnd/>
              </a:ln>
            </p:spPr>
            <p:txBody>
              <a:bodyPr/>
              <a:lstStyle/>
              <a:p>
                <a:endParaRPr lang="en-US"/>
              </a:p>
            </p:txBody>
          </p:sp>
          <p:sp>
            <p:nvSpPr>
              <p:cNvPr id="51465" name="Line 632"/>
              <p:cNvSpPr>
                <a:spLocks noChangeShapeType="1"/>
              </p:cNvSpPr>
              <p:nvPr/>
            </p:nvSpPr>
            <p:spPr bwMode="auto">
              <a:xfrm>
                <a:off x="2932" y="2478"/>
                <a:ext cx="1" cy="56"/>
              </a:xfrm>
              <a:prstGeom prst="line">
                <a:avLst/>
              </a:prstGeom>
              <a:noFill/>
              <a:ln w="3175">
                <a:solidFill>
                  <a:srgbClr val="0000FF"/>
                </a:solidFill>
                <a:round/>
                <a:headEnd/>
                <a:tailEnd/>
              </a:ln>
            </p:spPr>
            <p:txBody>
              <a:bodyPr/>
              <a:lstStyle/>
              <a:p>
                <a:endParaRPr lang="en-US"/>
              </a:p>
            </p:txBody>
          </p:sp>
          <p:sp>
            <p:nvSpPr>
              <p:cNvPr id="51466" name="Line 633"/>
              <p:cNvSpPr>
                <a:spLocks noChangeShapeType="1"/>
              </p:cNvSpPr>
              <p:nvPr/>
            </p:nvSpPr>
            <p:spPr bwMode="auto">
              <a:xfrm>
                <a:off x="2928" y="2534"/>
                <a:ext cx="8" cy="1"/>
              </a:xfrm>
              <a:prstGeom prst="line">
                <a:avLst/>
              </a:prstGeom>
              <a:noFill/>
              <a:ln w="3175">
                <a:solidFill>
                  <a:srgbClr val="0000FF"/>
                </a:solidFill>
                <a:round/>
                <a:headEnd/>
                <a:tailEnd/>
              </a:ln>
            </p:spPr>
            <p:txBody>
              <a:bodyPr/>
              <a:lstStyle/>
              <a:p>
                <a:endParaRPr lang="en-US"/>
              </a:p>
            </p:txBody>
          </p:sp>
          <p:sp>
            <p:nvSpPr>
              <p:cNvPr id="51467" name="Line 634"/>
              <p:cNvSpPr>
                <a:spLocks noChangeShapeType="1"/>
              </p:cNvSpPr>
              <p:nvPr/>
            </p:nvSpPr>
            <p:spPr bwMode="auto">
              <a:xfrm>
                <a:off x="3074" y="2662"/>
                <a:ext cx="1" cy="55"/>
              </a:xfrm>
              <a:prstGeom prst="line">
                <a:avLst/>
              </a:prstGeom>
              <a:noFill/>
              <a:ln w="3175">
                <a:solidFill>
                  <a:srgbClr val="0000FF"/>
                </a:solidFill>
                <a:round/>
                <a:headEnd/>
                <a:tailEnd/>
              </a:ln>
            </p:spPr>
            <p:txBody>
              <a:bodyPr/>
              <a:lstStyle/>
              <a:p>
                <a:endParaRPr lang="en-US"/>
              </a:p>
            </p:txBody>
          </p:sp>
          <p:sp>
            <p:nvSpPr>
              <p:cNvPr id="51468" name="Line 635"/>
              <p:cNvSpPr>
                <a:spLocks noChangeShapeType="1"/>
              </p:cNvSpPr>
              <p:nvPr/>
            </p:nvSpPr>
            <p:spPr bwMode="auto">
              <a:xfrm>
                <a:off x="3071" y="2717"/>
                <a:ext cx="8" cy="1"/>
              </a:xfrm>
              <a:prstGeom prst="line">
                <a:avLst/>
              </a:prstGeom>
              <a:noFill/>
              <a:ln w="3175">
                <a:solidFill>
                  <a:srgbClr val="0000FF"/>
                </a:solidFill>
                <a:round/>
                <a:headEnd/>
                <a:tailEnd/>
              </a:ln>
            </p:spPr>
            <p:txBody>
              <a:bodyPr/>
              <a:lstStyle/>
              <a:p>
                <a:endParaRPr lang="en-US"/>
              </a:p>
            </p:txBody>
          </p:sp>
          <p:sp>
            <p:nvSpPr>
              <p:cNvPr id="51469" name="Line 636"/>
              <p:cNvSpPr>
                <a:spLocks noChangeShapeType="1"/>
              </p:cNvSpPr>
              <p:nvPr/>
            </p:nvSpPr>
            <p:spPr bwMode="auto">
              <a:xfrm>
                <a:off x="3217" y="2703"/>
                <a:ext cx="1" cy="15"/>
              </a:xfrm>
              <a:prstGeom prst="line">
                <a:avLst/>
              </a:prstGeom>
              <a:noFill/>
              <a:ln w="3175">
                <a:solidFill>
                  <a:srgbClr val="0000FF"/>
                </a:solidFill>
                <a:round/>
                <a:headEnd/>
                <a:tailEnd/>
              </a:ln>
            </p:spPr>
            <p:txBody>
              <a:bodyPr/>
              <a:lstStyle/>
              <a:p>
                <a:endParaRPr lang="en-US"/>
              </a:p>
            </p:txBody>
          </p:sp>
          <p:sp>
            <p:nvSpPr>
              <p:cNvPr id="51470" name="Line 637"/>
              <p:cNvSpPr>
                <a:spLocks noChangeShapeType="1"/>
              </p:cNvSpPr>
              <p:nvPr/>
            </p:nvSpPr>
            <p:spPr bwMode="auto">
              <a:xfrm>
                <a:off x="3361" y="2379"/>
                <a:ext cx="1" cy="105"/>
              </a:xfrm>
              <a:prstGeom prst="line">
                <a:avLst/>
              </a:prstGeom>
              <a:noFill/>
              <a:ln w="3175">
                <a:solidFill>
                  <a:srgbClr val="0000FF"/>
                </a:solidFill>
                <a:round/>
                <a:headEnd/>
                <a:tailEnd/>
              </a:ln>
            </p:spPr>
            <p:txBody>
              <a:bodyPr/>
              <a:lstStyle/>
              <a:p>
                <a:endParaRPr lang="en-US"/>
              </a:p>
            </p:txBody>
          </p:sp>
          <p:sp>
            <p:nvSpPr>
              <p:cNvPr id="51471" name="Line 638"/>
              <p:cNvSpPr>
                <a:spLocks noChangeShapeType="1"/>
              </p:cNvSpPr>
              <p:nvPr/>
            </p:nvSpPr>
            <p:spPr bwMode="auto">
              <a:xfrm>
                <a:off x="3356" y="2484"/>
                <a:ext cx="8" cy="1"/>
              </a:xfrm>
              <a:prstGeom prst="line">
                <a:avLst/>
              </a:prstGeom>
              <a:noFill/>
              <a:ln w="3175">
                <a:solidFill>
                  <a:srgbClr val="0000FF"/>
                </a:solidFill>
                <a:round/>
                <a:headEnd/>
                <a:tailEnd/>
              </a:ln>
            </p:spPr>
            <p:txBody>
              <a:bodyPr/>
              <a:lstStyle/>
              <a:p>
                <a:endParaRPr lang="en-US"/>
              </a:p>
            </p:txBody>
          </p:sp>
          <p:sp>
            <p:nvSpPr>
              <p:cNvPr id="51472" name="Line 639"/>
              <p:cNvSpPr>
                <a:spLocks noChangeShapeType="1"/>
              </p:cNvSpPr>
              <p:nvPr/>
            </p:nvSpPr>
            <p:spPr bwMode="auto">
              <a:xfrm>
                <a:off x="3503" y="2278"/>
                <a:ext cx="1" cy="137"/>
              </a:xfrm>
              <a:prstGeom prst="line">
                <a:avLst/>
              </a:prstGeom>
              <a:noFill/>
              <a:ln w="3175">
                <a:solidFill>
                  <a:srgbClr val="0000FF"/>
                </a:solidFill>
                <a:round/>
                <a:headEnd/>
                <a:tailEnd/>
              </a:ln>
            </p:spPr>
            <p:txBody>
              <a:bodyPr/>
              <a:lstStyle/>
              <a:p>
                <a:endParaRPr lang="en-US"/>
              </a:p>
            </p:txBody>
          </p:sp>
          <p:sp>
            <p:nvSpPr>
              <p:cNvPr id="51473" name="Line 640"/>
              <p:cNvSpPr>
                <a:spLocks noChangeShapeType="1"/>
              </p:cNvSpPr>
              <p:nvPr/>
            </p:nvSpPr>
            <p:spPr bwMode="auto">
              <a:xfrm>
                <a:off x="3500" y="2415"/>
                <a:ext cx="8" cy="1"/>
              </a:xfrm>
              <a:prstGeom prst="line">
                <a:avLst/>
              </a:prstGeom>
              <a:noFill/>
              <a:ln w="3175">
                <a:solidFill>
                  <a:srgbClr val="0000FF"/>
                </a:solidFill>
                <a:round/>
                <a:headEnd/>
                <a:tailEnd/>
              </a:ln>
            </p:spPr>
            <p:txBody>
              <a:bodyPr/>
              <a:lstStyle/>
              <a:p>
                <a:endParaRPr lang="en-US"/>
              </a:p>
            </p:txBody>
          </p:sp>
          <p:sp>
            <p:nvSpPr>
              <p:cNvPr id="51474" name="Line 641"/>
              <p:cNvSpPr>
                <a:spLocks noChangeShapeType="1"/>
              </p:cNvSpPr>
              <p:nvPr/>
            </p:nvSpPr>
            <p:spPr bwMode="auto">
              <a:xfrm>
                <a:off x="3646" y="2374"/>
                <a:ext cx="1" cy="113"/>
              </a:xfrm>
              <a:prstGeom prst="line">
                <a:avLst/>
              </a:prstGeom>
              <a:noFill/>
              <a:ln w="3175">
                <a:solidFill>
                  <a:srgbClr val="0000FF"/>
                </a:solidFill>
                <a:round/>
                <a:headEnd/>
                <a:tailEnd/>
              </a:ln>
            </p:spPr>
            <p:txBody>
              <a:bodyPr/>
              <a:lstStyle/>
              <a:p>
                <a:endParaRPr lang="en-US"/>
              </a:p>
            </p:txBody>
          </p:sp>
          <p:sp>
            <p:nvSpPr>
              <p:cNvPr id="51475" name="Line 642"/>
              <p:cNvSpPr>
                <a:spLocks noChangeShapeType="1"/>
              </p:cNvSpPr>
              <p:nvPr/>
            </p:nvSpPr>
            <p:spPr bwMode="auto">
              <a:xfrm>
                <a:off x="3642" y="2487"/>
                <a:ext cx="9" cy="1"/>
              </a:xfrm>
              <a:prstGeom prst="line">
                <a:avLst/>
              </a:prstGeom>
              <a:noFill/>
              <a:ln w="3175">
                <a:solidFill>
                  <a:srgbClr val="0000FF"/>
                </a:solidFill>
                <a:round/>
                <a:headEnd/>
                <a:tailEnd/>
              </a:ln>
            </p:spPr>
            <p:txBody>
              <a:bodyPr/>
              <a:lstStyle/>
              <a:p>
                <a:endParaRPr lang="en-US"/>
              </a:p>
            </p:txBody>
          </p:sp>
          <p:sp>
            <p:nvSpPr>
              <p:cNvPr id="51476" name="Line 643"/>
              <p:cNvSpPr>
                <a:spLocks noChangeShapeType="1"/>
              </p:cNvSpPr>
              <p:nvPr/>
            </p:nvSpPr>
            <p:spPr bwMode="auto">
              <a:xfrm>
                <a:off x="3789" y="2333"/>
                <a:ext cx="1" cy="113"/>
              </a:xfrm>
              <a:prstGeom prst="line">
                <a:avLst/>
              </a:prstGeom>
              <a:noFill/>
              <a:ln w="3175">
                <a:solidFill>
                  <a:srgbClr val="0000FF"/>
                </a:solidFill>
                <a:round/>
                <a:headEnd/>
                <a:tailEnd/>
              </a:ln>
            </p:spPr>
            <p:txBody>
              <a:bodyPr/>
              <a:lstStyle/>
              <a:p>
                <a:endParaRPr lang="en-US"/>
              </a:p>
            </p:txBody>
          </p:sp>
          <p:sp>
            <p:nvSpPr>
              <p:cNvPr id="51477" name="Line 644"/>
              <p:cNvSpPr>
                <a:spLocks noChangeShapeType="1"/>
              </p:cNvSpPr>
              <p:nvPr/>
            </p:nvSpPr>
            <p:spPr bwMode="auto">
              <a:xfrm>
                <a:off x="3785" y="2446"/>
                <a:ext cx="8" cy="1"/>
              </a:xfrm>
              <a:prstGeom prst="line">
                <a:avLst/>
              </a:prstGeom>
              <a:noFill/>
              <a:ln w="3175">
                <a:solidFill>
                  <a:srgbClr val="0000FF"/>
                </a:solidFill>
                <a:round/>
                <a:headEnd/>
                <a:tailEnd/>
              </a:ln>
            </p:spPr>
            <p:txBody>
              <a:bodyPr/>
              <a:lstStyle/>
              <a:p>
                <a:endParaRPr lang="en-US"/>
              </a:p>
            </p:txBody>
          </p:sp>
          <p:sp>
            <p:nvSpPr>
              <p:cNvPr id="51478" name="Line 645"/>
              <p:cNvSpPr>
                <a:spLocks noChangeShapeType="1"/>
              </p:cNvSpPr>
              <p:nvPr/>
            </p:nvSpPr>
            <p:spPr bwMode="auto">
              <a:xfrm>
                <a:off x="3932" y="2471"/>
                <a:ext cx="1" cy="80"/>
              </a:xfrm>
              <a:prstGeom prst="line">
                <a:avLst/>
              </a:prstGeom>
              <a:noFill/>
              <a:ln w="3175">
                <a:solidFill>
                  <a:srgbClr val="0000FF"/>
                </a:solidFill>
                <a:round/>
                <a:headEnd/>
                <a:tailEnd/>
              </a:ln>
            </p:spPr>
            <p:txBody>
              <a:bodyPr/>
              <a:lstStyle/>
              <a:p>
                <a:endParaRPr lang="en-US"/>
              </a:p>
            </p:txBody>
          </p:sp>
          <p:sp>
            <p:nvSpPr>
              <p:cNvPr id="51479" name="Line 646"/>
              <p:cNvSpPr>
                <a:spLocks noChangeShapeType="1"/>
              </p:cNvSpPr>
              <p:nvPr/>
            </p:nvSpPr>
            <p:spPr bwMode="auto">
              <a:xfrm>
                <a:off x="3928" y="2551"/>
                <a:ext cx="8" cy="1"/>
              </a:xfrm>
              <a:prstGeom prst="line">
                <a:avLst/>
              </a:prstGeom>
              <a:noFill/>
              <a:ln w="3175">
                <a:solidFill>
                  <a:srgbClr val="0000FF"/>
                </a:solidFill>
                <a:round/>
                <a:headEnd/>
                <a:tailEnd/>
              </a:ln>
            </p:spPr>
            <p:txBody>
              <a:bodyPr/>
              <a:lstStyle/>
              <a:p>
                <a:endParaRPr lang="en-US"/>
              </a:p>
            </p:txBody>
          </p:sp>
          <p:sp>
            <p:nvSpPr>
              <p:cNvPr id="51480" name="Oval 647"/>
              <p:cNvSpPr>
                <a:spLocks noChangeArrowheads="1"/>
              </p:cNvSpPr>
              <p:nvPr/>
            </p:nvSpPr>
            <p:spPr bwMode="auto">
              <a:xfrm>
                <a:off x="2928" y="2470"/>
                <a:ext cx="8" cy="12"/>
              </a:xfrm>
              <a:prstGeom prst="ellipse">
                <a:avLst/>
              </a:prstGeom>
              <a:solidFill>
                <a:srgbClr val="FF0000"/>
              </a:solidFill>
              <a:ln w="3175">
                <a:solidFill>
                  <a:srgbClr val="FF0000"/>
                </a:solidFill>
                <a:round/>
                <a:headEnd/>
                <a:tailEnd/>
              </a:ln>
            </p:spPr>
            <p:txBody>
              <a:bodyPr/>
              <a:lstStyle/>
              <a:p>
                <a:endParaRPr lang="en-US"/>
              </a:p>
            </p:txBody>
          </p:sp>
          <p:sp>
            <p:nvSpPr>
              <p:cNvPr id="51481" name="Oval 648"/>
              <p:cNvSpPr>
                <a:spLocks noChangeArrowheads="1"/>
              </p:cNvSpPr>
              <p:nvPr/>
            </p:nvSpPr>
            <p:spPr bwMode="auto">
              <a:xfrm>
                <a:off x="3071" y="2658"/>
                <a:ext cx="8" cy="12"/>
              </a:xfrm>
              <a:prstGeom prst="ellipse">
                <a:avLst/>
              </a:prstGeom>
              <a:solidFill>
                <a:srgbClr val="FF0000"/>
              </a:solidFill>
              <a:ln w="3175">
                <a:solidFill>
                  <a:srgbClr val="FF0000"/>
                </a:solidFill>
                <a:round/>
                <a:headEnd/>
                <a:tailEnd/>
              </a:ln>
            </p:spPr>
            <p:txBody>
              <a:bodyPr/>
              <a:lstStyle/>
              <a:p>
                <a:endParaRPr lang="en-US"/>
              </a:p>
            </p:txBody>
          </p:sp>
          <p:sp>
            <p:nvSpPr>
              <p:cNvPr id="51482" name="Oval 649"/>
              <p:cNvSpPr>
                <a:spLocks noChangeArrowheads="1"/>
              </p:cNvSpPr>
              <p:nvPr/>
            </p:nvSpPr>
            <p:spPr bwMode="auto">
              <a:xfrm>
                <a:off x="3213" y="2552"/>
                <a:ext cx="9" cy="11"/>
              </a:xfrm>
              <a:prstGeom prst="ellipse">
                <a:avLst/>
              </a:prstGeom>
              <a:solidFill>
                <a:srgbClr val="FF0000"/>
              </a:solidFill>
              <a:ln w="3175">
                <a:solidFill>
                  <a:srgbClr val="FF0000"/>
                </a:solidFill>
                <a:round/>
                <a:headEnd/>
                <a:tailEnd/>
              </a:ln>
            </p:spPr>
            <p:txBody>
              <a:bodyPr/>
              <a:lstStyle/>
              <a:p>
                <a:endParaRPr lang="en-US"/>
              </a:p>
            </p:txBody>
          </p:sp>
          <p:sp>
            <p:nvSpPr>
              <p:cNvPr id="51483" name="Oval 650"/>
              <p:cNvSpPr>
                <a:spLocks noChangeArrowheads="1"/>
              </p:cNvSpPr>
              <p:nvPr/>
            </p:nvSpPr>
            <p:spPr bwMode="auto">
              <a:xfrm>
                <a:off x="3356" y="2324"/>
                <a:ext cx="8" cy="12"/>
              </a:xfrm>
              <a:prstGeom prst="ellipse">
                <a:avLst/>
              </a:prstGeom>
              <a:solidFill>
                <a:srgbClr val="FF0000"/>
              </a:solidFill>
              <a:ln w="3175">
                <a:solidFill>
                  <a:srgbClr val="FF0000"/>
                </a:solidFill>
                <a:round/>
                <a:headEnd/>
                <a:tailEnd/>
              </a:ln>
            </p:spPr>
            <p:txBody>
              <a:bodyPr/>
              <a:lstStyle/>
              <a:p>
                <a:endParaRPr lang="en-US"/>
              </a:p>
            </p:txBody>
          </p:sp>
          <p:sp>
            <p:nvSpPr>
              <p:cNvPr id="51484" name="Oval 651"/>
              <p:cNvSpPr>
                <a:spLocks noChangeArrowheads="1"/>
              </p:cNvSpPr>
              <p:nvPr/>
            </p:nvSpPr>
            <p:spPr bwMode="auto">
              <a:xfrm>
                <a:off x="3500" y="2138"/>
                <a:ext cx="7" cy="11"/>
              </a:xfrm>
              <a:prstGeom prst="ellipse">
                <a:avLst/>
              </a:prstGeom>
              <a:solidFill>
                <a:srgbClr val="FF0000"/>
              </a:solidFill>
              <a:ln w="3175">
                <a:solidFill>
                  <a:srgbClr val="FF0000"/>
                </a:solidFill>
                <a:round/>
                <a:headEnd/>
                <a:tailEnd/>
              </a:ln>
            </p:spPr>
            <p:txBody>
              <a:bodyPr/>
              <a:lstStyle/>
              <a:p>
                <a:endParaRPr lang="en-US"/>
              </a:p>
            </p:txBody>
          </p:sp>
          <p:sp>
            <p:nvSpPr>
              <p:cNvPr id="51485" name="Oval 652"/>
              <p:cNvSpPr>
                <a:spLocks noChangeArrowheads="1"/>
              </p:cNvSpPr>
              <p:nvPr/>
            </p:nvSpPr>
            <p:spPr bwMode="auto">
              <a:xfrm>
                <a:off x="3642" y="2126"/>
                <a:ext cx="9" cy="12"/>
              </a:xfrm>
              <a:prstGeom prst="ellipse">
                <a:avLst/>
              </a:prstGeom>
              <a:solidFill>
                <a:srgbClr val="FF0000"/>
              </a:solidFill>
              <a:ln w="3175">
                <a:solidFill>
                  <a:srgbClr val="FF0000"/>
                </a:solidFill>
                <a:round/>
                <a:headEnd/>
                <a:tailEnd/>
              </a:ln>
            </p:spPr>
            <p:txBody>
              <a:bodyPr/>
              <a:lstStyle/>
              <a:p>
                <a:endParaRPr lang="en-US"/>
              </a:p>
            </p:txBody>
          </p:sp>
          <p:sp>
            <p:nvSpPr>
              <p:cNvPr id="51486" name="Oval 653"/>
              <p:cNvSpPr>
                <a:spLocks noChangeArrowheads="1"/>
              </p:cNvSpPr>
              <p:nvPr/>
            </p:nvSpPr>
            <p:spPr bwMode="auto">
              <a:xfrm>
                <a:off x="3785" y="2118"/>
                <a:ext cx="8" cy="12"/>
              </a:xfrm>
              <a:prstGeom prst="ellipse">
                <a:avLst/>
              </a:prstGeom>
              <a:solidFill>
                <a:srgbClr val="FF0000"/>
              </a:solidFill>
              <a:ln w="3175">
                <a:solidFill>
                  <a:srgbClr val="FF0000"/>
                </a:solidFill>
                <a:round/>
                <a:headEnd/>
                <a:tailEnd/>
              </a:ln>
            </p:spPr>
            <p:txBody>
              <a:bodyPr/>
              <a:lstStyle/>
              <a:p>
                <a:endParaRPr lang="en-US"/>
              </a:p>
            </p:txBody>
          </p:sp>
          <p:sp>
            <p:nvSpPr>
              <p:cNvPr id="51487" name="Oval 654"/>
              <p:cNvSpPr>
                <a:spLocks noChangeArrowheads="1"/>
              </p:cNvSpPr>
              <p:nvPr/>
            </p:nvSpPr>
            <p:spPr bwMode="auto">
              <a:xfrm>
                <a:off x="3928" y="2364"/>
                <a:ext cx="8" cy="11"/>
              </a:xfrm>
              <a:prstGeom prst="ellipse">
                <a:avLst/>
              </a:prstGeom>
              <a:solidFill>
                <a:srgbClr val="FF0000"/>
              </a:solidFill>
              <a:ln w="3175">
                <a:solidFill>
                  <a:srgbClr val="FF0000"/>
                </a:solidFill>
                <a:round/>
                <a:headEnd/>
                <a:tailEnd/>
              </a:ln>
            </p:spPr>
            <p:txBody>
              <a:bodyPr/>
              <a:lstStyle/>
              <a:p>
                <a:endParaRPr lang="en-US"/>
              </a:p>
            </p:txBody>
          </p:sp>
          <p:sp>
            <p:nvSpPr>
              <p:cNvPr id="51488" name="Oval 655"/>
              <p:cNvSpPr>
                <a:spLocks noChangeArrowheads="1"/>
              </p:cNvSpPr>
              <p:nvPr/>
            </p:nvSpPr>
            <p:spPr bwMode="auto">
              <a:xfrm>
                <a:off x="2928" y="2472"/>
                <a:ext cx="8" cy="12"/>
              </a:xfrm>
              <a:prstGeom prst="ellipse">
                <a:avLst/>
              </a:prstGeom>
              <a:solidFill>
                <a:srgbClr val="0000FF"/>
              </a:solidFill>
              <a:ln w="3175">
                <a:solidFill>
                  <a:srgbClr val="0000FF"/>
                </a:solidFill>
                <a:round/>
                <a:headEnd/>
                <a:tailEnd/>
              </a:ln>
            </p:spPr>
            <p:txBody>
              <a:bodyPr/>
              <a:lstStyle/>
              <a:p>
                <a:endParaRPr lang="en-US"/>
              </a:p>
            </p:txBody>
          </p:sp>
          <p:sp>
            <p:nvSpPr>
              <p:cNvPr id="51489" name="Oval 656"/>
              <p:cNvSpPr>
                <a:spLocks noChangeArrowheads="1"/>
              </p:cNvSpPr>
              <p:nvPr/>
            </p:nvSpPr>
            <p:spPr bwMode="auto">
              <a:xfrm>
                <a:off x="3071" y="2656"/>
                <a:ext cx="8" cy="11"/>
              </a:xfrm>
              <a:prstGeom prst="ellipse">
                <a:avLst/>
              </a:prstGeom>
              <a:solidFill>
                <a:srgbClr val="0000FF"/>
              </a:solidFill>
              <a:ln w="3175">
                <a:solidFill>
                  <a:srgbClr val="0000FF"/>
                </a:solidFill>
                <a:round/>
                <a:headEnd/>
                <a:tailEnd/>
              </a:ln>
            </p:spPr>
            <p:txBody>
              <a:bodyPr/>
              <a:lstStyle/>
              <a:p>
                <a:endParaRPr lang="en-US"/>
              </a:p>
            </p:txBody>
          </p:sp>
          <p:sp>
            <p:nvSpPr>
              <p:cNvPr id="51490" name="Oval 657"/>
              <p:cNvSpPr>
                <a:spLocks noChangeArrowheads="1"/>
              </p:cNvSpPr>
              <p:nvPr/>
            </p:nvSpPr>
            <p:spPr bwMode="auto">
              <a:xfrm>
                <a:off x="3213" y="2697"/>
                <a:ext cx="9" cy="12"/>
              </a:xfrm>
              <a:prstGeom prst="ellipse">
                <a:avLst/>
              </a:prstGeom>
              <a:solidFill>
                <a:srgbClr val="0000FF"/>
              </a:solidFill>
              <a:ln w="3175">
                <a:solidFill>
                  <a:srgbClr val="0000FF"/>
                </a:solidFill>
                <a:round/>
                <a:headEnd/>
                <a:tailEnd/>
              </a:ln>
            </p:spPr>
            <p:txBody>
              <a:bodyPr/>
              <a:lstStyle/>
              <a:p>
                <a:endParaRPr lang="en-US"/>
              </a:p>
            </p:txBody>
          </p:sp>
          <p:sp>
            <p:nvSpPr>
              <p:cNvPr id="51491" name="Oval 658"/>
              <p:cNvSpPr>
                <a:spLocks noChangeArrowheads="1"/>
              </p:cNvSpPr>
              <p:nvPr/>
            </p:nvSpPr>
            <p:spPr bwMode="auto">
              <a:xfrm>
                <a:off x="3356" y="2373"/>
                <a:ext cx="8" cy="12"/>
              </a:xfrm>
              <a:prstGeom prst="ellipse">
                <a:avLst/>
              </a:prstGeom>
              <a:solidFill>
                <a:srgbClr val="0000FF"/>
              </a:solidFill>
              <a:ln w="3175">
                <a:solidFill>
                  <a:srgbClr val="0000FF"/>
                </a:solidFill>
                <a:round/>
                <a:headEnd/>
                <a:tailEnd/>
              </a:ln>
            </p:spPr>
            <p:txBody>
              <a:bodyPr/>
              <a:lstStyle/>
              <a:p>
                <a:endParaRPr lang="en-US"/>
              </a:p>
            </p:txBody>
          </p:sp>
          <p:sp>
            <p:nvSpPr>
              <p:cNvPr id="51492" name="Oval 659"/>
              <p:cNvSpPr>
                <a:spLocks noChangeArrowheads="1"/>
              </p:cNvSpPr>
              <p:nvPr/>
            </p:nvSpPr>
            <p:spPr bwMode="auto">
              <a:xfrm>
                <a:off x="3500" y="2272"/>
                <a:ext cx="7" cy="12"/>
              </a:xfrm>
              <a:prstGeom prst="ellipse">
                <a:avLst/>
              </a:prstGeom>
              <a:solidFill>
                <a:srgbClr val="0000FF"/>
              </a:solidFill>
              <a:ln w="3175">
                <a:solidFill>
                  <a:srgbClr val="0000FF"/>
                </a:solidFill>
                <a:round/>
                <a:headEnd/>
                <a:tailEnd/>
              </a:ln>
            </p:spPr>
            <p:txBody>
              <a:bodyPr/>
              <a:lstStyle/>
              <a:p>
                <a:endParaRPr lang="en-US"/>
              </a:p>
            </p:txBody>
          </p:sp>
          <p:sp>
            <p:nvSpPr>
              <p:cNvPr id="51493" name="Oval 660"/>
              <p:cNvSpPr>
                <a:spLocks noChangeArrowheads="1"/>
              </p:cNvSpPr>
              <p:nvPr/>
            </p:nvSpPr>
            <p:spPr bwMode="auto">
              <a:xfrm>
                <a:off x="3642" y="2368"/>
                <a:ext cx="9" cy="11"/>
              </a:xfrm>
              <a:prstGeom prst="ellipse">
                <a:avLst/>
              </a:prstGeom>
              <a:solidFill>
                <a:srgbClr val="0000FF"/>
              </a:solidFill>
              <a:ln w="3175">
                <a:solidFill>
                  <a:srgbClr val="0000FF"/>
                </a:solidFill>
                <a:round/>
                <a:headEnd/>
                <a:tailEnd/>
              </a:ln>
            </p:spPr>
            <p:txBody>
              <a:bodyPr/>
              <a:lstStyle/>
              <a:p>
                <a:endParaRPr lang="en-US"/>
              </a:p>
            </p:txBody>
          </p:sp>
          <p:sp>
            <p:nvSpPr>
              <p:cNvPr id="51494" name="Oval 661"/>
              <p:cNvSpPr>
                <a:spLocks noChangeArrowheads="1"/>
              </p:cNvSpPr>
              <p:nvPr/>
            </p:nvSpPr>
            <p:spPr bwMode="auto">
              <a:xfrm>
                <a:off x="3785" y="2328"/>
                <a:ext cx="8" cy="11"/>
              </a:xfrm>
              <a:prstGeom prst="ellipse">
                <a:avLst/>
              </a:prstGeom>
              <a:solidFill>
                <a:srgbClr val="0000FF"/>
              </a:solidFill>
              <a:ln w="3175">
                <a:solidFill>
                  <a:srgbClr val="0000FF"/>
                </a:solidFill>
                <a:round/>
                <a:headEnd/>
                <a:tailEnd/>
              </a:ln>
            </p:spPr>
            <p:txBody>
              <a:bodyPr/>
              <a:lstStyle/>
              <a:p>
                <a:endParaRPr lang="en-US"/>
              </a:p>
            </p:txBody>
          </p:sp>
          <p:sp>
            <p:nvSpPr>
              <p:cNvPr id="51495" name="Oval 662"/>
              <p:cNvSpPr>
                <a:spLocks noChangeArrowheads="1"/>
              </p:cNvSpPr>
              <p:nvPr/>
            </p:nvSpPr>
            <p:spPr bwMode="auto">
              <a:xfrm>
                <a:off x="3928" y="2465"/>
                <a:ext cx="8" cy="12"/>
              </a:xfrm>
              <a:prstGeom prst="ellipse">
                <a:avLst/>
              </a:prstGeom>
              <a:solidFill>
                <a:srgbClr val="0000FF"/>
              </a:solidFill>
              <a:ln w="3175">
                <a:solidFill>
                  <a:srgbClr val="0000FF"/>
                </a:solidFill>
                <a:round/>
                <a:headEnd/>
                <a:tailEnd/>
              </a:ln>
            </p:spPr>
            <p:txBody>
              <a:bodyPr/>
              <a:lstStyle/>
              <a:p>
                <a:endParaRPr lang="en-US"/>
              </a:p>
            </p:txBody>
          </p:sp>
        </p:grpSp>
        <p:grpSp>
          <p:nvGrpSpPr>
            <p:cNvPr id="51291" name="Group 663"/>
            <p:cNvGrpSpPr>
              <a:grpSpLocks/>
            </p:cNvGrpSpPr>
            <p:nvPr/>
          </p:nvGrpSpPr>
          <p:grpSpPr bwMode="auto">
            <a:xfrm>
              <a:off x="2363" y="1557"/>
              <a:ext cx="1008" cy="1233"/>
              <a:chOff x="3984" y="200"/>
              <a:chExt cx="1008" cy="1233"/>
            </a:xfrm>
          </p:grpSpPr>
          <p:grpSp>
            <p:nvGrpSpPr>
              <p:cNvPr id="51293" name="Group 664"/>
              <p:cNvGrpSpPr>
                <a:grpSpLocks/>
              </p:cNvGrpSpPr>
              <p:nvPr/>
            </p:nvGrpSpPr>
            <p:grpSpPr bwMode="auto">
              <a:xfrm>
                <a:off x="3985" y="200"/>
                <a:ext cx="1005" cy="1233"/>
                <a:chOff x="3985" y="200"/>
                <a:chExt cx="1005" cy="1233"/>
              </a:xfrm>
            </p:grpSpPr>
            <p:sp>
              <p:nvSpPr>
                <p:cNvPr id="51362" name="Line 665"/>
                <p:cNvSpPr>
                  <a:spLocks noChangeShapeType="1"/>
                </p:cNvSpPr>
                <p:nvPr/>
              </p:nvSpPr>
              <p:spPr bwMode="auto">
                <a:xfrm flipV="1">
                  <a:off x="4271" y="425"/>
                  <a:ext cx="0" cy="1008"/>
                </a:xfrm>
                <a:prstGeom prst="line">
                  <a:avLst/>
                </a:prstGeom>
                <a:noFill/>
                <a:ln w="19050">
                  <a:solidFill>
                    <a:schemeClr val="bg2"/>
                  </a:solidFill>
                  <a:prstDash val="dash"/>
                  <a:round/>
                  <a:headEnd/>
                  <a:tailEnd/>
                </a:ln>
              </p:spPr>
              <p:txBody>
                <a:bodyPr/>
                <a:lstStyle/>
                <a:p>
                  <a:endParaRPr lang="en-US"/>
                </a:p>
              </p:txBody>
            </p:sp>
            <p:sp>
              <p:nvSpPr>
                <p:cNvPr id="51363" name="Text Box 666"/>
                <p:cNvSpPr txBox="1">
                  <a:spLocks noChangeArrowheads="1"/>
                </p:cNvSpPr>
                <p:nvPr/>
              </p:nvSpPr>
              <p:spPr bwMode="auto">
                <a:xfrm>
                  <a:off x="4195" y="200"/>
                  <a:ext cx="444" cy="231"/>
                </a:xfrm>
                <a:prstGeom prst="rect">
                  <a:avLst/>
                </a:prstGeom>
                <a:noFill/>
                <a:ln w="9525">
                  <a:noFill/>
                  <a:miter lim="800000"/>
                  <a:headEnd/>
                  <a:tailEnd/>
                </a:ln>
              </p:spPr>
              <p:txBody>
                <a:bodyPr wrap="none">
                  <a:spAutoFit/>
                </a:bodyPr>
                <a:lstStyle/>
                <a:p>
                  <a:pPr algn="r"/>
                  <a:r>
                    <a:rPr lang="en-US" sz="1800" b="1">
                      <a:latin typeface="Times" charset="0"/>
                    </a:rPr>
                    <a:t>PMA</a:t>
                  </a:r>
                </a:p>
              </p:txBody>
            </p:sp>
            <p:sp>
              <p:nvSpPr>
                <p:cNvPr id="51364" name="Rectangle 667"/>
                <p:cNvSpPr>
                  <a:spLocks noChangeArrowheads="1"/>
                </p:cNvSpPr>
                <p:nvPr/>
              </p:nvSpPr>
              <p:spPr bwMode="auto">
                <a:xfrm>
                  <a:off x="3985" y="425"/>
                  <a:ext cx="1003" cy="1007"/>
                </a:xfrm>
                <a:prstGeom prst="rect">
                  <a:avLst/>
                </a:prstGeom>
                <a:noFill/>
                <a:ln w="9525">
                  <a:noFill/>
                  <a:miter lim="800000"/>
                  <a:headEnd/>
                  <a:tailEnd/>
                </a:ln>
              </p:spPr>
              <p:txBody>
                <a:bodyPr/>
                <a:lstStyle/>
                <a:p>
                  <a:endParaRPr lang="en-US"/>
                </a:p>
              </p:txBody>
            </p:sp>
            <p:sp>
              <p:nvSpPr>
                <p:cNvPr id="51365" name="Line 668"/>
                <p:cNvSpPr>
                  <a:spLocks noChangeShapeType="1"/>
                </p:cNvSpPr>
                <p:nvPr/>
              </p:nvSpPr>
              <p:spPr bwMode="auto">
                <a:xfrm>
                  <a:off x="3985" y="425"/>
                  <a:ext cx="4" cy="1"/>
                </a:xfrm>
                <a:prstGeom prst="line">
                  <a:avLst/>
                </a:prstGeom>
                <a:noFill/>
                <a:ln w="0">
                  <a:solidFill>
                    <a:srgbClr val="000000"/>
                  </a:solidFill>
                  <a:round/>
                  <a:headEnd/>
                  <a:tailEnd/>
                </a:ln>
              </p:spPr>
              <p:txBody>
                <a:bodyPr/>
                <a:lstStyle/>
                <a:p>
                  <a:endParaRPr lang="en-US"/>
                </a:p>
              </p:txBody>
            </p:sp>
            <p:sp>
              <p:nvSpPr>
                <p:cNvPr id="51366" name="Line 669"/>
                <p:cNvSpPr>
                  <a:spLocks noChangeShapeType="1"/>
                </p:cNvSpPr>
                <p:nvPr/>
              </p:nvSpPr>
              <p:spPr bwMode="auto">
                <a:xfrm flipV="1">
                  <a:off x="3985" y="1425"/>
                  <a:ext cx="1" cy="7"/>
                </a:xfrm>
                <a:prstGeom prst="line">
                  <a:avLst/>
                </a:prstGeom>
                <a:noFill/>
                <a:ln w="0">
                  <a:solidFill>
                    <a:srgbClr val="000000"/>
                  </a:solidFill>
                  <a:round/>
                  <a:headEnd/>
                  <a:tailEnd/>
                </a:ln>
              </p:spPr>
              <p:txBody>
                <a:bodyPr/>
                <a:lstStyle/>
                <a:p>
                  <a:endParaRPr lang="en-US"/>
                </a:p>
              </p:txBody>
            </p:sp>
            <p:sp>
              <p:nvSpPr>
                <p:cNvPr id="51367" name="Line 670"/>
                <p:cNvSpPr>
                  <a:spLocks noChangeShapeType="1"/>
                </p:cNvSpPr>
                <p:nvPr/>
              </p:nvSpPr>
              <p:spPr bwMode="auto">
                <a:xfrm flipV="1">
                  <a:off x="4988" y="1425"/>
                  <a:ext cx="2" cy="7"/>
                </a:xfrm>
                <a:prstGeom prst="line">
                  <a:avLst/>
                </a:prstGeom>
                <a:noFill/>
                <a:ln w="0">
                  <a:solidFill>
                    <a:srgbClr val="000000"/>
                  </a:solidFill>
                  <a:round/>
                  <a:headEnd/>
                  <a:tailEnd/>
                </a:ln>
              </p:spPr>
              <p:txBody>
                <a:bodyPr/>
                <a:lstStyle/>
                <a:p>
                  <a:endParaRPr lang="en-US"/>
                </a:p>
              </p:txBody>
            </p:sp>
            <p:sp>
              <p:nvSpPr>
                <p:cNvPr id="51368" name="Freeform 671"/>
                <p:cNvSpPr>
                  <a:spLocks/>
                </p:cNvSpPr>
                <p:nvPr/>
              </p:nvSpPr>
              <p:spPr bwMode="auto">
                <a:xfrm>
                  <a:off x="3985" y="425"/>
                  <a:ext cx="1003" cy="1007"/>
                </a:xfrm>
                <a:custGeom>
                  <a:avLst/>
                  <a:gdLst>
                    <a:gd name="T0" fmla="*/ 0 w 3295"/>
                    <a:gd name="T1" fmla="*/ 0 h 2215"/>
                    <a:gd name="T2" fmla="*/ 28 w 3295"/>
                    <a:gd name="T3" fmla="*/ 0 h 2215"/>
                    <a:gd name="T4" fmla="*/ 28 w 3295"/>
                    <a:gd name="T5" fmla="*/ 95 h 2215"/>
                    <a:gd name="T6" fmla="*/ 0 w 3295"/>
                    <a:gd name="T7" fmla="*/ 95 h 2215"/>
                    <a:gd name="T8" fmla="*/ 0 w 3295"/>
                    <a:gd name="T9" fmla="*/ 0 h 2215"/>
                    <a:gd name="T10" fmla="*/ 0 w 3295"/>
                    <a:gd name="T11" fmla="*/ 95 h 2215"/>
                    <a:gd name="T12" fmla="*/ 0 w 3295"/>
                    <a:gd name="T13" fmla="*/ 95 h 2215"/>
                    <a:gd name="T14" fmla="*/ 0 60000 65536"/>
                    <a:gd name="T15" fmla="*/ 0 60000 65536"/>
                    <a:gd name="T16" fmla="*/ 0 60000 65536"/>
                    <a:gd name="T17" fmla="*/ 0 60000 65536"/>
                    <a:gd name="T18" fmla="*/ 0 60000 65536"/>
                    <a:gd name="T19" fmla="*/ 0 60000 65536"/>
                    <a:gd name="T20" fmla="*/ 0 60000 65536"/>
                    <a:gd name="T21" fmla="*/ 0 w 3295"/>
                    <a:gd name="T22" fmla="*/ 0 h 2215"/>
                    <a:gd name="T23" fmla="*/ 3295 w 3295"/>
                    <a:gd name="T24" fmla="*/ 2215 h 22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95" h="2215">
                      <a:moveTo>
                        <a:pt x="0" y="0"/>
                      </a:moveTo>
                      <a:lnTo>
                        <a:pt x="3295" y="0"/>
                      </a:lnTo>
                      <a:lnTo>
                        <a:pt x="3295" y="2215"/>
                      </a:lnTo>
                      <a:lnTo>
                        <a:pt x="0" y="2215"/>
                      </a:lnTo>
                      <a:lnTo>
                        <a:pt x="0" y="0"/>
                      </a:lnTo>
                      <a:lnTo>
                        <a:pt x="0" y="2215"/>
                      </a:lnTo>
                      <a:lnTo>
                        <a:pt x="16" y="2215"/>
                      </a:lnTo>
                    </a:path>
                  </a:pathLst>
                </a:custGeom>
                <a:noFill/>
                <a:ln w="0">
                  <a:solidFill>
                    <a:srgbClr val="000000"/>
                  </a:solidFill>
                  <a:round/>
                  <a:headEnd/>
                  <a:tailEnd/>
                </a:ln>
              </p:spPr>
              <p:txBody>
                <a:bodyPr/>
                <a:lstStyle/>
                <a:p>
                  <a:endParaRPr lang="en-US"/>
                </a:p>
              </p:txBody>
            </p:sp>
            <p:grpSp>
              <p:nvGrpSpPr>
                <p:cNvPr id="51369" name="Group 672"/>
                <p:cNvGrpSpPr>
                  <a:grpSpLocks/>
                </p:cNvGrpSpPr>
                <p:nvPr/>
              </p:nvGrpSpPr>
              <p:grpSpPr bwMode="auto">
                <a:xfrm>
                  <a:off x="3990" y="569"/>
                  <a:ext cx="12" cy="720"/>
                  <a:chOff x="3024" y="2036"/>
                  <a:chExt cx="12" cy="720"/>
                </a:xfrm>
              </p:grpSpPr>
              <p:sp>
                <p:nvSpPr>
                  <p:cNvPr id="51392" name="Line 673"/>
                  <p:cNvSpPr>
                    <a:spLocks noChangeShapeType="1"/>
                  </p:cNvSpPr>
                  <p:nvPr/>
                </p:nvSpPr>
                <p:spPr bwMode="auto">
                  <a:xfrm>
                    <a:off x="3024" y="2755"/>
                    <a:ext cx="12" cy="1"/>
                  </a:xfrm>
                  <a:prstGeom prst="line">
                    <a:avLst/>
                  </a:prstGeom>
                  <a:noFill/>
                  <a:ln w="0">
                    <a:solidFill>
                      <a:srgbClr val="000000"/>
                    </a:solidFill>
                    <a:round/>
                    <a:headEnd/>
                    <a:tailEnd/>
                  </a:ln>
                </p:spPr>
                <p:txBody>
                  <a:bodyPr/>
                  <a:lstStyle/>
                  <a:p>
                    <a:endParaRPr lang="en-US"/>
                  </a:p>
                </p:txBody>
              </p:sp>
              <p:sp>
                <p:nvSpPr>
                  <p:cNvPr id="51393" name="Line 674"/>
                  <p:cNvSpPr>
                    <a:spLocks noChangeShapeType="1"/>
                  </p:cNvSpPr>
                  <p:nvPr/>
                </p:nvSpPr>
                <p:spPr bwMode="auto">
                  <a:xfrm>
                    <a:off x="3024" y="2611"/>
                    <a:ext cx="12" cy="1"/>
                  </a:xfrm>
                  <a:prstGeom prst="line">
                    <a:avLst/>
                  </a:prstGeom>
                  <a:noFill/>
                  <a:ln w="0">
                    <a:solidFill>
                      <a:srgbClr val="000000"/>
                    </a:solidFill>
                    <a:round/>
                    <a:headEnd/>
                    <a:tailEnd/>
                  </a:ln>
                </p:spPr>
                <p:txBody>
                  <a:bodyPr/>
                  <a:lstStyle/>
                  <a:p>
                    <a:endParaRPr lang="en-US"/>
                  </a:p>
                </p:txBody>
              </p:sp>
              <p:sp>
                <p:nvSpPr>
                  <p:cNvPr id="51394" name="Line 675"/>
                  <p:cNvSpPr>
                    <a:spLocks noChangeShapeType="1"/>
                  </p:cNvSpPr>
                  <p:nvPr/>
                </p:nvSpPr>
                <p:spPr bwMode="auto">
                  <a:xfrm>
                    <a:off x="3024" y="2467"/>
                    <a:ext cx="12" cy="2"/>
                  </a:xfrm>
                  <a:prstGeom prst="line">
                    <a:avLst/>
                  </a:prstGeom>
                  <a:noFill/>
                  <a:ln w="0">
                    <a:solidFill>
                      <a:srgbClr val="000000"/>
                    </a:solidFill>
                    <a:round/>
                    <a:headEnd/>
                    <a:tailEnd/>
                  </a:ln>
                </p:spPr>
                <p:txBody>
                  <a:bodyPr/>
                  <a:lstStyle/>
                  <a:p>
                    <a:endParaRPr lang="en-US"/>
                  </a:p>
                </p:txBody>
              </p:sp>
              <p:sp>
                <p:nvSpPr>
                  <p:cNvPr id="51395" name="Line 676"/>
                  <p:cNvSpPr>
                    <a:spLocks noChangeShapeType="1"/>
                  </p:cNvSpPr>
                  <p:nvPr/>
                </p:nvSpPr>
                <p:spPr bwMode="auto">
                  <a:xfrm>
                    <a:off x="3024" y="2323"/>
                    <a:ext cx="12" cy="2"/>
                  </a:xfrm>
                  <a:prstGeom prst="line">
                    <a:avLst/>
                  </a:prstGeom>
                  <a:noFill/>
                  <a:ln w="0">
                    <a:solidFill>
                      <a:srgbClr val="000000"/>
                    </a:solidFill>
                    <a:round/>
                    <a:headEnd/>
                    <a:tailEnd/>
                  </a:ln>
                </p:spPr>
                <p:txBody>
                  <a:bodyPr/>
                  <a:lstStyle/>
                  <a:p>
                    <a:endParaRPr lang="en-US"/>
                  </a:p>
                </p:txBody>
              </p:sp>
              <p:sp>
                <p:nvSpPr>
                  <p:cNvPr id="51396" name="Line 677"/>
                  <p:cNvSpPr>
                    <a:spLocks noChangeShapeType="1"/>
                  </p:cNvSpPr>
                  <p:nvPr/>
                </p:nvSpPr>
                <p:spPr bwMode="auto">
                  <a:xfrm>
                    <a:off x="3024" y="2180"/>
                    <a:ext cx="12" cy="1"/>
                  </a:xfrm>
                  <a:prstGeom prst="line">
                    <a:avLst/>
                  </a:prstGeom>
                  <a:noFill/>
                  <a:ln w="0">
                    <a:solidFill>
                      <a:srgbClr val="000000"/>
                    </a:solidFill>
                    <a:round/>
                    <a:headEnd/>
                    <a:tailEnd/>
                  </a:ln>
                </p:spPr>
                <p:txBody>
                  <a:bodyPr/>
                  <a:lstStyle/>
                  <a:p>
                    <a:endParaRPr lang="en-US"/>
                  </a:p>
                </p:txBody>
              </p:sp>
              <p:sp>
                <p:nvSpPr>
                  <p:cNvPr id="51397" name="Line 678"/>
                  <p:cNvSpPr>
                    <a:spLocks noChangeShapeType="1"/>
                  </p:cNvSpPr>
                  <p:nvPr/>
                </p:nvSpPr>
                <p:spPr bwMode="auto">
                  <a:xfrm>
                    <a:off x="3024" y="2036"/>
                    <a:ext cx="12" cy="1"/>
                  </a:xfrm>
                  <a:prstGeom prst="line">
                    <a:avLst/>
                  </a:prstGeom>
                  <a:noFill/>
                  <a:ln w="0">
                    <a:solidFill>
                      <a:srgbClr val="000000"/>
                    </a:solidFill>
                    <a:round/>
                    <a:headEnd/>
                    <a:tailEnd/>
                  </a:ln>
                </p:spPr>
                <p:txBody>
                  <a:bodyPr/>
                  <a:lstStyle/>
                  <a:p>
                    <a:endParaRPr lang="en-US"/>
                  </a:p>
                </p:txBody>
              </p:sp>
            </p:grpSp>
            <p:sp>
              <p:nvSpPr>
                <p:cNvPr id="51370" name="Line 679"/>
                <p:cNvSpPr>
                  <a:spLocks noChangeShapeType="1"/>
                </p:cNvSpPr>
                <p:nvPr/>
              </p:nvSpPr>
              <p:spPr bwMode="auto">
                <a:xfrm>
                  <a:off x="3985" y="1432"/>
                  <a:ext cx="1003" cy="1"/>
                </a:xfrm>
                <a:prstGeom prst="line">
                  <a:avLst/>
                </a:prstGeom>
                <a:noFill/>
                <a:ln w="0">
                  <a:solidFill>
                    <a:srgbClr val="000000"/>
                  </a:solidFill>
                  <a:round/>
                  <a:headEnd/>
                  <a:tailEnd/>
                </a:ln>
              </p:spPr>
              <p:txBody>
                <a:bodyPr/>
                <a:lstStyle/>
                <a:p>
                  <a:endParaRPr lang="en-US"/>
                </a:p>
              </p:txBody>
            </p:sp>
            <p:grpSp>
              <p:nvGrpSpPr>
                <p:cNvPr id="51371" name="Group 680"/>
                <p:cNvGrpSpPr>
                  <a:grpSpLocks/>
                </p:cNvGrpSpPr>
                <p:nvPr/>
              </p:nvGrpSpPr>
              <p:grpSpPr bwMode="auto">
                <a:xfrm>
                  <a:off x="4128" y="1411"/>
                  <a:ext cx="718" cy="17"/>
                  <a:chOff x="3567" y="2892"/>
                  <a:chExt cx="715" cy="7"/>
                </a:xfrm>
              </p:grpSpPr>
              <p:sp>
                <p:nvSpPr>
                  <p:cNvPr id="51386" name="Line 681"/>
                  <p:cNvSpPr>
                    <a:spLocks noChangeShapeType="1"/>
                  </p:cNvSpPr>
                  <p:nvPr/>
                </p:nvSpPr>
                <p:spPr bwMode="auto">
                  <a:xfrm flipV="1">
                    <a:off x="3567" y="2892"/>
                    <a:ext cx="1" cy="7"/>
                  </a:xfrm>
                  <a:prstGeom prst="line">
                    <a:avLst/>
                  </a:prstGeom>
                  <a:noFill/>
                  <a:ln w="0">
                    <a:solidFill>
                      <a:srgbClr val="000000"/>
                    </a:solidFill>
                    <a:round/>
                    <a:headEnd/>
                    <a:tailEnd/>
                  </a:ln>
                </p:spPr>
                <p:txBody>
                  <a:bodyPr/>
                  <a:lstStyle/>
                  <a:p>
                    <a:endParaRPr lang="en-US"/>
                  </a:p>
                </p:txBody>
              </p:sp>
              <p:sp>
                <p:nvSpPr>
                  <p:cNvPr id="51387" name="Line 682"/>
                  <p:cNvSpPr>
                    <a:spLocks noChangeShapeType="1"/>
                  </p:cNvSpPr>
                  <p:nvPr/>
                </p:nvSpPr>
                <p:spPr bwMode="auto">
                  <a:xfrm flipV="1">
                    <a:off x="3710" y="2892"/>
                    <a:ext cx="1" cy="7"/>
                  </a:xfrm>
                  <a:prstGeom prst="line">
                    <a:avLst/>
                  </a:prstGeom>
                  <a:noFill/>
                  <a:ln w="0">
                    <a:solidFill>
                      <a:srgbClr val="000000"/>
                    </a:solidFill>
                    <a:round/>
                    <a:headEnd/>
                    <a:tailEnd/>
                  </a:ln>
                </p:spPr>
                <p:txBody>
                  <a:bodyPr/>
                  <a:lstStyle/>
                  <a:p>
                    <a:endParaRPr lang="en-US"/>
                  </a:p>
                </p:txBody>
              </p:sp>
              <p:sp>
                <p:nvSpPr>
                  <p:cNvPr id="51388" name="Line 683"/>
                  <p:cNvSpPr>
                    <a:spLocks noChangeShapeType="1"/>
                  </p:cNvSpPr>
                  <p:nvPr/>
                </p:nvSpPr>
                <p:spPr bwMode="auto">
                  <a:xfrm flipV="1">
                    <a:off x="3852" y="2892"/>
                    <a:ext cx="1" cy="7"/>
                  </a:xfrm>
                  <a:prstGeom prst="line">
                    <a:avLst/>
                  </a:prstGeom>
                  <a:noFill/>
                  <a:ln w="0">
                    <a:solidFill>
                      <a:srgbClr val="000000"/>
                    </a:solidFill>
                    <a:round/>
                    <a:headEnd/>
                    <a:tailEnd/>
                  </a:ln>
                </p:spPr>
                <p:txBody>
                  <a:bodyPr/>
                  <a:lstStyle/>
                  <a:p>
                    <a:endParaRPr lang="en-US"/>
                  </a:p>
                </p:txBody>
              </p:sp>
              <p:sp>
                <p:nvSpPr>
                  <p:cNvPr id="51389" name="Line 684"/>
                  <p:cNvSpPr>
                    <a:spLocks noChangeShapeType="1"/>
                  </p:cNvSpPr>
                  <p:nvPr/>
                </p:nvSpPr>
                <p:spPr bwMode="auto">
                  <a:xfrm flipV="1">
                    <a:off x="3995" y="2892"/>
                    <a:ext cx="1" cy="7"/>
                  </a:xfrm>
                  <a:prstGeom prst="line">
                    <a:avLst/>
                  </a:prstGeom>
                  <a:noFill/>
                  <a:ln w="0">
                    <a:solidFill>
                      <a:srgbClr val="000000"/>
                    </a:solidFill>
                    <a:round/>
                    <a:headEnd/>
                    <a:tailEnd/>
                  </a:ln>
                </p:spPr>
                <p:txBody>
                  <a:bodyPr/>
                  <a:lstStyle/>
                  <a:p>
                    <a:endParaRPr lang="en-US"/>
                  </a:p>
                </p:txBody>
              </p:sp>
              <p:sp>
                <p:nvSpPr>
                  <p:cNvPr id="51390" name="Line 685"/>
                  <p:cNvSpPr>
                    <a:spLocks noChangeShapeType="1"/>
                  </p:cNvSpPr>
                  <p:nvPr/>
                </p:nvSpPr>
                <p:spPr bwMode="auto">
                  <a:xfrm flipV="1">
                    <a:off x="4138" y="2892"/>
                    <a:ext cx="2" cy="7"/>
                  </a:xfrm>
                  <a:prstGeom prst="line">
                    <a:avLst/>
                  </a:prstGeom>
                  <a:noFill/>
                  <a:ln w="0">
                    <a:solidFill>
                      <a:srgbClr val="000000"/>
                    </a:solidFill>
                    <a:round/>
                    <a:headEnd/>
                    <a:tailEnd/>
                  </a:ln>
                </p:spPr>
                <p:txBody>
                  <a:bodyPr/>
                  <a:lstStyle/>
                  <a:p>
                    <a:endParaRPr lang="en-US"/>
                  </a:p>
                </p:txBody>
              </p:sp>
              <p:sp>
                <p:nvSpPr>
                  <p:cNvPr id="51391" name="Line 686"/>
                  <p:cNvSpPr>
                    <a:spLocks noChangeShapeType="1"/>
                  </p:cNvSpPr>
                  <p:nvPr/>
                </p:nvSpPr>
                <p:spPr bwMode="auto">
                  <a:xfrm flipV="1">
                    <a:off x="4281" y="2892"/>
                    <a:ext cx="1" cy="7"/>
                  </a:xfrm>
                  <a:prstGeom prst="line">
                    <a:avLst/>
                  </a:prstGeom>
                  <a:noFill/>
                  <a:ln w="0">
                    <a:solidFill>
                      <a:srgbClr val="000000"/>
                    </a:solidFill>
                    <a:round/>
                    <a:headEnd/>
                    <a:tailEnd/>
                  </a:ln>
                </p:spPr>
                <p:txBody>
                  <a:bodyPr/>
                  <a:lstStyle/>
                  <a:p>
                    <a:endParaRPr lang="en-US"/>
                  </a:p>
                </p:txBody>
              </p:sp>
            </p:grpSp>
            <p:grpSp>
              <p:nvGrpSpPr>
                <p:cNvPr id="51372" name="Group 687"/>
                <p:cNvGrpSpPr>
                  <a:grpSpLocks/>
                </p:cNvGrpSpPr>
                <p:nvPr/>
              </p:nvGrpSpPr>
              <p:grpSpPr bwMode="auto">
                <a:xfrm>
                  <a:off x="4976" y="570"/>
                  <a:ext cx="12" cy="720"/>
                  <a:chOff x="3024" y="2036"/>
                  <a:chExt cx="12" cy="720"/>
                </a:xfrm>
              </p:grpSpPr>
              <p:sp>
                <p:nvSpPr>
                  <p:cNvPr id="51380" name="Line 688"/>
                  <p:cNvSpPr>
                    <a:spLocks noChangeShapeType="1"/>
                  </p:cNvSpPr>
                  <p:nvPr/>
                </p:nvSpPr>
                <p:spPr bwMode="auto">
                  <a:xfrm>
                    <a:off x="3024" y="2755"/>
                    <a:ext cx="12" cy="1"/>
                  </a:xfrm>
                  <a:prstGeom prst="line">
                    <a:avLst/>
                  </a:prstGeom>
                  <a:noFill/>
                  <a:ln w="0">
                    <a:solidFill>
                      <a:srgbClr val="000000"/>
                    </a:solidFill>
                    <a:round/>
                    <a:headEnd/>
                    <a:tailEnd/>
                  </a:ln>
                </p:spPr>
                <p:txBody>
                  <a:bodyPr/>
                  <a:lstStyle/>
                  <a:p>
                    <a:endParaRPr lang="en-US"/>
                  </a:p>
                </p:txBody>
              </p:sp>
              <p:sp>
                <p:nvSpPr>
                  <p:cNvPr id="51381" name="Line 689"/>
                  <p:cNvSpPr>
                    <a:spLocks noChangeShapeType="1"/>
                  </p:cNvSpPr>
                  <p:nvPr/>
                </p:nvSpPr>
                <p:spPr bwMode="auto">
                  <a:xfrm>
                    <a:off x="3024" y="2611"/>
                    <a:ext cx="12" cy="1"/>
                  </a:xfrm>
                  <a:prstGeom prst="line">
                    <a:avLst/>
                  </a:prstGeom>
                  <a:noFill/>
                  <a:ln w="0">
                    <a:solidFill>
                      <a:srgbClr val="000000"/>
                    </a:solidFill>
                    <a:round/>
                    <a:headEnd/>
                    <a:tailEnd/>
                  </a:ln>
                </p:spPr>
                <p:txBody>
                  <a:bodyPr/>
                  <a:lstStyle/>
                  <a:p>
                    <a:endParaRPr lang="en-US"/>
                  </a:p>
                </p:txBody>
              </p:sp>
              <p:sp>
                <p:nvSpPr>
                  <p:cNvPr id="51382" name="Line 690"/>
                  <p:cNvSpPr>
                    <a:spLocks noChangeShapeType="1"/>
                  </p:cNvSpPr>
                  <p:nvPr/>
                </p:nvSpPr>
                <p:spPr bwMode="auto">
                  <a:xfrm>
                    <a:off x="3024" y="2467"/>
                    <a:ext cx="12" cy="2"/>
                  </a:xfrm>
                  <a:prstGeom prst="line">
                    <a:avLst/>
                  </a:prstGeom>
                  <a:noFill/>
                  <a:ln w="0">
                    <a:solidFill>
                      <a:srgbClr val="000000"/>
                    </a:solidFill>
                    <a:round/>
                    <a:headEnd/>
                    <a:tailEnd/>
                  </a:ln>
                </p:spPr>
                <p:txBody>
                  <a:bodyPr/>
                  <a:lstStyle/>
                  <a:p>
                    <a:endParaRPr lang="en-US"/>
                  </a:p>
                </p:txBody>
              </p:sp>
              <p:sp>
                <p:nvSpPr>
                  <p:cNvPr id="51383" name="Line 691"/>
                  <p:cNvSpPr>
                    <a:spLocks noChangeShapeType="1"/>
                  </p:cNvSpPr>
                  <p:nvPr/>
                </p:nvSpPr>
                <p:spPr bwMode="auto">
                  <a:xfrm>
                    <a:off x="3024" y="2323"/>
                    <a:ext cx="12" cy="2"/>
                  </a:xfrm>
                  <a:prstGeom prst="line">
                    <a:avLst/>
                  </a:prstGeom>
                  <a:noFill/>
                  <a:ln w="0">
                    <a:solidFill>
                      <a:srgbClr val="000000"/>
                    </a:solidFill>
                    <a:round/>
                    <a:headEnd/>
                    <a:tailEnd/>
                  </a:ln>
                </p:spPr>
                <p:txBody>
                  <a:bodyPr/>
                  <a:lstStyle/>
                  <a:p>
                    <a:endParaRPr lang="en-US"/>
                  </a:p>
                </p:txBody>
              </p:sp>
              <p:sp>
                <p:nvSpPr>
                  <p:cNvPr id="51384" name="Line 692"/>
                  <p:cNvSpPr>
                    <a:spLocks noChangeShapeType="1"/>
                  </p:cNvSpPr>
                  <p:nvPr/>
                </p:nvSpPr>
                <p:spPr bwMode="auto">
                  <a:xfrm>
                    <a:off x="3024" y="2180"/>
                    <a:ext cx="12" cy="1"/>
                  </a:xfrm>
                  <a:prstGeom prst="line">
                    <a:avLst/>
                  </a:prstGeom>
                  <a:noFill/>
                  <a:ln w="0">
                    <a:solidFill>
                      <a:srgbClr val="000000"/>
                    </a:solidFill>
                    <a:round/>
                    <a:headEnd/>
                    <a:tailEnd/>
                  </a:ln>
                </p:spPr>
                <p:txBody>
                  <a:bodyPr/>
                  <a:lstStyle/>
                  <a:p>
                    <a:endParaRPr lang="en-US"/>
                  </a:p>
                </p:txBody>
              </p:sp>
              <p:sp>
                <p:nvSpPr>
                  <p:cNvPr id="51385" name="Line 693"/>
                  <p:cNvSpPr>
                    <a:spLocks noChangeShapeType="1"/>
                  </p:cNvSpPr>
                  <p:nvPr/>
                </p:nvSpPr>
                <p:spPr bwMode="auto">
                  <a:xfrm>
                    <a:off x="3024" y="2036"/>
                    <a:ext cx="12" cy="1"/>
                  </a:xfrm>
                  <a:prstGeom prst="line">
                    <a:avLst/>
                  </a:prstGeom>
                  <a:noFill/>
                  <a:ln w="0">
                    <a:solidFill>
                      <a:srgbClr val="000000"/>
                    </a:solidFill>
                    <a:round/>
                    <a:headEnd/>
                    <a:tailEnd/>
                  </a:ln>
                </p:spPr>
                <p:txBody>
                  <a:bodyPr/>
                  <a:lstStyle/>
                  <a:p>
                    <a:endParaRPr lang="en-US"/>
                  </a:p>
                </p:txBody>
              </p:sp>
            </p:grpSp>
            <p:grpSp>
              <p:nvGrpSpPr>
                <p:cNvPr id="51373" name="Group 694"/>
                <p:cNvGrpSpPr>
                  <a:grpSpLocks/>
                </p:cNvGrpSpPr>
                <p:nvPr/>
              </p:nvGrpSpPr>
              <p:grpSpPr bwMode="auto">
                <a:xfrm>
                  <a:off x="4127" y="426"/>
                  <a:ext cx="718" cy="17"/>
                  <a:chOff x="3567" y="2892"/>
                  <a:chExt cx="715" cy="7"/>
                </a:xfrm>
              </p:grpSpPr>
              <p:sp>
                <p:nvSpPr>
                  <p:cNvPr id="51374" name="Line 695"/>
                  <p:cNvSpPr>
                    <a:spLocks noChangeShapeType="1"/>
                  </p:cNvSpPr>
                  <p:nvPr/>
                </p:nvSpPr>
                <p:spPr bwMode="auto">
                  <a:xfrm flipV="1">
                    <a:off x="3567" y="2892"/>
                    <a:ext cx="1" cy="7"/>
                  </a:xfrm>
                  <a:prstGeom prst="line">
                    <a:avLst/>
                  </a:prstGeom>
                  <a:noFill/>
                  <a:ln w="0">
                    <a:solidFill>
                      <a:srgbClr val="000000"/>
                    </a:solidFill>
                    <a:round/>
                    <a:headEnd/>
                    <a:tailEnd/>
                  </a:ln>
                </p:spPr>
                <p:txBody>
                  <a:bodyPr/>
                  <a:lstStyle/>
                  <a:p>
                    <a:endParaRPr lang="en-US"/>
                  </a:p>
                </p:txBody>
              </p:sp>
              <p:sp>
                <p:nvSpPr>
                  <p:cNvPr id="51375" name="Line 696"/>
                  <p:cNvSpPr>
                    <a:spLocks noChangeShapeType="1"/>
                  </p:cNvSpPr>
                  <p:nvPr/>
                </p:nvSpPr>
                <p:spPr bwMode="auto">
                  <a:xfrm flipV="1">
                    <a:off x="3710" y="2892"/>
                    <a:ext cx="1" cy="7"/>
                  </a:xfrm>
                  <a:prstGeom prst="line">
                    <a:avLst/>
                  </a:prstGeom>
                  <a:noFill/>
                  <a:ln w="0">
                    <a:solidFill>
                      <a:srgbClr val="000000"/>
                    </a:solidFill>
                    <a:round/>
                    <a:headEnd/>
                    <a:tailEnd/>
                  </a:ln>
                </p:spPr>
                <p:txBody>
                  <a:bodyPr/>
                  <a:lstStyle/>
                  <a:p>
                    <a:endParaRPr lang="en-US"/>
                  </a:p>
                </p:txBody>
              </p:sp>
              <p:sp>
                <p:nvSpPr>
                  <p:cNvPr id="51376" name="Line 697"/>
                  <p:cNvSpPr>
                    <a:spLocks noChangeShapeType="1"/>
                  </p:cNvSpPr>
                  <p:nvPr/>
                </p:nvSpPr>
                <p:spPr bwMode="auto">
                  <a:xfrm flipV="1">
                    <a:off x="3852" y="2892"/>
                    <a:ext cx="1" cy="7"/>
                  </a:xfrm>
                  <a:prstGeom prst="line">
                    <a:avLst/>
                  </a:prstGeom>
                  <a:noFill/>
                  <a:ln w="0">
                    <a:solidFill>
                      <a:srgbClr val="000000"/>
                    </a:solidFill>
                    <a:round/>
                    <a:headEnd/>
                    <a:tailEnd/>
                  </a:ln>
                </p:spPr>
                <p:txBody>
                  <a:bodyPr/>
                  <a:lstStyle/>
                  <a:p>
                    <a:endParaRPr lang="en-US"/>
                  </a:p>
                </p:txBody>
              </p:sp>
              <p:sp>
                <p:nvSpPr>
                  <p:cNvPr id="51377" name="Line 698"/>
                  <p:cNvSpPr>
                    <a:spLocks noChangeShapeType="1"/>
                  </p:cNvSpPr>
                  <p:nvPr/>
                </p:nvSpPr>
                <p:spPr bwMode="auto">
                  <a:xfrm flipV="1">
                    <a:off x="3995" y="2892"/>
                    <a:ext cx="1" cy="7"/>
                  </a:xfrm>
                  <a:prstGeom prst="line">
                    <a:avLst/>
                  </a:prstGeom>
                  <a:noFill/>
                  <a:ln w="0">
                    <a:solidFill>
                      <a:srgbClr val="000000"/>
                    </a:solidFill>
                    <a:round/>
                    <a:headEnd/>
                    <a:tailEnd/>
                  </a:ln>
                </p:spPr>
                <p:txBody>
                  <a:bodyPr/>
                  <a:lstStyle/>
                  <a:p>
                    <a:endParaRPr lang="en-US"/>
                  </a:p>
                </p:txBody>
              </p:sp>
              <p:sp>
                <p:nvSpPr>
                  <p:cNvPr id="51378" name="Line 699"/>
                  <p:cNvSpPr>
                    <a:spLocks noChangeShapeType="1"/>
                  </p:cNvSpPr>
                  <p:nvPr/>
                </p:nvSpPr>
                <p:spPr bwMode="auto">
                  <a:xfrm flipV="1">
                    <a:off x="4138" y="2892"/>
                    <a:ext cx="2" cy="7"/>
                  </a:xfrm>
                  <a:prstGeom prst="line">
                    <a:avLst/>
                  </a:prstGeom>
                  <a:noFill/>
                  <a:ln w="0">
                    <a:solidFill>
                      <a:srgbClr val="000000"/>
                    </a:solidFill>
                    <a:round/>
                    <a:headEnd/>
                    <a:tailEnd/>
                  </a:ln>
                </p:spPr>
                <p:txBody>
                  <a:bodyPr/>
                  <a:lstStyle/>
                  <a:p>
                    <a:endParaRPr lang="en-US"/>
                  </a:p>
                </p:txBody>
              </p:sp>
              <p:sp>
                <p:nvSpPr>
                  <p:cNvPr id="51379" name="Line 700"/>
                  <p:cNvSpPr>
                    <a:spLocks noChangeShapeType="1"/>
                  </p:cNvSpPr>
                  <p:nvPr/>
                </p:nvSpPr>
                <p:spPr bwMode="auto">
                  <a:xfrm flipV="1">
                    <a:off x="4281" y="2892"/>
                    <a:ext cx="1" cy="7"/>
                  </a:xfrm>
                  <a:prstGeom prst="line">
                    <a:avLst/>
                  </a:prstGeom>
                  <a:noFill/>
                  <a:ln w="0">
                    <a:solidFill>
                      <a:srgbClr val="000000"/>
                    </a:solidFill>
                    <a:round/>
                    <a:headEnd/>
                    <a:tailEnd/>
                  </a:ln>
                </p:spPr>
                <p:txBody>
                  <a:bodyPr/>
                  <a:lstStyle/>
                  <a:p>
                    <a:endParaRPr lang="en-US"/>
                  </a:p>
                </p:txBody>
              </p:sp>
            </p:grpSp>
          </p:grpSp>
          <p:grpSp>
            <p:nvGrpSpPr>
              <p:cNvPr id="51294" name="Group 701"/>
              <p:cNvGrpSpPr>
                <a:grpSpLocks/>
              </p:cNvGrpSpPr>
              <p:nvPr/>
            </p:nvGrpSpPr>
            <p:grpSpPr bwMode="auto">
              <a:xfrm>
                <a:off x="3984" y="595"/>
                <a:ext cx="1008" cy="788"/>
                <a:chOff x="207" y="1870"/>
                <a:chExt cx="1008" cy="788"/>
              </a:xfrm>
            </p:grpSpPr>
            <p:sp>
              <p:nvSpPr>
                <p:cNvPr id="51295" name="Line 702"/>
                <p:cNvSpPr>
                  <a:spLocks noChangeShapeType="1"/>
                </p:cNvSpPr>
                <p:nvPr/>
              </p:nvSpPr>
              <p:spPr bwMode="auto">
                <a:xfrm>
                  <a:off x="211" y="2564"/>
                  <a:ext cx="4" cy="1"/>
                </a:xfrm>
                <a:prstGeom prst="line">
                  <a:avLst/>
                </a:prstGeom>
                <a:noFill/>
                <a:ln w="0">
                  <a:solidFill>
                    <a:srgbClr val="000000"/>
                  </a:solidFill>
                  <a:round/>
                  <a:headEnd/>
                  <a:tailEnd/>
                </a:ln>
              </p:spPr>
              <p:txBody>
                <a:bodyPr/>
                <a:lstStyle/>
                <a:p>
                  <a:endParaRPr lang="en-US"/>
                </a:p>
              </p:txBody>
            </p:sp>
            <p:sp>
              <p:nvSpPr>
                <p:cNvPr id="51296" name="Freeform 703"/>
                <p:cNvSpPr>
                  <a:spLocks/>
                </p:cNvSpPr>
                <p:nvPr/>
              </p:nvSpPr>
              <p:spPr bwMode="auto">
                <a:xfrm>
                  <a:off x="211" y="1963"/>
                  <a:ext cx="1000" cy="634"/>
                </a:xfrm>
                <a:custGeom>
                  <a:avLst/>
                  <a:gdLst>
                    <a:gd name="T0" fmla="*/ 0 w 3295"/>
                    <a:gd name="T1" fmla="*/ 60 h 1394"/>
                    <a:gd name="T2" fmla="*/ 4 w 3295"/>
                    <a:gd name="T3" fmla="*/ 53 h 1394"/>
                    <a:gd name="T4" fmla="*/ 8 w 3295"/>
                    <a:gd name="T5" fmla="*/ 34 h 1394"/>
                    <a:gd name="T6" fmla="*/ 12 w 3295"/>
                    <a:gd name="T7" fmla="*/ 17 h 1394"/>
                    <a:gd name="T8" fmla="*/ 16 w 3295"/>
                    <a:gd name="T9" fmla="*/ 0 h 1394"/>
                    <a:gd name="T10" fmla="*/ 20 w 3295"/>
                    <a:gd name="T11" fmla="*/ 12 h 1394"/>
                    <a:gd name="T12" fmla="*/ 24 w 3295"/>
                    <a:gd name="T13" fmla="*/ 35 h 1394"/>
                    <a:gd name="T14" fmla="*/ 28 w 3295"/>
                    <a:gd name="T15" fmla="*/ 50 h 1394"/>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1394"/>
                    <a:gd name="T26" fmla="*/ 3295 w 3295"/>
                    <a:gd name="T27" fmla="*/ 1394 h 13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1394">
                      <a:moveTo>
                        <a:pt x="0" y="1394"/>
                      </a:moveTo>
                      <a:lnTo>
                        <a:pt x="471" y="1245"/>
                      </a:lnTo>
                      <a:lnTo>
                        <a:pt x="941" y="784"/>
                      </a:lnTo>
                      <a:lnTo>
                        <a:pt x="1412" y="405"/>
                      </a:lnTo>
                      <a:lnTo>
                        <a:pt x="1883" y="0"/>
                      </a:lnTo>
                      <a:lnTo>
                        <a:pt x="2354" y="277"/>
                      </a:lnTo>
                      <a:lnTo>
                        <a:pt x="2824" y="824"/>
                      </a:lnTo>
                      <a:lnTo>
                        <a:pt x="3295" y="1158"/>
                      </a:lnTo>
                    </a:path>
                  </a:pathLst>
                </a:custGeom>
                <a:noFill/>
                <a:ln w="3175">
                  <a:solidFill>
                    <a:srgbClr val="FF0000"/>
                  </a:solidFill>
                  <a:round/>
                  <a:headEnd/>
                  <a:tailEnd/>
                </a:ln>
              </p:spPr>
              <p:txBody>
                <a:bodyPr/>
                <a:lstStyle/>
                <a:p>
                  <a:endParaRPr lang="en-US"/>
                </a:p>
              </p:txBody>
            </p:sp>
            <p:sp>
              <p:nvSpPr>
                <p:cNvPr id="51297" name="Line 704"/>
                <p:cNvSpPr>
                  <a:spLocks noChangeShapeType="1"/>
                </p:cNvSpPr>
                <p:nvPr/>
              </p:nvSpPr>
              <p:spPr bwMode="auto">
                <a:xfrm flipV="1">
                  <a:off x="211" y="2568"/>
                  <a:ext cx="1" cy="29"/>
                </a:xfrm>
                <a:prstGeom prst="line">
                  <a:avLst/>
                </a:prstGeom>
                <a:noFill/>
                <a:ln w="3175">
                  <a:solidFill>
                    <a:srgbClr val="FF0000"/>
                  </a:solidFill>
                  <a:round/>
                  <a:headEnd/>
                  <a:tailEnd/>
                </a:ln>
              </p:spPr>
              <p:txBody>
                <a:bodyPr/>
                <a:lstStyle/>
                <a:p>
                  <a:endParaRPr lang="en-US"/>
                </a:p>
              </p:txBody>
            </p:sp>
            <p:sp>
              <p:nvSpPr>
                <p:cNvPr id="51298" name="Line 705"/>
                <p:cNvSpPr>
                  <a:spLocks noChangeShapeType="1"/>
                </p:cNvSpPr>
                <p:nvPr/>
              </p:nvSpPr>
              <p:spPr bwMode="auto">
                <a:xfrm flipV="1">
                  <a:off x="353" y="2501"/>
                  <a:ext cx="1" cy="28"/>
                </a:xfrm>
                <a:prstGeom prst="line">
                  <a:avLst/>
                </a:prstGeom>
                <a:noFill/>
                <a:ln w="3175">
                  <a:solidFill>
                    <a:srgbClr val="FF0000"/>
                  </a:solidFill>
                  <a:round/>
                  <a:headEnd/>
                  <a:tailEnd/>
                </a:ln>
              </p:spPr>
              <p:txBody>
                <a:bodyPr/>
                <a:lstStyle/>
                <a:p>
                  <a:endParaRPr lang="en-US"/>
                </a:p>
              </p:txBody>
            </p:sp>
            <p:sp>
              <p:nvSpPr>
                <p:cNvPr id="51299" name="Line 706"/>
                <p:cNvSpPr>
                  <a:spLocks noChangeShapeType="1"/>
                </p:cNvSpPr>
                <p:nvPr/>
              </p:nvSpPr>
              <p:spPr bwMode="auto">
                <a:xfrm flipV="1">
                  <a:off x="496" y="2270"/>
                  <a:ext cx="1" cy="49"/>
                </a:xfrm>
                <a:prstGeom prst="line">
                  <a:avLst/>
                </a:prstGeom>
                <a:noFill/>
                <a:ln w="3175">
                  <a:solidFill>
                    <a:srgbClr val="FF0000"/>
                  </a:solidFill>
                  <a:round/>
                  <a:headEnd/>
                  <a:tailEnd/>
                </a:ln>
              </p:spPr>
              <p:txBody>
                <a:bodyPr/>
                <a:lstStyle/>
                <a:p>
                  <a:endParaRPr lang="en-US"/>
                </a:p>
              </p:txBody>
            </p:sp>
            <p:sp>
              <p:nvSpPr>
                <p:cNvPr id="51300" name="Line 707"/>
                <p:cNvSpPr>
                  <a:spLocks noChangeShapeType="1"/>
                </p:cNvSpPr>
                <p:nvPr/>
              </p:nvSpPr>
              <p:spPr bwMode="auto">
                <a:xfrm flipV="1">
                  <a:off x="639" y="2081"/>
                  <a:ext cx="1" cy="67"/>
                </a:xfrm>
                <a:prstGeom prst="line">
                  <a:avLst/>
                </a:prstGeom>
                <a:noFill/>
                <a:ln w="3175">
                  <a:solidFill>
                    <a:srgbClr val="FF0000"/>
                  </a:solidFill>
                  <a:round/>
                  <a:headEnd/>
                  <a:tailEnd/>
                </a:ln>
              </p:spPr>
              <p:txBody>
                <a:bodyPr/>
                <a:lstStyle/>
                <a:p>
                  <a:endParaRPr lang="en-US"/>
                </a:p>
              </p:txBody>
            </p:sp>
            <p:sp>
              <p:nvSpPr>
                <p:cNvPr id="51301" name="Line 708"/>
                <p:cNvSpPr>
                  <a:spLocks noChangeShapeType="1"/>
                </p:cNvSpPr>
                <p:nvPr/>
              </p:nvSpPr>
              <p:spPr bwMode="auto">
                <a:xfrm flipV="1">
                  <a:off x="783" y="1870"/>
                  <a:ext cx="1" cy="93"/>
                </a:xfrm>
                <a:prstGeom prst="line">
                  <a:avLst/>
                </a:prstGeom>
                <a:noFill/>
                <a:ln w="3175">
                  <a:solidFill>
                    <a:srgbClr val="FF0000"/>
                  </a:solidFill>
                  <a:round/>
                  <a:headEnd/>
                  <a:tailEnd/>
                </a:ln>
              </p:spPr>
              <p:txBody>
                <a:bodyPr/>
                <a:lstStyle/>
                <a:p>
                  <a:endParaRPr lang="en-US"/>
                </a:p>
              </p:txBody>
            </p:sp>
            <p:sp>
              <p:nvSpPr>
                <p:cNvPr id="51302" name="Line 709"/>
                <p:cNvSpPr>
                  <a:spLocks noChangeShapeType="1"/>
                </p:cNvSpPr>
                <p:nvPr/>
              </p:nvSpPr>
              <p:spPr bwMode="auto">
                <a:xfrm flipV="1">
                  <a:off x="925" y="2002"/>
                  <a:ext cx="1" cy="87"/>
                </a:xfrm>
                <a:prstGeom prst="line">
                  <a:avLst/>
                </a:prstGeom>
                <a:noFill/>
                <a:ln w="3175">
                  <a:solidFill>
                    <a:srgbClr val="FF0000"/>
                  </a:solidFill>
                  <a:round/>
                  <a:headEnd/>
                  <a:tailEnd/>
                </a:ln>
              </p:spPr>
              <p:txBody>
                <a:bodyPr/>
                <a:lstStyle/>
                <a:p>
                  <a:endParaRPr lang="en-US"/>
                </a:p>
              </p:txBody>
            </p:sp>
            <p:sp>
              <p:nvSpPr>
                <p:cNvPr id="51303" name="Line 710"/>
                <p:cNvSpPr>
                  <a:spLocks noChangeShapeType="1"/>
                </p:cNvSpPr>
                <p:nvPr/>
              </p:nvSpPr>
              <p:spPr bwMode="auto">
                <a:xfrm flipV="1">
                  <a:off x="1069" y="2250"/>
                  <a:ext cx="1" cy="88"/>
                </a:xfrm>
                <a:prstGeom prst="line">
                  <a:avLst/>
                </a:prstGeom>
                <a:noFill/>
                <a:ln w="3175">
                  <a:solidFill>
                    <a:srgbClr val="FF0000"/>
                  </a:solidFill>
                  <a:round/>
                  <a:headEnd/>
                  <a:tailEnd/>
                </a:ln>
              </p:spPr>
              <p:txBody>
                <a:bodyPr/>
                <a:lstStyle/>
                <a:p>
                  <a:endParaRPr lang="en-US"/>
                </a:p>
              </p:txBody>
            </p:sp>
            <p:sp>
              <p:nvSpPr>
                <p:cNvPr id="51304" name="Line 711"/>
                <p:cNvSpPr>
                  <a:spLocks noChangeShapeType="1"/>
                </p:cNvSpPr>
                <p:nvPr/>
              </p:nvSpPr>
              <p:spPr bwMode="auto">
                <a:xfrm flipV="1">
                  <a:off x="1211" y="2415"/>
                  <a:ext cx="1" cy="74"/>
                </a:xfrm>
                <a:prstGeom prst="line">
                  <a:avLst/>
                </a:prstGeom>
                <a:noFill/>
                <a:ln w="3175">
                  <a:solidFill>
                    <a:srgbClr val="FF0000"/>
                  </a:solidFill>
                  <a:round/>
                  <a:headEnd/>
                  <a:tailEnd/>
                </a:ln>
              </p:spPr>
              <p:txBody>
                <a:bodyPr/>
                <a:lstStyle/>
                <a:p>
                  <a:endParaRPr lang="en-US"/>
                </a:p>
              </p:txBody>
            </p:sp>
            <p:sp>
              <p:nvSpPr>
                <p:cNvPr id="51305" name="Line 712"/>
                <p:cNvSpPr>
                  <a:spLocks noChangeShapeType="1"/>
                </p:cNvSpPr>
                <p:nvPr/>
              </p:nvSpPr>
              <p:spPr bwMode="auto">
                <a:xfrm>
                  <a:off x="211" y="2597"/>
                  <a:ext cx="1" cy="29"/>
                </a:xfrm>
                <a:prstGeom prst="line">
                  <a:avLst/>
                </a:prstGeom>
                <a:noFill/>
                <a:ln w="3175">
                  <a:solidFill>
                    <a:srgbClr val="FF0000"/>
                  </a:solidFill>
                  <a:round/>
                  <a:headEnd/>
                  <a:tailEnd/>
                </a:ln>
              </p:spPr>
              <p:txBody>
                <a:bodyPr/>
                <a:lstStyle/>
                <a:p>
                  <a:endParaRPr lang="en-US"/>
                </a:p>
              </p:txBody>
            </p:sp>
            <p:sp>
              <p:nvSpPr>
                <p:cNvPr id="51306" name="Line 713"/>
                <p:cNvSpPr>
                  <a:spLocks noChangeShapeType="1"/>
                </p:cNvSpPr>
                <p:nvPr/>
              </p:nvSpPr>
              <p:spPr bwMode="auto">
                <a:xfrm>
                  <a:off x="353" y="2529"/>
                  <a:ext cx="1" cy="28"/>
                </a:xfrm>
                <a:prstGeom prst="line">
                  <a:avLst/>
                </a:prstGeom>
                <a:noFill/>
                <a:ln w="3175">
                  <a:solidFill>
                    <a:srgbClr val="FF0000"/>
                  </a:solidFill>
                  <a:round/>
                  <a:headEnd/>
                  <a:tailEnd/>
                </a:ln>
              </p:spPr>
              <p:txBody>
                <a:bodyPr/>
                <a:lstStyle/>
                <a:p>
                  <a:endParaRPr lang="en-US"/>
                </a:p>
              </p:txBody>
            </p:sp>
            <p:sp>
              <p:nvSpPr>
                <p:cNvPr id="51307" name="Line 714"/>
                <p:cNvSpPr>
                  <a:spLocks noChangeShapeType="1"/>
                </p:cNvSpPr>
                <p:nvPr/>
              </p:nvSpPr>
              <p:spPr bwMode="auto">
                <a:xfrm>
                  <a:off x="496" y="2319"/>
                  <a:ext cx="1" cy="50"/>
                </a:xfrm>
                <a:prstGeom prst="line">
                  <a:avLst/>
                </a:prstGeom>
                <a:noFill/>
                <a:ln w="3175">
                  <a:solidFill>
                    <a:srgbClr val="FF0000"/>
                  </a:solidFill>
                  <a:round/>
                  <a:headEnd/>
                  <a:tailEnd/>
                </a:ln>
              </p:spPr>
              <p:txBody>
                <a:bodyPr/>
                <a:lstStyle/>
                <a:p>
                  <a:endParaRPr lang="en-US"/>
                </a:p>
              </p:txBody>
            </p:sp>
            <p:sp>
              <p:nvSpPr>
                <p:cNvPr id="51308" name="Line 715"/>
                <p:cNvSpPr>
                  <a:spLocks noChangeShapeType="1"/>
                </p:cNvSpPr>
                <p:nvPr/>
              </p:nvSpPr>
              <p:spPr bwMode="auto">
                <a:xfrm>
                  <a:off x="639" y="2148"/>
                  <a:ext cx="1" cy="65"/>
                </a:xfrm>
                <a:prstGeom prst="line">
                  <a:avLst/>
                </a:prstGeom>
                <a:noFill/>
                <a:ln w="3175">
                  <a:solidFill>
                    <a:srgbClr val="FF0000"/>
                  </a:solidFill>
                  <a:round/>
                  <a:headEnd/>
                  <a:tailEnd/>
                </a:ln>
              </p:spPr>
              <p:txBody>
                <a:bodyPr/>
                <a:lstStyle/>
                <a:p>
                  <a:endParaRPr lang="en-US"/>
                </a:p>
              </p:txBody>
            </p:sp>
            <p:sp>
              <p:nvSpPr>
                <p:cNvPr id="51309" name="Line 716"/>
                <p:cNvSpPr>
                  <a:spLocks noChangeShapeType="1"/>
                </p:cNvSpPr>
                <p:nvPr/>
              </p:nvSpPr>
              <p:spPr bwMode="auto">
                <a:xfrm>
                  <a:off x="783" y="1963"/>
                  <a:ext cx="1" cy="92"/>
                </a:xfrm>
                <a:prstGeom prst="line">
                  <a:avLst/>
                </a:prstGeom>
                <a:noFill/>
                <a:ln w="3175">
                  <a:solidFill>
                    <a:srgbClr val="FF0000"/>
                  </a:solidFill>
                  <a:round/>
                  <a:headEnd/>
                  <a:tailEnd/>
                </a:ln>
              </p:spPr>
              <p:txBody>
                <a:bodyPr/>
                <a:lstStyle/>
                <a:p>
                  <a:endParaRPr lang="en-US"/>
                </a:p>
              </p:txBody>
            </p:sp>
            <p:sp>
              <p:nvSpPr>
                <p:cNvPr id="51310" name="Line 717"/>
                <p:cNvSpPr>
                  <a:spLocks noChangeShapeType="1"/>
                </p:cNvSpPr>
                <p:nvPr/>
              </p:nvSpPr>
              <p:spPr bwMode="auto">
                <a:xfrm>
                  <a:off x="925" y="2089"/>
                  <a:ext cx="1" cy="87"/>
                </a:xfrm>
                <a:prstGeom prst="line">
                  <a:avLst/>
                </a:prstGeom>
                <a:noFill/>
                <a:ln w="3175">
                  <a:solidFill>
                    <a:srgbClr val="FF0000"/>
                  </a:solidFill>
                  <a:round/>
                  <a:headEnd/>
                  <a:tailEnd/>
                </a:ln>
              </p:spPr>
              <p:txBody>
                <a:bodyPr/>
                <a:lstStyle/>
                <a:p>
                  <a:endParaRPr lang="en-US"/>
                </a:p>
              </p:txBody>
            </p:sp>
            <p:sp>
              <p:nvSpPr>
                <p:cNvPr id="51311" name="Line 718"/>
                <p:cNvSpPr>
                  <a:spLocks noChangeShapeType="1"/>
                </p:cNvSpPr>
                <p:nvPr/>
              </p:nvSpPr>
              <p:spPr bwMode="auto">
                <a:xfrm>
                  <a:off x="1069" y="2338"/>
                  <a:ext cx="1" cy="87"/>
                </a:xfrm>
                <a:prstGeom prst="line">
                  <a:avLst/>
                </a:prstGeom>
                <a:noFill/>
                <a:ln w="3175">
                  <a:solidFill>
                    <a:srgbClr val="FF0000"/>
                  </a:solidFill>
                  <a:round/>
                  <a:headEnd/>
                  <a:tailEnd/>
                </a:ln>
              </p:spPr>
              <p:txBody>
                <a:bodyPr/>
                <a:lstStyle/>
                <a:p>
                  <a:endParaRPr lang="en-US"/>
                </a:p>
              </p:txBody>
            </p:sp>
            <p:sp>
              <p:nvSpPr>
                <p:cNvPr id="51312" name="Line 719"/>
                <p:cNvSpPr>
                  <a:spLocks noChangeShapeType="1"/>
                </p:cNvSpPr>
                <p:nvPr/>
              </p:nvSpPr>
              <p:spPr bwMode="auto">
                <a:xfrm>
                  <a:off x="1211" y="2489"/>
                  <a:ext cx="1" cy="75"/>
                </a:xfrm>
                <a:prstGeom prst="line">
                  <a:avLst/>
                </a:prstGeom>
                <a:noFill/>
                <a:ln w="3175">
                  <a:solidFill>
                    <a:srgbClr val="FF0000"/>
                  </a:solidFill>
                  <a:round/>
                  <a:headEnd/>
                  <a:tailEnd/>
                </a:ln>
              </p:spPr>
              <p:txBody>
                <a:bodyPr/>
                <a:lstStyle/>
                <a:p>
                  <a:endParaRPr lang="en-US"/>
                </a:p>
              </p:txBody>
            </p:sp>
            <p:sp>
              <p:nvSpPr>
                <p:cNvPr id="51313" name="Freeform 720"/>
                <p:cNvSpPr>
                  <a:spLocks/>
                </p:cNvSpPr>
                <p:nvPr/>
              </p:nvSpPr>
              <p:spPr bwMode="auto">
                <a:xfrm>
                  <a:off x="211" y="1977"/>
                  <a:ext cx="1000" cy="628"/>
                </a:xfrm>
                <a:custGeom>
                  <a:avLst/>
                  <a:gdLst>
                    <a:gd name="T0" fmla="*/ 0 w 3295"/>
                    <a:gd name="T1" fmla="*/ 57 h 1382"/>
                    <a:gd name="T2" fmla="*/ 4 w 3295"/>
                    <a:gd name="T3" fmla="*/ 53 h 1382"/>
                    <a:gd name="T4" fmla="*/ 8 w 3295"/>
                    <a:gd name="T5" fmla="*/ 37 h 1382"/>
                    <a:gd name="T6" fmla="*/ 12 w 3295"/>
                    <a:gd name="T7" fmla="*/ 15 h 1382"/>
                    <a:gd name="T8" fmla="*/ 16 w 3295"/>
                    <a:gd name="T9" fmla="*/ 0 h 1382"/>
                    <a:gd name="T10" fmla="*/ 20 w 3295"/>
                    <a:gd name="T11" fmla="*/ 8 h 1382"/>
                    <a:gd name="T12" fmla="*/ 24 w 3295"/>
                    <a:gd name="T13" fmla="*/ 34 h 1382"/>
                    <a:gd name="T14" fmla="*/ 28 w 3295"/>
                    <a:gd name="T15" fmla="*/ 59 h 1382"/>
                    <a:gd name="T16" fmla="*/ 0 60000 65536"/>
                    <a:gd name="T17" fmla="*/ 0 60000 65536"/>
                    <a:gd name="T18" fmla="*/ 0 60000 65536"/>
                    <a:gd name="T19" fmla="*/ 0 60000 65536"/>
                    <a:gd name="T20" fmla="*/ 0 60000 65536"/>
                    <a:gd name="T21" fmla="*/ 0 60000 65536"/>
                    <a:gd name="T22" fmla="*/ 0 60000 65536"/>
                    <a:gd name="T23" fmla="*/ 0 60000 65536"/>
                    <a:gd name="T24" fmla="*/ 0 w 3295"/>
                    <a:gd name="T25" fmla="*/ 0 h 1382"/>
                    <a:gd name="T26" fmla="*/ 3295 w 3295"/>
                    <a:gd name="T27" fmla="*/ 1382 h 13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95" h="1382">
                      <a:moveTo>
                        <a:pt x="0" y="1341"/>
                      </a:moveTo>
                      <a:lnTo>
                        <a:pt x="471" y="1236"/>
                      </a:lnTo>
                      <a:lnTo>
                        <a:pt x="941" y="870"/>
                      </a:lnTo>
                      <a:lnTo>
                        <a:pt x="1412" y="357"/>
                      </a:lnTo>
                      <a:lnTo>
                        <a:pt x="1883" y="0"/>
                      </a:lnTo>
                      <a:lnTo>
                        <a:pt x="2354" y="181"/>
                      </a:lnTo>
                      <a:lnTo>
                        <a:pt x="2824" y="803"/>
                      </a:lnTo>
                      <a:lnTo>
                        <a:pt x="3295" y="1382"/>
                      </a:lnTo>
                    </a:path>
                  </a:pathLst>
                </a:custGeom>
                <a:noFill/>
                <a:ln w="3175">
                  <a:solidFill>
                    <a:srgbClr val="0000FF"/>
                  </a:solidFill>
                  <a:round/>
                  <a:headEnd/>
                  <a:tailEnd/>
                </a:ln>
              </p:spPr>
              <p:txBody>
                <a:bodyPr/>
                <a:lstStyle/>
                <a:p>
                  <a:endParaRPr lang="en-US"/>
                </a:p>
              </p:txBody>
            </p:sp>
            <p:sp>
              <p:nvSpPr>
                <p:cNvPr id="51314" name="Line 721"/>
                <p:cNvSpPr>
                  <a:spLocks noChangeShapeType="1"/>
                </p:cNvSpPr>
                <p:nvPr/>
              </p:nvSpPr>
              <p:spPr bwMode="auto">
                <a:xfrm flipV="1">
                  <a:off x="211" y="2575"/>
                  <a:ext cx="1" cy="12"/>
                </a:xfrm>
                <a:prstGeom prst="line">
                  <a:avLst/>
                </a:prstGeom>
                <a:noFill/>
                <a:ln w="3175">
                  <a:solidFill>
                    <a:srgbClr val="0000FF"/>
                  </a:solidFill>
                  <a:round/>
                  <a:headEnd/>
                  <a:tailEnd/>
                </a:ln>
              </p:spPr>
              <p:txBody>
                <a:bodyPr/>
                <a:lstStyle/>
                <a:p>
                  <a:endParaRPr lang="en-US"/>
                </a:p>
              </p:txBody>
            </p:sp>
            <p:sp>
              <p:nvSpPr>
                <p:cNvPr id="51315" name="Line 722"/>
                <p:cNvSpPr>
                  <a:spLocks noChangeShapeType="1"/>
                </p:cNvSpPr>
                <p:nvPr/>
              </p:nvSpPr>
              <p:spPr bwMode="auto">
                <a:xfrm>
                  <a:off x="207" y="2575"/>
                  <a:ext cx="8" cy="1"/>
                </a:xfrm>
                <a:prstGeom prst="line">
                  <a:avLst/>
                </a:prstGeom>
                <a:noFill/>
                <a:ln w="3175">
                  <a:solidFill>
                    <a:srgbClr val="0000FF"/>
                  </a:solidFill>
                  <a:round/>
                  <a:headEnd/>
                  <a:tailEnd/>
                </a:ln>
              </p:spPr>
              <p:txBody>
                <a:bodyPr/>
                <a:lstStyle/>
                <a:p>
                  <a:endParaRPr lang="en-US"/>
                </a:p>
              </p:txBody>
            </p:sp>
            <p:sp>
              <p:nvSpPr>
                <p:cNvPr id="51316" name="Line 723"/>
                <p:cNvSpPr>
                  <a:spLocks noChangeShapeType="1"/>
                </p:cNvSpPr>
                <p:nvPr/>
              </p:nvSpPr>
              <p:spPr bwMode="auto">
                <a:xfrm flipV="1">
                  <a:off x="353" y="2528"/>
                  <a:ext cx="1" cy="11"/>
                </a:xfrm>
                <a:prstGeom prst="line">
                  <a:avLst/>
                </a:prstGeom>
                <a:noFill/>
                <a:ln w="3175">
                  <a:solidFill>
                    <a:srgbClr val="0000FF"/>
                  </a:solidFill>
                  <a:round/>
                  <a:headEnd/>
                  <a:tailEnd/>
                </a:ln>
              </p:spPr>
              <p:txBody>
                <a:bodyPr/>
                <a:lstStyle/>
                <a:p>
                  <a:endParaRPr lang="en-US"/>
                </a:p>
              </p:txBody>
            </p:sp>
            <p:sp>
              <p:nvSpPr>
                <p:cNvPr id="51317" name="Line 724"/>
                <p:cNvSpPr>
                  <a:spLocks noChangeShapeType="1"/>
                </p:cNvSpPr>
                <p:nvPr/>
              </p:nvSpPr>
              <p:spPr bwMode="auto">
                <a:xfrm>
                  <a:off x="349" y="2528"/>
                  <a:ext cx="8" cy="1"/>
                </a:xfrm>
                <a:prstGeom prst="line">
                  <a:avLst/>
                </a:prstGeom>
                <a:noFill/>
                <a:ln w="3175">
                  <a:solidFill>
                    <a:srgbClr val="0000FF"/>
                  </a:solidFill>
                  <a:round/>
                  <a:headEnd/>
                  <a:tailEnd/>
                </a:ln>
              </p:spPr>
              <p:txBody>
                <a:bodyPr/>
                <a:lstStyle/>
                <a:p>
                  <a:endParaRPr lang="en-US"/>
                </a:p>
              </p:txBody>
            </p:sp>
            <p:sp>
              <p:nvSpPr>
                <p:cNvPr id="51318" name="Line 725"/>
                <p:cNvSpPr>
                  <a:spLocks noChangeShapeType="1"/>
                </p:cNvSpPr>
                <p:nvPr/>
              </p:nvSpPr>
              <p:spPr bwMode="auto">
                <a:xfrm flipV="1">
                  <a:off x="496" y="2334"/>
                  <a:ext cx="1" cy="38"/>
                </a:xfrm>
                <a:prstGeom prst="line">
                  <a:avLst/>
                </a:prstGeom>
                <a:noFill/>
                <a:ln w="3175">
                  <a:solidFill>
                    <a:srgbClr val="0000FF"/>
                  </a:solidFill>
                  <a:round/>
                  <a:headEnd/>
                  <a:tailEnd/>
                </a:ln>
              </p:spPr>
              <p:txBody>
                <a:bodyPr/>
                <a:lstStyle/>
                <a:p>
                  <a:endParaRPr lang="en-US"/>
                </a:p>
              </p:txBody>
            </p:sp>
            <p:sp>
              <p:nvSpPr>
                <p:cNvPr id="51319" name="Line 726"/>
                <p:cNvSpPr>
                  <a:spLocks noChangeShapeType="1"/>
                </p:cNvSpPr>
                <p:nvPr/>
              </p:nvSpPr>
              <p:spPr bwMode="auto">
                <a:xfrm>
                  <a:off x="492" y="2334"/>
                  <a:ext cx="9" cy="1"/>
                </a:xfrm>
                <a:prstGeom prst="line">
                  <a:avLst/>
                </a:prstGeom>
                <a:noFill/>
                <a:ln w="3175">
                  <a:solidFill>
                    <a:srgbClr val="0000FF"/>
                  </a:solidFill>
                  <a:round/>
                  <a:headEnd/>
                  <a:tailEnd/>
                </a:ln>
              </p:spPr>
              <p:txBody>
                <a:bodyPr/>
                <a:lstStyle/>
                <a:p>
                  <a:endParaRPr lang="en-US"/>
                </a:p>
              </p:txBody>
            </p:sp>
            <p:sp>
              <p:nvSpPr>
                <p:cNvPr id="51320" name="Line 727"/>
                <p:cNvSpPr>
                  <a:spLocks noChangeShapeType="1"/>
                </p:cNvSpPr>
                <p:nvPr/>
              </p:nvSpPr>
              <p:spPr bwMode="auto">
                <a:xfrm flipV="1">
                  <a:off x="639" y="2083"/>
                  <a:ext cx="1" cy="56"/>
                </a:xfrm>
                <a:prstGeom prst="line">
                  <a:avLst/>
                </a:prstGeom>
                <a:noFill/>
                <a:ln w="3175">
                  <a:solidFill>
                    <a:srgbClr val="0000FF"/>
                  </a:solidFill>
                  <a:round/>
                  <a:headEnd/>
                  <a:tailEnd/>
                </a:ln>
              </p:spPr>
              <p:txBody>
                <a:bodyPr/>
                <a:lstStyle/>
                <a:p>
                  <a:endParaRPr lang="en-US"/>
                </a:p>
              </p:txBody>
            </p:sp>
            <p:sp>
              <p:nvSpPr>
                <p:cNvPr id="51321" name="Line 728"/>
                <p:cNvSpPr>
                  <a:spLocks noChangeShapeType="1"/>
                </p:cNvSpPr>
                <p:nvPr/>
              </p:nvSpPr>
              <p:spPr bwMode="auto">
                <a:xfrm>
                  <a:off x="635" y="2083"/>
                  <a:ext cx="8" cy="1"/>
                </a:xfrm>
                <a:prstGeom prst="line">
                  <a:avLst/>
                </a:prstGeom>
                <a:noFill/>
                <a:ln w="3175">
                  <a:solidFill>
                    <a:srgbClr val="0000FF"/>
                  </a:solidFill>
                  <a:round/>
                  <a:headEnd/>
                  <a:tailEnd/>
                </a:ln>
              </p:spPr>
              <p:txBody>
                <a:bodyPr/>
                <a:lstStyle/>
                <a:p>
                  <a:endParaRPr lang="en-US"/>
                </a:p>
              </p:txBody>
            </p:sp>
            <p:sp>
              <p:nvSpPr>
                <p:cNvPr id="51322" name="Line 729"/>
                <p:cNvSpPr>
                  <a:spLocks noChangeShapeType="1"/>
                </p:cNvSpPr>
                <p:nvPr/>
              </p:nvSpPr>
              <p:spPr bwMode="auto">
                <a:xfrm flipV="1">
                  <a:off x="783" y="1887"/>
                  <a:ext cx="1" cy="90"/>
                </a:xfrm>
                <a:prstGeom prst="line">
                  <a:avLst/>
                </a:prstGeom>
                <a:noFill/>
                <a:ln w="3175">
                  <a:solidFill>
                    <a:srgbClr val="0000FF"/>
                  </a:solidFill>
                  <a:round/>
                  <a:headEnd/>
                  <a:tailEnd/>
                </a:ln>
              </p:spPr>
              <p:txBody>
                <a:bodyPr/>
                <a:lstStyle/>
                <a:p>
                  <a:endParaRPr lang="en-US"/>
                </a:p>
              </p:txBody>
            </p:sp>
            <p:sp>
              <p:nvSpPr>
                <p:cNvPr id="51323" name="Line 730"/>
                <p:cNvSpPr>
                  <a:spLocks noChangeShapeType="1"/>
                </p:cNvSpPr>
                <p:nvPr/>
              </p:nvSpPr>
              <p:spPr bwMode="auto">
                <a:xfrm>
                  <a:off x="779" y="1887"/>
                  <a:ext cx="8" cy="1"/>
                </a:xfrm>
                <a:prstGeom prst="line">
                  <a:avLst/>
                </a:prstGeom>
                <a:noFill/>
                <a:ln w="3175">
                  <a:solidFill>
                    <a:srgbClr val="0000FF"/>
                  </a:solidFill>
                  <a:round/>
                  <a:headEnd/>
                  <a:tailEnd/>
                </a:ln>
              </p:spPr>
              <p:txBody>
                <a:bodyPr/>
                <a:lstStyle/>
                <a:p>
                  <a:endParaRPr lang="en-US"/>
                </a:p>
              </p:txBody>
            </p:sp>
            <p:sp>
              <p:nvSpPr>
                <p:cNvPr id="51324" name="Line 731"/>
                <p:cNvSpPr>
                  <a:spLocks noChangeShapeType="1"/>
                </p:cNvSpPr>
                <p:nvPr/>
              </p:nvSpPr>
              <p:spPr bwMode="auto">
                <a:xfrm flipV="1">
                  <a:off x="925" y="1981"/>
                  <a:ext cx="1" cy="78"/>
                </a:xfrm>
                <a:prstGeom prst="line">
                  <a:avLst/>
                </a:prstGeom>
                <a:noFill/>
                <a:ln w="3175">
                  <a:solidFill>
                    <a:srgbClr val="0000FF"/>
                  </a:solidFill>
                  <a:round/>
                  <a:headEnd/>
                  <a:tailEnd/>
                </a:ln>
              </p:spPr>
              <p:txBody>
                <a:bodyPr/>
                <a:lstStyle/>
                <a:p>
                  <a:endParaRPr lang="en-US"/>
                </a:p>
              </p:txBody>
            </p:sp>
            <p:sp>
              <p:nvSpPr>
                <p:cNvPr id="51325" name="Line 732"/>
                <p:cNvSpPr>
                  <a:spLocks noChangeShapeType="1"/>
                </p:cNvSpPr>
                <p:nvPr/>
              </p:nvSpPr>
              <p:spPr bwMode="auto">
                <a:xfrm>
                  <a:off x="921" y="1981"/>
                  <a:ext cx="9" cy="1"/>
                </a:xfrm>
                <a:prstGeom prst="line">
                  <a:avLst/>
                </a:prstGeom>
                <a:noFill/>
                <a:ln w="3175">
                  <a:solidFill>
                    <a:srgbClr val="0000FF"/>
                  </a:solidFill>
                  <a:round/>
                  <a:headEnd/>
                  <a:tailEnd/>
                </a:ln>
              </p:spPr>
              <p:txBody>
                <a:bodyPr/>
                <a:lstStyle/>
                <a:p>
                  <a:endParaRPr lang="en-US"/>
                </a:p>
              </p:txBody>
            </p:sp>
            <p:sp>
              <p:nvSpPr>
                <p:cNvPr id="51326" name="Line 733"/>
                <p:cNvSpPr>
                  <a:spLocks noChangeShapeType="1"/>
                </p:cNvSpPr>
                <p:nvPr/>
              </p:nvSpPr>
              <p:spPr bwMode="auto">
                <a:xfrm flipV="1">
                  <a:off x="1069" y="2289"/>
                  <a:ext cx="1" cy="53"/>
                </a:xfrm>
                <a:prstGeom prst="line">
                  <a:avLst/>
                </a:prstGeom>
                <a:noFill/>
                <a:ln w="3175">
                  <a:solidFill>
                    <a:srgbClr val="0000FF"/>
                  </a:solidFill>
                  <a:round/>
                  <a:headEnd/>
                  <a:tailEnd/>
                </a:ln>
              </p:spPr>
              <p:txBody>
                <a:bodyPr/>
                <a:lstStyle/>
                <a:p>
                  <a:endParaRPr lang="en-US"/>
                </a:p>
              </p:txBody>
            </p:sp>
            <p:sp>
              <p:nvSpPr>
                <p:cNvPr id="51327" name="Line 734"/>
                <p:cNvSpPr>
                  <a:spLocks noChangeShapeType="1"/>
                </p:cNvSpPr>
                <p:nvPr/>
              </p:nvSpPr>
              <p:spPr bwMode="auto">
                <a:xfrm>
                  <a:off x="1065" y="2289"/>
                  <a:ext cx="8" cy="1"/>
                </a:xfrm>
                <a:prstGeom prst="line">
                  <a:avLst/>
                </a:prstGeom>
                <a:noFill/>
                <a:ln w="3175">
                  <a:solidFill>
                    <a:srgbClr val="0000FF"/>
                  </a:solidFill>
                  <a:round/>
                  <a:headEnd/>
                  <a:tailEnd/>
                </a:ln>
              </p:spPr>
              <p:txBody>
                <a:bodyPr/>
                <a:lstStyle/>
                <a:p>
                  <a:endParaRPr lang="en-US"/>
                </a:p>
              </p:txBody>
            </p:sp>
            <p:sp>
              <p:nvSpPr>
                <p:cNvPr id="51328" name="Line 735"/>
                <p:cNvSpPr>
                  <a:spLocks noChangeShapeType="1"/>
                </p:cNvSpPr>
                <p:nvPr/>
              </p:nvSpPr>
              <p:spPr bwMode="auto">
                <a:xfrm flipV="1">
                  <a:off x="1211" y="2553"/>
                  <a:ext cx="1" cy="52"/>
                </a:xfrm>
                <a:prstGeom prst="line">
                  <a:avLst/>
                </a:prstGeom>
                <a:noFill/>
                <a:ln w="3175">
                  <a:solidFill>
                    <a:srgbClr val="0000FF"/>
                  </a:solidFill>
                  <a:round/>
                  <a:headEnd/>
                  <a:tailEnd/>
                </a:ln>
              </p:spPr>
              <p:txBody>
                <a:bodyPr/>
                <a:lstStyle/>
                <a:p>
                  <a:endParaRPr lang="en-US"/>
                </a:p>
              </p:txBody>
            </p:sp>
            <p:sp>
              <p:nvSpPr>
                <p:cNvPr id="51329" name="Line 736"/>
                <p:cNvSpPr>
                  <a:spLocks noChangeShapeType="1"/>
                </p:cNvSpPr>
                <p:nvPr/>
              </p:nvSpPr>
              <p:spPr bwMode="auto">
                <a:xfrm>
                  <a:off x="1207" y="2553"/>
                  <a:ext cx="8" cy="1"/>
                </a:xfrm>
                <a:prstGeom prst="line">
                  <a:avLst/>
                </a:prstGeom>
                <a:noFill/>
                <a:ln w="3175">
                  <a:solidFill>
                    <a:srgbClr val="0000FF"/>
                  </a:solidFill>
                  <a:round/>
                  <a:headEnd/>
                  <a:tailEnd/>
                </a:ln>
              </p:spPr>
              <p:txBody>
                <a:bodyPr/>
                <a:lstStyle/>
                <a:p>
                  <a:endParaRPr lang="en-US"/>
                </a:p>
              </p:txBody>
            </p:sp>
            <p:sp>
              <p:nvSpPr>
                <p:cNvPr id="51330" name="Line 737"/>
                <p:cNvSpPr>
                  <a:spLocks noChangeShapeType="1"/>
                </p:cNvSpPr>
                <p:nvPr/>
              </p:nvSpPr>
              <p:spPr bwMode="auto">
                <a:xfrm>
                  <a:off x="211" y="2587"/>
                  <a:ext cx="1" cy="11"/>
                </a:xfrm>
                <a:prstGeom prst="line">
                  <a:avLst/>
                </a:prstGeom>
                <a:noFill/>
                <a:ln w="3175">
                  <a:solidFill>
                    <a:srgbClr val="0000FF"/>
                  </a:solidFill>
                  <a:round/>
                  <a:headEnd/>
                  <a:tailEnd/>
                </a:ln>
              </p:spPr>
              <p:txBody>
                <a:bodyPr/>
                <a:lstStyle/>
                <a:p>
                  <a:endParaRPr lang="en-US"/>
                </a:p>
              </p:txBody>
            </p:sp>
            <p:sp>
              <p:nvSpPr>
                <p:cNvPr id="51331" name="Line 738"/>
                <p:cNvSpPr>
                  <a:spLocks noChangeShapeType="1"/>
                </p:cNvSpPr>
                <p:nvPr/>
              </p:nvSpPr>
              <p:spPr bwMode="auto">
                <a:xfrm>
                  <a:off x="207" y="2598"/>
                  <a:ext cx="8" cy="1"/>
                </a:xfrm>
                <a:prstGeom prst="line">
                  <a:avLst/>
                </a:prstGeom>
                <a:noFill/>
                <a:ln w="3175">
                  <a:solidFill>
                    <a:srgbClr val="0000FF"/>
                  </a:solidFill>
                  <a:round/>
                  <a:headEnd/>
                  <a:tailEnd/>
                </a:ln>
              </p:spPr>
              <p:txBody>
                <a:bodyPr/>
                <a:lstStyle/>
                <a:p>
                  <a:endParaRPr lang="en-US"/>
                </a:p>
              </p:txBody>
            </p:sp>
            <p:sp>
              <p:nvSpPr>
                <p:cNvPr id="51332" name="Line 739"/>
                <p:cNvSpPr>
                  <a:spLocks noChangeShapeType="1"/>
                </p:cNvSpPr>
                <p:nvPr/>
              </p:nvSpPr>
              <p:spPr bwMode="auto">
                <a:xfrm>
                  <a:off x="353" y="2539"/>
                  <a:ext cx="1" cy="11"/>
                </a:xfrm>
                <a:prstGeom prst="line">
                  <a:avLst/>
                </a:prstGeom>
                <a:noFill/>
                <a:ln w="3175">
                  <a:solidFill>
                    <a:srgbClr val="0000FF"/>
                  </a:solidFill>
                  <a:round/>
                  <a:headEnd/>
                  <a:tailEnd/>
                </a:ln>
              </p:spPr>
              <p:txBody>
                <a:bodyPr/>
                <a:lstStyle/>
                <a:p>
                  <a:endParaRPr lang="en-US"/>
                </a:p>
              </p:txBody>
            </p:sp>
            <p:sp>
              <p:nvSpPr>
                <p:cNvPr id="51333" name="Line 740"/>
                <p:cNvSpPr>
                  <a:spLocks noChangeShapeType="1"/>
                </p:cNvSpPr>
                <p:nvPr/>
              </p:nvSpPr>
              <p:spPr bwMode="auto">
                <a:xfrm>
                  <a:off x="349" y="2550"/>
                  <a:ext cx="8" cy="1"/>
                </a:xfrm>
                <a:prstGeom prst="line">
                  <a:avLst/>
                </a:prstGeom>
                <a:noFill/>
                <a:ln w="3175">
                  <a:solidFill>
                    <a:srgbClr val="0000FF"/>
                  </a:solidFill>
                  <a:round/>
                  <a:headEnd/>
                  <a:tailEnd/>
                </a:ln>
              </p:spPr>
              <p:txBody>
                <a:bodyPr/>
                <a:lstStyle/>
                <a:p>
                  <a:endParaRPr lang="en-US"/>
                </a:p>
              </p:txBody>
            </p:sp>
            <p:sp>
              <p:nvSpPr>
                <p:cNvPr id="51334" name="Line 741"/>
                <p:cNvSpPr>
                  <a:spLocks noChangeShapeType="1"/>
                </p:cNvSpPr>
                <p:nvPr/>
              </p:nvSpPr>
              <p:spPr bwMode="auto">
                <a:xfrm>
                  <a:off x="496" y="2372"/>
                  <a:ext cx="1" cy="39"/>
                </a:xfrm>
                <a:prstGeom prst="line">
                  <a:avLst/>
                </a:prstGeom>
                <a:noFill/>
                <a:ln w="3175">
                  <a:solidFill>
                    <a:srgbClr val="0000FF"/>
                  </a:solidFill>
                  <a:round/>
                  <a:headEnd/>
                  <a:tailEnd/>
                </a:ln>
              </p:spPr>
              <p:txBody>
                <a:bodyPr/>
                <a:lstStyle/>
                <a:p>
                  <a:endParaRPr lang="en-US"/>
                </a:p>
              </p:txBody>
            </p:sp>
            <p:sp>
              <p:nvSpPr>
                <p:cNvPr id="51335" name="Line 742"/>
                <p:cNvSpPr>
                  <a:spLocks noChangeShapeType="1"/>
                </p:cNvSpPr>
                <p:nvPr/>
              </p:nvSpPr>
              <p:spPr bwMode="auto">
                <a:xfrm>
                  <a:off x="492" y="2411"/>
                  <a:ext cx="9" cy="1"/>
                </a:xfrm>
                <a:prstGeom prst="line">
                  <a:avLst/>
                </a:prstGeom>
                <a:noFill/>
                <a:ln w="3175">
                  <a:solidFill>
                    <a:srgbClr val="0000FF"/>
                  </a:solidFill>
                  <a:round/>
                  <a:headEnd/>
                  <a:tailEnd/>
                </a:ln>
              </p:spPr>
              <p:txBody>
                <a:bodyPr/>
                <a:lstStyle/>
                <a:p>
                  <a:endParaRPr lang="en-US"/>
                </a:p>
              </p:txBody>
            </p:sp>
            <p:sp>
              <p:nvSpPr>
                <p:cNvPr id="51336" name="Line 743"/>
                <p:cNvSpPr>
                  <a:spLocks noChangeShapeType="1"/>
                </p:cNvSpPr>
                <p:nvPr/>
              </p:nvSpPr>
              <p:spPr bwMode="auto">
                <a:xfrm>
                  <a:off x="639" y="2139"/>
                  <a:ext cx="1" cy="56"/>
                </a:xfrm>
                <a:prstGeom prst="line">
                  <a:avLst/>
                </a:prstGeom>
                <a:noFill/>
                <a:ln w="3175">
                  <a:solidFill>
                    <a:srgbClr val="0000FF"/>
                  </a:solidFill>
                  <a:round/>
                  <a:headEnd/>
                  <a:tailEnd/>
                </a:ln>
              </p:spPr>
              <p:txBody>
                <a:bodyPr/>
                <a:lstStyle/>
                <a:p>
                  <a:endParaRPr lang="en-US"/>
                </a:p>
              </p:txBody>
            </p:sp>
            <p:sp>
              <p:nvSpPr>
                <p:cNvPr id="51337" name="Line 744"/>
                <p:cNvSpPr>
                  <a:spLocks noChangeShapeType="1"/>
                </p:cNvSpPr>
                <p:nvPr/>
              </p:nvSpPr>
              <p:spPr bwMode="auto">
                <a:xfrm>
                  <a:off x="635" y="2195"/>
                  <a:ext cx="8" cy="1"/>
                </a:xfrm>
                <a:prstGeom prst="line">
                  <a:avLst/>
                </a:prstGeom>
                <a:noFill/>
                <a:ln w="3175">
                  <a:solidFill>
                    <a:srgbClr val="0000FF"/>
                  </a:solidFill>
                  <a:round/>
                  <a:headEnd/>
                  <a:tailEnd/>
                </a:ln>
              </p:spPr>
              <p:txBody>
                <a:bodyPr/>
                <a:lstStyle/>
                <a:p>
                  <a:endParaRPr lang="en-US"/>
                </a:p>
              </p:txBody>
            </p:sp>
            <p:sp>
              <p:nvSpPr>
                <p:cNvPr id="51338" name="Line 745"/>
                <p:cNvSpPr>
                  <a:spLocks noChangeShapeType="1"/>
                </p:cNvSpPr>
                <p:nvPr/>
              </p:nvSpPr>
              <p:spPr bwMode="auto">
                <a:xfrm>
                  <a:off x="783" y="1977"/>
                  <a:ext cx="1" cy="90"/>
                </a:xfrm>
                <a:prstGeom prst="line">
                  <a:avLst/>
                </a:prstGeom>
                <a:noFill/>
                <a:ln w="3175">
                  <a:solidFill>
                    <a:srgbClr val="0000FF"/>
                  </a:solidFill>
                  <a:round/>
                  <a:headEnd/>
                  <a:tailEnd/>
                </a:ln>
              </p:spPr>
              <p:txBody>
                <a:bodyPr/>
                <a:lstStyle/>
                <a:p>
                  <a:endParaRPr lang="en-US"/>
                </a:p>
              </p:txBody>
            </p:sp>
            <p:sp>
              <p:nvSpPr>
                <p:cNvPr id="51339" name="Line 746"/>
                <p:cNvSpPr>
                  <a:spLocks noChangeShapeType="1"/>
                </p:cNvSpPr>
                <p:nvPr/>
              </p:nvSpPr>
              <p:spPr bwMode="auto">
                <a:xfrm>
                  <a:off x="779" y="2067"/>
                  <a:ext cx="8" cy="1"/>
                </a:xfrm>
                <a:prstGeom prst="line">
                  <a:avLst/>
                </a:prstGeom>
                <a:noFill/>
                <a:ln w="3175">
                  <a:solidFill>
                    <a:srgbClr val="0000FF"/>
                  </a:solidFill>
                  <a:round/>
                  <a:headEnd/>
                  <a:tailEnd/>
                </a:ln>
              </p:spPr>
              <p:txBody>
                <a:bodyPr/>
                <a:lstStyle/>
                <a:p>
                  <a:endParaRPr lang="en-US"/>
                </a:p>
              </p:txBody>
            </p:sp>
            <p:sp>
              <p:nvSpPr>
                <p:cNvPr id="51340" name="Line 747"/>
                <p:cNvSpPr>
                  <a:spLocks noChangeShapeType="1"/>
                </p:cNvSpPr>
                <p:nvPr/>
              </p:nvSpPr>
              <p:spPr bwMode="auto">
                <a:xfrm>
                  <a:off x="925" y="2059"/>
                  <a:ext cx="1" cy="78"/>
                </a:xfrm>
                <a:prstGeom prst="line">
                  <a:avLst/>
                </a:prstGeom>
                <a:noFill/>
                <a:ln w="3175">
                  <a:solidFill>
                    <a:srgbClr val="0000FF"/>
                  </a:solidFill>
                  <a:round/>
                  <a:headEnd/>
                  <a:tailEnd/>
                </a:ln>
              </p:spPr>
              <p:txBody>
                <a:bodyPr/>
                <a:lstStyle/>
                <a:p>
                  <a:endParaRPr lang="en-US"/>
                </a:p>
              </p:txBody>
            </p:sp>
            <p:sp>
              <p:nvSpPr>
                <p:cNvPr id="51341" name="Line 748"/>
                <p:cNvSpPr>
                  <a:spLocks noChangeShapeType="1"/>
                </p:cNvSpPr>
                <p:nvPr/>
              </p:nvSpPr>
              <p:spPr bwMode="auto">
                <a:xfrm>
                  <a:off x="921" y="2137"/>
                  <a:ext cx="9" cy="1"/>
                </a:xfrm>
                <a:prstGeom prst="line">
                  <a:avLst/>
                </a:prstGeom>
                <a:noFill/>
                <a:ln w="3175">
                  <a:solidFill>
                    <a:srgbClr val="0000FF"/>
                  </a:solidFill>
                  <a:round/>
                  <a:headEnd/>
                  <a:tailEnd/>
                </a:ln>
              </p:spPr>
              <p:txBody>
                <a:bodyPr/>
                <a:lstStyle/>
                <a:p>
                  <a:endParaRPr lang="en-US"/>
                </a:p>
              </p:txBody>
            </p:sp>
            <p:sp>
              <p:nvSpPr>
                <p:cNvPr id="51342" name="Line 749"/>
                <p:cNvSpPr>
                  <a:spLocks noChangeShapeType="1"/>
                </p:cNvSpPr>
                <p:nvPr/>
              </p:nvSpPr>
              <p:spPr bwMode="auto">
                <a:xfrm>
                  <a:off x="1069" y="2342"/>
                  <a:ext cx="1" cy="54"/>
                </a:xfrm>
                <a:prstGeom prst="line">
                  <a:avLst/>
                </a:prstGeom>
                <a:noFill/>
                <a:ln w="3175">
                  <a:solidFill>
                    <a:srgbClr val="0000FF"/>
                  </a:solidFill>
                  <a:round/>
                  <a:headEnd/>
                  <a:tailEnd/>
                </a:ln>
              </p:spPr>
              <p:txBody>
                <a:bodyPr/>
                <a:lstStyle/>
                <a:p>
                  <a:endParaRPr lang="en-US"/>
                </a:p>
              </p:txBody>
            </p:sp>
            <p:sp>
              <p:nvSpPr>
                <p:cNvPr id="51343" name="Line 750"/>
                <p:cNvSpPr>
                  <a:spLocks noChangeShapeType="1"/>
                </p:cNvSpPr>
                <p:nvPr/>
              </p:nvSpPr>
              <p:spPr bwMode="auto">
                <a:xfrm>
                  <a:off x="1065" y="2396"/>
                  <a:ext cx="8" cy="1"/>
                </a:xfrm>
                <a:prstGeom prst="line">
                  <a:avLst/>
                </a:prstGeom>
                <a:noFill/>
                <a:ln w="3175">
                  <a:solidFill>
                    <a:srgbClr val="0000FF"/>
                  </a:solidFill>
                  <a:round/>
                  <a:headEnd/>
                  <a:tailEnd/>
                </a:ln>
              </p:spPr>
              <p:txBody>
                <a:bodyPr/>
                <a:lstStyle/>
                <a:p>
                  <a:endParaRPr lang="en-US"/>
                </a:p>
              </p:txBody>
            </p:sp>
            <p:sp>
              <p:nvSpPr>
                <p:cNvPr id="51344" name="Line 751"/>
                <p:cNvSpPr>
                  <a:spLocks noChangeShapeType="1"/>
                </p:cNvSpPr>
                <p:nvPr/>
              </p:nvSpPr>
              <p:spPr bwMode="auto">
                <a:xfrm>
                  <a:off x="1211" y="2605"/>
                  <a:ext cx="1" cy="52"/>
                </a:xfrm>
                <a:prstGeom prst="line">
                  <a:avLst/>
                </a:prstGeom>
                <a:noFill/>
                <a:ln w="3175">
                  <a:solidFill>
                    <a:srgbClr val="0000FF"/>
                  </a:solidFill>
                  <a:round/>
                  <a:headEnd/>
                  <a:tailEnd/>
                </a:ln>
              </p:spPr>
              <p:txBody>
                <a:bodyPr/>
                <a:lstStyle/>
                <a:p>
                  <a:endParaRPr lang="en-US"/>
                </a:p>
              </p:txBody>
            </p:sp>
            <p:sp>
              <p:nvSpPr>
                <p:cNvPr id="51345" name="Line 752"/>
                <p:cNvSpPr>
                  <a:spLocks noChangeShapeType="1"/>
                </p:cNvSpPr>
                <p:nvPr/>
              </p:nvSpPr>
              <p:spPr bwMode="auto">
                <a:xfrm>
                  <a:off x="1207" y="2657"/>
                  <a:ext cx="8" cy="1"/>
                </a:xfrm>
                <a:prstGeom prst="line">
                  <a:avLst/>
                </a:prstGeom>
                <a:noFill/>
                <a:ln w="3175">
                  <a:solidFill>
                    <a:srgbClr val="0000FF"/>
                  </a:solidFill>
                  <a:round/>
                  <a:headEnd/>
                  <a:tailEnd/>
                </a:ln>
              </p:spPr>
              <p:txBody>
                <a:bodyPr/>
                <a:lstStyle/>
                <a:p>
                  <a:endParaRPr lang="en-US"/>
                </a:p>
              </p:txBody>
            </p:sp>
            <p:sp>
              <p:nvSpPr>
                <p:cNvPr id="51346" name="Oval 753"/>
                <p:cNvSpPr>
                  <a:spLocks noChangeArrowheads="1"/>
                </p:cNvSpPr>
                <p:nvPr/>
              </p:nvSpPr>
              <p:spPr bwMode="auto">
                <a:xfrm>
                  <a:off x="207" y="2591"/>
                  <a:ext cx="8" cy="11"/>
                </a:xfrm>
                <a:prstGeom prst="ellipse">
                  <a:avLst/>
                </a:prstGeom>
                <a:solidFill>
                  <a:srgbClr val="FF0000"/>
                </a:solidFill>
                <a:ln w="3175">
                  <a:solidFill>
                    <a:srgbClr val="FF0000"/>
                  </a:solidFill>
                  <a:round/>
                  <a:headEnd/>
                  <a:tailEnd/>
                </a:ln>
              </p:spPr>
              <p:txBody>
                <a:bodyPr/>
                <a:lstStyle/>
                <a:p>
                  <a:endParaRPr lang="en-US"/>
                </a:p>
              </p:txBody>
            </p:sp>
            <p:sp>
              <p:nvSpPr>
                <p:cNvPr id="51347" name="Oval 754"/>
                <p:cNvSpPr>
                  <a:spLocks noChangeArrowheads="1"/>
                </p:cNvSpPr>
                <p:nvPr/>
              </p:nvSpPr>
              <p:spPr bwMode="auto">
                <a:xfrm>
                  <a:off x="349" y="2523"/>
                  <a:ext cx="8" cy="12"/>
                </a:xfrm>
                <a:prstGeom prst="ellipse">
                  <a:avLst/>
                </a:prstGeom>
                <a:solidFill>
                  <a:srgbClr val="FF0000"/>
                </a:solidFill>
                <a:ln w="3175">
                  <a:solidFill>
                    <a:srgbClr val="FF0000"/>
                  </a:solidFill>
                  <a:round/>
                  <a:headEnd/>
                  <a:tailEnd/>
                </a:ln>
              </p:spPr>
              <p:txBody>
                <a:bodyPr/>
                <a:lstStyle/>
                <a:p>
                  <a:endParaRPr lang="en-US"/>
                </a:p>
              </p:txBody>
            </p:sp>
            <p:sp>
              <p:nvSpPr>
                <p:cNvPr id="51348" name="Oval 755"/>
                <p:cNvSpPr>
                  <a:spLocks noChangeArrowheads="1"/>
                </p:cNvSpPr>
                <p:nvPr/>
              </p:nvSpPr>
              <p:spPr bwMode="auto">
                <a:xfrm>
                  <a:off x="492" y="2313"/>
                  <a:ext cx="8" cy="13"/>
                </a:xfrm>
                <a:prstGeom prst="ellipse">
                  <a:avLst/>
                </a:prstGeom>
                <a:solidFill>
                  <a:srgbClr val="FF0000"/>
                </a:solidFill>
                <a:ln w="3175">
                  <a:solidFill>
                    <a:srgbClr val="FF0000"/>
                  </a:solidFill>
                  <a:round/>
                  <a:headEnd/>
                  <a:tailEnd/>
                </a:ln>
              </p:spPr>
              <p:txBody>
                <a:bodyPr/>
                <a:lstStyle/>
                <a:p>
                  <a:endParaRPr lang="en-US"/>
                </a:p>
              </p:txBody>
            </p:sp>
            <p:sp>
              <p:nvSpPr>
                <p:cNvPr id="51349" name="Oval 756"/>
                <p:cNvSpPr>
                  <a:spLocks noChangeArrowheads="1"/>
                </p:cNvSpPr>
                <p:nvPr/>
              </p:nvSpPr>
              <p:spPr bwMode="auto">
                <a:xfrm>
                  <a:off x="635" y="2141"/>
                  <a:ext cx="8" cy="12"/>
                </a:xfrm>
                <a:prstGeom prst="ellipse">
                  <a:avLst/>
                </a:prstGeom>
                <a:solidFill>
                  <a:srgbClr val="FF0000"/>
                </a:solidFill>
                <a:ln w="3175">
                  <a:solidFill>
                    <a:srgbClr val="FF0000"/>
                  </a:solidFill>
                  <a:round/>
                  <a:headEnd/>
                  <a:tailEnd/>
                </a:ln>
              </p:spPr>
              <p:txBody>
                <a:bodyPr/>
                <a:lstStyle/>
                <a:p>
                  <a:endParaRPr lang="en-US"/>
                </a:p>
              </p:txBody>
            </p:sp>
            <p:sp>
              <p:nvSpPr>
                <p:cNvPr id="51350" name="Oval 757"/>
                <p:cNvSpPr>
                  <a:spLocks noChangeArrowheads="1"/>
                </p:cNvSpPr>
                <p:nvPr/>
              </p:nvSpPr>
              <p:spPr bwMode="auto">
                <a:xfrm>
                  <a:off x="779" y="1957"/>
                  <a:ext cx="8" cy="12"/>
                </a:xfrm>
                <a:prstGeom prst="ellipse">
                  <a:avLst/>
                </a:prstGeom>
                <a:solidFill>
                  <a:srgbClr val="FF0000"/>
                </a:solidFill>
                <a:ln w="3175">
                  <a:solidFill>
                    <a:srgbClr val="FF0000"/>
                  </a:solidFill>
                  <a:round/>
                  <a:headEnd/>
                  <a:tailEnd/>
                </a:ln>
              </p:spPr>
              <p:txBody>
                <a:bodyPr/>
                <a:lstStyle/>
                <a:p>
                  <a:endParaRPr lang="en-US"/>
                </a:p>
              </p:txBody>
            </p:sp>
            <p:sp>
              <p:nvSpPr>
                <p:cNvPr id="51351" name="Oval 758"/>
                <p:cNvSpPr>
                  <a:spLocks noChangeArrowheads="1"/>
                </p:cNvSpPr>
                <p:nvPr/>
              </p:nvSpPr>
              <p:spPr bwMode="auto">
                <a:xfrm>
                  <a:off x="921" y="2083"/>
                  <a:ext cx="8" cy="12"/>
                </a:xfrm>
                <a:prstGeom prst="ellipse">
                  <a:avLst/>
                </a:prstGeom>
                <a:solidFill>
                  <a:srgbClr val="FF0000"/>
                </a:solidFill>
                <a:ln w="3175">
                  <a:solidFill>
                    <a:srgbClr val="FF0000"/>
                  </a:solidFill>
                  <a:round/>
                  <a:headEnd/>
                  <a:tailEnd/>
                </a:ln>
              </p:spPr>
              <p:txBody>
                <a:bodyPr/>
                <a:lstStyle/>
                <a:p>
                  <a:endParaRPr lang="en-US"/>
                </a:p>
              </p:txBody>
            </p:sp>
            <p:sp>
              <p:nvSpPr>
                <p:cNvPr id="51352" name="Oval 759"/>
                <p:cNvSpPr>
                  <a:spLocks noChangeArrowheads="1"/>
                </p:cNvSpPr>
                <p:nvPr/>
              </p:nvSpPr>
              <p:spPr bwMode="auto">
                <a:xfrm>
                  <a:off x="1065" y="2332"/>
                  <a:ext cx="8" cy="12"/>
                </a:xfrm>
                <a:prstGeom prst="ellipse">
                  <a:avLst/>
                </a:prstGeom>
                <a:solidFill>
                  <a:srgbClr val="FF0000"/>
                </a:solidFill>
                <a:ln w="3175">
                  <a:solidFill>
                    <a:srgbClr val="FF0000"/>
                  </a:solidFill>
                  <a:round/>
                  <a:headEnd/>
                  <a:tailEnd/>
                </a:ln>
              </p:spPr>
              <p:txBody>
                <a:bodyPr/>
                <a:lstStyle/>
                <a:p>
                  <a:endParaRPr lang="en-US"/>
                </a:p>
              </p:txBody>
            </p:sp>
            <p:sp>
              <p:nvSpPr>
                <p:cNvPr id="51353" name="Oval 760"/>
                <p:cNvSpPr>
                  <a:spLocks noChangeArrowheads="1"/>
                </p:cNvSpPr>
                <p:nvPr/>
              </p:nvSpPr>
              <p:spPr bwMode="auto">
                <a:xfrm>
                  <a:off x="1207" y="2483"/>
                  <a:ext cx="8" cy="12"/>
                </a:xfrm>
                <a:prstGeom prst="ellipse">
                  <a:avLst/>
                </a:prstGeom>
                <a:solidFill>
                  <a:srgbClr val="FF0000"/>
                </a:solidFill>
                <a:ln w="3175">
                  <a:solidFill>
                    <a:srgbClr val="FF0000"/>
                  </a:solidFill>
                  <a:round/>
                  <a:headEnd/>
                  <a:tailEnd/>
                </a:ln>
              </p:spPr>
              <p:txBody>
                <a:bodyPr/>
                <a:lstStyle/>
                <a:p>
                  <a:endParaRPr lang="en-US"/>
                </a:p>
              </p:txBody>
            </p:sp>
            <p:sp>
              <p:nvSpPr>
                <p:cNvPr id="51354" name="Oval 761"/>
                <p:cNvSpPr>
                  <a:spLocks noChangeArrowheads="1"/>
                </p:cNvSpPr>
                <p:nvPr/>
              </p:nvSpPr>
              <p:spPr bwMode="auto">
                <a:xfrm>
                  <a:off x="207" y="2581"/>
                  <a:ext cx="8" cy="12"/>
                </a:xfrm>
                <a:prstGeom prst="ellipse">
                  <a:avLst/>
                </a:prstGeom>
                <a:solidFill>
                  <a:srgbClr val="0000FF"/>
                </a:solidFill>
                <a:ln w="3175">
                  <a:solidFill>
                    <a:srgbClr val="0000FF"/>
                  </a:solidFill>
                  <a:round/>
                  <a:headEnd/>
                  <a:tailEnd/>
                </a:ln>
              </p:spPr>
              <p:txBody>
                <a:bodyPr/>
                <a:lstStyle/>
                <a:p>
                  <a:endParaRPr lang="en-US"/>
                </a:p>
              </p:txBody>
            </p:sp>
            <p:sp>
              <p:nvSpPr>
                <p:cNvPr id="51355" name="Oval 762"/>
                <p:cNvSpPr>
                  <a:spLocks noChangeArrowheads="1"/>
                </p:cNvSpPr>
                <p:nvPr/>
              </p:nvSpPr>
              <p:spPr bwMode="auto">
                <a:xfrm>
                  <a:off x="349" y="2533"/>
                  <a:ext cx="8" cy="12"/>
                </a:xfrm>
                <a:prstGeom prst="ellipse">
                  <a:avLst/>
                </a:prstGeom>
                <a:solidFill>
                  <a:srgbClr val="0000FF"/>
                </a:solidFill>
                <a:ln w="3175">
                  <a:solidFill>
                    <a:srgbClr val="0000FF"/>
                  </a:solidFill>
                  <a:round/>
                  <a:headEnd/>
                  <a:tailEnd/>
                </a:ln>
              </p:spPr>
              <p:txBody>
                <a:bodyPr/>
                <a:lstStyle/>
                <a:p>
                  <a:endParaRPr lang="en-US"/>
                </a:p>
              </p:txBody>
            </p:sp>
            <p:sp>
              <p:nvSpPr>
                <p:cNvPr id="51356" name="Oval 763"/>
                <p:cNvSpPr>
                  <a:spLocks noChangeArrowheads="1"/>
                </p:cNvSpPr>
                <p:nvPr/>
              </p:nvSpPr>
              <p:spPr bwMode="auto">
                <a:xfrm>
                  <a:off x="492" y="2366"/>
                  <a:ext cx="8" cy="12"/>
                </a:xfrm>
                <a:prstGeom prst="ellipse">
                  <a:avLst/>
                </a:prstGeom>
                <a:solidFill>
                  <a:srgbClr val="0000FF"/>
                </a:solidFill>
                <a:ln w="3175">
                  <a:solidFill>
                    <a:srgbClr val="0000FF"/>
                  </a:solidFill>
                  <a:round/>
                  <a:headEnd/>
                  <a:tailEnd/>
                </a:ln>
              </p:spPr>
              <p:txBody>
                <a:bodyPr/>
                <a:lstStyle/>
                <a:p>
                  <a:endParaRPr lang="en-US"/>
                </a:p>
              </p:txBody>
            </p:sp>
            <p:sp>
              <p:nvSpPr>
                <p:cNvPr id="51357" name="Oval 764"/>
                <p:cNvSpPr>
                  <a:spLocks noChangeArrowheads="1"/>
                </p:cNvSpPr>
                <p:nvPr/>
              </p:nvSpPr>
              <p:spPr bwMode="auto">
                <a:xfrm>
                  <a:off x="635" y="2133"/>
                  <a:ext cx="8" cy="13"/>
                </a:xfrm>
                <a:prstGeom prst="ellipse">
                  <a:avLst/>
                </a:prstGeom>
                <a:solidFill>
                  <a:srgbClr val="0000FF"/>
                </a:solidFill>
                <a:ln w="3175">
                  <a:solidFill>
                    <a:srgbClr val="0000FF"/>
                  </a:solidFill>
                  <a:round/>
                  <a:headEnd/>
                  <a:tailEnd/>
                </a:ln>
              </p:spPr>
              <p:txBody>
                <a:bodyPr/>
                <a:lstStyle/>
                <a:p>
                  <a:endParaRPr lang="en-US"/>
                </a:p>
              </p:txBody>
            </p:sp>
            <p:sp>
              <p:nvSpPr>
                <p:cNvPr id="51358" name="Oval 765"/>
                <p:cNvSpPr>
                  <a:spLocks noChangeArrowheads="1"/>
                </p:cNvSpPr>
                <p:nvPr/>
              </p:nvSpPr>
              <p:spPr bwMode="auto">
                <a:xfrm>
                  <a:off x="779" y="1972"/>
                  <a:ext cx="8" cy="11"/>
                </a:xfrm>
                <a:prstGeom prst="ellipse">
                  <a:avLst/>
                </a:prstGeom>
                <a:solidFill>
                  <a:srgbClr val="0000FF"/>
                </a:solidFill>
                <a:ln w="3175">
                  <a:solidFill>
                    <a:srgbClr val="0000FF"/>
                  </a:solidFill>
                  <a:round/>
                  <a:headEnd/>
                  <a:tailEnd/>
                </a:ln>
              </p:spPr>
              <p:txBody>
                <a:bodyPr/>
                <a:lstStyle/>
                <a:p>
                  <a:endParaRPr lang="en-US"/>
                </a:p>
              </p:txBody>
            </p:sp>
            <p:sp>
              <p:nvSpPr>
                <p:cNvPr id="51359" name="Oval 766"/>
                <p:cNvSpPr>
                  <a:spLocks noChangeArrowheads="1"/>
                </p:cNvSpPr>
                <p:nvPr/>
              </p:nvSpPr>
              <p:spPr bwMode="auto">
                <a:xfrm>
                  <a:off x="921" y="2054"/>
                  <a:ext cx="8" cy="11"/>
                </a:xfrm>
                <a:prstGeom prst="ellipse">
                  <a:avLst/>
                </a:prstGeom>
                <a:solidFill>
                  <a:srgbClr val="0000FF"/>
                </a:solidFill>
                <a:ln w="3175">
                  <a:solidFill>
                    <a:srgbClr val="0000FF"/>
                  </a:solidFill>
                  <a:round/>
                  <a:headEnd/>
                  <a:tailEnd/>
                </a:ln>
              </p:spPr>
              <p:txBody>
                <a:bodyPr/>
                <a:lstStyle/>
                <a:p>
                  <a:endParaRPr lang="en-US"/>
                </a:p>
              </p:txBody>
            </p:sp>
            <p:sp>
              <p:nvSpPr>
                <p:cNvPr id="51360" name="Oval 767"/>
                <p:cNvSpPr>
                  <a:spLocks noChangeArrowheads="1"/>
                </p:cNvSpPr>
                <p:nvPr/>
              </p:nvSpPr>
              <p:spPr bwMode="auto">
                <a:xfrm>
                  <a:off x="1065" y="2337"/>
                  <a:ext cx="8" cy="11"/>
                </a:xfrm>
                <a:prstGeom prst="ellipse">
                  <a:avLst/>
                </a:prstGeom>
                <a:solidFill>
                  <a:srgbClr val="0000FF"/>
                </a:solidFill>
                <a:ln w="3175">
                  <a:solidFill>
                    <a:srgbClr val="0000FF"/>
                  </a:solidFill>
                  <a:round/>
                  <a:headEnd/>
                  <a:tailEnd/>
                </a:ln>
              </p:spPr>
              <p:txBody>
                <a:bodyPr/>
                <a:lstStyle/>
                <a:p>
                  <a:endParaRPr lang="en-US"/>
                </a:p>
              </p:txBody>
            </p:sp>
            <p:sp>
              <p:nvSpPr>
                <p:cNvPr id="51361" name="Oval 768"/>
                <p:cNvSpPr>
                  <a:spLocks noChangeArrowheads="1"/>
                </p:cNvSpPr>
                <p:nvPr/>
              </p:nvSpPr>
              <p:spPr bwMode="auto">
                <a:xfrm>
                  <a:off x="1207" y="2599"/>
                  <a:ext cx="8" cy="12"/>
                </a:xfrm>
                <a:prstGeom prst="ellipse">
                  <a:avLst/>
                </a:prstGeom>
                <a:solidFill>
                  <a:srgbClr val="0000FF"/>
                </a:solidFill>
                <a:ln w="3175">
                  <a:solidFill>
                    <a:srgbClr val="0000FF"/>
                  </a:solidFill>
                  <a:round/>
                  <a:headEnd/>
                  <a:tailEnd/>
                </a:ln>
              </p:spPr>
              <p:txBody>
                <a:bodyPr/>
                <a:lstStyle/>
                <a:p>
                  <a:endParaRPr lang="en-US"/>
                </a:p>
              </p:txBody>
            </p:sp>
          </p:grpSp>
        </p:grpSp>
        <p:sp>
          <p:nvSpPr>
            <p:cNvPr id="51292" name="Text Box 769"/>
            <p:cNvSpPr txBox="1">
              <a:spLocks noChangeArrowheads="1"/>
            </p:cNvSpPr>
            <p:nvPr/>
          </p:nvSpPr>
          <p:spPr bwMode="auto">
            <a:xfrm>
              <a:off x="1244" y="1514"/>
              <a:ext cx="116" cy="288"/>
            </a:xfrm>
            <a:prstGeom prst="rect">
              <a:avLst/>
            </a:prstGeom>
            <a:noFill/>
            <a:ln w="9525">
              <a:noFill/>
              <a:miter lim="800000"/>
              <a:headEnd/>
              <a:tailEnd/>
            </a:ln>
          </p:spPr>
          <p:txBody>
            <a:bodyPr wrap="none">
              <a:spAutoFit/>
            </a:bodyPr>
            <a:lstStyle/>
            <a:p>
              <a:endParaRPr lang="en-US" b="1">
                <a:latin typeface="Times" charset="0"/>
              </a:endParaRPr>
            </a:p>
          </p:txBody>
        </p:sp>
      </p:grpSp>
      <p:sp>
        <p:nvSpPr>
          <p:cNvPr id="51242" name="Text Box 770"/>
          <p:cNvSpPr txBox="1">
            <a:spLocks noChangeArrowheads="1"/>
          </p:cNvSpPr>
          <p:nvPr/>
        </p:nvSpPr>
        <p:spPr bwMode="auto">
          <a:xfrm>
            <a:off x="533400" y="3810000"/>
            <a:ext cx="184150" cy="457200"/>
          </a:xfrm>
          <a:prstGeom prst="rect">
            <a:avLst/>
          </a:prstGeom>
          <a:noFill/>
          <a:ln w="9525">
            <a:noFill/>
            <a:miter lim="800000"/>
            <a:headEnd/>
            <a:tailEnd/>
          </a:ln>
        </p:spPr>
        <p:txBody>
          <a:bodyPr wrap="none">
            <a:spAutoFit/>
          </a:bodyPr>
          <a:lstStyle/>
          <a:p>
            <a:endParaRPr lang="en-US" b="1">
              <a:latin typeface="Times" charset="0"/>
            </a:endParaRPr>
          </a:p>
        </p:txBody>
      </p:sp>
      <p:grpSp>
        <p:nvGrpSpPr>
          <p:cNvPr id="51243" name="Group 771"/>
          <p:cNvGrpSpPr>
            <a:grpSpLocks/>
          </p:cNvGrpSpPr>
          <p:nvPr/>
        </p:nvGrpSpPr>
        <p:grpSpPr bwMode="auto">
          <a:xfrm>
            <a:off x="1252538" y="4038600"/>
            <a:ext cx="1895475" cy="1597025"/>
            <a:chOff x="3376" y="160"/>
            <a:chExt cx="1264" cy="1110"/>
          </a:xfrm>
        </p:grpSpPr>
        <p:sp>
          <p:nvSpPr>
            <p:cNvPr id="51262" name="Rectangle 772"/>
            <p:cNvSpPr>
              <a:spLocks noChangeArrowheads="1"/>
            </p:cNvSpPr>
            <p:nvPr/>
          </p:nvSpPr>
          <p:spPr bwMode="auto">
            <a:xfrm>
              <a:off x="3376" y="160"/>
              <a:ext cx="1264" cy="1110"/>
            </a:xfrm>
            <a:prstGeom prst="rect">
              <a:avLst/>
            </a:prstGeom>
            <a:solidFill>
              <a:srgbClr val="FFFFFF"/>
            </a:solidFill>
            <a:ln w="9525">
              <a:noFill/>
              <a:miter lim="800000"/>
              <a:headEnd/>
              <a:tailEnd/>
            </a:ln>
          </p:spPr>
          <p:txBody>
            <a:bodyPr/>
            <a:lstStyle/>
            <a:p>
              <a:endParaRPr lang="en-US"/>
            </a:p>
          </p:txBody>
        </p:sp>
        <p:sp>
          <p:nvSpPr>
            <p:cNvPr id="51263" name="Line 773"/>
            <p:cNvSpPr>
              <a:spLocks noChangeShapeType="1"/>
            </p:cNvSpPr>
            <p:nvPr/>
          </p:nvSpPr>
          <p:spPr bwMode="auto">
            <a:xfrm>
              <a:off x="3406" y="190"/>
              <a:ext cx="1" cy="1049"/>
            </a:xfrm>
            <a:prstGeom prst="line">
              <a:avLst/>
            </a:prstGeom>
            <a:noFill/>
            <a:ln w="6350">
              <a:solidFill>
                <a:srgbClr val="000000"/>
              </a:solidFill>
              <a:round/>
              <a:headEnd/>
              <a:tailEnd/>
            </a:ln>
          </p:spPr>
          <p:txBody>
            <a:bodyPr/>
            <a:lstStyle/>
            <a:p>
              <a:endParaRPr lang="en-US"/>
            </a:p>
          </p:txBody>
        </p:sp>
        <p:sp>
          <p:nvSpPr>
            <p:cNvPr id="51264" name="Line 774"/>
            <p:cNvSpPr>
              <a:spLocks noChangeShapeType="1"/>
            </p:cNvSpPr>
            <p:nvPr/>
          </p:nvSpPr>
          <p:spPr bwMode="auto">
            <a:xfrm>
              <a:off x="3393" y="1239"/>
              <a:ext cx="13" cy="1"/>
            </a:xfrm>
            <a:prstGeom prst="line">
              <a:avLst/>
            </a:prstGeom>
            <a:noFill/>
            <a:ln w="6350">
              <a:solidFill>
                <a:srgbClr val="000000"/>
              </a:solidFill>
              <a:round/>
              <a:headEnd/>
              <a:tailEnd/>
            </a:ln>
          </p:spPr>
          <p:txBody>
            <a:bodyPr/>
            <a:lstStyle/>
            <a:p>
              <a:endParaRPr lang="en-US"/>
            </a:p>
          </p:txBody>
        </p:sp>
        <p:sp>
          <p:nvSpPr>
            <p:cNvPr id="51265" name="Line 775"/>
            <p:cNvSpPr>
              <a:spLocks noChangeShapeType="1"/>
            </p:cNvSpPr>
            <p:nvPr/>
          </p:nvSpPr>
          <p:spPr bwMode="auto">
            <a:xfrm>
              <a:off x="3393" y="976"/>
              <a:ext cx="13" cy="1"/>
            </a:xfrm>
            <a:prstGeom prst="line">
              <a:avLst/>
            </a:prstGeom>
            <a:noFill/>
            <a:ln w="6350">
              <a:solidFill>
                <a:srgbClr val="000000"/>
              </a:solidFill>
              <a:round/>
              <a:headEnd/>
              <a:tailEnd/>
            </a:ln>
          </p:spPr>
          <p:txBody>
            <a:bodyPr/>
            <a:lstStyle/>
            <a:p>
              <a:endParaRPr lang="en-US"/>
            </a:p>
          </p:txBody>
        </p:sp>
        <p:sp>
          <p:nvSpPr>
            <p:cNvPr id="51266" name="Line 776"/>
            <p:cNvSpPr>
              <a:spLocks noChangeShapeType="1"/>
            </p:cNvSpPr>
            <p:nvPr/>
          </p:nvSpPr>
          <p:spPr bwMode="auto">
            <a:xfrm>
              <a:off x="3393" y="715"/>
              <a:ext cx="13" cy="1"/>
            </a:xfrm>
            <a:prstGeom prst="line">
              <a:avLst/>
            </a:prstGeom>
            <a:noFill/>
            <a:ln w="6350">
              <a:solidFill>
                <a:srgbClr val="000000"/>
              </a:solidFill>
              <a:round/>
              <a:headEnd/>
              <a:tailEnd/>
            </a:ln>
          </p:spPr>
          <p:txBody>
            <a:bodyPr/>
            <a:lstStyle/>
            <a:p>
              <a:endParaRPr lang="en-US"/>
            </a:p>
          </p:txBody>
        </p:sp>
        <p:sp>
          <p:nvSpPr>
            <p:cNvPr id="51267" name="Line 777"/>
            <p:cNvSpPr>
              <a:spLocks noChangeShapeType="1"/>
            </p:cNvSpPr>
            <p:nvPr/>
          </p:nvSpPr>
          <p:spPr bwMode="auto">
            <a:xfrm>
              <a:off x="3393" y="453"/>
              <a:ext cx="13" cy="1"/>
            </a:xfrm>
            <a:prstGeom prst="line">
              <a:avLst/>
            </a:prstGeom>
            <a:noFill/>
            <a:ln w="6350">
              <a:solidFill>
                <a:srgbClr val="000000"/>
              </a:solidFill>
              <a:round/>
              <a:headEnd/>
              <a:tailEnd/>
            </a:ln>
          </p:spPr>
          <p:txBody>
            <a:bodyPr/>
            <a:lstStyle/>
            <a:p>
              <a:endParaRPr lang="en-US"/>
            </a:p>
          </p:txBody>
        </p:sp>
        <p:sp>
          <p:nvSpPr>
            <p:cNvPr id="51268" name="Line 778"/>
            <p:cNvSpPr>
              <a:spLocks noChangeShapeType="1"/>
            </p:cNvSpPr>
            <p:nvPr/>
          </p:nvSpPr>
          <p:spPr bwMode="auto">
            <a:xfrm>
              <a:off x="3393" y="190"/>
              <a:ext cx="13" cy="1"/>
            </a:xfrm>
            <a:prstGeom prst="line">
              <a:avLst/>
            </a:prstGeom>
            <a:noFill/>
            <a:ln w="6350">
              <a:solidFill>
                <a:srgbClr val="000000"/>
              </a:solidFill>
              <a:round/>
              <a:headEnd/>
              <a:tailEnd/>
            </a:ln>
          </p:spPr>
          <p:txBody>
            <a:bodyPr/>
            <a:lstStyle/>
            <a:p>
              <a:endParaRPr lang="en-US"/>
            </a:p>
          </p:txBody>
        </p:sp>
        <p:sp>
          <p:nvSpPr>
            <p:cNvPr id="51269" name="Line 779"/>
            <p:cNvSpPr>
              <a:spLocks noChangeShapeType="1"/>
            </p:cNvSpPr>
            <p:nvPr/>
          </p:nvSpPr>
          <p:spPr bwMode="auto">
            <a:xfrm>
              <a:off x="3406" y="1239"/>
              <a:ext cx="1204" cy="1"/>
            </a:xfrm>
            <a:prstGeom prst="line">
              <a:avLst/>
            </a:prstGeom>
            <a:noFill/>
            <a:ln w="6350">
              <a:solidFill>
                <a:srgbClr val="000000"/>
              </a:solidFill>
              <a:round/>
              <a:headEnd/>
              <a:tailEnd/>
            </a:ln>
          </p:spPr>
          <p:txBody>
            <a:bodyPr/>
            <a:lstStyle/>
            <a:p>
              <a:endParaRPr lang="en-US"/>
            </a:p>
          </p:txBody>
        </p:sp>
        <p:sp>
          <p:nvSpPr>
            <p:cNvPr id="51270" name="Line 780"/>
            <p:cNvSpPr>
              <a:spLocks noChangeShapeType="1"/>
            </p:cNvSpPr>
            <p:nvPr/>
          </p:nvSpPr>
          <p:spPr bwMode="auto">
            <a:xfrm flipV="1">
              <a:off x="3406" y="1239"/>
              <a:ext cx="1" cy="13"/>
            </a:xfrm>
            <a:prstGeom prst="line">
              <a:avLst/>
            </a:prstGeom>
            <a:noFill/>
            <a:ln w="6350">
              <a:solidFill>
                <a:srgbClr val="000000"/>
              </a:solidFill>
              <a:round/>
              <a:headEnd/>
              <a:tailEnd/>
            </a:ln>
          </p:spPr>
          <p:txBody>
            <a:bodyPr/>
            <a:lstStyle/>
            <a:p>
              <a:endParaRPr lang="en-US"/>
            </a:p>
          </p:txBody>
        </p:sp>
        <p:sp>
          <p:nvSpPr>
            <p:cNvPr id="51271" name="Line 781"/>
            <p:cNvSpPr>
              <a:spLocks noChangeShapeType="1"/>
            </p:cNvSpPr>
            <p:nvPr/>
          </p:nvSpPr>
          <p:spPr bwMode="auto">
            <a:xfrm flipV="1">
              <a:off x="4008" y="1239"/>
              <a:ext cx="1" cy="13"/>
            </a:xfrm>
            <a:prstGeom prst="line">
              <a:avLst/>
            </a:prstGeom>
            <a:noFill/>
            <a:ln w="6350">
              <a:solidFill>
                <a:srgbClr val="000000"/>
              </a:solidFill>
              <a:round/>
              <a:headEnd/>
              <a:tailEnd/>
            </a:ln>
          </p:spPr>
          <p:txBody>
            <a:bodyPr/>
            <a:lstStyle/>
            <a:p>
              <a:endParaRPr lang="en-US"/>
            </a:p>
          </p:txBody>
        </p:sp>
        <p:sp>
          <p:nvSpPr>
            <p:cNvPr id="51272" name="Line 782"/>
            <p:cNvSpPr>
              <a:spLocks noChangeShapeType="1"/>
            </p:cNvSpPr>
            <p:nvPr/>
          </p:nvSpPr>
          <p:spPr bwMode="auto">
            <a:xfrm flipV="1">
              <a:off x="4610" y="1239"/>
              <a:ext cx="1" cy="13"/>
            </a:xfrm>
            <a:prstGeom prst="line">
              <a:avLst/>
            </a:prstGeom>
            <a:noFill/>
            <a:ln w="6350">
              <a:solidFill>
                <a:srgbClr val="000000"/>
              </a:solidFill>
              <a:round/>
              <a:headEnd/>
              <a:tailEnd/>
            </a:ln>
          </p:spPr>
          <p:txBody>
            <a:bodyPr/>
            <a:lstStyle/>
            <a:p>
              <a:endParaRPr lang="en-US"/>
            </a:p>
          </p:txBody>
        </p:sp>
        <p:sp>
          <p:nvSpPr>
            <p:cNvPr id="51273" name="Line 783"/>
            <p:cNvSpPr>
              <a:spLocks noChangeShapeType="1"/>
            </p:cNvSpPr>
            <p:nvPr/>
          </p:nvSpPr>
          <p:spPr bwMode="auto">
            <a:xfrm flipV="1">
              <a:off x="3706" y="478"/>
              <a:ext cx="602" cy="275"/>
            </a:xfrm>
            <a:prstGeom prst="line">
              <a:avLst/>
            </a:prstGeom>
            <a:noFill/>
            <a:ln w="6350">
              <a:solidFill>
                <a:srgbClr val="000000"/>
              </a:solidFill>
              <a:round/>
              <a:headEnd/>
              <a:tailEnd/>
            </a:ln>
          </p:spPr>
          <p:txBody>
            <a:bodyPr/>
            <a:lstStyle/>
            <a:p>
              <a:endParaRPr lang="en-US"/>
            </a:p>
          </p:txBody>
        </p:sp>
        <p:sp>
          <p:nvSpPr>
            <p:cNvPr id="51274" name="Line 784"/>
            <p:cNvSpPr>
              <a:spLocks noChangeShapeType="1"/>
            </p:cNvSpPr>
            <p:nvPr/>
          </p:nvSpPr>
          <p:spPr bwMode="auto">
            <a:xfrm flipV="1">
              <a:off x="3706" y="699"/>
              <a:ext cx="1" cy="54"/>
            </a:xfrm>
            <a:prstGeom prst="line">
              <a:avLst/>
            </a:prstGeom>
            <a:noFill/>
            <a:ln w="6350">
              <a:solidFill>
                <a:srgbClr val="000000"/>
              </a:solidFill>
              <a:round/>
              <a:headEnd/>
              <a:tailEnd/>
            </a:ln>
          </p:spPr>
          <p:txBody>
            <a:bodyPr/>
            <a:lstStyle/>
            <a:p>
              <a:endParaRPr lang="en-US"/>
            </a:p>
          </p:txBody>
        </p:sp>
        <p:sp>
          <p:nvSpPr>
            <p:cNvPr id="51275" name="Line 785"/>
            <p:cNvSpPr>
              <a:spLocks noChangeShapeType="1"/>
            </p:cNvSpPr>
            <p:nvPr/>
          </p:nvSpPr>
          <p:spPr bwMode="auto">
            <a:xfrm>
              <a:off x="3694" y="699"/>
              <a:ext cx="25" cy="1"/>
            </a:xfrm>
            <a:prstGeom prst="line">
              <a:avLst/>
            </a:prstGeom>
            <a:noFill/>
            <a:ln w="6350">
              <a:solidFill>
                <a:srgbClr val="000000"/>
              </a:solidFill>
              <a:round/>
              <a:headEnd/>
              <a:tailEnd/>
            </a:ln>
          </p:spPr>
          <p:txBody>
            <a:bodyPr/>
            <a:lstStyle/>
            <a:p>
              <a:endParaRPr lang="en-US"/>
            </a:p>
          </p:txBody>
        </p:sp>
        <p:sp>
          <p:nvSpPr>
            <p:cNvPr id="51276" name="Line 786"/>
            <p:cNvSpPr>
              <a:spLocks noChangeShapeType="1"/>
            </p:cNvSpPr>
            <p:nvPr/>
          </p:nvSpPr>
          <p:spPr bwMode="auto">
            <a:xfrm flipV="1">
              <a:off x="4308" y="427"/>
              <a:ext cx="1" cy="51"/>
            </a:xfrm>
            <a:prstGeom prst="line">
              <a:avLst/>
            </a:prstGeom>
            <a:noFill/>
            <a:ln w="6350">
              <a:solidFill>
                <a:srgbClr val="000000"/>
              </a:solidFill>
              <a:round/>
              <a:headEnd/>
              <a:tailEnd/>
            </a:ln>
          </p:spPr>
          <p:txBody>
            <a:bodyPr/>
            <a:lstStyle/>
            <a:p>
              <a:endParaRPr lang="en-US"/>
            </a:p>
          </p:txBody>
        </p:sp>
        <p:sp>
          <p:nvSpPr>
            <p:cNvPr id="51277" name="Line 787"/>
            <p:cNvSpPr>
              <a:spLocks noChangeShapeType="1"/>
            </p:cNvSpPr>
            <p:nvPr/>
          </p:nvSpPr>
          <p:spPr bwMode="auto">
            <a:xfrm>
              <a:off x="4295" y="427"/>
              <a:ext cx="25" cy="1"/>
            </a:xfrm>
            <a:prstGeom prst="line">
              <a:avLst/>
            </a:prstGeom>
            <a:noFill/>
            <a:ln w="6350">
              <a:solidFill>
                <a:srgbClr val="000000"/>
              </a:solidFill>
              <a:round/>
              <a:headEnd/>
              <a:tailEnd/>
            </a:ln>
          </p:spPr>
          <p:txBody>
            <a:bodyPr/>
            <a:lstStyle/>
            <a:p>
              <a:endParaRPr lang="en-US"/>
            </a:p>
          </p:txBody>
        </p:sp>
        <p:sp>
          <p:nvSpPr>
            <p:cNvPr id="51278" name="Line 788"/>
            <p:cNvSpPr>
              <a:spLocks noChangeShapeType="1"/>
            </p:cNvSpPr>
            <p:nvPr/>
          </p:nvSpPr>
          <p:spPr bwMode="auto">
            <a:xfrm>
              <a:off x="3706" y="753"/>
              <a:ext cx="1" cy="54"/>
            </a:xfrm>
            <a:prstGeom prst="line">
              <a:avLst/>
            </a:prstGeom>
            <a:noFill/>
            <a:ln w="6350">
              <a:solidFill>
                <a:srgbClr val="000000"/>
              </a:solidFill>
              <a:round/>
              <a:headEnd/>
              <a:tailEnd/>
            </a:ln>
          </p:spPr>
          <p:txBody>
            <a:bodyPr/>
            <a:lstStyle/>
            <a:p>
              <a:endParaRPr lang="en-US"/>
            </a:p>
          </p:txBody>
        </p:sp>
        <p:sp>
          <p:nvSpPr>
            <p:cNvPr id="51279" name="Line 789"/>
            <p:cNvSpPr>
              <a:spLocks noChangeShapeType="1"/>
            </p:cNvSpPr>
            <p:nvPr/>
          </p:nvSpPr>
          <p:spPr bwMode="auto">
            <a:xfrm>
              <a:off x="3694" y="807"/>
              <a:ext cx="25" cy="1"/>
            </a:xfrm>
            <a:prstGeom prst="line">
              <a:avLst/>
            </a:prstGeom>
            <a:noFill/>
            <a:ln w="6350">
              <a:solidFill>
                <a:srgbClr val="000000"/>
              </a:solidFill>
              <a:round/>
              <a:headEnd/>
              <a:tailEnd/>
            </a:ln>
          </p:spPr>
          <p:txBody>
            <a:bodyPr/>
            <a:lstStyle/>
            <a:p>
              <a:endParaRPr lang="en-US"/>
            </a:p>
          </p:txBody>
        </p:sp>
        <p:sp>
          <p:nvSpPr>
            <p:cNvPr id="51280" name="Line 790"/>
            <p:cNvSpPr>
              <a:spLocks noChangeShapeType="1"/>
            </p:cNvSpPr>
            <p:nvPr/>
          </p:nvSpPr>
          <p:spPr bwMode="auto">
            <a:xfrm>
              <a:off x="4308" y="478"/>
              <a:ext cx="1" cy="50"/>
            </a:xfrm>
            <a:prstGeom prst="line">
              <a:avLst/>
            </a:prstGeom>
            <a:noFill/>
            <a:ln w="6350">
              <a:solidFill>
                <a:srgbClr val="000000"/>
              </a:solidFill>
              <a:round/>
              <a:headEnd/>
              <a:tailEnd/>
            </a:ln>
          </p:spPr>
          <p:txBody>
            <a:bodyPr/>
            <a:lstStyle/>
            <a:p>
              <a:endParaRPr lang="en-US"/>
            </a:p>
          </p:txBody>
        </p:sp>
        <p:sp>
          <p:nvSpPr>
            <p:cNvPr id="51281" name="Line 791"/>
            <p:cNvSpPr>
              <a:spLocks noChangeShapeType="1"/>
            </p:cNvSpPr>
            <p:nvPr/>
          </p:nvSpPr>
          <p:spPr bwMode="auto">
            <a:xfrm>
              <a:off x="4295" y="528"/>
              <a:ext cx="25" cy="1"/>
            </a:xfrm>
            <a:prstGeom prst="line">
              <a:avLst/>
            </a:prstGeom>
            <a:noFill/>
            <a:ln w="6350">
              <a:solidFill>
                <a:srgbClr val="000000"/>
              </a:solidFill>
              <a:round/>
              <a:headEnd/>
              <a:tailEnd/>
            </a:ln>
          </p:spPr>
          <p:txBody>
            <a:bodyPr/>
            <a:lstStyle/>
            <a:p>
              <a:endParaRPr lang="en-US"/>
            </a:p>
          </p:txBody>
        </p:sp>
        <p:sp>
          <p:nvSpPr>
            <p:cNvPr id="51282" name="Oval 792"/>
            <p:cNvSpPr>
              <a:spLocks noChangeArrowheads="1"/>
            </p:cNvSpPr>
            <p:nvPr/>
          </p:nvSpPr>
          <p:spPr bwMode="auto">
            <a:xfrm>
              <a:off x="3699" y="746"/>
              <a:ext cx="17" cy="17"/>
            </a:xfrm>
            <a:prstGeom prst="ellipse">
              <a:avLst/>
            </a:prstGeom>
            <a:solidFill>
              <a:srgbClr val="000000"/>
            </a:solidFill>
            <a:ln w="9525">
              <a:noFill/>
              <a:round/>
              <a:headEnd/>
              <a:tailEnd/>
            </a:ln>
          </p:spPr>
          <p:txBody>
            <a:bodyPr/>
            <a:lstStyle/>
            <a:p>
              <a:endParaRPr lang="en-US"/>
            </a:p>
          </p:txBody>
        </p:sp>
        <p:sp>
          <p:nvSpPr>
            <p:cNvPr id="51283" name="Oval 793"/>
            <p:cNvSpPr>
              <a:spLocks noChangeArrowheads="1"/>
            </p:cNvSpPr>
            <p:nvPr/>
          </p:nvSpPr>
          <p:spPr bwMode="auto">
            <a:xfrm>
              <a:off x="3698" y="745"/>
              <a:ext cx="19" cy="19"/>
            </a:xfrm>
            <a:prstGeom prst="ellipse">
              <a:avLst/>
            </a:prstGeom>
            <a:noFill/>
            <a:ln w="6350">
              <a:solidFill>
                <a:srgbClr val="000000"/>
              </a:solidFill>
              <a:round/>
              <a:headEnd/>
              <a:tailEnd/>
            </a:ln>
          </p:spPr>
          <p:txBody>
            <a:bodyPr/>
            <a:lstStyle/>
            <a:p>
              <a:endParaRPr lang="en-US"/>
            </a:p>
          </p:txBody>
        </p:sp>
        <p:sp>
          <p:nvSpPr>
            <p:cNvPr id="51284" name="Oval 794"/>
            <p:cNvSpPr>
              <a:spLocks noChangeArrowheads="1"/>
            </p:cNvSpPr>
            <p:nvPr/>
          </p:nvSpPr>
          <p:spPr bwMode="auto">
            <a:xfrm>
              <a:off x="4301" y="471"/>
              <a:ext cx="17" cy="17"/>
            </a:xfrm>
            <a:prstGeom prst="ellipse">
              <a:avLst/>
            </a:prstGeom>
            <a:solidFill>
              <a:srgbClr val="000000"/>
            </a:solidFill>
            <a:ln w="9525">
              <a:noFill/>
              <a:round/>
              <a:headEnd/>
              <a:tailEnd/>
            </a:ln>
          </p:spPr>
          <p:txBody>
            <a:bodyPr/>
            <a:lstStyle/>
            <a:p>
              <a:endParaRPr lang="en-US"/>
            </a:p>
          </p:txBody>
        </p:sp>
        <p:sp>
          <p:nvSpPr>
            <p:cNvPr id="51285" name="Oval 795"/>
            <p:cNvSpPr>
              <a:spLocks noChangeArrowheads="1"/>
            </p:cNvSpPr>
            <p:nvPr/>
          </p:nvSpPr>
          <p:spPr bwMode="auto">
            <a:xfrm>
              <a:off x="4300" y="470"/>
              <a:ext cx="19" cy="19"/>
            </a:xfrm>
            <a:prstGeom prst="ellipse">
              <a:avLst/>
            </a:prstGeom>
            <a:noFill/>
            <a:ln w="6350">
              <a:solidFill>
                <a:srgbClr val="000000"/>
              </a:solidFill>
              <a:round/>
              <a:headEnd/>
              <a:tailEnd/>
            </a:ln>
          </p:spPr>
          <p:txBody>
            <a:bodyPr/>
            <a:lstStyle/>
            <a:p>
              <a:endParaRPr lang="en-US"/>
            </a:p>
          </p:txBody>
        </p:sp>
      </p:grpSp>
      <p:sp>
        <p:nvSpPr>
          <p:cNvPr id="51244" name="Text Box 796"/>
          <p:cNvSpPr txBox="1">
            <a:spLocks noChangeArrowheads="1"/>
          </p:cNvSpPr>
          <p:nvPr/>
        </p:nvSpPr>
        <p:spPr bwMode="auto">
          <a:xfrm rot="-5400000">
            <a:off x="530225" y="4854575"/>
            <a:ext cx="396875" cy="92075"/>
          </a:xfrm>
          <a:prstGeom prst="rect">
            <a:avLst/>
          </a:prstGeom>
          <a:noFill/>
          <a:ln w="9525">
            <a:noFill/>
            <a:miter lim="800000"/>
            <a:headEnd/>
            <a:tailEnd/>
          </a:ln>
        </p:spPr>
        <p:txBody>
          <a:bodyPr vert="eaVert" wrap="none">
            <a:spAutoFit/>
          </a:bodyPr>
          <a:lstStyle/>
          <a:p>
            <a:pPr eaLnBrk="1" hangingPunct="1"/>
            <a:endParaRPr lang="en-US" sz="1400" b="1">
              <a:latin typeface="Times" charset="0"/>
            </a:endParaRPr>
          </a:p>
        </p:txBody>
      </p:sp>
      <p:sp>
        <p:nvSpPr>
          <p:cNvPr id="51245" name="Text Box 797"/>
          <p:cNvSpPr txBox="1">
            <a:spLocks noChangeArrowheads="1"/>
          </p:cNvSpPr>
          <p:nvPr/>
        </p:nvSpPr>
        <p:spPr bwMode="auto">
          <a:xfrm>
            <a:off x="962025" y="5454650"/>
            <a:ext cx="374650" cy="274638"/>
          </a:xfrm>
          <a:prstGeom prst="rect">
            <a:avLst/>
          </a:prstGeom>
          <a:noFill/>
          <a:ln w="9525">
            <a:noFill/>
            <a:miter lim="800000"/>
            <a:headEnd/>
            <a:tailEnd/>
          </a:ln>
        </p:spPr>
        <p:txBody>
          <a:bodyPr wrap="none">
            <a:spAutoFit/>
          </a:bodyPr>
          <a:lstStyle/>
          <a:p>
            <a:r>
              <a:rPr lang="en-US" sz="1200" b="1">
                <a:latin typeface="Times" charset="0"/>
              </a:rPr>
              <a:t>2.5</a:t>
            </a:r>
          </a:p>
        </p:txBody>
      </p:sp>
      <p:sp>
        <p:nvSpPr>
          <p:cNvPr id="51246" name="Text Box 798"/>
          <p:cNvSpPr txBox="1">
            <a:spLocks noChangeArrowheads="1"/>
          </p:cNvSpPr>
          <p:nvPr/>
        </p:nvSpPr>
        <p:spPr bwMode="auto">
          <a:xfrm>
            <a:off x="960438" y="5081588"/>
            <a:ext cx="374650" cy="274637"/>
          </a:xfrm>
          <a:prstGeom prst="rect">
            <a:avLst/>
          </a:prstGeom>
          <a:noFill/>
          <a:ln w="9525">
            <a:noFill/>
            <a:miter lim="800000"/>
            <a:headEnd/>
            <a:tailEnd/>
          </a:ln>
        </p:spPr>
        <p:txBody>
          <a:bodyPr wrap="none">
            <a:spAutoFit/>
          </a:bodyPr>
          <a:lstStyle/>
          <a:p>
            <a:r>
              <a:rPr lang="en-US" sz="1200" b="1">
                <a:latin typeface="Times" charset="0"/>
              </a:rPr>
              <a:t>3.0</a:t>
            </a:r>
          </a:p>
        </p:txBody>
      </p:sp>
      <p:sp>
        <p:nvSpPr>
          <p:cNvPr id="51247" name="Text Box 799"/>
          <p:cNvSpPr txBox="1">
            <a:spLocks noChangeArrowheads="1"/>
          </p:cNvSpPr>
          <p:nvPr/>
        </p:nvSpPr>
        <p:spPr bwMode="auto">
          <a:xfrm>
            <a:off x="960438" y="4702175"/>
            <a:ext cx="374650" cy="274638"/>
          </a:xfrm>
          <a:prstGeom prst="rect">
            <a:avLst/>
          </a:prstGeom>
          <a:noFill/>
          <a:ln w="9525">
            <a:noFill/>
            <a:miter lim="800000"/>
            <a:headEnd/>
            <a:tailEnd/>
          </a:ln>
        </p:spPr>
        <p:txBody>
          <a:bodyPr wrap="none">
            <a:spAutoFit/>
          </a:bodyPr>
          <a:lstStyle/>
          <a:p>
            <a:r>
              <a:rPr lang="en-US" sz="1200" b="1">
                <a:latin typeface="Times" charset="0"/>
              </a:rPr>
              <a:t>3.5</a:t>
            </a:r>
          </a:p>
        </p:txBody>
      </p:sp>
      <p:sp>
        <p:nvSpPr>
          <p:cNvPr id="51248" name="Text Box 800"/>
          <p:cNvSpPr txBox="1">
            <a:spLocks noChangeArrowheads="1"/>
          </p:cNvSpPr>
          <p:nvPr/>
        </p:nvSpPr>
        <p:spPr bwMode="auto">
          <a:xfrm>
            <a:off x="960438" y="4322763"/>
            <a:ext cx="374650" cy="274637"/>
          </a:xfrm>
          <a:prstGeom prst="rect">
            <a:avLst/>
          </a:prstGeom>
          <a:noFill/>
          <a:ln w="9525">
            <a:noFill/>
            <a:miter lim="800000"/>
            <a:headEnd/>
            <a:tailEnd/>
          </a:ln>
        </p:spPr>
        <p:txBody>
          <a:bodyPr wrap="none">
            <a:spAutoFit/>
          </a:bodyPr>
          <a:lstStyle/>
          <a:p>
            <a:r>
              <a:rPr lang="en-US" sz="1200" b="1">
                <a:latin typeface="Times" charset="0"/>
              </a:rPr>
              <a:t>4.0</a:t>
            </a:r>
          </a:p>
        </p:txBody>
      </p:sp>
      <p:sp>
        <p:nvSpPr>
          <p:cNvPr id="51249" name="Text Box 801"/>
          <p:cNvSpPr txBox="1">
            <a:spLocks noChangeArrowheads="1"/>
          </p:cNvSpPr>
          <p:nvPr/>
        </p:nvSpPr>
        <p:spPr bwMode="auto">
          <a:xfrm>
            <a:off x="960438" y="3962400"/>
            <a:ext cx="374650" cy="274638"/>
          </a:xfrm>
          <a:prstGeom prst="rect">
            <a:avLst/>
          </a:prstGeom>
          <a:noFill/>
          <a:ln w="9525">
            <a:noFill/>
            <a:miter lim="800000"/>
            <a:headEnd/>
            <a:tailEnd/>
          </a:ln>
        </p:spPr>
        <p:txBody>
          <a:bodyPr wrap="none">
            <a:spAutoFit/>
          </a:bodyPr>
          <a:lstStyle/>
          <a:p>
            <a:r>
              <a:rPr lang="en-US" sz="1200" b="1">
                <a:latin typeface="Times" charset="0"/>
              </a:rPr>
              <a:t>4.5</a:t>
            </a:r>
          </a:p>
        </p:txBody>
      </p:sp>
      <p:sp>
        <p:nvSpPr>
          <p:cNvPr id="51250" name="Text Box 802"/>
          <p:cNvSpPr txBox="1">
            <a:spLocks noChangeArrowheads="1"/>
          </p:cNvSpPr>
          <p:nvPr/>
        </p:nvSpPr>
        <p:spPr bwMode="auto">
          <a:xfrm>
            <a:off x="1835150" y="5553075"/>
            <a:ext cx="1163638" cy="336550"/>
          </a:xfrm>
          <a:prstGeom prst="rect">
            <a:avLst/>
          </a:prstGeom>
          <a:noFill/>
          <a:ln w="9525">
            <a:noFill/>
            <a:miter lim="800000"/>
            <a:headEnd/>
            <a:tailEnd/>
          </a:ln>
        </p:spPr>
        <p:txBody>
          <a:bodyPr wrap="none">
            <a:spAutoFit/>
          </a:bodyPr>
          <a:lstStyle/>
          <a:p>
            <a:pPr algn="r" eaLnBrk="1" hangingPunct="1"/>
            <a:r>
              <a:rPr lang="en-US" sz="1600" b="1">
                <a:latin typeface="Times" charset="0"/>
              </a:rPr>
              <a:t>     </a:t>
            </a:r>
            <a:r>
              <a:rPr lang="en-US" sz="1600" b="1">
                <a:solidFill>
                  <a:srgbClr val="FF0000"/>
                </a:solidFill>
                <a:latin typeface="Times" charset="0"/>
              </a:rPr>
              <a:t>Difficult</a:t>
            </a:r>
          </a:p>
        </p:txBody>
      </p:sp>
      <p:sp>
        <p:nvSpPr>
          <p:cNvPr id="51251" name="Text Box 803"/>
          <p:cNvSpPr txBox="1">
            <a:spLocks noChangeArrowheads="1"/>
          </p:cNvSpPr>
          <p:nvPr/>
        </p:nvSpPr>
        <p:spPr bwMode="auto">
          <a:xfrm>
            <a:off x="1393825" y="5556250"/>
            <a:ext cx="601663" cy="336550"/>
          </a:xfrm>
          <a:prstGeom prst="rect">
            <a:avLst/>
          </a:prstGeom>
          <a:noFill/>
          <a:ln w="9525">
            <a:noFill/>
            <a:miter lim="800000"/>
            <a:headEnd/>
            <a:tailEnd/>
          </a:ln>
        </p:spPr>
        <p:txBody>
          <a:bodyPr wrap="none">
            <a:spAutoFit/>
          </a:bodyPr>
          <a:lstStyle/>
          <a:p>
            <a:pPr algn="r" eaLnBrk="1" hangingPunct="1"/>
            <a:r>
              <a:rPr lang="en-US" sz="1600" b="1">
                <a:solidFill>
                  <a:srgbClr val="0000FF"/>
                </a:solidFill>
                <a:latin typeface="Times" charset="0"/>
              </a:rPr>
              <a:t>Easy</a:t>
            </a:r>
          </a:p>
        </p:txBody>
      </p:sp>
      <p:sp>
        <p:nvSpPr>
          <p:cNvPr id="51252" name="Text Box 804"/>
          <p:cNvSpPr txBox="1">
            <a:spLocks noChangeArrowheads="1"/>
          </p:cNvSpPr>
          <p:nvPr/>
        </p:nvSpPr>
        <p:spPr bwMode="auto">
          <a:xfrm>
            <a:off x="2743200" y="474663"/>
            <a:ext cx="3654425" cy="579437"/>
          </a:xfrm>
          <a:prstGeom prst="rect">
            <a:avLst/>
          </a:prstGeom>
          <a:noFill/>
          <a:ln w="9525">
            <a:noFill/>
            <a:miter lim="800000"/>
            <a:headEnd/>
            <a:tailEnd/>
          </a:ln>
        </p:spPr>
        <p:txBody>
          <a:bodyPr wrap="none">
            <a:spAutoFit/>
          </a:bodyPr>
          <a:lstStyle/>
          <a:p>
            <a:pPr algn="ctr"/>
            <a:r>
              <a:rPr lang="en-US" sz="3200" b="1"/>
              <a:t>Effect of Difficulty</a:t>
            </a:r>
          </a:p>
        </p:txBody>
      </p:sp>
      <p:sp>
        <p:nvSpPr>
          <p:cNvPr id="51253" name="Text Box 805"/>
          <p:cNvSpPr txBox="1">
            <a:spLocks noChangeArrowheads="1"/>
          </p:cNvSpPr>
          <p:nvPr/>
        </p:nvSpPr>
        <p:spPr bwMode="auto">
          <a:xfrm rot="-5400000">
            <a:off x="-272256" y="4569619"/>
            <a:ext cx="2165350" cy="366712"/>
          </a:xfrm>
          <a:prstGeom prst="rect">
            <a:avLst/>
          </a:prstGeom>
          <a:noFill/>
          <a:ln w="9525">
            <a:noFill/>
            <a:miter lim="800000"/>
            <a:headEnd/>
            <a:tailEnd/>
          </a:ln>
        </p:spPr>
        <p:txBody>
          <a:bodyPr wrap="none">
            <a:spAutoFit/>
          </a:bodyPr>
          <a:lstStyle/>
          <a:p>
            <a:r>
              <a:rPr lang="en-US" sz="1800" b="1">
                <a:latin typeface="Times New Roman" pitchFamily="18" charset="0"/>
              </a:rPr>
              <a:t>Response Time (sec)</a:t>
            </a:r>
          </a:p>
        </p:txBody>
      </p:sp>
      <p:sp>
        <p:nvSpPr>
          <p:cNvPr id="51254" name="Text Box 806"/>
          <p:cNvSpPr txBox="1">
            <a:spLocks noChangeArrowheads="1"/>
          </p:cNvSpPr>
          <p:nvPr/>
        </p:nvSpPr>
        <p:spPr bwMode="auto">
          <a:xfrm>
            <a:off x="1824038" y="3429000"/>
            <a:ext cx="952500" cy="336550"/>
          </a:xfrm>
          <a:prstGeom prst="rect">
            <a:avLst/>
          </a:prstGeom>
          <a:noFill/>
          <a:ln w="9525">
            <a:noFill/>
            <a:miter lim="800000"/>
            <a:headEnd/>
            <a:tailEnd/>
          </a:ln>
        </p:spPr>
        <p:txBody>
          <a:bodyPr wrap="none">
            <a:spAutoFit/>
          </a:bodyPr>
          <a:lstStyle/>
          <a:p>
            <a:r>
              <a:rPr lang="en-US" sz="1600" b="1">
                <a:latin typeface="Times New Roman" pitchFamily="18" charset="0"/>
              </a:rPr>
              <a:t>(R’-R)/R</a:t>
            </a:r>
          </a:p>
        </p:txBody>
      </p:sp>
      <p:sp>
        <p:nvSpPr>
          <p:cNvPr id="51255" name="Text Box 807"/>
          <p:cNvSpPr txBox="1">
            <a:spLocks noChangeArrowheads="1"/>
          </p:cNvSpPr>
          <p:nvPr/>
        </p:nvSpPr>
        <p:spPr bwMode="auto">
          <a:xfrm>
            <a:off x="1431925" y="5791200"/>
            <a:ext cx="776288" cy="517525"/>
          </a:xfrm>
          <a:prstGeom prst="rect">
            <a:avLst/>
          </a:prstGeom>
          <a:noFill/>
          <a:ln w="9525">
            <a:noFill/>
            <a:miter lim="800000"/>
            <a:headEnd/>
            <a:tailEnd/>
          </a:ln>
        </p:spPr>
        <p:txBody>
          <a:bodyPr wrap="none">
            <a:spAutoFit/>
          </a:bodyPr>
          <a:lstStyle/>
          <a:p>
            <a:r>
              <a:rPr lang="en-US" sz="1400" b="1">
                <a:solidFill>
                  <a:srgbClr val="0000FF"/>
                </a:solidFill>
                <a:latin typeface="Times New Roman" pitchFamily="18" charset="0"/>
              </a:rPr>
              <a:t>1-3%</a:t>
            </a:r>
          </a:p>
          <a:p>
            <a:r>
              <a:rPr lang="en-US" sz="1400" b="1">
                <a:solidFill>
                  <a:srgbClr val="0000FF"/>
                </a:solidFill>
                <a:latin typeface="Times New Roman" pitchFamily="18" charset="0"/>
              </a:rPr>
              <a:t>35-50%</a:t>
            </a:r>
          </a:p>
        </p:txBody>
      </p:sp>
      <p:sp>
        <p:nvSpPr>
          <p:cNvPr id="51256" name="Rectangle 808"/>
          <p:cNvSpPr>
            <a:spLocks noChangeArrowheads="1"/>
          </p:cNvSpPr>
          <p:nvPr/>
        </p:nvSpPr>
        <p:spPr bwMode="auto">
          <a:xfrm>
            <a:off x="2209800" y="5791200"/>
            <a:ext cx="776288" cy="304800"/>
          </a:xfrm>
          <a:prstGeom prst="rect">
            <a:avLst/>
          </a:prstGeom>
          <a:noFill/>
          <a:ln w="9525">
            <a:noFill/>
            <a:miter lim="800000"/>
            <a:headEnd/>
            <a:tailEnd/>
          </a:ln>
        </p:spPr>
        <p:txBody>
          <a:bodyPr wrap="none">
            <a:spAutoFit/>
          </a:bodyPr>
          <a:lstStyle/>
          <a:p>
            <a:r>
              <a:rPr lang="en-US" sz="1400" b="1">
                <a:latin typeface="Times New Roman" pitchFamily="18" charset="0"/>
              </a:rPr>
              <a:t>  </a:t>
            </a:r>
            <a:r>
              <a:rPr lang="en-US" sz="1400" b="1">
                <a:solidFill>
                  <a:srgbClr val="FF0000"/>
                </a:solidFill>
                <a:latin typeface="Times New Roman" pitchFamily="18" charset="0"/>
              </a:rPr>
              <a:t>5-25%</a:t>
            </a:r>
          </a:p>
        </p:txBody>
      </p:sp>
      <p:sp>
        <p:nvSpPr>
          <p:cNvPr id="51257" name="Text Box 809"/>
          <p:cNvSpPr txBox="1">
            <a:spLocks noChangeArrowheads="1"/>
          </p:cNvSpPr>
          <p:nvPr/>
        </p:nvSpPr>
        <p:spPr bwMode="auto">
          <a:xfrm>
            <a:off x="8534400" y="5259388"/>
            <a:ext cx="514350" cy="366712"/>
          </a:xfrm>
          <a:prstGeom prst="rect">
            <a:avLst/>
          </a:prstGeom>
          <a:noFill/>
          <a:ln w="9525">
            <a:noFill/>
            <a:miter lim="800000"/>
            <a:headEnd/>
            <a:tailEnd/>
          </a:ln>
        </p:spPr>
        <p:txBody>
          <a:bodyPr wrap="none">
            <a:spAutoFit/>
          </a:bodyPr>
          <a:lstStyle/>
          <a:p>
            <a:r>
              <a:rPr lang="en-US" sz="1800" b="1">
                <a:latin typeface="Times New Roman" pitchFamily="18" charset="0"/>
              </a:rPr>
              <a:t>Sec</a:t>
            </a:r>
          </a:p>
        </p:txBody>
      </p:sp>
      <p:sp>
        <p:nvSpPr>
          <p:cNvPr id="51258" name="Text Box 810"/>
          <p:cNvSpPr txBox="1">
            <a:spLocks noChangeArrowheads="1"/>
          </p:cNvSpPr>
          <p:nvPr/>
        </p:nvSpPr>
        <p:spPr bwMode="auto">
          <a:xfrm>
            <a:off x="8534400" y="3125788"/>
            <a:ext cx="514350" cy="366712"/>
          </a:xfrm>
          <a:prstGeom prst="rect">
            <a:avLst/>
          </a:prstGeom>
          <a:noFill/>
          <a:ln w="9525">
            <a:noFill/>
            <a:miter lim="800000"/>
            <a:headEnd/>
            <a:tailEnd/>
          </a:ln>
        </p:spPr>
        <p:txBody>
          <a:bodyPr wrap="none">
            <a:spAutoFit/>
          </a:bodyPr>
          <a:lstStyle/>
          <a:p>
            <a:r>
              <a:rPr lang="en-US" sz="1800" b="1">
                <a:latin typeface="Times New Roman" pitchFamily="18" charset="0"/>
              </a:rPr>
              <a:t>Sec</a:t>
            </a:r>
          </a:p>
        </p:txBody>
      </p:sp>
      <p:sp>
        <p:nvSpPr>
          <p:cNvPr id="51259" name="Text Box 811"/>
          <p:cNvSpPr txBox="1">
            <a:spLocks noChangeArrowheads="1"/>
          </p:cNvSpPr>
          <p:nvPr/>
        </p:nvSpPr>
        <p:spPr bwMode="auto">
          <a:xfrm rot="-5400000">
            <a:off x="2712244" y="2267744"/>
            <a:ext cx="1498600" cy="366712"/>
          </a:xfrm>
          <a:prstGeom prst="rect">
            <a:avLst/>
          </a:prstGeom>
          <a:noFill/>
          <a:ln w="9525">
            <a:noFill/>
            <a:miter lim="800000"/>
            <a:headEnd/>
            <a:tailEnd/>
          </a:ln>
        </p:spPr>
        <p:txBody>
          <a:bodyPr wrap="none">
            <a:spAutoFit/>
          </a:bodyPr>
          <a:lstStyle/>
          <a:p>
            <a:r>
              <a:rPr lang="en-US" sz="1800" b="1">
                <a:latin typeface="Times New Roman" pitchFamily="18" charset="0"/>
              </a:rPr>
              <a:t>BOLD Signal</a:t>
            </a:r>
          </a:p>
        </p:txBody>
      </p:sp>
      <p:sp>
        <p:nvSpPr>
          <p:cNvPr id="51260" name="Text Box 812"/>
          <p:cNvSpPr txBox="1">
            <a:spLocks noChangeArrowheads="1"/>
          </p:cNvSpPr>
          <p:nvPr/>
        </p:nvSpPr>
        <p:spPr bwMode="auto">
          <a:xfrm rot="-5400000">
            <a:off x="2712244" y="4245769"/>
            <a:ext cx="1498600" cy="366712"/>
          </a:xfrm>
          <a:prstGeom prst="rect">
            <a:avLst/>
          </a:prstGeom>
          <a:noFill/>
          <a:ln w="9525">
            <a:noFill/>
            <a:miter lim="800000"/>
            <a:headEnd/>
            <a:tailEnd/>
          </a:ln>
        </p:spPr>
        <p:txBody>
          <a:bodyPr wrap="none">
            <a:spAutoFit/>
          </a:bodyPr>
          <a:lstStyle/>
          <a:p>
            <a:r>
              <a:rPr lang="en-US" sz="1800" b="1">
                <a:latin typeface="Times New Roman" pitchFamily="18" charset="0"/>
              </a:rPr>
              <a:t>BOLD Signal</a:t>
            </a:r>
          </a:p>
        </p:txBody>
      </p:sp>
      <p:sp>
        <p:nvSpPr>
          <p:cNvPr id="51261" name="Line 813"/>
          <p:cNvSpPr>
            <a:spLocks noChangeShapeType="1"/>
          </p:cNvSpPr>
          <p:nvPr/>
        </p:nvSpPr>
        <p:spPr bwMode="auto">
          <a:xfrm>
            <a:off x="4038600" y="5715000"/>
            <a:ext cx="609600" cy="0"/>
          </a:xfrm>
          <a:prstGeom prst="line">
            <a:avLst/>
          </a:prstGeom>
          <a:noFill/>
          <a:ln w="57150">
            <a:solidFill>
              <a:srgbClr val="FF0000"/>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457200" y="2286000"/>
            <a:ext cx="8247063" cy="4191000"/>
          </a:xfrm>
          <a:prstGeom prst="rect">
            <a:avLst/>
          </a:prstGeom>
          <a:solidFill>
            <a:srgbClr val="000000"/>
          </a:solidFill>
          <a:ln w="3175">
            <a:noFill/>
            <a:miter lim="800000"/>
            <a:headEnd/>
            <a:tailEnd/>
          </a:ln>
        </p:spPr>
        <p:txBody>
          <a:bodyPr wrap="none" anchor="ctr"/>
          <a:lstStyle/>
          <a:p>
            <a:endParaRPr lang="en-US"/>
          </a:p>
        </p:txBody>
      </p:sp>
      <p:sp>
        <p:nvSpPr>
          <p:cNvPr id="52227" name="Line 3"/>
          <p:cNvSpPr>
            <a:spLocks noChangeShapeType="1"/>
          </p:cNvSpPr>
          <p:nvPr/>
        </p:nvSpPr>
        <p:spPr bwMode="auto">
          <a:xfrm>
            <a:off x="6705600" y="4040188"/>
            <a:ext cx="0" cy="227012"/>
          </a:xfrm>
          <a:prstGeom prst="line">
            <a:avLst/>
          </a:prstGeom>
          <a:noFill/>
          <a:ln w="28575">
            <a:solidFill>
              <a:srgbClr val="DD0806"/>
            </a:solidFill>
            <a:round/>
            <a:headEnd/>
            <a:tailEnd/>
          </a:ln>
        </p:spPr>
        <p:txBody>
          <a:bodyPr/>
          <a:lstStyle/>
          <a:p>
            <a:endParaRPr lang="en-US"/>
          </a:p>
        </p:txBody>
      </p:sp>
      <p:sp>
        <p:nvSpPr>
          <p:cNvPr id="52228" name="Line 4"/>
          <p:cNvSpPr>
            <a:spLocks noChangeShapeType="1"/>
          </p:cNvSpPr>
          <p:nvPr/>
        </p:nvSpPr>
        <p:spPr bwMode="auto">
          <a:xfrm>
            <a:off x="6705600" y="4111625"/>
            <a:ext cx="0" cy="231775"/>
          </a:xfrm>
          <a:prstGeom prst="line">
            <a:avLst/>
          </a:prstGeom>
          <a:noFill/>
          <a:ln w="28575">
            <a:solidFill>
              <a:srgbClr val="0000D4"/>
            </a:solidFill>
            <a:round/>
            <a:headEnd/>
            <a:tailEnd/>
          </a:ln>
        </p:spPr>
        <p:txBody>
          <a:bodyPr/>
          <a:lstStyle/>
          <a:p>
            <a:endParaRPr lang="en-US"/>
          </a:p>
        </p:txBody>
      </p:sp>
      <p:pic>
        <p:nvPicPr>
          <p:cNvPr id="52230" name="Picture 6"/>
          <p:cNvPicPr>
            <a:picLocks noChangeAspect="1" noChangeArrowheads="1"/>
          </p:cNvPicPr>
          <p:nvPr/>
        </p:nvPicPr>
        <p:blipFill>
          <a:blip r:embed="rId3">
            <a:lum bright="26000" contrast="48000"/>
          </a:blip>
          <a:srcRect/>
          <a:stretch>
            <a:fillRect/>
          </a:stretch>
        </p:blipFill>
        <p:spPr bwMode="auto">
          <a:xfrm>
            <a:off x="457200" y="2484438"/>
            <a:ext cx="5060950" cy="3554412"/>
          </a:xfrm>
          <a:prstGeom prst="rect">
            <a:avLst/>
          </a:prstGeom>
          <a:noFill/>
          <a:ln w="9525">
            <a:noFill/>
            <a:miter lim="800000"/>
            <a:headEnd/>
            <a:tailEnd/>
          </a:ln>
        </p:spPr>
      </p:pic>
      <p:sp>
        <p:nvSpPr>
          <p:cNvPr id="52231" name="AutoShape 7"/>
          <p:cNvSpPr>
            <a:spLocks noChangeArrowheads="1"/>
          </p:cNvSpPr>
          <p:nvPr/>
        </p:nvSpPr>
        <p:spPr bwMode="auto">
          <a:xfrm rot="-1048358">
            <a:off x="3055938" y="2859088"/>
            <a:ext cx="2395537" cy="1824037"/>
          </a:xfrm>
          <a:prstGeom prst="parallelogram">
            <a:avLst>
              <a:gd name="adj" fmla="val 32833"/>
            </a:avLst>
          </a:prstGeom>
          <a:solidFill>
            <a:schemeClr val="bg2">
              <a:alpha val="25098"/>
            </a:schemeClr>
          </a:solidFill>
          <a:ln w="25400">
            <a:noFill/>
            <a:miter lim="800000"/>
            <a:headEnd/>
            <a:tailEnd/>
          </a:ln>
        </p:spPr>
        <p:txBody>
          <a:bodyPr wrap="none" anchor="ctr"/>
          <a:lstStyle/>
          <a:p>
            <a:endParaRPr lang="en-US"/>
          </a:p>
        </p:txBody>
      </p:sp>
      <p:sp>
        <p:nvSpPr>
          <p:cNvPr id="52232" name="Line 8"/>
          <p:cNvSpPr>
            <a:spLocks noChangeShapeType="1"/>
          </p:cNvSpPr>
          <p:nvPr/>
        </p:nvSpPr>
        <p:spPr bwMode="auto">
          <a:xfrm>
            <a:off x="6662738" y="4210050"/>
            <a:ext cx="63500" cy="1588"/>
          </a:xfrm>
          <a:prstGeom prst="line">
            <a:avLst/>
          </a:prstGeom>
          <a:noFill/>
          <a:ln w="28575">
            <a:solidFill>
              <a:srgbClr val="FF3300"/>
            </a:solidFill>
            <a:round/>
            <a:headEnd/>
            <a:tailEnd/>
          </a:ln>
        </p:spPr>
        <p:txBody>
          <a:bodyPr/>
          <a:lstStyle/>
          <a:p>
            <a:endParaRPr lang="en-US"/>
          </a:p>
        </p:txBody>
      </p:sp>
      <p:sp>
        <p:nvSpPr>
          <p:cNvPr id="52233" name="Line 9"/>
          <p:cNvSpPr>
            <a:spLocks noChangeShapeType="1"/>
          </p:cNvSpPr>
          <p:nvPr/>
        </p:nvSpPr>
        <p:spPr bwMode="auto">
          <a:xfrm>
            <a:off x="6162675" y="3249613"/>
            <a:ext cx="1588" cy="1679575"/>
          </a:xfrm>
          <a:prstGeom prst="line">
            <a:avLst/>
          </a:prstGeom>
          <a:noFill/>
          <a:ln w="7938">
            <a:solidFill>
              <a:schemeClr val="folHlink"/>
            </a:solidFill>
            <a:round/>
            <a:headEnd/>
            <a:tailEnd/>
          </a:ln>
        </p:spPr>
        <p:txBody>
          <a:bodyPr/>
          <a:lstStyle/>
          <a:p>
            <a:endParaRPr lang="en-US"/>
          </a:p>
        </p:txBody>
      </p:sp>
      <p:sp>
        <p:nvSpPr>
          <p:cNvPr id="52234" name="Line 10"/>
          <p:cNvSpPr>
            <a:spLocks noChangeShapeType="1"/>
          </p:cNvSpPr>
          <p:nvPr/>
        </p:nvSpPr>
        <p:spPr bwMode="auto">
          <a:xfrm>
            <a:off x="6153150" y="4929188"/>
            <a:ext cx="9525" cy="1587"/>
          </a:xfrm>
          <a:prstGeom prst="line">
            <a:avLst/>
          </a:prstGeom>
          <a:noFill/>
          <a:ln w="7938">
            <a:solidFill>
              <a:srgbClr val="000000"/>
            </a:solidFill>
            <a:round/>
            <a:headEnd/>
            <a:tailEnd/>
          </a:ln>
        </p:spPr>
        <p:txBody>
          <a:bodyPr/>
          <a:lstStyle/>
          <a:p>
            <a:endParaRPr lang="en-US"/>
          </a:p>
        </p:txBody>
      </p:sp>
      <p:sp>
        <p:nvSpPr>
          <p:cNvPr id="52235" name="Line 11"/>
          <p:cNvSpPr>
            <a:spLocks noChangeShapeType="1"/>
          </p:cNvSpPr>
          <p:nvPr/>
        </p:nvSpPr>
        <p:spPr bwMode="auto">
          <a:xfrm>
            <a:off x="6153150" y="4649788"/>
            <a:ext cx="9525" cy="1587"/>
          </a:xfrm>
          <a:prstGeom prst="line">
            <a:avLst/>
          </a:prstGeom>
          <a:noFill/>
          <a:ln w="7938">
            <a:solidFill>
              <a:schemeClr val="folHlink"/>
            </a:solidFill>
            <a:round/>
            <a:headEnd/>
            <a:tailEnd/>
          </a:ln>
        </p:spPr>
        <p:txBody>
          <a:bodyPr/>
          <a:lstStyle/>
          <a:p>
            <a:endParaRPr lang="en-US"/>
          </a:p>
        </p:txBody>
      </p:sp>
      <p:sp>
        <p:nvSpPr>
          <p:cNvPr id="52236" name="Line 12"/>
          <p:cNvSpPr>
            <a:spLocks noChangeShapeType="1"/>
          </p:cNvSpPr>
          <p:nvPr/>
        </p:nvSpPr>
        <p:spPr bwMode="auto">
          <a:xfrm>
            <a:off x="6153150" y="4370388"/>
            <a:ext cx="9525" cy="0"/>
          </a:xfrm>
          <a:prstGeom prst="line">
            <a:avLst/>
          </a:prstGeom>
          <a:noFill/>
          <a:ln w="7938">
            <a:solidFill>
              <a:schemeClr val="folHlink"/>
            </a:solidFill>
            <a:round/>
            <a:headEnd/>
            <a:tailEnd/>
          </a:ln>
        </p:spPr>
        <p:txBody>
          <a:bodyPr/>
          <a:lstStyle/>
          <a:p>
            <a:endParaRPr lang="en-US"/>
          </a:p>
        </p:txBody>
      </p:sp>
      <p:sp>
        <p:nvSpPr>
          <p:cNvPr id="52237" name="Line 13"/>
          <p:cNvSpPr>
            <a:spLocks noChangeShapeType="1"/>
          </p:cNvSpPr>
          <p:nvPr/>
        </p:nvSpPr>
        <p:spPr bwMode="auto">
          <a:xfrm>
            <a:off x="6153150" y="4089400"/>
            <a:ext cx="9525" cy="1588"/>
          </a:xfrm>
          <a:prstGeom prst="line">
            <a:avLst/>
          </a:prstGeom>
          <a:noFill/>
          <a:ln w="7938">
            <a:solidFill>
              <a:schemeClr val="folHlink"/>
            </a:solidFill>
            <a:round/>
            <a:headEnd/>
            <a:tailEnd/>
          </a:ln>
        </p:spPr>
        <p:txBody>
          <a:bodyPr/>
          <a:lstStyle/>
          <a:p>
            <a:endParaRPr lang="en-US"/>
          </a:p>
        </p:txBody>
      </p:sp>
      <p:sp>
        <p:nvSpPr>
          <p:cNvPr id="52238" name="Line 14"/>
          <p:cNvSpPr>
            <a:spLocks noChangeShapeType="1"/>
          </p:cNvSpPr>
          <p:nvPr/>
        </p:nvSpPr>
        <p:spPr bwMode="auto">
          <a:xfrm>
            <a:off x="6153150" y="3810000"/>
            <a:ext cx="9525" cy="0"/>
          </a:xfrm>
          <a:prstGeom prst="line">
            <a:avLst/>
          </a:prstGeom>
          <a:noFill/>
          <a:ln w="7938">
            <a:solidFill>
              <a:schemeClr val="folHlink"/>
            </a:solidFill>
            <a:round/>
            <a:headEnd/>
            <a:tailEnd/>
          </a:ln>
        </p:spPr>
        <p:txBody>
          <a:bodyPr/>
          <a:lstStyle/>
          <a:p>
            <a:endParaRPr lang="en-US"/>
          </a:p>
        </p:txBody>
      </p:sp>
      <p:sp>
        <p:nvSpPr>
          <p:cNvPr id="52239" name="Line 15"/>
          <p:cNvSpPr>
            <a:spLocks noChangeShapeType="1"/>
          </p:cNvSpPr>
          <p:nvPr/>
        </p:nvSpPr>
        <p:spPr bwMode="auto">
          <a:xfrm>
            <a:off x="6153150" y="3529013"/>
            <a:ext cx="9525" cy="1587"/>
          </a:xfrm>
          <a:prstGeom prst="line">
            <a:avLst/>
          </a:prstGeom>
          <a:noFill/>
          <a:ln w="7938">
            <a:solidFill>
              <a:schemeClr val="folHlink"/>
            </a:solidFill>
            <a:round/>
            <a:headEnd/>
            <a:tailEnd/>
          </a:ln>
        </p:spPr>
        <p:txBody>
          <a:bodyPr/>
          <a:lstStyle/>
          <a:p>
            <a:endParaRPr lang="en-US"/>
          </a:p>
        </p:txBody>
      </p:sp>
      <p:sp>
        <p:nvSpPr>
          <p:cNvPr id="52240" name="Line 16"/>
          <p:cNvSpPr>
            <a:spLocks noChangeShapeType="1"/>
          </p:cNvSpPr>
          <p:nvPr/>
        </p:nvSpPr>
        <p:spPr bwMode="auto">
          <a:xfrm>
            <a:off x="6153150" y="3249613"/>
            <a:ext cx="9525" cy="1587"/>
          </a:xfrm>
          <a:prstGeom prst="line">
            <a:avLst/>
          </a:prstGeom>
          <a:noFill/>
          <a:ln w="7938">
            <a:solidFill>
              <a:srgbClr val="000000"/>
            </a:solidFill>
            <a:round/>
            <a:headEnd/>
            <a:tailEnd/>
          </a:ln>
        </p:spPr>
        <p:txBody>
          <a:bodyPr/>
          <a:lstStyle/>
          <a:p>
            <a:endParaRPr lang="en-US"/>
          </a:p>
        </p:txBody>
      </p:sp>
      <p:sp>
        <p:nvSpPr>
          <p:cNvPr id="52241" name="Line 17"/>
          <p:cNvSpPr>
            <a:spLocks noChangeShapeType="1"/>
          </p:cNvSpPr>
          <p:nvPr/>
        </p:nvSpPr>
        <p:spPr bwMode="auto">
          <a:xfrm>
            <a:off x="6162675" y="4929188"/>
            <a:ext cx="2144713" cy="1587"/>
          </a:xfrm>
          <a:prstGeom prst="line">
            <a:avLst/>
          </a:prstGeom>
          <a:noFill/>
          <a:ln w="7938">
            <a:solidFill>
              <a:schemeClr val="folHlink"/>
            </a:solidFill>
            <a:round/>
            <a:headEnd/>
            <a:tailEnd/>
          </a:ln>
        </p:spPr>
        <p:txBody>
          <a:bodyPr/>
          <a:lstStyle/>
          <a:p>
            <a:endParaRPr lang="en-US"/>
          </a:p>
        </p:txBody>
      </p:sp>
      <p:sp>
        <p:nvSpPr>
          <p:cNvPr id="52242" name="Line 18"/>
          <p:cNvSpPr>
            <a:spLocks noChangeShapeType="1"/>
          </p:cNvSpPr>
          <p:nvPr/>
        </p:nvSpPr>
        <p:spPr bwMode="auto">
          <a:xfrm flipV="1">
            <a:off x="6162675" y="4929188"/>
            <a:ext cx="1588" cy="12700"/>
          </a:xfrm>
          <a:prstGeom prst="line">
            <a:avLst/>
          </a:prstGeom>
          <a:noFill/>
          <a:ln w="7938">
            <a:solidFill>
              <a:srgbClr val="000000"/>
            </a:solidFill>
            <a:round/>
            <a:headEnd/>
            <a:tailEnd/>
          </a:ln>
        </p:spPr>
        <p:txBody>
          <a:bodyPr/>
          <a:lstStyle/>
          <a:p>
            <a:endParaRPr lang="en-US"/>
          </a:p>
        </p:txBody>
      </p:sp>
      <p:sp>
        <p:nvSpPr>
          <p:cNvPr id="52243" name="Line 19"/>
          <p:cNvSpPr>
            <a:spLocks noChangeShapeType="1"/>
          </p:cNvSpPr>
          <p:nvPr/>
        </p:nvSpPr>
        <p:spPr bwMode="auto">
          <a:xfrm flipV="1">
            <a:off x="6699250" y="4929188"/>
            <a:ext cx="0" cy="12700"/>
          </a:xfrm>
          <a:prstGeom prst="line">
            <a:avLst/>
          </a:prstGeom>
          <a:noFill/>
          <a:ln w="7938">
            <a:solidFill>
              <a:schemeClr val="folHlink"/>
            </a:solidFill>
            <a:round/>
            <a:headEnd/>
            <a:tailEnd/>
          </a:ln>
        </p:spPr>
        <p:txBody>
          <a:bodyPr/>
          <a:lstStyle/>
          <a:p>
            <a:endParaRPr lang="en-US"/>
          </a:p>
        </p:txBody>
      </p:sp>
      <p:sp>
        <p:nvSpPr>
          <p:cNvPr id="52244" name="Line 20"/>
          <p:cNvSpPr>
            <a:spLocks noChangeShapeType="1"/>
          </p:cNvSpPr>
          <p:nvPr/>
        </p:nvSpPr>
        <p:spPr bwMode="auto">
          <a:xfrm flipV="1">
            <a:off x="7770813" y="4929188"/>
            <a:ext cx="1587" cy="12700"/>
          </a:xfrm>
          <a:prstGeom prst="line">
            <a:avLst/>
          </a:prstGeom>
          <a:noFill/>
          <a:ln w="7938">
            <a:solidFill>
              <a:schemeClr val="folHlink"/>
            </a:solidFill>
            <a:round/>
            <a:headEnd/>
            <a:tailEnd/>
          </a:ln>
        </p:spPr>
        <p:txBody>
          <a:bodyPr/>
          <a:lstStyle/>
          <a:p>
            <a:endParaRPr lang="en-US"/>
          </a:p>
        </p:txBody>
      </p:sp>
      <p:sp>
        <p:nvSpPr>
          <p:cNvPr id="52245" name="Line 21"/>
          <p:cNvSpPr>
            <a:spLocks noChangeShapeType="1"/>
          </p:cNvSpPr>
          <p:nvPr/>
        </p:nvSpPr>
        <p:spPr bwMode="auto">
          <a:xfrm flipV="1">
            <a:off x="8307388" y="4929188"/>
            <a:ext cx="1587" cy="12700"/>
          </a:xfrm>
          <a:prstGeom prst="line">
            <a:avLst/>
          </a:prstGeom>
          <a:noFill/>
          <a:ln w="7938">
            <a:solidFill>
              <a:srgbClr val="000000"/>
            </a:solidFill>
            <a:round/>
            <a:headEnd/>
            <a:tailEnd/>
          </a:ln>
        </p:spPr>
        <p:txBody>
          <a:bodyPr/>
          <a:lstStyle/>
          <a:p>
            <a:endParaRPr lang="en-US"/>
          </a:p>
        </p:txBody>
      </p:sp>
      <p:sp>
        <p:nvSpPr>
          <p:cNvPr id="52246" name="Line 22"/>
          <p:cNvSpPr>
            <a:spLocks noChangeShapeType="1"/>
          </p:cNvSpPr>
          <p:nvPr/>
        </p:nvSpPr>
        <p:spPr bwMode="auto">
          <a:xfrm>
            <a:off x="6699250" y="4040188"/>
            <a:ext cx="1071563" cy="314325"/>
          </a:xfrm>
          <a:prstGeom prst="line">
            <a:avLst/>
          </a:prstGeom>
          <a:noFill/>
          <a:ln w="28575">
            <a:solidFill>
              <a:srgbClr val="DD0806"/>
            </a:solidFill>
            <a:round/>
            <a:headEnd/>
            <a:tailEnd/>
          </a:ln>
        </p:spPr>
        <p:txBody>
          <a:bodyPr/>
          <a:lstStyle/>
          <a:p>
            <a:endParaRPr lang="en-US"/>
          </a:p>
        </p:txBody>
      </p:sp>
      <p:sp>
        <p:nvSpPr>
          <p:cNvPr id="52247" name="Line 23"/>
          <p:cNvSpPr>
            <a:spLocks noChangeShapeType="1"/>
          </p:cNvSpPr>
          <p:nvPr/>
        </p:nvSpPr>
        <p:spPr bwMode="auto">
          <a:xfrm flipV="1">
            <a:off x="6699250" y="3851275"/>
            <a:ext cx="0" cy="188913"/>
          </a:xfrm>
          <a:prstGeom prst="line">
            <a:avLst/>
          </a:prstGeom>
          <a:noFill/>
          <a:ln w="28575">
            <a:solidFill>
              <a:srgbClr val="FF0000"/>
            </a:solidFill>
            <a:round/>
            <a:headEnd/>
            <a:tailEnd/>
          </a:ln>
        </p:spPr>
        <p:txBody>
          <a:bodyPr/>
          <a:lstStyle/>
          <a:p>
            <a:endParaRPr lang="en-US"/>
          </a:p>
        </p:txBody>
      </p:sp>
      <p:sp>
        <p:nvSpPr>
          <p:cNvPr id="52248" name="Line 24"/>
          <p:cNvSpPr>
            <a:spLocks noChangeShapeType="1"/>
          </p:cNvSpPr>
          <p:nvPr/>
        </p:nvSpPr>
        <p:spPr bwMode="auto">
          <a:xfrm>
            <a:off x="6688138" y="3851275"/>
            <a:ext cx="19050" cy="1588"/>
          </a:xfrm>
          <a:prstGeom prst="line">
            <a:avLst/>
          </a:prstGeom>
          <a:noFill/>
          <a:ln w="28575">
            <a:solidFill>
              <a:srgbClr val="FF0000"/>
            </a:solidFill>
            <a:round/>
            <a:headEnd/>
            <a:tailEnd/>
          </a:ln>
        </p:spPr>
        <p:txBody>
          <a:bodyPr/>
          <a:lstStyle/>
          <a:p>
            <a:endParaRPr lang="en-US"/>
          </a:p>
        </p:txBody>
      </p:sp>
      <p:sp>
        <p:nvSpPr>
          <p:cNvPr id="52249" name="Line 25"/>
          <p:cNvSpPr>
            <a:spLocks noChangeShapeType="1"/>
          </p:cNvSpPr>
          <p:nvPr/>
        </p:nvSpPr>
        <p:spPr bwMode="auto">
          <a:xfrm flipV="1">
            <a:off x="7770813" y="4113213"/>
            <a:ext cx="0" cy="241300"/>
          </a:xfrm>
          <a:prstGeom prst="line">
            <a:avLst/>
          </a:prstGeom>
          <a:noFill/>
          <a:ln w="28575">
            <a:solidFill>
              <a:srgbClr val="FF0000"/>
            </a:solidFill>
            <a:round/>
            <a:headEnd/>
            <a:tailEnd/>
          </a:ln>
        </p:spPr>
        <p:txBody>
          <a:bodyPr/>
          <a:lstStyle/>
          <a:p>
            <a:endParaRPr lang="en-US">
              <a:solidFill>
                <a:srgbClr val="FF0000"/>
              </a:solidFill>
            </a:endParaRPr>
          </a:p>
        </p:txBody>
      </p:sp>
      <p:sp>
        <p:nvSpPr>
          <p:cNvPr id="52250" name="Line 26"/>
          <p:cNvSpPr>
            <a:spLocks noChangeShapeType="1"/>
          </p:cNvSpPr>
          <p:nvPr/>
        </p:nvSpPr>
        <p:spPr bwMode="auto">
          <a:xfrm>
            <a:off x="7762875" y="4113213"/>
            <a:ext cx="17463" cy="1587"/>
          </a:xfrm>
          <a:prstGeom prst="line">
            <a:avLst/>
          </a:prstGeom>
          <a:noFill/>
          <a:ln w="28575">
            <a:solidFill>
              <a:srgbClr val="FF0000"/>
            </a:solidFill>
            <a:round/>
            <a:headEnd/>
            <a:tailEnd/>
          </a:ln>
        </p:spPr>
        <p:txBody>
          <a:bodyPr/>
          <a:lstStyle/>
          <a:p>
            <a:endParaRPr lang="en-US">
              <a:solidFill>
                <a:srgbClr val="FF0000"/>
              </a:solidFill>
            </a:endParaRPr>
          </a:p>
        </p:txBody>
      </p:sp>
      <p:sp>
        <p:nvSpPr>
          <p:cNvPr id="52251" name="Line 27"/>
          <p:cNvSpPr>
            <a:spLocks noChangeShapeType="1"/>
          </p:cNvSpPr>
          <p:nvPr/>
        </p:nvSpPr>
        <p:spPr bwMode="auto">
          <a:xfrm>
            <a:off x="7770813" y="4354513"/>
            <a:ext cx="0" cy="241300"/>
          </a:xfrm>
          <a:prstGeom prst="line">
            <a:avLst/>
          </a:prstGeom>
          <a:noFill/>
          <a:ln w="28575">
            <a:solidFill>
              <a:srgbClr val="FF0000"/>
            </a:solidFill>
            <a:round/>
            <a:headEnd/>
            <a:tailEnd/>
          </a:ln>
        </p:spPr>
        <p:txBody>
          <a:bodyPr/>
          <a:lstStyle/>
          <a:p>
            <a:endParaRPr lang="en-US">
              <a:solidFill>
                <a:srgbClr val="FF0000"/>
              </a:solidFill>
            </a:endParaRPr>
          </a:p>
        </p:txBody>
      </p:sp>
      <p:sp>
        <p:nvSpPr>
          <p:cNvPr id="52252" name="Line 28"/>
          <p:cNvSpPr>
            <a:spLocks noChangeShapeType="1"/>
          </p:cNvSpPr>
          <p:nvPr/>
        </p:nvSpPr>
        <p:spPr bwMode="auto">
          <a:xfrm>
            <a:off x="7762875" y="4595813"/>
            <a:ext cx="17463" cy="0"/>
          </a:xfrm>
          <a:prstGeom prst="line">
            <a:avLst/>
          </a:prstGeom>
          <a:noFill/>
          <a:ln w="28575">
            <a:solidFill>
              <a:srgbClr val="FF0000"/>
            </a:solidFill>
            <a:round/>
            <a:headEnd/>
            <a:tailEnd/>
          </a:ln>
        </p:spPr>
        <p:txBody>
          <a:bodyPr/>
          <a:lstStyle/>
          <a:p>
            <a:endParaRPr lang="en-US">
              <a:solidFill>
                <a:srgbClr val="FF0000"/>
              </a:solidFill>
            </a:endParaRPr>
          </a:p>
        </p:txBody>
      </p:sp>
      <p:sp>
        <p:nvSpPr>
          <p:cNvPr id="52253" name="Line 29"/>
          <p:cNvSpPr>
            <a:spLocks noChangeShapeType="1"/>
          </p:cNvSpPr>
          <p:nvPr/>
        </p:nvSpPr>
        <p:spPr bwMode="auto">
          <a:xfrm flipV="1">
            <a:off x="6705600" y="3683000"/>
            <a:ext cx="1071563" cy="647700"/>
          </a:xfrm>
          <a:prstGeom prst="line">
            <a:avLst/>
          </a:prstGeom>
          <a:noFill/>
          <a:ln w="28575">
            <a:solidFill>
              <a:srgbClr val="0000D4"/>
            </a:solidFill>
            <a:round/>
            <a:headEnd/>
            <a:tailEnd/>
          </a:ln>
        </p:spPr>
        <p:txBody>
          <a:bodyPr/>
          <a:lstStyle/>
          <a:p>
            <a:endParaRPr lang="en-US"/>
          </a:p>
        </p:txBody>
      </p:sp>
      <p:sp>
        <p:nvSpPr>
          <p:cNvPr id="52254" name="Line 30"/>
          <p:cNvSpPr>
            <a:spLocks noChangeShapeType="1"/>
          </p:cNvSpPr>
          <p:nvPr/>
        </p:nvSpPr>
        <p:spPr bwMode="auto">
          <a:xfrm>
            <a:off x="6688138" y="4098925"/>
            <a:ext cx="19050" cy="0"/>
          </a:xfrm>
          <a:prstGeom prst="line">
            <a:avLst/>
          </a:prstGeom>
          <a:noFill/>
          <a:ln w="28575">
            <a:solidFill>
              <a:srgbClr val="FF0000"/>
            </a:solidFill>
            <a:round/>
            <a:headEnd/>
            <a:tailEnd/>
          </a:ln>
        </p:spPr>
        <p:txBody>
          <a:bodyPr/>
          <a:lstStyle/>
          <a:p>
            <a:endParaRPr lang="en-US"/>
          </a:p>
        </p:txBody>
      </p:sp>
      <p:sp>
        <p:nvSpPr>
          <p:cNvPr id="52255" name="Line 31"/>
          <p:cNvSpPr>
            <a:spLocks noChangeShapeType="1"/>
          </p:cNvSpPr>
          <p:nvPr/>
        </p:nvSpPr>
        <p:spPr bwMode="auto">
          <a:xfrm flipV="1">
            <a:off x="7770813" y="3382963"/>
            <a:ext cx="0" cy="300037"/>
          </a:xfrm>
          <a:prstGeom prst="line">
            <a:avLst/>
          </a:prstGeom>
          <a:noFill/>
          <a:ln w="28575">
            <a:solidFill>
              <a:srgbClr val="0000D4"/>
            </a:solidFill>
            <a:round/>
            <a:headEnd/>
            <a:tailEnd/>
          </a:ln>
        </p:spPr>
        <p:txBody>
          <a:bodyPr/>
          <a:lstStyle/>
          <a:p>
            <a:endParaRPr lang="en-US"/>
          </a:p>
        </p:txBody>
      </p:sp>
      <p:sp>
        <p:nvSpPr>
          <p:cNvPr id="52256" name="Line 32"/>
          <p:cNvSpPr>
            <a:spLocks noChangeShapeType="1"/>
          </p:cNvSpPr>
          <p:nvPr/>
        </p:nvSpPr>
        <p:spPr bwMode="auto">
          <a:xfrm>
            <a:off x="7742238" y="3382963"/>
            <a:ext cx="63500" cy="1587"/>
          </a:xfrm>
          <a:prstGeom prst="line">
            <a:avLst/>
          </a:prstGeom>
          <a:noFill/>
          <a:ln w="28575">
            <a:solidFill>
              <a:srgbClr val="0000D4"/>
            </a:solidFill>
            <a:round/>
            <a:headEnd/>
            <a:tailEnd/>
          </a:ln>
        </p:spPr>
        <p:txBody>
          <a:bodyPr/>
          <a:lstStyle/>
          <a:p>
            <a:endParaRPr lang="en-US"/>
          </a:p>
        </p:txBody>
      </p:sp>
      <p:sp>
        <p:nvSpPr>
          <p:cNvPr id="52257" name="Line 33"/>
          <p:cNvSpPr>
            <a:spLocks noChangeShapeType="1"/>
          </p:cNvSpPr>
          <p:nvPr/>
        </p:nvSpPr>
        <p:spPr bwMode="auto">
          <a:xfrm>
            <a:off x="6705600" y="4330700"/>
            <a:ext cx="0" cy="231775"/>
          </a:xfrm>
          <a:prstGeom prst="line">
            <a:avLst/>
          </a:prstGeom>
          <a:noFill/>
          <a:ln w="28575">
            <a:solidFill>
              <a:srgbClr val="0000D4"/>
            </a:solidFill>
            <a:round/>
            <a:headEnd/>
            <a:tailEnd/>
          </a:ln>
        </p:spPr>
        <p:txBody>
          <a:bodyPr/>
          <a:lstStyle/>
          <a:p>
            <a:endParaRPr lang="en-US"/>
          </a:p>
        </p:txBody>
      </p:sp>
      <p:sp>
        <p:nvSpPr>
          <p:cNvPr id="52258" name="Line 34"/>
          <p:cNvSpPr>
            <a:spLocks noChangeShapeType="1"/>
          </p:cNvSpPr>
          <p:nvPr/>
        </p:nvSpPr>
        <p:spPr bwMode="auto">
          <a:xfrm>
            <a:off x="6688138" y="4562475"/>
            <a:ext cx="19050" cy="1588"/>
          </a:xfrm>
          <a:prstGeom prst="line">
            <a:avLst/>
          </a:prstGeom>
          <a:noFill/>
          <a:ln w="28575">
            <a:solidFill>
              <a:srgbClr val="0000D4"/>
            </a:solidFill>
            <a:round/>
            <a:headEnd/>
            <a:tailEnd/>
          </a:ln>
        </p:spPr>
        <p:txBody>
          <a:bodyPr/>
          <a:lstStyle/>
          <a:p>
            <a:endParaRPr lang="en-US"/>
          </a:p>
        </p:txBody>
      </p:sp>
      <p:sp>
        <p:nvSpPr>
          <p:cNvPr id="52259" name="Line 35"/>
          <p:cNvSpPr>
            <a:spLocks noChangeShapeType="1"/>
          </p:cNvSpPr>
          <p:nvPr/>
        </p:nvSpPr>
        <p:spPr bwMode="auto">
          <a:xfrm>
            <a:off x="7770813" y="3683000"/>
            <a:ext cx="0" cy="298450"/>
          </a:xfrm>
          <a:prstGeom prst="line">
            <a:avLst/>
          </a:prstGeom>
          <a:noFill/>
          <a:ln w="28575">
            <a:solidFill>
              <a:srgbClr val="0000D4"/>
            </a:solidFill>
            <a:round/>
            <a:headEnd/>
            <a:tailEnd/>
          </a:ln>
        </p:spPr>
        <p:txBody>
          <a:bodyPr/>
          <a:lstStyle/>
          <a:p>
            <a:endParaRPr lang="en-US"/>
          </a:p>
        </p:txBody>
      </p:sp>
      <p:sp>
        <p:nvSpPr>
          <p:cNvPr id="52260" name="Line 36"/>
          <p:cNvSpPr>
            <a:spLocks noChangeShapeType="1"/>
          </p:cNvSpPr>
          <p:nvPr/>
        </p:nvSpPr>
        <p:spPr bwMode="auto">
          <a:xfrm>
            <a:off x="7762875" y="3981450"/>
            <a:ext cx="17463" cy="0"/>
          </a:xfrm>
          <a:prstGeom prst="line">
            <a:avLst/>
          </a:prstGeom>
          <a:noFill/>
          <a:ln w="28575">
            <a:solidFill>
              <a:srgbClr val="0000D4"/>
            </a:solidFill>
            <a:round/>
            <a:headEnd/>
            <a:tailEnd/>
          </a:ln>
        </p:spPr>
        <p:txBody>
          <a:bodyPr/>
          <a:lstStyle/>
          <a:p>
            <a:endParaRPr lang="en-US"/>
          </a:p>
        </p:txBody>
      </p:sp>
      <p:sp>
        <p:nvSpPr>
          <p:cNvPr id="52261" name="Oval 37"/>
          <p:cNvSpPr>
            <a:spLocks noChangeArrowheads="1"/>
          </p:cNvSpPr>
          <p:nvPr/>
        </p:nvSpPr>
        <p:spPr bwMode="auto">
          <a:xfrm>
            <a:off x="6692900" y="4033838"/>
            <a:ext cx="12700" cy="14287"/>
          </a:xfrm>
          <a:prstGeom prst="ellipse">
            <a:avLst/>
          </a:prstGeom>
          <a:solidFill>
            <a:srgbClr val="DD0806"/>
          </a:solidFill>
          <a:ln w="28575">
            <a:solidFill>
              <a:srgbClr val="FF0000"/>
            </a:solidFill>
            <a:round/>
            <a:headEnd/>
            <a:tailEnd/>
          </a:ln>
        </p:spPr>
        <p:txBody>
          <a:bodyPr/>
          <a:lstStyle/>
          <a:p>
            <a:endParaRPr lang="en-US"/>
          </a:p>
        </p:txBody>
      </p:sp>
      <p:sp>
        <p:nvSpPr>
          <p:cNvPr id="52262" name="Oval 38"/>
          <p:cNvSpPr>
            <a:spLocks noChangeArrowheads="1"/>
          </p:cNvSpPr>
          <p:nvPr/>
        </p:nvSpPr>
        <p:spPr bwMode="auto">
          <a:xfrm>
            <a:off x="6692900" y="4033838"/>
            <a:ext cx="12700" cy="14287"/>
          </a:xfrm>
          <a:prstGeom prst="ellipse">
            <a:avLst/>
          </a:prstGeom>
          <a:noFill/>
          <a:ln w="28575">
            <a:solidFill>
              <a:srgbClr val="FF0000"/>
            </a:solidFill>
            <a:round/>
            <a:headEnd/>
            <a:tailEnd/>
          </a:ln>
        </p:spPr>
        <p:txBody>
          <a:bodyPr/>
          <a:lstStyle/>
          <a:p>
            <a:endParaRPr lang="en-US"/>
          </a:p>
        </p:txBody>
      </p:sp>
      <p:sp>
        <p:nvSpPr>
          <p:cNvPr id="52263" name="Oval 39"/>
          <p:cNvSpPr>
            <a:spLocks noChangeArrowheads="1"/>
          </p:cNvSpPr>
          <p:nvPr/>
        </p:nvSpPr>
        <p:spPr bwMode="auto">
          <a:xfrm>
            <a:off x="7766050" y="4349750"/>
            <a:ext cx="12700" cy="12700"/>
          </a:xfrm>
          <a:prstGeom prst="ellipse">
            <a:avLst/>
          </a:prstGeom>
          <a:solidFill>
            <a:srgbClr val="DD0806"/>
          </a:solidFill>
          <a:ln w="28575">
            <a:solidFill>
              <a:srgbClr val="FF0000"/>
            </a:solidFill>
            <a:round/>
            <a:headEnd/>
            <a:tailEnd/>
          </a:ln>
        </p:spPr>
        <p:txBody>
          <a:bodyPr/>
          <a:lstStyle/>
          <a:p>
            <a:endParaRPr lang="en-US">
              <a:solidFill>
                <a:srgbClr val="FF0000"/>
              </a:solidFill>
            </a:endParaRPr>
          </a:p>
        </p:txBody>
      </p:sp>
      <p:sp>
        <p:nvSpPr>
          <p:cNvPr id="52264" name="Oval 40"/>
          <p:cNvSpPr>
            <a:spLocks noChangeArrowheads="1"/>
          </p:cNvSpPr>
          <p:nvPr/>
        </p:nvSpPr>
        <p:spPr bwMode="auto">
          <a:xfrm>
            <a:off x="7766050" y="4348163"/>
            <a:ext cx="12700" cy="15875"/>
          </a:xfrm>
          <a:prstGeom prst="ellipse">
            <a:avLst/>
          </a:prstGeom>
          <a:noFill/>
          <a:ln w="28575">
            <a:solidFill>
              <a:srgbClr val="FF0000"/>
            </a:solidFill>
            <a:round/>
            <a:headEnd/>
            <a:tailEnd/>
          </a:ln>
        </p:spPr>
        <p:txBody>
          <a:bodyPr/>
          <a:lstStyle/>
          <a:p>
            <a:endParaRPr lang="en-US">
              <a:solidFill>
                <a:srgbClr val="FF0000"/>
              </a:solidFill>
            </a:endParaRPr>
          </a:p>
        </p:txBody>
      </p:sp>
      <p:sp>
        <p:nvSpPr>
          <p:cNvPr id="52265" name="Oval 41"/>
          <p:cNvSpPr>
            <a:spLocks noChangeArrowheads="1"/>
          </p:cNvSpPr>
          <p:nvPr/>
        </p:nvSpPr>
        <p:spPr bwMode="auto">
          <a:xfrm>
            <a:off x="6692900" y="4325938"/>
            <a:ext cx="12700" cy="12700"/>
          </a:xfrm>
          <a:prstGeom prst="ellipse">
            <a:avLst/>
          </a:prstGeom>
          <a:solidFill>
            <a:srgbClr val="0000D4"/>
          </a:solidFill>
          <a:ln w="28575">
            <a:solidFill>
              <a:srgbClr val="000000"/>
            </a:solidFill>
            <a:round/>
            <a:headEnd/>
            <a:tailEnd/>
          </a:ln>
        </p:spPr>
        <p:txBody>
          <a:bodyPr/>
          <a:lstStyle/>
          <a:p>
            <a:endParaRPr lang="en-US"/>
          </a:p>
        </p:txBody>
      </p:sp>
      <p:sp>
        <p:nvSpPr>
          <p:cNvPr id="52266" name="Oval 42"/>
          <p:cNvSpPr>
            <a:spLocks noChangeArrowheads="1"/>
          </p:cNvSpPr>
          <p:nvPr/>
        </p:nvSpPr>
        <p:spPr bwMode="auto">
          <a:xfrm>
            <a:off x="6692900" y="4325938"/>
            <a:ext cx="12700" cy="14287"/>
          </a:xfrm>
          <a:prstGeom prst="ellipse">
            <a:avLst/>
          </a:prstGeom>
          <a:noFill/>
          <a:ln w="28575">
            <a:solidFill>
              <a:srgbClr val="0000D4"/>
            </a:solidFill>
            <a:round/>
            <a:headEnd/>
            <a:tailEnd/>
          </a:ln>
        </p:spPr>
        <p:txBody>
          <a:bodyPr/>
          <a:lstStyle/>
          <a:p>
            <a:endParaRPr lang="en-US"/>
          </a:p>
        </p:txBody>
      </p:sp>
      <p:sp>
        <p:nvSpPr>
          <p:cNvPr id="52267" name="Oval 43"/>
          <p:cNvSpPr>
            <a:spLocks noChangeArrowheads="1"/>
          </p:cNvSpPr>
          <p:nvPr/>
        </p:nvSpPr>
        <p:spPr bwMode="auto">
          <a:xfrm>
            <a:off x="7766050" y="3676650"/>
            <a:ext cx="12700" cy="14288"/>
          </a:xfrm>
          <a:prstGeom prst="ellipse">
            <a:avLst/>
          </a:prstGeom>
          <a:solidFill>
            <a:srgbClr val="0000D4"/>
          </a:solidFill>
          <a:ln w="28575">
            <a:solidFill>
              <a:srgbClr val="000000"/>
            </a:solidFill>
            <a:round/>
            <a:headEnd/>
            <a:tailEnd/>
          </a:ln>
        </p:spPr>
        <p:txBody>
          <a:bodyPr/>
          <a:lstStyle/>
          <a:p>
            <a:endParaRPr lang="en-US"/>
          </a:p>
        </p:txBody>
      </p:sp>
      <p:sp>
        <p:nvSpPr>
          <p:cNvPr id="52268" name="Oval 44"/>
          <p:cNvSpPr>
            <a:spLocks noChangeArrowheads="1"/>
          </p:cNvSpPr>
          <p:nvPr/>
        </p:nvSpPr>
        <p:spPr bwMode="auto">
          <a:xfrm>
            <a:off x="7766050" y="3676650"/>
            <a:ext cx="12700" cy="14288"/>
          </a:xfrm>
          <a:prstGeom prst="ellipse">
            <a:avLst/>
          </a:prstGeom>
          <a:noFill/>
          <a:ln w="28575">
            <a:solidFill>
              <a:srgbClr val="0000D4"/>
            </a:solidFill>
            <a:round/>
            <a:headEnd/>
            <a:tailEnd/>
          </a:ln>
        </p:spPr>
        <p:txBody>
          <a:bodyPr/>
          <a:lstStyle/>
          <a:p>
            <a:endParaRPr lang="en-US"/>
          </a:p>
        </p:txBody>
      </p:sp>
      <p:sp>
        <p:nvSpPr>
          <p:cNvPr id="52269" name="Text Box 45"/>
          <p:cNvSpPr txBox="1">
            <a:spLocks noChangeArrowheads="1"/>
          </p:cNvSpPr>
          <p:nvPr/>
        </p:nvSpPr>
        <p:spPr bwMode="auto">
          <a:xfrm>
            <a:off x="5791200" y="3998913"/>
            <a:ext cx="406400" cy="304800"/>
          </a:xfrm>
          <a:prstGeom prst="rect">
            <a:avLst/>
          </a:prstGeom>
          <a:noFill/>
          <a:ln w="9525">
            <a:noFill/>
            <a:miter lim="800000"/>
            <a:headEnd/>
            <a:tailEnd/>
          </a:ln>
        </p:spPr>
        <p:txBody>
          <a:bodyPr wrap="none">
            <a:spAutoFit/>
          </a:bodyPr>
          <a:lstStyle/>
          <a:p>
            <a:r>
              <a:rPr lang="en-US" sz="1400" b="1">
                <a:solidFill>
                  <a:schemeClr val="folHlink"/>
                </a:solidFill>
                <a:latin typeface="Times" charset="0"/>
              </a:rPr>
              <a:t>0.0</a:t>
            </a:r>
          </a:p>
        </p:txBody>
      </p:sp>
      <p:sp>
        <p:nvSpPr>
          <p:cNvPr id="52270" name="Text Box 46"/>
          <p:cNvSpPr txBox="1">
            <a:spLocks noChangeArrowheads="1"/>
          </p:cNvSpPr>
          <p:nvPr/>
        </p:nvSpPr>
        <p:spPr bwMode="auto">
          <a:xfrm>
            <a:off x="5667375" y="4559300"/>
            <a:ext cx="538163" cy="304800"/>
          </a:xfrm>
          <a:prstGeom prst="rect">
            <a:avLst/>
          </a:prstGeom>
          <a:noFill/>
          <a:ln w="9525">
            <a:noFill/>
            <a:miter lim="800000"/>
            <a:headEnd/>
            <a:tailEnd/>
          </a:ln>
        </p:spPr>
        <p:txBody>
          <a:bodyPr wrap="none">
            <a:spAutoFit/>
          </a:bodyPr>
          <a:lstStyle/>
          <a:p>
            <a:pPr algn="r"/>
            <a:r>
              <a:rPr lang="en-US" sz="1000" b="1">
                <a:solidFill>
                  <a:schemeClr val="folHlink"/>
                </a:solidFill>
                <a:latin typeface="Times" charset="0"/>
              </a:rPr>
              <a:t>-</a:t>
            </a:r>
            <a:r>
              <a:rPr lang="en-US" sz="1400" b="1">
                <a:solidFill>
                  <a:schemeClr val="folHlink"/>
                </a:solidFill>
                <a:latin typeface="Times" charset="0"/>
              </a:rPr>
              <a:t>0.05</a:t>
            </a:r>
          </a:p>
        </p:txBody>
      </p:sp>
      <p:sp>
        <p:nvSpPr>
          <p:cNvPr id="52271" name="Text Box 47"/>
          <p:cNvSpPr txBox="1">
            <a:spLocks noChangeArrowheads="1"/>
          </p:cNvSpPr>
          <p:nvPr/>
        </p:nvSpPr>
        <p:spPr bwMode="auto">
          <a:xfrm>
            <a:off x="5715000" y="3440113"/>
            <a:ext cx="495300" cy="304800"/>
          </a:xfrm>
          <a:prstGeom prst="rect">
            <a:avLst/>
          </a:prstGeom>
          <a:noFill/>
          <a:ln w="9525">
            <a:noFill/>
            <a:miter lim="800000"/>
            <a:headEnd/>
            <a:tailEnd/>
          </a:ln>
        </p:spPr>
        <p:txBody>
          <a:bodyPr wrap="none">
            <a:spAutoFit/>
          </a:bodyPr>
          <a:lstStyle/>
          <a:p>
            <a:r>
              <a:rPr lang="en-US" sz="1400" b="1">
                <a:solidFill>
                  <a:schemeClr val="folHlink"/>
                </a:solidFill>
                <a:latin typeface="Times" charset="0"/>
              </a:rPr>
              <a:t>0.05</a:t>
            </a:r>
          </a:p>
        </p:txBody>
      </p:sp>
      <p:sp>
        <p:nvSpPr>
          <p:cNvPr id="52272" name="Text Box 48"/>
          <p:cNvSpPr txBox="1">
            <a:spLocks noChangeArrowheads="1"/>
          </p:cNvSpPr>
          <p:nvPr/>
        </p:nvSpPr>
        <p:spPr bwMode="auto">
          <a:xfrm>
            <a:off x="6102350" y="4954588"/>
            <a:ext cx="1190625" cy="825500"/>
          </a:xfrm>
          <a:prstGeom prst="rect">
            <a:avLst/>
          </a:prstGeom>
          <a:noFill/>
          <a:ln w="9525">
            <a:noFill/>
            <a:miter lim="800000"/>
            <a:headEnd/>
            <a:tailEnd/>
          </a:ln>
        </p:spPr>
        <p:txBody>
          <a:bodyPr wrap="none">
            <a:spAutoFit/>
          </a:bodyPr>
          <a:lstStyle/>
          <a:p>
            <a:pPr algn="ctr"/>
            <a:r>
              <a:rPr lang="en-US" sz="1600" b="1">
                <a:solidFill>
                  <a:schemeClr val="folHlink"/>
                </a:solidFill>
              </a:rPr>
              <a:t>Choose</a:t>
            </a:r>
          </a:p>
          <a:p>
            <a:pPr algn="ctr"/>
            <a:r>
              <a:rPr lang="en-US" sz="1600" b="1">
                <a:solidFill>
                  <a:schemeClr val="folHlink"/>
                </a:solidFill>
              </a:rPr>
              <a:t>Immediate</a:t>
            </a:r>
          </a:p>
          <a:p>
            <a:pPr algn="ctr"/>
            <a:r>
              <a:rPr lang="en-US" sz="1600" b="1">
                <a:solidFill>
                  <a:schemeClr val="folHlink"/>
                </a:solidFill>
              </a:rPr>
              <a:t>Reward</a:t>
            </a:r>
          </a:p>
        </p:txBody>
      </p:sp>
      <p:sp>
        <p:nvSpPr>
          <p:cNvPr id="52273" name="Text Box 49"/>
          <p:cNvSpPr txBox="1">
            <a:spLocks noChangeArrowheads="1"/>
          </p:cNvSpPr>
          <p:nvPr/>
        </p:nvSpPr>
        <p:spPr bwMode="auto">
          <a:xfrm>
            <a:off x="7294563" y="4954588"/>
            <a:ext cx="962025" cy="825500"/>
          </a:xfrm>
          <a:prstGeom prst="rect">
            <a:avLst/>
          </a:prstGeom>
          <a:noFill/>
          <a:ln w="9525">
            <a:noFill/>
            <a:miter lim="800000"/>
            <a:headEnd/>
            <a:tailEnd/>
          </a:ln>
        </p:spPr>
        <p:txBody>
          <a:bodyPr wrap="none">
            <a:spAutoFit/>
          </a:bodyPr>
          <a:lstStyle/>
          <a:p>
            <a:pPr algn="ctr"/>
            <a:r>
              <a:rPr lang="en-US" sz="1600" b="1">
                <a:solidFill>
                  <a:schemeClr val="folHlink"/>
                </a:solidFill>
              </a:rPr>
              <a:t>Choose</a:t>
            </a:r>
          </a:p>
          <a:p>
            <a:pPr algn="ctr"/>
            <a:r>
              <a:rPr lang="en-US" sz="1600" b="1">
                <a:solidFill>
                  <a:schemeClr val="folHlink"/>
                </a:solidFill>
              </a:rPr>
              <a:t>Delayed</a:t>
            </a:r>
          </a:p>
          <a:p>
            <a:pPr algn="ctr"/>
            <a:r>
              <a:rPr lang="en-US" sz="1600" b="1">
                <a:solidFill>
                  <a:schemeClr val="folHlink"/>
                </a:solidFill>
              </a:rPr>
              <a:t>Reward</a:t>
            </a:r>
          </a:p>
        </p:txBody>
      </p:sp>
      <p:sp>
        <p:nvSpPr>
          <p:cNvPr id="52274" name="Text Box 50"/>
          <p:cNvSpPr txBox="1">
            <a:spLocks noChangeArrowheads="1"/>
          </p:cNvSpPr>
          <p:nvPr/>
        </p:nvSpPr>
        <p:spPr bwMode="auto">
          <a:xfrm>
            <a:off x="7821613" y="4343400"/>
            <a:ext cx="560387" cy="304800"/>
          </a:xfrm>
          <a:prstGeom prst="rect">
            <a:avLst/>
          </a:prstGeom>
          <a:noFill/>
          <a:ln w="9525">
            <a:noFill/>
            <a:miter lim="800000"/>
            <a:headEnd/>
            <a:tailEnd/>
          </a:ln>
        </p:spPr>
        <p:txBody>
          <a:bodyPr wrap="none">
            <a:spAutoFit/>
          </a:bodyPr>
          <a:lstStyle/>
          <a:p>
            <a:r>
              <a:rPr lang="en-US" sz="1400" b="1">
                <a:solidFill>
                  <a:srgbClr val="FF0000"/>
                </a:solidFill>
              </a:rPr>
              <a:t>DRS</a:t>
            </a:r>
            <a:endParaRPr lang="en-US" sz="1400" b="1">
              <a:solidFill>
                <a:srgbClr val="FF0000"/>
              </a:solidFill>
              <a:latin typeface="Times" charset="0"/>
            </a:endParaRPr>
          </a:p>
        </p:txBody>
      </p:sp>
      <p:sp>
        <p:nvSpPr>
          <p:cNvPr id="52275" name="Text Box 51"/>
          <p:cNvSpPr txBox="1">
            <a:spLocks noChangeArrowheads="1"/>
          </p:cNvSpPr>
          <p:nvPr/>
        </p:nvSpPr>
        <p:spPr bwMode="auto">
          <a:xfrm>
            <a:off x="7850819" y="3317875"/>
            <a:ext cx="1143000" cy="730250"/>
          </a:xfrm>
          <a:prstGeom prst="rect">
            <a:avLst/>
          </a:prstGeom>
          <a:noFill/>
          <a:ln w="9525">
            <a:noFill/>
            <a:miter lim="800000"/>
            <a:headEnd/>
            <a:tailEnd/>
          </a:ln>
        </p:spPr>
        <p:txBody>
          <a:bodyPr>
            <a:spAutoFit/>
          </a:bodyPr>
          <a:lstStyle/>
          <a:p>
            <a:r>
              <a:rPr lang="en-US" sz="1400" b="1">
                <a:solidFill>
                  <a:srgbClr val="6699FF"/>
                </a:solidFill>
              </a:rPr>
              <a:t>Fronto-parietal cortex</a:t>
            </a:r>
            <a:endParaRPr lang="en-US" sz="1400" b="1">
              <a:solidFill>
                <a:srgbClr val="6699FF"/>
              </a:solidFill>
              <a:latin typeface="Times" charset="0"/>
            </a:endParaRPr>
          </a:p>
        </p:txBody>
      </p:sp>
      <p:sp>
        <p:nvSpPr>
          <p:cNvPr id="52276" name="Rectangle 52"/>
          <p:cNvSpPr>
            <a:spLocks noChangeArrowheads="1"/>
          </p:cNvSpPr>
          <p:nvPr/>
        </p:nvSpPr>
        <p:spPr bwMode="auto">
          <a:xfrm>
            <a:off x="6672263" y="4295775"/>
            <a:ext cx="77787" cy="73025"/>
          </a:xfrm>
          <a:prstGeom prst="rect">
            <a:avLst/>
          </a:prstGeom>
          <a:solidFill>
            <a:srgbClr val="0000FF"/>
          </a:solidFill>
          <a:ln w="25400">
            <a:solidFill>
              <a:srgbClr val="0000FF"/>
            </a:solidFill>
            <a:miter lim="800000"/>
            <a:headEnd/>
            <a:tailEnd/>
          </a:ln>
        </p:spPr>
        <p:txBody>
          <a:bodyPr wrap="none" anchor="ctr"/>
          <a:lstStyle/>
          <a:p>
            <a:endParaRPr lang="en-US"/>
          </a:p>
        </p:txBody>
      </p:sp>
      <p:sp>
        <p:nvSpPr>
          <p:cNvPr id="52277" name="Rectangle 53"/>
          <p:cNvSpPr>
            <a:spLocks noChangeArrowheads="1"/>
          </p:cNvSpPr>
          <p:nvPr/>
        </p:nvSpPr>
        <p:spPr bwMode="auto">
          <a:xfrm>
            <a:off x="7735888" y="3651250"/>
            <a:ext cx="77787" cy="71438"/>
          </a:xfrm>
          <a:prstGeom prst="rect">
            <a:avLst/>
          </a:prstGeom>
          <a:solidFill>
            <a:srgbClr val="0000FF"/>
          </a:solidFill>
          <a:ln w="25400">
            <a:solidFill>
              <a:srgbClr val="0000FF"/>
            </a:solidFill>
            <a:miter lim="800000"/>
            <a:headEnd/>
            <a:tailEnd/>
          </a:ln>
        </p:spPr>
        <p:txBody>
          <a:bodyPr wrap="none" anchor="ctr"/>
          <a:lstStyle/>
          <a:p>
            <a:endParaRPr lang="en-US"/>
          </a:p>
        </p:txBody>
      </p:sp>
      <p:sp>
        <p:nvSpPr>
          <p:cNvPr id="52278" name="Rectangle 54"/>
          <p:cNvSpPr>
            <a:spLocks noChangeArrowheads="1"/>
          </p:cNvSpPr>
          <p:nvPr/>
        </p:nvSpPr>
        <p:spPr bwMode="auto">
          <a:xfrm>
            <a:off x="7735888" y="4311650"/>
            <a:ext cx="77787" cy="71438"/>
          </a:xfrm>
          <a:prstGeom prst="rect">
            <a:avLst/>
          </a:prstGeom>
          <a:solidFill>
            <a:srgbClr val="FF0000"/>
          </a:solidFill>
          <a:ln w="25400">
            <a:solidFill>
              <a:srgbClr val="FF0000"/>
            </a:solidFill>
            <a:miter lim="800000"/>
            <a:headEnd/>
            <a:tailEnd/>
          </a:ln>
        </p:spPr>
        <p:txBody>
          <a:bodyPr wrap="none" anchor="ctr"/>
          <a:lstStyle/>
          <a:p>
            <a:endParaRPr lang="en-US">
              <a:solidFill>
                <a:srgbClr val="FF0000"/>
              </a:solidFill>
            </a:endParaRPr>
          </a:p>
        </p:txBody>
      </p:sp>
      <p:sp>
        <p:nvSpPr>
          <p:cNvPr id="52279" name="Rectangle 55"/>
          <p:cNvSpPr>
            <a:spLocks noChangeArrowheads="1"/>
          </p:cNvSpPr>
          <p:nvPr/>
        </p:nvSpPr>
        <p:spPr bwMode="auto">
          <a:xfrm>
            <a:off x="6659563" y="4006850"/>
            <a:ext cx="76200" cy="71438"/>
          </a:xfrm>
          <a:prstGeom prst="rect">
            <a:avLst/>
          </a:prstGeom>
          <a:solidFill>
            <a:srgbClr val="FF0000"/>
          </a:solidFill>
          <a:ln w="25400">
            <a:solidFill>
              <a:srgbClr val="FF0000"/>
            </a:solidFill>
            <a:miter lim="800000"/>
            <a:headEnd/>
            <a:tailEnd/>
          </a:ln>
        </p:spPr>
        <p:txBody>
          <a:bodyPr wrap="none" anchor="ctr"/>
          <a:lstStyle/>
          <a:p>
            <a:endParaRPr lang="en-US"/>
          </a:p>
        </p:txBody>
      </p:sp>
      <p:sp>
        <p:nvSpPr>
          <p:cNvPr id="52280" name="Line 56"/>
          <p:cNvSpPr>
            <a:spLocks noChangeShapeType="1"/>
          </p:cNvSpPr>
          <p:nvPr/>
        </p:nvSpPr>
        <p:spPr bwMode="auto">
          <a:xfrm>
            <a:off x="7742238" y="3984625"/>
            <a:ext cx="63500" cy="3175"/>
          </a:xfrm>
          <a:prstGeom prst="line">
            <a:avLst/>
          </a:prstGeom>
          <a:noFill/>
          <a:ln w="28575">
            <a:solidFill>
              <a:srgbClr val="0000D4"/>
            </a:solidFill>
            <a:round/>
            <a:headEnd/>
            <a:tailEnd/>
          </a:ln>
        </p:spPr>
        <p:txBody>
          <a:bodyPr/>
          <a:lstStyle/>
          <a:p>
            <a:endParaRPr lang="en-US"/>
          </a:p>
        </p:txBody>
      </p:sp>
      <p:sp>
        <p:nvSpPr>
          <p:cNvPr id="52281" name="Line 57"/>
          <p:cNvSpPr>
            <a:spLocks noChangeShapeType="1"/>
          </p:cNvSpPr>
          <p:nvPr/>
        </p:nvSpPr>
        <p:spPr bwMode="auto">
          <a:xfrm>
            <a:off x="7742238" y="4114800"/>
            <a:ext cx="63500" cy="3175"/>
          </a:xfrm>
          <a:prstGeom prst="line">
            <a:avLst/>
          </a:prstGeom>
          <a:noFill/>
          <a:ln w="28575">
            <a:solidFill>
              <a:srgbClr val="FF0000"/>
            </a:solidFill>
            <a:round/>
            <a:headEnd/>
            <a:tailEnd/>
          </a:ln>
        </p:spPr>
        <p:txBody>
          <a:bodyPr/>
          <a:lstStyle/>
          <a:p>
            <a:endParaRPr lang="en-US">
              <a:solidFill>
                <a:srgbClr val="FF0000"/>
              </a:solidFill>
            </a:endParaRPr>
          </a:p>
        </p:txBody>
      </p:sp>
      <p:sp>
        <p:nvSpPr>
          <p:cNvPr id="52282" name="Line 58"/>
          <p:cNvSpPr>
            <a:spLocks noChangeShapeType="1"/>
          </p:cNvSpPr>
          <p:nvPr/>
        </p:nvSpPr>
        <p:spPr bwMode="auto">
          <a:xfrm>
            <a:off x="7742238" y="4600575"/>
            <a:ext cx="63500" cy="3175"/>
          </a:xfrm>
          <a:prstGeom prst="line">
            <a:avLst/>
          </a:prstGeom>
          <a:noFill/>
          <a:ln w="28575">
            <a:solidFill>
              <a:srgbClr val="FF0000"/>
            </a:solidFill>
            <a:round/>
            <a:headEnd/>
            <a:tailEnd/>
          </a:ln>
        </p:spPr>
        <p:txBody>
          <a:bodyPr/>
          <a:lstStyle/>
          <a:p>
            <a:endParaRPr lang="en-US">
              <a:solidFill>
                <a:srgbClr val="FF0000"/>
              </a:solidFill>
            </a:endParaRPr>
          </a:p>
        </p:txBody>
      </p:sp>
      <p:sp>
        <p:nvSpPr>
          <p:cNvPr id="52283" name="Line 59"/>
          <p:cNvSpPr>
            <a:spLocks noChangeShapeType="1"/>
          </p:cNvSpPr>
          <p:nvPr/>
        </p:nvSpPr>
        <p:spPr bwMode="auto">
          <a:xfrm>
            <a:off x="6665913" y="3854450"/>
            <a:ext cx="63500" cy="1588"/>
          </a:xfrm>
          <a:prstGeom prst="line">
            <a:avLst/>
          </a:prstGeom>
          <a:noFill/>
          <a:ln w="28575">
            <a:solidFill>
              <a:srgbClr val="FF0000"/>
            </a:solidFill>
            <a:round/>
            <a:headEnd/>
            <a:tailEnd/>
          </a:ln>
        </p:spPr>
        <p:txBody>
          <a:bodyPr/>
          <a:lstStyle/>
          <a:p>
            <a:endParaRPr lang="en-US"/>
          </a:p>
        </p:txBody>
      </p:sp>
      <p:sp>
        <p:nvSpPr>
          <p:cNvPr id="52284" name="Line 60"/>
          <p:cNvSpPr>
            <a:spLocks noChangeShapeType="1"/>
          </p:cNvSpPr>
          <p:nvPr/>
        </p:nvSpPr>
        <p:spPr bwMode="auto">
          <a:xfrm>
            <a:off x="6662738" y="4100513"/>
            <a:ext cx="63500" cy="3175"/>
          </a:xfrm>
          <a:prstGeom prst="line">
            <a:avLst/>
          </a:prstGeom>
          <a:noFill/>
          <a:ln w="28575">
            <a:solidFill>
              <a:srgbClr val="0000FF"/>
            </a:solidFill>
            <a:round/>
            <a:headEnd/>
            <a:tailEnd/>
          </a:ln>
        </p:spPr>
        <p:txBody>
          <a:bodyPr/>
          <a:lstStyle/>
          <a:p>
            <a:endParaRPr lang="en-US"/>
          </a:p>
        </p:txBody>
      </p:sp>
      <p:sp>
        <p:nvSpPr>
          <p:cNvPr id="52285" name="Line 61"/>
          <p:cNvSpPr>
            <a:spLocks noChangeShapeType="1"/>
          </p:cNvSpPr>
          <p:nvPr/>
        </p:nvSpPr>
        <p:spPr bwMode="auto">
          <a:xfrm>
            <a:off x="6662738" y="4572000"/>
            <a:ext cx="63500" cy="3175"/>
          </a:xfrm>
          <a:prstGeom prst="line">
            <a:avLst/>
          </a:prstGeom>
          <a:noFill/>
          <a:ln w="28575">
            <a:solidFill>
              <a:srgbClr val="0000FF"/>
            </a:solidFill>
            <a:round/>
            <a:headEnd/>
            <a:tailEnd/>
          </a:ln>
        </p:spPr>
        <p:txBody>
          <a:bodyPr/>
          <a:lstStyle/>
          <a:p>
            <a:endParaRPr lang="en-US"/>
          </a:p>
        </p:txBody>
      </p:sp>
      <p:sp>
        <p:nvSpPr>
          <p:cNvPr id="52286" name="Text Box 62"/>
          <p:cNvSpPr txBox="1">
            <a:spLocks noChangeArrowheads="1"/>
          </p:cNvSpPr>
          <p:nvPr/>
        </p:nvSpPr>
        <p:spPr bwMode="auto">
          <a:xfrm rot="-5400000">
            <a:off x="4830762" y="3792538"/>
            <a:ext cx="1495425" cy="336550"/>
          </a:xfrm>
          <a:prstGeom prst="rect">
            <a:avLst/>
          </a:prstGeom>
          <a:noFill/>
          <a:ln w="9525">
            <a:noFill/>
            <a:miter lim="800000"/>
            <a:headEnd/>
            <a:tailEnd/>
          </a:ln>
        </p:spPr>
        <p:txBody>
          <a:bodyPr wrap="none">
            <a:spAutoFit/>
          </a:bodyPr>
          <a:lstStyle/>
          <a:p>
            <a:pPr eaLnBrk="1" hangingPunct="1"/>
            <a:r>
              <a:rPr lang="en-US" sz="1600" b="1">
                <a:solidFill>
                  <a:schemeClr val="folHlink"/>
                </a:solidFill>
              </a:rPr>
              <a:t>Brain Activity</a:t>
            </a:r>
          </a:p>
        </p:txBody>
      </p:sp>
      <p:sp>
        <p:nvSpPr>
          <p:cNvPr id="52287" name="Rectangle 63"/>
          <p:cNvSpPr>
            <a:spLocks noChangeArrowheads="1"/>
          </p:cNvSpPr>
          <p:nvPr/>
        </p:nvSpPr>
        <p:spPr bwMode="auto">
          <a:xfrm>
            <a:off x="304800" y="457200"/>
            <a:ext cx="8686800" cy="2267287"/>
          </a:xfrm>
          <a:prstGeom prst="rect">
            <a:avLst/>
          </a:prstGeom>
          <a:noFill/>
          <a:ln w="12700">
            <a:noFill/>
            <a:miter lim="800000"/>
            <a:headEnd/>
            <a:tailEnd/>
          </a:ln>
        </p:spPr>
        <p:txBody>
          <a:bodyPr lIns="63500" tIns="25400" rIns="63500" bIns="25400">
            <a:spAutoFit/>
          </a:bodyPr>
          <a:lstStyle/>
          <a:p>
            <a:pPr algn="ctr" eaLnBrk="1" hangingPunct="1"/>
            <a:r>
              <a:rPr lang="en-US" sz="2800" dirty="0">
                <a:solidFill>
                  <a:schemeClr val="tx2"/>
                </a:solidFill>
                <a:latin typeface="Arial" charset="0"/>
                <a:cs typeface="Arial" charset="0"/>
              </a:rPr>
              <a:t>Brain activity in the </a:t>
            </a:r>
            <a:r>
              <a:rPr lang="en-US" sz="2800" dirty="0" err="1">
                <a:solidFill>
                  <a:schemeClr val="tx2"/>
                </a:solidFill>
                <a:latin typeface="Arial" charset="0"/>
                <a:cs typeface="Arial" charset="0"/>
              </a:rPr>
              <a:t>frontoparietal</a:t>
            </a:r>
            <a:r>
              <a:rPr lang="en-US" sz="2800" dirty="0">
                <a:solidFill>
                  <a:schemeClr val="tx2"/>
                </a:solidFill>
                <a:latin typeface="Arial" charset="0"/>
                <a:cs typeface="Arial" charset="0"/>
              </a:rPr>
              <a:t> system and </a:t>
            </a:r>
            <a:r>
              <a:rPr lang="en-US" sz="2800" dirty="0" smtClean="0">
                <a:solidFill>
                  <a:schemeClr val="tx2"/>
                </a:solidFill>
                <a:latin typeface="Arial" charset="0"/>
                <a:cs typeface="Arial" charset="0"/>
              </a:rPr>
              <a:t>dopamine </a:t>
            </a:r>
            <a:r>
              <a:rPr lang="en-US" sz="2800" dirty="0">
                <a:solidFill>
                  <a:schemeClr val="tx2"/>
                </a:solidFill>
                <a:latin typeface="Arial" charset="0"/>
                <a:cs typeface="Arial" charset="0"/>
              </a:rPr>
              <a:t>reward system predict behavior</a:t>
            </a:r>
            <a:br>
              <a:rPr lang="en-US" sz="2800" dirty="0">
                <a:solidFill>
                  <a:schemeClr val="tx2"/>
                </a:solidFill>
                <a:latin typeface="Arial" charset="0"/>
                <a:cs typeface="Arial" charset="0"/>
              </a:rPr>
            </a:br>
            <a:r>
              <a:rPr lang="en-US" sz="3200" dirty="0">
                <a:solidFill>
                  <a:schemeClr val="tx2"/>
                </a:solidFill>
                <a:latin typeface="Arial" charset="0"/>
                <a:cs typeface="Arial" charset="0"/>
              </a:rPr>
              <a:t/>
            </a:r>
            <a:br>
              <a:rPr lang="en-US" sz="3200" dirty="0">
                <a:solidFill>
                  <a:schemeClr val="tx2"/>
                </a:solidFill>
                <a:latin typeface="Arial" charset="0"/>
                <a:cs typeface="Arial" charset="0"/>
              </a:rPr>
            </a:br>
            <a:r>
              <a:rPr lang="en-US" dirty="0">
                <a:solidFill>
                  <a:schemeClr val="tx2"/>
                </a:solidFill>
                <a:latin typeface="Arial" charset="0"/>
                <a:cs typeface="Arial" charset="0"/>
              </a:rPr>
              <a:t>(Data for choices with an immediate option.)</a:t>
            </a:r>
            <a:r>
              <a:rPr lang="en-US" sz="3200" dirty="0">
                <a:solidFill>
                  <a:schemeClr val="tx2"/>
                </a:solidFill>
                <a:latin typeface="Arial" charset="0"/>
              </a:rPr>
              <a:t/>
            </a:r>
            <a:br>
              <a:rPr lang="en-US" sz="3200" dirty="0">
                <a:solidFill>
                  <a:schemeClr val="tx2"/>
                </a:solidFill>
                <a:latin typeface="Arial" charset="0"/>
              </a:rPr>
            </a:br>
            <a:endParaRPr lang="en-US" sz="3200" dirty="0">
              <a:solidFill>
                <a:schemeClr val="tx2"/>
              </a:solidFill>
              <a:latin typeface="Arial" charset="0"/>
            </a:endParaRPr>
          </a:p>
        </p:txBody>
      </p:sp>
      <p:sp>
        <p:nvSpPr>
          <p:cNvPr id="52229" name="Line 5"/>
          <p:cNvSpPr>
            <a:spLocks noChangeShapeType="1"/>
          </p:cNvSpPr>
          <p:nvPr/>
        </p:nvSpPr>
        <p:spPr bwMode="auto">
          <a:xfrm flipV="1">
            <a:off x="6699250" y="4098925"/>
            <a:ext cx="0" cy="231775"/>
          </a:xfrm>
          <a:prstGeom prst="line">
            <a:avLst/>
          </a:prstGeom>
          <a:noFill/>
          <a:ln w="28575">
            <a:solidFill>
              <a:srgbClr val="0000D4"/>
            </a:solidFill>
            <a:round/>
            <a:headEnd/>
            <a:tailEnd/>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533400" y="152400"/>
            <a:ext cx="8305800" cy="946150"/>
          </a:xfrm>
          <a:prstGeom prst="rect">
            <a:avLst/>
          </a:prstGeom>
          <a:noFill/>
          <a:ln w="9525">
            <a:noFill/>
            <a:miter lim="800000"/>
            <a:headEnd/>
            <a:tailEnd/>
          </a:ln>
        </p:spPr>
        <p:txBody>
          <a:bodyPr>
            <a:spAutoFit/>
          </a:bodyPr>
          <a:lstStyle/>
          <a:p>
            <a:pPr algn="ctr">
              <a:buFont typeface="Symbol" charset="2"/>
              <a:buNone/>
            </a:pPr>
            <a:r>
              <a:rPr lang="en-US" sz="2800">
                <a:latin typeface="Arial" charset="0"/>
              </a:rPr>
              <a:t>McClure, Ericson, Laibson, Loewenstein, Cohen</a:t>
            </a:r>
          </a:p>
          <a:p>
            <a:pPr algn="ctr">
              <a:buFont typeface="Symbol" charset="2"/>
              <a:buNone/>
            </a:pPr>
            <a:r>
              <a:rPr lang="en-US" sz="2800">
                <a:latin typeface="Arial" charset="0"/>
              </a:rPr>
              <a:t>(2007)</a:t>
            </a:r>
          </a:p>
        </p:txBody>
      </p:sp>
      <p:grpSp>
        <p:nvGrpSpPr>
          <p:cNvPr id="53251" name="Group 3"/>
          <p:cNvGrpSpPr>
            <a:grpSpLocks/>
          </p:cNvGrpSpPr>
          <p:nvPr/>
        </p:nvGrpSpPr>
        <p:grpSpPr bwMode="auto">
          <a:xfrm>
            <a:off x="304800" y="1905000"/>
            <a:ext cx="8736013" cy="3048000"/>
            <a:chOff x="192" y="1536"/>
            <a:chExt cx="5503" cy="1920"/>
          </a:xfrm>
        </p:grpSpPr>
        <p:sp>
          <p:nvSpPr>
            <p:cNvPr id="53252" name="Text Box 4"/>
            <p:cNvSpPr txBox="1">
              <a:spLocks noChangeArrowheads="1"/>
            </p:cNvSpPr>
            <p:nvPr/>
          </p:nvSpPr>
          <p:spPr bwMode="auto">
            <a:xfrm>
              <a:off x="393" y="1536"/>
              <a:ext cx="5138" cy="288"/>
            </a:xfrm>
            <a:prstGeom prst="rect">
              <a:avLst/>
            </a:prstGeom>
            <a:noFill/>
            <a:ln w="9525">
              <a:noFill/>
              <a:miter lim="800000"/>
              <a:headEnd/>
              <a:tailEnd/>
            </a:ln>
          </p:spPr>
          <p:txBody>
            <a:bodyPr wrap="none">
              <a:spAutoFit/>
            </a:bodyPr>
            <a:lstStyle/>
            <a:p>
              <a:pPr algn="ctr"/>
              <a:r>
                <a:rPr lang="en-US">
                  <a:latin typeface="Verdana" pitchFamily="34" charset="0"/>
                </a:rPr>
                <a:t>Subjects water deprived for 3hr prior to experiment</a:t>
              </a:r>
            </a:p>
          </p:txBody>
        </p:sp>
        <p:grpSp>
          <p:nvGrpSpPr>
            <p:cNvPr id="53253" name="Group 5"/>
            <p:cNvGrpSpPr>
              <a:grpSpLocks/>
            </p:cNvGrpSpPr>
            <p:nvPr/>
          </p:nvGrpSpPr>
          <p:grpSpPr bwMode="auto">
            <a:xfrm>
              <a:off x="192" y="2016"/>
              <a:ext cx="5503" cy="1440"/>
              <a:chOff x="624" y="912"/>
              <a:chExt cx="5503" cy="1440"/>
            </a:xfrm>
          </p:grpSpPr>
          <p:pic>
            <p:nvPicPr>
              <p:cNvPr id="53255" name="Picture 6"/>
              <p:cNvPicPr>
                <a:picLocks noChangeAspect="1" noChangeArrowheads="1"/>
              </p:cNvPicPr>
              <p:nvPr/>
            </p:nvPicPr>
            <p:blipFill>
              <a:blip r:embed="rId3"/>
              <a:srcRect l="5641" t="8693" r="36066" b="78714"/>
              <a:stretch>
                <a:fillRect/>
              </a:stretch>
            </p:blipFill>
            <p:spPr bwMode="auto">
              <a:xfrm>
                <a:off x="624" y="912"/>
                <a:ext cx="4464" cy="1248"/>
              </a:xfrm>
              <a:prstGeom prst="rect">
                <a:avLst/>
              </a:prstGeom>
              <a:noFill/>
              <a:ln w="9525">
                <a:noFill/>
                <a:miter lim="800000"/>
                <a:headEnd/>
                <a:tailEnd/>
              </a:ln>
            </p:spPr>
          </p:pic>
          <p:sp>
            <p:nvSpPr>
              <p:cNvPr id="53256" name="Text Box 7"/>
              <p:cNvSpPr txBox="1">
                <a:spLocks noChangeArrowheads="1"/>
              </p:cNvSpPr>
              <p:nvPr/>
            </p:nvSpPr>
            <p:spPr bwMode="auto">
              <a:xfrm>
                <a:off x="3067" y="2064"/>
                <a:ext cx="3060" cy="288"/>
              </a:xfrm>
              <a:prstGeom prst="rect">
                <a:avLst/>
              </a:prstGeom>
              <a:noFill/>
              <a:ln w="9525">
                <a:noFill/>
                <a:miter lim="800000"/>
                <a:headEnd/>
                <a:tailEnd/>
              </a:ln>
            </p:spPr>
            <p:txBody>
              <a:bodyPr wrap="none">
                <a:spAutoFit/>
              </a:bodyPr>
              <a:lstStyle/>
              <a:p>
                <a:r>
                  <a:rPr lang="en-US">
                    <a:latin typeface="Verdana" pitchFamily="34" charset="0"/>
                  </a:rPr>
                  <a:t>(a subject scheduled for 6:00)</a:t>
                </a:r>
              </a:p>
            </p:txBody>
          </p:sp>
        </p:grpSp>
        <p:sp>
          <p:nvSpPr>
            <p:cNvPr id="53254" name="Line 8"/>
            <p:cNvSpPr>
              <a:spLocks noChangeShapeType="1"/>
            </p:cNvSpPr>
            <p:nvPr/>
          </p:nvSpPr>
          <p:spPr bwMode="auto">
            <a:xfrm>
              <a:off x="768" y="2208"/>
              <a:ext cx="3936" cy="0"/>
            </a:xfrm>
            <a:prstGeom prst="line">
              <a:avLst/>
            </a:prstGeom>
            <a:noFill/>
            <a:ln w="190500">
              <a:solidFill>
                <a:schemeClr val="accent1"/>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a:srcRect/>
          <a:stretch>
            <a:fillRect/>
          </a:stretch>
        </p:blipFill>
        <p:spPr bwMode="auto">
          <a:xfrm>
            <a:off x="381000" y="3429000"/>
            <a:ext cx="2038350" cy="1528763"/>
          </a:xfrm>
          <a:prstGeom prst="rect">
            <a:avLst/>
          </a:prstGeom>
          <a:noFill/>
          <a:ln w="9525">
            <a:noFill/>
            <a:miter lim="800000"/>
            <a:headEnd/>
            <a:tailEnd/>
          </a:ln>
        </p:spPr>
      </p:pic>
      <p:pic>
        <p:nvPicPr>
          <p:cNvPr id="54275" name="Picture 3"/>
          <p:cNvPicPr>
            <a:picLocks noChangeAspect="1" noChangeArrowheads="1"/>
          </p:cNvPicPr>
          <p:nvPr/>
        </p:nvPicPr>
        <p:blipFill>
          <a:blip r:embed="rId4"/>
          <a:srcRect/>
          <a:stretch>
            <a:fillRect/>
          </a:stretch>
        </p:blipFill>
        <p:spPr bwMode="auto">
          <a:xfrm>
            <a:off x="2525713" y="3425825"/>
            <a:ext cx="2028825" cy="1520825"/>
          </a:xfrm>
          <a:prstGeom prst="rect">
            <a:avLst/>
          </a:prstGeom>
          <a:noFill/>
          <a:ln w="9525">
            <a:noFill/>
            <a:miter lim="800000"/>
            <a:headEnd/>
            <a:tailEnd/>
          </a:ln>
        </p:spPr>
      </p:pic>
      <p:pic>
        <p:nvPicPr>
          <p:cNvPr id="54276" name="Picture 4"/>
          <p:cNvPicPr>
            <a:picLocks noChangeAspect="1" noChangeArrowheads="1"/>
          </p:cNvPicPr>
          <p:nvPr/>
        </p:nvPicPr>
        <p:blipFill>
          <a:blip r:embed="rId5"/>
          <a:srcRect/>
          <a:stretch>
            <a:fillRect/>
          </a:stretch>
        </p:blipFill>
        <p:spPr bwMode="auto">
          <a:xfrm>
            <a:off x="4624388" y="3425825"/>
            <a:ext cx="2028825" cy="1520825"/>
          </a:xfrm>
          <a:prstGeom prst="rect">
            <a:avLst/>
          </a:prstGeom>
          <a:noFill/>
          <a:ln w="9525">
            <a:noFill/>
            <a:miter lim="800000"/>
            <a:headEnd/>
            <a:tailEnd/>
          </a:ln>
        </p:spPr>
      </p:pic>
      <p:pic>
        <p:nvPicPr>
          <p:cNvPr id="54277" name="Picture 5"/>
          <p:cNvPicPr>
            <a:picLocks noChangeAspect="1" noChangeArrowheads="1"/>
          </p:cNvPicPr>
          <p:nvPr/>
        </p:nvPicPr>
        <p:blipFill>
          <a:blip r:embed="rId6"/>
          <a:srcRect/>
          <a:stretch>
            <a:fillRect/>
          </a:stretch>
        </p:blipFill>
        <p:spPr bwMode="auto">
          <a:xfrm>
            <a:off x="6735763" y="3425825"/>
            <a:ext cx="2028825" cy="1520825"/>
          </a:xfrm>
          <a:prstGeom prst="rect">
            <a:avLst/>
          </a:prstGeom>
          <a:noFill/>
          <a:ln w="9525">
            <a:noFill/>
            <a:miter lim="800000"/>
            <a:headEnd/>
            <a:tailEnd/>
          </a:ln>
        </p:spPr>
      </p:pic>
      <p:sp>
        <p:nvSpPr>
          <p:cNvPr id="54278" name="Text Box 6"/>
          <p:cNvSpPr txBox="1">
            <a:spLocks noChangeArrowheads="1"/>
          </p:cNvSpPr>
          <p:nvPr/>
        </p:nvSpPr>
        <p:spPr bwMode="auto">
          <a:xfrm>
            <a:off x="708025" y="4926013"/>
            <a:ext cx="1441450" cy="279400"/>
          </a:xfrm>
          <a:prstGeom prst="rect">
            <a:avLst/>
          </a:prstGeom>
          <a:noFill/>
          <a:ln w="9525">
            <a:noFill/>
            <a:miter lim="800000"/>
            <a:headEnd/>
            <a:tailEnd/>
          </a:ln>
        </p:spPr>
        <p:txBody>
          <a:bodyPr wrap="none">
            <a:spAutoFit/>
          </a:bodyPr>
          <a:lstStyle/>
          <a:p>
            <a:pPr algn="ctr"/>
            <a:r>
              <a:rPr lang="en-US" sz="1200">
                <a:latin typeface="Verdana" pitchFamily="34" charset="0"/>
                <a:ea typeface="ＭＳ Ｐゴシック" charset="-128"/>
              </a:rPr>
              <a:t>Free (10s max.)</a:t>
            </a:r>
          </a:p>
        </p:txBody>
      </p:sp>
      <p:sp>
        <p:nvSpPr>
          <p:cNvPr id="54279" name="Text Box 7"/>
          <p:cNvSpPr txBox="1">
            <a:spLocks noChangeArrowheads="1"/>
          </p:cNvSpPr>
          <p:nvPr/>
        </p:nvSpPr>
        <p:spPr bwMode="auto">
          <a:xfrm>
            <a:off x="3354388" y="4926013"/>
            <a:ext cx="374650" cy="279400"/>
          </a:xfrm>
          <a:prstGeom prst="rect">
            <a:avLst/>
          </a:prstGeom>
          <a:noFill/>
          <a:ln w="9525">
            <a:noFill/>
            <a:miter lim="800000"/>
            <a:headEnd/>
            <a:tailEnd/>
          </a:ln>
        </p:spPr>
        <p:txBody>
          <a:bodyPr wrap="none">
            <a:spAutoFit/>
          </a:bodyPr>
          <a:lstStyle/>
          <a:p>
            <a:pPr algn="ctr"/>
            <a:r>
              <a:rPr lang="en-US" sz="1200">
                <a:latin typeface="Verdana" pitchFamily="34" charset="0"/>
                <a:ea typeface="ＭＳ Ｐゴシック" charset="-128"/>
              </a:rPr>
              <a:t>2s</a:t>
            </a:r>
          </a:p>
        </p:txBody>
      </p:sp>
      <p:sp>
        <p:nvSpPr>
          <p:cNvPr id="54280" name="Text Box 8"/>
          <p:cNvSpPr txBox="1">
            <a:spLocks noChangeArrowheads="1"/>
          </p:cNvSpPr>
          <p:nvPr/>
        </p:nvSpPr>
        <p:spPr bwMode="auto">
          <a:xfrm>
            <a:off x="7051675" y="4926013"/>
            <a:ext cx="1428750" cy="279400"/>
          </a:xfrm>
          <a:prstGeom prst="rect">
            <a:avLst/>
          </a:prstGeom>
          <a:noFill/>
          <a:ln w="9525">
            <a:noFill/>
            <a:miter lim="800000"/>
            <a:headEnd/>
            <a:tailEnd/>
          </a:ln>
        </p:spPr>
        <p:txBody>
          <a:bodyPr wrap="none">
            <a:spAutoFit/>
          </a:bodyPr>
          <a:lstStyle/>
          <a:p>
            <a:r>
              <a:rPr lang="en-US" sz="1200">
                <a:latin typeface="Verdana" pitchFamily="34" charset="0"/>
                <a:ea typeface="ＭＳ Ｐゴシック" charset="-128"/>
              </a:rPr>
              <a:t>Free (1.5s Max)</a:t>
            </a:r>
          </a:p>
        </p:txBody>
      </p:sp>
      <p:cxnSp>
        <p:nvCxnSpPr>
          <p:cNvPr id="54281" name="AutoShape 9"/>
          <p:cNvCxnSpPr>
            <a:cxnSpLocks noChangeShapeType="1"/>
            <a:stCxn id="54278" idx="2"/>
            <a:endCxn id="54279" idx="2"/>
          </p:cNvCxnSpPr>
          <p:nvPr/>
        </p:nvCxnSpPr>
        <p:spPr bwMode="auto">
          <a:xfrm rot="16200000" flipH="1">
            <a:off x="2484438" y="4149725"/>
            <a:ext cx="1587" cy="2112963"/>
          </a:xfrm>
          <a:prstGeom prst="bentConnector3">
            <a:avLst>
              <a:gd name="adj1" fmla="val 14400005"/>
            </a:avLst>
          </a:prstGeom>
          <a:noFill/>
          <a:ln w="9525">
            <a:solidFill>
              <a:schemeClr val="tx1"/>
            </a:solidFill>
            <a:prstDash val="dash"/>
            <a:miter lim="800000"/>
            <a:headEnd/>
            <a:tailEnd/>
          </a:ln>
        </p:spPr>
      </p:cxnSp>
      <p:sp>
        <p:nvSpPr>
          <p:cNvPr id="54282" name="Text Box 10"/>
          <p:cNvSpPr txBox="1">
            <a:spLocks noChangeArrowheads="1"/>
          </p:cNvSpPr>
          <p:nvPr/>
        </p:nvSpPr>
        <p:spPr bwMode="auto">
          <a:xfrm>
            <a:off x="4905375" y="4927600"/>
            <a:ext cx="1568450" cy="279400"/>
          </a:xfrm>
          <a:prstGeom prst="rect">
            <a:avLst/>
          </a:prstGeom>
          <a:noFill/>
          <a:ln w="9525">
            <a:noFill/>
            <a:miter lim="800000"/>
            <a:headEnd/>
            <a:tailEnd/>
          </a:ln>
        </p:spPr>
        <p:txBody>
          <a:bodyPr wrap="none">
            <a:spAutoFit/>
          </a:bodyPr>
          <a:lstStyle/>
          <a:p>
            <a:pPr algn="ctr"/>
            <a:r>
              <a:rPr lang="en-US" sz="1200">
                <a:latin typeface="Verdana" pitchFamily="34" charset="0"/>
                <a:ea typeface="ＭＳ Ｐゴシック" charset="-128"/>
              </a:rPr>
              <a:t>Variable Duration</a:t>
            </a:r>
          </a:p>
        </p:txBody>
      </p:sp>
      <p:cxnSp>
        <p:nvCxnSpPr>
          <p:cNvPr id="54283" name="AutoShape 11"/>
          <p:cNvCxnSpPr>
            <a:cxnSpLocks noChangeShapeType="1"/>
            <a:stCxn id="54279" idx="2"/>
            <a:endCxn id="54282" idx="2"/>
          </p:cNvCxnSpPr>
          <p:nvPr/>
        </p:nvCxnSpPr>
        <p:spPr bwMode="auto">
          <a:xfrm rot="16200000" flipH="1">
            <a:off x="4614863" y="4132263"/>
            <a:ext cx="1587" cy="2147887"/>
          </a:xfrm>
          <a:prstGeom prst="bentConnector3">
            <a:avLst>
              <a:gd name="adj1" fmla="val 14500005"/>
            </a:avLst>
          </a:prstGeom>
          <a:noFill/>
          <a:ln w="9525">
            <a:solidFill>
              <a:schemeClr val="tx1"/>
            </a:solidFill>
            <a:prstDash val="dash"/>
            <a:miter lim="800000"/>
            <a:headEnd/>
            <a:tailEnd/>
          </a:ln>
        </p:spPr>
      </p:cxnSp>
      <p:sp>
        <p:nvSpPr>
          <p:cNvPr id="54284" name="Text Box 12"/>
          <p:cNvSpPr txBox="1">
            <a:spLocks noChangeArrowheads="1"/>
          </p:cNvSpPr>
          <p:nvPr/>
        </p:nvSpPr>
        <p:spPr bwMode="auto">
          <a:xfrm>
            <a:off x="3455988" y="5437188"/>
            <a:ext cx="476250" cy="279400"/>
          </a:xfrm>
          <a:prstGeom prst="rect">
            <a:avLst/>
          </a:prstGeom>
          <a:noFill/>
          <a:ln w="9525">
            <a:noFill/>
            <a:miter lim="800000"/>
            <a:headEnd/>
            <a:tailEnd/>
          </a:ln>
        </p:spPr>
        <p:txBody>
          <a:bodyPr wrap="none">
            <a:spAutoFit/>
          </a:bodyPr>
          <a:lstStyle/>
          <a:p>
            <a:r>
              <a:rPr lang="en-US" sz="1200">
                <a:latin typeface="Verdana" pitchFamily="34" charset="0"/>
                <a:ea typeface="ＭＳ Ｐゴシック" charset="-128"/>
              </a:rPr>
              <a:t>15s</a:t>
            </a:r>
          </a:p>
        </p:txBody>
      </p:sp>
      <p:sp>
        <p:nvSpPr>
          <p:cNvPr id="54285" name="Text Box 13"/>
          <p:cNvSpPr txBox="1">
            <a:spLocks noChangeArrowheads="1"/>
          </p:cNvSpPr>
          <p:nvPr/>
        </p:nvSpPr>
        <p:spPr bwMode="auto">
          <a:xfrm>
            <a:off x="598488" y="3140075"/>
            <a:ext cx="1682750" cy="279400"/>
          </a:xfrm>
          <a:prstGeom prst="rect">
            <a:avLst/>
          </a:prstGeom>
          <a:noFill/>
          <a:ln w="9525">
            <a:noFill/>
            <a:miter lim="800000"/>
            <a:headEnd/>
            <a:tailEnd/>
          </a:ln>
        </p:spPr>
        <p:txBody>
          <a:bodyPr wrap="none">
            <a:spAutoFit/>
          </a:bodyPr>
          <a:lstStyle/>
          <a:p>
            <a:r>
              <a:rPr lang="en-US" sz="1200" b="1">
                <a:latin typeface="Verdana" pitchFamily="34" charset="0"/>
                <a:ea typeface="ＭＳ Ｐゴシック" charset="-128"/>
              </a:rPr>
              <a:t>(i)</a:t>
            </a:r>
            <a:r>
              <a:rPr lang="en-US" sz="1200">
                <a:latin typeface="Verdana" pitchFamily="34" charset="0"/>
                <a:ea typeface="ＭＳ Ｐゴシック" charset="-128"/>
              </a:rPr>
              <a:t> Decision Period</a:t>
            </a:r>
          </a:p>
        </p:txBody>
      </p:sp>
      <p:sp>
        <p:nvSpPr>
          <p:cNvPr id="54286" name="Text Box 14"/>
          <p:cNvSpPr txBox="1">
            <a:spLocks noChangeArrowheads="1"/>
          </p:cNvSpPr>
          <p:nvPr/>
        </p:nvSpPr>
        <p:spPr bwMode="auto">
          <a:xfrm>
            <a:off x="2716213" y="3140075"/>
            <a:ext cx="1474787" cy="274638"/>
          </a:xfrm>
          <a:prstGeom prst="rect">
            <a:avLst/>
          </a:prstGeom>
          <a:noFill/>
          <a:ln w="9525">
            <a:noFill/>
            <a:miter lim="800000"/>
            <a:headEnd/>
            <a:tailEnd/>
          </a:ln>
        </p:spPr>
        <p:txBody>
          <a:bodyPr wrap="none">
            <a:spAutoFit/>
          </a:bodyPr>
          <a:lstStyle/>
          <a:p>
            <a:pPr algn="ctr"/>
            <a:r>
              <a:rPr lang="en-US" sz="1200" b="1">
                <a:latin typeface="Verdana" pitchFamily="34" charset="0"/>
                <a:ea typeface="ＭＳ Ｐゴシック" charset="-128"/>
              </a:rPr>
              <a:t>(ii)</a:t>
            </a:r>
            <a:r>
              <a:rPr lang="en-US" sz="1200">
                <a:latin typeface="Verdana" pitchFamily="34" charset="0"/>
                <a:ea typeface="ＭＳ Ｐゴシック" charset="-128"/>
              </a:rPr>
              <a:t> Choice Made</a:t>
            </a:r>
          </a:p>
        </p:txBody>
      </p:sp>
      <p:sp>
        <p:nvSpPr>
          <p:cNvPr id="54287" name="Text Box 15"/>
          <p:cNvSpPr txBox="1">
            <a:spLocks noChangeArrowheads="1"/>
          </p:cNvSpPr>
          <p:nvPr/>
        </p:nvSpPr>
        <p:spPr bwMode="auto">
          <a:xfrm>
            <a:off x="5029200" y="3140075"/>
            <a:ext cx="1011238" cy="274638"/>
          </a:xfrm>
          <a:prstGeom prst="rect">
            <a:avLst/>
          </a:prstGeom>
          <a:noFill/>
          <a:ln w="9525">
            <a:noFill/>
            <a:miter lim="800000"/>
            <a:headEnd/>
            <a:tailEnd/>
          </a:ln>
        </p:spPr>
        <p:txBody>
          <a:bodyPr wrap="none">
            <a:spAutoFit/>
          </a:bodyPr>
          <a:lstStyle/>
          <a:p>
            <a:pPr algn="ctr"/>
            <a:r>
              <a:rPr lang="en-US" sz="1200" b="1">
                <a:latin typeface="Verdana" pitchFamily="34" charset="0"/>
                <a:ea typeface="ＭＳ Ｐゴシック" charset="-128"/>
              </a:rPr>
              <a:t>(iii)</a:t>
            </a:r>
            <a:r>
              <a:rPr lang="en-US" sz="1200">
                <a:latin typeface="Verdana" pitchFamily="34" charset="0"/>
                <a:ea typeface="ＭＳ Ｐゴシック" charset="-128"/>
              </a:rPr>
              <a:t> Pause</a:t>
            </a:r>
          </a:p>
        </p:txBody>
      </p:sp>
      <p:sp>
        <p:nvSpPr>
          <p:cNvPr id="54288" name="Text Box 16"/>
          <p:cNvSpPr txBox="1">
            <a:spLocks noChangeArrowheads="1"/>
          </p:cNvSpPr>
          <p:nvPr/>
        </p:nvSpPr>
        <p:spPr bwMode="auto">
          <a:xfrm>
            <a:off x="6800850" y="3140075"/>
            <a:ext cx="1809750" cy="274638"/>
          </a:xfrm>
          <a:prstGeom prst="rect">
            <a:avLst/>
          </a:prstGeom>
          <a:noFill/>
          <a:ln w="9525">
            <a:noFill/>
            <a:miter lim="800000"/>
            <a:headEnd/>
            <a:tailEnd/>
          </a:ln>
        </p:spPr>
        <p:txBody>
          <a:bodyPr wrap="none">
            <a:spAutoFit/>
          </a:bodyPr>
          <a:lstStyle/>
          <a:p>
            <a:pPr algn="ctr"/>
            <a:r>
              <a:rPr lang="en-US" sz="1200" b="1">
                <a:latin typeface="Verdana" pitchFamily="34" charset="0"/>
                <a:ea typeface="ＭＳ Ｐゴシック" charset="-128"/>
              </a:rPr>
              <a:t>(iv)</a:t>
            </a:r>
            <a:r>
              <a:rPr lang="en-US" sz="1200">
                <a:latin typeface="Verdana" pitchFamily="34" charset="0"/>
                <a:ea typeface="ＭＳ Ｐゴシック" charset="-128"/>
              </a:rPr>
              <a:t> Reward Delivery</a:t>
            </a:r>
          </a:p>
        </p:txBody>
      </p:sp>
      <p:sp>
        <p:nvSpPr>
          <p:cNvPr id="54289" name="Line 17"/>
          <p:cNvSpPr>
            <a:spLocks noChangeShapeType="1"/>
          </p:cNvSpPr>
          <p:nvPr/>
        </p:nvSpPr>
        <p:spPr bwMode="auto">
          <a:xfrm>
            <a:off x="642938" y="1860550"/>
            <a:ext cx="6705600" cy="0"/>
          </a:xfrm>
          <a:prstGeom prst="line">
            <a:avLst/>
          </a:prstGeom>
          <a:noFill/>
          <a:ln w="9525">
            <a:solidFill>
              <a:schemeClr val="tx1"/>
            </a:solidFill>
            <a:round/>
            <a:headEnd/>
            <a:tailEnd/>
          </a:ln>
        </p:spPr>
        <p:txBody>
          <a:bodyPr wrap="none" anchor="ctr"/>
          <a:lstStyle/>
          <a:p>
            <a:endParaRPr lang="en-US"/>
          </a:p>
        </p:txBody>
      </p:sp>
      <p:sp>
        <p:nvSpPr>
          <p:cNvPr id="54290" name="Line 18"/>
          <p:cNvSpPr>
            <a:spLocks noChangeShapeType="1"/>
          </p:cNvSpPr>
          <p:nvPr/>
        </p:nvSpPr>
        <p:spPr bwMode="auto">
          <a:xfrm>
            <a:off x="642938" y="2089150"/>
            <a:ext cx="6705600" cy="0"/>
          </a:xfrm>
          <a:prstGeom prst="line">
            <a:avLst/>
          </a:prstGeom>
          <a:noFill/>
          <a:ln w="9525">
            <a:solidFill>
              <a:schemeClr val="tx1"/>
            </a:solidFill>
            <a:round/>
            <a:headEnd/>
            <a:tailEnd/>
          </a:ln>
        </p:spPr>
        <p:txBody>
          <a:bodyPr wrap="none" anchor="ctr"/>
          <a:lstStyle/>
          <a:p>
            <a:endParaRPr lang="en-US"/>
          </a:p>
        </p:txBody>
      </p:sp>
      <p:sp>
        <p:nvSpPr>
          <p:cNvPr id="54291" name="Rectangle 19"/>
          <p:cNvSpPr>
            <a:spLocks noChangeArrowheads="1"/>
          </p:cNvSpPr>
          <p:nvPr/>
        </p:nvSpPr>
        <p:spPr bwMode="auto">
          <a:xfrm>
            <a:off x="1100138" y="1860550"/>
            <a:ext cx="762000" cy="228600"/>
          </a:xfrm>
          <a:prstGeom prst="rect">
            <a:avLst/>
          </a:prstGeom>
          <a:solidFill>
            <a:srgbClr val="CCCCCC"/>
          </a:solidFill>
          <a:ln w="9525">
            <a:solidFill>
              <a:schemeClr val="tx1"/>
            </a:solidFill>
            <a:miter lim="800000"/>
            <a:headEnd/>
            <a:tailEnd/>
          </a:ln>
        </p:spPr>
        <p:txBody>
          <a:bodyPr wrap="none" anchor="ctr"/>
          <a:lstStyle/>
          <a:p>
            <a:endParaRPr lang="en-US"/>
          </a:p>
        </p:txBody>
      </p:sp>
      <p:sp>
        <p:nvSpPr>
          <p:cNvPr id="54292" name="Rectangle 20"/>
          <p:cNvSpPr>
            <a:spLocks noChangeArrowheads="1"/>
          </p:cNvSpPr>
          <p:nvPr/>
        </p:nvSpPr>
        <p:spPr bwMode="auto">
          <a:xfrm>
            <a:off x="1862138" y="1860550"/>
            <a:ext cx="304800" cy="228600"/>
          </a:xfrm>
          <a:prstGeom prst="rect">
            <a:avLst/>
          </a:prstGeom>
          <a:solidFill>
            <a:srgbClr val="CCCCCC"/>
          </a:solidFill>
          <a:ln w="9525">
            <a:solidFill>
              <a:schemeClr val="tx1"/>
            </a:solidFill>
            <a:miter lim="800000"/>
            <a:headEnd/>
            <a:tailEnd/>
          </a:ln>
        </p:spPr>
        <p:txBody>
          <a:bodyPr wrap="none" anchor="ctr"/>
          <a:lstStyle/>
          <a:p>
            <a:endParaRPr lang="en-US"/>
          </a:p>
        </p:txBody>
      </p:sp>
      <p:sp>
        <p:nvSpPr>
          <p:cNvPr id="54293" name="Rectangle 21"/>
          <p:cNvSpPr>
            <a:spLocks noChangeArrowheads="1"/>
          </p:cNvSpPr>
          <p:nvPr/>
        </p:nvSpPr>
        <p:spPr bwMode="auto">
          <a:xfrm>
            <a:off x="3386138" y="1860550"/>
            <a:ext cx="381000" cy="228600"/>
          </a:xfrm>
          <a:prstGeom prst="rect">
            <a:avLst/>
          </a:prstGeom>
          <a:solidFill>
            <a:srgbClr val="CCCCCC"/>
          </a:solidFill>
          <a:ln w="9525">
            <a:solidFill>
              <a:schemeClr val="tx1"/>
            </a:solidFill>
            <a:miter lim="800000"/>
            <a:headEnd/>
            <a:tailEnd/>
          </a:ln>
        </p:spPr>
        <p:txBody>
          <a:bodyPr wrap="none" anchor="ctr"/>
          <a:lstStyle/>
          <a:p>
            <a:endParaRPr lang="en-US"/>
          </a:p>
        </p:txBody>
      </p:sp>
      <p:sp>
        <p:nvSpPr>
          <p:cNvPr id="54294" name="Rectangle 22" descr="Dark upward diagonal"/>
          <p:cNvSpPr>
            <a:spLocks noChangeArrowheads="1"/>
          </p:cNvSpPr>
          <p:nvPr/>
        </p:nvSpPr>
        <p:spPr bwMode="auto">
          <a:xfrm>
            <a:off x="3614738" y="1860550"/>
            <a:ext cx="152400" cy="228600"/>
          </a:xfrm>
          <a:prstGeom prst="rect">
            <a:avLst/>
          </a:prstGeom>
          <a:pattFill prst="dkUpDiag">
            <a:fgClr>
              <a:schemeClr val="tx1"/>
            </a:fgClr>
            <a:bgClr>
              <a:srgbClr val="FFFFFF"/>
            </a:bgClr>
          </a:pattFill>
          <a:ln w="9525">
            <a:solidFill>
              <a:schemeClr val="tx1"/>
            </a:solidFill>
            <a:miter lim="800000"/>
            <a:headEnd/>
            <a:tailEnd/>
          </a:ln>
        </p:spPr>
        <p:txBody>
          <a:bodyPr wrap="none" anchor="ctr"/>
          <a:lstStyle/>
          <a:p>
            <a:endParaRPr lang="en-US"/>
          </a:p>
        </p:txBody>
      </p:sp>
      <p:sp>
        <p:nvSpPr>
          <p:cNvPr id="54295" name="AutoShape 23"/>
          <p:cNvSpPr>
            <a:spLocks/>
          </p:cNvSpPr>
          <p:nvPr/>
        </p:nvSpPr>
        <p:spPr bwMode="auto">
          <a:xfrm rot="5400000">
            <a:off x="2166938" y="488950"/>
            <a:ext cx="152400" cy="2286000"/>
          </a:xfrm>
          <a:prstGeom prst="leftBrace">
            <a:avLst>
              <a:gd name="adj1" fmla="val 125000"/>
              <a:gd name="adj2" fmla="val 50000"/>
            </a:avLst>
          </a:prstGeom>
          <a:noFill/>
          <a:ln w="9525">
            <a:solidFill>
              <a:schemeClr val="tx1"/>
            </a:solidFill>
            <a:round/>
            <a:headEnd/>
            <a:tailEnd/>
          </a:ln>
        </p:spPr>
        <p:txBody>
          <a:bodyPr wrap="none" anchor="ctr"/>
          <a:lstStyle/>
          <a:p>
            <a:endParaRPr lang="en-US"/>
          </a:p>
        </p:txBody>
      </p:sp>
      <p:sp>
        <p:nvSpPr>
          <p:cNvPr id="54296" name="AutoShape 24"/>
          <p:cNvSpPr>
            <a:spLocks/>
          </p:cNvSpPr>
          <p:nvPr/>
        </p:nvSpPr>
        <p:spPr bwMode="auto">
          <a:xfrm rot="5400000">
            <a:off x="4071938" y="869950"/>
            <a:ext cx="152400" cy="1524000"/>
          </a:xfrm>
          <a:prstGeom prst="leftBrace">
            <a:avLst>
              <a:gd name="adj1" fmla="val 83333"/>
              <a:gd name="adj2" fmla="val 50000"/>
            </a:avLst>
          </a:prstGeom>
          <a:noFill/>
          <a:ln w="9525">
            <a:solidFill>
              <a:schemeClr val="tx1"/>
            </a:solidFill>
            <a:round/>
            <a:headEnd/>
            <a:tailEnd/>
          </a:ln>
        </p:spPr>
        <p:txBody>
          <a:bodyPr wrap="none" anchor="ctr"/>
          <a:lstStyle/>
          <a:p>
            <a:endParaRPr lang="en-US"/>
          </a:p>
        </p:txBody>
      </p:sp>
      <p:sp>
        <p:nvSpPr>
          <p:cNvPr id="54297" name="Rectangle 25"/>
          <p:cNvSpPr>
            <a:spLocks noChangeArrowheads="1"/>
          </p:cNvSpPr>
          <p:nvPr/>
        </p:nvSpPr>
        <p:spPr bwMode="auto">
          <a:xfrm>
            <a:off x="3767138" y="1860550"/>
            <a:ext cx="381000" cy="228600"/>
          </a:xfrm>
          <a:prstGeom prst="rect">
            <a:avLst/>
          </a:prstGeom>
          <a:solidFill>
            <a:srgbClr val="CCCCCC"/>
          </a:solidFill>
          <a:ln w="9525">
            <a:solidFill>
              <a:schemeClr val="tx1"/>
            </a:solidFill>
            <a:miter lim="800000"/>
            <a:headEnd/>
            <a:tailEnd/>
          </a:ln>
        </p:spPr>
        <p:txBody>
          <a:bodyPr wrap="none" anchor="ctr"/>
          <a:lstStyle/>
          <a:p>
            <a:endParaRPr lang="en-US"/>
          </a:p>
        </p:txBody>
      </p:sp>
      <p:sp>
        <p:nvSpPr>
          <p:cNvPr id="54298" name="Rectangle 26" descr="Dark upward diagonal"/>
          <p:cNvSpPr>
            <a:spLocks noChangeArrowheads="1"/>
          </p:cNvSpPr>
          <p:nvPr/>
        </p:nvSpPr>
        <p:spPr bwMode="auto">
          <a:xfrm>
            <a:off x="3843338" y="1860550"/>
            <a:ext cx="152400" cy="228600"/>
          </a:xfrm>
          <a:prstGeom prst="rect">
            <a:avLst/>
          </a:prstGeom>
          <a:pattFill prst="dkUpDiag">
            <a:fgClr>
              <a:schemeClr val="tx1"/>
            </a:fgClr>
            <a:bgClr>
              <a:srgbClr val="FFFFFF"/>
            </a:bgClr>
          </a:pattFill>
          <a:ln w="9525">
            <a:solidFill>
              <a:schemeClr val="tx1"/>
            </a:solidFill>
            <a:miter lim="800000"/>
            <a:headEnd/>
            <a:tailEnd/>
          </a:ln>
        </p:spPr>
        <p:txBody>
          <a:bodyPr wrap="none" anchor="ctr"/>
          <a:lstStyle/>
          <a:p>
            <a:endParaRPr lang="en-US"/>
          </a:p>
        </p:txBody>
      </p:sp>
      <p:sp>
        <p:nvSpPr>
          <p:cNvPr id="54299" name="Rectangle 27"/>
          <p:cNvSpPr>
            <a:spLocks noChangeArrowheads="1"/>
          </p:cNvSpPr>
          <p:nvPr/>
        </p:nvSpPr>
        <p:spPr bwMode="auto">
          <a:xfrm>
            <a:off x="4148138" y="1860550"/>
            <a:ext cx="381000" cy="228600"/>
          </a:xfrm>
          <a:prstGeom prst="rect">
            <a:avLst/>
          </a:prstGeom>
          <a:solidFill>
            <a:srgbClr val="CCCCCC"/>
          </a:solidFill>
          <a:ln w="9525">
            <a:solidFill>
              <a:schemeClr val="tx1"/>
            </a:solidFill>
            <a:miter lim="800000"/>
            <a:headEnd/>
            <a:tailEnd/>
          </a:ln>
        </p:spPr>
        <p:txBody>
          <a:bodyPr wrap="none" anchor="ctr"/>
          <a:lstStyle/>
          <a:p>
            <a:endParaRPr lang="en-US"/>
          </a:p>
        </p:txBody>
      </p:sp>
      <p:sp>
        <p:nvSpPr>
          <p:cNvPr id="54300" name="Rectangle 28" descr="Dark upward diagonal"/>
          <p:cNvSpPr>
            <a:spLocks noChangeArrowheads="1"/>
          </p:cNvSpPr>
          <p:nvPr/>
        </p:nvSpPr>
        <p:spPr bwMode="auto">
          <a:xfrm>
            <a:off x="4233863" y="1860550"/>
            <a:ext cx="152400" cy="228600"/>
          </a:xfrm>
          <a:prstGeom prst="rect">
            <a:avLst/>
          </a:prstGeom>
          <a:pattFill prst="dkUpDiag">
            <a:fgClr>
              <a:schemeClr val="tx1"/>
            </a:fgClr>
            <a:bgClr>
              <a:srgbClr val="FFFFFF"/>
            </a:bgClr>
          </a:pattFill>
          <a:ln w="9525">
            <a:solidFill>
              <a:schemeClr val="tx1"/>
            </a:solidFill>
            <a:miter lim="800000"/>
            <a:headEnd/>
            <a:tailEnd/>
          </a:ln>
        </p:spPr>
        <p:txBody>
          <a:bodyPr wrap="none" anchor="ctr"/>
          <a:lstStyle/>
          <a:p>
            <a:endParaRPr lang="en-US"/>
          </a:p>
        </p:txBody>
      </p:sp>
      <p:sp>
        <p:nvSpPr>
          <p:cNvPr id="54301" name="Rectangle 29"/>
          <p:cNvSpPr>
            <a:spLocks noChangeArrowheads="1"/>
          </p:cNvSpPr>
          <p:nvPr/>
        </p:nvSpPr>
        <p:spPr bwMode="auto">
          <a:xfrm>
            <a:off x="4529138" y="1860550"/>
            <a:ext cx="381000" cy="228600"/>
          </a:xfrm>
          <a:prstGeom prst="rect">
            <a:avLst/>
          </a:prstGeom>
          <a:solidFill>
            <a:srgbClr val="CCCCCC"/>
          </a:solidFill>
          <a:ln w="9525">
            <a:solidFill>
              <a:schemeClr val="tx1"/>
            </a:solidFill>
            <a:miter lim="800000"/>
            <a:headEnd/>
            <a:tailEnd/>
          </a:ln>
        </p:spPr>
        <p:txBody>
          <a:bodyPr wrap="none" anchor="ctr"/>
          <a:lstStyle/>
          <a:p>
            <a:endParaRPr lang="en-US"/>
          </a:p>
        </p:txBody>
      </p:sp>
      <p:sp>
        <p:nvSpPr>
          <p:cNvPr id="54302" name="Rectangle 30" descr="Dark upward diagonal"/>
          <p:cNvSpPr>
            <a:spLocks noChangeArrowheads="1"/>
          </p:cNvSpPr>
          <p:nvPr/>
        </p:nvSpPr>
        <p:spPr bwMode="auto">
          <a:xfrm>
            <a:off x="4605338" y="1860550"/>
            <a:ext cx="152400" cy="228600"/>
          </a:xfrm>
          <a:prstGeom prst="rect">
            <a:avLst/>
          </a:prstGeom>
          <a:pattFill prst="dkUpDiag">
            <a:fgClr>
              <a:schemeClr val="tx1"/>
            </a:fgClr>
            <a:bgClr>
              <a:srgbClr val="FFFFFF"/>
            </a:bgClr>
          </a:pattFill>
          <a:ln w="9525">
            <a:solidFill>
              <a:schemeClr val="tx1"/>
            </a:solidFill>
            <a:miter lim="800000"/>
            <a:headEnd/>
            <a:tailEnd/>
          </a:ln>
        </p:spPr>
        <p:txBody>
          <a:bodyPr wrap="none" anchor="ctr"/>
          <a:lstStyle/>
          <a:p>
            <a:endParaRPr lang="en-US"/>
          </a:p>
        </p:txBody>
      </p:sp>
      <p:sp>
        <p:nvSpPr>
          <p:cNvPr id="54303" name="Rectangle 31"/>
          <p:cNvSpPr>
            <a:spLocks noChangeArrowheads="1"/>
          </p:cNvSpPr>
          <p:nvPr/>
        </p:nvSpPr>
        <p:spPr bwMode="auto">
          <a:xfrm>
            <a:off x="4910138" y="1860550"/>
            <a:ext cx="762000" cy="228600"/>
          </a:xfrm>
          <a:prstGeom prst="rect">
            <a:avLst/>
          </a:prstGeom>
          <a:noFill/>
          <a:ln w="9525">
            <a:solidFill>
              <a:schemeClr val="tx1"/>
            </a:solidFill>
            <a:miter lim="800000"/>
            <a:headEnd/>
            <a:tailEnd/>
          </a:ln>
        </p:spPr>
        <p:txBody>
          <a:bodyPr wrap="none" anchor="ctr"/>
          <a:lstStyle/>
          <a:p>
            <a:endParaRPr lang="en-US"/>
          </a:p>
        </p:txBody>
      </p:sp>
      <p:sp>
        <p:nvSpPr>
          <p:cNvPr id="54304" name="Rectangle 32"/>
          <p:cNvSpPr>
            <a:spLocks noChangeArrowheads="1"/>
          </p:cNvSpPr>
          <p:nvPr/>
        </p:nvSpPr>
        <p:spPr bwMode="auto">
          <a:xfrm>
            <a:off x="1100138" y="1860550"/>
            <a:ext cx="2286000" cy="228600"/>
          </a:xfrm>
          <a:prstGeom prst="rect">
            <a:avLst/>
          </a:prstGeom>
          <a:noFill/>
          <a:ln w="9525">
            <a:solidFill>
              <a:schemeClr val="tx1"/>
            </a:solidFill>
            <a:miter lim="800000"/>
            <a:headEnd/>
            <a:tailEnd/>
          </a:ln>
        </p:spPr>
        <p:txBody>
          <a:bodyPr wrap="none" anchor="ctr"/>
          <a:lstStyle/>
          <a:p>
            <a:endParaRPr lang="en-US"/>
          </a:p>
        </p:txBody>
      </p:sp>
      <p:sp>
        <p:nvSpPr>
          <p:cNvPr id="54305" name="AutoShape 33"/>
          <p:cNvSpPr>
            <a:spLocks/>
          </p:cNvSpPr>
          <p:nvPr/>
        </p:nvSpPr>
        <p:spPr bwMode="auto">
          <a:xfrm rot="5400000">
            <a:off x="5214938" y="1250950"/>
            <a:ext cx="152400" cy="762000"/>
          </a:xfrm>
          <a:prstGeom prst="leftBrace">
            <a:avLst>
              <a:gd name="adj1" fmla="val 41667"/>
              <a:gd name="adj2" fmla="val 50000"/>
            </a:avLst>
          </a:prstGeom>
          <a:noFill/>
          <a:ln w="9525">
            <a:solidFill>
              <a:schemeClr val="tx1"/>
            </a:solidFill>
            <a:round/>
            <a:headEnd/>
            <a:tailEnd/>
          </a:ln>
        </p:spPr>
        <p:txBody>
          <a:bodyPr wrap="none" anchor="ctr"/>
          <a:lstStyle/>
          <a:p>
            <a:endParaRPr lang="en-US"/>
          </a:p>
        </p:txBody>
      </p:sp>
      <p:sp>
        <p:nvSpPr>
          <p:cNvPr id="54306" name="Text Box 34"/>
          <p:cNvSpPr txBox="1">
            <a:spLocks noChangeArrowheads="1"/>
          </p:cNvSpPr>
          <p:nvPr/>
        </p:nvSpPr>
        <p:spPr bwMode="auto">
          <a:xfrm>
            <a:off x="2054225" y="1296988"/>
            <a:ext cx="476250" cy="279400"/>
          </a:xfrm>
          <a:prstGeom prst="rect">
            <a:avLst/>
          </a:prstGeom>
          <a:noFill/>
          <a:ln w="9525">
            <a:noFill/>
            <a:miter lim="800000"/>
            <a:headEnd/>
            <a:tailEnd/>
          </a:ln>
        </p:spPr>
        <p:txBody>
          <a:bodyPr wrap="none">
            <a:spAutoFit/>
          </a:bodyPr>
          <a:lstStyle/>
          <a:p>
            <a:r>
              <a:rPr lang="en-US" sz="1200">
                <a:latin typeface="Verdana" pitchFamily="34" charset="0"/>
                <a:ea typeface="ＭＳ Ｐゴシック" charset="-128"/>
              </a:rPr>
              <a:t>15s</a:t>
            </a:r>
          </a:p>
        </p:txBody>
      </p:sp>
      <p:sp>
        <p:nvSpPr>
          <p:cNvPr id="54307" name="Text Box 35"/>
          <p:cNvSpPr txBox="1">
            <a:spLocks noChangeArrowheads="1"/>
          </p:cNvSpPr>
          <p:nvPr/>
        </p:nvSpPr>
        <p:spPr bwMode="auto">
          <a:xfrm>
            <a:off x="3948113" y="1296988"/>
            <a:ext cx="476250" cy="279400"/>
          </a:xfrm>
          <a:prstGeom prst="rect">
            <a:avLst/>
          </a:prstGeom>
          <a:noFill/>
          <a:ln w="9525">
            <a:noFill/>
            <a:miter lim="800000"/>
            <a:headEnd/>
            <a:tailEnd/>
          </a:ln>
        </p:spPr>
        <p:txBody>
          <a:bodyPr wrap="none">
            <a:spAutoFit/>
          </a:bodyPr>
          <a:lstStyle/>
          <a:p>
            <a:r>
              <a:rPr lang="en-US" sz="1200">
                <a:latin typeface="Verdana" pitchFamily="34" charset="0"/>
                <a:ea typeface="ＭＳ Ｐゴシック" charset="-128"/>
              </a:rPr>
              <a:t>10s</a:t>
            </a:r>
          </a:p>
        </p:txBody>
      </p:sp>
      <p:sp>
        <p:nvSpPr>
          <p:cNvPr id="54308" name="Text Box 36"/>
          <p:cNvSpPr txBox="1">
            <a:spLocks noChangeArrowheads="1"/>
          </p:cNvSpPr>
          <p:nvPr/>
        </p:nvSpPr>
        <p:spPr bwMode="auto">
          <a:xfrm>
            <a:off x="5135563" y="1296988"/>
            <a:ext cx="374650" cy="279400"/>
          </a:xfrm>
          <a:prstGeom prst="rect">
            <a:avLst/>
          </a:prstGeom>
          <a:noFill/>
          <a:ln w="9525">
            <a:noFill/>
            <a:miter lim="800000"/>
            <a:headEnd/>
            <a:tailEnd/>
          </a:ln>
        </p:spPr>
        <p:txBody>
          <a:bodyPr wrap="none">
            <a:spAutoFit/>
          </a:bodyPr>
          <a:lstStyle/>
          <a:p>
            <a:r>
              <a:rPr lang="en-US" sz="1200">
                <a:latin typeface="Verdana" pitchFamily="34" charset="0"/>
                <a:ea typeface="ＭＳ Ｐゴシック" charset="-128"/>
              </a:rPr>
              <a:t>5s</a:t>
            </a:r>
          </a:p>
        </p:txBody>
      </p:sp>
      <p:sp>
        <p:nvSpPr>
          <p:cNvPr id="54309" name="Rectangle 37" descr="Dark upward diagonal"/>
          <p:cNvSpPr>
            <a:spLocks noChangeArrowheads="1"/>
          </p:cNvSpPr>
          <p:nvPr/>
        </p:nvSpPr>
        <p:spPr bwMode="auto">
          <a:xfrm>
            <a:off x="5486400" y="2209800"/>
            <a:ext cx="152400" cy="228600"/>
          </a:xfrm>
          <a:prstGeom prst="rect">
            <a:avLst/>
          </a:prstGeom>
          <a:pattFill prst="dkUpDiag">
            <a:fgClr>
              <a:schemeClr val="tx1"/>
            </a:fgClr>
            <a:bgClr>
              <a:srgbClr val="FFFFFF"/>
            </a:bgClr>
          </a:pattFill>
          <a:ln w="9525">
            <a:solidFill>
              <a:schemeClr val="tx1"/>
            </a:solidFill>
            <a:miter lim="800000"/>
            <a:headEnd/>
            <a:tailEnd/>
          </a:ln>
        </p:spPr>
        <p:txBody>
          <a:bodyPr wrap="none" anchor="ctr"/>
          <a:lstStyle/>
          <a:p>
            <a:endParaRPr lang="en-US"/>
          </a:p>
        </p:txBody>
      </p:sp>
      <p:sp>
        <p:nvSpPr>
          <p:cNvPr id="54310" name="Text Box 38"/>
          <p:cNvSpPr txBox="1">
            <a:spLocks noChangeArrowheads="1"/>
          </p:cNvSpPr>
          <p:nvPr/>
        </p:nvSpPr>
        <p:spPr bwMode="auto">
          <a:xfrm>
            <a:off x="3352800" y="2209800"/>
            <a:ext cx="2482850" cy="274638"/>
          </a:xfrm>
          <a:prstGeom prst="rect">
            <a:avLst/>
          </a:prstGeom>
          <a:noFill/>
          <a:ln w="9525">
            <a:noFill/>
            <a:miter lim="800000"/>
            <a:headEnd/>
            <a:tailEnd/>
          </a:ln>
        </p:spPr>
        <p:txBody>
          <a:bodyPr wrap="none">
            <a:spAutoFit/>
          </a:bodyPr>
          <a:lstStyle/>
          <a:p>
            <a:r>
              <a:rPr lang="en-US" sz="1200" b="1">
                <a:latin typeface="Verdana" pitchFamily="34" charset="0"/>
                <a:ea typeface="ＭＳ Ｐゴシック" charset="-128"/>
              </a:rPr>
              <a:t>iv.</a:t>
            </a:r>
            <a:r>
              <a:rPr lang="en-US" sz="1200">
                <a:latin typeface="Verdana" pitchFamily="34" charset="0"/>
                <a:ea typeface="ＭＳ Ｐゴシック" charset="-128"/>
              </a:rPr>
              <a:t> Juice/Water squirt (1s     )</a:t>
            </a:r>
          </a:p>
        </p:txBody>
      </p:sp>
      <p:sp>
        <p:nvSpPr>
          <p:cNvPr id="54311" name="Text Box 39"/>
          <p:cNvSpPr txBox="1">
            <a:spLocks noChangeArrowheads="1"/>
          </p:cNvSpPr>
          <p:nvPr/>
        </p:nvSpPr>
        <p:spPr bwMode="auto">
          <a:xfrm>
            <a:off x="5732463" y="1700213"/>
            <a:ext cx="392112" cy="401637"/>
          </a:xfrm>
          <a:prstGeom prst="rect">
            <a:avLst/>
          </a:prstGeom>
          <a:noFill/>
          <a:ln w="9525">
            <a:noFill/>
            <a:miter lim="800000"/>
            <a:headEnd/>
            <a:tailEnd/>
          </a:ln>
        </p:spPr>
        <p:txBody>
          <a:bodyPr wrap="none">
            <a:spAutoFit/>
          </a:bodyPr>
          <a:lstStyle/>
          <a:p>
            <a:r>
              <a:rPr lang="en-US" sz="2000">
                <a:latin typeface="Verdana" pitchFamily="34" charset="0"/>
                <a:ea typeface="ＭＳ Ｐゴシック" charset="-128"/>
              </a:rPr>
              <a:t>…</a:t>
            </a:r>
            <a:endParaRPr lang="en-US" sz="1200">
              <a:latin typeface="Verdana" pitchFamily="34" charset="0"/>
              <a:ea typeface="ＭＳ Ｐゴシック" charset="-128"/>
            </a:endParaRPr>
          </a:p>
        </p:txBody>
      </p:sp>
      <p:sp>
        <p:nvSpPr>
          <p:cNvPr id="54312" name="Line 40"/>
          <p:cNvSpPr>
            <a:spLocks noChangeShapeType="1"/>
          </p:cNvSpPr>
          <p:nvPr/>
        </p:nvSpPr>
        <p:spPr bwMode="auto">
          <a:xfrm>
            <a:off x="6450013" y="1746250"/>
            <a:ext cx="838200" cy="0"/>
          </a:xfrm>
          <a:prstGeom prst="line">
            <a:avLst/>
          </a:prstGeom>
          <a:noFill/>
          <a:ln w="9525">
            <a:solidFill>
              <a:schemeClr val="tx1"/>
            </a:solidFill>
            <a:round/>
            <a:headEnd/>
            <a:tailEnd type="triangle" w="med" len="med"/>
          </a:ln>
        </p:spPr>
        <p:txBody>
          <a:bodyPr wrap="none" anchor="ctr"/>
          <a:lstStyle/>
          <a:p>
            <a:endParaRPr lang="en-US"/>
          </a:p>
        </p:txBody>
      </p:sp>
      <p:sp>
        <p:nvSpPr>
          <p:cNvPr id="54313" name="Text Box 41"/>
          <p:cNvSpPr txBox="1">
            <a:spLocks noChangeArrowheads="1"/>
          </p:cNvSpPr>
          <p:nvPr/>
        </p:nvSpPr>
        <p:spPr bwMode="auto">
          <a:xfrm>
            <a:off x="6491288" y="1479550"/>
            <a:ext cx="552450" cy="279400"/>
          </a:xfrm>
          <a:prstGeom prst="rect">
            <a:avLst/>
          </a:prstGeom>
          <a:noFill/>
          <a:ln w="9525">
            <a:noFill/>
            <a:miter lim="800000"/>
            <a:headEnd/>
            <a:tailEnd/>
          </a:ln>
        </p:spPr>
        <p:txBody>
          <a:bodyPr wrap="none">
            <a:spAutoFit/>
          </a:bodyPr>
          <a:lstStyle/>
          <a:p>
            <a:r>
              <a:rPr lang="en-US" sz="1200">
                <a:latin typeface="Verdana" pitchFamily="34" charset="0"/>
                <a:ea typeface="ＭＳ Ｐゴシック" charset="-128"/>
              </a:rPr>
              <a:t>Time</a:t>
            </a:r>
          </a:p>
        </p:txBody>
      </p:sp>
      <p:sp>
        <p:nvSpPr>
          <p:cNvPr id="54314" name="Text Box 42"/>
          <p:cNvSpPr txBox="1">
            <a:spLocks noChangeArrowheads="1"/>
          </p:cNvSpPr>
          <p:nvPr/>
        </p:nvSpPr>
        <p:spPr bwMode="auto">
          <a:xfrm>
            <a:off x="1374775" y="1830388"/>
            <a:ext cx="234950" cy="279400"/>
          </a:xfrm>
          <a:prstGeom prst="rect">
            <a:avLst/>
          </a:prstGeom>
          <a:noFill/>
          <a:ln w="9525">
            <a:noFill/>
            <a:miter lim="800000"/>
            <a:headEnd/>
            <a:tailEnd/>
          </a:ln>
        </p:spPr>
        <p:txBody>
          <a:bodyPr wrap="none">
            <a:spAutoFit/>
          </a:bodyPr>
          <a:lstStyle/>
          <a:p>
            <a:pPr algn="ctr"/>
            <a:r>
              <a:rPr lang="en-US" sz="1200" b="1">
                <a:latin typeface="Verdana" pitchFamily="34" charset="0"/>
                <a:ea typeface="ＭＳ Ｐゴシック" charset="-128"/>
              </a:rPr>
              <a:t>i</a:t>
            </a:r>
          </a:p>
        </p:txBody>
      </p:sp>
      <p:sp>
        <p:nvSpPr>
          <p:cNvPr id="54315" name="Text Box 43"/>
          <p:cNvSpPr txBox="1">
            <a:spLocks noChangeArrowheads="1"/>
          </p:cNvSpPr>
          <p:nvPr/>
        </p:nvSpPr>
        <p:spPr bwMode="auto">
          <a:xfrm>
            <a:off x="1870075" y="1830388"/>
            <a:ext cx="285750" cy="279400"/>
          </a:xfrm>
          <a:prstGeom prst="rect">
            <a:avLst/>
          </a:prstGeom>
          <a:noFill/>
          <a:ln w="9525">
            <a:noFill/>
            <a:miter lim="800000"/>
            <a:headEnd/>
            <a:tailEnd/>
          </a:ln>
        </p:spPr>
        <p:txBody>
          <a:bodyPr wrap="none">
            <a:spAutoFit/>
          </a:bodyPr>
          <a:lstStyle/>
          <a:p>
            <a:pPr algn="ctr"/>
            <a:r>
              <a:rPr lang="en-US" sz="1200" b="1">
                <a:latin typeface="Verdana" pitchFamily="34" charset="0"/>
                <a:ea typeface="ＭＳ Ｐゴシック" charset="-128"/>
              </a:rPr>
              <a:t>ii</a:t>
            </a:r>
          </a:p>
        </p:txBody>
      </p:sp>
      <p:sp>
        <p:nvSpPr>
          <p:cNvPr id="54316" name="Text Box 44"/>
          <p:cNvSpPr txBox="1">
            <a:spLocks noChangeArrowheads="1"/>
          </p:cNvSpPr>
          <p:nvPr/>
        </p:nvSpPr>
        <p:spPr bwMode="auto">
          <a:xfrm>
            <a:off x="2606675" y="1830388"/>
            <a:ext cx="336550" cy="279400"/>
          </a:xfrm>
          <a:prstGeom prst="rect">
            <a:avLst/>
          </a:prstGeom>
          <a:noFill/>
          <a:ln w="9525">
            <a:noFill/>
            <a:miter lim="800000"/>
            <a:headEnd/>
            <a:tailEnd/>
          </a:ln>
        </p:spPr>
        <p:txBody>
          <a:bodyPr wrap="none">
            <a:spAutoFit/>
          </a:bodyPr>
          <a:lstStyle/>
          <a:p>
            <a:pPr algn="ctr"/>
            <a:r>
              <a:rPr lang="en-US" sz="1200" b="1">
                <a:latin typeface="Verdana" pitchFamily="34" charset="0"/>
                <a:ea typeface="ＭＳ Ｐゴシック" charset="-128"/>
              </a:rPr>
              <a:t>iii</a:t>
            </a:r>
            <a:endParaRPr lang="en-US" sz="1200">
              <a:latin typeface="Verdana" pitchFamily="34" charset="0"/>
              <a:ea typeface="ＭＳ Ｐゴシック" charset="-128"/>
            </a:endParaRPr>
          </a:p>
        </p:txBody>
      </p:sp>
      <p:sp>
        <p:nvSpPr>
          <p:cNvPr id="54317" name="Rectangle 45"/>
          <p:cNvSpPr>
            <a:spLocks noChangeArrowheads="1"/>
          </p:cNvSpPr>
          <p:nvPr/>
        </p:nvSpPr>
        <p:spPr bwMode="auto">
          <a:xfrm>
            <a:off x="217488" y="1133475"/>
            <a:ext cx="392112" cy="457200"/>
          </a:xfrm>
          <a:prstGeom prst="rect">
            <a:avLst/>
          </a:prstGeom>
          <a:noFill/>
          <a:ln w="9525">
            <a:noFill/>
            <a:miter lim="800000"/>
            <a:headEnd/>
            <a:tailEnd/>
          </a:ln>
        </p:spPr>
        <p:txBody>
          <a:bodyPr wrap="none">
            <a:spAutoFit/>
          </a:bodyPr>
          <a:lstStyle/>
          <a:p>
            <a:r>
              <a:rPr lang="en-US">
                <a:latin typeface="Verdana" pitchFamily="34" charset="0"/>
                <a:ea typeface="ＭＳ Ｐゴシック" charset="-128"/>
              </a:rPr>
              <a:t>A</a:t>
            </a:r>
            <a:endParaRPr lang="en-US">
              <a:latin typeface="Arial" charset="0"/>
              <a:ea typeface="ＭＳ Ｐゴシック" charset="-128"/>
            </a:endParaRPr>
          </a:p>
        </p:txBody>
      </p:sp>
      <p:sp>
        <p:nvSpPr>
          <p:cNvPr id="54318" name="Rectangle 46"/>
          <p:cNvSpPr>
            <a:spLocks noChangeArrowheads="1"/>
          </p:cNvSpPr>
          <p:nvPr/>
        </p:nvSpPr>
        <p:spPr bwMode="auto">
          <a:xfrm>
            <a:off x="215900" y="2657475"/>
            <a:ext cx="393700" cy="457200"/>
          </a:xfrm>
          <a:prstGeom prst="rect">
            <a:avLst/>
          </a:prstGeom>
          <a:noFill/>
          <a:ln w="9525">
            <a:noFill/>
            <a:miter lim="800000"/>
            <a:headEnd/>
            <a:tailEnd/>
          </a:ln>
        </p:spPr>
        <p:txBody>
          <a:bodyPr wrap="none">
            <a:spAutoFit/>
          </a:bodyPr>
          <a:lstStyle/>
          <a:p>
            <a:r>
              <a:rPr lang="en-US">
                <a:latin typeface="Verdana" pitchFamily="34" charset="0"/>
                <a:ea typeface="ＭＳ Ｐゴシック" charset="-128"/>
              </a:rPr>
              <a:t>B</a:t>
            </a:r>
            <a:endParaRPr lang="en-US">
              <a:latin typeface="Arial" charset="0"/>
              <a:ea typeface="ＭＳ Ｐゴシック" charset="-128"/>
            </a:endParaRPr>
          </a:p>
        </p:txBody>
      </p:sp>
      <p:sp>
        <p:nvSpPr>
          <p:cNvPr id="54319" name="Text Box 47"/>
          <p:cNvSpPr txBox="1">
            <a:spLocks noChangeArrowheads="1"/>
          </p:cNvSpPr>
          <p:nvPr/>
        </p:nvSpPr>
        <p:spPr bwMode="auto">
          <a:xfrm>
            <a:off x="0" y="6583363"/>
            <a:ext cx="831850" cy="279400"/>
          </a:xfrm>
          <a:prstGeom prst="rect">
            <a:avLst/>
          </a:prstGeom>
          <a:noFill/>
          <a:ln w="9525">
            <a:noFill/>
            <a:miter lim="800000"/>
            <a:headEnd/>
            <a:tailEnd/>
          </a:ln>
        </p:spPr>
        <p:txBody>
          <a:bodyPr wrap="none">
            <a:spAutoFit/>
          </a:bodyPr>
          <a:lstStyle/>
          <a:p>
            <a:r>
              <a:rPr lang="en-US" sz="1200">
                <a:latin typeface="Verdana" pitchFamily="34" charset="0"/>
                <a:ea typeface="ＭＳ Ｐゴシック" charset="-128"/>
              </a:rPr>
              <a:t>Figure 1</a:t>
            </a:r>
          </a:p>
        </p:txBody>
      </p:sp>
      <p:sp>
        <p:nvSpPr>
          <p:cNvPr id="54320" name="Line 48"/>
          <p:cNvSpPr>
            <a:spLocks noChangeShapeType="1"/>
          </p:cNvSpPr>
          <p:nvPr/>
        </p:nvSpPr>
        <p:spPr bwMode="auto">
          <a:xfrm>
            <a:off x="1447800" y="2286000"/>
            <a:ext cx="0" cy="838200"/>
          </a:xfrm>
          <a:prstGeom prst="line">
            <a:avLst/>
          </a:prstGeom>
          <a:noFill/>
          <a:ln w="57150">
            <a:solidFill>
              <a:schemeClr val="tx1"/>
            </a:solidFill>
            <a:round/>
            <a:headEnd/>
            <a:tailEnd type="triangle" w="med" len="med"/>
          </a:ln>
        </p:spPr>
        <p:txBody>
          <a:bodyPr/>
          <a:lstStyle/>
          <a:p>
            <a:endParaRPr lang="en-US"/>
          </a:p>
        </p:txBody>
      </p:sp>
      <p:sp>
        <p:nvSpPr>
          <p:cNvPr id="54321" name="Line 49"/>
          <p:cNvSpPr>
            <a:spLocks noChangeShapeType="1"/>
          </p:cNvSpPr>
          <p:nvPr/>
        </p:nvSpPr>
        <p:spPr bwMode="auto">
          <a:xfrm>
            <a:off x="2133600" y="2209800"/>
            <a:ext cx="914400" cy="762000"/>
          </a:xfrm>
          <a:prstGeom prst="line">
            <a:avLst/>
          </a:prstGeom>
          <a:noFill/>
          <a:ln w="5715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898525" y="2209800"/>
            <a:ext cx="1387475" cy="1187450"/>
          </a:xfrm>
          <a:prstGeom prst="rect">
            <a:avLst/>
          </a:prstGeom>
          <a:noFill/>
          <a:ln w="9525">
            <a:noFill/>
            <a:miter lim="800000"/>
            <a:headEnd/>
            <a:tailEnd/>
          </a:ln>
        </p:spPr>
        <p:txBody>
          <a:bodyPr>
            <a:spAutoFit/>
          </a:bodyPr>
          <a:lstStyle/>
          <a:p>
            <a:r>
              <a:rPr lang="en-US"/>
              <a:t>d</a:t>
            </a:r>
          </a:p>
          <a:p>
            <a:r>
              <a:rPr lang="en-US">
                <a:sym typeface="Symbol" charset="2"/>
              </a:rPr>
              <a:t>d</a:t>
            </a:r>
            <a:r>
              <a:rPr lang="en-US"/>
              <a:t>'</a:t>
            </a:r>
            <a:r>
              <a:rPr lang="en-US">
                <a:sym typeface="Symbol" charset="2"/>
              </a:rPr>
              <a:t>-d </a:t>
            </a:r>
            <a:br>
              <a:rPr lang="en-US">
                <a:sym typeface="Symbol" charset="2"/>
              </a:rPr>
            </a:br>
            <a:r>
              <a:rPr lang="en-US">
                <a:sym typeface="Symbol" charset="2"/>
              </a:rPr>
              <a:t>(R</a:t>
            </a:r>
            <a:r>
              <a:rPr lang="en-US"/>
              <a:t>, </a:t>
            </a:r>
            <a:r>
              <a:rPr lang="en-US">
                <a:sym typeface="Symbol" charset="2"/>
              </a:rPr>
              <a:t>R</a:t>
            </a:r>
            <a:r>
              <a:rPr lang="en-US">
                <a:latin typeface="Arial" charset="0"/>
              </a:rPr>
              <a:t>'</a:t>
            </a:r>
            <a:r>
              <a:rPr lang="en-US">
                <a:sym typeface="Symbol" charset="2"/>
              </a:rPr>
              <a:t>)</a:t>
            </a:r>
          </a:p>
        </p:txBody>
      </p:sp>
      <p:sp>
        <p:nvSpPr>
          <p:cNvPr id="55299" name="Text Box 3"/>
          <p:cNvSpPr txBox="1">
            <a:spLocks noChangeArrowheads="1"/>
          </p:cNvSpPr>
          <p:nvPr/>
        </p:nvSpPr>
        <p:spPr bwMode="auto">
          <a:xfrm>
            <a:off x="2209800" y="2209800"/>
            <a:ext cx="6248400" cy="1187450"/>
          </a:xfrm>
          <a:prstGeom prst="rect">
            <a:avLst/>
          </a:prstGeom>
          <a:noFill/>
          <a:ln w="9525">
            <a:noFill/>
            <a:miter lim="800000"/>
            <a:headEnd/>
            <a:tailEnd/>
          </a:ln>
        </p:spPr>
        <p:txBody>
          <a:bodyPr>
            <a:spAutoFit/>
          </a:bodyPr>
          <a:lstStyle/>
          <a:p>
            <a:r>
              <a:rPr lang="en-US">
                <a:sym typeface="Symbol" charset="2"/>
              </a:rPr>
              <a:t> { This minute, 10 minutes, 20 minutes }</a:t>
            </a:r>
          </a:p>
          <a:p>
            <a:r>
              <a:rPr lang="en-US">
                <a:sym typeface="Symbol" charset="2"/>
              </a:rPr>
              <a:t> { 1 minute, 5 minutes }</a:t>
            </a:r>
          </a:p>
          <a:p>
            <a:r>
              <a:rPr lang="en-US">
                <a:sym typeface="Symbol" charset="2"/>
              </a:rPr>
              <a:t> {(1,2), (1,3), (2,3)}</a:t>
            </a:r>
          </a:p>
        </p:txBody>
      </p:sp>
      <p:sp>
        <p:nvSpPr>
          <p:cNvPr id="55300" name="Text Box 4"/>
          <p:cNvSpPr txBox="1">
            <a:spLocks noChangeArrowheads="1"/>
          </p:cNvSpPr>
          <p:nvPr/>
        </p:nvSpPr>
        <p:spPr bwMode="auto">
          <a:xfrm>
            <a:off x="1295400" y="533400"/>
            <a:ext cx="6324600" cy="579438"/>
          </a:xfrm>
          <a:prstGeom prst="rect">
            <a:avLst/>
          </a:prstGeom>
          <a:noFill/>
          <a:ln w="9525">
            <a:noFill/>
            <a:miter lim="800000"/>
            <a:headEnd/>
            <a:tailEnd/>
          </a:ln>
        </p:spPr>
        <p:txBody>
          <a:bodyPr>
            <a:spAutoFit/>
          </a:bodyPr>
          <a:lstStyle/>
          <a:p>
            <a:pPr algn="ctr"/>
            <a:r>
              <a:rPr lang="en-US" sz="3200">
                <a:latin typeface="Arial" charset="0"/>
              </a:rPr>
              <a:t>Experiment Design</a:t>
            </a:r>
          </a:p>
        </p:txBody>
      </p:sp>
      <p:grpSp>
        <p:nvGrpSpPr>
          <p:cNvPr id="2" name="Group 5"/>
          <p:cNvGrpSpPr>
            <a:grpSpLocks/>
          </p:cNvGrpSpPr>
          <p:nvPr/>
        </p:nvGrpSpPr>
        <p:grpSpPr bwMode="auto">
          <a:xfrm>
            <a:off x="685800" y="3810000"/>
            <a:ext cx="9829800" cy="2438400"/>
            <a:chOff x="1152" y="2688"/>
            <a:chExt cx="3600" cy="963"/>
          </a:xfrm>
        </p:grpSpPr>
        <p:pic>
          <p:nvPicPr>
            <p:cNvPr id="55302" name="Picture 6"/>
            <p:cNvPicPr>
              <a:picLocks noChangeAspect="1" noChangeArrowheads="1"/>
            </p:cNvPicPr>
            <p:nvPr/>
          </p:nvPicPr>
          <p:blipFill>
            <a:blip r:embed="rId3"/>
            <a:srcRect/>
            <a:stretch>
              <a:fillRect/>
            </a:stretch>
          </p:blipFill>
          <p:spPr bwMode="auto">
            <a:xfrm>
              <a:off x="1152" y="2688"/>
              <a:ext cx="1284" cy="963"/>
            </a:xfrm>
            <a:prstGeom prst="rect">
              <a:avLst/>
            </a:prstGeom>
            <a:noFill/>
            <a:ln w="9525">
              <a:noFill/>
              <a:miter lim="800000"/>
              <a:headEnd/>
              <a:tailEnd/>
            </a:ln>
          </p:spPr>
        </p:pic>
        <p:sp>
          <p:nvSpPr>
            <p:cNvPr id="55303" name="Text Box 7"/>
            <p:cNvSpPr txBox="1">
              <a:spLocks noChangeArrowheads="1"/>
            </p:cNvSpPr>
            <p:nvPr/>
          </p:nvSpPr>
          <p:spPr bwMode="auto">
            <a:xfrm>
              <a:off x="2688" y="2796"/>
              <a:ext cx="2064" cy="469"/>
            </a:xfrm>
            <a:prstGeom prst="rect">
              <a:avLst/>
            </a:prstGeom>
            <a:noFill/>
            <a:ln w="9525">
              <a:noFill/>
              <a:miter lim="800000"/>
              <a:headEnd/>
              <a:tailEnd/>
            </a:ln>
          </p:spPr>
          <p:txBody>
            <a:bodyPr>
              <a:spAutoFit/>
            </a:bodyPr>
            <a:lstStyle/>
            <a:p>
              <a:r>
                <a:rPr lang="en-US"/>
                <a:t>d = This minute</a:t>
              </a:r>
            </a:p>
            <a:p>
              <a:r>
                <a:rPr lang="en-US">
                  <a:sym typeface="Symbol" charset="2"/>
                </a:rPr>
                <a:t>d</a:t>
              </a:r>
              <a:r>
                <a:rPr lang="en-US"/>
                <a:t>'</a:t>
              </a:r>
              <a:r>
                <a:rPr lang="en-US">
                  <a:sym typeface="Symbol" charset="2"/>
                </a:rPr>
                <a:t>-d = 5 minutes</a:t>
              </a:r>
              <a:br>
                <a:rPr lang="en-US">
                  <a:sym typeface="Symbol" charset="2"/>
                </a:rPr>
              </a:br>
              <a:r>
                <a:rPr lang="en-US">
                  <a:sym typeface="Symbol" charset="2"/>
                </a:rPr>
                <a:t>(R</a:t>
              </a:r>
              <a:r>
                <a:rPr lang="en-US"/>
                <a:t>, </a:t>
              </a:r>
              <a:r>
                <a:rPr lang="en-US">
                  <a:sym typeface="Symbol" charset="2"/>
                </a:rPr>
                <a:t>R</a:t>
              </a:r>
              <a:r>
                <a:rPr lang="en-US">
                  <a:latin typeface="Arial" charset="0"/>
                </a:rPr>
                <a:t>'</a:t>
              </a:r>
              <a:r>
                <a:rPr lang="en-US">
                  <a:sym typeface="Symbol" charset="2"/>
                </a:rPr>
                <a:t>) = (2,3)</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6322" name="Group 2"/>
          <p:cNvGrpSpPr>
            <a:grpSpLocks/>
          </p:cNvGrpSpPr>
          <p:nvPr/>
        </p:nvGrpSpPr>
        <p:grpSpPr bwMode="auto">
          <a:xfrm>
            <a:off x="939800" y="2157413"/>
            <a:ext cx="3656013" cy="2740025"/>
            <a:chOff x="254" y="1391"/>
            <a:chExt cx="2541" cy="1708"/>
          </a:xfrm>
        </p:grpSpPr>
        <p:sp>
          <p:nvSpPr>
            <p:cNvPr id="56326" name="Line 3"/>
            <p:cNvSpPr>
              <a:spLocks noChangeShapeType="1"/>
            </p:cNvSpPr>
            <p:nvPr/>
          </p:nvSpPr>
          <p:spPr bwMode="auto">
            <a:xfrm>
              <a:off x="470" y="1449"/>
              <a:ext cx="1" cy="1438"/>
            </a:xfrm>
            <a:prstGeom prst="line">
              <a:avLst/>
            </a:prstGeom>
            <a:noFill/>
            <a:ln w="36513">
              <a:solidFill>
                <a:srgbClr val="000000"/>
              </a:solidFill>
              <a:round/>
              <a:headEnd/>
              <a:tailEnd/>
            </a:ln>
          </p:spPr>
          <p:txBody>
            <a:bodyPr/>
            <a:lstStyle/>
            <a:p>
              <a:endParaRPr lang="en-US"/>
            </a:p>
          </p:txBody>
        </p:sp>
        <p:sp>
          <p:nvSpPr>
            <p:cNvPr id="56327" name="Line 4"/>
            <p:cNvSpPr>
              <a:spLocks noChangeShapeType="1"/>
            </p:cNvSpPr>
            <p:nvPr/>
          </p:nvSpPr>
          <p:spPr bwMode="auto">
            <a:xfrm>
              <a:off x="441" y="2887"/>
              <a:ext cx="29" cy="1"/>
            </a:xfrm>
            <a:prstGeom prst="line">
              <a:avLst/>
            </a:prstGeom>
            <a:noFill/>
            <a:ln w="36513">
              <a:solidFill>
                <a:srgbClr val="000000"/>
              </a:solidFill>
              <a:round/>
              <a:headEnd/>
              <a:tailEnd/>
            </a:ln>
          </p:spPr>
          <p:txBody>
            <a:bodyPr/>
            <a:lstStyle/>
            <a:p>
              <a:endParaRPr lang="en-US"/>
            </a:p>
          </p:txBody>
        </p:sp>
        <p:sp>
          <p:nvSpPr>
            <p:cNvPr id="56328" name="Line 5"/>
            <p:cNvSpPr>
              <a:spLocks noChangeShapeType="1"/>
            </p:cNvSpPr>
            <p:nvPr/>
          </p:nvSpPr>
          <p:spPr bwMode="auto">
            <a:xfrm>
              <a:off x="441" y="2527"/>
              <a:ext cx="29" cy="1"/>
            </a:xfrm>
            <a:prstGeom prst="line">
              <a:avLst/>
            </a:prstGeom>
            <a:noFill/>
            <a:ln w="36513">
              <a:solidFill>
                <a:srgbClr val="000000"/>
              </a:solidFill>
              <a:round/>
              <a:headEnd/>
              <a:tailEnd/>
            </a:ln>
          </p:spPr>
          <p:txBody>
            <a:bodyPr/>
            <a:lstStyle/>
            <a:p>
              <a:endParaRPr lang="en-US"/>
            </a:p>
          </p:txBody>
        </p:sp>
        <p:sp>
          <p:nvSpPr>
            <p:cNvPr id="56329" name="Line 6"/>
            <p:cNvSpPr>
              <a:spLocks noChangeShapeType="1"/>
            </p:cNvSpPr>
            <p:nvPr/>
          </p:nvSpPr>
          <p:spPr bwMode="auto">
            <a:xfrm>
              <a:off x="441" y="2168"/>
              <a:ext cx="29" cy="1"/>
            </a:xfrm>
            <a:prstGeom prst="line">
              <a:avLst/>
            </a:prstGeom>
            <a:noFill/>
            <a:ln w="36513">
              <a:solidFill>
                <a:srgbClr val="000000"/>
              </a:solidFill>
              <a:round/>
              <a:headEnd/>
              <a:tailEnd/>
            </a:ln>
          </p:spPr>
          <p:txBody>
            <a:bodyPr/>
            <a:lstStyle/>
            <a:p>
              <a:endParaRPr lang="en-US"/>
            </a:p>
          </p:txBody>
        </p:sp>
        <p:sp>
          <p:nvSpPr>
            <p:cNvPr id="56330" name="Line 7"/>
            <p:cNvSpPr>
              <a:spLocks noChangeShapeType="1"/>
            </p:cNvSpPr>
            <p:nvPr/>
          </p:nvSpPr>
          <p:spPr bwMode="auto">
            <a:xfrm>
              <a:off x="441" y="1809"/>
              <a:ext cx="29" cy="1"/>
            </a:xfrm>
            <a:prstGeom prst="line">
              <a:avLst/>
            </a:prstGeom>
            <a:noFill/>
            <a:ln w="36513">
              <a:solidFill>
                <a:srgbClr val="000000"/>
              </a:solidFill>
              <a:round/>
              <a:headEnd/>
              <a:tailEnd/>
            </a:ln>
          </p:spPr>
          <p:txBody>
            <a:bodyPr/>
            <a:lstStyle/>
            <a:p>
              <a:endParaRPr lang="en-US"/>
            </a:p>
          </p:txBody>
        </p:sp>
        <p:sp>
          <p:nvSpPr>
            <p:cNvPr id="56331" name="Line 8"/>
            <p:cNvSpPr>
              <a:spLocks noChangeShapeType="1"/>
            </p:cNvSpPr>
            <p:nvPr/>
          </p:nvSpPr>
          <p:spPr bwMode="auto">
            <a:xfrm>
              <a:off x="441" y="1449"/>
              <a:ext cx="29" cy="1"/>
            </a:xfrm>
            <a:prstGeom prst="line">
              <a:avLst/>
            </a:prstGeom>
            <a:noFill/>
            <a:ln w="36513">
              <a:solidFill>
                <a:srgbClr val="000000"/>
              </a:solidFill>
              <a:round/>
              <a:headEnd/>
              <a:tailEnd/>
            </a:ln>
          </p:spPr>
          <p:txBody>
            <a:bodyPr/>
            <a:lstStyle/>
            <a:p>
              <a:endParaRPr lang="en-US"/>
            </a:p>
          </p:txBody>
        </p:sp>
        <p:sp>
          <p:nvSpPr>
            <p:cNvPr id="56332" name="Line 9"/>
            <p:cNvSpPr>
              <a:spLocks noChangeShapeType="1"/>
            </p:cNvSpPr>
            <p:nvPr/>
          </p:nvSpPr>
          <p:spPr bwMode="auto">
            <a:xfrm>
              <a:off x="470" y="2887"/>
              <a:ext cx="2324" cy="1"/>
            </a:xfrm>
            <a:prstGeom prst="line">
              <a:avLst/>
            </a:prstGeom>
            <a:noFill/>
            <a:ln w="36513">
              <a:solidFill>
                <a:srgbClr val="000000"/>
              </a:solidFill>
              <a:round/>
              <a:headEnd/>
              <a:tailEnd/>
            </a:ln>
          </p:spPr>
          <p:txBody>
            <a:bodyPr/>
            <a:lstStyle/>
            <a:p>
              <a:endParaRPr lang="en-US"/>
            </a:p>
          </p:txBody>
        </p:sp>
        <p:sp>
          <p:nvSpPr>
            <p:cNvPr id="56333" name="Line 10"/>
            <p:cNvSpPr>
              <a:spLocks noChangeShapeType="1"/>
            </p:cNvSpPr>
            <p:nvPr/>
          </p:nvSpPr>
          <p:spPr bwMode="auto">
            <a:xfrm flipV="1">
              <a:off x="470" y="2887"/>
              <a:ext cx="1" cy="29"/>
            </a:xfrm>
            <a:prstGeom prst="line">
              <a:avLst/>
            </a:prstGeom>
            <a:noFill/>
            <a:ln w="36513">
              <a:solidFill>
                <a:srgbClr val="000000"/>
              </a:solidFill>
              <a:round/>
              <a:headEnd/>
              <a:tailEnd/>
            </a:ln>
          </p:spPr>
          <p:txBody>
            <a:bodyPr/>
            <a:lstStyle/>
            <a:p>
              <a:endParaRPr lang="en-US"/>
            </a:p>
          </p:txBody>
        </p:sp>
        <p:sp>
          <p:nvSpPr>
            <p:cNvPr id="56334" name="Line 11"/>
            <p:cNvSpPr>
              <a:spLocks noChangeShapeType="1"/>
            </p:cNvSpPr>
            <p:nvPr/>
          </p:nvSpPr>
          <p:spPr bwMode="auto">
            <a:xfrm flipV="1">
              <a:off x="1245" y="2887"/>
              <a:ext cx="1" cy="29"/>
            </a:xfrm>
            <a:prstGeom prst="line">
              <a:avLst/>
            </a:prstGeom>
            <a:noFill/>
            <a:ln w="36513">
              <a:solidFill>
                <a:srgbClr val="000000"/>
              </a:solidFill>
              <a:round/>
              <a:headEnd/>
              <a:tailEnd/>
            </a:ln>
          </p:spPr>
          <p:txBody>
            <a:bodyPr/>
            <a:lstStyle/>
            <a:p>
              <a:endParaRPr lang="en-US"/>
            </a:p>
          </p:txBody>
        </p:sp>
        <p:sp>
          <p:nvSpPr>
            <p:cNvPr id="56335" name="Line 12"/>
            <p:cNvSpPr>
              <a:spLocks noChangeShapeType="1"/>
            </p:cNvSpPr>
            <p:nvPr/>
          </p:nvSpPr>
          <p:spPr bwMode="auto">
            <a:xfrm flipV="1">
              <a:off x="2019" y="2887"/>
              <a:ext cx="1" cy="29"/>
            </a:xfrm>
            <a:prstGeom prst="line">
              <a:avLst/>
            </a:prstGeom>
            <a:noFill/>
            <a:ln w="36513">
              <a:solidFill>
                <a:srgbClr val="000000"/>
              </a:solidFill>
              <a:round/>
              <a:headEnd/>
              <a:tailEnd/>
            </a:ln>
          </p:spPr>
          <p:txBody>
            <a:bodyPr/>
            <a:lstStyle/>
            <a:p>
              <a:endParaRPr lang="en-US"/>
            </a:p>
          </p:txBody>
        </p:sp>
        <p:sp>
          <p:nvSpPr>
            <p:cNvPr id="56336" name="Line 13"/>
            <p:cNvSpPr>
              <a:spLocks noChangeShapeType="1"/>
            </p:cNvSpPr>
            <p:nvPr/>
          </p:nvSpPr>
          <p:spPr bwMode="auto">
            <a:xfrm flipV="1">
              <a:off x="2794" y="2887"/>
              <a:ext cx="1" cy="29"/>
            </a:xfrm>
            <a:prstGeom prst="line">
              <a:avLst/>
            </a:prstGeom>
            <a:noFill/>
            <a:ln w="36513">
              <a:solidFill>
                <a:srgbClr val="000000"/>
              </a:solidFill>
              <a:round/>
              <a:headEnd/>
              <a:tailEnd/>
            </a:ln>
          </p:spPr>
          <p:txBody>
            <a:bodyPr/>
            <a:lstStyle/>
            <a:p>
              <a:endParaRPr lang="en-US"/>
            </a:p>
          </p:txBody>
        </p:sp>
        <p:sp>
          <p:nvSpPr>
            <p:cNvPr id="56337" name="Freeform 14"/>
            <p:cNvSpPr>
              <a:spLocks/>
            </p:cNvSpPr>
            <p:nvPr/>
          </p:nvSpPr>
          <p:spPr bwMode="auto">
            <a:xfrm>
              <a:off x="851" y="2093"/>
              <a:ext cx="1549" cy="336"/>
            </a:xfrm>
            <a:custGeom>
              <a:avLst/>
              <a:gdLst>
                <a:gd name="T0" fmla="*/ 0 w 1549"/>
                <a:gd name="T1" fmla="*/ 0 h 336"/>
                <a:gd name="T2" fmla="*/ 775 w 1549"/>
                <a:gd name="T3" fmla="*/ 223 h 336"/>
                <a:gd name="T4" fmla="*/ 1549 w 1549"/>
                <a:gd name="T5" fmla="*/ 336 h 336"/>
                <a:gd name="T6" fmla="*/ 0 60000 65536"/>
                <a:gd name="T7" fmla="*/ 0 60000 65536"/>
                <a:gd name="T8" fmla="*/ 0 60000 65536"/>
                <a:gd name="T9" fmla="*/ 0 w 1549"/>
                <a:gd name="T10" fmla="*/ 0 h 336"/>
                <a:gd name="T11" fmla="*/ 1549 w 1549"/>
                <a:gd name="T12" fmla="*/ 336 h 336"/>
              </a:gdLst>
              <a:ahLst/>
              <a:cxnLst>
                <a:cxn ang="T6">
                  <a:pos x="T0" y="T1"/>
                </a:cxn>
                <a:cxn ang="T7">
                  <a:pos x="T2" y="T3"/>
                </a:cxn>
                <a:cxn ang="T8">
                  <a:pos x="T4" y="T5"/>
                </a:cxn>
              </a:cxnLst>
              <a:rect l="T9" t="T10" r="T11" b="T12"/>
              <a:pathLst>
                <a:path w="1549" h="336">
                  <a:moveTo>
                    <a:pt x="0" y="0"/>
                  </a:moveTo>
                  <a:lnTo>
                    <a:pt x="775" y="223"/>
                  </a:lnTo>
                  <a:lnTo>
                    <a:pt x="1549" y="336"/>
                  </a:lnTo>
                </a:path>
              </a:pathLst>
            </a:custGeom>
            <a:noFill/>
            <a:ln w="36513">
              <a:solidFill>
                <a:srgbClr val="000000"/>
              </a:solidFill>
              <a:round/>
              <a:headEnd/>
              <a:tailEnd/>
            </a:ln>
          </p:spPr>
          <p:txBody>
            <a:bodyPr/>
            <a:lstStyle/>
            <a:p>
              <a:endParaRPr lang="en-US"/>
            </a:p>
          </p:txBody>
        </p:sp>
        <p:sp>
          <p:nvSpPr>
            <p:cNvPr id="56338" name="Line 15"/>
            <p:cNvSpPr>
              <a:spLocks noChangeShapeType="1"/>
            </p:cNvSpPr>
            <p:nvPr/>
          </p:nvSpPr>
          <p:spPr bwMode="auto">
            <a:xfrm flipV="1">
              <a:off x="858" y="2000"/>
              <a:ext cx="1" cy="93"/>
            </a:xfrm>
            <a:prstGeom prst="line">
              <a:avLst/>
            </a:prstGeom>
            <a:noFill/>
            <a:ln w="36513">
              <a:solidFill>
                <a:srgbClr val="000000"/>
              </a:solidFill>
              <a:round/>
              <a:headEnd/>
              <a:tailEnd/>
            </a:ln>
          </p:spPr>
          <p:txBody>
            <a:bodyPr/>
            <a:lstStyle/>
            <a:p>
              <a:endParaRPr lang="en-US"/>
            </a:p>
          </p:txBody>
        </p:sp>
        <p:sp>
          <p:nvSpPr>
            <p:cNvPr id="56339" name="Line 16"/>
            <p:cNvSpPr>
              <a:spLocks noChangeShapeType="1"/>
            </p:cNvSpPr>
            <p:nvPr/>
          </p:nvSpPr>
          <p:spPr bwMode="auto">
            <a:xfrm>
              <a:off x="843" y="2000"/>
              <a:ext cx="32" cy="1"/>
            </a:xfrm>
            <a:prstGeom prst="line">
              <a:avLst/>
            </a:prstGeom>
            <a:noFill/>
            <a:ln w="36513">
              <a:solidFill>
                <a:srgbClr val="000000"/>
              </a:solidFill>
              <a:round/>
              <a:headEnd/>
              <a:tailEnd/>
            </a:ln>
          </p:spPr>
          <p:txBody>
            <a:bodyPr/>
            <a:lstStyle/>
            <a:p>
              <a:endParaRPr lang="en-US"/>
            </a:p>
          </p:txBody>
        </p:sp>
        <p:sp>
          <p:nvSpPr>
            <p:cNvPr id="56340" name="Line 17"/>
            <p:cNvSpPr>
              <a:spLocks noChangeShapeType="1"/>
            </p:cNvSpPr>
            <p:nvPr/>
          </p:nvSpPr>
          <p:spPr bwMode="auto">
            <a:xfrm flipV="1">
              <a:off x="1633" y="2204"/>
              <a:ext cx="1" cy="112"/>
            </a:xfrm>
            <a:prstGeom prst="line">
              <a:avLst/>
            </a:prstGeom>
            <a:noFill/>
            <a:ln w="36513">
              <a:solidFill>
                <a:srgbClr val="000000"/>
              </a:solidFill>
              <a:round/>
              <a:headEnd/>
              <a:tailEnd/>
            </a:ln>
          </p:spPr>
          <p:txBody>
            <a:bodyPr/>
            <a:lstStyle/>
            <a:p>
              <a:endParaRPr lang="en-US"/>
            </a:p>
          </p:txBody>
        </p:sp>
        <p:sp>
          <p:nvSpPr>
            <p:cNvPr id="56341" name="Line 18"/>
            <p:cNvSpPr>
              <a:spLocks noChangeShapeType="1"/>
            </p:cNvSpPr>
            <p:nvPr/>
          </p:nvSpPr>
          <p:spPr bwMode="auto">
            <a:xfrm>
              <a:off x="1617" y="2204"/>
              <a:ext cx="32" cy="1"/>
            </a:xfrm>
            <a:prstGeom prst="line">
              <a:avLst/>
            </a:prstGeom>
            <a:noFill/>
            <a:ln w="36513">
              <a:solidFill>
                <a:srgbClr val="000000"/>
              </a:solidFill>
              <a:round/>
              <a:headEnd/>
              <a:tailEnd/>
            </a:ln>
          </p:spPr>
          <p:txBody>
            <a:bodyPr/>
            <a:lstStyle/>
            <a:p>
              <a:endParaRPr lang="en-US"/>
            </a:p>
          </p:txBody>
        </p:sp>
        <p:sp>
          <p:nvSpPr>
            <p:cNvPr id="56342" name="Line 19"/>
            <p:cNvSpPr>
              <a:spLocks noChangeShapeType="1"/>
            </p:cNvSpPr>
            <p:nvPr/>
          </p:nvSpPr>
          <p:spPr bwMode="auto">
            <a:xfrm flipV="1">
              <a:off x="2407" y="2329"/>
              <a:ext cx="1" cy="100"/>
            </a:xfrm>
            <a:prstGeom prst="line">
              <a:avLst/>
            </a:prstGeom>
            <a:noFill/>
            <a:ln w="36513">
              <a:solidFill>
                <a:srgbClr val="000000"/>
              </a:solidFill>
              <a:round/>
              <a:headEnd/>
              <a:tailEnd/>
            </a:ln>
          </p:spPr>
          <p:txBody>
            <a:bodyPr/>
            <a:lstStyle/>
            <a:p>
              <a:endParaRPr lang="en-US"/>
            </a:p>
          </p:txBody>
        </p:sp>
        <p:sp>
          <p:nvSpPr>
            <p:cNvPr id="56343" name="Line 20"/>
            <p:cNvSpPr>
              <a:spLocks noChangeShapeType="1"/>
            </p:cNvSpPr>
            <p:nvPr/>
          </p:nvSpPr>
          <p:spPr bwMode="auto">
            <a:xfrm>
              <a:off x="2392" y="2329"/>
              <a:ext cx="32" cy="1"/>
            </a:xfrm>
            <a:prstGeom prst="line">
              <a:avLst/>
            </a:prstGeom>
            <a:noFill/>
            <a:ln w="36513">
              <a:solidFill>
                <a:srgbClr val="000000"/>
              </a:solidFill>
              <a:round/>
              <a:headEnd/>
              <a:tailEnd/>
            </a:ln>
          </p:spPr>
          <p:txBody>
            <a:bodyPr/>
            <a:lstStyle/>
            <a:p>
              <a:endParaRPr lang="en-US"/>
            </a:p>
          </p:txBody>
        </p:sp>
        <p:sp>
          <p:nvSpPr>
            <p:cNvPr id="56344" name="Line 21"/>
            <p:cNvSpPr>
              <a:spLocks noChangeShapeType="1"/>
            </p:cNvSpPr>
            <p:nvPr/>
          </p:nvSpPr>
          <p:spPr bwMode="auto">
            <a:xfrm>
              <a:off x="858" y="2093"/>
              <a:ext cx="1" cy="93"/>
            </a:xfrm>
            <a:prstGeom prst="line">
              <a:avLst/>
            </a:prstGeom>
            <a:noFill/>
            <a:ln w="36513">
              <a:solidFill>
                <a:srgbClr val="000000"/>
              </a:solidFill>
              <a:round/>
              <a:headEnd/>
              <a:tailEnd/>
            </a:ln>
          </p:spPr>
          <p:txBody>
            <a:bodyPr/>
            <a:lstStyle/>
            <a:p>
              <a:endParaRPr lang="en-US"/>
            </a:p>
          </p:txBody>
        </p:sp>
        <p:sp>
          <p:nvSpPr>
            <p:cNvPr id="56345" name="Line 22"/>
            <p:cNvSpPr>
              <a:spLocks noChangeShapeType="1"/>
            </p:cNvSpPr>
            <p:nvPr/>
          </p:nvSpPr>
          <p:spPr bwMode="auto">
            <a:xfrm>
              <a:off x="843" y="2186"/>
              <a:ext cx="32" cy="1"/>
            </a:xfrm>
            <a:prstGeom prst="line">
              <a:avLst/>
            </a:prstGeom>
            <a:noFill/>
            <a:ln w="36513">
              <a:solidFill>
                <a:srgbClr val="000000"/>
              </a:solidFill>
              <a:round/>
              <a:headEnd/>
              <a:tailEnd/>
            </a:ln>
          </p:spPr>
          <p:txBody>
            <a:bodyPr/>
            <a:lstStyle/>
            <a:p>
              <a:endParaRPr lang="en-US"/>
            </a:p>
          </p:txBody>
        </p:sp>
        <p:sp>
          <p:nvSpPr>
            <p:cNvPr id="56346" name="Line 23"/>
            <p:cNvSpPr>
              <a:spLocks noChangeShapeType="1"/>
            </p:cNvSpPr>
            <p:nvPr/>
          </p:nvSpPr>
          <p:spPr bwMode="auto">
            <a:xfrm>
              <a:off x="1633" y="2316"/>
              <a:ext cx="1" cy="113"/>
            </a:xfrm>
            <a:prstGeom prst="line">
              <a:avLst/>
            </a:prstGeom>
            <a:noFill/>
            <a:ln w="36513">
              <a:solidFill>
                <a:srgbClr val="000000"/>
              </a:solidFill>
              <a:round/>
              <a:headEnd/>
              <a:tailEnd/>
            </a:ln>
          </p:spPr>
          <p:txBody>
            <a:bodyPr/>
            <a:lstStyle/>
            <a:p>
              <a:endParaRPr lang="en-US"/>
            </a:p>
          </p:txBody>
        </p:sp>
        <p:sp>
          <p:nvSpPr>
            <p:cNvPr id="56347" name="Line 24"/>
            <p:cNvSpPr>
              <a:spLocks noChangeShapeType="1"/>
            </p:cNvSpPr>
            <p:nvPr/>
          </p:nvSpPr>
          <p:spPr bwMode="auto">
            <a:xfrm>
              <a:off x="1617" y="2429"/>
              <a:ext cx="32" cy="1"/>
            </a:xfrm>
            <a:prstGeom prst="line">
              <a:avLst/>
            </a:prstGeom>
            <a:noFill/>
            <a:ln w="36513">
              <a:solidFill>
                <a:srgbClr val="000000"/>
              </a:solidFill>
              <a:round/>
              <a:headEnd/>
              <a:tailEnd/>
            </a:ln>
          </p:spPr>
          <p:txBody>
            <a:bodyPr/>
            <a:lstStyle/>
            <a:p>
              <a:endParaRPr lang="en-US"/>
            </a:p>
          </p:txBody>
        </p:sp>
        <p:sp>
          <p:nvSpPr>
            <p:cNvPr id="56348" name="Line 25"/>
            <p:cNvSpPr>
              <a:spLocks noChangeShapeType="1"/>
            </p:cNvSpPr>
            <p:nvPr/>
          </p:nvSpPr>
          <p:spPr bwMode="auto">
            <a:xfrm>
              <a:off x="2407" y="2429"/>
              <a:ext cx="1" cy="101"/>
            </a:xfrm>
            <a:prstGeom prst="line">
              <a:avLst/>
            </a:prstGeom>
            <a:noFill/>
            <a:ln w="36513">
              <a:solidFill>
                <a:srgbClr val="000000"/>
              </a:solidFill>
              <a:round/>
              <a:headEnd/>
              <a:tailEnd/>
            </a:ln>
          </p:spPr>
          <p:txBody>
            <a:bodyPr/>
            <a:lstStyle/>
            <a:p>
              <a:endParaRPr lang="en-US"/>
            </a:p>
          </p:txBody>
        </p:sp>
        <p:sp>
          <p:nvSpPr>
            <p:cNvPr id="56349" name="Line 26"/>
            <p:cNvSpPr>
              <a:spLocks noChangeShapeType="1"/>
            </p:cNvSpPr>
            <p:nvPr/>
          </p:nvSpPr>
          <p:spPr bwMode="auto">
            <a:xfrm>
              <a:off x="2392" y="2530"/>
              <a:ext cx="32" cy="1"/>
            </a:xfrm>
            <a:prstGeom prst="line">
              <a:avLst/>
            </a:prstGeom>
            <a:noFill/>
            <a:ln w="36513">
              <a:solidFill>
                <a:srgbClr val="000000"/>
              </a:solidFill>
              <a:round/>
              <a:headEnd/>
              <a:tailEnd/>
            </a:ln>
          </p:spPr>
          <p:txBody>
            <a:bodyPr/>
            <a:lstStyle/>
            <a:p>
              <a:endParaRPr lang="en-US"/>
            </a:p>
          </p:txBody>
        </p:sp>
        <p:sp>
          <p:nvSpPr>
            <p:cNvPr id="56350" name="Oval 27"/>
            <p:cNvSpPr>
              <a:spLocks noChangeArrowheads="1"/>
            </p:cNvSpPr>
            <p:nvPr/>
          </p:nvSpPr>
          <p:spPr bwMode="auto">
            <a:xfrm>
              <a:off x="852" y="2087"/>
              <a:ext cx="36" cy="36"/>
            </a:xfrm>
            <a:prstGeom prst="ellipse">
              <a:avLst/>
            </a:prstGeom>
            <a:solidFill>
              <a:srgbClr val="000000"/>
            </a:solidFill>
            <a:ln w="6350">
              <a:solidFill>
                <a:srgbClr val="000000"/>
              </a:solidFill>
              <a:round/>
              <a:headEnd/>
              <a:tailEnd/>
            </a:ln>
          </p:spPr>
          <p:txBody>
            <a:bodyPr/>
            <a:lstStyle/>
            <a:p>
              <a:endParaRPr lang="en-US"/>
            </a:p>
          </p:txBody>
        </p:sp>
        <p:sp>
          <p:nvSpPr>
            <p:cNvPr id="56351" name="Oval 28"/>
            <p:cNvSpPr>
              <a:spLocks noChangeArrowheads="1"/>
            </p:cNvSpPr>
            <p:nvPr/>
          </p:nvSpPr>
          <p:spPr bwMode="auto">
            <a:xfrm>
              <a:off x="1626" y="2310"/>
              <a:ext cx="36" cy="36"/>
            </a:xfrm>
            <a:prstGeom prst="ellipse">
              <a:avLst/>
            </a:prstGeom>
            <a:solidFill>
              <a:srgbClr val="000000"/>
            </a:solidFill>
            <a:ln w="6350">
              <a:solidFill>
                <a:srgbClr val="000000"/>
              </a:solidFill>
              <a:round/>
              <a:headEnd/>
              <a:tailEnd/>
            </a:ln>
          </p:spPr>
          <p:txBody>
            <a:bodyPr/>
            <a:lstStyle/>
            <a:p>
              <a:endParaRPr lang="en-US"/>
            </a:p>
          </p:txBody>
        </p:sp>
        <p:sp>
          <p:nvSpPr>
            <p:cNvPr id="56352" name="Oval 29"/>
            <p:cNvSpPr>
              <a:spLocks noChangeArrowheads="1"/>
            </p:cNvSpPr>
            <p:nvPr/>
          </p:nvSpPr>
          <p:spPr bwMode="auto">
            <a:xfrm>
              <a:off x="2401" y="2422"/>
              <a:ext cx="35" cy="36"/>
            </a:xfrm>
            <a:prstGeom prst="ellipse">
              <a:avLst/>
            </a:prstGeom>
            <a:solidFill>
              <a:srgbClr val="000000"/>
            </a:solidFill>
            <a:ln w="6350">
              <a:solidFill>
                <a:srgbClr val="000000"/>
              </a:solidFill>
              <a:round/>
              <a:headEnd/>
              <a:tailEnd/>
            </a:ln>
          </p:spPr>
          <p:txBody>
            <a:bodyPr/>
            <a:lstStyle/>
            <a:p>
              <a:endParaRPr lang="en-US"/>
            </a:p>
          </p:txBody>
        </p:sp>
        <p:sp>
          <p:nvSpPr>
            <p:cNvPr id="56353" name="Rectangle 30"/>
            <p:cNvSpPr>
              <a:spLocks noChangeArrowheads="1"/>
            </p:cNvSpPr>
            <p:nvPr/>
          </p:nvSpPr>
          <p:spPr bwMode="auto">
            <a:xfrm>
              <a:off x="348" y="2829"/>
              <a:ext cx="68" cy="132"/>
            </a:xfrm>
            <a:prstGeom prst="rect">
              <a:avLst/>
            </a:prstGeom>
            <a:noFill/>
            <a:ln w="9525">
              <a:noFill/>
              <a:miter lim="800000"/>
              <a:headEnd/>
              <a:tailEnd/>
            </a:ln>
          </p:spPr>
          <p:txBody>
            <a:bodyPr wrap="none" lIns="0" tIns="0" rIns="0" bIns="0">
              <a:spAutoFit/>
            </a:bodyPr>
            <a:lstStyle/>
            <a:p>
              <a:r>
                <a:rPr lang="en-US" sz="1400">
                  <a:solidFill>
                    <a:srgbClr val="000000"/>
                  </a:solidFill>
                  <a:ea typeface="ＭＳ Ｐゴシック" charset="-128"/>
                </a:rPr>
                <a:t>0</a:t>
              </a:r>
              <a:endParaRPr lang="en-US" sz="1400">
                <a:latin typeface="Arial" charset="0"/>
                <a:ea typeface="ＭＳ Ｐゴシック" charset="-128"/>
              </a:endParaRPr>
            </a:p>
          </p:txBody>
        </p:sp>
        <p:sp>
          <p:nvSpPr>
            <p:cNvPr id="56354" name="Rectangle 31"/>
            <p:cNvSpPr>
              <a:spLocks noChangeArrowheads="1"/>
            </p:cNvSpPr>
            <p:nvPr/>
          </p:nvSpPr>
          <p:spPr bwMode="auto">
            <a:xfrm>
              <a:off x="254" y="2469"/>
              <a:ext cx="172" cy="132"/>
            </a:xfrm>
            <a:prstGeom prst="rect">
              <a:avLst/>
            </a:prstGeom>
            <a:noFill/>
            <a:ln w="9525">
              <a:noFill/>
              <a:miter lim="800000"/>
              <a:headEnd/>
              <a:tailEnd/>
            </a:ln>
          </p:spPr>
          <p:txBody>
            <a:bodyPr wrap="none" lIns="0" tIns="0" rIns="0" bIns="0">
              <a:spAutoFit/>
            </a:bodyPr>
            <a:lstStyle/>
            <a:p>
              <a:r>
                <a:rPr lang="en-US" sz="1400">
                  <a:solidFill>
                    <a:srgbClr val="000000"/>
                  </a:solidFill>
                  <a:ea typeface="ＭＳ Ｐゴシック" charset="-128"/>
                </a:rPr>
                <a:t>0.2</a:t>
              </a:r>
              <a:endParaRPr lang="en-US" sz="1400">
                <a:latin typeface="Arial" charset="0"/>
                <a:ea typeface="ＭＳ Ｐゴシック" charset="-128"/>
              </a:endParaRPr>
            </a:p>
          </p:txBody>
        </p:sp>
        <p:sp>
          <p:nvSpPr>
            <p:cNvPr id="56355" name="Rectangle 32"/>
            <p:cNvSpPr>
              <a:spLocks noChangeArrowheads="1"/>
            </p:cNvSpPr>
            <p:nvPr/>
          </p:nvSpPr>
          <p:spPr bwMode="auto">
            <a:xfrm>
              <a:off x="254" y="2111"/>
              <a:ext cx="172" cy="133"/>
            </a:xfrm>
            <a:prstGeom prst="rect">
              <a:avLst/>
            </a:prstGeom>
            <a:noFill/>
            <a:ln w="9525">
              <a:noFill/>
              <a:miter lim="800000"/>
              <a:headEnd/>
              <a:tailEnd/>
            </a:ln>
          </p:spPr>
          <p:txBody>
            <a:bodyPr wrap="none" lIns="0" tIns="0" rIns="0" bIns="0">
              <a:spAutoFit/>
            </a:bodyPr>
            <a:lstStyle/>
            <a:p>
              <a:r>
                <a:rPr lang="en-US" sz="1400">
                  <a:solidFill>
                    <a:srgbClr val="000000"/>
                  </a:solidFill>
                  <a:ea typeface="ＭＳ Ｐゴシック" charset="-128"/>
                </a:rPr>
                <a:t>0.4</a:t>
              </a:r>
              <a:endParaRPr lang="en-US" sz="1400">
                <a:latin typeface="Arial" charset="0"/>
                <a:ea typeface="ＭＳ Ｐゴシック" charset="-128"/>
              </a:endParaRPr>
            </a:p>
          </p:txBody>
        </p:sp>
        <p:sp>
          <p:nvSpPr>
            <p:cNvPr id="56356" name="Rectangle 33"/>
            <p:cNvSpPr>
              <a:spLocks noChangeArrowheads="1"/>
            </p:cNvSpPr>
            <p:nvPr/>
          </p:nvSpPr>
          <p:spPr bwMode="auto">
            <a:xfrm>
              <a:off x="254" y="1751"/>
              <a:ext cx="172" cy="133"/>
            </a:xfrm>
            <a:prstGeom prst="rect">
              <a:avLst/>
            </a:prstGeom>
            <a:noFill/>
            <a:ln w="9525">
              <a:noFill/>
              <a:miter lim="800000"/>
              <a:headEnd/>
              <a:tailEnd/>
            </a:ln>
          </p:spPr>
          <p:txBody>
            <a:bodyPr wrap="none" lIns="0" tIns="0" rIns="0" bIns="0">
              <a:spAutoFit/>
            </a:bodyPr>
            <a:lstStyle/>
            <a:p>
              <a:r>
                <a:rPr lang="en-US" sz="1400">
                  <a:solidFill>
                    <a:srgbClr val="000000"/>
                  </a:solidFill>
                  <a:ea typeface="ＭＳ Ｐゴシック" charset="-128"/>
                </a:rPr>
                <a:t>0.6</a:t>
              </a:r>
              <a:endParaRPr lang="en-US" sz="1400">
                <a:latin typeface="Arial" charset="0"/>
                <a:ea typeface="ＭＳ Ｐゴシック" charset="-128"/>
              </a:endParaRPr>
            </a:p>
          </p:txBody>
        </p:sp>
        <p:sp>
          <p:nvSpPr>
            <p:cNvPr id="56357" name="Rectangle 34"/>
            <p:cNvSpPr>
              <a:spLocks noChangeArrowheads="1"/>
            </p:cNvSpPr>
            <p:nvPr/>
          </p:nvSpPr>
          <p:spPr bwMode="auto">
            <a:xfrm>
              <a:off x="254" y="1391"/>
              <a:ext cx="172" cy="133"/>
            </a:xfrm>
            <a:prstGeom prst="rect">
              <a:avLst/>
            </a:prstGeom>
            <a:noFill/>
            <a:ln w="9525">
              <a:noFill/>
              <a:miter lim="800000"/>
              <a:headEnd/>
              <a:tailEnd/>
            </a:ln>
          </p:spPr>
          <p:txBody>
            <a:bodyPr wrap="none" lIns="0" tIns="0" rIns="0" bIns="0">
              <a:spAutoFit/>
            </a:bodyPr>
            <a:lstStyle/>
            <a:p>
              <a:r>
                <a:rPr lang="en-US" sz="1400">
                  <a:solidFill>
                    <a:srgbClr val="000000"/>
                  </a:solidFill>
                  <a:ea typeface="ＭＳ Ｐゴシック" charset="-128"/>
                </a:rPr>
                <a:t>0.8</a:t>
              </a:r>
              <a:endParaRPr lang="en-US" sz="1400">
                <a:latin typeface="Arial" charset="0"/>
                <a:ea typeface="ＭＳ Ｐゴシック" charset="-128"/>
              </a:endParaRPr>
            </a:p>
          </p:txBody>
        </p:sp>
        <p:sp>
          <p:nvSpPr>
            <p:cNvPr id="56358" name="Rectangle 35"/>
            <p:cNvSpPr>
              <a:spLocks noChangeArrowheads="1"/>
            </p:cNvSpPr>
            <p:nvPr/>
          </p:nvSpPr>
          <p:spPr bwMode="auto">
            <a:xfrm>
              <a:off x="564" y="2966"/>
              <a:ext cx="637" cy="133"/>
            </a:xfrm>
            <a:prstGeom prst="rect">
              <a:avLst/>
            </a:prstGeom>
            <a:noFill/>
            <a:ln w="9525">
              <a:noFill/>
              <a:miter lim="800000"/>
              <a:headEnd/>
              <a:tailEnd/>
            </a:ln>
          </p:spPr>
          <p:txBody>
            <a:bodyPr wrap="none" lIns="0" tIns="0" rIns="0" bIns="0">
              <a:spAutoFit/>
            </a:bodyPr>
            <a:lstStyle/>
            <a:p>
              <a:r>
                <a:rPr lang="en-US" sz="1400">
                  <a:solidFill>
                    <a:srgbClr val="000000"/>
                  </a:solidFill>
                  <a:ea typeface="ＭＳ Ｐゴシック" charset="-128"/>
                </a:rPr>
                <a:t>This Minute</a:t>
              </a:r>
              <a:endParaRPr lang="en-US" sz="1400">
                <a:latin typeface="Arial" charset="0"/>
                <a:ea typeface="ＭＳ Ｐゴシック" charset="-128"/>
              </a:endParaRPr>
            </a:p>
          </p:txBody>
        </p:sp>
        <p:sp>
          <p:nvSpPr>
            <p:cNvPr id="56359" name="Rectangle 36"/>
            <p:cNvSpPr>
              <a:spLocks noChangeArrowheads="1"/>
            </p:cNvSpPr>
            <p:nvPr/>
          </p:nvSpPr>
          <p:spPr bwMode="auto">
            <a:xfrm>
              <a:off x="1356" y="2966"/>
              <a:ext cx="603" cy="133"/>
            </a:xfrm>
            <a:prstGeom prst="rect">
              <a:avLst/>
            </a:prstGeom>
            <a:noFill/>
            <a:ln w="9525">
              <a:noFill/>
              <a:miter lim="800000"/>
              <a:headEnd/>
              <a:tailEnd/>
            </a:ln>
          </p:spPr>
          <p:txBody>
            <a:bodyPr wrap="none" lIns="0" tIns="0" rIns="0" bIns="0">
              <a:spAutoFit/>
            </a:bodyPr>
            <a:lstStyle/>
            <a:p>
              <a:r>
                <a:rPr lang="en-US" sz="1400">
                  <a:solidFill>
                    <a:srgbClr val="000000"/>
                  </a:solidFill>
                  <a:ea typeface="ＭＳ Ｐゴシック" charset="-128"/>
                </a:rPr>
                <a:t>10 Minutes</a:t>
              </a:r>
              <a:endParaRPr lang="en-US" sz="1400">
                <a:latin typeface="Arial" charset="0"/>
                <a:ea typeface="ＭＳ Ｐゴシック" charset="-128"/>
              </a:endParaRPr>
            </a:p>
          </p:txBody>
        </p:sp>
        <p:sp>
          <p:nvSpPr>
            <p:cNvPr id="56360" name="Rectangle 37"/>
            <p:cNvSpPr>
              <a:spLocks noChangeArrowheads="1"/>
            </p:cNvSpPr>
            <p:nvPr/>
          </p:nvSpPr>
          <p:spPr bwMode="auto">
            <a:xfrm>
              <a:off x="2139" y="2966"/>
              <a:ext cx="602" cy="133"/>
            </a:xfrm>
            <a:prstGeom prst="rect">
              <a:avLst/>
            </a:prstGeom>
            <a:noFill/>
            <a:ln w="9525">
              <a:noFill/>
              <a:miter lim="800000"/>
              <a:headEnd/>
              <a:tailEnd/>
            </a:ln>
          </p:spPr>
          <p:txBody>
            <a:bodyPr wrap="none" lIns="0" tIns="0" rIns="0" bIns="0">
              <a:spAutoFit/>
            </a:bodyPr>
            <a:lstStyle/>
            <a:p>
              <a:r>
                <a:rPr lang="en-US" sz="1400">
                  <a:solidFill>
                    <a:srgbClr val="000000"/>
                  </a:solidFill>
                  <a:ea typeface="ＭＳ Ｐゴシック" charset="-128"/>
                </a:rPr>
                <a:t>20 Minutes</a:t>
              </a:r>
              <a:endParaRPr lang="en-US" sz="1400">
                <a:latin typeface="Arial" charset="0"/>
                <a:ea typeface="ＭＳ Ｐゴシック" charset="-128"/>
              </a:endParaRPr>
            </a:p>
          </p:txBody>
        </p:sp>
      </p:grpSp>
      <p:sp>
        <p:nvSpPr>
          <p:cNvPr id="56323" name="Rectangle 38"/>
          <p:cNvSpPr>
            <a:spLocks noChangeArrowheads="1"/>
          </p:cNvSpPr>
          <p:nvPr/>
        </p:nvSpPr>
        <p:spPr bwMode="auto">
          <a:xfrm rot="-5400000">
            <a:off x="-336549" y="3106737"/>
            <a:ext cx="1962150" cy="396875"/>
          </a:xfrm>
          <a:prstGeom prst="rect">
            <a:avLst/>
          </a:prstGeom>
          <a:noFill/>
          <a:ln w="9525">
            <a:noFill/>
            <a:miter lim="800000"/>
            <a:headEnd/>
            <a:tailEnd/>
          </a:ln>
        </p:spPr>
        <p:txBody>
          <a:bodyPr wrap="none">
            <a:spAutoFit/>
          </a:bodyPr>
          <a:lstStyle/>
          <a:p>
            <a:r>
              <a:rPr lang="en-US" sz="2000">
                <a:ea typeface="ＭＳ Ｐゴシック" charset="-128"/>
              </a:rPr>
              <a:t>P(choose early)</a:t>
            </a:r>
          </a:p>
        </p:txBody>
      </p:sp>
      <p:sp>
        <p:nvSpPr>
          <p:cNvPr id="56324" name="Rectangle 39"/>
          <p:cNvSpPr>
            <a:spLocks noChangeArrowheads="1"/>
          </p:cNvSpPr>
          <p:nvPr/>
        </p:nvSpPr>
        <p:spPr bwMode="auto">
          <a:xfrm>
            <a:off x="1498600" y="5080000"/>
            <a:ext cx="2968625" cy="396875"/>
          </a:xfrm>
          <a:prstGeom prst="rect">
            <a:avLst/>
          </a:prstGeom>
          <a:noFill/>
          <a:ln w="9525">
            <a:noFill/>
            <a:miter lim="800000"/>
            <a:headEnd/>
            <a:tailEnd/>
          </a:ln>
        </p:spPr>
        <p:txBody>
          <a:bodyPr wrap="none">
            <a:spAutoFit/>
          </a:bodyPr>
          <a:lstStyle/>
          <a:p>
            <a:r>
              <a:rPr lang="en-US" sz="2000">
                <a:ea typeface="ＭＳ Ｐゴシック" charset="-128"/>
              </a:rPr>
              <a:t>d = delay to early reward</a:t>
            </a:r>
          </a:p>
        </p:txBody>
      </p:sp>
      <p:sp>
        <p:nvSpPr>
          <p:cNvPr id="56325" name="Text Box 40"/>
          <p:cNvSpPr txBox="1">
            <a:spLocks noChangeArrowheads="1"/>
          </p:cNvSpPr>
          <p:nvPr/>
        </p:nvSpPr>
        <p:spPr bwMode="auto">
          <a:xfrm>
            <a:off x="685800" y="533400"/>
            <a:ext cx="7848600" cy="579438"/>
          </a:xfrm>
          <a:prstGeom prst="rect">
            <a:avLst/>
          </a:prstGeom>
          <a:noFill/>
          <a:ln w="9525">
            <a:noFill/>
            <a:miter lim="800000"/>
            <a:headEnd/>
            <a:tailEnd/>
          </a:ln>
        </p:spPr>
        <p:txBody>
          <a:bodyPr>
            <a:spAutoFit/>
          </a:bodyPr>
          <a:lstStyle/>
          <a:p>
            <a:pPr algn="ctr"/>
            <a:r>
              <a:rPr lang="en-US" sz="3200">
                <a:latin typeface="Arial" charset="0"/>
              </a:rPr>
              <a:t>Behavioral evidence</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7346" name="Group 2"/>
          <p:cNvGrpSpPr>
            <a:grpSpLocks/>
          </p:cNvGrpSpPr>
          <p:nvPr/>
        </p:nvGrpSpPr>
        <p:grpSpPr bwMode="auto">
          <a:xfrm>
            <a:off x="939800" y="2157413"/>
            <a:ext cx="3656013" cy="2740025"/>
            <a:chOff x="254" y="1391"/>
            <a:chExt cx="2541" cy="1708"/>
          </a:xfrm>
        </p:grpSpPr>
        <p:sp>
          <p:nvSpPr>
            <p:cNvPr id="57406" name="Line 3"/>
            <p:cNvSpPr>
              <a:spLocks noChangeShapeType="1"/>
            </p:cNvSpPr>
            <p:nvPr/>
          </p:nvSpPr>
          <p:spPr bwMode="auto">
            <a:xfrm>
              <a:off x="470" y="1449"/>
              <a:ext cx="1" cy="1438"/>
            </a:xfrm>
            <a:prstGeom prst="line">
              <a:avLst/>
            </a:prstGeom>
            <a:noFill/>
            <a:ln w="36513">
              <a:solidFill>
                <a:srgbClr val="000000"/>
              </a:solidFill>
              <a:round/>
              <a:headEnd/>
              <a:tailEnd/>
            </a:ln>
          </p:spPr>
          <p:txBody>
            <a:bodyPr/>
            <a:lstStyle/>
            <a:p>
              <a:endParaRPr lang="en-US"/>
            </a:p>
          </p:txBody>
        </p:sp>
        <p:sp>
          <p:nvSpPr>
            <p:cNvPr id="57407" name="Line 4"/>
            <p:cNvSpPr>
              <a:spLocks noChangeShapeType="1"/>
            </p:cNvSpPr>
            <p:nvPr/>
          </p:nvSpPr>
          <p:spPr bwMode="auto">
            <a:xfrm>
              <a:off x="441" y="2887"/>
              <a:ext cx="29" cy="1"/>
            </a:xfrm>
            <a:prstGeom prst="line">
              <a:avLst/>
            </a:prstGeom>
            <a:noFill/>
            <a:ln w="36513">
              <a:solidFill>
                <a:srgbClr val="000000"/>
              </a:solidFill>
              <a:round/>
              <a:headEnd/>
              <a:tailEnd/>
            </a:ln>
          </p:spPr>
          <p:txBody>
            <a:bodyPr/>
            <a:lstStyle/>
            <a:p>
              <a:endParaRPr lang="en-US"/>
            </a:p>
          </p:txBody>
        </p:sp>
        <p:sp>
          <p:nvSpPr>
            <p:cNvPr id="57408" name="Line 5"/>
            <p:cNvSpPr>
              <a:spLocks noChangeShapeType="1"/>
            </p:cNvSpPr>
            <p:nvPr/>
          </p:nvSpPr>
          <p:spPr bwMode="auto">
            <a:xfrm>
              <a:off x="441" y="2527"/>
              <a:ext cx="29" cy="1"/>
            </a:xfrm>
            <a:prstGeom prst="line">
              <a:avLst/>
            </a:prstGeom>
            <a:noFill/>
            <a:ln w="36513">
              <a:solidFill>
                <a:srgbClr val="000000"/>
              </a:solidFill>
              <a:round/>
              <a:headEnd/>
              <a:tailEnd/>
            </a:ln>
          </p:spPr>
          <p:txBody>
            <a:bodyPr/>
            <a:lstStyle/>
            <a:p>
              <a:endParaRPr lang="en-US"/>
            </a:p>
          </p:txBody>
        </p:sp>
        <p:sp>
          <p:nvSpPr>
            <p:cNvPr id="57409" name="Line 6"/>
            <p:cNvSpPr>
              <a:spLocks noChangeShapeType="1"/>
            </p:cNvSpPr>
            <p:nvPr/>
          </p:nvSpPr>
          <p:spPr bwMode="auto">
            <a:xfrm>
              <a:off x="441" y="2168"/>
              <a:ext cx="29" cy="1"/>
            </a:xfrm>
            <a:prstGeom prst="line">
              <a:avLst/>
            </a:prstGeom>
            <a:noFill/>
            <a:ln w="36513">
              <a:solidFill>
                <a:srgbClr val="000000"/>
              </a:solidFill>
              <a:round/>
              <a:headEnd/>
              <a:tailEnd/>
            </a:ln>
          </p:spPr>
          <p:txBody>
            <a:bodyPr/>
            <a:lstStyle/>
            <a:p>
              <a:endParaRPr lang="en-US"/>
            </a:p>
          </p:txBody>
        </p:sp>
        <p:sp>
          <p:nvSpPr>
            <p:cNvPr id="57410" name="Line 7"/>
            <p:cNvSpPr>
              <a:spLocks noChangeShapeType="1"/>
            </p:cNvSpPr>
            <p:nvPr/>
          </p:nvSpPr>
          <p:spPr bwMode="auto">
            <a:xfrm>
              <a:off x="441" y="1809"/>
              <a:ext cx="29" cy="1"/>
            </a:xfrm>
            <a:prstGeom prst="line">
              <a:avLst/>
            </a:prstGeom>
            <a:noFill/>
            <a:ln w="36513">
              <a:solidFill>
                <a:srgbClr val="000000"/>
              </a:solidFill>
              <a:round/>
              <a:headEnd/>
              <a:tailEnd/>
            </a:ln>
          </p:spPr>
          <p:txBody>
            <a:bodyPr/>
            <a:lstStyle/>
            <a:p>
              <a:endParaRPr lang="en-US"/>
            </a:p>
          </p:txBody>
        </p:sp>
        <p:sp>
          <p:nvSpPr>
            <p:cNvPr id="57411" name="Line 8"/>
            <p:cNvSpPr>
              <a:spLocks noChangeShapeType="1"/>
            </p:cNvSpPr>
            <p:nvPr/>
          </p:nvSpPr>
          <p:spPr bwMode="auto">
            <a:xfrm>
              <a:off x="441" y="1449"/>
              <a:ext cx="29" cy="1"/>
            </a:xfrm>
            <a:prstGeom prst="line">
              <a:avLst/>
            </a:prstGeom>
            <a:noFill/>
            <a:ln w="36513">
              <a:solidFill>
                <a:srgbClr val="000000"/>
              </a:solidFill>
              <a:round/>
              <a:headEnd/>
              <a:tailEnd/>
            </a:ln>
          </p:spPr>
          <p:txBody>
            <a:bodyPr/>
            <a:lstStyle/>
            <a:p>
              <a:endParaRPr lang="en-US"/>
            </a:p>
          </p:txBody>
        </p:sp>
        <p:sp>
          <p:nvSpPr>
            <p:cNvPr id="57412" name="Line 9"/>
            <p:cNvSpPr>
              <a:spLocks noChangeShapeType="1"/>
            </p:cNvSpPr>
            <p:nvPr/>
          </p:nvSpPr>
          <p:spPr bwMode="auto">
            <a:xfrm>
              <a:off x="470" y="2887"/>
              <a:ext cx="2324" cy="1"/>
            </a:xfrm>
            <a:prstGeom prst="line">
              <a:avLst/>
            </a:prstGeom>
            <a:noFill/>
            <a:ln w="36513">
              <a:solidFill>
                <a:srgbClr val="000000"/>
              </a:solidFill>
              <a:round/>
              <a:headEnd/>
              <a:tailEnd/>
            </a:ln>
          </p:spPr>
          <p:txBody>
            <a:bodyPr/>
            <a:lstStyle/>
            <a:p>
              <a:endParaRPr lang="en-US"/>
            </a:p>
          </p:txBody>
        </p:sp>
        <p:sp>
          <p:nvSpPr>
            <p:cNvPr id="57413" name="Line 10"/>
            <p:cNvSpPr>
              <a:spLocks noChangeShapeType="1"/>
            </p:cNvSpPr>
            <p:nvPr/>
          </p:nvSpPr>
          <p:spPr bwMode="auto">
            <a:xfrm flipV="1">
              <a:off x="470" y="2887"/>
              <a:ext cx="1" cy="29"/>
            </a:xfrm>
            <a:prstGeom prst="line">
              <a:avLst/>
            </a:prstGeom>
            <a:noFill/>
            <a:ln w="36513">
              <a:solidFill>
                <a:srgbClr val="000000"/>
              </a:solidFill>
              <a:round/>
              <a:headEnd/>
              <a:tailEnd/>
            </a:ln>
          </p:spPr>
          <p:txBody>
            <a:bodyPr/>
            <a:lstStyle/>
            <a:p>
              <a:endParaRPr lang="en-US"/>
            </a:p>
          </p:txBody>
        </p:sp>
        <p:sp>
          <p:nvSpPr>
            <p:cNvPr id="57414" name="Line 11"/>
            <p:cNvSpPr>
              <a:spLocks noChangeShapeType="1"/>
            </p:cNvSpPr>
            <p:nvPr/>
          </p:nvSpPr>
          <p:spPr bwMode="auto">
            <a:xfrm flipV="1">
              <a:off x="1245" y="2887"/>
              <a:ext cx="1" cy="29"/>
            </a:xfrm>
            <a:prstGeom prst="line">
              <a:avLst/>
            </a:prstGeom>
            <a:noFill/>
            <a:ln w="36513">
              <a:solidFill>
                <a:srgbClr val="000000"/>
              </a:solidFill>
              <a:round/>
              <a:headEnd/>
              <a:tailEnd/>
            </a:ln>
          </p:spPr>
          <p:txBody>
            <a:bodyPr/>
            <a:lstStyle/>
            <a:p>
              <a:endParaRPr lang="en-US"/>
            </a:p>
          </p:txBody>
        </p:sp>
        <p:sp>
          <p:nvSpPr>
            <p:cNvPr id="57415" name="Line 12"/>
            <p:cNvSpPr>
              <a:spLocks noChangeShapeType="1"/>
            </p:cNvSpPr>
            <p:nvPr/>
          </p:nvSpPr>
          <p:spPr bwMode="auto">
            <a:xfrm flipV="1">
              <a:off x="2019" y="2887"/>
              <a:ext cx="1" cy="29"/>
            </a:xfrm>
            <a:prstGeom prst="line">
              <a:avLst/>
            </a:prstGeom>
            <a:noFill/>
            <a:ln w="36513">
              <a:solidFill>
                <a:srgbClr val="000000"/>
              </a:solidFill>
              <a:round/>
              <a:headEnd/>
              <a:tailEnd/>
            </a:ln>
          </p:spPr>
          <p:txBody>
            <a:bodyPr/>
            <a:lstStyle/>
            <a:p>
              <a:endParaRPr lang="en-US"/>
            </a:p>
          </p:txBody>
        </p:sp>
        <p:sp>
          <p:nvSpPr>
            <p:cNvPr id="57416" name="Line 13"/>
            <p:cNvSpPr>
              <a:spLocks noChangeShapeType="1"/>
            </p:cNvSpPr>
            <p:nvPr/>
          </p:nvSpPr>
          <p:spPr bwMode="auto">
            <a:xfrm flipV="1">
              <a:off x="2794" y="2887"/>
              <a:ext cx="1" cy="29"/>
            </a:xfrm>
            <a:prstGeom prst="line">
              <a:avLst/>
            </a:prstGeom>
            <a:noFill/>
            <a:ln w="36513">
              <a:solidFill>
                <a:srgbClr val="000000"/>
              </a:solidFill>
              <a:round/>
              <a:headEnd/>
              <a:tailEnd/>
            </a:ln>
          </p:spPr>
          <p:txBody>
            <a:bodyPr/>
            <a:lstStyle/>
            <a:p>
              <a:endParaRPr lang="en-US"/>
            </a:p>
          </p:txBody>
        </p:sp>
        <p:sp>
          <p:nvSpPr>
            <p:cNvPr id="57417" name="Freeform 14"/>
            <p:cNvSpPr>
              <a:spLocks/>
            </p:cNvSpPr>
            <p:nvPr/>
          </p:nvSpPr>
          <p:spPr bwMode="auto">
            <a:xfrm>
              <a:off x="851" y="2093"/>
              <a:ext cx="1549" cy="336"/>
            </a:xfrm>
            <a:custGeom>
              <a:avLst/>
              <a:gdLst>
                <a:gd name="T0" fmla="*/ 0 w 1549"/>
                <a:gd name="T1" fmla="*/ 0 h 336"/>
                <a:gd name="T2" fmla="*/ 775 w 1549"/>
                <a:gd name="T3" fmla="*/ 223 h 336"/>
                <a:gd name="T4" fmla="*/ 1549 w 1549"/>
                <a:gd name="T5" fmla="*/ 336 h 336"/>
                <a:gd name="T6" fmla="*/ 0 60000 65536"/>
                <a:gd name="T7" fmla="*/ 0 60000 65536"/>
                <a:gd name="T8" fmla="*/ 0 60000 65536"/>
                <a:gd name="T9" fmla="*/ 0 w 1549"/>
                <a:gd name="T10" fmla="*/ 0 h 336"/>
                <a:gd name="T11" fmla="*/ 1549 w 1549"/>
                <a:gd name="T12" fmla="*/ 336 h 336"/>
              </a:gdLst>
              <a:ahLst/>
              <a:cxnLst>
                <a:cxn ang="T6">
                  <a:pos x="T0" y="T1"/>
                </a:cxn>
                <a:cxn ang="T7">
                  <a:pos x="T2" y="T3"/>
                </a:cxn>
                <a:cxn ang="T8">
                  <a:pos x="T4" y="T5"/>
                </a:cxn>
              </a:cxnLst>
              <a:rect l="T9" t="T10" r="T11" b="T12"/>
              <a:pathLst>
                <a:path w="1549" h="336">
                  <a:moveTo>
                    <a:pt x="0" y="0"/>
                  </a:moveTo>
                  <a:lnTo>
                    <a:pt x="775" y="223"/>
                  </a:lnTo>
                  <a:lnTo>
                    <a:pt x="1549" y="336"/>
                  </a:lnTo>
                </a:path>
              </a:pathLst>
            </a:custGeom>
            <a:noFill/>
            <a:ln w="36513">
              <a:solidFill>
                <a:srgbClr val="000000"/>
              </a:solidFill>
              <a:round/>
              <a:headEnd/>
              <a:tailEnd/>
            </a:ln>
          </p:spPr>
          <p:txBody>
            <a:bodyPr/>
            <a:lstStyle/>
            <a:p>
              <a:endParaRPr lang="en-US"/>
            </a:p>
          </p:txBody>
        </p:sp>
        <p:sp>
          <p:nvSpPr>
            <p:cNvPr id="57418" name="Line 15"/>
            <p:cNvSpPr>
              <a:spLocks noChangeShapeType="1"/>
            </p:cNvSpPr>
            <p:nvPr/>
          </p:nvSpPr>
          <p:spPr bwMode="auto">
            <a:xfrm flipV="1">
              <a:off x="858" y="2000"/>
              <a:ext cx="1" cy="93"/>
            </a:xfrm>
            <a:prstGeom prst="line">
              <a:avLst/>
            </a:prstGeom>
            <a:noFill/>
            <a:ln w="36513">
              <a:solidFill>
                <a:srgbClr val="000000"/>
              </a:solidFill>
              <a:round/>
              <a:headEnd/>
              <a:tailEnd/>
            </a:ln>
          </p:spPr>
          <p:txBody>
            <a:bodyPr/>
            <a:lstStyle/>
            <a:p>
              <a:endParaRPr lang="en-US"/>
            </a:p>
          </p:txBody>
        </p:sp>
        <p:sp>
          <p:nvSpPr>
            <p:cNvPr id="57419" name="Line 16"/>
            <p:cNvSpPr>
              <a:spLocks noChangeShapeType="1"/>
            </p:cNvSpPr>
            <p:nvPr/>
          </p:nvSpPr>
          <p:spPr bwMode="auto">
            <a:xfrm>
              <a:off x="843" y="2000"/>
              <a:ext cx="32" cy="1"/>
            </a:xfrm>
            <a:prstGeom prst="line">
              <a:avLst/>
            </a:prstGeom>
            <a:noFill/>
            <a:ln w="36513">
              <a:solidFill>
                <a:srgbClr val="000000"/>
              </a:solidFill>
              <a:round/>
              <a:headEnd/>
              <a:tailEnd/>
            </a:ln>
          </p:spPr>
          <p:txBody>
            <a:bodyPr/>
            <a:lstStyle/>
            <a:p>
              <a:endParaRPr lang="en-US"/>
            </a:p>
          </p:txBody>
        </p:sp>
        <p:sp>
          <p:nvSpPr>
            <p:cNvPr id="57420" name="Line 17"/>
            <p:cNvSpPr>
              <a:spLocks noChangeShapeType="1"/>
            </p:cNvSpPr>
            <p:nvPr/>
          </p:nvSpPr>
          <p:spPr bwMode="auto">
            <a:xfrm flipV="1">
              <a:off x="1633" y="2204"/>
              <a:ext cx="1" cy="112"/>
            </a:xfrm>
            <a:prstGeom prst="line">
              <a:avLst/>
            </a:prstGeom>
            <a:noFill/>
            <a:ln w="36513">
              <a:solidFill>
                <a:srgbClr val="000000"/>
              </a:solidFill>
              <a:round/>
              <a:headEnd/>
              <a:tailEnd/>
            </a:ln>
          </p:spPr>
          <p:txBody>
            <a:bodyPr/>
            <a:lstStyle/>
            <a:p>
              <a:endParaRPr lang="en-US"/>
            </a:p>
          </p:txBody>
        </p:sp>
        <p:sp>
          <p:nvSpPr>
            <p:cNvPr id="57421" name="Line 18"/>
            <p:cNvSpPr>
              <a:spLocks noChangeShapeType="1"/>
            </p:cNvSpPr>
            <p:nvPr/>
          </p:nvSpPr>
          <p:spPr bwMode="auto">
            <a:xfrm>
              <a:off x="1617" y="2204"/>
              <a:ext cx="32" cy="1"/>
            </a:xfrm>
            <a:prstGeom prst="line">
              <a:avLst/>
            </a:prstGeom>
            <a:noFill/>
            <a:ln w="36513">
              <a:solidFill>
                <a:srgbClr val="000000"/>
              </a:solidFill>
              <a:round/>
              <a:headEnd/>
              <a:tailEnd/>
            </a:ln>
          </p:spPr>
          <p:txBody>
            <a:bodyPr/>
            <a:lstStyle/>
            <a:p>
              <a:endParaRPr lang="en-US"/>
            </a:p>
          </p:txBody>
        </p:sp>
        <p:sp>
          <p:nvSpPr>
            <p:cNvPr id="57422" name="Line 19"/>
            <p:cNvSpPr>
              <a:spLocks noChangeShapeType="1"/>
            </p:cNvSpPr>
            <p:nvPr/>
          </p:nvSpPr>
          <p:spPr bwMode="auto">
            <a:xfrm flipV="1">
              <a:off x="2407" y="2329"/>
              <a:ext cx="1" cy="100"/>
            </a:xfrm>
            <a:prstGeom prst="line">
              <a:avLst/>
            </a:prstGeom>
            <a:noFill/>
            <a:ln w="36513">
              <a:solidFill>
                <a:srgbClr val="000000"/>
              </a:solidFill>
              <a:round/>
              <a:headEnd/>
              <a:tailEnd/>
            </a:ln>
          </p:spPr>
          <p:txBody>
            <a:bodyPr/>
            <a:lstStyle/>
            <a:p>
              <a:endParaRPr lang="en-US"/>
            </a:p>
          </p:txBody>
        </p:sp>
        <p:sp>
          <p:nvSpPr>
            <p:cNvPr id="57423" name="Line 20"/>
            <p:cNvSpPr>
              <a:spLocks noChangeShapeType="1"/>
            </p:cNvSpPr>
            <p:nvPr/>
          </p:nvSpPr>
          <p:spPr bwMode="auto">
            <a:xfrm>
              <a:off x="2392" y="2329"/>
              <a:ext cx="32" cy="1"/>
            </a:xfrm>
            <a:prstGeom prst="line">
              <a:avLst/>
            </a:prstGeom>
            <a:noFill/>
            <a:ln w="36513">
              <a:solidFill>
                <a:srgbClr val="000000"/>
              </a:solidFill>
              <a:round/>
              <a:headEnd/>
              <a:tailEnd/>
            </a:ln>
          </p:spPr>
          <p:txBody>
            <a:bodyPr/>
            <a:lstStyle/>
            <a:p>
              <a:endParaRPr lang="en-US"/>
            </a:p>
          </p:txBody>
        </p:sp>
        <p:sp>
          <p:nvSpPr>
            <p:cNvPr id="57424" name="Line 21"/>
            <p:cNvSpPr>
              <a:spLocks noChangeShapeType="1"/>
            </p:cNvSpPr>
            <p:nvPr/>
          </p:nvSpPr>
          <p:spPr bwMode="auto">
            <a:xfrm>
              <a:off x="858" y="2093"/>
              <a:ext cx="1" cy="93"/>
            </a:xfrm>
            <a:prstGeom prst="line">
              <a:avLst/>
            </a:prstGeom>
            <a:noFill/>
            <a:ln w="36513">
              <a:solidFill>
                <a:srgbClr val="000000"/>
              </a:solidFill>
              <a:round/>
              <a:headEnd/>
              <a:tailEnd/>
            </a:ln>
          </p:spPr>
          <p:txBody>
            <a:bodyPr/>
            <a:lstStyle/>
            <a:p>
              <a:endParaRPr lang="en-US"/>
            </a:p>
          </p:txBody>
        </p:sp>
        <p:sp>
          <p:nvSpPr>
            <p:cNvPr id="57425" name="Line 22"/>
            <p:cNvSpPr>
              <a:spLocks noChangeShapeType="1"/>
            </p:cNvSpPr>
            <p:nvPr/>
          </p:nvSpPr>
          <p:spPr bwMode="auto">
            <a:xfrm>
              <a:off x="843" y="2186"/>
              <a:ext cx="32" cy="1"/>
            </a:xfrm>
            <a:prstGeom prst="line">
              <a:avLst/>
            </a:prstGeom>
            <a:noFill/>
            <a:ln w="36513">
              <a:solidFill>
                <a:srgbClr val="000000"/>
              </a:solidFill>
              <a:round/>
              <a:headEnd/>
              <a:tailEnd/>
            </a:ln>
          </p:spPr>
          <p:txBody>
            <a:bodyPr/>
            <a:lstStyle/>
            <a:p>
              <a:endParaRPr lang="en-US"/>
            </a:p>
          </p:txBody>
        </p:sp>
        <p:sp>
          <p:nvSpPr>
            <p:cNvPr id="57426" name="Line 23"/>
            <p:cNvSpPr>
              <a:spLocks noChangeShapeType="1"/>
            </p:cNvSpPr>
            <p:nvPr/>
          </p:nvSpPr>
          <p:spPr bwMode="auto">
            <a:xfrm>
              <a:off x="1633" y="2316"/>
              <a:ext cx="1" cy="113"/>
            </a:xfrm>
            <a:prstGeom prst="line">
              <a:avLst/>
            </a:prstGeom>
            <a:noFill/>
            <a:ln w="36513">
              <a:solidFill>
                <a:srgbClr val="000000"/>
              </a:solidFill>
              <a:round/>
              <a:headEnd/>
              <a:tailEnd/>
            </a:ln>
          </p:spPr>
          <p:txBody>
            <a:bodyPr/>
            <a:lstStyle/>
            <a:p>
              <a:endParaRPr lang="en-US"/>
            </a:p>
          </p:txBody>
        </p:sp>
        <p:sp>
          <p:nvSpPr>
            <p:cNvPr id="57427" name="Line 24"/>
            <p:cNvSpPr>
              <a:spLocks noChangeShapeType="1"/>
            </p:cNvSpPr>
            <p:nvPr/>
          </p:nvSpPr>
          <p:spPr bwMode="auto">
            <a:xfrm>
              <a:off x="1617" y="2429"/>
              <a:ext cx="32" cy="1"/>
            </a:xfrm>
            <a:prstGeom prst="line">
              <a:avLst/>
            </a:prstGeom>
            <a:noFill/>
            <a:ln w="36513">
              <a:solidFill>
                <a:srgbClr val="000000"/>
              </a:solidFill>
              <a:round/>
              <a:headEnd/>
              <a:tailEnd/>
            </a:ln>
          </p:spPr>
          <p:txBody>
            <a:bodyPr/>
            <a:lstStyle/>
            <a:p>
              <a:endParaRPr lang="en-US"/>
            </a:p>
          </p:txBody>
        </p:sp>
        <p:sp>
          <p:nvSpPr>
            <p:cNvPr id="57428" name="Line 25"/>
            <p:cNvSpPr>
              <a:spLocks noChangeShapeType="1"/>
            </p:cNvSpPr>
            <p:nvPr/>
          </p:nvSpPr>
          <p:spPr bwMode="auto">
            <a:xfrm>
              <a:off x="2407" y="2429"/>
              <a:ext cx="1" cy="101"/>
            </a:xfrm>
            <a:prstGeom prst="line">
              <a:avLst/>
            </a:prstGeom>
            <a:noFill/>
            <a:ln w="36513">
              <a:solidFill>
                <a:srgbClr val="000000"/>
              </a:solidFill>
              <a:round/>
              <a:headEnd/>
              <a:tailEnd/>
            </a:ln>
          </p:spPr>
          <p:txBody>
            <a:bodyPr/>
            <a:lstStyle/>
            <a:p>
              <a:endParaRPr lang="en-US"/>
            </a:p>
          </p:txBody>
        </p:sp>
        <p:sp>
          <p:nvSpPr>
            <p:cNvPr id="57429" name="Line 26"/>
            <p:cNvSpPr>
              <a:spLocks noChangeShapeType="1"/>
            </p:cNvSpPr>
            <p:nvPr/>
          </p:nvSpPr>
          <p:spPr bwMode="auto">
            <a:xfrm>
              <a:off x="2392" y="2530"/>
              <a:ext cx="32" cy="1"/>
            </a:xfrm>
            <a:prstGeom prst="line">
              <a:avLst/>
            </a:prstGeom>
            <a:noFill/>
            <a:ln w="36513">
              <a:solidFill>
                <a:srgbClr val="000000"/>
              </a:solidFill>
              <a:round/>
              <a:headEnd/>
              <a:tailEnd/>
            </a:ln>
          </p:spPr>
          <p:txBody>
            <a:bodyPr/>
            <a:lstStyle/>
            <a:p>
              <a:endParaRPr lang="en-US"/>
            </a:p>
          </p:txBody>
        </p:sp>
        <p:sp>
          <p:nvSpPr>
            <p:cNvPr id="57430" name="Oval 27"/>
            <p:cNvSpPr>
              <a:spLocks noChangeArrowheads="1"/>
            </p:cNvSpPr>
            <p:nvPr/>
          </p:nvSpPr>
          <p:spPr bwMode="auto">
            <a:xfrm>
              <a:off x="852" y="2087"/>
              <a:ext cx="36" cy="36"/>
            </a:xfrm>
            <a:prstGeom prst="ellipse">
              <a:avLst/>
            </a:prstGeom>
            <a:solidFill>
              <a:srgbClr val="000000"/>
            </a:solidFill>
            <a:ln w="6350">
              <a:solidFill>
                <a:srgbClr val="000000"/>
              </a:solidFill>
              <a:round/>
              <a:headEnd/>
              <a:tailEnd/>
            </a:ln>
          </p:spPr>
          <p:txBody>
            <a:bodyPr/>
            <a:lstStyle/>
            <a:p>
              <a:endParaRPr lang="en-US"/>
            </a:p>
          </p:txBody>
        </p:sp>
        <p:sp>
          <p:nvSpPr>
            <p:cNvPr id="57431" name="Oval 28"/>
            <p:cNvSpPr>
              <a:spLocks noChangeArrowheads="1"/>
            </p:cNvSpPr>
            <p:nvPr/>
          </p:nvSpPr>
          <p:spPr bwMode="auto">
            <a:xfrm>
              <a:off x="1626" y="2310"/>
              <a:ext cx="36" cy="36"/>
            </a:xfrm>
            <a:prstGeom prst="ellipse">
              <a:avLst/>
            </a:prstGeom>
            <a:solidFill>
              <a:srgbClr val="000000"/>
            </a:solidFill>
            <a:ln w="6350">
              <a:solidFill>
                <a:srgbClr val="000000"/>
              </a:solidFill>
              <a:round/>
              <a:headEnd/>
              <a:tailEnd/>
            </a:ln>
          </p:spPr>
          <p:txBody>
            <a:bodyPr/>
            <a:lstStyle/>
            <a:p>
              <a:endParaRPr lang="en-US"/>
            </a:p>
          </p:txBody>
        </p:sp>
        <p:sp>
          <p:nvSpPr>
            <p:cNvPr id="57432" name="Oval 29"/>
            <p:cNvSpPr>
              <a:spLocks noChangeArrowheads="1"/>
            </p:cNvSpPr>
            <p:nvPr/>
          </p:nvSpPr>
          <p:spPr bwMode="auto">
            <a:xfrm>
              <a:off x="2401" y="2422"/>
              <a:ext cx="35" cy="36"/>
            </a:xfrm>
            <a:prstGeom prst="ellipse">
              <a:avLst/>
            </a:prstGeom>
            <a:solidFill>
              <a:srgbClr val="000000"/>
            </a:solidFill>
            <a:ln w="6350">
              <a:solidFill>
                <a:srgbClr val="000000"/>
              </a:solidFill>
              <a:round/>
              <a:headEnd/>
              <a:tailEnd/>
            </a:ln>
          </p:spPr>
          <p:txBody>
            <a:bodyPr/>
            <a:lstStyle/>
            <a:p>
              <a:endParaRPr lang="en-US"/>
            </a:p>
          </p:txBody>
        </p:sp>
        <p:sp>
          <p:nvSpPr>
            <p:cNvPr id="57433" name="Rectangle 30"/>
            <p:cNvSpPr>
              <a:spLocks noChangeArrowheads="1"/>
            </p:cNvSpPr>
            <p:nvPr/>
          </p:nvSpPr>
          <p:spPr bwMode="auto">
            <a:xfrm>
              <a:off x="348" y="2829"/>
              <a:ext cx="68" cy="132"/>
            </a:xfrm>
            <a:prstGeom prst="rect">
              <a:avLst/>
            </a:prstGeom>
            <a:noFill/>
            <a:ln w="9525">
              <a:noFill/>
              <a:miter lim="800000"/>
              <a:headEnd/>
              <a:tailEnd/>
            </a:ln>
          </p:spPr>
          <p:txBody>
            <a:bodyPr wrap="none" lIns="0" tIns="0" rIns="0" bIns="0">
              <a:spAutoFit/>
            </a:bodyPr>
            <a:lstStyle/>
            <a:p>
              <a:r>
                <a:rPr lang="en-US" sz="1400">
                  <a:solidFill>
                    <a:srgbClr val="000000"/>
                  </a:solidFill>
                  <a:ea typeface="ＭＳ Ｐゴシック" charset="-128"/>
                </a:rPr>
                <a:t>0</a:t>
              </a:r>
              <a:endParaRPr lang="en-US" sz="1400">
                <a:latin typeface="Arial" charset="0"/>
                <a:ea typeface="ＭＳ Ｐゴシック" charset="-128"/>
              </a:endParaRPr>
            </a:p>
          </p:txBody>
        </p:sp>
        <p:sp>
          <p:nvSpPr>
            <p:cNvPr id="57434" name="Rectangle 31"/>
            <p:cNvSpPr>
              <a:spLocks noChangeArrowheads="1"/>
            </p:cNvSpPr>
            <p:nvPr/>
          </p:nvSpPr>
          <p:spPr bwMode="auto">
            <a:xfrm>
              <a:off x="254" y="2469"/>
              <a:ext cx="172" cy="132"/>
            </a:xfrm>
            <a:prstGeom prst="rect">
              <a:avLst/>
            </a:prstGeom>
            <a:noFill/>
            <a:ln w="9525">
              <a:noFill/>
              <a:miter lim="800000"/>
              <a:headEnd/>
              <a:tailEnd/>
            </a:ln>
          </p:spPr>
          <p:txBody>
            <a:bodyPr wrap="none" lIns="0" tIns="0" rIns="0" bIns="0">
              <a:spAutoFit/>
            </a:bodyPr>
            <a:lstStyle/>
            <a:p>
              <a:r>
                <a:rPr lang="en-US" sz="1400">
                  <a:solidFill>
                    <a:srgbClr val="000000"/>
                  </a:solidFill>
                  <a:ea typeface="ＭＳ Ｐゴシック" charset="-128"/>
                </a:rPr>
                <a:t>0.2</a:t>
              </a:r>
              <a:endParaRPr lang="en-US" sz="1400">
                <a:latin typeface="Arial" charset="0"/>
                <a:ea typeface="ＭＳ Ｐゴシック" charset="-128"/>
              </a:endParaRPr>
            </a:p>
          </p:txBody>
        </p:sp>
        <p:sp>
          <p:nvSpPr>
            <p:cNvPr id="57435" name="Rectangle 32"/>
            <p:cNvSpPr>
              <a:spLocks noChangeArrowheads="1"/>
            </p:cNvSpPr>
            <p:nvPr/>
          </p:nvSpPr>
          <p:spPr bwMode="auto">
            <a:xfrm>
              <a:off x="254" y="2111"/>
              <a:ext cx="172" cy="133"/>
            </a:xfrm>
            <a:prstGeom prst="rect">
              <a:avLst/>
            </a:prstGeom>
            <a:noFill/>
            <a:ln w="9525">
              <a:noFill/>
              <a:miter lim="800000"/>
              <a:headEnd/>
              <a:tailEnd/>
            </a:ln>
          </p:spPr>
          <p:txBody>
            <a:bodyPr wrap="none" lIns="0" tIns="0" rIns="0" bIns="0">
              <a:spAutoFit/>
            </a:bodyPr>
            <a:lstStyle/>
            <a:p>
              <a:r>
                <a:rPr lang="en-US" sz="1400">
                  <a:solidFill>
                    <a:srgbClr val="000000"/>
                  </a:solidFill>
                  <a:ea typeface="ＭＳ Ｐゴシック" charset="-128"/>
                </a:rPr>
                <a:t>0.4</a:t>
              </a:r>
              <a:endParaRPr lang="en-US" sz="1400">
                <a:latin typeface="Arial" charset="0"/>
                <a:ea typeface="ＭＳ Ｐゴシック" charset="-128"/>
              </a:endParaRPr>
            </a:p>
          </p:txBody>
        </p:sp>
        <p:sp>
          <p:nvSpPr>
            <p:cNvPr id="57436" name="Rectangle 33"/>
            <p:cNvSpPr>
              <a:spLocks noChangeArrowheads="1"/>
            </p:cNvSpPr>
            <p:nvPr/>
          </p:nvSpPr>
          <p:spPr bwMode="auto">
            <a:xfrm>
              <a:off x="254" y="1751"/>
              <a:ext cx="172" cy="133"/>
            </a:xfrm>
            <a:prstGeom prst="rect">
              <a:avLst/>
            </a:prstGeom>
            <a:noFill/>
            <a:ln w="9525">
              <a:noFill/>
              <a:miter lim="800000"/>
              <a:headEnd/>
              <a:tailEnd/>
            </a:ln>
          </p:spPr>
          <p:txBody>
            <a:bodyPr wrap="none" lIns="0" tIns="0" rIns="0" bIns="0">
              <a:spAutoFit/>
            </a:bodyPr>
            <a:lstStyle/>
            <a:p>
              <a:r>
                <a:rPr lang="en-US" sz="1400">
                  <a:solidFill>
                    <a:srgbClr val="000000"/>
                  </a:solidFill>
                  <a:ea typeface="ＭＳ Ｐゴシック" charset="-128"/>
                </a:rPr>
                <a:t>0.6</a:t>
              </a:r>
              <a:endParaRPr lang="en-US" sz="1400">
                <a:latin typeface="Arial" charset="0"/>
                <a:ea typeface="ＭＳ Ｐゴシック" charset="-128"/>
              </a:endParaRPr>
            </a:p>
          </p:txBody>
        </p:sp>
        <p:sp>
          <p:nvSpPr>
            <p:cNvPr id="57437" name="Rectangle 34"/>
            <p:cNvSpPr>
              <a:spLocks noChangeArrowheads="1"/>
            </p:cNvSpPr>
            <p:nvPr/>
          </p:nvSpPr>
          <p:spPr bwMode="auto">
            <a:xfrm>
              <a:off x="254" y="1391"/>
              <a:ext cx="172" cy="133"/>
            </a:xfrm>
            <a:prstGeom prst="rect">
              <a:avLst/>
            </a:prstGeom>
            <a:noFill/>
            <a:ln w="9525">
              <a:noFill/>
              <a:miter lim="800000"/>
              <a:headEnd/>
              <a:tailEnd/>
            </a:ln>
          </p:spPr>
          <p:txBody>
            <a:bodyPr wrap="none" lIns="0" tIns="0" rIns="0" bIns="0">
              <a:spAutoFit/>
            </a:bodyPr>
            <a:lstStyle/>
            <a:p>
              <a:r>
                <a:rPr lang="en-US" sz="1400">
                  <a:solidFill>
                    <a:srgbClr val="000000"/>
                  </a:solidFill>
                  <a:ea typeface="ＭＳ Ｐゴシック" charset="-128"/>
                </a:rPr>
                <a:t>0.8</a:t>
              </a:r>
              <a:endParaRPr lang="en-US" sz="1400">
                <a:latin typeface="Arial" charset="0"/>
                <a:ea typeface="ＭＳ Ｐゴシック" charset="-128"/>
              </a:endParaRPr>
            </a:p>
          </p:txBody>
        </p:sp>
        <p:sp>
          <p:nvSpPr>
            <p:cNvPr id="57438" name="Rectangle 35"/>
            <p:cNvSpPr>
              <a:spLocks noChangeArrowheads="1"/>
            </p:cNvSpPr>
            <p:nvPr/>
          </p:nvSpPr>
          <p:spPr bwMode="auto">
            <a:xfrm>
              <a:off x="564" y="2966"/>
              <a:ext cx="637" cy="133"/>
            </a:xfrm>
            <a:prstGeom prst="rect">
              <a:avLst/>
            </a:prstGeom>
            <a:noFill/>
            <a:ln w="9525">
              <a:noFill/>
              <a:miter lim="800000"/>
              <a:headEnd/>
              <a:tailEnd/>
            </a:ln>
          </p:spPr>
          <p:txBody>
            <a:bodyPr wrap="none" lIns="0" tIns="0" rIns="0" bIns="0">
              <a:spAutoFit/>
            </a:bodyPr>
            <a:lstStyle/>
            <a:p>
              <a:r>
                <a:rPr lang="en-US" sz="1400">
                  <a:solidFill>
                    <a:srgbClr val="000000"/>
                  </a:solidFill>
                  <a:ea typeface="ＭＳ Ｐゴシック" charset="-128"/>
                </a:rPr>
                <a:t>This Minute</a:t>
              </a:r>
              <a:endParaRPr lang="en-US" sz="1400">
                <a:latin typeface="Arial" charset="0"/>
                <a:ea typeface="ＭＳ Ｐゴシック" charset="-128"/>
              </a:endParaRPr>
            </a:p>
          </p:txBody>
        </p:sp>
        <p:sp>
          <p:nvSpPr>
            <p:cNvPr id="57439" name="Rectangle 36"/>
            <p:cNvSpPr>
              <a:spLocks noChangeArrowheads="1"/>
            </p:cNvSpPr>
            <p:nvPr/>
          </p:nvSpPr>
          <p:spPr bwMode="auto">
            <a:xfrm>
              <a:off x="1356" y="2966"/>
              <a:ext cx="603" cy="133"/>
            </a:xfrm>
            <a:prstGeom prst="rect">
              <a:avLst/>
            </a:prstGeom>
            <a:noFill/>
            <a:ln w="9525">
              <a:noFill/>
              <a:miter lim="800000"/>
              <a:headEnd/>
              <a:tailEnd/>
            </a:ln>
          </p:spPr>
          <p:txBody>
            <a:bodyPr wrap="none" lIns="0" tIns="0" rIns="0" bIns="0">
              <a:spAutoFit/>
            </a:bodyPr>
            <a:lstStyle/>
            <a:p>
              <a:r>
                <a:rPr lang="en-US" sz="1400">
                  <a:solidFill>
                    <a:srgbClr val="000000"/>
                  </a:solidFill>
                  <a:ea typeface="ＭＳ Ｐゴシック" charset="-128"/>
                </a:rPr>
                <a:t>10 Minutes</a:t>
              </a:r>
              <a:endParaRPr lang="en-US" sz="1400">
                <a:latin typeface="Arial" charset="0"/>
                <a:ea typeface="ＭＳ Ｐゴシック" charset="-128"/>
              </a:endParaRPr>
            </a:p>
          </p:txBody>
        </p:sp>
        <p:sp>
          <p:nvSpPr>
            <p:cNvPr id="57440" name="Rectangle 37"/>
            <p:cNvSpPr>
              <a:spLocks noChangeArrowheads="1"/>
            </p:cNvSpPr>
            <p:nvPr/>
          </p:nvSpPr>
          <p:spPr bwMode="auto">
            <a:xfrm>
              <a:off x="2139" y="2966"/>
              <a:ext cx="602" cy="133"/>
            </a:xfrm>
            <a:prstGeom prst="rect">
              <a:avLst/>
            </a:prstGeom>
            <a:noFill/>
            <a:ln w="9525">
              <a:noFill/>
              <a:miter lim="800000"/>
              <a:headEnd/>
              <a:tailEnd/>
            </a:ln>
          </p:spPr>
          <p:txBody>
            <a:bodyPr wrap="none" lIns="0" tIns="0" rIns="0" bIns="0">
              <a:spAutoFit/>
            </a:bodyPr>
            <a:lstStyle/>
            <a:p>
              <a:r>
                <a:rPr lang="en-US" sz="1400">
                  <a:solidFill>
                    <a:srgbClr val="000000"/>
                  </a:solidFill>
                  <a:ea typeface="ＭＳ Ｐゴシック" charset="-128"/>
                </a:rPr>
                <a:t>20 Minutes</a:t>
              </a:r>
              <a:endParaRPr lang="en-US" sz="1400">
                <a:latin typeface="Arial" charset="0"/>
                <a:ea typeface="ＭＳ Ｐゴシック" charset="-128"/>
              </a:endParaRPr>
            </a:p>
          </p:txBody>
        </p:sp>
      </p:grpSp>
      <p:sp>
        <p:nvSpPr>
          <p:cNvPr id="57347" name="Rectangle 38"/>
          <p:cNvSpPr>
            <a:spLocks noChangeArrowheads="1"/>
          </p:cNvSpPr>
          <p:nvPr/>
        </p:nvSpPr>
        <p:spPr bwMode="auto">
          <a:xfrm rot="-5400000">
            <a:off x="-336549" y="3106737"/>
            <a:ext cx="1962150" cy="396875"/>
          </a:xfrm>
          <a:prstGeom prst="rect">
            <a:avLst/>
          </a:prstGeom>
          <a:noFill/>
          <a:ln w="9525">
            <a:noFill/>
            <a:miter lim="800000"/>
            <a:headEnd/>
            <a:tailEnd/>
          </a:ln>
        </p:spPr>
        <p:txBody>
          <a:bodyPr wrap="none">
            <a:spAutoFit/>
          </a:bodyPr>
          <a:lstStyle/>
          <a:p>
            <a:r>
              <a:rPr lang="en-US" sz="2000">
                <a:ea typeface="ＭＳ Ｐゴシック" charset="-128"/>
              </a:rPr>
              <a:t>P(choose early)</a:t>
            </a:r>
          </a:p>
        </p:txBody>
      </p:sp>
      <p:sp>
        <p:nvSpPr>
          <p:cNvPr id="57348" name="Line 39"/>
          <p:cNvSpPr>
            <a:spLocks noChangeShapeType="1"/>
          </p:cNvSpPr>
          <p:nvPr/>
        </p:nvSpPr>
        <p:spPr bwMode="auto">
          <a:xfrm>
            <a:off x="5291138" y="2239963"/>
            <a:ext cx="0" cy="2316162"/>
          </a:xfrm>
          <a:prstGeom prst="line">
            <a:avLst/>
          </a:prstGeom>
          <a:noFill/>
          <a:ln w="36513">
            <a:solidFill>
              <a:srgbClr val="000000"/>
            </a:solidFill>
            <a:round/>
            <a:headEnd/>
            <a:tailEnd/>
          </a:ln>
        </p:spPr>
        <p:txBody>
          <a:bodyPr/>
          <a:lstStyle/>
          <a:p>
            <a:endParaRPr lang="en-US"/>
          </a:p>
        </p:txBody>
      </p:sp>
      <p:sp>
        <p:nvSpPr>
          <p:cNvPr id="57349" name="Line 40"/>
          <p:cNvSpPr>
            <a:spLocks noChangeShapeType="1"/>
          </p:cNvSpPr>
          <p:nvPr/>
        </p:nvSpPr>
        <p:spPr bwMode="auto">
          <a:xfrm>
            <a:off x="5248275" y="4556125"/>
            <a:ext cx="42863" cy="1588"/>
          </a:xfrm>
          <a:prstGeom prst="line">
            <a:avLst/>
          </a:prstGeom>
          <a:noFill/>
          <a:ln w="36513">
            <a:solidFill>
              <a:srgbClr val="000000"/>
            </a:solidFill>
            <a:round/>
            <a:headEnd/>
            <a:tailEnd/>
          </a:ln>
        </p:spPr>
        <p:txBody>
          <a:bodyPr/>
          <a:lstStyle/>
          <a:p>
            <a:endParaRPr lang="en-US"/>
          </a:p>
        </p:txBody>
      </p:sp>
      <p:sp>
        <p:nvSpPr>
          <p:cNvPr id="57350" name="Line 41"/>
          <p:cNvSpPr>
            <a:spLocks noChangeShapeType="1"/>
          </p:cNvSpPr>
          <p:nvPr/>
        </p:nvSpPr>
        <p:spPr bwMode="auto">
          <a:xfrm>
            <a:off x="5248275" y="3975100"/>
            <a:ext cx="42863" cy="1588"/>
          </a:xfrm>
          <a:prstGeom prst="line">
            <a:avLst/>
          </a:prstGeom>
          <a:noFill/>
          <a:ln w="36513">
            <a:solidFill>
              <a:srgbClr val="000000"/>
            </a:solidFill>
            <a:round/>
            <a:headEnd/>
            <a:tailEnd/>
          </a:ln>
        </p:spPr>
        <p:txBody>
          <a:bodyPr/>
          <a:lstStyle/>
          <a:p>
            <a:endParaRPr lang="en-US"/>
          </a:p>
        </p:txBody>
      </p:sp>
      <p:sp>
        <p:nvSpPr>
          <p:cNvPr id="57351" name="Line 42"/>
          <p:cNvSpPr>
            <a:spLocks noChangeShapeType="1"/>
          </p:cNvSpPr>
          <p:nvPr/>
        </p:nvSpPr>
        <p:spPr bwMode="auto">
          <a:xfrm>
            <a:off x="5248275" y="3398838"/>
            <a:ext cx="42863" cy="1587"/>
          </a:xfrm>
          <a:prstGeom prst="line">
            <a:avLst/>
          </a:prstGeom>
          <a:noFill/>
          <a:ln w="36513">
            <a:solidFill>
              <a:srgbClr val="000000"/>
            </a:solidFill>
            <a:round/>
            <a:headEnd/>
            <a:tailEnd/>
          </a:ln>
        </p:spPr>
        <p:txBody>
          <a:bodyPr/>
          <a:lstStyle/>
          <a:p>
            <a:endParaRPr lang="en-US"/>
          </a:p>
        </p:txBody>
      </p:sp>
      <p:sp>
        <p:nvSpPr>
          <p:cNvPr id="57352" name="Line 43"/>
          <p:cNvSpPr>
            <a:spLocks noChangeShapeType="1"/>
          </p:cNvSpPr>
          <p:nvPr/>
        </p:nvSpPr>
        <p:spPr bwMode="auto">
          <a:xfrm>
            <a:off x="5248275" y="2817813"/>
            <a:ext cx="42863" cy="1587"/>
          </a:xfrm>
          <a:prstGeom prst="line">
            <a:avLst/>
          </a:prstGeom>
          <a:noFill/>
          <a:ln w="36513">
            <a:solidFill>
              <a:srgbClr val="000000"/>
            </a:solidFill>
            <a:round/>
            <a:headEnd/>
            <a:tailEnd/>
          </a:ln>
        </p:spPr>
        <p:txBody>
          <a:bodyPr/>
          <a:lstStyle/>
          <a:p>
            <a:endParaRPr lang="en-US"/>
          </a:p>
        </p:txBody>
      </p:sp>
      <p:sp>
        <p:nvSpPr>
          <p:cNvPr id="57353" name="Line 44"/>
          <p:cNvSpPr>
            <a:spLocks noChangeShapeType="1"/>
          </p:cNvSpPr>
          <p:nvPr/>
        </p:nvSpPr>
        <p:spPr bwMode="auto">
          <a:xfrm>
            <a:off x="5248275" y="2239963"/>
            <a:ext cx="42863" cy="1587"/>
          </a:xfrm>
          <a:prstGeom prst="line">
            <a:avLst/>
          </a:prstGeom>
          <a:noFill/>
          <a:ln w="36513">
            <a:solidFill>
              <a:srgbClr val="000000"/>
            </a:solidFill>
            <a:round/>
            <a:headEnd/>
            <a:tailEnd/>
          </a:ln>
        </p:spPr>
        <p:txBody>
          <a:bodyPr/>
          <a:lstStyle/>
          <a:p>
            <a:endParaRPr lang="en-US"/>
          </a:p>
        </p:txBody>
      </p:sp>
      <p:sp>
        <p:nvSpPr>
          <p:cNvPr id="57354" name="Line 45"/>
          <p:cNvSpPr>
            <a:spLocks noChangeShapeType="1"/>
          </p:cNvSpPr>
          <p:nvPr/>
        </p:nvSpPr>
        <p:spPr bwMode="auto">
          <a:xfrm>
            <a:off x="5291138" y="4556125"/>
            <a:ext cx="3333750" cy="1588"/>
          </a:xfrm>
          <a:prstGeom prst="line">
            <a:avLst/>
          </a:prstGeom>
          <a:noFill/>
          <a:ln w="36513">
            <a:solidFill>
              <a:srgbClr val="000000"/>
            </a:solidFill>
            <a:round/>
            <a:headEnd/>
            <a:tailEnd/>
          </a:ln>
        </p:spPr>
        <p:txBody>
          <a:bodyPr/>
          <a:lstStyle/>
          <a:p>
            <a:endParaRPr lang="en-US"/>
          </a:p>
        </p:txBody>
      </p:sp>
      <p:sp>
        <p:nvSpPr>
          <p:cNvPr id="57355" name="Line 46"/>
          <p:cNvSpPr>
            <a:spLocks noChangeShapeType="1"/>
          </p:cNvSpPr>
          <p:nvPr/>
        </p:nvSpPr>
        <p:spPr bwMode="auto">
          <a:xfrm flipV="1">
            <a:off x="5291138" y="4556125"/>
            <a:ext cx="0" cy="46038"/>
          </a:xfrm>
          <a:prstGeom prst="line">
            <a:avLst/>
          </a:prstGeom>
          <a:noFill/>
          <a:ln w="36513">
            <a:solidFill>
              <a:srgbClr val="000000"/>
            </a:solidFill>
            <a:round/>
            <a:headEnd/>
            <a:tailEnd/>
          </a:ln>
        </p:spPr>
        <p:txBody>
          <a:bodyPr/>
          <a:lstStyle/>
          <a:p>
            <a:endParaRPr lang="en-US"/>
          </a:p>
        </p:txBody>
      </p:sp>
      <p:sp>
        <p:nvSpPr>
          <p:cNvPr id="57356" name="Line 47"/>
          <p:cNvSpPr>
            <a:spLocks noChangeShapeType="1"/>
          </p:cNvSpPr>
          <p:nvPr/>
        </p:nvSpPr>
        <p:spPr bwMode="auto">
          <a:xfrm flipV="1">
            <a:off x="6402388" y="4556125"/>
            <a:ext cx="1587" cy="46038"/>
          </a:xfrm>
          <a:prstGeom prst="line">
            <a:avLst/>
          </a:prstGeom>
          <a:noFill/>
          <a:ln w="36513">
            <a:solidFill>
              <a:srgbClr val="000000"/>
            </a:solidFill>
            <a:round/>
            <a:headEnd/>
            <a:tailEnd/>
          </a:ln>
        </p:spPr>
        <p:txBody>
          <a:bodyPr/>
          <a:lstStyle/>
          <a:p>
            <a:endParaRPr lang="en-US"/>
          </a:p>
        </p:txBody>
      </p:sp>
      <p:sp>
        <p:nvSpPr>
          <p:cNvPr id="57357" name="Line 48"/>
          <p:cNvSpPr>
            <a:spLocks noChangeShapeType="1"/>
          </p:cNvSpPr>
          <p:nvPr/>
        </p:nvSpPr>
        <p:spPr bwMode="auto">
          <a:xfrm flipV="1">
            <a:off x="7513638" y="4556125"/>
            <a:ext cx="1587" cy="46038"/>
          </a:xfrm>
          <a:prstGeom prst="line">
            <a:avLst/>
          </a:prstGeom>
          <a:noFill/>
          <a:ln w="36513">
            <a:solidFill>
              <a:srgbClr val="000000"/>
            </a:solidFill>
            <a:round/>
            <a:headEnd/>
            <a:tailEnd/>
          </a:ln>
        </p:spPr>
        <p:txBody>
          <a:bodyPr/>
          <a:lstStyle/>
          <a:p>
            <a:endParaRPr lang="en-US"/>
          </a:p>
        </p:txBody>
      </p:sp>
      <p:sp>
        <p:nvSpPr>
          <p:cNvPr id="57358" name="Line 49"/>
          <p:cNvSpPr>
            <a:spLocks noChangeShapeType="1"/>
          </p:cNvSpPr>
          <p:nvPr/>
        </p:nvSpPr>
        <p:spPr bwMode="auto">
          <a:xfrm flipV="1">
            <a:off x="8624888" y="4556125"/>
            <a:ext cx="1587" cy="46038"/>
          </a:xfrm>
          <a:prstGeom prst="line">
            <a:avLst/>
          </a:prstGeom>
          <a:noFill/>
          <a:ln w="36513">
            <a:solidFill>
              <a:srgbClr val="000000"/>
            </a:solidFill>
            <a:round/>
            <a:headEnd/>
            <a:tailEnd/>
          </a:ln>
        </p:spPr>
        <p:txBody>
          <a:bodyPr/>
          <a:lstStyle/>
          <a:p>
            <a:endParaRPr lang="en-US"/>
          </a:p>
        </p:txBody>
      </p:sp>
      <p:sp>
        <p:nvSpPr>
          <p:cNvPr id="57359" name="Freeform 50"/>
          <p:cNvSpPr>
            <a:spLocks/>
          </p:cNvSpPr>
          <p:nvPr/>
        </p:nvSpPr>
        <p:spPr bwMode="auto">
          <a:xfrm>
            <a:off x="5846763" y="3560763"/>
            <a:ext cx="2222500" cy="258762"/>
          </a:xfrm>
          <a:custGeom>
            <a:avLst/>
            <a:gdLst>
              <a:gd name="T0" fmla="*/ 0 w 1549"/>
              <a:gd name="T1" fmla="*/ 0 h 160"/>
              <a:gd name="T2" fmla="*/ 2147483647 w 1549"/>
              <a:gd name="T3" fmla="*/ 2147483647 h 160"/>
              <a:gd name="T4" fmla="*/ 2147483647 w 1549"/>
              <a:gd name="T5" fmla="*/ 2147483647 h 160"/>
              <a:gd name="T6" fmla="*/ 0 60000 65536"/>
              <a:gd name="T7" fmla="*/ 0 60000 65536"/>
              <a:gd name="T8" fmla="*/ 0 60000 65536"/>
              <a:gd name="T9" fmla="*/ 0 w 1549"/>
              <a:gd name="T10" fmla="*/ 0 h 160"/>
              <a:gd name="T11" fmla="*/ 1549 w 1549"/>
              <a:gd name="T12" fmla="*/ 160 h 160"/>
            </a:gdLst>
            <a:ahLst/>
            <a:cxnLst>
              <a:cxn ang="T6">
                <a:pos x="T0" y="T1"/>
              </a:cxn>
              <a:cxn ang="T7">
                <a:pos x="T2" y="T3"/>
              </a:cxn>
              <a:cxn ang="T8">
                <a:pos x="T4" y="T5"/>
              </a:cxn>
            </a:cxnLst>
            <a:rect l="T9" t="T10" r="T11" b="T12"/>
            <a:pathLst>
              <a:path w="1549" h="160">
                <a:moveTo>
                  <a:pt x="0" y="0"/>
                </a:moveTo>
                <a:lnTo>
                  <a:pt x="775" y="90"/>
                </a:lnTo>
                <a:lnTo>
                  <a:pt x="1549" y="160"/>
                </a:lnTo>
              </a:path>
            </a:pathLst>
          </a:custGeom>
          <a:noFill/>
          <a:ln w="36513">
            <a:solidFill>
              <a:schemeClr val="tx1"/>
            </a:solidFill>
            <a:prstDash val="sysDot"/>
            <a:round/>
            <a:headEnd/>
            <a:tailEnd/>
          </a:ln>
        </p:spPr>
        <p:txBody>
          <a:bodyPr/>
          <a:lstStyle/>
          <a:p>
            <a:endParaRPr lang="en-US"/>
          </a:p>
        </p:txBody>
      </p:sp>
      <p:sp>
        <p:nvSpPr>
          <p:cNvPr id="57360" name="Line 51"/>
          <p:cNvSpPr>
            <a:spLocks noChangeShapeType="1"/>
          </p:cNvSpPr>
          <p:nvPr/>
        </p:nvSpPr>
        <p:spPr bwMode="auto">
          <a:xfrm flipV="1">
            <a:off x="5846763" y="3384550"/>
            <a:ext cx="1587" cy="176213"/>
          </a:xfrm>
          <a:prstGeom prst="line">
            <a:avLst/>
          </a:prstGeom>
          <a:noFill/>
          <a:ln w="36513">
            <a:solidFill>
              <a:schemeClr val="tx1"/>
            </a:solidFill>
            <a:round/>
            <a:headEnd/>
            <a:tailEnd/>
          </a:ln>
        </p:spPr>
        <p:txBody>
          <a:bodyPr/>
          <a:lstStyle/>
          <a:p>
            <a:endParaRPr lang="en-US"/>
          </a:p>
        </p:txBody>
      </p:sp>
      <p:sp>
        <p:nvSpPr>
          <p:cNvPr id="57361" name="Line 52"/>
          <p:cNvSpPr>
            <a:spLocks noChangeShapeType="1"/>
          </p:cNvSpPr>
          <p:nvPr/>
        </p:nvSpPr>
        <p:spPr bwMode="auto">
          <a:xfrm>
            <a:off x="5826125" y="3384550"/>
            <a:ext cx="46038" cy="1588"/>
          </a:xfrm>
          <a:prstGeom prst="line">
            <a:avLst/>
          </a:prstGeom>
          <a:noFill/>
          <a:ln w="36513">
            <a:solidFill>
              <a:schemeClr val="tx1"/>
            </a:solidFill>
            <a:round/>
            <a:headEnd/>
            <a:tailEnd/>
          </a:ln>
        </p:spPr>
        <p:txBody>
          <a:bodyPr/>
          <a:lstStyle/>
          <a:p>
            <a:endParaRPr lang="en-US"/>
          </a:p>
        </p:txBody>
      </p:sp>
      <p:sp>
        <p:nvSpPr>
          <p:cNvPr id="57362" name="Line 53"/>
          <p:cNvSpPr>
            <a:spLocks noChangeShapeType="1"/>
          </p:cNvSpPr>
          <p:nvPr/>
        </p:nvSpPr>
        <p:spPr bwMode="auto">
          <a:xfrm flipV="1">
            <a:off x="6959600" y="3516313"/>
            <a:ext cx="1588" cy="190500"/>
          </a:xfrm>
          <a:prstGeom prst="line">
            <a:avLst/>
          </a:prstGeom>
          <a:noFill/>
          <a:ln w="36513">
            <a:solidFill>
              <a:schemeClr val="tx1"/>
            </a:solidFill>
            <a:round/>
            <a:headEnd/>
            <a:tailEnd/>
          </a:ln>
        </p:spPr>
        <p:txBody>
          <a:bodyPr/>
          <a:lstStyle/>
          <a:p>
            <a:endParaRPr lang="en-US"/>
          </a:p>
        </p:txBody>
      </p:sp>
      <p:sp>
        <p:nvSpPr>
          <p:cNvPr id="57363" name="Line 54"/>
          <p:cNvSpPr>
            <a:spLocks noChangeShapeType="1"/>
          </p:cNvSpPr>
          <p:nvPr/>
        </p:nvSpPr>
        <p:spPr bwMode="auto">
          <a:xfrm>
            <a:off x="6935788" y="3516313"/>
            <a:ext cx="46037" cy="1587"/>
          </a:xfrm>
          <a:prstGeom prst="line">
            <a:avLst/>
          </a:prstGeom>
          <a:noFill/>
          <a:ln w="36513">
            <a:solidFill>
              <a:schemeClr val="tx1"/>
            </a:solidFill>
            <a:round/>
            <a:headEnd/>
            <a:tailEnd/>
          </a:ln>
        </p:spPr>
        <p:txBody>
          <a:bodyPr/>
          <a:lstStyle/>
          <a:p>
            <a:endParaRPr lang="en-US"/>
          </a:p>
        </p:txBody>
      </p:sp>
      <p:sp>
        <p:nvSpPr>
          <p:cNvPr id="57364" name="Line 55"/>
          <p:cNvSpPr>
            <a:spLocks noChangeShapeType="1"/>
          </p:cNvSpPr>
          <p:nvPr/>
        </p:nvSpPr>
        <p:spPr bwMode="auto">
          <a:xfrm flipV="1">
            <a:off x="8069263" y="3635375"/>
            <a:ext cx="1587" cy="184150"/>
          </a:xfrm>
          <a:prstGeom prst="line">
            <a:avLst/>
          </a:prstGeom>
          <a:noFill/>
          <a:ln w="36513">
            <a:solidFill>
              <a:schemeClr val="tx1"/>
            </a:solidFill>
            <a:round/>
            <a:headEnd/>
            <a:tailEnd/>
          </a:ln>
        </p:spPr>
        <p:txBody>
          <a:bodyPr/>
          <a:lstStyle/>
          <a:p>
            <a:endParaRPr lang="en-US"/>
          </a:p>
        </p:txBody>
      </p:sp>
      <p:sp>
        <p:nvSpPr>
          <p:cNvPr id="57365" name="Line 56"/>
          <p:cNvSpPr>
            <a:spLocks noChangeShapeType="1"/>
          </p:cNvSpPr>
          <p:nvPr/>
        </p:nvSpPr>
        <p:spPr bwMode="auto">
          <a:xfrm>
            <a:off x="8048625" y="3635375"/>
            <a:ext cx="46038" cy="1588"/>
          </a:xfrm>
          <a:prstGeom prst="line">
            <a:avLst/>
          </a:prstGeom>
          <a:noFill/>
          <a:ln w="36513">
            <a:solidFill>
              <a:schemeClr val="tx1"/>
            </a:solidFill>
            <a:round/>
            <a:headEnd/>
            <a:tailEnd/>
          </a:ln>
        </p:spPr>
        <p:txBody>
          <a:bodyPr/>
          <a:lstStyle/>
          <a:p>
            <a:endParaRPr lang="en-US"/>
          </a:p>
        </p:txBody>
      </p:sp>
      <p:sp>
        <p:nvSpPr>
          <p:cNvPr id="57366" name="Line 57"/>
          <p:cNvSpPr>
            <a:spLocks noChangeShapeType="1"/>
          </p:cNvSpPr>
          <p:nvPr/>
        </p:nvSpPr>
        <p:spPr bwMode="auto">
          <a:xfrm>
            <a:off x="5846763" y="3560763"/>
            <a:ext cx="1587" cy="174625"/>
          </a:xfrm>
          <a:prstGeom prst="line">
            <a:avLst/>
          </a:prstGeom>
          <a:noFill/>
          <a:ln w="36513">
            <a:solidFill>
              <a:schemeClr val="tx1"/>
            </a:solidFill>
            <a:round/>
            <a:headEnd/>
            <a:tailEnd/>
          </a:ln>
        </p:spPr>
        <p:txBody>
          <a:bodyPr/>
          <a:lstStyle/>
          <a:p>
            <a:endParaRPr lang="en-US"/>
          </a:p>
        </p:txBody>
      </p:sp>
      <p:sp>
        <p:nvSpPr>
          <p:cNvPr id="57367" name="Line 58"/>
          <p:cNvSpPr>
            <a:spLocks noChangeShapeType="1"/>
          </p:cNvSpPr>
          <p:nvPr/>
        </p:nvSpPr>
        <p:spPr bwMode="auto">
          <a:xfrm>
            <a:off x="5826125" y="3735388"/>
            <a:ext cx="46038" cy="1587"/>
          </a:xfrm>
          <a:prstGeom prst="line">
            <a:avLst/>
          </a:prstGeom>
          <a:noFill/>
          <a:ln w="36513">
            <a:solidFill>
              <a:schemeClr val="tx1"/>
            </a:solidFill>
            <a:round/>
            <a:headEnd/>
            <a:tailEnd/>
          </a:ln>
        </p:spPr>
        <p:txBody>
          <a:bodyPr/>
          <a:lstStyle/>
          <a:p>
            <a:endParaRPr lang="en-US"/>
          </a:p>
        </p:txBody>
      </p:sp>
      <p:sp>
        <p:nvSpPr>
          <p:cNvPr id="57368" name="Line 59"/>
          <p:cNvSpPr>
            <a:spLocks noChangeShapeType="1"/>
          </p:cNvSpPr>
          <p:nvPr/>
        </p:nvSpPr>
        <p:spPr bwMode="auto">
          <a:xfrm>
            <a:off x="6959600" y="3706813"/>
            <a:ext cx="1588" cy="192087"/>
          </a:xfrm>
          <a:prstGeom prst="line">
            <a:avLst/>
          </a:prstGeom>
          <a:noFill/>
          <a:ln w="36513">
            <a:solidFill>
              <a:schemeClr val="tx1"/>
            </a:solidFill>
            <a:round/>
            <a:headEnd/>
            <a:tailEnd/>
          </a:ln>
        </p:spPr>
        <p:txBody>
          <a:bodyPr/>
          <a:lstStyle/>
          <a:p>
            <a:endParaRPr lang="en-US"/>
          </a:p>
        </p:txBody>
      </p:sp>
      <p:sp>
        <p:nvSpPr>
          <p:cNvPr id="57369" name="Line 60"/>
          <p:cNvSpPr>
            <a:spLocks noChangeShapeType="1"/>
          </p:cNvSpPr>
          <p:nvPr/>
        </p:nvSpPr>
        <p:spPr bwMode="auto">
          <a:xfrm>
            <a:off x="6935788" y="3898900"/>
            <a:ext cx="46037" cy="1588"/>
          </a:xfrm>
          <a:prstGeom prst="line">
            <a:avLst/>
          </a:prstGeom>
          <a:noFill/>
          <a:ln w="36513">
            <a:solidFill>
              <a:schemeClr val="tx1"/>
            </a:solidFill>
            <a:round/>
            <a:headEnd/>
            <a:tailEnd/>
          </a:ln>
        </p:spPr>
        <p:txBody>
          <a:bodyPr/>
          <a:lstStyle/>
          <a:p>
            <a:endParaRPr lang="en-US"/>
          </a:p>
        </p:txBody>
      </p:sp>
      <p:sp>
        <p:nvSpPr>
          <p:cNvPr id="57370" name="Line 61"/>
          <p:cNvSpPr>
            <a:spLocks noChangeShapeType="1"/>
          </p:cNvSpPr>
          <p:nvPr/>
        </p:nvSpPr>
        <p:spPr bwMode="auto">
          <a:xfrm>
            <a:off x="8069263" y="3819525"/>
            <a:ext cx="1587" cy="188913"/>
          </a:xfrm>
          <a:prstGeom prst="line">
            <a:avLst/>
          </a:prstGeom>
          <a:noFill/>
          <a:ln w="36513">
            <a:solidFill>
              <a:schemeClr val="tx1"/>
            </a:solidFill>
            <a:round/>
            <a:headEnd/>
            <a:tailEnd/>
          </a:ln>
        </p:spPr>
        <p:txBody>
          <a:bodyPr/>
          <a:lstStyle/>
          <a:p>
            <a:endParaRPr lang="en-US"/>
          </a:p>
        </p:txBody>
      </p:sp>
      <p:sp>
        <p:nvSpPr>
          <p:cNvPr id="57371" name="Line 62"/>
          <p:cNvSpPr>
            <a:spLocks noChangeShapeType="1"/>
          </p:cNvSpPr>
          <p:nvPr/>
        </p:nvSpPr>
        <p:spPr bwMode="auto">
          <a:xfrm>
            <a:off x="8048625" y="4008438"/>
            <a:ext cx="46038" cy="1587"/>
          </a:xfrm>
          <a:prstGeom prst="line">
            <a:avLst/>
          </a:prstGeom>
          <a:noFill/>
          <a:ln w="36513">
            <a:solidFill>
              <a:schemeClr val="tx1"/>
            </a:solidFill>
            <a:round/>
            <a:headEnd/>
            <a:tailEnd/>
          </a:ln>
        </p:spPr>
        <p:txBody>
          <a:bodyPr/>
          <a:lstStyle/>
          <a:p>
            <a:endParaRPr lang="en-US"/>
          </a:p>
        </p:txBody>
      </p:sp>
      <p:sp>
        <p:nvSpPr>
          <p:cNvPr id="57372" name="Freeform 63"/>
          <p:cNvSpPr>
            <a:spLocks/>
          </p:cNvSpPr>
          <p:nvPr/>
        </p:nvSpPr>
        <p:spPr bwMode="auto">
          <a:xfrm>
            <a:off x="5846763" y="2830513"/>
            <a:ext cx="2222500" cy="981075"/>
          </a:xfrm>
          <a:custGeom>
            <a:avLst/>
            <a:gdLst>
              <a:gd name="T0" fmla="*/ 0 w 1549"/>
              <a:gd name="T1" fmla="*/ 0 h 608"/>
              <a:gd name="T2" fmla="*/ 2147483647 w 1549"/>
              <a:gd name="T3" fmla="*/ 2147483647 h 608"/>
              <a:gd name="T4" fmla="*/ 2147483647 w 1549"/>
              <a:gd name="T5" fmla="*/ 2147483647 h 608"/>
              <a:gd name="T6" fmla="*/ 0 60000 65536"/>
              <a:gd name="T7" fmla="*/ 0 60000 65536"/>
              <a:gd name="T8" fmla="*/ 0 60000 65536"/>
              <a:gd name="T9" fmla="*/ 0 w 1549"/>
              <a:gd name="T10" fmla="*/ 0 h 608"/>
              <a:gd name="T11" fmla="*/ 1549 w 1549"/>
              <a:gd name="T12" fmla="*/ 608 h 608"/>
            </a:gdLst>
            <a:ahLst/>
            <a:cxnLst>
              <a:cxn ang="T6">
                <a:pos x="T0" y="T1"/>
              </a:cxn>
              <a:cxn ang="T7">
                <a:pos x="T2" y="T3"/>
              </a:cxn>
              <a:cxn ang="T8">
                <a:pos x="T4" y="T5"/>
              </a:cxn>
            </a:cxnLst>
            <a:rect l="T9" t="T10" r="T11" b="T12"/>
            <a:pathLst>
              <a:path w="1549" h="608">
                <a:moveTo>
                  <a:pt x="0" y="0"/>
                </a:moveTo>
                <a:lnTo>
                  <a:pt x="775" y="454"/>
                </a:lnTo>
                <a:lnTo>
                  <a:pt x="1549" y="608"/>
                </a:lnTo>
              </a:path>
            </a:pathLst>
          </a:custGeom>
          <a:noFill/>
          <a:ln w="36513">
            <a:solidFill>
              <a:schemeClr val="tx1"/>
            </a:solidFill>
            <a:prstDash val="dash"/>
            <a:round/>
            <a:headEnd/>
            <a:tailEnd/>
          </a:ln>
        </p:spPr>
        <p:txBody>
          <a:bodyPr/>
          <a:lstStyle/>
          <a:p>
            <a:endParaRPr lang="en-US"/>
          </a:p>
        </p:txBody>
      </p:sp>
      <p:sp>
        <p:nvSpPr>
          <p:cNvPr id="57373" name="Line 64"/>
          <p:cNvSpPr>
            <a:spLocks noChangeShapeType="1"/>
          </p:cNvSpPr>
          <p:nvPr/>
        </p:nvSpPr>
        <p:spPr bwMode="auto">
          <a:xfrm flipV="1">
            <a:off x="5846763" y="2647950"/>
            <a:ext cx="1587" cy="182563"/>
          </a:xfrm>
          <a:prstGeom prst="line">
            <a:avLst/>
          </a:prstGeom>
          <a:noFill/>
          <a:ln w="36513">
            <a:solidFill>
              <a:schemeClr val="tx1"/>
            </a:solidFill>
            <a:round/>
            <a:headEnd/>
            <a:tailEnd/>
          </a:ln>
        </p:spPr>
        <p:txBody>
          <a:bodyPr/>
          <a:lstStyle/>
          <a:p>
            <a:endParaRPr lang="en-US"/>
          </a:p>
        </p:txBody>
      </p:sp>
      <p:sp>
        <p:nvSpPr>
          <p:cNvPr id="57374" name="Line 65"/>
          <p:cNvSpPr>
            <a:spLocks noChangeShapeType="1"/>
          </p:cNvSpPr>
          <p:nvPr/>
        </p:nvSpPr>
        <p:spPr bwMode="auto">
          <a:xfrm>
            <a:off x="5826125" y="2647950"/>
            <a:ext cx="46038" cy="1588"/>
          </a:xfrm>
          <a:prstGeom prst="line">
            <a:avLst/>
          </a:prstGeom>
          <a:noFill/>
          <a:ln w="36513">
            <a:solidFill>
              <a:schemeClr val="tx1"/>
            </a:solidFill>
            <a:round/>
            <a:headEnd/>
            <a:tailEnd/>
          </a:ln>
        </p:spPr>
        <p:txBody>
          <a:bodyPr/>
          <a:lstStyle/>
          <a:p>
            <a:endParaRPr lang="en-US"/>
          </a:p>
        </p:txBody>
      </p:sp>
      <p:sp>
        <p:nvSpPr>
          <p:cNvPr id="57375" name="Line 66"/>
          <p:cNvSpPr>
            <a:spLocks noChangeShapeType="1"/>
          </p:cNvSpPr>
          <p:nvPr/>
        </p:nvSpPr>
        <p:spPr bwMode="auto">
          <a:xfrm flipV="1">
            <a:off x="6959600" y="3370263"/>
            <a:ext cx="1588" cy="192087"/>
          </a:xfrm>
          <a:prstGeom prst="line">
            <a:avLst/>
          </a:prstGeom>
          <a:noFill/>
          <a:ln w="36513">
            <a:solidFill>
              <a:schemeClr val="tx1"/>
            </a:solidFill>
            <a:round/>
            <a:headEnd/>
            <a:tailEnd/>
          </a:ln>
        </p:spPr>
        <p:txBody>
          <a:bodyPr/>
          <a:lstStyle/>
          <a:p>
            <a:endParaRPr lang="en-US"/>
          </a:p>
        </p:txBody>
      </p:sp>
      <p:sp>
        <p:nvSpPr>
          <p:cNvPr id="57376" name="Line 67"/>
          <p:cNvSpPr>
            <a:spLocks noChangeShapeType="1"/>
          </p:cNvSpPr>
          <p:nvPr/>
        </p:nvSpPr>
        <p:spPr bwMode="auto">
          <a:xfrm>
            <a:off x="6935788" y="3370263"/>
            <a:ext cx="46037" cy="1587"/>
          </a:xfrm>
          <a:prstGeom prst="line">
            <a:avLst/>
          </a:prstGeom>
          <a:noFill/>
          <a:ln w="36513">
            <a:solidFill>
              <a:schemeClr val="tx1"/>
            </a:solidFill>
            <a:round/>
            <a:headEnd/>
            <a:tailEnd/>
          </a:ln>
        </p:spPr>
        <p:txBody>
          <a:bodyPr/>
          <a:lstStyle/>
          <a:p>
            <a:endParaRPr lang="en-US"/>
          </a:p>
        </p:txBody>
      </p:sp>
      <p:sp>
        <p:nvSpPr>
          <p:cNvPr id="57377" name="Line 68"/>
          <p:cNvSpPr>
            <a:spLocks noChangeShapeType="1"/>
          </p:cNvSpPr>
          <p:nvPr/>
        </p:nvSpPr>
        <p:spPr bwMode="auto">
          <a:xfrm flipV="1">
            <a:off x="8069263" y="3652838"/>
            <a:ext cx="1587" cy="158750"/>
          </a:xfrm>
          <a:prstGeom prst="line">
            <a:avLst/>
          </a:prstGeom>
          <a:noFill/>
          <a:ln w="36513">
            <a:solidFill>
              <a:schemeClr val="tx1"/>
            </a:solidFill>
            <a:round/>
            <a:headEnd/>
            <a:tailEnd/>
          </a:ln>
        </p:spPr>
        <p:txBody>
          <a:bodyPr/>
          <a:lstStyle/>
          <a:p>
            <a:endParaRPr lang="en-US"/>
          </a:p>
        </p:txBody>
      </p:sp>
      <p:sp>
        <p:nvSpPr>
          <p:cNvPr id="57378" name="Line 69"/>
          <p:cNvSpPr>
            <a:spLocks noChangeShapeType="1"/>
          </p:cNvSpPr>
          <p:nvPr/>
        </p:nvSpPr>
        <p:spPr bwMode="auto">
          <a:xfrm>
            <a:off x="8048625" y="3652838"/>
            <a:ext cx="46038" cy="1587"/>
          </a:xfrm>
          <a:prstGeom prst="line">
            <a:avLst/>
          </a:prstGeom>
          <a:noFill/>
          <a:ln w="36513">
            <a:solidFill>
              <a:schemeClr val="tx1"/>
            </a:solidFill>
            <a:round/>
            <a:headEnd/>
            <a:tailEnd/>
          </a:ln>
        </p:spPr>
        <p:txBody>
          <a:bodyPr/>
          <a:lstStyle/>
          <a:p>
            <a:endParaRPr lang="en-US"/>
          </a:p>
        </p:txBody>
      </p:sp>
      <p:sp>
        <p:nvSpPr>
          <p:cNvPr id="57379" name="Line 70"/>
          <p:cNvSpPr>
            <a:spLocks noChangeShapeType="1"/>
          </p:cNvSpPr>
          <p:nvPr/>
        </p:nvSpPr>
        <p:spPr bwMode="auto">
          <a:xfrm>
            <a:off x="5846763" y="2830513"/>
            <a:ext cx="1587" cy="185737"/>
          </a:xfrm>
          <a:prstGeom prst="line">
            <a:avLst/>
          </a:prstGeom>
          <a:noFill/>
          <a:ln w="36513">
            <a:solidFill>
              <a:schemeClr val="tx1"/>
            </a:solidFill>
            <a:round/>
            <a:headEnd/>
            <a:tailEnd/>
          </a:ln>
        </p:spPr>
        <p:txBody>
          <a:bodyPr/>
          <a:lstStyle/>
          <a:p>
            <a:endParaRPr lang="en-US"/>
          </a:p>
        </p:txBody>
      </p:sp>
      <p:sp>
        <p:nvSpPr>
          <p:cNvPr id="57380" name="Line 71"/>
          <p:cNvSpPr>
            <a:spLocks noChangeShapeType="1"/>
          </p:cNvSpPr>
          <p:nvPr/>
        </p:nvSpPr>
        <p:spPr bwMode="auto">
          <a:xfrm>
            <a:off x="5826125" y="3016250"/>
            <a:ext cx="46038" cy="1588"/>
          </a:xfrm>
          <a:prstGeom prst="line">
            <a:avLst/>
          </a:prstGeom>
          <a:noFill/>
          <a:ln w="36513">
            <a:solidFill>
              <a:schemeClr val="tx1"/>
            </a:solidFill>
            <a:round/>
            <a:headEnd/>
            <a:tailEnd/>
          </a:ln>
        </p:spPr>
        <p:txBody>
          <a:bodyPr/>
          <a:lstStyle/>
          <a:p>
            <a:endParaRPr lang="en-US"/>
          </a:p>
        </p:txBody>
      </p:sp>
      <p:sp>
        <p:nvSpPr>
          <p:cNvPr id="57381" name="Line 72"/>
          <p:cNvSpPr>
            <a:spLocks noChangeShapeType="1"/>
          </p:cNvSpPr>
          <p:nvPr/>
        </p:nvSpPr>
        <p:spPr bwMode="auto">
          <a:xfrm>
            <a:off x="6959600" y="3562350"/>
            <a:ext cx="1588" cy="193675"/>
          </a:xfrm>
          <a:prstGeom prst="line">
            <a:avLst/>
          </a:prstGeom>
          <a:noFill/>
          <a:ln w="36513">
            <a:solidFill>
              <a:schemeClr val="tx1"/>
            </a:solidFill>
            <a:round/>
            <a:headEnd/>
            <a:tailEnd/>
          </a:ln>
        </p:spPr>
        <p:txBody>
          <a:bodyPr/>
          <a:lstStyle/>
          <a:p>
            <a:endParaRPr lang="en-US"/>
          </a:p>
        </p:txBody>
      </p:sp>
      <p:sp>
        <p:nvSpPr>
          <p:cNvPr id="57382" name="Line 73"/>
          <p:cNvSpPr>
            <a:spLocks noChangeShapeType="1"/>
          </p:cNvSpPr>
          <p:nvPr/>
        </p:nvSpPr>
        <p:spPr bwMode="auto">
          <a:xfrm>
            <a:off x="6935788" y="3756025"/>
            <a:ext cx="46037" cy="1588"/>
          </a:xfrm>
          <a:prstGeom prst="line">
            <a:avLst/>
          </a:prstGeom>
          <a:noFill/>
          <a:ln w="36513">
            <a:solidFill>
              <a:schemeClr val="tx1"/>
            </a:solidFill>
            <a:round/>
            <a:headEnd/>
            <a:tailEnd/>
          </a:ln>
        </p:spPr>
        <p:txBody>
          <a:bodyPr/>
          <a:lstStyle/>
          <a:p>
            <a:endParaRPr lang="en-US"/>
          </a:p>
        </p:txBody>
      </p:sp>
      <p:sp>
        <p:nvSpPr>
          <p:cNvPr id="57383" name="Line 74"/>
          <p:cNvSpPr>
            <a:spLocks noChangeShapeType="1"/>
          </p:cNvSpPr>
          <p:nvPr/>
        </p:nvSpPr>
        <p:spPr bwMode="auto">
          <a:xfrm>
            <a:off x="8069263" y="3811588"/>
            <a:ext cx="1587" cy="158750"/>
          </a:xfrm>
          <a:prstGeom prst="line">
            <a:avLst/>
          </a:prstGeom>
          <a:noFill/>
          <a:ln w="36513">
            <a:solidFill>
              <a:schemeClr val="tx1"/>
            </a:solidFill>
            <a:round/>
            <a:headEnd/>
            <a:tailEnd/>
          </a:ln>
        </p:spPr>
        <p:txBody>
          <a:bodyPr/>
          <a:lstStyle/>
          <a:p>
            <a:endParaRPr lang="en-US"/>
          </a:p>
        </p:txBody>
      </p:sp>
      <p:sp>
        <p:nvSpPr>
          <p:cNvPr id="57384" name="Line 75"/>
          <p:cNvSpPr>
            <a:spLocks noChangeShapeType="1"/>
          </p:cNvSpPr>
          <p:nvPr/>
        </p:nvSpPr>
        <p:spPr bwMode="auto">
          <a:xfrm>
            <a:off x="8048625" y="3970338"/>
            <a:ext cx="46038" cy="1587"/>
          </a:xfrm>
          <a:prstGeom prst="line">
            <a:avLst/>
          </a:prstGeom>
          <a:noFill/>
          <a:ln w="36513">
            <a:solidFill>
              <a:schemeClr val="tx1"/>
            </a:solidFill>
            <a:round/>
            <a:headEnd/>
            <a:tailEnd/>
          </a:ln>
        </p:spPr>
        <p:txBody>
          <a:bodyPr/>
          <a:lstStyle/>
          <a:p>
            <a:endParaRPr lang="en-US"/>
          </a:p>
        </p:txBody>
      </p:sp>
      <p:sp>
        <p:nvSpPr>
          <p:cNvPr id="57385" name="Oval 76"/>
          <p:cNvSpPr>
            <a:spLocks noChangeArrowheads="1"/>
          </p:cNvSpPr>
          <p:nvPr/>
        </p:nvSpPr>
        <p:spPr bwMode="auto">
          <a:xfrm>
            <a:off x="5838825" y="3549650"/>
            <a:ext cx="50800" cy="58738"/>
          </a:xfrm>
          <a:prstGeom prst="ellipse">
            <a:avLst/>
          </a:prstGeom>
          <a:solidFill>
            <a:srgbClr val="000090"/>
          </a:solidFill>
          <a:ln w="6350">
            <a:solidFill>
              <a:schemeClr val="tx1"/>
            </a:solidFill>
            <a:round/>
            <a:headEnd/>
            <a:tailEnd/>
          </a:ln>
        </p:spPr>
        <p:txBody>
          <a:bodyPr/>
          <a:lstStyle/>
          <a:p>
            <a:endParaRPr lang="en-US"/>
          </a:p>
        </p:txBody>
      </p:sp>
      <p:sp>
        <p:nvSpPr>
          <p:cNvPr id="57386" name="Oval 77"/>
          <p:cNvSpPr>
            <a:spLocks noChangeArrowheads="1"/>
          </p:cNvSpPr>
          <p:nvPr/>
        </p:nvSpPr>
        <p:spPr bwMode="auto">
          <a:xfrm>
            <a:off x="6948488" y="3697288"/>
            <a:ext cx="52387" cy="57150"/>
          </a:xfrm>
          <a:prstGeom prst="ellipse">
            <a:avLst/>
          </a:prstGeom>
          <a:solidFill>
            <a:srgbClr val="000090"/>
          </a:solidFill>
          <a:ln w="6350">
            <a:solidFill>
              <a:schemeClr val="tx1"/>
            </a:solidFill>
            <a:round/>
            <a:headEnd/>
            <a:tailEnd/>
          </a:ln>
        </p:spPr>
        <p:txBody>
          <a:bodyPr/>
          <a:lstStyle/>
          <a:p>
            <a:endParaRPr lang="en-US"/>
          </a:p>
        </p:txBody>
      </p:sp>
      <p:sp>
        <p:nvSpPr>
          <p:cNvPr id="57387" name="Oval 78"/>
          <p:cNvSpPr>
            <a:spLocks noChangeArrowheads="1"/>
          </p:cNvSpPr>
          <p:nvPr/>
        </p:nvSpPr>
        <p:spPr bwMode="auto">
          <a:xfrm>
            <a:off x="8061325" y="3810000"/>
            <a:ext cx="50800" cy="57150"/>
          </a:xfrm>
          <a:prstGeom prst="ellipse">
            <a:avLst/>
          </a:prstGeom>
          <a:solidFill>
            <a:schemeClr val="tx1"/>
          </a:solidFill>
          <a:ln w="6350">
            <a:solidFill>
              <a:schemeClr val="tx1"/>
            </a:solidFill>
            <a:round/>
            <a:headEnd/>
            <a:tailEnd/>
          </a:ln>
        </p:spPr>
        <p:txBody>
          <a:bodyPr/>
          <a:lstStyle/>
          <a:p>
            <a:endParaRPr lang="en-US"/>
          </a:p>
        </p:txBody>
      </p:sp>
      <p:sp>
        <p:nvSpPr>
          <p:cNvPr id="57388" name="Oval 79"/>
          <p:cNvSpPr>
            <a:spLocks noChangeArrowheads="1"/>
          </p:cNvSpPr>
          <p:nvPr/>
        </p:nvSpPr>
        <p:spPr bwMode="auto">
          <a:xfrm>
            <a:off x="5838825" y="2820988"/>
            <a:ext cx="50800" cy="57150"/>
          </a:xfrm>
          <a:prstGeom prst="ellipse">
            <a:avLst/>
          </a:prstGeom>
          <a:solidFill>
            <a:schemeClr val="tx1"/>
          </a:solidFill>
          <a:ln w="6350">
            <a:solidFill>
              <a:schemeClr val="tx1"/>
            </a:solidFill>
            <a:round/>
            <a:headEnd/>
            <a:tailEnd/>
          </a:ln>
        </p:spPr>
        <p:txBody>
          <a:bodyPr/>
          <a:lstStyle/>
          <a:p>
            <a:endParaRPr lang="en-US"/>
          </a:p>
        </p:txBody>
      </p:sp>
      <p:sp>
        <p:nvSpPr>
          <p:cNvPr id="57389" name="Oval 80"/>
          <p:cNvSpPr>
            <a:spLocks noChangeArrowheads="1"/>
          </p:cNvSpPr>
          <p:nvPr/>
        </p:nvSpPr>
        <p:spPr bwMode="auto">
          <a:xfrm>
            <a:off x="6948488" y="3552825"/>
            <a:ext cx="52387" cy="57150"/>
          </a:xfrm>
          <a:prstGeom prst="ellipse">
            <a:avLst/>
          </a:prstGeom>
          <a:solidFill>
            <a:schemeClr val="tx1"/>
          </a:solidFill>
          <a:ln w="6350">
            <a:solidFill>
              <a:schemeClr val="tx1"/>
            </a:solidFill>
            <a:round/>
            <a:headEnd/>
            <a:tailEnd/>
          </a:ln>
        </p:spPr>
        <p:txBody>
          <a:bodyPr/>
          <a:lstStyle/>
          <a:p>
            <a:endParaRPr lang="en-US"/>
          </a:p>
        </p:txBody>
      </p:sp>
      <p:sp>
        <p:nvSpPr>
          <p:cNvPr id="57390" name="Oval 81"/>
          <p:cNvSpPr>
            <a:spLocks noChangeArrowheads="1"/>
          </p:cNvSpPr>
          <p:nvPr/>
        </p:nvSpPr>
        <p:spPr bwMode="auto">
          <a:xfrm>
            <a:off x="8061325" y="3802063"/>
            <a:ext cx="50800" cy="57150"/>
          </a:xfrm>
          <a:prstGeom prst="ellipse">
            <a:avLst/>
          </a:prstGeom>
          <a:solidFill>
            <a:schemeClr val="tx1"/>
          </a:solidFill>
          <a:ln w="6350">
            <a:solidFill>
              <a:schemeClr val="tx1"/>
            </a:solidFill>
            <a:round/>
            <a:headEnd/>
            <a:tailEnd/>
          </a:ln>
        </p:spPr>
        <p:txBody>
          <a:bodyPr/>
          <a:lstStyle/>
          <a:p>
            <a:endParaRPr lang="en-US"/>
          </a:p>
        </p:txBody>
      </p:sp>
      <p:sp>
        <p:nvSpPr>
          <p:cNvPr id="57391" name="Rectangle 82"/>
          <p:cNvSpPr>
            <a:spLocks noChangeArrowheads="1"/>
          </p:cNvSpPr>
          <p:nvPr/>
        </p:nvSpPr>
        <p:spPr bwMode="auto">
          <a:xfrm>
            <a:off x="5105400" y="4473575"/>
            <a:ext cx="98425" cy="212725"/>
          </a:xfrm>
          <a:prstGeom prst="rect">
            <a:avLst/>
          </a:prstGeom>
          <a:noFill/>
          <a:ln w="9525">
            <a:noFill/>
            <a:miter lim="800000"/>
            <a:headEnd/>
            <a:tailEnd/>
          </a:ln>
        </p:spPr>
        <p:txBody>
          <a:bodyPr wrap="none" lIns="0" tIns="0" rIns="0" bIns="0">
            <a:spAutoFit/>
          </a:bodyPr>
          <a:lstStyle/>
          <a:p>
            <a:r>
              <a:rPr lang="en-US" sz="1400">
                <a:solidFill>
                  <a:srgbClr val="000000"/>
                </a:solidFill>
                <a:ea typeface="ＭＳ Ｐゴシック" charset="-128"/>
              </a:rPr>
              <a:t>0</a:t>
            </a:r>
            <a:endParaRPr lang="en-US" sz="1400">
              <a:latin typeface="Arial" charset="0"/>
              <a:ea typeface="ＭＳ Ｐゴシック" charset="-128"/>
            </a:endParaRPr>
          </a:p>
        </p:txBody>
      </p:sp>
      <p:sp>
        <p:nvSpPr>
          <p:cNvPr id="57392" name="Rectangle 83"/>
          <p:cNvSpPr>
            <a:spLocks noChangeArrowheads="1"/>
          </p:cNvSpPr>
          <p:nvPr/>
        </p:nvSpPr>
        <p:spPr bwMode="auto">
          <a:xfrm>
            <a:off x="4933950" y="3894138"/>
            <a:ext cx="247650" cy="212725"/>
          </a:xfrm>
          <a:prstGeom prst="rect">
            <a:avLst/>
          </a:prstGeom>
          <a:noFill/>
          <a:ln w="9525">
            <a:noFill/>
            <a:miter lim="800000"/>
            <a:headEnd/>
            <a:tailEnd/>
          </a:ln>
        </p:spPr>
        <p:txBody>
          <a:bodyPr wrap="none" lIns="0" tIns="0" rIns="0" bIns="0">
            <a:spAutoFit/>
          </a:bodyPr>
          <a:lstStyle/>
          <a:p>
            <a:r>
              <a:rPr lang="en-US" sz="1400">
                <a:solidFill>
                  <a:srgbClr val="000000"/>
                </a:solidFill>
                <a:ea typeface="ＭＳ Ｐゴシック" charset="-128"/>
              </a:rPr>
              <a:t>0.2</a:t>
            </a:r>
            <a:endParaRPr lang="en-US" sz="1400">
              <a:latin typeface="Arial" charset="0"/>
              <a:ea typeface="ＭＳ Ｐゴシック" charset="-128"/>
            </a:endParaRPr>
          </a:p>
        </p:txBody>
      </p:sp>
      <p:sp>
        <p:nvSpPr>
          <p:cNvPr id="57393" name="Rectangle 84"/>
          <p:cNvSpPr>
            <a:spLocks noChangeArrowheads="1"/>
          </p:cNvSpPr>
          <p:nvPr/>
        </p:nvSpPr>
        <p:spPr bwMode="auto">
          <a:xfrm>
            <a:off x="4933950" y="3316288"/>
            <a:ext cx="247650" cy="212725"/>
          </a:xfrm>
          <a:prstGeom prst="rect">
            <a:avLst/>
          </a:prstGeom>
          <a:noFill/>
          <a:ln w="9525">
            <a:noFill/>
            <a:miter lim="800000"/>
            <a:headEnd/>
            <a:tailEnd/>
          </a:ln>
        </p:spPr>
        <p:txBody>
          <a:bodyPr wrap="none" lIns="0" tIns="0" rIns="0" bIns="0">
            <a:spAutoFit/>
          </a:bodyPr>
          <a:lstStyle/>
          <a:p>
            <a:r>
              <a:rPr lang="en-US" sz="1400">
                <a:solidFill>
                  <a:srgbClr val="000000"/>
                </a:solidFill>
                <a:ea typeface="ＭＳ Ｐゴシック" charset="-128"/>
              </a:rPr>
              <a:t>0.4</a:t>
            </a:r>
            <a:endParaRPr lang="en-US" sz="1400">
              <a:latin typeface="Arial" charset="0"/>
              <a:ea typeface="ＭＳ Ｐゴシック" charset="-128"/>
            </a:endParaRPr>
          </a:p>
        </p:txBody>
      </p:sp>
      <p:sp>
        <p:nvSpPr>
          <p:cNvPr id="57394" name="Rectangle 85"/>
          <p:cNvSpPr>
            <a:spLocks noChangeArrowheads="1"/>
          </p:cNvSpPr>
          <p:nvPr/>
        </p:nvSpPr>
        <p:spPr bwMode="auto">
          <a:xfrm>
            <a:off x="4933950" y="2738438"/>
            <a:ext cx="247650" cy="212725"/>
          </a:xfrm>
          <a:prstGeom prst="rect">
            <a:avLst/>
          </a:prstGeom>
          <a:noFill/>
          <a:ln w="9525">
            <a:noFill/>
            <a:miter lim="800000"/>
            <a:headEnd/>
            <a:tailEnd/>
          </a:ln>
        </p:spPr>
        <p:txBody>
          <a:bodyPr wrap="none" lIns="0" tIns="0" rIns="0" bIns="0">
            <a:spAutoFit/>
          </a:bodyPr>
          <a:lstStyle/>
          <a:p>
            <a:r>
              <a:rPr lang="en-US" sz="1400">
                <a:solidFill>
                  <a:srgbClr val="000000"/>
                </a:solidFill>
                <a:ea typeface="ＭＳ Ｐゴシック" charset="-128"/>
              </a:rPr>
              <a:t>0.6</a:t>
            </a:r>
            <a:endParaRPr lang="en-US" sz="1400">
              <a:latin typeface="Arial" charset="0"/>
              <a:ea typeface="ＭＳ Ｐゴシック" charset="-128"/>
            </a:endParaRPr>
          </a:p>
        </p:txBody>
      </p:sp>
      <p:sp>
        <p:nvSpPr>
          <p:cNvPr id="57395" name="Rectangle 86"/>
          <p:cNvSpPr>
            <a:spLocks noChangeArrowheads="1"/>
          </p:cNvSpPr>
          <p:nvPr/>
        </p:nvSpPr>
        <p:spPr bwMode="auto">
          <a:xfrm>
            <a:off x="4933950" y="2157413"/>
            <a:ext cx="247650" cy="212725"/>
          </a:xfrm>
          <a:prstGeom prst="rect">
            <a:avLst/>
          </a:prstGeom>
          <a:noFill/>
          <a:ln w="9525">
            <a:noFill/>
            <a:miter lim="800000"/>
            <a:headEnd/>
            <a:tailEnd/>
          </a:ln>
        </p:spPr>
        <p:txBody>
          <a:bodyPr wrap="none" lIns="0" tIns="0" rIns="0" bIns="0">
            <a:spAutoFit/>
          </a:bodyPr>
          <a:lstStyle/>
          <a:p>
            <a:r>
              <a:rPr lang="en-US" sz="1400">
                <a:solidFill>
                  <a:srgbClr val="000000"/>
                </a:solidFill>
                <a:ea typeface="ＭＳ Ｐゴシック" charset="-128"/>
              </a:rPr>
              <a:t>0.8</a:t>
            </a:r>
            <a:endParaRPr lang="en-US" sz="1400">
              <a:latin typeface="Arial" charset="0"/>
              <a:ea typeface="ＭＳ Ｐゴシック" charset="-128"/>
            </a:endParaRPr>
          </a:p>
        </p:txBody>
      </p:sp>
      <p:sp>
        <p:nvSpPr>
          <p:cNvPr id="57396" name="Rectangle 87"/>
          <p:cNvSpPr>
            <a:spLocks noChangeArrowheads="1"/>
          </p:cNvSpPr>
          <p:nvPr/>
        </p:nvSpPr>
        <p:spPr bwMode="auto">
          <a:xfrm>
            <a:off x="5424488" y="4683125"/>
            <a:ext cx="915987" cy="212725"/>
          </a:xfrm>
          <a:prstGeom prst="rect">
            <a:avLst/>
          </a:prstGeom>
          <a:noFill/>
          <a:ln w="9525">
            <a:noFill/>
            <a:miter lim="800000"/>
            <a:headEnd/>
            <a:tailEnd/>
          </a:ln>
        </p:spPr>
        <p:txBody>
          <a:bodyPr wrap="none" lIns="0" tIns="0" rIns="0" bIns="0">
            <a:spAutoFit/>
          </a:bodyPr>
          <a:lstStyle/>
          <a:p>
            <a:r>
              <a:rPr lang="en-US" sz="1400">
                <a:solidFill>
                  <a:srgbClr val="000000"/>
                </a:solidFill>
                <a:ea typeface="ＭＳ Ｐゴシック" charset="-128"/>
              </a:rPr>
              <a:t>This Minute</a:t>
            </a:r>
            <a:endParaRPr lang="en-US" sz="1400">
              <a:latin typeface="Arial" charset="0"/>
              <a:ea typeface="ＭＳ Ｐゴシック" charset="-128"/>
            </a:endParaRPr>
          </a:p>
        </p:txBody>
      </p:sp>
      <p:sp>
        <p:nvSpPr>
          <p:cNvPr id="57397" name="Rectangle 88"/>
          <p:cNvSpPr>
            <a:spLocks noChangeArrowheads="1"/>
          </p:cNvSpPr>
          <p:nvPr/>
        </p:nvSpPr>
        <p:spPr bwMode="auto">
          <a:xfrm>
            <a:off x="6561138" y="4683125"/>
            <a:ext cx="866775" cy="212725"/>
          </a:xfrm>
          <a:prstGeom prst="rect">
            <a:avLst/>
          </a:prstGeom>
          <a:noFill/>
          <a:ln w="9525">
            <a:noFill/>
            <a:miter lim="800000"/>
            <a:headEnd/>
            <a:tailEnd/>
          </a:ln>
        </p:spPr>
        <p:txBody>
          <a:bodyPr wrap="none" lIns="0" tIns="0" rIns="0" bIns="0">
            <a:spAutoFit/>
          </a:bodyPr>
          <a:lstStyle/>
          <a:p>
            <a:r>
              <a:rPr lang="en-US" sz="1400">
                <a:solidFill>
                  <a:srgbClr val="000000"/>
                </a:solidFill>
                <a:ea typeface="ＭＳ Ｐゴシック" charset="-128"/>
              </a:rPr>
              <a:t>10 Minutes</a:t>
            </a:r>
            <a:endParaRPr lang="en-US" sz="1400">
              <a:latin typeface="Arial" charset="0"/>
              <a:ea typeface="ＭＳ Ｐゴシック" charset="-128"/>
            </a:endParaRPr>
          </a:p>
        </p:txBody>
      </p:sp>
      <p:sp>
        <p:nvSpPr>
          <p:cNvPr id="57398" name="Rectangle 89"/>
          <p:cNvSpPr>
            <a:spLocks noChangeArrowheads="1"/>
          </p:cNvSpPr>
          <p:nvPr/>
        </p:nvSpPr>
        <p:spPr bwMode="auto">
          <a:xfrm>
            <a:off x="7681913" y="4683125"/>
            <a:ext cx="866775" cy="212725"/>
          </a:xfrm>
          <a:prstGeom prst="rect">
            <a:avLst/>
          </a:prstGeom>
          <a:noFill/>
          <a:ln w="9525">
            <a:noFill/>
            <a:miter lim="800000"/>
            <a:headEnd/>
            <a:tailEnd/>
          </a:ln>
        </p:spPr>
        <p:txBody>
          <a:bodyPr wrap="none" lIns="0" tIns="0" rIns="0" bIns="0">
            <a:spAutoFit/>
          </a:bodyPr>
          <a:lstStyle/>
          <a:p>
            <a:r>
              <a:rPr lang="en-US" sz="1400">
                <a:solidFill>
                  <a:srgbClr val="000000"/>
                </a:solidFill>
                <a:ea typeface="ＭＳ Ｐゴシック" charset="-128"/>
              </a:rPr>
              <a:t>20 Minutes</a:t>
            </a:r>
            <a:endParaRPr lang="en-US" sz="1400">
              <a:latin typeface="Arial" charset="0"/>
              <a:ea typeface="ＭＳ Ｐゴシック" charset="-128"/>
            </a:endParaRPr>
          </a:p>
        </p:txBody>
      </p:sp>
      <p:sp>
        <p:nvSpPr>
          <p:cNvPr id="57399" name="Line 90"/>
          <p:cNvSpPr>
            <a:spLocks noChangeShapeType="1"/>
          </p:cNvSpPr>
          <p:nvPr/>
        </p:nvSpPr>
        <p:spPr bwMode="auto">
          <a:xfrm>
            <a:off x="7110413" y="2630488"/>
            <a:ext cx="381000" cy="0"/>
          </a:xfrm>
          <a:prstGeom prst="line">
            <a:avLst/>
          </a:prstGeom>
          <a:noFill/>
          <a:ln w="28575">
            <a:solidFill>
              <a:schemeClr val="tx1"/>
            </a:solidFill>
            <a:prstDash val="dash"/>
            <a:round/>
            <a:headEnd/>
            <a:tailEnd/>
          </a:ln>
        </p:spPr>
        <p:txBody>
          <a:bodyPr wrap="none" anchor="ctr"/>
          <a:lstStyle/>
          <a:p>
            <a:endParaRPr lang="en-US"/>
          </a:p>
        </p:txBody>
      </p:sp>
      <p:sp>
        <p:nvSpPr>
          <p:cNvPr id="57400" name="Line 91"/>
          <p:cNvSpPr>
            <a:spLocks noChangeShapeType="1"/>
          </p:cNvSpPr>
          <p:nvPr/>
        </p:nvSpPr>
        <p:spPr bwMode="auto">
          <a:xfrm>
            <a:off x="7110413" y="2327275"/>
            <a:ext cx="381000" cy="0"/>
          </a:xfrm>
          <a:prstGeom prst="line">
            <a:avLst/>
          </a:prstGeom>
          <a:noFill/>
          <a:ln w="28575">
            <a:solidFill>
              <a:schemeClr val="tx1"/>
            </a:solidFill>
            <a:prstDash val="sysDot"/>
            <a:round/>
            <a:headEnd type="none" w="sm" len="sm"/>
            <a:tailEnd type="none" w="sm" len="sm"/>
          </a:ln>
        </p:spPr>
        <p:txBody>
          <a:bodyPr wrap="none" anchor="ctr"/>
          <a:lstStyle/>
          <a:p>
            <a:endParaRPr lang="en-US"/>
          </a:p>
        </p:txBody>
      </p:sp>
      <p:sp>
        <p:nvSpPr>
          <p:cNvPr id="57401" name="Rectangle 92"/>
          <p:cNvSpPr>
            <a:spLocks noChangeArrowheads="1"/>
          </p:cNvSpPr>
          <p:nvPr/>
        </p:nvSpPr>
        <p:spPr bwMode="auto">
          <a:xfrm>
            <a:off x="7499350" y="2398713"/>
            <a:ext cx="1516063" cy="396875"/>
          </a:xfrm>
          <a:prstGeom prst="rect">
            <a:avLst/>
          </a:prstGeom>
          <a:noFill/>
          <a:ln w="9525">
            <a:noFill/>
            <a:miter lim="800000"/>
            <a:headEnd/>
            <a:tailEnd/>
          </a:ln>
        </p:spPr>
        <p:txBody>
          <a:bodyPr wrap="none">
            <a:spAutoFit/>
          </a:bodyPr>
          <a:lstStyle/>
          <a:p>
            <a:r>
              <a:rPr lang="en-US" sz="2000">
                <a:ea typeface="ＭＳ Ｐゴシック" charset="-128"/>
              </a:rPr>
              <a:t>d’-d = 5 min</a:t>
            </a:r>
          </a:p>
        </p:txBody>
      </p:sp>
      <p:sp>
        <p:nvSpPr>
          <p:cNvPr id="57402" name="Rectangle 93"/>
          <p:cNvSpPr>
            <a:spLocks noChangeArrowheads="1"/>
          </p:cNvSpPr>
          <p:nvPr/>
        </p:nvSpPr>
        <p:spPr bwMode="auto">
          <a:xfrm>
            <a:off x="7502525" y="2084388"/>
            <a:ext cx="1516063" cy="396875"/>
          </a:xfrm>
          <a:prstGeom prst="rect">
            <a:avLst/>
          </a:prstGeom>
          <a:noFill/>
          <a:ln w="9525">
            <a:noFill/>
            <a:miter lim="800000"/>
            <a:headEnd/>
            <a:tailEnd/>
          </a:ln>
        </p:spPr>
        <p:txBody>
          <a:bodyPr wrap="none">
            <a:spAutoFit/>
          </a:bodyPr>
          <a:lstStyle/>
          <a:p>
            <a:r>
              <a:rPr lang="en-US" sz="2000">
                <a:ea typeface="ＭＳ Ｐゴシック" charset="-128"/>
              </a:rPr>
              <a:t>d’-d = 1 min</a:t>
            </a:r>
          </a:p>
        </p:txBody>
      </p:sp>
      <p:sp>
        <p:nvSpPr>
          <p:cNvPr id="57403" name="Rectangle 94"/>
          <p:cNvSpPr>
            <a:spLocks noChangeArrowheads="1"/>
          </p:cNvSpPr>
          <p:nvPr/>
        </p:nvSpPr>
        <p:spPr bwMode="auto">
          <a:xfrm>
            <a:off x="1498600" y="5080000"/>
            <a:ext cx="2968625" cy="396875"/>
          </a:xfrm>
          <a:prstGeom prst="rect">
            <a:avLst/>
          </a:prstGeom>
          <a:noFill/>
          <a:ln w="9525">
            <a:noFill/>
            <a:miter lim="800000"/>
            <a:headEnd/>
            <a:tailEnd/>
          </a:ln>
        </p:spPr>
        <p:txBody>
          <a:bodyPr wrap="none">
            <a:spAutoFit/>
          </a:bodyPr>
          <a:lstStyle/>
          <a:p>
            <a:r>
              <a:rPr lang="en-US" sz="2000">
                <a:ea typeface="ＭＳ Ｐゴシック" charset="-128"/>
              </a:rPr>
              <a:t>d = delay to early reward</a:t>
            </a:r>
          </a:p>
        </p:txBody>
      </p:sp>
      <p:sp>
        <p:nvSpPr>
          <p:cNvPr id="57404" name="Rectangle 95"/>
          <p:cNvSpPr>
            <a:spLocks noChangeArrowheads="1"/>
          </p:cNvSpPr>
          <p:nvPr/>
        </p:nvSpPr>
        <p:spPr bwMode="auto">
          <a:xfrm>
            <a:off x="5638800" y="5080000"/>
            <a:ext cx="2968625" cy="396875"/>
          </a:xfrm>
          <a:prstGeom prst="rect">
            <a:avLst/>
          </a:prstGeom>
          <a:noFill/>
          <a:ln w="9525">
            <a:noFill/>
            <a:miter lim="800000"/>
            <a:headEnd/>
            <a:tailEnd/>
          </a:ln>
        </p:spPr>
        <p:txBody>
          <a:bodyPr wrap="none">
            <a:spAutoFit/>
          </a:bodyPr>
          <a:lstStyle/>
          <a:p>
            <a:r>
              <a:rPr lang="en-US" sz="2000">
                <a:ea typeface="ＭＳ Ｐゴシック" charset="-128"/>
              </a:rPr>
              <a:t>d = delay to early reward</a:t>
            </a:r>
          </a:p>
        </p:txBody>
      </p:sp>
      <p:sp>
        <p:nvSpPr>
          <p:cNvPr id="57405" name="Text Box 96"/>
          <p:cNvSpPr txBox="1">
            <a:spLocks noChangeArrowheads="1"/>
          </p:cNvSpPr>
          <p:nvPr/>
        </p:nvSpPr>
        <p:spPr bwMode="auto">
          <a:xfrm>
            <a:off x="838200" y="533400"/>
            <a:ext cx="7543800" cy="579438"/>
          </a:xfrm>
          <a:prstGeom prst="rect">
            <a:avLst/>
          </a:prstGeom>
          <a:noFill/>
          <a:ln w="9525">
            <a:noFill/>
            <a:miter lim="800000"/>
            <a:headEnd/>
            <a:tailEnd/>
          </a:ln>
        </p:spPr>
        <p:txBody>
          <a:bodyPr>
            <a:spAutoFit/>
          </a:bodyPr>
          <a:lstStyle/>
          <a:p>
            <a:pPr algn="ctr"/>
            <a:r>
              <a:rPr lang="en-US" sz="3200">
                <a:latin typeface="Arial" charset="0"/>
              </a:rPr>
              <a:t>Behavioral evidence</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1905000" y="304800"/>
            <a:ext cx="5507038" cy="457200"/>
          </a:xfrm>
          <a:prstGeom prst="rect">
            <a:avLst/>
          </a:prstGeom>
          <a:noFill/>
          <a:ln w="9525">
            <a:noFill/>
            <a:miter lim="800000"/>
            <a:headEnd/>
            <a:tailEnd/>
          </a:ln>
        </p:spPr>
        <p:txBody>
          <a:bodyPr wrap="none">
            <a:spAutoFit/>
          </a:bodyPr>
          <a:lstStyle/>
          <a:p>
            <a:pPr eaLnBrk="1" hangingPunct="1"/>
            <a:r>
              <a:rPr lang="en-US">
                <a:latin typeface="Arial" charset="0"/>
              </a:rPr>
              <a:t>Discount functions fit to behavioral data</a:t>
            </a:r>
          </a:p>
        </p:txBody>
      </p:sp>
      <p:pic>
        <p:nvPicPr>
          <p:cNvPr id="58371" name="Picture 3" descr="image-148"/>
          <p:cNvPicPr>
            <a:picLocks noChangeAspect="1" noChangeArrowheads="1"/>
          </p:cNvPicPr>
          <p:nvPr/>
        </p:nvPicPr>
        <p:blipFill>
          <a:blip r:embed="rId3"/>
          <a:srcRect/>
          <a:stretch>
            <a:fillRect/>
          </a:stretch>
        </p:blipFill>
        <p:spPr bwMode="auto">
          <a:xfrm>
            <a:off x="914400" y="2058988"/>
            <a:ext cx="4560888" cy="760412"/>
          </a:xfrm>
          <a:prstGeom prst="rect">
            <a:avLst/>
          </a:prstGeom>
          <a:noFill/>
          <a:ln w="76200">
            <a:solidFill>
              <a:schemeClr val="accent1"/>
            </a:solidFill>
            <a:miter lim="800000"/>
            <a:headEnd/>
            <a:tailEnd/>
          </a:ln>
        </p:spPr>
      </p:pic>
      <p:grpSp>
        <p:nvGrpSpPr>
          <p:cNvPr id="58372" name="Group 4"/>
          <p:cNvGrpSpPr>
            <a:grpSpLocks/>
          </p:cNvGrpSpPr>
          <p:nvPr/>
        </p:nvGrpSpPr>
        <p:grpSpPr bwMode="auto">
          <a:xfrm>
            <a:off x="914400" y="1219200"/>
            <a:ext cx="6264275" cy="755650"/>
            <a:chOff x="592" y="1472"/>
            <a:chExt cx="3946" cy="476"/>
          </a:xfrm>
        </p:grpSpPr>
        <p:pic>
          <p:nvPicPr>
            <p:cNvPr id="58379" name="Picture 5" descr="image-147"/>
            <p:cNvPicPr>
              <a:picLocks noChangeAspect="1" noChangeArrowheads="1"/>
            </p:cNvPicPr>
            <p:nvPr/>
          </p:nvPicPr>
          <p:blipFill>
            <a:blip r:embed="rId4"/>
            <a:srcRect/>
            <a:stretch>
              <a:fillRect/>
            </a:stretch>
          </p:blipFill>
          <p:spPr bwMode="auto">
            <a:xfrm>
              <a:off x="592" y="1472"/>
              <a:ext cx="2263" cy="476"/>
            </a:xfrm>
            <a:prstGeom prst="rect">
              <a:avLst/>
            </a:prstGeom>
            <a:noFill/>
            <a:ln w="76200">
              <a:solidFill>
                <a:schemeClr val="accent1"/>
              </a:solidFill>
              <a:miter lim="800000"/>
              <a:headEnd/>
              <a:tailEnd/>
            </a:ln>
          </p:spPr>
        </p:pic>
        <p:sp>
          <p:nvSpPr>
            <p:cNvPr id="58380" name="Rectangle 6"/>
            <p:cNvSpPr>
              <a:spLocks noChangeArrowheads="1"/>
            </p:cNvSpPr>
            <p:nvPr/>
          </p:nvSpPr>
          <p:spPr bwMode="auto">
            <a:xfrm>
              <a:off x="4422" y="1596"/>
              <a:ext cx="116" cy="231"/>
            </a:xfrm>
            <a:prstGeom prst="rect">
              <a:avLst/>
            </a:prstGeom>
            <a:noFill/>
            <a:ln w="9525">
              <a:noFill/>
              <a:miter lim="800000"/>
              <a:headEnd/>
              <a:tailEnd/>
            </a:ln>
          </p:spPr>
          <p:txBody>
            <a:bodyPr wrap="none">
              <a:spAutoFit/>
            </a:bodyPr>
            <a:lstStyle/>
            <a:p>
              <a:endParaRPr lang="en-US" sz="1800">
                <a:latin typeface="Arial" charset="0"/>
              </a:endParaRPr>
            </a:p>
          </p:txBody>
        </p:sp>
      </p:grpSp>
      <p:pic>
        <p:nvPicPr>
          <p:cNvPr id="492551" name="Picture 7" descr="image-151"/>
          <p:cNvPicPr>
            <a:picLocks noChangeAspect="1" noChangeArrowheads="1"/>
          </p:cNvPicPr>
          <p:nvPr/>
        </p:nvPicPr>
        <p:blipFill>
          <a:blip r:embed="rId5"/>
          <a:srcRect/>
          <a:stretch>
            <a:fillRect/>
          </a:stretch>
        </p:blipFill>
        <p:spPr bwMode="auto">
          <a:xfrm>
            <a:off x="855663" y="3810000"/>
            <a:ext cx="5567362" cy="758825"/>
          </a:xfrm>
          <a:prstGeom prst="rect">
            <a:avLst/>
          </a:prstGeom>
          <a:noFill/>
          <a:ln w="76200">
            <a:solidFill>
              <a:schemeClr val="accent1"/>
            </a:solidFill>
            <a:miter lim="800000"/>
            <a:headEnd/>
            <a:tailEnd/>
          </a:ln>
        </p:spPr>
      </p:pic>
      <p:sp>
        <p:nvSpPr>
          <p:cNvPr id="58374" name="Rectangle 8"/>
          <p:cNvSpPr>
            <a:spLocks noChangeArrowheads="1"/>
          </p:cNvSpPr>
          <p:nvPr/>
        </p:nvSpPr>
        <p:spPr bwMode="auto">
          <a:xfrm>
            <a:off x="1828800" y="2895600"/>
            <a:ext cx="1676400" cy="304800"/>
          </a:xfrm>
          <a:prstGeom prst="rect">
            <a:avLst/>
          </a:prstGeom>
          <a:solidFill>
            <a:schemeClr val="accent1"/>
          </a:solidFill>
          <a:ln w="9525">
            <a:solidFill>
              <a:schemeClr val="tx1"/>
            </a:solidFill>
            <a:miter lim="800000"/>
            <a:headEnd/>
            <a:tailEnd/>
          </a:ln>
        </p:spPr>
        <p:txBody>
          <a:bodyPr wrap="none" anchor="ctr"/>
          <a:lstStyle/>
          <a:p>
            <a:pPr algn="ctr"/>
            <a:r>
              <a:rPr lang="en-US" sz="1800" dirty="0" smtClean="0">
                <a:latin typeface="Arial" charset="0"/>
              </a:rPr>
              <a:t>DRS</a:t>
            </a:r>
            <a:endParaRPr lang="en-US" sz="1800" dirty="0">
              <a:latin typeface="Arial" charset="0"/>
            </a:endParaRPr>
          </a:p>
        </p:txBody>
      </p:sp>
      <p:sp>
        <p:nvSpPr>
          <p:cNvPr id="58375" name="Rectangle 9"/>
          <p:cNvSpPr>
            <a:spLocks noChangeArrowheads="1"/>
          </p:cNvSpPr>
          <p:nvPr/>
        </p:nvSpPr>
        <p:spPr bwMode="auto">
          <a:xfrm>
            <a:off x="3886200" y="2895600"/>
            <a:ext cx="1600200" cy="304800"/>
          </a:xfrm>
          <a:prstGeom prst="rect">
            <a:avLst/>
          </a:prstGeom>
          <a:solidFill>
            <a:schemeClr val="accent1"/>
          </a:solidFill>
          <a:ln w="9525">
            <a:solidFill>
              <a:schemeClr val="tx1"/>
            </a:solidFill>
            <a:miter lim="800000"/>
            <a:headEnd/>
            <a:tailEnd/>
          </a:ln>
        </p:spPr>
        <p:txBody>
          <a:bodyPr wrap="none" anchor="ctr"/>
          <a:lstStyle/>
          <a:p>
            <a:pPr algn="ctr"/>
            <a:r>
              <a:rPr lang="en-US" sz="1800" dirty="0" smtClean="0">
                <a:latin typeface="Arial" charset="0"/>
              </a:rPr>
              <a:t>PFC</a:t>
            </a:r>
            <a:endParaRPr lang="en-US" sz="1800" dirty="0">
              <a:latin typeface="Arial" charset="0"/>
            </a:endParaRPr>
          </a:p>
        </p:txBody>
      </p:sp>
      <p:sp>
        <p:nvSpPr>
          <p:cNvPr id="58376" name="Text Box 10"/>
          <p:cNvSpPr txBox="1">
            <a:spLocks noChangeArrowheads="1"/>
          </p:cNvSpPr>
          <p:nvPr/>
        </p:nvSpPr>
        <p:spPr bwMode="auto">
          <a:xfrm>
            <a:off x="6613525" y="1270000"/>
            <a:ext cx="2540000" cy="762000"/>
          </a:xfrm>
          <a:prstGeom prst="rect">
            <a:avLst/>
          </a:prstGeom>
          <a:noFill/>
          <a:ln w="9525">
            <a:noFill/>
            <a:miter lim="800000"/>
            <a:headEnd/>
            <a:tailEnd/>
          </a:ln>
        </p:spPr>
        <p:txBody>
          <a:bodyPr wrap="none">
            <a:spAutoFit/>
          </a:bodyPr>
          <a:lstStyle/>
          <a:p>
            <a:pPr eaLnBrk="1" hangingPunct="1">
              <a:spcBef>
                <a:spcPct val="20000"/>
              </a:spcBef>
            </a:pPr>
            <a:r>
              <a:rPr lang="en-US" sz="2000">
                <a:latin typeface="Arial" charset="0"/>
              </a:rPr>
              <a:t>β = 0.53 (se = 0.041)</a:t>
            </a:r>
          </a:p>
          <a:p>
            <a:pPr eaLnBrk="1" hangingPunct="1">
              <a:spcBef>
                <a:spcPct val="20000"/>
              </a:spcBef>
            </a:pPr>
            <a:r>
              <a:rPr lang="en-US" sz="2000">
                <a:latin typeface="Arial" charset="0"/>
              </a:rPr>
              <a:t>δ = 0.98 (se = 0.014)</a:t>
            </a:r>
          </a:p>
        </p:txBody>
      </p:sp>
      <p:sp>
        <p:nvSpPr>
          <p:cNvPr id="492555" name="Text Box 11"/>
          <p:cNvSpPr txBox="1">
            <a:spLocks noChangeArrowheads="1"/>
          </p:cNvSpPr>
          <p:nvPr/>
        </p:nvSpPr>
        <p:spPr bwMode="auto">
          <a:xfrm>
            <a:off x="6689725" y="3784600"/>
            <a:ext cx="2519363" cy="701675"/>
          </a:xfrm>
          <a:prstGeom prst="rect">
            <a:avLst/>
          </a:prstGeom>
          <a:noFill/>
          <a:ln w="9525">
            <a:noFill/>
            <a:miter lim="800000"/>
            <a:headEnd/>
            <a:tailEnd/>
          </a:ln>
        </p:spPr>
        <p:txBody>
          <a:bodyPr wrap="none">
            <a:spAutoFit/>
          </a:bodyPr>
          <a:lstStyle/>
          <a:p>
            <a:pPr>
              <a:buFont typeface="Symbol" charset="2"/>
              <a:buChar char="b"/>
            </a:pPr>
            <a:r>
              <a:rPr lang="en-US" sz="2000" i="1">
                <a:latin typeface="Arial" charset="0"/>
              </a:rPr>
              <a:t>= </a:t>
            </a:r>
            <a:r>
              <a:rPr lang="en-US" sz="2000">
                <a:latin typeface="Arial" charset="0"/>
              </a:rPr>
              <a:t>0.47 (se = 0.101)</a:t>
            </a:r>
          </a:p>
          <a:p>
            <a:pPr>
              <a:buFont typeface="Symbol" charset="2"/>
              <a:buNone/>
            </a:pPr>
            <a:r>
              <a:rPr lang="en-US" sz="2000">
                <a:latin typeface="Symbol" charset="2"/>
              </a:rPr>
              <a:t>d</a:t>
            </a:r>
            <a:r>
              <a:rPr lang="en-US" sz="2000">
                <a:latin typeface="Arial" charset="0"/>
              </a:rPr>
              <a:t> = 1.02 (se = 0.018)</a:t>
            </a:r>
          </a:p>
        </p:txBody>
      </p:sp>
      <p:sp>
        <p:nvSpPr>
          <p:cNvPr id="492556" name="Text Box 12"/>
          <p:cNvSpPr txBox="1">
            <a:spLocks noChangeArrowheads="1"/>
          </p:cNvSpPr>
          <p:nvPr/>
        </p:nvSpPr>
        <p:spPr bwMode="auto">
          <a:xfrm>
            <a:off x="898525" y="4992688"/>
            <a:ext cx="6786563" cy="1187450"/>
          </a:xfrm>
          <a:prstGeom prst="rect">
            <a:avLst/>
          </a:prstGeom>
          <a:noFill/>
          <a:ln w="9525">
            <a:noFill/>
            <a:miter lim="800000"/>
            <a:headEnd/>
            <a:tailEnd/>
          </a:ln>
        </p:spPr>
        <p:txBody>
          <a:bodyPr wrap="none">
            <a:spAutoFit/>
          </a:bodyPr>
          <a:lstStyle/>
          <a:p>
            <a:pPr>
              <a:buFontTx/>
              <a:buChar char="•"/>
            </a:pPr>
            <a:r>
              <a:rPr lang="en-US">
                <a:latin typeface="Arial" charset="0"/>
              </a:rPr>
              <a:t> Evidence for two-system model</a:t>
            </a:r>
          </a:p>
          <a:p>
            <a:pPr>
              <a:buFontTx/>
              <a:buChar char="•"/>
            </a:pPr>
            <a:r>
              <a:rPr lang="en-US">
                <a:latin typeface="Arial" charset="0"/>
              </a:rPr>
              <a:t> Can reject exponential restriction with t-stat &gt; 5</a:t>
            </a:r>
          </a:p>
          <a:p>
            <a:pPr>
              <a:buFontTx/>
              <a:buChar char="•"/>
            </a:pPr>
            <a:r>
              <a:rPr lang="en-US">
                <a:latin typeface="Arial" charset="0"/>
              </a:rPr>
              <a:t> Double exponential generalization fits data best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2551"/>
                                        </p:tgtEl>
                                        <p:attrNameLst>
                                          <p:attrName>style.visibility</p:attrName>
                                        </p:attrNameLst>
                                      </p:cBhvr>
                                      <p:to>
                                        <p:strVal val="visible"/>
                                      </p:to>
                                    </p:set>
                                    <p:animEffect transition="in" filter="fade">
                                      <p:cBhvr>
                                        <p:cTn id="7" dur="500"/>
                                        <p:tgtEl>
                                          <p:spTgt spid="49255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9255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92556">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92556">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9255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5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0"/>
            <a:ext cx="7772400" cy="1143000"/>
          </a:xfrm>
        </p:spPr>
        <p:txBody>
          <a:bodyPr/>
          <a:lstStyle/>
          <a:p>
            <a:pPr eaLnBrk="1" hangingPunct="1"/>
            <a:r>
              <a:rPr lang="en-US" sz="2800" smtClean="0">
                <a:cs typeface="Arial" charset="0"/>
              </a:rPr>
              <a:t>More methods...</a:t>
            </a:r>
          </a:p>
        </p:txBody>
      </p:sp>
      <p:sp>
        <p:nvSpPr>
          <p:cNvPr id="12291" name="Rectangle 3"/>
          <p:cNvSpPr>
            <a:spLocks noGrp="1" noChangeArrowheads="1"/>
          </p:cNvSpPr>
          <p:nvPr>
            <p:ph type="body" idx="1"/>
          </p:nvPr>
        </p:nvSpPr>
        <p:spPr>
          <a:xfrm>
            <a:off x="609600" y="1066800"/>
            <a:ext cx="8001000" cy="4114800"/>
          </a:xfrm>
        </p:spPr>
        <p:txBody>
          <a:bodyPr/>
          <a:lstStyle/>
          <a:p>
            <a:pPr eaLnBrk="1" hangingPunct="1">
              <a:buFontTx/>
              <a:buNone/>
            </a:pPr>
            <a:r>
              <a:rPr lang="en-US" smtClean="0"/>
              <a:t>Lesions, localized damage, gene knockout…</a:t>
            </a:r>
          </a:p>
          <a:p>
            <a:pPr eaLnBrk="1" hangingPunct="1"/>
            <a:r>
              <a:rPr lang="en-US" smtClean="0"/>
              <a:t>e.g., experimental destruction of both amygdalas in an animal tames the animal, making it sexually inactive and indifferent to danger like snakes or other aggressive members of its own species</a:t>
            </a:r>
          </a:p>
          <a:p>
            <a:pPr eaLnBrk="1" hangingPunct="1"/>
            <a:r>
              <a:rPr lang="en-US" smtClean="0"/>
              <a:t>e.g., humans with lesions of the amygdala lose affective (i.e. emotional) meaning</a:t>
            </a:r>
          </a:p>
          <a:p>
            <a:pPr eaLnBrk="1" hangingPunct="1"/>
            <a:r>
              <a:rPr lang="en-US" smtClean="0"/>
              <a:t>e.g., knocking out the gene that makes                         a key protein for amygdala function              	        makes rats relatively fearless </a:t>
            </a:r>
          </a:p>
          <a:p>
            <a:pPr eaLnBrk="1" hangingPunct="1"/>
            <a:r>
              <a:rPr lang="en-US" smtClean="0"/>
              <a:t>e.g., hippocampus removal prevents            experiences from being encoded in                         long-term memory</a:t>
            </a:r>
          </a:p>
          <a:p>
            <a:pPr eaLnBrk="1" hangingPunct="1">
              <a:buFontTx/>
              <a:buNone/>
            </a:pPr>
            <a:endParaRPr lang="en-US" smtClean="0"/>
          </a:p>
        </p:txBody>
      </p:sp>
      <p:pic>
        <p:nvPicPr>
          <p:cNvPr id="12292" name="Picture 4" descr="icepick"/>
          <p:cNvPicPr>
            <a:picLocks noChangeAspect="1" noChangeArrowheads="1"/>
          </p:cNvPicPr>
          <p:nvPr/>
        </p:nvPicPr>
        <p:blipFill>
          <a:blip r:embed="rId3"/>
          <a:srcRect/>
          <a:stretch>
            <a:fillRect/>
          </a:stretch>
        </p:blipFill>
        <p:spPr bwMode="auto">
          <a:xfrm>
            <a:off x="6477000" y="3581400"/>
            <a:ext cx="2185988" cy="2185988"/>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5073650" y="2668588"/>
            <a:ext cx="152400" cy="1371600"/>
          </a:xfrm>
          <a:prstGeom prst="rect">
            <a:avLst/>
          </a:prstGeom>
          <a:solidFill>
            <a:srgbClr val="E6E6E6"/>
          </a:solidFill>
          <a:ln w="9525">
            <a:solidFill>
              <a:schemeClr val="tx1"/>
            </a:solidFill>
            <a:prstDash val="dash"/>
            <a:miter lim="800000"/>
            <a:headEnd/>
            <a:tailEnd/>
          </a:ln>
        </p:spPr>
        <p:txBody>
          <a:bodyPr wrap="none" anchor="ctr"/>
          <a:lstStyle/>
          <a:p>
            <a:endParaRPr lang="en-US"/>
          </a:p>
        </p:txBody>
      </p:sp>
      <p:sp>
        <p:nvSpPr>
          <p:cNvPr id="59395" name="Line 3"/>
          <p:cNvSpPr>
            <a:spLocks noChangeShapeType="1"/>
          </p:cNvSpPr>
          <p:nvPr/>
        </p:nvSpPr>
        <p:spPr bwMode="auto">
          <a:xfrm>
            <a:off x="4733925" y="3446463"/>
            <a:ext cx="30163" cy="1587"/>
          </a:xfrm>
          <a:prstGeom prst="line">
            <a:avLst/>
          </a:prstGeom>
          <a:noFill/>
          <a:ln w="19050">
            <a:solidFill>
              <a:srgbClr val="DD0806"/>
            </a:solidFill>
            <a:round/>
            <a:headEnd/>
            <a:tailEnd/>
          </a:ln>
        </p:spPr>
        <p:txBody>
          <a:bodyPr/>
          <a:lstStyle/>
          <a:p>
            <a:endParaRPr lang="en-US"/>
          </a:p>
        </p:txBody>
      </p:sp>
      <p:sp>
        <p:nvSpPr>
          <p:cNvPr id="59396" name="Rectangle 4"/>
          <p:cNvSpPr>
            <a:spLocks noChangeArrowheads="1"/>
          </p:cNvSpPr>
          <p:nvPr/>
        </p:nvSpPr>
        <p:spPr bwMode="auto">
          <a:xfrm>
            <a:off x="1752600" y="4114800"/>
            <a:ext cx="996950" cy="274638"/>
          </a:xfrm>
          <a:prstGeom prst="rect">
            <a:avLst/>
          </a:prstGeom>
          <a:noFill/>
          <a:ln w="9525">
            <a:noFill/>
            <a:miter lim="800000"/>
            <a:headEnd/>
            <a:tailEnd/>
          </a:ln>
        </p:spPr>
        <p:txBody>
          <a:bodyPr wrap="none">
            <a:spAutoFit/>
          </a:bodyPr>
          <a:lstStyle/>
          <a:p>
            <a:pPr algn="ctr"/>
            <a:r>
              <a:rPr lang="en-US" sz="1200">
                <a:latin typeface="Verdana" pitchFamily="34" charset="0"/>
                <a:ea typeface="ＭＳ Ｐゴシック" charset="-128"/>
              </a:rPr>
              <a:t>y = 12mm</a:t>
            </a:r>
          </a:p>
        </p:txBody>
      </p:sp>
      <p:pic>
        <p:nvPicPr>
          <p:cNvPr id="59397" name="Picture 5" descr="y4"/>
          <p:cNvPicPr>
            <a:picLocks noChangeAspect="1" noChangeArrowheads="1"/>
          </p:cNvPicPr>
          <p:nvPr/>
        </p:nvPicPr>
        <p:blipFill>
          <a:blip r:embed="rId3"/>
          <a:srcRect/>
          <a:stretch>
            <a:fillRect/>
          </a:stretch>
        </p:blipFill>
        <p:spPr bwMode="auto">
          <a:xfrm>
            <a:off x="914400" y="1600200"/>
            <a:ext cx="2505075" cy="2439988"/>
          </a:xfrm>
          <a:prstGeom prst="rect">
            <a:avLst/>
          </a:prstGeom>
          <a:noFill/>
          <a:ln w="9525">
            <a:noFill/>
            <a:miter lim="800000"/>
            <a:headEnd/>
            <a:tailEnd/>
          </a:ln>
        </p:spPr>
      </p:pic>
      <p:sp>
        <p:nvSpPr>
          <p:cNvPr id="59398" name="Rectangle 6"/>
          <p:cNvSpPr>
            <a:spLocks noChangeArrowheads="1"/>
          </p:cNvSpPr>
          <p:nvPr/>
        </p:nvSpPr>
        <p:spPr bwMode="auto">
          <a:xfrm flipH="1">
            <a:off x="1981200" y="3505200"/>
            <a:ext cx="463550" cy="244475"/>
          </a:xfrm>
          <a:prstGeom prst="rect">
            <a:avLst/>
          </a:prstGeom>
          <a:noFill/>
          <a:ln w="9525">
            <a:noFill/>
            <a:miter lim="800000"/>
            <a:headEnd/>
            <a:tailEnd/>
          </a:ln>
        </p:spPr>
        <p:txBody>
          <a:bodyPr wrap="none">
            <a:spAutoFit/>
          </a:bodyPr>
          <a:lstStyle/>
          <a:p>
            <a:r>
              <a:rPr lang="en-US" sz="1000">
                <a:solidFill>
                  <a:srgbClr val="FFFF00"/>
                </a:solidFill>
                <a:latin typeface="Verdana" pitchFamily="34" charset="0"/>
                <a:ea typeface="ＭＳ Ｐゴシック" charset="-128"/>
              </a:rPr>
              <a:t>VStr</a:t>
            </a:r>
          </a:p>
        </p:txBody>
      </p:sp>
      <p:sp>
        <p:nvSpPr>
          <p:cNvPr id="59399" name="Line 7"/>
          <p:cNvSpPr>
            <a:spLocks noChangeShapeType="1"/>
          </p:cNvSpPr>
          <p:nvPr/>
        </p:nvSpPr>
        <p:spPr bwMode="auto">
          <a:xfrm flipH="1" flipV="1">
            <a:off x="1905000" y="3352800"/>
            <a:ext cx="123825" cy="190500"/>
          </a:xfrm>
          <a:prstGeom prst="line">
            <a:avLst/>
          </a:prstGeom>
          <a:noFill/>
          <a:ln w="38100">
            <a:solidFill>
              <a:srgbClr val="FFFF00"/>
            </a:solidFill>
            <a:round/>
            <a:headEnd/>
            <a:tailEnd type="triangle" w="sm" len="med"/>
          </a:ln>
        </p:spPr>
        <p:txBody>
          <a:bodyPr wrap="none" anchor="ctr"/>
          <a:lstStyle/>
          <a:p>
            <a:endParaRPr lang="en-US"/>
          </a:p>
        </p:txBody>
      </p:sp>
      <p:sp>
        <p:nvSpPr>
          <p:cNvPr id="59400" name="Line 8"/>
          <p:cNvSpPr>
            <a:spLocks noChangeShapeType="1"/>
          </p:cNvSpPr>
          <p:nvPr/>
        </p:nvSpPr>
        <p:spPr bwMode="auto">
          <a:xfrm flipV="1">
            <a:off x="2362200" y="3276600"/>
            <a:ext cx="168275" cy="212725"/>
          </a:xfrm>
          <a:prstGeom prst="line">
            <a:avLst/>
          </a:prstGeom>
          <a:noFill/>
          <a:ln w="38100">
            <a:solidFill>
              <a:srgbClr val="FFFF00"/>
            </a:solidFill>
            <a:round/>
            <a:headEnd/>
            <a:tailEnd type="triangle" w="sm" len="med"/>
          </a:ln>
        </p:spPr>
        <p:txBody>
          <a:bodyPr wrap="none" anchor="ctr"/>
          <a:lstStyle/>
          <a:p>
            <a:endParaRPr lang="en-US"/>
          </a:p>
        </p:txBody>
      </p:sp>
      <p:sp>
        <p:nvSpPr>
          <p:cNvPr id="59401" name="Rectangle 9"/>
          <p:cNvSpPr>
            <a:spLocks noChangeArrowheads="1"/>
          </p:cNvSpPr>
          <p:nvPr/>
        </p:nvSpPr>
        <p:spPr bwMode="auto">
          <a:xfrm flipH="1">
            <a:off x="2819400" y="1981200"/>
            <a:ext cx="465138" cy="244475"/>
          </a:xfrm>
          <a:prstGeom prst="rect">
            <a:avLst/>
          </a:prstGeom>
          <a:noFill/>
          <a:ln w="9525">
            <a:noFill/>
            <a:miter lim="800000"/>
            <a:headEnd/>
            <a:tailEnd/>
          </a:ln>
        </p:spPr>
        <p:txBody>
          <a:bodyPr wrap="none">
            <a:spAutoFit/>
          </a:bodyPr>
          <a:lstStyle/>
          <a:p>
            <a:r>
              <a:rPr lang="en-US" sz="1000">
                <a:solidFill>
                  <a:srgbClr val="FFFF00"/>
                </a:solidFill>
                <a:latin typeface="Verdana" pitchFamily="34" charset="0"/>
                <a:ea typeface="ＭＳ Ｐゴシック" charset="-128"/>
              </a:rPr>
              <a:t>SMA</a:t>
            </a:r>
          </a:p>
        </p:txBody>
      </p:sp>
      <p:sp>
        <p:nvSpPr>
          <p:cNvPr id="59402" name="Line 10"/>
          <p:cNvSpPr>
            <a:spLocks noChangeShapeType="1"/>
          </p:cNvSpPr>
          <p:nvPr/>
        </p:nvSpPr>
        <p:spPr bwMode="auto">
          <a:xfrm flipH="1">
            <a:off x="2438400" y="2133600"/>
            <a:ext cx="346075" cy="155575"/>
          </a:xfrm>
          <a:prstGeom prst="line">
            <a:avLst/>
          </a:prstGeom>
          <a:noFill/>
          <a:ln w="38100">
            <a:solidFill>
              <a:srgbClr val="FFFF00"/>
            </a:solidFill>
            <a:round/>
            <a:headEnd/>
            <a:tailEnd type="triangle" w="sm" len="med"/>
          </a:ln>
        </p:spPr>
        <p:txBody>
          <a:bodyPr wrap="none" anchor="ctr"/>
          <a:lstStyle/>
          <a:p>
            <a:endParaRPr lang="en-US"/>
          </a:p>
        </p:txBody>
      </p:sp>
      <p:sp>
        <p:nvSpPr>
          <p:cNvPr id="59403" name="Rectangle 11"/>
          <p:cNvSpPr>
            <a:spLocks noChangeArrowheads="1"/>
          </p:cNvSpPr>
          <p:nvPr/>
        </p:nvSpPr>
        <p:spPr bwMode="auto">
          <a:xfrm flipH="1">
            <a:off x="914400" y="2133600"/>
            <a:ext cx="385763" cy="244475"/>
          </a:xfrm>
          <a:prstGeom prst="rect">
            <a:avLst/>
          </a:prstGeom>
          <a:noFill/>
          <a:ln w="9525">
            <a:noFill/>
            <a:miter lim="800000"/>
            <a:headEnd/>
            <a:tailEnd/>
          </a:ln>
        </p:spPr>
        <p:txBody>
          <a:bodyPr wrap="none">
            <a:spAutoFit/>
          </a:bodyPr>
          <a:lstStyle/>
          <a:p>
            <a:r>
              <a:rPr lang="en-US" sz="1000">
                <a:solidFill>
                  <a:srgbClr val="FFFF00"/>
                </a:solidFill>
                <a:latin typeface="Verdana" pitchFamily="34" charset="0"/>
                <a:ea typeface="ＭＳ Ｐゴシック" charset="-128"/>
              </a:rPr>
              <a:t>Ins</a:t>
            </a:r>
          </a:p>
        </p:txBody>
      </p:sp>
      <p:sp>
        <p:nvSpPr>
          <p:cNvPr id="59404" name="Line 12"/>
          <p:cNvSpPr>
            <a:spLocks noChangeShapeType="1"/>
          </p:cNvSpPr>
          <p:nvPr/>
        </p:nvSpPr>
        <p:spPr bwMode="auto">
          <a:xfrm>
            <a:off x="1143000" y="2438400"/>
            <a:ext cx="203200" cy="339725"/>
          </a:xfrm>
          <a:prstGeom prst="line">
            <a:avLst/>
          </a:prstGeom>
          <a:noFill/>
          <a:ln w="38100">
            <a:solidFill>
              <a:srgbClr val="FFFF00"/>
            </a:solidFill>
            <a:round/>
            <a:headEnd/>
            <a:tailEnd type="triangle" w="sm" len="med"/>
          </a:ln>
        </p:spPr>
        <p:txBody>
          <a:bodyPr wrap="none" anchor="ctr"/>
          <a:lstStyle/>
          <a:p>
            <a:endParaRPr lang="en-US"/>
          </a:p>
        </p:txBody>
      </p:sp>
      <p:grpSp>
        <p:nvGrpSpPr>
          <p:cNvPr id="59405" name="Group 13"/>
          <p:cNvGrpSpPr>
            <a:grpSpLocks/>
          </p:cNvGrpSpPr>
          <p:nvPr/>
        </p:nvGrpSpPr>
        <p:grpSpPr bwMode="auto">
          <a:xfrm>
            <a:off x="3495675" y="2573338"/>
            <a:ext cx="541338" cy="1538287"/>
            <a:chOff x="4992" y="905"/>
            <a:chExt cx="341" cy="969"/>
          </a:xfrm>
        </p:grpSpPr>
        <p:pic>
          <p:nvPicPr>
            <p:cNvPr id="59518" name="Picture 14" descr="sb"/>
            <p:cNvPicPr>
              <a:picLocks noChangeArrowheads="1"/>
            </p:cNvPicPr>
            <p:nvPr/>
          </p:nvPicPr>
          <p:blipFill>
            <a:blip r:embed="rId4"/>
            <a:srcRect/>
            <a:stretch>
              <a:fillRect/>
            </a:stretch>
          </p:blipFill>
          <p:spPr bwMode="auto">
            <a:xfrm flipH="1">
              <a:off x="4992" y="960"/>
              <a:ext cx="118" cy="864"/>
            </a:xfrm>
            <a:prstGeom prst="rect">
              <a:avLst/>
            </a:prstGeom>
            <a:noFill/>
            <a:ln w="9525">
              <a:solidFill>
                <a:schemeClr val="tx1"/>
              </a:solidFill>
              <a:miter lim="800000"/>
              <a:headEnd/>
              <a:tailEnd/>
            </a:ln>
          </p:spPr>
        </p:pic>
        <p:sp>
          <p:nvSpPr>
            <p:cNvPr id="59519" name="Rectangle 15"/>
            <p:cNvSpPr>
              <a:spLocks noChangeArrowheads="1"/>
            </p:cNvSpPr>
            <p:nvPr/>
          </p:nvSpPr>
          <p:spPr bwMode="auto">
            <a:xfrm>
              <a:off x="5095" y="1701"/>
              <a:ext cx="177" cy="173"/>
            </a:xfrm>
            <a:prstGeom prst="rect">
              <a:avLst/>
            </a:prstGeom>
            <a:noFill/>
            <a:ln w="9525">
              <a:noFill/>
              <a:miter lim="800000"/>
              <a:headEnd/>
              <a:tailEnd/>
            </a:ln>
          </p:spPr>
          <p:txBody>
            <a:bodyPr wrap="none">
              <a:spAutoFit/>
            </a:bodyPr>
            <a:lstStyle/>
            <a:p>
              <a:r>
                <a:rPr lang="en-US" sz="1200">
                  <a:latin typeface="Verdana" pitchFamily="34" charset="0"/>
                  <a:ea typeface="ＭＳ Ｐゴシック" charset="-128"/>
                </a:rPr>
                <a:t>0</a:t>
              </a:r>
            </a:p>
          </p:txBody>
        </p:sp>
        <p:sp>
          <p:nvSpPr>
            <p:cNvPr id="59520" name="Rectangle 16"/>
            <p:cNvSpPr>
              <a:spLocks noChangeArrowheads="1"/>
            </p:cNvSpPr>
            <p:nvPr/>
          </p:nvSpPr>
          <p:spPr bwMode="auto">
            <a:xfrm>
              <a:off x="5095" y="905"/>
              <a:ext cx="238" cy="173"/>
            </a:xfrm>
            <a:prstGeom prst="rect">
              <a:avLst/>
            </a:prstGeom>
            <a:noFill/>
            <a:ln w="9525">
              <a:noFill/>
              <a:miter lim="800000"/>
              <a:headEnd/>
              <a:tailEnd/>
            </a:ln>
          </p:spPr>
          <p:txBody>
            <a:bodyPr wrap="none">
              <a:spAutoFit/>
            </a:bodyPr>
            <a:lstStyle/>
            <a:p>
              <a:r>
                <a:rPr lang="en-US" sz="1200">
                  <a:latin typeface="Verdana" pitchFamily="34" charset="0"/>
                  <a:ea typeface="ＭＳ Ｐゴシック" charset="-128"/>
                </a:rPr>
                <a:t>11</a:t>
              </a:r>
            </a:p>
          </p:txBody>
        </p:sp>
        <p:sp>
          <p:nvSpPr>
            <p:cNvPr id="59521" name="Rectangle 17"/>
            <p:cNvSpPr>
              <a:spLocks noChangeArrowheads="1"/>
            </p:cNvSpPr>
            <p:nvPr/>
          </p:nvSpPr>
          <p:spPr bwMode="auto">
            <a:xfrm>
              <a:off x="5143" y="1283"/>
              <a:ext cx="185" cy="192"/>
            </a:xfrm>
            <a:prstGeom prst="rect">
              <a:avLst/>
            </a:prstGeom>
            <a:noFill/>
            <a:ln w="9525">
              <a:noFill/>
              <a:miter lim="800000"/>
              <a:headEnd/>
              <a:tailEnd/>
            </a:ln>
          </p:spPr>
          <p:txBody>
            <a:bodyPr wrap="none">
              <a:spAutoFit/>
            </a:bodyPr>
            <a:lstStyle/>
            <a:p>
              <a:r>
                <a:rPr lang="en-US" sz="1400">
                  <a:latin typeface="Verdana" pitchFamily="34" charset="0"/>
                  <a:ea typeface="ＭＳ Ｐゴシック" charset="-128"/>
                </a:rPr>
                <a:t>T</a:t>
              </a:r>
            </a:p>
          </p:txBody>
        </p:sp>
      </p:grpSp>
      <p:sp>
        <p:nvSpPr>
          <p:cNvPr id="59406" name="Line 18"/>
          <p:cNvSpPr>
            <a:spLocks noChangeShapeType="1"/>
          </p:cNvSpPr>
          <p:nvPr/>
        </p:nvSpPr>
        <p:spPr bwMode="auto">
          <a:xfrm flipV="1">
            <a:off x="4748213" y="3381375"/>
            <a:ext cx="1587" cy="31750"/>
          </a:xfrm>
          <a:prstGeom prst="line">
            <a:avLst/>
          </a:prstGeom>
          <a:noFill/>
          <a:ln w="19050">
            <a:solidFill>
              <a:srgbClr val="DD0806"/>
            </a:solidFill>
            <a:round/>
            <a:headEnd/>
            <a:tailEnd/>
          </a:ln>
        </p:spPr>
        <p:txBody>
          <a:bodyPr/>
          <a:lstStyle/>
          <a:p>
            <a:endParaRPr lang="en-US"/>
          </a:p>
        </p:txBody>
      </p:sp>
      <p:sp>
        <p:nvSpPr>
          <p:cNvPr id="59407" name="Line 19"/>
          <p:cNvSpPr>
            <a:spLocks noChangeShapeType="1"/>
          </p:cNvSpPr>
          <p:nvPr/>
        </p:nvSpPr>
        <p:spPr bwMode="auto">
          <a:xfrm>
            <a:off x="4733925" y="3381375"/>
            <a:ext cx="30163" cy="1588"/>
          </a:xfrm>
          <a:prstGeom prst="line">
            <a:avLst/>
          </a:prstGeom>
          <a:noFill/>
          <a:ln w="19050">
            <a:solidFill>
              <a:srgbClr val="DD0806"/>
            </a:solidFill>
            <a:round/>
            <a:headEnd/>
            <a:tailEnd/>
          </a:ln>
        </p:spPr>
        <p:txBody>
          <a:bodyPr/>
          <a:lstStyle/>
          <a:p>
            <a:endParaRPr lang="en-US"/>
          </a:p>
        </p:txBody>
      </p:sp>
      <p:sp>
        <p:nvSpPr>
          <p:cNvPr id="59408" name="Line 20"/>
          <p:cNvSpPr>
            <a:spLocks noChangeShapeType="1"/>
          </p:cNvSpPr>
          <p:nvPr/>
        </p:nvSpPr>
        <p:spPr bwMode="auto">
          <a:xfrm flipV="1">
            <a:off x="5143500" y="3444875"/>
            <a:ext cx="1588" cy="7938"/>
          </a:xfrm>
          <a:prstGeom prst="line">
            <a:avLst/>
          </a:prstGeom>
          <a:noFill/>
          <a:ln w="19050">
            <a:solidFill>
              <a:srgbClr val="DD0806"/>
            </a:solidFill>
            <a:round/>
            <a:headEnd/>
            <a:tailEnd/>
          </a:ln>
        </p:spPr>
        <p:txBody>
          <a:bodyPr/>
          <a:lstStyle/>
          <a:p>
            <a:endParaRPr lang="en-US"/>
          </a:p>
        </p:txBody>
      </p:sp>
      <p:sp>
        <p:nvSpPr>
          <p:cNvPr id="59409" name="Line 21"/>
          <p:cNvSpPr>
            <a:spLocks noChangeShapeType="1"/>
          </p:cNvSpPr>
          <p:nvPr/>
        </p:nvSpPr>
        <p:spPr bwMode="auto">
          <a:xfrm>
            <a:off x="5127625" y="3444875"/>
            <a:ext cx="31750" cy="1588"/>
          </a:xfrm>
          <a:prstGeom prst="line">
            <a:avLst/>
          </a:prstGeom>
          <a:noFill/>
          <a:ln w="19050">
            <a:solidFill>
              <a:srgbClr val="DD0806"/>
            </a:solidFill>
            <a:round/>
            <a:headEnd/>
            <a:tailEnd/>
          </a:ln>
        </p:spPr>
        <p:txBody>
          <a:bodyPr/>
          <a:lstStyle/>
          <a:p>
            <a:endParaRPr lang="en-US"/>
          </a:p>
        </p:txBody>
      </p:sp>
      <p:sp>
        <p:nvSpPr>
          <p:cNvPr id="59410" name="Line 22"/>
          <p:cNvSpPr>
            <a:spLocks noChangeShapeType="1"/>
          </p:cNvSpPr>
          <p:nvPr/>
        </p:nvSpPr>
        <p:spPr bwMode="auto">
          <a:xfrm flipV="1">
            <a:off x="5932488" y="3381375"/>
            <a:ext cx="1587" cy="61913"/>
          </a:xfrm>
          <a:prstGeom prst="line">
            <a:avLst/>
          </a:prstGeom>
          <a:noFill/>
          <a:ln w="19050">
            <a:solidFill>
              <a:srgbClr val="DD0806"/>
            </a:solidFill>
            <a:round/>
            <a:headEnd/>
            <a:tailEnd/>
          </a:ln>
        </p:spPr>
        <p:txBody>
          <a:bodyPr/>
          <a:lstStyle/>
          <a:p>
            <a:endParaRPr lang="en-US"/>
          </a:p>
        </p:txBody>
      </p:sp>
      <p:sp>
        <p:nvSpPr>
          <p:cNvPr id="59411" name="Line 23"/>
          <p:cNvSpPr>
            <a:spLocks noChangeShapeType="1"/>
          </p:cNvSpPr>
          <p:nvPr/>
        </p:nvSpPr>
        <p:spPr bwMode="auto">
          <a:xfrm>
            <a:off x="5916613" y="3381375"/>
            <a:ext cx="31750" cy="1588"/>
          </a:xfrm>
          <a:prstGeom prst="line">
            <a:avLst/>
          </a:prstGeom>
          <a:noFill/>
          <a:ln w="19050">
            <a:solidFill>
              <a:srgbClr val="DD0806"/>
            </a:solidFill>
            <a:round/>
            <a:headEnd/>
            <a:tailEnd/>
          </a:ln>
        </p:spPr>
        <p:txBody>
          <a:bodyPr/>
          <a:lstStyle/>
          <a:p>
            <a:endParaRPr lang="en-US"/>
          </a:p>
        </p:txBody>
      </p:sp>
      <p:sp>
        <p:nvSpPr>
          <p:cNvPr id="59412" name="Line 24"/>
          <p:cNvSpPr>
            <a:spLocks noChangeShapeType="1"/>
          </p:cNvSpPr>
          <p:nvPr/>
        </p:nvSpPr>
        <p:spPr bwMode="auto">
          <a:xfrm flipV="1">
            <a:off x="6326188" y="2819400"/>
            <a:ext cx="1587" cy="36513"/>
          </a:xfrm>
          <a:prstGeom prst="line">
            <a:avLst/>
          </a:prstGeom>
          <a:noFill/>
          <a:ln w="19050">
            <a:solidFill>
              <a:srgbClr val="DD0806"/>
            </a:solidFill>
            <a:round/>
            <a:headEnd/>
            <a:tailEnd/>
          </a:ln>
        </p:spPr>
        <p:txBody>
          <a:bodyPr/>
          <a:lstStyle/>
          <a:p>
            <a:endParaRPr lang="en-US"/>
          </a:p>
        </p:txBody>
      </p:sp>
      <p:sp>
        <p:nvSpPr>
          <p:cNvPr id="59413" name="Line 25"/>
          <p:cNvSpPr>
            <a:spLocks noChangeShapeType="1"/>
          </p:cNvSpPr>
          <p:nvPr/>
        </p:nvSpPr>
        <p:spPr bwMode="auto">
          <a:xfrm>
            <a:off x="6310313" y="2819400"/>
            <a:ext cx="31750" cy="1588"/>
          </a:xfrm>
          <a:prstGeom prst="line">
            <a:avLst/>
          </a:prstGeom>
          <a:noFill/>
          <a:ln w="19050">
            <a:solidFill>
              <a:srgbClr val="DD0806"/>
            </a:solidFill>
            <a:round/>
            <a:headEnd/>
            <a:tailEnd/>
          </a:ln>
        </p:spPr>
        <p:txBody>
          <a:bodyPr/>
          <a:lstStyle/>
          <a:p>
            <a:endParaRPr lang="en-US"/>
          </a:p>
        </p:txBody>
      </p:sp>
      <p:sp>
        <p:nvSpPr>
          <p:cNvPr id="59414" name="Line 26"/>
          <p:cNvSpPr>
            <a:spLocks noChangeShapeType="1"/>
          </p:cNvSpPr>
          <p:nvPr/>
        </p:nvSpPr>
        <p:spPr bwMode="auto">
          <a:xfrm flipV="1">
            <a:off x="6719888" y="3168650"/>
            <a:ext cx="1587" cy="3175"/>
          </a:xfrm>
          <a:prstGeom prst="line">
            <a:avLst/>
          </a:prstGeom>
          <a:noFill/>
          <a:ln w="19050">
            <a:solidFill>
              <a:srgbClr val="DD0806"/>
            </a:solidFill>
            <a:round/>
            <a:headEnd/>
            <a:tailEnd/>
          </a:ln>
        </p:spPr>
        <p:txBody>
          <a:bodyPr/>
          <a:lstStyle/>
          <a:p>
            <a:endParaRPr lang="en-US"/>
          </a:p>
        </p:txBody>
      </p:sp>
      <p:sp>
        <p:nvSpPr>
          <p:cNvPr id="59415" name="Line 27"/>
          <p:cNvSpPr>
            <a:spLocks noChangeShapeType="1"/>
          </p:cNvSpPr>
          <p:nvPr/>
        </p:nvSpPr>
        <p:spPr bwMode="auto">
          <a:xfrm>
            <a:off x="6705600" y="3168650"/>
            <a:ext cx="30163" cy="1588"/>
          </a:xfrm>
          <a:prstGeom prst="line">
            <a:avLst/>
          </a:prstGeom>
          <a:noFill/>
          <a:ln w="19050">
            <a:solidFill>
              <a:srgbClr val="DD0806"/>
            </a:solidFill>
            <a:round/>
            <a:headEnd/>
            <a:tailEnd/>
          </a:ln>
        </p:spPr>
        <p:txBody>
          <a:bodyPr/>
          <a:lstStyle/>
          <a:p>
            <a:endParaRPr lang="en-US"/>
          </a:p>
        </p:txBody>
      </p:sp>
      <p:sp>
        <p:nvSpPr>
          <p:cNvPr id="59416" name="Line 28"/>
          <p:cNvSpPr>
            <a:spLocks noChangeShapeType="1"/>
          </p:cNvSpPr>
          <p:nvPr/>
        </p:nvSpPr>
        <p:spPr bwMode="auto">
          <a:xfrm flipV="1">
            <a:off x="7115175" y="4100513"/>
            <a:ext cx="1588" cy="82550"/>
          </a:xfrm>
          <a:prstGeom prst="line">
            <a:avLst/>
          </a:prstGeom>
          <a:noFill/>
          <a:ln w="19050">
            <a:solidFill>
              <a:srgbClr val="DD0806"/>
            </a:solidFill>
            <a:round/>
            <a:headEnd/>
            <a:tailEnd/>
          </a:ln>
        </p:spPr>
        <p:txBody>
          <a:bodyPr/>
          <a:lstStyle/>
          <a:p>
            <a:endParaRPr lang="en-US"/>
          </a:p>
        </p:txBody>
      </p:sp>
      <p:sp>
        <p:nvSpPr>
          <p:cNvPr id="59417" name="Line 29"/>
          <p:cNvSpPr>
            <a:spLocks noChangeShapeType="1"/>
          </p:cNvSpPr>
          <p:nvPr/>
        </p:nvSpPr>
        <p:spPr bwMode="auto">
          <a:xfrm>
            <a:off x="7099300" y="4100513"/>
            <a:ext cx="31750" cy="1587"/>
          </a:xfrm>
          <a:prstGeom prst="line">
            <a:avLst/>
          </a:prstGeom>
          <a:noFill/>
          <a:ln w="19050">
            <a:solidFill>
              <a:srgbClr val="DD0806"/>
            </a:solidFill>
            <a:round/>
            <a:headEnd/>
            <a:tailEnd/>
          </a:ln>
        </p:spPr>
        <p:txBody>
          <a:bodyPr/>
          <a:lstStyle/>
          <a:p>
            <a:endParaRPr lang="en-US"/>
          </a:p>
        </p:txBody>
      </p:sp>
      <p:sp>
        <p:nvSpPr>
          <p:cNvPr id="59418" name="Line 30"/>
          <p:cNvSpPr>
            <a:spLocks noChangeShapeType="1"/>
          </p:cNvSpPr>
          <p:nvPr/>
        </p:nvSpPr>
        <p:spPr bwMode="auto">
          <a:xfrm flipV="1">
            <a:off x="7508875" y="3816350"/>
            <a:ext cx="1588" cy="12700"/>
          </a:xfrm>
          <a:prstGeom prst="line">
            <a:avLst/>
          </a:prstGeom>
          <a:noFill/>
          <a:ln w="19050">
            <a:solidFill>
              <a:srgbClr val="DD0806"/>
            </a:solidFill>
            <a:round/>
            <a:headEnd/>
            <a:tailEnd/>
          </a:ln>
        </p:spPr>
        <p:txBody>
          <a:bodyPr/>
          <a:lstStyle/>
          <a:p>
            <a:endParaRPr lang="en-US"/>
          </a:p>
        </p:txBody>
      </p:sp>
      <p:sp>
        <p:nvSpPr>
          <p:cNvPr id="59419" name="Line 31"/>
          <p:cNvSpPr>
            <a:spLocks noChangeShapeType="1"/>
          </p:cNvSpPr>
          <p:nvPr/>
        </p:nvSpPr>
        <p:spPr bwMode="auto">
          <a:xfrm>
            <a:off x="7494588" y="3816350"/>
            <a:ext cx="30162" cy="1588"/>
          </a:xfrm>
          <a:prstGeom prst="line">
            <a:avLst/>
          </a:prstGeom>
          <a:noFill/>
          <a:ln w="19050">
            <a:solidFill>
              <a:srgbClr val="DD0806"/>
            </a:solidFill>
            <a:round/>
            <a:headEnd/>
            <a:tailEnd/>
          </a:ln>
        </p:spPr>
        <p:txBody>
          <a:bodyPr/>
          <a:lstStyle/>
          <a:p>
            <a:endParaRPr lang="en-US"/>
          </a:p>
        </p:txBody>
      </p:sp>
      <p:sp>
        <p:nvSpPr>
          <p:cNvPr id="59420" name="Line 32"/>
          <p:cNvSpPr>
            <a:spLocks noChangeShapeType="1"/>
          </p:cNvSpPr>
          <p:nvPr/>
        </p:nvSpPr>
        <p:spPr bwMode="auto">
          <a:xfrm>
            <a:off x="4748213" y="3413125"/>
            <a:ext cx="1587" cy="33338"/>
          </a:xfrm>
          <a:prstGeom prst="line">
            <a:avLst/>
          </a:prstGeom>
          <a:noFill/>
          <a:ln w="19050">
            <a:solidFill>
              <a:srgbClr val="DD0806"/>
            </a:solidFill>
            <a:round/>
            <a:headEnd/>
            <a:tailEnd/>
          </a:ln>
        </p:spPr>
        <p:txBody>
          <a:bodyPr/>
          <a:lstStyle/>
          <a:p>
            <a:endParaRPr lang="en-US"/>
          </a:p>
        </p:txBody>
      </p:sp>
      <p:sp>
        <p:nvSpPr>
          <p:cNvPr id="59421" name="Line 33"/>
          <p:cNvSpPr>
            <a:spLocks noChangeShapeType="1"/>
          </p:cNvSpPr>
          <p:nvPr/>
        </p:nvSpPr>
        <p:spPr bwMode="auto">
          <a:xfrm>
            <a:off x="5143500" y="3452813"/>
            <a:ext cx="1588" cy="6350"/>
          </a:xfrm>
          <a:prstGeom prst="line">
            <a:avLst/>
          </a:prstGeom>
          <a:noFill/>
          <a:ln w="19050">
            <a:solidFill>
              <a:srgbClr val="DD0806"/>
            </a:solidFill>
            <a:round/>
            <a:headEnd/>
            <a:tailEnd/>
          </a:ln>
        </p:spPr>
        <p:txBody>
          <a:bodyPr/>
          <a:lstStyle/>
          <a:p>
            <a:endParaRPr lang="en-US"/>
          </a:p>
        </p:txBody>
      </p:sp>
      <p:sp>
        <p:nvSpPr>
          <p:cNvPr id="59422" name="Line 34"/>
          <p:cNvSpPr>
            <a:spLocks noChangeShapeType="1"/>
          </p:cNvSpPr>
          <p:nvPr/>
        </p:nvSpPr>
        <p:spPr bwMode="auto">
          <a:xfrm>
            <a:off x="5127625" y="3459163"/>
            <a:ext cx="31750" cy="1587"/>
          </a:xfrm>
          <a:prstGeom prst="line">
            <a:avLst/>
          </a:prstGeom>
          <a:noFill/>
          <a:ln w="19050">
            <a:solidFill>
              <a:srgbClr val="DD0806"/>
            </a:solidFill>
            <a:round/>
            <a:headEnd/>
            <a:tailEnd/>
          </a:ln>
        </p:spPr>
        <p:txBody>
          <a:bodyPr/>
          <a:lstStyle/>
          <a:p>
            <a:endParaRPr lang="en-US"/>
          </a:p>
        </p:txBody>
      </p:sp>
      <p:sp>
        <p:nvSpPr>
          <p:cNvPr id="59423" name="Line 35"/>
          <p:cNvSpPr>
            <a:spLocks noChangeShapeType="1"/>
          </p:cNvSpPr>
          <p:nvPr/>
        </p:nvSpPr>
        <p:spPr bwMode="auto">
          <a:xfrm>
            <a:off x="5932488" y="3443288"/>
            <a:ext cx="1587" cy="63500"/>
          </a:xfrm>
          <a:prstGeom prst="line">
            <a:avLst/>
          </a:prstGeom>
          <a:noFill/>
          <a:ln w="19050">
            <a:solidFill>
              <a:srgbClr val="DD0806"/>
            </a:solidFill>
            <a:round/>
            <a:headEnd/>
            <a:tailEnd/>
          </a:ln>
        </p:spPr>
        <p:txBody>
          <a:bodyPr/>
          <a:lstStyle/>
          <a:p>
            <a:endParaRPr lang="en-US"/>
          </a:p>
        </p:txBody>
      </p:sp>
      <p:sp>
        <p:nvSpPr>
          <p:cNvPr id="59424" name="Line 36"/>
          <p:cNvSpPr>
            <a:spLocks noChangeShapeType="1"/>
          </p:cNvSpPr>
          <p:nvPr/>
        </p:nvSpPr>
        <p:spPr bwMode="auto">
          <a:xfrm>
            <a:off x="5916613" y="3506788"/>
            <a:ext cx="31750" cy="1587"/>
          </a:xfrm>
          <a:prstGeom prst="line">
            <a:avLst/>
          </a:prstGeom>
          <a:noFill/>
          <a:ln w="19050">
            <a:solidFill>
              <a:srgbClr val="DD0806"/>
            </a:solidFill>
            <a:round/>
            <a:headEnd/>
            <a:tailEnd/>
          </a:ln>
        </p:spPr>
        <p:txBody>
          <a:bodyPr/>
          <a:lstStyle/>
          <a:p>
            <a:endParaRPr lang="en-US"/>
          </a:p>
        </p:txBody>
      </p:sp>
      <p:sp>
        <p:nvSpPr>
          <p:cNvPr id="59425" name="Line 37"/>
          <p:cNvSpPr>
            <a:spLocks noChangeShapeType="1"/>
          </p:cNvSpPr>
          <p:nvPr/>
        </p:nvSpPr>
        <p:spPr bwMode="auto">
          <a:xfrm>
            <a:off x="6326188" y="2855913"/>
            <a:ext cx="1587" cy="34925"/>
          </a:xfrm>
          <a:prstGeom prst="line">
            <a:avLst/>
          </a:prstGeom>
          <a:noFill/>
          <a:ln w="19050">
            <a:solidFill>
              <a:srgbClr val="DD0806"/>
            </a:solidFill>
            <a:round/>
            <a:headEnd/>
            <a:tailEnd/>
          </a:ln>
        </p:spPr>
        <p:txBody>
          <a:bodyPr/>
          <a:lstStyle/>
          <a:p>
            <a:endParaRPr lang="en-US"/>
          </a:p>
        </p:txBody>
      </p:sp>
      <p:sp>
        <p:nvSpPr>
          <p:cNvPr id="59426" name="Line 38"/>
          <p:cNvSpPr>
            <a:spLocks noChangeShapeType="1"/>
          </p:cNvSpPr>
          <p:nvPr/>
        </p:nvSpPr>
        <p:spPr bwMode="auto">
          <a:xfrm>
            <a:off x="6310313" y="2890838"/>
            <a:ext cx="31750" cy="1587"/>
          </a:xfrm>
          <a:prstGeom prst="line">
            <a:avLst/>
          </a:prstGeom>
          <a:noFill/>
          <a:ln w="19050">
            <a:solidFill>
              <a:srgbClr val="DD0806"/>
            </a:solidFill>
            <a:round/>
            <a:headEnd/>
            <a:tailEnd/>
          </a:ln>
        </p:spPr>
        <p:txBody>
          <a:bodyPr/>
          <a:lstStyle/>
          <a:p>
            <a:endParaRPr lang="en-US"/>
          </a:p>
        </p:txBody>
      </p:sp>
      <p:sp>
        <p:nvSpPr>
          <p:cNvPr id="59427" name="Line 39"/>
          <p:cNvSpPr>
            <a:spLocks noChangeShapeType="1"/>
          </p:cNvSpPr>
          <p:nvPr/>
        </p:nvSpPr>
        <p:spPr bwMode="auto">
          <a:xfrm>
            <a:off x="6719888" y="3171825"/>
            <a:ext cx="1587" cy="1588"/>
          </a:xfrm>
          <a:prstGeom prst="line">
            <a:avLst/>
          </a:prstGeom>
          <a:noFill/>
          <a:ln w="19050">
            <a:solidFill>
              <a:srgbClr val="DD0806"/>
            </a:solidFill>
            <a:round/>
            <a:headEnd/>
            <a:tailEnd/>
          </a:ln>
        </p:spPr>
        <p:txBody>
          <a:bodyPr/>
          <a:lstStyle/>
          <a:p>
            <a:endParaRPr lang="en-US"/>
          </a:p>
        </p:txBody>
      </p:sp>
      <p:sp>
        <p:nvSpPr>
          <p:cNvPr id="59428" name="Line 40"/>
          <p:cNvSpPr>
            <a:spLocks noChangeShapeType="1"/>
          </p:cNvSpPr>
          <p:nvPr/>
        </p:nvSpPr>
        <p:spPr bwMode="auto">
          <a:xfrm>
            <a:off x="6705600" y="3171825"/>
            <a:ext cx="30163" cy="1588"/>
          </a:xfrm>
          <a:prstGeom prst="line">
            <a:avLst/>
          </a:prstGeom>
          <a:noFill/>
          <a:ln w="19050">
            <a:solidFill>
              <a:srgbClr val="DD0806"/>
            </a:solidFill>
            <a:round/>
            <a:headEnd/>
            <a:tailEnd/>
          </a:ln>
        </p:spPr>
        <p:txBody>
          <a:bodyPr/>
          <a:lstStyle/>
          <a:p>
            <a:endParaRPr lang="en-US"/>
          </a:p>
        </p:txBody>
      </p:sp>
      <p:sp>
        <p:nvSpPr>
          <p:cNvPr id="59429" name="Line 41"/>
          <p:cNvSpPr>
            <a:spLocks noChangeShapeType="1"/>
          </p:cNvSpPr>
          <p:nvPr/>
        </p:nvSpPr>
        <p:spPr bwMode="auto">
          <a:xfrm>
            <a:off x="7115175" y="4183063"/>
            <a:ext cx="1588" cy="84137"/>
          </a:xfrm>
          <a:prstGeom prst="line">
            <a:avLst/>
          </a:prstGeom>
          <a:noFill/>
          <a:ln w="19050">
            <a:solidFill>
              <a:srgbClr val="DD0806"/>
            </a:solidFill>
            <a:round/>
            <a:headEnd/>
            <a:tailEnd/>
          </a:ln>
        </p:spPr>
        <p:txBody>
          <a:bodyPr/>
          <a:lstStyle/>
          <a:p>
            <a:endParaRPr lang="en-US"/>
          </a:p>
        </p:txBody>
      </p:sp>
      <p:sp>
        <p:nvSpPr>
          <p:cNvPr id="59430" name="Line 42"/>
          <p:cNvSpPr>
            <a:spLocks noChangeShapeType="1"/>
          </p:cNvSpPr>
          <p:nvPr/>
        </p:nvSpPr>
        <p:spPr bwMode="auto">
          <a:xfrm>
            <a:off x="7099300" y="4267200"/>
            <a:ext cx="31750" cy="1588"/>
          </a:xfrm>
          <a:prstGeom prst="line">
            <a:avLst/>
          </a:prstGeom>
          <a:noFill/>
          <a:ln w="19050">
            <a:solidFill>
              <a:srgbClr val="DD0806"/>
            </a:solidFill>
            <a:round/>
            <a:headEnd/>
            <a:tailEnd/>
          </a:ln>
        </p:spPr>
        <p:txBody>
          <a:bodyPr/>
          <a:lstStyle/>
          <a:p>
            <a:endParaRPr lang="en-US"/>
          </a:p>
        </p:txBody>
      </p:sp>
      <p:sp>
        <p:nvSpPr>
          <p:cNvPr id="59431" name="Line 43"/>
          <p:cNvSpPr>
            <a:spLocks noChangeShapeType="1"/>
          </p:cNvSpPr>
          <p:nvPr/>
        </p:nvSpPr>
        <p:spPr bwMode="auto">
          <a:xfrm>
            <a:off x="7508875" y="3829050"/>
            <a:ext cx="1588" cy="12700"/>
          </a:xfrm>
          <a:prstGeom prst="line">
            <a:avLst/>
          </a:prstGeom>
          <a:noFill/>
          <a:ln w="19050">
            <a:solidFill>
              <a:srgbClr val="DD0806"/>
            </a:solidFill>
            <a:round/>
            <a:headEnd/>
            <a:tailEnd/>
          </a:ln>
        </p:spPr>
        <p:txBody>
          <a:bodyPr/>
          <a:lstStyle/>
          <a:p>
            <a:endParaRPr lang="en-US"/>
          </a:p>
        </p:txBody>
      </p:sp>
      <p:sp>
        <p:nvSpPr>
          <p:cNvPr id="59432" name="Line 44"/>
          <p:cNvSpPr>
            <a:spLocks noChangeShapeType="1"/>
          </p:cNvSpPr>
          <p:nvPr/>
        </p:nvSpPr>
        <p:spPr bwMode="auto">
          <a:xfrm>
            <a:off x="7494588" y="3841750"/>
            <a:ext cx="30162" cy="1588"/>
          </a:xfrm>
          <a:prstGeom prst="line">
            <a:avLst/>
          </a:prstGeom>
          <a:noFill/>
          <a:ln w="19050">
            <a:solidFill>
              <a:srgbClr val="DD0806"/>
            </a:solidFill>
            <a:round/>
            <a:headEnd/>
            <a:tailEnd/>
          </a:ln>
        </p:spPr>
        <p:txBody>
          <a:bodyPr/>
          <a:lstStyle/>
          <a:p>
            <a:endParaRPr lang="en-US"/>
          </a:p>
        </p:txBody>
      </p:sp>
      <p:sp>
        <p:nvSpPr>
          <p:cNvPr id="59433" name="Freeform 45"/>
          <p:cNvSpPr>
            <a:spLocks/>
          </p:cNvSpPr>
          <p:nvPr/>
        </p:nvSpPr>
        <p:spPr bwMode="auto">
          <a:xfrm>
            <a:off x="4748213" y="2921000"/>
            <a:ext cx="2760662" cy="933450"/>
          </a:xfrm>
          <a:custGeom>
            <a:avLst/>
            <a:gdLst>
              <a:gd name="T0" fmla="*/ 0 w 1739"/>
              <a:gd name="T1" fmla="*/ 2147483647 h 588"/>
              <a:gd name="T2" fmla="*/ 2147483647 w 1739"/>
              <a:gd name="T3" fmla="*/ 2147483647 h 588"/>
              <a:gd name="T4" fmla="*/ 2147483647 w 1739"/>
              <a:gd name="T5" fmla="*/ 2147483647 h 588"/>
              <a:gd name="T6" fmla="*/ 2147483647 w 1739"/>
              <a:gd name="T7" fmla="*/ 2147483647 h 588"/>
              <a:gd name="T8" fmla="*/ 2147483647 w 1739"/>
              <a:gd name="T9" fmla="*/ 0 h 588"/>
              <a:gd name="T10" fmla="*/ 2147483647 w 1739"/>
              <a:gd name="T11" fmla="*/ 2147483647 h 588"/>
              <a:gd name="T12" fmla="*/ 2147483647 w 1739"/>
              <a:gd name="T13" fmla="*/ 2147483647 h 588"/>
              <a:gd name="T14" fmla="*/ 2147483647 w 1739"/>
              <a:gd name="T15" fmla="*/ 2147483647 h 588"/>
              <a:gd name="T16" fmla="*/ 0 60000 65536"/>
              <a:gd name="T17" fmla="*/ 0 60000 65536"/>
              <a:gd name="T18" fmla="*/ 0 60000 65536"/>
              <a:gd name="T19" fmla="*/ 0 60000 65536"/>
              <a:gd name="T20" fmla="*/ 0 60000 65536"/>
              <a:gd name="T21" fmla="*/ 0 60000 65536"/>
              <a:gd name="T22" fmla="*/ 0 60000 65536"/>
              <a:gd name="T23" fmla="*/ 0 60000 65536"/>
              <a:gd name="T24" fmla="*/ 0 w 1739"/>
              <a:gd name="T25" fmla="*/ 0 h 588"/>
              <a:gd name="T26" fmla="*/ 1739 w 1739"/>
              <a:gd name="T27" fmla="*/ 588 h 5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39" h="588">
                <a:moveTo>
                  <a:pt x="0" y="205"/>
                </a:moveTo>
                <a:lnTo>
                  <a:pt x="249" y="284"/>
                </a:lnTo>
                <a:lnTo>
                  <a:pt x="497" y="476"/>
                </a:lnTo>
                <a:lnTo>
                  <a:pt x="746" y="308"/>
                </a:lnTo>
                <a:lnTo>
                  <a:pt x="994" y="0"/>
                </a:lnTo>
                <a:lnTo>
                  <a:pt x="1242" y="214"/>
                </a:lnTo>
                <a:lnTo>
                  <a:pt x="1491" y="576"/>
                </a:lnTo>
                <a:lnTo>
                  <a:pt x="1739" y="588"/>
                </a:lnTo>
              </a:path>
            </a:pathLst>
          </a:custGeom>
          <a:noFill/>
          <a:ln w="19050">
            <a:solidFill>
              <a:srgbClr val="0000D4"/>
            </a:solidFill>
            <a:round/>
            <a:headEnd/>
            <a:tailEnd/>
          </a:ln>
        </p:spPr>
        <p:txBody>
          <a:bodyPr/>
          <a:lstStyle/>
          <a:p>
            <a:endParaRPr lang="en-US"/>
          </a:p>
        </p:txBody>
      </p:sp>
      <p:sp>
        <p:nvSpPr>
          <p:cNvPr id="59434" name="Line 46"/>
          <p:cNvSpPr>
            <a:spLocks noChangeShapeType="1"/>
          </p:cNvSpPr>
          <p:nvPr/>
        </p:nvSpPr>
        <p:spPr bwMode="auto">
          <a:xfrm>
            <a:off x="4748213" y="3246438"/>
            <a:ext cx="1587" cy="107950"/>
          </a:xfrm>
          <a:prstGeom prst="line">
            <a:avLst/>
          </a:prstGeom>
          <a:noFill/>
          <a:ln w="19050">
            <a:solidFill>
              <a:srgbClr val="0000D4"/>
            </a:solidFill>
            <a:round/>
            <a:headEnd/>
            <a:tailEnd/>
          </a:ln>
        </p:spPr>
        <p:txBody>
          <a:bodyPr/>
          <a:lstStyle/>
          <a:p>
            <a:endParaRPr lang="en-US"/>
          </a:p>
        </p:txBody>
      </p:sp>
      <p:sp>
        <p:nvSpPr>
          <p:cNvPr id="59435" name="Line 47"/>
          <p:cNvSpPr>
            <a:spLocks noChangeShapeType="1"/>
          </p:cNvSpPr>
          <p:nvPr/>
        </p:nvSpPr>
        <p:spPr bwMode="auto">
          <a:xfrm>
            <a:off x="4733925" y="3354388"/>
            <a:ext cx="30163" cy="1587"/>
          </a:xfrm>
          <a:prstGeom prst="line">
            <a:avLst/>
          </a:prstGeom>
          <a:noFill/>
          <a:ln w="19050">
            <a:solidFill>
              <a:srgbClr val="0000D4"/>
            </a:solidFill>
            <a:round/>
            <a:headEnd/>
            <a:tailEnd/>
          </a:ln>
        </p:spPr>
        <p:txBody>
          <a:bodyPr/>
          <a:lstStyle/>
          <a:p>
            <a:endParaRPr lang="en-US"/>
          </a:p>
        </p:txBody>
      </p:sp>
      <p:sp>
        <p:nvSpPr>
          <p:cNvPr id="59436" name="Line 48"/>
          <p:cNvSpPr>
            <a:spLocks noChangeShapeType="1"/>
          </p:cNvSpPr>
          <p:nvPr/>
        </p:nvSpPr>
        <p:spPr bwMode="auto">
          <a:xfrm>
            <a:off x="5143500" y="3371850"/>
            <a:ext cx="1588" cy="100013"/>
          </a:xfrm>
          <a:prstGeom prst="line">
            <a:avLst/>
          </a:prstGeom>
          <a:noFill/>
          <a:ln w="19050">
            <a:solidFill>
              <a:srgbClr val="0000D4"/>
            </a:solidFill>
            <a:round/>
            <a:headEnd/>
            <a:tailEnd/>
          </a:ln>
        </p:spPr>
        <p:txBody>
          <a:bodyPr/>
          <a:lstStyle/>
          <a:p>
            <a:endParaRPr lang="en-US"/>
          </a:p>
        </p:txBody>
      </p:sp>
      <p:sp>
        <p:nvSpPr>
          <p:cNvPr id="59437" name="Line 49"/>
          <p:cNvSpPr>
            <a:spLocks noChangeShapeType="1"/>
          </p:cNvSpPr>
          <p:nvPr/>
        </p:nvSpPr>
        <p:spPr bwMode="auto">
          <a:xfrm>
            <a:off x="5127625" y="3471863"/>
            <a:ext cx="31750" cy="1587"/>
          </a:xfrm>
          <a:prstGeom prst="line">
            <a:avLst/>
          </a:prstGeom>
          <a:noFill/>
          <a:ln w="19050">
            <a:solidFill>
              <a:srgbClr val="0000D4"/>
            </a:solidFill>
            <a:round/>
            <a:headEnd/>
            <a:tailEnd/>
          </a:ln>
        </p:spPr>
        <p:txBody>
          <a:bodyPr/>
          <a:lstStyle/>
          <a:p>
            <a:endParaRPr lang="en-US"/>
          </a:p>
        </p:txBody>
      </p:sp>
      <p:sp>
        <p:nvSpPr>
          <p:cNvPr id="59438" name="Line 50"/>
          <p:cNvSpPr>
            <a:spLocks noChangeShapeType="1"/>
          </p:cNvSpPr>
          <p:nvPr/>
        </p:nvSpPr>
        <p:spPr bwMode="auto">
          <a:xfrm>
            <a:off x="5537200" y="3676650"/>
            <a:ext cx="1588" cy="115888"/>
          </a:xfrm>
          <a:prstGeom prst="line">
            <a:avLst/>
          </a:prstGeom>
          <a:noFill/>
          <a:ln w="19050">
            <a:solidFill>
              <a:srgbClr val="0000D4"/>
            </a:solidFill>
            <a:round/>
            <a:headEnd/>
            <a:tailEnd/>
          </a:ln>
        </p:spPr>
        <p:txBody>
          <a:bodyPr/>
          <a:lstStyle/>
          <a:p>
            <a:endParaRPr lang="en-US"/>
          </a:p>
        </p:txBody>
      </p:sp>
      <p:sp>
        <p:nvSpPr>
          <p:cNvPr id="59439" name="Line 51"/>
          <p:cNvSpPr>
            <a:spLocks noChangeShapeType="1"/>
          </p:cNvSpPr>
          <p:nvPr/>
        </p:nvSpPr>
        <p:spPr bwMode="auto">
          <a:xfrm>
            <a:off x="5522913" y="3792538"/>
            <a:ext cx="30162" cy="1587"/>
          </a:xfrm>
          <a:prstGeom prst="line">
            <a:avLst/>
          </a:prstGeom>
          <a:noFill/>
          <a:ln w="19050">
            <a:solidFill>
              <a:srgbClr val="0000D4"/>
            </a:solidFill>
            <a:round/>
            <a:headEnd/>
            <a:tailEnd/>
          </a:ln>
        </p:spPr>
        <p:txBody>
          <a:bodyPr/>
          <a:lstStyle/>
          <a:p>
            <a:endParaRPr lang="en-US"/>
          </a:p>
        </p:txBody>
      </p:sp>
      <p:sp>
        <p:nvSpPr>
          <p:cNvPr id="59440" name="Line 52"/>
          <p:cNvSpPr>
            <a:spLocks noChangeShapeType="1"/>
          </p:cNvSpPr>
          <p:nvPr/>
        </p:nvSpPr>
        <p:spPr bwMode="auto">
          <a:xfrm>
            <a:off x="5932488" y="3409950"/>
            <a:ext cx="1587" cy="69850"/>
          </a:xfrm>
          <a:prstGeom prst="line">
            <a:avLst/>
          </a:prstGeom>
          <a:noFill/>
          <a:ln w="19050">
            <a:solidFill>
              <a:srgbClr val="0000D4"/>
            </a:solidFill>
            <a:round/>
            <a:headEnd/>
            <a:tailEnd/>
          </a:ln>
        </p:spPr>
        <p:txBody>
          <a:bodyPr/>
          <a:lstStyle/>
          <a:p>
            <a:endParaRPr lang="en-US"/>
          </a:p>
        </p:txBody>
      </p:sp>
      <p:sp>
        <p:nvSpPr>
          <p:cNvPr id="59441" name="Line 53"/>
          <p:cNvSpPr>
            <a:spLocks noChangeShapeType="1"/>
          </p:cNvSpPr>
          <p:nvPr/>
        </p:nvSpPr>
        <p:spPr bwMode="auto">
          <a:xfrm>
            <a:off x="5916613" y="3479800"/>
            <a:ext cx="31750" cy="1588"/>
          </a:xfrm>
          <a:prstGeom prst="line">
            <a:avLst/>
          </a:prstGeom>
          <a:noFill/>
          <a:ln w="19050">
            <a:solidFill>
              <a:srgbClr val="0000D4"/>
            </a:solidFill>
            <a:round/>
            <a:headEnd/>
            <a:tailEnd/>
          </a:ln>
        </p:spPr>
        <p:txBody>
          <a:bodyPr/>
          <a:lstStyle/>
          <a:p>
            <a:endParaRPr lang="en-US"/>
          </a:p>
        </p:txBody>
      </p:sp>
      <p:sp>
        <p:nvSpPr>
          <p:cNvPr id="59442" name="Line 54"/>
          <p:cNvSpPr>
            <a:spLocks noChangeShapeType="1"/>
          </p:cNvSpPr>
          <p:nvPr/>
        </p:nvSpPr>
        <p:spPr bwMode="auto">
          <a:xfrm>
            <a:off x="6326188" y="2921000"/>
            <a:ext cx="1587" cy="80963"/>
          </a:xfrm>
          <a:prstGeom prst="line">
            <a:avLst/>
          </a:prstGeom>
          <a:noFill/>
          <a:ln w="19050">
            <a:solidFill>
              <a:srgbClr val="0000D4"/>
            </a:solidFill>
            <a:round/>
            <a:headEnd/>
            <a:tailEnd/>
          </a:ln>
        </p:spPr>
        <p:txBody>
          <a:bodyPr/>
          <a:lstStyle/>
          <a:p>
            <a:endParaRPr lang="en-US"/>
          </a:p>
        </p:txBody>
      </p:sp>
      <p:sp>
        <p:nvSpPr>
          <p:cNvPr id="59443" name="Line 55"/>
          <p:cNvSpPr>
            <a:spLocks noChangeShapeType="1"/>
          </p:cNvSpPr>
          <p:nvPr/>
        </p:nvSpPr>
        <p:spPr bwMode="auto">
          <a:xfrm>
            <a:off x="6310313" y="3001963"/>
            <a:ext cx="31750" cy="1587"/>
          </a:xfrm>
          <a:prstGeom prst="line">
            <a:avLst/>
          </a:prstGeom>
          <a:noFill/>
          <a:ln w="19050">
            <a:solidFill>
              <a:srgbClr val="0000D4"/>
            </a:solidFill>
            <a:round/>
            <a:headEnd/>
            <a:tailEnd/>
          </a:ln>
        </p:spPr>
        <p:txBody>
          <a:bodyPr/>
          <a:lstStyle/>
          <a:p>
            <a:endParaRPr lang="en-US"/>
          </a:p>
        </p:txBody>
      </p:sp>
      <p:sp>
        <p:nvSpPr>
          <p:cNvPr id="59444" name="Line 56"/>
          <p:cNvSpPr>
            <a:spLocks noChangeShapeType="1"/>
          </p:cNvSpPr>
          <p:nvPr/>
        </p:nvSpPr>
        <p:spPr bwMode="auto">
          <a:xfrm>
            <a:off x="6719888" y="3260725"/>
            <a:ext cx="1587" cy="93663"/>
          </a:xfrm>
          <a:prstGeom prst="line">
            <a:avLst/>
          </a:prstGeom>
          <a:noFill/>
          <a:ln w="19050">
            <a:solidFill>
              <a:srgbClr val="0000D4"/>
            </a:solidFill>
            <a:round/>
            <a:headEnd/>
            <a:tailEnd/>
          </a:ln>
        </p:spPr>
        <p:txBody>
          <a:bodyPr/>
          <a:lstStyle/>
          <a:p>
            <a:endParaRPr lang="en-US"/>
          </a:p>
        </p:txBody>
      </p:sp>
      <p:sp>
        <p:nvSpPr>
          <p:cNvPr id="59445" name="Line 57"/>
          <p:cNvSpPr>
            <a:spLocks noChangeShapeType="1"/>
          </p:cNvSpPr>
          <p:nvPr/>
        </p:nvSpPr>
        <p:spPr bwMode="auto">
          <a:xfrm>
            <a:off x="6705600" y="3354388"/>
            <a:ext cx="30163" cy="1587"/>
          </a:xfrm>
          <a:prstGeom prst="line">
            <a:avLst/>
          </a:prstGeom>
          <a:noFill/>
          <a:ln w="19050">
            <a:solidFill>
              <a:srgbClr val="0000D4"/>
            </a:solidFill>
            <a:round/>
            <a:headEnd/>
            <a:tailEnd/>
          </a:ln>
        </p:spPr>
        <p:txBody>
          <a:bodyPr/>
          <a:lstStyle/>
          <a:p>
            <a:endParaRPr lang="en-US"/>
          </a:p>
        </p:txBody>
      </p:sp>
      <p:sp>
        <p:nvSpPr>
          <p:cNvPr id="59446" name="Line 58"/>
          <p:cNvSpPr>
            <a:spLocks noChangeShapeType="1"/>
          </p:cNvSpPr>
          <p:nvPr/>
        </p:nvSpPr>
        <p:spPr bwMode="auto">
          <a:xfrm>
            <a:off x="7115175" y="3835400"/>
            <a:ext cx="1588" cy="101600"/>
          </a:xfrm>
          <a:prstGeom prst="line">
            <a:avLst/>
          </a:prstGeom>
          <a:noFill/>
          <a:ln w="19050">
            <a:solidFill>
              <a:srgbClr val="0000D4"/>
            </a:solidFill>
            <a:round/>
            <a:headEnd/>
            <a:tailEnd/>
          </a:ln>
        </p:spPr>
        <p:txBody>
          <a:bodyPr/>
          <a:lstStyle/>
          <a:p>
            <a:endParaRPr lang="en-US"/>
          </a:p>
        </p:txBody>
      </p:sp>
      <p:sp>
        <p:nvSpPr>
          <p:cNvPr id="59447" name="Line 59"/>
          <p:cNvSpPr>
            <a:spLocks noChangeShapeType="1"/>
          </p:cNvSpPr>
          <p:nvPr/>
        </p:nvSpPr>
        <p:spPr bwMode="auto">
          <a:xfrm>
            <a:off x="7099300" y="3937000"/>
            <a:ext cx="31750" cy="1588"/>
          </a:xfrm>
          <a:prstGeom prst="line">
            <a:avLst/>
          </a:prstGeom>
          <a:noFill/>
          <a:ln w="19050">
            <a:solidFill>
              <a:srgbClr val="0000D4"/>
            </a:solidFill>
            <a:round/>
            <a:headEnd/>
            <a:tailEnd/>
          </a:ln>
        </p:spPr>
        <p:txBody>
          <a:bodyPr/>
          <a:lstStyle/>
          <a:p>
            <a:endParaRPr lang="en-US"/>
          </a:p>
        </p:txBody>
      </p:sp>
      <p:sp>
        <p:nvSpPr>
          <p:cNvPr id="59448" name="Line 60"/>
          <p:cNvSpPr>
            <a:spLocks noChangeShapeType="1"/>
          </p:cNvSpPr>
          <p:nvPr/>
        </p:nvSpPr>
        <p:spPr bwMode="auto">
          <a:xfrm>
            <a:off x="7508875" y="3854450"/>
            <a:ext cx="1588" cy="101600"/>
          </a:xfrm>
          <a:prstGeom prst="line">
            <a:avLst/>
          </a:prstGeom>
          <a:noFill/>
          <a:ln w="19050">
            <a:solidFill>
              <a:srgbClr val="0000D4"/>
            </a:solidFill>
            <a:round/>
            <a:headEnd/>
            <a:tailEnd/>
          </a:ln>
        </p:spPr>
        <p:txBody>
          <a:bodyPr/>
          <a:lstStyle/>
          <a:p>
            <a:endParaRPr lang="en-US"/>
          </a:p>
        </p:txBody>
      </p:sp>
      <p:sp>
        <p:nvSpPr>
          <p:cNvPr id="59449" name="Line 61"/>
          <p:cNvSpPr>
            <a:spLocks noChangeShapeType="1"/>
          </p:cNvSpPr>
          <p:nvPr/>
        </p:nvSpPr>
        <p:spPr bwMode="auto">
          <a:xfrm>
            <a:off x="7494588" y="3956050"/>
            <a:ext cx="30162" cy="1588"/>
          </a:xfrm>
          <a:prstGeom prst="line">
            <a:avLst/>
          </a:prstGeom>
          <a:noFill/>
          <a:ln w="19050">
            <a:solidFill>
              <a:srgbClr val="0000D4"/>
            </a:solidFill>
            <a:round/>
            <a:headEnd/>
            <a:tailEnd/>
          </a:ln>
        </p:spPr>
        <p:txBody>
          <a:bodyPr/>
          <a:lstStyle/>
          <a:p>
            <a:endParaRPr lang="en-US"/>
          </a:p>
        </p:txBody>
      </p:sp>
      <p:sp>
        <p:nvSpPr>
          <p:cNvPr id="59450" name="Line 62"/>
          <p:cNvSpPr>
            <a:spLocks noChangeShapeType="1"/>
          </p:cNvSpPr>
          <p:nvPr/>
        </p:nvSpPr>
        <p:spPr bwMode="auto">
          <a:xfrm flipV="1">
            <a:off x="4748213" y="3138488"/>
            <a:ext cx="1587" cy="107950"/>
          </a:xfrm>
          <a:prstGeom prst="line">
            <a:avLst/>
          </a:prstGeom>
          <a:noFill/>
          <a:ln w="19050">
            <a:solidFill>
              <a:srgbClr val="0000D4"/>
            </a:solidFill>
            <a:round/>
            <a:headEnd/>
            <a:tailEnd/>
          </a:ln>
        </p:spPr>
        <p:txBody>
          <a:bodyPr/>
          <a:lstStyle/>
          <a:p>
            <a:endParaRPr lang="en-US"/>
          </a:p>
        </p:txBody>
      </p:sp>
      <p:sp>
        <p:nvSpPr>
          <p:cNvPr id="59451" name="Line 63"/>
          <p:cNvSpPr>
            <a:spLocks noChangeShapeType="1"/>
          </p:cNvSpPr>
          <p:nvPr/>
        </p:nvSpPr>
        <p:spPr bwMode="auto">
          <a:xfrm>
            <a:off x="4733925" y="3138488"/>
            <a:ext cx="30163" cy="1587"/>
          </a:xfrm>
          <a:prstGeom prst="line">
            <a:avLst/>
          </a:prstGeom>
          <a:noFill/>
          <a:ln w="19050">
            <a:solidFill>
              <a:srgbClr val="0000D4"/>
            </a:solidFill>
            <a:round/>
            <a:headEnd/>
            <a:tailEnd/>
          </a:ln>
        </p:spPr>
        <p:txBody>
          <a:bodyPr/>
          <a:lstStyle/>
          <a:p>
            <a:endParaRPr lang="en-US"/>
          </a:p>
        </p:txBody>
      </p:sp>
      <p:sp>
        <p:nvSpPr>
          <p:cNvPr id="59452" name="Line 64"/>
          <p:cNvSpPr>
            <a:spLocks noChangeShapeType="1"/>
          </p:cNvSpPr>
          <p:nvPr/>
        </p:nvSpPr>
        <p:spPr bwMode="auto">
          <a:xfrm flipV="1">
            <a:off x="5143500" y="3268663"/>
            <a:ext cx="1588" cy="103187"/>
          </a:xfrm>
          <a:prstGeom prst="line">
            <a:avLst/>
          </a:prstGeom>
          <a:noFill/>
          <a:ln w="19050">
            <a:solidFill>
              <a:srgbClr val="0000D4"/>
            </a:solidFill>
            <a:round/>
            <a:headEnd/>
            <a:tailEnd/>
          </a:ln>
        </p:spPr>
        <p:txBody>
          <a:bodyPr/>
          <a:lstStyle/>
          <a:p>
            <a:endParaRPr lang="en-US"/>
          </a:p>
        </p:txBody>
      </p:sp>
      <p:sp>
        <p:nvSpPr>
          <p:cNvPr id="59453" name="Line 65"/>
          <p:cNvSpPr>
            <a:spLocks noChangeShapeType="1"/>
          </p:cNvSpPr>
          <p:nvPr/>
        </p:nvSpPr>
        <p:spPr bwMode="auto">
          <a:xfrm>
            <a:off x="5127625" y="3268663"/>
            <a:ext cx="31750" cy="1587"/>
          </a:xfrm>
          <a:prstGeom prst="line">
            <a:avLst/>
          </a:prstGeom>
          <a:noFill/>
          <a:ln w="19050">
            <a:solidFill>
              <a:srgbClr val="0000D4"/>
            </a:solidFill>
            <a:round/>
            <a:headEnd/>
            <a:tailEnd/>
          </a:ln>
        </p:spPr>
        <p:txBody>
          <a:bodyPr/>
          <a:lstStyle/>
          <a:p>
            <a:endParaRPr lang="en-US"/>
          </a:p>
        </p:txBody>
      </p:sp>
      <p:sp>
        <p:nvSpPr>
          <p:cNvPr id="59454" name="Line 66"/>
          <p:cNvSpPr>
            <a:spLocks noChangeShapeType="1"/>
          </p:cNvSpPr>
          <p:nvPr/>
        </p:nvSpPr>
        <p:spPr bwMode="auto">
          <a:xfrm flipV="1">
            <a:off x="5537200" y="3560763"/>
            <a:ext cx="1588" cy="115887"/>
          </a:xfrm>
          <a:prstGeom prst="line">
            <a:avLst/>
          </a:prstGeom>
          <a:noFill/>
          <a:ln w="19050">
            <a:solidFill>
              <a:srgbClr val="0000D4"/>
            </a:solidFill>
            <a:round/>
            <a:headEnd/>
            <a:tailEnd/>
          </a:ln>
        </p:spPr>
        <p:txBody>
          <a:bodyPr/>
          <a:lstStyle/>
          <a:p>
            <a:endParaRPr lang="en-US"/>
          </a:p>
        </p:txBody>
      </p:sp>
      <p:sp>
        <p:nvSpPr>
          <p:cNvPr id="59455" name="Line 67"/>
          <p:cNvSpPr>
            <a:spLocks noChangeShapeType="1"/>
          </p:cNvSpPr>
          <p:nvPr/>
        </p:nvSpPr>
        <p:spPr bwMode="auto">
          <a:xfrm>
            <a:off x="5522913" y="3560763"/>
            <a:ext cx="30162" cy="1587"/>
          </a:xfrm>
          <a:prstGeom prst="line">
            <a:avLst/>
          </a:prstGeom>
          <a:noFill/>
          <a:ln w="19050">
            <a:solidFill>
              <a:srgbClr val="0000D4"/>
            </a:solidFill>
            <a:round/>
            <a:headEnd/>
            <a:tailEnd/>
          </a:ln>
        </p:spPr>
        <p:txBody>
          <a:bodyPr/>
          <a:lstStyle/>
          <a:p>
            <a:endParaRPr lang="en-US"/>
          </a:p>
        </p:txBody>
      </p:sp>
      <p:sp>
        <p:nvSpPr>
          <p:cNvPr id="59456" name="Line 68"/>
          <p:cNvSpPr>
            <a:spLocks noChangeShapeType="1"/>
          </p:cNvSpPr>
          <p:nvPr/>
        </p:nvSpPr>
        <p:spPr bwMode="auto">
          <a:xfrm flipV="1">
            <a:off x="5932488" y="3341688"/>
            <a:ext cx="1587" cy="68262"/>
          </a:xfrm>
          <a:prstGeom prst="line">
            <a:avLst/>
          </a:prstGeom>
          <a:noFill/>
          <a:ln w="19050">
            <a:solidFill>
              <a:srgbClr val="0000D4"/>
            </a:solidFill>
            <a:round/>
            <a:headEnd/>
            <a:tailEnd/>
          </a:ln>
        </p:spPr>
        <p:txBody>
          <a:bodyPr/>
          <a:lstStyle/>
          <a:p>
            <a:endParaRPr lang="en-US"/>
          </a:p>
        </p:txBody>
      </p:sp>
      <p:sp>
        <p:nvSpPr>
          <p:cNvPr id="59457" name="Line 69"/>
          <p:cNvSpPr>
            <a:spLocks noChangeShapeType="1"/>
          </p:cNvSpPr>
          <p:nvPr/>
        </p:nvSpPr>
        <p:spPr bwMode="auto">
          <a:xfrm>
            <a:off x="5916613" y="3341688"/>
            <a:ext cx="31750" cy="1587"/>
          </a:xfrm>
          <a:prstGeom prst="line">
            <a:avLst/>
          </a:prstGeom>
          <a:noFill/>
          <a:ln w="19050">
            <a:solidFill>
              <a:srgbClr val="0000D4"/>
            </a:solidFill>
            <a:round/>
            <a:headEnd/>
            <a:tailEnd/>
          </a:ln>
        </p:spPr>
        <p:txBody>
          <a:bodyPr/>
          <a:lstStyle/>
          <a:p>
            <a:endParaRPr lang="en-US"/>
          </a:p>
        </p:txBody>
      </p:sp>
      <p:sp>
        <p:nvSpPr>
          <p:cNvPr id="59458" name="Line 70"/>
          <p:cNvSpPr>
            <a:spLocks noChangeShapeType="1"/>
          </p:cNvSpPr>
          <p:nvPr/>
        </p:nvSpPr>
        <p:spPr bwMode="auto">
          <a:xfrm flipV="1">
            <a:off x="6326188" y="2840038"/>
            <a:ext cx="1587" cy="80962"/>
          </a:xfrm>
          <a:prstGeom prst="line">
            <a:avLst/>
          </a:prstGeom>
          <a:noFill/>
          <a:ln w="19050">
            <a:solidFill>
              <a:srgbClr val="0000D4"/>
            </a:solidFill>
            <a:round/>
            <a:headEnd/>
            <a:tailEnd/>
          </a:ln>
        </p:spPr>
        <p:txBody>
          <a:bodyPr/>
          <a:lstStyle/>
          <a:p>
            <a:endParaRPr lang="en-US"/>
          </a:p>
        </p:txBody>
      </p:sp>
      <p:sp>
        <p:nvSpPr>
          <p:cNvPr id="59459" name="Line 71"/>
          <p:cNvSpPr>
            <a:spLocks noChangeShapeType="1"/>
          </p:cNvSpPr>
          <p:nvPr/>
        </p:nvSpPr>
        <p:spPr bwMode="auto">
          <a:xfrm>
            <a:off x="6310313" y="2840038"/>
            <a:ext cx="31750" cy="1587"/>
          </a:xfrm>
          <a:prstGeom prst="line">
            <a:avLst/>
          </a:prstGeom>
          <a:noFill/>
          <a:ln w="19050">
            <a:solidFill>
              <a:srgbClr val="0000D4"/>
            </a:solidFill>
            <a:round/>
            <a:headEnd/>
            <a:tailEnd/>
          </a:ln>
        </p:spPr>
        <p:txBody>
          <a:bodyPr/>
          <a:lstStyle/>
          <a:p>
            <a:endParaRPr lang="en-US"/>
          </a:p>
        </p:txBody>
      </p:sp>
      <p:sp>
        <p:nvSpPr>
          <p:cNvPr id="59460" name="Line 72"/>
          <p:cNvSpPr>
            <a:spLocks noChangeShapeType="1"/>
          </p:cNvSpPr>
          <p:nvPr/>
        </p:nvSpPr>
        <p:spPr bwMode="auto">
          <a:xfrm flipV="1">
            <a:off x="6719888" y="3167063"/>
            <a:ext cx="1587" cy="93662"/>
          </a:xfrm>
          <a:prstGeom prst="line">
            <a:avLst/>
          </a:prstGeom>
          <a:noFill/>
          <a:ln w="19050">
            <a:solidFill>
              <a:srgbClr val="0000D4"/>
            </a:solidFill>
            <a:round/>
            <a:headEnd/>
            <a:tailEnd/>
          </a:ln>
        </p:spPr>
        <p:txBody>
          <a:bodyPr/>
          <a:lstStyle/>
          <a:p>
            <a:endParaRPr lang="en-US"/>
          </a:p>
        </p:txBody>
      </p:sp>
      <p:sp>
        <p:nvSpPr>
          <p:cNvPr id="59461" name="Line 73"/>
          <p:cNvSpPr>
            <a:spLocks noChangeShapeType="1"/>
          </p:cNvSpPr>
          <p:nvPr/>
        </p:nvSpPr>
        <p:spPr bwMode="auto">
          <a:xfrm>
            <a:off x="6705600" y="3167063"/>
            <a:ext cx="30163" cy="1587"/>
          </a:xfrm>
          <a:prstGeom prst="line">
            <a:avLst/>
          </a:prstGeom>
          <a:noFill/>
          <a:ln w="19050">
            <a:solidFill>
              <a:srgbClr val="0000D4"/>
            </a:solidFill>
            <a:round/>
            <a:headEnd/>
            <a:tailEnd/>
          </a:ln>
        </p:spPr>
        <p:txBody>
          <a:bodyPr/>
          <a:lstStyle/>
          <a:p>
            <a:endParaRPr lang="en-US"/>
          </a:p>
        </p:txBody>
      </p:sp>
      <p:sp>
        <p:nvSpPr>
          <p:cNvPr id="59462" name="Line 74"/>
          <p:cNvSpPr>
            <a:spLocks noChangeShapeType="1"/>
          </p:cNvSpPr>
          <p:nvPr/>
        </p:nvSpPr>
        <p:spPr bwMode="auto">
          <a:xfrm flipV="1">
            <a:off x="7115175" y="3733800"/>
            <a:ext cx="1588" cy="101600"/>
          </a:xfrm>
          <a:prstGeom prst="line">
            <a:avLst/>
          </a:prstGeom>
          <a:noFill/>
          <a:ln w="19050">
            <a:solidFill>
              <a:srgbClr val="0000D4"/>
            </a:solidFill>
            <a:round/>
            <a:headEnd/>
            <a:tailEnd/>
          </a:ln>
        </p:spPr>
        <p:txBody>
          <a:bodyPr/>
          <a:lstStyle/>
          <a:p>
            <a:endParaRPr lang="en-US"/>
          </a:p>
        </p:txBody>
      </p:sp>
      <p:sp>
        <p:nvSpPr>
          <p:cNvPr id="59463" name="Line 75"/>
          <p:cNvSpPr>
            <a:spLocks noChangeShapeType="1"/>
          </p:cNvSpPr>
          <p:nvPr/>
        </p:nvSpPr>
        <p:spPr bwMode="auto">
          <a:xfrm>
            <a:off x="7099300" y="3733800"/>
            <a:ext cx="31750" cy="1588"/>
          </a:xfrm>
          <a:prstGeom prst="line">
            <a:avLst/>
          </a:prstGeom>
          <a:noFill/>
          <a:ln w="19050">
            <a:solidFill>
              <a:srgbClr val="0000D4"/>
            </a:solidFill>
            <a:round/>
            <a:headEnd/>
            <a:tailEnd/>
          </a:ln>
        </p:spPr>
        <p:txBody>
          <a:bodyPr/>
          <a:lstStyle/>
          <a:p>
            <a:endParaRPr lang="en-US"/>
          </a:p>
        </p:txBody>
      </p:sp>
      <p:sp>
        <p:nvSpPr>
          <p:cNvPr id="59464" name="Line 76"/>
          <p:cNvSpPr>
            <a:spLocks noChangeShapeType="1"/>
          </p:cNvSpPr>
          <p:nvPr/>
        </p:nvSpPr>
        <p:spPr bwMode="auto">
          <a:xfrm flipV="1">
            <a:off x="7508875" y="3752850"/>
            <a:ext cx="1588" cy="101600"/>
          </a:xfrm>
          <a:prstGeom prst="line">
            <a:avLst/>
          </a:prstGeom>
          <a:noFill/>
          <a:ln w="19050">
            <a:solidFill>
              <a:srgbClr val="0000D4"/>
            </a:solidFill>
            <a:round/>
            <a:headEnd/>
            <a:tailEnd/>
          </a:ln>
        </p:spPr>
        <p:txBody>
          <a:bodyPr/>
          <a:lstStyle/>
          <a:p>
            <a:endParaRPr lang="en-US"/>
          </a:p>
        </p:txBody>
      </p:sp>
      <p:sp>
        <p:nvSpPr>
          <p:cNvPr id="59465" name="Line 77"/>
          <p:cNvSpPr>
            <a:spLocks noChangeShapeType="1"/>
          </p:cNvSpPr>
          <p:nvPr/>
        </p:nvSpPr>
        <p:spPr bwMode="auto">
          <a:xfrm>
            <a:off x="7494588" y="3752850"/>
            <a:ext cx="30162" cy="1588"/>
          </a:xfrm>
          <a:prstGeom prst="line">
            <a:avLst/>
          </a:prstGeom>
          <a:noFill/>
          <a:ln w="19050">
            <a:solidFill>
              <a:srgbClr val="0000D4"/>
            </a:solidFill>
            <a:round/>
            <a:headEnd/>
            <a:tailEnd/>
          </a:ln>
        </p:spPr>
        <p:txBody>
          <a:bodyPr/>
          <a:lstStyle/>
          <a:p>
            <a:endParaRPr lang="en-US"/>
          </a:p>
        </p:txBody>
      </p:sp>
      <p:sp>
        <p:nvSpPr>
          <p:cNvPr id="59466" name="Oval 78"/>
          <p:cNvSpPr>
            <a:spLocks noChangeArrowheads="1"/>
          </p:cNvSpPr>
          <p:nvPr/>
        </p:nvSpPr>
        <p:spPr bwMode="auto">
          <a:xfrm>
            <a:off x="4740275" y="3403600"/>
            <a:ext cx="30163" cy="30163"/>
          </a:xfrm>
          <a:prstGeom prst="ellipse">
            <a:avLst/>
          </a:prstGeom>
          <a:solidFill>
            <a:srgbClr val="DD0806"/>
          </a:solidFill>
          <a:ln w="19050">
            <a:solidFill>
              <a:srgbClr val="000000"/>
            </a:solidFill>
            <a:round/>
            <a:headEnd/>
            <a:tailEnd/>
          </a:ln>
        </p:spPr>
        <p:txBody>
          <a:bodyPr/>
          <a:lstStyle/>
          <a:p>
            <a:endParaRPr lang="en-US"/>
          </a:p>
        </p:txBody>
      </p:sp>
      <p:sp>
        <p:nvSpPr>
          <p:cNvPr id="59467" name="Oval 79"/>
          <p:cNvSpPr>
            <a:spLocks noChangeArrowheads="1"/>
          </p:cNvSpPr>
          <p:nvPr/>
        </p:nvSpPr>
        <p:spPr bwMode="auto">
          <a:xfrm>
            <a:off x="4738688" y="3403600"/>
            <a:ext cx="31750" cy="31750"/>
          </a:xfrm>
          <a:prstGeom prst="ellipse">
            <a:avLst/>
          </a:prstGeom>
          <a:noFill/>
          <a:ln w="19050">
            <a:solidFill>
              <a:srgbClr val="DD0806"/>
            </a:solidFill>
            <a:round/>
            <a:headEnd/>
            <a:tailEnd/>
          </a:ln>
        </p:spPr>
        <p:txBody>
          <a:bodyPr/>
          <a:lstStyle/>
          <a:p>
            <a:endParaRPr lang="en-US"/>
          </a:p>
        </p:txBody>
      </p:sp>
      <p:sp>
        <p:nvSpPr>
          <p:cNvPr id="59468" name="Oval 80"/>
          <p:cNvSpPr>
            <a:spLocks noChangeArrowheads="1"/>
          </p:cNvSpPr>
          <p:nvPr/>
        </p:nvSpPr>
        <p:spPr bwMode="auto">
          <a:xfrm>
            <a:off x="5133975" y="3443288"/>
            <a:ext cx="30163" cy="30162"/>
          </a:xfrm>
          <a:prstGeom prst="ellipse">
            <a:avLst/>
          </a:prstGeom>
          <a:solidFill>
            <a:srgbClr val="DD0806"/>
          </a:solidFill>
          <a:ln w="19050">
            <a:solidFill>
              <a:srgbClr val="000000"/>
            </a:solidFill>
            <a:round/>
            <a:headEnd/>
            <a:tailEnd/>
          </a:ln>
        </p:spPr>
        <p:txBody>
          <a:bodyPr/>
          <a:lstStyle/>
          <a:p>
            <a:endParaRPr lang="en-US"/>
          </a:p>
        </p:txBody>
      </p:sp>
      <p:sp>
        <p:nvSpPr>
          <p:cNvPr id="59469" name="Oval 81"/>
          <p:cNvSpPr>
            <a:spLocks noChangeArrowheads="1"/>
          </p:cNvSpPr>
          <p:nvPr/>
        </p:nvSpPr>
        <p:spPr bwMode="auto">
          <a:xfrm>
            <a:off x="5133975" y="3443288"/>
            <a:ext cx="31750" cy="31750"/>
          </a:xfrm>
          <a:prstGeom prst="ellipse">
            <a:avLst/>
          </a:prstGeom>
          <a:noFill/>
          <a:ln w="19050">
            <a:solidFill>
              <a:srgbClr val="DD0806"/>
            </a:solidFill>
            <a:round/>
            <a:headEnd/>
            <a:tailEnd/>
          </a:ln>
        </p:spPr>
        <p:txBody>
          <a:bodyPr/>
          <a:lstStyle/>
          <a:p>
            <a:endParaRPr lang="en-US"/>
          </a:p>
        </p:txBody>
      </p:sp>
      <p:grpSp>
        <p:nvGrpSpPr>
          <p:cNvPr id="59470" name="Group 82"/>
          <p:cNvGrpSpPr>
            <a:grpSpLocks/>
          </p:cNvGrpSpPr>
          <p:nvPr/>
        </p:nvGrpSpPr>
        <p:grpSpPr bwMode="auto">
          <a:xfrm>
            <a:off x="4748213" y="2855913"/>
            <a:ext cx="2760662" cy="1327150"/>
            <a:chOff x="2991" y="1799"/>
            <a:chExt cx="1739" cy="836"/>
          </a:xfrm>
        </p:grpSpPr>
        <p:sp>
          <p:nvSpPr>
            <p:cNvPr id="59511" name="Freeform 83"/>
            <p:cNvSpPr>
              <a:spLocks/>
            </p:cNvSpPr>
            <p:nvPr/>
          </p:nvSpPr>
          <p:spPr bwMode="auto">
            <a:xfrm>
              <a:off x="2991" y="1799"/>
              <a:ext cx="1739" cy="836"/>
            </a:xfrm>
            <a:custGeom>
              <a:avLst/>
              <a:gdLst>
                <a:gd name="T0" fmla="*/ 0 w 1739"/>
                <a:gd name="T1" fmla="*/ 351 h 836"/>
                <a:gd name="T2" fmla="*/ 249 w 1739"/>
                <a:gd name="T3" fmla="*/ 376 h 836"/>
                <a:gd name="T4" fmla="*/ 497 w 1739"/>
                <a:gd name="T5" fmla="*/ 360 h 836"/>
                <a:gd name="T6" fmla="*/ 746 w 1739"/>
                <a:gd name="T7" fmla="*/ 370 h 836"/>
                <a:gd name="T8" fmla="*/ 994 w 1739"/>
                <a:gd name="T9" fmla="*/ 0 h 836"/>
                <a:gd name="T10" fmla="*/ 1242 w 1739"/>
                <a:gd name="T11" fmla="*/ 199 h 836"/>
                <a:gd name="T12" fmla="*/ 1491 w 1739"/>
                <a:gd name="T13" fmla="*/ 836 h 836"/>
                <a:gd name="T14" fmla="*/ 1739 w 1739"/>
                <a:gd name="T15" fmla="*/ 613 h 836"/>
                <a:gd name="T16" fmla="*/ 0 60000 65536"/>
                <a:gd name="T17" fmla="*/ 0 60000 65536"/>
                <a:gd name="T18" fmla="*/ 0 60000 65536"/>
                <a:gd name="T19" fmla="*/ 0 60000 65536"/>
                <a:gd name="T20" fmla="*/ 0 60000 65536"/>
                <a:gd name="T21" fmla="*/ 0 60000 65536"/>
                <a:gd name="T22" fmla="*/ 0 60000 65536"/>
                <a:gd name="T23" fmla="*/ 0 60000 65536"/>
                <a:gd name="T24" fmla="*/ 0 w 1739"/>
                <a:gd name="T25" fmla="*/ 0 h 836"/>
                <a:gd name="T26" fmla="*/ 1739 w 1739"/>
                <a:gd name="T27" fmla="*/ 836 h 8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39" h="836">
                  <a:moveTo>
                    <a:pt x="0" y="351"/>
                  </a:moveTo>
                  <a:lnTo>
                    <a:pt x="249" y="376"/>
                  </a:lnTo>
                  <a:lnTo>
                    <a:pt x="497" y="360"/>
                  </a:lnTo>
                  <a:lnTo>
                    <a:pt x="746" y="370"/>
                  </a:lnTo>
                  <a:lnTo>
                    <a:pt x="994" y="0"/>
                  </a:lnTo>
                  <a:lnTo>
                    <a:pt x="1242" y="199"/>
                  </a:lnTo>
                  <a:lnTo>
                    <a:pt x="1491" y="836"/>
                  </a:lnTo>
                  <a:lnTo>
                    <a:pt x="1739" y="613"/>
                  </a:lnTo>
                </a:path>
              </a:pathLst>
            </a:custGeom>
            <a:noFill/>
            <a:ln w="19050">
              <a:solidFill>
                <a:srgbClr val="DD0806"/>
              </a:solidFill>
              <a:round/>
              <a:headEnd/>
              <a:tailEnd/>
            </a:ln>
          </p:spPr>
          <p:txBody>
            <a:bodyPr/>
            <a:lstStyle/>
            <a:p>
              <a:endParaRPr lang="en-US"/>
            </a:p>
          </p:txBody>
        </p:sp>
        <p:sp>
          <p:nvSpPr>
            <p:cNvPr id="59512" name="Line 84"/>
            <p:cNvSpPr>
              <a:spLocks noChangeShapeType="1"/>
            </p:cNvSpPr>
            <p:nvPr/>
          </p:nvSpPr>
          <p:spPr bwMode="auto">
            <a:xfrm flipV="1">
              <a:off x="3488" y="2131"/>
              <a:ext cx="1" cy="28"/>
            </a:xfrm>
            <a:prstGeom prst="line">
              <a:avLst/>
            </a:prstGeom>
            <a:noFill/>
            <a:ln w="19050">
              <a:solidFill>
                <a:srgbClr val="DD0806"/>
              </a:solidFill>
              <a:round/>
              <a:headEnd/>
              <a:tailEnd/>
            </a:ln>
          </p:spPr>
          <p:txBody>
            <a:bodyPr/>
            <a:lstStyle/>
            <a:p>
              <a:endParaRPr lang="en-US"/>
            </a:p>
          </p:txBody>
        </p:sp>
        <p:sp>
          <p:nvSpPr>
            <p:cNvPr id="59513" name="Line 85"/>
            <p:cNvSpPr>
              <a:spLocks noChangeShapeType="1"/>
            </p:cNvSpPr>
            <p:nvPr/>
          </p:nvSpPr>
          <p:spPr bwMode="auto">
            <a:xfrm>
              <a:off x="3479" y="2131"/>
              <a:ext cx="19" cy="1"/>
            </a:xfrm>
            <a:prstGeom prst="line">
              <a:avLst/>
            </a:prstGeom>
            <a:noFill/>
            <a:ln w="19050">
              <a:solidFill>
                <a:srgbClr val="DD0806"/>
              </a:solidFill>
              <a:round/>
              <a:headEnd/>
              <a:tailEnd/>
            </a:ln>
          </p:spPr>
          <p:txBody>
            <a:bodyPr/>
            <a:lstStyle/>
            <a:p>
              <a:endParaRPr lang="en-US"/>
            </a:p>
          </p:txBody>
        </p:sp>
        <p:sp>
          <p:nvSpPr>
            <p:cNvPr id="59514" name="Line 86"/>
            <p:cNvSpPr>
              <a:spLocks noChangeShapeType="1"/>
            </p:cNvSpPr>
            <p:nvPr/>
          </p:nvSpPr>
          <p:spPr bwMode="auto">
            <a:xfrm>
              <a:off x="3488" y="2159"/>
              <a:ext cx="1" cy="27"/>
            </a:xfrm>
            <a:prstGeom prst="line">
              <a:avLst/>
            </a:prstGeom>
            <a:noFill/>
            <a:ln w="19050">
              <a:solidFill>
                <a:srgbClr val="DD0806"/>
              </a:solidFill>
              <a:round/>
              <a:headEnd/>
              <a:tailEnd/>
            </a:ln>
          </p:spPr>
          <p:txBody>
            <a:bodyPr/>
            <a:lstStyle/>
            <a:p>
              <a:endParaRPr lang="en-US"/>
            </a:p>
          </p:txBody>
        </p:sp>
        <p:sp>
          <p:nvSpPr>
            <p:cNvPr id="59515" name="Line 87"/>
            <p:cNvSpPr>
              <a:spLocks noChangeShapeType="1"/>
            </p:cNvSpPr>
            <p:nvPr/>
          </p:nvSpPr>
          <p:spPr bwMode="auto">
            <a:xfrm>
              <a:off x="3479" y="2186"/>
              <a:ext cx="19" cy="1"/>
            </a:xfrm>
            <a:prstGeom prst="line">
              <a:avLst/>
            </a:prstGeom>
            <a:noFill/>
            <a:ln w="19050">
              <a:solidFill>
                <a:srgbClr val="DD0806"/>
              </a:solidFill>
              <a:round/>
              <a:headEnd/>
              <a:tailEnd/>
            </a:ln>
          </p:spPr>
          <p:txBody>
            <a:bodyPr/>
            <a:lstStyle/>
            <a:p>
              <a:endParaRPr lang="en-US"/>
            </a:p>
          </p:txBody>
        </p:sp>
        <p:sp>
          <p:nvSpPr>
            <p:cNvPr id="59516" name="Oval 88"/>
            <p:cNvSpPr>
              <a:spLocks noChangeArrowheads="1"/>
            </p:cNvSpPr>
            <p:nvPr/>
          </p:nvSpPr>
          <p:spPr bwMode="auto">
            <a:xfrm>
              <a:off x="3483" y="2153"/>
              <a:ext cx="19" cy="19"/>
            </a:xfrm>
            <a:prstGeom prst="ellipse">
              <a:avLst/>
            </a:prstGeom>
            <a:solidFill>
              <a:srgbClr val="DD0806"/>
            </a:solidFill>
            <a:ln w="19050">
              <a:solidFill>
                <a:srgbClr val="000000"/>
              </a:solidFill>
              <a:round/>
              <a:headEnd/>
              <a:tailEnd/>
            </a:ln>
          </p:spPr>
          <p:txBody>
            <a:bodyPr/>
            <a:lstStyle/>
            <a:p>
              <a:endParaRPr lang="en-US"/>
            </a:p>
          </p:txBody>
        </p:sp>
        <p:sp>
          <p:nvSpPr>
            <p:cNvPr id="59517" name="Oval 89"/>
            <p:cNvSpPr>
              <a:spLocks noChangeArrowheads="1"/>
            </p:cNvSpPr>
            <p:nvPr/>
          </p:nvSpPr>
          <p:spPr bwMode="auto">
            <a:xfrm>
              <a:off x="3482" y="2152"/>
              <a:ext cx="20" cy="21"/>
            </a:xfrm>
            <a:prstGeom prst="ellipse">
              <a:avLst/>
            </a:prstGeom>
            <a:noFill/>
            <a:ln w="19050">
              <a:solidFill>
                <a:srgbClr val="DD0806"/>
              </a:solidFill>
              <a:round/>
              <a:headEnd/>
              <a:tailEnd/>
            </a:ln>
          </p:spPr>
          <p:txBody>
            <a:bodyPr/>
            <a:lstStyle/>
            <a:p>
              <a:endParaRPr lang="en-US"/>
            </a:p>
          </p:txBody>
        </p:sp>
      </p:grpSp>
      <p:sp>
        <p:nvSpPr>
          <p:cNvPr id="59471" name="Oval 90"/>
          <p:cNvSpPr>
            <a:spLocks noChangeArrowheads="1"/>
          </p:cNvSpPr>
          <p:nvPr/>
        </p:nvSpPr>
        <p:spPr bwMode="auto">
          <a:xfrm>
            <a:off x="5922963" y="3435350"/>
            <a:ext cx="30162" cy="30163"/>
          </a:xfrm>
          <a:prstGeom prst="ellipse">
            <a:avLst/>
          </a:prstGeom>
          <a:solidFill>
            <a:srgbClr val="DD0806"/>
          </a:solidFill>
          <a:ln w="19050">
            <a:solidFill>
              <a:srgbClr val="000000"/>
            </a:solidFill>
            <a:round/>
            <a:headEnd/>
            <a:tailEnd/>
          </a:ln>
        </p:spPr>
        <p:txBody>
          <a:bodyPr/>
          <a:lstStyle/>
          <a:p>
            <a:endParaRPr lang="en-US"/>
          </a:p>
        </p:txBody>
      </p:sp>
      <p:sp>
        <p:nvSpPr>
          <p:cNvPr id="59472" name="Oval 91"/>
          <p:cNvSpPr>
            <a:spLocks noChangeArrowheads="1"/>
          </p:cNvSpPr>
          <p:nvPr/>
        </p:nvSpPr>
        <p:spPr bwMode="auto">
          <a:xfrm>
            <a:off x="5922963" y="3433763"/>
            <a:ext cx="31750" cy="31750"/>
          </a:xfrm>
          <a:prstGeom prst="ellipse">
            <a:avLst/>
          </a:prstGeom>
          <a:noFill/>
          <a:ln w="19050">
            <a:solidFill>
              <a:srgbClr val="DD0806"/>
            </a:solidFill>
            <a:round/>
            <a:headEnd/>
            <a:tailEnd/>
          </a:ln>
        </p:spPr>
        <p:txBody>
          <a:bodyPr/>
          <a:lstStyle/>
          <a:p>
            <a:endParaRPr lang="en-US"/>
          </a:p>
        </p:txBody>
      </p:sp>
      <p:sp>
        <p:nvSpPr>
          <p:cNvPr id="59473" name="Oval 92"/>
          <p:cNvSpPr>
            <a:spLocks noChangeArrowheads="1"/>
          </p:cNvSpPr>
          <p:nvPr/>
        </p:nvSpPr>
        <p:spPr bwMode="auto">
          <a:xfrm>
            <a:off x="6316663" y="2847975"/>
            <a:ext cx="30162" cy="30163"/>
          </a:xfrm>
          <a:prstGeom prst="ellipse">
            <a:avLst/>
          </a:prstGeom>
          <a:solidFill>
            <a:srgbClr val="DD0806"/>
          </a:solidFill>
          <a:ln w="19050">
            <a:solidFill>
              <a:srgbClr val="000000"/>
            </a:solidFill>
            <a:round/>
            <a:headEnd/>
            <a:tailEnd/>
          </a:ln>
        </p:spPr>
        <p:txBody>
          <a:bodyPr/>
          <a:lstStyle/>
          <a:p>
            <a:endParaRPr lang="en-US"/>
          </a:p>
        </p:txBody>
      </p:sp>
      <p:sp>
        <p:nvSpPr>
          <p:cNvPr id="59474" name="Oval 93"/>
          <p:cNvSpPr>
            <a:spLocks noChangeArrowheads="1"/>
          </p:cNvSpPr>
          <p:nvPr/>
        </p:nvSpPr>
        <p:spPr bwMode="auto">
          <a:xfrm>
            <a:off x="6316663" y="2846388"/>
            <a:ext cx="31750" cy="31750"/>
          </a:xfrm>
          <a:prstGeom prst="ellipse">
            <a:avLst/>
          </a:prstGeom>
          <a:noFill/>
          <a:ln w="19050">
            <a:solidFill>
              <a:srgbClr val="DD0806"/>
            </a:solidFill>
            <a:round/>
            <a:headEnd/>
            <a:tailEnd/>
          </a:ln>
        </p:spPr>
        <p:txBody>
          <a:bodyPr/>
          <a:lstStyle/>
          <a:p>
            <a:endParaRPr lang="en-US"/>
          </a:p>
        </p:txBody>
      </p:sp>
      <p:sp>
        <p:nvSpPr>
          <p:cNvPr id="59475" name="Oval 94"/>
          <p:cNvSpPr>
            <a:spLocks noChangeArrowheads="1"/>
          </p:cNvSpPr>
          <p:nvPr/>
        </p:nvSpPr>
        <p:spPr bwMode="auto">
          <a:xfrm>
            <a:off x="6711950" y="3162300"/>
            <a:ext cx="30163" cy="30163"/>
          </a:xfrm>
          <a:prstGeom prst="ellipse">
            <a:avLst/>
          </a:prstGeom>
          <a:solidFill>
            <a:srgbClr val="DD0806"/>
          </a:solidFill>
          <a:ln w="19050">
            <a:solidFill>
              <a:srgbClr val="000000"/>
            </a:solidFill>
            <a:round/>
            <a:headEnd/>
            <a:tailEnd/>
          </a:ln>
        </p:spPr>
        <p:txBody>
          <a:bodyPr/>
          <a:lstStyle/>
          <a:p>
            <a:endParaRPr lang="en-US"/>
          </a:p>
        </p:txBody>
      </p:sp>
      <p:sp>
        <p:nvSpPr>
          <p:cNvPr id="59476" name="Oval 95"/>
          <p:cNvSpPr>
            <a:spLocks noChangeArrowheads="1"/>
          </p:cNvSpPr>
          <p:nvPr/>
        </p:nvSpPr>
        <p:spPr bwMode="auto">
          <a:xfrm>
            <a:off x="6710363" y="3162300"/>
            <a:ext cx="31750" cy="31750"/>
          </a:xfrm>
          <a:prstGeom prst="ellipse">
            <a:avLst/>
          </a:prstGeom>
          <a:noFill/>
          <a:ln w="19050">
            <a:solidFill>
              <a:srgbClr val="DD0806"/>
            </a:solidFill>
            <a:round/>
            <a:headEnd/>
            <a:tailEnd/>
          </a:ln>
        </p:spPr>
        <p:txBody>
          <a:bodyPr/>
          <a:lstStyle/>
          <a:p>
            <a:endParaRPr lang="en-US"/>
          </a:p>
        </p:txBody>
      </p:sp>
      <p:sp>
        <p:nvSpPr>
          <p:cNvPr id="59477" name="Oval 96"/>
          <p:cNvSpPr>
            <a:spLocks noChangeArrowheads="1"/>
          </p:cNvSpPr>
          <p:nvPr/>
        </p:nvSpPr>
        <p:spPr bwMode="auto">
          <a:xfrm>
            <a:off x="7105650" y="4175125"/>
            <a:ext cx="30163" cy="30163"/>
          </a:xfrm>
          <a:prstGeom prst="ellipse">
            <a:avLst/>
          </a:prstGeom>
          <a:solidFill>
            <a:srgbClr val="DD0806"/>
          </a:solidFill>
          <a:ln w="19050">
            <a:solidFill>
              <a:srgbClr val="000000"/>
            </a:solidFill>
            <a:round/>
            <a:headEnd/>
            <a:tailEnd/>
          </a:ln>
        </p:spPr>
        <p:txBody>
          <a:bodyPr/>
          <a:lstStyle/>
          <a:p>
            <a:endParaRPr lang="en-US"/>
          </a:p>
        </p:txBody>
      </p:sp>
      <p:sp>
        <p:nvSpPr>
          <p:cNvPr id="59478" name="Oval 97"/>
          <p:cNvSpPr>
            <a:spLocks noChangeArrowheads="1"/>
          </p:cNvSpPr>
          <p:nvPr/>
        </p:nvSpPr>
        <p:spPr bwMode="auto">
          <a:xfrm>
            <a:off x="7105650" y="4173538"/>
            <a:ext cx="31750" cy="31750"/>
          </a:xfrm>
          <a:prstGeom prst="ellipse">
            <a:avLst/>
          </a:prstGeom>
          <a:noFill/>
          <a:ln w="19050">
            <a:solidFill>
              <a:srgbClr val="DD0806"/>
            </a:solidFill>
            <a:round/>
            <a:headEnd/>
            <a:tailEnd/>
          </a:ln>
        </p:spPr>
        <p:txBody>
          <a:bodyPr/>
          <a:lstStyle/>
          <a:p>
            <a:endParaRPr lang="en-US"/>
          </a:p>
        </p:txBody>
      </p:sp>
      <p:sp>
        <p:nvSpPr>
          <p:cNvPr id="59479" name="Oval 98"/>
          <p:cNvSpPr>
            <a:spLocks noChangeArrowheads="1"/>
          </p:cNvSpPr>
          <p:nvPr/>
        </p:nvSpPr>
        <p:spPr bwMode="auto">
          <a:xfrm>
            <a:off x="7500938" y="3821113"/>
            <a:ext cx="30162" cy="30162"/>
          </a:xfrm>
          <a:prstGeom prst="ellipse">
            <a:avLst/>
          </a:prstGeom>
          <a:solidFill>
            <a:srgbClr val="DD0806"/>
          </a:solidFill>
          <a:ln w="19050">
            <a:solidFill>
              <a:srgbClr val="000000"/>
            </a:solidFill>
            <a:round/>
            <a:headEnd/>
            <a:tailEnd/>
          </a:ln>
        </p:spPr>
        <p:txBody>
          <a:bodyPr/>
          <a:lstStyle/>
          <a:p>
            <a:endParaRPr lang="en-US"/>
          </a:p>
        </p:txBody>
      </p:sp>
      <p:sp>
        <p:nvSpPr>
          <p:cNvPr id="59480" name="Oval 99"/>
          <p:cNvSpPr>
            <a:spLocks noChangeArrowheads="1"/>
          </p:cNvSpPr>
          <p:nvPr/>
        </p:nvSpPr>
        <p:spPr bwMode="auto">
          <a:xfrm>
            <a:off x="7499350" y="3819525"/>
            <a:ext cx="33338" cy="31750"/>
          </a:xfrm>
          <a:prstGeom prst="ellipse">
            <a:avLst/>
          </a:prstGeom>
          <a:noFill/>
          <a:ln w="19050">
            <a:solidFill>
              <a:srgbClr val="DD0806"/>
            </a:solidFill>
            <a:round/>
            <a:headEnd/>
            <a:tailEnd/>
          </a:ln>
        </p:spPr>
        <p:txBody>
          <a:bodyPr/>
          <a:lstStyle/>
          <a:p>
            <a:endParaRPr lang="en-US"/>
          </a:p>
        </p:txBody>
      </p:sp>
      <p:sp>
        <p:nvSpPr>
          <p:cNvPr id="59481" name="Oval 100"/>
          <p:cNvSpPr>
            <a:spLocks noChangeArrowheads="1"/>
          </p:cNvSpPr>
          <p:nvPr/>
        </p:nvSpPr>
        <p:spPr bwMode="auto">
          <a:xfrm>
            <a:off x="4740275" y="3238500"/>
            <a:ext cx="30163" cy="30163"/>
          </a:xfrm>
          <a:prstGeom prst="ellipse">
            <a:avLst/>
          </a:prstGeom>
          <a:solidFill>
            <a:srgbClr val="0000D4"/>
          </a:solidFill>
          <a:ln w="19050">
            <a:solidFill>
              <a:srgbClr val="000000"/>
            </a:solidFill>
            <a:round/>
            <a:headEnd/>
            <a:tailEnd/>
          </a:ln>
        </p:spPr>
        <p:txBody>
          <a:bodyPr/>
          <a:lstStyle/>
          <a:p>
            <a:endParaRPr lang="en-US"/>
          </a:p>
        </p:txBody>
      </p:sp>
      <p:sp>
        <p:nvSpPr>
          <p:cNvPr id="59482" name="Oval 101"/>
          <p:cNvSpPr>
            <a:spLocks noChangeArrowheads="1"/>
          </p:cNvSpPr>
          <p:nvPr/>
        </p:nvSpPr>
        <p:spPr bwMode="auto">
          <a:xfrm>
            <a:off x="4738688" y="3236913"/>
            <a:ext cx="31750" cy="33337"/>
          </a:xfrm>
          <a:prstGeom prst="ellipse">
            <a:avLst/>
          </a:prstGeom>
          <a:noFill/>
          <a:ln w="19050">
            <a:solidFill>
              <a:srgbClr val="0000D4"/>
            </a:solidFill>
            <a:round/>
            <a:headEnd/>
            <a:tailEnd/>
          </a:ln>
        </p:spPr>
        <p:txBody>
          <a:bodyPr/>
          <a:lstStyle/>
          <a:p>
            <a:endParaRPr lang="en-US"/>
          </a:p>
        </p:txBody>
      </p:sp>
      <p:sp>
        <p:nvSpPr>
          <p:cNvPr id="59483" name="Oval 102"/>
          <p:cNvSpPr>
            <a:spLocks noChangeArrowheads="1"/>
          </p:cNvSpPr>
          <p:nvPr/>
        </p:nvSpPr>
        <p:spPr bwMode="auto">
          <a:xfrm>
            <a:off x="5133975" y="3362325"/>
            <a:ext cx="30163" cy="30163"/>
          </a:xfrm>
          <a:prstGeom prst="ellipse">
            <a:avLst/>
          </a:prstGeom>
          <a:solidFill>
            <a:srgbClr val="0000D4"/>
          </a:solidFill>
          <a:ln w="19050">
            <a:solidFill>
              <a:srgbClr val="000000"/>
            </a:solidFill>
            <a:round/>
            <a:headEnd/>
            <a:tailEnd/>
          </a:ln>
        </p:spPr>
        <p:txBody>
          <a:bodyPr/>
          <a:lstStyle/>
          <a:p>
            <a:endParaRPr lang="en-US"/>
          </a:p>
        </p:txBody>
      </p:sp>
      <p:sp>
        <p:nvSpPr>
          <p:cNvPr id="59484" name="Oval 103"/>
          <p:cNvSpPr>
            <a:spLocks noChangeArrowheads="1"/>
          </p:cNvSpPr>
          <p:nvPr/>
        </p:nvSpPr>
        <p:spPr bwMode="auto">
          <a:xfrm>
            <a:off x="5133975" y="3360738"/>
            <a:ext cx="31750" cy="33337"/>
          </a:xfrm>
          <a:prstGeom prst="ellipse">
            <a:avLst/>
          </a:prstGeom>
          <a:noFill/>
          <a:ln w="19050">
            <a:solidFill>
              <a:srgbClr val="0000D4"/>
            </a:solidFill>
            <a:round/>
            <a:headEnd/>
            <a:tailEnd/>
          </a:ln>
        </p:spPr>
        <p:txBody>
          <a:bodyPr/>
          <a:lstStyle/>
          <a:p>
            <a:endParaRPr lang="en-US"/>
          </a:p>
        </p:txBody>
      </p:sp>
      <p:sp>
        <p:nvSpPr>
          <p:cNvPr id="59485" name="Oval 104"/>
          <p:cNvSpPr>
            <a:spLocks noChangeArrowheads="1"/>
          </p:cNvSpPr>
          <p:nvPr/>
        </p:nvSpPr>
        <p:spPr bwMode="auto">
          <a:xfrm>
            <a:off x="5529263" y="3668713"/>
            <a:ext cx="30162" cy="30162"/>
          </a:xfrm>
          <a:prstGeom prst="ellipse">
            <a:avLst/>
          </a:prstGeom>
          <a:solidFill>
            <a:srgbClr val="0000D4"/>
          </a:solidFill>
          <a:ln w="19050">
            <a:solidFill>
              <a:srgbClr val="000000"/>
            </a:solidFill>
            <a:round/>
            <a:headEnd/>
            <a:tailEnd/>
          </a:ln>
        </p:spPr>
        <p:txBody>
          <a:bodyPr/>
          <a:lstStyle/>
          <a:p>
            <a:endParaRPr lang="en-US"/>
          </a:p>
        </p:txBody>
      </p:sp>
      <p:sp>
        <p:nvSpPr>
          <p:cNvPr id="59486" name="Oval 105"/>
          <p:cNvSpPr>
            <a:spLocks noChangeArrowheads="1"/>
          </p:cNvSpPr>
          <p:nvPr/>
        </p:nvSpPr>
        <p:spPr bwMode="auto">
          <a:xfrm>
            <a:off x="5527675" y="3667125"/>
            <a:ext cx="31750" cy="31750"/>
          </a:xfrm>
          <a:prstGeom prst="ellipse">
            <a:avLst/>
          </a:prstGeom>
          <a:noFill/>
          <a:ln w="19050">
            <a:solidFill>
              <a:srgbClr val="0000D4"/>
            </a:solidFill>
            <a:round/>
            <a:headEnd/>
            <a:tailEnd/>
          </a:ln>
        </p:spPr>
        <p:txBody>
          <a:bodyPr/>
          <a:lstStyle/>
          <a:p>
            <a:endParaRPr lang="en-US"/>
          </a:p>
        </p:txBody>
      </p:sp>
      <p:sp>
        <p:nvSpPr>
          <p:cNvPr id="59487" name="Oval 106"/>
          <p:cNvSpPr>
            <a:spLocks noChangeArrowheads="1"/>
          </p:cNvSpPr>
          <p:nvPr/>
        </p:nvSpPr>
        <p:spPr bwMode="auto">
          <a:xfrm>
            <a:off x="5922963" y="3402013"/>
            <a:ext cx="30162" cy="30162"/>
          </a:xfrm>
          <a:prstGeom prst="ellipse">
            <a:avLst/>
          </a:prstGeom>
          <a:solidFill>
            <a:srgbClr val="0000D4"/>
          </a:solidFill>
          <a:ln w="19050">
            <a:solidFill>
              <a:srgbClr val="000000"/>
            </a:solidFill>
            <a:round/>
            <a:headEnd/>
            <a:tailEnd/>
          </a:ln>
        </p:spPr>
        <p:txBody>
          <a:bodyPr/>
          <a:lstStyle/>
          <a:p>
            <a:endParaRPr lang="en-US"/>
          </a:p>
        </p:txBody>
      </p:sp>
      <p:sp>
        <p:nvSpPr>
          <p:cNvPr id="59488" name="Oval 107"/>
          <p:cNvSpPr>
            <a:spLocks noChangeArrowheads="1"/>
          </p:cNvSpPr>
          <p:nvPr/>
        </p:nvSpPr>
        <p:spPr bwMode="auto">
          <a:xfrm>
            <a:off x="5922963" y="3400425"/>
            <a:ext cx="31750" cy="33338"/>
          </a:xfrm>
          <a:prstGeom prst="ellipse">
            <a:avLst/>
          </a:prstGeom>
          <a:noFill/>
          <a:ln w="19050">
            <a:solidFill>
              <a:srgbClr val="0000D4"/>
            </a:solidFill>
            <a:round/>
            <a:headEnd/>
            <a:tailEnd/>
          </a:ln>
        </p:spPr>
        <p:txBody>
          <a:bodyPr/>
          <a:lstStyle/>
          <a:p>
            <a:endParaRPr lang="en-US"/>
          </a:p>
        </p:txBody>
      </p:sp>
      <p:sp>
        <p:nvSpPr>
          <p:cNvPr id="59489" name="Oval 108"/>
          <p:cNvSpPr>
            <a:spLocks noChangeArrowheads="1"/>
          </p:cNvSpPr>
          <p:nvPr/>
        </p:nvSpPr>
        <p:spPr bwMode="auto">
          <a:xfrm>
            <a:off x="6316663" y="2913063"/>
            <a:ext cx="30162" cy="30162"/>
          </a:xfrm>
          <a:prstGeom prst="ellipse">
            <a:avLst/>
          </a:prstGeom>
          <a:solidFill>
            <a:srgbClr val="0000D4"/>
          </a:solidFill>
          <a:ln w="19050">
            <a:solidFill>
              <a:srgbClr val="000000"/>
            </a:solidFill>
            <a:round/>
            <a:headEnd/>
            <a:tailEnd/>
          </a:ln>
        </p:spPr>
        <p:txBody>
          <a:bodyPr/>
          <a:lstStyle/>
          <a:p>
            <a:endParaRPr lang="en-US"/>
          </a:p>
        </p:txBody>
      </p:sp>
      <p:sp>
        <p:nvSpPr>
          <p:cNvPr id="59490" name="Oval 109"/>
          <p:cNvSpPr>
            <a:spLocks noChangeArrowheads="1"/>
          </p:cNvSpPr>
          <p:nvPr/>
        </p:nvSpPr>
        <p:spPr bwMode="auto">
          <a:xfrm>
            <a:off x="6316663" y="2911475"/>
            <a:ext cx="31750" cy="31750"/>
          </a:xfrm>
          <a:prstGeom prst="ellipse">
            <a:avLst/>
          </a:prstGeom>
          <a:noFill/>
          <a:ln w="19050">
            <a:solidFill>
              <a:srgbClr val="0000D4"/>
            </a:solidFill>
            <a:round/>
            <a:headEnd/>
            <a:tailEnd/>
          </a:ln>
        </p:spPr>
        <p:txBody>
          <a:bodyPr/>
          <a:lstStyle/>
          <a:p>
            <a:endParaRPr lang="en-US"/>
          </a:p>
        </p:txBody>
      </p:sp>
      <p:sp>
        <p:nvSpPr>
          <p:cNvPr id="59491" name="Oval 110"/>
          <p:cNvSpPr>
            <a:spLocks noChangeArrowheads="1"/>
          </p:cNvSpPr>
          <p:nvPr/>
        </p:nvSpPr>
        <p:spPr bwMode="auto">
          <a:xfrm>
            <a:off x="6711950" y="3252788"/>
            <a:ext cx="30163" cy="30162"/>
          </a:xfrm>
          <a:prstGeom prst="ellipse">
            <a:avLst/>
          </a:prstGeom>
          <a:solidFill>
            <a:srgbClr val="0000D4"/>
          </a:solidFill>
          <a:ln w="19050">
            <a:solidFill>
              <a:srgbClr val="000000"/>
            </a:solidFill>
            <a:round/>
            <a:headEnd/>
            <a:tailEnd/>
          </a:ln>
        </p:spPr>
        <p:txBody>
          <a:bodyPr/>
          <a:lstStyle/>
          <a:p>
            <a:endParaRPr lang="en-US"/>
          </a:p>
        </p:txBody>
      </p:sp>
      <p:sp>
        <p:nvSpPr>
          <p:cNvPr id="59492" name="Oval 111"/>
          <p:cNvSpPr>
            <a:spLocks noChangeArrowheads="1"/>
          </p:cNvSpPr>
          <p:nvPr/>
        </p:nvSpPr>
        <p:spPr bwMode="auto">
          <a:xfrm>
            <a:off x="6710363" y="3251200"/>
            <a:ext cx="31750" cy="31750"/>
          </a:xfrm>
          <a:prstGeom prst="ellipse">
            <a:avLst/>
          </a:prstGeom>
          <a:noFill/>
          <a:ln w="19050">
            <a:solidFill>
              <a:srgbClr val="0000D4"/>
            </a:solidFill>
            <a:round/>
            <a:headEnd/>
            <a:tailEnd/>
          </a:ln>
        </p:spPr>
        <p:txBody>
          <a:bodyPr/>
          <a:lstStyle/>
          <a:p>
            <a:endParaRPr lang="en-US"/>
          </a:p>
        </p:txBody>
      </p:sp>
      <p:sp>
        <p:nvSpPr>
          <p:cNvPr id="59493" name="Oval 112"/>
          <p:cNvSpPr>
            <a:spLocks noChangeArrowheads="1"/>
          </p:cNvSpPr>
          <p:nvPr/>
        </p:nvSpPr>
        <p:spPr bwMode="auto">
          <a:xfrm>
            <a:off x="7105650" y="3827463"/>
            <a:ext cx="30163" cy="30162"/>
          </a:xfrm>
          <a:prstGeom prst="ellipse">
            <a:avLst/>
          </a:prstGeom>
          <a:solidFill>
            <a:srgbClr val="0000D4"/>
          </a:solidFill>
          <a:ln w="19050">
            <a:solidFill>
              <a:srgbClr val="000000"/>
            </a:solidFill>
            <a:round/>
            <a:headEnd/>
            <a:tailEnd/>
          </a:ln>
        </p:spPr>
        <p:txBody>
          <a:bodyPr/>
          <a:lstStyle/>
          <a:p>
            <a:endParaRPr lang="en-US"/>
          </a:p>
        </p:txBody>
      </p:sp>
      <p:sp>
        <p:nvSpPr>
          <p:cNvPr id="59494" name="Oval 113"/>
          <p:cNvSpPr>
            <a:spLocks noChangeArrowheads="1"/>
          </p:cNvSpPr>
          <p:nvPr/>
        </p:nvSpPr>
        <p:spPr bwMode="auto">
          <a:xfrm>
            <a:off x="7105650" y="3825875"/>
            <a:ext cx="31750" cy="33338"/>
          </a:xfrm>
          <a:prstGeom prst="ellipse">
            <a:avLst/>
          </a:prstGeom>
          <a:noFill/>
          <a:ln w="19050">
            <a:solidFill>
              <a:srgbClr val="0000D4"/>
            </a:solidFill>
            <a:round/>
            <a:headEnd/>
            <a:tailEnd/>
          </a:ln>
        </p:spPr>
        <p:txBody>
          <a:bodyPr/>
          <a:lstStyle/>
          <a:p>
            <a:endParaRPr lang="en-US"/>
          </a:p>
        </p:txBody>
      </p:sp>
      <p:sp>
        <p:nvSpPr>
          <p:cNvPr id="59495" name="Oval 114"/>
          <p:cNvSpPr>
            <a:spLocks noChangeArrowheads="1"/>
          </p:cNvSpPr>
          <p:nvPr/>
        </p:nvSpPr>
        <p:spPr bwMode="auto">
          <a:xfrm>
            <a:off x="7500938" y="3844925"/>
            <a:ext cx="30162" cy="30163"/>
          </a:xfrm>
          <a:prstGeom prst="ellipse">
            <a:avLst/>
          </a:prstGeom>
          <a:solidFill>
            <a:srgbClr val="0000D4"/>
          </a:solidFill>
          <a:ln w="19050">
            <a:solidFill>
              <a:srgbClr val="000000"/>
            </a:solidFill>
            <a:round/>
            <a:headEnd/>
            <a:tailEnd/>
          </a:ln>
        </p:spPr>
        <p:txBody>
          <a:bodyPr/>
          <a:lstStyle/>
          <a:p>
            <a:endParaRPr lang="en-US"/>
          </a:p>
        </p:txBody>
      </p:sp>
      <p:sp>
        <p:nvSpPr>
          <p:cNvPr id="59496" name="Oval 115"/>
          <p:cNvSpPr>
            <a:spLocks noChangeArrowheads="1"/>
          </p:cNvSpPr>
          <p:nvPr/>
        </p:nvSpPr>
        <p:spPr bwMode="auto">
          <a:xfrm>
            <a:off x="7499350" y="3844925"/>
            <a:ext cx="33338" cy="31750"/>
          </a:xfrm>
          <a:prstGeom prst="ellipse">
            <a:avLst/>
          </a:prstGeom>
          <a:noFill/>
          <a:ln w="19050">
            <a:solidFill>
              <a:srgbClr val="0000D4"/>
            </a:solidFill>
            <a:round/>
            <a:headEnd/>
            <a:tailEnd/>
          </a:ln>
        </p:spPr>
        <p:txBody>
          <a:bodyPr/>
          <a:lstStyle/>
          <a:p>
            <a:endParaRPr lang="en-US"/>
          </a:p>
        </p:txBody>
      </p:sp>
      <p:grpSp>
        <p:nvGrpSpPr>
          <p:cNvPr id="59497" name="Group 116"/>
          <p:cNvGrpSpPr>
            <a:grpSpLocks/>
          </p:cNvGrpSpPr>
          <p:nvPr/>
        </p:nvGrpSpPr>
        <p:grpSpPr bwMode="auto">
          <a:xfrm>
            <a:off x="6543675" y="2682875"/>
            <a:ext cx="947738" cy="590550"/>
            <a:chOff x="2667" y="2112"/>
            <a:chExt cx="597" cy="372"/>
          </a:xfrm>
        </p:grpSpPr>
        <p:grpSp>
          <p:nvGrpSpPr>
            <p:cNvPr id="59506" name="Group 117"/>
            <p:cNvGrpSpPr>
              <a:grpSpLocks/>
            </p:cNvGrpSpPr>
            <p:nvPr/>
          </p:nvGrpSpPr>
          <p:grpSpPr bwMode="auto">
            <a:xfrm>
              <a:off x="3016" y="2112"/>
              <a:ext cx="248" cy="208"/>
              <a:chOff x="2972" y="2324"/>
              <a:chExt cx="248" cy="208"/>
            </a:xfrm>
          </p:grpSpPr>
          <p:sp>
            <p:nvSpPr>
              <p:cNvPr id="59509" name="Line 118"/>
              <p:cNvSpPr>
                <a:spLocks noChangeShapeType="1"/>
              </p:cNvSpPr>
              <p:nvPr/>
            </p:nvSpPr>
            <p:spPr bwMode="auto">
              <a:xfrm>
                <a:off x="2972" y="2324"/>
                <a:ext cx="0" cy="208"/>
              </a:xfrm>
              <a:prstGeom prst="line">
                <a:avLst/>
              </a:prstGeom>
              <a:noFill/>
              <a:ln w="19050">
                <a:solidFill>
                  <a:schemeClr val="tx1"/>
                </a:solidFill>
                <a:round/>
                <a:headEnd/>
                <a:tailEnd/>
              </a:ln>
            </p:spPr>
            <p:txBody>
              <a:bodyPr wrap="none" anchor="ctr"/>
              <a:lstStyle/>
              <a:p>
                <a:endParaRPr lang="en-US"/>
              </a:p>
            </p:txBody>
          </p:sp>
          <p:sp>
            <p:nvSpPr>
              <p:cNvPr id="59510" name="Line 119"/>
              <p:cNvSpPr>
                <a:spLocks noChangeShapeType="1"/>
              </p:cNvSpPr>
              <p:nvPr/>
            </p:nvSpPr>
            <p:spPr bwMode="auto">
              <a:xfrm>
                <a:off x="2972" y="2532"/>
                <a:ext cx="248" cy="0"/>
              </a:xfrm>
              <a:prstGeom prst="line">
                <a:avLst/>
              </a:prstGeom>
              <a:noFill/>
              <a:ln w="19050">
                <a:solidFill>
                  <a:schemeClr val="tx1"/>
                </a:solidFill>
                <a:round/>
                <a:headEnd/>
                <a:tailEnd/>
              </a:ln>
            </p:spPr>
            <p:txBody>
              <a:bodyPr wrap="none" anchor="ctr"/>
              <a:lstStyle/>
              <a:p>
                <a:endParaRPr lang="en-US"/>
              </a:p>
            </p:txBody>
          </p:sp>
        </p:grpSp>
        <p:sp>
          <p:nvSpPr>
            <p:cNvPr id="59507" name="Rectangle 120"/>
            <p:cNvSpPr>
              <a:spLocks noChangeArrowheads="1"/>
            </p:cNvSpPr>
            <p:nvPr/>
          </p:nvSpPr>
          <p:spPr bwMode="auto">
            <a:xfrm>
              <a:off x="3010" y="2311"/>
              <a:ext cx="227" cy="173"/>
            </a:xfrm>
            <a:prstGeom prst="rect">
              <a:avLst/>
            </a:prstGeom>
            <a:noFill/>
            <a:ln w="9525">
              <a:noFill/>
              <a:miter lim="800000"/>
              <a:headEnd/>
              <a:tailEnd/>
            </a:ln>
          </p:spPr>
          <p:txBody>
            <a:bodyPr wrap="none">
              <a:spAutoFit/>
            </a:bodyPr>
            <a:lstStyle/>
            <a:p>
              <a:r>
                <a:rPr lang="en-US" sz="1200">
                  <a:latin typeface="Verdana" pitchFamily="34" charset="0"/>
                  <a:ea typeface="ＭＳ Ｐゴシック" charset="-128"/>
                </a:rPr>
                <a:t>2s</a:t>
              </a:r>
            </a:p>
          </p:txBody>
        </p:sp>
        <p:sp>
          <p:nvSpPr>
            <p:cNvPr id="59508" name="Rectangle 121"/>
            <p:cNvSpPr>
              <a:spLocks noChangeArrowheads="1"/>
            </p:cNvSpPr>
            <p:nvPr/>
          </p:nvSpPr>
          <p:spPr bwMode="auto">
            <a:xfrm>
              <a:off x="2667" y="2112"/>
              <a:ext cx="376" cy="173"/>
            </a:xfrm>
            <a:prstGeom prst="rect">
              <a:avLst/>
            </a:prstGeom>
            <a:noFill/>
            <a:ln w="9525">
              <a:noFill/>
              <a:miter lim="800000"/>
              <a:headEnd/>
              <a:tailEnd/>
            </a:ln>
          </p:spPr>
          <p:txBody>
            <a:bodyPr wrap="none">
              <a:spAutoFit/>
            </a:bodyPr>
            <a:lstStyle/>
            <a:p>
              <a:r>
                <a:rPr lang="en-US" sz="1200">
                  <a:latin typeface="Verdana" pitchFamily="34" charset="0"/>
                  <a:ea typeface="ＭＳ Ｐゴシック" charset="-128"/>
                </a:rPr>
                <a:t>0.2%</a:t>
              </a:r>
            </a:p>
          </p:txBody>
        </p:sp>
      </p:grpSp>
      <p:grpSp>
        <p:nvGrpSpPr>
          <p:cNvPr id="59498" name="Group 122"/>
          <p:cNvGrpSpPr>
            <a:grpSpLocks/>
          </p:cNvGrpSpPr>
          <p:nvPr/>
        </p:nvGrpSpPr>
        <p:grpSpPr bwMode="auto">
          <a:xfrm>
            <a:off x="4714875" y="4054475"/>
            <a:ext cx="1765300" cy="274638"/>
            <a:chOff x="2928" y="2313"/>
            <a:chExt cx="1112" cy="173"/>
          </a:xfrm>
        </p:grpSpPr>
        <p:sp>
          <p:nvSpPr>
            <p:cNvPr id="59502" name="Rectangle 123"/>
            <p:cNvSpPr>
              <a:spLocks noChangeArrowheads="1"/>
            </p:cNvSpPr>
            <p:nvPr/>
          </p:nvSpPr>
          <p:spPr bwMode="auto">
            <a:xfrm>
              <a:off x="2928" y="2353"/>
              <a:ext cx="96" cy="96"/>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59503" name="Rectangle 124"/>
            <p:cNvSpPr>
              <a:spLocks noChangeArrowheads="1"/>
            </p:cNvSpPr>
            <p:nvPr/>
          </p:nvSpPr>
          <p:spPr bwMode="auto">
            <a:xfrm>
              <a:off x="3552" y="2353"/>
              <a:ext cx="96" cy="96"/>
            </a:xfrm>
            <a:prstGeom prst="rect">
              <a:avLst/>
            </a:prstGeom>
            <a:solidFill>
              <a:srgbClr val="0000FF"/>
            </a:solidFill>
            <a:ln w="12700">
              <a:solidFill>
                <a:schemeClr val="tx1"/>
              </a:solidFill>
              <a:miter lim="800000"/>
              <a:headEnd/>
              <a:tailEnd/>
            </a:ln>
          </p:spPr>
          <p:txBody>
            <a:bodyPr wrap="none" anchor="ctr"/>
            <a:lstStyle/>
            <a:p>
              <a:endParaRPr lang="en-US"/>
            </a:p>
          </p:txBody>
        </p:sp>
        <p:sp>
          <p:nvSpPr>
            <p:cNvPr id="59504" name="Rectangle 125"/>
            <p:cNvSpPr>
              <a:spLocks noChangeArrowheads="1"/>
            </p:cNvSpPr>
            <p:nvPr/>
          </p:nvSpPr>
          <p:spPr bwMode="auto">
            <a:xfrm>
              <a:off x="3016" y="2313"/>
              <a:ext cx="354" cy="173"/>
            </a:xfrm>
            <a:prstGeom prst="rect">
              <a:avLst/>
            </a:prstGeom>
            <a:noFill/>
            <a:ln w="9525">
              <a:noFill/>
              <a:miter lim="800000"/>
              <a:headEnd/>
              <a:tailEnd/>
            </a:ln>
          </p:spPr>
          <p:txBody>
            <a:bodyPr wrap="none">
              <a:spAutoFit/>
            </a:bodyPr>
            <a:lstStyle/>
            <a:p>
              <a:r>
                <a:rPr lang="en-US" sz="1200">
                  <a:latin typeface="Verdana" pitchFamily="34" charset="0"/>
                  <a:ea typeface="ＭＳ Ｐゴシック" charset="-128"/>
                </a:rPr>
                <a:t>Juice</a:t>
              </a:r>
            </a:p>
          </p:txBody>
        </p:sp>
        <p:sp>
          <p:nvSpPr>
            <p:cNvPr id="59505" name="Rectangle 126"/>
            <p:cNvSpPr>
              <a:spLocks noChangeArrowheads="1"/>
            </p:cNvSpPr>
            <p:nvPr/>
          </p:nvSpPr>
          <p:spPr bwMode="auto">
            <a:xfrm>
              <a:off x="3635" y="2313"/>
              <a:ext cx="405" cy="173"/>
            </a:xfrm>
            <a:prstGeom prst="rect">
              <a:avLst/>
            </a:prstGeom>
            <a:noFill/>
            <a:ln w="9525">
              <a:noFill/>
              <a:miter lim="800000"/>
              <a:headEnd/>
              <a:tailEnd/>
            </a:ln>
          </p:spPr>
          <p:txBody>
            <a:bodyPr wrap="none">
              <a:spAutoFit/>
            </a:bodyPr>
            <a:lstStyle/>
            <a:p>
              <a:r>
                <a:rPr lang="en-US" sz="1200">
                  <a:latin typeface="Verdana" pitchFamily="34" charset="0"/>
                  <a:ea typeface="ＭＳ Ｐゴシック" charset="-128"/>
                </a:rPr>
                <a:t>Water</a:t>
              </a:r>
            </a:p>
          </p:txBody>
        </p:sp>
      </p:grpSp>
      <p:sp>
        <p:nvSpPr>
          <p:cNvPr id="59499" name="Text Box 127"/>
          <p:cNvSpPr txBox="1">
            <a:spLocks noChangeArrowheads="1"/>
          </p:cNvSpPr>
          <p:nvPr/>
        </p:nvSpPr>
        <p:spPr bwMode="auto">
          <a:xfrm>
            <a:off x="1447800" y="304800"/>
            <a:ext cx="6324600" cy="1006475"/>
          </a:xfrm>
          <a:prstGeom prst="rect">
            <a:avLst/>
          </a:prstGeom>
          <a:noFill/>
          <a:ln w="9525">
            <a:noFill/>
            <a:miter lim="800000"/>
            <a:headEnd/>
            <a:tailEnd/>
          </a:ln>
        </p:spPr>
        <p:txBody>
          <a:bodyPr>
            <a:spAutoFit/>
          </a:bodyPr>
          <a:lstStyle/>
          <a:p>
            <a:pPr algn="ctr"/>
            <a:r>
              <a:rPr lang="en-US" sz="3200">
                <a:latin typeface="Arial" charset="0"/>
              </a:rPr>
              <a:t>Juice and Water treated equally </a:t>
            </a:r>
          </a:p>
          <a:p>
            <a:pPr algn="ctr"/>
            <a:r>
              <a:rPr lang="en-US" sz="2800">
                <a:latin typeface="Arial" charset="0"/>
              </a:rPr>
              <a:t>(both behavioral and neurally)</a:t>
            </a:r>
          </a:p>
        </p:txBody>
      </p:sp>
      <p:sp>
        <p:nvSpPr>
          <p:cNvPr id="59500" name="Line 128"/>
          <p:cNvSpPr>
            <a:spLocks noChangeShapeType="1"/>
          </p:cNvSpPr>
          <p:nvPr/>
        </p:nvSpPr>
        <p:spPr bwMode="auto">
          <a:xfrm>
            <a:off x="4724400" y="4800600"/>
            <a:ext cx="2819400" cy="0"/>
          </a:xfrm>
          <a:prstGeom prst="line">
            <a:avLst/>
          </a:prstGeom>
          <a:noFill/>
          <a:ln w="9525">
            <a:solidFill>
              <a:schemeClr val="tx1"/>
            </a:solidFill>
            <a:round/>
            <a:headEnd/>
            <a:tailEnd type="triangle" w="med" len="med"/>
          </a:ln>
        </p:spPr>
        <p:txBody>
          <a:bodyPr/>
          <a:lstStyle/>
          <a:p>
            <a:endParaRPr lang="en-US"/>
          </a:p>
        </p:txBody>
      </p:sp>
      <p:sp>
        <p:nvSpPr>
          <p:cNvPr id="59501" name="Text Box 129"/>
          <p:cNvSpPr txBox="1">
            <a:spLocks noChangeArrowheads="1"/>
          </p:cNvSpPr>
          <p:nvPr/>
        </p:nvSpPr>
        <p:spPr bwMode="auto">
          <a:xfrm>
            <a:off x="4572000" y="4989513"/>
            <a:ext cx="3016250" cy="366712"/>
          </a:xfrm>
          <a:prstGeom prst="rect">
            <a:avLst/>
          </a:prstGeom>
          <a:noFill/>
          <a:ln w="9525">
            <a:noFill/>
            <a:miter lim="800000"/>
            <a:headEnd/>
            <a:tailEnd/>
          </a:ln>
        </p:spPr>
        <p:txBody>
          <a:bodyPr wrap="none">
            <a:spAutoFit/>
          </a:bodyPr>
          <a:lstStyle/>
          <a:p>
            <a:r>
              <a:rPr lang="en-US" sz="1800">
                <a:latin typeface="Arial" charset="0"/>
              </a:rPr>
              <a:t>Time (2 second increments)</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0" y="6580188"/>
            <a:ext cx="831850" cy="279400"/>
          </a:xfrm>
          <a:prstGeom prst="rect">
            <a:avLst/>
          </a:prstGeom>
          <a:noFill/>
          <a:ln w="9525">
            <a:noFill/>
            <a:miter lim="800000"/>
            <a:headEnd/>
            <a:tailEnd/>
          </a:ln>
        </p:spPr>
        <p:txBody>
          <a:bodyPr wrap="none">
            <a:spAutoFit/>
          </a:bodyPr>
          <a:lstStyle/>
          <a:p>
            <a:pPr algn="ctr"/>
            <a:r>
              <a:rPr lang="en-US" sz="1200">
                <a:latin typeface="Verdana" pitchFamily="34" charset="0"/>
                <a:ea typeface="ＭＳ Ｐゴシック" charset="-128"/>
              </a:rPr>
              <a:t>Figure 4</a:t>
            </a:r>
          </a:p>
        </p:txBody>
      </p:sp>
      <p:grpSp>
        <p:nvGrpSpPr>
          <p:cNvPr id="60419" name="Group 3"/>
          <p:cNvGrpSpPr>
            <a:grpSpLocks/>
          </p:cNvGrpSpPr>
          <p:nvPr/>
        </p:nvGrpSpPr>
        <p:grpSpPr bwMode="auto">
          <a:xfrm>
            <a:off x="428625" y="1055688"/>
            <a:ext cx="8029575" cy="4962525"/>
            <a:chOff x="890" y="665"/>
            <a:chExt cx="4014" cy="2462"/>
          </a:xfrm>
        </p:grpSpPr>
        <p:pic>
          <p:nvPicPr>
            <p:cNvPr id="60422" name="Picture 4" descr="s_12"/>
            <p:cNvPicPr>
              <a:picLocks noChangeAspect="1" noChangeArrowheads="1"/>
            </p:cNvPicPr>
            <p:nvPr/>
          </p:nvPicPr>
          <p:blipFill>
            <a:blip r:embed="rId3"/>
            <a:srcRect/>
            <a:stretch>
              <a:fillRect/>
            </a:stretch>
          </p:blipFill>
          <p:spPr bwMode="auto">
            <a:xfrm>
              <a:off x="1152" y="960"/>
              <a:ext cx="872" cy="728"/>
            </a:xfrm>
            <a:prstGeom prst="rect">
              <a:avLst/>
            </a:prstGeom>
            <a:noFill/>
            <a:ln w="9525">
              <a:noFill/>
              <a:miter lim="800000"/>
              <a:headEnd/>
              <a:tailEnd/>
            </a:ln>
          </p:spPr>
        </p:pic>
        <p:pic>
          <p:nvPicPr>
            <p:cNvPr id="60423" name="Picture 5" descr="h_10"/>
            <p:cNvPicPr>
              <a:picLocks noChangeAspect="1" noChangeArrowheads="1"/>
            </p:cNvPicPr>
            <p:nvPr/>
          </p:nvPicPr>
          <p:blipFill>
            <a:blip r:embed="rId4"/>
            <a:srcRect/>
            <a:stretch>
              <a:fillRect/>
            </a:stretch>
          </p:blipFill>
          <p:spPr bwMode="auto">
            <a:xfrm>
              <a:off x="4032" y="960"/>
              <a:ext cx="872" cy="728"/>
            </a:xfrm>
            <a:prstGeom prst="rect">
              <a:avLst/>
            </a:prstGeom>
            <a:noFill/>
            <a:ln w="9525">
              <a:noFill/>
              <a:miter lim="800000"/>
              <a:headEnd/>
              <a:tailEnd/>
            </a:ln>
          </p:spPr>
        </p:pic>
        <p:pic>
          <p:nvPicPr>
            <p:cNvPr id="60424" name="Picture 6" descr="s_2"/>
            <p:cNvPicPr>
              <a:picLocks noChangeAspect="1" noChangeArrowheads="1"/>
            </p:cNvPicPr>
            <p:nvPr/>
          </p:nvPicPr>
          <p:blipFill>
            <a:blip r:embed="rId5"/>
            <a:srcRect/>
            <a:stretch>
              <a:fillRect/>
            </a:stretch>
          </p:blipFill>
          <p:spPr bwMode="auto">
            <a:xfrm>
              <a:off x="2112" y="960"/>
              <a:ext cx="872" cy="728"/>
            </a:xfrm>
            <a:prstGeom prst="rect">
              <a:avLst/>
            </a:prstGeom>
            <a:noFill/>
            <a:ln w="9525">
              <a:noFill/>
              <a:miter lim="800000"/>
              <a:headEnd/>
              <a:tailEnd/>
            </a:ln>
          </p:spPr>
        </p:pic>
        <p:pic>
          <p:nvPicPr>
            <p:cNvPr id="60425" name="Picture 7" descr="s_8"/>
            <p:cNvPicPr>
              <a:picLocks noChangeAspect="1" noChangeArrowheads="1"/>
            </p:cNvPicPr>
            <p:nvPr/>
          </p:nvPicPr>
          <p:blipFill>
            <a:blip r:embed="rId6"/>
            <a:srcRect/>
            <a:stretch>
              <a:fillRect/>
            </a:stretch>
          </p:blipFill>
          <p:spPr bwMode="auto">
            <a:xfrm>
              <a:off x="3072" y="960"/>
              <a:ext cx="872" cy="728"/>
            </a:xfrm>
            <a:prstGeom prst="rect">
              <a:avLst/>
            </a:prstGeom>
            <a:noFill/>
            <a:ln w="9525">
              <a:noFill/>
              <a:miter lim="800000"/>
              <a:headEnd/>
              <a:tailEnd/>
            </a:ln>
          </p:spPr>
        </p:pic>
        <p:sp>
          <p:nvSpPr>
            <p:cNvPr id="60426" name="Text Box 8"/>
            <p:cNvSpPr txBox="1">
              <a:spLocks noChangeArrowheads="1"/>
            </p:cNvSpPr>
            <p:nvPr/>
          </p:nvSpPr>
          <p:spPr bwMode="auto">
            <a:xfrm>
              <a:off x="1326" y="1683"/>
              <a:ext cx="534" cy="137"/>
            </a:xfrm>
            <a:prstGeom prst="rect">
              <a:avLst/>
            </a:prstGeom>
            <a:noFill/>
            <a:ln w="9525">
              <a:noFill/>
              <a:miter lim="800000"/>
              <a:headEnd/>
              <a:tailEnd/>
            </a:ln>
          </p:spPr>
          <p:txBody>
            <a:bodyPr wrap="none">
              <a:spAutoFit/>
            </a:bodyPr>
            <a:lstStyle/>
            <a:p>
              <a:pPr algn="ctr" eaLnBrk="1" hangingPunct="1"/>
              <a:r>
                <a:rPr lang="en-US" sz="1200">
                  <a:latin typeface="Verdana" pitchFamily="34" charset="0"/>
                  <a:ea typeface="ＭＳ Ｐゴシック" charset="-128"/>
                </a:rPr>
                <a:t>x = -12mm</a:t>
              </a:r>
            </a:p>
          </p:txBody>
        </p:sp>
        <p:sp>
          <p:nvSpPr>
            <p:cNvPr id="60427" name="Text Box 9"/>
            <p:cNvSpPr txBox="1">
              <a:spLocks noChangeArrowheads="1"/>
            </p:cNvSpPr>
            <p:nvPr/>
          </p:nvSpPr>
          <p:spPr bwMode="auto">
            <a:xfrm>
              <a:off x="2296" y="1683"/>
              <a:ext cx="485" cy="137"/>
            </a:xfrm>
            <a:prstGeom prst="rect">
              <a:avLst/>
            </a:prstGeom>
            <a:noFill/>
            <a:ln w="9525">
              <a:noFill/>
              <a:miter lim="800000"/>
              <a:headEnd/>
              <a:tailEnd/>
            </a:ln>
          </p:spPr>
          <p:txBody>
            <a:bodyPr wrap="none">
              <a:spAutoFit/>
            </a:bodyPr>
            <a:lstStyle/>
            <a:p>
              <a:pPr algn="ctr" eaLnBrk="1" hangingPunct="1"/>
              <a:r>
                <a:rPr lang="en-US" sz="1200">
                  <a:latin typeface="Verdana" pitchFamily="34" charset="0"/>
                  <a:ea typeface="ＭＳ Ｐゴシック" charset="-128"/>
                </a:rPr>
                <a:t>x = -2mm</a:t>
              </a:r>
            </a:p>
          </p:txBody>
        </p:sp>
        <p:sp>
          <p:nvSpPr>
            <p:cNvPr id="60428" name="Text Box 10"/>
            <p:cNvSpPr txBox="1">
              <a:spLocks noChangeArrowheads="1"/>
            </p:cNvSpPr>
            <p:nvPr/>
          </p:nvSpPr>
          <p:spPr bwMode="auto">
            <a:xfrm>
              <a:off x="3265" y="1683"/>
              <a:ext cx="485" cy="137"/>
            </a:xfrm>
            <a:prstGeom prst="rect">
              <a:avLst/>
            </a:prstGeom>
            <a:noFill/>
            <a:ln w="9525">
              <a:noFill/>
              <a:miter lim="800000"/>
              <a:headEnd/>
              <a:tailEnd/>
            </a:ln>
          </p:spPr>
          <p:txBody>
            <a:bodyPr wrap="none">
              <a:spAutoFit/>
            </a:bodyPr>
            <a:lstStyle/>
            <a:p>
              <a:pPr algn="ctr" eaLnBrk="1" hangingPunct="1"/>
              <a:r>
                <a:rPr lang="en-US" sz="1200">
                  <a:latin typeface="Verdana" pitchFamily="34" charset="0"/>
                  <a:ea typeface="ＭＳ Ｐゴシック" charset="-128"/>
                </a:rPr>
                <a:t>x = -8mm</a:t>
              </a:r>
            </a:p>
          </p:txBody>
        </p:sp>
        <p:sp>
          <p:nvSpPr>
            <p:cNvPr id="60429" name="Text Box 11"/>
            <p:cNvSpPr txBox="1">
              <a:spLocks noChangeArrowheads="1"/>
            </p:cNvSpPr>
            <p:nvPr/>
          </p:nvSpPr>
          <p:spPr bwMode="auto">
            <a:xfrm>
              <a:off x="4202" y="1676"/>
              <a:ext cx="528" cy="137"/>
            </a:xfrm>
            <a:prstGeom prst="rect">
              <a:avLst/>
            </a:prstGeom>
            <a:noFill/>
            <a:ln w="9525">
              <a:noFill/>
              <a:miter lim="800000"/>
              <a:headEnd/>
              <a:tailEnd/>
            </a:ln>
          </p:spPr>
          <p:txBody>
            <a:bodyPr wrap="none">
              <a:spAutoFit/>
            </a:bodyPr>
            <a:lstStyle/>
            <a:p>
              <a:pPr algn="ctr" eaLnBrk="1" hangingPunct="1"/>
              <a:r>
                <a:rPr lang="en-US" sz="1200">
                  <a:latin typeface="Verdana" pitchFamily="34" charset="0"/>
                  <a:ea typeface="ＭＳ Ｐゴシック" charset="-128"/>
                </a:rPr>
                <a:t>z = -10mm</a:t>
              </a:r>
            </a:p>
          </p:txBody>
        </p:sp>
        <p:sp>
          <p:nvSpPr>
            <p:cNvPr id="60430" name="Text Box 12"/>
            <p:cNvSpPr txBox="1">
              <a:spLocks noChangeArrowheads="1"/>
            </p:cNvSpPr>
            <p:nvPr/>
          </p:nvSpPr>
          <p:spPr bwMode="auto">
            <a:xfrm>
              <a:off x="4586" y="994"/>
              <a:ext cx="250" cy="122"/>
            </a:xfrm>
            <a:prstGeom prst="rect">
              <a:avLst/>
            </a:prstGeom>
            <a:noFill/>
            <a:ln w="9525">
              <a:noFill/>
              <a:miter lim="800000"/>
              <a:headEnd/>
              <a:tailEnd/>
            </a:ln>
          </p:spPr>
          <p:txBody>
            <a:bodyPr wrap="none">
              <a:spAutoFit/>
            </a:bodyPr>
            <a:lstStyle/>
            <a:p>
              <a:pPr algn="ctr" eaLnBrk="1" hangingPunct="1"/>
              <a:r>
                <a:rPr lang="en-US" sz="1000">
                  <a:solidFill>
                    <a:srgbClr val="FFFF00"/>
                  </a:solidFill>
                  <a:latin typeface="Verdana" pitchFamily="34" charset="0"/>
                  <a:ea typeface="ＭＳ Ｐゴシック" charset="-128"/>
                </a:rPr>
                <a:t>NAcc</a:t>
              </a:r>
            </a:p>
          </p:txBody>
        </p:sp>
        <p:sp>
          <p:nvSpPr>
            <p:cNvPr id="60431" name="Text Box 13"/>
            <p:cNvSpPr txBox="1">
              <a:spLocks noChangeArrowheads="1"/>
            </p:cNvSpPr>
            <p:nvPr/>
          </p:nvSpPr>
          <p:spPr bwMode="auto">
            <a:xfrm>
              <a:off x="4433" y="1523"/>
              <a:ext cx="442" cy="121"/>
            </a:xfrm>
            <a:prstGeom prst="rect">
              <a:avLst/>
            </a:prstGeom>
            <a:noFill/>
            <a:ln w="9525">
              <a:noFill/>
              <a:miter lim="800000"/>
              <a:headEnd/>
              <a:tailEnd/>
            </a:ln>
          </p:spPr>
          <p:txBody>
            <a:bodyPr wrap="none">
              <a:spAutoFit/>
            </a:bodyPr>
            <a:lstStyle/>
            <a:p>
              <a:pPr algn="ctr" eaLnBrk="1" hangingPunct="1"/>
              <a:r>
                <a:rPr lang="en-US" sz="1000">
                  <a:solidFill>
                    <a:srgbClr val="FFFF00"/>
                  </a:solidFill>
                  <a:latin typeface="Verdana" pitchFamily="34" charset="0"/>
                  <a:ea typeface="ＭＳ Ｐゴシック" charset="-128"/>
                </a:rPr>
                <a:t>MOFC/SGC</a:t>
              </a:r>
            </a:p>
          </p:txBody>
        </p:sp>
        <p:sp>
          <p:nvSpPr>
            <p:cNvPr id="60432" name="Text Box 14"/>
            <p:cNvSpPr txBox="1">
              <a:spLocks noChangeArrowheads="1"/>
            </p:cNvSpPr>
            <p:nvPr/>
          </p:nvSpPr>
          <p:spPr bwMode="auto">
            <a:xfrm>
              <a:off x="3640" y="1005"/>
              <a:ext cx="224" cy="122"/>
            </a:xfrm>
            <a:prstGeom prst="rect">
              <a:avLst/>
            </a:prstGeom>
            <a:noFill/>
            <a:ln w="9525">
              <a:noFill/>
              <a:miter lim="800000"/>
              <a:headEnd/>
              <a:tailEnd/>
            </a:ln>
          </p:spPr>
          <p:txBody>
            <a:bodyPr wrap="none">
              <a:spAutoFit/>
            </a:bodyPr>
            <a:lstStyle/>
            <a:p>
              <a:pPr algn="ctr" eaLnBrk="1" hangingPunct="1"/>
              <a:r>
                <a:rPr lang="en-US" sz="1000">
                  <a:solidFill>
                    <a:srgbClr val="FFFF00"/>
                  </a:solidFill>
                  <a:latin typeface="Verdana" pitchFamily="34" charset="0"/>
                  <a:ea typeface="ＭＳ Ｐゴシック" charset="-128"/>
                </a:rPr>
                <a:t>ACC</a:t>
              </a:r>
            </a:p>
          </p:txBody>
        </p:sp>
        <p:sp>
          <p:nvSpPr>
            <p:cNvPr id="60433" name="Text Box 15"/>
            <p:cNvSpPr txBox="1">
              <a:spLocks noChangeArrowheads="1"/>
            </p:cNvSpPr>
            <p:nvPr/>
          </p:nvSpPr>
          <p:spPr bwMode="auto">
            <a:xfrm>
              <a:off x="3094" y="1005"/>
              <a:ext cx="215" cy="122"/>
            </a:xfrm>
            <a:prstGeom prst="rect">
              <a:avLst/>
            </a:prstGeom>
            <a:noFill/>
            <a:ln w="9525">
              <a:noFill/>
              <a:miter lim="800000"/>
              <a:headEnd/>
              <a:tailEnd/>
            </a:ln>
          </p:spPr>
          <p:txBody>
            <a:bodyPr wrap="none">
              <a:spAutoFit/>
            </a:bodyPr>
            <a:lstStyle/>
            <a:p>
              <a:pPr algn="ctr" eaLnBrk="1" hangingPunct="1"/>
              <a:r>
                <a:rPr lang="en-US" sz="1000">
                  <a:solidFill>
                    <a:srgbClr val="FFFF00"/>
                  </a:solidFill>
                  <a:latin typeface="Verdana" pitchFamily="34" charset="0"/>
                  <a:ea typeface="ＭＳ Ｐゴシック" charset="-128"/>
                </a:rPr>
                <a:t>PCu</a:t>
              </a:r>
            </a:p>
          </p:txBody>
        </p:sp>
        <p:sp>
          <p:nvSpPr>
            <p:cNvPr id="60434" name="Text Box 16"/>
            <p:cNvSpPr txBox="1">
              <a:spLocks noChangeArrowheads="1"/>
            </p:cNvSpPr>
            <p:nvPr/>
          </p:nvSpPr>
          <p:spPr bwMode="auto">
            <a:xfrm>
              <a:off x="3160" y="1427"/>
              <a:ext cx="220" cy="122"/>
            </a:xfrm>
            <a:prstGeom prst="rect">
              <a:avLst/>
            </a:prstGeom>
            <a:noFill/>
            <a:ln w="9525">
              <a:noFill/>
              <a:miter lim="800000"/>
              <a:headEnd/>
              <a:tailEnd/>
            </a:ln>
          </p:spPr>
          <p:txBody>
            <a:bodyPr wrap="none">
              <a:spAutoFit/>
            </a:bodyPr>
            <a:lstStyle/>
            <a:p>
              <a:pPr algn="ctr" eaLnBrk="1" hangingPunct="1"/>
              <a:r>
                <a:rPr lang="en-US" sz="1000">
                  <a:solidFill>
                    <a:srgbClr val="FFFF00"/>
                  </a:solidFill>
                  <a:latin typeface="Verdana" pitchFamily="34" charset="0"/>
                  <a:ea typeface="ＭＳ Ｐゴシック" charset="-128"/>
                </a:rPr>
                <a:t>PCC</a:t>
              </a:r>
            </a:p>
          </p:txBody>
        </p:sp>
        <p:sp>
          <p:nvSpPr>
            <p:cNvPr id="60435" name="Text Box 17"/>
            <p:cNvSpPr txBox="1">
              <a:spLocks noChangeArrowheads="1"/>
            </p:cNvSpPr>
            <p:nvPr/>
          </p:nvSpPr>
          <p:spPr bwMode="auto">
            <a:xfrm>
              <a:off x="1746" y="1523"/>
              <a:ext cx="250" cy="121"/>
            </a:xfrm>
            <a:prstGeom prst="rect">
              <a:avLst/>
            </a:prstGeom>
            <a:noFill/>
            <a:ln w="9525">
              <a:noFill/>
              <a:miter lim="800000"/>
              <a:headEnd/>
              <a:tailEnd/>
            </a:ln>
          </p:spPr>
          <p:txBody>
            <a:bodyPr wrap="none">
              <a:spAutoFit/>
            </a:bodyPr>
            <a:lstStyle/>
            <a:p>
              <a:pPr algn="ctr" eaLnBrk="1" hangingPunct="1"/>
              <a:r>
                <a:rPr lang="en-US" sz="1000">
                  <a:solidFill>
                    <a:srgbClr val="FFFF00"/>
                  </a:solidFill>
                  <a:latin typeface="Verdana" pitchFamily="34" charset="0"/>
                  <a:ea typeface="ＭＳ Ｐゴシック" charset="-128"/>
                </a:rPr>
                <a:t>NAcc</a:t>
              </a:r>
            </a:p>
          </p:txBody>
        </p:sp>
        <p:sp>
          <p:nvSpPr>
            <p:cNvPr id="60436" name="Text Box 18"/>
            <p:cNvSpPr txBox="1">
              <a:spLocks noChangeArrowheads="1"/>
            </p:cNvSpPr>
            <p:nvPr/>
          </p:nvSpPr>
          <p:spPr bwMode="auto">
            <a:xfrm>
              <a:off x="2677" y="967"/>
              <a:ext cx="225" cy="121"/>
            </a:xfrm>
            <a:prstGeom prst="rect">
              <a:avLst/>
            </a:prstGeom>
            <a:noFill/>
            <a:ln w="9525">
              <a:noFill/>
              <a:miter lim="800000"/>
              <a:headEnd/>
              <a:tailEnd/>
            </a:ln>
          </p:spPr>
          <p:txBody>
            <a:bodyPr wrap="none">
              <a:spAutoFit/>
            </a:bodyPr>
            <a:lstStyle/>
            <a:p>
              <a:pPr algn="ctr" eaLnBrk="1" hangingPunct="1"/>
              <a:r>
                <a:rPr lang="en-US" sz="1000">
                  <a:solidFill>
                    <a:srgbClr val="FFFF00"/>
                  </a:solidFill>
                  <a:latin typeface="Verdana" pitchFamily="34" charset="0"/>
                  <a:ea typeface="ＭＳ Ｐゴシック" charset="-128"/>
                </a:rPr>
                <a:t>ACC</a:t>
              </a:r>
            </a:p>
          </p:txBody>
        </p:sp>
        <p:sp>
          <p:nvSpPr>
            <p:cNvPr id="60437" name="Text Box 19"/>
            <p:cNvSpPr txBox="1">
              <a:spLocks noChangeArrowheads="1"/>
            </p:cNvSpPr>
            <p:nvPr/>
          </p:nvSpPr>
          <p:spPr bwMode="auto">
            <a:xfrm>
              <a:off x="2730" y="1523"/>
              <a:ext cx="229" cy="121"/>
            </a:xfrm>
            <a:prstGeom prst="rect">
              <a:avLst/>
            </a:prstGeom>
            <a:noFill/>
            <a:ln w="9525">
              <a:noFill/>
              <a:miter lim="800000"/>
              <a:headEnd/>
              <a:tailEnd/>
            </a:ln>
          </p:spPr>
          <p:txBody>
            <a:bodyPr wrap="none">
              <a:spAutoFit/>
            </a:bodyPr>
            <a:lstStyle/>
            <a:p>
              <a:pPr algn="ctr" eaLnBrk="1" hangingPunct="1"/>
              <a:r>
                <a:rPr lang="en-US" sz="1000">
                  <a:solidFill>
                    <a:srgbClr val="FFFF00"/>
                  </a:solidFill>
                  <a:latin typeface="Verdana" pitchFamily="34" charset="0"/>
                  <a:ea typeface="ＭＳ Ｐゴシック" charset="-128"/>
                </a:rPr>
                <a:t>SGC</a:t>
              </a:r>
            </a:p>
          </p:txBody>
        </p:sp>
        <p:sp>
          <p:nvSpPr>
            <p:cNvPr id="60438" name="Line 20"/>
            <p:cNvSpPr>
              <a:spLocks noChangeShapeType="1"/>
            </p:cNvSpPr>
            <p:nvPr/>
          </p:nvSpPr>
          <p:spPr bwMode="auto">
            <a:xfrm flipH="1" flipV="1">
              <a:off x="1717" y="1474"/>
              <a:ext cx="71" cy="71"/>
            </a:xfrm>
            <a:prstGeom prst="line">
              <a:avLst/>
            </a:prstGeom>
            <a:noFill/>
            <a:ln w="9525">
              <a:solidFill>
                <a:srgbClr val="FFFF00"/>
              </a:solidFill>
              <a:round/>
              <a:headEnd/>
              <a:tailEnd type="triangle" w="med" len="med"/>
            </a:ln>
          </p:spPr>
          <p:txBody>
            <a:bodyPr/>
            <a:lstStyle/>
            <a:p>
              <a:endParaRPr lang="en-US"/>
            </a:p>
          </p:txBody>
        </p:sp>
        <p:sp>
          <p:nvSpPr>
            <p:cNvPr id="60439" name="Line 21"/>
            <p:cNvSpPr>
              <a:spLocks noChangeShapeType="1"/>
            </p:cNvSpPr>
            <p:nvPr/>
          </p:nvSpPr>
          <p:spPr bwMode="auto">
            <a:xfrm flipH="1" flipV="1">
              <a:off x="2761" y="1465"/>
              <a:ext cx="71" cy="71"/>
            </a:xfrm>
            <a:prstGeom prst="line">
              <a:avLst/>
            </a:prstGeom>
            <a:noFill/>
            <a:ln w="9525">
              <a:solidFill>
                <a:srgbClr val="FFFF00"/>
              </a:solidFill>
              <a:round/>
              <a:headEnd/>
              <a:tailEnd type="triangle" w="med" len="med"/>
            </a:ln>
          </p:spPr>
          <p:txBody>
            <a:bodyPr/>
            <a:lstStyle/>
            <a:p>
              <a:endParaRPr lang="en-US"/>
            </a:p>
          </p:txBody>
        </p:sp>
        <p:sp>
          <p:nvSpPr>
            <p:cNvPr id="60440" name="Line 22"/>
            <p:cNvSpPr>
              <a:spLocks noChangeShapeType="1"/>
            </p:cNvSpPr>
            <p:nvPr/>
          </p:nvSpPr>
          <p:spPr bwMode="auto">
            <a:xfrm flipH="1">
              <a:off x="2761" y="1104"/>
              <a:ext cx="23" cy="119"/>
            </a:xfrm>
            <a:prstGeom prst="line">
              <a:avLst/>
            </a:prstGeom>
            <a:noFill/>
            <a:ln w="9525">
              <a:solidFill>
                <a:srgbClr val="FFFF00"/>
              </a:solidFill>
              <a:round/>
              <a:headEnd/>
              <a:tailEnd type="triangle" w="med" len="med"/>
            </a:ln>
          </p:spPr>
          <p:txBody>
            <a:bodyPr/>
            <a:lstStyle/>
            <a:p>
              <a:endParaRPr lang="en-US"/>
            </a:p>
          </p:txBody>
        </p:sp>
        <p:sp>
          <p:nvSpPr>
            <p:cNvPr id="60441" name="Line 23"/>
            <p:cNvSpPr>
              <a:spLocks noChangeShapeType="1"/>
            </p:cNvSpPr>
            <p:nvPr/>
          </p:nvSpPr>
          <p:spPr bwMode="auto">
            <a:xfrm flipV="1">
              <a:off x="3264" y="1330"/>
              <a:ext cx="105" cy="110"/>
            </a:xfrm>
            <a:prstGeom prst="line">
              <a:avLst/>
            </a:prstGeom>
            <a:noFill/>
            <a:ln w="9525">
              <a:solidFill>
                <a:srgbClr val="FFFF00"/>
              </a:solidFill>
              <a:round/>
              <a:headEnd/>
              <a:tailEnd type="triangle" w="med" len="med"/>
            </a:ln>
          </p:spPr>
          <p:txBody>
            <a:bodyPr/>
            <a:lstStyle/>
            <a:p>
              <a:endParaRPr lang="en-US"/>
            </a:p>
          </p:txBody>
        </p:sp>
        <p:sp>
          <p:nvSpPr>
            <p:cNvPr id="60442" name="Line 24"/>
            <p:cNvSpPr>
              <a:spLocks noChangeShapeType="1"/>
            </p:cNvSpPr>
            <p:nvPr/>
          </p:nvSpPr>
          <p:spPr bwMode="auto">
            <a:xfrm>
              <a:off x="3191" y="1134"/>
              <a:ext cx="99" cy="57"/>
            </a:xfrm>
            <a:prstGeom prst="line">
              <a:avLst/>
            </a:prstGeom>
            <a:noFill/>
            <a:ln w="9525">
              <a:solidFill>
                <a:srgbClr val="FFFF00"/>
              </a:solidFill>
              <a:round/>
              <a:headEnd/>
              <a:tailEnd type="triangle" w="med" len="med"/>
            </a:ln>
          </p:spPr>
          <p:txBody>
            <a:bodyPr/>
            <a:lstStyle/>
            <a:p>
              <a:endParaRPr lang="en-US"/>
            </a:p>
          </p:txBody>
        </p:sp>
        <p:sp>
          <p:nvSpPr>
            <p:cNvPr id="60443" name="Line 25"/>
            <p:cNvSpPr>
              <a:spLocks noChangeShapeType="1"/>
            </p:cNvSpPr>
            <p:nvPr/>
          </p:nvSpPr>
          <p:spPr bwMode="auto">
            <a:xfrm flipH="1">
              <a:off x="3744" y="1138"/>
              <a:ext cx="0" cy="114"/>
            </a:xfrm>
            <a:prstGeom prst="line">
              <a:avLst/>
            </a:prstGeom>
            <a:noFill/>
            <a:ln w="9525">
              <a:solidFill>
                <a:srgbClr val="FFFF00"/>
              </a:solidFill>
              <a:round/>
              <a:headEnd/>
              <a:tailEnd type="triangle" w="med" len="med"/>
            </a:ln>
          </p:spPr>
          <p:txBody>
            <a:bodyPr/>
            <a:lstStyle/>
            <a:p>
              <a:endParaRPr lang="en-US"/>
            </a:p>
          </p:txBody>
        </p:sp>
        <p:sp>
          <p:nvSpPr>
            <p:cNvPr id="60444" name="Line 26"/>
            <p:cNvSpPr>
              <a:spLocks noChangeShapeType="1"/>
            </p:cNvSpPr>
            <p:nvPr/>
          </p:nvSpPr>
          <p:spPr bwMode="auto">
            <a:xfrm flipH="1">
              <a:off x="4597" y="1127"/>
              <a:ext cx="100" cy="135"/>
            </a:xfrm>
            <a:prstGeom prst="line">
              <a:avLst/>
            </a:prstGeom>
            <a:noFill/>
            <a:ln w="9525">
              <a:solidFill>
                <a:srgbClr val="FFFF00"/>
              </a:solidFill>
              <a:round/>
              <a:headEnd/>
              <a:tailEnd type="triangle" w="med" len="med"/>
            </a:ln>
          </p:spPr>
          <p:txBody>
            <a:bodyPr/>
            <a:lstStyle/>
            <a:p>
              <a:endParaRPr lang="en-US"/>
            </a:p>
          </p:txBody>
        </p:sp>
        <p:sp>
          <p:nvSpPr>
            <p:cNvPr id="60445" name="Line 27"/>
            <p:cNvSpPr>
              <a:spLocks noChangeShapeType="1"/>
            </p:cNvSpPr>
            <p:nvPr/>
          </p:nvSpPr>
          <p:spPr bwMode="auto">
            <a:xfrm flipH="1" flipV="1">
              <a:off x="4659" y="1367"/>
              <a:ext cx="1" cy="178"/>
            </a:xfrm>
            <a:prstGeom prst="line">
              <a:avLst/>
            </a:prstGeom>
            <a:noFill/>
            <a:ln w="9525">
              <a:solidFill>
                <a:srgbClr val="FFFF00"/>
              </a:solidFill>
              <a:round/>
              <a:headEnd/>
              <a:tailEnd type="triangle" w="med" len="med"/>
            </a:ln>
          </p:spPr>
          <p:txBody>
            <a:bodyPr/>
            <a:lstStyle/>
            <a:p>
              <a:endParaRPr lang="en-US"/>
            </a:p>
          </p:txBody>
        </p:sp>
        <p:sp>
          <p:nvSpPr>
            <p:cNvPr id="60446" name="Text Box 28"/>
            <p:cNvSpPr txBox="1">
              <a:spLocks noChangeArrowheads="1"/>
            </p:cNvSpPr>
            <p:nvPr/>
          </p:nvSpPr>
          <p:spPr bwMode="auto">
            <a:xfrm>
              <a:off x="1194" y="982"/>
              <a:ext cx="215" cy="121"/>
            </a:xfrm>
            <a:prstGeom prst="rect">
              <a:avLst/>
            </a:prstGeom>
            <a:noFill/>
            <a:ln w="9525">
              <a:noFill/>
              <a:miter lim="800000"/>
              <a:headEnd/>
              <a:tailEnd/>
            </a:ln>
          </p:spPr>
          <p:txBody>
            <a:bodyPr wrap="none">
              <a:spAutoFit/>
            </a:bodyPr>
            <a:lstStyle/>
            <a:p>
              <a:pPr algn="ctr" eaLnBrk="1" hangingPunct="1"/>
              <a:r>
                <a:rPr lang="en-US" sz="1000">
                  <a:solidFill>
                    <a:srgbClr val="FFFF00"/>
                  </a:solidFill>
                  <a:latin typeface="Verdana" pitchFamily="34" charset="0"/>
                  <a:ea typeface="ＭＳ Ｐゴシック" charset="-128"/>
                </a:rPr>
                <a:t>PCu</a:t>
              </a:r>
            </a:p>
          </p:txBody>
        </p:sp>
        <p:sp>
          <p:nvSpPr>
            <p:cNvPr id="60447" name="Line 29"/>
            <p:cNvSpPr>
              <a:spLocks noChangeShapeType="1"/>
            </p:cNvSpPr>
            <p:nvPr/>
          </p:nvSpPr>
          <p:spPr bwMode="auto">
            <a:xfrm>
              <a:off x="1291" y="1111"/>
              <a:ext cx="78" cy="107"/>
            </a:xfrm>
            <a:prstGeom prst="line">
              <a:avLst/>
            </a:prstGeom>
            <a:noFill/>
            <a:ln w="9525">
              <a:solidFill>
                <a:srgbClr val="FFFF00"/>
              </a:solidFill>
              <a:round/>
              <a:headEnd/>
              <a:tailEnd type="triangle" w="med" len="med"/>
            </a:ln>
          </p:spPr>
          <p:txBody>
            <a:bodyPr/>
            <a:lstStyle/>
            <a:p>
              <a:endParaRPr lang="en-US"/>
            </a:p>
          </p:txBody>
        </p:sp>
        <p:pic>
          <p:nvPicPr>
            <p:cNvPr id="60448" name="Picture 30" descr="s0"/>
            <p:cNvPicPr>
              <a:picLocks noChangeAspect="1" noChangeArrowheads="1"/>
            </p:cNvPicPr>
            <p:nvPr/>
          </p:nvPicPr>
          <p:blipFill>
            <a:blip r:embed="rId7"/>
            <a:srcRect/>
            <a:stretch>
              <a:fillRect/>
            </a:stretch>
          </p:blipFill>
          <p:spPr bwMode="auto">
            <a:xfrm>
              <a:off x="1150" y="2263"/>
              <a:ext cx="872" cy="728"/>
            </a:xfrm>
            <a:prstGeom prst="rect">
              <a:avLst/>
            </a:prstGeom>
            <a:noFill/>
            <a:ln w="9525">
              <a:noFill/>
              <a:miter lim="800000"/>
              <a:headEnd/>
              <a:tailEnd/>
            </a:ln>
          </p:spPr>
        </p:pic>
        <p:pic>
          <p:nvPicPr>
            <p:cNvPr id="60449" name="Picture 31" descr="s40"/>
            <p:cNvPicPr>
              <a:picLocks noChangeAspect="1" noChangeArrowheads="1"/>
            </p:cNvPicPr>
            <p:nvPr/>
          </p:nvPicPr>
          <p:blipFill>
            <a:blip r:embed="rId8"/>
            <a:srcRect/>
            <a:stretch>
              <a:fillRect/>
            </a:stretch>
          </p:blipFill>
          <p:spPr bwMode="auto">
            <a:xfrm>
              <a:off x="2118" y="2263"/>
              <a:ext cx="872" cy="728"/>
            </a:xfrm>
            <a:prstGeom prst="rect">
              <a:avLst/>
            </a:prstGeom>
            <a:noFill/>
            <a:ln w="9525">
              <a:noFill/>
              <a:miter lim="800000"/>
              <a:headEnd/>
              <a:tailEnd/>
            </a:ln>
          </p:spPr>
        </p:pic>
        <p:pic>
          <p:nvPicPr>
            <p:cNvPr id="60450" name="Picture 32" descr="s_48"/>
            <p:cNvPicPr>
              <a:picLocks noChangeAspect="1" noChangeArrowheads="1"/>
            </p:cNvPicPr>
            <p:nvPr/>
          </p:nvPicPr>
          <p:blipFill>
            <a:blip r:embed="rId9"/>
            <a:srcRect/>
            <a:stretch>
              <a:fillRect/>
            </a:stretch>
          </p:blipFill>
          <p:spPr bwMode="auto">
            <a:xfrm>
              <a:off x="3078" y="2263"/>
              <a:ext cx="872" cy="728"/>
            </a:xfrm>
            <a:prstGeom prst="rect">
              <a:avLst/>
            </a:prstGeom>
            <a:noFill/>
            <a:ln w="9525">
              <a:noFill/>
              <a:miter lim="800000"/>
              <a:headEnd/>
              <a:tailEnd/>
            </a:ln>
          </p:spPr>
        </p:pic>
        <p:sp>
          <p:nvSpPr>
            <p:cNvPr id="60451" name="Text Box 33"/>
            <p:cNvSpPr txBox="1">
              <a:spLocks noChangeArrowheads="1"/>
            </p:cNvSpPr>
            <p:nvPr/>
          </p:nvSpPr>
          <p:spPr bwMode="auto">
            <a:xfrm>
              <a:off x="1377" y="2986"/>
              <a:ext cx="450" cy="136"/>
            </a:xfrm>
            <a:prstGeom prst="rect">
              <a:avLst/>
            </a:prstGeom>
            <a:noFill/>
            <a:ln w="9525">
              <a:noFill/>
              <a:miter lim="800000"/>
              <a:headEnd/>
              <a:tailEnd/>
            </a:ln>
          </p:spPr>
          <p:txBody>
            <a:bodyPr wrap="none">
              <a:spAutoFit/>
            </a:bodyPr>
            <a:lstStyle/>
            <a:p>
              <a:pPr algn="ctr" eaLnBrk="1" hangingPunct="1"/>
              <a:r>
                <a:rPr lang="en-US" sz="1200">
                  <a:latin typeface="Verdana" pitchFamily="34" charset="0"/>
                  <a:ea typeface="ＭＳ Ｐゴシック" charset="-128"/>
                </a:rPr>
                <a:t>x = 0mm</a:t>
              </a:r>
            </a:p>
          </p:txBody>
        </p:sp>
        <p:sp>
          <p:nvSpPr>
            <p:cNvPr id="60452" name="Text Box 34"/>
            <p:cNvSpPr txBox="1">
              <a:spLocks noChangeArrowheads="1"/>
            </p:cNvSpPr>
            <p:nvPr/>
          </p:nvSpPr>
          <p:spPr bwMode="auto">
            <a:xfrm>
              <a:off x="2304" y="2991"/>
              <a:ext cx="499" cy="136"/>
            </a:xfrm>
            <a:prstGeom prst="rect">
              <a:avLst/>
            </a:prstGeom>
            <a:noFill/>
            <a:ln w="9525">
              <a:noFill/>
              <a:miter lim="800000"/>
              <a:headEnd/>
              <a:tailEnd/>
            </a:ln>
          </p:spPr>
          <p:txBody>
            <a:bodyPr wrap="none">
              <a:spAutoFit/>
            </a:bodyPr>
            <a:lstStyle/>
            <a:p>
              <a:pPr algn="ctr" eaLnBrk="1" hangingPunct="1"/>
              <a:r>
                <a:rPr lang="en-US" sz="1200">
                  <a:latin typeface="Verdana" pitchFamily="34" charset="0"/>
                  <a:ea typeface="ＭＳ Ｐゴシック" charset="-128"/>
                </a:rPr>
                <a:t>x = 40mm</a:t>
              </a:r>
            </a:p>
          </p:txBody>
        </p:sp>
        <p:sp>
          <p:nvSpPr>
            <p:cNvPr id="60453" name="Text Box 35"/>
            <p:cNvSpPr txBox="1">
              <a:spLocks noChangeArrowheads="1"/>
            </p:cNvSpPr>
            <p:nvPr/>
          </p:nvSpPr>
          <p:spPr bwMode="auto">
            <a:xfrm>
              <a:off x="3245" y="2991"/>
              <a:ext cx="534" cy="136"/>
            </a:xfrm>
            <a:prstGeom prst="rect">
              <a:avLst/>
            </a:prstGeom>
            <a:noFill/>
            <a:ln w="9525">
              <a:noFill/>
              <a:miter lim="800000"/>
              <a:headEnd/>
              <a:tailEnd/>
            </a:ln>
          </p:spPr>
          <p:txBody>
            <a:bodyPr wrap="none">
              <a:spAutoFit/>
            </a:bodyPr>
            <a:lstStyle/>
            <a:p>
              <a:pPr algn="ctr" eaLnBrk="1" hangingPunct="1"/>
              <a:r>
                <a:rPr lang="en-US" sz="1200">
                  <a:latin typeface="Verdana" pitchFamily="34" charset="0"/>
                  <a:ea typeface="ＭＳ Ｐゴシック" charset="-128"/>
                </a:rPr>
                <a:t>x = -48mm</a:t>
              </a:r>
            </a:p>
          </p:txBody>
        </p:sp>
        <p:sp>
          <p:nvSpPr>
            <p:cNvPr id="60454" name="Text Box 36"/>
            <p:cNvSpPr txBox="1">
              <a:spLocks noChangeArrowheads="1"/>
            </p:cNvSpPr>
            <p:nvPr/>
          </p:nvSpPr>
          <p:spPr bwMode="auto">
            <a:xfrm>
              <a:off x="1338" y="2299"/>
              <a:ext cx="219" cy="122"/>
            </a:xfrm>
            <a:prstGeom prst="rect">
              <a:avLst/>
            </a:prstGeom>
            <a:noFill/>
            <a:ln w="9525">
              <a:noFill/>
              <a:miter lim="800000"/>
              <a:headEnd/>
              <a:tailEnd/>
            </a:ln>
          </p:spPr>
          <p:txBody>
            <a:bodyPr wrap="none">
              <a:spAutoFit/>
            </a:bodyPr>
            <a:lstStyle/>
            <a:p>
              <a:pPr algn="ctr" eaLnBrk="1" hangingPunct="1"/>
              <a:r>
                <a:rPr lang="en-US" sz="1000">
                  <a:solidFill>
                    <a:srgbClr val="FFFF00"/>
                  </a:solidFill>
                  <a:latin typeface="Verdana" pitchFamily="34" charset="0"/>
                  <a:ea typeface="ＭＳ Ｐゴシック" charset="-128"/>
                </a:rPr>
                <a:t>PCC</a:t>
              </a:r>
            </a:p>
          </p:txBody>
        </p:sp>
        <p:sp>
          <p:nvSpPr>
            <p:cNvPr id="60455" name="Line 37"/>
            <p:cNvSpPr>
              <a:spLocks noChangeShapeType="1"/>
            </p:cNvSpPr>
            <p:nvPr/>
          </p:nvSpPr>
          <p:spPr bwMode="auto">
            <a:xfrm>
              <a:off x="1440" y="2424"/>
              <a:ext cx="89" cy="128"/>
            </a:xfrm>
            <a:prstGeom prst="line">
              <a:avLst/>
            </a:prstGeom>
            <a:noFill/>
            <a:ln w="9525">
              <a:solidFill>
                <a:srgbClr val="FFFF00"/>
              </a:solidFill>
              <a:round/>
              <a:headEnd/>
              <a:tailEnd type="triangle" w="med" len="med"/>
            </a:ln>
          </p:spPr>
          <p:txBody>
            <a:bodyPr/>
            <a:lstStyle/>
            <a:p>
              <a:endParaRPr lang="en-US"/>
            </a:p>
          </p:txBody>
        </p:sp>
        <p:sp>
          <p:nvSpPr>
            <p:cNvPr id="60456" name="Text Box 38"/>
            <p:cNvSpPr txBox="1">
              <a:spLocks noChangeArrowheads="1"/>
            </p:cNvSpPr>
            <p:nvPr/>
          </p:nvSpPr>
          <p:spPr bwMode="auto">
            <a:xfrm>
              <a:off x="1607" y="2301"/>
              <a:ext cx="396" cy="121"/>
            </a:xfrm>
            <a:prstGeom prst="rect">
              <a:avLst/>
            </a:prstGeom>
            <a:noFill/>
            <a:ln w="9525">
              <a:noFill/>
              <a:miter lim="800000"/>
              <a:headEnd/>
              <a:tailEnd/>
            </a:ln>
          </p:spPr>
          <p:txBody>
            <a:bodyPr wrap="none">
              <a:spAutoFit/>
            </a:bodyPr>
            <a:lstStyle/>
            <a:p>
              <a:pPr algn="ctr" eaLnBrk="1" hangingPunct="1"/>
              <a:r>
                <a:rPr lang="en-US" sz="1000">
                  <a:solidFill>
                    <a:srgbClr val="FFFF00"/>
                  </a:solidFill>
                  <a:latin typeface="Verdana" pitchFamily="34" charset="0"/>
                  <a:ea typeface="ＭＳ Ｐゴシック" charset="-128"/>
                </a:rPr>
                <a:t>SMA/PMA</a:t>
              </a:r>
            </a:p>
          </p:txBody>
        </p:sp>
        <p:sp>
          <p:nvSpPr>
            <p:cNvPr id="60457" name="Line 39"/>
            <p:cNvSpPr>
              <a:spLocks noChangeShapeType="1"/>
            </p:cNvSpPr>
            <p:nvPr/>
          </p:nvSpPr>
          <p:spPr bwMode="auto">
            <a:xfrm flipH="1">
              <a:off x="1758" y="2434"/>
              <a:ext cx="137" cy="68"/>
            </a:xfrm>
            <a:prstGeom prst="line">
              <a:avLst/>
            </a:prstGeom>
            <a:noFill/>
            <a:ln w="9525">
              <a:solidFill>
                <a:srgbClr val="FFFF00"/>
              </a:solidFill>
              <a:round/>
              <a:headEnd/>
              <a:tailEnd type="triangle" w="med" len="med"/>
            </a:ln>
          </p:spPr>
          <p:txBody>
            <a:bodyPr/>
            <a:lstStyle/>
            <a:p>
              <a:endParaRPr lang="en-US"/>
            </a:p>
          </p:txBody>
        </p:sp>
        <p:sp>
          <p:nvSpPr>
            <p:cNvPr id="60458" name="Text Box 40"/>
            <p:cNvSpPr txBox="1">
              <a:spLocks noChangeArrowheads="1"/>
            </p:cNvSpPr>
            <p:nvPr/>
          </p:nvSpPr>
          <p:spPr bwMode="auto">
            <a:xfrm>
              <a:off x="1186" y="2815"/>
              <a:ext cx="316" cy="122"/>
            </a:xfrm>
            <a:prstGeom prst="rect">
              <a:avLst/>
            </a:prstGeom>
            <a:noFill/>
            <a:ln w="9525">
              <a:noFill/>
              <a:miter lim="800000"/>
              <a:headEnd/>
              <a:tailEnd/>
            </a:ln>
          </p:spPr>
          <p:txBody>
            <a:bodyPr wrap="none">
              <a:spAutoFit/>
            </a:bodyPr>
            <a:lstStyle/>
            <a:p>
              <a:pPr algn="ctr" eaLnBrk="1" hangingPunct="1"/>
              <a:r>
                <a:rPr lang="en-US" sz="1000">
                  <a:solidFill>
                    <a:srgbClr val="FFFF00"/>
                  </a:solidFill>
                  <a:latin typeface="Verdana" pitchFamily="34" charset="0"/>
                  <a:ea typeface="ＭＳ Ｐゴシック" charset="-128"/>
                </a:rPr>
                <a:t>Vis Ctx</a:t>
              </a:r>
            </a:p>
          </p:txBody>
        </p:sp>
        <p:sp>
          <p:nvSpPr>
            <p:cNvPr id="60459" name="Line 41"/>
            <p:cNvSpPr>
              <a:spLocks noChangeShapeType="1"/>
            </p:cNvSpPr>
            <p:nvPr/>
          </p:nvSpPr>
          <p:spPr bwMode="auto">
            <a:xfrm flipV="1">
              <a:off x="1306" y="2705"/>
              <a:ext cx="2" cy="113"/>
            </a:xfrm>
            <a:prstGeom prst="line">
              <a:avLst/>
            </a:prstGeom>
            <a:noFill/>
            <a:ln w="9525">
              <a:solidFill>
                <a:srgbClr val="FFFF00"/>
              </a:solidFill>
              <a:round/>
              <a:headEnd/>
              <a:tailEnd type="triangle" w="med" len="med"/>
            </a:ln>
          </p:spPr>
          <p:txBody>
            <a:bodyPr/>
            <a:lstStyle/>
            <a:p>
              <a:endParaRPr lang="en-US"/>
            </a:p>
          </p:txBody>
        </p:sp>
        <p:sp>
          <p:nvSpPr>
            <p:cNvPr id="60460" name="Text Box 42"/>
            <p:cNvSpPr txBox="1">
              <a:spLocks noChangeArrowheads="1"/>
            </p:cNvSpPr>
            <p:nvPr/>
          </p:nvSpPr>
          <p:spPr bwMode="auto">
            <a:xfrm>
              <a:off x="2151" y="2623"/>
              <a:ext cx="233" cy="121"/>
            </a:xfrm>
            <a:prstGeom prst="rect">
              <a:avLst/>
            </a:prstGeom>
            <a:noFill/>
            <a:ln w="9525">
              <a:noFill/>
              <a:miter lim="800000"/>
              <a:headEnd/>
              <a:tailEnd/>
            </a:ln>
          </p:spPr>
          <p:txBody>
            <a:bodyPr wrap="none">
              <a:spAutoFit/>
            </a:bodyPr>
            <a:lstStyle/>
            <a:p>
              <a:pPr algn="ctr" eaLnBrk="1" hangingPunct="1"/>
              <a:r>
                <a:rPr lang="en-US" sz="1000">
                  <a:solidFill>
                    <a:srgbClr val="FFFF00"/>
                  </a:solidFill>
                  <a:latin typeface="Verdana" pitchFamily="34" charset="0"/>
                  <a:ea typeface="ＭＳ Ｐゴシック" charset="-128"/>
                </a:rPr>
                <a:t>PPar</a:t>
              </a:r>
            </a:p>
          </p:txBody>
        </p:sp>
        <p:sp>
          <p:nvSpPr>
            <p:cNvPr id="60461" name="Line 43"/>
            <p:cNvSpPr>
              <a:spLocks noChangeShapeType="1"/>
            </p:cNvSpPr>
            <p:nvPr/>
          </p:nvSpPr>
          <p:spPr bwMode="auto">
            <a:xfrm flipV="1">
              <a:off x="2261" y="2493"/>
              <a:ext cx="104" cy="150"/>
            </a:xfrm>
            <a:prstGeom prst="line">
              <a:avLst/>
            </a:prstGeom>
            <a:noFill/>
            <a:ln w="9525">
              <a:solidFill>
                <a:srgbClr val="FFFF00"/>
              </a:solidFill>
              <a:round/>
              <a:headEnd/>
              <a:tailEnd type="triangle" w="med" len="med"/>
            </a:ln>
          </p:spPr>
          <p:txBody>
            <a:bodyPr/>
            <a:lstStyle/>
            <a:p>
              <a:endParaRPr lang="en-US"/>
            </a:p>
          </p:txBody>
        </p:sp>
        <p:sp>
          <p:nvSpPr>
            <p:cNvPr id="60462" name="Text Box 44"/>
            <p:cNvSpPr txBox="1">
              <a:spLocks noChangeArrowheads="1"/>
            </p:cNvSpPr>
            <p:nvPr/>
          </p:nvSpPr>
          <p:spPr bwMode="auto">
            <a:xfrm>
              <a:off x="2703" y="2277"/>
              <a:ext cx="261" cy="122"/>
            </a:xfrm>
            <a:prstGeom prst="rect">
              <a:avLst/>
            </a:prstGeom>
            <a:noFill/>
            <a:ln w="9525">
              <a:noFill/>
              <a:miter lim="800000"/>
              <a:headEnd/>
              <a:tailEnd/>
            </a:ln>
          </p:spPr>
          <p:txBody>
            <a:bodyPr wrap="none">
              <a:spAutoFit/>
            </a:bodyPr>
            <a:lstStyle/>
            <a:p>
              <a:pPr algn="ctr" eaLnBrk="1" hangingPunct="1"/>
              <a:r>
                <a:rPr lang="en-US" sz="1000">
                  <a:solidFill>
                    <a:srgbClr val="FFFF00"/>
                  </a:solidFill>
                  <a:latin typeface="Verdana" pitchFamily="34" charset="0"/>
                  <a:ea typeface="ＭＳ Ｐゴシック" charset="-128"/>
                </a:rPr>
                <a:t>BA10</a:t>
              </a:r>
            </a:p>
          </p:txBody>
        </p:sp>
        <p:sp>
          <p:nvSpPr>
            <p:cNvPr id="60463" name="Line 45"/>
            <p:cNvSpPr>
              <a:spLocks noChangeShapeType="1"/>
            </p:cNvSpPr>
            <p:nvPr/>
          </p:nvSpPr>
          <p:spPr bwMode="auto">
            <a:xfrm>
              <a:off x="2807" y="2410"/>
              <a:ext cx="24" cy="185"/>
            </a:xfrm>
            <a:prstGeom prst="line">
              <a:avLst/>
            </a:prstGeom>
            <a:noFill/>
            <a:ln w="9525">
              <a:solidFill>
                <a:srgbClr val="FFFF00"/>
              </a:solidFill>
              <a:round/>
              <a:headEnd/>
              <a:tailEnd type="triangle" w="med" len="med"/>
            </a:ln>
          </p:spPr>
          <p:txBody>
            <a:bodyPr/>
            <a:lstStyle/>
            <a:p>
              <a:endParaRPr lang="en-US"/>
            </a:p>
          </p:txBody>
        </p:sp>
        <p:sp>
          <p:nvSpPr>
            <p:cNvPr id="60464" name="Text Box 46"/>
            <p:cNvSpPr txBox="1">
              <a:spLocks noChangeArrowheads="1"/>
            </p:cNvSpPr>
            <p:nvPr/>
          </p:nvSpPr>
          <p:spPr bwMode="auto">
            <a:xfrm>
              <a:off x="3319" y="2815"/>
              <a:ext cx="325" cy="122"/>
            </a:xfrm>
            <a:prstGeom prst="rect">
              <a:avLst/>
            </a:prstGeom>
            <a:noFill/>
            <a:ln w="9525">
              <a:noFill/>
              <a:miter lim="800000"/>
              <a:headEnd/>
              <a:tailEnd/>
            </a:ln>
          </p:spPr>
          <p:txBody>
            <a:bodyPr wrap="none">
              <a:spAutoFit/>
            </a:bodyPr>
            <a:lstStyle/>
            <a:p>
              <a:pPr algn="ctr" eaLnBrk="1" hangingPunct="1"/>
              <a:r>
                <a:rPr lang="en-US" sz="1000">
                  <a:solidFill>
                    <a:srgbClr val="FFFF00"/>
                  </a:solidFill>
                  <a:latin typeface="Verdana" pitchFamily="34" charset="0"/>
                  <a:ea typeface="ＭＳ Ｐゴシック" charset="-128"/>
                </a:rPr>
                <a:t>Ant Ins</a:t>
              </a:r>
            </a:p>
          </p:txBody>
        </p:sp>
        <p:sp>
          <p:nvSpPr>
            <p:cNvPr id="60465" name="Line 47"/>
            <p:cNvSpPr>
              <a:spLocks noChangeShapeType="1"/>
            </p:cNvSpPr>
            <p:nvPr/>
          </p:nvSpPr>
          <p:spPr bwMode="auto">
            <a:xfrm flipV="1">
              <a:off x="3500" y="2762"/>
              <a:ext cx="119" cy="70"/>
            </a:xfrm>
            <a:prstGeom prst="line">
              <a:avLst/>
            </a:prstGeom>
            <a:noFill/>
            <a:ln w="9525">
              <a:solidFill>
                <a:srgbClr val="FFFF00"/>
              </a:solidFill>
              <a:round/>
              <a:headEnd/>
              <a:tailEnd type="triangle" w="med" len="med"/>
            </a:ln>
          </p:spPr>
          <p:txBody>
            <a:bodyPr/>
            <a:lstStyle/>
            <a:p>
              <a:endParaRPr lang="en-US"/>
            </a:p>
          </p:txBody>
        </p:sp>
        <p:sp>
          <p:nvSpPr>
            <p:cNvPr id="60466" name="Text Box 48"/>
            <p:cNvSpPr txBox="1">
              <a:spLocks noChangeArrowheads="1"/>
            </p:cNvSpPr>
            <p:nvPr/>
          </p:nvSpPr>
          <p:spPr bwMode="auto">
            <a:xfrm>
              <a:off x="3303" y="2273"/>
              <a:ext cx="330" cy="122"/>
            </a:xfrm>
            <a:prstGeom prst="rect">
              <a:avLst/>
            </a:prstGeom>
            <a:noFill/>
            <a:ln w="9525">
              <a:noFill/>
              <a:miter lim="800000"/>
              <a:headEnd/>
              <a:tailEnd/>
            </a:ln>
          </p:spPr>
          <p:txBody>
            <a:bodyPr wrap="none">
              <a:spAutoFit/>
            </a:bodyPr>
            <a:lstStyle/>
            <a:p>
              <a:pPr algn="ctr" eaLnBrk="1" hangingPunct="1"/>
              <a:r>
                <a:rPr lang="en-US" sz="1000">
                  <a:solidFill>
                    <a:srgbClr val="FFFF00"/>
                  </a:solidFill>
                  <a:latin typeface="Verdana" pitchFamily="34" charset="0"/>
                  <a:ea typeface="ＭＳ Ｐゴシック" charset="-128"/>
                </a:rPr>
                <a:t>BA9/44</a:t>
              </a:r>
            </a:p>
          </p:txBody>
        </p:sp>
        <p:sp>
          <p:nvSpPr>
            <p:cNvPr id="60467" name="Line 49"/>
            <p:cNvSpPr>
              <a:spLocks noChangeShapeType="1"/>
            </p:cNvSpPr>
            <p:nvPr/>
          </p:nvSpPr>
          <p:spPr bwMode="auto">
            <a:xfrm>
              <a:off x="3510" y="2406"/>
              <a:ext cx="94" cy="143"/>
            </a:xfrm>
            <a:prstGeom prst="line">
              <a:avLst/>
            </a:prstGeom>
            <a:noFill/>
            <a:ln w="9525">
              <a:solidFill>
                <a:srgbClr val="FFFF00"/>
              </a:solidFill>
              <a:round/>
              <a:headEnd/>
              <a:tailEnd type="triangle" w="med" len="med"/>
            </a:ln>
          </p:spPr>
          <p:txBody>
            <a:bodyPr/>
            <a:lstStyle/>
            <a:p>
              <a:endParaRPr lang="en-US"/>
            </a:p>
          </p:txBody>
        </p:sp>
        <p:sp>
          <p:nvSpPr>
            <p:cNvPr id="60468" name="Text Box 50"/>
            <p:cNvSpPr txBox="1">
              <a:spLocks noChangeArrowheads="1"/>
            </p:cNvSpPr>
            <p:nvPr/>
          </p:nvSpPr>
          <p:spPr bwMode="auto">
            <a:xfrm>
              <a:off x="3685" y="2277"/>
              <a:ext cx="260" cy="122"/>
            </a:xfrm>
            <a:prstGeom prst="rect">
              <a:avLst/>
            </a:prstGeom>
            <a:noFill/>
            <a:ln w="9525">
              <a:noFill/>
              <a:miter lim="800000"/>
              <a:headEnd/>
              <a:tailEnd/>
            </a:ln>
          </p:spPr>
          <p:txBody>
            <a:bodyPr wrap="none">
              <a:spAutoFit/>
            </a:bodyPr>
            <a:lstStyle/>
            <a:p>
              <a:pPr algn="ctr" eaLnBrk="1" hangingPunct="1"/>
              <a:r>
                <a:rPr lang="en-US" sz="1000">
                  <a:solidFill>
                    <a:srgbClr val="FFFF00"/>
                  </a:solidFill>
                  <a:latin typeface="Verdana" pitchFamily="34" charset="0"/>
                  <a:ea typeface="ＭＳ Ｐゴシック" charset="-128"/>
                </a:rPr>
                <a:t>BA46</a:t>
              </a:r>
            </a:p>
          </p:txBody>
        </p:sp>
        <p:sp>
          <p:nvSpPr>
            <p:cNvPr id="60469" name="Line 51"/>
            <p:cNvSpPr>
              <a:spLocks noChangeShapeType="1"/>
            </p:cNvSpPr>
            <p:nvPr/>
          </p:nvSpPr>
          <p:spPr bwMode="auto">
            <a:xfrm flipH="1">
              <a:off x="3738" y="2406"/>
              <a:ext cx="62" cy="143"/>
            </a:xfrm>
            <a:prstGeom prst="line">
              <a:avLst/>
            </a:prstGeom>
            <a:noFill/>
            <a:ln w="9525">
              <a:solidFill>
                <a:srgbClr val="FFFF00"/>
              </a:solidFill>
              <a:round/>
              <a:headEnd/>
              <a:tailEnd type="triangle" w="med" len="med"/>
            </a:ln>
          </p:spPr>
          <p:txBody>
            <a:bodyPr/>
            <a:lstStyle/>
            <a:p>
              <a:endParaRPr lang="en-US"/>
            </a:p>
          </p:txBody>
        </p:sp>
        <p:grpSp>
          <p:nvGrpSpPr>
            <p:cNvPr id="60470" name="Group 52"/>
            <p:cNvGrpSpPr>
              <a:grpSpLocks/>
            </p:cNvGrpSpPr>
            <p:nvPr/>
          </p:nvGrpSpPr>
          <p:grpSpPr bwMode="auto">
            <a:xfrm>
              <a:off x="4176" y="2208"/>
              <a:ext cx="318" cy="815"/>
              <a:chOff x="4992" y="905"/>
              <a:chExt cx="318" cy="957"/>
            </a:xfrm>
          </p:grpSpPr>
          <p:pic>
            <p:nvPicPr>
              <p:cNvPr id="60475" name="Picture 53" descr="sb"/>
              <p:cNvPicPr>
                <a:picLocks noChangeArrowheads="1"/>
              </p:cNvPicPr>
              <p:nvPr/>
            </p:nvPicPr>
            <p:blipFill>
              <a:blip r:embed="rId10"/>
              <a:srcRect/>
              <a:stretch>
                <a:fillRect/>
              </a:stretch>
            </p:blipFill>
            <p:spPr bwMode="auto">
              <a:xfrm flipH="1">
                <a:off x="4992" y="960"/>
                <a:ext cx="118" cy="864"/>
              </a:xfrm>
              <a:prstGeom prst="rect">
                <a:avLst/>
              </a:prstGeom>
              <a:noFill/>
              <a:ln w="9525">
                <a:solidFill>
                  <a:schemeClr val="tx1"/>
                </a:solidFill>
                <a:miter lim="800000"/>
                <a:headEnd/>
                <a:tailEnd/>
              </a:ln>
            </p:spPr>
          </p:pic>
          <p:sp>
            <p:nvSpPr>
              <p:cNvPr id="60476" name="Rectangle 54"/>
              <p:cNvSpPr>
                <a:spLocks noChangeArrowheads="1"/>
              </p:cNvSpPr>
              <p:nvPr/>
            </p:nvSpPr>
            <p:spPr bwMode="auto">
              <a:xfrm>
                <a:off x="5114" y="1702"/>
                <a:ext cx="140" cy="160"/>
              </a:xfrm>
              <a:prstGeom prst="rect">
                <a:avLst/>
              </a:prstGeom>
              <a:noFill/>
              <a:ln w="9525">
                <a:noFill/>
                <a:miter lim="800000"/>
                <a:headEnd/>
                <a:tailEnd/>
              </a:ln>
            </p:spPr>
            <p:txBody>
              <a:bodyPr wrap="none">
                <a:spAutoFit/>
              </a:bodyPr>
              <a:lstStyle/>
              <a:p>
                <a:pPr algn="ctr"/>
                <a:r>
                  <a:rPr lang="en-US" sz="1200">
                    <a:latin typeface="Verdana" pitchFamily="34" charset="0"/>
                    <a:ea typeface="ＭＳ Ｐゴシック" charset="-128"/>
                  </a:rPr>
                  <a:t>0</a:t>
                </a:r>
              </a:p>
            </p:txBody>
          </p:sp>
          <p:sp>
            <p:nvSpPr>
              <p:cNvPr id="60477" name="Rectangle 55"/>
              <p:cNvSpPr>
                <a:spLocks noChangeArrowheads="1"/>
              </p:cNvSpPr>
              <p:nvPr/>
            </p:nvSpPr>
            <p:spPr bwMode="auto">
              <a:xfrm>
                <a:off x="5121" y="905"/>
                <a:ext cx="189" cy="160"/>
              </a:xfrm>
              <a:prstGeom prst="rect">
                <a:avLst/>
              </a:prstGeom>
              <a:noFill/>
              <a:ln w="9525">
                <a:noFill/>
                <a:miter lim="800000"/>
                <a:headEnd/>
                <a:tailEnd/>
              </a:ln>
            </p:spPr>
            <p:txBody>
              <a:bodyPr wrap="none">
                <a:spAutoFit/>
              </a:bodyPr>
              <a:lstStyle/>
              <a:p>
                <a:pPr algn="ctr"/>
                <a:r>
                  <a:rPr lang="en-US" sz="1200">
                    <a:latin typeface="Verdana" pitchFamily="34" charset="0"/>
                    <a:ea typeface="ＭＳ Ｐゴシック" charset="-128"/>
                  </a:rPr>
                  <a:t>11</a:t>
                </a:r>
              </a:p>
            </p:txBody>
          </p:sp>
          <p:sp>
            <p:nvSpPr>
              <p:cNvPr id="60478" name="Rectangle 56"/>
              <p:cNvSpPr>
                <a:spLocks noChangeArrowheads="1"/>
              </p:cNvSpPr>
              <p:nvPr/>
            </p:nvSpPr>
            <p:spPr bwMode="auto">
              <a:xfrm>
                <a:off x="5162" y="1282"/>
                <a:ext cx="147" cy="178"/>
              </a:xfrm>
              <a:prstGeom prst="rect">
                <a:avLst/>
              </a:prstGeom>
              <a:noFill/>
              <a:ln w="9525">
                <a:noFill/>
                <a:miter lim="800000"/>
                <a:headEnd/>
                <a:tailEnd/>
              </a:ln>
            </p:spPr>
            <p:txBody>
              <a:bodyPr wrap="none">
                <a:spAutoFit/>
              </a:bodyPr>
              <a:lstStyle/>
              <a:p>
                <a:pPr algn="ctr"/>
                <a:r>
                  <a:rPr lang="en-US" sz="1400">
                    <a:latin typeface="Verdana" pitchFamily="34" charset="0"/>
                    <a:ea typeface="ＭＳ Ｐゴシック" charset="-128"/>
                  </a:rPr>
                  <a:t>T</a:t>
                </a:r>
              </a:p>
            </p:txBody>
          </p:sp>
        </p:grpSp>
        <p:sp>
          <p:nvSpPr>
            <p:cNvPr id="60471" name="Rectangle 57"/>
            <p:cNvSpPr>
              <a:spLocks noChangeArrowheads="1"/>
            </p:cNvSpPr>
            <p:nvPr/>
          </p:nvSpPr>
          <p:spPr bwMode="auto">
            <a:xfrm>
              <a:off x="891" y="665"/>
              <a:ext cx="196" cy="227"/>
            </a:xfrm>
            <a:prstGeom prst="rect">
              <a:avLst/>
            </a:prstGeom>
            <a:noFill/>
            <a:ln w="9525">
              <a:noFill/>
              <a:miter lim="800000"/>
              <a:headEnd/>
              <a:tailEnd/>
            </a:ln>
          </p:spPr>
          <p:txBody>
            <a:bodyPr wrap="none">
              <a:spAutoFit/>
            </a:bodyPr>
            <a:lstStyle/>
            <a:p>
              <a:pPr algn="ctr"/>
              <a:r>
                <a:rPr lang="en-US">
                  <a:latin typeface="Verdana" pitchFamily="34" charset="0"/>
                  <a:ea typeface="ＭＳ Ｐゴシック" charset="-128"/>
                </a:rPr>
                <a:t>A</a:t>
              </a:r>
            </a:p>
          </p:txBody>
        </p:sp>
        <p:sp>
          <p:nvSpPr>
            <p:cNvPr id="60472" name="Rectangle 58"/>
            <p:cNvSpPr>
              <a:spLocks noChangeArrowheads="1"/>
            </p:cNvSpPr>
            <p:nvPr/>
          </p:nvSpPr>
          <p:spPr bwMode="auto">
            <a:xfrm>
              <a:off x="890" y="1971"/>
              <a:ext cx="196" cy="227"/>
            </a:xfrm>
            <a:prstGeom prst="rect">
              <a:avLst/>
            </a:prstGeom>
            <a:noFill/>
            <a:ln w="9525">
              <a:noFill/>
              <a:miter lim="800000"/>
              <a:headEnd/>
              <a:tailEnd/>
            </a:ln>
          </p:spPr>
          <p:txBody>
            <a:bodyPr wrap="none">
              <a:spAutoFit/>
            </a:bodyPr>
            <a:lstStyle/>
            <a:p>
              <a:pPr algn="ctr"/>
              <a:r>
                <a:rPr lang="en-US">
                  <a:latin typeface="Verdana" pitchFamily="34" charset="0"/>
                  <a:ea typeface="ＭＳ Ｐゴシック" charset="-128"/>
                </a:rPr>
                <a:t>B</a:t>
              </a:r>
            </a:p>
          </p:txBody>
        </p:sp>
        <p:sp>
          <p:nvSpPr>
            <p:cNvPr id="60473" name="Rectangle 59"/>
            <p:cNvSpPr>
              <a:spLocks noChangeArrowheads="1"/>
            </p:cNvSpPr>
            <p:nvPr/>
          </p:nvSpPr>
          <p:spPr bwMode="auto">
            <a:xfrm>
              <a:off x="1497" y="672"/>
              <a:ext cx="2923" cy="197"/>
            </a:xfrm>
            <a:prstGeom prst="rect">
              <a:avLst/>
            </a:prstGeom>
            <a:noFill/>
            <a:ln w="9525">
              <a:noFill/>
              <a:miter lim="800000"/>
              <a:headEnd/>
              <a:tailEnd/>
            </a:ln>
          </p:spPr>
          <p:txBody>
            <a:bodyPr wrap="none">
              <a:spAutoFit/>
            </a:bodyPr>
            <a:lstStyle/>
            <a:p>
              <a:pPr algn="ctr"/>
              <a:r>
                <a:rPr lang="en-US" sz="2000">
                  <a:latin typeface="Symbol" charset="2"/>
                  <a:ea typeface="ＭＳ Ｐゴシック" charset="-128"/>
                </a:rPr>
                <a:t></a:t>
              </a:r>
              <a:r>
                <a:rPr lang="en-US" sz="2000">
                  <a:latin typeface="Verdana" pitchFamily="34" charset="0"/>
                  <a:ea typeface="ＭＳ Ｐゴシック" charset="-128"/>
                </a:rPr>
                <a:t> areas: respond only to immediate rewards</a:t>
              </a:r>
            </a:p>
          </p:txBody>
        </p:sp>
        <p:sp>
          <p:nvSpPr>
            <p:cNvPr id="60474" name="Rectangle 60"/>
            <p:cNvSpPr>
              <a:spLocks noChangeArrowheads="1"/>
            </p:cNvSpPr>
            <p:nvPr/>
          </p:nvSpPr>
          <p:spPr bwMode="auto">
            <a:xfrm>
              <a:off x="1447" y="1968"/>
              <a:ext cx="2075" cy="197"/>
            </a:xfrm>
            <a:prstGeom prst="rect">
              <a:avLst/>
            </a:prstGeom>
            <a:noFill/>
            <a:ln w="9525">
              <a:noFill/>
              <a:miter lim="800000"/>
              <a:headEnd/>
              <a:tailEnd/>
            </a:ln>
          </p:spPr>
          <p:txBody>
            <a:bodyPr wrap="none">
              <a:spAutoFit/>
            </a:bodyPr>
            <a:lstStyle/>
            <a:p>
              <a:pPr algn="ctr"/>
              <a:r>
                <a:rPr lang="en-US" sz="2000">
                  <a:latin typeface="Symbol" charset="2"/>
                  <a:ea typeface="ＭＳ Ｐゴシック" charset="-128"/>
                </a:rPr>
                <a:t></a:t>
              </a:r>
              <a:r>
                <a:rPr lang="en-US" sz="2000">
                  <a:latin typeface="Verdana" pitchFamily="34" charset="0"/>
                  <a:ea typeface="ＭＳ Ｐゴシック" charset="-128"/>
                </a:rPr>
                <a:t> areas: respond to all rewards</a:t>
              </a:r>
            </a:p>
          </p:txBody>
        </p:sp>
      </p:grpSp>
      <p:sp>
        <p:nvSpPr>
          <p:cNvPr id="60420" name="Text Box 61"/>
          <p:cNvSpPr txBox="1">
            <a:spLocks noChangeArrowheads="1"/>
          </p:cNvSpPr>
          <p:nvPr/>
        </p:nvSpPr>
        <p:spPr bwMode="auto">
          <a:xfrm>
            <a:off x="593725" y="112713"/>
            <a:ext cx="473075" cy="366712"/>
          </a:xfrm>
          <a:prstGeom prst="rect">
            <a:avLst/>
          </a:prstGeom>
          <a:noFill/>
          <a:ln w="9525">
            <a:noFill/>
            <a:miter lim="800000"/>
            <a:headEnd/>
            <a:tailEnd/>
          </a:ln>
        </p:spPr>
        <p:txBody>
          <a:bodyPr>
            <a:spAutoFit/>
          </a:bodyPr>
          <a:lstStyle/>
          <a:p>
            <a:endParaRPr lang="en-US" sz="1800">
              <a:latin typeface="Arial" charset="0"/>
            </a:endParaRPr>
          </a:p>
        </p:txBody>
      </p:sp>
      <p:sp>
        <p:nvSpPr>
          <p:cNvPr id="60421" name="Text Box 62"/>
          <p:cNvSpPr txBox="1">
            <a:spLocks noChangeArrowheads="1"/>
          </p:cNvSpPr>
          <p:nvPr/>
        </p:nvSpPr>
        <p:spPr bwMode="auto">
          <a:xfrm>
            <a:off x="66675" y="228600"/>
            <a:ext cx="9001125" cy="519113"/>
          </a:xfrm>
          <a:prstGeom prst="rect">
            <a:avLst/>
          </a:prstGeom>
          <a:noFill/>
          <a:ln w="9525">
            <a:noFill/>
            <a:miter lim="800000"/>
            <a:headEnd/>
            <a:tailEnd/>
          </a:ln>
        </p:spPr>
        <p:txBody>
          <a:bodyPr wrap="none">
            <a:spAutoFit/>
          </a:bodyPr>
          <a:lstStyle/>
          <a:p>
            <a:r>
              <a:rPr lang="en-US" sz="2800">
                <a:latin typeface="Arial" charset="0"/>
              </a:rPr>
              <a:t>Neuroimaging data estimated with general linear model.</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0" y="6580188"/>
            <a:ext cx="831850" cy="279400"/>
          </a:xfrm>
          <a:prstGeom prst="rect">
            <a:avLst/>
          </a:prstGeom>
          <a:noFill/>
          <a:ln w="9525">
            <a:noFill/>
            <a:miter lim="800000"/>
            <a:headEnd/>
            <a:tailEnd/>
          </a:ln>
        </p:spPr>
        <p:txBody>
          <a:bodyPr wrap="none">
            <a:spAutoFit/>
          </a:bodyPr>
          <a:lstStyle/>
          <a:p>
            <a:r>
              <a:rPr lang="en-US" sz="1200">
                <a:latin typeface="Verdana" pitchFamily="34" charset="0"/>
                <a:ea typeface="ＭＳ Ｐゴシック" charset="-128"/>
              </a:rPr>
              <a:t>Figure 5</a:t>
            </a:r>
          </a:p>
        </p:txBody>
      </p:sp>
      <p:grpSp>
        <p:nvGrpSpPr>
          <p:cNvPr id="61443" name="Group 3"/>
          <p:cNvGrpSpPr>
            <a:grpSpLocks/>
          </p:cNvGrpSpPr>
          <p:nvPr/>
        </p:nvGrpSpPr>
        <p:grpSpPr bwMode="auto">
          <a:xfrm>
            <a:off x="1219028" y="990600"/>
            <a:ext cx="6038801" cy="5549900"/>
            <a:chOff x="1388" y="624"/>
            <a:chExt cx="2645" cy="2911"/>
          </a:xfrm>
        </p:grpSpPr>
        <p:grpSp>
          <p:nvGrpSpPr>
            <p:cNvPr id="61445" name="Group 4"/>
            <p:cNvGrpSpPr>
              <a:grpSpLocks/>
            </p:cNvGrpSpPr>
            <p:nvPr/>
          </p:nvGrpSpPr>
          <p:grpSpPr bwMode="auto">
            <a:xfrm>
              <a:off x="1920" y="865"/>
              <a:ext cx="1832" cy="874"/>
              <a:chOff x="768" y="1008"/>
              <a:chExt cx="1832" cy="874"/>
            </a:xfrm>
          </p:grpSpPr>
          <p:pic>
            <p:nvPicPr>
              <p:cNvPr id="61459" name="Picture 5" descr="ds0"/>
              <p:cNvPicPr>
                <a:picLocks noChangeAspect="1" noChangeArrowheads="1"/>
              </p:cNvPicPr>
              <p:nvPr/>
            </p:nvPicPr>
            <p:blipFill>
              <a:blip r:embed="rId3"/>
              <a:srcRect/>
              <a:stretch>
                <a:fillRect/>
              </a:stretch>
            </p:blipFill>
            <p:spPr bwMode="auto">
              <a:xfrm flipV="1">
                <a:off x="768" y="1008"/>
                <a:ext cx="872" cy="728"/>
              </a:xfrm>
              <a:prstGeom prst="rect">
                <a:avLst/>
              </a:prstGeom>
              <a:noFill/>
              <a:ln w="9525">
                <a:noFill/>
                <a:miter lim="800000"/>
                <a:headEnd/>
                <a:tailEnd/>
              </a:ln>
            </p:spPr>
          </p:pic>
          <p:pic>
            <p:nvPicPr>
              <p:cNvPr id="61460" name="Picture 6" descr="ds_44"/>
              <p:cNvPicPr>
                <a:picLocks noChangeAspect="1" noChangeArrowheads="1"/>
              </p:cNvPicPr>
              <p:nvPr/>
            </p:nvPicPr>
            <p:blipFill>
              <a:blip r:embed="rId4"/>
              <a:srcRect/>
              <a:stretch>
                <a:fillRect/>
              </a:stretch>
            </p:blipFill>
            <p:spPr bwMode="auto">
              <a:xfrm flipV="1">
                <a:off x="1728" y="1008"/>
                <a:ext cx="872" cy="728"/>
              </a:xfrm>
              <a:prstGeom prst="rect">
                <a:avLst/>
              </a:prstGeom>
              <a:noFill/>
              <a:ln w="9525">
                <a:noFill/>
                <a:miter lim="800000"/>
                <a:headEnd/>
                <a:tailEnd/>
              </a:ln>
            </p:spPr>
          </p:pic>
          <p:sp>
            <p:nvSpPr>
              <p:cNvPr id="61461" name="Text Box 7"/>
              <p:cNvSpPr txBox="1">
                <a:spLocks noChangeArrowheads="1"/>
              </p:cNvSpPr>
              <p:nvPr/>
            </p:nvSpPr>
            <p:spPr bwMode="auto">
              <a:xfrm>
                <a:off x="1007" y="1738"/>
                <a:ext cx="394" cy="144"/>
              </a:xfrm>
              <a:prstGeom prst="rect">
                <a:avLst/>
              </a:prstGeom>
              <a:noFill/>
              <a:ln w="9525">
                <a:noFill/>
                <a:miter lim="800000"/>
                <a:headEnd/>
                <a:tailEnd/>
              </a:ln>
            </p:spPr>
            <p:txBody>
              <a:bodyPr wrap="none">
                <a:spAutoFit/>
              </a:bodyPr>
              <a:lstStyle/>
              <a:p>
                <a:pPr algn="ctr" eaLnBrk="1" hangingPunct="1"/>
                <a:r>
                  <a:rPr lang="en-US" sz="1200">
                    <a:latin typeface="Verdana" pitchFamily="34" charset="0"/>
                    <a:ea typeface="ＭＳ Ｐゴシック" charset="-128"/>
                  </a:rPr>
                  <a:t>x = 0mm</a:t>
                </a:r>
              </a:p>
            </p:txBody>
          </p:sp>
          <p:sp>
            <p:nvSpPr>
              <p:cNvPr id="61462" name="Text Box 8"/>
              <p:cNvSpPr txBox="1">
                <a:spLocks noChangeArrowheads="1"/>
              </p:cNvSpPr>
              <p:nvPr/>
            </p:nvSpPr>
            <p:spPr bwMode="auto">
              <a:xfrm>
                <a:off x="1930" y="1738"/>
                <a:ext cx="467" cy="144"/>
              </a:xfrm>
              <a:prstGeom prst="rect">
                <a:avLst/>
              </a:prstGeom>
              <a:noFill/>
              <a:ln w="9525">
                <a:noFill/>
                <a:miter lim="800000"/>
                <a:headEnd/>
                <a:tailEnd/>
              </a:ln>
            </p:spPr>
            <p:txBody>
              <a:bodyPr wrap="none">
                <a:spAutoFit/>
              </a:bodyPr>
              <a:lstStyle/>
              <a:p>
                <a:pPr algn="ctr" eaLnBrk="1" hangingPunct="1"/>
                <a:r>
                  <a:rPr lang="en-US" sz="1200">
                    <a:latin typeface="Verdana" pitchFamily="34" charset="0"/>
                    <a:ea typeface="ＭＳ Ｐゴシック" charset="-128"/>
                  </a:rPr>
                  <a:t>x = -48mm</a:t>
                </a:r>
              </a:p>
            </p:txBody>
          </p:sp>
        </p:grpSp>
        <p:pic>
          <p:nvPicPr>
            <p:cNvPr id="61446" name="Picture 9" descr="bs0"/>
            <p:cNvPicPr>
              <a:picLocks noChangeAspect="1" noChangeArrowheads="1"/>
            </p:cNvPicPr>
            <p:nvPr/>
          </p:nvPicPr>
          <p:blipFill>
            <a:blip r:embed="rId5"/>
            <a:srcRect/>
            <a:stretch>
              <a:fillRect/>
            </a:stretch>
          </p:blipFill>
          <p:spPr bwMode="auto">
            <a:xfrm flipV="1">
              <a:off x="1987" y="2137"/>
              <a:ext cx="872" cy="728"/>
            </a:xfrm>
            <a:prstGeom prst="rect">
              <a:avLst/>
            </a:prstGeom>
            <a:noFill/>
            <a:ln w="9525">
              <a:noFill/>
              <a:miter lim="800000"/>
              <a:headEnd/>
              <a:tailEnd/>
            </a:ln>
          </p:spPr>
        </p:pic>
        <p:pic>
          <p:nvPicPr>
            <p:cNvPr id="61447" name="Picture 10" descr="bc8"/>
            <p:cNvPicPr>
              <a:picLocks noChangeAspect="1" noChangeArrowheads="1"/>
            </p:cNvPicPr>
            <p:nvPr/>
          </p:nvPicPr>
          <p:blipFill>
            <a:blip r:embed="rId6"/>
            <a:srcRect/>
            <a:stretch>
              <a:fillRect/>
            </a:stretch>
          </p:blipFill>
          <p:spPr bwMode="auto">
            <a:xfrm flipV="1">
              <a:off x="2947" y="2137"/>
              <a:ext cx="728" cy="728"/>
            </a:xfrm>
            <a:prstGeom prst="rect">
              <a:avLst/>
            </a:prstGeom>
            <a:noFill/>
            <a:ln w="9525">
              <a:noFill/>
              <a:miter lim="800000"/>
              <a:headEnd/>
              <a:tailEnd/>
            </a:ln>
          </p:spPr>
        </p:pic>
        <p:sp>
          <p:nvSpPr>
            <p:cNvPr id="61448" name="Text Box 11"/>
            <p:cNvSpPr txBox="1">
              <a:spLocks noChangeArrowheads="1"/>
            </p:cNvSpPr>
            <p:nvPr/>
          </p:nvSpPr>
          <p:spPr bwMode="auto">
            <a:xfrm>
              <a:off x="2227" y="2867"/>
              <a:ext cx="394" cy="144"/>
            </a:xfrm>
            <a:prstGeom prst="rect">
              <a:avLst/>
            </a:prstGeom>
            <a:noFill/>
            <a:ln w="9525">
              <a:noFill/>
              <a:miter lim="800000"/>
              <a:headEnd/>
              <a:tailEnd/>
            </a:ln>
          </p:spPr>
          <p:txBody>
            <a:bodyPr wrap="none">
              <a:spAutoFit/>
            </a:bodyPr>
            <a:lstStyle/>
            <a:p>
              <a:pPr algn="ctr" eaLnBrk="1" hangingPunct="1"/>
              <a:r>
                <a:rPr lang="en-US" sz="1200">
                  <a:latin typeface="Verdana" pitchFamily="34" charset="0"/>
                  <a:ea typeface="ＭＳ Ｐゴシック" charset="-128"/>
                </a:rPr>
                <a:t>x = 0mm</a:t>
              </a:r>
            </a:p>
          </p:txBody>
        </p:sp>
        <p:sp>
          <p:nvSpPr>
            <p:cNvPr id="61449" name="Text Box 12"/>
            <p:cNvSpPr txBox="1">
              <a:spLocks noChangeArrowheads="1"/>
            </p:cNvSpPr>
            <p:nvPr/>
          </p:nvSpPr>
          <p:spPr bwMode="auto">
            <a:xfrm>
              <a:off x="3114" y="2867"/>
              <a:ext cx="394" cy="144"/>
            </a:xfrm>
            <a:prstGeom prst="rect">
              <a:avLst/>
            </a:prstGeom>
            <a:noFill/>
            <a:ln w="9525">
              <a:noFill/>
              <a:miter lim="800000"/>
              <a:headEnd/>
              <a:tailEnd/>
            </a:ln>
          </p:spPr>
          <p:txBody>
            <a:bodyPr wrap="none">
              <a:spAutoFit/>
            </a:bodyPr>
            <a:lstStyle/>
            <a:p>
              <a:pPr algn="ctr" eaLnBrk="1" hangingPunct="1"/>
              <a:r>
                <a:rPr lang="en-US" sz="1200">
                  <a:latin typeface="Verdana" pitchFamily="34" charset="0"/>
                  <a:ea typeface="ＭＳ Ｐゴシック" charset="-128"/>
                </a:rPr>
                <a:t>y = 8mm</a:t>
              </a:r>
            </a:p>
          </p:txBody>
        </p:sp>
        <p:grpSp>
          <p:nvGrpSpPr>
            <p:cNvPr id="61450" name="Group 13"/>
            <p:cNvGrpSpPr>
              <a:grpSpLocks/>
            </p:cNvGrpSpPr>
            <p:nvPr/>
          </p:nvGrpSpPr>
          <p:grpSpPr bwMode="auto">
            <a:xfrm>
              <a:off x="1968" y="3261"/>
              <a:ext cx="1990" cy="274"/>
              <a:chOff x="1440" y="2278"/>
              <a:chExt cx="1990" cy="274"/>
            </a:xfrm>
          </p:grpSpPr>
          <p:sp>
            <p:nvSpPr>
              <p:cNvPr id="61453" name="Rectangle 14"/>
              <p:cNvSpPr>
                <a:spLocks noChangeArrowheads="1"/>
              </p:cNvSpPr>
              <p:nvPr/>
            </p:nvSpPr>
            <p:spPr bwMode="auto">
              <a:xfrm>
                <a:off x="3024" y="2307"/>
                <a:ext cx="144" cy="144"/>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61454" name="Rectangle 15"/>
              <p:cNvSpPr>
                <a:spLocks noChangeArrowheads="1"/>
              </p:cNvSpPr>
              <p:nvPr/>
            </p:nvSpPr>
            <p:spPr bwMode="auto">
              <a:xfrm>
                <a:off x="1440" y="2307"/>
                <a:ext cx="144" cy="144"/>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1455" name="Rectangle 16"/>
              <p:cNvSpPr>
                <a:spLocks noChangeArrowheads="1"/>
              </p:cNvSpPr>
              <p:nvPr/>
            </p:nvSpPr>
            <p:spPr bwMode="auto">
              <a:xfrm>
                <a:off x="2208" y="2307"/>
                <a:ext cx="144" cy="144"/>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61456" name="Rectangle 17"/>
              <p:cNvSpPr>
                <a:spLocks noChangeArrowheads="1"/>
              </p:cNvSpPr>
              <p:nvPr/>
            </p:nvSpPr>
            <p:spPr bwMode="auto">
              <a:xfrm>
                <a:off x="1584" y="2278"/>
                <a:ext cx="276" cy="274"/>
              </a:xfrm>
              <a:prstGeom prst="rect">
                <a:avLst/>
              </a:prstGeom>
              <a:noFill/>
              <a:ln w="9525">
                <a:noFill/>
                <a:miter lim="800000"/>
                <a:headEnd/>
                <a:tailEnd/>
              </a:ln>
            </p:spPr>
            <p:txBody>
              <a:bodyPr wrap="none">
                <a:spAutoFit/>
              </a:bodyPr>
              <a:lstStyle/>
              <a:p>
                <a:pPr eaLnBrk="1" hangingPunct="1"/>
                <a:r>
                  <a:rPr lang="en-US" sz="1400">
                    <a:latin typeface="Verdana" pitchFamily="34" charset="0"/>
                    <a:ea typeface="ＭＳ Ｐゴシック" charset="-128"/>
                  </a:rPr>
                  <a:t>Juice</a:t>
                </a:r>
              </a:p>
              <a:p>
                <a:pPr eaLnBrk="1" hangingPunct="1"/>
                <a:r>
                  <a:rPr lang="en-US" sz="1400">
                    <a:latin typeface="Verdana" pitchFamily="34" charset="0"/>
                    <a:ea typeface="ＭＳ Ｐゴシック" charset="-128"/>
                  </a:rPr>
                  <a:t>only</a:t>
                </a:r>
              </a:p>
            </p:txBody>
          </p:sp>
          <p:sp>
            <p:nvSpPr>
              <p:cNvPr id="61457" name="Rectangle 18"/>
              <p:cNvSpPr>
                <a:spLocks noChangeArrowheads="1"/>
              </p:cNvSpPr>
              <p:nvPr/>
            </p:nvSpPr>
            <p:spPr bwMode="auto">
              <a:xfrm>
                <a:off x="2352" y="2278"/>
                <a:ext cx="397" cy="274"/>
              </a:xfrm>
              <a:prstGeom prst="rect">
                <a:avLst/>
              </a:prstGeom>
              <a:noFill/>
              <a:ln w="9525">
                <a:noFill/>
                <a:miter lim="800000"/>
                <a:headEnd/>
                <a:tailEnd/>
              </a:ln>
            </p:spPr>
            <p:txBody>
              <a:bodyPr wrap="none">
                <a:spAutoFit/>
              </a:bodyPr>
              <a:lstStyle/>
              <a:p>
                <a:pPr eaLnBrk="1" hangingPunct="1"/>
                <a:r>
                  <a:rPr lang="en-US" sz="1400">
                    <a:latin typeface="Verdana" pitchFamily="34" charset="0"/>
                    <a:ea typeface="ＭＳ Ｐゴシック" charset="-128"/>
                  </a:rPr>
                  <a:t>Amazon</a:t>
                </a:r>
              </a:p>
              <a:p>
                <a:pPr eaLnBrk="1" hangingPunct="1"/>
                <a:r>
                  <a:rPr lang="en-US" sz="1400">
                    <a:latin typeface="Verdana" pitchFamily="34" charset="0"/>
                    <a:ea typeface="ＭＳ Ｐゴシック" charset="-128"/>
                  </a:rPr>
                  <a:t>only</a:t>
                </a:r>
              </a:p>
            </p:txBody>
          </p:sp>
          <p:sp>
            <p:nvSpPr>
              <p:cNvPr id="61458" name="Rectangle 19"/>
              <p:cNvSpPr>
                <a:spLocks noChangeArrowheads="1"/>
              </p:cNvSpPr>
              <p:nvPr/>
            </p:nvSpPr>
            <p:spPr bwMode="auto">
              <a:xfrm>
                <a:off x="3168" y="2278"/>
                <a:ext cx="262" cy="272"/>
              </a:xfrm>
              <a:prstGeom prst="rect">
                <a:avLst/>
              </a:prstGeom>
              <a:noFill/>
              <a:ln w="9525">
                <a:noFill/>
                <a:miter lim="800000"/>
                <a:headEnd/>
                <a:tailEnd/>
              </a:ln>
            </p:spPr>
            <p:txBody>
              <a:bodyPr wrap="none">
                <a:spAutoFit/>
              </a:bodyPr>
              <a:lstStyle/>
              <a:p>
                <a:pPr eaLnBrk="1" hangingPunct="1"/>
                <a:r>
                  <a:rPr lang="en-US" sz="1400">
                    <a:latin typeface="Verdana" pitchFamily="34" charset="0"/>
                    <a:ea typeface="ＭＳ Ｐゴシック" charset="-128"/>
                  </a:rPr>
                  <a:t>Both</a:t>
                </a:r>
              </a:p>
              <a:p>
                <a:pPr eaLnBrk="1" hangingPunct="1"/>
                <a:endParaRPr lang="en-US" sz="1400">
                  <a:latin typeface="Verdana" pitchFamily="34" charset="0"/>
                  <a:ea typeface="ＭＳ Ｐゴシック" charset="-128"/>
                </a:endParaRPr>
              </a:p>
            </p:txBody>
          </p:sp>
        </p:grpSp>
        <p:sp>
          <p:nvSpPr>
            <p:cNvPr id="61451" name="Rectangle 20"/>
            <p:cNvSpPr>
              <a:spLocks noChangeArrowheads="1"/>
            </p:cNvSpPr>
            <p:nvPr/>
          </p:nvSpPr>
          <p:spPr bwMode="auto">
            <a:xfrm>
              <a:off x="1655" y="624"/>
              <a:ext cx="2219" cy="194"/>
            </a:xfrm>
            <a:prstGeom prst="rect">
              <a:avLst/>
            </a:prstGeom>
            <a:noFill/>
            <a:ln w="9525">
              <a:noFill/>
              <a:miter lim="800000"/>
              <a:headEnd/>
              <a:tailEnd/>
            </a:ln>
          </p:spPr>
          <p:txBody>
            <a:bodyPr wrap="none">
              <a:spAutoFit/>
            </a:bodyPr>
            <a:lstStyle/>
            <a:p>
              <a:pPr algn="ctr" eaLnBrk="1" hangingPunct="1"/>
              <a:r>
                <a:rPr lang="en-US" sz="1800" dirty="0">
                  <a:latin typeface="Symbol" charset="2"/>
                  <a:ea typeface="ＭＳ Ｐゴシック" charset="-128"/>
                </a:rPr>
                <a:t></a:t>
              </a:r>
              <a:r>
                <a:rPr lang="en-US" sz="1800" dirty="0">
                  <a:latin typeface="Verdana" pitchFamily="34" charset="0"/>
                  <a:ea typeface="ＭＳ Ｐゴシック" charset="-128"/>
                </a:rPr>
                <a:t>areas (</a:t>
              </a:r>
              <a:r>
                <a:rPr lang="en-US" sz="1800" i="1" dirty="0">
                  <a:latin typeface="Verdana" pitchFamily="34" charset="0"/>
                  <a:ea typeface="ＭＳ Ｐゴシック" charset="-128"/>
                </a:rPr>
                <a:t>p</a:t>
              </a:r>
              <a:r>
                <a:rPr lang="en-US" sz="1800" dirty="0">
                  <a:latin typeface="Verdana" pitchFamily="34" charset="0"/>
                  <a:ea typeface="ＭＳ Ｐゴシック" charset="-128"/>
                </a:rPr>
                <a:t>&lt;0.001</a:t>
              </a:r>
              <a:r>
                <a:rPr lang="en-US" sz="1800" dirty="0" smtClean="0">
                  <a:latin typeface="Verdana" pitchFamily="34" charset="0"/>
                  <a:ea typeface="ＭＳ Ｐゴシック" charset="-128"/>
                </a:rPr>
                <a:t>): respond to all rewards</a:t>
              </a:r>
              <a:endParaRPr lang="en-US" sz="1800" dirty="0">
                <a:latin typeface="Symbol" charset="2"/>
                <a:ea typeface="ＭＳ Ｐゴシック" charset="-128"/>
              </a:endParaRPr>
            </a:p>
          </p:txBody>
        </p:sp>
        <p:sp>
          <p:nvSpPr>
            <p:cNvPr id="61452" name="Rectangle 21"/>
            <p:cNvSpPr>
              <a:spLocks noChangeArrowheads="1"/>
            </p:cNvSpPr>
            <p:nvPr/>
          </p:nvSpPr>
          <p:spPr bwMode="auto">
            <a:xfrm>
              <a:off x="1388" y="1903"/>
              <a:ext cx="2645" cy="194"/>
            </a:xfrm>
            <a:prstGeom prst="rect">
              <a:avLst/>
            </a:prstGeom>
            <a:noFill/>
            <a:ln w="9525">
              <a:noFill/>
              <a:miter lim="800000"/>
              <a:headEnd/>
              <a:tailEnd/>
            </a:ln>
          </p:spPr>
          <p:txBody>
            <a:bodyPr wrap="none">
              <a:spAutoFit/>
            </a:bodyPr>
            <a:lstStyle/>
            <a:p>
              <a:pPr algn="ctr" eaLnBrk="1" hangingPunct="1"/>
              <a:r>
                <a:rPr lang="en-US" sz="1800" dirty="0">
                  <a:latin typeface="Symbol" charset="2"/>
                  <a:ea typeface="ＭＳ Ｐゴシック" charset="-128"/>
                </a:rPr>
                <a:t></a:t>
              </a:r>
              <a:r>
                <a:rPr lang="en-US" sz="1800" dirty="0">
                  <a:latin typeface="Verdana" pitchFamily="34" charset="0"/>
                  <a:ea typeface="ＭＳ Ｐゴシック" charset="-128"/>
                </a:rPr>
                <a:t>areas (</a:t>
              </a:r>
              <a:r>
                <a:rPr lang="en-US" sz="1800" i="1" dirty="0">
                  <a:latin typeface="Verdana" pitchFamily="34" charset="0"/>
                  <a:ea typeface="ＭＳ Ｐゴシック" charset="-128"/>
                </a:rPr>
                <a:t>p</a:t>
              </a:r>
              <a:r>
                <a:rPr lang="en-US" sz="1800" dirty="0">
                  <a:latin typeface="Verdana" pitchFamily="34" charset="0"/>
                  <a:ea typeface="ＭＳ Ｐゴシック" charset="-128"/>
                </a:rPr>
                <a:t>&lt;0.001</a:t>
              </a:r>
              <a:r>
                <a:rPr lang="en-US" sz="1800" dirty="0" smtClean="0">
                  <a:latin typeface="Verdana" pitchFamily="34" charset="0"/>
                  <a:ea typeface="ＭＳ Ｐゴシック" charset="-128"/>
                </a:rPr>
                <a:t>): respond to immediate rewards</a:t>
              </a:r>
              <a:endParaRPr lang="en-US" sz="1800" dirty="0">
                <a:latin typeface="Symbol" charset="2"/>
                <a:ea typeface="ＭＳ Ｐゴシック" charset="-128"/>
              </a:endParaRPr>
            </a:p>
          </p:txBody>
        </p:sp>
      </p:grpSp>
      <p:sp>
        <p:nvSpPr>
          <p:cNvPr id="61444" name="Text Box 22"/>
          <p:cNvSpPr txBox="1">
            <a:spLocks noChangeArrowheads="1"/>
          </p:cNvSpPr>
          <p:nvPr/>
        </p:nvSpPr>
        <p:spPr bwMode="auto">
          <a:xfrm>
            <a:off x="1752600" y="242888"/>
            <a:ext cx="5907088" cy="519112"/>
          </a:xfrm>
          <a:prstGeom prst="rect">
            <a:avLst/>
          </a:prstGeom>
          <a:noFill/>
          <a:ln w="9525">
            <a:noFill/>
            <a:miter lim="800000"/>
            <a:headEnd/>
            <a:tailEnd/>
          </a:ln>
        </p:spPr>
        <p:txBody>
          <a:bodyPr wrap="none">
            <a:spAutoFit/>
          </a:bodyPr>
          <a:lstStyle/>
          <a:p>
            <a:r>
              <a:rPr lang="en-US" sz="2800">
                <a:latin typeface="Arial" charset="0"/>
              </a:rPr>
              <a:t>Relationship to Amazon experiment: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0" y="6580188"/>
            <a:ext cx="831850" cy="279400"/>
          </a:xfrm>
          <a:prstGeom prst="rect">
            <a:avLst/>
          </a:prstGeom>
          <a:noFill/>
          <a:ln w="9525">
            <a:noFill/>
            <a:miter lim="800000"/>
            <a:headEnd/>
            <a:tailEnd/>
          </a:ln>
        </p:spPr>
        <p:txBody>
          <a:bodyPr wrap="none">
            <a:spAutoFit/>
          </a:bodyPr>
          <a:lstStyle/>
          <a:p>
            <a:r>
              <a:rPr lang="en-US" sz="1200">
                <a:latin typeface="Verdana" pitchFamily="34" charset="0"/>
                <a:ea typeface="ＭＳ Ｐゴシック" charset="-128"/>
              </a:rPr>
              <a:t>Figure 5</a:t>
            </a:r>
          </a:p>
        </p:txBody>
      </p:sp>
      <p:grpSp>
        <p:nvGrpSpPr>
          <p:cNvPr id="62467" name="Group 3"/>
          <p:cNvGrpSpPr>
            <a:grpSpLocks/>
          </p:cNvGrpSpPr>
          <p:nvPr/>
        </p:nvGrpSpPr>
        <p:grpSpPr bwMode="auto">
          <a:xfrm>
            <a:off x="2133600" y="914400"/>
            <a:ext cx="4646613" cy="5599113"/>
            <a:chOff x="1920" y="700"/>
            <a:chExt cx="2038" cy="2821"/>
          </a:xfrm>
        </p:grpSpPr>
        <p:grpSp>
          <p:nvGrpSpPr>
            <p:cNvPr id="62469" name="Group 4"/>
            <p:cNvGrpSpPr>
              <a:grpSpLocks/>
            </p:cNvGrpSpPr>
            <p:nvPr/>
          </p:nvGrpSpPr>
          <p:grpSpPr bwMode="auto">
            <a:xfrm>
              <a:off x="1968" y="3261"/>
              <a:ext cx="1990" cy="260"/>
              <a:chOff x="1440" y="2278"/>
              <a:chExt cx="1990" cy="260"/>
            </a:xfrm>
          </p:grpSpPr>
          <p:sp>
            <p:nvSpPr>
              <p:cNvPr id="62482" name="Rectangle 5"/>
              <p:cNvSpPr>
                <a:spLocks noChangeArrowheads="1"/>
              </p:cNvSpPr>
              <p:nvPr/>
            </p:nvSpPr>
            <p:spPr bwMode="auto">
              <a:xfrm>
                <a:off x="3024" y="2307"/>
                <a:ext cx="144" cy="144"/>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62483" name="Rectangle 6"/>
              <p:cNvSpPr>
                <a:spLocks noChangeArrowheads="1"/>
              </p:cNvSpPr>
              <p:nvPr/>
            </p:nvSpPr>
            <p:spPr bwMode="auto">
              <a:xfrm>
                <a:off x="1440" y="2307"/>
                <a:ext cx="144" cy="144"/>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2484" name="Rectangle 7"/>
              <p:cNvSpPr>
                <a:spLocks noChangeArrowheads="1"/>
              </p:cNvSpPr>
              <p:nvPr/>
            </p:nvSpPr>
            <p:spPr bwMode="auto">
              <a:xfrm>
                <a:off x="2208" y="2307"/>
                <a:ext cx="144" cy="144"/>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62485" name="Rectangle 8"/>
              <p:cNvSpPr>
                <a:spLocks noChangeArrowheads="1"/>
              </p:cNvSpPr>
              <p:nvPr/>
            </p:nvSpPr>
            <p:spPr bwMode="auto">
              <a:xfrm>
                <a:off x="1584" y="2278"/>
                <a:ext cx="385" cy="260"/>
              </a:xfrm>
              <a:prstGeom prst="rect">
                <a:avLst/>
              </a:prstGeom>
              <a:noFill/>
              <a:ln w="9525">
                <a:noFill/>
                <a:miter lim="800000"/>
                <a:headEnd/>
                <a:tailEnd/>
              </a:ln>
            </p:spPr>
            <p:txBody>
              <a:bodyPr wrap="none">
                <a:spAutoFit/>
              </a:bodyPr>
              <a:lstStyle/>
              <a:p>
                <a:pPr eaLnBrk="1" hangingPunct="1"/>
                <a:r>
                  <a:rPr lang="en-US" sz="1400">
                    <a:latin typeface="Verdana" pitchFamily="34" charset="0"/>
                    <a:ea typeface="ＭＳ Ｐゴシック" charset="-128"/>
                  </a:rPr>
                  <a:t>Primary</a:t>
                </a:r>
              </a:p>
              <a:p>
                <a:pPr eaLnBrk="1" hangingPunct="1"/>
                <a:r>
                  <a:rPr lang="en-US" sz="1400">
                    <a:latin typeface="Verdana" pitchFamily="34" charset="0"/>
                    <a:ea typeface="ＭＳ Ｐゴシック" charset="-128"/>
                  </a:rPr>
                  <a:t>only</a:t>
                </a:r>
              </a:p>
            </p:txBody>
          </p:sp>
          <p:sp>
            <p:nvSpPr>
              <p:cNvPr id="62486" name="Rectangle 9"/>
              <p:cNvSpPr>
                <a:spLocks noChangeArrowheads="1"/>
              </p:cNvSpPr>
              <p:nvPr/>
            </p:nvSpPr>
            <p:spPr bwMode="auto">
              <a:xfrm>
                <a:off x="2352" y="2278"/>
                <a:ext cx="336" cy="260"/>
              </a:xfrm>
              <a:prstGeom prst="rect">
                <a:avLst/>
              </a:prstGeom>
              <a:noFill/>
              <a:ln w="9525">
                <a:noFill/>
                <a:miter lim="800000"/>
                <a:headEnd/>
                <a:tailEnd/>
              </a:ln>
            </p:spPr>
            <p:txBody>
              <a:bodyPr wrap="none">
                <a:spAutoFit/>
              </a:bodyPr>
              <a:lstStyle/>
              <a:p>
                <a:pPr eaLnBrk="1" hangingPunct="1"/>
                <a:r>
                  <a:rPr lang="en-US" sz="1400">
                    <a:latin typeface="Verdana" pitchFamily="34" charset="0"/>
                    <a:ea typeface="ＭＳ Ｐゴシック" charset="-128"/>
                  </a:rPr>
                  <a:t>Money</a:t>
                </a:r>
              </a:p>
              <a:p>
                <a:pPr eaLnBrk="1" hangingPunct="1"/>
                <a:r>
                  <a:rPr lang="en-US" sz="1400">
                    <a:latin typeface="Verdana" pitchFamily="34" charset="0"/>
                    <a:ea typeface="ＭＳ Ｐゴシック" charset="-128"/>
                  </a:rPr>
                  <a:t>only</a:t>
                </a:r>
              </a:p>
            </p:txBody>
          </p:sp>
          <p:sp>
            <p:nvSpPr>
              <p:cNvPr id="62487" name="Rectangle 10"/>
              <p:cNvSpPr>
                <a:spLocks noChangeArrowheads="1"/>
              </p:cNvSpPr>
              <p:nvPr/>
            </p:nvSpPr>
            <p:spPr bwMode="auto">
              <a:xfrm>
                <a:off x="3168" y="2278"/>
                <a:ext cx="262" cy="260"/>
              </a:xfrm>
              <a:prstGeom prst="rect">
                <a:avLst/>
              </a:prstGeom>
              <a:noFill/>
              <a:ln w="9525">
                <a:noFill/>
                <a:miter lim="800000"/>
                <a:headEnd/>
                <a:tailEnd/>
              </a:ln>
            </p:spPr>
            <p:txBody>
              <a:bodyPr wrap="none">
                <a:spAutoFit/>
              </a:bodyPr>
              <a:lstStyle/>
              <a:p>
                <a:pPr eaLnBrk="1" hangingPunct="1"/>
                <a:r>
                  <a:rPr lang="en-US" sz="1400">
                    <a:latin typeface="Verdana" pitchFamily="34" charset="0"/>
                    <a:ea typeface="ＭＳ Ｐゴシック" charset="-128"/>
                  </a:rPr>
                  <a:t>Both</a:t>
                </a:r>
              </a:p>
              <a:p>
                <a:pPr eaLnBrk="1" hangingPunct="1"/>
                <a:endParaRPr lang="en-US" sz="1400">
                  <a:latin typeface="Verdana" pitchFamily="34" charset="0"/>
                  <a:ea typeface="ＭＳ Ｐゴシック" charset="-128"/>
                </a:endParaRPr>
              </a:p>
            </p:txBody>
          </p:sp>
        </p:grpSp>
        <p:grpSp>
          <p:nvGrpSpPr>
            <p:cNvPr id="62470" name="Group 11"/>
            <p:cNvGrpSpPr>
              <a:grpSpLocks/>
            </p:cNvGrpSpPr>
            <p:nvPr/>
          </p:nvGrpSpPr>
          <p:grpSpPr bwMode="auto">
            <a:xfrm>
              <a:off x="1920" y="940"/>
              <a:ext cx="1832" cy="866"/>
              <a:chOff x="885" y="2688"/>
              <a:chExt cx="1832" cy="866"/>
            </a:xfrm>
          </p:grpSpPr>
          <p:pic>
            <p:nvPicPr>
              <p:cNvPr id="62478" name="Picture 12" descr="s0"/>
              <p:cNvPicPr>
                <a:picLocks noChangeAspect="1" noChangeArrowheads="1"/>
              </p:cNvPicPr>
              <p:nvPr/>
            </p:nvPicPr>
            <p:blipFill>
              <a:blip r:embed="rId3"/>
              <a:srcRect/>
              <a:stretch>
                <a:fillRect/>
              </a:stretch>
            </p:blipFill>
            <p:spPr bwMode="auto">
              <a:xfrm flipH="1" flipV="1">
                <a:off x="885" y="2688"/>
                <a:ext cx="872" cy="728"/>
              </a:xfrm>
              <a:prstGeom prst="rect">
                <a:avLst/>
              </a:prstGeom>
              <a:noFill/>
              <a:ln w="9525">
                <a:noFill/>
                <a:miter lim="800000"/>
                <a:headEnd/>
                <a:tailEnd/>
              </a:ln>
            </p:spPr>
          </p:pic>
          <p:pic>
            <p:nvPicPr>
              <p:cNvPr id="62479" name="Picture 13" descr="s_48"/>
              <p:cNvPicPr>
                <a:picLocks noChangeAspect="1" noChangeArrowheads="1"/>
              </p:cNvPicPr>
              <p:nvPr/>
            </p:nvPicPr>
            <p:blipFill>
              <a:blip r:embed="rId4"/>
              <a:srcRect/>
              <a:stretch>
                <a:fillRect/>
              </a:stretch>
            </p:blipFill>
            <p:spPr bwMode="auto">
              <a:xfrm flipH="1" flipV="1">
                <a:off x="1845" y="2688"/>
                <a:ext cx="872" cy="728"/>
              </a:xfrm>
              <a:prstGeom prst="rect">
                <a:avLst/>
              </a:prstGeom>
              <a:noFill/>
              <a:ln w="9525">
                <a:noFill/>
                <a:miter lim="800000"/>
                <a:headEnd/>
                <a:tailEnd/>
              </a:ln>
            </p:spPr>
          </p:pic>
          <p:sp>
            <p:nvSpPr>
              <p:cNvPr id="62480" name="Text Box 14"/>
              <p:cNvSpPr txBox="1">
                <a:spLocks noChangeArrowheads="1"/>
              </p:cNvSpPr>
              <p:nvPr/>
            </p:nvSpPr>
            <p:spPr bwMode="auto">
              <a:xfrm>
                <a:off x="1124" y="3416"/>
                <a:ext cx="395" cy="138"/>
              </a:xfrm>
              <a:prstGeom prst="rect">
                <a:avLst/>
              </a:prstGeom>
              <a:noFill/>
              <a:ln w="9525">
                <a:noFill/>
                <a:miter lim="800000"/>
                <a:headEnd/>
                <a:tailEnd/>
              </a:ln>
            </p:spPr>
            <p:txBody>
              <a:bodyPr wrap="none">
                <a:spAutoFit/>
              </a:bodyPr>
              <a:lstStyle/>
              <a:p>
                <a:pPr algn="ctr" eaLnBrk="1" hangingPunct="1"/>
                <a:r>
                  <a:rPr lang="en-US" sz="1200">
                    <a:latin typeface="Verdana" pitchFamily="34" charset="0"/>
                    <a:ea typeface="ＭＳ Ｐゴシック" charset="-128"/>
                  </a:rPr>
                  <a:t>x = 0mm</a:t>
                </a:r>
              </a:p>
            </p:txBody>
          </p:sp>
          <p:sp>
            <p:nvSpPr>
              <p:cNvPr id="62481" name="Text Box 15"/>
              <p:cNvSpPr txBox="1">
                <a:spLocks noChangeArrowheads="1"/>
              </p:cNvSpPr>
              <p:nvPr/>
            </p:nvSpPr>
            <p:spPr bwMode="auto">
              <a:xfrm>
                <a:off x="2046" y="3416"/>
                <a:ext cx="468" cy="138"/>
              </a:xfrm>
              <a:prstGeom prst="rect">
                <a:avLst/>
              </a:prstGeom>
              <a:noFill/>
              <a:ln w="9525">
                <a:noFill/>
                <a:miter lim="800000"/>
                <a:headEnd/>
                <a:tailEnd/>
              </a:ln>
            </p:spPr>
            <p:txBody>
              <a:bodyPr wrap="none">
                <a:spAutoFit/>
              </a:bodyPr>
              <a:lstStyle/>
              <a:p>
                <a:pPr algn="ctr" eaLnBrk="1" hangingPunct="1"/>
                <a:r>
                  <a:rPr lang="en-US" sz="1200">
                    <a:latin typeface="Verdana" pitchFamily="34" charset="0"/>
                    <a:ea typeface="ＭＳ Ｐゴシック" charset="-128"/>
                  </a:rPr>
                  <a:t>x = -48mm</a:t>
                </a:r>
              </a:p>
            </p:txBody>
          </p:sp>
        </p:grpSp>
        <p:grpSp>
          <p:nvGrpSpPr>
            <p:cNvPr id="62471" name="Group 16"/>
            <p:cNvGrpSpPr>
              <a:grpSpLocks/>
            </p:cNvGrpSpPr>
            <p:nvPr/>
          </p:nvGrpSpPr>
          <p:grpSpPr bwMode="auto">
            <a:xfrm>
              <a:off x="1968" y="2215"/>
              <a:ext cx="1688" cy="866"/>
              <a:chOff x="3189" y="3024"/>
              <a:chExt cx="1688" cy="866"/>
            </a:xfrm>
          </p:grpSpPr>
          <p:pic>
            <p:nvPicPr>
              <p:cNvPr id="62474" name="Picture 17" descr="c12"/>
              <p:cNvPicPr>
                <a:picLocks noChangeAspect="1" noChangeArrowheads="1"/>
              </p:cNvPicPr>
              <p:nvPr/>
            </p:nvPicPr>
            <p:blipFill>
              <a:blip r:embed="rId5"/>
              <a:srcRect/>
              <a:stretch>
                <a:fillRect/>
              </a:stretch>
            </p:blipFill>
            <p:spPr bwMode="auto">
              <a:xfrm flipH="1" flipV="1">
                <a:off x="4149" y="3024"/>
                <a:ext cx="728" cy="728"/>
              </a:xfrm>
              <a:prstGeom prst="rect">
                <a:avLst/>
              </a:prstGeom>
              <a:noFill/>
              <a:ln w="9525">
                <a:noFill/>
                <a:miter lim="800000"/>
                <a:headEnd/>
                <a:tailEnd/>
              </a:ln>
            </p:spPr>
          </p:pic>
          <p:pic>
            <p:nvPicPr>
              <p:cNvPr id="62475" name="Picture 18" descr="s_4"/>
              <p:cNvPicPr>
                <a:picLocks noChangeAspect="1" noChangeArrowheads="1"/>
              </p:cNvPicPr>
              <p:nvPr/>
            </p:nvPicPr>
            <p:blipFill>
              <a:blip r:embed="rId6"/>
              <a:srcRect/>
              <a:stretch>
                <a:fillRect/>
              </a:stretch>
            </p:blipFill>
            <p:spPr bwMode="auto">
              <a:xfrm flipH="1" flipV="1">
                <a:off x="3189" y="3024"/>
                <a:ext cx="872" cy="728"/>
              </a:xfrm>
              <a:prstGeom prst="rect">
                <a:avLst/>
              </a:prstGeom>
              <a:noFill/>
              <a:ln w="9525">
                <a:noFill/>
                <a:miter lim="800000"/>
                <a:headEnd/>
                <a:tailEnd/>
              </a:ln>
            </p:spPr>
          </p:pic>
          <p:sp>
            <p:nvSpPr>
              <p:cNvPr id="62476" name="Text Box 19"/>
              <p:cNvSpPr txBox="1">
                <a:spLocks noChangeArrowheads="1"/>
              </p:cNvSpPr>
              <p:nvPr/>
            </p:nvSpPr>
            <p:spPr bwMode="auto">
              <a:xfrm>
                <a:off x="3413" y="3752"/>
                <a:ext cx="426" cy="138"/>
              </a:xfrm>
              <a:prstGeom prst="rect">
                <a:avLst/>
              </a:prstGeom>
              <a:noFill/>
              <a:ln w="9525">
                <a:noFill/>
                <a:miter lim="800000"/>
                <a:headEnd/>
                <a:tailEnd/>
              </a:ln>
            </p:spPr>
            <p:txBody>
              <a:bodyPr wrap="none">
                <a:spAutoFit/>
              </a:bodyPr>
              <a:lstStyle/>
              <a:p>
                <a:pPr algn="ctr" eaLnBrk="1" hangingPunct="1"/>
                <a:r>
                  <a:rPr lang="en-US" sz="1200">
                    <a:latin typeface="Verdana" pitchFamily="34" charset="0"/>
                    <a:ea typeface="ＭＳ Ｐゴシック" charset="-128"/>
                  </a:rPr>
                  <a:t>x = -4mm</a:t>
                </a:r>
              </a:p>
            </p:txBody>
          </p:sp>
          <p:sp>
            <p:nvSpPr>
              <p:cNvPr id="62477" name="Text Box 20"/>
              <p:cNvSpPr txBox="1">
                <a:spLocks noChangeArrowheads="1"/>
              </p:cNvSpPr>
              <p:nvPr/>
            </p:nvSpPr>
            <p:spPr bwMode="auto">
              <a:xfrm>
                <a:off x="4293" y="3752"/>
                <a:ext cx="437" cy="138"/>
              </a:xfrm>
              <a:prstGeom prst="rect">
                <a:avLst/>
              </a:prstGeom>
              <a:noFill/>
              <a:ln w="9525">
                <a:noFill/>
                <a:miter lim="800000"/>
                <a:headEnd/>
                <a:tailEnd/>
              </a:ln>
            </p:spPr>
            <p:txBody>
              <a:bodyPr wrap="none">
                <a:spAutoFit/>
              </a:bodyPr>
              <a:lstStyle/>
              <a:p>
                <a:pPr algn="ctr" eaLnBrk="1" hangingPunct="1"/>
                <a:r>
                  <a:rPr lang="en-US" sz="1200">
                    <a:latin typeface="Verdana" pitchFamily="34" charset="0"/>
                    <a:ea typeface="ＭＳ Ｐゴシック" charset="-128"/>
                  </a:rPr>
                  <a:t>y = 12mm</a:t>
                </a:r>
              </a:p>
            </p:txBody>
          </p:sp>
        </p:grpSp>
        <p:sp>
          <p:nvSpPr>
            <p:cNvPr id="62472" name="Rectangle 21"/>
            <p:cNvSpPr>
              <a:spLocks noChangeArrowheads="1"/>
            </p:cNvSpPr>
            <p:nvPr/>
          </p:nvSpPr>
          <p:spPr bwMode="auto">
            <a:xfrm>
              <a:off x="2346" y="700"/>
              <a:ext cx="929" cy="185"/>
            </a:xfrm>
            <a:prstGeom prst="rect">
              <a:avLst/>
            </a:prstGeom>
            <a:noFill/>
            <a:ln w="9525">
              <a:noFill/>
              <a:miter lim="800000"/>
              <a:headEnd/>
              <a:tailEnd/>
            </a:ln>
          </p:spPr>
          <p:txBody>
            <a:bodyPr wrap="none">
              <a:spAutoFit/>
            </a:bodyPr>
            <a:lstStyle/>
            <a:p>
              <a:pPr algn="ctr" eaLnBrk="1" hangingPunct="1"/>
              <a:r>
                <a:rPr lang="en-US" sz="1800">
                  <a:latin typeface="Symbol" charset="2"/>
                  <a:ea typeface="ＭＳ Ｐゴシック" charset="-128"/>
                </a:rPr>
                <a:t></a:t>
              </a:r>
              <a:r>
                <a:rPr lang="en-US" sz="1800">
                  <a:latin typeface="Verdana" pitchFamily="34" charset="0"/>
                  <a:ea typeface="ＭＳ Ｐゴシック" charset="-128"/>
                </a:rPr>
                <a:t>areas (</a:t>
              </a:r>
              <a:r>
                <a:rPr lang="en-US" sz="1800" i="1">
                  <a:latin typeface="Verdana" pitchFamily="34" charset="0"/>
                  <a:ea typeface="ＭＳ Ｐゴシック" charset="-128"/>
                </a:rPr>
                <a:t>p</a:t>
              </a:r>
              <a:r>
                <a:rPr lang="en-US" sz="1800">
                  <a:latin typeface="Verdana" pitchFamily="34" charset="0"/>
                  <a:ea typeface="ＭＳ Ｐゴシック" charset="-128"/>
                </a:rPr>
                <a:t>&lt;0.01)</a:t>
              </a:r>
              <a:endParaRPr lang="en-US" sz="1800">
                <a:latin typeface="Symbol" charset="2"/>
                <a:ea typeface="ＭＳ Ｐゴシック" charset="-128"/>
              </a:endParaRPr>
            </a:p>
          </p:txBody>
        </p:sp>
        <p:sp>
          <p:nvSpPr>
            <p:cNvPr id="62473" name="Rectangle 22"/>
            <p:cNvSpPr>
              <a:spLocks noChangeArrowheads="1"/>
            </p:cNvSpPr>
            <p:nvPr/>
          </p:nvSpPr>
          <p:spPr bwMode="auto">
            <a:xfrm>
              <a:off x="2309" y="1987"/>
              <a:ext cx="935" cy="184"/>
            </a:xfrm>
            <a:prstGeom prst="rect">
              <a:avLst/>
            </a:prstGeom>
            <a:noFill/>
            <a:ln w="9525">
              <a:noFill/>
              <a:miter lim="800000"/>
              <a:headEnd/>
              <a:tailEnd/>
            </a:ln>
          </p:spPr>
          <p:txBody>
            <a:bodyPr wrap="none">
              <a:spAutoFit/>
            </a:bodyPr>
            <a:lstStyle/>
            <a:p>
              <a:pPr algn="ctr" eaLnBrk="1" hangingPunct="1"/>
              <a:r>
                <a:rPr lang="en-US" sz="1800">
                  <a:latin typeface="Symbol" charset="2"/>
                  <a:ea typeface="ＭＳ Ｐゴシック" charset="-128"/>
                </a:rPr>
                <a:t></a:t>
              </a:r>
              <a:r>
                <a:rPr lang="en-US" sz="1800">
                  <a:latin typeface="Verdana" pitchFamily="34" charset="0"/>
                  <a:ea typeface="ＭＳ Ｐゴシック" charset="-128"/>
                </a:rPr>
                <a:t>areas (</a:t>
              </a:r>
              <a:r>
                <a:rPr lang="en-US" sz="1800" i="1">
                  <a:latin typeface="Verdana" pitchFamily="34" charset="0"/>
                  <a:ea typeface="ＭＳ Ｐゴシック" charset="-128"/>
                </a:rPr>
                <a:t>p</a:t>
              </a:r>
              <a:r>
                <a:rPr lang="en-US" sz="1800">
                  <a:latin typeface="Verdana" pitchFamily="34" charset="0"/>
                  <a:ea typeface="ＭＳ Ｐゴシック" charset="-128"/>
                </a:rPr>
                <a:t>&lt;0.01)</a:t>
              </a:r>
              <a:endParaRPr lang="en-US" sz="1800">
                <a:latin typeface="Symbol" charset="2"/>
                <a:ea typeface="ＭＳ Ｐゴシック" charset="-128"/>
              </a:endParaRPr>
            </a:p>
          </p:txBody>
        </p:sp>
      </p:grpSp>
      <p:sp>
        <p:nvSpPr>
          <p:cNvPr id="62468" name="Text Box 23"/>
          <p:cNvSpPr txBox="1">
            <a:spLocks noChangeArrowheads="1"/>
          </p:cNvSpPr>
          <p:nvPr/>
        </p:nvSpPr>
        <p:spPr bwMode="auto">
          <a:xfrm>
            <a:off x="1752600" y="242888"/>
            <a:ext cx="5907088" cy="519112"/>
          </a:xfrm>
          <a:prstGeom prst="rect">
            <a:avLst/>
          </a:prstGeom>
          <a:noFill/>
          <a:ln w="9525">
            <a:noFill/>
            <a:miter lim="800000"/>
            <a:headEnd/>
            <a:tailEnd/>
          </a:ln>
        </p:spPr>
        <p:txBody>
          <a:bodyPr wrap="none">
            <a:spAutoFit/>
          </a:bodyPr>
          <a:lstStyle/>
          <a:p>
            <a:r>
              <a:rPr lang="en-US" sz="2800">
                <a:latin typeface="Arial" charset="0"/>
              </a:rPr>
              <a:t>Relationship to Amazon experiment:</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2786" name="Rectangle 2"/>
          <p:cNvSpPr>
            <a:spLocks noChangeArrowheads="1"/>
          </p:cNvSpPr>
          <p:nvPr/>
        </p:nvSpPr>
        <p:spPr bwMode="auto">
          <a:xfrm>
            <a:off x="4648200" y="3124200"/>
            <a:ext cx="4038600" cy="3581400"/>
          </a:xfrm>
          <a:prstGeom prst="rect">
            <a:avLst/>
          </a:prstGeom>
          <a:solidFill>
            <a:schemeClr val="accent1">
              <a:alpha val="0"/>
            </a:schemeClr>
          </a:solidFill>
          <a:ln w="9525">
            <a:solidFill>
              <a:srgbClr val="0000FF"/>
            </a:solidFill>
            <a:miter lim="800000"/>
            <a:headEnd/>
            <a:tailEnd/>
          </a:ln>
        </p:spPr>
        <p:txBody>
          <a:bodyPr wrap="none" anchor="ctr"/>
          <a:lstStyle/>
          <a:p>
            <a:endParaRPr lang="en-US"/>
          </a:p>
        </p:txBody>
      </p:sp>
      <p:graphicFrame>
        <p:nvGraphicFramePr>
          <p:cNvPr id="502787" name="Group 3"/>
          <p:cNvGraphicFramePr>
            <a:graphicFrameLocks noGrp="1"/>
          </p:cNvGraphicFramePr>
          <p:nvPr/>
        </p:nvGraphicFramePr>
        <p:xfrm>
          <a:off x="4724400" y="3048000"/>
          <a:ext cx="3886200" cy="3566160"/>
        </p:xfrm>
        <a:graphic>
          <a:graphicData uri="http://schemas.openxmlformats.org/drawingml/2006/table">
            <a:tbl>
              <a:tblPr/>
              <a:tblGrid>
                <a:gridCol w="1476375"/>
                <a:gridCol w="1497013"/>
                <a:gridCol w="912812"/>
              </a:tblGrid>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0000FF"/>
                        </a:solidFill>
                        <a:effectLst/>
                        <a:latin typeface="Helvetica" pitchFamily="6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Helvetica" pitchFamily="68" charset="0"/>
                          <a:ea typeface="Times New Roman" pitchFamily="18" charset="0"/>
                          <a:cs typeface="Arial" charset="0"/>
                        </a:rPr>
                        <a:t>AntInsL</a:t>
                      </a:r>
                    </a:p>
                  </a:txBody>
                  <a:tcPr anchor="b"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Helvetica" pitchFamily="68" charset="0"/>
                          <a:ea typeface="Times New Roman" pitchFamily="18" charset="0"/>
                          <a:cs typeface="Arial" charset="0"/>
                        </a:rPr>
                        <a:t>0.9908</a:t>
                      </a: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rgbClr val="0000FF"/>
                          </a:solidFill>
                          <a:effectLst/>
                          <a:latin typeface="Helvetica" pitchFamily="68" charset="0"/>
                          <a:ea typeface="Times New Roman" pitchFamily="18" charset="0"/>
                          <a:cs typeface="Arial" charset="0"/>
                        </a:rPr>
                        <a:t>(0.007)</a:t>
                      </a:r>
                      <a:endParaRPr kumimoji="0" lang="en-US" sz="1400" b="1" i="0" u="none" strike="noStrike" cap="none" normalizeH="0" baseline="0" smtClean="0">
                        <a:ln>
                          <a:noFill/>
                        </a:ln>
                        <a:solidFill>
                          <a:srgbClr val="0000FF"/>
                        </a:solidFill>
                        <a:effectLst/>
                        <a:latin typeface="Helvetica" pitchFamily="68" charset="0"/>
                        <a:ea typeface="Times New Roman" pitchFamily="18" charset="0"/>
                        <a:cs typeface="Arial" charset="0"/>
                      </a:endParaRPr>
                    </a:p>
                  </a:txBody>
                  <a:tcPr anchor="b" horzOverflow="overflow">
                    <a:lnL>
                      <a:noFill/>
                    </a:lnL>
                    <a:lnR cap="flat">
                      <a:noFill/>
                    </a:lnR>
                    <a:lnT cap="flat">
                      <a:noFill/>
                    </a:lnT>
                    <a:lnB>
                      <a:noFill/>
                    </a:lnB>
                    <a:lnTlToBr>
                      <a:noFill/>
                    </a:lnTlToBr>
                    <a:lnBlToTr>
                      <a:noFill/>
                    </a:lnBlToTr>
                    <a:noFill/>
                  </a:tcPr>
                </a:tc>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Helvetica" pitchFamily="68" charset="0"/>
                          <a:ea typeface="Times New Roman" pitchFamily="18" charset="0"/>
                          <a:cs typeface="Arial" charset="0"/>
                        </a:rPr>
                        <a:t>AntInsR</a:t>
                      </a: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Helvetica" pitchFamily="68" charset="0"/>
                          <a:ea typeface="Times New Roman" pitchFamily="18" charset="0"/>
                          <a:cs typeface="Arial" charset="0"/>
                        </a:rPr>
                        <a:t>0.9871</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rgbClr val="0000FF"/>
                          </a:solidFill>
                          <a:effectLst/>
                          <a:latin typeface="Helvetica" pitchFamily="68" charset="0"/>
                          <a:ea typeface="Times New Roman" pitchFamily="18" charset="0"/>
                          <a:cs typeface="Arial" charset="0"/>
                        </a:rPr>
                        <a:t>(0.006)</a:t>
                      </a:r>
                      <a:endParaRPr kumimoji="0" lang="en-US" sz="1400" b="1" i="0" u="none" strike="noStrike" cap="none" normalizeH="0" baseline="0" smtClean="0">
                        <a:ln>
                          <a:noFill/>
                        </a:ln>
                        <a:solidFill>
                          <a:srgbClr val="0000FF"/>
                        </a:solidFill>
                        <a:effectLst/>
                        <a:latin typeface="Helvetica" pitchFamily="68" charset="0"/>
                        <a:ea typeface="Times New Roman" pitchFamily="18" charset="0"/>
                        <a:cs typeface="Arial" charset="0"/>
                      </a:endParaRPr>
                    </a:p>
                  </a:txBody>
                  <a:tcPr anchor="b" horzOverflow="overflow">
                    <a:lnL>
                      <a:noFill/>
                    </a:lnL>
                    <a:lnR cap="flat">
                      <a:noFill/>
                    </a:lnR>
                    <a:lnT>
                      <a:noFill/>
                    </a:lnT>
                    <a:lnB>
                      <a:noFill/>
                    </a:lnB>
                    <a:lnTlToBr>
                      <a:noFill/>
                    </a:lnTlToBr>
                    <a:lnBlToTr>
                      <a:noFill/>
                    </a:lnBlToTr>
                    <a:noFill/>
                  </a:tcPr>
                </a:tc>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Helvetica" pitchFamily="68" charset="0"/>
                          <a:ea typeface="Times New Roman" pitchFamily="18" charset="0"/>
                          <a:cs typeface="Arial" charset="0"/>
                        </a:rPr>
                        <a:t>BA10L</a:t>
                      </a: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Helvetica" pitchFamily="68" charset="0"/>
                          <a:ea typeface="Times New Roman" pitchFamily="18" charset="0"/>
                          <a:cs typeface="Arial" charset="0"/>
                        </a:rPr>
                        <a:t>1.0047</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rgbClr val="0000FF"/>
                          </a:solidFill>
                          <a:effectLst/>
                          <a:latin typeface="Helvetica" pitchFamily="68" charset="0"/>
                          <a:ea typeface="Times New Roman" pitchFamily="18" charset="0"/>
                          <a:cs typeface="Arial" charset="0"/>
                        </a:rPr>
                        <a:t>(0.011)</a:t>
                      </a:r>
                      <a:endParaRPr kumimoji="0" lang="en-US" sz="1400" b="1" i="0" u="none" strike="noStrike" cap="none" normalizeH="0" baseline="0" smtClean="0">
                        <a:ln>
                          <a:noFill/>
                        </a:ln>
                        <a:solidFill>
                          <a:srgbClr val="0000FF"/>
                        </a:solidFill>
                        <a:effectLst/>
                        <a:latin typeface="Helvetica" pitchFamily="68" charset="0"/>
                        <a:ea typeface="Times New Roman" pitchFamily="18" charset="0"/>
                        <a:cs typeface="Arial" charset="0"/>
                      </a:endParaRPr>
                    </a:p>
                  </a:txBody>
                  <a:tcPr anchor="b" horzOverflow="overflow">
                    <a:lnL>
                      <a:noFill/>
                    </a:lnL>
                    <a:lnR cap="flat">
                      <a:noFill/>
                    </a:lnR>
                    <a:lnT>
                      <a:noFill/>
                    </a:lnT>
                    <a:lnB>
                      <a:noFill/>
                    </a:lnB>
                    <a:lnTlToBr>
                      <a:noFill/>
                    </a:lnTlToBr>
                    <a:lnBlToTr>
                      <a:noFill/>
                    </a:lnBlToTr>
                    <a:noFill/>
                  </a:tcPr>
                </a:tc>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Helvetica" pitchFamily="68" charset="0"/>
                          <a:ea typeface="Times New Roman" pitchFamily="18" charset="0"/>
                          <a:cs typeface="Arial" charset="0"/>
                        </a:rPr>
                        <a:t>BA10R</a:t>
                      </a: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Helvetica" pitchFamily="68" charset="0"/>
                          <a:ea typeface="Times New Roman" pitchFamily="18" charset="0"/>
                          <a:cs typeface="Arial" charset="0"/>
                        </a:rPr>
                        <a:t>0.9953</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rgbClr val="0000FF"/>
                          </a:solidFill>
                          <a:effectLst/>
                          <a:latin typeface="Helvetica" pitchFamily="68" charset="0"/>
                          <a:ea typeface="Times New Roman" pitchFamily="18" charset="0"/>
                          <a:cs typeface="Arial" charset="0"/>
                        </a:rPr>
                        <a:t>(0.010)</a:t>
                      </a:r>
                      <a:endParaRPr kumimoji="0" lang="en-US" sz="1400" b="1" i="0" u="none" strike="noStrike" cap="none" normalizeH="0" baseline="0" smtClean="0">
                        <a:ln>
                          <a:noFill/>
                        </a:ln>
                        <a:solidFill>
                          <a:srgbClr val="0000FF"/>
                        </a:solidFill>
                        <a:effectLst/>
                        <a:latin typeface="Helvetica" pitchFamily="68" charset="0"/>
                        <a:ea typeface="Times New Roman" pitchFamily="18" charset="0"/>
                        <a:cs typeface="Arial" charset="0"/>
                      </a:endParaRPr>
                    </a:p>
                  </a:txBody>
                  <a:tcPr anchor="b" horzOverflow="overflow">
                    <a:lnL>
                      <a:noFill/>
                    </a:lnL>
                    <a:lnR cap="flat">
                      <a:noFill/>
                    </a:lnR>
                    <a:lnT>
                      <a:noFill/>
                    </a:lnT>
                    <a:lnB>
                      <a:noFill/>
                    </a:lnB>
                    <a:lnTlToBr>
                      <a:noFill/>
                    </a:lnTlToBr>
                    <a:lnBlToTr>
                      <a:noFill/>
                    </a:lnBlToTr>
                    <a:noFill/>
                  </a:tcPr>
                </a:tc>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Helvetica" pitchFamily="68" charset="0"/>
                          <a:ea typeface="Times New Roman" pitchFamily="18" charset="0"/>
                          <a:cs typeface="Arial" charset="0"/>
                        </a:rPr>
                        <a:t>BA46</a:t>
                      </a: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Helvetica" pitchFamily="68" charset="0"/>
                          <a:ea typeface="Times New Roman" pitchFamily="18" charset="0"/>
                          <a:cs typeface="Arial" charset="0"/>
                        </a:rPr>
                        <a:t>0.9870</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rgbClr val="0000FF"/>
                          </a:solidFill>
                          <a:effectLst/>
                          <a:latin typeface="Helvetica" pitchFamily="68" charset="0"/>
                          <a:ea typeface="Times New Roman" pitchFamily="18" charset="0"/>
                          <a:cs typeface="Arial" charset="0"/>
                        </a:rPr>
                        <a:t>(0.008)</a:t>
                      </a:r>
                      <a:endParaRPr kumimoji="0" lang="en-US" sz="1400" b="1" i="0" u="none" strike="noStrike" cap="none" normalizeH="0" baseline="0" smtClean="0">
                        <a:ln>
                          <a:noFill/>
                        </a:ln>
                        <a:solidFill>
                          <a:srgbClr val="0000FF"/>
                        </a:solidFill>
                        <a:effectLst/>
                        <a:latin typeface="Helvetica" pitchFamily="68" charset="0"/>
                        <a:ea typeface="Times New Roman" pitchFamily="18" charset="0"/>
                        <a:cs typeface="Arial" charset="0"/>
                      </a:endParaRPr>
                    </a:p>
                  </a:txBody>
                  <a:tcPr anchor="b" horzOverflow="overflow">
                    <a:lnL>
                      <a:noFill/>
                    </a:lnL>
                    <a:lnR cap="flat">
                      <a:noFill/>
                    </a:lnR>
                    <a:lnT>
                      <a:noFill/>
                    </a:lnT>
                    <a:lnB>
                      <a:noFill/>
                    </a:lnB>
                    <a:lnTlToBr>
                      <a:noFill/>
                    </a:lnTlToBr>
                    <a:lnBlToTr>
                      <a:noFill/>
                    </a:lnBlToTr>
                    <a:noFill/>
                  </a:tcPr>
                </a:tc>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Helvetica" pitchFamily="68" charset="0"/>
                          <a:ea typeface="Times New Roman" pitchFamily="18" charset="0"/>
                          <a:cs typeface="Arial" charset="0"/>
                        </a:rPr>
                        <a:t>BA944</a:t>
                      </a: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Helvetica" pitchFamily="68" charset="0"/>
                          <a:ea typeface="Times New Roman" pitchFamily="18" charset="0"/>
                          <a:cs typeface="Arial" charset="0"/>
                        </a:rPr>
                        <a:t>0.9913</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rgbClr val="0000FF"/>
                          </a:solidFill>
                          <a:effectLst/>
                          <a:latin typeface="Helvetica" pitchFamily="68" charset="0"/>
                          <a:ea typeface="Times New Roman" pitchFamily="18" charset="0"/>
                          <a:cs typeface="Arial" charset="0"/>
                        </a:rPr>
                        <a:t>(0.006)</a:t>
                      </a:r>
                      <a:endParaRPr kumimoji="0" lang="en-US" sz="1400" b="1" i="0" u="none" strike="noStrike" cap="none" normalizeH="0" baseline="0" smtClean="0">
                        <a:ln>
                          <a:noFill/>
                        </a:ln>
                        <a:solidFill>
                          <a:srgbClr val="0000FF"/>
                        </a:solidFill>
                        <a:effectLst/>
                        <a:latin typeface="Helvetica" pitchFamily="68" charset="0"/>
                        <a:ea typeface="Times New Roman" pitchFamily="18" charset="0"/>
                        <a:cs typeface="Arial" charset="0"/>
                      </a:endParaRPr>
                    </a:p>
                  </a:txBody>
                  <a:tcPr anchor="b" horzOverflow="overflow">
                    <a:lnL>
                      <a:noFill/>
                    </a:lnL>
                    <a:lnR cap="flat">
                      <a:noFill/>
                    </a:lnR>
                    <a:lnT>
                      <a:noFill/>
                    </a:lnT>
                    <a:lnB>
                      <a:noFill/>
                    </a:lnB>
                    <a:lnTlToBr>
                      <a:noFill/>
                    </a:lnTlToBr>
                    <a:lnBlToTr>
                      <a:noFill/>
                    </a:lnBlToTr>
                    <a:noFill/>
                  </a:tcPr>
                </a:tc>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Helvetica" pitchFamily="68" charset="0"/>
                          <a:ea typeface="Times New Roman" pitchFamily="18" charset="0"/>
                          <a:cs typeface="Arial" charset="0"/>
                        </a:rPr>
                        <a:t>PCC</a:t>
                      </a: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Helvetica" pitchFamily="68" charset="0"/>
                          <a:ea typeface="Times New Roman" pitchFamily="18" charset="0"/>
                          <a:cs typeface="Arial" charset="0"/>
                        </a:rPr>
                        <a:t>0.9926</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rgbClr val="0000FF"/>
                          </a:solidFill>
                          <a:effectLst/>
                          <a:latin typeface="Helvetica" pitchFamily="68" charset="0"/>
                          <a:ea typeface="Times New Roman" pitchFamily="18" charset="0"/>
                          <a:cs typeface="Arial" charset="0"/>
                        </a:rPr>
                        <a:t>(0.006)</a:t>
                      </a:r>
                      <a:endParaRPr kumimoji="0" lang="en-US" sz="1400" b="1" i="0" u="none" strike="noStrike" cap="none" normalizeH="0" baseline="0" smtClean="0">
                        <a:ln>
                          <a:noFill/>
                        </a:ln>
                        <a:solidFill>
                          <a:srgbClr val="0000FF"/>
                        </a:solidFill>
                        <a:effectLst/>
                        <a:latin typeface="Helvetica" pitchFamily="68" charset="0"/>
                        <a:ea typeface="Times New Roman" pitchFamily="18" charset="0"/>
                        <a:cs typeface="Arial" charset="0"/>
                      </a:endParaRPr>
                    </a:p>
                  </a:txBody>
                  <a:tcPr anchor="b" horzOverflow="overflow">
                    <a:lnL>
                      <a:noFill/>
                    </a:lnL>
                    <a:lnR cap="flat">
                      <a:noFill/>
                    </a:lnR>
                    <a:lnT>
                      <a:noFill/>
                    </a:lnT>
                    <a:lnB>
                      <a:noFill/>
                    </a:lnB>
                    <a:lnTlToBr>
                      <a:noFill/>
                    </a:lnTlToBr>
                    <a:lnBlToTr>
                      <a:noFill/>
                    </a:lnBlToTr>
                    <a:noFill/>
                  </a:tcPr>
                </a:tc>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Helvetica" pitchFamily="68" charset="0"/>
                          <a:ea typeface="Times New Roman" pitchFamily="18" charset="0"/>
                          <a:cs typeface="Arial" charset="0"/>
                        </a:rPr>
                        <a:t>PParL</a:t>
                      </a: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Helvetica" pitchFamily="68" charset="0"/>
                          <a:ea typeface="Times New Roman" pitchFamily="18" charset="0"/>
                          <a:cs typeface="Arial" charset="0"/>
                        </a:rPr>
                        <a:t>0.9970</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rgbClr val="0000FF"/>
                          </a:solidFill>
                          <a:effectLst/>
                          <a:latin typeface="Helvetica" pitchFamily="68" charset="0"/>
                          <a:ea typeface="Times New Roman" pitchFamily="18" charset="0"/>
                          <a:cs typeface="Arial" charset="0"/>
                        </a:rPr>
                        <a:t>(0.005)</a:t>
                      </a:r>
                      <a:endParaRPr kumimoji="0" lang="en-US" sz="1400" b="1" i="0" u="none" strike="noStrike" cap="none" normalizeH="0" baseline="0" smtClean="0">
                        <a:ln>
                          <a:noFill/>
                        </a:ln>
                        <a:solidFill>
                          <a:srgbClr val="0000FF"/>
                        </a:solidFill>
                        <a:effectLst/>
                        <a:latin typeface="Helvetica" pitchFamily="68" charset="0"/>
                        <a:ea typeface="Times New Roman" pitchFamily="18" charset="0"/>
                        <a:cs typeface="Arial" charset="0"/>
                      </a:endParaRPr>
                    </a:p>
                  </a:txBody>
                  <a:tcPr anchor="b" horzOverflow="overflow">
                    <a:lnL>
                      <a:noFill/>
                    </a:lnL>
                    <a:lnR cap="flat">
                      <a:noFill/>
                    </a:lnR>
                    <a:lnT>
                      <a:noFill/>
                    </a:lnT>
                    <a:lnB>
                      <a:noFill/>
                    </a:lnB>
                    <a:lnTlToBr>
                      <a:noFill/>
                    </a:lnTlToBr>
                    <a:lnBlToTr>
                      <a:noFill/>
                    </a:lnBlToTr>
                    <a:noFill/>
                  </a:tcPr>
                </a:tc>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Helvetica" pitchFamily="68" charset="0"/>
                          <a:ea typeface="Times New Roman" pitchFamily="18" charset="0"/>
                          <a:cs typeface="Arial" charset="0"/>
                        </a:rPr>
                        <a:t>PParR</a:t>
                      </a: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Helvetica" pitchFamily="68" charset="0"/>
                          <a:ea typeface="Times New Roman" pitchFamily="18" charset="0"/>
                          <a:cs typeface="Arial" charset="0"/>
                        </a:rPr>
                        <a:t>0.9959</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rgbClr val="0000FF"/>
                          </a:solidFill>
                          <a:effectLst/>
                          <a:latin typeface="Helvetica" pitchFamily="68" charset="0"/>
                          <a:ea typeface="Times New Roman" pitchFamily="18" charset="0"/>
                          <a:cs typeface="Arial" charset="0"/>
                        </a:rPr>
                        <a:t>(0.005)</a:t>
                      </a:r>
                      <a:endParaRPr kumimoji="0" lang="en-US" sz="1400" b="1" i="0" u="none" strike="noStrike" cap="none" normalizeH="0" baseline="0" smtClean="0">
                        <a:ln>
                          <a:noFill/>
                        </a:ln>
                        <a:solidFill>
                          <a:srgbClr val="0000FF"/>
                        </a:solidFill>
                        <a:effectLst/>
                        <a:latin typeface="Helvetica" pitchFamily="68" charset="0"/>
                        <a:ea typeface="Times New Roman" pitchFamily="18" charset="0"/>
                        <a:cs typeface="Arial" charset="0"/>
                      </a:endParaRPr>
                    </a:p>
                  </a:txBody>
                  <a:tcPr anchor="b" horzOverflow="overflow">
                    <a:lnL>
                      <a:noFill/>
                    </a:lnL>
                    <a:lnR cap="flat">
                      <a:noFill/>
                    </a:lnR>
                    <a:lnT>
                      <a:noFill/>
                    </a:lnT>
                    <a:lnB>
                      <a:noFill/>
                    </a:lnB>
                    <a:lnTlToBr>
                      <a:noFill/>
                    </a:lnTlToBr>
                    <a:lnBlToTr>
                      <a:noFill/>
                    </a:lnBlToTr>
                    <a:noFill/>
                  </a:tcPr>
                </a:tc>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Helvetica" pitchFamily="68" charset="0"/>
                          <a:ea typeface="Times New Roman" pitchFamily="18" charset="0"/>
                          <a:cs typeface="Arial" charset="0"/>
                        </a:rPr>
                        <a:t>SMAPMA</a:t>
                      </a: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Helvetica" pitchFamily="68" charset="0"/>
                          <a:ea typeface="Times New Roman" pitchFamily="18" charset="0"/>
                          <a:cs typeface="Arial" charset="0"/>
                        </a:rPr>
                        <a:t>0.9870</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rgbClr val="0000FF"/>
                          </a:solidFill>
                          <a:effectLst/>
                          <a:latin typeface="Helvetica" pitchFamily="68" charset="0"/>
                          <a:ea typeface="Times New Roman" pitchFamily="18" charset="0"/>
                          <a:cs typeface="Arial" charset="0"/>
                        </a:rPr>
                        <a:t>(0.006)</a:t>
                      </a:r>
                      <a:endParaRPr kumimoji="0" lang="en-US" sz="1400" b="1" i="0" u="none" strike="noStrike" cap="none" normalizeH="0" baseline="0" smtClean="0">
                        <a:ln>
                          <a:noFill/>
                        </a:ln>
                        <a:solidFill>
                          <a:srgbClr val="0000FF"/>
                        </a:solidFill>
                        <a:effectLst/>
                        <a:latin typeface="Helvetica" pitchFamily="68" charset="0"/>
                        <a:ea typeface="Times New Roman" pitchFamily="18" charset="0"/>
                        <a:cs typeface="Arial" charset="0"/>
                      </a:endParaRPr>
                    </a:p>
                  </a:txBody>
                  <a:tcPr anchor="b" horzOverflow="overflow">
                    <a:lnL>
                      <a:noFill/>
                    </a:lnL>
                    <a:lnR cap="flat">
                      <a:noFill/>
                    </a:lnR>
                    <a:lnT>
                      <a:noFill/>
                    </a:lnT>
                    <a:lnB>
                      <a:noFill/>
                    </a:lnB>
                    <a:lnTlToBr>
                      <a:noFill/>
                    </a:lnTlToBr>
                    <a:lnBlToTr>
                      <a:noFill/>
                    </a:lnBlToTr>
                    <a:noFill/>
                  </a:tcPr>
                </a:tc>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Helvetica" pitchFamily="68" charset="0"/>
                          <a:ea typeface="Times New Roman" pitchFamily="18" charset="0"/>
                          <a:cs typeface="Arial" charset="0"/>
                        </a:rPr>
                        <a:t>VisCtx</a:t>
                      </a:r>
                    </a:p>
                  </a:txBody>
                  <a:tcPr anchor="b"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Helvetica" pitchFamily="68" charset="0"/>
                          <a:ea typeface="Times New Roman" pitchFamily="18" charset="0"/>
                          <a:cs typeface="Arial" charset="0"/>
                        </a:rPr>
                        <a:t>0.9939</a:t>
                      </a: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rgbClr val="0000FF"/>
                          </a:solidFill>
                          <a:effectLst/>
                          <a:latin typeface="Helvetica" pitchFamily="68" charset="0"/>
                          <a:ea typeface="Times New Roman" pitchFamily="18" charset="0"/>
                          <a:cs typeface="Arial" charset="0"/>
                        </a:rPr>
                        <a:t>(0.005)</a:t>
                      </a:r>
                      <a:endParaRPr kumimoji="0" lang="en-US" sz="1400" b="1" i="0" u="none" strike="noStrike" cap="none" normalizeH="0" baseline="0" smtClean="0">
                        <a:ln>
                          <a:noFill/>
                        </a:ln>
                        <a:solidFill>
                          <a:srgbClr val="0000FF"/>
                        </a:solidFill>
                        <a:effectLst/>
                        <a:latin typeface="Helvetica" pitchFamily="68" charset="0"/>
                        <a:ea typeface="Times New Roman" pitchFamily="18" charset="0"/>
                        <a:cs typeface="Arial" charset="0"/>
                      </a:endParaRPr>
                    </a:p>
                  </a:txBody>
                  <a:tcPr anchor="b" horzOverflow="overflow">
                    <a:lnL>
                      <a:noFill/>
                    </a:lnL>
                    <a:lnR cap="flat">
                      <a:noFill/>
                    </a:lnR>
                    <a:lnT>
                      <a:noFill/>
                    </a:lnT>
                    <a:lnB cap="flat">
                      <a:noFill/>
                    </a:lnB>
                    <a:lnTlToBr>
                      <a:noFill/>
                    </a:lnTlToBr>
                    <a:lnBlToTr>
                      <a:noFill/>
                    </a:lnBlToTr>
                    <a:noFill/>
                  </a:tcPr>
                </a:tc>
              </a:tr>
            </a:tbl>
          </a:graphicData>
        </a:graphic>
      </p:graphicFrame>
      <p:sp>
        <p:nvSpPr>
          <p:cNvPr id="63525" name="Rectangle 41"/>
          <p:cNvSpPr>
            <a:spLocks noChangeArrowheads="1"/>
          </p:cNvSpPr>
          <p:nvPr/>
        </p:nvSpPr>
        <p:spPr bwMode="auto">
          <a:xfrm>
            <a:off x="4648200" y="1066800"/>
            <a:ext cx="4038600" cy="1752600"/>
          </a:xfrm>
          <a:prstGeom prst="rect">
            <a:avLst/>
          </a:prstGeom>
          <a:solidFill>
            <a:schemeClr val="accent1">
              <a:alpha val="0"/>
            </a:schemeClr>
          </a:solidFill>
          <a:ln w="9525">
            <a:solidFill>
              <a:srgbClr val="FF0000"/>
            </a:solidFill>
            <a:miter lim="800000"/>
            <a:headEnd/>
            <a:tailEnd/>
          </a:ln>
        </p:spPr>
        <p:txBody>
          <a:bodyPr wrap="none" anchor="ctr"/>
          <a:lstStyle/>
          <a:p>
            <a:pPr algn="ctr"/>
            <a:endParaRPr lang="en-US" sz="1800">
              <a:solidFill>
                <a:srgbClr val="FF0000"/>
              </a:solidFill>
              <a:latin typeface="Arial" charset="0"/>
            </a:endParaRPr>
          </a:p>
        </p:txBody>
      </p:sp>
      <p:sp>
        <p:nvSpPr>
          <p:cNvPr id="63526" name="Text Box 42"/>
          <p:cNvSpPr txBox="1">
            <a:spLocks noChangeArrowheads="1"/>
          </p:cNvSpPr>
          <p:nvPr/>
        </p:nvSpPr>
        <p:spPr bwMode="auto">
          <a:xfrm>
            <a:off x="2171700" y="457200"/>
            <a:ext cx="5257800" cy="457200"/>
          </a:xfrm>
          <a:prstGeom prst="rect">
            <a:avLst/>
          </a:prstGeom>
          <a:noFill/>
          <a:ln w="9525">
            <a:noFill/>
            <a:miter lim="800000"/>
            <a:headEnd/>
            <a:tailEnd/>
          </a:ln>
        </p:spPr>
        <p:txBody>
          <a:bodyPr>
            <a:spAutoFit/>
          </a:bodyPr>
          <a:lstStyle/>
          <a:p>
            <a:pPr algn="ctr"/>
            <a:endParaRPr lang="en-US">
              <a:latin typeface="Arial" charset="0"/>
            </a:endParaRPr>
          </a:p>
        </p:txBody>
      </p:sp>
      <p:sp>
        <p:nvSpPr>
          <p:cNvPr id="63527" name="Text Box 43"/>
          <p:cNvSpPr txBox="1">
            <a:spLocks noChangeArrowheads="1"/>
          </p:cNvSpPr>
          <p:nvPr/>
        </p:nvSpPr>
        <p:spPr bwMode="auto">
          <a:xfrm>
            <a:off x="0" y="0"/>
            <a:ext cx="8839200" cy="519113"/>
          </a:xfrm>
          <a:prstGeom prst="rect">
            <a:avLst/>
          </a:prstGeom>
          <a:noFill/>
          <a:ln w="9525">
            <a:noFill/>
            <a:miter lim="800000"/>
            <a:headEnd/>
            <a:tailEnd/>
          </a:ln>
        </p:spPr>
        <p:txBody>
          <a:bodyPr>
            <a:spAutoFit/>
          </a:bodyPr>
          <a:lstStyle/>
          <a:p>
            <a:r>
              <a:rPr lang="en-US" sz="2800">
                <a:latin typeface="Arial" charset="0"/>
              </a:rPr>
              <a:t>Fitting discount functions using neuroimaging data. </a:t>
            </a:r>
          </a:p>
        </p:txBody>
      </p:sp>
      <p:graphicFrame>
        <p:nvGraphicFramePr>
          <p:cNvPr id="502828" name="Group 44"/>
          <p:cNvGraphicFramePr>
            <a:graphicFrameLocks noGrp="1"/>
          </p:cNvGraphicFramePr>
          <p:nvPr/>
        </p:nvGraphicFramePr>
        <p:xfrm>
          <a:off x="4800600" y="533400"/>
          <a:ext cx="3810000" cy="2255520"/>
        </p:xfrm>
        <a:graphic>
          <a:graphicData uri="http://schemas.openxmlformats.org/drawingml/2006/table">
            <a:tbl>
              <a:tblPr/>
              <a:tblGrid>
                <a:gridCol w="1449388"/>
                <a:gridCol w="1465262"/>
                <a:gridCol w="895350"/>
              </a:tblGrid>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FF3300"/>
                        </a:solidFill>
                        <a:effectLst/>
                        <a:latin typeface="Helvetica" pitchFamily="6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latin typeface="Helvetica" pitchFamily="68" charset="0"/>
                          <a:ea typeface="Times New Roman" pitchFamily="18" charset="0"/>
                          <a:cs typeface="Arial" charset="0"/>
                        </a:rPr>
                        <a:t>   </a:t>
                      </a:r>
                    </a:p>
                  </a:txBody>
                  <a:tcPr anchor="b"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latin typeface="Helvetica" pitchFamily="68" charset="0"/>
                          <a:ea typeface="Times New Roman" pitchFamily="18" charset="0"/>
                          <a:cs typeface="Arial" charset="0"/>
                        </a:rPr>
                        <a:t>Discount factor</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FF3300"/>
                        </a:solidFill>
                        <a:effectLst/>
                        <a:latin typeface="Helvetica" pitchFamily="68" charset="0"/>
                        <a:ea typeface="Times New Roman" pitchFamily="18" charset="0"/>
                        <a:cs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rgbClr val="FF3300"/>
                          </a:solidFill>
                          <a:effectLst/>
                          <a:latin typeface="Helvetica" pitchFamily="68" charset="0"/>
                          <a:ea typeface="Times New Roman" pitchFamily="18" charset="0"/>
                          <a:cs typeface="Arial" charset="0"/>
                        </a:rPr>
                        <a:t>StdErr</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FF3300"/>
                        </a:solidFill>
                        <a:effectLst/>
                        <a:latin typeface="Helvetica" pitchFamily="68" charset="0"/>
                        <a:ea typeface="Times New Roman" pitchFamily="18" charset="0"/>
                        <a:cs typeface="Arial" charset="0"/>
                      </a:endParaRPr>
                    </a:p>
                  </a:txBody>
                  <a:tcPr anchor="b" horzOverflow="overflow">
                    <a:lnL>
                      <a:noFill/>
                    </a:lnL>
                    <a:lnR cap="flat">
                      <a:noFill/>
                    </a:lnR>
                    <a:lnT cap="flat">
                      <a:noFill/>
                    </a:lnT>
                    <a:lnB>
                      <a:noFill/>
                    </a:lnB>
                    <a:lnTlToBr>
                      <a:noFill/>
                    </a:lnTlToBr>
                    <a:lnBlToTr>
                      <a:noFill/>
                    </a:lnBlToTr>
                    <a:noFill/>
                  </a:tcPr>
                </a:tc>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latin typeface="Helvetica" pitchFamily="68" charset="0"/>
                          <a:ea typeface="Times New Roman" pitchFamily="18" charset="0"/>
                          <a:cs typeface="Arial" charset="0"/>
                        </a:rPr>
                        <a:t>ACC</a:t>
                      </a: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latin typeface="Helvetica" pitchFamily="68" charset="0"/>
                          <a:ea typeface="Times New Roman" pitchFamily="18" charset="0"/>
                          <a:cs typeface="Arial" charset="0"/>
                        </a:rPr>
                        <a:t>0.1099</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rgbClr val="FF3300"/>
                          </a:solidFill>
                          <a:effectLst/>
                          <a:latin typeface="Helvetica" pitchFamily="68" charset="0"/>
                          <a:ea typeface="Times New Roman" pitchFamily="18" charset="0"/>
                          <a:cs typeface="Arial" charset="0"/>
                        </a:rPr>
                        <a:t>(0.132)</a:t>
                      </a:r>
                      <a:endParaRPr kumimoji="0" lang="en-US" sz="1400" b="1" i="0" u="none" strike="noStrike" cap="none" normalizeH="0" baseline="0" smtClean="0">
                        <a:ln>
                          <a:noFill/>
                        </a:ln>
                        <a:solidFill>
                          <a:srgbClr val="FF3300"/>
                        </a:solidFill>
                        <a:effectLst/>
                        <a:latin typeface="Helvetica" pitchFamily="68" charset="0"/>
                        <a:ea typeface="Times New Roman" pitchFamily="18" charset="0"/>
                        <a:cs typeface="Arial" charset="0"/>
                      </a:endParaRPr>
                    </a:p>
                  </a:txBody>
                  <a:tcPr anchor="b" horzOverflow="overflow">
                    <a:lnL>
                      <a:noFill/>
                    </a:lnL>
                    <a:lnR cap="flat">
                      <a:noFill/>
                    </a:lnR>
                    <a:lnT>
                      <a:noFill/>
                    </a:lnT>
                    <a:lnB>
                      <a:noFill/>
                    </a:lnB>
                    <a:lnTlToBr>
                      <a:noFill/>
                    </a:lnTlToBr>
                    <a:lnBlToTr>
                      <a:noFill/>
                    </a:lnBlToTr>
                    <a:noFill/>
                  </a:tcPr>
                </a:tc>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latin typeface="Helvetica" pitchFamily="68" charset="0"/>
                          <a:ea typeface="Times New Roman" pitchFamily="18" charset="0"/>
                          <a:cs typeface="Arial" charset="0"/>
                        </a:rPr>
                        <a:t>MPFC</a:t>
                      </a: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latin typeface="Helvetica" pitchFamily="68" charset="0"/>
                          <a:ea typeface="Times New Roman" pitchFamily="18" charset="0"/>
                          <a:cs typeface="Arial" charset="0"/>
                        </a:rPr>
                        <a:t>0.0000</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rgbClr val="FF3300"/>
                          </a:solidFill>
                          <a:effectLst/>
                          <a:latin typeface="Helvetica" pitchFamily="68" charset="0"/>
                          <a:ea typeface="Times New Roman" pitchFamily="18" charset="0"/>
                          <a:cs typeface="Arial" charset="0"/>
                        </a:rPr>
                        <a:t>NA</a:t>
                      </a:r>
                      <a:endParaRPr kumimoji="0" lang="en-US" sz="1400" b="1" i="0" u="none" strike="noStrike" cap="none" normalizeH="0" baseline="0" smtClean="0">
                        <a:ln>
                          <a:noFill/>
                        </a:ln>
                        <a:solidFill>
                          <a:srgbClr val="FF3300"/>
                        </a:solidFill>
                        <a:effectLst/>
                        <a:latin typeface="Helvetica" pitchFamily="68" charset="0"/>
                        <a:ea typeface="Times New Roman" pitchFamily="18" charset="0"/>
                        <a:cs typeface="Arial" charset="0"/>
                      </a:endParaRPr>
                    </a:p>
                  </a:txBody>
                  <a:tcPr anchor="b" horzOverflow="overflow">
                    <a:lnL>
                      <a:noFill/>
                    </a:lnL>
                    <a:lnR cap="flat">
                      <a:noFill/>
                    </a:lnR>
                    <a:lnT>
                      <a:noFill/>
                    </a:lnT>
                    <a:lnB>
                      <a:noFill/>
                    </a:lnB>
                    <a:lnTlToBr>
                      <a:noFill/>
                    </a:lnTlToBr>
                    <a:lnBlToTr>
                      <a:noFill/>
                    </a:lnBlToTr>
                    <a:noFill/>
                  </a:tcPr>
                </a:tc>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latin typeface="Helvetica" pitchFamily="68" charset="0"/>
                          <a:ea typeface="Times New Roman" pitchFamily="18" charset="0"/>
                          <a:cs typeface="Arial" charset="0"/>
                        </a:rPr>
                        <a:t>NAc</a:t>
                      </a: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latin typeface="Helvetica" pitchFamily="68" charset="0"/>
                          <a:ea typeface="Times New Roman" pitchFamily="18" charset="0"/>
                          <a:cs typeface="Arial" charset="0"/>
                        </a:rPr>
                        <a:t>0.9592</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rgbClr val="FF3300"/>
                          </a:solidFill>
                          <a:effectLst/>
                          <a:latin typeface="Helvetica" pitchFamily="68" charset="0"/>
                          <a:ea typeface="Times New Roman" pitchFamily="18" charset="0"/>
                          <a:cs typeface="Arial" charset="0"/>
                        </a:rPr>
                        <a:t>(0.014)</a:t>
                      </a:r>
                      <a:endParaRPr kumimoji="0" lang="en-US" sz="1400" b="1" i="0" u="none" strike="noStrike" cap="none" normalizeH="0" baseline="0" smtClean="0">
                        <a:ln>
                          <a:noFill/>
                        </a:ln>
                        <a:solidFill>
                          <a:srgbClr val="FF3300"/>
                        </a:solidFill>
                        <a:effectLst/>
                        <a:latin typeface="Helvetica" pitchFamily="68" charset="0"/>
                        <a:ea typeface="Times New Roman" pitchFamily="18" charset="0"/>
                        <a:cs typeface="Arial" charset="0"/>
                      </a:endParaRPr>
                    </a:p>
                  </a:txBody>
                  <a:tcPr anchor="b" horzOverflow="overflow">
                    <a:lnL>
                      <a:noFill/>
                    </a:lnL>
                    <a:lnR cap="flat">
                      <a:noFill/>
                    </a:lnR>
                    <a:lnT>
                      <a:noFill/>
                    </a:lnT>
                    <a:lnB>
                      <a:noFill/>
                    </a:lnB>
                    <a:lnTlToBr>
                      <a:noFill/>
                    </a:lnTlToBr>
                    <a:lnBlToTr>
                      <a:noFill/>
                    </a:lnBlToTr>
                    <a:noFill/>
                  </a:tcPr>
                </a:tc>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latin typeface="Helvetica" pitchFamily="68" charset="0"/>
                          <a:ea typeface="Times New Roman" pitchFamily="18" charset="0"/>
                          <a:cs typeface="Arial" charset="0"/>
                        </a:rPr>
                        <a:t>PCC</a:t>
                      </a: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latin typeface="Helvetica" pitchFamily="68" charset="0"/>
                          <a:ea typeface="Times New Roman" pitchFamily="18" charset="0"/>
                          <a:cs typeface="Arial" charset="0"/>
                        </a:rPr>
                        <a:t>0.9437</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rgbClr val="FF3300"/>
                          </a:solidFill>
                          <a:effectLst/>
                          <a:latin typeface="Helvetica" pitchFamily="68" charset="0"/>
                          <a:ea typeface="Times New Roman" pitchFamily="18" charset="0"/>
                          <a:cs typeface="Arial" charset="0"/>
                        </a:rPr>
                        <a:t>(0.014)</a:t>
                      </a:r>
                      <a:endParaRPr kumimoji="0" lang="en-US" sz="1400" b="1" i="0" u="none" strike="noStrike" cap="none" normalizeH="0" baseline="0" smtClean="0">
                        <a:ln>
                          <a:noFill/>
                        </a:ln>
                        <a:solidFill>
                          <a:srgbClr val="FF3300"/>
                        </a:solidFill>
                        <a:effectLst/>
                        <a:latin typeface="Helvetica" pitchFamily="68" charset="0"/>
                        <a:ea typeface="Times New Roman" pitchFamily="18" charset="0"/>
                        <a:cs typeface="Arial" charset="0"/>
                      </a:endParaRPr>
                    </a:p>
                  </a:txBody>
                  <a:tcPr anchor="b" horzOverflow="overflow">
                    <a:lnL>
                      <a:noFill/>
                    </a:lnL>
                    <a:lnR cap="flat">
                      <a:noFill/>
                    </a:lnR>
                    <a:lnT>
                      <a:noFill/>
                    </a:lnT>
                    <a:lnB>
                      <a:noFill/>
                    </a:lnB>
                    <a:lnTlToBr>
                      <a:noFill/>
                    </a:lnTlToBr>
                    <a:lnBlToTr>
                      <a:noFill/>
                    </a:lnBlToTr>
                    <a:noFill/>
                  </a:tcPr>
                </a:tc>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latin typeface="Helvetica" pitchFamily="68" charset="0"/>
                          <a:ea typeface="Times New Roman" pitchFamily="18" charset="0"/>
                          <a:cs typeface="Arial" charset="0"/>
                        </a:rPr>
                        <a:t>PCu</a:t>
                      </a:r>
                    </a:p>
                  </a:txBody>
                  <a:tcPr anchor="b"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latin typeface="Helvetica" pitchFamily="68" charset="0"/>
                          <a:ea typeface="Times New Roman" pitchFamily="18" charset="0"/>
                          <a:cs typeface="Arial" charset="0"/>
                        </a:rPr>
                        <a:t>0.9547</a:t>
                      </a: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rgbClr val="FF3300"/>
                          </a:solidFill>
                          <a:effectLst/>
                          <a:latin typeface="Helvetica" pitchFamily="68" charset="0"/>
                          <a:ea typeface="Times New Roman" pitchFamily="18" charset="0"/>
                          <a:cs typeface="Arial" charset="0"/>
                        </a:rPr>
                        <a:t>(0.011)</a:t>
                      </a:r>
                      <a:endParaRPr kumimoji="0" lang="en-US" sz="1400" b="1" i="0" u="none" strike="noStrike" cap="none" normalizeH="0" baseline="0" smtClean="0">
                        <a:ln>
                          <a:noFill/>
                        </a:ln>
                        <a:solidFill>
                          <a:srgbClr val="FF3300"/>
                        </a:solidFill>
                        <a:effectLst/>
                        <a:latin typeface="Helvetica" pitchFamily="68" charset="0"/>
                        <a:ea typeface="Times New Roman" pitchFamily="18" charset="0"/>
                        <a:cs typeface="Arial" charset="0"/>
                      </a:endParaRPr>
                    </a:p>
                  </a:txBody>
                  <a:tcPr anchor="b" horzOverflow="overflow">
                    <a:lnL>
                      <a:noFill/>
                    </a:lnL>
                    <a:lnR cap="flat">
                      <a:noFill/>
                    </a:lnR>
                    <a:lnT>
                      <a:noFill/>
                    </a:lnT>
                    <a:lnB cap="flat">
                      <a:noFill/>
                    </a:lnB>
                    <a:lnTlToBr>
                      <a:noFill/>
                    </a:lnTlToBr>
                    <a:lnBlToTr>
                      <a:noFill/>
                    </a:lnBlToTr>
                    <a:noFill/>
                  </a:tcPr>
                </a:tc>
              </a:tr>
            </a:tbl>
          </a:graphicData>
        </a:graphic>
      </p:graphicFrame>
      <p:sp>
        <p:nvSpPr>
          <p:cNvPr id="63547" name="Text Box 67"/>
          <p:cNvSpPr txBox="1">
            <a:spLocks noChangeArrowheads="1"/>
          </p:cNvSpPr>
          <p:nvPr/>
        </p:nvSpPr>
        <p:spPr bwMode="auto">
          <a:xfrm>
            <a:off x="2149475" y="1555750"/>
            <a:ext cx="2519363" cy="1187450"/>
          </a:xfrm>
          <a:prstGeom prst="rect">
            <a:avLst/>
          </a:prstGeom>
          <a:noFill/>
          <a:ln w="9525">
            <a:noFill/>
            <a:miter lim="800000"/>
            <a:headEnd/>
            <a:tailEnd/>
          </a:ln>
        </p:spPr>
        <p:txBody>
          <a:bodyPr wrap="none">
            <a:spAutoFit/>
          </a:bodyPr>
          <a:lstStyle/>
          <a:p>
            <a:pPr algn="r"/>
            <a:endParaRPr lang="en-US">
              <a:solidFill>
                <a:srgbClr val="FF0000"/>
              </a:solidFill>
              <a:latin typeface="Arial" charset="0"/>
            </a:endParaRPr>
          </a:p>
          <a:p>
            <a:pPr algn="r"/>
            <a:r>
              <a:rPr lang="el-GR">
                <a:solidFill>
                  <a:srgbClr val="FF0000"/>
                </a:solidFill>
                <a:latin typeface="Arial" charset="0"/>
                <a:cs typeface="Arial" charset="0"/>
              </a:rPr>
              <a:t>β</a:t>
            </a:r>
            <a:r>
              <a:rPr lang="en-US">
                <a:solidFill>
                  <a:srgbClr val="FF0000"/>
                </a:solidFill>
                <a:latin typeface="Arial" charset="0"/>
                <a:cs typeface="Arial" charset="0"/>
              </a:rPr>
              <a:t> = </a:t>
            </a:r>
            <a:r>
              <a:rPr lang="en-US">
                <a:solidFill>
                  <a:srgbClr val="FF0000"/>
                </a:solidFill>
                <a:latin typeface="Arial" charset="0"/>
              </a:rPr>
              <a:t>0.963 (0.004)</a:t>
            </a:r>
          </a:p>
          <a:p>
            <a:pPr algn="r"/>
            <a:r>
              <a:rPr lang="en-US">
                <a:solidFill>
                  <a:srgbClr val="FF0000"/>
                </a:solidFill>
                <a:latin typeface="Arial" charset="0"/>
              </a:rPr>
              <a:t>0.963</a:t>
            </a:r>
            <a:r>
              <a:rPr lang="en-US" baseline="30000">
                <a:solidFill>
                  <a:srgbClr val="FF0000"/>
                </a:solidFill>
                <a:latin typeface="Arial" charset="0"/>
              </a:rPr>
              <a:t>25 </a:t>
            </a:r>
            <a:r>
              <a:rPr lang="en-US">
                <a:solidFill>
                  <a:srgbClr val="FF0000"/>
                </a:solidFill>
                <a:latin typeface="Arial" charset="0"/>
              </a:rPr>
              <a:t>= 0.39</a:t>
            </a:r>
          </a:p>
        </p:txBody>
      </p:sp>
      <p:sp>
        <p:nvSpPr>
          <p:cNvPr id="502852" name="Text Box 68"/>
          <p:cNvSpPr txBox="1">
            <a:spLocks noChangeArrowheads="1"/>
          </p:cNvSpPr>
          <p:nvPr/>
        </p:nvSpPr>
        <p:spPr bwMode="auto">
          <a:xfrm>
            <a:off x="2259013" y="3733800"/>
            <a:ext cx="2312987" cy="1552575"/>
          </a:xfrm>
          <a:prstGeom prst="rect">
            <a:avLst/>
          </a:prstGeom>
          <a:noFill/>
          <a:ln w="9525">
            <a:noFill/>
            <a:miter lim="800000"/>
            <a:headEnd/>
            <a:tailEnd/>
          </a:ln>
        </p:spPr>
        <p:txBody>
          <a:bodyPr wrap="none">
            <a:spAutoFit/>
          </a:bodyPr>
          <a:lstStyle/>
          <a:p>
            <a:pPr algn="r"/>
            <a:endParaRPr lang="en-US">
              <a:solidFill>
                <a:srgbClr val="0000FF"/>
              </a:solidFill>
              <a:latin typeface="Arial" charset="0"/>
            </a:endParaRPr>
          </a:p>
          <a:p>
            <a:pPr algn="r"/>
            <a:r>
              <a:rPr lang="el-GR">
                <a:solidFill>
                  <a:srgbClr val="0000FF"/>
                </a:solidFill>
                <a:latin typeface="Times New Roman" pitchFamily="18" charset="0"/>
                <a:cs typeface="Times New Roman" pitchFamily="18" charset="0"/>
              </a:rPr>
              <a:t>δ</a:t>
            </a:r>
            <a:r>
              <a:rPr lang="en-US">
                <a:solidFill>
                  <a:srgbClr val="0000FF"/>
                </a:solidFill>
                <a:latin typeface="Times New Roman" pitchFamily="18" charset="0"/>
                <a:cs typeface="Times New Roman" pitchFamily="18" charset="0"/>
              </a:rPr>
              <a:t>=</a:t>
            </a:r>
            <a:r>
              <a:rPr lang="en-US">
                <a:solidFill>
                  <a:srgbClr val="0000FF"/>
                </a:solidFill>
                <a:latin typeface="Arial" charset="0"/>
              </a:rPr>
              <a:t>0.990 (0.003)</a:t>
            </a:r>
          </a:p>
          <a:p>
            <a:pPr algn="r"/>
            <a:r>
              <a:rPr lang="en-US">
                <a:solidFill>
                  <a:srgbClr val="0000FF"/>
                </a:solidFill>
                <a:latin typeface="Arial" charset="0"/>
              </a:rPr>
              <a:t>0.990</a:t>
            </a:r>
            <a:r>
              <a:rPr lang="en-US" baseline="30000">
                <a:solidFill>
                  <a:srgbClr val="0000FF"/>
                </a:solidFill>
                <a:latin typeface="Arial" charset="0"/>
              </a:rPr>
              <a:t>25</a:t>
            </a:r>
            <a:r>
              <a:rPr lang="en-US">
                <a:solidFill>
                  <a:srgbClr val="0000FF"/>
                </a:solidFill>
                <a:latin typeface="Arial" charset="0"/>
              </a:rPr>
              <a:t> = 0.78</a:t>
            </a:r>
          </a:p>
          <a:p>
            <a:pPr algn="r"/>
            <a:endParaRPr lang="en-US">
              <a:solidFill>
                <a:srgbClr val="FF0000"/>
              </a:solidFill>
              <a:latin typeface="Arial" charset="0"/>
            </a:endParaRPr>
          </a:p>
        </p:txBody>
      </p:sp>
      <p:sp>
        <p:nvSpPr>
          <p:cNvPr id="63549" name="Text Box 69"/>
          <p:cNvSpPr txBox="1">
            <a:spLocks noChangeArrowheads="1"/>
          </p:cNvSpPr>
          <p:nvPr/>
        </p:nvSpPr>
        <p:spPr bwMode="auto">
          <a:xfrm>
            <a:off x="304800" y="1447800"/>
            <a:ext cx="4637088" cy="822325"/>
          </a:xfrm>
          <a:prstGeom prst="rect">
            <a:avLst/>
          </a:prstGeom>
          <a:noFill/>
          <a:ln w="9525">
            <a:noFill/>
            <a:miter lim="800000"/>
            <a:headEnd/>
            <a:tailEnd/>
          </a:ln>
        </p:spPr>
        <p:txBody>
          <a:bodyPr>
            <a:spAutoFit/>
          </a:bodyPr>
          <a:lstStyle/>
          <a:p>
            <a:pPr eaLnBrk="1" hangingPunct="1">
              <a:spcBef>
                <a:spcPct val="20000"/>
              </a:spcBef>
            </a:pPr>
            <a:r>
              <a:rPr lang="en-US">
                <a:solidFill>
                  <a:srgbClr val="FF3300"/>
                </a:solidFill>
                <a:latin typeface="Arial" charset="0"/>
              </a:rPr>
              <a:t>N(t) = </a:t>
            </a:r>
            <a:r>
              <a:rPr lang="el-GR">
                <a:solidFill>
                  <a:srgbClr val="FF3300"/>
                </a:solidFill>
                <a:latin typeface="Arial" charset="0"/>
              </a:rPr>
              <a:t>β</a:t>
            </a:r>
            <a:r>
              <a:rPr lang="en-US" baseline="30000">
                <a:solidFill>
                  <a:srgbClr val="FF3300"/>
                </a:solidFill>
                <a:latin typeface="Arial" charset="0"/>
              </a:rPr>
              <a:t>d</a:t>
            </a:r>
            <a:r>
              <a:rPr lang="en-US">
                <a:solidFill>
                  <a:srgbClr val="FF3300"/>
                </a:solidFill>
                <a:latin typeface="Arial" charset="0"/>
              </a:rPr>
              <a:t>R + </a:t>
            </a:r>
            <a:r>
              <a:rPr lang="el-GR">
                <a:solidFill>
                  <a:srgbClr val="FF3300"/>
                </a:solidFill>
                <a:latin typeface="Arial" charset="0"/>
              </a:rPr>
              <a:t>β</a:t>
            </a:r>
            <a:r>
              <a:rPr lang="en-US" baseline="30000">
                <a:solidFill>
                  <a:srgbClr val="FF3300"/>
                </a:solidFill>
                <a:latin typeface="Arial" charset="0"/>
              </a:rPr>
              <a:t>d</a:t>
            </a:r>
            <a:r>
              <a:rPr lang="en-US" baseline="30000">
                <a:solidFill>
                  <a:srgbClr val="FF3300"/>
                </a:solidFill>
                <a:latin typeface="Arial" charset="0"/>
                <a:cs typeface="Arial" charset="0"/>
              </a:rPr>
              <a:t>'</a:t>
            </a:r>
            <a:r>
              <a:rPr lang="en-US">
                <a:solidFill>
                  <a:srgbClr val="FF3300"/>
                </a:solidFill>
                <a:latin typeface="Arial" charset="0"/>
              </a:rPr>
              <a:t>R</a:t>
            </a:r>
            <a:r>
              <a:rPr lang="en-US">
                <a:solidFill>
                  <a:srgbClr val="FF3300"/>
                </a:solidFill>
                <a:latin typeface="Arial" charset="0"/>
                <a:cs typeface="Arial" charset="0"/>
              </a:rPr>
              <a:t>'</a:t>
            </a:r>
            <a:r>
              <a:rPr lang="en-US">
                <a:solidFill>
                  <a:srgbClr val="FF3300"/>
                </a:solidFill>
                <a:latin typeface="Arial" charset="0"/>
              </a:rPr>
              <a:t> + X(t)·</a:t>
            </a:r>
            <a:r>
              <a:rPr lang="el-GR">
                <a:solidFill>
                  <a:srgbClr val="FF3300"/>
                </a:solidFill>
                <a:latin typeface="Arial" charset="0"/>
              </a:rPr>
              <a:t>θ</a:t>
            </a:r>
            <a:r>
              <a:rPr lang="en-US">
                <a:solidFill>
                  <a:srgbClr val="FF3300"/>
                </a:solidFill>
                <a:latin typeface="Arial" charset="0"/>
              </a:rPr>
              <a:t> + </a:t>
            </a:r>
            <a:r>
              <a:rPr lang="el-GR">
                <a:solidFill>
                  <a:srgbClr val="FF3300"/>
                </a:solidFill>
                <a:latin typeface="Arial" charset="0"/>
              </a:rPr>
              <a:t>ε</a:t>
            </a:r>
            <a:r>
              <a:rPr lang="en-US">
                <a:solidFill>
                  <a:srgbClr val="FF3300"/>
                </a:solidFill>
                <a:latin typeface="Arial" charset="0"/>
              </a:rPr>
              <a:t>(t)</a:t>
            </a:r>
          </a:p>
          <a:p>
            <a:endParaRPr lang="en-US">
              <a:latin typeface="Arial" charset="0"/>
            </a:endParaRPr>
          </a:p>
        </p:txBody>
      </p:sp>
      <p:sp>
        <p:nvSpPr>
          <p:cNvPr id="502854" name="Text Box 70"/>
          <p:cNvSpPr txBox="1">
            <a:spLocks noChangeArrowheads="1"/>
          </p:cNvSpPr>
          <p:nvPr/>
        </p:nvSpPr>
        <p:spPr bwMode="auto">
          <a:xfrm>
            <a:off x="304800" y="3597275"/>
            <a:ext cx="4637088" cy="822325"/>
          </a:xfrm>
          <a:prstGeom prst="rect">
            <a:avLst/>
          </a:prstGeom>
          <a:noFill/>
          <a:ln w="9525">
            <a:noFill/>
            <a:miter lim="800000"/>
            <a:headEnd/>
            <a:tailEnd/>
          </a:ln>
        </p:spPr>
        <p:txBody>
          <a:bodyPr>
            <a:spAutoFit/>
          </a:bodyPr>
          <a:lstStyle/>
          <a:p>
            <a:pPr eaLnBrk="1" hangingPunct="1">
              <a:spcBef>
                <a:spcPct val="20000"/>
              </a:spcBef>
            </a:pPr>
            <a:r>
              <a:rPr lang="en-US">
                <a:solidFill>
                  <a:srgbClr val="0000FF"/>
                </a:solidFill>
                <a:latin typeface="Arial" charset="0"/>
              </a:rPr>
              <a:t>N(t) = </a:t>
            </a:r>
            <a:r>
              <a:rPr lang="el-GR">
                <a:solidFill>
                  <a:srgbClr val="0000FF"/>
                </a:solidFill>
                <a:latin typeface="Times New Roman" pitchFamily="18" charset="0"/>
                <a:cs typeface="Times New Roman" pitchFamily="18" charset="0"/>
              </a:rPr>
              <a:t>δ</a:t>
            </a:r>
            <a:r>
              <a:rPr lang="en-US" baseline="30000">
                <a:solidFill>
                  <a:srgbClr val="0000FF"/>
                </a:solidFill>
                <a:latin typeface="Arial" charset="0"/>
              </a:rPr>
              <a:t>d</a:t>
            </a:r>
            <a:r>
              <a:rPr lang="en-US">
                <a:solidFill>
                  <a:srgbClr val="0000FF"/>
                </a:solidFill>
                <a:latin typeface="Arial" charset="0"/>
              </a:rPr>
              <a:t>R + </a:t>
            </a:r>
            <a:r>
              <a:rPr lang="el-GR">
                <a:solidFill>
                  <a:srgbClr val="0000FF"/>
                </a:solidFill>
                <a:latin typeface="Times New Roman" pitchFamily="18" charset="0"/>
                <a:cs typeface="Times New Roman" pitchFamily="18" charset="0"/>
              </a:rPr>
              <a:t>δ</a:t>
            </a:r>
            <a:r>
              <a:rPr lang="en-US" baseline="30000">
                <a:solidFill>
                  <a:srgbClr val="0000FF"/>
                </a:solidFill>
                <a:latin typeface="Arial" charset="0"/>
              </a:rPr>
              <a:t>d</a:t>
            </a:r>
            <a:r>
              <a:rPr lang="en-US" baseline="30000">
                <a:solidFill>
                  <a:srgbClr val="0000FF"/>
                </a:solidFill>
                <a:latin typeface="Arial" charset="0"/>
                <a:cs typeface="Arial" charset="0"/>
              </a:rPr>
              <a:t>'</a:t>
            </a:r>
            <a:r>
              <a:rPr lang="en-US">
                <a:solidFill>
                  <a:srgbClr val="0000FF"/>
                </a:solidFill>
                <a:latin typeface="Arial" charset="0"/>
              </a:rPr>
              <a:t>R</a:t>
            </a:r>
            <a:r>
              <a:rPr lang="en-US">
                <a:solidFill>
                  <a:srgbClr val="0000FF"/>
                </a:solidFill>
                <a:latin typeface="Arial" charset="0"/>
                <a:cs typeface="Arial" charset="0"/>
              </a:rPr>
              <a:t>'</a:t>
            </a:r>
            <a:r>
              <a:rPr lang="en-US">
                <a:solidFill>
                  <a:srgbClr val="0000FF"/>
                </a:solidFill>
                <a:latin typeface="Arial" charset="0"/>
              </a:rPr>
              <a:t> + X(t)·</a:t>
            </a:r>
            <a:r>
              <a:rPr lang="el-GR">
                <a:solidFill>
                  <a:srgbClr val="0000FF"/>
                </a:solidFill>
                <a:latin typeface="Arial" charset="0"/>
              </a:rPr>
              <a:t>θ</a:t>
            </a:r>
            <a:r>
              <a:rPr lang="en-US">
                <a:solidFill>
                  <a:srgbClr val="0000FF"/>
                </a:solidFill>
                <a:latin typeface="Arial" charset="0"/>
              </a:rPr>
              <a:t> + </a:t>
            </a:r>
            <a:r>
              <a:rPr lang="el-GR">
                <a:solidFill>
                  <a:srgbClr val="0000FF"/>
                </a:solidFill>
                <a:latin typeface="Arial" charset="0"/>
              </a:rPr>
              <a:t>ε</a:t>
            </a:r>
            <a:r>
              <a:rPr lang="en-US">
                <a:solidFill>
                  <a:srgbClr val="0000FF"/>
                </a:solidFill>
                <a:latin typeface="Arial" charset="0"/>
              </a:rPr>
              <a:t>(t)</a:t>
            </a:r>
          </a:p>
          <a:p>
            <a:endParaRPr lang="en-US">
              <a:solidFill>
                <a:srgbClr val="0000FF"/>
              </a:solidFill>
              <a:latin typeface="Arial" charset="0"/>
            </a:endParaRPr>
          </a:p>
        </p:txBody>
      </p:sp>
      <p:sp>
        <p:nvSpPr>
          <p:cNvPr id="63551" name="Text Box 71"/>
          <p:cNvSpPr txBox="1">
            <a:spLocks noChangeArrowheads="1"/>
          </p:cNvSpPr>
          <p:nvPr/>
        </p:nvSpPr>
        <p:spPr bwMode="auto">
          <a:xfrm>
            <a:off x="3087688" y="838200"/>
            <a:ext cx="1560512" cy="457200"/>
          </a:xfrm>
          <a:prstGeom prst="rect">
            <a:avLst/>
          </a:prstGeom>
          <a:noFill/>
          <a:ln w="9525">
            <a:noFill/>
            <a:miter lim="800000"/>
            <a:headEnd/>
            <a:tailEnd/>
          </a:ln>
        </p:spPr>
        <p:txBody>
          <a:bodyPr wrap="none">
            <a:spAutoFit/>
          </a:bodyPr>
          <a:lstStyle/>
          <a:p>
            <a:r>
              <a:rPr lang="el-GR">
                <a:solidFill>
                  <a:srgbClr val="FF0000"/>
                </a:solidFill>
                <a:latin typeface="Arial" charset="0"/>
                <a:cs typeface="Arial" charset="0"/>
              </a:rPr>
              <a:t>β</a:t>
            </a:r>
            <a:r>
              <a:rPr lang="en-US">
                <a:solidFill>
                  <a:srgbClr val="FF0000"/>
                </a:solidFill>
                <a:latin typeface="Arial" charset="0"/>
              </a:rPr>
              <a:t> systems</a:t>
            </a:r>
          </a:p>
        </p:txBody>
      </p:sp>
      <p:sp>
        <p:nvSpPr>
          <p:cNvPr id="502856" name="Text Box 72"/>
          <p:cNvSpPr txBox="1">
            <a:spLocks noChangeArrowheads="1"/>
          </p:cNvSpPr>
          <p:nvPr/>
        </p:nvSpPr>
        <p:spPr bwMode="auto">
          <a:xfrm>
            <a:off x="3124200" y="3003550"/>
            <a:ext cx="1528763" cy="1187450"/>
          </a:xfrm>
          <a:prstGeom prst="rect">
            <a:avLst/>
          </a:prstGeom>
          <a:noFill/>
          <a:ln w="9525">
            <a:noFill/>
            <a:miter lim="800000"/>
            <a:headEnd/>
            <a:tailEnd/>
          </a:ln>
        </p:spPr>
        <p:txBody>
          <a:bodyPr wrap="none">
            <a:spAutoFit/>
          </a:bodyPr>
          <a:lstStyle/>
          <a:p>
            <a:pPr algn="r"/>
            <a:r>
              <a:rPr lang="en-US">
                <a:solidFill>
                  <a:srgbClr val="0000FF"/>
                </a:solidFill>
                <a:latin typeface="Symbol" charset="2"/>
              </a:rPr>
              <a:t>d </a:t>
            </a:r>
            <a:r>
              <a:rPr lang="en-US">
                <a:solidFill>
                  <a:srgbClr val="0000FF"/>
                </a:solidFill>
                <a:latin typeface="Arial" charset="0"/>
              </a:rPr>
              <a:t>systems</a:t>
            </a:r>
          </a:p>
          <a:p>
            <a:pPr algn="r"/>
            <a:endParaRPr lang="en-US">
              <a:solidFill>
                <a:srgbClr val="0000FF"/>
              </a:solidFill>
              <a:latin typeface="Arial" charset="0"/>
            </a:endParaRPr>
          </a:p>
          <a:p>
            <a:pPr algn="r"/>
            <a:endParaRPr lang="en-US">
              <a:solidFill>
                <a:srgbClr val="FF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27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27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28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28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28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6" grpId="0" animBg="1"/>
      <p:bldP spid="502852" grpId="0"/>
      <p:bldP spid="502854" grpId="0"/>
      <p:bldP spid="502856" grpId="0"/>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4514" name="Picture 2" descr="2007-01-Beta_Pred_Act_NoTask"/>
          <p:cNvPicPr>
            <a:picLocks noChangeAspect="1" noChangeArrowheads="1"/>
          </p:cNvPicPr>
          <p:nvPr/>
        </p:nvPicPr>
        <p:blipFill>
          <a:blip r:embed="rId3"/>
          <a:srcRect/>
          <a:stretch>
            <a:fillRect/>
          </a:stretch>
        </p:blipFill>
        <p:spPr bwMode="auto">
          <a:xfrm>
            <a:off x="0" y="0"/>
            <a:ext cx="9144000" cy="684688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5538" name="Picture 2" descr="2007-01-Delta_Pred_Act_NoTask"/>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1816100" y="969963"/>
            <a:ext cx="5529263" cy="579437"/>
          </a:xfrm>
          <a:prstGeom prst="rect">
            <a:avLst/>
          </a:prstGeom>
          <a:noFill/>
          <a:ln w="9525">
            <a:noFill/>
            <a:miter lim="800000"/>
            <a:headEnd/>
            <a:tailEnd/>
          </a:ln>
        </p:spPr>
        <p:txBody>
          <a:bodyPr wrap="none">
            <a:spAutoFit/>
          </a:bodyPr>
          <a:lstStyle/>
          <a:p>
            <a:pPr algn="ctr"/>
            <a:r>
              <a:rPr lang="en-US" sz="3200">
                <a:latin typeface="Arial" charset="0"/>
              </a:rPr>
              <a:t>What determines immediacy?</a:t>
            </a:r>
          </a:p>
        </p:txBody>
      </p:sp>
      <p:sp>
        <p:nvSpPr>
          <p:cNvPr id="508931" name="Text Box 3"/>
          <p:cNvSpPr txBox="1">
            <a:spLocks noChangeArrowheads="1"/>
          </p:cNvSpPr>
          <p:nvPr/>
        </p:nvSpPr>
        <p:spPr bwMode="auto">
          <a:xfrm>
            <a:off x="1143000" y="2133600"/>
            <a:ext cx="7086600" cy="830997"/>
          </a:xfrm>
          <a:prstGeom prst="rect">
            <a:avLst/>
          </a:prstGeom>
          <a:noFill/>
          <a:ln w="9525">
            <a:noFill/>
            <a:miter lim="800000"/>
            <a:headEnd/>
            <a:tailEnd/>
          </a:ln>
        </p:spPr>
        <p:txBody>
          <a:bodyPr>
            <a:spAutoFit/>
          </a:bodyPr>
          <a:lstStyle/>
          <a:p>
            <a:pPr marL="457200" indent="-457200" algn="ctr">
              <a:buFont typeface="Arial" charset="0"/>
              <a:buNone/>
            </a:pPr>
            <a:r>
              <a:rPr lang="en-US" dirty="0">
                <a:latin typeface="Arial" charset="0"/>
              </a:rPr>
              <a:t>Is </a:t>
            </a:r>
            <a:r>
              <a:rPr lang="en-US" dirty="0" smtClean="0">
                <a:latin typeface="Arial" charset="0"/>
              </a:rPr>
              <a:t>DRS </a:t>
            </a:r>
            <a:r>
              <a:rPr lang="en-US" dirty="0">
                <a:latin typeface="Arial" charset="0"/>
              </a:rPr>
              <a:t>activation associated with relatively “early” (or earliest) options?</a:t>
            </a:r>
          </a:p>
        </p:txBody>
      </p:sp>
      <p:sp>
        <p:nvSpPr>
          <p:cNvPr id="508932" name="Rectangle 4"/>
          <p:cNvSpPr>
            <a:spLocks noChangeArrowheads="1"/>
          </p:cNvSpPr>
          <p:nvPr/>
        </p:nvSpPr>
        <p:spPr bwMode="auto">
          <a:xfrm>
            <a:off x="1828800" y="3429000"/>
            <a:ext cx="5334000" cy="1552575"/>
          </a:xfrm>
          <a:prstGeom prst="rect">
            <a:avLst/>
          </a:prstGeom>
          <a:noFill/>
          <a:ln w="9525">
            <a:noFill/>
            <a:miter lim="800000"/>
            <a:headEnd/>
            <a:tailEnd/>
          </a:ln>
        </p:spPr>
        <p:txBody>
          <a:bodyPr>
            <a:spAutoFit/>
          </a:bodyPr>
          <a:lstStyle/>
          <a:p>
            <a:pPr algn="ctr">
              <a:buFont typeface="Arial" charset="0"/>
              <a:buNone/>
            </a:pPr>
            <a:r>
              <a:rPr lang="en-US">
                <a:latin typeface="Arial" charset="0"/>
              </a:rPr>
              <a:t>or</a:t>
            </a:r>
          </a:p>
          <a:p>
            <a:pPr algn="ctr">
              <a:buFont typeface="Arial" charset="0"/>
              <a:buNone/>
            </a:pPr>
            <a:endParaRPr lang="en-US">
              <a:latin typeface="Arial" charset="0"/>
            </a:endParaRPr>
          </a:p>
          <a:p>
            <a:pPr algn="ctr">
              <a:buFont typeface="Arial" charset="0"/>
              <a:buNone/>
            </a:pPr>
            <a:r>
              <a:rPr lang="en-US">
                <a:latin typeface="Arial" charset="0"/>
              </a:rPr>
              <a:t>Do juice and money have different discount functions?</a:t>
            </a:r>
          </a:p>
        </p:txBody>
      </p:sp>
      <p:sp>
        <p:nvSpPr>
          <p:cNvPr id="508933" name="Text Box 5"/>
          <p:cNvSpPr txBox="1">
            <a:spLocks noChangeArrowheads="1"/>
          </p:cNvSpPr>
          <p:nvPr/>
        </p:nvSpPr>
        <p:spPr bwMode="auto">
          <a:xfrm>
            <a:off x="990600" y="5334000"/>
            <a:ext cx="7086600" cy="1187450"/>
          </a:xfrm>
          <a:prstGeom prst="rect">
            <a:avLst/>
          </a:prstGeom>
          <a:noFill/>
          <a:ln w="9525">
            <a:noFill/>
            <a:miter lim="800000"/>
            <a:headEnd/>
            <a:tailEnd/>
          </a:ln>
        </p:spPr>
        <p:txBody>
          <a:bodyPr>
            <a:spAutoFit/>
          </a:bodyPr>
          <a:lstStyle/>
          <a:p>
            <a:pPr algn="ctr"/>
            <a:r>
              <a:rPr lang="en-US">
                <a:latin typeface="Arial" charset="0"/>
              </a:rPr>
              <a:t>or</a:t>
            </a:r>
          </a:p>
          <a:p>
            <a:pPr algn="ctr"/>
            <a:endParaRPr lang="en-US">
              <a:latin typeface="Arial" charset="0"/>
            </a:endParaRPr>
          </a:p>
          <a:p>
            <a:pPr algn="ctr"/>
            <a:r>
              <a:rPr lang="en-US">
                <a:latin typeface="Arial" charset="0"/>
              </a:rPr>
              <a:t>Does thirst invoke more intense discounting?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8932">
                                            <p:txEl>
                                              <p:pRg st="0" end="0"/>
                                            </p:txEl>
                                          </p:spTgt>
                                        </p:tgtEl>
                                        <p:attrNameLst>
                                          <p:attrName>style.visibility</p:attrName>
                                        </p:attrNameLst>
                                      </p:cBhvr>
                                      <p:to>
                                        <p:strVal val="visible"/>
                                      </p:to>
                                    </p:set>
                                    <p:animEffect transition="in" filter="fade">
                                      <p:cBhvr>
                                        <p:cTn id="7" dur="500"/>
                                        <p:tgtEl>
                                          <p:spTgt spid="50893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8932">
                                            <p:txEl>
                                              <p:pRg st="2" end="2"/>
                                            </p:txEl>
                                          </p:spTgt>
                                        </p:tgtEl>
                                        <p:attrNameLst>
                                          <p:attrName>style.visibility</p:attrName>
                                        </p:attrNameLst>
                                      </p:cBhvr>
                                      <p:to>
                                        <p:strVal val="visible"/>
                                      </p:to>
                                    </p:set>
                                    <p:animEffect transition="in" filter="fade">
                                      <p:cBhvr>
                                        <p:cTn id="10" dur="500"/>
                                        <p:tgtEl>
                                          <p:spTgt spid="50893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893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893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508931">
                                            <p:txEl>
                                              <p:pRg st="0" end="0"/>
                                            </p:txEl>
                                          </p:spTgt>
                                        </p:tgtEl>
                                        <p:attrNameLst>
                                          <p:attrName>ppt_x</p:attrName>
                                        </p:attrNameLst>
                                      </p:cBhvr>
                                      <p:tavLst>
                                        <p:tav tm="0">
                                          <p:val>
                                            <p:strVal val="ppt_x"/>
                                          </p:val>
                                        </p:tav>
                                        <p:tav tm="100000">
                                          <p:val>
                                            <p:strVal val="ppt_x"/>
                                          </p:val>
                                        </p:tav>
                                      </p:tavLst>
                                    </p:anim>
                                    <p:anim calcmode="lin" valueType="num">
                                      <p:cBhvr additive="base">
                                        <p:cTn id="21" dur="500"/>
                                        <p:tgtEl>
                                          <p:spTgt spid="508931">
                                            <p:txEl>
                                              <p:pRg st="0" end="0"/>
                                            </p:txEl>
                                          </p:spTgt>
                                        </p:tgtEl>
                                        <p:attrNameLst>
                                          <p:attrName>ppt_y</p:attrName>
                                        </p:attrNameLst>
                                      </p:cBhvr>
                                      <p:tavLst>
                                        <p:tav tm="0">
                                          <p:val>
                                            <p:strVal val="ppt_y"/>
                                          </p:val>
                                        </p:tav>
                                        <p:tav tm="100000">
                                          <p:val>
                                            <p:strVal val="1+ppt_h/2"/>
                                          </p:val>
                                        </p:tav>
                                      </p:tavLst>
                                    </p:anim>
                                    <p:set>
                                      <p:cBhvr>
                                        <p:cTn id="22" dur="1" fill="hold">
                                          <p:stCondLst>
                                            <p:cond delay="499"/>
                                          </p:stCondLst>
                                        </p:cTn>
                                        <p:tgtEl>
                                          <p:spTgt spid="508931">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2"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Our working hypotheses.</a:t>
            </a:r>
          </a:p>
        </p:txBody>
      </p:sp>
      <p:sp>
        <p:nvSpPr>
          <p:cNvPr id="67587" name="Rectangle 3"/>
          <p:cNvSpPr>
            <a:spLocks noGrp="1" noChangeArrowheads="1"/>
          </p:cNvSpPr>
          <p:nvPr>
            <p:ph type="body" idx="1"/>
          </p:nvPr>
        </p:nvSpPr>
        <p:spPr/>
        <p:txBody>
          <a:bodyPr/>
          <a:lstStyle/>
          <a:p>
            <a:pPr eaLnBrk="1" hangingPunct="1"/>
            <a:r>
              <a:rPr lang="en-US" dirty="0" smtClean="0"/>
              <a:t>One system associated with midbrain dopamine neurons (DRS) shows high sensitivity to time delay.   </a:t>
            </a:r>
          </a:p>
          <a:p>
            <a:pPr eaLnBrk="1" hangingPunct="1"/>
            <a:endParaRPr lang="en-US" dirty="0" smtClean="0"/>
          </a:p>
          <a:p>
            <a:pPr eaLnBrk="1" hangingPunct="1"/>
            <a:r>
              <a:rPr lang="en-US" dirty="0" smtClean="0"/>
              <a:t>Second system associated with lateral prefrontal and posterior parietal cortex shows less sensitivity to time delay.</a:t>
            </a:r>
          </a:p>
          <a:p>
            <a:pPr eaLnBrk="1" hangingPunct="1"/>
            <a:endParaRPr lang="en-US" dirty="0" smtClean="0"/>
          </a:p>
          <a:p>
            <a:pPr eaLnBrk="1" hangingPunct="1"/>
            <a:r>
              <a:rPr lang="en-US" dirty="0" smtClean="0"/>
              <a:t>Combined function of these two systems explains decision making across choice domains.</a:t>
            </a:r>
          </a:p>
          <a:p>
            <a:pPr eaLnBrk="1" hangingPunct="1">
              <a:buFontTx/>
              <a:buNone/>
            </a:pPr>
            <a:endParaRPr lang="en-US" dirty="0" smtClean="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0"/>
            <a:ext cx="8229600" cy="1143000"/>
          </a:xfrm>
        </p:spPr>
        <p:txBody>
          <a:bodyPr/>
          <a:lstStyle/>
          <a:p>
            <a:pPr eaLnBrk="1" hangingPunct="1"/>
            <a:r>
              <a:rPr lang="en-US" smtClean="0"/>
              <a:t>Hare, Camerer, and Rangel (2009)</a:t>
            </a:r>
          </a:p>
        </p:txBody>
      </p:sp>
      <p:grpSp>
        <p:nvGrpSpPr>
          <p:cNvPr id="68611" name="Group 5"/>
          <p:cNvGrpSpPr>
            <a:grpSpLocks/>
          </p:cNvGrpSpPr>
          <p:nvPr/>
        </p:nvGrpSpPr>
        <p:grpSpPr bwMode="auto">
          <a:xfrm>
            <a:off x="1524000" y="2644775"/>
            <a:ext cx="1371600" cy="1089025"/>
            <a:chOff x="240" y="144"/>
            <a:chExt cx="1008" cy="833"/>
          </a:xfrm>
        </p:grpSpPr>
        <p:sp>
          <p:nvSpPr>
            <p:cNvPr id="68664" name="Rectangle 6"/>
            <p:cNvSpPr>
              <a:spLocks noChangeArrowheads="1"/>
            </p:cNvSpPr>
            <p:nvPr/>
          </p:nvSpPr>
          <p:spPr bwMode="auto">
            <a:xfrm>
              <a:off x="240" y="144"/>
              <a:ext cx="1008" cy="816"/>
            </a:xfrm>
            <a:prstGeom prst="rect">
              <a:avLst/>
            </a:prstGeom>
            <a:solidFill>
              <a:srgbClr val="000000"/>
            </a:solidFill>
            <a:ln w="9525">
              <a:solidFill>
                <a:schemeClr val="tx1"/>
              </a:solidFill>
              <a:miter lim="800000"/>
              <a:headEnd/>
              <a:tailEnd/>
            </a:ln>
          </p:spPr>
          <p:txBody>
            <a:bodyPr wrap="none" anchor="ctr"/>
            <a:lstStyle/>
            <a:p>
              <a:pPr algn="ctr"/>
              <a:endParaRPr lang="en-US"/>
            </a:p>
          </p:txBody>
        </p:sp>
        <p:pic>
          <p:nvPicPr>
            <p:cNvPr id="68665" name="Picture 7" descr="KitKat"/>
            <p:cNvPicPr>
              <a:picLocks noChangeAspect="1" noChangeArrowheads="1"/>
            </p:cNvPicPr>
            <p:nvPr/>
          </p:nvPicPr>
          <p:blipFill>
            <a:blip r:embed="rId3"/>
            <a:srcRect/>
            <a:stretch>
              <a:fillRect/>
            </a:stretch>
          </p:blipFill>
          <p:spPr bwMode="auto">
            <a:xfrm>
              <a:off x="240" y="144"/>
              <a:ext cx="1008" cy="756"/>
            </a:xfrm>
            <a:prstGeom prst="rect">
              <a:avLst/>
            </a:prstGeom>
            <a:noFill/>
            <a:ln w="9525">
              <a:noFill/>
              <a:miter lim="800000"/>
              <a:headEnd/>
              <a:tailEnd/>
            </a:ln>
          </p:spPr>
        </p:pic>
        <p:sp>
          <p:nvSpPr>
            <p:cNvPr id="68666" name="Text Box 8"/>
            <p:cNvSpPr txBox="1">
              <a:spLocks noChangeArrowheads="1"/>
            </p:cNvSpPr>
            <p:nvPr/>
          </p:nvSpPr>
          <p:spPr bwMode="auto">
            <a:xfrm>
              <a:off x="240" y="193"/>
              <a:ext cx="1008" cy="257"/>
            </a:xfrm>
            <a:prstGeom prst="rect">
              <a:avLst/>
            </a:prstGeom>
            <a:noFill/>
            <a:ln w="9525">
              <a:noFill/>
              <a:miter lim="800000"/>
              <a:headEnd/>
              <a:tailEnd/>
            </a:ln>
          </p:spPr>
          <p:txBody>
            <a:bodyPr>
              <a:spAutoFit/>
            </a:bodyPr>
            <a:lstStyle/>
            <a:p>
              <a:pPr algn="ctr"/>
              <a:endParaRPr lang="en-US" sz="1600">
                <a:solidFill>
                  <a:schemeClr val="bg1"/>
                </a:solidFill>
              </a:endParaRPr>
            </a:p>
          </p:txBody>
        </p:sp>
        <p:sp>
          <p:nvSpPr>
            <p:cNvPr id="68667" name="Text Box 9"/>
            <p:cNvSpPr txBox="1">
              <a:spLocks noChangeArrowheads="1"/>
            </p:cNvSpPr>
            <p:nvPr/>
          </p:nvSpPr>
          <p:spPr bwMode="auto">
            <a:xfrm>
              <a:off x="240" y="720"/>
              <a:ext cx="1008" cy="257"/>
            </a:xfrm>
            <a:prstGeom prst="rect">
              <a:avLst/>
            </a:prstGeom>
            <a:noFill/>
            <a:ln w="9525">
              <a:noFill/>
              <a:miter lim="800000"/>
              <a:headEnd/>
              <a:tailEnd/>
            </a:ln>
          </p:spPr>
          <p:txBody>
            <a:bodyPr>
              <a:spAutoFit/>
            </a:bodyPr>
            <a:lstStyle/>
            <a:p>
              <a:pPr algn="ctr"/>
              <a:endParaRPr lang="en-US" sz="1600">
                <a:solidFill>
                  <a:schemeClr val="bg1"/>
                </a:solidFill>
              </a:endParaRPr>
            </a:p>
          </p:txBody>
        </p:sp>
      </p:grpSp>
      <p:grpSp>
        <p:nvGrpSpPr>
          <p:cNvPr id="68612" name="Group 10"/>
          <p:cNvGrpSpPr>
            <a:grpSpLocks/>
          </p:cNvGrpSpPr>
          <p:nvPr/>
        </p:nvGrpSpPr>
        <p:grpSpPr bwMode="auto">
          <a:xfrm>
            <a:off x="1981200" y="3886200"/>
            <a:ext cx="1295400" cy="1143000"/>
            <a:chOff x="1152" y="960"/>
            <a:chExt cx="1008" cy="816"/>
          </a:xfrm>
        </p:grpSpPr>
        <p:sp>
          <p:nvSpPr>
            <p:cNvPr id="68662" name="Rectangle 11"/>
            <p:cNvSpPr>
              <a:spLocks noChangeArrowheads="1"/>
            </p:cNvSpPr>
            <p:nvPr/>
          </p:nvSpPr>
          <p:spPr bwMode="auto">
            <a:xfrm>
              <a:off x="1152" y="960"/>
              <a:ext cx="1008" cy="816"/>
            </a:xfrm>
            <a:prstGeom prst="rect">
              <a:avLst/>
            </a:prstGeom>
            <a:solidFill>
              <a:srgbClr val="000000"/>
            </a:solidFill>
            <a:ln w="9525">
              <a:solidFill>
                <a:schemeClr val="tx1"/>
              </a:solidFill>
              <a:miter lim="800000"/>
              <a:headEnd/>
              <a:tailEnd/>
            </a:ln>
          </p:spPr>
          <p:txBody>
            <a:bodyPr wrap="none" anchor="ctr"/>
            <a:lstStyle/>
            <a:p>
              <a:pPr algn="ctr"/>
              <a:endParaRPr lang="en-US"/>
            </a:p>
          </p:txBody>
        </p:sp>
        <p:sp>
          <p:nvSpPr>
            <p:cNvPr id="68663" name="Text Box 12"/>
            <p:cNvSpPr txBox="1">
              <a:spLocks noChangeArrowheads="1"/>
            </p:cNvSpPr>
            <p:nvPr/>
          </p:nvSpPr>
          <p:spPr bwMode="auto">
            <a:xfrm>
              <a:off x="1152" y="1248"/>
              <a:ext cx="1008" cy="240"/>
            </a:xfrm>
            <a:prstGeom prst="rect">
              <a:avLst/>
            </a:prstGeom>
            <a:noFill/>
            <a:ln w="9525">
              <a:noFill/>
              <a:miter lim="800000"/>
              <a:headEnd/>
              <a:tailEnd/>
            </a:ln>
          </p:spPr>
          <p:txBody>
            <a:bodyPr>
              <a:spAutoFit/>
            </a:bodyPr>
            <a:lstStyle/>
            <a:p>
              <a:pPr algn="ctr"/>
              <a:r>
                <a:rPr lang="en-US" sz="1600">
                  <a:solidFill>
                    <a:schemeClr val="bg1"/>
                  </a:solidFill>
                </a:rPr>
                <a:t>+</a:t>
              </a:r>
            </a:p>
          </p:txBody>
        </p:sp>
      </p:grpSp>
      <p:sp>
        <p:nvSpPr>
          <p:cNvPr id="68613" name="Line 14"/>
          <p:cNvSpPr>
            <a:spLocks noChangeShapeType="1"/>
          </p:cNvSpPr>
          <p:nvPr/>
        </p:nvSpPr>
        <p:spPr bwMode="auto">
          <a:xfrm rot="1351344">
            <a:off x="381000" y="3124200"/>
            <a:ext cx="2895600" cy="3160713"/>
          </a:xfrm>
          <a:prstGeom prst="line">
            <a:avLst/>
          </a:prstGeom>
          <a:noFill/>
          <a:ln w="19050">
            <a:solidFill>
              <a:schemeClr val="tx1"/>
            </a:solidFill>
            <a:round/>
            <a:headEnd/>
            <a:tailEnd type="triangle" w="med" len="med"/>
          </a:ln>
        </p:spPr>
        <p:txBody>
          <a:bodyPr wrap="none" anchor="ctr"/>
          <a:lstStyle/>
          <a:p>
            <a:endParaRPr lang="en-US"/>
          </a:p>
        </p:txBody>
      </p:sp>
      <p:sp>
        <p:nvSpPr>
          <p:cNvPr id="68614" name="Line 15"/>
          <p:cNvSpPr>
            <a:spLocks noChangeShapeType="1"/>
          </p:cNvSpPr>
          <p:nvPr/>
        </p:nvSpPr>
        <p:spPr bwMode="auto">
          <a:xfrm rot="4224218">
            <a:off x="1093788" y="2454275"/>
            <a:ext cx="0" cy="457200"/>
          </a:xfrm>
          <a:prstGeom prst="line">
            <a:avLst/>
          </a:prstGeom>
          <a:noFill/>
          <a:ln w="19050">
            <a:solidFill>
              <a:schemeClr val="tx1"/>
            </a:solidFill>
            <a:round/>
            <a:headEnd/>
            <a:tailEnd/>
          </a:ln>
        </p:spPr>
        <p:txBody>
          <a:bodyPr wrap="none" anchor="ctr"/>
          <a:lstStyle/>
          <a:p>
            <a:endParaRPr lang="en-US"/>
          </a:p>
        </p:txBody>
      </p:sp>
      <p:grpSp>
        <p:nvGrpSpPr>
          <p:cNvPr id="68615" name="Group 16"/>
          <p:cNvGrpSpPr>
            <a:grpSpLocks/>
          </p:cNvGrpSpPr>
          <p:nvPr/>
        </p:nvGrpSpPr>
        <p:grpSpPr bwMode="auto">
          <a:xfrm rot="4224218">
            <a:off x="1125538" y="4462463"/>
            <a:ext cx="1371600" cy="457200"/>
            <a:chOff x="-96" y="2976"/>
            <a:chExt cx="864" cy="288"/>
          </a:xfrm>
        </p:grpSpPr>
        <p:sp>
          <p:nvSpPr>
            <p:cNvPr id="68660" name="Line 17"/>
            <p:cNvSpPr>
              <a:spLocks noChangeShapeType="1"/>
            </p:cNvSpPr>
            <p:nvPr/>
          </p:nvSpPr>
          <p:spPr bwMode="auto">
            <a:xfrm>
              <a:off x="768" y="2976"/>
              <a:ext cx="0" cy="288"/>
            </a:xfrm>
            <a:prstGeom prst="line">
              <a:avLst/>
            </a:prstGeom>
            <a:noFill/>
            <a:ln w="19050">
              <a:solidFill>
                <a:schemeClr val="tx1"/>
              </a:solidFill>
              <a:round/>
              <a:headEnd/>
              <a:tailEnd/>
            </a:ln>
          </p:spPr>
          <p:txBody>
            <a:bodyPr wrap="none" anchor="ctr"/>
            <a:lstStyle/>
            <a:p>
              <a:endParaRPr lang="en-US"/>
            </a:p>
          </p:txBody>
        </p:sp>
        <p:sp>
          <p:nvSpPr>
            <p:cNvPr id="68661" name="Line 18"/>
            <p:cNvSpPr>
              <a:spLocks noChangeShapeType="1"/>
            </p:cNvSpPr>
            <p:nvPr/>
          </p:nvSpPr>
          <p:spPr bwMode="auto">
            <a:xfrm>
              <a:off x="-96" y="2976"/>
              <a:ext cx="0" cy="288"/>
            </a:xfrm>
            <a:prstGeom prst="line">
              <a:avLst/>
            </a:prstGeom>
            <a:noFill/>
            <a:ln w="19050">
              <a:solidFill>
                <a:schemeClr val="tx1"/>
              </a:solidFill>
              <a:round/>
              <a:headEnd/>
              <a:tailEnd/>
            </a:ln>
          </p:spPr>
          <p:txBody>
            <a:bodyPr wrap="none" anchor="ctr"/>
            <a:lstStyle/>
            <a:p>
              <a:endParaRPr lang="en-US"/>
            </a:p>
          </p:txBody>
        </p:sp>
      </p:grpSp>
      <p:sp>
        <p:nvSpPr>
          <p:cNvPr id="68616" name="Text Box 19"/>
          <p:cNvSpPr txBox="1">
            <a:spLocks noChangeArrowheads="1"/>
          </p:cNvSpPr>
          <p:nvPr/>
        </p:nvSpPr>
        <p:spPr bwMode="auto">
          <a:xfrm>
            <a:off x="144463" y="2971800"/>
            <a:ext cx="1303337" cy="825500"/>
          </a:xfrm>
          <a:prstGeom prst="rect">
            <a:avLst/>
          </a:prstGeom>
          <a:noFill/>
          <a:ln w="9525">
            <a:noFill/>
            <a:miter lim="800000"/>
            <a:headEnd/>
            <a:tailEnd/>
          </a:ln>
        </p:spPr>
        <p:txBody>
          <a:bodyPr wrap="none">
            <a:spAutoFit/>
          </a:bodyPr>
          <a:lstStyle/>
          <a:p>
            <a:r>
              <a:rPr lang="en-US" sz="1600"/>
              <a:t>4s</a:t>
            </a:r>
          </a:p>
          <a:p>
            <a:r>
              <a:rPr lang="en-US" sz="1600"/>
              <a:t>food item</a:t>
            </a:r>
          </a:p>
          <a:p>
            <a:r>
              <a:rPr lang="en-US" sz="1600"/>
              <a:t>presentation</a:t>
            </a:r>
            <a:endParaRPr lang="en-US"/>
          </a:p>
        </p:txBody>
      </p:sp>
      <p:sp>
        <p:nvSpPr>
          <p:cNvPr id="68617" name="Text Box 20"/>
          <p:cNvSpPr txBox="1">
            <a:spLocks noChangeArrowheads="1"/>
          </p:cNvSpPr>
          <p:nvPr/>
        </p:nvSpPr>
        <p:spPr bwMode="auto">
          <a:xfrm>
            <a:off x="762000" y="4343400"/>
            <a:ext cx="891591" cy="338554"/>
          </a:xfrm>
          <a:prstGeom prst="rect">
            <a:avLst/>
          </a:prstGeom>
          <a:noFill/>
          <a:ln w="9525">
            <a:noFill/>
            <a:miter lim="800000"/>
            <a:headEnd/>
            <a:tailEnd/>
          </a:ln>
        </p:spPr>
        <p:txBody>
          <a:bodyPr wrap="none">
            <a:spAutoFit/>
          </a:bodyPr>
          <a:lstStyle/>
          <a:p>
            <a:r>
              <a:rPr lang="en-US" sz="1600" dirty="0" smtClean="0"/>
              <a:t> fixation</a:t>
            </a:r>
            <a:endParaRPr lang="en-US" dirty="0"/>
          </a:p>
        </p:txBody>
      </p:sp>
      <p:sp>
        <p:nvSpPr>
          <p:cNvPr id="68618" name="Text Box 27"/>
          <p:cNvSpPr txBox="1">
            <a:spLocks noChangeArrowheads="1"/>
          </p:cNvSpPr>
          <p:nvPr/>
        </p:nvSpPr>
        <p:spPr bwMode="auto">
          <a:xfrm>
            <a:off x="1676400" y="3429000"/>
            <a:ext cx="1122363" cy="304800"/>
          </a:xfrm>
          <a:prstGeom prst="rect">
            <a:avLst/>
          </a:prstGeom>
          <a:noFill/>
          <a:ln w="9525">
            <a:noFill/>
            <a:miter lim="800000"/>
            <a:headEnd/>
            <a:tailEnd/>
          </a:ln>
        </p:spPr>
        <p:txBody>
          <a:bodyPr wrap="none">
            <a:spAutoFit/>
          </a:bodyPr>
          <a:lstStyle/>
          <a:p>
            <a:r>
              <a:rPr lang="en-US" sz="1400">
                <a:solidFill>
                  <a:schemeClr val="bg1"/>
                </a:solidFill>
              </a:rPr>
              <a:t>Rate Health</a:t>
            </a:r>
          </a:p>
        </p:txBody>
      </p:sp>
      <p:pic>
        <p:nvPicPr>
          <p:cNvPr id="68619" name="Picture 28" descr="reddelicious"/>
          <p:cNvPicPr>
            <a:picLocks noChangeAspect="1" noChangeArrowheads="1"/>
          </p:cNvPicPr>
          <p:nvPr/>
        </p:nvPicPr>
        <p:blipFill>
          <a:blip r:embed="rId4"/>
          <a:srcRect/>
          <a:stretch>
            <a:fillRect/>
          </a:stretch>
        </p:blipFill>
        <p:spPr bwMode="auto">
          <a:xfrm>
            <a:off x="2438400" y="5257800"/>
            <a:ext cx="1371600" cy="1027113"/>
          </a:xfrm>
          <a:prstGeom prst="rect">
            <a:avLst/>
          </a:prstGeom>
          <a:noFill/>
          <a:ln w="9525">
            <a:noFill/>
            <a:miter lim="800000"/>
            <a:headEnd/>
            <a:tailEnd/>
          </a:ln>
        </p:spPr>
      </p:pic>
      <p:sp>
        <p:nvSpPr>
          <p:cNvPr id="68620" name="Text Box 31"/>
          <p:cNvSpPr txBox="1">
            <a:spLocks noChangeArrowheads="1"/>
          </p:cNvSpPr>
          <p:nvPr/>
        </p:nvSpPr>
        <p:spPr bwMode="auto">
          <a:xfrm>
            <a:off x="2590800" y="5943600"/>
            <a:ext cx="1122363" cy="304800"/>
          </a:xfrm>
          <a:prstGeom prst="rect">
            <a:avLst/>
          </a:prstGeom>
          <a:noFill/>
          <a:ln w="9525">
            <a:noFill/>
            <a:miter lim="800000"/>
            <a:headEnd/>
            <a:tailEnd/>
          </a:ln>
        </p:spPr>
        <p:txBody>
          <a:bodyPr wrap="none">
            <a:spAutoFit/>
          </a:bodyPr>
          <a:lstStyle/>
          <a:p>
            <a:r>
              <a:rPr lang="en-US" sz="1400">
                <a:solidFill>
                  <a:schemeClr val="bg1"/>
                </a:solidFill>
              </a:rPr>
              <a:t>Rate Health</a:t>
            </a:r>
          </a:p>
        </p:txBody>
      </p:sp>
      <p:grpSp>
        <p:nvGrpSpPr>
          <p:cNvPr id="68621" name="Group 37"/>
          <p:cNvGrpSpPr>
            <a:grpSpLocks/>
          </p:cNvGrpSpPr>
          <p:nvPr/>
        </p:nvGrpSpPr>
        <p:grpSpPr bwMode="auto">
          <a:xfrm>
            <a:off x="4419600" y="3962400"/>
            <a:ext cx="1295400" cy="1089025"/>
            <a:chOff x="1152" y="960"/>
            <a:chExt cx="1008" cy="816"/>
          </a:xfrm>
        </p:grpSpPr>
        <p:sp>
          <p:nvSpPr>
            <p:cNvPr id="68658" name="Rectangle 38"/>
            <p:cNvSpPr>
              <a:spLocks noChangeArrowheads="1"/>
            </p:cNvSpPr>
            <p:nvPr/>
          </p:nvSpPr>
          <p:spPr bwMode="auto">
            <a:xfrm>
              <a:off x="1152" y="960"/>
              <a:ext cx="1008" cy="816"/>
            </a:xfrm>
            <a:prstGeom prst="rect">
              <a:avLst/>
            </a:prstGeom>
            <a:solidFill>
              <a:srgbClr val="000000"/>
            </a:solidFill>
            <a:ln w="9525">
              <a:solidFill>
                <a:schemeClr val="tx1"/>
              </a:solidFill>
              <a:miter lim="800000"/>
              <a:headEnd/>
              <a:tailEnd/>
            </a:ln>
          </p:spPr>
          <p:txBody>
            <a:bodyPr wrap="none" anchor="ctr"/>
            <a:lstStyle/>
            <a:p>
              <a:pPr algn="ctr"/>
              <a:endParaRPr lang="en-US"/>
            </a:p>
          </p:txBody>
        </p:sp>
        <p:sp>
          <p:nvSpPr>
            <p:cNvPr id="68659" name="Text Box 39"/>
            <p:cNvSpPr txBox="1">
              <a:spLocks noChangeArrowheads="1"/>
            </p:cNvSpPr>
            <p:nvPr/>
          </p:nvSpPr>
          <p:spPr bwMode="auto">
            <a:xfrm>
              <a:off x="1152" y="1248"/>
              <a:ext cx="1008" cy="252"/>
            </a:xfrm>
            <a:prstGeom prst="rect">
              <a:avLst/>
            </a:prstGeom>
            <a:noFill/>
            <a:ln w="9525">
              <a:noFill/>
              <a:miter lim="800000"/>
              <a:headEnd/>
              <a:tailEnd/>
            </a:ln>
          </p:spPr>
          <p:txBody>
            <a:bodyPr>
              <a:spAutoFit/>
            </a:bodyPr>
            <a:lstStyle/>
            <a:p>
              <a:pPr algn="ctr"/>
              <a:r>
                <a:rPr lang="en-US" sz="1600">
                  <a:solidFill>
                    <a:schemeClr val="bg1"/>
                  </a:solidFill>
                </a:rPr>
                <a:t>+</a:t>
              </a:r>
            </a:p>
          </p:txBody>
        </p:sp>
      </p:grpSp>
      <p:grpSp>
        <p:nvGrpSpPr>
          <p:cNvPr id="68622" name="Group 67"/>
          <p:cNvGrpSpPr>
            <a:grpSpLocks/>
          </p:cNvGrpSpPr>
          <p:nvPr/>
        </p:nvGrpSpPr>
        <p:grpSpPr bwMode="auto">
          <a:xfrm>
            <a:off x="2819400" y="2705100"/>
            <a:ext cx="2895600" cy="3602038"/>
            <a:chOff x="1872" y="1320"/>
            <a:chExt cx="1824" cy="2269"/>
          </a:xfrm>
        </p:grpSpPr>
        <p:sp>
          <p:nvSpPr>
            <p:cNvPr id="68653" name="Line 40"/>
            <p:cNvSpPr>
              <a:spLocks noChangeShapeType="1"/>
            </p:cNvSpPr>
            <p:nvPr/>
          </p:nvSpPr>
          <p:spPr bwMode="auto">
            <a:xfrm rot="1351344">
              <a:off x="1872" y="1598"/>
              <a:ext cx="1824" cy="1991"/>
            </a:xfrm>
            <a:prstGeom prst="line">
              <a:avLst/>
            </a:prstGeom>
            <a:noFill/>
            <a:ln w="19050">
              <a:solidFill>
                <a:schemeClr val="tx1"/>
              </a:solidFill>
              <a:round/>
              <a:headEnd/>
              <a:tailEnd type="triangle" w="med" len="med"/>
            </a:ln>
          </p:spPr>
          <p:txBody>
            <a:bodyPr wrap="none" anchor="ctr"/>
            <a:lstStyle/>
            <a:p>
              <a:endParaRPr lang="en-US"/>
            </a:p>
          </p:txBody>
        </p:sp>
        <p:sp>
          <p:nvSpPr>
            <p:cNvPr id="68654" name="Line 41"/>
            <p:cNvSpPr>
              <a:spLocks noChangeShapeType="1"/>
            </p:cNvSpPr>
            <p:nvPr/>
          </p:nvSpPr>
          <p:spPr bwMode="auto">
            <a:xfrm rot="4224218">
              <a:off x="2321" y="1176"/>
              <a:ext cx="0" cy="288"/>
            </a:xfrm>
            <a:prstGeom prst="line">
              <a:avLst/>
            </a:prstGeom>
            <a:noFill/>
            <a:ln w="19050">
              <a:solidFill>
                <a:schemeClr val="tx1"/>
              </a:solidFill>
              <a:round/>
              <a:headEnd/>
              <a:tailEnd/>
            </a:ln>
          </p:spPr>
          <p:txBody>
            <a:bodyPr wrap="none" anchor="ctr"/>
            <a:lstStyle/>
            <a:p>
              <a:endParaRPr lang="en-US"/>
            </a:p>
          </p:txBody>
        </p:sp>
        <p:grpSp>
          <p:nvGrpSpPr>
            <p:cNvPr id="68655" name="Group 42"/>
            <p:cNvGrpSpPr>
              <a:grpSpLocks/>
            </p:cNvGrpSpPr>
            <p:nvPr/>
          </p:nvGrpSpPr>
          <p:grpSpPr bwMode="auto">
            <a:xfrm rot="4224218">
              <a:off x="2341" y="2441"/>
              <a:ext cx="864" cy="288"/>
              <a:chOff x="-96" y="2976"/>
              <a:chExt cx="864" cy="288"/>
            </a:xfrm>
          </p:grpSpPr>
          <p:sp>
            <p:nvSpPr>
              <p:cNvPr id="68656" name="Line 43"/>
              <p:cNvSpPr>
                <a:spLocks noChangeShapeType="1"/>
              </p:cNvSpPr>
              <p:nvPr/>
            </p:nvSpPr>
            <p:spPr bwMode="auto">
              <a:xfrm>
                <a:off x="768" y="2976"/>
                <a:ext cx="0" cy="288"/>
              </a:xfrm>
              <a:prstGeom prst="line">
                <a:avLst/>
              </a:prstGeom>
              <a:noFill/>
              <a:ln w="19050">
                <a:solidFill>
                  <a:schemeClr val="tx1"/>
                </a:solidFill>
                <a:round/>
                <a:headEnd/>
                <a:tailEnd/>
              </a:ln>
            </p:spPr>
            <p:txBody>
              <a:bodyPr wrap="none" anchor="ctr"/>
              <a:lstStyle/>
              <a:p>
                <a:endParaRPr lang="en-US"/>
              </a:p>
            </p:txBody>
          </p:sp>
          <p:sp>
            <p:nvSpPr>
              <p:cNvPr id="68657" name="Line 44"/>
              <p:cNvSpPr>
                <a:spLocks noChangeShapeType="1"/>
              </p:cNvSpPr>
              <p:nvPr/>
            </p:nvSpPr>
            <p:spPr bwMode="auto">
              <a:xfrm>
                <a:off x="-96" y="2976"/>
                <a:ext cx="0" cy="288"/>
              </a:xfrm>
              <a:prstGeom prst="line">
                <a:avLst/>
              </a:prstGeom>
              <a:noFill/>
              <a:ln w="19050">
                <a:solidFill>
                  <a:schemeClr val="tx1"/>
                </a:solidFill>
                <a:round/>
                <a:headEnd/>
                <a:tailEnd/>
              </a:ln>
            </p:spPr>
            <p:txBody>
              <a:bodyPr wrap="none" anchor="ctr"/>
              <a:lstStyle/>
              <a:p>
                <a:endParaRPr lang="en-US"/>
              </a:p>
            </p:txBody>
          </p:sp>
        </p:grpSp>
      </p:grpSp>
      <p:grpSp>
        <p:nvGrpSpPr>
          <p:cNvPr id="68623" name="Group 66"/>
          <p:cNvGrpSpPr>
            <a:grpSpLocks/>
          </p:cNvGrpSpPr>
          <p:nvPr/>
        </p:nvGrpSpPr>
        <p:grpSpPr bwMode="auto">
          <a:xfrm>
            <a:off x="4876800" y="5257800"/>
            <a:ext cx="1371600" cy="1089025"/>
            <a:chOff x="2592" y="1296"/>
            <a:chExt cx="864" cy="686"/>
          </a:xfrm>
        </p:grpSpPr>
        <p:grpSp>
          <p:nvGrpSpPr>
            <p:cNvPr id="68647" name="Group 32"/>
            <p:cNvGrpSpPr>
              <a:grpSpLocks/>
            </p:cNvGrpSpPr>
            <p:nvPr/>
          </p:nvGrpSpPr>
          <p:grpSpPr bwMode="auto">
            <a:xfrm>
              <a:off x="2592" y="1296"/>
              <a:ext cx="864" cy="686"/>
              <a:chOff x="240" y="144"/>
              <a:chExt cx="1008" cy="833"/>
            </a:xfrm>
          </p:grpSpPr>
          <p:sp>
            <p:nvSpPr>
              <p:cNvPr id="68649" name="Rectangle 33"/>
              <p:cNvSpPr>
                <a:spLocks noChangeArrowheads="1"/>
              </p:cNvSpPr>
              <p:nvPr/>
            </p:nvSpPr>
            <p:spPr bwMode="auto">
              <a:xfrm>
                <a:off x="240" y="144"/>
                <a:ext cx="1008" cy="816"/>
              </a:xfrm>
              <a:prstGeom prst="rect">
                <a:avLst/>
              </a:prstGeom>
              <a:solidFill>
                <a:srgbClr val="000000"/>
              </a:solidFill>
              <a:ln w="9525">
                <a:solidFill>
                  <a:schemeClr val="tx1"/>
                </a:solidFill>
                <a:miter lim="800000"/>
                <a:headEnd/>
                <a:tailEnd/>
              </a:ln>
            </p:spPr>
            <p:txBody>
              <a:bodyPr wrap="none" anchor="ctr"/>
              <a:lstStyle/>
              <a:p>
                <a:pPr algn="ctr"/>
                <a:endParaRPr lang="en-US"/>
              </a:p>
            </p:txBody>
          </p:sp>
          <p:pic>
            <p:nvPicPr>
              <p:cNvPr id="68650" name="Picture 34" descr="KitKat"/>
              <p:cNvPicPr>
                <a:picLocks noChangeAspect="1" noChangeArrowheads="1"/>
              </p:cNvPicPr>
              <p:nvPr/>
            </p:nvPicPr>
            <p:blipFill>
              <a:blip r:embed="rId3"/>
              <a:srcRect/>
              <a:stretch>
                <a:fillRect/>
              </a:stretch>
            </p:blipFill>
            <p:spPr bwMode="auto">
              <a:xfrm>
                <a:off x="240" y="144"/>
                <a:ext cx="1008" cy="756"/>
              </a:xfrm>
              <a:prstGeom prst="rect">
                <a:avLst/>
              </a:prstGeom>
              <a:noFill/>
              <a:ln w="9525">
                <a:noFill/>
                <a:miter lim="800000"/>
                <a:headEnd/>
                <a:tailEnd/>
              </a:ln>
            </p:spPr>
          </p:pic>
          <p:sp>
            <p:nvSpPr>
              <p:cNvPr id="68651" name="Text Box 35"/>
              <p:cNvSpPr txBox="1">
                <a:spLocks noChangeArrowheads="1"/>
              </p:cNvSpPr>
              <p:nvPr/>
            </p:nvSpPr>
            <p:spPr bwMode="auto">
              <a:xfrm>
                <a:off x="240" y="193"/>
                <a:ext cx="1008" cy="257"/>
              </a:xfrm>
              <a:prstGeom prst="rect">
                <a:avLst/>
              </a:prstGeom>
              <a:noFill/>
              <a:ln w="9525">
                <a:noFill/>
                <a:miter lim="800000"/>
                <a:headEnd/>
                <a:tailEnd/>
              </a:ln>
            </p:spPr>
            <p:txBody>
              <a:bodyPr>
                <a:spAutoFit/>
              </a:bodyPr>
              <a:lstStyle/>
              <a:p>
                <a:pPr algn="ctr"/>
                <a:endParaRPr lang="en-US" sz="1600">
                  <a:solidFill>
                    <a:schemeClr val="bg1"/>
                  </a:solidFill>
                </a:endParaRPr>
              </a:p>
            </p:txBody>
          </p:sp>
          <p:sp>
            <p:nvSpPr>
              <p:cNvPr id="68652" name="Text Box 36"/>
              <p:cNvSpPr txBox="1">
                <a:spLocks noChangeArrowheads="1"/>
              </p:cNvSpPr>
              <p:nvPr/>
            </p:nvSpPr>
            <p:spPr bwMode="auto">
              <a:xfrm>
                <a:off x="240" y="720"/>
                <a:ext cx="1008" cy="257"/>
              </a:xfrm>
              <a:prstGeom prst="rect">
                <a:avLst/>
              </a:prstGeom>
              <a:noFill/>
              <a:ln w="9525">
                <a:noFill/>
                <a:miter lim="800000"/>
                <a:headEnd/>
                <a:tailEnd/>
              </a:ln>
            </p:spPr>
            <p:txBody>
              <a:bodyPr>
                <a:spAutoFit/>
              </a:bodyPr>
              <a:lstStyle/>
              <a:p>
                <a:pPr algn="ctr"/>
                <a:endParaRPr lang="en-US" sz="1600">
                  <a:solidFill>
                    <a:schemeClr val="bg1"/>
                  </a:solidFill>
                </a:endParaRPr>
              </a:p>
            </p:txBody>
          </p:sp>
        </p:grpSp>
        <p:sp>
          <p:nvSpPr>
            <p:cNvPr id="68648" name="Text Box 47"/>
            <p:cNvSpPr txBox="1">
              <a:spLocks noChangeArrowheads="1"/>
            </p:cNvSpPr>
            <p:nvPr/>
          </p:nvSpPr>
          <p:spPr bwMode="auto">
            <a:xfrm>
              <a:off x="2688" y="1790"/>
              <a:ext cx="664" cy="192"/>
            </a:xfrm>
            <a:prstGeom prst="rect">
              <a:avLst/>
            </a:prstGeom>
            <a:noFill/>
            <a:ln w="9525">
              <a:noFill/>
              <a:miter lim="800000"/>
              <a:headEnd/>
              <a:tailEnd/>
            </a:ln>
          </p:spPr>
          <p:txBody>
            <a:bodyPr wrap="none">
              <a:spAutoFit/>
            </a:bodyPr>
            <a:lstStyle/>
            <a:p>
              <a:r>
                <a:rPr lang="en-US" sz="1400">
                  <a:solidFill>
                    <a:schemeClr val="bg1"/>
                  </a:solidFill>
                </a:rPr>
                <a:t>Rate Taste</a:t>
              </a:r>
            </a:p>
          </p:txBody>
        </p:sp>
      </p:grpSp>
      <p:pic>
        <p:nvPicPr>
          <p:cNvPr id="68624" name="Picture 48" descr="reddelicious"/>
          <p:cNvPicPr>
            <a:picLocks noChangeAspect="1" noChangeArrowheads="1"/>
          </p:cNvPicPr>
          <p:nvPr/>
        </p:nvPicPr>
        <p:blipFill>
          <a:blip r:embed="rId4"/>
          <a:srcRect/>
          <a:stretch>
            <a:fillRect/>
          </a:stretch>
        </p:blipFill>
        <p:spPr bwMode="auto">
          <a:xfrm>
            <a:off x="3962400" y="2667000"/>
            <a:ext cx="1371600" cy="1027113"/>
          </a:xfrm>
          <a:prstGeom prst="rect">
            <a:avLst/>
          </a:prstGeom>
          <a:noFill/>
          <a:ln w="9525">
            <a:noFill/>
            <a:miter lim="800000"/>
            <a:headEnd/>
            <a:tailEnd/>
          </a:ln>
        </p:spPr>
      </p:pic>
      <p:sp>
        <p:nvSpPr>
          <p:cNvPr id="68625" name="Text Box 49"/>
          <p:cNvSpPr txBox="1">
            <a:spLocks noChangeArrowheads="1"/>
          </p:cNvSpPr>
          <p:nvPr/>
        </p:nvSpPr>
        <p:spPr bwMode="auto">
          <a:xfrm>
            <a:off x="4114800" y="3429000"/>
            <a:ext cx="1054100" cy="304800"/>
          </a:xfrm>
          <a:prstGeom prst="rect">
            <a:avLst/>
          </a:prstGeom>
          <a:noFill/>
          <a:ln w="9525">
            <a:noFill/>
            <a:miter lim="800000"/>
            <a:headEnd/>
            <a:tailEnd/>
          </a:ln>
        </p:spPr>
        <p:txBody>
          <a:bodyPr wrap="none">
            <a:spAutoFit/>
          </a:bodyPr>
          <a:lstStyle/>
          <a:p>
            <a:r>
              <a:rPr lang="en-US" sz="1400">
                <a:solidFill>
                  <a:schemeClr val="bg1"/>
                </a:solidFill>
              </a:rPr>
              <a:t>Rate Taste</a:t>
            </a:r>
          </a:p>
        </p:txBody>
      </p:sp>
      <p:grpSp>
        <p:nvGrpSpPr>
          <p:cNvPr id="68626" name="Group 50"/>
          <p:cNvGrpSpPr>
            <a:grpSpLocks/>
          </p:cNvGrpSpPr>
          <p:nvPr/>
        </p:nvGrpSpPr>
        <p:grpSpPr bwMode="auto">
          <a:xfrm>
            <a:off x="6477000" y="2667000"/>
            <a:ext cx="1371600" cy="1089025"/>
            <a:chOff x="240" y="144"/>
            <a:chExt cx="1008" cy="833"/>
          </a:xfrm>
        </p:grpSpPr>
        <p:sp>
          <p:nvSpPr>
            <p:cNvPr id="68643" name="Rectangle 51"/>
            <p:cNvSpPr>
              <a:spLocks noChangeArrowheads="1"/>
            </p:cNvSpPr>
            <p:nvPr/>
          </p:nvSpPr>
          <p:spPr bwMode="auto">
            <a:xfrm>
              <a:off x="240" y="144"/>
              <a:ext cx="1008" cy="816"/>
            </a:xfrm>
            <a:prstGeom prst="rect">
              <a:avLst/>
            </a:prstGeom>
            <a:solidFill>
              <a:srgbClr val="000000"/>
            </a:solidFill>
            <a:ln w="9525">
              <a:solidFill>
                <a:schemeClr val="tx1"/>
              </a:solidFill>
              <a:miter lim="800000"/>
              <a:headEnd/>
              <a:tailEnd/>
            </a:ln>
          </p:spPr>
          <p:txBody>
            <a:bodyPr wrap="none" anchor="ctr"/>
            <a:lstStyle/>
            <a:p>
              <a:pPr algn="ctr"/>
              <a:endParaRPr lang="en-US"/>
            </a:p>
          </p:txBody>
        </p:sp>
        <p:pic>
          <p:nvPicPr>
            <p:cNvPr id="68644" name="Picture 52" descr="KitKat"/>
            <p:cNvPicPr>
              <a:picLocks noChangeAspect="1" noChangeArrowheads="1"/>
            </p:cNvPicPr>
            <p:nvPr/>
          </p:nvPicPr>
          <p:blipFill>
            <a:blip r:embed="rId3"/>
            <a:srcRect/>
            <a:stretch>
              <a:fillRect/>
            </a:stretch>
          </p:blipFill>
          <p:spPr bwMode="auto">
            <a:xfrm>
              <a:off x="240" y="144"/>
              <a:ext cx="1008" cy="756"/>
            </a:xfrm>
            <a:prstGeom prst="rect">
              <a:avLst/>
            </a:prstGeom>
            <a:noFill/>
            <a:ln w="9525">
              <a:noFill/>
              <a:miter lim="800000"/>
              <a:headEnd/>
              <a:tailEnd/>
            </a:ln>
          </p:spPr>
        </p:pic>
        <p:sp>
          <p:nvSpPr>
            <p:cNvPr id="68645" name="Text Box 53"/>
            <p:cNvSpPr txBox="1">
              <a:spLocks noChangeArrowheads="1"/>
            </p:cNvSpPr>
            <p:nvPr/>
          </p:nvSpPr>
          <p:spPr bwMode="auto">
            <a:xfrm>
              <a:off x="240" y="193"/>
              <a:ext cx="1008" cy="257"/>
            </a:xfrm>
            <a:prstGeom prst="rect">
              <a:avLst/>
            </a:prstGeom>
            <a:noFill/>
            <a:ln w="9525">
              <a:noFill/>
              <a:miter lim="800000"/>
              <a:headEnd/>
              <a:tailEnd/>
            </a:ln>
          </p:spPr>
          <p:txBody>
            <a:bodyPr>
              <a:spAutoFit/>
            </a:bodyPr>
            <a:lstStyle/>
            <a:p>
              <a:pPr algn="ctr"/>
              <a:endParaRPr lang="en-US" sz="1600">
                <a:solidFill>
                  <a:schemeClr val="bg1"/>
                </a:solidFill>
              </a:endParaRPr>
            </a:p>
          </p:txBody>
        </p:sp>
        <p:sp>
          <p:nvSpPr>
            <p:cNvPr id="68646" name="Text Box 54"/>
            <p:cNvSpPr txBox="1">
              <a:spLocks noChangeArrowheads="1"/>
            </p:cNvSpPr>
            <p:nvPr/>
          </p:nvSpPr>
          <p:spPr bwMode="auto">
            <a:xfrm>
              <a:off x="240" y="720"/>
              <a:ext cx="1008" cy="257"/>
            </a:xfrm>
            <a:prstGeom prst="rect">
              <a:avLst/>
            </a:prstGeom>
            <a:noFill/>
            <a:ln w="9525">
              <a:noFill/>
              <a:miter lim="800000"/>
              <a:headEnd/>
              <a:tailEnd/>
            </a:ln>
          </p:spPr>
          <p:txBody>
            <a:bodyPr>
              <a:spAutoFit/>
            </a:bodyPr>
            <a:lstStyle/>
            <a:p>
              <a:pPr algn="ctr"/>
              <a:endParaRPr lang="en-US" sz="1600">
                <a:solidFill>
                  <a:schemeClr val="bg1"/>
                </a:solidFill>
              </a:endParaRPr>
            </a:p>
          </p:txBody>
        </p:sp>
      </p:grpSp>
      <p:grpSp>
        <p:nvGrpSpPr>
          <p:cNvPr id="68627" name="Group 55"/>
          <p:cNvGrpSpPr>
            <a:grpSpLocks/>
          </p:cNvGrpSpPr>
          <p:nvPr/>
        </p:nvGrpSpPr>
        <p:grpSpPr bwMode="auto">
          <a:xfrm>
            <a:off x="6934200" y="3962400"/>
            <a:ext cx="1295400" cy="1089025"/>
            <a:chOff x="1152" y="960"/>
            <a:chExt cx="1008" cy="816"/>
          </a:xfrm>
        </p:grpSpPr>
        <p:sp>
          <p:nvSpPr>
            <p:cNvPr id="68641" name="Rectangle 56"/>
            <p:cNvSpPr>
              <a:spLocks noChangeArrowheads="1"/>
            </p:cNvSpPr>
            <p:nvPr/>
          </p:nvSpPr>
          <p:spPr bwMode="auto">
            <a:xfrm>
              <a:off x="1152" y="960"/>
              <a:ext cx="1008" cy="816"/>
            </a:xfrm>
            <a:prstGeom prst="rect">
              <a:avLst/>
            </a:prstGeom>
            <a:solidFill>
              <a:srgbClr val="000000"/>
            </a:solidFill>
            <a:ln w="9525">
              <a:solidFill>
                <a:schemeClr val="tx1"/>
              </a:solidFill>
              <a:miter lim="800000"/>
              <a:headEnd/>
              <a:tailEnd/>
            </a:ln>
          </p:spPr>
          <p:txBody>
            <a:bodyPr wrap="none" anchor="ctr"/>
            <a:lstStyle/>
            <a:p>
              <a:pPr algn="ctr"/>
              <a:endParaRPr lang="en-US"/>
            </a:p>
          </p:txBody>
        </p:sp>
        <p:sp>
          <p:nvSpPr>
            <p:cNvPr id="68642" name="Text Box 57"/>
            <p:cNvSpPr txBox="1">
              <a:spLocks noChangeArrowheads="1"/>
            </p:cNvSpPr>
            <p:nvPr/>
          </p:nvSpPr>
          <p:spPr bwMode="auto">
            <a:xfrm>
              <a:off x="1152" y="1248"/>
              <a:ext cx="1008" cy="252"/>
            </a:xfrm>
            <a:prstGeom prst="rect">
              <a:avLst/>
            </a:prstGeom>
            <a:noFill/>
            <a:ln w="9525">
              <a:noFill/>
              <a:miter lim="800000"/>
              <a:headEnd/>
              <a:tailEnd/>
            </a:ln>
          </p:spPr>
          <p:txBody>
            <a:bodyPr>
              <a:spAutoFit/>
            </a:bodyPr>
            <a:lstStyle/>
            <a:p>
              <a:pPr algn="ctr"/>
              <a:r>
                <a:rPr lang="en-US" sz="1600">
                  <a:solidFill>
                    <a:schemeClr val="bg1"/>
                  </a:solidFill>
                </a:rPr>
                <a:t>+</a:t>
              </a:r>
            </a:p>
          </p:txBody>
        </p:sp>
      </p:grpSp>
      <p:sp>
        <p:nvSpPr>
          <p:cNvPr id="68628" name="Line 58"/>
          <p:cNvSpPr>
            <a:spLocks noChangeShapeType="1"/>
          </p:cNvSpPr>
          <p:nvPr/>
        </p:nvSpPr>
        <p:spPr bwMode="auto">
          <a:xfrm rot="1351344">
            <a:off x="5334000" y="3146425"/>
            <a:ext cx="2895600" cy="3160713"/>
          </a:xfrm>
          <a:prstGeom prst="line">
            <a:avLst/>
          </a:prstGeom>
          <a:noFill/>
          <a:ln w="19050">
            <a:solidFill>
              <a:schemeClr val="tx1"/>
            </a:solidFill>
            <a:round/>
            <a:headEnd/>
            <a:tailEnd type="triangle" w="med" len="med"/>
          </a:ln>
        </p:spPr>
        <p:txBody>
          <a:bodyPr wrap="none" anchor="ctr"/>
          <a:lstStyle/>
          <a:p>
            <a:endParaRPr lang="en-US"/>
          </a:p>
        </p:txBody>
      </p:sp>
      <p:sp>
        <p:nvSpPr>
          <p:cNvPr id="68629" name="Line 59"/>
          <p:cNvSpPr>
            <a:spLocks noChangeShapeType="1"/>
          </p:cNvSpPr>
          <p:nvPr/>
        </p:nvSpPr>
        <p:spPr bwMode="auto">
          <a:xfrm rot="4224218">
            <a:off x="6046788" y="2476500"/>
            <a:ext cx="0" cy="457200"/>
          </a:xfrm>
          <a:prstGeom prst="line">
            <a:avLst/>
          </a:prstGeom>
          <a:noFill/>
          <a:ln w="19050">
            <a:solidFill>
              <a:schemeClr val="tx1"/>
            </a:solidFill>
            <a:round/>
            <a:headEnd/>
            <a:tailEnd/>
          </a:ln>
        </p:spPr>
        <p:txBody>
          <a:bodyPr wrap="none" anchor="ctr"/>
          <a:lstStyle/>
          <a:p>
            <a:endParaRPr lang="en-US"/>
          </a:p>
        </p:txBody>
      </p:sp>
      <p:grpSp>
        <p:nvGrpSpPr>
          <p:cNvPr id="68630" name="Group 60"/>
          <p:cNvGrpSpPr>
            <a:grpSpLocks/>
          </p:cNvGrpSpPr>
          <p:nvPr/>
        </p:nvGrpSpPr>
        <p:grpSpPr bwMode="auto">
          <a:xfrm rot="4224218">
            <a:off x="6078538" y="4484688"/>
            <a:ext cx="1371600" cy="457200"/>
            <a:chOff x="-96" y="2976"/>
            <a:chExt cx="864" cy="288"/>
          </a:xfrm>
        </p:grpSpPr>
        <p:sp>
          <p:nvSpPr>
            <p:cNvPr id="68639" name="Line 61"/>
            <p:cNvSpPr>
              <a:spLocks noChangeShapeType="1"/>
            </p:cNvSpPr>
            <p:nvPr/>
          </p:nvSpPr>
          <p:spPr bwMode="auto">
            <a:xfrm>
              <a:off x="768" y="2976"/>
              <a:ext cx="0" cy="288"/>
            </a:xfrm>
            <a:prstGeom prst="line">
              <a:avLst/>
            </a:prstGeom>
            <a:noFill/>
            <a:ln w="19050">
              <a:solidFill>
                <a:schemeClr val="tx1"/>
              </a:solidFill>
              <a:round/>
              <a:headEnd/>
              <a:tailEnd/>
            </a:ln>
          </p:spPr>
          <p:txBody>
            <a:bodyPr wrap="none" anchor="ctr"/>
            <a:lstStyle/>
            <a:p>
              <a:endParaRPr lang="en-US"/>
            </a:p>
          </p:txBody>
        </p:sp>
        <p:sp>
          <p:nvSpPr>
            <p:cNvPr id="68640" name="Line 62"/>
            <p:cNvSpPr>
              <a:spLocks noChangeShapeType="1"/>
            </p:cNvSpPr>
            <p:nvPr/>
          </p:nvSpPr>
          <p:spPr bwMode="auto">
            <a:xfrm>
              <a:off x="-96" y="2976"/>
              <a:ext cx="0" cy="288"/>
            </a:xfrm>
            <a:prstGeom prst="line">
              <a:avLst/>
            </a:prstGeom>
            <a:noFill/>
            <a:ln w="19050">
              <a:solidFill>
                <a:schemeClr val="tx1"/>
              </a:solidFill>
              <a:round/>
              <a:headEnd/>
              <a:tailEnd/>
            </a:ln>
          </p:spPr>
          <p:txBody>
            <a:bodyPr wrap="none" anchor="ctr"/>
            <a:lstStyle/>
            <a:p>
              <a:endParaRPr lang="en-US"/>
            </a:p>
          </p:txBody>
        </p:sp>
      </p:grpSp>
      <p:sp>
        <p:nvSpPr>
          <p:cNvPr id="68631" name="Text Box 63"/>
          <p:cNvSpPr txBox="1">
            <a:spLocks noChangeArrowheads="1"/>
          </p:cNvSpPr>
          <p:nvPr/>
        </p:nvSpPr>
        <p:spPr bwMode="auto">
          <a:xfrm>
            <a:off x="6858000" y="3429000"/>
            <a:ext cx="738188" cy="304800"/>
          </a:xfrm>
          <a:prstGeom prst="rect">
            <a:avLst/>
          </a:prstGeom>
          <a:noFill/>
          <a:ln w="9525">
            <a:noFill/>
            <a:miter lim="800000"/>
            <a:headEnd/>
            <a:tailEnd/>
          </a:ln>
        </p:spPr>
        <p:txBody>
          <a:bodyPr wrap="none">
            <a:spAutoFit/>
          </a:bodyPr>
          <a:lstStyle/>
          <a:p>
            <a:r>
              <a:rPr lang="en-US" sz="1400">
                <a:solidFill>
                  <a:schemeClr val="bg1"/>
                </a:solidFill>
              </a:rPr>
              <a:t>Decide</a:t>
            </a:r>
          </a:p>
        </p:txBody>
      </p:sp>
      <p:pic>
        <p:nvPicPr>
          <p:cNvPr id="68632" name="Picture 64" descr="reddelicious"/>
          <p:cNvPicPr>
            <a:picLocks noChangeAspect="1" noChangeArrowheads="1"/>
          </p:cNvPicPr>
          <p:nvPr/>
        </p:nvPicPr>
        <p:blipFill>
          <a:blip r:embed="rId4"/>
          <a:srcRect/>
          <a:stretch>
            <a:fillRect/>
          </a:stretch>
        </p:blipFill>
        <p:spPr bwMode="auto">
          <a:xfrm>
            <a:off x="7391400" y="5280025"/>
            <a:ext cx="1371600" cy="1027113"/>
          </a:xfrm>
          <a:prstGeom prst="rect">
            <a:avLst/>
          </a:prstGeom>
          <a:noFill/>
          <a:ln w="9525">
            <a:noFill/>
            <a:miter lim="800000"/>
            <a:headEnd/>
            <a:tailEnd/>
          </a:ln>
        </p:spPr>
      </p:pic>
      <p:sp>
        <p:nvSpPr>
          <p:cNvPr id="68633" name="Text Box 65"/>
          <p:cNvSpPr txBox="1">
            <a:spLocks noChangeArrowheads="1"/>
          </p:cNvSpPr>
          <p:nvPr/>
        </p:nvSpPr>
        <p:spPr bwMode="auto">
          <a:xfrm>
            <a:off x="7720013" y="5943600"/>
            <a:ext cx="738187" cy="304800"/>
          </a:xfrm>
          <a:prstGeom prst="rect">
            <a:avLst/>
          </a:prstGeom>
          <a:noFill/>
          <a:ln w="9525">
            <a:noFill/>
            <a:miter lim="800000"/>
            <a:headEnd/>
            <a:tailEnd/>
          </a:ln>
        </p:spPr>
        <p:txBody>
          <a:bodyPr wrap="none">
            <a:spAutoFit/>
          </a:bodyPr>
          <a:lstStyle/>
          <a:p>
            <a:r>
              <a:rPr lang="en-US" sz="1400">
                <a:solidFill>
                  <a:schemeClr val="bg1"/>
                </a:solidFill>
              </a:rPr>
              <a:t>Decide</a:t>
            </a:r>
          </a:p>
        </p:txBody>
      </p:sp>
      <p:sp>
        <p:nvSpPr>
          <p:cNvPr id="68634" name="Text Box 68"/>
          <p:cNvSpPr txBox="1">
            <a:spLocks noChangeArrowheads="1"/>
          </p:cNvSpPr>
          <p:nvPr/>
        </p:nvSpPr>
        <p:spPr bwMode="auto">
          <a:xfrm>
            <a:off x="762000" y="1981200"/>
            <a:ext cx="2233613" cy="457200"/>
          </a:xfrm>
          <a:prstGeom prst="rect">
            <a:avLst/>
          </a:prstGeom>
          <a:noFill/>
          <a:ln w="9525">
            <a:noFill/>
            <a:miter lim="800000"/>
            <a:headEnd/>
            <a:tailEnd/>
          </a:ln>
        </p:spPr>
        <p:txBody>
          <a:bodyPr wrap="none">
            <a:spAutoFit/>
          </a:bodyPr>
          <a:lstStyle/>
          <a:p>
            <a:r>
              <a:rPr lang="en-US"/>
              <a:t>Health Session</a:t>
            </a:r>
          </a:p>
        </p:txBody>
      </p:sp>
      <p:sp>
        <p:nvSpPr>
          <p:cNvPr id="68635" name="Text Box 69"/>
          <p:cNvSpPr txBox="1">
            <a:spLocks noChangeArrowheads="1"/>
          </p:cNvSpPr>
          <p:nvPr/>
        </p:nvSpPr>
        <p:spPr bwMode="auto">
          <a:xfrm>
            <a:off x="3352800" y="1981200"/>
            <a:ext cx="2116138" cy="457200"/>
          </a:xfrm>
          <a:prstGeom prst="rect">
            <a:avLst/>
          </a:prstGeom>
          <a:noFill/>
          <a:ln w="9525">
            <a:noFill/>
            <a:miter lim="800000"/>
            <a:headEnd/>
            <a:tailEnd/>
          </a:ln>
        </p:spPr>
        <p:txBody>
          <a:bodyPr wrap="none">
            <a:spAutoFit/>
          </a:bodyPr>
          <a:lstStyle/>
          <a:p>
            <a:r>
              <a:rPr lang="en-US"/>
              <a:t>Taste Session</a:t>
            </a:r>
          </a:p>
        </p:txBody>
      </p:sp>
      <p:sp>
        <p:nvSpPr>
          <p:cNvPr id="68636" name="Text Box 70"/>
          <p:cNvSpPr txBox="1">
            <a:spLocks noChangeArrowheads="1"/>
          </p:cNvSpPr>
          <p:nvPr/>
        </p:nvSpPr>
        <p:spPr bwMode="auto">
          <a:xfrm>
            <a:off x="5943600" y="1981200"/>
            <a:ext cx="2522538" cy="457200"/>
          </a:xfrm>
          <a:prstGeom prst="rect">
            <a:avLst/>
          </a:prstGeom>
          <a:noFill/>
          <a:ln w="9525">
            <a:noFill/>
            <a:miter lim="800000"/>
            <a:headEnd/>
            <a:tailEnd/>
          </a:ln>
        </p:spPr>
        <p:txBody>
          <a:bodyPr wrap="none">
            <a:spAutoFit/>
          </a:bodyPr>
          <a:lstStyle/>
          <a:p>
            <a:r>
              <a:rPr lang="en-US"/>
              <a:t>Decision Session</a:t>
            </a:r>
          </a:p>
        </p:txBody>
      </p:sp>
      <p:sp>
        <p:nvSpPr>
          <p:cNvPr id="68637" name="Line 71"/>
          <p:cNvSpPr>
            <a:spLocks noChangeShapeType="1"/>
          </p:cNvSpPr>
          <p:nvPr/>
        </p:nvSpPr>
        <p:spPr bwMode="auto">
          <a:xfrm>
            <a:off x="2971800" y="2209800"/>
            <a:ext cx="381000" cy="0"/>
          </a:xfrm>
          <a:prstGeom prst="line">
            <a:avLst/>
          </a:prstGeom>
          <a:noFill/>
          <a:ln w="25400">
            <a:solidFill>
              <a:schemeClr val="tx1"/>
            </a:solidFill>
            <a:round/>
            <a:headEnd type="triangle" w="med" len="med"/>
            <a:tailEnd type="triangle" w="med" len="med"/>
          </a:ln>
        </p:spPr>
        <p:txBody>
          <a:bodyPr wrap="none" anchor="ctr"/>
          <a:lstStyle/>
          <a:p>
            <a:endParaRPr lang="en-US"/>
          </a:p>
        </p:txBody>
      </p:sp>
      <p:cxnSp>
        <p:nvCxnSpPr>
          <p:cNvPr id="59" name="Straight Connector 58"/>
          <p:cNvCxnSpPr>
            <a:cxnSpLocks noChangeShapeType="1"/>
          </p:cNvCxnSpPr>
          <p:nvPr/>
        </p:nvCxnSpPr>
        <p:spPr bwMode="auto">
          <a:xfrm>
            <a:off x="0" y="1143000"/>
            <a:ext cx="9144000" cy="1588"/>
          </a:xfrm>
          <a:prstGeom prst="line">
            <a:avLst/>
          </a:prstGeom>
          <a:noFill/>
          <a:ln w="31750">
            <a:solidFill>
              <a:schemeClr val="tx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85800" y="76200"/>
            <a:ext cx="7772400" cy="914400"/>
          </a:xfrm>
        </p:spPr>
        <p:txBody>
          <a:bodyPr/>
          <a:lstStyle/>
          <a:p>
            <a:pPr eaLnBrk="1" hangingPunct="1"/>
            <a:r>
              <a:rPr lang="en-US" sz="2800" smtClean="0">
                <a:cs typeface="Arial" charset="0"/>
              </a:rPr>
              <a:t>More methods     				</a:t>
            </a:r>
          </a:p>
        </p:txBody>
      </p:sp>
      <p:sp>
        <p:nvSpPr>
          <p:cNvPr id="373763" name="Rectangle 3"/>
          <p:cNvSpPr>
            <a:spLocks noGrp="1" noChangeArrowheads="1"/>
          </p:cNvSpPr>
          <p:nvPr>
            <p:ph type="body" sz="half" idx="1"/>
          </p:nvPr>
        </p:nvSpPr>
        <p:spPr>
          <a:xfrm>
            <a:off x="304800" y="1143000"/>
            <a:ext cx="4191000" cy="4953000"/>
          </a:xfrm>
        </p:spPr>
        <p:txBody>
          <a:bodyPr/>
          <a:lstStyle/>
          <a:p>
            <a:pPr eaLnBrk="1" hangingPunct="1"/>
            <a:r>
              <a:rPr lang="en-US" sz="2000" smtClean="0"/>
              <a:t>Brain stimulation (e.g., electrical stimulation of the amygdala elicits violence and aggressivity; at special loci, electrical brain stimulation is highly reinforcing)</a:t>
            </a:r>
          </a:p>
          <a:p>
            <a:pPr eaLnBrk="1" hangingPunct="1"/>
            <a:r>
              <a:rPr lang="en-US" sz="2000" smtClean="0"/>
              <a:t>Single neuron measurement (e.g., track high frequency dopamine release in animal models, Schultz et al, Glimcher)</a:t>
            </a:r>
          </a:p>
          <a:p>
            <a:pPr eaLnBrk="1" hangingPunct="1"/>
            <a:r>
              <a:rPr lang="en-US" sz="2000" smtClean="0"/>
              <a:t>Transcranial magnetic stimulation (TMS)</a:t>
            </a:r>
          </a:p>
          <a:p>
            <a:pPr eaLnBrk="1" hangingPunct="1"/>
            <a:r>
              <a:rPr lang="en-US" sz="2000" smtClean="0"/>
              <a:t>EEG, PET, fMRI… (taking pictures of the </a:t>
            </a:r>
            <a:r>
              <a:rPr lang="en-US" sz="2000" i="1" smtClean="0"/>
              <a:t>active</a:t>
            </a:r>
            <a:r>
              <a:rPr lang="en-US" sz="2000" smtClean="0"/>
              <a:t> brain; e.g., McCabe, Houser, Ryan, Smith, and Trouard 2001).</a:t>
            </a:r>
          </a:p>
          <a:p>
            <a:pPr eaLnBrk="1" hangingPunct="1"/>
            <a:endParaRPr lang="en-US" sz="2000" smtClean="0"/>
          </a:p>
        </p:txBody>
      </p:sp>
      <p:sp>
        <p:nvSpPr>
          <p:cNvPr id="1029" name="Text Box 4"/>
          <p:cNvSpPr txBox="1">
            <a:spLocks noChangeArrowheads="1"/>
          </p:cNvSpPr>
          <p:nvPr/>
        </p:nvSpPr>
        <p:spPr bwMode="auto">
          <a:xfrm>
            <a:off x="822325" y="4459288"/>
            <a:ext cx="7864475" cy="822325"/>
          </a:xfrm>
          <a:prstGeom prst="rect">
            <a:avLst/>
          </a:prstGeom>
          <a:noFill/>
          <a:ln w="9525">
            <a:noFill/>
            <a:miter lim="800000"/>
            <a:headEnd/>
            <a:tailEnd/>
          </a:ln>
        </p:spPr>
        <p:txBody>
          <a:bodyPr>
            <a:spAutoFit/>
          </a:bodyPr>
          <a:lstStyle/>
          <a:p>
            <a:endParaRPr lang="en-US"/>
          </a:p>
          <a:p>
            <a:endParaRPr lang="en-US"/>
          </a:p>
        </p:txBody>
      </p:sp>
      <p:graphicFrame>
        <p:nvGraphicFramePr>
          <p:cNvPr id="373765" name="Object 5"/>
          <p:cNvGraphicFramePr>
            <a:graphicFrameLocks noGrp="1" noChangeAspect="1"/>
          </p:cNvGraphicFramePr>
          <p:nvPr>
            <p:ph sz="half" idx="2"/>
          </p:nvPr>
        </p:nvGraphicFramePr>
        <p:xfrm>
          <a:off x="4953000" y="0"/>
          <a:ext cx="4191000" cy="3276600"/>
        </p:xfrm>
        <a:graphic>
          <a:graphicData uri="http://schemas.openxmlformats.org/presentationml/2006/ole">
            <mc:AlternateContent xmlns:mc="http://schemas.openxmlformats.org/markup-compatibility/2006">
              <mc:Choice xmlns:v="urn:schemas-microsoft-com:vml" Requires="v">
                <p:oleObj spid="_x0000_s1087" name="Picture Publisher Image" r:id="rId4" imgW="3802320" imgH="2933640" progId="">
                  <p:embed/>
                </p:oleObj>
              </mc:Choice>
              <mc:Fallback>
                <p:oleObj name="Picture Publisher Image" r:id="rId4" imgW="3802320" imgH="293364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0"/>
                        <a:ext cx="4191000" cy="327660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73766" name="Picture 6" descr="clip-fmri-all"/>
          <p:cNvPicPr>
            <a:picLocks noChangeAspect="1" noChangeArrowheads="1"/>
          </p:cNvPicPr>
          <p:nvPr/>
        </p:nvPicPr>
        <p:blipFill>
          <a:blip r:embed="rId6"/>
          <a:srcRect/>
          <a:stretch>
            <a:fillRect/>
          </a:stretch>
        </p:blipFill>
        <p:spPr bwMode="auto">
          <a:xfrm>
            <a:off x="4953000" y="3276600"/>
            <a:ext cx="4191000" cy="3581400"/>
          </a:xfrm>
          <a:prstGeom prst="rect">
            <a:avLst/>
          </a:prstGeom>
          <a:solidFill>
            <a:srgbClr val="000000"/>
          </a:solidFill>
          <a:ln w="9525">
            <a:noFill/>
            <a:miter lim="800000"/>
            <a:headEnd/>
            <a:tailEnd/>
          </a:ln>
        </p:spPr>
      </p:pic>
      <p:sp>
        <p:nvSpPr>
          <p:cNvPr id="373767" name="Line 7"/>
          <p:cNvSpPr>
            <a:spLocks noChangeShapeType="1"/>
          </p:cNvSpPr>
          <p:nvPr/>
        </p:nvSpPr>
        <p:spPr bwMode="auto">
          <a:xfrm flipV="1">
            <a:off x="4191000" y="2667000"/>
            <a:ext cx="609600" cy="304800"/>
          </a:xfrm>
          <a:prstGeom prst="line">
            <a:avLst/>
          </a:prstGeom>
          <a:noFill/>
          <a:ln w="76200">
            <a:solidFill>
              <a:schemeClr val="tx1"/>
            </a:solidFill>
            <a:round/>
            <a:headEnd/>
            <a:tailEnd type="triangle" w="med" len="med"/>
          </a:ln>
        </p:spPr>
        <p:txBody>
          <a:bodyPr/>
          <a:lstStyle/>
          <a:p>
            <a:endParaRPr lang="en-US"/>
          </a:p>
        </p:txBody>
      </p:sp>
      <p:sp>
        <p:nvSpPr>
          <p:cNvPr id="373768" name="Line 8"/>
          <p:cNvSpPr>
            <a:spLocks noChangeShapeType="1"/>
          </p:cNvSpPr>
          <p:nvPr/>
        </p:nvSpPr>
        <p:spPr bwMode="auto">
          <a:xfrm>
            <a:off x="4038600" y="4953000"/>
            <a:ext cx="685800" cy="0"/>
          </a:xfrm>
          <a:prstGeom prst="line">
            <a:avLst/>
          </a:prstGeom>
          <a:noFill/>
          <a:ln w="76200">
            <a:solidFill>
              <a:schemeClr val="tx1"/>
            </a:solidFill>
            <a:round/>
            <a:headEnd/>
            <a:tailEnd type="triangle" w="med" len="med"/>
          </a:ln>
        </p:spPr>
        <p:txBody>
          <a:bodyPr/>
          <a:lstStyle/>
          <a:p>
            <a:endParaRPr lang="en-US"/>
          </a:p>
        </p:txBody>
      </p:sp>
      <p:sp>
        <p:nvSpPr>
          <p:cNvPr id="373769" name="Line 9"/>
          <p:cNvSpPr>
            <a:spLocks noChangeShapeType="1"/>
          </p:cNvSpPr>
          <p:nvPr/>
        </p:nvSpPr>
        <p:spPr bwMode="auto">
          <a:xfrm>
            <a:off x="4953000" y="3276600"/>
            <a:ext cx="4191000" cy="0"/>
          </a:xfrm>
          <a:prstGeom prst="line">
            <a:avLst/>
          </a:prstGeom>
          <a:noFill/>
          <a:ln w="76200">
            <a:solidFill>
              <a:schemeClr val="tx1"/>
            </a:solidFill>
            <a:round/>
            <a:headEnd/>
            <a:tailEnd/>
          </a:ln>
        </p:spPr>
        <p:txBody>
          <a:bodyPr/>
          <a:lstStyle/>
          <a:p>
            <a:endParaRPr lang="en-US"/>
          </a:p>
        </p:txBody>
      </p:sp>
      <p:sp>
        <p:nvSpPr>
          <p:cNvPr id="373770" name="Line 10"/>
          <p:cNvSpPr>
            <a:spLocks noChangeShapeType="1"/>
          </p:cNvSpPr>
          <p:nvPr/>
        </p:nvSpPr>
        <p:spPr bwMode="auto">
          <a:xfrm flipV="1">
            <a:off x="4953000" y="0"/>
            <a:ext cx="0" cy="6858000"/>
          </a:xfrm>
          <a:prstGeom prst="line">
            <a:avLst/>
          </a:prstGeom>
          <a:noFill/>
          <a:ln w="76200">
            <a:solidFill>
              <a:schemeClr val="tx1"/>
            </a:solidFill>
            <a:round/>
            <a:headEnd/>
            <a:tailEnd/>
          </a:ln>
        </p:spPr>
        <p:txBody>
          <a:bodyPr/>
          <a:lstStyle/>
          <a:p>
            <a:endParaRPr lang="en-US"/>
          </a:p>
        </p:txBody>
      </p:sp>
      <p:sp>
        <p:nvSpPr>
          <p:cNvPr id="373771" name="Line 11"/>
          <p:cNvSpPr>
            <a:spLocks noChangeShapeType="1"/>
          </p:cNvSpPr>
          <p:nvPr/>
        </p:nvSpPr>
        <p:spPr bwMode="auto">
          <a:xfrm>
            <a:off x="4191000" y="1600200"/>
            <a:ext cx="609600" cy="381000"/>
          </a:xfrm>
          <a:prstGeom prst="line">
            <a:avLst/>
          </a:prstGeom>
          <a:noFill/>
          <a:ln w="76200">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37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37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37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376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376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376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376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3763">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37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37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7" grpId="0" animBg="1"/>
      <p:bldP spid="373768" grpId="0" animBg="1"/>
      <p:bldP spid="373769" grpId="0" animBg="1"/>
      <p:bldP spid="373770" grpId="0" animBg="1"/>
      <p:bldP spid="37377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0"/>
            <a:ext cx="8229600" cy="1143000"/>
          </a:xfrm>
        </p:spPr>
        <p:txBody>
          <a:bodyPr/>
          <a:lstStyle/>
          <a:p>
            <a:pPr eaLnBrk="1" hangingPunct="1"/>
            <a:r>
              <a:rPr lang="en-US" smtClean="0"/>
              <a:t>Details</a:t>
            </a:r>
          </a:p>
        </p:txBody>
      </p:sp>
      <p:sp>
        <p:nvSpPr>
          <p:cNvPr id="69635" name="Rectangle 3"/>
          <p:cNvSpPr>
            <a:spLocks noGrp="1" noChangeArrowheads="1"/>
          </p:cNvSpPr>
          <p:nvPr>
            <p:ph idx="1"/>
          </p:nvPr>
        </p:nvSpPr>
        <p:spPr/>
        <p:txBody>
          <a:bodyPr/>
          <a:lstStyle/>
          <a:p>
            <a:pPr eaLnBrk="1" hangingPunct="1"/>
            <a:r>
              <a:rPr lang="en-US" dirty="0" smtClean="0"/>
              <a:t>Taste and health ratings made on five point scale:</a:t>
            </a:r>
          </a:p>
          <a:p>
            <a:pPr lvl="1" eaLnBrk="1" hangingPunct="1">
              <a:buFontTx/>
              <a:buNone/>
            </a:pPr>
            <a:r>
              <a:rPr lang="en-US" dirty="0" smtClean="0"/>
              <a:t>-2,-1,0,1,2</a:t>
            </a:r>
          </a:p>
          <a:p>
            <a:pPr eaLnBrk="1" hangingPunct="1"/>
            <a:r>
              <a:rPr lang="en-US" dirty="0" smtClean="0"/>
              <a:t>Decisions also reported on a five point scale: SN,N,0,Y,SY</a:t>
            </a:r>
          </a:p>
          <a:p>
            <a:pPr eaLnBrk="1" hangingPunct="1">
              <a:buFontTx/>
              <a:buNone/>
            </a:pPr>
            <a:r>
              <a:rPr lang="en-US" dirty="0" smtClean="0"/>
              <a:t>	“strong no”     to    “strong yes”</a:t>
            </a:r>
          </a:p>
          <a:p>
            <a:pPr eaLnBrk="1" hangingPunct="1"/>
            <a:r>
              <a:rPr lang="en-US" dirty="0" smtClean="0"/>
              <a:t>Subject choices sometimes reflect </a:t>
            </a:r>
            <a:r>
              <a:rPr lang="en-US" dirty="0" smtClean="0">
                <a:solidFill>
                  <a:srgbClr val="FF0000"/>
                </a:solidFill>
              </a:rPr>
              <a:t>self control</a:t>
            </a:r>
          </a:p>
          <a:p>
            <a:pPr lvl="1" eaLnBrk="1" hangingPunct="1"/>
            <a:r>
              <a:rPr lang="en-US" dirty="0"/>
              <a:t>R</a:t>
            </a:r>
            <a:r>
              <a:rPr lang="en-US" dirty="0" smtClean="0"/>
              <a:t>ejection of an unhealthy, good tasting food, OR</a:t>
            </a:r>
          </a:p>
          <a:p>
            <a:pPr lvl="1" eaLnBrk="1" hangingPunct="1"/>
            <a:r>
              <a:rPr lang="en-US" dirty="0" smtClean="0"/>
              <a:t>Consumption of a healthy, bad tasting food</a:t>
            </a:r>
          </a:p>
        </p:txBody>
      </p:sp>
      <p:cxnSp>
        <p:nvCxnSpPr>
          <p:cNvPr id="4" name="Straight Connector 3"/>
          <p:cNvCxnSpPr>
            <a:cxnSpLocks noChangeShapeType="1"/>
          </p:cNvCxnSpPr>
          <p:nvPr/>
        </p:nvCxnSpPr>
        <p:spPr bwMode="auto">
          <a:xfrm>
            <a:off x="0" y="1143000"/>
            <a:ext cx="9144000" cy="1588"/>
          </a:xfrm>
          <a:prstGeom prst="line">
            <a:avLst/>
          </a:prstGeom>
          <a:noFill/>
          <a:ln w="31750">
            <a:solidFill>
              <a:schemeClr val="tx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Subjects</a:t>
            </a:r>
          </a:p>
        </p:txBody>
      </p:sp>
      <p:sp>
        <p:nvSpPr>
          <p:cNvPr id="70659" name="Rectangle 3"/>
          <p:cNvSpPr>
            <a:spLocks noGrp="1" noChangeArrowheads="1"/>
          </p:cNvSpPr>
          <p:nvPr>
            <p:ph idx="1"/>
          </p:nvPr>
        </p:nvSpPr>
        <p:spPr/>
        <p:txBody>
          <a:bodyPr/>
          <a:lstStyle/>
          <a:p>
            <a:pPr eaLnBrk="1" hangingPunct="1"/>
            <a:r>
              <a:rPr lang="en-US" smtClean="0">
                <a:solidFill>
                  <a:schemeClr val="accent2"/>
                </a:solidFill>
              </a:rPr>
              <a:t>SC (self-control) group</a:t>
            </a:r>
            <a:r>
              <a:rPr lang="en-US" smtClean="0"/>
              <a:t> = 19 dieting subjects who showed self-control during the decision phase</a:t>
            </a:r>
          </a:p>
          <a:p>
            <a:pPr eaLnBrk="1" hangingPunct="1"/>
            <a:r>
              <a:rPr lang="en-US" smtClean="0">
                <a:solidFill>
                  <a:srgbClr val="A6141F"/>
                </a:solidFill>
              </a:rPr>
              <a:t>NSC (no self-control) group</a:t>
            </a:r>
            <a:r>
              <a:rPr lang="en-US" smtClean="0"/>
              <a:t> = 18 comparison subjects who did not exhibit self-control during the decision phase </a:t>
            </a:r>
          </a:p>
        </p:txBody>
      </p:sp>
      <p:cxnSp>
        <p:nvCxnSpPr>
          <p:cNvPr id="4" name="Straight Connector 3"/>
          <p:cNvCxnSpPr>
            <a:cxnSpLocks noChangeShapeType="1"/>
          </p:cNvCxnSpPr>
          <p:nvPr/>
        </p:nvCxnSpPr>
        <p:spPr bwMode="auto">
          <a:xfrm>
            <a:off x="0" y="1143000"/>
            <a:ext cx="9144000" cy="1588"/>
          </a:xfrm>
          <a:prstGeom prst="line">
            <a:avLst/>
          </a:prstGeom>
          <a:noFill/>
          <a:ln w="31750">
            <a:solidFill>
              <a:schemeClr val="tx1"/>
            </a:solidFill>
            <a:round/>
            <a:headEnd/>
            <a:tailEnd/>
          </a:ln>
          <a:effectLst>
            <a:outerShdw dist="20000" dir="5400000" rotWithShape="0">
              <a:srgbClr val="808080">
                <a:alpha val="37999"/>
              </a:srgbClr>
            </a:outerShdw>
          </a:effectLst>
        </p:spPr>
      </p:cxn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0"/>
            <a:ext cx="8229600" cy="1143000"/>
          </a:xfrm>
        </p:spPr>
        <p:txBody>
          <a:bodyPr/>
          <a:lstStyle/>
          <a:p>
            <a:pPr eaLnBrk="1" hangingPunct="1"/>
            <a:r>
              <a:rPr lang="en-US" smtClean="0"/>
              <a:t>Who is classified as a self-controller: </a:t>
            </a:r>
            <a:r>
              <a:rPr lang="en-US" smtClean="0">
                <a:solidFill>
                  <a:srgbClr val="0070C0"/>
                </a:solidFill>
              </a:rPr>
              <a:t>SC</a:t>
            </a:r>
            <a:r>
              <a:rPr lang="en-US" smtClean="0"/>
              <a:t>?</a:t>
            </a:r>
            <a:br>
              <a:rPr lang="en-US" smtClean="0"/>
            </a:br>
            <a:r>
              <a:rPr lang="en-US" smtClean="0"/>
              <a:t>(must meet all criteria below)</a:t>
            </a:r>
          </a:p>
        </p:txBody>
      </p:sp>
      <p:sp>
        <p:nvSpPr>
          <p:cNvPr id="66563" name="Rectangle 3"/>
          <p:cNvSpPr>
            <a:spLocks noGrp="1" noChangeArrowheads="1"/>
          </p:cNvSpPr>
          <p:nvPr>
            <p:ph idx="1"/>
          </p:nvPr>
        </p:nvSpPr>
        <p:spPr/>
        <p:txBody>
          <a:bodyPr/>
          <a:lstStyle/>
          <a:p>
            <a:pPr marL="609600" indent="-609600" eaLnBrk="1" hangingPunct="1">
              <a:lnSpc>
                <a:spcPct val="90000"/>
              </a:lnSpc>
              <a:buFontTx/>
              <a:buAutoNum type="arabicParenR"/>
            </a:pPr>
            <a:r>
              <a:rPr lang="en-US" sz="2800" smtClean="0">
                <a:sym typeface="Symbol" charset="2"/>
              </a:rPr>
              <a:t>Use self-control on &gt; %50 of trials in which self-control is required (decline Liked-Unhealthy items or choose Disliked-Healthy ones)</a:t>
            </a:r>
          </a:p>
          <a:p>
            <a:pPr marL="609600" indent="-609600" eaLnBrk="1" hangingPunct="1">
              <a:lnSpc>
                <a:spcPct val="90000"/>
              </a:lnSpc>
              <a:buFontTx/>
              <a:buAutoNum type="arabicParenR"/>
            </a:pPr>
            <a:endParaRPr lang="en-US" sz="2800" smtClean="0"/>
          </a:p>
          <a:p>
            <a:pPr marL="609600" indent="-609600" eaLnBrk="1" hangingPunct="1">
              <a:lnSpc>
                <a:spcPct val="90000"/>
              </a:lnSpc>
              <a:buFontTx/>
              <a:buAutoNum type="arabicParenR"/>
            </a:pPr>
            <a:r>
              <a:rPr lang="en-US" sz="2800" smtClean="0"/>
              <a:t>Decision = </a:t>
            </a:r>
            <a:r>
              <a:rPr lang="en-US" sz="2800" smtClean="0">
                <a:sym typeface="Symbol" charset="2"/>
              </a:rPr>
              <a:t></a:t>
            </a:r>
            <a:r>
              <a:rPr lang="en-US" sz="2800" baseline="-25000" smtClean="0"/>
              <a:t>1</a:t>
            </a:r>
            <a:r>
              <a:rPr lang="en-US" sz="2800" smtClean="0">
                <a:sym typeface="Symbol" charset="2"/>
              </a:rPr>
              <a:t>HR + </a:t>
            </a:r>
            <a:r>
              <a:rPr lang="en-US" sz="2800" baseline="-25000" smtClean="0"/>
              <a:t>2</a:t>
            </a:r>
            <a:r>
              <a:rPr lang="en-US" sz="2800" smtClean="0">
                <a:sym typeface="Symbol" charset="2"/>
              </a:rPr>
              <a:t>LR + </a:t>
            </a:r>
          </a:p>
          <a:p>
            <a:pPr marL="990600" lvl="1" indent="-533400" eaLnBrk="1" hangingPunct="1">
              <a:lnSpc>
                <a:spcPct val="90000"/>
              </a:lnSpc>
              <a:buFont typeface="Times" charset="0"/>
              <a:buNone/>
            </a:pPr>
            <a:r>
              <a:rPr lang="en-US" smtClean="0">
                <a:sym typeface="Symbol" charset="2"/>
              </a:rPr>
              <a:t>  </a:t>
            </a:r>
            <a:r>
              <a:rPr lang="en-US" baseline="-25000" smtClean="0"/>
              <a:t>1</a:t>
            </a:r>
            <a:r>
              <a:rPr lang="en-US" smtClean="0">
                <a:sym typeface="Symbol" charset="2"/>
              </a:rPr>
              <a:t>&gt; </a:t>
            </a:r>
            <a:r>
              <a:rPr lang="en-US" baseline="-25000" smtClean="0"/>
              <a:t>2</a:t>
            </a:r>
          </a:p>
          <a:p>
            <a:pPr marL="990600" lvl="1" indent="-533400" eaLnBrk="1" hangingPunct="1">
              <a:lnSpc>
                <a:spcPct val="90000"/>
              </a:lnSpc>
              <a:buFont typeface="Times" charset="0"/>
              <a:buNone/>
            </a:pPr>
            <a:endParaRPr lang="en-US" smtClean="0">
              <a:sym typeface="Symbol" charset="2"/>
            </a:endParaRPr>
          </a:p>
          <a:p>
            <a:pPr marL="609600" indent="-609600" eaLnBrk="1" hangingPunct="1">
              <a:lnSpc>
                <a:spcPct val="90000"/>
              </a:lnSpc>
              <a:buFontTx/>
              <a:buAutoNum type="arabicParenR"/>
            </a:pPr>
            <a:r>
              <a:rPr lang="en-US" sz="2800" smtClean="0">
                <a:sym typeface="Symbol" charset="2"/>
              </a:rPr>
              <a:t>R</a:t>
            </a:r>
            <a:r>
              <a:rPr lang="en-US" sz="2800" baseline="30000" smtClean="0">
                <a:sym typeface="Symbol" charset="2"/>
              </a:rPr>
              <a:t>2 </a:t>
            </a:r>
            <a:r>
              <a:rPr lang="en-US" sz="2800" smtClean="0">
                <a:sym typeface="Symbol" charset="2"/>
              </a:rPr>
              <a:t>for HR &gt; R</a:t>
            </a:r>
            <a:r>
              <a:rPr lang="en-US" sz="2800" baseline="30000" smtClean="0">
                <a:sym typeface="Symbol" charset="2"/>
              </a:rPr>
              <a:t>2 </a:t>
            </a:r>
            <a:r>
              <a:rPr lang="en-US" sz="2800" smtClean="0">
                <a:sym typeface="Symbol" charset="2"/>
              </a:rPr>
              <a:t>for LR</a:t>
            </a:r>
          </a:p>
          <a:p>
            <a:pPr marL="990600" lvl="1" indent="-533400" eaLnBrk="1" hangingPunct="1">
              <a:lnSpc>
                <a:spcPct val="90000"/>
              </a:lnSpc>
              <a:buFontTx/>
              <a:buNone/>
            </a:pPr>
            <a:endParaRPr lang="en-US" smtClean="0">
              <a:sym typeface="Symbol" charset="2"/>
            </a:endParaRPr>
          </a:p>
          <a:p>
            <a:pPr marL="990600" lvl="1" indent="-533400" eaLnBrk="1" hangingPunct="1">
              <a:lnSpc>
                <a:spcPct val="90000"/>
              </a:lnSpc>
            </a:pPr>
            <a:endParaRPr lang="en-US" smtClean="0">
              <a:sym typeface="Symbol" charset="2"/>
            </a:endParaRPr>
          </a:p>
        </p:txBody>
      </p:sp>
      <p:cxnSp>
        <p:nvCxnSpPr>
          <p:cNvPr id="4" name="Straight Connector 3"/>
          <p:cNvCxnSpPr>
            <a:cxnSpLocks noChangeShapeType="1"/>
          </p:cNvCxnSpPr>
          <p:nvPr/>
        </p:nvCxnSpPr>
        <p:spPr bwMode="auto">
          <a:xfrm>
            <a:off x="0" y="1143000"/>
            <a:ext cx="9144000" cy="1588"/>
          </a:xfrm>
          <a:prstGeom prst="line">
            <a:avLst/>
          </a:prstGeom>
          <a:noFill/>
          <a:ln w="31750">
            <a:solidFill>
              <a:schemeClr val="tx1"/>
            </a:solidFill>
            <a:round/>
            <a:headEnd/>
            <a:tailEnd/>
          </a:ln>
          <a:effectLst>
            <a:outerShdw dist="20000" dir="5400000" rotWithShape="0">
              <a:srgbClr val="808080">
                <a:alpha val="37999"/>
              </a:srgbClr>
            </a:outerShdw>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65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656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65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0"/>
            <a:ext cx="8229600" cy="1143000"/>
          </a:xfrm>
        </p:spPr>
        <p:txBody>
          <a:bodyPr/>
          <a:lstStyle/>
          <a:p>
            <a:pPr eaLnBrk="1" hangingPunct="1"/>
            <a:r>
              <a:rPr lang="en-US" smtClean="0"/>
              <a:t>Examples of individual behavioral fits</a:t>
            </a:r>
          </a:p>
        </p:txBody>
      </p:sp>
      <p:pic>
        <p:nvPicPr>
          <p:cNvPr id="72707" name="Picture 4" descr="indNSC_HRvDZN"/>
          <p:cNvPicPr>
            <a:picLocks noChangeAspect="1" noChangeArrowheads="1"/>
          </p:cNvPicPr>
          <p:nvPr/>
        </p:nvPicPr>
        <p:blipFill>
          <a:blip r:embed="rId3"/>
          <a:srcRect/>
          <a:stretch>
            <a:fillRect/>
          </a:stretch>
        </p:blipFill>
        <p:spPr bwMode="auto">
          <a:xfrm>
            <a:off x="2133600" y="3733800"/>
            <a:ext cx="3124200" cy="3124200"/>
          </a:xfrm>
          <a:prstGeom prst="rect">
            <a:avLst/>
          </a:prstGeom>
          <a:noFill/>
          <a:ln w="9525">
            <a:noFill/>
            <a:miter lim="800000"/>
            <a:headEnd/>
            <a:tailEnd/>
          </a:ln>
        </p:spPr>
      </p:pic>
      <p:pic>
        <p:nvPicPr>
          <p:cNvPr id="72708" name="Picture 5" descr="indNSC_LRvDZN"/>
          <p:cNvPicPr>
            <a:picLocks noChangeAspect="1" noChangeArrowheads="1"/>
          </p:cNvPicPr>
          <p:nvPr/>
        </p:nvPicPr>
        <p:blipFill>
          <a:blip r:embed="rId4"/>
          <a:srcRect/>
          <a:stretch>
            <a:fillRect/>
          </a:stretch>
        </p:blipFill>
        <p:spPr bwMode="auto">
          <a:xfrm>
            <a:off x="5638800" y="3733800"/>
            <a:ext cx="3124200" cy="3124200"/>
          </a:xfrm>
          <a:prstGeom prst="rect">
            <a:avLst/>
          </a:prstGeom>
          <a:noFill/>
          <a:ln w="9525">
            <a:noFill/>
            <a:miter lim="800000"/>
            <a:headEnd/>
            <a:tailEnd/>
          </a:ln>
        </p:spPr>
      </p:pic>
      <p:pic>
        <p:nvPicPr>
          <p:cNvPr id="72709" name="Picture 6" descr="indSC_HRvDZN"/>
          <p:cNvPicPr>
            <a:picLocks noChangeAspect="1" noChangeArrowheads="1"/>
          </p:cNvPicPr>
          <p:nvPr/>
        </p:nvPicPr>
        <p:blipFill>
          <a:blip r:embed="rId5"/>
          <a:srcRect/>
          <a:stretch>
            <a:fillRect/>
          </a:stretch>
        </p:blipFill>
        <p:spPr bwMode="auto">
          <a:xfrm>
            <a:off x="2133600" y="990600"/>
            <a:ext cx="3094038" cy="3094038"/>
          </a:xfrm>
          <a:prstGeom prst="rect">
            <a:avLst/>
          </a:prstGeom>
          <a:noFill/>
          <a:ln w="9525">
            <a:noFill/>
            <a:miter lim="800000"/>
            <a:headEnd/>
            <a:tailEnd/>
          </a:ln>
        </p:spPr>
      </p:pic>
      <p:pic>
        <p:nvPicPr>
          <p:cNvPr id="72710" name="Picture 7" descr="indSC_LRvDZN"/>
          <p:cNvPicPr>
            <a:picLocks noChangeAspect="1" noChangeArrowheads="1"/>
          </p:cNvPicPr>
          <p:nvPr/>
        </p:nvPicPr>
        <p:blipFill>
          <a:blip r:embed="rId6"/>
          <a:srcRect/>
          <a:stretch>
            <a:fillRect/>
          </a:stretch>
        </p:blipFill>
        <p:spPr bwMode="auto">
          <a:xfrm>
            <a:off x="5638800" y="974725"/>
            <a:ext cx="3124200" cy="3124200"/>
          </a:xfrm>
          <a:prstGeom prst="rect">
            <a:avLst/>
          </a:prstGeom>
          <a:noFill/>
          <a:ln w="9525">
            <a:noFill/>
            <a:miter lim="800000"/>
            <a:headEnd/>
            <a:tailEnd/>
          </a:ln>
        </p:spPr>
      </p:pic>
      <p:sp>
        <p:nvSpPr>
          <p:cNvPr id="72711" name="Text Box 9"/>
          <p:cNvSpPr txBox="1">
            <a:spLocks noChangeArrowheads="1"/>
          </p:cNvSpPr>
          <p:nvPr/>
        </p:nvSpPr>
        <p:spPr bwMode="auto">
          <a:xfrm>
            <a:off x="152400" y="1443038"/>
            <a:ext cx="1955800" cy="457200"/>
          </a:xfrm>
          <a:prstGeom prst="rect">
            <a:avLst/>
          </a:prstGeom>
          <a:noFill/>
          <a:ln w="9525">
            <a:noFill/>
            <a:miter lim="800000"/>
            <a:headEnd/>
            <a:tailEnd/>
          </a:ln>
        </p:spPr>
        <p:txBody>
          <a:bodyPr wrap="none">
            <a:spAutoFit/>
          </a:bodyPr>
          <a:lstStyle/>
          <a:p>
            <a:r>
              <a:rPr lang="en-US">
                <a:latin typeface="Gill Sans" charset="0"/>
              </a:rPr>
              <a:t>Self-controller</a:t>
            </a:r>
          </a:p>
        </p:txBody>
      </p:sp>
      <p:sp>
        <p:nvSpPr>
          <p:cNvPr id="72712" name="Text Box 10"/>
          <p:cNvSpPr txBox="1">
            <a:spLocks noChangeArrowheads="1"/>
          </p:cNvSpPr>
          <p:nvPr/>
        </p:nvSpPr>
        <p:spPr bwMode="auto">
          <a:xfrm>
            <a:off x="152400" y="4110038"/>
            <a:ext cx="1933575" cy="822325"/>
          </a:xfrm>
          <a:prstGeom prst="rect">
            <a:avLst/>
          </a:prstGeom>
          <a:noFill/>
          <a:ln w="9525">
            <a:noFill/>
            <a:miter lim="800000"/>
            <a:headEnd/>
            <a:tailEnd/>
          </a:ln>
        </p:spPr>
        <p:txBody>
          <a:bodyPr wrap="none">
            <a:spAutoFit/>
          </a:bodyPr>
          <a:lstStyle/>
          <a:p>
            <a:r>
              <a:rPr lang="en-US">
                <a:latin typeface="Gill Sans" charset="0"/>
              </a:rPr>
              <a:t>Non-</a:t>
            </a:r>
          </a:p>
          <a:p>
            <a:r>
              <a:rPr lang="en-US">
                <a:latin typeface="Gill Sans" charset="0"/>
              </a:rPr>
              <a:t>self-controller</a:t>
            </a:r>
          </a:p>
        </p:txBody>
      </p:sp>
      <p:cxnSp>
        <p:nvCxnSpPr>
          <p:cNvPr id="10" name="Straight Connector 9"/>
          <p:cNvCxnSpPr>
            <a:cxnSpLocks noChangeShapeType="1"/>
          </p:cNvCxnSpPr>
          <p:nvPr/>
        </p:nvCxnSpPr>
        <p:spPr bwMode="auto">
          <a:xfrm>
            <a:off x="0" y="1143000"/>
            <a:ext cx="9144000" cy="1588"/>
          </a:xfrm>
          <a:prstGeom prst="line">
            <a:avLst/>
          </a:prstGeom>
          <a:noFill/>
          <a:ln w="31750">
            <a:solidFill>
              <a:schemeClr val="tx1"/>
            </a:solidFill>
            <a:round/>
            <a:headEnd/>
            <a:tailEnd/>
          </a:ln>
          <a:effectLst>
            <a:outerShdw dist="20000" dir="5400000" rotWithShape="0">
              <a:srgbClr val="808080">
                <a:alpha val="37999"/>
              </a:srgbClr>
            </a:outerShdw>
          </a:effectLst>
        </p:spPr>
      </p:cxn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3730" name="Group 2"/>
          <p:cNvGrpSpPr>
            <a:grpSpLocks/>
          </p:cNvGrpSpPr>
          <p:nvPr/>
        </p:nvGrpSpPr>
        <p:grpSpPr bwMode="auto">
          <a:xfrm>
            <a:off x="690563" y="1900238"/>
            <a:ext cx="7542212" cy="4500562"/>
            <a:chOff x="435" y="399"/>
            <a:chExt cx="4751" cy="4048"/>
          </a:xfrm>
        </p:grpSpPr>
        <p:pic>
          <p:nvPicPr>
            <p:cNvPr id="73733" name="Picture 3" descr="DietersDecisionsBarGraph_NSConly"/>
            <p:cNvPicPr>
              <a:picLocks noChangeAspect="1" noChangeArrowheads="1"/>
            </p:cNvPicPr>
            <p:nvPr/>
          </p:nvPicPr>
          <p:blipFill>
            <a:blip r:embed="rId3"/>
            <a:srcRect/>
            <a:stretch>
              <a:fillRect/>
            </a:stretch>
          </p:blipFill>
          <p:spPr bwMode="auto">
            <a:xfrm>
              <a:off x="574" y="399"/>
              <a:ext cx="4612" cy="3522"/>
            </a:xfrm>
            <a:prstGeom prst="rect">
              <a:avLst/>
            </a:prstGeom>
            <a:noFill/>
            <a:ln w="9525">
              <a:noFill/>
              <a:miter lim="800000"/>
              <a:headEnd/>
              <a:tailEnd/>
            </a:ln>
          </p:spPr>
        </p:pic>
        <p:sp>
          <p:nvSpPr>
            <p:cNvPr id="73734" name="Rectangle 4"/>
            <p:cNvSpPr>
              <a:spLocks noChangeArrowheads="1"/>
            </p:cNvSpPr>
            <p:nvPr/>
          </p:nvSpPr>
          <p:spPr bwMode="auto">
            <a:xfrm>
              <a:off x="4608" y="528"/>
              <a:ext cx="528" cy="384"/>
            </a:xfrm>
            <a:prstGeom prst="rect">
              <a:avLst/>
            </a:prstGeom>
            <a:solidFill>
              <a:schemeClr val="bg1"/>
            </a:solidFill>
            <a:ln w="9525">
              <a:noFill/>
              <a:miter lim="800000"/>
              <a:headEnd/>
              <a:tailEnd/>
            </a:ln>
          </p:spPr>
          <p:txBody>
            <a:bodyPr wrap="none" anchor="ctr"/>
            <a:lstStyle/>
            <a:p>
              <a:endParaRPr lang="en-US"/>
            </a:p>
          </p:txBody>
        </p:sp>
        <p:sp>
          <p:nvSpPr>
            <p:cNvPr id="73735" name="Rectangle 5"/>
            <p:cNvSpPr>
              <a:spLocks noChangeArrowheads="1"/>
            </p:cNvSpPr>
            <p:nvPr/>
          </p:nvSpPr>
          <p:spPr bwMode="auto">
            <a:xfrm>
              <a:off x="960" y="3648"/>
              <a:ext cx="3984" cy="144"/>
            </a:xfrm>
            <a:prstGeom prst="rect">
              <a:avLst/>
            </a:prstGeom>
            <a:solidFill>
              <a:schemeClr val="bg1"/>
            </a:solidFill>
            <a:ln w="9525">
              <a:noFill/>
              <a:miter lim="800000"/>
              <a:headEnd/>
              <a:tailEnd/>
            </a:ln>
          </p:spPr>
          <p:txBody>
            <a:bodyPr wrap="none" anchor="ctr"/>
            <a:lstStyle/>
            <a:p>
              <a:endParaRPr lang="en-US"/>
            </a:p>
          </p:txBody>
        </p:sp>
        <p:grpSp>
          <p:nvGrpSpPr>
            <p:cNvPr id="73736" name="Group 6"/>
            <p:cNvGrpSpPr>
              <a:grpSpLocks/>
            </p:cNvGrpSpPr>
            <p:nvPr/>
          </p:nvGrpSpPr>
          <p:grpSpPr bwMode="auto">
            <a:xfrm>
              <a:off x="960" y="3706"/>
              <a:ext cx="3898" cy="741"/>
              <a:chOff x="960" y="3706"/>
              <a:chExt cx="3898" cy="741"/>
            </a:xfrm>
          </p:grpSpPr>
          <p:sp>
            <p:nvSpPr>
              <p:cNvPr id="73738" name="Text Box 7"/>
              <p:cNvSpPr txBox="1">
                <a:spLocks noChangeArrowheads="1"/>
              </p:cNvSpPr>
              <p:nvPr/>
            </p:nvSpPr>
            <p:spPr bwMode="auto">
              <a:xfrm>
                <a:off x="2092" y="3706"/>
                <a:ext cx="788" cy="740"/>
              </a:xfrm>
              <a:prstGeom prst="rect">
                <a:avLst/>
              </a:prstGeom>
              <a:solidFill>
                <a:schemeClr val="bg1"/>
              </a:solidFill>
              <a:ln w="9525">
                <a:noFill/>
                <a:miter lim="800000"/>
                <a:headEnd/>
                <a:tailEnd/>
              </a:ln>
            </p:spPr>
            <p:txBody>
              <a:bodyPr wrap="none">
                <a:spAutoFit/>
              </a:bodyPr>
              <a:lstStyle/>
              <a:p>
                <a:pPr algn="ctr"/>
                <a:r>
                  <a:rPr lang="en-US"/>
                  <a:t>Disliked</a:t>
                </a:r>
              </a:p>
              <a:p>
                <a:pPr algn="ctr"/>
                <a:r>
                  <a:rPr lang="en-US"/>
                  <a:t>Healthy</a:t>
                </a:r>
              </a:p>
            </p:txBody>
          </p:sp>
          <p:sp>
            <p:nvSpPr>
              <p:cNvPr id="73739" name="Text Box 8"/>
              <p:cNvSpPr txBox="1">
                <a:spLocks noChangeArrowheads="1"/>
              </p:cNvSpPr>
              <p:nvPr/>
            </p:nvSpPr>
            <p:spPr bwMode="auto">
              <a:xfrm>
                <a:off x="960" y="3706"/>
                <a:ext cx="981" cy="740"/>
              </a:xfrm>
              <a:prstGeom prst="rect">
                <a:avLst/>
              </a:prstGeom>
              <a:solidFill>
                <a:schemeClr val="bg1"/>
              </a:solidFill>
              <a:ln w="9525">
                <a:noFill/>
                <a:miter lim="800000"/>
                <a:headEnd/>
                <a:tailEnd/>
              </a:ln>
            </p:spPr>
            <p:txBody>
              <a:bodyPr wrap="none">
                <a:spAutoFit/>
              </a:bodyPr>
              <a:lstStyle/>
              <a:p>
                <a:pPr algn="ctr"/>
                <a:r>
                  <a:rPr lang="en-US"/>
                  <a:t>Disliked</a:t>
                </a:r>
              </a:p>
              <a:p>
                <a:pPr algn="ctr"/>
                <a:r>
                  <a:rPr lang="en-US"/>
                  <a:t>Unhealthy</a:t>
                </a:r>
              </a:p>
            </p:txBody>
          </p:sp>
          <p:sp>
            <p:nvSpPr>
              <p:cNvPr id="73740" name="Text Box 9"/>
              <p:cNvSpPr txBox="1">
                <a:spLocks noChangeArrowheads="1"/>
              </p:cNvSpPr>
              <p:nvPr/>
            </p:nvSpPr>
            <p:spPr bwMode="auto">
              <a:xfrm>
                <a:off x="2977" y="3708"/>
                <a:ext cx="981" cy="739"/>
              </a:xfrm>
              <a:prstGeom prst="rect">
                <a:avLst/>
              </a:prstGeom>
              <a:solidFill>
                <a:schemeClr val="bg1"/>
              </a:solidFill>
              <a:ln w="9525">
                <a:noFill/>
                <a:miter lim="800000"/>
                <a:headEnd/>
                <a:tailEnd/>
              </a:ln>
            </p:spPr>
            <p:txBody>
              <a:bodyPr wrap="none">
                <a:spAutoFit/>
              </a:bodyPr>
              <a:lstStyle/>
              <a:p>
                <a:pPr algn="ctr"/>
                <a:r>
                  <a:rPr lang="en-US"/>
                  <a:t>Liked</a:t>
                </a:r>
              </a:p>
              <a:p>
                <a:pPr algn="ctr"/>
                <a:r>
                  <a:rPr lang="en-US"/>
                  <a:t>Unhealthy</a:t>
                </a:r>
              </a:p>
            </p:txBody>
          </p:sp>
          <p:sp>
            <p:nvSpPr>
              <p:cNvPr id="73741" name="Text Box 10"/>
              <p:cNvSpPr txBox="1">
                <a:spLocks noChangeArrowheads="1"/>
              </p:cNvSpPr>
              <p:nvPr/>
            </p:nvSpPr>
            <p:spPr bwMode="auto">
              <a:xfrm>
                <a:off x="4091" y="3706"/>
                <a:ext cx="767" cy="740"/>
              </a:xfrm>
              <a:prstGeom prst="rect">
                <a:avLst/>
              </a:prstGeom>
              <a:solidFill>
                <a:schemeClr val="bg1"/>
              </a:solidFill>
              <a:ln w="9525">
                <a:noFill/>
                <a:miter lim="800000"/>
                <a:headEnd/>
                <a:tailEnd/>
              </a:ln>
            </p:spPr>
            <p:txBody>
              <a:bodyPr wrap="none">
                <a:spAutoFit/>
              </a:bodyPr>
              <a:lstStyle/>
              <a:p>
                <a:pPr algn="ctr"/>
                <a:r>
                  <a:rPr lang="en-US"/>
                  <a:t>Liked</a:t>
                </a:r>
              </a:p>
              <a:p>
                <a:pPr algn="ctr"/>
                <a:r>
                  <a:rPr lang="en-US"/>
                  <a:t>Healthy</a:t>
                </a:r>
              </a:p>
            </p:txBody>
          </p:sp>
        </p:grpSp>
        <p:sp>
          <p:nvSpPr>
            <p:cNvPr id="73737" name="Text Box 11"/>
            <p:cNvSpPr txBox="1">
              <a:spLocks noChangeArrowheads="1"/>
            </p:cNvSpPr>
            <p:nvPr/>
          </p:nvSpPr>
          <p:spPr bwMode="auto">
            <a:xfrm rot="-5400000">
              <a:off x="-251" y="1765"/>
              <a:ext cx="1659" cy="288"/>
            </a:xfrm>
            <a:prstGeom prst="rect">
              <a:avLst/>
            </a:prstGeom>
            <a:solidFill>
              <a:schemeClr val="bg1"/>
            </a:solidFill>
            <a:ln w="9525">
              <a:noFill/>
              <a:miter lim="800000"/>
              <a:headEnd/>
              <a:tailEnd/>
            </a:ln>
          </p:spPr>
          <p:txBody>
            <a:bodyPr wrap="none">
              <a:spAutoFit/>
            </a:bodyPr>
            <a:lstStyle/>
            <a:p>
              <a:r>
                <a:rPr lang="en-US"/>
                <a:t>Percent Yes</a:t>
              </a:r>
            </a:p>
          </p:txBody>
        </p:sp>
      </p:grpSp>
      <p:sp>
        <p:nvSpPr>
          <p:cNvPr id="73731" name="Rectangle 12"/>
          <p:cNvSpPr>
            <a:spLocks noGrp="1" noChangeArrowheads="1"/>
          </p:cNvSpPr>
          <p:nvPr>
            <p:ph type="title"/>
          </p:nvPr>
        </p:nvSpPr>
        <p:spPr/>
        <p:txBody>
          <a:bodyPr/>
          <a:lstStyle/>
          <a:p>
            <a:pPr eaLnBrk="1" hangingPunct="1"/>
            <a:r>
              <a:rPr lang="en-US" smtClean="0"/>
              <a:t>Result: </a:t>
            </a:r>
            <a:r>
              <a:rPr lang="en-US" smtClean="0">
                <a:solidFill>
                  <a:srgbClr val="FF0000"/>
                </a:solidFill>
              </a:rPr>
              <a:t>NSC</a:t>
            </a:r>
            <a:r>
              <a:rPr lang="en-US" smtClean="0"/>
              <a:t> group chose based on taste</a:t>
            </a:r>
          </a:p>
        </p:txBody>
      </p:sp>
      <p:cxnSp>
        <p:nvCxnSpPr>
          <p:cNvPr id="13" name="Straight Connector 12"/>
          <p:cNvCxnSpPr>
            <a:cxnSpLocks noChangeShapeType="1"/>
          </p:cNvCxnSpPr>
          <p:nvPr/>
        </p:nvCxnSpPr>
        <p:spPr bwMode="auto">
          <a:xfrm>
            <a:off x="0" y="1143000"/>
            <a:ext cx="9144000" cy="1588"/>
          </a:xfrm>
          <a:prstGeom prst="line">
            <a:avLst/>
          </a:prstGeom>
          <a:noFill/>
          <a:ln w="31750">
            <a:solidFill>
              <a:schemeClr val="tx1"/>
            </a:solidFill>
            <a:round/>
            <a:headEnd/>
            <a:tailEnd/>
          </a:ln>
          <a:effectLst>
            <a:outerShdw dist="20000" dir="5400000" rotWithShape="0">
              <a:srgbClr val="808080">
                <a:alpha val="37999"/>
              </a:srgbClr>
            </a:outerShdw>
          </a:effectLst>
        </p:spPr>
      </p:cxn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4754" name="Group 2"/>
          <p:cNvGrpSpPr>
            <a:grpSpLocks/>
          </p:cNvGrpSpPr>
          <p:nvPr/>
        </p:nvGrpSpPr>
        <p:grpSpPr bwMode="auto">
          <a:xfrm>
            <a:off x="692150" y="1884363"/>
            <a:ext cx="7540625" cy="4516437"/>
            <a:chOff x="436" y="384"/>
            <a:chExt cx="4750" cy="4062"/>
          </a:xfrm>
        </p:grpSpPr>
        <p:pic>
          <p:nvPicPr>
            <p:cNvPr id="74757" name="Picture 3" descr="DietersDecisionsBarGraph"/>
            <p:cNvPicPr>
              <a:picLocks noChangeAspect="1" noChangeArrowheads="1"/>
            </p:cNvPicPr>
            <p:nvPr/>
          </p:nvPicPr>
          <p:blipFill>
            <a:blip r:embed="rId3"/>
            <a:srcRect/>
            <a:stretch>
              <a:fillRect/>
            </a:stretch>
          </p:blipFill>
          <p:spPr bwMode="auto">
            <a:xfrm>
              <a:off x="574" y="384"/>
              <a:ext cx="4612" cy="3522"/>
            </a:xfrm>
            <a:prstGeom prst="rect">
              <a:avLst/>
            </a:prstGeom>
            <a:noFill/>
            <a:ln w="9525">
              <a:noFill/>
              <a:miter lim="800000"/>
              <a:headEnd/>
              <a:tailEnd/>
            </a:ln>
          </p:spPr>
        </p:pic>
        <p:sp>
          <p:nvSpPr>
            <p:cNvPr id="74758" name="Text Box 4"/>
            <p:cNvSpPr txBox="1">
              <a:spLocks noChangeArrowheads="1"/>
            </p:cNvSpPr>
            <p:nvPr/>
          </p:nvSpPr>
          <p:spPr bwMode="auto">
            <a:xfrm>
              <a:off x="3264" y="480"/>
              <a:ext cx="191" cy="411"/>
            </a:xfrm>
            <a:prstGeom prst="rect">
              <a:avLst/>
            </a:prstGeom>
            <a:noFill/>
            <a:ln w="9525">
              <a:noFill/>
              <a:miter lim="800000"/>
              <a:headEnd/>
              <a:tailEnd/>
            </a:ln>
          </p:spPr>
          <p:txBody>
            <a:bodyPr wrap="none">
              <a:spAutoFit/>
            </a:bodyPr>
            <a:lstStyle/>
            <a:p>
              <a:r>
                <a:rPr lang="en-US"/>
                <a:t>*</a:t>
              </a:r>
            </a:p>
          </p:txBody>
        </p:sp>
        <p:sp>
          <p:nvSpPr>
            <p:cNvPr id="74759" name="Text Box 5"/>
            <p:cNvSpPr txBox="1">
              <a:spLocks noChangeArrowheads="1"/>
            </p:cNvSpPr>
            <p:nvPr/>
          </p:nvSpPr>
          <p:spPr bwMode="auto">
            <a:xfrm>
              <a:off x="4416" y="480"/>
              <a:ext cx="191" cy="411"/>
            </a:xfrm>
            <a:prstGeom prst="rect">
              <a:avLst/>
            </a:prstGeom>
            <a:noFill/>
            <a:ln w="9525">
              <a:noFill/>
              <a:miter lim="800000"/>
              <a:headEnd/>
              <a:tailEnd/>
            </a:ln>
          </p:spPr>
          <p:txBody>
            <a:bodyPr wrap="none">
              <a:spAutoFit/>
            </a:bodyPr>
            <a:lstStyle/>
            <a:p>
              <a:r>
                <a:rPr lang="en-US"/>
                <a:t>*</a:t>
              </a:r>
            </a:p>
          </p:txBody>
        </p:sp>
        <p:sp>
          <p:nvSpPr>
            <p:cNvPr id="74760" name="Rectangle 6"/>
            <p:cNvSpPr>
              <a:spLocks noChangeArrowheads="1"/>
            </p:cNvSpPr>
            <p:nvPr/>
          </p:nvSpPr>
          <p:spPr bwMode="auto">
            <a:xfrm>
              <a:off x="4800" y="576"/>
              <a:ext cx="288" cy="288"/>
            </a:xfrm>
            <a:prstGeom prst="rect">
              <a:avLst/>
            </a:prstGeom>
            <a:solidFill>
              <a:schemeClr val="bg1"/>
            </a:solidFill>
            <a:ln w="9525">
              <a:noFill/>
              <a:miter lim="800000"/>
              <a:headEnd/>
              <a:tailEnd/>
            </a:ln>
          </p:spPr>
          <p:txBody>
            <a:bodyPr wrap="none" anchor="ctr"/>
            <a:lstStyle/>
            <a:p>
              <a:endParaRPr lang="en-US"/>
            </a:p>
          </p:txBody>
        </p:sp>
        <p:pic>
          <p:nvPicPr>
            <p:cNvPr id="74761" name="Picture 7" descr="legend"/>
            <p:cNvPicPr>
              <a:picLocks noChangeAspect="1" noChangeArrowheads="1"/>
            </p:cNvPicPr>
            <p:nvPr/>
          </p:nvPicPr>
          <p:blipFill>
            <a:blip r:embed="rId4"/>
            <a:srcRect/>
            <a:stretch>
              <a:fillRect/>
            </a:stretch>
          </p:blipFill>
          <p:spPr bwMode="auto">
            <a:xfrm>
              <a:off x="1008" y="523"/>
              <a:ext cx="720" cy="677"/>
            </a:xfrm>
            <a:prstGeom prst="rect">
              <a:avLst/>
            </a:prstGeom>
            <a:noFill/>
            <a:ln w="9525">
              <a:noFill/>
              <a:miter lim="800000"/>
              <a:headEnd/>
              <a:tailEnd/>
            </a:ln>
          </p:spPr>
        </p:pic>
        <p:grpSp>
          <p:nvGrpSpPr>
            <p:cNvPr id="74762" name="Group 8"/>
            <p:cNvGrpSpPr>
              <a:grpSpLocks/>
            </p:cNvGrpSpPr>
            <p:nvPr/>
          </p:nvGrpSpPr>
          <p:grpSpPr bwMode="auto">
            <a:xfrm>
              <a:off x="960" y="3705"/>
              <a:ext cx="3898" cy="741"/>
              <a:chOff x="960" y="3705"/>
              <a:chExt cx="3898" cy="741"/>
            </a:xfrm>
          </p:grpSpPr>
          <p:sp>
            <p:nvSpPr>
              <p:cNvPr id="74765" name="Text Box 9"/>
              <p:cNvSpPr txBox="1">
                <a:spLocks noChangeArrowheads="1"/>
              </p:cNvSpPr>
              <p:nvPr/>
            </p:nvSpPr>
            <p:spPr bwMode="auto">
              <a:xfrm>
                <a:off x="2092" y="3706"/>
                <a:ext cx="788" cy="740"/>
              </a:xfrm>
              <a:prstGeom prst="rect">
                <a:avLst/>
              </a:prstGeom>
              <a:solidFill>
                <a:schemeClr val="bg1"/>
              </a:solidFill>
              <a:ln w="9525">
                <a:noFill/>
                <a:miter lim="800000"/>
                <a:headEnd/>
                <a:tailEnd/>
              </a:ln>
            </p:spPr>
            <p:txBody>
              <a:bodyPr wrap="none">
                <a:spAutoFit/>
              </a:bodyPr>
              <a:lstStyle/>
              <a:p>
                <a:pPr algn="ctr"/>
                <a:r>
                  <a:rPr lang="en-US"/>
                  <a:t>Disliked</a:t>
                </a:r>
              </a:p>
              <a:p>
                <a:pPr algn="ctr"/>
                <a:r>
                  <a:rPr lang="en-US"/>
                  <a:t>Healthy</a:t>
                </a:r>
              </a:p>
            </p:txBody>
          </p:sp>
          <p:sp>
            <p:nvSpPr>
              <p:cNvPr id="74766" name="Text Box 10"/>
              <p:cNvSpPr txBox="1">
                <a:spLocks noChangeArrowheads="1"/>
              </p:cNvSpPr>
              <p:nvPr/>
            </p:nvSpPr>
            <p:spPr bwMode="auto">
              <a:xfrm>
                <a:off x="960" y="3707"/>
                <a:ext cx="981" cy="739"/>
              </a:xfrm>
              <a:prstGeom prst="rect">
                <a:avLst/>
              </a:prstGeom>
              <a:solidFill>
                <a:schemeClr val="bg1"/>
              </a:solidFill>
              <a:ln w="9525">
                <a:noFill/>
                <a:miter lim="800000"/>
                <a:headEnd/>
                <a:tailEnd/>
              </a:ln>
            </p:spPr>
            <p:txBody>
              <a:bodyPr wrap="none">
                <a:spAutoFit/>
              </a:bodyPr>
              <a:lstStyle/>
              <a:p>
                <a:pPr algn="ctr"/>
                <a:r>
                  <a:rPr lang="en-US"/>
                  <a:t>Disliked</a:t>
                </a:r>
              </a:p>
              <a:p>
                <a:pPr algn="ctr"/>
                <a:r>
                  <a:rPr lang="en-US"/>
                  <a:t>Unhealthy</a:t>
                </a:r>
              </a:p>
            </p:txBody>
          </p:sp>
          <p:sp>
            <p:nvSpPr>
              <p:cNvPr id="74767" name="Text Box 11"/>
              <p:cNvSpPr txBox="1">
                <a:spLocks noChangeArrowheads="1"/>
              </p:cNvSpPr>
              <p:nvPr/>
            </p:nvSpPr>
            <p:spPr bwMode="auto">
              <a:xfrm>
                <a:off x="2977" y="3705"/>
                <a:ext cx="981" cy="740"/>
              </a:xfrm>
              <a:prstGeom prst="rect">
                <a:avLst/>
              </a:prstGeom>
              <a:solidFill>
                <a:schemeClr val="bg1"/>
              </a:solidFill>
              <a:ln w="9525">
                <a:noFill/>
                <a:miter lim="800000"/>
                <a:headEnd/>
                <a:tailEnd/>
              </a:ln>
            </p:spPr>
            <p:txBody>
              <a:bodyPr wrap="none">
                <a:spAutoFit/>
              </a:bodyPr>
              <a:lstStyle/>
              <a:p>
                <a:pPr algn="ctr"/>
                <a:r>
                  <a:rPr lang="en-US"/>
                  <a:t>Liked</a:t>
                </a:r>
              </a:p>
              <a:p>
                <a:pPr algn="ctr"/>
                <a:r>
                  <a:rPr lang="en-US"/>
                  <a:t>Unhealthy</a:t>
                </a:r>
              </a:p>
            </p:txBody>
          </p:sp>
          <p:sp>
            <p:nvSpPr>
              <p:cNvPr id="74768" name="Text Box 12"/>
              <p:cNvSpPr txBox="1">
                <a:spLocks noChangeArrowheads="1"/>
              </p:cNvSpPr>
              <p:nvPr/>
            </p:nvSpPr>
            <p:spPr bwMode="auto">
              <a:xfrm>
                <a:off x="4091" y="3706"/>
                <a:ext cx="767" cy="740"/>
              </a:xfrm>
              <a:prstGeom prst="rect">
                <a:avLst/>
              </a:prstGeom>
              <a:solidFill>
                <a:schemeClr val="bg1"/>
              </a:solidFill>
              <a:ln w="9525">
                <a:noFill/>
                <a:miter lim="800000"/>
                <a:headEnd/>
                <a:tailEnd/>
              </a:ln>
            </p:spPr>
            <p:txBody>
              <a:bodyPr wrap="none">
                <a:spAutoFit/>
              </a:bodyPr>
              <a:lstStyle/>
              <a:p>
                <a:pPr algn="ctr"/>
                <a:r>
                  <a:rPr lang="en-US"/>
                  <a:t>Liked</a:t>
                </a:r>
              </a:p>
              <a:p>
                <a:pPr algn="ctr"/>
                <a:r>
                  <a:rPr lang="en-US"/>
                  <a:t>Healthy</a:t>
                </a:r>
              </a:p>
            </p:txBody>
          </p:sp>
        </p:grpSp>
        <p:sp>
          <p:nvSpPr>
            <p:cNvPr id="74763" name="Rectangle 13"/>
            <p:cNvSpPr>
              <a:spLocks noChangeArrowheads="1"/>
            </p:cNvSpPr>
            <p:nvPr/>
          </p:nvSpPr>
          <p:spPr bwMode="auto">
            <a:xfrm>
              <a:off x="960" y="3600"/>
              <a:ext cx="3984" cy="144"/>
            </a:xfrm>
            <a:prstGeom prst="rect">
              <a:avLst/>
            </a:prstGeom>
            <a:solidFill>
              <a:schemeClr val="bg1"/>
            </a:solidFill>
            <a:ln w="9525">
              <a:noFill/>
              <a:miter lim="800000"/>
              <a:headEnd/>
              <a:tailEnd/>
            </a:ln>
          </p:spPr>
          <p:txBody>
            <a:bodyPr wrap="none" anchor="ctr"/>
            <a:lstStyle/>
            <a:p>
              <a:endParaRPr lang="en-US"/>
            </a:p>
          </p:txBody>
        </p:sp>
        <p:sp>
          <p:nvSpPr>
            <p:cNvPr id="74764" name="Text Box 14"/>
            <p:cNvSpPr txBox="1">
              <a:spLocks noChangeArrowheads="1"/>
            </p:cNvSpPr>
            <p:nvPr/>
          </p:nvSpPr>
          <p:spPr bwMode="auto">
            <a:xfrm rot="-5400000">
              <a:off x="-250" y="1765"/>
              <a:ext cx="1660" cy="288"/>
            </a:xfrm>
            <a:prstGeom prst="rect">
              <a:avLst/>
            </a:prstGeom>
            <a:solidFill>
              <a:schemeClr val="bg1"/>
            </a:solidFill>
            <a:ln w="9525">
              <a:noFill/>
              <a:miter lim="800000"/>
              <a:headEnd/>
              <a:tailEnd/>
            </a:ln>
          </p:spPr>
          <p:txBody>
            <a:bodyPr wrap="none">
              <a:spAutoFit/>
            </a:bodyPr>
            <a:lstStyle/>
            <a:p>
              <a:r>
                <a:rPr lang="en-US"/>
                <a:t>Percent Yes</a:t>
              </a:r>
            </a:p>
          </p:txBody>
        </p:sp>
      </p:grpSp>
      <p:sp>
        <p:nvSpPr>
          <p:cNvPr id="74755" name="Rectangle 15"/>
          <p:cNvSpPr>
            <a:spLocks noGrp="1" noChangeArrowheads="1"/>
          </p:cNvSpPr>
          <p:nvPr>
            <p:ph type="title"/>
          </p:nvPr>
        </p:nvSpPr>
        <p:spPr/>
        <p:txBody>
          <a:bodyPr/>
          <a:lstStyle/>
          <a:p>
            <a:pPr eaLnBrk="1" hangingPunct="1"/>
            <a:r>
              <a:rPr lang="en-US" smtClean="0"/>
              <a:t>Result: SC group chose based on taste and health</a:t>
            </a:r>
          </a:p>
        </p:txBody>
      </p:sp>
      <p:cxnSp>
        <p:nvCxnSpPr>
          <p:cNvPr id="16" name="Straight Connector 15"/>
          <p:cNvCxnSpPr>
            <a:cxnSpLocks noChangeShapeType="1"/>
          </p:cNvCxnSpPr>
          <p:nvPr/>
        </p:nvCxnSpPr>
        <p:spPr bwMode="auto">
          <a:xfrm>
            <a:off x="0" y="1143000"/>
            <a:ext cx="9144000" cy="1588"/>
          </a:xfrm>
          <a:prstGeom prst="line">
            <a:avLst/>
          </a:prstGeom>
          <a:noFill/>
          <a:ln w="31750">
            <a:solidFill>
              <a:schemeClr val="tx1"/>
            </a:solidFill>
            <a:round/>
            <a:headEnd/>
            <a:tailEnd/>
          </a:ln>
          <a:effectLst>
            <a:outerShdw dist="20000" dir="5400000" rotWithShape="0">
              <a:srgbClr val="808080">
                <a:alpha val="37999"/>
              </a:srgbClr>
            </a:outerShdw>
          </a:effectLst>
        </p:spPr>
      </p:cxn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5778" name="Group 2"/>
          <p:cNvGrpSpPr>
            <a:grpSpLocks/>
          </p:cNvGrpSpPr>
          <p:nvPr/>
        </p:nvGrpSpPr>
        <p:grpSpPr bwMode="auto">
          <a:xfrm>
            <a:off x="692150" y="1884363"/>
            <a:ext cx="7540625" cy="4516437"/>
            <a:chOff x="436" y="384"/>
            <a:chExt cx="4750" cy="4062"/>
          </a:xfrm>
        </p:grpSpPr>
        <p:pic>
          <p:nvPicPr>
            <p:cNvPr id="75781" name="Picture 3" descr="DietersDecisionsBarGraph"/>
            <p:cNvPicPr>
              <a:picLocks noChangeAspect="1" noChangeArrowheads="1"/>
            </p:cNvPicPr>
            <p:nvPr/>
          </p:nvPicPr>
          <p:blipFill>
            <a:blip r:embed="rId3"/>
            <a:srcRect/>
            <a:stretch>
              <a:fillRect/>
            </a:stretch>
          </p:blipFill>
          <p:spPr bwMode="auto">
            <a:xfrm>
              <a:off x="574" y="384"/>
              <a:ext cx="4612" cy="3522"/>
            </a:xfrm>
            <a:prstGeom prst="rect">
              <a:avLst/>
            </a:prstGeom>
            <a:noFill/>
            <a:ln w="9525">
              <a:noFill/>
              <a:miter lim="800000"/>
              <a:headEnd/>
              <a:tailEnd/>
            </a:ln>
          </p:spPr>
        </p:pic>
        <p:sp>
          <p:nvSpPr>
            <p:cNvPr id="75782" name="Text Box 4"/>
            <p:cNvSpPr txBox="1">
              <a:spLocks noChangeArrowheads="1"/>
            </p:cNvSpPr>
            <p:nvPr/>
          </p:nvSpPr>
          <p:spPr bwMode="auto">
            <a:xfrm>
              <a:off x="3264" y="480"/>
              <a:ext cx="191" cy="411"/>
            </a:xfrm>
            <a:prstGeom prst="rect">
              <a:avLst/>
            </a:prstGeom>
            <a:noFill/>
            <a:ln w="9525">
              <a:noFill/>
              <a:miter lim="800000"/>
              <a:headEnd/>
              <a:tailEnd/>
            </a:ln>
          </p:spPr>
          <p:txBody>
            <a:bodyPr wrap="none">
              <a:spAutoFit/>
            </a:bodyPr>
            <a:lstStyle/>
            <a:p>
              <a:r>
                <a:rPr lang="en-US"/>
                <a:t>*</a:t>
              </a:r>
            </a:p>
          </p:txBody>
        </p:sp>
        <p:sp>
          <p:nvSpPr>
            <p:cNvPr id="75783" name="Text Box 5"/>
            <p:cNvSpPr txBox="1">
              <a:spLocks noChangeArrowheads="1"/>
            </p:cNvSpPr>
            <p:nvPr/>
          </p:nvSpPr>
          <p:spPr bwMode="auto">
            <a:xfrm>
              <a:off x="4416" y="480"/>
              <a:ext cx="191" cy="411"/>
            </a:xfrm>
            <a:prstGeom prst="rect">
              <a:avLst/>
            </a:prstGeom>
            <a:noFill/>
            <a:ln w="9525">
              <a:noFill/>
              <a:miter lim="800000"/>
              <a:headEnd/>
              <a:tailEnd/>
            </a:ln>
          </p:spPr>
          <p:txBody>
            <a:bodyPr wrap="none">
              <a:spAutoFit/>
            </a:bodyPr>
            <a:lstStyle/>
            <a:p>
              <a:r>
                <a:rPr lang="en-US"/>
                <a:t>*</a:t>
              </a:r>
            </a:p>
          </p:txBody>
        </p:sp>
        <p:sp>
          <p:nvSpPr>
            <p:cNvPr id="75784" name="Rectangle 6"/>
            <p:cNvSpPr>
              <a:spLocks noChangeArrowheads="1"/>
            </p:cNvSpPr>
            <p:nvPr/>
          </p:nvSpPr>
          <p:spPr bwMode="auto">
            <a:xfrm>
              <a:off x="960" y="2208"/>
              <a:ext cx="2016" cy="1584"/>
            </a:xfrm>
            <a:prstGeom prst="rect">
              <a:avLst/>
            </a:prstGeom>
            <a:noFill/>
            <a:ln w="9525">
              <a:noFill/>
              <a:miter lim="800000"/>
              <a:headEnd/>
              <a:tailEnd/>
            </a:ln>
          </p:spPr>
          <p:txBody>
            <a:bodyPr wrap="none" anchor="ctr"/>
            <a:lstStyle/>
            <a:p>
              <a:endParaRPr lang="en-US"/>
            </a:p>
          </p:txBody>
        </p:sp>
        <p:sp>
          <p:nvSpPr>
            <p:cNvPr id="75785" name="Rectangle 7"/>
            <p:cNvSpPr>
              <a:spLocks noChangeArrowheads="1"/>
            </p:cNvSpPr>
            <p:nvPr/>
          </p:nvSpPr>
          <p:spPr bwMode="auto">
            <a:xfrm>
              <a:off x="3984" y="528"/>
              <a:ext cx="1152" cy="3264"/>
            </a:xfrm>
            <a:prstGeom prst="rect">
              <a:avLst/>
            </a:prstGeom>
            <a:solidFill>
              <a:schemeClr val="bg1"/>
            </a:solidFill>
            <a:ln w="9525">
              <a:noFill/>
              <a:miter lim="800000"/>
              <a:headEnd/>
              <a:tailEnd/>
            </a:ln>
          </p:spPr>
          <p:txBody>
            <a:bodyPr wrap="none" anchor="ctr"/>
            <a:lstStyle/>
            <a:p>
              <a:endParaRPr lang="en-US"/>
            </a:p>
          </p:txBody>
        </p:sp>
        <p:sp>
          <p:nvSpPr>
            <p:cNvPr id="75786" name="Rectangle 8"/>
            <p:cNvSpPr>
              <a:spLocks noChangeArrowheads="1"/>
            </p:cNvSpPr>
            <p:nvPr/>
          </p:nvSpPr>
          <p:spPr bwMode="auto">
            <a:xfrm>
              <a:off x="960" y="2256"/>
              <a:ext cx="2016" cy="1536"/>
            </a:xfrm>
            <a:prstGeom prst="rect">
              <a:avLst/>
            </a:prstGeom>
            <a:solidFill>
              <a:schemeClr val="bg1"/>
            </a:solidFill>
            <a:ln w="9525">
              <a:noFill/>
              <a:miter lim="800000"/>
              <a:headEnd/>
              <a:tailEnd/>
            </a:ln>
          </p:spPr>
          <p:txBody>
            <a:bodyPr wrap="none" anchor="ctr"/>
            <a:lstStyle/>
            <a:p>
              <a:endParaRPr lang="en-US"/>
            </a:p>
          </p:txBody>
        </p:sp>
        <p:sp>
          <p:nvSpPr>
            <p:cNvPr id="75787" name="Rectangle 9"/>
            <p:cNvSpPr>
              <a:spLocks noChangeArrowheads="1"/>
            </p:cNvSpPr>
            <p:nvPr/>
          </p:nvSpPr>
          <p:spPr bwMode="auto">
            <a:xfrm>
              <a:off x="960" y="3600"/>
              <a:ext cx="3984" cy="240"/>
            </a:xfrm>
            <a:prstGeom prst="rect">
              <a:avLst/>
            </a:prstGeom>
            <a:solidFill>
              <a:schemeClr val="bg1"/>
            </a:solidFill>
            <a:ln w="9525">
              <a:noFill/>
              <a:miter lim="800000"/>
              <a:headEnd/>
              <a:tailEnd/>
            </a:ln>
          </p:spPr>
          <p:txBody>
            <a:bodyPr wrap="none" anchor="ctr"/>
            <a:lstStyle/>
            <a:p>
              <a:endParaRPr lang="en-US"/>
            </a:p>
          </p:txBody>
        </p:sp>
        <p:grpSp>
          <p:nvGrpSpPr>
            <p:cNvPr id="75788" name="Group 10"/>
            <p:cNvGrpSpPr>
              <a:grpSpLocks/>
            </p:cNvGrpSpPr>
            <p:nvPr/>
          </p:nvGrpSpPr>
          <p:grpSpPr bwMode="auto">
            <a:xfrm>
              <a:off x="960" y="3705"/>
              <a:ext cx="3898" cy="741"/>
              <a:chOff x="960" y="3705"/>
              <a:chExt cx="3898" cy="741"/>
            </a:xfrm>
          </p:grpSpPr>
          <p:sp>
            <p:nvSpPr>
              <p:cNvPr id="75791" name="Text Box 11"/>
              <p:cNvSpPr txBox="1">
                <a:spLocks noChangeArrowheads="1"/>
              </p:cNvSpPr>
              <p:nvPr/>
            </p:nvSpPr>
            <p:spPr bwMode="auto">
              <a:xfrm>
                <a:off x="2092" y="3706"/>
                <a:ext cx="788" cy="740"/>
              </a:xfrm>
              <a:prstGeom prst="rect">
                <a:avLst/>
              </a:prstGeom>
              <a:solidFill>
                <a:schemeClr val="bg1"/>
              </a:solidFill>
              <a:ln w="9525">
                <a:noFill/>
                <a:miter lim="800000"/>
                <a:headEnd/>
                <a:tailEnd/>
              </a:ln>
            </p:spPr>
            <p:txBody>
              <a:bodyPr wrap="none">
                <a:spAutoFit/>
              </a:bodyPr>
              <a:lstStyle/>
              <a:p>
                <a:pPr algn="ctr"/>
                <a:r>
                  <a:rPr lang="en-US"/>
                  <a:t>Disliked</a:t>
                </a:r>
              </a:p>
              <a:p>
                <a:pPr algn="ctr"/>
                <a:r>
                  <a:rPr lang="en-US"/>
                  <a:t>Healthy</a:t>
                </a:r>
              </a:p>
            </p:txBody>
          </p:sp>
          <p:sp>
            <p:nvSpPr>
              <p:cNvPr id="75792" name="Text Box 12"/>
              <p:cNvSpPr txBox="1">
                <a:spLocks noChangeArrowheads="1"/>
              </p:cNvSpPr>
              <p:nvPr/>
            </p:nvSpPr>
            <p:spPr bwMode="auto">
              <a:xfrm>
                <a:off x="960" y="3707"/>
                <a:ext cx="981" cy="739"/>
              </a:xfrm>
              <a:prstGeom prst="rect">
                <a:avLst/>
              </a:prstGeom>
              <a:solidFill>
                <a:schemeClr val="bg1"/>
              </a:solidFill>
              <a:ln w="9525">
                <a:noFill/>
                <a:miter lim="800000"/>
                <a:headEnd/>
                <a:tailEnd/>
              </a:ln>
            </p:spPr>
            <p:txBody>
              <a:bodyPr wrap="none">
                <a:spAutoFit/>
              </a:bodyPr>
              <a:lstStyle/>
              <a:p>
                <a:pPr algn="ctr"/>
                <a:r>
                  <a:rPr lang="en-US"/>
                  <a:t>Disliked</a:t>
                </a:r>
              </a:p>
              <a:p>
                <a:pPr algn="ctr"/>
                <a:r>
                  <a:rPr lang="en-US"/>
                  <a:t>Unhealthy</a:t>
                </a:r>
              </a:p>
            </p:txBody>
          </p:sp>
          <p:sp>
            <p:nvSpPr>
              <p:cNvPr id="75793" name="Text Box 13"/>
              <p:cNvSpPr txBox="1">
                <a:spLocks noChangeArrowheads="1"/>
              </p:cNvSpPr>
              <p:nvPr/>
            </p:nvSpPr>
            <p:spPr bwMode="auto">
              <a:xfrm>
                <a:off x="2977" y="3705"/>
                <a:ext cx="981" cy="740"/>
              </a:xfrm>
              <a:prstGeom prst="rect">
                <a:avLst/>
              </a:prstGeom>
              <a:solidFill>
                <a:schemeClr val="bg1"/>
              </a:solidFill>
              <a:ln w="9525">
                <a:noFill/>
                <a:miter lim="800000"/>
                <a:headEnd/>
                <a:tailEnd/>
              </a:ln>
            </p:spPr>
            <p:txBody>
              <a:bodyPr wrap="none">
                <a:spAutoFit/>
              </a:bodyPr>
              <a:lstStyle/>
              <a:p>
                <a:pPr algn="ctr"/>
                <a:r>
                  <a:rPr lang="en-US"/>
                  <a:t>Liked</a:t>
                </a:r>
              </a:p>
              <a:p>
                <a:pPr algn="ctr"/>
                <a:r>
                  <a:rPr lang="en-US"/>
                  <a:t>Unhealthy</a:t>
                </a:r>
              </a:p>
            </p:txBody>
          </p:sp>
          <p:sp>
            <p:nvSpPr>
              <p:cNvPr id="75794" name="Text Box 14"/>
              <p:cNvSpPr txBox="1">
                <a:spLocks noChangeArrowheads="1"/>
              </p:cNvSpPr>
              <p:nvPr/>
            </p:nvSpPr>
            <p:spPr bwMode="auto">
              <a:xfrm>
                <a:off x="4091" y="3706"/>
                <a:ext cx="767" cy="740"/>
              </a:xfrm>
              <a:prstGeom prst="rect">
                <a:avLst/>
              </a:prstGeom>
              <a:solidFill>
                <a:schemeClr val="bg1"/>
              </a:solidFill>
              <a:ln w="9525">
                <a:noFill/>
                <a:miter lim="800000"/>
                <a:headEnd/>
                <a:tailEnd/>
              </a:ln>
            </p:spPr>
            <p:txBody>
              <a:bodyPr wrap="none">
                <a:spAutoFit/>
              </a:bodyPr>
              <a:lstStyle/>
              <a:p>
                <a:pPr algn="ctr"/>
                <a:r>
                  <a:rPr lang="en-US"/>
                  <a:t>Liked</a:t>
                </a:r>
              </a:p>
              <a:p>
                <a:pPr algn="ctr"/>
                <a:r>
                  <a:rPr lang="en-US"/>
                  <a:t>Healthy</a:t>
                </a:r>
              </a:p>
            </p:txBody>
          </p:sp>
        </p:grpSp>
        <p:sp>
          <p:nvSpPr>
            <p:cNvPr id="75789" name="Text Box 15"/>
            <p:cNvSpPr txBox="1">
              <a:spLocks noChangeArrowheads="1"/>
            </p:cNvSpPr>
            <p:nvPr/>
          </p:nvSpPr>
          <p:spPr bwMode="auto">
            <a:xfrm rot="-5400000">
              <a:off x="-250" y="1765"/>
              <a:ext cx="1660" cy="288"/>
            </a:xfrm>
            <a:prstGeom prst="rect">
              <a:avLst/>
            </a:prstGeom>
            <a:solidFill>
              <a:schemeClr val="bg1"/>
            </a:solidFill>
            <a:ln w="9525">
              <a:noFill/>
              <a:miter lim="800000"/>
              <a:headEnd/>
              <a:tailEnd/>
            </a:ln>
          </p:spPr>
          <p:txBody>
            <a:bodyPr wrap="none">
              <a:spAutoFit/>
            </a:bodyPr>
            <a:lstStyle/>
            <a:p>
              <a:r>
                <a:rPr lang="en-US"/>
                <a:t>Percent Yes</a:t>
              </a:r>
            </a:p>
          </p:txBody>
        </p:sp>
        <p:pic>
          <p:nvPicPr>
            <p:cNvPr id="75790" name="Picture 16" descr="legend"/>
            <p:cNvPicPr>
              <a:picLocks noChangeAspect="1" noChangeArrowheads="1"/>
            </p:cNvPicPr>
            <p:nvPr/>
          </p:nvPicPr>
          <p:blipFill>
            <a:blip r:embed="rId4"/>
            <a:srcRect/>
            <a:stretch>
              <a:fillRect/>
            </a:stretch>
          </p:blipFill>
          <p:spPr bwMode="auto">
            <a:xfrm>
              <a:off x="1008" y="523"/>
              <a:ext cx="720" cy="677"/>
            </a:xfrm>
            <a:prstGeom prst="rect">
              <a:avLst/>
            </a:prstGeom>
            <a:noFill/>
            <a:ln w="9525">
              <a:noFill/>
              <a:miter lim="800000"/>
              <a:headEnd/>
              <a:tailEnd/>
            </a:ln>
          </p:spPr>
        </p:pic>
      </p:grpSp>
      <p:sp>
        <p:nvSpPr>
          <p:cNvPr id="75779" name="Rectangle 17"/>
          <p:cNvSpPr>
            <a:spLocks noGrp="1" noChangeArrowheads="1"/>
          </p:cNvSpPr>
          <p:nvPr>
            <p:ph type="title"/>
          </p:nvPr>
        </p:nvSpPr>
        <p:spPr>
          <a:xfrm>
            <a:off x="457200" y="0"/>
            <a:ext cx="8229600" cy="1143000"/>
          </a:xfrm>
        </p:spPr>
        <p:txBody>
          <a:bodyPr/>
          <a:lstStyle/>
          <a:p>
            <a:pPr eaLnBrk="1" hangingPunct="1"/>
            <a:r>
              <a:rPr lang="en-US" smtClean="0"/>
              <a:t>SC group versus NSC group</a:t>
            </a:r>
          </a:p>
        </p:txBody>
      </p:sp>
      <p:cxnSp>
        <p:nvCxnSpPr>
          <p:cNvPr id="18" name="Straight Connector 17"/>
          <p:cNvCxnSpPr>
            <a:cxnSpLocks noChangeShapeType="1"/>
          </p:cNvCxnSpPr>
          <p:nvPr/>
        </p:nvCxnSpPr>
        <p:spPr bwMode="auto">
          <a:xfrm>
            <a:off x="0" y="1143000"/>
            <a:ext cx="9144000" cy="1588"/>
          </a:xfrm>
          <a:prstGeom prst="line">
            <a:avLst/>
          </a:prstGeom>
          <a:noFill/>
          <a:ln w="31750">
            <a:solidFill>
              <a:schemeClr val="tx1"/>
            </a:solidFill>
            <a:round/>
            <a:headEnd/>
            <a:tailEnd/>
          </a:ln>
          <a:effectLst>
            <a:outerShdw dist="20000" dir="5400000" rotWithShape="0">
              <a:srgbClr val="808080">
                <a:alpha val="37999"/>
              </a:srgbClr>
            </a:outerShdw>
          </a:effectLst>
        </p:spPr>
      </p:cxn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04800" y="1676400"/>
            <a:ext cx="8839200" cy="1143000"/>
          </a:xfrm>
        </p:spPr>
        <p:txBody>
          <a:bodyPr anchor="t"/>
          <a:lstStyle/>
          <a:p>
            <a:pPr algn="l" eaLnBrk="1" hangingPunct="1"/>
            <a:r>
              <a:rPr lang="en-US" smtClean="0"/>
              <a:t>Question: Is there evidence for a single valuation system?</a:t>
            </a:r>
          </a:p>
        </p:txBody>
      </p:sp>
      <p:sp>
        <p:nvSpPr>
          <p:cNvPr id="76803" name="Rectangle 3"/>
          <p:cNvSpPr>
            <a:spLocks noChangeArrowheads="1"/>
          </p:cNvSpPr>
          <p:nvPr/>
        </p:nvSpPr>
        <p:spPr bwMode="auto">
          <a:xfrm>
            <a:off x="152400" y="304800"/>
            <a:ext cx="8839200" cy="1143000"/>
          </a:xfrm>
          <a:prstGeom prst="rect">
            <a:avLst/>
          </a:prstGeom>
          <a:noFill/>
          <a:ln w="9525">
            <a:noFill/>
            <a:miter lim="800000"/>
            <a:headEnd/>
            <a:tailEnd/>
          </a:ln>
        </p:spPr>
        <p:txBody>
          <a:bodyPr anchor="ctr"/>
          <a:lstStyle/>
          <a:p>
            <a:pPr algn="ctr" eaLnBrk="1" hangingPunct="1"/>
            <a:r>
              <a:rPr lang="en-US" sz="3200">
                <a:solidFill>
                  <a:srgbClr val="000000"/>
                </a:solidFill>
                <a:latin typeface="Gill Sans" charset="0"/>
              </a:rPr>
              <a:t>Neuroimaging Results</a:t>
            </a:r>
            <a:r>
              <a:rPr lang="en-US" sz="3200">
                <a:solidFill>
                  <a:schemeClr val="tx2"/>
                </a:solidFill>
                <a:latin typeface="Gill Sans" charset="0"/>
              </a:rPr>
              <a:t/>
            </a:r>
            <a:br>
              <a:rPr lang="en-US" sz="3200">
                <a:solidFill>
                  <a:schemeClr val="tx2"/>
                </a:solidFill>
                <a:latin typeface="Gill Sans" charset="0"/>
              </a:rPr>
            </a:br>
            <a:endParaRPr lang="en-US" sz="3200">
              <a:solidFill>
                <a:schemeClr val="tx2"/>
              </a:solidFill>
              <a:latin typeface="Gill Sans" charset="0"/>
            </a:endParaRPr>
          </a:p>
        </p:txBody>
      </p:sp>
      <p:cxnSp>
        <p:nvCxnSpPr>
          <p:cNvPr id="4" name="Straight Connector 3"/>
          <p:cNvCxnSpPr>
            <a:cxnSpLocks noChangeShapeType="1"/>
          </p:cNvCxnSpPr>
          <p:nvPr/>
        </p:nvCxnSpPr>
        <p:spPr bwMode="auto">
          <a:xfrm>
            <a:off x="0" y="1143000"/>
            <a:ext cx="9144000" cy="1588"/>
          </a:xfrm>
          <a:prstGeom prst="line">
            <a:avLst/>
          </a:prstGeom>
          <a:noFill/>
          <a:ln w="31750">
            <a:solidFill>
              <a:schemeClr val="tx1"/>
            </a:solidFill>
            <a:round/>
            <a:headEnd/>
            <a:tailEnd/>
          </a:ln>
          <a:effectLst>
            <a:outerShdw dist="20000" dir="5400000" rotWithShape="0">
              <a:srgbClr val="808080">
                <a:alpha val="37999"/>
              </a:srgbClr>
            </a:outerShdw>
          </a:effectLst>
        </p:spPr>
      </p:cxn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7826" name="Picture 2" descr="vmPFC_xDZNall_1crp2"/>
          <p:cNvPicPr>
            <a:picLocks noChangeAspect="1" noChangeArrowheads="1"/>
          </p:cNvPicPr>
          <p:nvPr/>
        </p:nvPicPr>
        <p:blipFill>
          <a:blip r:embed="rId3"/>
          <a:srcRect/>
          <a:stretch>
            <a:fillRect/>
          </a:stretch>
        </p:blipFill>
        <p:spPr bwMode="auto">
          <a:xfrm>
            <a:off x="838200" y="1295400"/>
            <a:ext cx="4830763" cy="4770438"/>
          </a:xfrm>
          <a:prstGeom prst="rect">
            <a:avLst/>
          </a:prstGeom>
          <a:noFill/>
          <a:ln w="9525">
            <a:noFill/>
            <a:miter lim="800000"/>
            <a:headEnd/>
            <a:tailEnd/>
          </a:ln>
        </p:spPr>
      </p:pic>
      <p:sp>
        <p:nvSpPr>
          <p:cNvPr id="77827" name="Rectangle 3"/>
          <p:cNvSpPr>
            <a:spLocks noGrp="1" noChangeArrowheads="1"/>
          </p:cNvSpPr>
          <p:nvPr>
            <p:ph type="title"/>
          </p:nvPr>
        </p:nvSpPr>
        <p:spPr>
          <a:xfrm>
            <a:off x="457200" y="0"/>
            <a:ext cx="8229600" cy="1143000"/>
          </a:xfrm>
        </p:spPr>
        <p:txBody>
          <a:bodyPr/>
          <a:lstStyle/>
          <a:p>
            <a:pPr eaLnBrk="1" hangingPunct="1"/>
            <a:r>
              <a:rPr lang="en-US" sz="2800" smtClean="0"/>
              <a:t>Activity in vmPFC is correlated with a behavioral measure of decision value (regardless of SC)</a:t>
            </a:r>
          </a:p>
        </p:txBody>
      </p:sp>
      <p:sp>
        <p:nvSpPr>
          <p:cNvPr id="77828" name="Text Box 5"/>
          <p:cNvSpPr txBox="1">
            <a:spLocks noChangeArrowheads="1"/>
          </p:cNvSpPr>
          <p:nvPr/>
        </p:nvSpPr>
        <p:spPr bwMode="auto">
          <a:xfrm>
            <a:off x="2193925" y="2743200"/>
            <a:ext cx="354013" cy="457200"/>
          </a:xfrm>
          <a:prstGeom prst="rect">
            <a:avLst/>
          </a:prstGeom>
          <a:noFill/>
          <a:ln w="9525">
            <a:noFill/>
            <a:miter lim="800000"/>
            <a:headEnd/>
            <a:tailEnd/>
          </a:ln>
        </p:spPr>
        <p:txBody>
          <a:bodyPr wrap="none">
            <a:spAutoFit/>
          </a:bodyPr>
          <a:lstStyle/>
          <a:p>
            <a:r>
              <a:rPr lang="en-US">
                <a:solidFill>
                  <a:schemeClr val="bg1"/>
                </a:solidFill>
              </a:rPr>
              <a:t>L</a:t>
            </a:r>
          </a:p>
        </p:txBody>
      </p:sp>
      <p:sp>
        <p:nvSpPr>
          <p:cNvPr id="77829" name="Text Box 6"/>
          <p:cNvSpPr txBox="1">
            <a:spLocks noChangeArrowheads="1"/>
          </p:cNvSpPr>
          <p:nvPr/>
        </p:nvSpPr>
        <p:spPr bwMode="auto">
          <a:xfrm>
            <a:off x="3124200" y="3581400"/>
            <a:ext cx="1519238" cy="822325"/>
          </a:xfrm>
          <a:prstGeom prst="rect">
            <a:avLst/>
          </a:prstGeom>
          <a:solidFill>
            <a:schemeClr val="tx1"/>
          </a:solidFill>
          <a:ln w="9525">
            <a:noFill/>
            <a:miter lim="800000"/>
            <a:headEnd/>
            <a:tailEnd/>
          </a:ln>
        </p:spPr>
        <p:txBody>
          <a:bodyPr wrap="none">
            <a:spAutoFit/>
          </a:bodyPr>
          <a:lstStyle/>
          <a:p>
            <a:pPr>
              <a:buClr>
                <a:srgbClr val="FF8000"/>
              </a:buClr>
              <a:buFont typeface="Wingdings" charset="2"/>
              <a:buChar char="§"/>
            </a:pPr>
            <a:r>
              <a:rPr lang="en-US">
                <a:solidFill>
                  <a:schemeClr val="bg1"/>
                </a:solidFill>
              </a:rPr>
              <a:t> p &lt; .001</a:t>
            </a:r>
          </a:p>
          <a:p>
            <a:pPr>
              <a:buClr>
                <a:srgbClr val="FF0000"/>
              </a:buClr>
              <a:buFont typeface="Wingdings" charset="2"/>
              <a:buChar char="§"/>
            </a:pPr>
            <a:r>
              <a:rPr lang="en-US">
                <a:solidFill>
                  <a:schemeClr val="bg1"/>
                </a:solidFill>
              </a:rPr>
              <a:t> p &lt; .005</a:t>
            </a:r>
          </a:p>
        </p:txBody>
      </p:sp>
      <p:pic>
        <p:nvPicPr>
          <p:cNvPr id="77830" name="Picture 9" descr="Decision_split.pdf"/>
          <p:cNvPicPr>
            <a:picLocks noChangeAspect="1"/>
          </p:cNvPicPr>
          <p:nvPr/>
        </p:nvPicPr>
        <p:blipFill>
          <a:blip r:embed="rId4"/>
          <a:srcRect/>
          <a:stretch>
            <a:fillRect/>
          </a:stretch>
        </p:blipFill>
        <p:spPr bwMode="auto">
          <a:xfrm>
            <a:off x="4800600" y="3581400"/>
            <a:ext cx="3957638" cy="2971800"/>
          </a:xfrm>
          <a:prstGeom prst="rect">
            <a:avLst/>
          </a:prstGeom>
          <a:noFill/>
          <a:ln w="9525">
            <a:noFill/>
            <a:miter lim="800000"/>
            <a:headEnd/>
            <a:tailEnd/>
          </a:ln>
        </p:spPr>
      </p:pic>
      <p:cxnSp>
        <p:nvCxnSpPr>
          <p:cNvPr id="7" name="Straight Connector 6"/>
          <p:cNvCxnSpPr>
            <a:cxnSpLocks noChangeShapeType="1"/>
          </p:cNvCxnSpPr>
          <p:nvPr/>
        </p:nvCxnSpPr>
        <p:spPr bwMode="auto">
          <a:xfrm>
            <a:off x="0" y="1143000"/>
            <a:ext cx="9144000" cy="1588"/>
          </a:xfrm>
          <a:prstGeom prst="line">
            <a:avLst/>
          </a:prstGeom>
          <a:noFill/>
          <a:ln w="31750">
            <a:solidFill>
              <a:schemeClr val="tx1"/>
            </a:solidFill>
            <a:round/>
            <a:headEnd/>
            <a:tailEnd/>
          </a:ln>
          <a:effectLst>
            <a:outerShdw dist="20000" dir="5400000" rotWithShape="0">
              <a:srgbClr val="808080">
                <a:alpha val="37999"/>
              </a:srgbClr>
            </a:outerShdw>
          </a:effectLst>
        </p:spPr>
      </p:cxn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8850" name="Group 2"/>
          <p:cNvGrpSpPr>
            <a:grpSpLocks noChangeAspect="1"/>
          </p:cNvGrpSpPr>
          <p:nvPr/>
        </p:nvGrpSpPr>
        <p:grpSpPr bwMode="auto">
          <a:xfrm>
            <a:off x="1519238" y="1601788"/>
            <a:ext cx="5986462" cy="4418012"/>
            <a:chOff x="420" y="702"/>
            <a:chExt cx="4768" cy="3522"/>
          </a:xfrm>
        </p:grpSpPr>
        <p:pic>
          <p:nvPicPr>
            <p:cNvPr id="78853" name="Picture 3" descr="vmpfc_ratings_graph"/>
            <p:cNvPicPr>
              <a:picLocks noChangeAspect="1" noChangeArrowheads="1"/>
            </p:cNvPicPr>
            <p:nvPr/>
          </p:nvPicPr>
          <p:blipFill>
            <a:blip r:embed="rId3"/>
            <a:srcRect/>
            <a:stretch>
              <a:fillRect/>
            </a:stretch>
          </p:blipFill>
          <p:spPr bwMode="auto">
            <a:xfrm>
              <a:off x="576" y="702"/>
              <a:ext cx="4612" cy="3522"/>
            </a:xfrm>
            <a:prstGeom prst="rect">
              <a:avLst/>
            </a:prstGeom>
            <a:noFill/>
            <a:ln w="9525">
              <a:noFill/>
              <a:miter lim="800000"/>
              <a:headEnd/>
              <a:tailEnd/>
            </a:ln>
          </p:spPr>
        </p:pic>
        <p:sp>
          <p:nvSpPr>
            <p:cNvPr id="78854" name="Text Box 4"/>
            <p:cNvSpPr txBox="1">
              <a:spLocks noChangeAspect="1" noChangeArrowheads="1"/>
            </p:cNvSpPr>
            <p:nvPr/>
          </p:nvSpPr>
          <p:spPr bwMode="auto">
            <a:xfrm>
              <a:off x="3454" y="1919"/>
              <a:ext cx="242" cy="365"/>
            </a:xfrm>
            <a:prstGeom prst="rect">
              <a:avLst/>
            </a:prstGeom>
            <a:noFill/>
            <a:ln w="9525">
              <a:noFill/>
              <a:miter lim="800000"/>
              <a:headEnd/>
              <a:tailEnd/>
            </a:ln>
          </p:spPr>
          <p:txBody>
            <a:bodyPr wrap="none">
              <a:spAutoFit/>
            </a:bodyPr>
            <a:lstStyle/>
            <a:p>
              <a:r>
                <a:rPr lang="en-US"/>
                <a:t>*</a:t>
              </a:r>
            </a:p>
          </p:txBody>
        </p:sp>
        <p:sp>
          <p:nvSpPr>
            <p:cNvPr id="78855" name="Text Box 5"/>
            <p:cNvSpPr txBox="1">
              <a:spLocks noChangeAspect="1" noChangeArrowheads="1"/>
            </p:cNvSpPr>
            <p:nvPr/>
          </p:nvSpPr>
          <p:spPr bwMode="auto">
            <a:xfrm>
              <a:off x="2303" y="1297"/>
              <a:ext cx="241" cy="364"/>
            </a:xfrm>
            <a:prstGeom prst="rect">
              <a:avLst/>
            </a:prstGeom>
            <a:noFill/>
            <a:ln w="9525">
              <a:noFill/>
              <a:miter lim="800000"/>
              <a:headEnd/>
              <a:tailEnd/>
            </a:ln>
          </p:spPr>
          <p:txBody>
            <a:bodyPr wrap="none">
              <a:spAutoFit/>
            </a:bodyPr>
            <a:lstStyle/>
            <a:p>
              <a:r>
                <a:rPr lang="en-US"/>
                <a:t>*</a:t>
              </a:r>
            </a:p>
          </p:txBody>
        </p:sp>
        <p:sp>
          <p:nvSpPr>
            <p:cNvPr id="78856" name="Text Box 6"/>
            <p:cNvSpPr txBox="1">
              <a:spLocks noChangeAspect="1" noChangeArrowheads="1"/>
            </p:cNvSpPr>
            <p:nvPr/>
          </p:nvSpPr>
          <p:spPr bwMode="auto">
            <a:xfrm>
              <a:off x="1393" y="1825"/>
              <a:ext cx="242" cy="364"/>
            </a:xfrm>
            <a:prstGeom prst="rect">
              <a:avLst/>
            </a:prstGeom>
            <a:noFill/>
            <a:ln w="9525">
              <a:noFill/>
              <a:miter lim="800000"/>
              <a:headEnd/>
              <a:tailEnd/>
            </a:ln>
          </p:spPr>
          <p:txBody>
            <a:bodyPr wrap="none">
              <a:spAutoFit/>
            </a:bodyPr>
            <a:lstStyle/>
            <a:p>
              <a:r>
                <a:rPr lang="en-US"/>
                <a:t>*</a:t>
              </a:r>
            </a:p>
          </p:txBody>
        </p:sp>
        <p:pic>
          <p:nvPicPr>
            <p:cNvPr id="78857" name="Picture 7" descr="legend"/>
            <p:cNvPicPr>
              <a:picLocks noChangeAspect="1" noChangeArrowheads="1"/>
            </p:cNvPicPr>
            <p:nvPr/>
          </p:nvPicPr>
          <p:blipFill>
            <a:blip r:embed="rId4"/>
            <a:srcRect/>
            <a:stretch>
              <a:fillRect/>
            </a:stretch>
          </p:blipFill>
          <p:spPr bwMode="auto">
            <a:xfrm>
              <a:off x="4368" y="864"/>
              <a:ext cx="731" cy="687"/>
            </a:xfrm>
            <a:prstGeom prst="rect">
              <a:avLst/>
            </a:prstGeom>
            <a:noFill/>
            <a:ln w="9525">
              <a:noFill/>
              <a:miter lim="800000"/>
              <a:headEnd/>
              <a:tailEnd/>
            </a:ln>
          </p:spPr>
        </p:pic>
        <p:sp>
          <p:nvSpPr>
            <p:cNvPr id="78858" name="Text Box 8"/>
            <p:cNvSpPr txBox="1">
              <a:spLocks noChangeAspect="1" noChangeArrowheads="1"/>
            </p:cNvSpPr>
            <p:nvPr/>
          </p:nvSpPr>
          <p:spPr bwMode="auto">
            <a:xfrm>
              <a:off x="1343" y="3838"/>
              <a:ext cx="1523" cy="364"/>
            </a:xfrm>
            <a:prstGeom prst="rect">
              <a:avLst/>
            </a:prstGeom>
            <a:solidFill>
              <a:schemeClr val="bg1"/>
            </a:solidFill>
            <a:ln w="9525">
              <a:noFill/>
              <a:miter lim="800000"/>
              <a:headEnd/>
              <a:tailEnd/>
            </a:ln>
          </p:spPr>
          <p:txBody>
            <a:bodyPr wrap="none">
              <a:spAutoFit/>
            </a:bodyPr>
            <a:lstStyle/>
            <a:p>
              <a:r>
                <a:rPr lang="en-US"/>
                <a:t>Taste Rating</a:t>
              </a:r>
            </a:p>
          </p:txBody>
        </p:sp>
        <p:sp>
          <p:nvSpPr>
            <p:cNvPr id="78859" name="Text Box 9"/>
            <p:cNvSpPr txBox="1">
              <a:spLocks noChangeAspect="1" noChangeArrowheads="1"/>
            </p:cNvSpPr>
            <p:nvPr/>
          </p:nvSpPr>
          <p:spPr bwMode="auto">
            <a:xfrm>
              <a:off x="3310" y="3838"/>
              <a:ext cx="1618" cy="364"/>
            </a:xfrm>
            <a:prstGeom prst="rect">
              <a:avLst/>
            </a:prstGeom>
            <a:solidFill>
              <a:schemeClr val="bg1"/>
            </a:solidFill>
            <a:ln w="9525">
              <a:noFill/>
              <a:miter lim="800000"/>
              <a:headEnd/>
              <a:tailEnd/>
            </a:ln>
          </p:spPr>
          <p:txBody>
            <a:bodyPr wrap="none">
              <a:spAutoFit/>
            </a:bodyPr>
            <a:lstStyle/>
            <a:p>
              <a:r>
                <a:rPr lang="en-US"/>
                <a:t>Health Rating</a:t>
              </a:r>
            </a:p>
          </p:txBody>
        </p:sp>
        <p:sp>
          <p:nvSpPr>
            <p:cNvPr id="78860" name="Text Box 10"/>
            <p:cNvSpPr txBox="1">
              <a:spLocks noChangeAspect="1" noChangeArrowheads="1"/>
            </p:cNvSpPr>
            <p:nvPr/>
          </p:nvSpPr>
          <p:spPr bwMode="auto">
            <a:xfrm rot="-5400000">
              <a:off x="278" y="2154"/>
              <a:ext cx="647" cy="364"/>
            </a:xfrm>
            <a:prstGeom prst="rect">
              <a:avLst/>
            </a:prstGeom>
            <a:solidFill>
              <a:schemeClr val="bg1"/>
            </a:solidFill>
            <a:ln w="9525">
              <a:noFill/>
              <a:miter lim="800000"/>
              <a:headEnd/>
              <a:tailEnd/>
            </a:ln>
          </p:spPr>
          <p:txBody>
            <a:bodyPr wrap="none">
              <a:spAutoFit/>
            </a:bodyPr>
            <a:lstStyle/>
            <a:p>
              <a:r>
                <a:rPr lang="en-US"/>
                <a:t>Beta</a:t>
              </a:r>
            </a:p>
          </p:txBody>
        </p:sp>
      </p:grpSp>
      <p:sp>
        <p:nvSpPr>
          <p:cNvPr id="78851" name="Rectangle 11"/>
          <p:cNvSpPr>
            <a:spLocks noGrp="1" noChangeArrowheads="1"/>
          </p:cNvSpPr>
          <p:nvPr>
            <p:ph type="title"/>
          </p:nvPr>
        </p:nvSpPr>
        <p:spPr>
          <a:xfrm>
            <a:off x="457200" y="0"/>
            <a:ext cx="8229600" cy="1143000"/>
          </a:xfrm>
        </p:spPr>
        <p:txBody>
          <a:bodyPr/>
          <a:lstStyle/>
          <a:p>
            <a:pPr eaLnBrk="1" hangingPunct="1"/>
            <a:r>
              <a:rPr lang="en-US" smtClean="0"/>
              <a:t>vmPFC BOLD signal reflects both </a:t>
            </a:r>
            <a:br>
              <a:rPr lang="en-US" smtClean="0"/>
            </a:br>
            <a:r>
              <a:rPr lang="en-US" smtClean="0"/>
              <a:t>taste and health ratings </a:t>
            </a:r>
          </a:p>
        </p:txBody>
      </p:sp>
      <p:cxnSp>
        <p:nvCxnSpPr>
          <p:cNvPr id="12" name="Straight Connector 11"/>
          <p:cNvCxnSpPr>
            <a:cxnSpLocks noChangeShapeType="1"/>
          </p:cNvCxnSpPr>
          <p:nvPr/>
        </p:nvCxnSpPr>
        <p:spPr bwMode="auto">
          <a:xfrm>
            <a:off x="0" y="1143000"/>
            <a:ext cx="9144000" cy="1588"/>
          </a:xfrm>
          <a:prstGeom prst="line">
            <a:avLst/>
          </a:prstGeom>
          <a:noFill/>
          <a:ln w="31750">
            <a:solidFill>
              <a:schemeClr val="tx1"/>
            </a:solidFill>
            <a:round/>
            <a:headEnd/>
            <a:tailEnd/>
          </a:ln>
          <a:effectLst>
            <a:outerShdw dist="20000" dir="5400000" rotWithShape="0">
              <a:srgbClr val="808080">
                <a:alpha val="37999"/>
              </a:srgbClr>
            </a:outerShdw>
          </a:effectLst>
        </p:spPr>
      </p:cxn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762000" y="736600"/>
          <a:ext cx="4811713" cy="5816600"/>
        </p:xfrm>
        <a:graphic>
          <a:graphicData uri="http://schemas.openxmlformats.org/presentationml/2006/ole">
            <mc:AlternateContent xmlns:mc="http://schemas.openxmlformats.org/markup-compatibility/2006">
              <mc:Choice xmlns:v="urn:schemas-microsoft-com:vml" Requires="v">
                <p:oleObj spid="_x0000_s2111" name="Document" r:id="rId5" imgW="1943393" imgH="2344670" progId="Word.Document.8">
                  <p:embed/>
                </p:oleObj>
              </mc:Choice>
              <mc:Fallback>
                <p:oleObj name="Document" r:id="rId5" imgW="1943393" imgH="2344670" progId="Word.Documen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736600"/>
                        <a:ext cx="4811713" cy="58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2435" name="Text Box 3"/>
          <p:cNvSpPr txBox="1">
            <a:spLocks noChangeArrowheads="1"/>
          </p:cNvSpPr>
          <p:nvPr/>
        </p:nvSpPr>
        <p:spPr bwMode="auto">
          <a:xfrm>
            <a:off x="609600" y="76200"/>
            <a:ext cx="8035925" cy="457200"/>
          </a:xfrm>
          <a:prstGeom prst="rect">
            <a:avLst/>
          </a:prstGeom>
          <a:noFill/>
          <a:ln w="9525">
            <a:noFill/>
            <a:miter lim="800000"/>
            <a:headEnd/>
            <a:tailEnd/>
          </a:ln>
          <a:effectLst/>
        </p:spPr>
        <p:txBody>
          <a:bodyPr wrap="none">
            <a:spAutoFit/>
          </a:bodyPr>
          <a:lstStyle/>
          <a:p>
            <a:pPr>
              <a:defRPr/>
            </a:pPr>
            <a:r>
              <a:rPr lang="en-US">
                <a:effectLst>
                  <a:outerShdw blurRad="38100" dist="38100" dir="2700000" algn="tl">
                    <a:srgbClr val="C0C0C0"/>
                  </a:outerShdw>
                </a:effectLst>
                <a:latin typeface="Arial" charset="0"/>
              </a:rPr>
              <a:t>Schultz, Dayan, Montague (1997) </a:t>
            </a:r>
            <a:r>
              <a:rPr lang="en-US" i="1">
                <a:effectLst>
                  <a:outerShdw blurRad="38100" dist="38100" dir="2700000" algn="tl">
                    <a:srgbClr val="C0C0C0"/>
                  </a:outerShdw>
                </a:effectLst>
                <a:latin typeface="Arial" charset="0"/>
              </a:rPr>
              <a:t>Science</a:t>
            </a:r>
            <a:r>
              <a:rPr lang="en-US">
                <a:effectLst>
                  <a:outerShdw blurRad="38100" dist="38100" dir="2700000" algn="tl">
                    <a:srgbClr val="C0C0C0"/>
                  </a:outerShdw>
                </a:effectLst>
                <a:latin typeface="Arial" charset="0"/>
              </a:rPr>
              <a:t> 275:1593-1599</a:t>
            </a:r>
          </a:p>
        </p:txBody>
      </p:sp>
      <p:grpSp>
        <p:nvGrpSpPr>
          <p:cNvPr id="2" name="Group 4"/>
          <p:cNvGrpSpPr>
            <a:grpSpLocks/>
          </p:cNvGrpSpPr>
          <p:nvPr/>
        </p:nvGrpSpPr>
        <p:grpSpPr bwMode="auto">
          <a:xfrm>
            <a:off x="4419600" y="3479800"/>
            <a:ext cx="4216400" cy="741363"/>
            <a:chOff x="2784" y="2064"/>
            <a:chExt cx="2656" cy="467"/>
          </a:xfrm>
        </p:grpSpPr>
        <p:sp>
          <p:nvSpPr>
            <p:cNvPr id="402437" name="Text Box 5"/>
            <p:cNvSpPr txBox="1">
              <a:spLocks noChangeArrowheads="1"/>
            </p:cNvSpPr>
            <p:nvPr/>
          </p:nvSpPr>
          <p:spPr bwMode="auto">
            <a:xfrm>
              <a:off x="3876" y="2089"/>
              <a:ext cx="1564" cy="442"/>
            </a:xfrm>
            <a:prstGeom prst="rect">
              <a:avLst/>
            </a:prstGeom>
            <a:noFill/>
            <a:ln w="9525">
              <a:noFill/>
              <a:miter lim="800000"/>
              <a:headEnd/>
              <a:tailEnd/>
            </a:ln>
            <a:effectLst/>
          </p:spPr>
          <p:txBody>
            <a:bodyPr wrap="none">
              <a:spAutoFit/>
            </a:bodyPr>
            <a:lstStyle/>
            <a:p>
              <a:pPr>
                <a:defRPr/>
              </a:pPr>
              <a:r>
                <a:rPr lang="en-US" sz="2000">
                  <a:solidFill>
                    <a:schemeClr val="hlink"/>
                  </a:solidFill>
                  <a:effectLst>
                    <a:outerShdw blurRad="38100" dist="38100" dir="2700000" algn="tl">
                      <a:srgbClr val="C0C0C0"/>
                    </a:outerShdw>
                  </a:effectLst>
                  <a:latin typeface="Arial" charset="0"/>
                </a:rPr>
                <a:t>Zero </a:t>
              </a:r>
              <a:r>
                <a:rPr lang="en-US" sz="2000">
                  <a:effectLst>
                    <a:outerShdw blurRad="38100" dist="38100" dir="2700000" algn="tl">
                      <a:srgbClr val="C0C0C0"/>
                    </a:outerShdw>
                  </a:effectLst>
                  <a:latin typeface="Arial" charset="0"/>
                </a:rPr>
                <a:t>prediction error</a:t>
              </a:r>
            </a:p>
            <a:p>
              <a:pPr>
                <a:defRPr/>
              </a:pPr>
              <a:r>
                <a:rPr lang="en-US" sz="2000">
                  <a:effectLst>
                    <a:outerShdw blurRad="38100" dist="38100" dir="2700000" algn="tl">
                      <a:srgbClr val="C0C0C0"/>
                    </a:outerShdw>
                  </a:effectLst>
                  <a:latin typeface="Arial" charset="0"/>
                </a:rPr>
                <a:t>“same as expected”</a:t>
              </a:r>
            </a:p>
          </p:txBody>
        </p:sp>
        <p:sp>
          <p:nvSpPr>
            <p:cNvPr id="2062" name="Freeform 6"/>
            <p:cNvSpPr>
              <a:spLocks/>
            </p:cNvSpPr>
            <p:nvPr/>
          </p:nvSpPr>
          <p:spPr bwMode="auto">
            <a:xfrm>
              <a:off x="2784" y="2064"/>
              <a:ext cx="1104" cy="280"/>
            </a:xfrm>
            <a:custGeom>
              <a:avLst/>
              <a:gdLst>
                <a:gd name="T0" fmla="*/ 1957 w 912"/>
                <a:gd name="T1" fmla="*/ 240 h 280"/>
                <a:gd name="T2" fmla="*/ 619 w 912"/>
                <a:gd name="T3" fmla="*/ 240 h 280"/>
                <a:gd name="T4" fmla="*/ 0 w 912"/>
                <a:gd name="T5" fmla="*/ 0 h 280"/>
                <a:gd name="T6" fmla="*/ 0 60000 65536"/>
                <a:gd name="T7" fmla="*/ 0 60000 65536"/>
                <a:gd name="T8" fmla="*/ 0 60000 65536"/>
                <a:gd name="T9" fmla="*/ 0 w 912"/>
                <a:gd name="T10" fmla="*/ 0 h 280"/>
                <a:gd name="T11" fmla="*/ 912 w 912"/>
                <a:gd name="T12" fmla="*/ 280 h 280"/>
              </a:gdLst>
              <a:ahLst/>
              <a:cxnLst>
                <a:cxn ang="T6">
                  <a:pos x="T0" y="T1"/>
                </a:cxn>
                <a:cxn ang="T7">
                  <a:pos x="T2" y="T3"/>
                </a:cxn>
                <a:cxn ang="T8">
                  <a:pos x="T4" y="T5"/>
                </a:cxn>
              </a:cxnLst>
              <a:rect l="T9" t="T10" r="T11" b="T12"/>
              <a:pathLst>
                <a:path w="912" h="280">
                  <a:moveTo>
                    <a:pt x="912" y="240"/>
                  </a:moveTo>
                  <a:cubicBezTo>
                    <a:pt x="676" y="260"/>
                    <a:pt x="440" y="280"/>
                    <a:pt x="288" y="240"/>
                  </a:cubicBezTo>
                  <a:cubicBezTo>
                    <a:pt x="136" y="200"/>
                    <a:pt x="68" y="100"/>
                    <a:pt x="0" y="0"/>
                  </a:cubicBezTo>
                </a:path>
              </a:pathLst>
            </a:custGeom>
            <a:noFill/>
            <a:ln w="38100">
              <a:solidFill>
                <a:srgbClr val="FF3300"/>
              </a:solidFill>
              <a:round/>
              <a:headEnd/>
              <a:tailEnd type="triangle" w="lg" len="lg"/>
            </a:ln>
          </p:spPr>
          <p:txBody>
            <a:bodyPr/>
            <a:lstStyle/>
            <a:p>
              <a:endParaRPr lang="en-US"/>
            </a:p>
          </p:txBody>
        </p:sp>
      </p:grpSp>
      <p:grpSp>
        <p:nvGrpSpPr>
          <p:cNvPr id="3" name="Group 7"/>
          <p:cNvGrpSpPr>
            <a:grpSpLocks/>
          </p:cNvGrpSpPr>
          <p:nvPr/>
        </p:nvGrpSpPr>
        <p:grpSpPr bwMode="auto">
          <a:xfrm>
            <a:off x="4648200" y="5119688"/>
            <a:ext cx="4468813" cy="701675"/>
            <a:chOff x="2928" y="3097"/>
            <a:chExt cx="2815" cy="442"/>
          </a:xfrm>
        </p:grpSpPr>
        <p:sp>
          <p:nvSpPr>
            <p:cNvPr id="402440" name="Text Box 8"/>
            <p:cNvSpPr txBox="1">
              <a:spLocks noChangeArrowheads="1"/>
            </p:cNvSpPr>
            <p:nvPr/>
          </p:nvSpPr>
          <p:spPr bwMode="auto">
            <a:xfrm>
              <a:off x="3876" y="3097"/>
              <a:ext cx="1867" cy="442"/>
            </a:xfrm>
            <a:prstGeom prst="rect">
              <a:avLst/>
            </a:prstGeom>
            <a:noFill/>
            <a:ln w="9525">
              <a:noFill/>
              <a:miter lim="800000"/>
              <a:headEnd/>
              <a:tailEnd/>
            </a:ln>
            <a:effectLst/>
          </p:spPr>
          <p:txBody>
            <a:bodyPr wrap="none">
              <a:spAutoFit/>
            </a:bodyPr>
            <a:lstStyle/>
            <a:p>
              <a:pPr>
                <a:defRPr/>
              </a:pPr>
              <a:r>
                <a:rPr lang="en-US" sz="2000">
                  <a:solidFill>
                    <a:schemeClr val="hlink"/>
                  </a:solidFill>
                  <a:effectLst>
                    <a:outerShdw blurRad="38100" dist="38100" dir="2700000" algn="tl">
                      <a:srgbClr val="C0C0C0"/>
                    </a:outerShdw>
                  </a:effectLst>
                  <a:latin typeface="Arial" charset="0"/>
                </a:rPr>
                <a:t>Negative </a:t>
              </a:r>
              <a:r>
                <a:rPr lang="en-US" sz="2000">
                  <a:effectLst>
                    <a:outerShdw blurRad="38100" dist="38100" dir="2700000" algn="tl">
                      <a:srgbClr val="C0C0C0"/>
                    </a:outerShdw>
                  </a:effectLst>
                  <a:latin typeface="Arial" charset="0"/>
                </a:rPr>
                <a:t>prediction error</a:t>
              </a:r>
            </a:p>
            <a:p>
              <a:pPr>
                <a:defRPr/>
              </a:pPr>
              <a:r>
                <a:rPr lang="en-US" sz="2000">
                  <a:effectLst>
                    <a:outerShdw blurRad="38100" dist="38100" dir="2700000" algn="tl">
                      <a:srgbClr val="C0C0C0"/>
                    </a:outerShdw>
                  </a:effectLst>
                  <a:latin typeface="Arial" charset="0"/>
                </a:rPr>
                <a:t>“worse than expected”</a:t>
              </a:r>
            </a:p>
          </p:txBody>
        </p:sp>
        <p:sp>
          <p:nvSpPr>
            <p:cNvPr id="2060" name="Freeform 9"/>
            <p:cNvSpPr>
              <a:spLocks/>
            </p:cNvSpPr>
            <p:nvPr/>
          </p:nvSpPr>
          <p:spPr bwMode="auto">
            <a:xfrm>
              <a:off x="2928" y="3112"/>
              <a:ext cx="960" cy="200"/>
            </a:xfrm>
            <a:custGeom>
              <a:avLst/>
              <a:gdLst>
                <a:gd name="T0" fmla="*/ 1120 w 912"/>
                <a:gd name="T1" fmla="*/ 62 h 280"/>
                <a:gd name="T2" fmla="*/ 354 w 912"/>
                <a:gd name="T3" fmla="*/ 62 h 280"/>
                <a:gd name="T4" fmla="*/ 0 w 912"/>
                <a:gd name="T5" fmla="*/ 0 h 280"/>
                <a:gd name="T6" fmla="*/ 0 60000 65536"/>
                <a:gd name="T7" fmla="*/ 0 60000 65536"/>
                <a:gd name="T8" fmla="*/ 0 60000 65536"/>
                <a:gd name="T9" fmla="*/ 0 w 912"/>
                <a:gd name="T10" fmla="*/ 0 h 280"/>
                <a:gd name="T11" fmla="*/ 912 w 912"/>
                <a:gd name="T12" fmla="*/ 280 h 280"/>
              </a:gdLst>
              <a:ahLst/>
              <a:cxnLst>
                <a:cxn ang="T6">
                  <a:pos x="T0" y="T1"/>
                </a:cxn>
                <a:cxn ang="T7">
                  <a:pos x="T2" y="T3"/>
                </a:cxn>
                <a:cxn ang="T8">
                  <a:pos x="T4" y="T5"/>
                </a:cxn>
              </a:cxnLst>
              <a:rect l="T9" t="T10" r="T11" b="T12"/>
              <a:pathLst>
                <a:path w="912" h="280">
                  <a:moveTo>
                    <a:pt x="912" y="240"/>
                  </a:moveTo>
                  <a:cubicBezTo>
                    <a:pt x="676" y="260"/>
                    <a:pt x="440" y="280"/>
                    <a:pt x="288" y="240"/>
                  </a:cubicBezTo>
                  <a:cubicBezTo>
                    <a:pt x="136" y="200"/>
                    <a:pt x="68" y="100"/>
                    <a:pt x="0" y="0"/>
                  </a:cubicBezTo>
                </a:path>
              </a:pathLst>
            </a:custGeom>
            <a:noFill/>
            <a:ln w="38100">
              <a:solidFill>
                <a:srgbClr val="FF3300"/>
              </a:solidFill>
              <a:round/>
              <a:headEnd/>
              <a:tailEnd type="triangle" w="lg" len="lg"/>
            </a:ln>
          </p:spPr>
          <p:txBody>
            <a:bodyPr/>
            <a:lstStyle/>
            <a:p>
              <a:endParaRPr lang="en-US"/>
            </a:p>
          </p:txBody>
        </p:sp>
      </p:grpSp>
      <p:grpSp>
        <p:nvGrpSpPr>
          <p:cNvPr id="4" name="Group 10"/>
          <p:cNvGrpSpPr>
            <a:grpSpLocks/>
          </p:cNvGrpSpPr>
          <p:nvPr/>
        </p:nvGrpSpPr>
        <p:grpSpPr bwMode="auto">
          <a:xfrm>
            <a:off x="4554538" y="1828800"/>
            <a:ext cx="4432300" cy="828675"/>
            <a:chOff x="2880" y="1008"/>
            <a:chExt cx="2792" cy="522"/>
          </a:xfrm>
        </p:grpSpPr>
        <p:sp>
          <p:nvSpPr>
            <p:cNvPr id="402443" name="Text Box 11"/>
            <p:cNvSpPr txBox="1">
              <a:spLocks noChangeArrowheads="1"/>
            </p:cNvSpPr>
            <p:nvPr/>
          </p:nvSpPr>
          <p:spPr bwMode="auto">
            <a:xfrm>
              <a:off x="3876" y="1088"/>
              <a:ext cx="1796" cy="442"/>
            </a:xfrm>
            <a:prstGeom prst="rect">
              <a:avLst/>
            </a:prstGeom>
            <a:noFill/>
            <a:ln w="9525">
              <a:noFill/>
              <a:miter lim="800000"/>
              <a:headEnd/>
              <a:tailEnd/>
            </a:ln>
            <a:effectLst/>
          </p:spPr>
          <p:txBody>
            <a:bodyPr wrap="none">
              <a:spAutoFit/>
            </a:bodyPr>
            <a:lstStyle/>
            <a:p>
              <a:pPr>
                <a:defRPr/>
              </a:pPr>
              <a:r>
                <a:rPr lang="en-US" sz="2000">
                  <a:solidFill>
                    <a:schemeClr val="hlink"/>
                  </a:solidFill>
                  <a:effectLst>
                    <a:outerShdw blurRad="38100" dist="38100" dir="2700000" algn="tl">
                      <a:srgbClr val="C0C0C0"/>
                    </a:outerShdw>
                  </a:effectLst>
                  <a:latin typeface="Arial" charset="0"/>
                </a:rPr>
                <a:t>Positive </a:t>
              </a:r>
              <a:r>
                <a:rPr lang="en-US" sz="2000">
                  <a:effectLst>
                    <a:outerShdw blurRad="38100" dist="38100" dir="2700000" algn="tl">
                      <a:srgbClr val="C0C0C0"/>
                    </a:outerShdw>
                  </a:effectLst>
                  <a:latin typeface="Arial" charset="0"/>
                </a:rPr>
                <a:t>prediction error</a:t>
              </a:r>
            </a:p>
            <a:p>
              <a:pPr>
                <a:defRPr/>
              </a:pPr>
              <a:r>
                <a:rPr lang="en-US" sz="2000">
                  <a:effectLst>
                    <a:outerShdw blurRad="38100" dist="38100" dir="2700000" algn="tl">
                      <a:srgbClr val="C0C0C0"/>
                    </a:outerShdw>
                  </a:effectLst>
                  <a:latin typeface="Arial" charset="0"/>
                </a:rPr>
                <a:t>“better than expected”</a:t>
              </a:r>
            </a:p>
          </p:txBody>
        </p:sp>
        <p:sp>
          <p:nvSpPr>
            <p:cNvPr id="2058" name="Freeform 12"/>
            <p:cNvSpPr>
              <a:spLocks/>
            </p:cNvSpPr>
            <p:nvPr/>
          </p:nvSpPr>
          <p:spPr bwMode="auto">
            <a:xfrm>
              <a:off x="2880" y="1008"/>
              <a:ext cx="1008" cy="328"/>
            </a:xfrm>
            <a:custGeom>
              <a:avLst/>
              <a:gdLst>
                <a:gd name="T0" fmla="*/ 1361 w 912"/>
                <a:gd name="T1" fmla="*/ 451 h 280"/>
                <a:gd name="T2" fmla="*/ 429 w 912"/>
                <a:gd name="T3" fmla="*/ 451 h 280"/>
                <a:gd name="T4" fmla="*/ 0 w 912"/>
                <a:gd name="T5" fmla="*/ 0 h 280"/>
                <a:gd name="T6" fmla="*/ 0 60000 65536"/>
                <a:gd name="T7" fmla="*/ 0 60000 65536"/>
                <a:gd name="T8" fmla="*/ 0 60000 65536"/>
                <a:gd name="T9" fmla="*/ 0 w 912"/>
                <a:gd name="T10" fmla="*/ 0 h 280"/>
                <a:gd name="T11" fmla="*/ 912 w 912"/>
                <a:gd name="T12" fmla="*/ 280 h 280"/>
              </a:gdLst>
              <a:ahLst/>
              <a:cxnLst>
                <a:cxn ang="T6">
                  <a:pos x="T0" y="T1"/>
                </a:cxn>
                <a:cxn ang="T7">
                  <a:pos x="T2" y="T3"/>
                </a:cxn>
                <a:cxn ang="T8">
                  <a:pos x="T4" y="T5"/>
                </a:cxn>
              </a:cxnLst>
              <a:rect l="T9" t="T10" r="T11" b="T12"/>
              <a:pathLst>
                <a:path w="912" h="280">
                  <a:moveTo>
                    <a:pt x="912" y="240"/>
                  </a:moveTo>
                  <a:cubicBezTo>
                    <a:pt x="676" y="260"/>
                    <a:pt x="440" y="280"/>
                    <a:pt x="288" y="240"/>
                  </a:cubicBezTo>
                  <a:cubicBezTo>
                    <a:pt x="136" y="200"/>
                    <a:pt x="68" y="100"/>
                    <a:pt x="0" y="0"/>
                  </a:cubicBezTo>
                </a:path>
              </a:pathLst>
            </a:custGeom>
            <a:noFill/>
            <a:ln w="38100">
              <a:solidFill>
                <a:srgbClr val="FF3300"/>
              </a:solidFill>
              <a:round/>
              <a:headEnd/>
              <a:tailEnd type="triangle" w="lg" len="lg"/>
            </a:ln>
          </p:spPr>
          <p:txBody>
            <a:bodyPr/>
            <a:lstStyle/>
            <a:p>
              <a:endParaRPr lang="en-US"/>
            </a:p>
          </p:txBody>
        </p:sp>
      </p:grpSp>
      <p:sp>
        <p:nvSpPr>
          <p:cNvPr id="402445" name="Freeform 13"/>
          <p:cNvSpPr>
            <a:spLocks/>
          </p:cNvSpPr>
          <p:nvPr/>
        </p:nvSpPr>
        <p:spPr bwMode="auto">
          <a:xfrm>
            <a:off x="3505200" y="2260600"/>
            <a:ext cx="2590800" cy="2540000"/>
          </a:xfrm>
          <a:custGeom>
            <a:avLst/>
            <a:gdLst>
              <a:gd name="T0" fmla="*/ 2147483647 w 1680"/>
              <a:gd name="T1" fmla="*/ 0 h 1584"/>
              <a:gd name="T2" fmla="*/ 2147483647 w 1680"/>
              <a:gd name="T3" fmla="*/ 2147483647 h 1584"/>
              <a:gd name="T4" fmla="*/ 0 w 1680"/>
              <a:gd name="T5" fmla="*/ 2147483647 h 1584"/>
              <a:gd name="T6" fmla="*/ 0 60000 65536"/>
              <a:gd name="T7" fmla="*/ 0 60000 65536"/>
              <a:gd name="T8" fmla="*/ 0 60000 65536"/>
              <a:gd name="T9" fmla="*/ 0 w 1680"/>
              <a:gd name="T10" fmla="*/ 0 h 1584"/>
              <a:gd name="T11" fmla="*/ 1680 w 1680"/>
              <a:gd name="T12" fmla="*/ 1584 h 1584"/>
            </a:gdLst>
            <a:ahLst/>
            <a:cxnLst>
              <a:cxn ang="T6">
                <a:pos x="T0" y="T1"/>
              </a:cxn>
              <a:cxn ang="T7">
                <a:pos x="T2" y="T3"/>
              </a:cxn>
              <a:cxn ang="T8">
                <a:pos x="T4" y="T5"/>
              </a:cxn>
            </a:cxnLst>
            <a:rect l="T9" t="T10" r="T11" b="T12"/>
            <a:pathLst>
              <a:path w="1680" h="1584">
                <a:moveTo>
                  <a:pt x="1680" y="0"/>
                </a:moveTo>
                <a:cubicBezTo>
                  <a:pt x="1472" y="109"/>
                  <a:pt x="712" y="392"/>
                  <a:pt x="432" y="656"/>
                </a:cubicBezTo>
                <a:cubicBezTo>
                  <a:pt x="152" y="920"/>
                  <a:pt x="90" y="1391"/>
                  <a:pt x="0" y="1584"/>
                </a:cubicBezTo>
              </a:path>
            </a:pathLst>
          </a:custGeom>
          <a:noFill/>
          <a:ln w="38100">
            <a:solidFill>
              <a:srgbClr val="FF3300"/>
            </a:solidFill>
            <a:round/>
            <a:headEnd/>
            <a:tailEnd type="triangle" w="lg" len="lg"/>
          </a:ln>
        </p:spPr>
        <p:txBody>
          <a:bodyPr/>
          <a:lstStyle/>
          <a:p>
            <a:endParaRPr lang="en-US"/>
          </a:p>
        </p:txBody>
      </p:sp>
      <p:sp>
        <p:nvSpPr>
          <p:cNvPr id="402446" name="Freeform 14"/>
          <p:cNvSpPr>
            <a:spLocks/>
          </p:cNvSpPr>
          <p:nvPr/>
        </p:nvSpPr>
        <p:spPr bwMode="auto">
          <a:xfrm>
            <a:off x="3505200" y="2260600"/>
            <a:ext cx="2590800" cy="863600"/>
          </a:xfrm>
          <a:custGeom>
            <a:avLst/>
            <a:gdLst>
              <a:gd name="T0" fmla="*/ 2147483647 w 1680"/>
              <a:gd name="T1" fmla="*/ 0 h 528"/>
              <a:gd name="T2" fmla="*/ 2147483647 w 1680"/>
              <a:gd name="T3" fmla="*/ 2147483647 h 528"/>
              <a:gd name="T4" fmla="*/ 0 w 1680"/>
              <a:gd name="T5" fmla="*/ 2147483647 h 528"/>
              <a:gd name="T6" fmla="*/ 0 60000 65536"/>
              <a:gd name="T7" fmla="*/ 0 60000 65536"/>
              <a:gd name="T8" fmla="*/ 0 60000 65536"/>
              <a:gd name="T9" fmla="*/ 0 w 1680"/>
              <a:gd name="T10" fmla="*/ 0 h 528"/>
              <a:gd name="T11" fmla="*/ 1680 w 1680"/>
              <a:gd name="T12" fmla="*/ 528 h 528"/>
            </a:gdLst>
            <a:ahLst/>
            <a:cxnLst>
              <a:cxn ang="T6">
                <a:pos x="T0" y="T1"/>
              </a:cxn>
              <a:cxn ang="T7">
                <a:pos x="T2" y="T3"/>
              </a:cxn>
              <a:cxn ang="T8">
                <a:pos x="T4" y="T5"/>
              </a:cxn>
            </a:cxnLst>
            <a:rect l="T9" t="T10" r="T11" b="T12"/>
            <a:pathLst>
              <a:path w="1680" h="528">
                <a:moveTo>
                  <a:pt x="1680" y="0"/>
                </a:moveTo>
                <a:cubicBezTo>
                  <a:pt x="1196" y="52"/>
                  <a:pt x="712" y="104"/>
                  <a:pt x="432" y="192"/>
                </a:cubicBezTo>
                <a:cubicBezTo>
                  <a:pt x="152" y="280"/>
                  <a:pt x="76" y="404"/>
                  <a:pt x="0" y="528"/>
                </a:cubicBezTo>
              </a:path>
            </a:pathLst>
          </a:custGeom>
          <a:noFill/>
          <a:ln w="38100">
            <a:solidFill>
              <a:srgbClr val="FF3300"/>
            </a:solidFill>
            <a:round/>
            <a:headEnd/>
            <a:tailEnd type="triangle" w="lg" len="lg"/>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2446"/>
                                        </p:tgtEl>
                                        <p:attrNameLst>
                                          <p:attrName>style.visibility</p:attrName>
                                        </p:attrNameLst>
                                      </p:cBhvr>
                                      <p:to>
                                        <p:strVal val="visible"/>
                                      </p:to>
                                    </p:set>
                                    <p:animEffect transition="in" filter="dissolve">
                                      <p:cBhvr>
                                        <p:cTn id="12" dur="500"/>
                                        <p:tgtEl>
                                          <p:spTgt spid="40244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02445"/>
                                        </p:tgtEl>
                                        <p:attrNameLst>
                                          <p:attrName>style.visibility</p:attrName>
                                        </p:attrNameLst>
                                      </p:cBhvr>
                                      <p:to>
                                        <p:strVal val="visible"/>
                                      </p:to>
                                    </p:set>
                                    <p:animEffect transition="in" filter="dissolve">
                                      <p:cBhvr>
                                        <p:cTn id="22" dur="500"/>
                                        <p:tgtEl>
                                          <p:spTgt spid="40244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45" grpId="0" animBg="1"/>
      <p:bldP spid="402446"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9874" name="Group 7"/>
          <p:cNvGrpSpPr>
            <a:grpSpLocks/>
          </p:cNvGrpSpPr>
          <p:nvPr/>
        </p:nvGrpSpPr>
        <p:grpSpPr bwMode="auto">
          <a:xfrm>
            <a:off x="1676400" y="1524000"/>
            <a:ext cx="5621338" cy="5151438"/>
            <a:chOff x="1211" y="1169"/>
            <a:chExt cx="3253" cy="3037"/>
          </a:xfrm>
        </p:grpSpPr>
        <p:pic>
          <p:nvPicPr>
            <p:cNvPr id="79878" name="Picture 2" descr="BoldHRvsBehHR"/>
            <p:cNvPicPr>
              <a:picLocks noChangeAspect="1" noChangeArrowheads="1"/>
            </p:cNvPicPr>
            <p:nvPr/>
          </p:nvPicPr>
          <p:blipFill>
            <a:blip r:embed="rId3"/>
            <a:srcRect/>
            <a:stretch>
              <a:fillRect/>
            </a:stretch>
          </p:blipFill>
          <p:spPr bwMode="auto">
            <a:xfrm>
              <a:off x="1308" y="1169"/>
              <a:ext cx="3156" cy="2927"/>
            </a:xfrm>
            <a:prstGeom prst="rect">
              <a:avLst/>
            </a:prstGeom>
            <a:noFill/>
            <a:ln w="9525">
              <a:noFill/>
              <a:miter lim="800000"/>
              <a:headEnd/>
              <a:tailEnd/>
            </a:ln>
          </p:spPr>
        </p:pic>
        <p:sp>
          <p:nvSpPr>
            <p:cNvPr id="79879" name="Text Box 3"/>
            <p:cNvSpPr txBox="1">
              <a:spLocks noChangeAspect="1" noChangeArrowheads="1"/>
            </p:cNvSpPr>
            <p:nvPr/>
          </p:nvSpPr>
          <p:spPr bwMode="auto">
            <a:xfrm>
              <a:off x="1776" y="3936"/>
              <a:ext cx="2223" cy="270"/>
            </a:xfrm>
            <a:prstGeom prst="rect">
              <a:avLst/>
            </a:prstGeom>
            <a:solidFill>
              <a:schemeClr val="bg1"/>
            </a:solidFill>
            <a:ln w="9525">
              <a:noFill/>
              <a:miter lim="800000"/>
              <a:headEnd/>
              <a:tailEnd/>
            </a:ln>
          </p:spPr>
          <p:txBody>
            <a:bodyPr wrap="none">
              <a:spAutoFit/>
            </a:bodyPr>
            <a:lstStyle/>
            <a:p>
              <a:r>
                <a:rPr lang="en-US" b="1"/>
                <a:t>BOLD Health Rating Beta</a:t>
              </a:r>
            </a:p>
          </p:txBody>
        </p:sp>
        <p:sp>
          <p:nvSpPr>
            <p:cNvPr id="79880" name="Text Box 4"/>
            <p:cNvSpPr txBox="1">
              <a:spLocks noChangeAspect="1" noChangeArrowheads="1"/>
            </p:cNvSpPr>
            <p:nvPr/>
          </p:nvSpPr>
          <p:spPr bwMode="auto">
            <a:xfrm rot="-5400000">
              <a:off x="91" y="2551"/>
              <a:ext cx="2505" cy="265"/>
            </a:xfrm>
            <a:prstGeom prst="rect">
              <a:avLst/>
            </a:prstGeom>
            <a:solidFill>
              <a:schemeClr val="bg1"/>
            </a:solidFill>
            <a:ln w="9525">
              <a:noFill/>
              <a:miter lim="800000"/>
              <a:headEnd/>
              <a:tailEnd/>
            </a:ln>
          </p:spPr>
          <p:txBody>
            <a:bodyPr wrap="none">
              <a:spAutoFit/>
            </a:bodyPr>
            <a:lstStyle/>
            <a:p>
              <a:r>
                <a:rPr lang="en-US" b="1"/>
                <a:t>Decision Health Rating Beta</a:t>
              </a:r>
            </a:p>
          </p:txBody>
        </p:sp>
      </p:grpSp>
      <p:sp>
        <p:nvSpPr>
          <p:cNvPr id="79875" name="Rectangle 6"/>
          <p:cNvSpPr>
            <a:spLocks noGrp="1" noChangeArrowheads="1"/>
          </p:cNvSpPr>
          <p:nvPr>
            <p:ph type="title"/>
          </p:nvPr>
        </p:nvSpPr>
        <p:spPr>
          <a:xfrm>
            <a:off x="0" y="76200"/>
            <a:ext cx="9144000" cy="1143000"/>
          </a:xfrm>
        </p:spPr>
        <p:txBody>
          <a:bodyPr/>
          <a:lstStyle/>
          <a:p>
            <a:pPr eaLnBrk="1" hangingPunct="1"/>
            <a:r>
              <a:rPr lang="en-US" smtClean="0"/>
              <a:t>The effect of HR in the vmPFC </a:t>
            </a:r>
            <a:br>
              <a:rPr lang="en-US" smtClean="0"/>
            </a:br>
            <a:r>
              <a:rPr lang="en-US" smtClean="0"/>
              <a:t>is correlated with its effect on behavior</a:t>
            </a:r>
          </a:p>
        </p:txBody>
      </p:sp>
      <p:sp>
        <p:nvSpPr>
          <p:cNvPr id="79876" name="Text Box 8"/>
          <p:cNvSpPr txBox="1">
            <a:spLocks noChangeArrowheads="1"/>
          </p:cNvSpPr>
          <p:nvPr/>
        </p:nvSpPr>
        <p:spPr bwMode="auto">
          <a:xfrm>
            <a:off x="2438400" y="1981200"/>
            <a:ext cx="1768475" cy="822325"/>
          </a:xfrm>
          <a:prstGeom prst="rect">
            <a:avLst/>
          </a:prstGeom>
          <a:noFill/>
          <a:ln w="9525">
            <a:noFill/>
            <a:miter lim="800000"/>
            <a:headEnd/>
            <a:tailEnd/>
          </a:ln>
        </p:spPr>
        <p:txBody>
          <a:bodyPr wrap="none">
            <a:spAutoFit/>
          </a:bodyPr>
          <a:lstStyle/>
          <a:p>
            <a:r>
              <a:rPr lang="en-US"/>
              <a:t>Robust reg</a:t>
            </a:r>
          </a:p>
          <a:p>
            <a:r>
              <a:rPr lang="en-US"/>
              <a:t>Coef = .847</a:t>
            </a:r>
          </a:p>
        </p:txBody>
      </p:sp>
      <p:cxnSp>
        <p:nvCxnSpPr>
          <p:cNvPr id="8" name="Straight Connector 7"/>
          <p:cNvCxnSpPr>
            <a:cxnSpLocks noChangeShapeType="1"/>
          </p:cNvCxnSpPr>
          <p:nvPr/>
        </p:nvCxnSpPr>
        <p:spPr bwMode="auto">
          <a:xfrm>
            <a:off x="0" y="1143000"/>
            <a:ext cx="9144000" cy="1588"/>
          </a:xfrm>
          <a:prstGeom prst="line">
            <a:avLst/>
          </a:prstGeom>
          <a:noFill/>
          <a:ln w="31750">
            <a:solidFill>
              <a:schemeClr val="tx1"/>
            </a:solidFill>
            <a:round/>
            <a:headEnd/>
            <a:tailEnd/>
          </a:ln>
          <a:effectLst>
            <a:outerShdw dist="20000" dir="5400000" rotWithShape="0">
              <a:srgbClr val="808080">
                <a:alpha val="37999"/>
              </a:srgbClr>
            </a:outerShdw>
          </a:effectLst>
        </p:spPr>
      </p:cxn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0"/>
            <a:ext cx="8229600" cy="1143000"/>
          </a:xfrm>
        </p:spPr>
        <p:txBody>
          <a:bodyPr/>
          <a:lstStyle/>
          <a:p>
            <a:pPr eaLnBrk="1" hangingPunct="1"/>
            <a:r>
              <a:rPr lang="en-US" smtClean="0"/>
              <a:t>Neuroimaging Results</a:t>
            </a:r>
          </a:p>
        </p:txBody>
      </p:sp>
      <p:sp>
        <p:nvSpPr>
          <p:cNvPr id="80899" name="Rectangle 3"/>
          <p:cNvSpPr>
            <a:spLocks noChangeArrowheads="1"/>
          </p:cNvSpPr>
          <p:nvPr/>
        </p:nvSpPr>
        <p:spPr bwMode="auto">
          <a:xfrm>
            <a:off x="533400" y="1752600"/>
            <a:ext cx="7772400" cy="1143000"/>
          </a:xfrm>
          <a:prstGeom prst="rect">
            <a:avLst/>
          </a:prstGeom>
          <a:noFill/>
          <a:ln w="9525">
            <a:noFill/>
            <a:miter lim="800000"/>
            <a:headEnd/>
            <a:tailEnd/>
          </a:ln>
        </p:spPr>
        <p:txBody>
          <a:bodyPr anchor="ctr"/>
          <a:lstStyle/>
          <a:p>
            <a:pPr eaLnBrk="1" hangingPunct="1"/>
            <a:r>
              <a:rPr lang="en-US" sz="3200">
                <a:solidFill>
                  <a:srgbClr val="000000"/>
                </a:solidFill>
                <a:latin typeface="Gill Sans" charset="0"/>
              </a:rPr>
              <a:t>Question: Does self-control involve DLPFC modulation of the vmPFC valuation network? </a:t>
            </a:r>
            <a:endParaRPr lang="en-US" sz="4400">
              <a:solidFill>
                <a:srgbClr val="000000"/>
              </a:solidFill>
              <a:latin typeface="Gill Sans" charset="0"/>
            </a:endParaRPr>
          </a:p>
        </p:txBody>
      </p:sp>
      <p:cxnSp>
        <p:nvCxnSpPr>
          <p:cNvPr id="4" name="Straight Connector 3"/>
          <p:cNvCxnSpPr>
            <a:cxnSpLocks noChangeShapeType="1"/>
          </p:cNvCxnSpPr>
          <p:nvPr/>
        </p:nvCxnSpPr>
        <p:spPr bwMode="auto">
          <a:xfrm>
            <a:off x="0" y="1143000"/>
            <a:ext cx="9144000" cy="1588"/>
          </a:xfrm>
          <a:prstGeom prst="line">
            <a:avLst/>
          </a:prstGeom>
          <a:noFill/>
          <a:ln w="31750">
            <a:solidFill>
              <a:schemeClr val="tx1"/>
            </a:solidFill>
            <a:round/>
            <a:headEnd/>
            <a:tailEnd/>
          </a:ln>
          <a:effectLst>
            <a:outerShdw dist="20000" dir="5400000" rotWithShape="0">
              <a:srgbClr val="808080">
                <a:alpha val="37999"/>
              </a:srgbClr>
            </a:outerShdw>
          </a:effectLst>
        </p:spPr>
      </p:cxn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Lifg_sc-nc_conj"/>
          <p:cNvPicPr>
            <a:picLocks noChangeAspect="1" noChangeArrowheads="1"/>
          </p:cNvPicPr>
          <p:nvPr/>
        </p:nvPicPr>
        <p:blipFill>
          <a:blip r:embed="rId3"/>
          <a:srcRect/>
          <a:stretch>
            <a:fillRect/>
          </a:stretch>
        </p:blipFill>
        <p:spPr bwMode="auto">
          <a:xfrm>
            <a:off x="2263775" y="1905000"/>
            <a:ext cx="4616450" cy="4616450"/>
          </a:xfrm>
          <a:prstGeom prst="rect">
            <a:avLst/>
          </a:prstGeom>
          <a:noFill/>
          <a:ln w="9525">
            <a:noFill/>
            <a:miter lim="800000"/>
            <a:headEnd/>
            <a:tailEnd/>
          </a:ln>
        </p:spPr>
      </p:pic>
      <p:sp>
        <p:nvSpPr>
          <p:cNvPr id="81923" name="Rectangle 3"/>
          <p:cNvSpPr>
            <a:spLocks noGrp="1" noChangeArrowheads="1"/>
          </p:cNvSpPr>
          <p:nvPr>
            <p:ph type="title"/>
          </p:nvPr>
        </p:nvSpPr>
        <p:spPr>
          <a:xfrm>
            <a:off x="228600" y="76200"/>
            <a:ext cx="8686800" cy="1143000"/>
          </a:xfrm>
        </p:spPr>
        <p:txBody>
          <a:bodyPr/>
          <a:lstStyle/>
          <a:p>
            <a:pPr eaLnBrk="1" hangingPunct="1"/>
            <a:r>
              <a:rPr lang="en-US" dirty="0" smtClean="0"/>
              <a:t>More activity in DLPFC in successful self control trials than in failed </a:t>
            </a:r>
            <a:r>
              <a:rPr lang="en-US" smtClean="0"/>
              <a:t>self control trials</a:t>
            </a:r>
            <a:endParaRPr lang="en-US" dirty="0" smtClean="0"/>
          </a:p>
        </p:txBody>
      </p:sp>
      <p:sp>
        <p:nvSpPr>
          <p:cNvPr id="81924" name="Text Box 5"/>
          <p:cNvSpPr txBox="1">
            <a:spLocks noChangeArrowheads="1"/>
          </p:cNvSpPr>
          <p:nvPr/>
        </p:nvSpPr>
        <p:spPr bwMode="auto">
          <a:xfrm>
            <a:off x="2312988" y="2743200"/>
            <a:ext cx="354012" cy="457200"/>
          </a:xfrm>
          <a:prstGeom prst="rect">
            <a:avLst/>
          </a:prstGeom>
          <a:noFill/>
          <a:ln w="9525">
            <a:noFill/>
            <a:miter lim="800000"/>
            <a:headEnd/>
            <a:tailEnd/>
          </a:ln>
        </p:spPr>
        <p:txBody>
          <a:bodyPr wrap="none">
            <a:spAutoFit/>
          </a:bodyPr>
          <a:lstStyle/>
          <a:p>
            <a:r>
              <a:rPr lang="en-US">
                <a:solidFill>
                  <a:schemeClr val="bg1"/>
                </a:solidFill>
              </a:rPr>
              <a:t>L</a:t>
            </a:r>
          </a:p>
        </p:txBody>
      </p:sp>
      <p:sp>
        <p:nvSpPr>
          <p:cNvPr id="81925" name="Text Box 6"/>
          <p:cNvSpPr txBox="1">
            <a:spLocks noChangeArrowheads="1"/>
          </p:cNvSpPr>
          <p:nvPr/>
        </p:nvSpPr>
        <p:spPr bwMode="auto">
          <a:xfrm>
            <a:off x="4419600" y="4054475"/>
            <a:ext cx="1519238" cy="822325"/>
          </a:xfrm>
          <a:prstGeom prst="rect">
            <a:avLst/>
          </a:prstGeom>
          <a:solidFill>
            <a:schemeClr val="tx1"/>
          </a:solidFill>
          <a:ln w="9525">
            <a:noFill/>
            <a:miter lim="800000"/>
            <a:headEnd/>
            <a:tailEnd/>
          </a:ln>
        </p:spPr>
        <p:txBody>
          <a:bodyPr wrap="none">
            <a:spAutoFit/>
          </a:bodyPr>
          <a:lstStyle/>
          <a:p>
            <a:pPr>
              <a:buClr>
                <a:srgbClr val="FF8000"/>
              </a:buClr>
              <a:buFont typeface="Wingdings" charset="2"/>
              <a:buChar char="§"/>
            </a:pPr>
            <a:r>
              <a:rPr lang="en-US">
                <a:solidFill>
                  <a:schemeClr val="bg1"/>
                </a:solidFill>
              </a:rPr>
              <a:t> p &lt; .001</a:t>
            </a:r>
          </a:p>
          <a:p>
            <a:pPr>
              <a:buClr>
                <a:srgbClr val="FF0000"/>
              </a:buClr>
              <a:buFont typeface="Wingdings" charset="2"/>
              <a:buChar char="§"/>
            </a:pPr>
            <a:r>
              <a:rPr lang="en-US">
                <a:solidFill>
                  <a:schemeClr val="bg1"/>
                </a:solidFill>
              </a:rPr>
              <a:t> p &lt; .005</a:t>
            </a:r>
          </a:p>
        </p:txBody>
      </p:sp>
      <p:cxnSp>
        <p:nvCxnSpPr>
          <p:cNvPr id="6" name="Straight Connector 5"/>
          <p:cNvCxnSpPr>
            <a:cxnSpLocks noChangeShapeType="1"/>
          </p:cNvCxnSpPr>
          <p:nvPr/>
        </p:nvCxnSpPr>
        <p:spPr bwMode="auto">
          <a:xfrm>
            <a:off x="0" y="1143000"/>
            <a:ext cx="9144000" cy="1588"/>
          </a:xfrm>
          <a:prstGeom prst="line">
            <a:avLst/>
          </a:prstGeom>
          <a:noFill/>
          <a:ln w="31750">
            <a:solidFill>
              <a:schemeClr val="tx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2946" name="Group 2"/>
          <p:cNvGrpSpPr>
            <a:grpSpLocks/>
          </p:cNvGrpSpPr>
          <p:nvPr/>
        </p:nvGrpSpPr>
        <p:grpSpPr bwMode="auto">
          <a:xfrm>
            <a:off x="1066800" y="1981200"/>
            <a:ext cx="7467600" cy="4648200"/>
            <a:chOff x="1056" y="1518"/>
            <a:chExt cx="3648" cy="2274"/>
          </a:xfrm>
        </p:grpSpPr>
        <p:grpSp>
          <p:nvGrpSpPr>
            <p:cNvPr id="82951" name="Group 3"/>
            <p:cNvGrpSpPr>
              <a:grpSpLocks/>
            </p:cNvGrpSpPr>
            <p:nvPr/>
          </p:nvGrpSpPr>
          <p:grpSpPr bwMode="auto">
            <a:xfrm>
              <a:off x="1056" y="1524"/>
              <a:ext cx="3648" cy="2268"/>
              <a:chOff x="1104" y="864"/>
              <a:chExt cx="3648" cy="2268"/>
            </a:xfrm>
          </p:grpSpPr>
          <p:pic>
            <p:nvPicPr>
              <p:cNvPr id="82954" name="Picture 4" descr="Lifg9_SCvsFSC_ncgroupEQ"/>
              <p:cNvPicPr>
                <a:picLocks noChangeAspect="1" noChangeArrowheads="1"/>
              </p:cNvPicPr>
              <p:nvPr/>
            </p:nvPicPr>
            <p:blipFill>
              <a:blip r:embed="rId3"/>
              <a:srcRect/>
              <a:stretch>
                <a:fillRect/>
              </a:stretch>
            </p:blipFill>
            <p:spPr bwMode="auto">
              <a:xfrm>
                <a:off x="2892" y="864"/>
                <a:ext cx="1860" cy="2268"/>
              </a:xfrm>
              <a:prstGeom prst="rect">
                <a:avLst/>
              </a:prstGeom>
              <a:noFill/>
              <a:ln w="9525">
                <a:noFill/>
                <a:miter lim="800000"/>
                <a:headEnd/>
                <a:tailEnd/>
              </a:ln>
            </p:spPr>
          </p:pic>
          <p:pic>
            <p:nvPicPr>
              <p:cNvPr id="82955" name="Picture 5" descr="Lifg9_SCvsFSC_scgroup"/>
              <p:cNvPicPr>
                <a:picLocks noChangeAspect="1" noChangeArrowheads="1"/>
              </p:cNvPicPr>
              <p:nvPr/>
            </p:nvPicPr>
            <p:blipFill>
              <a:blip r:embed="rId4"/>
              <a:srcRect/>
              <a:stretch>
                <a:fillRect/>
              </a:stretch>
            </p:blipFill>
            <p:spPr bwMode="auto">
              <a:xfrm>
                <a:off x="1104" y="864"/>
                <a:ext cx="1860" cy="2268"/>
              </a:xfrm>
              <a:prstGeom prst="rect">
                <a:avLst/>
              </a:prstGeom>
              <a:noFill/>
              <a:ln w="9525">
                <a:noFill/>
                <a:miter lim="800000"/>
                <a:headEnd/>
                <a:tailEnd/>
              </a:ln>
            </p:spPr>
          </p:pic>
        </p:grpSp>
        <p:sp>
          <p:nvSpPr>
            <p:cNvPr id="82952" name="Text Box 6"/>
            <p:cNvSpPr txBox="1">
              <a:spLocks noChangeArrowheads="1"/>
            </p:cNvSpPr>
            <p:nvPr/>
          </p:nvSpPr>
          <p:spPr bwMode="auto">
            <a:xfrm>
              <a:off x="2054" y="1518"/>
              <a:ext cx="148" cy="224"/>
            </a:xfrm>
            <a:prstGeom prst="rect">
              <a:avLst/>
            </a:prstGeom>
            <a:noFill/>
            <a:ln w="9525">
              <a:noFill/>
              <a:miter lim="800000"/>
              <a:headEnd/>
              <a:tailEnd/>
            </a:ln>
          </p:spPr>
          <p:txBody>
            <a:bodyPr wrap="none">
              <a:spAutoFit/>
            </a:bodyPr>
            <a:lstStyle/>
            <a:p>
              <a:r>
                <a:rPr lang="en-US"/>
                <a:t>*</a:t>
              </a:r>
            </a:p>
          </p:txBody>
        </p:sp>
        <p:sp>
          <p:nvSpPr>
            <p:cNvPr id="82953" name="Text Box 7"/>
            <p:cNvSpPr txBox="1">
              <a:spLocks noChangeArrowheads="1"/>
            </p:cNvSpPr>
            <p:nvPr/>
          </p:nvSpPr>
          <p:spPr bwMode="auto">
            <a:xfrm>
              <a:off x="3830" y="1536"/>
              <a:ext cx="148" cy="224"/>
            </a:xfrm>
            <a:prstGeom prst="rect">
              <a:avLst/>
            </a:prstGeom>
            <a:noFill/>
            <a:ln w="9525">
              <a:noFill/>
              <a:miter lim="800000"/>
              <a:headEnd/>
              <a:tailEnd/>
            </a:ln>
          </p:spPr>
          <p:txBody>
            <a:bodyPr wrap="none">
              <a:spAutoFit/>
            </a:bodyPr>
            <a:lstStyle/>
            <a:p>
              <a:r>
                <a:rPr lang="en-US"/>
                <a:t>*</a:t>
              </a:r>
            </a:p>
          </p:txBody>
        </p:sp>
      </p:grpSp>
      <p:sp>
        <p:nvSpPr>
          <p:cNvPr id="146435" name="Rectangle 8"/>
          <p:cNvSpPr>
            <a:spLocks noGrp="1" noChangeArrowheads="1"/>
          </p:cNvSpPr>
          <p:nvPr>
            <p:ph type="title"/>
          </p:nvPr>
        </p:nvSpPr>
        <p:spPr>
          <a:xfrm>
            <a:off x="457200" y="0"/>
            <a:ext cx="8229600" cy="1143000"/>
          </a:xfrm>
        </p:spPr>
        <p:txBody>
          <a:bodyPr/>
          <a:lstStyle/>
          <a:p>
            <a:pPr eaLnBrk="1" hangingPunct="1">
              <a:defRPr/>
            </a:pPr>
            <a:r>
              <a:rPr lang="en-US" dirty="0" smtClean="0">
                <a:solidFill>
                  <a:schemeClr val="accent6">
                    <a:lumMod val="60000"/>
                    <a:lumOff val="40000"/>
                  </a:schemeClr>
                </a:solidFill>
              </a:rPr>
              <a:t>SC</a:t>
            </a:r>
            <a:r>
              <a:rPr lang="en-US" dirty="0" smtClean="0"/>
              <a:t> group has greater DLPFC than </a:t>
            </a:r>
            <a:r>
              <a:rPr lang="en-US" dirty="0" smtClean="0">
                <a:solidFill>
                  <a:srgbClr val="FF0000"/>
                </a:solidFill>
              </a:rPr>
              <a:t>NSC</a:t>
            </a:r>
            <a:r>
              <a:rPr lang="en-US" dirty="0" smtClean="0"/>
              <a:t> when implementing self-control</a:t>
            </a:r>
          </a:p>
        </p:txBody>
      </p:sp>
      <p:sp>
        <p:nvSpPr>
          <p:cNvPr id="82948" name="Text Box 9"/>
          <p:cNvSpPr txBox="1">
            <a:spLocks noChangeArrowheads="1"/>
          </p:cNvSpPr>
          <p:nvPr/>
        </p:nvSpPr>
        <p:spPr bwMode="auto">
          <a:xfrm>
            <a:off x="2362200" y="1524000"/>
            <a:ext cx="1555750" cy="457200"/>
          </a:xfrm>
          <a:prstGeom prst="rect">
            <a:avLst/>
          </a:prstGeom>
          <a:noFill/>
          <a:ln w="9525">
            <a:noFill/>
            <a:miter lim="800000"/>
            <a:headEnd/>
            <a:tailEnd/>
          </a:ln>
        </p:spPr>
        <p:txBody>
          <a:bodyPr wrap="none">
            <a:spAutoFit/>
          </a:bodyPr>
          <a:lstStyle/>
          <a:p>
            <a:r>
              <a:rPr lang="en-US" b="1"/>
              <a:t>SC group</a:t>
            </a:r>
            <a:endParaRPr lang="en-US"/>
          </a:p>
        </p:txBody>
      </p:sp>
      <p:sp>
        <p:nvSpPr>
          <p:cNvPr id="82949" name="Text Box 10"/>
          <p:cNvSpPr txBox="1">
            <a:spLocks noChangeArrowheads="1"/>
          </p:cNvSpPr>
          <p:nvPr/>
        </p:nvSpPr>
        <p:spPr bwMode="auto">
          <a:xfrm>
            <a:off x="5995988" y="1600200"/>
            <a:ext cx="1776412" cy="457200"/>
          </a:xfrm>
          <a:prstGeom prst="rect">
            <a:avLst/>
          </a:prstGeom>
          <a:noFill/>
          <a:ln w="9525">
            <a:noFill/>
            <a:miter lim="800000"/>
            <a:headEnd/>
            <a:tailEnd/>
          </a:ln>
        </p:spPr>
        <p:txBody>
          <a:bodyPr wrap="none">
            <a:spAutoFit/>
          </a:bodyPr>
          <a:lstStyle/>
          <a:p>
            <a:r>
              <a:rPr lang="en-US" b="1"/>
              <a:t>NSC group</a:t>
            </a:r>
            <a:endParaRPr lang="en-US"/>
          </a:p>
        </p:txBody>
      </p:sp>
      <p:cxnSp>
        <p:nvCxnSpPr>
          <p:cNvPr id="11" name="Straight Connector 10"/>
          <p:cNvCxnSpPr>
            <a:cxnSpLocks noChangeShapeType="1"/>
          </p:cNvCxnSpPr>
          <p:nvPr/>
        </p:nvCxnSpPr>
        <p:spPr bwMode="auto">
          <a:xfrm>
            <a:off x="0" y="1143000"/>
            <a:ext cx="9144000" cy="1588"/>
          </a:xfrm>
          <a:prstGeom prst="line">
            <a:avLst/>
          </a:prstGeom>
          <a:noFill/>
          <a:ln w="31750">
            <a:solidFill>
              <a:schemeClr val="tx1"/>
            </a:solidFill>
            <a:round/>
            <a:headEnd/>
            <a:tailEnd/>
          </a:ln>
          <a:effectLst>
            <a:outerShdw dist="20000" dir="5400000" rotWithShape="0">
              <a:srgbClr val="808080">
                <a:alpha val="37999"/>
              </a:srgbClr>
            </a:outerShdw>
          </a:effectLst>
        </p:spPr>
      </p:cxn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914400" y="2971800"/>
            <a:ext cx="7543800" cy="1143000"/>
          </a:xfrm>
        </p:spPr>
        <p:txBody>
          <a:bodyPr>
            <a:normAutofit fontScale="90000"/>
          </a:bodyPr>
          <a:lstStyle/>
          <a:p>
            <a:pPr algn="l" eaLnBrk="1" hangingPunct="1">
              <a:defRPr/>
            </a:pPr>
            <a:r>
              <a:rPr lang="en-US" sz="2900" smtClean="0"/>
              <a:t> This result establishes that DLPFC activity increases during self-control.</a:t>
            </a:r>
            <a:br>
              <a:rPr lang="en-US" sz="2900" smtClean="0"/>
            </a:br>
            <a:r>
              <a:rPr lang="en-US" sz="2900" smtClean="0"/>
              <a:t/>
            </a:r>
            <a:br>
              <a:rPr lang="en-US" sz="2900" smtClean="0"/>
            </a:br>
            <a:r>
              <a:rPr lang="en-US" sz="2900" smtClean="0"/>
              <a:t>Question: Is there more direct evidence that DLPFC modulates the vmPFC value networks</a:t>
            </a:r>
          </a:p>
        </p:txBody>
      </p:sp>
      <p:sp>
        <p:nvSpPr>
          <p:cNvPr id="83971" name="Rectangle 8"/>
          <p:cNvSpPr txBox="1">
            <a:spLocks noChangeArrowheads="1"/>
          </p:cNvSpPr>
          <p:nvPr/>
        </p:nvSpPr>
        <p:spPr bwMode="auto">
          <a:xfrm>
            <a:off x="152400" y="76200"/>
            <a:ext cx="8839200" cy="1143000"/>
          </a:xfrm>
          <a:prstGeom prst="rect">
            <a:avLst/>
          </a:prstGeom>
          <a:noFill/>
          <a:ln w="9525">
            <a:noFill/>
            <a:miter lim="800000"/>
            <a:headEnd/>
            <a:tailEnd/>
          </a:ln>
        </p:spPr>
        <p:txBody>
          <a:bodyPr anchor="ctr"/>
          <a:lstStyle/>
          <a:p>
            <a:pPr algn="ctr" eaLnBrk="1" hangingPunct="1"/>
            <a:r>
              <a:rPr lang="en-US" sz="3200">
                <a:solidFill>
                  <a:srgbClr val="000000"/>
                </a:solidFill>
                <a:latin typeface="Gill Sans" charset="0"/>
              </a:rPr>
              <a:t>Neuroimaging results</a:t>
            </a:r>
          </a:p>
        </p:txBody>
      </p:sp>
      <p:cxnSp>
        <p:nvCxnSpPr>
          <p:cNvPr id="4" name="Straight Connector 3"/>
          <p:cNvCxnSpPr>
            <a:cxnSpLocks noChangeShapeType="1"/>
          </p:cNvCxnSpPr>
          <p:nvPr/>
        </p:nvCxnSpPr>
        <p:spPr bwMode="auto">
          <a:xfrm>
            <a:off x="0" y="1143000"/>
            <a:ext cx="9144000" cy="1588"/>
          </a:xfrm>
          <a:prstGeom prst="line">
            <a:avLst/>
          </a:prstGeom>
          <a:noFill/>
          <a:ln w="31750">
            <a:solidFill>
              <a:schemeClr val="tx1"/>
            </a:solidFill>
            <a:round/>
            <a:headEnd/>
            <a:tailEnd/>
          </a:ln>
          <a:effectLst>
            <a:outerShdw dist="20000" dir="5400000" rotWithShape="0">
              <a:srgbClr val="808080">
                <a:alpha val="37999"/>
              </a:srgbClr>
            </a:outerShdw>
          </a:effectLst>
        </p:spPr>
      </p:cxn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76200"/>
            <a:ext cx="8229600" cy="1143000"/>
          </a:xfrm>
        </p:spPr>
        <p:txBody>
          <a:bodyPr/>
          <a:lstStyle/>
          <a:p>
            <a:pPr eaLnBrk="1" hangingPunct="1"/>
            <a:r>
              <a:rPr lang="en-US" smtClean="0"/>
              <a:t>Functional Connectivity</a:t>
            </a:r>
          </a:p>
        </p:txBody>
      </p:sp>
      <p:sp>
        <p:nvSpPr>
          <p:cNvPr id="84995" name="Rectangle 3"/>
          <p:cNvSpPr>
            <a:spLocks noGrp="1" noChangeArrowheads="1"/>
          </p:cNvSpPr>
          <p:nvPr>
            <p:ph idx="1"/>
          </p:nvPr>
        </p:nvSpPr>
        <p:spPr/>
        <p:txBody>
          <a:bodyPr/>
          <a:lstStyle/>
          <a:p>
            <a:pPr eaLnBrk="1" hangingPunct="1"/>
            <a:r>
              <a:rPr lang="en-US" smtClean="0"/>
              <a:t>Initial psychophysiological interaction (PPI) results revealed no task related connectivity between left DLPFC and vmPFC value computation region</a:t>
            </a:r>
          </a:p>
        </p:txBody>
      </p:sp>
      <p:cxnSp>
        <p:nvCxnSpPr>
          <p:cNvPr id="4" name="Straight Connector 3"/>
          <p:cNvCxnSpPr>
            <a:cxnSpLocks noChangeShapeType="1"/>
          </p:cNvCxnSpPr>
          <p:nvPr/>
        </p:nvCxnSpPr>
        <p:spPr bwMode="auto">
          <a:xfrm>
            <a:off x="0" y="1143000"/>
            <a:ext cx="9144000" cy="1588"/>
          </a:xfrm>
          <a:prstGeom prst="line">
            <a:avLst/>
          </a:prstGeom>
          <a:noFill/>
          <a:ln w="31750">
            <a:solidFill>
              <a:schemeClr val="tx1"/>
            </a:solidFill>
            <a:round/>
            <a:headEnd/>
            <a:tailEnd/>
          </a:ln>
          <a:effectLst>
            <a:outerShdw dist="20000" dir="5400000" rotWithShape="0">
              <a:srgbClr val="808080">
                <a:alpha val="37999"/>
              </a:srgbClr>
            </a:outerShdw>
          </a:effectLst>
        </p:spPr>
      </p:cxn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4" name="Straight Connector 3"/>
          <p:cNvCxnSpPr>
            <a:cxnSpLocks noChangeShapeType="1"/>
          </p:cNvCxnSpPr>
          <p:nvPr/>
        </p:nvCxnSpPr>
        <p:spPr bwMode="auto">
          <a:xfrm>
            <a:off x="0" y="1143000"/>
            <a:ext cx="9144000" cy="1588"/>
          </a:xfrm>
          <a:prstGeom prst="line">
            <a:avLst/>
          </a:prstGeom>
          <a:noFill/>
          <a:ln w="31750">
            <a:solidFill>
              <a:schemeClr val="tx1"/>
            </a:solidFill>
            <a:round/>
            <a:headEnd/>
            <a:tailEnd/>
          </a:ln>
          <a:effectLst>
            <a:outerShdw dist="20000" dir="5400000" rotWithShape="0">
              <a:srgbClr val="808080">
                <a:alpha val="37999"/>
              </a:srgbClr>
            </a:outerShdw>
          </a:effectLst>
        </p:spPr>
      </p:cxnSp>
      <p:sp>
        <p:nvSpPr>
          <p:cNvPr id="86019" name="Rectangle 2"/>
          <p:cNvSpPr>
            <a:spLocks noGrp="1" noChangeArrowheads="1"/>
          </p:cNvSpPr>
          <p:nvPr>
            <p:ph type="title"/>
          </p:nvPr>
        </p:nvSpPr>
        <p:spPr>
          <a:xfrm>
            <a:off x="457200" y="76200"/>
            <a:ext cx="8229600" cy="1143000"/>
          </a:xfrm>
        </p:spPr>
        <p:txBody>
          <a:bodyPr/>
          <a:lstStyle/>
          <a:p>
            <a:pPr eaLnBrk="1" hangingPunct="1"/>
            <a:r>
              <a:rPr lang="en-US" smtClean="0"/>
              <a:t>Some evidence for connectivity</a:t>
            </a:r>
          </a:p>
        </p:txBody>
      </p:sp>
      <p:pic>
        <p:nvPicPr>
          <p:cNvPr id="86020" name="Picture 5" descr="Picture 1.png"/>
          <p:cNvPicPr>
            <a:picLocks noChangeAspect="1"/>
          </p:cNvPicPr>
          <p:nvPr/>
        </p:nvPicPr>
        <p:blipFill>
          <a:blip r:embed="rId3"/>
          <a:srcRect/>
          <a:stretch>
            <a:fillRect/>
          </a:stretch>
        </p:blipFill>
        <p:spPr bwMode="auto">
          <a:xfrm>
            <a:off x="2209800" y="1981200"/>
            <a:ext cx="4578350" cy="4141788"/>
          </a:xfrm>
          <a:prstGeom prst="rect">
            <a:avLst/>
          </a:prstGeom>
          <a:noFill/>
          <a:ln w="9525">
            <a:noFill/>
            <a:miter lim="800000"/>
            <a:headEnd/>
            <a:tailEnd/>
          </a:ln>
        </p:spPr>
      </p:pic>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76200"/>
            <a:ext cx="8229600" cy="1143000"/>
          </a:xfrm>
        </p:spPr>
        <p:txBody>
          <a:bodyPr/>
          <a:lstStyle/>
          <a:p>
            <a:pPr eaLnBrk="1" hangingPunct="1"/>
            <a:r>
              <a:rPr lang="en-US" smtClean="0"/>
              <a:t>An indirect route?</a:t>
            </a:r>
          </a:p>
        </p:txBody>
      </p:sp>
      <p:grpSp>
        <p:nvGrpSpPr>
          <p:cNvPr id="87043" name="Group 9"/>
          <p:cNvGrpSpPr>
            <a:grpSpLocks/>
          </p:cNvGrpSpPr>
          <p:nvPr/>
        </p:nvGrpSpPr>
        <p:grpSpPr bwMode="auto">
          <a:xfrm>
            <a:off x="2971800" y="2057400"/>
            <a:ext cx="2751138" cy="3895725"/>
            <a:chOff x="2971800" y="2057400"/>
            <a:chExt cx="2751138" cy="3895725"/>
          </a:xfrm>
        </p:grpSpPr>
        <p:sp>
          <p:nvSpPr>
            <p:cNvPr id="87045" name="Line 3"/>
            <p:cNvSpPr>
              <a:spLocks noChangeShapeType="1"/>
            </p:cNvSpPr>
            <p:nvPr/>
          </p:nvSpPr>
          <p:spPr bwMode="auto">
            <a:xfrm>
              <a:off x="4368800" y="2524125"/>
              <a:ext cx="1588" cy="1143000"/>
            </a:xfrm>
            <a:prstGeom prst="line">
              <a:avLst/>
            </a:prstGeom>
            <a:noFill/>
            <a:ln w="25400">
              <a:solidFill>
                <a:schemeClr val="tx1"/>
              </a:solidFill>
              <a:round/>
              <a:headEnd/>
              <a:tailEnd type="triangle" w="med" len="med"/>
            </a:ln>
          </p:spPr>
          <p:txBody>
            <a:bodyPr wrap="none" anchor="ctr"/>
            <a:lstStyle/>
            <a:p>
              <a:endParaRPr lang="en-US"/>
            </a:p>
          </p:txBody>
        </p:sp>
        <p:sp>
          <p:nvSpPr>
            <p:cNvPr id="87046" name="Text Box 4"/>
            <p:cNvSpPr txBox="1">
              <a:spLocks noChangeArrowheads="1"/>
            </p:cNvSpPr>
            <p:nvPr/>
          </p:nvSpPr>
          <p:spPr bwMode="auto">
            <a:xfrm>
              <a:off x="2971800" y="2057400"/>
              <a:ext cx="2751138" cy="466725"/>
            </a:xfrm>
            <a:prstGeom prst="rect">
              <a:avLst/>
            </a:prstGeom>
            <a:noFill/>
            <a:ln w="9525">
              <a:solidFill>
                <a:schemeClr val="tx1"/>
              </a:solidFill>
              <a:miter lim="800000"/>
              <a:headEnd/>
              <a:tailEnd/>
            </a:ln>
          </p:spPr>
          <p:txBody>
            <a:bodyPr wrap="none">
              <a:spAutoFit/>
            </a:bodyPr>
            <a:lstStyle/>
            <a:p>
              <a:r>
                <a:rPr lang="en-US"/>
                <a:t>Left DLPFC (IFG9)</a:t>
              </a:r>
            </a:p>
          </p:txBody>
        </p:sp>
        <p:sp>
          <p:nvSpPr>
            <p:cNvPr id="87047" name="Text Box 5"/>
            <p:cNvSpPr txBox="1">
              <a:spLocks noChangeArrowheads="1"/>
            </p:cNvSpPr>
            <p:nvPr/>
          </p:nvSpPr>
          <p:spPr bwMode="auto">
            <a:xfrm>
              <a:off x="3810000" y="3743325"/>
              <a:ext cx="1125538" cy="466725"/>
            </a:xfrm>
            <a:prstGeom prst="rect">
              <a:avLst/>
            </a:prstGeom>
            <a:noFill/>
            <a:ln w="9525">
              <a:solidFill>
                <a:schemeClr val="tx1"/>
              </a:solidFill>
              <a:miter lim="800000"/>
              <a:headEnd/>
              <a:tailEnd/>
            </a:ln>
          </p:spPr>
          <p:txBody>
            <a:bodyPr wrap="none">
              <a:spAutoFit/>
            </a:bodyPr>
            <a:lstStyle/>
            <a:p>
              <a:r>
                <a:rPr lang="en-US"/>
                <a:t>Area X</a:t>
              </a:r>
            </a:p>
          </p:txBody>
        </p:sp>
        <p:sp>
          <p:nvSpPr>
            <p:cNvPr id="87048" name="Line 6"/>
            <p:cNvSpPr>
              <a:spLocks noChangeShapeType="1"/>
            </p:cNvSpPr>
            <p:nvPr/>
          </p:nvSpPr>
          <p:spPr bwMode="auto">
            <a:xfrm>
              <a:off x="4368800" y="4210050"/>
              <a:ext cx="1588" cy="1143000"/>
            </a:xfrm>
            <a:prstGeom prst="line">
              <a:avLst/>
            </a:prstGeom>
            <a:noFill/>
            <a:ln w="25400">
              <a:solidFill>
                <a:schemeClr val="tx1"/>
              </a:solidFill>
              <a:round/>
              <a:headEnd/>
              <a:tailEnd type="triangle" w="med" len="med"/>
            </a:ln>
          </p:spPr>
          <p:txBody>
            <a:bodyPr wrap="none" anchor="ctr"/>
            <a:lstStyle/>
            <a:p>
              <a:endParaRPr lang="en-US"/>
            </a:p>
          </p:txBody>
        </p:sp>
        <p:sp>
          <p:nvSpPr>
            <p:cNvPr id="87049" name="Text Box 7"/>
            <p:cNvSpPr txBox="1">
              <a:spLocks noChangeArrowheads="1"/>
            </p:cNvSpPr>
            <p:nvPr/>
          </p:nvSpPr>
          <p:spPr bwMode="auto">
            <a:xfrm>
              <a:off x="3759200" y="5486400"/>
              <a:ext cx="1209675" cy="466725"/>
            </a:xfrm>
            <a:prstGeom prst="rect">
              <a:avLst/>
            </a:prstGeom>
            <a:noFill/>
            <a:ln w="9525">
              <a:solidFill>
                <a:schemeClr val="tx1"/>
              </a:solidFill>
              <a:miter lim="800000"/>
              <a:headEnd/>
              <a:tailEnd/>
            </a:ln>
          </p:spPr>
          <p:txBody>
            <a:bodyPr wrap="none">
              <a:spAutoFit/>
            </a:bodyPr>
            <a:lstStyle/>
            <a:p>
              <a:r>
                <a:rPr lang="en-US"/>
                <a:t>vmPFC</a:t>
              </a:r>
            </a:p>
          </p:txBody>
        </p:sp>
      </p:grpSp>
      <p:cxnSp>
        <p:nvCxnSpPr>
          <p:cNvPr id="9" name="Straight Connector 8"/>
          <p:cNvCxnSpPr>
            <a:cxnSpLocks noChangeShapeType="1"/>
          </p:cNvCxnSpPr>
          <p:nvPr/>
        </p:nvCxnSpPr>
        <p:spPr bwMode="auto">
          <a:xfrm>
            <a:off x="0" y="1143000"/>
            <a:ext cx="9144000" cy="1588"/>
          </a:xfrm>
          <a:prstGeom prst="line">
            <a:avLst/>
          </a:prstGeom>
          <a:noFill/>
          <a:ln w="31750">
            <a:solidFill>
              <a:schemeClr val="tx1"/>
            </a:solidFill>
            <a:round/>
            <a:headEnd/>
            <a:tailEnd/>
          </a:ln>
          <a:effectLst>
            <a:outerShdw dist="20000" dir="5400000" rotWithShape="0">
              <a:srgbClr val="808080">
                <a:alpha val="37999"/>
              </a:srgbClr>
            </a:outerShdw>
          </a:effectLst>
        </p:spPr>
      </p:cxn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8066" name="Group 6"/>
          <p:cNvGrpSpPr>
            <a:grpSpLocks/>
          </p:cNvGrpSpPr>
          <p:nvPr/>
        </p:nvGrpSpPr>
        <p:grpSpPr bwMode="auto">
          <a:xfrm>
            <a:off x="609600" y="1981200"/>
            <a:ext cx="4495800" cy="4597400"/>
            <a:chOff x="1440" y="864"/>
            <a:chExt cx="2908" cy="2896"/>
          </a:xfrm>
        </p:grpSpPr>
        <p:pic>
          <p:nvPicPr>
            <p:cNvPr id="88076" name="Picture 2" descr="Lifg46_ns"/>
            <p:cNvPicPr>
              <a:picLocks noChangeAspect="1" noChangeArrowheads="1"/>
            </p:cNvPicPr>
            <p:nvPr/>
          </p:nvPicPr>
          <p:blipFill>
            <a:blip r:embed="rId3"/>
            <a:srcRect/>
            <a:stretch>
              <a:fillRect/>
            </a:stretch>
          </p:blipFill>
          <p:spPr bwMode="auto">
            <a:xfrm>
              <a:off x="1440" y="864"/>
              <a:ext cx="2908" cy="2896"/>
            </a:xfrm>
            <a:prstGeom prst="rect">
              <a:avLst/>
            </a:prstGeom>
            <a:noFill/>
            <a:ln w="9525">
              <a:noFill/>
              <a:miter lim="800000"/>
              <a:headEnd/>
              <a:tailEnd/>
            </a:ln>
          </p:spPr>
        </p:pic>
        <p:sp>
          <p:nvSpPr>
            <p:cNvPr id="88077" name="Oval 3"/>
            <p:cNvSpPr>
              <a:spLocks noChangeArrowheads="1"/>
            </p:cNvSpPr>
            <p:nvPr/>
          </p:nvSpPr>
          <p:spPr bwMode="auto">
            <a:xfrm>
              <a:off x="1708" y="1488"/>
              <a:ext cx="192" cy="192"/>
            </a:xfrm>
            <a:prstGeom prst="ellipse">
              <a:avLst/>
            </a:prstGeom>
            <a:noFill/>
            <a:ln w="25400">
              <a:solidFill>
                <a:srgbClr val="FF0000"/>
              </a:solidFill>
              <a:round/>
              <a:headEnd/>
              <a:tailEnd/>
            </a:ln>
          </p:spPr>
          <p:txBody>
            <a:bodyPr anchor="ctr">
              <a:spAutoFit/>
            </a:bodyPr>
            <a:lstStyle/>
            <a:p>
              <a:endParaRPr lang="en-US"/>
            </a:p>
          </p:txBody>
        </p:sp>
        <p:sp>
          <p:nvSpPr>
            <p:cNvPr id="88078" name="Oval 4"/>
            <p:cNvSpPr>
              <a:spLocks noChangeArrowheads="1"/>
            </p:cNvSpPr>
            <p:nvPr/>
          </p:nvSpPr>
          <p:spPr bwMode="auto">
            <a:xfrm>
              <a:off x="3024" y="1488"/>
              <a:ext cx="192" cy="192"/>
            </a:xfrm>
            <a:prstGeom prst="ellipse">
              <a:avLst/>
            </a:prstGeom>
            <a:noFill/>
            <a:ln w="25400">
              <a:solidFill>
                <a:srgbClr val="FF0000"/>
              </a:solidFill>
              <a:round/>
              <a:headEnd/>
              <a:tailEnd/>
            </a:ln>
          </p:spPr>
          <p:txBody>
            <a:bodyPr anchor="ctr">
              <a:spAutoFit/>
            </a:bodyPr>
            <a:lstStyle/>
            <a:p>
              <a:endParaRPr lang="en-US"/>
            </a:p>
          </p:txBody>
        </p:sp>
        <p:sp>
          <p:nvSpPr>
            <p:cNvPr id="88079" name="Oval 5"/>
            <p:cNvSpPr>
              <a:spLocks noChangeArrowheads="1"/>
            </p:cNvSpPr>
            <p:nvPr/>
          </p:nvSpPr>
          <p:spPr bwMode="auto">
            <a:xfrm>
              <a:off x="1708" y="2448"/>
              <a:ext cx="192" cy="192"/>
            </a:xfrm>
            <a:prstGeom prst="ellipse">
              <a:avLst/>
            </a:prstGeom>
            <a:noFill/>
            <a:ln w="25400">
              <a:solidFill>
                <a:srgbClr val="FF0000"/>
              </a:solidFill>
              <a:round/>
              <a:headEnd/>
              <a:tailEnd/>
            </a:ln>
          </p:spPr>
          <p:txBody>
            <a:bodyPr anchor="ctr">
              <a:spAutoFit/>
            </a:bodyPr>
            <a:lstStyle/>
            <a:p>
              <a:endParaRPr lang="en-US"/>
            </a:p>
          </p:txBody>
        </p:sp>
      </p:grpSp>
      <p:sp>
        <p:nvSpPr>
          <p:cNvPr id="88067" name="Rectangle 7"/>
          <p:cNvSpPr>
            <a:spLocks noGrp="1" noChangeArrowheads="1"/>
          </p:cNvSpPr>
          <p:nvPr>
            <p:ph type="title"/>
          </p:nvPr>
        </p:nvSpPr>
        <p:spPr>
          <a:xfrm>
            <a:off x="533400" y="0"/>
            <a:ext cx="8229600" cy="1143000"/>
          </a:xfrm>
        </p:spPr>
        <p:txBody>
          <a:bodyPr/>
          <a:lstStyle/>
          <a:p>
            <a:pPr eaLnBrk="1" hangingPunct="1"/>
            <a:r>
              <a:rPr lang="en-US" smtClean="0"/>
              <a:t>Node 1: Functional Connectivity with adjacent area of left DLPFC (negative correlation)</a:t>
            </a:r>
          </a:p>
        </p:txBody>
      </p:sp>
      <p:sp>
        <p:nvSpPr>
          <p:cNvPr id="88068" name="Text Box 9"/>
          <p:cNvSpPr txBox="1">
            <a:spLocks noChangeArrowheads="1"/>
          </p:cNvSpPr>
          <p:nvPr/>
        </p:nvSpPr>
        <p:spPr bwMode="auto">
          <a:xfrm>
            <a:off x="2236788" y="2743200"/>
            <a:ext cx="354012" cy="457200"/>
          </a:xfrm>
          <a:prstGeom prst="rect">
            <a:avLst/>
          </a:prstGeom>
          <a:noFill/>
          <a:ln w="9525">
            <a:noFill/>
            <a:miter lim="800000"/>
            <a:headEnd/>
            <a:tailEnd/>
          </a:ln>
        </p:spPr>
        <p:txBody>
          <a:bodyPr wrap="none">
            <a:spAutoFit/>
          </a:bodyPr>
          <a:lstStyle/>
          <a:p>
            <a:r>
              <a:rPr lang="en-US">
                <a:solidFill>
                  <a:schemeClr val="bg1"/>
                </a:solidFill>
              </a:rPr>
              <a:t>L</a:t>
            </a:r>
          </a:p>
        </p:txBody>
      </p:sp>
      <p:sp>
        <p:nvSpPr>
          <p:cNvPr id="88069" name="Text Box 10"/>
          <p:cNvSpPr txBox="1">
            <a:spLocks noChangeArrowheads="1"/>
          </p:cNvSpPr>
          <p:nvPr/>
        </p:nvSpPr>
        <p:spPr bwMode="auto">
          <a:xfrm>
            <a:off x="2819400" y="4419600"/>
            <a:ext cx="1519238" cy="822325"/>
          </a:xfrm>
          <a:prstGeom prst="rect">
            <a:avLst/>
          </a:prstGeom>
          <a:solidFill>
            <a:schemeClr val="tx1"/>
          </a:solidFill>
          <a:ln w="9525">
            <a:noFill/>
            <a:miter lim="800000"/>
            <a:headEnd/>
            <a:tailEnd/>
          </a:ln>
        </p:spPr>
        <p:txBody>
          <a:bodyPr wrap="none">
            <a:spAutoFit/>
          </a:bodyPr>
          <a:lstStyle/>
          <a:p>
            <a:pPr>
              <a:buClr>
                <a:srgbClr val="66CCFF"/>
              </a:buClr>
              <a:buFont typeface="Wingdings" charset="2"/>
              <a:buChar char="§"/>
            </a:pPr>
            <a:r>
              <a:rPr lang="en-US">
                <a:solidFill>
                  <a:schemeClr val="bg1"/>
                </a:solidFill>
              </a:rPr>
              <a:t> p &lt; .001</a:t>
            </a:r>
          </a:p>
          <a:p>
            <a:pPr>
              <a:buClr>
                <a:schemeClr val="accent2"/>
              </a:buClr>
              <a:buFont typeface="Wingdings" charset="2"/>
              <a:buChar char="§"/>
            </a:pPr>
            <a:r>
              <a:rPr lang="en-US">
                <a:solidFill>
                  <a:schemeClr val="bg1"/>
                </a:solidFill>
              </a:rPr>
              <a:t> p &lt; .005</a:t>
            </a:r>
          </a:p>
        </p:txBody>
      </p:sp>
      <p:sp>
        <p:nvSpPr>
          <p:cNvPr id="88070" name="Line 3"/>
          <p:cNvSpPr>
            <a:spLocks noChangeShapeType="1"/>
          </p:cNvSpPr>
          <p:nvPr/>
        </p:nvSpPr>
        <p:spPr bwMode="auto">
          <a:xfrm>
            <a:off x="6654800" y="2371725"/>
            <a:ext cx="1588" cy="1143000"/>
          </a:xfrm>
          <a:prstGeom prst="line">
            <a:avLst/>
          </a:prstGeom>
          <a:noFill/>
          <a:ln w="25400">
            <a:solidFill>
              <a:srgbClr val="FF0000"/>
            </a:solidFill>
            <a:round/>
            <a:headEnd/>
            <a:tailEnd type="triangle" w="med" len="med"/>
          </a:ln>
        </p:spPr>
        <p:txBody>
          <a:bodyPr wrap="none" anchor="ctr"/>
          <a:lstStyle/>
          <a:p>
            <a:endParaRPr lang="en-US"/>
          </a:p>
        </p:txBody>
      </p:sp>
      <p:sp>
        <p:nvSpPr>
          <p:cNvPr id="88071" name="Text Box 4"/>
          <p:cNvSpPr txBox="1">
            <a:spLocks noChangeArrowheads="1"/>
          </p:cNvSpPr>
          <p:nvPr/>
        </p:nvSpPr>
        <p:spPr bwMode="auto">
          <a:xfrm>
            <a:off x="5257800" y="1905000"/>
            <a:ext cx="2751138" cy="466725"/>
          </a:xfrm>
          <a:prstGeom prst="rect">
            <a:avLst/>
          </a:prstGeom>
          <a:noFill/>
          <a:ln w="9525">
            <a:solidFill>
              <a:srgbClr val="FF0000"/>
            </a:solidFill>
            <a:miter lim="800000"/>
            <a:headEnd/>
            <a:tailEnd/>
          </a:ln>
        </p:spPr>
        <p:txBody>
          <a:bodyPr wrap="none">
            <a:spAutoFit/>
          </a:bodyPr>
          <a:lstStyle/>
          <a:p>
            <a:r>
              <a:rPr lang="en-US"/>
              <a:t>Left DLPFC (IFG9)</a:t>
            </a:r>
          </a:p>
        </p:txBody>
      </p:sp>
      <p:sp>
        <p:nvSpPr>
          <p:cNvPr id="88072" name="Text Box 5"/>
          <p:cNvSpPr txBox="1">
            <a:spLocks noChangeArrowheads="1"/>
          </p:cNvSpPr>
          <p:nvPr/>
        </p:nvSpPr>
        <p:spPr bwMode="auto">
          <a:xfrm>
            <a:off x="6096000" y="3590925"/>
            <a:ext cx="1125538" cy="466725"/>
          </a:xfrm>
          <a:prstGeom prst="rect">
            <a:avLst/>
          </a:prstGeom>
          <a:noFill/>
          <a:ln w="9525">
            <a:solidFill>
              <a:srgbClr val="FF0000"/>
            </a:solidFill>
            <a:miter lim="800000"/>
            <a:headEnd/>
            <a:tailEnd/>
          </a:ln>
        </p:spPr>
        <p:txBody>
          <a:bodyPr wrap="none">
            <a:spAutoFit/>
          </a:bodyPr>
          <a:lstStyle/>
          <a:p>
            <a:r>
              <a:rPr lang="en-US"/>
              <a:t>Area X</a:t>
            </a:r>
          </a:p>
        </p:txBody>
      </p:sp>
      <p:sp>
        <p:nvSpPr>
          <p:cNvPr id="88073" name="Line 6"/>
          <p:cNvSpPr>
            <a:spLocks noChangeShapeType="1"/>
          </p:cNvSpPr>
          <p:nvPr/>
        </p:nvSpPr>
        <p:spPr bwMode="auto">
          <a:xfrm>
            <a:off x="6654800" y="4057650"/>
            <a:ext cx="1588" cy="1143000"/>
          </a:xfrm>
          <a:prstGeom prst="line">
            <a:avLst/>
          </a:prstGeom>
          <a:noFill/>
          <a:ln w="25400">
            <a:solidFill>
              <a:schemeClr val="tx1"/>
            </a:solidFill>
            <a:round/>
            <a:headEnd/>
            <a:tailEnd type="triangle" w="med" len="med"/>
          </a:ln>
        </p:spPr>
        <p:txBody>
          <a:bodyPr wrap="none" anchor="ctr"/>
          <a:lstStyle/>
          <a:p>
            <a:endParaRPr lang="en-US"/>
          </a:p>
        </p:txBody>
      </p:sp>
      <p:sp>
        <p:nvSpPr>
          <p:cNvPr id="88074" name="Text Box 7"/>
          <p:cNvSpPr txBox="1">
            <a:spLocks noChangeArrowheads="1"/>
          </p:cNvSpPr>
          <p:nvPr/>
        </p:nvSpPr>
        <p:spPr bwMode="auto">
          <a:xfrm>
            <a:off x="6045200" y="5334000"/>
            <a:ext cx="1209675" cy="466725"/>
          </a:xfrm>
          <a:prstGeom prst="rect">
            <a:avLst/>
          </a:prstGeom>
          <a:noFill/>
          <a:ln w="9525">
            <a:solidFill>
              <a:schemeClr val="tx1"/>
            </a:solidFill>
            <a:miter lim="800000"/>
            <a:headEnd/>
            <a:tailEnd/>
          </a:ln>
        </p:spPr>
        <p:txBody>
          <a:bodyPr wrap="none">
            <a:spAutoFit/>
          </a:bodyPr>
          <a:lstStyle/>
          <a:p>
            <a:r>
              <a:rPr lang="en-US"/>
              <a:t>vmPFC</a:t>
            </a:r>
          </a:p>
        </p:txBody>
      </p:sp>
      <p:cxnSp>
        <p:nvCxnSpPr>
          <p:cNvPr id="15" name="Straight Connector 14"/>
          <p:cNvCxnSpPr>
            <a:cxnSpLocks noChangeShapeType="1"/>
          </p:cNvCxnSpPr>
          <p:nvPr/>
        </p:nvCxnSpPr>
        <p:spPr bwMode="auto">
          <a:xfrm>
            <a:off x="0" y="1143000"/>
            <a:ext cx="9144000" cy="1588"/>
          </a:xfrm>
          <a:prstGeom prst="line">
            <a:avLst/>
          </a:prstGeom>
          <a:noFill/>
          <a:ln w="31750">
            <a:solidFill>
              <a:schemeClr val="tx1"/>
            </a:solidFill>
            <a:round/>
            <a:headEnd/>
            <a:tailEnd/>
          </a:ln>
          <a:effectLst>
            <a:outerShdw dist="20000" dir="5400000" rotWithShape="0">
              <a:srgbClr val="808080">
                <a:alpha val="37999"/>
              </a:srgbClr>
            </a:outerShdw>
          </a:effectLst>
        </p:spPr>
      </p:cxn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9090" name="Picture 2" descr="Lifg46_overlap2"/>
          <p:cNvPicPr>
            <a:picLocks noChangeAspect="1" noChangeArrowheads="1"/>
          </p:cNvPicPr>
          <p:nvPr/>
        </p:nvPicPr>
        <p:blipFill>
          <a:blip r:embed="rId3"/>
          <a:srcRect/>
          <a:stretch>
            <a:fillRect/>
          </a:stretch>
        </p:blipFill>
        <p:spPr bwMode="auto">
          <a:xfrm>
            <a:off x="2168525" y="2084388"/>
            <a:ext cx="4613275" cy="3935412"/>
          </a:xfrm>
          <a:prstGeom prst="rect">
            <a:avLst/>
          </a:prstGeom>
          <a:noFill/>
          <a:ln w="9525">
            <a:noFill/>
            <a:miter lim="800000"/>
            <a:headEnd/>
            <a:tailEnd/>
          </a:ln>
        </p:spPr>
      </p:pic>
      <p:sp>
        <p:nvSpPr>
          <p:cNvPr id="89091" name="Rectangle 3"/>
          <p:cNvSpPr>
            <a:spLocks noGrp="1" noChangeArrowheads="1"/>
          </p:cNvSpPr>
          <p:nvPr>
            <p:ph type="title"/>
          </p:nvPr>
        </p:nvSpPr>
        <p:spPr>
          <a:xfrm>
            <a:off x="457200" y="0"/>
            <a:ext cx="8229600" cy="1143000"/>
          </a:xfrm>
        </p:spPr>
        <p:txBody>
          <a:bodyPr/>
          <a:lstStyle/>
          <a:p>
            <a:pPr eaLnBrk="1" hangingPunct="1"/>
            <a:r>
              <a:rPr lang="en-US" smtClean="0"/>
              <a:t>Justification for selection</a:t>
            </a:r>
          </a:p>
        </p:txBody>
      </p:sp>
      <p:cxnSp>
        <p:nvCxnSpPr>
          <p:cNvPr id="4" name="Straight Connector 3"/>
          <p:cNvCxnSpPr>
            <a:cxnSpLocks noChangeShapeType="1"/>
          </p:cNvCxnSpPr>
          <p:nvPr/>
        </p:nvCxnSpPr>
        <p:spPr bwMode="auto">
          <a:xfrm>
            <a:off x="0" y="1143000"/>
            <a:ext cx="9144000" cy="1588"/>
          </a:xfrm>
          <a:prstGeom prst="line">
            <a:avLst/>
          </a:prstGeom>
          <a:noFill/>
          <a:ln w="31750">
            <a:solidFill>
              <a:schemeClr val="tx1"/>
            </a:solidFill>
            <a:round/>
            <a:headEnd/>
            <a:tailEnd/>
          </a:ln>
          <a:effectLst>
            <a:outerShdw dist="20000" dir="5400000" rotWithShape="0">
              <a:srgbClr val="808080">
                <a:alpha val="37999"/>
              </a:srgbClr>
            </a:outerShdw>
          </a:effectLst>
        </p:spPr>
      </p:cxn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descr="fmri-fig-01-02-0"/>
          <p:cNvPicPr>
            <a:picLocks noChangeAspect="1" noChangeArrowheads="1"/>
          </p:cNvPicPr>
          <p:nvPr/>
        </p:nvPicPr>
        <p:blipFill>
          <a:blip r:embed="rId3"/>
          <a:srcRect/>
          <a:stretch>
            <a:fillRect/>
          </a:stretch>
        </p:blipFill>
        <p:spPr bwMode="auto">
          <a:xfrm>
            <a:off x="1066800" y="990600"/>
            <a:ext cx="6705600" cy="4876800"/>
          </a:xfrm>
          <a:prstGeom prst="rect">
            <a:avLst/>
          </a:prstGeom>
          <a:noFill/>
          <a:ln w="0">
            <a:solidFill>
              <a:schemeClr val="tx1"/>
            </a:solidFill>
            <a:miter lim="800000"/>
            <a:headEnd/>
            <a:tailEnd/>
          </a:ln>
        </p:spPr>
      </p:pic>
      <p:sp>
        <p:nvSpPr>
          <p:cNvPr id="13315" name="Rectangle 3"/>
          <p:cNvSpPr>
            <a:spLocks noChangeArrowheads="1"/>
          </p:cNvSpPr>
          <p:nvPr/>
        </p:nvSpPr>
        <p:spPr bwMode="auto">
          <a:xfrm>
            <a:off x="6648450" y="6034088"/>
            <a:ext cx="2343150" cy="366712"/>
          </a:xfrm>
          <a:prstGeom prst="rect">
            <a:avLst/>
          </a:prstGeom>
          <a:noFill/>
          <a:ln w="9525">
            <a:noFill/>
            <a:miter lim="800000"/>
            <a:headEnd/>
            <a:tailEnd/>
          </a:ln>
        </p:spPr>
        <p:txBody>
          <a:bodyPr wrap="none">
            <a:spAutoFit/>
          </a:bodyPr>
          <a:lstStyle/>
          <a:p>
            <a:r>
              <a:rPr lang="en-US" sz="1800">
                <a:latin typeface="Arial" charset="0"/>
              </a:rPr>
              <a:t>Source: Scott Huettel</a:t>
            </a:r>
          </a:p>
        </p:txBody>
      </p:sp>
      <p:sp>
        <p:nvSpPr>
          <p:cNvPr id="2" name="TextBox 1"/>
          <p:cNvSpPr txBox="1"/>
          <p:nvPr/>
        </p:nvSpPr>
        <p:spPr>
          <a:xfrm>
            <a:off x="1424187" y="214759"/>
            <a:ext cx="6348213" cy="461665"/>
          </a:xfrm>
          <a:prstGeom prst="rect">
            <a:avLst/>
          </a:prstGeom>
          <a:noFill/>
        </p:spPr>
        <p:txBody>
          <a:bodyPr wrap="none" rtlCol="0">
            <a:spAutoFit/>
          </a:bodyPr>
          <a:lstStyle/>
          <a:p>
            <a:r>
              <a:rPr lang="en-US" dirty="0" smtClean="0"/>
              <a:t>fMRI: functional magnetic resonance imaging</a:t>
            </a:r>
            <a:endParaRPr lang="en-US" dirty="0"/>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0114" name="Picture 2" descr="Lifg46_SCvsNCgroup_ave"/>
          <p:cNvPicPr>
            <a:picLocks noChangeAspect="1" noChangeArrowheads="1"/>
          </p:cNvPicPr>
          <p:nvPr/>
        </p:nvPicPr>
        <p:blipFill>
          <a:blip r:embed="rId3"/>
          <a:srcRect/>
          <a:stretch>
            <a:fillRect/>
          </a:stretch>
        </p:blipFill>
        <p:spPr bwMode="auto">
          <a:xfrm>
            <a:off x="1143000" y="1482725"/>
            <a:ext cx="6553200" cy="4918075"/>
          </a:xfrm>
          <a:prstGeom prst="rect">
            <a:avLst/>
          </a:prstGeom>
          <a:noFill/>
          <a:ln w="9525">
            <a:solidFill>
              <a:schemeClr val="bg1"/>
            </a:solidFill>
            <a:miter lim="800000"/>
            <a:headEnd/>
            <a:tailEnd/>
          </a:ln>
        </p:spPr>
      </p:pic>
      <p:sp>
        <p:nvSpPr>
          <p:cNvPr id="90115" name="Text Box 3"/>
          <p:cNvSpPr txBox="1">
            <a:spLocks noChangeArrowheads="1"/>
          </p:cNvSpPr>
          <p:nvPr/>
        </p:nvSpPr>
        <p:spPr bwMode="auto">
          <a:xfrm>
            <a:off x="2514600" y="5867400"/>
            <a:ext cx="1471613" cy="457200"/>
          </a:xfrm>
          <a:prstGeom prst="rect">
            <a:avLst/>
          </a:prstGeom>
          <a:solidFill>
            <a:schemeClr val="bg1"/>
          </a:solidFill>
          <a:ln w="9525">
            <a:noFill/>
            <a:miter lim="800000"/>
            <a:headEnd/>
            <a:tailEnd/>
          </a:ln>
        </p:spPr>
        <p:txBody>
          <a:bodyPr wrap="none">
            <a:spAutoFit/>
          </a:bodyPr>
          <a:lstStyle/>
          <a:p>
            <a:r>
              <a:rPr lang="en-US"/>
              <a:t>SC group</a:t>
            </a:r>
          </a:p>
        </p:txBody>
      </p:sp>
      <p:sp>
        <p:nvSpPr>
          <p:cNvPr id="90116" name="Text Box 4"/>
          <p:cNvSpPr txBox="1">
            <a:spLocks noChangeArrowheads="1"/>
          </p:cNvSpPr>
          <p:nvPr/>
        </p:nvSpPr>
        <p:spPr bwMode="auto">
          <a:xfrm>
            <a:off x="4937125" y="5867400"/>
            <a:ext cx="1692275" cy="457200"/>
          </a:xfrm>
          <a:prstGeom prst="rect">
            <a:avLst/>
          </a:prstGeom>
          <a:solidFill>
            <a:schemeClr val="bg1"/>
          </a:solidFill>
          <a:ln w="9525">
            <a:noFill/>
            <a:miter lim="800000"/>
            <a:headEnd/>
            <a:tailEnd/>
          </a:ln>
        </p:spPr>
        <p:txBody>
          <a:bodyPr wrap="none">
            <a:spAutoFit/>
          </a:bodyPr>
          <a:lstStyle/>
          <a:p>
            <a:r>
              <a:rPr lang="en-US"/>
              <a:t>NSC group</a:t>
            </a:r>
          </a:p>
        </p:txBody>
      </p:sp>
      <p:sp>
        <p:nvSpPr>
          <p:cNvPr id="90117" name="Text Box 5"/>
          <p:cNvSpPr txBox="1">
            <a:spLocks noChangeArrowheads="1"/>
          </p:cNvSpPr>
          <p:nvPr/>
        </p:nvSpPr>
        <p:spPr bwMode="auto">
          <a:xfrm rot="-5400000">
            <a:off x="677862" y="3436938"/>
            <a:ext cx="1387475" cy="457200"/>
          </a:xfrm>
          <a:prstGeom prst="rect">
            <a:avLst/>
          </a:prstGeom>
          <a:solidFill>
            <a:schemeClr val="bg1"/>
          </a:solidFill>
          <a:ln w="9525">
            <a:noFill/>
            <a:miter lim="800000"/>
            <a:headEnd/>
            <a:tailEnd/>
          </a:ln>
        </p:spPr>
        <p:txBody>
          <a:bodyPr wrap="none">
            <a:spAutoFit/>
          </a:bodyPr>
          <a:lstStyle/>
          <a:p>
            <a:r>
              <a:rPr lang="en-US"/>
              <a:t>PPI Beta</a:t>
            </a:r>
          </a:p>
        </p:txBody>
      </p:sp>
      <p:sp>
        <p:nvSpPr>
          <p:cNvPr id="90118" name="Rectangle 6"/>
          <p:cNvSpPr>
            <a:spLocks noGrp="1" noChangeArrowheads="1"/>
          </p:cNvSpPr>
          <p:nvPr>
            <p:ph type="title"/>
          </p:nvPr>
        </p:nvSpPr>
        <p:spPr>
          <a:xfrm>
            <a:off x="457200" y="76200"/>
            <a:ext cx="8229600" cy="1143000"/>
          </a:xfrm>
        </p:spPr>
        <p:txBody>
          <a:bodyPr/>
          <a:lstStyle/>
          <a:p>
            <a:pPr eaLnBrk="1" hangingPunct="1"/>
            <a:r>
              <a:rPr lang="en-US" smtClean="0"/>
              <a:t>Group difference in PPI</a:t>
            </a:r>
          </a:p>
        </p:txBody>
      </p:sp>
      <p:cxnSp>
        <p:nvCxnSpPr>
          <p:cNvPr id="7" name="Straight Connector 6"/>
          <p:cNvCxnSpPr>
            <a:cxnSpLocks noChangeShapeType="1"/>
          </p:cNvCxnSpPr>
          <p:nvPr/>
        </p:nvCxnSpPr>
        <p:spPr bwMode="auto">
          <a:xfrm>
            <a:off x="0" y="1143000"/>
            <a:ext cx="9144000" cy="1588"/>
          </a:xfrm>
          <a:prstGeom prst="line">
            <a:avLst/>
          </a:prstGeom>
          <a:noFill/>
          <a:ln w="31750">
            <a:solidFill>
              <a:schemeClr val="tx1"/>
            </a:solidFill>
            <a:round/>
            <a:headEnd/>
            <a:tailEnd/>
          </a:ln>
          <a:effectLst>
            <a:outerShdw dist="20000" dir="5400000" rotWithShape="0">
              <a:srgbClr val="808080">
                <a:alpha val="37999"/>
              </a:srgbClr>
            </a:outerShdw>
          </a:effectLst>
        </p:spPr>
      </p:cxn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1138" name="Picture 2" descr="vmPFC_ppi_target"/>
          <p:cNvPicPr>
            <a:picLocks noChangeAspect="1" noChangeArrowheads="1"/>
          </p:cNvPicPr>
          <p:nvPr/>
        </p:nvPicPr>
        <p:blipFill>
          <a:blip r:embed="rId3"/>
          <a:srcRect/>
          <a:stretch>
            <a:fillRect/>
          </a:stretch>
        </p:blipFill>
        <p:spPr bwMode="auto">
          <a:xfrm>
            <a:off x="228600" y="1524000"/>
            <a:ext cx="4616450" cy="4587875"/>
          </a:xfrm>
          <a:prstGeom prst="rect">
            <a:avLst/>
          </a:prstGeom>
          <a:noFill/>
          <a:ln w="9525">
            <a:noFill/>
            <a:miter lim="800000"/>
            <a:headEnd/>
            <a:tailEnd/>
          </a:ln>
        </p:spPr>
      </p:pic>
      <p:sp>
        <p:nvSpPr>
          <p:cNvPr id="91139" name="Rectangle 3"/>
          <p:cNvSpPr>
            <a:spLocks noGrp="1" noChangeArrowheads="1"/>
          </p:cNvSpPr>
          <p:nvPr>
            <p:ph type="title"/>
          </p:nvPr>
        </p:nvSpPr>
        <p:spPr>
          <a:xfrm>
            <a:off x="457200" y="0"/>
            <a:ext cx="8229600" cy="1143000"/>
          </a:xfrm>
        </p:spPr>
        <p:txBody>
          <a:bodyPr/>
          <a:lstStyle/>
          <a:p>
            <a:pPr eaLnBrk="1" hangingPunct="1"/>
            <a:r>
              <a:rPr lang="en-US" smtClean="0"/>
              <a:t>Node 2: Functional connectivity with anterior left DLPFC</a:t>
            </a:r>
          </a:p>
        </p:txBody>
      </p:sp>
      <p:sp>
        <p:nvSpPr>
          <p:cNvPr id="91140" name="Text Box 5"/>
          <p:cNvSpPr txBox="1">
            <a:spLocks noChangeArrowheads="1"/>
          </p:cNvSpPr>
          <p:nvPr/>
        </p:nvSpPr>
        <p:spPr bwMode="auto">
          <a:xfrm>
            <a:off x="2193925" y="2743200"/>
            <a:ext cx="354013" cy="457200"/>
          </a:xfrm>
          <a:prstGeom prst="rect">
            <a:avLst/>
          </a:prstGeom>
          <a:noFill/>
          <a:ln w="9525">
            <a:noFill/>
            <a:miter lim="800000"/>
            <a:headEnd/>
            <a:tailEnd/>
          </a:ln>
        </p:spPr>
        <p:txBody>
          <a:bodyPr wrap="none">
            <a:spAutoFit/>
          </a:bodyPr>
          <a:lstStyle/>
          <a:p>
            <a:r>
              <a:rPr lang="en-US">
                <a:solidFill>
                  <a:schemeClr val="bg1"/>
                </a:solidFill>
              </a:rPr>
              <a:t>L</a:t>
            </a:r>
          </a:p>
        </p:txBody>
      </p:sp>
      <p:sp>
        <p:nvSpPr>
          <p:cNvPr id="91141" name="Text Box 6"/>
          <p:cNvSpPr txBox="1">
            <a:spLocks noChangeArrowheads="1"/>
          </p:cNvSpPr>
          <p:nvPr/>
        </p:nvSpPr>
        <p:spPr bwMode="auto">
          <a:xfrm>
            <a:off x="2514600" y="3733800"/>
            <a:ext cx="1519238" cy="822325"/>
          </a:xfrm>
          <a:prstGeom prst="rect">
            <a:avLst/>
          </a:prstGeom>
          <a:solidFill>
            <a:schemeClr val="tx1"/>
          </a:solidFill>
          <a:ln w="9525">
            <a:noFill/>
            <a:miter lim="800000"/>
            <a:headEnd/>
            <a:tailEnd/>
          </a:ln>
        </p:spPr>
        <p:txBody>
          <a:bodyPr wrap="none">
            <a:spAutoFit/>
          </a:bodyPr>
          <a:lstStyle/>
          <a:p>
            <a:pPr>
              <a:buClr>
                <a:srgbClr val="FF8000"/>
              </a:buClr>
              <a:buFont typeface="Wingdings" charset="2"/>
              <a:buChar char="§"/>
            </a:pPr>
            <a:r>
              <a:rPr lang="en-US">
                <a:solidFill>
                  <a:schemeClr val="bg1"/>
                </a:solidFill>
              </a:rPr>
              <a:t> p &lt; .001</a:t>
            </a:r>
          </a:p>
          <a:p>
            <a:pPr>
              <a:buClr>
                <a:srgbClr val="FF0000"/>
              </a:buClr>
              <a:buFont typeface="Wingdings" charset="2"/>
              <a:buChar char="§"/>
            </a:pPr>
            <a:r>
              <a:rPr lang="en-US">
                <a:solidFill>
                  <a:schemeClr val="bg1"/>
                </a:solidFill>
              </a:rPr>
              <a:t> p &lt; .005</a:t>
            </a:r>
          </a:p>
        </p:txBody>
      </p:sp>
      <p:sp>
        <p:nvSpPr>
          <p:cNvPr id="91142" name="Line 3"/>
          <p:cNvSpPr>
            <a:spLocks noChangeShapeType="1"/>
          </p:cNvSpPr>
          <p:nvPr/>
        </p:nvSpPr>
        <p:spPr bwMode="auto">
          <a:xfrm>
            <a:off x="6654800" y="2447925"/>
            <a:ext cx="1588" cy="1143000"/>
          </a:xfrm>
          <a:prstGeom prst="line">
            <a:avLst/>
          </a:prstGeom>
          <a:noFill/>
          <a:ln w="25400">
            <a:solidFill>
              <a:schemeClr val="tx1"/>
            </a:solidFill>
            <a:round/>
            <a:headEnd/>
            <a:tailEnd type="triangle" w="med" len="med"/>
          </a:ln>
        </p:spPr>
        <p:txBody>
          <a:bodyPr wrap="none" anchor="ctr"/>
          <a:lstStyle/>
          <a:p>
            <a:endParaRPr lang="en-US"/>
          </a:p>
        </p:txBody>
      </p:sp>
      <p:sp>
        <p:nvSpPr>
          <p:cNvPr id="91143" name="Text Box 4"/>
          <p:cNvSpPr txBox="1">
            <a:spLocks noChangeArrowheads="1"/>
          </p:cNvSpPr>
          <p:nvPr/>
        </p:nvSpPr>
        <p:spPr bwMode="auto">
          <a:xfrm>
            <a:off x="5257800" y="1981200"/>
            <a:ext cx="2751138" cy="466725"/>
          </a:xfrm>
          <a:prstGeom prst="rect">
            <a:avLst/>
          </a:prstGeom>
          <a:noFill/>
          <a:ln w="9525">
            <a:solidFill>
              <a:schemeClr val="tx1"/>
            </a:solidFill>
            <a:miter lim="800000"/>
            <a:headEnd/>
            <a:tailEnd/>
          </a:ln>
        </p:spPr>
        <p:txBody>
          <a:bodyPr wrap="none">
            <a:spAutoFit/>
          </a:bodyPr>
          <a:lstStyle/>
          <a:p>
            <a:r>
              <a:rPr lang="en-US"/>
              <a:t>Left DLPFC (IFG9)</a:t>
            </a:r>
          </a:p>
        </p:txBody>
      </p:sp>
      <p:sp>
        <p:nvSpPr>
          <p:cNvPr id="91144" name="Text Box 5"/>
          <p:cNvSpPr txBox="1">
            <a:spLocks noChangeArrowheads="1"/>
          </p:cNvSpPr>
          <p:nvPr/>
        </p:nvSpPr>
        <p:spPr bwMode="auto">
          <a:xfrm>
            <a:off x="6096000" y="3667125"/>
            <a:ext cx="1125538" cy="466725"/>
          </a:xfrm>
          <a:prstGeom prst="rect">
            <a:avLst/>
          </a:prstGeom>
          <a:noFill/>
          <a:ln w="9525">
            <a:solidFill>
              <a:srgbClr val="FF0000"/>
            </a:solidFill>
            <a:miter lim="800000"/>
            <a:headEnd/>
            <a:tailEnd/>
          </a:ln>
        </p:spPr>
        <p:txBody>
          <a:bodyPr wrap="none">
            <a:spAutoFit/>
          </a:bodyPr>
          <a:lstStyle/>
          <a:p>
            <a:r>
              <a:rPr lang="en-US"/>
              <a:t>Area X</a:t>
            </a:r>
          </a:p>
        </p:txBody>
      </p:sp>
      <p:sp>
        <p:nvSpPr>
          <p:cNvPr id="91145" name="Line 6"/>
          <p:cNvSpPr>
            <a:spLocks noChangeShapeType="1"/>
          </p:cNvSpPr>
          <p:nvPr/>
        </p:nvSpPr>
        <p:spPr bwMode="auto">
          <a:xfrm>
            <a:off x="6654800" y="4133850"/>
            <a:ext cx="1588" cy="1143000"/>
          </a:xfrm>
          <a:prstGeom prst="line">
            <a:avLst/>
          </a:prstGeom>
          <a:noFill/>
          <a:ln w="25400">
            <a:solidFill>
              <a:srgbClr val="FF0000"/>
            </a:solidFill>
            <a:round/>
            <a:headEnd/>
            <a:tailEnd type="triangle" w="med" len="med"/>
          </a:ln>
        </p:spPr>
        <p:txBody>
          <a:bodyPr wrap="none" anchor="ctr"/>
          <a:lstStyle/>
          <a:p>
            <a:endParaRPr lang="en-US"/>
          </a:p>
        </p:txBody>
      </p:sp>
      <p:sp>
        <p:nvSpPr>
          <p:cNvPr id="91146" name="Text Box 7"/>
          <p:cNvSpPr txBox="1">
            <a:spLocks noChangeArrowheads="1"/>
          </p:cNvSpPr>
          <p:nvPr/>
        </p:nvSpPr>
        <p:spPr bwMode="auto">
          <a:xfrm>
            <a:off x="6045200" y="5410200"/>
            <a:ext cx="1209675" cy="466725"/>
          </a:xfrm>
          <a:prstGeom prst="rect">
            <a:avLst/>
          </a:prstGeom>
          <a:noFill/>
          <a:ln w="9525">
            <a:solidFill>
              <a:srgbClr val="FF0000"/>
            </a:solidFill>
            <a:miter lim="800000"/>
            <a:headEnd/>
            <a:tailEnd/>
          </a:ln>
        </p:spPr>
        <p:txBody>
          <a:bodyPr wrap="none">
            <a:spAutoFit/>
          </a:bodyPr>
          <a:lstStyle/>
          <a:p>
            <a:r>
              <a:rPr lang="en-US"/>
              <a:t>vmPFC</a:t>
            </a:r>
          </a:p>
        </p:txBody>
      </p:sp>
      <p:cxnSp>
        <p:nvCxnSpPr>
          <p:cNvPr id="11" name="Straight Connector 10"/>
          <p:cNvCxnSpPr>
            <a:cxnSpLocks noChangeShapeType="1"/>
          </p:cNvCxnSpPr>
          <p:nvPr/>
        </p:nvCxnSpPr>
        <p:spPr bwMode="auto">
          <a:xfrm>
            <a:off x="0" y="1143000"/>
            <a:ext cx="9144000" cy="1588"/>
          </a:xfrm>
          <a:prstGeom prst="line">
            <a:avLst/>
          </a:prstGeom>
          <a:noFill/>
          <a:ln w="31750">
            <a:solidFill>
              <a:schemeClr val="tx1"/>
            </a:solidFill>
            <a:round/>
            <a:headEnd/>
            <a:tailEnd/>
          </a:ln>
          <a:effectLst>
            <a:outerShdw dist="20000" dir="5400000" rotWithShape="0">
              <a:srgbClr val="808080">
                <a:alpha val="37999"/>
              </a:srgbClr>
            </a:outerShdw>
          </a:effectLst>
        </p:spPr>
      </p:cxn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62" name="Picture 2" descr="vmPFC_conj"/>
          <p:cNvPicPr>
            <a:picLocks noChangeAspect="1" noChangeArrowheads="1"/>
          </p:cNvPicPr>
          <p:nvPr/>
        </p:nvPicPr>
        <p:blipFill>
          <a:blip r:embed="rId3"/>
          <a:srcRect/>
          <a:stretch>
            <a:fillRect/>
          </a:stretch>
        </p:blipFill>
        <p:spPr bwMode="auto">
          <a:xfrm>
            <a:off x="2138363" y="1843088"/>
            <a:ext cx="4643437" cy="4633912"/>
          </a:xfrm>
          <a:prstGeom prst="rect">
            <a:avLst/>
          </a:prstGeom>
          <a:noFill/>
          <a:ln w="9525">
            <a:noFill/>
            <a:miter lim="800000"/>
            <a:headEnd/>
            <a:tailEnd/>
          </a:ln>
        </p:spPr>
      </p:pic>
      <p:sp>
        <p:nvSpPr>
          <p:cNvPr id="92163" name="Rectangle 3"/>
          <p:cNvSpPr>
            <a:spLocks noGrp="1" noChangeArrowheads="1"/>
          </p:cNvSpPr>
          <p:nvPr>
            <p:ph type="title"/>
          </p:nvPr>
        </p:nvSpPr>
        <p:spPr>
          <a:xfrm>
            <a:off x="304800" y="76200"/>
            <a:ext cx="8534400" cy="1143000"/>
          </a:xfrm>
        </p:spPr>
        <p:txBody>
          <a:bodyPr/>
          <a:lstStyle/>
          <a:p>
            <a:pPr eaLnBrk="1" hangingPunct="1"/>
            <a:r>
              <a:rPr lang="en-US" smtClean="0"/>
              <a:t>Result: Conjunction of regions showing connectivity and correlation with values</a:t>
            </a:r>
          </a:p>
        </p:txBody>
      </p:sp>
      <p:sp>
        <p:nvSpPr>
          <p:cNvPr id="92164" name="Text Box 4"/>
          <p:cNvSpPr txBox="1">
            <a:spLocks noChangeArrowheads="1"/>
          </p:cNvSpPr>
          <p:nvPr/>
        </p:nvSpPr>
        <p:spPr bwMode="auto">
          <a:xfrm>
            <a:off x="2193925" y="2743200"/>
            <a:ext cx="354013" cy="457200"/>
          </a:xfrm>
          <a:prstGeom prst="rect">
            <a:avLst/>
          </a:prstGeom>
          <a:noFill/>
          <a:ln w="9525">
            <a:noFill/>
            <a:miter lim="800000"/>
            <a:headEnd/>
            <a:tailEnd/>
          </a:ln>
        </p:spPr>
        <p:txBody>
          <a:bodyPr wrap="none">
            <a:spAutoFit/>
          </a:bodyPr>
          <a:lstStyle/>
          <a:p>
            <a:r>
              <a:rPr lang="en-US">
                <a:solidFill>
                  <a:schemeClr val="bg1"/>
                </a:solidFill>
              </a:rPr>
              <a:t>L</a:t>
            </a:r>
          </a:p>
        </p:txBody>
      </p:sp>
      <p:sp>
        <p:nvSpPr>
          <p:cNvPr id="92165" name="Text Box 5"/>
          <p:cNvSpPr txBox="1">
            <a:spLocks noChangeArrowheads="1"/>
          </p:cNvSpPr>
          <p:nvPr/>
        </p:nvSpPr>
        <p:spPr bwMode="auto">
          <a:xfrm>
            <a:off x="4343400" y="4054475"/>
            <a:ext cx="1519238" cy="822325"/>
          </a:xfrm>
          <a:prstGeom prst="rect">
            <a:avLst/>
          </a:prstGeom>
          <a:solidFill>
            <a:schemeClr val="tx1"/>
          </a:solidFill>
          <a:ln w="9525">
            <a:noFill/>
            <a:miter lim="800000"/>
            <a:headEnd/>
            <a:tailEnd/>
          </a:ln>
        </p:spPr>
        <p:txBody>
          <a:bodyPr wrap="none">
            <a:spAutoFit/>
          </a:bodyPr>
          <a:lstStyle/>
          <a:p>
            <a:pPr>
              <a:buClr>
                <a:srgbClr val="FF8000"/>
              </a:buClr>
              <a:buFont typeface="Wingdings" charset="2"/>
              <a:buChar char="§"/>
            </a:pPr>
            <a:r>
              <a:rPr lang="en-US">
                <a:solidFill>
                  <a:schemeClr val="bg1"/>
                </a:solidFill>
              </a:rPr>
              <a:t> p &lt; .001</a:t>
            </a:r>
          </a:p>
          <a:p>
            <a:pPr>
              <a:buClr>
                <a:srgbClr val="FF0000"/>
              </a:buClr>
              <a:buFont typeface="Wingdings" charset="2"/>
              <a:buChar char="§"/>
            </a:pPr>
            <a:r>
              <a:rPr lang="en-US">
                <a:solidFill>
                  <a:schemeClr val="bg1"/>
                </a:solidFill>
              </a:rPr>
              <a:t> p &lt; .005</a:t>
            </a:r>
          </a:p>
        </p:txBody>
      </p:sp>
      <p:cxnSp>
        <p:nvCxnSpPr>
          <p:cNvPr id="6" name="Straight Connector 5"/>
          <p:cNvCxnSpPr>
            <a:cxnSpLocks noChangeShapeType="1"/>
          </p:cNvCxnSpPr>
          <p:nvPr/>
        </p:nvCxnSpPr>
        <p:spPr bwMode="auto">
          <a:xfrm>
            <a:off x="0" y="1143000"/>
            <a:ext cx="9144000" cy="1588"/>
          </a:xfrm>
          <a:prstGeom prst="line">
            <a:avLst/>
          </a:prstGeom>
          <a:noFill/>
          <a:ln w="31750">
            <a:solidFill>
              <a:schemeClr val="tx1"/>
            </a:solidFill>
            <a:round/>
            <a:headEnd/>
            <a:tailEnd/>
          </a:ln>
          <a:effectLst>
            <a:outerShdw dist="20000" dir="5400000" rotWithShape="0">
              <a:srgbClr val="808080">
                <a:alpha val="37999"/>
              </a:srgbClr>
            </a:outerShdw>
          </a:effectLst>
        </p:spPr>
      </p:cxn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76200"/>
            <a:ext cx="8229600" cy="1143000"/>
          </a:xfrm>
        </p:spPr>
        <p:txBody>
          <a:bodyPr/>
          <a:lstStyle/>
          <a:p>
            <a:pPr eaLnBrk="1" hangingPunct="1"/>
            <a:r>
              <a:rPr lang="en-US" smtClean="0"/>
              <a:t>Self-control network</a:t>
            </a:r>
          </a:p>
        </p:txBody>
      </p:sp>
      <p:pic>
        <p:nvPicPr>
          <p:cNvPr id="93187" name="Picture 4" descr="DCMnetwork_fig_crp"/>
          <p:cNvPicPr>
            <a:picLocks noChangeAspect="1" noChangeArrowheads="1"/>
          </p:cNvPicPr>
          <p:nvPr/>
        </p:nvPicPr>
        <p:blipFill>
          <a:blip r:embed="rId3"/>
          <a:srcRect/>
          <a:stretch>
            <a:fillRect/>
          </a:stretch>
        </p:blipFill>
        <p:spPr bwMode="auto">
          <a:xfrm>
            <a:off x="533400" y="1981200"/>
            <a:ext cx="8153400" cy="4332288"/>
          </a:xfrm>
          <a:prstGeom prst="rect">
            <a:avLst/>
          </a:prstGeom>
          <a:noFill/>
          <a:ln w="9525">
            <a:noFill/>
            <a:miter lim="800000"/>
            <a:headEnd/>
            <a:tailEnd/>
          </a:ln>
        </p:spPr>
      </p:pic>
      <p:sp>
        <p:nvSpPr>
          <p:cNvPr id="93188" name="Line 11"/>
          <p:cNvSpPr>
            <a:spLocks noChangeShapeType="1"/>
          </p:cNvSpPr>
          <p:nvPr/>
        </p:nvSpPr>
        <p:spPr bwMode="auto">
          <a:xfrm>
            <a:off x="1981200" y="3505200"/>
            <a:ext cx="914400" cy="381000"/>
          </a:xfrm>
          <a:prstGeom prst="line">
            <a:avLst/>
          </a:prstGeom>
          <a:noFill/>
          <a:ln w="9525">
            <a:solidFill>
              <a:schemeClr val="tx1"/>
            </a:solidFill>
            <a:round/>
            <a:headEnd/>
            <a:tailEnd/>
          </a:ln>
        </p:spPr>
        <p:txBody>
          <a:bodyPr wrap="none" anchor="ctr"/>
          <a:lstStyle/>
          <a:p>
            <a:endParaRPr lang="en-US"/>
          </a:p>
        </p:txBody>
      </p:sp>
      <p:sp>
        <p:nvSpPr>
          <p:cNvPr id="93189" name="Line 12"/>
          <p:cNvSpPr>
            <a:spLocks noChangeShapeType="1"/>
          </p:cNvSpPr>
          <p:nvPr/>
        </p:nvSpPr>
        <p:spPr bwMode="auto">
          <a:xfrm>
            <a:off x="3048000" y="4038600"/>
            <a:ext cx="0" cy="914400"/>
          </a:xfrm>
          <a:prstGeom prst="line">
            <a:avLst/>
          </a:prstGeom>
          <a:noFill/>
          <a:ln w="9525">
            <a:solidFill>
              <a:schemeClr val="tx1"/>
            </a:solidFill>
            <a:round/>
            <a:headEnd/>
            <a:tailEnd/>
          </a:ln>
        </p:spPr>
        <p:txBody>
          <a:bodyPr wrap="none" anchor="ctr"/>
          <a:lstStyle/>
          <a:p>
            <a:endParaRPr lang="en-US"/>
          </a:p>
        </p:txBody>
      </p:sp>
      <p:sp>
        <p:nvSpPr>
          <p:cNvPr id="93190" name="Line 13"/>
          <p:cNvSpPr>
            <a:spLocks noChangeShapeType="1"/>
          </p:cNvSpPr>
          <p:nvPr/>
        </p:nvSpPr>
        <p:spPr bwMode="auto">
          <a:xfrm>
            <a:off x="6019800" y="3657600"/>
            <a:ext cx="76200" cy="304800"/>
          </a:xfrm>
          <a:prstGeom prst="line">
            <a:avLst/>
          </a:prstGeom>
          <a:noFill/>
          <a:ln w="9525">
            <a:solidFill>
              <a:schemeClr val="tx1"/>
            </a:solidFill>
            <a:round/>
            <a:headEnd/>
            <a:tailEnd/>
          </a:ln>
        </p:spPr>
        <p:txBody>
          <a:bodyPr wrap="none" anchor="ctr"/>
          <a:lstStyle/>
          <a:p>
            <a:endParaRPr lang="en-US"/>
          </a:p>
        </p:txBody>
      </p:sp>
      <p:sp>
        <p:nvSpPr>
          <p:cNvPr id="93191" name="Line 14"/>
          <p:cNvSpPr>
            <a:spLocks noChangeShapeType="1"/>
          </p:cNvSpPr>
          <p:nvPr/>
        </p:nvSpPr>
        <p:spPr bwMode="auto">
          <a:xfrm>
            <a:off x="6172200" y="4114800"/>
            <a:ext cx="1143000" cy="914400"/>
          </a:xfrm>
          <a:prstGeom prst="line">
            <a:avLst/>
          </a:prstGeom>
          <a:noFill/>
          <a:ln w="9525">
            <a:solidFill>
              <a:schemeClr val="tx1"/>
            </a:solidFill>
            <a:round/>
            <a:headEnd/>
            <a:tailEnd/>
          </a:ln>
        </p:spPr>
        <p:txBody>
          <a:bodyPr wrap="none" anchor="ctr"/>
          <a:lstStyle/>
          <a:p>
            <a:endParaRPr lang="en-US"/>
          </a:p>
        </p:txBody>
      </p:sp>
      <p:sp>
        <p:nvSpPr>
          <p:cNvPr id="93192" name="Text Box 15"/>
          <p:cNvSpPr txBox="1">
            <a:spLocks noChangeArrowheads="1"/>
          </p:cNvSpPr>
          <p:nvPr/>
        </p:nvSpPr>
        <p:spPr bwMode="auto">
          <a:xfrm>
            <a:off x="1965325" y="1414463"/>
            <a:ext cx="1050925" cy="457200"/>
          </a:xfrm>
          <a:prstGeom prst="rect">
            <a:avLst/>
          </a:prstGeom>
          <a:noFill/>
          <a:ln w="9525">
            <a:noFill/>
            <a:miter lim="800000"/>
            <a:headEnd/>
            <a:tailEnd/>
          </a:ln>
        </p:spPr>
        <p:txBody>
          <a:bodyPr wrap="none">
            <a:spAutoFit/>
          </a:bodyPr>
          <a:lstStyle/>
          <a:p>
            <a:r>
              <a:rPr lang="en-US">
                <a:latin typeface="Gill Sans" charset="0"/>
              </a:rPr>
              <a:t>Sagittal</a:t>
            </a:r>
          </a:p>
        </p:txBody>
      </p:sp>
      <p:sp>
        <p:nvSpPr>
          <p:cNvPr id="93193" name="Text Box 16"/>
          <p:cNvSpPr txBox="1">
            <a:spLocks noChangeArrowheads="1"/>
          </p:cNvSpPr>
          <p:nvPr/>
        </p:nvSpPr>
        <p:spPr bwMode="auto">
          <a:xfrm>
            <a:off x="6096000" y="1447800"/>
            <a:ext cx="1206500" cy="457200"/>
          </a:xfrm>
          <a:prstGeom prst="rect">
            <a:avLst/>
          </a:prstGeom>
          <a:noFill/>
          <a:ln w="9525">
            <a:noFill/>
            <a:miter lim="800000"/>
            <a:headEnd/>
            <a:tailEnd/>
          </a:ln>
        </p:spPr>
        <p:txBody>
          <a:bodyPr wrap="none">
            <a:spAutoFit/>
          </a:bodyPr>
          <a:lstStyle/>
          <a:p>
            <a:r>
              <a:rPr lang="en-US">
                <a:latin typeface="Gill Sans" charset="0"/>
              </a:rPr>
              <a:t>Coronal</a:t>
            </a:r>
          </a:p>
        </p:txBody>
      </p:sp>
      <p:cxnSp>
        <p:nvCxnSpPr>
          <p:cNvPr id="10" name="Straight Connector 9"/>
          <p:cNvCxnSpPr>
            <a:cxnSpLocks noChangeShapeType="1"/>
          </p:cNvCxnSpPr>
          <p:nvPr/>
        </p:nvCxnSpPr>
        <p:spPr bwMode="auto">
          <a:xfrm>
            <a:off x="0" y="1143000"/>
            <a:ext cx="9144000" cy="1588"/>
          </a:xfrm>
          <a:prstGeom prst="line">
            <a:avLst/>
          </a:prstGeom>
          <a:noFill/>
          <a:ln w="31750">
            <a:solidFill>
              <a:schemeClr val="tx1"/>
            </a:solidFill>
            <a:round/>
            <a:headEnd/>
            <a:tailEnd/>
          </a:ln>
          <a:effectLst>
            <a:outerShdw dist="20000" dir="5400000" rotWithShape="0">
              <a:srgbClr val="808080">
                <a:alpha val="37999"/>
              </a:srgbClr>
            </a:outerShdw>
          </a:effectLst>
        </p:spPr>
      </p:cxn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152400"/>
            <a:ext cx="8229600" cy="1143000"/>
          </a:xfrm>
        </p:spPr>
        <p:txBody>
          <a:bodyPr/>
          <a:lstStyle/>
          <a:p>
            <a:pPr eaLnBrk="1" hangingPunct="1"/>
            <a:r>
              <a:rPr lang="en-US" smtClean="0"/>
              <a:t>Dynamic Causal Modeling</a:t>
            </a:r>
          </a:p>
        </p:txBody>
      </p:sp>
      <p:sp>
        <p:nvSpPr>
          <p:cNvPr id="94211" name="Rectangle 3"/>
          <p:cNvSpPr>
            <a:spLocks noGrp="1" noChangeArrowheads="1"/>
          </p:cNvSpPr>
          <p:nvPr>
            <p:ph idx="1"/>
          </p:nvPr>
        </p:nvSpPr>
        <p:spPr/>
        <p:txBody>
          <a:bodyPr/>
          <a:lstStyle/>
          <a:p>
            <a:pPr eaLnBrk="1" hangingPunct="1"/>
            <a:r>
              <a:rPr lang="en-US" smtClean="0"/>
              <a:t>PPI shows that activity in two brain regions is correlated in task dependent manner. </a:t>
            </a:r>
          </a:p>
          <a:p>
            <a:pPr eaLnBrk="1" hangingPunct="1"/>
            <a:r>
              <a:rPr lang="en-US" smtClean="0"/>
              <a:t>Does not provide information about causation or directionality</a:t>
            </a:r>
          </a:p>
          <a:p>
            <a:pPr eaLnBrk="1" hangingPunct="1"/>
            <a:r>
              <a:rPr lang="en-US" smtClean="0"/>
              <a:t>Dynamic Causal Modeling (DCM) can provide evidence for directionality </a:t>
            </a:r>
            <a:br>
              <a:rPr lang="en-US" smtClean="0"/>
            </a:br>
            <a:r>
              <a:rPr lang="en-US" smtClean="0"/>
              <a:t>Friston et al (2003) </a:t>
            </a:r>
            <a:r>
              <a:rPr lang="en-US" i="1" smtClean="0"/>
              <a:t>NeuroImage</a:t>
            </a:r>
            <a:r>
              <a:rPr lang="en-US" smtClean="0"/>
              <a:t>;</a:t>
            </a:r>
            <a:r>
              <a:rPr lang="en-US" i="1" smtClean="0"/>
              <a:t> </a:t>
            </a:r>
            <a:r>
              <a:rPr lang="en-US" smtClean="0"/>
              <a:t>Marreiros et al (2008)</a:t>
            </a:r>
            <a:r>
              <a:rPr lang="en-US" i="1" smtClean="0"/>
              <a:t> NeuroImage </a:t>
            </a:r>
            <a:endParaRPr lang="en-US" smtClean="0"/>
          </a:p>
          <a:p>
            <a:pPr eaLnBrk="1" hangingPunct="1">
              <a:buFontTx/>
              <a:buNone/>
            </a:pPr>
            <a:endParaRPr lang="en-US" smtClean="0"/>
          </a:p>
        </p:txBody>
      </p:sp>
      <p:cxnSp>
        <p:nvCxnSpPr>
          <p:cNvPr id="4" name="Straight Connector 3"/>
          <p:cNvCxnSpPr>
            <a:cxnSpLocks noChangeShapeType="1"/>
          </p:cNvCxnSpPr>
          <p:nvPr/>
        </p:nvCxnSpPr>
        <p:spPr bwMode="auto">
          <a:xfrm>
            <a:off x="0" y="1143000"/>
            <a:ext cx="9144000" cy="1588"/>
          </a:xfrm>
          <a:prstGeom prst="line">
            <a:avLst/>
          </a:prstGeom>
          <a:noFill/>
          <a:ln w="31750">
            <a:solidFill>
              <a:schemeClr val="tx1"/>
            </a:solidFill>
            <a:round/>
            <a:headEnd/>
            <a:tailEnd/>
          </a:ln>
          <a:effectLst>
            <a:outerShdw dist="20000" dir="5400000" rotWithShape="0">
              <a:srgbClr val="808080">
                <a:alpha val="37999"/>
              </a:srgbClr>
            </a:outerShdw>
          </a:effectLst>
        </p:spPr>
      </p:cxn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5234" name="Picture 10" descr="DCMnetwork_fig_crp"/>
          <p:cNvPicPr>
            <a:picLocks noChangeAspect="1" noChangeArrowheads="1"/>
          </p:cNvPicPr>
          <p:nvPr/>
        </p:nvPicPr>
        <p:blipFill>
          <a:blip r:embed="rId3"/>
          <a:srcRect/>
          <a:stretch>
            <a:fillRect/>
          </a:stretch>
        </p:blipFill>
        <p:spPr bwMode="auto">
          <a:xfrm>
            <a:off x="533400" y="1905000"/>
            <a:ext cx="8153400" cy="4332288"/>
          </a:xfrm>
          <a:prstGeom prst="rect">
            <a:avLst/>
          </a:prstGeom>
          <a:noFill/>
          <a:ln w="9525">
            <a:noFill/>
            <a:miter lim="800000"/>
            <a:headEnd/>
            <a:tailEnd/>
          </a:ln>
        </p:spPr>
      </p:pic>
      <p:sp>
        <p:nvSpPr>
          <p:cNvPr id="95235" name="Rectangle 2"/>
          <p:cNvSpPr>
            <a:spLocks noGrp="1" noChangeArrowheads="1"/>
          </p:cNvSpPr>
          <p:nvPr>
            <p:ph type="title"/>
          </p:nvPr>
        </p:nvSpPr>
        <p:spPr>
          <a:xfrm>
            <a:off x="457200" y="0"/>
            <a:ext cx="8229600" cy="1143000"/>
          </a:xfrm>
        </p:spPr>
        <p:txBody>
          <a:bodyPr/>
          <a:lstStyle/>
          <a:p>
            <a:pPr eaLnBrk="1" hangingPunct="1"/>
            <a:r>
              <a:rPr lang="en-US" smtClean="0"/>
              <a:t>Regions modeled</a:t>
            </a:r>
          </a:p>
        </p:txBody>
      </p:sp>
      <p:sp>
        <p:nvSpPr>
          <p:cNvPr id="95236" name="Text Box 7"/>
          <p:cNvSpPr txBox="1">
            <a:spLocks noChangeArrowheads="1"/>
          </p:cNvSpPr>
          <p:nvPr/>
        </p:nvSpPr>
        <p:spPr bwMode="auto">
          <a:xfrm>
            <a:off x="1143000" y="2890838"/>
            <a:ext cx="1241425" cy="457200"/>
          </a:xfrm>
          <a:prstGeom prst="rect">
            <a:avLst/>
          </a:prstGeom>
          <a:noFill/>
          <a:ln w="9525">
            <a:noFill/>
            <a:miter lim="800000"/>
            <a:headEnd/>
            <a:tailEnd/>
          </a:ln>
        </p:spPr>
        <p:txBody>
          <a:bodyPr wrap="none">
            <a:spAutoFit/>
          </a:bodyPr>
          <a:lstStyle/>
          <a:p>
            <a:r>
              <a:rPr lang="en-US">
                <a:latin typeface="Gill Sans" charset="0"/>
              </a:rPr>
              <a:t>IFG/BA9</a:t>
            </a:r>
          </a:p>
        </p:txBody>
      </p:sp>
      <p:sp>
        <p:nvSpPr>
          <p:cNvPr id="95237" name="Text Box 8"/>
          <p:cNvSpPr txBox="1">
            <a:spLocks noChangeArrowheads="1"/>
          </p:cNvSpPr>
          <p:nvPr/>
        </p:nvSpPr>
        <p:spPr bwMode="auto">
          <a:xfrm>
            <a:off x="2438400" y="5176838"/>
            <a:ext cx="1066800" cy="457200"/>
          </a:xfrm>
          <a:prstGeom prst="rect">
            <a:avLst/>
          </a:prstGeom>
          <a:noFill/>
          <a:ln w="9525">
            <a:noFill/>
            <a:miter lim="800000"/>
            <a:headEnd/>
            <a:tailEnd/>
          </a:ln>
        </p:spPr>
        <p:txBody>
          <a:bodyPr wrap="none">
            <a:spAutoFit/>
          </a:bodyPr>
          <a:lstStyle/>
          <a:p>
            <a:r>
              <a:rPr lang="en-US">
                <a:latin typeface="Gill Sans" charset="0"/>
              </a:rPr>
              <a:t>vmPFC</a:t>
            </a:r>
          </a:p>
        </p:txBody>
      </p:sp>
      <p:sp>
        <p:nvSpPr>
          <p:cNvPr id="95238" name="Text Box 9"/>
          <p:cNvSpPr txBox="1">
            <a:spLocks noChangeArrowheads="1"/>
          </p:cNvSpPr>
          <p:nvPr/>
        </p:nvSpPr>
        <p:spPr bwMode="auto">
          <a:xfrm>
            <a:off x="2211388" y="4033838"/>
            <a:ext cx="1393825" cy="457200"/>
          </a:xfrm>
          <a:prstGeom prst="rect">
            <a:avLst/>
          </a:prstGeom>
          <a:noFill/>
          <a:ln w="9525">
            <a:noFill/>
            <a:miter lim="800000"/>
            <a:headEnd/>
            <a:tailEnd/>
          </a:ln>
        </p:spPr>
        <p:txBody>
          <a:bodyPr wrap="none">
            <a:spAutoFit/>
          </a:bodyPr>
          <a:lstStyle/>
          <a:p>
            <a:r>
              <a:rPr lang="en-US">
                <a:latin typeface="Gill Sans" charset="0"/>
              </a:rPr>
              <a:t>IFG/BA46</a:t>
            </a:r>
          </a:p>
        </p:txBody>
      </p:sp>
      <p:sp>
        <p:nvSpPr>
          <p:cNvPr id="95239" name="Text Box 18"/>
          <p:cNvSpPr txBox="1">
            <a:spLocks noChangeArrowheads="1"/>
          </p:cNvSpPr>
          <p:nvPr/>
        </p:nvSpPr>
        <p:spPr bwMode="auto">
          <a:xfrm>
            <a:off x="5334000" y="2967038"/>
            <a:ext cx="1241425" cy="457200"/>
          </a:xfrm>
          <a:prstGeom prst="rect">
            <a:avLst/>
          </a:prstGeom>
          <a:noFill/>
          <a:ln w="9525">
            <a:noFill/>
            <a:miter lim="800000"/>
            <a:headEnd/>
            <a:tailEnd/>
          </a:ln>
        </p:spPr>
        <p:txBody>
          <a:bodyPr wrap="none">
            <a:spAutoFit/>
          </a:bodyPr>
          <a:lstStyle/>
          <a:p>
            <a:r>
              <a:rPr lang="en-US">
                <a:latin typeface="Gill Sans" charset="0"/>
              </a:rPr>
              <a:t>IFG/BA9</a:t>
            </a:r>
          </a:p>
        </p:txBody>
      </p:sp>
      <p:sp>
        <p:nvSpPr>
          <p:cNvPr id="95240" name="Text Box 19"/>
          <p:cNvSpPr txBox="1">
            <a:spLocks noChangeArrowheads="1"/>
          </p:cNvSpPr>
          <p:nvPr/>
        </p:nvSpPr>
        <p:spPr bwMode="auto">
          <a:xfrm>
            <a:off x="6800850" y="5253038"/>
            <a:ext cx="1066800" cy="457200"/>
          </a:xfrm>
          <a:prstGeom prst="rect">
            <a:avLst/>
          </a:prstGeom>
          <a:noFill/>
          <a:ln w="9525">
            <a:noFill/>
            <a:miter lim="800000"/>
            <a:headEnd/>
            <a:tailEnd/>
          </a:ln>
        </p:spPr>
        <p:txBody>
          <a:bodyPr wrap="none">
            <a:spAutoFit/>
          </a:bodyPr>
          <a:lstStyle/>
          <a:p>
            <a:r>
              <a:rPr lang="en-US">
                <a:latin typeface="Gill Sans" charset="0"/>
              </a:rPr>
              <a:t>vmPFC</a:t>
            </a:r>
          </a:p>
        </p:txBody>
      </p:sp>
      <p:sp>
        <p:nvSpPr>
          <p:cNvPr id="95241" name="Text Box 20"/>
          <p:cNvSpPr txBox="1">
            <a:spLocks noChangeArrowheads="1"/>
          </p:cNvSpPr>
          <p:nvPr/>
        </p:nvSpPr>
        <p:spPr bwMode="auto">
          <a:xfrm>
            <a:off x="5334000" y="4186238"/>
            <a:ext cx="1393825" cy="457200"/>
          </a:xfrm>
          <a:prstGeom prst="rect">
            <a:avLst/>
          </a:prstGeom>
          <a:noFill/>
          <a:ln w="9525">
            <a:noFill/>
            <a:miter lim="800000"/>
            <a:headEnd/>
            <a:tailEnd/>
          </a:ln>
        </p:spPr>
        <p:txBody>
          <a:bodyPr wrap="none">
            <a:spAutoFit/>
          </a:bodyPr>
          <a:lstStyle/>
          <a:p>
            <a:r>
              <a:rPr lang="en-US">
                <a:latin typeface="Gill Sans" charset="0"/>
              </a:rPr>
              <a:t>IFG/BA46</a:t>
            </a:r>
          </a:p>
        </p:txBody>
      </p:sp>
      <p:cxnSp>
        <p:nvCxnSpPr>
          <p:cNvPr id="10" name="Straight Connector 9"/>
          <p:cNvCxnSpPr>
            <a:cxnSpLocks noChangeShapeType="1"/>
          </p:cNvCxnSpPr>
          <p:nvPr/>
        </p:nvCxnSpPr>
        <p:spPr bwMode="auto">
          <a:xfrm>
            <a:off x="0" y="1143000"/>
            <a:ext cx="9144000" cy="1588"/>
          </a:xfrm>
          <a:prstGeom prst="line">
            <a:avLst/>
          </a:prstGeom>
          <a:noFill/>
          <a:ln w="31750">
            <a:solidFill>
              <a:schemeClr val="tx1"/>
            </a:solidFill>
            <a:round/>
            <a:headEnd/>
            <a:tailEnd/>
          </a:ln>
          <a:effectLst>
            <a:outerShdw dist="20000" dir="5400000" rotWithShape="0">
              <a:srgbClr val="808080">
                <a:alpha val="37999"/>
              </a:srgbClr>
            </a:outerShdw>
          </a:effectLst>
        </p:spPr>
      </p:cxn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mtClean="0"/>
              <a:t>Multiple models tested</a:t>
            </a:r>
          </a:p>
        </p:txBody>
      </p:sp>
      <p:sp>
        <p:nvSpPr>
          <p:cNvPr id="96259" name="Line 3"/>
          <p:cNvSpPr>
            <a:spLocks noChangeShapeType="1"/>
          </p:cNvSpPr>
          <p:nvPr/>
        </p:nvSpPr>
        <p:spPr bwMode="auto">
          <a:xfrm>
            <a:off x="1033463" y="2819400"/>
            <a:ext cx="1587" cy="1143000"/>
          </a:xfrm>
          <a:prstGeom prst="line">
            <a:avLst/>
          </a:prstGeom>
          <a:noFill/>
          <a:ln w="25400">
            <a:solidFill>
              <a:schemeClr val="tx1"/>
            </a:solidFill>
            <a:round/>
            <a:headEnd/>
            <a:tailEnd type="triangle" w="med" len="med"/>
          </a:ln>
        </p:spPr>
        <p:txBody>
          <a:bodyPr wrap="none" anchor="ctr"/>
          <a:lstStyle/>
          <a:p>
            <a:endParaRPr lang="en-US"/>
          </a:p>
        </p:txBody>
      </p:sp>
      <p:sp>
        <p:nvSpPr>
          <p:cNvPr id="96260" name="Text Box 4"/>
          <p:cNvSpPr txBox="1">
            <a:spLocks noChangeArrowheads="1"/>
          </p:cNvSpPr>
          <p:nvPr/>
        </p:nvSpPr>
        <p:spPr bwMode="auto">
          <a:xfrm>
            <a:off x="1947863" y="2889250"/>
            <a:ext cx="1085850" cy="304800"/>
          </a:xfrm>
          <a:prstGeom prst="rect">
            <a:avLst/>
          </a:prstGeom>
          <a:noFill/>
          <a:ln w="9525">
            <a:noFill/>
            <a:miter lim="800000"/>
            <a:headEnd/>
            <a:tailEnd/>
          </a:ln>
        </p:spPr>
        <p:txBody>
          <a:bodyPr wrap="none">
            <a:spAutoFit/>
          </a:bodyPr>
          <a:lstStyle/>
          <a:p>
            <a:r>
              <a:rPr lang="en-US" sz="1400">
                <a:latin typeface="Gill Sans" charset="0"/>
              </a:rPr>
              <a:t>All decisions</a:t>
            </a:r>
          </a:p>
        </p:txBody>
      </p:sp>
      <p:sp>
        <p:nvSpPr>
          <p:cNvPr id="96261" name="Text Box 10"/>
          <p:cNvSpPr txBox="1">
            <a:spLocks noChangeArrowheads="1"/>
          </p:cNvSpPr>
          <p:nvPr/>
        </p:nvSpPr>
        <p:spPr bwMode="auto">
          <a:xfrm>
            <a:off x="627063" y="2347913"/>
            <a:ext cx="790575" cy="466725"/>
          </a:xfrm>
          <a:prstGeom prst="rect">
            <a:avLst/>
          </a:prstGeom>
          <a:noFill/>
          <a:ln w="9525">
            <a:solidFill>
              <a:schemeClr val="tx1"/>
            </a:solidFill>
            <a:miter lim="800000"/>
            <a:headEnd/>
            <a:tailEnd/>
          </a:ln>
        </p:spPr>
        <p:txBody>
          <a:bodyPr wrap="none">
            <a:spAutoFit/>
          </a:bodyPr>
          <a:lstStyle/>
          <a:p>
            <a:r>
              <a:rPr lang="en-US">
                <a:latin typeface="Gill Sans" charset="0"/>
              </a:rPr>
              <a:t>IFG9</a:t>
            </a:r>
          </a:p>
        </p:txBody>
      </p:sp>
      <p:sp>
        <p:nvSpPr>
          <p:cNvPr id="96262" name="Text Box 11"/>
          <p:cNvSpPr txBox="1">
            <a:spLocks noChangeArrowheads="1"/>
          </p:cNvSpPr>
          <p:nvPr/>
        </p:nvSpPr>
        <p:spPr bwMode="auto">
          <a:xfrm>
            <a:off x="525463" y="4033838"/>
            <a:ext cx="942975" cy="466725"/>
          </a:xfrm>
          <a:prstGeom prst="rect">
            <a:avLst/>
          </a:prstGeom>
          <a:noFill/>
          <a:ln w="9525">
            <a:solidFill>
              <a:schemeClr val="tx1"/>
            </a:solidFill>
            <a:miter lim="800000"/>
            <a:headEnd/>
            <a:tailEnd/>
          </a:ln>
        </p:spPr>
        <p:txBody>
          <a:bodyPr wrap="none">
            <a:spAutoFit/>
          </a:bodyPr>
          <a:lstStyle/>
          <a:p>
            <a:r>
              <a:rPr lang="en-US">
                <a:latin typeface="Gill Sans" charset="0"/>
              </a:rPr>
              <a:t>IFG46</a:t>
            </a:r>
          </a:p>
        </p:txBody>
      </p:sp>
      <p:sp>
        <p:nvSpPr>
          <p:cNvPr id="96263" name="Line 12"/>
          <p:cNvSpPr>
            <a:spLocks noChangeShapeType="1"/>
          </p:cNvSpPr>
          <p:nvPr/>
        </p:nvSpPr>
        <p:spPr bwMode="auto">
          <a:xfrm>
            <a:off x="1033463" y="4505325"/>
            <a:ext cx="1587" cy="1143000"/>
          </a:xfrm>
          <a:prstGeom prst="line">
            <a:avLst/>
          </a:prstGeom>
          <a:noFill/>
          <a:ln w="25400">
            <a:solidFill>
              <a:schemeClr val="tx1"/>
            </a:solidFill>
            <a:round/>
            <a:headEnd/>
            <a:tailEnd type="triangle" w="med" len="med"/>
          </a:ln>
        </p:spPr>
        <p:txBody>
          <a:bodyPr wrap="none" anchor="ctr"/>
          <a:lstStyle/>
          <a:p>
            <a:endParaRPr lang="en-US"/>
          </a:p>
        </p:txBody>
      </p:sp>
      <p:sp>
        <p:nvSpPr>
          <p:cNvPr id="96264" name="Text Box 13"/>
          <p:cNvSpPr txBox="1">
            <a:spLocks noChangeArrowheads="1"/>
          </p:cNvSpPr>
          <p:nvPr/>
        </p:nvSpPr>
        <p:spPr bwMode="auto">
          <a:xfrm>
            <a:off x="423863" y="5776913"/>
            <a:ext cx="1076325" cy="466725"/>
          </a:xfrm>
          <a:prstGeom prst="rect">
            <a:avLst/>
          </a:prstGeom>
          <a:noFill/>
          <a:ln w="9525">
            <a:solidFill>
              <a:schemeClr val="tx1"/>
            </a:solidFill>
            <a:miter lim="800000"/>
            <a:headEnd/>
            <a:tailEnd/>
          </a:ln>
        </p:spPr>
        <p:txBody>
          <a:bodyPr wrap="none">
            <a:spAutoFit/>
          </a:bodyPr>
          <a:lstStyle/>
          <a:p>
            <a:r>
              <a:rPr lang="en-US">
                <a:latin typeface="Gill Sans" charset="0"/>
              </a:rPr>
              <a:t>vmPFC</a:t>
            </a:r>
          </a:p>
        </p:txBody>
      </p:sp>
      <p:sp>
        <p:nvSpPr>
          <p:cNvPr id="96265" name="Text Box 17"/>
          <p:cNvSpPr txBox="1">
            <a:spLocks noChangeArrowheads="1"/>
          </p:cNvSpPr>
          <p:nvPr/>
        </p:nvSpPr>
        <p:spPr bwMode="auto">
          <a:xfrm>
            <a:off x="1947863" y="4565650"/>
            <a:ext cx="1085850" cy="304800"/>
          </a:xfrm>
          <a:prstGeom prst="rect">
            <a:avLst/>
          </a:prstGeom>
          <a:noFill/>
          <a:ln w="9525">
            <a:noFill/>
            <a:miter lim="800000"/>
            <a:headEnd/>
            <a:tailEnd/>
          </a:ln>
        </p:spPr>
        <p:txBody>
          <a:bodyPr wrap="none">
            <a:spAutoFit/>
          </a:bodyPr>
          <a:lstStyle/>
          <a:p>
            <a:r>
              <a:rPr lang="en-US" sz="1400">
                <a:latin typeface="Gill Sans" charset="0"/>
              </a:rPr>
              <a:t>All decisions</a:t>
            </a:r>
          </a:p>
        </p:txBody>
      </p:sp>
      <p:sp>
        <p:nvSpPr>
          <p:cNvPr id="96266" name="Text Box 20"/>
          <p:cNvSpPr txBox="1">
            <a:spLocks noChangeArrowheads="1"/>
          </p:cNvSpPr>
          <p:nvPr/>
        </p:nvSpPr>
        <p:spPr bwMode="auto">
          <a:xfrm>
            <a:off x="4995863" y="2898775"/>
            <a:ext cx="914400" cy="304800"/>
          </a:xfrm>
          <a:prstGeom prst="rect">
            <a:avLst/>
          </a:prstGeom>
          <a:noFill/>
          <a:ln w="9525">
            <a:noFill/>
            <a:miter lim="800000"/>
            <a:headEnd/>
            <a:tailEnd/>
          </a:ln>
        </p:spPr>
        <p:txBody>
          <a:bodyPr wrap="none">
            <a:spAutoFit/>
          </a:bodyPr>
          <a:lstStyle/>
          <a:p>
            <a:r>
              <a:rPr lang="en-US" sz="1400">
                <a:latin typeface="Gill Sans" charset="0"/>
              </a:rPr>
              <a:t>Unhealthy</a:t>
            </a:r>
          </a:p>
        </p:txBody>
      </p:sp>
      <p:sp>
        <p:nvSpPr>
          <p:cNvPr id="96267" name="Text Box 21"/>
          <p:cNvSpPr txBox="1">
            <a:spLocks noChangeArrowheads="1"/>
          </p:cNvSpPr>
          <p:nvPr/>
        </p:nvSpPr>
        <p:spPr bwMode="auto">
          <a:xfrm>
            <a:off x="5002213" y="3203575"/>
            <a:ext cx="739775" cy="304800"/>
          </a:xfrm>
          <a:prstGeom prst="rect">
            <a:avLst/>
          </a:prstGeom>
          <a:noFill/>
          <a:ln w="9525">
            <a:noFill/>
            <a:miter lim="800000"/>
            <a:headEnd/>
            <a:tailEnd/>
          </a:ln>
        </p:spPr>
        <p:txBody>
          <a:bodyPr wrap="none">
            <a:spAutoFit/>
          </a:bodyPr>
          <a:lstStyle/>
          <a:p>
            <a:r>
              <a:rPr lang="en-US" sz="1400">
                <a:latin typeface="Gill Sans" charset="0"/>
              </a:rPr>
              <a:t>Healthy</a:t>
            </a:r>
          </a:p>
        </p:txBody>
      </p:sp>
      <p:sp>
        <p:nvSpPr>
          <p:cNvPr id="96268" name="Text Box 26"/>
          <p:cNvSpPr txBox="1">
            <a:spLocks noChangeArrowheads="1"/>
          </p:cNvSpPr>
          <p:nvPr/>
        </p:nvSpPr>
        <p:spPr bwMode="auto">
          <a:xfrm>
            <a:off x="3675063" y="2357438"/>
            <a:ext cx="790575" cy="466725"/>
          </a:xfrm>
          <a:prstGeom prst="rect">
            <a:avLst/>
          </a:prstGeom>
          <a:noFill/>
          <a:ln w="9525">
            <a:solidFill>
              <a:schemeClr val="tx1"/>
            </a:solidFill>
            <a:miter lim="800000"/>
            <a:headEnd/>
            <a:tailEnd/>
          </a:ln>
        </p:spPr>
        <p:txBody>
          <a:bodyPr wrap="none">
            <a:spAutoFit/>
          </a:bodyPr>
          <a:lstStyle/>
          <a:p>
            <a:r>
              <a:rPr lang="en-US">
                <a:latin typeface="Gill Sans" charset="0"/>
              </a:rPr>
              <a:t>IFG9</a:t>
            </a:r>
          </a:p>
        </p:txBody>
      </p:sp>
      <p:sp>
        <p:nvSpPr>
          <p:cNvPr id="96269" name="Text Box 27"/>
          <p:cNvSpPr txBox="1">
            <a:spLocks noChangeArrowheads="1"/>
          </p:cNvSpPr>
          <p:nvPr/>
        </p:nvSpPr>
        <p:spPr bwMode="auto">
          <a:xfrm>
            <a:off x="3573463" y="4043363"/>
            <a:ext cx="942975" cy="466725"/>
          </a:xfrm>
          <a:prstGeom prst="rect">
            <a:avLst/>
          </a:prstGeom>
          <a:noFill/>
          <a:ln w="9525">
            <a:solidFill>
              <a:schemeClr val="tx1"/>
            </a:solidFill>
            <a:miter lim="800000"/>
            <a:headEnd/>
            <a:tailEnd/>
          </a:ln>
        </p:spPr>
        <p:txBody>
          <a:bodyPr wrap="none">
            <a:spAutoFit/>
          </a:bodyPr>
          <a:lstStyle/>
          <a:p>
            <a:r>
              <a:rPr lang="en-US">
                <a:latin typeface="Gill Sans" charset="0"/>
              </a:rPr>
              <a:t>IFG46</a:t>
            </a:r>
          </a:p>
        </p:txBody>
      </p:sp>
      <p:sp>
        <p:nvSpPr>
          <p:cNvPr id="96270" name="Text Box 29"/>
          <p:cNvSpPr txBox="1">
            <a:spLocks noChangeArrowheads="1"/>
          </p:cNvSpPr>
          <p:nvPr/>
        </p:nvSpPr>
        <p:spPr bwMode="auto">
          <a:xfrm>
            <a:off x="3471863" y="5786438"/>
            <a:ext cx="1076325" cy="466725"/>
          </a:xfrm>
          <a:prstGeom prst="rect">
            <a:avLst/>
          </a:prstGeom>
          <a:noFill/>
          <a:ln w="9525">
            <a:solidFill>
              <a:schemeClr val="tx1"/>
            </a:solidFill>
            <a:miter lim="800000"/>
            <a:headEnd/>
            <a:tailEnd/>
          </a:ln>
        </p:spPr>
        <p:txBody>
          <a:bodyPr wrap="none">
            <a:spAutoFit/>
          </a:bodyPr>
          <a:lstStyle/>
          <a:p>
            <a:r>
              <a:rPr lang="en-US">
                <a:latin typeface="Gill Sans" charset="0"/>
              </a:rPr>
              <a:t>vmPFC</a:t>
            </a:r>
          </a:p>
        </p:txBody>
      </p:sp>
      <p:sp>
        <p:nvSpPr>
          <p:cNvPr id="96271" name="Text Box 33"/>
          <p:cNvSpPr txBox="1">
            <a:spLocks noChangeArrowheads="1"/>
          </p:cNvSpPr>
          <p:nvPr/>
        </p:nvSpPr>
        <p:spPr bwMode="auto">
          <a:xfrm>
            <a:off x="4995863" y="4575175"/>
            <a:ext cx="914400" cy="304800"/>
          </a:xfrm>
          <a:prstGeom prst="rect">
            <a:avLst/>
          </a:prstGeom>
          <a:noFill/>
          <a:ln w="9525">
            <a:noFill/>
            <a:miter lim="800000"/>
            <a:headEnd/>
            <a:tailEnd/>
          </a:ln>
        </p:spPr>
        <p:txBody>
          <a:bodyPr wrap="none">
            <a:spAutoFit/>
          </a:bodyPr>
          <a:lstStyle/>
          <a:p>
            <a:r>
              <a:rPr lang="en-US" sz="1400">
                <a:latin typeface="Gill Sans" charset="0"/>
              </a:rPr>
              <a:t>Unhealthy</a:t>
            </a:r>
          </a:p>
        </p:txBody>
      </p:sp>
      <p:sp>
        <p:nvSpPr>
          <p:cNvPr id="96272" name="Text Box 34"/>
          <p:cNvSpPr txBox="1">
            <a:spLocks noChangeArrowheads="1"/>
          </p:cNvSpPr>
          <p:nvPr/>
        </p:nvSpPr>
        <p:spPr bwMode="auto">
          <a:xfrm>
            <a:off x="5002213" y="4879975"/>
            <a:ext cx="739775" cy="304800"/>
          </a:xfrm>
          <a:prstGeom prst="rect">
            <a:avLst/>
          </a:prstGeom>
          <a:noFill/>
          <a:ln w="9525">
            <a:noFill/>
            <a:miter lim="800000"/>
            <a:headEnd/>
            <a:tailEnd/>
          </a:ln>
        </p:spPr>
        <p:txBody>
          <a:bodyPr wrap="none">
            <a:spAutoFit/>
          </a:bodyPr>
          <a:lstStyle/>
          <a:p>
            <a:r>
              <a:rPr lang="en-US" sz="1400">
                <a:latin typeface="Gill Sans" charset="0"/>
              </a:rPr>
              <a:t>Healthy</a:t>
            </a:r>
          </a:p>
        </p:txBody>
      </p:sp>
      <p:sp>
        <p:nvSpPr>
          <p:cNvPr id="96273" name="Line 36"/>
          <p:cNvSpPr>
            <a:spLocks noChangeShapeType="1"/>
          </p:cNvSpPr>
          <p:nvPr/>
        </p:nvSpPr>
        <p:spPr bwMode="auto">
          <a:xfrm>
            <a:off x="7053263" y="2828925"/>
            <a:ext cx="1587" cy="1143000"/>
          </a:xfrm>
          <a:prstGeom prst="line">
            <a:avLst/>
          </a:prstGeom>
          <a:noFill/>
          <a:ln w="25400">
            <a:solidFill>
              <a:schemeClr val="tx1"/>
            </a:solidFill>
            <a:round/>
            <a:headEnd/>
            <a:tailEnd type="triangle" w="med" len="med"/>
          </a:ln>
        </p:spPr>
        <p:txBody>
          <a:bodyPr wrap="none" anchor="ctr"/>
          <a:lstStyle/>
          <a:p>
            <a:endParaRPr lang="en-US"/>
          </a:p>
        </p:txBody>
      </p:sp>
      <p:sp>
        <p:nvSpPr>
          <p:cNvPr id="96274" name="Text Box 37"/>
          <p:cNvSpPr txBox="1">
            <a:spLocks noChangeArrowheads="1"/>
          </p:cNvSpPr>
          <p:nvPr/>
        </p:nvSpPr>
        <p:spPr bwMode="auto">
          <a:xfrm>
            <a:off x="7967663" y="2898775"/>
            <a:ext cx="392112" cy="304800"/>
          </a:xfrm>
          <a:prstGeom prst="rect">
            <a:avLst/>
          </a:prstGeom>
          <a:noFill/>
          <a:ln w="9525">
            <a:noFill/>
            <a:miter lim="800000"/>
            <a:headEnd/>
            <a:tailEnd/>
          </a:ln>
        </p:spPr>
        <p:txBody>
          <a:bodyPr wrap="none">
            <a:spAutoFit/>
          </a:bodyPr>
          <a:lstStyle/>
          <a:p>
            <a:r>
              <a:rPr lang="en-US" sz="1400">
                <a:latin typeface="Gill Sans" charset="0"/>
              </a:rPr>
              <a:t>SC</a:t>
            </a:r>
          </a:p>
        </p:txBody>
      </p:sp>
      <p:sp>
        <p:nvSpPr>
          <p:cNvPr id="96275" name="Text Box 38"/>
          <p:cNvSpPr txBox="1">
            <a:spLocks noChangeArrowheads="1"/>
          </p:cNvSpPr>
          <p:nvPr/>
        </p:nvSpPr>
        <p:spPr bwMode="auto">
          <a:xfrm>
            <a:off x="7974013" y="3203575"/>
            <a:ext cx="1090612" cy="304800"/>
          </a:xfrm>
          <a:prstGeom prst="rect">
            <a:avLst/>
          </a:prstGeom>
          <a:noFill/>
          <a:ln w="9525">
            <a:noFill/>
            <a:miter lim="800000"/>
            <a:headEnd/>
            <a:tailEnd/>
          </a:ln>
        </p:spPr>
        <p:txBody>
          <a:bodyPr wrap="none">
            <a:spAutoFit/>
          </a:bodyPr>
          <a:lstStyle/>
          <a:p>
            <a:r>
              <a:rPr lang="en-US" sz="1400">
                <a:latin typeface="Gill Sans" charset="0"/>
              </a:rPr>
              <a:t>Non control</a:t>
            </a:r>
          </a:p>
        </p:txBody>
      </p:sp>
      <p:sp>
        <p:nvSpPr>
          <p:cNvPr id="96276" name="Text Box 39"/>
          <p:cNvSpPr txBox="1">
            <a:spLocks noChangeArrowheads="1"/>
          </p:cNvSpPr>
          <p:nvPr/>
        </p:nvSpPr>
        <p:spPr bwMode="auto">
          <a:xfrm>
            <a:off x="7967663" y="3508375"/>
            <a:ext cx="854075" cy="304800"/>
          </a:xfrm>
          <a:prstGeom prst="rect">
            <a:avLst/>
          </a:prstGeom>
          <a:noFill/>
          <a:ln w="9525">
            <a:noFill/>
            <a:miter lim="800000"/>
            <a:headEnd/>
            <a:tailEnd/>
          </a:ln>
        </p:spPr>
        <p:txBody>
          <a:bodyPr wrap="none">
            <a:spAutoFit/>
          </a:bodyPr>
          <a:lstStyle/>
          <a:p>
            <a:r>
              <a:rPr lang="en-US" sz="1400">
                <a:latin typeface="Gill Sans" charset="0"/>
              </a:rPr>
              <a:t>Failed SC</a:t>
            </a:r>
          </a:p>
        </p:txBody>
      </p:sp>
      <p:sp>
        <p:nvSpPr>
          <p:cNvPr id="96277" name="Text Box 43"/>
          <p:cNvSpPr txBox="1">
            <a:spLocks noChangeArrowheads="1"/>
          </p:cNvSpPr>
          <p:nvPr/>
        </p:nvSpPr>
        <p:spPr bwMode="auto">
          <a:xfrm>
            <a:off x="6646863" y="2357438"/>
            <a:ext cx="790575" cy="466725"/>
          </a:xfrm>
          <a:prstGeom prst="rect">
            <a:avLst/>
          </a:prstGeom>
          <a:noFill/>
          <a:ln w="9525">
            <a:solidFill>
              <a:schemeClr val="tx1"/>
            </a:solidFill>
            <a:miter lim="800000"/>
            <a:headEnd/>
            <a:tailEnd/>
          </a:ln>
        </p:spPr>
        <p:txBody>
          <a:bodyPr wrap="none">
            <a:spAutoFit/>
          </a:bodyPr>
          <a:lstStyle/>
          <a:p>
            <a:r>
              <a:rPr lang="en-US">
                <a:latin typeface="Gill Sans" charset="0"/>
              </a:rPr>
              <a:t>IFG9</a:t>
            </a:r>
          </a:p>
        </p:txBody>
      </p:sp>
      <p:sp>
        <p:nvSpPr>
          <p:cNvPr id="96278" name="Text Box 44"/>
          <p:cNvSpPr txBox="1">
            <a:spLocks noChangeArrowheads="1"/>
          </p:cNvSpPr>
          <p:nvPr/>
        </p:nvSpPr>
        <p:spPr bwMode="auto">
          <a:xfrm>
            <a:off x="6545263" y="4043363"/>
            <a:ext cx="942975" cy="466725"/>
          </a:xfrm>
          <a:prstGeom prst="rect">
            <a:avLst/>
          </a:prstGeom>
          <a:noFill/>
          <a:ln w="9525">
            <a:solidFill>
              <a:schemeClr val="tx1"/>
            </a:solidFill>
            <a:miter lim="800000"/>
            <a:headEnd/>
            <a:tailEnd/>
          </a:ln>
        </p:spPr>
        <p:txBody>
          <a:bodyPr wrap="none">
            <a:spAutoFit/>
          </a:bodyPr>
          <a:lstStyle/>
          <a:p>
            <a:r>
              <a:rPr lang="en-US">
                <a:latin typeface="Gill Sans" charset="0"/>
              </a:rPr>
              <a:t>IFG46</a:t>
            </a:r>
          </a:p>
        </p:txBody>
      </p:sp>
      <p:sp>
        <p:nvSpPr>
          <p:cNvPr id="96279" name="Line 45"/>
          <p:cNvSpPr>
            <a:spLocks noChangeShapeType="1"/>
          </p:cNvSpPr>
          <p:nvPr/>
        </p:nvSpPr>
        <p:spPr bwMode="auto">
          <a:xfrm>
            <a:off x="7053263" y="4514850"/>
            <a:ext cx="1587" cy="1143000"/>
          </a:xfrm>
          <a:prstGeom prst="line">
            <a:avLst/>
          </a:prstGeom>
          <a:noFill/>
          <a:ln w="25400">
            <a:solidFill>
              <a:schemeClr val="tx1"/>
            </a:solidFill>
            <a:round/>
            <a:headEnd/>
            <a:tailEnd type="triangle" w="med" len="med"/>
          </a:ln>
        </p:spPr>
        <p:txBody>
          <a:bodyPr wrap="none" anchor="ctr"/>
          <a:lstStyle/>
          <a:p>
            <a:endParaRPr lang="en-US"/>
          </a:p>
        </p:txBody>
      </p:sp>
      <p:sp>
        <p:nvSpPr>
          <p:cNvPr id="96280" name="Text Box 46"/>
          <p:cNvSpPr txBox="1">
            <a:spLocks noChangeArrowheads="1"/>
          </p:cNvSpPr>
          <p:nvPr/>
        </p:nvSpPr>
        <p:spPr bwMode="auto">
          <a:xfrm>
            <a:off x="6443663" y="5786438"/>
            <a:ext cx="1076325" cy="466725"/>
          </a:xfrm>
          <a:prstGeom prst="rect">
            <a:avLst/>
          </a:prstGeom>
          <a:noFill/>
          <a:ln w="9525">
            <a:solidFill>
              <a:schemeClr val="tx1"/>
            </a:solidFill>
            <a:miter lim="800000"/>
            <a:headEnd/>
            <a:tailEnd/>
          </a:ln>
        </p:spPr>
        <p:txBody>
          <a:bodyPr wrap="none">
            <a:spAutoFit/>
          </a:bodyPr>
          <a:lstStyle/>
          <a:p>
            <a:r>
              <a:rPr lang="en-US">
                <a:latin typeface="Gill Sans" charset="0"/>
              </a:rPr>
              <a:t>vmPFC</a:t>
            </a:r>
          </a:p>
        </p:txBody>
      </p:sp>
      <p:sp>
        <p:nvSpPr>
          <p:cNvPr id="96281" name="Text Box 48"/>
          <p:cNvSpPr txBox="1">
            <a:spLocks noChangeArrowheads="1"/>
          </p:cNvSpPr>
          <p:nvPr/>
        </p:nvSpPr>
        <p:spPr bwMode="auto">
          <a:xfrm>
            <a:off x="441325" y="1900238"/>
            <a:ext cx="1412875" cy="457200"/>
          </a:xfrm>
          <a:prstGeom prst="rect">
            <a:avLst/>
          </a:prstGeom>
          <a:noFill/>
          <a:ln w="9525">
            <a:noFill/>
            <a:miter lim="800000"/>
            <a:headEnd/>
            <a:tailEnd/>
          </a:ln>
        </p:spPr>
        <p:txBody>
          <a:bodyPr wrap="none">
            <a:spAutoFit/>
          </a:bodyPr>
          <a:lstStyle/>
          <a:p>
            <a:r>
              <a:rPr lang="en-US" b="1">
                <a:latin typeface="Gill Sans" charset="0"/>
              </a:rPr>
              <a:t>Model 1</a:t>
            </a:r>
          </a:p>
        </p:txBody>
      </p:sp>
      <p:sp>
        <p:nvSpPr>
          <p:cNvPr id="96282" name="Text Box 49"/>
          <p:cNvSpPr txBox="1">
            <a:spLocks noChangeArrowheads="1"/>
          </p:cNvSpPr>
          <p:nvPr/>
        </p:nvSpPr>
        <p:spPr bwMode="auto">
          <a:xfrm>
            <a:off x="3505200" y="1900238"/>
            <a:ext cx="1412875" cy="457200"/>
          </a:xfrm>
          <a:prstGeom prst="rect">
            <a:avLst/>
          </a:prstGeom>
          <a:noFill/>
          <a:ln w="9525">
            <a:noFill/>
            <a:miter lim="800000"/>
            <a:headEnd/>
            <a:tailEnd/>
          </a:ln>
        </p:spPr>
        <p:txBody>
          <a:bodyPr wrap="none">
            <a:spAutoFit/>
          </a:bodyPr>
          <a:lstStyle/>
          <a:p>
            <a:r>
              <a:rPr lang="en-US" b="1">
                <a:latin typeface="Gill Sans" charset="0"/>
              </a:rPr>
              <a:t>Model 2</a:t>
            </a:r>
          </a:p>
        </p:txBody>
      </p:sp>
      <p:sp>
        <p:nvSpPr>
          <p:cNvPr id="96283" name="Text Box 50"/>
          <p:cNvSpPr txBox="1">
            <a:spLocks noChangeArrowheads="1"/>
          </p:cNvSpPr>
          <p:nvPr/>
        </p:nvSpPr>
        <p:spPr bwMode="auto">
          <a:xfrm>
            <a:off x="6477000" y="1900238"/>
            <a:ext cx="1412875" cy="457200"/>
          </a:xfrm>
          <a:prstGeom prst="rect">
            <a:avLst/>
          </a:prstGeom>
          <a:noFill/>
          <a:ln w="9525">
            <a:noFill/>
            <a:miter lim="800000"/>
            <a:headEnd/>
            <a:tailEnd/>
          </a:ln>
        </p:spPr>
        <p:txBody>
          <a:bodyPr wrap="none">
            <a:spAutoFit/>
          </a:bodyPr>
          <a:lstStyle/>
          <a:p>
            <a:r>
              <a:rPr lang="en-US" b="1">
                <a:latin typeface="Gill Sans" charset="0"/>
              </a:rPr>
              <a:t>Model 3</a:t>
            </a:r>
          </a:p>
        </p:txBody>
      </p:sp>
      <p:sp>
        <p:nvSpPr>
          <p:cNvPr id="96284" name="Line 51"/>
          <p:cNvSpPr>
            <a:spLocks noChangeShapeType="1"/>
          </p:cNvSpPr>
          <p:nvPr/>
        </p:nvSpPr>
        <p:spPr bwMode="auto">
          <a:xfrm>
            <a:off x="4114800" y="2819400"/>
            <a:ext cx="1588" cy="1143000"/>
          </a:xfrm>
          <a:prstGeom prst="line">
            <a:avLst/>
          </a:prstGeom>
          <a:noFill/>
          <a:ln w="25400">
            <a:solidFill>
              <a:schemeClr val="tx1"/>
            </a:solidFill>
            <a:round/>
            <a:headEnd/>
            <a:tailEnd type="triangle" w="med" len="med"/>
          </a:ln>
        </p:spPr>
        <p:txBody>
          <a:bodyPr wrap="none" anchor="ctr"/>
          <a:lstStyle/>
          <a:p>
            <a:endParaRPr lang="en-US"/>
          </a:p>
        </p:txBody>
      </p:sp>
      <p:sp>
        <p:nvSpPr>
          <p:cNvPr id="96285" name="Line 52"/>
          <p:cNvSpPr>
            <a:spLocks noChangeShapeType="1"/>
          </p:cNvSpPr>
          <p:nvPr/>
        </p:nvSpPr>
        <p:spPr bwMode="auto">
          <a:xfrm>
            <a:off x="4114800" y="4495800"/>
            <a:ext cx="1588" cy="1143000"/>
          </a:xfrm>
          <a:prstGeom prst="line">
            <a:avLst/>
          </a:prstGeom>
          <a:noFill/>
          <a:ln w="25400">
            <a:solidFill>
              <a:schemeClr val="tx1"/>
            </a:solidFill>
            <a:round/>
            <a:headEnd/>
            <a:tailEnd type="triangle" w="med" len="med"/>
          </a:ln>
        </p:spPr>
        <p:txBody>
          <a:bodyPr wrap="none" anchor="ctr"/>
          <a:lstStyle/>
          <a:p>
            <a:endParaRPr lang="en-US"/>
          </a:p>
        </p:txBody>
      </p:sp>
      <p:sp>
        <p:nvSpPr>
          <p:cNvPr id="96286" name="Text Box 53"/>
          <p:cNvSpPr txBox="1">
            <a:spLocks noChangeArrowheads="1"/>
          </p:cNvSpPr>
          <p:nvPr/>
        </p:nvSpPr>
        <p:spPr bwMode="auto">
          <a:xfrm>
            <a:off x="8001000" y="4565650"/>
            <a:ext cx="392113" cy="304800"/>
          </a:xfrm>
          <a:prstGeom prst="rect">
            <a:avLst/>
          </a:prstGeom>
          <a:noFill/>
          <a:ln w="9525">
            <a:noFill/>
            <a:miter lim="800000"/>
            <a:headEnd/>
            <a:tailEnd/>
          </a:ln>
        </p:spPr>
        <p:txBody>
          <a:bodyPr wrap="none">
            <a:spAutoFit/>
          </a:bodyPr>
          <a:lstStyle/>
          <a:p>
            <a:r>
              <a:rPr lang="en-US" sz="1400">
                <a:latin typeface="Gill Sans" charset="0"/>
              </a:rPr>
              <a:t>SC</a:t>
            </a:r>
          </a:p>
        </p:txBody>
      </p:sp>
      <p:sp>
        <p:nvSpPr>
          <p:cNvPr id="96287" name="Text Box 54"/>
          <p:cNvSpPr txBox="1">
            <a:spLocks noChangeArrowheads="1"/>
          </p:cNvSpPr>
          <p:nvPr/>
        </p:nvSpPr>
        <p:spPr bwMode="auto">
          <a:xfrm>
            <a:off x="8001000" y="5175250"/>
            <a:ext cx="854075" cy="304800"/>
          </a:xfrm>
          <a:prstGeom prst="rect">
            <a:avLst/>
          </a:prstGeom>
          <a:noFill/>
          <a:ln w="9525">
            <a:noFill/>
            <a:miter lim="800000"/>
            <a:headEnd/>
            <a:tailEnd/>
          </a:ln>
        </p:spPr>
        <p:txBody>
          <a:bodyPr wrap="none">
            <a:spAutoFit/>
          </a:bodyPr>
          <a:lstStyle/>
          <a:p>
            <a:r>
              <a:rPr lang="en-US" sz="1400">
                <a:latin typeface="Gill Sans" charset="0"/>
              </a:rPr>
              <a:t>Failed SC</a:t>
            </a:r>
          </a:p>
        </p:txBody>
      </p:sp>
      <p:sp>
        <p:nvSpPr>
          <p:cNvPr id="96288" name="Text Box 58"/>
          <p:cNvSpPr txBox="1">
            <a:spLocks noChangeArrowheads="1"/>
          </p:cNvSpPr>
          <p:nvPr/>
        </p:nvSpPr>
        <p:spPr bwMode="auto">
          <a:xfrm>
            <a:off x="8001000" y="4870450"/>
            <a:ext cx="1090613" cy="304800"/>
          </a:xfrm>
          <a:prstGeom prst="rect">
            <a:avLst/>
          </a:prstGeom>
          <a:noFill/>
          <a:ln w="9525">
            <a:noFill/>
            <a:miter lim="800000"/>
            <a:headEnd/>
            <a:tailEnd/>
          </a:ln>
        </p:spPr>
        <p:txBody>
          <a:bodyPr wrap="none">
            <a:spAutoFit/>
          </a:bodyPr>
          <a:lstStyle/>
          <a:p>
            <a:r>
              <a:rPr lang="en-US" sz="1400">
                <a:latin typeface="Gill Sans" charset="0"/>
              </a:rPr>
              <a:t>Non control</a:t>
            </a:r>
          </a:p>
        </p:txBody>
      </p:sp>
      <p:sp>
        <p:nvSpPr>
          <p:cNvPr id="96289" name="Line 59"/>
          <p:cNvSpPr>
            <a:spLocks noChangeShapeType="1"/>
          </p:cNvSpPr>
          <p:nvPr/>
        </p:nvSpPr>
        <p:spPr bwMode="auto">
          <a:xfrm>
            <a:off x="1219200" y="3048000"/>
            <a:ext cx="762000" cy="0"/>
          </a:xfrm>
          <a:prstGeom prst="line">
            <a:avLst/>
          </a:prstGeom>
          <a:noFill/>
          <a:ln w="9525">
            <a:solidFill>
              <a:schemeClr val="tx1"/>
            </a:solidFill>
            <a:prstDash val="dash"/>
            <a:round/>
            <a:headEnd type="arrow" w="med" len="med"/>
            <a:tailEnd/>
          </a:ln>
        </p:spPr>
        <p:txBody>
          <a:bodyPr wrap="none" anchor="ctr"/>
          <a:lstStyle/>
          <a:p>
            <a:endParaRPr lang="en-US"/>
          </a:p>
        </p:txBody>
      </p:sp>
      <p:sp>
        <p:nvSpPr>
          <p:cNvPr id="96290" name="Line 60"/>
          <p:cNvSpPr>
            <a:spLocks noChangeShapeType="1"/>
          </p:cNvSpPr>
          <p:nvPr/>
        </p:nvSpPr>
        <p:spPr bwMode="auto">
          <a:xfrm>
            <a:off x="1219200" y="4724400"/>
            <a:ext cx="762000" cy="0"/>
          </a:xfrm>
          <a:prstGeom prst="line">
            <a:avLst/>
          </a:prstGeom>
          <a:noFill/>
          <a:ln w="9525">
            <a:solidFill>
              <a:schemeClr val="tx1"/>
            </a:solidFill>
            <a:prstDash val="dash"/>
            <a:round/>
            <a:headEnd type="arrow" w="med" len="med"/>
            <a:tailEnd/>
          </a:ln>
        </p:spPr>
        <p:txBody>
          <a:bodyPr wrap="none" anchor="ctr"/>
          <a:lstStyle/>
          <a:p>
            <a:endParaRPr lang="en-US"/>
          </a:p>
        </p:txBody>
      </p:sp>
      <p:sp>
        <p:nvSpPr>
          <p:cNvPr id="96291" name="Line 61"/>
          <p:cNvSpPr>
            <a:spLocks noChangeShapeType="1"/>
          </p:cNvSpPr>
          <p:nvPr/>
        </p:nvSpPr>
        <p:spPr bwMode="auto">
          <a:xfrm>
            <a:off x="4267200" y="3048000"/>
            <a:ext cx="762000" cy="0"/>
          </a:xfrm>
          <a:prstGeom prst="line">
            <a:avLst/>
          </a:prstGeom>
          <a:noFill/>
          <a:ln w="9525">
            <a:solidFill>
              <a:schemeClr val="tx1"/>
            </a:solidFill>
            <a:prstDash val="dash"/>
            <a:round/>
            <a:headEnd type="arrow" w="med" len="med"/>
            <a:tailEnd/>
          </a:ln>
        </p:spPr>
        <p:txBody>
          <a:bodyPr wrap="none" anchor="ctr"/>
          <a:lstStyle/>
          <a:p>
            <a:endParaRPr lang="en-US"/>
          </a:p>
        </p:txBody>
      </p:sp>
      <p:sp>
        <p:nvSpPr>
          <p:cNvPr id="96292" name="Line 62"/>
          <p:cNvSpPr>
            <a:spLocks noChangeShapeType="1"/>
          </p:cNvSpPr>
          <p:nvPr/>
        </p:nvSpPr>
        <p:spPr bwMode="auto">
          <a:xfrm>
            <a:off x="4267200" y="3352800"/>
            <a:ext cx="762000" cy="0"/>
          </a:xfrm>
          <a:prstGeom prst="line">
            <a:avLst/>
          </a:prstGeom>
          <a:noFill/>
          <a:ln w="9525">
            <a:solidFill>
              <a:schemeClr val="tx1"/>
            </a:solidFill>
            <a:prstDash val="dash"/>
            <a:round/>
            <a:headEnd type="arrow" w="med" len="med"/>
            <a:tailEnd/>
          </a:ln>
        </p:spPr>
        <p:txBody>
          <a:bodyPr wrap="none" anchor="ctr"/>
          <a:lstStyle/>
          <a:p>
            <a:endParaRPr lang="en-US"/>
          </a:p>
        </p:txBody>
      </p:sp>
      <p:sp>
        <p:nvSpPr>
          <p:cNvPr id="96293" name="Line 63"/>
          <p:cNvSpPr>
            <a:spLocks noChangeShapeType="1"/>
          </p:cNvSpPr>
          <p:nvPr/>
        </p:nvSpPr>
        <p:spPr bwMode="auto">
          <a:xfrm>
            <a:off x="4267200" y="4724400"/>
            <a:ext cx="762000" cy="0"/>
          </a:xfrm>
          <a:prstGeom prst="line">
            <a:avLst/>
          </a:prstGeom>
          <a:noFill/>
          <a:ln w="9525">
            <a:solidFill>
              <a:schemeClr val="tx1"/>
            </a:solidFill>
            <a:prstDash val="dash"/>
            <a:round/>
            <a:headEnd type="arrow" w="med" len="med"/>
            <a:tailEnd/>
          </a:ln>
        </p:spPr>
        <p:txBody>
          <a:bodyPr wrap="none" anchor="ctr"/>
          <a:lstStyle/>
          <a:p>
            <a:endParaRPr lang="en-US"/>
          </a:p>
        </p:txBody>
      </p:sp>
      <p:sp>
        <p:nvSpPr>
          <p:cNvPr id="96294" name="Line 64"/>
          <p:cNvSpPr>
            <a:spLocks noChangeShapeType="1"/>
          </p:cNvSpPr>
          <p:nvPr/>
        </p:nvSpPr>
        <p:spPr bwMode="auto">
          <a:xfrm>
            <a:off x="4267200" y="5029200"/>
            <a:ext cx="762000" cy="0"/>
          </a:xfrm>
          <a:prstGeom prst="line">
            <a:avLst/>
          </a:prstGeom>
          <a:noFill/>
          <a:ln w="9525">
            <a:solidFill>
              <a:schemeClr val="tx1"/>
            </a:solidFill>
            <a:prstDash val="dash"/>
            <a:round/>
            <a:headEnd type="arrow" w="med" len="med"/>
            <a:tailEnd/>
          </a:ln>
        </p:spPr>
        <p:txBody>
          <a:bodyPr wrap="none" anchor="ctr"/>
          <a:lstStyle/>
          <a:p>
            <a:endParaRPr lang="en-US"/>
          </a:p>
        </p:txBody>
      </p:sp>
      <p:sp>
        <p:nvSpPr>
          <p:cNvPr id="96295" name="Line 65"/>
          <p:cNvSpPr>
            <a:spLocks noChangeShapeType="1"/>
          </p:cNvSpPr>
          <p:nvPr/>
        </p:nvSpPr>
        <p:spPr bwMode="auto">
          <a:xfrm>
            <a:off x="7239000" y="3048000"/>
            <a:ext cx="762000" cy="0"/>
          </a:xfrm>
          <a:prstGeom prst="line">
            <a:avLst/>
          </a:prstGeom>
          <a:noFill/>
          <a:ln w="9525">
            <a:solidFill>
              <a:schemeClr val="tx1"/>
            </a:solidFill>
            <a:prstDash val="dash"/>
            <a:round/>
            <a:headEnd type="arrow" w="med" len="med"/>
            <a:tailEnd/>
          </a:ln>
        </p:spPr>
        <p:txBody>
          <a:bodyPr wrap="none" anchor="ctr"/>
          <a:lstStyle/>
          <a:p>
            <a:endParaRPr lang="en-US"/>
          </a:p>
        </p:txBody>
      </p:sp>
      <p:sp>
        <p:nvSpPr>
          <p:cNvPr id="96296" name="Line 66"/>
          <p:cNvSpPr>
            <a:spLocks noChangeShapeType="1"/>
          </p:cNvSpPr>
          <p:nvPr/>
        </p:nvSpPr>
        <p:spPr bwMode="auto">
          <a:xfrm>
            <a:off x="7239000" y="3352800"/>
            <a:ext cx="762000" cy="0"/>
          </a:xfrm>
          <a:prstGeom prst="line">
            <a:avLst/>
          </a:prstGeom>
          <a:noFill/>
          <a:ln w="9525">
            <a:solidFill>
              <a:schemeClr val="tx1"/>
            </a:solidFill>
            <a:prstDash val="dash"/>
            <a:round/>
            <a:headEnd type="arrow" w="med" len="med"/>
            <a:tailEnd/>
          </a:ln>
        </p:spPr>
        <p:txBody>
          <a:bodyPr wrap="none" anchor="ctr"/>
          <a:lstStyle/>
          <a:p>
            <a:endParaRPr lang="en-US"/>
          </a:p>
        </p:txBody>
      </p:sp>
      <p:sp>
        <p:nvSpPr>
          <p:cNvPr id="96297" name="Line 67"/>
          <p:cNvSpPr>
            <a:spLocks noChangeShapeType="1"/>
          </p:cNvSpPr>
          <p:nvPr/>
        </p:nvSpPr>
        <p:spPr bwMode="auto">
          <a:xfrm>
            <a:off x="7239000" y="4724400"/>
            <a:ext cx="762000" cy="0"/>
          </a:xfrm>
          <a:prstGeom prst="line">
            <a:avLst/>
          </a:prstGeom>
          <a:noFill/>
          <a:ln w="9525">
            <a:solidFill>
              <a:schemeClr val="tx1"/>
            </a:solidFill>
            <a:prstDash val="dash"/>
            <a:round/>
            <a:headEnd type="arrow" w="med" len="med"/>
            <a:tailEnd/>
          </a:ln>
        </p:spPr>
        <p:txBody>
          <a:bodyPr wrap="none" anchor="ctr"/>
          <a:lstStyle/>
          <a:p>
            <a:endParaRPr lang="en-US"/>
          </a:p>
        </p:txBody>
      </p:sp>
      <p:sp>
        <p:nvSpPr>
          <p:cNvPr id="96298" name="Line 68"/>
          <p:cNvSpPr>
            <a:spLocks noChangeShapeType="1"/>
          </p:cNvSpPr>
          <p:nvPr/>
        </p:nvSpPr>
        <p:spPr bwMode="auto">
          <a:xfrm>
            <a:off x="7239000" y="5029200"/>
            <a:ext cx="762000" cy="0"/>
          </a:xfrm>
          <a:prstGeom prst="line">
            <a:avLst/>
          </a:prstGeom>
          <a:noFill/>
          <a:ln w="9525">
            <a:solidFill>
              <a:schemeClr val="tx1"/>
            </a:solidFill>
            <a:prstDash val="dash"/>
            <a:round/>
            <a:headEnd type="arrow" w="med" len="med"/>
            <a:tailEnd/>
          </a:ln>
        </p:spPr>
        <p:txBody>
          <a:bodyPr wrap="none" anchor="ctr"/>
          <a:lstStyle/>
          <a:p>
            <a:endParaRPr lang="en-US"/>
          </a:p>
        </p:txBody>
      </p:sp>
      <p:sp>
        <p:nvSpPr>
          <p:cNvPr id="96299" name="Line 69"/>
          <p:cNvSpPr>
            <a:spLocks noChangeShapeType="1"/>
          </p:cNvSpPr>
          <p:nvPr/>
        </p:nvSpPr>
        <p:spPr bwMode="auto">
          <a:xfrm>
            <a:off x="7239000" y="3657600"/>
            <a:ext cx="762000" cy="0"/>
          </a:xfrm>
          <a:prstGeom prst="line">
            <a:avLst/>
          </a:prstGeom>
          <a:noFill/>
          <a:ln w="9525">
            <a:solidFill>
              <a:schemeClr val="tx1"/>
            </a:solidFill>
            <a:prstDash val="dash"/>
            <a:round/>
            <a:headEnd type="arrow" w="med" len="med"/>
            <a:tailEnd/>
          </a:ln>
        </p:spPr>
        <p:txBody>
          <a:bodyPr wrap="none" anchor="ctr"/>
          <a:lstStyle/>
          <a:p>
            <a:endParaRPr lang="en-US"/>
          </a:p>
        </p:txBody>
      </p:sp>
      <p:sp>
        <p:nvSpPr>
          <p:cNvPr id="96300" name="Line 70"/>
          <p:cNvSpPr>
            <a:spLocks noChangeShapeType="1"/>
          </p:cNvSpPr>
          <p:nvPr/>
        </p:nvSpPr>
        <p:spPr bwMode="auto">
          <a:xfrm>
            <a:off x="7239000" y="5334000"/>
            <a:ext cx="762000" cy="0"/>
          </a:xfrm>
          <a:prstGeom prst="line">
            <a:avLst/>
          </a:prstGeom>
          <a:noFill/>
          <a:ln w="9525">
            <a:solidFill>
              <a:schemeClr val="tx1"/>
            </a:solidFill>
            <a:prstDash val="dash"/>
            <a:round/>
            <a:headEnd type="arrow" w="med" len="med"/>
            <a:tailEnd/>
          </a:ln>
        </p:spPr>
        <p:txBody>
          <a:bodyPr wrap="none" anchor="ctr"/>
          <a:lstStyle/>
          <a:p>
            <a:endParaRPr lang="en-US"/>
          </a:p>
        </p:txBody>
      </p:sp>
      <p:cxnSp>
        <p:nvCxnSpPr>
          <p:cNvPr id="45" name="Straight Connector 44"/>
          <p:cNvCxnSpPr>
            <a:cxnSpLocks noChangeShapeType="1"/>
          </p:cNvCxnSpPr>
          <p:nvPr/>
        </p:nvCxnSpPr>
        <p:spPr bwMode="auto">
          <a:xfrm>
            <a:off x="0" y="1143000"/>
            <a:ext cx="9144000" cy="1588"/>
          </a:xfrm>
          <a:prstGeom prst="line">
            <a:avLst/>
          </a:prstGeom>
          <a:noFill/>
          <a:ln w="31750">
            <a:solidFill>
              <a:schemeClr val="tx1"/>
            </a:solidFill>
            <a:round/>
            <a:headEnd/>
            <a:tailEnd/>
          </a:ln>
          <a:effectLst>
            <a:outerShdw dist="20000" dir="5400000" rotWithShape="0">
              <a:srgbClr val="808080">
                <a:alpha val="37999"/>
              </a:srgbClr>
            </a:outerShdw>
          </a:effectLst>
        </p:spPr>
      </p:cxn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mtClean="0"/>
              <a:t>Multiple models tested</a:t>
            </a:r>
          </a:p>
        </p:txBody>
      </p:sp>
      <p:sp>
        <p:nvSpPr>
          <p:cNvPr id="97283" name="Line 3"/>
          <p:cNvSpPr>
            <a:spLocks noChangeShapeType="1"/>
          </p:cNvSpPr>
          <p:nvPr/>
        </p:nvSpPr>
        <p:spPr bwMode="auto">
          <a:xfrm>
            <a:off x="1033463" y="2819400"/>
            <a:ext cx="1587" cy="1143000"/>
          </a:xfrm>
          <a:prstGeom prst="line">
            <a:avLst/>
          </a:prstGeom>
          <a:noFill/>
          <a:ln w="25400">
            <a:solidFill>
              <a:schemeClr val="tx1"/>
            </a:solidFill>
            <a:round/>
            <a:headEnd type="triangle" w="med" len="med"/>
            <a:tailEnd/>
          </a:ln>
        </p:spPr>
        <p:txBody>
          <a:bodyPr wrap="none" anchor="ctr"/>
          <a:lstStyle/>
          <a:p>
            <a:endParaRPr lang="en-US"/>
          </a:p>
        </p:txBody>
      </p:sp>
      <p:sp>
        <p:nvSpPr>
          <p:cNvPr id="97284" name="Text Box 4"/>
          <p:cNvSpPr txBox="1">
            <a:spLocks noChangeArrowheads="1"/>
          </p:cNvSpPr>
          <p:nvPr/>
        </p:nvSpPr>
        <p:spPr bwMode="auto">
          <a:xfrm>
            <a:off x="1947863" y="2889250"/>
            <a:ext cx="1085850" cy="304800"/>
          </a:xfrm>
          <a:prstGeom prst="rect">
            <a:avLst/>
          </a:prstGeom>
          <a:noFill/>
          <a:ln w="9525">
            <a:noFill/>
            <a:miter lim="800000"/>
            <a:headEnd/>
            <a:tailEnd/>
          </a:ln>
        </p:spPr>
        <p:txBody>
          <a:bodyPr wrap="none">
            <a:spAutoFit/>
          </a:bodyPr>
          <a:lstStyle/>
          <a:p>
            <a:r>
              <a:rPr lang="en-US" sz="1400">
                <a:latin typeface="Gill Sans" charset="0"/>
              </a:rPr>
              <a:t>All decisions</a:t>
            </a:r>
          </a:p>
        </p:txBody>
      </p:sp>
      <p:sp>
        <p:nvSpPr>
          <p:cNvPr id="97285" name="Text Box 5"/>
          <p:cNvSpPr txBox="1">
            <a:spLocks noChangeArrowheads="1"/>
          </p:cNvSpPr>
          <p:nvPr/>
        </p:nvSpPr>
        <p:spPr bwMode="auto">
          <a:xfrm>
            <a:off x="627063" y="2347913"/>
            <a:ext cx="790575" cy="466725"/>
          </a:xfrm>
          <a:prstGeom prst="rect">
            <a:avLst/>
          </a:prstGeom>
          <a:noFill/>
          <a:ln w="9525">
            <a:solidFill>
              <a:schemeClr val="tx1"/>
            </a:solidFill>
            <a:miter lim="800000"/>
            <a:headEnd/>
            <a:tailEnd/>
          </a:ln>
        </p:spPr>
        <p:txBody>
          <a:bodyPr wrap="none">
            <a:spAutoFit/>
          </a:bodyPr>
          <a:lstStyle/>
          <a:p>
            <a:r>
              <a:rPr lang="en-US">
                <a:latin typeface="Gill Sans" charset="0"/>
              </a:rPr>
              <a:t>IFG9</a:t>
            </a:r>
          </a:p>
        </p:txBody>
      </p:sp>
      <p:sp>
        <p:nvSpPr>
          <p:cNvPr id="97286" name="Text Box 6"/>
          <p:cNvSpPr txBox="1">
            <a:spLocks noChangeArrowheads="1"/>
          </p:cNvSpPr>
          <p:nvPr/>
        </p:nvSpPr>
        <p:spPr bwMode="auto">
          <a:xfrm>
            <a:off x="525463" y="4033838"/>
            <a:ext cx="942975" cy="466725"/>
          </a:xfrm>
          <a:prstGeom prst="rect">
            <a:avLst/>
          </a:prstGeom>
          <a:noFill/>
          <a:ln w="9525">
            <a:solidFill>
              <a:schemeClr val="tx1"/>
            </a:solidFill>
            <a:miter lim="800000"/>
            <a:headEnd/>
            <a:tailEnd/>
          </a:ln>
        </p:spPr>
        <p:txBody>
          <a:bodyPr wrap="none">
            <a:spAutoFit/>
          </a:bodyPr>
          <a:lstStyle/>
          <a:p>
            <a:r>
              <a:rPr lang="en-US">
                <a:latin typeface="Gill Sans" charset="0"/>
              </a:rPr>
              <a:t>IFG46</a:t>
            </a:r>
          </a:p>
        </p:txBody>
      </p:sp>
      <p:sp>
        <p:nvSpPr>
          <p:cNvPr id="97287" name="Text Box 8"/>
          <p:cNvSpPr txBox="1">
            <a:spLocks noChangeArrowheads="1"/>
          </p:cNvSpPr>
          <p:nvPr/>
        </p:nvSpPr>
        <p:spPr bwMode="auto">
          <a:xfrm>
            <a:off x="423863" y="5776913"/>
            <a:ext cx="1076325" cy="466725"/>
          </a:xfrm>
          <a:prstGeom prst="rect">
            <a:avLst/>
          </a:prstGeom>
          <a:noFill/>
          <a:ln w="9525">
            <a:solidFill>
              <a:schemeClr val="tx1"/>
            </a:solidFill>
            <a:miter lim="800000"/>
            <a:headEnd/>
            <a:tailEnd/>
          </a:ln>
        </p:spPr>
        <p:txBody>
          <a:bodyPr wrap="none">
            <a:spAutoFit/>
          </a:bodyPr>
          <a:lstStyle/>
          <a:p>
            <a:r>
              <a:rPr lang="en-US">
                <a:latin typeface="Gill Sans" charset="0"/>
              </a:rPr>
              <a:t>vmPFC</a:t>
            </a:r>
          </a:p>
        </p:txBody>
      </p:sp>
      <p:sp>
        <p:nvSpPr>
          <p:cNvPr id="97288" name="Text Box 9"/>
          <p:cNvSpPr txBox="1">
            <a:spLocks noChangeArrowheads="1"/>
          </p:cNvSpPr>
          <p:nvPr/>
        </p:nvSpPr>
        <p:spPr bwMode="auto">
          <a:xfrm>
            <a:off x="1947863" y="4565650"/>
            <a:ext cx="1085850" cy="304800"/>
          </a:xfrm>
          <a:prstGeom prst="rect">
            <a:avLst/>
          </a:prstGeom>
          <a:noFill/>
          <a:ln w="9525">
            <a:noFill/>
            <a:miter lim="800000"/>
            <a:headEnd/>
            <a:tailEnd/>
          </a:ln>
        </p:spPr>
        <p:txBody>
          <a:bodyPr wrap="none">
            <a:spAutoFit/>
          </a:bodyPr>
          <a:lstStyle/>
          <a:p>
            <a:r>
              <a:rPr lang="en-US" sz="1400">
                <a:latin typeface="Gill Sans" charset="0"/>
              </a:rPr>
              <a:t>All decisions</a:t>
            </a:r>
          </a:p>
        </p:txBody>
      </p:sp>
      <p:sp>
        <p:nvSpPr>
          <p:cNvPr id="97289" name="Text Box 10"/>
          <p:cNvSpPr txBox="1">
            <a:spLocks noChangeArrowheads="1"/>
          </p:cNvSpPr>
          <p:nvPr/>
        </p:nvSpPr>
        <p:spPr bwMode="auto">
          <a:xfrm>
            <a:off x="4995863" y="2898775"/>
            <a:ext cx="914400" cy="304800"/>
          </a:xfrm>
          <a:prstGeom prst="rect">
            <a:avLst/>
          </a:prstGeom>
          <a:noFill/>
          <a:ln w="9525">
            <a:noFill/>
            <a:miter lim="800000"/>
            <a:headEnd/>
            <a:tailEnd/>
          </a:ln>
        </p:spPr>
        <p:txBody>
          <a:bodyPr wrap="none">
            <a:spAutoFit/>
          </a:bodyPr>
          <a:lstStyle/>
          <a:p>
            <a:r>
              <a:rPr lang="en-US" sz="1400">
                <a:latin typeface="Gill Sans" charset="0"/>
              </a:rPr>
              <a:t>Unhealthy</a:t>
            </a:r>
          </a:p>
        </p:txBody>
      </p:sp>
      <p:sp>
        <p:nvSpPr>
          <p:cNvPr id="97290" name="Text Box 11"/>
          <p:cNvSpPr txBox="1">
            <a:spLocks noChangeArrowheads="1"/>
          </p:cNvSpPr>
          <p:nvPr/>
        </p:nvSpPr>
        <p:spPr bwMode="auto">
          <a:xfrm>
            <a:off x="5002213" y="3203575"/>
            <a:ext cx="739775" cy="304800"/>
          </a:xfrm>
          <a:prstGeom prst="rect">
            <a:avLst/>
          </a:prstGeom>
          <a:noFill/>
          <a:ln w="9525">
            <a:noFill/>
            <a:miter lim="800000"/>
            <a:headEnd/>
            <a:tailEnd/>
          </a:ln>
        </p:spPr>
        <p:txBody>
          <a:bodyPr wrap="none">
            <a:spAutoFit/>
          </a:bodyPr>
          <a:lstStyle/>
          <a:p>
            <a:r>
              <a:rPr lang="en-US" sz="1400">
                <a:latin typeface="Gill Sans" charset="0"/>
              </a:rPr>
              <a:t>Healthy</a:t>
            </a:r>
          </a:p>
        </p:txBody>
      </p:sp>
      <p:sp>
        <p:nvSpPr>
          <p:cNvPr id="97291" name="Text Box 12"/>
          <p:cNvSpPr txBox="1">
            <a:spLocks noChangeArrowheads="1"/>
          </p:cNvSpPr>
          <p:nvPr/>
        </p:nvSpPr>
        <p:spPr bwMode="auto">
          <a:xfrm>
            <a:off x="3675063" y="2357438"/>
            <a:ext cx="790575" cy="466725"/>
          </a:xfrm>
          <a:prstGeom prst="rect">
            <a:avLst/>
          </a:prstGeom>
          <a:noFill/>
          <a:ln w="9525">
            <a:solidFill>
              <a:schemeClr val="tx1"/>
            </a:solidFill>
            <a:miter lim="800000"/>
            <a:headEnd/>
            <a:tailEnd/>
          </a:ln>
        </p:spPr>
        <p:txBody>
          <a:bodyPr wrap="none">
            <a:spAutoFit/>
          </a:bodyPr>
          <a:lstStyle/>
          <a:p>
            <a:r>
              <a:rPr lang="en-US">
                <a:latin typeface="Gill Sans" charset="0"/>
              </a:rPr>
              <a:t>IFG9</a:t>
            </a:r>
          </a:p>
        </p:txBody>
      </p:sp>
      <p:sp>
        <p:nvSpPr>
          <p:cNvPr id="97292" name="Text Box 13"/>
          <p:cNvSpPr txBox="1">
            <a:spLocks noChangeArrowheads="1"/>
          </p:cNvSpPr>
          <p:nvPr/>
        </p:nvSpPr>
        <p:spPr bwMode="auto">
          <a:xfrm>
            <a:off x="3573463" y="4043363"/>
            <a:ext cx="942975" cy="466725"/>
          </a:xfrm>
          <a:prstGeom prst="rect">
            <a:avLst/>
          </a:prstGeom>
          <a:noFill/>
          <a:ln w="9525">
            <a:solidFill>
              <a:schemeClr val="tx1"/>
            </a:solidFill>
            <a:miter lim="800000"/>
            <a:headEnd/>
            <a:tailEnd/>
          </a:ln>
        </p:spPr>
        <p:txBody>
          <a:bodyPr wrap="none">
            <a:spAutoFit/>
          </a:bodyPr>
          <a:lstStyle/>
          <a:p>
            <a:r>
              <a:rPr lang="en-US">
                <a:latin typeface="Gill Sans" charset="0"/>
              </a:rPr>
              <a:t>IFG46</a:t>
            </a:r>
          </a:p>
        </p:txBody>
      </p:sp>
      <p:sp>
        <p:nvSpPr>
          <p:cNvPr id="97293" name="Text Box 14"/>
          <p:cNvSpPr txBox="1">
            <a:spLocks noChangeArrowheads="1"/>
          </p:cNvSpPr>
          <p:nvPr/>
        </p:nvSpPr>
        <p:spPr bwMode="auto">
          <a:xfrm>
            <a:off x="3471863" y="5786438"/>
            <a:ext cx="1076325" cy="466725"/>
          </a:xfrm>
          <a:prstGeom prst="rect">
            <a:avLst/>
          </a:prstGeom>
          <a:noFill/>
          <a:ln w="9525">
            <a:solidFill>
              <a:schemeClr val="tx1"/>
            </a:solidFill>
            <a:miter lim="800000"/>
            <a:headEnd/>
            <a:tailEnd/>
          </a:ln>
        </p:spPr>
        <p:txBody>
          <a:bodyPr wrap="none">
            <a:spAutoFit/>
          </a:bodyPr>
          <a:lstStyle/>
          <a:p>
            <a:r>
              <a:rPr lang="en-US">
                <a:latin typeface="Gill Sans" charset="0"/>
              </a:rPr>
              <a:t>vmPFC</a:t>
            </a:r>
          </a:p>
        </p:txBody>
      </p:sp>
      <p:sp>
        <p:nvSpPr>
          <p:cNvPr id="97294" name="Text Box 15"/>
          <p:cNvSpPr txBox="1">
            <a:spLocks noChangeArrowheads="1"/>
          </p:cNvSpPr>
          <p:nvPr/>
        </p:nvSpPr>
        <p:spPr bwMode="auto">
          <a:xfrm>
            <a:off x="4995863" y="4575175"/>
            <a:ext cx="914400" cy="304800"/>
          </a:xfrm>
          <a:prstGeom prst="rect">
            <a:avLst/>
          </a:prstGeom>
          <a:noFill/>
          <a:ln w="9525">
            <a:noFill/>
            <a:miter lim="800000"/>
            <a:headEnd/>
            <a:tailEnd/>
          </a:ln>
        </p:spPr>
        <p:txBody>
          <a:bodyPr wrap="none">
            <a:spAutoFit/>
          </a:bodyPr>
          <a:lstStyle/>
          <a:p>
            <a:r>
              <a:rPr lang="en-US" sz="1400">
                <a:latin typeface="Gill Sans" charset="0"/>
              </a:rPr>
              <a:t>Unhealthy</a:t>
            </a:r>
          </a:p>
        </p:txBody>
      </p:sp>
      <p:sp>
        <p:nvSpPr>
          <p:cNvPr id="97295" name="Text Box 16"/>
          <p:cNvSpPr txBox="1">
            <a:spLocks noChangeArrowheads="1"/>
          </p:cNvSpPr>
          <p:nvPr/>
        </p:nvSpPr>
        <p:spPr bwMode="auto">
          <a:xfrm>
            <a:off x="5002213" y="4879975"/>
            <a:ext cx="739775" cy="304800"/>
          </a:xfrm>
          <a:prstGeom prst="rect">
            <a:avLst/>
          </a:prstGeom>
          <a:noFill/>
          <a:ln w="9525">
            <a:noFill/>
            <a:miter lim="800000"/>
            <a:headEnd/>
            <a:tailEnd/>
          </a:ln>
        </p:spPr>
        <p:txBody>
          <a:bodyPr wrap="none">
            <a:spAutoFit/>
          </a:bodyPr>
          <a:lstStyle/>
          <a:p>
            <a:r>
              <a:rPr lang="en-US" sz="1400">
                <a:latin typeface="Gill Sans" charset="0"/>
              </a:rPr>
              <a:t>Healthy</a:t>
            </a:r>
          </a:p>
        </p:txBody>
      </p:sp>
      <p:sp>
        <p:nvSpPr>
          <p:cNvPr id="97296" name="Text Box 18"/>
          <p:cNvSpPr txBox="1">
            <a:spLocks noChangeArrowheads="1"/>
          </p:cNvSpPr>
          <p:nvPr/>
        </p:nvSpPr>
        <p:spPr bwMode="auto">
          <a:xfrm>
            <a:off x="7967663" y="2898775"/>
            <a:ext cx="392112" cy="304800"/>
          </a:xfrm>
          <a:prstGeom prst="rect">
            <a:avLst/>
          </a:prstGeom>
          <a:noFill/>
          <a:ln w="9525">
            <a:noFill/>
            <a:miter lim="800000"/>
            <a:headEnd/>
            <a:tailEnd/>
          </a:ln>
        </p:spPr>
        <p:txBody>
          <a:bodyPr wrap="none">
            <a:spAutoFit/>
          </a:bodyPr>
          <a:lstStyle/>
          <a:p>
            <a:r>
              <a:rPr lang="en-US" sz="1400">
                <a:latin typeface="Gill Sans" charset="0"/>
              </a:rPr>
              <a:t>SC</a:t>
            </a:r>
          </a:p>
        </p:txBody>
      </p:sp>
      <p:sp>
        <p:nvSpPr>
          <p:cNvPr id="97297" name="Text Box 19"/>
          <p:cNvSpPr txBox="1">
            <a:spLocks noChangeArrowheads="1"/>
          </p:cNvSpPr>
          <p:nvPr/>
        </p:nvSpPr>
        <p:spPr bwMode="auto">
          <a:xfrm>
            <a:off x="7974013" y="3203575"/>
            <a:ext cx="1090612" cy="304800"/>
          </a:xfrm>
          <a:prstGeom prst="rect">
            <a:avLst/>
          </a:prstGeom>
          <a:noFill/>
          <a:ln w="9525">
            <a:noFill/>
            <a:miter lim="800000"/>
            <a:headEnd/>
            <a:tailEnd/>
          </a:ln>
        </p:spPr>
        <p:txBody>
          <a:bodyPr wrap="none">
            <a:spAutoFit/>
          </a:bodyPr>
          <a:lstStyle/>
          <a:p>
            <a:r>
              <a:rPr lang="en-US" sz="1400">
                <a:latin typeface="Gill Sans" charset="0"/>
              </a:rPr>
              <a:t>Non control</a:t>
            </a:r>
          </a:p>
        </p:txBody>
      </p:sp>
      <p:sp>
        <p:nvSpPr>
          <p:cNvPr id="97298" name="Text Box 20"/>
          <p:cNvSpPr txBox="1">
            <a:spLocks noChangeArrowheads="1"/>
          </p:cNvSpPr>
          <p:nvPr/>
        </p:nvSpPr>
        <p:spPr bwMode="auto">
          <a:xfrm>
            <a:off x="7967663" y="3508375"/>
            <a:ext cx="854075" cy="304800"/>
          </a:xfrm>
          <a:prstGeom prst="rect">
            <a:avLst/>
          </a:prstGeom>
          <a:noFill/>
          <a:ln w="9525">
            <a:noFill/>
            <a:miter lim="800000"/>
            <a:headEnd/>
            <a:tailEnd/>
          </a:ln>
        </p:spPr>
        <p:txBody>
          <a:bodyPr wrap="none">
            <a:spAutoFit/>
          </a:bodyPr>
          <a:lstStyle/>
          <a:p>
            <a:r>
              <a:rPr lang="en-US" sz="1400">
                <a:latin typeface="Gill Sans" charset="0"/>
              </a:rPr>
              <a:t>Failed SC</a:t>
            </a:r>
          </a:p>
        </p:txBody>
      </p:sp>
      <p:sp>
        <p:nvSpPr>
          <p:cNvPr id="97299" name="Text Box 21"/>
          <p:cNvSpPr txBox="1">
            <a:spLocks noChangeArrowheads="1"/>
          </p:cNvSpPr>
          <p:nvPr/>
        </p:nvSpPr>
        <p:spPr bwMode="auto">
          <a:xfrm>
            <a:off x="6646863" y="2357438"/>
            <a:ext cx="790575" cy="466725"/>
          </a:xfrm>
          <a:prstGeom prst="rect">
            <a:avLst/>
          </a:prstGeom>
          <a:noFill/>
          <a:ln w="9525">
            <a:solidFill>
              <a:schemeClr val="tx1"/>
            </a:solidFill>
            <a:miter lim="800000"/>
            <a:headEnd/>
            <a:tailEnd/>
          </a:ln>
        </p:spPr>
        <p:txBody>
          <a:bodyPr wrap="none">
            <a:spAutoFit/>
          </a:bodyPr>
          <a:lstStyle/>
          <a:p>
            <a:r>
              <a:rPr lang="en-US">
                <a:latin typeface="Gill Sans" charset="0"/>
              </a:rPr>
              <a:t>IFG9</a:t>
            </a:r>
          </a:p>
        </p:txBody>
      </p:sp>
      <p:sp>
        <p:nvSpPr>
          <p:cNvPr id="97300" name="Text Box 22"/>
          <p:cNvSpPr txBox="1">
            <a:spLocks noChangeArrowheads="1"/>
          </p:cNvSpPr>
          <p:nvPr/>
        </p:nvSpPr>
        <p:spPr bwMode="auto">
          <a:xfrm>
            <a:off x="6545263" y="4043363"/>
            <a:ext cx="942975" cy="466725"/>
          </a:xfrm>
          <a:prstGeom prst="rect">
            <a:avLst/>
          </a:prstGeom>
          <a:noFill/>
          <a:ln w="9525">
            <a:solidFill>
              <a:schemeClr val="tx1"/>
            </a:solidFill>
            <a:miter lim="800000"/>
            <a:headEnd/>
            <a:tailEnd/>
          </a:ln>
        </p:spPr>
        <p:txBody>
          <a:bodyPr wrap="none">
            <a:spAutoFit/>
          </a:bodyPr>
          <a:lstStyle/>
          <a:p>
            <a:r>
              <a:rPr lang="en-US">
                <a:latin typeface="Gill Sans" charset="0"/>
              </a:rPr>
              <a:t>IFG46</a:t>
            </a:r>
          </a:p>
        </p:txBody>
      </p:sp>
      <p:sp>
        <p:nvSpPr>
          <p:cNvPr id="97301" name="Text Box 24"/>
          <p:cNvSpPr txBox="1">
            <a:spLocks noChangeArrowheads="1"/>
          </p:cNvSpPr>
          <p:nvPr/>
        </p:nvSpPr>
        <p:spPr bwMode="auto">
          <a:xfrm>
            <a:off x="6443663" y="5786438"/>
            <a:ext cx="1076325" cy="466725"/>
          </a:xfrm>
          <a:prstGeom prst="rect">
            <a:avLst/>
          </a:prstGeom>
          <a:noFill/>
          <a:ln w="9525">
            <a:solidFill>
              <a:schemeClr val="tx1"/>
            </a:solidFill>
            <a:miter lim="800000"/>
            <a:headEnd/>
            <a:tailEnd/>
          </a:ln>
        </p:spPr>
        <p:txBody>
          <a:bodyPr wrap="none">
            <a:spAutoFit/>
          </a:bodyPr>
          <a:lstStyle/>
          <a:p>
            <a:r>
              <a:rPr lang="en-US">
                <a:latin typeface="Gill Sans" charset="0"/>
              </a:rPr>
              <a:t>vmPFC</a:t>
            </a:r>
          </a:p>
        </p:txBody>
      </p:sp>
      <p:sp>
        <p:nvSpPr>
          <p:cNvPr id="97302" name="Text Box 25"/>
          <p:cNvSpPr txBox="1">
            <a:spLocks noChangeArrowheads="1"/>
          </p:cNvSpPr>
          <p:nvPr/>
        </p:nvSpPr>
        <p:spPr bwMode="auto">
          <a:xfrm>
            <a:off x="441325" y="1900238"/>
            <a:ext cx="1512888" cy="457200"/>
          </a:xfrm>
          <a:prstGeom prst="rect">
            <a:avLst/>
          </a:prstGeom>
          <a:noFill/>
          <a:ln w="9525">
            <a:noFill/>
            <a:miter lim="800000"/>
            <a:headEnd/>
            <a:tailEnd/>
          </a:ln>
        </p:spPr>
        <p:txBody>
          <a:bodyPr wrap="none">
            <a:spAutoFit/>
          </a:bodyPr>
          <a:lstStyle/>
          <a:p>
            <a:r>
              <a:rPr lang="en-US" b="1">
                <a:latin typeface="Gill Sans" charset="0"/>
              </a:rPr>
              <a:t>Model 1`</a:t>
            </a:r>
          </a:p>
        </p:txBody>
      </p:sp>
      <p:sp>
        <p:nvSpPr>
          <p:cNvPr id="97303" name="Text Box 26"/>
          <p:cNvSpPr txBox="1">
            <a:spLocks noChangeArrowheads="1"/>
          </p:cNvSpPr>
          <p:nvPr/>
        </p:nvSpPr>
        <p:spPr bwMode="auto">
          <a:xfrm>
            <a:off x="3505200" y="1900238"/>
            <a:ext cx="1512888" cy="457200"/>
          </a:xfrm>
          <a:prstGeom prst="rect">
            <a:avLst/>
          </a:prstGeom>
          <a:noFill/>
          <a:ln w="9525">
            <a:noFill/>
            <a:miter lim="800000"/>
            <a:headEnd/>
            <a:tailEnd/>
          </a:ln>
        </p:spPr>
        <p:txBody>
          <a:bodyPr wrap="none">
            <a:spAutoFit/>
          </a:bodyPr>
          <a:lstStyle/>
          <a:p>
            <a:r>
              <a:rPr lang="en-US" b="1">
                <a:latin typeface="Gill Sans" charset="0"/>
              </a:rPr>
              <a:t>Model 2`</a:t>
            </a:r>
          </a:p>
        </p:txBody>
      </p:sp>
      <p:sp>
        <p:nvSpPr>
          <p:cNvPr id="97304" name="Text Box 27"/>
          <p:cNvSpPr txBox="1">
            <a:spLocks noChangeArrowheads="1"/>
          </p:cNvSpPr>
          <p:nvPr/>
        </p:nvSpPr>
        <p:spPr bwMode="auto">
          <a:xfrm>
            <a:off x="6477000" y="1900238"/>
            <a:ext cx="1512888" cy="457200"/>
          </a:xfrm>
          <a:prstGeom prst="rect">
            <a:avLst/>
          </a:prstGeom>
          <a:noFill/>
          <a:ln w="9525">
            <a:noFill/>
            <a:miter lim="800000"/>
            <a:headEnd/>
            <a:tailEnd/>
          </a:ln>
        </p:spPr>
        <p:txBody>
          <a:bodyPr wrap="none">
            <a:spAutoFit/>
          </a:bodyPr>
          <a:lstStyle/>
          <a:p>
            <a:r>
              <a:rPr lang="en-US" b="1">
                <a:latin typeface="Gill Sans" charset="0"/>
              </a:rPr>
              <a:t>Model 3`</a:t>
            </a:r>
          </a:p>
        </p:txBody>
      </p:sp>
      <p:sp>
        <p:nvSpPr>
          <p:cNvPr id="97305" name="Text Box 30"/>
          <p:cNvSpPr txBox="1">
            <a:spLocks noChangeArrowheads="1"/>
          </p:cNvSpPr>
          <p:nvPr/>
        </p:nvSpPr>
        <p:spPr bwMode="auto">
          <a:xfrm>
            <a:off x="8001000" y="4565650"/>
            <a:ext cx="392113" cy="304800"/>
          </a:xfrm>
          <a:prstGeom prst="rect">
            <a:avLst/>
          </a:prstGeom>
          <a:noFill/>
          <a:ln w="9525">
            <a:noFill/>
            <a:miter lim="800000"/>
            <a:headEnd/>
            <a:tailEnd/>
          </a:ln>
        </p:spPr>
        <p:txBody>
          <a:bodyPr wrap="none">
            <a:spAutoFit/>
          </a:bodyPr>
          <a:lstStyle/>
          <a:p>
            <a:r>
              <a:rPr lang="en-US" sz="1400">
                <a:latin typeface="Gill Sans" charset="0"/>
              </a:rPr>
              <a:t>SC</a:t>
            </a:r>
          </a:p>
        </p:txBody>
      </p:sp>
      <p:sp>
        <p:nvSpPr>
          <p:cNvPr id="97306" name="Text Box 31"/>
          <p:cNvSpPr txBox="1">
            <a:spLocks noChangeArrowheads="1"/>
          </p:cNvSpPr>
          <p:nvPr/>
        </p:nvSpPr>
        <p:spPr bwMode="auto">
          <a:xfrm>
            <a:off x="8001000" y="5175250"/>
            <a:ext cx="854075" cy="304800"/>
          </a:xfrm>
          <a:prstGeom prst="rect">
            <a:avLst/>
          </a:prstGeom>
          <a:noFill/>
          <a:ln w="9525">
            <a:noFill/>
            <a:miter lim="800000"/>
            <a:headEnd/>
            <a:tailEnd/>
          </a:ln>
        </p:spPr>
        <p:txBody>
          <a:bodyPr wrap="none">
            <a:spAutoFit/>
          </a:bodyPr>
          <a:lstStyle/>
          <a:p>
            <a:r>
              <a:rPr lang="en-US" sz="1400">
                <a:latin typeface="Gill Sans" charset="0"/>
              </a:rPr>
              <a:t>Failed SC</a:t>
            </a:r>
          </a:p>
        </p:txBody>
      </p:sp>
      <p:sp>
        <p:nvSpPr>
          <p:cNvPr id="97307" name="Text Box 32"/>
          <p:cNvSpPr txBox="1">
            <a:spLocks noChangeArrowheads="1"/>
          </p:cNvSpPr>
          <p:nvPr/>
        </p:nvSpPr>
        <p:spPr bwMode="auto">
          <a:xfrm>
            <a:off x="8001000" y="4870450"/>
            <a:ext cx="1090613" cy="304800"/>
          </a:xfrm>
          <a:prstGeom prst="rect">
            <a:avLst/>
          </a:prstGeom>
          <a:noFill/>
          <a:ln w="9525">
            <a:noFill/>
            <a:miter lim="800000"/>
            <a:headEnd/>
            <a:tailEnd/>
          </a:ln>
        </p:spPr>
        <p:txBody>
          <a:bodyPr wrap="none">
            <a:spAutoFit/>
          </a:bodyPr>
          <a:lstStyle/>
          <a:p>
            <a:r>
              <a:rPr lang="en-US" sz="1400">
                <a:latin typeface="Gill Sans" charset="0"/>
              </a:rPr>
              <a:t>Non control</a:t>
            </a:r>
          </a:p>
        </p:txBody>
      </p:sp>
      <p:sp>
        <p:nvSpPr>
          <p:cNvPr id="97308" name="Line 33"/>
          <p:cNvSpPr>
            <a:spLocks noChangeShapeType="1"/>
          </p:cNvSpPr>
          <p:nvPr/>
        </p:nvSpPr>
        <p:spPr bwMode="auto">
          <a:xfrm>
            <a:off x="1219200" y="3048000"/>
            <a:ext cx="762000" cy="0"/>
          </a:xfrm>
          <a:prstGeom prst="line">
            <a:avLst/>
          </a:prstGeom>
          <a:noFill/>
          <a:ln w="9525">
            <a:solidFill>
              <a:schemeClr val="tx1"/>
            </a:solidFill>
            <a:prstDash val="dash"/>
            <a:round/>
            <a:headEnd type="arrow" w="med" len="med"/>
            <a:tailEnd/>
          </a:ln>
        </p:spPr>
        <p:txBody>
          <a:bodyPr wrap="none" anchor="ctr"/>
          <a:lstStyle/>
          <a:p>
            <a:endParaRPr lang="en-US"/>
          </a:p>
        </p:txBody>
      </p:sp>
      <p:sp>
        <p:nvSpPr>
          <p:cNvPr id="97309" name="Line 34"/>
          <p:cNvSpPr>
            <a:spLocks noChangeShapeType="1"/>
          </p:cNvSpPr>
          <p:nvPr/>
        </p:nvSpPr>
        <p:spPr bwMode="auto">
          <a:xfrm>
            <a:off x="1219200" y="4724400"/>
            <a:ext cx="762000" cy="0"/>
          </a:xfrm>
          <a:prstGeom prst="line">
            <a:avLst/>
          </a:prstGeom>
          <a:noFill/>
          <a:ln w="9525">
            <a:solidFill>
              <a:schemeClr val="tx1"/>
            </a:solidFill>
            <a:prstDash val="dash"/>
            <a:round/>
            <a:headEnd type="arrow" w="med" len="med"/>
            <a:tailEnd/>
          </a:ln>
        </p:spPr>
        <p:txBody>
          <a:bodyPr wrap="none" anchor="ctr"/>
          <a:lstStyle/>
          <a:p>
            <a:endParaRPr lang="en-US"/>
          </a:p>
        </p:txBody>
      </p:sp>
      <p:sp>
        <p:nvSpPr>
          <p:cNvPr id="97310" name="Line 35"/>
          <p:cNvSpPr>
            <a:spLocks noChangeShapeType="1"/>
          </p:cNvSpPr>
          <p:nvPr/>
        </p:nvSpPr>
        <p:spPr bwMode="auto">
          <a:xfrm>
            <a:off x="4267200" y="3048000"/>
            <a:ext cx="762000" cy="0"/>
          </a:xfrm>
          <a:prstGeom prst="line">
            <a:avLst/>
          </a:prstGeom>
          <a:noFill/>
          <a:ln w="9525">
            <a:solidFill>
              <a:schemeClr val="tx1"/>
            </a:solidFill>
            <a:prstDash val="dash"/>
            <a:round/>
            <a:headEnd type="arrow" w="med" len="med"/>
            <a:tailEnd/>
          </a:ln>
        </p:spPr>
        <p:txBody>
          <a:bodyPr wrap="none" anchor="ctr"/>
          <a:lstStyle/>
          <a:p>
            <a:endParaRPr lang="en-US"/>
          </a:p>
        </p:txBody>
      </p:sp>
      <p:sp>
        <p:nvSpPr>
          <p:cNvPr id="97311" name="Line 36"/>
          <p:cNvSpPr>
            <a:spLocks noChangeShapeType="1"/>
          </p:cNvSpPr>
          <p:nvPr/>
        </p:nvSpPr>
        <p:spPr bwMode="auto">
          <a:xfrm>
            <a:off x="4267200" y="3352800"/>
            <a:ext cx="762000" cy="0"/>
          </a:xfrm>
          <a:prstGeom prst="line">
            <a:avLst/>
          </a:prstGeom>
          <a:noFill/>
          <a:ln w="9525">
            <a:solidFill>
              <a:schemeClr val="tx1"/>
            </a:solidFill>
            <a:prstDash val="dash"/>
            <a:round/>
            <a:headEnd type="arrow" w="med" len="med"/>
            <a:tailEnd/>
          </a:ln>
        </p:spPr>
        <p:txBody>
          <a:bodyPr wrap="none" anchor="ctr"/>
          <a:lstStyle/>
          <a:p>
            <a:endParaRPr lang="en-US"/>
          </a:p>
        </p:txBody>
      </p:sp>
      <p:sp>
        <p:nvSpPr>
          <p:cNvPr id="97312" name="Line 37"/>
          <p:cNvSpPr>
            <a:spLocks noChangeShapeType="1"/>
          </p:cNvSpPr>
          <p:nvPr/>
        </p:nvSpPr>
        <p:spPr bwMode="auto">
          <a:xfrm>
            <a:off x="4267200" y="4724400"/>
            <a:ext cx="762000" cy="0"/>
          </a:xfrm>
          <a:prstGeom prst="line">
            <a:avLst/>
          </a:prstGeom>
          <a:noFill/>
          <a:ln w="9525">
            <a:solidFill>
              <a:schemeClr val="tx1"/>
            </a:solidFill>
            <a:prstDash val="dash"/>
            <a:round/>
            <a:headEnd type="arrow" w="med" len="med"/>
            <a:tailEnd/>
          </a:ln>
        </p:spPr>
        <p:txBody>
          <a:bodyPr wrap="none" anchor="ctr"/>
          <a:lstStyle/>
          <a:p>
            <a:endParaRPr lang="en-US"/>
          </a:p>
        </p:txBody>
      </p:sp>
      <p:sp>
        <p:nvSpPr>
          <p:cNvPr id="97313" name="Line 38"/>
          <p:cNvSpPr>
            <a:spLocks noChangeShapeType="1"/>
          </p:cNvSpPr>
          <p:nvPr/>
        </p:nvSpPr>
        <p:spPr bwMode="auto">
          <a:xfrm>
            <a:off x="4267200" y="5029200"/>
            <a:ext cx="762000" cy="0"/>
          </a:xfrm>
          <a:prstGeom prst="line">
            <a:avLst/>
          </a:prstGeom>
          <a:noFill/>
          <a:ln w="9525">
            <a:solidFill>
              <a:schemeClr val="tx1"/>
            </a:solidFill>
            <a:prstDash val="dash"/>
            <a:round/>
            <a:headEnd type="arrow" w="med" len="med"/>
            <a:tailEnd/>
          </a:ln>
        </p:spPr>
        <p:txBody>
          <a:bodyPr wrap="none" anchor="ctr"/>
          <a:lstStyle/>
          <a:p>
            <a:endParaRPr lang="en-US"/>
          </a:p>
        </p:txBody>
      </p:sp>
      <p:sp>
        <p:nvSpPr>
          <p:cNvPr id="97314" name="Line 39"/>
          <p:cNvSpPr>
            <a:spLocks noChangeShapeType="1"/>
          </p:cNvSpPr>
          <p:nvPr/>
        </p:nvSpPr>
        <p:spPr bwMode="auto">
          <a:xfrm>
            <a:off x="7239000" y="3048000"/>
            <a:ext cx="762000" cy="0"/>
          </a:xfrm>
          <a:prstGeom prst="line">
            <a:avLst/>
          </a:prstGeom>
          <a:noFill/>
          <a:ln w="9525">
            <a:solidFill>
              <a:schemeClr val="tx1"/>
            </a:solidFill>
            <a:prstDash val="dash"/>
            <a:round/>
            <a:headEnd type="arrow" w="med" len="med"/>
            <a:tailEnd/>
          </a:ln>
        </p:spPr>
        <p:txBody>
          <a:bodyPr wrap="none" anchor="ctr"/>
          <a:lstStyle/>
          <a:p>
            <a:endParaRPr lang="en-US"/>
          </a:p>
        </p:txBody>
      </p:sp>
      <p:sp>
        <p:nvSpPr>
          <p:cNvPr id="97315" name="Line 40"/>
          <p:cNvSpPr>
            <a:spLocks noChangeShapeType="1"/>
          </p:cNvSpPr>
          <p:nvPr/>
        </p:nvSpPr>
        <p:spPr bwMode="auto">
          <a:xfrm>
            <a:off x="7239000" y="3352800"/>
            <a:ext cx="762000" cy="0"/>
          </a:xfrm>
          <a:prstGeom prst="line">
            <a:avLst/>
          </a:prstGeom>
          <a:noFill/>
          <a:ln w="9525">
            <a:solidFill>
              <a:schemeClr val="tx1"/>
            </a:solidFill>
            <a:prstDash val="dash"/>
            <a:round/>
            <a:headEnd type="arrow" w="med" len="med"/>
            <a:tailEnd/>
          </a:ln>
        </p:spPr>
        <p:txBody>
          <a:bodyPr wrap="none" anchor="ctr"/>
          <a:lstStyle/>
          <a:p>
            <a:endParaRPr lang="en-US"/>
          </a:p>
        </p:txBody>
      </p:sp>
      <p:sp>
        <p:nvSpPr>
          <p:cNvPr id="97316" name="Line 41"/>
          <p:cNvSpPr>
            <a:spLocks noChangeShapeType="1"/>
          </p:cNvSpPr>
          <p:nvPr/>
        </p:nvSpPr>
        <p:spPr bwMode="auto">
          <a:xfrm>
            <a:off x="7239000" y="4724400"/>
            <a:ext cx="762000" cy="0"/>
          </a:xfrm>
          <a:prstGeom prst="line">
            <a:avLst/>
          </a:prstGeom>
          <a:noFill/>
          <a:ln w="9525">
            <a:solidFill>
              <a:schemeClr val="tx1"/>
            </a:solidFill>
            <a:prstDash val="dash"/>
            <a:round/>
            <a:headEnd type="arrow" w="med" len="med"/>
            <a:tailEnd/>
          </a:ln>
        </p:spPr>
        <p:txBody>
          <a:bodyPr wrap="none" anchor="ctr"/>
          <a:lstStyle/>
          <a:p>
            <a:endParaRPr lang="en-US"/>
          </a:p>
        </p:txBody>
      </p:sp>
      <p:sp>
        <p:nvSpPr>
          <p:cNvPr id="97317" name="Line 42"/>
          <p:cNvSpPr>
            <a:spLocks noChangeShapeType="1"/>
          </p:cNvSpPr>
          <p:nvPr/>
        </p:nvSpPr>
        <p:spPr bwMode="auto">
          <a:xfrm>
            <a:off x="7239000" y="5029200"/>
            <a:ext cx="762000" cy="0"/>
          </a:xfrm>
          <a:prstGeom prst="line">
            <a:avLst/>
          </a:prstGeom>
          <a:noFill/>
          <a:ln w="9525">
            <a:solidFill>
              <a:schemeClr val="tx1"/>
            </a:solidFill>
            <a:prstDash val="dash"/>
            <a:round/>
            <a:headEnd type="arrow" w="med" len="med"/>
            <a:tailEnd/>
          </a:ln>
        </p:spPr>
        <p:txBody>
          <a:bodyPr wrap="none" anchor="ctr"/>
          <a:lstStyle/>
          <a:p>
            <a:endParaRPr lang="en-US"/>
          </a:p>
        </p:txBody>
      </p:sp>
      <p:sp>
        <p:nvSpPr>
          <p:cNvPr id="97318" name="Line 43"/>
          <p:cNvSpPr>
            <a:spLocks noChangeShapeType="1"/>
          </p:cNvSpPr>
          <p:nvPr/>
        </p:nvSpPr>
        <p:spPr bwMode="auto">
          <a:xfrm>
            <a:off x="7239000" y="3657600"/>
            <a:ext cx="762000" cy="0"/>
          </a:xfrm>
          <a:prstGeom prst="line">
            <a:avLst/>
          </a:prstGeom>
          <a:noFill/>
          <a:ln w="9525">
            <a:solidFill>
              <a:schemeClr val="tx1"/>
            </a:solidFill>
            <a:prstDash val="dash"/>
            <a:round/>
            <a:headEnd type="arrow" w="med" len="med"/>
            <a:tailEnd/>
          </a:ln>
        </p:spPr>
        <p:txBody>
          <a:bodyPr wrap="none" anchor="ctr"/>
          <a:lstStyle/>
          <a:p>
            <a:endParaRPr lang="en-US"/>
          </a:p>
        </p:txBody>
      </p:sp>
      <p:sp>
        <p:nvSpPr>
          <p:cNvPr id="97319" name="Line 44"/>
          <p:cNvSpPr>
            <a:spLocks noChangeShapeType="1"/>
          </p:cNvSpPr>
          <p:nvPr/>
        </p:nvSpPr>
        <p:spPr bwMode="auto">
          <a:xfrm>
            <a:off x="7239000" y="5334000"/>
            <a:ext cx="762000" cy="0"/>
          </a:xfrm>
          <a:prstGeom prst="line">
            <a:avLst/>
          </a:prstGeom>
          <a:noFill/>
          <a:ln w="9525">
            <a:solidFill>
              <a:schemeClr val="tx1"/>
            </a:solidFill>
            <a:prstDash val="dash"/>
            <a:round/>
            <a:headEnd type="arrow" w="med" len="med"/>
            <a:tailEnd/>
          </a:ln>
        </p:spPr>
        <p:txBody>
          <a:bodyPr wrap="none" anchor="ctr"/>
          <a:lstStyle/>
          <a:p>
            <a:endParaRPr lang="en-US"/>
          </a:p>
        </p:txBody>
      </p:sp>
      <p:sp>
        <p:nvSpPr>
          <p:cNvPr id="97320" name="Line 45"/>
          <p:cNvSpPr>
            <a:spLocks noChangeShapeType="1"/>
          </p:cNvSpPr>
          <p:nvPr/>
        </p:nvSpPr>
        <p:spPr bwMode="auto">
          <a:xfrm>
            <a:off x="990600" y="4572000"/>
            <a:ext cx="1588" cy="1143000"/>
          </a:xfrm>
          <a:prstGeom prst="line">
            <a:avLst/>
          </a:prstGeom>
          <a:noFill/>
          <a:ln w="25400">
            <a:solidFill>
              <a:schemeClr val="tx1"/>
            </a:solidFill>
            <a:round/>
            <a:headEnd type="triangle" w="med" len="med"/>
            <a:tailEnd/>
          </a:ln>
        </p:spPr>
        <p:txBody>
          <a:bodyPr wrap="none" anchor="ctr"/>
          <a:lstStyle/>
          <a:p>
            <a:endParaRPr lang="en-US"/>
          </a:p>
        </p:txBody>
      </p:sp>
      <p:sp>
        <p:nvSpPr>
          <p:cNvPr id="97321" name="Line 46"/>
          <p:cNvSpPr>
            <a:spLocks noChangeShapeType="1"/>
          </p:cNvSpPr>
          <p:nvPr/>
        </p:nvSpPr>
        <p:spPr bwMode="auto">
          <a:xfrm>
            <a:off x="4038600" y="2895600"/>
            <a:ext cx="1588" cy="1143000"/>
          </a:xfrm>
          <a:prstGeom prst="line">
            <a:avLst/>
          </a:prstGeom>
          <a:noFill/>
          <a:ln w="25400">
            <a:solidFill>
              <a:schemeClr val="tx1"/>
            </a:solidFill>
            <a:round/>
            <a:headEnd type="triangle" w="med" len="med"/>
            <a:tailEnd/>
          </a:ln>
        </p:spPr>
        <p:txBody>
          <a:bodyPr wrap="none" anchor="ctr"/>
          <a:lstStyle/>
          <a:p>
            <a:endParaRPr lang="en-US"/>
          </a:p>
        </p:txBody>
      </p:sp>
      <p:sp>
        <p:nvSpPr>
          <p:cNvPr id="97322" name="Line 47"/>
          <p:cNvSpPr>
            <a:spLocks noChangeShapeType="1"/>
          </p:cNvSpPr>
          <p:nvPr/>
        </p:nvSpPr>
        <p:spPr bwMode="auto">
          <a:xfrm>
            <a:off x="4038600" y="4648200"/>
            <a:ext cx="1588" cy="1143000"/>
          </a:xfrm>
          <a:prstGeom prst="line">
            <a:avLst/>
          </a:prstGeom>
          <a:noFill/>
          <a:ln w="25400">
            <a:solidFill>
              <a:schemeClr val="tx1"/>
            </a:solidFill>
            <a:round/>
            <a:headEnd type="triangle" w="med" len="med"/>
            <a:tailEnd/>
          </a:ln>
        </p:spPr>
        <p:txBody>
          <a:bodyPr wrap="none" anchor="ctr"/>
          <a:lstStyle/>
          <a:p>
            <a:endParaRPr lang="en-US"/>
          </a:p>
        </p:txBody>
      </p:sp>
      <p:sp>
        <p:nvSpPr>
          <p:cNvPr id="97323" name="Line 48"/>
          <p:cNvSpPr>
            <a:spLocks noChangeShapeType="1"/>
          </p:cNvSpPr>
          <p:nvPr/>
        </p:nvSpPr>
        <p:spPr bwMode="auto">
          <a:xfrm>
            <a:off x="7010400" y="2895600"/>
            <a:ext cx="1588" cy="1143000"/>
          </a:xfrm>
          <a:prstGeom prst="line">
            <a:avLst/>
          </a:prstGeom>
          <a:noFill/>
          <a:ln w="25400">
            <a:solidFill>
              <a:schemeClr val="tx1"/>
            </a:solidFill>
            <a:round/>
            <a:headEnd type="triangle" w="med" len="med"/>
            <a:tailEnd/>
          </a:ln>
        </p:spPr>
        <p:txBody>
          <a:bodyPr wrap="none" anchor="ctr"/>
          <a:lstStyle/>
          <a:p>
            <a:endParaRPr lang="en-US"/>
          </a:p>
        </p:txBody>
      </p:sp>
      <p:sp>
        <p:nvSpPr>
          <p:cNvPr id="97324" name="Line 49"/>
          <p:cNvSpPr>
            <a:spLocks noChangeShapeType="1"/>
          </p:cNvSpPr>
          <p:nvPr/>
        </p:nvSpPr>
        <p:spPr bwMode="auto">
          <a:xfrm>
            <a:off x="7010400" y="4648200"/>
            <a:ext cx="1588" cy="1143000"/>
          </a:xfrm>
          <a:prstGeom prst="line">
            <a:avLst/>
          </a:prstGeom>
          <a:noFill/>
          <a:ln w="25400">
            <a:solidFill>
              <a:schemeClr val="tx1"/>
            </a:solidFill>
            <a:round/>
            <a:headEnd type="triangle" w="med" len="med"/>
            <a:tailEnd/>
          </a:ln>
        </p:spPr>
        <p:txBody>
          <a:bodyPr wrap="none" anchor="ctr"/>
          <a:lstStyle/>
          <a:p>
            <a:endParaRPr lang="en-US"/>
          </a:p>
        </p:txBody>
      </p:sp>
      <p:cxnSp>
        <p:nvCxnSpPr>
          <p:cNvPr id="45" name="Straight Connector 44"/>
          <p:cNvCxnSpPr>
            <a:cxnSpLocks noChangeShapeType="1"/>
          </p:cNvCxnSpPr>
          <p:nvPr/>
        </p:nvCxnSpPr>
        <p:spPr bwMode="auto">
          <a:xfrm>
            <a:off x="0" y="1143000"/>
            <a:ext cx="9144000" cy="1588"/>
          </a:xfrm>
          <a:prstGeom prst="line">
            <a:avLst/>
          </a:prstGeom>
          <a:noFill/>
          <a:ln w="31750">
            <a:solidFill>
              <a:schemeClr val="tx1"/>
            </a:solidFill>
            <a:round/>
            <a:headEnd/>
            <a:tailEnd/>
          </a:ln>
          <a:effectLst>
            <a:outerShdw dist="20000" dir="5400000" rotWithShape="0">
              <a:srgbClr val="808080">
                <a:alpha val="37999"/>
              </a:srgbClr>
            </a:outerShdw>
          </a:effectLst>
        </p:spPr>
      </p:cxn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smtClean="0"/>
              <a:t>Multiple models tested</a:t>
            </a:r>
          </a:p>
        </p:txBody>
      </p:sp>
      <p:sp>
        <p:nvSpPr>
          <p:cNvPr id="98307" name="Line 3"/>
          <p:cNvSpPr>
            <a:spLocks noChangeShapeType="1"/>
          </p:cNvSpPr>
          <p:nvPr/>
        </p:nvSpPr>
        <p:spPr bwMode="auto">
          <a:xfrm>
            <a:off x="1033463" y="2819400"/>
            <a:ext cx="1587" cy="1143000"/>
          </a:xfrm>
          <a:prstGeom prst="line">
            <a:avLst/>
          </a:prstGeom>
          <a:noFill/>
          <a:ln w="25400">
            <a:solidFill>
              <a:schemeClr val="tx1"/>
            </a:solidFill>
            <a:round/>
            <a:headEnd/>
            <a:tailEnd type="triangle" w="med" len="med"/>
          </a:ln>
        </p:spPr>
        <p:txBody>
          <a:bodyPr wrap="none" anchor="ctr"/>
          <a:lstStyle/>
          <a:p>
            <a:endParaRPr lang="en-US"/>
          </a:p>
        </p:txBody>
      </p:sp>
      <p:sp>
        <p:nvSpPr>
          <p:cNvPr id="98308" name="Text Box 4"/>
          <p:cNvSpPr txBox="1">
            <a:spLocks noChangeArrowheads="1"/>
          </p:cNvSpPr>
          <p:nvPr/>
        </p:nvSpPr>
        <p:spPr bwMode="auto">
          <a:xfrm>
            <a:off x="1947863" y="2889250"/>
            <a:ext cx="1085850" cy="304800"/>
          </a:xfrm>
          <a:prstGeom prst="rect">
            <a:avLst/>
          </a:prstGeom>
          <a:noFill/>
          <a:ln w="9525">
            <a:noFill/>
            <a:miter lim="800000"/>
            <a:headEnd/>
            <a:tailEnd/>
          </a:ln>
        </p:spPr>
        <p:txBody>
          <a:bodyPr wrap="none">
            <a:spAutoFit/>
          </a:bodyPr>
          <a:lstStyle/>
          <a:p>
            <a:r>
              <a:rPr lang="en-US" sz="1400">
                <a:latin typeface="Gill Sans" charset="0"/>
              </a:rPr>
              <a:t>All decisions</a:t>
            </a:r>
          </a:p>
        </p:txBody>
      </p:sp>
      <p:sp>
        <p:nvSpPr>
          <p:cNvPr id="98309" name="Text Box 5"/>
          <p:cNvSpPr txBox="1">
            <a:spLocks noChangeArrowheads="1"/>
          </p:cNvSpPr>
          <p:nvPr/>
        </p:nvSpPr>
        <p:spPr bwMode="auto">
          <a:xfrm>
            <a:off x="627063" y="2347913"/>
            <a:ext cx="790575" cy="466725"/>
          </a:xfrm>
          <a:prstGeom prst="rect">
            <a:avLst/>
          </a:prstGeom>
          <a:noFill/>
          <a:ln w="9525">
            <a:solidFill>
              <a:schemeClr val="tx1"/>
            </a:solidFill>
            <a:miter lim="800000"/>
            <a:headEnd/>
            <a:tailEnd/>
          </a:ln>
        </p:spPr>
        <p:txBody>
          <a:bodyPr wrap="none">
            <a:spAutoFit/>
          </a:bodyPr>
          <a:lstStyle/>
          <a:p>
            <a:r>
              <a:rPr lang="en-US">
                <a:latin typeface="Gill Sans" charset="0"/>
              </a:rPr>
              <a:t>IFG9</a:t>
            </a:r>
          </a:p>
        </p:txBody>
      </p:sp>
      <p:sp>
        <p:nvSpPr>
          <p:cNvPr id="98310" name="Text Box 6"/>
          <p:cNvSpPr txBox="1">
            <a:spLocks noChangeArrowheads="1"/>
          </p:cNvSpPr>
          <p:nvPr/>
        </p:nvSpPr>
        <p:spPr bwMode="auto">
          <a:xfrm>
            <a:off x="525463" y="4033838"/>
            <a:ext cx="942975" cy="466725"/>
          </a:xfrm>
          <a:prstGeom prst="rect">
            <a:avLst/>
          </a:prstGeom>
          <a:noFill/>
          <a:ln w="9525">
            <a:solidFill>
              <a:schemeClr val="tx1"/>
            </a:solidFill>
            <a:miter lim="800000"/>
            <a:headEnd/>
            <a:tailEnd/>
          </a:ln>
        </p:spPr>
        <p:txBody>
          <a:bodyPr wrap="none">
            <a:spAutoFit/>
          </a:bodyPr>
          <a:lstStyle/>
          <a:p>
            <a:r>
              <a:rPr lang="en-US">
                <a:latin typeface="Gill Sans" charset="0"/>
              </a:rPr>
              <a:t>IFG46</a:t>
            </a:r>
          </a:p>
        </p:txBody>
      </p:sp>
      <p:sp>
        <p:nvSpPr>
          <p:cNvPr id="98311" name="Line 7"/>
          <p:cNvSpPr>
            <a:spLocks noChangeShapeType="1"/>
          </p:cNvSpPr>
          <p:nvPr/>
        </p:nvSpPr>
        <p:spPr bwMode="auto">
          <a:xfrm>
            <a:off x="1033463" y="4505325"/>
            <a:ext cx="1587" cy="1143000"/>
          </a:xfrm>
          <a:prstGeom prst="line">
            <a:avLst/>
          </a:prstGeom>
          <a:noFill/>
          <a:ln w="25400">
            <a:solidFill>
              <a:schemeClr val="tx1"/>
            </a:solidFill>
            <a:round/>
            <a:headEnd/>
            <a:tailEnd type="triangle" w="med" len="med"/>
          </a:ln>
        </p:spPr>
        <p:txBody>
          <a:bodyPr wrap="none" anchor="ctr"/>
          <a:lstStyle/>
          <a:p>
            <a:endParaRPr lang="en-US"/>
          </a:p>
        </p:txBody>
      </p:sp>
      <p:sp>
        <p:nvSpPr>
          <p:cNvPr id="98312" name="Text Box 8"/>
          <p:cNvSpPr txBox="1">
            <a:spLocks noChangeArrowheads="1"/>
          </p:cNvSpPr>
          <p:nvPr/>
        </p:nvSpPr>
        <p:spPr bwMode="auto">
          <a:xfrm>
            <a:off x="423863" y="5776913"/>
            <a:ext cx="1076325" cy="466725"/>
          </a:xfrm>
          <a:prstGeom prst="rect">
            <a:avLst/>
          </a:prstGeom>
          <a:noFill/>
          <a:ln w="9525">
            <a:solidFill>
              <a:schemeClr val="tx1"/>
            </a:solidFill>
            <a:miter lim="800000"/>
            <a:headEnd/>
            <a:tailEnd/>
          </a:ln>
        </p:spPr>
        <p:txBody>
          <a:bodyPr wrap="none">
            <a:spAutoFit/>
          </a:bodyPr>
          <a:lstStyle/>
          <a:p>
            <a:r>
              <a:rPr lang="en-US">
                <a:latin typeface="Gill Sans" charset="0"/>
              </a:rPr>
              <a:t>vmPFC</a:t>
            </a:r>
          </a:p>
        </p:txBody>
      </p:sp>
      <p:sp>
        <p:nvSpPr>
          <p:cNvPr id="98313" name="Text Box 9"/>
          <p:cNvSpPr txBox="1">
            <a:spLocks noChangeArrowheads="1"/>
          </p:cNvSpPr>
          <p:nvPr/>
        </p:nvSpPr>
        <p:spPr bwMode="auto">
          <a:xfrm>
            <a:off x="1947863" y="4565650"/>
            <a:ext cx="1085850" cy="304800"/>
          </a:xfrm>
          <a:prstGeom prst="rect">
            <a:avLst/>
          </a:prstGeom>
          <a:noFill/>
          <a:ln w="9525">
            <a:noFill/>
            <a:miter lim="800000"/>
            <a:headEnd/>
            <a:tailEnd/>
          </a:ln>
        </p:spPr>
        <p:txBody>
          <a:bodyPr wrap="none">
            <a:spAutoFit/>
          </a:bodyPr>
          <a:lstStyle/>
          <a:p>
            <a:r>
              <a:rPr lang="en-US" sz="1400">
                <a:latin typeface="Gill Sans" charset="0"/>
              </a:rPr>
              <a:t>All decisions</a:t>
            </a:r>
          </a:p>
        </p:txBody>
      </p:sp>
      <p:sp>
        <p:nvSpPr>
          <p:cNvPr id="98314" name="Text Box 10"/>
          <p:cNvSpPr txBox="1">
            <a:spLocks noChangeArrowheads="1"/>
          </p:cNvSpPr>
          <p:nvPr/>
        </p:nvSpPr>
        <p:spPr bwMode="auto">
          <a:xfrm>
            <a:off x="4995863" y="2898775"/>
            <a:ext cx="914400" cy="304800"/>
          </a:xfrm>
          <a:prstGeom prst="rect">
            <a:avLst/>
          </a:prstGeom>
          <a:noFill/>
          <a:ln w="9525">
            <a:noFill/>
            <a:miter lim="800000"/>
            <a:headEnd/>
            <a:tailEnd/>
          </a:ln>
        </p:spPr>
        <p:txBody>
          <a:bodyPr wrap="none">
            <a:spAutoFit/>
          </a:bodyPr>
          <a:lstStyle/>
          <a:p>
            <a:r>
              <a:rPr lang="en-US" sz="1400">
                <a:latin typeface="Gill Sans" charset="0"/>
              </a:rPr>
              <a:t>Unhealthy</a:t>
            </a:r>
          </a:p>
        </p:txBody>
      </p:sp>
      <p:sp>
        <p:nvSpPr>
          <p:cNvPr id="98315" name="Text Box 11"/>
          <p:cNvSpPr txBox="1">
            <a:spLocks noChangeArrowheads="1"/>
          </p:cNvSpPr>
          <p:nvPr/>
        </p:nvSpPr>
        <p:spPr bwMode="auto">
          <a:xfrm>
            <a:off x="5002213" y="3203575"/>
            <a:ext cx="739775" cy="304800"/>
          </a:xfrm>
          <a:prstGeom prst="rect">
            <a:avLst/>
          </a:prstGeom>
          <a:noFill/>
          <a:ln w="9525">
            <a:noFill/>
            <a:miter lim="800000"/>
            <a:headEnd/>
            <a:tailEnd/>
          </a:ln>
        </p:spPr>
        <p:txBody>
          <a:bodyPr wrap="none">
            <a:spAutoFit/>
          </a:bodyPr>
          <a:lstStyle/>
          <a:p>
            <a:r>
              <a:rPr lang="en-US" sz="1400">
                <a:latin typeface="Gill Sans" charset="0"/>
              </a:rPr>
              <a:t>Healthy</a:t>
            </a:r>
          </a:p>
        </p:txBody>
      </p:sp>
      <p:sp>
        <p:nvSpPr>
          <p:cNvPr id="98316" name="Text Box 12"/>
          <p:cNvSpPr txBox="1">
            <a:spLocks noChangeArrowheads="1"/>
          </p:cNvSpPr>
          <p:nvPr/>
        </p:nvSpPr>
        <p:spPr bwMode="auto">
          <a:xfrm>
            <a:off x="3675063" y="2357438"/>
            <a:ext cx="790575" cy="466725"/>
          </a:xfrm>
          <a:prstGeom prst="rect">
            <a:avLst/>
          </a:prstGeom>
          <a:noFill/>
          <a:ln w="9525">
            <a:solidFill>
              <a:schemeClr val="tx1"/>
            </a:solidFill>
            <a:miter lim="800000"/>
            <a:headEnd/>
            <a:tailEnd/>
          </a:ln>
        </p:spPr>
        <p:txBody>
          <a:bodyPr wrap="none">
            <a:spAutoFit/>
          </a:bodyPr>
          <a:lstStyle/>
          <a:p>
            <a:r>
              <a:rPr lang="en-US">
                <a:latin typeface="Gill Sans" charset="0"/>
              </a:rPr>
              <a:t>IFG9</a:t>
            </a:r>
          </a:p>
        </p:txBody>
      </p:sp>
      <p:sp>
        <p:nvSpPr>
          <p:cNvPr id="98317" name="Text Box 13"/>
          <p:cNvSpPr txBox="1">
            <a:spLocks noChangeArrowheads="1"/>
          </p:cNvSpPr>
          <p:nvPr/>
        </p:nvSpPr>
        <p:spPr bwMode="auto">
          <a:xfrm>
            <a:off x="3573463" y="4043363"/>
            <a:ext cx="942975" cy="466725"/>
          </a:xfrm>
          <a:prstGeom prst="rect">
            <a:avLst/>
          </a:prstGeom>
          <a:noFill/>
          <a:ln w="9525">
            <a:solidFill>
              <a:schemeClr val="tx1"/>
            </a:solidFill>
            <a:miter lim="800000"/>
            <a:headEnd/>
            <a:tailEnd/>
          </a:ln>
        </p:spPr>
        <p:txBody>
          <a:bodyPr wrap="none">
            <a:spAutoFit/>
          </a:bodyPr>
          <a:lstStyle/>
          <a:p>
            <a:r>
              <a:rPr lang="en-US">
                <a:latin typeface="Gill Sans" charset="0"/>
              </a:rPr>
              <a:t>IFG46</a:t>
            </a:r>
          </a:p>
        </p:txBody>
      </p:sp>
      <p:sp>
        <p:nvSpPr>
          <p:cNvPr id="98318" name="Text Box 14"/>
          <p:cNvSpPr txBox="1">
            <a:spLocks noChangeArrowheads="1"/>
          </p:cNvSpPr>
          <p:nvPr/>
        </p:nvSpPr>
        <p:spPr bwMode="auto">
          <a:xfrm>
            <a:off x="3471863" y="5786438"/>
            <a:ext cx="1076325" cy="466725"/>
          </a:xfrm>
          <a:prstGeom prst="rect">
            <a:avLst/>
          </a:prstGeom>
          <a:noFill/>
          <a:ln w="9525">
            <a:solidFill>
              <a:schemeClr val="tx1"/>
            </a:solidFill>
            <a:miter lim="800000"/>
            <a:headEnd/>
            <a:tailEnd/>
          </a:ln>
        </p:spPr>
        <p:txBody>
          <a:bodyPr wrap="none">
            <a:spAutoFit/>
          </a:bodyPr>
          <a:lstStyle/>
          <a:p>
            <a:r>
              <a:rPr lang="en-US">
                <a:latin typeface="Gill Sans" charset="0"/>
              </a:rPr>
              <a:t>vmPFC</a:t>
            </a:r>
          </a:p>
        </p:txBody>
      </p:sp>
      <p:sp>
        <p:nvSpPr>
          <p:cNvPr id="98319" name="Text Box 15"/>
          <p:cNvSpPr txBox="1">
            <a:spLocks noChangeArrowheads="1"/>
          </p:cNvSpPr>
          <p:nvPr/>
        </p:nvSpPr>
        <p:spPr bwMode="auto">
          <a:xfrm>
            <a:off x="4995863" y="4575175"/>
            <a:ext cx="914400" cy="304800"/>
          </a:xfrm>
          <a:prstGeom prst="rect">
            <a:avLst/>
          </a:prstGeom>
          <a:noFill/>
          <a:ln w="9525">
            <a:noFill/>
            <a:miter lim="800000"/>
            <a:headEnd/>
            <a:tailEnd/>
          </a:ln>
        </p:spPr>
        <p:txBody>
          <a:bodyPr wrap="none">
            <a:spAutoFit/>
          </a:bodyPr>
          <a:lstStyle/>
          <a:p>
            <a:r>
              <a:rPr lang="en-US" sz="1400">
                <a:latin typeface="Gill Sans" charset="0"/>
              </a:rPr>
              <a:t>Unhealthy</a:t>
            </a:r>
          </a:p>
        </p:txBody>
      </p:sp>
      <p:sp>
        <p:nvSpPr>
          <p:cNvPr id="98320" name="Text Box 16"/>
          <p:cNvSpPr txBox="1">
            <a:spLocks noChangeArrowheads="1"/>
          </p:cNvSpPr>
          <p:nvPr/>
        </p:nvSpPr>
        <p:spPr bwMode="auto">
          <a:xfrm>
            <a:off x="5002213" y="4879975"/>
            <a:ext cx="739775" cy="304800"/>
          </a:xfrm>
          <a:prstGeom prst="rect">
            <a:avLst/>
          </a:prstGeom>
          <a:noFill/>
          <a:ln w="9525">
            <a:noFill/>
            <a:miter lim="800000"/>
            <a:headEnd/>
            <a:tailEnd/>
          </a:ln>
        </p:spPr>
        <p:txBody>
          <a:bodyPr wrap="none">
            <a:spAutoFit/>
          </a:bodyPr>
          <a:lstStyle/>
          <a:p>
            <a:r>
              <a:rPr lang="en-US" sz="1400">
                <a:latin typeface="Gill Sans" charset="0"/>
              </a:rPr>
              <a:t>Healthy</a:t>
            </a:r>
          </a:p>
        </p:txBody>
      </p:sp>
      <p:sp>
        <p:nvSpPr>
          <p:cNvPr id="98321" name="Line 17"/>
          <p:cNvSpPr>
            <a:spLocks noChangeShapeType="1"/>
          </p:cNvSpPr>
          <p:nvPr/>
        </p:nvSpPr>
        <p:spPr bwMode="auto">
          <a:xfrm>
            <a:off x="7053263" y="2828925"/>
            <a:ext cx="1587" cy="1143000"/>
          </a:xfrm>
          <a:prstGeom prst="line">
            <a:avLst/>
          </a:prstGeom>
          <a:noFill/>
          <a:ln w="25400">
            <a:solidFill>
              <a:schemeClr val="tx1"/>
            </a:solidFill>
            <a:round/>
            <a:headEnd/>
            <a:tailEnd type="triangle" w="med" len="med"/>
          </a:ln>
        </p:spPr>
        <p:txBody>
          <a:bodyPr wrap="none" anchor="ctr"/>
          <a:lstStyle/>
          <a:p>
            <a:endParaRPr lang="en-US"/>
          </a:p>
        </p:txBody>
      </p:sp>
      <p:sp>
        <p:nvSpPr>
          <p:cNvPr id="98322" name="Text Box 18"/>
          <p:cNvSpPr txBox="1">
            <a:spLocks noChangeArrowheads="1"/>
          </p:cNvSpPr>
          <p:nvPr/>
        </p:nvSpPr>
        <p:spPr bwMode="auto">
          <a:xfrm>
            <a:off x="7967663" y="2898775"/>
            <a:ext cx="392112" cy="304800"/>
          </a:xfrm>
          <a:prstGeom prst="rect">
            <a:avLst/>
          </a:prstGeom>
          <a:noFill/>
          <a:ln w="9525">
            <a:noFill/>
            <a:miter lim="800000"/>
            <a:headEnd/>
            <a:tailEnd/>
          </a:ln>
        </p:spPr>
        <p:txBody>
          <a:bodyPr wrap="none">
            <a:spAutoFit/>
          </a:bodyPr>
          <a:lstStyle/>
          <a:p>
            <a:r>
              <a:rPr lang="en-US" sz="1400">
                <a:latin typeface="Gill Sans" charset="0"/>
              </a:rPr>
              <a:t>SC</a:t>
            </a:r>
          </a:p>
        </p:txBody>
      </p:sp>
      <p:sp>
        <p:nvSpPr>
          <p:cNvPr id="98323" name="Text Box 19"/>
          <p:cNvSpPr txBox="1">
            <a:spLocks noChangeArrowheads="1"/>
          </p:cNvSpPr>
          <p:nvPr/>
        </p:nvSpPr>
        <p:spPr bwMode="auto">
          <a:xfrm>
            <a:off x="7974013" y="3203575"/>
            <a:ext cx="1090612" cy="304800"/>
          </a:xfrm>
          <a:prstGeom prst="rect">
            <a:avLst/>
          </a:prstGeom>
          <a:noFill/>
          <a:ln w="9525">
            <a:noFill/>
            <a:miter lim="800000"/>
            <a:headEnd/>
            <a:tailEnd/>
          </a:ln>
        </p:spPr>
        <p:txBody>
          <a:bodyPr wrap="none">
            <a:spAutoFit/>
          </a:bodyPr>
          <a:lstStyle/>
          <a:p>
            <a:r>
              <a:rPr lang="en-US" sz="1400">
                <a:latin typeface="Gill Sans" charset="0"/>
              </a:rPr>
              <a:t>Non control</a:t>
            </a:r>
          </a:p>
        </p:txBody>
      </p:sp>
      <p:sp>
        <p:nvSpPr>
          <p:cNvPr id="98324" name="Text Box 20"/>
          <p:cNvSpPr txBox="1">
            <a:spLocks noChangeArrowheads="1"/>
          </p:cNvSpPr>
          <p:nvPr/>
        </p:nvSpPr>
        <p:spPr bwMode="auto">
          <a:xfrm>
            <a:off x="7967663" y="3508375"/>
            <a:ext cx="854075" cy="304800"/>
          </a:xfrm>
          <a:prstGeom prst="rect">
            <a:avLst/>
          </a:prstGeom>
          <a:noFill/>
          <a:ln w="9525">
            <a:noFill/>
            <a:miter lim="800000"/>
            <a:headEnd/>
            <a:tailEnd/>
          </a:ln>
        </p:spPr>
        <p:txBody>
          <a:bodyPr wrap="none">
            <a:spAutoFit/>
          </a:bodyPr>
          <a:lstStyle/>
          <a:p>
            <a:r>
              <a:rPr lang="en-US" sz="1400">
                <a:latin typeface="Gill Sans" charset="0"/>
              </a:rPr>
              <a:t>Failed SC</a:t>
            </a:r>
          </a:p>
        </p:txBody>
      </p:sp>
      <p:sp>
        <p:nvSpPr>
          <p:cNvPr id="98325" name="Text Box 21"/>
          <p:cNvSpPr txBox="1">
            <a:spLocks noChangeArrowheads="1"/>
          </p:cNvSpPr>
          <p:nvPr/>
        </p:nvSpPr>
        <p:spPr bwMode="auto">
          <a:xfrm>
            <a:off x="6646863" y="2357438"/>
            <a:ext cx="790575" cy="466725"/>
          </a:xfrm>
          <a:prstGeom prst="rect">
            <a:avLst/>
          </a:prstGeom>
          <a:noFill/>
          <a:ln w="9525">
            <a:solidFill>
              <a:schemeClr val="tx1"/>
            </a:solidFill>
            <a:miter lim="800000"/>
            <a:headEnd/>
            <a:tailEnd/>
          </a:ln>
        </p:spPr>
        <p:txBody>
          <a:bodyPr wrap="none">
            <a:spAutoFit/>
          </a:bodyPr>
          <a:lstStyle/>
          <a:p>
            <a:r>
              <a:rPr lang="en-US">
                <a:latin typeface="Gill Sans" charset="0"/>
              </a:rPr>
              <a:t>IFG9</a:t>
            </a:r>
          </a:p>
        </p:txBody>
      </p:sp>
      <p:sp>
        <p:nvSpPr>
          <p:cNvPr id="98326" name="Text Box 22"/>
          <p:cNvSpPr txBox="1">
            <a:spLocks noChangeArrowheads="1"/>
          </p:cNvSpPr>
          <p:nvPr/>
        </p:nvSpPr>
        <p:spPr bwMode="auto">
          <a:xfrm>
            <a:off x="6545263" y="4043363"/>
            <a:ext cx="942975" cy="466725"/>
          </a:xfrm>
          <a:prstGeom prst="rect">
            <a:avLst/>
          </a:prstGeom>
          <a:noFill/>
          <a:ln w="9525">
            <a:solidFill>
              <a:schemeClr val="tx1"/>
            </a:solidFill>
            <a:miter lim="800000"/>
            <a:headEnd/>
            <a:tailEnd/>
          </a:ln>
        </p:spPr>
        <p:txBody>
          <a:bodyPr wrap="none">
            <a:spAutoFit/>
          </a:bodyPr>
          <a:lstStyle/>
          <a:p>
            <a:r>
              <a:rPr lang="en-US">
                <a:latin typeface="Gill Sans" charset="0"/>
              </a:rPr>
              <a:t>IFG46</a:t>
            </a:r>
          </a:p>
        </p:txBody>
      </p:sp>
      <p:sp>
        <p:nvSpPr>
          <p:cNvPr id="98327" name="Line 23"/>
          <p:cNvSpPr>
            <a:spLocks noChangeShapeType="1"/>
          </p:cNvSpPr>
          <p:nvPr/>
        </p:nvSpPr>
        <p:spPr bwMode="auto">
          <a:xfrm>
            <a:off x="7053263" y="4514850"/>
            <a:ext cx="1587" cy="1143000"/>
          </a:xfrm>
          <a:prstGeom prst="line">
            <a:avLst/>
          </a:prstGeom>
          <a:noFill/>
          <a:ln w="25400">
            <a:solidFill>
              <a:schemeClr val="tx1"/>
            </a:solidFill>
            <a:round/>
            <a:headEnd/>
            <a:tailEnd type="triangle" w="med" len="med"/>
          </a:ln>
        </p:spPr>
        <p:txBody>
          <a:bodyPr wrap="none" anchor="ctr"/>
          <a:lstStyle/>
          <a:p>
            <a:endParaRPr lang="en-US"/>
          </a:p>
        </p:txBody>
      </p:sp>
      <p:sp>
        <p:nvSpPr>
          <p:cNvPr id="98328" name="Text Box 24"/>
          <p:cNvSpPr txBox="1">
            <a:spLocks noChangeArrowheads="1"/>
          </p:cNvSpPr>
          <p:nvPr/>
        </p:nvSpPr>
        <p:spPr bwMode="auto">
          <a:xfrm>
            <a:off x="6443663" y="5786438"/>
            <a:ext cx="1076325" cy="466725"/>
          </a:xfrm>
          <a:prstGeom prst="rect">
            <a:avLst/>
          </a:prstGeom>
          <a:noFill/>
          <a:ln w="9525">
            <a:solidFill>
              <a:schemeClr val="tx1"/>
            </a:solidFill>
            <a:miter lim="800000"/>
            <a:headEnd/>
            <a:tailEnd/>
          </a:ln>
        </p:spPr>
        <p:txBody>
          <a:bodyPr wrap="none">
            <a:spAutoFit/>
          </a:bodyPr>
          <a:lstStyle/>
          <a:p>
            <a:r>
              <a:rPr lang="en-US">
                <a:latin typeface="Gill Sans" charset="0"/>
              </a:rPr>
              <a:t>vmPFC</a:t>
            </a:r>
          </a:p>
        </p:txBody>
      </p:sp>
      <p:sp>
        <p:nvSpPr>
          <p:cNvPr id="98329" name="Text Box 25"/>
          <p:cNvSpPr txBox="1">
            <a:spLocks noChangeArrowheads="1"/>
          </p:cNvSpPr>
          <p:nvPr/>
        </p:nvSpPr>
        <p:spPr bwMode="auto">
          <a:xfrm>
            <a:off x="441325" y="1900238"/>
            <a:ext cx="1412875" cy="457200"/>
          </a:xfrm>
          <a:prstGeom prst="rect">
            <a:avLst/>
          </a:prstGeom>
          <a:noFill/>
          <a:ln w="9525">
            <a:noFill/>
            <a:miter lim="800000"/>
            <a:headEnd/>
            <a:tailEnd/>
          </a:ln>
        </p:spPr>
        <p:txBody>
          <a:bodyPr wrap="none">
            <a:spAutoFit/>
          </a:bodyPr>
          <a:lstStyle/>
          <a:p>
            <a:r>
              <a:rPr lang="en-US" b="1">
                <a:latin typeface="Gill Sans" charset="0"/>
              </a:rPr>
              <a:t>Model 1</a:t>
            </a:r>
          </a:p>
        </p:txBody>
      </p:sp>
      <p:sp>
        <p:nvSpPr>
          <p:cNvPr id="98330" name="Text Box 26"/>
          <p:cNvSpPr txBox="1">
            <a:spLocks noChangeArrowheads="1"/>
          </p:cNvSpPr>
          <p:nvPr/>
        </p:nvSpPr>
        <p:spPr bwMode="auto">
          <a:xfrm>
            <a:off x="3505200" y="1900238"/>
            <a:ext cx="1412875" cy="457200"/>
          </a:xfrm>
          <a:prstGeom prst="rect">
            <a:avLst/>
          </a:prstGeom>
          <a:noFill/>
          <a:ln w="9525">
            <a:noFill/>
            <a:miter lim="800000"/>
            <a:headEnd/>
            <a:tailEnd/>
          </a:ln>
        </p:spPr>
        <p:txBody>
          <a:bodyPr wrap="none">
            <a:spAutoFit/>
          </a:bodyPr>
          <a:lstStyle/>
          <a:p>
            <a:r>
              <a:rPr lang="en-US" b="1">
                <a:latin typeface="Gill Sans" charset="0"/>
              </a:rPr>
              <a:t>Model 2</a:t>
            </a:r>
          </a:p>
        </p:txBody>
      </p:sp>
      <p:sp>
        <p:nvSpPr>
          <p:cNvPr id="98331" name="Text Box 27"/>
          <p:cNvSpPr txBox="1">
            <a:spLocks noChangeArrowheads="1"/>
          </p:cNvSpPr>
          <p:nvPr/>
        </p:nvSpPr>
        <p:spPr bwMode="auto">
          <a:xfrm>
            <a:off x="6477000" y="1900238"/>
            <a:ext cx="1412875" cy="457200"/>
          </a:xfrm>
          <a:prstGeom prst="rect">
            <a:avLst/>
          </a:prstGeom>
          <a:noFill/>
          <a:ln w="9525">
            <a:noFill/>
            <a:miter lim="800000"/>
            <a:headEnd/>
            <a:tailEnd/>
          </a:ln>
        </p:spPr>
        <p:txBody>
          <a:bodyPr wrap="none">
            <a:spAutoFit/>
          </a:bodyPr>
          <a:lstStyle/>
          <a:p>
            <a:r>
              <a:rPr lang="en-US" b="1">
                <a:latin typeface="Gill Sans" charset="0"/>
              </a:rPr>
              <a:t>Model 3</a:t>
            </a:r>
          </a:p>
        </p:txBody>
      </p:sp>
      <p:sp>
        <p:nvSpPr>
          <p:cNvPr id="98332" name="Line 28"/>
          <p:cNvSpPr>
            <a:spLocks noChangeShapeType="1"/>
          </p:cNvSpPr>
          <p:nvPr/>
        </p:nvSpPr>
        <p:spPr bwMode="auto">
          <a:xfrm>
            <a:off x="4114800" y="2819400"/>
            <a:ext cx="1588" cy="1143000"/>
          </a:xfrm>
          <a:prstGeom prst="line">
            <a:avLst/>
          </a:prstGeom>
          <a:noFill/>
          <a:ln w="25400">
            <a:solidFill>
              <a:schemeClr val="tx1"/>
            </a:solidFill>
            <a:round/>
            <a:headEnd/>
            <a:tailEnd type="triangle" w="med" len="med"/>
          </a:ln>
        </p:spPr>
        <p:txBody>
          <a:bodyPr wrap="none" anchor="ctr"/>
          <a:lstStyle/>
          <a:p>
            <a:endParaRPr lang="en-US"/>
          </a:p>
        </p:txBody>
      </p:sp>
      <p:sp>
        <p:nvSpPr>
          <p:cNvPr id="98333" name="Line 29"/>
          <p:cNvSpPr>
            <a:spLocks noChangeShapeType="1"/>
          </p:cNvSpPr>
          <p:nvPr/>
        </p:nvSpPr>
        <p:spPr bwMode="auto">
          <a:xfrm>
            <a:off x="4114800" y="4495800"/>
            <a:ext cx="1588" cy="1143000"/>
          </a:xfrm>
          <a:prstGeom prst="line">
            <a:avLst/>
          </a:prstGeom>
          <a:noFill/>
          <a:ln w="25400">
            <a:solidFill>
              <a:schemeClr val="tx1"/>
            </a:solidFill>
            <a:round/>
            <a:headEnd/>
            <a:tailEnd type="triangle" w="med" len="med"/>
          </a:ln>
        </p:spPr>
        <p:txBody>
          <a:bodyPr wrap="none" anchor="ctr"/>
          <a:lstStyle/>
          <a:p>
            <a:endParaRPr lang="en-US"/>
          </a:p>
        </p:txBody>
      </p:sp>
      <p:sp>
        <p:nvSpPr>
          <p:cNvPr id="98334" name="Text Box 30"/>
          <p:cNvSpPr txBox="1">
            <a:spLocks noChangeArrowheads="1"/>
          </p:cNvSpPr>
          <p:nvPr/>
        </p:nvSpPr>
        <p:spPr bwMode="auto">
          <a:xfrm>
            <a:off x="8001000" y="4565650"/>
            <a:ext cx="392113" cy="304800"/>
          </a:xfrm>
          <a:prstGeom prst="rect">
            <a:avLst/>
          </a:prstGeom>
          <a:noFill/>
          <a:ln w="9525">
            <a:noFill/>
            <a:miter lim="800000"/>
            <a:headEnd/>
            <a:tailEnd/>
          </a:ln>
        </p:spPr>
        <p:txBody>
          <a:bodyPr wrap="none">
            <a:spAutoFit/>
          </a:bodyPr>
          <a:lstStyle/>
          <a:p>
            <a:r>
              <a:rPr lang="en-US" sz="1400">
                <a:latin typeface="Gill Sans" charset="0"/>
              </a:rPr>
              <a:t>SC</a:t>
            </a:r>
          </a:p>
        </p:txBody>
      </p:sp>
      <p:sp>
        <p:nvSpPr>
          <p:cNvPr id="98335" name="Text Box 31"/>
          <p:cNvSpPr txBox="1">
            <a:spLocks noChangeArrowheads="1"/>
          </p:cNvSpPr>
          <p:nvPr/>
        </p:nvSpPr>
        <p:spPr bwMode="auto">
          <a:xfrm>
            <a:off x="8001000" y="5175250"/>
            <a:ext cx="854075" cy="304800"/>
          </a:xfrm>
          <a:prstGeom prst="rect">
            <a:avLst/>
          </a:prstGeom>
          <a:noFill/>
          <a:ln w="9525">
            <a:noFill/>
            <a:miter lim="800000"/>
            <a:headEnd/>
            <a:tailEnd/>
          </a:ln>
        </p:spPr>
        <p:txBody>
          <a:bodyPr wrap="none">
            <a:spAutoFit/>
          </a:bodyPr>
          <a:lstStyle/>
          <a:p>
            <a:r>
              <a:rPr lang="en-US" sz="1400">
                <a:latin typeface="Gill Sans" charset="0"/>
              </a:rPr>
              <a:t>Failed SC</a:t>
            </a:r>
          </a:p>
        </p:txBody>
      </p:sp>
      <p:sp>
        <p:nvSpPr>
          <p:cNvPr id="98336" name="Text Box 32"/>
          <p:cNvSpPr txBox="1">
            <a:spLocks noChangeArrowheads="1"/>
          </p:cNvSpPr>
          <p:nvPr/>
        </p:nvSpPr>
        <p:spPr bwMode="auto">
          <a:xfrm>
            <a:off x="8001000" y="4870450"/>
            <a:ext cx="1090613" cy="304800"/>
          </a:xfrm>
          <a:prstGeom prst="rect">
            <a:avLst/>
          </a:prstGeom>
          <a:noFill/>
          <a:ln w="9525">
            <a:noFill/>
            <a:miter lim="800000"/>
            <a:headEnd/>
            <a:tailEnd/>
          </a:ln>
        </p:spPr>
        <p:txBody>
          <a:bodyPr wrap="none">
            <a:spAutoFit/>
          </a:bodyPr>
          <a:lstStyle/>
          <a:p>
            <a:r>
              <a:rPr lang="en-US" sz="1400">
                <a:latin typeface="Gill Sans" charset="0"/>
              </a:rPr>
              <a:t>Non control</a:t>
            </a:r>
          </a:p>
        </p:txBody>
      </p:sp>
      <p:sp>
        <p:nvSpPr>
          <p:cNvPr id="98337" name="Line 33"/>
          <p:cNvSpPr>
            <a:spLocks noChangeShapeType="1"/>
          </p:cNvSpPr>
          <p:nvPr/>
        </p:nvSpPr>
        <p:spPr bwMode="auto">
          <a:xfrm>
            <a:off x="1219200" y="3048000"/>
            <a:ext cx="762000" cy="0"/>
          </a:xfrm>
          <a:prstGeom prst="line">
            <a:avLst/>
          </a:prstGeom>
          <a:noFill/>
          <a:ln w="9525">
            <a:solidFill>
              <a:schemeClr val="tx1"/>
            </a:solidFill>
            <a:prstDash val="dash"/>
            <a:round/>
            <a:headEnd type="arrow" w="med" len="med"/>
            <a:tailEnd/>
          </a:ln>
        </p:spPr>
        <p:txBody>
          <a:bodyPr wrap="none" anchor="ctr"/>
          <a:lstStyle/>
          <a:p>
            <a:endParaRPr lang="en-US"/>
          </a:p>
        </p:txBody>
      </p:sp>
      <p:sp>
        <p:nvSpPr>
          <p:cNvPr id="98338" name="Line 34"/>
          <p:cNvSpPr>
            <a:spLocks noChangeShapeType="1"/>
          </p:cNvSpPr>
          <p:nvPr/>
        </p:nvSpPr>
        <p:spPr bwMode="auto">
          <a:xfrm>
            <a:off x="1219200" y="4724400"/>
            <a:ext cx="762000" cy="0"/>
          </a:xfrm>
          <a:prstGeom prst="line">
            <a:avLst/>
          </a:prstGeom>
          <a:noFill/>
          <a:ln w="9525">
            <a:solidFill>
              <a:schemeClr val="tx1"/>
            </a:solidFill>
            <a:prstDash val="dash"/>
            <a:round/>
            <a:headEnd type="arrow" w="med" len="med"/>
            <a:tailEnd/>
          </a:ln>
        </p:spPr>
        <p:txBody>
          <a:bodyPr wrap="none" anchor="ctr"/>
          <a:lstStyle/>
          <a:p>
            <a:endParaRPr lang="en-US"/>
          </a:p>
        </p:txBody>
      </p:sp>
      <p:sp>
        <p:nvSpPr>
          <p:cNvPr id="98339" name="Line 35"/>
          <p:cNvSpPr>
            <a:spLocks noChangeShapeType="1"/>
          </p:cNvSpPr>
          <p:nvPr/>
        </p:nvSpPr>
        <p:spPr bwMode="auto">
          <a:xfrm>
            <a:off x="4267200" y="3048000"/>
            <a:ext cx="762000" cy="0"/>
          </a:xfrm>
          <a:prstGeom prst="line">
            <a:avLst/>
          </a:prstGeom>
          <a:noFill/>
          <a:ln w="9525">
            <a:solidFill>
              <a:schemeClr val="tx1"/>
            </a:solidFill>
            <a:prstDash val="dash"/>
            <a:round/>
            <a:headEnd type="arrow" w="med" len="med"/>
            <a:tailEnd/>
          </a:ln>
        </p:spPr>
        <p:txBody>
          <a:bodyPr wrap="none" anchor="ctr"/>
          <a:lstStyle/>
          <a:p>
            <a:endParaRPr lang="en-US"/>
          </a:p>
        </p:txBody>
      </p:sp>
      <p:sp>
        <p:nvSpPr>
          <p:cNvPr id="98340" name="Line 36"/>
          <p:cNvSpPr>
            <a:spLocks noChangeShapeType="1"/>
          </p:cNvSpPr>
          <p:nvPr/>
        </p:nvSpPr>
        <p:spPr bwMode="auto">
          <a:xfrm>
            <a:off x="4267200" y="3352800"/>
            <a:ext cx="762000" cy="0"/>
          </a:xfrm>
          <a:prstGeom prst="line">
            <a:avLst/>
          </a:prstGeom>
          <a:noFill/>
          <a:ln w="9525">
            <a:solidFill>
              <a:schemeClr val="tx1"/>
            </a:solidFill>
            <a:prstDash val="dash"/>
            <a:round/>
            <a:headEnd type="arrow" w="med" len="med"/>
            <a:tailEnd/>
          </a:ln>
        </p:spPr>
        <p:txBody>
          <a:bodyPr wrap="none" anchor="ctr"/>
          <a:lstStyle/>
          <a:p>
            <a:endParaRPr lang="en-US"/>
          </a:p>
        </p:txBody>
      </p:sp>
      <p:sp>
        <p:nvSpPr>
          <p:cNvPr id="98341" name="Line 37"/>
          <p:cNvSpPr>
            <a:spLocks noChangeShapeType="1"/>
          </p:cNvSpPr>
          <p:nvPr/>
        </p:nvSpPr>
        <p:spPr bwMode="auto">
          <a:xfrm>
            <a:off x="4267200" y="4724400"/>
            <a:ext cx="762000" cy="0"/>
          </a:xfrm>
          <a:prstGeom prst="line">
            <a:avLst/>
          </a:prstGeom>
          <a:noFill/>
          <a:ln w="9525">
            <a:solidFill>
              <a:schemeClr val="tx1"/>
            </a:solidFill>
            <a:prstDash val="dash"/>
            <a:round/>
            <a:headEnd type="arrow" w="med" len="med"/>
            <a:tailEnd/>
          </a:ln>
        </p:spPr>
        <p:txBody>
          <a:bodyPr wrap="none" anchor="ctr"/>
          <a:lstStyle/>
          <a:p>
            <a:endParaRPr lang="en-US"/>
          </a:p>
        </p:txBody>
      </p:sp>
      <p:sp>
        <p:nvSpPr>
          <p:cNvPr id="98342" name="Line 38"/>
          <p:cNvSpPr>
            <a:spLocks noChangeShapeType="1"/>
          </p:cNvSpPr>
          <p:nvPr/>
        </p:nvSpPr>
        <p:spPr bwMode="auto">
          <a:xfrm>
            <a:off x="4267200" y="5029200"/>
            <a:ext cx="762000" cy="0"/>
          </a:xfrm>
          <a:prstGeom prst="line">
            <a:avLst/>
          </a:prstGeom>
          <a:noFill/>
          <a:ln w="9525">
            <a:solidFill>
              <a:schemeClr val="tx1"/>
            </a:solidFill>
            <a:prstDash val="dash"/>
            <a:round/>
            <a:headEnd type="arrow" w="med" len="med"/>
            <a:tailEnd/>
          </a:ln>
        </p:spPr>
        <p:txBody>
          <a:bodyPr wrap="none" anchor="ctr"/>
          <a:lstStyle/>
          <a:p>
            <a:endParaRPr lang="en-US"/>
          </a:p>
        </p:txBody>
      </p:sp>
      <p:sp>
        <p:nvSpPr>
          <p:cNvPr id="98343" name="Line 39"/>
          <p:cNvSpPr>
            <a:spLocks noChangeShapeType="1"/>
          </p:cNvSpPr>
          <p:nvPr/>
        </p:nvSpPr>
        <p:spPr bwMode="auto">
          <a:xfrm>
            <a:off x="7239000" y="3048000"/>
            <a:ext cx="762000" cy="0"/>
          </a:xfrm>
          <a:prstGeom prst="line">
            <a:avLst/>
          </a:prstGeom>
          <a:noFill/>
          <a:ln w="9525">
            <a:solidFill>
              <a:schemeClr val="tx1"/>
            </a:solidFill>
            <a:prstDash val="dash"/>
            <a:round/>
            <a:headEnd type="arrow" w="med" len="med"/>
            <a:tailEnd/>
          </a:ln>
        </p:spPr>
        <p:txBody>
          <a:bodyPr wrap="none" anchor="ctr"/>
          <a:lstStyle/>
          <a:p>
            <a:endParaRPr lang="en-US"/>
          </a:p>
        </p:txBody>
      </p:sp>
      <p:sp>
        <p:nvSpPr>
          <p:cNvPr id="98344" name="Line 40"/>
          <p:cNvSpPr>
            <a:spLocks noChangeShapeType="1"/>
          </p:cNvSpPr>
          <p:nvPr/>
        </p:nvSpPr>
        <p:spPr bwMode="auto">
          <a:xfrm>
            <a:off x="7239000" y="3352800"/>
            <a:ext cx="762000" cy="0"/>
          </a:xfrm>
          <a:prstGeom prst="line">
            <a:avLst/>
          </a:prstGeom>
          <a:noFill/>
          <a:ln w="9525">
            <a:solidFill>
              <a:schemeClr val="tx1"/>
            </a:solidFill>
            <a:prstDash val="dash"/>
            <a:round/>
            <a:headEnd type="arrow" w="med" len="med"/>
            <a:tailEnd/>
          </a:ln>
        </p:spPr>
        <p:txBody>
          <a:bodyPr wrap="none" anchor="ctr"/>
          <a:lstStyle/>
          <a:p>
            <a:endParaRPr lang="en-US"/>
          </a:p>
        </p:txBody>
      </p:sp>
      <p:sp>
        <p:nvSpPr>
          <p:cNvPr id="98345" name="Line 41"/>
          <p:cNvSpPr>
            <a:spLocks noChangeShapeType="1"/>
          </p:cNvSpPr>
          <p:nvPr/>
        </p:nvSpPr>
        <p:spPr bwMode="auto">
          <a:xfrm>
            <a:off x="7239000" y="4724400"/>
            <a:ext cx="762000" cy="0"/>
          </a:xfrm>
          <a:prstGeom prst="line">
            <a:avLst/>
          </a:prstGeom>
          <a:noFill/>
          <a:ln w="9525">
            <a:solidFill>
              <a:schemeClr val="tx1"/>
            </a:solidFill>
            <a:prstDash val="dash"/>
            <a:round/>
            <a:headEnd type="arrow" w="med" len="med"/>
            <a:tailEnd/>
          </a:ln>
        </p:spPr>
        <p:txBody>
          <a:bodyPr wrap="none" anchor="ctr"/>
          <a:lstStyle/>
          <a:p>
            <a:endParaRPr lang="en-US"/>
          </a:p>
        </p:txBody>
      </p:sp>
      <p:sp>
        <p:nvSpPr>
          <p:cNvPr id="98346" name="Line 42"/>
          <p:cNvSpPr>
            <a:spLocks noChangeShapeType="1"/>
          </p:cNvSpPr>
          <p:nvPr/>
        </p:nvSpPr>
        <p:spPr bwMode="auto">
          <a:xfrm>
            <a:off x="7239000" y="5029200"/>
            <a:ext cx="762000" cy="0"/>
          </a:xfrm>
          <a:prstGeom prst="line">
            <a:avLst/>
          </a:prstGeom>
          <a:noFill/>
          <a:ln w="9525">
            <a:solidFill>
              <a:schemeClr val="tx1"/>
            </a:solidFill>
            <a:prstDash val="dash"/>
            <a:round/>
            <a:headEnd type="arrow" w="med" len="med"/>
            <a:tailEnd/>
          </a:ln>
        </p:spPr>
        <p:txBody>
          <a:bodyPr wrap="none" anchor="ctr"/>
          <a:lstStyle/>
          <a:p>
            <a:endParaRPr lang="en-US"/>
          </a:p>
        </p:txBody>
      </p:sp>
      <p:sp>
        <p:nvSpPr>
          <p:cNvPr id="98347" name="Line 43"/>
          <p:cNvSpPr>
            <a:spLocks noChangeShapeType="1"/>
          </p:cNvSpPr>
          <p:nvPr/>
        </p:nvSpPr>
        <p:spPr bwMode="auto">
          <a:xfrm>
            <a:off x="7239000" y="3657600"/>
            <a:ext cx="762000" cy="0"/>
          </a:xfrm>
          <a:prstGeom prst="line">
            <a:avLst/>
          </a:prstGeom>
          <a:noFill/>
          <a:ln w="9525">
            <a:solidFill>
              <a:schemeClr val="tx1"/>
            </a:solidFill>
            <a:prstDash val="dash"/>
            <a:round/>
            <a:headEnd type="arrow" w="med" len="med"/>
            <a:tailEnd/>
          </a:ln>
        </p:spPr>
        <p:txBody>
          <a:bodyPr wrap="none" anchor="ctr"/>
          <a:lstStyle/>
          <a:p>
            <a:endParaRPr lang="en-US"/>
          </a:p>
        </p:txBody>
      </p:sp>
      <p:sp>
        <p:nvSpPr>
          <p:cNvPr id="98348" name="Line 44"/>
          <p:cNvSpPr>
            <a:spLocks noChangeShapeType="1"/>
          </p:cNvSpPr>
          <p:nvPr/>
        </p:nvSpPr>
        <p:spPr bwMode="auto">
          <a:xfrm>
            <a:off x="7239000" y="5334000"/>
            <a:ext cx="762000" cy="0"/>
          </a:xfrm>
          <a:prstGeom prst="line">
            <a:avLst/>
          </a:prstGeom>
          <a:noFill/>
          <a:ln w="9525">
            <a:solidFill>
              <a:schemeClr val="tx1"/>
            </a:solidFill>
            <a:prstDash val="dash"/>
            <a:round/>
            <a:headEnd type="arrow" w="med" len="med"/>
            <a:tailEnd/>
          </a:ln>
        </p:spPr>
        <p:txBody>
          <a:bodyPr wrap="none" anchor="ctr"/>
          <a:lstStyle/>
          <a:p>
            <a:endParaRPr lang="en-US"/>
          </a:p>
        </p:txBody>
      </p:sp>
      <p:sp>
        <p:nvSpPr>
          <p:cNvPr id="98349" name="Text Box 45"/>
          <p:cNvSpPr txBox="1">
            <a:spLocks noChangeArrowheads="1"/>
          </p:cNvSpPr>
          <p:nvPr/>
        </p:nvSpPr>
        <p:spPr bwMode="auto">
          <a:xfrm>
            <a:off x="77788" y="1295400"/>
            <a:ext cx="2047875" cy="641350"/>
          </a:xfrm>
          <a:prstGeom prst="rect">
            <a:avLst/>
          </a:prstGeom>
          <a:noFill/>
          <a:ln w="9525">
            <a:noFill/>
            <a:miter lim="800000"/>
            <a:headEnd/>
            <a:tailEnd/>
          </a:ln>
        </p:spPr>
        <p:txBody>
          <a:bodyPr wrap="none">
            <a:spAutoFit/>
          </a:bodyPr>
          <a:lstStyle/>
          <a:p>
            <a:pPr algn="ctr"/>
            <a:r>
              <a:rPr lang="en-US" sz="1800">
                <a:solidFill>
                  <a:srgbClr val="0000FF"/>
                </a:solidFill>
                <a:latin typeface="Gill Sans" charset="0"/>
              </a:rPr>
              <a:t>Group Bayes Factor</a:t>
            </a:r>
            <a:endParaRPr lang="en-US" sz="1400">
              <a:solidFill>
                <a:srgbClr val="0000FF"/>
              </a:solidFill>
              <a:latin typeface="Gill Sans" charset="0"/>
            </a:endParaRPr>
          </a:p>
          <a:p>
            <a:pPr algn="ctr"/>
            <a:r>
              <a:rPr lang="en-US" sz="1800">
                <a:solidFill>
                  <a:srgbClr val="0000FF"/>
                </a:solidFill>
              </a:rPr>
              <a:t>5.8e+61</a:t>
            </a:r>
            <a:endParaRPr lang="en-US">
              <a:solidFill>
                <a:srgbClr val="0000FF"/>
              </a:solidFill>
            </a:endParaRPr>
          </a:p>
        </p:txBody>
      </p:sp>
      <p:sp>
        <p:nvSpPr>
          <p:cNvPr id="98350" name="Text Box 46"/>
          <p:cNvSpPr txBox="1">
            <a:spLocks noChangeArrowheads="1"/>
          </p:cNvSpPr>
          <p:nvPr/>
        </p:nvSpPr>
        <p:spPr bwMode="auto">
          <a:xfrm>
            <a:off x="3124200" y="1295400"/>
            <a:ext cx="2047875" cy="641350"/>
          </a:xfrm>
          <a:prstGeom prst="rect">
            <a:avLst/>
          </a:prstGeom>
          <a:noFill/>
          <a:ln w="9525">
            <a:noFill/>
            <a:miter lim="800000"/>
            <a:headEnd/>
            <a:tailEnd/>
          </a:ln>
        </p:spPr>
        <p:txBody>
          <a:bodyPr wrap="none">
            <a:spAutoFit/>
          </a:bodyPr>
          <a:lstStyle/>
          <a:p>
            <a:pPr algn="ctr"/>
            <a:r>
              <a:rPr lang="en-US" sz="1800">
                <a:solidFill>
                  <a:srgbClr val="0000FF"/>
                </a:solidFill>
                <a:latin typeface="Gill Sans" charset="0"/>
              </a:rPr>
              <a:t>Group Bayes Factor</a:t>
            </a:r>
            <a:endParaRPr lang="en-US" sz="1400">
              <a:solidFill>
                <a:srgbClr val="0000FF"/>
              </a:solidFill>
              <a:latin typeface="Gill Sans" charset="0"/>
            </a:endParaRPr>
          </a:p>
          <a:p>
            <a:pPr algn="ctr"/>
            <a:r>
              <a:rPr lang="en-US" sz="1800">
                <a:solidFill>
                  <a:srgbClr val="0000FF"/>
                </a:solidFill>
              </a:rPr>
              <a:t>6.5e+88</a:t>
            </a:r>
            <a:endParaRPr lang="en-US">
              <a:solidFill>
                <a:srgbClr val="0000FF"/>
              </a:solidFill>
            </a:endParaRPr>
          </a:p>
        </p:txBody>
      </p:sp>
      <p:sp>
        <p:nvSpPr>
          <p:cNvPr id="98351" name="Text Box 47"/>
          <p:cNvSpPr txBox="1">
            <a:spLocks noChangeArrowheads="1"/>
          </p:cNvSpPr>
          <p:nvPr/>
        </p:nvSpPr>
        <p:spPr bwMode="auto">
          <a:xfrm>
            <a:off x="6096000" y="1295400"/>
            <a:ext cx="2047875" cy="641350"/>
          </a:xfrm>
          <a:prstGeom prst="rect">
            <a:avLst/>
          </a:prstGeom>
          <a:noFill/>
          <a:ln w="9525">
            <a:noFill/>
            <a:miter lim="800000"/>
            <a:headEnd/>
            <a:tailEnd/>
          </a:ln>
        </p:spPr>
        <p:txBody>
          <a:bodyPr wrap="none">
            <a:spAutoFit/>
          </a:bodyPr>
          <a:lstStyle/>
          <a:p>
            <a:pPr algn="ctr"/>
            <a:r>
              <a:rPr lang="en-US" sz="1800">
                <a:solidFill>
                  <a:srgbClr val="0000FF"/>
                </a:solidFill>
                <a:latin typeface="Gill Sans" charset="0"/>
              </a:rPr>
              <a:t>Group Bayes Factor</a:t>
            </a:r>
            <a:endParaRPr lang="en-US" sz="1400">
              <a:solidFill>
                <a:srgbClr val="0000FF"/>
              </a:solidFill>
              <a:latin typeface="Gill Sans" charset="0"/>
            </a:endParaRPr>
          </a:p>
          <a:p>
            <a:pPr algn="ctr"/>
            <a:r>
              <a:rPr lang="en-US" sz="1800">
                <a:solidFill>
                  <a:srgbClr val="0000FF"/>
                </a:solidFill>
              </a:rPr>
              <a:t>8.8e+86</a:t>
            </a:r>
            <a:endParaRPr lang="en-US">
              <a:solidFill>
                <a:srgbClr val="0000FF"/>
              </a:solidFill>
            </a:endParaRPr>
          </a:p>
        </p:txBody>
      </p:sp>
      <p:cxnSp>
        <p:nvCxnSpPr>
          <p:cNvPr id="48" name="Straight Connector 47"/>
          <p:cNvCxnSpPr>
            <a:cxnSpLocks noChangeShapeType="1"/>
          </p:cNvCxnSpPr>
          <p:nvPr/>
        </p:nvCxnSpPr>
        <p:spPr bwMode="auto">
          <a:xfrm>
            <a:off x="0" y="1143000"/>
            <a:ext cx="9144000" cy="1588"/>
          </a:xfrm>
          <a:prstGeom prst="line">
            <a:avLst/>
          </a:prstGeom>
          <a:noFill/>
          <a:ln w="31750">
            <a:solidFill>
              <a:schemeClr val="tx1"/>
            </a:solidFill>
            <a:round/>
            <a:headEnd/>
            <a:tailEnd/>
          </a:ln>
          <a:effectLst>
            <a:outerShdw dist="20000" dir="5400000" rotWithShape="0">
              <a:srgbClr val="808080">
                <a:alpha val="37999"/>
              </a:srgbClr>
            </a:outerShdw>
          </a:effectLst>
        </p:spPr>
      </p:cxn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30" name="Line 2"/>
          <p:cNvSpPr>
            <a:spLocks noChangeShapeType="1"/>
          </p:cNvSpPr>
          <p:nvPr/>
        </p:nvSpPr>
        <p:spPr bwMode="auto">
          <a:xfrm>
            <a:off x="4572000" y="5105400"/>
            <a:ext cx="762000" cy="0"/>
          </a:xfrm>
          <a:prstGeom prst="line">
            <a:avLst/>
          </a:prstGeom>
          <a:noFill/>
          <a:ln w="9525">
            <a:solidFill>
              <a:schemeClr val="tx1"/>
            </a:solidFill>
            <a:prstDash val="dash"/>
            <a:round/>
            <a:headEnd type="arrow" w="med" len="med"/>
            <a:tailEnd/>
          </a:ln>
        </p:spPr>
        <p:txBody>
          <a:bodyPr wrap="none" anchor="ctr"/>
          <a:lstStyle/>
          <a:p>
            <a:endParaRPr lang="en-US"/>
          </a:p>
        </p:txBody>
      </p:sp>
      <p:sp>
        <p:nvSpPr>
          <p:cNvPr id="99331" name="Rectangle 3"/>
          <p:cNvSpPr>
            <a:spLocks noGrp="1" noChangeArrowheads="1"/>
          </p:cNvSpPr>
          <p:nvPr>
            <p:ph type="title"/>
          </p:nvPr>
        </p:nvSpPr>
        <p:spPr/>
        <p:txBody>
          <a:bodyPr/>
          <a:lstStyle/>
          <a:p>
            <a:pPr eaLnBrk="1" hangingPunct="1"/>
            <a:r>
              <a:rPr lang="en-US" smtClean="0"/>
              <a:t>Best Model</a:t>
            </a:r>
          </a:p>
        </p:txBody>
      </p:sp>
      <p:sp>
        <p:nvSpPr>
          <p:cNvPr id="99332" name="Line 4"/>
          <p:cNvSpPr>
            <a:spLocks noChangeShapeType="1"/>
          </p:cNvSpPr>
          <p:nvPr/>
        </p:nvSpPr>
        <p:spPr bwMode="auto">
          <a:xfrm>
            <a:off x="4402138" y="2895600"/>
            <a:ext cx="1587" cy="1143000"/>
          </a:xfrm>
          <a:prstGeom prst="line">
            <a:avLst/>
          </a:prstGeom>
          <a:noFill/>
          <a:ln w="25400">
            <a:solidFill>
              <a:schemeClr val="tx1"/>
            </a:solidFill>
            <a:round/>
            <a:headEnd/>
            <a:tailEnd type="triangle" w="med" len="med"/>
          </a:ln>
        </p:spPr>
        <p:txBody>
          <a:bodyPr wrap="none" anchor="ctr"/>
          <a:lstStyle/>
          <a:p>
            <a:endParaRPr lang="en-US"/>
          </a:p>
        </p:txBody>
      </p:sp>
      <p:sp>
        <p:nvSpPr>
          <p:cNvPr id="99333" name="Text Box 5"/>
          <p:cNvSpPr txBox="1">
            <a:spLocks noChangeArrowheads="1"/>
          </p:cNvSpPr>
          <p:nvPr/>
        </p:nvSpPr>
        <p:spPr bwMode="auto">
          <a:xfrm>
            <a:off x="5316538" y="3167063"/>
            <a:ext cx="1473200" cy="1069975"/>
          </a:xfrm>
          <a:prstGeom prst="rect">
            <a:avLst/>
          </a:prstGeom>
          <a:noFill/>
          <a:ln w="9525">
            <a:noFill/>
            <a:miter lim="800000"/>
            <a:headEnd/>
            <a:tailEnd/>
          </a:ln>
        </p:spPr>
        <p:txBody>
          <a:bodyPr wrap="none">
            <a:spAutoFit/>
          </a:bodyPr>
          <a:lstStyle/>
          <a:p>
            <a:r>
              <a:rPr lang="en-US" sz="1600" b="1">
                <a:latin typeface="Gill Sans" charset="0"/>
              </a:rPr>
              <a:t>All decisions</a:t>
            </a:r>
          </a:p>
          <a:p>
            <a:r>
              <a:rPr lang="en-US" sz="1600" b="1">
                <a:latin typeface="Gill Sans" charset="0"/>
              </a:rPr>
              <a:t>0.21</a:t>
            </a:r>
          </a:p>
          <a:p>
            <a:r>
              <a:rPr lang="en-US" sz="1600" b="1">
                <a:latin typeface="Gill Sans" charset="0"/>
              </a:rPr>
              <a:t>0.99</a:t>
            </a:r>
          </a:p>
          <a:p>
            <a:endParaRPr lang="en-US" sz="1600" b="1">
              <a:latin typeface="Gill Sans" charset="0"/>
            </a:endParaRPr>
          </a:p>
        </p:txBody>
      </p:sp>
      <p:sp>
        <p:nvSpPr>
          <p:cNvPr id="99334" name="Line 6"/>
          <p:cNvSpPr>
            <a:spLocks noChangeShapeType="1"/>
          </p:cNvSpPr>
          <p:nvPr/>
        </p:nvSpPr>
        <p:spPr bwMode="auto">
          <a:xfrm>
            <a:off x="4554538" y="3352800"/>
            <a:ext cx="762000" cy="0"/>
          </a:xfrm>
          <a:prstGeom prst="line">
            <a:avLst/>
          </a:prstGeom>
          <a:noFill/>
          <a:ln w="9525">
            <a:solidFill>
              <a:schemeClr val="tx1"/>
            </a:solidFill>
            <a:prstDash val="dash"/>
            <a:round/>
            <a:headEnd type="arrow" w="med" len="med"/>
            <a:tailEnd/>
          </a:ln>
        </p:spPr>
        <p:txBody>
          <a:bodyPr wrap="none" anchor="ctr"/>
          <a:lstStyle/>
          <a:p>
            <a:endParaRPr lang="en-US"/>
          </a:p>
        </p:txBody>
      </p:sp>
      <p:sp>
        <p:nvSpPr>
          <p:cNvPr id="99335" name="Text Box 7"/>
          <p:cNvSpPr txBox="1">
            <a:spLocks noChangeArrowheads="1"/>
          </p:cNvSpPr>
          <p:nvPr/>
        </p:nvSpPr>
        <p:spPr bwMode="auto">
          <a:xfrm>
            <a:off x="3995738" y="2424113"/>
            <a:ext cx="790575" cy="466725"/>
          </a:xfrm>
          <a:prstGeom prst="rect">
            <a:avLst/>
          </a:prstGeom>
          <a:noFill/>
          <a:ln w="9525">
            <a:solidFill>
              <a:schemeClr val="tx1"/>
            </a:solidFill>
            <a:miter lim="800000"/>
            <a:headEnd/>
            <a:tailEnd/>
          </a:ln>
        </p:spPr>
        <p:txBody>
          <a:bodyPr wrap="none">
            <a:spAutoFit/>
          </a:bodyPr>
          <a:lstStyle/>
          <a:p>
            <a:r>
              <a:rPr lang="en-US">
                <a:latin typeface="Gill Sans" charset="0"/>
              </a:rPr>
              <a:t>IFG9</a:t>
            </a:r>
          </a:p>
        </p:txBody>
      </p:sp>
      <p:sp>
        <p:nvSpPr>
          <p:cNvPr id="99336" name="Text Box 8"/>
          <p:cNvSpPr txBox="1">
            <a:spLocks noChangeArrowheads="1"/>
          </p:cNvSpPr>
          <p:nvPr/>
        </p:nvSpPr>
        <p:spPr bwMode="auto">
          <a:xfrm>
            <a:off x="3933825" y="4110038"/>
            <a:ext cx="942975" cy="466725"/>
          </a:xfrm>
          <a:prstGeom prst="rect">
            <a:avLst/>
          </a:prstGeom>
          <a:noFill/>
          <a:ln w="9525">
            <a:solidFill>
              <a:schemeClr val="tx1"/>
            </a:solidFill>
            <a:miter lim="800000"/>
            <a:headEnd/>
            <a:tailEnd/>
          </a:ln>
        </p:spPr>
        <p:txBody>
          <a:bodyPr wrap="none">
            <a:spAutoFit/>
          </a:bodyPr>
          <a:lstStyle/>
          <a:p>
            <a:r>
              <a:rPr lang="en-US">
                <a:latin typeface="Gill Sans" charset="0"/>
              </a:rPr>
              <a:t>IFG46</a:t>
            </a:r>
          </a:p>
        </p:txBody>
      </p:sp>
      <p:sp>
        <p:nvSpPr>
          <p:cNvPr id="99337" name="Line 9"/>
          <p:cNvSpPr>
            <a:spLocks noChangeShapeType="1"/>
          </p:cNvSpPr>
          <p:nvPr/>
        </p:nvSpPr>
        <p:spPr bwMode="auto">
          <a:xfrm>
            <a:off x="4402138" y="4581525"/>
            <a:ext cx="1587" cy="1143000"/>
          </a:xfrm>
          <a:prstGeom prst="line">
            <a:avLst/>
          </a:prstGeom>
          <a:noFill/>
          <a:ln w="25400">
            <a:solidFill>
              <a:schemeClr val="tx1"/>
            </a:solidFill>
            <a:round/>
            <a:headEnd/>
            <a:tailEnd type="triangle" w="med" len="med"/>
          </a:ln>
        </p:spPr>
        <p:txBody>
          <a:bodyPr wrap="none" anchor="ctr"/>
          <a:lstStyle/>
          <a:p>
            <a:endParaRPr lang="en-US"/>
          </a:p>
        </p:txBody>
      </p:sp>
      <p:sp>
        <p:nvSpPr>
          <p:cNvPr id="99338" name="Text Box 10"/>
          <p:cNvSpPr txBox="1">
            <a:spLocks noChangeArrowheads="1"/>
          </p:cNvSpPr>
          <p:nvPr/>
        </p:nvSpPr>
        <p:spPr bwMode="auto">
          <a:xfrm>
            <a:off x="3886200" y="5853113"/>
            <a:ext cx="1076325" cy="466725"/>
          </a:xfrm>
          <a:prstGeom prst="rect">
            <a:avLst/>
          </a:prstGeom>
          <a:noFill/>
          <a:ln w="9525">
            <a:solidFill>
              <a:schemeClr val="tx1"/>
            </a:solidFill>
            <a:miter lim="800000"/>
            <a:headEnd/>
            <a:tailEnd/>
          </a:ln>
        </p:spPr>
        <p:txBody>
          <a:bodyPr wrap="none">
            <a:spAutoFit/>
          </a:bodyPr>
          <a:lstStyle/>
          <a:p>
            <a:r>
              <a:rPr lang="en-US">
                <a:latin typeface="Gill Sans" charset="0"/>
              </a:rPr>
              <a:t>vmPFC</a:t>
            </a:r>
          </a:p>
        </p:txBody>
      </p:sp>
      <p:sp>
        <p:nvSpPr>
          <p:cNvPr id="99339" name="Text Box 11"/>
          <p:cNvSpPr txBox="1">
            <a:spLocks noChangeArrowheads="1"/>
          </p:cNvSpPr>
          <p:nvPr/>
        </p:nvSpPr>
        <p:spPr bwMode="auto">
          <a:xfrm>
            <a:off x="5316538" y="4919663"/>
            <a:ext cx="1473200" cy="825500"/>
          </a:xfrm>
          <a:prstGeom prst="rect">
            <a:avLst/>
          </a:prstGeom>
          <a:noFill/>
          <a:ln w="9525">
            <a:noFill/>
            <a:miter lim="800000"/>
            <a:headEnd/>
            <a:tailEnd/>
          </a:ln>
        </p:spPr>
        <p:txBody>
          <a:bodyPr wrap="none">
            <a:spAutoFit/>
          </a:bodyPr>
          <a:lstStyle/>
          <a:p>
            <a:r>
              <a:rPr lang="en-US" sz="1600" b="1">
                <a:latin typeface="Gill Sans" charset="0"/>
              </a:rPr>
              <a:t>All decisions</a:t>
            </a:r>
          </a:p>
          <a:p>
            <a:r>
              <a:rPr lang="en-US" sz="1600" b="1">
                <a:latin typeface="Gill Sans" charset="0"/>
              </a:rPr>
              <a:t>0.09</a:t>
            </a:r>
          </a:p>
          <a:p>
            <a:r>
              <a:rPr lang="en-US" sz="1600" b="1">
                <a:latin typeface="Gill Sans" charset="0"/>
              </a:rPr>
              <a:t>0.92</a:t>
            </a:r>
          </a:p>
        </p:txBody>
      </p:sp>
      <p:sp>
        <p:nvSpPr>
          <p:cNvPr id="99340" name="Text Box 12"/>
          <p:cNvSpPr txBox="1">
            <a:spLocks noChangeArrowheads="1"/>
          </p:cNvSpPr>
          <p:nvPr/>
        </p:nvSpPr>
        <p:spPr bwMode="auto">
          <a:xfrm>
            <a:off x="3352800" y="2938463"/>
            <a:ext cx="1041400" cy="1069975"/>
          </a:xfrm>
          <a:prstGeom prst="rect">
            <a:avLst/>
          </a:prstGeom>
          <a:noFill/>
          <a:ln w="9525">
            <a:noFill/>
            <a:miter lim="800000"/>
            <a:headEnd/>
            <a:tailEnd/>
          </a:ln>
        </p:spPr>
        <p:txBody>
          <a:bodyPr wrap="none">
            <a:spAutoFit/>
          </a:bodyPr>
          <a:lstStyle/>
          <a:p>
            <a:r>
              <a:rPr lang="en-US" sz="1600" b="1">
                <a:latin typeface="Gill Sans" charset="0"/>
              </a:rPr>
              <a:t>Intrinsic</a:t>
            </a:r>
          </a:p>
          <a:p>
            <a:r>
              <a:rPr lang="en-US" sz="1600" b="1">
                <a:latin typeface="Gill Sans" charset="0"/>
              </a:rPr>
              <a:t>0.50</a:t>
            </a:r>
          </a:p>
          <a:p>
            <a:r>
              <a:rPr lang="en-US" sz="1600" b="1">
                <a:latin typeface="Gill Sans" charset="0"/>
              </a:rPr>
              <a:t>0.99</a:t>
            </a:r>
          </a:p>
          <a:p>
            <a:endParaRPr lang="en-US" sz="1600" b="1">
              <a:latin typeface="Gill Sans" charset="0"/>
            </a:endParaRPr>
          </a:p>
        </p:txBody>
      </p:sp>
      <p:sp>
        <p:nvSpPr>
          <p:cNvPr id="99341" name="Text Box 13"/>
          <p:cNvSpPr txBox="1">
            <a:spLocks noChangeArrowheads="1"/>
          </p:cNvSpPr>
          <p:nvPr/>
        </p:nvSpPr>
        <p:spPr bwMode="auto">
          <a:xfrm>
            <a:off x="3314700" y="4691063"/>
            <a:ext cx="1041400" cy="1069975"/>
          </a:xfrm>
          <a:prstGeom prst="rect">
            <a:avLst/>
          </a:prstGeom>
          <a:noFill/>
          <a:ln w="9525">
            <a:noFill/>
            <a:miter lim="800000"/>
            <a:headEnd/>
            <a:tailEnd/>
          </a:ln>
        </p:spPr>
        <p:txBody>
          <a:bodyPr wrap="none">
            <a:spAutoFit/>
          </a:bodyPr>
          <a:lstStyle/>
          <a:p>
            <a:r>
              <a:rPr lang="en-US" sz="1600" b="1">
                <a:latin typeface="Gill Sans" charset="0"/>
              </a:rPr>
              <a:t>Intrinsic</a:t>
            </a:r>
          </a:p>
          <a:p>
            <a:r>
              <a:rPr lang="en-US" sz="1600" b="1">
                <a:latin typeface="Gill Sans" charset="0"/>
              </a:rPr>
              <a:t>0.10</a:t>
            </a:r>
          </a:p>
          <a:p>
            <a:r>
              <a:rPr lang="en-US" sz="1600" b="1">
                <a:latin typeface="Gill Sans" charset="0"/>
              </a:rPr>
              <a:t>0.99</a:t>
            </a:r>
          </a:p>
          <a:p>
            <a:endParaRPr lang="en-US" sz="1600" b="1">
              <a:latin typeface="Gill Sans" charset="0"/>
            </a:endParaRPr>
          </a:p>
        </p:txBody>
      </p:sp>
      <p:sp>
        <p:nvSpPr>
          <p:cNvPr id="99342" name="Text Box 14"/>
          <p:cNvSpPr txBox="1">
            <a:spLocks noChangeArrowheads="1"/>
          </p:cNvSpPr>
          <p:nvPr/>
        </p:nvSpPr>
        <p:spPr bwMode="auto">
          <a:xfrm>
            <a:off x="2744788" y="1447800"/>
            <a:ext cx="3284537" cy="641350"/>
          </a:xfrm>
          <a:prstGeom prst="rect">
            <a:avLst/>
          </a:prstGeom>
          <a:noFill/>
          <a:ln w="9525">
            <a:noFill/>
            <a:miter lim="800000"/>
            <a:headEnd/>
            <a:tailEnd/>
          </a:ln>
        </p:spPr>
        <p:txBody>
          <a:bodyPr wrap="none">
            <a:spAutoFit/>
          </a:bodyPr>
          <a:lstStyle/>
          <a:p>
            <a:pPr algn="ctr"/>
            <a:r>
              <a:rPr lang="en-US" sz="1800">
                <a:solidFill>
                  <a:srgbClr val="0000FF"/>
                </a:solidFill>
                <a:latin typeface="Gill Sans" charset="0"/>
              </a:rPr>
              <a:t>Group Bayes Factor</a:t>
            </a:r>
            <a:endParaRPr lang="en-US" sz="1400">
              <a:solidFill>
                <a:srgbClr val="0000FF"/>
              </a:solidFill>
              <a:latin typeface="Gill Sans" charset="0"/>
            </a:endParaRPr>
          </a:p>
          <a:p>
            <a:pPr algn="ctr"/>
            <a:r>
              <a:rPr lang="en-US" sz="1800">
                <a:solidFill>
                  <a:srgbClr val="0000FF"/>
                </a:solidFill>
              </a:rPr>
              <a:t>&gt;9e+100 for both comparisons</a:t>
            </a:r>
            <a:endParaRPr lang="en-US">
              <a:solidFill>
                <a:srgbClr val="0000FF"/>
              </a:solidFill>
            </a:endParaRPr>
          </a:p>
        </p:txBody>
      </p:sp>
      <p:cxnSp>
        <p:nvCxnSpPr>
          <p:cNvPr id="99343" name="Straight Connector 17"/>
          <p:cNvCxnSpPr>
            <a:cxnSpLocks noChangeShapeType="1"/>
          </p:cNvCxnSpPr>
          <p:nvPr/>
        </p:nvCxnSpPr>
        <p:spPr bwMode="auto">
          <a:xfrm rot="10800000">
            <a:off x="1981200" y="2819400"/>
            <a:ext cx="1219200" cy="457200"/>
          </a:xfrm>
          <a:prstGeom prst="line">
            <a:avLst/>
          </a:prstGeom>
          <a:noFill/>
          <a:ln w="9525">
            <a:solidFill>
              <a:schemeClr val="tx1"/>
            </a:solidFill>
            <a:round/>
            <a:headEnd/>
            <a:tailEnd/>
          </a:ln>
        </p:spPr>
      </p:cxnSp>
      <p:cxnSp>
        <p:nvCxnSpPr>
          <p:cNvPr id="99344" name="Straight Connector 19"/>
          <p:cNvCxnSpPr>
            <a:cxnSpLocks noChangeShapeType="1"/>
          </p:cNvCxnSpPr>
          <p:nvPr/>
        </p:nvCxnSpPr>
        <p:spPr bwMode="auto">
          <a:xfrm rot="10800000" flipV="1">
            <a:off x="2057400" y="3657600"/>
            <a:ext cx="1143000" cy="457200"/>
          </a:xfrm>
          <a:prstGeom prst="line">
            <a:avLst/>
          </a:prstGeom>
          <a:noFill/>
          <a:ln w="9525">
            <a:solidFill>
              <a:schemeClr val="tx1"/>
            </a:solidFill>
            <a:round/>
            <a:headEnd/>
            <a:tailEnd/>
          </a:ln>
        </p:spPr>
      </p:cxnSp>
      <p:sp>
        <p:nvSpPr>
          <p:cNvPr id="99345" name="TextBox 20"/>
          <p:cNvSpPr txBox="1">
            <a:spLocks noChangeArrowheads="1"/>
          </p:cNvSpPr>
          <p:nvPr/>
        </p:nvSpPr>
        <p:spPr bwMode="auto">
          <a:xfrm>
            <a:off x="914400" y="2514600"/>
            <a:ext cx="941388" cy="523875"/>
          </a:xfrm>
          <a:prstGeom prst="rect">
            <a:avLst/>
          </a:prstGeom>
          <a:noFill/>
          <a:ln w="9525">
            <a:noFill/>
            <a:miter lim="800000"/>
            <a:headEnd/>
            <a:tailEnd/>
          </a:ln>
        </p:spPr>
        <p:txBody>
          <a:bodyPr wrap="none">
            <a:spAutoFit/>
          </a:bodyPr>
          <a:lstStyle/>
          <a:p>
            <a:r>
              <a:rPr lang="en-US" sz="1400">
                <a:latin typeface="Calibri" charset="0"/>
              </a:rPr>
              <a:t>Rate</a:t>
            </a:r>
          </a:p>
          <a:p>
            <a:r>
              <a:rPr lang="en-US" sz="1400">
                <a:latin typeface="Calibri" charset="0"/>
              </a:rPr>
              <a:t>coefficient</a:t>
            </a:r>
          </a:p>
        </p:txBody>
      </p:sp>
      <p:sp>
        <p:nvSpPr>
          <p:cNvPr id="99346" name="TextBox 21"/>
          <p:cNvSpPr txBox="1">
            <a:spLocks noChangeArrowheads="1"/>
          </p:cNvSpPr>
          <p:nvPr/>
        </p:nvSpPr>
        <p:spPr bwMode="auto">
          <a:xfrm>
            <a:off x="838200" y="3886200"/>
            <a:ext cx="868363" cy="523875"/>
          </a:xfrm>
          <a:prstGeom prst="rect">
            <a:avLst/>
          </a:prstGeom>
          <a:noFill/>
          <a:ln w="9525">
            <a:noFill/>
            <a:miter lim="800000"/>
            <a:headEnd/>
            <a:tailEnd/>
          </a:ln>
        </p:spPr>
        <p:txBody>
          <a:bodyPr wrap="none">
            <a:spAutoFit/>
          </a:bodyPr>
          <a:lstStyle/>
          <a:p>
            <a:r>
              <a:rPr lang="en-US" sz="1400">
                <a:latin typeface="Calibri" charset="0"/>
              </a:rPr>
              <a:t>Bayesian</a:t>
            </a:r>
          </a:p>
          <a:p>
            <a:r>
              <a:rPr lang="en-US" sz="1400">
                <a:latin typeface="Calibri" charset="0"/>
              </a:rPr>
              <a:t>posterior</a:t>
            </a:r>
          </a:p>
        </p:txBody>
      </p:sp>
      <p:cxnSp>
        <p:nvCxnSpPr>
          <p:cNvPr id="19" name="Straight Connector 18"/>
          <p:cNvCxnSpPr>
            <a:cxnSpLocks noChangeShapeType="1"/>
          </p:cNvCxnSpPr>
          <p:nvPr/>
        </p:nvCxnSpPr>
        <p:spPr bwMode="auto">
          <a:xfrm>
            <a:off x="0" y="1143000"/>
            <a:ext cx="9144000" cy="1588"/>
          </a:xfrm>
          <a:prstGeom prst="line">
            <a:avLst/>
          </a:prstGeom>
          <a:noFill/>
          <a:ln w="31750">
            <a:solidFill>
              <a:schemeClr val="tx1"/>
            </a:solidFill>
            <a:round/>
            <a:headEnd/>
            <a:tailEnd/>
          </a:ln>
          <a:effectLst>
            <a:outerShdw dist="20000" dir="5400000" rotWithShape="0">
              <a:srgbClr val="808080">
                <a:alpha val="37999"/>
              </a:srgbClr>
            </a:outerShdw>
          </a:effectLst>
        </p:spPr>
      </p:cxn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IMING" val="|35.9"/>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Helvetica" pitchFamily="6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Helvetica" pitchFamily="6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CC"/>
        </a:dk2>
        <a:lt2>
          <a:srgbClr val="FFFF00"/>
        </a:lt2>
        <a:accent1>
          <a:srgbClr val="00CC99"/>
        </a:accent1>
        <a:accent2>
          <a:srgbClr val="3333CC"/>
        </a:accent2>
        <a:accent3>
          <a:srgbClr val="AAAAE2"/>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FF"/>
        </a:lt1>
        <a:dk2>
          <a:srgbClr val="6600CC"/>
        </a:dk2>
        <a:lt2>
          <a:srgbClr val="FFFF00"/>
        </a:lt2>
        <a:accent1>
          <a:srgbClr val="00CC99"/>
        </a:accent1>
        <a:accent2>
          <a:srgbClr val="3333CC"/>
        </a:accent2>
        <a:accent3>
          <a:srgbClr val="B8AAE2"/>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Helvetica" pitchFamily="6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Helvetica" pitchFamily="6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42768</TotalTime>
  <Words>10631</Words>
  <Application>Microsoft Office PowerPoint</Application>
  <PresentationFormat>On-screen Show (4:3)</PresentationFormat>
  <Paragraphs>1866</Paragraphs>
  <Slides>173</Slides>
  <Notes>151</Notes>
  <HiddenSlides>103</HiddenSlides>
  <MMClips>2</MMClips>
  <ScaleCrop>false</ScaleCrop>
  <HeadingPairs>
    <vt:vector size="6" baseType="variant">
      <vt:variant>
        <vt:lpstr>Theme</vt:lpstr>
      </vt:variant>
      <vt:variant>
        <vt:i4>3</vt:i4>
      </vt:variant>
      <vt:variant>
        <vt:lpstr>Embedded OLE Servers</vt:lpstr>
      </vt:variant>
      <vt:variant>
        <vt:i4>4</vt:i4>
      </vt:variant>
      <vt:variant>
        <vt:lpstr>Slide Titles</vt:lpstr>
      </vt:variant>
      <vt:variant>
        <vt:i4>173</vt:i4>
      </vt:variant>
    </vt:vector>
  </HeadingPairs>
  <TitlesOfParts>
    <vt:vector size="180" baseType="lpstr">
      <vt:lpstr>Blank Presentation</vt:lpstr>
      <vt:lpstr>1_Blank Presentation</vt:lpstr>
      <vt:lpstr>2_Blank Presentation</vt:lpstr>
      <vt:lpstr>Picture Publisher Image</vt:lpstr>
      <vt:lpstr>Document</vt:lpstr>
      <vt:lpstr>Equation</vt:lpstr>
      <vt:lpstr>Picture</vt:lpstr>
      <vt:lpstr> David Laibson July 3, 2014 This deck contains “hidden slides” that were not presented.   View in “slideshow” mode to avoid these hidden slides.</vt:lpstr>
      <vt:lpstr>Outline:</vt:lpstr>
      <vt:lpstr>Biosocial science: definition.</vt:lpstr>
      <vt:lpstr>The “field” of neuroeconomics  (neuroscience piece of bio-social science)</vt:lpstr>
      <vt:lpstr>Neuroeconomics: methods</vt:lpstr>
      <vt:lpstr>More methods...</vt:lpstr>
      <vt:lpstr>More methods         </vt:lpstr>
      <vt:lpstr>PowerPoint Presentation</vt:lpstr>
      <vt:lpstr>PowerPoint Presentation</vt:lpstr>
      <vt:lpstr>PowerPoint Presentation</vt:lpstr>
      <vt:lpstr>Basic experimental design</vt:lpstr>
      <vt:lpstr>Basic econometric methodology</vt:lpstr>
      <vt:lpstr>Multiple-testing problem (cf Vul et al 2010)</vt:lpstr>
      <vt:lpstr>Unusual features of  neuroeconomic experiments</vt:lpstr>
      <vt:lpstr>Continued…</vt:lpstr>
      <vt:lpstr>Why should economists study the brain?</vt:lpstr>
      <vt:lpstr>Aside on Genoeconomics</vt:lpstr>
      <vt:lpstr>PowerPoint Presentation</vt:lpstr>
      <vt:lpstr>References:</vt:lpstr>
      <vt:lpstr>Part I: A neuroeconomics example: The Multiple Systems Hypothesis</vt:lpstr>
      <vt:lpstr>Statement of  Multiple Systems Hypothesis (MSH)</vt:lpstr>
      <vt:lpstr>An (oversimplified) multiple systems model</vt:lpstr>
      <vt:lpstr>An uninteresting example</vt:lpstr>
      <vt:lpstr>A more interesting example</vt:lpstr>
      <vt:lpstr>A more interesting example</vt:lpstr>
      <vt:lpstr>Variations on a theme</vt:lpstr>
      <vt:lpstr>PowerPoint Presentation</vt:lpstr>
      <vt:lpstr>Relationship to quasi-hyperbolic model</vt:lpstr>
      <vt:lpstr>Relationship to quasi-hyperbolic model</vt:lpstr>
      <vt:lpstr>Commonalities between classification schemes</vt:lpstr>
      <vt:lpstr>Caveats</vt:lpstr>
      <vt:lpstr>Related Predictions</vt:lpstr>
      <vt:lpstr>Cognitive Load Should  Decrease Self-regulation Shiv and Fedorikhin (1999)</vt:lpstr>
      <vt:lpstr>Cognitive Load  Increases Discounting Hinson, Jameson, and Whitney (2003) </vt:lpstr>
      <vt:lpstr>Willpower is a domain general and exhaustable resource Muraven, Tice and Baumeister (1998) </vt:lpstr>
      <vt:lpstr>Affect Augmentation/Reduction Predictably Changes Patience Rodriguez, Mischel and Shoda (1989)</vt:lpstr>
      <vt:lpstr>Delay of Gratification Paradigm</vt:lpstr>
      <vt:lpstr>Delay of Gratification Paradigm</vt:lpstr>
      <vt:lpstr>Individuals with greater analytic intelligence should be more patient Shamosh and Gray (2008)</vt:lpstr>
      <vt:lpstr>Shamosh and Gray (2008)</vt:lpstr>
      <vt:lpstr>Individuals with greater analytic intelligence should be more patient Benjamin, Brown, and Shapiro (2006)</vt:lpstr>
      <vt:lpstr>Patience should track PFC development</vt:lpstr>
      <vt:lpstr>Cross-species evidence</vt:lpstr>
      <vt:lpstr>Neural activity in fronto-parietal regions differentiated from neural activity in dopamine reward system regions</vt:lpstr>
      <vt:lpstr>Tanaka et al (2004)</vt:lpstr>
      <vt:lpstr>McClure, Laibson, Loewenstein, Cohen (2004)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working hypotheses.</vt:lpstr>
      <vt:lpstr>Hare, Camerer, and Rangel (2009)</vt:lpstr>
      <vt:lpstr>Details</vt:lpstr>
      <vt:lpstr>Subjects</vt:lpstr>
      <vt:lpstr>Who is classified as a self-controller: SC? (must meet all criteria below)</vt:lpstr>
      <vt:lpstr>Examples of individual behavioral fits</vt:lpstr>
      <vt:lpstr>Result: NSC group chose based on taste</vt:lpstr>
      <vt:lpstr>Result: SC group chose based on taste and health</vt:lpstr>
      <vt:lpstr>SC group versus NSC group</vt:lpstr>
      <vt:lpstr>Question: Is there evidence for a single valuation system?</vt:lpstr>
      <vt:lpstr>Activity in vmPFC is correlated with a behavioral measure of decision value (regardless of SC)</vt:lpstr>
      <vt:lpstr>vmPFC BOLD signal reflects both  taste and health ratings </vt:lpstr>
      <vt:lpstr>The effect of HR in the vmPFC  is correlated with its effect on behavior</vt:lpstr>
      <vt:lpstr>Neuroimaging Results</vt:lpstr>
      <vt:lpstr>More activity in DLPFC in successful self control trials than in failed self control trials</vt:lpstr>
      <vt:lpstr>SC group has greater DLPFC than NSC when implementing self-control</vt:lpstr>
      <vt:lpstr> This result establishes that DLPFC activity increases during self-control.  Question: Is there more direct evidence that DLPFC modulates the vmPFC value networks</vt:lpstr>
      <vt:lpstr>Functional Connectivity</vt:lpstr>
      <vt:lpstr>Some evidence for connectivity</vt:lpstr>
      <vt:lpstr>An indirect route?</vt:lpstr>
      <vt:lpstr>Node 1: Functional Connectivity with adjacent area of left DLPFC (negative correlation)</vt:lpstr>
      <vt:lpstr>Justification for selection</vt:lpstr>
      <vt:lpstr>Group difference in PPI</vt:lpstr>
      <vt:lpstr>Node 2: Functional connectivity with anterior left DLPFC</vt:lpstr>
      <vt:lpstr>Result: Conjunction of regions showing connectivity and correlation with values</vt:lpstr>
      <vt:lpstr>Self-control network</vt:lpstr>
      <vt:lpstr>Dynamic Causal Modeling</vt:lpstr>
      <vt:lpstr>Regions modeled</vt:lpstr>
      <vt:lpstr>Multiple models tested</vt:lpstr>
      <vt:lpstr>Multiple models tested</vt:lpstr>
      <vt:lpstr>Multiple models tested</vt:lpstr>
      <vt:lpstr>Best Model</vt:lpstr>
      <vt:lpstr>Summary of DCM results</vt:lpstr>
      <vt:lpstr>What is Self-Control for the brain?</vt:lpstr>
      <vt:lpstr>Evidence for Hypothesis I:  Common value system</vt:lpstr>
      <vt:lpstr>Evidence for Hypothesis II:  DLPFC modulation of value computation</vt:lpstr>
      <vt:lpstr>Making sense of previous fMRI literature on the neural basis of intertemporal discounting</vt:lpstr>
      <vt:lpstr>Bottom Line</vt:lpstr>
      <vt:lpstr>Potential implications</vt:lpstr>
      <vt:lpstr>Kable and Glimcher (2007)</vt:lpstr>
      <vt:lpstr>Kable and Glimcher (2007)</vt:lpstr>
      <vt:lpstr>Hariri et al (2007)</vt:lpstr>
      <vt:lpstr>Figner, Knoch, Johnson, Krosch, Lisanby, Fehr and Weber (2010) </vt:lpstr>
      <vt:lpstr>Albrecht, Volz, Sutter, Laibson, and von Cramon (2011)</vt:lpstr>
      <vt:lpstr>PowerPoint Presentation</vt:lpstr>
      <vt:lpstr>Future work:</vt:lpstr>
      <vt:lpstr>The Sweet Taste of Revenge  de Quervain et al Science (2004)</vt:lpstr>
      <vt:lpstr>PowerPoint Presentation</vt:lpstr>
      <vt:lpstr>Treatments</vt:lpstr>
      <vt:lpstr>Details about treatments in which B cheats</vt:lpstr>
      <vt:lpstr>Hypotheses:</vt:lpstr>
      <vt:lpstr>PowerPoint Presentation</vt:lpstr>
      <vt:lpstr>(IC + IF) - (IS + NC) activates the nucleus caudate</vt:lpstr>
      <vt:lpstr>Differential activation of Nucleus Caudate relative to mean brain activation  (IC + IF) - (IS + NC)</vt:lpstr>
      <vt:lpstr>Differential activations across contrasts</vt:lpstr>
      <vt:lpstr>If caudate activity reflects satisfaction from punishment subjects with stronger caudate activation should punish more</vt:lpstr>
      <vt:lpstr>Are subjects with higher caudate activation in the IF condition willing to pay more for punishing in the IC condition?</vt:lpstr>
      <vt:lpstr>Does (IC – IF) activate the PFC/OFC?</vt:lpstr>
      <vt:lpstr>Summary of revenge study</vt:lpstr>
      <vt:lpstr>PowerPoint Presentation</vt:lpstr>
      <vt:lpstr>PowerPoint Presentation</vt:lpstr>
      <vt:lpstr>Background</vt:lpstr>
      <vt:lpstr>Genoeconomics Outline</vt:lpstr>
      <vt:lpstr>Genetic data in Social Science</vt:lpstr>
      <vt:lpstr>Outline</vt:lpstr>
      <vt:lpstr>Genetics Primer</vt:lpstr>
      <vt:lpstr>PowerPoint Presentation</vt:lpstr>
      <vt:lpstr>PowerPoint Presentation</vt:lpstr>
      <vt:lpstr>Genetic Effects</vt:lpstr>
      <vt:lpstr>Interpreting Genetic Effects</vt:lpstr>
      <vt:lpstr>Outline</vt:lpstr>
      <vt:lpstr>Discovering Genetic Effects</vt:lpstr>
      <vt:lpstr>Two Approaches</vt:lpstr>
      <vt:lpstr>Why GWAS?</vt:lpstr>
      <vt:lpstr>Outline</vt:lpstr>
      <vt:lpstr>The Power Problem</vt:lpstr>
      <vt:lpstr>A Problem in Social-Science Genetics</vt:lpstr>
      <vt:lpstr>Calibration: Power Analysis</vt:lpstr>
      <vt:lpstr>PowerPoint Presentation</vt:lpstr>
      <vt:lpstr>PowerPoint Presentation</vt:lpstr>
      <vt:lpstr>PowerPoint Presentation</vt:lpstr>
      <vt:lpstr>Pooled estimates (11 SNPs + APOE)</vt:lpstr>
      <vt:lpstr>Outline</vt:lpstr>
      <vt:lpstr>The SSGAC</vt:lpstr>
      <vt:lpstr>PowerPoint Presentation</vt:lpstr>
      <vt:lpstr>The SSGAC</vt:lpstr>
      <vt:lpstr>PowerPoint Presentation</vt:lpstr>
      <vt:lpstr>The SSGAC</vt:lpstr>
      <vt:lpstr>PowerPoint Presentation</vt:lpstr>
      <vt:lpstr>Three SNPs Genome-Wide Significant and Replicate</vt:lpstr>
      <vt:lpstr>Outline</vt:lpstr>
      <vt:lpstr>Polygenic Scores</vt:lpstr>
      <vt:lpstr>Linear Polygenic Score Predicts Education and Cog. Function</vt:lpstr>
      <vt:lpstr>Polygenic Scores</vt:lpstr>
      <vt:lpstr>Outline</vt:lpstr>
      <vt:lpstr>Way #3: Well-Established, Proximal Genetic Effects</vt:lpstr>
      <vt:lpstr>Outline</vt:lpstr>
      <vt:lpstr>Public policy</vt:lpstr>
      <vt:lpstr>Potential benefits</vt:lpstr>
      <vt:lpstr>The ‘Coasian’ benchmark</vt:lpstr>
      <vt:lpstr>There is a public interest in blocking information sharing</vt:lpstr>
      <vt:lpstr>PowerPoint Presentation</vt:lpstr>
      <vt:lpstr>The cases for information bans</vt:lpstr>
      <vt:lpstr>Fairness?</vt:lpstr>
      <vt:lpstr>Concluding Thoughts</vt:lpstr>
      <vt:lpstr>Outline:</vt:lpstr>
    </vt:vector>
  </TitlesOfParts>
  <Company>Princeton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McClure</dc:creator>
  <cp:lastModifiedBy>FASDSM</cp:lastModifiedBy>
  <cp:revision>476</cp:revision>
  <dcterms:created xsi:type="dcterms:W3CDTF">2004-03-01T19:42:25Z</dcterms:created>
  <dcterms:modified xsi:type="dcterms:W3CDTF">2014-07-03T16:20:09Z</dcterms:modified>
</cp:coreProperties>
</file>