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01" r:id="rId2"/>
    <p:sldId id="340" r:id="rId3"/>
    <p:sldId id="360" r:id="rId4"/>
    <p:sldId id="300" r:id="rId5"/>
    <p:sldId id="307" r:id="rId6"/>
    <p:sldId id="352" r:id="rId7"/>
    <p:sldId id="303" r:id="rId8"/>
    <p:sldId id="361" r:id="rId9"/>
    <p:sldId id="362" r:id="rId10"/>
    <p:sldId id="363" r:id="rId11"/>
    <p:sldId id="364" r:id="rId12"/>
    <p:sldId id="365" r:id="rId13"/>
    <p:sldId id="366" r:id="rId14"/>
    <p:sldId id="314" r:id="rId15"/>
    <p:sldId id="353" r:id="rId16"/>
    <p:sldId id="354" r:id="rId17"/>
    <p:sldId id="355" r:id="rId18"/>
    <p:sldId id="256" r:id="rId19"/>
    <p:sldId id="259" r:id="rId20"/>
    <p:sldId id="260" r:id="rId21"/>
    <p:sldId id="324" r:id="rId22"/>
    <p:sldId id="325" r:id="rId23"/>
    <p:sldId id="271" r:id="rId24"/>
    <p:sldId id="273" r:id="rId25"/>
    <p:sldId id="274" r:id="rId26"/>
    <p:sldId id="275" r:id="rId27"/>
    <p:sldId id="280" r:id="rId28"/>
    <p:sldId id="281" r:id="rId29"/>
    <p:sldId id="283" r:id="rId30"/>
    <p:sldId id="284" r:id="rId31"/>
    <p:sldId id="285" r:id="rId32"/>
    <p:sldId id="286" r:id="rId33"/>
    <p:sldId id="287" r:id="rId34"/>
    <p:sldId id="288" r:id="rId35"/>
    <p:sldId id="367" r:id="rId36"/>
    <p:sldId id="291" r:id="rId37"/>
    <p:sldId id="293" r:id="rId38"/>
    <p:sldId id="347" r:id="rId39"/>
    <p:sldId id="348" r:id="rId40"/>
    <p:sldId id="349" r:id="rId41"/>
    <p:sldId id="350" r:id="rId42"/>
    <p:sldId id="331" r:id="rId43"/>
    <p:sldId id="356" r:id="rId44"/>
    <p:sldId id="357" r:id="rId45"/>
    <p:sldId id="358" r:id="rId46"/>
    <p:sldId id="351" r:id="rId47"/>
    <p:sldId id="29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7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939E8-14D9-46D2-8028-D4319C18B213}" type="datetimeFigureOut">
              <a:rPr lang="en-US" smtClean="0"/>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490D8-7F82-4953-AE22-349F4CD64728}" type="slidenum">
              <a:rPr lang="en-US" smtClean="0"/>
              <a:t>‹#›</a:t>
            </a:fld>
            <a:endParaRPr lang="en-US"/>
          </a:p>
        </p:txBody>
      </p:sp>
    </p:spTree>
    <p:extLst>
      <p:ext uri="{BB962C8B-B14F-4D97-AF65-F5344CB8AC3E}">
        <p14:creationId xmlns:p14="http://schemas.microsoft.com/office/powerpoint/2010/main" val="265164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490D8-7F82-4953-AE22-349F4CD64728}" type="slidenum">
              <a:rPr lang="en-US" smtClean="0"/>
              <a:t>2</a:t>
            </a:fld>
            <a:endParaRPr lang="en-US"/>
          </a:p>
        </p:txBody>
      </p:sp>
    </p:spTree>
    <p:extLst>
      <p:ext uri="{BB962C8B-B14F-4D97-AF65-F5344CB8AC3E}">
        <p14:creationId xmlns:p14="http://schemas.microsoft.com/office/powerpoint/2010/main" val="2426773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6E27-B5DE-4120-9FDC-FA137682095F}" type="slidenum">
              <a:rPr lang="en-US" smtClean="0"/>
              <a:t>16</a:t>
            </a:fld>
            <a:endParaRPr lang="en-US"/>
          </a:p>
        </p:txBody>
      </p:sp>
    </p:spTree>
    <p:extLst>
      <p:ext uri="{BB962C8B-B14F-4D97-AF65-F5344CB8AC3E}">
        <p14:creationId xmlns:p14="http://schemas.microsoft.com/office/powerpoint/2010/main" val="236105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pPr/>
              <a:t>23</a:t>
            </a:fld>
            <a:endParaRPr lang="en-US"/>
          </a:p>
        </p:txBody>
      </p:sp>
    </p:spTree>
    <p:extLst>
      <p:ext uri="{BB962C8B-B14F-4D97-AF65-F5344CB8AC3E}">
        <p14:creationId xmlns:p14="http://schemas.microsoft.com/office/powerpoint/2010/main" val="245013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pPr/>
              <a:t>24</a:t>
            </a:fld>
            <a:endParaRPr lang="en-US"/>
          </a:p>
        </p:txBody>
      </p:sp>
    </p:spTree>
    <p:extLst>
      <p:ext uri="{BB962C8B-B14F-4D97-AF65-F5344CB8AC3E}">
        <p14:creationId xmlns:p14="http://schemas.microsoft.com/office/powerpoint/2010/main" val="1513760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pPr/>
              <a:t>25</a:t>
            </a:fld>
            <a:endParaRPr lang="en-US"/>
          </a:p>
        </p:txBody>
      </p:sp>
    </p:spTree>
    <p:extLst>
      <p:ext uri="{BB962C8B-B14F-4D97-AF65-F5344CB8AC3E}">
        <p14:creationId xmlns:p14="http://schemas.microsoft.com/office/powerpoint/2010/main" val="4106785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pPr/>
              <a:t>26</a:t>
            </a:fld>
            <a:endParaRPr lang="en-US"/>
          </a:p>
        </p:txBody>
      </p:sp>
    </p:spTree>
    <p:extLst>
      <p:ext uri="{BB962C8B-B14F-4D97-AF65-F5344CB8AC3E}">
        <p14:creationId xmlns:p14="http://schemas.microsoft.com/office/powerpoint/2010/main" val="269971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pPr/>
              <a:t>27</a:t>
            </a:fld>
            <a:endParaRPr lang="en-US"/>
          </a:p>
        </p:txBody>
      </p:sp>
    </p:spTree>
    <p:extLst>
      <p:ext uri="{BB962C8B-B14F-4D97-AF65-F5344CB8AC3E}">
        <p14:creationId xmlns:p14="http://schemas.microsoft.com/office/powerpoint/2010/main" val="719105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199763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199763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199763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pPr/>
              <a:t>31</a:t>
            </a:fld>
            <a:endParaRPr lang="en-US"/>
          </a:p>
        </p:txBody>
      </p:sp>
    </p:spTree>
    <p:extLst>
      <p:ext uri="{BB962C8B-B14F-4D97-AF65-F5344CB8AC3E}">
        <p14:creationId xmlns:p14="http://schemas.microsoft.com/office/powerpoint/2010/main" val="274547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1490D8-7F82-4953-AE22-349F4CD64728}" type="slidenum">
              <a:rPr lang="en-US" smtClean="0"/>
              <a:t>3</a:t>
            </a:fld>
            <a:endParaRPr lang="en-US"/>
          </a:p>
        </p:txBody>
      </p:sp>
    </p:spTree>
    <p:extLst>
      <p:ext uri="{BB962C8B-B14F-4D97-AF65-F5344CB8AC3E}">
        <p14:creationId xmlns:p14="http://schemas.microsoft.com/office/powerpoint/2010/main" val="2010596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67F9F9-A68B-4417-9853-76CF0C170A2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199763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C887B-73B4-4A61-B903-54EBB31EF6ED}" type="slidenum">
              <a:rPr lang="en-US" smtClean="0"/>
              <a:pPr/>
              <a:t>33</a:t>
            </a:fld>
            <a:endParaRPr lang="en-US"/>
          </a:p>
        </p:txBody>
      </p:sp>
    </p:spTree>
    <p:extLst>
      <p:ext uri="{BB962C8B-B14F-4D97-AF65-F5344CB8AC3E}">
        <p14:creationId xmlns:p14="http://schemas.microsoft.com/office/powerpoint/2010/main" val="3261273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C887B-73B4-4A61-B903-54EBB31EF6ED}" type="slidenum">
              <a:rPr lang="en-US" smtClean="0"/>
              <a:pPr/>
              <a:t>34</a:t>
            </a:fld>
            <a:endParaRPr lang="en-US"/>
          </a:p>
        </p:txBody>
      </p:sp>
    </p:spTree>
    <p:extLst>
      <p:ext uri="{BB962C8B-B14F-4D97-AF65-F5344CB8AC3E}">
        <p14:creationId xmlns:p14="http://schemas.microsoft.com/office/powerpoint/2010/main" val="139878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C887B-73B4-4A61-B903-54EBB31EF6ED}" type="slidenum">
              <a:rPr lang="en-US" smtClean="0"/>
              <a:pPr/>
              <a:t>36</a:t>
            </a:fld>
            <a:endParaRPr lang="en-US"/>
          </a:p>
        </p:txBody>
      </p:sp>
    </p:spTree>
    <p:extLst>
      <p:ext uri="{BB962C8B-B14F-4D97-AF65-F5344CB8AC3E}">
        <p14:creationId xmlns:p14="http://schemas.microsoft.com/office/powerpoint/2010/main" val="256462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C887B-73B4-4A61-B903-54EBB31EF6ED}" type="slidenum">
              <a:rPr lang="en-US" smtClean="0"/>
              <a:pPr/>
              <a:t>37</a:t>
            </a:fld>
            <a:endParaRPr lang="en-US"/>
          </a:p>
        </p:txBody>
      </p:sp>
    </p:spTree>
    <p:extLst>
      <p:ext uri="{BB962C8B-B14F-4D97-AF65-F5344CB8AC3E}">
        <p14:creationId xmlns:p14="http://schemas.microsoft.com/office/powerpoint/2010/main" val="105437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097C-FF1F-4638-9CA7-0C4AB3A5390F}" type="slidenum">
              <a:rPr lang="en-US" smtClean="0"/>
              <a:t>42</a:t>
            </a:fld>
            <a:endParaRPr lang="en-US"/>
          </a:p>
        </p:txBody>
      </p:sp>
    </p:spTree>
    <p:extLst>
      <p:ext uri="{BB962C8B-B14F-4D97-AF65-F5344CB8AC3E}">
        <p14:creationId xmlns:p14="http://schemas.microsoft.com/office/powerpoint/2010/main" val="4026984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1D547-F399-4518-8747-75B2B4692CC9}" type="slidenum">
              <a:rPr lang="en-US" smtClean="0"/>
              <a:t>43</a:t>
            </a:fld>
            <a:endParaRPr lang="en-US"/>
          </a:p>
        </p:txBody>
      </p:sp>
    </p:spTree>
    <p:extLst>
      <p:ext uri="{BB962C8B-B14F-4D97-AF65-F5344CB8AC3E}">
        <p14:creationId xmlns:p14="http://schemas.microsoft.com/office/powerpoint/2010/main" val="2113243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0C887B-73B4-4A61-B903-54EBB31EF6ED}" type="slidenum">
              <a:rPr lang="en-US" smtClean="0"/>
              <a:pPr/>
              <a:t>47</a:t>
            </a:fld>
            <a:endParaRPr lang="en-US"/>
          </a:p>
        </p:txBody>
      </p:sp>
    </p:spTree>
    <p:extLst>
      <p:ext uri="{BB962C8B-B14F-4D97-AF65-F5344CB8AC3E}">
        <p14:creationId xmlns:p14="http://schemas.microsoft.com/office/powerpoint/2010/main" val="29308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6E27-B5DE-4120-9FDC-FA137682095F}" type="slidenum">
              <a:rPr lang="en-US" smtClean="0"/>
              <a:t>8</a:t>
            </a:fld>
            <a:endParaRPr lang="en-US"/>
          </a:p>
        </p:txBody>
      </p:sp>
    </p:spTree>
    <p:extLst>
      <p:ext uri="{BB962C8B-B14F-4D97-AF65-F5344CB8AC3E}">
        <p14:creationId xmlns:p14="http://schemas.microsoft.com/office/powerpoint/2010/main" val="139717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01084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79512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13569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6E27-B5DE-4120-9FDC-FA137682095F}" type="slidenum">
              <a:rPr lang="en-US" smtClean="0"/>
              <a:t>12</a:t>
            </a:fld>
            <a:endParaRPr lang="en-US"/>
          </a:p>
        </p:txBody>
      </p:sp>
    </p:spTree>
    <p:extLst>
      <p:ext uri="{BB962C8B-B14F-4D97-AF65-F5344CB8AC3E}">
        <p14:creationId xmlns:p14="http://schemas.microsoft.com/office/powerpoint/2010/main" val="198257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6E27-B5DE-4120-9FDC-FA137682095F}" type="slidenum">
              <a:rPr lang="en-US" smtClean="0"/>
              <a:t>13</a:t>
            </a:fld>
            <a:endParaRPr lang="en-US"/>
          </a:p>
        </p:txBody>
      </p:sp>
    </p:spTree>
    <p:extLst>
      <p:ext uri="{BB962C8B-B14F-4D97-AF65-F5344CB8AC3E}">
        <p14:creationId xmlns:p14="http://schemas.microsoft.com/office/powerpoint/2010/main" val="62483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6E27-B5DE-4120-9FDC-FA137682095F}" type="slidenum">
              <a:rPr lang="en-US" smtClean="0"/>
              <a:t>14</a:t>
            </a:fld>
            <a:endParaRPr lang="en-US"/>
          </a:p>
        </p:txBody>
      </p:sp>
    </p:spTree>
    <p:extLst>
      <p:ext uri="{BB962C8B-B14F-4D97-AF65-F5344CB8AC3E}">
        <p14:creationId xmlns:p14="http://schemas.microsoft.com/office/powerpoint/2010/main" val="80226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B3A883-8FC0-48BB-9B1B-42A9CF8C408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1412942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B3A883-8FC0-48BB-9B1B-42A9CF8C408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186320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B3A883-8FC0-48BB-9B1B-42A9CF8C408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17662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lnSpc>
                <a:spcPct val="85000"/>
              </a:lnSpc>
              <a:spcBef>
                <a:spcPts val="0"/>
              </a:spcBef>
              <a:defRPr/>
            </a:lvl1pPr>
            <a:lvl2pPr>
              <a:lnSpc>
                <a:spcPct val="85000"/>
              </a:lnSpc>
              <a:spcBef>
                <a:spcPts val="0"/>
              </a:spcBef>
              <a:defRPr/>
            </a:lvl2pPr>
            <a:lvl3pPr>
              <a:lnSpc>
                <a:spcPct val="85000"/>
              </a:lnSpc>
              <a:spcBef>
                <a:spcPts val="0"/>
              </a:spcBef>
              <a:defRPr/>
            </a:lvl3pPr>
            <a:lvl4pPr>
              <a:lnSpc>
                <a:spcPct val="85000"/>
              </a:lnSpc>
              <a:spcBef>
                <a:spcPts val="0"/>
              </a:spcBef>
              <a:defRPr/>
            </a:lvl4pPr>
            <a:lvl5pPr>
              <a:lnSpc>
                <a:spcPct val="85000"/>
              </a:lnSpc>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9B3A883-8FC0-48BB-9B1B-42A9CF8C408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20301365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3A883-8FC0-48BB-9B1B-42A9CF8C4086}"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312931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B3A883-8FC0-48BB-9B1B-42A9CF8C4086}"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189835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B3A883-8FC0-48BB-9B1B-42A9CF8C4086}" type="datetimeFigureOut">
              <a:rPr lang="en-US" smtClean="0"/>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272937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B3A883-8FC0-48BB-9B1B-42A9CF8C4086}" type="datetimeFigureOut">
              <a:rPr lang="en-US" smtClean="0"/>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77911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3A883-8FC0-48BB-9B1B-42A9CF8C4086}" type="datetimeFigureOut">
              <a:rPr lang="en-US" smtClean="0"/>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1944976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3A883-8FC0-48BB-9B1B-42A9CF8C4086}"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64369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3A883-8FC0-48BB-9B1B-42A9CF8C4086}"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25C91-2310-4F28-9FB8-A0BA0936C037}" type="slidenum">
              <a:rPr lang="en-US" smtClean="0"/>
              <a:t>‹#›</a:t>
            </a:fld>
            <a:endParaRPr lang="en-US"/>
          </a:p>
        </p:txBody>
      </p:sp>
    </p:spTree>
    <p:extLst>
      <p:ext uri="{BB962C8B-B14F-4D97-AF65-F5344CB8AC3E}">
        <p14:creationId xmlns:p14="http://schemas.microsoft.com/office/powerpoint/2010/main" val="28994780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3A883-8FC0-48BB-9B1B-42A9CF8C4086}" type="datetimeFigureOut">
              <a:rPr lang="en-US" smtClean="0"/>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25C91-2310-4F28-9FB8-A0BA0936C037}" type="slidenum">
              <a:rPr lang="en-US" smtClean="0"/>
              <a:t>‹#›</a:t>
            </a:fld>
            <a:endParaRPr lang="en-US"/>
          </a:p>
        </p:txBody>
      </p:sp>
    </p:spTree>
    <p:extLst>
      <p:ext uri="{BB962C8B-B14F-4D97-AF65-F5344CB8AC3E}">
        <p14:creationId xmlns:p14="http://schemas.microsoft.com/office/powerpoint/2010/main" val="309849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85000"/>
        </a:lnSpc>
        <a:spcBef>
          <a:spcPts val="0"/>
        </a:spcBef>
        <a:spcAft>
          <a:spcPts val="600"/>
        </a:spcAft>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5000"/>
        </a:lnSpc>
        <a:spcBef>
          <a:spcPts val="0"/>
        </a:spcBef>
        <a:spcAft>
          <a:spcPts val="600"/>
        </a:spcAft>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5000"/>
        </a:lnSpc>
        <a:spcBef>
          <a:spcPts val="0"/>
        </a:spcBef>
        <a:spcAft>
          <a:spcPts val="600"/>
        </a:spcAft>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5000"/>
        </a:lnSpc>
        <a:spcBef>
          <a:spcPts val="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5000"/>
        </a:lnSpc>
        <a:spcBef>
          <a:spcPts val="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http://www.cmu.edu/dietrich/sds/docs/loewenstein/PleasuresPai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0.emf"/><Relationship Id="rId5" Type="http://schemas.openxmlformats.org/officeDocument/2006/relationships/package" Target="../embeddings/Microsoft_Excel_Worksheet1.xlsx"/><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981200"/>
          </a:xfrm>
        </p:spPr>
        <p:txBody>
          <a:bodyPr>
            <a:normAutofit/>
          </a:bodyPr>
          <a:lstStyle/>
          <a:p>
            <a:r>
              <a:rPr lang="en-US" dirty="0" smtClean="0"/>
              <a:t>Information Avoidance</a:t>
            </a:r>
            <a:endParaRPr lang="en-US" dirty="0"/>
          </a:p>
        </p:txBody>
      </p:sp>
      <p:pic>
        <p:nvPicPr>
          <p:cNvPr id="5122" name="Picture 2" descr="https://therabbitholez.files.wordpress.com/2015/07/6a00d8341c959f53ef01bb07ea7e8597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3887" y="2667000"/>
            <a:ext cx="2816225" cy="317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52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owbad4_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9200"/>
            <a:ext cx="8925242"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Unprofessional Interface</a:t>
            </a:r>
            <a:endParaRPr lang="en-US" dirty="0"/>
          </a:p>
        </p:txBody>
      </p:sp>
      <p:sp>
        <p:nvSpPr>
          <p:cNvPr id="3" name="Slide Number Placeholder 2"/>
          <p:cNvSpPr>
            <a:spLocks noGrp="1"/>
          </p:cNvSpPr>
          <p:nvPr>
            <p:ph type="sldNum" sz="quarter" idx="12"/>
          </p:nvPr>
        </p:nvSpPr>
        <p:spPr/>
        <p:txBody>
          <a:bodyPr/>
          <a:lstStyle/>
          <a:p>
            <a:fld id="{EA013C34-D3CD-4AD5-8DBC-BFBD14CD5806}" type="slidenum">
              <a:rPr lang="en-US" smtClean="0"/>
              <a:pPr/>
              <a:t>10</a:t>
            </a:fld>
            <a:endParaRPr lang="en-US" dirty="0"/>
          </a:p>
        </p:txBody>
      </p:sp>
    </p:spTree>
    <p:extLst>
      <p:ext uri="{BB962C8B-B14F-4D97-AF65-F5344CB8AC3E}">
        <p14:creationId xmlns:p14="http://schemas.microsoft.com/office/powerpoint/2010/main" val="1985510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p:cNvSpPr>
          <p:nvPr>
            <p:ph type="title"/>
          </p:nvPr>
        </p:nvSpPr>
        <p:spPr>
          <a:xfrm>
            <a:off x="457200" y="76200"/>
            <a:ext cx="8229600" cy="914400"/>
          </a:xfrm>
        </p:spPr>
        <p:txBody>
          <a:bodyPr/>
          <a:lstStyle/>
          <a:p>
            <a:r>
              <a:rPr lang="en-US" dirty="0" smtClean="0"/>
              <a:t>and neutral interface..</a:t>
            </a:r>
          </a:p>
        </p:txBody>
      </p:sp>
      <p:pic>
        <p:nvPicPr>
          <p:cNvPr id="425987" name="Picture 3" descr="howbad4_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5181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988" name="Picture 4" descr="surveystudentbehavio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895600"/>
            <a:ext cx="58674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90" name="Text Box 6"/>
          <p:cNvSpPr txBox="1">
            <a:spLocks noChangeArrowheads="1"/>
          </p:cNvSpPr>
          <p:nvPr/>
        </p:nvSpPr>
        <p:spPr bwMode="auto">
          <a:xfrm>
            <a:off x="2438400" y="1295400"/>
            <a:ext cx="1905000"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Unprofessional</a:t>
            </a:r>
          </a:p>
        </p:txBody>
      </p:sp>
      <p:sp>
        <p:nvSpPr>
          <p:cNvPr id="425991" name="Text Box 7"/>
          <p:cNvSpPr txBox="1">
            <a:spLocks noChangeArrowheads="1"/>
          </p:cNvSpPr>
          <p:nvPr/>
        </p:nvSpPr>
        <p:spPr bwMode="auto">
          <a:xfrm>
            <a:off x="5115124" y="2574674"/>
            <a:ext cx="1905000"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Baseline</a:t>
            </a:r>
          </a:p>
        </p:txBody>
      </p:sp>
      <p:pic>
        <p:nvPicPr>
          <p:cNvPr id="9" name="Picture 5" descr="CMUexecutivecounc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6451" y="3992527"/>
            <a:ext cx="5177549" cy="286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92" name="Text Box 8"/>
          <p:cNvSpPr txBox="1">
            <a:spLocks noChangeArrowheads="1"/>
          </p:cNvSpPr>
          <p:nvPr/>
        </p:nvSpPr>
        <p:spPr bwMode="auto">
          <a:xfrm>
            <a:off x="7036166" y="4343400"/>
            <a:ext cx="1905000"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t>Professional</a:t>
            </a:r>
          </a:p>
        </p:txBody>
      </p:sp>
      <p:cxnSp>
        <p:nvCxnSpPr>
          <p:cNvPr id="3" name="Straight Arrow Connector 2"/>
          <p:cNvCxnSpPr/>
          <p:nvPr/>
        </p:nvCxnSpPr>
        <p:spPr>
          <a:xfrm>
            <a:off x="6172200" y="914400"/>
            <a:ext cx="0" cy="1524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609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832" y="1558413"/>
            <a:ext cx="850470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6889" y="304800"/>
            <a:ext cx="8722311" cy="1086451"/>
          </a:xfrm>
          <a:prstGeom prst="rect">
            <a:avLst/>
          </a:prstGeom>
          <a:noFill/>
        </p:spPr>
        <p:txBody>
          <a:bodyPr wrap="square" rtlCol="0">
            <a:spAutoFit/>
          </a:bodyPr>
          <a:lstStyle/>
          <a:p>
            <a:pPr>
              <a:lnSpc>
                <a:spcPct val="85000"/>
              </a:lnSpc>
            </a:pPr>
            <a:r>
              <a:rPr lang="en-US" sz="2800" spc="-150" dirty="0"/>
              <a:t>Hypothesis: </a:t>
            </a:r>
            <a:r>
              <a:rPr lang="en-US" sz="2800" spc="-150" dirty="0" smtClean="0"/>
              <a:t>Professional </a:t>
            </a:r>
            <a:r>
              <a:rPr lang="en-US" sz="2800" spc="-150" dirty="0"/>
              <a:t>website, and privacy assurances </a:t>
            </a:r>
            <a:r>
              <a:rPr lang="en-US" sz="2800" spc="-150" dirty="0" smtClean="0"/>
              <a:t>backfire..</a:t>
            </a:r>
          </a:p>
          <a:p>
            <a:pPr marL="742950" lvl="1" indent="-285750">
              <a:lnSpc>
                <a:spcPct val="85000"/>
              </a:lnSpc>
              <a:buFont typeface="Arial" panose="020B0604020202020204" pitchFamily="34" charset="0"/>
              <a:buChar char="•"/>
            </a:pPr>
            <a:r>
              <a:rPr lang="en-US" sz="2400" dirty="0" smtClean="0"/>
              <a:t>remind people that privacy is an issue</a:t>
            </a:r>
          </a:p>
          <a:p>
            <a:pPr marL="742950" lvl="1" indent="-285750">
              <a:lnSpc>
                <a:spcPct val="85000"/>
              </a:lnSpc>
              <a:buFont typeface="Arial" panose="020B0604020202020204" pitchFamily="34" charset="0"/>
              <a:buChar char="•"/>
            </a:pPr>
            <a:r>
              <a:rPr lang="en-US" sz="2400" dirty="0" smtClean="0"/>
              <a:t>implicitly signal disapproval of the behaviors</a:t>
            </a:r>
          </a:p>
        </p:txBody>
      </p:sp>
    </p:spTree>
    <p:extLst>
      <p:ext uri="{BB962C8B-B14F-4D97-AF65-F5344CB8AC3E}">
        <p14:creationId xmlns:p14="http://schemas.microsoft.com/office/powerpoint/2010/main" val="1057616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pPr>
              <a:lnSpc>
                <a:spcPct val="85000"/>
              </a:lnSpc>
            </a:pPr>
            <a:r>
              <a:rPr lang="en-US" sz="3200" dirty="0" smtClean="0"/>
              <a:t>Overall results..</a:t>
            </a:r>
            <a:endParaRPr lang="en-US" sz="3200" dirty="0"/>
          </a:p>
        </p:txBody>
      </p:sp>
      <p:sp>
        <p:nvSpPr>
          <p:cNvPr id="4" name="TextBox 3"/>
          <p:cNvSpPr txBox="1"/>
          <p:nvPr/>
        </p:nvSpPr>
        <p:spPr>
          <a:xfrm>
            <a:off x="381000" y="5410200"/>
            <a:ext cx="8229600" cy="1036887"/>
          </a:xfrm>
          <a:prstGeom prst="rect">
            <a:avLst/>
          </a:prstGeom>
          <a:noFill/>
        </p:spPr>
        <p:txBody>
          <a:bodyPr wrap="square" rtlCol="0">
            <a:spAutoFit/>
          </a:bodyPr>
          <a:lstStyle/>
          <a:p>
            <a:pPr>
              <a:lnSpc>
                <a:spcPct val="85000"/>
              </a:lnSpc>
            </a:pPr>
            <a:r>
              <a:rPr lang="en-US" sz="2400" dirty="0" smtClean="0"/>
              <a:t>Follow-up study found that, when viewed side-by-side, people overwhelmingly viewed the professional website as more secure, and safer to share information on.</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08909"/>
            <a:ext cx="7467600" cy="3998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0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381000"/>
            <a:ext cx="5867399" cy="4191000"/>
          </a:xfrm>
        </p:spPr>
        <p:txBody>
          <a:bodyPr>
            <a:normAutofit fontScale="77500" lnSpcReduction="20000"/>
          </a:bodyPr>
          <a:lstStyle/>
          <a:p>
            <a:pPr marL="0" indent="0">
              <a:lnSpc>
                <a:spcPct val="95000"/>
              </a:lnSpc>
              <a:spcAft>
                <a:spcPts val="1000"/>
              </a:spcAft>
              <a:buNone/>
            </a:pPr>
            <a:r>
              <a:rPr lang="en-US" sz="3500" dirty="0" smtClean="0"/>
              <a:t>Main conclusions from privacy research: </a:t>
            </a:r>
          </a:p>
          <a:p>
            <a:pPr marL="857250" lvl="1" indent="-457200">
              <a:lnSpc>
                <a:spcPct val="95000"/>
              </a:lnSpc>
              <a:spcAft>
                <a:spcPts val="1000"/>
              </a:spcAft>
            </a:pPr>
            <a:r>
              <a:rPr lang="en-US" dirty="0" smtClean="0"/>
              <a:t>Concern about privacy is extremely context-dependent</a:t>
            </a:r>
          </a:p>
          <a:p>
            <a:pPr marL="857250" lvl="1" indent="-457200">
              <a:lnSpc>
                <a:spcPct val="95000"/>
              </a:lnSpc>
              <a:spcAft>
                <a:spcPts val="1000"/>
              </a:spcAft>
            </a:pPr>
            <a:r>
              <a:rPr lang="en-US" dirty="0" smtClean="0"/>
              <a:t>People’s willingness to share information varies in response to cues that have little connection to the true costs and benefits of sharing and withholding</a:t>
            </a:r>
          </a:p>
          <a:p>
            <a:pPr marL="857250" lvl="1" indent="-457200">
              <a:lnSpc>
                <a:spcPct val="95000"/>
              </a:lnSpc>
              <a:spcAft>
                <a:spcPts val="1000"/>
              </a:spcAft>
            </a:pPr>
            <a:r>
              <a:rPr lang="en-US" dirty="0" smtClean="0"/>
              <a:t>Overall, people don’t care much about privacy (except when one ‘rings alarm bells’</a:t>
            </a:r>
          </a:p>
          <a:p>
            <a:pPr marL="0" indent="0">
              <a:lnSpc>
                <a:spcPct val="95000"/>
              </a:lnSpc>
              <a:spcAft>
                <a:spcPts val="1000"/>
              </a:spcAft>
              <a:buNone/>
            </a:pPr>
            <a:r>
              <a:rPr lang="en-US" dirty="0" smtClean="0">
                <a:sym typeface="Wingdings" panose="05000000000000000000" pitchFamily="2" charset="2"/>
              </a:rPr>
              <a:t> insight: Desire to reveal information is a far more powerful motive than the desire to conceal it</a:t>
            </a:r>
            <a:endParaRPr lang="en-US" dirty="0"/>
          </a:p>
        </p:txBody>
      </p:sp>
    </p:spTree>
    <p:extLst>
      <p:ext uri="{BB962C8B-B14F-4D97-AF65-F5344CB8AC3E}">
        <p14:creationId xmlns:p14="http://schemas.microsoft.com/office/powerpoint/2010/main" val="18632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1" y="3810000"/>
            <a:ext cx="24384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nvPr>
        </p:nvGraphicFramePr>
        <p:xfrm>
          <a:off x="838200" y="762000"/>
          <a:ext cx="7315201" cy="4846320"/>
        </p:xfrm>
        <a:graphic>
          <a:graphicData uri="http://schemas.openxmlformats.org/drawingml/2006/table">
            <a:tbl>
              <a:tblPr firstRow="1" bandRow="1">
                <a:tableStyleId>{5C22544A-7EE6-4342-B048-85BDC9FD1C3A}</a:tableStyleId>
              </a:tblPr>
              <a:tblGrid>
                <a:gridCol w="1594885">
                  <a:extLst>
                    <a:ext uri="{9D8B030D-6E8A-4147-A177-3AD203B41FA5}">
                      <a16:colId xmlns:a16="http://schemas.microsoft.com/office/drawing/2014/main" xmlns="" val="4037091064"/>
                    </a:ext>
                  </a:extLst>
                </a:gridCol>
                <a:gridCol w="2748516">
                  <a:extLst>
                    <a:ext uri="{9D8B030D-6E8A-4147-A177-3AD203B41FA5}">
                      <a16:colId xmlns:a16="http://schemas.microsoft.com/office/drawing/2014/main" xmlns="" val="1067746716"/>
                    </a:ext>
                  </a:extLst>
                </a:gridCol>
                <a:gridCol w="2971800">
                  <a:extLst>
                    <a:ext uri="{9D8B030D-6E8A-4147-A177-3AD203B41FA5}">
                      <a16:colId xmlns:a16="http://schemas.microsoft.com/office/drawing/2014/main" xmlns="" val="1601899384"/>
                    </a:ext>
                  </a:extLst>
                </a:gridCol>
              </a:tblGrid>
              <a:tr h="370840">
                <a:tc>
                  <a:txBody>
                    <a:bodyPr/>
                    <a:lstStyle/>
                    <a:p>
                      <a:pPr algn="ctr"/>
                      <a:endParaRPr lang="en-US" sz="2000" dirty="0"/>
                    </a:p>
                  </a:txBody>
                  <a:tcPr/>
                </a:tc>
                <a:tc>
                  <a:txBody>
                    <a:bodyPr/>
                    <a:lstStyle/>
                    <a:p>
                      <a:pPr algn="ctr"/>
                      <a:r>
                        <a:rPr lang="en-US" sz="2000" dirty="0" smtClean="0"/>
                        <a:t>Desire </a:t>
                      </a:r>
                      <a:r>
                        <a:rPr lang="en-US" sz="2000" i="1" dirty="0" smtClean="0"/>
                        <a:t>to</a:t>
                      </a:r>
                      <a:endParaRPr lang="en-US" sz="2000" dirty="0"/>
                    </a:p>
                  </a:txBody>
                  <a:tcPr/>
                </a:tc>
                <a:tc>
                  <a:txBody>
                    <a:bodyPr/>
                    <a:lstStyle/>
                    <a:p>
                      <a:pPr algn="ctr"/>
                      <a:r>
                        <a:rPr lang="en-US" sz="2000" dirty="0" smtClean="0"/>
                        <a:t>Desire </a:t>
                      </a:r>
                      <a:r>
                        <a:rPr lang="en-US" sz="2000" i="1" dirty="0" smtClean="0"/>
                        <a:t>not to</a:t>
                      </a:r>
                      <a:endParaRPr lang="en-US" sz="2000" dirty="0"/>
                    </a:p>
                  </a:txBody>
                  <a:tcPr/>
                </a:tc>
                <a:extLst>
                  <a:ext uri="{0D108BD9-81ED-4DB2-BD59-A6C34878D82A}">
                    <a16:rowId xmlns:a16="http://schemas.microsoft.com/office/drawing/2014/main" xmlns="" val="3573215118"/>
                  </a:ext>
                </a:extLst>
              </a:tr>
              <a:tr h="370840">
                <a:tc>
                  <a:txBody>
                    <a:bodyPr/>
                    <a:lstStyle/>
                    <a:p>
                      <a:pPr algn="ctr"/>
                      <a:r>
                        <a:rPr lang="en-US" sz="2000" b="1" kern="1200" dirty="0" smtClean="0">
                          <a:solidFill>
                            <a:schemeClr val="lt1"/>
                          </a:solidFill>
                          <a:latin typeface="+mn-lt"/>
                          <a:ea typeface="+mn-ea"/>
                          <a:cs typeface="+mn-cs"/>
                        </a:rPr>
                        <a:t>Obtain</a:t>
                      </a:r>
                    </a:p>
                    <a:p>
                      <a:pPr algn="ctr"/>
                      <a:r>
                        <a:rPr lang="en-US" sz="2000" b="1" kern="1200" dirty="0" smtClean="0">
                          <a:solidFill>
                            <a:schemeClr val="lt1"/>
                          </a:solidFill>
                          <a:latin typeface="+mn-lt"/>
                          <a:ea typeface="+mn-ea"/>
                          <a:cs typeface="+mn-cs"/>
                        </a:rPr>
                        <a:t>information</a:t>
                      </a:r>
                      <a:endParaRPr lang="en-US" sz="2000" b="1" kern="1200" dirty="0">
                        <a:solidFill>
                          <a:schemeClr val="lt1"/>
                        </a:solidFill>
                        <a:latin typeface="+mn-lt"/>
                        <a:ea typeface="+mn-ea"/>
                        <a:cs typeface="+mn-cs"/>
                      </a:endParaRPr>
                    </a:p>
                  </a:txBody>
                  <a:tcPr>
                    <a:solidFill>
                      <a:schemeClr val="tx2">
                        <a:lumMod val="60000"/>
                        <a:lumOff val="40000"/>
                      </a:schemeClr>
                    </a:solidFill>
                  </a:tcPr>
                </a:tc>
                <a:tc>
                  <a:txBody>
                    <a:bodyPr/>
                    <a:lstStyle/>
                    <a:p>
                      <a:pPr algn="ctr"/>
                      <a:r>
                        <a:rPr lang="en-US" sz="2000" dirty="0" smtClean="0"/>
                        <a:t>Curiosity</a:t>
                      </a:r>
                    </a:p>
                    <a:p>
                      <a:pPr algn="ctr"/>
                      <a:endParaRPr lang="en-US" sz="2000" dirty="0" smtClean="0"/>
                    </a:p>
                    <a:p>
                      <a:pPr algn="ctr"/>
                      <a:endParaRPr lang="en-US" sz="2000" dirty="0" smtClean="0"/>
                    </a:p>
                    <a:p>
                      <a:pPr algn="ctr"/>
                      <a:endParaRPr lang="en-US" sz="2000" dirty="0"/>
                    </a:p>
                  </a:txBody>
                  <a:tcPr/>
                </a:tc>
                <a:tc>
                  <a:txBody>
                    <a:bodyPr/>
                    <a:lstStyle/>
                    <a:p>
                      <a:pPr algn="ctr"/>
                      <a:r>
                        <a:rPr lang="en-US" sz="2000" dirty="0" smtClean="0"/>
                        <a:t>Information avoidance</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a:p>
                  </a:txBody>
                  <a:tcPr>
                    <a:solidFill>
                      <a:schemeClr val="accent1">
                        <a:lumMod val="20000"/>
                        <a:lumOff val="80000"/>
                      </a:schemeClr>
                    </a:solidFill>
                  </a:tcPr>
                </a:tc>
                <a:extLst>
                  <a:ext uri="{0D108BD9-81ED-4DB2-BD59-A6C34878D82A}">
                    <a16:rowId xmlns:a16="http://schemas.microsoft.com/office/drawing/2014/main" xmlns="" val="966085516"/>
                  </a:ext>
                </a:extLst>
              </a:tr>
              <a:tr h="370840">
                <a:tc>
                  <a:txBody>
                    <a:bodyPr/>
                    <a:lstStyle/>
                    <a:p>
                      <a:pPr algn="ctr"/>
                      <a:r>
                        <a:rPr lang="en-US" sz="2000" b="1" kern="1200" dirty="0" smtClean="0">
                          <a:solidFill>
                            <a:schemeClr val="lt1"/>
                          </a:solidFill>
                          <a:latin typeface="+mn-lt"/>
                          <a:ea typeface="+mn-ea"/>
                          <a:cs typeface="+mn-cs"/>
                        </a:rPr>
                        <a:t>Share</a:t>
                      </a:r>
                    </a:p>
                    <a:p>
                      <a:pPr algn="ctr"/>
                      <a:r>
                        <a:rPr lang="en-US" sz="2000" b="1" kern="1200" dirty="0" smtClean="0">
                          <a:solidFill>
                            <a:schemeClr val="lt1"/>
                          </a:solidFill>
                          <a:latin typeface="+mn-lt"/>
                          <a:ea typeface="+mn-ea"/>
                          <a:cs typeface="+mn-cs"/>
                        </a:rPr>
                        <a:t>information</a:t>
                      </a:r>
                      <a:endParaRPr lang="en-US" sz="2000" b="1" kern="1200" dirty="0">
                        <a:solidFill>
                          <a:schemeClr val="lt1"/>
                        </a:solidFill>
                        <a:latin typeface="+mn-lt"/>
                        <a:ea typeface="+mn-ea"/>
                        <a:cs typeface="+mn-cs"/>
                      </a:endParaRPr>
                    </a:p>
                  </a:txBody>
                  <a:tcPr>
                    <a:solidFill>
                      <a:schemeClr val="tx2">
                        <a:lumMod val="60000"/>
                        <a:lumOff val="40000"/>
                      </a:schemeClr>
                    </a:solidFill>
                  </a:tcPr>
                </a:tc>
                <a:tc>
                  <a:txBody>
                    <a:bodyPr/>
                    <a:lstStyle/>
                    <a:p>
                      <a:pPr algn="ctr"/>
                      <a:r>
                        <a:rPr lang="en-US" sz="2000" dirty="0" smtClean="0"/>
                        <a:t>Desire to reveal</a:t>
                      </a:r>
                    </a:p>
                    <a:p>
                      <a:pPr algn="ctr"/>
                      <a:endParaRPr lang="en-US" sz="2000" dirty="0" smtClean="0"/>
                    </a:p>
                    <a:p>
                      <a:pPr algn="ctr"/>
                      <a:endParaRPr lang="en-US" sz="2000" dirty="0" smtClean="0"/>
                    </a:p>
                    <a:p>
                      <a:pPr algn="ctr"/>
                      <a:endParaRPr lang="en-US" sz="2000" dirty="0"/>
                    </a:p>
                  </a:txBody>
                  <a:tcPr/>
                </a:tc>
                <a:tc>
                  <a:txBody>
                    <a:bodyPr/>
                    <a:lstStyle/>
                    <a:p>
                      <a:pPr algn="ctr"/>
                      <a:r>
                        <a:rPr lang="en-US" sz="2000" dirty="0" smtClean="0"/>
                        <a:t>Privacy</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a:p>
                  </a:txBody>
                  <a:tcPr/>
                </a:tc>
                <a:extLst>
                  <a:ext uri="{0D108BD9-81ED-4DB2-BD59-A6C34878D82A}">
                    <a16:rowId xmlns:a16="http://schemas.microsoft.com/office/drawing/2014/main" xmlns="" val="2755125763"/>
                  </a:ext>
                </a:extLst>
              </a:tr>
            </a:tbl>
          </a:graphicData>
        </a:graphic>
      </p:graphicFrame>
      <p:sp>
        <p:nvSpPr>
          <p:cNvPr id="9" name="Rectangle 8"/>
          <p:cNvSpPr/>
          <p:nvPr/>
        </p:nvSpPr>
        <p:spPr>
          <a:xfrm>
            <a:off x="2590801" y="3810000"/>
            <a:ext cx="24384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4267201" y="4038599"/>
            <a:ext cx="697992" cy="1169609"/>
          </a:xfrm>
          <a:prstGeom prst="rect">
            <a:avLst/>
          </a:prstGeom>
        </p:spPr>
      </p:pic>
      <p:pic>
        <p:nvPicPr>
          <p:cNvPr id="10" name="Picture 9"/>
          <p:cNvPicPr>
            <a:picLocks noChangeAspect="1"/>
          </p:cNvPicPr>
          <p:nvPr/>
        </p:nvPicPr>
        <p:blipFill>
          <a:blip r:embed="rId3"/>
          <a:stretch>
            <a:fillRect/>
          </a:stretch>
        </p:blipFill>
        <p:spPr>
          <a:xfrm>
            <a:off x="5410202" y="1739835"/>
            <a:ext cx="2601174" cy="1465328"/>
          </a:xfrm>
          <a:prstGeom prst="rect">
            <a:avLst/>
          </a:prstGeom>
        </p:spPr>
      </p:pic>
      <p:pic>
        <p:nvPicPr>
          <p:cNvPr id="5122" name="Picture 2" descr="http://borderlessnewsandviews.com/wp-content/uploads/2012/08/loud-mou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951" y="4114800"/>
            <a:ext cx="1393316" cy="975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870192" y="3810000"/>
            <a:ext cx="1864109" cy="1553424"/>
          </a:xfrm>
          <a:prstGeom prst="rect">
            <a:avLst/>
          </a:prstGeom>
        </p:spPr>
      </p:pic>
      <p:pic>
        <p:nvPicPr>
          <p:cNvPr id="6146" name="Picture 2" descr="http://esl.culips.com/wp-content/uploads/2008/08/eavesdroppin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4527" y="1613545"/>
            <a:ext cx="2575749" cy="17171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14600" y="1524000"/>
            <a:ext cx="2675676" cy="1806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10201" y="3725799"/>
            <a:ext cx="2590800" cy="1684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42676" y="1219200"/>
            <a:ext cx="2754970" cy="211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68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120430"/>
            <a:ext cx="2162175" cy="6591300"/>
          </a:xfrm>
          <a:prstGeom prst="rect">
            <a:avLst/>
          </a:prstGeom>
        </p:spPr>
      </p:pic>
      <p:pic>
        <p:nvPicPr>
          <p:cNvPr id="5" name="Picture 4"/>
          <p:cNvPicPr>
            <a:picLocks noChangeAspect="1"/>
          </p:cNvPicPr>
          <p:nvPr/>
        </p:nvPicPr>
        <p:blipFill>
          <a:blip r:embed="rId4"/>
          <a:stretch>
            <a:fillRect/>
          </a:stretch>
        </p:blipFill>
        <p:spPr>
          <a:xfrm>
            <a:off x="65093" y="914400"/>
            <a:ext cx="2546083" cy="1758010"/>
          </a:xfrm>
          <a:prstGeom prst="rect">
            <a:avLst/>
          </a:prstGeom>
        </p:spPr>
      </p:pic>
      <p:sp>
        <p:nvSpPr>
          <p:cNvPr id="8" name="TextBox 7"/>
          <p:cNvSpPr txBox="1"/>
          <p:nvPr/>
        </p:nvSpPr>
        <p:spPr>
          <a:xfrm>
            <a:off x="3200400" y="146867"/>
            <a:ext cx="5181600" cy="1015663"/>
          </a:xfrm>
          <a:prstGeom prst="rect">
            <a:avLst/>
          </a:prstGeom>
          <a:noFill/>
        </p:spPr>
        <p:txBody>
          <a:bodyPr wrap="square" rtlCol="0">
            <a:spAutoFit/>
          </a:bodyPr>
          <a:lstStyle/>
          <a:p>
            <a:r>
              <a:rPr lang="en-US" sz="6000" dirty="0" smtClean="0"/>
              <a:t>Desire to reveal</a:t>
            </a:r>
            <a:endParaRPr lang="en-US" sz="6000" dirty="0"/>
          </a:p>
        </p:txBody>
      </p:sp>
      <p:pic>
        <p:nvPicPr>
          <p:cNvPr id="9" name="Picture 8"/>
          <p:cNvPicPr>
            <a:picLocks noChangeAspect="1"/>
          </p:cNvPicPr>
          <p:nvPr/>
        </p:nvPicPr>
        <p:blipFill>
          <a:blip r:embed="rId5"/>
          <a:stretch>
            <a:fillRect/>
          </a:stretch>
        </p:blipFill>
        <p:spPr>
          <a:xfrm>
            <a:off x="1338134" y="1051182"/>
            <a:ext cx="7900665" cy="5698610"/>
          </a:xfrm>
          <a:prstGeom prst="rect">
            <a:avLst/>
          </a:prstGeom>
        </p:spPr>
      </p:pic>
      <p:pic>
        <p:nvPicPr>
          <p:cNvPr id="6" name="Picture 5"/>
          <p:cNvPicPr>
            <a:picLocks noChangeAspect="1"/>
          </p:cNvPicPr>
          <p:nvPr/>
        </p:nvPicPr>
        <p:blipFill>
          <a:blip r:embed="rId6"/>
          <a:stretch>
            <a:fillRect/>
          </a:stretch>
        </p:blipFill>
        <p:spPr>
          <a:xfrm>
            <a:off x="31370" y="1089892"/>
            <a:ext cx="2874418" cy="4752975"/>
          </a:xfrm>
          <a:prstGeom prst="rect">
            <a:avLst/>
          </a:prstGeom>
        </p:spPr>
      </p:pic>
      <p:pic>
        <p:nvPicPr>
          <p:cNvPr id="10" name="Picture 9"/>
          <p:cNvPicPr>
            <a:picLocks noChangeAspect="1"/>
          </p:cNvPicPr>
          <p:nvPr/>
        </p:nvPicPr>
        <p:blipFill>
          <a:blip r:embed="rId7"/>
          <a:stretch>
            <a:fillRect/>
          </a:stretch>
        </p:blipFill>
        <p:spPr>
          <a:xfrm>
            <a:off x="2905788" y="1089892"/>
            <a:ext cx="8919140" cy="5505450"/>
          </a:xfrm>
          <a:prstGeom prst="rect">
            <a:avLst/>
          </a:prstGeom>
        </p:spPr>
      </p:pic>
    </p:spTree>
    <p:extLst>
      <p:ext uri="{BB962C8B-B14F-4D97-AF65-F5344CB8AC3E}">
        <p14:creationId xmlns:p14="http://schemas.microsoft.com/office/powerpoint/2010/main" val="149880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1" y="3810000"/>
            <a:ext cx="24384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nvPr>
        </p:nvGraphicFramePr>
        <p:xfrm>
          <a:off x="838200" y="762000"/>
          <a:ext cx="7315201" cy="4846320"/>
        </p:xfrm>
        <a:graphic>
          <a:graphicData uri="http://schemas.openxmlformats.org/drawingml/2006/table">
            <a:tbl>
              <a:tblPr firstRow="1" bandRow="1">
                <a:tableStyleId>{5C22544A-7EE6-4342-B048-85BDC9FD1C3A}</a:tableStyleId>
              </a:tblPr>
              <a:tblGrid>
                <a:gridCol w="1594885">
                  <a:extLst>
                    <a:ext uri="{9D8B030D-6E8A-4147-A177-3AD203B41FA5}">
                      <a16:colId xmlns:a16="http://schemas.microsoft.com/office/drawing/2014/main" xmlns="" val="4037091064"/>
                    </a:ext>
                  </a:extLst>
                </a:gridCol>
                <a:gridCol w="2748516">
                  <a:extLst>
                    <a:ext uri="{9D8B030D-6E8A-4147-A177-3AD203B41FA5}">
                      <a16:colId xmlns:a16="http://schemas.microsoft.com/office/drawing/2014/main" xmlns="" val="1067746716"/>
                    </a:ext>
                  </a:extLst>
                </a:gridCol>
                <a:gridCol w="2971800">
                  <a:extLst>
                    <a:ext uri="{9D8B030D-6E8A-4147-A177-3AD203B41FA5}">
                      <a16:colId xmlns:a16="http://schemas.microsoft.com/office/drawing/2014/main" xmlns="" val="1601899384"/>
                    </a:ext>
                  </a:extLst>
                </a:gridCol>
              </a:tblGrid>
              <a:tr h="370840">
                <a:tc>
                  <a:txBody>
                    <a:bodyPr/>
                    <a:lstStyle/>
                    <a:p>
                      <a:pPr algn="ctr"/>
                      <a:endParaRPr lang="en-US" sz="2000" dirty="0"/>
                    </a:p>
                  </a:txBody>
                  <a:tcPr/>
                </a:tc>
                <a:tc>
                  <a:txBody>
                    <a:bodyPr/>
                    <a:lstStyle/>
                    <a:p>
                      <a:pPr algn="ctr"/>
                      <a:r>
                        <a:rPr lang="en-US" sz="2000" dirty="0" smtClean="0"/>
                        <a:t>Desire </a:t>
                      </a:r>
                      <a:r>
                        <a:rPr lang="en-US" sz="2000" i="1" dirty="0" smtClean="0"/>
                        <a:t>to</a:t>
                      </a:r>
                      <a:endParaRPr lang="en-US" sz="2000" dirty="0"/>
                    </a:p>
                  </a:txBody>
                  <a:tcPr/>
                </a:tc>
                <a:tc>
                  <a:txBody>
                    <a:bodyPr/>
                    <a:lstStyle/>
                    <a:p>
                      <a:pPr algn="ctr"/>
                      <a:r>
                        <a:rPr lang="en-US" sz="2000" dirty="0" smtClean="0"/>
                        <a:t>Desire </a:t>
                      </a:r>
                      <a:r>
                        <a:rPr lang="en-US" sz="2000" i="1" dirty="0" smtClean="0"/>
                        <a:t>not to</a:t>
                      </a:r>
                      <a:endParaRPr lang="en-US" sz="2000" dirty="0"/>
                    </a:p>
                  </a:txBody>
                  <a:tcPr/>
                </a:tc>
                <a:extLst>
                  <a:ext uri="{0D108BD9-81ED-4DB2-BD59-A6C34878D82A}">
                    <a16:rowId xmlns:a16="http://schemas.microsoft.com/office/drawing/2014/main" xmlns="" val="3573215118"/>
                  </a:ext>
                </a:extLst>
              </a:tr>
              <a:tr h="370840">
                <a:tc>
                  <a:txBody>
                    <a:bodyPr/>
                    <a:lstStyle/>
                    <a:p>
                      <a:pPr algn="ctr"/>
                      <a:r>
                        <a:rPr lang="en-US" sz="2000" b="1" kern="1200" dirty="0" smtClean="0">
                          <a:solidFill>
                            <a:schemeClr val="lt1"/>
                          </a:solidFill>
                          <a:latin typeface="+mn-lt"/>
                          <a:ea typeface="+mn-ea"/>
                          <a:cs typeface="+mn-cs"/>
                        </a:rPr>
                        <a:t>Obtain</a:t>
                      </a:r>
                    </a:p>
                    <a:p>
                      <a:pPr algn="ctr"/>
                      <a:r>
                        <a:rPr lang="en-US" sz="2000" b="1" kern="1200" dirty="0" smtClean="0">
                          <a:solidFill>
                            <a:schemeClr val="lt1"/>
                          </a:solidFill>
                          <a:latin typeface="+mn-lt"/>
                          <a:ea typeface="+mn-ea"/>
                          <a:cs typeface="+mn-cs"/>
                        </a:rPr>
                        <a:t>information</a:t>
                      </a:r>
                      <a:endParaRPr lang="en-US" sz="2000" b="1" kern="1200" dirty="0">
                        <a:solidFill>
                          <a:schemeClr val="lt1"/>
                        </a:solidFill>
                        <a:latin typeface="+mn-lt"/>
                        <a:ea typeface="+mn-ea"/>
                        <a:cs typeface="+mn-cs"/>
                      </a:endParaRPr>
                    </a:p>
                  </a:txBody>
                  <a:tcPr>
                    <a:solidFill>
                      <a:schemeClr val="tx2">
                        <a:lumMod val="60000"/>
                        <a:lumOff val="40000"/>
                      </a:schemeClr>
                    </a:solidFill>
                  </a:tcPr>
                </a:tc>
                <a:tc>
                  <a:txBody>
                    <a:bodyPr/>
                    <a:lstStyle/>
                    <a:p>
                      <a:pPr algn="ctr"/>
                      <a:r>
                        <a:rPr lang="en-US" sz="2000" dirty="0" smtClean="0"/>
                        <a:t>Curiosity</a:t>
                      </a:r>
                    </a:p>
                    <a:p>
                      <a:pPr algn="ctr"/>
                      <a:endParaRPr lang="en-US" sz="2000" dirty="0" smtClean="0"/>
                    </a:p>
                    <a:p>
                      <a:pPr algn="ctr"/>
                      <a:endParaRPr lang="en-US" sz="2000" dirty="0" smtClean="0"/>
                    </a:p>
                    <a:p>
                      <a:pPr algn="ctr"/>
                      <a:endParaRPr lang="en-US" sz="2000" dirty="0"/>
                    </a:p>
                  </a:txBody>
                  <a:tcPr/>
                </a:tc>
                <a:tc>
                  <a:txBody>
                    <a:bodyPr/>
                    <a:lstStyle/>
                    <a:p>
                      <a:pPr algn="ctr"/>
                      <a:r>
                        <a:rPr lang="en-US" sz="2000" dirty="0" smtClean="0"/>
                        <a:t>Information avoidance</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a:p>
                  </a:txBody>
                  <a:tcPr>
                    <a:solidFill>
                      <a:schemeClr val="accent1">
                        <a:lumMod val="20000"/>
                        <a:lumOff val="80000"/>
                      </a:schemeClr>
                    </a:solidFill>
                  </a:tcPr>
                </a:tc>
                <a:extLst>
                  <a:ext uri="{0D108BD9-81ED-4DB2-BD59-A6C34878D82A}">
                    <a16:rowId xmlns:a16="http://schemas.microsoft.com/office/drawing/2014/main" xmlns="" val="966085516"/>
                  </a:ext>
                </a:extLst>
              </a:tr>
              <a:tr h="370840">
                <a:tc>
                  <a:txBody>
                    <a:bodyPr/>
                    <a:lstStyle/>
                    <a:p>
                      <a:pPr algn="ctr"/>
                      <a:r>
                        <a:rPr lang="en-US" sz="2000" b="1" kern="1200" dirty="0" smtClean="0">
                          <a:solidFill>
                            <a:schemeClr val="lt1"/>
                          </a:solidFill>
                          <a:latin typeface="+mn-lt"/>
                          <a:ea typeface="+mn-ea"/>
                          <a:cs typeface="+mn-cs"/>
                        </a:rPr>
                        <a:t>Share</a:t>
                      </a:r>
                    </a:p>
                    <a:p>
                      <a:pPr algn="ctr"/>
                      <a:r>
                        <a:rPr lang="en-US" sz="2000" b="1" kern="1200" dirty="0" smtClean="0">
                          <a:solidFill>
                            <a:schemeClr val="lt1"/>
                          </a:solidFill>
                          <a:latin typeface="+mn-lt"/>
                          <a:ea typeface="+mn-ea"/>
                          <a:cs typeface="+mn-cs"/>
                        </a:rPr>
                        <a:t>information</a:t>
                      </a:r>
                      <a:endParaRPr lang="en-US" sz="2000" b="1" kern="1200" dirty="0">
                        <a:solidFill>
                          <a:schemeClr val="lt1"/>
                        </a:solidFill>
                        <a:latin typeface="+mn-lt"/>
                        <a:ea typeface="+mn-ea"/>
                        <a:cs typeface="+mn-cs"/>
                      </a:endParaRPr>
                    </a:p>
                  </a:txBody>
                  <a:tcPr>
                    <a:solidFill>
                      <a:schemeClr val="tx2">
                        <a:lumMod val="60000"/>
                        <a:lumOff val="40000"/>
                      </a:schemeClr>
                    </a:solidFill>
                  </a:tcPr>
                </a:tc>
                <a:tc>
                  <a:txBody>
                    <a:bodyPr/>
                    <a:lstStyle/>
                    <a:p>
                      <a:pPr algn="ctr"/>
                      <a:r>
                        <a:rPr lang="en-US" sz="2000" dirty="0" smtClean="0"/>
                        <a:t>Desire to reveal</a:t>
                      </a:r>
                    </a:p>
                    <a:p>
                      <a:pPr algn="ctr"/>
                      <a:endParaRPr lang="en-US" sz="2000" dirty="0" smtClean="0"/>
                    </a:p>
                    <a:p>
                      <a:pPr algn="ctr"/>
                      <a:endParaRPr lang="en-US" sz="2000" dirty="0" smtClean="0"/>
                    </a:p>
                    <a:p>
                      <a:pPr algn="ctr"/>
                      <a:endParaRPr lang="en-US" sz="2000" dirty="0"/>
                    </a:p>
                  </a:txBody>
                  <a:tcPr/>
                </a:tc>
                <a:tc>
                  <a:txBody>
                    <a:bodyPr/>
                    <a:lstStyle/>
                    <a:p>
                      <a:pPr algn="ctr"/>
                      <a:r>
                        <a:rPr lang="en-US" sz="2000" dirty="0" smtClean="0"/>
                        <a:t>Privacy</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a:p>
                  </a:txBody>
                  <a:tcPr/>
                </a:tc>
                <a:extLst>
                  <a:ext uri="{0D108BD9-81ED-4DB2-BD59-A6C34878D82A}">
                    <a16:rowId xmlns:a16="http://schemas.microsoft.com/office/drawing/2014/main" xmlns="" val="2755125763"/>
                  </a:ext>
                </a:extLst>
              </a:tr>
            </a:tbl>
          </a:graphicData>
        </a:graphic>
      </p:graphicFrame>
      <p:sp>
        <p:nvSpPr>
          <p:cNvPr id="9" name="Rectangle 8"/>
          <p:cNvSpPr/>
          <p:nvPr/>
        </p:nvSpPr>
        <p:spPr>
          <a:xfrm>
            <a:off x="2590801" y="3810000"/>
            <a:ext cx="24384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4267201" y="4038599"/>
            <a:ext cx="697992" cy="1169609"/>
          </a:xfrm>
          <a:prstGeom prst="rect">
            <a:avLst/>
          </a:prstGeom>
        </p:spPr>
      </p:pic>
      <p:pic>
        <p:nvPicPr>
          <p:cNvPr id="10" name="Picture 9"/>
          <p:cNvPicPr>
            <a:picLocks noChangeAspect="1"/>
          </p:cNvPicPr>
          <p:nvPr/>
        </p:nvPicPr>
        <p:blipFill>
          <a:blip r:embed="rId3"/>
          <a:stretch>
            <a:fillRect/>
          </a:stretch>
        </p:blipFill>
        <p:spPr>
          <a:xfrm>
            <a:off x="5410202" y="1739835"/>
            <a:ext cx="2601174" cy="1465328"/>
          </a:xfrm>
          <a:prstGeom prst="rect">
            <a:avLst/>
          </a:prstGeom>
        </p:spPr>
      </p:pic>
      <p:pic>
        <p:nvPicPr>
          <p:cNvPr id="5122" name="Picture 2" descr="http://borderlessnewsandviews.com/wp-content/uploads/2012/08/loud-mou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951" y="4114800"/>
            <a:ext cx="1393316" cy="975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870192" y="3810000"/>
            <a:ext cx="1864109" cy="1553424"/>
          </a:xfrm>
          <a:prstGeom prst="rect">
            <a:avLst/>
          </a:prstGeom>
        </p:spPr>
      </p:pic>
      <p:pic>
        <p:nvPicPr>
          <p:cNvPr id="6146" name="Picture 2" descr="http://esl.culips.com/wp-content/uploads/2008/08/eavesdroppin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4527" y="1613545"/>
            <a:ext cx="2575749" cy="17171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90801" y="1613544"/>
            <a:ext cx="2514601" cy="1681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10201" y="3725799"/>
            <a:ext cx="2590800" cy="1684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524916" y="3767689"/>
            <a:ext cx="2504285" cy="164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87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0185"/>
            <a:ext cx="4191000" cy="841375"/>
          </a:xfrm>
        </p:spPr>
        <p:txBody>
          <a:bodyPr>
            <a:normAutofit fontScale="90000"/>
          </a:bodyPr>
          <a:lstStyle/>
          <a:p>
            <a:r>
              <a:rPr lang="en-US" sz="3600" dirty="0" smtClean="0"/>
              <a:t>Information Avoidance</a:t>
            </a:r>
            <a:endParaRPr lang="en-US" sz="3600" dirty="0"/>
          </a:p>
        </p:txBody>
      </p:sp>
      <p:sp>
        <p:nvSpPr>
          <p:cNvPr id="3" name="Subtitle 2"/>
          <p:cNvSpPr>
            <a:spLocks noGrp="1"/>
          </p:cNvSpPr>
          <p:nvPr>
            <p:ph type="subTitle" idx="1"/>
          </p:nvPr>
        </p:nvSpPr>
        <p:spPr>
          <a:xfrm>
            <a:off x="228600" y="5943600"/>
            <a:ext cx="4800600" cy="583884"/>
          </a:xfrm>
          <a:ln>
            <a:solidFill>
              <a:schemeClr val="accent1"/>
            </a:solidFill>
          </a:ln>
        </p:spPr>
        <p:txBody>
          <a:bodyPr>
            <a:normAutofit/>
          </a:bodyPr>
          <a:lstStyle/>
          <a:p>
            <a:pPr marL="112713" indent="-112713" algn="l"/>
            <a:r>
              <a:rPr lang="en-US" sz="1600" dirty="0" smtClean="0">
                <a:solidFill>
                  <a:schemeClr val="tx1"/>
                </a:solidFill>
              </a:rPr>
              <a:t>Golman, </a:t>
            </a:r>
            <a:r>
              <a:rPr lang="en-US" sz="1600" dirty="0" err="1" smtClean="0">
                <a:solidFill>
                  <a:schemeClr val="tx1"/>
                </a:solidFill>
              </a:rPr>
              <a:t>Hagmann</a:t>
            </a:r>
            <a:r>
              <a:rPr lang="en-US" sz="1600" dirty="0" smtClean="0">
                <a:solidFill>
                  <a:schemeClr val="tx1"/>
                </a:solidFill>
              </a:rPr>
              <a:t> &amp; Loewenstein (2016). Information Avoidance.  </a:t>
            </a:r>
            <a:r>
              <a:rPr lang="en-US" sz="1600" i="1" dirty="0" smtClean="0">
                <a:solidFill>
                  <a:schemeClr val="tx1"/>
                </a:solidFill>
              </a:rPr>
              <a:t>Journal of Economic Literature</a:t>
            </a:r>
            <a:r>
              <a:rPr lang="en-US" sz="1600" dirty="0" smtClean="0">
                <a:solidFill>
                  <a:schemeClr val="tx1"/>
                </a:solidFill>
              </a:rPr>
              <a:t>.</a:t>
            </a:r>
            <a:endParaRPr lang="en-US" sz="1600" dirty="0">
              <a:solidFill>
                <a:schemeClr val="tx1"/>
              </a:solidFill>
            </a:endParaRPr>
          </a:p>
        </p:txBody>
      </p:sp>
      <p:pic>
        <p:nvPicPr>
          <p:cNvPr id="5" name="Picture 4"/>
          <p:cNvPicPr>
            <a:picLocks noChangeAspect="1"/>
          </p:cNvPicPr>
          <p:nvPr/>
        </p:nvPicPr>
        <p:blipFill>
          <a:blip r:embed="rId2"/>
          <a:stretch>
            <a:fillRect/>
          </a:stretch>
        </p:blipFill>
        <p:spPr>
          <a:xfrm>
            <a:off x="5029200" y="210185"/>
            <a:ext cx="3924617" cy="5962015"/>
          </a:xfrm>
          <a:prstGeom prst="rect">
            <a:avLst/>
          </a:prstGeom>
          <a:ln>
            <a:solidFill>
              <a:schemeClr val="accent1"/>
            </a:solidFill>
          </a:ln>
        </p:spPr>
      </p:pic>
      <p:sp>
        <p:nvSpPr>
          <p:cNvPr id="6" name="Content Placeholder 2"/>
          <p:cNvSpPr txBox="1">
            <a:spLocks/>
          </p:cNvSpPr>
          <p:nvPr/>
        </p:nvSpPr>
        <p:spPr>
          <a:xfrm>
            <a:off x="304800" y="1051560"/>
            <a:ext cx="4343400" cy="473964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85000"/>
              </a:lnSpc>
              <a:spcBef>
                <a:spcPts val="0"/>
              </a:spcBef>
              <a:spcAft>
                <a:spcPts val="600"/>
              </a:spcAft>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lnSpc>
                <a:spcPct val="85000"/>
              </a:lnSpc>
              <a:spcBef>
                <a:spcPts val="0"/>
              </a:spcBef>
              <a:spcAft>
                <a:spcPts val="600"/>
              </a:spcAft>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lnSpc>
                <a:spcPct val="85000"/>
              </a:lnSpc>
              <a:spcBef>
                <a:spcPts val="0"/>
              </a:spcBef>
              <a:spcAft>
                <a:spcPts val="600"/>
              </a:spcAft>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lnSpc>
                <a:spcPct val="85000"/>
              </a:lnSpc>
              <a:spcBef>
                <a:spcPts val="0"/>
              </a:spcBef>
              <a:spcAft>
                <a:spcPts val="600"/>
              </a:spcAft>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ct val="85000"/>
              </a:lnSpc>
              <a:spcBef>
                <a:spcPts val="0"/>
              </a:spcBef>
              <a:spcAft>
                <a:spcPts val="60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b="1" dirty="0" smtClean="0">
                <a:solidFill>
                  <a:schemeClr val="tx1"/>
                </a:solidFill>
              </a:rPr>
              <a:t>Definition of information avoidance:</a:t>
            </a:r>
          </a:p>
          <a:p>
            <a:pPr marL="914400" lvl="1" indent="-457200" algn="l">
              <a:buFont typeface="Calibri" panose="020F0502020204030204" pitchFamily="34" charset="0"/>
              <a:buChar char="‒"/>
            </a:pPr>
            <a:r>
              <a:rPr lang="en-US" dirty="0" smtClean="0">
                <a:solidFill>
                  <a:schemeClr val="tx1"/>
                </a:solidFill>
              </a:rPr>
              <a:t>Individual must know that information exists</a:t>
            </a:r>
          </a:p>
          <a:p>
            <a:pPr marL="914400" lvl="1" indent="-457200" algn="l">
              <a:buFont typeface="Calibri" panose="020F0502020204030204" pitchFamily="34" charset="0"/>
              <a:buChar char="‒"/>
            </a:pPr>
            <a:r>
              <a:rPr lang="en-US" dirty="0" smtClean="0">
                <a:solidFill>
                  <a:schemeClr val="tx1"/>
                </a:solidFill>
              </a:rPr>
              <a:t>Must be costless to acquire (or costly to avoid)</a:t>
            </a:r>
          </a:p>
          <a:p>
            <a:pPr marL="457200" indent="-457200" algn="l">
              <a:buFont typeface="Arial" panose="020B0604020202020204" pitchFamily="34" charset="0"/>
              <a:buChar char="•"/>
            </a:pPr>
            <a:r>
              <a:rPr lang="en-US" b="1" dirty="0" smtClean="0">
                <a:solidFill>
                  <a:schemeClr val="tx1"/>
                </a:solidFill>
              </a:rPr>
              <a:t>Methods of information avoidance</a:t>
            </a:r>
          </a:p>
          <a:p>
            <a:pPr marL="914400" lvl="1" indent="-457200" algn="l">
              <a:buFont typeface="Calibri" panose="020F0502020204030204" pitchFamily="34" charset="0"/>
              <a:buChar char="‒"/>
            </a:pPr>
            <a:r>
              <a:rPr lang="en-US" dirty="0" smtClean="0">
                <a:solidFill>
                  <a:schemeClr val="tx1"/>
                </a:solidFill>
              </a:rPr>
              <a:t>Physical avoidance</a:t>
            </a:r>
          </a:p>
          <a:p>
            <a:pPr marL="914400" lvl="1" indent="-457200" algn="l">
              <a:buFont typeface="Calibri" panose="020F0502020204030204" pitchFamily="34" charset="0"/>
              <a:buChar char="‒"/>
            </a:pPr>
            <a:r>
              <a:rPr lang="en-US" dirty="0" smtClean="0">
                <a:solidFill>
                  <a:schemeClr val="tx1"/>
                </a:solidFill>
              </a:rPr>
              <a:t>Inattention</a:t>
            </a:r>
          </a:p>
          <a:p>
            <a:pPr marL="914400" lvl="1" indent="-457200" algn="l">
              <a:buFont typeface="Calibri" panose="020F0502020204030204" pitchFamily="34" charset="0"/>
              <a:buChar char="‒"/>
            </a:pPr>
            <a:r>
              <a:rPr lang="en-US" dirty="0" smtClean="0">
                <a:solidFill>
                  <a:schemeClr val="tx1"/>
                </a:solidFill>
              </a:rPr>
              <a:t>Biased interpretation of information</a:t>
            </a:r>
          </a:p>
          <a:p>
            <a:pPr marL="914400" lvl="1" indent="-457200" algn="l">
              <a:buFont typeface="Calibri" panose="020F0502020204030204" pitchFamily="34" charset="0"/>
              <a:buChar char="‒"/>
            </a:pPr>
            <a:r>
              <a:rPr lang="en-US" dirty="0" smtClean="0">
                <a:solidFill>
                  <a:schemeClr val="tx1"/>
                </a:solidFill>
              </a:rPr>
              <a:t>Forgetting</a:t>
            </a:r>
            <a:endParaRPr lang="en-US" dirty="0"/>
          </a:p>
        </p:txBody>
      </p:sp>
    </p:spTree>
    <p:extLst>
      <p:ext uri="{BB962C8B-B14F-4D97-AF65-F5344CB8AC3E}">
        <p14:creationId xmlns:p14="http://schemas.microsoft.com/office/powerpoint/2010/main" val="8758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457200"/>
          </a:xfrm>
        </p:spPr>
        <p:txBody>
          <a:bodyPr>
            <a:noAutofit/>
          </a:bodyPr>
          <a:lstStyle/>
          <a:p>
            <a:pPr algn="l"/>
            <a:r>
              <a:rPr lang="en-US" sz="3600" b="1" i="1" dirty="0" smtClean="0"/>
              <a:t>Reasons</a:t>
            </a:r>
            <a:r>
              <a:rPr lang="en-US" sz="3600" b="1" dirty="0" smtClean="0"/>
              <a:t> for information avoidance</a:t>
            </a:r>
            <a:endParaRPr lang="en-US" sz="3600" b="1" dirty="0"/>
          </a:p>
        </p:txBody>
      </p:sp>
      <p:sp>
        <p:nvSpPr>
          <p:cNvPr id="3" name="Content Placeholder 2"/>
          <p:cNvSpPr>
            <a:spLocks noGrp="1"/>
          </p:cNvSpPr>
          <p:nvPr>
            <p:ph idx="1"/>
          </p:nvPr>
        </p:nvSpPr>
        <p:spPr>
          <a:xfrm>
            <a:off x="228600" y="990600"/>
            <a:ext cx="5410200" cy="5486400"/>
          </a:xfrm>
        </p:spPr>
        <p:txBody>
          <a:bodyPr>
            <a:normAutofit fontScale="92500" lnSpcReduction="10000"/>
          </a:bodyPr>
          <a:lstStyle/>
          <a:p>
            <a:r>
              <a:rPr lang="en-US" dirty="0" smtClean="0"/>
              <a:t>Strategic</a:t>
            </a:r>
          </a:p>
          <a:p>
            <a:pPr lvl="1"/>
            <a:r>
              <a:rPr lang="en-US" dirty="0" smtClean="0"/>
              <a:t>Intrapersonal</a:t>
            </a:r>
          </a:p>
          <a:p>
            <a:pPr lvl="2"/>
            <a:r>
              <a:rPr lang="en-US" dirty="0" smtClean="0"/>
              <a:t>As commitment device (e.g., with compound lotteries)</a:t>
            </a:r>
          </a:p>
          <a:p>
            <a:pPr lvl="2"/>
            <a:r>
              <a:rPr lang="en-US" dirty="0" smtClean="0"/>
              <a:t>Motivation maintenance</a:t>
            </a:r>
          </a:p>
          <a:p>
            <a:pPr lvl="2"/>
            <a:r>
              <a:rPr lang="en-US" dirty="0" smtClean="0"/>
              <a:t>Preventing choking</a:t>
            </a:r>
          </a:p>
          <a:p>
            <a:pPr lvl="2"/>
            <a:r>
              <a:rPr lang="en-US" dirty="0" smtClean="0"/>
              <a:t>Avoiding projection bias (e.g., curse of knowledge)</a:t>
            </a:r>
          </a:p>
          <a:p>
            <a:pPr lvl="2"/>
            <a:r>
              <a:rPr lang="en-US" dirty="0" smtClean="0"/>
              <a:t>Abdicating responsibility (also interpersonal)</a:t>
            </a:r>
          </a:p>
          <a:p>
            <a:pPr lvl="2"/>
            <a:r>
              <a:rPr lang="en-US" dirty="0" smtClean="0"/>
              <a:t>Saving it for later (e.g., mystery novel)</a:t>
            </a:r>
          </a:p>
          <a:p>
            <a:pPr lvl="1"/>
            <a:r>
              <a:rPr lang="en-US" dirty="0" smtClean="0"/>
              <a:t>Interpersonal</a:t>
            </a:r>
          </a:p>
          <a:p>
            <a:pPr lvl="2"/>
            <a:r>
              <a:rPr lang="en-US" dirty="0" smtClean="0"/>
              <a:t>Plausible deniability</a:t>
            </a:r>
          </a:p>
          <a:p>
            <a:pPr lvl="2"/>
            <a:r>
              <a:rPr lang="en-US" dirty="0" smtClean="0"/>
              <a:t>Strategic benefits (from public avoidance)</a:t>
            </a:r>
          </a:p>
          <a:p>
            <a:r>
              <a:rPr lang="en-US" dirty="0" smtClean="0"/>
              <a:t>Hedonic…</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4"/>
          <p:cNvSpPr>
            <a:spLocks noChangeArrowheads="1"/>
          </p:cNvSpPr>
          <p:nvPr/>
        </p:nvSpPr>
        <p:spPr bwMode="auto">
          <a:xfrm>
            <a:off x="6248400" y="4441218"/>
            <a:ext cx="22860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4188" algn="r"/>
              </a:tabLst>
              <a:defRPr>
                <a:solidFill>
                  <a:schemeClr val="tx1"/>
                </a:solidFill>
                <a:latin typeface="Arial" panose="020B0604020202020204" pitchFamily="34" charset="0"/>
              </a:defRPr>
            </a:lvl1pPr>
            <a:lvl2pPr eaLnBrk="0" fontAlgn="base" hangingPunct="0">
              <a:spcBef>
                <a:spcPct val="0"/>
              </a:spcBef>
              <a:spcAft>
                <a:spcPct val="0"/>
              </a:spcAft>
              <a:tabLst>
                <a:tab pos="484188" algn="r"/>
              </a:tabLst>
              <a:defRPr>
                <a:solidFill>
                  <a:schemeClr val="tx1"/>
                </a:solidFill>
                <a:latin typeface="Arial" panose="020B0604020202020204" pitchFamily="34" charset="0"/>
              </a:defRPr>
            </a:lvl2pPr>
            <a:lvl3pPr eaLnBrk="0" fontAlgn="base" hangingPunct="0">
              <a:spcBef>
                <a:spcPct val="0"/>
              </a:spcBef>
              <a:spcAft>
                <a:spcPct val="0"/>
              </a:spcAft>
              <a:tabLst>
                <a:tab pos="484188" algn="r"/>
              </a:tabLst>
              <a:defRPr>
                <a:solidFill>
                  <a:schemeClr val="tx1"/>
                </a:solidFill>
                <a:latin typeface="Arial" panose="020B0604020202020204" pitchFamily="34" charset="0"/>
              </a:defRPr>
            </a:lvl3pPr>
            <a:lvl4pPr eaLnBrk="0" fontAlgn="base" hangingPunct="0">
              <a:spcBef>
                <a:spcPct val="0"/>
              </a:spcBef>
              <a:spcAft>
                <a:spcPct val="0"/>
              </a:spcAft>
              <a:tabLst>
                <a:tab pos="484188" algn="r"/>
              </a:tabLst>
              <a:defRPr>
                <a:solidFill>
                  <a:schemeClr val="tx1"/>
                </a:solidFill>
                <a:latin typeface="Arial" panose="020B0604020202020204" pitchFamily="34" charset="0"/>
              </a:defRPr>
            </a:lvl4pPr>
            <a:lvl5pPr eaLnBrk="0" fontAlgn="base" hangingPunct="0">
              <a:spcBef>
                <a:spcPct val="0"/>
              </a:spcBef>
              <a:spcAft>
                <a:spcPct val="0"/>
              </a:spcAft>
              <a:tabLst>
                <a:tab pos="484188" algn="r"/>
              </a:tabLst>
              <a:defRPr>
                <a:solidFill>
                  <a:schemeClr val="tx1"/>
                </a:solidFill>
                <a:latin typeface="Arial" panose="020B0604020202020204" pitchFamily="34" charset="0"/>
              </a:defRPr>
            </a:lvl5pPr>
            <a:lvl6pPr eaLnBrk="0" fontAlgn="base" hangingPunct="0">
              <a:spcBef>
                <a:spcPct val="0"/>
              </a:spcBef>
              <a:spcAft>
                <a:spcPct val="0"/>
              </a:spcAft>
              <a:tabLst>
                <a:tab pos="484188" algn="r"/>
              </a:tabLst>
              <a:defRPr>
                <a:solidFill>
                  <a:schemeClr val="tx1"/>
                </a:solidFill>
                <a:latin typeface="Arial" panose="020B0604020202020204" pitchFamily="34" charset="0"/>
              </a:defRPr>
            </a:lvl6pPr>
            <a:lvl7pPr eaLnBrk="0" fontAlgn="base" hangingPunct="0">
              <a:spcBef>
                <a:spcPct val="0"/>
              </a:spcBef>
              <a:spcAft>
                <a:spcPct val="0"/>
              </a:spcAft>
              <a:tabLst>
                <a:tab pos="484188" algn="r"/>
              </a:tabLst>
              <a:defRPr>
                <a:solidFill>
                  <a:schemeClr val="tx1"/>
                </a:solidFill>
                <a:latin typeface="Arial" panose="020B0604020202020204" pitchFamily="34" charset="0"/>
              </a:defRPr>
            </a:lvl7pPr>
            <a:lvl8pPr eaLnBrk="0" fontAlgn="base" hangingPunct="0">
              <a:spcBef>
                <a:spcPct val="0"/>
              </a:spcBef>
              <a:spcAft>
                <a:spcPct val="0"/>
              </a:spcAft>
              <a:tabLst>
                <a:tab pos="484188" algn="r"/>
              </a:tabLst>
              <a:defRPr>
                <a:solidFill>
                  <a:schemeClr val="tx1"/>
                </a:solidFill>
                <a:latin typeface="Arial" panose="020B0604020202020204" pitchFamily="34" charset="0"/>
              </a:defRPr>
            </a:lvl8pPr>
            <a:lvl9pPr eaLnBrk="0" fontAlgn="base" hangingPunct="0">
              <a:spcBef>
                <a:spcPct val="0"/>
              </a:spcBef>
              <a:spcAft>
                <a:spcPct val="0"/>
              </a:spcAft>
              <a:tabLst>
                <a:tab pos="484188" algn="r"/>
              </a:tabLst>
              <a:defRPr>
                <a:solidFill>
                  <a:schemeClr val="tx1"/>
                </a:solidFill>
                <a:latin typeface="Arial" panose="020B0604020202020204" pitchFamily="34" charset="0"/>
              </a:defRPr>
            </a:lvl9pPr>
          </a:lstStyle>
          <a:p>
            <a:r>
              <a:rPr lang="en-US" altLang="en-US" sz="1100" dirty="0" smtClean="0">
                <a:solidFill>
                  <a:srgbClr val="000000"/>
                </a:solidFill>
                <a:ea typeface="Calibri" panose="020F0502020204030204" pitchFamily="34" charset="0"/>
                <a:cs typeface="Calibri" panose="020F0502020204030204" pitchFamily="34" charset="0"/>
              </a:rPr>
              <a:t>The dictator knows his own payoffs and can choose to </a:t>
            </a:r>
            <a:r>
              <a:rPr lang="en-US" altLang="en-US" sz="1100" dirty="0" err="1" smtClean="0">
                <a:solidFill>
                  <a:srgbClr val="000000"/>
                </a:solidFill>
                <a:ea typeface="Calibri" panose="020F0502020204030204" pitchFamily="34" charset="0"/>
                <a:cs typeface="Calibri" panose="020F0502020204030204" pitchFamily="34" charset="0"/>
              </a:rPr>
              <a:t>costlessly</a:t>
            </a:r>
            <a:r>
              <a:rPr lang="en-US" altLang="en-US" sz="1100" dirty="0" smtClean="0">
                <a:solidFill>
                  <a:srgbClr val="000000"/>
                </a:solidFill>
                <a:ea typeface="Calibri" panose="020F0502020204030204" pitchFamily="34" charset="0"/>
                <a:cs typeface="Calibri" panose="020F0502020204030204" pitchFamily="34" charset="0"/>
              </a:rPr>
              <a:t> reveal his partner’s payoffs</a:t>
            </a:r>
            <a:r>
              <a:rPr lang="en-US" altLang="en-US" sz="1400" dirty="0" smtClean="0">
                <a:solidFill>
                  <a:srgbClr val="000000"/>
                </a:solidFill>
                <a:ea typeface="Calibri" panose="020F0502020204030204" pitchFamily="34" charset="0"/>
                <a:cs typeface="Calibri" panose="020F0502020204030204" pitchFamily="34" charset="0"/>
              </a:rPr>
              <a:t>, </a:t>
            </a:r>
            <a:r>
              <a:rPr lang="en-US" altLang="en-US" sz="1100" dirty="0" smtClean="0">
                <a:solidFill>
                  <a:srgbClr val="000000"/>
                </a:solidFill>
                <a:ea typeface="Calibri" panose="020F0502020204030204" pitchFamily="34" charset="0"/>
                <a:cs typeface="Calibri" panose="020F0502020204030204" pitchFamily="34" charset="0"/>
              </a:rPr>
              <a:t>which depend on the state</a:t>
            </a:r>
            <a:r>
              <a:rPr kumimoji="0" lang="en-US" altLang="en-US" sz="1100" b="0" i="0" u="none" strike="noStrike" cap="none" normalizeH="0" baseline="0" dirty="0" smtClean="0">
                <a:ln>
                  <a:noFill/>
                </a:ln>
                <a:solidFill>
                  <a:srgbClr val="000000"/>
                </a:solidFill>
                <a:effectLst/>
                <a:ea typeface="Calibri" panose="020F0502020204030204" pitchFamily="34" charset="0"/>
                <a:cs typeface="Calibri" panose="020F0502020204030204" pitchFamily="34" charset="0"/>
              </a:rPr>
              <a:t> </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15130183"/>
              </p:ext>
            </p:extLst>
          </p:nvPr>
        </p:nvGraphicFramePr>
        <p:xfrm>
          <a:off x="6248400" y="2819400"/>
          <a:ext cx="2286000" cy="148336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xmlns="" val="2360979736"/>
                    </a:ext>
                  </a:extLst>
                </a:gridCol>
                <a:gridCol w="686117">
                  <a:extLst>
                    <a:ext uri="{9D8B030D-6E8A-4147-A177-3AD203B41FA5}">
                      <a16:colId xmlns:a16="http://schemas.microsoft.com/office/drawing/2014/main" xmlns="" val="3128663546"/>
                    </a:ext>
                  </a:extLst>
                </a:gridCol>
                <a:gridCol w="761683">
                  <a:extLst>
                    <a:ext uri="{9D8B030D-6E8A-4147-A177-3AD203B41FA5}">
                      <a16:colId xmlns:a16="http://schemas.microsoft.com/office/drawing/2014/main" xmlns="" val="22573528"/>
                    </a:ext>
                  </a:extLst>
                </a:gridCol>
              </a:tblGrid>
              <a:tr h="370840">
                <a:tc>
                  <a:txBody>
                    <a:bodyPr/>
                    <a:lstStyle/>
                    <a:p>
                      <a:endParaRPr lang="en-US" dirty="0"/>
                    </a:p>
                  </a:txBody>
                  <a:tcPr/>
                </a:tc>
                <a:tc gridSpan="2">
                  <a:txBody>
                    <a:bodyPr/>
                    <a:lstStyle/>
                    <a:p>
                      <a:r>
                        <a:rPr lang="en-US" dirty="0" smtClean="0"/>
                        <a:t>State</a:t>
                      </a:r>
                      <a:endParaRPr lang="en-US" dirty="0"/>
                    </a:p>
                  </a:txBody>
                  <a:tcPr/>
                </a:tc>
                <a:tc hMerge="1">
                  <a:txBody>
                    <a:bodyPr/>
                    <a:lstStyle/>
                    <a:p>
                      <a:endParaRPr lang="en-US" dirty="0"/>
                    </a:p>
                  </a:txBody>
                  <a:tcPr/>
                </a:tc>
                <a:extLst>
                  <a:ext uri="{0D108BD9-81ED-4DB2-BD59-A6C34878D82A}">
                    <a16:rowId xmlns:a16="http://schemas.microsoft.com/office/drawing/2014/main" xmlns="" val="551443386"/>
                  </a:ext>
                </a:extLst>
              </a:tr>
              <a:tr h="370840">
                <a:tc>
                  <a:txBody>
                    <a:bodyPr/>
                    <a:lstStyle/>
                    <a:p>
                      <a:r>
                        <a:rPr lang="en-US" dirty="0" smtClean="0"/>
                        <a:t>Choice</a:t>
                      </a:r>
                      <a:endParaRPr lang="en-US" dirty="0"/>
                    </a:p>
                  </a:txBody>
                  <a:tcPr/>
                </a:tc>
                <a:tc>
                  <a:txBody>
                    <a:bodyPr/>
                    <a:lstStyle/>
                    <a:p>
                      <a:pPr algn="ctr"/>
                      <a:r>
                        <a:rPr lang="en-US" dirty="0" smtClean="0"/>
                        <a:t>I</a:t>
                      </a:r>
                      <a:endParaRPr lang="en-US" dirty="0"/>
                    </a:p>
                  </a:txBody>
                  <a:tcPr/>
                </a:tc>
                <a:tc>
                  <a:txBody>
                    <a:bodyPr/>
                    <a:lstStyle/>
                    <a:p>
                      <a:pPr algn="ctr"/>
                      <a:r>
                        <a:rPr lang="en-US" dirty="0" smtClean="0"/>
                        <a:t>II</a:t>
                      </a:r>
                      <a:endParaRPr lang="en-US" dirty="0"/>
                    </a:p>
                  </a:txBody>
                  <a:tcPr/>
                </a:tc>
                <a:extLst>
                  <a:ext uri="{0D108BD9-81ED-4DB2-BD59-A6C34878D82A}">
                    <a16:rowId xmlns:a16="http://schemas.microsoft.com/office/drawing/2014/main" xmlns="" val="281401708"/>
                  </a:ext>
                </a:extLst>
              </a:tr>
              <a:tr h="370840">
                <a:tc>
                  <a:txBody>
                    <a:bodyPr/>
                    <a:lstStyle/>
                    <a:p>
                      <a:r>
                        <a:rPr lang="en-US" dirty="0" smtClean="0"/>
                        <a:t>A</a:t>
                      </a:r>
                      <a:endParaRPr lang="en-US" dirty="0"/>
                    </a:p>
                  </a:txBody>
                  <a:tcPr/>
                </a:tc>
                <a:tc>
                  <a:txBody>
                    <a:bodyPr/>
                    <a:lstStyle/>
                    <a:p>
                      <a:pPr algn="ctr"/>
                      <a:r>
                        <a:rPr lang="en-US" dirty="0" smtClean="0"/>
                        <a:t>6,1</a:t>
                      </a:r>
                      <a:endParaRPr lang="en-US" dirty="0"/>
                    </a:p>
                  </a:txBody>
                  <a:tcPr/>
                </a:tc>
                <a:tc>
                  <a:txBody>
                    <a:bodyPr/>
                    <a:lstStyle/>
                    <a:p>
                      <a:pPr algn="ctr"/>
                      <a:r>
                        <a:rPr lang="en-US" dirty="0" smtClean="0"/>
                        <a:t>6,5</a:t>
                      </a:r>
                      <a:endParaRPr lang="en-US" dirty="0"/>
                    </a:p>
                  </a:txBody>
                  <a:tcPr/>
                </a:tc>
                <a:extLst>
                  <a:ext uri="{0D108BD9-81ED-4DB2-BD59-A6C34878D82A}">
                    <a16:rowId xmlns:a16="http://schemas.microsoft.com/office/drawing/2014/main" xmlns="" val="4099218605"/>
                  </a:ext>
                </a:extLst>
              </a:tr>
              <a:tr h="370840">
                <a:tc>
                  <a:txBody>
                    <a:bodyPr/>
                    <a:lstStyle/>
                    <a:p>
                      <a:r>
                        <a:rPr lang="en-US" dirty="0" smtClean="0"/>
                        <a:t>B</a:t>
                      </a:r>
                      <a:endParaRPr lang="en-US" dirty="0"/>
                    </a:p>
                  </a:txBody>
                  <a:tcPr/>
                </a:tc>
                <a:tc>
                  <a:txBody>
                    <a:bodyPr/>
                    <a:lstStyle/>
                    <a:p>
                      <a:pPr algn="ctr"/>
                      <a:r>
                        <a:rPr lang="en-US" dirty="0" smtClean="0"/>
                        <a:t>5,5</a:t>
                      </a:r>
                      <a:endParaRPr lang="en-US" dirty="0"/>
                    </a:p>
                  </a:txBody>
                  <a:tcPr/>
                </a:tc>
                <a:tc>
                  <a:txBody>
                    <a:bodyPr/>
                    <a:lstStyle/>
                    <a:p>
                      <a:pPr algn="ctr"/>
                      <a:r>
                        <a:rPr lang="en-US" dirty="0" smtClean="0"/>
                        <a:t>5,1</a:t>
                      </a:r>
                      <a:endParaRPr lang="en-US" dirty="0"/>
                    </a:p>
                  </a:txBody>
                  <a:tcPr/>
                </a:tc>
                <a:extLst>
                  <a:ext uri="{0D108BD9-81ED-4DB2-BD59-A6C34878D82A}">
                    <a16:rowId xmlns:a16="http://schemas.microsoft.com/office/drawing/2014/main" xmlns="" val="1370475579"/>
                  </a:ext>
                </a:extLst>
              </a:tr>
            </a:tbl>
          </a:graphicData>
        </a:graphic>
      </p:graphicFrame>
      <p:sp>
        <p:nvSpPr>
          <p:cNvPr id="9" name="Rectangle 8"/>
          <p:cNvSpPr/>
          <p:nvPr/>
        </p:nvSpPr>
        <p:spPr>
          <a:xfrm>
            <a:off x="6248401" y="2115297"/>
            <a:ext cx="2286000" cy="617861"/>
          </a:xfrm>
          <a:prstGeom prst="rect">
            <a:avLst/>
          </a:prstGeom>
        </p:spPr>
        <p:txBody>
          <a:bodyPr wrap="square">
            <a:spAutoFit/>
          </a:bodyPr>
          <a:lstStyle/>
          <a:p>
            <a:pPr>
              <a:lnSpc>
                <a:spcPct val="85000"/>
              </a:lnSpc>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Dana, Weber and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Kuang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(2007</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000" dirty="0"/>
          </a:p>
        </p:txBody>
      </p:sp>
      <p:cxnSp>
        <p:nvCxnSpPr>
          <p:cNvPr id="11" name="Straight Arrow Connector 10"/>
          <p:cNvCxnSpPr/>
          <p:nvPr/>
        </p:nvCxnSpPr>
        <p:spPr>
          <a:xfrm>
            <a:off x="4953000" y="3886200"/>
            <a:ext cx="114300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7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Economics of Information</a:t>
            </a:r>
            <a:endParaRPr lang="en-US" dirty="0"/>
          </a:p>
        </p:txBody>
      </p:sp>
      <p:sp>
        <p:nvSpPr>
          <p:cNvPr id="3" name="Content Placeholder 2"/>
          <p:cNvSpPr>
            <a:spLocks noGrp="1"/>
          </p:cNvSpPr>
          <p:nvPr>
            <p:ph idx="1"/>
          </p:nvPr>
        </p:nvSpPr>
        <p:spPr>
          <a:xfrm>
            <a:off x="457200" y="990600"/>
            <a:ext cx="8229600" cy="5257800"/>
          </a:xfrm>
        </p:spPr>
        <p:txBody>
          <a:bodyPr>
            <a:normAutofit fontScale="85000" lnSpcReduction="20000"/>
          </a:bodyPr>
          <a:lstStyle/>
          <a:p>
            <a:pPr>
              <a:lnSpc>
                <a:spcPct val="95000"/>
              </a:lnSpc>
            </a:pPr>
            <a:r>
              <a:rPr lang="en-US" sz="3300" dirty="0" smtClean="0"/>
              <a:t>Stigler</a:t>
            </a:r>
            <a:r>
              <a:rPr lang="en-US" sz="3300" dirty="0"/>
              <a:t>, 1961; The Economics of Information. </a:t>
            </a:r>
            <a:r>
              <a:rPr lang="en-US" sz="3300" i="1" dirty="0"/>
              <a:t>JPE 69</a:t>
            </a:r>
            <a:r>
              <a:rPr lang="en-US" sz="3300" dirty="0"/>
              <a:t> (3), 213-225</a:t>
            </a:r>
            <a:r>
              <a:rPr lang="en-US" sz="3300" dirty="0" smtClean="0"/>
              <a:t>.</a:t>
            </a:r>
          </a:p>
          <a:p>
            <a:pPr lvl="1">
              <a:lnSpc>
                <a:spcPct val="95000"/>
              </a:lnSpc>
            </a:pPr>
            <a:r>
              <a:rPr lang="en-US" sz="2400" dirty="0" smtClean="0">
                <a:sym typeface="Wingdings" panose="05000000000000000000" pitchFamily="2" charset="2"/>
              </a:rPr>
              <a:t>Information is a scarce commodity, like any other, that can be bought and sold</a:t>
            </a:r>
          </a:p>
          <a:p>
            <a:pPr lvl="1">
              <a:lnSpc>
                <a:spcPct val="95000"/>
              </a:lnSpc>
            </a:pPr>
            <a:r>
              <a:rPr lang="en-US" sz="2400" dirty="0" smtClean="0">
                <a:sym typeface="Wingdings" panose="05000000000000000000" pitchFamily="2" charset="2"/>
              </a:rPr>
              <a:t>Information valued to the extent that it aids in decision making, and only to that extent</a:t>
            </a:r>
          </a:p>
          <a:p>
            <a:pPr lvl="1">
              <a:lnSpc>
                <a:spcPct val="95000"/>
              </a:lnSpc>
              <a:spcAft>
                <a:spcPts val="0"/>
              </a:spcAft>
              <a:buFont typeface="Wingdings" panose="05000000000000000000" pitchFamily="2" charset="2"/>
              <a:buChar char="à"/>
            </a:pPr>
            <a:r>
              <a:rPr lang="en-US" sz="2400" dirty="0" smtClean="0">
                <a:sym typeface="Wingdings" panose="05000000000000000000" pitchFamily="2" charset="2"/>
              </a:rPr>
              <a:t>(valid) information will never be actively avoided; at worst it will be  </a:t>
            </a:r>
          </a:p>
          <a:p>
            <a:pPr marL="457200" lvl="1" indent="0">
              <a:lnSpc>
                <a:spcPct val="95000"/>
              </a:lnSpc>
              <a:buNone/>
            </a:pPr>
            <a:r>
              <a:rPr lang="en-US" sz="2400" dirty="0">
                <a:sym typeface="Wingdings" panose="05000000000000000000" pitchFamily="2" charset="2"/>
              </a:rPr>
              <a:t> </a:t>
            </a:r>
            <a:r>
              <a:rPr lang="en-US" sz="2400" dirty="0" smtClean="0">
                <a:sym typeface="Wingdings" panose="05000000000000000000" pitchFamily="2" charset="2"/>
              </a:rPr>
              <a:t>     ignored</a:t>
            </a:r>
            <a:endParaRPr lang="en-US" sz="2400" dirty="0"/>
          </a:p>
          <a:p>
            <a:pPr>
              <a:lnSpc>
                <a:spcPct val="95000"/>
              </a:lnSpc>
              <a:spcAft>
                <a:spcPts val="0"/>
              </a:spcAft>
            </a:pPr>
            <a:r>
              <a:rPr lang="en-US" sz="2800" dirty="0" smtClean="0"/>
              <a:t>1970s: “new economics of information” </a:t>
            </a:r>
          </a:p>
          <a:p>
            <a:pPr marL="0" indent="0">
              <a:lnSpc>
                <a:spcPct val="95000"/>
              </a:lnSpc>
              <a:buNone/>
            </a:pPr>
            <a:r>
              <a:rPr lang="en-US" sz="2800" dirty="0"/>
              <a:t> </a:t>
            </a:r>
            <a:r>
              <a:rPr lang="en-US" sz="2800" dirty="0" smtClean="0"/>
              <a:t>     (asymmetric information)</a:t>
            </a:r>
          </a:p>
          <a:p>
            <a:pPr lvl="1">
              <a:lnSpc>
                <a:spcPct val="95000"/>
              </a:lnSpc>
            </a:pPr>
            <a:r>
              <a:rPr lang="en-US" sz="2400" dirty="0" smtClean="0"/>
              <a:t>adverse selection (George </a:t>
            </a:r>
            <a:r>
              <a:rPr lang="en-US" sz="2400" dirty="0" err="1" smtClean="0"/>
              <a:t>Akerlof</a:t>
            </a:r>
            <a:r>
              <a:rPr lang="en-US" sz="2400" dirty="0" smtClean="0"/>
              <a:t>)</a:t>
            </a:r>
          </a:p>
          <a:p>
            <a:pPr lvl="1">
              <a:lnSpc>
                <a:spcPct val="95000"/>
              </a:lnSpc>
            </a:pPr>
            <a:r>
              <a:rPr lang="en-US" sz="2400" dirty="0" smtClean="0"/>
              <a:t>signaling (Michael Spence)</a:t>
            </a:r>
          </a:p>
          <a:p>
            <a:pPr lvl="1">
              <a:lnSpc>
                <a:spcPct val="95000"/>
              </a:lnSpc>
            </a:pPr>
            <a:r>
              <a:rPr lang="en-US" sz="2400" dirty="0" smtClean="0"/>
              <a:t>screening (Joseph </a:t>
            </a:r>
            <a:r>
              <a:rPr lang="en-US" sz="2400" dirty="0" err="1" smtClean="0"/>
              <a:t>Stiglitz</a:t>
            </a:r>
            <a:r>
              <a:rPr lang="en-US" sz="2400" dirty="0" smtClean="0"/>
              <a:t>)</a:t>
            </a:r>
          </a:p>
          <a:p>
            <a:pPr>
              <a:lnSpc>
                <a:spcPct val="95000"/>
              </a:lnSpc>
              <a:spcAft>
                <a:spcPts val="0"/>
              </a:spcAft>
            </a:pPr>
            <a:r>
              <a:rPr lang="en-US" sz="2800" dirty="0" smtClean="0"/>
              <a:t>Often said that we are in the “age of </a:t>
            </a:r>
          </a:p>
          <a:p>
            <a:pPr marL="0" indent="0">
              <a:lnSpc>
                <a:spcPct val="95000"/>
              </a:lnSpc>
              <a:buNone/>
            </a:pPr>
            <a:r>
              <a:rPr lang="en-US" sz="2800" dirty="0"/>
              <a:t> </a:t>
            </a:r>
            <a:r>
              <a:rPr lang="en-US" sz="2800" dirty="0" smtClean="0"/>
              <a:t>     information”</a:t>
            </a:r>
          </a:p>
          <a:p>
            <a:pPr>
              <a:lnSpc>
                <a:spcPct val="95000"/>
              </a:lnSpc>
              <a:spcAft>
                <a:spcPts val="0"/>
              </a:spcAft>
            </a:pPr>
            <a:r>
              <a:rPr lang="en-US" sz="3300" dirty="0"/>
              <a:t>Is it time for a new </a:t>
            </a:r>
            <a:r>
              <a:rPr lang="en-US" sz="3300" dirty="0" err="1"/>
              <a:t>new</a:t>
            </a:r>
            <a:r>
              <a:rPr lang="en-US" sz="3300" dirty="0"/>
              <a:t> </a:t>
            </a:r>
            <a:r>
              <a:rPr lang="en-US" sz="3300" dirty="0" smtClean="0"/>
              <a:t>economics </a:t>
            </a:r>
          </a:p>
          <a:p>
            <a:pPr marL="0" indent="0">
              <a:lnSpc>
                <a:spcPct val="95000"/>
              </a:lnSpc>
              <a:spcAft>
                <a:spcPts val="0"/>
              </a:spcAft>
              <a:buNone/>
            </a:pPr>
            <a:r>
              <a:rPr lang="en-US" sz="3300" dirty="0"/>
              <a:t> </a:t>
            </a:r>
            <a:r>
              <a:rPr lang="en-US" sz="3300" dirty="0" smtClean="0"/>
              <a:t>   of </a:t>
            </a:r>
            <a:r>
              <a:rPr lang="en-US" sz="3300" dirty="0"/>
              <a:t>information?  </a:t>
            </a:r>
          </a:p>
          <a:p>
            <a:pPr marL="0" indent="0">
              <a:lnSpc>
                <a:spcPct val="95000"/>
              </a:lnSpc>
              <a:spcBef>
                <a:spcPts val="900"/>
              </a:spcBef>
              <a:buNone/>
            </a:pPr>
            <a:endParaRPr lang="en-US" sz="2800" dirty="0" smtClean="0"/>
          </a:p>
          <a:p>
            <a:pPr>
              <a:lnSpc>
                <a:spcPct val="95000"/>
              </a:lnSpc>
              <a:spcBef>
                <a:spcPts val="900"/>
              </a:spcBef>
            </a:pPr>
            <a:endParaRPr lang="en-US" sz="2800" dirty="0" smtClean="0"/>
          </a:p>
        </p:txBody>
      </p:sp>
      <p:pic>
        <p:nvPicPr>
          <p:cNvPr id="8196" name="Picture 4" descr="http://ecx.images-amazon.com/images/I/514ur1i6P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76600"/>
            <a:ext cx="2209800" cy="34207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2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1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228600"/>
            <a:ext cx="8382000" cy="954107"/>
          </a:xfrm>
          <a:prstGeom prst="rect">
            <a:avLst/>
          </a:prstGeom>
        </p:spPr>
        <p:txBody>
          <a:bodyPr wrap="square">
            <a:spAutoFit/>
          </a:bodyPr>
          <a:lstStyle/>
          <a:p>
            <a:r>
              <a:rPr lang="en-US" sz="2800" b="1" i="1" dirty="0" smtClean="0"/>
              <a:t>First hedonic</a:t>
            </a:r>
            <a:r>
              <a:rPr lang="en-US" sz="2800" b="1" dirty="0" smtClean="0"/>
              <a:t> reason </a:t>
            </a:r>
            <a:r>
              <a:rPr lang="en-US" sz="2800" b="1" dirty="0"/>
              <a:t>for information </a:t>
            </a:r>
            <a:r>
              <a:rPr lang="en-US" sz="2800" b="1" dirty="0" smtClean="0"/>
              <a:t>avoidance: </a:t>
            </a:r>
            <a:r>
              <a:rPr lang="en-US" sz="2800" b="1" dirty="0"/>
              <a:t>Optimism maintenance </a:t>
            </a:r>
            <a:r>
              <a:rPr lang="en-US" sz="2800" spc="-150" dirty="0"/>
              <a:t>(e.g., </a:t>
            </a:r>
            <a:r>
              <a:rPr lang="en-US" sz="2800" spc="-150" dirty="0" err="1"/>
              <a:t>Brunnermeier</a:t>
            </a:r>
            <a:r>
              <a:rPr lang="en-US" sz="2800" spc="-150" dirty="0"/>
              <a:t> &amp; Parker, 2005</a:t>
            </a:r>
            <a:r>
              <a:rPr lang="en-US" sz="2800" spc="-150" dirty="0" smtClean="0"/>
              <a:t>)</a:t>
            </a:r>
            <a:endParaRPr lang="en-US" sz="2800" spc="-150" dirty="0"/>
          </a:p>
        </p:txBody>
      </p:sp>
      <p:sp>
        <p:nvSpPr>
          <p:cNvPr id="4" name="Rectangle 3"/>
          <p:cNvSpPr/>
          <p:nvPr/>
        </p:nvSpPr>
        <p:spPr>
          <a:xfrm>
            <a:off x="228600" y="1447800"/>
            <a:ext cx="8229600" cy="5258363"/>
          </a:xfrm>
          <a:prstGeom prst="rect">
            <a:avLst/>
          </a:prstGeom>
        </p:spPr>
        <p:txBody>
          <a:bodyPr wrap="square">
            <a:spAutoFit/>
          </a:bodyPr>
          <a:lstStyle/>
          <a:p>
            <a:pPr lvl="1">
              <a:lnSpc>
                <a:spcPct val="85000"/>
              </a:lnSpc>
              <a:spcBef>
                <a:spcPts val="600"/>
              </a:spcBef>
              <a:spcAft>
                <a:spcPts val="0"/>
              </a:spcAft>
            </a:pPr>
            <a:r>
              <a:rPr lang="en-US" sz="2400" dirty="0"/>
              <a:t>Lots of evidence with respect to medical tests – e.g., Oster et al</a:t>
            </a:r>
            <a:r>
              <a:rPr lang="en-US" sz="2400" dirty="0" smtClean="0"/>
              <a:t>. (2013) study of Huntington’s testing</a:t>
            </a:r>
            <a:endParaRPr lang="en-US" sz="2400" dirty="0"/>
          </a:p>
          <a:p>
            <a:pPr marL="1085850" lvl="2" indent="-285750">
              <a:lnSpc>
                <a:spcPct val="85000"/>
              </a:lnSpc>
              <a:spcBef>
                <a:spcPts val="600"/>
              </a:spcBef>
              <a:buFont typeface="Arial" panose="020B0604020202020204" pitchFamily="34" charset="0"/>
              <a:buChar char="•"/>
            </a:pPr>
            <a:r>
              <a:rPr lang="en-US" dirty="0"/>
              <a:t>low rates of testing and high rates of optimism among those at risk for but </a:t>
            </a:r>
            <a:r>
              <a:rPr lang="en-US" dirty="0" smtClean="0"/>
              <a:t>untested</a:t>
            </a:r>
          </a:p>
          <a:p>
            <a:pPr marL="1085850" lvl="2" indent="-285750">
              <a:lnSpc>
                <a:spcPct val="85000"/>
              </a:lnSpc>
              <a:spcBef>
                <a:spcPts val="600"/>
              </a:spcBef>
              <a:buFont typeface="Arial" panose="020B0604020202020204" pitchFamily="34" charset="0"/>
              <a:buChar char="•"/>
            </a:pPr>
            <a:r>
              <a:rPr lang="en-US" dirty="0" smtClean="0"/>
              <a:t>At-risk people who don’t get tested make similar life decisions as those who get tested and learn they don’t have the condition, but very different from those who learn they do have the condition  </a:t>
            </a:r>
            <a:endParaRPr lang="en-US" dirty="0"/>
          </a:p>
          <a:p>
            <a:pPr lvl="1">
              <a:lnSpc>
                <a:spcPct val="85000"/>
              </a:lnSpc>
              <a:spcBef>
                <a:spcPts val="600"/>
              </a:spcBef>
              <a:spcAft>
                <a:spcPts val="0"/>
              </a:spcAft>
            </a:pPr>
            <a:r>
              <a:rPr lang="en-US" sz="2400" dirty="0"/>
              <a:t>Laboratory study: </a:t>
            </a:r>
            <a:r>
              <a:rPr lang="en-US" sz="2400" dirty="0" err="1"/>
              <a:t>Eil</a:t>
            </a:r>
            <a:r>
              <a:rPr lang="en-US" sz="2400" dirty="0"/>
              <a:t> and Rao (2011)</a:t>
            </a:r>
          </a:p>
          <a:p>
            <a:pPr marL="1085850" lvl="2" indent="-285750">
              <a:lnSpc>
                <a:spcPct val="85000"/>
              </a:lnSpc>
              <a:spcBef>
                <a:spcPts val="600"/>
              </a:spcBef>
              <a:buFont typeface="Arial" panose="020B0604020202020204" pitchFamily="34" charset="0"/>
              <a:buChar char="•"/>
            </a:pPr>
            <a:r>
              <a:rPr lang="en-US" dirty="0" smtClean="0"/>
              <a:t>Had people either take an intelligence test or have their attractiveness rated by other subjects</a:t>
            </a:r>
          </a:p>
          <a:p>
            <a:pPr marL="1085850" lvl="2" indent="-285750">
              <a:lnSpc>
                <a:spcPct val="85000"/>
              </a:lnSpc>
              <a:spcBef>
                <a:spcPts val="600"/>
              </a:spcBef>
              <a:buFont typeface="Arial" panose="020B0604020202020204" pitchFamily="34" charset="0"/>
              <a:buChar char="•"/>
            </a:pPr>
            <a:r>
              <a:rPr lang="en-US" dirty="0" smtClean="0"/>
              <a:t>Gave them preliminary partial information</a:t>
            </a:r>
          </a:p>
          <a:p>
            <a:pPr marL="1543050" lvl="3" indent="-285750">
              <a:lnSpc>
                <a:spcPct val="85000"/>
              </a:lnSpc>
              <a:spcBef>
                <a:spcPts val="600"/>
              </a:spcBef>
              <a:buFont typeface="Calibri" panose="020F0502020204030204" pitchFamily="34" charset="0"/>
              <a:buChar char="‒"/>
            </a:pPr>
            <a:r>
              <a:rPr lang="en-US" dirty="0" smtClean="0"/>
              <a:t>Those who got initial feedback that was below their expectations didn’t want more information (and some were willing to pay not to get it)</a:t>
            </a:r>
          </a:p>
          <a:p>
            <a:pPr marL="1543050" lvl="3" indent="-285750">
              <a:lnSpc>
                <a:spcPct val="85000"/>
              </a:lnSpc>
              <a:spcBef>
                <a:spcPts val="600"/>
              </a:spcBef>
              <a:buFont typeface="Calibri" panose="020F0502020204030204" pitchFamily="34" charset="0"/>
              <a:buChar char="‒"/>
            </a:pPr>
            <a:r>
              <a:rPr lang="en-US" dirty="0" smtClean="0"/>
              <a:t>Those who got favorable feedback updated their beliefs positively</a:t>
            </a:r>
          </a:p>
          <a:p>
            <a:pPr marL="1543050" lvl="3" indent="-285750">
              <a:lnSpc>
                <a:spcPct val="85000"/>
              </a:lnSpc>
              <a:spcBef>
                <a:spcPts val="600"/>
              </a:spcBef>
              <a:buFont typeface="Calibri" panose="020F0502020204030204" pitchFamily="34" charset="0"/>
              <a:buChar char="‒"/>
            </a:pPr>
            <a:r>
              <a:rPr lang="en-US" dirty="0" smtClean="0"/>
              <a:t>Those who got negative feedback did not update their beliefs (negatively)</a:t>
            </a:r>
          </a:p>
          <a:p>
            <a:pPr marL="1257300" lvl="3" indent="0">
              <a:lnSpc>
                <a:spcPct val="85000"/>
              </a:lnSpc>
              <a:spcBef>
                <a:spcPts val="600"/>
              </a:spcBef>
              <a:spcAft>
                <a:spcPts val="0"/>
              </a:spcAft>
              <a:buNone/>
            </a:pPr>
            <a:endParaRPr lang="en-US" dirty="0"/>
          </a:p>
        </p:txBody>
      </p:sp>
    </p:spTree>
    <p:extLst>
      <p:ext uri="{BB962C8B-B14F-4D97-AF65-F5344CB8AC3E}">
        <p14:creationId xmlns:p14="http://schemas.microsoft.com/office/powerpoint/2010/main" val="106461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7619"/>
            <a:ext cx="4267199" cy="4678363"/>
          </a:xfrm>
        </p:spPr>
        <p:txBody>
          <a:bodyPr>
            <a:normAutofit fontScale="85000" lnSpcReduction="10000"/>
          </a:bodyPr>
          <a:lstStyle/>
          <a:p>
            <a:pPr marL="0" indent="0">
              <a:buNone/>
            </a:pPr>
            <a:r>
              <a:rPr lang="en-US" dirty="0" smtClean="0"/>
              <a:t>Basic intuition:</a:t>
            </a:r>
          </a:p>
          <a:p>
            <a:pPr marL="857250" lvl="1" indent="-457200"/>
            <a:r>
              <a:rPr lang="en-US" dirty="0" smtClean="0"/>
              <a:t>People make investments based on their beliefs</a:t>
            </a:r>
          </a:p>
          <a:p>
            <a:pPr marL="857250" lvl="1" indent="-457200"/>
            <a:r>
              <a:rPr lang="en-US" dirty="0" smtClean="0"/>
              <a:t>Discarding their beliefs would mean writing off those (sunk) investments</a:t>
            </a:r>
          </a:p>
          <a:p>
            <a:pPr marL="857250" lvl="1" indent="-457200"/>
            <a:r>
              <a:rPr lang="en-US" dirty="0" smtClean="0"/>
              <a:t>Confronted with other people who have different beliefs, forced to recognize that they might be the one who is wrong</a:t>
            </a:r>
          </a:p>
          <a:p>
            <a:pPr marL="857250" lvl="1" indent="-457200"/>
            <a:r>
              <a:rPr lang="en-US" dirty="0" smtClean="0"/>
              <a:t>Avoid encounters with other people or stimuli that might challenge their beliefs</a:t>
            </a:r>
            <a:endParaRPr lang="en-US" dirty="0"/>
          </a:p>
        </p:txBody>
      </p:sp>
      <p:sp>
        <p:nvSpPr>
          <p:cNvPr id="2" name="Rectangle 1"/>
          <p:cNvSpPr/>
          <p:nvPr/>
        </p:nvSpPr>
        <p:spPr>
          <a:xfrm>
            <a:off x="152400" y="228600"/>
            <a:ext cx="8610600" cy="954107"/>
          </a:xfrm>
          <a:prstGeom prst="rect">
            <a:avLst/>
          </a:prstGeom>
        </p:spPr>
        <p:txBody>
          <a:bodyPr wrap="square">
            <a:spAutoFit/>
          </a:bodyPr>
          <a:lstStyle/>
          <a:p>
            <a:r>
              <a:rPr lang="en-US" sz="2800" b="1" i="1" dirty="0" smtClean="0"/>
              <a:t>Second hedonic</a:t>
            </a:r>
            <a:r>
              <a:rPr lang="en-US" sz="2800" b="1" dirty="0" smtClean="0"/>
              <a:t> reason </a:t>
            </a:r>
            <a:r>
              <a:rPr lang="en-US" sz="2800" b="1" dirty="0"/>
              <a:t>for information </a:t>
            </a:r>
            <a:r>
              <a:rPr lang="en-US" sz="2800" b="1" dirty="0" smtClean="0"/>
              <a:t>avoidance: Belief investments</a:t>
            </a:r>
            <a:endParaRPr lang="en-US" sz="2800" b="1" dirty="0"/>
          </a:p>
        </p:txBody>
      </p:sp>
      <p:sp>
        <p:nvSpPr>
          <p:cNvPr id="4" name="Rectangle 3"/>
          <p:cNvSpPr/>
          <p:nvPr/>
        </p:nvSpPr>
        <p:spPr>
          <a:xfrm>
            <a:off x="504824" y="6090894"/>
            <a:ext cx="8229600" cy="541046"/>
          </a:xfrm>
          <a:prstGeom prst="rect">
            <a:avLst/>
          </a:prstGeom>
          <a:ln>
            <a:solidFill>
              <a:schemeClr val="accent1"/>
            </a:solidFill>
          </a:ln>
        </p:spPr>
        <p:txBody>
          <a:bodyPr wrap="square">
            <a:spAutoFit/>
          </a:bodyPr>
          <a:lstStyle/>
          <a:p>
            <a:pPr marL="231775" indent="-231775">
              <a:lnSpc>
                <a:spcPct val="80000"/>
              </a:lnSpc>
            </a:pPr>
            <a:r>
              <a:rPr lang="en-US" dirty="0" err="1"/>
              <a:t>Golman</a:t>
            </a:r>
            <a:r>
              <a:rPr lang="en-US" dirty="0"/>
              <a:t>, Loewenstein, </a:t>
            </a:r>
            <a:r>
              <a:rPr lang="en-US" dirty="0" err="1"/>
              <a:t>Moene</a:t>
            </a:r>
            <a:r>
              <a:rPr lang="en-US" dirty="0"/>
              <a:t> &amp; </a:t>
            </a:r>
            <a:r>
              <a:rPr lang="en-US" dirty="0" err="1"/>
              <a:t>Zarri</a:t>
            </a:r>
            <a:r>
              <a:rPr lang="en-US" dirty="0"/>
              <a:t> (forthcoming).  The Preference for Belief Consonance.  </a:t>
            </a:r>
            <a:r>
              <a:rPr lang="en-US" i="1" dirty="0"/>
              <a:t>Journal of Economic Perspectives</a:t>
            </a:r>
            <a:r>
              <a:rPr lang="en-US" dirty="0"/>
              <a:t>. </a:t>
            </a:r>
          </a:p>
        </p:txBody>
      </p:sp>
      <p:sp>
        <p:nvSpPr>
          <p:cNvPr id="6" name="Rectangle 5"/>
          <p:cNvSpPr/>
          <p:nvPr/>
        </p:nvSpPr>
        <p:spPr>
          <a:xfrm>
            <a:off x="4419600" y="952824"/>
            <a:ext cx="4314824" cy="4943661"/>
          </a:xfrm>
          <a:prstGeom prst="rect">
            <a:avLst/>
          </a:prstGeom>
        </p:spPr>
        <p:txBody>
          <a:bodyPr wrap="square">
            <a:spAutoFit/>
          </a:bodyPr>
          <a:lstStyle/>
          <a:p>
            <a:pPr marL="285750" indent="-285750">
              <a:lnSpc>
                <a:spcPct val="75000"/>
              </a:lnSpc>
              <a:spcAft>
                <a:spcPts val="600"/>
              </a:spcAft>
              <a:buFont typeface="Arial" pitchFamily="34" charset="0"/>
            </a:pPr>
            <a:r>
              <a:rPr lang="en-US" sz="2700" dirty="0"/>
              <a:t>Consequences:  People..</a:t>
            </a:r>
          </a:p>
          <a:p>
            <a:pPr marL="857250" lvl="1" indent="-457200">
              <a:lnSpc>
                <a:spcPct val="75000"/>
              </a:lnSpc>
              <a:spcAft>
                <a:spcPts val="600"/>
              </a:spcAft>
              <a:buFont typeface="Arial" pitchFamily="34" charset="0"/>
              <a:buChar char="–"/>
            </a:pPr>
            <a:r>
              <a:rPr lang="en-US" sz="2400" dirty="0"/>
              <a:t>sort geographically on </a:t>
            </a:r>
            <a:r>
              <a:rPr lang="en-US" sz="2400" dirty="0" smtClean="0"/>
              <a:t> </a:t>
            </a:r>
            <a:r>
              <a:rPr lang="en-US" sz="2400" dirty="0"/>
              <a:t>basis of </a:t>
            </a:r>
            <a:r>
              <a:rPr lang="en-US" sz="2400" dirty="0" smtClean="0"/>
              <a:t>beliefs; </a:t>
            </a:r>
            <a:r>
              <a:rPr lang="en-US" sz="2400" dirty="0"/>
              <a:t>avoid interacting with people holding different beliefs</a:t>
            </a:r>
          </a:p>
          <a:p>
            <a:pPr marL="857250" lvl="1" indent="-457200">
              <a:lnSpc>
                <a:spcPct val="75000"/>
              </a:lnSpc>
              <a:spcAft>
                <a:spcPts val="600"/>
              </a:spcAft>
              <a:buFont typeface="Arial" pitchFamily="34" charset="0"/>
              <a:buChar char="–"/>
            </a:pPr>
            <a:r>
              <a:rPr lang="en-US" sz="2400" dirty="0"/>
              <a:t>avoid ‘conversational mine-fields’</a:t>
            </a:r>
          </a:p>
          <a:p>
            <a:pPr marL="857250" lvl="1" indent="-457200">
              <a:lnSpc>
                <a:spcPct val="75000"/>
              </a:lnSpc>
              <a:spcAft>
                <a:spcPts val="600"/>
              </a:spcAft>
              <a:buFont typeface="Arial" pitchFamily="34" charset="0"/>
              <a:buChar char="–"/>
            </a:pPr>
            <a:r>
              <a:rPr lang="en-US" sz="2400" dirty="0"/>
              <a:t>expose themselves to media consistent with their existing beliefs</a:t>
            </a:r>
          </a:p>
          <a:p>
            <a:pPr marL="857250" lvl="1" indent="-457200">
              <a:lnSpc>
                <a:spcPct val="75000"/>
              </a:lnSpc>
              <a:spcAft>
                <a:spcPts val="600"/>
              </a:spcAft>
              <a:buFont typeface="Arial" pitchFamily="34" charset="0"/>
              <a:buChar char="–"/>
            </a:pPr>
            <a:r>
              <a:rPr lang="en-US" sz="2400" dirty="0"/>
              <a:t>proselytize to try to bring others’ beliefs into conformity with their own</a:t>
            </a:r>
          </a:p>
          <a:p>
            <a:pPr marL="857250" lvl="1" indent="-457200">
              <a:lnSpc>
                <a:spcPct val="75000"/>
              </a:lnSpc>
              <a:spcAft>
                <a:spcPts val="600"/>
              </a:spcAft>
              <a:buFont typeface="Arial" pitchFamily="34" charset="0"/>
              <a:buChar char="–"/>
            </a:pPr>
            <a:r>
              <a:rPr lang="en-US" sz="2400" dirty="0"/>
              <a:t>seek to silence </a:t>
            </a:r>
            <a:r>
              <a:rPr lang="en-US" sz="2400" dirty="0" smtClean="0"/>
              <a:t>(in some cases by killing) those </a:t>
            </a:r>
            <a:r>
              <a:rPr lang="en-US" sz="2400" dirty="0"/>
              <a:t>they disagree </a:t>
            </a:r>
            <a:r>
              <a:rPr lang="en-US" sz="2400" dirty="0" smtClean="0"/>
              <a:t>with</a:t>
            </a:r>
            <a:endParaRPr lang="en-US" sz="2400" dirty="0"/>
          </a:p>
        </p:txBody>
      </p:sp>
    </p:spTree>
    <p:extLst>
      <p:ext uri="{BB962C8B-B14F-4D97-AF65-F5344CB8AC3E}">
        <p14:creationId xmlns:p14="http://schemas.microsoft.com/office/powerpoint/2010/main" val="414014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25" y="5885780"/>
            <a:ext cx="8229600" cy="685800"/>
          </a:xfrm>
        </p:spPr>
        <p:txBody>
          <a:bodyPr>
            <a:normAutofit fontScale="92500" lnSpcReduction="10000"/>
          </a:bodyPr>
          <a:lstStyle/>
          <a:p>
            <a:pPr marL="0" lvl="1" indent="0">
              <a:buNone/>
            </a:pPr>
            <a:r>
              <a:rPr lang="en-US" sz="2400" dirty="0" smtClean="0"/>
              <a:t>Given plausible parameter values, the model predicts selective looking when the market is up – an </a:t>
            </a:r>
            <a:r>
              <a:rPr lang="en-US" sz="2400" i="1" dirty="0" smtClean="0"/>
              <a:t>ostrich effect</a:t>
            </a:r>
            <a:endParaRPr lang="en-US" sz="2400" i="1" dirty="0"/>
          </a:p>
          <a:p>
            <a:pPr marL="0" lvl="1" indent="0">
              <a:buNone/>
            </a:pPr>
            <a:endParaRPr lang="en-US" sz="2400" dirty="0" smtClean="0"/>
          </a:p>
          <a:p>
            <a:pPr marL="0" indent="0">
              <a:buNone/>
            </a:pPr>
            <a:endParaRPr lang="en-US" dirty="0"/>
          </a:p>
        </p:txBody>
      </p:sp>
      <p:sp>
        <p:nvSpPr>
          <p:cNvPr id="2" name="Rectangle 1"/>
          <p:cNvSpPr/>
          <p:nvPr/>
        </p:nvSpPr>
        <p:spPr>
          <a:xfrm>
            <a:off x="152401" y="228600"/>
            <a:ext cx="8382000" cy="1323439"/>
          </a:xfrm>
          <a:prstGeom prst="rect">
            <a:avLst/>
          </a:prstGeom>
        </p:spPr>
        <p:txBody>
          <a:bodyPr wrap="square">
            <a:spAutoFit/>
          </a:bodyPr>
          <a:lstStyle/>
          <a:p>
            <a:pPr marL="0" lvl="1"/>
            <a:r>
              <a:rPr lang="en-US" sz="2800" b="1" i="1" dirty="0" smtClean="0"/>
              <a:t>Third hedonic</a:t>
            </a:r>
            <a:r>
              <a:rPr lang="en-US" sz="2800" b="1" dirty="0" smtClean="0"/>
              <a:t> reason for information avoidance: Attention Effect </a:t>
            </a:r>
            <a:r>
              <a:rPr lang="en-US" sz="2800" dirty="0" smtClean="0"/>
              <a:t>(</a:t>
            </a:r>
            <a:r>
              <a:rPr lang="en-US" sz="2400" dirty="0"/>
              <a:t>knowing </a:t>
            </a:r>
            <a:r>
              <a:rPr lang="en-US" sz="2400" dirty="0" smtClean="0"/>
              <a:t>is, at least in </a:t>
            </a:r>
            <a:r>
              <a:rPr lang="en-US" sz="2400" dirty="0"/>
              <a:t>the </a:t>
            </a:r>
            <a:r>
              <a:rPr lang="en-US" sz="2400" dirty="0" smtClean="0"/>
              <a:t>short-run, </a:t>
            </a:r>
            <a:r>
              <a:rPr lang="en-US" sz="2400" dirty="0"/>
              <a:t>more painful than </a:t>
            </a:r>
            <a:r>
              <a:rPr lang="en-US" sz="2400" dirty="0" smtClean="0"/>
              <a:t>suspecting)</a:t>
            </a:r>
            <a:endParaRPr lang="en-US" sz="2800" b="1" dirty="0"/>
          </a:p>
        </p:txBody>
      </p:sp>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533400" y="1828800"/>
                <a:ext cx="7543800" cy="3877985"/>
              </a:xfrm>
              <a:prstGeom prst="rect">
                <a:avLst/>
              </a:prstGeom>
              <a:noFill/>
              <a:ln w="9525">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a:spAutoFit/>
              </a:bodyPr>
              <a:lstStyle/>
              <a:p>
                <a:r>
                  <a:rPr lang="en-US" sz="2400" dirty="0"/>
                  <a:t>A simple </a:t>
                </a:r>
                <a:r>
                  <a:rPr lang="en-US" sz="2400" dirty="0" smtClean="0"/>
                  <a:t>model of investor look-up behavior (</a:t>
                </a:r>
                <a:r>
                  <a:rPr lang="en-US" sz="2400" dirty="0" err="1" smtClean="0"/>
                  <a:t>Karlsson</a:t>
                </a:r>
                <a:r>
                  <a:rPr lang="en-US" sz="2400" dirty="0" smtClean="0"/>
                  <a:t> </a:t>
                </a:r>
                <a:r>
                  <a:rPr lang="en-US" sz="2400" dirty="0"/>
                  <a:t>et al., 2009</a:t>
                </a:r>
                <a:r>
                  <a:rPr lang="en-US" sz="2400" dirty="0" smtClean="0"/>
                  <a:t>):</a:t>
                </a:r>
              </a:p>
              <a:p>
                <a:endParaRPr lang="en-US" dirty="0"/>
              </a:p>
              <a:p>
                <a:endParaRPr lang="en-US" dirty="0" smtClean="0"/>
              </a:p>
              <a:p>
                <a:endParaRPr lang="en-US" dirty="0"/>
              </a:p>
              <a:p>
                <a:r>
                  <a:rPr lang="en-US" dirty="0" smtClean="0"/>
                  <a:t>A</a:t>
                </a:r>
                <a:r>
                  <a:rPr lang="en-US" baseline="-25000" dirty="0" smtClean="0"/>
                  <a:t>t</a:t>
                </a:r>
                <a:r>
                  <a:rPr lang="en-US" dirty="0" smtClean="0"/>
                  <a:t>=1</a:t>
                </a:r>
                <a:r>
                  <a:rPr lang="en-US" dirty="0"/>
                  <a:t>: investor ‘looks’ at time t</a:t>
                </a:r>
              </a:p>
              <a:p>
                <a:r>
                  <a:rPr lang="en-US" dirty="0"/>
                  <a:t>A</a:t>
                </a:r>
                <a:r>
                  <a:rPr lang="en-US" baseline="-25000" dirty="0"/>
                  <a:t>t</a:t>
                </a:r>
                <a:r>
                  <a:rPr lang="en-US" dirty="0"/>
                  <a:t>=0: investor doesn’t look</a:t>
                </a:r>
              </a:p>
              <a:p>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is loss-averse utility function</a:t>
                </a:r>
              </a:p>
              <a:p>
                <a:r>
                  <a:rPr lang="el-GR" dirty="0" smtClean="0">
                    <a:sym typeface="Symbol" pitchFamily="18" charset="2"/>
                  </a:rPr>
                  <a:t>α</a:t>
                </a:r>
                <a:r>
                  <a:rPr lang="en-US" dirty="0">
                    <a:sym typeface="Symbol" pitchFamily="18" charset="2"/>
                  </a:rPr>
                  <a:t>: extra marginal utility impact of information when investor looks (</a:t>
                </a:r>
                <a:r>
                  <a:rPr lang="el-GR" dirty="0">
                    <a:sym typeface="Symbol" pitchFamily="18" charset="2"/>
                  </a:rPr>
                  <a:t>α</a:t>
                </a:r>
                <a:r>
                  <a:rPr lang="en-US" dirty="0">
                    <a:sym typeface="Symbol" pitchFamily="18" charset="2"/>
                  </a:rPr>
                  <a:t>&gt;0)</a:t>
                </a:r>
              </a:p>
              <a:p>
                <a:r>
                  <a:rPr lang="en-US" dirty="0">
                    <a:sym typeface="Symbol" pitchFamily="18" charset="2"/>
                  </a:rPr>
                  <a:t>W</a:t>
                </a:r>
                <a:r>
                  <a:rPr lang="en-US" baseline="30000" dirty="0">
                    <a:sym typeface="Symbol" pitchFamily="18" charset="2"/>
                  </a:rPr>
                  <a:t>*</a:t>
                </a:r>
                <a:r>
                  <a:rPr lang="en-US" dirty="0">
                    <a:sym typeface="Symbol" pitchFamily="18" charset="2"/>
                  </a:rPr>
                  <a:t>: actual or expected wealth</a:t>
                </a:r>
                <a:endParaRPr lang="el-GR" dirty="0">
                  <a:sym typeface="Symbol" pitchFamily="18" charset="2"/>
                </a:endParaRPr>
              </a:p>
              <a:p>
                <a:r>
                  <a:rPr lang="en-US" dirty="0" smtClean="0"/>
                  <a:t>Reference </a:t>
                </a:r>
                <a:r>
                  <a:rPr lang="en-US" dirty="0"/>
                  <a:t>point (r) dynamics: </a:t>
                </a:r>
              </a:p>
              <a:p>
                <a:pPr lvl="1"/>
                <a:r>
                  <a:rPr lang="en-US" dirty="0"/>
                  <a:t>if looks: 		</a:t>
                </a:r>
                <a:r>
                  <a:rPr lang="en-US" dirty="0" err="1"/>
                  <a:t>r</a:t>
                </a:r>
                <a:r>
                  <a:rPr lang="en-US" baseline="-25000" dirty="0" err="1"/>
                  <a:t>t</a:t>
                </a:r>
                <a:r>
                  <a:rPr lang="en-US" dirty="0"/>
                  <a:t> = </a:t>
                </a:r>
                <a:r>
                  <a:rPr lang="en-US" dirty="0" err="1"/>
                  <a:t>W</a:t>
                </a:r>
                <a:r>
                  <a:rPr lang="en-US" baseline="-25000" dirty="0" err="1"/>
                  <a:t>t</a:t>
                </a:r>
                <a:r>
                  <a:rPr lang="en-US" dirty="0"/>
                  <a:t> </a:t>
                </a:r>
              </a:p>
              <a:p>
                <a:pPr lvl="1"/>
                <a:r>
                  <a:rPr lang="en-US" dirty="0"/>
                  <a:t>if doesn’t look: 	</a:t>
                </a:r>
                <a:r>
                  <a:rPr lang="en-US" dirty="0" err="1"/>
                  <a:t>r</a:t>
                </a:r>
                <a:r>
                  <a:rPr lang="en-US" baseline="-25000" dirty="0" err="1"/>
                  <a:t>t</a:t>
                </a:r>
                <a:r>
                  <a:rPr lang="en-US" dirty="0"/>
                  <a:t> = </a:t>
                </a:r>
                <a:r>
                  <a:rPr lang="en-US" dirty="0">
                    <a:sym typeface="Symbol" pitchFamily="18" charset="2"/>
                  </a:rPr>
                  <a:t></a:t>
                </a:r>
                <a:r>
                  <a:rPr lang="en-US" dirty="0"/>
                  <a:t> E(</a:t>
                </a:r>
                <a:r>
                  <a:rPr lang="en-US" dirty="0" err="1"/>
                  <a:t>W</a:t>
                </a:r>
                <a:r>
                  <a:rPr lang="en-US" baseline="-25000" dirty="0" err="1"/>
                  <a:t>t</a:t>
                </a:r>
                <a:r>
                  <a:rPr lang="en-US" dirty="0"/>
                  <a:t>) + (1-</a:t>
                </a:r>
                <a:r>
                  <a:rPr lang="en-US" dirty="0">
                    <a:sym typeface="Symbol" pitchFamily="18" charset="2"/>
                  </a:rPr>
                  <a:t></a:t>
                </a:r>
                <a:r>
                  <a:rPr lang="en-US" dirty="0"/>
                  <a:t>) r</a:t>
                </a:r>
                <a:r>
                  <a:rPr lang="en-US" baseline="-25000" dirty="0"/>
                  <a:t>t-1</a:t>
                </a:r>
                <a:r>
                  <a:rPr lang="en-US" dirty="0"/>
                  <a:t> </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533400" y="1828800"/>
                <a:ext cx="7543800" cy="3877985"/>
              </a:xfrm>
              <a:prstGeom prst="rect">
                <a:avLst/>
              </a:prstGeom>
              <a:blipFill>
                <a:blip r:embed="rId3"/>
                <a:stretch>
                  <a:fillRect l="-1211" t="-1097" b="-1411"/>
                </a:stretch>
              </a:blip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6" name="Object 5"/>
          <p:cNvGraphicFramePr>
            <a:graphicFrameLocks noGrp="1" noChangeAspect="1"/>
          </p:cNvGraphicFramePr>
          <p:nvPr>
            <p:extLst>
              <p:ext uri="{D42A27DB-BD31-4B8C-83A1-F6EECF244321}">
                <p14:modId xmlns:p14="http://schemas.microsoft.com/office/powerpoint/2010/main" val="1727697891"/>
              </p:ext>
            </p:extLst>
          </p:nvPr>
        </p:nvGraphicFramePr>
        <p:xfrm>
          <a:off x="838200" y="2693595"/>
          <a:ext cx="3205162" cy="646113"/>
        </p:xfrm>
        <a:graphic>
          <a:graphicData uri="http://schemas.openxmlformats.org/presentationml/2006/ole">
            <mc:AlternateContent xmlns:mc="http://schemas.openxmlformats.org/markup-compatibility/2006">
              <mc:Choice xmlns:v="urn:schemas-microsoft-com:vml" Requires="v">
                <p:oleObj spid="_x0000_s7193" name="Equation" r:id="rId4" imgW="1701720" imgH="342720" progId="Equation.3">
                  <p:embed/>
                </p:oleObj>
              </mc:Choice>
              <mc:Fallback>
                <p:oleObj name="Equation" r:id="rId4" imgW="1701720" imgH="342720" progId="Equation.3">
                  <p:embed/>
                  <p:pic>
                    <p:nvPicPr>
                      <p:cNvPr id="4" name="Object 3"/>
                      <p:cNvPicPr>
                        <a:picLocks noGrp="1" noChangeAspect="1" noChangeArrowheads="1"/>
                      </p:cNvPicPr>
                      <p:nvPr/>
                    </p:nvPicPr>
                    <p:blipFill>
                      <a:blip r:embed="rId5"/>
                      <a:srcRect/>
                      <a:stretch>
                        <a:fillRect/>
                      </a:stretch>
                    </p:blipFill>
                    <p:spPr bwMode="auto">
                      <a:xfrm>
                        <a:off x="838200" y="2693595"/>
                        <a:ext cx="3205162" cy="6461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2156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274638"/>
            <a:ext cx="8229600" cy="411162"/>
          </a:xfrm>
        </p:spPr>
        <p:txBody>
          <a:bodyPr>
            <a:normAutofit fontScale="90000"/>
          </a:bodyPr>
          <a:lstStyle/>
          <a:p>
            <a:r>
              <a:rPr lang="en-US" dirty="0" smtClean="0"/>
              <a:t>A study of the ostrich effect..</a:t>
            </a:r>
            <a:endParaRPr lang="en-US" dirty="0"/>
          </a:p>
        </p:txBody>
      </p:sp>
      <p:sp>
        <p:nvSpPr>
          <p:cNvPr id="174085" name="Rectangle 5"/>
          <p:cNvSpPr>
            <a:spLocks noGrp="1" noChangeArrowheads="1"/>
          </p:cNvSpPr>
          <p:nvPr>
            <p:ph type="body" idx="1"/>
          </p:nvPr>
        </p:nvSpPr>
        <p:spPr>
          <a:xfrm>
            <a:off x="652462" y="990601"/>
            <a:ext cx="7839075" cy="1295400"/>
          </a:xfrm>
          <a:noFill/>
          <a:ln/>
        </p:spPr>
        <p:txBody>
          <a:bodyPr>
            <a:normAutofit fontScale="62500" lnSpcReduction="20000"/>
          </a:bodyPr>
          <a:lstStyle/>
          <a:p>
            <a:r>
              <a:rPr lang="en-US" dirty="0" smtClean="0"/>
              <a:t>Panel of 1.1 million defined contribution accounts over 2007-2008 at Vanguard</a:t>
            </a:r>
          </a:p>
          <a:p>
            <a:r>
              <a:rPr lang="en-US" dirty="0" smtClean="0"/>
              <a:t>Logins and trading observed daily over 2 years.  </a:t>
            </a:r>
            <a:r>
              <a:rPr lang="en-US" i="1" dirty="0" smtClean="0"/>
              <a:t>N = </a:t>
            </a:r>
            <a:r>
              <a:rPr lang="en-US" dirty="0" smtClean="0"/>
              <a:t>853 million day/investor obs.  </a:t>
            </a:r>
          </a:p>
          <a:p>
            <a:r>
              <a:rPr lang="en-US" dirty="0" smtClean="0"/>
              <a:t>Focus on 100k subsample of “paperless” accounts </a:t>
            </a:r>
          </a:p>
        </p:txBody>
      </p:sp>
      <p:pic>
        <p:nvPicPr>
          <p:cNvPr id="4" name="Picture 1"/>
          <p:cNvPicPr>
            <a:picLocks noChangeAspect="1" noChangeArrowheads="1"/>
          </p:cNvPicPr>
          <p:nvPr/>
        </p:nvPicPr>
        <p:blipFill>
          <a:blip r:embed="rId3" cstate="print"/>
          <a:srcRect/>
          <a:stretch>
            <a:fillRect/>
          </a:stretch>
        </p:blipFill>
        <p:spPr bwMode="auto">
          <a:xfrm>
            <a:off x="1524000" y="2362200"/>
            <a:ext cx="6101823" cy="3419826"/>
          </a:xfrm>
          <a:prstGeom prst="rect">
            <a:avLst/>
          </a:prstGeom>
          <a:noFill/>
          <a:ln w="9525">
            <a:solidFill>
              <a:schemeClr val="tx1"/>
            </a:solidFill>
            <a:miter lim="800000"/>
            <a:headEnd/>
            <a:tailEnd/>
          </a:ln>
          <a:effectLst/>
        </p:spPr>
      </p:pic>
      <p:sp>
        <p:nvSpPr>
          <p:cNvPr id="2" name="Rectangle 1"/>
          <p:cNvSpPr/>
          <p:nvPr/>
        </p:nvSpPr>
        <p:spPr>
          <a:xfrm>
            <a:off x="554830" y="6019800"/>
            <a:ext cx="8034337" cy="646331"/>
          </a:xfrm>
          <a:prstGeom prst="rect">
            <a:avLst/>
          </a:prstGeom>
          <a:ln>
            <a:solidFill>
              <a:schemeClr val="tx1"/>
            </a:solidFill>
          </a:ln>
        </p:spPr>
        <p:txBody>
          <a:bodyPr wrap="square">
            <a:spAutoFit/>
          </a:bodyPr>
          <a:lstStyle/>
          <a:p>
            <a:pPr marL="231775" indent="-231775"/>
            <a:r>
              <a:rPr lang="en-US" dirty="0" err="1" smtClean="0"/>
              <a:t>Sicherman</a:t>
            </a:r>
            <a:r>
              <a:rPr lang="en-US" dirty="0"/>
              <a:t>, Loewenstein, </a:t>
            </a:r>
            <a:r>
              <a:rPr lang="en-US" dirty="0" err="1"/>
              <a:t>Seppi</a:t>
            </a:r>
            <a:r>
              <a:rPr lang="en-US" dirty="0"/>
              <a:t> &amp; </a:t>
            </a:r>
            <a:r>
              <a:rPr lang="en-US" dirty="0" err="1"/>
              <a:t>Utkus</a:t>
            </a:r>
            <a:r>
              <a:rPr lang="en-US" dirty="0"/>
              <a:t> (2016). “Financial Attention.” </a:t>
            </a:r>
            <a:r>
              <a:rPr lang="en-US" i="1" dirty="0"/>
              <a:t>Review of Financial Studies</a:t>
            </a:r>
          </a:p>
        </p:txBody>
      </p:sp>
    </p:spTree>
    <p:extLst>
      <p:ext uri="{BB962C8B-B14F-4D97-AF65-F5344CB8AC3E}">
        <p14:creationId xmlns:p14="http://schemas.microsoft.com/office/powerpoint/2010/main" val="103644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dirty="0" smtClean="0"/>
              <a:t>Distribution of logons (lookups)</a:t>
            </a:r>
            <a:endParaRPr lang="en-US" dirty="0"/>
          </a:p>
        </p:txBody>
      </p:sp>
      <p:pic>
        <p:nvPicPr>
          <p:cNvPr id="168962" name="Picture 2"/>
          <p:cNvPicPr>
            <a:picLocks noChangeAspect="1" noChangeArrowheads="1"/>
          </p:cNvPicPr>
          <p:nvPr/>
        </p:nvPicPr>
        <p:blipFill>
          <a:blip r:embed="rId3" cstate="print"/>
          <a:srcRect/>
          <a:stretch>
            <a:fillRect/>
          </a:stretch>
        </p:blipFill>
        <p:spPr bwMode="auto">
          <a:xfrm>
            <a:off x="381000" y="1371600"/>
            <a:ext cx="6705600" cy="4876800"/>
          </a:xfrm>
          <a:prstGeom prst="rect">
            <a:avLst/>
          </a:prstGeom>
          <a:noFill/>
          <a:ln w="9525">
            <a:noFill/>
            <a:miter lim="800000"/>
            <a:headEnd/>
            <a:tailEnd/>
          </a:ln>
          <a:effectLst/>
        </p:spPr>
      </p:pic>
      <p:sp>
        <p:nvSpPr>
          <p:cNvPr id="4" name="TextBox 3"/>
          <p:cNvSpPr txBox="1"/>
          <p:nvPr/>
        </p:nvSpPr>
        <p:spPr>
          <a:xfrm>
            <a:off x="6172200" y="1905000"/>
            <a:ext cx="2514600" cy="1754326"/>
          </a:xfrm>
          <a:prstGeom prst="rect">
            <a:avLst/>
          </a:prstGeom>
          <a:noFill/>
        </p:spPr>
        <p:txBody>
          <a:bodyPr wrap="square" rtlCol="0">
            <a:spAutoFit/>
          </a:bodyPr>
          <a:lstStyle/>
          <a:p>
            <a:pPr marL="177800" indent="-177800"/>
            <a:r>
              <a:rPr lang="en-US" b="1" dirty="0" smtClean="0"/>
              <a:t>Lookup frequency</a:t>
            </a:r>
          </a:p>
          <a:p>
            <a:pPr marL="177800" indent="-177800"/>
            <a:r>
              <a:rPr lang="en-US" dirty="0" smtClean="0"/>
              <a:t>0	 	2.7%</a:t>
            </a:r>
          </a:p>
          <a:p>
            <a:pPr marL="177800" indent="-177800"/>
            <a:r>
              <a:rPr lang="en-US" dirty="0" smtClean="0"/>
              <a:t>1 		2.4%</a:t>
            </a:r>
          </a:p>
          <a:p>
            <a:pPr marL="177800" indent="-177800"/>
            <a:endParaRPr lang="en-US" dirty="0" smtClean="0"/>
          </a:p>
          <a:p>
            <a:pPr marL="177800" indent="-177800"/>
            <a:r>
              <a:rPr lang="en-US" dirty="0" smtClean="0"/>
              <a:t>&gt; half of trading days 	4.2%</a:t>
            </a:r>
            <a:endParaRPr lang="en-US" dirty="0"/>
          </a:p>
        </p:txBody>
      </p:sp>
    </p:spTree>
    <p:extLst>
      <p:ext uri="{BB962C8B-B14F-4D97-AF65-F5344CB8AC3E}">
        <p14:creationId xmlns:p14="http://schemas.microsoft.com/office/powerpoint/2010/main" val="920448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dirty="0" smtClean="0"/>
              <a:t>Day-of-week effect</a:t>
            </a:r>
            <a:endParaRPr lang="en-US" baseline="-25000" dirty="0"/>
          </a:p>
        </p:txBody>
      </p:sp>
      <p:pic>
        <p:nvPicPr>
          <p:cNvPr id="169986" name="Picture 1" descr="n_logged_by_day_of_week.wmf"/>
          <p:cNvPicPr>
            <a:picLocks noChangeAspect="1" noChangeArrowheads="1"/>
          </p:cNvPicPr>
          <p:nvPr/>
        </p:nvPicPr>
        <p:blipFill>
          <a:blip r:embed="rId3" cstate="print"/>
          <a:srcRect/>
          <a:stretch>
            <a:fillRect/>
          </a:stretch>
        </p:blipFill>
        <p:spPr bwMode="auto">
          <a:xfrm>
            <a:off x="1600200" y="1600200"/>
            <a:ext cx="5334000" cy="3581400"/>
          </a:xfrm>
          <a:prstGeom prst="rect">
            <a:avLst/>
          </a:prstGeom>
          <a:noFill/>
          <a:ln w="9525">
            <a:noFill/>
            <a:miter lim="800000"/>
            <a:headEnd/>
            <a:tailEnd/>
          </a:ln>
        </p:spPr>
      </p:pic>
    </p:spTree>
    <p:extLst>
      <p:ext uri="{BB962C8B-B14F-4D97-AF65-F5344CB8AC3E}">
        <p14:creationId xmlns:p14="http://schemas.microsoft.com/office/powerpoint/2010/main" val="347797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Autofit/>
          </a:bodyPr>
          <a:lstStyle/>
          <a:p>
            <a:pPr>
              <a:lnSpc>
                <a:spcPct val="80000"/>
              </a:lnSpc>
            </a:pPr>
            <a:r>
              <a:rPr lang="en-US" sz="3600" dirty="0" smtClean="0"/>
              <a:t>Trading v. logins as a measure of investor attention</a:t>
            </a:r>
            <a:endParaRPr lang="en-US" sz="3600" dirty="0"/>
          </a:p>
        </p:txBody>
      </p:sp>
      <p:pic>
        <p:nvPicPr>
          <p:cNvPr id="216065" name="Picture 1"/>
          <p:cNvPicPr>
            <a:picLocks noChangeAspect="1" noChangeArrowheads="1"/>
          </p:cNvPicPr>
          <p:nvPr/>
        </p:nvPicPr>
        <p:blipFill>
          <a:blip r:embed="rId3" cstate="print"/>
          <a:srcRect/>
          <a:stretch>
            <a:fillRect/>
          </a:stretch>
        </p:blipFill>
        <p:spPr bwMode="auto">
          <a:xfrm>
            <a:off x="854927" y="1219200"/>
            <a:ext cx="7162800" cy="5029200"/>
          </a:xfrm>
          <a:prstGeom prst="rect">
            <a:avLst/>
          </a:prstGeom>
          <a:noFill/>
          <a:ln w="9525">
            <a:noFill/>
            <a:miter lim="800000"/>
            <a:headEnd/>
            <a:tailEnd/>
          </a:ln>
          <a:effectLst/>
        </p:spPr>
      </p:pic>
    </p:spTree>
    <p:extLst>
      <p:ext uri="{BB962C8B-B14F-4D97-AF65-F5344CB8AC3E}">
        <p14:creationId xmlns:p14="http://schemas.microsoft.com/office/powerpoint/2010/main" val="2143254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Lookups, trades and market changes</a:t>
            </a:r>
            <a:endParaRPr lang="en-US" dirty="0"/>
          </a:p>
        </p:txBody>
      </p:sp>
      <p:sp>
        <p:nvSpPr>
          <p:cNvPr id="172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5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9203" name="Picture 3"/>
          <p:cNvPicPr>
            <a:picLocks noChangeAspect="1" noChangeArrowheads="1"/>
          </p:cNvPicPr>
          <p:nvPr/>
        </p:nvPicPr>
        <p:blipFill>
          <a:blip r:embed="rId3" cstate="print"/>
          <a:srcRect/>
          <a:stretch>
            <a:fillRect/>
          </a:stretch>
        </p:blipFill>
        <p:spPr bwMode="auto">
          <a:xfrm>
            <a:off x="838200" y="1252538"/>
            <a:ext cx="7391400" cy="4995862"/>
          </a:xfrm>
          <a:prstGeom prst="rect">
            <a:avLst/>
          </a:prstGeom>
          <a:noFill/>
          <a:ln w="9525">
            <a:noFill/>
            <a:miter lim="800000"/>
            <a:headEnd/>
            <a:tailEnd/>
          </a:ln>
        </p:spPr>
      </p:pic>
    </p:spTree>
    <p:extLst>
      <p:ext uri="{BB962C8B-B14F-4D97-AF65-F5344CB8AC3E}">
        <p14:creationId xmlns:p14="http://schemas.microsoft.com/office/powerpoint/2010/main" val="126384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test of </a:t>
            </a:r>
            <a:r>
              <a:rPr lang="en-US" dirty="0" err="1" smtClean="0"/>
              <a:t>ostrichness</a:t>
            </a:r>
            <a:endParaRPr lang="en-US" dirty="0"/>
          </a:p>
        </p:txBody>
      </p:sp>
      <p:pic>
        <p:nvPicPr>
          <p:cNvPr id="161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33" y="1295400"/>
            <a:ext cx="820154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736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198438"/>
            <a:ext cx="8229600" cy="487362"/>
          </a:xfrm>
        </p:spPr>
        <p:txBody>
          <a:bodyPr>
            <a:normAutofit fontScale="90000"/>
          </a:bodyPr>
          <a:lstStyle/>
          <a:p>
            <a:r>
              <a:rPr lang="en-US" dirty="0" smtClean="0"/>
              <a:t>Different change intervals..</a:t>
            </a:r>
            <a:endParaRPr lang="en-US" dirty="0"/>
          </a:p>
        </p:txBody>
      </p:sp>
      <p:pic>
        <p:nvPicPr>
          <p:cNvPr id="153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6" y="685800"/>
            <a:ext cx="9065474"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181600"/>
            <a:ext cx="42862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56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943600"/>
          </a:xfrm>
        </p:spPr>
        <p:txBody>
          <a:bodyPr>
            <a:normAutofit/>
          </a:bodyPr>
          <a:lstStyle/>
          <a:p>
            <a:pPr marL="0" indent="0">
              <a:lnSpc>
                <a:spcPct val="95000"/>
              </a:lnSpc>
              <a:spcBef>
                <a:spcPts val="600"/>
              </a:spcBef>
              <a:spcAft>
                <a:spcPts val="0"/>
              </a:spcAft>
              <a:buNone/>
            </a:pPr>
            <a:r>
              <a:rPr lang="en-US" spc="-150" dirty="0" smtClean="0"/>
              <a:t>Belief-based utility </a:t>
            </a:r>
            <a:r>
              <a:rPr lang="en-US" sz="2800" spc="-150" dirty="0" smtClean="0"/>
              <a:t>(“new </a:t>
            </a:r>
            <a:r>
              <a:rPr lang="en-US" sz="2800" spc="-150" dirty="0" err="1" smtClean="0"/>
              <a:t>new</a:t>
            </a:r>
            <a:r>
              <a:rPr lang="en-US" sz="2800" spc="-150" dirty="0" smtClean="0"/>
              <a:t> economics of information”)</a:t>
            </a:r>
            <a:endParaRPr lang="en-US" spc="-150" dirty="0" smtClean="0"/>
          </a:p>
          <a:p>
            <a:pPr marL="457200" indent="-228600">
              <a:lnSpc>
                <a:spcPct val="95000"/>
              </a:lnSpc>
              <a:spcBef>
                <a:spcPts val="600"/>
              </a:spcBef>
              <a:spcAft>
                <a:spcPts val="0"/>
              </a:spcAft>
            </a:pPr>
            <a:r>
              <a:rPr lang="en-US" sz="2000" dirty="0"/>
              <a:t>Schelling (1987): “the mind as a consuming organ”</a:t>
            </a:r>
          </a:p>
          <a:p>
            <a:pPr marL="457200" indent="-228600">
              <a:lnSpc>
                <a:spcPct val="95000"/>
              </a:lnSpc>
              <a:spcBef>
                <a:spcPts val="600"/>
              </a:spcBef>
              <a:spcAft>
                <a:spcPts val="0"/>
              </a:spcAft>
            </a:pPr>
            <a:r>
              <a:rPr lang="en-US" sz="2000" dirty="0"/>
              <a:t>Abelson (1986) “Beliefs are like possessions”</a:t>
            </a:r>
          </a:p>
          <a:p>
            <a:pPr marL="457200" indent="-228600">
              <a:lnSpc>
                <a:spcPct val="95000"/>
              </a:lnSpc>
              <a:spcBef>
                <a:spcPts val="600"/>
              </a:spcBef>
              <a:spcAft>
                <a:spcPts val="0"/>
              </a:spcAft>
            </a:pPr>
            <a:r>
              <a:rPr lang="en-US" sz="2000" dirty="0" smtClean="0"/>
              <a:t>Loewenstein</a:t>
            </a:r>
            <a:r>
              <a:rPr lang="en-US" sz="2000" dirty="0"/>
              <a:t>, George. 1987. “Anticipation and the Valuation of Delayed Consumption.” </a:t>
            </a:r>
            <a:r>
              <a:rPr lang="en-US" sz="2000" i="1" dirty="0" smtClean="0"/>
              <a:t>Economic </a:t>
            </a:r>
            <a:r>
              <a:rPr lang="en-US" sz="2000" i="1" dirty="0"/>
              <a:t>Journal</a:t>
            </a:r>
            <a:r>
              <a:rPr lang="en-US" sz="2000" dirty="0"/>
              <a:t>, 97(387): 666–684.</a:t>
            </a:r>
          </a:p>
          <a:p>
            <a:pPr marL="457200" indent="-228600">
              <a:lnSpc>
                <a:spcPct val="95000"/>
              </a:lnSpc>
              <a:spcBef>
                <a:spcPts val="600"/>
              </a:spcBef>
              <a:spcAft>
                <a:spcPts val="0"/>
              </a:spcAft>
            </a:pPr>
            <a:r>
              <a:rPr lang="en-US" sz="2000" dirty="0" err="1"/>
              <a:t>Geanakoplos</a:t>
            </a:r>
            <a:r>
              <a:rPr lang="en-US" sz="2000" dirty="0"/>
              <a:t>, John, David Pearce, and </a:t>
            </a:r>
            <a:r>
              <a:rPr lang="en-US" sz="2000" dirty="0" err="1"/>
              <a:t>Ennio</a:t>
            </a:r>
            <a:r>
              <a:rPr lang="en-US" sz="2000" dirty="0"/>
              <a:t> </a:t>
            </a:r>
            <a:r>
              <a:rPr lang="en-US" sz="2000" dirty="0" err="1"/>
              <a:t>Stacchetti</a:t>
            </a:r>
            <a:r>
              <a:rPr lang="en-US" sz="2000" dirty="0"/>
              <a:t>. 1989. “Psychological games and sequential rationality.” </a:t>
            </a:r>
            <a:r>
              <a:rPr lang="en-US" sz="2000" i="1" dirty="0"/>
              <a:t>Games and Economic Behavior</a:t>
            </a:r>
            <a:r>
              <a:rPr lang="en-US" sz="2000" dirty="0"/>
              <a:t>, 1(1): 60–79.</a:t>
            </a:r>
          </a:p>
          <a:p>
            <a:pPr marL="457200" indent="-228600">
              <a:lnSpc>
                <a:spcPct val="95000"/>
              </a:lnSpc>
              <a:spcBef>
                <a:spcPts val="600"/>
              </a:spcBef>
              <a:spcAft>
                <a:spcPts val="0"/>
              </a:spcAft>
            </a:pPr>
            <a:r>
              <a:rPr lang="en-US" sz="2000" dirty="0" smtClean="0"/>
              <a:t>Caplin</a:t>
            </a:r>
            <a:r>
              <a:rPr lang="en-US" sz="2000" dirty="0"/>
              <a:t>, Andrew, and John Leahy. 2001. “Psychological Expected Utility Theory and Anticipatory Feelings.” </a:t>
            </a:r>
            <a:r>
              <a:rPr lang="en-US" sz="2000" i="1" dirty="0" smtClean="0"/>
              <a:t>QJE</a:t>
            </a:r>
            <a:r>
              <a:rPr lang="en-US" sz="2000" dirty="0" smtClean="0"/>
              <a:t>, </a:t>
            </a:r>
            <a:r>
              <a:rPr lang="en-US" sz="2000" dirty="0"/>
              <a:t>116(1): 55–79</a:t>
            </a:r>
            <a:r>
              <a:rPr lang="en-US" sz="2000" dirty="0" smtClean="0"/>
              <a:t>.</a:t>
            </a:r>
          </a:p>
          <a:p>
            <a:pPr marL="457200" indent="-228600">
              <a:lnSpc>
                <a:spcPct val="95000"/>
              </a:lnSpc>
              <a:spcBef>
                <a:spcPts val="600"/>
              </a:spcBef>
              <a:spcAft>
                <a:spcPts val="0"/>
              </a:spcAft>
            </a:pPr>
            <a:r>
              <a:rPr lang="en-US" sz="2000" dirty="0" err="1" smtClean="0"/>
              <a:t>Kőszegi</a:t>
            </a:r>
            <a:r>
              <a:rPr lang="en-US" sz="2000" dirty="0" smtClean="0"/>
              <a:t> (2010). “Utility from anticipation and personal equilibrium” </a:t>
            </a:r>
            <a:r>
              <a:rPr lang="en-US" sz="2000" i="1" dirty="0" smtClean="0"/>
              <a:t>Economic Theory</a:t>
            </a:r>
            <a:r>
              <a:rPr lang="en-US" sz="2000" dirty="0" smtClean="0"/>
              <a:t>.  44(3):415-444</a:t>
            </a:r>
          </a:p>
          <a:p>
            <a:pPr marL="457200" indent="-228600">
              <a:lnSpc>
                <a:spcPct val="95000"/>
              </a:lnSpc>
              <a:spcBef>
                <a:spcPts val="600"/>
              </a:spcBef>
              <a:spcAft>
                <a:spcPts val="0"/>
              </a:spcAft>
            </a:pPr>
            <a:r>
              <a:rPr lang="en-US" sz="2000" dirty="0" smtClean="0"/>
              <a:t>Benabou &amp; Tirole (e.g., </a:t>
            </a:r>
            <a:r>
              <a:rPr lang="en-US" sz="2000" dirty="0"/>
              <a:t>2010) “Identity</a:t>
            </a:r>
            <a:r>
              <a:rPr lang="en-US" sz="2000" dirty="0" smtClean="0"/>
              <a:t>, Morals </a:t>
            </a:r>
            <a:r>
              <a:rPr lang="en-US" sz="2000" dirty="0"/>
              <a:t>and Taboos: Beliefs as Assets.” </a:t>
            </a:r>
            <a:r>
              <a:rPr lang="en-US" sz="2000" i="1" dirty="0" smtClean="0"/>
              <a:t>QJE</a:t>
            </a:r>
            <a:r>
              <a:rPr lang="en-US" sz="2000" dirty="0" smtClean="0"/>
              <a:t> </a:t>
            </a:r>
            <a:r>
              <a:rPr lang="en-US" sz="2000" dirty="0"/>
              <a:t>126(2): 805–55.</a:t>
            </a:r>
            <a:endParaRPr lang="en-US" sz="2000" dirty="0" smtClean="0"/>
          </a:p>
          <a:p>
            <a:pPr marL="57150" indent="0">
              <a:lnSpc>
                <a:spcPct val="95000"/>
              </a:lnSpc>
              <a:spcBef>
                <a:spcPts val="600"/>
              </a:spcBef>
              <a:spcAft>
                <a:spcPts val="0"/>
              </a:spcAft>
              <a:buNone/>
            </a:pPr>
            <a:r>
              <a:rPr lang="en-US" dirty="0" smtClean="0"/>
              <a:t>Some of this work summarized in: </a:t>
            </a:r>
            <a:endParaRPr lang="en-US" dirty="0"/>
          </a:p>
        </p:txBody>
      </p:sp>
      <p:sp>
        <p:nvSpPr>
          <p:cNvPr id="4" name="Rectangle 3"/>
          <p:cNvSpPr/>
          <p:nvPr/>
        </p:nvSpPr>
        <p:spPr>
          <a:xfrm>
            <a:off x="609600" y="5872972"/>
            <a:ext cx="8382000" cy="369332"/>
          </a:xfrm>
          <a:prstGeom prst="rect">
            <a:avLst/>
          </a:prstGeom>
          <a:ln>
            <a:solidFill>
              <a:schemeClr val="accent1"/>
            </a:solidFill>
          </a:ln>
        </p:spPr>
        <p:txBody>
          <a:bodyPr wrap="square">
            <a:spAutoFit/>
          </a:bodyPr>
          <a:lstStyle/>
          <a:p>
            <a:r>
              <a:rPr lang="en-US" dirty="0"/>
              <a:t>Loewenstein, G. (2006). </a:t>
            </a:r>
            <a:r>
              <a:rPr lang="en-US" dirty="0">
                <a:hlinkClick r:id="rId3"/>
              </a:rPr>
              <a:t>The pleasures and pains of information.</a:t>
            </a:r>
            <a:r>
              <a:rPr lang="en-US" dirty="0"/>
              <a:t> </a:t>
            </a:r>
            <a:r>
              <a:rPr lang="en-US" i="1" dirty="0"/>
              <a:t>Science, 312</a:t>
            </a:r>
            <a:r>
              <a:rPr lang="en-US" dirty="0"/>
              <a:t>, 704-706.</a:t>
            </a:r>
          </a:p>
        </p:txBody>
      </p:sp>
    </p:spTree>
    <p:extLst>
      <p:ext uri="{BB962C8B-B14F-4D97-AF65-F5344CB8AC3E}">
        <p14:creationId xmlns:p14="http://schemas.microsoft.com/office/powerpoint/2010/main" val="817052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ostriches?</a:t>
            </a:r>
            <a:endParaRPr lang="en-US" dirty="0"/>
          </a:p>
        </p:txBody>
      </p:sp>
      <p:pic>
        <p:nvPicPr>
          <p:cNvPr id="152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671429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317" y="3962400"/>
            <a:ext cx="503469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1176" y="4343400"/>
            <a:ext cx="2895600" cy="954107"/>
          </a:xfrm>
          <a:prstGeom prst="rect">
            <a:avLst/>
          </a:prstGeom>
          <a:noFill/>
        </p:spPr>
        <p:txBody>
          <a:bodyPr wrap="square" rtlCol="0">
            <a:spAutoFit/>
          </a:bodyPr>
          <a:lstStyle/>
          <a:p>
            <a:r>
              <a:rPr lang="en-US" sz="2800" dirty="0" smtClean="0"/>
              <a:t>What about bond holders?</a:t>
            </a:r>
            <a:endParaRPr lang="en-US" sz="2800" dirty="0"/>
          </a:p>
        </p:txBody>
      </p:sp>
    </p:spTree>
    <p:extLst>
      <p:ext uri="{BB962C8B-B14F-4D97-AF65-F5344CB8AC3E}">
        <p14:creationId xmlns:p14="http://schemas.microsoft.com/office/powerpoint/2010/main" val="330071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Once an ostrich, always an ostrich?</a:t>
            </a:r>
            <a:endParaRPr lang="en-US" dirty="0"/>
          </a:p>
        </p:txBody>
      </p:sp>
      <p:sp>
        <p:nvSpPr>
          <p:cNvPr id="172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2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5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3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01"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3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8330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83308" name="Rectangle 12"/>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05827" name="Picture 3"/>
          <p:cNvPicPr>
            <a:picLocks noChangeAspect="1" noChangeArrowheads="1"/>
          </p:cNvPicPr>
          <p:nvPr/>
        </p:nvPicPr>
        <p:blipFill>
          <a:blip r:embed="rId6" cstate="print"/>
          <a:srcRect/>
          <a:stretch>
            <a:fillRect/>
          </a:stretch>
        </p:blipFill>
        <p:spPr bwMode="auto">
          <a:xfrm>
            <a:off x="0" y="1600200"/>
            <a:ext cx="4552950" cy="3352800"/>
          </a:xfrm>
          <a:prstGeom prst="rect">
            <a:avLst/>
          </a:prstGeom>
          <a:noFill/>
          <a:ln w="9525">
            <a:noFill/>
            <a:miter lim="800000"/>
            <a:headEnd/>
            <a:tailEnd/>
          </a:ln>
        </p:spPr>
      </p:pic>
      <p:pic>
        <p:nvPicPr>
          <p:cNvPr id="205828" name="Picture 4"/>
          <p:cNvPicPr>
            <a:picLocks noChangeAspect="1" noChangeArrowheads="1"/>
          </p:cNvPicPr>
          <p:nvPr/>
        </p:nvPicPr>
        <p:blipFill>
          <a:blip r:embed="rId7" cstate="print"/>
          <a:srcRect/>
          <a:stretch>
            <a:fillRect/>
          </a:stretch>
        </p:blipFill>
        <p:spPr bwMode="auto">
          <a:xfrm>
            <a:off x="4495800" y="1600200"/>
            <a:ext cx="4505325" cy="3314700"/>
          </a:xfrm>
          <a:prstGeom prst="rect">
            <a:avLst/>
          </a:prstGeom>
          <a:noFill/>
          <a:ln w="9525">
            <a:noFill/>
            <a:miter lim="800000"/>
            <a:headEnd/>
            <a:tailEnd/>
          </a:ln>
        </p:spPr>
      </p:pic>
      <p:sp>
        <p:nvSpPr>
          <p:cNvPr id="17" name="TextBox 16"/>
          <p:cNvSpPr txBox="1"/>
          <p:nvPr/>
        </p:nvSpPr>
        <p:spPr>
          <a:xfrm>
            <a:off x="838200" y="5410200"/>
            <a:ext cx="2943434" cy="523220"/>
          </a:xfrm>
          <a:prstGeom prst="rect">
            <a:avLst/>
          </a:prstGeom>
          <a:noFill/>
        </p:spPr>
        <p:txBody>
          <a:bodyPr wrap="none" rtlCol="0">
            <a:spAutoFit/>
          </a:bodyPr>
          <a:lstStyle/>
          <a:p>
            <a:r>
              <a:rPr lang="en-US" dirty="0" smtClean="0"/>
              <a:t>Simple correlation = 0.393</a:t>
            </a:r>
          </a:p>
          <a:p>
            <a:r>
              <a:rPr lang="en-US" dirty="0" smtClean="0"/>
              <a:t>Spearman rank correlation = 0.173</a:t>
            </a:r>
            <a:endParaRPr lang="en-US" dirty="0"/>
          </a:p>
        </p:txBody>
      </p:sp>
      <p:sp>
        <p:nvSpPr>
          <p:cNvPr id="18" name="TextBox 17"/>
          <p:cNvSpPr txBox="1"/>
          <p:nvPr/>
        </p:nvSpPr>
        <p:spPr>
          <a:xfrm>
            <a:off x="5181600" y="5410200"/>
            <a:ext cx="2943434" cy="523220"/>
          </a:xfrm>
          <a:prstGeom prst="rect">
            <a:avLst/>
          </a:prstGeom>
          <a:noFill/>
        </p:spPr>
        <p:txBody>
          <a:bodyPr wrap="none" rtlCol="0">
            <a:spAutoFit/>
          </a:bodyPr>
          <a:lstStyle/>
          <a:p>
            <a:r>
              <a:rPr lang="en-US" dirty="0" smtClean="0"/>
              <a:t>Simple correlation = 0.459</a:t>
            </a:r>
          </a:p>
          <a:p>
            <a:r>
              <a:rPr lang="en-US" dirty="0" smtClean="0"/>
              <a:t>Spearman rank correlation = 0.367</a:t>
            </a:r>
            <a:endParaRPr lang="en-US" dirty="0"/>
          </a:p>
        </p:txBody>
      </p:sp>
    </p:spTree>
    <p:extLst>
      <p:ext uri="{BB962C8B-B14F-4D97-AF65-F5344CB8AC3E}">
        <p14:creationId xmlns:p14="http://schemas.microsoft.com/office/powerpoint/2010/main" val="310421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806450"/>
          </a:xfrm>
        </p:spPr>
        <p:txBody>
          <a:bodyPr>
            <a:noAutofit/>
          </a:bodyPr>
          <a:lstStyle/>
          <a:p>
            <a:pPr>
              <a:lnSpc>
                <a:spcPct val="80000"/>
              </a:lnSpc>
            </a:pPr>
            <a:r>
              <a:rPr lang="en-US" sz="3600" dirty="0" smtClean="0"/>
              <a:t>Do people login more in up markets or less in down markets?</a:t>
            </a:r>
            <a:endParaRPr lang="en-US" sz="3600" dirty="0"/>
          </a:p>
        </p:txBody>
      </p:sp>
      <p:pic>
        <p:nvPicPr>
          <p:cNvPr id="154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02467"/>
            <a:ext cx="6172200" cy="479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24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strong test that it’s really psychology: double-weekend logins</a:t>
            </a:r>
            <a:endParaRPr lang="en-US" dirty="0"/>
          </a:p>
        </p:txBody>
      </p:sp>
      <p:pic>
        <p:nvPicPr>
          <p:cNvPr id="163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446018"/>
            <a:ext cx="7909389" cy="411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81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558105463"/>
              </p:ext>
            </p:extLst>
          </p:nvPr>
        </p:nvGraphicFramePr>
        <p:xfrm>
          <a:off x="964392" y="533400"/>
          <a:ext cx="7095833" cy="6096000"/>
        </p:xfrm>
        <a:graphic>
          <a:graphicData uri="http://schemas.openxmlformats.org/presentationml/2006/ole">
            <mc:AlternateContent xmlns:mc="http://schemas.openxmlformats.org/markup-compatibility/2006">
              <mc:Choice xmlns:v="urn:schemas-microsoft-com:vml" Requires="v">
                <p:oleObj spid="_x0000_s4125" name="Worksheet" r:id="rId5" imgW="8448678" imgH="8029530" progId="Excel.Sheet.12">
                  <p:embed/>
                </p:oleObj>
              </mc:Choice>
              <mc:Fallback>
                <p:oleObj name="Worksheet" r:id="rId5" imgW="8448678" imgH="8029530"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392" y="533400"/>
                        <a:ext cx="7095833" cy="6096000"/>
                      </a:xfrm>
                      <a:prstGeom prst="rect">
                        <a:avLst/>
                      </a:prstGeom>
                      <a:noFill/>
                    </p:spPr>
                  </p:pic>
                </p:oleObj>
              </mc:Fallback>
            </mc:AlternateContent>
          </a:graphicData>
        </a:graphic>
      </p:graphicFrame>
      <p:sp>
        <p:nvSpPr>
          <p:cNvPr id="4" name="TextBox 3"/>
          <p:cNvSpPr txBox="1"/>
          <p:nvPr/>
        </p:nvSpPr>
        <p:spPr>
          <a:xfrm>
            <a:off x="381000" y="152400"/>
            <a:ext cx="8305800" cy="369332"/>
          </a:xfrm>
          <a:prstGeom prst="rect">
            <a:avLst/>
          </a:prstGeom>
          <a:noFill/>
        </p:spPr>
        <p:txBody>
          <a:bodyPr wrap="square" rtlCol="0">
            <a:spAutoFit/>
          </a:bodyPr>
          <a:lstStyle/>
          <a:p>
            <a:r>
              <a:rPr lang="en-US" dirty="0" smtClean="0"/>
              <a:t>Individual differences in logins and in </a:t>
            </a:r>
            <a:r>
              <a:rPr lang="en-US" dirty="0" err="1" smtClean="0"/>
              <a:t>ostricity</a:t>
            </a:r>
            <a:r>
              <a:rPr lang="en-US" dirty="0" smtClean="0"/>
              <a:t>..</a:t>
            </a:r>
            <a:endParaRPr lang="en-US" dirty="0"/>
          </a:p>
        </p:txBody>
      </p:sp>
    </p:spTree>
    <p:extLst>
      <p:ext uri="{BB962C8B-B14F-4D97-AF65-F5344CB8AC3E}">
        <p14:creationId xmlns:p14="http://schemas.microsoft.com/office/powerpoint/2010/main" val="3765910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 y="981075"/>
            <a:ext cx="7702550"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228600"/>
            <a:ext cx="5029200" cy="584775"/>
          </a:xfrm>
          <a:prstGeom prst="rect">
            <a:avLst/>
          </a:prstGeom>
          <a:noFill/>
        </p:spPr>
        <p:txBody>
          <a:bodyPr wrap="square" rtlCol="0">
            <a:spAutoFit/>
          </a:bodyPr>
          <a:lstStyle/>
          <a:p>
            <a:r>
              <a:rPr lang="en-US" sz="3200" dirty="0" smtClean="0"/>
              <a:t>Fixed Effects</a:t>
            </a:r>
            <a:endParaRPr lang="en-US" sz="3200" dirty="0"/>
          </a:p>
        </p:txBody>
      </p:sp>
    </p:spTree>
    <p:extLst>
      <p:ext uri="{BB962C8B-B14F-4D97-AF65-F5344CB8AC3E}">
        <p14:creationId xmlns:p14="http://schemas.microsoft.com/office/powerpoint/2010/main" val="1421439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9265"/>
            <a:ext cx="6556542" cy="412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200055"/>
            <a:ext cx="8001000" cy="400110"/>
          </a:xfrm>
          <a:prstGeom prst="rect">
            <a:avLst/>
          </a:prstGeom>
          <a:noFill/>
        </p:spPr>
        <p:txBody>
          <a:bodyPr wrap="square" rtlCol="0">
            <a:spAutoFit/>
          </a:bodyPr>
          <a:lstStyle/>
          <a:p>
            <a:r>
              <a:rPr lang="en-US" sz="2000" dirty="0" smtClean="0"/>
              <a:t>Do ostriches log in or trade more?</a:t>
            </a:r>
            <a:endParaRPr lang="en-US" sz="2000" dirty="0"/>
          </a:p>
        </p:txBody>
      </p:sp>
    </p:spTree>
    <p:extLst>
      <p:ext uri="{BB962C8B-B14F-4D97-AF65-F5344CB8AC3E}">
        <p14:creationId xmlns:p14="http://schemas.microsoft.com/office/powerpoint/2010/main" val="397790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0013776"/>
              </p:ext>
            </p:extLst>
          </p:nvPr>
        </p:nvGraphicFramePr>
        <p:xfrm>
          <a:off x="1524000" y="1397000"/>
          <a:ext cx="6096000" cy="20218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4120859479"/>
                    </a:ext>
                  </a:extLst>
                </a:gridCol>
                <a:gridCol w="1219200">
                  <a:extLst>
                    <a:ext uri="{9D8B030D-6E8A-4147-A177-3AD203B41FA5}">
                      <a16:colId xmlns:a16="http://schemas.microsoft.com/office/drawing/2014/main" xmlns="" val="399686245"/>
                    </a:ext>
                  </a:extLst>
                </a:gridCol>
                <a:gridCol w="1219200">
                  <a:extLst>
                    <a:ext uri="{9D8B030D-6E8A-4147-A177-3AD203B41FA5}">
                      <a16:colId xmlns:a16="http://schemas.microsoft.com/office/drawing/2014/main" xmlns="" val="33641081"/>
                    </a:ext>
                  </a:extLst>
                </a:gridCol>
                <a:gridCol w="1219200">
                  <a:extLst>
                    <a:ext uri="{9D8B030D-6E8A-4147-A177-3AD203B41FA5}">
                      <a16:colId xmlns:a16="http://schemas.microsoft.com/office/drawing/2014/main" xmlns="" val="4032953017"/>
                    </a:ext>
                  </a:extLst>
                </a:gridCol>
                <a:gridCol w="1219200">
                  <a:extLst>
                    <a:ext uri="{9D8B030D-6E8A-4147-A177-3AD203B41FA5}">
                      <a16:colId xmlns:a16="http://schemas.microsoft.com/office/drawing/2014/main" xmlns="" val="162890744"/>
                    </a:ext>
                  </a:extLst>
                </a:gridCol>
              </a:tblGrid>
              <a:tr h="370840">
                <a:tc>
                  <a:txBody>
                    <a:bodyPr/>
                    <a:lstStyle/>
                    <a:p>
                      <a:endParaRPr lang="en-US" dirty="0"/>
                    </a:p>
                  </a:txBody>
                  <a:tcPr/>
                </a:tc>
                <a:tc gridSpan="2">
                  <a:txBody>
                    <a:bodyPr/>
                    <a:lstStyle/>
                    <a:p>
                      <a:r>
                        <a:rPr lang="en-US" dirty="0" smtClean="0"/>
                        <a:t>Significant (t&gt;2)</a:t>
                      </a:r>
                      <a:endParaRPr lang="en-US" dirty="0"/>
                    </a:p>
                  </a:txBody>
                  <a:tcPr/>
                </a:tc>
                <a:tc hMerge="1">
                  <a:txBody>
                    <a:bodyPr/>
                    <a:lstStyle/>
                    <a:p>
                      <a:endParaRPr lang="en-US" dirty="0"/>
                    </a:p>
                  </a:txBody>
                  <a:tcPr/>
                </a:tc>
                <a:tc gridSpan="2">
                  <a:txBody>
                    <a:bodyPr/>
                    <a:lstStyle/>
                    <a:p>
                      <a:r>
                        <a:rPr lang="en-US" dirty="0" smtClean="0"/>
                        <a:t>Moderate</a:t>
                      </a:r>
                      <a:r>
                        <a:rPr lang="en-US" baseline="0" dirty="0" smtClean="0"/>
                        <a:t> (1&lt;t&lt;2)</a:t>
                      </a:r>
                      <a:endParaRPr lang="en-US" dirty="0"/>
                    </a:p>
                  </a:txBody>
                  <a:tcPr/>
                </a:tc>
                <a:tc hMerge="1">
                  <a:txBody>
                    <a:bodyPr/>
                    <a:lstStyle/>
                    <a:p>
                      <a:endParaRPr lang="en-US" dirty="0"/>
                    </a:p>
                  </a:txBody>
                  <a:tcPr/>
                </a:tc>
                <a:extLst>
                  <a:ext uri="{0D108BD9-81ED-4DB2-BD59-A6C34878D82A}">
                    <a16:rowId xmlns:a16="http://schemas.microsoft.com/office/drawing/2014/main" xmlns="" val="1054782702"/>
                  </a:ext>
                </a:extLst>
              </a:tr>
              <a:tr h="370840">
                <a:tc>
                  <a:txBody>
                    <a:bodyPr/>
                    <a:lstStyle/>
                    <a:p>
                      <a:endParaRPr lang="en-US"/>
                    </a:p>
                  </a:txBody>
                  <a:tcPr/>
                </a:tc>
                <a:tc>
                  <a:txBody>
                    <a:bodyPr/>
                    <a:lstStyle/>
                    <a:p>
                      <a:r>
                        <a:rPr lang="en-US" dirty="0" smtClean="0"/>
                        <a:t>Trade Down</a:t>
                      </a:r>
                      <a:endParaRPr lang="en-US" dirty="0"/>
                    </a:p>
                  </a:txBody>
                  <a:tcPr/>
                </a:tc>
                <a:tc>
                  <a:txBody>
                    <a:bodyPr/>
                    <a:lstStyle/>
                    <a:p>
                      <a:r>
                        <a:rPr lang="en-US" dirty="0" smtClean="0"/>
                        <a:t>Trade Up</a:t>
                      </a:r>
                      <a:endParaRPr lang="en-US" dirty="0"/>
                    </a:p>
                  </a:txBody>
                  <a:tcPr/>
                </a:tc>
                <a:tc>
                  <a:txBody>
                    <a:bodyPr/>
                    <a:lstStyle/>
                    <a:p>
                      <a:r>
                        <a:rPr lang="en-US" dirty="0" smtClean="0"/>
                        <a:t>Trade Down</a:t>
                      </a:r>
                      <a:endParaRPr lang="en-US" dirty="0"/>
                    </a:p>
                  </a:txBody>
                  <a:tcPr/>
                </a:tc>
                <a:tc>
                  <a:txBody>
                    <a:bodyPr/>
                    <a:lstStyle/>
                    <a:p>
                      <a:r>
                        <a:rPr lang="en-US" dirty="0" smtClean="0"/>
                        <a:t>Trade Up</a:t>
                      </a:r>
                      <a:endParaRPr lang="en-US" dirty="0"/>
                    </a:p>
                  </a:txBody>
                  <a:tcPr/>
                </a:tc>
                <a:extLst>
                  <a:ext uri="{0D108BD9-81ED-4DB2-BD59-A6C34878D82A}">
                    <a16:rowId xmlns:a16="http://schemas.microsoft.com/office/drawing/2014/main" xmlns="" val="3675124020"/>
                  </a:ext>
                </a:extLst>
              </a:tr>
              <a:tr h="370840">
                <a:tc>
                  <a:txBody>
                    <a:bodyPr/>
                    <a:lstStyle/>
                    <a:p>
                      <a:r>
                        <a:rPr lang="en-US" dirty="0" smtClean="0"/>
                        <a:t>Ostrich</a:t>
                      </a:r>
                      <a:endParaRPr lang="en-US" dirty="0"/>
                    </a:p>
                  </a:txBody>
                  <a:tcPr/>
                </a:tc>
                <a:tc>
                  <a:txBody>
                    <a:bodyPr/>
                    <a:lstStyle/>
                    <a:p>
                      <a:r>
                        <a:rPr lang="en-US" dirty="0" smtClean="0"/>
                        <a:t>172</a:t>
                      </a:r>
                      <a:endParaRPr lang="en-US" dirty="0"/>
                    </a:p>
                  </a:txBody>
                  <a:tcPr/>
                </a:tc>
                <a:tc>
                  <a:txBody>
                    <a:bodyPr/>
                    <a:lstStyle/>
                    <a:p>
                      <a:r>
                        <a:rPr lang="en-US" dirty="0" smtClean="0"/>
                        <a:t>178</a:t>
                      </a:r>
                      <a:endParaRPr lang="en-US" dirty="0"/>
                    </a:p>
                  </a:txBody>
                  <a:tcPr/>
                </a:tc>
                <a:tc>
                  <a:txBody>
                    <a:bodyPr/>
                    <a:lstStyle/>
                    <a:p>
                      <a:r>
                        <a:rPr lang="en-US" dirty="0" smtClean="0"/>
                        <a:t>3,096</a:t>
                      </a:r>
                      <a:endParaRPr lang="en-US" dirty="0"/>
                    </a:p>
                  </a:txBody>
                  <a:tcPr/>
                </a:tc>
                <a:tc>
                  <a:txBody>
                    <a:bodyPr/>
                    <a:lstStyle/>
                    <a:p>
                      <a:r>
                        <a:rPr lang="en-US" dirty="0" smtClean="0"/>
                        <a:t>2,610</a:t>
                      </a:r>
                      <a:endParaRPr lang="en-US" dirty="0"/>
                    </a:p>
                  </a:txBody>
                  <a:tcPr/>
                </a:tc>
                <a:extLst>
                  <a:ext uri="{0D108BD9-81ED-4DB2-BD59-A6C34878D82A}">
                    <a16:rowId xmlns:a16="http://schemas.microsoft.com/office/drawing/2014/main" xmlns="" val="3578300760"/>
                  </a:ext>
                </a:extLst>
              </a:tr>
              <a:tr h="370840">
                <a:tc>
                  <a:txBody>
                    <a:bodyPr/>
                    <a:lstStyle/>
                    <a:p>
                      <a:r>
                        <a:rPr lang="en-US" dirty="0" smtClean="0"/>
                        <a:t>Anti-ostrich</a:t>
                      </a:r>
                      <a:endParaRPr lang="en-US" dirty="0"/>
                    </a:p>
                  </a:txBody>
                  <a:tcPr/>
                </a:tc>
                <a:tc>
                  <a:txBody>
                    <a:bodyPr/>
                    <a:lstStyle/>
                    <a:p>
                      <a:r>
                        <a:rPr lang="en-US" dirty="0" smtClean="0"/>
                        <a:t>177</a:t>
                      </a:r>
                      <a:endParaRPr lang="en-US" dirty="0"/>
                    </a:p>
                  </a:txBody>
                  <a:tcPr/>
                </a:tc>
                <a:tc>
                  <a:txBody>
                    <a:bodyPr/>
                    <a:lstStyle/>
                    <a:p>
                      <a:r>
                        <a:rPr lang="en-US" dirty="0" smtClean="0"/>
                        <a:t>25</a:t>
                      </a:r>
                      <a:endParaRPr lang="en-US" dirty="0"/>
                    </a:p>
                  </a:txBody>
                  <a:tcPr/>
                </a:tc>
                <a:tc>
                  <a:txBody>
                    <a:bodyPr/>
                    <a:lstStyle/>
                    <a:p>
                      <a:r>
                        <a:rPr lang="en-US" dirty="0" smtClean="0"/>
                        <a:t>2,908</a:t>
                      </a:r>
                      <a:endParaRPr lang="en-US" dirty="0"/>
                    </a:p>
                  </a:txBody>
                  <a:tcPr/>
                </a:tc>
                <a:tc>
                  <a:txBody>
                    <a:bodyPr/>
                    <a:lstStyle/>
                    <a:p>
                      <a:r>
                        <a:rPr lang="en-US" dirty="0" smtClean="0"/>
                        <a:t>117</a:t>
                      </a:r>
                      <a:endParaRPr lang="en-US" dirty="0"/>
                    </a:p>
                  </a:txBody>
                  <a:tcPr/>
                </a:tc>
                <a:extLst>
                  <a:ext uri="{0D108BD9-81ED-4DB2-BD59-A6C34878D82A}">
                    <a16:rowId xmlns:a16="http://schemas.microsoft.com/office/drawing/2014/main" xmlns="" val="3370617054"/>
                  </a:ext>
                </a:extLst>
              </a:tr>
            </a:tbl>
          </a:graphicData>
        </a:graphic>
      </p:graphicFrame>
      <p:sp>
        <p:nvSpPr>
          <p:cNvPr id="3" name="TextBox 2"/>
          <p:cNvSpPr txBox="1"/>
          <p:nvPr/>
        </p:nvSpPr>
        <p:spPr>
          <a:xfrm>
            <a:off x="1447800" y="304800"/>
            <a:ext cx="6705600" cy="646331"/>
          </a:xfrm>
          <a:prstGeom prst="rect">
            <a:avLst/>
          </a:prstGeom>
          <a:noFill/>
        </p:spPr>
        <p:txBody>
          <a:bodyPr wrap="square" rtlCol="0">
            <a:spAutoFit/>
          </a:bodyPr>
          <a:lstStyle/>
          <a:p>
            <a:r>
              <a:rPr lang="en-US" dirty="0" smtClean="0"/>
              <a:t>Distribution of Investors by their Level of “</a:t>
            </a:r>
            <a:r>
              <a:rPr lang="en-US" dirty="0" err="1" smtClean="0"/>
              <a:t>Ostrichness</a:t>
            </a:r>
            <a:r>
              <a:rPr lang="en-US" dirty="0" smtClean="0"/>
              <a:t>” and their Tendency to Trade Conditional on Market Trend (Up or Down)</a:t>
            </a:r>
            <a:endParaRPr lang="en-US" dirty="0"/>
          </a:p>
        </p:txBody>
      </p:sp>
    </p:spTree>
    <p:extLst>
      <p:ext uri="{BB962C8B-B14F-4D97-AF65-F5344CB8AC3E}">
        <p14:creationId xmlns:p14="http://schemas.microsoft.com/office/powerpoint/2010/main" val="86777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r>
              <a:rPr lang="en-US" b="1" dirty="0" smtClean="0"/>
              <a:t>Why information avoidance matters:</a:t>
            </a:r>
          </a:p>
          <a:p>
            <a:pPr lvl="1"/>
            <a:r>
              <a:rPr lang="en-US" dirty="0" smtClean="0"/>
              <a:t>Deprives people of potentially useful information – e.g.,</a:t>
            </a:r>
          </a:p>
          <a:p>
            <a:pPr lvl="2"/>
            <a:r>
              <a:rPr lang="en-US" dirty="0" smtClean="0"/>
              <a:t>Medical tests</a:t>
            </a:r>
          </a:p>
          <a:p>
            <a:pPr lvl="2"/>
            <a:r>
              <a:rPr lang="en-US" dirty="0" smtClean="0"/>
              <a:t>Teaching ratings (other type of feedback such as videos)</a:t>
            </a:r>
          </a:p>
          <a:p>
            <a:pPr marL="457200" lvl="1"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6278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1"/>
            <a:ext cx="8686800" cy="609599"/>
          </a:xfrm>
          <a:ln>
            <a:solidFill>
              <a:schemeClr val="tx1"/>
            </a:solidFill>
          </a:ln>
        </p:spPr>
        <p:txBody>
          <a:bodyPr>
            <a:normAutofit/>
          </a:bodyPr>
          <a:lstStyle/>
          <a:p>
            <a:pPr marL="111125" indent="-111125">
              <a:buNone/>
            </a:pPr>
            <a:r>
              <a:rPr lang="en-US" sz="1800" dirty="0" err="1" smtClean="0"/>
              <a:t>Sicherman</a:t>
            </a:r>
            <a:r>
              <a:rPr lang="en-US" sz="1800" dirty="0" smtClean="0"/>
              <a:t>, N. Loewenstein, G., </a:t>
            </a:r>
            <a:r>
              <a:rPr lang="en-US" sz="1800" dirty="0" err="1" smtClean="0"/>
              <a:t>Tvassoli</a:t>
            </a:r>
            <a:r>
              <a:rPr lang="en-US" sz="1800" dirty="0" smtClean="0"/>
              <a:t>, T. &amp; </a:t>
            </a:r>
            <a:r>
              <a:rPr lang="en-US" sz="1800" dirty="0" err="1" smtClean="0"/>
              <a:t>Buxbaum</a:t>
            </a:r>
            <a:r>
              <a:rPr lang="en-US" sz="1800" dirty="0" smtClean="0"/>
              <a:t>, J. (under review). Grandma </a:t>
            </a:r>
            <a:r>
              <a:rPr lang="en-US" sz="1800" dirty="0"/>
              <a:t>Knows Best:  Family Structure and Age of Diagnosis of Children with Autism Spectrum </a:t>
            </a:r>
            <a:r>
              <a:rPr lang="en-US" sz="1800" dirty="0" smtClean="0"/>
              <a:t>Disorder.</a:t>
            </a:r>
            <a:endParaRPr lang="en-US" sz="2800" dirty="0" smtClean="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p:nvPr/>
        </p:nvSpPr>
        <p:spPr>
          <a:xfrm>
            <a:off x="228600" y="1722436"/>
            <a:ext cx="4724400" cy="5133200"/>
          </a:xfrm>
          <a:prstGeom prst="rect">
            <a:avLst/>
          </a:prstGeom>
        </p:spPr>
        <p:txBody>
          <a:bodyPr wrap="square">
            <a:spAutoFit/>
          </a:bodyPr>
          <a:lstStyle/>
          <a:p>
            <a:pPr marL="285750" indent="-285750">
              <a:lnSpc>
                <a:spcPct val="85000"/>
              </a:lnSpc>
              <a:spcAft>
                <a:spcPts val="400"/>
              </a:spcAft>
              <a:buFont typeface="Arial" pitchFamily="34" charset="0"/>
              <a:buChar char="•"/>
            </a:pPr>
            <a:r>
              <a:rPr lang="en-US" dirty="0" smtClean="0"/>
              <a:t>Collected </a:t>
            </a:r>
            <a:r>
              <a:rPr lang="en-US" dirty="0"/>
              <a:t>information about family structure, interactions with family and friends, and age of </a:t>
            </a:r>
            <a:r>
              <a:rPr lang="en-US" dirty="0" smtClean="0"/>
              <a:t>diagnosis, etc.</a:t>
            </a:r>
          </a:p>
          <a:p>
            <a:pPr>
              <a:lnSpc>
                <a:spcPct val="85000"/>
              </a:lnSpc>
              <a:spcAft>
                <a:spcPts val="400"/>
              </a:spcAft>
            </a:pPr>
            <a:r>
              <a:rPr lang="en-US" sz="2000" b="1" dirty="0" smtClean="0"/>
              <a:t>Results:</a:t>
            </a:r>
          </a:p>
          <a:p>
            <a:pPr marL="285750" indent="-285750">
              <a:lnSpc>
                <a:spcPct val="85000"/>
              </a:lnSpc>
              <a:spcAft>
                <a:spcPts val="400"/>
              </a:spcAft>
              <a:buFont typeface="Arial" pitchFamily="34" charset="0"/>
              <a:buChar char="•"/>
            </a:pPr>
            <a:r>
              <a:rPr lang="en-US" dirty="0" smtClean="0"/>
              <a:t>25</a:t>
            </a:r>
            <a:r>
              <a:rPr lang="en-US" dirty="0"/>
              <a:t>% of parents reported that other </a:t>
            </a:r>
            <a:r>
              <a:rPr lang="en-US" dirty="0" smtClean="0"/>
              <a:t>people </a:t>
            </a:r>
            <a:r>
              <a:rPr lang="en-US" dirty="0"/>
              <a:t>indicated </a:t>
            </a:r>
            <a:r>
              <a:rPr lang="en-US" dirty="0" smtClean="0"/>
              <a:t>concern </a:t>
            </a:r>
            <a:r>
              <a:rPr lang="en-US" dirty="0"/>
              <a:t>that the child “might have a serious condition” before they started suspecting</a:t>
            </a:r>
          </a:p>
          <a:p>
            <a:pPr marL="285750" indent="-285750">
              <a:lnSpc>
                <a:spcPct val="85000"/>
              </a:lnSpc>
              <a:spcAft>
                <a:spcPts val="400"/>
              </a:spcAft>
              <a:buFont typeface="Arial" pitchFamily="34" charset="0"/>
              <a:buChar char="•"/>
            </a:pPr>
            <a:r>
              <a:rPr lang="en-US" dirty="0" smtClean="0"/>
              <a:t>48</a:t>
            </a:r>
            <a:r>
              <a:rPr lang="en-US" dirty="0"/>
              <a:t>% of </a:t>
            </a:r>
            <a:r>
              <a:rPr lang="en-US" dirty="0" smtClean="0"/>
              <a:t>friends and family respondents report they </a:t>
            </a:r>
            <a:r>
              <a:rPr lang="en-US" dirty="0"/>
              <a:t>suspected </a:t>
            </a:r>
            <a:r>
              <a:rPr lang="en-US" dirty="0" smtClean="0"/>
              <a:t>child </a:t>
            </a:r>
            <a:r>
              <a:rPr lang="en-US" dirty="0"/>
              <a:t>had a serious condition </a:t>
            </a:r>
            <a:r>
              <a:rPr lang="en-US" dirty="0" smtClean="0"/>
              <a:t>before, they believe, either </a:t>
            </a:r>
            <a:r>
              <a:rPr lang="en-US" dirty="0"/>
              <a:t>parent was concerned.  </a:t>
            </a:r>
            <a:endParaRPr lang="en-US" dirty="0" smtClean="0"/>
          </a:p>
          <a:p>
            <a:pPr lvl="1">
              <a:lnSpc>
                <a:spcPct val="85000"/>
              </a:lnSpc>
              <a:spcAft>
                <a:spcPts val="400"/>
              </a:spcAft>
            </a:pPr>
            <a:r>
              <a:rPr lang="en-US" dirty="0" smtClean="0"/>
              <a:t>Among these..</a:t>
            </a:r>
          </a:p>
          <a:p>
            <a:pPr marL="742950" lvl="1" indent="-285750">
              <a:lnSpc>
                <a:spcPct val="85000"/>
              </a:lnSpc>
              <a:spcAft>
                <a:spcPts val="400"/>
              </a:spcAft>
              <a:buFont typeface="Calibri" pitchFamily="34" charset="0"/>
              <a:buChar char="₋"/>
            </a:pPr>
            <a:r>
              <a:rPr lang="en-US" sz="1600" dirty="0" smtClean="0"/>
              <a:t>51</a:t>
            </a:r>
            <a:r>
              <a:rPr lang="en-US" sz="1600" dirty="0"/>
              <a:t>% </a:t>
            </a:r>
            <a:r>
              <a:rPr lang="en-US" sz="1600" dirty="0" smtClean="0"/>
              <a:t>claim to have expressed </a:t>
            </a:r>
            <a:r>
              <a:rPr lang="en-US" sz="1600" dirty="0"/>
              <a:t>their concern to </a:t>
            </a:r>
            <a:r>
              <a:rPr lang="en-US" sz="1600" dirty="0" smtClean="0"/>
              <a:t> </a:t>
            </a:r>
            <a:r>
              <a:rPr lang="en-US" sz="1600" dirty="0"/>
              <a:t>parents. </a:t>
            </a:r>
            <a:endParaRPr lang="en-US" sz="1600" dirty="0" smtClean="0"/>
          </a:p>
          <a:p>
            <a:pPr marL="742950" lvl="1" indent="-285750">
              <a:lnSpc>
                <a:spcPct val="85000"/>
              </a:lnSpc>
              <a:spcAft>
                <a:spcPts val="400"/>
              </a:spcAft>
              <a:buFont typeface="Calibri" pitchFamily="34" charset="0"/>
              <a:buChar char="₋"/>
            </a:pPr>
            <a:r>
              <a:rPr lang="en-US" sz="1600" dirty="0" smtClean="0"/>
              <a:t>27% “</a:t>
            </a:r>
            <a:r>
              <a:rPr lang="en-US" sz="1600" dirty="0"/>
              <a:t>hinted concern” </a:t>
            </a:r>
            <a:endParaRPr lang="en-US" sz="1600" dirty="0" smtClean="0"/>
          </a:p>
          <a:p>
            <a:pPr marL="742950" lvl="1" indent="-285750">
              <a:lnSpc>
                <a:spcPct val="85000"/>
              </a:lnSpc>
              <a:spcAft>
                <a:spcPts val="400"/>
              </a:spcAft>
              <a:buFont typeface="Calibri" pitchFamily="34" charset="0"/>
              <a:buChar char="₋"/>
            </a:pPr>
            <a:r>
              <a:rPr lang="en-US" sz="1600" dirty="0" smtClean="0"/>
              <a:t>22</a:t>
            </a:r>
            <a:r>
              <a:rPr lang="en-US" sz="1600" dirty="0"/>
              <a:t>% report </a:t>
            </a:r>
            <a:r>
              <a:rPr lang="en-US" sz="1600" dirty="0" smtClean="0"/>
              <a:t>did </a:t>
            </a:r>
            <a:r>
              <a:rPr lang="en-US" sz="1600" dirty="0"/>
              <a:t>not express their </a:t>
            </a:r>
            <a:r>
              <a:rPr lang="en-US" sz="1600" dirty="0" smtClean="0"/>
              <a:t>concerns</a:t>
            </a:r>
            <a:endParaRPr lang="en-US" sz="1600" dirty="0"/>
          </a:p>
          <a:p>
            <a:pPr marL="285750" indent="-285750">
              <a:lnSpc>
                <a:spcPct val="85000"/>
              </a:lnSpc>
              <a:spcAft>
                <a:spcPts val="400"/>
              </a:spcAft>
              <a:buFont typeface="Arial" pitchFamily="34" charset="0"/>
              <a:buChar char="•"/>
            </a:pPr>
            <a:r>
              <a:rPr lang="en-US" dirty="0" smtClean="0"/>
              <a:t>Frequent </a:t>
            </a:r>
            <a:r>
              <a:rPr lang="en-US" dirty="0"/>
              <a:t>interaction with a grandmother reduces the age of diagnosis by 5.18 months (p=0.026</a:t>
            </a:r>
            <a:r>
              <a:rPr lang="en-US" dirty="0" smtClean="0"/>
              <a:t>). </a:t>
            </a:r>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9382" y="4419600"/>
            <a:ext cx="3913723" cy="2308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142" y="1447800"/>
            <a:ext cx="3382963"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838200"/>
            <a:ext cx="8686800" cy="852028"/>
          </a:xfrm>
          <a:prstGeom prst="rect">
            <a:avLst/>
          </a:prstGeom>
          <a:noFill/>
        </p:spPr>
        <p:txBody>
          <a:bodyPr wrap="square" rtlCol="0">
            <a:spAutoFit/>
          </a:bodyPr>
          <a:lstStyle/>
          <a:p>
            <a:pPr marL="285750" indent="-285750">
              <a:lnSpc>
                <a:spcPct val="85000"/>
              </a:lnSpc>
              <a:spcAft>
                <a:spcPts val="400"/>
              </a:spcAft>
              <a:buFont typeface="Arial" pitchFamily="34" charset="0"/>
              <a:buChar char="•"/>
            </a:pPr>
            <a:r>
              <a:rPr lang="en-US" dirty="0"/>
              <a:t>Survey with 477 parents of children diagnosed with ASD.</a:t>
            </a:r>
          </a:p>
          <a:p>
            <a:pPr marL="285750" indent="-285750">
              <a:lnSpc>
                <a:spcPct val="85000"/>
              </a:lnSpc>
              <a:spcAft>
                <a:spcPts val="400"/>
              </a:spcAft>
              <a:buFont typeface="Arial" pitchFamily="34" charset="0"/>
              <a:buChar char="•"/>
            </a:pPr>
            <a:r>
              <a:rPr lang="en-US" dirty="0"/>
              <a:t>Additional short survey with 196 “friends and family” referred by parents.  58% saw child at least once a week around time of diagnosis </a:t>
            </a:r>
          </a:p>
        </p:txBody>
      </p:sp>
    </p:spTree>
    <p:extLst>
      <p:ext uri="{BB962C8B-B14F-4D97-AF65-F5344CB8AC3E}">
        <p14:creationId xmlns:p14="http://schemas.microsoft.com/office/powerpoint/2010/main" val="319192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1" y="4572000"/>
            <a:ext cx="24384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876290154"/>
              </p:ext>
            </p:extLst>
          </p:nvPr>
        </p:nvGraphicFramePr>
        <p:xfrm>
          <a:off x="609600" y="1524000"/>
          <a:ext cx="7315201" cy="4846320"/>
        </p:xfrm>
        <a:graphic>
          <a:graphicData uri="http://schemas.openxmlformats.org/drawingml/2006/table">
            <a:tbl>
              <a:tblPr firstRow="1" bandRow="1">
                <a:tableStyleId>{5C22544A-7EE6-4342-B048-85BDC9FD1C3A}</a:tableStyleId>
              </a:tblPr>
              <a:tblGrid>
                <a:gridCol w="1594885">
                  <a:extLst>
                    <a:ext uri="{9D8B030D-6E8A-4147-A177-3AD203B41FA5}">
                      <a16:colId xmlns:a16="http://schemas.microsoft.com/office/drawing/2014/main" xmlns="" val="4037091064"/>
                    </a:ext>
                  </a:extLst>
                </a:gridCol>
                <a:gridCol w="2748516">
                  <a:extLst>
                    <a:ext uri="{9D8B030D-6E8A-4147-A177-3AD203B41FA5}">
                      <a16:colId xmlns:a16="http://schemas.microsoft.com/office/drawing/2014/main" xmlns="" val="1067746716"/>
                    </a:ext>
                  </a:extLst>
                </a:gridCol>
                <a:gridCol w="2971800">
                  <a:extLst>
                    <a:ext uri="{9D8B030D-6E8A-4147-A177-3AD203B41FA5}">
                      <a16:colId xmlns:a16="http://schemas.microsoft.com/office/drawing/2014/main" xmlns="" val="1601899384"/>
                    </a:ext>
                  </a:extLst>
                </a:gridCol>
              </a:tblGrid>
              <a:tr h="370840">
                <a:tc>
                  <a:txBody>
                    <a:bodyPr/>
                    <a:lstStyle/>
                    <a:p>
                      <a:pPr algn="ctr"/>
                      <a:endParaRPr lang="en-US" sz="2000" dirty="0"/>
                    </a:p>
                  </a:txBody>
                  <a:tcPr/>
                </a:tc>
                <a:tc>
                  <a:txBody>
                    <a:bodyPr/>
                    <a:lstStyle/>
                    <a:p>
                      <a:pPr algn="ctr"/>
                      <a:r>
                        <a:rPr lang="en-US" sz="2000" dirty="0" smtClean="0"/>
                        <a:t>Desire </a:t>
                      </a:r>
                      <a:r>
                        <a:rPr lang="en-US" sz="2000" i="1" dirty="0" smtClean="0"/>
                        <a:t>to</a:t>
                      </a:r>
                      <a:endParaRPr lang="en-US" sz="2000" dirty="0"/>
                    </a:p>
                  </a:txBody>
                  <a:tcPr/>
                </a:tc>
                <a:tc>
                  <a:txBody>
                    <a:bodyPr/>
                    <a:lstStyle/>
                    <a:p>
                      <a:pPr algn="ctr"/>
                      <a:r>
                        <a:rPr lang="en-US" sz="2000" dirty="0" smtClean="0"/>
                        <a:t>Desire </a:t>
                      </a:r>
                      <a:r>
                        <a:rPr lang="en-US" sz="2000" i="1" dirty="0" smtClean="0"/>
                        <a:t>not to</a:t>
                      </a:r>
                      <a:endParaRPr lang="en-US" sz="2000" dirty="0"/>
                    </a:p>
                  </a:txBody>
                  <a:tcPr/>
                </a:tc>
                <a:extLst>
                  <a:ext uri="{0D108BD9-81ED-4DB2-BD59-A6C34878D82A}">
                    <a16:rowId xmlns:a16="http://schemas.microsoft.com/office/drawing/2014/main" xmlns="" val="3573215118"/>
                  </a:ext>
                </a:extLst>
              </a:tr>
              <a:tr h="370840">
                <a:tc>
                  <a:txBody>
                    <a:bodyPr/>
                    <a:lstStyle/>
                    <a:p>
                      <a:pPr algn="ctr"/>
                      <a:r>
                        <a:rPr lang="en-US" sz="2000" b="1" kern="1200" dirty="0" smtClean="0">
                          <a:solidFill>
                            <a:schemeClr val="lt1"/>
                          </a:solidFill>
                          <a:latin typeface="+mn-lt"/>
                          <a:ea typeface="+mn-ea"/>
                          <a:cs typeface="+mn-cs"/>
                        </a:rPr>
                        <a:t>Obtain</a:t>
                      </a:r>
                    </a:p>
                    <a:p>
                      <a:pPr algn="ctr"/>
                      <a:r>
                        <a:rPr lang="en-US" sz="2000" b="1" kern="1200" dirty="0" smtClean="0">
                          <a:solidFill>
                            <a:schemeClr val="lt1"/>
                          </a:solidFill>
                          <a:latin typeface="+mn-lt"/>
                          <a:ea typeface="+mn-ea"/>
                          <a:cs typeface="+mn-cs"/>
                        </a:rPr>
                        <a:t>information</a:t>
                      </a:r>
                      <a:endParaRPr lang="en-US" sz="2000" b="1" kern="1200" dirty="0">
                        <a:solidFill>
                          <a:schemeClr val="lt1"/>
                        </a:solidFill>
                        <a:latin typeface="+mn-lt"/>
                        <a:ea typeface="+mn-ea"/>
                        <a:cs typeface="+mn-cs"/>
                      </a:endParaRPr>
                    </a:p>
                  </a:txBody>
                  <a:tcPr>
                    <a:solidFill>
                      <a:schemeClr val="tx2">
                        <a:lumMod val="60000"/>
                        <a:lumOff val="40000"/>
                      </a:schemeClr>
                    </a:solidFill>
                  </a:tcPr>
                </a:tc>
                <a:tc>
                  <a:txBody>
                    <a:bodyPr/>
                    <a:lstStyle/>
                    <a:p>
                      <a:pPr algn="ctr"/>
                      <a:r>
                        <a:rPr lang="en-US" sz="2000" dirty="0" smtClean="0"/>
                        <a:t>Curiosity</a:t>
                      </a:r>
                    </a:p>
                    <a:p>
                      <a:pPr algn="ctr"/>
                      <a:endParaRPr lang="en-US" sz="2000" dirty="0" smtClean="0"/>
                    </a:p>
                    <a:p>
                      <a:pPr algn="ctr"/>
                      <a:endParaRPr lang="en-US" sz="2000" dirty="0" smtClean="0"/>
                    </a:p>
                    <a:p>
                      <a:pPr algn="ctr"/>
                      <a:endParaRPr lang="en-US" sz="2000" dirty="0"/>
                    </a:p>
                  </a:txBody>
                  <a:tcPr/>
                </a:tc>
                <a:tc>
                  <a:txBody>
                    <a:bodyPr/>
                    <a:lstStyle/>
                    <a:p>
                      <a:pPr algn="ctr"/>
                      <a:r>
                        <a:rPr lang="en-US" sz="2000" dirty="0" smtClean="0"/>
                        <a:t>Information avoidance</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a:p>
                  </a:txBody>
                  <a:tcPr>
                    <a:solidFill>
                      <a:schemeClr val="accent1">
                        <a:lumMod val="20000"/>
                        <a:lumOff val="80000"/>
                      </a:schemeClr>
                    </a:solidFill>
                  </a:tcPr>
                </a:tc>
                <a:extLst>
                  <a:ext uri="{0D108BD9-81ED-4DB2-BD59-A6C34878D82A}">
                    <a16:rowId xmlns:a16="http://schemas.microsoft.com/office/drawing/2014/main" xmlns="" val="966085516"/>
                  </a:ext>
                </a:extLst>
              </a:tr>
              <a:tr h="370840">
                <a:tc>
                  <a:txBody>
                    <a:bodyPr/>
                    <a:lstStyle/>
                    <a:p>
                      <a:pPr algn="ctr"/>
                      <a:r>
                        <a:rPr lang="en-US" sz="2000" b="1" kern="1200" dirty="0" smtClean="0">
                          <a:solidFill>
                            <a:schemeClr val="lt1"/>
                          </a:solidFill>
                          <a:latin typeface="+mn-lt"/>
                          <a:ea typeface="+mn-ea"/>
                          <a:cs typeface="+mn-cs"/>
                        </a:rPr>
                        <a:t>Share</a:t>
                      </a:r>
                    </a:p>
                    <a:p>
                      <a:pPr algn="ctr"/>
                      <a:r>
                        <a:rPr lang="en-US" sz="2000" b="1" kern="1200" dirty="0" smtClean="0">
                          <a:solidFill>
                            <a:schemeClr val="lt1"/>
                          </a:solidFill>
                          <a:latin typeface="+mn-lt"/>
                          <a:ea typeface="+mn-ea"/>
                          <a:cs typeface="+mn-cs"/>
                        </a:rPr>
                        <a:t>information</a:t>
                      </a:r>
                      <a:endParaRPr lang="en-US" sz="2000" b="1" kern="1200" dirty="0">
                        <a:solidFill>
                          <a:schemeClr val="lt1"/>
                        </a:solidFill>
                        <a:latin typeface="+mn-lt"/>
                        <a:ea typeface="+mn-ea"/>
                        <a:cs typeface="+mn-cs"/>
                      </a:endParaRPr>
                    </a:p>
                  </a:txBody>
                  <a:tcPr>
                    <a:solidFill>
                      <a:schemeClr val="tx2">
                        <a:lumMod val="60000"/>
                        <a:lumOff val="40000"/>
                      </a:schemeClr>
                    </a:solidFill>
                  </a:tcPr>
                </a:tc>
                <a:tc>
                  <a:txBody>
                    <a:bodyPr/>
                    <a:lstStyle/>
                    <a:p>
                      <a:pPr algn="ctr"/>
                      <a:r>
                        <a:rPr lang="en-US" sz="2000" dirty="0" smtClean="0"/>
                        <a:t>Desire to reveal</a:t>
                      </a:r>
                    </a:p>
                    <a:p>
                      <a:pPr algn="ctr"/>
                      <a:endParaRPr lang="en-US" sz="2000" dirty="0" smtClean="0"/>
                    </a:p>
                    <a:p>
                      <a:pPr algn="ctr"/>
                      <a:endParaRPr lang="en-US" sz="2000" dirty="0" smtClean="0"/>
                    </a:p>
                    <a:p>
                      <a:pPr algn="ctr"/>
                      <a:endParaRPr lang="en-US" sz="2000" dirty="0"/>
                    </a:p>
                  </a:txBody>
                  <a:tcPr/>
                </a:tc>
                <a:tc>
                  <a:txBody>
                    <a:bodyPr/>
                    <a:lstStyle/>
                    <a:p>
                      <a:pPr algn="ctr"/>
                      <a:r>
                        <a:rPr lang="en-US" sz="2000" dirty="0" smtClean="0"/>
                        <a:t>Privacy</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a:p>
                  </a:txBody>
                  <a:tcPr/>
                </a:tc>
                <a:extLst>
                  <a:ext uri="{0D108BD9-81ED-4DB2-BD59-A6C34878D82A}">
                    <a16:rowId xmlns:a16="http://schemas.microsoft.com/office/drawing/2014/main" xmlns="" val="2755125763"/>
                  </a:ext>
                </a:extLst>
              </a:tr>
            </a:tbl>
          </a:graphicData>
        </a:graphic>
      </p:graphicFrame>
      <p:sp>
        <p:nvSpPr>
          <p:cNvPr id="9" name="Rectangle 8"/>
          <p:cNvSpPr/>
          <p:nvPr/>
        </p:nvSpPr>
        <p:spPr>
          <a:xfrm>
            <a:off x="2362201" y="4572000"/>
            <a:ext cx="24384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4038601" y="4800599"/>
            <a:ext cx="697992" cy="1169609"/>
          </a:xfrm>
          <a:prstGeom prst="rect">
            <a:avLst/>
          </a:prstGeom>
        </p:spPr>
      </p:pic>
      <p:pic>
        <p:nvPicPr>
          <p:cNvPr id="10" name="Picture 9"/>
          <p:cNvPicPr>
            <a:picLocks noChangeAspect="1"/>
          </p:cNvPicPr>
          <p:nvPr/>
        </p:nvPicPr>
        <p:blipFill>
          <a:blip r:embed="rId3"/>
          <a:stretch>
            <a:fillRect/>
          </a:stretch>
        </p:blipFill>
        <p:spPr>
          <a:xfrm>
            <a:off x="5181602" y="2501835"/>
            <a:ext cx="2601174" cy="1465328"/>
          </a:xfrm>
          <a:prstGeom prst="rect">
            <a:avLst/>
          </a:prstGeom>
        </p:spPr>
      </p:pic>
      <p:pic>
        <p:nvPicPr>
          <p:cNvPr id="5122" name="Picture 2" descr="http://borderlessnewsandviews.com/wp-content/uploads/2012/08/loud-mou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5351" y="4876800"/>
            <a:ext cx="1393316" cy="975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641592" y="4572000"/>
            <a:ext cx="1864109" cy="1553424"/>
          </a:xfrm>
          <a:prstGeom prst="rect">
            <a:avLst/>
          </a:prstGeom>
        </p:spPr>
      </p:pic>
      <p:pic>
        <p:nvPicPr>
          <p:cNvPr id="6146" name="Picture 2" descr="http://esl.culips.com/wp-content/uploads/2008/08/eavesdroppin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5927" y="2375545"/>
            <a:ext cx="2575749" cy="17171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47700" y="190826"/>
            <a:ext cx="7620002" cy="1358513"/>
          </a:xfrm>
          <a:prstGeom prst="rect">
            <a:avLst/>
          </a:prstGeom>
          <a:noFill/>
        </p:spPr>
        <p:txBody>
          <a:bodyPr wrap="square" rtlCol="0">
            <a:spAutoFit/>
          </a:bodyPr>
          <a:lstStyle/>
          <a:p>
            <a:pPr marL="342900" indent="-342900">
              <a:lnSpc>
                <a:spcPct val="80000"/>
              </a:lnSpc>
              <a:spcAft>
                <a:spcPts val="600"/>
              </a:spcAft>
              <a:buFont typeface="Arial" panose="020B0604020202020204" pitchFamily="34" charset="0"/>
              <a:buChar char="•"/>
            </a:pPr>
            <a:r>
              <a:rPr lang="en-US" sz="2400" dirty="0" smtClean="0"/>
              <a:t>Lots of information-related phenomena don’t fit with economic models</a:t>
            </a:r>
          </a:p>
          <a:p>
            <a:pPr marL="342900" indent="-342900">
              <a:lnSpc>
                <a:spcPct val="80000"/>
              </a:lnSpc>
              <a:spcAft>
                <a:spcPts val="600"/>
              </a:spcAft>
              <a:buFont typeface="Arial" panose="020B0604020202020204" pitchFamily="34" charset="0"/>
              <a:buChar char="•"/>
            </a:pPr>
            <a:r>
              <a:rPr lang="en-US" sz="2400" dirty="0" smtClean="0"/>
              <a:t>Many of these are key to recent developments  in, e.g., social networking, e-commerce, etc. </a:t>
            </a:r>
            <a:endParaRPr lang="en-US" sz="2400" dirty="0"/>
          </a:p>
        </p:txBody>
      </p:sp>
      <p:sp>
        <p:nvSpPr>
          <p:cNvPr id="13" name="Rectangle 12"/>
          <p:cNvSpPr/>
          <p:nvPr/>
        </p:nvSpPr>
        <p:spPr>
          <a:xfrm>
            <a:off x="2286000" y="1981200"/>
            <a:ext cx="2675676" cy="211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24101" y="4175760"/>
            <a:ext cx="2590800" cy="211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14076" y="1981200"/>
            <a:ext cx="2754970" cy="211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14076" y="4112986"/>
            <a:ext cx="2754970" cy="211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16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599"/>
            <a:ext cx="9219215" cy="65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3483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3048000"/>
          </a:xfrm>
        </p:spPr>
        <p:txBody>
          <a:bodyPr>
            <a:normAutofit/>
          </a:bodyPr>
          <a:lstStyle/>
          <a:p>
            <a:r>
              <a:rPr lang="en-US" b="1" dirty="0" smtClean="0"/>
              <a:t>Why information avoidance matters:</a:t>
            </a:r>
          </a:p>
          <a:p>
            <a:pPr lvl="1"/>
            <a:r>
              <a:rPr lang="en-US" dirty="0" smtClean="0"/>
              <a:t>Deprives people of potentially useful information – e.g.,</a:t>
            </a:r>
          </a:p>
          <a:p>
            <a:pPr lvl="2"/>
            <a:r>
              <a:rPr lang="en-US" dirty="0" smtClean="0"/>
              <a:t>Medical tests</a:t>
            </a:r>
          </a:p>
          <a:p>
            <a:pPr lvl="2"/>
            <a:r>
              <a:rPr lang="en-US" dirty="0" smtClean="0"/>
              <a:t>Teaching ratings (other type of feedback such as videos)</a:t>
            </a:r>
          </a:p>
          <a:p>
            <a:pPr lvl="1"/>
            <a:r>
              <a:rPr lang="en-US" dirty="0" smtClean="0"/>
              <a:t>Reinforces confirmation bias, groupthink</a:t>
            </a:r>
          </a:p>
          <a:p>
            <a:pPr lvl="1"/>
            <a:r>
              <a:rPr lang="en-US" dirty="0" smtClean="0"/>
              <a:t>Contributes to media bias, polarization</a:t>
            </a:r>
          </a:p>
          <a:p>
            <a:pPr marL="457200" lvl="1" indent="0">
              <a:buNone/>
            </a:pPr>
            <a:endParaRPr lang="en-US" dirty="0" smtClean="0"/>
          </a:p>
          <a:p>
            <a:endParaRPr lang="en-US" dirty="0" smtClean="0"/>
          </a:p>
          <a:p>
            <a:pPr marL="0" indent="0">
              <a:buNone/>
            </a:pPr>
            <a:endParaRPr lang="en-US" dirty="0"/>
          </a:p>
        </p:txBody>
      </p:sp>
      <p:pic>
        <p:nvPicPr>
          <p:cNvPr id="8194" name="Picture 2" descr="http://media.bloomsbury.com/rep/bj/9781620401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42522"/>
            <a:ext cx="1958515"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6600" y="3597261"/>
            <a:ext cx="4572000" cy="2862322"/>
          </a:xfrm>
          <a:prstGeom prst="rect">
            <a:avLst/>
          </a:prstGeom>
        </p:spPr>
        <p:txBody>
          <a:bodyPr>
            <a:spAutoFit/>
          </a:bodyPr>
          <a:lstStyle/>
          <a:p>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bottom line is that we do not accept climate change because we wish to avoid the anxiety it generates and the deep changes it requires. In this regard, it is not unlike any other major threat. However, because it carries none of the clear markers that would normally lead our brains to overrule our short-term interests, we actively conspire with each other, and mobilize our own biases to keep it perpetually in the </a:t>
            </a:r>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background”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(page 228).</a:t>
            </a:r>
            <a:endParaRPr lang="en-US" dirty="0"/>
          </a:p>
        </p:txBody>
      </p:sp>
    </p:spTree>
    <p:extLst>
      <p:ext uri="{BB962C8B-B14F-4D97-AF65-F5344CB8AC3E}">
        <p14:creationId xmlns:p14="http://schemas.microsoft.com/office/powerpoint/2010/main" val="3508938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152400"/>
            <a:ext cx="8229600"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5000"/>
              </a:lnSpc>
            </a:pPr>
            <a:r>
              <a:rPr lang="en-US" dirty="0" smtClean="0"/>
              <a:t>It isn’t an issue of ignorance</a:t>
            </a:r>
            <a:endParaRPr lang="en-US" dirty="0"/>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219200"/>
            <a:ext cx="6858000" cy="37593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762000" y="5638800"/>
            <a:ext cx="7924800" cy="646331"/>
          </a:xfrm>
          <a:prstGeom prst="rect">
            <a:avLst/>
          </a:prstGeom>
        </p:spPr>
        <p:txBody>
          <a:bodyPr wrap="square">
            <a:spAutoFit/>
          </a:bodyPr>
          <a:lstStyle/>
          <a:p>
            <a:r>
              <a:rPr lang="en-US" i="1" dirty="0" smtClean="0"/>
              <a:t>Dan </a:t>
            </a:r>
            <a:r>
              <a:rPr lang="en-US" i="1" dirty="0"/>
              <a:t>M. </a:t>
            </a:r>
            <a:r>
              <a:rPr lang="en-US" i="1" dirty="0" smtClean="0"/>
              <a:t>Kahan (forthcoming). </a:t>
            </a:r>
            <a:r>
              <a:rPr lang="en-US" dirty="0" smtClean="0"/>
              <a:t>Climate </a:t>
            </a:r>
            <a:r>
              <a:rPr lang="en-US" dirty="0"/>
              <a:t>Science Communication and </a:t>
            </a:r>
            <a:r>
              <a:rPr lang="en-US" i="1" dirty="0"/>
              <a:t>th</a:t>
            </a:r>
            <a:r>
              <a:rPr lang="en-US" dirty="0"/>
              <a:t>e Measurement </a:t>
            </a:r>
            <a:r>
              <a:rPr lang="en-US" dirty="0" smtClean="0"/>
              <a:t>Problem. </a:t>
            </a:r>
            <a:r>
              <a:rPr lang="en-US" i="1" dirty="0" smtClean="0"/>
              <a:t>Advances in Political Psychology.</a:t>
            </a:r>
            <a:endParaRPr lang="en-US" dirty="0"/>
          </a:p>
        </p:txBody>
      </p:sp>
    </p:spTree>
    <p:extLst>
      <p:ext uri="{BB962C8B-B14F-4D97-AF65-F5344CB8AC3E}">
        <p14:creationId xmlns:p14="http://schemas.microsoft.com/office/powerpoint/2010/main" val="49449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200"/>
            <a:ext cx="7696200" cy="523220"/>
          </a:xfrm>
          <a:prstGeom prst="rect">
            <a:avLst/>
          </a:prstGeom>
          <a:noFill/>
        </p:spPr>
        <p:txBody>
          <a:bodyPr wrap="square" rtlCol="0">
            <a:spAutoFit/>
          </a:bodyPr>
          <a:lstStyle/>
          <a:p>
            <a:r>
              <a:rPr lang="en-US" sz="2800" dirty="0" smtClean="0"/>
              <a:t>Mattress Girl Study (with </a:t>
            </a:r>
            <a:r>
              <a:rPr lang="en-US" sz="2800" dirty="0" err="1" smtClean="0"/>
              <a:t>Nik</a:t>
            </a:r>
            <a:r>
              <a:rPr lang="en-US" sz="2800" smtClean="0"/>
              <a:t> Gurney)</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2" y="1371600"/>
            <a:ext cx="5229225" cy="392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999" y="3451715"/>
            <a:ext cx="5648325" cy="33872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967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7696200" cy="6740307"/>
          </a:xfrm>
          <a:prstGeom prst="rect">
            <a:avLst/>
          </a:prstGeom>
          <a:noFill/>
        </p:spPr>
        <p:txBody>
          <a:bodyPr wrap="square" rtlCol="0">
            <a:spAutoFit/>
          </a:bodyPr>
          <a:lstStyle/>
          <a:p>
            <a:r>
              <a:rPr lang="en-US" dirty="0" smtClean="0"/>
              <a:t>N=471 paid subject pool participants (8 excluded due to failing attention check)</a:t>
            </a:r>
          </a:p>
          <a:p>
            <a:r>
              <a:rPr lang="en-US" dirty="0" smtClean="0"/>
              <a:t>Choose which of two essays, one short and one long, to read and answer questions about.  One essay written by a friend of Amy </a:t>
            </a:r>
            <a:r>
              <a:rPr lang="en-US" dirty="0" err="1" smtClean="0"/>
              <a:t>Sulkowicz</a:t>
            </a:r>
            <a:r>
              <a:rPr lang="en-US" dirty="0" smtClean="0"/>
              <a:t>, the other by a friend of Paul </a:t>
            </a:r>
            <a:r>
              <a:rPr lang="en-US" dirty="0" err="1" smtClean="0"/>
              <a:t>Nungesser</a:t>
            </a:r>
            <a:r>
              <a:rPr lang="en-US" dirty="0" smtClean="0"/>
              <a:t>.</a:t>
            </a:r>
          </a:p>
          <a:p>
            <a:r>
              <a:rPr lang="en-US" dirty="0" smtClean="0"/>
              <a:t>Two conditions: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Asked questions about their position on the issue, need for closure scale, preference for coherence scale, demographics</a:t>
            </a:r>
          </a:p>
          <a:p>
            <a:r>
              <a:rPr lang="en-US" dirty="0" smtClean="0"/>
              <a:t>Secondary: module on investments in religion and attitudes toward religious people and atheists</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3" name="Table 2"/>
          <p:cNvGraphicFramePr>
            <a:graphicFrameLocks noGrp="1"/>
          </p:cNvGraphicFramePr>
          <p:nvPr>
            <p:extLst/>
          </p:nvPr>
        </p:nvGraphicFramePr>
        <p:xfrm>
          <a:off x="3352800" y="1522164"/>
          <a:ext cx="3733800" cy="21996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tblGrid>
              <a:tr h="370840">
                <a:tc>
                  <a:txBody>
                    <a:bodyPr/>
                    <a:lstStyle/>
                    <a:p>
                      <a:r>
                        <a:rPr lang="en-US" dirty="0" smtClean="0"/>
                        <a:t>Condition 1</a:t>
                      </a: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smtClean="0"/>
                        <a:t>Condition</a:t>
                      </a:r>
                      <a:r>
                        <a:rPr lang="en-US" baseline="0" dirty="0" smtClean="0"/>
                        <a:t> </a:t>
                      </a:r>
                      <a:r>
                        <a:rPr lang="en-US" dirty="0" smtClean="0"/>
                        <a:t>2</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lang="en-US" dirty="0" err="1" smtClean="0"/>
                        <a:t>Sulkowicz</a:t>
                      </a:r>
                      <a:r>
                        <a:rPr lang="en-US" dirty="0" smtClean="0"/>
                        <a:t> friend essay short</a:t>
                      </a:r>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err="1" smtClean="0"/>
                        <a:t>Nungesser</a:t>
                      </a:r>
                      <a:r>
                        <a:rPr lang="en-US" baseline="0" dirty="0" smtClean="0"/>
                        <a:t> friend essay </a:t>
                      </a:r>
                      <a:r>
                        <a:rPr lang="en-US" dirty="0" smtClean="0"/>
                        <a:t>short</a:t>
                      </a:r>
                      <a:endParaRPr lang="en-US"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r>
                        <a:rPr lang="en-US" dirty="0" err="1" smtClean="0"/>
                        <a:t>Nungesser</a:t>
                      </a:r>
                      <a:r>
                        <a:rPr lang="en-US" baseline="0" dirty="0" smtClean="0"/>
                        <a:t> friend essay long</a:t>
                      </a:r>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smtClean="0"/>
                        <a:t>Sulkowicz</a:t>
                      </a:r>
                      <a:r>
                        <a:rPr lang="en-US" dirty="0" smtClean="0"/>
                        <a:t> friend essay </a:t>
                      </a:r>
                      <a:r>
                        <a:rPr lang="en-US" baseline="0" dirty="0" smtClean="0"/>
                        <a:t>long</a:t>
                      </a: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2819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 y="3048000"/>
            <a:ext cx="8382000" cy="1477328"/>
          </a:xfrm>
          <a:prstGeom prst="rect">
            <a:avLst/>
          </a:prstGeom>
          <a:noFill/>
        </p:spPr>
        <p:txBody>
          <a:bodyPr wrap="square" rtlCol="0">
            <a:spAutoFit/>
          </a:bodyPr>
          <a:lstStyle/>
          <a:p>
            <a:r>
              <a:rPr lang="en-US" dirty="0" smtClean="0"/>
              <a:t>Logistic regression analysis: Choice Long = constant + B1 support mattress girl + B2 mattress girl long + B3 support mattress girl * mattress girl long (interaction is the key term)</a:t>
            </a:r>
          </a:p>
          <a:p>
            <a:endParaRPr lang="en-US" dirty="0"/>
          </a:p>
          <a:p>
            <a:r>
              <a:rPr lang="en-US" b="1" dirty="0" smtClean="0"/>
              <a:t>Value and significance of interaction term for different sub-populations</a:t>
            </a:r>
          </a:p>
        </p:txBody>
      </p:sp>
      <p:graphicFrame>
        <p:nvGraphicFramePr>
          <p:cNvPr id="3" name="Table 2"/>
          <p:cNvGraphicFramePr>
            <a:graphicFrameLocks noGrp="1"/>
          </p:cNvGraphicFramePr>
          <p:nvPr>
            <p:extLst/>
          </p:nvPr>
        </p:nvGraphicFramePr>
        <p:xfrm>
          <a:off x="381000" y="762000"/>
          <a:ext cx="3581399" cy="19202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142999">
                  <a:extLst>
                    <a:ext uri="{9D8B030D-6E8A-4147-A177-3AD203B41FA5}">
                      <a16:colId xmlns:a16="http://schemas.microsoft.com/office/drawing/2014/main" xmlns="" val="20002"/>
                    </a:ext>
                  </a:extLst>
                </a:gridCol>
              </a:tblGrid>
              <a:tr h="370840">
                <a:tc>
                  <a:txBody>
                    <a:bodyPr/>
                    <a:lstStyle/>
                    <a:p>
                      <a:endParaRPr lang="en-US" dirty="0"/>
                    </a:p>
                  </a:txBody>
                  <a:tcPr/>
                </a:tc>
                <a:tc>
                  <a:txBody>
                    <a:bodyPr/>
                    <a:lstStyle/>
                    <a:p>
                      <a:r>
                        <a:rPr lang="en-US" dirty="0" err="1" smtClean="0"/>
                        <a:t>Nungesser</a:t>
                      </a:r>
                      <a:r>
                        <a:rPr lang="en-US" dirty="0" smtClean="0"/>
                        <a:t> long</a:t>
                      </a:r>
                      <a:endParaRPr lang="en-US" dirty="0"/>
                    </a:p>
                  </a:txBody>
                  <a:tcPr/>
                </a:tc>
                <a:tc>
                  <a:txBody>
                    <a:bodyPr/>
                    <a:lstStyle/>
                    <a:p>
                      <a:r>
                        <a:rPr lang="en-US" dirty="0" err="1" smtClean="0"/>
                        <a:t>Sulkowicz</a:t>
                      </a:r>
                      <a:r>
                        <a:rPr lang="en-US" dirty="0" smtClean="0"/>
                        <a:t> </a:t>
                      </a:r>
                      <a:r>
                        <a:rPr lang="en-US" baseline="0" dirty="0" smtClean="0"/>
                        <a:t>long</a:t>
                      </a:r>
                      <a:endParaRPr lang="en-US" dirty="0"/>
                    </a:p>
                  </a:txBody>
                  <a:tcPr/>
                </a:tc>
                <a:extLst>
                  <a:ext uri="{0D108BD9-81ED-4DB2-BD59-A6C34878D82A}">
                    <a16:rowId xmlns:a16="http://schemas.microsoft.com/office/drawing/2014/main" xmlns="" val="10000"/>
                  </a:ext>
                </a:extLst>
              </a:tr>
              <a:tr h="370840">
                <a:tc>
                  <a:txBody>
                    <a:bodyPr/>
                    <a:lstStyle/>
                    <a:p>
                      <a:r>
                        <a:rPr lang="en-US" dirty="0" smtClean="0"/>
                        <a:t>Support </a:t>
                      </a:r>
                      <a:r>
                        <a:rPr lang="en-US" dirty="0" err="1" smtClean="0"/>
                        <a:t>Sulkowicz</a:t>
                      </a:r>
                      <a:endParaRPr lang="en-US" dirty="0"/>
                    </a:p>
                  </a:txBody>
                  <a:tcPr/>
                </a:tc>
                <a:tc>
                  <a:txBody>
                    <a:bodyPr/>
                    <a:lstStyle/>
                    <a:p>
                      <a:r>
                        <a:rPr lang="en-US" dirty="0" smtClean="0"/>
                        <a:t>35%</a:t>
                      </a:r>
                      <a:endParaRPr lang="en-US" dirty="0"/>
                    </a:p>
                  </a:txBody>
                  <a:tcPr/>
                </a:tc>
                <a:tc>
                  <a:txBody>
                    <a:bodyPr/>
                    <a:lstStyle/>
                    <a:p>
                      <a:r>
                        <a:rPr lang="en-US" dirty="0" smtClean="0"/>
                        <a:t>56%</a:t>
                      </a:r>
                      <a:endParaRPr lang="en-US" dirty="0"/>
                    </a:p>
                  </a:txBody>
                  <a:tcPr/>
                </a:tc>
                <a:extLst>
                  <a:ext uri="{0D108BD9-81ED-4DB2-BD59-A6C34878D82A}">
                    <a16:rowId xmlns:a16="http://schemas.microsoft.com/office/drawing/2014/main" xmlns="" val="10001"/>
                  </a:ext>
                </a:extLst>
              </a:tr>
              <a:tr h="625521">
                <a:tc>
                  <a:txBody>
                    <a:bodyPr/>
                    <a:lstStyle/>
                    <a:p>
                      <a:r>
                        <a:rPr lang="en-US" dirty="0" smtClean="0"/>
                        <a:t>Support </a:t>
                      </a:r>
                      <a:r>
                        <a:rPr lang="en-US" dirty="0" err="1" smtClean="0"/>
                        <a:t>Nungesser</a:t>
                      </a:r>
                      <a:endParaRPr lang="en-US" dirty="0"/>
                    </a:p>
                  </a:txBody>
                  <a:tcPr/>
                </a:tc>
                <a:tc>
                  <a:txBody>
                    <a:bodyPr/>
                    <a:lstStyle/>
                    <a:p>
                      <a:r>
                        <a:rPr lang="en-US" dirty="0" smtClean="0"/>
                        <a:t>41%</a:t>
                      </a:r>
                      <a:endParaRPr lang="en-US" dirty="0"/>
                    </a:p>
                  </a:txBody>
                  <a:tcPr/>
                </a:tc>
                <a:tc>
                  <a:txBody>
                    <a:bodyPr/>
                    <a:lstStyle/>
                    <a:p>
                      <a:r>
                        <a:rPr lang="en-US" dirty="0" smtClean="0"/>
                        <a:t>34%</a:t>
                      </a:r>
                      <a:endParaRPr lang="en-US" dirty="0"/>
                    </a:p>
                  </a:txBody>
                  <a:tcPr/>
                </a:tc>
                <a:extLst>
                  <a:ext uri="{0D108BD9-81ED-4DB2-BD59-A6C34878D82A}">
                    <a16:rowId xmlns:a16="http://schemas.microsoft.com/office/drawing/2014/main" xmlns="" val="10002"/>
                  </a:ext>
                </a:extLst>
              </a:tr>
            </a:tbl>
          </a:graphicData>
        </a:graphic>
      </p:graphicFrame>
      <p:graphicFrame>
        <p:nvGraphicFramePr>
          <p:cNvPr id="4" name="Table 3"/>
          <p:cNvGraphicFramePr>
            <a:graphicFrameLocks noGrp="1"/>
          </p:cNvGraphicFramePr>
          <p:nvPr>
            <p:extLst/>
          </p:nvPr>
        </p:nvGraphicFramePr>
        <p:xfrm>
          <a:off x="342900" y="4648200"/>
          <a:ext cx="8153400" cy="1371600"/>
        </p:xfrm>
        <a:graphic>
          <a:graphicData uri="http://schemas.openxmlformats.org/drawingml/2006/table">
            <a:tbl>
              <a:tblPr firstRow="1" bandRow="1">
                <a:tableStyleId>{5C22544A-7EE6-4342-B048-85BDC9FD1C3A}</a:tableStyleId>
              </a:tblPr>
              <a:tblGrid>
                <a:gridCol w="679450">
                  <a:extLst>
                    <a:ext uri="{9D8B030D-6E8A-4147-A177-3AD203B41FA5}">
                      <a16:colId xmlns:a16="http://schemas.microsoft.com/office/drawing/2014/main" xmlns="" val="20000"/>
                    </a:ext>
                  </a:extLst>
                </a:gridCol>
                <a:gridCol w="679450">
                  <a:extLst>
                    <a:ext uri="{9D8B030D-6E8A-4147-A177-3AD203B41FA5}">
                      <a16:colId xmlns:a16="http://schemas.microsoft.com/office/drawing/2014/main" xmlns="" val="20001"/>
                    </a:ext>
                  </a:extLst>
                </a:gridCol>
                <a:gridCol w="679450">
                  <a:extLst>
                    <a:ext uri="{9D8B030D-6E8A-4147-A177-3AD203B41FA5}">
                      <a16:colId xmlns:a16="http://schemas.microsoft.com/office/drawing/2014/main" xmlns="" val="20002"/>
                    </a:ext>
                  </a:extLst>
                </a:gridCol>
                <a:gridCol w="679450">
                  <a:extLst>
                    <a:ext uri="{9D8B030D-6E8A-4147-A177-3AD203B41FA5}">
                      <a16:colId xmlns:a16="http://schemas.microsoft.com/office/drawing/2014/main" xmlns="" val="20003"/>
                    </a:ext>
                  </a:extLst>
                </a:gridCol>
                <a:gridCol w="679450">
                  <a:extLst>
                    <a:ext uri="{9D8B030D-6E8A-4147-A177-3AD203B41FA5}">
                      <a16:colId xmlns:a16="http://schemas.microsoft.com/office/drawing/2014/main" xmlns="" val="20004"/>
                    </a:ext>
                  </a:extLst>
                </a:gridCol>
                <a:gridCol w="679450">
                  <a:extLst>
                    <a:ext uri="{9D8B030D-6E8A-4147-A177-3AD203B41FA5}">
                      <a16:colId xmlns:a16="http://schemas.microsoft.com/office/drawing/2014/main" xmlns="" val="20005"/>
                    </a:ext>
                  </a:extLst>
                </a:gridCol>
                <a:gridCol w="679450">
                  <a:extLst>
                    <a:ext uri="{9D8B030D-6E8A-4147-A177-3AD203B41FA5}">
                      <a16:colId xmlns:a16="http://schemas.microsoft.com/office/drawing/2014/main" xmlns="" val="20006"/>
                    </a:ext>
                  </a:extLst>
                </a:gridCol>
                <a:gridCol w="654050">
                  <a:extLst>
                    <a:ext uri="{9D8B030D-6E8A-4147-A177-3AD203B41FA5}">
                      <a16:colId xmlns:a16="http://schemas.microsoft.com/office/drawing/2014/main" xmlns="" val="20007"/>
                    </a:ext>
                  </a:extLst>
                </a:gridCol>
                <a:gridCol w="704850">
                  <a:extLst>
                    <a:ext uri="{9D8B030D-6E8A-4147-A177-3AD203B41FA5}">
                      <a16:colId xmlns:a16="http://schemas.microsoft.com/office/drawing/2014/main" xmlns="" val="20008"/>
                    </a:ext>
                  </a:extLst>
                </a:gridCol>
                <a:gridCol w="679450">
                  <a:extLst>
                    <a:ext uri="{9D8B030D-6E8A-4147-A177-3AD203B41FA5}">
                      <a16:colId xmlns:a16="http://schemas.microsoft.com/office/drawing/2014/main" xmlns="" val="20009"/>
                    </a:ext>
                  </a:extLst>
                </a:gridCol>
                <a:gridCol w="679450">
                  <a:extLst>
                    <a:ext uri="{9D8B030D-6E8A-4147-A177-3AD203B41FA5}">
                      <a16:colId xmlns:a16="http://schemas.microsoft.com/office/drawing/2014/main" xmlns="" val="20010"/>
                    </a:ext>
                  </a:extLst>
                </a:gridCol>
                <a:gridCol w="679450">
                  <a:extLst>
                    <a:ext uri="{9D8B030D-6E8A-4147-A177-3AD203B41FA5}">
                      <a16:colId xmlns:a16="http://schemas.microsoft.com/office/drawing/2014/main" xmlns="" val="20011"/>
                    </a:ext>
                  </a:extLst>
                </a:gridCol>
              </a:tblGrid>
              <a:tr h="370840">
                <a:tc rowSpan="2">
                  <a:txBody>
                    <a:bodyPr/>
                    <a:lstStyle/>
                    <a:p>
                      <a:r>
                        <a:rPr lang="en-US" sz="1200" dirty="0" smtClean="0"/>
                        <a:t>Overall</a:t>
                      </a:r>
                      <a:endParaRPr lang="en-US" sz="1200" dirty="0"/>
                    </a:p>
                  </a:txBody>
                  <a:tcPr/>
                </a:tc>
                <a:tc gridSpan="2">
                  <a:txBody>
                    <a:bodyPr/>
                    <a:lstStyle/>
                    <a:p>
                      <a:r>
                        <a:rPr lang="en-US" sz="1200" dirty="0" smtClean="0"/>
                        <a:t>Need for closure</a:t>
                      </a:r>
                      <a:endParaRPr lang="en-US" sz="1200" dirty="0"/>
                    </a:p>
                  </a:txBody>
                  <a:tcPr/>
                </a:tc>
                <a:tc hMerge="1">
                  <a:txBody>
                    <a:bodyPr/>
                    <a:lstStyle/>
                    <a:p>
                      <a:endParaRPr lang="en-US" sz="1600" dirty="0"/>
                    </a:p>
                  </a:txBody>
                  <a:tcPr/>
                </a:tc>
                <a:tc gridSpan="2">
                  <a:txBody>
                    <a:bodyPr/>
                    <a:lstStyle/>
                    <a:p>
                      <a:r>
                        <a:rPr lang="en-US" sz="1200" dirty="0" smtClean="0"/>
                        <a:t>Preference for consistency</a:t>
                      </a:r>
                      <a:endParaRPr lang="en-US" sz="1200" dirty="0"/>
                    </a:p>
                  </a:txBody>
                  <a:tcPr/>
                </a:tc>
                <a:tc hMerge="1">
                  <a:txBody>
                    <a:bodyPr/>
                    <a:lstStyle/>
                    <a:p>
                      <a:endParaRPr lang="en-US" sz="1600" dirty="0"/>
                    </a:p>
                  </a:txBody>
                  <a:tcPr/>
                </a:tc>
                <a:tc gridSpan="2">
                  <a:txBody>
                    <a:bodyPr/>
                    <a:lstStyle/>
                    <a:p>
                      <a:r>
                        <a:rPr lang="en-US" sz="1200" dirty="0" smtClean="0"/>
                        <a:t>education</a:t>
                      </a:r>
                      <a:endParaRPr lang="en-US" sz="1200" dirty="0"/>
                    </a:p>
                  </a:txBody>
                  <a:tcPr/>
                </a:tc>
                <a:tc hMerge="1">
                  <a:txBody>
                    <a:bodyPr/>
                    <a:lstStyle/>
                    <a:p>
                      <a:endParaRPr lang="en-US" sz="1600" dirty="0"/>
                    </a:p>
                  </a:txBody>
                  <a:tcPr/>
                </a:tc>
                <a:tc gridSpan="3">
                  <a:txBody>
                    <a:bodyPr/>
                    <a:lstStyle/>
                    <a:p>
                      <a:r>
                        <a:rPr lang="en-US" sz="1200" dirty="0" smtClean="0"/>
                        <a:t>politics</a:t>
                      </a:r>
                      <a:endParaRPr lang="en-US" sz="1200" dirty="0"/>
                    </a:p>
                  </a:txBody>
                  <a:tcPr/>
                </a:tc>
                <a:tc hMerge="1">
                  <a:txBody>
                    <a:bodyPr/>
                    <a:lstStyle/>
                    <a:p>
                      <a:endParaRPr lang="en-US" sz="1600" dirty="0"/>
                    </a:p>
                  </a:txBody>
                  <a:tcPr/>
                </a:tc>
                <a:tc hMerge="1">
                  <a:txBody>
                    <a:bodyPr/>
                    <a:lstStyle/>
                    <a:p>
                      <a:endParaRPr lang="en-US" sz="1200" dirty="0"/>
                    </a:p>
                  </a:txBody>
                  <a:tcPr/>
                </a:tc>
                <a:tc gridSpan="2">
                  <a:txBody>
                    <a:bodyPr/>
                    <a:lstStyle/>
                    <a:p>
                      <a:r>
                        <a:rPr lang="en-US" sz="1200" dirty="0" smtClean="0"/>
                        <a:t>gender</a:t>
                      </a:r>
                      <a:endParaRPr lang="en-US" sz="1200" dirty="0"/>
                    </a:p>
                  </a:txBody>
                  <a:tcPr/>
                </a:tc>
                <a:tc hMerge="1">
                  <a:txBody>
                    <a:bodyPr/>
                    <a:lstStyle/>
                    <a:p>
                      <a:endParaRPr lang="en-US" sz="1600" dirty="0"/>
                    </a:p>
                  </a:txBody>
                  <a:tcPr/>
                </a:tc>
                <a:extLst>
                  <a:ext uri="{0D108BD9-81ED-4DB2-BD59-A6C34878D82A}">
                    <a16:rowId xmlns:a16="http://schemas.microsoft.com/office/drawing/2014/main" xmlns="" val="10000"/>
                  </a:ext>
                </a:extLst>
              </a:tr>
              <a:tr h="370840">
                <a:tc vMerge="1">
                  <a:txBody>
                    <a:bodyPr/>
                    <a:lstStyle/>
                    <a:p>
                      <a:endParaRPr lang="en-US" sz="1600" dirty="0"/>
                    </a:p>
                  </a:txBody>
                  <a:tcPr/>
                </a:tc>
                <a:tc>
                  <a:txBody>
                    <a:bodyPr/>
                    <a:lstStyle/>
                    <a:p>
                      <a:r>
                        <a:rPr lang="en-US" sz="1200" dirty="0" smtClean="0"/>
                        <a:t>Low</a:t>
                      </a:r>
                      <a:endParaRPr lang="en-US" sz="1200" dirty="0"/>
                    </a:p>
                  </a:txBody>
                  <a:tcPr/>
                </a:tc>
                <a:tc>
                  <a:txBody>
                    <a:bodyPr/>
                    <a:lstStyle/>
                    <a:p>
                      <a:r>
                        <a:rPr lang="en-US" sz="1200" dirty="0" smtClean="0"/>
                        <a:t>high</a:t>
                      </a:r>
                      <a:endParaRPr lang="en-US" sz="1200" dirty="0"/>
                    </a:p>
                  </a:txBody>
                  <a:tcPr/>
                </a:tc>
                <a:tc>
                  <a:txBody>
                    <a:bodyPr/>
                    <a:lstStyle/>
                    <a:p>
                      <a:r>
                        <a:rPr lang="en-US" sz="1200" dirty="0" smtClean="0"/>
                        <a:t>Low</a:t>
                      </a:r>
                      <a:endParaRPr lang="en-US" sz="1200" dirty="0"/>
                    </a:p>
                  </a:txBody>
                  <a:tcPr/>
                </a:tc>
                <a:tc>
                  <a:txBody>
                    <a:bodyPr/>
                    <a:lstStyle/>
                    <a:p>
                      <a:r>
                        <a:rPr lang="en-US" sz="1200" dirty="0" smtClean="0"/>
                        <a:t>high</a:t>
                      </a:r>
                      <a:endParaRPr lang="en-US" sz="1200" dirty="0"/>
                    </a:p>
                  </a:txBody>
                  <a:tcPr/>
                </a:tc>
                <a:tc>
                  <a:txBody>
                    <a:bodyPr/>
                    <a:lstStyle/>
                    <a:p>
                      <a:r>
                        <a:rPr lang="en-US" sz="1200" dirty="0" smtClean="0"/>
                        <a:t>No college</a:t>
                      </a:r>
                      <a:endParaRPr lang="en-US" sz="1200" dirty="0"/>
                    </a:p>
                  </a:txBody>
                  <a:tcPr/>
                </a:tc>
                <a:tc>
                  <a:txBody>
                    <a:bodyPr/>
                    <a:lstStyle/>
                    <a:p>
                      <a:r>
                        <a:rPr lang="en-US" sz="1200" dirty="0" smtClean="0"/>
                        <a:t>college</a:t>
                      </a:r>
                      <a:endParaRPr lang="en-US" sz="1200" dirty="0"/>
                    </a:p>
                  </a:txBody>
                  <a:tcPr/>
                </a:tc>
                <a:tc>
                  <a:txBody>
                    <a:bodyPr/>
                    <a:lstStyle/>
                    <a:p>
                      <a:r>
                        <a:rPr lang="en-US" sz="1200" dirty="0" smtClean="0"/>
                        <a:t>Demo-</a:t>
                      </a:r>
                      <a:r>
                        <a:rPr lang="en-US" sz="1200" dirty="0" err="1" smtClean="0"/>
                        <a:t>crat</a:t>
                      </a:r>
                      <a:endParaRPr lang="en-US" sz="1200" dirty="0"/>
                    </a:p>
                  </a:txBody>
                  <a:tcPr/>
                </a:tc>
                <a:tc>
                  <a:txBody>
                    <a:bodyPr/>
                    <a:lstStyle/>
                    <a:p>
                      <a:r>
                        <a:rPr lang="en-US" sz="1200" dirty="0" err="1" smtClean="0"/>
                        <a:t>Republi</a:t>
                      </a:r>
                      <a:r>
                        <a:rPr lang="en-US" sz="1200" dirty="0" smtClean="0"/>
                        <a:t>-can</a:t>
                      </a:r>
                      <a:endParaRPr lang="en-US" sz="1200" dirty="0"/>
                    </a:p>
                  </a:txBody>
                  <a:tcPr/>
                </a:tc>
                <a:tc>
                  <a:txBody>
                    <a:bodyPr/>
                    <a:lstStyle/>
                    <a:p>
                      <a:r>
                        <a:rPr lang="en-US" sz="1200" dirty="0" smtClean="0"/>
                        <a:t>Independent</a:t>
                      </a:r>
                      <a:endParaRPr lang="en-US" sz="1200" dirty="0"/>
                    </a:p>
                  </a:txBody>
                  <a:tcPr/>
                </a:tc>
                <a:tc>
                  <a:txBody>
                    <a:bodyPr/>
                    <a:lstStyle/>
                    <a:p>
                      <a:r>
                        <a:rPr lang="en-US" sz="1200" dirty="0" smtClean="0"/>
                        <a:t>Female</a:t>
                      </a:r>
                      <a:endParaRPr lang="en-US" sz="1200" dirty="0"/>
                    </a:p>
                  </a:txBody>
                  <a:tcPr/>
                </a:tc>
                <a:tc>
                  <a:txBody>
                    <a:bodyPr/>
                    <a:lstStyle/>
                    <a:p>
                      <a:r>
                        <a:rPr lang="en-US" sz="1200" dirty="0" smtClean="0"/>
                        <a:t>male</a:t>
                      </a:r>
                      <a:endParaRPr lang="en-US" sz="1200" dirty="0"/>
                    </a:p>
                  </a:txBody>
                  <a:tcPr/>
                </a:tc>
                <a:extLst>
                  <a:ext uri="{0D108BD9-81ED-4DB2-BD59-A6C34878D82A}">
                    <a16:rowId xmlns:a16="http://schemas.microsoft.com/office/drawing/2014/main" xmlns="" val="10001"/>
                  </a:ext>
                </a:extLst>
              </a:tr>
              <a:tr h="370840">
                <a:tc>
                  <a:txBody>
                    <a:bodyPr/>
                    <a:lstStyle/>
                    <a:p>
                      <a:r>
                        <a:rPr lang="en-US" sz="1200" dirty="0" smtClean="0"/>
                        <a:t>1.17</a:t>
                      </a:r>
                    </a:p>
                    <a:p>
                      <a:r>
                        <a:rPr lang="en-US" sz="1200" dirty="0" smtClean="0"/>
                        <a:t>P=.004</a:t>
                      </a:r>
                      <a:endParaRPr lang="en-US" sz="1200" dirty="0"/>
                    </a:p>
                  </a:txBody>
                  <a:tcPr/>
                </a:tc>
                <a:tc>
                  <a:txBody>
                    <a:bodyPr/>
                    <a:lstStyle/>
                    <a:p>
                      <a:r>
                        <a:rPr lang="en-US" sz="1200" dirty="0" smtClean="0"/>
                        <a:t>.16</a:t>
                      </a:r>
                    </a:p>
                    <a:p>
                      <a:r>
                        <a:rPr lang="en-US" sz="1200" dirty="0" smtClean="0"/>
                        <a:t>P=.79</a:t>
                      </a:r>
                      <a:endParaRPr lang="en-US" sz="1200" dirty="0"/>
                    </a:p>
                  </a:txBody>
                  <a:tcPr/>
                </a:tc>
                <a:tc>
                  <a:txBody>
                    <a:bodyPr/>
                    <a:lstStyle/>
                    <a:p>
                      <a:r>
                        <a:rPr lang="en-US" sz="1100" dirty="0" smtClean="0"/>
                        <a:t>2.2</a:t>
                      </a:r>
                    </a:p>
                    <a:p>
                      <a:r>
                        <a:rPr lang="en-US" sz="1100" dirty="0" smtClean="0"/>
                        <a:t>P&lt;.0001</a:t>
                      </a:r>
                      <a:endParaRPr lang="en-US" sz="1100" dirty="0"/>
                    </a:p>
                  </a:txBody>
                  <a:tcPr/>
                </a:tc>
                <a:tc>
                  <a:txBody>
                    <a:bodyPr/>
                    <a:lstStyle/>
                    <a:p>
                      <a:r>
                        <a:rPr lang="en-US" sz="1200" dirty="0" smtClean="0"/>
                        <a:t>.48</a:t>
                      </a:r>
                    </a:p>
                    <a:p>
                      <a:r>
                        <a:rPr lang="en-US" sz="1200" dirty="0" smtClean="0"/>
                        <a:t>P=.40</a:t>
                      </a:r>
                      <a:endParaRPr lang="en-US" sz="1200" dirty="0"/>
                    </a:p>
                  </a:txBody>
                  <a:tcPr/>
                </a:tc>
                <a:tc>
                  <a:txBody>
                    <a:bodyPr/>
                    <a:lstStyle/>
                    <a:p>
                      <a:r>
                        <a:rPr lang="en-US" sz="1200" dirty="0" smtClean="0"/>
                        <a:t>2.0</a:t>
                      </a:r>
                    </a:p>
                    <a:p>
                      <a:r>
                        <a:rPr lang="en-US" sz="1200" dirty="0" smtClean="0"/>
                        <a:t>P=.001</a:t>
                      </a:r>
                      <a:endParaRPr lang="en-US" sz="1200" dirty="0"/>
                    </a:p>
                  </a:txBody>
                  <a:tcPr/>
                </a:tc>
                <a:tc>
                  <a:txBody>
                    <a:bodyPr/>
                    <a:lstStyle/>
                    <a:p>
                      <a:r>
                        <a:rPr lang="en-US" sz="1200" dirty="0" smtClean="0"/>
                        <a:t>.34</a:t>
                      </a:r>
                    </a:p>
                    <a:p>
                      <a:r>
                        <a:rPr lang="en-US" sz="1200" dirty="0" smtClean="0"/>
                        <a:t>p=.11</a:t>
                      </a:r>
                      <a:endParaRPr lang="en-US" sz="1200" dirty="0"/>
                    </a:p>
                  </a:txBody>
                  <a:tcPr/>
                </a:tc>
                <a:tc>
                  <a:txBody>
                    <a:bodyPr/>
                    <a:lstStyle/>
                    <a:p>
                      <a:r>
                        <a:rPr lang="en-US" sz="1200" dirty="0" smtClean="0"/>
                        <a:t>1.8</a:t>
                      </a:r>
                    </a:p>
                    <a:p>
                      <a:r>
                        <a:rPr lang="en-US" sz="1200" dirty="0" smtClean="0"/>
                        <a:t>P=.001</a:t>
                      </a:r>
                      <a:endParaRPr lang="en-US" sz="1200" dirty="0"/>
                    </a:p>
                  </a:txBody>
                  <a:tcPr/>
                </a:tc>
                <a:tc>
                  <a:txBody>
                    <a:bodyPr/>
                    <a:lstStyle/>
                    <a:p>
                      <a:r>
                        <a:rPr lang="en-US" sz="1200" dirty="0" smtClean="0"/>
                        <a:t>.75</a:t>
                      </a:r>
                    </a:p>
                    <a:p>
                      <a:r>
                        <a:rPr lang="en-US" sz="1200" dirty="0" smtClean="0"/>
                        <a:t>P=.29</a:t>
                      </a:r>
                      <a:endParaRPr lang="en-US" sz="1200" dirty="0"/>
                    </a:p>
                  </a:txBody>
                  <a:tcPr/>
                </a:tc>
                <a:tc>
                  <a:txBody>
                    <a:bodyPr/>
                    <a:lstStyle/>
                    <a:p>
                      <a:r>
                        <a:rPr lang="en-US" sz="1200" dirty="0" smtClean="0"/>
                        <a:t>2.3</a:t>
                      </a:r>
                    </a:p>
                    <a:p>
                      <a:r>
                        <a:rPr lang="en-US" sz="1200" dirty="0" smtClean="0"/>
                        <a:t>P=.10</a:t>
                      </a:r>
                      <a:endParaRPr lang="en-US" sz="1200" dirty="0"/>
                    </a:p>
                  </a:txBody>
                  <a:tcPr/>
                </a:tc>
                <a:tc>
                  <a:txBody>
                    <a:bodyPr/>
                    <a:lstStyle/>
                    <a:p>
                      <a:r>
                        <a:rPr lang="en-US" sz="1100" dirty="0" smtClean="0"/>
                        <a:t>3.2</a:t>
                      </a:r>
                    </a:p>
                    <a:p>
                      <a:r>
                        <a:rPr lang="en-US" sz="1100" dirty="0" smtClean="0"/>
                        <a:t>P&lt;.0001</a:t>
                      </a:r>
                      <a:endParaRPr lang="en-US" sz="1100" dirty="0"/>
                    </a:p>
                  </a:txBody>
                  <a:tcPr/>
                </a:tc>
                <a:tc>
                  <a:txBody>
                    <a:bodyPr/>
                    <a:lstStyle/>
                    <a:p>
                      <a:r>
                        <a:rPr lang="en-US" sz="1200" dirty="0" smtClean="0"/>
                        <a:t>.59</a:t>
                      </a:r>
                    </a:p>
                    <a:p>
                      <a:r>
                        <a:rPr lang="en-US" sz="1200" dirty="0" smtClean="0"/>
                        <a:t>P=.28</a:t>
                      </a:r>
                      <a:endParaRPr lang="en-US" sz="1200" dirty="0"/>
                    </a:p>
                  </a:txBody>
                  <a:tcPr/>
                </a:tc>
                <a:tc>
                  <a:txBody>
                    <a:bodyPr/>
                    <a:lstStyle/>
                    <a:p>
                      <a:r>
                        <a:rPr lang="en-US" sz="1200" dirty="0" smtClean="0"/>
                        <a:t>1.8</a:t>
                      </a:r>
                    </a:p>
                    <a:p>
                      <a:r>
                        <a:rPr lang="en-US" sz="1200" dirty="0" smtClean="0"/>
                        <a:t>P=.006</a:t>
                      </a:r>
                      <a:endParaRPr lang="en-US" sz="1200" dirty="0"/>
                    </a:p>
                  </a:txBody>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342900" y="304800"/>
            <a:ext cx="3505200" cy="369332"/>
          </a:xfrm>
          <a:prstGeom prst="rect">
            <a:avLst/>
          </a:prstGeom>
          <a:noFill/>
        </p:spPr>
        <p:txBody>
          <a:bodyPr wrap="square" rtlCol="0">
            <a:spAutoFit/>
          </a:bodyPr>
          <a:lstStyle/>
          <a:p>
            <a:r>
              <a:rPr lang="en-US" dirty="0" smtClean="0"/>
              <a:t>Choice of long essay</a:t>
            </a:r>
            <a:endParaRPr lang="en-US" dirty="0"/>
          </a:p>
        </p:txBody>
      </p:sp>
    </p:spTree>
    <p:extLst>
      <p:ext uri="{BB962C8B-B14F-4D97-AF65-F5344CB8AC3E}">
        <p14:creationId xmlns:p14="http://schemas.microsoft.com/office/powerpoint/2010/main" val="70522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r>
              <a:rPr lang="en-US" b="1" dirty="0" smtClean="0"/>
              <a:t>Why information avoidance matters:</a:t>
            </a:r>
          </a:p>
          <a:p>
            <a:pPr lvl="1"/>
            <a:r>
              <a:rPr lang="en-US" dirty="0" smtClean="0"/>
              <a:t>Deprives people of potentially useful information – e.g.,</a:t>
            </a:r>
          </a:p>
          <a:p>
            <a:pPr lvl="2"/>
            <a:r>
              <a:rPr lang="en-US" dirty="0" smtClean="0"/>
              <a:t>Medical tests</a:t>
            </a:r>
          </a:p>
          <a:p>
            <a:pPr lvl="2"/>
            <a:r>
              <a:rPr lang="en-US" dirty="0" smtClean="0"/>
              <a:t>Teaching ratings (other type of feedback such as videos)</a:t>
            </a:r>
          </a:p>
          <a:p>
            <a:pPr lvl="1"/>
            <a:r>
              <a:rPr lang="en-US" dirty="0" smtClean="0"/>
              <a:t>Reinforces confirmation bias, groupthink</a:t>
            </a:r>
          </a:p>
          <a:p>
            <a:pPr lvl="1"/>
            <a:r>
              <a:rPr lang="en-US" dirty="0" smtClean="0"/>
              <a:t>Contributes to media bias, polarization</a:t>
            </a:r>
          </a:p>
          <a:p>
            <a:pPr lvl="1"/>
            <a:r>
              <a:rPr lang="en-US" dirty="0" smtClean="0"/>
              <a:t>Contributes to misbehavior – e.g., moral wiggle room, plausible deniability</a:t>
            </a:r>
          </a:p>
          <a:p>
            <a:pPr lvl="1"/>
            <a:r>
              <a:rPr lang="en-US" dirty="0" smtClean="0"/>
              <a:t>But not always bad..</a:t>
            </a:r>
          </a:p>
          <a:p>
            <a:pPr lvl="2"/>
            <a:r>
              <a:rPr lang="en-US" dirty="0" smtClean="0"/>
              <a:t>Happens for (often sensible) reasons</a:t>
            </a:r>
          </a:p>
          <a:p>
            <a:pPr lvl="2"/>
            <a:r>
              <a:rPr lang="en-US" dirty="0" smtClean="0"/>
              <a:t>Can sometimes improve behavior – e.g., investing, teaching, etc.</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64736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Overall conclusions</a:t>
            </a:r>
            <a:endParaRPr lang="en-US" dirty="0"/>
          </a:p>
        </p:txBody>
      </p:sp>
      <p:sp>
        <p:nvSpPr>
          <p:cNvPr id="3" name="Content Placeholder 2"/>
          <p:cNvSpPr>
            <a:spLocks noGrp="1"/>
          </p:cNvSpPr>
          <p:nvPr>
            <p:ph idx="1"/>
          </p:nvPr>
        </p:nvSpPr>
        <p:spPr>
          <a:xfrm>
            <a:off x="457200" y="1066801"/>
            <a:ext cx="8382000" cy="2743200"/>
          </a:xfrm>
        </p:spPr>
        <p:txBody>
          <a:bodyPr>
            <a:normAutofit fontScale="92500" lnSpcReduction="20000"/>
          </a:bodyPr>
          <a:lstStyle/>
          <a:p>
            <a:r>
              <a:rPr lang="en-US" dirty="0" smtClean="0"/>
              <a:t>Our (economists’) understanding of the desire for (and desire to avoid) information still at an early stage</a:t>
            </a:r>
          </a:p>
          <a:p>
            <a:r>
              <a:rPr lang="en-US" dirty="0" smtClean="0"/>
              <a:t>There are a multiplicity of motives, over and above the desire to improve decision making, driving the demand for information</a:t>
            </a:r>
          </a:p>
          <a:p>
            <a:r>
              <a:rPr lang="en-US" dirty="0" smtClean="0"/>
              <a:t>Sometimes the ‘demand’ for information is actually a desire to </a:t>
            </a:r>
            <a:r>
              <a:rPr lang="en-US" i="1" dirty="0" smtClean="0"/>
              <a:t>avoid</a:t>
            </a:r>
            <a:r>
              <a:rPr lang="en-US" dirty="0" smtClean="0"/>
              <a:t> information</a:t>
            </a:r>
            <a:endParaRPr lang="en-US" dirty="0"/>
          </a:p>
        </p:txBody>
      </p:sp>
      <p:pic>
        <p:nvPicPr>
          <p:cNvPr id="5" name="Picture 4"/>
          <p:cNvPicPr>
            <a:picLocks noChangeAspect="1"/>
          </p:cNvPicPr>
          <p:nvPr/>
        </p:nvPicPr>
        <p:blipFill>
          <a:blip r:embed="rId3"/>
          <a:stretch>
            <a:fillRect/>
          </a:stretch>
        </p:blipFill>
        <p:spPr>
          <a:xfrm>
            <a:off x="2286000" y="3733800"/>
            <a:ext cx="3987800" cy="2990850"/>
          </a:xfrm>
          <a:prstGeom prst="rect">
            <a:avLst/>
          </a:prstGeom>
        </p:spPr>
      </p:pic>
    </p:spTree>
    <p:extLst>
      <p:ext uri="{BB962C8B-B14F-4D97-AF65-F5344CB8AC3E}">
        <p14:creationId xmlns:p14="http://schemas.microsoft.com/office/powerpoint/2010/main" val="64217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91177"/>
            <a:ext cx="5257800" cy="4838248"/>
          </a:xfrm>
          <a:prstGeom prst="rect">
            <a:avLst/>
          </a:prstGeom>
        </p:spPr>
        <p:txBody>
          <a:bodyPr wrap="square">
            <a:spAutoFit/>
          </a:bodyPr>
          <a:lstStyle/>
          <a:p>
            <a:pPr>
              <a:lnSpc>
                <a:spcPct val="85000"/>
              </a:lnSpc>
              <a:spcAft>
                <a:spcPts val="600"/>
              </a:spcAft>
            </a:pPr>
            <a:r>
              <a:rPr lang="en-US" sz="1600" dirty="0" smtClean="0"/>
              <a:t>Loewenstein </a:t>
            </a:r>
            <a:r>
              <a:rPr lang="en-US" sz="1600" dirty="0"/>
              <a:t>(1994). The psychology of </a:t>
            </a:r>
            <a:r>
              <a:rPr lang="en-US" sz="1600" dirty="0" smtClean="0"/>
              <a:t>curiosity</a:t>
            </a:r>
            <a:r>
              <a:rPr lang="en-US" sz="1600" dirty="0"/>
              <a:t>: A review and </a:t>
            </a:r>
            <a:r>
              <a:rPr lang="en-US" sz="1600" dirty="0" smtClean="0"/>
              <a:t>reinterpretation</a:t>
            </a:r>
            <a:r>
              <a:rPr lang="en-US" sz="1600" dirty="0"/>
              <a:t>. </a:t>
            </a:r>
            <a:r>
              <a:rPr lang="en-US" sz="1600" i="1" dirty="0" smtClean="0"/>
              <a:t>Psychological </a:t>
            </a:r>
            <a:r>
              <a:rPr lang="en-US" sz="1600" i="1" dirty="0"/>
              <a:t>Bulletin</a:t>
            </a:r>
            <a:r>
              <a:rPr lang="en-US" sz="1600" dirty="0"/>
              <a:t>, </a:t>
            </a:r>
            <a:r>
              <a:rPr lang="en-US" sz="1600" dirty="0" smtClean="0"/>
              <a:t>116, </a:t>
            </a:r>
            <a:r>
              <a:rPr lang="en-US" sz="1600" dirty="0"/>
              <a:t>75-98. </a:t>
            </a:r>
            <a:endParaRPr lang="en-US" sz="1600" dirty="0" smtClean="0"/>
          </a:p>
          <a:p>
            <a:pPr marL="457200" indent="-285750">
              <a:lnSpc>
                <a:spcPct val="85000"/>
              </a:lnSpc>
              <a:spcAft>
                <a:spcPts val="600"/>
              </a:spcAft>
              <a:buFont typeface="Arial" panose="020B0604020202020204" pitchFamily="34" charset="0"/>
              <a:buChar char="•"/>
            </a:pPr>
            <a:r>
              <a:rPr lang="en-US" sz="1600" dirty="0" smtClean="0"/>
              <a:t>Account of curiosity based on concept of an </a:t>
            </a:r>
            <a:r>
              <a:rPr lang="en-US" sz="1600" i="1" dirty="0" smtClean="0"/>
              <a:t>information gap</a:t>
            </a:r>
          </a:p>
          <a:p>
            <a:pPr marL="457200" indent="-285750">
              <a:lnSpc>
                <a:spcPct val="85000"/>
              </a:lnSpc>
              <a:spcAft>
                <a:spcPts val="600"/>
              </a:spcAft>
              <a:buFont typeface="Arial" panose="020B0604020202020204" pitchFamily="34" charset="0"/>
              <a:buChar char="•"/>
            </a:pPr>
            <a:r>
              <a:rPr lang="en-US" sz="1600" dirty="0" smtClean="0"/>
              <a:t>Enumeration </a:t>
            </a:r>
            <a:r>
              <a:rPr lang="en-US" sz="1600" dirty="0"/>
              <a:t>of some of curiosity’s most salient features..</a:t>
            </a:r>
          </a:p>
          <a:p>
            <a:pPr lvl="2" indent="-285750">
              <a:lnSpc>
                <a:spcPct val="85000"/>
              </a:lnSpc>
              <a:spcAft>
                <a:spcPts val="600"/>
              </a:spcAft>
              <a:buFont typeface="Calibri" panose="020F0502020204030204" pitchFamily="34" charset="0"/>
              <a:buChar char="‒"/>
            </a:pPr>
            <a:r>
              <a:rPr lang="en-US" sz="1600" dirty="0"/>
              <a:t>Intensity</a:t>
            </a:r>
          </a:p>
          <a:p>
            <a:pPr lvl="2" indent="-285750">
              <a:lnSpc>
                <a:spcPct val="85000"/>
              </a:lnSpc>
              <a:spcAft>
                <a:spcPts val="600"/>
              </a:spcAft>
              <a:buFont typeface="Calibri" panose="020F0502020204030204" pitchFamily="34" charset="0"/>
              <a:buChar char="‒"/>
            </a:pPr>
            <a:r>
              <a:rPr lang="en-US" sz="1600" dirty="0"/>
              <a:t>Stimulus-dependence/transience</a:t>
            </a:r>
          </a:p>
          <a:p>
            <a:pPr lvl="2" indent="-285750">
              <a:lnSpc>
                <a:spcPct val="85000"/>
              </a:lnSpc>
              <a:spcAft>
                <a:spcPts val="600"/>
              </a:spcAft>
              <a:buFont typeface="Calibri" panose="020F0502020204030204" pitchFamily="34" charset="0"/>
              <a:buChar char="‒"/>
            </a:pPr>
            <a:r>
              <a:rPr lang="en-US" sz="1600" dirty="0"/>
              <a:t>Disappointment when satisfied</a:t>
            </a:r>
          </a:p>
          <a:p>
            <a:pPr>
              <a:lnSpc>
                <a:spcPct val="85000"/>
              </a:lnSpc>
              <a:spcAft>
                <a:spcPts val="600"/>
              </a:spcAft>
            </a:pPr>
            <a:r>
              <a:rPr lang="en-US" sz="1600" dirty="0" err="1" smtClean="0"/>
              <a:t>Golman</a:t>
            </a:r>
            <a:r>
              <a:rPr lang="en-US" sz="1600" dirty="0" smtClean="0"/>
              <a:t> &amp; Loewenstein </a:t>
            </a:r>
            <a:r>
              <a:rPr lang="en-US" sz="1600" dirty="0"/>
              <a:t>(2012), </a:t>
            </a:r>
            <a:r>
              <a:rPr lang="en-US" sz="1600" dirty="0" smtClean="0"/>
              <a:t>Curiosity</a:t>
            </a:r>
            <a:r>
              <a:rPr lang="en-US" sz="1600" dirty="0"/>
              <a:t>, </a:t>
            </a:r>
            <a:r>
              <a:rPr lang="en-US" sz="1600" dirty="0" smtClean="0"/>
              <a:t>Information </a:t>
            </a:r>
            <a:r>
              <a:rPr lang="en-US" sz="1600" dirty="0"/>
              <a:t>Gaps, and the Utility of </a:t>
            </a:r>
            <a:r>
              <a:rPr lang="en-US" sz="1600" dirty="0" smtClean="0"/>
              <a:t>Knowledge. SSRN</a:t>
            </a:r>
          </a:p>
          <a:p>
            <a:pPr marL="742950" lvl="1" indent="-285750">
              <a:lnSpc>
                <a:spcPct val="85000"/>
              </a:lnSpc>
              <a:spcAft>
                <a:spcPts val="600"/>
              </a:spcAft>
              <a:buFont typeface="Calibri" panose="020F0502020204030204" pitchFamily="34" charset="0"/>
              <a:buChar char="‒"/>
            </a:pPr>
            <a:r>
              <a:rPr lang="en-US" sz="1600" dirty="0" smtClean="0"/>
              <a:t>Formal model of information gaps </a:t>
            </a:r>
          </a:p>
          <a:p>
            <a:pPr>
              <a:lnSpc>
                <a:spcPct val="85000"/>
              </a:lnSpc>
              <a:spcAft>
                <a:spcPts val="600"/>
              </a:spcAft>
            </a:pPr>
            <a:r>
              <a:rPr lang="en-US" sz="1600" dirty="0" err="1" smtClean="0"/>
              <a:t>Chater</a:t>
            </a:r>
            <a:r>
              <a:rPr lang="en-US" sz="1600" dirty="0" smtClean="0"/>
              <a:t> &amp; Loewenstein</a:t>
            </a:r>
            <a:r>
              <a:rPr lang="en-US" sz="1600" dirty="0"/>
              <a:t>, G. (</a:t>
            </a:r>
            <a:r>
              <a:rPr lang="en-US" sz="1600" dirty="0" smtClean="0"/>
              <a:t>2016). </a:t>
            </a:r>
            <a:r>
              <a:rPr lang="en-US" sz="1600" dirty="0"/>
              <a:t>The Under-appreciated Drive for Sense-making.  </a:t>
            </a:r>
            <a:r>
              <a:rPr lang="en-US" sz="1600" i="1" dirty="0"/>
              <a:t>Journal of Economic Behavior and Organization</a:t>
            </a:r>
            <a:r>
              <a:rPr lang="en-US" sz="1600" dirty="0"/>
              <a:t>.</a:t>
            </a:r>
          </a:p>
          <a:p>
            <a:pPr>
              <a:lnSpc>
                <a:spcPct val="85000"/>
              </a:lnSpc>
              <a:spcAft>
                <a:spcPts val="600"/>
              </a:spcAft>
            </a:pPr>
            <a:r>
              <a:rPr lang="en-US" sz="1600" dirty="0" smtClean="0"/>
              <a:t>Kruger &amp;  Evans (2009). “The paradox of </a:t>
            </a:r>
            <a:r>
              <a:rPr lang="en-US" sz="1600" dirty="0" err="1" smtClean="0"/>
              <a:t>Alypius</a:t>
            </a:r>
            <a:r>
              <a:rPr lang="en-US" sz="1600" dirty="0" smtClean="0"/>
              <a:t> and the pursuit of unwanted information.” </a:t>
            </a:r>
            <a:r>
              <a:rPr lang="en-US" sz="1600" i="1" dirty="0" smtClean="0"/>
              <a:t>JESP</a:t>
            </a:r>
            <a:r>
              <a:rPr lang="en-US" sz="1600" dirty="0" smtClean="0"/>
              <a:t>, 45(6), 1173-1179.</a:t>
            </a:r>
          </a:p>
          <a:p>
            <a:pPr>
              <a:lnSpc>
                <a:spcPct val="85000"/>
              </a:lnSpc>
              <a:spcAft>
                <a:spcPts val="600"/>
              </a:spcAft>
            </a:pPr>
            <a:r>
              <a:rPr lang="en-US" sz="1600" dirty="0" err="1" smtClean="0"/>
              <a:t>Hsee</a:t>
            </a:r>
            <a:r>
              <a:rPr lang="en-US" sz="1600" dirty="0" smtClean="0"/>
              <a:t> &amp; </a:t>
            </a:r>
            <a:r>
              <a:rPr lang="en-US" sz="1600" dirty="0" err="1" smtClean="0"/>
              <a:t>Ruan</a:t>
            </a:r>
            <a:r>
              <a:rPr lang="en-US" sz="1600" dirty="0" smtClean="0"/>
              <a:t> </a:t>
            </a:r>
            <a:r>
              <a:rPr lang="en-US" sz="1600" dirty="0"/>
              <a:t>(2015</a:t>
            </a:r>
            <a:r>
              <a:rPr lang="en-US" sz="1600" dirty="0" smtClean="0"/>
              <a:t>). Curiosity </a:t>
            </a:r>
            <a:r>
              <a:rPr lang="en-US" sz="1600" dirty="0"/>
              <a:t>Kills the </a:t>
            </a:r>
            <a:r>
              <a:rPr lang="en-US" sz="1600" dirty="0" smtClean="0"/>
              <a:t>Cat. </a:t>
            </a:r>
            <a:r>
              <a:rPr lang="en-US" sz="1600" dirty="0"/>
              <a:t>in </a:t>
            </a:r>
            <a:r>
              <a:rPr lang="en-US" sz="1600" i="1" dirty="0" smtClean="0"/>
              <a:t>Advances </a:t>
            </a:r>
            <a:r>
              <a:rPr lang="en-US" sz="1600" i="1" dirty="0"/>
              <a:t>in Consumer </a:t>
            </a:r>
            <a:r>
              <a:rPr lang="en-US" sz="1600" i="1" dirty="0" smtClean="0"/>
              <a:t>Research.</a:t>
            </a:r>
            <a:r>
              <a:rPr lang="en-US" sz="1600" dirty="0" smtClean="0"/>
              <a:t> 43</a:t>
            </a:r>
            <a:r>
              <a:rPr lang="en-US" sz="1600" dirty="0"/>
              <a:t>, </a:t>
            </a:r>
            <a:r>
              <a:rPr lang="en-US" sz="1600" dirty="0" smtClean="0"/>
              <a:t>62-67</a:t>
            </a:r>
            <a:r>
              <a:rPr lang="en-US" sz="1600" dirty="0"/>
              <a:t>.</a:t>
            </a:r>
          </a:p>
        </p:txBody>
      </p:sp>
      <p:pic>
        <p:nvPicPr>
          <p:cNvPr id="3" name="Picture 2"/>
          <p:cNvPicPr>
            <a:picLocks noChangeAspect="1"/>
          </p:cNvPicPr>
          <p:nvPr/>
        </p:nvPicPr>
        <p:blipFill>
          <a:blip r:embed="rId2"/>
          <a:stretch>
            <a:fillRect/>
          </a:stretch>
        </p:blipFill>
        <p:spPr>
          <a:xfrm>
            <a:off x="6705600" y="975360"/>
            <a:ext cx="1600200" cy="914400"/>
          </a:xfrm>
          <a:prstGeom prst="rect">
            <a:avLst/>
          </a:prstGeom>
        </p:spPr>
      </p:pic>
      <p:pic>
        <p:nvPicPr>
          <p:cNvPr id="5" name="Picture 4"/>
          <p:cNvPicPr>
            <a:picLocks noChangeAspect="1"/>
          </p:cNvPicPr>
          <p:nvPr/>
        </p:nvPicPr>
        <p:blipFill>
          <a:blip r:embed="rId3"/>
          <a:stretch>
            <a:fillRect/>
          </a:stretch>
        </p:blipFill>
        <p:spPr>
          <a:xfrm>
            <a:off x="5562600" y="1991177"/>
            <a:ext cx="3360674" cy="3498032"/>
          </a:xfrm>
          <a:prstGeom prst="rect">
            <a:avLst/>
          </a:prstGeom>
        </p:spPr>
      </p:pic>
      <p:sp>
        <p:nvSpPr>
          <p:cNvPr id="6" name="TextBox 5"/>
          <p:cNvSpPr txBox="1"/>
          <p:nvPr/>
        </p:nvSpPr>
        <p:spPr>
          <a:xfrm>
            <a:off x="533400" y="457200"/>
            <a:ext cx="4724400" cy="1015663"/>
          </a:xfrm>
          <a:prstGeom prst="rect">
            <a:avLst/>
          </a:prstGeom>
          <a:noFill/>
        </p:spPr>
        <p:txBody>
          <a:bodyPr wrap="square" rtlCol="0">
            <a:spAutoFit/>
          </a:bodyPr>
          <a:lstStyle/>
          <a:p>
            <a:r>
              <a:rPr lang="en-US" sz="6000" dirty="0" smtClean="0"/>
              <a:t>Curiosity</a:t>
            </a:r>
            <a:endParaRPr lang="en-US" sz="6000" dirty="0"/>
          </a:p>
        </p:txBody>
      </p:sp>
    </p:spTree>
    <p:extLst>
      <p:ext uri="{BB962C8B-B14F-4D97-AF65-F5344CB8AC3E}">
        <p14:creationId xmlns:p14="http://schemas.microsoft.com/office/powerpoint/2010/main" val="151162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90801" y="3810000"/>
            <a:ext cx="24384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39589980"/>
              </p:ext>
            </p:extLst>
          </p:nvPr>
        </p:nvGraphicFramePr>
        <p:xfrm>
          <a:off x="838200" y="762000"/>
          <a:ext cx="7315201" cy="4846320"/>
        </p:xfrm>
        <a:graphic>
          <a:graphicData uri="http://schemas.openxmlformats.org/drawingml/2006/table">
            <a:tbl>
              <a:tblPr firstRow="1" bandRow="1">
                <a:tableStyleId>{5C22544A-7EE6-4342-B048-85BDC9FD1C3A}</a:tableStyleId>
              </a:tblPr>
              <a:tblGrid>
                <a:gridCol w="1594885">
                  <a:extLst>
                    <a:ext uri="{9D8B030D-6E8A-4147-A177-3AD203B41FA5}">
                      <a16:colId xmlns:a16="http://schemas.microsoft.com/office/drawing/2014/main" xmlns="" val="4037091064"/>
                    </a:ext>
                  </a:extLst>
                </a:gridCol>
                <a:gridCol w="2748516">
                  <a:extLst>
                    <a:ext uri="{9D8B030D-6E8A-4147-A177-3AD203B41FA5}">
                      <a16:colId xmlns:a16="http://schemas.microsoft.com/office/drawing/2014/main" xmlns="" val="1067746716"/>
                    </a:ext>
                  </a:extLst>
                </a:gridCol>
                <a:gridCol w="2971800">
                  <a:extLst>
                    <a:ext uri="{9D8B030D-6E8A-4147-A177-3AD203B41FA5}">
                      <a16:colId xmlns:a16="http://schemas.microsoft.com/office/drawing/2014/main" xmlns="" val="1601899384"/>
                    </a:ext>
                  </a:extLst>
                </a:gridCol>
              </a:tblGrid>
              <a:tr h="370840">
                <a:tc>
                  <a:txBody>
                    <a:bodyPr/>
                    <a:lstStyle/>
                    <a:p>
                      <a:pPr algn="ctr"/>
                      <a:endParaRPr lang="en-US" sz="2000" dirty="0"/>
                    </a:p>
                  </a:txBody>
                  <a:tcPr/>
                </a:tc>
                <a:tc>
                  <a:txBody>
                    <a:bodyPr/>
                    <a:lstStyle/>
                    <a:p>
                      <a:pPr algn="ctr"/>
                      <a:r>
                        <a:rPr lang="en-US" sz="2000" dirty="0" smtClean="0"/>
                        <a:t>Desire </a:t>
                      </a:r>
                      <a:r>
                        <a:rPr lang="en-US" sz="2000" i="1" dirty="0" smtClean="0"/>
                        <a:t>to</a:t>
                      </a:r>
                      <a:endParaRPr lang="en-US" sz="2000" dirty="0"/>
                    </a:p>
                  </a:txBody>
                  <a:tcPr/>
                </a:tc>
                <a:tc>
                  <a:txBody>
                    <a:bodyPr/>
                    <a:lstStyle/>
                    <a:p>
                      <a:pPr algn="ctr"/>
                      <a:r>
                        <a:rPr lang="en-US" sz="2000" dirty="0" smtClean="0"/>
                        <a:t>Desire </a:t>
                      </a:r>
                      <a:r>
                        <a:rPr lang="en-US" sz="2000" i="1" dirty="0" smtClean="0"/>
                        <a:t>not to</a:t>
                      </a:r>
                      <a:endParaRPr lang="en-US" sz="2000" dirty="0"/>
                    </a:p>
                  </a:txBody>
                  <a:tcPr/>
                </a:tc>
                <a:extLst>
                  <a:ext uri="{0D108BD9-81ED-4DB2-BD59-A6C34878D82A}">
                    <a16:rowId xmlns:a16="http://schemas.microsoft.com/office/drawing/2014/main" xmlns="" val="3573215118"/>
                  </a:ext>
                </a:extLst>
              </a:tr>
              <a:tr h="370840">
                <a:tc>
                  <a:txBody>
                    <a:bodyPr/>
                    <a:lstStyle/>
                    <a:p>
                      <a:pPr algn="ctr"/>
                      <a:r>
                        <a:rPr lang="en-US" sz="2000" b="1" kern="1200" dirty="0" smtClean="0">
                          <a:solidFill>
                            <a:schemeClr val="lt1"/>
                          </a:solidFill>
                          <a:latin typeface="+mn-lt"/>
                          <a:ea typeface="+mn-ea"/>
                          <a:cs typeface="+mn-cs"/>
                        </a:rPr>
                        <a:t>Obtain</a:t>
                      </a:r>
                    </a:p>
                    <a:p>
                      <a:pPr algn="ctr"/>
                      <a:r>
                        <a:rPr lang="en-US" sz="2000" b="1" kern="1200" dirty="0" smtClean="0">
                          <a:solidFill>
                            <a:schemeClr val="lt1"/>
                          </a:solidFill>
                          <a:latin typeface="+mn-lt"/>
                          <a:ea typeface="+mn-ea"/>
                          <a:cs typeface="+mn-cs"/>
                        </a:rPr>
                        <a:t>information</a:t>
                      </a:r>
                      <a:endParaRPr lang="en-US" sz="2000" b="1" kern="1200" dirty="0">
                        <a:solidFill>
                          <a:schemeClr val="lt1"/>
                        </a:solidFill>
                        <a:latin typeface="+mn-lt"/>
                        <a:ea typeface="+mn-ea"/>
                        <a:cs typeface="+mn-cs"/>
                      </a:endParaRPr>
                    </a:p>
                  </a:txBody>
                  <a:tcPr>
                    <a:solidFill>
                      <a:schemeClr val="tx2">
                        <a:lumMod val="60000"/>
                        <a:lumOff val="40000"/>
                      </a:schemeClr>
                    </a:solidFill>
                  </a:tcPr>
                </a:tc>
                <a:tc>
                  <a:txBody>
                    <a:bodyPr/>
                    <a:lstStyle/>
                    <a:p>
                      <a:pPr algn="ctr"/>
                      <a:r>
                        <a:rPr lang="en-US" sz="2000" dirty="0" smtClean="0"/>
                        <a:t>Curiosity</a:t>
                      </a:r>
                    </a:p>
                    <a:p>
                      <a:pPr algn="ctr"/>
                      <a:endParaRPr lang="en-US" sz="2000" dirty="0" smtClean="0"/>
                    </a:p>
                    <a:p>
                      <a:pPr algn="ctr"/>
                      <a:endParaRPr lang="en-US" sz="2000" dirty="0" smtClean="0"/>
                    </a:p>
                    <a:p>
                      <a:pPr algn="ctr"/>
                      <a:endParaRPr lang="en-US" sz="2000" dirty="0"/>
                    </a:p>
                  </a:txBody>
                  <a:tcPr/>
                </a:tc>
                <a:tc>
                  <a:txBody>
                    <a:bodyPr/>
                    <a:lstStyle/>
                    <a:p>
                      <a:pPr algn="ctr"/>
                      <a:r>
                        <a:rPr lang="en-US" sz="2000" dirty="0" smtClean="0"/>
                        <a:t>Information avoidance</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a:p>
                  </a:txBody>
                  <a:tcPr>
                    <a:solidFill>
                      <a:schemeClr val="accent1">
                        <a:lumMod val="20000"/>
                        <a:lumOff val="80000"/>
                      </a:schemeClr>
                    </a:solidFill>
                  </a:tcPr>
                </a:tc>
                <a:extLst>
                  <a:ext uri="{0D108BD9-81ED-4DB2-BD59-A6C34878D82A}">
                    <a16:rowId xmlns:a16="http://schemas.microsoft.com/office/drawing/2014/main" xmlns="" val="966085516"/>
                  </a:ext>
                </a:extLst>
              </a:tr>
              <a:tr h="370840">
                <a:tc>
                  <a:txBody>
                    <a:bodyPr/>
                    <a:lstStyle/>
                    <a:p>
                      <a:pPr algn="ctr"/>
                      <a:r>
                        <a:rPr lang="en-US" sz="2000" b="1" kern="1200" dirty="0" smtClean="0">
                          <a:solidFill>
                            <a:schemeClr val="lt1"/>
                          </a:solidFill>
                          <a:latin typeface="+mn-lt"/>
                          <a:ea typeface="+mn-ea"/>
                          <a:cs typeface="+mn-cs"/>
                        </a:rPr>
                        <a:t>Share</a:t>
                      </a:r>
                    </a:p>
                    <a:p>
                      <a:pPr algn="ctr"/>
                      <a:r>
                        <a:rPr lang="en-US" sz="2000" b="1" kern="1200" dirty="0" smtClean="0">
                          <a:solidFill>
                            <a:schemeClr val="lt1"/>
                          </a:solidFill>
                          <a:latin typeface="+mn-lt"/>
                          <a:ea typeface="+mn-ea"/>
                          <a:cs typeface="+mn-cs"/>
                        </a:rPr>
                        <a:t>information</a:t>
                      </a:r>
                      <a:endParaRPr lang="en-US" sz="2000" b="1" kern="1200" dirty="0">
                        <a:solidFill>
                          <a:schemeClr val="lt1"/>
                        </a:solidFill>
                        <a:latin typeface="+mn-lt"/>
                        <a:ea typeface="+mn-ea"/>
                        <a:cs typeface="+mn-cs"/>
                      </a:endParaRPr>
                    </a:p>
                  </a:txBody>
                  <a:tcPr>
                    <a:solidFill>
                      <a:schemeClr val="tx2">
                        <a:lumMod val="60000"/>
                        <a:lumOff val="40000"/>
                      </a:schemeClr>
                    </a:solidFill>
                  </a:tcPr>
                </a:tc>
                <a:tc>
                  <a:txBody>
                    <a:bodyPr/>
                    <a:lstStyle/>
                    <a:p>
                      <a:pPr algn="ctr"/>
                      <a:r>
                        <a:rPr lang="en-US" sz="2000" dirty="0" smtClean="0"/>
                        <a:t>Desire to reveal</a:t>
                      </a:r>
                    </a:p>
                    <a:p>
                      <a:pPr algn="ctr"/>
                      <a:endParaRPr lang="en-US" sz="2000" dirty="0" smtClean="0"/>
                    </a:p>
                    <a:p>
                      <a:pPr algn="ctr"/>
                      <a:endParaRPr lang="en-US" sz="2000" dirty="0" smtClean="0"/>
                    </a:p>
                    <a:p>
                      <a:pPr algn="ctr"/>
                      <a:endParaRPr lang="en-US" sz="2000" dirty="0"/>
                    </a:p>
                  </a:txBody>
                  <a:tcPr/>
                </a:tc>
                <a:tc>
                  <a:txBody>
                    <a:bodyPr/>
                    <a:lstStyle/>
                    <a:p>
                      <a:pPr algn="ctr"/>
                      <a:r>
                        <a:rPr lang="en-US" sz="2000" dirty="0" smtClean="0"/>
                        <a:t>Privacy</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a:p>
                  </a:txBody>
                  <a:tcPr/>
                </a:tc>
                <a:extLst>
                  <a:ext uri="{0D108BD9-81ED-4DB2-BD59-A6C34878D82A}">
                    <a16:rowId xmlns:a16="http://schemas.microsoft.com/office/drawing/2014/main" xmlns="" val="2755125763"/>
                  </a:ext>
                </a:extLst>
              </a:tr>
            </a:tbl>
          </a:graphicData>
        </a:graphic>
      </p:graphicFrame>
      <p:sp>
        <p:nvSpPr>
          <p:cNvPr id="9" name="Rectangle 8"/>
          <p:cNvSpPr/>
          <p:nvPr/>
        </p:nvSpPr>
        <p:spPr>
          <a:xfrm>
            <a:off x="2590801" y="3810000"/>
            <a:ext cx="24384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4267201" y="4038599"/>
            <a:ext cx="697992" cy="1169609"/>
          </a:xfrm>
          <a:prstGeom prst="rect">
            <a:avLst/>
          </a:prstGeom>
        </p:spPr>
      </p:pic>
      <p:pic>
        <p:nvPicPr>
          <p:cNvPr id="10" name="Picture 9"/>
          <p:cNvPicPr>
            <a:picLocks noChangeAspect="1"/>
          </p:cNvPicPr>
          <p:nvPr/>
        </p:nvPicPr>
        <p:blipFill>
          <a:blip r:embed="rId3"/>
          <a:stretch>
            <a:fillRect/>
          </a:stretch>
        </p:blipFill>
        <p:spPr>
          <a:xfrm>
            <a:off x="5410202" y="1739835"/>
            <a:ext cx="2601174" cy="1465328"/>
          </a:xfrm>
          <a:prstGeom prst="rect">
            <a:avLst/>
          </a:prstGeom>
        </p:spPr>
      </p:pic>
      <p:pic>
        <p:nvPicPr>
          <p:cNvPr id="5122" name="Picture 2" descr="http://borderlessnewsandviews.com/wp-content/uploads/2012/08/loud-mout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951" y="4114800"/>
            <a:ext cx="1393316" cy="975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870192" y="3810000"/>
            <a:ext cx="1864109" cy="1553424"/>
          </a:xfrm>
          <a:prstGeom prst="rect">
            <a:avLst/>
          </a:prstGeom>
        </p:spPr>
      </p:pic>
      <p:pic>
        <p:nvPicPr>
          <p:cNvPr id="6146" name="Picture 2" descr="http://esl.culips.com/wp-content/uploads/2008/08/eavesdroppin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4527" y="1613545"/>
            <a:ext cx="2575749" cy="17171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514600" y="1524000"/>
            <a:ext cx="2675676" cy="1806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52701" y="3413760"/>
            <a:ext cx="2590800" cy="211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342676" y="1219200"/>
            <a:ext cx="2754970" cy="211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080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850" y="1905000"/>
            <a:ext cx="4933950" cy="4515852"/>
          </a:xfrm>
          <a:prstGeom prst="rect">
            <a:avLst/>
          </a:prstGeom>
          <a:noFill/>
          <a:ln>
            <a:noFill/>
          </a:ln>
        </p:spPr>
        <p:txBody>
          <a:bodyPr wrap="square" rtlCol="0">
            <a:spAutoFit/>
          </a:bodyPr>
          <a:lstStyle/>
          <a:p>
            <a:pPr marL="284163" lvl="2" indent="-284163">
              <a:lnSpc>
                <a:spcPct val="85000"/>
              </a:lnSpc>
              <a:spcBef>
                <a:spcPts val="600"/>
              </a:spcBef>
              <a:buNone/>
            </a:pPr>
            <a:r>
              <a:rPr lang="en-US" sz="1600" dirty="0" err="1"/>
              <a:t>Acquisti</a:t>
            </a:r>
            <a:r>
              <a:rPr lang="en-US" sz="1600" dirty="0"/>
              <a:t>, John &amp; Loewenstein. 2012. "The Impact of Relative Standards on the Propensity to Disclose,"</a:t>
            </a:r>
            <a:r>
              <a:rPr lang="en-US" sz="1600" i="1" dirty="0"/>
              <a:t> </a:t>
            </a:r>
            <a:r>
              <a:rPr lang="en-US" sz="1600" i="1" dirty="0" smtClean="0"/>
              <a:t>JMR</a:t>
            </a:r>
            <a:r>
              <a:rPr lang="en-US" sz="1600" dirty="0" smtClean="0"/>
              <a:t>.</a:t>
            </a:r>
          </a:p>
          <a:p>
            <a:pPr marL="625475" lvl="3">
              <a:lnSpc>
                <a:spcPct val="85000"/>
              </a:lnSpc>
              <a:spcBef>
                <a:spcPts val="600"/>
              </a:spcBef>
            </a:pPr>
            <a:r>
              <a:rPr lang="en-US" sz="1500" i="1" dirty="0" smtClean="0"/>
              <a:t>Showing that people take their cues about what to reveal from others and from their past experiences</a:t>
            </a:r>
            <a:endParaRPr lang="en-US" sz="1500" i="1" dirty="0"/>
          </a:p>
          <a:p>
            <a:pPr marL="284163" lvl="2" indent="-284163">
              <a:lnSpc>
                <a:spcPct val="85000"/>
              </a:lnSpc>
              <a:spcBef>
                <a:spcPts val="600"/>
              </a:spcBef>
              <a:buNone/>
            </a:pPr>
            <a:r>
              <a:rPr lang="en-US" sz="1600" dirty="0" err="1"/>
              <a:t>Brandimarte</a:t>
            </a:r>
            <a:r>
              <a:rPr lang="en-US" sz="1600" dirty="0"/>
              <a:t>, </a:t>
            </a:r>
            <a:r>
              <a:rPr lang="en-US" sz="1600" dirty="0" err="1"/>
              <a:t>Acquisti</a:t>
            </a:r>
            <a:r>
              <a:rPr lang="en-US" sz="1600" dirty="0"/>
              <a:t> &amp; Loewenstein. 2013. Misplaced confidences: Privacy and the control paradox.  </a:t>
            </a:r>
            <a:r>
              <a:rPr lang="en-US" sz="1600" i="1" dirty="0" smtClean="0"/>
              <a:t>SPPS</a:t>
            </a:r>
            <a:r>
              <a:rPr lang="en-US" sz="1600" dirty="0" smtClean="0"/>
              <a:t>.</a:t>
            </a:r>
            <a:endParaRPr lang="en-US" sz="1600" dirty="0"/>
          </a:p>
          <a:p>
            <a:pPr marL="625475" lvl="3">
              <a:lnSpc>
                <a:spcPct val="85000"/>
              </a:lnSpc>
              <a:spcBef>
                <a:spcPts val="600"/>
              </a:spcBef>
            </a:pPr>
            <a:r>
              <a:rPr lang="en-US" sz="1500" i="1" dirty="0"/>
              <a:t>Showing that </a:t>
            </a:r>
            <a:r>
              <a:rPr lang="en-US" sz="1500" i="1" dirty="0" smtClean="0"/>
              <a:t>giving people more control over privacy may be giving them more rope to hang themselves with</a:t>
            </a:r>
            <a:endParaRPr lang="en-US" sz="1500" dirty="0"/>
          </a:p>
          <a:p>
            <a:pPr marL="284163" lvl="2" indent="-284163">
              <a:lnSpc>
                <a:spcPct val="85000"/>
              </a:lnSpc>
              <a:spcBef>
                <a:spcPts val="600"/>
              </a:spcBef>
              <a:buNone/>
            </a:pPr>
            <a:r>
              <a:rPr lang="en-US" sz="1600" dirty="0" err="1"/>
              <a:t>Acquisti</a:t>
            </a:r>
            <a:r>
              <a:rPr lang="en-US" sz="1600" dirty="0"/>
              <a:t>, John &amp; Loewenstein. 2013. What is Privacy Worth?  </a:t>
            </a:r>
            <a:r>
              <a:rPr lang="en-US" sz="1600" i="1" dirty="0"/>
              <a:t>Journal of Legal </a:t>
            </a:r>
            <a:r>
              <a:rPr lang="en-US" sz="1600" i="1" dirty="0" smtClean="0"/>
              <a:t>Studies</a:t>
            </a:r>
            <a:r>
              <a:rPr lang="en-US" sz="1600" dirty="0" smtClean="0"/>
              <a:t>.</a:t>
            </a:r>
          </a:p>
          <a:p>
            <a:pPr marL="625475" lvl="3">
              <a:lnSpc>
                <a:spcPct val="85000"/>
              </a:lnSpc>
              <a:spcBef>
                <a:spcPts val="600"/>
              </a:spcBef>
            </a:pPr>
            <a:r>
              <a:rPr lang="en-US" sz="1500" i="1" dirty="0" smtClean="0"/>
              <a:t>Showing that people exhibit default effects and loss aversion with respect to privacy</a:t>
            </a:r>
          </a:p>
          <a:p>
            <a:pPr marL="284163" lvl="2" indent="-284163">
              <a:lnSpc>
                <a:spcPct val="85000"/>
              </a:lnSpc>
              <a:spcBef>
                <a:spcPts val="600"/>
              </a:spcBef>
              <a:buNone/>
            </a:pPr>
            <a:r>
              <a:rPr lang="en-US" sz="1600" dirty="0" err="1"/>
              <a:t>Acquisti</a:t>
            </a:r>
            <a:r>
              <a:rPr lang="en-US" sz="1600" dirty="0"/>
              <a:t>, </a:t>
            </a:r>
            <a:r>
              <a:rPr lang="en-US" sz="1600" dirty="0" err="1" smtClean="0"/>
              <a:t>Brandimarte</a:t>
            </a:r>
            <a:r>
              <a:rPr lang="en-US" sz="1600" dirty="0" smtClean="0"/>
              <a:t> &amp; Loewenstein </a:t>
            </a:r>
            <a:r>
              <a:rPr lang="en-US" sz="1600" dirty="0"/>
              <a:t>(2015).  Privacy and human behavior in the age of information.  </a:t>
            </a:r>
            <a:r>
              <a:rPr lang="en-US" sz="1600" i="1" dirty="0" smtClean="0"/>
              <a:t>Science</a:t>
            </a:r>
            <a:r>
              <a:rPr lang="en-US" sz="1600" dirty="0" smtClean="0"/>
              <a:t>.</a:t>
            </a:r>
            <a:endParaRPr lang="en-US" sz="1600" dirty="0"/>
          </a:p>
          <a:p>
            <a:pPr marL="284163" lvl="2" indent="-284163">
              <a:lnSpc>
                <a:spcPct val="85000"/>
              </a:lnSpc>
              <a:spcBef>
                <a:spcPts val="600"/>
              </a:spcBef>
              <a:buNone/>
            </a:pPr>
            <a:r>
              <a:rPr lang="en-US" sz="1600" dirty="0" smtClean="0"/>
              <a:t>John</a:t>
            </a:r>
            <a:r>
              <a:rPr lang="en-US" sz="1600" dirty="0"/>
              <a:t>, </a:t>
            </a:r>
            <a:r>
              <a:rPr lang="en-US" sz="1600" dirty="0" smtClean="0"/>
              <a:t>Acquisti </a:t>
            </a:r>
            <a:r>
              <a:rPr lang="en-US" sz="1600" dirty="0"/>
              <a:t>&amp; </a:t>
            </a:r>
            <a:r>
              <a:rPr lang="en-US" sz="1600" dirty="0" smtClean="0"/>
              <a:t>Loewenstein. 2011.  </a:t>
            </a:r>
            <a:r>
              <a:rPr lang="en-US" sz="1600" dirty="0"/>
              <a:t>Strangers on a Plane: Context-Dependent Willingness to Divulge Sensitive Information. </a:t>
            </a:r>
            <a:r>
              <a:rPr lang="en-US" sz="1600" i="1" dirty="0" smtClean="0"/>
              <a:t>Journal of Consumer Research.</a:t>
            </a:r>
            <a:r>
              <a:rPr lang="en-US" sz="1600" dirty="0" smtClean="0"/>
              <a:t> </a:t>
            </a:r>
          </a:p>
        </p:txBody>
      </p:sp>
      <p:pic>
        <p:nvPicPr>
          <p:cNvPr id="3" name="Picture 2"/>
          <p:cNvPicPr>
            <a:picLocks noChangeAspect="1"/>
          </p:cNvPicPr>
          <p:nvPr/>
        </p:nvPicPr>
        <p:blipFill>
          <a:blip r:embed="rId2"/>
          <a:stretch>
            <a:fillRect/>
          </a:stretch>
        </p:blipFill>
        <p:spPr>
          <a:xfrm>
            <a:off x="5613790" y="838200"/>
            <a:ext cx="3117070" cy="3923298"/>
          </a:xfrm>
          <a:prstGeom prst="rect">
            <a:avLst/>
          </a:prstGeom>
        </p:spPr>
      </p:pic>
      <p:pic>
        <p:nvPicPr>
          <p:cNvPr id="5" name="Picture 4"/>
          <p:cNvPicPr>
            <a:picLocks noChangeAspect="1"/>
          </p:cNvPicPr>
          <p:nvPr/>
        </p:nvPicPr>
        <p:blipFill>
          <a:blip r:embed="rId3"/>
          <a:stretch>
            <a:fillRect/>
          </a:stretch>
        </p:blipFill>
        <p:spPr>
          <a:xfrm>
            <a:off x="6019800" y="228600"/>
            <a:ext cx="2305050" cy="390525"/>
          </a:xfrm>
          <a:prstGeom prst="rect">
            <a:avLst/>
          </a:prstGeom>
        </p:spPr>
      </p:pic>
      <p:sp>
        <p:nvSpPr>
          <p:cNvPr id="7" name="TextBox 6"/>
          <p:cNvSpPr txBox="1"/>
          <p:nvPr/>
        </p:nvSpPr>
        <p:spPr>
          <a:xfrm>
            <a:off x="533400" y="457200"/>
            <a:ext cx="4724400" cy="1015663"/>
          </a:xfrm>
          <a:prstGeom prst="rect">
            <a:avLst/>
          </a:prstGeom>
          <a:noFill/>
        </p:spPr>
        <p:txBody>
          <a:bodyPr wrap="square" rtlCol="0">
            <a:spAutoFit/>
          </a:bodyPr>
          <a:lstStyle/>
          <a:p>
            <a:r>
              <a:rPr lang="en-US" sz="6000" dirty="0" smtClean="0"/>
              <a:t>Privacy</a:t>
            </a:r>
            <a:endParaRPr lang="en-US" sz="6000" dirty="0"/>
          </a:p>
        </p:txBody>
      </p:sp>
    </p:spTree>
    <p:extLst>
      <p:ext uri="{BB962C8B-B14F-4D97-AF65-F5344CB8AC3E}">
        <p14:creationId xmlns:p14="http://schemas.microsoft.com/office/powerpoint/2010/main" val="594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nSpc>
                <a:spcPct val="85000"/>
              </a:lnSpc>
            </a:pPr>
            <a:r>
              <a:rPr lang="en-US" sz="3600" dirty="0" smtClean="0"/>
              <a:t>representative study from the BE &amp; privacy line of research..</a:t>
            </a:r>
            <a:endParaRPr lang="en-US" sz="3600" dirty="0"/>
          </a:p>
        </p:txBody>
      </p:sp>
      <p:sp>
        <p:nvSpPr>
          <p:cNvPr id="3" name="Content Placeholder 2"/>
          <p:cNvSpPr>
            <a:spLocks noGrp="1"/>
          </p:cNvSpPr>
          <p:nvPr>
            <p:ph idx="1"/>
          </p:nvPr>
        </p:nvSpPr>
        <p:spPr>
          <a:xfrm>
            <a:off x="457200" y="1295400"/>
            <a:ext cx="8229600" cy="1066800"/>
          </a:xfrm>
        </p:spPr>
        <p:txBody>
          <a:bodyPr>
            <a:normAutofit fontScale="77500" lnSpcReduction="20000"/>
          </a:bodyPr>
          <a:lstStyle/>
          <a:p>
            <a:pPr>
              <a:spcBef>
                <a:spcPct val="40000"/>
              </a:spcBef>
            </a:pPr>
            <a:r>
              <a:rPr lang="en-US" sz="2400" dirty="0" smtClean="0"/>
              <a:t>CMU students (n=200) asked if they have engaged in a series of sensitive and/or illegal behaviors</a:t>
            </a:r>
          </a:p>
          <a:p>
            <a:pPr>
              <a:spcBef>
                <a:spcPct val="40000"/>
              </a:spcBef>
            </a:pPr>
            <a:r>
              <a:rPr lang="en-US" sz="2400" dirty="0" smtClean="0"/>
              <a:t>Most provided CMU email addresses from which it would have been trivial to determine their identity</a:t>
            </a:r>
          </a:p>
        </p:txBody>
      </p:sp>
      <p:sp>
        <p:nvSpPr>
          <p:cNvPr id="4" name="Rectangle 3"/>
          <p:cNvSpPr/>
          <p:nvPr/>
        </p:nvSpPr>
        <p:spPr>
          <a:xfrm>
            <a:off x="533400" y="5638800"/>
            <a:ext cx="8305800" cy="512704"/>
          </a:xfrm>
          <a:prstGeom prst="rect">
            <a:avLst/>
          </a:prstGeom>
          <a:ln>
            <a:solidFill>
              <a:schemeClr val="accent1">
                <a:shade val="50000"/>
              </a:schemeClr>
            </a:solidFill>
          </a:ln>
        </p:spPr>
        <p:txBody>
          <a:bodyPr wrap="square">
            <a:spAutoFit/>
          </a:bodyPr>
          <a:lstStyle/>
          <a:p>
            <a:pPr marL="457200" indent="-457200">
              <a:lnSpc>
                <a:spcPct val="85000"/>
              </a:lnSpc>
              <a:spcAft>
                <a:spcPts val="600"/>
              </a:spcAft>
              <a:buNone/>
            </a:pPr>
            <a:r>
              <a:rPr lang="it-IT" sz="1600" dirty="0"/>
              <a:t>John, L., Acquisti, A., &amp; Loewenstein, G. (2011). </a:t>
            </a:r>
            <a:r>
              <a:rPr lang="en-US" sz="1600" dirty="0"/>
              <a:t>"Strangers on a Plane: Context-Dependent Willingness to Divulge Sensitive Information." </a:t>
            </a:r>
            <a:r>
              <a:rPr lang="en-US" sz="1600" i="1" dirty="0"/>
              <a:t>Journal of Consumer Research</a:t>
            </a:r>
            <a:r>
              <a:rPr lang="en-US" sz="1600" dirty="0"/>
              <a:t>, </a:t>
            </a:r>
            <a:r>
              <a:rPr lang="en-US" sz="1600" i="1" dirty="0"/>
              <a:t>37</a:t>
            </a:r>
            <a:r>
              <a:rPr lang="en-US" sz="1600" dirty="0"/>
              <a:t>(5), 858-873.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14600"/>
            <a:ext cx="66960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05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8" name="Picture 4" descr="surveystudentbehavi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590800"/>
            <a:ext cx="58674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989" name="Picture 5" descr="CMUexecutivecounc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219200"/>
            <a:ext cx="894944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399" y="152400"/>
            <a:ext cx="8797049" cy="914400"/>
          </a:xfrm>
        </p:spPr>
        <p:txBody>
          <a:bodyPr>
            <a:normAutofit fontScale="90000"/>
          </a:bodyPr>
          <a:lstStyle/>
          <a:p>
            <a:pPr>
              <a:lnSpc>
                <a:spcPct val="85000"/>
              </a:lnSpc>
            </a:pPr>
            <a:r>
              <a:rPr lang="en-US" dirty="0" smtClean="0"/>
              <a:t>Professional Interface</a:t>
            </a:r>
            <a:r>
              <a:rPr lang="en-US" dirty="0"/>
              <a:t/>
            </a:r>
            <a:br>
              <a:rPr lang="en-US" dirty="0"/>
            </a:br>
            <a:r>
              <a:rPr lang="en-US" sz="2900" spc="-150" dirty="0" smtClean="0"/>
              <a:t>(accompanied by elaborate assurances of confidentiality and anonymity)</a:t>
            </a:r>
            <a:endParaRPr lang="en-US" sz="2900" spc="-150" dirty="0"/>
          </a:p>
        </p:txBody>
      </p:sp>
      <p:sp>
        <p:nvSpPr>
          <p:cNvPr id="3" name="Slide Number Placeholder 2"/>
          <p:cNvSpPr>
            <a:spLocks noGrp="1"/>
          </p:cNvSpPr>
          <p:nvPr>
            <p:ph type="sldNum" sz="quarter" idx="12"/>
          </p:nvPr>
        </p:nvSpPr>
        <p:spPr/>
        <p:txBody>
          <a:bodyPr/>
          <a:lstStyle/>
          <a:p>
            <a:fld id="{EA013C34-D3CD-4AD5-8DBC-BFBD14CD5806}" type="slidenum">
              <a:rPr lang="en-US" smtClean="0"/>
              <a:pPr/>
              <a:t>9</a:t>
            </a:fld>
            <a:endParaRPr lang="en-US" dirty="0"/>
          </a:p>
        </p:txBody>
      </p:sp>
    </p:spTree>
    <p:extLst>
      <p:ext uri="{BB962C8B-B14F-4D97-AF65-F5344CB8AC3E}">
        <p14:creationId xmlns:p14="http://schemas.microsoft.com/office/powerpoint/2010/main" val="156754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8101</TotalTime>
  <Words>2475</Words>
  <Application>Microsoft Office PowerPoint</Application>
  <PresentationFormat>On-screen Show (4:3)</PresentationFormat>
  <Paragraphs>413</Paragraphs>
  <Slides>47</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Office Theme</vt:lpstr>
      <vt:lpstr>Equation</vt:lpstr>
      <vt:lpstr>Worksheet</vt:lpstr>
      <vt:lpstr>Information Avoidance</vt:lpstr>
      <vt:lpstr>Economics of Information</vt:lpstr>
      <vt:lpstr>PowerPoint Presentation</vt:lpstr>
      <vt:lpstr>PowerPoint Presentation</vt:lpstr>
      <vt:lpstr>PowerPoint Presentation</vt:lpstr>
      <vt:lpstr>PowerPoint Presentation</vt:lpstr>
      <vt:lpstr>PowerPoint Presentation</vt:lpstr>
      <vt:lpstr>representative study from the BE &amp; privacy line of research..</vt:lpstr>
      <vt:lpstr>Professional Interface (accompanied by elaborate assurances of confidentiality and anonymity)</vt:lpstr>
      <vt:lpstr>Unprofessional Interface</vt:lpstr>
      <vt:lpstr>and neutral interface..</vt:lpstr>
      <vt:lpstr>PowerPoint Presentation</vt:lpstr>
      <vt:lpstr>Overall results..</vt:lpstr>
      <vt:lpstr>PowerPoint Presentation</vt:lpstr>
      <vt:lpstr>PowerPoint Presentation</vt:lpstr>
      <vt:lpstr>PowerPoint Presentation</vt:lpstr>
      <vt:lpstr>PowerPoint Presentation</vt:lpstr>
      <vt:lpstr>Information Avoidance</vt:lpstr>
      <vt:lpstr>Reasons for information avoidance</vt:lpstr>
      <vt:lpstr>PowerPoint Presentation</vt:lpstr>
      <vt:lpstr>PowerPoint Presentation</vt:lpstr>
      <vt:lpstr>PowerPoint Presentation</vt:lpstr>
      <vt:lpstr>A study of the ostrich effect..</vt:lpstr>
      <vt:lpstr>Distribution of logons (lookups)</vt:lpstr>
      <vt:lpstr>Day-of-week effect</vt:lpstr>
      <vt:lpstr>Trading v. logins as a measure of investor attention</vt:lpstr>
      <vt:lpstr>Lookups, trades and market changes</vt:lpstr>
      <vt:lpstr>Simple test of ostrichness</vt:lpstr>
      <vt:lpstr>Different change intervals..</vt:lpstr>
      <vt:lpstr>How many ostriches?</vt:lpstr>
      <vt:lpstr>Once an ostrich, always an ostrich?</vt:lpstr>
      <vt:lpstr>Do people login more in up markets or less in down markets?</vt:lpstr>
      <vt:lpstr>A strong test that it’s really psychology: double-weekend logins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Overall conclusions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Loewenstein</dc:creator>
  <cp:lastModifiedBy>Sall, Emily DePuy</cp:lastModifiedBy>
  <cp:revision>88</cp:revision>
  <dcterms:created xsi:type="dcterms:W3CDTF">2015-06-19T10:52:02Z</dcterms:created>
  <dcterms:modified xsi:type="dcterms:W3CDTF">2016-06-30T19:49:20Z</dcterms:modified>
</cp:coreProperties>
</file>