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57" r:id="rId4"/>
    <p:sldId id="270" r:id="rId5"/>
    <p:sldId id="294" r:id="rId6"/>
    <p:sldId id="298" r:id="rId7"/>
    <p:sldId id="293" r:id="rId8"/>
    <p:sldId id="295" r:id="rId9"/>
    <p:sldId id="296" r:id="rId10"/>
    <p:sldId id="258" r:id="rId11"/>
    <p:sldId id="297" r:id="rId12"/>
    <p:sldId id="269" r:id="rId13"/>
    <p:sldId id="259" r:id="rId14"/>
    <p:sldId id="261" r:id="rId15"/>
    <p:sldId id="300" r:id="rId16"/>
    <p:sldId id="299" r:id="rId17"/>
    <p:sldId id="263" r:id="rId18"/>
    <p:sldId id="262" r:id="rId19"/>
    <p:sldId id="264" r:id="rId20"/>
    <p:sldId id="265" r:id="rId21"/>
    <p:sldId id="266" r:id="rId22"/>
    <p:sldId id="271" r:id="rId23"/>
    <p:sldId id="267" r:id="rId24"/>
    <p:sldId id="268" r:id="rId25"/>
    <p:sldId id="260" r:id="rId26"/>
    <p:sldId id="275" r:id="rId27"/>
    <p:sldId id="279" r:id="rId28"/>
    <p:sldId id="278" r:id="rId29"/>
    <p:sldId id="280" r:id="rId30"/>
    <p:sldId id="281" r:id="rId31"/>
    <p:sldId id="282" r:id="rId32"/>
    <p:sldId id="283" r:id="rId33"/>
    <p:sldId id="277" r:id="rId34"/>
    <p:sldId id="284" r:id="rId35"/>
    <p:sldId id="285" r:id="rId36"/>
    <p:sldId id="286" r:id="rId37"/>
    <p:sldId id="287" r:id="rId38"/>
    <p:sldId id="292" r:id="rId39"/>
    <p:sldId id="289" r:id="rId40"/>
    <p:sldId id="291" r:id="rId41"/>
    <p:sldId id="290"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D693B1-D0E6-4540-82A4-A2C775E9992C}">
          <p14:sldIdLst>
            <p14:sldId id="256"/>
            <p14:sldId id="274"/>
            <p14:sldId id="257"/>
            <p14:sldId id="270"/>
            <p14:sldId id="294"/>
            <p14:sldId id="298"/>
            <p14:sldId id="293"/>
            <p14:sldId id="295"/>
            <p14:sldId id="296"/>
            <p14:sldId id="258"/>
            <p14:sldId id="297"/>
            <p14:sldId id="269"/>
            <p14:sldId id="259"/>
            <p14:sldId id="261"/>
            <p14:sldId id="300"/>
            <p14:sldId id="299"/>
            <p14:sldId id="263"/>
            <p14:sldId id="262"/>
            <p14:sldId id="264"/>
            <p14:sldId id="265"/>
            <p14:sldId id="266"/>
            <p14:sldId id="271"/>
            <p14:sldId id="267"/>
            <p14:sldId id="268"/>
            <p14:sldId id="260"/>
            <p14:sldId id="275"/>
            <p14:sldId id="279"/>
            <p14:sldId id="278"/>
            <p14:sldId id="280"/>
            <p14:sldId id="281"/>
            <p14:sldId id="282"/>
            <p14:sldId id="283"/>
            <p14:sldId id="277"/>
            <p14:sldId id="284"/>
            <p14:sldId id="285"/>
            <p14:sldId id="286"/>
            <p14:sldId id="287"/>
            <p14:sldId id="292"/>
            <p14:sldId id="289"/>
            <p14:sldId id="291"/>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th Ericson" initials="KE" lastIdx="12" clrIdx="0">
    <p:extLst>
      <p:ext uri="{19B8F6BF-5375-455C-9EA6-DF929625EA0E}">
        <p15:presenceInfo xmlns:p15="http://schemas.microsoft.com/office/powerpoint/2012/main" userId="3056e348f5ff4b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7513" autoAdjust="0"/>
    <p:restoredTop sz="94660"/>
  </p:normalViewPr>
  <p:slideViewPr>
    <p:cSldViewPr snapToGrid="0">
      <p:cViewPr varScale="1">
        <p:scale>
          <a:sx n="101" d="100"/>
          <a:sy n="101" d="100"/>
        </p:scale>
        <p:origin x="138"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76FF24-4D3F-404B-B1E5-CE89E83BF620}" type="datetimeFigureOut">
              <a:rPr lang="en-US" smtClean="0"/>
              <a:t>9/3/2016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258612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6FF24-4D3F-404B-B1E5-CE89E83BF620}" type="datetimeFigureOut">
              <a:rPr lang="en-US" smtClean="0"/>
              <a:t>9/3/2016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380236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6FF24-4D3F-404B-B1E5-CE89E83BF620}" type="datetimeFigureOut">
              <a:rPr lang="en-US" smtClean="0"/>
              <a:t>9/3/2016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167190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6FF24-4D3F-404B-B1E5-CE89E83BF620}" type="datetimeFigureOut">
              <a:rPr lang="en-US" smtClean="0"/>
              <a:t>9/3/2016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186712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76FF24-4D3F-404B-B1E5-CE89E83BF620}" type="datetimeFigureOut">
              <a:rPr lang="en-US" smtClean="0"/>
              <a:t>9/3/2016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385402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76FF24-4D3F-404B-B1E5-CE89E83BF620}" type="datetimeFigureOut">
              <a:rPr lang="en-US" smtClean="0"/>
              <a:t>9/3/2016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1020918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76FF24-4D3F-404B-B1E5-CE89E83BF620}" type="datetimeFigureOut">
              <a:rPr lang="en-US" smtClean="0"/>
              <a:t>9/3/2016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770366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76FF24-4D3F-404B-B1E5-CE89E83BF620}" type="datetimeFigureOut">
              <a:rPr lang="en-US" smtClean="0"/>
              <a:t>9/3/2016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222802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6FF24-4D3F-404B-B1E5-CE89E83BF620}" type="datetimeFigureOut">
              <a:rPr lang="en-US" smtClean="0"/>
              <a:t>9/3/2016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2674112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6FF24-4D3F-404B-B1E5-CE89E83BF620}" type="datetimeFigureOut">
              <a:rPr lang="en-US" smtClean="0"/>
              <a:t>9/3/2016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1902095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6FF24-4D3F-404B-B1E5-CE89E83BF620}" type="datetimeFigureOut">
              <a:rPr lang="en-US" smtClean="0"/>
              <a:t>9/3/2016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22AAB-1E02-431E-8831-152655D59FA6}" type="slidenum">
              <a:rPr lang="en-US" smtClean="0"/>
              <a:t>‹#›</a:t>
            </a:fld>
            <a:endParaRPr lang="en-US"/>
          </a:p>
        </p:txBody>
      </p:sp>
    </p:spTree>
    <p:extLst>
      <p:ext uri="{BB962C8B-B14F-4D97-AF65-F5344CB8AC3E}">
        <p14:creationId xmlns:p14="http://schemas.microsoft.com/office/powerpoint/2010/main" val="1869725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76FF24-4D3F-404B-B1E5-CE89E83BF620}" type="datetimeFigureOut">
              <a:rPr lang="en-US" smtClean="0"/>
              <a:t>9/3/2016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D22AAB-1E02-431E-8831-152655D59FA6}" type="slidenum">
              <a:rPr lang="en-US" smtClean="0"/>
              <a:t>‹#›</a:t>
            </a:fld>
            <a:endParaRPr lang="en-US"/>
          </a:p>
        </p:txBody>
      </p:sp>
    </p:spTree>
    <p:extLst>
      <p:ext uri="{BB962C8B-B14F-4D97-AF65-F5344CB8AC3E}">
        <p14:creationId xmlns:p14="http://schemas.microsoft.com/office/powerpoint/2010/main" val="2276307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scholar.google.com/citations?user=qdh_iZsAAAAJ&amp;hl=en&amp;oi=sra" TargetMode="External"/><Relationship Id="rId2" Type="http://schemas.openxmlformats.org/officeDocument/2006/relationships/hyperlink" Target="https://scholar.google.com/citations?user=PVj6uMYAAAAJ&amp;hl=en&amp;oi=sra"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Phaedrus_(dialogu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88174"/>
            <a:ext cx="9144000" cy="2387600"/>
          </a:xfrm>
        </p:spPr>
        <p:txBody>
          <a:bodyPr/>
          <a:lstStyle/>
          <a:p>
            <a:r>
              <a:rPr lang="en-US" dirty="0" smtClean="0"/>
              <a:t>Intertemporal Choice</a:t>
            </a:r>
            <a:endParaRPr lang="en-US" dirty="0"/>
          </a:p>
        </p:txBody>
      </p:sp>
      <p:sp>
        <p:nvSpPr>
          <p:cNvPr id="3" name="Subtitle 2"/>
          <p:cNvSpPr>
            <a:spLocks noGrp="1"/>
          </p:cNvSpPr>
          <p:nvPr>
            <p:ph type="subTitle" idx="1"/>
          </p:nvPr>
        </p:nvSpPr>
        <p:spPr/>
        <p:txBody>
          <a:bodyPr>
            <a:normAutofit lnSpcReduction="10000"/>
          </a:bodyPr>
          <a:lstStyle/>
          <a:p>
            <a:r>
              <a:rPr lang="en-US" dirty="0" smtClean="0"/>
              <a:t>Keith Ericson and David </a:t>
            </a:r>
            <a:r>
              <a:rPr lang="en-US" dirty="0" err="1" smtClean="0"/>
              <a:t>Laibson</a:t>
            </a:r>
            <a:endParaRPr lang="en-US" dirty="0" smtClean="0"/>
          </a:p>
          <a:p>
            <a:r>
              <a:rPr lang="en-US" smtClean="0"/>
              <a:t>August 25, </a:t>
            </a:r>
            <a:r>
              <a:rPr lang="en-US" dirty="0" smtClean="0"/>
              <a:t>2016</a:t>
            </a:r>
          </a:p>
          <a:p>
            <a:r>
              <a:rPr lang="en-US" dirty="0" smtClean="0"/>
              <a:t>Handbook of Behavioral Economics</a:t>
            </a:r>
          </a:p>
          <a:p>
            <a:r>
              <a:rPr lang="en-US" dirty="0" smtClean="0"/>
              <a:t>Stanford Conference</a:t>
            </a:r>
            <a:endParaRPr lang="en-US" dirty="0"/>
          </a:p>
        </p:txBody>
      </p:sp>
    </p:spTree>
    <p:extLst>
      <p:ext uri="{BB962C8B-B14F-4D97-AF65-F5344CB8AC3E}">
        <p14:creationId xmlns:p14="http://schemas.microsoft.com/office/powerpoint/2010/main" val="4847595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 Present Focused Models</a:t>
            </a:r>
            <a:endParaRPr lang="en-US" dirty="0"/>
          </a:p>
        </p:txBody>
      </p:sp>
      <p:sp>
        <p:nvSpPr>
          <p:cNvPr id="3" name="Content Placeholder 2"/>
          <p:cNvSpPr>
            <a:spLocks noGrp="1"/>
          </p:cNvSpPr>
          <p:nvPr>
            <p:ph idx="1"/>
          </p:nvPr>
        </p:nvSpPr>
        <p:spPr>
          <a:xfrm>
            <a:off x="838200" y="1504950"/>
            <a:ext cx="10515600" cy="4876800"/>
          </a:xfrm>
        </p:spPr>
        <p:txBody>
          <a:bodyPr>
            <a:normAutofit fontScale="70000" lnSpcReduction="20000"/>
          </a:bodyPr>
          <a:lstStyle/>
          <a:p>
            <a:pPr marL="514350" indent="-514350">
              <a:buFont typeface="+mj-lt"/>
              <a:buAutoNum type="arabicPeriod"/>
            </a:pPr>
            <a:r>
              <a:rPr lang="en-US" dirty="0" smtClean="0"/>
              <a:t>Hyperbolic discounting and present bias</a:t>
            </a:r>
          </a:p>
          <a:p>
            <a:pPr marL="514350" indent="-514350">
              <a:buFont typeface="+mj-lt"/>
              <a:buAutoNum type="arabicPeriod"/>
            </a:pPr>
            <a:r>
              <a:rPr lang="en-US" dirty="0" smtClean="0"/>
              <a:t>Temptation models</a:t>
            </a:r>
          </a:p>
          <a:p>
            <a:pPr marL="514350" indent="-514350">
              <a:buFont typeface="+mj-lt"/>
              <a:buAutoNum type="arabicPeriod"/>
            </a:pPr>
            <a:r>
              <a:rPr lang="en-US" dirty="0" smtClean="0"/>
              <a:t>Dual-self models</a:t>
            </a:r>
          </a:p>
          <a:p>
            <a:pPr marL="514350" indent="-514350">
              <a:buFont typeface="+mj-lt"/>
              <a:buAutoNum type="arabicPeriod"/>
            </a:pPr>
            <a:r>
              <a:rPr lang="en-US" dirty="0" smtClean="0"/>
              <a:t>Psychometric distortions</a:t>
            </a:r>
          </a:p>
          <a:p>
            <a:pPr marL="514350" indent="-514350">
              <a:buFont typeface="+mj-lt"/>
              <a:buAutoNum type="arabicPeriod"/>
            </a:pPr>
            <a:r>
              <a:rPr lang="en-US" dirty="0" smtClean="0"/>
              <a:t>Myopia</a:t>
            </a:r>
          </a:p>
          <a:p>
            <a:pPr marL="514350" indent="-514350">
              <a:buFont typeface="+mj-lt"/>
              <a:buAutoNum type="arabicPeriod"/>
            </a:pPr>
            <a:endParaRPr lang="en-US" dirty="0"/>
          </a:p>
          <a:p>
            <a:pPr marL="0" indent="0">
              <a:buNone/>
            </a:pPr>
            <a:r>
              <a:rPr lang="en-US" dirty="0" smtClean="0"/>
              <a:t>Models are hard to pull apart empirically (e.g., </a:t>
            </a:r>
            <a:r>
              <a:rPr lang="en-US" dirty="0" err="1"/>
              <a:t>Krusell</a:t>
            </a:r>
            <a:r>
              <a:rPr lang="en-US" dirty="0"/>
              <a:t> et al. </a:t>
            </a:r>
            <a:r>
              <a:rPr lang="en-US" dirty="0" smtClean="0"/>
              <a:t>2010; </a:t>
            </a:r>
            <a:r>
              <a:rPr lang="en-US" dirty="0" err="1" smtClean="0"/>
              <a:t>Gabaix</a:t>
            </a:r>
            <a:r>
              <a:rPr lang="en-US" dirty="0" smtClean="0"/>
              <a:t> and </a:t>
            </a:r>
            <a:r>
              <a:rPr lang="en-US" dirty="0" err="1" smtClean="0"/>
              <a:t>Laibson</a:t>
            </a:r>
            <a:r>
              <a:rPr lang="en-US" dirty="0" smtClean="0"/>
              <a:t> 2016)</a:t>
            </a:r>
          </a:p>
          <a:p>
            <a:pPr marL="0" indent="0">
              <a:buNone/>
            </a:pPr>
            <a:r>
              <a:rPr lang="en-US" dirty="0" smtClean="0"/>
              <a:t>They share the unifying feature of giving priority to the present.  </a:t>
            </a:r>
          </a:p>
          <a:p>
            <a:pPr marL="514350" indent="-514350">
              <a:buFont typeface="+mj-lt"/>
              <a:buAutoNum type="arabicPeriod"/>
            </a:pPr>
            <a:r>
              <a:rPr lang="en-US" dirty="0" smtClean="0"/>
              <a:t>High short-run discount rates.</a:t>
            </a:r>
          </a:p>
          <a:p>
            <a:pPr marL="514350" indent="-514350">
              <a:buFont typeface="+mj-lt"/>
              <a:buAutoNum type="arabicPeriod"/>
            </a:pPr>
            <a:r>
              <a:rPr lang="en-US" dirty="0" smtClean="0"/>
              <a:t>Temptation effects that arise when choosing among current feasible rewards, but </a:t>
            </a:r>
            <a:r>
              <a:rPr lang="en-US" i="1" dirty="0" smtClean="0"/>
              <a:t>not</a:t>
            </a:r>
            <a:r>
              <a:rPr lang="en-US" dirty="0" smtClean="0"/>
              <a:t> to the selection of choice sets that will determine the feasibility of future rewards.</a:t>
            </a:r>
          </a:p>
          <a:p>
            <a:pPr marL="514350" indent="-514350">
              <a:buFont typeface="+mj-lt"/>
              <a:buAutoNum type="arabicPeriod"/>
            </a:pPr>
            <a:r>
              <a:rPr lang="en-US" dirty="0" smtClean="0"/>
              <a:t>A relatively myopic self/system that influences choices that determine immediate rewards, but does not influence choices for the future.</a:t>
            </a:r>
          </a:p>
          <a:p>
            <a:pPr marL="514350" indent="-514350">
              <a:buFont typeface="+mj-lt"/>
              <a:buAutoNum type="arabicPeriod"/>
            </a:pPr>
            <a:r>
              <a:rPr lang="en-US" dirty="0" smtClean="0"/>
              <a:t>Present time steps are “bigger” than future time-steps</a:t>
            </a:r>
          </a:p>
          <a:p>
            <a:pPr marL="514350" indent="-514350">
              <a:buFont typeface="+mj-lt"/>
              <a:buAutoNum type="arabicPeriod"/>
            </a:pPr>
            <a:r>
              <a:rPr lang="en-US" dirty="0" smtClean="0"/>
              <a:t>The present is easier to “forecast” than the future</a:t>
            </a:r>
            <a:endParaRPr lang="en-US" dirty="0"/>
          </a:p>
        </p:txBody>
      </p:sp>
    </p:spTree>
    <p:extLst>
      <p:ext uri="{BB962C8B-B14F-4D97-AF65-F5344CB8AC3E}">
        <p14:creationId xmlns:p14="http://schemas.microsoft.com/office/powerpoint/2010/main" val="325477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source of differentiation: </a:t>
            </a:r>
            <a:r>
              <a:rPr lang="en-US" dirty="0" err="1" smtClean="0"/>
              <a:t>naivite</a:t>
            </a:r>
            <a:endParaRPr lang="en-US" dirty="0"/>
          </a:p>
        </p:txBody>
      </p:sp>
      <p:sp>
        <p:nvSpPr>
          <p:cNvPr id="3" name="Content Placeholder 2"/>
          <p:cNvSpPr>
            <a:spLocks noGrp="1"/>
          </p:cNvSpPr>
          <p:nvPr>
            <p:ph idx="1"/>
          </p:nvPr>
        </p:nvSpPr>
        <p:spPr/>
        <p:txBody>
          <a:bodyPr/>
          <a:lstStyle/>
          <a:p>
            <a:r>
              <a:rPr lang="en-US" dirty="0" err="1" smtClean="0"/>
              <a:t>Naivite</a:t>
            </a:r>
            <a:r>
              <a:rPr lang="en-US" dirty="0" smtClean="0"/>
              <a:t> (or partial </a:t>
            </a:r>
            <a:r>
              <a:rPr lang="en-US" dirty="0" err="1" smtClean="0"/>
              <a:t>naivite</a:t>
            </a:r>
            <a:r>
              <a:rPr lang="en-US" dirty="0" smtClean="0"/>
              <a:t>) can be applied to these models.</a:t>
            </a:r>
          </a:p>
          <a:p>
            <a:r>
              <a:rPr lang="en-US" dirty="0" smtClean="0"/>
              <a:t>Sometimes makes no difference (</a:t>
            </a:r>
            <a:r>
              <a:rPr lang="en-US" i="1" dirty="0" smtClean="0">
                <a:latin typeface="Times New Roman" panose="02020603050405020304" pitchFamily="18" charset="0"/>
                <a:cs typeface="Times New Roman" panose="02020603050405020304" pitchFamily="18" charset="0"/>
              </a:rPr>
              <a:t>ln</a:t>
            </a:r>
            <a:r>
              <a:rPr lang="en-US" dirty="0" smtClean="0"/>
              <a:t> utility eat-the-pie problem)</a:t>
            </a:r>
          </a:p>
          <a:p>
            <a:r>
              <a:rPr lang="en-US" dirty="0" smtClean="0"/>
              <a:t>Sometimes makes an enormous difference (</a:t>
            </a:r>
            <a:r>
              <a:rPr lang="en-US" dirty="0" err="1" smtClean="0"/>
              <a:t>O’Donoghue</a:t>
            </a:r>
            <a:r>
              <a:rPr lang="en-US" dirty="0" smtClean="0"/>
              <a:t> and Rabin 1999).</a:t>
            </a:r>
            <a:endParaRPr lang="en-US" dirty="0"/>
          </a:p>
        </p:txBody>
      </p:sp>
    </p:spTree>
    <p:extLst>
      <p:ext uri="{BB962C8B-B14F-4D97-AF65-F5344CB8AC3E}">
        <p14:creationId xmlns:p14="http://schemas.microsoft.com/office/powerpoint/2010/main" val="1930408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without present focus</a:t>
            </a:r>
            <a:endParaRPr lang="en-US" dirty="0"/>
          </a:p>
        </p:txBody>
      </p:sp>
      <p:sp>
        <p:nvSpPr>
          <p:cNvPr id="3" name="Content Placeholder 2"/>
          <p:cNvSpPr>
            <a:spLocks noGrp="1"/>
          </p:cNvSpPr>
          <p:nvPr>
            <p:ph idx="1"/>
          </p:nvPr>
        </p:nvSpPr>
        <p:spPr/>
        <p:txBody>
          <a:bodyPr/>
          <a:lstStyle/>
          <a:p>
            <a:r>
              <a:rPr lang="en-US" dirty="0" smtClean="0"/>
              <a:t>Habit formation models (motive to tilt consumption paths upwards): e.g., Ryder and Heal (1973), Abel (1990)</a:t>
            </a:r>
          </a:p>
          <a:p>
            <a:r>
              <a:rPr lang="en-US" dirty="0" smtClean="0"/>
              <a:t>Anticipation models: e.g., </a:t>
            </a:r>
            <a:r>
              <a:rPr lang="en-US" dirty="0" err="1" smtClean="0"/>
              <a:t>Loewenstein</a:t>
            </a:r>
            <a:r>
              <a:rPr lang="en-US" dirty="0" smtClean="0"/>
              <a:t> (1987), </a:t>
            </a:r>
            <a:r>
              <a:rPr lang="en-US" dirty="0" err="1" smtClean="0"/>
              <a:t>Caplin</a:t>
            </a:r>
            <a:r>
              <a:rPr lang="en-US" dirty="0" smtClean="0"/>
              <a:t> and Leahy (2001)</a:t>
            </a:r>
          </a:p>
          <a:p>
            <a:r>
              <a:rPr lang="en-US" dirty="0" smtClean="0"/>
              <a:t>Fixed cost of delay models: Kable and </a:t>
            </a:r>
            <a:r>
              <a:rPr lang="en-US" dirty="0" err="1" smtClean="0"/>
              <a:t>Glimcher</a:t>
            </a:r>
            <a:r>
              <a:rPr lang="en-US" dirty="0" smtClean="0"/>
              <a:t> (2010)</a:t>
            </a:r>
          </a:p>
          <a:p>
            <a:r>
              <a:rPr lang="en-US" dirty="0" smtClean="0"/>
              <a:t>Focusing effects: </a:t>
            </a:r>
            <a:r>
              <a:rPr lang="en-US" dirty="0" err="1"/>
              <a:t>Koszegi</a:t>
            </a:r>
            <a:r>
              <a:rPr lang="en-US" dirty="0"/>
              <a:t> and </a:t>
            </a:r>
            <a:r>
              <a:rPr lang="en-US" dirty="0" err="1"/>
              <a:t>Szeidel</a:t>
            </a:r>
            <a:r>
              <a:rPr lang="en-US" dirty="0"/>
              <a:t> (2013) </a:t>
            </a:r>
            <a:endParaRPr lang="en-US" dirty="0" smtClean="0"/>
          </a:p>
          <a:p>
            <a:endParaRPr lang="en-US" dirty="0" smtClean="0"/>
          </a:p>
          <a:p>
            <a:endParaRPr lang="en-US" dirty="0"/>
          </a:p>
        </p:txBody>
      </p:sp>
    </p:spTree>
    <p:extLst>
      <p:ext uri="{BB962C8B-B14F-4D97-AF65-F5344CB8AC3E}">
        <p14:creationId xmlns:p14="http://schemas.microsoft.com/office/powerpoint/2010/main" val="4081061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Empirical regularities</a:t>
            </a:r>
            <a:endParaRPr lang="en-US" dirty="0"/>
          </a:p>
        </p:txBody>
      </p:sp>
      <p:sp>
        <p:nvSpPr>
          <p:cNvPr id="3" name="Content Placeholder 2"/>
          <p:cNvSpPr>
            <a:spLocks noGrp="1"/>
          </p:cNvSpPr>
          <p:nvPr>
            <p:ph idx="1"/>
          </p:nvPr>
        </p:nvSpPr>
        <p:spPr/>
        <p:txBody>
          <a:bodyPr>
            <a:normAutofit lnSpcReduction="10000"/>
          </a:bodyPr>
          <a:lstStyle/>
          <a:p>
            <a:pPr marL="571500" indent="-571500">
              <a:buFont typeface="+mj-lt"/>
              <a:buAutoNum type="arabicPeriod"/>
            </a:pPr>
            <a:r>
              <a:rPr lang="en-US" dirty="0" smtClean="0"/>
              <a:t>High required rate of return (RRR) for money</a:t>
            </a:r>
          </a:p>
          <a:p>
            <a:pPr marL="571500" indent="-571500">
              <a:buFont typeface="+mj-lt"/>
              <a:buAutoNum type="arabicPeriod"/>
            </a:pPr>
            <a:r>
              <a:rPr lang="en-US" dirty="0" smtClean="0"/>
              <a:t>High(</a:t>
            </a:r>
            <a:r>
              <a:rPr lang="en-US" dirty="0" err="1" smtClean="0"/>
              <a:t>er</a:t>
            </a:r>
            <a:r>
              <a:rPr lang="en-US" dirty="0" smtClean="0"/>
              <a:t>) RRR for consumption</a:t>
            </a:r>
          </a:p>
          <a:p>
            <a:pPr marL="571500" indent="-571500">
              <a:buFont typeface="+mj-lt"/>
              <a:buAutoNum type="arabicPeriod"/>
            </a:pPr>
            <a:r>
              <a:rPr lang="en-US" dirty="0"/>
              <a:t>Lack of liquidity on household balance </a:t>
            </a:r>
            <a:r>
              <a:rPr lang="en-US" dirty="0" smtClean="0"/>
              <a:t>sheets</a:t>
            </a:r>
          </a:p>
          <a:p>
            <a:pPr marL="571500" indent="-571500">
              <a:buFont typeface="+mj-lt"/>
              <a:buAutoNum type="arabicPeriod"/>
            </a:pPr>
            <a:r>
              <a:rPr lang="en-US" dirty="0" smtClean="0"/>
              <a:t>Preference reversals</a:t>
            </a:r>
          </a:p>
          <a:p>
            <a:pPr marL="571500" indent="-571500">
              <a:buFont typeface="+mj-lt"/>
              <a:buAutoNum type="arabicPeriod"/>
            </a:pPr>
            <a:r>
              <a:rPr lang="en-US" dirty="0" smtClean="0"/>
              <a:t>Procrastination</a:t>
            </a:r>
          </a:p>
          <a:p>
            <a:pPr marL="571500" indent="-571500">
              <a:buFont typeface="+mj-lt"/>
              <a:buAutoNum type="arabicPeriod"/>
            </a:pPr>
            <a:r>
              <a:rPr lang="en-US" dirty="0" err="1" smtClean="0"/>
              <a:t>Naivite</a:t>
            </a:r>
            <a:endParaRPr lang="en-US" dirty="0" smtClean="0"/>
          </a:p>
          <a:p>
            <a:pPr marL="571500" indent="-571500">
              <a:buFont typeface="+mj-lt"/>
              <a:buAutoNum type="arabicPeriod"/>
            </a:pPr>
            <a:r>
              <a:rPr lang="en-US" dirty="0" smtClean="0"/>
              <a:t>Small changes in transactions costs have large consequences</a:t>
            </a:r>
          </a:p>
          <a:p>
            <a:pPr marL="571500" indent="-571500">
              <a:buFont typeface="+mj-lt"/>
              <a:buAutoNum type="arabicPeriod"/>
            </a:pPr>
            <a:r>
              <a:rPr lang="en-US" dirty="0" smtClean="0"/>
              <a:t>Commitment</a:t>
            </a:r>
          </a:p>
          <a:p>
            <a:pPr marL="571500" indent="-571500">
              <a:buFont typeface="+mj-lt"/>
              <a:buAutoNum type="arabicPeriod"/>
            </a:pPr>
            <a:r>
              <a:rPr lang="en-US" dirty="0" smtClean="0"/>
              <a:t>Paternalistic policies</a:t>
            </a:r>
          </a:p>
          <a:p>
            <a:endParaRPr lang="en-US" dirty="0" smtClean="0"/>
          </a:p>
          <a:p>
            <a:endParaRPr lang="en-US" dirty="0"/>
          </a:p>
        </p:txBody>
      </p:sp>
    </p:spTree>
    <p:extLst>
      <p:ext uri="{BB962C8B-B14F-4D97-AF65-F5344CB8AC3E}">
        <p14:creationId xmlns:p14="http://schemas.microsoft.com/office/powerpoint/2010/main" val="38638903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71500" indent="-571500">
              <a:buFont typeface="+mj-lt"/>
              <a:buAutoNum type="arabicPeriod"/>
            </a:pPr>
            <a:r>
              <a:rPr lang="en-US" dirty="0" smtClean="0"/>
              <a:t>High required rate of return (RRR) for money</a:t>
            </a:r>
            <a:br>
              <a:rPr lang="en-US" dirty="0" smtClean="0"/>
            </a:br>
            <a:endParaRPr lang="en-US" dirty="0"/>
          </a:p>
        </p:txBody>
      </p:sp>
      <p:sp>
        <p:nvSpPr>
          <p:cNvPr id="3" name="Content Placeholder 2"/>
          <p:cNvSpPr>
            <a:spLocks noGrp="1"/>
          </p:cNvSpPr>
          <p:nvPr>
            <p:ph idx="1"/>
          </p:nvPr>
        </p:nvSpPr>
        <p:spPr>
          <a:xfrm>
            <a:off x="838200" y="1303020"/>
            <a:ext cx="10515600" cy="4873943"/>
          </a:xfrm>
        </p:spPr>
        <p:txBody>
          <a:bodyPr>
            <a:normAutofit fontScale="92500" lnSpcReduction="20000"/>
          </a:bodyPr>
          <a:lstStyle/>
          <a:p>
            <a:r>
              <a:rPr lang="en-US" dirty="0" smtClean="0"/>
              <a:t>Experimental literature I: </a:t>
            </a:r>
            <a:r>
              <a:rPr lang="en-US" dirty="0" err="1"/>
              <a:t>Maital</a:t>
            </a:r>
            <a:r>
              <a:rPr lang="en-US" dirty="0"/>
              <a:t> and </a:t>
            </a:r>
            <a:r>
              <a:rPr lang="en-US" dirty="0" err="1"/>
              <a:t>Maital</a:t>
            </a:r>
            <a:r>
              <a:rPr lang="en-US" dirty="0"/>
              <a:t> (</a:t>
            </a:r>
            <a:r>
              <a:rPr lang="en-US" dirty="0" smtClean="0"/>
              <a:t>1977); </a:t>
            </a:r>
            <a:r>
              <a:rPr lang="en-US" dirty="0" err="1" smtClean="0"/>
              <a:t>Thaler</a:t>
            </a:r>
            <a:r>
              <a:rPr lang="en-US" dirty="0" smtClean="0"/>
              <a:t> (1981); </a:t>
            </a:r>
            <a:r>
              <a:rPr lang="en-US" dirty="0" err="1" smtClean="0"/>
              <a:t>Loewenstein</a:t>
            </a:r>
            <a:r>
              <a:rPr lang="en-US" dirty="0" smtClean="0"/>
              <a:t> </a:t>
            </a:r>
            <a:r>
              <a:rPr lang="en-US" dirty="0"/>
              <a:t>&amp; </a:t>
            </a:r>
            <a:r>
              <a:rPr lang="en-US" dirty="0" err="1" smtClean="0"/>
              <a:t>Thaler</a:t>
            </a:r>
            <a:r>
              <a:rPr lang="en-US" dirty="0" smtClean="0"/>
              <a:t> (1989); </a:t>
            </a:r>
            <a:r>
              <a:rPr lang="en-US" dirty="0" err="1"/>
              <a:t>Prelec</a:t>
            </a:r>
            <a:r>
              <a:rPr lang="en-US" dirty="0"/>
              <a:t> &amp; </a:t>
            </a:r>
            <a:r>
              <a:rPr lang="en-US" dirty="0" err="1" smtClean="0"/>
              <a:t>Loewenstein</a:t>
            </a:r>
            <a:r>
              <a:rPr lang="en-US" dirty="0" smtClean="0"/>
              <a:t> (1991</a:t>
            </a:r>
            <a:r>
              <a:rPr lang="en-US" dirty="0"/>
              <a:t>); </a:t>
            </a:r>
            <a:r>
              <a:rPr lang="en-US" dirty="0" smtClean="0"/>
              <a:t>Kirby (1997); Kirby and Herrnstein (1995); </a:t>
            </a:r>
            <a:r>
              <a:rPr lang="en-US" dirty="0"/>
              <a:t>Read and </a:t>
            </a:r>
            <a:r>
              <a:rPr lang="en-US" dirty="0" err="1"/>
              <a:t>Roelofsma</a:t>
            </a:r>
            <a:r>
              <a:rPr lang="en-US" dirty="0"/>
              <a:t> (</a:t>
            </a:r>
            <a:r>
              <a:rPr lang="en-US" dirty="0" smtClean="0"/>
              <a:t>2003); </a:t>
            </a:r>
            <a:r>
              <a:rPr lang="en-US" dirty="0" err="1" smtClean="0"/>
              <a:t>Benhabib</a:t>
            </a:r>
            <a:r>
              <a:rPr lang="en-US" dirty="0"/>
              <a:t>, </a:t>
            </a:r>
            <a:r>
              <a:rPr lang="en-US" dirty="0" err="1"/>
              <a:t>Bisin</a:t>
            </a:r>
            <a:r>
              <a:rPr lang="en-US" dirty="0"/>
              <a:t>, and </a:t>
            </a:r>
            <a:r>
              <a:rPr lang="en-US" dirty="0" err="1"/>
              <a:t>Schotter</a:t>
            </a:r>
            <a:r>
              <a:rPr lang="en-US" dirty="0"/>
              <a:t> (2010</a:t>
            </a:r>
            <a:r>
              <a:rPr lang="en-US" dirty="0" smtClean="0"/>
              <a:t>); </a:t>
            </a:r>
            <a:r>
              <a:rPr lang="en-US" dirty="0" err="1"/>
              <a:t>Hardisty</a:t>
            </a:r>
            <a:r>
              <a:rPr lang="en-US" dirty="0"/>
              <a:t> et al. (2011</a:t>
            </a:r>
            <a:r>
              <a:rPr lang="en-US" dirty="0" smtClean="0"/>
              <a:t>); </a:t>
            </a:r>
            <a:r>
              <a:rPr lang="en-US" dirty="0" err="1"/>
              <a:t>Manzini</a:t>
            </a:r>
            <a:r>
              <a:rPr lang="en-US" dirty="0"/>
              <a:t>, </a:t>
            </a:r>
            <a:r>
              <a:rPr lang="en-US" dirty="0" err="1"/>
              <a:t>Mariotti</a:t>
            </a:r>
            <a:r>
              <a:rPr lang="en-US" dirty="0"/>
              <a:t>, and </a:t>
            </a:r>
            <a:r>
              <a:rPr lang="en-US" dirty="0" err="1"/>
              <a:t>Mittone</a:t>
            </a:r>
            <a:r>
              <a:rPr lang="en-US" dirty="0"/>
              <a:t> (2014</a:t>
            </a:r>
            <a:r>
              <a:rPr lang="en-US" dirty="0" smtClean="0"/>
              <a:t>)</a:t>
            </a:r>
            <a:r>
              <a:rPr lang="en-US" b="1" dirty="0" smtClean="0"/>
              <a:t>; </a:t>
            </a:r>
            <a:r>
              <a:rPr lang="en-US" dirty="0"/>
              <a:t>Harrison, Lau, and Williams (2002</a:t>
            </a:r>
            <a:r>
              <a:rPr lang="en-US" dirty="0" smtClean="0"/>
              <a:t>).</a:t>
            </a:r>
          </a:p>
          <a:p>
            <a:r>
              <a:rPr lang="en-US" dirty="0" smtClean="0"/>
              <a:t>Experimental literature II: adjustments for curvature substantially lower the estimated discount rate:  e.g.,</a:t>
            </a:r>
            <a:r>
              <a:rPr lang="en-US" dirty="0"/>
              <a:t> </a:t>
            </a:r>
            <a:r>
              <a:rPr lang="en-US" dirty="0" err="1"/>
              <a:t>Andreoni</a:t>
            </a:r>
            <a:r>
              <a:rPr lang="en-US" dirty="0"/>
              <a:t> and </a:t>
            </a:r>
            <a:r>
              <a:rPr lang="en-US" dirty="0" err="1"/>
              <a:t>Sprenger</a:t>
            </a:r>
            <a:r>
              <a:rPr lang="en-US" dirty="0"/>
              <a:t> (2012a, 2012b</a:t>
            </a:r>
            <a:r>
              <a:rPr lang="en-US" dirty="0" smtClean="0"/>
              <a:t>); Andersen</a:t>
            </a:r>
            <a:r>
              <a:rPr lang="en-US" dirty="0"/>
              <a:t>, Harrison, Lau, and </a:t>
            </a:r>
            <a:r>
              <a:rPr lang="en-US" dirty="0" err="1"/>
              <a:t>Rutström</a:t>
            </a:r>
            <a:r>
              <a:rPr lang="en-US" dirty="0"/>
              <a:t>, </a:t>
            </a:r>
            <a:r>
              <a:rPr lang="en-US" dirty="0" smtClean="0"/>
              <a:t>(2008), Halevy (2014, 2015); </a:t>
            </a:r>
            <a:r>
              <a:rPr lang="en-US" dirty="0" err="1"/>
              <a:t>Andreoni</a:t>
            </a:r>
            <a:r>
              <a:rPr lang="en-US" dirty="0"/>
              <a:t>, Kuhn, and </a:t>
            </a:r>
            <a:r>
              <a:rPr lang="en-US" dirty="0" err="1"/>
              <a:t>Sprenger</a:t>
            </a:r>
            <a:r>
              <a:rPr lang="en-US" dirty="0"/>
              <a:t> (2015</a:t>
            </a:r>
            <a:r>
              <a:rPr lang="en-US" dirty="0" smtClean="0"/>
              <a:t>); </a:t>
            </a:r>
          </a:p>
          <a:p>
            <a:r>
              <a:rPr lang="en-US" dirty="0" smtClean="0"/>
              <a:t>Field data: </a:t>
            </a:r>
          </a:p>
          <a:p>
            <a:pPr lvl="1"/>
            <a:r>
              <a:rPr lang="en-US" dirty="0" err="1" smtClean="0"/>
              <a:t>Hausman</a:t>
            </a:r>
            <a:r>
              <a:rPr lang="en-US" dirty="0" smtClean="0"/>
              <a:t> </a:t>
            </a:r>
            <a:r>
              <a:rPr lang="en-US" dirty="0"/>
              <a:t>(1979) – but do they understand the tradeoff?</a:t>
            </a:r>
          </a:p>
          <a:p>
            <a:pPr lvl="1"/>
            <a:r>
              <a:rPr lang="en-US" dirty="0"/>
              <a:t>Warner and </a:t>
            </a:r>
            <a:r>
              <a:rPr lang="en-US" dirty="0" err="1"/>
              <a:t>Pleeter</a:t>
            </a:r>
            <a:r>
              <a:rPr lang="en-US" dirty="0"/>
              <a:t> (2001) – but confounded by service requirement</a:t>
            </a:r>
          </a:p>
          <a:p>
            <a:pPr lvl="1"/>
            <a:r>
              <a:rPr lang="en-US" dirty="0" err="1"/>
              <a:t>Coile</a:t>
            </a:r>
            <a:r>
              <a:rPr lang="en-US" dirty="0"/>
              <a:t> et al. (2002) – Social Security claiming (again knowledge confound)</a:t>
            </a:r>
          </a:p>
          <a:p>
            <a:pPr lvl="1"/>
            <a:r>
              <a:rPr lang="en-US" dirty="0" smtClean="0"/>
              <a:t>Unstable findings (e.g., fuel efficiency): Dreyfus and </a:t>
            </a:r>
            <a:r>
              <a:rPr lang="en-US" dirty="0" err="1" smtClean="0"/>
              <a:t>Viscusi</a:t>
            </a:r>
            <a:r>
              <a:rPr lang="en-US" dirty="0" smtClean="0"/>
              <a:t> (1995) and </a:t>
            </a:r>
            <a:r>
              <a:rPr lang="en-US" dirty="0" err="1" smtClean="0"/>
              <a:t>Allcott</a:t>
            </a:r>
            <a:r>
              <a:rPr lang="en-US" dirty="0" smtClean="0"/>
              <a:t> and </a:t>
            </a:r>
            <a:r>
              <a:rPr lang="en-US" dirty="0" err="1" smtClean="0"/>
              <a:t>Wozny</a:t>
            </a:r>
            <a:r>
              <a:rPr lang="en-US" dirty="0" smtClean="0"/>
              <a:t> (2012) vs. </a:t>
            </a:r>
            <a:r>
              <a:rPr lang="en-US" dirty="0" err="1" smtClean="0"/>
              <a:t>Busse</a:t>
            </a:r>
            <a:r>
              <a:rPr lang="en-US" dirty="0" smtClean="0"/>
              <a:t>, </a:t>
            </a:r>
            <a:r>
              <a:rPr lang="en-US" dirty="0" err="1" smtClean="0"/>
              <a:t>Knittel</a:t>
            </a:r>
            <a:r>
              <a:rPr lang="en-US" dirty="0" smtClean="0"/>
              <a:t>, and </a:t>
            </a:r>
            <a:r>
              <a:rPr lang="en-US" dirty="0" err="1" smtClean="0"/>
              <a:t>Zettelmeyer</a:t>
            </a:r>
            <a:r>
              <a:rPr lang="en-US" dirty="0" smtClean="0"/>
              <a:t> (2013).</a:t>
            </a:r>
          </a:p>
          <a:p>
            <a:endParaRPr lang="en-US" dirty="0" smtClean="0"/>
          </a:p>
          <a:p>
            <a:endParaRPr lang="en-US" dirty="0"/>
          </a:p>
        </p:txBody>
      </p:sp>
    </p:spTree>
    <p:extLst>
      <p:ext uri="{BB962C8B-B14F-4D97-AF65-F5344CB8AC3E}">
        <p14:creationId xmlns:p14="http://schemas.microsoft.com/office/powerpoint/2010/main" val="4197496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 High </a:t>
            </a:r>
            <a:r>
              <a:rPr lang="en-US" sz="4000" dirty="0"/>
              <a:t>required rate of return (RRR) for money</a:t>
            </a:r>
          </a:p>
        </p:txBody>
      </p:sp>
      <p:sp>
        <p:nvSpPr>
          <p:cNvPr id="3" name="Content Placeholder 2"/>
          <p:cNvSpPr>
            <a:spLocks noGrp="1"/>
          </p:cNvSpPr>
          <p:nvPr>
            <p:ph idx="1"/>
          </p:nvPr>
        </p:nvSpPr>
        <p:spPr/>
        <p:txBody>
          <a:bodyPr>
            <a:normAutofit fontScale="92500" lnSpcReduction="10000"/>
          </a:bodyPr>
          <a:lstStyle/>
          <a:p>
            <a:r>
              <a:rPr lang="en-US" dirty="0" smtClean="0"/>
              <a:t>High RRR</a:t>
            </a:r>
          </a:p>
          <a:p>
            <a:r>
              <a:rPr lang="en-US" dirty="0"/>
              <a:t>O</a:t>
            </a:r>
            <a:r>
              <a:rPr lang="en-US" dirty="0" smtClean="0"/>
              <a:t>verall, relatively little present bias (when use FED methodology)</a:t>
            </a:r>
          </a:p>
          <a:p>
            <a:r>
              <a:rPr lang="en-US" dirty="0" smtClean="0"/>
              <a:t>Adjusting for curvature in the utility function reduces RRR</a:t>
            </a:r>
          </a:p>
          <a:p>
            <a:r>
              <a:rPr lang="en-US" dirty="0" smtClean="0"/>
              <a:t>But the money-earlier-or-later (MEL) literature raises fundamental methodological questions (see </a:t>
            </a:r>
            <a:r>
              <a:rPr lang="en-US" dirty="0" err="1" smtClean="0"/>
              <a:t>Chabris</a:t>
            </a:r>
            <a:r>
              <a:rPr lang="en-US" dirty="0" smtClean="0"/>
              <a:t> et al 2008).  </a:t>
            </a:r>
          </a:p>
          <a:p>
            <a:pPr lvl="1"/>
            <a:r>
              <a:rPr lang="en-US" sz="2800" dirty="0" smtClean="0"/>
              <a:t>In theory, we aren’t supposed to be able to infer time preferences from RRR on </a:t>
            </a:r>
            <a:r>
              <a:rPr lang="en-US" sz="2800" i="1" dirty="0" smtClean="0"/>
              <a:t>money </a:t>
            </a:r>
            <a:r>
              <a:rPr lang="en-US" sz="2800" dirty="0" smtClean="0"/>
              <a:t>flows because money flows aren’t incremental utility flows</a:t>
            </a:r>
          </a:p>
          <a:p>
            <a:pPr lvl="1"/>
            <a:r>
              <a:rPr lang="en-US" sz="2800" dirty="0" smtClean="0"/>
              <a:t>People don’t instantly consume everything they receive on the day of receipt as non-durables (e.g., estimate a daily MPC of less than 5%).</a:t>
            </a:r>
          </a:p>
          <a:p>
            <a:pPr lvl="1"/>
            <a:r>
              <a:rPr lang="en-US" sz="2800" dirty="0" smtClean="0"/>
              <a:t>We’ll come back to this in the open questions section</a:t>
            </a:r>
          </a:p>
          <a:p>
            <a:pPr lvl="1"/>
            <a:endParaRPr lang="en-US" dirty="0"/>
          </a:p>
        </p:txBody>
      </p:sp>
    </p:spTree>
    <p:extLst>
      <p:ext uri="{BB962C8B-B14F-4D97-AF65-F5344CB8AC3E}">
        <p14:creationId xmlns:p14="http://schemas.microsoft.com/office/powerpoint/2010/main" val="42128671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methods for money (footnote)</a:t>
            </a:r>
            <a:endParaRPr lang="en-US" dirty="0"/>
          </a:p>
        </p:txBody>
      </p:sp>
      <p:sp>
        <p:nvSpPr>
          <p:cNvPr id="3" name="Content Placeholder 2"/>
          <p:cNvSpPr>
            <a:spLocks noGrp="1"/>
          </p:cNvSpPr>
          <p:nvPr>
            <p:ph idx="1"/>
          </p:nvPr>
        </p:nvSpPr>
        <p:spPr/>
        <p:txBody>
          <a:bodyPr/>
          <a:lstStyle/>
          <a:p>
            <a:r>
              <a:rPr lang="en-US" dirty="0"/>
              <a:t>Olea and </a:t>
            </a:r>
            <a:r>
              <a:rPr lang="en-US" dirty="0" err="1"/>
              <a:t>Strzalecki</a:t>
            </a:r>
            <a:r>
              <a:rPr lang="en-US" dirty="0"/>
              <a:t> (2014) </a:t>
            </a:r>
            <a:endParaRPr lang="en-US" dirty="0" smtClean="0"/>
          </a:p>
          <a:p>
            <a:r>
              <a:rPr lang="en-US" dirty="0" smtClean="0"/>
              <a:t>Ericson </a:t>
            </a:r>
            <a:r>
              <a:rPr lang="en-US" dirty="0"/>
              <a:t>and Noor (2015) </a:t>
            </a:r>
          </a:p>
        </p:txBody>
      </p:sp>
    </p:spTree>
    <p:extLst>
      <p:ext uri="{BB962C8B-B14F-4D97-AF65-F5344CB8AC3E}">
        <p14:creationId xmlns:p14="http://schemas.microsoft.com/office/powerpoint/2010/main" val="2120897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a:t>
            </a:r>
            <a:r>
              <a:rPr lang="en-US" dirty="0" smtClean="0"/>
              <a:t>. High(</a:t>
            </a:r>
            <a:r>
              <a:rPr lang="en-US" dirty="0" err="1" smtClean="0"/>
              <a:t>er</a:t>
            </a:r>
            <a:r>
              <a:rPr lang="en-US" dirty="0" smtClean="0"/>
              <a:t>) RRR for real rewards</a:t>
            </a:r>
            <a:endParaRPr lang="en-US" dirty="0"/>
          </a:p>
        </p:txBody>
      </p:sp>
      <p:sp>
        <p:nvSpPr>
          <p:cNvPr id="3" name="Content Placeholder 2"/>
          <p:cNvSpPr>
            <a:spLocks noGrp="1"/>
          </p:cNvSpPr>
          <p:nvPr>
            <p:ph idx="1"/>
          </p:nvPr>
        </p:nvSpPr>
        <p:spPr>
          <a:xfrm>
            <a:off x="838200" y="1690688"/>
            <a:ext cx="10515600" cy="4847271"/>
          </a:xfrm>
        </p:spPr>
        <p:txBody>
          <a:bodyPr>
            <a:normAutofit fontScale="92500" lnSpcReduction="10000"/>
          </a:bodyPr>
          <a:lstStyle/>
          <a:p>
            <a:pPr marL="0" indent="0">
              <a:buNone/>
            </a:pPr>
            <a:r>
              <a:rPr lang="en-US" dirty="0" smtClean="0"/>
              <a:t>Read rewards (time-yoked) yield high RRR, and when structurally analyzed, high discount rates and robust present bias.  </a:t>
            </a:r>
          </a:p>
          <a:p>
            <a:pPr marL="0" indent="0">
              <a:buNone/>
            </a:pPr>
            <a:r>
              <a:rPr lang="en-US" dirty="0" smtClean="0"/>
              <a:t>Many papers compare implied RRR for real rewards with money rewards and find that the RRR for real rewards are higher.</a:t>
            </a:r>
          </a:p>
          <a:p>
            <a:pPr marL="0" indent="0">
              <a:buNone/>
            </a:pPr>
            <a:r>
              <a:rPr lang="en-US" dirty="0" err="1" smtClean="0"/>
              <a:t>Mischel</a:t>
            </a:r>
            <a:r>
              <a:rPr lang="en-US" dirty="0" smtClean="0"/>
              <a:t> et al (1970, 1989), </a:t>
            </a:r>
            <a:r>
              <a:rPr lang="en-US" dirty="0" err="1" smtClean="0"/>
              <a:t>Angeletos</a:t>
            </a:r>
            <a:r>
              <a:rPr lang="en-US" dirty="0" smtClean="0"/>
              <a:t> et al (2001), Read </a:t>
            </a:r>
            <a:r>
              <a:rPr lang="en-US" dirty="0"/>
              <a:t>and van </a:t>
            </a:r>
            <a:r>
              <a:rPr lang="en-US" dirty="0" err="1"/>
              <a:t>Leeuwen</a:t>
            </a:r>
            <a:r>
              <a:rPr lang="en-US" dirty="0"/>
              <a:t> (</a:t>
            </a:r>
            <a:r>
              <a:rPr lang="en-US" dirty="0" smtClean="0"/>
              <a:t>1998), Read</a:t>
            </a:r>
            <a:r>
              <a:rPr lang="en-US" dirty="0"/>
              <a:t>, </a:t>
            </a:r>
            <a:r>
              <a:rPr lang="en-US" dirty="0" err="1"/>
              <a:t>Loewenstein</a:t>
            </a:r>
            <a:r>
              <a:rPr lang="en-US" dirty="0"/>
              <a:t>, and </a:t>
            </a:r>
            <a:r>
              <a:rPr lang="en-US" dirty="0" err="1"/>
              <a:t>Kalyanaraman</a:t>
            </a:r>
            <a:r>
              <a:rPr lang="en-US" dirty="0"/>
              <a:t> (</a:t>
            </a:r>
            <a:r>
              <a:rPr lang="en-US" dirty="0" smtClean="0"/>
              <a:t>1999), McClure </a:t>
            </a:r>
            <a:r>
              <a:rPr lang="en-US" dirty="0"/>
              <a:t>et al. (</a:t>
            </a:r>
            <a:r>
              <a:rPr lang="en-US" dirty="0" smtClean="0"/>
              <a:t>2007), Reuben</a:t>
            </a:r>
            <a:r>
              <a:rPr lang="en-US" dirty="0"/>
              <a:t>, Sapienza, and </a:t>
            </a:r>
            <a:r>
              <a:rPr lang="en-US" dirty="0" err="1"/>
              <a:t>Zingales</a:t>
            </a:r>
            <a:r>
              <a:rPr lang="en-US" dirty="0"/>
              <a:t> (2010) </a:t>
            </a:r>
            <a:r>
              <a:rPr lang="en-US" dirty="0" smtClean="0"/>
              <a:t>, </a:t>
            </a:r>
            <a:r>
              <a:rPr lang="en-US" dirty="0" err="1" smtClean="0"/>
              <a:t>Augenblick</a:t>
            </a:r>
            <a:r>
              <a:rPr lang="en-US" dirty="0" smtClean="0"/>
              <a:t>, </a:t>
            </a:r>
            <a:r>
              <a:rPr lang="en-US" dirty="0" err="1" smtClean="0"/>
              <a:t>Niederle</a:t>
            </a:r>
            <a:r>
              <a:rPr lang="en-US" dirty="0" smtClean="0"/>
              <a:t>, and </a:t>
            </a:r>
            <a:r>
              <a:rPr lang="en-US" dirty="0" err="1" smtClean="0"/>
              <a:t>Sprenger</a:t>
            </a:r>
            <a:r>
              <a:rPr lang="en-US" dirty="0" smtClean="0"/>
              <a:t>(2015), </a:t>
            </a:r>
            <a:r>
              <a:rPr lang="en-US" dirty="0" err="1" smtClean="0"/>
              <a:t>Laibson</a:t>
            </a:r>
            <a:r>
              <a:rPr lang="en-US" dirty="0" smtClean="0"/>
              <a:t>, </a:t>
            </a:r>
            <a:r>
              <a:rPr lang="en-US" dirty="0" err="1" smtClean="0"/>
              <a:t>Maxted</a:t>
            </a:r>
            <a:r>
              <a:rPr lang="en-US" dirty="0" smtClean="0"/>
              <a:t>, Repetto, and </a:t>
            </a:r>
            <a:r>
              <a:rPr lang="en-US" dirty="0" err="1" smtClean="0"/>
              <a:t>Tobacman</a:t>
            </a:r>
            <a:r>
              <a:rPr lang="en-US" dirty="0" smtClean="0"/>
              <a:t>(2016), </a:t>
            </a:r>
            <a:r>
              <a:rPr lang="en-US" dirty="0" err="1" smtClean="0"/>
              <a:t>Bisin</a:t>
            </a:r>
            <a:r>
              <a:rPr lang="en-US" dirty="0" smtClean="0"/>
              <a:t> </a:t>
            </a:r>
            <a:r>
              <a:rPr lang="en-US" dirty="0"/>
              <a:t>and Hyndman (</a:t>
            </a:r>
            <a:r>
              <a:rPr lang="en-US" dirty="0" smtClean="0"/>
              <a:t>2014), </a:t>
            </a:r>
            <a:r>
              <a:rPr lang="en-US" dirty="0" err="1" smtClean="0"/>
              <a:t>Odum</a:t>
            </a:r>
            <a:r>
              <a:rPr lang="en-US" dirty="0"/>
              <a:t>, Baumann, and </a:t>
            </a:r>
            <a:r>
              <a:rPr lang="en-US" dirty="0" err="1"/>
              <a:t>Rimington</a:t>
            </a:r>
            <a:r>
              <a:rPr lang="en-US" dirty="0"/>
              <a:t> (</a:t>
            </a:r>
            <a:r>
              <a:rPr lang="en-US" dirty="0" smtClean="0"/>
              <a:t>2006), </a:t>
            </a:r>
            <a:r>
              <a:rPr lang="en-US" dirty="0" err="1" smtClean="0"/>
              <a:t>Odum</a:t>
            </a:r>
            <a:r>
              <a:rPr lang="en-US" dirty="0" smtClean="0"/>
              <a:t> </a:t>
            </a:r>
            <a:r>
              <a:rPr lang="en-US" dirty="0"/>
              <a:t>and </a:t>
            </a:r>
            <a:r>
              <a:rPr lang="en-US" dirty="0" err="1"/>
              <a:t>Rainaud</a:t>
            </a:r>
            <a:r>
              <a:rPr lang="en-US" dirty="0"/>
              <a:t> (</a:t>
            </a:r>
            <a:r>
              <a:rPr lang="en-US" dirty="0" smtClean="0"/>
              <a:t>2003), </a:t>
            </a:r>
            <a:r>
              <a:rPr lang="en-US" dirty="0" err="1" smtClean="0"/>
              <a:t>Estle</a:t>
            </a:r>
            <a:r>
              <a:rPr lang="en-US" dirty="0" smtClean="0"/>
              <a:t> </a:t>
            </a:r>
            <a:r>
              <a:rPr lang="en-US" dirty="0"/>
              <a:t>et al. (</a:t>
            </a:r>
            <a:r>
              <a:rPr lang="en-US" dirty="0" smtClean="0"/>
              <a:t>2007), </a:t>
            </a:r>
            <a:r>
              <a:rPr lang="en-US" dirty="0" err="1" smtClean="0"/>
              <a:t>Tsukayama</a:t>
            </a:r>
            <a:r>
              <a:rPr lang="en-US" dirty="0" smtClean="0"/>
              <a:t> </a:t>
            </a:r>
            <a:r>
              <a:rPr lang="en-US" dirty="0"/>
              <a:t>and Duckworth (</a:t>
            </a:r>
            <a:r>
              <a:rPr lang="en-US" dirty="0" smtClean="0"/>
              <a:t>2010), </a:t>
            </a:r>
            <a:r>
              <a:rPr lang="en-US" dirty="0" err="1" smtClean="0"/>
              <a:t>Ubfal</a:t>
            </a:r>
            <a:r>
              <a:rPr lang="en-US" dirty="0" smtClean="0"/>
              <a:t> </a:t>
            </a:r>
            <a:r>
              <a:rPr lang="en-US" dirty="0"/>
              <a:t>(</a:t>
            </a:r>
            <a:r>
              <a:rPr lang="en-US" dirty="0" smtClean="0"/>
              <a:t>2013), Lawyer </a:t>
            </a:r>
            <a:r>
              <a:rPr lang="en-US" dirty="0"/>
              <a:t>et al. (</a:t>
            </a:r>
            <a:r>
              <a:rPr lang="en-US" dirty="0" smtClean="0"/>
              <a:t>2010), Shapiro (2005), </a:t>
            </a:r>
            <a:r>
              <a:rPr lang="en-US" dirty="0" err="1"/>
              <a:t>Mastroubuoni</a:t>
            </a:r>
            <a:r>
              <a:rPr lang="en-US" dirty="0"/>
              <a:t> and Weinberg (2009</a:t>
            </a:r>
            <a:r>
              <a:rPr lang="en-US" dirty="0" smtClean="0"/>
              <a:t>), </a:t>
            </a:r>
            <a:r>
              <a:rPr lang="en-US" dirty="0" err="1"/>
              <a:t>Viscusi</a:t>
            </a:r>
            <a:r>
              <a:rPr lang="en-US" dirty="0"/>
              <a:t> and Moore (1989</a:t>
            </a:r>
            <a:r>
              <a:rPr lang="en-US" dirty="0" smtClean="0"/>
              <a:t>), </a:t>
            </a:r>
            <a:r>
              <a:rPr lang="en-US" dirty="0"/>
              <a:t>Della </a:t>
            </a:r>
            <a:r>
              <a:rPr lang="en-US" dirty="0" err="1"/>
              <a:t>Vigna</a:t>
            </a:r>
            <a:r>
              <a:rPr lang="en-US" dirty="0"/>
              <a:t> and </a:t>
            </a:r>
            <a:r>
              <a:rPr lang="en-US" dirty="0" err="1"/>
              <a:t>Paserman</a:t>
            </a:r>
            <a:r>
              <a:rPr lang="en-US" dirty="0"/>
              <a:t> (2005</a:t>
            </a:r>
            <a:r>
              <a:rPr lang="en-US" dirty="0" smtClean="0"/>
              <a:t>), </a:t>
            </a:r>
            <a:r>
              <a:rPr lang="en-US" dirty="0"/>
              <a:t>Ben Halima and Ben Halima (2009</a:t>
            </a:r>
            <a:r>
              <a:rPr lang="en-US" dirty="0" smtClean="0"/>
              <a:t>), </a:t>
            </a:r>
            <a:r>
              <a:rPr lang="en-US" dirty="0" err="1" smtClean="0"/>
              <a:t>Paserman</a:t>
            </a:r>
            <a:r>
              <a:rPr lang="en-US" dirty="0" smtClean="0"/>
              <a:t> (2008)</a:t>
            </a:r>
          </a:p>
        </p:txBody>
      </p:sp>
    </p:spTree>
    <p:extLst>
      <p:ext uri="{BB962C8B-B14F-4D97-AF65-F5344CB8AC3E}">
        <p14:creationId xmlns:p14="http://schemas.microsoft.com/office/powerpoint/2010/main" val="298673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177337" cy="1325563"/>
          </a:xfrm>
        </p:spPr>
        <p:txBody>
          <a:bodyPr>
            <a:normAutofit/>
          </a:bodyPr>
          <a:lstStyle/>
          <a:p>
            <a:r>
              <a:rPr lang="en-US" dirty="0"/>
              <a:t>3</a:t>
            </a:r>
            <a:r>
              <a:rPr lang="en-US" dirty="0" smtClean="0"/>
              <a:t>. Lack of liquidity on household balance sheets and implications thereof</a:t>
            </a:r>
            <a:endParaRPr lang="en-US" dirty="0"/>
          </a:p>
        </p:txBody>
      </p:sp>
      <p:sp>
        <p:nvSpPr>
          <p:cNvPr id="3" name="Content Placeholder 2"/>
          <p:cNvSpPr>
            <a:spLocks noGrp="1"/>
          </p:cNvSpPr>
          <p:nvPr>
            <p:ph idx="1"/>
          </p:nvPr>
        </p:nvSpPr>
        <p:spPr/>
        <p:txBody>
          <a:bodyPr>
            <a:normAutofit/>
          </a:bodyPr>
          <a:lstStyle/>
          <a:p>
            <a:r>
              <a:rPr lang="en-US" dirty="0" smtClean="0"/>
              <a:t>Low liquidity and high debt: </a:t>
            </a:r>
            <a:r>
              <a:rPr lang="en-US" dirty="0" err="1" smtClean="0"/>
              <a:t>Angeletos</a:t>
            </a:r>
            <a:r>
              <a:rPr lang="en-US" dirty="0" smtClean="0"/>
              <a:t> et al (2001); </a:t>
            </a:r>
            <a:r>
              <a:rPr lang="en-US" dirty="0" err="1" smtClean="0"/>
              <a:t>Laibson</a:t>
            </a:r>
            <a:r>
              <a:rPr lang="en-US" dirty="0" smtClean="0"/>
              <a:t>, </a:t>
            </a:r>
            <a:r>
              <a:rPr lang="en-US" dirty="0" err="1" smtClean="0"/>
              <a:t>Maxted</a:t>
            </a:r>
            <a:r>
              <a:rPr lang="en-US" dirty="0" smtClean="0"/>
              <a:t>, Repetto, and </a:t>
            </a:r>
            <a:r>
              <a:rPr lang="en-US" dirty="0" err="1" smtClean="0"/>
              <a:t>Tobacman</a:t>
            </a:r>
            <a:r>
              <a:rPr lang="en-US" dirty="0" smtClean="0"/>
              <a:t> (2016); </a:t>
            </a:r>
            <a:r>
              <a:rPr lang="en-US" dirty="0" err="1" smtClean="0"/>
              <a:t>Skiba</a:t>
            </a:r>
            <a:r>
              <a:rPr lang="en-US" dirty="0" smtClean="0"/>
              <a:t> and </a:t>
            </a:r>
            <a:r>
              <a:rPr lang="en-US" dirty="0" err="1" smtClean="0"/>
              <a:t>Tobacman</a:t>
            </a:r>
            <a:r>
              <a:rPr lang="en-US" dirty="0" smtClean="0"/>
              <a:t> (2014); however see Kaplan and </a:t>
            </a:r>
            <a:r>
              <a:rPr lang="en-US" dirty="0" err="1" smtClean="0"/>
              <a:t>Violante</a:t>
            </a:r>
            <a:r>
              <a:rPr lang="en-US" dirty="0" smtClean="0"/>
              <a:t> (2014) for an alternative perspective.</a:t>
            </a:r>
          </a:p>
          <a:p>
            <a:r>
              <a:rPr lang="en-US" dirty="0" smtClean="0"/>
              <a:t>High marginal propensity to consume (MPC): </a:t>
            </a:r>
            <a:r>
              <a:rPr lang="en-US" dirty="0"/>
              <a:t>Stephens </a:t>
            </a:r>
            <a:r>
              <a:rPr lang="en-US" dirty="0" smtClean="0"/>
              <a:t>(2003), </a:t>
            </a:r>
            <a:r>
              <a:rPr lang="en-US" dirty="0" err="1"/>
              <a:t>Mastrobuoni</a:t>
            </a:r>
            <a:r>
              <a:rPr lang="en-US" dirty="0"/>
              <a:t> and Weinberg </a:t>
            </a:r>
            <a:r>
              <a:rPr lang="en-US" dirty="0" smtClean="0"/>
              <a:t>(2009), Shapiro </a:t>
            </a:r>
            <a:r>
              <a:rPr lang="en-US" dirty="0"/>
              <a:t>and </a:t>
            </a:r>
            <a:r>
              <a:rPr lang="en-US" dirty="0" err="1"/>
              <a:t>Slemrod</a:t>
            </a:r>
            <a:r>
              <a:rPr lang="en-US" dirty="0"/>
              <a:t> </a:t>
            </a:r>
            <a:r>
              <a:rPr lang="en-US" dirty="0" smtClean="0"/>
              <a:t>(2003), </a:t>
            </a:r>
            <a:r>
              <a:rPr lang="en-US" dirty="0"/>
              <a:t>Parker et al. </a:t>
            </a:r>
            <a:r>
              <a:rPr lang="en-US" dirty="0" smtClean="0"/>
              <a:t>(2013), </a:t>
            </a:r>
            <a:r>
              <a:rPr lang="en-US" dirty="0" err="1"/>
              <a:t>Broda</a:t>
            </a:r>
            <a:r>
              <a:rPr lang="en-US" dirty="0"/>
              <a:t> and Parker </a:t>
            </a:r>
            <a:r>
              <a:rPr lang="en-US" dirty="0" smtClean="0"/>
              <a:t>(2014), Shapiro (2005), </a:t>
            </a:r>
            <a:r>
              <a:rPr lang="en-US" dirty="0" err="1" smtClean="0"/>
              <a:t>Mastrobuoni</a:t>
            </a:r>
            <a:r>
              <a:rPr lang="en-US" dirty="0" smtClean="0"/>
              <a:t> and Weinberg (2009), </a:t>
            </a:r>
            <a:r>
              <a:rPr lang="en-US" dirty="0" err="1"/>
              <a:t>Ganong</a:t>
            </a:r>
            <a:r>
              <a:rPr lang="en-US" dirty="0"/>
              <a:t> and Noel </a:t>
            </a:r>
            <a:r>
              <a:rPr lang="en-US" dirty="0" smtClean="0"/>
              <a:t>(2016), Gross,</a:t>
            </a:r>
            <a:r>
              <a:rPr lang="en-US" dirty="0"/>
              <a:t> </a:t>
            </a:r>
            <a:r>
              <a:rPr lang="en-US" dirty="0" err="1" smtClean="0"/>
              <a:t>Notowidigdo</a:t>
            </a:r>
            <a:r>
              <a:rPr lang="en-US" dirty="0" smtClean="0"/>
              <a:t>, Wang (2016)</a:t>
            </a:r>
          </a:p>
          <a:p>
            <a:r>
              <a:rPr lang="en-US" dirty="0" smtClean="0"/>
              <a:t>But see </a:t>
            </a:r>
            <a:r>
              <a:rPr lang="en-US" dirty="0" err="1" smtClean="0"/>
              <a:t>Aguiar</a:t>
            </a:r>
            <a:r>
              <a:rPr lang="en-US" dirty="0" smtClean="0"/>
              <a:t> and Hurst (2004) for a countervailing view; though they have recently been critiqued by Stephens and </a:t>
            </a:r>
            <a:r>
              <a:rPr lang="en-US" dirty="0" err="1" smtClean="0"/>
              <a:t>Toohey</a:t>
            </a:r>
            <a:r>
              <a:rPr lang="en-US" dirty="0" smtClean="0"/>
              <a:t> (2016)</a:t>
            </a:r>
            <a:endParaRPr lang="en-US" dirty="0"/>
          </a:p>
        </p:txBody>
      </p:sp>
    </p:spTree>
    <p:extLst>
      <p:ext uri="{BB962C8B-B14F-4D97-AF65-F5344CB8AC3E}">
        <p14:creationId xmlns:p14="http://schemas.microsoft.com/office/powerpoint/2010/main" val="4123631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Preference reversals</a:t>
            </a:r>
            <a:endParaRPr lang="en-US" dirty="0"/>
          </a:p>
        </p:txBody>
      </p:sp>
      <p:sp>
        <p:nvSpPr>
          <p:cNvPr id="3" name="Content Placeholder 2"/>
          <p:cNvSpPr>
            <a:spLocks noGrp="1"/>
          </p:cNvSpPr>
          <p:nvPr>
            <p:ph idx="1"/>
          </p:nvPr>
        </p:nvSpPr>
        <p:spPr/>
        <p:txBody>
          <a:bodyPr/>
          <a:lstStyle/>
          <a:p>
            <a:r>
              <a:rPr lang="en-US" dirty="0"/>
              <a:t>Read and Van </a:t>
            </a:r>
            <a:r>
              <a:rPr lang="en-US" dirty="0" err="1"/>
              <a:t>Leeuwen</a:t>
            </a:r>
            <a:r>
              <a:rPr lang="en-US" dirty="0"/>
              <a:t> </a:t>
            </a:r>
            <a:r>
              <a:rPr lang="en-US" dirty="0" smtClean="0"/>
              <a:t>(1998)</a:t>
            </a:r>
          </a:p>
          <a:p>
            <a:r>
              <a:rPr lang="en-US" dirty="0" smtClean="0"/>
              <a:t>Read</a:t>
            </a:r>
            <a:r>
              <a:rPr lang="en-US" dirty="0"/>
              <a:t>, </a:t>
            </a:r>
            <a:r>
              <a:rPr lang="en-US" dirty="0" err="1"/>
              <a:t>Loewenstein</a:t>
            </a:r>
            <a:r>
              <a:rPr lang="en-US" dirty="0"/>
              <a:t> and </a:t>
            </a:r>
            <a:r>
              <a:rPr lang="en-US" dirty="0" err="1"/>
              <a:t>Kalyanaraman</a:t>
            </a:r>
            <a:r>
              <a:rPr lang="en-US" dirty="0"/>
              <a:t> </a:t>
            </a:r>
            <a:r>
              <a:rPr lang="en-US" dirty="0" smtClean="0"/>
              <a:t>(1999)</a:t>
            </a:r>
          </a:p>
          <a:p>
            <a:r>
              <a:rPr lang="en-US" dirty="0" err="1" smtClean="0"/>
              <a:t>Augenblick</a:t>
            </a:r>
            <a:r>
              <a:rPr lang="en-US" dirty="0"/>
              <a:t>, </a:t>
            </a:r>
            <a:r>
              <a:rPr lang="en-US" dirty="0" err="1"/>
              <a:t>Niederle</a:t>
            </a:r>
            <a:r>
              <a:rPr lang="en-US" dirty="0"/>
              <a:t>, and </a:t>
            </a:r>
            <a:r>
              <a:rPr lang="en-US" dirty="0" err="1"/>
              <a:t>Sprenger</a:t>
            </a:r>
            <a:r>
              <a:rPr lang="en-US" dirty="0"/>
              <a:t> </a:t>
            </a:r>
            <a:r>
              <a:rPr lang="en-US" dirty="0" smtClean="0"/>
              <a:t>(2015)</a:t>
            </a:r>
          </a:p>
          <a:p>
            <a:r>
              <a:rPr lang="en-US" dirty="0" smtClean="0"/>
              <a:t>Milkman</a:t>
            </a:r>
            <a:r>
              <a:rPr lang="en-US" dirty="0"/>
              <a:t>, Rogers, and </a:t>
            </a:r>
            <a:r>
              <a:rPr lang="en-US" dirty="0" err="1"/>
              <a:t>Bazerman</a:t>
            </a:r>
            <a:r>
              <a:rPr lang="en-US" dirty="0"/>
              <a:t> </a:t>
            </a:r>
            <a:r>
              <a:rPr lang="en-US" dirty="0" smtClean="0"/>
              <a:t>(2009)</a:t>
            </a:r>
            <a:endParaRPr lang="en-US" dirty="0"/>
          </a:p>
          <a:p>
            <a:r>
              <a:rPr lang="en-US" dirty="0" err="1"/>
              <a:t>Dellavigna</a:t>
            </a:r>
            <a:r>
              <a:rPr lang="en-US" dirty="0"/>
              <a:t> and </a:t>
            </a:r>
            <a:r>
              <a:rPr lang="en-US" dirty="0" err="1"/>
              <a:t>Malmendier</a:t>
            </a:r>
            <a:r>
              <a:rPr lang="en-US" dirty="0"/>
              <a:t> (2004, 2006)</a:t>
            </a:r>
          </a:p>
          <a:p>
            <a:r>
              <a:rPr lang="en-US" dirty="0" err="1"/>
              <a:t>Kuchler</a:t>
            </a:r>
            <a:r>
              <a:rPr lang="en-US" dirty="0"/>
              <a:t> (2016)</a:t>
            </a:r>
          </a:p>
          <a:p>
            <a:r>
              <a:rPr lang="en-US" dirty="0" err="1" smtClean="0"/>
              <a:t>Fedyk</a:t>
            </a:r>
            <a:r>
              <a:rPr lang="en-US" dirty="0" smtClean="0"/>
              <a:t> </a:t>
            </a:r>
            <a:r>
              <a:rPr lang="en-US" dirty="0"/>
              <a:t>(2016)</a:t>
            </a:r>
          </a:p>
          <a:p>
            <a:pPr marL="0" indent="0">
              <a:buNone/>
            </a:pPr>
            <a:endParaRPr lang="en-US" dirty="0" smtClean="0"/>
          </a:p>
        </p:txBody>
      </p:sp>
    </p:spTree>
    <p:extLst>
      <p:ext uri="{BB962C8B-B14F-4D97-AF65-F5344CB8AC3E}">
        <p14:creationId xmlns:p14="http://schemas.microsoft.com/office/powerpoint/2010/main" val="12082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Samuelson (1937)</a:t>
            </a:r>
          </a:p>
          <a:p>
            <a:r>
              <a:rPr lang="en-US" dirty="0" smtClean="0"/>
              <a:t>Koopmans (1960)</a:t>
            </a:r>
          </a:p>
          <a:p>
            <a:endParaRPr lang="en-US" dirty="0"/>
          </a:p>
        </p:txBody>
      </p:sp>
    </p:spTree>
    <p:extLst>
      <p:ext uri="{BB962C8B-B14F-4D97-AF65-F5344CB8AC3E}">
        <p14:creationId xmlns:p14="http://schemas.microsoft.com/office/powerpoint/2010/main" val="1217641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5. Procrastination</a:t>
            </a:r>
            <a:endParaRPr lang="en-US" dirty="0"/>
          </a:p>
        </p:txBody>
      </p:sp>
      <p:sp>
        <p:nvSpPr>
          <p:cNvPr id="3" name="Content Placeholder 2"/>
          <p:cNvSpPr>
            <a:spLocks noGrp="1"/>
          </p:cNvSpPr>
          <p:nvPr>
            <p:ph idx="1"/>
          </p:nvPr>
        </p:nvSpPr>
        <p:spPr/>
        <p:txBody>
          <a:bodyPr/>
          <a:lstStyle/>
          <a:p>
            <a:r>
              <a:rPr lang="en-US" dirty="0" err="1" smtClean="0"/>
              <a:t>Ariely</a:t>
            </a:r>
            <a:r>
              <a:rPr lang="en-US" dirty="0" smtClean="0"/>
              <a:t> and </a:t>
            </a:r>
            <a:r>
              <a:rPr lang="en-US" dirty="0" err="1" smtClean="0"/>
              <a:t>Wertenbroch</a:t>
            </a:r>
            <a:r>
              <a:rPr lang="en-US" dirty="0" smtClean="0"/>
              <a:t> (2002)</a:t>
            </a:r>
          </a:p>
          <a:p>
            <a:r>
              <a:rPr lang="en-US" dirty="0" smtClean="0"/>
              <a:t>Choi, </a:t>
            </a:r>
            <a:r>
              <a:rPr lang="en-US" dirty="0" err="1" smtClean="0"/>
              <a:t>Laibson</a:t>
            </a:r>
            <a:r>
              <a:rPr lang="en-US" dirty="0" smtClean="0"/>
              <a:t>, </a:t>
            </a:r>
            <a:r>
              <a:rPr lang="en-US" dirty="0" err="1" smtClean="0"/>
              <a:t>Madrian</a:t>
            </a:r>
            <a:r>
              <a:rPr lang="en-US" dirty="0" smtClean="0"/>
              <a:t>, and </a:t>
            </a:r>
            <a:r>
              <a:rPr lang="en-US" dirty="0" err="1" smtClean="0"/>
              <a:t>Metrick</a:t>
            </a:r>
            <a:r>
              <a:rPr lang="en-US" dirty="0" smtClean="0"/>
              <a:t> (2002)</a:t>
            </a:r>
          </a:p>
          <a:p>
            <a:r>
              <a:rPr lang="en-US" dirty="0" err="1" smtClean="0"/>
              <a:t>Dellavigna</a:t>
            </a:r>
            <a:r>
              <a:rPr lang="en-US" dirty="0" smtClean="0"/>
              <a:t> and </a:t>
            </a:r>
            <a:r>
              <a:rPr lang="en-US" dirty="0" err="1" smtClean="0"/>
              <a:t>Malmendier</a:t>
            </a:r>
            <a:r>
              <a:rPr lang="en-US" dirty="0" smtClean="0"/>
              <a:t> (2004, 2006)</a:t>
            </a:r>
          </a:p>
          <a:p>
            <a:r>
              <a:rPr lang="en-US" dirty="0" err="1"/>
              <a:t>Bisin</a:t>
            </a:r>
            <a:r>
              <a:rPr lang="en-US" dirty="0"/>
              <a:t> and Hyndman (2014) </a:t>
            </a:r>
            <a:endParaRPr lang="en-US" dirty="0" smtClean="0"/>
          </a:p>
          <a:p>
            <a:r>
              <a:rPr lang="en-US" dirty="0" smtClean="0"/>
              <a:t>Reuben, Sapienza, and </a:t>
            </a:r>
            <a:r>
              <a:rPr lang="en-US" dirty="0" err="1" smtClean="0"/>
              <a:t>Zingales</a:t>
            </a:r>
            <a:r>
              <a:rPr lang="en-US" dirty="0" smtClean="0"/>
              <a:t> (2015)</a:t>
            </a:r>
            <a:endParaRPr lang="en-US" dirty="0"/>
          </a:p>
        </p:txBody>
      </p:sp>
    </p:spTree>
    <p:extLst>
      <p:ext uri="{BB962C8B-B14F-4D97-AF65-F5344CB8AC3E}">
        <p14:creationId xmlns:p14="http://schemas.microsoft.com/office/powerpoint/2010/main" val="2400051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6. (Partial) </a:t>
            </a:r>
            <a:r>
              <a:rPr lang="en-US" dirty="0" err="1" smtClean="0"/>
              <a:t>Naivite</a:t>
            </a:r>
            <a:endParaRPr lang="en-US" dirty="0"/>
          </a:p>
        </p:txBody>
      </p:sp>
      <p:sp>
        <p:nvSpPr>
          <p:cNvPr id="3" name="Content Placeholder 2"/>
          <p:cNvSpPr>
            <a:spLocks noGrp="1"/>
          </p:cNvSpPr>
          <p:nvPr>
            <p:ph idx="1"/>
          </p:nvPr>
        </p:nvSpPr>
        <p:spPr/>
        <p:txBody>
          <a:bodyPr/>
          <a:lstStyle/>
          <a:p>
            <a:r>
              <a:rPr lang="en-US" dirty="0" err="1"/>
              <a:t>Dellavigna</a:t>
            </a:r>
            <a:r>
              <a:rPr lang="en-US" dirty="0"/>
              <a:t> and </a:t>
            </a:r>
            <a:r>
              <a:rPr lang="en-US" dirty="0" err="1"/>
              <a:t>Malmendier</a:t>
            </a:r>
            <a:r>
              <a:rPr lang="en-US" dirty="0"/>
              <a:t> (2004, 2006)</a:t>
            </a:r>
          </a:p>
          <a:p>
            <a:r>
              <a:rPr lang="en-US" dirty="0" err="1" smtClean="0"/>
              <a:t>Kuchler</a:t>
            </a:r>
            <a:r>
              <a:rPr lang="en-US" dirty="0" smtClean="0"/>
              <a:t> (2016)</a:t>
            </a:r>
          </a:p>
          <a:p>
            <a:r>
              <a:rPr lang="en-US" dirty="0" err="1" smtClean="0"/>
              <a:t>Augenblick</a:t>
            </a:r>
            <a:r>
              <a:rPr lang="en-US" dirty="0" smtClean="0"/>
              <a:t> and Rabin (2016)</a:t>
            </a:r>
          </a:p>
          <a:p>
            <a:r>
              <a:rPr lang="en-US" dirty="0" err="1" smtClean="0"/>
              <a:t>Fedyk</a:t>
            </a:r>
            <a:r>
              <a:rPr lang="en-US" dirty="0" smtClean="0"/>
              <a:t> (2016)</a:t>
            </a:r>
            <a:endParaRPr lang="en-US" dirty="0"/>
          </a:p>
        </p:txBody>
      </p:sp>
    </p:spTree>
    <p:extLst>
      <p:ext uri="{BB962C8B-B14F-4D97-AF65-F5344CB8AC3E}">
        <p14:creationId xmlns:p14="http://schemas.microsoft.com/office/powerpoint/2010/main" val="14936101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Small changes in transactions costs have large consequences</a:t>
            </a:r>
            <a:endParaRPr lang="en-US" dirty="0"/>
          </a:p>
        </p:txBody>
      </p:sp>
      <p:sp>
        <p:nvSpPr>
          <p:cNvPr id="3" name="Content Placeholder 2"/>
          <p:cNvSpPr>
            <a:spLocks noGrp="1"/>
          </p:cNvSpPr>
          <p:nvPr>
            <p:ph idx="1"/>
          </p:nvPr>
        </p:nvSpPr>
        <p:spPr/>
        <p:txBody>
          <a:bodyPr/>
          <a:lstStyle/>
          <a:p>
            <a:r>
              <a:rPr lang="en-US" dirty="0" smtClean="0"/>
              <a:t>Choice architecture literature (e.g., </a:t>
            </a:r>
            <a:r>
              <a:rPr lang="en-US" dirty="0" err="1" smtClean="0"/>
              <a:t>Madrian</a:t>
            </a:r>
            <a:r>
              <a:rPr lang="en-US" dirty="0" smtClean="0"/>
              <a:t> and </a:t>
            </a:r>
            <a:r>
              <a:rPr lang="en-US" dirty="0" err="1" smtClean="0"/>
              <a:t>Shea</a:t>
            </a:r>
            <a:r>
              <a:rPr lang="en-US" dirty="0" smtClean="0"/>
              <a:t> 2002).</a:t>
            </a:r>
          </a:p>
          <a:p>
            <a:r>
              <a:rPr lang="en-US" dirty="0" err="1" smtClean="0"/>
              <a:t>Bettinger</a:t>
            </a:r>
            <a:r>
              <a:rPr lang="en-US" dirty="0" smtClean="0"/>
              <a:t>, Long, </a:t>
            </a:r>
            <a:r>
              <a:rPr lang="en-US" dirty="0" err="1" smtClean="0"/>
              <a:t>Orepoulos</a:t>
            </a:r>
            <a:r>
              <a:rPr lang="en-US" dirty="0"/>
              <a:t>, </a:t>
            </a:r>
            <a:r>
              <a:rPr lang="en-US" dirty="0" err="1" smtClean="0"/>
              <a:t>Sanbonmatsu</a:t>
            </a:r>
            <a:r>
              <a:rPr lang="en-US" dirty="0" smtClean="0"/>
              <a:t> (2012) on FAFSA simplification, </a:t>
            </a:r>
            <a:r>
              <a:rPr lang="en-US" dirty="0" err="1" smtClean="0"/>
              <a:t>Pallais</a:t>
            </a:r>
            <a:r>
              <a:rPr lang="en-US" dirty="0" smtClean="0"/>
              <a:t> (2015) on $6 reduction in sending test score</a:t>
            </a:r>
          </a:p>
          <a:p>
            <a:r>
              <a:rPr lang="en-US" dirty="0" smtClean="0"/>
              <a:t>Take up of social benefits: Currie (2006), </a:t>
            </a:r>
            <a:r>
              <a:rPr lang="en-US" dirty="0" err="1" smtClean="0"/>
              <a:t>Aizer</a:t>
            </a:r>
            <a:r>
              <a:rPr lang="en-US" dirty="0" smtClean="0"/>
              <a:t> (2007)  in Medicaid, </a:t>
            </a:r>
            <a:r>
              <a:rPr lang="en-US" dirty="0" err="1" smtClean="0"/>
              <a:t>Bahargava</a:t>
            </a:r>
            <a:r>
              <a:rPr lang="en-US" dirty="0" smtClean="0"/>
              <a:t> and </a:t>
            </a:r>
            <a:r>
              <a:rPr lang="en-US" dirty="0" err="1" smtClean="0"/>
              <a:t>Manoli</a:t>
            </a:r>
            <a:r>
              <a:rPr lang="en-US" dirty="0" smtClean="0"/>
              <a:t> (2015)</a:t>
            </a:r>
          </a:p>
          <a:p>
            <a:r>
              <a:rPr lang="en-US" dirty="0" smtClean="0"/>
              <a:t>Planning prompts (Milkman et al. 2013)</a:t>
            </a:r>
          </a:p>
          <a:p>
            <a:r>
              <a:rPr lang="en-US" dirty="0" smtClean="0"/>
              <a:t>Pick up of HIV tests (Thornton 2008)</a:t>
            </a:r>
            <a:endParaRPr lang="en-US" dirty="0"/>
          </a:p>
        </p:txBody>
      </p:sp>
    </p:spTree>
    <p:extLst>
      <p:ext uri="{BB962C8B-B14F-4D97-AF65-F5344CB8AC3E}">
        <p14:creationId xmlns:p14="http://schemas.microsoft.com/office/powerpoint/2010/main" val="29957762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a:t>
            </a:r>
            <a:r>
              <a:rPr lang="en-US" dirty="0" smtClean="0"/>
              <a:t>. Commitment</a:t>
            </a:r>
            <a:endParaRPr lang="en-US" dirty="0"/>
          </a:p>
        </p:txBody>
      </p:sp>
      <p:sp>
        <p:nvSpPr>
          <p:cNvPr id="3" name="Content Placeholder 2"/>
          <p:cNvSpPr>
            <a:spLocks noGrp="1"/>
          </p:cNvSpPr>
          <p:nvPr>
            <p:ph idx="1"/>
          </p:nvPr>
        </p:nvSpPr>
        <p:spPr>
          <a:xfrm>
            <a:off x="838200" y="1485900"/>
            <a:ext cx="10515600" cy="4691063"/>
          </a:xfrm>
        </p:spPr>
        <p:txBody>
          <a:bodyPr>
            <a:normAutofit fontScale="92500"/>
          </a:bodyPr>
          <a:lstStyle/>
          <a:p>
            <a:r>
              <a:rPr lang="en-US" dirty="0" smtClean="0"/>
              <a:t>Commitment: choice set reduction that has no external strategic benefit.</a:t>
            </a:r>
          </a:p>
          <a:p>
            <a:r>
              <a:rPr lang="en-US" dirty="0" smtClean="0"/>
              <a:t>In the laboratory, commitment can be induced: </a:t>
            </a:r>
            <a:r>
              <a:rPr lang="en-US" dirty="0" err="1" smtClean="0"/>
              <a:t>Wertenbroch</a:t>
            </a:r>
            <a:r>
              <a:rPr lang="en-US" dirty="0" smtClean="0"/>
              <a:t> (1998); </a:t>
            </a:r>
            <a:r>
              <a:rPr lang="en-US" dirty="0" err="1" smtClean="0"/>
              <a:t>Ariely</a:t>
            </a:r>
            <a:r>
              <a:rPr lang="en-US" dirty="0" smtClean="0"/>
              <a:t> and </a:t>
            </a:r>
            <a:r>
              <a:rPr lang="en-US" dirty="0" err="1" smtClean="0"/>
              <a:t>Wertenbroch</a:t>
            </a:r>
            <a:r>
              <a:rPr lang="en-US" dirty="0" smtClean="0"/>
              <a:t> (2002); </a:t>
            </a:r>
            <a:r>
              <a:rPr lang="en-US" dirty="0" err="1" smtClean="0"/>
              <a:t>Bisin</a:t>
            </a:r>
            <a:r>
              <a:rPr lang="en-US" dirty="0" smtClean="0"/>
              <a:t> and Hyndman (2014); </a:t>
            </a:r>
            <a:r>
              <a:rPr lang="en-US" dirty="0" err="1" smtClean="0"/>
              <a:t>Karlan</a:t>
            </a:r>
            <a:r>
              <a:rPr lang="en-US" dirty="0" smtClean="0"/>
              <a:t>, </a:t>
            </a:r>
            <a:r>
              <a:rPr lang="en-US" dirty="0" err="1" smtClean="0"/>
              <a:t>Gine</a:t>
            </a:r>
            <a:r>
              <a:rPr lang="en-US" dirty="0" smtClean="0"/>
              <a:t> and </a:t>
            </a:r>
            <a:r>
              <a:rPr lang="en-US" dirty="0" err="1" smtClean="0"/>
              <a:t>Zinman</a:t>
            </a:r>
            <a:r>
              <a:rPr lang="en-US" dirty="0" smtClean="0"/>
              <a:t> (2010); Ashraf </a:t>
            </a:r>
            <a:r>
              <a:rPr lang="en-US" dirty="0"/>
              <a:t>et al </a:t>
            </a:r>
            <a:r>
              <a:rPr lang="en-US" dirty="0" smtClean="0"/>
              <a:t>(2006) </a:t>
            </a:r>
            <a:r>
              <a:rPr lang="en-US" dirty="0"/>
              <a:t>and </a:t>
            </a:r>
            <a:r>
              <a:rPr lang="en-US" dirty="0" smtClean="0"/>
              <a:t>Kaur, Kremer, and Mullainathan (2010); Houser, </a:t>
            </a:r>
            <a:r>
              <a:rPr lang="en-US" dirty="0" err="1" smtClean="0"/>
              <a:t>Schunk</a:t>
            </a:r>
            <a:r>
              <a:rPr lang="en-US" dirty="0" smtClean="0"/>
              <a:t>, Winter, and Xiao (2010); Royer, </a:t>
            </a:r>
            <a:r>
              <a:rPr lang="en-US" dirty="0" err="1" smtClean="0"/>
              <a:t>Stehr</a:t>
            </a:r>
            <a:r>
              <a:rPr lang="en-US" dirty="0" smtClean="0"/>
              <a:t>, and Sydnor (2012); </a:t>
            </a:r>
            <a:r>
              <a:rPr lang="en-US" dirty="0" err="1" smtClean="0"/>
              <a:t>Beshears</a:t>
            </a:r>
            <a:r>
              <a:rPr lang="en-US" dirty="0" smtClean="0"/>
              <a:t> et al (2014); </a:t>
            </a:r>
            <a:r>
              <a:rPr lang="en-US" dirty="0" err="1" smtClean="0"/>
              <a:t>Augenblick</a:t>
            </a:r>
            <a:r>
              <a:rPr lang="en-US" dirty="0" smtClean="0"/>
              <a:t>, </a:t>
            </a:r>
            <a:r>
              <a:rPr lang="en-US" dirty="0" err="1" smtClean="0"/>
              <a:t>Niederle</a:t>
            </a:r>
            <a:r>
              <a:rPr lang="en-US" dirty="0" smtClean="0"/>
              <a:t>, and </a:t>
            </a:r>
            <a:r>
              <a:rPr lang="en-US" dirty="0" err="1" smtClean="0"/>
              <a:t>Sprenger</a:t>
            </a:r>
            <a:r>
              <a:rPr lang="en-US" dirty="0" smtClean="0"/>
              <a:t> (2015);  </a:t>
            </a:r>
            <a:r>
              <a:rPr lang="en-US" dirty="0" err="1" smtClean="0"/>
              <a:t>Schilbach</a:t>
            </a:r>
            <a:r>
              <a:rPr lang="en-US" dirty="0" smtClean="0"/>
              <a:t> (2015); for </a:t>
            </a:r>
            <a:r>
              <a:rPr lang="en-US" dirty="0"/>
              <a:t>a review see Bryan, </a:t>
            </a:r>
            <a:r>
              <a:rPr lang="en-US" dirty="0" err="1"/>
              <a:t>Karlan</a:t>
            </a:r>
            <a:r>
              <a:rPr lang="en-US" dirty="0"/>
              <a:t> and Nelson </a:t>
            </a:r>
            <a:r>
              <a:rPr lang="en-US" dirty="0" smtClean="0"/>
              <a:t>(2010)</a:t>
            </a:r>
            <a:r>
              <a:rPr lang="en-US" dirty="0"/>
              <a:t>.</a:t>
            </a:r>
            <a:endParaRPr lang="en-US" dirty="0" smtClean="0"/>
          </a:p>
          <a:p>
            <a:r>
              <a:rPr lang="en-US" dirty="0" smtClean="0"/>
              <a:t>However, the willingness to pay for commitment is quite low.</a:t>
            </a:r>
          </a:p>
          <a:p>
            <a:r>
              <a:rPr lang="en-US" dirty="0" smtClean="0"/>
              <a:t>And the fraction committing is sometimes quite low.  </a:t>
            </a:r>
            <a:r>
              <a:rPr lang="en-US" dirty="0" err="1" smtClean="0"/>
              <a:t>Ariely</a:t>
            </a:r>
            <a:r>
              <a:rPr lang="en-US" dirty="0" smtClean="0"/>
              <a:t> and </a:t>
            </a:r>
            <a:r>
              <a:rPr lang="en-US" dirty="0" err="1" smtClean="0"/>
              <a:t>Wertenbroch</a:t>
            </a:r>
            <a:r>
              <a:rPr lang="en-US" dirty="0" smtClean="0"/>
              <a:t> (2002); </a:t>
            </a:r>
            <a:r>
              <a:rPr lang="en-US" dirty="0" err="1" smtClean="0"/>
              <a:t>Augenblick</a:t>
            </a:r>
            <a:r>
              <a:rPr lang="en-US" dirty="0" smtClean="0"/>
              <a:t>, </a:t>
            </a:r>
            <a:r>
              <a:rPr lang="en-US" dirty="0" err="1" smtClean="0"/>
              <a:t>Niederle</a:t>
            </a:r>
            <a:r>
              <a:rPr lang="en-US" dirty="0" smtClean="0"/>
              <a:t>, and </a:t>
            </a:r>
            <a:r>
              <a:rPr lang="en-US" dirty="0" err="1" smtClean="0"/>
              <a:t>Sprenger</a:t>
            </a:r>
            <a:r>
              <a:rPr lang="en-US" dirty="0" smtClean="0"/>
              <a:t> (2015); and </a:t>
            </a:r>
            <a:r>
              <a:rPr lang="en-US" dirty="0" err="1" smtClean="0"/>
              <a:t>Beshears</a:t>
            </a:r>
            <a:r>
              <a:rPr lang="en-US" dirty="0" smtClean="0"/>
              <a:t> et al (2014) are exceptions.</a:t>
            </a:r>
            <a:endParaRPr lang="en-US" dirty="0"/>
          </a:p>
        </p:txBody>
      </p:sp>
    </p:spTree>
    <p:extLst>
      <p:ext uri="{BB962C8B-B14F-4D97-AF65-F5344CB8AC3E}">
        <p14:creationId xmlns:p14="http://schemas.microsoft.com/office/powerpoint/2010/main" val="34727789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a:t>
            </a:r>
            <a:r>
              <a:rPr lang="en-US" dirty="0" smtClean="0"/>
              <a:t>. Paternalistic policies</a:t>
            </a:r>
            <a:endParaRPr lang="en-US" dirty="0"/>
          </a:p>
        </p:txBody>
      </p:sp>
      <p:sp>
        <p:nvSpPr>
          <p:cNvPr id="3" name="Content Placeholder 2"/>
          <p:cNvSpPr>
            <a:spLocks noGrp="1"/>
          </p:cNvSpPr>
          <p:nvPr>
            <p:ph idx="1"/>
          </p:nvPr>
        </p:nvSpPr>
        <p:spPr/>
        <p:txBody>
          <a:bodyPr/>
          <a:lstStyle/>
          <a:p>
            <a:r>
              <a:rPr lang="en-US" dirty="0" smtClean="0"/>
              <a:t>Social Security (Feldstein 1985, </a:t>
            </a:r>
            <a:r>
              <a:rPr lang="en-US" dirty="0" err="1" smtClean="0"/>
              <a:t>Beshears</a:t>
            </a:r>
            <a:r>
              <a:rPr lang="en-US" dirty="0" smtClean="0"/>
              <a:t> et al 2016)</a:t>
            </a:r>
          </a:p>
          <a:p>
            <a:r>
              <a:rPr lang="en-US" dirty="0" smtClean="0"/>
              <a:t>EITC (Lockwood, 2016)</a:t>
            </a:r>
          </a:p>
          <a:p>
            <a:r>
              <a:rPr lang="en-US" dirty="0" smtClean="0"/>
              <a:t>Defined contribution savings plans (</a:t>
            </a:r>
            <a:r>
              <a:rPr lang="en-US" dirty="0" err="1" smtClean="0"/>
              <a:t>Laibson</a:t>
            </a:r>
            <a:r>
              <a:rPr lang="en-US" dirty="0" smtClean="0"/>
              <a:t> et al 1997)</a:t>
            </a:r>
          </a:p>
          <a:p>
            <a:r>
              <a:rPr lang="en-US" dirty="0" smtClean="0"/>
              <a:t>Compulsory education</a:t>
            </a:r>
          </a:p>
          <a:p>
            <a:r>
              <a:rPr lang="en-US" dirty="0" smtClean="0"/>
              <a:t>Usury laws</a:t>
            </a:r>
          </a:p>
          <a:p>
            <a:r>
              <a:rPr lang="en-US" dirty="0" smtClean="0"/>
              <a:t>Most of these laws could be interpreted as paternalistic control of others, rather than a preference for commitment: </a:t>
            </a:r>
            <a:r>
              <a:rPr lang="en-US" dirty="0" err="1" smtClean="0"/>
              <a:t>Fedyk</a:t>
            </a:r>
            <a:r>
              <a:rPr lang="en-US" dirty="0" smtClean="0"/>
              <a:t> </a:t>
            </a:r>
            <a:r>
              <a:rPr lang="en-US" dirty="0"/>
              <a:t>(2016</a:t>
            </a:r>
            <a:r>
              <a:rPr lang="en-US" dirty="0" smtClean="0"/>
              <a:t>).</a:t>
            </a:r>
          </a:p>
        </p:txBody>
      </p:sp>
    </p:spTree>
    <p:extLst>
      <p:ext uri="{BB962C8B-B14F-4D97-AF65-F5344CB8AC3E}">
        <p14:creationId xmlns:p14="http://schemas.microsoft.com/office/powerpoint/2010/main" val="3591054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5"/>
            <a:ext cx="10515600" cy="1325563"/>
          </a:xfrm>
        </p:spPr>
        <p:txBody>
          <a:bodyPr/>
          <a:lstStyle/>
          <a:p>
            <a:r>
              <a:rPr lang="en-US" dirty="0" smtClean="0"/>
              <a:t>III. Puzzles and Open Questions</a:t>
            </a:r>
            <a:endParaRPr lang="en-US" dirty="0"/>
          </a:p>
        </p:txBody>
      </p:sp>
      <p:sp>
        <p:nvSpPr>
          <p:cNvPr id="3" name="Content Placeholder 2"/>
          <p:cNvSpPr>
            <a:spLocks noGrp="1"/>
          </p:cNvSpPr>
          <p:nvPr>
            <p:ph idx="1"/>
          </p:nvPr>
        </p:nvSpPr>
        <p:spPr>
          <a:xfrm>
            <a:off x="838200" y="1422400"/>
            <a:ext cx="10515600" cy="5159022"/>
          </a:xfrm>
        </p:spPr>
        <p:txBody>
          <a:bodyPr>
            <a:normAutofit fontScale="92500" lnSpcReduction="20000"/>
          </a:bodyPr>
          <a:lstStyle/>
          <a:p>
            <a:pPr marL="514350" indent="-514350">
              <a:buFont typeface="+mj-lt"/>
              <a:buAutoNum type="arabicPeriod"/>
            </a:pPr>
            <a:r>
              <a:rPr lang="en-US" dirty="0" smtClean="0"/>
              <a:t>Impatience over monetary </a:t>
            </a:r>
            <a:r>
              <a:rPr lang="en-US" dirty="0"/>
              <a:t>f</a:t>
            </a:r>
            <a:r>
              <a:rPr lang="en-US" dirty="0" smtClean="0"/>
              <a:t>lows instead of consumption</a:t>
            </a:r>
          </a:p>
          <a:p>
            <a:pPr marL="514350" indent="-514350">
              <a:buFont typeface="+mj-lt"/>
              <a:buAutoNum type="arabicPeriod"/>
            </a:pPr>
            <a:r>
              <a:rPr lang="en-US" dirty="0" smtClean="0"/>
              <a:t>Multiple mechanisms, including probability weighting</a:t>
            </a:r>
          </a:p>
          <a:p>
            <a:pPr marL="514350" indent="-514350">
              <a:buFont typeface="+mj-lt"/>
              <a:buAutoNum type="arabicPeriod"/>
            </a:pPr>
            <a:r>
              <a:rPr lang="en-US" dirty="0"/>
              <a:t>Negative discounting</a:t>
            </a:r>
          </a:p>
          <a:p>
            <a:pPr marL="514350" indent="-514350">
              <a:buFont typeface="+mj-lt"/>
              <a:buAutoNum type="arabicPeriod"/>
            </a:pPr>
            <a:r>
              <a:rPr lang="en-US" dirty="0" smtClean="0"/>
              <a:t>Heterogeneity and domain generality</a:t>
            </a:r>
          </a:p>
          <a:p>
            <a:pPr marL="514350" indent="-514350">
              <a:buFont typeface="+mj-lt"/>
              <a:buAutoNum type="arabicPeriod"/>
            </a:pPr>
            <a:r>
              <a:rPr lang="en-US" dirty="0" smtClean="0"/>
              <a:t>Duration of the present</a:t>
            </a:r>
          </a:p>
          <a:p>
            <a:pPr marL="514350" indent="-514350">
              <a:buFont typeface="+mj-lt"/>
              <a:buAutoNum type="arabicPeriod"/>
            </a:pPr>
            <a:r>
              <a:rPr lang="en-US" dirty="0" smtClean="0"/>
              <a:t>What is tempting</a:t>
            </a:r>
          </a:p>
          <a:p>
            <a:pPr marL="514350" indent="-514350">
              <a:buFont typeface="+mj-lt"/>
              <a:buAutoNum type="arabicPeriod"/>
            </a:pPr>
            <a:r>
              <a:rPr lang="en-US" dirty="0" smtClean="0"/>
              <a:t>Missing commitment</a:t>
            </a:r>
          </a:p>
          <a:p>
            <a:pPr marL="514350" indent="-514350">
              <a:buFont typeface="+mj-lt"/>
              <a:buAutoNum type="arabicPeriod"/>
            </a:pPr>
            <a:r>
              <a:rPr lang="en-US" dirty="0" smtClean="0"/>
              <a:t>Retirement saving adequacy</a:t>
            </a:r>
          </a:p>
          <a:p>
            <a:pPr marL="514350" indent="-514350">
              <a:buFont typeface="+mj-lt"/>
              <a:buAutoNum type="arabicPeriod"/>
            </a:pPr>
            <a:r>
              <a:rPr lang="en-US" dirty="0" smtClean="0"/>
              <a:t>Measuring temptation</a:t>
            </a:r>
          </a:p>
          <a:p>
            <a:pPr marL="514350" indent="-514350">
              <a:buFont typeface="+mj-lt"/>
              <a:buAutoNum type="arabicPeriod"/>
            </a:pPr>
            <a:r>
              <a:rPr lang="en-US" dirty="0" smtClean="0"/>
              <a:t>Malleability and self-management</a:t>
            </a:r>
          </a:p>
          <a:p>
            <a:pPr marL="514350" indent="-514350">
              <a:buFont typeface="+mj-lt"/>
              <a:buAutoNum type="arabicPeriod"/>
            </a:pPr>
            <a:r>
              <a:rPr lang="en-US" dirty="0" smtClean="0"/>
              <a:t>Welfare and policy</a:t>
            </a:r>
          </a:p>
          <a:p>
            <a:pPr marL="514350" indent="-514350">
              <a:buFont typeface="+mj-lt"/>
              <a:buAutoNum type="arabicPeriod"/>
            </a:pPr>
            <a:r>
              <a:rPr lang="en-US" dirty="0" smtClean="0"/>
              <a:t>Alternative psychological conceptions</a:t>
            </a:r>
          </a:p>
          <a:p>
            <a:endParaRPr lang="en-US" dirty="0"/>
          </a:p>
        </p:txBody>
      </p:sp>
    </p:spTree>
    <p:extLst>
      <p:ext uri="{BB962C8B-B14F-4D97-AF65-F5344CB8AC3E}">
        <p14:creationId xmlns:p14="http://schemas.microsoft.com/office/powerpoint/2010/main" val="11918437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US" dirty="0" smtClean="0"/>
              <a:t>1. Impatience over monetary flows instead of consumption</a:t>
            </a:r>
            <a:endParaRPr lang="en-US" dirty="0"/>
          </a:p>
        </p:txBody>
      </p:sp>
      <p:sp>
        <p:nvSpPr>
          <p:cNvPr id="3" name="Content Placeholder 2"/>
          <p:cNvSpPr>
            <a:spLocks noGrp="1"/>
          </p:cNvSpPr>
          <p:nvPr>
            <p:ph idx="1"/>
          </p:nvPr>
        </p:nvSpPr>
        <p:spPr/>
        <p:txBody>
          <a:bodyPr>
            <a:normAutofit lnSpcReduction="10000"/>
          </a:bodyPr>
          <a:lstStyle/>
          <a:p>
            <a:r>
              <a:rPr lang="en-US" dirty="0" smtClean="0"/>
              <a:t>Critical of money-earlier vs. later (MEL)</a:t>
            </a:r>
          </a:p>
          <a:p>
            <a:pPr lvl="1"/>
            <a:r>
              <a:rPr lang="en-US" dirty="0" err="1"/>
              <a:t>Coller</a:t>
            </a:r>
            <a:r>
              <a:rPr lang="en-US" dirty="0"/>
              <a:t> and Williams (</a:t>
            </a:r>
            <a:r>
              <a:rPr lang="en-US" dirty="0" smtClean="0"/>
              <a:t>1999), </a:t>
            </a:r>
            <a:r>
              <a:rPr lang="en-US" dirty="0" err="1" smtClean="0"/>
              <a:t>Cubitt</a:t>
            </a:r>
            <a:r>
              <a:rPr lang="en-US" dirty="0" smtClean="0"/>
              <a:t> </a:t>
            </a:r>
            <a:r>
              <a:rPr lang="en-US" dirty="0"/>
              <a:t>and Read (</a:t>
            </a:r>
            <a:r>
              <a:rPr lang="en-US" dirty="0" smtClean="0"/>
              <a:t>2007), </a:t>
            </a:r>
            <a:r>
              <a:rPr lang="en-US" dirty="0" err="1" smtClean="0"/>
              <a:t>Chabris</a:t>
            </a:r>
            <a:r>
              <a:rPr lang="en-US" dirty="0" smtClean="0"/>
              <a:t> </a:t>
            </a:r>
            <a:r>
              <a:rPr lang="en-US" dirty="0"/>
              <a:t>et al </a:t>
            </a:r>
            <a:r>
              <a:rPr lang="en-US" dirty="0" smtClean="0"/>
              <a:t>(2008), </a:t>
            </a:r>
            <a:r>
              <a:rPr lang="en-US" dirty="0" err="1"/>
              <a:t>Epper</a:t>
            </a:r>
            <a:r>
              <a:rPr lang="en-US" dirty="0"/>
              <a:t>, Fehr-</a:t>
            </a:r>
            <a:r>
              <a:rPr lang="en-US" dirty="0" err="1"/>
              <a:t>Duda</a:t>
            </a:r>
            <a:r>
              <a:rPr lang="en-US" dirty="0"/>
              <a:t>, and </a:t>
            </a:r>
            <a:r>
              <a:rPr lang="en-US" dirty="0" err="1"/>
              <a:t>Bruhin</a:t>
            </a:r>
            <a:r>
              <a:rPr lang="en-US" dirty="0"/>
              <a:t> </a:t>
            </a:r>
            <a:r>
              <a:rPr lang="en-US" dirty="0" smtClean="0"/>
              <a:t>(2011), </a:t>
            </a:r>
            <a:r>
              <a:rPr lang="en-US" dirty="0" err="1"/>
              <a:t>Augenblick</a:t>
            </a:r>
            <a:r>
              <a:rPr lang="en-US" dirty="0"/>
              <a:t>, </a:t>
            </a:r>
            <a:r>
              <a:rPr lang="en-US" dirty="0" err="1"/>
              <a:t>Niederle</a:t>
            </a:r>
            <a:r>
              <a:rPr lang="en-US" dirty="0"/>
              <a:t>, and </a:t>
            </a:r>
            <a:r>
              <a:rPr lang="en-US" dirty="0" err="1"/>
              <a:t>Sprenger</a:t>
            </a:r>
            <a:r>
              <a:rPr lang="en-US" dirty="0"/>
              <a:t> </a:t>
            </a:r>
            <a:r>
              <a:rPr lang="en-US" dirty="0" smtClean="0"/>
              <a:t>(2015), </a:t>
            </a:r>
            <a:r>
              <a:rPr lang="en-US" dirty="0"/>
              <a:t>Ericson et. al </a:t>
            </a:r>
            <a:r>
              <a:rPr lang="en-US" dirty="0" smtClean="0"/>
              <a:t>(2015), Cohen et al (2016), </a:t>
            </a:r>
            <a:r>
              <a:rPr lang="en-US" dirty="0"/>
              <a:t>Reuben, Sapienza, and </a:t>
            </a:r>
            <a:r>
              <a:rPr lang="en-US" dirty="0" err="1"/>
              <a:t>Zingales</a:t>
            </a:r>
            <a:r>
              <a:rPr lang="en-US" dirty="0"/>
              <a:t> (2015) </a:t>
            </a:r>
            <a:endParaRPr lang="en-US" dirty="0" smtClean="0"/>
          </a:p>
          <a:p>
            <a:r>
              <a:rPr lang="en-US" dirty="0" smtClean="0"/>
              <a:t>Assume that choices </a:t>
            </a:r>
            <a:r>
              <a:rPr lang="en-US" dirty="0"/>
              <a:t>in MEL experiments are equivalent to choices over time-dated utility flows </a:t>
            </a:r>
          </a:p>
          <a:p>
            <a:pPr lvl="1"/>
            <a:r>
              <a:rPr lang="en-US" dirty="0" err="1" smtClean="0"/>
              <a:t>Thaler</a:t>
            </a:r>
            <a:r>
              <a:rPr lang="en-US" dirty="0" smtClean="0"/>
              <a:t> (1981); Kirby and Herrnstein (1995); </a:t>
            </a:r>
            <a:r>
              <a:rPr lang="en-US" dirty="0" err="1" smtClean="0"/>
              <a:t>Loewenstein</a:t>
            </a:r>
            <a:r>
              <a:rPr lang="en-US" dirty="0" smtClean="0"/>
              <a:t> and </a:t>
            </a:r>
            <a:r>
              <a:rPr lang="en-US" dirty="0" err="1" smtClean="0"/>
              <a:t>Prelec</a:t>
            </a:r>
            <a:r>
              <a:rPr lang="en-US" dirty="0" smtClean="0"/>
              <a:t> (1999); Andersen </a:t>
            </a:r>
            <a:r>
              <a:rPr lang="en-US" dirty="0"/>
              <a:t>et al 2008, </a:t>
            </a:r>
            <a:r>
              <a:rPr lang="en-US" dirty="0" err="1"/>
              <a:t>Benhabib</a:t>
            </a:r>
            <a:r>
              <a:rPr lang="en-US" dirty="0"/>
              <a:t> et al. 2010, Halevy 2014, 2015</a:t>
            </a:r>
            <a:r>
              <a:rPr lang="en-US" dirty="0" smtClean="0"/>
              <a:t>).</a:t>
            </a:r>
          </a:p>
          <a:p>
            <a:r>
              <a:rPr lang="en-US" dirty="0" smtClean="0"/>
              <a:t>Other mechanisms at play in the MEL literature: trust, risk, probability weighting, or heuristics (see next slide).</a:t>
            </a:r>
            <a:endParaRPr lang="en-US" dirty="0"/>
          </a:p>
        </p:txBody>
      </p:sp>
    </p:spTree>
    <p:extLst>
      <p:ext uri="{BB962C8B-B14F-4D97-AF65-F5344CB8AC3E}">
        <p14:creationId xmlns:p14="http://schemas.microsoft.com/office/powerpoint/2010/main" val="38106483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a:t>
            </a:r>
            <a:r>
              <a:rPr lang="en-US" dirty="0" smtClean="0"/>
              <a:t>. Multiple mechanisms, including probability weighting</a:t>
            </a:r>
            <a:endParaRPr lang="en-US" dirty="0"/>
          </a:p>
        </p:txBody>
      </p:sp>
      <p:sp>
        <p:nvSpPr>
          <p:cNvPr id="3" name="Content Placeholder 2"/>
          <p:cNvSpPr>
            <a:spLocks noGrp="1"/>
          </p:cNvSpPr>
          <p:nvPr>
            <p:ph idx="1"/>
          </p:nvPr>
        </p:nvSpPr>
        <p:spPr/>
        <p:txBody>
          <a:bodyPr/>
          <a:lstStyle/>
          <a:p>
            <a:r>
              <a:rPr lang="en-US" dirty="0" smtClean="0"/>
              <a:t>Risk and probability weighting: </a:t>
            </a:r>
            <a:r>
              <a:rPr lang="en-US" dirty="0" err="1"/>
              <a:t>Souzou</a:t>
            </a:r>
            <a:r>
              <a:rPr lang="en-US" dirty="0"/>
              <a:t> </a:t>
            </a:r>
            <a:r>
              <a:rPr lang="en-US" dirty="0" smtClean="0"/>
              <a:t>(1998), </a:t>
            </a:r>
            <a:r>
              <a:rPr lang="en-US" dirty="0" err="1"/>
              <a:t>Dasgupta</a:t>
            </a:r>
            <a:r>
              <a:rPr lang="en-US" dirty="0"/>
              <a:t> and </a:t>
            </a:r>
            <a:r>
              <a:rPr lang="en-US" dirty="0" err="1"/>
              <a:t>Maskin</a:t>
            </a:r>
            <a:r>
              <a:rPr lang="en-US" dirty="0"/>
              <a:t> </a:t>
            </a:r>
            <a:r>
              <a:rPr lang="en-US" dirty="0" smtClean="0"/>
              <a:t>(2005), </a:t>
            </a:r>
            <a:r>
              <a:rPr lang="en-US" dirty="0"/>
              <a:t>Halevy </a:t>
            </a:r>
            <a:r>
              <a:rPr lang="en-US" dirty="0" smtClean="0"/>
              <a:t>(2008), </a:t>
            </a:r>
            <a:r>
              <a:rPr lang="en-US" dirty="0" err="1"/>
              <a:t>Epper</a:t>
            </a:r>
            <a:r>
              <a:rPr lang="en-US" dirty="0"/>
              <a:t>, Fehr-</a:t>
            </a:r>
            <a:r>
              <a:rPr lang="en-US" dirty="0" err="1"/>
              <a:t>Duda</a:t>
            </a:r>
            <a:r>
              <a:rPr lang="en-US" dirty="0"/>
              <a:t>, and </a:t>
            </a:r>
            <a:r>
              <a:rPr lang="en-US" dirty="0" err="1"/>
              <a:t>Bruhin</a:t>
            </a:r>
            <a:r>
              <a:rPr lang="en-US" dirty="0"/>
              <a:t> </a:t>
            </a:r>
            <a:r>
              <a:rPr lang="en-US" dirty="0" smtClean="0"/>
              <a:t>(2011), </a:t>
            </a:r>
            <a:r>
              <a:rPr lang="en-US" dirty="0"/>
              <a:t>Saito </a:t>
            </a:r>
            <a:r>
              <a:rPr lang="en-US" dirty="0" smtClean="0"/>
              <a:t>(2011), </a:t>
            </a:r>
            <a:r>
              <a:rPr lang="en-US" dirty="0"/>
              <a:t>and </a:t>
            </a:r>
            <a:r>
              <a:rPr lang="en-US" dirty="0" err="1"/>
              <a:t>Andreoni</a:t>
            </a:r>
            <a:r>
              <a:rPr lang="en-US" dirty="0"/>
              <a:t> and </a:t>
            </a:r>
            <a:r>
              <a:rPr lang="en-US" dirty="0" err="1"/>
              <a:t>Sprenger</a:t>
            </a:r>
            <a:r>
              <a:rPr lang="en-US" dirty="0"/>
              <a:t> </a:t>
            </a:r>
            <a:r>
              <a:rPr lang="en-US" dirty="0" smtClean="0"/>
              <a:t>(2012b); </a:t>
            </a:r>
            <a:r>
              <a:rPr lang="en-US" dirty="0"/>
              <a:t>Anderson and Stafford (2009)</a:t>
            </a:r>
            <a:endParaRPr lang="en-US" dirty="0" smtClean="0"/>
          </a:p>
          <a:p>
            <a:r>
              <a:rPr lang="en-US" dirty="0" smtClean="0"/>
              <a:t>Trust and Forecasting Beliefs: Alternative interpretations of the marshmallow task (see McGuire </a:t>
            </a:r>
            <a:r>
              <a:rPr lang="en-US" dirty="0"/>
              <a:t>and Kable </a:t>
            </a:r>
            <a:r>
              <a:rPr lang="en-US" dirty="0" smtClean="0"/>
              <a:t>2013).</a:t>
            </a:r>
          </a:p>
          <a:p>
            <a:r>
              <a:rPr lang="en-US" dirty="0" smtClean="0"/>
              <a:t>Heuristics: Read et al (2012, 2013); Ericson et al (2015)</a:t>
            </a:r>
          </a:p>
          <a:p>
            <a:endParaRPr lang="en-US" dirty="0"/>
          </a:p>
        </p:txBody>
      </p:sp>
    </p:spTree>
    <p:extLst>
      <p:ext uri="{BB962C8B-B14F-4D97-AF65-F5344CB8AC3E}">
        <p14:creationId xmlns:p14="http://schemas.microsoft.com/office/powerpoint/2010/main" val="21550029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a:t>
            </a:r>
            <a:r>
              <a:rPr lang="en-US" dirty="0" smtClean="0"/>
              <a:t>. Negative discounting (</a:t>
            </a:r>
            <a:r>
              <a:rPr lang="en-US" dirty="0" err="1" smtClean="0"/>
              <a:t>wrt</a:t>
            </a:r>
            <a:r>
              <a:rPr lang="en-US" dirty="0" smtClean="0"/>
              <a:t> long-run sequences)</a:t>
            </a:r>
            <a:endParaRPr lang="en-US" dirty="0"/>
          </a:p>
        </p:txBody>
      </p:sp>
      <p:sp>
        <p:nvSpPr>
          <p:cNvPr id="3" name="Content Placeholder 2"/>
          <p:cNvSpPr>
            <a:spLocks noGrp="1"/>
          </p:cNvSpPr>
          <p:nvPr>
            <p:ph idx="1"/>
          </p:nvPr>
        </p:nvSpPr>
        <p:spPr/>
        <p:txBody>
          <a:bodyPr>
            <a:normAutofit/>
          </a:bodyPr>
          <a:lstStyle/>
          <a:p>
            <a:r>
              <a:rPr lang="en-US" dirty="0" err="1"/>
              <a:t>Barsky</a:t>
            </a:r>
            <a:r>
              <a:rPr lang="en-US" dirty="0"/>
              <a:t> et al, </a:t>
            </a:r>
            <a:r>
              <a:rPr lang="en-US" dirty="0" smtClean="0"/>
              <a:t>(1997): subjects </a:t>
            </a:r>
            <a:r>
              <a:rPr lang="en-US" dirty="0"/>
              <a:t>prefer a flat or rising slope of the real consumption path when the real interest rate is </a:t>
            </a:r>
            <a:r>
              <a:rPr lang="en-US" dirty="0" smtClean="0"/>
              <a:t>zero.</a:t>
            </a:r>
          </a:p>
          <a:p>
            <a:r>
              <a:rPr lang="en-US" dirty="0" smtClean="0"/>
              <a:t>For a review see </a:t>
            </a:r>
            <a:r>
              <a:rPr lang="en-US" dirty="0" err="1" smtClean="0"/>
              <a:t>Loewenstein</a:t>
            </a:r>
            <a:r>
              <a:rPr lang="en-US" dirty="0" smtClean="0"/>
              <a:t> </a:t>
            </a:r>
            <a:r>
              <a:rPr lang="en-US" dirty="0"/>
              <a:t>and </a:t>
            </a:r>
            <a:r>
              <a:rPr lang="en-US" dirty="0" err="1"/>
              <a:t>Prelec</a:t>
            </a:r>
            <a:r>
              <a:rPr lang="en-US" dirty="0"/>
              <a:t> (1993).  </a:t>
            </a:r>
            <a:endParaRPr lang="en-US" dirty="0" smtClean="0"/>
          </a:p>
          <a:p>
            <a:r>
              <a:rPr lang="en-US" dirty="0" smtClean="0"/>
              <a:t>See </a:t>
            </a:r>
            <a:r>
              <a:rPr lang="en-US" dirty="0"/>
              <a:t>also </a:t>
            </a:r>
            <a:r>
              <a:rPr lang="en-US" dirty="0" err="1"/>
              <a:t>Loewenstein</a:t>
            </a:r>
            <a:r>
              <a:rPr lang="en-US" dirty="0"/>
              <a:t> and </a:t>
            </a:r>
            <a:r>
              <a:rPr lang="en-US" dirty="0" err="1"/>
              <a:t>Sicherman</a:t>
            </a:r>
            <a:r>
              <a:rPr lang="en-US" dirty="0"/>
              <a:t> (1991) and Bhatia et al (2016).</a:t>
            </a:r>
          </a:p>
          <a:p>
            <a:r>
              <a:rPr lang="en-US" dirty="0" smtClean="0"/>
              <a:t>Mechanisms:</a:t>
            </a:r>
          </a:p>
          <a:p>
            <a:pPr lvl="1"/>
            <a:r>
              <a:rPr lang="en-US" dirty="0" smtClean="0"/>
              <a:t>Habits: Ryder and Heal (1973), Abel (1990)</a:t>
            </a:r>
          </a:p>
          <a:p>
            <a:pPr lvl="1"/>
            <a:r>
              <a:rPr lang="en-US" dirty="0" smtClean="0"/>
              <a:t>Reference points: </a:t>
            </a:r>
          </a:p>
          <a:p>
            <a:pPr lvl="1"/>
            <a:r>
              <a:rPr lang="en-US" dirty="0" smtClean="0"/>
              <a:t>Anticipation: </a:t>
            </a:r>
            <a:r>
              <a:rPr lang="en-US" dirty="0" err="1" smtClean="0"/>
              <a:t>Loewenstein</a:t>
            </a:r>
            <a:r>
              <a:rPr lang="en-US" dirty="0" smtClean="0"/>
              <a:t> (1987); </a:t>
            </a:r>
            <a:r>
              <a:rPr lang="en-US" dirty="0" err="1" smtClean="0"/>
              <a:t>Caplin</a:t>
            </a:r>
            <a:r>
              <a:rPr lang="en-US" dirty="0" smtClean="0"/>
              <a:t> and Leahy (2001)</a:t>
            </a:r>
          </a:p>
        </p:txBody>
      </p:sp>
    </p:spTree>
    <p:extLst>
      <p:ext uri="{BB962C8B-B14F-4D97-AF65-F5344CB8AC3E}">
        <p14:creationId xmlns:p14="http://schemas.microsoft.com/office/powerpoint/2010/main" val="26681139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a:t>
            </a:r>
            <a:r>
              <a:rPr lang="en-US" dirty="0" smtClean="0"/>
              <a:t>. Heterogeneity and domain generality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Mischel</a:t>
            </a:r>
            <a:r>
              <a:rPr lang="en-US" dirty="0" smtClean="0"/>
              <a:t> et al (1970, 1989): marshmallow test is correlated (0.16) with personality scales that are designed to measure self-regulatory capacity</a:t>
            </a:r>
          </a:p>
          <a:p>
            <a:r>
              <a:rPr lang="en-US" dirty="0" smtClean="0"/>
              <a:t>Reuben, Sapienza, and </a:t>
            </a:r>
            <a:r>
              <a:rPr lang="en-US" dirty="0" err="1" smtClean="0"/>
              <a:t>Zingales</a:t>
            </a:r>
            <a:r>
              <a:rPr lang="en-US" dirty="0" smtClean="0"/>
              <a:t> (2010) (</a:t>
            </a:r>
            <a:r>
              <a:rPr lang="en-US" i="1" dirty="0" smtClean="0"/>
              <a:t>R</a:t>
            </a:r>
            <a:r>
              <a:rPr lang="en-US" baseline="30000" dirty="0" smtClean="0"/>
              <a:t>2</a:t>
            </a:r>
            <a:r>
              <a:rPr lang="en-US" dirty="0" smtClean="0"/>
              <a:t>=0.12); Harrison</a:t>
            </a:r>
            <a:r>
              <a:rPr lang="en-US" dirty="0"/>
              <a:t>, Lau and </a:t>
            </a:r>
            <a:r>
              <a:rPr lang="en-US" dirty="0" err="1"/>
              <a:t>Ruström</a:t>
            </a:r>
            <a:r>
              <a:rPr lang="en-US" dirty="0"/>
              <a:t> (</a:t>
            </a:r>
            <a:r>
              <a:rPr lang="en-US" dirty="0" smtClean="0"/>
              <a:t>2010); Benjamin et al (2016); Meier </a:t>
            </a:r>
            <a:r>
              <a:rPr lang="en-US" dirty="0"/>
              <a:t>and </a:t>
            </a:r>
            <a:r>
              <a:rPr lang="en-US" dirty="0" err="1"/>
              <a:t>Sprenger</a:t>
            </a:r>
            <a:r>
              <a:rPr lang="en-US" dirty="0"/>
              <a:t> (2013) </a:t>
            </a:r>
            <a:r>
              <a:rPr lang="en-US" dirty="0" smtClean="0"/>
              <a:t>; Tanaka </a:t>
            </a:r>
            <a:r>
              <a:rPr lang="en-US" dirty="0"/>
              <a:t>et al (</a:t>
            </a:r>
            <a:r>
              <a:rPr lang="en-US" dirty="0" smtClean="0"/>
              <a:t>2010); Cadena </a:t>
            </a:r>
            <a:r>
              <a:rPr lang="en-US" dirty="0"/>
              <a:t>and Keys (</a:t>
            </a:r>
            <a:r>
              <a:rPr lang="en-US" dirty="0" smtClean="0"/>
              <a:t>2011); </a:t>
            </a:r>
            <a:r>
              <a:rPr lang="en-US" dirty="0" err="1" smtClean="0"/>
              <a:t>Bettinger</a:t>
            </a:r>
            <a:r>
              <a:rPr lang="en-US" dirty="0" smtClean="0"/>
              <a:t> </a:t>
            </a:r>
            <a:r>
              <a:rPr lang="en-US" dirty="0"/>
              <a:t>and </a:t>
            </a:r>
            <a:r>
              <a:rPr lang="en-US" dirty="0" err="1"/>
              <a:t>Slonim</a:t>
            </a:r>
            <a:r>
              <a:rPr lang="en-US" dirty="0"/>
              <a:t> (</a:t>
            </a:r>
            <a:r>
              <a:rPr lang="en-US" dirty="0" smtClean="0"/>
              <a:t>2007); Sutter </a:t>
            </a:r>
            <a:r>
              <a:rPr lang="en-US" dirty="0"/>
              <a:t>et al. (</a:t>
            </a:r>
            <a:r>
              <a:rPr lang="en-US" dirty="0" smtClean="0"/>
              <a:t>2013); Castillo </a:t>
            </a:r>
            <a:r>
              <a:rPr lang="en-US" dirty="0"/>
              <a:t>et al. (</a:t>
            </a:r>
            <a:r>
              <a:rPr lang="en-US" dirty="0" smtClean="0"/>
              <a:t>2011); </a:t>
            </a:r>
            <a:r>
              <a:rPr lang="en-US" dirty="0" err="1" smtClean="0"/>
              <a:t>Golsteyn</a:t>
            </a:r>
            <a:r>
              <a:rPr lang="en-US" dirty="0"/>
              <a:t>, </a:t>
            </a:r>
            <a:r>
              <a:rPr lang="en-US" dirty="0" err="1"/>
              <a:t>Gronqvist</a:t>
            </a:r>
            <a:r>
              <a:rPr lang="en-US" dirty="0"/>
              <a:t> and </a:t>
            </a:r>
            <a:r>
              <a:rPr lang="en-US" dirty="0" err="1"/>
              <a:t>Lindahl</a:t>
            </a:r>
            <a:r>
              <a:rPr lang="en-US" dirty="0"/>
              <a:t> (2013) </a:t>
            </a:r>
            <a:r>
              <a:rPr lang="en-US" dirty="0" smtClean="0"/>
              <a:t>; Daly</a:t>
            </a:r>
            <a:r>
              <a:rPr lang="en-US" dirty="0"/>
              <a:t>, Delaney, and Harmon (</a:t>
            </a:r>
            <a:r>
              <a:rPr lang="en-US" dirty="0" smtClean="0"/>
              <a:t>2009); Becker </a:t>
            </a:r>
            <a:r>
              <a:rPr lang="en-US" dirty="0"/>
              <a:t>et al. (</a:t>
            </a:r>
            <a:r>
              <a:rPr lang="en-US" dirty="0" smtClean="0"/>
              <a:t>2012); </a:t>
            </a:r>
            <a:r>
              <a:rPr lang="en-US" dirty="0" err="1" smtClean="0"/>
              <a:t>Wolbert</a:t>
            </a:r>
            <a:r>
              <a:rPr lang="en-US" dirty="0" smtClean="0"/>
              <a:t> </a:t>
            </a:r>
            <a:r>
              <a:rPr lang="en-US" dirty="0"/>
              <a:t>and </a:t>
            </a:r>
            <a:r>
              <a:rPr lang="en-US" dirty="0" err="1"/>
              <a:t>Riedl</a:t>
            </a:r>
            <a:r>
              <a:rPr lang="en-US" dirty="0"/>
              <a:t> (</a:t>
            </a:r>
            <a:r>
              <a:rPr lang="en-US" dirty="0" smtClean="0"/>
              <a:t>2013); </a:t>
            </a:r>
            <a:r>
              <a:rPr lang="en-US" dirty="0" err="1" smtClean="0"/>
              <a:t>Dohmen</a:t>
            </a:r>
            <a:r>
              <a:rPr lang="en-US" dirty="0" smtClean="0"/>
              <a:t> </a:t>
            </a:r>
            <a:r>
              <a:rPr lang="en-US" dirty="0"/>
              <a:t>et al. (2010); Benjamin, Brown and Shapiro (2013); Burks et al. (2009); </a:t>
            </a:r>
            <a:r>
              <a:rPr lang="en-US" dirty="0" err="1"/>
              <a:t>Chabris</a:t>
            </a:r>
            <a:r>
              <a:rPr lang="en-US" dirty="0"/>
              <a:t> et al (2008); Falk et al. (2015</a:t>
            </a:r>
            <a:r>
              <a:rPr lang="en-US" dirty="0" smtClean="0"/>
              <a:t>); </a:t>
            </a:r>
            <a:r>
              <a:rPr lang="en-US" dirty="0"/>
              <a:t>Chapman (1996</a:t>
            </a:r>
            <a:r>
              <a:rPr lang="en-US" dirty="0" smtClean="0"/>
              <a:t>)</a:t>
            </a:r>
          </a:p>
          <a:p>
            <a:r>
              <a:rPr lang="en-US" dirty="0"/>
              <a:t>Kirby (2009</a:t>
            </a:r>
            <a:r>
              <a:rPr lang="en-US" dirty="0" smtClean="0"/>
              <a:t>) and </a:t>
            </a:r>
            <a:r>
              <a:rPr lang="en-US" dirty="0"/>
              <a:t>Meier and </a:t>
            </a:r>
            <a:r>
              <a:rPr lang="en-US" dirty="0" err="1"/>
              <a:t>Sprenger</a:t>
            </a:r>
            <a:r>
              <a:rPr lang="en-US" dirty="0"/>
              <a:t> (2010)</a:t>
            </a:r>
            <a:r>
              <a:rPr lang="en-US" dirty="0" smtClean="0"/>
              <a:t> – test re-test reliability of 0.4 to 0.8 </a:t>
            </a:r>
          </a:p>
          <a:p>
            <a:r>
              <a:rPr lang="en-US" dirty="0"/>
              <a:t>Variation with SES: </a:t>
            </a:r>
            <a:r>
              <a:rPr lang="en-US" dirty="0" err="1"/>
              <a:t>Lawrance</a:t>
            </a:r>
            <a:r>
              <a:rPr lang="en-US" dirty="0"/>
              <a:t> (1991); </a:t>
            </a:r>
            <a:r>
              <a:rPr lang="en-US" dirty="0" err="1"/>
              <a:t>Viscusi</a:t>
            </a:r>
            <a:r>
              <a:rPr lang="en-US" dirty="0"/>
              <a:t> and Moore (1989); Meier and </a:t>
            </a:r>
            <a:r>
              <a:rPr lang="en-US" dirty="0" err="1"/>
              <a:t>Sprenger</a:t>
            </a:r>
            <a:r>
              <a:rPr lang="en-US" dirty="0"/>
              <a:t> (2010); </a:t>
            </a:r>
            <a:r>
              <a:rPr lang="en-US" dirty="0" err="1"/>
              <a:t>Laibson</a:t>
            </a:r>
            <a:r>
              <a:rPr lang="en-US" dirty="0"/>
              <a:t>, Repetto, and </a:t>
            </a:r>
            <a:r>
              <a:rPr lang="en-US" dirty="0" err="1"/>
              <a:t>Tobacman</a:t>
            </a:r>
            <a:r>
              <a:rPr lang="en-US" dirty="0"/>
              <a:t> (2001) </a:t>
            </a:r>
            <a:endParaRPr lang="en-US" dirty="0" smtClean="0"/>
          </a:p>
          <a:p>
            <a:r>
              <a:rPr lang="en-US" dirty="0"/>
              <a:t>Age-based effects in theory: Robson and Samuelson (2009</a:t>
            </a:r>
            <a:r>
              <a:rPr lang="en-US" dirty="0" smtClean="0"/>
              <a:t>)</a:t>
            </a:r>
          </a:p>
          <a:p>
            <a:endParaRPr lang="en-US" dirty="0"/>
          </a:p>
        </p:txBody>
      </p:sp>
    </p:spTree>
    <p:extLst>
      <p:ext uri="{BB962C8B-B14F-4D97-AF65-F5344CB8AC3E}">
        <p14:creationId xmlns:p14="http://schemas.microsoft.com/office/powerpoint/2010/main" val="4059978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Present-focused models: theoretical commonalities</a:t>
            </a:r>
          </a:p>
          <a:p>
            <a:pPr marL="571500" indent="-571500">
              <a:buFont typeface="+mj-lt"/>
              <a:buAutoNum type="romanUcPeriod"/>
            </a:pPr>
            <a:r>
              <a:rPr lang="en-US" dirty="0" smtClean="0"/>
              <a:t>Empirical Regularities</a:t>
            </a:r>
          </a:p>
          <a:p>
            <a:pPr marL="571500" indent="-571500">
              <a:buFont typeface="+mj-lt"/>
              <a:buAutoNum type="romanUcPeriod"/>
            </a:pPr>
            <a:r>
              <a:rPr lang="en-US" dirty="0" smtClean="0"/>
              <a:t>Open Questions and Puzzles</a:t>
            </a:r>
            <a:endParaRPr lang="en-US" dirty="0"/>
          </a:p>
        </p:txBody>
      </p:sp>
    </p:spTree>
    <p:extLst>
      <p:ext uri="{BB962C8B-B14F-4D97-AF65-F5344CB8AC3E}">
        <p14:creationId xmlns:p14="http://schemas.microsoft.com/office/powerpoint/2010/main" val="35126637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a:t>
            </a:r>
            <a:r>
              <a:rPr lang="en-US" dirty="0" smtClean="0"/>
              <a:t>. Duration of the present</a:t>
            </a:r>
            <a:endParaRPr lang="en-US" dirty="0"/>
          </a:p>
        </p:txBody>
      </p:sp>
      <p:sp>
        <p:nvSpPr>
          <p:cNvPr id="3" name="Content Placeholder 2"/>
          <p:cNvSpPr>
            <a:spLocks noGrp="1"/>
          </p:cNvSpPr>
          <p:nvPr>
            <p:ph idx="1"/>
          </p:nvPr>
        </p:nvSpPr>
        <p:spPr/>
        <p:txBody>
          <a:bodyPr/>
          <a:lstStyle/>
          <a:p>
            <a:r>
              <a:rPr lang="en-US" dirty="0" smtClean="0"/>
              <a:t>McClure et al (2007): 10 minute delay (of juice) not “now”, </a:t>
            </a:r>
          </a:p>
          <a:p>
            <a:r>
              <a:rPr lang="en-US" dirty="0" smtClean="0"/>
              <a:t>McClure et al (2004): money today (but more than 1 hour delayed) is “now”.</a:t>
            </a:r>
          </a:p>
        </p:txBody>
      </p:sp>
    </p:spTree>
    <p:extLst>
      <p:ext uri="{BB962C8B-B14F-4D97-AF65-F5344CB8AC3E}">
        <p14:creationId xmlns:p14="http://schemas.microsoft.com/office/powerpoint/2010/main" val="28071820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a:t>
            </a:r>
            <a:r>
              <a:rPr lang="en-US" dirty="0" smtClean="0"/>
              <a:t>. What is tempting?</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2123878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a:t>
            </a:r>
            <a:r>
              <a:rPr lang="en-US" dirty="0" smtClean="0"/>
              <a:t>. Missing commitment</a:t>
            </a:r>
            <a:endParaRPr lang="en-US" dirty="0"/>
          </a:p>
        </p:txBody>
      </p:sp>
      <p:sp>
        <p:nvSpPr>
          <p:cNvPr id="3" name="Content Placeholder 2"/>
          <p:cNvSpPr>
            <a:spLocks noGrp="1"/>
          </p:cNvSpPr>
          <p:nvPr>
            <p:ph idx="1"/>
          </p:nvPr>
        </p:nvSpPr>
        <p:spPr/>
        <p:txBody>
          <a:bodyPr/>
          <a:lstStyle/>
          <a:p>
            <a:r>
              <a:rPr lang="en-US" dirty="0" smtClean="0"/>
              <a:t>Is it missing?  Mortgage?  401(k)?  Social Security?  (crowd out?)</a:t>
            </a:r>
          </a:p>
          <a:p>
            <a:r>
              <a:rPr lang="en-US" dirty="0" smtClean="0"/>
              <a:t>Exceptions?  Internet blocking software (that few people use); personal trainers (that few people can afford or use).</a:t>
            </a:r>
          </a:p>
          <a:p>
            <a:r>
              <a:rPr lang="en-US" dirty="0" smtClean="0"/>
              <a:t>Why is there not a successful market selling commitment for commitment’s sake?</a:t>
            </a:r>
          </a:p>
          <a:p>
            <a:r>
              <a:rPr lang="en-US" dirty="0" err="1" smtClean="0"/>
              <a:t>Laibson</a:t>
            </a:r>
            <a:r>
              <a:rPr lang="en-US" dirty="0" smtClean="0"/>
              <a:t> (2015): cost, </a:t>
            </a:r>
            <a:r>
              <a:rPr lang="en-US" dirty="0" err="1" smtClean="0"/>
              <a:t>naivite</a:t>
            </a:r>
            <a:r>
              <a:rPr lang="en-US" dirty="0" smtClean="0"/>
              <a:t>, option value jointly kill commitment?</a:t>
            </a:r>
            <a:endParaRPr lang="en-US" dirty="0"/>
          </a:p>
        </p:txBody>
      </p:sp>
    </p:spTree>
    <p:extLst>
      <p:ext uri="{BB962C8B-B14F-4D97-AF65-F5344CB8AC3E}">
        <p14:creationId xmlns:p14="http://schemas.microsoft.com/office/powerpoint/2010/main" val="12428939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a:t>
            </a:r>
            <a:r>
              <a:rPr lang="en-US" dirty="0" smtClean="0"/>
              <a:t>. Retirement saving adequacy</a:t>
            </a:r>
            <a:endParaRPr lang="en-US" dirty="0"/>
          </a:p>
        </p:txBody>
      </p:sp>
      <p:sp>
        <p:nvSpPr>
          <p:cNvPr id="3" name="Content Placeholder 2"/>
          <p:cNvSpPr>
            <a:spLocks noGrp="1"/>
          </p:cNvSpPr>
          <p:nvPr>
            <p:ph idx="1"/>
          </p:nvPr>
        </p:nvSpPr>
        <p:spPr/>
        <p:txBody>
          <a:bodyPr/>
          <a:lstStyle/>
          <a:p>
            <a:r>
              <a:rPr lang="en-US" dirty="0" err="1"/>
              <a:t>Scholz</a:t>
            </a:r>
            <a:r>
              <a:rPr lang="en-US" dirty="0"/>
              <a:t> , </a:t>
            </a:r>
            <a:r>
              <a:rPr lang="en-US" dirty="0" err="1"/>
              <a:t>Seshadri</a:t>
            </a:r>
            <a:r>
              <a:rPr lang="en-US" dirty="0"/>
              <a:t> , </a:t>
            </a:r>
            <a:r>
              <a:rPr lang="en-US" dirty="0" err="1"/>
              <a:t>Khitatrakun</a:t>
            </a:r>
            <a:r>
              <a:rPr lang="en-US" dirty="0"/>
              <a:t>  (</a:t>
            </a:r>
            <a:r>
              <a:rPr lang="en-US" dirty="0" smtClean="0"/>
              <a:t>2006)</a:t>
            </a:r>
          </a:p>
          <a:p>
            <a:r>
              <a:rPr lang="en-US" dirty="0" err="1" smtClean="0"/>
              <a:t>Munnell</a:t>
            </a:r>
            <a:r>
              <a:rPr lang="en-US" dirty="0" smtClean="0"/>
              <a:t> et al (2012, 2013, 2015)</a:t>
            </a:r>
          </a:p>
          <a:p>
            <a:r>
              <a:rPr lang="en-US" dirty="0" err="1" smtClean="0"/>
              <a:t>Aguiar</a:t>
            </a:r>
            <a:r>
              <a:rPr lang="en-US" dirty="0" smtClean="0"/>
              <a:t> and Hurst (2004) vs. Stephens and </a:t>
            </a:r>
            <a:r>
              <a:rPr lang="en-US" dirty="0" err="1" smtClean="0"/>
              <a:t>Toohey</a:t>
            </a:r>
            <a:r>
              <a:rPr lang="en-US" dirty="0" smtClean="0"/>
              <a:t> (2016)</a:t>
            </a:r>
          </a:p>
          <a:p>
            <a:r>
              <a:rPr lang="en-US" dirty="0" smtClean="0"/>
              <a:t>Skinner (2006)</a:t>
            </a:r>
          </a:p>
          <a:p>
            <a:r>
              <a:rPr lang="en-US" dirty="0" err="1" smtClean="0"/>
              <a:t>Laibson</a:t>
            </a:r>
            <a:r>
              <a:rPr lang="en-US" dirty="0" smtClean="0"/>
              <a:t> and </a:t>
            </a:r>
            <a:r>
              <a:rPr lang="en-US" dirty="0" err="1" smtClean="0"/>
              <a:t>Yadlon</a:t>
            </a:r>
            <a:r>
              <a:rPr lang="en-US" dirty="0" smtClean="0"/>
              <a:t> (2016)</a:t>
            </a:r>
            <a:endParaRPr lang="en-US" dirty="0"/>
          </a:p>
        </p:txBody>
      </p:sp>
    </p:spTree>
    <p:extLst>
      <p:ext uri="{BB962C8B-B14F-4D97-AF65-F5344CB8AC3E}">
        <p14:creationId xmlns:p14="http://schemas.microsoft.com/office/powerpoint/2010/main" val="34725020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9</a:t>
            </a:r>
            <a:r>
              <a:rPr lang="en-US" dirty="0" smtClean="0"/>
              <a:t>. Measuring temptation</a:t>
            </a:r>
            <a:br>
              <a:rPr lang="en-US" dirty="0" smtClean="0"/>
            </a:br>
            <a:endParaRPr lang="en-US" dirty="0"/>
          </a:p>
        </p:txBody>
      </p:sp>
      <p:sp>
        <p:nvSpPr>
          <p:cNvPr id="3" name="Content Placeholder 2"/>
          <p:cNvSpPr>
            <a:spLocks noGrp="1"/>
          </p:cNvSpPr>
          <p:nvPr>
            <p:ph idx="1"/>
          </p:nvPr>
        </p:nvSpPr>
        <p:spPr/>
        <p:txBody>
          <a:bodyPr/>
          <a:lstStyle/>
          <a:p>
            <a:r>
              <a:rPr lang="en-US" dirty="0" err="1" smtClean="0"/>
              <a:t>Toussaert</a:t>
            </a:r>
            <a:r>
              <a:rPr lang="en-US" dirty="0" smtClean="0"/>
              <a:t> (2016)</a:t>
            </a:r>
          </a:p>
          <a:p>
            <a:r>
              <a:rPr lang="en-US" dirty="0" err="1" smtClean="0"/>
              <a:t>Sadoff</a:t>
            </a:r>
            <a:r>
              <a:rPr lang="en-US" dirty="0"/>
              <a:t>, </a:t>
            </a:r>
            <a:r>
              <a:rPr lang="en-US" dirty="0" err="1" smtClean="0">
                <a:hlinkClick r:id="rId2"/>
              </a:rPr>
              <a:t>Samek</a:t>
            </a:r>
            <a:r>
              <a:rPr lang="en-US" dirty="0"/>
              <a:t>, </a:t>
            </a:r>
            <a:r>
              <a:rPr lang="en-US" dirty="0" err="1" smtClean="0">
                <a:hlinkClick r:id="rId3"/>
              </a:rPr>
              <a:t>Sprenger</a:t>
            </a:r>
            <a:r>
              <a:rPr lang="en-US" dirty="0"/>
              <a:t> </a:t>
            </a:r>
            <a:r>
              <a:rPr lang="en-US" dirty="0" smtClean="0"/>
              <a:t>(2016)</a:t>
            </a:r>
            <a:endParaRPr lang="en-US" dirty="0"/>
          </a:p>
        </p:txBody>
      </p:sp>
    </p:spTree>
    <p:extLst>
      <p:ext uri="{BB962C8B-B14F-4D97-AF65-F5344CB8AC3E}">
        <p14:creationId xmlns:p14="http://schemas.microsoft.com/office/powerpoint/2010/main" val="1337623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10. Malleability and self-management</a:t>
            </a:r>
            <a:endParaRPr lang="en-US" dirty="0"/>
          </a:p>
        </p:txBody>
      </p:sp>
      <p:sp>
        <p:nvSpPr>
          <p:cNvPr id="3" name="Content Placeholder 2"/>
          <p:cNvSpPr>
            <a:spLocks noGrp="1"/>
          </p:cNvSpPr>
          <p:nvPr>
            <p:ph idx="1"/>
          </p:nvPr>
        </p:nvSpPr>
        <p:spPr/>
        <p:txBody>
          <a:bodyPr/>
          <a:lstStyle/>
          <a:p>
            <a:r>
              <a:rPr lang="en-US" dirty="0" smtClean="0"/>
              <a:t>Growth mindset (</a:t>
            </a:r>
            <a:r>
              <a:rPr lang="en-US" dirty="0" err="1" smtClean="0"/>
              <a:t>Dweck</a:t>
            </a:r>
            <a:r>
              <a:rPr lang="en-US" dirty="0" smtClean="0"/>
              <a:t> et al)</a:t>
            </a:r>
          </a:p>
          <a:p>
            <a:r>
              <a:rPr lang="en-US" dirty="0" smtClean="0"/>
              <a:t>Grit (Duckworth et al)</a:t>
            </a:r>
          </a:p>
          <a:p>
            <a:r>
              <a:rPr lang="en-US" dirty="0" smtClean="0"/>
              <a:t>Pre-school interventions (Heckman)</a:t>
            </a:r>
          </a:p>
        </p:txBody>
      </p:sp>
    </p:spTree>
    <p:extLst>
      <p:ext uri="{BB962C8B-B14F-4D97-AF65-F5344CB8AC3E}">
        <p14:creationId xmlns:p14="http://schemas.microsoft.com/office/powerpoint/2010/main" val="34751835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 Welfare and policy</a:t>
            </a:r>
            <a:endParaRPr lang="en-US" dirty="0"/>
          </a:p>
        </p:txBody>
      </p:sp>
      <p:sp>
        <p:nvSpPr>
          <p:cNvPr id="3" name="Content Placeholder 2"/>
          <p:cNvSpPr>
            <a:spLocks noGrp="1"/>
          </p:cNvSpPr>
          <p:nvPr>
            <p:ph idx="1"/>
          </p:nvPr>
        </p:nvSpPr>
        <p:spPr/>
        <p:txBody>
          <a:bodyPr/>
          <a:lstStyle/>
          <a:p>
            <a:r>
              <a:rPr lang="en-US" dirty="0" smtClean="0"/>
              <a:t>Normative discount functions both intra- and inter-generational: </a:t>
            </a:r>
            <a:r>
              <a:rPr lang="en-US" dirty="0"/>
              <a:t>Sen </a:t>
            </a:r>
            <a:r>
              <a:rPr lang="en-US" dirty="0" smtClean="0"/>
              <a:t>(1957), </a:t>
            </a:r>
            <a:r>
              <a:rPr lang="en-US" dirty="0"/>
              <a:t>Schelling </a:t>
            </a:r>
            <a:r>
              <a:rPr lang="en-US" dirty="0" smtClean="0"/>
              <a:t>(1995), </a:t>
            </a:r>
            <a:r>
              <a:rPr lang="en-US" dirty="0" err="1"/>
              <a:t>Gollier</a:t>
            </a:r>
            <a:r>
              <a:rPr lang="en-US" dirty="0"/>
              <a:t> </a:t>
            </a:r>
            <a:r>
              <a:rPr lang="en-US" dirty="0" smtClean="0"/>
              <a:t>(2012)</a:t>
            </a:r>
          </a:p>
          <a:p>
            <a:pPr lvl="1"/>
            <a:r>
              <a:rPr lang="en-US" dirty="0" smtClean="0"/>
              <a:t>Climate change: Stern (2007) </a:t>
            </a:r>
            <a:r>
              <a:rPr lang="en-US" dirty="0"/>
              <a:t>and </a:t>
            </a:r>
            <a:r>
              <a:rPr lang="en-US" dirty="0" err="1"/>
              <a:t>Goulder</a:t>
            </a:r>
            <a:r>
              <a:rPr lang="en-US" dirty="0"/>
              <a:t> and Williams </a:t>
            </a:r>
            <a:r>
              <a:rPr lang="en-US" dirty="0" smtClean="0"/>
              <a:t>(2012)</a:t>
            </a:r>
            <a:endParaRPr lang="en-US" dirty="0"/>
          </a:p>
          <a:p>
            <a:r>
              <a:rPr lang="en-US" dirty="0" smtClean="0"/>
              <a:t>Welfare criteria vis-à-vis intertemporal choice?  </a:t>
            </a:r>
            <a:r>
              <a:rPr lang="en-US" dirty="0" err="1" smtClean="0"/>
              <a:t>Laibson</a:t>
            </a:r>
            <a:r>
              <a:rPr lang="en-US" dirty="0" smtClean="0"/>
              <a:t> et al (1997); </a:t>
            </a:r>
            <a:r>
              <a:rPr lang="en-US" dirty="0" err="1" smtClean="0"/>
              <a:t>Beshears</a:t>
            </a:r>
            <a:r>
              <a:rPr lang="en-US" dirty="0" smtClean="0"/>
              <a:t> et al (2008); </a:t>
            </a:r>
            <a:r>
              <a:rPr lang="en-US" dirty="0" err="1" smtClean="0"/>
              <a:t>Bernheim</a:t>
            </a:r>
            <a:r>
              <a:rPr lang="en-US" dirty="0" smtClean="0"/>
              <a:t> and Rangel (2008)</a:t>
            </a:r>
          </a:p>
        </p:txBody>
      </p:sp>
    </p:spTree>
    <p:extLst>
      <p:ext uri="{BB962C8B-B14F-4D97-AF65-F5344CB8AC3E}">
        <p14:creationId xmlns:p14="http://schemas.microsoft.com/office/powerpoint/2010/main" val="14214816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Alternative and/or complementary psychological conceptions</a:t>
            </a:r>
            <a:endParaRPr lang="en-US" dirty="0"/>
          </a:p>
        </p:txBody>
      </p:sp>
      <p:sp>
        <p:nvSpPr>
          <p:cNvPr id="3" name="Content Placeholder 2"/>
          <p:cNvSpPr>
            <a:spLocks noGrp="1"/>
          </p:cNvSpPr>
          <p:nvPr>
            <p:ph idx="1"/>
          </p:nvPr>
        </p:nvSpPr>
        <p:spPr/>
        <p:txBody>
          <a:bodyPr/>
          <a:lstStyle/>
          <a:p>
            <a:r>
              <a:rPr lang="en-US" dirty="0" smtClean="0"/>
              <a:t>Grit</a:t>
            </a:r>
          </a:p>
          <a:p>
            <a:r>
              <a:rPr lang="en-US" dirty="0" smtClean="0"/>
              <a:t>Construal Theory and Query Theory</a:t>
            </a:r>
          </a:p>
          <a:p>
            <a:r>
              <a:rPr lang="en-US" dirty="0" smtClean="0"/>
              <a:t>Conscientiousness and other personality constructs</a:t>
            </a:r>
          </a:p>
          <a:p>
            <a:r>
              <a:rPr lang="en-US" dirty="0" smtClean="0"/>
              <a:t>Ego depletion</a:t>
            </a:r>
          </a:p>
          <a:p>
            <a:r>
              <a:rPr lang="en-US" dirty="0" smtClean="0"/>
              <a:t>Multiple systems</a:t>
            </a:r>
          </a:p>
          <a:p>
            <a:endParaRPr lang="en-US" dirty="0"/>
          </a:p>
          <a:p>
            <a:r>
              <a:rPr lang="en-US" dirty="0" smtClean="0"/>
              <a:t>Psychologists take discounting for granted and have turned their attention to inter-personal and situational sources of variation; especially interventions that (persistently) improve self-regulation</a:t>
            </a:r>
          </a:p>
          <a:p>
            <a:endParaRPr lang="en-US" dirty="0"/>
          </a:p>
        </p:txBody>
      </p:sp>
    </p:spTree>
    <p:extLst>
      <p:ext uri="{BB962C8B-B14F-4D97-AF65-F5344CB8AC3E}">
        <p14:creationId xmlns:p14="http://schemas.microsoft.com/office/powerpoint/2010/main" val="22116117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Present-focused models: theoretical commonalities</a:t>
            </a:r>
          </a:p>
          <a:p>
            <a:pPr marL="571500" indent="-571500">
              <a:buFont typeface="+mj-lt"/>
              <a:buAutoNum type="romanUcPeriod"/>
            </a:pPr>
            <a:r>
              <a:rPr lang="en-US" dirty="0" smtClean="0"/>
              <a:t>Empirical Regularities</a:t>
            </a:r>
          </a:p>
          <a:p>
            <a:pPr marL="571500" indent="-571500">
              <a:buFont typeface="+mj-lt"/>
              <a:buAutoNum type="romanUcPeriod"/>
            </a:pPr>
            <a:r>
              <a:rPr lang="en-US" dirty="0" smtClean="0"/>
              <a:t>Open Questions and Puzzles</a:t>
            </a:r>
            <a:endParaRPr lang="en-US" dirty="0"/>
          </a:p>
        </p:txBody>
      </p:sp>
    </p:spTree>
    <p:extLst>
      <p:ext uri="{BB962C8B-B14F-4D97-AF65-F5344CB8AC3E}">
        <p14:creationId xmlns:p14="http://schemas.microsoft.com/office/powerpoint/2010/main" val="22414097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 Present Focused Models</a:t>
            </a:r>
            <a:endParaRPr lang="en-US" dirty="0"/>
          </a:p>
        </p:txBody>
      </p:sp>
      <p:sp>
        <p:nvSpPr>
          <p:cNvPr id="3" name="Content Placeholder 2"/>
          <p:cNvSpPr>
            <a:spLocks noGrp="1"/>
          </p:cNvSpPr>
          <p:nvPr>
            <p:ph idx="1"/>
          </p:nvPr>
        </p:nvSpPr>
        <p:spPr>
          <a:xfrm>
            <a:off x="838200" y="1825625"/>
            <a:ext cx="11201400" cy="4351338"/>
          </a:xfrm>
        </p:spPr>
        <p:txBody>
          <a:bodyPr>
            <a:normAutofit/>
          </a:bodyPr>
          <a:lstStyle/>
          <a:p>
            <a:pPr marL="514350" indent="-514350">
              <a:buFont typeface="+mj-lt"/>
              <a:buAutoNum type="arabicPeriod"/>
            </a:pPr>
            <a:r>
              <a:rPr lang="en-US" sz="2400" dirty="0" smtClean="0"/>
              <a:t>Hyperbolic discounting and present bias</a:t>
            </a:r>
            <a:endParaRPr lang="en-US" sz="2000" dirty="0" smtClean="0"/>
          </a:p>
          <a:p>
            <a:pPr marL="514350" indent="-514350">
              <a:buFont typeface="+mj-lt"/>
              <a:buAutoNum type="arabicPeriod"/>
            </a:pPr>
            <a:r>
              <a:rPr lang="en-US" sz="2400" dirty="0" smtClean="0"/>
              <a:t>Temptation models</a:t>
            </a:r>
            <a:endParaRPr lang="en-US" sz="2000" dirty="0" smtClean="0"/>
          </a:p>
          <a:p>
            <a:pPr marL="514350" indent="-514350">
              <a:buFont typeface="+mj-lt"/>
              <a:buAutoNum type="arabicPeriod"/>
            </a:pPr>
            <a:r>
              <a:rPr lang="en-US" sz="2400" dirty="0" smtClean="0"/>
              <a:t>Dual-self models</a:t>
            </a:r>
          </a:p>
          <a:p>
            <a:pPr marL="514350" indent="-514350">
              <a:buFont typeface="+mj-lt"/>
              <a:buAutoNum type="arabicPeriod"/>
            </a:pPr>
            <a:r>
              <a:rPr lang="en-US" sz="2400" dirty="0" smtClean="0"/>
              <a:t>Psychometric distortions (e.g., log time perceptions)</a:t>
            </a:r>
          </a:p>
          <a:p>
            <a:pPr marL="514350" indent="-514350">
              <a:buFont typeface="+mj-lt"/>
              <a:buAutoNum type="arabicPeriod"/>
            </a:pPr>
            <a:r>
              <a:rPr lang="en-US" sz="2400" dirty="0" smtClean="0"/>
              <a:t>Myopia</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36697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225"/>
            <a:ext cx="10515600" cy="1325563"/>
          </a:xfrm>
        </p:spPr>
        <p:txBody>
          <a:bodyPr/>
          <a:lstStyle/>
          <a:p>
            <a:r>
              <a:rPr lang="en-US" dirty="0"/>
              <a:t>I</a:t>
            </a:r>
            <a:r>
              <a:rPr lang="en-US" dirty="0" smtClean="0"/>
              <a:t>. Present Focused Models</a:t>
            </a:r>
            <a:endParaRPr lang="en-US" dirty="0"/>
          </a:p>
        </p:txBody>
      </p:sp>
      <p:sp>
        <p:nvSpPr>
          <p:cNvPr id="3" name="Content Placeholder 2"/>
          <p:cNvSpPr>
            <a:spLocks noGrp="1"/>
          </p:cNvSpPr>
          <p:nvPr>
            <p:ph idx="1"/>
          </p:nvPr>
        </p:nvSpPr>
        <p:spPr>
          <a:xfrm>
            <a:off x="838200" y="1162050"/>
            <a:ext cx="11201400" cy="5695950"/>
          </a:xfrm>
        </p:spPr>
        <p:txBody>
          <a:bodyPr>
            <a:normAutofit/>
          </a:bodyPr>
          <a:lstStyle/>
          <a:p>
            <a:pPr marL="514350" indent="-514350">
              <a:buFont typeface="+mj-lt"/>
              <a:buAutoNum type="arabicPeriod"/>
            </a:pPr>
            <a:r>
              <a:rPr lang="en-US" sz="2000" dirty="0" smtClean="0"/>
              <a:t>Hyperbolic discounting and present bias</a:t>
            </a:r>
            <a:endParaRPr lang="en-US" sz="2000" dirty="0"/>
          </a:p>
          <a:p>
            <a:pPr lvl="1"/>
            <a:r>
              <a:rPr lang="en-US" sz="2000" dirty="0" err="1" smtClean="0"/>
              <a:t>Strotz</a:t>
            </a:r>
            <a:r>
              <a:rPr lang="en-US" sz="2000" dirty="0" smtClean="0"/>
              <a:t> (1955), Herrnstein (1961), Phelps and </a:t>
            </a:r>
            <a:r>
              <a:rPr lang="en-US" sz="2000" dirty="0" err="1" smtClean="0"/>
              <a:t>Pollak</a:t>
            </a:r>
            <a:r>
              <a:rPr lang="en-US" sz="2000" dirty="0" smtClean="0"/>
              <a:t> (1967), Ainslie (1974), </a:t>
            </a:r>
            <a:r>
              <a:rPr lang="en-US" sz="2000" dirty="0" err="1" smtClean="0"/>
              <a:t>Akerlof</a:t>
            </a:r>
            <a:r>
              <a:rPr lang="en-US" sz="2000" dirty="0" smtClean="0"/>
              <a:t> (1991), </a:t>
            </a:r>
            <a:r>
              <a:rPr lang="en-US" sz="2000" dirty="0" err="1" smtClean="0"/>
              <a:t>Loewenstein</a:t>
            </a:r>
            <a:r>
              <a:rPr lang="en-US" sz="2000" dirty="0" smtClean="0"/>
              <a:t> and </a:t>
            </a:r>
            <a:r>
              <a:rPr lang="en-US" sz="2000" dirty="0" err="1" smtClean="0"/>
              <a:t>Prelec</a:t>
            </a:r>
            <a:r>
              <a:rPr lang="en-US" sz="2000" dirty="0" smtClean="0"/>
              <a:t> (1992), </a:t>
            </a:r>
            <a:r>
              <a:rPr lang="en-US" sz="2000" dirty="0" err="1" smtClean="0"/>
              <a:t>Laibson</a:t>
            </a:r>
            <a:r>
              <a:rPr lang="en-US" sz="2000" dirty="0" smtClean="0"/>
              <a:t> (1997), </a:t>
            </a:r>
            <a:r>
              <a:rPr lang="en-US" sz="2000" dirty="0" err="1" smtClean="0"/>
              <a:t>O’Donoghue</a:t>
            </a:r>
            <a:r>
              <a:rPr lang="en-US" sz="2000" dirty="0" smtClean="0"/>
              <a:t> and Rabin (1999), Harris and </a:t>
            </a:r>
            <a:r>
              <a:rPr lang="en-US" sz="2000" dirty="0" err="1" smtClean="0"/>
              <a:t>Laibson</a:t>
            </a:r>
            <a:r>
              <a:rPr lang="en-US" sz="2000" dirty="0" smtClean="0"/>
              <a:t> (2001, 2013), </a:t>
            </a:r>
            <a:r>
              <a:rPr lang="en-US" sz="2000" dirty="0" err="1"/>
              <a:t>Benhabib</a:t>
            </a:r>
            <a:r>
              <a:rPr lang="en-US" sz="2000" dirty="0"/>
              <a:t>, </a:t>
            </a:r>
            <a:r>
              <a:rPr lang="en-US" sz="2000" dirty="0" err="1"/>
              <a:t>Bisin</a:t>
            </a:r>
            <a:r>
              <a:rPr lang="en-US" sz="2000" dirty="0"/>
              <a:t> and </a:t>
            </a:r>
            <a:r>
              <a:rPr lang="en-US" sz="2000" dirty="0" err="1"/>
              <a:t>Schotter</a:t>
            </a:r>
            <a:r>
              <a:rPr lang="en-US" sz="2000" dirty="0"/>
              <a:t> (2010) </a:t>
            </a:r>
            <a:endParaRPr lang="en-US" sz="2000" dirty="0" smtClean="0"/>
          </a:p>
          <a:p>
            <a:pPr marL="514350" indent="-514350">
              <a:buFont typeface="+mj-lt"/>
              <a:buAutoNum type="arabicPeriod"/>
            </a:pPr>
            <a:r>
              <a:rPr lang="en-US" sz="2000" dirty="0" smtClean="0"/>
              <a:t>One self temptation models</a:t>
            </a:r>
          </a:p>
          <a:p>
            <a:pPr lvl="1"/>
            <a:r>
              <a:rPr lang="en-US" sz="2000" dirty="0" err="1" smtClean="0"/>
              <a:t>Baumeister</a:t>
            </a:r>
            <a:r>
              <a:rPr lang="en-US" sz="2000" dirty="0" smtClean="0"/>
              <a:t> et al (1998), </a:t>
            </a:r>
            <a:r>
              <a:rPr lang="en-US" sz="2000" dirty="0" err="1" smtClean="0"/>
              <a:t>Muraven</a:t>
            </a:r>
            <a:r>
              <a:rPr lang="en-US" sz="2000" dirty="0" smtClean="0"/>
              <a:t> and </a:t>
            </a:r>
            <a:r>
              <a:rPr lang="en-US" sz="2000" dirty="0" err="1" smtClean="0"/>
              <a:t>Baumeister</a:t>
            </a:r>
            <a:r>
              <a:rPr lang="en-US" sz="2000" dirty="0" smtClean="0"/>
              <a:t> (2001), Gul and </a:t>
            </a:r>
            <a:r>
              <a:rPr lang="en-US" sz="2000" dirty="0" err="1" smtClean="0"/>
              <a:t>Pesendorfer</a:t>
            </a:r>
            <a:r>
              <a:rPr lang="en-US" sz="2000" dirty="0" smtClean="0"/>
              <a:t> (2001), </a:t>
            </a:r>
            <a:r>
              <a:rPr lang="en-US" sz="2000" dirty="0" err="1" smtClean="0"/>
              <a:t>Laibson</a:t>
            </a:r>
            <a:r>
              <a:rPr lang="en-US" sz="2000" dirty="0" smtClean="0"/>
              <a:t> (2001), </a:t>
            </a:r>
            <a:r>
              <a:rPr lang="en-US" sz="2000" dirty="0" err="1" smtClean="0"/>
              <a:t>Bernheim</a:t>
            </a:r>
            <a:r>
              <a:rPr lang="en-US" sz="2000" dirty="0" smtClean="0"/>
              <a:t> and Rangel (2004), </a:t>
            </a:r>
            <a:r>
              <a:rPr lang="en-US" sz="2000" dirty="0" err="1" smtClean="0"/>
              <a:t>Dekel</a:t>
            </a:r>
            <a:r>
              <a:rPr lang="en-US" sz="2000" dirty="0"/>
              <a:t>, </a:t>
            </a:r>
            <a:r>
              <a:rPr lang="en-US" sz="2000" dirty="0" err="1"/>
              <a:t>Lipman</a:t>
            </a:r>
            <a:r>
              <a:rPr lang="en-US" sz="2000" dirty="0"/>
              <a:t> and </a:t>
            </a:r>
            <a:r>
              <a:rPr lang="en-US" sz="2000" dirty="0" err="1"/>
              <a:t>Rustichini</a:t>
            </a:r>
            <a:r>
              <a:rPr lang="en-US" sz="2000" dirty="0"/>
              <a:t> </a:t>
            </a:r>
            <a:r>
              <a:rPr lang="en-US" sz="2000" dirty="0" smtClean="0"/>
              <a:t>(2009)</a:t>
            </a:r>
          </a:p>
          <a:p>
            <a:pPr marL="514350" indent="-514350">
              <a:buFont typeface="+mj-lt"/>
              <a:buAutoNum type="arabicPeriod"/>
            </a:pPr>
            <a:r>
              <a:rPr lang="en-US" sz="2000" dirty="0" smtClean="0"/>
              <a:t>Dual-self models</a:t>
            </a:r>
          </a:p>
          <a:p>
            <a:pPr lvl="1"/>
            <a:r>
              <a:rPr lang="en-US" sz="2000" dirty="0" smtClean="0"/>
              <a:t>Smith (1775), </a:t>
            </a:r>
            <a:r>
              <a:rPr lang="en-US" sz="2000" dirty="0" err="1" smtClean="0"/>
              <a:t>Thaler</a:t>
            </a:r>
            <a:r>
              <a:rPr lang="en-US" sz="2000" dirty="0" smtClean="0"/>
              <a:t> and </a:t>
            </a:r>
            <a:r>
              <a:rPr lang="en-US" sz="2000" dirty="0" err="1" smtClean="0"/>
              <a:t>Shefrin</a:t>
            </a:r>
            <a:r>
              <a:rPr lang="en-US" sz="2000" dirty="0" smtClean="0"/>
              <a:t> (1981), </a:t>
            </a:r>
            <a:r>
              <a:rPr lang="en-US" sz="2000" dirty="0" err="1" smtClean="0"/>
              <a:t>Shefrin</a:t>
            </a:r>
            <a:r>
              <a:rPr lang="en-US" sz="2000" dirty="0" smtClean="0"/>
              <a:t> and </a:t>
            </a:r>
            <a:r>
              <a:rPr lang="en-US" sz="2000" dirty="0" err="1" smtClean="0"/>
              <a:t>Thaler</a:t>
            </a:r>
            <a:r>
              <a:rPr lang="en-US" sz="2000" dirty="0" smtClean="0"/>
              <a:t> (1988), </a:t>
            </a:r>
            <a:r>
              <a:rPr lang="en-US" sz="2000" dirty="0" err="1" smtClean="0"/>
              <a:t>Loewenstein</a:t>
            </a:r>
            <a:r>
              <a:rPr lang="en-US" sz="2000" dirty="0" smtClean="0"/>
              <a:t> (1996), </a:t>
            </a:r>
            <a:r>
              <a:rPr lang="en-US" sz="2000" dirty="0" err="1" smtClean="0"/>
              <a:t>Loewenstein</a:t>
            </a:r>
            <a:r>
              <a:rPr lang="en-US" sz="2000" dirty="0" smtClean="0"/>
              <a:t> and </a:t>
            </a:r>
            <a:r>
              <a:rPr lang="en-US" sz="2000" dirty="0" err="1" smtClean="0"/>
              <a:t>O’Donoghue</a:t>
            </a:r>
            <a:r>
              <a:rPr lang="en-US" sz="2000" dirty="0" smtClean="0"/>
              <a:t> (2004), </a:t>
            </a:r>
            <a:r>
              <a:rPr lang="en-US" sz="2000" dirty="0" err="1" smtClean="0"/>
              <a:t>Fudenberg</a:t>
            </a:r>
            <a:r>
              <a:rPr lang="en-US" sz="2000" dirty="0" smtClean="0"/>
              <a:t> and Levine (2006, 2011), </a:t>
            </a:r>
            <a:r>
              <a:rPr lang="en-US" sz="2000" dirty="0" err="1" smtClean="0"/>
              <a:t>Brocas</a:t>
            </a:r>
            <a:r>
              <a:rPr lang="en-US" sz="2000" dirty="0" smtClean="0"/>
              <a:t> and Carrillo (2008a, 2008b, 2012), Jackson and Yariv (2014, 2015).</a:t>
            </a:r>
          </a:p>
          <a:p>
            <a:pPr marL="514350" indent="-514350">
              <a:buFont typeface="+mj-lt"/>
              <a:buAutoNum type="arabicPeriod"/>
            </a:pPr>
            <a:r>
              <a:rPr lang="en-US" sz="2000" dirty="0" smtClean="0"/>
              <a:t>Psychometric distortions (e.g., log time perceptions) and heuristics</a:t>
            </a:r>
          </a:p>
          <a:p>
            <a:pPr lvl="1"/>
            <a:r>
              <a:rPr lang="en-US" sz="2000" dirty="0" smtClean="0"/>
              <a:t>Read (2001), </a:t>
            </a:r>
            <a:r>
              <a:rPr lang="en-US" sz="2000" dirty="0" err="1" smtClean="0"/>
              <a:t>Zauberman</a:t>
            </a:r>
            <a:r>
              <a:rPr lang="en-US" sz="2000" dirty="0" smtClean="0"/>
              <a:t> et al (2009), Read et al (2011, 2013), Ericson et al (2015)</a:t>
            </a:r>
          </a:p>
          <a:p>
            <a:pPr marL="514350" indent="-514350">
              <a:buFont typeface="+mj-lt"/>
              <a:buAutoNum type="arabicPeriod"/>
            </a:pPr>
            <a:r>
              <a:rPr lang="en-US" sz="2000" dirty="0" smtClean="0"/>
              <a:t>Myopia</a:t>
            </a:r>
          </a:p>
          <a:p>
            <a:pPr lvl="1"/>
            <a:r>
              <a:rPr lang="en-US" sz="2000" dirty="0" err="1" smtClean="0"/>
              <a:t>Gabaix</a:t>
            </a:r>
            <a:r>
              <a:rPr lang="en-US" sz="2000" dirty="0" smtClean="0"/>
              <a:t> and </a:t>
            </a:r>
            <a:r>
              <a:rPr lang="en-US" sz="2000" dirty="0" err="1" smtClean="0"/>
              <a:t>Laibson</a:t>
            </a:r>
            <a:r>
              <a:rPr lang="en-US" sz="2000" dirty="0" smtClean="0"/>
              <a:t> (2016)</a:t>
            </a:r>
          </a:p>
          <a:p>
            <a:endParaRPr lang="en-US" dirty="0" smtClean="0"/>
          </a:p>
          <a:p>
            <a:pPr marL="0" indent="0">
              <a:buNone/>
            </a:pPr>
            <a:endParaRPr lang="en-US" dirty="0"/>
          </a:p>
        </p:txBody>
      </p:sp>
    </p:spTree>
    <p:extLst>
      <p:ext uri="{BB962C8B-B14F-4D97-AF65-F5344CB8AC3E}">
        <p14:creationId xmlns:p14="http://schemas.microsoft.com/office/powerpoint/2010/main" val="7548678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Empirical regularities</a:t>
            </a:r>
            <a:endParaRPr lang="en-US" dirty="0"/>
          </a:p>
        </p:txBody>
      </p:sp>
      <p:sp>
        <p:nvSpPr>
          <p:cNvPr id="3" name="Content Placeholder 2"/>
          <p:cNvSpPr>
            <a:spLocks noGrp="1"/>
          </p:cNvSpPr>
          <p:nvPr>
            <p:ph idx="1"/>
          </p:nvPr>
        </p:nvSpPr>
        <p:spPr/>
        <p:txBody>
          <a:bodyPr>
            <a:normAutofit lnSpcReduction="10000"/>
          </a:bodyPr>
          <a:lstStyle/>
          <a:p>
            <a:pPr marL="571500" indent="-571500">
              <a:buFont typeface="+mj-lt"/>
              <a:buAutoNum type="arabicPeriod"/>
            </a:pPr>
            <a:r>
              <a:rPr lang="en-US" dirty="0" smtClean="0"/>
              <a:t>High RRR for money </a:t>
            </a:r>
          </a:p>
          <a:p>
            <a:pPr marL="571500" indent="-571500">
              <a:buFont typeface="+mj-lt"/>
              <a:buAutoNum type="arabicPeriod"/>
            </a:pPr>
            <a:r>
              <a:rPr lang="en-US" dirty="0" smtClean="0"/>
              <a:t>Lack of liquidity on household balance sheets</a:t>
            </a:r>
          </a:p>
          <a:p>
            <a:pPr marL="571500" indent="-571500">
              <a:buFont typeface="+mj-lt"/>
              <a:buAutoNum type="arabicPeriod"/>
            </a:pPr>
            <a:r>
              <a:rPr lang="en-US" dirty="0" smtClean="0"/>
              <a:t>High RRR for consumption</a:t>
            </a:r>
          </a:p>
          <a:p>
            <a:pPr marL="571500" indent="-571500">
              <a:buFont typeface="+mj-lt"/>
              <a:buAutoNum type="arabicPeriod"/>
            </a:pPr>
            <a:r>
              <a:rPr lang="en-US" dirty="0" smtClean="0"/>
              <a:t>Preference reversals</a:t>
            </a:r>
          </a:p>
          <a:p>
            <a:pPr marL="571500" indent="-571500">
              <a:buFont typeface="+mj-lt"/>
              <a:buAutoNum type="arabicPeriod"/>
            </a:pPr>
            <a:r>
              <a:rPr lang="en-US" dirty="0" smtClean="0"/>
              <a:t>Procrastination</a:t>
            </a:r>
          </a:p>
          <a:p>
            <a:pPr marL="571500" indent="-571500">
              <a:buFont typeface="+mj-lt"/>
              <a:buAutoNum type="arabicPeriod"/>
            </a:pPr>
            <a:r>
              <a:rPr lang="en-US" dirty="0" err="1" smtClean="0"/>
              <a:t>Naivite</a:t>
            </a:r>
            <a:endParaRPr lang="en-US" dirty="0" smtClean="0"/>
          </a:p>
          <a:p>
            <a:pPr marL="571500" indent="-571500">
              <a:buFont typeface="+mj-lt"/>
              <a:buAutoNum type="arabicPeriod"/>
            </a:pPr>
            <a:r>
              <a:rPr lang="en-US" dirty="0" smtClean="0"/>
              <a:t>Small changes in transactions costs have large consequences</a:t>
            </a:r>
          </a:p>
          <a:p>
            <a:pPr marL="571500" indent="-571500">
              <a:buFont typeface="+mj-lt"/>
              <a:buAutoNum type="arabicPeriod"/>
            </a:pPr>
            <a:r>
              <a:rPr lang="en-US" dirty="0" smtClean="0"/>
              <a:t>Commitment</a:t>
            </a:r>
          </a:p>
          <a:p>
            <a:pPr marL="571500" indent="-571500">
              <a:buFont typeface="+mj-lt"/>
              <a:buAutoNum type="arabicPeriod"/>
            </a:pPr>
            <a:r>
              <a:rPr lang="en-US" dirty="0" smtClean="0"/>
              <a:t>Paternalistic policies</a:t>
            </a:r>
          </a:p>
          <a:p>
            <a:endParaRPr lang="en-US" dirty="0" smtClean="0"/>
          </a:p>
          <a:p>
            <a:endParaRPr lang="en-US" dirty="0"/>
          </a:p>
        </p:txBody>
      </p:sp>
    </p:spTree>
    <p:extLst>
      <p:ext uri="{BB962C8B-B14F-4D97-AF65-F5344CB8AC3E}">
        <p14:creationId xmlns:p14="http://schemas.microsoft.com/office/powerpoint/2010/main" val="18415580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5"/>
            <a:ext cx="10515600" cy="1325563"/>
          </a:xfrm>
        </p:spPr>
        <p:txBody>
          <a:bodyPr/>
          <a:lstStyle/>
          <a:p>
            <a:r>
              <a:rPr lang="en-US" dirty="0" smtClean="0"/>
              <a:t>III. Puzzles and Open Questions</a:t>
            </a:r>
            <a:endParaRPr lang="en-US" dirty="0"/>
          </a:p>
        </p:txBody>
      </p:sp>
      <p:sp>
        <p:nvSpPr>
          <p:cNvPr id="3" name="Content Placeholder 2"/>
          <p:cNvSpPr>
            <a:spLocks noGrp="1"/>
          </p:cNvSpPr>
          <p:nvPr>
            <p:ph idx="1"/>
          </p:nvPr>
        </p:nvSpPr>
        <p:spPr>
          <a:xfrm>
            <a:off x="838200" y="1422400"/>
            <a:ext cx="10515600" cy="5159022"/>
          </a:xfrm>
        </p:spPr>
        <p:txBody>
          <a:bodyPr>
            <a:normAutofit fontScale="92500" lnSpcReduction="20000"/>
          </a:bodyPr>
          <a:lstStyle/>
          <a:p>
            <a:pPr marL="514350" indent="-514350">
              <a:buFont typeface="+mj-lt"/>
              <a:buAutoNum type="arabicPeriod"/>
            </a:pPr>
            <a:r>
              <a:rPr lang="en-US" dirty="0" smtClean="0"/>
              <a:t>Impatience over monetary </a:t>
            </a:r>
            <a:r>
              <a:rPr lang="en-US" dirty="0"/>
              <a:t>f</a:t>
            </a:r>
            <a:r>
              <a:rPr lang="en-US" dirty="0" smtClean="0"/>
              <a:t>lows instead of consumption</a:t>
            </a:r>
          </a:p>
          <a:p>
            <a:pPr marL="514350" indent="-514350">
              <a:buFont typeface="+mj-lt"/>
              <a:buAutoNum type="arabicPeriod"/>
            </a:pPr>
            <a:r>
              <a:rPr lang="en-US" dirty="0" smtClean="0"/>
              <a:t>Multiple mechanisms, (e.g., probability weighting)</a:t>
            </a:r>
          </a:p>
          <a:p>
            <a:pPr marL="514350" indent="-514350">
              <a:buFont typeface="+mj-lt"/>
              <a:buAutoNum type="arabicPeriod"/>
            </a:pPr>
            <a:r>
              <a:rPr lang="en-US" dirty="0"/>
              <a:t>Negative </a:t>
            </a:r>
            <a:r>
              <a:rPr lang="en-US" dirty="0" smtClean="0"/>
              <a:t>discounting</a:t>
            </a:r>
          </a:p>
          <a:p>
            <a:pPr marL="514350" indent="-514350">
              <a:buFont typeface="+mj-lt"/>
              <a:buAutoNum type="arabicPeriod"/>
            </a:pPr>
            <a:r>
              <a:rPr lang="en-US" dirty="0" smtClean="0"/>
              <a:t>Heterogeneity and Domain generality</a:t>
            </a:r>
          </a:p>
          <a:p>
            <a:pPr marL="514350" indent="-514350">
              <a:buFont typeface="+mj-lt"/>
              <a:buAutoNum type="arabicPeriod"/>
            </a:pPr>
            <a:r>
              <a:rPr lang="en-US" dirty="0" smtClean="0"/>
              <a:t>Duration of the present</a:t>
            </a:r>
          </a:p>
          <a:p>
            <a:pPr marL="514350" indent="-514350">
              <a:buFont typeface="+mj-lt"/>
              <a:buAutoNum type="arabicPeriod"/>
            </a:pPr>
            <a:r>
              <a:rPr lang="en-US" dirty="0" smtClean="0"/>
              <a:t>What is tempting</a:t>
            </a:r>
          </a:p>
          <a:p>
            <a:pPr marL="514350" indent="-514350">
              <a:buFont typeface="+mj-lt"/>
              <a:buAutoNum type="arabicPeriod"/>
            </a:pPr>
            <a:r>
              <a:rPr lang="en-US" dirty="0" smtClean="0"/>
              <a:t>Missing commitment</a:t>
            </a:r>
          </a:p>
          <a:p>
            <a:pPr marL="514350" indent="-514350">
              <a:buFont typeface="+mj-lt"/>
              <a:buAutoNum type="arabicPeriod"/>
            </a:pPr>
            <a:r>
              <a:rPr lang="en-US" dirty="0" smtClean="0"/>
              <a:t>Retirement saving adequacy</a:t>
            </a:r>
          </a:p>
          <a:p>
            <a:pPr marL="514350" indent="-514350">
              <a:buFont typeface="+mj-lt"/>
              <a:buAutoNum type="arabicPeriod"/>
            </a:pPr>
            <a:r>
              <a:rPr lang="en-US" dirty="0" smtClean="0"/>
              <a:t>Measuring temptation</a:t>
            </a:r>
          </a:p>
          <a:p>
            <a:pPr marL="514350" indent="-514350">
              <a:buFont typeface="+mj-lt"/>
              <a:buAutoNum type="arabicPeriod"/>
            </a:pPr>
            <a:r>
              <a:rPr lang="en-US" dirty="0" smtClean="0"/>
              <a:t>Malleability and self-management</a:t>
            </a:r>
          </a:p>
          <a:p>
            <a:pPr marL="514350" indent="-514350">
              <a:buFont typeface="+mj-lt"/>
              <a:buAutoNum type="arabicPeriod"/>
            </a:pPr>
            <a:r>
              <a:rPr lang="en-US" dirty="0" smtClean="0"/>
              <a:t>Welfare and policy</a:t>
            </a:r>
          </a:p>
          <a:p>
            <a:pPr marL="514350" indent="-514350">
              <a:buFont typeface="+mj-lt"/>
              <a:buAutoNum type="arabicPeriod"/>
            </a:pPr>
            <a:r>
              <a:rPr lang="en-US" dirty="0" smtClean="0"/>
              <a:t>Alternative psychological conceptions</a:t>
            </a:r>
          </a:p>
          <a:p>
            <a:endParaRPr lang="en-US" dirty="0"/>
          </a:p>
        </p:txBody>
      </p:sp>
    </p:spTree>
    <p:extLst>
      <p:ext uri="{BB962C8B-B14F-4D97-AF65-F5344CB8AC3E}">
        <p14:creationId xmlns:p14="http://schemas.microsoft.com/office/powerpoint/2010/main" val="2876922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sz="3600" dirty="0" smtClean="0"/>
              <a:t>David Hume (1738 – A Treatise of Human Nature)</a:t>
            </a:r>
            <a:endParaRPr lang="en-US" sz="3600" dirty="0"/>
          </a:p>
        </p:txBody>
      </p:sp>
      <p:sp>
        <p:nvSpPr>
          <p:cNvPr id="3" name="Content Placeholder 2"/>
          <p:cNvSpPr>
            <a:spLocks noGrp="1"/>
          </p:cNvSpPr>
          <p:nvPr>
            <p:ph idx="1"/>
          </p:nvPr>
        </p:nvSpPr>
        <p:spPr>
          <a:xfrm>
            <a:off x="838200" y="1325562"/>
            <a:ext cx="10515600" cy="5462863"/>
          </a:xfrm>
        </p:spPr>
        <p:txBody>
          <a:bodyPr>
            <a:normAutofit fontScale="92500" lnSpcReduction="10000"/>
          </a:bodyPr>
          <a:lstStyle/>
          <a:p>
            <a:pPr marL="0" indent="0">
              <a:buNone/>
            </a:pPr>
            <a:r>
              <a:rPr lang="en-US" dirty="0" smtClean="0"/>
              <a:t>“</a:t>
            </a:r>
            <a:r>
              <a:rPr lang="en-US" dirty="0"/>
              <a:t>In reflecting on any action, which I am to perform a twelve-month hence, I always resolve to prefer the greater good, whether at that time it will be more contiguous or remote; nor does any difference in that particular make a difference in my present intentions and resolutions. My distance from the final determination makes all those minute differences vanish, nor am I affected by any thing, but the general and more discernible qualities of good and evil. But on my nearer approach, those circumstances, which I at first over-looked, begin to appear, and have an influence on my conduct and affections. A new inclination to the present good springs up, and makes it difficult for me to adhere inflexibly to my first purpose and resolution. This natural infirmity I may very much regret, and I may </a:t>
            </a:r>
            <a:r>
              <a:rPr lang="en-US" dirty="0" err="1"/>
              <a:t>endeavour</a:t>
            </a:r>
            <a:r>
              <a:rPr lang="en-US" dirty="0"/>
              <a:t>, by all possible means, to free my self from it. I may have recourse to study and reflection within myself; to the advice of friends; to frequent meditation, and repeated resolution: And having experienced how ineffectual all these are, I may embrace with pleasure any other expedient, by which I may impose a restraint upon myself, and guard against this weakness." </a:t>
            </a:r>
          </a:p>
          <a:p>
            <a:endParaRPr lang="en-US" dirty="0"/>
          </a:p>
        </p:txBody>
      </p:sp>
    </p:spTree>
    <p:extLst>
      <p:ext uri="{BB962C8B-B14F-4D97-AF65-F5344CB8AC3E}">
        <p14:creationId xmlns:p14="http://schemas.microsoft.com/office/powerpoint/2010/main" val="1029568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Ramsey (1928) and Samuelson (1931)</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55596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 </a:t>
            </a:r>
            <a:br>
              <a:rPr lang="en-US" dirty="0" smtClean="0"/>
            </a:br>
            <a:r>
              <a:rPr lang="en-US" dirty="0" smtClean="0"/>
              <a:t>(“Socrates” </a:t>
            </a:r>
            <a:r>
              <a:rPr lang="en-US" i="1" dirty="0" smtClean="0">
                <a:hlinkClick r:id="rId2" tooltip="Phaedrus (dialogue)"/>
              </a:rPr>
              <a:t>Phaedrus</a:t>
            </a:r>
            <a:r>
              <a:rPr lang="en-US" dirty="0"/>
              <a:t> </a:t>
            </a:r>
            <a:r>
              <a:rPr lang="en-US" dirty="0" smtClean="0"/>
              <a:t>sections 246a–254e)</a:t>
            </a:r>
            <a:endParaRPr lang="en-US" dirty="0"/>
          </a:p>
        </p:txBody>
      </p:sp>
      <p:sp>
        <p:nvSpPr>
          <p:cNvPr id="3" name="Content Placeholder 2"/>
          <p:cNvSpPr>
            <a:spLocks noGrp="1"/>
          </p:cNvSpPr>
          <p:nvPr>
            <p:ph idx="1"/>
          </p:nvPr>
        </p:nvSpPr>
        <p:spPr/>
        <p:txBody>
          <a:bodyPr/>
          <a:lstStyle/>
          <a:p>
            <a:r>
              <a:rPr lang="en-US" dirty="0" smtClean="0"/>
              <a:t>A person is a charioteer </a:t>
            </a:r>
            <a:r>
              <a:rPr lang="en-US" dirty="0"/>
              <a:t>pulled by two horses with </a:t>
            </a:r>
            <a:r>
              <a:rPr lang="en-US" dirty="0" smtClean="0"/>
              <a:t>different personalities:</a:t>
            </a:r>
            <a:endParaRPr lang="en-US" dirty="0"/>
          </a:p>
          <a:p>
            <a:pPr marL="457200" lvl="1" indent="0">
              <a:buNone/>
            </a:pPr>
            <a:r>
              <a:rPr lang="en-US" dirty="0"/>
              <a:t>“one of the horses is noble and of noble breed, but the other quite the opposite in breed and character. Therefore in our case the driving is necessarily difficult and troublesome.”</a:t>
            </a:r>
          </a:p>
          <a:p>
            <a:endParaRPr lang="en-US" dirty="0"/>
          </a:p>
        </p:txBody>
      </p:sp>
    </p:spTree>
    <p:extLst>
      <p:ext uri="{BB962C8B-B14F-4D97-AF65-F5344CB8AC3E}">
        <p14:creationId xmlns:p14="http://schemas.microsoft.com/office/powerpoint/2010/main" val="845315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Adam Smith </a:t>
            </a:r>
            <a:br>
              <a:rPr lang="en-US" dirty="0" smtClean="0"/>
            </a:br>
            <a:r>
              <a:rPr lang="en-US" dirty="0" smtClean="0"/>
              <a:t>(1759</a:t>
            </a:r>
            <a:r>
              <a:rPr lang="en-US" dirty="0"/>
              <a:t> </a:t>
            </a:r>
            <a:r>
              <a:rPr lang="en-US" dirty="0" smtClean="0"/>
              <a:t>– The Theory of Moral Sentiments)</a:t>
            </a:r>
            <a:endParaRPr lang="en-US" dirty="0"/>
          </a:p>
        </p:txBody>
      </p:sp>
      <p:sp>
        <p:nvSpPr>
          <p:cNvPr id="3" name="Content Placeholder 2"/>
          <p:cNvSpPr>
            <a:spLocks noGrp="1"/>
          </p:cNvSpPr>
          <p:nvPr>
            <p:ph idx="1"/>
          </p:nvPr>
        </p:nvSpPr>
        <p:spPr/>
        <p:txBody>
          <a:bodyPr/>
          <a:lstStyle/>
          <a:p>
            <a:r>
              <a:rPr lang="en-US" dirty="0" smtClean="0"/>
              <a:t>Conflicting motivational systems: “impartial spectator” and the “passions”</a:t>
            </a:r>
          </a:p>
          <a:p>
            <a:r>
              <a:rPr lang="en-US" dirty="0" smtClean="0"/>
              <a:t>See Ashraf et al (2005), who call Smith the first behavioral economist</a:t>
            </a:r>
            <a:endParaRPr lang="en-US" dirty="0"/>
          </a:p>
        </p:txBody>
      </p:sp>
    </p:spTree>
    <p:extLst>
      <p:ext uri="{BB962C8B-B14F-4D97-AF65-F5344CB8AC3E}">
        <p14:creationId xmlns:p14="http://schemas.microsoft.com/office/powerpoint/2010/main" val="3602192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Bohm </a:t>
            </a:r>
            <a:r>
              <a:rPr lang="en-US" dirty="0" err="1" smtClean="0"/>
              <a:t>Bawerk</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01398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2304</TotalTime>
  <Words>2933</Words>
  <Application>Microsoft Office PowerPoint</Application>
  <PresentationFormat>Widescreen</PresentationFormat>
  <Paragraphs>233</Paragraphs>
  <Slides>41</Slides>
  <Notes>0</Notes>
  <HiddenSlides>4</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Times New Roman</vt:lpstr>
      <vt:lpstr>Office Theme</vt:lpstr>
      <vt:lpstr>Intertemporal Choice</vt:lpstr>
      <vt:lpstr>PowerPoint Presentation</vt:lpstr>
      <vt:lpstr>Outline</vt:lpstr>
      <vt:lpstr>I. Present Focused Models</vt:lpstr>
      <vt:lpstr>David Hume (1738 – A Treatise of Human Nature)</vt:lpstr>
      <vt:lpstr>Ramsey (1928) and Samuelson (1931)</vt:lpstr>
      <vt:lpstr>Plato  (“Socrates” Phaedrus sections 246a–254e)</vt:lpstr>
      <vt:lpstr>Adam Smith  (1759 – The Theory of Moral Sentiments)</vt:lpstr>
      <vt:lpstr>Bohm Bawerk</vt:lpstr>
      <vt:lpstr>I. Present Focused Models</vt:lpstr>
      <vt:lpstr>One source of differentiation: naivite</vt:lpstr>
      <vt:lpstr>Models without present focus</vt:lpstr>
      <vt:lpstr>II. Empirical regularities</vt:lpstr>
      <vt:lpstr>High required rate of return (RRR) for money </vt:lpstr>
      <vt:lpstr>1. High required rate of return (RRR) for money</vt:lpstr>
      <vt:lpstr>Other methods for money (footnote)</vt:lpstr>
      <vt:lpstr>2. High(er) RRR for real rewards</vt:lpstr>
      <vt:lpstr>3. Lack of liquidity on household balance sheets and implications thereof</vt:lpstr>
      <vt:lpstr>4. Preference reversals</vt:lpstr>
      <vt:lpstr>5. Procrastination</vt:lpstr>
      <vt:lpstr>6. (Partial) Naivite</vt:lpstr>
      <vt:lpstr>7. Small changes in transactions costs have large consequences</vt:lpstr>
      <vt:lpstr>8. Commitment</vt:lpstr>
      <vt:lpstr>9. Paternalistic policies</vt:lpstr>
      <vt:lpstr>III. Puzzles and Open Questions</vt:lpstr>
      <vt:lpstr>1. Impatience over monetary flows instead of consumption</vt:lpstr>
      <vt:lpstr>2. Multiple mechanisms, including probability weighting</vt:lpstr>
      <vt:lpstr>3. Negative discounting (wrt long-run sequences)</vt:lpstr>
      <vt:lpstr>4. Heterogeneity and domain generality</vt:lpstr>
      <vt:lpstr>5. Duration of the present</vt:lpstr>
      <vt:lpstr>6. What is tempting?</vt:lpstr>
      <vt:lpstr>7. Missing commitment</vt:lpstr>
      <vt:lpstr>8. Retirement saving adequacy</vt:lpstr>
      <vt:lpstr>9. Measuring temptation </vt:lpstr>
      <vt:lpstr>10. Malleability and self-management</vt:lpstr>
      <vt:lpstr>11. Welfare and policy</vt:lpstr>
      <vt:lpstr>12. Alternative and/or complementary psychological conceptions</vt:lpstr>
      <vt:lpstr>Outline</vt:lpstr>
      <vt:lpstr>I. Present Focused Models</vt:lpstr>
      <vt:lpstr>II. Empirical regularities</vt:lpstr>
      <vt:lpstr>III. Puzzles and Open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Intertemporal Choice</dc:title>
  <dc:creator>dlaibson</dc:creator>
  <cp:lastModifiedBy>dlaibson</cp:lastModifiedBy>
  <cp:revision>95</cp:revision>
  <dcterms:created xsi:type="dcterms:W3CDTF">2016-08-23T02:21:35Z</dcterms:created>
  <dcterms:modified xsi:type="dcterms:W3CDTF">2016-09-03T18:17:34Z</dcterms:modified>
</cp:coreProperties>
</file>