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mov" ContentType="video/unknown"/>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tiff" ContentType="image/tiff"/>
  <Default Extension="gif" ContentType="image/gif"/>
  <Default Extension="xlsx" ContentType="application/vnd.openxmlformats-officedocument.spreadsheetml.sheet"/>
  <Default Extension="m4v" ContentType="video/unknown"/>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xml" ContentType="application/vnd.openxmlformats-officedocument.presentationml.tags+xml"/>
  <Override PartName="/ppt/notesSlides/notesSlide26.xml" ContentType="application/vnd.openxmlformats-officedocument.presentationml.notesSlide+xml"/>
  <Override PartName="/ppt/tags/tag2.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omments/comment1.xml" ContentType="application/vnd.openxmlformats-officedocument.presentationml.comment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2.xml" ContentType="application/vnd.openxmlformats-officedocument.drawingml.chart+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0"/>
  </p:notesMasterIdLst>
  <p:handoutMasterIdLst>
    <p:handoutMasterId r:id="rId201"/>
  </p:handoutMasterIdLst>
  <p:sldIdLst>
    <p:sldId id="256" r:id="rId2"/>
    <p:sldId id="626" r:id="rId3"/>
    <p:sldId id="627" r:id="rId4"/>
    <p:sldId id="539" r:id="rId5"/>
    <p:sldId id="573" r:id="rId6"/>
    <p:sldId id="620" r:id="rId7"/>
    <p:sldId id="574" r:id="rId8"/>
    <p:sldId id="476" r:id="rId9"/>
    <p:sldId id="622" r:id="rId10"/>
    <p:sldId id="569" r:id="rId11"/>
    <p:sldId id="592" r:id="rId12"/>
    <p:sldId id="536" r:id="rId13"/>
    <p:sldId id="534" r:id="rId14"/>
    <p:sldId id="477" r:id="rId15"/>
    <p:sldId id="479" r:id="rId16"/>
    <p:sldId id="533" r:id="rId17"/>
    <p:sldId id="621" r:id="rId18"/>
    <p:sldId id="332" r:id="rId19"/>
    <p:sldId id="387" r:id="rId20"/>
    <p:sldId id="403" r:id="rId21"/>
    <p:sldId id="406" r:id="rId22"/>
    <p:sldId id="405" r:id="rId23"/>
    <p:sldId id="482" r:id="rId24"/>
    <p:sldId id="619" r:id="rId25"/>
    <p:sldId id="483" r:id="rId26"/>
    <p:sldId id="484" r:id="rId27"/>
    <p:sldId id="485" r:id="rId28"/>
    <p:sldId id="486" r:id="rId29"/>
    <p:sldId id="568" r:id="rId30"/>
    <p:sldId id="487" r:id="rId31"/>
    <p:sldId id="489" r:id="rId32"/>
    <p:sldId id="488" r:id="rId33"/>
    <p:sldId id="490" r:id="rId34"/>
    <p:sldId id="491" r:id="rId35"/>
    <p:sldId id="492" r:id="rId36"/>
    <p:sldId id="493" r:id="rId37"/>
    <p:sldId id="494" r:id="rId38"/>
    <p:sldId id="495" r:id="rId39"/>
    <p:sldId id="496" r:id="rId40"/>
    <p:sldId id="497" r:id="rId41"/>
    <p:sldId id="498" r:id="rId42"/>
    <p:sldId id="499" r:id="rId43"/>
    <p:sldId id="500" r:id="rId44"/>
    <p:sldId id="501" r:id="rId45"/>
    <p:sldId id="502" r:id="rId46"/>
    <p:sldId id="503" r:id="rId47"/>
    <p:sldId id="504" r:id="rId48"/>
    <p:sldId id="505" r:id="rId49"/>
    <p:sldId id="506" r:id="rId50"/>
    <p:sldId id="507" r:id="rId51"/>
    <p:sldId id="508" r:id="rId52"/>
    <p:sldId id="512" r:id="rId53"/>
    <p:sldId id="594" r:id="rId54"/>
    <p:sldId id="593" r:id="rId55"/>
    <p:sldId id="595" r:id="rId56"/>
    <p:sldId id="589" r:id="rId57"/>
    <p:sldId id="590" r:id="rId58"/>
    <p:sldId id="576" r:id="rId59"/>
    <p:sldId id="577" r:id="rId60"/>
    <p:sldId id="578" r:id="rId61"/>
    <p:sldId id="614" r:id="rId62"/>
    <p:sldId id="572" r:id="rId63"/>
    <p:sldId id="513" r:id="rId64"/>
    <p:sldId id="514" r:id="rId65"/>
    <p:sldId id="517" r:id="rId66"/>
    <p:sldId id="515" r:id="rId67"/>
    <p:sldId id="516" r:id="rId68"/>
    <p:sldId id="518" r:id="rId69"/>
    <p:sldId id="519" r:id="rId70"/>
    <p:sldId id="520" r:id="rId71"/>
    <p:sldId id="521" r:id="rId72"/>
    <p:sldId id="522" r:id="rId73"/>
    <p:sldId id="523" r:id="rId74"/>
    <p:sldId id="524" r:id="rId75"/>
    <p:sldId id="525" r:id="rId76"/>
    <p:sldId id="526" r:id="rId77"/>
    <p:sldId id="527" r:id="rId78"/>
    <p:sldId id="529" r:id="rId79"/>
    <p:sldId id="535" r:id="rId80"/>
    <p:sldId id="530" r:id="rId81"/>
    <p:sldId id="616" r:id="rId82"/>
    <p:sldId id="532" r:id="rId83"/>
    <p:sldId id="617" r:id="rId84"/>
    <p:sldId id="582" r:id="rId85"/>
    <p:sldId id="528" r:id="rId86"/>
    <p:sldId id="580" r:id="rId87"/>
    <p:sldId id="581" r:id="rId88"/>
    <p:sldId id="613" r:id="rId89"/>
    <p:sldId id="596" r:id="rId90"/>
    <p:sldId id="540" r:id="rId91"/>
    <p:sldId id="542" r:id="rId92"/>
    <p:sldId id="543" r:id="rId93"/>
    <p:sldId id="544" r:id="rId94"/>
    <p:sldId id="545" r:id="rId95"/>
    <p:sldId id="546" r:id="rId96"/>
    <p:sldId id="547" r:id="rId97"/>
    <p:sldId id="549" r:id="rId98"/>
    <p:sldId id="550" r:id="rId99"/>
    <p:sldId id="551" r:id="rId100"/>
    <p:sldId id="548" r:id="rId101"/>
    <p:sldId id="625" r:id="rId102"/>
    <p:sldId id="552" r:id="rId103"/>
    <p:sldId id="257" r:id="rId104"/>
    <p:sldId id="268" r:id="rId105"/>
    <p:sldId id="628" r:id="rId106"/>
    <p:sldId id="265" r:id="rId107"/>
    <p:sldId id="623" r:id="rId108"/>
    <p:sldId id="624" r:id="rId109"/>
    <p:sldId id="565" r:id="rId110"/>
    <p:sldId id="561" r:id="rId111"/>
    <p:sldId id="562" r:id="rId112"/>
    <p:sldId id="618" r:id="rId113"/>
    <p:sldId id="553" r:id="rId114"/>
    <p:sldId id="554" r:id="rId115"/>
    <p:sldId id="555" r:id="rId116"/>
    <p:sldId id="556" r:id="rId117"/>
    <p:sldId id="557" r:id="rId118"/>
    <p:sldId id="566" r:id="rId119"/>
    <p:sldId id="558" r:id="rId120"/>
    <p:sldId id="559" r:id="rId121"/>
    <p:sldId id="583" r:id="rId122"/>
    <p:sldId id="587" r:id="rId123"/>
    <p:sldId id="588" r:id="rId124"/>
    <p:sldId id="266" r:id="rId125"/>
    <p:sldId id="267" r:id="rId126"/>
    <p:sldId id="629" r:id="rId127"/>
    <p:sldId id="270" r:id="rId128"/>
    <p:sldId id="615" r:id="rId129"/>
    <p:sldId id="261" r:id="rId130"/>
    <p:sldId id="478" r:id="rId131"/>
    <p:sldId id="468" r:id="rId132"/>
    <p:sldId id="471" r:id="rId133"/>
    <p:sldId id="472" r:id="rId134"/>
    <p:sldId id="327" r:id="rId135"/>
    <p:sldId id="474" r:id="rId136"/>
    <p:sldId id="321" r:id="rId137"/>
    <p:sldId id="259" r:id="rId138"/>
    <p:sldId id="462" r:id="rId139"/>
    <p:sldId id="260" r:id="rId140"/>
    <p:sldId id="286" r:id="rId141"/>
    <p:sldId id="461" r:id="rId142"/>
    <p:sldId id="326" r:id="rId143"/>
    <p:sldId id="297" r:id="rId144"/>
    <p:sldId id="410" r:id="rId145"/>
    <p:sldId id="411" r:id="rId146"/>
    <p:sldId id="412" r:id="rId147"/>
    <p:sldId id="413" r:id="rId148"/>
    <p:sldId id="414" r:id="rId149"/>
    <p:sldId id="415" r:id="rId150"/>
    <p:sldId id="416" r:id="rId151"/>
    <p:sldId id="417" r:id="rId152"/>
    <p:sldId id="418" r:id="rId153"/>
    <p:sldId id="419" r:id="rId154"/>
    <p:sldId id="420" r:id="rId155"/>
    <p:sldId id="421" r:id="rId156"/>
    <p:sldId id="422" r:id="rId157"/>
    <p:sldId id="423" r:id="rId158"/>
    <p:sldId id="424" r:id="rId159"/>
    <p:sldId id="425" r:id="rId160"/>
    <p:sldId id="426" r:id="rId161"/>
    <p:sldId id="427" r:id="rId162"/>
    <p:sldId id="428" r:id="rId163"/>
    <p:sldId id="429" r:id="rId164"/>
    <p:sldId id="430" r:id="rId165"/>
    <p:sldId id="431" r:id="rId166"/>
    <p:sldId id="432" r:id="rId167"/>
    <p:sldId id="433" r:id="rId168"/>
    <p:sldId id="434" r:id="rId169"/>
    <p:sldId id="435" r:id="rId170"/>
    <p:sldId id="436" r:id="rId171"/>
    <p:sldId id="437" r:id="rId172"/>
    <p:sldId id="438" r:id="rId173"/>
    <p:sldId id="440" r:id="rId174"/>
    <p:sldId id="441" r:id="rId175"/>
    <p:sldId id="442" r:id="rId176"/>
    <p:sldId id="443" r:id="rId177"/>
    <p:sldId id="444" r:id="rId178"/>
    <p:sldId id="445" r:id="rId179"/>
    <p:sldId id="446" r:id="rId180"/>
    <p:sldId id="447" r:id="rId181"/>
    <p:sldId id="448" r:id="rId182"/>
    <p:sldId id="449" r:id="rId183"/>
    <p:sldId id="450" r:id="rId184"/>
    <p:sldId id="451" r:id="rId185"/>
    <p:sldId id="452" r:id="rId186"/>
    <p:sldId id="453" r:id="rId187"/>
    <p:sldId id="454" r:id="rId188"/>
    <p:sldId id="455" r:id="rId189"/>
    <p:sldId id="456" r:id="rId190"/>
    <p:sldId id="457" r:id="rId191"/>
    <p:sldId id="458" r:id="rId192"/>
    <p:sldId id="459" r:id="rId193"/>
    <p:sldId id="394" r:id="rId194"/>
    <p:sldId id="395" r:id="rId195"/>
    <p:sldId id="334" r:id="rId196"/>
    <p:sldId id="393" r:id="rId197"/>
    <p:sldId id="396" r:id="rId198"/>
    <p:sldId id="538" r:id="rId199"/>
  </p:sldIdLst>
  <p:sldSz cx="9601200" cy="7315200"/>
  <p:notesSz cx="7302500" cy="9588500"/>
  <p:defaultTextStyle>
    <a:defPPr>
      <a:defRPr lang="en-US"/>
    </a:defPPr>
    <a:lvl1pPr algn="l" rtl="0" fontAlgn="base">
      <a:spcBef>
        <a:spcPct val="0"/>
      </a:spcBef>
      <a:spcAft>
        <a:spcPct val="0"/>
      </a:spcAft>
      <a:defRPr sz="19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9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9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9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9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9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9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9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900"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Introduction" id="{974E9B73-5CC2-264E-AA29-E4B6B0D9BE48}">
          <p14:sldIdLst>
            <p14:sldId id="256"/>
            <p14:sldId id="626"/>
            <p14:sldId id="627"/>
            <p14:sldId id="539"/>
            <p14:sldId id="573"/>
            <p14:sldId id="620"/>
            <p14:sldId id="574"/>
            <p14:sldId id="476"/>
            <p14:sldId id="622"/>
            <p14:sldId id="569"/>
          </p14:sldIdLst>
        </p14:section>
        <p14:section name="Estimating Probability" id="{F01DB3E7-D9D5-0548-ABC7-0EB0BDA58B32}">
          <p14:sldIdLst>
            <p14:sldId id="592"/>
            <p14:sldId id="536"/>
            <p14:sldId id="534"/>
            <p14:sldId id="477"/>
            <p14:sldId id="479"/>
            <p14:sldId id="533"/>
            <p14:sldId id="621"/>
            <p14:sldId id="332"/>
            <p14:sldId id="387"/>
            <p14:sldId id="403"/>
            <p14:sldId id="406"/>
            <p14:sldId id="405"/>
          </p14:sldIdLst>
        </p14:section>
        <p14:section name="Exchanges Part 1" id="{C2CC6BA2-8D60-7C49-93A3-DB9059C3319A}">
          <p14:sldIdLst>
            <p14:sldId id="482"/>
            <p14:sldId id="619"/>
            <p14:sldId id="483"/>
            <p14:sldId id="484"/>
            <p14:sldId id="485"/>
          </p14:sldIdLst>
        </p14:section>
        <p14:section name="Past Research on Failures" id="{6DD8A2CB-CAA8-D849-893E-02D6D8472286}">
          <p14:sldIdLst>
            <p14:sldId id="486"/>
            <p14:sldId id="568"/>
            <p14:sldId id="487"/>
          </p14:sldIdLst>
        </p14:section>
        <p14:section name="Exchanges Part 2" id="{C7341AE2-6FD1-4242-BFAE-AD88697D2FA6}">
          <p14:sldIdLst>
            <p14:sldId id="489"/>
            <p14:sldId id="488"/>
            <p14:sldId id="490"/>
            <p14:sldId id="491"/>
            <p14:sldId id="492"/>
            <p14:sldId id="493"/>
            <p14:sldId id="494"/>
            <p14:sldId id="495"/>
            <p14:sldId id="496"/>
            <p14:sldId id="497"/>
            <p14:sldId id="498"/>
            <p14:sldId id="499"/>
            <p14:sldId id="500"/>
            <p14:sldId id="501"/>
            <p14:sldId id="502"/>
            <p14:sldId id="503"/>
            <p14:sldId id="504"/>
            <p14:sldId id="505"/>
            <p14:sldId id="506"/>
            <p14:sldId id="507"/>
            <p14:sldId id="508"/>
            <p14:sldId id="512"/>
          </p14:sldIdLst>
        </p14:section>
        <p14:section name="Deductibles" id="{09A30A9D-7A53-644F-8DDC-46F8A8F3630E}">
          <p14:sldIdLst>
            <p14:sldId id="594"/>
            <p14:sldId id="593"/>
            <p14:sldId id="595"/>
            <p14:sldId id="589"/>
            <p14:sldId id="590"/>
            <p14:sldId id="576"/>
            <p14:sldId id="577"/>
            <p14:sldId id="578"/>
            <p14:sldId id="614"/>
          </p14:sldIdLst>
        </p14:section>
        <p14:section name="Exchanges Part 3" id="{E05F82B1-C426-A14E-83C1-318498430108}">
          <p14:sldIdLst>
            <p14:sldId id="572"/>
            <p14:sldId id="513"/>
            <p14:sldId id="514"/>
            <p14:sldId id="517"/>
            <p14:sldId id="515"/>
            <p14:sldId id="516"/>
            <p14:sldId id="518"/>
            <p14:sldId id="519"/>
            <p14:sldId id="520"/>
            <p14:sldId id="521"/>
            <p14:sldId id="522"/>
            <p14:sldId id="523"/>
            <p14:sldId id="524"/>
            <p14:sldId id="525"/>
            <p14:sldId id="526"/>
            <p14:sldId id="527"/>
            <p14:sldId id="529"/>
          </p14:sldIdLst>
        </p14:section>
        <p14:section name="What's Happened with Exchanges" id="{086C52F3-AEBD-F24F-A0FF-31DF4ECC771B}">
          <p14:sldIdLst>
            <p14:sldId id="535"/>
            <p14:sldId id="530"/>
            <p14:sldId id="616"/>
            <p14:sldId id="532"/>
          </p14:sldIdLst>
        </p14:section>
        <p14:section name="What not to do." id="{009A6E17-60DE-6245-957D-527C01BBC3AD}">
          <p14:sldIdLst>
            <p14:sldId id="617"/>
            <p14:sldId id="582"/>
            <p14:sldId id="528"/>
            <p14:sldId id="580"/>
            <p14:sldId id="581"/>
            <p14:sldId id="613"/>
          </p14:sldIdLst>
        </p14:section>
        <p14:section name="Sorted Partitioned Sets" id="{69273C62-1399-7943-B6AD-940AE0EB387E}">
          <p14:sldIdLst>
            <p14:sldId id="596"/>
            <p14:sldId id="540"/>
            <p14:sldId id="542"/>
            <p14:sldId id="543"/>
            <p14:sldId id="544"/>
            <p14:sldId id="545"/>
            <p14:sldId id="546"/>
            <p14:sldId id="547"/>
            <p14:sldId id="549"/>
            <p14:sldId id="550"/>
            <p14:sldId id="551"/>
            <p14:sldId id="548"/>
            <p14:sldId id="625"/>
            <p14:sldId id="552"/>
            <p14:sldId id="257"/>
            <p14:sldId id="268"/>
            <p14:sldId id="628"/>
            <p14:sldId id="265"/>
            <p14:sldId id="623"/>
            <p14:sldId id="624"/>
            <p14:sldId id="565"/>
            <p14:sldId id="561"/>
            <p14:sldId id="562"/>
            <p14:sldId id="618"/>
            <p14:sldId id="553"/>
            <p14:sldId id="554"/>
            <p14:sldId id="555"/>
            <p14:sldId id="556"/>
            <p14:sldId id="557"/>
            <p14:sldId id="566"/>
            <p14:sldId id="558"/>
            <p14:sldId id="559"/>
            <p14:sldId id="583"/>
          </p14:sldIdLst>
        </p14:section>
        <p14:section name="Innovators" id="{67C18B95-3945-DF4F-AA05-0597668C5610}">
          <p14:sldIdLst>
            <p14:sldId id="587"/>
          </p14:sldIdLst>
        </p14:section>
        <p14:section name="Summary" id="{5E8F1DC5-1C17-3944-AA46-3DD5E2648EA4}">
          <p14:sldIdLst>
            <p14:sldId id="588"/>
            <p14:sldId id="266"/>
            <p14:sldId id="267"/>
            <p14:sldId id="629"/>
            <p14:sldId id="270"/>
            <p14:sldId id="615"/>
          </p14:sldIdLst>
        </p14:section>
        <p14:section name="Lifespan" id="{377A262D-6222-C14B-99C7-E5756A1A3226}">
          <p14:sldIdLst>
            <p14:sldId id="261"/>
            <p14:sldId id="478"/>
            <p14:sldId id="468"/>
            <p14:sldId id="471"/>
            <p14:sldId id="472"/>
            <p14:sldId id="327"/>
            <p14:sldId id="474"/>
            <p14:sldId id="321"/>
            <p14:sldId id="259"/>
            <p14:sldId id="462"/>
            <p14:sldId id="260"/>
            <p14:sldId id="286"/>
            <p14:sldId id="461"/>
          </p14:sldIdLst>
        </p14:section>
        <p14:section name="SSA" id="{DB3431CE-104D-3D4A-A6C6-6D803B291B8E}">
          <p14:sldIdLst>
            <p14:sldId id="326"/>
            <p14:sldId id="297"/>
            <p14:sldId id="410"/>
            <p14:sldId id="411"/>
            <p14:sldId id="412"/>
            <p14:sldId id="413"/>
            <p14:sldId id="414"/>
            <p14:sldId id="415"/>
            <p14:sldId id="416"/>
            <p14:sldId id="417"/>
            <p14:sldId id="418"/>
            <p14:sldId id="419"/>
            <p14:sldId id="420"/>
            <p14:sldId id="421"/>
            <p14:sldId id="422"/>
            <p14:sldId id="423"/>
            <p14:sldId id="424"/>
            <p14:sldId id="425"/>
            <p14:sldId id="426"/>
            <p14:sldId id="427"/>
            <p14:sldId id="428"/>
            <p14:sldId id="429"/>
            <p14:sldId id="430"/>
            <p14:sldId id="431"/>
            <p14:sldId id="432"/>
            <p14:sldId id="433"/>
            <p14:sldId id="434"/>
            <p14:sldId id="435"/>
            <p14:sldId id="436"/>
            <p14:sldId id="437"/>
            <p14:sldId id="438"/>
            <p14:sldId id="440"/>
            <p14:sldId id="441"/>
            <p14:sldId id="442"/>
            <p14:sldId id="443"/>
            <p14:sldId id="444"/>
            <p14:sldId id="445"/>
            <p14:sldId id="446"/>
            <p14:sldId id="447"/>
            <p14:sldId id="448"/>
            <p14:sldId id="449"/>
            <p14:sldId id="450"/>
            <p14:sldId id="451"/>
            <p14:sldId id="452"/>
            <p14:sldId id="453"/>
            <p14:sldId id="454"/>
            <p14:sldId id="455"/>
            <p14:sldId id="456"/>
            <p14:sldId id="457"/>
            <p14:sldId id="458"/>
            <p14:sldId id="459"/>
            <p14:sldId id="394"/>
            <p14:sldId id="395"/>
            <p14:sldId id="334"/>
            <p14:sldId id="393"/>
            <p14:sldId id="396"/>
            <p14:sldId id="538"/>
          </p14:sldIdLst>
        </p14:section>
      </p14:sectionLst>
    </p:ext>
    <p:ext uri="{EFAFB233-063F-42B5-8137-9DF3F51BA10A}">
      <p15:sldGuideLst xmlns:p15="http://schemas.microsoft.com/office/powerpoint/2012/main" xmlns="">
        <p15:guide id="1" orient="horz" pos="1888">
          <p15:clr>
            <a:srgbClr val="A4A3A4"/>
          </p15:clr>
        </p15:guide>
        <p15:guide id="2" orient="horz" pos="4096">
          <p15:clr>
            <a:srgbClr val="A4A3A4"/>
          </p15:clr>
        </p15:guide>
        <p15:guide id="3" pos="3024">
          <p15:clr>
            <a:srgbClr val="A4A3A4"/>
          </p15:clr>
        </p15:guide>
        <p15:guide id="4" pos="480">
          <p15:clr>
            <a:srgbClr val="A4A3A4"/>
          </p15:clr>
        </p15:guide>
      </p15:sldGuideLst>
    </p:ext>
    <p:ext uri="{2D200454-40CA-4A62-9FC3-DE9A4176ACB9}">
      <p15:notesGuideLst xmlns:p15="http://schemas.microsoft.com/office/powerpoint/2012/main" xmlns="">
        <p15:guide id="1" orient="horz" pos="3020">
          <p15:clr>
            <a:srgbClr val="A4A3A4"/>
          </p15:clr>
        </p15:guide>
        <p15:guide id="2" pos="230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son, Eric" initials="JE" lastIdx="1" clrIdx="0">
    <p:extLst/>
  </p:cmAuthor>
  <p:cmAuthor id="2" name="Johnson, Eric" initials="JE [2]"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DAF"/>
    <a:srgbClr val="0081CC"/>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autoAdjust="0"/>
    <p:restoredTop sz="77517" autoAdjust="0"/>
  </p:normalViewPr>
  <p:slideViewPr>
    <p:cSldViewPr>
      <p:cViewPr>
        <p:scale>
          <a:sx n="38" d="100"/>
          <a:sy n="38" d="100"/>
        </p:scale>
        <p:origin x="-1956" y="-444"/>
      </p:cViewPr>
      <p:guideLst>
        <p:guide orient="horz" pos="1888"/>
        <p:guide orient="horz" pos="4096"/>
        <p:guide pos="3024"/>
        <p:guide pos="4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2" d="100"/>
        <a:sy n="42" d="100"/>
      </p:scale>
      <p:origin x="0" y="0"/>
    </p:cViewPr>
  </p:sorterViewPr>
  <p:notesViewPr>
    <p:cSldViewPr>
      <p:cViewPr varScale="1">
        <p:scale>
          <a:sx n="53" d="100"/>
          <a:sy n="53" d="100"/>
        </p:scale>
        <p:origin x="-2610" y="-90"/>
      </p:cViewPr>
      <p:guideLst>
        <p:guide orient="horz" pos="3020"/>
        <p:guide pos="230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tableStyles" Target="tableStyles.xml"/><Relationship Id="rId201" Type="http://schemas.openxmlformats.org/officeDocument/2006/relationships/handoutMaster" Target="handoutMasters/handout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commentAuthors" Target="commentAuthor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Difference</a:t>
            </a:r>
            <a:r>
              <a:rPr lang="en-US" baseline="0" dirty="0"/>
              <a:t> in Live vs. Die Aspects</a:t>
            </a:r>
            <a:endParaRPr lang="en-US" dirty="0"/>
          </a:p>
        </c:rich>
      </c:tx>
      <c:overlay val="0"/>
    </c:title>
    <c:autoTitleDeleted val="0"/>
    <c:plotArea>
      <c:layout/>
      <c:barChart>
        <c:barDir val="col"/>
        <c:grouping val="clustered"/>
        <c:varyColors val="0"/>
        <c:ser>
          <c:idx val="0"/>
          <c:order val="0"/>
          <c:tx>
            <c:strRef>
              <c:f>Sheet1!$B$1</c:f>
              <c:strCache>
                <c:ptCount val="1"/>
                <c:pt idx="0">
                  <c:v>Series 1</c:v>
                </c:pt>
              </c:strCache>
            </c:strRef>
          </c:tx>
          <c:invertIfNegative val="0"/>
          <c:cat>
            <c:strRef>
              <c:f>Sheet1!$A$2:$A$3</c:f>
              <c:strCache>
                <c:ptCount val="2"/>
                <c:pt idx="0">
                  <c:v>Live to</c:v>
                </c:pt>
                <c:pt idx="1">
                  <c:v>Die By</c:v>
                </c:pt>
              </c:strCache>
            </c:strRef>
          </c:cat>
          <c:val>
            <c:numRef>
              <c:f>Sheet1!$B$2:$B$3</c:f>
              <c:numCache>
                <c:formatCode>General</c:formatCode>
                <c:ptCount val="2"/>
                <c:pt idx="0">
                  <c:v>2</c:v>
                </c:pt>
                <c:pt idx="1">
                  <c:v>1.2</c:v>
                </c:pt>
              </c:numCache>
            </c:numRef>
          </c:val>
          <c:extLst xmlns:c16r2="http://schemas.microsoft.com/office/drawing/2015/06/chart">
            <c:ext xmlns:c16="http://schemas.microsoft.com/office/drawing/2014/chart" uri="{C3380CC4-5D6E-409C-BE32-E72D297353CC}">
              <c16:uniqueId val="{00000000-56DC-9E43-9F2E-056F140565DF}"/>
            </c:ext>
          </c:extLst>
        </c:ser>
        <c:dLbls>
          <c:showLegendKey val="0"/>
          <c:showVal val="0"/>
          <c:showCatName val="0"/>
          <c:showSerName val="0"/>
          <c:showPercent val="0"/>
          <c:showBubbleSize val="0"/>
        </c:dLbls>
        <c:gapWidth val="150"/>
        <c:axId val="36816000"/>
        <c:axId val="36817536"/>
      </c:barChart>
      <c:catAx>
        <c:axId val="36816000"/>
        <c:scaling>
          <c:orientation val="minMax"/>
        </c:scaling>
        <c:delete val="0"/>
        <c:axPos val="b"/>
        <c:numFmt formatCode="General" sourceLinked="0"/>
        <c:majorTickMark val="out"/>
        <c:minorTickMark val="none"/>
        <c:tickLblPos val="nextTo"/>
        <c:crossAx val="36817536"/>
        <c:crosses val="autoZero"/>
        <c:auto val="1"/>
        <c:lblAlgn val="ctr"/>
        <c:lblOffset val="100"/>
        <c:noMultiLvlLbl val="0"/>
      </c:catAx>
      <c:valAx>
        <c:axId val="36817536"/>
        <c:scaling>
          <c:orientation val="minMax"/>
        </c:scaling>
        <c:delete val="0"/>
        <c:axPos val="l"/>
        <c:majorGridlines/>
        <c:numFmt formatCode="General" sourceLinked="1"/>
        <c:majorTickMark val="out"/>
        <c:minorTickMark val="none"/>
        <c:tickLblPos val="nextTo"/>
        <c:crossAx val="3681600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541981509358996E-2"/>
          <c:y val="7.0394201146675398E-2"/>
          <c:w val="0.84120171673819699"/>
          <c:h val="0.70433109202783595"/>
        </c:manualLayout>
      </c:layout>
      <c:barChart>
        <c:barDir val="col"/>
        <c:grouping val="clustered"/>
        <c:varyColors val="0"/>
        <c:ser>
          <c:idx val="0"/>
          <c:order val="0"/>
          <c:tx>
            <c:strRef>
              <c:f>Sheet1!$A$2</c:f>
              <c:strCache>
                <c:ptCount val="1"/>
                <c:pt idx="0">
                  <c:v>Rel to Control</c:v>
                </c:pt>
              </c:strCache>
            </c:strRef>
          </c:tx>
          <c:spPr>
            <a:solidFill>
              <a:srgbClr val="4600A5"/>
            </a:solidFill>
            <a:ln w="12709">
              <a:noFill/>
            </a:ln>
          </c:spPr>
          <c:invertIfNegative val="0"/>
          <c:cat>
            <c:strRef>
              <c:f>Sheet1!$B$1:$G$1</c:f>
              <c:strCache>
                <c:ptCount val="6"/>
                <c:pt idx="0">
                  <c:v>Breakeven</c:v>
                </c:pt>
                <c:pt idx="1">
                  <c:v>Best Intervention</c:v>
                </c:pt>
                <c:pt idx="2">
                  <c:v>Fig St. 2</c:v>
                </c:pt>
                <c:pt idx="3">
                  <c:v>Fig. St. 3</c:v>
                </c:pt>
                <c:pt idx="4">
                  <c:v>QT Manipulation</c:v>
                </c:pt>
                <c:pt idx="5">
                  <c:v>QT Checklist</c:v>
                </c:pt>
              </c:strCache>
            </c:strRef>
          </c:cat>
          <c:val>
            <c:numRef>
              <c:f>Sheet1!$B$2:$G$2</c:f>
              <c:numCache>
                <c:formatCode>General</c:formatCode>
                <c:ptCount val="6"/>
                <c:pt idx="0">
                  <c:v>-15</c:v>
                </c:pt>
                <c:pt idx="1">
                  <c:v>3.5</c:v>
                </c:pt>
                <c:pt idx="2">
                  <c:v>2.660000085830688</c:v>
                </c:pt>
                <c:pt idx="3">
                  <c:v>-0.479999999999904</c:v>
                </c:pt>
                <c:pt idx="4">
                  <c:v>9.3999996185302752</c:v>
                </c:pt>
                <c:pt idx="5">
                  <c:v>8.75</c:v>
                </c:pt>
              </c:numCache>
            </c:numRef>
          </c:val>
          <c:extLst xmlns:c16r2="http://schemas.microsoft.com/office/drawing/2015/06/chart">
            <c:ext xmlns:c16="http://schemas.microsoft.com/office/drawing/2014/chart" uri="{C3380CC4-5D6E-409C-BE32-E72D297353CC}">
              <c16:uniqueId val="{00000000-4A4E-AB47-B109-AC722157901C}"/>
            </c:ext>
          </c:extLst>
        </c:ser>
        <c:dLbls>
          <c:showLegendKey val="0"/>
          <c:showVal val="0"/>
          <c:showCatName val="0"/>
          <c:showSerName val="0"/>
          <c:showPercent val="0"/>
          <c:showBubbleSize val="0"/>
        </c:dLbls>
        <c:gapWidth val="150"/>
        <c:axId val="127054976"/>
        <c:axId val="127056512"/>
      </c:barChart>
      <c:catAx>
        <c:axId val="127054976"/>
        <c:scaling>
          <c:orientation val="minMax"/>
        </c:scaling>
        <c:delete val="0"/>
        <c:axPos val="b"/>
        <c:numFmt formatCode="General" sourceLinked="1"/>
        <c:majorTickMark val="out"/>
        <c:minorTickMark val="none"/>
        <c:tickLblPos val="low"/>
        <c:txPr>
          <a:bodyPr rot="-1800000" vert="horz"/>
          <a:lstStyle/>
          <a:p>
            <a:pPr>
              <a:defRPr/>
            </a:pPr>
            <a:endParaRPr lang="en-US"/>
          </a:p>
        </c:txPr>
        <c:crossAx val="127056512"/>
        <c:crosses val="autoZero"/>
        <c:auto val="1"/>
        <c:lblAlgn val="ctr"/>
        <c:lblOffset val="100"/>
        <c:tickLblSkip val="1"/>
        <c:tickMarkSkip val="1"/>
        <c:noMultiLvlLbl val="0"/>
      </c:catAx>
      <c:valAx>
        <c:axId val="127056512"/>
        <c:scaling>
          <c:orientation val="minMax"/>
        </c:scaling>
        <c:delete val="0"/>
        <c:axPos val="l"/>
        <c:majorGridlines>
          <c:spPr>
            <a:ln w="6355">
              <a:solidFill>
                <a:srgbClr val="0000FF">
                  <a:alpha val="34000"/>
                </a:srgbClr>
              </a:solidFill>
              <a:prstDash val="solid"/>
            </a:ln>
          </c:spPr>
        </c:majorGridlines>
        <c:numFmt formatCode="General" sourceLinked="1"/>
        <c:majorTickMark val="out"/>
        <c:minorTickMark val="none"/>
        <c:tickLblPos val="low"/>
        <c:txPr>
          <a:bodyPr rot="0" vert="horz"/>
          <a:lstStyle/>
          <a:p>
            <a:pPr>
              <a:defRPr/>
            </a:pPr>
            <a:endParaRPr lang="en-US"/>
          </a:p>
        </c:txPr>
        <c:crossAx val="127054976"/>
        <c:crosses val="autoZero"/>
        <c:crossBetween val="between"/>
      </c:valAx>
      <c:spPr>
        <a:noFill/>
        <a:ln w="12709">
          <a:noFill/>
        </a:ln>
      </c:spPr>
    </c:plotArea>
    <c:plotVisOnly val="1"/>
    <c:dispBlanksAs val="gap"/>
    <c:showDLblsOverMax val="0"/>
  </c:chart>
  <c:spPr>
    <a:noFill/>
    <a:ln>
      <a:noFill/>
    </a:ln>
  </c:spPr>
  <c:txPr>
    <a:bodyPr/>
    <a:lstStyle/>
    <a:p>
      <a:pPr>
        <a:defRPr sz="1701" b="0" i="0" u="none" strike="noStrike" baseline="0">
          <a:solidFill>
            <a:srgbClr val="000000"/>
          </a:solidFill>
          <a:latin typeface="Gill Sans"/>
          <a:ea typeface="Gill Sans"/>
          <a:cs typeface="Gill Sans"/>
        </a:defRPr>
      </a:pPr>
      <a:endParaRPr lang="en-US"/>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17-06-11T16:29:23.075" idx="1">
    <p:pos x="5592" y="811"/>
    <p:text/>
    <p:extLst>
      <p:ext uri="{C676402C-5697-4E1C-873F-D02D1690AC5C}">
        <p15:threadingInfo xmlns:p15="http://schemas.microsoft.com/office/powerpoint/2012/main" timeZoneBias="-120"/>
      </p:ext>
    </p:extLst>
  </p:cm>
  <p:cm authorId="2" dt="2017-06-11T16:29:33.980" idx="1">
    <p:pos x="10" y="10"/>
    <p:text>add picwell and disclosure</p:text>
    <p:extLst>
      <p:ext uri="{C676402C-5697-4E1C-873F-D02D1690AC5C}">
        <p15:threadingInfo xmlns:p15="http://schemas.microsoft.com/office/powerpoint/2012/main" timeZoneBias="-1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2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4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3163888" cy="479425"/>
          </a:xfrm>
          <a:prstGeom prst="rect">
            <a:avLst/>
          </a:prstGeom>
          <a:noFill/>
          <a:ln w="9525">
            <a:noFill/>
            <a:miter lim="800000"/>
            <a:headEnd/>
            <a:tailEnd/>
          </a:ln>
          <a:effectLst/>
        </p:spPr>
        <p:txBody>
          <a:bodyPr vert="horz" wrap="square" lIns="96515" tIns="48257" rIns="96515" bIns="48257" numCol="1" anchor="t" anchorCtr="0" compatLnSpc="1">
            <a:prstTxWarp prst="textNoShape">
              <a:avLst/>
            </a:prstTxWarp>
          </a:bodyPr>
          <a:lstStyle>
            <a:lvl1pPr defTabSz="965200">
              <a:defRPr sz="1300">
                <a:latin typeface="Arial" pitchFamily="34" charset="0"/>
                <a:ea typeface="+mn-ea"/>
                <a:cs typeface="Arial" pitchFamily="34" charset="0"/>
              </a:defRPr>
            </a:lvl1pPr>
          </a:lstStyle>
          <a:p>
            <a:pPr>
              <a:defRPr/>
            </a:pPr>
            <a:endParaRPr lang="en-US"/>
          </a:p>
        </p:txBody>
      </p:sp>
      <p:sp>
        <p:nvSpPr>
          <p:cNvPr id="12291" name="Rectangle 3"/>
          <p:cNvSpPr>
            <a:spLocks noGrp="1" noChangeArrowheads="1"/>
          </p:cNvSpPr>
          <p:nvPr>
            <p:ph type="dt" sz="quarter" idx="1"/>
          </p:nvPr>
        </p:nvSpPr>
        <p:spPr bwMode="auto">
          <a:xfrm>
            <a:off x="4137025" y="0"/>
            <a:ext cx="3163888" cy="479425"/>
          </a:xfrm>
          <a:prstGeom prst="rect">
            <a:avLst/>
          </a:prstGeom>
          <a:noFill/>
          <a:ln w="9525">
            <a:noFill/>
            <a:miter lim="800000"/>
            <a:headEnd/>
            <a:tailEnd/>
          </a:ln>
          <a:effectLst/>
        </p:spPr>
        <p:txBody>
          <a:bodyPr vert="horz" wrap="square" lIns="96515" tIns="48257" rIns="96515" bIns="48257" numCol="1" anchor="t" anchorCtr="0" compatLnSpc="1">
            <a:prstTxWarp prst="textNoShape">
              <a:avLst/>
            </a:prstTxWarp>
          </a:bodyPr>
          <a:lstStyle>
            <a:lvl1pPr algn="r" defTabSz="965200">
              <a:defRPr sz="1300">
                <a:latin typeface="Arial" pitchFamily="34" charset="0"/>
                <a:ea typeface="+mn-ea"/>
                <a:cs typeface="Arial" pitchFamily="34" charset="0"/>
              </a:defRPr>
            </a:lvl1pPr>
          </a:lstStyle>
          <a:p>
            <a:pPr>
              <a:defRPr/>
            </a:pPr>
            <a:endParaRPr lang="en-US"/>
          </a:p>
        </p:txBody>
      </p:sp>
      <p:sp>
        <p:nvSpPr>
          <p:cNvPr id="12292" name="Rectangle 4"/>
          <p:cNvSpPr>
            <a:spLocks noGrp="1" noChangeArrowheads="1"/>
          </p:cNvSpPr>
          <p:nvPr>
            <p:ph type="ftr" sz="quarter" idx="2"/>
          </p:nvPr>
        </p:nvSpPr>
        <p:spPr bwMode="auto">
          <a:xfrm>
            <a:off x="0" y="9107488"/>
            <a:ext cx="3163888" cy="479425"/>
          </a:xfrm>
          <a:prstGeom prst="rect">
            <a:avLst/>
          </a:prstGeom>
          <a:noFill/>
          <a:ln w="9525">
            <a:noFill/>
            <a:miter lim="800000"/>
            <a:headEnd/>
            <a:tailEnd/>
          </a:ln>
          <a:effectLst/>
        </p:spPr>
        <p:txBody>
          <a:bodyPr vert="horz" wrap="square" lIns="96515" tIns="48257" rIns="96515" bIns="48257" numCol="1" anchor="b" anchorCtr="0" compatLnSpc="1">
            <a:prstTxWarp prst="textNoShape">
              <a:avLst/>
            </a:prstTxWarp>
          </a:bodyPr>
          <a:lstStyle>
            <a:lvl1pPr defTabSz="965200">
              <a:defRPr sz="1300">
                <a:latin typeface="Arial" pitchFamily="34" charset="0"/>
                <a:ea typeface="+mn-ea"/>
                <a:cs typeface="Arial" pitchFamily="34" charset="0"/>
              </a:defRPr>
            </a:lvl1pPr>
          </a:lstStyle>
          <a:p>
            <a:pPr>
              <a:defRPr/>
            </a:pPr>
            <a:endParaRPr lang="en-US"/>
          </a:p>
        </p:txBody>
      </p:sp>
      <p:sp>
        <p:nvSpPr>
          <p:cNvPr id="12293" name="Rectangle 5"/>
          <p:cNvSpPr>
            <a:spLocks noGrp="1" noChangeArrowheads="1"/>
          </p:cNvSpPr>
          <p:nvPr>
            <p:ph type="sldNum" sz="quarter" idx="3"/>
          </p:nvPr>
        </p:nvSpPr>
        <p:spPr bwMode="auto">
          <a:xfrm>
            <a:off x="4137025" y="9107488"/>
            <a:ext cx="3163888" cy="479425"/>
          </a:xfrm>
          <a:prstGeom prst="rect">
            <a:avLst/>
          </a:prstGeom>
          <a:noFill/>
          <a:ln w="9525">
            <a:noFill/>
            <a:miter lim="800000"/>
            <a:headEnd/>
            <a:tailEnd/>
          </a:ln>
          <a:effectLst/>
        </p:spPr>
        <p:txBody>
          <a:bodyPr vert="horz" wrap="square" lIns="96515" tIns="48257" rIns="96515" bIns="48257" numCol="1" anchor="b" anchorCtr="0" compatLnSpc="1">
            <a:prstTxWarp prst="textNoShape">
              <a:avLst/>
            </a:prstTxWarp>
          </a:bodyPr>
          <a:lstStyle>
            <a:lvl1pPr algn="r" defTabSz="965200">
              <a:defRPr sz="1300"/>
            </a:lvl1pPr>
          </a:lstStyle>
          <a:p>
            <a:fld id="{63FC7023-CBC6-B44C-A2F9-B1E84590F1D7}" type="slidenum">
              <a:rPr lang="en-US"/>
              <a:pPr/>
              <a:t>‹#›</a:t>
            </a:fld>
            <a:endParaRPr lang="en-US"/>
          </a:p>
        </p:txBody>
      </p:sp>
    </p:spTree>
    <p:extLst>
      <p:ext uri="{BB962C8B-B14F-4D97-AF65-F5344CB8AC3E}">
        <p14:creationId xmlns:p14="http://schemas.microsoft.com/office/powerpoint/2010/main" val="39332301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163888" cy="479425"/>
          </a:xfrm>
          <a:prstGeom prst="rect">
            <a:avLst/>
          </a:prstGeom>
          <a:noFill/>
          <a:ln w="9525">
            <a:noFill/>
            <a:miter lim="800000"/>
            <a:headEnd/>
            <a:tailEnd/>
          </a:ln>
          <a:effectLst/>
        </p:spPr>
        <p:txBody>
          <a:bodyPr vert="horz" wrap="square" lIns="96515" tIns="48257" rIns="96515" bIns="48257" numCol="1" anchor="t" anchorCtr="0" compatLnSpc="1">
            <a:prstTxWarp prst="textNoShape">
              <a:avLst/>
            </a:prstTxWarp>
          </a:bodyPr>
          <a:lstStyle>
            <a:lvl1pPr defTabSz="965200">
              <a:defRPr sz="1300">
                <a:latin typeface="Arial" pitchFamily="34" charset="0"/>
                <a:ea typeface="+mn-ea"/>
                <a:cs typeface="Arial" pitchFamily="34" charset="0"/>
              </a:defRPr>
            </a:lvl1pPr>
          </a:lstStyle>
          <a:p>
            <a:pPr>
              <a:defRPr/>
            </a:pPr>
            <a:endParaRPr lang="en-US"/>
          </a:p>
        </p:txBody>
      </p:sp>
      <p:sp>
        <p:nvSpPr>
          <p:cNvPr id="6147" name="Rectangle 3"/>
          <p:cNvSpPr>
            <a:spLocks noGrp="1" noChangeArrowheads="1"/>
          </p:cNvSpPr>
          <p:nvPr>
            <p:ph type="dt" idx="1"/>
          </p:nvPr>
        </p:nvSpPr>
        <p:spPr bwMode="auto">
          <a:xfrm>
            <a:off x="4137025" y="0"/>
            <a:ext cx="3163888" cy="479425"/>
          </a:xfrm>
          <a:prstGeom prst="rect">
            <a:avLst/>
          </a:prstGeom>
          <a:noFill/>
          <a:ln w="9525">
            <a:noFill/>
            <a:miter lim="800000"/>
            <a:headEnd/>
            <a:tailEnd/>
          </a:ln>
          <a:effectLst/>
        </p:spPr>
        <p:txBody>
          <a:bodyPr vert="horz" wrap="square" lIns="96515" tIns="48257" rIns="96515" bIns="48257" numCol="1" anchor="t" anchorCtr="0" compatLnSpc="1">
            <a:prstTxWarp prst="textNoShape">
              <a:avLst/>
            </a:prstTxWarp>
          </a:bodyPr>
          <a:lstStyle>
            <a:lvl1pPr algn="r" defTabSz="965200">
              <a:defRPr sz="1300">
                <a:latin typeface="Arial" pitchFamily="34" charset="0"/>
                <a:ea typeface="+mn-ea"/>
                <a:cs typeface="Arial" pitchFamily="34" charset="0"/>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292225" y="719138"/>
            <a:ext cx="4718050" cy="3595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149" name="Rectangle 5"/>
          <p:cNvSpPr>
            <a:spLocks noGrp="1" noChangeArrowheads="1"/>
          </p:cNvSpPr>
          <p:nvPr>
            <p:ph type="body" sz="quarter" idx="3"/>
          </p:nvPr>
        </p:nvSpPr>
        <p:spPr bwMode="auto">
          <a:xfrm>
            <a:off x="730250" y="4554538"/>
            <a:ext cx="5842000" cy="4314825"/>
          </a:xfrm>
          <a:prstGeom prst="rect">
            <a:avLst/>
          </a:prstGeom>
          <a:noFill/>
          <a:ln w="9525">
            <a:noFill/>
            <a:miter lim="800000"/>
            <a:headEnd/>
            <a:tailEnd/>
          </a:ln>
          <a:effectLst/>
        </p:spPr>
        <p:txBody>
          <a:bodyPr vert="horz" wrap="square" lIns="96515" tIns="48257" rIns="96515" bIns="4825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9107488"/>
            <a:ext cx="3163888" cy="479425"/>
          </a:xfrm>
          <a:prstGeom prst="rect">
            <a:avLst/>
          </a:prstGeom>
          <a:noFill/>
          <a:ln w="9525">
            <a:noFill/>
            <a:miter lim="800000"/>
            <a:headEnd/>
            <a:tailEnd/>
          </a:ln>
          <a:effectLst/>
        </p:spPr>
        <p:txBody>
          <a:bodyPr vert="horz" wrap="square" lIns="96515" tIns="48257" rIns="96515" bIns="48257" numCol="1" anchor="b" anchorCtr="0" compatLnSpc="1">
            <a:prstTxWarp prst="textNoShape">
              <a:avLst/>
            </a:prstTxWarp>
          </a:bodyPr>
          <a:lstStyle>
            <a:lvl1pPr defTabSz="965200">
              <a:defRPr sz="1300">
                <a:latin typeface="Arial" pitchFamily="34" charset="0"/>
                <a:ea typeface="+mn-ea"/>
                <a:cs typeface="Arial" pitchFamily="34" charset="0"/>
              </a:defRPr>
            </a:lvl1pPr>
          </a:lstStyle>
          <a:p>
            <a:pPr>
              <a:defRPr/>
            </a:pPr>
            <a:endParaRPr lang="en-US"/>
          </a:p>
        </p:txBody>
      </p:sp>
      <p:sp>
        <p:nvSpPr>
          <p:cNvPr id="6151" name="Rectangle 7"/>
          <p:cNvSpPr>
            <a:spLocks noGrp="1" noChangeArrowheads="1"/>
          </p:cNvSpPr>
          <p:nvPr>
            <p:ph type="sldNum" sz="quarter" idx="5"/>
          </p:nvPr>
        </p:nvSpPr>
        <p:spPr bwMode="auto">
          <a:xfrm>
            <a:off x="4137025" y="9107488"/>
            <a:ext cx="3163888" cy="479425"/>
          </a:xfrm>
          <a:prstGeom prst="rect">
            <a:avLst/>
          </a:prstGeom>
          <a:noFill/>
          <a:ln w="9525">
            <a:noFill/>
            <a:miter lim="800000"/>
            <a:headEnd/>
            <a:tailEnd/>
          </a:ln>
          <a:effectLst/>
        </p:spPr>
        <p:txBody>
          <a:bodyPr vert="horz" wrap="square" lIns="96515" tIns="48257" rIns="96515" bIns="48257" numCol="1" anchor="b" anchorCtr="0" compatLnSpc="1">
            <a:prstTxWarp prst="textNoShape">
              <a:avLst/>
            </a:prstTxWarp>
          </a:bodyPr>
          <a:lstStyle>
            <a:lvl1pPr algn="r" defTabSz="965200">
              <a:defRPr sz="1300"/>
            </a:lvl1pPr>
          </a:lstStyle>
          <a:p>
            <a:fld id="{B0122649-2D46-F94F-8E7D-821763FCF46A}" type="slidenum">
              <a:rPr lang="en-US"/>
              <a:pPr/>
              <a:t>‹#›</a:t>
            </a:fld>
            <a:endParaRPr lang="en-US"/>
          </a:p>
        </p:txBody>
      </p:sp>
    </p:spTree>
    <p:extLst>
      <p:ext uri="{BB962C8B-B14F-4D97-AF65-F5344CB8AC3E}">
        <p14:creationId xmlns:p14="http://schemas.microsoft.com/office/powerpoint/2010/main" val="373347818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ＭＳ Ｐゴシック" charset="0"/>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Arial" charset="0"/>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Arial" charset="0"/>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Arial" charset="0"/>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Arial" charset="0"/>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represents research unrelated to my employment. The views expressed are those of the author[s] and do not necessarily represent </a:t>
            </a:r>
          </a:p>
          <a:p>
            <a:endParaRPr lang="en-US" dirty="0"/>
          </a:p>
          <a:p>
            <a:r>
              <a:rPr lang="en-US" dirty="0"/>
              <a:t>those of the Director of the Consumer Financial Protection Bureau or other Bureau staff.</a:t>
            </a:r>
          </a:p>
        </p:txBody>
      </p:sp>
      <p:sp>
        <p:nvSpPr>
          <p:cNvPr id="4" name="Slide Number Placeholder 3"/>
          <p:cNvSpPr>
            <a:spLocks noGrp="1"/>
          </p:cNvSpPr>
          <p:nvPr>
            <p:ph type="sldNum" sz="quarter" idx="10"/>
          </p:nvPr>
        </p:nvSpPr>
        <p:spPr/>
        <p:txBody>
          <a:bodyPr/>
          <a:lstStyle/>
          <a:p>
            <a:fld id="{B0122649-2D46-F94F-8E7D-821763FCF46A}" type="slidenum">
              <a:rPr lang="en-US" smtClean="0"/>
              <a:pPr/>
              <a:t>1</a:t>
            </a:fld>
            <a:endParaRPr lang="en-US" dirty="0"/>
          </a:p>
        </p:txBody>
      </p:sp>
    </p:spTree>
    <p:extLst>
      <p:ext uri="{BB962C8B-B14F-4D97-AF65-F5344CB8AC3E}">
        <p14:creationId xmlns:p14="http://schemas.microsoft.com/office/powerpoint/2010/main" val="1576356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QT</a:t>
            </a:r>
          </a:p>
          <a:p>
            <a:r>
              <a:rPr lang="en-US" dirty="0"/>
              <a:t>Cox</a:t>
            </a:r>
            <a:r>
              <a:rPr lang="en-US" baseline="0" dirty="0"/>
              <a:t> </a:t>
            </a:r>
            <a:r>
              <a:rPr lang="en-US" baseline="0" dirty="0" err="1"/>
              <a:t>Oxaca</a:t>
            </a:r>
            <a:r>
              <a:rPr lang="en-US" baseline="0" dirty="0"/>
              <a:t> test</a:t>
            </a:r>
          </a:p>
          <a:p>
            <a:r>
              <a:rPr lang="en-US" baseline="0" dirty="0"/>
              <a:t>Naïve firm random choice</a:t>
            </a:r>
          </a:p>
          <a:p>
            <a:r>
              <a:rPr lang="en-US" baseline="0" dirty="0" err="1"/>
              <a:t>Soph</a:t>
            </a:r>
            <a:r>
              <a:rPr lang="en-US" baseline="0" dirty="0"/>
              <a:t> firm</a:t>
            </a:r>
          </a:p>
          <a:p>
            <a:r>
              <a:rPr lang="en-US" baseline="0" dirty="0"/>
              <a:t>	Help consumers</a:t>
            </a:r>
          </a:p>
          <a:p>
            <a:r>
              <a:rPr lang="en-US" baseline="0" dirty="0"/>
              <a:t>	Sell annuities with the live to frame, life insurance using the die by frame.</a:t>
            </a:r>
          </a:p>
          <a:p>
            <a:endParaRPr lang="en-US" baseline="0" dirty="0"/>
          </a:p>
          <a:p>
            <a:r>
              <a:rPr lang="en-US" dirty="0"/>
              <a:t>.</a:t>
            </a:r>
          </a:p>
        </p:txBody>
      </p:sp>
      <p:sp>
        <p:nvSpPr>
          <p:cNvPr id="4" name="Slide Number Placeholder 3"/>
          <p:cNvSpPr>
            <a:spLocks noGrp="1"/>
          </p:cNvSpPr>
          <p:nvPr>
            <p:ph type="sldNum" sz="quarter" idx="10"/>
          </p:nvPr>
        </p:nvSpPr>
        <p:spPr/>
        <p:txBody>
          <a:bodyPr/>
          <a:lstStyle/>
          <a:p>
            <a:fld id="{B0122649-2D46-F94F-8E7D-821763FCF46A}" type="slidenum">
              <a:rPr lang="en-US" smtClean="0"/>
              <a:pPr/>
              <a:t>22</a:t>
            </a:fld>
            <a:endParaRPr lang="en-US"/>
          </a:p>
        </p:txBody>
      </p:sp>
    </p:spTree>
    <p:extLst>
      <p:ext uri="{BB962C8B-B14F-4D97-AF65-F5344CB8AC3E}">
        <p14:creationId xmlns:p14="http://schemas.microsoft.com/office/powerpoint/2010/main" val="328585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C999B2-EB10-874A-8C0B-778C7301C986}" type="slidenum">
              <a:rPr lang="en-US" smtClean="0"/>
              <a:pPr/>
              <a:t>27</a:t>
            </a:fld>
            <a:endParaRPr lang="en-US"/>
          </a:p>
        </p:txBody>
      </p:sp>
    </p:spTree>
    <p:extLst>
      <p:ext uri="{BB962C8B-B14F-4D97-AF65-F5344CB8AC3E}">
        <p14:creationId xmlns:p14="http://schemas.microsoft.com/office/powerpoint/2010/main" val="3173348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Quoted in </a:t>
            </a:r>
            <a:r>
              <a:rPr lang="en-US" dirty="0" err="1"/>
              <a:t>Abaluck</a:t>
            </a:r>
            <a:r>
              <a:rPr lang="en-US" dirty="0"/>
              <a:t>:  </a:t>
            </a:r>
          </a:p>
          <a:p>
            <a:r>
              <a:rPr lang="en-US" dirty="0"/>
              <a:t>McFadden: </a:t>
            </a:r>
          </a:p>
          <a:p>
            <a:pPr defTabSz="912937" eaLnBrk="1" hangingPunct="1">
              <a:defRPr/>
            </a:pPr>
            <a:r>
              <a:rPr lang="en-US" dirty="0">
                <a:latin typeface="Arial" charset="0"/>
                <a:ea typeface="+mn-ea"/>
                <a:cs typeface="Arial" charset="0"/>
              </a:rPr>
              <a:t>They find that 71% of potential enrollees were making the appropriate decision (under various assumptions about discount rates, etc.), while 10% of enrollees did not intend to enroll when it would be in their interests to do so, and 19% intended enroll when it would be in their interest to delay. </a:t>
            </a:r>
            <a:endParaRPr lang="en-US" dirty="0"/>
          </a:p>
          <a:p>
            <a:r>
              <a:rPr lang="en-US" dirty="0"/>
              <a:t>Also</a:t>
            </a:r>
          </a:p>
          <a:p>
            <a:pPr defTabSz="912937" eaLnBrk="1" hangingPunct="1">
              <a:defRPr/>
            </a:pPr>
            <a:r>
              <a:rPr lang="en-US" dirty="0">
                <a:latin typeface="Arial" charset="0"/>
                <a:ea typeface="+mn-ea"/>
                <a:cs typeface="Arial" charset="0"/>
              </a:rPr>
              <a:t>Their findings are less sanguine, however, for choice of Part D plan. This survey offered individuals a choice of the standard plan described above versus alternatives that provide different levels of insurance coverage (e.g. catastrophic only, complete coverage, etc.), with corresponding actuarially fair premiums. They find that only about 36% of enrollees choose the cost-minimizing plan, and they do not place much value on the insurance aspects of more comprehensive plans. They conclude that “consumers are likely to have difficulty choosing among plans to fine-tune their prescription drug coverage, and do not seem to be informed about or attuned to the insurance feature of Part D plans.” </a:t>
            </a:r>
            <a:endParaRPr lang="en-US" dirty="0"/>
          </a:p>
          <a:p>
            <a:endParaRPr lang="en-US" dirty="0"/>
          </a:p>
          <a:p>
            <a:endParaRPr lang="en-US" dirty="0"/>
          </a:p>
          <a:p>
            <a:r>
              <a:rPr lang="en-US" dirty="0"/>
              <a:t>Need to check Ericsson and </a:t>
            </a:r>
            <a:r>
              <a:rPr lang="en-US" dirty="0" err="1"/>
              <a:t>Starc</a:t>
            </a:r>
            <a:r>
              <a:rPr lang="en-US" dirty="0"/>
              <a:t>.  Is it only the premium</a:t>
            </a:r>
          </a:p>
        </p:txBody>
      </p:sp>
      <p:sp>
        <p:nvSpPr>
          <p:cNvPr id="4" name="Slide Number Placeholder 3"/>
          <p:cNvSpPr>
            <a:spLocks noGrp="1"/>
          </p:cNvSpPr>
          <p:nvPr>
            <p:ph type="sldNum" sz="quarter" idx="10"/>
          </p:nvPr>
        </p:nvSpPr>
        <p:spPr/>
        <p:txBody>
          <a:bodyPr/>
          <a:lstStyle/>
          <a:p>
            <a:fld id="{67FA4F90-5FF8-4302-97A6-65C3596F3502}" type="slidenum">
              <a:rPr lang="en-US" smtClean="0"/>
              <a:pPr/>
              <a:t>28</a:t>
            </a:fld>
            <a:endParaRPr lang="en-US"/>
          </a:p>
        </p:txBody>
      </p:sp>
    </p:spTree>
    <p:extLst>
      <p:ext uri="{BB962C8B-B14F-4D97-AF65-F5344CB8AC3E}">
        <p14:creationId xmlns:p14="http://schemas.microsoft.com/office/powerpoint/2010/main" val="2661750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dirty="0"/>
              <a:t>High Level UNCON</a:t>
            </a:r>
          </a:p>
          <a:p>
            <a:endParaRPr lang="en-US" sz="3400" dirty="0"/>
          </a:p>
        </p:txBody>
      </p:sp>
      <p:sp>
        <p:nvSpPr>
          <p:cNvPr id="4" name="Slide Number Placeholder 3"/>
          <p:cNvSpPr>
            <a:spLocks noGrp="1"/>
          </p:cNvSpPr>
          <p:nvPr>
            <p:ph type="sldNum" sz="quarter" idx="10"/>
          </p:nvPr>
        </p:nvSpPr>
        <p:spPr/>
        <p:txBody>
          <a:bodyPr/>
          <a:lstStyle/>
          <a:p>
            <a:fld id="{483A67EF-35AE-4A02-AB6F-82DC2C4A69B4}" type="slidenum">
              <a:rPr lang="en-US" smtClean="0"/>
              <a:pPr/>
              <a:t>32</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7DA1E3F-50C2-A047-AEA1-D771C1BF00AC}" type="slidenum">
              <a:rPr lang="en-US" smtClean="0"/>
              <a:pPr>
                <a:defRPr/>
              </a:pPr>
              <a:t>34</a:t>
            </a:fld>
            <a:endParaRPr lang="en-US"/>
          </a:p>
        </p:txBody>
      </p:sp>
    </p:spTree>
    <p:extLst>
      <p:ext uri="{BB962C8B-B14F-4D97-AF65-F5344CB8AC3E}">
        <p14:creationId xmlns:p14="http://schemas.microsoft.com/office/powerpoint/2010/main" val="688329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r>
              <a:rPr lang="en-US" dirty="0"/>
              <a:t>This was matched the scenario</a:t>
            </a:r>
            <a:r>
              <a:rPr lang="en-US" baseline="0" dirty="0"/>
              <a:t> </a:t>
            </a:r>
            <a:r>
              <a:rPr lang="en-US" dirty="0"/>
              <a:t>to the gender of</a:t>
            </a:r>
            <a:r>
              <a:rPr lang="en-US" baseline="0" dirty="0"/>
              <a:t> the participant.  This is the HIGH USAGE condition-15 doctor visits. (LOW USAGE has 5 doctor visits)</a:t>
            </a:r>
          </a:p>
          <a:p>
            <a:endParaRPr lang="en-US" baseline="0" dirty="0"/>
          </a:p>
          <a:p>
            <a:r>
              <a:rPr lang="en-US" baseline="0" dirty="0"/>
              <a:t>We later tested their recall of this information.</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D3B4B120-70AE-D04A-B44F-E3636289277F}" type="slidenum">
              <a:rPr lang="en-US" smtClean="0"/>
              <a:pPr/>
              <a:t>35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presented</a:t>
            </a:r>
            <a:r>
              <a:rPr lang="en-US" baseline="0" dirty="0"/>
              <a:t> </a:t>
            </a:r>
            <a:r>
              <a:rPr lang="en-US" dirty="0"/>
              <a:t>participants</a:t>
            </a:r>
            <a:r>
              <a:rPr lang="en-US" baseline="0" dirty="0"/>
              <a:t> with background information regarding the 5 features of each health plan (3 cost-premium, copay, deductible , 2 quality- enrollee-satisfaction and expert rating)</a:t>
            </a:r>
          </a:p>
          <a:p>
            <a:endParaRPr lang="en-US" baseline="0" dirty="0"/>
          </a:p>
          <a:p>
            <a:r>
              <a:rPr lang="en-US" baseline="0" dirty="0"/>
              <a:t>..015 change of getting right by chance.</a:t>
            </a:r>
          </a:p>
          <a:p>
            <a:endParaRPr lang="en-US" baseline="0" dirty="0"/>
          </a:p>
          <a:p>
            <a:r>
              <a:rPr lang="en-US" baseline="0" dirty="0"/>
              <a:t>Then, we tested them on this information.  If they failed any of the 3 quiz questions, they were bounced back to the information page and took the test again. This occurred up to 3 times.</a:t>
            </a:r>
          </a:p>
          <a:p>
            <a:endParaRPr lang="en-US" baseline="0" dirty="0"/>
          </a:p>
          <a:p>
            <a:r>
              <a:rPr lang="en-US" baseline="0" dirty="0"/>
              <a:t>We have a reader as well.</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D3B4B120-70AE-D04A-B44F-E3636289277F}" type="slidenum">
              <a:rPr lang="en-US" smtClean="0"/>
              <a:pPr/>
              <a:t>36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dirty="0"/>
              <a:t>High Level UNCON</a:t>
            </a:r>
          </a:p>
          <a:p>
            <a:endParaRPr lang="en-US" sz="3400" dirty="0"/>
          </a:p>
        </p:txBody>
      </p:sp>
      <p:sp>
        <p:nvSpPr>
          <p:cNvPr id="4" name="Slide Number Placeholder 3"/>
          <p:cNvSpPr>
            <a:spLocks noGrp="1"/>
          </p:cNvSpPr>
          <p:nvPr>
            <p:ph type="sldNum" sz="quarter" idx="10"/>
          </p:nvPr>
        </p:nvSpPr>
        <p:spPr/>
        <p:txBody>
          <a:bodyPr/>
          <a:lstStyle/>
          <a:p>
            <a:fld id="{483A67EF-35AE-4A02-AB6F-82DC2C4A69B4}" type="slidenum">
              <a:rPr lang="en-US" smtClean="0"/>
              <a:pPr/>
              <a:t>37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dirty="0"/>
              <a:t>High Level UNCON</a:t>
            </a:r>
          </a:p>
          <a:p>
            <a:endParaRPr lang="en-US" sz="3400" dirty="0"/>
          </a:p>
        </p:txBody>
      </p:sp>
      <p:sp>
        <p:nvSpPr>
          <p:cNvPr id="4" name="Slide Number Placeholder 3"/>
          <p:cNvSpPr>
            <a:spLocks noGrp="1"/>
          </p:cNvSpPr>
          <p:nvPr>
            <p:ph type="sldNum" sz="quarter" idx="10"/>
          </p:nvPr>
        </p:nvSpPr>
        <p:spPr/>
        <p:txBody>
          <a:bodyPr/>
          <a:lstStyle/>
          <a:p>
            <a:fld id="{483A67EF-35AE-4A02-AB6F-82DC2C4A69B4}" type="slidenum">
              <a:rPr lang="en-US" smtClean="0"/>
              <a:pPr/>
              <a:t>38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There</a:t>
            </a:r>
            <a:r>
              <a:rPr lang="en-US" baseline="0" dirty="0"/>
              <a:t> are different dominating options for the high and low usage conditions.</a:t>
            </a:r>
          </a:p>
          <a:p>
            <a:r>
              <a:rPr lang="en-US" baseline="0" dirty="0"/>
              <a:t>Quality measures are all equal</a:t>
            </a:r>
          </a:p>
          <a:p>
            <a:endParaRPr lang="en-US" baseline="0" dirty="0"/>
          </a:p>
          <a:p>
            <a:r>
              <a:rPr lang="en-US" baseline="0" dirty="0"/>
              <a:t>There is quite a bit of spread</a:t>
            </a:r>
          </a:p>
          <a:p>
            <a:r>
              <a:rPr lang="en-US" baseline="0" dirty="0"/>
              <a:t>For low usage minimizing the out of pocket option (g) in 8,  costs 7325 a 1900 dollar mistake.</a:t>
            </a:r>
          </a:p>
        </p:txBody>
      </p:sp>
      <p:sp>
        <p:nvSpPr>
          <p:cNvPr id="4" name="Slide Number Placeholder 3"/>
          <p:cNvSpPr>
            <a:spLocks noGrp="1"/>
          </p:cNvSpPr>
          <p:nvPr>
            <p:ph type="sldNum" sz="quarter" idx="10"/>
          </p:nvPr>
        </p:nvSpPr>
        <p:spPr/>
        <p:txBody>
          <a:bodyPr/>
          <a:lstStyle/>
          <a:p>
            <a:fld id="{D3B4B120-70AE-D04A-B44F-E3636289277F}" type="slidenum">
              <a:rPr lang="en-US" smtClean="0"/>
              <a:pPr/>
              <a:t>39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latin typeface="Arial" charset="0"/>
              <a:ea typeface="+mn-ea"/>
              <a:cs typeface="Arial"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latin typeface="Arial" charset="0"/>
                <a:ea typeface="+mn-ea"/>
                <a:cs typeface="Arial" charset="0"/>
              </a:rPr>
              <a:t>DONE -- @</a:t>
            </a:r>
            <a:r>
              <a:rPr lang="en-US" sz="1200" kern="1200" dirty="0" err="1">
                <a:solidFill>
                  <a:schemeClr val="tx1"/>
                </a:solidFill>
                <a:latin typeface="Arial" charset="0"/>
                <a:ea typeface="+mn-ea"/>
                <a:cs typeface="Arial" charset="0"/>
              </a:rPr>
              <a:t>kunal</a:t>
            </a:r>
            <a:r>
              <a:rPr lang="en-US" sz="1200" kern="1200" dirty="0">
                <a:solidFill>
                  <a:schemeClr val="tx1"/>
                </a:solidFill>
                <a:latin typeface="Arial" charset="0"/>
                <a:ea typeface="+mn-ea"/>
                <a:cs typeface="Arial" charset="0"/>
              </a:rPr>
              <a:t>: possible</a:t>
            </a:r>
            <a:r>
              <a:rPr lang="en-US" sz="1200" kern="1200" baseline="0" dirty="0">
                <a:solidFill>
                  <a:schemeClr val="tx1"/>
                </a:solidFill>
                <a:latin typeface="Arial" charset="0"/>
                <a:ea typeface="+mn-ea"/>
                <a:cs typeface="Arial" charset="0"/>
              </a:rPr>
              <a:t> to update US numbers in 2</a:t>
            </a:r>
            <a:r>
              <a:rPr lang="en-US" sz="1200" kern="1200" baseline="30000" dirty="0">
                <a:solidFill>
                  <a:schemeClr val="tx1"/>
                </a:solidFill>
                <a:latin typeface="Arial" charset="0"/>
                <a:ea typeface="+mn-ea"/>
                <a:cs typeface="Arial" charset="0"/>
              </a:rPr>
              <a:t>nd</a:t>
            </a:r>
            <a:r>
              <a:rPr lang="en-US" sz="1200" kern="1200" baseline="0" dirty="0">
                <a:solidFill>
                  <a:schemeClr val="tx1"/>
                </a:solidFill>
                <a:latin typeface="Arial" charset="0"/>
                <a:ea typeface="+mn-ea"/>
                <a:cs typeface="Arial" charset="0"/>
              </a:rPr>
              <a:t> bullet and find source?</a:t>
            </a:r>
            <a:endParaRPr lang="en-US" sz="1200" kern="1200" dirty="0">
              <a:solidFill>
                <a:schemeClr val="tx1"/>
              </a:solidFill>
              <a:latin typeface="Arial" charset="0"/>
              <a:ea typeface="+mn-ea"/>
              <a:cs typeface="Arial"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latin typeface="Arial" charset="0"/>
              <a:ea typeface="+mn-ea"/>
              <a:cs typeface="Arial"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latin typeface="Arial" charset="0"/>
                <a:ea typeface="+mn-ea"/>
                <a:cs typeface="Arial" charset="0"/>
              </a:rPr>
              <a:t>Source: http://www.iii.org/fact-statistic/industry-overview</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latin typeface="Arial" charset="0"/>
              <a:ea typeface="+mn-ea"/>
              <a:cs typeface="Arial"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latin typeface="Arial" charset="0"/>
                <a:ea typeface="+mn-ea"/>
                <a:cs typeface="Arial" charset="0"/>
              </a:rPr>
              <a:t>Started by Phoenicians who insured against piracy 1750BC   recorded in the Code of Hammurabi.</a:t>
            </a:r>
          </a:p>
          <a:p>
            <a:endParaRPr lang="en-US" sz="1200" kern="1200" dirty="0">
              <a:solidFill>
                <a:schemeClr val="tx1"/>
              </a:solidFill>
              <a:latin typeface="Arial" charset="0"/>
              <a:ea typeface="+mn-ea"/>
              <a:cs typeface="Arial" charset="0"/>
            </a:endParaRPr>
          </a:p>
          <a:p>
            <a:r>
              <a:rPr lang="en-US" dirty="0"/>
              <a:t>  </a:t>
            </a:r>
          </a:p>
          <a:p>
            <a:endParaRPr lang="en-US" dirty="0"/>
          </a:p>
        </p:txBody>
      </p:sp>
      <p:sp>
        <p:nvSpPr>
          <p:cNvPr id="4" name="Slide Number Placeholder 3"/>
          <p:cNvSpPr>
            <a:spLocks noGrp="1"/>
          </p:cNvSpPr>
          <p:nvPr>
            <p:ph type="sldNum" sz="quarter" idx="10"/>
          </p:nvPr>
        </p:nvSpPr>
        <p:spPr/>
        <p:txBody>
          <a:bodyPr/>
          <a:lstStyle/>
          <a:p>
            <a:fld id="{67FA4F90-5FF8-4302-97A6-65C3596F3502}" type="slidenum">
              <a:rPr lang="en-US" smtClean="0"/>
              <a:pPr/>
              <a:t>5</a:t>
            </a:fld>
            <a:endParaRPr lang="en-US"/>
          </a:p>
        </p:txBody>
      </p:sp>
    </p:spTree>
    <p:extLst>
      <p:ext uri="{BB962C8B-B14F-4D97-AF65-F5344CB8AC3E}">
        <p14:creationId xmlns:p14="http://schemas.microsoft.com/office/powerpoint/2010/main" val="5549428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dirty="0"/>
              <a:t>High Level UNCON</a:t>
            </a:r>
          </a:p>
          <a:p>
            <a:endParaRPr lang="en-US" sz="3400" dirty="0"/>
          </a:p>
        </p:txBody>
      </p:sp>
      <p:sp>
        <p:nvSpPr>
          <p:cNvPr id="4" name="Slide Number Placeholder 3"/>
          <p:cNvSpPr>
            <a:spLocks noGrp="1"/>
          </p:cNvSpPr>
          <p:nvPr>
            <p:ph type="sldNum" sz="quarter" idx="10"/>
          </p:nvPr>
        </p:nvSpPr>
        <p:spPr/>
        <p:txBody>
          <a:bodyPr/>
          <a:lstStyle/>
          <a:p>
            <a:fld id="{483A67EF-35AE-4A02-AB6F-82DC2C4A69B4}" type="slidenum">
              <a:rPr lang="en-US" smtClean="0"/>
              <a:pPr/>
              <a:t>42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dirty="0"/>
              <a:t>High Level UNCON</a:t>
            </a:r>
          </a:p>
          <a:p>
            <a:endParaRPr lang="en-US" sz="3400" dirty="0"/>
          </a:p>
        </p:txBody>
      </p:sp>
      <p:sp>
        <p:nvSpPr>
          <p:cNvPr id="4" name="Slide Number Placeholder 3"/>
          <p:cNvSpPr>
            <a:spLocks noGrp="1"/>
          </p:cNvSpPr>
          <p:nvPr>
            <p:ph type="sldNum" sz="quarter" idx="10"/>
          </p:nvPr>
        </p:nvSpPr>
        <p:spPr/>
        <p:txBody>
          <a:bodyPr/>
          <a:lstStyle/>
          <a:p>
            <a:fld id="{483A67EF-35AE-4A02-AB6F-82DC2C4A69B4}" type="slidenum">
              <a:rPr lang="en-US" smtClean="0"/>
              <a:pPr/>
              <a:t>44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dirty="0"/>
              <a:t>High Level UNCON</a:t>
            </a:r>
          </a:p>
          <a:p>
            <a:endParaRPr lang="en-US" sz="3400" dirty="0"/>
          </a:p>
        </p:txBody>
      </p:sp>
      <p:sp>
        <p:nvSpPr>
          <p:cNvPr id="4" name="Slide Number Placeholder 3"/>
          <p:cNvSpPr>
            <a:spLocks noGrp="1"/>
          </p:cNvSpPr>
          <p:nvPr>
            <p:ph type="sldNum" sz="quarter" idx="10"/>
          </p:nvPr>
        </p:nvSpPr>
        <p:spPr/>
        <p:txBody>
          <a:bodyPr/>
          <a:lstStyle/>
          <a:p>
            <a:fld id="{483A67EF-35AE-4A02-AB6F-82DC2C4A69B4}" type="slidenum">
              <a:rPr lang="en-US" smtClean="0"/>
              <a:pPr/>
              <a:t>47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dirty="0"/>
              <a:t>High Level UNCON</a:t>
            </a:r>
          </a:p>
          <a:p>
            <a:endParaRPr lang="en-US" sz="3400" dirty="0"/>
          </a:p>
        </p:txBody>
      </p:sp>
      <p:sp>
        <p:nvSpPr>
          <p:cNvPr id="4" name="Slide Number Placeholder 3"/>
          <p:cNvSpPr>
            <a:spLocks noGrp="1"/>
          </p:cNvSpPr>
          <p:nvPr>
            <p:ph type="sldNum" sz="quarter" idx="10"/>
          </p:nvPr>
        </p:nvSpPr>
        <p:spPr/>
        <p:txBody>
          <a:bodyPr/>
          <a:lstStyle/>
          <a:p>
            <a:fld id="{483A67EF-35AE-4A02-AB6F-82DC2C4A69B4}" type="slidenum">
              <a:rPr lang="en-US" smtClean="0"/>
              <a:pPr/>
              <a:t>48</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they have measures that are not easily</a:t>
            </a:r>
            <a:r>
              <a:rPr lang="en-US" baseline="0" dirty="0"/>
              <a:t> </a:t>
            </a:r>
            <a:r>
              <a:rPr lang="en-US" baseline="0" dirty="0" err="1"/>
              <a:t>comparted</a:t>
            </a:r>
            <a:r>
              <a:rPr lang="en-US" baseline="0" dirty="0"/>
              <a:t>.</a:t>
            </a:r>
            <a:endParaRPr lang="en-US" dirty="0"/>
          </a:p>
        </p:txBody>
      </p:sp>
      <p:sp>
        <p:nvSpPr>
          <p:cNvPr id="4" name="Slide Number Placeholder 3"/>
          <p:cNvSpPr>
            <a:spLocks noGrp="1"/>
          </p:cNvSpPr>
          <p:nvPr>
            <p:ph type="sldNum" sz="quarter" idx="10"/>
          </p:nvPr>
        </p:nvSpPr>
        <p:spPr/>
        <p:txBody>
          <a:bodyPr/>
          <a:lstStyle/>
          <a:p>
            <a:fld id="{67FA4F90-5FF8-4302-97A6-65C3596F3502}" type="slidenum">
              <a:rPr lang="en-US" smtClean="0"/>
              <a:pPr/>
              <a:t>52</a:t>
            </a:fld>
            <a:endParaRPr lang="en-US"/>
          </a:p>
        </p:txBody>
      </p:sp>
    </p:spTree>
    <p:extLst>
      <p:ext uri="{BB962C8B-B14F-4D97-AF65-F5344CB8AC3E}">
        <p14:creationId xmlns:p14="http://schemas.microsoft.com/office/powerpoint/2010/main" val="116096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Arial" charset="0"/>
                <a:ea typeface="+mn-ea"/>
                <a:cs typeface="Arial" charset="0"/>
              </a:rPr>
              <a:t>Mutual of Omaha offered a popular disability insurance policy that refunded the entire premium if the insured did not make a claim on the policy from inception to reaching age 65. </a:t>
            </a:r>
            <a:r>
              <a:rPr lang="en-US" sz="1200" kern="1200" dirty="0" err="1">
                <a:solidFill>
                  <a:schemeClr val="tx1"/>
                </a:solidFill>
                <a:latin typeface="Arial" charset="0"/>
                <a:ea typeface="+mn-ea"/>
                <a:cs typeface="Arial" charset="0"/>
              </a:rPr>
              <a:t>Maccabees</a:t>
            </a:r>
            <a:r>
              <a:rPr lang="en-US" sz="1200" kern="1200" dirty="0">
                <a:solidFill>
                  <a:schemeClr val="tx1"/>
                </a:solidFill>
                <a:latin typeface="Arial" charset="0"/>
                <a:ea typeface="+mn-ea"/>
                <a:cs typeface="Arial" charset="0"/>
              </a:rPr>
              <a:t> Life </a:t>
            </a:r>
            <a:r>
              <a:rPr lang="en-US" sz="1200" kern="1200" dirty="0" err="1">
                <a:solidFill>
                  <a:schemeClr val="tx1"/>
                </a:solidFill>
                <a:latin typeface="Arial" charset="0"/>
                <a:ea typeface="+mn-ea"/>
                <a:cs typeface="Arial" charset="0"/>
              </a:rPr>
              <a:t>Insuranee</a:t>
            </a:r>
            <a:r>
              <a:rPr lang="en-US" sz="1200" kern="1200" dirty="0">
                <a:solidFill>
                  <a:schemeClr val="tx1"/>
                </a:solidFill>
                <a:latin typeface="Arial" charset="0"/>
                <a:ea typeface="+mn-ea"/>
                <a:cs typeface="Arial" charset="0"/>
              </a:rPr>
              <a:t> Com- </a:t>
            </a:r>
            <a:r>
              <a:rPr lang="en-US" sz="1200" kern="1200" dirty="0" err="1">
                <a:solidFill>
                  <a:schemeClr val="tx1"/>
                </a:solidFill>
                <a:latin typeface="Arial" charset="0"/>
                <a:ea typeface="+mn-ea"/>
                <a:cs typeface="Arial" charset="0"/>
              </a:rPr>
              <a:t>pany</a:t>
            </a:r>
            <a:r>
              <a:rPr lang="en-US" sz="1200" kern="1200" dirty="0">
                <a:solidFill>
                  <a:schemeClr val="tx1"/>
                </a:solidFill>
                <a:latin typeface="Arial" charset="0"/>
                <a:ea typeface="+mn-ea"/>
                <a:cs typeface="Arial" charset="0"/>
              </a:rPr>
              <a:t> offers a disability policy that refunds as much as 80% of premiums paid every 10 years if the insured docs not become disabled. </a:t>
            </a:r>
          </a:p>
          <a:p>
            <a:endParaRPr lang="en-US" sz="1200" kern="1200" dirty="0">
              <a:solidFill>
                <a:schemeClr val="tx1"/>
              </a:solidFill>
              <a:latin typeface="Arial" charset="0"/>
              <a:ea typeface="+mn-ea"/>
              <a:cs typeface="Arial" charset="0"/>
            </a:endParaRPr>
          </a:p>
          <a:p>
            <a:r>
              <a:rPr lang="en-US" sz="1200" kern="1200" dirty="0">
                <a:solidFill>
                  <a:schemeClr val="tx1"/>
                </a:solidFill>
                <a:latin typeface="Arial" charset="0"/>
                <a:ea typeface="+mn-ea"/>
                <a:cs typeface="Arial" charset="0"/>
              </a:rPr>
              <a:t>The rebate policy, which was preferred by 57% of the respondents, had an average premium that was S21.65 higher than the average premium for the no-rebate policy. The standard deviation was 1 I.I. Even if consumers were sure they would not </a:t>
            </a:r>
            <a:r>
              <a:rPr lang="en-US" sz="1200" kern="1200" dirty="0" err="1">
                <a:solidFill>
                  <a:schemeClr val="tx1"/>
                </a:solidFill>
                <a:latin typeface="Arial" charset="0"/>
                <a:ea typeface="+mn-ea"/>
                <a:cs typeface="Arial" charset="0"/>
              </a:rPr>
              <a:t>beeome</a:t>
            </a:r>
            <a:r>
              <a:rPr lang="en-US" sz="1200" kern="1200" dirty="0">
                <a:solidFill>
                  <a:schemeClr val="tx1"/>
                </a:solidFill>
                <a:latin typeface="Arial" charset="0"/>
                <a:ea typeface="+mn-ea"/>
                <a:cs typeface="Arial" charset="0"/>
              </a:rPr>
              <a:t> </a:t>
            </a:r>
            <a:r>
              <a:rPr lang="en-US" sz="1200" kern="1200" dirty="0" err="1">
                <a:solidFill>
                  <a:schemeClr val="tx1"/>
                </a:solidFill>
                <a:latin typeface="Arial" charset="0"/>
                <a:ea typeface="+mn-ea"/>
                <a:cs typeface="Arial" charset="0"/>
              </a:rPr>
              <a:t>dis</a:t>
            </a:r>
            <a:r>
              <a:rPr lang="en-US" sz="1200" kern="1200" dirty="0">
                <a:solidFill>
                  <a:schemeClr val="tx1"/>
                </a:solidFill>
                <a:latin typeface="Arial" charset="0"/>
                <a:ea typeface="+mn-ea"/>
                <a:cs typeface="Arial" charset="0"/>
              </a:rPr>
              <a:t>- </a:t>
            </a:r>
            <a:r>
              <a:rPr lang="en-US" sz="1200" kern="1200" dirty="0" err="1">
                <a:solidFill>
                  <a:schemeClr val="tx1"/>
                </a:solidFill>
                <a:latin typeface="Arial" charset="0"/>
                <a:ea typeface="+mn-ea"/>
                <a:cs typeface="Arial" charset="0"/>
              </a:rPr>
              <a:t>abled</a:t>
            </a:r>
            <a:r>
              <a:rPr lang="en-US" sz="1200" kern="1200" dirty="0">
                <a:solidFill>
                  <a:schemeClr val="tx1"/>
                </a:solidFill>
                <a:latin typeface="Arial" charset="0"/>
                <a:ea typeface="+mn-ea"/>
                <a:cs typeface="Arial" charset="0"/>
              </a:rPr>
              <a:t>, this implies a negative discount rate. At the .05 level, the average premium differ- </a:t>
            </a:r>
            <a:r>
              <a:rPr lang="en-US" sz="1200" kern="1200" dirty="0" err="1">
                <a:solidFill>
                  <a:schemeClr val="tx1"/>
                </a:solidFill>
                <a:latin typeface="Arial" charset="0"/>
                <a:ea typeface="+mn-ea"/>
                <a:cs typeface="Arial" charset="0"/>
              </a:rPr>
              <a:t>ence</a:t>
            </a:r>
            <a:r>
              <a:rPr lang="en-US" sz="1200" kern="1200" dirty="0">
                <a:solidFill>
                  <a:schemeClr val="tx1"/>
                </a:solidFill>
                <a:latin typeface="Arial" charset="0"/>
                <a:ea typeface="+mn-ea"/>
                <a:cs typeface="Arial" charset="0"/>
              </a:rPr>
              <a:t> is significantly higher than a premium difference of $19.82 (one-tailed), which implies a return of less than 1%. far less than the rate consumers should demand. Since we found that the average estimated probability of </a:t>
            </a:r>
            <a:r>
              <a:rPr lang="en-US" sz="1200" kern="1200" dirty="0" err="1">
                <a:solidFill>
                  <a:schemeClr val="tx1"/>
                </a:solidFill>
                <a:latin typeface="Arial" charset="0"/>
                <a:ea typeface="+mn-ea"/>
                <a:cs typeface="Arial" charset="0"/>
              </a:rPr>
              <a:t>colleeting</a:t>
            </a:r>
            <a:r>
              <a:rPr lang="en-US" sz="1200" kern="1200" dirty="0">
                <a:solidFill>
                  <a:schemeClr val="tx1"/>
                </a:solidFill>
                <a:latin typeface="Arial" charset="0"/>
                <a:ea typeface="+mn-ea"/>
                <a:cs typeface="Arial" charset="0"/>
              </a:rPr>
              <a:t> disability payments on the policy, and hence not receiving some or all of the rebate, was 3.6%, this result becomes even more striking.</a:t>
            </a:r>
            <a:endParaRPr lang="en-US" dirty="0"/>
          </a:p>
        </p:txBody>
      </p:sp>
      <p:sp>
        <p:nvSpPr>
          <p:cNvPr id="4" name="Slide Number Placeholder 3"/>
          <p:cNvSpPr>
            <a:spLocks noGrp="1"/>
          </p:cNvSpPr>
          <p:nvPr>
            <p:ph type="sldNum" sz="quarter" idx="10"/>
          </p:nvPr>
        </p:nvSpPr>
        <p:spPr/>
        <p:txBody>
          <a:bodyPr/>
          <a:lstStyle/>
          <a:p>
            <a:fld id="{67FA4F90-5FF8-4302-97A6-65C3596F3502}" type="slidenum">
              <a:rPr lang="en-US" smtClean="0"/>
              <a:pPr/>
              <a:t>54</a:t>
            </a:fld>
            <a:endParaRPr lang="en-US"/>
          </a:p>
        </p:txBody>
      </p:sp>
    </p:spTree>
    <p:extLst>
      <p:ext uri="{BB962C8B-B14F-4D97-AF65-F5344CB8AC3E}">
        <p14:creationId xmlns:p14="http://schemas.microsoft.com/office/powerpoint/2010/main" val="11386495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incentive for the company to debias</a:t>
            </a:r>
            <a:r>
              <a:rPr lang="en-US" baseline="0" dirty="0"/>
              <a:t> consumers?</a:t>
            </a:r>
            <a:endParaRPr lang="en-US" dirty="0"/>
          </a:p>
        </p:txBody>
      </p:sp>
      <p:sp>
        <p:nvSpPr>
          <p:cNvPr id="4" name="Slide Number Placeholder 3"/>
          <p:cNvSpPr>
            <a:spLocks noGrp="1"/>
          </p:cNvSpPr>
          <p:nvPr>
            <p:ph type="sldNum" sz="quarter" idx="10"/>
          </p:nvPr>
        </p:nvSpPr>
        <p:spPr/>
        <p:txBody>
          <a:bodyPr/>
          <a:lstStyle/>
          <a:p>
            <a:fld id="{67FA4F90-5FF8-4302-97A6-65C3596F3502}" type="slidenum">
              <a:rPr lang="en-US" smtClean="0"/>
              <a:pPr/>
              <a:t>58</a:t>
            </a:fld>
            <a:endParaRPr lang="en-US"/>
          </a:p>
        </p:txBody>
      </p:sp>
    </p:spTree>
    <p:extLst>
      <p:ext uri="{BB962C8B-B14F-4D97-AF65-F5344CB8AC3E}">
        <p14:creationId xmlns:p14="http://schemas.microsoft.com/office/powerpoint/2010/main" val="9842579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a:t>
            </a:r>
            <a:r>
              <a:rPr lang="en-US" baseline="0" dirty="0"/>
              <a:t> insurance comparison site.</a:t>
            </a:r>
            <a:endParaRPr lang="en-US" dirty="0"/>
          </a:p>
        </p:txBody>
      </p:sp>
      <p:sp>
        <p:nvSpPr>
          <p:cNvPr id="4" name="Slide Number Placeholder 3"/>
          <p:cNvSpPr>
            <a:spLocks noGrp="1"/>
          </p:cNvSpPr>
          <p:nvPr>
            <p:ph type="sldNum" sz="quarter" idx="10"/>
          </p:nvPr>
        </p:nvSpPr>
        <p:spPr/>
        <p:txBody>
          <a:bodyPr/>
          <a:lstStyle/>
          <a:p>
            <a:fld id="{67FA4F90-5FF8-4302-97A6-65C3596F3502}" type="slidenum">
              <a:rPr lang="en-US" smtClean="0"/>
              <a:pPr/>
              <a:t>60</a:t>
            </a:fld>
            <a:endParaRPr lang="en-US"/>
          </a:p>
        </p:txBody>
      </p:sp>
    </p:spTree>
    <p:extLst>
      <p:ext uri="{BB962C8B-B14F-4D97-AF65-F5344CB8AC3E}">
        <p14:creationId xmlns:p14="http://schemas.microsoft.com/office/powerpoint/2010/main" val="4146831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sidelight:   </a:t>
            </a:r>
          </a:p>
          <a:p>
            <a:r>
              <a:rPr lang="en-US" dirty="0"/>
              <a:t>Do</a:t>
            </a:r>
            <a:r>
              <a:rPr lang="en-US" baseline="0" dirty="0"/>
              <a:t> people know how well/badly they are doing?</a:t>
            </a:r>
          </a:p>
          <a:p>
            <a:endParaRPr lang="en-US" baseline="0" dirty="0"/>
          </a:p>
          <a:p>
            <a:r>
              <a:rPr lang="en-US" baseline="0" dirty="0"/>
              <a:t>In this study…..</a:t>
            </a:r>
          </a:p>
          <a:p>
            <a:r>
              <a:rPr lang="en-US" baseline="0" dirty="0"/>
              <a:t>	they report about 7 on the 9 point scale.</a:t>
            </a:r>
          </a:p>
          <a:p>
            <a:r>
              <a:rPr lang="en-US" baseline="0" dirty="0"/>
              <a:t>	the correlation between confidence and performance is .19</a:t>
            </a:r>
          </a:p>
          <a:p>
            <a:r>
              <a:rPr lang="en-US" baseline="0" dirty="0"/>
              <a:t>	The most confident,  incentives without any choice architecture.</a:t>
            </a:r>
          </a:p>
          <a:p>
            <a:r>
              <a:rPr lang="en-US" baseline="0" dirty="0"/>
              <a:t>	No other difference Except when the calculator AND default are present.</a:t>
            </a:r>
            <a:endParaRPr lang="en-US" dirty="0"/>
          </a:p>
        </p:txBody>
      </p:sp>
      <p:sp>
        <p:nvSpPr>
          <p:cNvPr id="4" name="Slide Number Placeholder 3"/>
          <p:cNvSpPr>
            <a:spLocks noGrp="1"/>
          </p:cNvSpPr>
          <p:nvPr>
            <p:ph type="sldNum" sz="quarter" idx="10"/>
          </p:nvPr>
        </p:nvSpPr>
        <p:spPr/>
        <p:txBody>
          <a:bodyPr/>
          <a:lstStyle/>
          <a:p>
            <a:fld id="{67FA4F90-5FF8-4302-97A6-65C3596F3502}" type="slidenum">
              <a:rPr lang="en-US" smtClean="0"/>
              <a:pPr/>
              <a:t>75</a:t>
            </a:fld>
            <a:endParaRPr lang="en-US"/>
          </a:p>
        </p:txBody>
      </p:sp>
    </p:spTree>
    <p:extLst>
      <p:ext uri="{BB962C8B-B14F-4D97-AF65-F5344CB8AC3E}">
        <p14:creationId xmlns:p14="http://schemas.microsoft.com/office/powerpoint/2010/main" val="23017574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Rationale:</a:t>
            </a:r>
          </a:p>
          <a:p>
            <a:r>
              <a:rPr lang="en-US" dirty="0"/>
              <a:t>   Program is heavily subsidized</a:t>
            </a:r>
            <a:r>
              <a:rPr lang="en-US" baseline="0" dirty="0"/>
              <a:t> by your tax dollars.  Should it not be cost effective?</a:t>
            </a:r>
          </a:p>
          <a:p>
            <a:r>
              <a:rPr lang="en-US" baseline="0" dirty="0"/>
              <a:t>   Employers typically limit choice:   Do you want the government to be like an employer or a phone directory</a:t>
            </a:r>
          </a:p>
          <a:p>
            <a:r>
              <a:rPr lang="en-US" baseline="0" dirty="0"/>
              <a:t>   Dominated options exist.</a:t>
            </a:r>
          </a:p>
          <a:p>
            <a:r>
              <a:rPr lang="en-US" baseline="0" dirty="0"/>
              <a:t>   Placement for pricing power</a:t>
            </a:r>
          </a:p>
          <a:p>
            <a:r>
              <a:rPr lang="en-US" baseline="0" dirty="0"/>
              <a:t>   Form of soft regulation.</a:t>
            </a:r>
          </a:p>
          <a:p>
            <a:endParaRPr lang="en-US" baseline="0" dirty="0"/>
          </a:p>
          <a:p>
            <a:endParaRPr lang="en-US" dirty="0"/>
          </a:p>
          <a:p>
            <a:r>
              <a:rPr lang="en-US" dirty="0"/>
              <a:t>Suggestions differ</a:t>
            </a:r>
            <a:endParaRPr lang="en-US" baseline="0" dirty="0"/>
          </a:p>
          <a:p>
            <a:r>
              <a:rPr lang="en-US" baseline="0" dirty="0"/>
              <a:t>   Smart sets are data driven</a:t>
            </a:r>
          </a:p>
          <a:p>
            <a:r>
              <a:rPr lang="en-US" baseline="0" dirty="0"/>
              <a:t>  Second category is to be tested (Phase 1 and 2)</a:t>
            </a:r>
          </a:p>
          <a:p>
            <a:endParaRPr lang="en-US" dirty="0"/>
          </a:p>
          <a:p>
            <a:r>
              <a:rPr lang="en-US" dirty="0" err="1"/>
              <a:t>EZPath</a:t>
            </a:r>
            <a:r>
              <a:rPr lang="en-US" dirty="0"/>
              <a:t> is like 1040EZ</a:t>
            </a:r>
          </a:p>
          <a:p>
            <a:endParaRPr lang="en-US" dirty="0"/>
          </a:p>
        </p:txBody>
      </p:sp>
      <p:sp>
        <p:nvSpPr>
          <p:cNvPr id="4" name="Slide Number Placeholder 3"/>
          <p:cNvSpPr>
            <a:spLocks noGrp="1"/>
          </p:cNvSpPr>
          <p:nvPr>
            <p:ph type="sldNum" sz="quarter" idx="10"/>
          </p:nvPr>
        </p:nvSpPr>
        <p:spPr/>
        <p:txBody>
          <a:bodyPr/>
          <a:lstStyle/>
          <a:p>
            <a:fld id="{67FA4F90-5FF8-4302-97A6-65C3596F3502}" type="slidenum">
              <a:rPr lang="en-US" smtClean="0"/>
              <a:pPr/>
              <a:t>76</a:t>
            </a:fld>
            <a:endParaRPr lang="en-US"/>
          </a:p>
        </p:txBody>
      </p:sp>
    </p:spTree>
    <p:extLst>
      <p:ext uri="{BB962C8B-B14F-4D97-AF65-F5344CB8AC3E}">
        <p14:creationId xmlns:p14="http://schemas.microsoft.com/office/powerpoint/2010/main" val="2006073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122649-2D46-F94F-8E7D-821763FCF46A}" type="slidenum">
              <a:rPr lang="en-US" smtClean="0"/>
              <a:pPr/>
              <a:t>6</a:t>
            </a:fld>
            <a:endParaRPr lang="en-US"/>
          </a:p>
        </p:txBody>
      </p:sp>
    </p:spTree>
    <p:extLst>
      <p:ext uri="{BB962C8B-B14F-4D97-AF65-F5344CB8AC3E}">
        <p14:creationId xmlns:p14="http://schemas.microsoft.com/office/powerpoint/2010/main" val="8837317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dirty="0"/>
              <a:t>High Level UNCON</a:t>
            </a:r>
          </a:p>
          <a:p>
            <a:endParaRPr lang="en-US" sz="3400" dirty="0"/>
          </a:p>
        </p:txBody>
      </p:sp>
      <p:sp>
        <p:nvSpPr>
          <p:cNvPr id="4" name="Slide Number Placeholder 3"/>
          <p:cNvSpPr>
            <a:spLocks noGrp="1"/>
          </p:cNvSpPr>
          <p:nvPr>
            <p:ph type="sldNum" sz="quarter" idx="10"/>
          </p:nvPr>
        </p:nvSpPr>
        <p:spPr/>
        <p:txBody>
          <a:bodyPr/>
          <a:lstStyle/>
          <a:p>
            <a:fld id="{483A67EF-35AE-4A02-AB6F-82DC2C4A69B4}" type="slidenum">
              <a:rPr lang="en-US" smtClean="0"/>
              <a:pPr/>
              <a:t>77</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Meeting Notes (12/13/11 11:59) -----</a:t>
            </a:r>
          </a:p>
          <a:p>
            <a:r>
              <a:rPr lang="en-US" dirty="0"/>
              <a:t>Calculator---total annual cost  defined twice…</a:t>
            </a:r>
          </a:p>
          <a:p>
            <a:endParaRPr lang="en-US" dirty="0"/>
          </a:p>
          <a:p>
            <a:r>
              <a:rPr lang="en-US" dirty="0"/>
              <a:t>given an example….</a:t>
            </a:r>
          </a:p>
          <a:p>
            <a:endParaRPr lang="en-US" dirty="0"/>
          </a:p>
          <a:p>
            <a:r>
              <a:rPr lang="en-US" dirty="0" err="1"/>
              <a:t>goverment</a:t>
            </a:r>
            <a:r>
              <a:rPr lang="en-US" dirty="0"/>
              <a:t> </a:t>
            </a:r>
            <a:r>
              <a:rPr lang="en-US" dirty="0" err="1"/>
              <a:t>exampls</a:t>
            </a:r>
            <a:r>
              <a:rPr lang="en-US" dirty="0"/>
              <a:t> 1040a…</a:t>
            </a:r>
          </a:p>
          <a:p>
            <a:endParaRPr lang="en-US" dirty="0"/>
          </a:p>
          <a:p>
            <a:r>
              <a:rPr lang="en-US" dirty="0"/>
              <a:t>avoid calculator as a term</a:t>
            </a:r>
          </a:p>
          <a:p>
            <a:endParaRPr lang="en-US" dirty="0"/>
          </a:p>
          <a:p>
            <a:endParaRPr lang="en-US" dirty="0"/>
          </a:p>
          <a:p>
            <a:r>
              <a:rPr lang="en-US" dirty="0"/>
              <a:t>No company</a:t>
            </a:r>
            <a:r>
              <a:rPr lang="en-US" baseline="0" dirty="0"/>
              <a:t> selects as menu of many plans.  The government should be </a:t>
            </a:r>
            <a:r>
              <a:rPr lang="en-US" baseline="0"/>
              <a:t>like that.</a:t>
            </a:r>
            <a:endParaRPr lang="en-US" dirty="0"/>
          </a:p>
        </p:txBody>
      </p:sp>
      <p:sp>
        <p:nvSpPr>
          <p:cNvPr id="4" name="Slide Number Placeholder 3"/>
          <p:cNvSpPr>
            <a:spLocks noGrp="1"/>
          </p:cNvSpPr>
          <p:nvPr>
            <p:ph type="sldNum" sz="quarter" idx="10"/>
          </p:nvPr>
        </p:nvSpPr>
        <p:spPr/>
        <p:txBody>
          <a:bodyPr/>
          <a:lstStyle/>
          <a:p>
            <a:fld id="{67FA4F90-5FF8-4302-97A6-65C3596F3502}" type="slidenum">
              <a:rPr lang="en-US" smtClean="0"/>
              <a:pPr/>
              <a:t>78</a:t>
            </a:fld>
            <a:endParaRPr lang="en-US"/>
          </a:p>
        </p:txBody>
      </p:sp>
    </p:spTree>
    <p:extLst>
      <p:ext uri="{BB962C8B-B14F-4D97-AF65-F5344CB8AC3E}">
        <p14:creationId xmlns:p14="http://schemas.microsoft.com/office/powerpoint/2010/main" val="34029458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34" charset="0"/>
                <a:ea typeface="ＭＳ Ｐゴシック" charset="0"/>
                <a:cs typeface="Arial" pitchFamily="34" charset="0"/>
              </a:rPr>
              <a:t>As of Dec. 5, only about 720,000 customers had returned to the federal exchange serving 37 states to re-enroll or switch plans, according to the Department of Health and Human Services.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B0122649-2D46-F94F-8E7D-821763FCF46A}" type="slidenum">
              <a:rPr lang="en-US" smtClean="0"/>
              <a:pPr/>
              <a:t>79</a:t>
            </a:fld>
            <a:endParaRPr lang="en-US"/>
          </a:p>
        </p:txBody>
      </p:sp>
    </p:spTree>
    <p:extLst>
      <p:ext uri="{BB962C8B-B14F-4D97-AF65-F5344CB8AC3E}">
        <p14:creationId xmlns:p14="http://schemas.microsoft.com/office/powerpoint/2010/main" val="28805100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put</a:t>
            </a:r>
            <a:r>
              <a:rPr lang="en-US" baseline="0" dirty="0"/>
              <a:t> in animation to you can make the point that the explanations for the categorization have nothing to with quality, but rather the amount of the monthly premium and amount of medical services expected.</a:t>
            </a:r>
            <a:endParaRPr lang="en-US" dirty="0"/>
          </a:p>
        </p:txBody>
      </p:sp>
      <p:sp>
        <p:nvSpPr>
          <p:cNvPr id="4" name="Slide Number Placeholder 3"/>
          <p:cNvSpPr>
            <a:spLocks noGrp="1"/>
          </p:cNvSpPr>
          <p:nvPr>
            <p:ph type="sldNum" sz="quarter" idx="10"/>
          </p:nvPr>
        </p:nvSpPr>
        <p:spPr/>
        <p:txBody>
          <a:bodyPr/>
          <a:lstStyle/>
          <a:p>
            <a:fld id="{43C999B2-EB10-874A-8C0B-778C7301C986}" type="slidenum">
              <a:rPr lang="en-US" smtClean="0"/>
              <a:pPr/>
              <a:t>85</a:t>
            </a:fld>
            <a:endParaRPr lang="en-US"/>
          </a:p>
        </p:txBody>
      </p:sp>
    </p:spTree>
    <p:extLst>
      <p:ext uri="{BB962C8B-B14F-4D97-AF65-F5344CB8AC3E}">
        <p14:creationId xmlns:p14="http://schemas.microsoft.com/office/powerpoint/2010/main" val="41870841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p:spPr>
        <p:txBody>
          <a:bodyPr/>
          <a:lstStyle/>
          <a:p>
            <a:r>
              <a:rPr lang="en-US" altLang="en-US"/>
              <a:t>Eric is sending me</a:t>
            </a:r>
          </a:p>
        </p:txBody>
      </p:sp>
      <p:sp>
        <p:nvSpPr>
          <p:cNvPr id="39940" name="Slide Number Placeholder 3"/>
          <p:cNvSpPr>
            <a:spLocks noGrp="1"/>
          </p:cNvSpPr>
          <p:nvPr>
            <p:ph type="sldNum" sz="quarter" idx="5"/>
          </p:nvPr>
        </p:nvSpPr>
        <p:spPr>
          <a:noFill/>
        </p:spPr>
        <p:txBody>
          <a:bodyPr/>
          <a:lstStyle>
            <a:lvl1pPr defTabSz="931863">
              <a:defRPr sz="2400">
                <a:solidFill>
                  <a:schemeClr val="tx1"/>
                </a:solidFill>
                <a:latin typeface="Arial" charset="0"/>
                <a:ea typeface="Arial Unicode MS" pitchFamily="34" charset="-128"/>
                <a:cs typeface="Arial Unicode MS" pitchFamily="34" charset="-128"/>
              </a:defRPr>
            </a:lvl1pPr>
            <a:lvl2pPr marL="742950" indent="-285750" defTabSz="931863">
              <a:defRPr sz="2400">
                <a:solidFill>
                  <a:schemeClr val="tx1"/>
                </a:solidFill>
                <a:latin typeface="Arial" charset="0"/>
                <a:ea typeface="Arial Unicode MS" pitchFamily="34" charset="-128"/>
                <a:cs typeface="Arial Unicode MS" pitchFamily="34" charset="-128"/>
              </a:defRPr>
            </a:lvl2pPr>
            <a:lvl3pPr marL="1143000" indent="-228600" defTabSz="931863">
              <a:defRPr sz="2400">
                <a:solidFill>
                  <a:schemeClr val="tx1"/>
                </a:solidFill>
                <a:latin typeface="Arial" charset="0"/>
                <a:ea typeface="Arial Unicode MS" pitchFamily="34" charset="-128"/>
                <a:cs typeface="Arial Unicode MS" pitchFamily="34" charset="-128"/>
              </a:defRPr>
            </a:lvl3pPr>
            <a:lvl4pPr marL="1600200" indent="-228600" defTabSz="931863">
              <a:defRPr sz="2400">
                <a:solidFill>
                  <a:schemeClr val="tx1"/>
                </a:solidFill>
                <a:latin typeface="Arial" charset="0"/>
                <a:ea typeface="Arial Unicode MS" pitchFamily="34" charset="-128"/>
                <a:cs typeface="Arial Unicode MS" pitchFamily="34" charset="-128"/>
              </a:defRPr>
            </a:lvl4pPr>
            <a:lvl5pPr marL="2057400" indent="-228600" defTabSz="931863">
              <a:defRPr sz="2400">
                <a:solidFill>
                  <a:schemeClr val="tx1"/>
                </a:solidFill>
                <a:latin typeface="Arial" charset="0"/>
                <a:ea typeface="Arial Unicode MS" pitchFamily="34" charset="-128"/>
                <a:cs typeface="Arial Unicode MS" pitchFamily="34" charset="-128"/>
              </a:defRPr>
            </a:lvl5pPr>
            <a:lvl6pPr marL="2514600" indent="-228600" defTabSz="931863"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6pPr>
            <a:lvl7pPr marL="2971800" indent="-228600" defTabSz="931863"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7pPr>
            <a:lvl8pPr marL="3429000" indent="-228600" defTabSz="931863"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8pPr>
            <a:lvl9pPr marL="3886200" indent="-228600" defTabSz="931863"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9pPr>
          </a:lstStyle>
          <a:p>
            <a:fld id="{27AD4F41-FAF8-401D-BD64-2EA8AFEAD20C}" type="slidenum">
              <a:rPr lang="en-US" altLang="en-US" sz="1200" smtClean="0"/>
              <a:pPr/>
              <a:t>90</a:t>
            </a:fld>
            <a:endParaRPr lang="en-US" altLang="en-US" sz="1200"/>
          </a:p>
        </p:txBody>
      </p:sp>
    </p:spTree>
    <p:extLst>
      <p:ext uri="{BB962C8B-B14F-4D97-AF65-F5344CB8AC3E}">
        <p14:creationId xmlns:p14="http://schemas.microsoft.com/office/powerpoint/2010/main" val="20347962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p:spPr>
        <p:txBody>
          <a:bodyPr/>
          <a:lstStyle/>
          <a:p>
            <a:endParaRPr lang="en-US" altLang="en-US"/>
          </a:p>
        </p:txBody>
      </p:sp>
      <p:sp>
        <p:nvSpPr>
          <p:cNvPr id="40964" name="Slide Number Placeholder 3"/>
          <p:cNvSpPr>
            <a:spLocks noGrp="1"/>
          </p:cNvSpPr>
          <p:nvPr>
            <p:ph type="sldNum" sz="quarter" idx="5"/>
          </p:nvPr>
        </p:nvSpPr>
        <p:spPr>
          <a:noFill/>
        </p:spPr>
        <p:txBody>
          <a:bodyPr/>
          <a:lstStyle>
            <a:lvl1pPr defTabSz="931863">
              <a:defRPr sz="2400">
                <a:solidFill>
                  <a:schemeClr val="tx1"/>
                </a:solidFill>
                <a:latin typeface="Arial" charset="0"/>
                <a:ea typeface="Arial Unicode MS" pitchFamily="34" charset="-128"/>
                <a:cs typeface="Arial Unicode MS" pitchFamily="34" charset="-128"/>
              </a:defRPr>
            </a:lvl1pPr>
            <a:lvl2pPr marL="742950" indent="-285750" defTabSz="931863">
              <a:defRPr sz="2400">
                <a:solidFill>
                  <a:schemeClr val="tx1"/>
                </a:solidFill>
                <a:latin typeface="Arial" charset="0"/>
                <a:ea typeface="Arial Unicode MS" pitchFamily="34" charset="-128"/>
                <a:cs typeface="Arial Unicode MS" pitchFamily="34" charset="-128"/>
              </a:defRPr>
            </a:lvl2pPr>
            <a:lvl3pPr marL="1143000" indent="-228600" defTabSz="931863">
              <a:defRPr sz="2400">
                <a:solidFill>
                  <a:schemeClr val="tx1"/>
                </a:solidFill>
                <a:latin typeface="Arial" charset="0"/>
                <a:ea typeface="Arial Unicode MS" pitchFamily="34" charset="-128"/>
                <a:cs typeface="Arial Unicode MS" pitchFamily="34" charset="-128"/>
              </a:defRPr>
            </a:lvl3pPr>
            <a:lvl4pPr marL="1600200" indent="-228600" defTabSz="931863">
              <a:defRPr sz="2400">
                <a:solidFill>
                  <a:schemeClr val="tx1"/>
                </a:solidFill>
                <a:latin typeface="Arial" charset="0"/>
                <a:ea typeface="Arial Unicode MS" pitchFamily="34" charset="-128"/>
                <a:cs typeface="Arial Unicode MS" pitchFamily="34" charset="-128"/>
              </a:defRPr>
            </a:lvl4pPr>
            <a:lvl5pPr marL="2057400" indent="-228600" defTabSz="931863">
              <a:defRPr sz="2400">
                <a:solidFill>
                  <a:schemeClr val="tx1"/>
                </a:solidFill>
                <a:latin typeface="Arial" charset="0"/>
                <a:ea typeface="Arial Unicode MS" pitchFamily="34" charset="-128"/>
                <a:cs typeface="Arial Unicode MS" pitchFamily="34" charset="-128"/>
              </a:defRPr>
            </a:lvl5pPr>
            <a:lvl6pPr marL="2514600" indent="-228600" defTabSz="931863"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6pPr>
            <a:lvl7pPr marL="2971800" indent="-228600" defTabSz="931863"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7pPr>
            <a:lvl8pPr marL="3429000" indent="-228600" defTabSz="931863"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8pPr>
            <a:lvl9pPr marL="3886200" indent="-228600" defTabSz="931863"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9pPr>
          </a:lstStyle>
          <a:p>
            <a:fld id="{98704EEE-3F54-4AE7-8160-971E2C79100E}" type="slidenum">
              <a:rPr lang="en-US" altLang="en-US" sz="1200" smtClean="0"/>
              <a:pPr/>
              <a:t>91</a:t>
            </a:fld>
            <a:endParaRPr lang="en-US" altLang="en-US" sz="1200"/>
          </a:p>
        </p:txBody>
      </p:sp>
    </p:spTree>
    <p:extLst>
      <p:ext uri="{BB962C8B-B14F-4D97-AF65-F5344CB8AC3E}">
        <p14:creationId xmlns:p14="http://schemas.microsoft.com/office/powerpoint/2010/main" val="7068003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p:spPr>
        <p:txBody>
          <a:bodyPr/>
          <a:lstStyle/>
          <a:p>
            <a:r>
              <a:rPr lang="en-US" altLang="en-US"/>
              <a:t>Eric is sending me</a:t>
            </a:r>
          </a:p>
        </p:txBody>
      </p:sp>
      <p:sp>
        <p:nvSpPr>
          <p:cNvPr id="39940" name="Slide Number Placeholder 3"/>
          <p:cNvSpPr>
            <a:spLocks noGrp="1"/>
          </p:cNvSpPr>
          <p:nvPr>
            <p:ph type="sldNum" sz="quarter" idx="5"/>
          </p:nvPr>
        </p:nvSpPr>
        <p:spPr>
          <a:noFill/>
        </p:spPr>
        <p:txBody>
          <a:bodyPr/>
          <a:lstStyle>
            <a:lvl1pPr defTabSz="931863">
              <a:defRPr sz="2400">
                <a:solidFill>
                  <a:schemeClr val="tx1"/>
                </a:solidFill>
                <a:latin typeface="Arial" charset="0"/>
                <a:ea typeface="Arial Unicode MS" pitchFamily="34" charset="-128"/>
                <a:cs typeface="Arial Unicode MS" pitchFamily="34" charset="-128"/>
              </a:defRPr>
            </a:lvl1pPr>
            <a:lvl2pPr marL="742950" indent="-285750" defTabSz="931863">
              <a:defRPr sz="2400">
                <a:solidFill>
                  <a:schemeClr val="tx1"/>
                </a:solidFill>
                <a:latin typeface="Arial" charset="0"/>
                <a:ea typeface="Arial Unicode MS" pitchFamily="34" charset="-128"/>
                <a:cs typeface="Arial Unicode MS" pitchFamily="34" charset="-128"/>
              </a:defRPr>
            </a:lvl2pPr>
            <a:lvl3pPr marL="1143000" indent="-228600" defTabSz="931863">
              <a:defRPr sz="2400">
                <a:solidFill>
                  <a:schemeClr val="tx1"/>
                </a:solidFill>
                <a:latin typeface="Arial" charset="0"/>
                <a:ea typeface="Arial Unicode MS" pitchFamily="34" charset="-128"/>
                <a:cs typeface="Arial Unicode MS" pitchFamily="34" charset="-128"/>
              </a:defRPr>
            </a:lvl3pPr>
            <a:lvl4pPr marL="1600200" indent="-228600" defTabSz="931863">
              <a:defRPr sz="2400">
                <a:solidFill>
                  <a:schemeClr val="tx1"/>
                </a:solidFill>
                <a:latin typeface="Arial" charset="0"/>
                <a:ea typeface="Arial Unicode MS" pitchFamily="34" charset="-128"/>
                <a:cs typeface="Arial Unicode MS" pitchFamily="34" charset="-128"/>
              </a:defRPr>
            </a:lvl4pPr>
            <a:lvl5pPr marL="2057400" indent="-228600" defTabSz="931863">
              <a:defRPr sz="2400">
                <a:solidFill>
                  <a:schemeClr val="tx1"/>
                </a:solidFill>
                <a:latin typeface="Arial" charset="0"/>
                <a:ea typeface="Arial Unicode MS" pitchFamily="34" charset="-128"/>
                <a:cs typeface="Arial Unicode MS" pitchFamily="34" charset="-128"/>
              </a:defRPr>
            </a:lvl5pPr>
            <a:lvl6pPr marL="2514600" indent="-228600" defTabSz="931863"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6pPr>
            <a:lvl7pPr marL="2971800" indent="-228600" defTabSz="931863"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7pPr>
            <a:lvl8pPr marL="3429000" indent="-228600" defTabSz="931863"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8pPr>
            <a:lvl9pPr marL="3886200" indent="-228600" defTabSz="931863"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9pPr>
          </a:lstStyle>
          <a:p>
            <a:fld id="{27AD4F41-FAF8-401D-BD64-2EA8AFEAD20C}" type="slidenum">
              <a:rPr lang="en-US" altLang="en-US" sz="1200" smtClean="0"/>
              <a:pPr/>
              <a:t>92</a:t>
            </a:fld>
            <a:endParaRPr lang="en-US" altLang="en-US" sz="1200"/>
          </a:p>
        </p:txBody>
      </p:sp>
    </p:spTree>
    <p:extLst>
      <p:ext uri="{BB962C8B-B14F-4D97-AF65-F5344CB8AC3E}">
        <p14:creationId xmlns:p14="http://schemas.microsoft.com/office/powerpoint/2010/main" val="5388038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TextEdit="1"/>
          </p:cNvSpPr>
          <p:nvPr>
            <p:ph type="sldImg"/>
          </p:nvPr>
        </p:nvSpPr>
        <p:spPr bwMode="auto">
          <a:xfrm>
            <a:off x="1217613" y="696913"/>
            <a:ext cx="457517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extLst>
      <p:ext uri="{BB962C8B-B14F-4D97-AF65-F5344CB8AC3E}">
        <p14:creationId xmlns:p14="http://schemas.microsoft.com/office/powerpoint/2010/main" val="16599290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TextEdit="1"/>
          </p:cNvSpPr>
          <p:nvPr>
            <p:ph type="sldImg"/>
          </p:nvPr>
        </p:nvSpPr>
        <p:spPr bwMode="auto">
          <a:xfrm>
            <a:off x="1217613" y="696913"/>
            <a:ext cx="457517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982208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p:spPr>
        <p:txBody>
          <a:bodyPr/>
          <a:lstStyle/>
          <a:p>
            <a:endParaRPr lang="en-US" altLang="en-US"/>
          </a:p>
        </p:txBody>
      </p:sp>
      <p:sp>
        <p:nvSpPr>
          <p:cNvPr id="41988" name="Slide Number Placeholder 3"/>
          <p:cNvSpPr>
            <a:spLocks noGrp="1"/>
          </p:cNvSpPr>
          <p:nvPr>
            <p:ph type="sldNum" sz="quarter" idx="5"/>
          </p:nvPr>
        </p:nvSpPr>
        <p:spPr>
          <a:noFill/>
        </p:spPr>
        <p:txBody>
          <a:bodyPr/>
          <a:lstStyle>
            <a:lvl1pPr defTabSz="931863">
              <a:defRPr sz="2400">
                <a:solidFill>
                  <a:schemeClr val="tx1"/>
                </a:solidFill>
                <a:latin typeface="Arial" charset="0"/>
                <a:ea typeface="Arial Unicode MS" pitchFamily="34" charset="-128"/>
                <a:cs typeface="Arial Unicode MS" pitchFamily="34" charset="-128"/>
              </a:defRPr>
            </a:lvl1pPr>
            <a:lvl2pPr marL="742950" indent="-285750" defTabSz="931863">
              <a:defRPr sz="2400">
                <a:solidFill>
                  <a:schemeClr val="tx1"/>
                </a:solidFill>
                <a:latin typeface="Arial" charset="0"/>
                <a:ea typeface="Arial Unicode MS" pitchFamily="34" charset="-128"/>
                <a:cs typeface="Arial Unicode MS" pitchFamily="34" charset="-128"/>
              </a:defRPr>
            </a:lvl2pPr>
            <a:lvl3pPr marL="1143000" indent="-228600" defTabSz="931863">
              <a:defRPr sz="2400">
                <a:solidFill>
                  <a:schemeClr val="tx1"/>
                </a:solidFill>
                <a:latin typeface="Arial" charset="0"/>
                <a:ea typeface="Arial Unicode MS" pitchFamily="34" charset="-128"/>
                <a:cs typeface="Arial Unicode MS" pitchFamily="34" charset="-128"/>
              </a:defRPr>
            </a:lvl3pPr>
            <a:lvl4pPr marL="1600200" indent="-228600" defTabSz="931863">
              <a:defRPr sz="2400">
                <a:solidFill>
                  <a:schemeClr val="tx1"/>
                </a:solidFill>
                <a:latin typeface="Arial" charset="0"/>
                <a:ea typeface="Arial Unicode MS" pitchFamily="34" charset="-128"/>
                <a:cs typeface="Arial Unicode MS" pitchFamily="34" charset="-128"/>
              </a:defRPr>
            </a:lvl4pPr>
            <a:lvl5pPr marL="2057400" indent="-228600" defTabSz="931863">
              <a:defRPr sz="2400">
                <a:solidFill>
                  <a:schemeClr val="tx1"/>
                </a:solidFill>
                <a:latin typeface="Arial" charset="0"/>
                <a:ea typeface="Arial Unicode MS" pitchFamily="34" charset="-128"/>
                <a:cs typeface="Arial Unicode MS" pitchFamily="34" charset="-128"/>
              </a:defRPr>
            </a:lvl5pPr>
            <a:lvl6pPr marL="2514600" indent="-228600" defTabSz="931863"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6pPr>
            <a:lvl7pPr marL="2971800" indent="-228600" defTabSz="931863"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7pPr>
            <a:lvl8pPr marL="3429000" indent="-228600" defTabSz="931863"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8pPr>
            <a:lvl9pPr marL="3886200" indent="-228600" defTabSz="931863"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9pPr>
          </a:lstStyle>
          <a:p>
            <a:fld id="{DBED4F3E-9010-4977-B9A9-BCA5C4BC659D}" type="slidenum">
              <a:rPr lang="en-US" altLang="en-US" sz="1200" smtClean="0"/>
              <a:pPr/>
              <a:t>117</a:t>
            </a:fld>
            <a:endParaRPr lang="en-US" altLang="en-US" sz="1200"/>
          </a:p>
        </p:txBody>
      </p:sp>
    </p:spTree>
    <p:extLst>
      <p:ext uri="{BB962C8B-B14F-4D97-AF65-F5344CB8AC3E}">
        <p14:creationId xmlns:p14="http://schemas.microsoft.com/office/powerpoint/2010/main" val="2000306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Hidden from the insurer, known to the buyer….</a:t>
            </a:r>
          </a:p>
        </p:txBody>
      </p:sp>
      <p:sp>
        <p:nvSpPr>
          <p:cNvPr id="4" name="Slide Number Placeholder 3"/>
          <p:cNvSpPr>
            <a:spLocks noGrp="1"/>
          </p:cNvSpPr>
          <p:nvPr>
            <p:ph type="sldNum" sz="quarter" idx="10"/>
          </p:nvPr>
        </p:nvSpPr>
        <p:spPr/>
        <p:txBody>
          <a:bodyPr/>
          <a:lstStyle/>
          <a:p>
            <a:fld id="{67FA4F90-5FF8-4302-97A6-65C3596F3502}" type="slidenum">
              <a:rPr lang="en-US" smtClean="0"/>
              <a:pPr/>
              <a:t>7</a:t>
            </a:fld>
            <a:endParaRPr lang="en-US"/>
          </a:p>
        </p:txBody>
      </p:sp>
    </p:spTree>
    <p:extLst>
      <p:ext uri="{BB962C8B-B14F-4D97-AF65-F5344CB8AC3E}">
        <p14:creationId xmlns:p14="http://schemas.microsoft.com/office/powerpoint/2010/main" val="18510741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p:spPr>
        <p:txBody>
          <a:bodyPr/>
          <a:lstStyle/>
          <a:p>
            <a:endParaRPr lang="en-US" altLang="en-US" dirty="0"/>
          </a:p>
        </p:txBody>
      </p:sp>
      <p:sp>
        <p:nvSpPr>
          <p:cNvPr id="43012" name="Slide Number Placeholder 3"/>
          <p:cNvSpPr>
            <a:spLocks noGrp="1"/>
          </p:cNvSpPr>
          <p:nvPr>
            <p:ph type="sldNum" sz="quarter" idx="5"/>
          </p:nvPr>
        </p:nvSpPr>
        <p:spPr>
          <a:noFill/>
        </p:spPr>
        <p:txBody>
          <a:bodyPr/>
          <a:lstStyle>
            <a:lvl1pPr defTabSz="931863">
              <a:defRPr sz="2400">
                <a:solidFill>
                  <a:schemeClr val="tx1"/>
                </a:solidFill>
                <a:latin typeface="Arial" charset="0"/>
                <a:ea typeface="Arial Unicode MS" pitchFamily="34" charset="-128"/>
                <a:cs typeface="Arial Unicode MS" pitchFamily="34" charset="-128"/>
              </a:defRPr>
            </a:lvl1pPr>
            <a:lvl2pPr marL="742950" indent="-285750" defTabSz="931863">
              <a:defRPr sz="2400">
                <a:solidFill>
                  <a:schemeClr val="tx1"/>
                </a:solidFill>
                <a:latin typeface="Arial" charset="0"/>
                <a:ea typeface="Arial Unicode MS" pitchFamily="34" charset="-128"/>
                <a:cs typeface="Arial Unicode MS" pitchFamily="34" charset="-128"/>
              </a:defRPr>
            </a:lvl2pPr>
            <a:lvl3pPr marL="1143000" indent="-228600" defTabSz="931863">
              <a:defRPr sz="2400">
                <a:solidFill>
                  <a:schemeClr val="tx1"/>
                </a:solidFill>
                <a:latin typeface="Arial" charset="0"/>
                <a:ea typeface="Arial Unicode MS" pitchFamily="34" charset="-128"/>
                <a:cs typeface="Arial Unicode MS" pitchFamily="34" charset="-128"/>
              </a:defRPr>
            </a:lvl3pPr>
            <a:lvl4pPr marL="1600200" indent="-228600" defTabSz="931863">
              <a:defRPr sz="2400">
                <a:solidFill>
                  <a:schemeClr val="tx1"/>
                </a:solidFill>
                <a:latin typeface="Arial" charset="0"/>
                <a:ea typeface="Arial Unicode MS" pitchFamily="34" charset="-128"/>
                <a:cs typeface="Arial Unicode MS" pitchFamily="34" charset="-128"/>
              </a:defRPr>
            </a:lvl4pPr>
            <a:lvl5pPr marL="2057400" indent="-228600" defTabSz="931863">
              <a:defRPr sz="2400">
                <a:solidFill>
                  <a:schemeClr val="tx1"/>
                </a:solidFill>
                <a:latin typeface="Arial" charset="0"/>
                <a:ea typeface="Arial Unicode MS" pitchFamily="34" charset="-128"/>
                <a:cs typeface="Arial Unicode MS" pitchFamily="34" charset="-128"/>
              </a:defRPr>
            </a:lvl5pPr>
            <a:lvl6pPr marL="2514600" indent="-228600" defTabSz="931863"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6pPr>
            <a:lvl7pPr marL="2971800" indent="-228600" defTabSz="931863"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7pPr>
            <a:lvl8pPr marL="3429000" indent="-228600" defTabSz="931863"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8pPr>
            <a:lvl9pPr marL="3886200" indent="-228600" defTabSz="931863"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9pPr>
          </a:lstStyle>
          <a:p>
            <a:fld id="{E14F8171-4F45-4E43-94C4-19EC2C132A47}" type="slidenum">
              <a:rPr lang="en-US" altLang="en-US" sz="1200" smtClean="0"/>
              <a:pPr/>
              <a:t>119</a:t>
            </a:fld>
            <a:endParaRPr lang="en-US" altLang="en-US" sz="1200"/>
          </a:p>
        </p:txBody>
      </p:sp>
    </p:spTree>
    <p:extLst>
      <p:ext uri="{BB962C8B-B14F-4D97-AF65-F5344CB8AC3E}">
        <p14:creationId xmlns:p14="http://schemas.microsoft.com/office/powerpoint/2010/main" val="5895342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Generals often</a:t>
            </a:r>
            <a:r>
              <a:rPr lang="en-US" baseline="0" dirty="0"/>
              <a:t> get accused of fighting the last war, consumers often insure against the last (or most similar) disaster</a:t>
            </a:r>
            <a:endParaRPr lang="en-US" dirty="0"/>
          </a:p>
        </p:txBody>
      </p:sp>
      <p:sp>
        <p:nvSpPr>
          <p:cNvPr id="4" name="Slide Number Placeholder 3"/>
          <p:cNvSpPr>
            <a:spLocks noGrp="1"/>
          </p:cNvSpPr>
          <p:nvPr>
            <p:ph type="sldNum" sz="quarter" idx="10"/>
          </p:nvPr>
        </p:nvSpPr>
        <p:spPr/>
        <p:txBody>
          <a:bodyPr/>
          <a:lstStyle/>
          <a:p>
            <a:fld id="{67FA4F90-5FF8-4302-97A6-65C3596F3502}" type="slidenum">
              <a:rPr lang="en-US" smtClean="0"/>
              <a:pPr/>
              <a:t>121</a:t>
            </a:fld>
            <a:endParaRPr lang="en-US"/>
          </a:p>
        </p:txBody>
      </p:sp>
    </p:spTree>
    <p:extLst>
      <p:ext uri="{BB962C8B-B14F-4D97-AF65-F5344CB8AC3E}">
        <p14:creationId xmlns:p14="http://schemas.microsoft.com/office/powerpoint/2010/main" val="9708398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Oscar, funded by ABC  i.e.</a:t>
            </a:r>
            <a:r>
              <a:rPr lang="en-US" baseline="0" dirty="0"/>
              <a:t> google ventures</a:t>
            </a:r>
            <a:r>
              <a:rPr lang="en-US" dirty="0"/>
              <a:t> emphasizes</a:t>
            </a:r>
            <a:r>
              <a:rPr lang="en-US" baseline="0" dirty="0"/>
              <a:t> easy to understand policies, and narrow networks,  but has had problems serving the individual care market.</a:t>
            </a:r>
          </a:p>
          <a:p>
            <a:endParaRPr lang="en-US" baseline="0" dirty="0"/>
          </a:p>
          <a:p>
            <a:r>
              <a:rPr lang="en-US" baseline="0" dirty="0"/>
              <a:t>Rally is trying to change risk profiles has had amazing penetration</a:t>
            </a:r>
            <a:r>
              <a:rPr lang="mr-IN" baseline="0" dirty="0"/>
              <a:t>…</a:t>
            </a:r>
            <a:r>
              <a:rPr lang="en-US" baseline="0" dirty="0"/>
              <a:t>partnered with United Health Care.  Talk about meeting.</a:t>
            </a:r>
            <a:endParaRPr lang="en-US" dirty="0"/>
          </a:p>
        </p:txBody>
      </p:sp>
      <p:sp>
        <p:nvSpPr>
          <p:cNvPr id="4" name="Slide Number Placeholder 3"/>
          <p:cNvSpPr>
            <a:spLocks noGrp="1"/>
          </p:cNvSpPr>
          <p:nvPr>
            <p:ph type="sldNum" sz="quarter" idx="10"/>
          </p:nvPr>
        </p:nvSpPr>
        <p:spPr/>
        <p:txBody>
          <a:bodyPr/>
          <a:lstStyle/>
          <a:p>
            <a:fld id="{67FA4F90-5FF8-4302-97A6-65C3596F3502}" type="slidenum">
              <a:rPr lang="en-US" smtClean="0"/>
              <a:pPr/>
              <a:t>122</a:t>
            </a:fld>
            <a:endParaRPr lang="en-US"/>
          </a:p>
        </p:txBody>
      </p:sp>
    </p:spTree>
    <p:extLst>
      <p:ext uri="{BB962C8B-B14F-4D97-AF65-F5344CB8AC3E}">
        <p14:creationId xmlns:p14="http://schemas.microsoft.com/office/powerpoint/2010/main" val="987126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FA4F90-5FF8-4302-97A6-65C3596F3502}" type="slidenum">
              <a:rPr lang="en-US" smtClean="0"/>
              <a:pPr/>
              <a:t>123</a:t>
            </a:fld>
            <a:endParaRPr lang="en-US"/>
          </a:p>
        </p:txBody>
      </p:sp>
    </p:spTree>
    <p:extLst>
      <p:ext uri="{BB962C8B-B14F-4D97-AF65-F5344CB8AC3E}">
        <p14:creationId xmlns:p14="http://schemas.microsoft.com/office/powerpoint/2010/main" val="3082337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122649-2D46-F94F-8E7D-821763FCF46A}" type="slidenum">
              <a:rPr lang="en-US" smtClean="0"/>
              <a:pPr/>
              <a:t>128</a:t>
            </a:fld>
            <a:endParaRPr lang="en-US"/>
          </a:p>
        </p:txBody>
      </p:sp>
    </p:spTree>
    <p:extLst>
      <p:ext uri="{BB962C8B-B14F-4D97-AF65-F5344CB8AC3E}">
        <p14:creationId xmlns:p14="http://schemas.microsoft.com/office/powerpoint/2010/main" val="20701359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a:t>
            </a:r>
            <a:r>
              <a:rPr lang="en-US" dirty="0" err="1"/>
              <a:t>Goldstyn</a:t>
            </a:r>
            <a:r>
              <a:rPr lang="en-US" baseline="0" dirty="0"/>
              <a:t> et al. example.</a:t>
            </a:r>
            <a:endParaRPr lang="en-US" dirty="0"/>
          </a:p>
        </p:txBody>
      </p:sp>
      <p:sp>
        <p:nvSpPr>
          <p:cNvPr id="4" name="Slide Number Placeholder 3"/>
          <p:cNvSpPr>
            <a:spLocks noGrp="1"/>
          </p:cNvSpPr>
          <p:nvPr>
            <p:ph type="sldNum" sz="quarter" idx="10"/>
          </p:nvPr>
        </p:nvSpPr>
        <p:spPr/>
        <p:txBody>
          <a:bodyPr/>
          <a:lstStyle/>
          <a:p>
            <a:fld id="{B0122649-2D46-F94F-8E7D-821763FCF46A}" type="slidenum">
              <a:rPr lang="en-US" smtClean="0"/>
              <a:pPr/>
              <a:t>135</a:t>
            </a:fld>
            <a:endParaRPr lang="en-US"/>
          </a:p>
        </p:txBody>
      </p:sp>
    </p:spTree>
    <p:extLst>
      <p:ext uri="{BB962C8B-B14F-4D97-AF65-F5344CB8AC3E}">
        <p14:creationId xmlns:p14="http://schemas.microsoft.com/office/powerpoint/2010/main" val="31435444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122649-2D46-F94F-8E7D-821763FCF46A}" type="slidenum">
              <a:rPr lang="en-US" smtClean="0"/>
              <a:pPr/>
              <a:t>137</a:t>
            </a:fld>
            <a:endParaRPr lang="en-US"/>
          </a:p>
        </p:txBody>
      </p:sp>
    </p:spTree>
    <p:extLst>
      <p:ext uri="{BB962C8B-B14F-4D97-AF65-F5344CB8AC3E}">
        <p14:creationId xmlns:p14="http://schemas.microsoft.com/office/powerpoint/2010/main" val="17144612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psychologists</a:t>
            </a:r>
            <a:r>
              <a:rPr lang="en-US" baseline="0" dirty="0"/>
              <a:t> are there at the OFPB Office of Research?   One.</a:t>
            </a:r>
            <a:endParaRPr lang="en-US" dirty="0"/>
          </a:p>
        </p:txBody>
      </p:sp>
      <p:sp>
        <p:nvSpPr>
          <p:cNvPr id="4" name="Slide Number Placeholder 3"/>
          <p:cNvSpPr>
            <a:spLocks noGrp="1"/>
          </p:cNvSpPr>
          <p:nvPr>
            <p:ph type="sldNum" sz="quarter" idx="10"/>
          </p:nvPr>
        </p:nvSpPr>
        <p:spPr/>
        <p:txBody>
          <a:bodyPr/>
          <a:lstStyle/>
          <a:p>
            <a:fld id="{B0122649-2D46-F94F-8E7D-821763FCF46A}" type="slidenum">
              <a:rPr lang="en-US" smtClean="0"/>
              <a:pPr/>
              <a:t>139</a:t>
            </a:fld>
            <a:endParaRPr lang="en-US"/>
          </a:p>
        </p:txBody>
      </p:sp>
    </p:spTree>
    <p:extLst>
      <p:ext uri="{BB962C8B-B14F-4D97-AF65-F5344CB8AC3E}">
        <p14:creationId xmlns:p14="http://schemas.microsoft.com/office/powerpoint/2010/main" val="10299065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(12/1/11 11:04) -----</a:t>
            </a:r>
          </a:p>
          <a:p>
            <a:r>
              <a:rPr lang="en-US"/>
              <a:t>are life expectations wrong</a:t>
            </a:r>
          </a:p>
          <a:p>
            <a:endParaRPr lang="en-US"/>
          </a:p>
          <a:p>
            <a:r>
              <a:rPr lang="en-US"/>
              <a:t>life expectations</a:t>
            </a:r>
          </a:p>
        </p:txBody>
      </p:sp>
      <p:sp>
        <p:nvSpPr>
          <p:cNvPr id="4" name="Slide Number Placeholder 3"/>
          <p:cNvSpPr>
            <a:spLocks noGrp="1"/>
          </p:cNvSpPr>
          <p:nvPr>
            <p:ph type="sldNum" sz="quarter" idx="10"/>
          </p:nvPr>
        </p:nvSpPr>
        <p:spPr/>
        <p:txBody>
          <a:bodyPr/>
          <a:lstStyle/>
          <a:p>
            <a:pPr>
              <a:defRPr/>
            </a:pPr>
            <a:fld id="{68EBB94C-EAE1-9843-AC07-D28585A5936A}" type="slidenum">
              <a:rPr lang="en-US" smtClean="0"/>
              <a:pPr>
                <a:defRPr/>
              </a:pPr>
              <a:t>145</a:t>
            </a:fld>
            <a:endParaRPr lang="en-US"/>
          </a:p>
        </p:txBody>
      </p:sp>
    </p:spTree>
    <p:extLst>
      <p:ext uri="{BB962C8B-B14F-4D97-AF65-F5344CB8AC3E}">
        <p14:creationId xmlns:p14="http://schemas.microsoft.com/office/powerpoint/2010/main" val="36355193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(12/1/11 11:04) -----</a:t>
            </a:r>
          </a:p>
          <a:p>
            <a:r>
              <a:rPr lang="en-US"/>
              <a:t>aspect content on  </a:t>
            </a:r>
          </a:p>
        </p:txBody>
      </p:sp>
      <p:sp>
        <p:nvSpPr>
          <p:cNvPr id="4" name="Slide Number Placeholder 3"/>
          <p:cNvSpPr>
            <a:spLocks noGrp="1"/>
          </p:cNvSpPr>
          <p:nvPr>
            <p:ph type="sldNum" sz="quarter" idx="10"/>
          </p:nvPr>
        </p:nvSpPr>
        <p:spPr/>
        <p:txBody>
          <a:bodyPr/>
          <a:lstStyle/>
          <a:p>
            <a:pPr>
              <a:defRPr/>
            </a:pPr>
            <a:fld id="{68EBB94C-EAE1-9843-AC07-D28585A5936A}" type="slidenum">
              <a:rPr lang="en-US" smtClean="0"/>
              <a:pPr>
                <a:defRPr/>
              </a:pPr>
              <a:t>149</a:t>
            </a:fld>
            <a:endParaRPr lang="en-US"/>
          </a:p>
        </p:txBody>
      </p:sp>
    </p:spTree>
    <p:extLst>
      <p:ext uri="{BB962C8B-B14F-4D97-AF65-F5344CB8AC3E}">
        <p14:creationId xmlns:p14="http://schemas.microsoft.com/office/powerpoint/2010/main" val="2519810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34" charset="0"/>
                <a:ea typeface="ＭＳ Ｐゴシック" charset="0"/>
                <a:cs typeface="Arial" pitchFamily="34" charset="0"/>
              </a:rPr>
              <a:t>Our approach is to ask respondents to price incrementally two individual insurance policies that provide coverage against two mutually exclusive risks. We also elicit prices for coverage against a third risk that is a superset of the first two risks. While any price could be justified for the two components, the inclusion principle states that it is an error for the sum of the prices of the components to exceed the price of the larger, inclusive risk. 1 This simply reflects the probabilistic principle that two disjoint subsets cannot be more probable than a larger set that includes both.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34" charset="0"/>
                <a:ea typeface="ＭＳ Ｐゴシック" charset="0"/>
                <a:cs typeface="Arial" pitchFamily="34" charset="0"/>
              </a:rPr>
              <a:t>Imagine that she first gives a reservation price for coverage of her right hand, and then gives the reservation price for incremental coverage of her left hand. We do not make any statement about how reasonable either price might be. However, we know that the sum of these two prices should exactly equal the price that she would be willing to pay for a policy covering both hands. </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B0122649-2D46-F94F-8E7D-821763FCF46A}" type="slidenum">
              <a:rPr lang="en-US" smtClean="0"/>
              <a:pPr/>
              <a:t>13</a:t>
            </a:fld>
            <a:endParaRPr lang="en-US" dirty="0"/>
          </a:p>
        </p:txBody>
      </p:sp>
    </p:spTree>
    <p:extLst>
      <p:ext uri="{BB962C8B-B14F-4D97-AF65-F5344CB8AC3E}">
        <p14:creationId xmlns:p14="http://schemas.microsoft.com/office/powerpoint/2010/main" val="32246441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(12/1/11 11:04) -----</a:t>
            </a:r>
          </a:p>
          <a:p>
            <a:r>
              <a:rPr lang="en-US"/>
              <a:t>range on income</a:t>
            </a:r>
          </a:p>
        </p:txBody>
      </p:sp>
      <p:sp>
        <p:nvSpPr>
          <p:cNvPr id="4" name="Slide Number Placeholder 3"/>
          <p:cNvSpPr>
            <a:spLocks noGrp="1"/>
          </p:cNvSpPr>
          <p:nvPr>
            <p:ph type="sldNum" sz="quarter" idx="10"/>
          </p:nvPr>
        </p:nvSpPr>
        <p:spPr/>
        <p:txBody>
          <a:bodyPr/>
          <a:lstStyle/>
          <a:p>
            <a:pPr>
              <a:defRPr/>
            </a:pPr>
            <a:fld id="{68EBB94C-EAE1-9843-AC07-D28585A5936A}" type="slidenum">
              <a:rPr lang="en-US" smtClean="0"/>
              <a:pPr>
                <a:defRPr/>
              </a:pPr>
              <a:t>151</a:t>
            </a:fld>
            <a:endParaRPr lang="en-US"/>
          </a:p>
        </p:txBody>
      </p:sp>
    </p:spTree>
    <p:extLst>
      <p:ext uri="{BB962C8B-B14F-4D97-AF65-F5344CB8AC3E}">
        <p14:creationId xmlns:p14="http://schemas.microsoft.com/office/powerpoint/2010/main" val="2675697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5CCDCE-0467-49D1-843D-6D5B45484690}" type="slidenum">
              <a:rPr lang="en-US"/>
              <a:pPr/>
              <a:t>193</a:t>
            </a:fld>
            <a:endParaRPr lang="en-US"/>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r>
              <a:rPr lang="en-US"/>
              <a:t>As they approach their 60s, people are faced with 2 decisions – when to retire and when to collect SSA benefits.</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3D261-42C2-47B5-8C07-5D6CDED8BBCE}" type="slidenum">
              <a:rPr lang="en-US"/>
              <a:pPr/>
              <a:t>194</a:t>
            </a:fld>
            <a:endParaRPr lang="en-US"/>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r>
              <a:rPr lang="en-US"/>
              <a:t>However, people tend to treat this as one decision and retire and collect benefits at the same age</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45DD8C-6060-47FC-959B-76D023F88C68}" type="slidenum">
              <a:rPr lang="en-US"/>
              <a:pPr/>
              <a:t>197</a:t>
            </a:fld>
            <a:endParaRPr lang="en-US"/>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r>
              <a:rPr lang="en-US"/>
              <a:t>In this example, FRA = 67. Range from 75% at 62 to 132% at 70.</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Relationship to partitioning</a:t>
            </a:r>
            <a:r>
              <a:rPr lang="en-US" baseline="0" dirty="0"/>
              <a:t> and support theory</a:t>
            </a:r>
            <a:endParaRPr lang="en-US" dirty="0"/>
          </a:p>
        </p:txBody>
      </p:sp>
      <p:sp>
        <p:nvSpPr>
          <p:cNvPr id="4" name="Slide Number Placeholder 3"/>
          <p:cNvSpPr>
            <a:spLocks noGrp="1"/>
          </p:cNvSpPr>
          <p:nvPr>
            <p:ph type="sldNum" sz="quarter" idx="10"/>
          </p:nvPr>
        </p:nvSpPr>
        <p:spPr/>
        <p:txBody>
          <a:bodyPr/>
          <a:lstStyle/>
          <a:p>
            <a:fld id="{B0122649-2D46-F94F-8E7D-821763FCF46A}" type="slidenum">
              <a:rPr lang="en-US" smtClean="0"/>
              <a:pPr/>
              <a:t>15</a:t>
            </a:fld>
            <a:endParaRPr lang="en-US"/>
          </a:p>
        </p:txBody>
      </p:sp>
    </p:spTree>
    <p:extLst>
      <p:ext uri="{BB962C8B-B14F-4D97-AF65-F5344CB8AC3E}">
        <p14:creationId xmlns:p14="http://schemas.microsoft.com/office/powerpoint/2010/main" val="1206025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Do you think differently in each frame?</a:t>
            </a:r>
          </a:p>
          <a:p>
            <a:endParaRPr lang="en-US" dirty="0"/>
          </a:p>
          <a:p>
            <a:r>
              <a:rPr lang="en-US" dirty="0"/>
              <a:t>How should I ask if I am selling life insurance?</a:t>
            </a:r>
          </a:p>
          <a:p>
            <a:r>
              <a:rPr lang="en-US" dirty="0"/>
              <a:t>How should I ask if I am selling annuities?</a:t>
            </a:r>
          </a:p>
        </p:txBody>
      </p:sp>
      <p:sp>
        <p:nvSpPr>
          <p:cNvPr id="4" name="Slide Number Placeholder 3"/>
          <p:cNvSpPr>
            <a:spLocks noGrp="1"/>
          </p:cNvSpPr>
          <p:nvPr>
            <p:ph type="sldNum" sz="quarter" idx="10"/>
          </p:nvPr>
        </p:nvSpPr>
        <p:spPr/>
        <p:txBody>
          <a:bodyPr/>
          <a:lstStyle/>
          <a:p>
            <a:fld id="{D910F9A3-144B-43E8-94EC-D1B32B68A3C0}" type="slidenum">
              <a:rPr lang="en-US" smtClean="0"/>
              <a:pPr/>
              <a:t>19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0F9A3-144B-43E8-94EC-D1B32B68A3C0}" type="slidenum">
              <a:rPr lang="en-US" smtClean="0"/>
              <a:pPr/>
              <a:t>20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34" charset="0"/>
                <a:ea typeface="ＭＳ Ｐゴシック" charset="0"/>
                <a:cs typeface="Arial" pitchFamily="34" charset="0"/>
              </a:rPr>
              <a:t>A convenience sample of U.S. residents (N=1,444) were recruited and run online through the internet panel company Survey Sampling International. Participants (54.6% female, Mage = 50.9, aged 18 to 83) were paid a fixed amount for participation. Note that the use of an internet survey differs from surveys like the Health and Retirement Study which has used in-person or telephone interview methods. </a:t>
            </a:r>
            <a:endParaRPr lang="en-US" dirty="0"/>
          </a:p>
          <a:p>
            <a:endParaRPr lang="en-US" dirty="0"/>
          </a:p>
        </p:txBody>
      </p:sp>
      <p:sp>
        <p:nvSpPr>
          <p:cNvPr id="4" name="Slide Number Placeholder 3"/>
          <p:cNvSpPr>
            <a:spLocks noGrp="1"/>
          </p:cNvSpPr>
          <p:nvPr>
            <p:ph type="sldNum" sz="quarter" idx="10"/>
          </p:nvPr>
        </p:nvSpPr>
        <p:spPr/>
        <p:txBody>
          <a:bodyPr/>
          <a:lstStyle/>
          <a:p>
            <a:fld id="{D910F9A3-144B-43E8-94EC-D1B32B68A3C0}" type="slidenum">
              <a:rPr lang="en-US" smtClean="0"/>
              <a:pPr/>
              <a:t>21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Skyline">
    <p:spTree>
      <p:nvGrpSpPr>
        <p:cNvPr id="1" name=""/>
        <p:cNvGrpSpPr/>
        <p:nvPr/>
      </p:nvGrpSpPr>
      <p:grpSpPr>
        <a:xfrm>
          <a:off x="0" y="0"/>
          <a:ext cx="0" cy="0"/>
          <a:chOff x="0" y="0"/>
          <a:chExt cx="0" cy="0"/>
        </a:xfrm>
      </p:grpSpPr>
      <p:pic>
        <p:nvPicPr>
          <p:cNvPr id="5" name="Picture 4" descr="option-city.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601200" cy="6800850"/>
          </a:xfrm>
          <a:prstGeom prst="rect">
            <a:avLst/>
          </a:prstGeom>
        </p:spPr>
      </p:pic>
      <p:pic>
        <p:nvPicPr>
          <p:cNvPr id="16" name="Picture 15"/>
          <p:cNvPicPr>
            <a:picLocks noChangeAspect="1"/>
          </p:cNvPicPr>
          <p:nvPr userDrawn="1"/>
        </p:nvPicPr>
        <p:blipFill>
          <a:blip r:embed="rId3">
            <a:alphaModFix amt="93000"/>
          </a:blip>
          <a:stretch>
            <a:fillRect/>
          </a:stretch>
        </p:blipFill>
        <p:spPr>
          <a:xfrm>
            <a:off x="228600" y="0"/>
            <a:ext cx="9144000" cy="914399"/>
          </a:xfrm>
          <a:prstGeom prst="rect">
            <a:avLst/>
          </a:prstGeom>
        </p:spPr>
      </p:pic>
      <p:sp>
        <p:nvSpPr>
          <p:cNvPr id="4" name="Rectangle 3"/>
          <p:cNvSpPr>
            <a:spLocks noChangeArrowheads="1"/>
          </p:cNvSpPr>
          <p:nvPr userDrawn="1"/>
        </p:nvSpPr>
        <p:spPr bwMode="auto">
          <a:xfrm>
            <a:off x="0" y="6705600"/>
            <a:ext cx="9601200" cy="609600"/>
          </a:xfrm>
          <a:prstGeom prst="rect">
            <a:avLst/>
          </a:prstGeom>
          <a:solidFill>
            <a:schemeClr val="bg1">
              <a:lumMod val="75000"/>
            </a:schemeClr>
          </a:solidFill>
          <a:ln w="9525">
            <a:noFill/>
            <a:miter lim="800000"/>
            <a:headEnd/>
            <a:tailEnd/>
          </a:ln>
          <a:extLst/>
        </p:spPr>
        <p:txBody>
          <a:bodyPr wrap="none" lIns="96661" tIns="48331" rIns="96661" bIns="48331" anchor="ctr"/>
          <a:lstStyle>
            <a:lvl1pPr defTabSz="966788" eaLnBrk="0" hangingPunct="0">
              <a:defRPr sz="1900">
                <a:solidFill>
                  <a:schemeClr val="tx1"/>
                </a:solidFill>
                <a:latin typeface="Arial" pitchFamily="34" charset="0"/>
                <a:ea typeface="ＭＳ Ｐゴシック" pitchFamily="34" charset="-128"/>
              </a:defRPr>
            </a:lvl1pPr>
            <a:lvl2pPr marL="742950" indent="-285750" defTabSz="966788" eaLnBrk="0" hangingPunct="0">
              <a:defRPr sz="1900">
                <a:solidFill>
                  <a:schemeClr val="tx1"/>
                </a:solidFill>
                <a:latin typeface="Arial" pitchFamily="34" charset="0"/>
                <a:ea typeface="ＭＳ Ｐゴシック" pitchFamily="34" charset="-128"/>
              </a:defRPr>
            </a:lvl2pPr>
            <a:lvl3pPr marL="1143000" indent="-228600" defTabSz="966788" eaLnBrk="0" hangingPunct="0">
              <a:defRPr sz="1900">
                <a:solidFill>
                  <a:schemeClr val="tx1"/>
                </a:solidFill>
                <a:latin typeface="Arial" pitchFamily="34" charset="0"/>
                <a:ea typeface="ＭＳ Ｐゴシック" pitchFamily="34" charset="-128"/>
              </a:defRPr>
            </a:lvl3pPr>
            <a:lvl4pPr marL="1600200" indent="-228600" defTabSz="966788" eaLnBrk="0" hangingPunct="0">
              <a:defRPr sz="1900">
                <a:solidFill>
                  <a:schemeClr val="tx1"/>
                </a:solidFill>
                <a:latin typeface="Arial" pitchFamily="34" charset="0"/>
                <a:ea typeface="ＭＳ Ｐゴシック" pitchFamily="34" charset="-128"/>
              </a:defRPr>
            </a:lvl4pPr>
            <a:lvl5pPr marL="2057400" indent="-228600" defTabSz="966788" eaLnBrk="0" hangingPunct="0">
              <a:defRPr sz="19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19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19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19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1900">
                <a:solidFill>
                  <a:schemeClr val="tx1"/>
                </a:solidFill>
                <a:latin typeface="Arial" pitchFamily="34" charset="0"/>
                <a:ea typeface="ＭＳ Ｐゴシック" pitchFamily="34" charset="-128"/>
              </a:defRPr>
            </a:lvl9pPr>
          </a:lstStyle>
          <a:p>
            <a:pPr algn="ctr" eaLnBrk="1" hangingPunct="1">
              <a:defRPr/>
            </a:pPr>
            <a:endParaRPr lang="en-US" altLang="en-US">
              <a:solidFill>
                <a:schemeClr val="bg1"/>
              </a:solidFill>
              <a:cs typeface="+mn-cs"/>
            </a:endParaRPr>
          </a:p>
        </p:txBody>
      </p:sp>
      <p:sp>
        <p:nvSpPr>
          <p:cNvPr id="3074" name="Rectangle 2"/>
          <p:cNvSpPr>
            <a:spLocks noGrp="1" noChangeArrowheads="1"/>
          </p:cNvSpPr>
          <p:nvPr userDrawn="1">
            <p:ph type="ctrTitle"/>
          </p:nvPr>
        </p:nvSpPr>
        <p:spPr>
          <a:xfrm>
            <a:off x="754063" y="911225"/>
            <a:ext cx="8161337" cy="1568450"/>
          </a:xfrm>
          <a:solidFill>
            <a:schemeClr val="bg1">
              <a:alpha val="71000"/>
            </a:schemeClr>
          </a:solidFill>
          <a:ln>
            <a:noFill/>
          </a:ln>
        </p:spPr>
        <p:txBody>
          <a:bodyPr lIns="274320"/>
          <a:lstStyle>
            <a:lvl1pPr>
              <a:defRPr sz="3600">
                <a:solidFill>
                  <a:srgbClr val="0081CC"/>
                </a:solidFill>
              </a:defRPr>
            </a:lvl1pPr>
          </a:lstStyle>
          <a:p>
            <a:pPr lvl="0"/>
            <a:r>
              <a:rPr lang="en-US" noProof="0" dirty="0"/>
              <a:t>Click to edit Master title style</a:t>
            </a:r>
          </a:p>
        </p:txBody>
      </p:sp>
      <p:sp>
        <p:nvSpPr>
          <p:cNvPr id="3075" name="Rectangle 3"/>
          <p:cNvSpPr>
            <a:spLocks noGrp="1" noChangeArrowheads="1"/>
          </p:cNvSpPr>
          <p:nvPr userDrawn="1">
            <p:ph type="subTitle" idx="1"/>
          </p:nvPr>
        </p:nvSpPr>
        <p:spPr bwMode="gray">
          <a:xfrm>
            <a:off x="754063" y="4038600"/>
            <a:ext cx="6719887" cy="515526"/>
          </a:xfrm>
          <a:solidFill>
            <a:schemeClr val="bg1">
              <a:alpha val="70000"/>
            </a:schemeClr>
          </a:solidFill>
          <a:ln>
            <a:noFill/>
          </a:ln>
        </p:spPr>
        <p:txBody>
          <a:bodyPr lIns="274320" tIns="137160" bIns="137160">
            <a:spAutoFit/>
          </a:bodyPr>
          <a:lstStyle>
            <a:lvl1pPr marL="0" indent="0">
              <a:lnSpc>
                <a:spcPts val="1800"/>
              </a:lnSpc>
              <a:buFont typeface="Arial" pitchFamily="34" charset="0"/>
              <a:buNone/>
              <a:defRPr sz="1800">
                <a:solidFill>
                  <a:schemeClr val="tx1"/>
                </a:solidFill>
              </a:defRPr>
            </a:lvl1pPr>
          </a:lstStyle>
          <a:p>
            <a:pPr lvl="0"/>
            <a:r>
              <a:rPr lang="en-US" noProof="0" dirty="0"/>
              <a:t>Click to edit Master subtitle style</a:t>
            </a:r>
          </a:p>
        </p:txBody>
      </p:sp>
      <p:pic>
        <p:nvPicPr>
          <p:cNvPr id="6" name="Picture 5" descr="CBS_Logo_lockup_HORIZONTAL_BW_728x90_0081cc.ai"/>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33400" y="42862"/>
            <a:ext cx="3429000" cy="642938"/>
          </a:xfrm>
          <a:prstGeom prst="rect">
            <a:avLst/>
          </a:prstGeom>
        </p:spPr>
      </p:pic>
      <p:sp>
        <p:nvSpPr>
          <p:cNvPr id="13" name="Text Placeholder 12"/>
          <p:cNvSpPr>
            <a:spLocks noGrp="1"/>
          </p:cNvSpPr>
          <p:nvPr>
            <p:ph type="body" sz="quarter" idx="10" hasCustomPrompt="1"/>
          </p:nvPr>
        </p:nvSpPr>
        <p:spPr>
          <a:xfrm>
            <a:off x="6781800" y="6705600"/>
            <a:ext cx="2438400" cy="304800"/>
          </a:xfrm>
          <a:noFill/>
        </p:spPr>
        <p:txBody>
          <a:bodyPr/>
          <a:lstStyle>
            <a:lvl1pPr marL="0" indent="0" algn="r">
              <a:buFontTx/>
              <a:buNone/>
              <a:defRPr sz="1400"/>
            </a:lvl1pPr>
          </a:lstStyle>
          <a:p>
            <a:pPr lvl="0"/>
            <a:r>
              <a:rPr lang="en-US" dirty="0"/>
              <a:t>Click to add date</a:t>
            </a:r>
          </a:p>
        </p:txBody>
      </p:sp>
    </p:spTree>
    <p:extLst>
      <p:ext uri="{BB962C8B-B14F-4D97-AF65-F5344CB8AC3E}">
        <p14:creationId xmlns:p14="http://schemas.microsoft.com/office/powerpoint/2010/main" val="1767876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9A42C876-0507-C342-B16A-3C1CD8BF91AA}" type="slidenum">
              <a:rPr lang="en-US"/>
              <a:pPr/>
              <a:t>‹#›</a:t>
            </a:fld>
            <a:endParaRPr lang="en-US"/>
          </a:p>
        </p:txBody>
      </p:sp>
    </p:spTree>
    <p:extLst>
      <p:ext uri="{BB962C8B-B14F-4D97-AF65-F5344CB8AC3E}">
        <p14:creationId xmlns:p14="http://schemas.microsoft.com/office/powerpoint/2010/main" val="3853129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425" y="1143000"/>
            <a:ext cx="3159125" cy="3873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754438" y="1143000"/>
            <a:ext cx="5367337" cy="5391150"/>
          </a:xfrm>
        </p:spPr>
        <p:txBody>
          <a:bodyPr/>
          <a:lstStyle>
            <a:lvl1pPr>
              <a:defRPr sz="2400"/>
            </a:lvl1pPr>
            <a:lvl2pPr>
              <a:defRPr sz="1800"/>
            </a:lvl2pPr>
            <a:lvl3pPr>
              <a:defRPr sz="1600"/>
            </a:lvl3pPr>
            <a:lvl4pPr>
              <a:defRPr sz="16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79425" y="1530350"/>
            <a:ext cx="3159125" cy="5003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49B63BFD-1F8E-CE4C-A4BD-8B46254A5CE9}" type="slidenum">
              <a:rPr lang="en-US"/>
              <a:pPr/>
              <a:t>‹#›</a:t>
            </a:fld>
            <a:endParaRPr lang="en-US"/>
          </a:p>
        </p:txBody>
      </p:sp>
    </p:spTree>
    <p:extLst>
      <p:ext uri="{BB962C8B-B14F-4D97-AF65-F5344CB8AC3E}">
        <p14:creationId xmlns:p14="http://schemas.microsoft.com/office/powerpoint/2010/main" val="1469203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188" y="5121275"/>
            <a:ext cx="5761037" cy="603250"/>
          </a:xfrm>
        </p:spPr>
        <p:txBody>
          <a:bodyPr anchor="b"/>
          <a:lstStyle>
            <a:lvl1pPr algn="l">
              <a:defRPr sz="2000" b="1"/>
            </a:lvl1pPr>
          </a:lstStyle>
          <a:p>
            <a:r>
              <a:rPr lang="en-US"/>
              <a:t>Click to edit Master title style</a:t>
            </a:r>
          </a:p>
        </p:txBody>
      </p:sp>
      <p:sp>
        <p:nvSpPr>
          <p:cNvPr id="4" name="Text Placeholder 3"/>
          <p:cNvSpPr>
            <a:spLocks noGrp="1"/>
          </p:cNvSpPr>
          <p:nvPr>
            <p:ph type="body" sz="half" idx="2"/>
          </p:nvPr>
        </p:nvSpPr>
        <p:spPr>
          <a:xfrm>
            <a:off x="1881188" y="5724525"/>
            <a:ext cx="5761037" cy="6762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CCAED9E5-F7E6-9B4A-8DB3-919213EF3248}" type="slidenum">
              <a:rPr lang="en-US"/>
              <a:pPr/>
              <a:t>‹#›</a:t>
            </a:fld>
            <a:endParaRPr lang="en-US"/>
          </a:p>
        </p:txBody>
      </p:sp>
      <p:sp>
        <p:nvSpPr>
          <p:cNvPr id="6" name="Rectangle 5"/>
          <p:cNvSpPr/>
          <p:nvPr userDrawn="1"/>
        </p:nvSpPr>
        <p:spPr bwMode="auto">
          <a:xfrm>
            <a:off x="0" y="0"/>
            <a:ext cx="9601200" cy="1752600"/>
          </a:xfrm>
          <a:prstGeom prst="rect">
            <a:avLst/>
          </a:prstGeom>
          <a:solidFill>
            <a:schemeClr val="bg1">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66788" rtl="0" eaLnBrk="1" fontAlgn="base" latinLnBrk="0" hangingPunct="1">
              <a:lnSpc>
                <a:spcPct val="100000"/>
              </a:lnSpc>
              <a:spcBef>
                <a:spcPct val="0"/>
              </a:spcBef>
              <a:spcAft>
                <a:spcPct val="0"/>
              </a:spcAft>
              <a:buClrTx/>
              <a:buSzTx/>
              <a:buFontTx/>
              <a:buNone/>
              <a:tabLst/>
            </a:pPr>
            <a:endParaRPr kumimoji="0" lang="en-US" sz="1900" b="0" i="0" u="none" strike="noStrike" cap="none" normalizeH="0" baseline="0">
              <a:ln>
                <a:noFill/>
              </a:ln>
              <a:solidFill>
                <a:schemeClr val="tx1"/>
              </a:solidFill>
              <a:effectLst/>
              <a:latin typeface="Arial" pitchFamily="34" charset="0"/>
              <a:cs typeface="Arial" pitchFamily="34" charset="0"/>
            </a:endParaRPr>
          </a:p>
        </p:txBody>
      </p:sp>
      <p:sp>
        <p:nvSpPr>
          <p:cNvPr id="3" name="Picture Placeholder 2"/>
          <p:cNvSpPr>
            <a:spLocks noGrp="1"/>
          </p:cNvSpPr>
          <p:nvPr>
            <p:ph type="pic" idx="1"/>
          </p:nvPr>
        </p:nvSpPr>
        <p:spPr>
          <a:xfrm>
            <a:off x="762000" y="476261"/>
            <a:ext cx="7924800" cy="4567227"/>
          </a:xfrm>
        </p:spPr>
        <p:txBody>
          <a:bodyPr/>
          <a:lstStyle>
            <a:lvl1pPr marL="0" indent="0" algn="ctr">
              <a:buNone/>
              <a:defRPr sz="24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Tree>
    <p:extLst>
      <p:ext uri="{BB962C8B-B14F-4D97-AF65-F5344CB8AC3E}">
        <p14:creationId xmlns:p14="http://schemas.microsoft.com/office/powerpoint/2010/main" val="4246498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fld id="{3ED8DFF7-2287-A84B-9B94-F8CAF988570E}" type="slidenum">
              <a:rPr lang="en-US"/>
              <a:pPr/>
              <a:t>‹#›</a:t>
            </a:fld>
            <a:endParaRPr lang="en-US"/>
          </a:p>
        </p:txBody>
      </p:sp>
    </p:spTree>
    <p:extLst>
      <p:ext uri="{BB962C8B-B14F-4D97-AF65-F5344CB8AC3E}">
        <p14:creationId xmlns:p14="http://schemas.microsoft.com/office/powerpoint/2010/main" val="11907954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63575" y="-133350"/>
            <a:ext cx="8640763" cy="1219200"/>
          </a:xfrm>
        </p:spPr>
        <p:txBody>
          <a:bodyPr/>
          <a:lstStyle/>
          <a:p>
            <a:r>
              <a:rPr lang="en-US"/>
              <a:t>Click to edit Master title style</a:t>
            </a:r>
          </a:p>
        </p:txBody>
      </p:sp>
      <p:sp>
        <p:nvSpPr>
          <p:cNvPr id="3" name="Text Placeholder 2"/>
          <p:cNvSpPr>
            <a:spLocks noGrp="1"/>
          </p:cNvSpPr>
          <p:nvPr>
            <p:ph type="body" sz="half" idx="1"/>
          </p:nvPr>
        </p:nvSpPr>
        <p:spPr>
          <a:xfrm>
            <a:off x="479425" y="1287463"/>
            <a:ext cx="4122738" cy="5246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54563" y="1287463"/>
            <a:ext cx="4122737" cy="5246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fld id="{68087197-7F9D-6D44-988F-0766E36451A5}" type="slidenum">
              <a:rPr lang="en-US"/>
              <a:pPr/>
              <a:t>‹#›</a:t>
            </a:fld>
            <a:endParaRPr lang="en-US"/>
          </a:p>
        </p:txBody>
      </p:sp>
    </p:spTree>
    <p:extLst>
      <p:ext uri="{BB962C8B-B14F-4D97-AF65-F5344CB8AC3E}">
        <p14:creationId xmlns:p14="http://schemas.microsoft.com/office/powerpoint/2010/main" val="14758647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80061" y="115147"/>
            <a:ext cx="8824436" cy="64194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0"/>
          </p:nvPr>
        </p:nvSpPr>
        <p:spPr>
          <a:xfrm>
            <a:off x="7210901" y="6905413"/>
            <a:ext cx="2240280" cy="508000"/>
          </a:xfrm>
          <a:prstGeom prst="rect">
            <a:avLst/>
          </a:prstGeom>
        </p:spPr>
        <p:txBody>
          <a:bodyPr/>
          <a:lstStyle>
            <a:lvl1pPr>
              <a:defRPr/>
            </a:lvl1pPr>
          </a:lstStyle>
          <a:p>
            <a:fld id="{BD793ECB-4D13-4F14-B28B-7AC8527C7F35}" type="slidenum">
              <a:rPr lang="en-US"/>
              <a:pPr/>
              <a:t>‹#›</a:t>
            </a:fld>
            <a:endParaRPr lang="en-US"/>
          </a:p>
        </p:txBody>
      </p:sp>
      <p:sp>
        <p:nvSpPr>
          <p:cNvPr id="5" name="Rectangle 4"/>
          <p:cNvSpPr/>
          <p:nvPr userDrawn="1"/>
        </p:nvSpPr>
        <p:spPr bwMode="auto">
          <a:xfrm>
            <a:off x="0" y="-76200"/>
            <a:ext cx="9601200" cy="7391400"/>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66788" rtl="0" eaLnBrk="1" fontAlgn="base" latinLnBrk="0" hangingPunct="1">
              <a:lnSpc>
                <a:spcPct val="100000"/>
              </a:lnSpc>
              <a:spcBef>
                <a:spcPct val="0"/>
              </a:spcBef>
              <a:spcAft>
                <a:spcPct val="0"/>
              </a:spcAft>
              <a:buClrTx/>
              <a:buSzTx/>
              <a:buFontTx/>
              <a:buNone/>
              <a:tabLst/>
            </a:pPr>
            <a:endParaRPr kumimoji="0" lang="en-US" sz="19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1771524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0060" y="292947"/>
            <a:ext cx="8641080" cy="12192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80060" y="1637454"/>
            <a:ext cx="4242197" cy="682413"/>
          </a:xfrm>
        </p:spPr>
        <p:txBody>
          <a:bodyPr anchor="b"/>
          <a:lstStyle>
            <a:lvl1pPr marL="0" indent="0">
              <a:buNone/>
              <a:defRPr sz="2500" b="1"/>
            </a:lvl1pPr>
            <a:lvl2pPr marL="483306" indent="0">
              <a:buNone/>
              <a:defRPr sz="2100" b="1"/>
            </a:lvl2pPr>
            <a:lvl3pPr marL="966612" indent="0">
              <a:buNone/>
              <a:defRPr sz="1900" b="1"/>
            </a:lvl3pPr>
            <a:lvl4pPr marL="1449918" indent="0">
              <a:buNone/>
              <a:defRPr sz="1700" b="1"/>
            </a:lvl4pPr>
            <a:lvl5pPr marL="1933224" indent="0">
              <a:buNone/>
              <a:defRPr sz="1700" b="1"/>
            </a:lvl5pPr>
            <a:lvl6pPr marL="2416531" indent="0">
              <a:buNone/>
              <a:defRPr sz="1700" b="1"/>
            </a:lvl6pPr>
            <a:lvl7pPr marL="2899837" indent="0">
              <a:buNone/>
              <a:defRPr sz="1700" b="1"/>
            </a:lvl7pPr>
            <a:lvl8pPr marL="3383143" indent="0">
              <a:buNone/>
              <a:defRPr sz="1700" b="1"/>
            </a:lvl8pPr>
            <a:lvl9pPr marL="3866449" indent="0">
              <a:buNone/>
              <a:defRPr sz="1700" b="1"/>
            </a:lvl9pPr>
          </a:lstStyle>
          <a:p>
            <a:pPr lvl="0"/>
            <a:r>
              <a:rPr lang="en-US"/>
              <a:t>Click to edit Master text styles</a:t>
            </a:r>
          </a:p>
        </p:txBody>
      </p:sp>
      <p:sp>
        <p:nvSpPr>
          <p:cNvPr id="4" name="Content Placeholder 3"/>
          <p:cNvSpPr>
            <a:spLocks noGrp="1"/>
          </p:cNvSpPr>
          <p:nvPr>
            <p:ph sz="half" idx="2"/>
          </p:nvPr>
        </p:nvSpPr>
        <p:spPr>
          <a:xfrm>
            <a:off x="480060" y="2319867"/>
            <a:ext cx="4242197" cy="4214707"/>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77277" y="1637454"/>
            <a:ext cx="4243864" cy="682413"/>
          </a:xfrm>
        </p:spPr>
        <p:txBody>
          <a:bodyPr anchor="b"/>
          <a:lstStyle>
            <a:lvl1pPr marL="0" indent="0">
              <a:buNone/>
              <a:defRPr sz="2500" b="1"/>
            </a:lvl1pPr>
            <a:lvl2pPr marL="483306" indent="0">
              <a:buNone/>
              <a:defRPr sz="2100" b="1"/>
            </a:lvl2pPr>
            <a:lvl3pPr marL="966612" indent="0">
              <a:buNone/>
              <a:defRPr sz="1900" b="1"/>
            </a:lvl3pPr>
            <a:lvl4pPr marL="1449918" indent="0">
              <a:buNone/>
              <a:defRPr sz="1700" b="1"/>
            </a:lvl4pPr>
            <a:lvl5pPr marL="1933224" indent="0">
              <a:buNone/>
              <a:defRPr sz="1700" b="1"/>
            </a:lvl5pPr>
            <a:lvl6pPr marL="2416531" indent="0">
              <a:buNone/>
              <a:defRPr sz="1700" b="1"/>
            </a:lvl6pPr>
            <a:lvl7pPr marL="2899837" indent="0">
              <a:buNone/>
              <a:defRPr sz="1700" b="1"/>
            </a:lvl7pPr>
            <a:lvl8pPr marL="3383143" indent="0">
              <a:buNone/>
              <a:defRPr sz="1700" b="1"/>
            </a:lvl8pPr>
            <a:lvl9pPr marL="3866449"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877277" y="2319867"/>
            <a:ext cx="4243864" cy="4214707"/>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sldNum" sz="quarter" idx="10"/>
          </p:nvPr>
        </p:nvSpPr>
        <p:spPr>
          <a:xfrm>
            <a:off x="7210901" y="6905413"/>
            <a:ext cx="2240280" cy="508000"/>
          </a:xfrm>
          <a:prstGeom prst="rect">
            <a:avLst/>
          </a:prstGeom>
          <a:ln/>
        </p:spPr>
        <p:txBody>
          <a:bodyPr/>
          <a:lstStyle>
            <a:lvl1pPr>
              <a:defRPr/>
            </a:lvl1pPr>
          </a:lstStyle>
          <a:p>
            <a:pPr>
              <a:defRPr/>
            </a:pPr>
            <a:fld id="{34FD0384-04D4-154D-9603-344A1DAF4828}" type="slidenum">
              <a:rPr lang="en-US" smtClean="0"/>
              <a:pPr>
                <a:defRPr/>
              </a:pPr>
              <a:t>‹#›</a:t>
            </a:fld>
            <a:endParaRPr lang="en-US"/>
          </a:p>
        </p:txBody>
      </p:sp>
    </p:spTree>
    <p:extLst>
      <p:ext uri="{BB962C8B-B14F-4D97-AF65-F5344CB8AC3E}">
        <p14:creationId xmlns:p14="http://schemas.microsoft.com/office/powerpoint/2010/main" val="32669680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cSld name="subtitle slide">
    <p:spTree>
      <p:nvGrpSpPr>
        <p:cNvPr id="1" name=""/>
        <p:cNvGrpSpPr/>
        <p:nvPr/>
      </p:nvGrpSpPr>
      <p:grpSpPr>
        <a:xfrm>
          <a:off x="0" y="0"/>
          <a:ext cx="0" cy="0"/>
          <a:chOff x="0" y="0"/>
          <a:chExt cx="0" cy="0"/>
        </a:xfrm>
      </p:grpSpPr>
      <p:sp>
        <p:nvSpPr>
          <p:cNvPr id="3081" name="Rectangle 9"/>
          <p:cNvSpPr>
            <a:spLocks noChangeArrowheads="1"/>
          </p:cNvSpPr>
          <p:nvPr userDrawn="1"/>
        </p:nvSpPr>
        <p:spPr bwMode="auto">
          <a:xfrm>
            <a:off x="0" y="4140201"/>
            <a:ext cx="9601200" cy="3174999"/>
          </a:xfrm>
          <a:prstGeom prst="rect">
            <a:avLst/>
          </a:prstGeom>
          <a:solidFill>
            <a:srgbClr val="0081CC"/>
          </a:solidFill>
          <a:ln w="9525">
            <a:noFill/>
            <a:miter lim="800000"/>
            <a:headEnd/>
            <a:tailEnd/>
          </a:ln>
          <a:effectLst/>
        </p:spPr>
        <p:txBody>
          <a:bodyPr wrap="none" lIns="96653" tIns="48326" rIns="96653" bIns="48326" anchor="ctr"/>
          <a:lstStyle/>
          <a:p>
            <a:pPr algn="ctr"/>
            <a:endParaRPr lang="en-US" sz="1900" b="0"/>
          </a:p>
        </p:txBody>
      </p:sp>
      <p:sp>
        <p:nvSpPr>
          <p:cNvPr id="3074" name="Rectangle 2"/>
          <p:cNvSpPr>
            <a:spLocks noGrp="1" noChangeArrowheads="1"/>
          </p:cNvSpPr>
          <p:nvPr>
            <p:ph type="ctrTitle"/>
          </p:nvPr>
        </p:nvSpPr>
        <p:spPr bwMode="auto">
          <a:xfrm>
            <a:off x="720090" y="1706880"/>
            <a:ext cx="8161020" cy="1568027"/>
          </a:xfrm>
        </p:spPr>
        <p:txBody>
          <a:bodyPr/>
          <a:lstStyle>
            <a:lvl1pPr algn="ctr">
              <a:defRPr sz="3800">
                <a:solidFill>
                  <a:srgbClr val="0081CC"/>
                </a:solidFill>
              </a:defRPr>
            </a:lvl1pPr>
          </a:lstStyle>
          <a:p>
            <a:r>
              <a:rPr lang="en-US" dirty="0"/>
              <a:t>Click to edit Master title style</a:t>
            </a:r>
          </a:p>
        </p:txBody>
      </p:sp>
      <p:sp>
        <p:nvSpPr>
          <p:cNvPr id="3075" name="Rectangle 3"/>
          <p:cNvSpPr>
            <a:spLocks noGrp="1" noChangeArrowheads="1"/>
          </p:cNvSpPr>
          <p:nvPr>
            <p:ph type="subTitle" idx="1"/>
          </p:nvPr>
        </p:nvSpPr>
        <p:spPr bwMode="gray">
          <a:xfrm>
            <a:off x="646748" y="4470401"/>
            <a:ext cx="6719174" cy="2008293"/>
          </a:xfrm>
        </p:spPr>
        <p:txBody>
          <a:bodyPr/>
          <a:lstStyle>
            <a:lvl1pPr marL="0" indent="0">
              <a:lnSpc>
                <a:spcPct val="100000"/>
              </a:lnSpc>
              <a:buFont typeface="Arial" charset="0"/>
              <a:buNone/>
              <a:defRPr sz="3000" b="0">
                <a:solidFill>
                  <a:schemeClr val="bg1"/>
                </a:solidFill>
              </a:defRPr>
            </a:lvl1pPr>
          </a:lstStyle>
          <a:p>
            <a:r>
              <a:rPr lang="en-US" dirty="0"/>
              <a:t>Click to edit Master subtitle style</a:t>
            </a:r>
          </a:p>
        </p:txBody>
      </p:sp>
      <p:pic>
        <p:nvPicPr>
          <p:cNvPr id="3079" name="Picture 7" descr="cover_heade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gray">
          <a:xfrm>
            <a:off x="-11668" y="-18627"/>
            <a:ext cx="9612869" cy="936414"/>
          </a:xfrm>
          <a:prstGeom prst="rect">
            <a:avLst/>
          </a:prstGeom>
          <a:noFill/>
        </p:spPr>
      </p:pic>
      <p:pic>
        <p:nvPicPr>
          <p:cNvPr id="7" name="Picture 7" descr="cover_heade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invGray">
          <a:xfrm>
            <a:off x="-11668" y="-18627"/>
            <a:ext cx="9612869" cy="936414"/>
          </a:xfrm>
          <a:prstGeom prst="rect">
            <a:avLst/>
          </a:prstGeom>
          <a:noFill/>
        </p:spPr>
      </p:pic>
      <p:sp>
        <p:nvSpPr>
          <p:cNvPr id="8" name="Rectangle 4"/>
          <p:cNvSpPr>
            <a:spLocks noChangeArrowheads="1"/>
          </p:cNvSpPr>
          <p:nvPr/>
        </p:nvSpPr>
        <p:spPr bwMode="auto">
          <a:xfrm>
            <a:off x="658416" y="3191934"/>
            <a:ext cx="8187690" cy="792480"/>
          </a:xfrm>
          <a:prstGeom prst="rect">
            <a:avLst/>
          </a:prstGeom>
          <a:noFill/>
          <a:ln w="9525">
            <a:noFill/>
            <a:miter lim="800000"/>
            <a:headEnd/>
            <a:tailEnd/>
          </a:ln>
          <a:effectLst/>
        </p:spPr>
        <p:txBody>
          <a:bodyPr lIns="96653" tIns="48326" rIns="96653" bIns="48326" anchor="ctr"/>
          <a:lstStyle/>
          <a:p>
            <a:pPr marL="0" marR="0" indent="0" algn="l" defTabSz="966612" rtl="0" eaLnBrk="1" fontAlgn="base" latinLnBrk="0" hangingPunct="1">
              <a:lnSpc>
                <a:spcPct val="100000"/>
              </a:lnSpc>
              <a:spcBef>
                <a:spcPct val="0"/>
              </a:spcBef>
              <a:spcAft>
                <a:spcPct val="0"/>
              </a:spcAft>
              <a:buClrTx/>
              <a:buSzTx/>
              <a:buFontTx/>
              <a:buNone/>
              <a:tabLst/>
              <a:defRPr/>
            </a:pPr>
            <a:endParaRPr lang="en-US" sz="3000" b="0" kern="1200" dirty="0">
              <a:solidFill>
                <a:schemeClr val="tx1"/>
              </a:solidFill>
              <a:latin typeface="+mn-lt"/>
              <a:ea typeface="+mn-ea"/>
              <a:cs typeface="Arial" charset="0"/>
            </a:endParaRPr>
          </a:p>
        </p:txBody>
      </p:sp>
    </p:spTree>
    <p:extLst>
      <p:ext uri="{BB962C8B-B14F-4D97-AF65-F5344CB8AC3E}">
        <p14:creationId xmlns:p14="http://schemas.microsoft.com/office/powerpoint/2010/main" val="12125761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le &amp; Bullets - 2 Column">
    <p:spTree>
      <p:nvGrpSpPr>
        <p:cNvPr id="1" name=""/>
        <p:cNvGrpSpPr/>
        <p:nvPr/>
      </p:nvGrpSpPr>
      <p:grpSpPr>
        <a:xfrm>
          <a:off x="0" y="0"/>
          <a:ext cx="0" cy="0"/>
          <a:chOff x="0" y="0"/>
          <a:chExt cx="0" cy="0"/>
        </a:xfrm>
      </p:grpSpPr>
      <p:pic>
        <p:nvPicPr>
          <p:cNvPr id="13" name="droppedImage.pdf"/>
          <p:cNvPicPr/>
          <p:nvPr/>
        </p:nvPicPr>
        <p:blipFill>
          <a:blip r:embed="rId2">
            <a:extLst/>
          </a:blip>
          <a:stretch>
            <a:fillRect/>
          </a:stretch>
        </p:blipFill>
        <p:spPr>
          <a:xfrm>
            <a:off x="616701" y="190829"/>
            <a:ext cx="854404" cy="895356"/>
          </a:xfrm>
          <a:prstGeom prst="rect">
            <a:avLst/>
          </a:prstGeom>
          <a:ln w="12700">
            <a:miter lim="400000"/>
          </a:ln>
        </p:spPr>
      </p:pic>
      <p:sp>
        <p:nvSpPr>
          <p:cNvPr id="14" name="Shape 14"/>
          <p:cNvSpPr>
            <a:spLocks noGrp="1"/>
          </p:cNvSpPr>
          <p:nvPr>
            <p:ph type="title"/>
          </p:nvPr>
        </p:nvSpPr>
        <p:spPr>
          <a:prstGeom prst="rect">
            <a:avLst/>
          </a:prstGeom>
          <a:effectLst>
            <a:outerShdw blurRad="25400" dist="25400" dir="2700000" rotWithShape="0">
              <a:srgbClr val="FFFFFF">
                <a:alpha val="75000"/>
              </a:srgbClr>
            </a:outerShdw>
          </a:effectLst>
        </p:spPr>
        <p:txBody>
          <a:bodyPr lIns="0" tIns="0" rIns="0" bIns="0"/>
          <a:lstStyle/>
          <a:p>
            <a:pPr lvl="0">
              <a:defRPr sz="1800">
                <a:solidFill>
                  <a:srgbClr val="000000"/>
                </a:solidFill>
              </a:defRPr>
            </a:pPr>
            <a:r>
              <a:rPr sz="6200">
                <a:solidFill>
                  <a:srgbClr val="363929"/>
                </a:solidFill>
              </a:rPr>
              <a:t>Title Text</a:t>
            </a:r>
          </a:p>
        </p:txBody>
      </p:sp>
      <p:sp>
        <p:nvSpPr>
          <p:cNvPr id="15" name="Shape 15"/>
          <p:cNvSpPr>
            <a:spLocks noGrp="1"/>
          </p:cNvSpPr>
          <p:nvPr>
            <p:ph type="body" idx="1"/>
          </p:nvPr>
        </p:nvSpPr>
        <p:spPr>
          <a:prstGeom prst="rect">
            <a:avLst/>
          </a:prstGeom>
        </p:spPr>
        <p:txBody>
          <a:bodyPr lIns="0" tIns="0" rIns="0" bIns="0" numCol="2" spcCol="355885" anchor="t"/>
          <a:lstStyle/>
          <a:p>
            <a:pPr lvl="0">
              <a:defRPr sz="1800">
                <a:solidFill>
                  <a:srgbClr val="000000"/>
                </a:solidFill>
              </a:defRPr>
            </a:pPr>
            <a:r>
              <a:rPr sz="2200">
                <a:solidFill>
                  <a:srgbClr val="363929"/>
                </a:solidFill>
              </a:rPr>
              <a:t>Body Level One</a:t>
            </a:r>
          </a:p>
          <a:p>
            <a:pPr lvl="1">
              <a:defRPr sz="1800">
                <a:solidFill>
                  <a:srgbClr val="000000"/>
                </a:solidFill>
              </a:defRPr>
            </a:pPr>
            <a:r>
              <a:rPr sz="2200">
                <a:solidFill>
                  <a:srgbClr val="363929"/>
                </a:solidFill>
              </a:rPr>
              <a:t>Body Level Two</a:t>
            </a:r>
          </a:p>
          <a:p>
            <a:pPr lvl="2">
              <a:defRPr sz="1800">
                <a:solidFill>
                  <a:srgbClr val="000000"/>
                </a:solidFill>
              </a:defRPr>
            </a:pPr>
            <a:r>
              <a:rPr sz="2200">
                <a:solidFill>
                  <a:srgbClr val="363929"/>
                </a:solidFill>
              </a:rPr>
              <a:t>Body Level Three</a:t>
            </a:r>
          </a:p>
          <a:p>
            <a:pPr lvl="3">
              <a:defRPr sz="1800">
                <a:solidFill>
                  <a:srgbClr val="000000"/>
                </a:solidFill>
              </a:defRPr>
            </a:pPr>
            <a:r>
              <a:rPr sz="2200">
                <a:solidFill>
                  <a:srgbClr val="363929"/>
                </a:solidFill>
              </a:rPr>
              <a:t>Body Level Four</a:t>
            </a:r>
          </a:p>
          <a:p>
            <a:pPr lvl="4">
              <a:defRPr sz="1800">
                <a:solidFill>
                  <a:srgbClr val="000000"/>
                </a:solidFill>
              </a:defRPr>
            </a:pPr>
            <a:r>
              <a:rPr sz="2200">
                <a:solidFill>
                  <a:srgbClr val="363929"/>
                </a:solidFill>
              </a:rPr>
              <a:t>Body Level Five</a:t>
            </a:r>
          </a:p>
        </p:txBody>
      </p:sp>
    </p:spTree>
    <p:extLst>
      <p:ext uri="{BB962C8B-B14F-4D97-AF65-F5344CB8AC3E}">
        <p14:creationId xmlns:p14="http://schemas.microsoft.com/office/powerpoint/2010/main" val="1460328868"/>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440181" y="650240"/>
            <a:ext cx="7120890" cy="1219200"/>
          </a:xfrm>
        </p:spPr>
        <p:txBody>
          <a:bodyPr/>
          <a:lstStyle/>
          <a:p>
            <a:r>
              <a:rPr lang="en-US"/>
              <a:t>Click to edit Master title style</a:t>
            </a:r>
          </a:p>
        </p:txBody>
      </p:sp>
      <p:sp>
        <p:nvSpPr>
          <p:cNvPr id="3" name="Content Placeholder 2"/>
          <p:cNvSpPr>
            <a:spLocks noGrp="1"/>
          </p:cNvSpPr>
          <p:nvPr>
            <p:ph sz="half" idx="1"/>
          </p:nvPr>
        </p:nvSpPr>
        <p:spPr>
          <a:xfrm>
            <a:off x="480060" y="2113280"/>
            <a:ext cx="8641080" cy="21285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80060" y="4404362"/>
            <a:ext cx="8641080" cy="2130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80060" y="6661573"/>
            <a:ext cx="2240280" cy="508000"/>
          </a:xfrm>
          <a:prstGeom prst="rect">
            <a:avLst/>
          </a:prstGeom>
        </p:spPr>
        <p:txBody>
          <a:bodyPr lIns="130046" tIns="65023" rIns="130046" bIns="65023"/>
          <a:lstStyle>
            <a:lvl1pPr>
              <a:defRPr/>
            </a:lvl1pPr>
          </a:lstStyle>
          <a:p>
            <a:endParaRPr lang="en-US"/>
          </a:p>
        </p:txBody>
      </p:sp>
      <p:sp>
        <p:nvSpPr>
          <p:cNvPr id="6" name="Footer Placeholder 5"/>
          <p:cNvSpPr>
            <a:spLocks noGrp="1"/>
          </p:cNvSpPr>
          <p:nvPr>
            <p:ph type="ftr" sz="quarter" idx="11"/>
          </p:nvPr>
        </p:nvSpPr>
        <p:spPr>
          <a:xfrm>
            <a:off x="3280411" y="6661573"/>
            <a:ext cx="3040380" cy="508000"/>
          </a:xfrm>
          <a:prstGeom prst="rect">
            <a:avLst/>
          </a:prstGeom>
        </p:spPr>
        <p:txBody>
          <a:bodyPr lIns="130046" tIns="65023" rIns="130046" bIns="65023"/>
          <a:lstStyle>
            <a:lvl1pPr>
              <a:defRPr/>
            </a:lvl1pPr>
          </a:lstStyle>
          <a:p>
            <a:endParaRPr lang="en-US"/>
          </a:p>
        </p:txBody>
      </p:sp>
      <p:sp>
        <p:nvSpPr>
          <p:cNvPr id="7" name="Slide Number Placeholder 6"/>
          <p:cNvSpPr>
            <a:spLocks noGrp="1"/>
          </p:cNvSpPr>
          <p:nvPr>
            <p:ph type="sldNum" sz="quarter" idx="12"/>
          </p:nvPr>
        </p:nvSpPr>
        <p:spPr>
          <a:xfrm>
            <a:off x="8886222" y="6794388"/>
            <a:ext cx="234918" cy="242373"/>
          </a:xfrm>
        </p:spPr>
        <p:txBody>
          <a:bodyPr/>
          <a:lstStyle>
            <a:lvl1pPr>
              <a:defRPr/>
            </a:lvl1pPr>
          </a:lstStyle>
          <a:p>
            <a:fld id="{1EBC891E-3062-874E-BD50-20C1DB13C7F8}" type="slidenum">
              <a:rPr lang="en-US"/>
              <a:pPr/>
              <a:t>‹#›</a:t>
            </a:fld>
            <a:endParaRPr lang="en-US"/>
          </a:p>
        </p:txBody>
      </p:sp>
    </p:spTree>
    <p:extLst>
      <p:ext uri="{BB962C8B-B14F-4D97-AF65-F5344CB8AC3E}">
        <p14:creationId xmlns:p14="http://schemas.microsoft.com/office/powerpoint/2010/main" val="3397005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Flatiron">
    <p:spTree>
      <p:nvGrpSpPr>
        <p:cNvPr id="1" name=""/>
        <p:cNvGrpSpPr/>
        <p:nvPr/>
      </p:nvGrpSpPr>
      <p:grpSpPr>
        <a:xfrm>
          <a:off x="0" y="0"/>
          <a:ext cx="0" cy="0"/>
          <a:chOff x="0" y="0"/>
          <a:chExt cx="0" cy="0"/>
        </a:xfrm>
      </p:grpSpPr>
      <p:pic>
        <p:nvPicPr>
          <p:cNvPr id="7" name="Picture 6" descr="option-flatiron.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601200" cy="6960870"/>
          </a:xfrm>
          <a:prstGeom prst="rect">
            <a:avLst/>
          </a:prstGeom>
        </p:spPr>
      </p:pic>
      <p:pic>
        <p:nvPicPr>
          <p:cNvPr id="16" name="Picture 15"/>
          <p:cNvPicPr>
            <a:picLocks noChangeAspect="1"/>
          </p:cNvPicPr>
          <p:nvPr userDrawn="1"/>
        </p:nvPicPr>
        <p:blipFill>
          <a:blip r:embed="rId3">
            <a:alphaModFix amt="93000"/>
          </a:blip>
          <a:stretch>
            <a:fillRect/>
          </a:stretch>
        </p:blipFill>
        <p:spPr>
          <a:xfrm>
            <a:off x="228600" y="0"/>
            <a:ext cx="9144000" cy="914399"/>
          </a:xfrm>
          <a:prstGeom prst="rect">
            <a:avLst/>
          </a:prstGeom>
        </p:spPr>
      </p:pic>
      <p:sp>
        <p:nvSpPr>
          <p:cNvPr id="4" name="Rectangle 3"/>
          <p:cNvSpPr>
            <a:spLocks noChangeArrowheads="1"/>
          </p:cNvSpPr>
          <p:nvPr userDrawn="1"/>
        </p:nvSpPr>
        <p:spPr bwMode="auto">
          <a:xfrm>
            <a:off x="0" y="6705600"/>
            <a:ext cx="9601200" cy="609600"/>
          </a:xfrm>
          <a:prstGeom prst="rect">
            <a:avLst/>
          </a:prstGeom>
          <a:solidFill>
            <a:schemeClr val="bg1">
              <a:lumMod val="75000"/>
            </a:schemeClr>
          </a:solidFill>
          <a:ln w="9525">
            <a:noFill/>
            <a:miter lim="800000"/>
            <a:headEnd/>
            <a:tailEnd/>
          </a:ln>
          <a:extLst/>
        </p:spPr>
        <p:txBody>
          <a:bodyPr wrap="none" lIns="96661" tIns="48331" rIns="96661" bIns="48331" anchor="ctr"/>
          <a:lstStyle>
            <a:lvl1pPr defTabSz="966788" eaLnBrk="0" hangingPunct="0">
              <a:defRPr sz="1900">
                <a:solidFill>
                  <a:schemeClr val="tx1"/>
                </a:solidFill>
                <a:latin typeface="Arial" pitchFamily="34" charset="0"/>
                <a:ea typeface="ＭＳ Ｐゴシック" pitchFamily="34" charset="-128"/>
              </a:defRPr>
            </a:lvl1pPr>
            <a:lvl2pPr marL="742950" indent="-285750" defTabSz="966788" eaLnBrk="0" hangingPunct="0">
              <a:defRPr sz="1900">
                <a:solidFill>
                  <a:schemeClr val="tx1"/>
                </a:solidFill>
                <a:latin typeface="Arial" pitchFamily="34" charset="0"/>
                <a:ea typeface="ＭＳ Ｐゴシック" pitchFamily="34" charset="-128"/>
              </a:defRPr>
            </a:lvl2pPr>
            <a:lvl3pPr marL="1143000" indent="-228600" defTabSz="966788" eaLnBrk="0" hangingPunct="0">
              <a:defRPr sz="1900">
                <a:solidFill>
                  <a:schemeClr val="tx1"/>
                </a:solidFill>
                <a:latin typeface="Arial" pitchFamily="34" charset="0"/>
                <a:ea typeface="ＭＳ Ｐゴシック" pitchFamily="34" charset="-128"/>
              </a:defRPr>
            </a:lvl3pPr>
            <a:lvl4pPr marL="1600200" indent="-228600" defTabSz="966788" eaLnBrk="0" hangingPunct="0">
              <a:defRPr sz="1900">
                <a:solidFill>
                  <a:schemeClr val="tx1"/>
                </a:solidFill>
                <a:latin typeface="Arial" pitchFamily="34" charset="0"/>
                <a:ea typeface="ＭＳ Ｐゴシック" pitchFamily="34" charset="-128"/>
              </a:defRPr>
            </a:lvl4pPr>
            <a:lvl5pPr marL="2057400" indent="-228600" defTabSz="966788" eaLnBrk="0" hangingPunct="0">
              <a:defRPr sz="19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19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19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19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1900">
                <a:solidFill>
                  <a:schemeClr val="tx1"/>
                </a:solidFill>
                <a:latin typeface="Arial" pitchFamily="34" charset="0"/>
                <a:ea typeface="ＭＳ Ｐゴシック" pitchFamily="34" charset="-128"/>
              </a:defRPr>
            </a:lvl9pPr>
          </a:lstStyle>
          <a:p>
            <a:pPr algn="ctr" eaLnBrk="1" hangingPunct="1">
              <a:defRPr/>
            </a:pPr>
            <a:endParaRPr lang="en-US" altLang="en-US">
              <a:solidFill>
                <a:schemeClr val="bg1"/>
              </a:solidFill>
              <a:cs typeface="+mn-cs"/>
            </a:endParaRPr>
          </a:p>
        </p:txBody>
      </p:sp>
      <p:sp>
        <p:nvSpPr>
          <p:cNvPr id="3074" name="Rectangle 2"/>
          <p:cNvSpPr>
            <a:spLocks noGrp="1" noChangeArrowheads="1"/>
          </p:cNvSpPr>
          <p:nvPr userDrawn="1">
            <p:ph type="ctrTitle"/>
          </p:nvPr>
        </p:nvSpPr>
        <p:spPr>
          <a:xfrm>
            <a:off x="754063" y="911225"/>
            <a:ext cx="8161337" cy="1568450"/>
          </a:xfrm>
          <a:solidFill>
            <a:schemeClr val="bg1">
              <a:alpha val="80000"/>
            </a:schemeClr>
          </a:solidFill>
          <a:ln>
            <a:noFill/>
          </a:ln>
        </p:spPr>
        <p:txBody>
          <a:bodyPr lIns="274320"/>
          <a:lstStyle>
            <a:lvl1pPr>
              <a:defRPr sz="3600">
                <a:solidFill>
                  <a:srgbClr val="0081CC"/>
                </a:solidFill>
              </a:defRPr>
            </a:lvl1pPr>
          </a:lstStyle>
          <a:p>
            <a:pPr lvl="0"/>
            <a:r>
              <a:rPr lang="en-US" noProof="0" dirty="0"/>
              <a:t>Click to edit Master title style</a:t>
            </a:r>
          </a:p>
        </p:txBody>
      </p:sp>
      <p:sp>
        <p:nvSpPr>
          <p:cNvPr id="3075" name="Rectangle 3"/>
          <p:cNvSpPr>
            <a:spLocks noGrp="1" noChangeArrowheads="1"/>
          </p:cNvSpPr>
          <p:nvPr userDrawn="1">
            <p:ph type="subTitle" idx="1"/>
          </p:nvPr>
        </p:nvSpPr>
        <p:spPr bwMode="gray">
          <a:xfrm>
            <a:off x="754063" y="4038600"/>
            <a:ext cx="6719887" cy="515526"/>
          </a:xfrm>
          <a:solidFill>
            <a:schemeClr val="bg1">
              <a:alpha val="80000"/>
            </a:schemeClr>
          </a:solidFill>
          <a:ln>
            <a:noFill/>
          </a:ln>
        </p:spPr>
        <p:txBody>
          <a:bodyPr lIns="274320" tIns="137160" bIns="137160">
            <a:spAutoFit/>
          </a:bodyPr>
          <a:lstStyle>
            <a:lvl1pPr marL="0" indent="0">
              <a:lnSpc>
                <a:spcPts val="1800"/>
              </a:lnSpc>
              <a:buFont typeface="Arial" pitchFamily="34" charset="0"/>
              <a:buNone/>
              <a:defRPr sz="1800">
                <a:solidFill>
                  <a:schemeClr val="tx1"/>
                </a:solidFill>
              </a:defRPr>
            </a:lvl1pPr>
          </a:lstStyle>
          <a:p>
            <a:pPr lvl="0"/>
            <a:r>
              <a:rPr lang="en-US" noProof="0" dirty="0"/>
              <a:t>Click to edit Master subtitle style</a:t>
            </a:r>
          </a:p>
        </p:txBody>
      </p:sp>
      <p:pic>
        <p:nvPicPr>
          <p:cNvPr id="6" name="Picture 5" descr="CBS_Logo_lockup_HORIZONTAL_BW_728x90_0081cc.ai"/>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33400" y="42862"/>
            <a:ext cx="3429000" cy="642938"/>
          </a:xfrm>
          <a:prstGeom prst="rect">
            <a:avLst/>
          </a:prstGeom>
        </p:spPr>
      </p:pic>
      <p:sp>
        <p:nvSpPr>
          <p:cNvPr id="13" name="Text Placeholder 12"/>
          <p:cNvSpPr>
            <a:spLocks noGrp="1"/>
          </p:cNvSpPr>
          <p:nvPr>
            <p:ph type="body" sz="quarter" idx="10" hasCustomPrompt="1"/>
          </p:nvPr>
        </p:nvSpPr>
        <p:spPr>
          <a:xfrm>
            <a:off x="6781800" y="6705600"/>
            <a:ext cx="2438400" cy="304800"/>
          </a:xfrm>
          <a:noFill/>
        </p:spPr>
        <p:txBody>
          <a:bodyPr/>
          <a:lstStyle>
            <a:lvl1pPr marL="0" indent="0" algn="r">
              <a:buFontTx/>
              <a:buNone/>
              <a:defRPr sz="1400"/>
            </a:lvl1pPr>
          </a:lstStyle>
          <a:p>
            <a:pPr lvl="0"/>
            <a:r>
              <a:rPr lang="en-US" dirty="0"/>
              <a:t>Click to add date</a:t>
            </a:r>
          </a:p>
        </p:txBody>
      </p:sp>
    </p:spTree>
    <p:extLst>
      <p:ext uri="{BB962C8B-B14F-4D97-AF65-F5344CB8AC3E}">
        <p14:creationId xmlns:p14="http://schemas.microsoft.com/office/powerpoint/2010/main" val="34394336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2" name="Shape 22"/>
          <p:cNvSpPr>
            <a:spLocks noGrp="1"/>
          </p:cNvSpPr>
          <p:nvPr>
            <p:ph type="title"/>
          </p:nvPr>
        </p:nvSpPr>
        <p:spPr>
          <a:xfrm>
            <a:off x="937617" y="5524500"/>
            <a:ext cx="7725966" cy="1276350"/>
          </a:xfrm>
          <a:prstGeom prst="rect">
            <a:avLst/>
          </a:prstGeom>
          <a:ln>
            <a:miter lim="400000"/>
          </a:ln>
        </p:spPr>
        <p:txBody>
          <a:bodyPr lIns="50800" tIns="50800" rIns="50800" bIns="50800"/>
          <a:lstStyle>
            <a:lvl1pPr defTabSz="323466">
              <a:defRPr sz="4651">
                <a:uFillTx/>
                <a:latin typeface="+mj-lt"/>
                <a:ea typeface="+mj-ea"/>
                <a:cs typeface="+mj-cs"/>
                <a:sym typeface="Gill Sans"/>
              </a:defRPr>
            </a:lvl1pPr>
          </a:lstStyle>
          <a:p>
            <a:pPr lvl="0">
              <a:defRPr sz="1800"/>
            </a:pPr>
            <a:r>
              <a:rPr sz="4651"/>
              <a:t>Title Text</a:t>
            </a:r>
          </a:p>
        </p:txBody>
      </p:sp>
    </p:spTree>
    <p:extLst>
      <p:ext uri="{BB962C8B-B14F-4D97-AF65-F5344CB8AC3E}">
        <p14:creationId xmlns:p14="http://schemas.microsoft.com/office/powerpoint/2010/main" val="280097599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Students">
    <p:spTree>
      <p:nvGrpSpPr>
        <p:cNvPr id="1" name=""/>
        <p:cNvGrpSpPr/>
        <p:nvPr/>
      </p:nvGrpSpPr>
      <p:grpSpPr>
        <a:xfrm>
          <a:off x="0" y="0"/>
          <a:ext cx="0" cy="0"/>
          <a:chOff x="0" y="0"/>
          <a:chExt cx="0" cy="0"/>
        </a:xfrm>
      </p:grpSpPr>
      <p:pic>
        <p:nvPicPr>
          <p:cNvPr id="2" name="Picture 1" descr="option-students.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601200" cy="6960870"/>
          </a:xfrm>
          <a:prstGeom prst="rect">
            <a:avLst/>
          </a:prstGeom>
        </p:spPr>
      </p:pic>
      <p:pic>
        <p:nvPicPr>
          <p:cNvPr id="16" name="Picture 15"/>
          <p:cNvPicPr>
            <a:picLocks noChangeAspect="1"/>
          </p:cNvPicPr>
          <p:nvPr userDrawn="1"/>
        </p:nvPicPr>
        <p:blipFill>
          <a:blip r:embed="rId3">
            <a:alphaModFix amt="93000"/>
          </a:blip>
          <a:stretch>
            <a:fillRect/>
          </a:stretch>
        </p:blipFill>
        <p:spPr>
          <a:xfrm>
            <a:off x="228600" y="0"/>
            <a:ext cx="9144000" cy="914399"/>
          </a:xfrm>
          <a:prstGeom prst="rect">
            <a:avLst/>
          </a:prstGeom>
        </p:spPr>
      </p:pic>
      <p:sp>
        <p:nvSpPr>
          <p:cNvPr id="4" name="Rectangle 3"/>
          <p:cNvSpPr>
            <a:spLocks noChangeArrowheads="1"/>
          </p:cNvSpPr>
          <p:nvPr userDrawn="1"/>
        </p:nvSpPr>
        <p:spPr bwMode="auto">
          <a:xfrm>
            <a:off x="0" y="6705600"/>
            <a:ext cx="9601200" cy="609600"/>
          </a:xfrm>
          <a:prstGeom prst="rect">
            <a:avLst/>
          </a:prstGeom>
          <a:solidFill>
            <a:schemeClr val="bg1">
              <a:lumMod val="75000"/>
            </a:schemeClr>
          </a:solidFill>
          <a:ln w="9525">
            <a:noFill/>
            <a:miter lim="800000"/>
            <a:headEnd/>
            <a:tailEnd/>
          </a:ln>
          <a:extLst/>
        </p:spPr>
        <p:txBody>
          <a:bodyPr wrap="none" lIns="96661" tIns="48331" rIns="96661" bIns="48331" anchor="ctr"/>
          <a:lstStyle>
            <a:lvl1pPr defTabSz="966788" eaLnBrk="0" hangingPunct="0">
              <a:defRPr sz="1900">
                <a:solidFill>
                  <a:schemeClr val="tx1"/>
                </a:solidFill>
                <a:latin typeface="Arial" pitchFamily="34" charset="0"/>
                <a:ea typeface="ＭＳ Ｐゴシック" pitchFamily="34" charset="-128"/>
              </a:defRPr>
            </a:lvl1pPr>
            <a:lvl2pPr marL="742950" indent="-285750" defTabSz="966788" eaLnBrk="0" hangingPunct="0">
              <a:defRPr sz="1900">
                <a:solidFill>
                  <a:schemeClr val="tx1"/>
                </a:solidFill>
                <a:latin typeface="Arial" pitchFamily="34" charset="0"/>
                <a:ea typeface="ＭＳ Ｐゴシック" pitchFamily="34" charset="-128"/>
              </a:defRPr>
            </a:lvl2pPr>
            <a:lvl3pPr marL="1143000" indent="-228600" defTabSz="966788" eaLnBrk="0" hangingPunct="0">
              <a:defRPr sz="1900">
                <a:solidFill>
                  <a:schemeClr val="tx1"/>
                </a:solidFill>
                <a:latin typeface="Arial" pitchFamily="34" charset="0"/>
                <a:ea typeface="ＭＳ Ｐゴシック" pitchFamily="34" charset="-128"/>
              </a:defRPr>
            </a:lvl3pPr>
            <a:lvl4pPr marL="1600200" indent="-228600" defTabSz="966788" eaLnBrk="0" hangingPunct="0">
              <a:defRPr sz="1900">
                <a:solidFill>
                  <a:schemeClr val="tx1"/>
                </a:solidFill>
                <a:latin typeface="Arial" pitchFamily="34" charset="0"/>
                <a:ea typeface="ＭＳ Ｐゴシック" pitchFamily="34" charset="-128"/>
              </a:defRPr>
            </a:lvl4pPr>
            <a:lvl5pPr marL="2057400" indent="-228600" defTabSz="966788" eaLnBrk="0" hangingPunct="0">
              <a:defRPr sz="19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19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19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19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1900">
                <a:solidFill>
                  <a:schemeClr val="tx1"/>
                </a:solidFill>
                <a:latin typeface="Arial" pitchFamily="34" charset="0"/>
                <a:ea typeface="ＭＳ Ｐゴシック" pitchFamily="34" charset="-128"/>
              </a:defRPr>
            </a:lvl9pPr>
          </a:lstStyle>
          <a:p>
            <a:pPr algn="ctr" eaLnBrk="1" hangingPunct="1">
              <a:defRPr/>
            </a:pPr>
            <a:endParaRPr lang="en-US" altLang="en-US">
              <a:solidFill>
                <a:schemeClr val="bg1"/>
              </a:solidFill>
              <a:cs typeface="+mn-cs"/>
            </a:endParaRPr>
          </a:p>
        </p:txBody>
      </p:sp>
      <p:sp>
        <p:nvSpPr>
          <p:cNvPr id="3074" name="Rectangle 2"/>
          <p:cNvSpPr>
            <a:spLocks noGrp="1" noChangeArrowheads="1"/>
          </p:cNvSpPr>
          <p:nvPr userDrawn="1">
            <p:ph type="ctrTitle"/>
          </p:nvPr>
        </p:nvSpPr>
        <p:spPr>
          <a:xfrm>
            <a:off x="754063" y="911225"/>
            <a:ext cx="8161337" cy="1568450"/>
          </a:xfrm>
          <a:solidFill>
            <a:schemeClr val="bg1">
              <a:alpha val="80000"/>
            </a:schemeClr>
          </a:solidFill>
          <a:ln>
            <a:noFill/>
          </a:ln>
        </p:spPr>
        <p:txBody>
          <a:bodyPr lIns="274320"/>
          <a:lstStyle>
            <a:lvl1pPr>
              <a:defRPr sz="3600">
                <a:solidFill>
                  <a:srgbClr val="0081CC"/>
                </a:solidFill>
              </a:defRPr>
            </a:lvl1pPr>
          </a:lstStyle>
          <a:p>
            <a:pPr lvl="0"/>
            <a:r>
              <a:rPr lang="en-US" noProof="0" dirty="0"/>
              <a:t>Click to edit Master title style</a:t>
            </a:r>
          </a:p>
        </p:txBody>
      </p:sp>
      <p:sp>
        <p:nvSpPr>
          <p:cNvPr id="3075" name="Rectangle 3"/>
          <p:cNvSpPr>
            <a:spLocks noGrp="1" noChangeArrowheads="1"/>
          </p:cNvSpPr>
          <p:nvPr userDrawn="1">
            <p:ph type="subTitle" idx="1"/>
          </p:nvPr>
        </p:nvSpPr>
        <p:spPr bwMode="gray">
          <a:xfrm>
            <a:off x="754063" y="4038600"/>
            <a:ext cx="6719887" cy="515526"/>
          </a:xfrm>
          <a:solidFill>
            <a:schemeClr val="bg1">
              <a:alpha val="80000"/>
            </a:schemeClr>
          </a:solidFill>
          <a:ln>
            <a:noFill/>
          </a:ln>
        </p:spPr>
        <p:txBody>
          <a:bodyPr lIns="274320" tIns="137160" bIns="137160">
            <a:spAutoFit/>
          </a:bodyPr>
          <a:lstStyle>
            <a:lvl1pPr marL="0" indent="0">
              <a:lnSpc>
                <a:spcPts val="1800"/>
              </a:lnSpc>
              <a:buFont typeface="Arial" pitchFamily="34" charset="0"/>
              <a:buNone/>
              <a:defRPr sz="1800">
                <a:solidFill>
                  <a:schemeClr val="tx1"/>
                </a:solidFill>
              </a:defRPr>
            </a:lvl1pPr>
          </a:lstStyle>
          <a:p>
            <a:pPr lvl="0"/>
            <a:r>
              <a:rPr lang="en-US" noProof="0" dirty="0"/>
              <a:t>Click to edit Master subtitle style</a:t>
            </a:r>
          </a:p>
        </p:txBody>
      </p:sp>
      <p:pic>
        <p:nvPicPr>
          <p:cNvPr id="6" name="Picture 5" descr="CBS_Logo_lockup_HORIZONTAL_BW_728x90_0081cc.ai"/>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33400" y="42862"/>
            <a:ext cx="3429000" cy="642938"/>
          </a:xfrm>
          <a:prstGeom prst="rect">
            <a:avLst/>
          </a:prstGeom>
        </p:spPr>
      </p:pic>
      <p:sp>
        <p:nvSpPr>
          <p:cNvPr id="13" name="Text Placeholder 12"/>
          <p:cNvSpPr>
            <a:spLocks noGrp="1"/>
          </p:cNvSpPr>
          <p:nvPr>
            <p:ph type="body" sz="quarter" idx="10" hasCustomPrompt="1"/>
          </p:nvPr>
        </p:nvSpPr>
        <p:spPr>
          <a:xfrm>
            <a:off x="6781800" y="6705600"/>
            <a:ext cx="2438400" cy="304800"/>
          </a:xfrm>
          <a:noFill/>
        </p:spPr>
        <p:txBody>
          <a:bodyPr/>
          <a:lstStyle>
            <a:lvl1pPr marL="0" indent="0" algn="r">
              <a:buFontTx/>
              <a:buNone/>
              <a:defRPr sz="1400"/>
            </a:lvl1pPr>
          </a:lstStyle>
          <a:p>
            <a:pPr lvl="0"/>
            <a:r>
              <a:rPr lang="en-US" dirty="0"/>
              <a:t>Click to add date</a:t>
            </a:r>
          </a:p>
        </p:txBody>
      </p:sp>
    </p:spTree>
    <p:extLst>
      <p:ext uri="{BB962C8B-B14F-4D97-AF65-F5344CB8AC3E}">
        <p14:creationId xmlns:p14="http://schemas.microsoft.com/office/powerpoint/2010/main" val="2229328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solidFill>
            <a:schemeClr val="bg1"/>
          </a:solidFill>
          <a:ln>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fld id="{AF1216FC-746C-494F-AFD0-2C0D9E77770D}" type="slidenum">
              <a:rPr lang="en-US"/>
              <a:pPr/>
              <a:t>‹#›</a:t>
            </a:fld>
            <a:endParaRPr lang="en-US"/>
          </a:p>
        </p:txBody>
      </p:sp>
    </p:spTree>
    <p:extLst>
      <p:ext uri="{BB962C8B-B14F-4D97-AF65-F5344CB8AC3E}">
        <p14:creationId xmlns:p14="http://schemas.microsoft.com/office/powerpoint/2010/main" val="1249252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Skyline">
    <p:spTree>
      <p:nvGrpSpPr>
        <p:cNvPr id="1" name=""/>
        <p:cNvGrpSpPr/>
        <p:nvPr/>
      </p:nvGrpSpPr>
      <p:grpSpPr>
        <a:xfrm>
          <a:off x="0" y="0"/>
          <a:ext cx="0" cy="0"/>
          <a:chOff x="0" y="0"/>
          <a:chExt cx="0" cy="0"/>
        </a:xfrm>
      </p:grpSpPr>
      <p:pic>
        <p:nvPicPr>
          <p:cNvPr id="6" name="Picture 5" descr="option-city.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71450"/>
            <a:ext cx="9601200" cy="6800850"/>
          </a:xfrm>
          <a:prstGeom prst="rect">
            <a:avLst/>
          </a:prstGeom>
        </p:spPr>
      </p:pic>
      <p:sp>
        <p:nvSpPr>
          <p:cNvPr id="2" name="Title 1"/>
          <p:cNvSpPr>
            <a:spLocks noGrp="1"/>
          </p:cNvSpPr>
          <p:nvPr>
            <p:ph type="title" hasCustomPrompt="1"/>
          </p:nvPr>
        </p:nvSpPr>
        <p:spPr>
          <a:xfrm>
            <a:off x="758825" y="4700588"/>
            <a:ext cx="8161338" cy="1452562"/>
          </a:xfrm>
          <a:solidFill>
            <a:schemeClr val="bg1">
              <a:alpha val="70000"/>
            </a:schemeClr>
          </a:solidFill>
        </p:spPr>
        <p:txBody>
          <a:bodyPr lIns="274320" anchor="t"/>
          <a:lstStyle>
            <a:lvl1pPr algn="l">
              <a:defRPr sz="4000" b="1" cap="all">
                <a:solidFill>
                  <a:schemeClr val="tx1"/>
                </a:solidFill>
              </a:defRPr>
            </a:lvl1pPr>
          </a:lstStyle>
          <a:p>
            <a:r>
              <a:rPr lang="en-US" dirty="0"/>
              <a:t>Click to edit SECTION title</a:t>
            </a:r>
          </a:p>
        </p:txBody>
      </p:sp>
      <p:sp>
        <p:nvSpPr>
          <p:cNvPr id="3" name="Text Placeholder 2"/>
          <p:cNvSpPr>
            <a:spLocks noGrp="1"/>
          </p:cNvSpPr>
          <p:nvPr>
            <p:ph type="body" idx="1" hasCustomPrompt="1"/>
          </p:nvPr>
        </p:nvSpPr>
        <p:spPr>
          <a:xfrm>
            <a:off x="758825" y="3100388"/>
            <a:ext cx="8161338" cy="1600200"/>
          </a:xfrm>
          <a:solidFill>
            <a:schemeClr val="bg1">
              <a:alpha val="70000"/>
            </a:schemeClr>
          </a:solidFill>
        </p:spPr>
        <p:txBody>
          <a:bodyPr anchor="b"/>
          <a:lstStyle>
            <a:lvl1pPr marL="0" indent="0">
              <a:buNone/>
              <a:defRPr sz="2000">
                <a:solidFill>
                  <a:schemeClr val="bg2">
                    <a:lumMod val="75000"/>
                  </a:schemeClr>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Section Title subhead</a:t>
            </a:r>
          </a:p>
        </p:txBody>
      </p:sp>
      <p:sp>
        <p:nvSpPr>
          <p:cNvPr id="4" name="Rectangle 6"/>
          <p:cNvSpPr>
            <a:spLocks noGrp="1" noChangeArrowheads="1"/>
          </p:cNvSpPr>
          <p:nvPr>
            <p:ph type="sldNum" sz="quarter" idx="10"/>
          </p:nvPr>
        </p:nvSpPr>
        <p:spPr>
          <a:ln/>
        </p:spPr>
        <p:txBody>
          <a:bodyPr/>
          <a:lstStyle>
            <a:lvl1pPr>
              <a:defRPr/>
            </a:lvl1pPr>
          </a:lstStyle>
          <a:p>
            <a:fld id="{B1C2B866-CC4E-4F46-9921-B62243B9DD4D}" type="slidenum">
              <a:rPr lang="en-US"/>
              <a:pPr/>
              <a:t>‹#›</a:t>
            </a:fld>
            <a:endParaRPr lang="en-US"/>
          </a:p>
        </p:txBody>
      </p:sp>
    </p:spTree>
    <p:extLst>
      <p:ext uri="{BB962C8B-B14F-4D97-AF65-F5344CB8AC3E}">
        <p14:creationId xmlns:p14="http://schemas.microsoft.com/office/powerpoint/2010/main" val="2438013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Flatiron">
    <p:spTree>
      <p:nvGrpSpPr>
        <p:cNvPr id="1" name=""/>
        <p:cNvGrpSpPr/>
        <p:nvPr/>
      </p:nvGrpSpPr>
      <p:grpSpPr>
        <a:xfrm>
          <a:off x="0" y="0"/>
          <a:ext cx="0" cy="0"/>
          <a:chOff x="0" y="0"/>
          <a:chExt cx="0" cy="0"/>
        </a:xfrm>
      </p:grpSpPr>
      <p:pic>
        <p:nvPicPr>
          <p:cNvPr id="5" name="Picture 4" descr="option-flatiron.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76200"/>
            <a:ext cx="9601200" cy="6705600"/>
          </a:xfrm>
          <a:prstGeom prst="rect">
            <a:avLst/>
          </a:prstGeom>
        </p:spPr>
      </p:pic>
      <p:sp>
        <p:nvSpPr>
          <p:cNvPr id="2" name="Title 1"/>
          <p:cNvSpPr>
            <a:spLocks noGrp="1"/>
          </p:cNvSpPr>
          <p:nvPr>
            <p:ph type="title" hasCustomPrompt="1"/>
          </p:nvPr>
        </p:nvSpPr>
        <p:spPr>
          <a:xfrm>
            <a:off x="758825" y="4700588"/>
            <a:ext cx="8161338" cy="1452562"/>
          </a:xfrm>
          <a:solidFill>
            <a:schemeClr val="bg1">
              <a:alpha val="70000"/>
            </a:schemeClr>
          </a:solidFill>
        </p:spPr>
        <p:txBody>
          <a:bodyPr lIns="274320" anchor="t"/>
          <a:lstStyle>
            <a:lvl1pPr algn="l">
              <a:defRPr sz="4000" b="1" cap="all">
                <a:solidFill>
                  <a:schemeClr val="tx1"/>
                </a:solidFill>
              </a:defRPr>
            </a:lvl1pPr>
          </a:lstStyle>
          <a:p>
            <a:r>
              <a:rPr lang="en-US" dirty="0"/>
              <a:t>Click to SECTION TITLE</a:t>
            </a:r>
          </a:p>
        </p:txBody>
      </p:sp>
      <p:sp>
        <p:nvSpPr>
          <p:cNvPr id="3" name="Text Placeholder 2"/>
          <p:cNvSpPr>
            <a:spLocks noGrp="1"/>
          </p:cNvSpPr>
          <p:nvPr>
            <p:ph type="body" idx="1" hasCustomPrompt="1"/>
          </p:nvPr>
        </p:nvSpPr>
        <p:spPr>
          <a:xfrm>
            <a:off x="758825" y="3100388"/>
            <a:ext cx="8161338" cy="1600200"/>
          </a:xfrm>
          <a:solidFill>
            <a:schemeClr val="bg1">
              <a:alpha val="70000"/>
            </a:schemeClr>
          </a:solidFill>
        </p:spPr>
        <p:txBody>
          <a:bodyPr anchor="b"/>
          <a:lstStyle>
            <a:lvl1pPr marL="0" indent="0">
              <a:buNone/>
              <a:defRPr sz="2000">
                <a:solidFill>
                  <a:schemeClr val="bg2">
                    <a:lumMod val="75000"/>
                  </a:schemeClr>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Section Title subhead</a:t>
            </a:r>
          </a:p>
        </p:txBody>
      </p:sp>
      <p:sp>
        <p:nvSpPr>
          <p:cNvPr id="4" name="Rectangle 6"/>
          <p:cNvSpPr>
            <a:spLocks noGrp="1" noChangeArrowheads="1"/>
          </p:cNvSpPr>
          <p:nvPr>
            <p:ph type="sldNum" sz="quarter" idx="10"/>
          </p:nvPr>
        </p:nvSpPr>
        <p:spPr>
          <a:ln/>
        </p:spPr>
        <p:txBody>
          <a:bodyPr/>
          <a:lstStyle>
            <a:lvl1pPr>
              <a:defRPr/>
            </a:lvl1pPr>
          </a:lstStyle>
          <a:p>
            <a:fld id="{B1C2B866-CC4E-4F46-9921-B62243B9DD4D}" type="slidenum">
              <a:rPr lang="en-US"/>
              <a:pPr/>
              <a:t>‹#›</a:t>
            </a:fld>
            <a:endParaRPr lang="en-US"/>
          </a:p>
        </p:txBody>
      </p:sp>
    </p:spTree>
    <p:extLst>
      <p:ext uri="{BB962C8B-B14F-4D97-AF65-F5344CB8AC3E}">
        <p14:creationId xmlns:p14="http://schemas.microsoft.com/office/powerpoint/2010/main" val="1889741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Students">
    <p:spTree>
      <p:nvGrpSpPr>
        <p:cNvPr id="1" name=""/>
        <p:cNvGrpSpPr/>
        <p:nvPr/>
      </p:nvGrpSpPr>
      <p:grpSpPr>
        <a:xfrm>
          <a:off x="0" y="0"/>
          <a:ext cx="0" cy="0"/>
          <a:chOff x="0" y="0"/>
          <a:chExt cx="0" cy="0"/>
        </a:xfrm>
      </p:grpSpPr>
      <p:pic>
        <p:nvPicPr>
          <p:cNvPr id="6" name="Picture 5" descr="option-students.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76200"/>
            <a:ext cx="9601200" cy="6705600"/>
          </a:xfrm>
          <a:prstGeom prst="rect">
            <a:avLst/>
          </a:prstGeom>
        </p:spPr>
      </p:pic>
      <p:sp>
        <p:nvSpPr>
          <p:cNvPr id="2" name="Title 1"/>
          <p:cNvSpPr>
            <a:spLocks noGrp="1"/>
          </p:cNvSpPr>
          <p:nvPr>
            <p:ph type="title" hasCustomPrompt="1"/>
          </p:nvPr>
        </p:nvSpPr>
        <p:spPr>
          <a:xfrm>
            <a:off x="758825" y="4700588"/>
            <a:ext cx="8161338" cy="1452562"/>
          </a:xfrm>
          <a:solidFill>
            <a:schemeClr val="bg1">
              <a:alpha val="70000"/>
            </a:schemeClr>
          </a:solidFill>
        </p:spPr>
        <p:txBody>
          <a:bodyPr lIns="274320" anchor="t"/>
          <a:lstStyle>
            <a:lvl1pPr algn="l">
              <a:defRPr sz="4000" b="1" cap="all">
                <a:solidFill>
                  <a:schemeClr val="tx1"/>
                </a:solidFill>
              </a:defRPr>
            </a:lvl1pPr>
          </a:lstStyle>
          <a:p>
            <a:r>
              <a:rPr lang="en-US" dirty="0"/>
              <a:t>Click to edit SECTION TITLE</a:t>
            </a:r>
          </a:p>
        </p:txBody>
      </p:sp>
      <p:sp>
        <p:nvSpPr>
          <p:cNvPr id="3" name="Text Placeholder 2"/>
          <p:cNvSpPr>
            <a:spLocks noGrp="1"/>
          </p:cNvSpPr>
          <p:nvPr>
            <p:ph type="body" idx="1" hasCustomPrompt="1"/>
          </p:nvPr>
        </p:nvSpPr>
        <p:spPr>
          <a:xfrm>
            <a:off x="758825" y="3100388"/>
            <a:ext cx="8161338" cy="1600200"/>
          </a:xfrm>
          <a:solidFill>
            <a:schemeClr val="bg1">
              <a:alpha val="70000"/>
            </a:schemeClr>
          </a:solidFill>
        </p:spPr>
        <p:txBody>
          <a:bodyPr anchor="b"/>
          <a:lstStyle>
            <a:lvl1pPr marL="0" indent="0">
              <a:buNone/>
              <a:defRPr sz="2000">
                <a:solidFill>
                  <a:schemeClr val="bg2">
                    <a:lumMod val="75000"/>
                  </a:schemeClr>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Section Title subhead</a:t>
            </a:r>
          </a:p>
        </p:txBody>
      </p:sp>
      <p:sp>
        <p:nvSpPr>
          <p:cNvPr id="4" name="Rectangle 6"/>
          <p:cNvSpPr>
            <a:spLocks noGrp="1" noChangeArrowheads="1"/>
          </p:cNvSpPr>
          <p:nvPr>
            <p:ph type="sldNum" sz="quarter" idx="10"/>
          </p:nvPr>
        </p:nvSpPr>
        <p:spPr>
          <a:ln/>
        </p:spPr>
        <p:txBody>
          <a:bodyPr/>
          <a:lstStyle>
            <a:lvl1pPr>
              <a:defRPr/>
            </a:lvl1pPr>
          </a:lstStyle>
          <a:p>
            <a:fld id="{B1C2B866-CC4E-4F46-9921-B62243B9DD4D}" type="slidenum">
              <a:rPr lang="en-US"/>
              <a:pPr/>
              <a:t>‹#›</a:t>
            </a:fld>
            <a:endParaRPr lang="en-US"/>
          </a:p>
        </p:txBody>
      </p:sp>
    </p:spTree>
    <p:extLst>
      <p:ext uri="{BB962C8B-B14F-4D97-AF65-F5344CB8AC3E}">
        <p14:creationId xmlns:p14="http://schemas.microsoft.com/office/powerpoint/2010/main" val="3478569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9425" y="1287463"/>
            <a:ext cx="4122738" cy="5246687"/>
          </a:xfrm>
        </p:spPr>
        <p:txBody>
          <a:bodyPr/>
          <a:lstStyle>
            <a:lvl1pPr>
              <a:defRPr sz="1800"/>
            </a:lvl1pPr>
            <a:lvl2pPr>
              <a:defRPr sz="16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54563" y="1287463"/>
            <a:ext cx="4122737" cy="5246687"/>
          </a:xfrm>
        </p:spPr>
        <p:txBody>
          <a:bodyPr/>
          <a:lstStyle>
            <a:lvl1pPr>
              <a:defRPr sz="1800"/>
            </a:lvl1pPr>
            <a:lvl2pPr>
              <a:defRPr sz="16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sldNum" sz="quarter" idx="10"/>
          </p:nvPr>
        </p:nvSpPr>
        <p:spPr>
          <a:ln/>
        </p:spPr>
        <p:txBody>
          <a:bodyPr/>
          <a:lstStyle>
            <a:lvl1pPr>
              <a:defRPr/>
            </a:lvl1pPr>
          </a:lstStyle>
          <a:p>
            <a:fld id="{2AB813E5-C13D-C645-B124-F58516A2CA93}" type="slidenum">
              <a:rPr lang="en-US"/>
              <a:pPr/>
              <a:t>‹#›</a:t>
            </a:fld>
            <a:endParaRPr lang="en-US"/>
          </a:p>
        </p:txBody>
      </p:sp>
    </p:spTree>
    <p:extLst>
      <p:ext uri="{BB962C8B-B14F-4D97-AF65-F5344CB8AC3E}">
        <p14:creationId xmlns:p14="http://schemas.microsoft.com/office/powerpoint/2010/main" val="2200246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fld id="{791E3B84-57BA-EE46-A32E-579F55107D3D}" type="slidenum">
              <a:rPr lang="en-US"/>
              <a:pPr/>
              <a:t>‹#›</a:t>
            </a:fld>
            <a:endParaRPr lang="en-US"/>
          </a:p>
        </p:txBody>
      </p:sp>
    </p:spTree>
    <p:extLst>
      <p:ext uri="{BB962C8B-B14F-4D97-AF65-F5344CB8AC3E}">
        <p14:creationId xmlns:p14="http://schemas.microsoft.com/office/powerpoint/2010/main" val="931802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bwMode="auto">
          <a:xfrm>
            <a:off x="0" y="0"/>
            <a:ext cx="9601200" cy="1752600"/>
          </a:xfrm>
          <a:prstGeom prst="rect">
            <a:avLst/>
          </a:prstGeom>
          <a:solidFill>
            <a:schemeClr val="bg1">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66788" rtl="0" eaLnBrk="1" fontAlgn="base" latinLnBrk="0" hangingPunct="1">
              <a:lnSpc>
                <a:spcPct val="100000"/>
              </a:lnSpc>
              <a:spcBef>
                <a:spcPct val="0"/>
              </a:spcBef>
              <a:spcAft>
                <a:spcPct val="0"/>
              </a:spcAft>
              <a:buClrTx/>
              <a:buSzTx/>
              <a:buFontTx/>
              <a:buNone/>
              <a:tabLst/>
            </a:pPr>
            <a:endParaRPr kumimoji="0" lang="en-US" sz="1900" b="0" i="0" u="none" strike="noStrike" cap="none" normalizeH="0" baseline="0">
              <a:ln>
                <a:noFill/>
              </a:ln>
              <a:solidFill>
                <a:schemeClr val="tx1"/>
              </a:solidFill>
              <a:effectLst/>
              <a:latin typeface="Arial" pitchFamily="34" charset="0"/>
              <a:cs typeface="Arial" pitchFamily="34" charset="0"/>
            </a:endParaRPr>
          </a:p>
        </p:txBody>
      </p:sp>
      <p:pic>
        <p:nvPicPr>
          <p:cNvPr id="5" name="Picture 4"/>
          <p:cNvPicPr>
            <a:picLocks noChangeAspect="1"/>
          </p:cNvPicPr>
          <p:nvPr userDrawn="1"/>
        </p:nvPicPr>
        <p:blipFill>
          <a:blip r:embed="rId22"/>
          <a:stretch>
            <a:fillRect/>
          </a:stretch>
        </p:blipFill>
        <p:spPr>
          <a:xfrm>
            <a:off x="228600" y="0"/>
            <a:ext cx="9144000" cy="914399"/>
          </a:xfrm>
          <a:prstGeom prst="rect">
            <a:avLst/>
          </a:prstGeom>
        </p:spPr>
      </p:pic>
      <p:sp>
        <p:nvSpPr>
          <p:cNvPr id="1027" name="Rectangle 2"/>
          <p:cNvSpPr>
            <a:spLocks noGrp="1" noChangeArrowheads="1"/>
          </p:cNvSpPr>
          <p:nvPr userDrawn="1">
            <p:ph type="title"/>
          </p:nvPr>
        </p:nvSpPr>
        <p:spPr bwMode="auto">
          <a:xfrm>
            <a:off x="663575" y="-133350"/>
            <a:ext cx="86407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6661" tIns="48331" rIns="96661" bIns="48331"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userDrawn="1">
            <p:ph type="body" idx="1"/>
          </p:nvPr>
        </p:nvSpPr>
        <p:spPr bwMode="auto">
          <a:xfrm>
            <a:off x="479425" y="1287463"/>
            <a:ext cx="8397875" cy="5246687"/>
          </a:xfrm>
          <a:prstGeom prst="rect">
            <a:avLst/>
          </a:prstGeom>
          <a:solidFill>
            <a:schemeClr val="bg1"/>
          </a:solidFill>
          <a:ln>
            <a:noFill/>
          </a:ln>
          <a:extLst>
            <a:ext uri="{FAA26D3D-D897-4be2-8F04-BA451C77F1D7}">
              <ma14:placeholderFlag xmlns:ma14="http://schemas.microsoft.com/office/mac/drawingml/2011/main" xmlns="" val="1"/>
            </a:ext>
          </a:extLst>
        </p:spPr>
        <p:txBody>
          <a:bodyPr vert="horz" wrap="square" lIns="274320" tIns="91440" rIns="274320" bIns="4833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userDrawn="1">
            <p:ph type="sldNum" sz="quarter" idx="4"/>
          </p:nvPr>
        </p:nvSpPr>
        <p:spPr bwMode="auto">
          <a:xfrm>
            <a:off x="7210425" y="6905625"/>
            <a:ext cx="2239963" cy="50800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a:lvl1pPr>
          </a:lstStyle>
          <a:p>
            <a:fld id="{C4135911-32AA-4543-BC94-1A1C9EC12E7C}" type="slidenum">
              <a:rPr lang="en-US"/>
              <a:pPr/>
              <a:t>‹#›</a:t>
            </a:fld>
            <a:endParaRPr lang="en-US"/>
          </a:p>
        </p:txBody>
      </p:sp>
      <p:pic>
        <p:nvPicPr>
          <p:cNvPr id="8" name="Picture 7" descr="CBS_Logo_lockup_728x90_black.jpg"/>
          <p:cNvPicPr>
            <a:picLocks noChangeAspect="1"/>
          </p:cNvPicPr>
          <p:nvPr userDrawn="1"/>
        </p:nvPicPr>
        <p:blipFill>
          <a:blip r:embed="rId23" cstate="print">
            <a:extLst>
              <a:ext uri="{28A0092B-C50C-407E-A947-70E740481C1C}">
                <a14:useLocalDpi xmlns:a14="http://schemas.microsoft.com/office/drawing/2010/main"/>
              </a:ext>
            </a:extLst>
          </a:blip>
          <a:srcRect/>
          <a:stretch>
            <a:fillRect/>
          </a:stretch>
        </p:blipFill>
        <p:spPr bwMode="auto">
          <a:xfrm>
            <a:off x="480060" y="6744245"/>
            <a:ext cx="2309826" cy="342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userDrawn="1"/>
        </p:nvSpPr>
        <p:spPr>
          <a:xfrm>
            <a:off x="480061" y="6371425"/>
            <a:ext cx="8702489" cy="297661"/>
          </a:xfrm>
          <a:prstGeom prst="rect">
            <a:avLst/>
          </a:prstGeom>
          <a:noFill/>
        </p:spPr>
        <p:txBody>
          <a:bodyPr wrap="square" lIns="0" tIns="48331" rIns="0" bIns="48331" rtlCol="0">
            <a:spAutoFit/>
          </a:bodyPr>
          <a:lstStyle/>
          <a:p>
            <a:pPr marL="0" marR="0" indent="0" algn="l" defTabSz="483306" rtl="0" eaLnBrk="1" fontAlgn="auto" latinLnBrk="0" hangingPunct="1">
              <a:lnSpc>
                <a:spcPct val="100000"/>
              </a:lnSpc>
              <a:spcBef>
                <a:spcPts val="0"/>
              </a:spcBef>
              <a:spcAft>
                <a:spcPts val="0"/>
              </a:spcAft>
              <a:buClrTx/>
              <a:buSzTx/>
              <a:buFontTx/>
              <a:buNone/>
              <a:tabLst/>
              <a:defRPr/>
            </a:pPr>
            <a:r>
              <a:rPr lang="en-US" sz="1300" dirty="0">
                <a:solidFill>
                  <a:schemeClr val="bg1">
                    <a:lumMod val="65000"/>
                  </a:schemeClr>
                </a:solidFill>
              </a:rPr>
              <a:t>…………………………………………………………………………………………………………………………………………</a:t>
            </a:r>
          </a:p>
        </p:txBody>
      </p:sp>
    </p:spTree>
  </p:cSld>
  <p:clrMap bg1="lt1" tx1="dk1" bg2="lt2" tx2="dk2" accent1="accent1" accent2="accent2" accent3="accent3" accent4="accent4" accent5="accent5" accent6="accent6" hlink="hlink" folHlink="folHlink"/>
  <p:sldLayoutIdLst>
    <p:sldLayoutId id="2147483959" r:id="rId1"/>
    <p:sldLayoutId id="2147483960" r:id="rId2"/>
    <p:sldLayoutId id="2147483962" r:id="rId3"/>
    <p:sldLayoutId id="2147483948" r:id="rId4"/>
    <p:sldLayoutId id="2147483949" r:id="rId5"/>
    <p:sldLayoutId id="2147483961" r:id="rId6"/>
    <p:sldLayoutId id="2147483963" r:id="rId7"/>
    <p:sldLayoutId id="2147483950" r:id="rId8"/>
    <p:sldLayoutId id="2147483952" r:id="rId9"/>
    <p:sldLayoutId id="2147483953" r:id="rId10"/>
    <p:sldLayoutId id="2147483954" r:id="rId11"/>
    <p:sldLayoutId id="2147483955" r:id="rId12"/>
    <p:sldLayoutId id="2147483956" r:id="rId13"/>
    <p:sldLayoutId id="2147483958" r:id="rId14"/>
    <p:sldLayoutId id="2147483966" r:id="rId15"/>
    <p:sldLayoutId id="2147483965" r:id="rId16"/>
    <p:sldLayoutId id="2147483967" r:id="rId17"/>
    <p:sldLayoutId id="2147483968" r:id="rId18"/>
    <p:sldLayoutId id="2147483969" r:id="rId19"/>
    <p:sldLayoutId id="2147483970" r:id="rId20"/>
  </p:sldLayoutIdLst>
  <p:hf sldNum="0" hdr="0" ftr="0"/>
  <p:txStyles>
    <p:titleStyle>
      <a:lvl1pPr algn="l" defTabSz="966788" rtl="0" eaLnBrk="1" fontAlgn="base" hangingPunct="1">
        <a:spcBef>
          <a:spcPct val="0"/>
        </a:spcBef>
        <a:spcAft>
          <a:spcPct val="0"/>
        </a:spcAft>
        <a:defRPr sz="2100" b="1">
          <a:solidFill>
            <a:schemeClr val="bg1"/>
          </a:solidFill>
          <a:latin typeface="+mj-lt"/>
          <a:ea typeface="ＭＳ Ｐゴシック" charset="0"/>
          <a:cs typeface="+mj-cs"/>
        </a:defRPr>
      </a:lvl1pPr>
      <a:lvl2pPr algn="l" defTabSz="966788" rtl="0" eaLnBrk="1" fontAlgn="base" hangingPunct="1">
        <a:spcBef>
          <a:spcPct val="0"/>
        </a:spcBef>
        <a:spcAft>
          <a:spcPct val="0"/>
        </a:spcAft>
        <a:defRPr sz="2100" b="1">
          <a:solidFill>
            <a:schemeClr val="bg1"/>
          </a:solidFill>
          <a:latin typeface="Arial" pitchFamily="34" charset="0"/>
          <a:ea typeface="ＭＳ Ｐゴシック" charset="0"/>
          <a:cs typeface="Arial" pitchFamily="34" charset="0"/>
        </a:defRPr>
      </a:lvl2pPr>
      <a:lvl3pPr algn="l" defTabSz="966788" rtl="0" eaLnBrk="1" fontAlgn="base" hangingPunct="1">
        <a:spcBef>
          <a:spcPct val="0"/>
        </a:spcBef>
        <a:spcAft>
          <a:spcPct val="0"/>
        </a:spcAft>
        <a:defRPr sz="2100" b="1">
          <a:solidFill>
            <a:schemeClr val="bg1"/>
          </a:solidFill>
          <a:latin typeface="Arial" pitchFamily="34" charset="0"/>
          <a:ea typeface="ＭＳ Ｐゴシック" charset="0"/>
          <a:cs typeface="Arial" pitchFamily="34" charset="0"/>
        </a:defRPr>
      </a:lvl3pPr>
      <a:lvl4pPr algn="l" defTabSz="966788" rtl="0" eaLnBrk="1" fontAlgn="base" hangingPunct="1">
        <a:spcBef>
          <a:spcPct val="0"/>
        </a:spcBef>
        <a:spcAft>
          <a:spcPct val="0"/>
        </a:spcAft>
        <a:defRPr sz="2100" b="1">
          <a:solidFill>
            <a:schemeClr val="bg1"/>
          </a:solidFill>
          <a:latin typeface="Arial" pitchFamily="34" charset="0"/>
          <a:ea typeface="ＭＳ Ｐゴシック" charset="0"/>
          <a:cs typeface="Arial" pitchFamily="34" charset="0"/>
        </a:defRPr>
      </a:lvl4pPr>
      <a:lvl5pPr algn="l" defTabSz="966788" rtl="0" eaLnBrk="1" fontAlgn="base" hangingPunct="1">
        <a:spcBef>
          <a:spcPct val="0"/>
        </a:spcBef>
        <a:spcAft>
          <a:spcPct val="0"/>
        </a:spcAft>
        <a:defRPr sz="2100" b="1">
          <a:solidFill>
            <a:schemeClr val="bg1"/>
          </a:solidFill>
          <a:latin typeface="Arial" pitchFamily="34" charset="0"/>
          <a:ea typeface="ＭＳ Ｐゴシック" charset="0"/>
          <a:cs typeface="Arial" pitchFamily="34" charset="0"/>
        </a:defRPr>
      </a:lvl5pPr>
      <a:lvl6pPr marL="457200" algn="l" defTabSz="966788" rtl="0" eaLnBrk="1" fontAlgn="base" hangingPunct="1">
        <a:spcBef>
          <a:spcPct val="0"/>
        </a:spcBef>
        <a:spcAft>
          <a:spcPct val="0"/>
        </a:spcAft>
        <a:defRPr sz="2100" b="1">
          <a:solidFill>
            <a:schemeClr val="bg1"/>
          </a:solidFill>
          <a:latin typeface="Arial" pitchFamily="34" charset="0"/>
          <a:cs typeface="Arial" pitchFamily="34" charset="0"/>
        </a:defRPr>
      </a:lvl6pPr>
      <a:lvl7pPr marL="914400" algn="l" defTabSz="966788" rtl="0" eaLnBrk="1" fontAlgn="base" hangingPunct="1">
        <a:spcBef>
          <a:spcPct val="0"/>
        </a:spcBef>
        <a:spcAft>
          <a:spcPct val="0"/>
        </a:spcAft>
        <a:defRPr sz="2100" b="1">
          <a:solidFill>
            <a:schemeClr val="bg1"/>
          </a:solidFill>
          <a:latin typeface="Arial" pitchFamily="34" charset="0"/>
          <a:cs typeface="Arial" pitchFamily="34" charset="0"/>
        </a:defRPr>
      </a:lvl7pPr>
      <a:lvl8pPr marL="1371600" algn="l" defTabSz="966788" rtl="0" eaLnBrk="1" fontAlgn="base" hangingPunct="1">
        <a:spcBef>
          <a:spcPct val="0"/>
        </a:spcBef>
        <a:spcAft>
          <a:spcPct val="0"/>
        </a:spcAft>
        <a:defRPr sz="2100" b="1">
          <a:solidFill>
            <a:schemeClr val="bg1"/>
          </a:solidFill>
          <a:latin typeface="Arial" pitchFamily="34" charset="0"/>
          <a:cs typeface="Arial" pitchFamily="34" charset="0"/>
        </a:defRPr>
      </a:lvl8pPr>
      <a:lvl9pPr marL="1828800" algn="l" defTabSz="966788" rtl="0" eaLnBrk="1" fontAlgn="base" hangingPunct="1">
        <a:spcBef>
          <a:spcPct val="0"/>
        </a:spcBef>
        <a:spcAft>
          <a:spcPct val="0"/>
        </a:spcAft>
        <a:defRPr sz="2100" b="1">
          <a:solidFill>
            <a:schemeClr val="bg1"/>
          </a:solidFill>
          <a:latin typeface="Arial" pitchFamily="34" charset="0"/>
          <a:cs typeface="Arial" pitchFamily="34" charset="0"/>
        </a:defRPr>
      </a:lvl9pPr>
    </p:titleStyle>
    <p:bodyStyle>
      <a:lvl1pPr marL="184150" indent="-184150" algn="l" defTabSz="966788" rtl="0" eaLnBrk="1" fontAlgn="base" hangingPunct="1">
        <a:lnSpc>
          <a:spcPts val="2600"/>
        </a:lnSpc>
        <a:spcBef>
          <a:spcPts val="1263"/>
        </a:spcBef>
        <a:spcAft>
          <a:spcPct val="0"/>
        </a:spcAft>
        <a:buSzPct val="75000"/>
        <a:buFont typeface="Arial" charset="0"/>
        <a:buChar char="●"/>
        <a:defRPr>
          <a:solidFill>
            <a:schemeClr val="tx2">
              <a:lumMod val="85000"/>
              <a:lumOff val="15000"/>
            </a:schemeClr>
          </a:solidFill>
          <a:latin typeface="+mn-lt"/>
          <a:ea typeface="ＭＳ Ｐゴシック" charset="0"/>
          <a:cs typeface="+mn-cs"/>
        </a:defRPr>
      </a:lvl1pPr>
      <a:lvl2pPr marL="536575" indent="-231775" algn="l" defTabSz="966788" rtl="0" eaLnBrk="1" fontAlgn="base" hangingPunct="1">
        <a:lnSpc>
          <a:spcPts val="2600"/>
        </a:lnSpc>
        <a:spcBef>
          <a:spcPts val="1900"/>
        </a:spcBef>
        <a:spcAft>
          <a:spcPct val="0"/>
        </a:spcAft>
        <a:buChar char="–"/>
        <a:defRPr sz="1600">
          <a:solidFill>
            <a:schemeClr val="tx2">
              <a:lumMod val="85000"/>
              <a:lumOff val="15000"/>
            </a:schemeClr>
          </a:solidFill>
          <a:latin typeface="+mn-lt"/>
          <a:ea typeface="Arial" charset="0"/>
          <a:cs typeface="+mn-cs"/>
        </a:defRPr>
      </a:lvl2pPr>
      <a:lvl3pPr marL="827088" indent="-169863" algn="l" defTabSz="966788" rtl="0" eaLnBrk="1" fontAlgn="base" hangingPunct="1">
        <a:lnSpc>
          <a:spcPts val="2600"/>
        </a:lnSpc>
        <a:spcBef>
          <a:spcPts val="1900"/>
        </a:spcBef>
        <a:spcAft>
          <a:spcPct val="0"/>
        </a:spcAft>
        <a:buChar char="•"/>
        <a:defRPr sz="1600">
          <a:solidFill>
            <a:schemeClr val="tx2">
              <a:lumMod val="85000"/>
              <a:lumOff val="15000"/>
            </a:schemeClr>
          </a:solidFill>
          <a:latin typeface="+mn-lt"/>
          <a:ea typeface="Arial" charset="0"/>
          <a:cs typeface="+mn-cs"/>
        </a:defRPr>
      </a:lvl3pPr>
      <a:lvl4pPr marL="1189038" indent="-241300" algn="l" defTabSz="966788" rtl="0" eaLnBrk="1" fontAlgn="base" hangingPunct="1">
        <a:lnSpc>
          <a:spcPts val="2600"/>
        </a:lnSpc>
        <a:spcBef>
          <a:spcPts val="1900"/>
        </a:spcBef>
        <a:spcAft>
          <a:spcPct val="0"/>
        </a:spcAft>
        <a:buChar char="–"/>
        <a:defRPr sz="1400">
          <a:solidFill>
            <a:schemeClr val="tx2">
              <a:lumMod val="85000"/>
              <a:lumOff val="15000"/>
            </a:schemeClr>
          </a:solidFill>
          <a:latin typeface="+mn-lt"/>
          <a:ea typeface="Arial" charset="0"/>
          <a:cs typeface="+mn-cs"/>
        </a:defRPr>
      </a:lvl4pPr>
      <a:lvl5pPr marL="1552575" indent="-241300" algn="l" defTabSz="966788" rtl="0" eaLnBrk="1" fontAlgn="base" hangingPunct="1">
        <a:lnSpc>
          <a:spcPts val="2600"/>
        </a:lnSpc>
        <a:spcBef>
          <a:spcPts val="1900"/>
        </a:spcBef>
        <a:spcAft>
          <a:spcPct val="0"/>
        </a:spcAft>
        <a:buChar char="»"/>
        <a:defRPr sz="1200">
          <a:solidFill>
            <a:schemeClr val="tx2">
              <a:lumMod val="85000"/>
              <a:lumOff val="15000"/>
            </a:schemeClr>
          </a:solidFill>
          <a:latin typeface="+mn-lt"/>
          <a:ea typeface="Arial" charset="0"/>
          <a:cs typeface="+mn-cs"/>
        </a:defRPr>
      </a:lvl5pPr>
      <a:lvl6pPr marL="2009775" indent="-241300" algn="l" defTabSz="966788" rtl="0" eaLnBrk="1" fontAlgn="base" hangingPunct="1">
        <a:lnSpc>
          <a:spcPts val="2600"/>
        </a:lnSpc>
        <a:spcBef>
          <a:spcPts val="1900"/>
        </a:spcBef>
        <a:spcAft>
          <a:spcPct val="0"/>
        </a:spcAft>
        <a:buChar char="»"/>
        <a:defRPr>
          <a:solidFill>
            <a:schemeClr val="tx1"/>
          </a:solidFill>
          <a:latin typeface="+mn-lt"/>
          <a:cs typeface="+mn-cs"/>
        </a:defRPr>
      </a:lvl6pPr>
      <a:lvl7pPr marL="2466975" indent="-241300" algn="l" defTabSz="966788" rtl="0" eaLnBrk="1" fontAlgn="base" hangingPunct="1">
        <a:lnSpc>
          <a:spcPts val="2600"/>
        </a:lnSpc>
        <a:spcBef>
          <a:spcPts val="1900"/>
        </a:spcBef>
        <a:spcAft>
          <a:spcPct val="0"/>
        </a:spcAft>
        <a:buChar char="»"/>
        <a:defRPr>
          <a:solidFill>
            <a:schemeClr val="tx1"/>
          </a:solidFill>
          <a:latin typeface="+mn-lt"/>
          <a:cs typeface="+mn-cs"/>
        </a:defRPr>
      </a:lvl7pPr>
      <a:lvl8pPr marL="2924175" indent="-241300" algn="l" defTabSz="966788" rtl="0" eaLnBrk="1" fontAlgn="base" hangingPunct="1">
        <a:lnSpc>
          <a:spcPts val="2600"/>
        </a:lnSpc>
        <a:spcBef>
          <a:spcPts val="1900"/>
        </a:spcBef>
        <a:spcAft>
          <a:spcPct val="0"/>
        </a:spcAft>
        <a:buChar char="»"/>
        <a:defRPr>
          <a:solidFill>
            <a:schemeClr val="tx1"/>
          </a:solidFill>
          <a:latin typeface="+mn-lt"/>
          <a:cs typeface="+mn-cs"/>
        </a:defRPr>
      </a:lvl8pPr>
      <a:lvl9pPr marL="3381375" indent="-241300" algn="l" defTabSz="966788" rtl="0" eaLnBrk="1" fontAlgn="base" hangingPunct="1">
        <a:lnSpc>
          <a:spcPts val="2600"/>
        </a:lnSpc>
        <a:spcBef>
          <a:spcPts val="1900"/>
        </a:spcBef>
        <a:spcAft>
          <a:spcPct val="0"/>
        </a:spcAft>
        <a:buChar char="»"/>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png"/><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image" Target="../media/image72.gif"/><Relationship Id="rId1" Type="http://schemas.openxmlformats.org/officeDocument/2006/relationships/slideLayout" Target="../slideLayouts/slideLayout19.xml"/></Relationships>
</file>

<file path=ppt/slides/_rels/slide104.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75.png"/></Relationships>
</file>

<file path=ppt/slides/_rels/slide106.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emf"/><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3" Type="http://schemas.openxmlformats.org/officeDocument/2006/relationships/image" Target="../media/image88.tiff"/><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comments" Target="../comments/comment1.xml"/><Relationship Id="rId4" Type="http://schemas.openxmlformats.org/officeDocument/2006/relationships/image" Target="../media/image89.tiff"/></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emf"/><Relationship Id="rId1" Type="http://schemas.openxmlformats.org/officeDocument/2006/relationships/slideLayout" Target="../slideLayouts/slideLayout9.xml"/></Relationships>
</file>

<file path=ppt/slides/_rels/slide125.xml.rels><?xml version="1.0" encoding="UTF-8" standalone="yes"?>
<Relationships xmlns="http://schemas.openxmlformats.org/package/2006/relationships"><Relationship Id="rId3" Type="http://schemas.microsoft.com/office/2007/relationships/media" Target="../media/media4.mp4"/><Relationship Id="rId7" Type="http://schemas.openxmlformats.org/officeDocument/2006/relationships/image" Target="../media/image9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92.png"/><Relationship Id="rId5" Type="http://schemas.openxmlformats.org/officeDocument/2006/relationships/slideLayout" Target="../slideLayouts/slideLayout4.xml"/><Relationship Id="rId4" Type="http://schemas.openxmlformats.org/officeDocument/2006/relationships/video" Target="../media/media4.mp4"/></Relationships>
</file>

<file path=ppt/slides/_rels/slide12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emf"/><Relationship Id="rId1" Type="http://schemas.openxmlformats.org/officeDocument/2006/relationships/slideLayout" Target="../slideLayouts/slideLayout9.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8.xml.rels><?xml version="1.0" encoding="UTF-8" standalone="yes"?>
<Relationships xmlns="http://schemas.openxmlformats.org/package/2006/relationships"><Relationship Id="rId3" Type="http://schemas.openxmlformats.org/officeDocument/2006/relationships/image" Target="../media/image96.tiff"/><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3" Type="http://schemas.openxmlformats.org/officeDocument/2006/relationships/slide" Target="slide18.xml"/><Relationship Id="rId7" Type="http://schemas.openxmlformats.org/officeDocument/2006/relationships/slide" Target="slide131.xml"/><Relationship Id="rId2" Type="http://schemas.openxmlformats.org/officeDocument/2006/relationships/image" Target="../media/image97.png"/><Relationship Id="rId1" Type="http://schemas.openxmlformats.org/officeDocument/2006/relationships/slideLayout" Target="../slideLayouts/slideLayout9.xml"/><Relationship Id="rId6" Type="http://schemas.openxmlformats.org/officeDocument/2006/relationships/slide" Target="slide130.xml"/><Relationship Id="rId5" Type="http://schemas.openxmlformats.org/officeDocument/2006/relationships/slide" Target="slide16.xml"/><Relationship Id="rId4" Type="http://schemas.openxmlformats.org/officeDocument/2006/relationships/slide" Target="slide6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6.xml"/><Relationship Id="rId1" Type="http://schemas.openxmlformats.org/officeDocument/2006/relationships/slideLayout" Target="../slideLayouts/slideLayout14.xml"/><Relationship Id="rId4" Type="http://schemas.openxmlformats.org/officeDocument/2006/relationships/image" Target="../media/image97.png"/></Relationships>
</file>

<file path=ppt/slides/_rels/slide13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9.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110.emf"/><Relationship Id="rId4" Type="http://schemas.openxmlformats.org/officeDocument/2006/relationships/oleObject" Target="../embeddings/oleObject2.bin"/></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5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4.xml"/><Relationship Id="rId1" Type="http://schemas.openxmlformats.org/officeDocument/2006/relationships/vmlDrawing" Target="../drawings/vmlDrawing3.vml"/><Relationship Id="rId4" Type="http://schemas.openxmlformats.org/officeDocument/2006/relationships/image" Target="../media/image111.emf"/></Relationships>
</file>

<file path=ppt/slides/_rels/slide151.x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2" Type="http://schemas.openxmlformats.org/officeDocument/2006/relationships/image" Target="../media/image113.wmf"/><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9.xml"/></Relationships>
</file>

<file path=ppt/slides/_rels/slide16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4.xml"/><Relationship Id="rId1" Type="http://schemas.openxmlformats.org/officeDocument/2006/relationships/vmlDrawing" Target="../drawings/vmlDrawing4.vml"/><Relationship Id="rId4" Type="http://schemas.openxmlformats.org/officeDocument/2006/relationships/image" Target="../media/image116.emf"/></Relationships>
</file>

<file path=ppt/slides/_rels/slide16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4.xml"/><Relationship Id="rId1" Type="http://schemas.openxmlformats.org/officeDocument/2006/relationships/vmlDrawing" Target="../drawings/vmlDrawing5.vml"/><Relationship Id="rId4" Type="http://schemas.openxmlformats.org/officeDocument/2006/relationships/image" Target="../media/image117.emf"/></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0.xml"/></Relationships>
</file>

<file path=ppt/slides/_rels/slide16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23.png"/></Relationships>
</file>

<file path=ppt/slides/_rels/slide17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6.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8.xml"/></Relationships>
</file>

<file path=ppt/slides/_rels/slide17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8.xml"/></Relationships>
</file>

<file path=ppt/slides/_rels/slide17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4.png"/><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9.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4.xml"/><Relationship Id="rId1" Type="http://schemas.openxmlformats.org/officeDocument/2006/relationships/vmlDrawing" Target="../drawings/vmlDrawing6.vml"/><Relationship Id="rId4" Type="http://schemas.openxmlformats.org/officeDocument/2006/relationships/image" Target="../media/image126.png"/></Relationships>
</file>

<file path=ppt/slides/_rels/slide18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4.xml"/><Relationship Id="rId1" Type="http://schemas.openxmlformats.org/officeDocument/2006/relationships/vmlDrawing" Target="../drawings/vmlDrawing7.vml"/><Relationship Id="rId4" Type="http://schemas.openxmlformats.org/officeDocument/2006/relationships/image" Target="../media/image127.emf"/></Relationships>
</file>

<file path=ppt/slides/_rels/slide18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4.xml"/><Relationship Id="rId1" Type="http://schemas.openxmlformats.org/officeDocument/2006/relationships/vmlDrawing" Target="../drawings/vmlDrawing8.vml"/><Relationship Id="rId4" Type="http://schemas.openxmlformats.org/officeDocument/2006/relationships/image" Target="../media/image128.emf"/></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90.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image" Target="../media/image129.png"/><Relationship Id="rId1" Type="http://schemas.openxmlformats.org/officeDocument/2006/relationships/slideLayout" Target="../slideLayouts/slideLayout4.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png"/></Relationships>
</file>

<file path=ppt/slides/_rels/slide19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png"/></Relationships>
</file>

<file path=ppt/slides/_rels/slide19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5.xml"/><Relationship Id="rId1" Type="http://schemas.openxmlformats.org/officeDocument/2006/relationships/vmlDrawing" Target="../drawings/vmlDrawing9.vml"/><Relationship Id="rId5" Type="http://schemas.openxmlformats.org/officeDocument/2006/relationships/image" Target="../media/image140.emf"/><Relationship Id="rId4" Type="http://schemas.openxmlformats.org/officeDocument/2006/relationships/oleObject" Target="../embeddings/oleObject9.bin"/></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slide" Target="slide129.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25.png"/><Relationship Id="rId5" Type="http://schemas.openxmlformats.org/officeDocument/2006/relationships/package" Target="../embeddings/Microsoft_Word_Document2.docx"/><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4v"/><Relationship Id="rId1" Type="http://schemas.microsoft.com/office/2007/relationships/media" Target="../media/media1.m4v"/><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xml"/><Relationship Id="rId4" Type="http://schemas.openxmlformats.org/officeDocument/2006/relationships/image" Target="../media/image4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9.xml"/><Relationship Id="rId4" Type="http://schemas.openxmlformats.org/officeDocument/2006/relationships/image" Target="../media/image53.tiff"/></Relationships>
</file>

<file path=ppt/slides/_rels/slide8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86.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4063" y="911225"/>
            <a:ext cx="8161337" cy="1222375"/>
          </a:xfrm>
          <a:solidFill>
            <a:schemeClr val="bg1">
              <a:alpha val="84000"/>
            </a:schemeClr>
          </a:solidFill>
          <a:ln>
            <a:noFill/>
          </a:ln>
        </p:spPr>
        <p:txBody>
          <a:bodyPr anchor="ctr"/>
          <a:lstStyle/>
          <a:p>
            <a:r>
              <a:rPr lang="en-US" dirty="0"/>
              <a:t>Why Is Insurance Choice So Difficult For Consumers?</a:t>
            </a:r>
          </a:p>
        </p:txBody>
      </p:sp>
      <p:sp>
        <p:nvSpPr>
          <p:cNvPr id="3" name="Subtitle 2"/>
          <p:cNvSpPr>
            <a:spLocks noGrp="1"/>
          </p:cNvSpPr>
          <p:nvPr>
            <p:ph type="subTitle" idx="1"/>
          </p:nvPr>
        </p:nvSpPr>
        <p:spPr>
          <a:xfrm>
            <a:off x="754063" y="4038600"/>
            <a:ext cx="6561137" cy="905376"/>
          </a:xfrm>
          <a:solidFill>
            <a:schemeClr val="bg1">
              <a:alpha val="83000"/>
            </a:schemeClr>
          </a:solidFill>
        </p:spPr>
        <p:txBody>
          <a:bodyPr/>
          <a:lstStyle/>
          <a:p>
            <a:r>
              <a:rPr lang="en-US" dirty="0"/>
              <a:t>Eric J. Johnson</a:t>
            </a:r>
          </a:p>
          <a:p>
            <a:r>
              <a:rPr lang="en-US" dirty="0"/>
              <a:t>Center for Decision Sciences</a:t>
            </a:r>
          </a:p>
        </p:txBody>
      </p:sp>
      <p:sp>
        <p:nvSpPr>
          <p:cNvPr id="4" name="Text Placeholder 3"/>
          <p:cNvSpPr>
            <a:spLocks noGrp="1"/>
          </p:cNvSpPr>
          <p:nvPr>
            <p:ph type="body" sz="quarter" idx="10"/>
          </p:nvPr>
        </p:nvSpPr>
        <p:spPr>
          <a:xfrm>
            <a:off x="4114800" y="6705600"/>
            <a:ext cx="5105400" cy="381000"/>
          </a:xfrm>
        </p:spPr>
        <p:txBody>
          <a:bodyPr/>
          <a:lstStyle/>
          <a:p>
            <a:pPr>
              <a:lnSpc>
                <a:spcPct val="100000"/>
              </a:lnSpc>
              <a:spcBef>
                <a:spcPts val="0"/>
              </a:spcBef>
            </a:pPr>
            <a:endParaRPr lang="en-US" sz="1000" dirty="0"/>
          </a:p>
          <a:p>
            <a:pPr>
              <a:lnSpc>
                <a:spcPct val="100000"/>
              </a:lnSpc>
              <a:spcBef>
                <a:spcPts val="0"/>
              </a:spcBef>
            </a:pPr>
            <a:r>
              <a:rPr lang="en-US" sz="1000" dirty="0">
                <a:cs typeface="Times New Roman" pitchFamily="18" charset="0"/>
              </a:rPr>
              <a:t>Behaviorally Informed Insurance, </a:t>
            </a:r>
          </a:p>
        </p:txBody>
      </p:sp>
      <p:sp>
        <p:nvSpPr>
          <p:cNvPr id="6" name="Rectangle 5"/>
          <p:cNvSpPr>
            <a:spLocks noGrp="1" noChangeArrowheads="1"/>
          </p:cNvSpPr>
          <p:nvPr/>
        </p:nvSpPr>
        <p:spPr bwMode="gray">
          <a:xfrm>
            <a:off x="228600" y="6324600"/>
            <a:ext cx="8839200" cy="994926"/>
          </a:xfrm>
          <a:prstGeom prst="rect">
            <a:avLst/>
          </a:prstGeom>
          <a:noFill/>
          <a:ln w="9525">
            <a:noFill/>
            <a:miter lim="800000"/>
            <a:headEnd/>
            <a:tailEnd/>
          </a:ln>
        </p:spPr>
        <p:txBody>
          <a:bodyPr vert="horz" wrap="square" lIns="91432" tIns="45716" rIns="91432" bIns="45716" numCol="1" anchor="t" anchorCtr="0" compatLnSpc="1">
            <a:prstTxWarp prst="textNoShape">
              <a:avLst/>
            </a:prstTxWarp>
            <a:normAutofit fontScale="85000" lnSpcReduction="20000"/>
          </a:bodyPr>
          <a:lstStyle>
            <a:lvl1pPr marL="0" indent="0" algn="l" rtl="0" eaLnBrk="1" fontAlgn="base" hangingPunct="1">
              <a:lnSpc>
                <a:spcPts val="1700"/>
              </a:lnSpc>
              <a:spcBef>
                <a:spcPts val="1200"/>
              </a:spcBef>
              <a:spcAft>
                <a:spcPct val="0"/>
              </a:spcAft>
              <a:buSzPct val="75000"/>
              <a:buFont typeface="Arial" pitchFamily="-107" charset="0"/>
              <a:buNone/>
              <a:defRPr sz="2000">
                <a:solidFill>
                  <a:schemeClr val="bg1"/>
                </a:solidFill>
                <a:latin typeface="+mn-lt"/>
                <a:ea typeface="+mn-ea"/>
                <a:cs typeface="+mn-cs"/>
              </a:defRPr>
            </a:lvl1pPr>
            <a:lvl2pPr marL="508000" indent="-219075" algn="l" rtl="0" eaLnBrk="1" fontAlgn="base" hangingPunct="1">
              <a:lnSpc>
                <a:spcPts val="2463"/>
              </a:lnSpc>
              <a:spcBef>
                <a:spcPts val="1800"/>
              </a:spcBef>
              <a:spcAft>
                <a:spcPct val="0"/>
              </a:spcAft>
              <a:buChar char="–"/>
              <a:defRPr sz="2800">
                <a:solidFill>
                  <a:schemeClr val="tx1"/>
                </a:solidFill>
                <a:latin typeface="+mn-lt"/>
                <a:ea typeface="+mn-ea"/>
                <a:cs typeface="+mn-cs"/>
              </a:defRPr>
            </a:lvl2pPr>
            <a:lvl3pPr marL="782638" indent="-160338" algn="l" rtl="0" eaLnBrk="1" fontAlgn="base" hangingPunct="1">
              <a:lnSpc>
                <a:spcPts val="2463"/>
              </a:lnSpc>
              <a:spcBef>
                <a:spcPts val="1800"/>
              </a:spcBef>
              <a:spcAft>
                <a:spcPct val="0"/>
              </a:spcAft>
              <a:buChar char="•"/>
              <a:defRPr sz="2800">
                <a:solidFill>
                  <a:schemeClr val="tx1"/>
                </a:solidFill>
                <a:latin typeface="+mn-lt"/>
                <a:ea typeface="+mn-ea"/>
                <a:cs typeface="+mn-cs"/>
              </a:defRPr>
            </a:lvl3pPr>
            <a:lvl4pPr marL="1123950" indent="-227013" algn="l" rtl="0" eaLnBrk="1" fontAlgn="base" hangingPunct="1">
              <a:lnSpc>
                <a:spcPts val="2463"/>
              </a:lnSpc>
              <a:spcBef>
                <a:spcPts val="1800"/>
              </a:spcBef>
              <a:spcAft>
                <a:spcPct val="0"/>
              </a:spcAft>
              <a:buChar char="–"/>
              <a:defRPr sz="2800">
                <a:solidFill>
                  <a:schemeClr val="tx1"/>
                </a:solidFill>
                <a:latin typeface="+mn-lt"/>
                <a:ea typeface="+mn-ea"/>
                <a:cs typeface="+mn-cs"/>
              </a:defRPr>
            </a:lvl4pPr>
            <a:lvl5pPr marL="1468438" indent="-228600" algn="l" rtl="0" eaLnBrk="1" fontAlgn="base" hangingPunct="1">
              <a:lnSpc>
                <a:spcPts val="2463"/>
              </a:lnSpc>
              <a:spcBef>
                <a:spcPts val="1800"/>
              </a:spcBef>
              <a:spcAft>
                <a:spcPct val="0"/>
              </a:spcAft>
              <a:buChar char="»"/>
              <a:defRPr sz="2800">
                <a:solidFill>
                  <a:schemeClr val="tx1"/>
                </a:solidFill>
                <a:latin typeface="+mn-lt"/>
                <a:ea typeface="+mn-ea"/>
                <a:cs typeface="+mn-cs"/>
              </a:defRPr>
            </a:lvl5pPr>
            <a:lvl6pPr marL="1925638" indent="-228600" algn="l" rtl="0" eaLnBrk="1" fontAlgn="base" hangingPunct="1">
              <a:lnSpc>
                <a:spcPts val="2463"/>
              </a:lnSpc>
              <a:spcBef>
                <a:spcPts val="1800"/>
              </a:spcBef>
              <a:spcAft>
                <a:spcPct val="0"/>
              </a:spcAft>
              <a:buChar char="»"/>
              <a:defRPr sz="2800">
                <a:solidFill>
                  <a:schemeClr val="tx1"/>
                </a:solidFill>
                <a:latin typeface="+mn-lt"/>
                <a:ea typeface="+mn-ea"/>
                <a:cs typeface="+mn-cs"/>
              </a:defRPr>
            </a:lvl6pPr>
            <a:lvl7pPr marL="2382838" indent="-228600" algn="l" rtl="0" eaLnBrk="1" fontAlgn="base" hangingPunct="1">
              <a:lnSpc>
                <a:spcPts val="2463"/>
              </a:lnSpc>
              <a:spcBef>
                <a:spcPts val="1800"/>
              </a:spcBef>
              <a:spcAft>
                <a:spcPct val="0"/>
              </a:spcAft>
              <a:buChar char="»"/>
              <a:defRPr sz="2800">
                <a:solidFill>
                  <a:schemeClr val="tx1"/>
                </a:solidFill>
                <a:latin typeface="+mn-lt"/>
                <a:ea typeface="+mn-ea"/>
                <a:cs typeface="+mn-cs"/>
              </a:defRPr>
            </a:lvl7pPr>
            <a:lvl8pPr marL="2840038" indent="-228600" algn="l" rtl="0" eaLnBrk="1" fontAlgn="base" hangingPunct="1">
              <a:lnSpc>
                <a:spcPts val="2463"/>
              </a:lnSpc>
              <a:spcBef>
                <a:spcPts val="1800"/>
              </a:spcBef>
              <a:spcAft>
                <a:spcPct val="0"/>
              </a:spcAft>
              <a:buChar char="»"/>
              <a:defRPr sz="2800">
                <a:solidFill>
                  <a:schemeClr val="tx1"/>
                </a:solidFill>
                <a:latin typeface="+mn-lt"/>
                <a:ea typeface="+mn-ea"/>
                <a:cs typeface="+mn-cs"/>
              </a:defRPr>
            </a:lvl8pPr>
            <a:lvl9pPr marL="3297238" indent="-228600" algn="l" rtl="0" eaLnBrk="1" fontAlgn="base" hangingPunct="1">
              <a:lnSpc>
                <a:spcPts val="2463"/>
              </a:lnSpc>
              <a:spcBef>
                <a:spcPts val="1800"/>
              </a:spcBef>
              <a:spcAft>
                <a:spcPct val="0"/>
              </a:spcAft>
              <a:buChar char="»"/>
              <a:defRPr sz="2800">
                <a:solidFill>
                  <a:schemeClr val="tx1"/>
                </a:solidFill>
                <a:latin typeface="+mn-lt"/>
                <a:ea typeface="+mn-ea"/>
                <a:cs typeface="+mn-cs"/>
              </a:defRPr>
            </a:lvl9pPr>
          </a:lstStyle>
          <a:p>
            <a:pPr eaLnBrk="1" hangingPunct="1">
              <a:lnSpc>
                <a:spcPct val="100000"/>
              </a:lnSpc>
              <a:spcBef>
                <a:spcPts val="0"/>
              </a:spcBef>
              <a:buFont typeface="Arial" pitchFamily="-110" charset="0"/>
              <a:buNone/>
            </a:pPr>
            <a:endParaRPr lang="en-US" sz="3300" dirty="0"/>
          </a:p>
          <a:p>
            <a:pPr eaLnBrk="1" hangingPunct="1">
              <a:lnSpc>
                <a:spcPct val="100000"/>
              </a:lnSpc>
              <a:buFont typeface="Arial" pitchFamily="-110" charset="0"/>
              <a:buNone/>
            </a:pPr>
            <a:endParaRPr lang="en-US" sz="1800" dirty="0">
              <a:solidFill>
                <a:schemeClr val="tx1"/>
              </a:solidFill>
            </a:endParaRPr>
          </a:p>
          <a:p>
            <a:pPr>
              <a:lnSpc>
                <a:spcPct val="100000"/>
              </a:lnSpc>
              <a:spcBef>
                <a:spcPts val="0"/>
              </a:spcBef>
            </a:pPr>
            <a:r>
              <a:rPr lang="en-US" sz="1600" dirty="0">
                <a:solidFill>
                  <a:schemeClr val="tx1"/>
                </a:solidFill>
              </a:rPr>
              <a:t>Supported by the Sloan Foundation,</a:t>
            </a:r>
          </a:p>
          <a:p>
            <a:pPr eaLnBrk="1" hangingPunct="1">
              <a:lnSpc>
                <a:spcPct val="90000"/>
              </a:lnSpc>
              <a:buFont typeface="Arial" pitchFamily="-110" charset="0"/>
              <a:buNone/>
            </a:pPr>
            <a:endParaRPr lang="en-US" sz="1500" dirty="0"/>
          </a:p>
        </p:txBody>
      </p:sp>
    </p:spTree>
    <p:extLst>
      <p:ext uri="{BB962C8B-B14F-4D97-AF65-F5344CB8AC3E}">
        <p14:creationId xmlns:p14="http://schemas.microsoft.com/office/powerpoint/2010/main" val="245073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the behavioral reasons insurance markets may fail?</a:t>
            </a:r>
          </a:p>
        </p:txBody>
      </p:sp>
      <p:sp>
        <p:nvSpPr>
          <p:cNvPr id="3" name="Content Placeholder 2"/>
          <p:cNvSpPr>
            <a:spLocks noGrp="1"/>
          </p:cNvSpPr>
          <p:nvPr>
            <p:ph idx="1"/>
          </p:nvPr>
        </p:nvSpPr>
        <p:spPr/>
        <p:txBody>
          <a:bodyPr/>
          <a:lstStyle/>
          <a:p>
            <a:endParaRPr lang="en-US" dirty="0"/>
          </a:p>
          <a:p>
            <a:r>
              <a:rPr lang="en-US" sz="2400" dirty="0"/>
              <a:t>Perhaps people have the inaccurate beliefs about risks?</a:t>
            </a:r>
          </a:p>
          <a:p>
            <a:endParaRPr lang="en-US" sz="2400" dirty="0"/>
          </a:p>
          <a:p>
            <a:r>
              <a:rPr lang="en-US" sz="2400" dirty="0"/>
              <a:t>Perhaps they unable to calculate the costs and benefits of insuring?</a:t>
            </a:r>
          </a:p>
          <a:p>
            <a:endParaRPr lang="en-US" sz="2400" dirty="0"/>
          </a:p>
          <a:p>
            <a:r>
              <a:rPr lang="en-US" sz="2400" dirty="0"/>
              <a:t>If so, can we help insurance markets work?</a:t>
            </a:r>
          </a:p>
        </p:txBody>
      </p:sp>
    </p:spTree>
    <p:extLst>
      <p:ext uri="{BB962C8B-B14F-4D97-AF65-F5344CB8AC3E}">
        <p14:creationId xmlns:p14="http://schemas.microsoft.com/office/powerpoint/2010/main" val="14338209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Sorting: Rank chosen</a:t>
            </a:r>
          </a:p>
        </p:txBody>
      </p:sp>
      <p:sp>
        <p:nvSpPr>
          <p:cNvPr id="3" name="Content Placeholder 2"/>
          <p:cNvSpPr>
            <a:spLocks noGrp="1"/>
          </p:cNvSpPr>
          <p:nvPr>
            <p:ph idx="1"/>
          </p:nvPr>
        </p:nvSpPr>
        <p:spPr/>
        <p:txBody>
          <a:bodyPr/>
          <a:lstStyle/>
          <a:p>
            <a:r>
              <a:rPr lang="en-US" dirty="0"/>
              <a:t>Order probit of conditions on rank chosen:</a:t>
            </a:r>
          </a:p>
          <a:p>
            <a:pPr lvl="1"/>
            <a:r>
              <a:rPr lang="en-US"/>
              <a:t>Significant </a:t>
            </a:r>
            <a:r>
              <a:rPr lang="en-US" dirty="0"/>
              <a:t>effect of price-quality (p&lt;0.001)</a:t>
            </a:r>
          </a:p>
          <a:p>
            <a:pPr lvl="1"/>
            <a:r>
              <a:rPr lang="en-US" dirty="0"/>
              <a:t>Significant effect of partitioning (p&lt;.001)</a:t>
            </a:r>
          </a:p>
          <a:p>
            <a:pPr lvl="1"/>
            <a:r>
              <a:rPr lang="en-US" dirty="0"/>
              <a:t>No interaction</a:t>
            </a:r>
          </a:p>
        </p:txBody>
      </p:sp>
    </p:spTree>
    <p:extLst>
      <p:ext uri="{BB962C8B-B14F-4D97-AF65-F5344CB8AC3E}">
        <p14:creationId xmlns:p14="http://schemas.microsoft.com/office/powerpoint/2010/main" val="14785933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B. Dellaert\Documents\Tom - Eric - Health care exchanges\Dutch Survey 2014\top 3 prijs kwaliteit.png"/>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62000" y="1752600"/>
            <a:ext cx="5057140" cy="2094230"/>
          </a:xfrm>
          <a:prstGeom prst="rect">
            <a:avLst/>
          </a:prstGeom>
          <a:noFill/>
          <a:ln>
            <a:noFill/>
          </a:ln>
        </p:spPr>
      </p:pic>
      <p:pic>
        <p:nvPicPr>
          <p:cNvPr id="7" name="Picture 6"/>
          <p:cNvPicPr>
            <a:picLocks noChangeAspect="1"/>
          </p:cNvPicPr>
          <p:nvPr/>
        </p:nvPicPr>
        <p:blipFill>
          <a:blip r:embed="rId3"/>
          <a:stretch>
            <a:fillRect/>
          </a:stretch>
        </p:blipFill>
        <p:spPr>
          <a:xfrm>
            <a:off x="2819400" y="3505200"/>
            <a:ext cx="5054600" cy="3187700"/>
          </a:xfrm>
          <a:prstGeom prst="rect">
            <a:avLst/>
          </a:prstGeom>
        </p:spPr>
      </p:pic>
      <p:sp>
        <p:nvSpPr>
          <p:cNvPr id="2" name="Title 1"/>
          <p:cNvSpPr>
            <a:spLocks noGrp="1"/>
          </p:cNvSpPr>
          <p:nvPr>
            <p:ph type="title"/>
          </p:nvPr>
        </p:nvSpPr>
        <p:spPr/>
        <p:txBody>
          <a:bodyPr/>
          <a:lstStyle/>
          <a:p>
            <a:r>
              <a:rPr lang="en-US" dirty="0"/>
              <a:t>What is the process? Study 4</a:t>
            </a:r>
          </a:p>
        </p:txBody>
      </p:sp>
    </p:spTree>
    <p:extLst>
      <p:ext uri="{BB962C8B-B14F-4D97-AF65-F5344CB8AC3E}">
        <p14:creationId xmlns:p14="http://schemas.microsoft.com/office/powerpoint/2010/main" val="438603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656938" y="0"/>
            <a:ext cx="8172688" cy="960120"/>
          </a:xfrm>
        </p:spPr>
        <p:txBody>
          <a:bodyPr/>
          <a:lstStyle/>
          <a:p>
            <a:r>
              <a:rPr lang="en-US" altLang="en-US" b="1" dirty="0"/>
              <a:t>Impact of Smart Choice Sets</a:t>
            </a:r>
          </a:p>
        </p:txBody>
      </p:sp>
      <p:pic>
        <p:nvPicPr>
          <p:cNvPr id="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294643" y="1296459"/>
            <a:ext cx="4897279" cy="576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294642" y="1295400"/>
            <a:ext cx="4897279" cy="5760720"/>
          </a:xfrm>
          <a:prstGeom prst="rect">
            <a:avLst/>
          </a:prstGeom>
          <a:solidFill>
            <a:schemeClr val="bg1"/>
          </a:solidFill>
          <a:ln>
            <a:noFill/>
          </a:ln>
          <a:effectLst/>
          <a:extLst/>
        </p:spPr>
      </p:pic>
    </p:spTree>
    <p:extLst>
      <p:ext uri="{BB962C8B-B14F-4D97-AF65-F5344CB8AC3E}">
        <p14:creationId xmlns:p14="http://schemas.microsoft.com/office/powerpoint/2010/main" val="809680654"/>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ChangeArrowheads="1"/>
          </p:cNvSpPr>
          <p:nvPr/>
        </p:nvSpPr>
        <p:spPr bwMode="auto">
          <a:xfrm>
            <a:off x="1200150" y="2217420"/>
            <a:ext cx="7200900" cy="2220278"/>
          </a:xfrm>
          <a:prstGeom prst="rect">
            <a:avLst/>
          </a:prstGeom>
          <a:solidFill>
            <a:srgbClr val="B8B9B5"/>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2008" tIns="36004" rIns="72008" bIns="36004" anchor="ctr"/>
          <a:lstStyle/>
          <a:p>
            <a:endParaRPr lang="en-US" sz="997"/>
          </a:p>
        </p:txBody>
      </p:sp>
      <p:sp>
        <p:nvSpPr>
          <p:cNvPr id="314373" name="Rectangle 5"/>
          <p:cNvSpPr>
            <a:spLocks noGrp="1" noChangeArrowheads="1"/>
          </p:cNvSpPr>
          <p:nvPr>
            <p:ph type="body" sz="half" idx="2"/>
          </p:nvPr>
        </p:nvSpPr>
        <p:spPr>
          <a:xfrm>
            <a:off x="1860233" y="4497706"/>
            <a:ext cx="6120765" cy="1560195"/>
          </a:xfrm>
        </p:spPr>
        <p:txBody>
          <a:bodyPr/>
          <a:lstStyle/>
          <a:p>
            <a:r>
              <a:rPr lang="en-US" sz="1883" dirty="0"/>
              <a:t>What the eye sees, what the brain tell us.</a:t>
            </a:r>
          </a:p>
          <a:p>
            <a:pPr lvl="1"/>
            <a:r>
              <a:rPr lang="en-US" sz="1568" dirty="0"/>
              <a:t>Foveal vision is narrow (See Marisa’s runners) ~ 2 degrees.   Has about half of all the visual cortex.</a:t>
            </a:r>
          </a:p>
          <a:p>
            <a:pPr lvl="1"/>
            <a:r>
              <a:rPr lang="en-US" sz="1568" dirty="0"/>
              <a:t>Saccadic Masking:  Can you see your eye move in a mirror?</a:t>
            </a:r>
          </a:p>
        </p:txBody>
      </p:sp>
      <p:pic>
        <p:nvPicPr>
          <p:cNvPr id="314374" name="Picture 6" descr="auge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00150" y="2277429"/>
            <a:ext cx="2700338" cy="2062758"/>
          </a:xfrm>
          <a:prstGeom prst="rect">
            <a:avLst/>
          </a:prstGeom>
          <a:noFill/>
          <a:extLst>
            <a:ext uri="{909E8E84-426E-40DD-AFC4-6F175D3DCCD1}">
              <a14:hiddenFill xmlns:a14="http://schemas.microsoft.com/office/drawing/2010/main">
                <a:solidFill>
                  <a:srgbClr val="FFFFFF"/>
                </a:solidFill>
              </a14:hiddenFill>
            </a:ext>
          </a:extLst>
        </p:spPr>
      </p:pic>
      <p:pic>
        <p:nvPicPr>
          <p:cNvPr id="314375" name="Picture 7" descr="auge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640705" y="2277429"/>
            <a:ext cx="2760345" cy="21090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2F472226-9930-D348-A0CC-CE74469FB4CC}"/>
              </a:ext>
            </a:extLst>
          </p:cNvPr>
          <p:cNvSpPr txBox="1"/>
          <p:nvPr/>
        </p:nvSpPr>
        <p:spPr>
          <a:xfrm>
            <a:off x="622619" y="138410"/>
            <a:ext cx="3567002" cy="461665"/>
          </a:xfrm>
          <a:prstGeom prst="rect">
            <a:avLst/>
          </a:prstGeom>
          <a:noFill/>
        </p:spPr>
        <p:txBody>
          <a:bodyPr wrap="none" rtlCol="0">
            <a:spAutoFit/>
          </a:bodyPr>
          <a:lstStyle/>
          <a:p>
            <a:r>
              <a:rPr lang="en-US" sz="2400" b="1" dirty="0">
                <a:solidFill>
                  <a:schemeClr val="accent3"/>
                </a:solidFill>
              </a:rPr>
              <a:t>The nature of fixations.</a:t>
            </a:r>
          </a:p>
        </p:txBody>
      </p:sp>
    </p:spTree>
    <p:extLst>
      <p:ext uri="{BB962C8B-B14F-4D97-AF65-F5344CB8AC3E}">
        <p14:creationId xmlns:p14="http://schemas.microsoft.com/office/powerpoint/2010/main" val="25321364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14374"/>
                                        </p:tgtEl>
                                        <p:attrNameLst>
                                          <p:attrName>style.visibility</p:attrName>
                                        </p:attrNameLst>
                                      </p:cBhvr>
                                      <p:to>
                                        <p:strVal val="visible"/>
                                      </p:to>
                                    </p:set>
                                    <p:animEffect transition="in" filter="box(in)">
                                      <p:cBhvr>
                                        <p:cTn id="7" dur="500"/>
                                        <p:tgtEl>
                                          <p:spTgt spid="314374"/>
                                        </p:tgtEl>
                                      </p:cBhvr>
                                    </p:animEffect>
                                  </p:childTnLst>
                                </p:cTn>
                              </p:par>
                              <p:par>
                                <p:cTn id="8" presetID="4" presetClass="entr" presetSubtype="16" fill="hold" nodeType="withEffect">
                                  <p:stCondLst>
                                    <p:cond delay="0"/>
                                  </p:stCondLst>
                                  <p:childTnLst>
                                    <p:set>
                                      <p:cBhvr>
                                        <p:cTn id="9" dur="1" fill="hold">
                                          <p:stCondLst>
                                            <p:cond delay="0"/>
                                          </p:stCondLst>
                                        </p:cTn>
                                        <p:tgtEl>
                                          <p:spTgt spid="314375"/>
                                        </p:tgtEl>
                                        <p:attrNameLst>
                                          <p:attrName>style.visibility</p:attrName>
                                        </p:attrNameLst>
                                      </p:cBhvr>
                                      <p:to>
                                        <p:strVal val="visible"/>
                                      </p:to>
                                    </p:set>
                                    <p:animEffect transition="in" filter="box(in)">
                                      <p:cBhvr>
                                        <p:cTn id="10" dur="500"/>
                                        <p:tgtEl>
                                          <p:spTgt spid="31437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xit" presetSubtype="10" fill="hold" nodeType="clickEffect">
                                  <p:stCondLst>
                                    <p:cond delay="0"/>
                                  </p:stCondLst>
                                  <p:childTnLst>
                                    <p:animEffect transition="out" filter="checkerboard(across)">
                                      <p:cBhvr>
                                        <p:cTn id="14" dur="500"/>
                                        <p:tgtEl>
                                          <p:spTgt spid="314374"/>
                                        </p:tgtEl>
                                      </p:cBhvr>
                                    </p:animEffect>
                                    <p:set>
                                      <p:cBhvr>
                                        <p:cTn id="15" dur="1" fill="hold">
                                          <p:stCondLst>
                                            <p:cond delay="499"/>
                                          </p:stCondLst>
                                        </p:cTn>
                                        <p:tgtEl>
                                          <p:spTgt spid="314374"/>
                                        </p:tgtEl>
                                        <p:attrNameLst>
                                          <p:attrName>style.visibility</p:attrName>
                                        </p:attrNameLst>
                                      </p:cBhvr>
                                      <p:to>
                                        <p:strVal val="hidden"/>
                                      </p:to>
                                    </p:set>
                                  </p:childTnLst>
                                </p:cTn>
                              </p:par>
                              <p:par>
                                <p:cTn id="16" presetID="5" presetClass="exit" presetSubtype="10" fill="hold" nodeType="withEffect">
                                  <p:stCondLst>
                                    <p:cond delay="0"/>
                                  </p:stCondLst>
                                  <p:childTnLst>
                                    <p:animEffect transition="out" filter="checkerboard(across)">
                                      <p:cBhvr>
                                        <p:cTn id="17" dur="500"/>
                                        <p:tgtEl>
                                          <p:spTgt spid="314375"/>
                                        </p:tgtEl>
                                      </p:cBhvr>
                                    </p:animEffect>
                                    <p:set>
                                      <p:cBhvr>
                                        <p:cTn id="18" dur="1" fill="hold">
                                          <p:stCondLst>
                                            <p:cond delay="499"/>
                                          </p:stCondLst>
                                        </p:cTn>
                                        <p:tgtEl>
                                          <p:spTgt spid="314375"/>
                                        </p:tgtEl>
                                        <p:attrNameLst>
                                          <p:attrName>style.visibility</p:attrName>
                                        </p:attrNameLst>
                                      </p:cBhvr>
                                      <p:to>
                                        <p:strVal val="hidden"/>
                                      </p:to>
                                    </p:set>
                                  </p:childTnLst>
                                </p:cTn>
                              </p:par>
                              <p:par>
                                <p:cTn id="19" presetID="5" presetClass="exit" presetSubtype="10" fill="hold" grpId="0" nodeType="withEffect">
                                  <p:stCondLst>
                                    <p:cond delay="0"/>
                                  </p:stCondLst>
                                  <p:childTnLst>
                                    <p:animEffect transition="out" filter="checkerboard(across)">
                                      <p:cBhvr>
                                        <p:cTn id="20" dur="500"/>
                                        <p:tgtEl>
                                          <p:spTgt spid="314370"/>
                                        </p:tgtEl>
                                      </p:cBhvr>
                                    </p:animEffect>
                                    <p:set>
                                      <p:cBhvr>
                                        <p:cTn id="21" dur="1" fill="hold">
                                          <p:stCondLst>
                                            <p:cond delay="499"/>
                                          </p:stCondLst>
                                        </p:cTn>
                                        <p:tgtEl>
                                          <p:spTgt spid="3143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370"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5881A3-C89D-F246-8718-48A4A2FB120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39F97D98-A128-104E-AB1F-443307A9531C}"/>
              </a:ext>
            </a:extLst>
          </p:cNvPr>
          <p:cNvPicPr>
            <a:picLocks noChangeAspect="1"/>
          </p:cNvPicPr>
          <p:nvPr/>
        </p:nvPicPr>
        <p:blipFill>
          <a:blip r:embed="rId2"/>
          <a:stretch>
            <a:fillRect/>
          </a:stretch>
        </p:blipFill>
        <p:spPr>
          <a:xfrm>
            <a:off x="2284036" y="2476000"/>
            <a:ext cx="4799920" cy="3589401"/>
          </a:xfrm>
          <a:prstGeom prst="rect">
            <a:avLst/>
          </a:prstGeom>
        </p:spPr>
      </p:pic>
    </p:spTree>
    <p:extLst>
      <p:ext uri="{BB962C8B-B14F-4D97-AF65-F5344CB8AC3E}">
        <p14:creationId xmlns:p14="http://schemas.microsoft.com/office/powerpoint/2010/main" val="405527300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movie.mov"/>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2550319" y="2180853"/>
            <a:ext cx="4500563" cy="1884851"/>
          </a:xfrm>
          <a:prstGeom prst="rect">
            <a:avLst/>
          </a:prstGeom>
        </p:spPr>
      </p:pic>
      <p:sp>
        <p:nvSpPr>
          <p:cNvPr id="108" name="Shape 108"/>
          <p:cNvSpPr/>
          <p:nvPr/>
        </p:nvSpPr>
        <p:spPr>
          <a:xfrm>
            <a:off x="1608014" y="1193928"/>
            <a:ext cx="2134299" cy="363494"/>
          </a:xfrm>
          <a:prstGeom prst="rect">
            <a:avLst/>
          </a:prstGeom>
          <a:ln w="12700">
            <a:miter lim="400000"/>
          </a:ln>
          <a:extLst>
            <a:ext uri="{C572A759-6A51-4108-AA02-DFA0A04FC94B}">
              <ma14:wrappingTextBoxFlag xmlns:ma14="http://schemas.microsoft.com/office/mac/drawingml/2011/main" xmlns="" val="1"/>
            </a:ext>
          </a:extLst>
        </p:spPr>
        <p:txBody>
          <a:bodyPr wrap="none" lIns="28129" tIns="28129" rIns="28129" bIns="28129" anchor="ctr">
            <a:spAutoFit/>
          </a:bodyPr>
          <a:lstStyle>
            <a:lvl1pPr>
              <a:defRPr sz="3600">
                <a:solidFill>
                  <a:srgbClr val="7A4779"/>
                </a:solidFill>
                <a:latin typeface="Rockwell"/>
                <a:ea typeface="Rockwell"/>
                <a:cs typeface="Rockwell"/>
                <a:sym typeface="Rockwell"/>
              </a:defRPr>
            </a:lvl1pPr>
          </a:lstStyle>
          <a:p>
            <a:pPr lvl="0">
              <a:defRPr sz="1800">
                <a:solidFill>
                  <a:srgbClr val="000000"/>
                </a:solidFill>
              </a:defRPr>
            </a:pPr>
            <a:r>
              <a:rPr sz="1993"/>
              <a:t>Respondent  1297</a:t>
            </a:r>
          </a:p>
        </p:txBody>
      </p:sp>
      <p:sp>
        <p:nvSpPr>
          <p:cNvPr id="109" name="Shape 109"/>
          <p:cNvSpPr/>
          <p:nvPr/>
        </p:nvSpPr>
        <p:spPr>
          <a:xfrm>
            <a:off x="2058070" y="6019814"/>
            <a:ext cx="5885892" cy="261351"/>
          </a:xfrm>
          <a:prstGeom prst="rect">
            <a:avLst/>
          </a:prstGeom>
          <a:ln w="12700">
            <a:miter lim="400000"/>
          </a:ln>
          <a:extLst>
            <a:ext uri="{C572A759-6A51-4108-AA02-DFA0A04FC94B}">
              <ma14:wrappingTextBoxFlag xmlns:ma14="http://schemas.microsoft.com/office/mac/drawingml/2011/main" xmlns="" val="1"/>
            </a:ext>
          </a:extLst>
        </p:spPr>
        <p:txBody>
          <a:bodyPr lIns="28129" tIns="28129" rIns="28129" bIns="28129" anchor="ctr">
            <a:spAutoFit/>
          </a:bodyPr>
          <a:lstStyle/>
          <a:p>
            <a:pPr marL="253147" indent="-253147">
              <a:defRPr sz="1800"/>
            </a:pPr>
            <a:r>
              <a:rPr sz="1329"/>
              <a:t>Johnson, Schulte-Mecklenbeck, Willemsen, </a:t>
            </a:r>
            <a:r>
              <a:rPr sz="1329" i="1"/>
              <a:t>Psychological Review</a:t>
            </a:r>
            <a:r>
              <a:rPr sz="1329"/>
              <a:t>. (2008)</a:t>
            </a:r>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420675214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grpId="0" nodeType="afterEffect">
                                  <p:stCondLst>
                                    <p:cond delay="0"/>
                                  </p:stCondLst>
                                  <p:childTnLst>
                                    <p:cmd type="call" cmd="playFrom(0.0)">
                                      <p:cBhvr>
                                        <p:cTn id="6" dur="13750" fill="hold"/>
                                        <p:tgtEl>
                                          <p:spTgt spid="10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06"/>
                </p:tgtEl>
              </p:cMediaNode>
            </p:video>
          </p:childTnLst>
        </p:cTn>
      </p:par>
    </p:tnLst>
    <p:bldLst>
      <p:bldP spid="106" grpId="0" animBg="1" advAuto="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A2CFA1-3457-D846-A2C4-11A5F2059CFF}"/>
              </a:ext>
            </a:extLst>
          </p:cNvPr>
          <p:cNvSpPr>
            <a:spLocks noGrp="1"/>
          </p:cNvSpPr>
          <p:nvPr>
            <p:ph type="title"/>
          </p:nvPr>
        </p:nvSpPr>
        <p:spPr/>
        <p:txBody>
          <a:bodyPr/>
          <a:lstStyle/>
          <a:p>
            <a:r>
              <a:rPr lang="en-US" dirty="0"/>
              <a:t>Two major sets of applications</a:t>
            </a:r>
          </a:p>
        </p:txBody>
      </p:sp>
      <p:sp>
        <p:nvSpPr>
          <p:cNvPr id="3" name="Content Placeholder 2">
            <a:extLst>
              <a:ext uri="{FF2B5EF4-FFF2-40B4-BE49-F238E27FC236}">
                <a16:creationId xmlns:a16="http://schemas.microsoft.com/office/drawing/2014/main" xmlns="" id="{CFB620F7-47E2-2045-B78A-D4FDF1379411}"/>
              </a:ext>
            </a:extLst>
          </p:cNvPr>
          <p:cNvSpPr>
            <a:spLocks noGrp="1"/>
          </p:cNvSpPr>
          <p:nvPr>
            <p:ph sz="half" idx="1"/>
          </p:nvPr>
        </p:nvSpPr>
        <p:spPr/>
        <p:txBody>
          <a:bodyPr/>
          <a:lstStyle/>
          <a:p>
            <a:r>
              <a:rPr lang="en-US" dirty="0"/>
              <a:t>Individual Choices</a:t>
            </a:r>
          </a:p>
          <a:p>
            <a:pPr lvl="1"/>
            <a:r>
              <a:rPr lang="en-US" dirty="0"/>
              <a:t>Risk</a:t>
            </a:r>
          </a:p>
          <a:p>
            <a:pPr lvl="1"/>
            <a:r>
              <a:rPr lang="en-US" dirty="0"/>
              <a:t>Time preferences</a:t>
            </a:r>
          </a:p>
        </p:txBody>
      </p:sp>
      <p:sp>
        <p:nvSpPr>
          <p:cNvPr id="4" name="Content Placeholder 3">
            <a:extLst>
              <a:ext uri="{FF2B5EF4-FFF2-40B4-BE49-F238E27FC236}">
                <a16:creationId xmlns:a16="http://schemas.microsoft.com/office/drawing/2014/main" xmlns="" id="{0B061EC7-9C34-B54F-B901-6CEDACA08F60}"/>
              </a:ext>
            </a:extLst>
          </p:cNvPr>
          <p:cNvSpPr>
            <a:spLocks noGrp="1"/>
          </p:cNvSpPr>
          <p:nvPr>
            <p:ph sz="half" idx="2"/>
          </p:nvPr>
        </p:nvSpPr>
        <p:spPr/>
        <p:txBody>
          <a:bodyPr/>
          <a:lstStyle/>
          <a:p>
            <a:r>
              <a:rPr lang="en-US" dirty="0"/>
              <a:t>Games</a:t>
            </a:r>
          </a:p>
        </p:txBody>
      </p:sp>
      <p:sp>
        <p:nvSpPr>
          <p:cNvPr id="6" name="TextBox 5">
            <a:extLst>
              <a:ext uri="{FF2B5EF4-FFF2-40B4-BE49-F238E27FC236}">
                <a16:creationId xmlns:a16="http://schemas.microsoft.com/office/drawing/2014/main" xmlns="" id="{80F37122-35DE-7141-A60B-17AA07CAA4D7}"/>
              </a:ext>
            </a:extLst>
          </p:cNvPr>
          <p:cNvSpPr txBox="1"/>
          <p:nvPr/>
        </p:nvSpPr>
        <p:spPr>
          <a:xfrm>
            <a:off x="4746218" y="4465728"/>
            <a:ext cx="832604" cy="552715"/>
          </a:xfrm>
          <a:prstGeom prst="rect">
            <a:avLst/>
          </a:prstGeom>
          <a:noFill/>
        </p:spPr>
        <p:txBody>
          <a:bodyPr wrap="square" rtlCol="0">
            <a:spAutoFit/>
          </a:bodyPr>
          <a:lstStyle/>
          <a:p>
            <a:r>
              <a:rPr lang="en-US" sz="1496" dirty="0"/>
              <a:t>Row Player</a:t>
            </a:r>
          </a:p>
        </p:txBody>
      </p:sp>
      <p:sp>
        <p:nvSpPr>
          <p:cNvPr id="11" name="TextBox 10">
            <a:extLst>
              <a:ext uri="{FF2B5EF4-FFF2-40B4-BE49-F238E27FC236}">
                <a16:creationId xmlns:a16="http://schemas.microsoft.com/office/drawing/2014/main" xmlns="" id="{E0934607-F8F4-A84B-B16A-5B52A8EF119C}"/>
              </a:ext>
            </a:extLst>
          </p:cNvPr>
          <p:cNvSpPr txBox="1"/>
          <p:nvPr/>
        </p:nvSpPr>
        <p:spPr>
          <a:xfrm>
            <a:off x="5906989" y="5821621"/>
            <a:ext cx="3150394" cy="552715"/>
          </a:xfrm>
          <a:prstGeom prst="rect">
            <a:avLst/>
          </a:prstGeom>
          <a:noFill/>
        </p:spPr>
        <p:txBody>
          <a:bodyPr wrap="square" rtlCol="0">
            <a:spAutoFit/>
          </a:bodyPr>
          <a:lstStyle/>
          <a:p>
            <a:r>
              <a:rPr lang="en-US" sz="1496" dirty="0" err="1"/>
              <a:t>Polonio</a:t>
            </a:r>
            <a:r>
              <a:rPr lang="en-US" sz="1496" dirty="0"/>
              <a:t>, Di </a:t>
            </a:r>
            <a:r>
              <a:rPr lang="en-US" sz="1496" dirty="0" err="1"/>
              <a:t>Guida</a:t>
            </a:r>
            <a:r>
              <a:rPr lang="en-US" sz="1496" dirty="0"/>
              <a:t> &amp; </a:t>
            </a:r>
            <a:r>
              <a:rPr lang="en-US" sz="1496" dirty="0" err="1"/>
              <a:t>Coricelli</a:t>
            </a:r>
            <a:r>
              <a:rPr lang="en-US" sz="1496" dirty="0"/>
              <a:t>, GEB 2015</a:t>
            </a:r>
          </a:p>
        </p:txBody>
      </p:sp>
      <p:grpSp>
        <p:nvGrpSpPr>
          <p:cNvPr id="13" name="Group 12">
            <a:extLst>
              <a:ext uri="{FF2B5EF4-FFF2-40B4-BE49-F238E27FC236}">
                <a16:creationId xmlns:a16="http://schemas.microsoft.com/office/drawing/2014/main" xmlns="" id="{81FE5A8A-9AF4-9A47-9FC9-485BC63BBC3D}"/>
              </a:ext>
            </a:extLst>
          </p:cNvPr>
          <p:cNvGrpSpPr/>
          <p:nvPr/>
        </p:nvGrpSpPr>
        <p:grpSpPr>
          <a:xfrm>
            <a:off x="5400675" y="3541998"/>
            <a:ext cx="3540443" cy="2103383"/>
            <a:chOff x="5719762" y="2439242"/>
            <a:chExt cx="4495800" cy="2670962"/>
          </a:xfrm>
        </p:grpSpPr>
        <p:pic>
          <p:nvPicPr>
            <p:cNvPr id="1025" name="Picture 1" descr="page5image1312">
              <a:extLst>
                <a:ext uri="{FF2B5EF4-FFF2-40B4-BE49-F238E27FC236}">
                  <a16:creationId xmlns:a16="http://schemas.microsoft.com/office/drawing/2014/main" xmlns="" id="{C239A3CD-53CB-A249-A82E-2EA3AE70AC95}"/>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443661" y="2514600"/>
              <a:ext cx="3771901" cy="228787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07B2394B-F806-0D49-81EB-BD572A66707D}"/>
                </a:ext>
              </a:extLst>
            </p:cNvPr>
            <p:cNvSpPr/>
            <p:nvPr/>
          </p:nvSpPr>
          <p:spPr>
            <a:xfrm>
              <a:off x="6429375" y="4200525"/>
              <a:ext cx="757238" cy="685800"/>
            </a:xfrm>
            <a:prstGeom prst="rect">
              <a:avLst/>
            </a:prstGeom>
            <a:solidFill>
              <a:schemeClr val="accent1">
                <a:alpha val="24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6"/>
            </a:p>
          </p:txBody>
        </p:sp>
        <p:sp>
          <p:nvSpPr>
            <p:cNvPr id="7" name="Rectangle 6">
              <a:extLst>
                <a:ext uri="{FF2B5EF4-FFF2-40B4-BE49-F238E27FC236}">
                  <a16:creationId xmlns:a16="http://schemas.microsoft.com/office/drawing/2014/main" xmlns="" id="{A9C61D32-119E-454F-AF34-29C1620972FB}"/>
                </a:ext>
              </a:extLst>
            </p:cNvPr>
            <p:cNvSpPr/>
            <p:nvPr/>
          </p:nvSpPr>
          <p:spPr>
            <a:xfrm>
              <a:off x="8205788" y="4065444"/>
              <a:ext cx="757238" cy="685800"/>
            </a:xfrm>
            <a:prstGeom prst="rect">
              <a:avLst/>
            </a:prstGeom>
            <a:solidFill>
              <a:schemeClr val="accent1">
                <a:alpha val="24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6"/>
            </a:p>
          </p:txBody>
        </p:sp>
        <p:sp>
          <p:nvSpPr>
            <p:cNvPr id="8" name="Rectangle 7">
              <a:extLst>
                <a:ext uri="{FF2B5EF4-FFF2-40B4-BE49-F238E27FC236}">
                  <a16:creationId xmlns:a16="http://schemas.microsoft.com/office/drawing/2014/main" xmlns="" id="{B91D2E27-3DB3-6F47-BBE5-EDF512C2DD40}"/>
                </a:ext>
              </a:extLst>
            </p:cNvPr>
            <p:cNvSpPr/>
            <p:nvPr/>
          </p:nvSpPr>
          <p:spPr>
            <a:xfrm>
              <a:off x="8205788" y="3035300"/>
              <a:ext cx="757238" cy="685800"/>
            </a:xfrm>
            <a:prstGeom prst="rect">
              <a:avLst/>
            </a:prstGeom>
            <a:solidFill>
              <a:schemeClr val="accent1">
                <a:alpha val="24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6"/>
            </a:p>
          </p:txBody>
        </p:sp>
        <p:sp>
          <p:nvSpPr>
            <p:cNvPr id="9" name="Rectangle 8">
              <a:extLst>
                <a:ext uri="{FF2B5EF4-FFF2-40B4-BE49-F238E27FC236}">
                  <a16:creationId xmlns:a16="http://schemas.microsoft.com/office/drawing/2014/main" xmlns="" id="{D0FA8D3E-0320-C94F-9B42-1B9AB0C8F916}"/>
                </a:ext>
              </a:extLst>
            </p:cNvPr>
            <p:cNvSpPr/>
            <p:nvPr/>
          </p:nvSpPr>
          <p:spPr>
            <a:xfrm>
              <a:off x="6538911" y="3035300"/>
              <a:ext cx="757238" cy="685800"/>
            </a:xfrm>
            <a:prstGeom prst="rect">
              <a:avLst/>
            </a:prstGeom>
            <a:solidFill>
              <a:schemeClr val="accent1">
                <a:alpha val="24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6"/>
            </a:p>
          </p:txBody>
        </p:sp>
        <p:sp>
          <p:nvSpPr>
            <p:cNvPr id="10" name="TextBox 9">
              <a:extLst>
                <a:ext uri="{FF2B5EF4-FFF2-40B4-BE49-F238E27FC236}">
                  <a16:creationId xmlns:a16="http://schemas.microsoft.com/office/drawing/2014/main" xmlns="" id="{1CF04EDA-7D33-6848-B871-12626974E0B9}"/>
                </a:ext>
              </a:extLst>
            </p:cNvPr>
            <p:cNvSpPr txBox="1"/>
            <p:nvPr/>
          </p:nvSpPr>
          <p:spPr>
            <a:xfrm>
              <a:off x="5719762" y="4408344"/>
              <a:ext cx="819149" cy="701860"/>
            </a:xfrm>
            <a:prstGeom prst="rect">
              <a:avLst/>
            </a:prstGeom>
            <a:noFill/>
          </p:spPr>
          <p:txBody>
            <a:bodyPr wrap="square" rtlCol="0">
              <a:spAutoFit/>
            </a:bodyPr>
            <a:lstStyle/>
            <a:p>
              <a:r>
                <a:rPr lang="en-US" sz="1496" dirty="0"/>
                <a:t>Down</a:t>
              </a:r>
            </a:p>
          </p:txBody>
        </p:sp>
        <p:sp>
          <p:nvSpPr>
            <p:cNvPr id="12" name="TextBox 11">
              <a:extLst>
                <a:ext uri="{FF2B5EF4-FFF2-40B4-BE49-F238E27FC236}">
                  <a16:creationId xmlns:a16="http://schemas.microsoft.com/office/drawing/2014/main" xmlns="" id="{8C7B22E4-0228-AF4E-9757-9DFB591B51F2}"/>
                </a:ext>
              </a:extLst>
            </p:cNvPr>
            <p:cNvSpPr txBox="1"/>
            <p:nvPr/>
          </p:nvSpPr>
          <p:spPr>
            <a:xfrm>
              <a:off x="5981700" y="3187700"/>
              <a:ext cx="600075" cy="409554"/>
            </a:xfrm>
            <a:prstGeom prst="rect">
              <a:avLst/>
            </a:prstGeom>
            <a:noFill/>
          </p:spPr>
          <p:txBody>
            <a:bodyPr wrap="square" rtlCol="0">
              <a:spAutoFit/>
            </a:bodyPr>
            <a:lstStyle/>
            <a:p>
              <a:r>
                <a:rPr lang="en-US" sz="1496" dirty="0"/>
                <a:t>Up</a:t>
              </a:r>
            </a:p>
          </p:txBody>
        </p:sp>
        <p:sp>
          <p:nvSpPr>
            <p:cNvPr id="14" name="Rectangle 13">
              <a:extLst>
                <a:ext uri="{FF2B5EF4-FFF2-40B4-BE49-F238E27FC236}">
                  <a16:creationId xmlns:a16="http://schemas.microsoft.com/office/drawing/2014/main" xmlns="" id="{D61E72FB-CBB5-AF4B-B1FE-7EF25EDC9F9C}"/>
                </a:ext>
              </a:extLst>
            </p:cNvPr>
            <p:cNvSpPr/>
            <p:nvPr/>
          </p:nvSpPr>
          <p:spPr>
            <a:xfrm>
              <a:off x="9448802" y="3657107"/>
              <a:ext cx="757238" cy="685800"/>
            </a:xfrm>
            <a:prstGeom prst="rect">
              <a:avLst/>
            </a:prstGeom>
            <a:solidFill>
              <a:schemeClr val="accent4">
                <a:lumMod val="20000"/>
                <a:lumOff val="80000"/>
                <a:alpha val="24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6"/>
            </a:p>
          </p:txBody>
        </p:sp>
        <p:sp>
          <p:nvSpPr>
            <p:cNvPr id="15" name="Rectangle 14">
              <a:extLst>
                <a:ext uri="{FF2B5EF4-FFF2-40B4-BE49-F238E27FC236}">
                  <a16:creationId xmlns:a16="http://schemas.microsoft.com/office/drawing/2014/main" xmlns="" id="{5B853108-47B5-714A-B70B-133DE851BAC8}"/>
                </a:ext>
              </a:extLst>
            </p:cNvPr>
            <p:cNvSpPr/>
            <p:nvPr/>
          </p:nvSpPr>
          <p:spPr>
            <a:xfrm>
              <a:off x="7753349" y="3696112"/>
              <a:ext cx="757238" cy="685800"/>
            </a:xfrm>
            <a:prstGeom prst="rect">
              <a:avLst/>
            </a:prstGeom>
            <a:solidFill>
              <a:schemeClr val="accent4">
                <a:lumMod val="20000"/>
                <a:lumOff val="80000"/>
                <a:alpha val="24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6"/>
            </a:p>
          </p:txBody>
        </p:sp>
        <p:sp>
          <p:nvSpPr>
            <p:cNvPr id="16" name="Rectangle 15">
              <a:extLst>
                <a:ext uri="{FF2B5EF4-FFF2-40B4-BE49-F238E27FC236}">
                  <a16:creationId xmlns:a16="http://schemas.microsoft.com/office/drawing/2014/main" xmlns="" id="{F494EC86-E95F-C047-9DAC-D726C3F941A3}"/>
                </a:ext>
              </a:extLst>
            </p:cNvPr>
            <p:cNvSpPr/>
            <p:nvPr/>
          </p:nvSpPr>
          <p:spPr>
            <a:xfrm>
              <a:off x="7591432" y="2439242"/>
              <a:ext cx="757238" cy="685800"/>
            </a:xfrm>
            <a:prstGeom prst="rect">
              <a:avLst/>
            </a:prstGeom>
            <a:solidFill>
              <a:schemeClr val="accent4">
                <a:lumMod val="20000"/>
                <a:lumOff val="80000"/>
                <a:alpha val="24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6"/>
            </a:p>
          </p:txBody>
        </p:sp>
        <p:sp>
          <p:nvSpPr>
            <p:cNvPr id="17" name="Rectangle 16">
              <a:extLst>
                <a:ext uri="{FF2B5EF4-FFF2-40B4-BE49-F238E27FC236}">
                  <a16:creationId xmlns:a16="http://schemas.microsoft.com/office/drawing/2014/main" xmlns="" id="{C561B5C2-02A8-7E44-8AAB-617A1D1EBA2C}"/>
                </a:ext>
              </a:extLst>
            </p:cNvPr>
            <p:cNvSpPr/>
            <p:nvPr/>
          </p:nvSpPr>
          <p:spPr>
            <a:xfrm>
              <a:off x="9444035" y="2514600"/>
              <a:ext cx="757238" cy="685800"/>
            </a:xfrm>
            <a:prstGeom prst="rect">
              <a:avLst/>
            </a:prstGeom>
            <a:solidFill>
              <a:schemeClr val="accent4">
                <a:lumMod val="20000"/>
                <a:lumOff val="80000"/>
                <a:alpha val="24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6"/>
            </a:p>
          </p:txBody>
        </p:sp>
      </p:grpSp>
      <p:pic>
        <p:nvPicPr>
          <p:cNvPr id="18" name="Picture 17">
            <a:extLst>
              <a:ext uri="{FF2B5EF4-FFF2-40B4-BE49-F238E27FC236}">
                <a16:creationId xmlns:a16="http://schemas.microsoft.com/office/drawing/2014/main" xmlns="" id="{FF60F0BA-1D99-E64C-98B8-7E7A793047F7}"/>
              </a:ext>
            </a:extLst>
          </p:cNvPr>
          <p:cNvPicPr>
            <a:picLocks noChangeAspect="1"/>
          </p:cNvPicPr>
          <p:nvPr/>
        </p:nvPicPr>
        <p:blipFill>
          <a:blip r:embed="rId3"/>
          <a:stretch>
            <a:fillRect/>
          </a:stretch>
        </p:blipFill>
        <p:spPr>
          <a:xfrm>
            <a:off x="759469" y="3355846"/>
            <a:ext cx="2572824" cy="2290441"/>
          </a:xfrm>
          <a:prstGeom prst="rect">
            <a:avLst/>
          </a:prstGeom>
        </p:spPr>
      </p:pic>
    </p:spTree>
    <p:extLst>
      <p:ext uri="{BB962C8B-B14F-4D97-AF65-F5344CB8AC3E}">
        <p14:creationId xmlns:p14="http://schemas.microsoft.com/office/powerpoint/2010/main" val="215122240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360" dirty="0"/>
              <a:t>Partitioned task</a:t>
            </a:r>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018586" y="1604807"/>
            <a:ext cx="5834336" cy="445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347003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360" dirty="0"/>
              <a:t>Non-partitioned task</a:t>
            </a:r>
          </a:p>
        </p:txBody>
      </p:sp>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908138" y="1496521"/>
            <a:ext cx="6560980" cy="5604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848459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C:\Users\B. Dellaert\Documents\Tom - Eric - Health care exchanges\Dutch Survey 2014\top 3 prijs kwaliteit.png"/>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62000" y="1752600"/>
            <a:ext cx="5057140" cy="2094230"/>
          </a:xfrm>
          <a:prstGeom prst="rect">
            <a:avLst/>
          </a:prstGeom>
          <a:noFill/>
          <a:ln>
            <a:noFill/>
          </a:ln>
        </p:spPr>
      </p:pic>
      <p:pic>
        <p:nvPicPr>
          <p:cNvPr id="7" name="Picture 6"/>
          <p:cNvPicPr>
            <a:picLocks noChangeAspect="1"/>
          </p:cNvPicPr>
          <p:nvPr/>
        </p:nvPicPr>
        <p:blipFill>
          <a:blip r:embed="rId3"/>
          <a:stretch>
            <a:fillRect/>
          </a:stretch>
        </p:blipFill>
        <p:spPr>
          <a:xfrm>
            <a:off x="2819400" y="3505200"/>
            <a:ext cx="5054600" cy="3187700"/>
          </a:xfrm>
          <a:prstGeom prst="rect">
            <a:avLst/>
          </a:prstGeom>
        </p:spPr>
      </p:pic>
      <p:sp>
        <p:nvSpPr>
          <p:cNvPr id="2" name="Title 1"/>
          <p:cNvSpPr>
            <a:spLocks noGrp="1"/>
          </p:cNvSpPr>
          <p:nvPr>
            <p:ph type="title"/>
          </p:nvPr>
        </p:nvSpPr>
        <p:spPr/>
        <p:txBody>
          <a:bodyPr/>
          <a:lstStyle/>
          <a:p>
            <a:r>
              <a:rPr lang="en-US" dirty="0"/>
              <a:t>What is the process? Study 4</a:t>
            </a:r>
          </a:p>
        </p:txBody>
      </p:sp>
    </p:spTree>
    <p:extLst>
      <p:ext uri="{BB962C8B-B14F-4D97-AF65-F5344CB8AC3E}">
        <p14:creationId xmlns:p14="http://schemas.microsoft.com/office/powerpoint/2010/main" val="16368626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Beliefs about risk</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1517735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28800" y="666750"/>
            <a:ext cx="5943600" cy="5981700"/>
          </a:xfrm>
          <a:prstGeom prst="rect">
            <a:avLst/>
          </a:prstGeom>
          <a:solidFill>
            <a:schemeClr val="bg1"/>
          </a:solidFill>
        </p:spPr>
      </p:pic>
    </p:spTree>
    <p:extLst>
      <p:ext uri="{BB962C8B-B14F-4D97-AF65-F5344CB8AC3E}">
        <p14:creationId xmlns:p14="http://schemas.microsoft.com/office/powerpoint/2010/main" val="134595790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5400000">
            <a:off x="1191848" y="-1496646"/>
            <a:ext cx="7315201" cy="10003694"/>
          </a:xfrm>
          <a:prstGeom prst="rect">
            <a:avLst/>
          </a:prstGeom>
        </p:spPr>
      </p:pic>
    </p:spTree>
    <p:extLst>
      <p:ext uri="{BB962C8B-B14F-4D97-AF65-F5344CB8AC3E}">
        <p14:creationId xmlns:p14="http://schemas.microsoft.com/office/powerpoint/2010/main" val="20691882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Comparing Non-partitioned vs. Partitioned Search</a:t>
            </a:r>
          </a:p>
        </p:txBody>
      </p:sp>
      <p:pic>
        <p:nvPicPr>
          <p:cNvPr id="4" name="Picture 3"/>
          <p:cNvPicPr>
            <a:picLocks noChangeAspect="1"/>
          </p:cNvPicPr>
          <p:nvPr/>
        </p:nvPicPr>
        <p:blipFill>
          <a:blip r:embed="rId2"/>
          <a:stretch>
            <a:fillRect/>
          </a:stretch>
        </p:blipFill>
        <p:spPr>
          <a:xfrm>
            <a:off x="304800" y="2209800"/>
            <a:ext cx="4800600" cy="3830266"/>
          </a:xfrm>
          <a:prstGeom prst="rect">
            <a:avLst/>
          </a:prstGeom>
        </p:spPr>
      </p:pic>
      <p:pic>
        <p:nvPicPr>
          <p:cNvPr id="5" name="Picture 4"/>
          <p:cNvPicPr>
            <a:picLocks noChangeAspect="1"/>
          </p:cNvPicPr>
          <p:nvPr/>
        </p:nvPicPr>
        <p:blipFill>
          <a:blip r:embed="rId3"/>
          <a:stretch>
            <a:fillRect/>
          </a:stretch>
        </p:blipFill>
        <p:spPr>
          <a:xfrm>
            <a:off x="4996656" y="2251470"/>
            <a:ext cx="4495800" cy="3788596"/>
          </a:xfrm>
          <a:prstGeom prst="rect">
            <a:avLst/>
          </a:prstGeom>
        </p:spPr>
      </p:pic>
    </p:spTree>
    <p:extLst>
      <p:ext uri="{BB962C8B-B14F-4D97-AF65-F5344CB8AC3E}">
        <p14:creationId xmlns:p14="http://schemas.microsoft.com/office/powerpoint/2010/main" val="163602879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783813" y="0"/>
            <a:ext cx="8111014" cy="1076801"/>
          </a:xfrm>
        </p:spPr>
        <p:txBody>
          <a:bodyPr vert="horz" wrap="square" lIns="96661" tIns="48331" rIns="138684" bIns="48331" numCol="1" anchor="ctr" anchorCtr="0" compatLnSpc="1">
            <a:prstTxWarp prst="textNoShape">
              <a:avLst/>
            </a:prstTxWarp>
          </a:bodyPr>
          <a:lstStyle/>
          <a:p>
            <a:pPr eaLnBrk="1" hangingPunct="1"/>
            <a:r>
              <a:rPr lang="en-US" altLang="en-US" b="1" dirty="0">
                <a:sym typeface="Verdana" pitchFamily="34" charset="0"/>
              </a:rPr>
              <a:t>Field data:</a:t>
            </a:r>
            <a:br>
              <a:rPr lang="en-US" altLang="en-US" b="1" dirty="0">
                <a:sym typeface="Verdana" pitchFamily="34" charset="0"/>
              </a:rPr>
            </a:br>
            <a:r>
              <a:rPr lang="en-US" altLang="en-US" b="1" dirty="0">
                <a:sym typeface="Verdana" pitchFamily="34" charset="0"/>
              </a:rPr>
              <a:t>Health Insurance Choices</a:t>
            </a:r>
          </a:p>
        </p:txBody>
      </p:sp>
      <p:sp>
        <p:nvSpPr>
          <p:cNvPr id="4104" name="Rectangle 6"/>
          <p:cNvSpPr>
            <a:spLocks/>
          </p:cNvSpPr>
          <p:nvPr/>
        </p:nvSpPr>
        <p:spPr bwMode="auto">
          <a:xfrm>
            <a:off x="812512" y="2139975"/>
            <a:ext cx="8056007" cy="1970246"/>
          </a:xfrm>
          <a:prstGeom prst="rect">
            <a:avLst/>
          </a:prstGeom>
          <a:noFill/>
          <a:ln w="12700">
            <a:noFill/>
            <a:miter lim="800000"/>
            <a:headEnd/>
            <a:tailEnd/>
          </a:ln>
        </p:spPr>
        <p:txBody>
          <a:bodyPr lIns="0" tIns="0" rIns="42671" bIns="0"/>
          <a:lstStyle/>
          <a:p>
            <a:pPr marL="401717" indent="-360045">
              <a:spcBef>
                <a:spcPts val="472"/>
              </a:spcBef>
              <a:buClr>
                <a:srgbClr val="FFFFFF"/>
              </a:buClr>
              <a:buSzPct val="100000"/>
              <a:buFont typeface="Arial" charset="0"/>
              <a:buChar char="•"/>
              <a:defRPr/>
            </a:pPr>
            <a:r>
              <a:rPr lang="en-US" sz="1995" kern="0" dirty="0">
                <a:latin typeface="+mn-lt"/>
              </a:rPr>
              <a:t>Largest online health insurance broker in the Netherlands. Approx. 2M visits annually for health plans. Website sorts health plans by attractiveness.</a:t>
            </a:r>
          </a:p>
          <a:p>
            <a:pPr marL="41672">
              <a:spcBef>
                <a:spcPts val="472"/>
              </a:spcBef>
              <a:buClr>
                <a:srgbClr val="FFFFFF"/>
              </a:buClr>
              <a:buSzPct val="100000"/>
              <a:defRPr/>
            </a:pPr>
            <a:endParaRPr lang="en-US" sz="1995" kern="0" dirty="0">
              <a:latin typeface="+mn-lt"/>
            </a:endParaRPr>
          </a:p>
          <a:p>
            <a:pPr marL="401717" indent="-360045">
              <a:spcBef>
                <a:spcPts val="472"/>
              </a:spcBef>
              <a:buClr>
                <a:srgbClr val="FFFFFF"/>
              </a:buClr>
              <a:buSzPct val="100000"/>
              <a:buFont typeface="Arial" charset="0"/>
              <a:buChar char="•"/>
              <a:defRPr/>
            </a:pPr>
            <a:endParaRPr lang="en-US" sz="1995" kern="0" dirty="0">
              <a:latin typeface="+mn-lt"/>
            </a:endParaRPr>
          </a:p>
          <a:p>
            <a:pPr marL="401717" indent="-360045">
              <a:spcBef>
                <a:spcPts val="472"/>
              </a:spcBef>
              <a:buClr>
                <a:srgbClr val="FFFFFF"/>
              </a:buClr>
              <a:buSzPct val="100000"/>
              <a:buFont typeface="Arial" charset="0"/>
              <a:buChar char="•"/>
              <a:defRPr/>
            </a:pPr>
            <a:r>
              <a:rPr lang="en-US" sz="1995" kern="0" dirty="0">
                <a:latin typeface="+mn-lt"/>
              </a:rPr>
              <a:t>Data: N</a:t>
            </a:r>
            <a:r>
              <a:rPr lang="en-US" sz="1995" kern="0" baseline="-25000" dirty="0">
                <a:latin typeface="+mn-lt"/>
              </a:rPr>
              <a:t>1</a:t>
            </a:r>
            <a:r>
              <a:rPr lang="en-US" sz="1995" kern="0" dirty="0">
                <a:latin typeface="+mn-lt"/>
              </a:rPr>
              <a:t>=8,519 (year 1); N</a:t>
            </a:r>
            <a:r>
              <a:rPr lang="en-US" sz="1995" kern="0" baseline="-25000" dirty="0">
                <a:latin typeface="+mn-lt"/>
              </a:rPr>
              <a:t>2</a:t>
            </a:r>
            <a:r>
              <a:rPr lang="en-US" sz="1995" kern="0" dirty="0">
                <a:latin typeface="+mn-lt"/>
              </a:rPr>
              <a:t> = 35,113 (year 2)</a:t>
            </a:r>
          </a:p>
          <a:p>
            <a:pPr marL="401717" indent="-360045">
              <a:spcBef>
                <a:spcPts val="472"/>
              </a:spcBef>
              <a:buClr>
                <a:srgbClr val="FFFFFF"/>
              </a:buClr>
              <a:buSzPct val="100000"/>
              <a:buFont typeface="Arial" charset="0"/>
              <a:buChar char="•"/>
              <a:defRPr/>
            </a:pPr>
            <a:endParaRPr lang="en-US" sz="1995" kern="0" dirty="0">
              <a:latin typeface="+mn-lt"/>
            </a:endParaRPr>
          </a:p>
          <a:p>
            <a:pPr marL="401717" indent="-360045">
              <a:spcBef>
                <a:spcPts val="472"/>
              </a:spcBef>
              <a:buClr>
                <a:srgbClr val="FFFFFF"/>
              </a:buClr>
              <a:buSzPct val="100000"/>
              <a:buFont typeface="Arial" charset="0"/>
              <a:buChar char="•"/>
              <a:defRPr/>
            </a:pPr>
            <a:r>
              <a:rPr lang="en-US" sz="1995" kern="0" dirty="0">
                <a:latin typeface="+mn-lt"/>
              </a:rPr>
              <a:t/>
            </a:r>
            <a:br>
              <a:rPr lang="en-US" sz="1995" kern="0" dirty="0">
                <a:latin typeface="+mn-lt"/>
              </a:rPr>
            </a:br>
            <a:endParaRPr lang="en-US" sz="1995" kern="0" dirty="0">
              <a:latin typeface="+mn-lt"/>
            </a:endParaRPr>
          </a:p>
          <a:p>
            <a:pPr marL="401717" indent="-360045">
              <a:spcBef>
                <a:spcPts val="472"/>
              </a:spcBef>
              <a:buClr>
                <a:srgbClr val="FFFFFF"/>
              </a:buClr>
              <a:buSzPct val="100000"/>
              <a:buFont typeface="Arial" charset="0"/>
              <a:buChar char="•"/>
              <a:defRPr/>
            </a:pPr>
            <a:endParaRPr lang="en-US" sz="1995" kern="0" dirty="0">
              <a:latin typeface="+mn-lt"/>
            </a:endParaRPr>
          </a:p>
        </p:txBody>
      </p:sp>
    </p:spTree>
    <p:extLst>
      <p:ext uri="{BB962C8B-B14F-4D97-AF65-F5344CB8AC3E}">
        <p14:creationId xmlns:p14="http://schemas.microsoft.com/office/powerpoint/2010/main" val="1846364386"/>
      </p:ext>
    </p:extLst>
  </p:cSld>
  <p:clrMapOvr>
    <a:masterClrMapping/>
  </p:clrMapOvr>
  <p:transition spd="slow"/>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Choice architecture change</a:t>
            </a:r>
          </a:p>
        </p:txBody>
      </p:sp>
      <p:sp>
        <p:nvSpPr>
          <p:cNvPr id="3" name="Content Placeholder 2"/>
          <p:cNvSpPr>
            <a:spLocks noGrp="1"/>
          </p:cNvSpPr>
          <p:nvPr>
            <p:ph idx="1"/>
          </p:nvPr>
        </p:nvSpPr>
        <p:spPr/>
        <p:txBody>
          <a:bodyPr/>
          <a:lstStyle/>
          <a:p>
            <a:r>
              <a:rPr lang="en-US" sz="2400" dirty="0"/>
              <a:t>Website implemented a major choice architecture change between two yearly enrollment periods.</a:t>
            </a:r>
          </a:p>
          <a:p>
            <a:endParaRPr lang="en-US" sz="2400" dirty="0"/>
          </a:p>
          <a:p>
            <a:r>
              <a:rPr lang="en-US" sz="2400" dirty="0"/>
              <a:t>Shifted sorting from price-based ranking only to ranking by balanced price-quality score</a:t>
            </a:r>
          </a:p>
          <a:p>
            <a:r>
              <a:rPr lang="en-US" sz="2400" dirty="0"/>
              <a:t>Partitioned the recommendation list (top 3), while showed the full list before.</a:t>
            </a:r>
          </a:p>
          <a:p>
            <a:endParaRPr lang="en-US" dirty="0"/>
          </a:p>
        </p:txBody>
      </p:sp>
    </p:spTree>
    <p:extLst>
      <p:ext uri="{BB962C8B-B14F-4D97-AF65-F5344CB8AC3E}">
        <p14:creationId xmlns:p14="http://schemas.microsoft.com/office/powerpoint/2010/main" val="70753635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6927636" y="5862184"/>
            <a:ext cx="3087154" cy="205317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6012" tIns="48006" rIns="96012" bIns="48006" numCol="1" rtlCol="0" anchor="t" anchorCtr="0" compatLnSpc="1">
            <a:prstTxWarp prst="textNoShape">
              <a:avLst/>
            </a:prstTxWarp>
          </a:bodyPr>
          <a:lstStyle/>
          <a:p>
            <a:pPr defTabSz="960120" eaLnBrk="0" hangingPunct="0"/>
            <a:endParaRPr lang="en-US" sz="2520">
              <a:ea typeface="Arial Unicode MS" pitchFamily="34" charset="-128"/>
              <a:cs typeface="Arial Unicode MS" pitchFamily="34" charset="-128"/>
            </a:endParaRPr>
          </a:p>
        </p:txBody>
      </p:sp>
      <p:sp>
        <p:nvSpPr>
          <p:cNvPr id="8194" name="Rectangle 2"/>
          <p:cNvSpPr>
            <a:spLocks noGrp="1"/>
          </p:cNvSpPr>
          <p:nvPr>
            <p:ph type="title"/>
          </p:nvPr>
        </p:nvSpPr>
        <p:spPr/>
        <p:txBody>
          <a:bodyPr/>
          <a:lstStyle/>
          <a:p>
            <a:pPr algn="ctr"/>
            <a:r>
              <a:rPr lang="en-US" altLang="en-US" sz="2400" dirty="0"/>
              <a:t>Before Choice Architecture: </a:t>
            </a:r>
            <a:br>
              <a:rPr lang="en-US" altLang="en-US" sz="2400" dirty="0"/>
            </a:br>
            <a:r>
              <a:rPr lang="en-US" altLang="en-US" sz="2400" dirty="0"/>
              <a:t>Price-based ranking</a:t>
            </a:r>
          </a:p>
        </p:txBody>
      </p:sp>
      <p:pic>
        <p:nvPicPr>
          <p:cNvPr id="8195" name="Picture 6"/>
          <p:cNvPicPr>
            <a:picLocks noChangeAspect="1" noChangeArrowheads="1"/>
          </p:cNvPicPr>
          <p:nvPr/>
        </p:nvPicPr>
        <p:blipFill>
          <a:blip r:embed="rId3" cstate="email">
            <a:extLst>
              <a:ext uri="{28A0092B-C50C-407E-A947-70E740481C1C}">
                <a14:useLocalDpi xmlns:a14="http://schemas.microsoft.com/office/drawing/2010/main" val="0"/>
              </a:ext>
            </a:extLst>
          </a:blip>
          <a:srcRect l="12656" t="23195" r="14337"/>
          <a:stretch>
            <a:fillRect/>
          </a:stretch>
        </p:blipFill>
        <p:spPr bwMode="auto">
          <a:xfrm>
            <a:off x="1113716" y="870681"/>
            <a:ext cx="7740479" cy="6444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own Arrow 1"/>
          <p:cNvSpPr/>
          <p:nvPr/>
        </p:nvSpPr>
        <p:spPr>
          <a:xfrm>
            <a:off x="7048356" y="2913013"/>
            <a:ext cx="323031" cy="23509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5"/>
          </a:p>
        </p:txBody>
      </p:sp>
    </p:spTree>
    <p:extLst>
      <p:ext uri="{BB962C8B-B14F-4D97-AF65-F5344CB8AC3E}">
        <p14:creationId xmlns:p14="http://schemas.microsoft.com/office/powerpoint/2010/main" val="9465146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6927636" y="5862184"/>
            <a:ext cx="3087154" cy="205317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6012" tIns="48006" rIns="96012" bIns="48006" numCol="1" rtlCol="0" anchor="t" anchorCtr="0" compatLnSpc="1">
            <a:prstTxWarp prst="textNoShape">
              <a:avLst/>
            </a:prstTxWarp>
          </a:bodyPr>
          <a:lstStyle/>
          <a:p>
            <a:pPr defTabSz="960120" eaLnBrk="0" hangingPunct="0"/>
            <a:endParaRPr lang="en-US" sz="2520">
              <a:ea typeface="Arial Unicode MS" pitchFamily="34" charset="-128"/>
              <a:cs typeface="Arial Unicode MS" pitchFamily="34" charset="-128"/>
            </a:endParaRPr>
          </a:p>
        </p:txBody>
      </p:sp>
      <p:sp>
        <p:nvSpPr>
          <p:cNvPr id="9218" name="Rectangle 2"/>
          <p:cNvSpPr>
            <a:spLocks noGrp="1"/>
          </p:cNvSpPr>
          <p:nvPr>
            <p:ph type="title" idx="4294967295"/>
          </p:nvPr>
        </p:nvSpPr>
        <p:spPr>
          <a:xfrm>
            <a:off x="1980247" y="297180"/>
            <a:ext cx="6420803" cy="1040130"/>
          </a:xfrm>
        </p:spPr>
        <p:txBody>
          <a:bodyPr/>
          <a:lstStyle/>
          <a:p>
            <a:pPr eaLnBrk="1" hangingPunct="1"/>
            <a:r>
              <a:rPr lang="en-US" altLang="en-US"/>
              <a:t>Top 3 zoekresultaat</a:t>
            </a:r>
          </a:p>
        </p:txBody>
      </p:sp>
      <p:pic>
        <p:nvPicPr>
          <p:cNvPr id="9219" name="Picture 6"/>
          <p:cNvPicPr>
            <a:picLocks noChangeAspect="1" noChangeArrowheads="1"/>
          </p:cNvPicPr>
          <p:nvPr/>
        </p:nvPicPr>
        <p:blipFill>
          <a:blip r:embed="rId3" cstate="email">
            <a:extLst>
              <a:ext uri="{28A0092B-C50C-407E-A947-70E740481C1C}">
                <a14:useLocalDpi xmlns:a14="http://schemas.microsoft.com/office/drawing/2010/main" val="0"/>
              </a:ext>
            </a:extLst>
          </a:blip>
          <a:srcRect l="13245" t="23195" r="14337" b="1054"/>
          <a:stretch>
            <a:fillRect/>
          </a:stretch>
        </p:blipFill>
        <p:spPr bwMode="auto">
          <a:xfrm>
            <a:off x="1453934" y="255511"/>
            <a:ext cx="6578322" cy="7130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Box 3"/>
          <p:cNvSpPr txBox="1">
            <a:spLocks noChangeArrowheads="1"/>
          </p:cNvSpPr>
          <p:nvPr/>
        </p:nvSpPr>
        <p:spPr bwMode="auto">
          <a:xfrm>
            <a:off x="1453933" y="57150"/>
            <a:ext cx="6893279" cy="24191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SzPct val="70000"/>
              <a:buFont typeface="Wingdings" pitchFamily="2" charset="2"/>
              <a:buChar char="u"/>
              <a:defRPr sz="2800">
                <a:solidFill>
                  <a:schemeClr val="tx1"/>
                </a:solidFill>
                <a:latin typeface="Arial" charset="0"/>
              </a:defRPr>
            </a:lvl1pPr>
            <a:lvl2pPr marL="742950" indent="-285750" eaLnBrk="0" hangingPunct="0">
              <a:spcBef>
                <a:spcPct val="20000"/>
              </a:spcBef>
              <a:buSzPct val="60000"/>
              <a:buFont typeface="Wingdings" pitchFamily="2" charset="2"/>
              <a:buChar char="v"/>
              <a:defRPr sz="2400">
                <a:solidFill>
                  <a:schemeClr val="tx1"/>
                </a:solidFill>
                <a:latin typeface="Arial" charset="0"/>
              </a:defRPr>
            </a:lvl2pPr>
            <a:lvl3pPr marL="1143000" indent="-228600" eaLnBrk="0" hangingPunct="0">
              <a:spcBef>
                <a:spcPct val="20000"/>
              </a:spcBef>
              <a:buSzPct val="80000"/>
              <a:buFont typeface="Wingdings" pitchFamily="2" charset="2"/>
              <a:buChar char="w"/>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SzTx/>
              <a:buFontTx/>
              <a:buNone/>
            </a:pPr>
            <a:endParaRPr lang="en-US" altLang="en-US" sz="3780" b="1" dirty="0">
              <a:cs typeface="Arial" charset="0"/>
            </a:endParaRPr>
          </a:p>
          <a:p>
            <a:pPr algn="ctr" eaLnBrk="1" hangingPunct="1">
              <a:spcBef>
                <a:spcPct val="0"/>
              </a:spcBef>
              <a:buSzTx/>
              <a:buFontTx/>
              <a:buNone/>
            </a:pPr>
            <a:r>
              <a:rPr lang="en-US" altLang="en-US" sz="3780" b="1" dirty="0">
                <a:cs typeface="Arial" charset="0"/>
              </a:rPr>
              <a:t> </a:t>
            </a:r>
            <a:r>
              <a:rPr lang="en-US" altLang="en-US" sz="3780" dirty="0">
                <a:cs typeface="Arial" charset="0"/>
              </a:rPr>
              <a:t>After: Introduced Top 3 - Price-Quality</a:t>
            </a:r>
            <a:r>
              <a:rPr lang="en-US" altLang="en-US" sz="3780" b="1" dirty="0">
                <a:cs typeface="Arial" charset="0"/>
              </a:rPr>
              <a:t/>
            </a:r>
            <a:br>
              <a:rPr lang="en-US" altLang="en-US" sz="3780" b="1" dirty="0">
                <a:cs typeface="Arial" charset="0"/>
              </a:rPr>
            </a:br>
            <a:r>
              <a:rPr lang="en-US" altLang="en-US" sz="3780" b="1" dirty="0">
                <a:cs typeface="Arial" charset="0"/>
              </a:rPr>
              <a:t> </a:t>
            </a:r>
          </a:p>
        </p:txBody>
      </p:sp>
      <p:grpSp>
        <p:nvGrpSpPr>
          <p:cNvPr id="3" name="Group 9"/>
          <p:cNvGrpSpPr>
            <a:grpSpLocks/>
          </p:cNvGrpSpPr>
          <p:nvPr/>
        </p:nvGrpSpPr>
        <p:grpSpPr bwMode="auto">
          <a:xfrm>
            <a:off x="6829292" y="5817870"/>
            <a:ext cx="1147090" cy="926783"/>
            <a:chOff x="2470705" y="751641"/>
            <a:chExt cx="1368152" cy="1080120"/>
          </a:xfrm>
        </p:grpSpPr>
        <p:sp>
          <p:nvSpPr>
            <p:cNvPr id="11" name="Up Arrow 10"/>
            <p:cNvSpPr/>
            <p:nvPr/>
          </p:nvSpPr>
          <p:spPr>
            <a:xfrm rot="10800000">
              <a:off x="2470705" y="751641"/>
              <a:ext cx="1368152" cy="108012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995"/>
            </a:p>
          </p:txBody>
        </p:sp>
        <p:sp>
          <p:nvSpPr>
            <p:cNvPr id="9224" name="TextBox 11"/>
            <p:cNvSpPr txBox="1">
              <a:spLocks noChangeArrowheads="1"/>
            </p:cNvSpPr>
            <p:nvPr/>
          </p:nvSpPr>
          <p:spPr bwMode="auto">
            <a:xfrm>
              <a:off x="2722731" y="858198"/>
              <a:ext cx="864096" cy="333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70000"/>
                <a:buFont typeface="Wingdings" pitchFamily="2" charset="2"/>
                <a:buChar char="u"/>
                <a:defRPr sz="2800">
                  <a:solidFill>
                    <a:schemeClr val="tx1"/>
                  </a:solidFill>
                  <a:latin typeface="Arial" charset="0"/>
                </a:defRPr>
              </a:lvl1pPr>
              <a:lvl2pPr marL="742950" indent="-285750" eaLnBrk="0" hangingPunct="0">
                <a:spcBef>
                  <a:spcPct val="20000"/>
                </a:spcBef>
                <a:buSzPct val="60000"/>
                <a:buFont typeface="Wingdings" pitchFamily="2" charset="2"/>
                <a:buChar char="v"/>
                <a:defRPr sz="2400">
                  <a:solidFill>
                    <a:schemeClr val="tx1"/>
                  </a:solidFill>
                  <a:latin typeface="Arial" charset="0"/>
                </a:defRPr>
              </a:lvl2pPr>
              <a:lvl3pPr marL="1143000" indent="-228600" eaLnBrk="0" hangingPunct="0">
                <a:spcBef>
                  <a:spcPct val="20000"/>
                </a:spcBef>
                <a:buSzPct val="80000"/>
                <a:buFont typeface="Wingdings" pitchFamily="2" charset="2"/>
                <a:buChar char="w"/>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SzTx/>
                <a:buFontTx/>
                <a:buNone/>
              </a:pPr>
              <a:r>
                <a:rPr lang="en-US" altLang="en-US" sz="1260" dirty="0">
                  <a:cs typeface="Arial" charset="0"/>
                </a:rPr>
                <a:t>Details</a:t>
              </a:r>
            </a:p>
          </p:txBody>
        </p:sp>
      </p:grpSp>
      <p:sp>
        <p:nvSpPr>
          <p:cNvPr id="2" name="Oval 1"/>
          <p:cNvSpPr/>
          <p:nvPr/>
        </p:nvSpPr>
        <p:spPr>
          <a:xfrm>
            <a:off x="2640331" y="3074671"/>
            <a:ext cx="3921919" cy="6172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5"/>
          </a:p>
        </p:txBody>
      </p:sp>
      <p:sp>
        <p:nvSpPr>
          <p:cNvPr id="9" name="TextBox 3"/>
          <p:cNvSpPr txBox="1">
            <a:spLocks noChangeArrowheads="1"/>
          </p:cNvSpPr>
          <p:nvPr/>
        </p:nvSpPr>
        <p:spPr bwMode="auto">
          <a:xfrm>
            <a:off x="1483475" y="-385991"/>
            <a:ext cx="6893279" cy="30008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SzPct val="70000"/>
              <a:buFont typeface="Wingdings" pitchFamily="2" charset="2"/>
              <a:buChar char="u"/>
              <a:defRPr sz="2800">
                <a:solidFill>
                  <a:schemeClr val="tx1"/>
                </a:solidFill>
                <a:latin typeface="Arial" charset="0"/>
              </a:defRPr>
            </a:lvl1pPr>
            <a:lvl2pPr marL="742950" indent="-285750" eaLnBrk="0" hangingPunct="0">
              <a:spcBef>
                <a:spcPct val="20000"/>
              </a:spcBef>
              <a:buSzPct val="60000"/>
              <a:buFont typeface="Wingdings" pitchFamily="2" charset="2"/>
              <a:buChar char="v"/>
              <a:defRPr sz="2400">
                <a:solidFill>
                  <a:schemeClr val="tx1"/>
                </a:solidFill>
                <a:latin typeface="Arial" charset="0"/>
              </a:defRPr>
            </a:lvl2pPr>
            <a:lvl3pPr marL="1143000" indent="-228600" eaLnBrk="0" hangingPunct="0">
              <a:spcBef>
                <a:spcPct val="20000"/>
              </a:spcBef>
              <a:buSzPct val="80000"/>
              <a:buFont typeface="Wingdings" pitchFamily="2" charset="2"/>
              <a:buChar char="w"/>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SzTx/>
              <a:buFontTx/>
              <a:buNone/>
            </a:pPr>
            <a:endParaRPr lang="en-US" altLang="en-US" sz="3780" b="1" dirty="0">
              <a:cs typeface="Arial" charset="0"/>
            </a:endParaRPr>
          </a:p>
          <a:p>
            <a:pPr algn="ctr" eaLnBrk="1" hangingPunct="1">
              <a:spcBef>
                <a:spcPct val="0"/>
              </a:spcBef>
              <a:buSzTx/>
              <a:buFontTx/>
              <a:buNone/>
            </a:pPr>
            <a:r>
              <a:rPr lang="en-US" altLang="en-US" sz="3780" b="1" dirty="0">
                <a:cs typeface="Arial" charset="0"/>
              </a:rPr>
              <a:t> </a:t>
            </a:r>
            <a:r>
              <a:rPr lang="en-US" altLang="en-US" sz="3780" dirty="0">
                <a:cs typeface="Arial" charset="0"/>
              </a:rPr>
              <a:t>After: </a:t>
            </a:r>
            <a:r>
              <a:rPr lang="en-US" altLang="en-US" sz="3780" b="1" dirty="0">
                <a:cs typeface="Arial" charset="0"/>
              </a:rPr>
              <a:t>Partitioning + Better Ranking</a:t>
            </a:r>
          </a:p>
          <a:p>
            <a:pPr algn="ctr" eaLnBrk="1" hangingPunct="1">
              <a:spcBef>
                <a:spcPct val="0"/>
              </a:spcBef>
              <a:buSzTx/>
              <a:buFontTx/>
              <a:buNone/>
            </a:pPr>
            <a:r>
              <a:rPr lang="en-US" altLang="en-US" sz="3780" dirty="0">
                <a:cs typeface="Arial" charset="0"/>
              </a:rPr>
              <a:t>Top 3 + Price/Quality Ranking </a:t>
            </a:r>
            <a:r>
              <a:rPr lang="en-US" altLang="en-US" sz="3780" b="1" dirty="0">
                <a:cs typeface="Arial" charset="0"/>
              </a:rPr>
              <a:t/>
            </a:r>
            <a:br>
              <a:rPr lang="en-US" altLang="en-US" sz="3780" b="1" dirty="0">
                <a:cs typeface="Arial" charset="0"/>
              </a:rPr>
            </a:br>
            <a:r>
              <a:rPr lang="en-US" altLang="en-US" sz="3780" b="1" dirty="0">
                <a:cs typeface="Arial" charset="0"/>
              </a:rPr>
              <a:t> </a:t>
            </a:r>
          </a:p>
        </p:txBody>
      </p:sp>
    </p:spTree>
    <p:extLst>
      <p:ext uri="{BB962C8B-B14F-4D97-AF65-F5344CB8AC3E}">
        <p14:creationId xmlns:p14="http://schemas.microsoft.com/office/powerpoint/2010/main" val="4674179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609600" y="0"/>
            <a:ext cx="8267700" cy="960120"/>
          </a:xfrm>
        </p:spPr>
        <p:txBody>
          <a:bodyPr/>
          <a:lstStyle/>
          <a:p>
            <a:r>
              <a:rPr lang="en-US" altLang="en-US" b="1" dirty="0"/>
              <a:t>Percentage rank chosen</a:t>
            </a:r>
          </a:p>
        </p:txBody>
      </p:sp>
      <p:pic>
        <p:nvPicPr>
          <p:cNvPr id="1126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483745" y="1649235"/>
            <a:ext cx="6861915" cy="4124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9437371"/>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457200"/>
            <a:ext cx="960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5601" name="Picture 1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425700" y="2743200"/>
            <a:ext cx="4749800" cy="22733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0" y="3187700"/>
            <a:ext cx="960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Title 1"/>
          <p:cNvSpPr>
            <a:spLocks noGrp="1"/>
          </p:cNvSpPr>
          <p:nvPr>
            <p:ph type="title"/>
          </p:nvPr>
        </p:nvSpPr>
        <p:spPr/>
        <p:txBody>
          <a:bodyPr/>
          <a:lstStyle/>
          <a:p>
            <a:pPr lvl="0"/>
            <a:r>
              <a:rPr lang="x-none" altLang="x-none" sz="2400" b="0" dirty="0">
                <a:latin typeface="Arial" charset="0"/>
              </a:rPr>
              <a:t>PROPOSED MODERATED MEDIATION STRUCTURE FOR PROCESS DATA</a:t>
            </a:r>
            <a:r>
              <a:rPr lang="x-none" altLang="x-none" sz="2400" b="0" dirty="0">
                <a:solidFill>
                  <a:schemeClr val="tx1"/>
                </a:solidFill>
                <a:latin typeface="Arial" charset="0"/>
              </a:rPr>
              <a:t/>
            </a:r>
            <a:br>
              <a:rPr lang="x-none" altLang="x-none" sz="2400" b="0" dirty="0">
                <a:solidFill>
                  <a:schemeClr val="tx1"/>
                </a:solidFill>
                <a:latin typeface="Arial" charset="0"/>
              </a:rPr>
            </a:br>
            <a:endParaRPr lang="en-US" dirty="0"/>
          </a:p>
        </p:txBody>
      </p:sp>
    </p:spTree>
    <p:extLst>
      <p:ext uri="{BB962C8B-B14F-4D97-AF65-F5344CB8AC3E}">
        <p14:creationId xmlns:p14="http://schemas.microsoft.com/office/powerpoint/2010/main" val="88041217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5800" y="0"/>
            <a:ext cx="7680960" cy="960120"/>
          </a:xfrm>
        </p:spPr>
        <p:txBody>
          <a:bodyPr/>
          <a:lstStyle/>
          <a:p>
            <a:pPr eaLnBrk="1" hangingPunct="1"/>
            <a:r>
              <a:rPr lang="en-US" altLang="en-US" b="1" dirty="0"/>
              <a:t>Conclusions</a:t>
            </a:r>
            <a:endParaRPr lang="en-GB" altLang="en-US" b="1" dirty="0"/>
          </a:p>
        </p:txBody>
      </p:sp>
      <p:sp>
        <p:nvSpPr>
          <p:cNvPr id="12291" name="Rectangle 3"/>
          <p:cNvSpPr>
            <a:spLocks noGrp="1" noChangeArrowheads="1"/>
          </p:cNvSpPr>
          <p:nvPr>
            <p:ph type="body" idx="1"/>
          </p:nvPr>
        </p:nvSpPr>
        <p:spPr>
          <a:xfrm>
            <a:off x="1095788" y="1842998"/>
            <a:ext cx="8141018" cy="4560570"/>
          </a:xfrm>
        </p:spPr>
        <p:txBody>
          <a:bodyPr/>
          <a:lstStyle/>
          <a:p>
            <a:pPr eaLnBrk="1" hangingPunct="1"/>
            <a:r>
              <a:rPr lang="en-US" altLang="en-US" sz="2940" dirty="0"/>
              <a:t>As proposed, sorting on attractiveness facilitates individual choices.</a:t>
            </a:r>
          </a:p>
          <a:p>
            <a:pPr marL="480060" lvl="1" indent="0" algn="r">
              <a:buNone/>
            </a:pPr>
            <a:r>
              <a:rPr lang="en-US" altLang="en-US" sz="1680" dirty="0"/>
              <a:t>H</a:t>
            </a:r>
            <a:r>
              <a:rPr lang="en-US" altLang="en-US" sz="1680" dirty="0">
                <a:cs typeface="Arial" charset="0"/>
              </a:rPr>
              <a:t>ä</a:t>
            </a:r>
            <a:r>
              <a:rPr lang="en-US" altLang="en-US" sz="1680" dirty="0"/>
              <a:t>ubl and Thrifts 2000; Diehl, </a:t>
            </a:r>
            <a:r>
              <a:rPr lang="en-US" altLang="en-US" sz="1680" dirty="0" err="1"/>
              <a:t>Kornish</a:t>
            </a:r>
            <a:r>
              <a:rPr lang="en-US" altLang="en-US" sz="1680" dirty="0"/>
              <a:t> and Lynch 2003; </a:t>
            </a:r>
            <a:br>
              <a:rPr lang="en-US" altLang="en-US" sz="1680" dirty="0"/>
            </a:br>
            <a:r>
              <a:rPr lang="en-US" altLang="en-US" sz="1680" dirty="0"/>
              <a:t>Dellaert and Häubl 2012</a:t>
            </a:r>
          </a:p>
          <a:p>
            <a:pPr eaLnBrk="1" hangingPunct="1"/>
            <a:r>
              <a:rPr lang="en-US" altLang="en-US" sz="2940" dirty="0"/>
              <a:t>Narrowing the number of choices produces better choices.</a:t>
            </a:r>
          </a:p>
          <a:p>
            <a:pPr marL="480060" lvl="1" indent="0" algn="r">
              <a:buNone/>
            </a:pPr>
            <a:r>
              <a:rPr lang="en-US" altLang="en-US" sz="1680" dirty="0"/>
              <a:t>Johnson et al 2013; </a:t>
            </a:r>
            <a:r>
              <a:rPr lang="en-US" altLang="en-US" sz="1680" dirty="0" err="1"/>
              <a:t>Abaluck</a:t>
            </a:r>
            <a:r>
              <a:rPr lang="en-US" altLang="en-US" sz="1680" dirty="0"/>
              <a:t> and Gruber 2009; </a:t>
            </a:r>
            <a:br>
              <a:rPr lang="en-US" altLang="en-US" sz="1680" dirty="0"/>
            </a:br>
            <a:r>
              <a:rPr lang="en-US" altLang="en-US" sz="1680" dirty="0" err="1"/>
              <a:t>Chernov</a:t>
            </a:r>
            <a:r>
              <a:rPr lang="en-US" altLang="en-US" sz="1680" dirty="0"/>
              <a:t>, </a:t>
            </a:r>
            <a:r>
              <a:rPr lang="en-US" altLang="en-US" sz="1680" dirty="0" err="1"/>
              <a:t>Bockenholt</a:t>
            </a:r>
            <a:r>
              <a:rPr lang="en-US" altLang="en-US" sz="1680" dirty="0"/>
              <a:t> and Goodman 2015.</a:t>
            </a:r>
          </a:p>
          <a:p>
            <a:pPr eaLnBrk="1" hangingPunct="1"/>
            <a:r>
              <a:rPr lang="en-US" altLang="en-US" sz="2940" dirty="0"/>
              <a:t>Narrowing choice </a:t>
            </a:r>
            <a:r>
              <a:rPr lang="en-US" altLang="en-US" sz="2940" i="1" dirty="0"/>
              <a:t>hurts</a:t>
            </a:r>
            <a:r>
              <a:rPr lang="en-US" altLang="en-US" sz="2940" dirty="0"/>
              <a:t> decision quality if sorting quality is (very) poor.</a:t>
            </a:r>
            <a:r>
              <a:rPr lang="en-US" altLang="en-US" sz="1890" dirty="0"/>
              <a:t/>
            </a:r>
            <a:br>
              <a:rPr lang="en-US" altLang="en-US" sz="1890" dirty="0"/>
            </a:br>
            <a:endParaRPr lang="en-US" altLang="en-US" sz="1890" dirty="0"/>
          </a:p>
          <a:p>
            <a:pPr marL="0" indent="0">
              <a:buNone/>
            </a:pPr>
            <a:r>
              <a:rPr lang="en-US" altLang="en-US" sz="2100" b="1" dirty="0"/>
              <a:t/>
            </a:r>
            <a:br>
              <a:rPr lang="en-US" altLang="en-US" sz="2100" b="1" dirty="0"/>
            </a:br>
            <a:endParaRPr lang="en-US" altLang="en-US" dirty="0"/>
          </a:p>
        </p:txBody>
      </p:sp>
    </p:spTree>
    <p:extLst>
      <p:ext uri="{BB962C8B-B14F-4D97-AF65-F5344CB8AC3E}">
        <p14:creationId xmlns:p14="http://schemas.microsoft.com/office/powerpoint/2010/main" val="29557441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a:t>
            </a:r>
          </a:p>
        </p:txBody>
      </p:sp>
      <p:pic>
        <p:nvPicPr>
          <p:cNvPr id="4" name="Content Placeholder 3"/>
          <p:cNvPicPr>
            <a:picLocks noGrp="1" noChangeAspect="1"/>
          </p:cNvPicPr>
          <p:nvPr>
            <p:ph idx="1"/>
          </p:nvPr>
        </p:nvPicPr>
        <p:blipFill>
          <a:blip r:embed="rId2"/>
          <a:srcRect l="-14624" r="-14624"/>
          <a:stretch>
            <a:fillRect/>
          </a:stretch>
        </p:blipFill>
        <p:spPr/>
      </p:pic>
    </p:spTree>
    <p:extLst>
      <p:ext uri="{BB962C8B-B14F-4D97-AF65-F5344CB8AC3E}">
        <p14:creationId xmlns:p14="http://schemas.microsoft.com/office/powerpoint/2010/main" val="41925348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Text Box 3"/>
          <p:cNvSpPr txBox="1">
            <a:spLocks noChangeArrowheads="1"/>
          </p:cNvSpPr>
          <p:nvPr/>
        </p:nvSpPr>
        <p:spPr bwMode="auto">
          <a:xfrm>
            <a:off x="1447800" y="1676400"/>
            <a:ext cx="5600700" cy="1514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4620" b="1"/>
              <a:t>Thank you for your attention!</a:t>
            </a:r>
            <a:endParaRPr lang="en-GB" altLang="en-US" sz="4620" b="1" dirty="0"/>
          </a:p>
        </p:txBody>
      </p:sp>
    </p:spTree>
    <p:extLst>
      <p:ext uri="{BB962C8B-B14F-4D97-AF65-F5344CB8AC3E}">
        <p14:creationId xmlns:p14="http://schemas.microsoft.com/office/powerpoint/2010/main" val="1959252596"/>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Similarity</a:t>
            </a:r>
          </a:p>
        </p:txBody>
      </p:sp>
      <p:sp>
        <p:nvSpPr>
          <p:cNvPr id="3" name="Content Placeholder 2"/>
          <p:cNvSpPr>
            <a:spLocks noGrp="1"/>
          </p:cNvSpPr>
          <p:nvPr>
            <p:ph idx="1"/>
          </p:nvPr>
        </p:nvSpPr>
        <p:spPr>
          <a:xfrm>
            <a:off x="841750" y="1323974"/>
            <a:ext cx="8036027" cy="5714387"/>
          </a:xfrm>
        </p:spPr>
        <p:txBody>
          <a:bodyPr>
            <a:normAutofit/>
          </a:bodyPr>
          <a:lstStyle/>
          <a:p>
            <a:r>
              <a:rPr lang="en-US" dirty="0"/>
              <a:t>As you know from news reports, both terrorism and mechanical failures are sources of danger to travellers. Suppose that you are planning to fly to London next week. You are offered a flight insurance policy that will provide $100,000 worth of life insurance in case of your death due to</a:t>
            </a:r>
          </a:p>
          <a:p>
            <a:pPr lvl="1"/>
            <a:r>
              <a:rPr lang="en-US" dirty="0"/>
              <a:t>Any act of terrorism              $14.12</a:t>
            </a:r>
          </a:p>
          <a:p>
            <a:pPr lvl="1"/>
            <a:r>
              <a:rPr lang="en-US" dirty="0"/>
              <a:t>Any non-terrorism related mechanical failure  $10.31</a:t>
            </a:r>
          </a:p>
          <a:p>
            <a:pPr lvl="1"/>
            <a:r>
              <a:rPr lang="en-US" dirty="0"/>
              <a:t>Any reason                              $12.03</a:t>
            </a:r>
          </a:p>
          <a:p>
            <a:pPr lvl="1"/>
            <a:endParaRPr lang="en-US" dirty="0"/>
          </a:p>
          <a:p>
            <a:r>
              <a:rPr lang="en-US" dirty="0"/>
              <a:t>This insurance covers you from the moment you step on the plane until the moment you exit the plane at your desired location. How much would you pay for this coverage?</a:t>
            </a:r>
          </a:p>
        </p:txBody>
      </p:sp>
    </p:spTree>
    <p:extLst>
      <p:ext uri="{BB962C8B-B14F-4D97-AF65-F5344CB8AC3E}">
        <p14:creationId xmlns:p14="http://schemas.microsoft.com/office/powerpoint/2010/main" val="6361125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Innovators</a:t>
            </a:r>
          </a:p>
        </p:txBody>
      </p:sp>
      <p:sp>
        <p:nvSpPr>
          <p:cNvPr id="3" name="Content Placeholder 2"/>
          <p:cNvSpPr>
            <a:spLocks noGrp="1"/>
          </p:cNvSpPr>
          <p:nvPr>
            <p:ph idx="1"/>
          </p:nvPr>
        </p:nvSpPr>
        <p:spPr/>
        <p:txBody>
          <a:bodyPr/>
          <a:lstStyle/>
          <a:p>
            <a:endParaRPr lang="en-US"/>
          </a:p>
        </p:txBody>
      </p:sp>
      <p:sp>
        <p:nvSpPr>
          <p:cNvPr id="4" name="Rectangle 3"/>
          <p:cNvSpPr/>
          <p:nvPr/>
        </p:nvSpPr>
        <p:spPr>
          <a:xfrm>
            <a:off x="2400300" y="1928667"/>
            <a:ext cx="4800600" cy="1320361"/>
          </a:xfrm>
          <a:prstGeom prst="rect">
            <a:avLst/>
          </a:prstGeom>
        </p:spPr>
        <p:txBody>
          <a:bodyPr>
            <a:spAutoFit/>
          </a:bodyPr>
          <a:lstStyle/>
          <a:p>
            <a:r>
              <a:rPr lang="en-US" sz="1995" dirty="0"/>
              <a:t>Punchline:  If people overweight some probabilities and underweight others this will affect their insurance behavior.</a:t>
            </a:r>
          </a:p>
          <a:p>
            <a:r>
              <a:rPr lang="en-US" sz="1995" dirty="0"/>
              <a:t>Source of profitability for low probabilities</a:t>
            </a:r>
          </a:p>
        </p:txBody>
      </p:sp>
      <p:pic>
        <p:nvPicPr>
          <p:cNvPr id="5" name="Picture 4"/>
          <p:cNvPicPr>
            <a:picLocks noChangeAspect="1"/>
          </p:cNvPicPr>
          <p:nvPr/>
        </p:nvPicPr>
        <p:blipFill>
          <a:blip r:embed="rId3"/>
          <a:stretch>
            <a:fillRect/>
          </a:stretch>
        </p:blipFill>
        <p:spPr>
          <a:xfrm>
            <a:off x="841749" y="2206585"/>
            <a:ext cx="2640330" cy="3400425"/>
          </a:xfrm>
          <a:prstGeom prst="rect">
            <a:avLst/>
          </a:prstGeom>
        </p:spPr>
      </p:pic>
      <p:pic>
        <p:nvPicPr>
          <p:cNvPr id="6" name="Picture 5"/>
          <p:cNvPicPr>
            <a:picLocks noChangeAspect="1"/>
          </p:cNvPicPr>
          <p:nvPr/>
        </p:nvPicPr>
        <p:blipFill>
          <a:blip r:embed="rId4"/>
          <a:stretch>
            <a:fillRect/>
          </a:stretch>
        </p:blipFill>
        <p:spPr>
          <a:xfrm>
            <a:off x="3785689" y="2909686"/>
            <a:ext cx="5193291" cy="1994224"/>
          </a:xfrm>
          <a:prstGeom prst="rect">
            <a:avLst/>
          </a:prstGeom>
        </p:spPr>
      </p:pic>
    </p:spTree>
    <p:extLst>
      <p:ext uri="{BB962C8B-B14F-4D97-AF65-F5344CB8AC3E}">
        <p14:creationId xmlns:p14="http://schemas.microsoft.com/office/powerpoint/2010/main" val="3511265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521710" y="1147953"/>
            <a:ext cx="8036027" cy="5634038"/>
          </a:xfrm>
        </p:spPr>
        <p:txBody>
          <a:bodyPr>
            <a:normAutofit/>
          </a:bodyPr>
          <a:lstStyle/>
          <a:p>
            <a:r>
              <a:rPr lang="en-US" dirty="0"/>
              <a:t>Insurance is a major tool for household risk management </a:t>
            </a:r>
            <a:r>
              <a:rPr lang="en-US" i="1" dirty="0"/>
              <a:t>and</a:t>
            </a:r>
            <a:r>
              <a:rPr lang="en-US" dirty="0"/>
              <a:t> a huge, misunderstood and innovative industry.</a:t>
            </a:r>
          </a:p>
          <a:p>
            <a:endParaRPr lang="en-US" dirty="0"/>
          </a:p>
          <a:p>
            <a:r>
              <a:rPr lang="en-US" dirty="0"/>
              <a:t>Traditionally driven by economic analysis which emphasized risk aversion as a source of profits, moral hazard, adverse selection, and transaction costs.</a:t>
            </a:r>
          </a:p>
          <a:p>
            <a:endParaRPr lang="en-US" dirty="0"/>
          </a:p>
          <a:p>
            <a:r>
              <a:rPr lang="en-US" dirty="0"/>
              <a:t>Increasingly insurance behaviors are driven by behavioral analysis, especially reframing of costs and benefits and understanding risk perception.</a:t>
            </a:r>
          </a:p>
          <a:p>
            <a:r>
              <a:rPr lang="en-US" dirty="0"/>
              <a:t>Behaviorally informed analysis (Framed Field Experiments and RCT’s) could improve insurance markets.    </a:t>
            </a:r>
          </a:p>
        </p:txBody>
      </p:sp>
    </p:spTree>
    <p:extLst>
      <p:ext uri="{BB962C8B-B14F-4D97-AF65-F5344CB8AC3E}">
        <p14:creationId xmlns:p14="http://schemas.microsoft.com/office/powerpoint/2010/main" val="120581373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68ACF6-9D91-2042-8CE5-7E6AEE8226E4}"/>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AF45689C-E1FC-5E49-A0A8-E0926D38E096}"/>
              </a:ext>
            </a:extLst>
          </p:cNvPr>
          <p:cNvPicPr>
            <a:picLocks noChangeAspect="1"/>
          </p:cNvPicPr>
          <p:nvPr/>
        </p:nvPicPr>
        <p:blipFill>
          <a:blip r:embed="rId2"/>
          <a:stretch>
            <a:fillRect/>
          </a:stretch>
        </p:blipFill>
        <p:spPr>
          <a:xfrm>
            <a:off x="1751310" y="1244799"/>
            <a:ext cx="6791008" cy="2930366"/>
          </a:xfrm>
          <a:prstGeom prst="rect">
            <a:avLst/>
          </a:prstGeom>
        </p:spPr>
      </p:pic>
      <p:pic>
        <p:nvPicPr>
          <p:cNvPr id="4" name="Picture 3">
            <a:extLst>
              <a:ext uri="{FF2B5EF4-FFF2-40B4-BE49-F238E27FC236}">
                <a16:creationId xmlns:a16="http://schemas.microsoft.com/office/drawing/2014/main" xmlns="" id="{D52E093F-9F37-DF4A-AA3C-7EDDC71A4439}"/>
              </a:ext>
            </a:extLst>
          </p:cNvPr>
          <p:cNvPicPr>
            <a:picLocks noChangeAspect="1"/>
          </p:cNvPicPr>
          <p:nvPr/>
        </p:nvPicPr>
        <p:blipFill>
          <a:blip r:embed="rId3"/>
          <a:stretch>
            <a:fillRect/>
          </a:stretch>
        </p:blipFill>
        <p:spPr>
          <a:xfrm>
            <a:off x="2560319" y="4313307"/>
            <a:ext cx="4868868" cy="2044630"/>
          </a:xfrm>
          <a:prstGeom prst="rect">
            <a:avLst/>
          </a:prstGeom>
        </p:spPr>
      </p:pic>
    </p:spTree>
    <p:extLst>
      <p:ext uri="{BB962C8B-B14F-4D97-AF65-F5344CB8AC3E}">
        <p14:creationId xmlns:p14="http://schemas.microsoft.com/office/powerpoint/2010/main" val="178746001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ED2A2C-E985-EC45-BA68-4169F8D7D234}"/>
              </a:ext>
            </a:extLst>
          </p:cNvPr>
          <p:cNvSpPr>
            <a:spLocks noGrp="1"/>
          </p:cNvSpPr>
          <p:nvPr>
            <p:ph type="title"/>
          </p:nvPr>
        </p:nvSpPr>
        <p:spPr/>
        <p:txBody>
          <a:bodyPr/>
          <a:lstStyle/>
          <a:p>
            <a:endParaRPr lang="en-US"/>
          </a:p>
        </p:txBody>
      </p:sp>
      <p:pic>
        <p:nvPicPr>
          <p:cNvPr id="8" name="Alt_search 1.mp4">
            <a:hlinkClick r:id="" action="ppaction://media"/>
            <a:extLst>
              <a:ext uri="{FF2B5EF4-FFF2-40B4-BE49-F238E27FC236}">
                <a16:creationId xmlns:a16="http://schemas.microsoft.com/office/drawing/2014/main" xmlns="" id="{BED3ACC0-EE8E-354A-B132-7B298AE04F7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421608" y="2596918"/>
            <a:ext cx="3892987" cy="3426679"/>
          </a:xfrm>
          <a:prstGeom prst="rect">
            <a:avLst/>
          </a:prstGeom>
          <a:ln>
            <a:noFill/>
          </a:ln>
          <a:effectLst/>
          <a:scene3d>
            <a:camera prst="orthographicFront"/>
            <a:lightRig rig="balanced" dir="t"/>
          </a:scene3d>
          <a:sp3d prstMaterial="softEdge">
            <a:bevelT w="203200" h="101600" prst="cross"/>
            <a:contourClr>
              <a:srgbClr val="FFFFFF"/>
            </a:contourClr>
          </a:sp3d>
        </p:spPr>
      </p:pic>
      <p:pic>
        <p:nvPicPr>
          <p:cNvPr id="9" name="Att_search 1.mp4">
            <a:hlinkClick r:id="" action="ppaction://media"/>
            <a:extLst>
              <a:ext uri="{FF2B5EF4-FFF2-40B4-BE49-F238E27FC236}">
                <a16:creationId xmlns:a16="http://schemas.microsoft.com/office/drawing/2014/main" xmlns="" id="{47E906BA-489C-8546-A185-622854A53333}"/>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948264" y="2615412"/>
            <a:ext cx="3851067" cy="3389692"/>
          </a:xfrm>
          <a:prstGeom prst="rect">
            <a:avLst/>
          </a:prstGeom>
        </p:spPr>
      </p:pic>
    </p:spTree>
    <p:extLst>
      <p:ext uri="{BB962C8B-B14F-4D97-AF65-F5344CB8AC3E}">
        <p14:creationId xmlns:p14="http://schemas.microsoft.com/office/powerpoint/2010/main" val="377789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67"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36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video>
              <p:cMediaNode vol="80000">
                <p:cTn id="17" fill="hold" display="0">
                  <p:stCondLst>
                    <p:cond delay="indefinite"/>
                  </p:stCondLst>
                </p:cTn>
                <p:tgtEl>
                  <p:spTgt spid="9"/>
                </p:tgtEl>
              </p:cMediaNode>
            </p:video>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8365BB68-6141-D54C-B366-AEDD0489C03C}"/>
              </a:ext>
            </a:extLst>
          </p:cNvPr>
          <p:cNvSpPr>
            <a:spLocks noGrp="1"/>
          </p:cNvSpPr>
          <p:nvPr>
            <p:ph type="title"/>
          </p:nvPr>
        </p:nvSpPr>
        <p:spPr/>
        <p:txBody>
          <a:bodyPr/>
          <a:lstStyle/>
          <a:p>
            <a:endParaRPr lang="en-US"/>
          </a:p>
        </p:txBody>
      </p:sp>
      <p:sp>
        <p:nvSpPr>
          <p:cNvPr id="113" name="Shape 113"/>
          <p:cNvSpPr/>
          <p:nvPr/>
        </p:nvSpPr>
        <p:spPr>
          <a:xfrm>
            <a:off x="1664271" y="1179864"/>
            <a:ext cx="56872" cy="363494"/>
          </a:xfrm>
          <a:prstGeom prst="rect">
            <a:avLst/>
          </a:prstGeom>
          <a:ln w="12700">
            <a:miter lim="400000"/>
          </a:ln>
          <a:extLst>
            <a:ext uri="{C572A759-6A51-4108-AA02-DFA0A04FC94B}">
              <ma14:wrappingTextBoxFlag xmlns:ma14="http://schemas.microsoft.com/office/mac/drawingml/2011/main" xmlns="" val="1"/>
            </a:ext>
          </a:extLst>
        </p:spPr>
        <p:txBody>
          <a:bodyPr wrap="none" lIns="28129" tIns="28129" rIns="28129" bIns="28129" anchor="ctr">
            <a:spAutoFit/>
          </a:bodyPr>
          <a:lstStyle>
            <a:lvl1pPr>
              <a:defRPr sz="3600">
                <a:solidFill>
                  <a:srgbClr val="7A4779"/>
                </a:solidFill>
                <a:latin typeface="Rockwell"/>
                <a:ea typeface="Rockwell"/>
                <a:cs typeface="Rockwell"/>
                <a:sym typeface="Rockwell"/>
              </a:defRPr>
            </a:lvl1pPr>
          </a:lstStyle>
          <a:p>
            <a:pPr lvl="0">
              <a:defRPr sz="1800">
                <a:solidFill>
                  <a:srgbClr val="000000"/>
                </a:solidFill>
              </a:defRPr>
            </a:pPr>
            <a:endParaRPr sz="1993" dirty="0"/>
          </a:p>
        </p:txBody>
      </p:sp>
      <p:pic>
        <p:nvPicPr>
          <p:cNvPr id="6" name="Picture 5">
            <a:extLst>
              <a:ext uri="{FF2B5EF4-FFF2-40B4-BE49-F238E27FC236}">
                <a16:creationId xmlns:a16="http://schemas.microsoft.com/office/drawing/2014/main" xmlns="" id="{71E00C0C-8487-3645-BF25-6431802C4473}"/>
              </a:ext>
            </a:extLst>
          </p:cNvPr>
          <p:cNvPicPr>
            <a:picLocks noChangeAspect="1"/>
          </p:cNvPicPr>
          <p:nvPr/>
        </p:nvPicPr>
        <p:blipFill>
          <a:blip r:embed="rId2"/>
          <a:stretch>
            <a:fillRect/>
          </a:stretch>
        </p:blipFill>
        <p:spPr>
          <a:xfrm>
            <a:off x="1457095" y="2491454"/>
            <a:ext cx="6343880" cy="3489949"/>
          </a:xfrm>
          <a:prstGeom prst="rect">
            <a:avLst/>
          </a:prstGeom>
        </p:spPr>
      </p:pic>
      <p:sp>
        <p:nvSpPr>
          <p:cNvPr id="13" name="Down Arrow 12">
            <a:extLst>
              <a:ext uri="{FF2B5EF4-FFF2-40B4-BE49-F238E27FC236}">
                <a16:creationId xmlns:a16="http://schemas.microsoft.com/office/drawing/2014/main" xmlns="" id="{90BA30D7-1568-5B45-B161-0E8C6CC6C802}"/>
              </a:ext>
            </a:extLst>
          </p:cNvPr>
          <p:cNvSpPr/>
          <p:nvPr/>
        </p:nvSpPr>
        <p:spPr>
          <a:xfrm rot="16200000">
            <a:off x="700255" y="2829703"/>
            <a:ext cx="64229" cy="5272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78"/>
          </a:p>
        </p:txBody>
      </p:sp>
      <p:pic>
        <p:nvPicPr>
          <p:cNvPr id="14" name="Picture 13">
            <a:extLst>
              <a:ext uri="{FF2B5EF4-FFF2-40B4-BE49-F238E27FC236}">
                <a16:creationId xmlns:a16="http://schemas.microsoft.com/office/drawing/2014/main" xmlns="" id="{FD0063AE-21C5-3F42-97C3-96A35D04839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04301" y="2415619"/>
            <a:ext cx="687836" cy="544188"/>
          </a:xfrm>
          <a:prstGeom prst="rect">
            <a:avLst/>
          </a:prstGeom>
        </p:spPr>
      </p:pic>
      <p:pic>
        <p:nvPicPr>
          <p:cNvPr id="18" name="Picture 17">
            <a:extLst>
              <a:ext uri="{FF2B5EF4-FFF2-40B4-BE49-F238E27FC236}">
                <a16:creationId xmlns:a16="http://schemas.microsoft.com/office/drawing/2014/main" xmlns="" id="{6FE5C3B1-2090-DE4D-82F0-3BE838EB115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88451" y="3964333"/>
            <a:ext cx="687836" cy="544188"/>
          </a:xfrm>
          <a:prstGeom prst="rect">
            <a:avLst/>
          </a:prstGeom>
        </p:spPr>
      </p:pic>
      <p:sp>
        <p:nvSpPr>
          <p:cNvPr id="20" name="Down Arrow 19">
            <a:extLst>
              <a:ext uri="{FF2B5EF4-FFF2-40B4-BE49-F238E27FC236}">
                <a16:creationId xmlns:a16="http://schemas.microsoft.com/office/drawing/2014/main" xmlns="" id="{E693E1BD-558D-8A4A-87A8-DE3220363B8A}"/>
              </a:ext>
            </a:extLst>
          </p:cNvPr>
          <p:cNvSpPr/>
          <p:nvPr/>
        </p:nvSpPr>
        <p:spPr>
          <a:xfrm>
            <a:off x="192024" y="3964334"/>
            <a:ext cx="88470" cy="3413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78"/>
          </a:p>
        </p:txBody>
      </p:sp>
    </p:spTree>
    <p:extLst>
      <p:ext uri="{BB962C8B-B14F-4D97-AF65-F5344CB8AC3E}">
        <p14:creationId xmlns:p14="http://schemas.microsoft.com/office/powerpoint/2010/main" val="129239320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5D7903-E076-824F-8FDD-64A4626475CE}"/>
              </a:ext>
            </a:extLst>
          </p:cNvPr>
          <p:cNvSpPr>
            <a:spLocks noGrp="1"/>
          </p:cNvSpPr>
          <p:nvPr>
            <p:ph type="title"/>
          </p:nvPr>
        </p:nvSpPr>
        <p:spPr>
          <a:xfrm>
            <a:off x="401717" y="-28575"/>
            <a:ext cx="8641080" cy="1219200"/>
          </a:xfrm>
        </p:spPr>
        <p:txBody>
          <a:bodyPr/>
          <a:lstStyle/>
          <a:p>
            <a:r>
              <a:rPr lang="en-US" dirty="0"/>
              <a:t>Implications</a:t>
            </a:r>
          </a:p>
        </p:txBody>
      </p:sp>
      <p:sp>
        <p:nvSpPr>
          <p:cNvPr id="3" name="Text Placeholder 2">
            <a:extLst>
              <a:ext uri="{FF2B5EF4-FFF2-40B4-BE49-F238E27FC236}">
                <a16:creationId xmlns:a16="http://schemas.microsoft.com/office/drawing/2014/main" xmlns="" id="{3B3A07FD-AE3E-3048-A1AD-AEC30C33ED1E}"/>
              </a:ext>
            </a:extLst>
          </p:cNvPr>
          <p:cNvSpPr>
            <a:spLocks noGrp="1"/>
          </p:cNvSpPr>
          <p:nvPr>
            <p:ph type="body" idx="1"/>
          </p:nvPr>
        </p:nvSpPr>
        <p:spPr/>
        <p:txBody>
          <a:bodyPr/>
          <a:lstStyle/>
          <a:p>
            <a:r>
              <a:rPr lang="en-US" dirty="0"/>
              <a:t>For Intertemporal Choice</a:t>
            </a:r>
          </a:p>
        </p:txBody>
      </p:sp>
      <p:sp>
        <p:nvSpPr>
          <p:cNvPr id="4" name="Content Placeholder 3">
            <a:extLst>
              <a:ext uri="{FF2B5EF4-FFF2-40B4-BE49-F238E27FC236}">
                <a16:creationId xmlns:a16="http://schemas.microsoft.com/office/drawing/2014/main" xmlns="" id="{20582C1D-3A76-9144-94D0-DC2C9744129B}"/>
              </a:ext>
            </a:extLst>
          </p:cNvPr>
          <p:cNvSpPr>
            <a:spLocks noGrp="1"/>
          </p:cNvSpPr>
          <p:nvPr>
            <p:ph sz="half" idx="2"/>
          </p:nvPr>
        </p:nvSpPr>
        <p:spPr/>
        <p:txBody>
          <a:bodyPr/>
          <a:lstStyle/>
          <a:p>
            <a:r>
              <a:rPr lang="en-US" dirty="0"/>
              <a:t>Systematic heterogeneity in choice processes.</a:t>
            </a:r>
          </a:p>
          <a:p>
            <a:r>
              <a:rPr lang="en-US" dirty="0"/>
              <a:t>These differences in choice have </a:t>
            </a:r>
            <a:r>
              <a:rPr lang="en-US" i="1" dirty="0"/>
              <a:t>causal</a:t>
            </a:r>
            <a:r>
              <a:rPr lang="en-US" dirty="0"/>
              <a:t> effects on revealed preferences.</a:t>
            </a:r>
          </a:p>
          <a:p>
            <a:r>
              <a:rPr lang="en-US" dirty="0"/>
              <a:t>Interventions which increase comparative search increase patience.</a:t>
            </a:r>
          </a:p>
          <a:p>
            <a:endParaRPr lang="en-US" dirty="0"/>
          </a:p>
        </p:txBody>
      </p:sp>
      <p:sp>
        <p:nvSpPr>
          <p:cNvPr id="5" name="Text Placeholder 4">
            <a:extLst>
              <a:ext uri="{FF2B5EF4-FFF2-40B4-BE49-F238E27FC236}">
                <a16:creationId xmlns:a16="http://schemas.microsoft.com/office/drawing/2014/main" xmlns="" id="{5C6A49F7-F48A-664F-9923-BE0E392E23DB}"/>
              </a:ext>
            </a:extLst>
          </p:cNvPr>
          <p:cNvSpPr>
            <a:spLocks noGrp="1"/>
          </p:cNvSpPr>
          <p:nvPr>
            <p:ph type="body" sz="quarter" idx="3"/>
          </p:nvPr>
        </p:nvSpPr>
        <p:spPr/>
        <p:txBody>
          <a:bodyPr/>
          <a:lstStyle/>
          <a:p>
            <a:r>
              <a:rPr lang="en-US" dirty="0"/>
              <a:t>For models</a:t>
            </a:r>
          </a:p>
        </p:txBody>
      </p:sp>
      <p:sp>
        <p:nvSpPr>
          <p:cNvPr id="6" name="Content Placeholder 5">
            <a:extLst>
              <a:ext uri="{FF2B5EF4-FFF2-40B4-BE49-F238E27FC236}">
                <a16:creationId xmlns:a16="http://schemas.microsoft.com/office/drawing/2014/main" xmlns="" id="{D217F37F-77D0-1A45-B267-206EE0399753}"/>
              </a:ext>
            </a:extLst>
          </p:cNvPr>
          <p:cNvSpPr>
            <a:spLocks noGrp="1"/>
          </p:cNvSpPr>
          <p:nvPr>
            <p:ph sz="quarter" idx="4"/>
          </p:nvPr>
        </p:nvSpPr>
        <p:spPr/>
        <p:txBody>
          <a:bodyPr/>
          <a:lstStyle/>
          <a:p>
            <a:r>
              <a:rPr lang="en-US" dirty="0"/>
              <a:t>Studies (particularly fMRI) studies of intertemporal choice may be aggregating over two very different processes.</a:t>
            </a:r>
          </a:p>
          <a:p>
            <a:r>
              <a:rPr lang="en-US" dirty="0"/>
              <a:t>While, in the aggregate, search may look like a random walk, it is not.</a:t>
            </a:r>
          </a:p>
        </p:txBody>
      </p:sp>
    </p:spTree>
    <p:extLst>
      <p:ext uri="{BB962C8B-B14F-4D97-AF65-F5344CB8AC3E}">
        <p14:creationId xmlns:p14="http://schemas.microsoft.com/office/powerpoint/2010/main" val="306765002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Thanks to collaborators</a:t>
            </a:r>
          </a:p>
        </p:txBody>
      </p:sp>
      <p:sp>
        <p:nvSpPr>
          <p:cNvPr id="3" name="Content Placeholder 2"/>
          <p:cNvSpPr>
            <a:spLocks noGrp="1"/>
          </p:cNvSpPr>
          <p:nvPr>
            <p:ph idx="1"/>
          </p:nvPr>
        </p:nvSpPr>
        <p:spPr/>
        <p:txBody>
          <a:bodyPr/>
          <a:lstStyle/>
          <a:p>
            <a:r>
              <a:rPr lang="en-US" dirty="0"/>
              <a:t>Preference as Memories Lab</a:t>
            </a:r>
          </a:p>
          <a:p>
            <a:r>
              <a:rPr lang="en-US" dirty="0"/>
              <a:t>Partitioned Sorted Choice Sets:</a:t>
            </a:r>
            <a:br>
              <a:rPr lang="en-US" dirty="0"/>
            </a:br>
            <a:r>
              <a:rPr lang="en-US" dirty="0"/>
              <a:t>Benedict </a:t>
            </a:r>
            <a:r>
              <a:rPr lang="en-US" dirty="0" err="1"/>
              <a:t>Dellart</a:t>
            </a:r>
            <a:r>
              <a:rPr lang="en-US" dirty="0"/>
              <a:t>, Tom Baker</a:t>
            </a:r>
          </a:p>
          <a:p>
            <a:r>
              <a:rPr lang="en-US" dirty="0"/>
              <a:t>Can Consumers Make Affordable</a:t>
            </a:r>
            <a:br>
              <a:rPr lang="en-US" dirty="0"/>
            </a:br>
            <a:r>
              <a:rPr lang="en-US" dirty="0"/>
              <a:t>Care Affordable:</a:t>
            </a:r>
            <a:br>
              <a:rPr lang="en-US" dirty="0"/>
            </a:br>
            <a:r>
              <a:rPr lang="en-US" dirty="0"/>
              <a:t>Ran Hassin, Tom Baker, Allison</a:t>
            </a:r>
            <a:br>
              <a:rPr lang="en-US" dirty="0"/>
            </a:br>
            <a:r>
              <a:rPr lang="en-US" dirty="0" err="1"/>
              <a:t>Bajger</a:t>
            </a:r>
            <a:r>
              <a:rPr lang="en-US" dirty="0"/>
              <a:t>,  Galen </a:t>
            </a:r>
            <a:r>
              <a:rPr lang="en-US" dirty="0" err="1"/>
              <a:t>Treuer</a:t>
            </a:r>
            <a:r>
              <a:rPr lang="en-US" dirty="0"/>
              <a:t/>
            </a:r>
            <a:br>
              <a:rPr lang="en-US" dirty="0"/>
            </a:br>
            <a:endParaRPr lang="en-US" dirty="0"/>
          </a:p>
        </p:txBody>
      </p:sp>
      <p:pic>
        <p:nvPicPr>
          <p:cNvPr id="4" name="Picture 3"/>
          <p:cNvPicPr>
            <a:picLocks noChangeAspect="1"/>
          </p:cNvPicPr>
          <p:nvPr/>
        </p:nvPicPr>
        <p:blipFill>
          <a:blip r:embed="rId3"/>
          <a:stretch>
            <a:fillRect/>
          </a:stretch>
        </p:blipFill>
        <p:spPr>
          <a:xfrm>
            <a:off x="4572000" y="914400"/>
            <a:ext cx="4902200" cy="3676650"/>
          </a:xfrm>
          <a:prstGeom prst="rect">
            <a:avLst/>
          </a:prstGeom>
        </p:spPr>
      </p:pic>
    </p:spTree>
    <p:extLst>
      <p:ext uri="{BB962C8B-B14F-4D97-AF65-F5344CB8AC3E}">
        <p14:creationId xmlns:p14="http://schemas.microsoft.com/office/powerpoint/2010/main" val="117994271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Insurance help manage risk in this model</a:t>
            </a:r>
          </a:p>
        </p:txBody>
      </p:sp>
      <p:pic>
        <p:nvPicPr>
          <p:cNvPr id="6" name="Picture 5"/>
          <p:cNvPicPr>
            <a:picLocks noChangeAspect="1"/>
          </p:cNvPicPr>
          <p:nvPr/>
        </p:nvPicPr>
        <p:blipFill>
          <a:blip r:embed="rId2"/>
          <a:stretch>
            <a:fillRect/>
          </a:stretch>
        </p:blipFill>
        <p:spPr>
          <a:xfrm>
            <a:off x="1295400" y="1143000"/>
            <a:ext cx="6477000" cy="5274270"/>
          </a:xfrm>
          <a:prstGeom prst="rect">
            <a:avLst/>
          </a:prstGeom>
        </p:spPr>
      </p:pic>
      <p:sp>
        <p:nvSpPr>
          <p:cNvPr id="7" name="TextBox 6">
            <a:hlinkClick r:id="rId3" action="ppaction://hlinksldjump"/>
          </p:cNvPr>
          <p:cNvSpPr txBox="1"/>
          <p:nvPr/>
        </p:nvSpPr>
        <p:spPr>
          <a:xfrm>
            <a:off x="7696424" y="4724400"/>
            <a:ext cx="1904776" cy="384721"/>
          </a:xfrm>
          <a:prstGeom prst="rect">
            <a:avLst/>
          </a:prstGeom>
          <a:noFill/>
        </p:spPr>
        <p:txBody>
          <a:bodyPr wrap="none" rtlCol="0">
            <a:spAutoFit/>
          </a:bodyPr>
          <a:lstStyle/>
          <a:p>
            <a:r>
              <a:rPr lang="en-US" dirty="0">
                <a:solidFill>
                  <a:schemeClr val="accent1"/>
                </a:solidFill>
              </a:rPr>
              <a:t>Life Expectancy</a:t>
            </a:r>
          </a:p>
        </p:txBody>
      </p:sp>
      <p:sp>
        <p:nvSpPr>
          <p:cNvPr id="8" name="TextBox 7">
            <a:hlinkClick r:id="rId4" action="ppaction://hlinksldjump"/>
          </p:cNvPr>
          <p:cNvSpPr txBox="1"/>
          <p:nvPr/>
        </p:nvSpPr>
        <p:spPr>
          <a:xfrm>
            <a:off x="6019800" y="2209800"/>
            <a:ext cx="1714895" cy="384721"/>
          </a:xfrm>
          <a:prstGeom prst="rect">
            <a:avLst/>
          </a:prstGeom>
          <a:noFill/>
        </p:spPr>
        <p:txBody>
          <a:bodyPr wrap="none" rtlCol="0">
            <a:spAutoFit/>
          </a:bodyPr>
          <a:lstStyle/>
          <a:p>
            <a:r>
              <a:rPr lang="en-US" dirty="0">
                <a:solidFill>
                  <a:schemeClr val="accent1"/>
                </a:solidFill>
              </a:rPr>
              <a:t>When to retire</a:t>
            </a:r>
          </a:p>
        </p:txBody>
      </p:sp>
      <p:sp>
        <p:nvSpPr>
          <p:cNvPr id="10" name="Left Brace 9"/>
          <p:cNvSpPr/>
          <p:nvPr/>
        </p:nvSpPr>
        <p:spPr bwMode="auto">
          <a:xfrm rot="5400000">
            <a:off x="4400550" y="-1314450"/>
            <a:ext cx="457200" cy="5829300"/>
          </a:xfrm>
          <a:prstGeom prst="leftBrace">
            <a:avLst>
              <a:gd name="adj1" fmla="val 35104"/>
              <a:gd name="adj2" fmla="val 50692"/>
            </a:avLst>
          </a:prstGeom>
          <a:noFill/>
          <a:ln w="9525" cap="flat" cmpd="sng" algn="ctr">
            <a:solidFill>
              <a:schemeClr val="accent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66788" rtl="0" eaLnBrk="1" fontAlgn="base" latinLnBrk="0" hangingPunct="1">
              <a:lnSpc>
                <a:spcPct val="100000"/>
              </a:lnSpc>
              <a:spcBef>
                <a:spcPct val="0"/>
              </a:spcBef>
              <a:spcAft>
                <a:spcPct val="0"/>
              </a:spcAft>
              <a:buClrTx/>
              <a:buSzTx/>
              <a:buFontTx/>
              <a:buNone/>
              <a:tabLst/>
            </a:pPr>
            <a:endParaRPr kumimoji="0" lang="en-US" sz="1900" b="0" i="0" u="none" strike="noStrike" cap="none" normalizeH="0" baseline="0">
              <a:ln>
                <a:noFill/>
              </a:ln>
              <a:solidFill>
                <a:schemeClr val="tx1"/>
              </a:solidFill>
              <a:effectLst/>
              <a:latin typeface="Arial" pitchFamily="34" charset="0"/>
              <a:cs typeface="Arial" pitchFamily="34" charset="0"/>
            </a:endParaRPr>
          </a:p>
        </p:txBody>
      </p:sp>
      <p:sp>
        <p:nvSpPr>
          <p:cNvPr id="11" name="TextBox 10">
            <a:hlinkClick r:id="rId5" action="ppaction://hlinksldjump" highlightClick="1"/>
          </p:cNvPr>
          <p:cNvSpPr txBox="1"/>
          <p:nvPr/>
        </p:nvSpPr>
        <p:spPr>
          <a:xfrm>
            <a:off x="2971800" y="1063079"/>
            <a:ext cx="3259520" cy="384721"/>
          </a:xfrm>
          <a:prstGeom prst="rect">
            <a:avLst/>
          </a:prstGeom>
          <a:noFill/>
        </p:spPr>
        <p:txBody>
          <a:bodyPr wrap="none" rtlCol="0">
            <a:spAutoFit/>
          </a:bodyPr>
          <a:lstStyle/>
          <a:p>
            <a:r>
              <a:rPr lang="en-US" dirty="0">
                <a:solidFill>
                  <a:schemeClr val="accent1"/>
                </a:solidFill>
                <a:hlinkClick r:id="rId6" action="ppaction://hlinksldjump"/>
              </a:rPr>
              <a:t>Cognition over the Life Span</a:t>
            </a:r>
            <a:endParaRPr lang="en-US" dirty="0">
              <a:solidFill>
                <a:schemeClr val="accent1"/>
              </a:solidFill>
            </a:endParaRPr>
          </a:p>
        </p:txBody>
      </p:sp>
      <p:sp>
        <p:nvSpPr>
          <p:cNvPr id="12" name="TextBox 11"/>
          <p:cNvSpPr txBox="1"/>
          <p:nvPr/>
        </p:nvSpPr>
        <p:spPr>
          <a:xfrm>
            <a:off x="17547" y="4267200"/>
            <a:ext cx="1688007" cy="1846659"/>
          </a:xfrm>
          <a:prstGeom prst="rect">
            <a:avLst/>
          </a:prstGeom>
          <a:noFill/>
        </p:spPr>
        <p:txBody>
          <a:bodyPr wrap="none" rtlCol="0">
            <a:spAutoFit/>
          </a:bodyPr>
          <a:lstStyle/>
          <a:p>
            <a:r>
              <a:rPr lang="en-US" dirty="0"/>
              <a:t>Consumption:</a:t>
            </a:r>
          </a:p>
          <a:p>
            <a:r>
              <a:rPr lang="en-US" dirty="0"/>
              <a:t> </a:t>
            </a:r>
          </a:p>
          <a:p>
            <a:r>
              <a:rPr lang="en-US" dirty="0">
                <a:solidFill>
                  <a:schemeClr val="accent1"/>
                </a:solidFill>
              </a:rPr>
              <a:t>Mortgages</a:t>
            </a:r>
          </a:p>
          <a:p>
            <a:endParaRPr lang="en-US" dirty="0">
              <a:solidFill>
                <a:schemeClr val="accent1"/>
              </a:solidFill>
            </a:endParaRPr>
          </a:p>
          <a:p>
            <a:r>
              <a:rPr lang="en-US" dirty="0">
                <a:solidFill>
                  <a:schemeClr val="accent1"/>
                </a:solidFill>
              </a:rPr>
              <a:t>Health </a:t>
            </a:r>
          </a:p>
          <a:p>
            <a:r>
              <a:rPr lang="en-US" dirty="0">
                <a:solidFill>
                  <a:schemeClr val="accent1"/>
                </a:solidFill>
              </a:rPr>
              <a:t>Insurance</a:t>
            </a:r>
          </a:p>
        </p:txBody>
      </p:sp>
      <p:cxnSp>
        <p:nvCxnSpPr>
          <p:cNvPr id="14" name="Straight Arrow Connector 13"/>
          <p:cNvCxnSpPr/>
          <p:nvPr/>
        </p:nvCxnSpPr>
        <p:spPr bwMode="auto">
          <a:xfrm flipH="1" flipV="1">
            <a:off x="5638800" y="1981200"/>
            <a:ext cx="38100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p:cNvCxnSpPr/>
          <p:nvPr/>
        </p:nvCxnSpPr>
        <p:spPr bwMode="auto">
          <a:xfrm flipH="1">
            <a:off x="7391400" y="5105400"/>
            <a:ext cx="30480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Box 12"/>
          <p:cNvSpPr txBox="1"/>
          <p:nvPr/>
        </p:nvSpPr>
        <p:spPr>
          <a:xfrm>
            <a:off x="6491467" y="3048000"/>
            <a:ext cx="3109733" cy="969496"/>
          </a:xfrm>
          <a:prstGeom prst="rect">
            <a:avLst/>
          </a:prstGeom>
          <a:noFill/>
        </p:spPr>
        <p:txBody>
          <a:bodyPr wrap="none" rtlCol="0">
            <a:spAutoFit/>
          </a:bodyPr>
          <a:lstStyle/>
          <a:p>
            <a:endParaRPr lang="en-US" dirty="0">
              <a:solidFill>
                <a:schemeClr val="accent1"/>
              </a:solidFill>
            </a:endParaRPr>
          </a:p>
          <a:p>
            <a:r>
              <a:rPr lang="en-US" dirty="0">
                <a:solidFill>
                  <a:schemeClr val="accent1"/>
                </a:solidFill>
                <a:hlinkClick r:id="rId7" action="ppaction://hlinksldjump"/>
              </a:rPr>
              <a:t>Measuring </a:t>
            </a:r>
          </a:p>
          <a:p>
            <a:r>
              <a:rPr lang="en-US" dirty="0">
                <a:solidFill>
                  <a:schemeClr val="accent1"/>
                </a:solidFill>
                <a:hlinkClick r:id="rId7" action="ppaction://hlinksldjump"/>
              </a:rPr>
              <a:t>Risk and Time Preferences</a:t>
            </a:r>
            <a:endParaRPr lang="en-US" dirty="0">
              <a:solidFill>
                <a:schemeClr val="accent1"/>
              </a:solidFill>
            </a:endParaRPr>
          </a:p>
        </p:txBody>
      </p:sp>
    </p:spTree>
    <p:extLst>
      <p:ext uri="{BB962C8B-B14F-4D97-AF65-F5344CB8AC3E}">
        <p14:creationId xmlns:p14="http://schemas.microsoft.com/office/powerpoint/2010/main" val="2783675127"/>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Perceptions of Risk</a:t>
            </a:r>
          </a:p>
        </p:txBody>
      </p:sp>
      <p:sp>
        <p:nvSpPr>
          <p:cNvPr id="3" name="Content Placeholder 2"/>
          <p:cNvSpPr>
            <a:spLocks noGrp="1"/>
          </p:cNvSpPr>
          <p:nvPr>
            <p:ph idx="1"/>
          </p:nvPr>
        </p:nvSpPr>
        <p:spPr/>
        <p:txBody>
          <a:bodyPr/>
          <a:lstStyle/>
          <a:p>
            <a:r>
              <a:rPr lang="en-US" sz="2400" dirty="0"/>
              <a:t>The logic</a:t>
            </a:r>
          </a:p>
          <a:p>
            <a:r>
              <a:rPr lang="en-US" sz="2400" dirty="0"/>
              <a:t>Imagine two kinds of coverage that are:</a:t>
            </a:r>
          </a:p>
          <a:p>
            <a:pPr lvl="1"/>
            <a:r>
              <a:rPr lang="en-US" sz="2400" dirty="0"/>
              <a:t>Mutually exclusive</a:t>
            </a:r>
          </a:p>
          <a:p>
            <a:pPr lvl="1"/>
            <a:r>
              <a:rPr lang="en-US" sz="2400" dirty="0"/>
              <a:t>Exhaustive</a:t>
            </a:r>
          </a:p>
          <a:p>
            <a:r>
              <a:rPr lang="en-US" sz="2400" dirty="0"/>
              <a:t>What can we say about pricing?</a:t>
            </a:r>
          </a:p>
          <a:p>
            <a:pPr lvl="1"/>
            <a:endParaRPr lang="en-US" dirty="0"/>
          </a:p>
        </p:txBody>
      </p:sp>
    </p:spTree>
    <p:extLst>
      <p:ext uri="{BB962C8B-B14F-4D97-AF65-F5344CB8AC3E}">
        <p14:creationId xmlns:p14="http://schemas.microsoft.com/office/powerpoint/2010/main" val="323987301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Cognition over the Life Span</a:t>
            </a:r>
          </a:p>
        </p:txBody>
      </p:sp>
      <p:pic>
        <p:nvPicPr>
          <p:cNvPr id="6" name="Content Placeholder 5"/>
          <p:cNvPicPr>
            <a:picLocks noGrp="1" noChangeAspect="1"/>
          </p:cNvPicPr>
          <p:nvPr>
            <p:ph idx="1"/>
          </p:nvPr>
        </p:nvPicPr>
        <p:blipFill>
          <a:blip r:embed="rId2"/>
          <a:srcRect l="1982" r="1982"/>
          <a:stretch>
            <a:fillRect/>
          </a:stretch>
        </p:blipFill>
        <p:spPr>
          <a:xfrm>
            <a:off x="914400" y="990600"/>
            <a:ext cx="8397875" cy="5246687"/>
          </a:xfrm>
        </p:spPr>
      </p:pic>
      <p:sp>
        <p:nvSpPr>
          <p:cNvPr id="5" name="Rectangle 4"/>
          <p:cNvSpPr/>
          <p:nvPr/>
        </p:nvSpPr>
        <p:spPr>
          <a:xfrm>
            <a:off x="4595362" y="3513971"/>
            <a:ext cx="410476" cy="287258"/>
          </a:xfrm>
          <a:prstGeom prst="rect">
            <a:avLst/>
          </a:prstGeom>
        </p:spPr>
        <p:txBody>
          <a:bodyPr wrap="none">
            <a:spAutoFit/>
          </a:bodyPr>
          <a:lstStyle/>
          <a:p>
            <a:r>
              <a:rPr lang="en-US" baseline="30000" dirty="0"/>
              <a:t>the</a:t>
            </a:r>
            <a:endParaRPr lang="en-US" dirty="0"/>
          </a:p>
        </p:txBody>
      </p:sp>
    </p:spTree>
    <p:extLst>
      <p:ext uri="{BB962C8B-B14F-4D97-AF65-F5344CB8AC3E}">
        <p14:creationId xmlns:p14="http://schemas.microsoft.com/office/powerpoint/2010/main" val="19994207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Preferences</a:t>
            </a:r>
          </a:p>
        </p:txBody>
      </p:sp>
      <p:sp>
        <p:nvSpPr>
          <p:cNvPr id="3" name="Content Placeholder 2"/>
          <p:cNvSpPr>
            <a:spLocks noGrp="1"/>
          </p:cNvSpPr>
          <p:nvPr>
            <p:ph idx="1"/>
          </p:nvPr>
        </p:nvSpPr>
        <p:spPr/>
        <p:txBody>
          <a:bodyPr>
            <a:normAutofit/>
          </a:bodyPr>
          <a:lstStyle/>
          <a:p>
            <a:pPr marL="657225" lvl="2" indent="0">
              <a:buNone/>
            </a:pPr>
            <a:endParaRPr lang="en-US" dirty="0"/>
          </a:p>
          <a:p>
            <a:pPr lvl="2"/>
            <a:endParaRPr lang="en-US" dirty="0"/>
          </a:p>
        </p:txBody>
      </p:sp>
      <p:pic>
        <p:nvPicPr>
          <p:cNvPr id="4" name="Picture 3"/>
          <p:cNvPicPr>
            <a:picLocks noChangeAspect="1"/>
          </p:cNvPicPr>
          <p:nvPr/>
        </p:nvPicPr>
        <p:blipFill>
          <a:blip r:embed="rId2"/>
          <a:stretch>
            <a:fillRect/>
          </a:stretch>
        </p:blipFill>
        <p:spPr>
          <a:xfrm>
            <a:off x="1295400" y="2133600"/>
            <a:ext cx="7359524" cy="3505200"/>
          </a:xfrm>
          <a:prstGeom prst="rect">
            <a:avLst/>
          </a:prstGeom>
          <a:solidFill>
            <a:schemeClr val="bg1"/>
          </a:solidFill>
          <a:ln>
            <a:solidFill>
              <a:schemeClr val="tx1"/>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370584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8" name="Shape 128"/>
          <p:cNvSpPr>
            <a:spLocks noGrp="1"/>
          </p:cNvSpPr>
          <p:nvPr>
            <p:ph type="title"/>
          </p:nvPr>
        </p:nvSpPr>
        <p:spPr>
          <a:prstGeom prst="rect">
            <a:avLst/>
          </a:prstGeom>
        </p:spPr>
        <p:txBody>
          <a:bodyPr/>
          <a:lstStyle>
            <a:lvl1pPr>
              <a:defRPr sz="5100"/>
            </a:lvl1pPr>
          </a:lstStyle>
          <a:p>
            <a:pPr lvl="0">
              <a:defRPr sz="1800">
                <a:solidFill>
                  <a:srgbClr val="000000"/>
                </a:solidFill>
              </a:defRPr>
            </a:pPr>
            <a:r>
              <a:rPr sz="2000" dirty="0">
                <a:solidFill>
                  <a:schemeClr val="accent3"/>
                </a:solidFill>
              </a:rPr>
              <a:t>Dynamic Experiments for Eliciting Preferences (DEEP)</a:t>
            </a:r>
          </a:p>
        </p:txBody>
      </p:sp>
      <p:sp>
        <p:nvSpPr>
          <p:cNvPr id="129" name="Shape 129"/>
          <p:cNvSpPr>
            <a:spLocks noGrp="1"/>
          </p:cNvSpPr>
          <p:nvPr>
            <p:ph idx="1"/>
          </p:nvPr>
        </p:nvSpPr>
        <p:spPr>
          <a:prstGeom prst="rect">
            <a:avLst/>
          </a:prstGeom>
        </p:spPr>
        <p:txBody>
          <a:bodyPr/>
          <a:lstStyle/>
          <a:p>
            <a:pPr lvl="0">
              <a:defRPr sz="1800">
                <a:solidFill>
                  <a:srgbClr val="000000"/>
                </a:solidFill>
              </a:defRPr>
            </a:pPr>
            <a:r>
              <a:rPr sz="2000" dirty="0">
                <a:solidFill>
                  <a:srgbClr val="363929"/>
                </a:solidFill>
              </a:rPr>
              <a:t>Do adaptive testing for time and risk preferences.</a:t>
            </a:r>
          </a:p>
          <a:p>
            <a:pPr lvl="0">
              <a:defRPr sz="1800">
                <a:solidFill>
                  <a:srgbClr val="000000"/>
                </a:solidFill>
              </a:defRPr>
            </a:pPr>
            <a:r>
              <a:rPr sz="2000" dirty="0">
                <a:solidFill>
                  <a:srgbClr val="363929"/>
                </a:solidFill>
              </a:rPr>
              <a:t>Use Hierarchical Bayes Estimation to shrink individual estimates.</a:t>
            </a:r>
          </a:p>
          <a:p>
            <a:pPr lvl="0">
              <a:defRPr sz="1800">
                <a:solidFill>
                  <a:srgbClr val="000000"/>
                </a:solidFill>
              </a:defRPr>
            </a:pPr>
            <a:r>
              <a:rPr sz="2000" dirty="0">
                <a:solidFill>
                  <a:srgbClr val="363929"/>
                </a:solidFill>
              </a:rPr>
              <a:t>Goal automated, efficient individual estimation.</a:t>
            </a:r>
          </a:p>
          <a:p>
            <a:pPr lvl="0">
              <a:defRPr sz="1800">
                <a:solidFill>
                  <a:srgbClr val="000000"/>
                </a:solidFill>
              </a:defRPr>
            </a:pPr>
            <a:r>
              <a:rPr sz="2000" dirty="0">
                <a:solidFill>
                  <a:srgbClr val="363929"/>
                </a:solidFill>
              </a:rPr>
              <a:t>Many related projects, ours assumes a functional form, incorporates error.</a:t>
            </a:r>
          </a:p>
          <a:p>
            <a:pPr lvl="0">
              <a:defRPr sz="1800">
                <a:solidFill>
                  <a:srgbClr val="000000"/>
                </a:solidFill>
              </a:defRPr>
            </a:pPr>
            <a:r>
              <a:rPr sz="2000" dirty="0">
                <a:solidFill>
                  <a:srgbClr val="363929"/>
                </a:solidFill>
              </a:rPr>
              <a:t>Alternative are price lists and titrators.</a:t>
            </a:r>
          </a:p>
        </p:txBody>
      </p:sp>
      <p:pic>
        <p:nvPicPr>
          <p:cNvPr id="130" name="Screen Shot 2014-07-15 at 07.09.33 .pdf"/>
          <p:cNvPicPr/>
          <p:nvPr/>
        </p:nvPicPr>
        <p:blipFill>
          <a:blip r:embed="rId2">
            <a:extLst/>
          </a:blip>
          <a:stretch>
            <a:fillRect/>
          </a:stretch>
        </p:blipFill>
        <p:spPr>
          <a:xfrm>
            <a:off x="5562600" y="3352800"/>
            <a:ext cx="2971800" cy="2438400"/>
          </a:xfrm>
          <a:prstGeom prst="rect">
            <a:avLst/>
          </a:prstGeom>
          <a:ln w="12700">
            <a:miter lim="400000"/>
          </a:ln>
        </p:spPr>
      </p:pic>
    </p:spTree>
    <p:extLst>
      <p:ext uri="{BB962C8B-B14F-4D97-AF65-F5344CB8AC3E}">
        <p14:creationId xmlns:p14="http://schemas.microsoft.com/office/powerpoint/2010/main" val="5322461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2" name="Shape 132"/>
          <p:cNvSpPr>
            <a:spLocks noGrp="1"/>
          </p:cNvSpPr>
          <p:nvPr>
            <p:ph type="title"/>
          </p:nvPr>
        </p:nvSpPr>
        <p:spPr>
          <a:prstGeom prst="rect">
            <a:avLst/>
          </a:prstGeom>
        </p:spPr>
        <p:txBody>
          <a:bodyPr/>
          <a:lstStyle/>
          <a:p>
            <a:pPr lvl="0">
              <a:defRPr sz="1800">
                <a:solidFill>
                  <a:srgbClr val="000000"/>
                </a:solidFill>
              </a:defRPr>
            </a:pPr>
            <a:r>
              <a:rPr sz="2400" dirty="0">
                <a:solidFill>
                  <a:schemeClr val="accent3"/>
                </a:solidFill>
              </a:rPr>
              <a:t>DEEP</a:t>
            </a:r>
            <a:r>
              <a:rPr sz="2400" baseline="-5999" dirty="0">
                <a:solidFill>
                  <a:schemeClr val="accent3"/>
                </a:solidFill>
              </a:rPr>
              <a:t>time</a:t>
            </a:r>
          </a:p>
        </p:txBody>
      </p:sp>
      <p:sp>
        <p:nvSpPr>
          <p:cNvPr id="2" name="Content Placeholder 1"/>
          <p:cNvSpPr>
            <a:spLocks noGrp="1"/>
          </p:cNvSpPr>
          <p:nvPr>
            <p:ph idx="1"/>
          </p:nvPr>
        </p:nvSpPr>
        <p:spPr/>
        <p:txBody>
          <a:bodyPr/>
          <a:lstStyle/>
          <a:p>
            <a:endParaRPr lang="en-US"/>
          </a:p>
        </p:txBody>
      </p:sp>
      <p:pic>
        <p:nvPicPr>
          <p:cNvPr id="134" name="Screen Shot 2014-07-15 at 07.13.02 .pdf"/>
          <p:cNvPicPr/>
          <p:nvPr/>
        </p:nvPicPr>
        <p:blipFill>
          <a:blip r:embed="rId2">
            <a:extLst/>
          </a:blip>
          <a:stretch>
            <a:fillRect/>
          </a:stretch>
        </p:blipFill>
        <p:spPr>
          <a:xfrm>
            <a:off x="2029941" y="1476375"/>
            <a:ext cx="6028879" cy="2676525"/>
          </a:xfrm>
          <a:prstGeom prst="rect">
            <a:avLst/>
          </a:prstGeom>
          <a:ln w="12700">
            <a:miter lim="400000"/>
          </a:ln>
        </p:spPr>
      </p:pic>
      <p:pic>
        <p:nvPicPr>
          <p:cNvPr id="135" name="Screen Shot 2014-07-15 at 07.14.34 .pdf"/>
          <p:cNvPicPr/>
          <p:nvPr/>
        </p:nvPicPr>
        <p:blipFill>
          <a:blip r:embed="rId3">
            <a:extLst/>
          </a:blip>
          <a:stretch>
            <a:fillRect/>
          </a:stretch>
        </p:blipFill>
        <p:spPr>
          <a:xfrm>
            <a:off x="1668958" y="3048000"/>
            <a:ext cx="6750844" cy="2809875"/>
          </a:xfrm>
          <a:prstGeom prst="rect">
            <a:avLst/>
          </a:prstGeom>
          <a:ln w="12700">
            <a:miter lim="400000"/>
          </a:ln>
        </p:spPr>
      </p:pic>
    </p:spTree>
    <p:extLst>
      <p:ext uri="{BB962C8B-B14F-4D97-AF65-F5344CB8AC3E}">
        <p14:creationId xmlns:p14="http://schemas.microsoft.com/office/powerpoint/2010/main" val="37256732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0" nodeType="clickEffect">
                                  <p:stCondLst>
                                    <p:cond delay="0"/>
                                  </p:stCondLst>
                                  <p:iterate>
                                    <p:tmAbs val="0"/>
                                  </p:iterate>
                                  <p:childTnLst>
                                    <p:animEffect transition="out" filter="dissolve">
                                      <p:cBhvr>
                                        <p:cTn id="10" dur="2000" fill="hold"/>
                                        <p:tgtEl>
                                          <p:spTgt spid="134"/>
                                        </p:tgtEl>
                                      </p:cBhvr>
                                    </p:animEffect>
                                    <p:set>
                                      <p:cBhvr>
                                        <p:cTn id="11" fill="hold">
                                          <p:stCondLst>
                                            <p:cond delay="1999"/>
                                          </p:stCondLst>
                                        </p:cTn>
                                        <p:tgtEl>
                                          <p:spTgt spid="13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1" nodeType="clickEffect">
                                  <p:stCondLst>
                                    <p:cond delay="0"/>
                                  </p:stCondLst>
                                  <p:iterate>
                                    <p:tmAbs val="0"/>
                                  </p:iterate>
                                  <p:childTnLst>
                                    <p:set>
                                      <p:cBhvr>
                                        <p:cTn id="15" fill="hold"/>
                                        <p:tgtEl>
                                          <p:spTgt spid="134"/>
                                        </p:tgtEl>
                                        <p:attrNameLst>
                                          <p:attrName>style.visibility</p:attrName>
                                        </p:attrNameLst>
                                      </p:cBhvr>
                                      <p:to>
                                        <p:strVal val="visible"/>
                                      </p:to>
                                    </p:set>
                                    <p:animEffect transition="in" filter="fade">
                                      <p:cBhvr>
                                        <p:cTn id="16" dur="10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advAuto="0"/>
      <p:bldP spid="134" grpId="1" animBg="1" advAuto="0"/>
      <p:bldP spid="135" grpId="0" animBg="1" advAuto="0"/>
    </p:bld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121300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Summary</a:t>
            </a:r>
          </a:p>
        </p:txBody>
      </p:sp>
      <p:sp>
        <p:nvSpPr>
          <p:cNvPr id="5" name="Content Placeholder 4"/>
          <p:cNvSpPr>
            <a:spLocks noGrp="1"/>
          </p:cNvSpPr>
          <p:nvPr>
            <p:ph idx="1"/>
          </p:nvPr>
        </p:nvSpPr>
        <p:spPr/>
        <p:txBody>
          <a:bodyPr/>
          <a:lstStyle/>
          <a:p>
            <a:r>
              <a:rPr lang="en-US" dirty="0" err="1"/>
              <a:t>Neurometric</a:t>
            </a:r>
            <a:r>
              <a:rPr lang="en-US" dirty="0"/>
              <a:t> vs. Constructive Perspectives.</a:t>
            </a:r>
          </a:p>
          <a:p>
            <a:r>
              <a:rPr lang="en-US" dirty="0"/>
              <a:t>Time:</a:t>
            </a:r>
          </a:p>
          <a:p>
            <a:pPr lvl="1"/>
            <a:r>
              <a:rPr lang="en-US" dirty="0"/>
              <a:t>We know this is predictive of a broad range of long term outcomes.</a:t>
            </a:r>
          </a:p>
          <a:p>
            <a:pPr lvl="1"/>
            <a:r>
              <a:rPr lang="en-US" dirty="0"/>
              <a:t>Evidence of neural substrates.</a:t>
            </a:r>
          </a:p>
          <a:p>
            <a:pPr lvl="1"/>
            <a:r>
              <a:rPr lang="en-US" dirty="0"/>
              <a:t>At the same time, we know the parameters are quite sensitive to how the questions are framed:  Accelerate vs. Delay, Hidden Zero</a:t>
            </a:r>
          </a:p>
          <a:p>
            <a:r>
              <a:rPr lang="en-US" dirty="0"/>
              <a:t>Understanding the process that generates parameter estimates:</a:t>
            </a:r>
          </a:p>
          <a:p>
            <a:pPr lvl="1"/>
            <a:r>
              <a:rPr lang="en-US" dirty="0"/>
              <a:t>Produces better measures and understanding</a:t>
            </a:r>
          </a:p>
          <a:p>
            <a:pPr lvl="1"/>
            <a:r>
              <a:rPr lang="en-US" dirty="0"/>
              <a:t>Produces better interventions.</a:t>
            </a:r>
          </a:p>
        </p:txBody>
      </p:sp>
    </p:spTree>
    <p:extLst>
      <p:ext uri="{BB962C8B-B14F-4D97-AF65-F5344CB8AC3E}">
        <p14:creationId xmlns:p14="http://schemas.microsoft.com/office/powerpoint/2010/main" val="8110371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Consumers’ decisions to spend and save.</a:t>
            </a:r>
          </a:p>
        </p:txBody>
      </p:sp>
      <p:sp>
        <p:nvSpPr>
          <p:cNvPr id="3" name="Content Placeholder 2"/>
          <p:cNvSpPr>
            <a:spLocks noGrp="1"/>
          </p:cNvSpPr>
          <p:nvPr>
            <p:ph idx="1"/>
          </p:nvPr>
        </p:nvSpPr>
        <p:spPr/>
        <p:txBody>
          <a:bodyPr/>
          <a:lstStyle/>
          <a:p>
            <a:r>
              <a:rPr lang="en-US" dirty="0"/>
              <a:t>Every day we make decisions that will affect our future financial well beings.</a:t>
            </a:r>
          </a:p>
          <a:p>
            <a:pPr lvl="1"/>
            <a:r>
              <a:rPr lang="en-US" dirty="0"/>
              <a:t>In economics, the workhorse model for consumer financial decisions is the permanent income/life cycle savings hypothesis.</a:t>
            </a:r>
          </a:p>
          <a:p>
            <a:pPr lvl="1"/>
            <a:r>
              <a:rPr lang="en-US" dirty="0"/>
              <a:t>What  can consumer research and psychology add to this?</a:t>
            </a:r>
          </a:p>
          <a:p>
            <a:pPr lvl="1"/>
            <a:endParaRPr lang="en-US" dirty="0"/>
          </a:p>
          <a:p>
            <a:pPr lvl="1"/>
            <a:endParaRPr lang="en-US" dirty="0"/>
          </a:p>
          <a:p>
            <a:endParaRPr lang="en-US" dirty="0"/>
          </a:p>
        </p:txBody>
      </p:sp>
    </p:spTree>
    <p:extLst>
      <p:ext uri="{BB962C8B-B14F-4D97-AF65-F5344CB8AC3E}">
        <p14:creationId xmlns:p14="http://schemas.microsoft.com/office/powerpoint/2010/main" val="3483155323"/>
      </p:ext>
    </p:extLst>
  </p:cSld>
  <p:clrMapOvr>
    <a:masterClrMapping/>
  </p:clrMapOvr>
  <p:transition spd="slow">
    <p:push dir="u"/>
  </p:transition>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Permanent Income/Life Cycle Savings Hypothesis</a:t>
            </a:r>
          </a:p>
        </p:txBody>
      </p:sp>
      <p:sp>
        <p:nvSpPr>
          <p:cNvPr id="5" name="Text Placeholder 4"/>
          <p:cNvSpPr>
            <a:spLocks noGrp="1"/>
          </p:cNvSpPr>
          <p:nvPr>
            <p:ph type="body" sz="half" idx="1"/>
          </p:nvPr>
        </p:nvSpPr>
        <p:spPr>
          <a:xfrm>
            <a:off x="479424" y="990601"/>
            <a:ext cx="4854575" cy="5543550"/>
          </a:xfrm>
        </p:spPr>
        <p:txBody>
          <a:bodyPr/>
          <a:lstStyle/>
          <a:p>
            <a:r>
              <a:rPr lang="en-US" dirty="0"/>
              <a:t>How do consumers decide to  save and spend?</a:t>
            </a:r>
          </a:p>
          <a:p>
            <a:r>
              <a:rPr lang="en-US" dirty="0"/>
              <a:t>Economics has a workhorse model.</a:t>
            </a:r>
          </a:p>
          <a:p>
            <a:r>
              <a:rPr lang="en-US" dirty="0"/>
              <a:t>People save and spend based on estimated future income.</a:t>
            </a:r>
          </a:p>
          <a:p>
            <a:r>
              <a:rPr lang="en-US" dirty="0"/>
              <a:t>Goal is to ‘bounce the last check you write’</a:t>
            </a:r>
          </a:p>
          <a:p>
            <a:r>
              <a:rPr lang="en-US" dirty="0"/>
              <a:t>Involves:</a:t>
            </a:r>
          </a:p>
          <a:p>
            <a:pPr lvl="1"/>
            <a:r>
              <a:rPr lang="en-US" dirty="0"/>
              <a:t>Exponential Discounting.</a:t>
            </a:r>
          </a:p>
          <a:p>
            <a:pPr lvl="1"/>
            <a:r>
              <a:rPr lang="en-US" dirty="0"/>
              <a:t>Expectation of future income and spending</a:t>
            </a:r>
          </a:p>
          <a:p>
            <a:pPr lvl="1"/>
            <a:r>
              <a:rPr lang="en-US" dirty="0"/>
              <a:t>Usually Solved by Backward Induction</a:t>
            </a:r>
          </a:p>
        </p:txBody>
      </p:sp>
      <p:pic>
        <p:nvPicPr>
          <p:cNvPr id="4" name="Content Placeholder 3"/>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b="-3191"/>
          <a:stretch/>
        </p:blipFill>
        <p:spPr>
          <a:xfrm>
            <a:off x="5791200" y="2057400"/>
            <a:ext cx="3565122" cy="2362200"/>
          </a:xfrm>
        </p:spPr>
      </p:pic>
      <p:pic>
        <p:nvPicPr>
          <p:cNvPr id="7" name="Picture 6"/>
          <p:cNvPicPr>
            <a:picLocks noChangeAspect="1"/>
          </p:cNvPicPr>
          <p:nvPr/>
        </p:nvPicPr>
        <p:blipFill>
          <a:blip r:embed="rId4"/>
          <a:stretch>
            <a:fillRect/>
          </a:stretch>
        </p:blipFill>
        <p:spPr>
          <a:xfrm>
            <a:off x="5943600" y="4267200"/>
            <a:ext cx="2994446" cy="2438400"/>
          </a:xfrm>
          <a:prstGeom prst="rect">
            <a:avLst/>
          </a:prstGeom>
        </p:spPr>
      </p:pic>
    </p:spTree>
    <p:extLst>
      <p:ext uri="{BB962C8B-B14F-4D97-AF65-F5344CB8AC3E}">
        <p14:creationId xmlns:p14="http://schemas.microsoft.com/office/powerpoint/2010/main" val="836080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 contrast…..</a:t>
            </a:r>
          </a:p>
        </p:txBody>
      </p:sp>
      <p:pic>
        <p:nvPicPr>
          <p:cNvPr id="6" name="Content Placeholder 5"/>
          <p:cNvPicPr>
            <a:picLocks noGrp="1" noChangeAspect="1" noChangeArrowheads="1"/>
          </p:cNvPicPr>
          <p:nvPr>
            <p:ph idx="1"/>
          </p:nvPr>
        </p:nvPicPr>
        <p:blipFill rotWithShape="1">
          <a:blip r:embed="rId2" cstate="print">
            <a:extLst>
              <a:ext uri="{28A0092B-C50C-407E-A947-70E740481C1C}">
                <a14:useLocalDpi xmlns:a14="http://schemas.microsoft.com/office/drawing/2010/main"/>
              </a:ext>
            </a:extLst>
          </a:blip>
          <a:srcRect l="-28516" t="9963" r="-28516"/>
          <a:stretch/>
        </p:blipFill>
        <p:spPr bwMode="auto">
          <a:xfrm>
            <a:off x="479425" y="1810225"/>
            <a:ext cx="8397875" cy="4723925"/>
          </a:xfrm>
          <a:prstGeom prst="rect">
            <a:avLst/>
          </a:prstGeom>
          <a:noFill/>
          <a:ln w="9525">
            <a:noFill/>
            <a:miter lim="800000"/>
            <a:headEnd/>
            <a:tailEnd/>
          </a:ln>
        </p:spPr>
      </p:pic>
    </p:spTree>
    <p:extLst>
      <p:ext uri="{BB962C8B-B14F-4D97-AF65-F5344CB8AC3E}">
        <p14:creationId xmlns:p14="http://schemas.microsoft.com/office/powerpoint/2010/main" val="19652745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Used to study:</a:t>
            </a:r>
          </a:p>
        </p:txBody>
      </p:sp>
      <p:sp>
        <p:nvSpPr>
          <p:cNvPr id="6" name="Content Placeholder 5"/>
          <p:cNvSpPr>
            <a:spLocks noGrp="1"/>
          </p:cNvSpPr>
          <p:nvPr>
            <p:ph sz="half" idx="1"/>
          </p:nvPr>
        </p:nvSpPr>
        <p:spPr/>
        <p:txBody>
          <a:bodyPr/>
          <a:lstStyle/>
          <a:p>
            <a:r>
              <a:rPr lang="en-US" dirty="0"/>
              <a:t>Investments in human capital</a:t>
            </a:r>
          </a:p>
          <a:p>
            <a:pPr lvl="1"/>
            <a:r>
              <a:rPr lang="en-US" dirty="0"/>
              <a:t>Education</a:t>
            </a:r>
          </a:p>
          <a:p>
            <a:pPr lvl="1"/>
            <a:r>
              <a:rPr lang="en-US" dirty="0"/>
              <a:t>Health</a:t>
            </a:r>
          </a:p>
          <a:p>
            <a:r>
              <a:rPr lang="en-US" dirty="0"/>
              <a:t>Mortgage Choice</a:t>
            </a:r>
          </a:p>
          <a:p>
            <a:endParaRPr lang="en-US" dirty="0"/>
          </a:p>
          <a:p>
            <a:pPr marL="0" indent="0">
              <a:buNone/>
            </a:pPr>
            <a:endParaRPr lang="en-US" dirty="0"/>
          </a:p>
          <a:p>
            <a:r>
              <a:rPr lang="en-US" dirty="0"/>
              <a:t>When to retire</a:t>
            </a:r>
          </a:p>
          <a:p>
            <a:r>
              <a:rPr lang="en-US" dirty="0"/>
              <a:t>Longevity Expectations.</a:t>
            </a:r>
          </a:p>
          <a:p>
            <a:endParaRPr lang="en-US" dirty="0"/>
          </a:p>
          <a:p>
            <a:r>
              <a:rPr lang="en-US" dirty="0"/>
              <a:t>Influential in public policy</a:t>
            </a:r>
          </a:p>
          <a:p>
            <a:endParaRPr lang="en-US" dirty="0"/>
          </a:p>
        </p:txBody>
      </p:sp>
      <p:sp>
        <p:nvSpPr>
          <p:cNvPr id="8" name="Content Placeholder 7"/>
          <p:cNvSpPr>
            <a:spLocks noGrp="1"/>
          </p:cNvSpPr>
          <p:nvPr>
            <p:ph sz="half" idx="2"/>
          </p:nvPr>
        </p:nvSpPr>
        <p:spPr/>
        <p:txBody>
          <a:bodyPr/>
          <a:lstStyle/>
          <a:p>
            <a:r>
              <a:rPr lang="en-US" dirty="0"/>
              <a:t>What can psychology offer?</a:t>
            </a:r>
          </a:p>
          <a:p>
            <a:pPr lvl="1"/>
            <a:r>
              <a:rPr lang="en-US" dirty="0"/>
              <a:t>The quality of cognition over the lifespan</a:t>
            </a:r>
          </a:p>
          <a:p>
            <a:pPr lvl="1"/>
            <a:r>
              <a:rPr lang="en-US" dirty="0"/>
              <a:t>People discount differently than implied by exponential discounting</a:t>
            </a:r>
          </a:p>
          <a:p>
            <a:pPr lvl="1"/>
            <a:r>
              <a:rPr lang="en-US" dirty="0"/>
              <a:t>Beliefs (and preferences) are constructed</a:t>
            </a:r>
          </a:p>
          <a:p>
            <a:r>
              <a:rPr lang="en-US" dirty="0"/>
              <a:t>These suggest opportunities for choice architecture.</a:t>
            </a:r>
          </a:p>
        </p:txBody>
      </p:sp>
      <p:pic>
        <p:nvPicPr>
          <p:cNvPr id="7" name="Picture 6"/>
          <p:cNvPicPr>
            <a:picLocks noChangeAspect="1"/>
          </p:cNvPicPr>
          <p:nvPr/>
        </p:nvPicPr>
        <p:blipFill>
          <a:blip r:embed="rId3"/>
          <a:stretch>
            <a:fillRect/>
          </a:stretch>
        </p:blipFill>
        <p:spPr>
          <a:xfrm>
            <a:off x="838200" y="3581400"/>
            <a:ext cx="2260600" cy="584200"/>
          </a:xfrm>
          <a:prstGeom prst="rect">
            <a:avLst/>
          </a:prstGeom>
        </p:spPr>
      </p:pic>
    </p:spTree>
    <p:extLst>
      <p:ext uri="{BB962C8B-B14F-4D97-AF65-F5344CB8AC3E}">
        <p14:creationId xmlns:p14="http://schemas.microsoft.com/office/powerpoint/2010/main" val="7183842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Johnson, Hershey, </a:t>
            </a:r>
            <a:r>
              <a:rPr lang="en-US" dirty="0" err="1"/>
              <a:t>Meszaros</a:t>
            </a:r>
            <a:r>
              <a:rPr lang="en-US" dirty="0"/>
              <a:t> and </a:t>
            </a:r>
            <a:r>
              <a:rPr lang="en-US" dirty="0" err="1"/>
              <a:t>Kunreuther</a:t>
            </a:r>
            <a:r>
              <a:rPr lang="en-US" dirty="0"/>
              <a:t> (JRU,1993)</a:t>
            </a:r>
          </a:p>
        </p:txBody>
      </p:sp>
      <p:sp>
        <p:nvSpPr>
          <p:cNvPr id="5" name="Rectangle 4"/>
          <p:cNvSpPr/>
          <p:nvPr/>
        </p:nvSpPr>
        <p:spPr>
          <a:xfrm>
            <a:off x="4617927" y="3513971"/>
            <a:ext cx="365346" cy="287258"/>
          </a:xfrm>
          <a:prstGeom prst="rect">
            <a:avLst/>
          </a:prstGeom>
        </p:spPr>
        <p:txBody>
          <a:bodyPr wrap="none">
            <a:spAutoFit/>
          </a:bodyPr>
          <a:lstStyle/>
          <a:p>
            <a:r>
              <a:rPr lang="en-US" baseline="30000" dirty="0"/>
              <a:t>34</a:t>
            </a:r>
            <a:endParaRPr lang="en-US" dirty="0"/>
          </a:p>
        </p:txBody>
      </p:sp>
      <p:sp>
        <p:nvSpPr>
          <p:cNvPr id="6" name="Rectangle 5"/>
          <p:cNvSpPr/>
          <p:nvPr/>
        </p:nvSpPr>
        <p:spPr>
          <a:xfrm>
            <a:off x="4617927" y="3513971"/>
            <a:ext cx="365346" cy="287258"/>
          </a:xfrm>
          <a:prstGeom prst="rect">
            <a:avLst/>
          </a:prstGeom>
        </p:spPr>
        <p:txBody>
          <a:bodyPr wrap="none">
            <a:spAutoFit/>
          </a:bodyPr>
          <a:lstStyle/>
          <a:p>
            <a:r>
              <a:rPr lang="en-US" baseline="30000" dirty="0"/>
              <a:t>34</a:t>
            </a:r>
            <a:endParaRPr lang="en-US" dirty="0"/>
          </a:p>
        </p:txBody>
      </p:sp>
      <p:sp>
        <p:nvSpPr>
          <p:cNvPr id="8" name="Rectangle 7"/>
          <p:cNvSpPr/>
          <p:nvPr/>
        </p:nvSpPr>
        <p:spPr>
          <a:xfrm>
            <a:off x="4617927" y="3513971"/>
            <a:ext cx="365346" cy="287258"/>
          </a:xfrm>
          <a:prstGeom prst="rect">
            <a:avLst/>
          </a:prstGeom>
        </p:spPr>
        <p:txBody>
          <a:bodyPr wrap="none">
            <a:spAutoFit/>
          </a:bodyPr>
          <a:lstStyle/>
          <a:p>
            <a:r>
              <a:rPr lang="en-US" baseline="30000" dirty="0"/>
              <a:t>34</a:t>
            </a:r>
            <a:endParaRPr lang="en-US" dirty="0"/>
          </a:p>
        </p:txBody>
      </p:sp>
      <p:sp>
        <p:nvSpPr>
          <p:cNvPr id="11" name="Rectangle 10"/>
          <p:cNvSpPr/>
          <p:nvPr/>
        </p:nvSpPr>
        <p:spPr>
          <a:xfrm>
            <a:off x="4617927" y="3513971"/>
            <a:ext cx="365346" cy="287258"/>
          </a:xfrm>
          <a:prstGeom prst="rect">
            <a:avLst/>
          </a:prstGeom>
        </p:spPr>
        <p:txBody>
          <a:bodyPr wrap="none">
            <a:spAutoFit/>
          </a:bodyPr>
          <a:lstStyle/>
          <a:p>
            <a:r>
              <a:rPr lang="en-US" baseline="30000" dirty="0"/>
              <a:t>34</a:t>
            </a:r>
            <a:endParaRPr lang="en-US" dirty="0"/>
          </a:p>
        </p:txBody>
      </p:sp>
      <p:pic>
        <p:nvPicPr>
          <p:cNvPr id="12" name="Picture 11"/>
          <p:cNvPicPr>
            <a:picLocks noChangeAspect="1"/>
          </p:cNvPicPr>
          <p:nvPr/>
        </p:nvPicPr>
        <p:blipFill>
          <a:blip r:embed="rId2"/>
          <a:stretch>
            <a:fillRect/>
          </a:stretch>
        </p:blipFill>
        <p:spPr>
          <a:xfrm>
            <a:off x="-48491" y="1981200"/>
            <a:ext cx="9649691" cy="3733800"/>
          </a:xfrm>
          <a:prstGeom prst="rect">
            <a:avLst/>
          </a:prstGeom>
        </p:spPr>
      </p:pic>
    </p:spTree>
    <p:extLst>
      <p:ext uri="{BB962C8B-B14F-4D97-AF65-F5344CB8AC3E}">
        <p14:creationId xmlns:p14="http://schemas.microsoft.com/office/powerpoint/2010/main" val="28785019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Implications</a:t>
            </a:r>
          </a:p>
        </p:txBody>
      </p:sp>
      <p:sp>
        <p:nvSpPr>
          <p:cNvPr id="3" name="Content Placeholder 2"/>
          <p:cNvSpPr>
            <a:spLocks noGrp="1"/>
          </p:cNvSpPr>
          <p:nvPr>
            <p:ph idx="1"/>
          </p:nvPr>
        </p:nvSpPr>
        <p:spPr/>
        <p:txBody>
          <a:bodyPr>
            <a:normAutofit/>
          </a:bodyPr>
          <a:lstStyle/>
          <a:p>
            <a:r>
              <a:rPr lang="en-US" dirty="0"/>
              <a:t>The effect of age will depend on:</a:t>
            </a:r>
          </a:p>
          <a:p>
            <a:pPr lvl="1"/>
            <a:r>
              <a:rPr lang="en-US" dirty="0"/>
              <a:t>Relative </a:t>
            </a:r>
            <a:r>
              <a:rPr lang="en-US" dirty="0" err="1"/>
              <a:t>G</a:t>
            </a:r>
            <a:r>
              <a:rPr lang="en-US" baseline="-25000" dirty="0" err="1"/>
              <a:t>f</a:t>
            </a:r>
            <a:r>
              <a:rPr lang="en-US" dirty="0"/>
              <a:t> and </a:t>
            </a:r>
            <a:r>
              <a:rPr lang="en-US" dirty="0" err="1"/>
              <a:t>G</a:t>
            </a:r>
            <a:r>
              <a:rPr lang="en-US" baseline="-25000" dirty="0" err="1"/>
              <a:t>c</a:t>
            </a:r>
            <a:r>
              <a:rPr lang="en-US" dirty="0"/>
              <a:t> demands of the task</a:t>
            </a:r>
          </a:p>
          <a:p>
            <a:pPr lvl="1"/>
            <a:r>
              <a:rPr lang="en-US" dirty="0"/>
              <a:t>Different aids for old and young, educated and less educated</a:t>
            </a:r>
          </a:p>
          <a:p>
            <a:r>
              <a:rPr lang="en-US" dirty="0"/>
              <a:t>Technological change will limit the ability of </a:t>
            </a:r>
            <a:r>
              <a:rPr lang="en-US" dirty="0" err="1"/>
              <a:t>G</a:t>
            </a:r>
            <a:r>
              <a:rPr lang="en-US" baseline="-25000" dirty="0" err="1"/>
              <a:t>c</a:t>
            </a:r>
            <a:r>
              <a:rPr lang="en-US" dirty="0"/>
              <a:t> to compensate.</a:t>
            </a:r>
          </a:p>
          <a:p>
            <a:r>
              <a:rPr lang="en-US" dirty="0" err="1"/>
              <a:t>G</a:t>
            </a:r>
            <a:r>
              <a:rPr lang="en-US" baseline="-25000" dirty="0" err="1"/>
              <a:t>c</a:t>
            </a:r>
            <a:r>
              <a:rPr lang="en-US" dirty="0"/>
              <a:t> eventually stops increasing with age.</a:t>
            </a:r>
          </a:p>
          <a:p>
            <a:r>
              <a:rPr lang="en-US" dirty="0"/>
              <a:t>Age is just a label:</a:t>
            </a:r>
          </a:p>
          <a:p>
            <a:pPr lvl="1"/>
            <a:r>
              <a:rPr lang="en-US" dirty="0"/>
              <a:t>Deteriorating neural substrates?  Are there </a:t>
            </a:r>
            <a:r>
              <a:rPr lang="en-US" dirty="0" err="1"/>
              <a:t>G</a:t>
            </a:r>
            <a:r>
              <a:rPr lang="en-US" baseline="-25000" dirty="0" err="1"/>
              <a:t>f</a:t>
            </a:r>
            <a:r>
              <a:rPr lang="en-US" dirty="0"/>
              <a:t> interventions? (results so far are </a:t>
            </a:r>
            <a:r>
              <a:rPr lang="en-US"/>
              <a:t>mixed).</a:t>
            </a:r>
            <a:endParaRPr lang="en-US" dirty="0"/>
          </a:p>
          <a:p>
            <a:pPr lvl="1"/>
            <a:r>
              <a:rPr lang="en-US" dirty="0"/>
              <a:t>Increasing </a:t>
            </a:r>
            <a:r>
              <a:rPr lang="en-US" dirty="0" err="1"/>
              <a:t>G</a:t>
            </a:r>
            <a:r>
              <a:rPr lang="en-US" baseline="-25000" dirty="0" err="1"/>
              <a:t>c</a:t>
            </a:r>
            <a:r>
              <a:rPr lang="en-US" dirty="0"/>
              <a:t> through just in time education?</a:t>
            </a:r>
          </a:p>
        </p:txBody>
      </p:sp>
    </p:spTree>
    <p:extLst>
      <p:ext uri="{BB962C8B-B14F-4D97-AF65-F5344CB8AC3E}">
        <p14:creationId xmlns:p14="http://schemas.microsoft.com/office/powerpoint/2010/main" val="37590303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Big Picture</a:t>
            </a:r>
          </a:p>
        </p:txBody>
      </p:sp>
      <p:sp>
        <p:nvSpPr>
          <p:cNvPr id="3" name="Content Placeholder 2"/>
          <p:cNvSpPr>
            <a:spLocks noGrp="1"/>
          </p:cNvSpPr>
          <p:nvPr>
            <p:ph idx="1"/>
          </p:nvPr>
        </p:nvSpPr>
        <p:spPr/>
        <p:txBody>
          <a:bodyPr/>
          <a:lstStyle/>
          <a:p>
            <a:r>
              <a:rPr lang="en-US" dirty="0"/>
              <a:t>Can Psychology/Marketing/Behavioral Decision Research Matter in Policy?</a:t>
            </a:r>
          </a:p>
          <a:p>
            <a:endParaRPr lang="en-US" dirty="0"/>
          </a:p>
          <a:p>
            <a:r>
              <a:rPr lang="en-US" dirty="0"/>
              <a:t>Choice Architecture is useful when we know the causes of errors.</a:t>
            </a:r>
          </a:p>
          <a:p>
            <a:pPr lvl="1"/>
            <a:r>
              <a:rPr lang="en-US" dirty="0"/>
              <a:t>For Aging, separate routes for helping younger and older decision-makers.</a:t>
            </a:r>
          </a:p>
          <a:p>
            <a:pPr lvl="1"/>
            <a:r>
              <a:rPr lang="en-US" dirty="0"/>
              <a:t>For Retirement, helping people think about later benefits helps them become more patient</a:t>
            </a:r>
          </a:p>
          <a:p>
            <a:pPr lvl="1"/>
            <a:r>
              <a:rPr lang="en-US" dirty="0"/>
              <a:t>For Life Expectancy:   Give them the statistics, let them adjust.</a:t>
            </a:r>
          </a:p>
        </p:txBody>
      </p:sp>
    </p:spTree>
    <p:extLst>
      <p:ext uri="{BB962C8B-B14F-4D97-AF65-F5344CB8AC3E}">
        <p14:creationId xmlns:p14="http://schemas.microsoft.com/office/powerpoint/2010/main" val="17536862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Backup</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085639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Issues</a:t>
            </a:r>
          </a:p>
        </p:txBody>
      </p:sp>
      <p:sp>
        <p:nvSpPr>
          <p:cNvPr id="3" name="Content Placeholder 2"/>
          <p:cNvSpPr>
            <a:spLocks noGrp="1"/>
          </p:cNvSpPr>
          <p:nvPr>
            <p:ph idx="1"/>
          </p:nvPr>
        </p:nvSpPr>
        <p:spPr/>
        <p:txBody>
          <a:bodyPr>
            <a:normAutofit/>
          </a:bodyPr>
          <a:lstStyle/>
          <a:p>
            <a:r>
              <a:rPr lang="en-US" dirty="0"/>
              <a:t>Tradeoff between representativeness and data quality.  ($2 a minute vs. 4 hours for $35).</a:t>
            </a:r>
          </a:p>
          <a:p>
            <a:r>
              <a:rPr lang="en-US" dirty="0"/>
              <a:t>‘Representative’ sample may contain lots of non-sampling error  </a:t>
            </a:r>
          </a:p>
          <a:p>
            <a:pPr lvl="1"/>
            <a:r>
              <a:rPr lang="en-US" dirty="0"/>
              <a:t>They are really matched on certain variables.</a:t>
            </a:r>
          </a:p>
          <a:p>
            <a:pPr lvl="1"/>
            <a:r>
              <a:rPr lang="en-US" dirty="0"/>
              <a:t>By design exclude hard to recruit populations (homeless, ill, etc.)</a:t>
            </a:r>
          </a:p>
          <a:p>
            <a:r>
              <a:rPr lang="en-US" dirty="0"/>
              <a:t>We statistically control for many variables.</a:t>
            </a:r>
          </a:p>
        </p:txBody>
      </p:sp>
    </p:spTree>
    <p:extLst>
      <p:ext uri="{BB962C8B-B14F-4D97-AF65-F5344CB8AC3E}">
        <p14:creationId xmlns:p14="http://schemas.microsoft.com/office/powerpoint/2010/main" val="27380657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defRPr/>
            </a:pPr>
            <a:r>
              <a:rPr lang="en-US">
                <a:cs typeface="+mj-cs"/>
              </a:rPr>
              <a:t>Method</a:t>
            </a:r>
          </a:p>
        </p:txBody>
      </p:sp>
      <p:sp>
        <p:nvSpPr>
          <p:cNvPr id="78851" name="Rectangle 3"/>
          <p:cNvSpPr>
            <a:spLocks noGrp="1" noChangeArrowheads="1"/>
          </p:cNvSpPr>
          <p:nvPr>
            <p:ph idx="1"/>
          </p:nvPr>
        </p:nvSpPr>
        <p:spPr/>
        <p:txBody>
          <a:bodyPr/>
          <a:lstStyle/>
          <a:p>
            <a:pPr eaLnBrk="1" hangingPunct="1">
              <a:spcBef>
                <a:spcPct val="40000"/>
              </a:spcBef>
              <a:defRPr/>
            </a:pPr>
            <a:r>
              <a:rPr lang="en-US" dirty="0">
                <a:cs typeface="+mn-cs"/>
              </a:rPr>
              <a:t>1292 participants via Survey Sampling </a:t>
            </a:r>
            <a:r>
              <a:rPr lang="en-US" dirty="0" err="1">
                <a:cs typeface="+mn-cs"/>
              </a:rPr>
              <a:t>Int</a:t>
            </a:r>
            <a:r>
              <a:rPr lang="ja-JP" altLang="en-US" dirty="0">
                <a:latin typeface="Arial"/>
                <a:cs typeface="+mn-cs"/>
              </a:rPr>
              <a:t>’</a:t>
            </a:r>
            <a:r>
              <a:rPr lang="en-US" dirty="0">
                <a:cs typeface="+mn-cs"/>
              </a:rPr>
              <a:t>l</a:t>
            </a:r>
          </a:p>
          <a:p>
            <a:pPr lvl="1" eaLnBrk="1" hangingPunct="1">
              <a:spcBef>
                <a:spcPct val="40000"/>
              </a:spcBef>
              <a:defRPr/>
            </a:pPr>
            <a:r>
              <a:rPr lang="en-US" dirty="0"/>
              <a:t>Ages: 45-70</a:t>
            </a:r>
          </a:p>
          <a:p>
            <a:pPr lvl="1" eaLnBrk="1" hangingPunct="1">
              <a:spcBef>
                <a:spcPct val="40000"/>
              </a:spcBef>
              <a:defRPr/>
            </a:pPr>
            <a:r>
              <a:rPr lang="en-US" dirty="0"/>
              <a:t>Benefits: eligible or expecting to become eligible</a:t>
            </a:r>
          </a:p>
          <a:p>
            <a:pPr eaLnBrk="1" hangingPunct="1">
              <a:spcBef>
                <a:spcPct val="40000"/>
              </a:spcBef>
              <a:defRPr/>
            </a:pPr>
            <a:r>
              <a:rPr lang="en-US" dirty="0">
                <a:cs typeface="+mn-cs"/>
              </a:rPr>
              <a:t>68% female</a:t>
            </a:r>
          </a:p>
          <a:p>
            <a:pPr eaLnBrk="1" hangingPunct="1">
              <a:spcBef>
                <a:spcPct val="40000"/>
              </a:spcBef>
              <a:defRPr/>
            </a:pPr>
            <a:r>
              <a:rPr lang="en-US" dirty="0">
                <a:cs typeface="+mn-cs"/>
              </a:rPr>
              <a:t>60% at least 2-year degree</a:t>
            </a:r>
          </a:p>
          <a:p>
            <a:pPr eaLnBrk="1" hangingPunct="1">
              <a:spcBef>
                <a:spcPct val="40000"/>
              </a:spcBef>
              <a:defRPr/>
            </a:pPr>
            <a:r>
              <a:rPr lang="en-US" dirty="0">
                <a:cs typeface="+mn-cs"/>
              </a:rPr>
              <a:t>Median income $35,000-$49,999</a:t>
            </a:r>
          </a:p>
        </p:txBody>
      </p:sp>
      <p:sp>
        <p:nvSpPr>
          <p:cNvPr id="4" name="Slide Number Placeholder 3"/>
          <p:cNvSpPr>
            <a:spLocks noGrp="1"/>
          </p:cNvSpPr>
          <p:nvPr>
            <p:ph type="sldNum" sz="quarter" idx="4294967295"/>
          </p:nvPr>
        </p:nvSpPr>
        <p:spPr>
          <a:xfrm>
            <a:off x="9041130" y="6888480"/>
            <a:ext cx="560070" cy="345440"/>
          </a:xfrm>
          <a:prstGeom prst="rect">
            <a:avLst/>
          </a:prstGeom>
        </p:spPr>
        <p:txBody>
          <a:bodyPr/>
          <a:lstStyle/>
          <a:p>
            <a:pPr>
              <a:defRPr/>
            </a:pPr>
            <a:fld id="{597AD3D0-E81F-C74D-B160-7F887DC16873}" type="slidenum">
              <a:rPr lang="en-US"/>
              <a:pPr>
                <a:defRPr/>
              </a:pPr>
              <a:t>144</a:t>
            </a:fld>
            <a:endParaRPr lang="en-US"/>
          </a:p>
        </p:txBody>
      </p:sp>
    </p:spTree>
    <p:extLst>
      <p:ext uri="{BB962C8B-B14F-4D97-AF65-F5344CB8AC3E}">
        <p14:creationId xmlns:p14="http://schemas.microsoft.com/office/powerpoint/2010/main" val="22782178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defRPr/>
            </a:pPr>
            <a:endParaRPr lang="en-US">
              <a:cs typeface="+mj-cs"/>
            </a:endParaRPr>
          </a:p>
        </p:txBody>
      </p:sp>
      <p:sp>
        <p:nvSpPr>
          <p:cNvPr id="79875" name="Rectangle 3"/>
          <p:cNvSpPr>
            <a:spLocks noGrp="1" noChangeArrowheads="1"/>
          </p:cNvSpPr>
          <p:nvPr>
            <p:ph idx="1"/>
          </p:nvPr>
        </p:nvSpPr>
        <p:spPr/>
        <p:txBody>
          <a:bodyPr/>
          <a:lstStyle/>
          <a:p>
            <a:pPr eaLnBrk="1" hangingPunct="1">
              <a:defRPr/>
            </a:pPr>
            <a:endParaRPr lang="en-US">
              <a:cs typeface="+mn-cs"/>
            </a:endParaRPr>
          </a:p>
        </p:txBody>
      </p:sp>
      <p:sp>
        <p:nvSpPr>
          <p:cNvPr id="6" name="Slide Number Placeholder 3"/>
          <p:cNvSpPr>
            <a:spLocks noGrp="1"/>
          </p:cNvSpPr>
          <p:nvPr>
            <p:ph type="sldNum" sz="quarter" idx="4294967295"/>
          </p:nvPr>
        </p:nvSpPr>
        <p:spPr>
          <a:xfrm>
            <a:off x="9041130" y="6888480"/>
            <a:ext cx="560070" cy="345440"/>
          </a:xfrm>
          <a:prstGeom prst="rect">
            <a:avLst/>
          </a:prstGeom>
        </p:spPr>
        <p:txBody>
          <a:bodyPr/>
          <a:lstStyle/>
          <a:p>
            <a:pPr>
              <a:defRPr/>
            </a:pPr>
            <a:fld id="{6038B882-DE0E-C044-A155-0F48A0FEEE44}" type="slidenum">
              <a:rPr lang="en-US"/>
              <a:pPr>
                <a:defRPr/>
              </a:pPr>
              <a:t>145</a:t>
            </a:fld>
            <a:endParaRPr lang="en-US"/>
          </a:p>
        </p:txBody>
      </p:sp>
      <p:sp>
        <p:nvSpPr>
          <p:cNvPr id="79878" name="Rectangle 6"/>
          <p:cNvSpPr>
            <a:spLocks noChangeArrowheads="1"/>
          </p:cNvSpPr>
          <p:nvPr/>
        </p:nvSpPr>
        <p:spPr bwMode="auto">
          <a:xfrm>
            <a:off x="0" y="0"/>
            <a:ext cx="9601200" cy="73152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6661" tIns="48331" rIns="96661" bIns="48331" anchor="ctr"/>
          <a:lstStyle/>
          <a:p>
            <a:pPr>
              <a:defRPr/>
            </a:pPr>
            <a:endParaRPr lang="en-US">
              <a:cs typeface="+mn-cs"/>
            </a:endParaRPr>
          </a:p>
        </p:txBody>
      </p:sp>
      <p:pic>
        <p:nvPicPr>
          <p:cNvPr id="27653" name="Picture 3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20240" y="0"/>
            <a:ext cx="6074093" cy="772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5575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defRPr/>
            </a:pPr>
            <a:endParaRPr lang="en-US">
              <a:cs typeface="+mj-cs"/>
            </a:endParaRPr>
          </a:p>
        </p:txBody>
      </p:sp>
      <p:sp>
        <p:nvSpPr>
          <p:cNvPr id="87043" name="Rectangle 3"/>
          <p:cNvSpPr>
            <a:spLocks noGrp="1" noChangeArrowheads="1"/>
          </p:cNvSpPr>
          <p:nvPr>
            <p:ph idx="1"/>
          </p:nvPr>
        </p:nvSpPr>
        <p:spPr/>
        <p:txBody>
          <a:bodyPr/>
          <a:lstStyle/>
          <a:p>
            <a:pPr eaLnBrk="1" hangingPunct="1">
              <a:defRPr/>
            </a:pPr>
            <a:endParaRPr lang="en-US">
              <a:cs typeface="+mn-cs"/>
            </a:endParaRPr>
          </a:p>
        </p:txBody>
      </p:sp>
      <p:sp>
        <p:nvSpPr>
          <p:cNvPr id="6" name="Slide Number Placeholder 3"/>
          <p:cNvSpPr>
            <a:spLocks noGrp="1"/>
          </p:cNvSpPr>
          <p:nvPr>
            <p:ph type="sldNum" sz="quarter" idx="4294967295"/>
          </p:nvPr>
        </p:nvSpPr>
        <p:spPr>
          <a:xfrm>
            <a:off x="9041130" y="6888480"/>
            <a:ext cx="560070" cy="345440"/>
          </a:xfrm>
          <a:prstGeom prst="rect">
            <a:avLst/>
          </a:prstGeom>
        </p:spPr>
        <p:txBody>
          <a:bodyPr/>
          <a:lstStyle/>
          <a:p>
            <a:pPr>
              <a:defRPr/>
            </a:pPr>
            <a:fld id="{6D5E4056-D1B3-6E4F-B618-E146CD4BA0BE}" type="slidenum">
              <a:rPr lang="en-US"/>
              <a:pPr>
                <a:defRPr/>
              </a:pPr>
              <a:t>146</a:t>
            </a:fld>
            <a:endParaRPr lang="en-US"/>
          </a:p>
        </p:txBody>
      </p:sp>
      <p:sp>
        <p:nvSpPr>
          <p:cNvPr id="87044" name="Rectangle 4"/>
          <p:cNvSpPr>
            <a:spLocks noChangeArrowheads="1"/>
          </p:cNvSpPr>
          <p:nvPr/>
        </p:nvSpPr>
        <p:spPr bwMode="auto">
          <a:xfrm>
            <a:off x="0" y="0"/>
            <a:ext cx="9601200" cy="73152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6661" tIns="48331" rIns="96661" bIns="48331" anchor="ctr"/>
          <a:lstStyle/>
          <a:p>
            <a:pPr>
              <a:defRPr/>
            </a:pPr>
            <a:endParaRPr lang="en-US">
              <a:cs typeface="+mn-cs"/>
            </a:endParaRPr>
          </a:p>
        </p:txBody>
      </p:sp>
      <p:pic>
        <p:nvPicPr>
          <p:cNvPr id="28677" name="Picture 7" descr="first_though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0040" y="731520"/>
            <a:ext cx="8961120" cy="382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34537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defRPr/>
            </a:pPr>
            <a:endParaRPr lang="en-US">
              <a:cs typeface="+mj-cs"/>
            </a:endParaRPr>
          </a:p>
        </p:txBody>
      </p:sp>
      <p:sp>
        <p:nvSpPr>
          <p:cNvPr id="90115" name="Rectangle 3"/>
          <p:cNvSpPr>
            <a:spLocks noGrp="1" noChangeArrowheads="1"/>
          </p:cNvSpPr>
          <p:nvPr>
            <p:ph idx="1"/>
          </p:nvPr>
        </p:nvSpPr>
        <p:spPr/>
        <p:txBody>
          <a:bodyPr/>
          <a:lstStyle/>
          <a:p>
            <a:pPr eaLnBrk="1" hangingPunct="1">
              <a:defRPr/>
            </a:pPr>
            <a:endParaRPr lang="en-US">
              <a:cs typeface="+mn-cs"/>
            </a:endParaRPr>
          </a:p>
        </p:txBody>
      </p:sp>
      <p:sp>
        <p:nvSpPr>
          <p:cNvPr id="6" name="Slide Number Placeholder 3"/>
          <p:cNvSpPr>
            <a:spLocks noGrp="1"/>
          </p:cNvSpPr>
          <p:nvPr>
            <p:ph type="sldNum" sz="quarter" idx="4294967295"/>
          </p:nvPr>
        </p:nvSpPr>
        <p:spPr>
          <a:xfrm>
            <a:off x="9041130" y="6888480"/>
            <a:ext cx="560070" cy="345440"/>
          </a:xfrm>
          <a:prstGeom prst="rect">
            <a:avLst/>
          </a:prstGeom>
        </p:spPr>
        <p:txBody>
          <a:bodyPr/>
          <a:lstStyle/>
          <a:p>
            <a:pPr>
              <a:defRPr/>
            </a:pPr>
            <a:fld id="{B1A6FB36-C19E-6341-931E-AF0A06937D1D}" type="slidenum">
              <a:rPr lang="en-US"/>
              <a:pPr>
                <a:defRPr/>
              </a:pPr>
              <a:t>147</a:t>
            </a:fld>
            <a:endParaRPr lang="en-US"/>
          </a:p>
        </p:txBody>
      </p:sp>
      <p:sp>
        <p:nvSpPr>
          <p:cNvPr id="90116" name="Rectangle 4"/>
          <p:cNvSpPr>
            <a:spLocks noChangeArrowheads="1"/>
          </p:cNvSpPr>
          <p:nvPr/>
        </p:nvSpPr>
        <p:spPr bwMode="auto">
          <a:xfrm>
            <a:off x="0" y="0"/>
            <a:ext cx="9601200" cy="73152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6661" tIns="48331" rIns="96661" bIns="48331" anchor="ctr"/>
          <a:lstStyle/>
          <a:p>
            <a:pPr>
              <a:defRPr/>
            </a:pPr>
            <a:endParaRPr lang="en-US">
              <a:cs typeface="+mn-cs"/>
            </a:endParaRPr>
          </a:p>
        </p:txBody>
      </p:sp>
      <p:pic>
        <p:nvPicPr>
          <p:cNvPr id="29701" name="Picture 6" descr="claim_decisi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0020" y="731521"/>
            <a:ext cx="9201150" cy="446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90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defRPr/>
            </a:pPr>
            <a:endParaRPr lang="en-US">
              <a:cs typeface="+mj-cs"/>
            </a:endParaRPr>
          </a:p>
        </p:txBody>
      </p:sp>
      <p:sp>
        <p:nvSpPr>
          <p:cNvPr id="88067" name="Rectangle 3"/>
          <p:cNvSpPr>
            <a:spLocks noGrp="1" noChangeArrowheads="1"/>
          </p:cNvSpPr>
          <p:nvPr>
            <p:ph idx="1"/>
          </p:nvPr>
        </p:nvSpPr>
        <p:spPr/>
        <p:txBody>
          <a:bodyPr/>
          <a:lstStyle/>
          <a:p>
            <a:pPr eaLnBrk="1" hangingPunct="1">
              <a:defRPr/>
            </a:pPr>
            <a:endParaRPr lang="en-US">
              <a:cs typeface="+mn-cs"/>
            </a:endParaRPr>
          </a:p>
        </p:txBody>
      </p:sp>
      <p:sp>
        <p:nvSpPr>
          <p:cNvPr id="6" name="Slide Number Placeholder 3"/>
          <p:cNvSpPr>
            <a:spLocks noGrp="1"/>
          </p:cNvSpPr>
          <p:nvPr>
            <p:ph type="sldNum" sz="quarter" idx="4294967295"/>
          </p:nvPr>
        </p:nvSpPr>
        <p:spPr>
          <a:xfrm>
            <a:off x="9041130" y="6888480"/>
            <a:ext cx="560070" cy="345440"/>
          </a:xfrm>
          <a:prstGeom prst="rect">
            <a:avLst/>
          </a:prstGeom>
        </p:spPr>
        <p:txBody>
          <a:bodyPr/>
          <a:lstStyle/>
          <a:p>
            <a:pPr>
              <a:defRPr/>
            </a:pPr>
            <a:fld id="{4BF9865B-7CC8-B749-A21A-00564CA9C887}" type="slidenum">
              <a:rPr lang="en-US"/>
              <a:pPr>
                <a:defRPr/>
              </a:pPr>
              <a:t>148</a:t>
            </a:fld>
            <a:endParaRPr lang="en-US"/>
          </a:p>
        </p:txBody>
      </p:sp>
      <p:sp>
        <p:nvSpPr>
          <p:cNvPr id="88068" name="Rectangle 4"/>
          <p:cNvSpPr>
            <a:spLocks noChangeArrowheads="1"/>
          </p:cNvSpPr>
          <p:nvPr/>
        </p:nvSpPr>
        <p:spPr bwMode="auto">
          <a:xfrm>
            <a:off x="0" y="0"/>
            <a:ext cx="9601200" cy="73152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6661" tIns="48331" rIns="96661" bIns="48331" anchor="ctr"/>
          <a:lstStyle/>
          <a:p>
            <a:pPr>
              <a:defRPr/>
            </a:pPr>
            <a:endParaRPr lang="en-US">
              <a:cs typeface="+mn-cs"/>
            </a:endParaRPr>
          </a:p>
        </p:txBody>
      </p:sp>
      <p:pic>
        <p:nvPicPr>
          <p:cNvPr id="30725" name="Picture 6" descr="first_rat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0080" y="731521"/>
            <a:ext cx="8481060" cy="367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48945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defRPr/>
            </a:pPr>
            <a:r>
              <a:rPr lang="en-US" sz="4400"/>
              <a:t>Many Ps prefer to claim early</a:t>
            </a:r>
          </a:p>
        </p:txBody>
      </p:sp>
      <p:graphicFrame>
        <p:nvGraphicFramePr>
          <p:cNvPr id="32771" name="Object 8"/>
          <p:cNvGraphicFramePr>
            <a:graphicFrameLocks noGrp="1" noChangeAspect="1"/>
          </p:cNvGraphicFramePr>
          <p:nvPr>
            <p:ph idx="1"/>
          </p:nvPr>
        </p:nvGraphicFramePr>
        <p:xfrm>
          <a:off x="965121" y="2230121"/>
          <a:ext cx="7787640" cy="3359573"/>
        </p:xfrm>
        <a:graphic>
          <a:graphicData uri="http://schemas.openxmlformats.org/presentationml/2006/ole">
            <mc:AlternateContent xmlns:mc="http://schemas.openxmlformats.org/markup-compatibility/2006">
              <mc:Choice xmlns:v="urn:schemas-microsoft-com:vml" Requires="v">
                <p:oleObj spid="_x0000_s16483" name="Chart" r:id="rId4" imgW="7416800" imgH="3149600" progId="Excel.Chart.8">
                  <p:embed/>
                </p:oleObj>
              </mc:Choice>
              <mc:Fallback>
                <p:oleObj name="Chart" r:id="rId4" imgW="7416800" imgH="3149600"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5121" y="2230121"/>
                        <a:ext cx="7787640" cy="3359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Slide Number Placeholder 3"/>
          <p:cNvSpPr>
            <a:spLocks noGrp="1"/>
          </p:cNvSpPr>
          <p:nvPr>
            <p:ph type="sldNum" sz="quarter" idx="4294967295"/>
          </p:nvPr>
        </p:nvSpPr>
        <p:spPr>
          <a:xfrm>
            <a:off x="9041130" y="6888480"/>
            <a:ext cx="560070" cy="345440"/>
          </a:xfrm>
          <a:prstGeom prst="rect">
            <a:avLst/>
          </a:prstGeom>
        </p:spPr>
        <p:txBody>
          <a:bodyPr/>
          <a:lstStyle/>
          <a:p>
            <a:pPr>
              <a:defRPr/>
            </a:pPr>
            <a:fld id="{B6D9A777-5AB6-B547-AE48-6EB0D07BE8F1}" type="slidenum">
              <a:rPr lang="en-US"/>
              <a:pPr>
                <a:defRPr/>
              </a:pPr>
              <a:t>149</a:t>
            </a:fld>
            <a:endParaRPr lang="en-US"/>
          </a:p>
        </p:txBody>
      </p:sp>
    </p:spTree>
    <p:extLst>
      <p:ext uri="{BB962C8B-B14F-4D97-AF65-F5344CB8AC3E}">
        <p14:creationId xmlns:p14="http://schemas.microsoft.com/office/powerpoint/2010/main" val="33228379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a:t>
            </a:r>
          </a:p>
        </p:txBody>
      </p:sp>
      <p:pic>
        <p:nvPicPr>
          <p:cNvPr id="3" name="Picture 2"/>
          <p:cNvPicPr>
            <a:picLocks noChangeAspect="1"/>
          </p:cNvPicPr>
          <p:nvPr/>
        </p:nvPicPr>
        <p:blipFill>
          <a:blip r:embed="rId3"/>
          <a:stretch>
            <a:fillRect/>
          </a:stretch>
        </p:blipFill>
        <p:spPr>
          <a:xfrm>
            <a:off x="533399" y="1981199"/>
            <a:ext cx="8458201" cy="4583371"/>
          </a:xfrm>
          <a:prstGeom prst="rect">
            <a:avLst/>
          </a:prstGeom>
        </p:spPr>
      </p:pic>
    </p:spTree>
    <p:extLst>
      <p:ext uri="{BB962C8B-B14F-4D97-AF65-F5344CB8AC3E}">
        <p14:creationId xmlns:p14="http://schemas.microsoft.com/office/powerpoint/2010/main" val="15028861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defRPr/>
            </a:pPr>
            <a:r>
              <a:rPr lang="en-US" sz="3600" dirty="0"/>
              <a:t>Early claiming is a focal option for many Ps</a:t>
            </a:r>
          </a:p>
        </p:txBody>
      </p:sp>
      <p:graphicFrame>
        <p:nvGraphicFramePr>
          <p:cNvPr id="33795" name="Object 6"/>
          <p:cNvGraphicFramePr>
            <a:graphicFrameLocks noGrp="1" noChangeAspect="1"/>
          </p:cNvGraphicFramePr>
          <p:nvPr>
            <p:ph idx="1"/>
          </p:nvPr>
        </p:nvGraphicFramePr>
        <p:xfrm>
          <a:off x="1265159" y="2345267"/>
          <a:ext cx="7187565" cy="3129280"/>
        </p:xfrm>
        <a:graphic>
          <a:graphicData uri="http://schemas.openxmlformats.org/presentationml/2006/ole">
            <mc:AlternateContent xmlns:mc="http://schemas.openxmlformats.org/markup-compatibility/2006">
              <mc:Choice xmlns:v="urn:schemas-microsoft-com:vml" Requires="v">
                <p:oleObj spid="_x0000_s17507" name="Chart" r:id="rId3" imgW="6845300" imgH="2933700" progId="Excel.Chart.8">
                  <p:embed/>
                </p:oleObj>
              </mc:Choice>
              <mc:Fallback>
                <p:oleObj name="Chart" r:id="rId3" imgW="6845300" imgH="2933700"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5159" y="2345267"/>
                        <a:ext cx="7187565" cy="3129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Slide Number Placeholder 3"/>
          <p:cNvSpPr>
            <a:spLocks noGrp="1"/>
          </p:cNvSpPr>
          <p:nvPr>
            <p:ph type="sldNum" sz="quarter" idx="4294967295"/>
          </p:nvPr>
        </p:nvSpPr>
        <p:spPr>
          <a:xfrm>
            <a:off x="9041130" y="6888480"/>
            <a:ext cx="560070" cy="345440"/>
          </a:xfrm>
          <a:prstGeom prst="rect">
            <a:avLst/>
          </a:prstGeom>
        </p:spPr>
        <p:txBody>
          <a:bodyPr/>
          <a:lstStyle/>
          <a:p>
            <a:pPr>
              <a:defRPr/>
            </a:pPr>
            <a:fld id="{839A7A1A-A8A0-6346-B98B-CFCE17F81DD5}" type="slidenum">
              <a:rPr lang="en-US"/>
              <a:pPr>
                <a:defRPr/>
              </a:pPr>
              <a:t>150</a:t>
            </a:fld>
            <a:endParaRPr lang="en-US"/>
          </a:p>
        </p:txBody>
      </p:sp>
    </p:spTree>
    <p:extLst>
      <p:ext uri="{BB962C8B-B14F-4D97-AF65-F5344CB8AC3E}">
        <p14:creationId xmlns:p14="http://schemas.microsoft.com/office/powerpoint/2010/main" val="16015892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defRPr/>
            </a:pPr>
            <a:r>
              <a:rPr lang="en-US" sz="3200"/>
              <a:t>Prominence of thoughts in favor of early claiming predicts preferences for early claiming</a:t>
            </a:r>
          </a:p>
        </p:txBody>
      </p:sp>
      <p:sp>
        <p:nvSpPr>
          <p:cNvPr id="6" name="Slide Number Placeholder 3"/>
          <p:cNvSpPr>
            <a:spLocks noGrp="1"/>
          </p:cNvSpPr>
          <p:nvPr>
            <p:ph type="sldNum" sz="quarter" idx="4294967295"/>
          </p:nvPr>
        </p:nvSpPr>
        <p:spPr>
          <a:xfrm>
            <a:off x="9041130" y="6888480"/>
            <a:ext cx="560070" cy="345440"/>
          </a:xfrm>
          <a:prstGeom prst="rect">
            <a:avLst/>
          </a:prstGeom>
        </p:spPr>
        <p:txBody>
          <a:bodyPr/>
          <a:lstStyle/>
          <a:p>
            <a:pPr>
              <a:defRPr/>
            </a:pPr>
            <a:fld id="{86B6D162-506F-A346-B7DC-91E21407ED6F}" type="slidenum">
              <a:rPr lang="en-US"/>
              <a:pPr>
                <a:defRPr/>
              </a:pPr>
              <a:t>151</a:t>
            </a:fld>
            <a:endParaRPr lang="en-US"/>
          </a:p>
        </p:txBody>
      </p:sp>
      <p:pic>
        <p:nvPicPr>
          <p:cNvPr id="93461" name="Picture 27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0190" y="1381760"/>
            <a:ext cx="6640830" cy="512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3462" name="Rectangle 278"/>
          <p:cNvSpPr>
            <a:spLocks noChangeArrowheads="1"/>
          </p:cNvSpPr>
          <p:nvPr/>
        </p:nvSpPr>
        <p:spPr bwMode="auto">
          <a:xfrm>
            <a:off x="1440180" y="2438400"/>
            <a:ext cx="6800850" cy="406400"/>
          </a:xfrm>
          <a:prstGeom prst="rect">
            <a:avLst/>
          </a:prstGeom>
          <a:noFill/>
          <a:ln w="57150">
            <a:solidFill>
              <a:srgbClr val="0099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6661" tIns="48331" rIns="96661" bIns="48331" anchor="ctr"/>
          <a:lstStyle/>
          <a:p>
            <a:pPr>
              <a:defRPr/>
            </a:pPr>
            <a:endParaRPr lang="en-US">
              <a:cs typeface="+mn-cs"/>
            </a:endParaRPr>
          </a:p>
        </p:txBody>
      </p:sp>
      <p:sp>
        <p:nvSpPr>
          <p:cNvPr id="93463" name="Rectangle 279"/>
          <p:cNvSpPr>
            <a:spLocks noChangeArrowheads="1"/>
          </p:cNvSpPr>
          <p:nvPr/>
        </p:nvSpPr>
        <p:spPr bwMode="auto">
          <a:xfrm>
            <a:off x="4640581" y="6908686"/>
            <a:ext cx="4243481" cy="359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6661" tIns="48331" rIns="96661" bIns="48331" anchor="ctr">
            <a:spAutoFit/>
          </a:bodyPr>
          <a:lstStyle/>
          <a:p>
            <a:pPr>
              <a:defRPr/>
            </a:pPr>
            <a:r>
              <a:rPr lang="en-US" sz="1700">
                <a:cs typeface="+mn-cs"/>
              </a:rPr>
              <a:t>† </a:t>
            </a:r>
            <a:r>
              <a:rPr lang="en-US" sz="1700" i="1">
                <a:cs typeface="+mn-cs"/>
              </a:rPr>
              <a:t>p </a:t>
            </a:r>
            <a:r>
              <a:rPr lang="en-US" sz="1700">
                <a:cs typeface="+mn-cs"/>
              </a:rPr>
              <a:t>&lt; .10, * </a:t>
            </a:r>
            <a:r>
              <a:rPr lang="en-US" sz="1700" i="1">
                <a:cs typeface="+mn-cs"/>
              </a:rPr>
              <a:t>p </a:t>
            </a:r>
            <a:r>
              <a:rPr lang="en-US" sz="1700">
                <a:cs typeface="+mn-cs"/>
              </a:rPr>
              <a:t>&lt; .05, ** </a:t>
            </a:r>
            <a:r>
              <a:rPr lang="en-US" sz="1700" i="1">
                <a:cs typeface="+mn-cs"/>
              </a:rPr>
              <a:t>p </a:t>
            </a:r>
            <a:r>
              <a:rPr lang="en-US" sz="1700">
                <a:cs typeface="+mn-cs"/>
              </a:rPr>
              <a:t>&lt; .01, *** </a:t>
            </a:r>
            <a:r>
              <a:rPr lang="en-US" sz="1700" i="1">
                <a:cs typeface="+mn-cs"/>
              </a:rPr>
              <a:t>p </a:t>
            </a:r>
            <a:r>
              <a:rPr lang="en-US" sz="1700">
                <a:cs typeface="+mn-cs"/>
              </a:rPr>
              <a:t>&lt; .001</a:t>
            </a:r>
          </a:p>
        </p:txBody>
      </p:sp>
    </p:spTree>
    <p:extLst>
      <p:ext uri="{BB962C8B-B14F-4D97-AF65-F5344CB8AC3E}">
        <p14:creationId xmlns:p14="http://schemas.microsoft.com/office/powerpoint/2010/main" val="38077539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pPr eaLnBrk="1" hangingPunct="1">
              <a:defRPr/>
            </a:pPr>
            <a:r>
              <a:rPr lang="en-US" sz="3200"/>
              <a:t>Prominence of thoughts in favor of early claiming predicts preferences for early claiming</a:t>
            </a:r>
          </a:p>
        </p:txBody>
      </p:sp>
      <p:sp>
        <p:nvSpPr>
          <p:cNvPr id="7" name="Slide Number Placeholder 3"/>
          <p:cNvSpPr>
            <a:spLocks noGrp="1"/>
          </p:cNvSpPr>
          <p:nvPr>
            <p:ph type="sldNum" sz="quarter" idx="4294967295"/>
          </p:nvPr>
        </p:nvSpPr>
        <p:spPr>
          <a:xfrm>
            <a:off x="9041130" y="6888480"/>
            <a:ext cx="560070" cy="345440"/>
          </a:xfrm>
          <a:prstGeom prst="rect">
            <a:avLst/>
          </a:prstGeom>
        </p:spPr>
        <p:txBody>
          <a:bodyPr/>
          <a:lstStyle/>
          <a:p>
            <a:pPr>
              <a:defRPr/>
            </a:pPr>
            <a:fld id="{3B43D627-B76F-8742-B738-9FAA608CCC2F}" type="slidenum">
              <a:rPr lang="en-US"/>
              <a:pPr>
                <a:defRPr/>
              </a:pPr>
              <a:t>152</a:t>
            </a:fld>
            <a:endParaRPr lang="en-US"/>
          </a:p>
        </p:txBody>
      </p:sp>
      <p:sp>
        <p:nvSpPr>
          <p:cNvPr id="151555" name="Text Box 3"/>
          <p:cNvSpPr txBox="1">
            <a:spLocks noChangeArrowheads="1"/>
          </p:cNvSpPr>
          <p:nvPr/>
        </p:nvSpPr>
        <p:spPr bwMode="auto">
          <a:xfrm>
            <a:off x="3280410" y="1544321"/>
            <a:ext cx="3040380" cy="1601893"/>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61" tIns="48331" rIns="96661" bIns="48331">
            <a:spAutoFit/>
          </a:bodyPr>
          <a:lstStyle/>
          <a:p>
            <a:pPr algn="ctr">
              <a:spcBef>
                <a:spcPct val="50000"/>
              </a:spcBef>
              <a:defRPr/>
            </a:pPr>
            <a:r>
              <a:rPr lang="en-US" sz="3200">
                <a:latin typeface="Myriad Web" charset="0"/>
                <a:cs typeface="+mn-cs"/>
              </a:rPr>
              <a:t>Prominence of Early-Claiming Thoughts</a:t>
            </a:r>
          </a:p>
        </p:txBody>
      </p:sp>
      <p:sp>
        <p:nvSpPr>
          <p:cNvPr id="151556" name="Line 4"/>
          <p:cNvSpPr>
            <a:spLocks noChangeShapeType="1"/>
          </p:cNvSpPr>
          <p:nvPr/>
        </p:nvSpPr>
        <p:spPr bwMode="auto">
          <a:xfrm>
            <a:off x="6320790" y="3251200"/>
            <a:ext cx="1360170" cy="105664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61" tIns="48331" rIns="96661" bIns="48331"/>
          <a:lstStyle/>
          <a:p>
            <a:pPr>
              <a:defRPr/>
            </a:pPr>
            <a:endParaRPr lang="en-US">
              <a:cs typeface="+mn-cs"/>
            </a:endParaRPr>
          </a:p>
        </p:txBody>
      </p:sp>
      <p:sp>
        <p:nvSpPr>
          <p:cNvPr id="151557" name="Text Box 5"/>
          <p:cNvSpPr txBox="1">
            <a:spLocks noChangeArrowheads="1"/>
          </p:cNvSpPr>
          <p:nvPr/>
        </p:nvSpPr>
        <p:spPr bwMode="auto">
          <a:xfrm>
            <a:off x="6480810" y="4412827"/>
            <a:ext cx="2560320" cy="1601893"/>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61" tIns="48331" rIns="96661" bIns="48331">
            <a:spAutoFit/>
          </a:bodyPr>
          <a:lstStyle/>
          <a:p>
            <a:pPr algn="ctr">
              <a:spcBef>
                <a:spcPct val="50000"/>
              </a:spcBef>
              <a:defRPr/>
            </a:pPr>
            <a:r>
              <a:rPr lang="en-US" sz="3200">
                <a:latin typeface="Myriad Web" charset="0"/>
                <a:cs typeface="+mn-cs"/>
              </a:rPr>
              <a:t>Preferred Claiming Age</a:t>
            </a:r>
          </a:p>
        </p:txBody>
      </p:sp>
      <p:sp>
        <p:nvSpPr>
          <p:cNvPr id="151558" name="Text Box 6"/>
          <p:cNvSpPr txBox="1">
            <a:spLocks noChangeArrowheads="1"/>
          </p:cNvSpPr>
          <p:nvPr/>
        </p:nvSpPr>
        <p:spPr bwMode="auto">
          <a:xfrm>
            <a:off x="6880860" y="3332480"/>
            <a:ext cx="2320290" cy="39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61" tIns="48331" rIns="96661" bIns="48331">
            <a:spAutoFit/>
          </a:bodyPr>
          <a:lstStyle/>
          <a:p>
            <a:pPr>
              <a:spcBef>
                <a:spcPct val="50000"/>
              </a:spcBef>
              <a:defRPr/>
            </a:pPr>
            <a:r>
              <a:rPr lang="el-GR" b="0" i="1">
                <a:cs typeface="Arial" charset="0"/>
              </a:rPr>
              <a:t>β</a:t>
            </a:r>
            <a:r>
              <a:rPr lang="en-US" b="0">
                <a:cs typeface="Arial" charset="0"/>
              </a:rPr>
              <a:t> = -.68, </a:t>
            </a:r>
            <a:r>
              <a:rPr lang="en-US" b="0" i="1">
                <a:cs typeface="Arial" charset="0"/>
              </a:rPr>
              <a:t>p</a:t>
            </a:r>
            <a:r>
              <a:rPr lang="en-US" b="0">
                <a:cs typeface="Arial" charset="0"/>
              </a:rPr>
              <a:t> &lt; .001</a:t>
            </a:r>
            <a:endParaRPr lang="el-GR" b="0" i="1">
              <a:cs typeface="Arial" charset="0"/>
            </a:endParaRPr>
          </a:p>
        </p:txBody>
      </p:sp>
    </p:spTree>
    <p:extLst>
      <p:ext uri="{BB962C8B-B14F-4D97-AF65-F5344CB8AC3E}">
        <p14:creationId xmlns:p14="http://schemas.microsoft.com/office/powerpoint/2010/main" val="3356450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pPr eaLnBrk="1" hangingPunct="1">
              <a:defRPr/>
            </a:pPr>
            <a:r>
              <a:rPr lang="en-US">
                <a:cs typeface="+mj-cs"/>
              </a:rPr>
              <a:t>Eligible vs. Not-yet-eligible</a:t>
            </a:r>
          </a:p>
        </p:txBody>
      </p:sp>
      <p:sp>
        <p:nvSpPr>
          <p:cNvPr id="9" name="Slide Number Placeholder 3"/>
          <p:cNvSpPr>
            <a:spLocks noGrp="1"/>
          </p:cNvSpPr>
          <p:nvPr>
            <p:ph type="sldNum" sz="quarter" idx="4294967295"/>
          </p:nvPr>
        </p:nvSpPr>
        <p:spPr>
          <a:xfrm>
            <a:off x="9041130" y="6888480"/>
            <a:ext cx="560070" cy="345440"/>
          </a:xfrm>
          <a:prstGeom prst="rect">
            <a:avLst/>
          </a:prstGeom>
        </p:spPr>
        <p:txBody>
          <a:bodyPr/>
          <a:lstStyle/>
          <a:p>
            <a:pPr>
              <a:defRPr/>
            </a:pPr>
            <a:fld id="{781AECBD-9346-9446-8CC2-80CD682D5F5E}" type="slidenum">
              <a:rPr lang="en-US"/>
              <a:pPr>
                <a:defRPr/>
              </a:pPr>
              <a:t>153</a:t>
            </a:fld>
            <a:endParaRPr lang="en-US"/>
          </a:p>
        </p:txBody>
      </p:sp>
      <p:sp>
        <p:nvSpPr>
          <p:cNvPr id="153604" name="Rectangle 4"/>
          <p:cNvSpPr>
            <a:spLocks noChangeArrowheads="1"/>
          </p:cNvSpPr>
          <p:nvPr/>
        </p:nvSpPr>
        <p:spPr bwMode="auto">
          <a:xfrm>
            <a:off x="4640581" y="6908686"/>
            <a:ext cx="4243481" cy="359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6661" tIns="48331" rIns="96661" bIns="48331" anchor="ctr">
            <a:spAutoFit/>
          </a:bodyPr>
          <a:lstStyle/>
          <a:p>
            <a:pPr>
              <a:defRPr/>
            </a:pPr>
            <a:r>
              <a:rPr lang="en-US" sz="1700">
                <a:cs typeface="+mn-cs"/>
              </a:rPr>
              <a:t>† </a:t>
            </a:r>
            <a:r>
              <a:rPr lang="en-US" sz="1700" i="1">
                <a:cs typeface="+mn-cs"/>
              </a:rPr>
              <a:t>p </a:t>
            </a:r>
            <a:r>
              <a:rPr lang="en-US" sz="1700">
                <a:cs typeface="+mn-cs"/>
              </a:rPr>
              <a:t>&lt; .10, * </a:t>
            </a:r>
            <a:r>
              <a:rPr lang="en-US" sz="1700" i="1">
                <a:cs typeface="+mn-cs"/>
              </a:rPr>
              <a:t>p </a:t>
            </a:r>
            <a:r>
              <a:rPr lang="en-US" sz="1700">
                <a:cs typeface="+mn-cs"/>
              </a:rPr>
              <a:t>&lt; .05, ** </a:t>
            </a:r>
            <a:r>
              <a:rPr lang="en-US" sz="1700" i="1">
                <a:cs typeface="+mn-cs"/>
              </a:rPr>
              <a:t>p </a:t>
            </a:r>
            <a:r>
              <a:rPr lang="en-US" sz="1700">
                <a:cs typeface="+mn-cs"/>
              </a:rPr>
              <a:t>&lt; .01, *** </a:t>
            </a:r>
            <a:r>
              <a:rPr lang="en-US" sz="1700" i="1">
                <a:cs typeface="+mn-cs"/>
              </a:rPr>
              <a:t>p </a:t>
            </a:r>
            <a:r>
              <a:rPr lang="en-US" sz="1700">
                <a:cs typeface="+mn-cs"/>
              </a:rPr>
              <a:t>&lt; .001</a:t>
            </a:r>
          </a:p>
        </p:txBody>
      </p:sp>
      <p:pic>
        <p:nvPicPr>
          <p:cNvPr id="153873" name="Picture 27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688254"/>
            <a:ext cx="9601200" cy="360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3874" name="Rectangle 274"/>
          <p:cNvSpPr>
            <a:spLocks noChangeArrowheads="1"/>
          </p:cNvSpPr>
          <p:nvPr/>
        </p:nvSpPr>
        <p:spPr bwMode="auto">
          <a:xfrm>
            <a:off x="7360920" y="3251200"/>
            <a:ext cx="1840230" cy="568960"/>
          </a:xfrm>
          <a:prstGeom prst="rect">
            <a:avLst/>
          </a:prstGeom>
          <a:noFill/>
          <a:ln w="57150">
            <a:solidFill>
              <a:srgbClr val="0099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6661" tIns="48331" rIns="96661" bIns="48331" anchor="ctr"/>
          <a:lstStyle/>
          <a:p>
            <a:pPr>
              <a:defRPr/>
            </a:pPr>
            <a:endParaRPr lang="en-US">
              <a:cs typeface="+mn-cs"/>
            </a:endParaRPr>
          </a:p>
        </p:txBody>
      </p:sp>
      <p:sp>
        <p:nvSpPr>
          <p:cNvPr id="153875" name="Rectangle 275"/>
          <p:cNvSpPr>
            <a:spLocks noChangeArrowheads="1"/>
          </p:cNvSpPr>
          <p:nvPr/>
        </p:nvSpPr>
        <p:spPr bwMode="auto">
          <a:xfrm>
            <a:off x="7360920" y="4145280"/>
            <a:ext cx="1840230" cy="568960"/>
          </a:xfrm>
          <a:prstGeom prst="rect">
            <a:avLst/>
          </a:prstGeom>
          <a:noFill/>
          <a:ln w="57150">
            <a:solidFill>
              <a:srgbClr val="0099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6661" tIns="48331" rIns="96661" bIns="48331" anchor="ctr"/>
          <a:lstStyle/>
          <a:p>
            <a:pPr>
              <a:defRPr/>
            </a:pPr>
            <a:endParaRPr lang="en-US">
              <a:cs typeface="+mn-cs"/>
            </a:endParaRPr>
          </a:p>
        </p:txBody>
      </p:sp>
      <p:sp>
        <p:nvSpPr>
          <p:cNvPr id="153876" name="Rectangle 276"/>
          <p:cNvSpPr>
            <a:spLocks noChangeArrowheads="1"/>
          </p:cNvSpPr>
          <p:nvPr/>
        </p:nvSpPr>
        <p:spPr bwMode="auto">
          <a:xfrm>
            <a:off x="5040630" y="4145280"/>
            <a:ext cx="1840230" cy="568960"/>
          </a:xfrm>
          <a:prstGeom prst="rect">
            <a:avLst/>
          </a:prstGeom>
          <a:noFill/>
          <a:ln w="57150">
            <a:solidFill>
              <a:srgbClr val="0099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6661" tIns="48331" rIns="96661" bIns="48331" anchor="ctr"/>
          <a:lstStyle/>
          <a:p>
            <a:pPr>
              <a:defRPr/>
            </a:pPr>
            <a:endParaRPr lang="en-US">
              <a:cs typeface="+mn-cs"/>
            </a:endParaRPr>
          </a:p>
        </p:txBody>
      </p:sp>
      <p:sp>
        <p:nvSpPr>
          <p:cNvPr id="153877" name="Rectangle 277"/>
          <p:cNvSpPr>
            <a:spLocks noChangeArrowheads="1"/>
          </p:cNvSpPr>
          <p:nvPr/>
        </p:nvSpPr>
        <p:spPr bwMode="auto">
          <a:xfrm>
            <a:off x="5040630" y="4714240"/>
            <a:ext cx="1840230" cy="568960"/>
          </a:xfrm>
          <a:prstGeom prst="rect">
            <a:avLst/>
          </a:prstGeom>
          <a:noFill/>
          <a:ln w="57150">
            <a:solidFill>
              <a:srgbClr val="0099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6661" tIns="48331" rIns="96661" bIns="48331" anchor="ctr"/>
          <a:lstStyle/>
          <a:p>
            <a:pPr>
              <a:defRPr/>
            </a:pPr>
            <a:endParaRPr lang="en-US">
              <a:cs typeface="+mn-cs"/>
            </a:endParaRPr>
          </a:p>
        </p:txBody>
      </p:sp>
    </p:spTree>
    <p:extLst>
      <p:ext uri="{BB962C8B-B14F-4D97-AF65-F5344CB8AC3E}">
        <p14:creationId xmlns:p14="http://schemas.microsoft.com/office/powerpoint/2010/main" val="30419504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defRPr/>
            </a:pPr>
            <a:r>
              <a:rPr lang="en-US" dirty="0">
                <a:cs typeface="+mj-cs"/>
              </a:rPr>
              <a:t>What is the process?</a:t>
            </a:r>
          </a:p>
        </p:txBody>
      </p:sp>
      <p:sp>
        <p:nvSpPr>
          <p:cNvPr id="102403" name="Rectangle 3"/>
          <p:cNvSpPr>
            <a:spLocks noGrp="1" noChangeArrowheads="1"/>
          </p:cNvSpPr>
          <p:nvPr>
            <p:ph idx="1"/>
          </p:nvPr>
        </p:nvSpPr>
        <p:spPr/>
        <p:txBody>
          <a:bodyPr/>
          <a:lstStyle/>
          <a:p>
            <a:pPr eaLnBrk="1" hangingPunct="1">
              <a:spcBef>
                <a:spcPct val="40000"/>
              </a:spcBef>
              <a:defRPr/>
            </a:pPr>
            <a:r>
              <a:rPr lang="en-US" dirty="0">
                <a:cs typeface="+mn-cs"/>
              </a:rPr>
              <a:t>Many Ps adopt early claiming as focal option.</a:t>
            </a:r>
          </a:p>
          <a:p>
            <a:pPr eaLnBrk="1" hangingPunct="1">
              <a:spcBef>
                <a:spcPct val="40000"/>
              </a:spcBef>
              <a:defRPr/>
            </a:pPr>
            <a:r>
              <a:rPr lang="en-US" dirty="0">
                <a:cs typeface="+mn-cs"/>
              </a:rPr>
              <a:t>Prominence of early-claiming thoughts predicts preference for early claiming</a:t>
            </a:r>
          </a:p>
        </p:txBody>
      </p:sp>
      <p:sp>
        <p:nvSpPr>
          <p:cNvPr id="4" name="Slide Number Placeholder 3"/>
          <p:cNvSpPr>
            <a:spLocks noGrp="1"/>
          </p:cNvSpPr>
          <p:nvPr>
            <p:ph type="sldNum" sz="quarter" idx="4294967295"/>
          </p:nvPr>
        </p:nvSpPr>
        <p:spPr>
          <a:xfrm>
            <a:off x="9041130" y="6888480"/>
            <a:ext cx="560070" cy="345440"/>
          </a:xfrm>
          <a:prstGeom prst="rect">
            <a:avLst/>
          </a:prstGeom>
        </p:spPr>
        <p:txBody>
          <a:bodyPr/>
          <a:lstStyle/>
          <a:p>
            <a:pPr>
              <a:defRPr/>
            </a:pPr>
            <a:fld id="{A80A5E95-E63E-9549-AB51-A3B52E8D103B}" type="slidenum">
              <a:rPr lang="en-US"/>
              <a:pPr>
                <a:defRPr/>
              </a:pPr>
              <a:t>154</a:t>
            </a:fld>
            <a:endParaRPr lang="en-US"/>
          </a:p>
        </p:txBody>
      </p:sp>
    </p:spTree>
    <p:extLst>
      <p:ext uri="{BB962C8B-B14F-4D97-AF65-F5344CB8AC3E}">
        <p14:creationId xmlns:p14="http://schemas.microsoft.com/office/powerpoint/2010/main" val="30589689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5172" name="Rectangle 4"/>
          <p:cNvSpPr>
            <a:spLocks noGrp="1" noChangeArrowheads="1"/>
          </p:cNvSpPr>
          <p:nvPr>
            <p:ph type="ctrTitle"/>
          </p:nvPr>
        </p:nvSpPr>
        <p:spPr/>
        <p:txBody>
          <a:bodyPr/>
          <a:lstStyle/>
          <a:p>
            <a:pPr eaLnBrk="1" hangingPunct="1">
              <a:defRPr/>
            </a:pPr>
            <a:r>
              <a:rPr lang="en-US" dirty="0">
                <a:cs typeface="+mj-cs"/>
              </a:rPr>
              <a:t>Study 2: Display Intervention  </a:t>
            </a:r>
            <a:r>
              <a:rPr lang="en-US" dirty="0"/>
              <a:t>(Mild)</a:t>
            </a:r>
            <a:endParaRPr lang="en-US" dirty="0">
              <a:cs typeface="+mj-cs"/>
            </a:endParaRPr>
          </a:p>
        </p:txBody>
      </p:sp>
      <p:sp>
        <p:nvSpPr>
          <p:cNvPr id="2" name="Subtitle 1"/>
          <p:cNvSpPr>
            <a:spLocks noGrp="1"/>
          </p:cNvSpPr>
          <p:nvPr>
            <p:ph type="subTitle" idx="1"/>
          </p:nvPr>
        </p:nvSpPr>
        <p:spPr/>
        <p:txBody>
          <a:bodyPr/>
          <a:lstStyle/>
          <a:p>
            <a:endParaRPr lang="en-US"/>
          </a:p>
        </p:txBody>
      </p:sp>
      <p:sp>
        <p:nvSpPr>
          <p:cNvPr id="5" name="Slide Number Placeholder 3"/>
          <p:cNvSpPr>
            <a:spLocks noGrp="1"/>
          </p:cNvSpPr>
          <p:nvPr>
            <p:ph type="sldNum" sz="quarter" idx="4294967295"/>
          </p:nvPr>
        </p:nvSpPr>
        <p:spPr>
          <a:xfrm>
            <a:off x="9041130" y="6888480"/>
            <a:ext cx="560070" cy="345440"/>
          </a:xfrm>
          <a:prstGeom prst="rect">
            <a:avLst/>
          </a:prstGeom>
        </p:spPr>
        <p:txBody>
          <a:bodyPr/>
          <a:lstStyle/>
          <a:p>
            <a:pPr>
              <a:defRPr/>
            </a:pPr>
            <a:fld id="{13367E46-7E33-1947-B1AA-B6DACB1A389F}" type="slidenum">
              <a:rPr lang="en-US"/>
              <a:pPr>
                <a:defRPr/>
              </a:pPr>
              <a:t>155</a:t>
            </a:fld>
            <a:endParaRPr lang="en-US"/>
          </a:p>
        </p:txBody>
      </p:sp>
    </p:spTree>
    <p:extLst>
      <p:ext uri="{BB962C8B-B14F-4D97-AF65-F5344CB8AC3E}">
        <p14:creationId xmlns:p14="http://schemas.microsoft.com/office/powerpoint/2010/main" val="29355053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defRPr/>
            </a:pPr>
            <a:r>
              <a:rPr lang="en-US">
                <a:cs typeface="+mj-cs"/>
              </a:rPr>
              <a:t>Display Intervention</a:t>
            </a:r>
          </a:p>
        </p:txBody>
      </p:sp>
      <p:sp>
        <p:nvSpPr>
          <p:cNvPr id="83971" name="Rectangle 3"/>
          <p:cNvSpPr>
            <a:spLocks noGrp="1" noChangeArrowheads="1"/>
          </p:cNvSpPr>
          <p:nvPr>
            <p:ph idx="1"/>
          </p:nvPr>
        </p:nvSpPr>
        <p:spPr/>
        <p:txBody>
          <a:bodyPr/>
          <a:lstStyle/>
          <a:p>
            <a:pPr eaLnBrk="1" hangingPunct="1">
              <a:spcBef>
                <a:spcPct val="40000"/>
              </a:spcBef>
              <a:defRPr/>
            </a:pPr>
            <a:r>
              <a:rPr lang="en-US" dirty="0">
                <a:cs typeface="+mn-cs"/>
              </a:rPr>
              <a:t>Many people use early claiming as focal option.</a:t>
            </a:r>
          </a:p>
          <a:p>
            <a:pPr eaLnBrk="1" hangingPunct="1">
              <a:spcBef>
                <a:spcPct val="40000"/>
              </a:spcBef>
              <a:defRPr/>
            </a:pPr>
            <a:r>
              <a:rPr lang="en-US" dirty="0">
                <a:cs typeface="+mn-cs"/>
              </a:rPr>
              <a:t>Prominence of thoughts in favor of early claiming leads to preference for early claiming</a:t>
            </a:r>
          </a:p>
          <a:p>
            <a:pPr eaLnBrk="1" hangingPunct="1">
              <a:spcBef>
                <a:spcPct val="40000"/>
              </a:spcBef>
              <a:defRPr/>
            </a:pPr>
            <a:r>
              <a:rPr lang="en-US" dirty="0">
                <a:cs typeface="+mn-cs"/>
              </a:rPr>
              <a:t>In study 2, we alter the </a:t>
            </a:r>
            <a:r>
              <a:rPr lang="en-US" i="1" dirty="0">
                <a:cs typeface="+mn-cs"/>
              </a:rPr>
              <a:t>information display</a:t>
            </a:r>
            <a:r>
              <a:rPr lang="en-US" dirty="0">
                <a:cs typeface="+mn-cs"/>
              </a:rPr>
              <a:t> to shift people</a:t>
            </a:r>
            <a:r>
              <a:rPr lang="ja-JP" altLang="en-US" dirty="0">
                <a:latin typeface="Arial"/>
                <a:cs typeface="+mn-cs"/>
              </a:rPr>
              <a:t>’</a:t>
            </a:r>
            <a:r>
              <a:rPr lang="en-US" dirty="0">
                <a:cs typeface="+mn-cs"/>
              </a:rPr>
              <a:t>s focal option and encourage later claiming</a:t>
            </a:r>
          </a:p>
        </p:txBody>
      </p:sp>
      <p:sp>
        <p:nvSpPr>
          <p:cNvPr id="4" name="Slide Number Placeholder 3"/>
          <p:cNvSpPr>
            <a:spLocks noGrp="1"/>
          </p:cNvSpPr>
          <p:nvPr>
            <p:ph type="sldNum" sz="quarter" idx="4294967295"/>
          </p:nvPr>
        </p:nvSpPr>
        <p:spPr>
          <a:xfrm>
            <a:off x="9041130" y="6888480"/>
            <a:ext cx="560070" cy="345440"/>
          </a:xfrm>
          <a:prstGeom prst="rect">
            <a:avLst/>
          </a:prstGeom>
        </p:spPr>
        <p:txBody>
          <a:bodyPr/>
          <a:lstStyle/>
          <a:p>
            <a:pPr>
              <a:defRPr/>
            </a:pPr>
            <a:fld id="{E6CFDE60-12CE-4849-8422-A622288A3761}" type="slidenum">
              <a:rPr lang="en-US"/>
              <a:pPr>
                <a:defRPr/>
              </a:pPr>
              <a:t>156</a:t>
            </a:fld>
            <a:endParaRPr lang="en-US"/>
          </a:p>
        </p:txBody>
      </p:sp>
    </p:spTree>
    <p:extLst>
      <p:ext uri="{BB962C8B-B14F-4D97-AF65-F5344CB8AC3E}">
        <p14:creationId xmlns:p14="http://schemas.microsoft.com/office/powerpoint/2010/main" val="6879300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pPr eaLnBrk="1" hangingPunct="1">
              <a:defRPr/>
            </a:pPr>
            <a:r>
              <a:rPr lang="en-US">
                <a:cs typeface="+mj-cs"/>
              </a:rPr>
              <a:t>Shifting the x-axis</a:t>
            </a:r>
          </a:p>
        </p:txBody>
      </p:sp>
      <p:sp>
        <p:nvSpPr>
          <p:cNvPr id="157699" name="Rectangle 3"/>
          <p:cNvSpPr>
            <a:spLocks noGrp="1" noChangeArrowheads="1"/>
          </p:cNvSpPr>
          <p:nvPr>
            <p:ph idx="1"/>
          </p:nvPr>
        </p:nvSpPr>
        <p:spPr/>
        <p:txBody>
          <a:bodyPr/>
          <a:lstStyle/>
          <a:p>
            <a:pPr eaLnBrk="1" hangingPunct="1">
              <a:defRPr/>
            </a:pPr>
            <a:endParaRPr lang="en-US">
              <a:cs typeface="+mn-cs"/>
            </a:endParaRPr>
          </a:p>
        </p:txBody>
      </p:sp>
      <p:sp>
        <p:nvSpPr>
          <p:cNvPr id="7" name="Slide Number Placeholder 3"/>
          <p:cNvSpPr>
            <a:spLocks noGrp="1"/>
          </p:cNvSpPr>
          <p:nvPr>
            <p:ph type="sldNum" sz="quarter" idx="4294967295"/>
          </p:nvPr>
        </p:nvSpPr>
        <p:spPr>
          <a:xfrm>
            <a:off x="9041130" y="6888480"/>
            <a:ext cx="560070" cy="345440"/>
          </a:xfrm>
          <a:prstGeom prst="rect">
            <a:avLst/>
          </a:prstGeom>
        </p:spPr>
        <p:txBody>
          <a:bodyPr/>
          <a:lstStyle/>
          <a:p>
            <a:pPr>
              <a:defRPr/>
            </a:pPr>
            <a:fld id="{3DB02100-EE95-6B41-A7FD-7B62B6FD85D1}" type="slidenum">
              <a:rPr lang="en-US"/>
              <a:pPr>
                <a:defRPr/>
              </a:pPr>
              <a:t>157</a:t>
            </a:fld>
            <a:endParaRPr lang="en-US"/>
          </a:p>
        </p:txBody>
      </p:sp>
      <p:sp>
        <p:nvSpPr>
          <p:cNvPr id="157700" name="Rectangle 4"/>
          <p:cNvSpPr>
            <a:spLocks noChangeArrowheads="1"/>
          </p:cNvSpPr>
          <p:nvPr/>
        </p:nvSpPr>
        <p:spPr bwMode="auto">
          <a:xfrm>
            <a:off x="0" y="1137920"/>
            <a:ext cx="9601200" cy="617728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6661" tIns="48331" rIns="96661" bIns="48331" anchor="ctr"/>
          <a:lstStyle/>
          <a:p>
            <a:pPr>
              <a:defRPr/>
            </a:pPr>
            <a:endParaRPr lang="en-US">
              <a:cs typeface="+mn-cs"/>
            </a:endParaRPr>
          </a:p>
        </p:txBody>
      </p:sp>
      <p:pic>
        <p:nvPicPr>
          <p:cNvPr id="40965" name="Picture 2" descr="Screen shot 2011-06-22 at 2.49.28 P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680210" y="4226560"/>
            <a:ext cx="6454140" cy="2897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80210" y="1381760"/>
            <a:ext cx="6480810" cy="285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39928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pPr eaLnBrk="1" hangingPunct="1">
              <a:defRPr/>
            </a:pPr>
            <a:r>
              <a:rPr lang="en-US">
                <a:cs typeface="+mj-cs"/>
              </a:rPr>
              <a:t>Study 2: Display Intervention</a:t>
            </a:r>
          </a:p>
        </p:txBody>
      </p:sp>
      <p:sp>
        <p:nvSpPr>
          <p:cNvPr id="147459" name="Rectangle 3"/>
          <p:cNvSpPr>
            <a:spLocks noGrp="1" noChangeArrowheads="1"/>
          </p:cNvSpPr>
          <p:nvPr>
            <p:ph idx="1"/>
          </p:nvPr>
        </p:nvSpPr>
        <p:spPr/>
        <p:txBody>
          <a:bodyPr/>
          <a:lstStyle/>
          <a:p>
            <a:pPr eaLnBrk="1" hangingPunct="1">
              <a:spcBef>
                <a:spcPct val="40000"/>
              </a:spcBef>
              <a:defRPr/>
            </a:pPr>
            <a:r>
              <a:rPr lang="en-US" sz="3000" dirty="0"/>
              <a:t>Alter choice description to emphasize full claiming</a:t>
            </a:r>
          </a:p>
          <a:p>
            <a:pPr eaLnBrk="1" hangingPunct="1">
              <a:spcBef>
                <a:spcPct val="40000"/>
              </a:spcBef>
              <a:defRPr/>
            </a:pPr>
            <a:r>
              <a:rPr lang="en-US" sz="3000" dirty="0"/>
              <a:t>Participants seeing shifted-axis graph will…</a:t>
            </a:r>
          </a:p>
          <a:p>
            <a:pPr lvl="1" eaLnBrk="1" hangingPunct="1">
              <a:spcBef>
                <a:spcPct val="40000"/>
              </a:spcBef>
              <a:defRPr/>
            </a:pPr>
            <a:r>
              <a:rPr lang="en-US" sz="2500" dirty="0"/>
              <a:t>adopt later claiming as a focal option</a:t>
            </a:r>
          </a:p>
          <a:p>
            <a:pPr lvl="1" eaLnBrk="1" hangingPunct="1">
              <a:spcBef>
                <a:spcPct val="40000"/>
              </a:spcBef>
              <a:defRPr/>
            </a:pPr>
            <a:r>
              <a:rPr lang="en-US" sz="2500" dirty="0"/>
              <a:t>will prefer to claim later</a:t>
            </a:r>
          </a:p>
          <a:p>
            <a:pPr eaLnBrk="1" hangingPunct="1">
              <a:spcBef>
                <a:spcPct val="40000"/>
              </a:spcBef>
              <a:defRPr/>
            </a:pPr>
            <a:r>
              <a:rPr lang="en-US" sz="3000" dirty="0"/>
              <a:t>Effect of display manipulation on claiming will be mediated by prominence of early-claiming thoughts</a:t>
            </a:r>
          </a:p>
        </p:txBody>
      </p:sp>
      <p:sp>
        <p:nvSpPr>
          <p:cNvPr id="4" name="Slide Number Placeholder 3"/>
          <p:cNvSpPr>
            <a:spLocks noGrp="1"/>
          </p:cNvSpPr>
          <p:nvPr>
            <p:ph type="sldNum" sz="quarter" idx="4294967295"/>
          </p:nvPr>
        </p:nvSpPr>
        <p:spPr>
          <a:xfrm>
            <a:off x="9041130" y="6888480"/>
            <a:ext cx="560070" cy="345440"/>
          </a:xfrm>
          <a:prstGeom prst="rect">
            <a:avLst/>
          </a:prstGeom>
        </p:spPr>
        <p:txBody>
          <a:bodyPr/>
          <a:lstStyle/>
          <a:p>
            <a:pPr>
              <a:defRPr/>
            </a:pPr>
            <a:fld id="{C968C767-5D80-224C-9E0C-14E25F440D0A}" type="slidenum">
              <a:rPr lang="en-US"/>
              <a:pPr>
                <a:defRPr/>
              </a:pPr>
              <a:t>158</a:t>
            </a:fld>
            <a:endParaRPr lang="en-US"/>
          </a:p>
        </p:txBody>
      </p:sp>
    </p:spTree>
    <p:extLst>
      <p:ext uri="{BB962C8B-B14F-4D97-AF65-F5344CB8AC3E}">
        <p14:creationId xmlns:p14="http://schemas.microsoft.com/office/powerpoint/2010/main" val="29822334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hangingPunct="1">
              <a:defRPr/>
            </a:pPr>
            <a:r>
              <a:rPr lang="en-US">
                <a:cs typeface="+mj-cs"/>
              </a:rPr>
              <a:t>Method</a:t>
            </a:r>
          </a:p>
        </p:txBody>
      </p:sp>
      <p:sp>
        <p:nvSpPr>
          <p:cNvPr id="115715" name="Rectangle 3"/>
          <p:cNvSpPr>
            <a:spLocks noGrp="1" noChangeArrowheads="1"/>
          </p:cNvSpPr>
          <p:nvPr>
            <p:ph idx="1"/>
          </p:nvPr>
        </p:nvSpPr>
        <p:spPr/>
        <p:txBody>
          <a:bodyPr/>
          <a:lstStyle/>
          <a:p>
            <a:pPr eaLnBrk="1" hangingPunct="1">
              <a:spcBef>
                <a:spcPct val="40000"/>
              </a:spcBef>
              <a:defRPr/>
            </a:pPr>
            <a:r>
              <a:rPr lang="en-US">
                <a:cs typeface="+mn-cs"/>
              </a:rPr>
              <a:t>408 participants via Survey Sampling Int</a:t>
            </a:r>
            <a:r>
              <a:rPr lang="ja-JP" altLang="en-US">
                <a:latin typeface="Arial"/>
                <a:cs typeface="+mn-cs"/>
              </a:rPr>
              <a:t>’</a:t>
            </a:r>
            <a:r>
              <a:rPr lang="en-US">
                <a:cs typeface="+mn-cs"/>
              </a:rPr>
              <a:t>l</a:t>
            </a:r>
          </a:p>
          <a:p>
            <a:pPr lvl="1" eaLnBrk="1" hangingPunct="1">
              <a:spcBef>
                <a:spcPct val="40000"/>
              </a:spcBef>
              <a:defRPr/>
            </a:pPr>
            <a:r>
              <a:rPr lang="en-US"/>
              <a:t>Ages: 45-70</a:t>
            </a:r>
          </a:p>
          <a:p>
            <a:pPr lvl="1" eaLnBrk="1" hangingPunct="1">
              <a:spcBef>
                <a:spcPct val="40000"/>
              </a:spcBef>
              <a:defRPr/>
            </a:pPr>
            <a:r>
              <a:rPr lang="en-US"/>
              <a:t>Benefits: eligible or expecting to become eligible</a:t>
            </a:r>
          </a:p>
          <a:p>
            <a:pPr eaLnBrk="1" hangingPunct="1">
              <a:spcBef>
                <a:spcPct val="40000"/>
              </a:spcBef>
              <a:defRPr/>
            </a:pPr>
            <a:r>
              <a:rPr lang="en-US">
                <a:cs typeface="+mn-cs"/>
              </a:rPr>
              <a:t>67% female</a:t>
            </a:r>
          </a:p>
          <a:p>
            <a:pPr eaLnBrk="1" hangingPunct="1">
              <a:spcBef>
                <a:spcPct val="40000"/>
              </a:spcBef>
              <a:defRPr/>
            </a:pPr>
            <a:r>
              <a:rPr lang="en-US">
                <a:cs typeface="+mn-cs"/>
              </a:rPr>
              <a:t>53% at least 2-year degree</a:t>
            </a:r>
          </a:p>
          <a:p>
            <a:pPr eaLnBrk="1" hangingPunct="1">
              <a:spcBef>
                <a:spcPct val="40000"/>
              </a:spcBef>
              <a:defRPr/>
            </a:pPr>
            <a:r>
              <a:rPr lang="en-US">
                <a:cs typeface="+mn-cs"/>
              </a:rPr>
              <a:t>Median income $35,000-$49,999</a:t>
            </a:r>
          </a:p>
        </p:txBody>
      </p:sp>
      <p:sp>
        <p:nvSpPr>
          <p:cNvPr id="4" name="Slide Number Placeholder 3"/>
          <p:cNvSpPr>
            <a:spLocks noGrp="1"/>
          </p:cNvSpPr>
          <p:nvPr>
            <p:ph type="sldNum" sz="quarter" idx="4294967295"/>
          </p:nvPr>
        </p:nvSpPr>
        <p:spPr>
          <a:xfrm>
            <a:off x="9041130" y="6888480"/>
            <a:ext cx="560070" cy="345440"/>
          </a:xfrm>
          <a:prstGeom prst="rect">
            <a:avLst/>
          </a:prstGeom>
        </p:spPr>
        <p:txBody>
          <a:bodyPr/>
          <a:lstStyle/>
          <a:p>
            <a:pPr>
              <a:defRPr/>
            </a:pPr>
            <a:fld id="{069F084C-C174-2D45-BA22-0A55088D4C05}" type="slidenum">
              <a:rPr lang="en-US"/>
              <a:pPr>
                <a:defRPr/>
              </a:pPr>
              <a:t>159</a:t>
            </a:fld>
            <a:endParaRPr lang="en-US"/>
          </a:p>
        </p:txBody>
      </p:sp>
    </p:spTree>
    <p:extLst>
      <p:ext uri="{BB962C8B-B14F-4D97-AF65-F5344CB8AC3E}">
        <p14:creationId xmlns:p14="http://schemas.microsoft.com/office/powerpoint/2010/main" val="2983074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a:t>
            </a:r>
          </a:p>
        </p:txBody>
      </p:sp>
      <p:sp>
        <p:nvSpPr>
          <p:cNvPr id="3" name="Rectangle 2"/>
          <p:cNvSpPr/>
          <p:nvPr/>
        </p:nvSpPr>
        <p:spPr>
          <a:xfrm>
            <a:off x="4685702" y="3513971"/>
            <a:ext cx="229796" cy="287258"/>
          </a:xfrm>
          <a:prstGeom prst="rect">
            <a:avLst/>
          </a:prstGeom>
        </p:spPr>
        <p:txBody>
          <a:bodyPr wrap="none">
            <a:spAutoFit/>
          </a:bodyPr>
          <a:lstStyle/>
          <a:p>
            <a:r>
              <a:rPr lang="en-US" baseline="30000" dirty="0"/>
              <a:t>.</a:t>
            </a:r>
            <a:endParaRPr lang="en-US" dirty="0"/>
          </a:p>
        </p:txBody>
      </p:sp>
      <p:pic>
        <p:nvPicPr>
          <p:cNvPr id="8" name="Picture 7"/>
          <p:cNvPicPr>
            <a:picLocks noChangeAspect="1"/>
          </p:cNvPicPr>
          <p:nvPr/>
        </p:nvPicPr>
        <p:blipFill>
          <a:blip r:embed="rId2"/>
          <a:stretch>
            <a:fillRect/>
          </a:stretch>
        </p:blipFill>
        <p:spPr>
          <a:xfrm>
            <a:off x="76200" y="1905000"/>
            <a:ext cx="9382259" cy="3581400"/>
          </a:xfrm>
          <a:prstGeom prst="rect">
            <a:avLst/>
          </a:prstGeom>
        </p:spPr>
      </p:pic>
    </p:spTree>
    <p:extLst>
      <p:ext uri="{BB962C8B-B14F-4D97-AF65-F5344CB8AC3E}">
        <p14:creationId xmlns:p14="http://schemas.microsoft.com/office/powerpoint/2010/main" val="300507684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pPr eaLnBrk="1" hangingPunct="1">
              <a:defRPr/>
            </a:pPr>
            <a:r>
              <a:rPr lang="en-US" sz="3600" dirty="0"/>
              <a:t>Ps in the shifted axis condition do not adopt later claiming as a focal option</a:t>
            </a:r>
          </a:p>
        </p:txBody>
      </p:sp>
      <p:graphicFrame>
        <p:nvGraphicFramePr>
          <p:cNvPr id="46084" name="Object 6"/>
          <p:cNvGraphicFramePr>
            <a:graphicFrameLocks noGrp="1" noChangeAspect="1"/>
          </p:cNvGraphicFramePr>
          <p:nvPr>
            <p:ph idx="1"/>
          </p:nvPr>
        </p:nvGraphicFramePr>
        <p:xfrm>
          <a:off x="26670" y="1706881"/>
          <a:ext cx="10107930" cy="4426373"/>
        </p:xfrm>
        <a:graphic>
          <a:graphicData uri="http://schemas.openxmlformats.org/presentationml/2006/ole">
            <mc:AlternateContent xmlns:mc="http://schemas.openxmlformats.org/markup-compatibility/2006">
              <mc:Choice xmlns:v="urn:schemas-microsoft-com:vml" Requires="v">
                <p:oleObj spid="_x0000_s18531" name="Chart" r:id="rId3" imgW="5892800" imgH="2540000" progId="Excel.Chart.8">
                  <p:embed/>
                </p:oleObj>
              </mc:Choice>
              <mc:Fallback>
                <p:oleObj name="Chart" r:id="rId3" imgW="5892800" imgH="2540000" progId="Excel.Chart.8">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 y="1706881"/>
                        <a:ext cx="10107930" cy="4426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 name="Slide Number Placeholder 3"/>
          <p:cNvSpPr>
            <a:spLocks noGrp="1"/>
          </p:cNvSpPr>
          <p:nvPr>
            <p:ph type="sldNum" sz="quarter" idx="4294967295"/>
          </p:nvPr>
        </p:nvSpPr>
        <p:spPr>
          <a:xfrm>
            <a:off x="9041130" y="6888480"/>
            <a:ext cx="560070" cy="345440"/>
          </a:xfrm>
          <a:prstGeom prst="rect">
            <a:avLst/>
          </a:prstGeom>
        </p:spPr>
        <p:txBody>
          <a:bodyPr/>
          <a:lstStyle/>
          <a:p>
            <a:pPr>
              <a:defRPr/>
            </a:pPr>
            <a:fld id="{6F2A0EAE-9451-7546-A2E3-DA9215273229}" type="slidenum">
              <a:rPr lang="en-US"/>
              <a:pPr>
                <a:defRPr/>
              </a:pPr>
              <a:t>160</a:t>
            </a:fld>
            <a:endParaRPr lang="en-US"/>
          </a:p>
        </p:txBody>
      </p:sp>
      <p:sp>
        <p:nvSpPr>
          <p:cNvPr id="143364" name="Text Box 4"/>
          <p:cNvSpPr txBox="1">
            <a:spLocks noChangeArrowheads="1"/>
          </p:cNvSpPr>
          <p:nvPr/>
        </p:nvSpPr>
        <p:spPr bwMode="auto">
          <a:xfrm>
            <a:off x="4240530" y="6874933"/>
            <a:ext cx="4480560" cy="35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61" tIns="48331" rIns="96661" bIns="48331">
            <a:spAutoFit/>
          </a:bodyPr>
          <a:lstStyle/>
          <a:p>
            <a:pPr algn="r">
              <a:spcBef>
                <a:spcPct val="50000"/>
              </a:spcBef>
              <a:defRPr/>
            </a:pPr>
            <a:r>
              <a:rPr lang="en-US" sz="1700" i="1">
                <a:cs typeface="+mn-cs"/>
              </a:rPr>
              <a:t>p </a:t>
            </a:r>
            <a:r>
              <a:rPr lang="en-US" sz="1700">
                <a:cs typeface="+mn-cs"/>
              </a:rPr>
              <a:t>&gt; .5</a:t>
            </a:r>
          </a:p>
        </p:txBody>
      </p:sp>
    </p:spTree>
    <p:extLst>
      <p:ext uri="{BB962C8B-B14F-4D97-AF65-F5344CB8AC3E}">
        <p14:creationId xmlns:p14="http://schemas.microsoft.com/office/powerpoint/2010/main" val="7486350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pPr eaLnBrk="1" hangingPunct="1">
              <a:defRPr/>
            </a:pPr>
            <a:r>
              <a:rPr lang="en-US" sz="3600"/>
              <a:t>Ps in the shifted axis condition do not prefer to claim later</a:t>
            </a:r>
          </a:p>
        </p:txBody>
      </p:sp>
      <p:graphicFrame>
        <p:nvGraphicFramePr>
          <p:cNvPr id="47108" name="Object 6"/>
          <p:cNvGraphicFramePr>
            <a:graphicFrameLocks noGrp="1" noChangeAspect="1"/>
          </p:cNvGraphicFramePr>
          <p:nvPr>
            <p:ph idx="1"/>
          </p:nvPr>
        </p:nvGraphicFramePr>
        <p:xfrm>
          <a:off x="25004" y="1706881"/>
          <a:ext cx="9551194" cy="4182533"/>
        </p:xfrm>
        <a:graphic>
          <a:graphicData uri="http://schemas.openxmlformats.org/presentationml/2006/ole">
            <mc:AlternateContent xmlns:mc="http://schemas.openxmlformats.org/markup-compatibility/2006">
              <mc:Choice xmlns:v="urn:schemas-microsoft-com:vml" Requires="v">
                <p:oleObj spid="_x0000_s19555" name="Chart" r:id="rId3" imgW="5892800" imgH="2540000" progId="Excel.Chart.8">
                  <p:embed/>
                </p:oleObj>
              </mc:Choice>
              <mc:Fallback>
                <p:oleObj name="Chart" r:id="rId3" imgW="5892800" imgH="2540000" progId="Excel.Chart.8">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04" y="1706881"/>
                        <a:ext cx="9551194" cy="4182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 name="Slide Number Placeholder 3"/>
          <p:cNvSpPr>
            <a:spLocks noGrp="1"/>
          </p:cNvSpPr>
          <p:nvPr>
            <p:ph type="sldNum" sz="quarter" idx="4294967295"/>
          </p:nvPr>
        </p:nvSpPr>
        <p:spPr>
          <a:xfrm>
            <a:off x="9041130" y="6888480"/>
            <a:ext cx="560070" cy="345440"/>
          </a:xfrm>
          <a:prstGeom prst="rect">
            <a:avLst/>
          </a:prstGeom>
        </p:spPr>
        <p:txBody>
          <a:bodyPr/>
          <a:lstStyle/>
          <a:p>
            <a:pPr>
              <a:defRPr/>
            </a:pPr>
            <a:fld id="{BC9DA516-00DD-1D46-A627-0494EDC553BE}" type="slidenum">
              <a:rPr lang="en-US"/>
              <a:pPr>
                <a:defRPr/>
              </a:pPr>
              <a:t>161</a:t>
            </a:fld>
            <a:endParaRPr lang="en-US"/>
          </a:p>
        </p:txBody>
      </p:sp>
      <p:sp>
        <p:nvSpPr>
          <p:cNvPr id="144388" name="Text Box 4"/>
          <p:cNvSpPr txBox="1">
            <a:spLocks noChangeArrowheads="1"/>
          </p:cNvSpPr>
          <p:nvPr/>
        </p:nvSpPr>
        <p:spPr bwMode="auto">
          <a:xfrm>
            <a:off x="4240530" y="6874933"/>
            <a:ext cx="4480560" cy="35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61" tIns="48331" rIns="96661" bIns="48331">
            <a:spAutoFit/>
          </a:bodyPr>
          <a:lstStyle/>
          <a:p>
            <a:pPr algn="r">
              <a:spcBef>
                <a:spcPct val="50000"/>
              </a:spcBef>
              <a:defRPr/>
            </a:pPr>
            <a:r>
              <a:rPr lang="en-US" sz="1700" i="1">
                <a:cs typeface="+mn-cs"/>
              </a:rPr>
              <a:t>p </a:t>
            </a:r>
            <a:r>
              <a:rPr lang="en-US" sz="1700">
                <a:cs typeface="+mn-cs"/>
              </a:rPr>
              <a:t>&gt; .2</a:t>
            </a:r>
          </a:p>
        </p:txBody>
      </p:sp>
    </p:spTree>
    <p:extLst>
      <p:ext uri="{BB962C8B-B14F-4D97-AF65-F5344CB8AC3E}">
        <p14:creationId xmlns:p14="http://schemas.microsoft.com/office/powerpoint/2010/main" val="600814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pPr eaLnBrk="1" hangingPunct="1">
              <a:defRPr/>
            </a:pPr>
            <a:r>
              <a:rPr lang="en-US" dirty="0">
                <a:cs typeface="+mj-cs"/>
              </a:rPr>
              <a:t>Display Intervention  (1)</a:t>
            </a:r>
          </a:p>
        </p:txBody>
      </p:sp>
      <p:sp>
        <p:nvSpPr>
          <p:cNvPr id="145411" name="Rectangle 3"/>
          <p:cNvSpPr>
            <a:spLocks noGrp="1" noChangeArrowheads="1"/>
          </p:cNvSpPr>
          <p:nvPr>
            <p:ph idx="1"/>
          </p:nvPr>
        </p:nvSpPr>
        <p:spPr/>
        <p:txBody>
          <a:bodyPr/>
          <a:lstStyle/>
          <a:p>
            <a:pPr eaLnBrk="1" hangingPunct="1">
              <a:spcBef>
                <a:spcPct val="40000"/>
              </a:spcBef>
              <a:defRPr/>
            </a:pPr>
            <a:r>
              <a:rPr lang="en-US" dirty="0">
                <a:cs typeface="+mn-cs"/>
              </a:rPr>
              <a:t>Shifted axis delayed preferred claiming age on average 2.5 months</a:t>
            </a:r>
          </a:p>
          <a:p>
            <a:pPr eaLnBrk="1" hangingPunct="1">
              <a:spcBef>
                <a:spcPct val="40000"/>
              </a:spcBef>
              <a:defRPr/>
            </a:pPr>
            <a:r>
              <a:rPr lang="en-US" dirty="0">
                <a:cs typeface="+mn-cs"/>
              </a:rPr>
              <a:t>Very similar to Brown et al (2011)</a:t>
            </a:r>
          </a:p>
          <a:p>
            <a:pPr eaLnBrk="1" hangingPunct="1">
              <a:spcBef>
                <a:spcPct val="40000"/>
              </a:spcBef>
              <a:defRPr/>
            </a:pPr>
            <a:r>
              <a:rPr lang="en-US" dirty="0">
                <a:cs typeface="+mn-cs"/>
              </a:rPr>
              <a:t>Altering both graph and text might yield bigger delay</a:t>
            </a:r>
          </a:p>
          <a:p>
            <a:pPr eaLnBrk="1" hangingPunct="1">
              <a:spcBef>
                <a:spcPct val="40000"/>
              </a:spcBef>
              <a:defRPr/>
            </a:pPr>
            <a:endParaRPr lang="en-US" dirty="0">
              <a:cs typeface="+mn-cs"/>
            </a:endParaRPr>
          </a:p>
        </p:txBody>
      </p:sp>
      <p:sp>
        <p:nvSpPr>
          <p:cNvPr id="4" name="Slide Number Placeholder 3"/>
          <p:cNvSpPr>
            <a:spLocks noGrp="1"/>
          </p:cNvSpPr>
          <p:nvPr>
            <p:ph type="sldNum" sz="quarter" idx="4294967295"/>
          </p:nvPr>
        </p:nvSpPr>
        <p:spPr>
          <a:xfrm>
            <a:off x="9041130" y="6888480"/>
            <a:ext cx="560070" cy="345440"/>
          </a:xfrm>
          <a:prstGeom prst="rect">
            <a:avLst/>
          </a:prstGeom>
        </p:spPr>
        <p:txBody>
          <a:bodyPr/>
          <a:lstStyle/>
          <a:p>
            <a:pPr>
              <a:defRPr/>
            </a:pPr>
            <a:fld id="{0EB75570-CC8C-2D44-8400-3ADED09C7FF8}" type="slidenum">
              <a:rPr lang="en-US"/>
              <a:pPr>
                <a:defRPr/>
              </a:pPr>
              <a:t>162</a:t>
            </a:fld>
            <a:endParaRPr lang="en-US"/>
          </a:p>
        </p:txBody>
      </p:sp>
    </p:spTree>
    <p:extLst>
      <p:ext uri="{BB962C8B-B14F-4D97-AF65-F5344CB8AC3E}">
        <p14:creationId xmlns:p14="http://schemas.microsoft.com/office/powerpoint/2010/main" val="2918348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Study 3:  Display Intervention (Extreme)</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363888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Text Box 6"/>
          <p:cNvSpPr txBox="1">
            <a:spLocks noChangeArrowheads="1"/>
          </p:cNvSpPr>
          <p:nvPr/>
        </p:nvSpPr>
        <p:spPr bwMode="auto">
          <a:xfrm rot="-5400000">
            <a:off x="-1205402" y="1519234"/>
            <a:ext cx="3659294" cy="62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spAutoFit/>
          </a:bodyPr>
          <a:lstStyle>
            <a:lvl1pPr eaLnBrk="0" hangingPunct="0">
              <a:defRPr>
                <a:solidFill>
                  <a:schemeClr val="tx1"/>
                </a:solidFill>
                <a:latin typeface="Tahoma" charset="0"/>
                <a:ea typeface="MS PGothic" charset="0"/>
                <a:cs typeface="MS PGothic" charset="0"/>
              </a:defRPr>
            </a:lvl1pPr>
            <a:lvl2pPr marL="742950" indent="-285750" eaLnBrk="0" hangingPunct="0">
              <a:defRPr>
                <a:solidFill>
                  <a:schemeClr val="tx1"/>
                </a:solidFill>
                <a:latin typeface="Tahoma" charset="0"/>
                <a:ea typeface="MS PGothic" charset="0"/>
                <a:cs typeface="MS PGothic" charset="0"/>
              </a:defRPr>
            </a:lvl2pPr>
            <a:lvl3pPr marL="1143000" indent="-228600" eaLnBrk="0" hangingPunct="0">
              <a:defRPr>
                <a:solidFill>
                  <a:schemeClr val="tx1"/>
                </a:solidFill>
                <a:latin typeface="Tahoma" charset="0"/>
                <a:ea typeface="MS PGothic" charset="0"/>
                <a:cs typeface="MS PGothic" charset="0"/>
              </a:defRPr>
            </a:lvl3pPr>
            <a:lvl4pPr marL="1600200" indent="-228600" eaLnBrk="0" hangingPunct="0">
              <a:defRPr>
                <a:solidFill>
                  <a:schemeClr val="tx1"/>
                </a:solidFill>
                <a:latin typeface="Tahoma" charset="0"/>
                <a:ea typeface="MS PGothic" charset="0"/>
                <a:cs typeface="MS PGothic" charset="0"/>
              </a:defRPr>
            </a:lvl4pPr>
            <a:lvl5pPr marL="2057400" indent="-228600" eaLnBrk="0" hangingPunct="0">
              <a:defRPr>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Tahoma" charset="0"/>
                <a:ea typeface="MS PGothic" charset="0"/>
                <a:cs typeface="MS PGothic" charset="0"/>
              </a:defRPr>
            </a:lvl9pPr>
          </a:lstStyle>
          <a:p>
            <a:pPr algn="ctr" eaLnBrk="1" hangingPunct="1">
              <a:spcBef>
                <a:spcPct val="50000"/>
              </a:spcBef>
            </a:pPr>
            <a:r>
              <a:rPr lang="en-US" sz="3400"/>
              <a:t>Standard</a:t>
            </a:r>
          </a:p>
        </p:txBody>
      </p:sp>
      <p:sp>
        <p:nvSpPr>
          <p:cNvPr id="90119" name="Text Box 7"/>
          <p:cNvSpPr txBox="1">
            <a:spLocks noChangeArrowheads="1"/>
          </p:cNvSpPr>
          <p:nvPr/>
        </p:nvSpPr>
        <p:spPr bwMode="auto">
          <a:xfrm rot="-5400000">
            <a:off x="-1205402" y="5175141"/>
            <a:ext cx="3659293" cy="62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spAutoFit/>
          </a:bodyPr>
          <a:lstStyle>
            <a:lvl1pPr eaLnBrk="0" hangingPunct="0">
              <a:defRPr>
                <a:solidFill>
                  <a:schemeClr val="tx1"/>
                </a:solidFill>
                <a:latin typeface="Tahoma" charset="0"/>
                <a:ea typeface="MS PGothic" charset="0"/>
                <a:cs typeface="MS PGothic" charset="0"/>
              </a:defRPr>
            </a:lvl1pPr>
            <a:lvl2pPr marL="742950" indent="-285750" eaLnBrk="0" hangingPunct="0">
              <a:defRPr>
                <a:solidFill>
                  <a:schemeClr val="tx1"/>
                </a:solidFill>
                <a:latin typeface="Tahoma" charset="0"/>
                <a:ea typeface="MS PGothic" charset="0"/>
                <a:cs typeface="MS PGothic" charset="0"/>
              </a:defRPr>
            </a:lvl2pPr>
            <a:lvl3pPr marL="1143000" indent="-228600" eaLnBrk="0" hangingPunct="0">
              <a:defRPr>
                <a:solidFill>
                  <a:schemeClr val="tx1"/>
                </a:solidFill>
                <a:latin typeface="Tahoma" charset="0"/>
                <a:ea typeface="MS PGothic" charset="0"/>
                <a:cs typeface="MS PGothic" charset="0"/>
              </a:defRPr>
            </a:lvl3pPr>
            <a:lvl4pPr marL="1600200" indent="-228600" eaLnBrk="0" hangingPunct="0">
              <a:defRPr>
                <a:solidFill>
                  <a:schemeClr val="tx1"/>
                </a:solidFill>
                <a:latin typeface="Tahoma" charset="0"/>
                <a:ea typeface="MS PGothic" charset="0"/>
                <a:cs typeface="MS PGothic" charset="0"/>
              </a:defRPr>
            </a:lvl4pPr>
            <a:lvl5pPr marL="2057400" indent="-228600" eaLnBrk="0" hangingPunct="0">
              <a:defRPr>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Tahoma" charset="0"/>
                <a:ea typeface="MS PGothic" charset="0"/>
                <a:cs typeface="MS PGothic" charset="0"/>
              </a:defRPr>
            </a:lvl9pPr>
          </a:lstStyle>
          <a:p>
            <a:pPr algn="ctr" eaLnBrk="1" hangingPunct="1">
              <a:spcBef>
                <a:spcPct val="50000"/>
              </a:spcBef>
            </a:pPr>
            <a:r>
              <a:rPr lang="en-US" sz="3400"/>
              <a:t>Manipulation</a:t>
            </a:r>
          </a:p>
        </p:txBody>
      </p:sp>
      <p:pic>
        <p:nvPicPr>
          <p:cNvPr id="15364"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80161" y="1"/>
            <a:ext cx="8077676" cy="3593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40430" y="3982721"/>
            <a:ext cx="3840480" cy="282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76398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1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1536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9" grpId="0"/>
    </p:bldLst>
  </p:timing>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5173" name="Rectangle 5"/>
          <p:cNvSpPr>
            <a:spLocks noGrp="1" noChangeArrowheads="1"/>
          </p:cNvSpPr>
          <p:nvPr>
            <p:ph type="title"/>
          </p:nvPr>
        </p:nvSpPr>
        <p:spPr/>
        <p:txBody>
          <a:bodyPr/>
          <a:lstStyle/>
          <a:p>
            <a:pPr eaLnBrk="1" hangingPunct="1">
              <a:defRPr/>
            </a:pPr>
            <a:r>
              <a:rPr lang="en-US">
                <a:ea typeface="+mj-ea"/>
                <a:cs typeface="+mj-cs"/>
              </a:rPr>
              <a:t>Preferred Claiming Age</a:t>
            </a:r>
          </a:p>
        </p:txBody>
      </p:sp>
      <p:pic>
        <p:nvPicPr>
          <p:cNvPr id="2048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40130" y="1706880"/>
            <a:ext cx="7532609" cy="51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72003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4148" name="Rectangle 4"/>
          <p:cNvSpPr>
            <a:spLocks noGrp="1" noChangeArrowheads="1"/>
          </p:cNvSpPr>
          <p:nvPr>
            <p:ph type="ctrTitle"/>
          </p:nvPr>
        </p:nvSpPr>
        <p:spPr/>
        <p:txBody>
          <a:bodyPr/>
          <a:lstStyle/>
          <a:p>
            <a:pPr eaLnBrk="1" hangingPunct="1">
              <a:defRPr/>
            </a:pPr>
            <a:r>
              <a:rPr lang="en-US" dirty="0">
                <a:cs typeface="+mj-cs"/>
              </a:rPr>
              <a:t>Study 4: Process Intervention (1)</a:t>
            </a:r>
          </a:p>
        </p:txBody>
      </p:sp>
      <p:sp>
        <p:nvSpPr>
          <p:cNvPr id="2" name="Subtitle 1"/>
          <p:cNvSpPr>
            <a:spLocks noGrp="1"/>
          </p:cNvSpPr>
          <p:nvPr>
            <p:ph type="subTitle" idx="1"/>
          </p:nvPr>
        </p:nvSpPr>
        <p:spPr/>
        <p:txBody>
          <a:bodyPr/>
          <a:lstStyle/>
          <a:p>
            <a:endParaRPr lang="en-US"/>
          </a:p>
        </p:txBody>
      </p:sp>
      <p:sp>
        <p:nvSpPr>
          <p:cNvPr id="5" name="Slide Number Placeholder 3"/>
          <p:cNvSpPr>
            <a:spLocks noGrp="1"/>
          </p:cNvSpPr>
          <p:nvPr>
            <p:ph type="sldNum" sz="quarter" idx="4294967295"/>
          </p:nvPr>
        </p:nvSpPr>
        <p:spPr>
          <a:xfrm>
            <a:off x="9041130" y="6888480"/>
            <a:ext cx="560070" cy="345440"/>
          </a:xfrm>
          <a:prstGeom prst="rect">
            <a:avLst/>
          </a:prstGeom>
        </p:spPr>
        <p:txBody>
          <a:bodyPr/>
          <a:lstStyle/>
          <a:p>
            <a:pPr>
              <a:defRPr/>
            </a:pPr>
            <a:fld id="{9974F93A-242F-0544-B965-544C61696A36}" type="slidenum">
              <a:rPr lang="en-US"/>
              <a:pPr>
                <a:defRPr/>
              </a:pPr>
              <a:t>166</a:t>
            </a:fld>
            <a:endParaRPr lang="en-US"/>
          </a:p>
        </p:txBody>
      </p:sp>
    </p:spTree>
    <p:extLst>
      <p:ext uri="{BB962C8B-B14F-4D97-AF65-F5344CB8AC3E}">
        <p14:creationId xmlns:p14="http://schemas.microsoft.com/office/powerpoint/2010/main" val="26780046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defRPr/>
            </a:pPr>
            <a:r>
              <a:rPr lang="en-US">
                <a:cs typeface="+mj-cs"/>
              </a:rPr>
              <a:t>Process Intervention</a:t>
            </a:r>
          </a:p>
        </p:txBody>
      </p:sp>
      <p:sp>
        <p:nvSpPr>
          <p:cNvPr id="95235" name="Rectangle 3"/>
          <p:cNvSpPr>
            <a:spLocks noGrp="1" noChangeArrowheads="1"/>
          </p:cNvSpPr>
          <p:nvPr>
            <p:ph idx="1"/>
          </p:nvPr>
        </p:nvSpPr>
        <p:spPr/>
        <p:txBody>
          <a:bodyPr/>
          <a:lstStyle/>
          <a:p>
            <a:pPr eaLnBrk="1" hangingPunct="1">
              <a:spcBef>
                <a:spcPct val="40000"/>
              </a:spcBef>
              <a:defRPr/>
            </a:pPr>
            <a:r>
              <a:rPr lang="en-US" dirty="0">
                <a:cs typeface="+mn-cs"/>
              </a:rPr>
              <a:t>Many people use early claiming as a focal option</a:t>
            </a:r>
          </a:p>
          <a:p>
            <a:pPr eaLnBrk="1" hangingPunct="1">
              <a:spcBef>
                <a:spcPct val="40000"/>
              </a:spcBef>
              <a:defRPr/>
            </a:pPr>
            <a:r>
              <a:rPr lang="en-US" dirty="0">
                <a:cs typeface="+mn-cs"/>
              </a:rPr>
              <a:t>Prominence of thoughts in favor of early claiming leads to preference for early claiming</a:t>
            </a:r>
          </a:p>
          <a:p>
            <a:pPr eaLnBrk="1" hangingPunct="1">
              <a:spcBef>
                <a:spcPct val="40000"/>
              </a:spcBef>
              <a:defRPr/>
            </a:pPr>
            <a:r>
              <a:rPr lang="en-US" dirty="0">
                <a:cs typeface="+mn-cs"/>
              </a:rPr>
              <a:t>In study 4, we alter </a:t>
            </a:r>
            <a:r>
              <a:rPr lang="en-US" i="1" dirty="0">
                <a:cs typeface="+mn-cs"/>
              </a:rPr>
              <a:t>how people approach</a:t>
            </a:r>
            <a:r>
              <a:rPr lang="en-US" dirty="0">
                <a:cs typeface="+mn-cs"/>
              </a:rPr>
              <a:t> the decision to shift people</a:t>
            </a:r>
            <a:r>
              <a:rPr lang="ja-JP" altLang="en-US" dirty="0">
                <a:latin typeface="Arial"/>
                <a:cs typeface="+mn-cs"/>
              </a:rPr>
              <a:t>’</a:t>
            </a:r>
            <a:r>
              <a:rPr lang="en-US" dirty="0">
                <a:cs typeface="+mn-cs"/>
              </a:rPr>
              <a:t>s focal option and encourage later claiming</a:t>
            </a:r>
          </a:p>
        </p:txBody>
      </p:sp>
      <p:sp>
        <p:nvSpPr>
          <p:cNvPr id="4" name="Slide Number Placeholder 3"/>
          <p:cNvSpPr>
            <a:spLocks noGrp="1"/>
          </p:cNvSpPr>
          <p:nvPr>
            <p:ph type="sldNum" sz="quarter" idx="4294967295"/>
          </p:nvPr>
        </p:nvSpPr>
        <p:spPr>
          <a:xfrm>
            <a:off x="9041130" y="6888480"/>
            <a:ext cx="560070" cy="345440"/>
          </a:xfrm>
          <a:prstGeom prst="rect">
            <a:avLst/>
          </a:prstGeom>
        </p:spPr>
        <p:txBody>
          <a:bodyPr/>
          <a:lstStyle/>
          <a:p>
            <a:pPr>
              <a:defRPr/>
            </a:pPr>
            <a:fld id="{35BD1566-376A-3844-97FB-03D62AFDEDD2}" type="slidenum">
              <a:rPr lang="en-US"/>
              <a:pPr>
                <a:defRPr/>
              </a:pPr>
              <a:t>167</a:t>
            </a:fld>
            <a:endParaRPr lang="en-US"/>
          </a:p>
        </p:txBody>
      </p:sp>
    </p:spTree>
    <p:extLst>
      <p:ext uri="{BB962C8B-B14F-4D97-AF65-F5344CB8AC3E}">
        <p14:creationId xmlns:p14="http://schemas.microsoft.com/office/powerpoint/2010/main" val="6203172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pPr eaLnBrk="1" hangingPunct="1">
              <a:defRPr/>
            </a:pPr>
            <a:r>
              <a:rPr lang="en-US">
                <a:cs typeface="+mj-cs"/>
              </a:rPr>
              <a:t>Query Theory</a:t>
            </a:r>
          </a:p>
        </p:txBody>
      </p:sp>
      <p:sp>
        <p:nvSpPr>
          <p:cNvPr id="139267" name="Rectangle 3"/>
          <p:cNvSpPr>
            <a:spLocks noGrp="1" noChangeArrowheads="1"/>
          </p:cNvSpPr>
          <p:nvPr>
            <p:ph idx="1"/>
          </p:nvPr>
        </p:nvSpPr>
        <p:spPr/>
        <p:txBody>
          <a:bodyPr/>
          <a:lstStyle/>
          <a:p>
            <a:pPr eaLnBrk="1" hangingPunct="1">
              <a:spcBef>
                <a:spcPct val="40000"/>
              </a:spcBef>
              <a:defRPr/>
            </a:pPr>
            <a:r>
              <a:rPr lang="en-US" dirty="0">
                <a:cs typeface="+mn-cs"/>
              </a:rPr>
              <a:t>Queries executed first carry more weight and influence decision</a:t>
            </a:r>
          </a:p>
          <a:p>
            <a:pPr eaLnBrk="1" hangingPunct="1">
              <a:spcBef>
                <a:spcPct val="40000"/>
              </a:spcBef>
              <a:defRPr/>
            </a:pPr>
            <a:r>
              <a:rPr lang="en-US" dirty="0">
                <a:cs typeface="+mn-cs"/>
                <a:sym typeface="Wingdings" charset="0"/>
              </a:rPr>
              <a:t>Natural order: Participants list early-claiming thoughts first and later-claiming thoughts second</a:t>
            </a:r>
          </a:p>
          <a:p>
            <a:pPr eaLnBrk="1" hangingPunct="1">
              <a:spcBef>
                <a:spcPct val="40000"/>
              </a:spcBef>
              <a:defRPr/>
            </a:pPr>
            <a:r>
              <a:rPr lang="en-US" dirty="0">
                <a:cs typeface="+mn-cs"/>
                <a:sym typeface="Wingdings" charset="0"/>
              </a:rPr>
              <a:t>Unnatural order: Participants list later-claiming thoughts first and early-claiming thoughts second</a:t>
            </a:r>
          </a:p>
        </p:txBody>
      </p:sp>
      <p:sp>
        <p:nvSpPr>
          <p:cNvPr id="5" name="Slide Number Placeholder 3"/>
          <p:cNvSpPr>
            <a:spLocks noGrp="1"/>
          </p:cNvSpPr>
          <p:nvPr>
            <p:ph type="sldNum" sz="quarter" idx="4294967295"/>
          </p:nvPr>
        </p:nvSpPr>
        <p:spPr>
          <a:xfrm>
            <a:off x="9041130" y="6888480"/>
            <a:ext cx="560070" cy="345440"/>
          </a:xfrm>
          <a:prstGeom prst="rect">
            <a:avLst/>
          </a:prstGeom>
        </p:spPr>
        <p:txBody>
          <a:bodyPr/>
          <a:lstStyle/>
          <a:p>
            <a:pPr>
              <a:defRPr/>
            </a:pPr>
            <a:fld id="{F66A4F3A-E111-AC4E-AF02-1473948DE7BC}" type="slidenum">
              <a:rPr lang="en-US"/>
              <a:pPr>
                <a:defRPr/>
              </a:pPr>
              <a:t>168</a:t>
            </a:fld>
            <a:endParaRPr lang="en-US"/>
          </a:p>
        </p:txBody>
      </p:sp>
      <p:sp>
        <p:nvSpPr>
          <p:cNvPr id="139268" name="Text Box 4"/>
          <p:cNvSpPr txBox="1">
            <a:spLocks noChangeArrowheads="1"/>
          </p:cNvSpPr>
          <p:nvPr/>
        </p:nvSpPr>
        <p:spPr bwMode="auto">
          <a:xfrm>
            <a:off x="4800600" y="828041"/>
            <a:ext cx="4720590" cy="391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61" tIns="48331" rIns="96661" bIns="48331">
            <a:spAutoFit/>
          </a:bodyPr>
          <a:lstStyle/>
          <a:p>
            <a:pPr algn="r">
              <a:spcBef>
                <a:spcPct val="50000"/>
              </a:spcBef>
              <a:defRPr/>
            </a:pPr>
            <a:r>
              <a:rPr lang="en-US" b="0">
                <a:solidFill>
                  <a:schemeClr val="bg1"/>
                </a:solidFill>
                <a:cs typeface="+mn-cs"/>
              </a:rPr>
              <a:t>Johnson et al., 2007; Weber et al., 2007</a:t>
            </a:r>
          </a:p>
        </p:txBody>
      </p:sp>
    </p:spTree>
    <p:extLst>
      <p:ext uri="{BB962C8B-B14F-4D97-AF65-F5344CB8AC3E}">
        <p14:creationId xmlns:p14="http://schemas.microsoft.com/office/powerpoint/2010/main" val="15849698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defRPr/>
            </a:pPr>
            <a:r>
              <a:rPr lang="en-US" dirty="0">
                <a:cs typeface="+mj-cs"/>
              </a:rPr>
              <a:t>Study 4: Process Intervention</a:t>
            </a:r>
          </a:p>
        </p:txBody>
      </p:sp>
      <p:sp>
        <p:nvSpPr>
          <p:cNvPr id="137219" name="Rectangle 3"/>
          <p:cNvSpPr>
            <a:spLocks noGrp="1" noChangeArrowheads="1"/>
          </p:cNvSpPr>
          <p:nvPr>
            <p:ph idx="1"/>
          </p:nvPr>
        </p:nvSpPr>
        <p:spPr/>
        <p:txBody>
          <a:bodyPr/>
          <a:lstStyle/>
          <a:p>
            <a:pPr eaLnBrk="1" hangingPunct="1">
              <a:lnSpc>
                <a:spcPct val="90000"/>
              </a:lnSpc>
              <a:spcBef>
                <a:spcPct val="40000"/>
              </a:spcBef>
              <a:defRPr/>
            </a:pPr>
            <a:r>
              <a:rPr lang="en-US" sz="3000"/>
              <a:t>Use standard choice description but ask participants to </a:t>
            </a:r>
            <a:r>
              <a:rPr lang="ja-JP" altLang="en-US" sz="3000">
                <a:latin typeface="Arial"/>
              </a:rPr>
              <a:t>“</a:t>
            </a:r>
            <a:r>
              <a:rPr lang="en-US" sz="3000"/>
              <a:t>frame the future first</a:t>
            </a:r>
            <a:r>
              <a:rPr lang="ja-JP" altLang="en-US" sz="3000">
                <a:latin typeface="Arial"/>
              </a:rPr>
              <a:t>”</a:t>
            </a:r>
            <a:endParaRPr lang="en-US" sz="3000"/>
          </a:p>
          <a:p>
            <a:pPr eaLnBrk="1" hangingPunct="1">
              <a:lnSpc>
                <a:spcPct val="90000"/>
              </a:lnSpc>
              <a:spcBef>
                <a:spcPct val="40000"/>
              </a:spcBef>
              <a:defRPr/>
            </a:pPr>
            <a:r>
              <a:rPr lang="en-US" sz="3000"/>
              <a:t>Participants in unnatural order will…</a:t>
            </a:r>
          </a:p>
          <a:p>
            <a:pPr lvl="1" eaLnBrk="1" hangingPunct="1">
              <a:lnSpc>
                <a:spcPct val="90000"/>
              </a:lnSpc>
              <a:spcBef>
                <a:spcPct val="40000"/>
              </a:spcBef>
              <a:defRPr/>
            </a:pPr>
            <a:r>
              <a:rPr lang="en-US" sz="2500"/>
              <a:t>adopt later claiming as reference point</a:t>
            </a:r>
          </a:p>
          <a:p>
            <a:pPr lvl="1" eaLnBrk="1" hangingPunct="1">
              <a:lnSpc>
                <a:spcPct val="90000"/>
              </a:lnSpc>
              <a:spcBef>
                <a:spcPct val="40000"/>
              </a:spcBef>
              <a:defRPr/>
            </a:pPr>
            <a:r>
              <a:rPr lang="en-US" sz="2500"/>
              <a:t>will have less prominent thoughts about early claiming</a:t>
            </a:r>
          </a:p>
          <a:p>
            <a:pPr lvl="1" eaLnBrk="1" hangingPunct="1">
              <a:lnSpc>
                <a:spcPct val="90000"/>
              </a:lnSpc>
              <a:spcBef>
                <a:spcPct val="40000"/>
              </a:spcBef>
              <a:defRPr/>
            </a:pPr>
            <a:r>
              <a:rPr lang="en-US" sz="2500"/>
              <a:t>will prefer to claim later</a:t>
            </a:r>
          </a:p>
          <a:p>
            <a:pPr eaLnBrk="1" hangingPunct="1">
              <a:lnSpc>
                <a:spcPct val="90000"/>
              </a:lnSpc>
              <a:spcBef>
                <a:spcPct val="40000"/>
              </a:spcBef>
              <a:defRPr/>
            </a:pPr>
            <a:r>
              <a:rPr lang="en-US" sz="3000"/>
              <a:t>Effect of thought order on claiming will be mediated by prominence of early-claiming thoughts</a:t>
            </a:r>
          </a:p>
        </p:txBody>
      </p:sp>
      <p:sp>
        <p:nvSpPr>
          <p:cNvPr id="4" name="Slide Number Placeholder 3"/>
          <p:cNvSpPr>
            <a:spLocks noGrp="1"/>
          </p:cNvSpPr>
          <p:nvPr>
            <p:ph type="sldNum" sz="quarter" idx="4294967295"/>
          </p:nvPr>
        </p:nvSpPr>
        <p:spPr>
          <a:xfrm>
            <a:off x="9041130" y="6888480"/>
            <a:ext cx="560070" cy="345440"/>
          </a:xfrm>
          <a:prstGeom prst="rect">
            <a:avLst/>
          </a:prstGeom>
        </p:spPr>
        <p:txBody>
          <a:bodyPr/>
          <a:lstStyle/>
          <a:p>
            <a:pPr>
              <a:defRPr/>
            </a:pPr>
            <a:fld id="{414371C6-6A31-E544-9C86-C835CD5C2146}" type="slidenum">
              <a:rPr lang="en-US"/>
              <a:pPr>
                <a:defRPr/>
              </a:pPr>
              <a:t>169</a:t>
            </a:fld>
            <a:endParaRPr lang="en-US"/>
          </a:p>
        </p:txBody>
      </p:sp>
    </p:spTree>
    <p:extLst>
      <p:ext uri="{BB962C8B-B14F-4D97-AF65-F5344CB8AC3E}">
        <p14:creationId xmlns:p14="http://schemas.microsoft.com/office/powerpoint/2010/main" val="34302952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Assembled Beliefs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63999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pPr eaLnBrk="1" hangingPunct="1">
              <a:defRPr/>
            </a:pPr>
            <a:r>
              <a:rPr lang="en-US">
                <a:cs typeface="+mj-cs"/>
              </a:rPr>
              <a:t>Method</a:t>
            </a:r>
          </a:p>
        </p:txBody>
      </p:sp>
      <p:sp>
        <p:nvSpPr>
          <p:cNvPr id="116739" name="Rectangle 3"/>
          <p:cNvSpPr>
            <a:spLocks noGrp="1" noChangeArrowheads="1"/>
          </p:cNvSpPr>
          <p:nvPr>
            <p:ph idx="1"/>
          </p:nvPr>
        </p:nvSpPr>
        <p:spPr/>
        <p:txBody>
          <a:bodyPr/>
          <a:lstStyle/>
          <a:p>
            <a:pPr eaLnBrk="1" hangingPunct="1">
              <a:spcBef>
                <a:spcPct val="40000"/>
              </a:spcBef>
              <a:defRPr/>
            </a:pPr>
            <a:r>
              <a:rPr lang="en-US">
                <a:cs typeface="+mn-cs"/>
              </a:rPr>
              <a:t>322 participants via Survey Sampling Int</a:t>
            </a:r>
            <a:r>
              <a:rPr lang="ja-JP" altLang="en-US">
                <a:latin typeface="Arial"/>
                <a:cs typeface="+mn-cs"/>
              </a:rPr>
              <a:t>’</a:t>
            </a:r>
            <a:r>
              <a:rPr lang="en-US">
                <a:cs typeface="+mn-cs"/>
              </a:rPr>
              <a:t>l</a:t>
            </a:r>
          </a:p>
          <a:p>
            <a:pPr lvl="1" eaLnBrk="1" hangingPunct="1">
              <a:spcBef>
                <a:spcPct val="40000"/>
              </a:spcBef>
              <a:defRPr/>
            </a:pPr>
            <a:r>
              <a:rPr lang="en-US"/>
              <a:t>Ages: 45-70</a:t>
            </a:r>
          </a:p>
          <a:p>
            <a:pPr lvl="1" eaLnBrk="1" hangingPunct="1">
              <a:spcBef>
                <a:spcPct val="40000"/>
              </a:spcBef>
              <a:defRPr/>
            </a:pPr>
            <a:r>
              <a:rPr lang="en-US"/>
              <a:t>Benefits: eligible or expecting to become eligible</a:t>
            </a:r>
          </a:p>
          <a:p>
            <a:pPr eaLnBrk="1" hangingPunct="1">
              <a:spcBef>
                <a:spcPct val="40000"/>
              </a:spcBef>
              <a:defRPr/>
            </a:pPr>
            <a:r>
              <a:rPr lang="en-US">
                <a:cs typeface="+mn-cs"/>
              </a:rPr>
              <a:t>65% female</a:t>
            </a:r>
          </a:p>
          <a:p>
            <a:pPr eaLnBrk="1" hangingPunct="1">
              <a:spcBef>
                <a:spcPct val="40000"/>
              </a:spcBef>
              <a:defRPr/>
            </a:pPr>
            <a:r>
              <a:rPr lang="en-US">
                <a:cs typeface="+mn-cs"/>
              </a:rPr>
              <a:t>54% at least 2-year degree</a:t>
            </a:r>
          </a:p>
          <a:p>
            <a:pPr eaLnBrk="1" hangingPunct="1">
              <a:spcBef>
                <a:spcPct val="40000"/>
              </a:spcBef>
              <a:defRPr/>
            </a:pPr>
            <a:r>
              <a:rPr lang="en-US">
                <a:cs typeface="+mn-cs"/>
              </a:rPr>
              <a:t>Median income $35,000-$49,999</a:t>
            </a:r>
          </a:p>
        </p:txBody>
      </p:sp>
      <p:sp>
        <p:nvSpPr>
          <p:cNvPr id="4" name="Slide Number Placeholder 3"/>
          <p:cNvSpPr>
            <a:spLocks noGrp="1"/>
          </p:cNvSpPr>
          <p:nvPr>
            <p:ph type="sldNum" sz="quarter" idx="4294967295"/>
          </p:nvPr>
        </p:nvSpPr>
        <p:spPr>
          <a:xfrm>
            <a:off x="9041130" y="6888480"/>
            <a:ext cx="560070" cy="345440"/>
          </a:xfrm>
          <a:prstGeom prst="rect">
            <a:avLst/>
          </a:prstGeom>
        </p:spPr>
        <p:txBody>
          <a:bodyPr/>
          <a:lstStyle/>
          <a:p>
            <a:pPr>
              <a:defRPr/>
            </a:pPr>
            <a:fld id="{143BCD44-E28B-914E-9C77-C09E61CB931A}" type="slidenum">
              <a:rPr lang="en-US"/>
              <a:pPr>
                <a:defRPr/>
              </a:pPr>
              <a:t>170</a:t>
            </a:fld>
            <a:endParaRPr lang="en-US"/>
          </a:p>
        </p:txBody>
      </p:sp>
    </p:spTree>
    <p:extLst>
      <p:ext uri="{BB962C8B-B14F-4D97-AF65-F5344CB8AC3E}">
        <p14:creationId xmlns:p14="http://schemas.microsoft.com/office/powerpoint/2010/main" val="5819349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defRPr/>
            </a:pPr>
            <a:endParaRPr lang="en-US">
              <a:cs typeface="+mj-cs"/>
            </a:endParaRPr>
          </a:p>
        </p:txBody>
      </p:sp>
      <p:sp>
        <p:nvSpPr>
          <p:cNvPr id="82947" name="Rectangle 3"/>
          <p:cNvSpPr>
            <a:spLocks noGrp="1" noChangeArrowheads="1"/>
          </p:cNvSpPr>
          <p:nvPr>
            <p:ph idx="1"/>
          </p:nvPr>
        </p:nvSpPr>
        <p:spPr/>
        <p:txBody>
          <a:bodyPr/>
          <a:lstStyle/>
          <a:p>
            <a:pPr eaLnBrk="1" hangingPunct="1">
              <a:defRPr/>
            </a:pPr>
            <a:endParaRPr lang="en-US">
              <a:cs typeface="+mn-cs"/>
            </a:endParaRPr>
          </a:p>
        </p:txBody>
      </p:sp>
      <p:sp>
        <p:nvSpPr>
          <p:cNvPr id="7" name="Slide Number Placeholder 3"/>
          <p:cNvSpPr>
            <a:spLocks noGrp="1"/>
          </p:cNvSpPr>
          <p:nvPr>
            <p:ph type="sldNum" sz="quarter" idx="4294967295"/>
          </p:nvPr>
        </p:nvSpPr>
        <p:spPr>
          <a:xfrm>
            <a:off x="9041130" y="6888480"/>
            <a:ext cx="560070" cy="345440"/>
          </a:xfrm>
          <a:prstGeom prst="rect">
            <a:avLst/>
          </a:prstGeom>
        </p:spPr>
        <p:txBody>
          <a:bodyPr/>
          <a:lstStyle/>
          <a:p>
            <a:pPr>
              <a:defRPr/>
            </a:pPr>
            <a:fld id="{89BD2FE6-E963-BD4D-B99C-1005BAA1AFE7}" type="slidenum">
              <a:rPr lang="en-US"/>
              <a:pPr>
                <a:defRPr/>
              </a:pPr>
              <a:t>171</a:t>
            </a:fld>
            <a:endParaRPr lang="en-US"/>
          </a:p>
        </p:txBody>
      </p:sp>
      <p:sp>
        <p:nvSpPr>
          <p:cNvPr id="82948" name="Rectangle 4"/>
          <p:cNvSpPr>
            <a:spLocks noChangeArrowheads="1"/>
          </p:cNvSpPr>
          <p:nvPr/>
        </p:nvSpPr>
        <p:spPr bwMode="auto">
          <a:xfrm>
            <a:off x="0" y="0"/>
            <a:ext cx="9601200" cy="73152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6661" tIns="48331" rIns="96661" bIns="48331" anchor="ctr"/>
          <a:lstStyle/>
          <a:p>
            <a:pPr>
              <a:defRPr/>
            </a:pPr>
            <a:endParaRPr lang="en-US">
              <a:cs typeface="+mn-cs"/>
            </a:endParaRPr>
          </a:p>
        </p:txBody>
      </p:sp>
      <p:sp>
        <p:nvSpPr>
          <p:cNvPr id="82951" name="Rectangle 7"/>
          <p:cNvSpPr>
            <a:spLocks noChangeArrowheads="1"/>
          </p:cNvSpPr>
          <p:nvPr/>
        </p:nvSpPr>
        <p:spPr bwMode="auto">
          <a:xfrm>
            <a:off x="0" y="-178064"/>
            <a:ext cx="195210" cy="389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6661" tIns="48331" rIns="96661" bIns="48331" anchor="ctr">
            <a:spAutoFit/>
          </a:bodyPr>
          <a:lstStyle/>
          <a:p>
            <a:pPr>
              <a:defRPr/>
            </a:pPr>
            <a:endParaRPr lang="en-US">
              <a:cs typeface="+mn-cs"/>
            </a:endParaRPr>
          </a:p>
        </p:txBody>
      </p:sp>
      <p:pic>
        <p:nvPicPr>
          <p:cNvPr id="55302"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80260" y="32174"/>
            <a:ext cx="5377339" cy="7283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71456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defRPr/>
            </a:pPr>
            <a:endParaRPr lang="en-US">
              <a:cs typeface="+mj-cs"/>
            </a:endParaRPr>
          </a:p>
        </p:txBody>
      </p:sp>
      <p:sp>
        <p:nvSpPr>
          <p:cNvPr id="100355" name="Rectangle 3"/>
          <p:cNvSpPr>
            <a:spLocks noGrp="1" noChangeArrowheads="1"/>
          </p:cNvSpPr>
          <p:nvPr>
            <p:ph idx="1"/>
          </p:nvPr>
        </p:nvSpPr>
        <p:spPr/>
        <p:txBody>
          <a:bodyPr/>
          <a:lstStyle/>
          <a:p>
            <a:pPr eaLnBrk="1" hangingPunct="1">
              <a:defRPr/>
            </a:pPr>
            <a:endParaRPr lang="en-US">
              <a:cs typeface="+mn-cs"/>
            </a:endParaRPr>
          </a:p>
        </p:txBody>
      </p:sp>
      <p:sp>
        <p:nvSpPr>
          <p:cNvPr id="7" name="Slide Number Placeholder 3"/>
          <p:cNvSpPr>
            <a:spLocks noGrp="1"/>
          </p:cNvSpPr>
          <p:nvPr>
            <p:ph type="sldNum" sz="quarter" idx="4294967295"/>
          </p:nvPr>
        </p:nvSpPr>
        <p:spPr>
          <a:xfrm>
            <a:off x="9041130" y="6888480"/>
            <a:ext cx="560070" cy="345440"/>
          </a:xfrm>
          <a:prstGeom prst="rect">
            <a:avLst/>
          </a:prstGeom>
        </p:spPr>
        <p:txBody>
          <a:bodyPr/>
          <a:lstStyle/>
          <a:p>
            <a:pPr>
              <a:defRPr/>
            </a:pPr>
            <a:fld id="{35F58570-E10D-C049-9AD9-E7B92ACBB02E}" type="slidenum">
              <a:rPr lang="en-US"/>
              <a:pPr>
                <a:defRPr/>
              </a:pPr>
              <a:t>172</a:t>
            </a:fld>
            <a:endParaRPr lang="en-US"/>
          </a:p>
        </p:txBody>
      </p:sp>
      <p:sp>
        <p:nvSpPr>
          <p:cNvPr id="100356" name="Rectangle 4"/>
          <p:cNvSpPr>
            <a:spLocks noChangeArrowheads="1"/>
          </p:cNvSpPr>
          <p:nvPr/>
        </p:nvSpPr>
        <p:spPr bwMode="auto">
          <a:xfrm>
            <a:off x="0" y="0"/>
            <a:ext cx="9601200" cy="73152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6661" tIns="48331" rIns="96661" bIns="48331" anchor="ctr"/>
          <a:lstStyle/>
          <a:p>
            <a:pPr>
              <a:defRPr/>
            </a:pPr>
            <a:endParaRPr lang="en-US">
              <a:cs typeface="+mn-cs"/>
            </a:endParaRPr>
          </a:p>
        </p:txBody>
      </p:sp>
      <p:sp>
        <p:nvSpPr>
          <p:cNvPr id="100357" name="Rectangle 5"/>
          <p:cNvSpPr>
            <a:spLocks noChangeArrowheads="1"/>
          </p:cNvSpPr>
          <p:nvPr/>
        </p:nvSpPr>
        <p:spPr bwMode="auto">
          <a:xfrm>
            <a:off x="0" y="-178064"/>
            <a:ext cx="195210" cy="389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6661" tIns="48331" rIns="96661" bIns="48331" anchor="ctr">
            <a:spAutoFit/>
          </a:bodyPr>
          <a:lstStyle/>
          <a:p>
            <a:pPr>
              <a:defRPr/>
            </a:pPr>
            <a:endParaRPr lang="en-US">
              <a:cs typeface="+mn-cs"/>
            </a:endParaRPr>
          </a:p>
        </p:txBody>
      </p:sp>
      <p:pic>
        <p:nvPicPr>
          <p:cNvPr id="56326" name="Picture 15" descr="unnatura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63592" y="22014"/>
            <a:ext cx="5537359" cy="7293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28412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An Illustration….</a:t>
            </a:r>
          </a:p>
        </p:txBody>
      </p:sp>
      <p:pic>
        <p:nvPicPr>
          <p:cNvPr id="6" name="SSA Met Life.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rcRect t="7146" b="7146"/>
          <a:stretch>
            <a:fillRect/>
          </a:stretch>
        </p:blipFill>
        <p:spPr/>
      </p:pic>
      <p:sp>
        <p:nvSpPr>
          <p:cNvPr id="4" name="Slide Number Placeholder 3"/>
          <p:cNvSpPr>
            <a:spLocks noGrp="1"/>
          </p:cNvSpPr>
          <p:nvPr>
            <p:ph type="sldNum" sz="quarter" idx="4294967295"/>
          </p:nvPr>
        </p:nvSpPr>
        <p:spPr>
          <a:xfrm>
            <a:off x="9041130" y="6888480"/>
            <a:ext cx="560070" cy="345440"/>
          </a:xfrm>
          <a:prstGeom prst="rect">
            <a:avLst/>
          </a:prstGeom>
        </p:spPr>
        <p:txBody>
          <a:bodyPr/>
          <a:lstStyle/>
          <a:p>
            <a:pPr>
              <a:defRPr/>
            </a:pPr>
            <a:fld id="{8547AF4C-0443-F747-8E7B-83AF1B596327}" type="slidenum">
              <a:rPr lang="en-US" smtClean="0"/>
              <a:pPr>
                <a:defRPr/>
              </a:pPr>
              <a:t>173</a:t>
            </a:fld>
            <a:endParaRPr lang="en-US"/>
          </a:p>
        </p:txBody>
      </p:sp>
    </p:spTree>
    <p:extLst>
      <p:ext uri="{BB962C8B-B14F-4D97-AF65-F5344CB8AC3E}">
        <p14:creationId xmlns:p14="http://schemas.microsoft.com/office/powerpoint/2010/main" val="26667565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70" name="Rectangle 6"/>
          <p:cNvSpPr>
            <a:spLocks noGrp="1" noChangeArrowheads="1"/>
          </p:cNvSpPr>
          <p:nvPr>
            <p:ph type="title"/>
          </p:nvPr>
        </p:nvSpPr>
        <p:spPr>
          <a:xfrm>
            <a:off x="400050" y="0"/>
            <a:ext cx="8641080" cy="1219200"/>
          </a:xfrm>
          <a:ln/>
        </p:spPr>
        <p:txBody>
          <a:bodyPr/>
          <a:lstStyle/>
          <a:p>
            <a:r>
              <a:rPr lang="en-US" dirty="0"/>
              <a:t>Two approaches</a:t>
            </a:r>
          </a:p>
        </p:txBody>
      </p:sp>
      <p:sp>
        <p:nvSpPr>
          <p:cNvPr id="11271" name="Rectangle 7"/>
          <p:cNvSpPr>
            <a:spLocks noGrp="1" noChangeArrowheads="1"/>
          </p:cNvSpPr>
          <p:nvPr>
            <p:ph type="body" idx="1"/>
          </p:nvPr>
        </p:nvSpPr>
        <p:spPr>
          <a:ln/>
        </p:spPr>
        <p:txBody>
          <a:bodyPr/>
          <a:lstStyle/>
          <a:p>
            <a:r>
              <a:rPr lang="en-US" dirty="0"/>
              <a:t>Reframe (pioneered by Brown and colleagues)</a:t>
            </a:r>
          </a:p>
        </p:txBody>
      </p:sp>
      <p:sp>
        <p:nvSpPr>
          <p:cNvPr id="2" name="Content Placeholder 1"/>
          <p:cNvSpPr>
            <a:spLocks noGrp="1"/>
          </p:cNvSpPr>
          <p:nvPr>
            <p:ph sz="half" idx="2"/>
          </p:nvPr>
        </p:nvSpPr>
        <p:spPr/>
        <p:txBody>
          <a:bodyPr/>
          <a:lstStyle/>
          <a:p>
            <a:endParaRPr lang="en-US" dirty="0"/>
          </a:p>
        </p:txBody>
      </p:sp>
      <p:sp>
        <p:nvSpPr>
          <p:cNvPr id="3" name="Text Placeholder 2"/>
          <p:cNvSpPr>
            <a:spLocks noGrp="1"/>
          </p:cNvSpPr>
          <p:nvPr>
            <p:ph type="body" sz="quarter" idx="3"/>
          </p:nvPr>
        </p:nvSpPr>
        <p:spPr/>
        <p:txBody>
          <a:bodyPr/>
          <a:lstStyle/>
          <a:p>
            <a:r>
              <a:rPr lang="en-US" dirty="0"/>
              <a:t>Changing Cognition:  Manipulating the Queries.</a:t>
            </a:r>
          </a:p>
        </p:txBody>
      </p:sp>
      <p:sp>
        <p:nvSpPr>
          <p:cNvPr id="4" name="Content Placeholder 3"/>
          <p:cNvSpPr>
            <a:spLocks noGrp="1"/>
          </p:cNvSpPr>
          <p:nvPr>
            <p:ph sz="quarter" idx="4"/>
          </p:nvPr>
        </p:nvSpPr>
        <p:spPr/>
        <p:txBody>
          <a:bodyPr/>
          <a:lstStyle/>
          <a:p>
            <a:r>
              <a:rPr lang="en-US" dirty="0"/>
              <a:t>What are the reasons you would want to retire early?</a:t>
            </a:r>
          </a:p>
          <a:p>
            <a:r>
              <a:rPr lang="en-US" dirty="0"/>
              <a:t>What are the reasons you would want to retire later?</a:t>
            </a:r>
          </a:p>
        </p:txBody>
      </p:sp>
      <p:sp>
        <p:nvSpPr>
          <p:cNvPr id="11266" name="Line 2"/>
          <p:cNvSpPr>
            <a:spLocks noChangeShapeType="1"/>
          </p:cNvSpPr>
          <p:nvPr/>
        </p:nvSpPr>
        <p:spPr bwMode="auto">
          <a:xfrm>
            <a:off x="0" y="1031082"/>
            <a:ext cx="9601200" cy="0"/>
          </a:xfrm>
          <a:prstGeom prst="line">
            <a:avLst/>
          </a:prstGeom>
          <a:noFill/>
          <a:ln w="508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1267" name="Line 3"/>
          <p:cNvSpPr>
            <a:spLocks noChangeShapeType="1"/>
          </p:cNvSpPr>
          <p:nvPr/>
        </p:nvSpPr>
        <p:spPr bwMode="auto">
          <a:xfrm>
            <a:off x="9377" y="6796087"/>
            <a:ext cx="9601200" cy="0"/>
          </a:xfrm>
          <a:prstGeom prst="line">
            <a:avLst/>
          </a:prstGeom>
          <a:noFill/>
          <a:ln w="25400" cap="flat">
            <a:solidFill>
              <a:srgbClr val="0081C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1268" name="Line 4"/>
          <p:cNvSpPr>
            <a:spLocks noChangeShapeType="1"/>
          </p:cNvSpPr>
          <p:nvPr/>
        </p:nvSpPr>
        <p:spPr bwMode="auto">
          <a:xfrm>
            <a:off x="8961276" y="6797280"/>
            <a:ext cx="0" cy="517921"/>
          </a:xfrm>
          <a:prstGeom prst="line">
            <a:avLst/>
          </a:prstGeom>
          <a:noFill/>
          <a:ln w="12700" cap="flat">
            <a:solidFill>
              <a:srgbClr val="0081C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1269" name="Picture 5"/>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69982" y="6886575"/>
            <a:ext cx="2029941"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11272"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0031" y="2519681"/>
            <a:ext cx="4103970" cy="300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848816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defRPr/>
            </a:pPr>
            <a:r>
              <a:rPr lang="en-US" dirty="0">
                <a:cs typeface="+mj-cs"/>
              </a:rPr>
              <a:t>Query Theory 101</a:t>
            </a:r>
          </a:p>
        </p:txBody>
      </p:sp>
      <p:sp>
        <p:nvSpPr>
          <p:cNvPr id="75779" name="Rectangle 3"/>
          <p:cNvSpPr>
            <a:spLocks noGrp="1" noChangeArrowheads="1"/>
          </p:cNvSpPr>
          <p:nvPr>
            <p:ph idx="1"/>
          </p:nvPr>
        </p:nvSpPr>
        <p:spPr/>
        <p:txBody>
          <a:bodyPr/>
          <a:lstStyle/>
          <a:p>
            <a:pPr eaLnBrk="1" hangingPunct="1">
              <a:lnSpc>
                <a:spcPct val="90000"/>
              </a:lnSpc>
              <a:spcBef>
                <a:spcPct val="40000"/>
              </a:spcBef>
              <a:defRPr/>
            </a:pPr>
            <a:r>
              <a:rPr lang="en-US" dirty="0">
                <a:cs typeface="+mn-cs"/>
              </a:rPr>
              <a:t>Decisions often have natural reference point or focal option</a:t>
            </a:r>
          </a:p>
          <a:p>
            <a:pPr eaLnBrk="1" hangingPunct="1">
              <a:lnSpc>
                <a:spcPct val="90000"/>
              </a:lnSpc>
              <a:spcBef>
                <a:spcPct val="40000"/>
              </a:spcBef>
              <a:defRPr/>
            </a:pPr>
            <a:r>
              <a:rPr lang="en-US" dirty="0">
                <a:cs typeface="+mn-cs"/>
                <a:sym typeface="Wingdings" charset="0"/>
              </a:rPr>
              <a:t>Initial thoughts are biased in favor of the focal point:  Output interference </a:t>
            </a:r>
          </a:p>
          <a:p>
            <a:pPr eaLnBrk="1" hangingPunct="1">
              <a:lnSpc>
                <a:spcPct val="90000"/>
              </a:lnSpc>
              <a:spcBef>
                <a:spcPct val="40000"/>
              </a:spcBef>
              <a:defRPr/>
            </a:pPr>
            <a:r>
              <a:rPr lang="en-US" dirty="0">
                <a:cs typeface="+mn-cs"/>
                <a:sym typeface="Wingdings" charset="0"/>
              </a:rPr>
              <a:t>Subsequent thoughts are influenced by this bias</a:t>
            </a:r>
          </a:p>
          <a:p>
            <a:pPr eaLnBrk="1" hangingPunct="1">
              <a:lnSpc>
                <a:spcPct val="90000"/>
              </a:lnSpc>
              <a:spcBef>
                <a:spcPct val="40000"/>
              </a:spcBef>
              <a:defRPr/>
            </a:pPr>
            <a:r>
              <a:rPr lang="en-US" dirty="0">
                <a:cs typeface="+mn-cs"/>
                <a:sym typeface="Wingdings" charset="0"/>
              </a:rPr>
              <a:t>The focal option predicts the </a:t>
            </a:r>
            <a:r>
              <a:rPr lang="en-US" b="1" dirty="0">
                <a:cs typeface="+mn-cs"/>
                <a:sym typeface="Wingdings" charset="0"/>
              </a:rPr>
              <a:t>order</a:t>
            </a:r>
            <a:r>
              <a:rPr lang="en-US" dirty="0">
                <a:cs typeface="+mn-cs"/>
                <a:sym typeface="Wingdings" charset="0"/>
              </a:rPr>
              <a:t> and </a:t>
            </a:r>
            <a:r>
              <a:rPr lang="en-US" b="1" dirty="0">
                <a:cs typeface="+mn-cs"/>
                <a:sym typeface="Wingdings" charset="0"/>
              </a:rPr>
              <a:t>balance</a:t>
            </a:r>
            <a:r>
              <a:rPr lang="en-US" dirty="0">
                <a:cs typeface="+mn-cs"/>
                <a:sym typeface="Wingdings" charset="0"/>
              </a:rPr>
              <a:t> of thoughts, which predict choice</a:t>
            </a:r>
            <a:endParaRPr lang="en-US" dirty="0">
              <a:cs typeface="+mn-cs"/>
            </a:endParaRPr>
          </a:p>
        </p:txBody>
      </p:sp>
      <p:sp>
        <p:nvSpPr>
          <p:cNvPr id="5" name="Slide Number Placeholder 3"/>
          <p:cNvSpPr>
            <a:spLocks noGrp="1"/>
          </p:cNvSpPr>
          <p:nvPr>
            <p:ph type="sldNum" sz="quarter" idx="4294967295"/>
          </p:nvPr>
        </p:nvSpPr>
        <p:spPr>
          <a:xfrm>
            <a:off x="9041130" y="6888480"/>
            <a:ext cx="560070" cy="345440"/>
          </a:xfrm>
          <a:prstGeom prst="rect">
            <a:avLst/>
          </a:prstGeom>
        </p:spPr>
        <p:txBody>
          <a:bodyPr/>
          <a:lstStyle/>
          <a:p>
            <a:pPr>
              <a:defRPr/>
            </a:pPr>
            <a:fld id="{C2293F40-7DA5-E249-BC1F-6B34039BAED5}" type="slidenum">
              <a:rPr lang="en-US"/>
              <a:pPr>
                <a:defRPr/>
              </a:pPr>
              <a:t>175</a:t>
            </a:fld>
            <a:endParaRPr lang="en-US"/>
          </a:p>
        </p:txBody>
      </p:sp>
    </p:spTree>
    <p:extLst>
      <p:ext uri="{BB962C8B-B14F-4D97-AF65-F5344CB8AC3E}">
        <p14:creationId xmlns:p14="http://schemas.microsoft.com/office/powerpoint/2010/main" val="32247444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8" name="Rectangle 6"/>
          <p:cNvSpPr>
            <a:spLocks noGrp="1" noChangeArrowheads="1"/>
          </p:cNvSpPr>
          <p:nvPr>
            <p:ph type="title"/>
          </p:nvPr>
        </p:nvSpPr>
        <p:spPr>
          <a:ln/>
        </p:spPr>
        <p:txBody>
          <a:bodyPr/>
          <a:lstStyle/>
          <a:p>
            <a:r>
              <a:rPr lang="en-US"/>
              <a:t>Query Theory</a:t>
            </a:r>
          </a:p>
        </p:txBody>
      </p:sp>
      <p:sp>
        <p:nvSpPr>
          <p:cNvPr id="8199" name="Rectangle 7"/>
          <p:cNvSpPr>
            <a:spLocks noGrp="1" noChangeArrowheads="1"/>
          </p:cNvSpPr>
          <p:nvPr>
            <p:ph sz="half" idx="1"/>
          </p:nvPr>
        </p:nvSpPr>
        <p:spPr>
          <a:ln/>
        </p:spPr>
        <p:txBody>
          <a:bodyPr/>
          <a:lstStyle/>
          <a:p>
            <a:r>
              <a:rPr lang="en-US"/>
              <a:t>To answer </a:t>
            </a:r>
            <a:r>
              <a:rPr lang="ja-JP" altLang="en-US">
                <a:latin typeface="Arial"/>
              </a:rPr>
              <a:t>“</a:t>
            </a:r>
            <a:r>
              <a:rPr lang="en-US"/>
              <a:t>How Much…</a:t>
            </a:r>
            <a:r>
              <a:rPr lang="ja-JP" altLang="en-US">
                <a:latin typeface="Arial"/>
              </a:rPr>
              <a:t>”</a:t>
            </a:r>
            <a:r>
              <a:rPr lang="en-US"/>
              <a:t>, people:</a:t>
            </a:r>
          </a:p>
          <a:p>
            <a:pPr marL="398808" lvl="1"/>
            <a:r>
              <a:rPr lang="en-US"/>
              <a:t>Decompose question into component queries.</a:t>
            </a:r>
          </a:p>
          <a:p>
            <a:pPr marL="398808" lvl="1"/>
            <a:r>
              <a:rPr lang="en-US"/>
              <a:t>These are conducted serially</a:t>
            </a:r>
          </a:p>
          <a:p>
            <a:pPr marL="398808" lvl="1"/>
            <a:r>
              <a:rPr lang="en-US"/>
              <a:t>Different valuation questions suggest different query orders.</a:t>
            </a:r>
          </a:p>
        </p:txBody>
      </p:sp>
      <p:sp>
        <p:nvSpPr>
          <p:cNvPr id="2" name="Content Placeholder 1"/>
          <p:cNvSpPr>
            <a:spLocks noGrp="1"/>
          </p:cNvSpPr>
          <p:nvPr>
            <p:ph sz="half" idx="2"/>
          </p:nvPr>
        </p:nvSpPr>
        <p:spPr/>
        <p:txBody>
          <a:bodyPr/>
          <a:lstStyle/>
          <a:p>
            <a:endParaRPr lang="en-US" dirty="0"/>
          </a:p>
        </p:txBody>
      </p:sp>
      <p:sp>
        <p:nvSpPr>
          <p:cNvPr id="8194" name="Line 2"/>
          <p:cNvSpPr>
            <a:spLocks noChangeShapeType="1"/>
          </p:cNvSpPr>
          <p:nvPr/>
        </p:nvSpPr>
        <p:spPr bwMode="auto">
          <a:xfrm>
            <a:off x="0" y="1031082"/>
            <a:ext cx="9601200" cy="0"/>
          </a:xfrm>
          <a:prstGeom prst="line">
            <a:avLst/>
          </a:prstGeom>
          <a:noFill/>
          <a:ln w="508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195" name="Line 3"/>
          <p:cNvSpPr>
            <a:spLocks noChangeShapeType="1"/>
          </p:cNvSpPr>
          <p:nvPr/>
        </p:nvSpPr>
        <p:spPr bwMode="auto">
          <a:xfrm>
            <a:off x="9377" y="6796087"/>
            <a:ext cx="9601200" cy="0"/>
          </a:xfrm>
          <a:prstGeom prst="line">
            <a:avLst/>
          </a:prstGeom>
          <a:noFill/>
          <a:ln w="25400" cap="flat">
            <a:solidFill>
              <a:srgbClr val="0081C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196" name="Line 4"/>
          <p:cNvSpPr>
            <a:spLocks noChangeShapeType="1"/>
          </p:cNvSpPr>
          <p:nvPr/>
        </p:nvSpPr>
        <p:spPr bwMode="auto">
          <a:xfrm>
            <a:off x="8961276" y="6797280"/>
            <a:ext cx="0" cy="517921"/>
          </a:xfrm>
          <a:prstGeom prst="line">
            <a:avLst/>
          </a:prstGeom>
          <a:noFill/>
          <a:ln w="12700" cap="flat">
            <a:solidFill>
              <a:srgbClr val="0081C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8197" name="Picture 5"/>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69982" y="6886575"/>
            <a:ext cx="2029941"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8200" name="AutoShape 8"/>
          <p:cNvSpPr>
            <a:spLocks/>
          </p:cNvSpPr>
          <p:nvPr/>
        </p:nvSpPr>
        <p:spPr bwMode="auto">
          <a:xfrm rot="7867">
            <a:off x="6192963" y="1521620"/>
            <a:ext cx="2782379" cy="1697831"/>
          </a:xfrm>
          <a:custGeom>
            <a:avLst/>
            <a:gdLst/>
            <a:ahLst/>
            <a:cxnLst/>
            <a:rect l="0" t="0" r="r" b="b"/>
            <a:pathLst>
              <a:path w="18485" h="21600">
                <a:moveTo>
                  <a:pt x="1246" y="0"/>
                </a:moveTo>
                <a:cubicBezTo>
                  <a:pt x="558" y="0"/>
                  <a:pt x="0" y="1085"/>
                  <a:pt x="0" y="2424"/>
                </a:cubicBezTo>
                <a:lnTo>
                  <a:pt x="0" y="4848"/>
                </a:lnTo>
                <a:lnTo>
                  <a:pt x="-3115" y="6060"/>
                </a:lnTo>
                <a:lnTo>
                  <a:pt x="0" y="7272"/>
                </a:lnTo>
                <a:lnTo>
                  <a:pt x="0" y="19176"/>
                </a:lnTo>
                <a:cubicBezTo>
                  <a:pt x="0" y="20515"/>
                  <a:pt x="558" y="21600"/>
                  <a:pt x="1246" y="21600"/>
                </a:cubicBezTo>
                <a:lnTo>
                  <a:pt x="17239" y="21600"/>
                </a:lnTo>
                <a:cubicBezTo>
                  <a:pt x="17927" y="21600"/>
                  <a:pt x="18485" y="20515"/>
                  <a:pt x="18485" y="19176"/>
                </a:cubicBezTo>
                <a:lnTo>
                  <a:pt x="18485" y="2424"/>
                </a:lnTo>
                <a:cubicBezTo>
                  <a:pt x="18485" y="1085"/>
                  <a:pt x="17927" y="0"/>
                  <a:pt x="17239" y="0"/>
                </a:cubicBezTo>
                <a:lnTo>
                  <a:pt x="1246" y="0"/>
                </a:lnTo>
                <a:close/>
                <a:moveTo>
                  <a:pt x="1246" y="0"/>
                </a:move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nchor="ctr"/>
          <a:lstStyle/>
          <a:p>
            <a:pPr algn="ctr"/>
            <a:r>
              <a:rPr lang="en-US" sz="2600" dirty="0">
                <a:cs typeface="Arial" charset="0"/>
                <a:sym typeface="Arial" charset="0"/>
              </a:rPr>
              <a:t>Should I retire NOW?</a:t>
            </a:r>
          </a:p>
        </p:txBody>
      </p:sp>
      <p:sp>
        <p:nvSpPr>
          <p:cNvPr id="8201" name="AutoShape 9"/>
          <p:cNvSpPr>
            <a:spLocks/>
          </p:cNvSpPr>
          <p:nvPr/>
        </p:nvSpPr>
        <p:spPr bwMode="auto">
          <a:xfrm rot="-417863">
            <a:off x="5095949" y="3565923"/>
            <a:ext cx="2175272" cy="1314450"/>
          </a:xfrm>
          <a:custGeom>
            <a:avLst/>
            <a:gdLst/>
            <a:ahLst/>
            <a:cxnLst/>
            <a:rect l="0" t="0" r="r" b="b"/>
            <a:pathLst>
              <a:path w="17770" h="21600">
                <a:moveTo>
                  <a:pt x="1532" y="0"/>
                </a:moveTo>
                <a:cubicBezTo>
                  <a:pt x="686" y="0"/>
                  <a:pt x="0" y="1402"/>
                  <a:pt x="0" y="3130"/>
                </a:cubicBezTo>
                <a:lnTo>
                  <a:pt x="0" y="6261"/>
                </a:lnTo>
                <a:lnTo>
                  <a:pt x="-3830" y="7826"/>
                </a:lnTo>
                <a:lnTo>
                  <a:pt x="0" y="9391"/>
                </a:lnTo>
                <a:lnTo>
                  <a:pt x="0" y="18470"/>
                </a:lnTo>
                <a:cubicBezTo>
                  <a:pt x="0" y="20198"/>
                  <a:pt x="686" y="21600"/>
                  <a:pt x="1532" y="21600"/>
                </a:cubicBezTo>
                <a:lnTo>
                  <a:pt x="16238" y="21600"/>
                </a:lnTo>
                <a:cubicBezTo>
                  <a:pt x="17084" y="21600"/>
                  <a:pt x="17770" y="20198"/>
                  <a:pt x="17770" y="18470"/>
                </a:cubicBezTo>
                <a:lnTo>
                  <a:pt x="17770" y="3130"/>
                </a:lnTo>
                <a:cubicBezTo>
                  <a:pt x="17770" y="1402"/>
                  <a:pt x="17084" y="0"/>
                  <a:pt x="16238" y="0"/>
                </a:cubicBezTo>
                <a:lnTo>
                  <a:pt x="1532" y="0"/>
                </a:lnTo>
                <a:close/>
                <a:moveTo>
                  <a:pt x="1532" y="0"/>
                </a:move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nchor="ctr"/>
          <a:lstStyle/>
          <a:p>
            <a:pPr algn="ctr"/>
            <a:r>
              <a:rPr lang="en-US" sz="1800" dirty="0">
                <a:cs typeface="Arial" charset="0"/>
                <a:sym typeface="Arial" charset="0"/>
              </a:rPr>
              <a:t>Why retire early?</a:t>
            </a:r>
          </a:p>
        </p:txBody>
      </p:sp>
      <p:sp>
        <p:nvSpPr>
          <p:cNvPr id="8202" name="AutoShape 10"/>
          <p:cNvSpPr>
            <a:spLocks/>
          </p:cNvSpPr>
          <p:nvPr/>
        </p:nvSpPr>
        <p:spPr bwMode="auto">
          <a:xfrm rot="-417863">
            <a:off x="6405098" y="5241131"/>
            <a:ext cx="2175272" cy="1314450"/>
          </a:xfrm>
          <a:custGeom>
            <a:avLst/>
            <a:gdLst/>
            <a:ahLst/>
            <a:cxnLst/>
            <a:rect l="0" t="0" r="r" b="b"/>
            <a:pathLst>
              <a:path w="17770" h="21600">
                <a:moveTo>
                  <a:pt x="1532" y="0"/>
                </a:moveTo>
                <a:cubicBezTo>
                  <a:pt x="686" y="0"/>
                  <a:pt x="0" y="1402"/>
                  <a:pt x="0" y="3130"/>
                </a:cubicBezTo>
                <a:lnTo>
                  <a:pt x="0" y="6261"/>
                </a:lnTo>
                <a:lnTo>
                  <a:pt x="-3830" y="7826"/>
                </a:lnTo>
                <a:lnTo>
                  <a:pt x="0" y="9391"/>
                </a:lnTo>
                <a:lnTo>
                  <a:pt x="0" y="18470"/>
                </a:lnTo>
                <a:cubicBezTo>
                  <a:pt x="0" y="20198"/>
                  <a:pt x="686" y="21600"/>
                  <a:pt x="1532" y="21600"/>
                </a:cubicBezTo>
                <a:lnTo>
                  <a:pt x="16238" y="21600"/>
                </a:lnTo>
                <a:cubicBezTo>
                  <a:pt x="17084" y="21600"/>
                  <a:pt x="17770" y="20198"/>
                  <a:pt x="17770" y="18470"/>
                </a:cubicBezTo>
                <a:lnTo>
                  <a:pt x="17770" y="3130"/>
                </a:lnTo>
                <a:cubicBezTo>
                  <a:pt x="17770" y="1402"/>
                  <a:pt x="17084" y="0"/>
                  <a:pt x="16238" y="0"/>
                </a:cubicBezTo>
                <a:lnTo>
                  <a:pt x="1532" y="0"/>
                </a:lnTo>
                <a:close/>
                <a:moveTo>
                  <a:pt x="1532" y="0"/>
                </a:move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nchor="ctr"/>
          <a:lstStyle/>
          <a:p>
            <a:pPr algn="ctr"/>
            <a:r>
              <a:rPr lang="en-US" sz="1800" dirty="0">
                <a:cs typeface="Arial" charset="0"/>
                <a:sym typeface="Arial" charset="0"/>
              </a:rPr>
              <a:t>Why retire later? </a:t>
            </a:r>
          </a:p>
        </p:txBody>
      </p:sp>
      <p:sp>
        <p:nvSpPr>
          <p:cNvPr id="8203" name="AutoShape 11"/>
          <p:cNvSpPr>
            <a:spLocks/>
          </p:cNvSpPr>
          <p:nvPr/>
        </p:nvSpPr>
        <p:spPr bwMode="auto">
          <a:xfrm rot="7867">
            <a:off x="10685321" y="3290888"/>
            <a:ext cx="2781206" cy="1697831"/>
          </a:xfrm>
          <a:custGeom>
            <a:avLst/>
            <a:gdLst/>
            <a:ahLst/>
            <a:cxnLst/>
            <a:rect l="0" t="0" r="r" b="b"/>
            <a:pathLst>
              <a:path w="18485" h="21600">
                <a:moveTo>
                  <a:pt x="1246" y="0"/>
                </a:moveTo>
                <a:cubicBezTo>
                  <a:pt x="558" y="0"/>
                  <a:pt x="0" y="1085"/>
                  <a:pt x="0" y="2424"/>
                </a:cubicBezTo>
                <a:lnTo>
                  <a:pt x="0" y="4848"/>
                </a:lnTo>
                <a:lnTo>
                  <a:pt x="-3115" y="6060"/>
                </a:lnTo>
                <a:lnTo>
                  <a:pt x="0" y="7272"/>
                </a:lnTo>
                <a:lnTo>
                  <a:pt x="0" y="19176"/>
                </a:lnTo>
                <a:cubicBezTo>
                  <a:pt x="0" y="20515"/>
                  <a:pt x="558" y="21600"/>
                  <a:pt x="1246" y="21600"/>
                </a:cubicBezTo>
                <a:lnTo>
                  <a:pt x="17239" y="21600"/>
                </a:lnTo>
                <a:cubicBezTo>
                  <a:pt x="17927" y="21600"/>
                  <a:pt x="18485" y="20515"/>
                  <a:pt x="18485" y="19176"/>
                </a:cubicBezTo>
                <a:lnTo>
                  <a:pt x="18485" y="2424"/>
                </a:lnTo>
                <a:cubicBezTo>
                  <a:pt x="18485" y="1085"/>
                  <a:pt x="17927" y="0"/>
                  <a:pt x="17239" y="0"/>
                </a:cubicBezTo>
                <a:lnTo>
                  <a:pt x="1246" y="0"/>
                </a:lnTo>
                <a:close/>
                <a:moveTo>
                  <a:pt x="1246" y="0"/>
                </a:move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r>
              <a:rPr lang="en-US" sz="2600">
                <a:cs typeface="Arial" charset="0"/>
                <a:sym typeface="Arial" charset="0"/>
              </a:rPr>
              <a:t>How much  will you </a:t>
            </a:r>
            <a:r>
              <a:rPr lang="en-US" sz="2600">
                <a:latin typeface="Arial Bold" charset="0"/>
                <a:cs typeface="Arial Bold" charset="0"/>
                <a:sym typeface="Arial Bold" charset="0"/>
              </a:rPr>
              <a:t>pay</a:t>
            </a:r>
            <a:r>
              <a:rPr lang="en-US" sz="2600">
                <a:cs typeface="Arial" charset="0"/>
                <a:sym typeface="Arial" charset="0"/>
              </a:rPr>
              <a:t> for a mug?</a:t>
            </a:r>
          </a:p>
        </p:txBody>
      </p:sp>
    </p:spTree>
    <p:extLst>
      <p:ext uri="{BB962C8B-B14F-4D97-AF65-F5344CB8AC3E}">
        <p14:creationId xmlns:p14="http://schemas.microsoft.com/office/powerpoint/2010/main" val="13690419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200"/>
                                        </p:tgtEl>
                                        <p:attrNameLst>
                                          <p:attrName>style.visibility</p:attrName>
                                        </p:attrNameLst>
                                      </p:cBhvr>
                                      <p:to>
                                        <p:strVal val="visible"/>
                                      </p:to>
                                    </p:set>
                                    <p:anim calcmode="lin" valueType="num">
                                      <p:cBhvr>
                                        <p:cTn id="7" dur="500" fill="hold"/>
                                        <p:tgtEl>
                                          <p:spTgt spid="8200"/>
                                        </p:tgtEl>
                                        <p:attrNameLst>
                                          <p:attrName>ppt_w</p:attrName>
                                        </p:attrNameLst>
                                      </p:cBhvr>
                                      <p:tavLst>
                                        <p:tav tm="0">
                                          <p:val>
                                            <p:fltVal val="0"/>
                                          </p:val>
                                        </p:tav>
                                        <p:tav tm="100000">
                                          <p:val>
                                            <p:strVal val="#ppt_w"/>
                                          </p:val>
                                        </p:tav>
                                      </p:tavLst>
                                    </p:anim>
                                    <p:anim calcmode="lin" valueType="num">
                                      <p:cBhvr>
                                        <p:cTn id="8" dur="500" fill="hold"/>
                                        <p:tgtEl>
                                          <p:spTgt spid="820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iterate type="lt">
                                    <p:tmAbs val="75"/>
                                  </p:iterate>
                                  <p:childTnLst>
                                    <p:set>
                                      <p:cBhvr>
                                        <p:cTn id="12" dur="1" fill="hold">
                                          <p:stCondLst>
                                            <p:cond delay="74"/>
                                          </p:stCondLst>
                                        </p:cTn>
                                        <p:tgtEl>
                                          <p:spTgt spid="8201"/>
                                        </p:tgtEl>
                                        <p:attrNameLst>
                                          <p:attrName>style.visibility</p:attrName>
                                        </p:attrNameLst>
                                      </p:cBhvr>
                                      <p:to>
                                        <p:strVal val="visible"/>
                                      </p:to>
                                    </p:set>
                                  </p:childTnLst>
                                </p:cTn>
                              </p:par>
                            </p:childTnLst>
                          </p:cTn>
                        </p:par>
                        <p:par>
                          <p:cTn id="13" fill="hold" nodeType="afterGroup">
                            <p:stCondLst>
                              <p:cond delay="1125"/>
                            </p:stCondLst>
                            <p:childTnLst>
                              <p:par>
                                <p:cTn id="14" presetID="1" presetClass="entr" presetSubtype="0" fill="hold" grpId="0" nodeType="afterEffect">
                                  <p:stCondLst>
                                    <p:cond delay="0"/>
                                  </p:stCondLst>
                                  <p:childTnLst>
                                    <p:set>
                                      <p:cBhvr>
                                        <p:cTn id="15" dur="1" fill="hold">
                                          <p:stCondLst>
                                            <p:cond delay="74"/>
                                          </p:stCondLst>
                                        </p:cTn>
                                        <p:tgtEl>
                                          <p:spTgt spid="8202">
                                            <p:bg/>
                                          </p:spTgt>
                                        </p:tgtEl>
                                        <p:attrNameLst>
                                          <p:attrName>style.visibility</p:attrName>
                                        </p:attrNameLst>
                                      </p:cBhvr>
                                      <p:to>
                                        <p:strVal val="visible"/>
                                      </p:to>
                                    </p:set>
                                  </p:childTnLst>
                                </p:cTn>
                              </p:par>
                            </p:childTnLst>
                          </p:cTn>
                        </p:par>
                        <p:par>
                          <p:cTn id="16" fill="hold" nodeType="afterGroup">
                            <p:stCondLst>
                              <p:cond delay="1200"/>
                            </p:stCondLst>
                            <p:childTnLst>
                              <p:par>
                                <p:cTn id="17" presetID="1" presetClass="entr" presetSubtype="0" fill="hold" grpId="0" nodeType="afterEffect">
                                  <p:stCondLst>
                                    <p:cond delay="0"/>
                                  </p:stCondLst>
                                  <p:iterate type="lt">
                                    <p:tmAbs val="75"/>
                                  </p:iterate>
                                  <p:childTnLst>
                                    <p:set>
                                      <p:cBhvr>
                                        <p:cTn id="18" dur="1" fill="hold">
                                          <p:stCondLst>
                                            <p:cond delay="74"/>
                                          </p:stCondLst>
                                        </p:cTn>
                                        <p:tgtEl>
                                          <p:spTgt spid="8202">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8203"/>
                                        </p:tgtEl>
                                        <p:attrNameLst>
                                          <p:attrName>style.visibility</p:attrName>
                                        </p:attrNameLst>
                                      </p:cBhvr>
                                      <p:to>
                                        <p:strVal val="visible"/>
                                      </p:to>
                                    </p:set>
                                    <p:anim calcmode="lin" valueType="num">
                                      <p:cBhvr>
                                        <p:cTn id="23" dur="500" fill="hold"/>
                                        <p:tgtEl>
                                          <p:spTgt spid="8203"/>
                                        </p:tgtEl>
                                        <p:attrNameLst>
                                          <p:attrName>ppt_w</p:attrName>
                                        </p:attrNameLst>
                                      </p:cBhvr>
                                      <p:tavLst>
                                        <p:tav tm="0">
                                          <p:val>
                                            <p:fltVal val="0"/>
                                          </p:val>
                                        </p:tav>
                                        <p:tav tm="100000">
                                          <p:val>
                                            <p:strVal val="#ppt_w"/>
                                          </p:val>
                                        </p:tav>
                                      </p:tavLst>
                                    </p:anim>
                                    <p:anim calcmode="lin" valueType="num">
                                      <p:cBhvr>
                                        <p:cTn id="24" dur="500" fill="hold"/>
                                        <p:tgtEl>
                                          <p:spTgt spid="820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0" grpId="0" animBg="1" autoUpdateAnimBg="0"/>
      <p:bldP spid="8201" grpId="0" animBg="1" autoUpdateAnimBg="0"/>
      <p:bldP spid="8202" grpId="0" build="p" animBg="1" autoUpdateAnimBg="0" advAuto="0"/>
      <p:bldP spid="8203" grpId="0" animBg="1" autoUpdateAnimBg="0"/>
    </p:bldLst>
  </p:timing>
</p:sld>
</file>

<file path=ppt/slides/slide1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Line 2"/>
          <p:cNvSpPr>
            <a:spLocks noChangeShapeType="1"/>
          </p:cNvSpPr>
          <p:nvPr/>
        </p:nvSpPr>
        <p:spPr bwMode="auto">
          <a:xfrm>
            <a:off x="0" y="1031082"/>
            <a:ext cx="9601200" cy="0"/>
          </a:xfrm>
          <a:prstGeom prst="line">
            <a:avLst/>
          </a:prstGeom>
          <a:noFill/>
          <a:ln w="508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219" name="Line 3"/>
          <p:cNvSpPr>
            <a:spLocks noChangeShapeType="1"/>
          </p:cNvSpPr>
          <p:nvPr/>
        </p:nvSpPr>
        <p:spPr bwMode="auto">
          <a:xfrm>
            <a:off x="9377" y="6796087"/>
            <a:ext cx="9601200" cy="0"/>
          </a:xfrm>
          <a:prstGeom prst="line">
            <a:avLst/>
          </a:prstGeom>
          <a:noFill/>
          <a:ln w="25400" cap="flat">
            <a:solidFill>
              <a:srgbClr val="0081C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220" name="Line 4"/>
          <p:cNvSpPr>
            <a:spLocks noChangeShapeType="1"/>
          </p:cNvSpPr>
          <p:nvPr/>
        </p:nvSpPr>
        <p:spPr bwMode="auto">
          <a:xfrm>
            <a:off x="8961276" y="6797280"/>
            <a:ext cx="0" cy="517921"/>
          </a:xfrm>
          <a:prstGeom prst="line">
            <a:avLst/>
          </a:prstGeom>
          <a:noFill/>
          <a:ln w="12700" cap="flat">
            <a:solidFill>
              <a:srgbClr val="0081C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9221" name="Picture 5"/>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69982" y="6886575"/>
            <a:ext cx="2029941"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9222" name="Rectangle 6"/>
          <p:cNvSpPr>
            <a:spLocks noGrp="1" noChangeArrowheads="1"/>
          </p:cNvSpPr>
          <p:nvPr>
            <p:ph type="title"/>
          </p:nvPr>
        </p:nvSpPr>
        <p:spPr>
          <a:ln/>
        </p:spPr>
        <p:txBody>
          <a:bodyPr/>
          <a:lstStyle/>
          <a:p>
            <a:r>
              <a:rPr lang="en-US"/>
              <a:t>Query Theory(2)</a:t>
            </a:r>
          </a:p>
        </p:txBody>
      </p:sp>
      <p:sp>
        <p:nvSpPr>
          <p:cNvPr id="9223" name="Rectangle 7"/>
          <p:cNvSpPr>
            <a:spLocks noGrp="1" noChangeArrowheads="1"/>
          </p:cNvSpPr>
          <p:nvPr>
            <p:ph sz="half" idx="1"/>
          </p:nvPr>
        </p:nvSpPr>
        <p:spPr>
          <a:ln/>
        </p:spPr>
        <p:txBody>
          <a:bodyPr/>
          <a:lstStyle/>
          <a:p>
            <a:pPr marL="398808" lvl="1"/>
            <a:r>
              <a:rPr lang="en-US" dirty="0"/>
              <a:t>Path dependence: Because of inhibition of potentially relevant information, the first query produces a richer representation.</a:t>
            </a:r>
          </a:p>
          <a:p>
            <a:pPr marL="614731" lvl="2"/>
            <a:r>
              <a:rPr lang="en-US" dirty="0"/>
              <a:t>Retrieval Induced Forgetting</a:t>
            </a:r>
          </a:p>
          <a:p>
            <a:pPr marL="614731" lvl="2"/>
            <a:r>
              <a:rPr lang="en-US" dirty="0"/>
              <a:t>Part-List Cueing</a:t>
            </a:r>
          </a:p>
          <a:p>
            <a:pPr marL="614731" lvl="2"/>
            <a:r>
              <a:rPr lang="en-US" dirty="0"/>
              <a:t>Attentional shifts </a:t>
            </a:r>
          </a:p>
        </p:txBody>
      </p:sp>
      <p:sp>
        <p:nvSpPr>
          <p:cNvPr id="4" name="Content Placeholder 3"/>
          <p:cNvSpPr>
            <a:spLocks noGrp="1"/>
          </p:cNvSpPr>
          <p:nvPr>
            <p:ph sz="half" idx="2"/>
          </p:nvPr>
        </p:nvSpPr>
        <p:spPr/>
        <p:txBody>
          <a:bodyPr/>
          <a:lstStyle/>
          <a:p>
            <a:endParaRPr lang="en-US"/>
          </a:p>
        </p:txBody>
      </p:sp>
      <p:sp>
        <p:nvSpPr>
          <p:cNvPr id="9224" name="AutoShape 8"/>
          <p:cNvSpPr>
            <a:spLocks/>
          </p:cNvSpPr>
          <p:nvPr/>
        </p:nvSpPr>
        <p:spPr bwMode="auto">
          <a:xfrm rot="-417863">
            <a:off x="5095949" y="3565923"/>
            <a:ext cx="2175272" cy="1314450"/>
          </a:xfrm>
          <a:custGeom>
            <a:avLst/>
            <a:gdLst/>
            <a:ahLst/>
            <a:cxnLst/>
            <a:rect l="0" t="0" r="r" b="b"/>
            <a:pathLst>
              <a:path w="17770" h="21600">
                <a:moveTo>
                  <a:pt x="1532" y="0"/>
                </a:moveTo>
                <a:cubicBezTo>
                  <a:pt x="686" y="0"/>
                  <a:pt x="0" y="1402"/>
                  <a:pt x="0" y="3130"/>
                </a:cubicBezTo>
                <a:lnTo>
                  <a:pt x="0" y="6261"/>
                </a:lnTo>
                <a:lnTo>
                  <a:pt x="-3830" y="7826"/>
                </a:lnTo>
                <a:lnTo>
                  <a:pt x="0" y="9391"/>
                </a:lnTo>
                <a:lnTo>
                  <a:pt x="0" y="18470"/>
                </a:lnTo>
                <a:cubicBezTo>
                  <a:pt x="0" y="20198"/>
                  <a:pt x="686" y="21600"/>
                  <a:pt x="1532" y="21600"/>
                </a:cubicBezTo>
                <a:lnTo>
                  <a:pt x="16238" y="21600"/>
                </a:lnTo>
                <a:cubicBezTo>
                  <a:pt x="17084" y="21600"/>
                  <a:pt x="17770" y="20198"/>
                  <a:pt x="17770" y="18470"/>
                </a:cubicBezTo>
                <a:lnTo>
                  <a:pt x="17770" y="3130"/>
                </a:lnTo>
                <a:cubicBezTo>
                  <a:pt x="17770" y="1402"/>
                  <a:pt x="17084" y="0"/>
                  <a:pt x="16238" y="0"/>
                </a:cubicBezTo>
                <a:lnTo>
                  <a:pt x="1532" y="0"/>
                </a:lnTo>
                <a:close/>
                <a:moveTo>
                  <a:pt x="1532" y="0"/>
                </a:move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nchor="ctr"/>
          <a:lstStyle/>
          <a:p>
            <a:pPr algn="ctr"/>
            <a:r>
              <a:rPr lang="en-US" sz="1800" dirty="0">
                <a:cs typeface="Arial" charset="0"/>
                <a:sym typeface="Arial" charset="0"/>
              </a:rPr>
              <a:t>Why retire early?</a:t>
            </a:r>
          </a:p>
        </p:txBody>
      </p:sp>
      <p:sp>
        <p:nvSpPr>
          <p:cNvPr id="9225" name="AutoShape 9"/>
          <p:cNvSpPr>
            <a:spLocks/>
          </p:cNvSpPr>
          <p:nvPr/>
        </p:nvSpPr>
        <p:spPr bwMode="auto">
          <a:xfrm rot="-417863">
            <a:off x="6405098" y="5241131"/>
            <a:ext cx="2175272" cy="1314450"/>
          </a:xfrm>
          <a:custGeom>
            <a:avLst/>
            <a:gdLst/>
            <a:ahLst/>
            <a:cxnLst/>
            <a:rect l="0" t="0" r="r" b="b"/>
            <a:pathLst>
              <a:path w="17770" h="21600">
                <a:moveTo>
                  <a:pt x="1532" y="0"/>
                </a:moveTo>
                <a:cubicBezTo>
                  <a:pt x="686" y="0"/>
                  <a:pt x="0" y="1402"/>
                  <a:pt x="0" y="3130"/>
                </a:cubicBezTo>
                <a:lnTo>
                  <a:pt x="0" y="6261"/>
                </a:lnTo>
                <a:lnTo>
                  <a:pt x="-3830" y="7826"/>
                </a:lnTo>
                <a:lnTo>
                  <a:pt x="0" y="9391"/>
                </a:lnTo>
                <a:lnTo>
                  <a:pt x="0" y="18470"/>
                </a:lnTo>
                <a:cubicBezTo>
                  <a:pt x="0" y="20198"/>
                  <a:pt x="686" y="21600"/>
                  <a:pt x="1532" y="21600"/>
                </a:cubicBezTo>
                <a:lnTo>
                  <a:pt x="16238" y="21600"/>
                </a:lnTo>
                <a:cubicBezTo>
                  <a:pt x="17084" y="21600"/>
                  <a:pt x="17770" y="20198"/>
                  <a:pt x="17770" y="18470"/>
                </a:cubicBezTo>
                <a:lnTo>
                  <a:pt x="17770" y="3130"/>
                </a:lnTo>
                <a:cubicBezTo>
                  <a:pt x="17770" y="1402"/>
                  <a:pt x="17084" y="0"/>
                  <a:pt x="16238" y="0"/>
                </a:cubicBezTo>
                <a:lnTo>
                  <a:pt x="1532" y="0"/>
                </a:lnTo>
                <a:close/>
                <a:moveTo>
                  <a:pt x="1532" y="0"/>
                </a:move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nchor="ctr"/>
          <a:lstStyle/>
          <a:p>
            <a:pPr algn="ctr"/>
            <a:r>
              <a:rPr lang="en-US" sz="1800" dirty="0">
                <a:cs typeface="Arial" charset="0"/>
                <a:sym typeface="Arial" charset="0"/>
              </a:rPr>
              <a:t>Why retire late?</a:t>
            </a:r>
          </a:p>
        </p:txBody>
      </p:sp>
      <p:sp>
        <p:nvSpPr>
          <p:cNvPr id="9226" name="AutoShape 10"/>
          <p:cNvSpPr>
            <a:spLocks/>
          </p:cNvSpPr>
          <p:nvPr/>
        </p:nvSpPr>
        <p:spPr bwMode="auto">
          <a:xfrm rot="-35773">
            <a:off x="6034740" y="1522811"/>
            <a:ext cx="2781206" cy="1696640"/>
          </a:xfrm>
          <a:custGeom>
            <a:avLst/>
            <a:gdLst/>
            <a:ahLst/>
            <a:cxnLst/>
            <a:rect l="0" t="0" r="r" b="b"/>
            <a:pathLst>
              <a:path w="18485" h="21600">
                <a:moveTo>
                  <a:pt x="1246" y="0"/>
                </a:moveTo>
                <a:cubicBezTo>
                  <a:pt x="558" y="0"/>
                  <a:pt x="0" y="1085"/>
                  <a:pt x="0" y="2424"/>
                </a:cubicBezTo>
                <a:lnTo>
                  <a:pt x="0" y="4848"/>
                </a:lnTo>
                <a:lnTo>
                  <a:pt x="-3115" y="6060"/>
                </a:lnTo>
                <a:lnTo>
                  <a:pt x="0" y="7272"/>
                </a:lnTo>
                <a:lnTo>
                  <a:pt x="0" y="19176"/>
                </a:lnTo>
                <a:cubicBezTo>
                  <a:pt x="0" y="20515"/>
                  <a:pt x="558" y="21600"/>
                  <a:pt x="1246" y="21600"/>
                </a:cubicBezTo>
                <a:lnTo>
                  <a:pt x="17239" y="21600"/>
                </a:lnTo>
                <a:cubicBezTo>
                  <a:pt x="17927" y="21600"/>
                  <a:pt x="18485" y="20515"/>
                  <a:pt x="18485" y="19176"/>
                </a:cubicBezTo>
                <a:lnTo>
                  <a:pt x="18485" y="2424"/>
                </a:lnTo>
                <a:cubicBezTo>
                  <a:pt x="18485" y="1085"/>
                  <a:pt x="17927" y="0"/>
                  <a:pt x="17239" y="0"/>
                </a:cubicBezTo>
                <a:lnTo>
                  <a:pt x="1246" y="0"/>
                </a:lnTo>
                <a:close/>
                <a:moveTo>
                  <a:pt x="1246" y="0"/>
                </a:move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nchor="ctr"/>
          <a:lstStyle/>
          <a:p>
            <a:pPr algn="ctr"/>
            <a:r>
              <a:rPr lang="en-US" sz="2600" dirty="0">
                <a:cs typeface="Arial" charset="0"/>
                <a:sym typeface="Arial" charset="0"/>
              </a:rPr>
              <a:t>Should I retire Now?</a:t>
            </a:r>
          </a:p>
        </p:txBody>
      </p:sp>
      <p:sp>
        <p:nvSpPr>
          <p:cNvPr id="3" name="TextBox 2"/>
          <p:cNvSpPr txBox="1"/>
          <p:nvPr/>
        </p:nvSpPr>
        <p:spPr>
          <a:xfrm>
            <a:off x="1659904" y="6110111"/>
            <a:ext cx="193899" cy="393954"/>
          </a:xfrm>
          <a:prstGeom prst="rect">
            <a:avLst/>
          </a:prstGeom>
          <a:noFill/>
        </p:spPr>
        <p:txBody>
          <a:bodyPr wrap="none" lIns="96661" tIns="48331" rIns="96661" bIns="48331" rtlCol="0">
            <a:spAutoFit/>
          </a:bodyPr>
          <a:lstStyle/>
          <a:p>
            <a:endParaRPr lang="en-US" dirty="0"/>
          </a:p>
        </p:txBody>
      </p:sp>
    </p:spTree>
    <p:extLst>
      <p:ext uri="{BB962C8B-B14F-4D97-AF65-F5344CB8AC3E}">
        <p14:creationId xmlns:p14="http://schemas.microsoft.com/office/powerpoint/2010/main" val="20667068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9224"/>
                                        </p:tgtEl>
                                        <p:attrNameLst>
                                          <p:attrName>style.visibility</p:attrName>
                                        </p:attrNameLst>
                                      </p:cBhvr>
                                      <p:to>
                                        <p:strVal val="visible"/>
                                      </p:to>
                                    </p:set>
                                  </p:childTnLst>
                                </p:cTn>
                              </p:par>
                            </p:childTnLst>
                          </p:cTn>
                        </p:par>
                        <p:par>
                          <p:cTn id="7" fill="hold" nodeType="afterGroup">
                            <p:stCondLst>
                              <p:cond delay="1125"/>
                            </p:stCondLst>
                            <p:childTnLst>
                              <p:par>
                                <p:cTn id="8" presetID="1" presetClass="entr" presetSubtype="0" fill="hold" grpId="0" nodeType="afterEffect">
                                  <p:stCondLst>
                                    <p:cond delay="0"/>
                                  </p:stCondLst>
                                  <p:childTnLst>
                                    <p:set>
                                      <p:cBhvr>
                                        <p:cTn id="9" dur="1" fill="hold">
                                          <p:stCondLst>
                                            <p:cond delay="74"/>
                                          </p:stCondLst>
                                        </p:cTn>
                                        <p:tgtEl>
                                          <p:spTgt spid="9225">
                                            <p:bg/>
                                          </p:spTgt>
                                        </p:tgtEl>
                                        <p:attrNameLst>
                                          <p:attrName>style.visibility</p:attrName>
                                        </p:attrNameLst>
                                      </p:cBhvr>
                                      <p:to>
                                        <p:strVal val="visible"/>
                                      </p:to>
                                    </p:set>
                                  </p:childTnLst>
                                </p:cTn>
                              </p:par>
                            </p:childTnLst>
                          </p:cTn>
                        </p:par>
                        <p:par>
                          <p:cTn id="10" fill="hold" nodeType="afterGroup">
                            <p:stCondLst>
                              <p:cond delay="1200"/>
                            </p:stCondLst>
                            <p:childTnLst>
                              <p:par>
                                <p:cTn id="11" presetID="1" presetClass="entr" presetSubtype="0" fill="hold" grpId="0" nodeType="afterEffect">
                                  <p:stCondLst>
                                    <p:cond delay="0"/>
                                  </p:stCondLst>
                                  <p:iterate type="lt">
                                    <p:tmAbs val="75"/>
                                  </p:iterate>
                                  <p:childTnLst>
                                    <p:set>
                                      <p:cBhvr>
                                        <p:cTn id="12" dur="1" fill="hold">
                                          <p:stCondLst>
                                            <p:cond delay="74"/>
                                          </p:stCondLst>
                                        </p:cTn>
                                        <p:tgtEl>
                                          <p:spTgt spid="922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grpId="1" nodeType="clickEffect">
                                  <p:stCondLst>
                                    <p:cond delay="0"/>
                                  </p:stCondLst>
                                  <p:iterate type="lt">
                                    <p:tmPct val="0"/>
                                  </p:iterate>
                                  <p:childTnLst>
                                    <p:animScale>
                                      <p:cBhvr>
                                        <p:cTn id="16" dur="2000" fill="hold"/>
                                        <p:tgtEl>
                                          <p:spTgt spid="9224"/>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grpId="1" nodeType="clickEffect">
                                  <p:stCondLst>
                                    <p:cond delay="0"/>
                                  </p:stCondLst>
                                  <p:childTnLst>
                                    <p:animScale>
                                      <p:cBhvr>
                                        <p:cTn id="20" dur="2000" fill="hold"/>
                                        <p:tgtEl>
                                          <p:spTgt spid="9225">
                                            <p:bg/>
                                          </p:spTgt>
                                        </p:tgtEl>
                                      </p:cBhvr>
                                      <p:by x="50000" y="50000"/>
                                    </p:animScale>
                                  </p:childTnLst>
                                </p:cTn>
                              </p:par>
                              <p:par>
                                <p:cTn id="21" presetID="6" presetClass="emph" presetSubtype="0" fill="hold" grpId="1" nodeType="withEffect">
                                  <p:stCondLst>
                                    <p:cond delay="0"/>
                                  </p:stCondLst>
                                  <p:iterate type="lt">
                                    <p:tmPct val="0"/>
                                  </p:iterate>
                                  <p:childTnLst>
                                    <p:animScale>
                                      <p:cBhvr>
                                        <p:cTn id="22" dur="2000" fill="hold"/>
                                        <p:tgtEl>
                                          <p:spTgt spid="9225">
                                            <p:txEl>
                                              <p:pRg st="0" end="0"/>
                                            </p:txEl>
                                          </p:spTgt>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4" grpId="0" animBg="1" autoUpdateAnimBg="0"/>
      <p:bldP spid="9224" grpId="1" animBg="1"/>
      <p:bldP spid="9225" grpId="0" build="p" animBg="1" autoUpdateAnimBg="0" advAuto="0"/>
      <p:bldP spid="9225" grpId="1" build="allAtOnce" animBg="1"/>
    </p:bldLst>
  </p:timing>
</p:sld>
</file>

<file path=ppt/slides/slide17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0" name="Slide Number Placeholder 3"/>
          <p:cNvSpPr>
            <a:spLocks noGrp="1"/>
          </p:cNvSpPr>
          <p:nvPr>
            <p:ph type="sldNum" sz="quarter" idx="4294967295"/>
          </p:nvPr>
        </p:nvSpPr>
        <p:spPr>
          <a:xfrm>
            <a:off x="9199197" y="6959203"/>
            <a:ext cx="191039" cy="190500"/>
          </a:xfrm>
          <a:prstGeom prst="rect">
            <a:avLst/>
          </a:prstGeom>
        </p:spPr>
        <p:txBody>
          <a:bodyPr lIns="67962" tIns="33982" rIns="67962" bIns="33982"/>
          <a:lstStyle/>
          <a:p>
            <a:fld id="{80A4E379-ECAE-B844-A8BE-B5336F2C1CBD}" type="slidenum">
              <a:rPr lang="en-US"/>
              <a:pPr/>
              <a:t>178</a:t>
            </a:fld>
            <a:endParaRPr lang="en-US"/>
          </a:p>
        </p:txBody>
      </p:sp>
      <p:sp>
        <p:nvSpPr>
          <p:cNvPr id="10242" name="Line 2"/>
          <p:cNvSpPr>
            <a:spLocks noChangeShapeType="1"/>
          </p:cNvSpPr>
          <p:nvPr/>
        </p:nvSpPr>
        <p:spPr bwMode="auto">
          <a:xfrm>
            <a:off x="0" y="1031082"/>
            <a:ext cx="9601200" cy="0"/>
          </a:xfrm>
          <a:prstGeom prst="line">
            <a:avLst/>
          </a:prstGeom>
          <a:noFill/>
          <a:ln w="508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0243" name="Line 3"/>
          <p:cNvSpPr>
            <a:spLocks noChangeShapeType="1"/>
          </p:cNvSpPr>
          <p:nvPr/>
        </p:nvSpPr>
        <p:spPr bwMode="auto">
          <a:xfrm>
            <a:off x="9377" y="6796087"/>
            <a:ext cx="9601200" cy="0"/>
          </a:xfrm>
          <a:prstGeom prst="line">
            <a:avLst/>
          </a:prstGeom>
          <a:noFill/>
          <a:ln w="25400" cap="flat">
            <a:solidFill>
              <a:srgbClr val="0081C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0244" name="Line 4"/>
          <p:cNvSpPr>
            <a:spLocks noChangeShapeType="1"/>
          </p:cNvSpPr>
          <p:nvPr/>
        </p:nvSpPr>
        <p:spPr bwMode="auto">
          <a:xfrm>
            <a:off x="8961276" y="6797280"/>
            <a:ext cx="0" cy="517921"/>
          </a:xfrm>
          <a:prstGeom prst="line">
            <a:avLst/>
          </a:prstGeom>
          <a:noFill/>
          <a:ln w="12700" cap="flat">
            <a:solidFill>
              <a:srgbClr val="0081C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0245" name="Picture 5"/>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69982" y="6886575"/>
            <a:ext cx="2029941"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10246" name="Rectangle 6"/>
          <p:cNvSpPr>
            <a:spLocks noGrp="1" noChangeArrowheads="1"/>
          </p:cNvSpPr>
          <p:nvPr>
            <p:ph type="title"/>
          </p:nvPr>
        </p:nvSpPr>
        <p:spPr>
          <a:ln/>
        </p:spPr>
        <p:txBody>
          <a:bodyPr/>
          <a:lstStyle/>
          <a:p>
            <a:r>
              <a:rPr lang="en-US"/>
              <a:t>Common Predictions</a:t>
            </a:r>
          </a:p>
        </p:txBody>
      </p:sp>
      <p:sp>
        <p:nvSpPr>
          <p:cNvPr id="10247" name="Rectangle 7"/>
          <p:cNvSpPr>
            <a:spLocks noGrp="1" noChangeArrowheads="1"/>
          </p:cNvSpPr>
          <p:nvPr>
            <p:ph type="body" idx="1"/>
          </p:nvPr>
        </p:nvSpPr>
        <p:spPr>
          <a:xfrm>
            <a:off x="479356" y="1285875"/>
            <a:ext cx="4809977" cy="6029325"/>
          </a:xfrm>
          <a:ln/>
        </p:spPr>
        <p:txBody>
          <a:bodyPr/>
          <a:lstStyle/>
          <a:p>
            <a:pPr lvl="1"/>
            <a:r>
              <a:rPr lang="en-US" dirty="0"/>
              <a:t>Thoughts will predict decisions.</a:t>
            </a:r>
          </a:p>
          <a:p>
            <a:pPr lvl="1"/>
            <a:r>
              <a:rPr lang="en-US" dirty="0"/>
              <a:t>  Changes in task will produce:</a:t>
            </a:r>
          </a:p>
          <a:p>
            <a:pPr marL="761287" lvl="2"/>
            <a:r>
              <a:rPr lang="en-US" dirty="0"/>
              <a:t>Changes in what people retrieve:  </a:t>
            </a:r>
          </a:p>
          <a:p>
            <a:pPr marL="896660" lvl="3"/>
            <a:r>
              <a:rPr lang="en-US" dirty="0"/>
              <a:t>Content.</a:t>
            </a:r>
          </a:p>
          <a:p>
            <a:pPr marL="896660" lvl="3"/>
            <a:r>
              <a:rPr lang="en-US" dirty="0"/>
              <a:t>Order.</a:t>
            </a:r>
          </a:p>
          <a:p>
            <a:pPr marL="398808" lvl="1"/>
            <a:r>
              <a:rPr lang="en-US" dirty="0"/>
              <a:t>Changing the order of queries will cause:</a:t>
            </a:r>
          </a:p>
          <a:p>
            <a:pPr marL="614731" lvl="2"/>
            <a:r>
              <a:rPr lang="en-US" dirty="0"/>
              <a:t>Changes in claiming age</a:t>
            </a:r>
          </a:p>
          <a:p>
            <a:pPr marL="614731" lvl="2"/>
            <a:r>
              <a:rPr lang="en-US" dirty="0"/>
              <a:t>Debias some common valuation puzzles</a:t>
            </a:r>
          </a:p>
          <a:p>
            <a:pPr marL="398808" lvl="1"/>
            <a:r>
              <a:rPr lang="en-US" dirty="0"/>
              <a:t>These changes will mediate claiming age.</a:t>
            </a:r>
          </a:p>
        </p:txBody>
      </p:sp>
      <p:pic>
        <p:nvPicPr>
          <p:cNvPr id="10248"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28804" y="1289448"/>
            <a:ext cx="3780941" cy="5120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Tree>
    <p:extLst>
      <p:ext uri="{BB962C8B-B14F-4D97-AF65-F5344CB8AC3E}">
        <p14:creationId xmlns:p14="http://schemas.microsoft.com/office/powerpoint/2010/main" val="19344526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7">
                                            <p:txEl>
                                              <p:pRg st="0" end="0"/>
                                            </p:txEl>
                                          </p:spTgt>
                                        </p:tgtEl>
                                        <p:attrNameLst>
                                          <p:attrName>style.visibility</p:attrName>
                                        </p:attrNameLst>
                                      </p:cBhvr>
                                      <p:to>
                                        <p:strVal val="visible"/>
                                      </p:to>
                                    </p:set>
                                    <p:anim calcmode="lin" valueType="num">
                                      <p:cBhvr additive="base">
                                        <p:cTn id="7" dur="500" fill="hold"/>
                                        <p:tgtEl>
                                          <p:spTgt spid="102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247">
                                            <p:txEl>
                                              <p:pRg st="1" end="1"/>
                                            </p:txEl>
                                          </p:spTgt>
                                        </p:tgtEl>
                                        <p:attrNameLst>
                                          <p:attrName>style.visibility</p:attrName>
                                        </p:attrNameLst>
                                      </p:cBhvr>
                                      <p:to>
                                        <p:strVal val="visible"/>
                                      </p:to>
                                    </p:set>
                                    <p:anim calcmode="lin" valueType="num">
                                      <p:cBhvr additive="base">
                                        <p:cTn id="13" dur="500" fill="hold"/>
                                        <p:tgtEl>
                                          <p:spTgt spid="102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247">
                                            <p:txEl>
                                              <p:pRg st="2" end="2"/>
                                            </p:txEl>
                                          </p:spTgt>
                                        </p:tgtEl>
                                        <p:attrNameLst>
                                          <p:attrName>style.visibility</p:attrName>
                                        </p:attrNameLst>
                                      </p:cBhvr>
                                      <p:to>
                                        <p:strVal val="visible"/>
                                      </p:to>
                                    </p:set>
                                    <p:anim calcmode="lin" valueType="num">
                                      <p:cBhvr additive="base">
                                        <p:cTn id="19" dur="500" fill="hold"/>
                                        <p:tgtEl>
                                          <p:spTgt spid="102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2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247">
                                            <p:txEl>
                                              <p:pRg st="3" end="3"/>
                                            </p:txEl>
                                          </p:spTgt>
                                        </p:tgtEl>
                                        <p:attrNameLst>
                                          <p:attrName>style.visibility</p:attrName>
                                        </p:attrNameLst>
                                      </p:cBhvr>
                                      <p:to>
                                        <p:strVal val="visible"/>
                                      </p:to>
                                    </p:set>
                                    <p:anim calcmode="lin" valueType="num">
                                      <p:cBhvr additive="base">
                                        <p:cTn id="25" dur="500" fill="hold"/>
                                        <p:tgtEl>
                                          <p:spTgt spid="102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2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247">
                                            <p:txEl>
                                              <p:pRg st="4" end="4"/>
                                            </p:txEl>
                                          </p:spTgt>
                                        </p:tgtEl>
                                        <p:attrNameLst>
                                          <p:attrName>style.visibility</p:attrName>
                                        </p:attrNameLst>
                                      </p:cBhvr>
                                      <p:to>
                                        <p:strVal val="visible"/>
                                      </p:to>
                                    </p:set>
                                    <p:anim calcmode="lin" valueType="num">
                                      <p:cBhvr additive="base">
                                        <p:cTn id="31" dur="500" fill="hold"/>
                                        <p:tgtEl>
                                          <p:spTgt spid="1024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2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247">
                                            <p:txEl>
                                              <p:pRg st="5" end="5"/>
                                            </p:txEl>
                                          </p:spTgt>
                                        </p:tgtEl>
                                        <p:attrNameLst>
                                          <p:attrName>style.visibility</p:attrName>
                                        </p:attrNameLst>
                                      </p:cBhvr>
                                      <p:to>
                                        <p:strVal val="visible"/>
                                      </p:to>
                                    </p:set>
                                    <p:anim calcmode="lin" valueType="num">
                                      <p:cBhvr additive="base">
                                        <p:cTn id="37" dur="500" fill="hold"/>
                                        <p:tgtEl>
                                          <p:spTgt spid="1024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24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247">
                                            <p:txEl>
                                              <p:pRg st="6" end="6"/>
                                            </p:txEl>
                                          </p:spTgt>
                                        </p:tgtEl>
                                        <p:attrNameLst>
                                          <p:attrName>style.visibility</p:attrName>
                                        </p:attrNameLst>
                                      </p:cBhvr>
                                      <p:to>
                                        <p:strVal val="visible"/>
                                      </p:to>
                                    </p:set>
                                    <p:anim calcmode="lin" valueType="num">
                                      <p:cBhvr additive="base">
                                        <p:cTn id="43" dur="500" fill="hold"/>
                                        <p:tgtEl>
                                          <p:spTgt spid="1024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24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247">
                                            <p:txEl>
                                              <p:pRg st="7" end="7"/>
                                            </p:txEl>
                                          </p:spTgt>
                                        </p:tgtEl>
                                        <p:attrNameLst>
                                          <p:attrName>style.visibility</p:attrName>
                                        </p:attrNameLst>
                                      </p:cBhvr>
                                      <p:to>
                                        <p:strVal val="visible"/>
                                      </p:to>
                                    </p:set>
                                    <p:anim calcmode="lin" valueType="num">
                                      <p:cBhvr additive="base">
                                        <p:cTn id="49" dur="500" fill="hold"/>
                                        <p:tgtEl>
                                          <p:spTgt spid="1024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024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0247">
                                            <p:txEl>
                                              <p:pRg st="8" end="8"/>
                                            </p:txEl>
                                          </p:spTgt>
                                        </p:tgtEl>
                                        <p:attrNameLst>
                                          <p:attrName>style.visibility</p:attrName>
                                        </p:attrNameLst>
                                      </p:cBhvr>
                                      <p:to>
                                        <p:strVal val="visible"/>
                                      </p:to>
                                    </p:set>
                                    <p:anim calcmode="lin" valueType="num">
                                      <p:cBhvr additive="base">
                                        <p:cTn id="55" dur="500" fill="hold"/>
                                        <p:tgtEl>
                                          <p:spTgt spid="10247">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024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7" grpId="0" build="p" bldLvl="5" autoUpdateAnimBg="0"/>
    </p:bldLst>
  </p:timing>
</p:sld>
</file>

<file path=ppt/slides/slide1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defRPr/>
            </a:pPr>
            <a:r>
              <a:rPr lang="en-US">
                <a:cs typeface="+mj-cs"/>
              </a:rPr>
              <a:t>Query Theory &amp; Claiming</a:t>
            </a:r>
          </a:p>
        </p:txBody>
      </p:sp>
      <p:sp>
        <p:nvSpPr>
          <p:cNvPr id="76803" name="Rectangle 3"/>
          <p:cNvSpPr>
            <a:spLocks noGrp="1" noChangeArrowheads="1"/>
          </p:cNvSpPr>
          <p:nvPr>
            <p:ph idx="1"/>
          </p:nvPr>
        </p:nvSpPr>
        <p:spPr/>
        <p:txBody>
          <a:bodyPr/>
          <a:lstStyle/>
          <a:p>
            <a:pPr eaLnBrk="1" hangingPunct="1">
              <a:spcBef>
                <a:spcPct val="40000"/>
              </a:spcBef>
              <a:defRPr/>
            </a:pPr>
            <a:r>
              <a:rPr lang="en-US" dirty="0">
                <a:cs typeface="+mn-cs"/>
              </a:rPr>
              <a:t>Early claiming is focal option for many Americans</a:t>
            </a:r>
          </a:p>
          <a:p>
            <a:pPr eaLnBrk="1" hangingPunct="1">
              <a:spcBef>
                <a:spcPct val="40000"/>
              </a:spcBef>
              <a:defRPr/>
            </a:pPr>
            <a:r>
              <a:rPr lang="en-US" dirty="0">
                <a:cs typeface="+mn-cs"/>
                <a:sym typeface="Wingdings" charset="0"/>
              </a:rPr>
              <a:t>The prominence of thoughts about early claiming will predict a preference for early claiming</a:t>
            </a:r>
          </a:p>
          <a:p>
            <a:pPr eaLnBrk="1" hangingPunct="1">
              <a:spcBef>
                <a:spcPct val="40000"/>
              </a:spcBef>
              <a:defRPr/>
            </a:pPr>
            <a:r>
              <a:rPr lang="en-US" dirty="0">
                <a:cs typeface="+mn-cs"/>
                <a:sym typeface="Wingdings" charset="0"/>
              </a:rPr>
              <a:t>Design interventions to shift focal point and thereby preferred claiming age</a:t>
            </a:r>
            <a:endParaRPr lang="en-US" sz="2100" dirty="0">
              <a:sym typeface="Wingdings" charset="0"/>
            </a:endParaRPr>
          </a:p>
        </p:txBody>
      </p:sp>
      <p:sp>
        <p:nvSpPr>
          <p:cNvPr id="4" name="Slide Number Placeholder 3"/>
          <p:cNvSpPr>
            <a:spLocks noGrp="1"/>
          </p:cNvSpPr>
          <p:nvPr>
            <p:ph type="sldNum" sz="quarter" idx="4294967295"/>
          </p:nvPr>
        </p:nvSpPr>
        <p:spPr>
          <a:xfrm>
            <a:off x="9041130" y="6888480"/>
            <a:ext cx="560070" cy="345440"/>
          </a:xfrm>
          <a:prstGeom prst="rect">
            <a:avLst/>
          </a:prstGeom>
        </p:spPr>
        <p:txBody>
          <a:bodyPr/>
          <a:lstStyle/>
          <a:p>
            <a:pPr>
              <a:defRPr/>
            </a:pPr>
            <a:fld id="{BCBEE960-A0FE-A540-9D1F-B8AF60A5E77E}" type="slidenum">
              <a:rPr lang="en-US"/>
              <a:pPr>
                <a:defRPr/>
              </a:pPr>
              <a:t>179</a:t>
            </a:fld>
            <a:endParaRPr lang="en-US"/>
          </a:p>
        </p:txBody>
      </p:sp>
    </p:spTree>
    <p:extLst>
      <p:ext uri="{BB962C8B-B14F-4D97-AF65-F5344CB8AC3E}">
        <p14:creationId xmlns:p14="http://schemas.microsoft.com/office/powerpoint/2010/main" val="3663825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Estimating longevity risk</a:t>
            </a:r>
            <a:r>
              <a:rPr lang="mr-IN" dirty="0"/>
              <a:t>…</a:t>
            </a:r>
            <a:endParaRPr lang="en-US" dirty="0"/>
          </a:p>
        </p:txBody>
      </p:sp>
      <p:pic>
        <p:nvPicPr>
          <p:cNvPr id="5" name="Picture Placeholder 4"/>
          <p:cNvPicPr>
            <a:picLocks noGrp="1" noChangeAspect="1"/>
          </p:cNvPicPr>
          <p:nvPr>
            <p:ph type="pic" idx="4294967295"/>
          </p:nvPr>
        </p:nvPicPr>
        <p:blipFill>
          <a:blip r:embed="rId2" cstate="print">
            <a:extLst>
              <a:ext uri="{28A0092B-C50C-407E-A947-70E740481C1C}">
                <a14:useLocalDpi xmlns:a14="http://schemas.microsoft.com/office/drawing/2010/main"/>
              </a:ext>
            </a:extLst>
          </a:blip>
          <a:srcRect l="-10028" r="-10028"/>
          <a:stretch>
            <a:fillRect/>
          </a:stretch>
        </p:blipFill>
        <p:spPr>
          <a:xfrm>
            <a:off x="1676400" y="1828800"/>
            <a:ext cx="7924800" cy="4567238"/>
          </a:xfrm>
          <a:ln>
            <a:solidFill>
              <a:schemeClr val="tx1"/>
            </a:solidFill>
          </a:ln>
          <a:effectLst/>
        </p:spPr>
      </p:pic>
    </p:spTree>
    <p:extLst>
      <p:ext uri="{BB962C8B-B14F-4D97-AF65-F5344CB8AC3E}">
        <p14:creationId xmlns:p14="http://schemas.microsoft.com/office/powerpoint/2010/main" val="388907242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defRPr/>
            </a:pPr>
            <a:r>
              <a:rPr lang="en-US">
                <a:cs typeface="+mj-cs"/>
              </a:rPr>
              <a:t>Overview of Studies</a:t>
            </a:r>
          </a:p>
        </p:txBody>
      </p:sp>
      <p:sp>
        <p:nvSpPr>
          <p:cNvPr id="74758" name="Rectangle 6"/>
          <p:cNvSpPr>
            <a:spLocks noGrp="1" noChangeArrowheads="1"/>
          </p:cNvSpPr>
          <p:nvPr>
            <p:ph idx="1"/>
          </p:nvPr>
        </p:nvSpPr>
        <p:spPr/>
        <p:txBody>
          <a:bodyPr/>
          <a:lstStyle/>
          <a:p>
            <a:pPr eaLnBrk="1" hangingPunct="1">
              <a:spcBef>
                <a:spcPct val="40000"/>
              </a:spcBef>
              <a:defRPr/>
            </a:pPr>
            <a:r>
              <a:rPr lang="en-US" dirty="0">
                <a:cs typeface="+mn-cs"/>
              </a:rPr>
              <a:t>Study 1: Investigate claiming decision</a:t>
            </a:r>
          </a:p>
          <a:p>
            <a:pPr eaLnBrk="1" hangingPunct="1">
              <a:spcBef>
                <a:spcPct val="40000"/>
              </a:spcBef>
              <a:defRPr/>
            </a:pPr>
            <a:r>
              <a:rPr lang="en-US" dirty="0">
                <a:cs typeface="+mn-cs"/>
              </a:rPr>
              <a:t>Study 2: Display intervention:  Mild Framing</a:t>
            </a:r>
          </a:p>
          <a:p>
            <a:pPr eaLnBrk="1" hangingPunct="1">
              <a:spcBef>
                <a:spcPct val="40000"/>
              </a:spcBef>
              <a:defRPr/>
            </a:pPr>
            <a:r>
              <a:rPr lang="en-US" dirty="0"/>
              <a:t>Study 3: Display intervention:  Extreme Framing</a:t>
            </a:r>
            <a:endParaRPr lang="en-US" dirty="0">
              <a:cs typeface="+mn-cs"/>
            </a:endParaRPr>
          </a:p>
          <a:p>
            <a:pPr eaLnBrk="1" hangingPunct="1">
              <a:spcBef>
                <a:spcPct val="40000"/>
              </a:spcBef>
              <a:defRPr/>
            </a:pPr>
            <a:r>
              <a:rPr lang="en-US" dirty="0">
                <a:cs typeface="+mn-cs"/>
              </a:rPr>
              <a:t>Study 4: Process intervention (1) QT</a:t>
            </a:r>
          </a:p>
          <a:p>
            <a:pPr eaLnBrk="1" hangingPunct="1">
              <a:spcBef>
                <a:spcPct val="40000"/>
              </a:spcBef>
              <a:defRPr/>
            </a:pPr>
            <a:r>
              <a:rPr lang="en-US" dirty="0"/>
              <a:t>Study 5: Process intervention (2) A QT checklist.</a:t>
            </a:r>
            <a:endParaRPr lang="en-US" dirty="0">
              <a:cs typeface="+mn-cs"/>
            </a:endParaRPr>
          </a:p>
          <a:p>
            <a:pPr eaLnBrk="1" hangingPunct="1">
              <a:spcBef>
                <a:spcPct val="40000"/>
              </a:spcBef>
              <a:defRPr/>
            </a:pPr>
            <a:endParaRPr lang="en-US" dirty="0">
              <a:cs typeface="+mn-cs"/>
            </a:endParaRPr>
          </a:p>
          <a:p>
            <a:pPr eaLnBrk="1" hangingPunct="1">
              <a:spcBef>
                <a:spcPct val="40000"/>
              </a:spcBef>
              <a:defRPr/>
            </a:pPr>
            <a:endParaRPr lang="en-US" dirty="0">
              <a:cs typeface="+mn-cs"/>
            </a:endParaRPr>
          </a:p>
        </p:txBody>
      </p:sp>
      <p:sp>
        <p:nvSpPr>
          <p:cNvPr id="4" name="Slide Number Placeholder 3"/>
          <p:cNvSpPr>
            <a:spLocks noGrp="1"/>
          </p:cNvSpPr>
          <p:nvPr>
            <p:ph type="sldNum" sz="quarter" idx="4294967295"/>
          </p:nvPr>
        </p:nvSpPr>
        <p:spPr>
          <a:xfrm>
            <a:off x="9041130" y="6888480"/>
            <a:ext cx="560070" cy="345440"/>
          </a:xfrm>
          <a:prstGeom prst="rect">
            <a:avLst/>
          </a:prstGeom>
        </p:spPr>
        <p:txBody>
          <a:bodyPr/>
          <a:lstStyle/>
          <a:p>
            <a:pPr>
              <a:defRPr/>
            </a:pPr>
            <a:fld id="{A49AC7ED-94BD-824A-A1CD-F27B9764D63C}" type="slidenum">
              <a:rPr lang="en-US"/>
              <a:pPr>
                <a:defRPr/>
              </a:pPr>
              <a:t>180</a:t>
            </a:fld>
            <a:endParaRPr lang="en-US"/>
          </a:p>
        </p:txBody>
      </p:sp>
    </p:spTree>
    <p:extLst>
      <p:ext uri="{BB962C8B-B14F-4D97-AF65-F5344CB8AC3E}">
        <p14:creationId xmlns:p14="http://schemas.microsoft.com/office/powerpoint/2010/main" val="40497227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6196" name="Rectangle 4"/>
          <p:cNvSpPr>
            <a:spLocks noGrp="1" noChangeArrowheads="1"/>
          </p:cNvSpPr>
          <p:nvPr>
            <p:ph type="ctrTitle"/>
          </p:nvPr>
        </p:nvSpPr>
        <p:spPr/>
        <p:txBody>
          <a:bodyPr/>
          <a:lstStyle/>
          <a:p>
            <a:pPr eaLnBrk="1" hangingPunct="1">
              <a:defRPr/>
            </a:pPr>
            <a:r>
              <a:rPr lang="en-US" dirty="0">
                <a:cs typeface="+mj-cs"/>
              </a:rPr>
              <a:t>Study 1: What is the process?</a:t>
            </a:r>
          </a:p>
        </p:txBody>
      </p:sp>
      <p:sp>
        <p:nvSpPr>
          <p:cNvPr id="2" name="Subtitle 1"/>
          <p:cNvSpPr>
            <a:spLocks noGrp="1"/>
          </p:cNvSpPr>
          <p:nvPr>
            <p:ph type="subTitle" idx="1"/>
          </p:nvPr>
        </p:nvSpPr>
        <p:spPr/>
        <p:txBody>
          <a:bodyPr/>
          <a:lstStyle/>
          <a:p>
            <a:endParaRPr lang="en-US"/>
          </a:p>
        </p:txBody>
      </p:sp>
      <p:sp>
        <p:nvSpPr>
          <p:cNvPr id="5" name="Slide Number Placeholder 3"/>
          <p:cNvSpPr>
            <a:spLocks noGrp="1"/>
          </p:cNvSpPr>
          <p:nvPr>
            <p:ph type="sldNum" sz="quarter" idx="4294967295"/>
          </p:nvPr>
        </p:nvSpPr>
        <p:spPr>
          <a:xfrm>
            <a:off x="9041130" y="6888480"/>
            <a:ext cx="560070" cy="345440"/>
          </a:xfrm>
          <a:prstGeom prst="rect">
            <a:avLst/>
          </a:prstGeom>
        </p:spPr>
        <p:txBody>
          <a:bodyPr/>
          <a:lstStyle/>
          <a:p>
            <a:pPr>
              <a:defRPr/>
            </a:pPr>
            <a:fld id="{0F4401ED-A0C3-B549-9922-9278F20CFA0D}" type="slidenum">
              <a:rPr lang="en-US"/>
              <a:pPr>
                <a:defRPr/>
              </a:pPr>
              <a:t>181</a:t>
            </a:fld>
            <a:endParaRPr lang="en-US"/>
          </a:p>
        </p:txBody>
      </p:sp>
    </p:spTree>
    <p:extLst>
      <p:ext uri="{BB962C8B-B14F-4D97-AF65-F5344CB8AC3E}">
        <p14:creationId xmlns:p14="http://schemas.microsoft.com/office/powerpoint/2010/main" val="42432362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defRPr/>
            </a:pPr>
            <a:r>
              <a:rPr lang="en-US">
                <a:cs typeface="+mj-cs"/>
              </a:rPr>
              <a:t>Study 1</a:t>
            </a:r>
          </a:p>
        </p:txBody>
      </p:sp>
      <p:sp>
        <p:nvSpPr>
          <p:cNvPr id="77827" name="Rectangle 3"/>
          <p:cNvSpPr>
            <a:spLocks noGrp="1" noChangeArrowheads="1"/>
          </p:cNvSpPr>
          <p:nvPr>
            <p:ph idx="1"/>
          </p:nvPr>
        </p:nvSpPr>
        <p:spPr/>
        <p:txBody>
          <a:bodyPr>
            <a:normAutofit/>
          </a:bodyPr>
          <a:lstStyle/>
          <a:p>
            <a:pPr eaLnBrk="1" hangingPunct="1">
              <a:spcBef>
                <a:spcPct val="40000"/>
              </a:spcBef>
              <a:defRPr/>
            </a:pPr>
            <a:r>
              <a:rPr lang="en-US" dirty="0">
                <a:cs typeface="+mn-cs"/>
              </a:rPr>
              <a:t>Many participants will prefer to claim early</a:t>
            </a:r>
          </a:p>
          <a:p>
            <a:pPr eaLnBrk="1" hangingPunct="1">
              <a:spcBef>
                <a:spcPct val="40000"/>
              </a:spcBef>
              <a:defRPr/>
            </a:pPr>
            <a:r>
              <a:rPr lang="en-US" dirty="0">
                <a:cs typeface="+mn-cs"/>
              </a:rPr>
              <a:t>Early claiming will be a focal option for many participants</a:t>
            </a:r>
          </a:p>
          <a:p>
            <a:pPr eaLnBrk="1" hangingPunct="1">
              <a:spcBef>
                <a:spcPct val="40000"/>
              </a:spcBef>
              <a:defRPr/>
            </a:pPr>
            <a:r>
              <a:rPr lang="en-US" dirty="0">
                <a:cs typeface="+mn-cs"/>
              </a:rPr>
              <a:t>Prominence of thoughts in favor of early claiming will predict preference for early claiming</a:t>
            </a:r>
          </a:p>
          <a:p>
            <a:pPr eaLnBrk="1" hangingPunct="1">
              <a:spcBef>
                <a:spcPct val="40000"/>
              </a:spcBef>
              <a:defRPr/>
            </a:pPr>
            <a:r>
              <a:rPr lang="en-US" dirty="0"/>
              <a:t>We will see a reversal:  </a:t>
            </a:r>
            <a:r>
              <a:rPr lang="en-US" dirty="0" err="1"/>
              <a:t>Eligables</a:t>
            </a:r>
            <a:r>
              <a:rPr lang="en-US" dirty="0"/>
              <a:t> will claim earlier because it is NOW</a:t>
            </a:r>
            <a:endParaRPr lang="en-US" dirty="0">
              <a:cs typeface="+mn-cs"/>
            </a:endParaRPr>
          </a:p>
        </p:txBody>
      </p:sp>
      <p:sp>
        <p:nvSpPr>
          <p:cNvPr id="4" name="Slide Number Placeholder 3"/>
          <p:cNvSpPr>
            <a:spLocks noGrp="1"/>
          </p:cNvSpPr>
          <p:nvPr>
            <p:ph type="sldNum" sz="quarter" idx="4294967295"/>
          </p:nvPr>
        </p:nvSpPr>
        <p:spPr>
          <a:xfrm>
            <a:off x="9041130" y="6888480"/>
            <a:ext cx="560070" cy="345440"/>
          </a:xfrm>
          <a:prstGeom prst="rect">
            <a:avLst/>
          </a:prstGeom>
        </p:spPr>
        <p:txBody>
          <a:bodyPr/>
          <a:lstStyle/>
          <a:p>
            <a:pPr>
              <a:defRPr/>
            </a:pPr>
            <a:fld id="{A8F6B9EA-9931-5C4A-8163-2FA052DBC6C3}" type="slidenum">
              <a:rPr lang="en-US"/>
              <a:pPr>
                <a:defRPr/>
              </a:pPr>
              <a:t>182</a:t>
            </a:fld>
            <a:endParaRPr lang="en-US"/>
          </a:p>
        </p:txBody>
      </p:sp>
    </p:spTree>
    <p:extLst>
      <p:ext uri="{BB962C8B-B14F-4D97-AF65-F5344CB8AC3E}">
        <p14:creationId xmlns:p14="http://schemas.microsoft.com/office/powerpoint/2010/main" val="40729283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pPr eaLnBrk="1" hangingPunct="1">
              <a:defRPr/>
            </a:pPr>
            <a:r>
              <a:rPr lang="en-US">
                <a:cs typeface="+mj-cs"/>
              </a:rPr>
              <a:t>Study 1</a:t>
            </a:r>
          </a:p>
        </p:txBody>
      </p:sp>
      <p:sp>
        <p:nvSpPr>
          <p:cNvPr id="149507" name="Rectangle 3"/>
          <p:cNvSpPr>
            <a:spLocks noGrp="1" noChangeArrowheads="1"/>
          </p:cNvSpPr>
          <p:nvPr>
            <p:ph idx="1"/>
          </p:nvPr>
        </p:nvSpPr>
        <p:spPr/>
        <p:txBody>
          <a:bodyPr/>
          <a:lstStyle/>
          <a:p>
            <a:pPr eaLnBrk="1" hangingPunct="1">
              <a:spcBef>
                <a:spcPct val="40000"/>
              </a:spcBef>
              <a:defRPr/>
            </a:pPr>
            <a:r>
              <a:rPr lang="en-US" dirty="0">
                <a:cs typeface="+mn-cs"/>
              </a:rPr>
              <a:t>Impatience will predict early claiming for eligible participants only:  Preference Reversal. </a:t>
            </a:r>
          </a:p>
          <a:p>
            <a:pPr eaLnBrk="1" hangingPunct="1">
              <a:spcBef>
                <a:spcPct val="40000"/>
              </a:spcBef>
              <a:defRPr/>
            </a:pPr>
            <a:r>
              <a:rPr lang="en-US" dirty="0">
                <a:cs typeface="+mn-cs"/>
              </a:rPr>
              <a:t>Greater longevity risk and better perceived health will predict preferences for later claiming for both eligible and not-yet-eligible participants</a:t>
            </a:r>
          </a:p>
        </p:txBody>
      </p:sp>
      <p:sp>
        <p:nvSpPr>
          <p:cNvPr id="4" name="Slide Number Placeholder 3"/>
          <p:cNvSpPr>
            <a:spLocks noGrp="1"/>
          </p:cNvSpPr>
          <p:nvPr>
            <p:ph type="sldNum" sz="quarter" idx="4294967295"/>
          </p:nvPr>
        </p:nvSpPr>
        <p:spPr>
          <a:xfrm>
            <a:off x="9041130" y="6888480"/>
            <a:ext cx="560070" cy="345440"/>
          </a:xfrm>
          <a:prstGeom prst="rect">
            <a:avLst/>
          </a:prstGeom>
        </p:spPr>
        <p:txBody>
          <a:bodyPr/>
          <a:lstStyle/>
          <a:p>
            <a:pPr>
              <a:defRPr/>
            </a:pPr>
            <a:fld id="{83A7988F-F859-EA4F-B8FB-41ED6DD4029B}" type="slidenum">
              <a:rPr lang="en-US"/>
              <a:pPr>
                <a:defRPr/>
              </a:pPr>
              <a:t>183</a:t>
            </a:fld>
            <a:endParaRPr lang="en-US"/>
          </a:p>
        </p:txBody>
      </p:sp>
    </p:spTree>
    <p:extLst>
      <p:ext uri="{BB962C8B-B14F-4D97-AF65-F5344CB8AC3E}">
        <p14:creationId xmlns:p14="http://schemas.microsoft.com/office/powerpoint/2010/main" val="31234211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7285" name="Rectangle 5"/>
          <p:cNvSpPr>
            <a:spLocks noGrp="1" noChangeArrowheads="1"/>
          </p:cNvSpPr>
          <p:nvPr>
            <p:ph type="title"/>
          </p:nvPr>
        </p:nvSpPr>
        <p:spPr/>
        <p:txBody>
          <a:bodyPr/>
          <a:lstStyle/>
          <a:p>
            <a:pPr eaLnBrk="1" hangingPunct="1">
              <a:defRPr/>
            </a:pPr>
            <a:r>
              <a:rPr lang="en-US" sz="3600" dirty="0"/>
              <a:t>Ps in the unnatural order adopt later claiming as a reference point</a:t>
            </a:r>
          </a:p>
        </p:txBody>
      </p:sp>
      <p:graphicFrame>
        <p:nvGraphicFramePr>
          <p:cNvPr id="58371" name="Object 4"/>
          <p:cNvGraphicFramePr>
            <a:graphicFrameLocks noGrp="1" noChangeAspect="1"/>
          </p:cNvGraphicFramePr>
          <p:nvPr>
            <p:ph idx="1"/>
          </p:nvPr>
        </p:nvGraphicFramePr>
        <p:xfrm>
          <a:off x="841772" y="2008294"/>
          <a:ext cx="8034338" cy="3804921"/>
        </p:xfrm>
        <a:graphic>
          <a:graphicData uri="http://schemas.openxmlformats.org/presentationml/2006/ole">
            <mc:AlternateContent xmlns:mc="http://schemas.openxmlformats.org/markup-compatibility/2006">
              <mc:Choice xmlns:v="urn:schemas-microsoft-com:vml" Requires="v">
                <p:oleObj spid="_x0000_s20579" name="Worksheet" r:id="rId3" imgW="9752794" imgH="4547240" progId="Excel.Sheet.8">
                  <p:embed/>
                </p:oleObj>
              </mc:Choice>
              <mc:Fallback>
                <p:oleObj name="Worksheet" r:id="rId3" imgW="9752794" imgH="4547240" progId="Excel.Sheet.8">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772" y="2008294"/>
                        <a:ext cx="8034338" cy="3804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Slide Number Placeholder 3"/>
          <p:cNvSpPr>
            <a:spLocks noGrp="1"/>
          </p:cNvSpPr>
          <p:nvPr>
            <p:ph type="sldNum" sz="quarter" idx="4294967295"/>
          </p:nvPr>
        </p:nvSpPr>
        <p:spPr>
          <a:xfrm>
            <a:off x="9041130" y="6888480"/>
            <a:ext cx="560070" cy="345440"/>
          </a:xfrm>
          <a:prstGeom prst="rect">
            <a:avLst/>
          </a:prstGeom>
        </p:spPr>
        <p:txBody>
          <a:bodyPr/>
          <a:lstStyle/>
          <a:p>
            <a:pPr>
              <a:defRPr/>
            </a:pPr>
            <a:fld id="{6F9E784A-71ED-E149-9535-3D06C5CBFC89}" type="slidenum">
              <a:rPr lang="en-US"/>
              <a:pPr>
                <a:defRPr/>
              </a:pPr>
              <a:t>184</a:t>
            </a:fld>
            <a:endParaRPr lang="en-US"/>
          </a:p>
        </p:txBody>
      </p:sp>
      <p:sp>
        <p:nvSpPr>
          <p:cNvPr id="97287" name="Text Box 7"/>
          <p:cNvSpPr txBox="1">
            <a:spLocks noChangeArrowheads="1"/>
          </p:cNvSpPr>
          <p:nvPr/>
        </p:nvSpPr>
        <p:spPr bwMode="auto">
          <a:xfrm>
            <a:off x="4240530" y="6874933"/>
            <a:ext cx="4480560" cy="35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61" tIns="48331" rIns="96661" bIns="48331">
            <a:spAutoFit/>
          </a:bodyPr>
          <a:lstStyle/>
          <a:p>
            <a:pPr algn="r">
              <a:spcBef>
                <a:spcPct val="50000"/>
              </a:spcBef>
              <a:defRPr/>
            </a:pPr>
            <a:r>
              <a:rPr lang="en-US" sz="1700" i="1">
                <a:cs typeface="+mn-cs"/>
              </a:rPr>
              <a:t>t</a:t>
            </a:r>
            <a:r>
              <a:rPr lang="en-US" sz="1700">
                <a:cs typeface="+mn-cs"/>
              </a:rPr>
              <a:t>(214) = -3.32, </a:t>
            </a:r>
            <a:r>
              <a:rPr lang="en-US" sz="1700" i="1">
                <a:cs typeface="+mn-cs"/>
              </a:rPr>
              <a:t>p</a:t>
            </a:r>
            <a:r>
              <a:rPr lang="en-US" sz="1700">
                <a:cs typeface="+mn-cs"/>
              </a:rPr>
              <a:t> = .001, </a:t>
            </a:r>
            <a:r>
              <a:rPr lang="en-US" sz="1700" i="1">
                <a:cs typeface="+mn-cs"/>
              </a:rPr>
              <a:t>Cohen</a:t>
            </a:r>
            <a:r>
              <a:rPr lang="ja-JP" altLang="en-US" sz="1700" i="1">
                <a:latin typeface="Arial"/>
                <a:cs typeface="+mn-cs"/>
              </a:rPr>
              <a:t>’</a:t>
            </a:r>
            <a:r>
              <a:rPr lang="en-US" sz="1700" i="1">
                <a:cs typeface="+mn-cs"/>
              </a:rPr>
              <a:t>s d</a:t>
            </a:r>
            <a:r>
              <a:rPr lang="en-US" sz="1700">
                <a:cs typeface="+mn-cs"/>
              </a:rPr>
              <a:t> = .45 </a:t>
            </a:r>
          </a:p>
        </p:txBody>
      </p:sp>
    </p:spTree>
    <p:extLst>
      <p:ext uri="{BB962C8B-B14F-4D97-AF65-F5344CB8AC3E}">
        <p14:creationId xmlns:p14="http://schemas.microsoft.com/office/powerpoint/2010/main" val="32214474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eaLnBrk="1" hangingPunct="1">
              <a:defRPr/>
            </a:pPr>
            <a:r>
              <a:rPr lang="en-US" sz="3200"/>
              <a:t>Ps in the unnatural order have less prominent thoughts in favor of early claiming</a:t>
            </a:r>
          </a:p>
        </p:txBody>
      </p:sp>
      <p:graphicFrame>
        <p:nvGraphicFramePr>
          <p:cNvPr id="59395" name="Object 7"/>
          <p:cNvGraphicFramePr>
            <a:graphicFrameLocks noGrp="1" noChangeAspect="1"/>
          </p:cNvGraphicFramePr>
          <p:nvPr>
            <p:ph idx="1"/>
          </p:nvPr>
        </p:nvGraphicFramePr>
        <p:xfrm>
          <a:off x="0" y="1678094"/>
          <a:ext cx="9601200" cy="4091093"/>
        </p:xfrm>
        <a:graphic>
          <a:graphicData uri="http://schemas.openxmlformats.org/presentationml/2006/ole">
            <mc:AlternateContent xmlns:mc="http://schemas.openxmlformats.org/markup-compatibility/2006">
              <mc:Choice xmlns:v="urn:schemas-microsoft-com:vml" Requires="v">
                <p:oleObj spid="_x0000_s21603" name="Chart" r:id="rId3" imgW="7416800" imgH="3111500" progId="Excel.Chart.8">
                  <p:embed/>
                </p:oleObj>
              </mc:Choice>
              <mc:Fallback>
                <p:oleObj name="Chart" r:id="rId3" imgW="7416800" imgH="3111500"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78094"/>
                        <a:ext cx="9601200" cy="409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Slide Number Placeholder 3"/>
          <p:cNvSpPr>
            <a:spLocks noGrp="1"/>
          </p:cNvSpPr>
          <p:nvPr>
            <p:ph type="sldNum" sz="quarter" idx="4294967295"/>
          </p:nvPr>
        </p:nvSpPr>
        <p:spPr>
          <a:xfrm>
            <a:off x="9041130" y="6888480"/>
            <a:ext cx="560070" cy="345440"/>
          </a:xfrm>
          <a:prstGeom prst="rect">
            <a:avLst/>
          </a:prstGeom>
        </p:spPr>
        <p:txBody>
          <a:bodyPr/>
          <a:lstStyle/>
          <a:p>
            <a:pPr>
              <a:defRPr/>
            </a:pPr>
            <a:fld id="{E1043D75-75C6-5042-A6D3-AB8C01871878}" type="slidenum">
              <a:rPr lang="en-US"/>
              <a:pPr>
                <a:defRPr/>
              </a:pPr>
              <a:t>185</a:t>
            </a:fld>
            <a:endParaRPr lang="en-US"/>
          </a:p>
        </p:txBody>
      </p:sp>
      <p:sp>
        <p:nvSpPr>
          <p:cNvPr id="117768" name="Text Box 8"/>
          <p:cNvSpPr txBox="1">
            <a:spLocks noChangeArrowheads="1"/>
          </p:cNvSpPr>
          <p:nvPr/>
        </p:nvSpPr>
        <p:spPr bwMode="auto">
          <a:xfrm>
            <a:off x="4240530" y="6874933"/>
            <a:ext cx="4480560" cy="35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61" tIns="48331" rIns="96661" bIns="48331">
            <a:spAutoFit/>
          </a:bodyPr>
          <a:lstStyle/>
          <a:p>
            <a:pPr algn="r">
              <a:spcBef>
                <a:spcPct val="50000"/>
              </a:spcBef>
              <a:defRPr/>
            </a:pPr>
            <a:r>
              <a:rPr lang="en-US" sz="1700" i="1">
                <a:cs typeface="+mn-cs"/>
              </a:rPr>
              <a:t>t</a:t>
            </a:r>
            <a:r>
              <a:rPr lang="en-US" sz="1700">
                <a:cs typeface="+mn-cs"/>
              </a:rPr>
              <a:t>(283.1) = 25.01,</a:t>
            </a:r>
            <a:r>
              <a:rPr lang="en-US" sz="1700" i="1">
                <a:cs typeface="+mn-cs"/>
              </a:rPr>
              <a:t> p</a:t>
            </a:r>
            <a:r>
              <a:rPr lang="en-US" sz="1700">
                <a:cs typeface="+mn-cs"/>
              </a:rPr>
              <a:t> &lt; .001, </a:t>
            </a:r>
            <a:r>
              <a:rPr lang="en-US" sz="1700" i="1">
                <a:cs typeface="+mn-cs"/>
              </a:rPr>
              <a:t>Cohen</a:t>
            </a:r>
            <a:r>
              <a:rPr lang="ja-JP" altLang="en-US" sz="1700" i="1">
                <a:latin typeface="Arial"/>
                <a:cs typeface="+mn-cs"/>
              </a:rPr>
              <a:t>’</a:t>
            </a:r>
            <a:r>
              <a:rPr lang="en-US" sz="1700" i="1">
                <a:cs typeface="+mn-cs"/>
              </a:rPr>
              <a:t>s d</a:t>
            </a:r>
            <a:r>
              <a:rPr lang="en-US" sz="1700">
                <a:cs typeface="+mn-cs"/>
              </a:rPr>
              <a:t> = 2.77 </a:t>
            </a:r>
          </a:p>
        </p:txBody>
      </p:sp>
    </p:spTree>
    <p:extLst>
      <p:ext uri="{BB962C8B-B14F-4D97-AF65-F5344CB8AC3E}">
        <p14:creationId xmlns:p14="http://schemas.microsoft.com/office/powerpoint/2010/main" val="21826898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9573" name="Rectangle 5"/>
          <p:cNvSpPr>
            <a:spLocks noGrp="1" noChangeArrowheads="1"/>
          </p:cNvSpPr>
          <p:nvPr>
            <p:ph type="title"/>
          </p:nvPr>
        </p:nvSpPr>
        <p:spPr/>
        <p:txBody>
          <a:bodyPr/>
          <a:lstStyle/>
          <a:p>
            <a:pPr eaLnBrk="1" hangingPunct="1">
              <a:defRPr/>
            </a:pPr>
            <a:r>
              <a:rPr lang="en-US" sz="3600"/>
              <a:t>Ps in the unnatural order prefer to claim later</a:t>
            </a:r>
          </a:p>
        </p:txBody>
      </p:sp>
      <p:graphicFrame>
        <p:nvGraphicFramePr>
          <p:cNvPr id="60419" name="Object 4"/>
          <p:cNvGraphicFramePr>
            <a:graphicFrameLocks noGrp="1" noChangeAspect="1"/>
          </p:cNvGraphicFramePr>
          <p:nvPr>
            <p:ph idx="1"/>
          </p:nvPr>
        </p:nvGraphicFramePr>
        <p:xfrm>
          <a:off x="0" y="1710267"/>
          <a:ext cx="9601200" cy="4141893"/>
        </p:xfrm>
        <a:graphic>
          <a:graphicData uri="http://schemas.openxmlformats.org/presentationml/2006/ole">
            <mc:AlternateContent xmlns:mc="http://schemas.openxmlformats.org/markup-compatibility/2006">
              <mc:Choice xmlns:v="urn:schemas-microsoft-com:vml" Requires="v">
                <p:oleObj spid="_x0000_s22627" name="Chart" r:id="rId3" imgW="7416800" imgH="3149600" progId="Excel.Chart.8">
                  <p:embed/>
                </p:oleObj>
              </mc:Choice>
              <mc:Fallback>
                <p:oleObj name="Chart" r:id="rId3" imgW="7416800" imgH="3149600"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10267"/>
                        <a:ext cx="9601200" cy="4141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 name="Slide Number Placeholder 3"/>
          <p:cNvSpPr>
            <a:spLocks noGrp="1"/>
          </p:cNvSpPr>
          <p:nvPr>
            <p:ph type="sldNum" sz="quarter" idx="4294967295"/>
          </p:nvPr>
        </p:nvSpPr>
        <p:spPr>
          <a:xfrm>
            <a:off x="9041130" y="6888480"/>
            <a:ext cx="560070" cy="345440"/>
          </a:xfrm>
          <a:prstGeom prst="rect">
            <a:avLst/>
          </a:prstGeom>
        </p:spPr>
        <p:txBody>
          <a:bodyPr/>
          <a:lstStyle/>
          <a:p>
            <a:pPr>
              <a:defRPr/>
            </a:pPr>
            <a:fld id="{F014F2FC-B877-7544-A1FE-D00BD1578B82}" type="slidenum">
              <a:rPr lang="en-US"/>
              <a:pPr>
                <a:defRPr/>
              </a:pPr>
              <a:t>186</a:t>
            </a:fld>
            <a:endParaRPr lang="en-US"/>
          </a:p>
        </p:txBody>
      </p:sp>
      <p:sp>
        <p:nvSpPr>
          <p:cNvPr id="109585" name="Text Box 17"/>
          <p:cNvSpPr txBox="1">
            <a:spLocks noChangeArrowheads="1"/>
          </p:cNvSpPr>
          <p:nvPr/>
        </p:nvSpPr>
        <p:spPr bwMode="auto">
          <a:xfrm>
            <a:off x="4240530" y="6874933"/>
            <a:ext cx="4480560" cy="35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61" tIns="48331" rIns="96661" bIns="48331">
            <a:spAutoFit/>
          </a:bodyPr>
          <a:lstStyle/>
          <a:p>
            <a:pPr algn="r">
              <a:spcBef>
                <a:spcPct val="50000"/>
              </a:spcBef>
              <a:defRPr/>
            </a:pPr>
            <a:r>
              <a:rPr lang="en-US" sz="1700" i="1">
                <a:cs typeface="+mn-cs"/>
              </a:rPr>
              <a:t>t</a:t>
            </a:r>
            <a:r>
              <a:rPr lang="en-US" sz="1700">
                <a:cs typeface="+mn-cs"/>
              </a:rPr>
              <a:t>(319.9) = -2.47,</a:t>
            </a:r>
            <a:r>
              <a:rPr lang="en-US" sz="1700" i="1">
                <a:cs typeface="+mn-cs"/>
              </a:rPr>
              <a:t> p</a:t>
            </a:r>
            <a:r>
              <a:rPr lang="en-US" sz="1700">
                <a:cs typeface="+mn-cs"/>
              </a:rPr>
              <a:t> = .01, </a:t>
            </a:r>
            <a:r>
              <a:rPr lang="en-US" sz="1700" i="1">
                <a:cs typeface="+mn-cs"/>
              </a:rPr>
              <a:t>Cohen</a:t>
            </a:r>
            <a:r>
              <a:rPr lang="ja-JP" altLang="en-US" sz="1700" i="1">
                <a:latin typeface="Arial"/>
                <a:cs typeface="+mn-cs"/>
              </a:rPr>
              <a:t>’</a:t>
            </a:r>
            <a:r>
              <a:rPr lang="en-US" sz="1700" i="1">
                <a:cs typeface="+mn-cs"/>
              </a:rPr>
              <a:t>s d</a:t>
            </a:r>
            <a:r>
              <a:rPr lang="en-US" sz="1700">
                <a:cs typeface="+mn-cs"/>
              </a:rPr>
              <a:t> = .28 </a:t>
            </a:r>
          </a:p>
        </p:txBody>
      </p:sp>
    </p:spTree>
    <p:extLst>
      <p:ext uri="{BB962C8B-B14F-4D97-AF65-F5344CB8AC3E}">
        <p14:creationId xmlns:p14="http://schemas.microsoft.com/office/powerpoint/2010/main" val="33455055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defRPr/>
            </a:pPr>
            <a:r>
              <a:rPr lang="en-US" sz="2000" dirty="0"/>
              <a:t>Effect of thought order mediated by reduced prominence of early-claiming thoughts</a:t>
            </a:r>
          </a:p>
        </p:txBody>
      </p:sp>
      <p:sp>
        <p:nvSpPr>
          <p:cNvPr id="14" name="Slide Number Placeholder 3"/>
          <p:cNvSpPr>
            <a:spLocks noGrp="1"/>
          </p:cNvSpPr>
          <p:nvPr>
            <p:ph type="sldNum" sz="quarter" idx="4294967295"/>
          </p:nvPr>
        </p:nvSpPr>
        <p:spPr>
          <a:xfrm>
            <a:off x="9041130" y="6888480"/>
            <a:ext cx="560070" cy="345440"/>
          </a:xfrm>
          <a:prstGeom prst="rect">
            <a:avLst/>
          </a:prstGeom>
        </p:spPr>
        <p:txBody>
          <a:bodyPr/>
          <a:lstStyle/>
          <a:p>
            <a:pPr>
              <a:defRPr/>
            </a:pPr>
            <a:fld id="{F29D8B19-1CAC-A842-B976-27AE13E117FE}" type="slidenum">
              <a:rPr lang="en-US"/>
              <a:pPr>
                <a:defRPr/>
              </a:pPr>
              <a:t>187</a:t>
            </a:fld>
            <a:endParaRPr lang="en-US"/>
          </a:p>
        </p:txBody>
      </p:sp>
      <p:sp>
        <p:nvSpPr>
          <p:cNvPr id="112644" name="Text Box 4"/>
          <p:cNvSpPr txBox="1">
            <a:spLocks noChangeArrowheads="1"/>
          </p:cNvSpPr>
          <p:nvPr/>
        </p:nvSpPr>
        <p:spPr bwMode="auto">
          <a:xfrm>
            <a:off x="560070" y="4656667"/>
            <a:ext cx="2560320" cy="1601893"/>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61" tIns="48331" rIns="96661" bIns="48331">
            <a:spAutoFit/>
          </a:bodyPr>
          <a:lstStyle/>
          <a:p>
            <a:pPr algn="ctr">
              <a:spcBef>
                <a:spcPct val="50000"/>
              </a:spcBef>
              <a:defRPr/>
            </a:pPr>
            <a:r>
              <a:rPr lang="en-US" sz="3200">
                <a:latin typeface="Myriad Web" charset="0"/>
                <a:cs typeface="+mn-cs"/>
              </a:rPr>
              <a:t>Unnatural Thought Order</a:t>
            </a:r>
          </a:p>
        </p:txBody>
      </p:sp>
      <p:sp>
        <p:nvSpPr>
          <p:cNvPr id="112645" name="Text Box 5"/>
          <p:cNvSpPr txBox="1">
            <a:spLocks noChangeArrowheads="1"/>
          </p:cNvSpPr>
          <p:nvPr/>
        </p:nvSpPr>
        <p:spPr bwMode="auto">
          <a:xfrm>
            <a:off x="3280410" y="1788161"/>
            <a:ext cx="3040380" cy="1601893"/>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61" tIns="48331" rIns="96661" bIns="48331">
            <a:spAutoFit/>
          </a:bodyPr>
          <a:lstStyle/>
          <a:p>
            <a:pPr algn="ctr">
              <a:spcBef>
                <a:spcPct val="50000"/>
              </a:spcBef>
              <a:defRPr/>
            </a:pPr>
            <a:r>
              <a:rPr lang="en-US" sz="3200">
                <a:latin typeface="Myriad Web" charset="0"/>
                <a:cs typeface="+mn-cs"/>
              </a:rPr>
              <a:t>Prominence of Early-Claiming Thoughts</a:t>
            </a:r>
          </a:p>
        </p:txBody>
      </p:sp>
      <p:sp>
        <p:nvSpPr>
          <p:cNvPr id="112646" name="Line 6"/>
          <p:cNvSpPr>
            <a:spLocks noChangeShapeType="1"/>
          </p:cNvSpPr>
          <p:nvPr/>
        </p:nvSpPr>
        <p:spPr bwMode="auto">
          <a:xfrm flipV="1">
            <a:off x="1920240" y="3495040"/>
            <a:ext cx="1360170" cy="105664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61" tIns="48331" rIns="96661" bIns="48331"/>
          <a:lstStyle/>
          <a:p>
            <a:pPr>
              <a:defRPr/>
            </a:pPr>
            <a:endParaRPr lang="en-US">
              <a:cs typeface="+mn-cs"/>
            </a:endParaRPr>
          </a:p>
        </p:txBody>
      </p:sp>
      <p:sp>
        <p:nvSpPr>
          <p:cNvPr id="112647" name="Line 7"/>
          <p:cNvSpPr>
            <a:spLocks noChangeShapeType="1"/>
          </p:cNvSpPr>
          <p:nvPr/>
        </p:nvSpPr>
        <p:spPr bwMode="auto">
          <a:xfrm>
            <a:off x="3200400" y="5120640"/>
            <a:ext cx="32004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61" tIns="48331" rIns="96661" bIns="48331"/>
          <a:lstStyle/>
          <a:p>
            <a:pPr>
              <a:defRPr/>
            </a:pPr>
            <a:endParaRPr lang="en-US">
              <a:cs typeface="+mn-cs"/>
            </a:endParaRPr>
          </a:p>
        </p:txBody>
      </p:sp>
      <p:sp>
        <p:nvSpPr>
          <p:cNvPr id="112648" name="Line 8"/>
          <p:cNvSpPr>
            <a:spLocks noChangeShapeType="1"/>
          </p:cNvSpPr>
          <p:nvPr/>
        </p:nvSpPr>
        <p:spPr bwMode="auto">
          <a:xfrm>
            <a:off x="6320790" y="3495040"/>
            <a:ext cx="1360170" cy="105664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61" tIns="48331" rIns="96661" bIns="48331"/>
          <a:lstStyle/>
          <a:p>
            <a:pPr>
              <a:defRPr/>
            </a:pPr>
            <a:endParaRPr lang="en-US">
              <a:cs typeface="+mn-cs"/>
            </a:endParaRPr>
          </a:p>
        </p:txBody>
      </p:sp>
      <p:sp>
        <p:nvSpPr>
          <p:cNvPr id="112649" name="Text Box 9"/>
          <p:cNvSpPr txBox="1">
            <a:spLocks noChangeArrowheads="1"/>
          </p:cNvSpPr>
          <p:nvPr/>
        </p:nvSpPr>
        <p:spPr bwMode="auto">
          <a:xfrm>
            <a:off x="6480810" y="4656667"/>
            <a:ext cx="2560320" cy="1601893"/>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61" tIns="48331" rIns="96661" bIns="48331">
            <a:spAutoFit/>
          </a:bodyPr>
          <a:lstStyle/>
          <a:p>
            <a:pPr algn="ctr">
              <a:spcBef>
                <a:spcPct val="50000"/>
              </a:spcBef>
              <a:defRPr/>
            </a:pPr>
            <a:r>
              <a:rPr lang="en-US" sz="3200">
                <a:latin typeface="Myriad Web" charset="0"/>
                <a:cs typeface="+mn-cs"/>
              </a:rPr>
              <a:t>Preferred Claiming Age</a:t>
            </a:r>
          </a:p>
        </p:txBody>
      </p:sp>
      <p:sp>
        <p:nvSpPr>
          <p:cNvPr id="112650" name="Text Box 10"/>
          <p:cNvSpPr txBox="1">
            <a:spLocks noChangeArrowheads="1"/>
          </p:cNvSpPr>
          <p:nvPr/>
        </p:nvSpPr>
        <p:spPr bwMode="auto">
          <a:xfrm>
            <a:off x="400050" y="3576320"/>
            <a:ext cx="2320290" cy="39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61" tIns="48331" rIns="96661" bIns="48331">
            <a:spAutoFit/>
          </a:bodyPr>
          <a:lstStyle/>
          <a:p>
            <a:pPr algn="r">
              <a:spcBef>
                <a:spcPct val="50000"/>
              </a:spcBef>
              <a:defRPr/>
            </a:pPr>
            <a:r>
              <a:rPr lang="el-GR" b="0" i="1">
                <a:cs typeface="Arial" charset="0"/>
              </a:rPr>
              <a:t>β</a:t>
            </a:r>
            <a:r>
              <a:rPr lang="en-US" b="0">
                <a:cs typeface="Arial" charset="0"/>
              </a:rPr>
              <a:t> = -.81, </a:t>
            </a:r>
            <a:r>
              <a:rPr lang="en-US" b="0" i="1">
                <a:cs typeface="Arial" charset="0"/>
              </a:rPr>
              <a:t>p</a:t>
            </a:r>
            <a:r>
              <a:rPr lang="en-US" b="0">
                <a:cs typeface="Arial" charset="0"/>
              </a:rPr>
              <a:t> &lt; .001</a:t>
            </a:r>
            <a:endParaRPr lang="el-GR" b="0" i="1">
              <a:cs typeface="Arial" charset="0"/>
            </a:endParaRPr>
          </a:p>
        </p:txBody>
      </p:sp>
      <p:sp>
        <p:nvSpPr>
          <p:cNvPr id="112651" name="Text Box 11"/>
          <p:cNvSpPr txBox="1">
            <a:spLocks noChangeArrowheads="1"/>
          </p:cNvSpPr>
          <p:nvPr/>
        </p:nvSpPr>
        <p:spPr bwMode="auto">
          <a:xfrm>
            <a:off x="6880860" y="3576320"/>
            <a:ext cx="2320290" cy="39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61" tIns="48331" rIns="96661" bIns="48331">
            <a:spAutoFit/>
          </a:bodyPr>
          <a:lstStyle/>
          <a:p>
            <a:pPr>
              <a:spcBef>
                <a:spcPct val="50000"/>
              </a:spcBef>
              <a:defRPr/>
            </a:pPr>
            <a:r>
              <a:rPr lang="el-GR" b="0" i="1">
                <a:cs typeface="Arial" charset="0"/>
              </a:rPr>
              <a:t>β</a:t>
            </a:r>
            <a:r>
              <a:rPr lang="en-US" b="0">
                <a:cs typeface="Arial" charset="0"/>
              </a:rPr>
              <a:t> = -.54, </a:t>
            </a:r>
            <a:r>
              <a:rPr lang="en-US" b="0" i="1">
                <a:cs typeface="Arial" charset="0"/>
              </a:rPr>
              <a:t>p</a:t>
            </a:r>
            <a:r>
              <a:rPr lang="en-US" b="0">
                <a:cs typeface="Arial" charset="0"/>
              </a:rPr>
              <a:t> &lt; .001</a:t>
            </a:r>
            <a:endParaRPr lang="el-GR" b="0" i="1">
              <a:cs typeface="Arial" charset="0"/>
            </a:endParaRPr>
          </a:p>
        </p:txBody>
      </p:sp>
      <p:sp>
        <p:nvSpPr>
          <p:cNvPr id="112652" name="Text Box 12"/>
          <p:cNvSpPr txBox="1">
            <a:spLocks noChangeArrowheads="1"/>
          </p:cNvSpPr>
          <p:nvPr/>
        </p:nvSpPr>
        <p:spPr bwMode="auto">
          <a:xfrm>
            <a:off x="3680460" y="4714240"/>
            <a:ext cx="2320290" cy="39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61" tIns="48331" rIns="96661" bIns="48331">
            <a:spAutoFit/>
          </a:bodyPr>
          <a:lstStyle/>
          <a:p>
            <a:pPr algn="ctr">
              <a:spcBef>
                <a:spcPct val="50000"/>
              </a:spcBef>
              <a:defRPr/>
            </a:pPr>
            <a:r>
              <a:rPr lang="en-US" b="0">
                <a:cs typeface="Arial" charset="0"/>
              </a:rPr>
              <a:t>(</a:t>
            </a:r>
            <a:r>
              <a:rPr lang="el-GR" b="0" i="1">
                <a:cs typeface="Arial" charset="0"/>
              </a:rPr>
              <a:t>β</a:t>
            </a:r>
            <a:r>
              <a:rPr lang="en-US" b="0">
                <a:cs typeface="Arial" charset="0"/>
              </a:rPr>
              <a:t> = .14, </a:t>
            </a:r>
            <a:r>
              <a:rPr lang="en-US" b="0" i="1">
                <a:cs typeface="Arial" charset="0"/>
              </a:rPr>
              <a:t>p</a:t>
            </a:r>
            <a:r>
              <a:rPr lang="en-US" b="0">
                <a:cs typeface="Arial" charset="0"/>
              </a:rPr>
              <a:t> = .01)</a:t>
            </a:r>
            <a:endParaRPr lang="el-GR" b="0" i="1">
              <a:cs typeface="Arial" charset="0"/>
            </a:endParaRPr>
          </a:p>
        </p:txBody>
      </p:sp>
      <p:sp>
        <p:nvSpPr>
          <p:cNvPr id="112653" name="Text Box 13"/>
          <p:cNvSpPr txBox="1">
            <a:spLocks noChangeArrowheads="1"/>
          </p:cNvSpPr>
          <p:nvPr/>
        </p:nvSpPr>
        <p:spPr bwMode="auto">
          <a:xfrm>
            <a:off x="3600450" y="5120640"/>
            <a:ext cx="2320290" cy="39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61" tIns="48331" rIns="96661" bIns="48331">
            <a:spAutoFit/>
          </a:bodyPr>
          <a:lstStyle/>
          <a:p>
            <a:pPr algn="ctr">
              <a:spcBef>
                <a:spcPct val="50000"/>
              </a:spcBef>
              <a:defRPr/>
            </a:pPr>
            <a:r>
              <a:rPr lang="en-US" b="0" i="1">
                <a:cs typeface="Arial" charset="0"/>
              </a:rPr>
              <a:t>  </a:t>
            </a:r>
            <a:r>
              <a:rPr lang="el-GR" b="0" i="1">
                <a:cs typeface="Arial" charset="0"/>
              </a:rPr>
              <a:t>β</a:t>
            </a:r>
            <a:r>
              <a:rPr lang="en-US" b="0">
                <a:cs typeface="Arial" charset="0"/>
              </a:rPr>
              <a:t> = -.30, </a:t>
            </a:r>
            <a:r>
              <a:rPr lang="en-US" b="0" i="1">
                <a:cs typeface="Arial" charset="0"/>
              </a:rPr>
              <a:t>p</a:t>
            </a:r>
            <a:r>
              <a:rPr lang="en-US" b="0">
                <a:cs typeface="Arial" charset="0"/>
              </a:rPr>
              <a:t> = .001</a:t>
            </a:r>
            <a:endParaRPr lang="el-GR" b="0" i="1">
              <a:cs typeface="Arial" charset="0"/>
            </a:endParaRPr>
          </a:p>
        </p:txBody>
      </p:sp>
      <p:sp>
        <p:nvSpPr>
          <p:cNvPr id="112655" name="Text Box 15"/>
          <p:cNvSpPr txBox="1">
            <a:spLocks noChangeArrowheads="1"/>
          </p:cNvSpPr>
          <p:nvPr/>
        </p:nvSpPr>
        <p:spPr bwMode="auto">
          <a:xfrm>
            <a:off x="4240530" y="6908800"/>
            <a:ext cx="4480560" cy="35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61" tIns="48331" rIns="96661" bIns="48331">
            <a:spAutoFit/>
          </a:bodyPr>
          <a:lstStyle/>
          <a:p>
            <a:pPr algn="r">
              <a:spcBef>
                <a:spcPct val="50000"/>
              </a:spcBef>
              <a:defRPr/>
            </a:pPr>
            <a:r>
              <a:rPr lang="en-US" sz="1700" i="1">
                <a:cs typeface="+mn-cs"/>
              </a:rPr>
              <a:t>Mediation, p &lt; .001</a:t>
            </a:r>
            <a:endParaRPr lang="en-US" sz="1700">
              <a:cs typeface="+mn-cs"/>
            </a:endParaRPr>
          </a:p>
        </p:txBody>
      </p:sp>
    </p:spTree>
    <p:extLst>
      <p:ext uri="{BB962C8B-B14F-4D97-AF65-F5344CB8AC3E}">
        <p14:creationId xmlns:p14="http://schemas.microsoft.com/office/powerpoint/2010/main" val="10314220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pPr eaLnBrk="1" hangingPunct="1">
              <a:defRPr/>
            </a:pPr>
            <a:r>
              <a:rPr lang="en-US">
                <a:cs typeface="+mj-cs"/>
              </a:rPr>
              <a:t>Process Intervention</a:t>
            </a:r>
          </a:p>
        </p:txBody>
      </p:sp>
      <p:sp>
        <p:nvSpPr>
          <p:cNvPr id="146435" name="Rectangle 3"/>
          <p:cNvSpPr>
            <a:spLocks noGrp="1" noChangeArrowheads="1"/>
          </p:cNvSpPr>
          <p:nvPr>
            <p:ph idx="1"/>
          </p:nvPr>
        </p:nvSpPr>
        <p:spPr/>
        <p:txBody>
          <a:bodyPr/>
          <a:lstStyle/>
          <a:p>
            <a:pPr eaLnBrk="1" hangingPunct="1">
              <a:spcBef>
                <a:spcPct val="40000"/>
              </a:spcBef>
              <a:defRPr/>
            </a:pPr>
            <a:r>
              <a:rPr lang="en-US">
                <a:cs typeface="+mn-cs"/>
              </a:rPr>
              <a:t>Unnatural order delayed preferred claiming age on average 9 months</a:t>
            </a:r>
          </a:p>
          <a:p>
            <a:pPr eaLnBrk="1" hangingPunct="1">
              <a:spcBef>
                <a:spcPct val="40000"/>
              </a:spcBef>
              <a:defRPr/>
            </a:pPr>
            <a:r>
              <a:rPr lang="en-US">
                <a:cs typeface="+mn-cs"/>
              </a:rPr>
              <a:t>Prominence of thoughts strong predictor, even compared to traditional economic predictors</a:t>
            </a:r>
          </a:p>
          <a:p>
            <a:pPr eaLnBrk="1" hangingPunct="1">
              <a:spcBef>
                <a:spcPct val="40000"/>
              </a:spcBef>
              <a:defRPr/>
            </a:pPr>
            <a:endParaRPr lang="en-US">
              <a:cs typeface="+mn-cs"/>
            </a:endParaRPr>
          </a:p>
        </p:txBody>
      </p:sp>
      <p:sp>
        <p:nvSpPr>
          <p:cNvPr id="4" name="Slide Number Placeholder 3"/>
          <p:cNvSpPr>
            <a:spLocks noGrp="1"/>
          </p:cNvSpPr>
          <p:nvPr>
            <p:ph type="sldNum" sz="quarter" idx="4294967295"/>
          </p:nvPr>
        </p:nvSpPr>
        <p:spPr>
          <a:xfrm>
            <a:off x="9041130" y="6888480"/>
            <a:ext cx="560070" cy="345440"/>
          </a:xfrm>
          <a:prstGeom prst="rect">
            <a:avLst/>
          </a:prstGeom>
        </p:spPr>
        <p:txBody>
          <a:bodyPr/>
          <a:lstStyle/>
          <a:p>
            <a:pPr>
              <a:defRPr/>
            </a:pPr>
            <a:fld id="{5F228F70-5802-C246-9875-6AABE17F0635}" type="slidenum">
              <a:rPr lang="en-US"/>
              <a:pPr>
                <a:defRPr/>
              </a:pPr>
              <a:t>188</a:t>
            </a:fld>
            <a:endParaRPr lang="en-US"/>
          </a:p>
        </p:txBody>
      </p:sp>
    </p:spTree>
    <p:extLst>
      <p:ext uri="{BB962C8B-B14F-4D97-AF65-F5344CB8AC3E}">
        <p14:creationId xmlns:p14="http://schemas.microsoft.com/office/powerpoint/2010/main" val="25886778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Study 5</a:t>
            </a:r>
          </a:p>
        </p:txBody>
      </p:sp>
      <p:sp>
        <p:nvSpPr>
          <p:cNvPr id="3" name="Content Placeholder 2"/>
          <p:cNvSpPr>
            <a:spLocks noGrp="1"/>
          </p:cNvSpPr>
          <p:nvPr>
            <p:ph type="subTitle" idx="1"/>
          </p:nvPr>
        </p:nvSpPr>
        <p:spPr>
          <a:xfrm>
            <a:off x="646747" y="4470400"/>
            <a:ext cx="8714423" cy="2519680"/>
          </a:xfrm>
        </p:spPr>
        <p:txBody>
          <a:bodyPr/>
          <a:lstStyle/>
          <a:p>
            <a:pPr>
              <a:defRPr/>
            </a:pPr>
            <a:r>
              <a:rPr lang="en-US" dirty="0"/>
              <a:t>Understanding the process helps design interventions.</a:t>
            </a:r>
          </a:p>
          <a:p>
            <a:pPr lvl="1">
              <a:defRPr/>
            </a:pPr>
            <a:r>
              <a:rPr lang="en-US" dirty="0"/>
              <a:t>Changing displays:  Not yet</a:t>
            </a:r>
          </a:p>
          <a:p>
            <a:pPr lvl="1">
              <a:defRPr/>
            </a:pPr>
            <a:r>
              <a:rPr lang="en-US" dirty="0"/>
              <a:t>Changing the order of consideration:  Yes.</a:t>
            </a:r>
          </a:p>
          <a:p>
            <a:r>
              <a:rPr lang="en-US" dirty="0"/>
              <a:t>In the real world….  What choice architecture?</a:t>
            </a:r>
          </a:p>
          <a:p>
            <a:pPr lvl="1"/>
            <a:r>
              <a:rPr lang="en-US" dirty="0"/>
              <a:t>Checklists, better displays, and even defaults.</a:t>
            </a:r>
          </a:p>
        </p:txBody>
      </p:sp>
      <p:sp>
        <p:nvSpPr>
          <p:cNvPr id="4" name="Slide Number Placeholder 3"/>
          <p:cNvSpPr>
            <a:spLocks noGrp="1"/>
          </p:cNvSpPr>
          <p:nvPr>
            <p:ph type="sldNum" sz="quarter" idx="4294967295"/>
          </p:nvPr>
        </p:nvSpPr>
        <p:spPr>
          <a:xfrm>
            <a:off x="9041130" y="6888480"/>
            <a:ext cx="560070" cy="345440"/>
          </a:xfrm>
          <a:prstGeom prst="rect">
            <a:avLst/>
          </a:prstGeom>
        </p:spPr>
        <p:txBody>
          <a:bodyPr/>
          <a:lstStyle/>
          <a:p>
            <a:pPr>
              <a:defRPr/>
            </a:pPr>
            <a:fld id="{49D9D9E8-754F-814D-A464-667CDD390BDD}" type="slidenum">
              <a:rPr lang="en-US" smtClean="0"/>
              <a:pPr>
                <a:defRPr/>
              </a:pPr>
              <a:t>189</a:t>
            </a:fld>
            <a:endParaRPr lang="en-US"/>
          </a:p>
        </p:txBody>
      </p:sp>
    </p:spTree>
    <p:extLst>
      <p:ext uri="{BB962C8B-B14F-4D97-AF65-F5344CB8AC3E}">
        <p14:creationId xmlns:p14="http://schemas.microsoft.com/office/powerpoint/2010/main" val="25457839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dirty="0"/>
              <a:t>Life expectancy is essential knowledge</a:t>
            </a:r>
          </a:p>
        </p:txBody>
      </p:sp>
      <p:sp>
        <p:nvSpPr>
          <p:cNvPr id="3" name="Content Placeholder 2"/>
          <p:cNvSpPr>
            <a:spLocks noGrp="1"/>
          </p:cNvSpPr>
          <p:nvPr>
            <p:ph idx="1"/>
          </p:nvPr>
        </p:nvSpPr>
        <p:spPr>
          <a:xfrm>
            <a:off x="480060" y="1463040"/>
            <a:ext cx="8641080" cy="5071534"/>
          </a:xfrm>
        </p:spPr>
        <p:txBody>
          <a:bodyPr>
            <a:normAutofit/>
          </a:bodyPr>
          <a:lstStyle/>
          <a:p>
            <a:r>
              <a:rPr lang="en-US" dirty="0"/>
              <a:t>Fundamental Assumption of Economics Models.</a:t>
            </a:r>
          </a:p>
          <a:p>
            <a:pPr lvl="1"/>
            <a:r>
              <a:rPr lang="en-US" dirty="0"/>
              <a:t>Life cycle models </a:t>
            </a:r>
          </a:p>
          <a:p>
            <a:pPr lvl="1"/>
            <a:r>
              <a:rPr lang="en-US" dirty="0"/>
              <a:t>Essential knowledge in buying annuities, including when to claim Social Security benefits.</a:t>
            </a:r>
          </a:p>
          <a:p>
            <a:r>
              <a:rPr lang="en-US" dirty="0"/>
              <a:t>Can be asked two ways:</a:t>
            </a:r>
          </a:p>
          <a:p>
            <a:pPr lvl="1"/>
            <a:r>
              <a:rPr lang="en-US" dirty="0"/>
              <a:t>What is the probability that you will live to be age 85 or older?</a:t>
            </a:r>
          </a:p>
          <a:p>
            <a:pPr lvl="1"/>
            <a:r>
              <a:rPr lang="en-US" dirty="0"/>
              <a:t>What is the probability that you will die by age 85 or younger?  (used by HRS)</a:t>
            </a:r>
          </a:p>
          <a:p>
            <a:r>
              <a:rPr lang="en-US" dirty="0"/>
              <a:t>These should be the related  p(alive at 85) = 1 – p(die by 85)</a:t>
            </a:r>
          </a:p>
          <a:p>
            <a:r>
              <a:rPr lang="en-US" dirty="0"/>
              <a:t>Are they influenced by how we ask?</a:t>
            </a:r>
          </a:p>
        </p:txBody>
      </p:sp>
    </p:spTree>
    <p:extLst>
      <p:ext uri="{BB962C8B-B14F-4D97-AF65-F5344CB8AC3E}">
        <p14:creationId xmlns:p14="http://schemas.microsoft.com/office/powerpoint/2010/main" val="195936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Slide Number Placeholder 3"/>
          <p:cNvSpPr>
            <a:spLocks noGrp="1"/>
          </p:cNvSpPr>
          <p:nvPr>
            <p:ph type="sldNum" sz="quarter" idx="4294967295"/>
          </p:nvPr>
        </p:nvSpPr>
        <p:spPr>
          <a:xfrm>
            <a:off x="9199197" y="6959203"/>
            <a:ext cx="191039" cy="190500"/>
          </a:xfrm>
          <a:prstGeom prst="rect">
            <a:avLst/>
          </a:prstGeom>
        </p:spPr>
        <p:txBody>
          <a:bodyPr lIns="67962" tIns="33982" rIns="67962" bIns="33982"/>
          <a:lstStyle/>
          <a:p>
            <a:fld id="{03FDE45E-F045-F64E-AA89-59C9D289717C}" type="slidenum">
              <a:rPr lang="en-US"/>
              <a:pPr/>
              <a:t>190</a:t>
            </a:fld>
            <a:endParaRPr lang="en-US"/>
          </a:p>
        </p:txBody>
      </p:sp>
      <p:sp>
        <p:nvSpPr>
          <p:cNvPr id="12290" name="Line 2"/>
          <p:cNvSpPr>
            <a:spLocks noChangeShapeType="1"/>
          </p:cNvSpPr>
          <p:nvPr/>
        </p:nvSpPr>
        <p:spPr bwMode="auto">
          <a:xfrm>
            <a:off x="0" y="1031082"/>
            <a:ext cx="9601200" cy="0"/>
          </a:xfrm>
          <a:prstGeom prst="line">
            <a:avLst/>
          </a:prstGeom>
          <a:noFill/>
          <a:ln w="508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2291" name="Line 3"/>
          <p:cNvSpPr>
            <a:spLocks noChangeShapeType="1"/>
          </p:cNvSpPr>
          <p:nvPr/>
        </p:nvSpPr>
        <p:spPr bwMode="auto">
          <a:xfrm>
            <a:off x="8961276" y="6797280"/>
            <a:ext cx="0" cy="517921"/>
          </a:xfrm>
          <a:prstGeom prst="line">
            <a:avLst/>
          </a:prstGeom>
          <a:noFill/>
          <a:ln w="12700" cap="flat">
            <a:solidFill>
              <a:srgbClr val="0081C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2292" name="Rectangle 4"/>
          <p:cNvSpPr>
            <a:spLocks noGrp="1" noChangeArrowheads="1"/>
          </p:cNvSpPr>
          <p:nvPr>
            <p:ph type="title"/>
          </p:nvPr>
        </p:nvSpPr>
        <p:spPr>
          <a:ln/>
        </p:spPr>
        <p:txBody>
          <a:bodyPr/>
          <a:lstStyle/>
          <a:p>
            <a:r>
              <a:rPr lang="en-US"/>
              <a:t>A QT Checklist</a:t>
            </a:r>
          </a:p>
        </p:txBody>
      </p:sp>
      <p:pic>
        <p:nvPicPr>
          <p:cNvPr id="12293"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6899" y="1571625"/>
            <a:ext cx="5738217" cy="7543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2294"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65024" y="1571625"/>
            <a:ext cx="5448727"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2295"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75535" y="2133600"/>
            <a:ext cx="5738217" cy="7543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2296"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163021" y="2809876"/>
            <a:ext cx="5738217" cy="7543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2297" name="Picture 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15689" y="2133600"/>
            <a:ext cx="5738217" cy="7543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2298" name="Picture 1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50093" y="2809876"/>
            <a:ext cx="5738217" cy="7543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2299" name="Picture 11"/>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37617" y="3657600"/>
            <a:ext cx="5738217" cy="7543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6164218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22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229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229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1229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1229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1229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122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Produces Significant Change</a:t>
            </a:r>
          </a:p>
        </p:txBody>
      </p:sp>
      <p:sp>
        <p:nvSpPr>
          <p:cNvPr id="3" name="Content Placeholder 2"/>
          <p:cNvSpPr>
            <a:spLocks noGrp="1"/>
          </p:cNvSpPr>
          <p:nvPr>
            <p:ph idx="1"/>
          </p:nvPr>
        </p:nvSpPr>
        <p:spPr/>
        <p:txBody>
          <a:bodyPr/>
          <a:lstStyle/>
          <a:p>
            <a:r>
              <a:rPr lang="en-US" dirty="0"/>
              <a:t>Checklist order significantly affected claiming age:</a:t>
            </a:r>
          </a:p>
          <a:p>
            <a:pPr lvl="1"/>
            <a:r>
              <a:rPr lang="en-US" dirty="0"/>
              <a:t>Natural:  65.28</a:t>
            </a:r>
          </a:p>
          <a:p>
            <a:pPr lvl="1"/>
            <a:r>
              <a:rPr lang="en-US" dirty="0"/>
              <a:t>Unnatural: 65.91</a:t>
            </a:r>
          </a:p>
          <a:p>
            <a:r>
              <a:rPr lang="en-US" dirty="0"/>
              <a:t>Different Orders took different times to complete:</a:t>
            </a:r>
          </a:p>
          <a:p>
            <a:pPr lvl="1"/>
            <a:r>
              <a:rPr lang="en-US" dirty="0"/>
              <a:t>Natural order:   later reasons took 1.1 seconds longer</a:t>
            </a:r>
          </a:p>
          <a:p>
            <a:pPr lvl="1"/>
            <a:r>
              <a:rPr lang="en-US" dirty="0"/>
              <a:t>Unnatural order: later reasons were 1.28 seconds faster.</a:t>
            </a:r>
          </a:p>
          <a:p>
            <a:r>
              <a:rPr lang="en-US" dirty="0"/>
              <a:t>This difference predicted claiming age.</a:t>
            </a:r>
          </a:p>
          <a:p>
            <a:endParaRPr lang="en-US" dirty="0"/>
          </a:p>
          <a:p>
            <a:r>
              <a:rPr lang="en-US" dirty="0"/>
              <a:t>Story:  Output interference make the second </a:t>
            </a:r>
            <a:r>
              <a:rPr lang="en-US" dirty="0" err="1"/>
              <a:t>catergory</a:t>
            </a:r>
            <a:r>
              <a:rPr lang="en-US" dirty="0"/>
              <a:t> harder/slower to process.</a:t>
            </a:r>
          </a:p>
        </p:txBody>
      </p:sp>
    </p:spTree>
    <p:extLst>
      <p:ext uri="{BB962C8B-B14F-4D97-AF65-F5344CB8AC3E}">
        <p14:creationId xmlns:p14="http://schemas.microsoft.com/office/powerpoint/2010/main" val="35557445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Slide Number Placeholder 3"/>
          <p:cNvSpPr>
            <a:spLocks noGrp="1"/>
          </p:cNvSpPr>
          <p:nvPr>
            <p:ph type="sldNum" sz="quarter" idx="4294967295"/>
          </p:nvPr>
        </p:nvSpPr>
        <p:spPr>
          <a:xfrm>
            <a:off x="9199197" y="6959203"/>
            <a:ext cx="191039" cy="190500"/>
          </a:xfrm>
          <a:prstGeom prst="rect">
            <a:avLst/>
          </a:prstGeom>
        </p:spPr>
        <p:txBody>
          <a:bodyPr lIns="67962" tIns="33982" rIns="67962" bIns="33982"/>
          <a:lstStyle/>
          <a:p>
            <a:fld id="{1A9D2ED6-1847-5A49-AACF-5F6FF41298D4}" type="slidenum">
              <a:rPr lang="en-US"/>
              <a:pPr/>
              <a:t>192</a:t>
            </a:fld>
            <a:endParaRPr lang="en-US"/>
          </a:p>
        </p:txBody>
      </p:sp>
      <p:sp>
        <p:nvSpPr>
          <p:cNvPr id="13314" name="Line 2"/>
          <p:cNvSpPr>
            <a:spLocks noChangeShapeType="1"/>
          </p:cNvSpPr>
          <p:nvPr/>
        </p:nvSpPr>
        <p:spPr bwMode="auto">
          <a:xfrm>
            <a:off x="0" y="1031082"/>
            <a:ext cx="9601200" cy="0"/>
          </a:xfrm>
          <a:prstGeom prst="line">
            <a:avLst/>
          </a:prstGeom>
          <a:noFill/>
          <a:ln w="508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315" name="Line 3"/>
          <p:cNvSpPr>
            <a:spLocks noChangeShapeType="1"/>
          </p:cNvSpPr>
          <p:nvPr/>
        </p:nvSpPr>
        <p:spPr bwMode="auto">
          <a:xfrm>
            <a:off x="8961276" y="6797280"/>
            <a:ext cx="0" cy="517921"/>
          </a:xfrm>
          <a:prstGeom prst="line">
            <a:avLst/>
          </a:prstGeom>
          <a:noFill/>
          <a:ln w="12700" cap="flat">
            <a:solidFill>
              <a:srgbClr val="0081C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316" name="Rectangle 4"/>
          <p:cNvSpPr>
            <a:spLocks noGrp="1" noChangeArrowheads="1"/>
          </p:cNvSpPr>
          <p:nvPr>
            <p:ph type="title"/>
          </p:nvPr>
        </p:nvSpPr>
        <p:spPr>
          <a:ln/>
        </p:spPr>
        <p:txBody>
          <a:bodyPr/>
          <a:lstStyle/>
          <a:p>
            <a:r>
              <a:rPr lang="en-US"/>
              <a:t>Effectiveness of Interventions</a:t>
            </a:r>
          </a:p>
        </p:txBody>
      </p:sp>
      <p:graphicFrame>
        <p:nvGraphicFramePr>
          <p:cNvPr id="2" name="Object 5"/>
          <p:cNvGraphicFramePr>
            <a:graphicFrameLocks/>
          </p:cNvGraphicFramePr>
          <p:nvPr>
            <p:extLst>
              <p:ext uri="{D42A27DB-BD31-4B8C-83A1-F6EECF244321}">
                <p14:modId xmlns:p14="http://schemas.microsoft.com/office/powerpoint/2010/main" val="4277581187"/>
              </p:ext>
            </p:extLst>
          </p:nvPr>
        </p:nvGraphicFramePr>
        <p:xfrm>
          <a:off x="1680210" y="1137920"/>
          <a:ext cx="6880860" cy="5689600"/>
        </p:xfrm>
        <a:graphic>
          <a:graphicData uri="http://schemas.openxmlformats.org/drawingml/2006/chart">
            <c:chart xmlns:c="http://schemas.openxmlformats.org/drawingml/2006/chart" xmlns:r="http://schemas.openxmlformats.org/officeDocument/2006/relationships" r:id="rId2"/>
          </a:graphicData>
        </a:graphic>
      </p:graphicFrame>
      <p:sp>
        <p:nvSpPr>
          <p:cNvPr id="13318" name="Rectangle 6"/>
          <p:cNvSpPr>
            <a:spLocks/>
          </p:cNvSpPr>
          <p:nvPr/>
        </p:nvSpPr>
        <p:spPr bwMode="auto">
          <a:xfrm>
            <a:off x="2400300" y="4958080"/>
            <a:ext cx="2240280" cy="558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spAutoFit/>
          </a:bodyPr>
          <a:lstStyle/>
          <a:p>
            <a:pPr algn="ctr"/>
            <a:r>
              <a:rPr lang="en-US" sz="1800" dirty="0">
                <a:cs typeface="Arial" charset="0"/>
                <a:sym typeface="Arial" charset="0"/>
              </a:rPr>
              <a:t>Brown, </a:t>
            </a:r>
            <a:r>
              <a:rPr lang="en-US" sz="1800" dirty="0" err="1">
                <a:cs typeface="Arial" charset="0"/>
                <a:sym typeface="Arial" charset="0"/>
              </a:rPr>
              <a:t>Kapetyn</a:t>
            </a:r>
            <a:r>
              <a:rPr lang="en-US" sz="1800" dirty="0">
                <a:cs typeface="Arial" charset="0"/>
                <a:sym typeface="Arial" charset="0"/>
              </a:rPr>
              <a:t> and Mitchell</a:t>
            </a:r>
          </a:p>
        </p:txBody>
      </p:sp>
      <p:sp>
        <p:nvSpPr>
          <p:cNvPr id="3" name="TextBox 2"/>
          <p:cNvSpPr txBox="1"/>
          <p:nvPr/>
        </p:nvSpPr>
        <p:spPr>
          <a:xfrm>
            <a:off x="0" y="3738880"/>
            <a:ext cx="1847386" cy="682381"/>
          </a:xfrm>
          <a:prstGeom prst="rect">
            <a:avLst/>
          </a:prstGeom>
          <a:noFill/>
        </p:spPr>
        <p:txBody>
          <a:bodyPr wrap="none" lIns="96661" tIns="48331" rIns="96661" bIns="48331" rtlCol="0">
            <a:spAutoFit/>
          </a:bodyPr>
          <a:lstStyle/>
          <a:p>
            <a:r>
              <a:rPr lang="en-US" dirty="0"/>
              <a:t>Months relative</a:t>
            </a:r>
          </a:p>
          <a:p>
            <a:r>
              <a:rPr lang="en-US" dirty="0"/>
              <a:t>To Control</a:t>
            </a:r>
          </a:p>
        </p:txBody>
      </p:sp>
    </p:spTree>
    <p:extLst>
      <p:ext uri="{BB962C8B-B14F-4D97-AF65-F5344CB8AC3E}">
        <p14:creationId xmlns:p14="http://schemas.microsoft.com/office/powerpoint/2010/main" val="425048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
                                            <p:graphicEl>
                                              <a:chart seriesIdx="0" categoryIdx="0" bldStep="ptIn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
                                            <p:graphicEl>
                                              <a:chart seriesIdx="0" categoryIdx="1" bldStep="ptInSeries"/>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
                                            <p:graphicEl>
                                              <a:chart seriesIdx="0" categoryIdx="2" bldStep="ptInSeries"/>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
                                            <p:graphicEl>
                                              <a:chart seriesIdx="0" categoryIdx="3" bldStep="ptInSeries"/>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
                                            <p:graphicEl>
                                              <a:chart seriesIdx="0" categoryIdx="4" bldStep="ptInSeries"/>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
                                            <p:graphicEl>
                                              <a:chart seriesIdx="0" categoryIdx="5" bldStep="ptInSeries"/>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2">
                                            <p:graphicEl>
                                              <a:chart seriesIdx="-3" categoryIdx="-3" bldStep="gridLegend"/>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2">
                                            <p:graphicEl>
                                              <a:chart seriesIdx="0" categoryIdx="0" bldStep="ptInSeries"/>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2">
                                            <p:graphicEl>
                                              <a:chart seriesIdx="0" categoryIdx="1" bldStep="ptInSeries"/>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2">
                                            <p:graphicEl>
                                              <a:chart seriesIdx="0" categoryIdx="2" bldStep="ptInSeries"/>
                                            </p:graphic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2">
                                            <p:graphicEl>
                                              <a:chart seriesIdx="0" categoryIdx="3" bldStep="ptInSeries"/>
                                            </p:graphic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 nodeType="clickEffect">
                                  <p:stCondLst>
                                    <p:cond delay="0"/>
                                  </p:stCondLst>
                                  <p:childTnLst>
                                    <p:set>
                                      <p:cBhvr>
                                        <p:cTn id="54" dur="1" fill="hold">
                                          <p:stCondLst>
                                            <p:cond delay="0"/>
                                          </p:stCondLst>
                                        </p:cTn>
                                        <p:tgtEl>
                                          <p:spTgt spid="2">
                                            <p:graphicEl>
                                              <a:chart seriesIdx="0" categoryIdx="4" bldStep="ptInSeries"/>
                                            </p:graphic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childTnLst>
                                    <p:set>
                                      <p:cBhvr>
                                        <p:cTn id="58" dur="1" fill="hold">
                                          <p:stCondLst>
                                            <p:cond delay="0"/>
                                          </p:stCondLst>
                                        </p:cTn>
                                        <p:tgtEl>
                                          <p:spTgt spid="2">
                                            <p:graphicEl>
                                              <a:chart seriesIdx="0" categoryIdx="5" bldStep="ptInSeries"/>
                                            </p:graphic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2" nodeType="clickEffect">
                                  <p:stCondLst>
                                    <p:cond delay="0"/>
                                  </p:stCondLst>
                                  <p:childTnLst>
                                    <p:set>
                                      <p:cBhvr>
                                        <p:cTn id="62" dur="1" fill="hold">
                                          <p:stCondLst>
                                            <p:cond delay="99"/>
                                          </p:stCondLst>
                                        </p:cTn>
                                        <p:tgtEl>
                                          <p:spTgt spid="2">
                                            <p:graphicEl>
                                              <a:chart seriesIdx="-3" categoryIdx="-3" bldStep="gridLegend"/>
                                            </p:graphic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2" nodeType="clickEffect">
                                  <p:stCondLst>
                                    <p:cond delay="0"/>
                                  </p:stCondLst>
                                  <p:childTnLst>
                                    <p:set>
                                      <p:cBhvr>
                                        <p:cTn id="66" dur="1" fill="hold">
                                          <p:stCondLst>
                                            <p:cond delay="99"/>
                                          </p:stCondLst>
                                        </p:cTn>
                                        <p:tgtEl>
                                          <p:spTgt spid="2">
                                            <p:graphicEl>
                                              <a:chart seriesIdx="0" categoryIdx="0" bldStep="ptInSeries"/>
                                            </p:graphic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2" nodeType="clickEffect">
                                  <p:stCondLst>
                                    <p:cond delay="0"/>
                                  </p:stCondLst>
                                  <p:childTnLst>
                                    <p:set>
                                      <p:cBhvr>
                                        <p:cTn id="70" dur="1" fill="hold">
                                          <p:stCondLst>
                                            <p:cond delay="99"/>
                                          </p:stCondLst>
                                        </p:cTn>
                                        <p:tgtEl>
                                          <p:spTgt spid="2">
                                            <p:graphicEl>
                                              <a:chart seriesIdx="0" categoryIdx="1" bldStep="ptInSeries"/>
                                            </p:graphic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2" nodeType="clickEffect">
                                  <p:stCondLst>
                                    <p:cond delay="0"/>
                                  </p:stCondLst>
                                  <p:childTnLst>
                                    <p:set>
                                      <p:cBhvr>
                                        <p:cTn id="74" dur="1" fill="hold">
                                          <p:stCondLst>
                                            <p:cond delay="99"/>
                                          </p:stCondLst>
                                        </p:cTn>
                                        <p:tgtEl>
                                          <p:spTgt spid="2">
                                            <p:graphicEl>
                                              <a:chart seriesIdx="0" categoryIdx="2" bldStep="ptInSeries"/>
                                            </p:graphic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2" nodeType="clickEffect">
                                  <p:stCondLst>
                                    <p:cond delay="0"/>
                                  </p:stCondLst>
                                  <p:childTnLst>
                                    <p:set>
                                      <p:cBhvr>
                                        <p:cTn id="78" dur="1" fill="hold">
                                          <p:stCondLst>
                                            <p:cond delay="99"/>
                                          </p:stCondLst>
                                        </p:cTn>
                                        <p:tgtEl>
                                          <p:spTgt spid="2">
                                            <p:graphicEl>
                                              <a:chart seriesIdx="0" categoryIdx="3" bldStep="ptInSeries"/>
                                            </p:graphic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2" nodeType="clickEffect">
                                  <p:stCondLst>
                                    <p:cond delay="0"/>
                                  </p:stCondLst>
                                  <p:childTnLst>
                                    <p:set>
                                      <p:cBhvr>
                                        <p:cTn id="82" dur="1" fill="hold">
                                          <p:stCondLst>
                                            <p:cond delay="99"/>
                                          </p:stCondLst>
                                        </p:cTn>
                                        <p:tgtEl>
                                          <p:spTgt spid="2">
                                            <p:graphicEl>
                                              <a:chart seriesIdx="0" categoryIdx="4" bldStep="ptInSeries"/>
                                            </p:graphic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2" nodeType="clickEffect">
                                  <p:stCondLst>
                                    <p:cond delay="0"/>
                                  </p:stCondLst>
                                  <p:childTnLst>
                                    <p:set>
                                      <p:cBhvr>
                                        <p:cTn id="86" dur="1" fill="hold">
                                          <p:stCondLst>
                                            <p:cond delay="99"/>
                                          </p:stCondLst>
                                        </p:cTn>
                                        <p:tgtEl>
                                          <p:spTgt spid="2">
                                            <p:graphicEl>
                                              <a:chart seriesIdx="0" categoryIdx="5" bldStep="ptIn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Chart bld="seriesEl"/>
        </p:bldSub>
      </p:bldGraphic>
      <p:bldGraphic spid="2" grpId="1">
        <p:bldSub>
          <a:bldChart bld="seriesEl"/>
        </p:bldSub>
      </p:bldGraphic>
      <p:bldGraphic spid="2" grpId="2">
        <p:bldSub>
          <a:bldChart bld="seriesEl"/>
        </p:bldSub>
      </p:bldGraphic>
    </p:bldLst>
  </p:timing>
</p:sld>
</file>

<file path=ppt/slides/slide1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srcRect/>
          <a:stretch>
            <a:fillRect/>
          </a:stretch>
        </p:blipFill>
        <p:spPr bwMode="auto">
          <a:xfrm>
            <a:off x="400050" y="4009813"/>
            <a:ext cx="4880610" cy="3305387"/>
          </a:xfrm>
          <a:prstGeom prst="rect">
            <a:avLst/>
          </a:prstGeom>
          <a:noFill/>
          <a:ln w="9525">
            <a:noFill/>
            <a:miter lim="800000"/>
            <a:headEnd/>
            <a:tailEnd/>
          </a:ln>
          <a:effectLst/>
        </p:spPr>
      </p:pic>
      <p:pic>
        <p:nvPicPr>
          <p:cNvPr id="11267" name="Picture 3"/>
          <p:cNvPicPr>
            <a:picLocks noChangeAspect="1" noChangeArrowheads="1"/>
          </p:cNvPicPr>
          <p:nvPr/>
        </p:nvPicPr>
        <p:blipFill>
          <a:blip r:embed="rId4"/>
          <a:srcRect/>
          <a:stretch>
            <a:fillRect/>
          </a:stretch>
        </p:blipFill>
        <p:spPr bwMode="auto">
          <a:xfrm>
            <a:off x="6160770" y="3970867"/>
            <a:ext cx="3440430" cy="3344333"/>
          </a:xfrm>
          <a:prstGeom prst="rect">
            <a:avLst/>
          </a:prstGeom>
          <a:noFill/>
          <a:ln w="9525">
            <a:noFill/>
            <a:miter lim="800000"/>
            <a:headEnd/>
            <a:tailEnd/>
          </a:ln>
          <a:effectLst/>
        </p:spPr>
      </p:pic>
      <p:sp>
        <p:nvSpPr>
          <p:cNvPr id="11268" name="Oval 4"/>
          <p:cNvSpPr>
            <a:spLocks noChangeArrowheads="1"/>
          </p:cNvSpPr>
          <p:nvPr/>
        </p:nvSpPr>
        <p:spPr bwMode="auto">
          <a:xfrm>
            <a:off x="4720590" y="4876800"/>
            <a:ext cx="1920240" cy="1788160"/>
          </a:xfrm>
          <a:prstGeom prst="ellipse">
            <a:avLst/>
          </a:prstGeom>
          <a:solidFill>
            <a:schemeClr val="tx1"/>
          </a:solidFill>
          <a:ln w="76200">
            <a:solidFill>
              <a:schemeClr val="bg1"/>
            </a:solidFill>
            <a:round/>
            <a:headEnd/>
            <a:tailEnd/>
          </a:ln>
          <a:effectLst/>
        </p:spPr>
        <p:txBody>
          <a:bodyPr wrap="none" lIns="96661" tIns="48331" rIns="96661" bIns="48331" anchor="ctr"/>
          <a:lstStyle/>
          <a:p>
            <a:pPr algn="ctr"/>
            <a:r>
              <a:rPr lang="en-US" sz="4700">
                <a:solidFill>
                  <a:schemeClr val="bg1"/>
                </a:solidFill>
                <a:latin typeface="Tahoma" pitchFamily="34" charset="0"/>
              </a:rPr>
              <a:t>vs.</a:t>
            </a:r>
          </a:p>
        </p:txBody>
      </p:sp>
      <p:sp>
        <p:nvSpPr>
          <p:cNvPr id="11270" name="Rectangle 6"/>
          <p:cNvSpPr>
            <a:spLocks noChangeArrowheads="1"/>
          </p:cNvSpPr>
          <p:nvPr/>
        </p:nvSpPr>
        <p:spPr bwMode="auto">
          <a:xfrm>
            <a:off x="0" y="0"/>
            <a:ext cx="3520440" cy="3413760"/>
          </a:xfrm>
          <a:prstGeom prst="rect">
            <a:avLst/>
          </a:prstGeom>
          <a:solidFill>
            <a:schemeClr val="tx1"/>
          </a:solidFill>
          <a:ln w="9525">
            <a:noFill/>
            <a:miter lim="800000"/>
            <a:headEnd/>
            <a:tailEnd/>
          </a:ln>
          <a:effectLst/>
        </p:spPr>
        <p:txBody>
          <a:bodyPr wrap="none" lIns="96661" tIns="48331" rIns="96661" bIns="48331" anchor="ctr"/>
          <a:lstStyle/>
          <a:p>
            <a:endParaRPr lang="en-US"/>
          </a:p>
        </p:txBody>
      </p:sp>
      <p:pic>
        <p:nvPicPr>
          <p:cNvPr id="11271" name="Picture 7" descr="http://yglesias.thinkprogress.org/wp-content/uploads/2008/09/money_1.jpg"/>
          <p:cNvPicPr>
            <a:picLocks noChangeAspect="1" noChangeArrowheads="1"/>
          </p:cNvPicPr>
          <p:nvPr/>
        </p:nvPicPr>
        <p:blipFill>
          <a:blip r:embed="rId5"/>
          <a:srcRect/>
          <a:stretch>
            <a:fillRect/>
          </a:stretch>
        </p:blipFill>
        <p:spPr bwMode="auto">
          <a:xfrm>
            <a:off x="240030" y="162560"/>
            <a:ext cx="3000375" cy="3048000"/>
          </a:xfrm>
          <a:prstGeom prst="rect">
            <a:avLst/>
          </a:prstGeom>
          <a:noFill/>
        </p:spPr>
      </p:pic>
      <p:sp>
        <p:nvSpPr>
          <p:cNvPr id="11272" name="Rectangle 8"/>
          <p:cNvSpPr>
            <a:spLocks noChangeArrowheads="1"/>
          </p:cNvSpPr>
          <p:nvPr/>
        </p:nvSpPr>
        <p:spPr bwMode="auto">
          <a:xfrm>
            <a:off x="4400550" y="894080"/>
            <a:ext cx="3440430" cy="1463040"/>
          </a:xfrm>
          <a:prstGeom prst="rect">
            <a:avLst/>
          </a:prstGeom>
          <a:solidFill>
            <a:schemeClr val="tx1"/>
          </a:solidFill>
          <a:ln w="9525">
            <a:noFill/>
            <a:miter lim="800000"/>
            <a:headEnd/>
            <a:tailEnd/>
          </a:ln>
          <a:effectLst/>
        </p:spPr>
        <p:txBody>
          <a:bodyPr wrap="none" lIns="96661" tIns="48331" rIns="96661" bIns="48331" anchor="ctr"/>
          <a:lstStyle/>
          <a:p>
            <a:endParaRPr lang="en-US"/>
          </a:p>
        </p:txBody>
      </p:sp>
      <p:pic>
        <p:nvPicPr>
          <p:cNvPr id="11273" name="Picture 9" descr="http://upload.wikimedia.org/wikipedia/commons/f/f6/US_$10_Series_2003_obverse.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960620" y="1137920"/>
            <a:ext cx="2400300" cy="1024467"/>
          </a:xfrm>
          <a:prstGeom prst="rect">
            <a:avLst/>
          </a:prstGeom>
          <a:noFill/>
        </p:spPr>
      </p:pic>
      <p:sp>
        <p:nvSpPr>
          <p:cNvPr id="11277" name="Oval 13"/>
          <p:cNvSpPr>
            <a:spLocks noChangeArrowheads="1"/>
          </p:cNvSpPr>
          <p:nvPr/>
        </p:nvSpPr>
        <p:spPr bwMode="auto">
          <a:xfrm>
            <a:off x="2880360" y="731520"/>
            <a:ext cx="1920240" cy="1788160"/>
          </a:xfrm>
          <a:prstGeom prst="ellipse">
            <a:avLst/>
          </a:prstGeom>
          <a:solidFill>
            <a:schemeClr val="tx1"/>
          </a:solidFill>
          <a:ln w="76200">
            <a:solidFill>
              <a:schemeClr val="bg1"/>
            </a:solidFill>
            <a:round/>
            <a:headEnd/>
            <a:tailEnd/>
          </a:ln>
          <a:effectLst/>
        </p:spPr>
        <p:txBody>
          <a:bodyPr wrap="none" lIns="96661" tIns="48331" rIns="96661" bIns="48331" anchor="ctr"/>
          <a:lstStyle/>
          <a:p>
            <a:pPr algn="ctr"/>
            <a:r>
              <a:rPr lang="en-US" sz="4700">
                <a:solidFill>
                  <a:schemeClr val="bg1"/>
                </a:solidFill>
                <a:latin typeface="Tahoma" pitchFamily="34" charset="0"/>
              </a:rPr>
              <a:t>vs.</a:t>
            </a:r>
          </a:p>
        </p:txBody>
      </p:sp>
    </p:spTree>
    <p:extLst>
      <p:ext uri="{BB962C8B-B14F-4D97-AF65-F5344CB8AC3E}">
        <p14:creationId xmlns:p14="http://schemas.microsoft.com/office/powerpoint/2010/main" val="36239374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26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2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7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27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27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27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2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animBg="1"/>
      <p:bldP spid="11270" grpId="0" animBg="1"/>
      <p:bldP spid="11272" grpId="0" animBg="1"/>
      <p:bldP spid="11277" grpId="0" animBg="1"/>
    </p:bldLst>
  </p:timing>
</p:sld>
</file>

<file path=ppt/slides/slide1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srcRect/>
          <a:stretch>
            <a:fillRect/>
          </a:stretch>
        </p:blipFill>
        <p:spPr bwMode="auto">
          <a:xfrm>
            <a:off x="0" y="3251200"/>
            <a:ext cx="4880610" cy="3305387"/>
          </a:xfrm>
          <a:prstGeom prst="rect">
            <a:avLst/>
          </a:prstGeom>
          <a:noFill/>
          <a:ln w="9525">
            <a:noFill/>
            <a:miter lim="800000"/>
            <a:headEnd/>
            <a:tailEnd/>
          </a:ln>
          <a:effectLst/>
        </p:spPr>
      </p:pic>
      <p:pic>
        <p:nvPicPr>
          <p:cNvPr id="15363" name="Picture 3"/>
          <p:cNvPicPr>
            <a:picLocks noChangeAspect="1" noChangeArrowheads="1"/>
          </p:cNvPicPr>
          <p:nvPr/>
        </p:nvPicPr>
        <p:blipFill>
          <a:blip r:embed="rId4"/>
          <a:srcRect/>
          <a:stretch>
            <a:fillRect/>
          </a:stretch>
        </p:blipFill>
        <p:spPr bwMode="auto">
          <a:xfrm>
            <a:off x="6160770" y="3251200"/>
            <a:ext cx="3440430" cy="3344334"/>
          </a:xfrm>
          <a:prstGeom prst="rect">
            <a:avLst/>
          </a:prstGeom>
          <a:noFill/>
          <a:ln w="9525">
            <a:noFill/>
            <a:miter lim="800000"/>
            <a:headEnd/>
            <a:tailEnd/>
          </a:ln>
          <a:effectLst/>
        </p:spPr>
      </p:pic>
      <p:sp>
        <p:nvSpPr>
          <p:cNvPr id="15365" name="Rectangle 5"/>
          <p:cNvSpPr>
            <a:spLocks noChangeArrowheads="1"/>
          </p:cNvSpPr>
          <p:nvPr/>
        </p:nvSpPr>
        <p:spPr bwMode="auto">
          <a:xfrm>
            <a:off x="560070" y="243840"/>
            <a:ext cx="3520440" cy="3413760"/>
          </a:xfrm>
          <a:prstGeom prst="rect">
            <a:avLst/>
          </a:prstGeom>
          <a:solidFill>
            <a:schemeClr val="tx1"/>
          </a:solidFill>
          <a:ln w="9525">
            <a:noFill/>
            <a:miter lim="800000"/>
            <a:headEnd/>
            <a:tailEnd/>
          </a:ln>
          <a:effectLst/>
        </p:spPr>
        <p:txBody>
          <a:bodyPr wrap="none" lIns="96661" tIns="48331" rIns="96661" bIns="48331" anchor="ctr"/>
          <a:lstStyle/>
          <a:p>
            <a:endParaRPr lang="en-US"/>
          </a:p>
        </p:txBody>
      </p:sp>
      <p:pic>
        <p:nvPicPr>
          <p:cNvPr id="15366" name="Picture 6" descr="http://yglesias.thinkprogress.org/wp-content/uploads/2008/09/money_1.jpg"/>
          <p:cNvPicPr>
            <a:picLocks noChangeAspect="1" noChangeArrowheads="1"/>
          </p:cNvPicPr>
          <p:nvPr/>
        </p:nvPicPr>
        <p:blipFill>
          <a:blip r:embed="rId5"/>
          <a:srcRect/>
          <a:stretch>
            <a:fillRect/>
          </a:stretch>
        </p:blipFill>
        <p:spPr bwMode="auto">
          <a:xfrm>
            <a:off x="800100" y="406400"/>
            <a:ext cx="3000375" cy="3048000"/>
          </a:xfrm>
          <a:prstGeom prst="rect">
            <a:avLst/>
          </a:prstGeom>
          <a:noFill/>
        </p:spPr>
      </p:pic>
      <p:sp>
        <p:nvSpPr>
          <p:cNvPr id="15367" name="Rectangle 7"/>
          <p:cNvSpPr>
            <a:spLocks noChangeArrowheads="1"/>
          </p:cNvSpPr>
          <p:nvPr/>
        </p:nvSpPr>
        <p:spPr bwMode="auto">
          <a:xfrm>
            <a:off x="6160770" y="2194560"/>
            <a:ext cx="3440430" cy="1463040"/>
          </a:xfrm>
          <a:prstGeom prst="rect">
            <a:avLst/>
          </a:prstGeom>
          <a:solidFill>
            <a:schemeClr val="tx1"/>
          </a:solidFill>
          <a:ln w="9525">
            <a:noFill/>
            <a:miter lim="800000"/>
            <a:headEnd/>
            <a:tailEnd/>
          </a:ln>
          <a:effectLst/>
        </p:spPr>
        <p:txBody>
          <a:bodyPr wrap="none" lIns="96661" tIns="48331" rIns="96661" bIns="48331" anchor="ctr"/>
          <a:lstStyle/>
          <a:p>
            <a:endParaRPr lang="en-US"/>
          </a:p>
        </p:txBody>
      </p:sp>
      <p:pic>
        <p:nvPicPr>
          <p:cNvPr id="15368" name="Picture 8" descr="http://upload.wikimedia.org/wikipedia/commons/f/f6/US_$10_Series_2003_obverse.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720840" y="2438400"/>
            <a:ext cx="2400300" cy="1024467"/>
          </a:xfrm>
          <a:prstGeom prst="rect">
            <a:avLst/>
          </a:prstGeom>
          <a:noFill/>
        </p:spPr>
      </p:pic>
      <p:sp>
        <p:nvSpPr>
          <p:cNvPr id="15370" name="Oval 10"/>
          <p:cNvSpPr>
            <a:spLocks noChangeArrowheads="1"/>
          </p:cNvSpPr>
          <p:nvPr/>
        </p:nvSpPr>
        <p:spPr bwMode="auto">
          <a:xfrm>
            <a:off x="3680460" y="2357120"/>
            <a:ext cx="3120390" cy="3007360"/>
          </a:xfrm>
          <a:prstGeom prst="ellipse">
            <a:avLst/>
          </a:prstGeom>
          <a:solidFill>
            <a:schemeClr val="tx1"/>
          </a:solidFill>
          <a:ln w="76200">
            <a:solidFill>
              <a:schemeClr val="bg1"/>
            </a:solidFill>
            <a:round/>
            <a:headEnd/>
            <a:tailEnd/>
          </a:ln>
          <a:effectLst/>
        </p:spPr>
        <p:txBody>
          <a:bodyPr wrap="none" lIns="96661" tIns="48331" rIns="96661" bIns="48331" anchor="ctr"/>
          <a:lstStyle/>
          <a:p>
            <a:pPr algn="ctr"/>
            <a:r>
              <a:rPr lang="en-US" sz="4700">
                <a:solidFill>
                  <a:schemeClr val="bg1"/>
                </a:solidFill>
                <a:latin typeface="Tahoma" pitchFamily="34" charset="0"/>
              </a:rPr>
              <a:t>vs.</a:t>
            </a:r>
          </a:p>
        </p:txBody>
      </p:sp>
    </p:spTree>
    <p:extLst>
      <p:ext uri="{BB962C8B-B14F-4D97-AF65-F5344CB8AC3E}">
        <p14:creationId xmlns:p14="http://schemas.microsoft.com/office/powerpoint/2010/main" val="39382839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defRPr/>
            </a:pPr>
            <a:r>
              <a:rPr lang="en-US" dirty="0">
                <a:cs typeface="+mj-cs"/>
              </a:rPr>
              <a:t>Retirement Benefits:   Social Security.</a:t>
            </a:r>
          </a:p>
        </p:txBody>
      </p:sp>
      <p:sp>
        <p:nvSpPr>
          <p:cNvPr id="72707" name="Rectangle 3"/>
          <p:cNvSpPr>
            <a:spLocks noGrp="1" noChangeArrowheads="1"/>
          </p:cNvSpPr>
          <p:nvPr>
            <p:ph idx="1"/>
          </p:nvPr>
        </p:nvSpPr>
        <p:spPr/>
        <p:txBody>
          <a:bodyPr/>
          <a:lstStyle/>
          <a:p>
            <a:pPr eaLnBrk="1" hangingPunct="1">
              <a:spcBef>
                <a:spcPct val="40000"/>
              </a:spcBef>
              <a:defRPr/>
            </a:pPr>
            <a:r>
              <a:rPr lang="en-US" dirty="0">
                <a:cs typeface="+mn-cs"/>
              </a:rPr>
              <a:t>Benefits can be claimed at any age 62-70</a:t>
            </a:r>
          </a:p>
          <a:p>
            <a:pPr eaLnBrk="1" hangingPunct="1">
              <a:spcBef>
                <a:spcPct val="40000"/>
              </a:spcBef>
              <a:defRPr/>
            </a:pPr>
            <a:r>
              <a:rPr lang="en-US" dirty="0">
                <a:cs typeface="+mn-cs"/>
              </a:rPr>
              <a:t>The longer claiming is delayed, the larger the monthly benefit</a:t>
            </a:r>
          </a:p>
          <a:p>
            <a:pPr eaLnBrk="1" hangingPunct="1">
              <a:spcBef>
                <a:spcPct val="40000"/>
              </a:spcBef>
              <a:defRPr/>
            </a:pPr>
            <a:r>
              <a:rPr lang="en-US" dirty="0">
                <a:cs typeface="+mn-cs"/>
              </a:rPr>
              <a:t>Benefits freeze in size at claiming</a:t>
            </a:r>
          </a:p>
        </p:txBody>
      </p:sp>
      <p:sp>
        <p:nvSpPr>
          <p:cNvPr id="6" name="Slide Number Placeholder 3"/>
          <p:cNvSpPr>
            <a:spLocks noGrp="1"/>
          </p:cNvSpPr>
          <p:nvPr>
            <p:ph type="sldNum" sz="quarter" idx="4294967295"/>
          </p:nvPr>
        </p:nvSpPr>
        <p:spPr>
          <a:xfrm>
            <a:off x="9041130" y="6888480"/>
            <a:ext cx="560070" cy="345440"/>
          </a:xfrm>
          <a:prstGeom prst="rect">
            <a:avLst/>
          </a:prstGeom>
        </p:spPr>
        <p:txBody>
          <a:bodyPr/>
          <a:lstStyle/>
          <a:p>
            <a:pPr>
              <a:defRPr/>
            </a:pPr>
            <a:fld id="{CA1BD021-8223-8A4F-9879-EED51A03C184}" type="slidenum">
              <a:rPr lang="en-US"/>
              <a:pPr>
                <a:defRPr/>
              </a:pPr>
              <a:t>195</a:t>
            </a:fld>
            <a:endParaRPr lang="en-US"/>
          </a:p>
        </p:txBody>
      </p:sp>
      <p:sp>
        <p:nvSpPr>
          <p:cNvPr id="72709" name="Rectangle 5"/>
          <p:cNvSpPr>
            <a:spLocks noChangeArrowheads="1"/>
          </p:cNvSpPr>
          <p:nvPr/>
        </p:nvSpPr>
        <p:spPr bwMode="auto">
          <a:xfrm>
            <a:off x="0" y="6664960"/>
            <a:ext cx="8881110" cy="650240"/>
          </a:xfrm>
          <a:prstGeom prst="rect">
            <a:avLst/>
          </a:prstGeom>
          <a:solidFill>
            <a:schemeClr val="bg1"/>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6661" tIns="48331" rIns="96661" bIns="48331" anchor="ctr"/>
          <a:lstStyle/>
          <a:p>
            <a:pPr>
              <a:defRPr/>
            </a:pPr>
            <a:endParaRPr lang="en-US">
              <a:cs typeface="+mn-cs"/>
            </a:endParaRPr>
          </a:p>
        </p:txBody>
      </p:sp>
      <p:pic>
        <p:nvPicPr>
          <p:cNvPr id="1638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20140" y="3738880"/>
            <a:ext cx="7360920" cy="3246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10"/>
          <p:cNvSpPr>
            <a:spLocks noChangeArrowheads="1"/>
          </p:cNvSpPr>
          <p:nvPr/>
        </p:nvSpPr>
        <p:spPr bwMode="auto">
          <a:xfrm>
            <a:off x="2209800" y="4419600"/>
            <a:ext cx="855701" cy="2262064"/>
          </a:xfrm>
          <a:prstGeom prst="ellipse">
            <a:avLst/>
          </a:prstGeom>
          <a:noFill/>
          <a:ln w="76200">
            <a:solidFill>
              <a:srgbClr val="A50021"/>
            </a:solidFill>
            <a:round/>
            <a:headEnd/>
            <a:tailEnd/>
          </a:ln>
          <a:effectLst/>
        </p:spPr>
        <p:txBody>
          <a:bodyPr wrap="none" lIns="96661" tIns="48331" rIns="96661" bIns="48331" anchor="ctr"/>
          <a:lstStyle/>
          <a:p>
            <a:endParaRPr lang="en-US"/>
          </a:p>
        </p:txBody>
      </p:sp>
    </p:spTree>
    <p:extLst>
      <p:ext uri="{BB962C8B-B14F-4D97-AF65-F5344CB8AC3E}">
        <p14:creationId xmlns:p14="http://schemas.microsoft.com/office/powerpoint/2010/main" val="37493516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defRPr/>
            </a:pPr>
            <a:r>
              <a:rPr lang="en-US" dirty="0"/>
              <a:t>When to Claim SSA Benefits?</a:t>
            </a:r>
            <a:endParaRPr lang="en-US" dirty="0">
              <a:cs typeface="+mj-cs"/>
            </a:endParaRPr>
          </a:p>
        </p:txBody>
      </p:sp>
      <p:sp>
        <p:nvSpPr>
          <p:cNvPr id="72707" name="Rectangle 3"/>
          <p:cNvSpPr>
            <a:spLocks noGrp="1" noChangeArrowheads="1"/>
          </p:cNvSpPr>
          <p:nvPr>
            <p:ph idx="1"/>
          </p:nvPr>
        </p:nvSpPr>
        <p:spPr/>
        <p:txBody>
          <a:bodyPr/>
          <a:lstStyle/>
          <a:p>
            <a:pPr eaLnBrk="1" hangingPunct="1">
              <a:spcBef>
                <a:spcPct val="40000"/>
              </a:spcBef>
              <a:defRPr/>
            </a:pPr>
            <a:r>
              <a:rPr lang="en-US" dirty="0">
                <a:cs typeface="+mn-cs"/>
              </a:rPr>
              <a:t>Benefits can be claimed at any age 62-70</a:t>
            </a:r>
          </a:p>
          <a:p>
            <a:pPr eaLnBrk="1" hangingPunct="1">
              <a:spcBef>
                <a:spcPct val="40000"/>
              </a:spcBef>
              <a:defRPr/>
            </a:pPr>
            <a:r>
              <a:rPr lang="en-US" dirty="0">
                <a:cs typeface="+mn-cs"/>
              </a:rPr>
              <a:t>The longer claiming is delayed, the larger the monthly benefit (same with annuities).</a:t>
            </a:r>
          </a:p>
          <a:p>
            <a:pPr eaLnBrk="1" hangingPunct="1">
              <a:spcBef>
                <a:spcPct val="40000"/>
              </a:spcBef>
              <a:defRPr/>
            </a:pPr>
            <a:r>
              <a:rPr lang="en-US" dirty="0">
                <a:cs typeface="+mn-cs"/>
              </a:rPr>
              <a:t>Benefits freeze in size at claiming.</a:t>
            </a:r>
          </a:p>
        </p:txBody>
      </p:sp>
      <p:sp>
        <p:nvSpPr>
          <p:cNvPr id="6" name="Slide Number Placeholder 3"/>
          <p:cNvSpPr>
            <a:spLocks noGrp="1"/>
          </p:cNvSpPr>
          <p:nvPr>
            <p:ph type="sldNum" sz="quarter" idx="4294967295"/>
          </p:nvPr>
        </p:nvSpPr>
        <p:spPr>
          <a:xfrm>
            <a:off x="9041130" y="6888480"/>
            <a:ext cx="560070" cy="345440"/>
          </a:xfrm>
          <a:prstGeom prst="rect">
            <a:avLst/>
          </a:prstGeom>
        </p:spPr>
        <p:txBody>
          <a:bodyPr/>
          <a:lstStyle/>
          <a:p>
            <a:pPr>
              <a:defRPr/>
            </a:pPr>
            <a:fld id="{CA1BD021-8223-8A4F-9879-EED51A03C184}" type="slidenum">
              <a:rPr lang="en-US"/>
              <a:pPr>
                <a:defRPr/>
              </a:pPr>
              <a:t>196</a:t>
            </a:fld>
            <a:endParaRPr lang="en-US"/>
          </a:p>
        </p:txBody>
      </p:sp>
      <p:sp>
        <p:nvSpPr>
          <p:cNvPr id="72709" name="Rectangle 5"/>
          <p:cNvSpPr>
            <a:spLocks noChangeArrowheads="1"/>
          </p:cNvSpPr>
          <p:nvPr/>
        </p:nvSpPr>
        <p:spPr bwMode="auto">
          <a:xfrm>
            <a:off x="0" y="6664960"/>
            <a:ext cx="8881110" cy="650240"/>
          </a:xfrm>
          <a:prstGeom prst="rect">
            <a:avLst/>
          </a:prstGeom>
          <a:solidFill>
            <a:schemeClr val="bg1"/>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6661" tIns="48331" rIns="96661" bIns="48331" anchor="ctr"/>
          <a:lstStyle/>
          <a:p>
            <a:pPr>
              <a:defRPr/>
            </a:pPr>
            <a:endParaRPr lang="en-US">
              <a:cs typeface="+mn-cs"/>
            </a:endParaRPr>
          </a:p>
        </p:txBody>
      </p:sp>
      <p:grpSp>
        <p:nvGrpSpPr>
          <p:cNvPr id="2" name="Group 1"/>
          <p:cNvGrpSpPr/>
          <p:nvPr/>
        </p:nvGrpSpPr>
        <p:grpSpPr>
          <a:xfrm>
            <a:off x="503396" y="4096174"/>
            <a:ext cx="8801100" cy="2438400"/>
            <a:chOff x="381000" y="2514600"/>
            <a:chExt cx="8382000" cy="2286000"/>
          </a:xfrm>
        </p:grpSpPr>
        <p:sp>
          <p:nvSpPr>
            <p:cNvPr id="7" name="Line 3"/>
            <p:cNvSpPr>
              <a:spLocks noChangeShapeType="1"/>
            </p:cNvSpPr>
            <p:nvPr/>
          </p:nvSpPr>
          <p:spPr bwMode="auto">
            <a:xfrm>
              <a:off x="381000" y="2514600"/>
              <a:ext cx="8382000" cy="0"/>
            </a:xfrm>
            <a:prstGeom prst="line">
              <a:avLst/>
            </a:prstGeom>
            <a:noFill/>
            <a:ln w="76200">
              <a:solidFill>
                <a:schemeClr val="tx1"/>
              </a:solidFill>
              <a:round/>
              <a:headEnd/>
              <a:tailEnd/>
            </a:ln>
            <a:effectLst/>
          </p:spPr>
          <p:txBody>
            <a:bodyPr/>
            <a:lstStyle/>
            <a:p>
              <a:endParaRPr lang="en-US"/>
            </a:p>
          </p:txBody>
        </p:sp>
        <p:sp>
          <p:nvSpPr>
            <p:cNvPr id="8" name="AutoShape 5"/>
            <p:cNvSpPr>
              <a:spLocks noChangeArrowheads="1"/>
            </p:cNvSpPr>
            <p:nvPr/>
          </p:nvSpPr>
          <p:spPr bwMode="auto">
            <a:xfrm rot="10800000" flipH="1">
              <a:off x="762000" y="2895600"/>
              <a:ext cx="2133600" cy="1905000"/>
            </a:xfrm>
            <a:prstGeom prst="wedgeRectCallout">
              <a:avLst>
                <a:gd name="adj1" fmla="val -43755"/>
                <a:gd name="adj2" fmla="val 65250"/>
              </a:avLst>
            </a:prstGeom>
            <a:gradFill rotWithShape="1">
              <a:gsLst>
                <a:gs pos="0">
                  <a:srgbClr val="339966">
                    <a:gamma/>
                    <a:shade val="46275"/>
                    <a:invGamma/>
                  </a:srgbClr>
                </a:gs>
                <a:gs pos="50000">
                  <a:srgbClr val="339966"/>
                </a:gs>
                <a:gs pos="100000">
                  <a:srgbClr val="339966">
                    <a:gamma/>
                    <a:shade val="46275"/>
                    <a:invGamma/>
                  </a:srgbClr>
                </a:gs>
              </a:gsLst>
              <a:lin ang="5400000" scaled="1"/>
            </a:gradFill>
            <a:ln w="9525">
              <a:noFill/>
              <a:miter lim="800000"/>
              <a:headEnd/>
              <a:tailEnd/>
            </a:ln>
            <a:effectLst/>
          </p:spPr>
          <p:txBody>
            <a:bodyPr rot="10800000"/>
            <a:lstStyle/>
            <a:p>
              <a:pPr algn="ctr"/>
              <a:r>
                <a:rPr lang="en-US" sz="3000" b="1">
                  <a:solidFill>
                    <a:schemeClr val="bg1"/>
                  </a:solidFill>
                  <a:latin typeface="Tahoma" pitchFamily="34" charset="0"/>
                </a:rPr>
                <a:t>62 = EEA</a:t>
              </a:r>
            </a:p>
            <a:p>
              <a:pPr algn="ctr"/>
              <a:r>
                <a:rPr lang="en-US" sz="3000" b="1">
                  <a:solidFill>
                    <a:schemeClr val="bg1"/>
                  </a:solidFill>
                  <a:latin typeface="Tahoma" pitchFamily="34" charset="0"/>
                </a:rPr>
                <a:t>Earliest</a:t>
              </a:r>
            </a:p>
            <a:p>
              <a:pPr algn="ctr"/>
              <a:r>
                <a:rPr lang="en-US" sz="3000" b="1">
                  <a:solidFill>
                    <a:schemeClr val="bg1"/>
                  </a:solidFill>
                  <a:latin typeface="Tahoma" pitchFamily="34" charset="0"/>
                </a:rPr>
                <a:t>Eligibility</a:t>
              </a:r>
            </a:p>
            <a:p>
              <a:pPr algn="ctr"/>
              <a:r>
                <a:rPr lang="en-US" sz="3000" b="1">
                  <a:solidFill>
                    <a:schemeClr val="bg1"/>
                  </a:solidFill>
                  <a:latin typeface="Tahoma" pitchFamily="34" charset="0"/>
                </a:rPr>
                <a:t>Age</a:t>
              </a:r>
            </a:p>
          </p:txBody>
        </p:sp>
        <p:sp>
          <p:nvSpPr>
            <p:cNvPr id="9" name="AutoShape 6"/>
            <p:cNvSpPr>
              <a:spLocks noChangeArrowheads="1"/>
            </p:cNvSpPr>
            <p:nvPr/>
          </p:nvSpPr>
          <p:spPr bwMode="auto">
            <a:xfrm rot="10800000" flipH="1">
              <a:off x="3124200" y="2895600"/>
              <a:ext cx="2895600" cy="1905000"/>
            </a:xfrm>
            <a:prstGeom prst="wedgeRectCallout">
              <a:avLst>
                <a:gd name="adj1" fmla="val -18699"/>
                <a:gd name="adj2" fmla="val 66667"/>
              </a:avLst>
            </a:prstGeom>
            <a:gradFill rotWithShape="1">
              <a:gsLst>
                <a:gs pos="0">
                  <a:srgbClr val="339966">
                    <a:gamma/>
                    <a:shade val="46275"/>
                    <a:invGamma/>
                  </a:srgbClr>
                </a:gs>
                <a:gs pos="50000">
                  <a:srgbClr val="339966"/>
                </a:gs>
                <a:gs pos="100000">
                  <a:srgbClr val="339966">
                    <a:gamma/>
                    <a:shade val="46275"/>
                    <a:invGamma/>
                  </a:srgbClr>
                </a:gs>
              </a:gsLst>
              <a:lin ang="5400000" scaled="1"/>
            </a:gradFill>
            <a:ln w="9525">
              <a:noFill/>
              <a:miter lim="800000"/>
              <a:headEnd/>
              <a:tailEnd/>
            </a:ln>
            <a:effectLst/>
          </p:spPr>
          <p:txBody>
            <a:bodyPr rot="10800000"/>
            <a:lstStyle/>
            <a:p>
              <a:pPr algn="ctr"/>
              <a:r>
                <a:rPr lang="en-US" sz="3000" b="1" dirty="0">
                  <a:solidFill>
                    <a:schemeClr val="bg1"/>
                  </a:solidFill>
                  <a:latin typeface="Tahoma" pitchFamily="34" charset="0"/>
                </a:rPr>
                <a:t>66 or 67 = FRA</a:t>
              </a:r>
            </a:p>
            <a:p>
              <a:pPr algn="ctr"/>
              <a:r>
                <a:rPr lang="en-US" sz="3000" b="1" dirty="0">
                  <a:solidFill>
                    <a:schemeClr val="bg1"/>
                  </a:solidFill>
                  <a:latin typeface="Tahoma" pitchFamily="34" charset="0"/>
                </a:rPr>
                <a:t>Full Retirement</a:t>
              </a:r>
            </a:p>
            <a:p>
              <a:pPr algn="ctr"/>
              <a:r>
                <a:rPr lang="en-US" sz="3000" b="1" dirty="0">
                  <a:solidFill>
                    <a:schemeClr val="bg1"/>
                  </a:solidFill>
                  <a:latin typeface="Tahoma" pitchFamily="34" charset="0"/>
                </a:rPr>
                <a:t>Age</a:t>
              </a:r>
            </a:p>
          </p:txBody>
        </p:sp>
        <p:sp>
          <p:nvSpPr>
            <p:cNvPr id="10" name="AutoShape 7"/>
            <p:cNvSpPr>
              <a:spLocks noChangeArrowheads="1"/>
            </p:cNvSpPr>
            <p:nvPr/>
          </p:nvSpPr>
          <p:spPr bwMode="auto">
            <a:xfrm rot="10800000" flipH="1">
              <a:off x="6324600" y="2895600"/>
              <a:ext cx="2133600" cy="1905000"/>
            </a:xfrm>
            <a:prstGeom prst="wedgeRectCallout">
              <a:avLst>
                <a:gd name="adj1" fmla="val -153"/>
                <a:gd name="adj2" fmla="val 65495"/>
              </a:avLst>
            </a:prstGeom>
            <a:gradFill rotWithShape="1">
              <a:gsLst>
                <a:gs pos="0">
                  <a:srgbClr val="339966">
                    <a:gamma/>
                    <a:shade val="46275"/>
                    <a:invGamma/>
                  </a:srgbClr>
                </a:gs>
                <a:gs pos="50000">
                  <a:srgbClr val="339966"/>
                </a:gs>
                <a:gs pos="100000">
                  <a:srgbClr val="339966">
                    <a:gamma/>
                    <a:shade val="46275"/>
                    <a:invGamma/>
                  </a:srgbClr>
                </a:gs>
              </a:gsLst>
              <a:lin ang="5400000" scaled="1"/>
            </a:gradFill>
            <a:ln w="9525">
              <a:noFill/>
              <a:miter lim="800000"/>
              <a:headEnd/>
              <a:tailEnd/>
            </a:ln>
            <a:effectLst/>
          </p:spPr>
          <p:txBody>
            <a:bodyPr rot="10800000"/>
            <a:lstStyle/>
            <a:p>
              <a:pPr algn="ctr"/>
              <a:r>
                <a:rPr lang="en-US" sz="3000" b="1">
                  <a:solidFill>
                    <a:schemeClr val="bg1"/>
                  </a:solidFill>
                  <a:latin typeface="Tahoma" pitchFamily="34" charset="0"/>
                </a:rPr>
                <a:t>70</a:t>
              </a:r>
            </a:p>
            <a:p>
              <a:pPr algn="ctr"/>
              <a:r>
                <a:rPr lang="en-US" sz="3000" b="1">
                  <a:solidFill>
                    <a:schemeClr val="bg1"/>
                  </a:solidFill>
                  <a:latin typeface="Tahoma" pitchFamily="34" charset="0"/>
                </a:rPr>
                <a:t>Last Age of Benefit Increase</a:t>
              </a:r>
            </a:p>
          </p:txBody>
        </p:sp>
      </p:grpSp>
    </p:spTree>
    <p:extLst>
      <p:ext uri="{BB962C8B-B14F-4D97-AF65-F5344CB8AC3E}">
        <p14:creationId xmlns:p14="http://schemas.microsoft.com/office/powerpoint/2010/main" val="18347508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076" name="Object 4"/>
          <p:cNvGraphicFramePr>
            <a:graphicFrameLocks noGrp="1" noChangeAspect="1"/>
          </p:cNvGraphicFramePr>
          <p:nvPr>
            <p:ph/>
          </p:nvPr>
        </p:nvGraphicFramePr>
        <p:xfrm>
          <a:off x="480060" y="1342272"/>
          <a:ext cx="8641080" cy="3686557"/>
        </p:xfrm>
        <a:graphic>
          <a:graphicData uri="http://schemas.openxmlformats.org/presentationml/2006/ole">
            <mc:AlternateContent xmlns:mc="http://schemas.openxmlformats.org/markup-compatibility/2006">
              <mc:Choice xmlns:v="urn:schemas-microsoft-com:vml" Requires="v">
                <p:oleObj spid="_x0000_s14438" name="Worksheet" r:id="rId4" imgW="8439150" imgH="3543300" progId="Excel.Sheet.8">
                  <p:embed/>
                </p:oleObj>
              </mc:Choice>
              <mc:Fallback>
                <p:oleObj name="Worksheet" r:id="rId4" imgW="8439150" imgH="3543300" progId="Excel.Sheet.8">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 y="1342272"/>
                        <a:ext cx="8641080" cy="3686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3078" name="Rectangle 6"/>
          <p:cNvSpPr>
            <a:spLocks noChangeArrowheads="1"/>
          </p:cNvSpPr>
          <p:nvPr/>
        </p:nvSpPr>
        <p:spPr bwMode="auto">
          <a:xfrm>
            <a:off x="1104138" y="991114"/>
            <a:ext cx="7776972" cy="764874"/>
          </a:xfrm>
          <a:prstGeom prst="rect">
            <a:avLst/>
          </a:prstGeom>
          <a:noFill/>
          <a:ln w="9525">
            <a:noFill/>
            <a:miter lim="800000"/>
            <a:headEnd/>
            <a:tailEnd/>
          </a:ln>
          <a:effectLst/>
        </p:spPr>
        <p:txBody>
          <a:bodyPr lIns="96661" tIns="48331" rIns="96661" bIns="48331" anchor="ctr"/>
          <a:lstStyle/>
          <a:p>
            <a:pPr algn="ctr"/>
            <a:endParaRPr lang="en-US" sz="4700">
              <a:solidFill>
                <a:schemeClr val="tx2"/>
              </a:solidFill>
            </a:endParaRPr>
          </a:p>
        </p:txBody>
      </p:sp>
      <p:sp>
        <p:nvSpPr>
          <p:cNvPr id="3079" name="AutoShape 7"/>
          <p:cNvSpPr>
            <a:spLocks noChangeArrowheads="1"/>
          </p:cNvSpPr>
          <p:nvPr/>
        </p:nvSpPr>
        <p:spPr bwMode="auto">
          <a:xfrm rot="10800000" flipH="1">
            <a:off x="1136684" y="5263443"/>
            <a:ext cx="2016252" cy="1845111"/>
          </a:xfrm>
          <a:prstGeom prst="wedgeRectCallout">
            <a:avLst>
              <a:gd name="adj1" fmla="val -12949"/>
              <a:gd name="adj2" fmla="val 115333"/>
            </a:avLst>
          </a:prstGeom>
          <a:solidFill>
            <a:srgbClr val="339966">
              <a:alpha val="50000"/>
            </a:srgbClr>
          </a:solidFill>
          <a:ln w="9525">
            <a:noFill/>
            <a:miter lim="800000"/>
            <a:headEnd/>
            <a:tailEnd/>
          </a:ln>
          <a:effectLst/>
        </p:spPr>
        <p:txBody>
          <a:bodyPr rot="10800000" lIns="96661" tIns="48331" rIns="96661" bIns="48331"/>
          <a:lstStyle/>
          <a:p>
            <a:pPr algn="ctr"/>
            <a:r>
              <a:rPr lang="en-US" sz="3000" b="1" dirty="0">
                <a:latin typeface="Tahoma" pitchFamily="34" charset="0"/>
              </a:rPr>
              <a:t>62 = EEA</a:t>
            </a:r>
          </a:p>
          <a:p>
            <a:pPr algn="ctr"/>
            <a:r>
              <a:rPr lang="en-US" sz="3000" b="1" dirty="0">
                <a:latin typeface="Tahoma" pitchFamily="34" charset="0"/>
              </a:rPr>
              <a:t>Earliest</a:t>
            </a:r>
          </a:p>
          <a:p>
            <a:pPr algn="ctr"/>
            <a:r>
              <a:rPr lang="en-US" sz="3000" b="1" dirty="0">
                <a:latin typeface="Tahoma" pitchFamily="34" charset="0"/>
              </a:rPr>
              <a:t>Eligibility</a:t>
            </a:r>
          </a:p>
          <a:p>
            <a:pPr algn="ctr"/>
            <a:r>
              <a:rPr lang="en-US" sz="3000" b="1" dirty="0">
                <a:latin typeface="Tahoma" pitchFamily="34" charset="0"/>
              </a:rPr>
              <a:t>Age</a:t>
            </a:r>
          </a:p>
        </p:txBody>
      </p:sp>
      <p:sp>
        <p:nvSpPr>
          <p:cNvPr id="3080" name="AutoShape 8"/>
          <p:cNvSpPr>
            <a:spLocks noChangeArrowheads="1"/>
          </p:cNvSpPr>
          <p:nvPr/>
        </p:nvSpPr>
        <p:spPr bwMode="auto">
          <a:xfrm rot="10800000" flipH="1">
            <a:off x="3937034" y="5263443"/>
            <a:ext cx="2736342" cy="1845111"/>
          </a:xfrm>
          <a:prstGeom prst="wedgeRectCallout">
            <a:avLst>
              <a:gd name="adj1" fmla="val 35468"/>
              <a:gd name="adj2" fmla="val 117333"/>
            </a:avLst>
          </a:prstGeom>
          <a:solidFill>
            <a:srgbClr val="339966">
              <a:alpha val="50000"/>
            </a:srgbClr>
          </a:solidFill>
          <a:ln w="9525">
            <a:noFill/>
            <a:miter lim="800000"/>
            <a:headEnd/>
            <a:tailEnd/>
          </a:ln>
          <a:effectLst/>
        </p:spPr>
        <p:txBody>
          <a:bodyPr rot="10800000" lIns="96661" tIns="48331" rIns="96661" bIns="48331"/>
          <a:lstStyle/>
          <a:p>
            <a:pPr algn="ctr"/>
            <a:r>
              <a:rPr lang="en-US" sz="3000" b="1" dirty="0">
                <a:latin typeface="Tahoma" pitchFamily="34" charset="0"/>
              </a:rPr>
              <a:t>67 = FRA</a:t>
            </a:r>
          </a:p>
          <a:p>
            <a:pPr algn="ctr"/>
            <a:r>
              <a:rPr lang="en-US" sz="3000" b="1" dirty="0">
                <a:latin typeface="Tahoma" pitchFamily="34" charset="0"/>
              </a:rPr>
              <a:t>Full Retirement</a:t>
            </a:r>
          </a:p>
          <a:p>
            <a:pPr algn="ctr"/>
            <a:r>
              <a:rPr lang="en-US" sz="3000" b="1" dirty="0">
                <a:latin typeface="Tahoma" pitchFamily="34" charset="0"/>
              </a:rPr>
              <a:t>Age</a:t>
            </a:r>
          </a:p>
        </p:txBody>
      </p:sp>
      <p:sp>
        <p:nvSpPr>
          <p:cNvPr id="3081" name="AutoShape 9"/>
          <p:cNvSpPr>
            <a:spLocks noChangeArrowheads="1"/>
          </p:cNvSpPr>
          <p:nvPr/>
        </p:nvSpPr>
        <p:spPr bwMode="auto">
          <a:xfrm rot="10800000" flipH="1">
            <a:off x="7104888" y="5028828"/>
            <a:ext cx="2016252" cy="2286371"/>
          </a:xfrm>
          <a:prstGeom prst="wedgeRectCallout">
            <a:avLst>
              <a:gd name="adj1" fmla="val 31171"/>
              <a:gd name="adj2" fmla="val 115500"/>
            </a:avLst>
          </a:prstGeom>
          <a:solidFill>
            <a:srgbClr val="339966">
              <a:alpha val="50000"/>
            </a:srgbClr>
          </a:solidFill>
          <a:ln w="9525">
            <a:noFill/>
            <a:miter lim="800000"/>
            <a:headEnd/>
            <a:tailEnd/>
          </a:ln>
          <a:effectLst/>
        </p:spPr>
        <p:txBody>
          <a:bodyPr rot="10800000" lIns="96661" tIns="48331" rIns="96661" bIns="48331"/>
          <a:lstStyle/>
          <a:p>
            <a:pPr algn="ctr"/>
            <a:r>
              <a:rPr lang="en-US" sz="3000" b="1" dirty="0">
                <a:latin typeface="Tahoma" pitchFamily="34" charset="0"/>
              </a:rPr>
              <a:t>70</a:t>
            </a:r>
          </a:p>
          <a:p>
            <a:pPr algn="ctr"/>
            <a:r>
              <a:rPr lang="en-US" sz="3000" b="1" dirty="0">
                <a:latin typeface="Tahoma" pitchFamily="34" charset="0"/>
              </a:rPr>
              <a:t>Last Age of Benefit Increase</a:t>
            </a:r>
          </a:p>
        </p:txBody>
      </p:sp>
      <p:sp>
        <p:nvSpPr>
          <p:cNvPr id="7" name="Rectangle 2"/>
          <p:cNvSpPr txBox="1">
            <a:spLocks noChangeArrowheads="1"/>
          </p:cNvSpPr>
          <p:nvPr/>
        </p:nvSpPr>
        <p:spPr bwMode="auto">
          <a:xfrm>
            <a:off x="663416" y="-50165"/>
            <a:ext cx="8641080" cy="690880"/>
          </a:xfrm>
          <a:prstGeom prst="rect">
            <a:avLst/>
          </a:prstGeom>
          <a:noFill/>
          <a:ln w="9525">
            <a:noFill/>
            <a:miter lim="800000"/>
            <a:headEnd/>
            <a:tailEnd/>
          </a:ln>
        </p:spPr>
        <p:txBody>
          <a:bodyPr vert="horz" wrap="square" lIns="96653" tIns="48326" rIns="96653" bIns="48326" numCol="1" anchor="t" anchorCtr="0" compatLnSpc="1">
            <a:prstTxWarp prst="textNoShape">
              <a:avLst/>
            </a:prstTxWarp>
          </a:bodyPr>
          <a:lstStyle/>
          <a:p>
            <a:pPr marL="184596" indent="-184596" algn="ctr" defTabSz="966612">
              <a:buSzPct val="120000"/>
            </a:pPr>
            <a:r>
              <a:rPr lang="en-US" sz="3000" b="1" dirty="0">
                <a:solidFill>
                  <a:schemeClr val="bg1"/>
                </a:solidFill>
                <a:latin typeface="+mn-lt"/>
              </a:rPr>
              <a:t>The later you begin collecting benefits, </a:t>
            </a:r>
          </a:p>
          <a:p>
            <a:pPr marL="184596" indent="-184596" algn="ctr" defTabSz="966612">
              <a:buSzPct val="120000"/>
            </a:pPr>
            <a:r>
              <a:rPr lang="en-US" sz="3000" b="1" dirty="0">
                <a:solidFill>
                  <a:schemeClr val="bg1"/>
                </a:solidFill>
                <a:latin typeface="+mn-lt"/>
              </a:rPr>
              <a:t>the larger the benefits become</a:t>
            </a:r>
            <a:endParaRPr lang="en-US" sz="3000" b="1" kern="0" dirty="0">
              <a:solidFill>
                <a:schemeClr val="bg1"/>
              </a:solidFill>
              <a:latin typeface="+mn-lt"/>
              <a:ea typeface="ＭＳ Ｐゴシック" charset="-128"/>
              <a:cs typeface="+mn-cs"/>
            </a:endParaRPr>
          </a:p>
        </p:txBody>
      </p:sp>
    </p:spTree>
    <p:extLst>
      <p:ext uri="{BB962C8B-B14F-4D97-AF65-F5344CB8AC3E}">
        <p14:creationId xmlns:p14="http://schemas.microsoft.com/office/powerpoint/2010/main" val="17265679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3" name="Table 2"/>
          <p:cNvGraphicFramePr>
            <a:graphicFrameLocks noGrp="1"/>
          </p:cNvGraphicFramePr>
          <p:nvPr/>
        </p:nvGraphicFramePr>
        <p:xfrm>
          <a:off x="1600201" y="1523999"/>
          <a:ext cx="6400800" cy="1460185"/>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xmlns="" val="20000"/>
                    </a:ext>
                  </a:extLst>
                </a:gridCol>
                <a:gridCol w="2133600">
                  <a:extLst>
                    <a:ext uri="{9D8B030D-6E8A-4147-A177-3AD203B41FA5}">
                      <a16:colId xmlns:a16="http://schemas.microsoft.com/office/drawing/2014/main" xmlns="" val="20001"/>
                    </a:ext>
                  </a:extLst>
                </a:gridCol>
                <a:gridCol w="2133600">
                  <a:extLst>
                    <a:ext uri="{9D8B030D-6E8A-4147-A177-3AD203B41FA5}">
                      <a16:colId xmlns:a16="http://schemas.microsoft.com/office/drawing/2014/main" xmlns="" val="20002"/>
                    </a:ext>
                  </a:extLst>
                </a:gridCol>
              </a:tblGrid>
              <a:tr h="292037">
                <a:tc>
                  <a:txBody>
                    <a:bodyPr/>
                    <a:lstStyle/>
                    <a:p>
                      <a:endParaRPr lang="en-US" sz="1400" dirty="0"/>
                    </a:p>
                  </a:txBody>
                  <a:tcPr marL="72009" marR="72009" marT="36005" marB="36005"/>
                </a:tc>
                <a:tc>
                  <a:txBody>
                    <a:bodyPr/>
                    <a:lstStyle/>
                    <a:p>
                      <a:endParaRPr lang="en-US" sz="1400"/>
                    </a:p>
                  </a:txBody>
                  <a:tcPr marL="72009" marR="72009" marT="36005" marB="36005"/>
                </a:tc>
                <a:tc>
                  <a:txBody>
                    <a:bodyPr/>
                    <a:lstStyle/>
                    <a:p>
                      <a:endParaRPr lang="en-US" sz="1400"/>
                    </a:p>
                  </a:txBody>
                  <a:tcPr marL="72009" marR="72009" marT="36005" marB="36005"/>
                </a:tc>
                <a:extLst>
                  <a:ext uri="{0D108BD9-81ED-4DB2-BD59-A6C34878D82A}">
                    <a16:rowId xmlns:a16="http://schemas.microsoft.com/office/drawing/2014/main" xmlns="" val="10000"/>
                  </a:ext>
                </a:extLst>
              </a:tr>
              <a:tr h="292037">
                <a:tc>
                  <a:txBody>
                    <a:bodyPr/>
                    <a:lstStyle/>
                    <a:p>
                      <a:r>
                        <a:rPr lang="en-US" sz="1400" dirty="0"/>
                        <a:t>Plausible Paths</a:t>
                      </a:r>
                    </a:p>
                  </a:txBody>
                  <a:tcPr marL="72009" marR="72009" marT="36005" marB="36005"/>
                </a:tc>
                <a:tc>
                  <a:txBody>
                    <a:bodyPr/>
                    <a:lstStyle/>
                    <a:p>
                      <a:r>
                        <a:rPr lang="en-US" sz="1400" dirty="0" err="1"/>
                        <a:t>MouselabWeb</a:t>
                      </a:r>
                      <a:endParaRPr lang="en-US" sz="1400" dirty="0"/>
                    </a:p>
                  </a:txBody>
                  <a:tcPr marL="72009" marR="72009" marT="36005" marB="36005"/>
                </a:tc>
                <a:tc>
                  <a:txBody>
                    <a:bodyPr/>
                    <a:lstStyle/>
                    <a:p>
                      <a:r>
                        <a:rPr lang="en-US" sz="1400"/>
                        <a:t>Choice Architecture</a:t>
                      </a:r>
                      <a:endParaRPr lang="en-US" sz="1400" dirty="0"/>
                    </a:p>
                  </a:txBody>
                  <a:tcPr marL="72009" marR="72009" marT="36005" marB="36005"/>
                </a:tc>
                <a:extLst>
                  <a:ext uri="{0D108BD9-81ED-4DB2-BD59-A6C34878D82A}">
                    <a16:rowId xmlns:a16="http://schemas.microsoft.com/office/drawing/2014/main" xmlns="" val="10001"/>
                  </a:ext>
                </a:extLst>
              </a:tr>
              <a:tr h="292037">
                <a:tc>
                  <a:txBody>
                    <a:bodyPr/>
                    <a:lstStyle/>
                    <a:p>
                      <a:r>
                        <a:rPr lang="en-US" sz="1400" dirty="0"/>
                        <a:t>Time</a:t>
                      </a:r>
                    </a:p>
                  </a:txBody>
                  <a:tcPr marL="72009" marR="72009" marT="36005" marB="36005"/>
                </a:tc>
                <a:tc>
                  <a:txBody>
                    <a:bodyPr/>
                    <a:lstStyle/>
                    <a:p>
                      <a:r>
                        <a:rPr lang="en-US" sz="1400" dirty="0"/>
                        <a:t>Deep</a:t>
                      </a:r>
                    </a:p>
                  </a:txBody>
                  <a:tcPr marL="72009" marR="72009" marT="36005" marB="36005"/>
                </a:tc>
                <a:tc>
                  <a:txBody>
                    <a:bodyPr/>
                    <a:lstStyle/>
                    <a:p>
                      <a:endParaRPr lang="en-US" sz="1400" dirty="0"/>
                    </a:p>
                  </a:txBody>
                  <a:tcPr marL="72009" marR="72009" marT="36005" marB="36005"/>
                </a:tc>
                <a:extLst>
                  <a:ext uri="{0D108BD9-81ED-4DB2-BD59-A6C34878D82A}">
                    <a16:rowId xmlns:a16="http://schemas.microsoft.com/office/drawing/2014/main" xmlns="" val="10002"/>
                  </a:ext>
                </a:extLst>
              </a:tr>
              <a:tr h="292037">
                <a:tc>
                  <a:txBody>
                    <a:bodyPr/>
                    <a:lstStyle/>
                    <a:p>
                      <a:r>
                        <a:rPr lang="en-US" sz="1400" dirty="0"/>
                        <a:t>Risk</a:t>
                      </a:r>
                    </a:p>
                  </a:txBody>
                  <a:tcPr marL="72009" marR="72009" marT="36005" marB="36005"/>
                </a:tc>
                <a:tc>
                  <a:txBody>
                    <a:bodyPr/>
                    <a:lstStyle/>
                    <a:p>
                      <a:r>
                        <a:rPr lang="en-US" sz="1400" dirty="0"/>
                        <a:t>Deep, Field Data</a:t>
                      </a:r>
                    </a:p>
                  </a:txBody>
                  <a:tcPr marL="72009" marR="72009" marT="36005" marB="36005"/>
                </a:tc>
                <a:tc>
                  <a:txBody>
                    <a:bodyPr/>
                    <a:lstStyle/>
                    <a:p>
                      <a:endParaRPr lang="en-US" sz="1400"/>
                    </a:p>
                  </a:txBody>
                  <a:tcPr marL="72009" marR="72009" marT="36005" marB="36005"/>
                </a:tc>
                <a:extLst>
                  <a:ext uri="{0D108BD9-81ED-4DB2-BD59-A6C34878D82A}">
                    <a16:rowId xmlns:a16="http://schemas.microsoft.com/office/drawing/2014/main" xmlns="" val="10003"/>
                  </a:ext>
                </a:extLst>
              </a:tr>
              <a:tr h="292037">
                <a:tc>
                  <a:txBody>
                    <a:bodyPr/>
                    <a:lstStyle/>
                    <a:p>
                      <a:r>
                        <a:rPr lang="en-US" sz="1400" dirty="0"/>
                        <a:t>Assembling Preferences</a:t>
                      </a:r>
                    </a:p>
                  </a:txBody>
                  <a:tcPr marL="72009" marR="72009" marT="36005" marB="36005"/>
                </a:tc>
                <a:tc>
                  <a:txBody>
                    <a:bodyPr/>
                    <a:lstStyle/>
                    <a:p>
                      <a:r>
                        <a:rPr lang="en-US" sz="1400" dirty="0"/>
                        <a:t>Query Theory</a:t>
                      </a:r>
                    </a:p>
                  </a:txBody>
                  <a:tcPr marL="72009" marR="72009" marT="36005" marB="36005"/>
                </a:tc>
                <a:tc>
                  <a:txBody>
                    <a:bodyPr/>
                    <a:lstStyle/>
                    <a:p>
                      <a:r>
                        <a:rPr lang="en-US" sz="1400" dirty="0"/>
                        <a:t>SS, </a:t>
                      </a:r>
                    </a:p>
                  </a:txBody>
                  <a:tcPr marL="72009" marR="72009" marT="36005" marB="36005"/>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9666909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4A3A8C87-0C7A-214E-B0F6-B948D3EDD181}"/>
              </a:ext>
            </a:extLst>
          </p:cNvPr>
          <p:cNvSpPr>
            <a:spLocks noGrp="1"/>
          </p:cNvSpPr>
          <p:nvPr>
            <p:ph type="title"/>
          </p:nvPr>
        </p:nvSpPr>
        <p:spPr/>
        <p:txBody>
          <a:bodyPr/>
          <a:lstStyle/>
          <a:p>
            <a:r>
              <a:rPr lang="en-US" dirty="0"/>
              <a:t>My (other) Interests</a:t>
            </a:r>
          </a:p>
        </p:txBody>
      </p:sp>
      <p:sp>
        <p:nvSpPr>
          <p:cNvPr id="5" name="Content Placeholder 4">
            <a:extLst>
              <a:ext uri="{FF2B5EF4-FFF2-40B4-BE49-F238E27FC236}">
                <a16:creationId xmlns:a16="http://schemas.microsoft.com/office/drawing/2014/main" xmlns="" id="{016510FB-E32E-254E-8ECE-DB6ECC0FFBB9}"/>
              </a:ext>
            </a:extLst>
          </p:cNvPr>
          <p:cNvSpPr>
            <a:spLocks noGrp="1"/>
          </p:cNvSpPr>
          <p:nvPr>
            <p:ph sz="half" idx="1"/>
          </p:nvPr>
        </p:nvSpPr>
        <p:spPr/>
        <p:txBody>
          <a:bodyPr/>
          <a:lstStyle/>
          <a:p>
            <a:r>
              <a:rPr lang="en-US" dirty="0"/>
              <a:t>Time Preferences</a:t>
            </a:r>
          </a:p>
          <a:p>
            <a:pPr lvl="1"/>
            <a:r>
              <a:rPr lang="en-US" dirty="0"/>
              <a:t>Measurement, particularly Adaptive methods </a:t>
            </a:r>
            <a:r>
              <a:rPr lang="en-US" baseline="30000" dirty="0"/>
              <a:t>1</a:t>
            </a:r>
            <a:endParaRPr lang="en-US" dirty="0"/>
          </a:p>
          <a:p>
            <a:pPr lvl="1"/>
            <a:r>
              <a:rPr lang="en-US" dirty="0"/>
              <a:t>Processes of time preference choices.</a:t>
            </a:r>
          </a:p>
          <a:p>
            <a:r>
              <a:rPr lang="en-US" dirty="0"/>
              <a:t>Decision Neuroscience </a:t>
            </a:r>
            <a:r>
              <a:rPr lang="en-US" baseline="30000" dirty="0"/>
              <a:t>2</a:t>
            </a:r>
            <a:endParaRPr lang="en-US" dirty="0"/>
          </a:p>
          <a:p>
            <a:pPr lvl="1"/>
            <a:r>
              <a:rPr lang="en-US" dirty="0"/>
              <a:t>Information Acquisition. </a:t>
            </a:r>
            <a:r>
              <a:rPr lang="en-US" baseline="30000" dirty="0"/>
              <a:t>3</a:t>
            </a:r>
            <a:endParaRPr lang="en-US" dirty="0"/>
          </a:p>
          <a:p>
            <a:pPr lvl="2"/>
            <a:r>
              <a:rPr lang="en-US" dirty="0"/>
              <a:t>Behavioral Game Theory</a:t>
            </a:r>
          </a:p>
          <a:p>
            <a:pPr lvl="2"/>
            <a:endParaRPr lang="en-US" dirty="0"/>
          </a:p>
        </p:txBody>
      </p:sp>
      <p:sp>
        <p:nvSpPr>
          <p:cNvPr id="6" name="Content Placeholder 5">
            <a:extLst>
              <a:ext uri="{FF2B5EF4-FFF2-40B4-BE49-F238E27FC236}">
                <a16:creationId xmlns:a16="http://schemas.microsoft.com/office/drawing/2014/main" xmlns="" id="{F47A5CFC-29D5-3848-8103-1B8BDFD1017E}"/>
              </a:ext>
            </a:extLst>
          </p:cNvPr>
          <p:cNvSpPr>
            <a:spLocks noGrp="1"/>
          </p:cNvSpPr>
          <p:nvPr>
            <p:ph sz="half" idx="2"/>
          </p:nvPr>
        </p:nvSpPr>
        <p:spPr/>
        <p:txBody>
          <a:bodyPr/>
          <a:lstStyle/>
          <a:p>
            <a:pPr>
              <a:spcBef>
                <a:spcPts val="0"/>
              </a:spcBef>
            </a:pPr>
            <a:r>
              <a:rPr lang="en-US" dirty="0"/>
              <a:t>Consumer Finance</a:t>
            </a:r>
          </a:p>
          <a:p>
            <a:pPr lvl="1">
              <a:spcBef>
                <a:spcPts val="0"/>
              </a:spcBef>
            </a:pPr>
            <a:r>
              <a:rPr lang="en-US" dirty="0"/>
              <a:t>Mortgages, particularly management</a:t>
            </a:r>
          </a:p>
          <a:p>
            <a:pPr lvl="2">
              <a:spcBef>
                <a:spcPts val="0"/>
              </a:spcBef>
            </a:pPr>
            <a:r>
              <a:rPr lang="en-US" dirty="0"/>
              <a:t>Mortgage choice and walking away  </a:t>
            </a:r>
            <a:r>
              <a:rPr lang="en-US" baseline="30000" dirty="0"/>
              <a:t>4</a:t>
            </a:r>
            <a:endParaRPr lang="en-US" dirty="0"/>
          </a:p>
          <a:p>
            <a:pPr lvl="2">
              <a:spcBef>
                <a:spcPts val="0"/>
              </a:spcBef>
            </a:pPr>
            <a:r>
              <a:rPr lang="en-US" dirty="0"/>
              <a:t>Decisions about refinancing. </a:t>
            </a:r>
          </a:p>
          <a:p>
            <a:pPr lvl="1">
              <a:spcBef>
                <a:spcPts val="0"/>
              </a:spcBef>
            </a:pPr>
            <a:r>
              <a:rPr lang="en-US" dirty="0"/>
              <a:t>Behavioral Insurance </a:t>
            </a:r>
            <a:r>
              <a:rPr lang="en-US" baseline="30000" dirty="0"/>
              <a:t>5</a:t>
            </a:r>
            <a:r>
              <a:rPr lang="en-US" dirty="0"/>
              <a:t> </a:t>
            </a:r>
            <a:r>
              <a:rPr lang="en-US" baseline="30000" dirty="0"/>
              <a:t>6</a:t>
            </a:r>
            <a:r>
              <a:rPr lang="en-US" dirty="0"/>
              <a:t> </a:t>
            </a:r>
            <a:r>
              <a:rPr lang="en-US" baseline="30000" dirty="0"/>
              <a:t>7</a:t>
            </a:r>
            <a:endParaRPr lang="en-US" dirty="0"/>
          </a:p>
          <a:p>
            <a:pPr lvl="1">
              <a:spcBef>
                <a:spcPts val="0"/>
              </a:spcBef>
            </a:pPr>
            <a:r>
              <a:rPr lang="en-US" dirty="0"/>
              <a:t>Aging  </a:t>
            </a:r>
            <a:r>
              <a:rPr lang="en-US" baseline="30000" dirty="0"/>
              <a:t>8,9</a:t>
            </a:r>
            <a:endParaRPr lang="en-US" dirty="0"/>
          </a:p>
          <a:p>
            <a:pPr>
              <a:spcBef>
                <a:spcPts val="0"/>
              </a:spcBef>
            </a:pPr>
            <a:r>
              <a:rPr lang="en-US" dirty="0"/>
              <a:t>Choice Architecture and Policy</a:t>
            </a:r>
          </a:p>
          <a:p>
            <a:pPr lvl="1">
              <a:spcBef>
                <a:spcPts val="0"/>
              </a:spcBef>
            </a:pPr>
            <a:r>
              <a:rPr lang="en-US" dirty="0"/>
              <a:t>Defaults</a:t>
            </a:r>
            <a:r>
              <a:rPr lang="en-US" baseline="30000" dirty="0"/>
              <a:t>10,11</a:t>
            </a:r>
            <a:endParaRPr lang="en-US" dirty="0"/>
          </a:p>
          <a:p>
            <a:pPr lvl="1">
              <a:spcBef>
                <a:spcPts val="0"/>
              </a:spcBef>
            </a:pPr>
            <a:r>
              <a:rPr lang="en-US" dirty="0"/>
              <a:t>Overview of CA decisions  (in preparation)</a:t>
            </a:r>
          </a:p>
          <a:p>
            <a:pPr lvl="1">
              <a:spcBef>
                <a:spcPts val="0"/>
              </a:spcBef>
            </a:pPr>
            <a:r>
              <a:rPr lang="en-US" dirty="0"/>
              <a:t>Environmental Decisions &amp; Local Warming  </a:t>
            </a:r>
            <a:r>
              <a:rPr lang="en-US" baseline="30000" dirty="0"/>
              <a:t>12,13</a:t>
            </a:r>
            <a:endParaRPr lang="en-US" dirty="0"/>
          </a:p>
        </p:txBody>
      </p:sp>
    </p:spTree>
    <p:extLst>
      <p:ext uri="{BB962C8B-B14F-4D97-AF65-F5344CB8AC3E}">
        <p14:creationId xmlns:p14="http://schemas.microsoft.com/office/powerpoint/2010/main" val="779969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Example of Subjective Probability Task: Die-by or Live-to</a:t>
            </a:r>
            <a:br>
              <a:rPr lang="en-US" dirty="0"/>
            </a:br>
            <a:endParaRPr lang="en-US" dirty="0"/>
          </a:p>
        </p:txBody>
      </p:sp>
      <p:sp>
        <p:nvSpPr>
          <p:cNvPr id="2" name="Slide Number Placeholder 1"/>
          <p:cNvSpPr>
            <a:spLocks noGrp="1"/>
          </p:cNvSpPr>
          <p:nvPr>
            <p:ph type="sldNum" sz="quarter" idx="10"/>
          </p:nvPr>
        </p:nvSpPr>
        <p:spPr>
          <a:prstGeom prst="rect">
            <a:avLst/>
          </a:prstGeom>
        </p:spPr>
        <p:txBody>
          <a:bodyPr/>
          <a:lstStyle/>
          <a:p>
            <a:endParaRPr lang="en-US" dirty="0">
              <a:solidFill>
                <a:srgbClr val="000000"/>
              </a:solidFill>
            </a:endParaRPr>
          </a:p>
        </p:txBody>
      </p:sp>
      <p:pic>
        <p:nvPicPr>
          <p:cNvPr id="3" name="Picture 2"/>
          <p:cNvPicPr/>
          <p:nvPr/>
        </p:nvPicPr>
        <p:blipFill>
          <a:blip r:embed="rId3" cstate="print">
            <a:extLst>
              <a:ext uri="{28A0092B-C50C-407E-A947-70E740481C1C}">
                <a14:useLocalDpi xmlns:a14="http://schemas.microsoft.com/office/drawing/2010/main"/>
              </a:ext>
            </a:extLst>
          </a:blip>
          <a:srcRect/>
          <a:stretch>
            <a:fillRect/>
          </a:stretch>
        </p:blipFill>
        <p:spPr bwMode="auto">
          <a:xfrm>
            <a:off x="-33576" y="1295400"/>
            <a:ext cx="5040630" cy="5120640"/>
          </a:xfrm>
          <a:prstGeom prst="rect">
            <a:avLst/>
          </a:prstGeom>
          <a:noFill/>
          <a:ln w="9525">
            <a:noFill/>
            <a:miter lim="800000"/>
            <a:headEnd/>
            <a:tailEnd/>
          </a:ln>
        </p:spPr>
      </p:pic>
      <p:sp>
        <p:nvSpPr>
          <p:cNvPr id="5" name="TextBox 4"/>
          <p:cNvSpPr txBox="1"/>
          <p:nvPr/>
        </p:nvSpPr>
        <p:spPr>
          <a:xfrm>
            <a:off x="5334000" y="1905000"/>
            <a:ext cx="3733800" cy="682381"/>
          </a:xfrm>
          <a:prstGeom prst="rect">
            <a:avLst/>
          </a:prstGeom>
          <a:noFill/>
        </p:spPr>
        <p:txBody>
          <a:bodyPr wrap="square" lIns="96661" tIns="48331" rIns="96661" bIns="48331" rtlCol="0">
            <a:spAutoFit/>
          </a:bodyPr>
          <a:lstStyle/>
          <a:p>
            <a:r>
              <a:rPr lang="en-US" dirty="0">
                <a:solidFill>
                  <a:srgbClr val="000000"/>
                </a:solidFill>
              </a:rPr>
              <a:t>Variations in starting points, ages covered, and response modes.</a:t>
            </a:r>
          </a:p>
        </p:txBody>
      </p:sp>
    </p:spTree>
    <p:extLst>
      <p:ext uri="{BB962C8B-B14F-4D97-AF65-F5344CB8AC3E}">
        <p14:creationId xmlns:p14="http://schemas.microsoft.com/office/powerpoint/2010/main" val="20897507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p:nvPr>
        </p:nvSpPr>
        <p:spPr/>
        <p:txBody>
          <a:bodyPr/>
          <a:lstStyle/>
          <a:p>
            <a:endParaRPr lang="en-US" dirty="0"/>
          </a:p>
        </p:txBody>
      </p:sp>
      <p:sp>
        <p:nvSpPr>
          <p:cNvPr id="6" name="Title 5"/>
          <p:cNvSpPr>
            <a:spLocks noGrp="1"/>
          </p:cNvSpPr>
          <p:nvPr>
            <p:ph type="title" idx="4294967295"/>
          </p:nvPr>
        </p:nvSpPr>
        <p:spPr>
          <a:xfrm>
            <a:off x="960438" y="-133350"/>
            <a:ext cx="8640762" cy="1219200"/>
          </a:xfrm>
        </p:spPr>
        <p:txBody>
          <a:bodyPr/>
          <a:lstStyle/>
          <a:p>
            <a:r>
              <a:rPr lang="en-US" dirty="0">
                <a:solidFill>
                  <a:schemeClr val="tx1"/>
                </a:solidFill>
              </a:rPr>
              <a:t>Payne, </a:t>
            </a:r>
            <a:r>
              <a:rPr lang="en-US" dirty="0" err="1">
                <a:solidFill>
                  <a:schemeClr val="tx1"/>
                </a:solidFill>
              </a:rPr>
              <a:t>Sagara</a:t>
            </a:r>
            <a:r>
              <a:rPr lang="en-US" dirty="0">
                <a:solidFill>
                  <a:schemeClr val="tx1"/>
                </a:solidFill>
              </a:rPr>
              <a:t>, </a:t>
            </a:r>
            <a:r>
              <a:rPr lang="en-US" dirty="0" err="1">
                <a:solidFill>
                  <a:schemeClr val="tx1"/>
                </a:solidFill>
              </a:rPr>
              <a:t>Shu</a:t>
            </a:r>
            <a:r>
              <a:rPr lang="en-US" dirty="0">
                <a:solidFill>
                  <a:schemeClr val="tx1"/>
                </a:solidFill>
              </a:rPr>
              <a:t>, </a:t>
            </a:r>
            <a:r>
              <a:rPr lang="en-US" dirty="0" err="1">
                <a:solidFill>
                  <a:schemeClr val="tx1"/>
                </a:solidFill>
              </a:rPr>
              <a:t>Appelt</a:t>
            </a:r>
            <a:r>
              <a:rPr lang="en-US" dirty="0">
                <a:solidFill>
                  <a:schemeClr val="tx1"/>
                </a:solidFill>
              </a:rPr>
              <a:t> and Johnson</a:t>
            </a:r>
          </a:p>
        </p:txBody>
      </p:sp>
      <p:pic>
        <p:nvPicPr>
          <p:cNvPr id="15" name="Chart 3"/>
          <p:cNvPicPr>
            <a:picLocks noChangeArrowheads="1"/>
          </p:cNvPicPr>
          <p:nvPr/>
        </p:nvPicPr>
        <p:blipFill>
          <a:blip r:embed="rId3" cstate="print"/>
          <a:srcRect/>
          <a:stretch>
            <a:fillRect/>
          </a:stretch>
        </p:blipFill>
        <p:spPr bwMode="auto">
          <a:xfrm>
            <a:off x="-170843" y="1056640"/>
            <a:ext cx="9753600" cy="5844418"/>
          </a:xfrm>
          <a:prstGeom prst="rect">
            <a:avLst/>
          </a:prstGeom>
          <a:noFill/>
        </p:spPr>
      </p:pic>
      <p:cxnSp>
        <p:nvCxnSpPr>
          <p:cNvPr id="3" name="Straight Arrow Connector 2"/>
          <p:cNvCxnSpPr/>
          <p:nvPr/>
        </p:nvCxnSpPr>
        <p:spPr bwMode="auto">
          <a:xfrm>
            <a:off x="5653567" y="3711597"/>
            <a:ext cx="1959359" cy="41471"/>
          </a:xfrm>
          <a:prstGeom prst="straightConnector1">
            <a:avLst/>
          </a:prstGeom>
          <a:solidFill>
            <a:schemeClr val="accent1"/>
          </a:solidFill>
          <a:ln w="76200" cap="flat" cmpd="sng" algn="ctr">
            <a:solidFill>
              <a:schemeClr val="accent2">
                <a:lumMod val="60000"/>
                <a:lumOff val="40000"/>
              </a:schemeClr>
            </a:solidFill>
            <a:prstDash val="solid"/>
            <a:round/>
            <a:headEnd type="arrow"/>
            <a:tailEnd type="arrow"/>
          </a:ln>
          <a:effectLst/>
        </p:spPr>
      </p:cxnSp>
      <p:sp>
        <p:nvSpPr>
          <p:cNvPr id="2" name="Left Arrow Callout 1"/>
          <p:cNvSpPr/>
          <p:nvPr/>
        </p:nvSpPr>
        <p:spPr bwMode="auto">
          <a:xfrm>
            <a:off x="7753350" y="3048000"/>
            <a:ext cx="1771650" cy="1300480"/>
          </a:xfrm>
          <a:prstGeom prst="leftArrowCallou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6661" tIns="48331" rIns="96661" bIns="48331" numCol="1" rtlCol="0" anchor="t" anchorCtr="0" compatLnSpc="1">
            <a:prstTxWarp prst="textNoShape">
              <a:avLst/>
            </a:prstTxWarp>
          </a:bodyPr>
          <a:lstStyle/>
          <a:p>
            <a:pPr defTabSz="966612"/>
            <a:r>
              <a:rPr lang="en-US" sz="2700" b="1" dirty="0">
                <a:solidFill>
                  <a:schemeClr val="bg1"/>
                </a:solidFill>
                <a:cs typeface="Arial" charset="0"/>
              </a:rPr>
              <a:t>Live to 84.9</a:t>
            </a:r>
          </a:p>
        </p:txBody>
      </p:sp>
      <p:sp>
        <p:nvSpPr>
          <p:cNvPr id="7" name="Left Arrow Callout 6"/>
          <p:cNvSpPr/>
          <p:nvPr/>
        </p:nvSpPr>
        <p:spPr bwMode="auto">
          <a:xfrm flipH="1">
            <a:off x="3124200" y="3210560"/>
            <a:ext cx="2160270" cy="1056640"/>
          </a:xfrm>
          <a:prstGeom prst="leftArrowCallou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6661" tIns="48331" rIns="96661" bIns="48331" numCol="1" rtlCol="0" anchor="t" anchorCtr="0" compatLnSpc="1">
            <a:prstTxWarp prst="textNoShape">
              <a:avLst/>
            </a:prstTxWarp>
          </a:bodyPr>
          <a:lstStyle/>
          <a:p>
            <a:pPr defTabSz="966612"/>
            <a:r>
              <a:rPr lang="en-US" sz="2700" dirty="0">
                <a:solidFill>
                  <a:schemeClr val="bg1"/>
                </a:solidFill>
                <a:cs typeface="Arial" charset="0"/>
              </a:rPr>
              <a:t>Die by 75.1</a:t>
            </a:r>
            <a:endParaRPr lang="en-US" sz="2700" b="1" dirty="0">
              <a:solidFill>
                <a:schemeClr val="bg1"/>
              </a:solidFill>
              <a:cs typeface="Arial" charset="0"/>
            </a:endParaRPr>
          </a:p>
        </p:txBody>
      </p:sp>
    </p:spTree>
    <p:extLst>
      <p:ext uri="{BB962C8B-B14F-4D97-AF65-F5344CB8AC3E}">
        <p14:creationId xmlns:p14="http://schemas.microsoft.com/office/powerpoint/2010/main" val="2212499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dissolv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linds(horizont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5:   Are these beliefs assembled?  A Query Theory Analysis</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836797404"/>
              </p:ext>
            </p:extLst>
          </p:nvPr>
        </p:nvGraphicFramePr>
        <p:xfrm>
          <a:off x="609600" y="2362200"/>
          <a:ext cx="3810000"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4" name="Content Placeholder 3"/>
          <p:cNvSpPr>
            <a:spLocks noGrp="1"/>
          </p:cNvSpPr>
          <p:nvPr>
            <p:ph sz="half" idx="2"/>
          </p:nvPr>
        </p:nvSpPr>
        <p:spPr>
          <a:xfrm>
            <a:off x="4737100" y="1952625"/>
            <a:ext cx="4495800" cy="4476750"/>
          </a:xfrm>
        </p:spPr>
        <p:txBody>
          <a:bodyPr/>
          <a:lstStyle/>
          <a:p>
            <a:r>
              <a:rPr lang="en-US" dirty="0"/>
              <a:t>What is the comes to mind when you consider whether or not you will [Live to/Die by] 85?</a:t>
            </a:r>
          </a:p>
          <a:p>
            <a:pPr lvl="1"/>
            <a:r>
              <a:rPr lang="en-US" dirty="0"/>
              <a:t>Coded by participants as about living or dying, and favorability.</a:t>
            </a:r>
          </a:p>
          <a:p>
            <a:pPr lvl="1"/>
            <a:r>
              <a:rPr lang="en-US" dirty="0"/>
              <a:t>Ex: ”Because of modern medicine I’ll live longer than my parents.</a:t>
            </a:r>
          </a:p>
          <a:p>
            <a:r>
              <a:rPr lang="en-US" dirty="0"/>
              <a:t>For each positive thought, the probability of being alive at 85 increased 9.1%</a:t>
            </a:r>
          </a:p>
          <a:p>
            <a:r>
              <a:rPr lang="en-US" dirty="0"/>
              <a:t>Aspect order and content partially mediated the effect of frame.</a:t>
            </a:r>
          </a:p>
        </p:txBody>
      </p:sp>
      <p:sp>
        <p:nvSpPr>
          <p:cNvPr id="6" name="Action Button: Custom 5">
            <a:hlinkClick r:id="rId4" action="ppaction://hlinksldjump" highlightClick="1"/>
          </p:cNvPr>
          <p:cNvSpPr/>
          <p:nvPr/>
        </p:nvSpPr>
        <p:spPr bwMode="auto">
          <a:xfrm>
            <a:off x="9220200" y="6934200"/>
            <a:ext cx="152400" cy="228600"/>
          </a:xfrm>
          <a:prstGeom prst="actionButtonBlank">
            <a:avLst/>
          </a:prstGeom>
          <a:solidFill>
            <a:schemeClr val="accent1"/>
          </a:solidFill>
          <a:ln w="9525" cap="flat" cmpd="sng" algn="ctr">
            <a:solidFill>
              <a:schemeClr val="tx1"/>
            </a:solidFill>
            <a:prstDash val="solid"/>
            <a:round/>
            <a:headEnd type="none" w="med" len="med"/>
            <a:tailEnd type="none" w="med" len="med"/>
          </a:ln>
          <a:effectLst>
            <a:glow rad="101600">
              <a:schemeClr val="accent1">
                <a:alpha val="75000"/>
              </a:schemeClr>
            </a:glow>
            <a:outerShdw dist="35921" dir="2700000" algn="ctr" rotWithShape="0">
              <a:schemeClr val="bg2"/>
            </a:outerShdw>
          </a:effectLst>
          <a:extLst/>
        </p:spPr>
        <p:txBody>
          <a:bodyPr vert="horz" wrap="square" lIns="91440" tIns="45720" rIns="91440" bIns="45720" numCol="1" rtlCol="0" anchor="t" anchorCtr="0" compatLnSpc="1">
            <a:prstTxWarp prst="textNoShape">
              <a:avLst/>
            </a:prstTxWarp>
          </a:bodyPr>
          <a:lstStyle/>
          <a:p>
            <a:pPr marL="0" marR="0" indent="0" algn="l" defTabSz="966788" rtl="0" eaLnBrk="1" fontAlgn="base" latinLnBrk="0" hangingPunct="1">
              <a:lnSpc>
                <a:spcPct val="100000"/>
              </a:lnSpc>
              <a:spcBef>
                <a:spcPct val="0"/>
              </a:spcBef>
              <a:spcAft>
                <a:spcPct val="0"/>
              </a:spcAft>
              <a:buClrTx/>
              <a:buSzTx/>
              <a:buFontTx/>
              <a:buNone/>
              <a:tabLst/>
            </a:pPr>
            <a:endParaRPr kumimoji="0" lang="en-US" sz="19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2291311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Can Consumers Make Affordable Care Affordable?   The Value of Choice Architecture.</a:t>
            </a:r>
          </a:p>
        </p:txBody>
      </p:sp>
      <p:sp>
        <p:nvSpPr>
          <p:cNvPr id="8" name="Subtitle 7"/>
          <p:cNvSpPr>
            <a:spLocks noGrp="1"/>
          </p:cNvSpPr>
          <p:nvPr>
            <p:ph type="subTitle" idx="1"/>
          </p:nvPr>
        </p:nvSpPr>
        <p:spPr>
          <a:xfrm>
            <a:off x="214318" y="4490319"/>
            <a:ext cx="4106221" cy="2987441"/>
          </a:xfrm>
        </p:spPr>
        <p:txBody>
          <a:bodyPr/>
          <a:lstStyle/>
          <a:p>
            <a:pPr>
              <a:spcBef>
                <a:spcPts val="0"/>
              </a:spcBef>
            </a:pPr>
            <a:r>
              <a:rPr lang="en-US" sz="1400" dirty="0">
                <a:solidFill>
                  <a:schemeClr val="tx1"/>
                </a:solidFill>
              </a:rPr>
              <a:t>Eric J. Johnson, Center for Decision Sciences and Columbia Business School, Columbia University</a:t>
            </a:r>
          </a:p>
          <a:p>
            <a:pPr>
              <a:spcBef>
                <a:spcPts val="0"/>
              </a:spcBef>
            </a:pPr>
            <a:r>
              <a:rPr lang="en-US" sz="1400" dirty="0">
                <a:solidFill>
                  <a:schemeClr val="tx1"/>
                </a:solidFill>
              </a:rPr>
              <a:t>Ran Hassin, Center for Rationality and Dept. of Psychology, Hebrew University</a:t>
            </a:r>
          </a:p>
          <a:p>
            <a:pPr>
              <a:spcBef>
                <a:spcPts val="0"/>
              </a:spcBef>
            </a:pPr>
            <a:endParaRPr lang="en-US" sz="1400" dirty="0">
              <a:solidFill>
                <a:schemeClr val="tx1"/>
              </a:solidFill>
            </a:endParaRPr>
          </a:p>
          <a:p>
            <a:pPr>
              <a:spcBef>
                <a:spcPts val="0"/>
              </a:spcBef>
            </a:pPr>
            <a:r>
              <a:rPr lang="en-US" sz="1400" dirty="0">
                <a:solidFill>
                  <a:schemeClr val="tx1"/>
                </a:solidFill>
              </a:rPr>
              <a:t>Tom Baker, Deputy Dean, Law School, University of Pennsylvania</a:t>
            </a:r>
          </a:p>
          <a:p>
            <a:pPr>
              <a:spcBef>
                <a:spcPts val="0"/>
              </a:spcBef>
            </a:pPr>
            <a:endParaRPr lang="en-US" sz="1400" dirty="0">
              <a:solidFill>
                <a:schemeClr val="tx1"/>
              </a:solidFill>
            </a:endParaRPr>
          </a:p>
          <a:p>
            <a:pPr>
              <a:spcBef>
                <a:spcPts val="0"/>
              </a:spcBef>
            </a:pPr>
            <a:r>
              <a:rPr lang="en-US" sz="1400" dirty="0">
                <a:solidFill>
                  <a:schemeClr val="tx1"/>
                </a:solidFill>
              </a:rPr>
              <a:t>Allison </a:t>
            </a:r>
            <a:r>
              <a:rPr lang="en-US" sz="1400" dirty="0" err="1">
                <a:solidFill>
                  <a:schemeClr val="tx1"/>
                </a:solidFill>
              </a:rPr>
              <a:t>Bajger</a:t>
            </a:r>
            <a:r>
              <a:rPr lang="en-US" sz="1400" dirty="0">
                <a:solidFill>
                  <a:schemeClr val="tx1"/>
                </a:solidFill>
              </a:rPr>
              <a:t>, Galen </a:t>
            </a:r>
            <a:r>
              <a:rPr lang="en-US" sz="1400" dirty="0" err="1">
                <a:solidFill>
                  <a:schemeClr val="tx1"/>
                </a:solidFill>
              </a:rPr>
              <a:t>Treuer</a:t>
            </a:r>
            <a:endParaRPr lang="en-US" sz="1400" dirty="0">
              <a:solidFill>
                <a:schemeClr val="tx1"/>
              </a:solidFill>
            </a:endParaRPr>
          </a:p>
          <a:p>
            <a:pPr>
              <a:spcBef>
                <a:spcPts val="0"/>
              </a:spcBef>
            </a:pPr>
            <a:r>
              <a:rPr lang="en-US" sz="1400" dirty="0">
                <a:solidFill>
                  <a:schemeClr val="tx1"/>
                </a:solidFill>
              </a:rPr>
              <a:t>Columbia University</a:t>
            </a:r>
          </a:p>
          <a:p>
            <a:endParaRPr lang="en-US" sz="1900" dirty="0"/>
          </a:p>
        </p:txBody>
      </p:sp>
      <p:pic>
        <p:nvPicPr>
          <p:cNvPr id="6" name="Picture 5"/>
          <p:cNvPicPr>
            <a:picLocks noChangeAspect="1"/>
          </p:cNvPicPr>
          <p:nvPr/>
        </p:nvPicPr>
        <p:blipFill>
          <a:blip r:embed="rId2"/>
          <a:stretch>
            <a:fillRect/>
          </a:stretch>
        </p:blipFill>
        <p:spPr>
          <a:xfrm>
            <a:off x="4410690" y="4209491"/>
            <a:ext cx="4785694" cy="2996843"/>
          </a:xfrm>
          <a:prstGeom prst="rect">
            <a:avLst/>
          </a:prstGeom>
        </p:spPr>
      </p:pic>
      <p:sp>
        <p:nvSpPr>
          <p:cNvPr id="3" name="TextBox 2"/>
          <p:cNvSpPr txBox="1"/>
          <p:nvPr/>
        </p:nvSpPr>
        <p:spPr>
          <a:xfrm>
            <a:off x="6941690" y="2270750"/>
            <a:ext cx="195210" cy="389994"/>
          </a:xfrm>
          <a:prstGeom prst="rect">
            <a:avLst/>
          </a:prstGeom>
          <a:noFill/>
        </p:spPr>
        <p:txBody>
          <a:bodyPr wrap="none" lIns="96661" tIns="48331" rIns="96661" bIns="48331" rtlCol="0">
            <a:spAutoFit/>
          </a:bodyPr>
          <a:lstStyle/>
          <a:p>
            <a:endParaRPr lang="en-US" dirty="0"/>
          </a:p>
        </p:txBody>
      </p:sp>
      <p:sp>
        <p:nvSpPr>
          <p:cNvPr id="4" name="TextBox 3"/>
          <p:cNvSpPr txBox="1"/>
          <p:nvPr/>
        </p:nvSpPr>
        <p:spPr>
          <a:xfrm>
            <a:off x="2560320" y="3901440"/>
            <a:ext cx="7360920" cy="270844"/>
          </a:xfrm>
          <a:prstGeom prst="rect">
            <a:avLst/>
          </a:prstGeom>
          <a:noFill/>
        </p:spPr>
        <p:txBody>
          <a:bodyPr wrap="square" lIns="96661" tIns="48331" rIns="96661" bIns="48331" rtlCol="0">
            <a:spAutoFit/>
          </a:bodyPr>
          <a:lstStyle/>
          <a:p>
            <a:r>
              <a:rPr lang="en-US" sz="1100" dirty="0"/>
              <a:t>We thank the Russell Sage and Alfred P Sloan Foundation’s Working Group on Consumer Finance for support.</a:t>
            </a:r>
          </a:p>
        </p:txBody>
      </p:sp>
    </p:spTree>
    <p:extLst>
      <p:ext uri="{BB962C8B-B14F-4D97-AF65-F5344CB8AC3E}">
        <p14:creationId xmlns:p14="http://schemas.microsoft.com/office/powerpoint/2010/main" val="22532012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Assembled Preferences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056176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t>
            </a:r>
            <a:r>
              <a:rPr lang="en-US" i="1" dirty="0"/>
              <a:t>Beyond</a:t>
            </a:r>
            <a:r>
              <a:rPr lang="en-US" dirty="0"/>
              <a:t> Nudges</a:t>
            </a:r>
          </a:p>
        </p:txBody>
      </p:sp>
      <p:sp>
        <p:nvSpPr>
          <p:cNvPr id="3" name="Content Placeholder 2"/>
          <p:cNvSpPr>
            <a:spLocks noGrp="1"/>
          </p:cNvSpPr>
          <p:nvPr>
            <p:ph idx="1"/>
          </p:nvPr>
        </p:nvSpPr>
        <p:spPr/>
        <p:txBody>
          <a:bodyPr/>
          <a:lstStyle/>
          <a:p>
            <a:r>
              <a:rPr lang="en-US" dirty="0"/>
              <a:t>Too often Choice Architecture has been taken to mean nudges</a:t>
            </a:r>
          </a:p>
          <a:p>
            <a:r>
              <a:rPr lang="en-US" dirty="0"/>
              <a:t>Nudges seem to equal defaults or even mandates.</a:t>
            </a:r>
          </a:p>
          <a:p>
            <a:r>
              <a:rPr lang="en-US" dirty="0"/>
              <a:t>Focuses on questions of intent and degree</a:t>
            </a:r>
          </a:p>
          <a:p>
            <a:pPr lvl="1"/>
            <a:r>
              <a:rPr lang="en-US" dirty="0"/>
              <a:t>When does a nudge become a shove?</a:t>
            </a:r>
          </a:p>
          <a:p>
            <a:pPr lvl="1"/>
            <a:r>
              <a:rPr lang="en-US" dirty="0"/>
              <a:t>Confuses ‘</a:t>
            </a:r>
            <a:r>
              <a:rPr lang="en-US" dirty="0" err="1"/>
              <a:t>Libertatian</a:t>
            </a:r>
            <a:r>
              <a:rPr lang="en-US" dirty="0"/>
              <a:t> Paternalism’ with the idea that choice architecture matters and is unavoidable.</a:t>
            </a:r>
          </a:p>
          <a:p>
            <a:r>
              <a:rPr lang="en-US" dirty="0"/>
              <a:t>Clearly acknowledged in Nudge:  “Cafeteria”</a:t>
            </a:r>
          </a:p>
          <a:p>
            <a:r>
              <a:rPr lang="en-US" dirty="0"/>
              <a:t>But:</a:t>
            </a:r>
          </a:p>
        </p:txBody>
      </p:sp>
    </p:spTree>
    <p:extLst>
      <p:ext uri="{BB962C8B-B14F-4D97-AF65-F5344CB8AC3E}">
        <p14:creationId xmlns:p14="http://schemas.microsoft.com/office/powerpoint/2010/main" val="3873504901"/>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Will Exchanges Produce Good Choices, Lower Costs?</a:t>
            </a:r>
          </a:p>
        </p:txBody>
      </p:sp>
      <p:sp>
        <p:nvSpPr>
          <p:cNvPr id="3" name="Content Placeholder 2"/>
          <p:cNvSpPr>
            <a:spLocks noGrp="1"/>
          </p:cNvSpPr>
          <p:nvPr>
            <p:ph idx="1"/>
          </p:nvPr>
        </p:nvSpPr>
        <p:spPr>
          <a:xfrm>
            <a:off x="500078" y="1286934"/>
            <a:ext cx="8513232" cy="5247641"/>
          </a:xfrm>
        </p:spPr>
        <p:txBody>
          <a:bodyPr/>
          <a:lstStyle/>
          <a:p>
            <a:pPr>
              <a:spcAft>
                <a:spcPts val="1057"/>
              </a:spcAft>
            </a:pPr>
            <a:r>
              <a:rPr lang="en-US" dirty="0"/>
              <a:t>Two goals:  Consumers will pick the best plan for them </a:t>
            </a:r>
            <a:r>
              <a:rPr lang="en-US" i="1" dirty="0"/>
              <a:t>and</a:t>
            </a:r>
            <a:r>
              <a:rPr lang="en-US" dirty="0"/>
              <a:t> provide price competition</a:t>
            </a:r>
          </a:p>
          <a:p>
            <a:pPr>
              <a:spcAft>
                <a:spcPts val="1057"/>
              </a:spcAft>
            </a:pPr>
            <a:r>
              <a:rPr lang="en-US" dirty="0"/>
              <a:t>   Hope of both sides of the aisle.</a:t>
            </a:r>
          </a:p>
          <a:p>
            <a:pPr lvl="1">
              <a:spcAft>
                <a:spcPts val="529"/>
              </a:spcAft>
            </a:pPr>
            <a:r>
              <a:rPr lang="en-US" dirty="0"/>
              <a:t>Kathleen Sibelius, Secretary of HHS:  </a:t>
            </a:r>
          </a:p>
          <a:p>
            <a:pPr marL="657833" lvl="2" indent="0">
              <a:spcAft>
                <a:spcPts val="1057"/>
              </a:spcAft>
              <a:buNone/>
            </a:pPr>
            <a:r>
              <a:rPr lang="en-US" dirty="0"/>
              <a:t>“Insurance companies will compete for business on a transparent, level playing field, driving down costs; and Exchanges will give individuals and small businesses the same purchasing power as big businesses and a choice of plans to fit their needs.”</a:t>
            </a:r>
          </a:p>
          <a:p>
            <a:pPr lvl="1">
              <a:spcAft>
                <a:spcPts val="529"/>
              </a:spcAft>
            </a:pPr>
            <a:r>
              <a:rPr lang="en-US" dirty="0"/>
              <a:t>Bill Frist, Physician and former Senate Majority Leader:  </a:t>
            </a:r>
          </a:p>
          <a:p>
            <a:pPr marL="657833" lvl="2" indent="0">
              <a:buNone/>
            </a:pPr>
            <a:r>
              <a:rPr lang="en-US" dirty="0"/>
              <a:t>"State exchanges are good from a conservative standpoint because they involve consumer choice and markets.”</a:t>
            </a:r>
          </a:p>
        </p:txBody>
      </p:sp>
    </p:spTree>
    <p:extLst>
      <p:ext uri="{BB962C8B-B14F-4D97-AF65-F5344CB8AC3E}">
        <p14:creationId xmlns:p14="http://schemas.microsoft.com/office/powerpoint/2010/main" val="41352132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icture 15.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04841" y="0"/>
            <a:ext cx="5991518" cy="7315200"/>
          </a:xfrm>
          <a:prstGeom prst="rect">
            <a:avLst/>
          </a:prstGeom>
        </p:spPr>
      </p:pic>
      <p:pic>
        <p:nvPicPr>
          <p:cNvPr id="8" name="Picture 7" descr="Picture 16.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804841" y="184235"/>
            <a:ext cx="5991518" cy="7130965"/>
          </a:xfrm>
          <a:prstGeom prst="rect">
            <a:avLst/>
          </a:prstGeom>
        </p:spPr>
      </p:pic>
      <p:pic>
        <p:nvPicPr>
          <p:cNvPr id="9" name="Picture 8" descr="Picture 17.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4842" y="0"/>
            <a:ext cx="5991518" cy="7315200"/>
          </a:xfrm>
          <a:prstGeom prst="rect">
            <a:avLst/>
          </a:prstGeom>
        </p:spPr>
      </p:pic>
      <p:pic>
        <p:nvPicPr>
          <p:cNvPr id="10" name="Picture 9" descr="Picture 18.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804841" y="0"/>
            <a:ext cx="5991519" cy="7315200"/>
          </a:xfrm>
          <a:prstGeom prst="rect">
            <a:avLst/>
          </a:prstGeom>
        </p:spPr>
      </p:pic>
      <p:pic>
        <p:nvPicPr>
          <p:cNvPr id="11" name="Picture 10" descr="Picture 19.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804840" y="1"/>
            <a:ext cx="5991521" cy="4684855"/>
          </a:xfrm>
          <a:prstGeom prst="rect">
            <a:avLst/>
          </a:prstGeom>
        </p:spPr>
      </p:pic>
    </p:spTree>
    <p:extLst>
      <p:ext uri="{BB962C8B-B14F-4D97-AF65-F5344CB8AC3E}">
        <p14:creationId xmlns:p14="http://schemas.microsoft.com/office/powerpoint/2010/main" val="163390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5000"/>
                                        <p:tgtEl>
                                          <p:spTgt spid="7"/>
                                        </p:tgtEl>
                                        <p:attrNameLst>
                                          <p:attrName>ppt_x</p:attrName>
                                        </p:attrNameLst>
                                      </p:cBhvr>
                                      <p:tavLst>
                                        <p:tav tm="0">
                                          <p:val>
                                            <p:strVal val="ppt_x"/>
                                          </p:val>
                                        </p:tav>
                                        <p:tav tm="100000">
                                          <p:val>
                                            <p:strVal val="ppt_x"/>
                                          </p:val>
                                        </p:tav>
                                      </p:tavLst>
                                    </p:anim>
                                    <p:anim calcmode="lin" valueType="num">
                                      <p:cBhvr additive="base">
                                        <p:cTn id="7" dur="5000"/>
                                        <p:tgtEl>
                                          <p:spTgt spid="7"/>
                                        </p:tgtEl>
                                        <p:attrNameLst>
                                          <p:attrName>ppt_y</p:attrName>
                                        </p:attrNameLst>
                                      </p:cBhvr>
                                      <p:tavLst>
                                        <p:tav tm="0">
                                          <p:val>
                                            <p:strVal val="ppt_y"/>
                                          </p:val>
                                        </p:tav>
                                        <p:tav tm="100000">
                                          <p:val>
                                            <p:strVal val="0-ppt_h/2"/>
                                          </p:val>
                                        </p:tav>
                                      </p:tavLst>
                                    </p:anim>
                                    <p:set>
                                      <p:cBhvr>
                                        <p:cTn id="8" dur="1" fill="hold">
                                          <p:stCondLst>
                                            <p:cond delay="4999"/>
                                          </p:stCondLst>
                                        </p:cTn>
                                        <p:tgtEl>
                                          <p:spTgt spid="7"/>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0" fill="hold"/>
                                        <p:tgtEl>
                                          <p:spTgt spid="8"/>
                                        </p:tgtEl>
                                        <p:attrNameLst>
                                          <p:attrName>ppt_x</p:attrName>
                                        </p:attrNameLst>
                                      </p:cBhvr>
                                      <p:tavLst>
                                        <p:tav tm="0">
                                          <p:val>
                                            <p:strVal val="#ppt_x"/>
                                          </p:val>
                                        </p:tav>
                                        <p:tav tm="100000">
                                          <p:val>
                                            <p:strVal val="#ppt_x"/>
                                          </p:val>
                                        </p:tav>
                                      </p:tavLst>
                                    </p:anim>
                                    <p:anim calcmode="lin" valueType="num">
                                      <p:cBhvr additive="base">
                                        <p:cTn id="12" dur="50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5000"/>
                            </p:stCondLst>
                            <p:childTnLst>
                              <p:par>
                                <p:cTn id="14" presetID="2" presetClass="exit" presetSubtype="1" fill="hold" nodeType="afterEffect">
                                  <p:stCondLst>
                                    <p:cond delay="0"/>
                                  </p:stCondLst>
                                  <p:childTnLst>
                                    <p:anim calcmode="lin" valueType="num">
                                      <p:cBhvr additive="base">
                                        <p:cTn id="15" dur="5000"/>
                                        <p:tgtEl>
                                          <p:spTgt spid="8"/>
                                        </p:tgtEl>
                                        <p:attrNameLst>
                                          <p:attrName>ppt_x</p:attrName>
                                        </p:attrNameLst>
                                      </p:cBhvr>
                                      <p:tavLst>
                                        <p:tav tm="0">
                                          <p:val>
                                            <p:strVal val="ppt_x"/>
                                          </p:val>
                                        </p:tav>
                                        <p:tav tm="100000">
                                          <p:val>
                                            <p:strVal val="ppt_x"/>
                                          </p:val>
                                        </p:tav>
                                      </p:tavLst>
                                    </p:anim>
                                    <p:anim calcmode="lin" valueType="num">
                                      <p:cBhvr additive="base">
                                        <p:cTn id="16" dur="5000"/>
                                        <p:tgtEl>
                                          <p:spTgt spid="8"/>
                                        </p:tgtEl>
                                        <p:attrNameLst>
                                          <p:attrName>ppt_y</p:attrName>
                                        </p:attrNameLst>
                                      </p:cBhvr>
                                      <p:tavLst>
                                        <p:tav tm="0">
                                          <p:val>
                                            <p:strVal val="ppt_y"/>
                                          </p:val>
                                        </p:tav>
                                        <p:tav tm="100000">
                                          <p:val>
                                            <p:strVal val="0-ppt_h/2"/>
                                          </p:val>
                                        </p:tav>
                                      </p:tavLst>
                                    </p:anim>
                                    <p:set>
                                      <p:cBhvr>
                                        <p:cTn id="17" dur="1" fill="hold">
                                          <p:stCondLst>
                                            <p:cond delay="4999"/>
                                          </p:stCondLst>
                                        </p:cTn>
                                        <p:tgtEl>
                                          <p:spTgt spid="8"/>
                                        </p:tgtEl>
                                        <p:attrNameLst>
                                          <p:attrName>style.visibility</p:attrName>
                                        </p:attrNameLst>
                                      </p:cBhvr>
                                      <p:to>
                                        <p:strVal val="hidden"/>
                                      </p:to>
                                    </p:set>
                                  </p:childTnLst>
                                </p:cTn>
                              </p:par>
                              <p:par>
                                <p:cTn id="18" presetID="2" presetClass="entr" presetSubtype="4"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0" fill="hold"/>
                                        <p:tgtEl>
                                          <p:spTgt spid="9"/>
                                        </p:tgtEl>
                                        <p:attrNameLst>
                                          <p:attrName>ppt_x</p:attrName>
                                        </p:attrNameLst>
                                      </p:cBhvr>
                                      <p:tavLst>
                                        <p:tav tm="0">
                                          <p:val>
                                            <p:strVal val="#ppt_x"/>
                                          </p:val>
                                        </p:tav>
                                        <p:tav tm="100000">
                                          <p:val>
                                            <p:strVal val="#ppt_x"/>
                                          </p:val>
                                        </p:tav>
                                      </p:tavLst>
                                    </p:anim>
                                    <p:anim calcmode="lin" valueType="num">
                                      <p:cBhvr additive="base">
                                        <p:cTn id="21" dur="5000" fill="hold"/>
                                        <p:tgtEl>
                                          <p:spTgt spid="9"/>
                                        </p:tgtEl>
                                        <p:attrNameLst>
                                          <p:attrName>ppt_y</p:attrName>
                                        </p:attrNameLst>
                                      </p:cBhvr>
                                      <p:tavLst>
                                        <p:tav tm="0">
                                          <p:val>
                                            <p:strVal val="1+#ppt_h/2"/>
                                          </p:val>
                                        </p:tav>
                                        <p:tav tm="100000">
                                          <p:val>
                                            <p:strVal val="#ppt_y"/>
                                          </p:val>
                                        </p:tav>
                                      </p:tavLst>
                                    </p:anim>
                                  </p:childTnLst>
                                </p:cTn>
                              </p:par>
                            </p:childTnLst>
                          </p:cTn>
                        </p:par>
                        <p:par>
                          <p:cTn id="22" fill="hold">
                            <p:stCondLst>
                              <p:cond delay="10000"/>
                            </p:stCondLst>
                            <p:childTnLst>
                              <p:par>
                                <p:cTn id="23" presetID="2" presetClass="exit" presetSubtype="1" fill="hold" nodeType="afterEffect">
                                  <p:stCondLst>
                                    <p:cond delay="0"/>
                                  </p:stCondLst>
                                  <p:childTnLst>
                                    <p:anim calcmode="lin" valueType="num">
                                      <p:cBhvr additive="base">
                                        <p:cTn id="24" dur="5000"/>
                                        <p:tgtEl>
                                          <p:spTgt spid="9"/>
                                        </p:tgtEl>
                                        <p:attrNameLst>
                                          <p:attrName>ppt_x</p:attrName>
                                        </p:attrNameLst>
                                      </p:cBhvr>
                                      <p:tavLst>
                                        <p:tav tm="0">
                                          <p:val>
                                            <p:strVal val="ppt_x"/>
                                          </p:val>
                                        </p:tav>
                                        <p:tav tm="100000">
                                          <p:val>
                                            <p:strVal val="ppt_x"/>
                                          </p:val>
                                        </p:tav>
                                      </p:tavLst>
                                    </p:anim>
                                    <p:anim calcmode="lin" valueType="num">
                                      <p:cBhvr additive="base">
                                        <p:cTn id="25" dur="5000"/>
                                        <p:tgtEl>
                                          <p:spTgt spid="9"/>
                                        </p:tgtEl>
                                        <p:attrNameLst>
                                          <p:attrName>ppt_y</p:attrName>
                                        </p:attrNameLst>
                                      </p:cBhvr>
                                      <p:tavLst>
                                        <p:tav tm="0">
                                          <p:val>
                                            <p:strVal val="ppt_y"/>
                                          </p:val>
                                        </p:tav>
                                        <p:tav tm="100000">
                                          <p:val>
                                            <p:strVal val="0-ppt_h/2"/>
                                          </p:val>
                                        </p:tav>
                                      </p:tavLst>
                                    </p:anim>
                                    <p:set>
                                      <p:cBhvr>
                                        <p:cTn id="26" dur="1" fill="hold">
                                          <p:stCondLst>
                                            <p:cond delay="4999"/>
                                          </p:stCondLst>
                                        </p:cTn>
                                        <p:tgtEl>
                                          <p:spTgt spid="9"/>
                                        </p:tgtEl>
                                        <p:attrNameLst>
                                          <p:attrName>style.visibility</p:attrName>
                                        </p:attrNameLst>
                                      </p:cBhvr>
                                      <p:to>
                                        <p:strVal val="hidden"/>
                                      </p:to>
                                    </p:set>
                                  </p:childTnLst>
                                </p:cTn>
                              </p:par>
                              <p:par>
                                <p:cTn id="27" presetID="2" presetClass="entr" presetSubtype="4"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0" fill="hold"/>
                                        <p:tgtEl>
                                          <p:spTgt spid="10"/>
                                        </p:tgtEl>
                                        <p:attrNameLst>
                                          <p:attrName>ppt_x</p:attrName>
                                        </p:attrNameLst>
                                      </p:cBhvr>
                                      <p:tavLst>
                                        <p:tav tm="0">
                                          <p:val>
                                            <p:strVal val="#ppt_x"/>
                                          </p:val>
                                        </p:tav>
                                        <p:tav tm="100000">
                                          <p:val>
                                            <p:strVal val="#ppt_x"/>
                                          </p:val>
                                        </p:tav>
                                      </p:tavLst>
                                    </p:anim>
                                    <p:anim calcmode="lin" valueType="num">
                                      <p:cBhvr additive="base">
                                        <p:cTn id="30" dur="5000" fill="hold"/>
                                        <p:tgtEl>
                                          <p:spTgt spid="10"/>
                                        </p:tgtEl>
                                        <p:attrNameLst>
                                          <p:attrName>ppt_y</p:attrName>
                                        </p:attrNameLst>
                                      </p:cBhvr>
                                      <p:tavLst>
                                        <p:tav tm="0">
                                          <p:val>
                                            <p:strVal val="1+#ppt_h/2"/>
                                          </p:val>
                                        </p:tav>
                                        <p:tav tm="100000">
                                          <p:val>
                                            <p:strVal val="#ppt_y"/>
                                          </p:val>
                                        </p:tav>
                                      </p:tavLst>
                                    </p:anim>
                                  </p:childTnLst>
                                </p:cTn>
                              </p:par>
                            </p:childTnLst>
                          </p:cTn>
                        </p:par>
                        <p:par>
                          <p:cTn id="31" fill="hold">
                            <p:stCondLst>
                              <p:cond delay="15000"/>
                            </p:stCondLst>
                            <p:childTnLst>
                              <p:par>
                                <p:cTn id="32" presetID="2" presetClass="exit" presetSubtype="1" fill="hold" nodeType="afterEffect">
                                  <p:stCondLst>
                                    <p:cond delay="0"/>
                                  </p:stCondLst>
                                  <p:childTnLst>
                                    <p:anim calcmode="lin" valueType="num">
                                      <p:cBhvr additive="base">
                                        <p:cTn id="33" dur="5000"/>
                                        <p:tgtEl>
                                          <p:spTgt spid="10"/>
                                        </p:tgtEl>
                                        <p:attrNameLst>
                                          <p:attrName>ppt_x</p:attrName>
                                        </p:attrNameLst>
                                      </p:cBhvr>
                                      <p:tavLst>
                                        <p:tav tm="0">
                                          <p:val>
                                            <p:strVal val="ppt_x"/>
                                          </p:val>
                                        </p:tav>
                                        <p:tav tm="100000">
                                          <p:val>
                                            <p:strVal val="ppt_x"/>
                                          </p:val>
                                        </p:tav>
                                      </p:tavLst>
                                    </p:anim>
                                    <p:anim calcmode="lin" valueType="num">
                                      <p:cBhvr additive="base">
                                        <p:cTn id="34" dur="5000"/>
                                        <p:tgtEl>
                                          <p:spTgt spid="10"/>
                                        </p:tgtEl>
                                        <p:attrNameLst>
                                          <p:attrName>ppt_y</p:attrName>
                                        </p:attrNameLst>
                                      </p:cBhvr>
                                      <p:tavLst>
                                        <p:tav tm="0">
                                          <p:val>
                                            <p:strVal val="ppt_y"/>
                                          </p:val>
                                        </p:tav>
                                        <p:tav tm="100000">
                                          <p:val>
                                            <p:strVal val="0-ppt_h/2"/>
                                          </p:val>
                                        </p:tav>
                                      </p:tavLst>
                                    </p:anim>
                                    <p:set>
                                      <p:cBhvr>
                                        <p:cTn id="35" dur="1" fill="hold">
                                          <p:stCondLst>
                                            <p:cond delay="4999"/>
                                          </p:stCondLst>
                                        </p:cTn>
                                        <p:tgtEl>
                                          <p:spTgt spid="10"/>
                                        </p:tgtEl>
                                        <p:attrNameLst>
                                          <p:attrName>style.visibility</p:attrName>
                                        </p:attrNameLst>
                                      </p:cBhvr>
                                      <p:to>
                                        <p:strVal val="hidden"/>
                                      </p:to>
                                    </p:set>
                                  </p:childTnLst>
                                </p:cTn>
                              </p:par>
                              <p:par>
                                <p:cTn id="36" presetID="2" presetClass="entr" presetSubtype="4"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0" fill="hold"/>
                                        <p:tgtEl>
                                          <p:spTgt spid="11"/>
                                        </p:tgtEl>
                                        <p:attrNameLst>
                                          <p:attrName>ppt_x</p:attrName>
                                        </p:attrNameLst>
                                      </p:cBhvr>
                                      <p:tavLst>
                                        <p:tav tm="0">
                                          <p:val>
                                            <p:strVal val="#ppt_x"/>
                                          </p:val>
                                        </p:tav>
                                        <p:tav tm="100000">
                                          <p:val>
                                            <p:strVal val="#ppt_x"/>
                                          </p:val>
                                        </p:tav>
                                      </p:tavLst>
                                    </p:anim>
                                    <p:anim calcmode="lin" valueType="num">
                                      <p:cBhvr additive="base">
                                        <p:cTn id="39" dur="5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Experience with Exchanges</a:t>
            </a:r>
          </a:p>
        </p:txBody>
      </p:sp>
      <p:sp>
        <p:nvSpPr>
          <p:cNvPr id="3" name="Content Placeholder 2"/>
          <p:cNvSpPr>
            <a:spLocks noGrp="1"/>
          </p:cNvSpPr>
          <p:nvPr>
            <p:ph idx="1"/>
          </p:nvPr>
        </p:nvSpPr>
        <p:spPr/>
        <p:txBody>
          <a:bodyPr>
            <a:normAutofit/>
          </a:bodyPr>
          <a:lstStyle/>
          <a:p>
            <a:r>
              <a:rPr lang="en-US" dirty="0"/>
              <a:t>Medical Exchanges: Ericsson and </a:t>
            </a:r>
            <a:r>
              <a:rPr lang="en-US" dirty="0" err="1"/>
              <a:t>Starc</a:t>
            </a:r>
            <a:r>
              <a:rPr lang="en-US" dirty="0"/>
              <a:t> (2011) report extensive use of ‘choose the cheapest premium’ heuristic.</a:t>
            </a:r>
          </a:p>
          <a:p>
            <a:pPr>
              <a:spcAft>
                <a:spcPts val="1057"/>
              </a:spcAft>
            </a:pPr>
            <a:r>
              <a:rPr lang="en-US" dirty="0"/>
              <a:t>Medicare Part D</a:t>
            </a:r>
          </a:p>
          <a:p>
            <a:pPr lvl="1">
              <a:spcAft>
                <a:spcPts val="529"/>
              </a:spcAft>
            </a:pPr>
            <a:r>
              <a:rPr lang="en-US" dirty="0"/>
              <a:t>Hess, </a:t>
            </a:r>
            <a:r>
              <a:rPr lang="en-US" dirty="0" err="1"/>
              <a:t>McFaden</a:t>
            </a:r>
            <a:r>
              <a:rPr lang="en-US" dirty="0"/>
              <a:t> and Winter (2007): People enroll rationally, but plan choice: “consumers are likely to have difficulty choosing among plans to fine-tune their prescription drug coverage” </a:t>
            </a:r>
          </a:p>
          <a:p>
            <a:pPr lvl="1">
              <a:spcAft>
                <a:spcPts val="529"/>
              </a:spcAft>
            </a:pPr>
            <a:r>
              <a:rPr lang="en-US" dirty="0"/>
              <a:t>Kling, </a:t>
            </a:r>
            <a:r>
              <a:rPr lang="en-US" dirty="0" err="1"/>
              <a:t>Mullainathan</a:t>
            </a:r>
            <a:r>
              <a:rPr lang="en-US" dirty="0"/>
              <a:t>, </a:t>
            </a:r>
            <a:r>
              <a:rPr lang="en-US" dirty="0" err="1"/>
              <a:t>Shafir</a:t>
            </a:r>
            <a:r>
              <a:rPr lang="en-US" dirty="0"/>
              <a:t>, </a:t>
            </a:r>
            <a:r>
              <a:rPr lang="en-US" dirty="0" err="1"/>
              <a:t>Vermeulen</a:t>
            </a:r>
            <a:r>
              <a:rPr lang="en-US" dirty="0"/>
              <a:t>, and </a:t>
            </a:r>
            <a:r>
              <a:rPr lang="en-US" dirty="0" err="1"/>
              <a:t>Wrobel</a:t>
            </a:r>
            <a:r>
              <a:rPr lang="en-US" dirty="0"/>
              <a:t> (2008): Welfare through switching increased by clear summary of costs.</a:t>
            </a:r>
          </a:p>
          <a:p>
            <a:pPr lvl="1">
              <a:spcAft>
                <a:spcPts val="529"/>
              </a:spcAft>
            </a:pPr>
            <a:r>
              <a:rPr lang="en-US" dirty="0" err="1"/>
              <a:t>Abaluck</a:t>
            </a:r>
            <a:r>
              <a:rPr lang="en-US" dirty="0"/>
              <a:t> and Gruber(2009):“restricting the choice set to the three lowest average cost options would have likely raised welfare for elders” </a:t>
            </a:r>
          </a:p>
        </p:txBody>
      </p:sp>
    </p:spTree>
    <p:extLst>
      <p:ext uri="{BB962C8B-B14F-4D97-AF65-F5344CB8AC3E}">
        <p14:creationId xmlns:p14="http://schemas.microsoft.com/office/powerpoint/2010/main" val="10451856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Maybe they do not like understand and do not like choosing?</a:t>
            </a:r>
          </a:p>
        </p:txBody>
      </p:sp>
      <p:sp>
        <p:nvSpPr>
          <p:cNvPr id="3" name="Content Placeholder 2"/>
          <p:cNvSpPr>
            <a:spLocks noGrp="1"/>
          </p:cNvSpPr>
          <p:nvPr>
            <p:ph idx="1"/>
          </p:nvPr>
        </p:nvSpPr>
        <p:spPr/>
        <p:txBody>
          <a:bodyPr/>
          <a:lstStyle/>
          <a:p>
            <a:r>
              <a:rPr lang="en-US" dirty="0"/>
              <a:t>Loewenstein et al. (2013) showed that only 14% of people understand standard terms like deductibles (4 4-answer multiple choice tests)</a:t>
            </a:r>
          </a:p>
          <a:p>
            <a:endParaRPr lang="en-US" dirty="0"/>
          </a:p>
          <a:p>
            <a:endParaRPr lang="en-US" dirty="0"/>
          </a:p>
          <a:p>
            <a:r>
              <a:rPr lang="en-US" dirty="0"/>
              <a:t>Aetna survey found “Consumers who found health care benefits decisions difficult cited the following reasons: the available information is confusing and complicated (88 percent), there is conflicting information (84 percent) and it is difficult to know which plan is right for them (83 percent).”</a:t>
            </a:r>
          </a:p>
        </p:txBody>
      </p:sp>
    </p:spTree>
    <p:extLst>
      <p:ext uri="{BB962C8B-B14F-4D97-AF65-F5344CB8AC3E}">
        <p14:creationId xmlns:p14="http://schemas.microsoft.com/office/powerpoint/2010/main" val="12875405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C8AAFBF3-A731-A14B-8490-5DE39C609CE1}"/>
              </a:ext>
            </a:extLst>
          </p:cNvPr>
          <p:cNvSpPr>
            <a:spLocks noGrp="1"/>
          </p:cNvSpPr>
          <p:nvPr>
            <p:ph type="title"/>
          </p:nvPr>
        </p:nvSpPr>
        <p:spPr/>
        <p:txBody>
          <a:bodyPr/>
          <a:lstStyle/>
          <a:p>
            <a:r>
              <a:rPr lang="en-US" dirty="0"/>
              <a:t>Some references</a:t>
            </a:r>
          </a:p>
        </p:txBody>
      </p:sp>
      <p:sp>
        <p:nvSpPr>
          <p:cNvPr id="6" name="Content Placeholder 5">
            <a:extLst>
              <a:ext uri="{FF2B5EF4-FFF2-40B4-BE49-F238E27FC236}">
                <a16:creationId xmlns:a16="http://schemas.microsoft.com/office/drawing/2014/main" xmlns="" id="{A7E232A7-A029-6A44-A188-262EBEB43E06}"/>
              </a:ext>
            </a:extLst>
          </p:cNvPr>
          <p:cNvSpPr>
            <a:spLocks noGrp="1"/>
          </p:cNvSpPr>
          <p:nvPr>
            <p:ph idx="1"/>
          </p:nvPr>
        </p:nvSpPr>
        <p:spPr/>
        <p:txBody>
          <a:bodyPr>
            <a:normAutofit fontScale="70000" lnSpcReduction="20000"/>
          </a:bodyPr>
          <a:lstStyle/>
          <a:p>
            <a:pPr>
              <a:lnSpc>
                <a:spcPct val="120000"/>
              </a:lnSpc>
              <a:spcBef>
                <a:spcPts val="0"/>
              </a:spcBef>
            </a:pPr>
            <a:r>
              <a:rPr lang="en-US" dirty="0"/>
              <a:t>1. Toubia, O., Johnson, E., </a:t>
            </a:r>
            <a:r>
              <a:rPr lang="en-US" dirty="0" err="1"/>
              <a:t>Evgeniou</a:t>
            </a:r>
            <a:r>
              <a:rPr lang="en-US" dirty="0"/>
              <a:t>, T. &amp; </a:t>
            </a:r>
            <a:r>
              <a:rPr lang="en-US" dirty="0" err="1"/>
              <a:t>Delquié</a:t>
            </a:r>
            <a:r>
              <a:rPr lang="en-US" dirty="0"/>
              <a:t>, P. Dynamic Experiments for Estimating Preferences: An Adaptive Method of Eliciting Time and Risk Parameters. </a:t>
            </a:r>
            <a:r>
              <a:rPr lang="en-US" i="1" dirty="0"/>
              <a:t>Management Science</a:t>
            </a:r>
            <a:r>
              <a:rPr lang="en-US" dirty="0"/>
              <a:t> </a:t>
            </a:r>
            <a:r>
              <a:rPr lang="en-US" b="1" dirty="0"/>
              <a:t>59,</a:t>
            </a:r>
            <a:r>
              <a:rPr lang="en-US" dirty="0"/>
              <a:t> 613–640 (2013).</a:t>
            </a:r>
          </a:p>
          <a:p>
            <a:pPr>
              <a:lnSpc>
                <a:spcPct val="120000"/>
              </a:lnSpc>
              <a:spcBef>
                <a:spcPts val="0"/>
              </a:spcBef>
            </a:pPr>
            <a:r>
              <a:rPr lang="en-US" dirty="0"/>
              <a:t>2. </a:t>
            </a:r>
            <a:r>
              <a:rPr lang="en-US" dirty="0" err="1"/>
              <a:t>Figner</a:t>
            </a:r>
            <a:r>
              <a:rPr lang="en-US" dirty="0"/>
              <a:t>, B. </a:t>
            </a:r>
            <a:r>
              <a:rPr lang="en-US" i="1" dirty="0"/>
              <a:t>et al.</a:t>
            </a:r>
            <a:r>
              <a:rPr lang="en-US" dirty="0"/>
              <a:t> Lateral prefrontal cortex and self-control in intertemporal choice. </a:t>
            </a:r>
            <a:r>
              <a:rPr lang="en-US" b="1" dirty="0"/>
              <a:t>13,</a:t>
            </a:r>
            <a:r>
              <a:rPr lang="en-US" dirty="0"/>
              <a:t> 538–539 (2010).</a:t>
            </a:r>
          </a:p>
          <a:p>
            <a:pPr>
              <a:lnSpc>
                <a:spcPct val="120000"/>
              </a:lnSpc>
              <a:spcBef>
                <a:spcPts val="0"/>
              </a:spcBef>
            </a:pPr>
            <a:r>
              <a:rPr lang="en-US" dirty="0"/>
              <a:t>3. </a:t>
            </a:r>
            <a:r>
              <a:rPr lang="en-US" dirty="0" err="1"/>
              <a:t>Reeck</a:t>
            </a:r>
            <a:r>
              <a:rPr lang="en-US" dirty="0"/>
              <a:t>, C., Wall, D. &amp; Johnson, E. J. Search predicts and changes patience in intertemporal choice. </a:t>
            </a:r>
            <a:r>
              <a:rPr lang="en-US" i="1" dirty="0"/>
              <a:t>Proc Natl </a:t>
            </a:r>
            <a:r>
              <a:rPr lang="en-US" i="1" dirty="0" err="1"/>
              <a:t>Acad</a:t>
            </a:r>
            <a:r>
              <a:rPr lang="en-US" i="1" dirty="0"/>
              <a:t> Sci USA</a:t>
            </a:r>
            <a:r>
              <a:rPr lang="en-US" dirty="0"/>
              <a:t> </a:t>
            </a:r>
            <a:r>
              <a:rPr lang="en-US" b="1" dirty="0"/>
              <a:t>114,</a:t>
            </a:r>
            <a:r>
              <a:rPr lang="en-US" dirty="0"/>
              <a:t> 11890–11895 (2017).</a:t>
            </a:r>
          </a:p>
          <a:p>
            <a:pPr>
              <a:lnSpc>
                <a:spcPct val="120000"/>
              </a:lnSpc>
              <a:spcBef>
                <a:spcPts val="0"/>
              </a:spcBef>
            </a:pPr>
            <a:r>
              <a:rPr lang="en-US" dirty="0"/>
              <a:t>4. Atlas, S. A., Johnson, E. J. &amp; Payne, J. W. Time preferences and mortgage choice. </a:t>
            </a:r>
            <a:r>
              <a:rPr lang="en-US" i="1" dirty="0"/>
              <a:t>Journal of Marketing Research</a:t>
            </a:r>
            <a:r>
              <a:rPr lang="en-US" dirty="0"/>
              <a:t> </a:t>
            </a:r>
            <a:r>
              <a:rPr lang="en-US" b="1" dirty="0"/>
              <a:t>54,</a:t>
            </a:r>
            <a:r>
              <a:rPr lang="en-US" dirty="0"/>
              <a:t> 415–429 (2017).</a:t>
            </a:r>
          </a:p>
          <a:p>
            <a:pPr>
              <a:lnSpc>
                <a:spcPct val="120000"/>
              </a:lnSpc>
              <a:spcBef>
                <a:spcPts val="0"/>
              </a:spcBef>
            </a:pPr>
            <a:r>
              <a:rPr lang="en-US" dirty="0"/>
              <a:t>5. Johnson, E. J., Hershey, J., </a:t>
            </a:r>
            <a:r>
              <a:rPr lang="en-US" dirty="0" err="1"/>
              <a:t>Meszaros</a:t>
            </a:r>
            <a:r>
              <a:rPr lang="en-US" dirty="0"/>
              <a:t>, J. &amp; </a:t>
            </a:r>
            <a:r>
              <a:rPr lang="en-US" dirty="0" err="1"/>
              <a:t>Kunreuther</a:t>
            </a:r>
            <a:r>
              <a:rPr lang="en-US" dirty="0"/>
              <a:t>, H. Framing, Probability Distortions, and Insurance Decisions. </a:t>
            </a:r>
            <a:r>
              <a:rPr lang="en-US" i="1" dirty="0"/>
              <a:t>J Risk Uncertain</a:t>
            </a:r>
            <a:r>
              <a:rPr lang="en-US" dirty="0"/>
              <a:t> </a:t>
            </a:r>
            <a:r>
              <a:rPr lang="en-US" b="1" dirty="0"/>
              <a:t>7,</a:t>
            </a:r>
            <a:r>
              <a:rPr lang="en-US" dirty="0"/>
              <a:t> 35–51 (1993).</a:t>
            </a:r>
          </a:p>
          <a:p>
            <a:pPr>
              <a:lnSpc>
                <a:spcPct val="120000"/>
              </a:lnSpc>
              <a:spcBef>
                <a:spcPts val="0"/>
              </a:spcBef>
            </a:pPr>
            <a:r>
              <a:rPr lang="en-US" dirty="0"/>
              <a:t>6. </a:t>
            </a:r>
            <a:r>
              <a:rPr lang="en-US" dirty="0" err="1"/>
              <a:t>Ubel</a:t>
            </a:r>
            <a:r>
              <a:rPr lang="en-US" dirty="0"/>
              <a:t>, P. A., Comerford, D. A. &amp; Johnson, E. </a:t>
            </a:r>
            <a:r>
              <a:rPr lang="en-US" dirty="0" err="1"/>
              <a:t>Healthcare.gov</a:t>
            </a:r>
            <a:r>
              <a:rPr lang="en-US" dirty="0"/>
              <a:t> 3.0--behavioral economics and insurance exchanges. </a:t>
            </a:r>
            <a:r>
              <a:rPr lang="en-US" i="1" dirty="0"/>
              <a:t>N. Engl. J. Med.</a:t>
            </a:r>
            <a:r>
              <a:rPr lang="en-US" dirty="0"/>
              <a:t> </a:t>
            </a:r>
            <a:r>
              <a:rPr lang="en-US" b="1" dirty="0"/>
              <a:t>372,</a:t>
            </a:r>
            <a:r>
              <a:rPr lang="en-US" dirty="0"/>
              <a:t> 695–698 (2015).</a:t>
            </a:r>
          </a:p>
          <a:p>
            <a:pPr>
              <a:lnSpc>
                <a:spcPct val="120000"/>
              </a:lnSpc>
              <a:spcBef>
                <a:spcPts val="0"/>
              </a:spcBef>
            </a:pPr>
            <a:r>
              <a:rPr lang="en-US" dirty="0"/>
              <a:t>7. Johnson, E. J., Hassin, R., Baker, T., </a:t>
            </a:r>
            <a:r>
              <a:rPr lang="en-US" dirty="0" err="1"/>
              <a:t>Bajger</a:t>
            </a:r>
            <a:r>
              <a:rPr lang="en-US" dirty="0"/>
              <a:t>, A. T. &amp; </a:t>
            </a:r>
            <a:r>
              <a:rPr lang="en-US" dirty="0" err="1"/>
              <a:t>Treuer</a:t>
            </a:r>
            <a:r>
              <a:rPr lang="en-US" dirty="0"/>
              <a:t>, G. Can Consumers Make Affordable Care Affordable? The Value of Choice Architecture. </a:t>
            </a:r>
            <a:r>
              <a:rPr lang="en-US" i="1" dirty="0" err="1"/>
              <a:t>PLoS</a:t>
            </a:r>
            <a:r>
              <a:rPr lang="en-US" i="1" dirty="0"/>
              <a:t> ONE</a:t>
            </a:r>
            <a:r>
              <a:rPr lang="en-US" dirty="0"/>
              <a:t> </a:t>
            </a:r>
            <a:r>
              <a:rPr lang="en-US" b="1" dirty="0"/>
              <a:t>8,</a:t>
            </a:r>
            <a:r>
              <a:rPr lang="en-US" dirty="0"/>
              <a:t> e81521–6 (2013).</a:t>
            </a:r>
          </a:p>
          <a:p>
            <a:pPr>
              <a:lnSpc>
                <a:spcPct val="120000"/>
              </a:lnSpc>
              <a:spcBef>
                <a:spcPts val="0"/>
              </a:spcBef>
            </a:pPr>
            <a:r>
              <a:rPr lang="en-US" dirty="0"/>
              <a:t>8. Li, Y., </a:t>
            </a:r>
            <a:r>
              <a:rPr lang="en-US" dirty="0" err="1"/>
              <a:t>Baldassi</a:t>
            </a:r>
            <a:r>
              <a:rPr lang="en-US" dirty="0"/>
              <a:t>, M., Johnson, E. J. &amp; Weber, E. U. Complementary cognitive capabilities, economic decision making, and aging. </a:t>
            </a:r>
            <a:r>
              <a:rPr lang="en-US" i="1" dirty="0" err="1"/>
              <a:t>Psychol</a:t>
            </a:r>
            <a:r>
              <a:rPr lang="en-US" i="1" dirty="0"/>
              <a:t> Aging</a:t>
            </a:r>
            <a:r>
              <a:rPr lang="en-US" dirty="0"/>
              <a:t> </a:t>
            </a:r>
            <a:r>
              <a:rPr lang="en-US" b="1" dirty="0"/>
              <a:t>28,</a:t>
            </a:r>
            <a:r>
              <a:rPr lang="en-US" dirty="0"/>
              <a:t> 595–613 (2013).</a:t>
            </a:r>
          </a:p>
          <a:p>
            <a:pPr>
              <a:lnSpc>
                <a:spcPct val="120000"/>
              </a:lnSpc>
              <a:spcBef>
                <a:spcPts val="0"/>
              </a:spcBef>
            </a:pPr>
            <a:r>
              <a:rPr lang="en-US" dirty="0"/>
              <a:t>9. Li, Y. </a:t>
            </a:r>
            <a:r>
              <a:rPr lang="en-US" i="1" dirty="0"/>
              <a:t>et al.</a:t>
            </a:r>
            <a:r>
              <a:rPr lang="en-US" dirty="0"/>
              <a:t> Sound credit scores and financial decisions despite cognitive aging. </a:t>
            </a:r>
            <a:r>
              <a:rPr lang="en-US" i="1" dirty="0"/>
              <a:t>Proc Natl </a:t>
            </a:r>
            <a:r>
              <a:rPr lang="en-US" i="1" dirty="0" err="1"/>
              <a:t>Acad</a:t>
            </a:r>
            <a:r>
              <a:rPr lang="en-US" i="1" dirty="0"/>
              <a:t> Sci USA</a:t>
            </a:r>
            <a:r>
              <a:rPr lang="en-US" dirty="0"/>
              <a:t> </a:t>
            </a:r>
            <a:r>
              <a:rPr lang="en-US" b="1" dirty="0"/>
              <a:t>112,</a:t>
            </a:r>
            <a:r>
              <a:rPr lang="en-US" dirty="0"/>
              <a:t> 65–69 (2015).</a:t>
            </a:r>
          </a:p>
          <a:p>
            <a:pPr>
              <a:lnSpc>
                <a:spcPct val="120000"/>
              </a:lnSpc>
              <a:spcBef>
                <a:spcPts val="0"/>
              </a:spcBef>
            </a:pPr>
            <a:r>
              <a:rPr lang="en-US" dirty="0"/>
              <a:t>10. Johnson, E. J. &amp; Goldstein, D. Medicine - Do defaults save lives? </a:t>
            </a:r>
            <a:r>
              <a:rPr lang="en-US" i="1" dirty="0"/>
              <a:t>Science (New York, NY)</a:t>
            </a:r>
            <a:r>
              <a:rPr lang="en-US" dirty="0"/>
              <a:t> </a:t>
            </a:r>
            <a:r>
              <a:rPr lang="en-US" b="1" dirty="0"/>
              <a:t>302,</a:t>
            </a:r>
            <a:r>
              <a:rPr lang="en-US" dirty="0"/>
              <a:t> 1338–1339 (2003).</a:t>
            </a:r>
          </a:p>
          <a:p>
            <a:pPr>
              <a:lnSpc>
                <a:spcPct val="120000"/>
              </a:lnSpc>
              <a:spcBef>
                <a:spcPts val="0"/>
              </a:spcBef>
            </a:pPr>
            <a:r>
              <a:rPr lang="en-US" dirty="0"/>
              <a:t>11. Dinner, I., Johnson, E. J., Goldstein, D. G. &amp; Liu, K. Partitioning default effects: Why people choose not to choose. </a:t>
            </a:r>
            <a:r>
              <a:rPr lang="en-US" b="1" dirty="0"/>
              <a:t>17,</a:t>
            </a:r>
            <a:r>
              <a:rPr lang="en-US" dirty="0"/>
              <a:t> 332–341 (2011).</a:t>
            </a:r>
          </a:p>
          <a:p>
            <a:pPr>
              <a:lnSpc>
                <a:spcPct val="120000"/>
              </a:lnSpc>
              <a:spcBef>
                <a:spcPts val="0"/>
              </a:spcBef>
            </a:pPr>
            <a:r>
              <a:rPr lang="en-US" dirty="0"/>
              <a:t>12. </a:t>
            </a:r>
            <a:r>
              <a:rPr lang="en-US" dirty="0" err="1"/>
              <a:t>Zaval</a:t>
            </a:r>
            <a:r>
              <a:rPr lang="en-US" dirty="0"/>
              <a:t>, L., Keenan, E. A., Johnson, E. J. &amp; Weber, E. U. How warm days increase belief in global warming. </a:t>
            </a:r>
            <a:r>
              <a:rPr lang="en-US" i="1" dirty="0"/>
              <a:t>Nature Climate Change</a:t>
            </a:r>
            <a:r>
              <a:rPr lang="en-US" dirty="0"/>
              <a:t> </a:t>
            </a:r>
            <a:r>
              <a:rPr lang="en-US" b="1" dirty="0"/>
              <a:t>4,</a:t>
            </a:r>
            <a:r>
              <a:rPr lang="en-US" dirty="0"/>
              <a:t> 1–5 (2014).</a:t>
            </a:r>
          </a:p>
          <a:p>
            <a:pPr>
              <a:lnSpc>
                <a:spcPct val="120000"/>
              </a:lnSpc>
              <a:spcBef>
                <a:spcPts val="0"/>
              </a:spcBef>
            </a:pPr>
            <a:r>
              <a:rPr lang="en-US" dirty="0"/>
              <a:t>13. Li, Y., Johnson, E. J. &amp; </a:t>
            </a:r>
            <a:r>
              <a:rPr lang="en-US" dirty="0" err="1"/>
              <a:t>Zaval</a:t>
            </a:r>
            <a:r>
              <a:rPr lang="en-US" dirty="0"/>
              <a:t>, L. Local Warming. </a:t>
            </a:r>
            <a:r>
              <a:rPr lang="en-US" i="1" dirty="0"/>
              <a:t>Psychological Science</a:t>
            </a:r>
            <a:r>
              <a:rPr lang="en-US" dirty="0"/>
              <a:t> </a:t>
            </a:r>
            <a:r>
              <a:rPr lang="en-US" b="1" dirty="0"/>
              <a:t>22,</a:t>
            </a:r>
            <a:r>
              <a:rPr lang="en-US" dirty="0"/>
              <a:t> 454–459 (2011).</a:t>
            </a:r>
          </a:p>
          <a:p>
            <a:endParaRPr lang="en-US" dirty="0"/>
          </a:p>
        </p:txBody>
      </p:sp>
    </p:spTree>
    <p:extLst>
      <p:ext uri="{BB962C8B-B14F-4D97-AF65-F5344CB8AC3E}">
        <p14:creationId xmlns:p14="http://schemas.microsoft.com/office/powerpoint/2010/main" val="20730011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will be the exchange customers?</a:t>
            </a:r>
          </a:p>
        </p:txBody>
      </p:sp>
      <p:sp>
        <p:nvSpPr>
          <p:cNvPr id="3" name="Content Placeholder 2"/>
          <p:cNvSpPr>
            <a:spLocks noGrp="1"/>
          </p:cNvSpPr>
          <p:nvPr>
            <p:ph idx="1"/>
          </p:nvPr>
        </p:nvSpPr>
        <p:spPr>
          <a:xfrm>
            <a:off x="488173" y="1286934"/>
            <a:ext cx="4262568" cy="5247641"/>
          </a:xfrm>
        </p:spPr>
        <p:txBody>
          <a:bodyPr>
            <a:normAutofit/>
          </a:bodyPr>
          <a:lstStyle/>
          <a:p>
            <a:pPr>
              <a:spcAft>
                <a:spcPts val="529"/>
              </a:spcAft>
            </a:pPr>
            <a:r>
              <a:rPr lang="en-US" dirty="0"/>
              <a:t>Subsidizes those with incomes up to 400% of the federal poverty level</a:t>
            </a:r>
          </a:p>
          <a:p>
            <a:pPr>
              <a:spcAft>
                <a:spcPts val="529"/>
              </a:spcAft>
            </a:pPr>
            <a:r>
              <a:rPr lang="en-US" dirty="0" err="1"/>
              <a:t>PriceWaterhouseCoopers</a:t>
            </a:r>
            <a:r>
              <a:rPr lang="en-US" dirty="0"/>
              <a:t>: 97% will be buying insurance for the first time.</a:t>
            </a:r>
          </a:p>
          <a:p>
            <a:pPr>
              <a:spcAft>
                <a:spcPts val="529"/>
              </a:spcAft>
            </a:pPr>
            <a:r>
              <a:rPr lang="en-US" dirty="0"/>
              <a:t>Kaiser Family Foundation: 13% of adults will be in fair or poor health (twice the norm)</a:t>
            </a:r>
          </a:p>
          <a:p>
            <a:r>
              <a:rPr lang="en-US" dirty="0"/>
              <a:t>Some scenarios suggest many more participants because small firms will stop offering insurance.</a:t>
            </a:r>
          </a:p>
        </p:txBody>
      </p:sp>
      <p:sp>
        <p:nvSpPr>
          <p:cNvPr id="4" name="Content Placeholder 2"/>
          <p:cNvSpPr txBox="1">
            <a:spLocks/>
          </p:cNvSpPr>
          <p:nvPr/>
        </p:nvSpPr>
        <p:spPr bwMode="auto">
          <a:xfrm>
            <a:off x="4798369" y="1342683"/>
            <a:ext cx="4464982" cy="5293971"/>
          </a:xfrm>
          <a:prstGeom prst="rect">
            <a:avLst/>
          </a:prstGeom>
          <a:noFill/>
          <a:ln w="9525">
            <a:noFill/>
            <a:miter lim="800000"/>
            <a:headEnd/>
            <a:tailEnd/>
          </a:ln>
          <a:effectLst/>
        </p:spPr>
        <p:txBody>
          <a:bodyPr vert="horz" wrap="square" lIns="96653" tIns="48326" rIns="96653" bIns="48326" numCol="1" anchor="t" anchorCtr="0" compatLnSpc="1">
            <a:prstTxWarp prst="textNoShape">
              <a:avLst/>
            </a:prstTxWarp>
            <a:normAutofit fontScale="85000" lnSpcReduction="20000"/>
          </a:bodyPr>
          <a:lstStyle>
            <a:lvl1pPr marL="292100" indent="-231775" algn="l" rtl="0" eaLnBrk="1" fontAlgn="base" hangingPunct="1">
              <a:spcBef>
                <a:spcPts val="0"/>
              </a:spcBef>
              <a:spcAft>
                <a:spcPct val="0"/>
              </a:spcAft>
              <a:buClrTx/>
              <a:buSzPct val="120000"/>
              <a:buFont typeface="Arial" pitchFamily="34" charset="0"/>
              <a:buChar char="•"/>
              <a:defRPr sz="2800">
                <a:solidFill>
                  <a:schemeClr val="tx1"/>
                </a:solidFill>
                <a:latin typeface="+mn-lt"/>
                <a:ea typeface="+mn-ea"/>
                <a:cs typeface="+mn-cs"/>
              </a:defRPr>
            </a:lvl1pPr>
            <a:lvl2pPr marL="514350" indent="-225425" algn="l" rtl="0" eaLnBrk="1" fontAlgn="base" hangingPunct="1">
              <a:spcBef>
                <a:spcPts val="0"/>
              </a:spcBef>
              <a:spcAft>
                <a:spcPct val="0"/>
              </a:spcAft>
              <a:buClrTx/>
              <a:buSzPct val="120000"/>
              <a:buFont typeface="Arial" pitchFamily="34" charset="0"/>
              <a:buChar char="•"/>
              <a:defRPr sz="2400">
                <a:solidFill>
                  <a:schemeClr val="tx1"/>
                </a:solidFill>
                <a:latin typeface="+mn-lt"/>
                <a:cs typeface="+mn-cs"/>
              </a:defRPr>
            </a:lvl2pPr>
            <a:lvl3pPr marL="857250" indent="-234950" algn="l" rtl="0" eaLnBrk="1" fontAlgn="base" hangingPunct="1">
              <a:spcBef>
                <a:spcPts val="0"/>
              </a:spcBef>
              <a:spcAft>
                <a:spcPct val="0"/>
              </a:spcAft>
              <a:buClrTx/>
              <a:buSzPct val="120000"/>
              <a:buFont typeface="Arial" pitchFamily="34" charset="0"/>
              <a:buChar char="•"/>
              <a:defRPr sz="2200">
                <a:solidFill>
                  <a:schemeClr val="tx1"/>
                </a:solidFill>
                <a:latin typeface="+mn-lt"/>
                <a:cs typeface="+mn-cs"/>
              </a:defRPr>
            </a:lvl3pPr>
            <a:lvl4pPr marL="1123950" indent="-227013" algn="l" rtl="0" eaLnBrk="1" fontAlgn="base" hangingPunct="1">
              <a:spcBef>
                <a:spcPts val="0"/>
              </a:spcBef>
              <a:spcAft>
                <a:spcPct val="0"/>
              </a:spcAft>
              <a:buClrTx/>
              <a:buSzPct val="120000"/>
              <a:buFont typeface="Arial" pitchFamily="34" charset="0"/>
              <a:buChar char="•"/>
              <a:defRPr sz="2000">
                <a:solidFill>
                  <a:schemeClr val="tx1"/>
                </a:solidFill>
                <a:latin typeface="+mn-lt"/>
                <a:cs typeface="+mn-cs"/>
              </a:defRPr>
            </a:lvl4pPr>
            <a:lvl5pPr marL="1468438" indent="-228600" algn="l" rtl="0" eaLnBrk="1" fontAlgn="base" hangingPunct="1">
              <a:spcBef>
                <a:spcPts val="0"/>
              </a:spcBef>
              <a:spcAft>
                <a:spcPct val="0"/>
              </a:spcAft>
              <a:buClrTx/>
              <a:buSzPct val="120000"/>
              <a:buFont typeface="Arial" pitchFamily="34" charset="0"/>
              <a:buChar char="•"/>
              <a:defRPr sz="1800">
                <a:solidFill>
                  <a:schemeClr val="tx1"/>
                </a:solidFill>
                <a:latin typeface="+mn-lt"/>
                <a:cs typeface="+mn-cs"/>
              </a:defRPr>
            </a:lvl5pPr>
            <a:lvl6pPr marL="1925638" indent="-228600" algn="l" rtl="0" eaLnBrk="1" fontAlgn="base" hangingPunct="1">
              <a:spcBef>
                <a:spcPct val="20000"/>
              </a:spcBef>
              <a:spcAft>
                <a:spcPct val="0"/>
              </a:spcAft>
              <a:buSzPct val="120000"/>
              <a:buFont typeface="Arial" charset="0"/>
              <a:buChar char="•"/>
              <a:defRPr sz="1700">
                <a:solidFill>
                  <a:schemeClr val="tx1"/>
                </a:solidFill>
                <a:latin typeface="+mn-lt"/>
                <a:cs typeface="+mn-cs"/>
              </a:defRPr>
            </a:lvl6pPr>
            <a:lvl7pPr marL="2382838" indent="-228600" algn="l" rtl="0" eaLnBrk="1" fontAlgn="base" hangingPunct="1">
              <a:spcBef>
                <a:spcPct val="20000"/>
              </a:spcBef>
              <a:spcAft>
                <a:spcPct val="0"/>
              </a:spcAft>
              <a:buSzPct val="120000"/>
              <a:buFont typeface="Arial" charset="0"/>
              <a:buChar char="•"/>
              <a:defRPr sz="1700">
                <a:solidFill>
                  <a:schemeClr val="tx1"/>
                </a:solidFill>
                <a:latin typeface="+mn-lt"/>
                <a:cs typeface="+mn-cs"/>
              </a:defRPr>
            </a:lvl7pPr>
            <a:lvl8pPr marL="2840038" indent="-228600" algn="l" rtl="0" eaLnBrk="1" fontAlgn="base" hangingPunct="1">
              <a:spcBef>
                <a:spcPct val="20000"/>
              </a:spcBef>
              <a:spcAft>
                <a:spcPct val="0"/>
              </a:spcAft>
              <a:buSzPct val="120000"/>
              <a:buFont typeface="Arial" charset="0"/>
              <a:buChar char="•"/>
              <a:defRPr sz="1700">
                <a:solidFill>
                  <a:schemeClr val="tx1"/>
                </a:solidFill>
                <a:latin typeface="+mn-lt"/>
                <a:cs typeface="+mn-cs"/>
              </a:defRPr>
            </a:lvl8pPr>
            <a:lvl9pPr marL="3297238" indent="-228600" algn="l" rtl="0" eaLnBrk="1" fontAlgn="base" hangingPunct="1">
              <a:spcBef>
                <a:spcPct val="20000"/>
              </a:spcBef>
              <a:spcAft>
                <a:spcPct val="0"/>
              </a:spcAft>
              <a:buSzPct val="120000"/>
              <a:buFont typeface="Arial" charset="0"/>
              <a:buChar char="•"/>
              <a:defRPr sz="1700">
                <a:solidFill>
                  <a:schemeClr val="tx1"/>
                </a:solidFill>
                <a:latin typeface="+mn-lt"/>
                <a:cs typeface="+mn-cs"/>
              </a:defRPr>
            </a:lvl9pPr>
          </a:lstStyle>
          <a:p>
            <a:pPr>
              <a:spcAft>
                <a:spcPts val="529"/>
              </a:spcAft>
            </a:pPr>
            <a:r>
              <a:rPr lang="en-US" b="0" dirty="0"/>
              <a:t>77% HS diploma or less</a:t>
            </a:r>
          </a:p>
          <a:p>
            <a:pPr>
              <a:spcAft>
                <a:spcPts val="529"/>
              </a:spcAft>
            </a:pPr>
            <a:r>
              <a:rPr lang="en-US" b="0" dirty="0"/>
              <a:t>58% White, 11% Black, 25% Hispanic</a:t>
            </a:r>
          </a:p>
          <a:p>
            <a:pPr>
              <a:spcAft>
                <a:spcPts val="529"/>
              </a:spcAft>
            </a:pPr>
            <a:r>
              <a:rPr lang="en-US" b="0" dirty="0"/>
              <a:t>Median income: </a:t>
            </a:r>
          </a:p>
          <a:p>
            <a:pPr lvl="1">
              <a:spcAft>
                <a:spcPts val="529"/>
              </a:spcAft>
            </a:pPr>
            <a:r>
              <a:rPr lang="en-US" b="0" dirty="0"/>
              <a:t>$23,994 individual</a:t>
            </a:r>
          </a:p>
          <a:p>
            <a:pPr lvl="1">
              <a:spcAft>
                <a:spcPts val="529"/>
              </a:spcAft>
            </a:pPr>
            <a:r>
              <a:rPr lang="en-US" b="0" dirty="0"/>
              <a:t>$48,528 family of four in 2007</a:t>
            </a:r>
          </a:p>
          <a:p>
            <a:pPr>
              <a:spcAft>
                <a:spcPts val="529"/>
              </a:spcAft>
            </a:pPr>
            <a:r>
              <a:rPr lang="en-US" b="0" dirty="0"/>
              <a:t>65% will have been uninsured</a:t>
            </a:r>
          </a:p>
          <a:p>
            <a:pPr>
              <a:spcAft>
                <a:spcPts val="529"/>
              </a:spcAft>
            </a:pPr>
            <a:r>
              <a:rPr lang="en-US" b="0" dirty="0"/>
              <a:t>80% of adults employed</a:t>
            </a:r>
          </a:p>
          <a:p>
            <a:pPr>
              <a:spcAft>
                <a:spcPts val="529"/>
              </a:spcAft>
            </a:pPr>
            <a:r>
              <a:rPr lang="en-US" b="0" dirty="0"/>
              <a:t>Average age 35</a:t>
            </a:r>
          </a:p>
          <a:p>
            <a:pPr>
              <a:spcAft>
                <a:spcPts val="529"/>
              </a:spcAft>
            </a:pPr>
            <a:r>
              <a:rPr lang="en-US" b="0" dirty="0"/>
              <a:t>Half married, 2.6 individuals per family/household</a:t>
            </a:r>
          </a:p>
          <a:p>
            <a:pPr>
              <a:spcAft>
                <a:spcPts val="529"/>
              </a:spcAft>
            </a:pPr>
            <a:r>
              <a:rPr lang="en-US" b="0" dirty="0"/>
              <a:t>Will spend from 4% to 9.5% of household income on health insurance premiums</a:t>
            </a:r>
          </a:p>
        </p:txBody>
      </p:sp>
    </p:spTree>
    <p:extLst>
      <p:ext uri="{BB962C8B-B14F-4D97-AF65-F5344CB8AC3E}">
        <p14:creationId xmlns:p14="http://schemas.microsoft.com/office/powerpoint/2010/main" val="8460049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Choosing Health Coverage</a:t>
            </a:r>
          </a:p>
        </p:txBody>
      </p:sp>
      <p:sp>
        <p:nvSpPr>
          <p:cNvPr id="3" name="Content Placeholder 2"/>
          <p:cNvSpPr>
            <a:spLocks noGrp="1"/>
          </p:cNvSpPr>
          <p:nvPr>
            <p:ph idx="1"/>
          </p:nvPr>
        </p:nvSpPr>
        <p:spPr>
          <a:xfrm>
            <a:off x="500079" y="1286934"/>
            <a:ext cx="8644204" cy="5247641"/>
          </a:xfrm>
        </p:spPr>
        <p:txBody>
          <a:bodyPr/>
          <a:lstStyle/>
          <a:p>
            <a:r>
              <a:rPr lang="en-US" dirty="0"/>
              <a:t>Several Steps:</a:t>
            </a:r>
          </a:p>
          <a:p>
            <a:pPr lvl="1"/>
            <a:r>
              <a:rPr lang="en-US" dirty="0"/>
              <a:t>Estimate your usage.</a:t>
            </a:r>
          </a:p>
          <a:p>
            <a:pPr lvl="1"/>
            <a:r>
              <a:rPr lang="en-US" dirty="0"/>
              <a:t>What are your risk preferences and capabilities?</a:t>
            </a:r>
          </a:p>
          <a:p>
            <a:pPr lvl="1"/>
            <a:r>
              <a:rPr lang="en-US" dirty="0"/>
              <a:t>Locate the most cost-effective policy.</a:t>
            </a:r>
          </a:p>
          <a:p>
            <a:pPr lvl="2"/>
            <a:r>
              <a:rPr lang="en-US" dirty="0"/>
              <a:t>This typically requires calculation of</a:t>
            </a:r>
          </a:p>
          <a:p>
            <a:pPr lvl="3"/>
            <a:r>
              <a:rPr lang="en-US" dirty="0"/>
              <a:t>(12*Monthly Premium)  + (N of visits * Copay) + min(Out of Pocket Costs, Deductible)</a:t>
            </a:r>
          </a:p>
          <a:p>
            <a:r>
              <a:rPr lang="en-US" dirty="0"/>
              <a:t>Can people locate the most cost-effective policy?</a:t>
            </a:r>
          </a:p>
          <a:p>
            <a:pPr lvl="1"/>
            <a:r>
              <a:rPr lang="en-US" dirty="0"/>
              <a:t>We specify usage, eliminate risk (specify visits, out of pocket expenses), present minimal additional information, no brand names.</a:t>
            </a:r>
          </a:p>
          <a:p>
            <a:pPr lvl="1"/>
            <a:r>
              <a:rPr lang="en-US" dirty="0"/>
              <a:t>Present either 4 or 8 options.</a:t>
            </a:r>
          </a:p>
        </p:txBody>
      </p:sp>
    </p:spTree>
    <p:extLst>
      <p:ext uri="{BB962C8B-B14F-4D97-AF65-F5344CB8AC3E}">
        <p14:creationId xmlns:p14="http://schemas.microsoft.com/office/powerpoint/2010/main" val="38630622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 y="115147"/>
            <a:ext cx="9304496" cy="690880"/>
          </a:xfrm>
        </p:spPr>
        <p:txBody>
          <a:bodyPr>
            <a:noAutofit/>
          </a:bodyPr>
          <a:lstStyle/>
          <a:p>
            <a:pPr algn="ctr" rtl="0"/>
            <a:r>
              <a:rPr lang="en-US" dirty="0"/>
              <a:t>Select the most cost-effective plan</a:t>
            </a:r>
            <a:br>
              <a:rPr lang="en-US" dirty="0"/>
            </a:br>
            <a:r>
              <a:rPr lang="en-US" dirty="0"/>
              <a:t> for the next year, ignoring quality.</a:t>
            </a:r>
            <a:endParaRPr lang="he-IL" dirty="0"/>
          </a:p>
        </p:txBody>
      </p:sp>
      <p:pic>
        <p:nvPicPr>
          <p:cNvPr id="5" name="Content Placeholder 6" descr="screen2.jpg"/>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6582" b="5788"/>
          <a:stretch/>
        </p:blipFill>
        <p:spPr>
          <a:xfrm>
            <a:off x="-5638800" y="1456794"/>
            <a:ext cx="20952579" cy="10656785"/>
          </a:xfrm>
        </p:spPr>
      </p:pic>
      <p:sp>
        <p:nvSpPr>
          <p:cNvPr id="3" name="TextBox 2"/>
          <p:cNvSpPr txBox="1"/>
          <p:nvPr/>
        </p:nvSpPr>
        <p:spPr>
          <a:xfrm>
            <a:off x="609600" y="1066800"/>
            <a:ext cx="9299069" cy="389994"/>
          </a:xfrm>
          <a:prstGeom prst="rect">
            <a:avLst/>
          </a:prstGeom>
          <a:noFill/>
        </p:spPr>
        <p:txBody>
          <a:bodyPr wrap="square" lIns="96661" tIns="48331" rIns="96661" bIns="48331" rtlCol="0">
            <a:spAutoFit/>
          </a:bodyPr>
          <a:lstStyle/>
          <a:p>
            <a:r>
              <a:rPr lang="en-US" dirty="0">
                <a:solidFill>
                  <a:srgbClr val="000000"/>
                </a:solidFill>
              </a:rPr>
              <a:t>You go to the doctor 5 times,  $800 in Expense</a:t>
            </a:r>
          </a:p>
        </p:txBody>
      </p:sp>
      <p:sp>
        <p:nvSpPr>
          <p:cNvPr id="6" name="Rectangle 5"/>
          <p:cNvSpPr/>
          <p:nvPr/>
        </p:nvSpPr>
        <p:spPr bwMode="auto">
          <a:xfrm>
            <a:off x="-1295400" y="5181600"/>
            <a:ext cx="13258800" cy="22860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66788" rtl="0" eaLnBrk="1" fontAlgn="base" latinLnBrk="0" hangingPunct="1">
              <a:lnSpc>
                <a:spcPct val="100000"/>
              </a:lnSpc>
              <a:spcBef>
                <a:spcPct val="0"/>
              </a:spcBef>
              <a:spcAft>
                <a:spcPct val="0"/>
              </a:spcAft>
              <a:buClrTx/>
              <a:buSzTx/>
              <a:buFontTx/>
              <a:buNone/>
              <a:tabLst/>
            </a:pPr>
            <a:endParaRPr kumimoji="0" lang="en-US" sz="19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2464292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of Studies</a:t>
            </a:r>
          </a:p>
        </p:txBody>
      </p:sp>
      <p:sp>
        <p:nvSpPr>
          <p:cNvPr id="3" name="Content Placeholder 2"/>
          <p:cNvSpPr>
            <a:spLocks noGrp="1"/>
          </p:cNvSpPr>
          <p:nvPr>
            <p:ph idx="1"/>
          </p:nvPr>
        </p:nvSpPr>
        <p:spPr>
          <a:xfrm>
            <a:off x="500078" y="914400"/>
            <a:ext cx="7143971" cy="5247641"/>
          </a:xfrm>
        </p:spPr>
        <p:txBody>
          <a:bodyPr/>
          <a:lstStyle/>
          <a:p>
            <a:r>
              <a:rPr lang="en-US" b="1" dirty="0"/>
              <a:t>Experiment 1</a:t>
            </a:r>
            <a:r>
              <a:rPr lang="en-US" dirty="0"/>
              <a:t>:  Can people do this?</a:t>
            </a:r>
          </a:p>
          <a:p>
            <a:pPr lvl="1"/>
            <a:r>
              <a:rPr lang="en-US" dirty="0"/>
              <a:t>4 vs. 8 options, high or low number of visits (usage)</a:t>
            </a:r>
          </a:p>
          <a:p>
            <a:pPr lvl="1">
              <a:spcAft>
                <a:spcPts val="1057"/>
              </a:spcAft>
            </a:pPr>
            <a:r>
              <a:rPr lang="en-US" dirty="0"/>
              <a:t>Population that matches the target.</a:t>
            </a:r>
          </a:p>
          <a:p>
            <a:r>
              <a:rPr lang="en-US" b="1" dirty="0"/>
              <a:t>Experiment 2</a:t>
            </a:r>
            <a:r>
              <a:rPr lang="en-US" dirty="0"/>
              <a:t>:   Incentives.</a:t>
            </a:r>
            <a:endParaRPr lang="en-US" sz="1100" dirty="0"/>
          </a:p>
          <a:p>
            <a:pPr marL="305423" lvl="1" indent="0">
              <a:buNone/>
            </a:pPr>
            <a:endParaRPr lang="en-US" sz="1100" dirty="0"/>
          </a:p>
          <a:p>
            <a:pPr>
              <a:spcAft>
                <a:spcPts val="1057"/>
              </a:spcAft>
            </a:pPr>
            <a:r>
              <a:rPr lang="en-US" b="1" dirty="0"/>
              <a:t>Experiment 3</a:t>
            </a:r>
            <a:r>
              <a:rPr lang="en-US" dirty="0"/>
              <a:t>:  Can a calculator help?</a:t>
            </a:r>
          </a:p>
          <a:p>
            <a:r>
              <a:rPr lang="en-US" b="1" dirty="0"/>
              <a:t>Experiment 4</a:t>
            </a:r>
            <a:r>
              <a:rPr lang="en-US" dirty="0"/>
              <a:t>:  Calculator and No quality measures.   Better Respondents.</a:t>
            </a:r>
            <a:endParaRPr lang="en-US" b="1" dirty="0"/>
          </a:p>
          <a:p>
            <a:r>
              <a:rPr lang="en-US" b="1" dirty="0"/>
              <a:t>Experiment 5:  </a:t>
            </a:r>
            <a:r>
              <a:rPr lang="en-US" dirty="0"/>
              <a:t>The “Best” Respondents.</a:t>
            </a:r>
          </a:p>
          <a:p>
            <a:r>
              <a:rPr lang="en-US" b="1" dirty="0"/>
              <a:t>Experiment 6:  </a:t>
            </a:r>
            <a:r>
              <a:rPr lang="en-US" dirty="0"/>
              <a:t>Real People, Placing a Value on  Choice Architecture.</a:t>
            </a:r>
            <a:endParaRPr lang="en-US" b="1" dirty="0"/>
          </a:p>
        </p:txBody>
      </p:sp>
      <p:sp>
        <p:nvSpPr>
          <p:cNvPr id="4" name="TextBox 3"/>
          <p:cNvSpPr txBox="1"/>
          <p:nvPr/>
        </p:nvSpPr>
        <p:spPr>
          <a:xfrm>
            <a:off x="8017619" y="1947494"/>
            <a:ext cx="1583581" cy="984885"/>
          </a:xfrm>
          <a:prstGeom prst="rect">
            <a:avLst/>
          </a:prstGeom>
          <a:noFill/>
        </p:spPr>
        <p:txBody>
          <a:bodyPr wrap="square" lIns="96661" tIns="48331" rIns="96661" bIns="48331" rtlCol="0">
            <a:spAutoFit/>
          </a:bodyPr>
          <a:lstStyle/>
          <a:p>
            <a:r>
              <a:rPr lang="en-US" dirty="0"/>
              <a:t>Realistic Attribute  Correlations</a:t>
            </a:r>
          </a:p>
        </p:txBody>
      </p:sp>
      <p:sp>
        <p:nvSpPr>
          <p:cNvPr id="5" name="TextBox 4"/>
          <p:cNvSpPr txBox="1"/>
          <p:nvPr/>
        </p:nvSpPr>
        <p:spPr>
          <a:xfrm>
            <a:off x="8018386" y="4988957"/>
            <a:ext cx="1852199" cy="689420"/>
          </a:xfrm>
          <a:prstGeom prst="rect">
            <a:avLst/>
          </a:prstGeom>
          <a:noFill/>
        </p:spPr>
        <p:txBody>
          <a:bodyPr wrap="square" lIns="96661" tIns="48331" rIns="96661" bIns="48331" rtlCol="0">
            <a:spAutoFit/>
          </a:bodyPr>
          <a:lstStyle/>
          <a:p>
            <a:r>
              <a:rPr lang="en-US" dirty="0"/>
              <a:t>Orthogonal  Attributes</a:t>
            </a:r>
          </a:p>
        </p:txBody>
      </p:sp>
      <p:sp>
        <p:nvSpPr>
          <p:cNvPr id="6" name="Right Brace 5"/>
          <p:cNvSpPr/>
          <p:nvPr/>
        </p:nvSpPr>
        <p:spPr bwMode="auto">
          <a:xfrm>
            <a:off x="7334478" y="1221720"/>
            <a:ext cx="654864" cy="2346670"/>
          </a:xfrm>
          <a:prstGeom prst="rightBrace">
            <a:avLst>
              <a:gd name="adj1" fmla="val 8333"/>
              <a:gd name="adj2" fmla="val 50508"/>
            </a:avLst>
          </a:prstGeom>
          <a:solidFill>
            <a:schemeClr val="accent1">
              <a:alpha val="0"/>
            </a:schemeClr>
          </a:solidFill>
          <a:ln w="9525" cap="flat" cmpd="sng" algn="ctr">
            <a:solidFill>
              <a:schemeClr val="tx1"/>
            </a:solidFill>
            <a:prstDash val="solid"/>
            <a:round/>
            <a:headEnd type="none" w="med" len="med"/>
            <a:tailEnd type="none" w="med" len="med"/>
          </a:ln>
          <a:effectLst/>
        </p:spPr>
        <p:txBody>
          <a:bodyPr vert="horz" wrap="square" lIns="96661" tIns="48331" rIns="96661" bIns="48331" numCol="1" rtlCol="0" anchor="t" anchorCtr="0" compatLnSpc="1">
            <a:prstTxWarp prst="textNoShape">
              <a:avLst/>
            </a:prstTxWarp>
          </a:bodyPr>
          <a:lstStyle/>
          <a:p>
            <a:pPr defTabSz="966612"/>
            <a:endParaRPr lang="en-US" sz="2700" b="1">
              <a:cs typeface="Arial" charset="0"/>
            </a:endParaRPr>
          </a:p>
        </p:txBody>
      </p:sp>
      <p:sp>
        <p:nvSpPr>
          <p:cNvPr id="7" name="Right Brace 6"/>
          <p:cNvSpPr/>
          <p:nvPr/>
        </p:nvSpPr>
        <p:spPr bwMode="auto">
          <a:xfrm>
            <a:off x="7363525" y="4142222"/>
            <a:ext cx="654864" cy="2346670"/>
          </a:xfrm>
          <a:prstGeom prst="rightBrace">
            <a:avLst>
              <a:gd name="adj1" fmla="val 8333"/>
              <a:gd name="adj2" fmla="val 50508"/>
            </a:avLst>
          </a:prstGeom>
          <a:solidFill>
            <a:schemeClr val="accent1">
              <a:alpha val="0"/>
            </a:schemeClr>
          </a:solidFill>
          <a:ln w="9525" cap="flat" cmpd="sng" algn="ctr">
            <a:solidFill>
              <a:schemeClr val="tx1"/>
            </a:solidFill>
            <a:prstDash val="solid"/>
            <a:round/>
            <a:headEnd type="none" w="med" len="med"/>
            <a:tailEnd type="none" w="med" len="med"/>
          </a:ln>
          <a:effectLst/>
        </p:spPr>
        <p:txBody>
          <a:bodyPr vert="horz" wrap="square" lIns="96661" tIns="48331" rIns="96661" bIns="48331" numCol="1" rtlCol="0" anchor="t" anchorCtr="0" compatLnSpc="1">
            <a:prstTxWarp prst="textNoShape">
              <a:avLst/>
            </a:prstTxWarp>
          </a:bodyPr>
          <a:lstStyle/>
          <a:p>
            <a:pPr defTabSz="966612"/>
            <a:endParaRPr lang="en-US" sz="2700" b="1">
              <a:cs typeface="Arial" charset="0"/>
            </a:endParaRPr>
          </a:p>
        </p:txBody>
      </p:sp>
    </p:spTree>
    <p:extLst>
      <p:ext uri="{BB962C8B-B14F-4D97-AF65-F5344CB8AC3E}">
        <p14:creationId xmlns:p14="http://schemas.microsoft.com/office/powerpoint/2010/main" val="31877171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Demographics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060611141"/>
              </p:ext>
            </p:extLst>
          </p:nvPr>
        </p:nvGraphicFramePr>
        <p:xfrm>
          <a:off x="240030" y="1869441"/>
          <a:ext cx="9121140" cy="4620484"/>
        </p:xfrm>
        <a:graphic>
          <a:graphicData uri="http://schemas.openxmlformats.org/drawingml/2006/table">
            <a:tbl>
              <a:tblPr firstRow="1" bandRow="1">
                <a:tableStyleId>{ED083AE6-46FA-4A59-8FB0-9F97EB10719F}</a:tableStyleId>
              </a:tblPr>
              <a:tblGrid>
                <a:gridCol w="1824228">
                  <a:extLst>
                    <a:ext uri="{9D8B030D-6E8A-4147-A177-3AD203B41FA5}">
                      <a16:colId xmlns:a16="http://schemas.microsoft.com/office/drawing/2014/main" xmlns="" val="20000"/>
                    </a:ext>
                  </a:extLst>
                </a:gridCol>
                <a:gridCol w="1824228">
                  <a:extLst>
                    <a:ext uri="{9D8B030D-6E8A-4147-A177-3AD203B41FA5}">
                      <a16:colId xmlns:a16="http://schemas.microsoft.com/office/drawing/2014/main" xmlns="" val="20001"/>
                    </a:ext>
                  </a:extLst>
                </a:gridCol>
                <a:gridCol w="1824228">
                  <a:extLst>
                    <a:ext uri="{9D8B030D-6E8A-4147-A177-3AD203B41FA5}">
                      <a16:colId xmlns:a16="http://schemas.microsoft.com/office/drawing/2014/main" xmlns="" val="20002"/>
                    </a:ext>
                  </a:extLst>
                </a:gridCol>
                <a:gridCol w="1824228">
                  <a:extLst>
                    <a:ext uri="{9D8B030D-6E8A-4147-A177-3AD203B41FA5}">
                      <a16:colId xmlns:a16="http://schemas.microsoft.com/office/drawing/2014/main" xmlns="" val="20003"/>
                    </a:ext>
                  </a:extLst>
                </a:gridCol>
                <a:gridCol w="1824228">
                  <a:extLst>
                    <a:ext uri="{9D8B030D-6E8A-4147-A177-3AD203B41FA5}">
                      <a16:colId xmlns:a16="http://schemas.microsoft.com/office/drawing/2014/main" xmlns="" val="20004"/>
                    </a:ext>
                  </a:extLst>
                </a:gridCol>
              </a:tblGrid>
              <a:tr h="420044">
                <a:tc>
                  <a:txBody>
                    <a:bodyPr/>
                    <a:lstStyle/>
                    <a:p>
                      <a:pPr algn="ctr"/>
                      <a:endParaRPr lang="en-US" sz="1500" dirty="0"/>
                    </a:p>
                  </a:txBody>
                  <a:tcPr marL="96012" marR="96012" marT="48768" marB="48768"/>
                </a:tc>
                <a:tc>
                  <a:txBody>
                    <a:bodyPr/>
                    <a:lstStyle/>
                    <a:p>
                      <a:pPr algn="ctr"/>
                      <a:r>
                        <a:rPr lang="en-US" sz="1500" dirty="0"/>
                        <a:t>Experiment 1</a:t>
                      </a:r>
                    </a:p>
                  </a:txBody>
                  <a:tcPr marL="96012" marR="96012" marT="48768" marB="48768"/>
                </a:tc>
                <a:tc>
                  <a:txBody>
                    <a:bodyPr/>
                    <a:lstStyle/>
                    <a:p>
                      <a:pPr algn="ctr"/>
                      <a:r>
                        <a:rPr lang="en-US" sz="1500" dirty="0"/>
                        <a:t>Experiment 2</a:t>
                      </a:r>
                    </a:p>
                  </a:txBody>
                  <a:tcPr marL="96012" marR="96012" marT="48768" marB="48768"/>
                </a:tc>
                <a:tc>
                  <a:txBody>
                    <a:bodyPr/>
                    <a:lstStyle/>
                    <a:p>
                      <a:pPr algn="ctr"/>
                      <a:r>
                        <a:rPr lang="en-US" sz="1500" dirty="0"/>
                        <a:t>Experiment 3</a:t>
                      </a:r>
                    </a:p>
                  </a:txBody>
                  <a:tcPr marL="96012" marR="96012" marT="48768" marB="48768"/>
                </a:tc>
                <a:tc>
                  <a:txBody>
                    <a:bodyPr/>
                    <a:lstStyle/>
                    <a:p>
                      <a:pPr algn="ctr"/>
                      <a:r>
                        <a:rPr lang="en-US" sz="1500" dirty="0"/>
                        <a:t>Experiment 4</a:t>
                      </a:r>
                    </a:p>
                  </a:txBody>
                  <a:tcPr marL="96012" marR="96012" marT="48768" marB="48768"/>
                </a:tc>
                <a:extLst>
                  <a:ext uri="{0D108BD9-81ED-4DB2-BD59-A6C34878D82A}">
                    <a16:rowId xmlns:a16="http://schemas.microsoft.com/office/drawing/2014/main" xmlns="" val="10000"/>
                  </a:ext>
                </a:extLst>
              </a:tr>
              <a:tr h="420044">
                <a:tc>
                  <a:txBody>
                    <a:bodyPr/>
                    <a:lstStyle/>
                    <a:p>
                      <a:pPr algn="ctr"/>
                      <a:r>
                        <a:rPr lang="en-US" sz="1500" dirty="0"/>
                        <a:t>n</a:t>
                      </a:r>
                    </a:p>
                  </a:txBody>
                  <a:tcPr marL="96012" marR="96012" marT="48768" marB="48768"/>
                </a:tc>
                <a:tc>
                  <a:txBody>
                    <a:bodyPr/>
                    <a:lstStyle/>
                    <a:p>
                      <a:pPr algn="ctr"/>
                      <a:r>
                        <a:rPr lang="en-US" sz="1500" dirty="0"/>
                        <a:t>120</a:t>
                      </a:r>
                    </a:p>
                  </a:txBody>
                  <a:tcPr marL="96012" marR="96012" marT="48768" marB="48768"/>
                </a:tc>
                <a:tc>
                  <a:txBody>
                    <a:bodyPr/>
                    <a:lstStyle/>
                    <a:p>
                      <a:pPr algn="ctr"/>
                      <a:r>
                        <a:rPr lang="en-US" sz="1500" dirty="0"/>
                        <a:t>131</a:t>
                      </a:r>
                    </a:p>
                  </a:txBody>
                  <a:tcPr marL="96012" marR="96012" marT="48768" marB="48768"/>
                </a:tc>
                <a:tc>
                  <a:txBody>
                    <a:bodyPr/>
                    <a:lstStyle/>
                    <a:p>
                      <a:pPr algn="ctr"/>
                      <a:r>
                        <a:rPr lang="en-US" sz="1500" dirty="0"/>
                        <a:t>234</a:t>
                      </a:r>
                    </a:p>
                  </a:txBody>
                  <a:tcPr marL="96012" marR="96012" marT="48768" marB="4876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500"/>
                        <a:t>177</a:t>
                      </a:r>
                      <a:endParaRPr lang="en-US" sz="1500" dirty="0"/>
                    </a:p>
                  </a:txBody>
                  <a:tcPr marL="96012" marR="96012" marT="48768" marB="48768"/>
                </a:tc>
                <a:extLst>
                  <a:ext uri="{0D108BD9-81ED-4DB2-BD59-A6C34878D82A}">
                    <a16:rowId xmlns:a16="http://schemas.microsoft.com/office/drawing/2014/main" xmlns="" val="10001"/>
                  </a:ext>
                </a:extLst>
              </a:tr>
              <a:tr h="420044">
                <a:tc>
                  <a:txBody>
                    <a:bodyPr/>
                    <a:lstStyle/>
                    <a:p>
                      <a:pPr algn="ctr"/>
                      <a:r>
                        <a:rPr lang="en-US" sz="1500" dirty="0"/>
                        <a:t>Age (mean)</a:t>
                      </a:r>
                    </a:p>
                  </a:txBody>
                  <a:tcPr marL="96012" marR="96012" marT="48768" marB="48768"/>
                </a:tc>
                <a:tc>
                  <a:txBody>
                    <a:bodyPr/>
                    <a:lstStyle/>
                    <a:p>
                      <a:pPr algn="ctr"/>
                      <a:r>
                        <a:rPr lang="en-US" sz="1500" dirty="0"/>
                        <a:t>48</a:t>
                      </a:r>
                    </a:p>
                  </a:txBody>
                  <a:tcPr marL="96012" marR="96012" marT="48768" marB="48768"/>
                </a:tc>
                <a:tc>
                  <a:txBody>
                    <a:bodyPr/>
                    <a:lstStyle/>
                    <a:p>
                      <a:pPr algn="ctr"/>
                      <a:r>
                        <a:rPr lang="en-US" sz="1500" dirty="0"/>
                        <a:t>48</a:t>
                      </a:r>
                    </a:p>
                  </a:txBody>
                  <a:tcPr marL="96012" marR="96012" marT="48768" marB="48768"/>
                </a:tc>
                <a:tc>
                  <a:txBody>
                    <a:bodyPr/>
                    <a:lstStyle/>
                    <a:p>
                      <a:pPr algn="ctr"/>
                      <a:r>
                        <a:rPr lang="en-US" sz="1500" dirty="0"/>
                        <a:t>45</a:t>
                      </a:r>
                    </a:p>
                  </a:txBody>
                  <a:tcPr marL="96012" marR="96012" marT="48768" marB="48768"/>
                </a:tc>
                <a:tc>
                  <a:txBody>
                    <a:bodyPr/>
                    <a:lstStyle/>
                    <a:p>
                      <a:pPr algn="ctr"/>
                      <a:r>
                        <a:rPr lang="en-US" sz="1500" dirty="0"/>
                        <a:t>37</a:t>
                      </a:r>
                    </a:p>
                  </a:txBody>
                  <a:tcPr marL="96012" marR="96012" marT="48768" marB="48768"/>
                </a:tc>
                <a:extLst>
                  <a:ext uri="{0D108BD9-81ED-4DB2-BD59-A6C34878D82A}">
                    <a16:rowId xmlns:a16="http://schemas.microsoft.com/office/drawing/2014/main" xmlns="" val="10002"/>
                  </a:ext>
                </a:extLst>
              </a:tr>
              <a:tr h="420044">
                <a:tc>
                  <a:txBody>
                    <a:bodyPr/>
                    <a:lstStyle/>
                    <a:p>
                      <a:pPr algn="ctr"/>
                      <a:r>
                        <a:rPr lang="en-US" sz="1500" dirty="0"/>
                        <a:t>Gender</a:t>
                      </a:r>
                    </a:p>
                  </a:txBody>
                  <a:tcPr marL="96012" marR="96012" marT="48768" marB="48768"/>
                </a:tc>
                <a:tc>
                  <a:txBody>
                    <a:bodyPr/>
                    <a:lstStyle/>
                    <a:p>
                      <a:pPr algn="ctr"/>
                      <a:r>
                        <a:rPr lang="en-US" sz="1500" dirty="0"/>
                        <a:t>Female</a:t>
                      </a:r>
                      <a:r>
                        <a:rPr lang="en-US" sz="1500" baseline="0" dirty="0"/>
                        <a:t> (72%)</a:t>
                      </a:r>
                      <a:endParaRPr lang="en-US" sz="1500" dirty="0"/>
                    </a:p>
                  </a:txBody>
                  <a:tcPr marL="96012" marR="96012" marT="48768" marB="48768"/>
                </a:tc>
                <a:tc>
                  <a:txBody>
                    <a:bodyPr/>
                    <a:lstStyle/>
                    <a:p>
                      <a:pPr algn="ctr"/>
                      <a:r>
                        <a:rPr lang="en-US" sz="1500" dirty="0"/>
                        <a:t>Female (62%)</a:t>
                      </a:r>
                    </a:p>
                  </a:txBody>
                  <a:tcPr marL="96012" marR="96012" marT="48768" marB="48768"/>
                </a:tc>
                <a:tc>
                  <a:txBody>
                    <a:bodyPr/>
                    <a:lstStyle/>
                    <a:p>
                      <a:pPr algn="ctr"/>
                      <a:r>
                        <a:rPr lang="en-US" sz="1500" dirty="0"/>
                        <a:t>Female (56%)</a:t>
                      </a:r>
                    </a:p>
                  </a:txBody>
                  <a:tcPr marL="96012" marR="96012" marT="48768" marB="48768"/>
                </a:tc>
                <a:tc>
                  <a:txBody>
                    <a:bodyPr/>
                    <a:lstStyle/>
                    <a:p>
                      <a:pPr algn="ctr"/>
                      <a:r>
                        <a:rPr lang="en-US" sz="1500" dirty="0"/>
                        <a:t>Female (55%)</a:t>
                      </a:r>
                    </a:p>
                  </a:txBody>
                  <a:tcPr marL="96012" marR="96012" marT="48768" marB="48768"/>
                </a:tc>
                <a:extLst>
                  <a:ext uri="{0D108BD9-81ED-4DB2-BD59-A6C34878D82A}">
                    <a16:rowId xmlns:a16="http://schemas.microsoft.com/office/drawing/2014/main" xmlns="" val="10003"/>
                  </a:ext>
                </a:extLst>
              </a:tr>
              <a:tr h="420044">
                <a:tc>
                  <a:txBody>
                    <a:bodyPr/>
                    <a:lstStyle/>
                    <a:p>
                      <a:pPr algn="ctr"/>
                      <a:r>
                        <a:rPr lang="en-US" sz="1500" dirty="0"/>
                        <a:t>Marital</a:t>
                      </a:r>
                      <a:r>
                        <a:rPr lang="en-US" sz="1500" baseline="0" dirty="0"/>
                        <a:t> Status</a:t>
                      </a:r>
                      <a:endParaRPr lang="en-US" sz="1500" dirty="0"/>
                    </a:p>
                  </a:txBody>
                  <a:tcPr marL="96012" marR="96012" marT="48768" marB="48768"/>
                </a:tc>
                <a:tc>
                  <a:txBody>
                    <a:bodyPr/>
                    <a:lstStyle/>
                    <a:p>
                      <a:pPr algn="ctr"/>
                      <a:r>
                        <a:rPr lang="en-US" sz="1500" dirty="0"/>
                        <a:t>Married (56%)</a:t>
                      </a:r>
                    </a:p>
                  </a:txBody>
                  <a:tcPr marL="96012" marR="96012" marT="48768" marB="48768"/>
                </a:tc>
                <a:tc>
                  <a:txBody>
                    <a:bodyPr/>
                    <a:lstStyle/>
                    <a:p>
                      <a:pPr algn="ctr"/>
                      <a:r>
                        <a:rPr lang="en-US" sz="1500" dirty="0"/>
                        <a:t>Married (47%)</a:t>
                      </a:r>
                    </a:p>
                  </a:txBody>
                  <a:tcPr marL="96012" marR="96012" marT="48768" marB="48768"/>
                </a:tc>
                <a:tc>
                  <a:txBody>
                    <a:bodyPr/>
                    <a:lstStyle/>
                    <a:p>
                      <a:pPr algn="ctr"/>
                      <a:r>
                        <a:rPr lang="en-US" sz="1500" dirty="0"/>
                        <a:t>Married (47%)</a:t>
                      </a:r>
                    </a:p>
                  </a:txBody>
                  <a:tcPr marL="96012" marR="96012" marT="48768" marB="48768"/>
                </a:tc>
                <a:tc>
                  <a:txBody>
                    <a:bodyPr/>
                    <a:lstStyle/>
                    <a:p>
                      <a:pPr algn="ctr"/>
                      <a:r>
                        <a:rPr lang="en-US" sz="1500" dirty="0"/>
                        <a:t>Married (40%)</a:t>
                      </a:r>
                    </a:p>
                  </a:txBody>
                  <a:tcPr marL="96012" marR="96012" marT="48768" marB="48768"/>
                </a:tc>
                <a:extLst>
                  <a:ext uri="{0D108BD9-81ED-4DB2-BD59-A6C34878D82A}">
                    <a16:rowId xmlns:a16="http://schemas.microsoft.com/office/drawing/2014/main" xmlns="" val="10004"/>
                  </a:ext>
                </a:extLst>
              </a:tr>
              <a:tr h="420044">
                <a:tc>
                  <a:txBody>
                    <a:bodyPr/>
                    <a:lstStyle/>
                    <a:p>
                      <a:pPr algn="ctr"/>
                      <a:r>
                        <a:rPr lang="en-US" sz="1500" dirty="0"/>
                        <a:t>Children</a:t>
                      </a:r>
                    </a:p>
                  </a:txBody>
                  <a:tcPr marL="96012" marR="96012" marT="48768" marB="48768"/>
                </a:tc>
                <a:tc>
                  <a:txBody>
                    <a:bodyPr/>
                    <a:lstStyle/>
                    <a:p>
                      <a:pPr algn="ctr"/>
                      <a:r>
                        <a:rPr lang="en-US" sz="1500" dirty="0"/>
                        <a:t>0 – 2 (76%)</a:t>
                      </a:r>
                    </a:p>
                  </a:txBody>
                  <a:tcPr marL="96012" marR="96012" marT="48768" marB="48768"/>
                </a:tc>
                <a:tc>
                  <a:txBody>
                    <a:bodyPr/>
                    <a:lstStyle/>
                    <a:p>
                      <a:pPr algn="ctr"/>
                      <a:r>
                        <a:rPr lang="en-US" sz="1500" dirty="0"/>
                        <a:t>0</a:t>
                      </a:r>
                      <a:r>
                        <a:rPr lang="en-US" sz="1500" baseline="0" dirty="0"/>
                        <a:t> – 2 (75%)</a:t>
                      </a:r>
                      <a:endParaRPr lang="en-US" sz="1500" dirty="0"/>
                    </a:p>
                  </a:txBody>
                  <a:tcPr marL="96012" marR="96012" marT="48768" marB="48768"/>
                </a:tc>
                <a:tc>
                  <a:txBody>
                    <a:bodyPr/>
                    <a:lstStyle/>
                    <a:p>
                      <a:pPr algn="ctr"/>
                      <a:r>
                        <a:rPr lang="en-US" sz="1500" dirty="0"/>
                        <a:t>0 – 2 (79%)</a:t>
                      </a:r>
                    </a:p>
                  </a:txBody>
                  <a:tcPr marL="96012" marR="96012" marT="48768" marB="48768"/>
                </a:tc>
                <a:tc>
                  <a:txBody>
                    <a:bodyPr/>
                    <a:lstStyle/>
                    <a:p>
                      <a:pPr algn="ctr"/>
                      <a:r>
                        <a:rPr lang="en-US" sz="1500" dirty="0"/>
                        <a:t>0 – 2 (87%)</a:t>
                      </a:r>
                    </a:p>
                  </a:txBody>
                  <a:tcPr marL="96012" marR="96012" marT="48768" marB="48768"/>
                </a:tc>
                <a:extLst>
                  <a:ext uri="{0D108BD9-81ED-4DB2-BD59-A6C34878D82A}">
                    <a16:rowId xmlns:a16="http://schemas.microsoft.com/office/drawing/2014/main" xmlns="" val="10005"/>
                  </a:ext>
                </a:extLst>
              </a:tr>
              <a:tr h="420044">
                <a:tc>
                  <a:txBody>
                    <a:bodyPr/>
                    <a:lstStyle/>
                    <a:p>
                      <a:pPr algn="ctr"/>
                      <a:r>
                        <a:rPr lang="en-US" sz="1500" dirty="0"/>
                        <a:t>Income</a:t>
                      </a:r>
                    </a:p>
                  </a:txBody>
                  <a:tcPr marL="96012" marR="96012" marT="48768" marB="48768"/>
                </a:tc>
                <a:tc>
                  <a:txBody>
                    <a:bodyPr/>
                    <a:lstStyle/>
                    <a:p>
                      <a:pPr algn="ctr"/>
                      <a:r>
                        <a:rPr lang="en-US" sz="1500" dirty="0"/>
                        <a:t>$35K</a:t>
                      </a:r>
                      <a:r>
                        <a:rPr lang="en-US" sz="1500" baseline="0" dirty="0"/>
                        <a:t> - $49K (51%)</a:t>
                      </a:r>
                      <a:endParaRPr lang="en-US" sz="1500" dirty="0"/>
                    </a:p>
                  </a:txBody>
                  <a:tcPr marL="96012" marR="96012" marT="48768" marB="48768"/>
                </a:tc>
                <a:tc>
                  <a:txBody>
                    <a:bodyPr/>
                    <a:lstStyle/>
                    <a:p>
                      <a:pPr algn="ctr"/>
                      <a:r>
                        <a:rPr lang="en-US" sz="1500" dirty="0"/>
                        <a:t>$50K - $99K</a:t>
                      </a:r>
                      <a:r>
                        <a:rPr lang="en-US" sz="1500" baseline="0" dirty="0"/>
                        <a:t> (26%)</a:t>
                      </a:r>
                      <a:endParaRPr lang="en-US" sz="1500" dirty="0"/>
                    </a:p>
                  </a:txBody>
                  <a:tcPr marL="96012" marR="96012" marT="48768" marB="48768"/>
                </a:tc>
                <a:tc>
                  <a:txBody>
                    <a:bodyPr/>
                    <a:lstStyle/>
                    <a:p>
                      <a:pPr algn="ctr"/>
                      <a:r>
                        <a:rPr lang="en-US" sz="1500" dirty="0"/>
                        <a:t>$50K</a:t>
                      </a:r>
                      <a:r>
                        <a:rPr lang="en-US" sz="1500" baseline="0" dirty="0"/>
                        <a:t> - $99K (27%)</a:t>
                      </a:r>
                      <a:endParaRPr lang="en-US" sz="1500" dirty="0"/>
                    </a:p>
                  </a:txBody>
                  <a:tcPr marL="96012" marR="96012" marT="48768" marB="4876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500" dirty="0"/>
                        <a:t>$50K</a:t>
                      </a:r>
                      <a:r>
                        <a:rPr lang="en-US" sz="1500" baseline="0" dirty="0"/>
                        <a:t> - $99K (28%)</a:t>
                      </a:r>
                      <a:endParaRPr lang="en-US" sz="1500" dirty="0"/>
                    </a:p>
                  </a:txBody>
                  <a:tcPr marL="96012" marR="96012" marT="48768" marB="48768"/>
                </a:tc>
                <a:extLst>
                  <a:ext uri="{0D108BD9-81ED-4DB2-BD59-A6C34878D82A}">
                    <a16:rowId xmlns:a16="http://schemas.microsoft.com/office/drawing/2014/main" xmlns="" val="10006"/>
                  </a:ext>
                </a:extLst>
              </a:tr>
              <a:tr h="420044">
                <a:tc>
                  <a:txBody>
                    <a:bodyPr/>
                    <a:lstStyle/>
                    <a:p>
                      <a:pPr algn="ctr"/>
                      <a:r>
                        <a:rPr lang="en-US" sz="1500" dirty="0"/>
                        <a:t>Education</a:t>
                      </a:r>
                    </a:p>
                  </a:txBody>
                  <a:tcPr marL="96012" marR="96012" marT="48768" marB="48768"/>
                </a:tc>
                <a:tc>
                  <a:txBody>
                    <a:bodyPr/>
                    <a:lstStyle/>
                    <a:p>
                      <a:pPr algn="ctr"/>
                      <a:r>
                        <a:rPr lang="en-US" sz="1500" dirty="0"/>
                        <a:t>HS diploma</a:t>
                      </a:r>
                      <a:r>
                        <a:rPr lang="en-US" sz="1500" baseline="0" dirty="0"/>
                        <a:t> (35%)</a:t>
                      </a:r>
                      <a:endParaRPr lang="en-US" sz="1500" dirty="0"/>
                    </a:p>
                  </a:txBody>
                  <a:tcPr marL="96012" marR="96012" marT="48768" marB="48768"/>
                </a:tc>
                <a:tc>
                  <a:txBody>
                    <a:bodyPr/>
                    <a:lstStyle/>
                    <a:p>
                      <a:pPr algn="ctr"/>
                      <a:r>
                        <a:rPr lang="en-US" sz="1500" dirty="0"/>
                        <a:t>HS diploma (37%)</a:t>
                      </a:r>
                    </a:p>
                  </a:txBody>
                  <a:tcPr marL="96012" marR="96012" marT="48768" marB="48768"/>
                </a:tc>
                <a:tc>
                  <a:txBody>
                    <a:bodyPr/>
                    <a:lstStyle/>
                    <a:p>
                      <a:pPr algn="ctr"/>
                      <a:r>
                        <a:rPr lang="en-US" sz="1500" dirty="0"/>
                        <a:t>HS diploma (42%)</a:t>
                      </a:r>
                    </a:p>
                  </a:txBody>
                  <a:tcPr marL="96012" marR="96012" marT="48768" marB="4876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500" dirty="0"/>
                        <a:t>Bachelor’s (35%)</a:t>
                      </a:r>
                    </a:p>
                  </a:txBody>
                  <a:tcPr marL="96012" marR="96012" marT="48768" marB="48768"/>
                </a:tc>
                <a:extLst>
                  <a:ext uri="{0D108BD9-81ED-4DB2-BD59-A6C34878D82A}">
                    <a16:rowId xmlns:a16="http://schemas.microsoft.com/office/drawing/2014/main" xmlns="" val="10007"/>
                  </a:ext>
                </a:extLst>
              </a:tr>
              <a:tr h="420044">
                <a:tc>
                  <a:txBody>
                    <a:bodyPr/>
                    <a:lstStyle/>
                    <a:p>
                      <a:pPr algn="ctr"/>
                      <a:r>
                        <a:rPr lang="en-US" sz="1500" dirty="0"/>
                        <a:t>Race</a:t>
                      </a:r>
                    </a:p>
                  </a:txBody>
                  <a:tcPr marL="96012" marR="96012" marT="48768" marB="48768"/>
                </a:tc>
                <a:tc>
                  <a:txBody>
                    <a:bodyPr/>
                    <a:lstStyle/>
                    <a:p>
                      <a:pPr algn="ctr"/>
                      <a:r>
                        <a:rPr lang="en-US" sz="1500" dirty="0"/>
                        <a:t>White</a:t>
                      </a:r>
                      <a:r>
                        <a:rPr lang="en-US" sz="1500" baseline="0" dirty="0"/>
                        <a:t> (87%)</a:t>
                      </a:r>
                      <a:endParaRPr lang="en-US" sz="1500" dirty="0"/>
                    </a:p>
                  </a:txBody>
                  <a:tcPr marL="96012" marR="96012" marT="48768" marB="48768"/>
                </a:tc>
                <a:tc>
                  <a:txBody>
                    <a:bodyPr/>
                    <a:lstStyle/>
                    <a:p>
                      <a:pPr algn="ctr"/>
                      <a:r>
                        <a:rPr lang="en-US" sz="1500" dirty="0"/>
                        <a:t>White (83%)</a:t>
                      </a:r>
                    </a:p>
                  </a:txBody>
                  <a:tcPr marL="96012" marR="96012" marT="48768" marB="48768"/>
                </a:tc>
                <a:tc>
                  <a:txBody>
                    <a:bodyPr/>
                    <a:lstStyle/>
                    <a:p>
                      <a:pPr algn="ctr"/>
                      <a:r>
                        <a:rPr lang="en-US" sz="1500" dirty="0"/>
                        <a:t>White (83%)</a:t>
                      </a:r>
                    </a:p>
                  </a:txBody>
                  <a:tcPr marL="96012" marR="96012" marT="48768" marB="4876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500" dirty="0"/>
                        <a:t>White (81%)</a:t>
                      </a:r>
                    </a:p>
                  </a:txBody>
                  <a:tcPr marL="96012" marR="96012" marT="48768" marB="48768"/>
                </a:tc>
                <a:extLst>
                  <a:ext uri="{0D108BD9-81ED-4DB2-BD59-A6C34878D82A}">
                    <a16:rowId xmlns:a16="http://schemas.microsoft.com/office/drawing/2014/main" xmlns="" val="10008"/>
                  </a:ext>
                </a:extLst>
              </a:tr>
              <a:tr h="420044">
                <a:tc>
                  <a:txBody>
                    <a:bodyPr/>
                    <a:lstStyle/>
                    <a:p>
                      <a:pPr algn="ctr"/>
                      <a:r>
                        <a:rPr lang="en-US" sz="1500" dirty="0"/>
                        <a:t>Health Insurance</a:t>
                      </a:r>
                    </a:p>
                  </a:txBody>
                  <a:tcPr marL="96012" marR="96012" marT="48768" marB="48768"/>
                </a:tc>
                <a:tc>
                  <a:txBody>
                    <a:bodyPr/>
                    <a:lstStyle/>
                    <a:p>
                      <a:pPr algn="ctr"/>
                      <a:r>
                        <a:rPr lang="en-US" sz="1500" dirty="0"/>
                        <a:t>Yes (66%)</a:t>
                      </a:r>
                    </a:p>
                  </a:txBody>
                  <a:tcPr marL="96012" marR="96012" marT="48768" marB="48768"/>
                </a:tc>
                <a:tc>
                  <a:txBody>
                    <a:bodyPr/>
                    <a:lstStyle/>
                    <a:p>
                      <a:pPr algn="ctr"/>
                      <a:r>
                        <a:rPr lang="en-US" sz="1500" dirty="0"/>
                        <a:t>Yes</a:t>
                      </a:r>
                      <a:r>
                        <a:rPr lang="en-US" sz="1500" baseline="0" dirty="0"/>
                        <a:t> (66%)</a:t>
                      </a:r>
                      <a:endParaRPr lang="en-US" sz="1500" dirty="0"/>
                    </a:p>
                  </a:txBody>
                  <a:tcPr marL="96012" marR="96012" marT="48768" marB="48768"/>
                </a:tc>
                <a:tc>
                  <a:txBody>
                    <a:bodyPr/>
                    <a:lstStyle/>
                    <a:p>
                      <a:pPr algn="ctr"/>
                      <a:r>
                        <a:rPr lang="en-US" sz="1500" dirty="0"/>
                        <a:t>Yes (75%)</a:t>
                      </a:r>
                    </a:p>
                  </a:txBody>
                  <a:tcPr marL="96012" marR="96012" marT="48768" marB="4876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500" dirty="0"/>
                        <a:t>Yes (65%)</a:t>
                      </a:r>
                    </a:p>
                  </a:txBody>
                  <a:tcPr marL="96012" marR="96012" marT="48768" marB="48768"/>
                </a:tc>
                <a:extLst>
                  <a:ext uri="{0D108BD9-81ED-4DB2-BD59-A6C34878D82A}">
                    <a16:rowId xmlns:a16="http://schemas.microsoft.com/office/drawing/2014/main" xmlns="" val="10009"/>
                  </a:ext>
                </a:extLst>
              </a:tr>
              <a:tr h="420044">
                <a:tc>
                  <a:txBody>
                    <a:bodyPr/>
                    <a:lstStyle/>
                    <a:p>
                      <a:pPr algn="ctr"/>
                      <a:r>
                        <a:rPr lang="en-US" sz="1500" dirty="0"/>
                        <a:t>Political Affiliation</a:t>
                      </a:r>
                    </a:p>
                  </a:txBody>
                  <a:tcPr marL="96012" marR="96012" marT="48768" marB="48768"/>
                </a:tc>
                <a:tc>
                  <a:txBody>
                    <a:bodyPr/>
                    <a:lstStyle/>
                    <a:p>
                      <a:pPr algn="ctr"/>
                      <a:r>
                        <a:rPr lang="en-US" sz="1500" dirty="0"/>
                        <a:t>Democrat</a:t>
                      </a:r>
                      <a:r>
                        <a:rPr lang="en-US" sz="1500" baseline="0" dirty="0"/>
                        <a:t> (32%)</a:t>
                      </a:r>
                      <a:endParaRPr lang="en-US" sz="1500" dirty="0"/>
                    </a:p>
                  </a:txBody>
                  <a:tcPr marL="96012" marR="96012" marT="48768" marB="48768"/>
                </a:tc>
                <a:tc>
                  <a:txBody>
                    <a:bodyPr/>
                    <a:lstStyle/>
                    <a:p>
                      <a:pPr algn="ctr"/>
                      <a:r>
                        <a:rPr lang="en-US" sz="1500" dirty="0"/>
                        <a:t>Democrat</a:t>
                      </a:r>
                      <a:r>
                        <a:rPr lang="en-US" sz="1500" baseline="0" dirty="0"/>
                        <a:t> (30%)</a:t>
                      </a:r>
                      <a:endParaRPr lang="en-US" sz="1500" dirty="0"/>
                    </a:p>
                  </a:txBody>
                  <a:tcPr marL="96012" marR="96012" marT="48768" marB="48768"/>
                </a:tc>
                <a:tc>
                  <a:txBody>
                    <a:bodyPr/>
                    <a:lstStyle/>
                    <a:p>
                      <a:pPr algn="ctr"/>
                      <a:r>
                        <a:rPr lang="en-US" sz="1500" dirty="0"/>
                        <a:t>Democrat (35%)</a:t>
                      </a:r>
                    </a:p>
                  </a:txBody>
                  <a:tcPr marL="96012" marR="96012" marT="48768" marB="4876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500" dirty="0"/>
                        <a:t>Democrat (36%)</a:t>
                      </a:r>
                    </a:p>
                  </a:txBody>
                  <a:tcPr marL="96012" marR="96012" marT="48768" marB="48768"/>
                </a:tc>
                <a:extLst>
                  <a:ext uri="{0D108BD9-81ED-4DB2-BD59-A6C34878D82A}">
                    <a16:rowId xmlns:a16="http://schemas.microsoft.com/office/drawing/2014/main" xmlns="" val="10010"/>
                  </a:ext>
                </a:extLst>
              </a:tr>
            </a:tbl>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227578444"/>
              </p:ext>
            </p:extLst>
          </p:nvPr>
        </p:nvGraphicFramePr>
        <p:xfrm>
          <a:off x="160020" y="894081"/>
          <a:ext cx="9320421" cy="6664959"/>
        </p:xfrm>
        <a:graphic>
          <a:graphicData uri="http://schemas.openxmlformats.org/presentationml/2006/ole">
            <mc:AlternateContent xmlns:mc="http://schemas.openxmlformats.org/markup-compatibility/2006">
              <mc:Choice xmlns:v="urn:schemas-microsoft-com:vml" Requires="v">
                <p:oleObj spid="_x0000_s1091" name="Document" r:id="rId5" imgW="8750300" imgH="6159500" progId="Word.Document.12">
                  <p:embed/>
                </p:oleObj>
              </mc:Choice>
              <mc:Fallback>
                <p:oleObj name="Document" r:id="rId5" imgW="8750300" imgH="6159500" progId="Word.Document.12">
                  <p:embed/>
                  <p:pic>
                    <p:nvPicPr>
                      <p:cNvPr id="0" name=""/>
                      <p:cNvPicPr/>
                      <p:nvPr/>
                    </p:nvPicPr>
                    <p:blipFill>
                      <a:blip r:embed="rId6"/>
                      <a:stretch>
                        <a:fillRect/>
                      </a:stretch>
                    </p:blipFill>
                    <p:spPr>
                      <a:xfrm>
                        <a:off x="160020" y="894081"/>
                        <a:ext cx="9320421" cy="6664959"/>
                      </a:xfrm>
                      <a:prstGeom prst="rect">
                        <a:avLst/>
                      </a:prstGeom>
                    </p:spPr>
                  </p:pic>
                </p:oleObj>
              </mc:Fallback>
            </mc:AlternateContent>
          </a:graphicData>
        </a:graphic>
      </p:graphicFrame>
    </p:spTree>
    <p:extLst>
      <p:ext uri="{BB962C8B-B14F-4D97-AF65-F5344CB8AC3E}">
        <p14:creationId xmlns:p14="http://schemas.microsoft.com/office/powerpoint/2010/main" val="35694417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45712" bIns="45712"/>
          <a:lstStyle/>
          <a:p>
            <a:r>
              <a:rPr lang="en-US" dirty="0"/>
              <a:t>Scenario</a:t>
            </a:r>
          </a:p>
        </p:txBody>
      </p:sp>
      <p:pic>
        <p:nvPicPr>
          <p:cNvPr id="3" name="Content Placeholder 2" descr="Screen shot 2011-09-13 at 6.41.59 PM.png"/>
          <p:cNvPicPr>
            <a:picLocks noGrp="1" noChangeAspect="1"/>
          </p:cNvPicPr>
          <p:nvPr>
            <p:ph idx="1"/>
          </p:nvPr>
        </p:nvPicPr>
        <p:blipFill>
          <a:blip r:embed="rId3" cstate="print">
            <a:extLst>
              <a:ext uri="{28A0092B-C50C-407E-A947-70E740481C1C}">
                <a14:useLocalDpi xmlns:a14="http://schemas.microsoft.com/office/drawing/2010/main" val="0"/>
              </a:ext>
            </a:extLst>
          </a:blip>
          <a:srcRect l="5852" r="5852"/>
          <a:stretch>
            <a:fillRect/>
          </a:stretch>
        </p:blipFill>
        <p:spPr>
          <a:xfrm>
            <a:off x="245579" y="1073140"/>
            <a:ext cx="9074993" cy="5669725"/>
          </a:xfrm>
        </p:spPr>
      </p:pic>
    </p:spTree>
    <p:extLst>
      <p:ext uri="{BB962C8B-B14F-4D97-AF65-F5344CB8AC3E}">
        <p14:creationId xmlns:p14="http://schemas.microsoft.com/office/powerpoint/2010/main" val="28954031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rotWithShape="1">
          <a:blip r:embed="rId3"/>
          <a:srcRect t="-40692" b="-161222"/>
          <a:stretch/>
        </p:blipFill>
        <p:spPr>
          <a:xfrm>
            <a:off x="838200" y="1040204"/>
            <a:ext cx="8035925" cy="3750871"/>
          </a:xfrm>
        </p:spPr>
      </p:pic>
      <p:sp>
        <p:nvSpPr>
          <p:cNvPr id="2" name="Title 1"/>
          <p:cNvSpPr>
            <a:spLocks noGrp="1"/>
          </p:cNvSpPr>
          <p:nvPr>
            <p:ph type="title"/>
          </p:nvPr>
        </p:nvSpPr>
        <p:spPr/>
        <p:txBody>
          <a:bodyPr tIns="45712" bIns="45712"/>
          <a:lstStyle/>
          <a:p>
            <a:r>
              <a:rPr lang="en-US" dirty="0"/>
              <a:t>Background Information / Quiz</a:t>
            </a:r>
          </a:p>
        </p:txBody>
      </p:sp>
      <p:sp>
        <p:nvSpPr>
          <p:cNvPr id="4" name="Slide Number Placeholder 3"/>
          <p:cNvSpPr>
            <a:spLocks noGrp="1"/>
          </p:cNvSpPr>
          <p:nvPr>
            <p:ph type="sldNum" sz="quarter" idx="4294967295"/>
          </p:nvPr>
        </p:nvSpPr>
        <p:spPr>
          <a:xfrm>
            <a:off x="7360920" y="6905413"/>
            <a:ext cx="2240280" cy="508000"/>
          </a:xfrm>
          <a:prstGeom prst="rect">
            <a:avLst/>
          </a:prstGeom>
        </p:spPr>
        <p:txBody>
          <a:bodyPr lIns="91432" tIns="45712" rIns="91432" bIns="45716"/>
          <a:lstStyle/>
          <a:p>
            <a:fld id="{93587114-6185-A649-9B8D-2124E80D6466}" type="slidenum">
              <a:rPr lang="en-US" smtClean="0"/>
              <a:pPr/>
              <a:t>36</a:t>
            </a:fld>
            <a:endParaRPr lang="en-US"/>
          </a:p>
        </p:txBody>
      </p:sp>
      <p:pic>
        <p:nvPicPr>
          <p:cNvPr id="11" name="Picture 10" descr="Screen shot 2011-09-18 at 4.31.33 PM.png"/>
          <p:cNvPicPr>
            <a:picLocks noChangeAspect="1"/>
          </p:cNvPicPr>
          <p:nvPr/>
        </p:nvPicPr>
        <p:blipFill>
          <a:blip r:embed="rId4" cstate="print"/>
          <a:stretch>
            <a:fillRect/>
          </a:stretch>
        </p:blipFill>
        <p:spPr>
          <a:xfrm>
            <a:off x="1093861" y="3563559"/>
            <a:ext cx="7327900" cy="2654300"/>
          </a:xfrm>
          <a:prstGeom prst="rect">
            <a:avLst/>
          </a:prstGeom>
        </p:spPr>
      </p:pic>
      <p:sp>
        <p:nvSpPr>
          <p:cNvPr id="9" name="TextBox 8"/>
          <p:cNvSpPr txBox="1"/>
          <p:nvPr/>
        </p:nvSpPr>
        <p:spPr>
          <a:xfrm>
            <a:off x="1000157" y="2854712"/>
            <a:ext cx="2456264" cy="389994"/>
          </a:xfrm>
          <a:prstGeom prst="rect">
            <a:avLst/>
          </a:prstGeom>
          <a:noFill/>
        </p:spPr>
        <p:txBody>
          <a:bodyPr wrap="none" lIns="96661" tIns="48331" rIns="96661" bIns="48331" rtlCol="0">
            <a:spAutoFit/>
          </a:bodyPr>
          <a:lstStyle/>
          <a:p>
            <a:r>
              <a:rPr lang="en-US" dirty="0">
                <a:solidFill>
                  <a:schemeClr val="tx1">
                    <a:lumMod val="65000"/>
                    <a:lumOff val="35000"/>
                  </a:schemeClr>
                </a:solidFill>
              </a:rPr>
              <a:t>A few pages later…..</a:t>
            </a:r>
          </a:p>
        </p:txBody>
      </p:sp>
    </p:spTree>
    <p:extLst>
      <p:ext uri="{BB962C8B-B14F-4D97-AF65-F5344CB8AC3E}">
        <p14:creationId xmlns:p14="http://schemas.microsoft.com/office/powerpoint/2010/main" val="34451533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rtl="0"/>
            <a:r>
              <a:rPr lang="en-US" dirty="0"/>
              <a:t>Experiment 1: Choice from 4 plans</a:t>
            </a:r>
            <a:endParaRPr lang="he-IL" dirty="0"/>
          </a:p>
        </p:txBody>
      </p:sp>
      <p:pic>
        <p:nvPicPr>
          <p:cNvPr id="8" name="Content Placeholder 6"/>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rcRect l="12787" t="8171" r="11944" b="9094"/>
          <a:stretch/>
        </p:blipFill>
        <p:spPr>
          <a:xfrm>
            <a:off x="1280075" y="1383508"/>
            <a:ext cx="7041053" cy="4548187"/>
          </a:xfrm>
        </p:spPr>
      </p:pic>
    </p:spTree>
    <p:extLst>
      <p:ext uri="{BB962C8B-B14F-4D97-AF65-F5344CB8AC3E}">
        <p14:creationId xmlns:p14="http://schemas.microsoft.com/office/powerpoint/2010/main" val="25118735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rtl="0"/>
            <a:r>
              <a:rPr lang="en-US" dirty="0"/>
              <a:t>Experiment 1: Choice from 8 plans</a:t>
            </a:r>
            <a:endParaRPr lang="he-IL" dirty="0"/>
          </a:p>
        </p:txBody>
      </p:sp>
      <p:pic>
        <p:nvPicPr>
          <p:cNvPr id="5" name="Content Placeholder 6" descr="screen2.jpg"/>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rcRect l="15826" t="7647" r="14088" b="10423"/>
          <a:stretch/>
        </p:blipFill>
        <p:spPr>
          <a:xfrm>
            <a:off x="1026144" y="1064750"/>
            <a:ext cx="7548912" cy="5185703"/>
          </a:xfrm>
        </p:spPr>
      </p:pic>
    </p:spTree>
    <p:extLst>
      <p:ext uri="{BB962C8B-B14F-4D97-AF65-F5344CB8AC3E}">
        <p14:creationId xmlns:p14="http://schemas.microsoft.com/office/powerpoint/2010/main" val="28129295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061463"/>
            <a:ext cx="8640763" cy="1219200"/>
          </a:xfrm>
        </p:spPr>
        <p:txBody>
          <a:bodyPr tIns="45716" bIns="45716"/>
          <a:lstStyle/>
          <a:p>
            <a:r>
              <a:rPr lang="en-US" dirty="0"/>
              <a:t>Cost Effective option</a:t>
            </a:r>
          </a:p>
        </p:txBody>
      </p:sp>
      <p:pic>
        <p:nvPicPr>
          <p:cNvPr id="9" name="Content Placeholder 8" descr="Screen shot 2011-09-18 at 4.45.26 PM.png"/>
          <p:cNvPicPr>
            <a:picLocks noGrp="1" noChangeAspect="1"/>
          </p:cNvPicPr>
          <p:nvPr>
            <p:ph idx="1"/>
          </p:nvPr>
        </p:nvPicPr>
        <p:blipFill>
          <a:blip r:embed="rId3" cstate="print"/>
          <a:srcRect t="-123523" b="-123523"/>
          <a:stretch>
            <a:fillRect/>
          </a:stretch>
        </p:blipFill>
        <p:spPr>
          <a:xfrm>
            <a:off x="780530" y="-158521"/>
            <a:ext cx="6761756" cy="5246687"/>
          </a:xfrm>
        </p:spPr>
      </p:pic>
      <p:cxnSp>
        <p:nvCxnSpPr>
          <p:cNvPr id="10" name="Straight Arrow Connector 9"/>
          <p:cNvCxnSpPr/>
          <p:nvPr/>
        </p:nvCxnSpPr>
        <p:spPr bwMode="auto">
          <a:xfrm>
            <a:off x="71758" y="2734683"/>
            <a:ext cx="608180" cy="12"/>
          </a:xfrm>
          <a:prstGeom prst="straightConnector1">
            <a:avLst/>
          </a:prstGeom>
          <a:solidFill>
            <a:schemeClr val="accent1"/>
          </a:solidFill>
          <a:ln w="50800" cap="flat" cmpd="sng" algn="ctr">
            <a:solidFill>
              <a:schemeClr val="tx1"/>
            </a:solidFill>
            <a:prstDash val="solid"/>
            <a:round/>
            <a:headEnd type="none" w="med" len="med"/>
            <a:tailEnd type="triangle" w="lg" len="lg"/>
          </a:ln>
          <a:effectLst/>
        </p:spPr>
      </p:cxnSp>
      <p:sp>
        <p:nvSpPr>
          <p:cNvPr id="11" name="TextBox 10"/>
          <p:cNvSpPr txBox="1"/>
          <p:nvPr/>
        </p:nvSpPr>
        <p:spPr>
          <a:xfrm>
            <a:off x="990600" y="914400"/>
            <a:ext cx="5867400" cy="384713"/>
          </a:xfrm>
          <a:prstGeom prst="rect">
            <a:avLst/>
          </a:prstGeom>
          <a:noFill/>
          <a:ln>
            <a:noFill/>
          </a:ln>
        </p:spPr>
        <p:txBody>
          <a:bodyPr wrap="square" lIns="91432" tIns="45716" rIns="91432" bIns="45716" rtlCol="0">
            <a:spAutoFit/>
          </a:bodyPr>
          <a:lstStyle/>
          <a:p>
            <a:r>
              <a:rPr lang="en-US" b="1" dirty="0"/>
              <a:t>  What is the most cost effective policy?</a:t>
            </a:r>
          </a:p>
        </p:txBody>
      </p:sp>
      <p:sp>
        <p:nvSpPr>
          <p:cNvPr id="17" name="TextBox 16"/>
          <p:cNvSpPr txBox="1"/>
          <p:nvPr/>
        </p:nvSpPr>
        <p:spPr>
          <a:xfrm>
            <a:off x="7582388" y="2541036"/>
            <a:ext cx="1459609" cy="338554"/>
          </a:xfrm>
          <a:prstGeom prst="rect">
            <a:avLst/>
          </a:prstGeom>
          <a:noFill/>
        </p:spPr>
        <p:txBody>
          <a:bodyPr wrap="square" lIns="91432" tIns="45716" rIns="91432" bIns="45716" rtlCol="0">
            <a:spAutoFit/>
          </a:bodyPr>
          <a:lstStyle/>
          <a:p>
            <a:r>
              <a:rPr lang="en-US" sz="1600" b="1" dirty="0"/>
              <a:t>$5,384 </a:t>
            </a:r>
          </a:p>
        </p:txBody>
      </p:sp>
      <p:sp>
        <p:nvSpPr>
          <p:cNvPr id="18" name="TextBox 17"/>
          <p:cNvSpPr txBox="1"/>
          <p:nvPr/>
        </p:nvSpPr>
        <p:spPr>
          <a:xfrm>
            <a:off x="7601346" y="1669738"/>
            <a:ext cx="1942987" cy="338554"/>
          </a:xfrm>
          <a:prstGeom prst="rect">
            <a:avLst/>
          </a:prstGeom>
          <a:noFill/>
        </p:spPr>
        <p:txBody>
          <a:bodyPr wrap="square" lIns="91432" tIns="45716" rIns="91432" bIns="45716" rtlCol="0">
            <a:spAutoFit/>
          </a:bodyPr>
          <a:lstStyle/>
          <a:p>
            <a:r>
              <a:rPr lang="en-US" sz="1600" b="1" u="sng" dirty="0"/>
              <a:t>Total Annual Cost</a:t>
            </a:r>
          </a:p>
        </p:txBody>
      </p:sp>
      <p:pic>
        <p:nvPicPr>
          <p:cNvPr id="19" name="Picture 18" descr="Screen shot 2011-09-18 at 5.04.17 PM.png"/>
          <p:cNvPicPr>
            <a:picLocks noChangeAspect="1"/>
          </p:cNvPicPr>
          <p:nvPr/>
        </p:nvPicPr>
        <p:blipFill>
          <a:blip r:embed="rId4" cstate="print"/>
          <a:stretch>
            <a:fillRect/>
          </a:stretch>
        </p:blipFill>
        <p:spPr>
          <a:xfrm>
            <a:off x="758239" y="3582951"/>
            <a:ext cx="6767282" cy="2662932"/>
          </a:xfrm>
          <a:prstGeom prst="rect">
            <a:avLst/>
          </a:prstGeom>
        </p:spPr>
      </p:pic>
      <p:cxnSp>
        <p:nvCxnSpPr>
          <p:cNvPr id="21" name="Straight Arrow Connector 20"/>
          <p:cNvCxnSpPr/>
          <p:nvPr/>
        </p:nvCxnSpPr>
        <p:spPr bwMode="auto">
          <a:xfrm>
            <a:off x="94781" y="4612211"/>
            <a:ext cx="608180" cy="12"/>
          </a:xfrm>
          <a:prstGeom prst="straightConnector1">
            <a:avLst/>
          </a:prstGeom>
          <a:solidFill>
            <a:schemeClr val="accent1"/>
          </a:solidFill>
          <a:ln w="50800" cap="flat" cmpd="sng" algn="ctr">
            <a:solidFill>
              <a:schemeClr val="tx1"/>
            </a:solidFill>
            <a:prstDash val="solid"/>
            <a:round/>
            <a:headEnd type="none" w="med" len="med"/>
            <a:tailEnd type="triangle" w="lg" len="lg"/>
          </a:ln>
          <a:effectLst/>
        </p:spPr>
      </p:cxnSp>
      <p:sp>
        <p:nvSpPr>
          <p:cNvPr id="22" name="TextBox 21"/>
          <p:cNvSpPr txBox="1"/>
          <p:nvPr/>
        </p:nvSpPr>
        <p:spPr>
          <a:xfrm>
            <a:off x="7658965" y="4456477"/>
            <a:ext cx="1459609" cy="338554"/>
          </a:xfrm>
          <a:prstGeom prst="rect">
            <a:avLst/>
          </a:prstGeom>
          <a:noFill/>
        </p:spPr>
        <p:txBody>
          <a:bodyPr wrap="square" lIns="91432" tIns="45716" rIns="91432" bIns="45716" rtlCol="0">
            <a:spAutoFit/>
          </a:bodyPr>
          <a:lstStyle/>
          <a:p>
            <a:r>
              <a:rPr lang="en-US" sz="1600" b="1" dirty="0"/>
              <a:t>$5,387 </a:t>
            </a:r>
          </a:p>
        </p:txBody>
      </p:sp>
      <p:sp>
        <p:nvSpPr>
          <p:cNvPr id="15" name="TextBox 14"/>
          <p:cNvSpPr txBox="1"/>
          <p:nvPr/>
        </p:nvSpPr>
        <p:spPr>
          <a:xfrm>
            <a:off x="7620000" y="5562600"/>
            <a:ext cx="1459609" cy="830989"/>
          </a:xfrm>
          <a:prstGeom prst="rect">
            <a:avLst/>
          </a:prstGeom>
          <a:noFill/>
        </p:spPr>
        <p:txBody>
          <a:bodyPr wrap="square" lIns="91432" tIns="45716" rIns="91432" bIns="45716" rtlCol="0">
            <a:spAutoFit/>
          </a:bodyPr>
          <a:lstStyle/>
          <a:p>
            <a:r>
              <a:rPr lang="en-US" sz="1600" b="1" dirty="0"/>
              <a:t>$7325:  a $1900 mistake</a:t>
            </a:r>
          </a:p>
        </p:txBody>
      </p:sp>
      <p:cxnSp>
        <p:nvCxnSpPr>
          <p:cNvPr id="24" name="Straight Arrow Connector 23"/>
          <p:cNvCxnSpPr/>
          <p:nvPr/>
        </p:nvCxnSpPr>
        <p:spPr bwMode="auto">
          <a:xfrm>
            <a:off x="0" y="5791200"/>
            <a:ext cx="608180" cy="12"/>
          </a:xfrm>
          <a:prstGeom prst="straightConnector1">
            <a:avLst/>
          </a:prstGeom>
          <a:solidFill>
            <a:schemeClr val="accent1"/>
          </a:solidFill>
          <a:ln w="50800" cap="flat" cmpd="sng" algn="ctr">
            <a:solidFill>
              <a:schemeClr val="tx1"/>
            </a:solidFill>
            <a:prstDash val="solid"/>
            <a:round/>
            <a:headEnd type="none" w="med" len="med"/>
            <a:tailEnd type="triangle" w="lg" len="lg"/>
          </a:ln>
          <a:effectLst/>
        </p:spPr>
      </p:cxnSp>
    </p:spTree>
    <p:extLst>
      <p:ext uri="{BB962C8B-B14F-4D97-AF65-F5344CB8AC3E}">
        <p14:creationId xmlns:p14="http://schemas.microsoft.com/office/powerpoint/2010/main" val="10421371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1" name="Rectangle 2"/>
          <p:cNvSpPr>
            <a:spLocks noGrp="1" noChangeArrowheads="1"/>
          </p:cNvSpPr>
          <p:nvPr>
            <p:ph type="ctrTitle"/>
          </p:nvPr>
        </p:nvSpPr>
        <p:spPr>
          <a:xfrm>
            <a:off x="1041797" y="1615679"/>
            <a:ext cx="8094345" cy="1200150"/>
          </a:xfrm>
        </p:spPr>
        <p:txBody>
          <a:bodyPr/>
          <a:lstStyle/>
          <a:p>
            <a:pPr eaLnBrk="1" hangingPunct="1"/>
            <a:r>
              <a:rPr lang="en-US" altLang="en-US" b="1" dirty="0"/>
              <a:t/>
            </a:r>
            <a:br>
              <a:rPr lang="en-US" altLang="en-US" b="1" dirty="0"/>
            </a:br>
            <a:r>
              <a:rPr lang="en-US" altLang="en-US" b="1" dirty="0"/>
              <a:t>Smart Choice Sets </a:t>
            </a:r>
            <a:br>
              <a:rPr lang="en-US" altLang="en-US" b="1" dirty="0"/>
            </a:br>
            <a:r>
              <a:rPr lang="en-US" altLang="en-US" b="1" dirty="0"/>
              <a:t>as Choice Architecture</a:t>
            </a:r>
            <a:r>
              <a:rPr lang="en-US" altLang="en-US" sz="4620" dirty="0"/>
              <a:t/>
            </a:r>
            <a:br>
              <a:rPr lang="en-US" altLang="en-US" sz="4620" dirty="0"/>
            </a:br>
            <a:r>
              <a:rPr lang="en-US" altLang="en-US" sz="4620" dirty="0"/>
              <a:t/>
            </a:r>
            <a:br>
              <a:rPr lang="en-US" altLang="en-US" sz="4620" dirty="0"/>
            </a:br>
            <a:r>
              <a:rPr lang="en-US" altLang="en-US" sz="2520" dirty="0"/>
              <a:t>Helping Consumers Cope with Information Overload by Sorting and Partitioning Large Sets</a:t>
            </a:r>
            <a:endParaRPr lang="en-GB" altLang="en-US" sz="2520" dirty="0"/>
          </a:p>
        </p:txBody>
      </p:sp>
      <p:sp>
        <p:nvSpPr>
          <p:cNvPr id="2" name="Subtitle 1"/>
          <p:cNvSpPr>
            <a:spLocks noGrp="1"/>
          </p:cNvSpPr>
          <p:nvPr>
            <p:ph type="subTitle" idx="1"/>
          </p:nvPr>
        </p:nvSpPr>
        <p:spPr/>
        <p:txBody>
          <a:bodyPr/>
          <a:lstStyle/>
          <a:p>
            <a:r>
              <a:rPr lang="en-US" dirty="0">
                <a:solidFill>
                  <a:schemeClr val="tx1"/>
                </a:solidFill>
              </a:rPr>
              <a:t>Benedict </a:t>
            </a:r>
            <a:r>
              <a:rPr lang="en-US" dirty="0" err="1">
                <a:solidFill>
                  <a:schemeClr val="tx1"/>
                </a:solidFill>
              </a:rPr>
              <a:t>Dellart</a:t>
            </a:r>
            <a:r>
              <a:rPr lang="en-US" dirty="0">
                <a:solidFill>
                  <a:schemeClr val="tx1"/>
                </a:solidFill>
              </a:rPr>
              <a:t>, Tom Baker  and Eric Johnson</a:t>
            </a:r>
          </a:p>
          <a:p>
            <a:r>
              <a:rPr lang="en-US" dirty="0">
                <a:solidFill>
                  <a:schemeClr val="tx1"/>
                </a:solidFill>
              </a:rPr>
              <a:t>(</a:t>
            </a:r>
            <a:r>
              <a:rPr lang="en-US" dirty="0" err="1">
                <a:solidFill>
                  <a:schemeClr val="tx1"/>
                </a:solidFill>
              </a:rPr>
              <a:t>r&amp;r</a:t>
            </a:r>
            <a:r>
              <a:rPr lang="en-US" dirty="0">
                <a:solidFill>
                  <a:schemeClr val="tx1"/>
                </a:solidFill>
              </a:rPr>
              <a:t>, JMR)</a:t>
            </a:r>
          </a:p>
        </p:txBody>
      </p:sp>
    </p:spTree>
    <p:extLst>
      <p:ext uri="{BB962C8B-B14F-4D97-AF65-F5344CB8AC3E}">
        <p14:creationId xmlns:p14="http://schemas.microsoft.com/office/powerpoint/2010/main" val="38804755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a:grpSpLocks noChangeAspect="1"/>
          </p:cNvGrpSpPr>
          <p:nvPr/>
        </p:nvGrpSpPr>
        <p:grpSpPr>
          <a:xfrm>
            <a:off x="1493190" y="1648358"/>
            <a:ext cx="6614823" cy="5666842"/>
            <a:chOff x="1027584" y="367359"/>
            <a:chExt cx="7329016" cy="6180578"/>
          </a:xfrm>
        </p:grpSpPr>
        <p:pic>
          <p:nvPicPr>
            <p:cNvPr id="3" name="Picture 2" descr="Hex-graphs.png"/>
            <p:cNvPicPr>
              <a:picLocks noChangeAspect="1"/>
            </p:cNvPicPr>
            <p:nvPr/>
          </p:nvPicPr>
          <p:blipFill rotWithShape="1">
            <a:blip r:embed="rId2" cstate="email">
              <a:extLst>
                <a:ext uri="{28A0092B-C50C-407E-A947-70E740481C1C}">
                  <a14:useLocalDpi xmlns:a14="http://schemas.microsoft.com/office/drawing/2010/main" val="0"/>
                </a:ext>
              </a:extLst>
            </a:blip>
            <a:srcRect t="2705" r="1515" b="50973"/>
            <a:stretch/>
          </p:blipFill>
          <p:spPr>
            <a:xfrm>
              <a:off x="1027584" y="367359"/>
              <a:ext cx="7163916" cy="6180578"/>
            </a:xfrm>
            <a:prstGeom prst="rect">
              <a:avLst/>
            </a:prstGeom>
            <a:ln>
              <a:noFill/>
            </a:ln>
          </p:spPr>
        </p:pic>
        <p:sp>
          <p:nvSpPr>
            <p:cNvPr id="7" name="Rectangle 6"/>
            <p:cNvSpPr/>
            <p:nvPr/>
          </p:nvSpPr>
          <p:spPr>
            <a:xfrm>
              <a:off x="3505200" y="367359"/>
              <a:ext cx="4851400" cy="599534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Rectangle 7"/>
            <p:cNvSpPr/>
            <p:nvPr/>
          </p:nvSpPr>
          <p:spPr>
            <a:xfrm>
              <a:off x="2781300" y="1054100"/>
              <a:ext cx="723900" cy="5308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grpSp>
    </p:spTree>
    <p:extLst>
      <p:ext uri="{BB962C8B-B14F-4D97-AF65-F5344CB8AC3E}">
        <p14:creationId xmlns:p14="http://schemas.microsoft.com/office/powerpoint/2010/main" val="37417715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93190" y="1648358"/>
            <a:ext cx="6614823" cy="5666842"/>
            <a:chOff x="1422085" y="772668"/>
            <a:chExt cx="6299831" cy="5312664"/>
          </a:xfrm>
        </p:grpSpPr>
        <p:pic>
          <p:nvPicPr>
            <p:cNvPr id="3" name="Picture 2" descr="Hex-graphs.png"/>
            <p:cNvPicPr>
              <a:picLocks noChangeAspect="1"/>
            </p:cNvPicPr>
            <p:nvPr/>
          </p:nvPicPr>
          <p:blipFill rotWithShape="1">
            <a:blip r:embed="rId2" cstate="email">
              <a:extLst>
                <a:ext uri="{28A0092B-C50C-407E-A947-70E740481C1C}">
                  <a14:useLocalDpi xmlns:a14="http://schemas.microsoft.com/office/drawing/2010/main" val="0"/>
                </a:ext>
              </a:extLst>
            </a:blip>
            <a:srcRect t="2705" r="1515" b="50973"/>
            <a:stretch/>
          </p:blipFill>
          <p:spPr>
            <a:xfrm>
              <a:off x="1422085" y="772668"/>
              <a:ext cx="6157915" cy="5312664"/>
            </a:xfrm>
            <a:prstGeom prst="rect">
              <a:avLst/>
            </a:prstGeom>
            <a:ln>
              <a:noFill/>
            </a:ln>
          </p:spPr>
        </p:pic>
        <p:sp>
          <p:nvSpPr>
            <p:cNvPr id="4" name="Rectangle 3"/>
            <p:cNvSpPr/>
            <p:nvPr/>
          </p:nvSpPr>
          <p:spPr>
            <a:xfrm>
              <a:off x="3551779" y="772668"/>
              <a:ext cx="4170137" cy="51534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grpSp>
    </p:spTree>
    <p:extLst>
      <p:ext uri="{BB962C8B-B14F-4D97-AF65-F5344CB8AC3E}">
        <p14:creationId xmlns:p14="http://schemas.microsoft.com/office/powerpoint/2010/main" val="617316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rtl="0"/>
            <a:r>
              <a:rPr lang="en-US" dirty="0"/>
              <a:t>Exp. 2: Increasing motivation</a:t>
            </a:r>
            <a:endParaRPr lang="he-IL" dirty="0"/>
          </a:p>
        </p:txBody>
      </p:sp>
      <p:sp>
        <p:nvSpPr>
          <p:cNvPr id="4" name="Content Placeholder 2"/>
          <p:cNvSpPr>
            <a:spLocks noGrp="1"/>
          </p:cNvSpPr>
          <p:nvPr>
            <p:ph idx="1"/>
          </p:nvPr>
        </p:nvSpPr>
        <p:spPr>
          <a:xfrm>
            <a:off x="500078" y="1445976"/>
            <a:ext cx="8644206" cy="4933983"/>
          </a:xfrm>
        </p:spPr>
        <p:txBody>
          <a:bodyPr>
            <a:normAutofit/>
          </a:bodyPr>
          <a:lstStyle/>
          <a:p>
            <a:pPr>
              <a:spcAft>
                <a:spcPts val="529"/>
              </a:spcAft>
            </a:pPr>
            <a:r>
              <a:rPr lang="en-US" sz="2500" dirty="0"/>
              <a:t>They get $1 extra for each one they get correct</a:t>
            </a:r>
          </a:p>
          <a:p>
            <a:pPr>
              <a:spcAft>
                <a:spcPts val="529"/>
              </a:spcAft>
            </a:pPr>
            <a:r>
              <a:rPr lang="en-US" sz="2500" dirty="0"/>
              <a:t>They  get an entry into a $200 lottery for each of the two choices they get right.</a:t>
            </a:r>
          </a:p>
          <a:p>
            <a:pPr algn="l" rtl="0">
              <a:buNone/>
            </a:pPr>
            <a:endParaRPr lang="en-US" sz="2500" dirty="0"/>
          </a:p>
        </p:txBody>
      </p:sp>
    </p:spTree>
    <p:extLst>
      <p:ext uri="{BB962C8B-B14F-4D97-AF65-F5344CB8AC3E}">
        <p14:creationId xmlns:p14="http://schemas.microsoft.com/office/powerpoint/2010/main" val="7333100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93190" y="1648358"/>
            <a:ext cx="6614823" cy="5666842"/>
            <a:chOff x="1422085" y="772668"/>
            <a:chExt cx="6299831" cy="5312664"/>
          </a:xfrm>
        </p:grpSpPr>
        <p:pic>
          <p:nvPicPr>
            <p:cNvPr id="3" name="Picture 2" descr="Hex-graphs.png"/>
            <p:cNvPicPr>
              <a:picLocks noChangeAspect="1"/>
            </p:cNvPicPr>
            <p:nvPr/>
          </p:nvPicPr>
          <p:blipFill rotWithShape="1">
            <a:blip r:embed="rId2" cstate="email">
              <a:extLst>
                <a:ext uri="{28A0092B-C50C-407E-A947-70E740481C1C}">
                  <a14:useLocalDpi xmlns:a14="http://schemas.microsoft.com/office/drawing/2010/main" val="0"/>
                </a:ext>
              </a:extLst>
            </a:blip>
            <a:srcRect t="2705" r="1515" b="50973"/>
            <a:stretch/>
          </p:blipFill>
          <p:spPr>
            <a:xfrm>
              <a:off x="1422085" y="772668"/>
              <a:ext cx="6157915" cy="5312664"/>
            </a:xfrm>
            <a:prstGeom prst="rect">
              <a:avLst/>
            </a:prstGeom>
            <a:ln>
              <a:noFill/>
            </a:ln>
          </p:spPr>
        </p:pic>
        <p:sp>
          <p:nvSpPr>
            <p:cNvPr id="4" name="Rectangle 3"/>
            <p:cNvSpPr/>
            <p:nvPr/>
          </p:nvSpPr>
          <p:spPr>
            <a:xfrm>
              <a:off x="4826000" y="772668"/>
              <a:ext cx="2895916" cy="51534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grpSp>
    </p:spTree>
    <p:extLst>
      <p:ext uri="{BB962C8B-B14F-4D97-AF65-F5344CB8AC3E}">
        <p14:creationId xmlns:p14="http://schemas.microsoft.com/office/powerpoint/2010/main" val="5839512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Content Placeholder 4" descr="CalcStars4.png"/>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rcRect l="-16034" r="-16034"/>
          <a:stretch/>
        </p:blipFill>
        <p:spPr>
          <a:xfrm>
            <a:off x="370046" y="1278253"/>
            <a:ext cx="8861108" cy="5723467"/>
          </a:xfrm>
        </p:spPr>
      </p:pic>
      <p:sp>
        <p:nvSpPr>
          <p:cNvPr id="8" name="Content Placeholder 2"/>
          <p:cNvSpPr txBox="1">
            <a:spLocks/>
          </p:cNvSpPr>
          <p:nvPr/>
        </p:nvSpPr>
        <p:spPr>
          <a:xfrm>
            <a:off x="480060" y="6314236"/>
            <a:ext cx="8781436" cy="513283"/>
          </a:xfrm>
          <a:prstGeom prst="rect">
            <a:avLst/>
          </a:prstGeom>
        </p:spPr>
        <p:txBody>
          <a:bodyPr vert="horz" lIns="57997" tIns="96661" rIns="96661" bIns="48331" rtlCol="0">
            <a:normAutofit fontScale="47500" lnSpcReduction="20000"/>
          </a:bodyPr>
          <a:lstStyle/>
          <a:p>
            <a:pPr lvl="1" defTabSz="966612" fontAlgn="auto">
              <a:spcBef>
                <a:spcPct val="20000"/>
              </a:spcBef>
              <a:spcAft>
                <a:spcPts val="0"/>
              </a:spcAft>
              <a:buClr>
                <a:schemeClr val="accent2"/>
              </a:buClr>
              <a:buSzPct val="90000"/>
              <a:defRPr/>
            </a:pPr>
            <a:r>
              <a:rPr lang="en-US" sz="3800" dirty="0">
                <a:latin typeface="+mn-lt"/>
                <a:cs typeface="+mn-cs"/>
              </a:rPr>
              <a:t>Also change the usage attribute to out of pocket costs.</a:t>
            </a:r>
            <a:endParaRPr lang="en-US" sz="2100" dirty="0">
              <a:latin typeface="+mn-lt"/>
              <a:ea typeface="+mn-ea"/>
              <a:cs typeface="+mn-cs"/>
            </a:endParaRPr>
          </a:p>
          <a:p>
            <a:pPr marL="463974" indent="-338314" defTabSz="966612" fontAlgn="auto">
              <a:spcBef>
                <a:spcPts val="0"/>
              </a:spcBef>
              <a:spcAft>
                <a:spcPts val="0"/>
              </a:spcAft>
              <a:buClr>
                <a:schemeClr val="accent1"/>
              </a:buClr>
              <a:buSzPct val="80000"/>
              <a:defRPr/>
            </a:pPr>
            <a:r>
              <a:rPr lang="en-US" sz="2500" dirty="0">
                <a:latin typeface="+mn-lt"/>
                <a:ea typeface="+mn-ea"/>
                <a:cs typeface="+mn-cs"/>
              </a:rPr>
              <a:t>	</a:t>
            </a:r>
          </a:p>
        </p:txBody>
      </p:sp>
      <p:sp>
        <p:nvSpPr>
          <p:cNvPr id="5" name="Title 1"/>
          <p:cNvSpPr txBox="1">
            <a:spLocks/>
          </p:cNvSpPr>
          <p:nvPr/>
        </p:nvSpPr>
        <p:spPr bwMode="white">
          <a:xfrm>
            <a:off x="480060" y="115147"/>
            <a:ext cx="8641080" cy="690880"/>
          </a:xfrm>
          <a:prstGeom prst="rect">
            <a:avLst/>
          </a:prstGeom>
          <a:noFill/>
          <a:ln w="9525">
            <a:noFill/>
            <a:miter lim="800000"/>
            <a:headEnd/>
            <a:tailEnd/>
          </a:ln>
          <a:effectLst/>
        </p:spPr>
        <p:txBody>
          <a:bodyPr vert="horz" wrap="square" lIns="96653" tIns="48326" rIns="96653" bIns="48326" numCol="1" anchor="ctr" anchorCtr="0" compatLnSpc="1">
            <a:prstTxWarp prst="textNoShape">
              <a:avLst/>
            </a:prstTxWarp>
          </a:bodyPr>
          <a:lstStyle>
            <a:lvl1pPr algn="ctr" rtl="0" eaLnBrk="1" fontAlgn="base" hangingPunct="1">
              <a:spcBef>
                <a:spcPct val="0"/>
              </a:spcBef>
              <a:spcAft>
                <a:spcPct val="0"/>
              </a:spcAft>
              <a:defRPr sz="2800" b="1">
                <a:solidFill>
                  <a:schemeClr val="bg1"/>
                </a:solidFill>
                <a:latin typeface="+mj-lt"/>
                <a:ea typeface="+mj-ea"/>
                <a:cs typeface="+mj-cs"/>
              </a:defRPr>
            </a:lvl1pPr>
            <a:lvl2pPr algn="ctr" rtl="0" eaLnBrk="1" fontAlgn="base" hangingPunct="1">
              <a:spcBef>
                <a:spcPct val="0"/>
              </a:spcBef>
              <a:spcAft>
                <a:spcPct val="0"/>
              </a:spcAft>
              <a:defRPr sz="2600" b="1">
                <a:solidFill>
                  <a:schemeClr val="bg1"/>
                </a:solidFill>
                <a:latin typeface="Arial" charset="0"/>
                <a:cs typeface="Arial" charset="0"/>
              </a:defRPr>
            </a:lvl2pPr>
            <a:lvl3pPr algn="ctr" rtl="0" eaLnBrk="1" fontAlgn="base" hangingPunct="1">
              <a:spcBef>
                <a:spcPct val="0"/>
              </a:spcBef>
              <a:spcAft>
                <a:spcPct val="0"/>
              </a:spcAft>
              <a:defRPr sz="2600" b="1">
                <a:solidFill>
                  <a:schemeClr val="bg1"/>
                </a:solidFill>
                <a:latin typeface="Arial" charset="0"/>
                <a:cs typeface="Arial" charset="0"/>
              </a:defRPr>
            </a:lvl3pPr>
            <a:lvl4pPr algn="ctr" rtl="0" eaLnBrk="1" fontAlgn="base" hangingPunct="1">
              <a:spcBef>
                <a:spcPct val="0"/>
              </a:spcBef>
              <a:spcAft>
                <a:spcPct val="0"/>
              </a:spcAft>
              <a:defRPr sz="2600" b="1">
                <a:solidFill>
                  <a:schemeClr val="bg1"/>
                </a:solidFill>
                <a:latin typeface="Arial" charset="0"/>
                <a:cs typeface="Arial" charset="0"/>
              </a:defRPr>
            </a:lvl4pPr>
            <a:lvl5pPr algn="ctr" rtl="0" eaLnBrk="1" fontAlgn="base" hangingPunct="1">
              <a:spcBef>
                <a:spcPct val="0"/>
              </a:spcBef>
              <a:spcAft>
                <a:spcPct val="0"/>
              </a:spcAft>
              <a:defRPr sz="2600" b="1">
                <a:solidFill>
                  <a:schemeClr val="bg1"/>
                </a:solidFill>
                <a:latin typeface="Arial" charset="0"/>
                <a:cs typeface="Arial" charset="0"/>
              </a:defRPr>
            </a:lvl5pPr>
            <a:lvl6pPr marL="457200" algn="ctr" rtl="0" eaLnBrk="1" fontAlgn="base" hangingPunct="1">
              <a:spcBef>
                <a:spcPct val="0"/>
              </a:spcBef>
              <a:spcAft>
                <a:spcPct val="0"/>
              </a:spcAft>
              <a:defRPr sz="2600" b="1">
                <a:solidFill>
                  <a:schemeClr val="bg1"/>
                </a:solidFill>
                <a:latin typeface="Arial" charset="0"/>
                <a:cs typeface="Arial" charset="0"/>
              </a:defRPr>
            </a:lvl6pPr>
            <a:lvl7pPr marL="914400" algn="ctr" rtl="0" eaLnBrk="1" fontAlgn="base" hangingPunct="1">
              <a:spcBef>
                <a:spcPct val="0"/>
              </a:spcBef>
              <a:spcAft>
                <a:spcPct val="0"/>
              </a:spcAft>
              <a:defRPr sz="2600" b="1">
                <a:solidFill>
                  <a:schemeClr val="bg1"/>
                </a:solidFill>
                <a:latin typeface="Arial" charset="0"/>
                <a:cs typeface="Arial" charset="0"/>
              </a:defRPr>
            </a:lvl7pPr>
            <a:lvl8pPr marL="1371600" algn="ctr" rtl="0" eaLnBrk="1" fontAlgn="base" hangingPunct="1">
              <a:spcBef>
                <a:spcPct val="0"/>
              </a:spcBef>
              <a:spcAft>
                <a:spcPct val="0"/>
              </a:spcAft>
              <a:defRPr sz="2600" b="1">
                <a:solidFill>
                  <a:schemeClr val="bg1"/>
                </a:solidFill>
                <a:latin typeface="Arial" charset="0"/>
                <a:cs typeface="Arial" charset="0"/>
              </a:defRPr>
            </a:lvl8pPr>
            <a:lvl9pPr marL="1828800" algn="ctr" rtl="0" eaLnBrk="1" fontAlgn="base" hangingPunct="1">
              <a:spcBef>
                <a:spcPct val="0"/>
              </a:spcBef>
              <a:spcAft>
                <a:spcPct val="0"/>
              </a:spcAft>
              <a:defRPr sz="2600" b="1">
                <a:solidFill>
                  <a:schemeClr val="bg1"/>
                </a:solidFill>
                <a:latin typeface="Arial" charset="0"/>
                <a:cs typeface="Arial" charset="0"/>
              </a:defRPr>
            </a:lvl9pPr>
          </a:lstStyle>
          <a:p>
            <a:r>
              <a:rPr lang="en-US" dirty="0"/>
              <a:t>Exp. 3: Orthogonal Attributes &amp; Calculators</a:t>
            </a:r>
          </a:p>
        </p:txBody>
      </p:sp>
    </p:spTree>
    <p:extLst>
      <p:ext uri="{BB962C8B-B14F-4D97-AF65-F5344CB8AC3E}">
        <p14:creationId xmlns:p14="http://schemas.microsoft.com/office/powerpoint/2010/main" val="38308333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 name="Group 5"/>
          <p:cNvGrpSpPr/>
          <p:nvPr/>
        </p:nvGrpSpPr>
        <p:grpSpPr>
          <a:xfrm>
            <a:off x="1493190" y="1648358"/>
            <a:ext cx="6614823" cy="5666842"/>
            <a:chOff x="1422085" y="772668"/>
            <a:chExt cx="6299831" cy="5312664"/>
          </a:xfrm>
        </p:grpSpPr>
        <p:pic>
          <p:nvPicPr>
            <p:cNvPr id="3" name="Picture 2" descr="Hex-graphs.png"/>
            <p:cNvPicPr>
              <a:picLocks noChangeAspect="1"/>
            </p:cNvPicPr>
            <p:nvPr/>
          </p:nvPicPr>
          <p:blipFill rotWithShape="1">
            <a:blip r:embed="rId2" cstate="email">
              <a:extLst>
                <a:ext uri="{28A0092B-C50C-407E-A947-70E740481C1C}">
                  <a14:useLocalDpi xmlns:a14="http://schemas.microsoft.com/office/drawing/2010/main" val="0"/>
                </a:ext>
              </a:extLst>
            </a:blip>
            <a:srcRect t="2705" r="1515" b="50973"/>
            <a:stretch/>
          </p:blipFill>
          <p:spPr>
            <a:xfrm>
              <a:off x="1422085" y="772668"/>
              <a:ext cx="6157915" cy="5312664"/>
            </a:xfrm>
            <a:prstGeom prst="rect">
              <a:avLst/>
            </a:prstGeom>
            <a:ln>
              <a:noFill/>
            </a:ln>
          </p:spPr>
        </p:pic>
        <p:sp>
          <p:nvSpPr>
            <p:cNvPr id="4" name="Rectangle 3"/>
            <p:cNvSpPr/>
            <p:nvPr/>
          </p:nvSpPr>
          <p:spPr>
            <a:xfrm>
              <a:off x="6273800" y="772668"/>
              <a:ext cx="1448116" cy="51534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grpSp>
    </p:spTree>
    <p:extLst>
      <p:ext uri="{BB962C8B-B14F-4D97-AF65-F5344CB8AC3E}">
        <p14:creationId xmlns:p14="http://schemas.microsoft.com/office/powerpoint/2010/main" val="21540242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 4</a:t>
            </a:r>
          </a:p>
        </p:txBody>
      </p:sp>
      <p:sp>
        <p:nvSpPr>
          <p:cNvPr id="3" name="Content Placeholder 2"/>
          <p:cNvSpPr>
            <a:spLocks noGrp="1"/>
          </p:cNvSpPr>
          <p:nvPr>
            <p:ph idx="1"/>
          </p:nvPr>
        </p:nvSpPr>
        <p:spPr>
          <a:xfrm>
            <a:off x="484882" y="1286934"/>
            <a:ext cx="8639702" cy="5247641"/>
          </a:xfrm>
        </p:spPr>
        <p:txBody>
          <a:bodyPr/>
          <a:lstStyle/>
          <a:p>
            <a:pPr>
              <a:spcAft>
                <a:spcPts val="529"/>
              </a:spcAft>
            </a:pPr>
            <a:r>
              <a:rPr lang="en-US" dirty="0"/>
              <a:t>Perhaps they are getting confused by quality?</a:t>
            </a:r>
          </a:p>
          <a:p>
            <a:pPr lvl="1">
              <a:spcAft>
                <a:spcPts val="529"/>
              </a:spcAft>
            </a:pPr>
            <a:r>
              <a:rPr lang="en-US" dirty="0"/>
              <a:t>Half the respondents see only price information.</a:t>
            </a:r>
          </a:p>
          <a:p>
            <a:pPr lvl="1">
              <a:spcAft>
                <a:spcPts val="1057"/>
              </a:spcAft>
            </a:pPr>
            <a:r>
              <a:rPr lang="en-US" dirty="0"/>
              <a:t>No significant difference.</a:t>
            </a:r>
          </a:p>
          <a:p>
            <a:pPr>
              <a:spcAft>
                <a:spcPts val="529"/>
              </a:spcAft>
            </a:pPr>
            <a:r>
              <a:rPr lang="en-US" dirty="0"/>
              <a:t>Perhaps if they were smarter? More used to online experimentation?</a:t>
            </a:r>
          </a:p>
          <a:p>
            <a:pPr lvl="1">
              <a:spcAft>
                <a:spcPts val="529"/>
              </a:spcAft>
            </a:pPr>
            <a:r>
              <a:rPr lang="en-US" dirty="0"/>
              <a:t>Amazon Mechanical Turks.  </a:t>
            </a:r>
          </a:p>
          <a:p>
            <a:pPr lvl="1">
              <a:spcAft>
                <a:spcPts val="529"/>
              </a:spcAft>
            </a:pPr>
            <a:r>
              <a:rPr lang="en-US" dirty="0"/>
              <a:t>Only  U. S.</a:t>
            </a:r>
          </a:p>
          <a:p>
            <a:pPr lvl="1">
              <a:spcAft>
                <a:spcPts val="529"/>
              </a:spcAft>
            </a:pPr>
            <a:r>
              <a:rPr lang="en-US" dirty="0"/>
              <a:t>Only &gt; 99% approval ratings.</a:t>
            </a:r>
          </a:p>
          <a:p>
            <a:pPr lvl="1"/>
            <a:endParaRPr lang="en-US" dirty="0"/>
          </a:p>
          <a:p>
            <a:pPr lvl="1"/>
            <a:endParaRPr lang="en-US" dirty="0"/>
          </a:p>
        </p:txBody>
      </p:sp>
    </p:spTree>
    <p:extLst>
      <p:ext uri="{BB962C8B-B14F-4D97-AF65-F5344CB8AC3E}">
        <p14:creationId xmlns:p14="http://schemas.microsoft.com/office/powerpoint/2010/main" val="37014033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a:stretch>
            <a:fillRect/>
          </a:stretch>
        </p:blipFill>
        <p:spPr bwMode="auto">
          <a:xfrm>
            <a:off x="962574" y="1507089"/>
            <a:ext cx="7324489" cy="4704068"/>
          </a:xfrm>
          <a:prstGeom prst="rect">
            <a:avLst/>
          </a:prstGeom>
          <a:noFill/>
          <a:ln w="9525">
            <a:noFill/>
            <a:miter lim="800000"/>
            <a:headEnd/>
            <a:tailEnd/>
          </a:ln>
        </p:spPr>
      </p:pic>
      <p:sp>
        <p:nvSpPr>
          <p:cNvPr id="7" name="TextBox 6"/>
          <p:cNvSpPr txBox="1"/>
          <p:nvPr/>
        </p:nvSpPr>
        <p:spPr>
          <a:xfrm>
            <a:off x="165764" y="6396453"/>
            <a:ext cx="9281160" cy="393954"/>
          </a:xfrm>
          <a:prstGeom prst="rect">
            <a:avLst/>
          </a:prstGeom>
          <a:noFill/>
        </p:spPr>
        <p:txBody>
          <a:bodyPr wrap="square" lIns="96661" tIns="48331" rIns="96661" bIns="48331" rtlCol="0">
            <a:spAutoFit/>
          </a:bodyPr>
          <a:lstStyle/>
          <a:p>
            <a:pPr marL="125660" fontAlgn="auto">
              <a:spcBef>
                <a:spcPts val="0"/>
              </a:spcBef>
              <a:spcAft>
                <a:spcPts val="0"/>
              </a:spcAft>
              <a:buClr>
                <a:schemeClr val="accent1"/>
              </a:buClr>
              <a:buSzPct val="80000"/>
              <a:defRPr/>
            </a:pPr>
            <a:r>
              <a:rPr lang="en-US" dirty="0">
                <a:latin typeface="Calibri"/>
                <a:cs typeface="Calibri"/>
              </a:rPr>
              <a:t>NO “Calculator” and NO quality</a:t>
            </a:r>
          </a:p>
        </p:txBody>
      </p:sp>
      <p:sp>
        <p:nvSpPr>
          <p:cNvPr id="10" name="Title 1"/>
          <p:cNvSpPr txBox="1">
            <a:spLocks/>
          </p:cNvSpPr>
          <p:nvPr/>
        </p:nvSpPr>
        <p:spPr bwMode="white">
          <a:xfrm>
            <a:off x="663416" y="115147"/>
            <a:ext cx="8641080" cy="690880"/>
          </a:xfrm>
          <a:prstGeom prst="rect">
            <a:avLst/>
          </a:prstGeom>
          <a:noFill/>
          <a:ln w="9525">
            <a:noFill/>
            <a:miter lim="800000"/>
            <a:headEnd/>
            <a:tailEnd/>
          </a:ln>
          <a:effectLst/>
        </p:spPr>
        <p:txBody>
          <a:bodyPr vert="horz" wrap="square" lIns="96653" tIns="48326" rIns="96653" bIns="48326" numCol="1" anchor="ctr" anchorCtr="0" compatLnSpc="1">
            <a:prstTxWarp prst="textNoShape">
              <a:avLst/>
            </a:prstTxWarp>
          </a:bodyPr>
          <a:lstStyle>
            <a:lvl1pPr algn="ctr" rtl="0" eaLnBrk="1" fontAlgn="base" hangingPunct="1">
              <a:spcBef>
                <a:spcPct val="0"/>
              </a:spcBef>
              <a:spcAft>
                <a:spcPct val="0"/>
              </a:spcAft>
              <a:defRPr sz="2800" b="1">
                <a:solidFill>
                  <a:schemeClr val="bg1"/>
                </a:solidFill>
                <a:latin typeface="+mj-lt"/>
                <a:ea typeface="+mj-ea"/>
                <a:cs typeface="+mj-cs"/>
              </a:defRPr>
            </a:lvl1pPr>
            <a:lvl2pPr algn="ctr" rtl="0" eaLnBrk="1" fontAlgn="base" hangingPunct="1">
              <a:spcBef>
                <a:spcPct val="0"/>
              </a:spcBef>
              <a:spcAft>
                <a:spcPct val="0"/>
              </a:spcAft>
              <a:defRPr sz="2600" b="1">
                <a:solidFill>
                  <a:schemeClr val="bg1"/>
                </a:solidFill>
                <a:latin typeface="Arial" charset="0"/>
                <a:cs typeface="Arial" charset="0"/>
              </a:defRPr>
            </a:lvl2pPr>
            <a:lvl3pPr algn="ctr" rtl="0" eaLnBrk="1" fontAlgn="base" hangingPunct="1">
              <a:spcBef>
                <a:spcPct val="0"/>
              </a:spcBef>
              <a:spcAft>
                <a:spcPct val="0"/>
              </a:spcAft>
              <a:defRPr sz="2600" b="1">
                <a:solidFill>
                  <a:schemeClr val="bg1"/>
                </a:solidFill>
                <a:latin typeface="Arial" charset="0"/>
                <a:cs typeface="Arial" charset="0"/>
              </a:defRPr>
            </a:lvl3pPr>
            <a:lvl4pPr algn="ctr" rtl="0" eaLnBrk="1" fontAlgn="base" hangingPunct="1">
              <a:spcBef>
                <a:spcPct val="0"/>
              </a:spcBef>
              <a:spcAft>
                <a:spcPct val="0"/>
              </a:spcAft>
              <a:defRPr sz="2600" b="1">
                <a:solidFill>
                  <a:schemeClr val="bg1"/>
                </a:solidFill>
                <a:latin typeface="Arial" charset="0"/>
                <a:cs typeface="Arial" charset="0"/>
              </a:defRPr>
            </a:lvl4pPr>
            <a:lvl5pPr algn="ctr" rtl="0" eaLnBrk="1" fontAlgn="base" hangingPunct="1">
              <a:spcBef>
                <a:spcPct val="0"/>
              </a:spcBef>
              <a:spcAft>
                <a:spcPct val="0"/>
              </a:spcAft>
              <a:defRPr sz="2600" b="1">
                <a:solidFill>
                  <a:schemeClr val="bg1"/>
                </a:solidFill>
                <a:latin typeface="Arial" charset="0"/>
                <a:cs typeface="Arial" charset="0"/>
              </a:defRPr>
            </a:lvl5pPr>
            <a:lvl6pPr marL="457200" algn="ctr" rtl="0" eaLnBrk="1" fontAlgn="base" hangingPunct="1">
              <a:spcBef>
                <a:spcPct val="0"/>
              </a:spcBef>
              <a:spcAft>
                <a:spcPct val="0"/>
              </a:spcAft>
              <a:defRPr sz="2600" b="1">
                <a:solidFill>
                  <a:schemeClr val="bg1"/>
                </a:solidFill>
                <a:latin typeface="Arial" charset="0"/>
                <a:cs typeface="Arial" charset="0"/>
              </a:defRPr>
            </a:lvl6pPr>
            <a:lvl7pPr marL="914400" algn="ctr" rtl="0" eaLnBrk="1" fontAlgn="base" hangingPunct="1">
              <a:spcBef>
                <a:spcPct val="0"/>
              </a:spcBef>
              <a:spcAft>
                <a:spcPct val="0"/>
              </a:spcAft>
              <a:defRPr sz="2600" b="1">
                <a:solidFill>
                  <a:schemeClr val="bg1"/>
                </a:solidFill>
                <a:latin typeface="Arial" charset="0"/>
                <a:cs typeface="Arial" charset="0"/>
              </a:defRPr>
            </a:lvl7pPr>
            <a:lvl8pPr marL="1371600" algn="ctr" rtl="0" eaLnBrk="1" fontAlgn="base" hangingPunct="1">
              <a:spcBef>
                <a:spcPct val="0"/>
              </a:spcBef>
              <a:spcAft>
                <a:spcPct val="0"/>
              </a:spcAft>
              <a:defRPr sz="2600" b="1">
                <a:solidFill>
                  <a:schemeClr val="bg1"/>
                </a:solidFill>
                <a:latin typeface="Arial" charset="0"/>
                <a:cs typeface="Arial" charset="0"/>
              </a:defRPr>
            </a:lvl8pPr>
            <a:lvl9pPr marL="1828800" algn="ctr" rtl="0" eaLnBrk="1" fontAlgn="base" hangingPunct="1">
              <a:spcBef>
                <a:spcPct val="0"/>
              </a:spcBef>
              <a:spcAft>
                <a:spcPct val="0"/>
              </a:spcAft>
              <a:defRPr sz="2600" b="1">
                <a:solidFill>
                  <a:schemeClr val="bg1"/>
                </a:solidFill>
                <a:latin typeface="Arial" charset="0"/>
                <a:cs typeface="Arial" charset="0"/>
              </a:defRPr>
            </a:lvl9pPr>
          </a:lstStyle>
          <a:p>
            <a:r>
              <a:rPr lang="en-US" dirty="0"/>
              <a:t>Exp. 4: Materials (cont.)</a:t>
            </a:r>
          </a:p>
        </p:txBody>
      </p:sp>
    </p:spTree>
    <p:extLst>
      <p:ext uri="{BB962C8B-B14F-4D97-AF65-F5344CB8AC3E}">
        <p14:creationId xmlns:p14="http://schemas.microsoft.com/office/powerpoint/2010/main" val="15723708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972740" y="1505066"/>
            <a:ext cx="7677982" cy="4775293"/>
          </a:xfrm>
          <a:prstGeom prst="rect">
            <a:avLst/>
          </a:prstGeom>
          <a:noFill/>
          <a:ln w="9525">
            <a:noFill/>
            <a:miter lim="800000"/>
            <a:headEnd/>
            <a:tailEnd/>
          </a:ln>
        </p:spPr>
      </p:pic>
      <p:sp>
        <p:nvSpPr>
          <p:cNvPr id="7" name="TextBox 6"/>
          <p:cNvSpPr txBox="1"/>
          <p:nvPr/>
        </p:nvSpPr>
        <p:spPr>
          <a:xfrm>
            <a:off x="165764" y="6396453"/>
            <a:ext cx="9281160" cy="393954"/>
          </a:xfrm>
          <a:prstGeom prst="rect">
            <a:avLst/>
          </a:prstGeom>
          <a:noFill/>
        </p:spPr>
        <p:txBody>
          <a:bodyPr wrap="square" lIns="96661" tIns="48331" rIns="96661" bIns="48331" rtlCol="0">
            <a:spAutoFit/>
          </a:bodyPr>
          <a:lstStyle/>
          <a:p>
            <a:pPr marL="125660" fontAlgn="auto">
              <a:spcBef>
                <a:spcPts val="0"/>
              </a:spcBef>
              <a:spcAft>
                <a:spcPts val="0"/>
              </a:spcAft>
              <a:buClr>
                <a:schemeClr val="accent1"/>
              </a:buClr>
              <a:buSzPct val="80000"/>
              <a:defRPr/>
            </a:pPr>
            <a:r>
              <a:rPr lang="en-US" dirty="0">
                <a:latin typeface="Calibri"/>
                <a:cs typeface="Calibri"/>
              </a:rPr>
              <a:t>With “Calculator” and NO quality</a:t>
            </a:r>
          </a:p>
        </p:txBody>
      </p:sp>
      <p:sp>
        <p:nvSpPr>
          <p:cNvPr id="11" name="Title 1"/>
          <p:cNvSpPr txBox="1">
            <a:spLocks/>
          </p:cNvSpPr>
          <p:nvPr/>
        </p:nvSpPr>
        <p:spPr bwMode="white">
          <a:xfrm>
            <a:off x="663416" y="115147"/>
            <a:ext cx="8641080" cy="690880"/>
          </a:xfrm>
          <a:prstGeom prst="rect">
            <a:avLst/>
          </a:prstGeom>
          <a:noFill/>
          <a:ln w="9525">
            <a:noFill/>
            <a:miter lim="800000"/>
            <a:headEnd/>
            <a:tailEnd/>
          </a:ln>
          <a:effectLst/>
        </p:spPr>
        <p:txBody>
          <a:bodyPr vert="horz" wrap="square" lIns="96653" tIns="48326" rIns="96653" bIns="48326" numCol="1" anchor="ctr" anchorCtr="0" compatLnSpc="1">
            <a:prstTxWarp prst="textNoShape">
              <a:avLst/>
            </a:prstTxWarp>
          </a:bodyPr>
          <a:lstStyle>
            <a:lvl1pPr algn="ctr" rtl="0" eaLnBrk="1" fontAlgn="base" hangingPunct="1">
              <a:spcBef>
                <a:spcPct val="0"/>
              </a:spcBef>
              <a:spcAft>
                <a:spcPct val="0"/>
              </a:spcAft>
              <a:defRPr sz="2800" b="1">
                <a:solidFill>
                  <a:schemeClr val="bg1"/>
                </a:solidFill>
                <a:latin typeface="+mj-lt"/>
                <a:ea typeface="+mj-ea"/>
                <a:cs typeface="+mj-cs"/>
              </a:defRPr>
            </a:lvl1pPr>
            <a:lvl2pPr algn="ctr" rtl="0" eaLnBrk="1" fontAlgn="base" hangingPunct="1">
              <a:spcBef>
                <a:spcPct val="0"/>
              </a:spcBef>
              <a:spcAft>
                <a:spcPct val="0"/>
              </a:spcAft>
              <a:defRPr sz="2600" b="1">
                <a:solidFill>
                  <a:schemeClr val="bg1"/>
                </a:solidFill>
                <a:latin typeface="Arial" charset="0"/>
                <a:cs typeface="Arial" charset="0"/>
              </a:defRPr>
            </a:lvl2pPr>
            <a:lvl3pPr algn="ctr" rtl="0" eaLnBrk="1" fontAlgn="base" hangingPunct="1">
              <a:spcBef>
                <a:spcPct val="0"/>
              </a:spcBef>
              <a:spcAft>
                <a:spcPct val="0"/>
              </a:spcAft>
              <a:defRPr sz="2600" b="1">
                <a:solidFill>
                  <a:schemeClr val="bg1"/>
                </a:solidFill>
                <a:latin typeface="Arial" charset="0"/>
                <a:cs typeface="Arial" charset="0"/>
              </a:defRPr>
            </a:lvl3pPr>
            <a:lvl4pPr algn="ctr" rtl="0" eaLnBrk="1" fontAlgn="base" hangingPunct="1">
              <a:spcBef>
                <a:spcPct val="0"/>
              </a:spcBef>
              <a:spcAft>
                <a:spcPct val="0"/>
              </a:spcAft>
              <a:defRPr sz="2600" b="1">
                <a:solidFill>
                  <a:schemeClr val="bg1"/>
                </a:solidFill>
                <a:latin typeface="Arial" charset="0"/>
                <a:cs typeface="Arial" charset="0"/>
              </a:defRPr>
            </a:lvl4pPr>
            <a:lvl5pPr algn="ctr" rtl="0" eaLnBrk="1" fontAlgn="base" hangingPunct="1">
              <a:spcBef>
                <a:spcPct val="0"/>
              </a:spcBef>
              <a:spcAft>
                <a:spcPct val="0"/>
              </a:spcAft>
              <a:defRPr sz="2600" b="1">
                <a:solidFill>
                  <a:schemeClr val="bg1"/>
                </a:solidFill>
                <a:latin typeface="Arial" charset="0"/>
                <a:cs typeface="Arial" charset="0"/>
              </a:defRPr>
            </a:lvl5pPr>
            <a:lvl6pPr marL="457200" algn="ctr" rtl="0" eaLnBrk="1" fontAlgn="base" hangingPunct="1">
              <a:spcBef>
                <a:spcPct val="0"/>
              </a:spcBef>
              <a:spcAft>
                <a:spcPct val="0"/>
              </a:spcAft>
              <a:defRPr sz="2600" b="1">
                <a:solidFill>
                  <a:schemeClr val="bg1"/>
                </a:solidFill>
                <a:latin typeface="Arial" charset="0"/>
                <a:cs typeface="Arial" charset="0"/>
              </a:defRPr>
            </a:lvl6pPr>
            <a:lvl7pPr marL="914400" algn="ctr" rtl="0" eaLnBrk="1" fontAlgn="base" hangingPunct="1">
              <a:spcBef>
                <a:spcPct val="0"/>
              </a:spcBef>
              <a:spcAft>
                <a:spcPct val="0"/>
              </a:spcAft>
              <a:defRPr sz="2600" b="1">
                <a:solidFill>
                  <a:schemeClr val="bg1"/>
                </a:solidFill>
                <a:latin typeface="Arial" charset="0"/>
                <a:cs typeface="Arial" charset="0"/>
              </a:defRPr>
            </a:lvl7pPr>
            <a:lvl8pPr marL="1371600" algn="ctr" rtl="0" eaLnBrk="1" fontAlgn="base" hangingPunct="1">
              <a:spcBef>
                <a:spcPct val="0"/>
              </a:spcBef>
              <a:spcAft>
                <a:spcPct val="0"/>
              </a:spcAft>
              <a:defRPr sz="2600" b="1">
                <a:solidFill>
                  <a:schemeClr val="bg1"/>
                </a:solidFill>
                <a:latin typeface="Arial" charset="0"/>
                <a:cs typeface="Arial" charset="0"/>
              </a:defRPr>
            </a:lvl8pPr>
            <a:lvl9pPr marL="1828800" algn="ctr" rtl="0" eaLnBrk="1" fontAlgn="base" hangingPunct="1">
              <a:spcBef>
                <a:spcPct val="0"/>
              </a:spcBef>
              <a:spcAft>
                <a:spcPct val="0"/>
              </a:spcAft>
              <a:defRPr sz="2600" b="1">
                <a:solidFill>
                  <a:schemeClr val="bg1"/>
                </a:solidFill>
                <a:latin typeface="Arial" charset="0"/>
                <a:cs typeface="Arial" charset="0"/>
              </a:defRPr>
            </a:lvl9pPr>
          </a:lstStyle>
          <a:p>
            <a:r>
              <a:rPr lang="en-US" dirty="0"/>
              <a:t>Exp. 4: Materials (cont.)</a:t>
            </a:r>
          </a:p>
        </p:txBody>
      </p:sp>
    </p:spTree>
    <p:extLst>
      <p:ext uri="{BB962C8B-B14F-4D97-AF65-F5344CB8AC3E}">
        <p14:creationId xmlns:p14="http://schemas.microsoft.com/office/powerpoint/2010/main" val="8183591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Hex-graphs.png"/>
          <p:cNvPicPr>
            <a:picLocks noChangeAspect="1"/>
          </p:cNvPicPr>
          <p:nvPr/>
        </p:nvPicPr>
        <p:blipFill rotWithShape="1">
          <a:blip r:embed="rId2" cstate="email">
            <a:extLst>
              <a:ext uri="{28A0092B-C50C-407E-A947-70E740481C1C}">
                <a14:useLocalDpi xmlns:a14="http://schemas.microsoft.com/office/drawing/2010/main" val="0"/>
              </a:ext>
            </a:extLst>
          </a:blip>
          <a:srcRect t="2705" r="1515" b="50973"/>
          <a:stretch/>
        </p:blipFill>
        <p:spPr>
          <a:xfrm>
            <a:off x="1493190" y="1648358"/>
            <a:ext cx="6465811" cy="5666842"/>
          </a:xfrm>
          <a:prstGeom prst="rect">
            <a:avLst/>
          </a:prstGeom>
          <a:ln>
            <a:noFill/>
          </a:ln>
        </p:spPr>
      </p:pic>
    </p:spTree>
    <p:extLst>
      <p:ext uri="{BB962C8B-B14F-4D97-AF65-F5344CB8AC3E}">
        <p14:creationId xmlns:p14="http://schemas.microsoft.com/office/powerpoint/2010/main" val="19422620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Facts</a:t>
            </a:r>
          </a:p>
        </p:txBody>
      </p:sp>
      <p:sp>
        <p:nvSpPr>
          <p:cNvPr id="3" name="Content Placeholder 2"/>
          <p:cNvSpPr>
            <a:spLocks noGrp="1"/>
          </p:cNvSpPr>
          <p:nvPr>
            <p:ph idx="1"/>
          </p:nvPr>
        </p:nvSpPr>
        <p:spPr>
          <a:xfrm>
            <a:off x="841750" y="1323975"/>
            <a:ext cx="8036027" cy="5301996"/>
          </a:xfrm>
        </p:spPr>
        <p:txBody>
          <a:bodyPr>
            <a:noAutofit/>
          </a:bodyPr>
          <a:lstStyle/>
          <a:p>
            <a:r>
              <a:rPr lang="en-US" dirty="0"/>
              <a:t>Insurance is one of the oldest financial, “most misunderstood” institutions</a:t>
            </a:r>
          </a:p>
          <a:p>
            <a:r>
              <a:rPr lang="en-US" dirty="0"/>
              <a:t>Huge market in the US and worldwide.</a:t>
            </a:r>
          </a:p>
          <a:p>
            <a:pPr lvl="1"/>
            <a:r>
              <a:rPr lang="en-US" dirty="0"/>
              <a:t>$5.2 trillion, total cash and invested assets for Property/Casual and Life/Health (2015), 2.5 million employees in the US (2015)</a:t>
            </a:r>
          </a:p>
          <a:p>
            <a:pPr lvl="1"/>
            <a:r>
              <a:rPr lang="en-US" dirty="0"/>
              <a:t>Insurance carriers and related activities contributed $450bn or 2.6% of US GDP in (2014)</a:t>
            </a:r>
          </a:p>
          <a:p>
            <a:pPr lvl="1"/>
            <a:r>
              <a:rPr lang="en-US" dirty="0"/>
              <a:t>Worldwide is $4.8 trillion dollars in premiums (2017, OECD)</a:t>
            </a:r>
          </a:p>
          <a:p>
            <a:r>
              <a:rPr lang="en-US" dirty="0"/>
              <a:t>Primary Role is risk-management by households</a:t>
            </a:r>
          </a:p>
          <a:p>
            <a:pPr lvl="1"/>
            <a:r>
              <a:rPr lang="en-US" dirty="0"/>
              <a:t>India:  4.4% have life policies, 22% growth in 2015.</a:t>
            </a:r>
          </a:p>
          <a:p>
            <a:pPr lvl="1"/>
            <a:r>
              <a:rPr lang="en-US" dirty="0"/>
              <a:t>US: 21% have life policies, Korea, 94.4%</a:t>
            </a:r>
          </a:p>
          <a:p>
            <a:pPr marL="303371" lvl="1" indent="0">
              <a:buNone/>
            </a:pPr>
            <a:endParaRPr lang="en-US" dirty="0"/>
          </a:p>
          <a:p>
            <a:pPr marL="63341" indent="0">
              <a:buNone/>
            </a:pPr>
            <a:endParaRPr lang="en-US" dirty="0"/>
          </a:p>
        </p:txBody>
      </p:sp>
    </p:spTree>
    <p:extLst>
      <p:ext uri="{BB962C8B-B14F-4D97-AF65-F5344CB8AC3E}">
        <p14:creationId xmlns:p14="http://schemas.microsoft.com/office/powerpoint/2010/main" val="16715616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They are overweighting copays and deductibles</a:t>
            </a:r>
          </a:p>
        </p:txBody>
      </p:sp>
      <p:pic>
        <p:nvPicPr>
          <p:cNvPr id="4" name="Picture 3"/>
          <p:cNvPicPr>
            <a:picLocks noChangeAspect="1"/>
          </p:cNvPicPr>
          <p:nvPr/>
        </p:nvPicPr>
        <p:blipFill>
          <a:blip r:embed="rId2"/>
          <a:stretch>
            <a:fillRect/>
          </a:stretch>
        </p:blipFill>
        <p:spPr>
          <a:xfrm>
            <a:off x="104309" y="1112855"/>
            <a:ext cx="9147134" cy="5567635"/>
          </a:xfrm>
          <a:prstGeom prst="rect">
            <a:avLst/>
          </a:prstGeom>
        </p:spPr>
      </p:pic>
    </p:spTree>
    <p:extLst>
      <p:ext uri="{BB962C8B-B14F-4D97-AF65-F5344CB8AC3E}">
        <p14:creationId xmlns:p14="http://schemas.microsoft.com/office/powerpoint/2010/main" val="11994983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They are overweighting copays and deductibles</a:t>
            </a:r>
          </a:p>
        </p:txBody>
      </p:sp>
      <p:pic>
        <p:nvPicPr>
          <p:cNvPr id="4" name="Content Placeholder 3"/>
          <p:cNvPicPr>
            <a:picLocks noGrp="1" noChangeAspect="1"/>
          </p:cNvPicPr>
          <p:nvPr>
            <p:ph idx="1"/>
          </p:nvPr>
        </p:nvPicPr>
        <p:blipFill>
          <a:blip r:embed="rId2"/>
          <a:srcRect l="3137" r="3137"/>
          <a:stretch>
            <a:fillRect/>
          </a:stretch>
        </p:blipFill>
        <p:spPr/>
      </p:pic>
      <p:sp>
        <p:nvSpPr>
          <p:cNvPr id="5" name="TextBox 4"/>
          <p:cNvSpPr txBox="1"/>
          <p:nvPr/>
        </p:nvSpPr>
        <p:spPr>
          <a:xfrm>
            <a:off x="3063568" y="6616848"/>
            <a:ext cx="2050473" cy="389994"/>
          </a:xfrm>
          <a:prstGeom prst="rect">
            <a:avLst/>
          </a:prstGeom>
          <a:noFill/>
        </p:spPr>
        <p:txBody>
          <a:bodyPr wrap="none" lIns="96661" tIns="48331" rIns="96661" bIns="48331" rtlCol="0">
            <a:spAutoFit/>
          </a:bodyPr>
          <a:lstStyle/>
          <a:p>
            <a:r>
              <a:rPr lang="en-US" b="0" dirty="0">
                <a:solidFill>
                  <a:schemeClr val="tx1"/>
                </a:solidFill>
              </a:rPr>
              <a:t>Calculator Helps.</a:t>
            </a:r>
          </a:p>
        </p:txBody>
      </p:sp>
    </p:spTree>
    <p:extLst>
      <p:ext uri="{BB962C8B-B14F-4D97-AF65-F5344CB8AC3E}">
        <p14:creationId xmlns:p14="http://schemas.microsoft.com/office/powerpoint/2010/main" val="29779014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This Performance Abnormal?</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2885736"/>
              </p:ext>
            </p:extLst>
          </p:nvPr>
        </p:nvGraphicFramePr>
        <p:xfrm>
          <a:off x="782599" y="1477265"/>
          <a:ext cx="8036004" cy="3901440"/>
        </p:xfrm>
        <a:graphic>
          <a:graphicData uri="http://schemas.openxmlformats.org/drawingml/2006/table">
            <a:tbl>
              <a:tblPr firstRow="1" bandRow="1">
                <a:tableStyleId>{5C22544A-7EE6-4342-B048-85BDC9FD1C3A}</a:tableStyleId>
              </a:tblPr>
              <a:tblGrid>
                <a:gridCol w="2009001">
                  <a:extLst>
                    <a:ext uri="{9D8B030D-6E8A-4147-A177-3AD203B41FA5}">
                      <a16:colId xmlns:a16="http://schemas.microsoft.com/office/drawing/2014/main" xmlns="" val="20000"/>
                    </a:ext>
                  </a:extLst>
                </a:gridCol>
                <a:gridCol w="2009001">
                  <a:extLst>
                    <a:ext uri="{9D8B030D-6E8A-4147-A177-3AD203B41FA5}">
                      <a16:colId xmlns:a16="http://schemas.microsoft.com/office/drawing/2014/main" xmlns="" val="20001"/>
                    </a:ext>
                  </a:extLst>
                </a:gridCol>
                <a:gridCol w="2009001">
                  <a:extLst>
                    <a:ext uri="{9D8B030D-6E8A-4147-A177-3AD203B41FA5}">
                      <a16:colId xmlns:a16="http://schemas.microsoft.com/office/drawing/2014/main" xmlns="" val="20002"/>
                    </a:ext>
                  </a:extLst>
                </a:gridCol>
                <a:gridCol w="2009001">
                  <a:extLst>
                    <a:ext uri="{9D8B030D-6E8A-4147-A177-3AD203B41FA5}">
                      <a16:colId xmlns:a16="http://schemas.microsoft.com/office/drawing/2014/main" xmlns="" val="20003"/>
                    </a:ext>
                  </a:extLst>
                </a:gridCol>
              </a:tblGrid>
              <a:tr h="682752">
                <a:tc>
                  <a:txBody>
                    <a:bodyPr/>
                    <a:lstStyle/>
                    <a:p>
                      <a:r>
                        <a:rPr lang="en-US" sz="1900" dirty="0"/>
                        <a:t>Study</a:t>
                      </a:r>
                    </a:p>
                  </a:txBody>
                  <a:tcPr marL="96012" marR="96012" marT="48768" marB="48768"/>
                </a:tc>
                <a:tc>
                  <a:txBody>
                    <a:bodyPr/>
                    <a:lstStyle/>
                    <a:p>
                      <a:r>
                        <a:rPr lang="en-US" sz="1900" dirty="0"/>
                        <a:t>% Most</a:t>
                      </a:r>
                      <a:r>
                        <a:rPr lang="en-US" sz="1900" baseline="0" dirty="0"/>
                        <a:t> Cost Effective</a:t>
                      </a:r>
                      <a:endParaRPr lang="en-US" sz="1900" dirty="0"/>
                    </a:p>
                  </a:txBody>
                  <a:tcPr marL="96012" marR="96012" marT="48768" marB="48768"/>
                </a:tc>
                <a:tc>
                  <a:txBody>
                    <a:bodyPr/>
                    <a:lstStyle/>
                    <a:p>
                      <a:r>
                        <a:rPr lang="en-US" sz="1900" dirty="0"/>
                        <a:t>Method</a:t>
                      </a:r>
                    </a:p>
                  </a:txBody>
                  <a:tcPr marL="96012" marR="96012" marT="48768" marB="48768"/>
                </a:tc>
                <a:tc>
                  <a:txBody>
                    <a:bodyPr/>
                    <a:lstStyle/>
                    <a:p>
                      <a:r>
                        <a:rPr lang="en-US" sz="1900" dirty="0"/>
                        <a:t>Manipulated/Observed</a:t>
                      </a:r>
                    </a:p>
                  </a:txBody>
                  <a:tcPr marL="96012" marR="96012" marT="48768" marB="48768"/>
                </a:tc>
                <a:extLst>
                  <a:ext uri="{0D108BD9-81ED-4DB2-BD59-A6C34878D82A}">
                    <a16:rowId xmlns:a16="http://schemas.microsoft.com/office/drawing/2014/main" xmlns="" val="10000"/>
                  </a:ext>
                </a:extLst>
              </a:tr>
              <a:tr h="975360">
                <a:tc>
                  <a:txBody>
                    <a:bodyPr/>
                    <a:lstStyle/>
                    <a:p>
                      <a:r>
                        <a:rPr lang="en-US" sz="1900" dirty="0" err="1"/>
                        <a:t>Hanoch</a:t>
                      </a:r>
                      <a:r>
                        <a:rPr lang="en-US" sz="1900" baseline="0" dirty="0"/>
                        <a:t> et al. (2011)</a:t>
                      </a:r>
                      <a:endParaRPr lang="en-US" sz="1900" dirty="0"/>
                    </a:p>
                  </a:txBody>
                  <a:tcPr marL="96012" marR="96012" marT="48768" marB="48768"/>
                </a:tc>
                <a:tc>
                  <a:txBody>
                    <a:bodyPr/>
                    <a:lstStyle/>
                    <a:p>
                      <a:r>
                        <a:rPr lang="en-US" sz="1900" dirty="0"/>
                        <a:t>46%</a:t>
                      </a:r>
                    </a:p>
                  </a:txBody>
                  <a:tcPr marL="96012" marR="96012" marT="48768" marB="48768"/>
                </a:tc>
                <a:tc>
                  <a:txBody>
                    <a:bodyPr/>
                    <a:lstStyle/>
                    <a:p>
                      <a:r>
                        <a:rPr lang="en-US" sz="1900" dirty="0" err="1"/>
                        <a:t>Mouselabweb</a:t>
                      </a:r>
                      <a:r>
                        <a:rPr lang="en-US" sz="1900" dirty="0"/>
                        <a:t>: Hypothetical Choices</a:t>
                      </a:r>
                    </a:p>
                  </a:txBody>
                  <a:tcPr marL="96012" marR="96012" marT="48768" marB="48768"/>
                </a:tc>
                <a:tc>
                  <a:txBody>
                    <a:bodyPr/>
                    <a:lstStyle/>
                    <a:p>
                      <a:r>
                        <a:rPr lang="en-US" sz="1900" dirty="0"/>
                        <a:t>Options:</a:t>
                      </a:r>
                      <a:r>
                        <a:rPr lang="en-US" sz="1900" baseline="0" dirty="0"/>
                        <a:t>  3 vs. 9</a:t>
                      </a:r>
                      <a:endParaRPr lang="en-US" sz="1900" dirty="0"/>
                    </a:p>
                  </a:txBody>
                  <a:tcPr marL="96012" marR="96012" marT="48768" marB="48768"/>
                </a:tc>
                <a:extLst>
                  <a:ext uri="{0D108BD9-81ED-4DB2-BD59-A6C34878D82A}">
                    <a16:rowId xmlns:a16="http://schemas.microsoft.com/office/drawing/2014/main" xmlns="" val="10001"/>
                  </a:ext>
                </a:extLst>
              </a:tr>
              <a:tr h="975360">
                <a:tc>
                  <a:txBody>
                    <a:bodyPr/>
                    <a:lstStyle/>
                    <a:p>
                      <a:r>
                        <a:rPr lang="en-US" sz="1900" dirty="0" err="1"/>
                        <a:t>Heiss</a:t>
                      </a:r>
                      <a:r>
                        <a:rPr lang="en-US" sz="1900" dirty="0"/>
                        <a:t>, McFadden &amp; Winter</a:t>
                      </a:r>
                      <a:r>
                        <a:rPr lang="en-US" sz="1900" baseline="0" dirty="0"/>
                        <a:t> (2006)</a:t>
                      </a:r>
                      <a:endParaRPr lang="en-US" sz="1900" dirty="0"/>
                    </a:p>
                  </a:txBody>
                  <a:tcPr marL="96012" marR="96012" marT="48768" marB="48768"/>
                </a:tc>
                <a:tc>
                  <a:txBody>
                    <a:bodyPr/>
                    <a:lstStyle/>
                    <a:p>
                      <a:r>
                        <a:rPr lang="en-US" sz="1900" dirty="0"/>
                        <a:t>36%</a:t>
                      </a:r>
                    </a:p>
                  </a:txBody>
                  <a:tcPr marL="96012" marR="96012" marT="48768" marB="48768"/>
                </a:tc>
                <a:tc>
                  <a:txBody>
                    <a:bodyPr/>
                    <a:lstStyle/>
                    <a:p>
                      <a:r>
                        <a:rPr lang="en-US" sz="1900" dirty="0"/>
                        <a:t>Administrative Data:  Medicare Part</a:t>
                      </a:r>
                      <a:r>
                        <a:rPr lang="en-US" sz="1900" baseline="0" dirty="0"/>
                        <a:t> (D)</a:t>
                      </a:r>
                      <a:endParaRPr lang="en-US" sz="1900" dirty="0"/>
                    </a:p>
                  </a:txBody>
                  <a:tcPr marL="96012" marR="96012" marT="48768" marB="48768"/>
                </a:tc>
                <a:tc>
                  <a:txBody>
                    <a:bodyPr/>
                    <a:lstStyle/>
                    <a:p>
                      <a:endParaRPr lang="en-US" sz="1900" dirty="0"/>
                    </a:p>
                    <a:p>
                      <a:endParaRPr lang="en-US" sz="1900" dirty="0"/>
                    </a:p>
                    <a:p>
                      <a:endParaRPr lang="en-US" sz="1900" dirty="0"/>
                    </a:p>
                  </a:txBody>
                  <a:tcPr marL="96012" marR="96012" marT="48768" marB="48768"/>
                </a:tc>
                <a:extLst>
                  <a:ext uri="{0D108BD9-81ED-4DB2-BD59-A6C34878D82A}">
                    <a16:rowId xmlns:a16="http://schemas.microsoft.com/office/drawing/2014/main" xmlns="" val="10002"/>
                  </a:ext>
                </a:extLst>
              </a:tr>
              <a:tr h="1267968">
                <a:tc>
                  <a:txBody>
                    <a:bodyPr/>
                    <a:lstStyle/>
                    <a:p>
                      <a:r>
                        <a:rPr lang="en-US" sz="1900" dirty="0" err="1"/>
                        <a:t>Abaluck</a:t>
                      </a:r>
                      <a:r>
                        <a:rPr lang="en-US" sz="1900" dirty="0"/>
                        <a:t> and Gruber</a:t>
                      </a:r>
                      <a:r>
                        <a:rPr lang="en-US" sz="1900" baseline="0" dirty="0"/>
                        <a:t> (2011)</a:t>
                      </a:r>
                      <a:endParaRPr lang="en-US" sz="1900" dirty="0"/>
                    </a:p>
                  </a:txBody>
                  <a:tcPr marL="96012" marR="96012" marT="48768" marB="48768"/>
                </a:tc>
                <a:tc>
                  <a:txBody>
                    <a:bodyPr/>
                    <a:lstStyle/>
                    <a:p>
                      <a:r>
                        <a:rPr lang="en-US" sz="1900" dirty="0"/>
                        <a:t>12.2%</a:t>
                      </a:r>
                    </a:p>
                  </a:txBody>
                  <a:tcPr marL="96012" marR="96012" marT="48768" marB="48768"/>
                </a:tc>
                <a:tc>
                  <a:txBody>
                    <a:bodyPr/>
                    <a:lstStyle/>
                    <a:p>
                      <a:r>
                        <a:rPr lang="en-US" sz="1900" dirty="0"/>
                        <a:t>Field + administrative data:</a:t>
                      </a:r>
                      <a:r>
                        <a:rPr lang="en-US" sz="1900" baseline="0" dirty="0"/>
                        <a:t>  Medicare Part (D)</a:t>
                      </a:r>
                      <a:endParaRPr lang="en-US" sz="1900" dirty="0"/>
                    </a:p>
                  </a:txBody>
                  <a:tcPr marL="96012" marR="96012" marT="48768" marB="48768"/>
                </a:tc>
                <a:tc>
                  <a:txBody>
                    <a:bodyPr/>
                    <a:lstStyle/>
                    <a:p>
                      <a:r>
                        <a:rPr lang="en-US" sz="1900" dirty="0"/>
                        <a:t>Naturally occurring variation. </a:t>
                      </a:r>
                    </a:p>
                  </a:txBody>
                  <a:tcPr marL="96012" marR="96012" marT="48768" marB="48768"/>
                </a:tc>
                <a:extLst>
                  <a:ext uri="{0D108BD9-81ED-4DB2-BD59-A6C34878D82A}">
                    <a16:rowId xmlns:a16="http://schemas.microsoft.com/office/drawing/2014/main" xmlns="" val="10003"/>
                  </a:ext>
                </a:extLst>
              </a:tr>
            </a:tbl>
          </a:graphicData>
        </a:graphic>
      </p:graphicFrame>
      <p:sp>
        <p:nvSpPr>
          <p:cNvPr id="5" name="TextBox 4"/>
          <p:cNvSpPr txBox="1"/>
          <p:nvPr/>
        </p:nvSpPr>
        <p:spPr>
          <a:xfrm>
            <a:off x="821557" y="6120697"/>
            <a:ext cx="7972426" cy="755078"/>
          </a:xfrm>
          <a:prstGeom prst="rect">
            <a:avLst/>
          </a:prstGeom>
          <a:noFill/>
        </p:spPr>
        <p:txBody>
          <a:bodyPr wrap="square" lIns="96661" tIns="48331" rIns="96661" bIns="48331" rtlCol="0">
            <a:spAutoFit/>
          </a:bodyPr>
          <a:lstStyle/>
          <a:p>
            <a:r>
              <a:rPr lang="en-US" sz="2100" dirty="0">
                <a:latin typeface="Calibri"/>
                <a:cs typeface="Calibri"/>
              </a:rPr>
              <a:t>See also </a:t>
            </a:r>
            <a:r>
              <a:rPr lang="en-US" sz="2100" dirty="0" err="1">
                <a:latin typeface="Calibri"/>
                <a:cs typeface="Calibri"/>
              </a:rPr>
              <a:t>Schram</a:t>
            </a:r>
            <a:r>
              <a:rPr lang="en-US" sz="2100" dirty="0">
                <a:latin typeface="Calibri"/>
                <a:cs typeface="Calibri"/>
              </a:rPr>
              <a:t> and </a:t>
            </a:r>
            <a:r>
              <a:rPr lang="en-US" sz="2100" dirty="0" err="1">
                <a:latin typeface="Calibri"/>
                <a:cs typeface="Calibri"/>
              </a:rPr>
              <a:t>Sonnemans</a:t>
            </a:r>
            <a:r>
              <a:rPr lang="en-US" sz="2100" dirty="0">
                <a:latin typeface="Calibri"/>
                <a:cs typeface="Calibri"/>
              </a:rPr>
              <a:t> (2011), Wood et al. (2011)  for increased options leading to less effective choice.  </a:t>
            </a:r>
          </a:p>
        </p:txBody>
      </p:sp>
    </p:spTree>
    <p:extLst>
      <p:ext uri="{BB962C8B-B14F-4D97-AF65-F5344CB8AC3E}">
        <p14:creationId xmlns:p14="http://schemas.microsoft.com/office/powerpoint/2010/main" val="15930307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Johnson et al. 1993 (based upon Thaler and Johnson, 1990)</a:t>
            </a:r>
          </a:p>
        </p:txBody>
      </p:sp>
      <p:pic>
        <p:nvPicPr>
          <p:cNvPr id="4" name="Content Placeholder 3"/>
          <p:cNvPicPr>
            <a:picLocks noGrp="1" noChangeAspect="1"/>
          </p:cNvPicPr>
          <p:nvPr>
            <p:ph idx="1"/>
          </p:nvPr>
        </p:nvPicPr>
        <p:blipFill>
          <a:blip r:embed="rId2"/>
          <a:srcRect t="9849" b="9849"/>
          <a:stretch>
            <a:fillRect/>
          </a:stretch>
        </p:blipFill>
        <p:spPr/>
      </p:pic>
      <p:sp>
        <p:nvSpPr>
          <p:cNvPr id="5" name="TextBox 4"/>
          <p:cNvSpPr txBox="1"/>
          <p:nvPr/>
        </p:nvSpPr>
        <p:spPr>
          <a:xfrm>
            <a:off x="4267200" y="6735763"/>
            <a:ext cx="5067698" cy="359216"/>
          </a:xfrm>
          <a:prstGeom prst="rect">
            <a:avLst/>
          </a:prstGeom>
          <a:noFill/>
        </p:spPr>
        <p:txBody>
          <a:bodyPr wrap="none" lIns="96661" tIns="48331" rIns="96661" bIns="48331" rtlCol="0">
            <a:spAutoFit/>
          </a:bodyPr>
          <a:lstStyle/>
          <a:p>
            <a:r>
              <a:rPr lang="en-US" sz="1700" dirty="0"/>
              <a:t>See also </a:t>
            </a:r>
            <a:r>
              <a:rPr lang="en-US" sz="1700" dirty="0" err="1"/>
              <a:t>Jarnebrant</a:t>
            </a:r>
            <a:r>
              <a:rPr lang="en-US" sz="1700" dirty="0"/>
              <a:t>, Toubia &amp; Johnson, MS, 2009</a:t>
            </a:r>
          </a:p>
        </p:txBody>
      </p:sp>
    </p:spTree>
    <p:extLst>
      <p:ext uri="{BB962C8B-B14F-4D97-AF65-F5344CB8AC3E}">
        <p14:creationId xmlns:p14="http://schemas.microsoft.com/office/powerpoint/2010/main" val="10567462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Reframing of Premiums</a:t>
            </a:r>
          </a:p>
        </p:txBody>
      </p:sp>
      <p:sp>
        <p:nvSpPr>
          <p:cNvPr id="3" name="Content Placeholder 2"/>
          <p:cNvSpPr>
            <a:spLocks noGrp="1"/>
          </p:cNvSpPr>
          <p:nvPr>
            <p:ph idx="1"/>
          </p:nvPr>
        </p:nvSpPr>
        <p:spPr/>
        <p:txBody>
          <a:bodyPr>
            <a:noAutofit/>
          </a:bodyPr>
          <a:lstStyle/>
          <a:p>
            <a:r>
              <a:rPr lang="en-US" dirty="0"/>
              <a:t>Suppose that you have just started a new job.</a:t>
            </a:r>
          </a:p>
          <a:p>
            <a:pPr lvl="1"/>
            <a:r>
              <a:rPr lang="en-US" dirty="0"/>
              <a:t>This insurance provides you with an income if you have an injury or sickness that restricts your ability to do your normal work for more than 10 days. You are considering purchasing one of two policies.  Both pay 2/3rds of your salary for as long as you are disabled. </a:t>
            </a:r>
          </a:p>
          <a:p>
            <a:pPr lvl="2"/>
            <a:r>
              <a:rPr lang="en-US" i="1" dirty="0"/>
              <a:t>Policy A will refund $1200 to you if you do not file a claim within five years. The monthly cost of Policy A is $90.</a:t>
            </a:r>
          </a:p>
          <a:p>
            <a:pPr lvl="2"/>
            <a:r>
              <a:rPr lang="en-US" i="1" dirty="0"/>
              <a:t>Policy B has no refund. The monthly cost of Policy B is S70</a:t>
            </a:r>
          </a:p>
          <a:p>
            <a:pPr lvl="1"/>
            <a:r>
              <a:rPr lang="en-US" dirty="0"/>
              <a:t>57% preferred A, and would pay an average of $91.65</a:t>
            </a:r>
          </a:p>
          <a:p>
            <a:r>
              <a:rPr lang="en-US" dirty="0"/>
              <a:t>Mutual of Omaha offers this policy, as do others</a:t>
            </a:r>
          </a:p>
        </p:txBody>
      </p:sp>
      <p:pic>
        <p:nvPicPr>
          <p:cNvPr id="4" name="Picture 3"/>
          <p:cNvPicPr>
            <a:picLocks noChangeAspect="1"/>
          </p:cNvPicPr>
          <p:nvPr/>
        </p:nvPicPr>
        <p:blipFill>
          <a:blip r:embed="rId3"/>
          <a:stretch>
            <a:fillRect/>
          </a:stretch>
        </p:blipFill>
        <p:spPr>
          <a:xfrm>
            <a:off x="7772400" y="5410200"/>
            <a:ext cx="773430" cy="760095"/>
          </a:xfrm>
          <a:prstGeom prst="rect">
            <a:avLst/>
          </a:prstGeom>
        </p:spPr>
      </p:pic>
    </p:spTree>
    <p:extLst>
      <p:ext uri="{BB962C8B-B14F-4D97-AF65-F5344CB8AC3E}">
        <p14:creationId xmlns:p14="http://schemas.microsoft.com/office/powerpoint/2010/main" val="2344037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Reframe Deductibles as Rebates.</a:t>
            </a:r>
          </a:p>
        </p:txBody>
      </p:sp>
      <p:sp>
        <p:nvSpPr>
          <p:cNvPr id="3" name="Content Placeholder 2"/>
          <p:cNvSpPr>
            <a:spLocks noGrp="1"/>
          </p:cNvSpPr>
          <p:nvPr>
            <p:ph idx="1"/>
          </p:nvPr>
        </p:nvSpPr>
        <p:spPr>
          <a:xfrm>
            <a:off x="484882" y="1286934"/>
            <a:ext cx="8639702" cy="5247641"/>
          </a:xfrm>
        </p:spPr>
        <p:txBody>
          <a:bodyPr/>
          <a:lstStyle/>
          <a:p>
            <a:pPr>
              <a:spcAft>
                <a:spcPts val="1057"/>
              </a:spcAft>
            </a:pPr>
            <a:r>
              <a:rPr lang="en-US" dirty="0"/>
              <a:t>Imagine that you have just bought a new $12,000 car and are buying insurance for your car….. </a:t>
            </a:r>
          </a:p>
          <a:p>
            <a:pPr lvl="1">
              <a:spcAft>
                <a:spcPts val="1057"/>
              </a:spcAft>
              <a:tabLst>
                <a:tab pos="7732898" algn="r"/>
              </a:tabLst>
            </a:pPr>
            <a:r>
              <a:rPr lang="en-US" dirty="0"/>
              <a:t>This policy has a deductible of $600 which will be subtracted from the total claims against the policy…. Would you pay a premium of $1000 for one year of this coverage?                                                              	[44.3%yes]</a:t>
            </a:r>
          </a:p>
          <a:p>
            <a:pPr lvl="1">
              <a:spcAft>
                <a:spcPts val="529"/>
              </a:spcAft>
              <a:tabLst>
                <a:tab pos="7732898" algn="r"/>
              </a:tabLst>
            </a:pPr>
            <a:r>
              <a:rPr lang="en-US" dirty="0"/>
              <a:t>With this policy, a rebate of $600 minus any claims paid will be given to you at the end of the year….Would you pay a premium of $1600 for one year of this coverage?                                    	                                                                   	[67.8%yes]</a:t>
            </a:r>
          </a:p>
          <a:p>
            <a:pPr marL="305423" lvl="1" indent="0">
              <a:spcAft>
                <a:spcPts val="1057"/>
              </a:spcAft>
              <a:buNone/>
              <a:tabLst>
                <a:tab pos="7732898" algn="r"/>
              </a:tabLst>
            </a:pPr>
            <a:r>
              <a:rPr lang="en-US" sz="1900" dirty="0"/>
              <a:t>	n = 187</a:t>
            </a:r>
          </a:p>
        </p:txBody>
      </p:sp>
    </p:spTree>
    <p:extLst>
      <p:ext uri="{BB962C8B-B14F-4D97-AF65-F5344CB8AC3E}">
        <p14:creationId xmlns:p14="http://schemas.microsoft.com/office/powerpoint/2010/main" val="10445807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Bhargava et al. (QJE, in press) studied choices at a Fortune 50 company.</a:t>
            </a:r>
          </a:p>
        </p:txBody>
      </p:sp>
      <p:pic>
        <p:nvPicPr>
          <p:cNvPr id="3" name="Picture 2"/>
          <p:cNvPicPr>
            <a:picLocks noChangeAspect="1"/>
          </p:cNvPicPr>
          <p:nvPr/>
        </p:nvPicPr>
        <p:blipFill>
          <a:blip r:embed="rId2"/>
          <a:stretch>
            <a:fillRect/>
          </a:stretch>
        </p:blipFill>
        <p:spPr>
          <a:xfrm>
            <a:off x="1676400" y="1143000"/>
            <a:ext cx="7035800" cy="5276850"/>
          </a:xfrm>
          <a:prstGeom prst="rect">
            <a:avLst/>
          </a:prstGeom>
        </p:spPr>
      </p:pic>
    </p:spTree>
    <p:extLst>
      <p:ext uri="{BB962C8B-B14F-4D97-AF65-F5344CB8AC3E}">
        <p14:creationId xmlns:p14="http://schemas.microsoft.com/office/powerpoint/2010/main" val="13381904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61% chose a dominated plan, costing them  and average of $351 a year.</a:t>
            </a:r>
          </a:p>
        </p:txBody>
      </p:sp>
      <p:pic>
        <p:nvPicPr>
          <p:cNvPr id="3" name="Picture 2"/>
          <p:cNvPicPr>
            <a:picLocks noChangeAspect="1"/>
          </p:cNvPicPr>
          <p:nvPr/>
        </p:nvPicPr>
        <p:blipFill>
          <a:blip r:embed="rId2"/>
          <a:stretch>
            <a:fillRect/>
          </a:stretch>
        </p:blipFill>
        <p:spPr>
          <a:xfrm>
            <a:off x="1524000" y="990600"/>
            <a:ext cx="7315200" cy="5486400"/>
          </a:xfrm>
          <a:prstGeom prst="rect">
            <a:avLst/>
          </a:prstGeom>
        </p:spPr>
      </p:pic>
    </p:spTree>
    <p:extLst>
      <p:ext uri="{BB962C8B-B14F-4D97-AF65-F5344CB8AC3E}">
        <p14:creationId xmlns:p14="http://schemas.microsoft.com/office/powerpoint/2010/main" val="3713808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would a firm that is maximizing profit do?</a:t>
            </a:r>
          </a:p>
        </p:txBody>
      </p:sp>
      <p:sp>
        <p:nvSpPr>
          <p:cNvPr id="3" name="Content Placeholder 2"/>
          <p:cNvSpPr>
            <a:spLocks noGrp="1"/>
          </p:cNvSpPr>
          <p:nvPr>
            <p:ph idx="1"/>
          </p:nvPr>
        </p:nvSpPr>
        <p:spPr/>
        <p:txBody>
          <a:bodyPr/>
          <a:lstStyle/>
          <a:p>
            <a:endParaRPr lang="en-US"/>
          </a:p>
        </p:txBody>
      </p:sp>
    </p:spTree>
    <p:custDataLst>
      <p:tags r:id="rId1"/>
    </p:custDataLst>
    <p:extLst>
      <p:ext uri="{BB962C8B-B14F-4D97-AF65-F5344CB8AC3E}">
        <p14:creationId xmlns:p14="http://schemas.microsoft.com/office/powerpoint/2010/main" val="11068297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Psychology of Insurance</a:t>
            </a:r>
          </a:p>
        </p:txBody>
      </p:sp>
      <p:sp>
        <p:nvSpPr>
          <p:cNvPr id="3" name="Content Placeholder 2"/>
          <p:cNvSpPr>
            <a:spLocks noGrp="1"/>
          </p:cNvSpPr>
          <p:nvPr>
            <p:ph idx="1"/>
          </p:nvPr>
        </p:nvSpPr>
        <p:spPr/>
        <p:txBody>
          <a:bodyPr/>
          <a:lstStyle/>
          <a:p>
            <a:r>
              <a:rPr lang="en-US" dirty="0"/>
              <a:t>Narrow Framing and Mental Accounting.</a:t>
            </a:r>
          </a:p>
          <a:p>
            <a:r>
              <a:rPr lang="en-US" dirty="0"/>
              <a:t>Example:   People dislike deductibles, but reframing can make them accept them.</a:t>
            </a:r>
          </a:p>
        </p:txBody>
      </p:sp>
      <p:pic>
        <p:nvPicPr>
          <p:cNvPr id="4" name="nationwide.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bwMode="auto">
          <a:xfrm>
            <a:off x="1943100" y="2938474"/>
            <a:ext cx="5029676" cy="2829389"/>
          </a:xfrm>
          <a:prstGeom prst="rect">
            <a:avLst/>
          </a:prstGeom>
          <a:noFill/>
          <a:ln w="9525">
            <a:noFill/>
            <a:miter lim="800000"/>
            <a:headEnd/>
            <a:tailEnd/>
          </a:ln>
          <a:effectLst/>
        </p:spPr>
      </p:pic>
    </p:spTree>
    <p:extLst>
      <p:ext uri="{BB962C8B-B14F-4D97-AF65-F5344CB8AC3E}">
        <p14:creationId xmlns:p14="http://schemas.microsoft.com/office/powerpoint/2010/main" val="3565975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Insurance is a useful institution</a:t>
            </a:r>
          </a:p>
        </p:txBody>
      </p:sp>
      <p:sp>
        <p:nvSpPr>
          <p:cNvPr id="3" name="Content Placeholder 2"/>
          <p:cNvSpPr>
            <a:spLocks noGrp="1"/>
          </p:cNvSpPr>
          <p:nvPr>
            <p:ph idx="1"/>
          </p:nvPr>
        </p:nvSpPr>
        <p:spPr/>
        <p:txBody>
          <a:bodyPr/>
          <a:lstStyle/>
          <a:p>
            <a:r>
              <a:rPr lang="en-US" dirty="0"/>
              <a:t>Question:</a:t>
            </a:r>
          </a:p>
          <a:p>
            <a:pPr lvl="1"/>
            <a:r>
              <a:rPr lang="en-US" dirty="0"/>
              <a:t>Could bad beliefs about consumers’ abilities cause markets not to work?</a:t>
            </a:r>
          </a:p>
          <a:p>
            <a:pPr lvl="2"/>
            <a:r>
              <a:rPr lang="en-US" dirty="0"/>
              <a:t>Beliefs about Risk?</a:t>
            </a:r>
          </a:p>
          <a:p>
            <a:pPr lvl="2"/>
            <a:r>
              <a:rPr lang="en-US" dirty="0"/>
              <a:t>Inability to  calculate costs?</a:t>
            </a:r>
          </a:p>
          <a:p>
            <a:pPr lvl="1"/>
            <a:r>
              <a:rPr lang="en-US" dirty="0"/>
              <a:t>Result:   </a:t>
            </a:r>
          </a:p>
          <a:p>
            <a:pPr lvl="2"/>
            <a:r>
              <a:rPr lang="en-US" dirty="0"/>
              <a:t>Firms do not provide information in a way that would result in more efficient markets</a:t>
            </a:r>
          </a:p>
          <a:p>
            <a:pPr lvl="2"/>
            <a:r>
              <a:rPr lang="en-US" dirty="0"/>
              <a:t>Is there not adverse, but </a:t>
            </a:r>
            <a:r>
              <a:rPr lang="en-US"/>
              <a:t>rather advantageous selection?</a:t>
            </a:r>
            <a:endParaRPr lang="en-US" dirty="0"/>
          </a:p>
        </p:txBody>
      </p:sp>
    </p:spTree>
    <p:extLst>
      <p:ext uri="{BB962C8B-B14F-4D97-AF65-F5344CB8AC3E}">
        <p14:creationId xmlns:p14="http://schemas.microsoft.com/office/powerpoint/2010/main" val="14983563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From a insurance comparison site:</a:t>
            </a:r>
            <a:br>
              <a:rPr lang="en-US" dirty="0"/>
            </a:br>
            <a:endParaRPr lang="en-US" dirty="0"/>
          </a:p>
        </p:txBody>
      </p:sp>
      <p:pic>
        <p:nvPicPr>
          <p:cNvPr id="4" name="Content Placeholder 3"/>
          <p:cNvPicPr>
            <a:picLocks noGrp="1" noChangeAspect="1"/>
          </p:cNvPicPr>
          <p:nvPr>
            <p:ph idx="1"/>
          </p:nvPr>
        </p:nvPicPr>
        <p:blipFill rotWithShape="1">
          <a:blip r:embed="rId4" cstate="print"/>
          <a:srcRect l="-1109" t="-13044" r="-625" b="-18734"/>
          <a:stretch/>
        </p:blipFill>
        <p:spPr>
          <a:xfrm>
            <a:off x="176554" y="1066032"/>
            <a:ext cx="9231447" cy="5934075"/>
          </a:xfrm>
        </p:spPr>
      </p:pic>
    </p:spTree>
    <p:custDataLst>
      <p:tags r:id="rId1"/>
    </p:custDataLst>
    <p:extLst>
      <p:ext uri="{BB962C8B-B14F-4D97-AF65-F5344CB8AC3E}">
        <p14:creationId xmlns:p14="http://schemas.microsoft.com/office/powerpoint/2010/main" val="18345918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Costs and Benefits of Insuring</a:t>
            </a:r>
          </a:p>
        </p:txBody>
      </p:sp>
      <p:sp>
        <p:nvSpPr>
          <p:cNvPr id="3" name="Content Placeholder 2"/>
          <p:cNvSpPr>
            <a:spLocks noGrp="1"/>
          </p:cNvSpPr>
          <p:nvPr>
            <p:ph idx="1"/>
          </p:nvPr>
        </p:nvSpPr>
        <p:spPr>
          <a:xfrm>
            <a:off x="663417" y="1195960"/>
            <a:ext cx="8036027" cy="5165646"/>
          </a:xfrm>
        </p:spPr>
        <p:txBody>
          <a:bodyPr/>
          <a:lstStyle/>
          <a:p>
            <a:r>
              <a:rPr lang="en-US" dirty="0"/>
              <a:t>Do firms use mental accounting and reframing to make policies more ‘attractive?’</a:t>
            </a:r>
          </a:p>
          <a:p>
            <a:endParaRPr lang="en-US" dirty="0"/>
          </a:p>
          <a:p>
            <a:r>
              <a:rPr lang="en-US" dirty="0"/>
              <a:t>Why are there deductibles?</a:t>
            </a:r>
          </a:p>
          <a:p>
            <a:pPr lvl="1"/>
            <a:r>
              <a:rPr lang="en-US" dirty="0"/>
              <a:t>Answer:   Limit moral hazard.</a:t>
            </a:r>
          </a:p>
          <a:p>
            <a:pPr lvl="1"/>
            <a:r>
              <a:rPr lang="en-US" dirty="0"/>
              <a:t>But people hate high deductable policies</a:t>
            </a:r>
          </a:p>
          <a:p>
            <a:pPr lvl="1">
              <a:buNone/>
            </a:pPr>
            <a:endParaRPr lang="en-US" dirty="0"/>
          </a:p>
          <a:p>
            <a:pPr lvl="1"/>
            <a:r>
              <a:rPr lang="en-US" dirty="0" err="1"/>
              <a:t>Syndor</a:t>
            </a:r>
            <a:r>
              <a:rPr lang="en-US" dirty="0"/>
              <a:t> found 83% of consumers choose lower deductibles than they should.</a:t>
            </a:r>
          </a:p>
          <a:p>
            <a:pPr lvl="2"/>
            <a:r>
              <a:rPr lang="en-US" dirty="0"/>
              <a:t>Of those additional premiums, 75% are retained by the insurance company.</a:t>
            </a:r>
          </a:p>
          <a:p>
            <a:pPr lvl="2"/>
            <a:r>
              <a:rPr lang="en-US" dirty="0"/>
              <a:t>A common problem:   People don’t file small claims because they are afraid it will increase their premium. </a:t>
            </a:r>
          </a:p>
          <a:p>
            <a:pPr lvl="2"/>
            <a:endParaRPr lang="en-US" dirty="0"/>
          </a:p>
        </p:txBody>
      </p:sp>
    </p:spTree>
    <p:extLst>
      <p:ext uri="{BB962C8B-B14F-4D97-AF65-F5344CB8AC3E}">
        <p14:creationId xmlns:p14="http://schemas.microsoft.com/office/powerpoint/2010/main" val="21330320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we Help?</a:t>
            </a:r>
          </a:p>
        </p:txBody>
      </p:sp>
      <p:sp>
        <p:nvSpPr>
          <p:cNvPr id="3" name="Text Placeholder 2"/>
          <p:cNvSpPr>
            <a:spLocks noGrp="1"/>
          </p:cNvSpPr>
          <p:nvPr>
            <p:ph type="body" idx="1"/>
          </p:nvPr>
        </p:nvSpPr>
        <p:spPr/>
        <p:txBody>
          <a:bodyPr/>
          <a:lstStyle/>
          <a:p>
            <a:r>
              <a:rPr lang="en-US" dirty="0"/>
              <a:t>Introducing Choice Architecture</a:t>
            </a:r>
            <a:r>
              <a:rPr lang="mr-IN" dirty="0"/>
              <a:t>…</a:t>
            </a:r>
            <a:r>
              <a:rPr lang="en-US" dirty="0"/>
              <a:t>.</a:t>
            </a:r>
          </a:p>
        </p:txBody>
      </p:sp>
    </p:spTree>
    <p:extLst>
      <p:ext uri="{BB962C8B-B14F-4D97-AF65-F5344CB8AC3E}">
        <p14:creationId xmlns:p14="http://schemas.microsoft.com/office/powerpoint/2010/main" val="5853250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 Anyone Do This?</a:t>
            </a:r>
          </a:p>
        </p:txBody>
      </p:sp>
      <p:sp>
        <p:nvSpPr>
          <p:cNvPr id="3" name="Content Placeholder 2"/>
          <p:cNvSpPr>
            <a:spLocks noGrp="1"/>
          </p:cNvSpPr>
          <p:nvPr>
            <p:ph idx="1"/>
          </p:nvPr>
        </p:nvSpPr>
        <p:spPr/>
        <p:txBody>
          <a:bodyPr/>
          <a:lstStyle/>
          <a:p>
            <a:r>
              <a:rPr lang="en-US" sz="2400" dirty="0"/>
              <a:t>Columbia MBA Students in a Consumer Finance course.  GMAT: Mean 716, 5 years work experience, 16% of 6669 applicants accepted.</a:t>
            </a:r>
          </a:p>
          <a:p>
            <a:r>
              <a:rPr lang="en-US" sz="2400" dirty="0"/>
              <a:t>Over half from Financial Services or Consulting.</a:t>
            </a:r>
          </a:p>
        </p:txBody>
      </p:sp>
    </p:spTree>
    <p:extLst>
      <p:ext uri="{BB962C8B-B14F-4D97-AF65-F5344CB8AC3E}">
        <p14:creationId xmlns:p14="http://schemas.microsoft.com/office/powerpoint/2010/main" val="5254423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Exp5&amp;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1641" y="1648358"/>
            <a:ext cx="6817919" cy="5666842"/>
          </a:xfrm>
          <a:prstGeom prst="rect">
            <a:avLst/>
          </a:prstGeom>
        </p:spPr>
      </p:pic>
      <p:sp>
        <p:nvSpPr>
          <p:cNvPr id="3" name="Rectangle 2"/>
          <p:cNvSpPr/>
          <p:nvPr/>
        </p:nvSpPr>
        <p:spPr bwMode="auto">
          <a:xfrm>
            <a:off x="3680460" y="2113280"/>
            <a:ext cx="2080260" cy="4714240"/>
          </a:xfrm>
          <a:prstGeom prst="rect">
            <a:avLst/>
          </a:prstGeom>
          <a:solidFill>
            <a:schemeClr val="bg1"/>
          </a:solidFill>
          <a:ln w="9525" cap="flat" cmpd="sng" algn="ctr">
            <a:noFill/>
            <a:prstDash val="solid"/>
            <a:round/>
            <a:headEnd type="none" w="med" len="med"/>
            <a:tailEnd type="none" w="med" len="med"/>
          </a:ln>
          <a:effectLst/>
        </p:spPr>
        <p:txBody>
          <a:bodyPr vert="horz" wrap="square" lIns="96661" tIns="48331" rIns="96661" bIns="48331" numCol="1" rtlCol="0" anchor="t" anchorCtr="0" compatLnSpc="1">
            <a:prstTxWarp prst="textNoShape">
              <a:avLst/>
            </a:prstTxWarp>
          </a:bodyPr>
          <a:lstStyle/>
          <a:p>
            <a:pPr defTabSz="966612"/>
            <a:endParaRPr lang="en-US" sz="2700" b="1">
              <a:solidFill>
                <a:schemeClr val="bg1"/>
              </a:solidFill>
              <a:cs typeface="Arial" charset="0"/>
            </a:endParaRPr>
          </a:p>
        </p:txBody>
      </p:sp>
    </p:spTree>
    <p:extLst>
      <p:ext uri="{BB962C8B-B14F-4D97-AF65-F5344CB8AC3E}">
        <p14:creationId xmlns:p14="http://schemas.microsoft.com/office/powerpoint/2010/main" val="29292218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ChangeAspect="1"/>
          </p:cNvGrpSpPr>
          <p:nvPr/>
        </p:nvGrpSpPr>
        <p:grpSpPr>
          <a:xfrm>
            <a:off x="1472646" y="1648358"/>
            <a:ext cx="6655908" cy="5666842"/>
            <a:chOff x="1085305" y="500338"/>
            <a:chExt cx="7163916" cy="6004057"/>
          </a:xfrm>
        </p:grpSpPr>
        <p:pic>
          <p:nvPicPr>
            <p:cNvPr id="2" name="Picture 1" descr="Hex-graphs.png"/>
            <p:cNvPicPr>
              <a:picLocks noChangeAspect="1"/>
            </p:cNvPicPr>
            <p:nvPr/>
          </p:nvPicPr>
          <p:blipFill rotWithShape="1">
            <a:blip r:embed="rId2" cstate="email">
              <a:extLst>
                <a:ext uri="{28A0092B-C50C-407E-A947-70E740481C1C}">
                  <a14:useLocalDpi xmlns:a14="http://schemas.microsoft.com/office/drawing/2010/main" val="0"/>
                </a:ext>
              </a:extLst>
            </a:blip>
            <a:srcRect t="53029" r="1515" b="1971"/>
            <a:stretch/>
          </p:blipFill>
          <p:spPr>
            <a:xfrm>
              <a:off x="1085305" y="500338"/>
              <a:ext cx="7163916" cy="6004057"/>
            </a:xfrm>
            <a:prstGeom prst="rect">
              <a:avLst/>
            </a:prstGeom>
            <a:ln>
              <a:noFill/>
            </a:ln>
          </p:spPr>
        </p:pic>
        <p:sp>
          <p:nvSpPr>
            <p:cNvPr id="3" name="Rectangle 2"/>
            <p:cNvSpPr/>
            <p:nvPr/>
          </p:nvSpPr>
          <p:spPr>
            <a:xfrm>
              <a:off x="3644900" y="500338"/>
              <a:ext cx="4604321" cy="600405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grpSp>
    </p:spTree>
    <p:extLst>
      <p:ext uri="{BB962C8B-B14F-4D97-AF65-F5344CB8AC3E}">
        <p14:creationId xmlns:p14="http://schemas.microsoft.com/office/powerpoint/2010/main" val="14105615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 Anyone Do This?</a:t>
            </a:r>
          </a:p>
        </p:txBody>
      </p:sp>
      <p:sp>
        <p:nvSpPr>
          <p:cNvPr id="3" name="Content Placeholder 2"/>
          <p:cNvSpPr>
            <a:spLocks noGrp="1"/>
          </p:cNvSpPr>
          <p:nvPr>
            <p:ph idx="1"/>
          </p:nvPr>
        </p:nvSpPr>
        <p:spPr/>
        <p:txBody>
          <a:bodyPr/>
          <a:lstStyle/>
          <a:p>
            <a:endParaRPr lang="en-US" dirty="0"/>
          </a:p>
          <a:p>
            <a:r>
              <a:rPr lang="en-US" sz="2400" dirty="0"/>
              <a:t>How do they do it?</a:t>
            </a:r>
          </a:p>
          <a:p>
            <a:pPr lvl="1"/>
            <a:r>
              <a:rPr lang="en-US" sz="2400" dirty="0"/>
              <a:t>Excel (40%)</a:t>
            </a:r>
          </a:p>
          <a:p>
            <a:pPr lvl="1"/>
            <a:r>
              <a:rPr lang="en-US" sz="2400" dirty="0"/>
              <a:t>Calculators (41%)</a:t>
            </a:r>
          </a:p>
          <a:p>
            <a:pPr lvl="1"/>
            <a:r>
              <a:rPr lang="en-US" sz="2400" dirty="0"/>
              <a:t>73% said they calculated the annual cost.</a:t>
            </a:r>
          </a:p>
        </p:txBody>
      </p:sp>
    </p:spTree>
    <p:extLst>
      <p:ext uri="{BB962C8B-B14F-4D97-AF65-F5344CB8AC3E}">
        <p14:creationId xmlns:p14="http://schemas.microsoft.com/office/powerpoint/2010/main" val="5121991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 Choice Architecture Improve Performance?</a:t>
            </a:r>
          </a:p>
        </p:txBody>
      </p:sp>
      <p:sp>
        <p:nvSpPr>
          <p:cNvPr id="3" name="Content Placeholder 2"/>
          <p:cNvSpPr>
            <a:spLocks noGrp="1"/>
          </p:cNvSpPr>
          <p:nvPr>
            <p:ph idx="1"/>
          </p:nvPr>
        </p:nvSpPr>
        <p:spPr/>
        <p:txBody>
          <a:bodyPr/>
          <a:lstStyle/>
          <a:p>
            <a:r>
              <a:rPr lang="en-US" dirty="0"/>
              <a:t>Explain terms </a:t>
            </a:r>
            <a:r>
              <a:rPr lang="en-US" i="1" dirty="0"/>
              <a:t>and </a:t>
            </a:r>
            <a:r>
              <a:rPr lang="en-US" dirty="0"/>
              <a:t>test.</a:t>
            </a:r>
          </a:p>
          <a:p>
            <a:r>
              <a:rPr lang="en-US" dirty="0"/>
              <a:t>Everyone gets the formula and is tested.</a:t>
            </a:r>
          </a:p>
          <a:p>
            <a:r>
              <a:rPr lang="en-US" dirty="0"/>
              <a:t>Different interventions</a:t>
            </a:r>
          </a:p>
          <a:p>
            <a:pPr lvl="1"/>
            <a:r>
              <a:rPr lang="en-US" dirty="0"/>
              <a:t>Control: Is quick education enough?</a:t>
            </a:r>
          </a:p>
          <a:p>
            <a:pPr lvl="1"/>
            <a:r>
              <a:rPr lang="en-US" dirty="0"/>
              <a:t>Incentives:  People are paid by a sharp scheme, $2-$8 depending on their performance</a:t>
            </a:r>
          </a:p>
          <a:p>
            <a:pPr lvl="1"/>
            <a:r>
              <a:rPr lang="en-US" dirty="0"/>
              <a:t>Calculators:  More effective if understood?</a:t>
            </a:r>
          </a:p>
          <a:p>
            <a:pPr lvl="1"/>
            <a:r>
              <a:rPr lang="en-US" dirty="0"/>
              <a:t>Smart Defaults:   Pre-checked selection depending upon usage.</a:t>
            </a:r>
          </a:p>
          <a:p>
            <a:pPr lvl="1"/>
            <a:r>
              <a:rPr lang="en-US" dirty="0"/>
              <a:t>Calculators and Smart Defaults.</a:t>
            </a:r>
          </a:p>
          <a:p>
            <a:pPr lvl="1"/>
            <a:endParaRPr lang="en-US" dirty="0"/>
          </a:p>
        </p:txBody>
      </p:sp>
    </p:spTree>
    <p:extLst>
      <p:ext uri="{BB962C8B-B14F-4D97-AF65-F5344CB8AC3E}">
        <p14:creationId xmlns:p14="http://schemas.microsoft.com/office/powerpoint/2010/main" val="16155354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noChangeAspect="1"/>
          </p:cNvGrpSpPr>
          <p:nvPr/>
        </p:nvGrpSpPr>
        <p:grpSpPr>
          <a:xfrm>
            <a:off x="1472646" y="1648358"/>
            <a:ext cx="6655908" cy="5666842"/>
            <a:chOff x="1085305" y="500338"/>
            <a:chExt cx="7163916" cy="6004057"/>
          </a:xfrm>
        </p:grpSpPr>
        <p:pic>
          <p:nvPicPr>
            <p:cNvPr id="2" name="Picture 1" descr="Hex-graphs.png"/>
            <p:cNvPicPr>
              <a:picLocks noChangeAspect="1"/>
            </p:cNvPicPr>
            <p:nvPr/>
          </p:nvPicPr>
          <p:blipFill rotWithShape="1">
            <a:blip r:embed="rId2" cstate="email">
              <a:extLst>
                <a:ext uri="{28A0092B-C50C-407E-A947-70E740481C1C}">
                  <a14:useLocalDpi xmlns:a14="http://schemas.microsoft.com/office/drawing/2010/main" val="0"/>
                </a:ext>
              </a:extLst>
            </a:blip>
            <a:srcRect t="53029" r="1515" b="1971"/>
            <a:stretch/>
          </p:blipFill>
          <p:spPr>
            <a:xfrm>
              <a:off x="1085305" y="500338"/>
              <a:ext cx="7163916" cy="6004057"/>
            </a:xfrm>
            <a:prstGeom prst="rect">
              <a:avLst/>
            </a:prstGeom>
            <a:ln>
              <a:noFill/>
            </a:ln>
          </p:spPr>
        </p:pic>
        <p:sp>
          <p:nvSpPr>
            <p:cNvPr id="3" name="Rectangle 2"/>
            <p:cNvSpPr/>
            <p:nvPr/>
          </p:nvSpPr>
          <p:spPr>
            <a:xfrm>
              <a:off x="4775200" y="901700"/>
              <a:ext cx="3365500" cy="51943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4" name="Rectangle 3"/>
            <p:cNvSpPr/>
            <p:nvPr/>
          </p:nvSpPr>
          <p:spPr>
            <a:xfrm>
              <a:off x="7213600" y="660400"/>
              <a:ext cx="381000" cy="2413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grpSp>
    </p:spTree>
    <p:extLst>
      <p:ext uri="{BB962C8B-B14F-4D97-AF65-F5344CB8AC3E}">
        <p14:creationId xmlns:p14="http://schemas.microsoft.com/office/powerpoint/2010/main" val="35946606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a:grpSpLocks noChangeAspect="1"/>
          </p:cNvGrpSpPr>
          <p:nvPr/>
        </p:nvGrpSpPr>
        <p:grpSpPr>
          <a:xfrm>
            <a:off x="1472646" y="1648358"/>
            <a:ext cx="6655908" cy="5666842"/>
            <a:chOff x="1085305" y="500338"/>
            <a:chExt cx="7163916" cy="6004057"/>
          </a:xfrm>
        </p:grpSpPr>
        <p:grpSp>
          <p:nvGrpSpPr>
            <p:cNvPr id="5" name="Group 4"/>
            <p:cNvGrpSpPr/>
            <p:nvPr/>
          </p:nvGrpSpPr>
          <p:grpSpPr>
            <a:xfrm>
              <a:off x="1085305" y="500338"/>
              <a:ext cx="7163916" cy="6004057"/>
              <a:chOff x="1085305" y="500338"/>
              <a:chExt cx="7163916" cy="6004057"/>
            </a:xfrm>
          </p:grpSpPr>
          <p:pic>
            <p:nvPicPr>
              <p:cNvPr id="2" name="Picture 1" descr="Hex-graphs.png"/>
              <p:cNvPicPr>
                <a:picLocks noChangeAspect="1"/>
              </p:cNvPicPr>
              <p:nvPr/>
            </p:nvPicPr>
            <p:blipFill rotWithShape="1">
              <a:blip r:embed="rId2" cstate="email">
                <a:extLst>
                  <a:ext uri="{28A0092B-C50C-407E-A947-70E740481C1C}">
                    <a14:useLocalDpi xmlns:a14="http://schemas.microsoft.com/office/drawing/2010/main" val="0"/>
                  </a:ext>
                </a:extLst>
              </a:blip>
              <a:srcRect t="53029" r="1515" b="1971"/>
              <a:stretch/>
            </p:blipFill>
            <p:spPr>
              <a:xfrm>
                <a:off x="1085305" y="500338"/>
                <a:ext cx="7163916" cy="6004057"/>
              </a:xfrm>
              <a:prstGeom prst="rect">
                <a:avLst/>
              </a:prstGeom>
              <a:ln>
                <a:noFill/>
              </a:ln>
            </p:spPr>
          </p:pic>
          <p:sp>
            <p:nvSpPr>
              <p:cNvPr id="3" name="Rectangle 2"/>
              <p:cNvSpPr/>
              <p:nvPr/>
            </p:nvSpPr>
            <p:spPr>
              <a:xfrm>
                <a:off x="5549901" y="927100"/>
                <a:ext cx="2699320" cy="5359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grpSp>
        <p:sp>
          <p:nvSpPr>
            <p:cNvPr id="4" name="Rectangle 3"/>
            <p:cNvSpPr/>
            <p:nvPr/>
          </p:nvSpPr>
          <p:spPr>
            <a:xfrm>
              <a:off x="7162800" y="500338"/>
              <a:ext cx="419100" cy="42676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grpSp>
    </p:spTree>
    <p:extLst>
      <p:ext uri="{BB962C8B-B14F-4D97-AF65-F5344CB8AC3E}">
        <p14:creationId xmlns:p14="http://schemas.microsoft.com/office/powerpoint/2010/main" val="441974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Economics of Insurance</a:t>
            </a:r>
          </a:p>
        </p:txBody>
      </p:sp>
      <p:sp>
        <p:nvSpPr>
          <p:cNvPr id="3" name="Content Placeholder 2"/>
          <p:cNvSpPr>
            <a:spLocks noGrp="1"/>
          </p:cNvSpPr>
          <p:nvPr>
            <p:ph idx="1"/>
          </p:nvPr>
        </p:nvSpPr>
        <p:spPr/>
        <p:txBody>
          <a:bodyPr/>
          <a:lstStyle/>
          <a:p>
            <a:r>
              <a:rPr lang="en-US" dirty="0"/>
              <a:t>Basic theory of risk sharing</a:t>
            </a:r>
          </a:p>
          <a:p>
            <a:pPr lvl="1"/>
            <a:r>
              <a:rPr lang="en-US" dirty="0"/>
              <a:t>Law of large numbers allows diversification of individual-specific risks</a:t>
            </a:r>
          </a:p>
          <a:p>
            <a:pPr lvl="1"/>
            <a:r>
              <a:rPr lang="en-US" dirty="0"/>
              <a:t>Benefits those that are risk averse, or may suffer ruinous losses</a:t>
            </a:r>
          </a:p>
          <a:p>
            <a:pPr marL="63341" indent="0">
              <a:buNone/>
            </a:pPr>
            <a:endParaRPr lang="en-US" dirty="0"/>
          </a:p>
          <a:p>
            <a:r>
              <a:rPr lang="en-US" dirty="0"/>
              <a:t>Three economic barriers:</a:t>
            </a:r>
          </a:p>
          <a:p>
            <a:pPr lvl="1"/>
            <a:r>
              <a:rPr lang="en-US" dirty="0"/>
              <a:t>Moral hazard:   Hidden Actions</a:t>
            </a:r>
          </a:p>
          <a:p>
            <a:pPr lvl="1"/>
            <a:r>
              <a:rPr lang="en-US" dirty="0"/>
              <a:t>Adverse selection:  Hidden Information </a:t>
            </a:r>
          </a:p>
          <a:p>
            <a:pPr lvl="1"/>
            <a:r>
              <a:rPr lang="en-US" dirty="0"/>
              <a:t>Transaction costs</a:t>
            </a:r>
          </a:p>
        </p:txBody>
      </p:sp>
    </p:spTree>
    <p:extLst>
      <p:ext uri="{BB962C8B-B14F-4D97-AF65-F5344CB8AC3E}">
        <p14:creationId xmlns:p14="http://schemas.microsoft.com/office/powerpoint/2010/main" val="8678177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ChangeAspect="1"/>
          </p:cNvGrpSpPr>
          <p:nvPr/>
        </p:nvGrpSpPr>
        <p:grpSpPr>
          <a:xfrm>
            <a:off x="1472646" y="1648358"/>
            <a:ext cx="6655908" cy="5666842"/>
            <a:chOff x="1085305" y="500338"/>
            <a:chExt cx="7163916" cy="6004057"/>
          </a:xfrm>
        </p:grpSpPr>
        <p:pic>
          <p:nvPicPr>
            <p:cNvPr id="2" name="Picture 1" descr="Hex-graphs.png"/>
            <p:cNvPicPr>
              <a:picLocks noChangeAspect="1"/>
            </p:cNvPicPr>
            <p:nvPr/>
          </p:nvPicPr>
          <p:blipFill rotWithShape="1">
            <a:blip r:embed="rId2" cstate="email">
              <a:extLst>
                <a:ext uri="{28A0092B-C50C-407E-A947-70E740481C1C}">
                  <a14:useLocalDpi xmlns:a14="http://schemas.microsoft.com/office/drawing/2010/main" val="0"/>
                </a:ext>
              </a:extLst>
            </a:blip>
            <a:srcRect t="53029" r="1515" b="1971"/>
            <a:stretch/>
          </p:blipFill>
          <p:spPr>
            <a:xfrm>
              <a:off x="1085305" y="500338"/>
              <a:ext cx="7163916" cy="6004057"/>
            </a:xfrm>
            <a:prstGeom prst="rect">
              <a:avLst/>
            </a:prstGeom>
            <a:ln>
              <a:noFill/>
            </a:ln>
          </p:spPr>
        </p:pic>
        <p:sp>
          <p:nvSpPr>
            <p:cNvPr id="3" name="Rectangle 2"/>
            <p:cNvSpPr/>
            <p:nvPr/>
          </p:nvSpPr>
          <p:spPr>
            <a:xfrm>
              <a:off x="6375399" y="500338"/>
              <a:ext cx="1873821" cy="587506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grpSp>
    </p:spTree>
    <p:extLst>
      <p:ext uri="{BB962C8B-B14F-4D97-AF65-F5344CB8AC3E}">
        <p14:creationId xmlns:p14="http://schemas.microsoft.com/office/powerpoint/2010/main" val="20924823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ChangeAspect="1"/>
          </p:cNvGrpSpPr>
          <p:nvPr/>
        </p:nvGrpSpPr>
        <p:grpSpPr>
          <a:xfrm>
            <a:off x="1472646" y="1648358"/>
            <a:ext cx="6655908" cy="5666842"/>
            <a:chOff x="1085305" y="500338"/>
            <a:chExt cx="7163916" cy="6004057"/>
          </a:xfrm>
        </p:grpSpPr>
        <p:pic>
          <p:nvPicPr>
            <p:cNvPr id="2" name="Picture 1" descr="Hex-graphs.png"/>
            <p:cNvPicPr>
              <a:picLocks noChangeAspect="1"/>
            </p:cNvPicPr>
            <p:nvPr/>
          </p:nvPicPr>
          <p:blipFill rotWithShape="1">
            <a:blip r:embed="rId2" cstate="email">
              <a:extLst>
                <a:ext uri="{28A0092B-C50C-407E-A947-70E740481C1C}">
                  <a14:useLocalDpi xmlns:a14="http://schemas.microsoft.com/office/drawing/2010/main" val="0"/>
                </a:ext>
              </a:extLst>
            </a:blip>
            <a:srcRect t="53029" r="1515" b="1971"/>
            <a:stretch/>
          </p:blipFill>
          <p:spPr>
            <a:xfrm>
              <a:off x="1085305" y="500338"/>
              <a:ext cx="7163916" cy="6004057"/>
            </a:xfrm>
            <a:prstGeom prst="rect">
              <a:avLst/>
            </a:prstGeom>
            <a:ln>
              <a:noFill/>
            </a:ln>
          </p:spPr>
        </p:pic>
        <p:sp>
          <p:nvSpPr>
            <p:cNvPr id="3" name="Rectangle 2"/>
            <p:cNvSpPr/>
            <p:nvPr/>
          </p:nvSpPr>
          <p:spPr>
            <a:xfrm>
              <a:off x="7048501" y="500338"/>
              <a:ext cx="1200720" cy="569726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grpSp>
    </p:spTree>
    <p:extLst>
      <p:ext uri="{BB962C8B-B14F-4D97-AF65-F5344CB8AC3E}">
        <p14:creationId xmlns:p14="http://schemas.microsoft.com/office/powerpoint/2010/main" val="29533556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x-graphs.png"/>
          <p:cNvPicPr>
            <a:picLocks noChangeAspect="1"/>
          </p:cNvPicPr>
          <p:nvPr/>
        </p:nvPicPr>
        <p:blipFill rotWithShape="1">
          <a:blip r:embed="rId2" cstate="email">
            <a:extLst>
              <a:ext uri="{28A0092B-C50C-407E-A947-70E740481C1C}">
                <a14:useLocalDpi xmlns:a14="http://schemas.microsoft.com/office/drawing/2010/main" val="0"/>
              </a:ext>
            </a:extLst>
          </a:blip>
          <a:srcRect t="53029" r="1515" b="1971"/>
          <a:stretch/>
        </p:blipFill>
        <p:spPr>
          <a:xfrm>
            <a:off x="1472646" y="1648358"/>
            <a:ext cx="6655908" cy="5666842"/>
          </a:xfrm>
          <a:prstGeom prst="rect">
            <a:avLst/>
          </a:prstGeom>
          <a:ln>
            <a:noFill/>
          </a:ln>
        </p:spPr>
      </p:pic>
    </p:spTree>
    <p:extLst>
      <p:ext uri="{BB962C8B-B14F-4D97-AF65-F5344CB8AC3E}">
        <p14:creationId xmlns:p14="http://schemas.microsoft.com/office/powerpoint/2010/main" val="8799261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Experimental Concerns</a:t>
            </a:r>
          </a:p>
        </p:txBody>
      </p:sp>
      <p:sp>
        <p:nvSpPr>
          <p:cNvPr id="3" name="Content Placeholder 2"/>
          <p:cNvSpPr>
            <a:spLocks noGrp="1"/>
          </p:cNvSpPr>
          <p:nvPr>
            <p:ph idx="1"/>
          </p:nvPr>
        </p:nvSpPr>
        <p:spPr>
          <a:xfrm>
            <a:off x="484882" y="1286934"/>
            <a:ext cx="8650722" cy="5247641"/>
          </a:xfrm>
        </p:spPr>
        <p:txBody>
          <a:bodyPr/>
          <a:lstStyle/>
          <a:p>
            <a:pPr>
              <a:spcAft>
                <a:spcPts val="1057"/>
              </a:spcAft>
            </a:pPr>
            <a:r>
              <a:rPr lang="en-US" dirty="0"/>
              <a:t>Selection:  Drop outs rates are low, not in choice.</a:t>
            </a:r>
          </a:p>
          <a:p>
            <a:pPr>
              <a:spcAft>
                <a:spcPts val="1057"/>
              </a:spcAft>
            </a:pPr>
            <a:r>
              <a:rPr lang="en-US" dirty="0"/>
              <a:t>Effort: There is no return to working harder on this task.</a:t>
            </a:r>
          </a:p>
          <a:p>
            <a:pPr>
              <a:spcAft>
                <a:spcPts val="1057"/>
              </a:spcAft>
            </a:pPr>
            <a:r>
              <a:rPr lang="en-US" dirty="0"/>
              <a:t>Heterogeneity?</a:t>
            </a:r>
          </a:p>
          <a:p>
            <a:pPr>
              <a:spcAft>
                <a:spcPts val="1057"/>
              </a:spcAft>
            </a:pPr>
            <a:r>
              <a:rPr lang="en-US" dirty="0"/>
              <a:t>Others?</a:t>
            </a:r>
          </a:p>
          <a:p>
            <a:endParaRPr lang="en-US" dirty="0"/>
          </a:p>
        </p:txBody>
      </p:sp>
    </p:spTree>
    <p:extLst>
      <p:ext uri="{BB962C8B-B14F-4D97-AF65-F5344CB8AC3E}">
        <p14:creationId xmlns:p14="http://schemas.microsoft.com/office/powerpoint/2010/main" val="19764237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x-graphs.png"/>
          <p:cNvPicPr>
            <a:picLocks noChangeAspect="1"/>
          </p:cNvPicPr>
          <p:nvPr/>
        </p:nvPicPr>
        <p:blipFill rotWithShape="1">
          <a:blip r:embed="rId2" cstate="email">
            <a:extLst>
              <a:ext uri="{28A0092B-C50C-407E-A947-70E740481C1C}">
                <a14:useLocalDpi xmlns:a14="http://schemas.microsoft.com/office/drawing/2010/main" val="0"/>
              </a:ext>
            </a:extLst>
          </a:blip>
          <a:srcRect t="53029" r="1515" b="1971"/>
          <a:stretch/>
        </p:blipFill>
        <p:spPr>
          <a:xfrm>
            <a:off x="1472646" y="1648358"/>
            <a:ext cx="6655908" cy="5666842"/>
          </a:xfrm>
          <a:prstGeom prst="rect">
            <a:avLst/>
          </a:prstGeom>
          <a:ln>
            <a:noFill/>
          </a:ln>
        </p:spPr>
      </p:pic>
      <p:sp>
        <p:nvSpPr>
          <p:cNvPr id="3" name="TextBox 2"/>
          <p:cNvSpPr txBox="1"/>
          <p:nvPr/>
        </p:nvSpPr>
        <p:spPr>
          <a:xfrm>
            <a:off x="4960620" y="6339840"/>
            <a:ext cx="598290" cy="393954"/>
          </a:xfrm>
          <a:prstGeom prst="rect">
            <a:avLst/>
          </a:prstGeom>
          <a:noFill/>
        </p:spPr>
        <p:txBody>
          <a:bodyPr wrap="none" lIns="96661" tIns="48331" rIns="96661" bIns="48331" rtlCol="0">
            <a:spAutoFit/>
          </a:bodyPr>
          <a:lstStyle/>
          <a:p>
            <a:r>
              <a:rPr lang="en-US" dirty="0"/>
              <a:t>$30 </a:t>
            </a:r>
          </a:p>
        </p:txBody>
      </p:sp>
      <p:sp>
        <p:nvSpPr>
          <p:cNvPr id="4" name="TextBox 3"/>
          <p:cNvSpPr txBox="1"/>
          <p:nvPr/>
        </p:nvSpPr>
        <p:spPr>
          <a:xfrm>
            <a:off x="5520690" y="5364480"/>
            <a:ext cx="733087" cy="393954"/>
          </a:xfrm>
          <a:prstGeom prst="rect">
            <a:avLst/>
          </a:prstGeom>
          <a:noFill/>
        </p:spPr>
        <p:txBody>
          <a:bodyPr wrap="none" lIns="96661" tIns="48331" rIns="96661" bIns="48331" rtlCol="0">
            <a:spAutoFit/>
          </a:bodyPr>
          <a:lstStyle/>
          <a:p>
            <a:r>
              <a:rPr lang="en-US" dirty="0"/>
              <a:t>$323</a:t>
            </a:r>
          </a:p>
        </p:txBody>
      </p:sp>
      <p:sp>
        <p:nvSpPr>
          <p:cNvPr id="5" name="TextBox 4"/>
          <p:cNvSpPr txBox="1"/>
          <p:nvPr/>
        </p:nvSpPr>
        <p:spPr>
          <a:xfrm>
            <a:off x="6320790" y="5364480"/>
            <a:ext cx="733087" cy="393954"/>
          </a:xfrm>
          <a:prstGeom prst="rect">
            <a:avLst/>
          </a:prstGeom>
          <a:noFill/>
        </p:spPr>
        <p:txBody>
          <a:bodyPr wrap="none" lIns="96661" tIns="48331" rIns="96661" bIns="48331" rtlCol="0">
            <a:spAutoFit/>
          </a:bodyPr>
          <a:lstStyle/>
          <a:p>
            <a:r>
              <a:rPr lang="en-US" dirty="0"/>
              <a:t>$306</a:t>
            </a:r>
          </a:p>
        </p:txBody>
      </p:sp>
      <p:sp>
        <p:nvSpPr>
          <p:cNvPr id="6" name="TextBox 5"/>
          <p:cNvSpPr txBox="1"/>
          <p:nvPr/>
        </p:nvSpPr>
        <p:spPr>
          <a:xfrm>
            <a:off x="7040880" y="4551680"/>
            <a:ext cx="733087" cy="393954"/>
          </a:xfrm>
          <a:prstGeom prst="rect">
            <a:avLst/>
          </a:prstGeom>
          <a:noFill/>
        </p:spPr>
        <p:txBody>
          <a:bodyPr wrap="none" lIns="96661" tIns="48331" rIns="96661" bIns="48331" rtlCol="0">
            <a:spAutoFit/>
          </a:bodyPr>
          <a:lstStyle/>
          <a:p>
            <a:r>
              <a:rPr lang="en-US" dirty="0"/>
              <a:t>$456</a:t>
            </a:r>
          </a:p>
        </p:txBody>
      </p:sp>
      <p:sp>
        <p:nvSpPr>
          <p:cNvPr id="8" name="Title 7"/>
          <p:cNvSpPr>
            <a:spLocks noGrp="1"/>
          </p:cNvSpPr>
          <p:nvPr>
            <p:ph type="title"/>
          </p:nvPr>
        </p:nvSpPr>
        <p:spPr/>
        <p:txBody>
          <a:bodyPr/>
          <a:lstStyle/>
          <a:p>
            <a:r>
              <a:rPr lang="en-US" dirty="0"/>
              <a:t>The Value of Choice Architecture</a:t>
            </a:r>
          </a:p>
        </p:txBody>
      </p:sp>
    </p:spTree>
    <p:extLst>
      <p:ext uri="{BB962C8B-B14F-4D97-AF65-F5344CB8AC3E}">
        <p14:creationId xmlns:p14="http://schemas.microsoft.com/office/powerpoint/2010/main" val="84083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Value of Choice Architecture?</a:t>
            </a:r>
          </a:p>
        </p:txBody>
      </p:sp>
      <p:sp>
        <p:nvSpPr>
          <p:cNvPr id="3" name="Content Placeholder 2"/>
          <p:cNvSpPr>
            <a:spLocks noGrp="1"/>
          </p:cNvSpPr>
          <p:nvPr>
            <p:ph idx="1"/>
          </p:nvPr>
        </p:nvSpPr>
        <p:spPr/>
        <p:txBody>
          <a:bodyPr/>
          <a:lstStyle/>
          <a:p>
            <a:r>
              <a:rPr lang="en-US" dirty="0"/>
              <a:t>Difference in Performance:   </a:t>
            </a:r>
          </a:p>
          <a:p>
            <a:pPr lvl="1"/>
            <a:r>
              <a:rPr lang="en-US" dirty="0"/>
              <a:t>A $533 loss with no aid.</a:t>
            </a:r>
          </a:p>
          <a:p>
            <a:pPr lvl="1"/>
            <a:r>
              <a:rPr lang="en-US" dirty="0"/>
              <a:t>A $77 loss with calculators and smart defaults.</a:t>
            </a:r>
          </a:p>
          <a:p>
            <a:pPr lvl="1"/>
            <a:r>
              <a:rPr lang="en-US" dirty="0"/>
              <a:t>A $456 savings.</a:t>
            </a:r>
          </a:p>
          <a:p>
            <a:pPr lvl="1"/>
            <a:endParaRPr lang="en-US" dirty="0"/>
          </a:p>
          <a:p>
            <a:r>
              <a:rPr lang="en-US" dirty="0"/>
              <a:t>For individuals, this error is 1% of household income.</a:t>
            </a:r>
          </a:p>
          <a:p>
            <a:r>
              <a:rPr lang="en-US" dirty="0"/>
              <a:t>In aggregate 2017 saw 9 million people enrolled, the aggregate difference is $4.1 billion dollars a year.</a:t>
            </a:r>
          </a:p>
          <a:p>
            <a:r>
              <a:rPr lang="en-US" dirty="0"/>
              <a:t>Since almost all are subsidized, there will be a large benefit to taxpayers.</a:t>
            </a:r>
          </a:p>
          <a:p>
            <a:r>
              <a:rPr lang="en-US" dirty="0"/>
              <a:t>Cheap to implement.</a:t>
            </a:r>
          </a:p>
        </p:txBody>
      </p:sp>
    </p:spTree>
    <p:extLst>
      <p:ext uri="{BB962C8B-B14F-4D97-AF65-F5344CB8AC3E}">
        <p14:creationId xmlns:p14="http://schemas.microsoft.com/office/powerpoint/2010/main" val="35751316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 of a Choice Architecture</a:t>
            </a:r>
          </a:p>
        </p:txBody>
      </p:sp>
      <p:sp>
        <p:nvSpPr>
          <p:cNvPr id="3" name="Content Placeholder 2"/>
          <p:cNvSpPr>
            <a:spLocks noGrp="1"/>
          </p:cNvSpPr>
          <p:nvPr>
            <p:ph idx="1"/>
          </p:nvPr>
        </p:nvSpPr>
        <p:spPr>
          <a:xfrm>
            <a:off x="484882" y="1286934"/>
            <a:ext cx="8639702" cy="5247641"/>
          </a:xfrm>
        </p:spPr>
        <p:txBody>
          <a:bodyPr>
            <a:normAutofit fontScale="25000" lnSpcReduction="20000"/>
          </a:bodyPr>
          <a:lstStyle/>
          <a:p>
            <a:pPr>
              <a:lnSpc>
                <a:spcPts val="1400"/>
              </a:lnSpc>
              <a:spcAft>
                <a:spcPts val="529"/>
              </a:spcAft>
            </a:pPr>
            <a:r>
              <a:rPr lang="en-US" sz="7200" dirty="0"/>
              <a:t>Use Choice Architecture</a:t>
            </a:r>
          </a:p>
          <a:p>
            <a:pPr lvl="1">
              <a:lnSpc>
                <a:spcPts val="1400"/>
              </a:lnSpc>
              <a:spcAft>
                <a:spcPts val="529"/>
              </a:spcAft>
            </a:pPr>
            <a:r>
              <a:rPr lang="en-US" sz="7200" b="1" dirty="0"/>
              <a:t>Smart Defaults</a:t>
            </a:r>
            <a:r>
              <a:rPr lang="en-US" sz="7200" dirty="0"/>
              <a:t>:  Pick ‘best’ option given answers to simple questions such as age, family size, health, tolerance for out-of-pocket expenses.   </a:t>
            </a:r>
          </a:p>
          <a:p>
            <a:pPr lvl="1">
              <a:lnSpc>
                <a:spcPts val="1400"/>
              </a:lnSpc>
              <a:spcAft>
                <a:spcPts val="1057"/>
              </a:spcAft>
            </a:pPr>
            <a:r>
              <a:rPr lang="en-US" sz="7200" b="1" dirty="0"/>
              <a:t>Tell, Don’t Ask:</a:t>
            </a:r>
            <a:r>
              <a:rPr lang="en-US" sz="7200" b="1" i="1" dirty="0"/>
              <a:t> </a:t>
            </a:r>
            <a:r>
              <a:rPr lang="en-US" sz="7200" dirty="0"/>
              <a:t>Present actuarially generated numbers for expected usage as an anchor.</a:t>
            </a:r>
          </a:p>
          <a:p>
            <a:pPr lvl="1">
              <a:lnSpc>
                <a:spcPts val="1400"/>
              </a:lnSpc>
              <a:spcAft>
                <a:spcPts val="529"/>
              </a:spcAft>
            </a:pPr>
            <a:r>
              <a:rPr lang="en-US" sz="7200" b="1" dirty="0"/>
              <a:t>Smart Sets or Standardize Options</a:t>
            </a:r>
          </a:p>
          <a:p>
            <a:pPr lvl="2">
              <a:lnSpc>
                <a:spcPts val="1400"/>
              </a:lnSpc>
              <a:spcAft>
                <a:spcPts val="529"/>
              </a:spcAft>
            </a:pPr>
            <a:r>
              <a:rPr lang="en-US" sz="7200" dirty="0"/>
              <a:t>Limit choice options.</a:t>
            </a:r>
          </a:p>
          <a:p>
            <a:pPr lvl="2">
              <a:lnSpc>
                <a:spcPts val="1400"/>
              </a:lnSpc>
              <a:spcAft>
                <a:spcPts val="1057"/>
              </a:spcAft>
            </a:pPr>
            <a:r>
              <a:rPr lang="en-US" sz="7200" dirty="0"/>
              <a:t>Eliminate dominated options.</a:t>
            </a:r>
          </a:p>
          <a:p>
            <a:pPr lvl="1">
              <a:lnSpc>
                <a:spcPts val="1400"/>
              </a:lnSpc>
              <a:spcAft>
                <a:spcPts val="1057"/>
              </a:spcAft>
            </a:pPr>
            <a:r>
              <a:rPr lang="en-US" sz="7200" b="1" dirty="0"/>
              <a:t>Sorting and Calculators</a:t>
            </a:r>
          </a:p>
          <a:p>
            <a:pPr lvl="1">
              <a:lnSpc>
                <a:spcPts val="1400"/>
              </a:lnSpc>
              <a:spcAft>
                <a:spcPts val="529"/>
              </a:spcAft>
            </a:pPr>
            <a:r>
              <a:rPr lang="en-US" sz="7200" dirty="0"/>
              <a:t>Frame out-of-pocket costs.</a:t>
            </a:r>
            <a:endParaRPr lang="en-US" dirty="0"/>
          </a:p>
          <a:p>
            <a:pPr>
              <a:spcAft>
                <a:spcPts val="1057"/>
              </a:spcAft>
            </a:pPr>
            <a:r>
              <a:rPr lang="en-US" sz="6400" dirty="0"/>
              <a:t>But that is paternalistic: “</a:t>
            </a:r>
            <a:r>
              <a:rPr lang="en-US" sz="6400" dirty="0" err="1"/>
              <a:t>EZPath</a:t>
            </a:r>
            <a:r>
              <a:rPr lang="en-US" sz="6400" dirty="0"/>
              <a:t>” choices.</a:t>
            </a:r>
          </a:p>
          <a:p>
            <a:pPr>
              <a:spcAft>
                <a:spcPts val="1057"/>
              </a:spcAft>
            </a:pPr>
            <a:r>
              <a:rPr lang="en-US" dirty="0"/>
              <a:t>Social Support, Friends, Brokers?</a:t>
            </a:r>
          </a:p>
          <a:p>
            <a:endParaRPr lang="en-US" dirty="0"/>
          </a:p>
        </p:txBody>
      </p:sp>
    </p:spTree>
    <p:extLst>
      <p:ext uri="{BB962C8B-B14F-4D97-AF65-F5344CB8AC3E}">
        <p14:creationId xmlns:p14="http://schemas.microsoft.com/office/powerpoint/2010/main" val="5301799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rtl="0"/>
            <a:r>
              <a:rPr lang="en-US" dirty="0"/>
              <a:t>Experiment 2: Results (cont)</a:t>
            </a:r>
            <a:endParaRPr lang="he-IL" dirty="0"/>
          </a:p>
        </p:txBody>
      </p:sp>
      <p:graphicFrame>
        <p:nvGraphicFramePr>
          <p:cNvPr id="7" name="Table 6"/>
          <p:cNvGraphicFramePr>
            <a:graphicFrameLocks noGrp="1"/>
          </p:cNvGraphicFramePr>
          <p:nvPr>
            <p:extLst>
              <p:ext uri="{D42A27DB-BD31-4B8C-83A1-F6EECF244321}">
                <p14:modId xmlns:p14="http://schemas.microsoft.com/office/powerpoint/2010/main" val="1457341505"/>
              </p:ext>
            </p:extLst>
          </p:nvPr>
        </p:nvGraphicFramePr>
        <p:xfrm>
          <a:off x="466370" y="2495503"/>
          <a:ext cx="8668458" cy="2960968"/>
        </p:xfrm>
        <a:graphic>
          <a:graphicData uri="http://schemas.openxmlformats.org/drawingml/2006/table">
            <a:tbl>
              <a:tblPr firstRow="1" bandRow="1"/>
              <a:tblGrid>
                <a:gridCol w="1444743">
                  <a:extLst>
                    <a:ext uri="{9D8B030D-6E8A-4147-A177-3AD203B41FA5}">
                      <a16:colId xmlns:a16="http://schemas.microsoft.com/office/drawing/2014/main" xmlns="" val="20000"/>
                    </a:ext>
                  </a:extLst>
                </a:gridCol>
                <a:gridCol w="1444743">
                  <a:extLst>
                    <a:ext uri="{9D8B030D-6E8A-4147-A177-3AD203B41FA5}">
                      <a16:colId xmlns:a16="http://schemas.microsoft.com/office/drawing/2014/main" xmlns="" val="20001"/>
                    </a:ext>
                  </a:extLst>
                </a:gridCol>
                <a:gridCol w="1444743">
                  <a:extLst>
                    <a:ext uri="{9D8B030D-6E8A-4147-A177-3AD203B41FA5}">
                      <a16:colId xmlns:a16="http://schemas.microsoft.com/office/drawing/2014/main" xmlns="" val="20002"/>
                    </a:ext>
                  </a:extLst>
                </a:gridCol>
                <a:gridCol w="1444743">
                  <a:extLst>
                    <a:ext uri="{9D8B030D-6E8A-4147-A177-3AD203B41FA5}">
                      <a16:colId xmlns:a16="http://schemas.microsoft.com/office/drawing/2014/main" xmlns="" val="20003"/>
                    </a:ext>
                  </a:extLst>
                </a:gridCol>
                <a:gridCol w="1444743">
                  <a:extLst>
                    <a:ext uri="{9D8B030D-6E8A-4147-A177-3AD203B41FA5}">
                      <a16:colId xmlns:a16="http://schemas.microsoft.com/office/drawing/2014/main" xmlns="" val="20004"/>
                    </a:ext>
                  </a:extLst>
                </a:gridCol>
                <a:gridCol w="1444743">
                  <a:extLst>
                    <a:ext uri="{9D8B030D-6E8A-4147-A177-3AD203B41FA5}">
                      <a16:colId xmlns:a16="http://schemas.microsoft.com/office/drawing/2014/main" xmlns="" val="20005"/>
                    </a:ext>
                  </a:extLst>
                </a:gridCol>
              </a:tblGrid>
              <a:tr h="1480484">
                <a:tc>
                  <a:txBody>
                    <a:bodyPr/>
                    <a:lstStyle>
                      <a:lvl1pPr marL="0" algn="r" rtl="1" eaLnBrk="1" latinLnBrk="0" hangingPunct="1">
                        <a:defRPr kumimoji="0" b="1" kern="1200">
                          <a:solidFill>
                            <a:schemeClr val="lt1"/>
                          </a:solidFill>
                          <a:latin typeface="Arial"/>
                          <a:cs typeface="Arial"/>
                        </a:defRPr>
                      </a:lvl1pPr>
                      <a:lvl2pPr marL="457200" algn="r" rtl="1" eaLnBrk="1" latinLnBrk="0" hangingPunct="1">
                        <a:defRPr kumimoji="0" b="1" kern="1200">
                          <a:solidFill>
                            <a:schemeClr val="lt1"/>
                          </a:solidFill>
                          <a:latin typeface="Arial"/>
                          <a:cs typeface="Arial"/>
                        </a:defRPr>
                      </a:lvl2pPr>
                      <a:lvl3pPr marL="914400" algn="r" rtl="1" eaLnBrk="1" latinLnBrk="0" hangingPunct="1">
                        <a:defRPr kumimoji="0" b="1" kern="1200">
                          <a:solidFill>
                            <a:schemeClr val="lt1"/>
                          </a:solidFill>
                          <a:latin typeface="Arial"/>
                          <a:cs typeface="Arial"/>
                        </a:defRPr>
                      </a:lvl3pPr>
                      <a:lvl4pPr marL="1371600" algn="r" rtl="1" eaLnBrk="1" latinLnBrk="0" hangingPunct="1">
                        <a:defRPr kumimoji="0" b="1" kern="1200">
                          <a:solidFill>
                            <a:schemeClr val="lt1"/>
                          </a:solidFill>
                          <a:latin typeface="Arial"/>
                          <a:cs typeface="Arial"/>
                        </a:defRPr>
                      </a:lvl4pPr>
                      <a:lvl5pPr marL="1828800" algn="r" rtl="1" eaLnBrk="1" latinLnBrk="0" hangingPunct="1">
                        <a:defRPr kumimoji="0" b="1" kern="1200">
                          <a:solidFill>
                            <a:schemeClr val="lt1"/>
                          </a:solidFill>
                          <a:latin typeface="Arial"/>
                          <a:cs typeface="Arial"/>
                        </a:defRPr>
                      </a:lvl5pPr>
                      <a:lvl6pPr marL="2286000" algn="r" rtl="1" eaLnBrk="1" latinLnBrk="0" hangingPunct="1">
                        <a:defRPr kumimoji="0" b="1" kern="1200">
                          <a:solidFill>
                            <a:schemeClr val="lt1"/>
                          </a:solidFill>
                          <a:latin typeface="Arial"/>
                          <a:cs typeface="Arial"/>
                        </a:defRPr>
                      </a:lvl6pPr>
                      <a:lvl7pPr marL="2743200" algn="r" rtl="1" eaLnBrk="1" latinLnBrk="0" hangingPunct="1">
                        <a:defRPr kumimoji="0" b="1" kern="1200">
                          <a:solidFill>
                            <a:schemeClr val="lt1"/>
                          </a:solidFill>
                          <a:latin typeface="Arial"/>
                          <a:cs typeface="Arial"/>
                        </a:defRPr>
                      </a:lvl7pPr>
                      <a:lvl8pPr marL="3200400" algn="r" rtl="1" eaLnBrk="1" latinLnBrk="0" hangingPunct="1">
                        <a:defRPr kumimoji="0" b="1" kern="1200">
                          <a:solidFill>
                            <a:schemeClr val="lt1"/>
                          </a:solidFill>
                          <a:latin typeface="Arial"/>
                          <a:cs typeface="Arial"/>
                        </a:defRPr>
                      </a:lvl8pPr>
                      <a:lvl9pPr marL="3657600" algn="r" rtl="1" eaLnBrk="1" latinLnBrk="0" hangingPunct="1">
                        <a:defRPr kumimoji="0" b="1" kern="1200">
                          <a:solidFill>
                            <a:schemeClr val="lt1"/>
                          </a:solidFill>
                          <a:latin typeface="Arial"/>
                          <a:cs typeface="Arial"/>
                        </a:defRPr>
                      </a:lvl9pPr>
                      <a:extLst/>
                    </a:lstStyle>
                    <a:p>
                      <a:pPr algn="ctr"/>
                      <a:r>
                        <a:rPr lang="en-US" sz="1900" dirty="0">
                          <a:solidFill>
                            <a:schemeClr val="tx1"/>
                          </a:solidFill>
                        </a:rPr>
                        <a:t>Resource</a:t>
                      </a:r>
                    </a:p>
                  </a:txBody>
                  <a:tcPr marL="96012" marR="96012" marT="48768" marB="48768"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r" rtl="1" eaLnBrk="1" latinLnBrk="0" hangingPunct="1">
                        <a:defRPr kumimoji="0" b="1" kern="1200">
                          <a:solidFill>
                            <a:schemeClr val="lt1"/>
                          </a:solidFill>
                          <a:latin typeface="Arial"/>
                          <a:cs typeface="Arial"/>
                        </a:defRPr>
                      </a:lvl1pPr>
                      <a:lvl2pPr marL="457200" algn="r" rtl="1" eaLnBrk="1" latinLnBrk="0" hangingPunct="1">
                        <a:defRPr kumimoji="0" b="1" kern="1200">
                          <a:solidFill>
                            <a:schemeClr val="lt1"/>
                          </a:solidFill>
                          <a:latin typeface="Arial"/>
                          <a:cs typeface="Arial"/>
                        </a:defRPr>
                      </a:lvl2pPr>
                      <a:lvl3pPr marL="914400" algn="r" rtl="1" eaLnBrk="1" latinLnBrk="0" hangingPunct="1">
                        <a:defRPr kumimoji="0" b="1" kern="1200">
                          <a:solidFill>
                            <a:schemeClr val="lt1"/>
                          </a:solidFill>
                          <a:latin typeface="Arial"/>
                          <a:cs typeface="Arial"/>
                        </a:defRPr>
                      </a:lvl3pPr>
                      <a:lvl4pPr marL="1371600" algn="r" rtl="1" eaLnBrk="1" latinLnBrk="0" hangingPunct="1">
                        <a:defRPr kumimoji="0" b="1" kern="1200">
                          <a:solidFill>
                            <a:schemeClr val="lt1"/>
                          </a:solidFill>
                          <a:latin typeface="Arial"/>
                          <a:cs typeface="Arial"/>
                        </a:defRPr>
                      </a:lvl4pPr>
                      <a:lvl5pPr marL="1828800" algn="r" rtl="1" eaLnBrk="1" latinLnBrk="0" hangingPunct="1">
                        <a:defRPr kumimoji="0" b="1" kern="1200">
                          <a:solidFill>
                            <a:schemeClr val="lt1"/>
                          </a:solidFill>
                          <a:latin typeface="Arial"/>
                          <a:cs typeface="Arial"/>
                        </a:defRPr>
                      </a:lvl5pPr>
                      <a:lvl6pPr marL="2286000" algn="r" rtl="1" eaLnBrk="1" latinLnBrk="0" hangingPunct="1">
                        <a:defRPr kumimoji="0" b="1" kern="1200">
                          <a:solidFill>
                            <a:schemeClr val="lt1"/>
                          </a:solidFill>
                          <a:latin typeface="Arial"/>
                          <a:cs typeface="Arial"/>
                        </a:defRPr>
                      </a:lvl6pPr>
                      <a:lvl7pPr marL="2743200" algn="r" rtl="1" eaLnBrk="1" latinLnBrk="0" hangingPunct="1">
                        <a:defRPr kumimoji="0" b="1" kern="1200">
                          <a:solidFill>
                            <a:schemeClr val="lt1"/>
                          </a:solidFill>
                          <a:latin typeface="Arial"/>
                          <a:cs typeface="Arial"/>
                        </a:defRPr>
                      </a:lvl7pPr>
                      <a:lvl8pPr marL="3200400" algn="r" rtl="1" eaLnBrk="1" latinLnBrk="0" hangingPunct="1">
                        <a:defRPr kumimoji="0" b="1" kern="1200">
                          <a:solidFill>
                            <a:schemeClr val="lt1"/>
                          </a:solidFill>
                          <a:latin typeface="Arial"/>
                          <a:cs typeface="Arial"/>
                        </a:defRPr>
                      </a:lvl8pPr>
                      <a:lvl9pPr marL="3657600" algn="r" rtl="1" eaLnBrk="1" latinLnBrk="0" hangingPunct="1">
                        <a:defRPr kumimoji="0" b="1" kern="1200">
                          <a:solidFill>
                            <a:schemeClr val="lt1"/>
                          </a:solidFill>
                          <a:latin typeface="Arial"/>
                          <a:cs typeface="Arial"/>
                        </a:defRPr>
                      </a:lvl9pPr>
                      <a:extLst/>
                    </a:lstStyle>
                    <a:p>
                      <a:pPr algn="ctr"/>
                      <a:r>
                        <a:rPr lang="en-US" sz="1900" b="1" kern="1200" dirty="0">
                          <a:solidFill>
                            <a:schemeClr val="tx1"/>
                          </a:solidFill>
                          <a:latin typeface="+mn-lt"/>
                          <a:ea typeface="+mn-ea"/>
                          <a:cs typeface="+mn-cs"/>
                        </a:rPr>
                        <a:t>Calculator</a:t>
                      </a:r>
                      <a:endParaRPr lang="en-US" sz="1900" dirty="0">
                        <a:solidFill>
                          <a:schemeClr val="tx1"/>
                        </a:solidFill>
                      </a:endParaRPr>
                    </a:p>
                  </a:txBody>
                  <a:tcPr marL="96012" marR="96012" marT="48768" marB="4876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r" rtl="1" eaLnBrk="1" latinLnBrk="0" hangingPunct="1">
                        <a:defRPr kumimoji="0" b="1" kern="1200">
                          <a:solidFill>
                            <a:schemeClr val="lt1"/>
                          </a:solidFill>
                          <a:latin typeface="Arial"/>
                          <a:cs typeface="Arial"/>
                        </a:defRPr>
                      </a:lvl1pPr>
                      <a:lvl2pPr marL="457200" algn="r" rtl="1" eaLnBrk="1" latinLnBrk="0" hangingPunct="1">
                        <a:defRPr kumimoji="0" b="1" kern="1200">
                          <a:solidFill>
                            <a:schemeClr val="lt1"/>
                          </a:solidFill>
                          <a:latin typeface="Arial"/>
                          <a:cs typeface="Arial"/>
                        </a:defRPr>
                      </a:lvl2pPr>
                      <a:lvl3pPr marL="914400" algn="r" rtl="1" eaLnBrk="1" latinLnBrk="0" hangingPunct="1">
                        <a:defRPr kumimoji="0" b="1" kern="1200">
                          <a:solidFill>
                            <a:schemeClr val="lt1"/>
                          </a:solidFill>
                          <a:latin typeface="Arial"/>
                          <a:cs typeface="Arial"/>
                        </a:defRPr>
                      </a:lvl3pPr>
                      <a:lvl4pPr marL="1371600" algn="r" rtl="1" eaLnBrk="1" latinLnBrk="0" hangingPunct="1">
                        <a:defRPr kumimoji="0" b="1" kern="1200">
                          <a:solidFill>
                            <a:schemeClr val="lt1"/>
                          </a:solidFill>
                          <a:latin typeface="Arial"/>
                          <a:cs typeface="Arial"/>
                        </a:defRPr>
                      </a:lvl4pPr>
                      <a:lvl5pPr marL="1828800" algn="r" rtl="1" eaLnBrk="1" latinLnBrk="0" hangingPunct="1">
                        <a:defRPr kumimoji="0" b="1" kern="1200">
                          <a:solidFill>
                            <a:schemeClr val="lt1"/>
                          </a:solidFill>
                          <a:latin typeface="Arial"/>
                          <a:cs typeface="Arial"/>
                        </a:defRPr>
                      </a:lvl5pPr>
                      <a:lvl6pPr marL="2286000" algn="r" rtl="1" eaLnBrk="1" latinLnBrk="0" hangingPunct="1">
                        <a:defRPr kumimoji="0" b="1" kern="1200">
                          <a:solidFill>
                            <a:schemeClr val="lt1"/>
                          </a:solidFill>
                          <a:latin typeface="Arial"/>
                          <a:cs typeface="Arial"/>
                        </a:defRPr>
                      </a:lvl6pPr>
                      <a:lvl7pPr marL="2743200" algn="r" rtl="1" eaLnBrk="1" latinLnBrk="0" hangingPunct="1">
                        <a:defRPr kumimoji="0" b="1" kern="1200">
                          <a:solidFill>
                            <a:schemeClr val="lt1"/>
                          </a:solidFill>
                          <a:latin typeface="Arial"/>
                          <a:cs typeface="Arial"/>
                        </a:defRPr>
                      </a:lvl7pPr>
                      <a:lvl8pPr marL="3200400" algn="r" rtl="1" eaLnBrk="1" latinLnBrk="0" hangingPunct="1">
                        <a:defRPr kumimoji="0" b="1" kern="1200">
                          <a:solidFill>
                            <a:schemeClr val="lt1"/>
                          </a:solidFill>
                          <a:latin typeface="Arial"/>
                          <a:cs typeface="Arial"/>
                        </a:defRPr>
                      </a:lvl8pPr>
                      <a:lvl9pPr marL="3657600" algn="r" rtl="1" eaLnBrk="1" latinLnBrk="0" hangingPunct="1">
                        <a:defRPr kumimoji="0" b="1" kern="1200">
                          <a:solidFill>
                            <a:schemeClr val="lt1"/>
                          </a:solidFill>
                          <a:latin typeface="Arial"/>
                          <a:cs typeface="Arial"/>
                        </a:defRPr>
                      </a:lvl9pPr>
                      <a:extLst/>
                    </a:lstStyle>
                    <a:p>
                      <a:pPr algn="ctr"/>
                      <a:r>
                        <a:rPr lang="en-US" sz="1900" dirty="0">
                          <a:solidFill>
                            <a:schemeClr val="tx1"/>
                          </a:solidFill>
                        </a:rPr>
                        <a:t>Peer Chat</a:t>
                      </a:r>
                    </a:p>
                  </a:txBody>
                  <a:tcPr marL="96012" marR="96012" marT="48768" marB="4876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r" rtl="1" eaLnBrk="1" latinLnBrk="0" hangingPunct="1">
                        <a:defRPr kumimoji="0" b="1" kern="1200">
                          <a:solidFill>
                            <a:schemeClr val="lt1"/>
                          </a:solidFill>
                          <a:latin typeface="Arial"/>
                          <a:cs typeface="Arial"/>
                        </a:defRPr>
                      </a:lvl1pPr>
                      <a:lvl2pPr marL="457200" algn="r" rtl="1" eaLnBrk="1" latinLnBrk="0" hangingPunct="1">
                        <a:defRPr kumimoji="0" b="1" kern="1200">
                          <a:solidFill>
                            <a:schemeClr val="lt1"/>
                          </a:solidFill>
                          <a:latin typeface="Arial"/>
                          <a:cs typeface="Arial"/>
                        </a:defRPr>
                      </a:lvl2pPr>
                      <a:lvl3pPr marL="914400" algn="r" rtl="1" eaLnBrk="1" latinLnBrk="0" hangingPunct="1">
                        <a:defRPr kumimoji="0" b="1" kern="1200">
                          <a:solidFill>
                            <a:schemeClr val="lt1"/>
                          </a:solidFill>
                          <a:latin typeface="Arial"/>
                          <a:cs typeface="Arial"/>
                        </a:defRPr>
                      </a:lvl3pPr>
                      <a:lvl4pPr marL="1371600" algn="r" rtl="1" eaLnBrk="1" latinLnBrk="0" hangingPunct="1">
                        <a:defRPr kumimoji="0" b="1" kern="1200">
                          <a:solidFill>
                            <a:schemeClr val="lt1"/>
                          </a:solidFill>
                          <a:latin typeface="Arial"/>
                          <a:cs typeface="Arial"/>
                        </a:defRPr>
                      </a:lvl4pPr>
                      <a:lvl5pPr marL="1828800" algn="r" rtl="1" eaLnBrk="1" latinLnBrk="0" hangingPunct="1">
                        <a:defRPr kumimoji="0" b="1" kern="1200">
                          <a:solidFill>
                            <a:schemeClr val="lt1"/>
                          </a:solidFill>
                          <a:latin typeface="Arial"/>
                          <a:cs typeface="Arial"/>
                        </a:defRPr>
                      </a:lvl5pPr>
                      <a:lvl6pPr marL="2286000" algn="r" rtl="1" eaLnBrk="1" latinLnBrk="0" hangingPunct="1">
                        <a:defRPr kumimoji="0" b="1" kern="1200">
                          <a:solidFill>
                            <a:schemeClr val="lt1"/>
                          </a:solidFill>
                          <a:latin typeface="Arial"/>
                          <a:cs typeface="Arial"/>
                        </a:defRPr>
                      </a:lvl6pPr>
                      <a:lvl7pPr marL="2743200" algn="r" rtl="1" eaLnBrk="1" latinLnBrk="0" hangingPunct="1">
                        <a:defRPr kumimoji="0" b="1" kern="1200">
                          <a:solidFill>
                            <a:schemeClr val="lt1"/>
                          </a:solidFill>
                          <a:latin typeface="Arial"/>
                          <a:cs typeface="Arial"/>
                        </a:defRPr>
                      </a:lvl7pPr>
                      <a:lvl8pPr marL="3200400" algn="r" rtl="1" eaLnBrk="1" latinLnBrk="0" hangingPunct="1">
                        <a:defRPr kumimoji="0" b="1" kern="1200">
                          <a:solidFill>
                            <a:schemeClr val="lt1"/>
                          </a:solidFill>
                          <a:latin typeface="Arial"/>
                          <a:cs typeface="Arial"/>
                        </a:defRPr>
                      </a:lvl8pPr>
                      <a:lvl9pPr marL="3657600" algn="r" rtl="1" eaLnBrk="1" latinLnBrk="0" hangingPunct="1">
                        <a:defRPr kumimoji="0" b="1" kern="1200">
                          <a:solidFill>
                            <a:schemeClr val="lt1"/>
                          </a:solidFill>
                          <a:latin typeface="Arial"/>
                          <a:cs typeface="Arial"/>
                        </a:defRPr>
                      </a:lvl9pPr>
                      <a:extLst/>
                    </a:lstStyle>
                    <a:p>
                      <a:pPr algn="ctr"/>
                      <a:r>
                        <a:rPr lang="en-US" sz="1900" dirty="0">
                          <a:solidFill>
                            <a:schemeClr val="tx1"/>
                          </a:solidFill>
                        </a:rPr>
                        <a:t>Expert Chat</a:t>
                      </a:r>
                    </a:p>
                  </a:txBody>
                  <a:tcPr marL="96012" marR="96012" marT="48768" marB="4876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r" rtl="1" eaLnBrk="1" latinLnBrk="0" hangingPunct="1">
                        <a:defRPr kumimoji="0" b="1" kern="1200">
                          <a:solidFill>
                            <a:schemeClr val="lt1"/>
                          </a:solidFill>
                          <a:latin typeface="Arial"/>
                          <a:cs typeface="Arial"/>
                        </a:defRPr>
                      </a:lvl1pPr>
                      <a:lvl2pPr marL="457200" algn="r" rtl="1" eaLnBrk="1" latinLnBrk="0" hangingPunct="1">
                        <a:defRPr kumimoji="0" b="1" kern="1200">
                          <a:solidFill>
                            <a:schemeClr val="lt1"/>
                          </a:solidFill>
                          <a:latin typeface="Arial"/>
                          <a:cs typeface="Arial"/>
                        </a:defRPr>
                      </a:lvl2pPr>
                      <a:lvl3pPr marL="914400" algn="r" rtl="1" eaLnBrk="1" latinLnBrk="0" hangingPunct="1">
                        <a:defRPr kumimoji="0" b="1" kern="1200">
                          <a:solidFill>
                            <a:schemeClr val="lt1"/>
                          </a:solidFill>
                          <a:latin typeface="Arial"/>
                          <a:cs typeface="Arial"/>
                        </a:defRPr>
                      </a:lvl3pPr>
                      <a:lvl4pPr marL="1371600" algn="r" rtl="1" eaLnBrk="1" latinLnBrk="0" hangingPunct="1">
                        <a:defRPr kumimoji="0" b="1" kern="1200">
                          <a:solidFill>
                            <a:schemeClr val="lt1"/>
                          </a:solidFill>
                          <a:latin typeface="Arial"/>
                          <a:cs typeface="Arial"/>
                        </a:defRPr>
                      </a:lvl4pPr>
                      <a:lvl5pPr marL="1828800" algn="r" rtl="1" eaLnBrk="1" latinLnBrk="0" hangingPunct="1">
                        <a:defRPr kumimoji="0" b="1" kern="1200">
                          <a:solidFill>
                            <a:schemeClr val="lt1"/>
                          </a:solidFill>
                          <a:latin typeface="Arial"/>
                          <a:cs typeface="Arial"/>
                        </a:defRPr>
                      </a:lvl5pPr>
                      <a:lvl6pPr marL="2286000" algn="r" rtl="1" eaLnBrk="1" latinLnBrk="0" hangingPunct="1">
                        <a:defRPr kumimoji="0" b="1" kern="1200">
                          <a:solidFill>
                            <a:schemeClr val="lt1"/>
                          </a:solidFill>
                          <a:latin typeface="Arial"/>
                          <a:cs typeface="Arial"/>
                        </a:defRPr>
                      </a:lvl6pPr>
                      <a:lvl7pPr marL="2743200" algn="r" rtl="1" eaLnBrk="1" latinLnBrk="0" hangingPunct="1">
                        <a:defRPr kumimoji="0" b="1" kern="1200">
                          <a:solidFill>
                            <a:schemeClr val="lt1"/>
                          </a:solidFill>
                          <a:latin typeface="Arial"/>
                          <a:cs typeface="Arial"/>
                        </a:defRPr>
                      </a:lvl7pPr>
                      <a:lvl8pPr marL="3200400" algn="r" rtl="1" eaLnBrk="1" latinLnBrk="0" hangingPunct="1">
                        <a:defRPr kumimoji="0" b="1" kern="1200">
                          <a:solidFill>
                            <a:schemeClr val="lt1"/>
                          </a:solidFill>
                          <a:latin typeface="Arial"/>
                          <a:cs typeface="Arial"/>
                        </a:defRPr>
                      </a:lvl8pPr>
                      <a:lvl9pPr marL="3657600" algn="r" rtl="1" eaLnBrk="1" latinLnBrk="0" hangingPunct="1">
                        <a:defRPr kumimoji="0" b="1" kern="1200">
                          <a:solidFill>
                            <a:schemeClr val="lt1"/>
                          </a:solidFill>
                          <a:latin typeface="Arial"/>
                          <a:cs typeface="Arial"/>
                        </a:defRPr>
                      </a:lvl9pPr>
                      <a:extLst/>
                    </a:lstStyle>
                    <a:p>
                      <a:pPr algn="ctr"/>
                      <a:r>
                        <a:rPr lang="en-US" sz="1900" dirty="0">
                          <a:solidFill>
                            <a:schemeClr val="tx1"/>
                          </a:solidFill>
                        </a:rPr>
                        <a:t>Talk to Family</a:t>
                      </a:r>
                    </a:p>
                  </a:txBody>
                  <a:tcPr marL="96012" marR="96012" marT="48768" marB="4876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r" rtl="1" eaLnBrk="1" latinLnBrk="0" hangingPunct="1">
                        <a:defRPr kumimoji="0" b="1" kern="1200">
                          <a:solidFill>
                            <a:schemeClr val="lt1"/>
                          </a:solidFill>
                          <a:latin typeface="Arial"/>
                          <a:cs typeface="Arial"/>
                        </a:defRPr>
                      </a:lvl1pPr>
                      <a:lvl2pPr marL="457200" algn="r" rtl="1" eaLnBrk="1" latinLnBrk="0" hangingPunct="1">
                        <a:defRPr kumimoji="0" b="1" kern="1200">
                          <a:solidFill>
                            <a:schemeClr val="lt1"/>
                          </a:solidFill>
                          <a:latin typeface="Arial"/>
                          <a:cs typeface="Arial"/>
                        </a:defRPr>
                      </a:lvl2pPr>
                      <a:lvl3pPr marL="914400" algn="r" rtl="1" eaLnBrk="1" latinLnBrk="0" hangingPunct="1">
                        <a:defRPr kumimoji="0" b="1" kern="1200">
                          <a:solidFill>
                            <a:schemeClr val="lt1"/>
                          </a:solidFill>
                          <a:latin typeface="Arial"/>
                          <a:cs typeface="Arial"/>
                        </a:defRPr>
                      </a:lvl3pPr>
                      <a:lvl4pPr marL="1371600" algn="r" rtl="1" eaLnBrk="1" latinLnBrk="0" hangingPunct="1">
                        <a:defRPr kumimoji="0" b="1" kern="1200">
                          <a:solidFill>
                            <a:schemeClr val="lt1"/>
                          </a:solidFill>
                          <a:latin typeface="Arial"/>
                          <a:cs typeface="Arial"/>
                        </a:defRPr>
                      </a:lvl4pPr>
                      <a:lvl5pPr marL="1828800" algn="r" rtl="1" eaLnBrk="1" latinLnBrk="0" hangingPunct="1">
                        <a:defRPr kumimoji="0" b="1" kern="1200">
                          <a:solidFill>
                            <a:schemeClr val="lt1"/>
                          </a:solidFill>
                          <a:latin typeface="Arial"/>
                          <a:cs typeface="Arial"/>
                        </a:defRPr>
                      </a:lvl5pPr>
                      <a:lvl6pPr marL="2286000" algn="r" rtl="1" eaLnBrk="1" latinLnBrk="0" hangingPunct="1">
                        <a:defRPr kumimoji="0" b="1" kern="1200">
                          <a:solidFill>
                            <a:schemeClr val="lt1"/>
                          </a:solidFill>
                          <a:latin typeface="Arial"/>
                          <a:cs typeface="Arial"/>
                        </a:defRPr>
                      </a:lvl6pPr>
                      <a:lvl7pPr marL="2743200" algn="r" rtl="1" eaLnBrk="1" latinLnBrk="0" hangingPunct="1">
                        <a:defRPr kumimoji="0" b="1" kern="1200">
                          <a:solidFill>
                            <a:schemeClr val="lt1"/>
                          </a:solidFill>
                          <a:latin typeface="Arial"/>
                          <a:cs typeface="Arial"/>
                        </a:defRPr>
                      </a:lvl7pPr>
                      <a:lvl8pPr marL="3200400" algn="r" rtl="1" eaLnBrk="1" latinLnBrk="0" hangingPunct="1">
                        <a:defRPr kumimoji="0" b="1" kern="1200">
                          <a:solidFill>
                            <a:schemeClr val="lt1"/>
                          </a:solidFill>
                          <a:latin typeface="Arial"/>
                          <a:cs typeface="Arial"/>
                        </a:defRPr>
                      </a:lvl8pPr>
                      <a:lvl9pPr marL="3657600" algn="r" rtl="1" eaLnBrk="1" latinLnBrk="0" hangingPunct="1">
                        <a:defRPr kumimoji="0" b="1" kern="1200">
                          <a:solidFill>
                            <a:schemeClr val="lt1"/>
                          </a:solidFill>
                          <a:latin typeface="Arial"/>
                          <a:cs typeface="Arial"/>
                        </a:defRPr>
                      </a:lvl9pPr>
                      <a:extLst/>
                    </a:lstStyle>
                    <a:p>
                      <a:pPr algn="ctr"/>
                      <a:r>
                        <a:rPr lang="en-US" sz="1900" dirty="0">
                          <a:solidFill>
                            <a:schemeClr val="tx1"/>
                          </a:solidFill>
                        </a:rPr>
                        <a:t>Talk to friend</a:t>
                      </a:r>
                    </a:p>
                  </a:txBody>
                  <a:tcPr marL="96012" marR="96012" marT="48768" marB="4876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xmlns="" val="10000"/>
                  </a:ext>
                </a:extLst>
              </a:tr>
              <a:tr h="1480484">
                <a:tc>
                  <a:txBody>
                    <a:bodyPr/>
                    <a:lstStyle>
                      <a:lvl1pPr marL="0" algn="r" rtl="1" eaLnBrk="1" latinLnBrk="0" hangingPunct="1">
                        <a:defRPr kumimoji="0" kern="1200">
                          <a:solidFill>
                            <a:schemeClr val="dk1"/>
                          </a:solidFill>
                          <a:latin typeface="Arial"/>
                          <a:cs typeface="Arial"/>
                        </a:defRPr>
                      </a:lvl1pPr>
                      <a:lvl2pPr marL="457200" algn="r" rtl="1" eaLnBrk="1" latinLnBrk="0" hangingPunct="1">
                        <a:defRPr kumimoji="0" kern="1200">
                          <a:solidFill>
                            <a:schemeClr val="dk1"/>
                          </a:solidFill>
                          <a:latin typeface="Arial"/>
                          <a:cs typeface="Arial"/>
                        </a:defRPr>
                      </a:lvl2pPr>
                      <a:lvl3pPr marL="914400" algn="r" rtl="1" eaLnBrk="1" latinLnBrk="0" hangingPunct="1">
                        <a:defRPr kumimoji="0" kern="1200">
                          <a:solidFill>
                            <a:schemeClr val="dk1"/>
                          </a:solidFill>
                          <a:latin typeface="Arial"/>
                          <a:cs typeface="Arial"/>
                        </a:defRPr>
                      </a:lvl3pPr>
                      <a:lvl4pPr marL="1371600" algn="r" rtl="1" eaLnBrk="1" latinLnBrk="0" hangingPunct="1">
                        <a:defRPr kumimoji="0" kern="1200">
                          <a:solidFill>
                            <a:schemeClr val="dk1"/>
                          </a:solidFill>
                          <a:latin typeface="Arial"/>
                          <a:cs typeface="Arial"/>
                        </a:defRPr>
                      </a:lvl4pPr>
                      <a:lvl5pPr marL="1828800" algn="r" rtl="1" eaLnBrk="1" latinLnBrk="0" hangingPunct="1">
                        <a:defRPr kumimoji="0" kern="1200">
                          <a:solidFill>
                            <a:schemeClr val="dk1"/>
                          </a:solidFill>
                          <a:latin typeface="Arial"/>
                          <a:cs typeface="Arial"/>
                        </a:defRPr>
                      </a:lvl5pPr>
                      <a:lvl6pPr marL="2286000" algn="r" rtl="1" eaLnBrk="1" latinLnBrk="0" hangingPunct="1">
                        <a:defRPr kumimoji="0" kern="1200">
                          <a:solidFill>
                            <a:schemeClr val="dk1"/>
                          </a:solidFill>
                          <a:latin typeface="Arial"/>
                          <a:cs typeface="Arial"/>
                        </a:defRPr>
                      </a:lvl6pPr>
                      <a:lvl7pPr marL="2743200" algn="r" rtl="1" eaLnBrk="1" latinLnBrk="0" hangingPunct="1">
                        <a:defRPr kumimoji="0" kern="1200">
                          <a:solidFill>
                            <a:schemeClr val="dk1"/>
                          </a:solidFill>
                          <a:latin typeface="Arial"/>
                          <a:cs typeface="Arial"/>
                        </a:defRPr>
                      </a:lvl7pPr>
                      <a:lvl8pPr marL="3200400" algn="r" rtl="1" eaLnBrk="1" latinLnBrk="0" hangingPunct="1">
                        <a:defRPr kumimoji="0" kern="1200">
                          <a:solidFill>
                            <a:schemeClr val="dk1"/>
                          </a:solidFill>
                          <a:latin typeface="Arial"/>
                          <a:cs typeface="Arial"/>
                        </a:defRPr>
                      </a:lvl8pPr>
                      <a:lvl9pPr marL="3657600" algn="r" rtl="1" eaLnBrk="1" latinLnBrk="0" hangingPunct="1">
                        <a:defRPr kumimoji="0" kern="1200">
                          <a:solidFill>
                            <a:schemeClr val="dk1"/>
                          </a:solidFill>
                          <a:latin typeface="Arial"/>
                          <a:cs typeface="Arial"/>
                        </a:defRPr>
                      </a:lvl9pPr>
                      <a:extLst/>
                    </a:lstStyle>
                    <a:p>
                      <a:pPr algn="ctr"/>
                      <a:r>
                        <a:rPr lang="en-US" sz="1900" b="1" kern="1200" dirty="0">
                          <a:solidFill>
                            <a:schemeClr val="tx1"/>
                          </a:solidFill>
                          <a:latin typeface="+mn-lt"/>
                          <a:ea typeface="+mn-ea"/>
                          <a:cs typeface="+mn-cs"/>
                        </a:rPr>
                        <a:t>Proportion Agreeing</a:t>
                      </a:r>
                    </a:p>
                  </a:txBody>
                  <a:tcPr marL="96012" marR="96012" marT="48768" marB="48768"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r" rtl="1" eaLnBrk="1" latinLnBrk="0" hangingPunct="1">
                        <a:defRPr kumimoji="0" kern="1200">
                          <a:solidFill>
                            <a:schemeClr val="dk1"/>
                          </a:solidFill>
                          <a:latin typeface="Arial"/>
                          <a:cs typeface="Arial"/>
                        </a:defRPr>
                      </a:lvl1pPr>
                      <a:lvl2pPr marL="457200" algn="r" rtl="1" eaLnBrk="1" latinLnBrk="0" hangingPunct="1">
                        <a:defRPr kumimoji="0" kern="1200">
                          <a:solidFill>
                            <a:schemeClr val="dk1"/>
                          </a:solidFill>
                          <a:latin typeface="Arial"/>
                          <a:cs typeface="Arial"/>
                        </a:defRPr>
                      </a:lvl2pPr>
                      <a:lvl3pPr marL="914400" algn="r" rtl="1" eaLnBrk="1" latinLnBrk="0" hangingPunct="1">
                        <a:defRPr kumimoji="0" kern="1200">
                          <a:solidFill>
                            <a:schemeClr val="dk1"/>
                          </a:solidFill>
                          <a:latin typeface="Arial"/>
                          <a:cs typeface="Arial"/>
                        </a:defRPr>
                      </a:lvl3pPr>
                      <a:lvl4pPr marL="1371600" algn="r" rtl="1" eaLnBrk="1" latinLnBrk="0" hangingPunct="1">
                        <a:defRPr kumimoji="0" kern="1200">
                          <a:solidFill>
                            <a:schemeClr val="dk1"/>
                          </a:solidFill>
                          <a:latin typeface="Arial"/>
                          <a:cs typeface="Arial"/>
                        </a:defRPr>
                      </a:lvl4pPr>
                      <a:lvl5pPr marL="1828800" algn="r" rtl="1" eaLnBrk="1" latinLnBrk="0" hangingPunct="1">
                        <a:defRPr kumimoji="0" kern="1200">
                          <a:solidFill>
                            <a:schemeClr val="dk1"/>
                          </a:solidFill>
                          <a:latin typeface="Arial"/>
                          <a:cs typeface="Arial"/>
                        </a:defRPr>
                      </a:lvl5pPr>
                      <a:lvl6pPr marL="2286000" algn="r" rtl="1" eaLnBrk="1" latinLnBrk="0" hangingPunct="1">
                        <a:defRPr kumimoji="0" kern="1200">
                          <a:solidFill>
                            <a:schemeClr val="dk1"/>
                          </a:solidFill>
                          <a:latin typeface="Arial"/>
                          <a:cs typeface="Arial"/>
                        </a:defRPr>
                      </a:lvl6pPr>
                      <a:lvl7pPr marL="2743200" algn="r" rtl="1" eaLnBrk="1" latinLnBrk="0" hangingPunct="1">
                        <a:defRPr kumimoji="0" kern="1200">
                          <a:solidFill>
                            <a:schemeClr val="dk1"/>
                          </a:solidFill>
                          <a:latin typeface="Arial"/>
                          <a:cs typeface="Arial"/>
                        </a:defRPr>
                      </a:lvl7pPr>
                      <a:lvl8pPr marL="3200400" algn="r" rtl="1" eaLnBrk="1" latinLnBrk="0" hangingPunct="1">
                        <a:defRPr kumimoji="0" kern="1200">
                          <a:solidFill>
                            <a:schemeClr val="dk1"/>
                          </a:solidFill>
                          <a:latin typeface="Arial"/>
                          <a:cs typeface="Arial"/>
                        </a:defRPr>
                      </a:lvl8pPr>
                      <a:lvl9pPr marL="3657600" algn="r" rtl="1" eaLnBrk="1" latinLnBrk="0" hangingPunct="1">
                        <a:defRPr kumimoji="0" kern="1200">
                          <a:solidFill>
                            <a:schemeClr val="dk1"/>
                          </a:solidFill>
                          <a:latin typeface="Arial"/>
                          <a:cs typeface="Arial"/>
                        </a:defRPr>
                      </a:lvl9pPr>
                      <a:extLst/>
                    </a:lstStyle>
                    <a:p>
                      <a:pPr algn="ctr"/>
                      <a:r>
                        <a:rPr lang="en-US" sz="2600" b="1" dirty="0">
                          <a:solidFill>
                            <a:schemeClr val="tx1"/>
                          </a:solidFill>
                        </a:rPr>
                        <a:t>0.63</a:t>
                      </a:r>
                    </a:p>
                  </a:txBody>
                  <a:tcPr marL="96012" marR="96012" marT="48768" marB="4876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lvl1pPr marL="0" algn="r" rtl="1" eaLnBrk="1" latinLnBrk="0" hangingPunct="1">
                        <a:defRPr kumimoji="0" kern="1200">
                          <a:solidFill>
                            <a:schemeClr val="dk1"/>
                          </a:solidFill>
                          <a:latin typeface="Arial"/>
                          <a:cs typeface="Arial"/>
                        </a:defRPr>
                      </a:lvl1pPr>
                      <a:lvl2pPr marL="457200" algn="r" rtl="1" eaLnBrk="1" latinLnBrk="0" hangingPunct="1">
                        <a:defRPr kumimoji="0" kern="1200">
                          <a:solidFill>
                            <a:schemeClr val="dk1"/>
                          </a:solidFill>
                          <a:latin typeface="Arial"/>
                          <a:cs typeface="Arial"/>
                        </a:defRPr>
                      </a:lvl2pPr>
                      <a:lvl3pPr marL="914400" algn="r" rtl="1" eaLnBrk="1" latinLnBrk="0" hangingPunct="1">
                        <a:defRPr kumimoji="0" kern="1200">
                          <a:solidFill>
                            <a:schemeClr val="dk1"/>
                          </a:solidFill>
                          <a:latin typeface="Arial"/>
                          <a:cs typeface="Arial"/>
                        </a:defRPr>
                      </a:lvl3pPr>
                      <a:lvl4pPr marL="1371600" algn="r" rtl="1" eaLnBrk="1" latinLnBrk="0" hangingPunct="1">
                        <a:defRPr kumimoji="0" kern="1200">
                          <a:solidFill>
                            <a:schemeClr val="dk1"/>
                          </a:solidFill>
                          <a:latin typeface="Arial"/>
                          <a:cs typeface="Arial"/>
                        </a:defRPr>
                      </a:lvl4pPr>
                      <a:lvl5pPr marL="1828800" algn="r" rtl="1" eaLnBrk="1" latinLnBrk="0" hangingPunct="1">
                        <a:defRPr kumimoji="0" kern="1200">
                          <a:solidFill>
                            <a:schemeClr val="dk1"/>
                          </a:solidFill>
                          <a:latin typeface="Arial"/>
                          <a:cs typeface="Arial"/>
                        </a:defRPr>
                      </a:lvl5pPr>
                      <a:lvl6pPr marL="2286000" algn="r" rtl="1" eaLnBrk="1" latinLnBrk="0" hangingPunct="1">
                        <a:defRPr kumimoji="0" kern="1200">
                          <a:solidFill>
                            <a:schemeClr val="dk1"/>
                          </a:solidFill>
                          <a:latin typeface="Arial"/>
                          <a:cs typeface="Arial"/>
                        </a:defRPr>
                      </a:lvl6pPr>
                      <a:lvl7pPr marL="2743200" algn="r" rtl="1" eaLnBrk="1" latinLnBrk="0" hangingPunct="1">
                        <a:defRPr kumimoji="0" kern="1200">
                          <a:solidFill>
                            <a:schemeClr val="dk1"/>
                          </a:solidFill>
                          <a:latin typeface="Arial"/>
                          <a:cs typeface="Arial"/>
                        </a:defRPr>
                      </a:lvl7pPr>
                      <a:lvl8pPr marL="3200400" algn="r" rtl="1" eaLnBrk="1" latinLnBrk="0" hangingPunct="1">
                        <a:defRPr kumimoji="0" kern="1200">
                          <a:solidFill>
                            <a:schemeClr val="dk1"/>
                          </a:solidFill>
                          <a:latin typeface="Arial"/>
                          <a:cs typeface="Arial"/>
                        </a:defRPr>
                      </a:lvl8pPr>
                      <a:lvl9pPr marL="3657600" algn="r" rtl="1" eaLnBrk="1" latinLnBrk="0" hangingPunct="1">
                        <a:defRPr kumimoji="0" kern="1200">
                          <a:solidFill>
                            <a:schemeClr val="dk1"/>
                          </a:solidFill>
                          <a:latin typeface="Arial"/>
                          <a:cs typeface="Arial"/>
                        </a:defRPr>
                      </a:lvl9pPr>
                      <a:extLst/>
                    </a:lstStyle>
                    <a:p>
                      <a:pPr algn="ctr"/>
                      <a:r>
                        <a:rPr lang="en-US" sz="2600" b="1" dirty="0">
                          <a:solidFill>
                            <a:schemeClr val="tx1"/>
                          </a:solidFill>
                        </a:rPr>
                        <a:t>0.053</a:t>
                      </a:r>
                    </a:p>
                  </a:txBody>
                  <a:tcPr marL="96012" marR="96012" marT="48768" marB="4876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lvl1pPr marL="0" algn="r" rtl="1" eaLnBrk="1" latinLnBrk="0" hangingPunct="1">
                        <a:defRPr kumimoji="0" kern="1200">
                          <a:solidFill>
                            <a:schemeClr val="dk1"/>
                          </a:solidFill>
                          <a:latin typeface="Arial"/>
                          <a:cs typeface="Arial"/>
                        </a:defRPr>
                      </a:lvl1pPr>
                      <a:lvl2pPr marL="457200" algn="r" rtl="1" eaLnBrk="1" latinLnBrk="0" hangingPunct="1">
                        <a:defRPr kumimoji="0" kern="1200">
                          <a:solidFill>
                            <a:schemeClr val="dk1"/>
                          </a:solidFill>
                          <a:latin typeface="Arial"/>
                          <a:cs typeface="Arial"/>
                        </a:defRPr>
                      </a:lvl2pPr>
                      <a:lvl3pPr marL="914400" algn="r" rtl="1" eaLnBrk="1" latinLnBrk="0" hangingPunct="1">
                        <a:defRPr kumimoji="0" kern="1200">
                          <a:solidFill>
                            <a:schemeClr val="dk1"/>
                          </a:solidFill>
                          <a:latin typeface="Arial"/>
                          <a:cs typeface="Arial"/>
                        </a:defRPr>
                      </a:lvl3pPr>
                      <a:lvl4pPr marL="1371600" algn="r" rtl="1" eaLnBrk="1" latinLnBrk="0" hangingPunct="1">
                        <a:defRPr kumimoji="0" kern="1200">
                          <a:solidFill>
                            <a:schemeClr val="dk1"/>
                          </a:solidFill>
                          <a:latin typeface="Arial"/>
                          <a:cs typeface="Arial"/>
                        </a:defRPr>
                      </a:lvl4pPr>
                      <a:lvl5pPr marL="1828800" algn="r" rtl="1" eaLnBrk="1" latinLnBrk="0" hangingPunct="1">
                        <a:defRPr kumimoji="0" kern="1200">
                          <a:solidFill>
                            <a:schemeClr val="dk1"/>
                          </a:solidFill>
                          <a:latin typeface="Arial"/>
                          <a:cs typeface="Arial"/>
                        </a:defRPr>
                      </a:lvl5pPr>
                      <a:lvl6pPr marL="2286000" algn="r" rtl="1" eaLnBrk="1" latinLnBrk="0" hangingPunct="1">
                        <a:defRPr kumimoji="0" kern="1200">
                          <a:solidFill>
                            <a:schemeClr val="dk1"/>
                          </a:solidFill>
                          <a:latin typeface="Arial"/>
                          <a:cs typeface="Arial"/>
                        </a:defRPr>
                      </a:lvl6pPr>
                      <a:lvl7pPr marL="2743200" algn="r" rtl="1" eaLnBrk="1" latinLnBrk="0" hangingPunct="1">
                        <a:defRPr kumimoji="0" kern="1200">
                          <a:solidFill>
                            <a:schemeClr val="dk1"/>
                          </a:solidFill>
                          <a:latin typeface="Arial"/>
                          <a:cs typeface="Arial"/>
                        </a:defRPr>
                      </a:lvl7pPr>
                      <a:lvl8pPr marL="3200400" algn="r" rtl="1" eaLnBrk="1" latinLnBrk="0" hangingPunct="1">
                        <a:defRPr kumimoji="0" kern="1200">
                          <a:solidFill>
                            <a:schemeClr val="dk1"/>
                          </a:solidFill>
                          <a:latin typeface="Arial"/>
                          <a:cs typeface="Arial"/>
                        </a:defRPr>
                      </a:lvl8pPr>
                      <a:lvl9pPr marL="3657600" algn="r" rtl="1" eaLnBrk="1" latinLnBrk="0" hangingPunct="1">
                        <a:defRPr kumimoji="0" kern="1200">
                          <a:solidFill>
                            <a:schemeClr val="dk1"/>
                          </a:solidFill>
                          <a:latin typeface="Arial"/>
                          <a:cs typeface="Arial"/>
                        </a:defRPr>
                      </a:lvl9pPr>
                      <a:extLst/>
                    </a:lstStyle>
                    <a:p>
                      <a:pPr algn="ctr"/>
                      <a:r>
                        <a:rPr lang="en-US" sz="2600" b="1" dirty="0">
                          <a:solidFill>
                            <a:schemeClr val="tx1"/>
                          </a:solidFill>
                        </a:rPr>
                        <a:t>0.32</a:t>
                      </a:r>
                    </a:p>
                  </a:txBody>
                  <a:tcPr marL="96012" marR="96012" marT="48768" marB="4876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lvl1pPr marL="0" algn="r" rtl="1" eaLnBrk="1" latinLnBrk="0" hangingPunct="1">
                        <a:defRPr kumimoji="0" kern="1200">
                          <a:solidFill>
                            <a:schemeClr val="dk1"/>
                          </a:solidFill>
                          <a:latin typeface="Arial"/>
                          <a:cs typeface="Arial"/>
                        </a:defRPr>
                      </a:lvl1pPr>
                      <a:lvl2pPr marL="457200" algn="r" rtl="1" eaLnBrk="1" latinLnBrk="0" hangingPunct="1">
                        <a:defRPr kumimoji="0" kern="1200">
                          <a:solidFill>
                            <a:schemeClr val="dk1"/>
                          </a:solidFill>
                          <a:latin typeface="Arial"/>
                          <a:cs typeface="Arial"/>
                        </a:defRPr>
                      </a:lvl2pPr>
                      <a:lvl3pPr marL="914400" algn="r" rtl="1" eaLnBrk="1" latinLnBrk="0" hangingPunct="1">
                        <a:defRPr kumimoji="0" kern="1200">
                          <a:solidFill>
                            <a:schemeClr val="dk1"/>
                          </a:solidFill>
                          <a:latin typeface="Arial"/>
                          <a:cs typeface="Arial"/>
                        </a:defRPr>
                      </a:lvl3pPr>
                      <a:lvl4pPr marL="1371600" algn="r" rtl="1" eaLnBrk="1" latinLnBrk="0" hangingPunct="1">
                        <a:defRPr kumimoji="0" kern="1200">
                          <a:solidFill>
                            <a:schemeClr val="dk1"/>
                          </a:solidFill>
                          <a:latin typeface="Arial"/>
                          <a:cs typeface="Arial"/>
                        </a:defRPr>
                      </a:lvl4pPr>
                      <a:lvl5pPr marL="1828800" algn="r" rtl="1" eaLnBrk="1" latinLnBrk="0" hangingPunct="1">
                        <a:defRPr kumimoji="0" kern="1200">
                          <a:solidFill>
                            <a:schemeClr val="dk1"/>
                          </a:solidFill>
                          <a:latin typeface="Arial"/>
                          <a:cs typeface="Arial"/>
                        </a:defRPr>
                      </a:lvl5pPr>
                      <a:lvl6pPr marL="2286000" algn="r" rtl="1" eaLnBrk="1" latinLnBrk="0" hangingPunct="1">
                        <a:defRPr kumimoji="0" kern="1200">
                          <a:solidFill>
                            <a:schemeClr val="dk1"/>
                          </a:solidFill>
                          <a:latin typeface="Arial"/>
                          <a:cs typeface="Arial"/>
                        </a:defRPr>
                      </a:lvl6pPr>
                      <a:lvl7pPr marL="2743200" algn="r" rtl="1" eaLnBrk="1" latinLnBrk="0" hangingPunct="1">
                        <a:defRPr kumimoji="0" kern="1200">
                          <a:solidFill>
                            <a:schemeClr val="dk1"/>
                          </a:solidFill>
                          <a:latin typeface="Arial"/>
                          <a:cs typeface="Arial"/>
                        </a:defRPr>
                      </a:lvl7pPr>
                      <a:lvl8pPr marL="3200400" algn="r" rtl="1" eaLnBrk="1" latinLnBrk="0" hangingPunct="1">
                        <a:defRPr kumimoji="0" kern="1200">
                          <a:solidFill>
                            <a:schemeClr val="dk1"/>
                          </a:solidFill>
                          <a:latin typeface="Arial"/>
                          <a:cs typeface="Arial"/>
                        </a:defRPr>
                      </a:lvl8pPr>
                      <a:lvl9pPr marL="3657600" algn="r" rtl="1" eaLnBrk="1" latinLnBrk="0" hangingPunct="1">
                        <a:defRPr kumimoji="0" kern="1200">
                          <a:solidFill>
                            <a:schemeClr val="dk1"/>
                          </a:solidFill>
                          <a:latin typeface="Arial"/>
                          <a:cs typeface="Arial"/>
                        </a:defRPr>
                      </a:lvl9pPr>
                      <a:extLst/>
                    </a:lstStyle>
                    <a:p>
                      <a:pPr algn="ctr"/>
                      <a:r>
                        <a:rPr lang="en-US" sz="2600" b="1" dirty="0">
                          <a:solidFill>
                            <a:schemeClr val="tx1"/>
                          </a:solidFill>
                        </a:rPr>
                        <a:t>0.33</a:t>
                      </a:r>
                    </a:p>
                  </a:txBody>
                  <a:tcPr marL="96012" marR="96012" marT="48768" marB="4876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lvl1pPr marL="0" algn="r" rtl="1" eaLnBrk="1" latinLnBrk="0" hangingPunct="1">
                        <a:defRPr kumimoji="0" kern="1200">
                          <a:solidFill>
                            <a:schemeClr val="dk1"/>
                          </a:solidFill>
                          <a:latin typeface="Arial"/>
                          <a:cs typeface="Arial"/>
                        </a:defRPr>
                      </a:lvl1pPr>
                      <a:lvl2pPr marL="457200" algn="r" rtl="1" eaLnBrk="1" latinLnBrk="0" hangingPunct="1">
                        <a:defRPr kumimoji="0" kern="1200">
                          <a:solidFill>
                            <a:schemeClr val="dk1"/>
                          </a:solidFill>
                          <a:latin typeface="Arial"/>
                          <a:cs typeface="Arial"/>
                        </a:defRPr>
                      </a:lvl2pPr>
                      <a:lvl3pPr marL="914400" algn="r" rtl="1" eaLnBrk="1" latinLnBrk="0" hangingPunct="1">
                        <a:defRPr kumimoji="0" kern="1200">
                          <a:solidFill>
                            <a:schemeClr val="dk1"/>
                          </a:solidFill>
                          <a:latin typeface="Arial"/>
                          <a:cs typeface="Arial"/>
                        </a:defRPr>
                      </a:lvl3pPr>
                      <a:lvl4pPr marL="1371600" algn="r" rtl="1" eaLnBrk="1" latinLnBrk="0" hangingPunct="1">
                        <a:defRPr kumimoji="0" kern="1200">
                          <a:solidFill>
                            <a:schemeClr val="dk1"/>
                          </a:solidFill>
                          <a:latin typeface="Arial"/>
                          <a:cs typeface="Arial"/>
                        </a:defRPr>
                      </a:lvl4pPr>
                      <a:lvl5pPr marL="1828800" algn="r" rtl="1" eaLnBrk="1" latinLnBrk="0" hangingPunct="1">
                        <a:defRPr kumimoji="0" kern="1200">
                          <a:solidFill>
                            <a:schemeClr val="dk1"/>
                          </a:solidFill>
                          <a:latin typeface="Arial"/>
                          <a:cs typeface="Arial"/>
                        </a:defRPr>
                      </a:lvl5pPr>
                      <a:lvl6pPr marL="2286000" algn="r" rtl="1" eaLnBrk="1" latinLnBrk="0" hangingPunct="1">
                        <a:defRPr kumimoji="0" kern="1200">
                          <a:solidFill>
                            <a:schemeClr val="dk1"/>
                          </a:solidFill>
                          <a:latin typeface="Arial"/>
                          <a:cs typeface="Arial"/>
                        </a:defRPr>
                      </a:lvl6pPr>
                      <a:lvl7pPr marL="2743200" algn="r" rtl="1" eaLnBrk="1" latinLnBrk="0" hangingPunct="1">
                        <a:defRPr kumimoji="0" kern="1200">
                          <a:solidFill>
                            <a:schemeClr val="dk1"/>
                          </a:solidFill>
                          <a:latin typeface="Arial"/>
                          <a:cs typeface="Arial"/>
                        </a:defRPr>
                      </a:lvl7pPr>
                      <a:lvl8pPr marL="3200400" algn="r" rtl="1" eaLnBrk="1" latinLnBrk="0" hangingPunct="1">
                        <a:defRPr kumimoji="0" kern="1200">
                          <a:solidFill>
                            <a:schemeClr val="dk1"/>
                          </a:solidFill>
                          <a:latin typeface="Arial"/>
                          <a:cs typeface="Arial"/>
                        </a:defRPr>
                      </a:lvl8pPr>
                      <a:lvl9pPr marL="3657600" algn="r" rtl="1" eaLnBrk="1" latinLnBrk="0" hangingPunct="1">
                        <a:defRPr kumimoji="0" kern="1200">
                          <a:solidFill>
                            <a:schemeClr val="dk1"/>
                          </a:solidFill>
                          <a:latin typeface="Arial"/>
                          <a:cs typeface="Arial"/>
                        </a:defRPr>
                      </a:lvl9pPr>
                      <a:extLst/>
                    </a:lstStyle>
                    <a:p>
                      <a:pPr algn="ctr"/>
                      <a:r>
                        <a:rPr lang="en-US" sz="2600" b="1" dirty="0">
                          <a:solidFill>
                            <a:schemeClr val="tx1"/>
                          </a:solidFill>
                        </a:rPr>
                        <a:t>0.21</a:t>
                      </a:r>
                    </a:p>
                  </a:txBody>
                  <a:tcPr marL="96012" marR="96012" marT="48768" marB="4876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xmlns="" val="10001"/>
                  </a:ext>
                </a:extLst>
              </a:tr>
            </a:tbl>
          </a:graphicData>
        </a:graphic>
      </p:graphicFrame>
      <p:sp>
        <p:nvSpPr>
          <p:cNvPr id="8" name="Rectangle 7"/>
          <p:cNvSpPr/>
          <p:nvPr/>
        </p:nvSpPr>
        <p:spPr>
          <a:xfrm>
            <a:off x="697739" y="1428011"/>
            <a:ext cx="8227763" cy="886397"/>
          </a:xfrm>
          <a:prstGeom prst="rect">
            <a:avLst/>
          </a:prstGeom>
        </p:spPr>
        <p:txBody>
          <a:bodyPr wrap="square" lIns="96661" tIns="48331" rIns="96661" bIns="48331">
            <a:spAutoFit/>
          </a:bodyPr>
          <a:lstStyle/>
          <a:p>
            <a:pPr defTabSz="966612" fontAlgn="auto">
              <a:spcBef>
                <a:spcPts val="0"/>
              </a:spcBef>
              <a:spcAft>
                <a:spcPts val="0"/>
              </a:spcAft>
              <a:defRPr/>
            </a:pPr>
            <a:r>
              <a:rPr lang="en-US" sz="2500" kern="0" dirty="0">
                <a:solidFill>
                  <a:sysClr val="windowText" lastClr="000000"/>
                </a:solidFill>
                <a:latin typeface="Calibri"/>
                <a:cs typeface="Calibri"/>
              </a:rPr>
              <a:t>“Please indicate which resources you used or would like to have had access to:”</a:t>
            </a:r>
          </a:p>
        </p:txBody>
      </p:sp>
    </p:spTree>
    <p:extLst>
      <p:ext uri="{BB962C8B-B14F-4D97-AF65-F5344CB8AC3E}">
        <p14:creationId xmlns:p14="http://schemas.microsoft.com/office/powerpoint/2010/main" val="34449015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484882" y="1286934"/>
            <a:ext cx="8639702" cy="5247641"/>
          </a:xfrm>
        </p:spPr>
        <p:txBody>
          <a:bodyPr/>
          <a:lstStyle/>
          <a:p>
            <a:pPr>
              <a:spcAft>
                <a:spcPts val="1057"/>
              </a:spcAft>
            </a:pPr>
            <a:r>
              <a:rPr lang="en-US" dirty="0"/>
              <a:t>People do not select the most cost-effective option.</a:t>
            </a:r>
          </a:p>
          <a:p>
            <a:pPr>
              <a:spcAft>
                <a:spcPts val="1057"/>
              </a:spcAft>
            </a:pPr>
            <a:r>
              <a:rPr lang="en-US" dirty="0"/>
              <a:t>People  place higher weight on co-pays and deductible.</a:t>
            </a:r>
          </a:p>
          <a:p>
            <a:pPr>
              <a:spcAft>
                <a:spcPts val="1057"/>
              </a:spcAft>
            </a:pPr>
            <a:r>
              <a:rPr lang="en-US" dirty="0"/>
              <a:t>You can do it if you have a Columbia MBA, or if you have the right choice architecture</a:t>
            </a:r>
          </a:p>
          <a:p>
            <a:pPr>
              <a:spcAft>
                <a:spcPts val="1057"/>
              </a:spcAft>
            </a:pPr>
            <a:endParaRPr lang="en-US" sz="2100" dirty="0"/>
          </a:p>
          <a:p>
            <a:pPr>
              <a:spcAft>
                <a:spcPts val="1057"/>
              </a:spcAft>
            </a:pPr>
            <a:r>
              <a:rPr lang="en-US" dirty="0"/>
              <a:t>Bad News:  Without improved design, there may not be effective price competition.</a:t>
            </a:r>
          </a:p>
          <a:p>
            <a:pPr>
              <a:spcAft>
                <a:spcPts val="1057"/>
              </a:spcAft>
            </a:pPr>
            <a:r>
              <a:rPr lang="en-US" dirty="0"/>
              <a:t>Good News:  There are </a:t>
            </a:r>
            <a:r>
              <a:rPr lang="en-US" i="1" dirty="0"/>
              <a:t>effective</a:t>
            </a:r>
            <a:r>
              <a:rPr lang="en-US" dirty="0"/>
              <a:t> solutions, ignoring them is expensive.</a:t>
            </a:r>
          </a:p>
          <a:p>
            <a:pPr marL="63770" indent="0">
              <a:spcAft>
                <a:spcPts val="1057"/>
              </a:spcAft>
              <a:buNone/>
            </a:pPr>
            <a:endParaRPr lang="en-US" dirty="0"/>
          </a:p>
        </p:txBody>
      </p:sp>
    </p:spTree>
    <p:extLst>
      <p:ext uri="{BB962C8B-B14F-4D97-AF65-F5344CB8AC3E}">
        <p14:creationId xmlns:p14="http://schemas.microsoft.com/office/powerpoint/2010/main" val="21063778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problems</a:t>
            </a:r>
          </a:p>
        </p:txBody>
      </p:sp>
      <p:sp>
        <p:nvSpPr>
          <p:cNvPr id="3" name="Content Placeholder 2"/>
          <p:cNvSpPr>
            <a:spLocks noGrp="1"/>
          </p:cNvSpPr>
          <p:nvPr>
            <p:ph idx="1"/>
          </p:nvPr>
        </p:nvSpPr>
        <p:spPr/>
        <p:txBody>
          <a:bodyPr/>
          <a:lstStyle/>
          <a:p>
            <a:pPr lvl="1"/>
            <a:r>
              <a:rPr lang="en-US" dirty="0"/>
              <a:t>People are not switching, shopping.</a:t>
            </a:r>
          </a:p>
          <a:p>
            <a:pPr lvl="1"/>
            <a:r>
              <a:rPr lang="en-US" dirty="0"/>
              <a:t>Solutions?</a:t>
            </a:r>
          </a:p>
        </p:txBody>
      </p:sp>
      <p:pic>
        <p:nvPicPr>
          <p:cNvPr id="4" name="Picture 3"/>
          <p:cNvPicPr>
            <a:picLocks noChangeAspect="1"/>
          </p:cNvPicPr>
          <p:nvPr/>
        </p:nvPicPr>
        <p:blipFill>
          <a:blip r:embed="rId3"/>
          <a:stretch>
            <a:fillRect/>
          </a:stretch>
        </p:blipFill>
        <p:spPr>
          <a:xfrm>
            <a:off x="1707356" y="2590800"/>
            <a:ext cx="6553200" cy="3780692"/>
          </a:xfrm>
          <a:prstGeom prst="rect">
            <a:avLst/>
          </a:prstGeom>
        </p:spPr>
      </p:pic>
    </p:spTree>
    <p:extLst>
      <p:ext uri="{BB962C8B-B14F-4D97-AF65-F5344CB8AC3E}">
        <p14:creationId xmlns:p14="http://schemas.microsoft.com/office/powerpoint/2010/main" val="13823397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 make wise insurance choices</a:t>
            </a:r>
          </a:p>
        </p:txBody>
      </p:sp>
      <p:sp>
        <p:nvSpPr>
          <p:cNvPr id="3" name="Content Placeholder 2"/>
          <p:cNvSpPr>
            <a:spLocks noGrp="1"/>
          </p:cNvSpPr>
          <p:nvPr>
            <p:ph idx="1"/>
          </p:nvPr>
        </p:nvSpPr>
        <p:spPr/>
        <p:txBody>
          <a:bodyPr/>
          <a:lstStyle/>
          <a:p>
            <a:pPr>
              <a:lnSpc>
                <a:spcPct val="100000"/>
              </a:lnSpc>
            </a:pPr>
            <a:r>
              <a:rPr lang="en-US" sz="2400" dirty="0"/>
              <a:t>Ability to assess the probability and size of a risk.</a:t>
            </a:r>
          </a:p>
          <a:p>
            <a:pPr>
              <a:lnSpc>
                <a:spcPct val="100000"/>
              </a:lnSpc>
            </a:pPr>
            <a:endParaRPr lang="en-US" sz="2400" dirty="0"/>
          </a:p>
          <a:p>
            <a:pPr>
              <a:lnSpc>
                <a:spcPct val="100000"/>
              </a:lnSpc>
            </a:pPr>
            <a:r>
              <a:rPr lang="en-US" sz="2400" dirty="0"/>
              <a:t>Ability to assess the costs and benefits of the insurance offer.</a:t>
            </a:r>
          </a:p>
          <a:p>
            <a:pPr>
              <a:lnSpc>
                <a:spcPct val="100000"/>
              </a:lnSpc>
            </a:pPr>
            <a:endParaRPr lang="en-US" sz="2400" dirty="0"/>
          </a:p>
          <a:p>
            <a:pPr>
              <a:lnSpc>
                <a:spcPct val="100000"/>
              </a:lnSpc>
            </a:pPr>
            <a:r>
              <a:rPr lang="en-US" sz="2400" dirty="0"/>
              <a:t>A psychological view:   </a:t>
            </a:r>
          </a:p>
          <a:p>
            <a:pPr lvl="1">
              <a:lnSpc>
                <a:spcPct val="100000"/>
              </a:lnSpc>
            </a:pPr>
            <a:r>
              <a:rPr lang="en-US" sz="2400" dirty="0"/>
              <a:t>These are assembled and do not (fully) exist until people need to make a decision.</a:t>
            </a:r>
          </a:p>
          <a:p>
            <a:pPr lvl="2">
              <a:lnSpc>
                <a:spcPct val="100000"/>
              </a:lnSpc>
            </a:pPr>
            <a:r>
              <a:rPr lang="en-US" sz="2400" dirty="0"/>
              <a:t>Assembled Beliefs</a:t>
            </a:r>
          </a:p>
          <a:p>
            <a:pPr lvl="2">
              <a:lnSpc>
                <a:spcPct val="100000"/>
              </a:lnSpc>
            </a:pPr>
            <a:r>
              <a:rPr lang="en-US" sz="2400" dirty="0"/>
              <a:t>Assembled Preferences.</a:t>
            </a:r>
          </a:p>
        </p:txBody>
      </p:sp>
    </p:spTree>
    <p:extLst>
      <p:ext uri="{BB962C8B-B14F-4D97-AF65-F5344CB8AC3E}">
        <p14:creationId xmlns:p14="http://schemas.microsoft.com/office/powerpoint/2010/main" val="14879997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Outcomes</a:t>
            </a:r>
            <a:endParaRPr lang="en-US" dirty="0"/>
          </a:p>
        </p:txBody>
      </p:sp>
      <p:sp>
        <p:nvSpPr>
          <p:cNvPr id="3" name="Content Placeholder 2"/>
          <p:cNvSpPr>
            <a:spLocks noGrp="1"/>
          </p:cNvSpPr>
          <p:nvPr>
            <p:ph idx="1"/>
          </p:nvPr>
        </p:nvSpPr>
        <p:spPr>
          <a:xfrm>
            <a:off x="841751" y="1286934"/>
            <a:ext cx="6359150" cy="5247641"/>
          </a:xfrm>
        </p:spPr>
        <p:txBody>
          <a:bodyPr/>
          <a:lstStyle/>
          <a:p>
            <a:r>
              <a:rPr lang="en-US" dirty="0"/>
              <a:t>Parts of our recommendations have, and will be implemented.</a:t>
            </a:r>
          </a:p>
          <a:p>
            <a:endParaRPr lang="en-US" dirty="0"/>
          </a:p>
          <a:p>
            <a:r>
              <a:rPr lang="en-US" dirty="0"/>
              <a:t>The states are the laboratories of democracy:</a:t>
            </a:r>
          </a:p>
          <a:p>
            <a:endParaRPr lang="en-US" dirty="0"/>
          </a:p>
          <a:p>
            <a:r>
              <a:rPr lang="en-US" dirty="0"/>
              <a:t>“ a state may, if its citizens approve, serve as a laboratory; and try novel social and economic experiments without risk to the rest of the country</a:t>
            </a:r>
          </a:p>
          <a:p>
            <a:pPr lvl="6"/>
            <a:r>
              <a:rPr lang="en-US" dirty="0"/>
              <a:t>Judge Louis Brandeis, New State Ice Co. vs. Lieberman, 285 U.S. 262</a:t>
            </a:r>
          </a:p>
        </p:txBody>
      </p:sp>
      <p:pic>
        <p:nvPicPr>
          <p:cNvPr id="4" name="Picture 3"/>
          <p:cNvPicPr>
            <a:picLocks noChangeAspect="1"/>
          </p:cNvPicPr>
          <p:nvPr/>
        </p:nvPicPr>
        <p:blipFill>
          <a:blip r:embed="rId2"/>
          <a:stretch>
            <a:fillRect/>
          </a:stretch>
        </p:blipFill>
        <p:spPr>
          <a:xfrm>
            <a:off x="6960870" y="1544320"/>
            <a:ext cx="2400300" cy="2763931"/>
          </a:xfrm>
          <a:prstGeom prst="rect">
            <a:avLst/>
          </a:prstGeom>
        </p:spPr>
      </p:pic>
    </p:spTree>
    <p:extLst>
      <p:ext uri="{BB962C8B-B14F-4D97-AF65-F5344CB8AC3E}">
        <p14:creationId xmlns:p14="http://schemas.microsoft.com/office/powerpoint/2010/main" val="15110012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75247" y="0"/>
            <a:ext cx="8650705" cy="7315200"/>
          </a:xfrm>
          <a:prstGeom prst="rect">
            <a:avLst/>
          </a:prstGeom>
        </p:spPr>
      </p:pic>
    </p:spTree>
    <p:extLst>
      <p:ext uri="{BB962C8B-B14F-4D97-AF65-F5344CB8AC3E}">
        <p14:creationId xmlns:p14="http://schemas.microsoft.com/office/powerpoint/2010/main" val="1395880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Thanks</a:t>
            </a:r>
          </a:p>
        </p:txBody>
      </p:sp>
      <p:pic>
        <p:nvPicPr>
          <p:cNvPr id="5" name="Picture 4"/>
          <p:cNvPicPr>
            <a:picLocks noChangeAspect="1"/>
          </p:cNvPicPr>
          <p:nvPr/>
        </p:nvPicPr>
        <p:blipFill>
          <a:blip r:embed="rId2"/>
          <a:stretch>
            <a:fillRect/>
          </a:stretch>
        </p:blipFill>
        <p:spPr>
          <a:xfrm>
            <a:off x="0" y="1073199"/>
            <a:ext cx="9601200" cy="7136081"/>
          </a:xfrm>
          <a:prstGeom prst="rect">
            <a:avLst/>
          </a:prstGeom>
        </p:spPr>
      </p:pic>
    </p:spTree>
    <p:extLst>
      <p:ext uri="{BB962C8B-B14F-4D97-AF65-F5344CB8AC3E}">
        <p14:creationId xmlns:p14="http://schemas.microsoft.com/office/powerpoint/2010/main" val="37513334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we Help?  </a:t>
            </a:r>
          </a:p>
        </p:txBody>
      </p:sp>
      <p:sp>
        <p:nvSpPr>
          <p:cNvPr id="3" name="Text Placeholder 2"/>
          <p:cNvSpPr>
            <a:spLocks noGrp="1"/>
          </p:cNvSpPr>
          <p:nvPr>
            <p:ph type="body" idx="1"/>
          </p:nvPr>
        </p:nvSpPr>
        <p:spPr/>
        <p:txBody>
          <a:bodyPr/>
          <a:lstStyle/>
          <a:p>
            <a:r>
              <a:rPr lang="en-US"/>
              <a:t>What not to do..</a:t>
            </a:r>
          </a:p>
        </p:txBody>
      </p:sp>
    </p:spTree>
    <p:extLst>
      <p:ext uri="{BB962C8B-B14F-4D97-AF65-F5344CB8AC3E}">
        <p14:creationId xmlns:p14="http://schemas.microsoft.com/office/powerpoint/2010/main" val="7492570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from </a:t>
            </a:r>
            <a:r>
              <a:rPr lang="en-US" dirty="0" err="1"/>
              <a:t>Ubel</a:t>
            </a:r>
            <a:r>
              <a:rPr lang="en-US" dirty="0"/>
              <a:t>, </a:t>
            </a:r>
            <a:r>
              <a:rPr lang="en-US" dirty="0" err="1"/>
              <a:t>Camerford</a:t>
            </a:r>
            <a:r>
              <a:rPr lang="en-US" dirty="0"/>
              <a:t> and Johnson:  What not to do.</a:t>
            </a:r>
          </a:p>
        </p:txBody>
      </p:sp>
      <p:pic>
        <p:nvPicPr>
          <p:cNvPr id="4" name="Picture 3"/>
          <p:cNvPicPr>
            <a:picLocks noChangeAspect="1"/>
          </p:cNvPicPr>
          <p:nvPr/>
        </p:nvPicPr>
        <p:blipFill>
          <a:blip r:embed="rId2"/>
          <a:stretch>
            <a:fillRect/>
          </a:stretch>
        </p:blipFill>
        <p:spPr>
          <a:xfrm>
            <a:off x="1974465" y="3909715"/>
            <a:ext cx="6013251" cy="837605"/>
          </a:xfrm>
          <a:prstGeom prst="rect">
            <a:avLst/>
          </a:prstGeom>
        </p:spPr>
      </p:pic>
      <p:pic>
        <p:nvPicPr>
          <p:cNvPr id="5" name="Picture 4"/>
          <p:cNvPicPr>
            <a:picLocks noChangeAspect="1"/>
          </p:cNvPicPr>
          <p:nvPr/>
        </p:nvPicPr>
        <p:blipFill>
          <a:blip r:embed="rId3"/>
          <a:stretch>
            <a:fillRect/>
          </a:stretch>
        </p:blipFill>
        <p:spPr>
          <a:xfrm>
            <a:off x="2175272" y="4995267"/>
            <a:ext cx="5313164" cy="750094"/>
          </a:xfrm>
          <a:prstGeom prst="rect">
            <a:avLst/>
          </a:prstGeom>
        </p:spPr>
      </p:pic>
      <p:pic>
        <p:nvPicPr>
          <p:cNvPr id="3" name="Picture 2"/>
          <p:cNvPicPr>
            <a:picLocks noChangeAspect="1"/>
          </p:cNvPicPr>
          <p:nvPr/>
        </p:nvPicPr>
        <p:blipFill>
          <a:blip r:embed="rId4"/>
          <a:stretch>
            <a:fillRect/>
          </a:stretch>
        </p:blipFill>
        <p:spPr>
          <a:xfrm>
            <a:off x="1875234" y="2211586"/>
            <a:ext cx="5438180" cy="1450181"/>
          </a:xfrm>
          <a:prstGeom prst="rect">
            <a:avLst/>
          </a:prstGeom>
        </p:spPr>
      </p:pic>
    </p:spTree>
    <p:extLst>
      <p:ext uri="{BB962C8B-B14F-4D97-AF65-F5344CB8AC3E}">
        <p14:creationId xmlns:p14="http://schemas.microsoft.com/office/powerpoint/2010/main" val="118666032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dirty="0"/>
              <a:t>Medals: good vs. bad, </a:t>
            </a:r>
            <a:br>
              <a:rPr lang="en-US" dirty="0"/>
            </a:br>
            <a:r>
              <a:rPr lang="en-US" dirty="0"/>
              <a:t>Note: Only reflect risk</a:t>
            </a:r>
          </a:p>
        </p:txBody>
      </p:sp>
      <p:pic>
        <p:nvPicPr>
          <p:cNvPr id="4" name="Picture 3" descr="Picture 2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803" y="1318018"/>
            <a:ext cx="9239626" cy="5672497"/>
          </a:xfrm>
          <a:prstGeom prst="rect">
            <a:avLst/>
          </a:prstGeom>
        </p:spPr>
      </p:pic>
      <p:pic>
        <p:nvPicPr>
          <p:cNvPr id="5" name="Picture 4" descr="Picture 6.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5199" y="4006882"/>
            <a:ext cx="2305552" cy="1440422"/>
          </a:xfrm>
          <a:prstGeom prst="rect">
            <a:avLst/>
          </a:prstGeom>
        </p:spPr>
      </p:pic>
      <p:pic>
        <p:nvPicPr>
          <p:cNvPr id="6" name="Picture 5" descr="Picture 7.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2553" y="3990565"/>
            <a:ext cx="2288477" cy="1418129"/>
          </a:xfrm>
          <a:prstGeom prst="rect">
            <a:avLst/>
          </a:prstGeom>
        </p:spPr>
      </p:pic>
      <p:pic>
        <p:nvPicPr>
          <p:cNvPr id="7" name="Picture 6" descr="Picture 25.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45905" y="3827374"/>
            <a:ext cx="2297384" cy="1602345"/>
          </a:xfrm>
          <a:prstGeom prst="rect">
            <a:avLst/>
          </a:prstGeom>
        </p:spPr>
      </p:pic>
    </p:spTree>
    <p:extLst>
      <p:ext uri="{BB962C8B-B14F-4D97-AF65-F5344CB8AC3E}">
        <p14:creationId xmlns:p14="http://schemas.microsoft.com/office/powerpoint/2010/main" val="24464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you think of when you hear bronze, silver and gold?</a:t>
            </a:r>
          </a:p>
        </p:txBody>
      </p:sp>
      <p:sp>
        <p:nvSpPr>
          <p:cNvPr id="3" name="Content Placeholder 2"/>
          <p:cNvSpPr>
            <a:spLocks noGrp="1"/>
          </p:cNvSpPr>
          <p:nvPr>
            <p:ph idx="1"/>
          </p:nvPr>
        </p:nvSpPr>
        <p:spPr/>
        <p:txBody>
          <a:bodyPr/>
          <a:lstStyle/>
          <a:p>
            <a:r>
              <a:rPr lang="en-US" dirty="0"/>
              <a:t>(and you’re an ordinary person?)</a:t>
            </a:r>
          </a:p>
        </p:txBody>
      </p:sp>
      <p:pic>
        <p:nvPicPr>
          <p:cNvPr id="4" name="Picture 3"/>
          <p:cNvPicPr>
            <a:picLocks noChangeAspect="1"/>
          </p:cNvPicPr>
          <p:nvPr/>
        </p:nvPicPr>
        <p:blipFill>
          <a:blip r:embed="rId2"/>
          <a:stretch>
            <a:fillRect/>
          </a:stretch>
        </p:blipFill>
        <p:spPr>
          <a:xfrm>
            <a:off x="75011" y="1307828"/>
            <a:ext cx="9463573" cy="5950222"/>
          </a:xfrm>
          <a:prstGeom prst="rect">
            <a:avLst/>
          </a:prstGeom>
        </p:spPr>
      </p:pic>
    </p:spTree>
    <p:extLst>
      <p:ext uri="{BB962C8B-B14F-4D97-AF65-F5344CB8AC3E}">
        <p14:creationId xmlns:p14="http://schemas.microsoft.com/office/powerpoint/2010/main" val="10315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Most non-mathematically inclined people say the would look at Gold no matter what it describes</a:t>
            </a:r>
          </a:p>
        </p:txBody>
      </p:sp>
      <p:pic>
        <p:nvPicPr>
          <p:cNvPr id="4" name="Picture 3"/>
          <p:cNvPicPr>
            <a:picLocks noChangeAspect="1"/>
          </p:cNvPicPr>
          <p:nvPr/>
        </p:nvPicPr>
        <p:blipFill>
          <a:blip r:embed="rId2"/>
          <a:stretch>
            <a:fillRect/>
          </a:stretch>
        </p:blipFill>
        <p:spPr>
          <a:xfrm>
            <a:off x="1752600" y="1085850"/>
            <a:ext cx="6331881" cy="5634976"/>
          </a:xfrm>
          <a:prstGeom prst="rect">
            <a:avLst/>
          </a:prstGeom>
        </p:spPr>
      </p:pic>
    </p:spTree>
    <p:extLst>
      <p:ext uri="{BB962C8B-B14F-4D97-AF65-F5344CB8AC3E}">
        <p14:creationId xmlns:p14="http://schemas.microsoft.com/office/powerpoint/2010/main" val="7322108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101239"/>
            <a:ext cx="3159125" cy="387350"/>
          </a:xfrm>
        </p:spPr>
        <p:txBody>
          <a:bodyPr/>
          <a:lstStyle/>
          <a:p>
            <a:r>
              <a:rPr lang="en-US" dirty="0"/>
              <a:t/>
            </a:r>
            <a:br>
              <a:rPr lang="en-US" dirty="0"/>
            </a:br>
            <a:r>
              <a:rPr lang="en-US" dirty="0"/>
              <a:t>Sorting</a:t>
            </a:r>
          </a:p>
        </p:txBody>
      </p:sp>
      <p:sp>
        <p:nvSpPr>
          <p:cNvPr id="5" name="Content Placeholder 4"/>
          <p:cNvSpPr>
            <a:spLocks noGrp="1"/>
          </p:cNvSpPr>
          <p:nvPr>
            <p:ph idx="1"/>
          </p:nvPr>
        </p:nvSpPr>
        <p:spPr/>
        <p:txBody>
          <a:bodyPr/>
          <a:lstStyle/>
          <a:p>
            <a:endParaRPr lang="en-US" dirty="0"/>
          </a:p>
        </p:txBody>
      </p:sp>
      <p:sp>
        <p:nvSpPr>
          <p:cNvPr id="6" name="Text Placeholder 5"/>
          <p:cNvSpPr>
            <a:spLocks noGrp="1"/>
          </p:cNvSpPr>
          <p:nvPr>
            <p:ph type="body" sz="half" idx="2"/>
          </p:nvPr>
        </p:nvSpPr>
        <p:spPr>
          <a:xfrm>
            <a:off x="152400" y="1143000"/>
            <a:ext cx="3486150" cy="5003800"/>
          </a:xfrm>
        </p:spPr>
        <p:txBody>
          <a:bodyPr/>
          <a:lstStyle/>
          <a:p>
            <a:pPr>
              <a:lnSpc>
                <a:spcPct val="100000"/>
              </a:lnSpc>
            </a:pPr>
            <a:r>
              <a:rPr lang="en-US" sz="1800" dirty="0"/>
              <a:t>Federal and other exchanges sorted by premium in Year 2.</a:t>
            </a:r>
          </a:p>
          <a:p>
            <a:pPr>
              <a:lnSpc>
                <a:spcPct val="100000"/>
              </a:lnSpc>
            </a:pPr>
            <a:endParaRPr lang="en-US" sz="1800" dirty="0"/>
          </a:p>
          <a:p>
            <a:pPr>
              <a:lnSpc>
                <a:spcPct val="100000"/>
              </a:lnSpc>
            </a:pPr>
            <a:r>
              <a:rPr lang="en-US" sz="1800" dirty="0"/>
              <a:t>Evidence is that sorting increases the importance of an attribute.</a:t>
            </a:r>
          </a:p>
          <a:p>
            <a:pPr>
              <a:lnSpc>
                <a:spcPct val="100000"/>
              </a:lnSpc>
            </a:pPr>
            <a:endParaRPr lang="en-US" sz="1800" dirty="0"/>
          </a:p>
          <a:p>
            <a:pPr>
              <a:lnSpc>
                <a:spcPct val="100000"/>
              </a:lnSpc>
            </a:pPr>
            <a:r>
              <a:rPr lang="en-US" sz="1800" dirty="0"/>
              <a:t>Result: Less utilization because of higher deductibles.</a:t>
            </a:r>
          </a:p>
          <a:p>
            <a:pPr>
              <a:lnSpc>
                <a:spcPct val="100000"/>
              </a:lnSpc>
            </a:pPr>
            <a:endParaRPr lang="en-US" sz="1800" dirty="0"/>
          </a:p>
          <a:p>
            <a:pPr>
              <a:lnSpc>
                <a:spcPct val="100000"/>
              </a:lnSpc>
            </a:pPr>
            <a:r>
              <a:rPr lang="en-US" sz="1800" dirty="0"/>
              <a:t>Other Effect:  Weekly vs. Monthly premiums.</a:t>
            </a:r>
          </a:p>
        </p:txBody>
      </p:sp>
      <p:pic>
        <p:nvPicPr>
          <p:cNvPr id="9" name="Picture 8"/>
          <p:cNvPicPr>
            <a:picLocks noChangeAspect="1"/>
          </p:cNvPicPr>
          <p:nvPr/>
        </p:nvPicPr>
        <p:blipFill>
          <a:blip r:embed="rId2"/>
          <a:stretch>
            <a:fillRect/>
          </a:stretch>
        </p:blipFill>
        <p:spPr>
          <a:xfrm>
            <a:off x="3754437" y="2089873"/>
            <a:ext cx="5367337" cy="4002951"/>
          </a:xfrm>
          <a:prstGeom prst="rect">
            <a:avLst/>
          </a:prstGeom>
        </p:spPr>
      </p:pic>
    </p:spTree>
    <p:extLst>
      <p:ext uri="{BB962C8B-B14F-4D97-AF65-F5344CB8AC3E}">
        <p14:creationId xmlns:p14="http://schemas.microsoft.com/office/powerpoint/2010/main" val="15148781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we Help?  (Part 2)</a:t>
            </a:r>
          </a:p>
        </p:txBody>
      </p:sp>
      <p:sp>
        <p:nvSpPr>
          <p:cNvPr id="3" name="Text Placeholder 2"/>
          <p:cNvSpPr>
            <a:spLocks noGrp="1"/>
          </p:cNvSpPr>
          <p:nvPr>
            <p:ph type="body" idx="1"/>
          </p:nvPr>
        </p:nvSpPr>
        <p:spPr/>
        <p:txBody>
          <a:bodyPr/>
          <a:lstStyle/>
          <a:p>
            <a:r>
              <a:rPr lang="en-US"/>
              <a:t>How to offer more options?</a:t>
            </a:r>
          </a:p>
        </p:txBody>
      </p:sp>
    </p:spTree>
    <p:extLst>
      <p:ext uri="{BB962C8B-B14F-4D97-AF65-F5344CB8AC3E}">
        <p14:creationId xmlns:p14="http://schemas.microsoft.com/office/powerpoint/2010/main" val="368594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the effects of behavioral consumers on insurance markets?</a:t>
            </a:r>
          </a:p>
        </p:txBody>
      </p:sp>
      <p:sp>
        <p:nvSpPr>
          <p:cNvPr id="3" name="Content Placeholder 2"/>
          <p:cNvSpPr>
            <a:spLocks noGrp="1"/>
          </p:cNvSpPr>
          <p:nvPr>
            <p:ph idx="1"/>
          </p:nvPr>
        </p:nvSpPr>
        <p:spPr/>
        <p:txBody>
          <a:bodyPr/>
          <a:lstStyle/>
          <a:p>
            <a:r>
              <a:rPr lang="en-US" dirty="0"/>
              <a:t>What if (some) firms are uninformed about consumers?</a:t>
            </a:r>
          </a:p>
          <a:p>
            <a:pPr lvl="1"/>
            <a:r>
              <a:rPr lang="en-US" dirty="0"/>
              <a:t>What is the effect on </a:t>
            </a:r>
          </a:p>
          <a:p>
            <a:pPr lvl="2"/>
            <a:r>
              <a:rPr lang="en-US" dirty="0"/>
              <a:t>competition, </a:t>
            </a:r>
          </a:p>
          <a:p>
            <a:pPr lvl="2"/>
            <a:r>
              <a:rPr lang="en-US" dirty="0"/>
              <a:t>profits?</a:t>
            </a:r>
          </a:p>
          <a:p>
            <a:r>
              <a:rPr lang="en-US" dirty="0"/>
              <a:t>What if (more) firms are sophisticated about consumers?</a:t>
            </a:r>
          </a:p>
          <a:p>
            <a:pPr lvl="1"/>
            <a:r>
              <a:rPr lang="en-US" dirty="0"/>
              <a:t>Could provide aids to help consumers. When will that work?</a:t>
            </a:r>
          </a:p>
          <a:p>
            <a:pPr lvl="1"/>
            <a:r>
              <a:rPr lang="en-US" dirty="0"/>
              <a:t>Could exploit consumers bad beliefs and choices</a:t>
            </a:r>
            <a:r>
              <a:rPr lang="mr-IN" dirty="0"/>
              <a:t>…</a:t>
            </a:r>
            <a:r>
              <a:rPr lang="en-US" dirty="0"/>
              <a:t>.</a:t>
            </a:r>
          </a:p>
        </p:txBody>
      </p:sp>
    </p:spTree>
    <p:extLst>
      <p:ext uri="{BB962C8B-B14F-4D97-AF65-F5344CB8AC3E}">
        <p14:creationId xmlns:p14="http://schemas.microsoft.com/office/powerpoint/2010/main" val="56672119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4" name="Title 1"/>
          <p:cNvSpPr>
            <a:spLocks noGrp="1"/>
          </p:cNvSpPr>
          <p:nvPr>
            <p:ph type="title"/>
          </p:nvPr>
        </p:nvSpPr>
        <p:spPr>
          <a:xfrm>
            <a:off x="685800" y="-126197"/>
            <a:ext cx="7680960" cy="960120"/>
          </a:xfrm>
        </p:spPr>
        <p:txBody>
          <a:bodyPr/>
          <a:lstStyle/>
          <a:p>
            <a:pPr eaLnBrk="1" hangingPunct="1"/>
            <a:r>
              <a:rPr lang="en-US" altLang="en-US" b="1" dirty="0"/>
              <a:t>The Curse of Choice</a:t>
            </a:r>
          </a:p>
        </p:txBody>
      </p:sp>
      <p:sp>
        <p:nvSpPr>
          <p:cNvPr id="3" name="Content Placeholder 2"/>
          <p:cNvSpPr>
            <a:spLocks noGrp="1"/>
          </p:cNvSpPr>
          <p:nvPr>
            <p:ph idx="1"/>
          </p:nvPr>
        </p:nvSpPr>
        <p:spPr>
          <a:xfrm>
            <a:off x="1020180" y="1767390"/>
            <a:ext cx="7924324" cy="4560570"/>
          </a:xfrm>
        </p:spPr>
        <p:txBody>
          <a:bodyPr/>
          <a:lstStyle/>
          <a:p>
            <a:pPr marL="0" indent="0">
              <a:buNone/>
              <a:defRPr/>
            </a:pPr>
            <a:r>
              <a:rPr lang="en-US" sz="2520" dirty="0"/>
              <a:t>Consumers are faced with a massive increase in available options (e.g., financial services, travel, apparel) and they may </a:t>
            </a:r>
            <a:r>
              <a:rPr lang="en-US" sz="2520" i="1" dirty="0"/>
              <a:t>select worse </a:t>
            </a:r>
            <a:r>
              <a:rPr lang="en-US" sz="2520" dirty="0"/>
              <a:t>options because of the very many choices that they are presented with</a:t>
            </a:r>
            <a:r>
              <a:rPr lang="en-US" sz="2520" i="1" dirty="0"/>
              <a:t>.</a:t>
            </a:r>
            <a:r>
              <a:rPr lang="en-US" sz="2100" i="1" dirty="0"/>
              <a:t/>
            </a:r>
            <a:br>
              <a:rPr lang="en-US" sz="2100" i="1" dirty="0"/>
            </a:br>
            <a:endParaRPr lang="en-US" sz="2100" i="1" dirty="0"/>
          </a:p>
        </p:txBody>
      </p:sp>
      <p:pic>
        <p:nvPicPr>
          <p:cNvPr id="3081" name="Picture 9"/>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114800" y="3951933"/>
            <a:ext cx="1220289" cy="1621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744104" y="3469493"/>
            <a:ext cx="5155257" cy="964880"/>
          </a:xfrm>
          <a:prstGeom prst="rect">
            <a:avLst/>
          </a:prstGeom>
        </p:spPr>
        <p:txBody>
          <a:bodyPr wrap="none">
            <a:spAutoFit/>
          </a:bodyPr>
          <a:lstStyle/>
          <a:p>
            <a:pPr lvl="1" algn="r"/>
            <a:r>
              <a:rPr lang="en-US" sz="1890" dirty="0" err="1"/>
              <a:t>Chernev</a:t>
            </a:r>
            <a:r>
              <a:rPr lang="en-US" sz="1890" dirty="0"/>
              <a:t>, </a:t>
            </a:r>
            <a:r>
              <a:rPr lang="en-US" sz="1890" dirty="0" err="1"/>
              <a:t>Böckenholt</a:t>
            </a:r>
            <a:r>
              <a:rPr lang="en-US" sz="1890" dirty="0"/>
              <a:t>, and Goodman 2015</a:t>
            </a:r>
          </a:p>
          <a:p>
            <a:pPr lvl="1" algn="r"/>
            <a:r>
              <a:rPr lang="en-US" sz="1890" dirty="0" err="1"/>
              <a:t>Botti</a:t>
            </a:r>
            <a:r>
              <a:rPr lang="en-US" sz="1890" dirty="0"/>
              <a:t> and </a:t>
            </a:r>
            <a:r>
              <a:rPr lang="en-US" sz="1890" dirty="0" err="1"/>
              <a:t>Iyengar</a:t>
            </a:r>
            <a:r>
              <a:rPr lang="en-US" sz="1890" dirty="0"/>
              <a:t> 2006</a:t>
            </a:r>
          </a:p>
          <a:p>
            <a:pPr lvl="1" algn="r"/>
            <a:r>
              <a:rPr lang="en-US" sz="1890" dirty="0"/>
              <a:t>Schwartz 2004</a:t>
            </a:r>
          </a:p>
        </p:txBody>
      </p:sp>
      <p:sp>
        <p:nvSpPr>
          <p:cNvPr id="4" name="TextBox 3"/>
          <p:cNvSpPr txBox="1"/>
          <p:nvPr/>
        </p:nvSpPr>
        <p:spPr>
          <a:xfrm>
            <a:off x="1020180" y="5780457"/>
            <a:ext cx="7939738" cy="384721"/>
          </a:xfrm>
          <a:prstGeom prst="rect">
            <a:avLst/>
          </a:prstGeom>
          <a:noFill/>
        </p:spPr>
        <p:txBody>
          <a:bodyPr wrap="none" rtlCol="0">
            <a:spAutoFit/>
          </a:bodyPr>
          <a:lstStyle/>
          <a:p>
            <a:r>
              <a:rPr lang="en-US" dirty="0"/>
              <a:t>On exchanges, choices differ from 8 (NY, Upstate County) to 154 (Utah)</a:t>
            </a:r>
          </a:p>
        </p:txBody>
      </p:sp>
    </p:spTree>
    <p:extLst>
      <p:ext uri="{BB962C8B-B14F-4D97-AF65-F5344CB8AC3E}">
        <p14:creationId xmlns:p14="http://schemas.microsoft.com/office/powerpoint/2010/main" val="7404139"/>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altLang="en-US" b="1" dirty="0"/>
              <a:t>We propose </a:t>
            </a:r>
            <a:r>
              <a:rPr lang="en-US" altLang="en-US" dirty="0"/>
              <a:t>Partitioned Sorted </a:t>
            </a:r>
            <a:r>
              <a:rPr lang="en-US" altLang="en-US" b="1" dirty="0"/>
              <a:t>Sets</a:t>
            </a:r>
          </a:p>
        </p:txBody>
      </p:sp>
      <p:sp>
        <p:nvSpPr>
          <p:cNvPr id="3" name="Content Placeholder 2"/>
          <p:cNvSpPr>
            <a:spLocks noGrp="1"/>
          </p:cNvSpPr>
          <p:nvPr>
            <p:ph idx="1"/>
          </p:nvPr>
        </p:nvSpPr>
        <p:spPr>
          <a:xfrm>
            <a:off x="991520" y="1560099"/>
            <a:ext cx="8161020" cy="5425678"/>
          </a:xfrm>
        </p:spPr>
        <p:txBody>
          <a:bodyPr>
            <a:normAutofit/>
          </a:bodyPr>
          <a:lstStyle/>
          <a:p>
            <a:pPr marL="0" indent="0">
              <a:lnSpc>
                <a:spcPct val="120000"/>
              </a:lnSpc>
              <a:buNone/>
              <a:defRPr/>
            </a:pPr>
            <a:r>
              <a:rPr lang="en-US" sz="2940" i="1" dirty="0"/>
              <a:t>Partition Sorted Sets </a:t>
            </a:r>
            <a:r>
              <a:rPr lang="en-US" sz="2940" dirty="0"/>
              <a:t>combine three generic choice architecture tools as an </a:t>
            </a:r>
            <a:r>
              <a:rPr lang="en-US" sz="2940" i="1" dirty="0"/>
              <a:t>ensemble</a:t>
            </a:r>
            <a:r>
              <a:rPr lang="en-US" sz="2940" dirty="0"/>
              <a:t>:</a:t>
            </a:r>
          </a:p>
          <a:p>
            <a:pPr lvl="1">
              <a:lnSpc>
                <a:spcPct val="120000"/>
              </a:lnSpc>
              <a:defRPr/>
            </a:pPr>
            <a:r>
              <a:rPr lang="en-US" sz="2000" b="1" dirty="0">
                <a:ea typeface="+mn-ea"/>
                <a:cs typeface="+mn-cs"/>
              </a:rPr>
              <a:t>User Model: </a:t>
            </a:r>
            <a:r>
              <a:rPr lang="en-US" sz="2000" dirty="0">
                <a:ea typeface="+mn-ea"/>
                <a:cs typeface="+mn-cs"/>
              </a:rPr>
              <a:t>An algorithm that (probabilistically) infers which alternatives are better for the consumer.</a:t>
            </a:r>
          </a:p>
          <a:p>
            <a:pPr lvl="1">
              <a:lnSpc>
                <a:spcPct val="120000"/>
              </a:lnSpc>
              <a:defRPr/>
            </a:pPr>
            <a:r>
              <a:rPr lang="en-US" sz="2000" b="1" dirty="0">
                <a:ea typeface="+mn-ea"/>
                <a:cs typeface="+mn-cs"/>
              </a:rPr>
              <a:t>Sorting</a:t>
            </a:r>
            <a:r>
              <a:rPr lang="en-US" sz="2000" dirty="0">
                <a:ea typeface="+mn-ea"/>
                <a:cs typeface="+mn-cs"/>
              </a:rPr>
              <a:t>:  Sort alternatives by best predicted fit.</a:t>
            </a:r>
          </a:p>
          <a:p>
            <a:pPr lvl="1">
              <a:lnSpc>
                <a:spcPct val="120000"/>
              </a:lnSpc>
              <a:defRPr/>
            </a:pPr>
            <a:r>
              <a:rPr lang="en-US" sz="2000" b="1" dirty="0">
                <a:ea typeface="+mn-ea"/>
                <a:cs typeface="+mn-cs"/>
              </a:rPr>
              <a:t>Partitioning</a:t>
            </a:r>
            <a:r>
              <a:rPr lang="en-US" sz="2000" dirty="0">
                <a:ea typeface="+mn-ea"/>
                <a:cs typeface="+mn-cs"/>
              </a:rPr>
              <a:t>: Divide the choice set to highlight the top ranked group of alternatives. A soft limit, because consumer can click through.</a:t>
            </a:r>
          </a:p>
          <a:p>
            <a:pPr marL="0" indent="0">
              <a:lnSpc>
                <a:spcPct val="120000"/>
              </a:lnSpc>
              <a:buNone/>
              <a:defRPr/>
            </a:pPr>
            <a:endParaRPr lang="en-US" sz="3990" dirty="0"/>
          </a:p>
        </p:txBody>
      </p:sp>
    </p:spTree>
    <p:extLst>
      <p:ext uri="{BB962C8B-B14F-4D97-AF65-F5344CB8AC3E}">
        <p14:creationId xmlns:p14="http://schemas.microsoft.com/office/powerpoint/2010/main" val="1792444065"/>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4" name="Title 1"/>
          <p:cNvSpPr>
            <a:spLocks noGrp="1"/>
          </p:cNvSpPr>
          <p:nvPr>
            <p:ph type="title"/>
          </p:nvPr>
        </p:nvSpPr>
        <p:spPr>
          <a:xfrm>
            <a:off x="685800" y="-29688"/>
            <a:ext cx="7680960" cy="960120"/>
          </a:xfrm>
        </p:spPr>
        <p:txBody>
          <a:bodyPr/>
          <a:lstStyle/>
          <a:p>
            <a:pPr eaLnBrk="1" hangingPunct="1"/>
            <a:r>
              <a:rPr lang="en-US" altLang="en-US" b="1" dirty="0"/>
              <a:t>Sorting on predicted attractiveness</a:t>
            </a:r>
          </a:p>
        </p:txBody>
      </p:sp>
      <p:sp>
        <p:nvSpPr>
          <p:cNvPr id="3" name="Content Placeholder 2"/>
          <p:cNvSpPr>
            <a:spLocks noGrp="1"/>
          </p:cNvSpPr>
          <p:nvPr>
            <p:ph idx="1"/>
          </p:nvPr>
        </p:nvSpPr>
        <p:spPr>
          <a:xfrm>
            <a:off x="913277" y="1685977"/>
            <a:ext cx="8472972" cy="4560570"/>
          </a:xfrm>
        </p:spPr>
        <p:txBody>
          <a:bodyPr/>
          <a:lstStyle/>
          <a:p>
            <a:pPr>
              <a:defRPr/>
            </a:pPr>
            <a:r>
              <a:rPr lang="en-US" sz="2940" dirty="0"/>
              <a:t>Big data and analytics increasingly facilitate sorting based on comprehensive user models, compared to e.g., price-based sorting only.</a:t>
            </a:r>
          </a:p>
          <a:p>
            <a:pPr>
              <a:defRPr/>
            </a:pPr>
            <a:r>
              <a:rPr lang="en-US" sz="2940" dirty="0"/>
              <a:t>Aggregators, online exchanges and recommendation websites can help consumers</a:t>
            </a:r>
            <a:r>
              <a:rPr lang="en-US" sz="2520" dirty="0"/>
              <a:t>. </a:t>
            </a:r>
          </a:p>
          <a:p>
            <a:pPr>
              <a:defRPr/>
            </a:pPr>
            <a:endParaRPr lang="en-US" sz="2100" dirty="0"/>
          </a:p>
        </p:txBody>
      </p:sp>
      <p:pic>
        <p:nvPicPr>
          <p:cNvPr id="307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212824" y="5817558"/>
            <a:ext cx="3097054" cy="928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66314" y="5150808"/>
            <a:ext cx="1333500" cy="133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054" y="4132311"/>
            <a:ext cx="1687346" cy="1685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8"/>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893299" y="4827746"/>
            <a:ext cx="2231945" cy="486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18732" y="4666059"/>
            <a:ext cx="2948728" cy="1296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1246016"/>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8327708" cy="1200150"/>
          </a:xfrm>
        </p:spPr>
        <p:txBody>
          <a:bodyPr/>
          <a:lstStyle/>
          <a:p>
            <a:r>
              <a:rPr lang="en-US" b="1" dirty="0"/>
              <a:t>Searching too much</a:t>
            </a:r>
          </a:p>
        </p:txBody>
      </p:sp>
      <p:sp>
        <p:nvSpPr>
          <p:cNvPr id="3" name="Content Placeholder 2"/>
          <p:cNvSpPr>
            <a:spLocks noGrp="1"/>
          </p:cNvSpPr>
          <p:nvPr>
            <p:ph idx="1"/>
          </p:nvPr>
        </p:nvSpPr>
        <p:spPr/>
        <p:txBody>
          <a:bodyPr/>
          <a:lstStyle/>
          <a:p>
            <a:endParaRPr lang="en-US" sz="2940" dirty="0"/>
          </a:p>
          <a:p>
            <a:r>
              <a:rPr lang="en-US" sz="2940" dirty="0"/>
              <a:t>Sorting can increase the weight given to the attribute</a:t>
            </a:r>
          </a:p>
          <a:p>
            <a:r>
              <a:rPr lang="en-US" sz="2940" dirty="0"/>
              <a:t>Paradoxically, sorting and low cost searching may cause consumers to search </a:t>
            </a:r>
            <a:r>
              <a:rPr lang="en-US" sz="2940" i="1" dirty="0"/>
              <a:t>too much. </a:t>
            </a:r>
            <a:r>
              <a:rPr lang="en-US" sz="2940" dirty="0"/>
              <a:t>They overestimate the benefits of further inspection.</a:t>
            </a:r>
          </a:p>
          <a:p>
            <a:r>
              <a:rPr lang="en-US" sz="2940" dirty="0"/>
              <a:t>Consumers are more likely to erroneously select a product further down the list</a:t>
            </a:r>
            <a:endParaRPr lang="en-US" sz="2940" i="1" dirty="0"/>
          </a:p>
          <a:p>
            <a:pPr marL="960120" lvl="2" indent="0" algn="r">
              <a:buNone/>
            </a:pPr>
            <a:r>
              <a:rPr lang="en-US" dirty="0"/>
              <a:t>Diehl 2005</a:t>
            </a:r>
          </a:p>
          <a:p>
            <a:pPr marL="960120" lvl="2" indent="0" algn="r">
              <a:buNone/>
            </a:pPr>
            <a:endParaRPr lang="en-US" dirty="0"/>
          </a:p>
          <a:p>
            <a:pPr marL="960120" lvl="2" indent="0" algn="r">
              <a:buNone/>
            </a:pPr>
            <a:endParaRPr lang="en-US" dirty="0"/>
          </a:p>
        </p:txBody>
      </p:sp>
    </p:spTree>
    <p:extLst>
      <p:ext uri="{BB962C8B-B14F-4D97-AF65-F5344CB8AC3E}">
        <p14:creationId xmlns:p14="http://schemas.microsoft.com/office/powerpoint/2010/main" val="188474698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b="1" dirty="0"/>
              <a:t>Partitioning and Sorting</a:t>
            </a:r>
          </a:p>
        </p:txBody>
      </p:sp>
      <p:sp>
        <p:nvSpPr>
          <p:cNvPr id="5123" name="Content Placeholder 2"/>
          <p:cNvSpPr>
            <a:spLocks noGrp="1"/>
          </p:cNvSpPr>
          <p:nvPr>
            <p:ph idx="1"/>
          </p:nvPr>
        </p:nvSpPr>
        <p:spPr>
          <a:xfrm>
            <a:off x="1020127" y="1637048"/>
            <a:ext cx="8101013" cy="4752261"/>
          </a:xfrm>
        </p:spPr>
        <p:txBody>
          <a:bodyPr/>
          <a:lstStyle/>
          <a:p>
            <a:pPr>
              <a:lnSpc>
                <a:spcPct val="100000"/>
              </a:lnSpc>
            </a:pPr>
            <a:r>
              <a:rPr lang="en-US" altLang="en-US" sz="2400" dirty="0"/>
              <a:t>We propose </a:t>
            </a:r>
            <a:r>
              <a:rPr lang="en-US" altLang="en-US" sz="2400" i="1" dirty="0"/>
              <a:t>partitioning</a:t>
            </a:r>
            <a:r>
              <a:rPr lang="en-US" altLang="en-US" sz="2400" dirty="0"/>
              <a:t> as a solution:</a:t>
            </a:r>
          </a:p>
          <a:p>
            <a:pPr lvl="1">
              <a:lnSpc>
                <a:spcPct val="100000"/>
              </a:lnSpc>
            </a:pPr>
            <a:r>
              <a:rPr lang="en-US" altLang="en-US" sz="2400" dirty="0"/>
              <a:t>Introducing a single small additional cost in a search sequence will strongly prevent further search.</a:t>
            </a:r>
          </a:p>
          <a:p>
            <a:pPr lvl="4">
              <a:lnSpc>
                <a:spcPct val="100000"/>
              </a:lnSpc>
              <a:buFont typeface="Arial" panose="020B0604020202020204" pitchFamily="34" charset="0"/>
              <a:buChar char="•"/>
            </a:pPr>
            <a:r>
              <a:rPr lang="en-US" altLang="en-US" sz="2400" dirty="0">
                <a:latin typeface="Arial Unicode MS" pitchFamily="34" charset="-128"/>
              </a:rPr>
              <a:t>Gilbert and Wilson 2007; </a:t>
            </a:r>
            <a:r>
              <a:rPr lang="en-US" altLang="en-US" sz="2400" dirty="0" err="1">
                <a:latin typeface="Arial Unicode MS" pitchFamily="34" charset="-128"/>
              </a:rPr>
              <a:t>Kahneman</a:t>
            </a:r>
            <a:r>
              <a:rPr lang="en-US" altLang="en-US" sz="2400" dirty="0">
                <a:latin typeface="Arial Unicode MS" pitchFamily="34" charset="-128"/>
              </a:rPr>
              <a:t> and Miller 1986; Schwarz 1990; Wilson and Gilbert 2005. </a:t>
            </a:r>
          </a:p>
          <a:p>
            <a:pPr lvl="1">
              <a:lnSpc>
                <a:spcPct val="100000"/>
              </a:lnSpc>
            </a:pPr>
            <a:r>
              <a:rPr lang="en-US" altLang="en-US" sz="2400" dirty="0"/>
              <a:t>Search amongst a small set of alternatives promotes a higher quality choice process.</a:t>
            </a:r>
          </a:p>
          <a:p>
            <a:pPr lvl="4">
              <a:lnSpc>
                <a:spcPct val="100000"/>
              </a:lnSpc>
              <a:buFont typeface="Arial" panose="020B0604020202020204" pitchFamily="34" charset="0"/>
              <a:buChar char="•"/>
            </a:pPr>
            <a:r>
              <a:rPr lang="en-US" altLang="en-US" sz="2400" dirty="0">
                <a:solidFill>
                  <a:srgbClr val="000000"/>
                </a:solidFill>
                <a:latin typeface="Arial Unicode MS" pitchFamily="34" charset="-128"/>
              </a:rPr>
              <a:t>Hauser and </a:t>
            </a:r>
            <a:r>
              <a:rPr lang="en-US" altLang="en-US" sz="2400" dirty="0" err="1">
                <a:solidFill>
                  <a:srgbClr val="000000"/>
                </a:solidFill>
                <a:latin typeface="Arial Unicode MS" pitchFamily="34" charset="-128"/>
              </a:rPr>
              <a:t>Wernerfelt</a:t>
            </a:r>
            <a:r>
              <a:rPr lang="en-US" altLang="en-US" sz="2400" dirty="0">
                <a:solidFill>
                  <a:srgbClr val="000000"/>
                </a:solidFill>
                <a:latin typeface="Arial Unicode MS" pitchFamily="34" charset="-128"/>
              </a:rPr>
              <a:t> 1990; Johnson and Payne 1985; Johnson and Meyer 1984; Payne 1976</a:t>
            </a:r>
            <a:endParaRPr lang="en-US" altLang="en-US" sz="2400" dirty="0"/>
          </a:p>
        </p:txBody>
      </p:sp>
    </p:spTree>
    <p:extLst>
      <p:ext uri="{BB962C8B-B14F-4D97-AF65-F5344CB8AC3E}">
        <p14:creationId xmlns:p14="http://schemas.microsoft.com/office/powerpoint/2010/main" val="1558834066"/>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Title 1"/>
          <p:cNvSpPr>
            <a:spLocks noGrp="1"/>
          </p:cNvSpPr>
          <p:nvPr>
            <p:ph type="title"/>
          </p:nvPr>
        </p:nvSpPr>
        <p:spPr>
          <a:xfrm>
            <a:off x="326708" y="495539"/>
            <a:ext cx="8974455" cy="960120"/>
          </a:xfrm>
        </p:spPr>
        <p:txBody>
          <a:bodyPr/>
          <a:lstStyle/>
          <a:p>
            <a:r>
              <a:rPr lang="en-US" altLang="en-US" b="1" dirty="0"/>
              <a:t>Study 1: </a:t>
            </a:r>
            <a:br>
              <a:rPr lang="en-US" altLang="en-US" b="1" dirty="0"/>
            </a:br>
            <a:r>
              <a:rPr lang="en-US" altLang="en-US" b="1" dirty="0"/>
              <a:t>Do Smart Choice Sets Help?</a:t>
            </a:r>
          </a:p>
        </p:txBody>
      </p:sp>
      <p:sp>
        <p:nvSpPr>
          <p:cNvPr id="6147" name="Content Placeholder 2"/>
          <p:cNvSpPr>
            <a:spLocks noGrp="1"/>
          </p:cNvSpPr>
          <p:nvPr>
            <p:ph idx="1"/>
          </p:nvPr>
        </p:nvSpPr>
        <p:spPr>
          <a:xfrm>
            <a:off x="893446" y="1975724"/>
            <a:ext cx="8166021" cy="4560570"/>
          </a:xfrm>
        </p:spPr>
        <p:txBody>
          <a:bodyPr/>
          <a:lstStyle/>
          <a:p>
            <a:pPr marL="0" indent="0">
              <a:buNone/>
            </a:pPr>
            <a:r>
              <a:rPr lang="en-US" altLang="en-US" sz="2940" dirty="0"/>
              <a:t>Controlled 2x2 online experiment with representative paid panel.</a:t>
            </a:r>
          </a:p>
          <a:p>
            <a:pPr lvl="1"/>
            <a:r>
              <a:rPr lang="en-US" altLang="en-US" dirty="0"/>
              <a:t>Price-based vs. price-quality based sorting</a:t>
            </a:r>
          </a:p>
          <a:p>
            <a:pPr lvl="1"/>
            <a:r>
              <a:rPr lang="en-US" altLang="en-US" dirty="0"/>
              <a:t>Partitioned vs non-partitioned</a:t>
            </a:r>
          </a:p>
          <a:p>
            <a:pPr lvl="1"/>
            <a:endParaRPr lang="en-US" altLang="en-US" dirty="0"/>
          </a:p>
          <a:p>
            <a:pPr marL="0" indent="0">
              <a:buNone/>
            </a:pPr>
            <a:r>
              <a:rPr lang="en-US" altLang="en-US" sz="2940" dirty="0"/>
              <a:t>Data: N=858</a:t>
            </a:r>
          </a:p>
          <a:p>
            <a:pPr lvl="1"/>
            <a:r>
              <a:rPr lang="en-US" altLang="en-US" dirty="0"/>
              <a:t>Average age 48.3 years old; 50.9% females; 36.9% bachelor degree or higher</a:t>
            </a:r>
          </a:p>
        </p:txBody>
      </p:sp>
    </p:spTree>
    <p:extLst>
      <p:ext uri="{BB962C8B-B14F-4D97-AF65-F5344CB8AC3E}">
        <p14:creationId xmlns:p14="http://schemas.microsoft.com/office/powerpoint/2010/main" val="23653862"/>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Title 1"/>
          <p:cNvSpPr>
            <a:spLocks noGrp="1"/>
          </p:cNvSpPr>
          <p:nvPr>
            <p:ph type="title"/>
          </p:nvPr>
        </p:nvSpPr>
        <p:spPr>
          <a:xfrm>
            <a:off x="489228" y="-152400"/>
            <a:ext cx="8974455" cy="960120"/>
          </a:xfrm>
        </p:spPr>
        <p:txBody>
          <a:bodyPr/>
          <a:lstStyle/>
          <a:p>
            <a:r>
              <a:rPr lang="en-US" altLang="en-US" b="1" dirty="0"/>
              <a:t>Decision task</a:t>
            </a:r>
          </a:p>
        </p:txBody>
      </p:sp>
      <p:sp>
        <p:nvSpPr>
          <p:cNvPr id="6147" name="Content Placeholder 2"/>
          <p:cNvSpPr>
            <a:spLocks noGrp="1"/>
          </p:cNvSpPr>
          <p:nvPr>
            <p:ph idx="1"/>
          </p:nvPr>
        </p:nvSpPr>
        <p:spPr>
          <a:xfrm>
            <a:off x="893446" y="1646124"/>
            <a:ext cx="8166021" cy="4560570"/>
          </a:xfrm>
        </p:spPr>
        <p:txBody>
          <a:bodyPr/>
          <a:lstStyle/>
          <a:p>
            <a:pPr marL="0" indent="0">
              <a:buNone/>
            </a:pPr>
            <a:r>
              <a:rPr lang="en-US" altLang="en-US" sz="2520" dirty="0"/>
              <a:t>Consumer hypothetical health insurance decision task in a simplified controlled setting. Same set of products shown to all respondents.</a:t>
            </a:r>
          </a:p>
          <a:p>
            <a:pPr lvl="1"/>
            <a:endParaRPr lang="en-US" altLang="en-US" sz="2100" dirty="0"/>
          </a:p>
          <a:p>
            <a:pPr marL="0" indent="0">
              <a:buNone/>
            </a:pPr>
            <a:endParaRPr lang="en-US" altLang="en-US" sz="2100" dirty="0"/>
          </a:p>
        </p:txBody>
      </p:sp>
      <p:pic>
        <p:nvPicPr>
          <p:cNvPr id="6148"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16085" y="2743200"/>
            <a:ext cx="9147597" cy="3848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983939"/>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Title 1"/>
          <p:cNvSpPr>
            <a:spLocks noGrp="1"/>
          </p:cNvSpPr>
          <p:nvPr>
            <p:ph type="title"/>
          </p:nvPr>
        </p:nvSpPr>
        <p:spPr>
          <a:xfrm>
            <a:off x="533400" y="990"/>
            <a:ext cx="8496318" cy="960120"/>
          </a:xfrm>
        </p:spPr>
        <p:txBody>
          <a:bodyPr/>
          <a:lstStyle/>
          <a:p>
            <a:r>
              <a:rPr lang="en-US" altLang="en-US" b="1" dirty="0"/>
              <a:t>Partitioning: Rank chosen</a:t>
            </a:r>
          </a:p>
        </p:txBody>
      </p:sp>
      <p:pic>
        <p:nvPicPr>
          <p:cNvPr id="717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0014" y="1721900"/>
            <a:ext cx="7599693" cy="4569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39278"/>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Title 1"/>
          <p:cNvSpPr>
            <a:spLocks noGrp="1"/>
          </p:cNvSpPr>
          <p:nvPr>
            <p:ph type="title"/>
          </p:nvPr>
        </p:nvSpPr>
        <p:spPr>
          <a:xfrm>
            <a:off x="609600" y="0"/>
            <a:ext cx="8296729" cy="960120"/>
          </a:xfrm>
        </p:spPr>
        <p:txBody>
          <a:bodyPr/>
          <a:lstStyle/>
          <a:p>
            <a:r>
              <a:rPr lang="en-US" altLang="en-US" b="1" dirty="0"/>
              <a:t>Study 2:  </a:t>
            </a:r>
            <a:br>
              <a:rPr lang="en-US" altLang="en-US" b="1" dirty="0"/>
            </a:br>
            <a:r>
              <a:rPr lang="en-US" altLang="en-US" b="1" dirty="0"/>
              <a:t>How Much Does it Help? </a:t>
            </a:r>
          </a:p>
        </p:txBody>
      </p:sp>
      <p:sp>
        <p:nvSpPr>
          <p:cNvPr id="8195" name="Content Placeholder 2"/>
          <p:cNvSpPr>
            <a:spLocks noGrp="1"/>
          </p:cNvSpPr>
          <p:nvPr>
            <p:ph idx="1"/>
          </p:nvPr>
        </p:nvSpPr>
        <p:spPr>
          <a:xfrm>
            <a:off x="905573" y="1857556"/>
            <a:ext cx="8166021" cy="4560570"/>
          </a:xfrm>
        </p:spPr>
        <p:txBody>
          <a:bodyPr/>
          <a:lstStyle/>
          <a:p>
            <a:pPr marL="0" indent="0">
              <a:buNone/>
            </a:pPr>
            <a:r>
              <a:rPr lang="en-US" altLang="en-US" sz="2940" dirty="0"/>
              <a:t>Controlled 3x2 online experiment with representative paid panel.</a:t>
            </a:r>
          </a:p>
          <a:p>
            <a:pPr lvl="1"/>
            <a:r>
              <a:rPr lang="en-US" altLang="en-US" dirty="0"/>
              <a:t>High, medium and low quality sorting</a:t>
            </a:r>
          </a:p>
          <a:p>
            <a:pPr lvl="1"/>
            <a:r>
              <a:rPr lang="en-US" altLang="en-US" dirty="0"/>
              <a:t>Partitioned vs non-partitioned</a:t>
            </a:r>
          </a:p>
          <a:p>
            <a:pPr lvl="1"/>
            <a:endParaRPr lang="en-US" altLang="en-US" dirty="0"/>
          </a:p>
          <a:p>
            <a:pPr marL="0" indent="0">
              <a:buNone/>
            </a:pPr>
            <a:r>
              <a:rPr lang="en-US" altLang="en-US" sz="2940" dirty="0"/>
              <a:t>Data: N=1577</a:t>
            </a:r>
          </a:p>
          <a:p>
            <a:pPr lvl="1"/>
            <a:r>
              <a:rPr lang="en-US" altLang="en-US" dirty="0"/>
              <a:t>Average age 45.5 years old; 51.1% females; 42.2% bachelor degree or higher</a:t>
            </a:r>
          </a:p>
        </p:txBody>
      </p:sp>
    </p:spTree>
    <p:extLst>
      <p:ext uri="{BB962C8B-B14F-4D97-AF65-F5344CB8AC3E}">
        <p14:creationId xmlns:p14="http://schemas.microsoft.com/office/powerpoint/2010/main" val="1990285834"/>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533400" y="0"/>
            <a:ext cx="8296729" cy="960120"/>
          </a:xfrm>
        </p:spPr>
        <p:txBody>
          <a:bodyPr/>
          <a:lstStyle/>
          <a:p>
            <a:r>
              <a:rPr lang="en-US" altLang="en-US" b="1" dirty="0"/>
              <a:t>A Principle Agent Task</a:t>
            </a:r>
          </a:p>
        </p:txBody>
      </p:sp>
      <p:sp>
        <p:nvSpPr>
          <p:cNvPr id="8195" name="Content Placeholder 2"/>
          <p:cNvSpPr>
            <a:spLocks noGrp="1"/>
          </p:cNvSpPr>
          <p:nvPr>
            <p:ph idx="1"/>
          </p:nvPr>
        </p:nvSpPr>
        <p:spPr>
          <a:xfrm>
            <a:off x="1146412" y="1975724"/>
            <a:ext cx="7913054" cy="4560570"/>
          </a:xfrm>
        </p:spPr>
        <p:txBody>
          <a:bodyPr/>
          <a:lstStyle/>
          <a:p>
            <a:pPr marL="0" indent="0">
              <a:buNone/>
            </a:pPr>
            <a:r>
              <a:rPr lang="en-US" altLang="en-US" sz="2940" dirty="0"/>
              <a:t>Consumers follow well-defined decision rule on behalf of someone else.</a:t>
            </a:r>
          </a:p>
          <a:p>
            <a:pPr marL="0" indent="0">
              <a:buNone/>
            </a:pPr>
            <a:r>
              <a:rPr lang="en-US" altLang="en-US" sz="2520" dirty="0"/>
              <a:t>This person desires a minimum set level of coverage, and otherwise the best ratio of the monthly premium paid per review ratings that customers gave for the insurance provider.</a:t>
            </a:r>
          </a:p>
          <a:p>
            <a:pPr marL="0" indent="0">
              <a:buNone/>
            </a:pPr>
            <a:endParaRPr lang="en-US" altLang="en-US" sz="2520" dirty="0"/>
          </a:p>
          <a:p>
            <a:pPr marL="0" indent="0">
              <a:buNone/>
            </a:pPr>
            <a:r>
              <a:rPr lang="en-US" altLang="en-US" sz="2940" dirty="0"/>
              <a:t>Allows to determine normatively best outcome. Otherwise, decision task same as in Study 1. </a:t>
            </a:r>
          </a:p>
          <a:p>
            <a:pPr marL="0" indent="0">
              <a:buNone/>
            </a:pPr>
            <a:endParaRPr lang="en-US" altLang="en-US" sz="2940" dirty="0"/>
          </a:p>
        </p:txBody>
      </p:sp>
    </p:spTree>
    <p:extLst>
      <p:ext uri="{BB962C8B-B14F-4D97-AF65-F5344CB8AC3E}">
        <p14:creationId xmlns:p14="http://schemas.microsoft.com/office/powerpoint/2010/main" val="1528726366"/>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AtTheCenterBlue">
  <a:themeElements>
    <a:clrScheme name="Default Design 13">
      <a:dk1>
        <a:srgbClr val="000000"/>
      </a:dk1>
      <a:lt1>
        <a:srgbClr val="FFFFFF"/>
      </a:lt1>
      <a:dk2>
        <a:srgbClr val="000000"/>
      </a:dk2>
      <a:lt2>
        <a:srgbClr val="808080"/>
      </a:lt2>
      <a:accent1>
        <a:srgbClr val="0081CC"/>
      </a:accent1>
      <a:accent2>
        <a:srgbClr val="AFAAA3"/>
      </a:accent2>
      <a:accent3>
        <a:srgbClr val="FFFFFF"/>
      </a:accent3>
      <a:accent4>
        <a:srgbClr val="000000"/>
      </a:accent4>
      <a:accent5>
        <a:srgbClr val="AAC1E2"/>
      </a:accent5>
      <a:accent6>
        <a:srgbClr val="9E9A93"/>
      </a:accent6>
      <a:hlink>
        <a:srgbClr val="DD5900"/>
      </a:hlink>
      <a:folHlink>
        <a:srgbClr val="593D2B"/>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66788" rtl="0" eaLnBrk="1" fontAlgn="base" latinLnBrk="0" hangingPunct="1">
          <a:lnSpc>
            <a:spcPct val="100000"/>
          </a:lnSpc>
          <a:spcBef>
            <a:spcPct val="0"/>
          </a:spcBef>
          <a:spcAft>
            <a:spcPct val="0"/>
          </a:spcAft>
          <a:buClrTx/>
          <a:buSzTx/>
          <a:buFontTx/>
          <a:buNone/>
          <a:tabLst/>
          <a:defRPr kumimoji="0" lang="en-US" sz="19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66788" rtl="0" eaLnBrk="1" fontAlgn="base" latinLnBrk="0" hangingPunct="1">
          <a:lnSpc>
            <a:spcPct val="100000"/>
          </a:lnSpc>
          <a:spcBef>
            <a:spcPct val="0"/>
          </a:spcBef>
          <a:spcAft>
            <a:spcPct val="0"/>
          </a:spcAft>
          <a:buClrTx/>
          <a:buSzTx/>
          <a:buFontTx/>
          <a:buNone/>
          <a:tabLst/>
          <a:defRPr kumimoji="0" lang="en-US" sz="19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0081CC"/>
        </a:accent1>
        <a:accent2>
          <a:srgbClr val="AFAAA3"/>
        </a:accent2>
        <a:accent3>
          <a:srgbClr val="FFFFFF"/>
        </a:accent3>
        <a:accent4>
          <a:srgbClr val="000000"/>
        </a:accent4>
        <a:accent5>
          <a:srgbClr val="AAC1E2"/>
        </a:accent5>
        <a:accent6>
          <a:srgbClr val="9E9A93"/>
        </a:accent6>
        <a:hlink>
          <a:srgbClr val="DD5900"/>
        </a:hlink>
        <a:folHlink>
          <a:srgbClr val="593D2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31586</TotalTime>
  <Words>8031</Words>
  <Application>Microsoft Office PowerPoint</Application>
  <PresentationFormat>Custom</PresentationFormat>
  <Paragraphs>1093</Paragraphs>
  <Slides>198</Slides>
  <Notes>53</Notes>
  <HiddenSlides>124</HiddenSlides>
  <MMClips>5</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198</vt:i4>
      </vt:variant>
    </vt:vector>
  </HeadingPairs>
  <TitlesOfParts>
    <vt:vector size="202" baseType="lpstr">
      <vt:lpstr>AtTheCenterBlue</vt:lpstr>
      <vt:lpstr>Document</vt:lpstr>
      <vt:lpstr>Chart</vt:lpstr>
      <vt:lpstr>Worksheet</vt:lpstr>
      <vt:lpstr>Why Is Insurance Choice So Difficult For Consumers?</vt:lpstr>
      <vt:lpstr>My (other) Interests</vt:lpstr>
      <vt:lpstr>Some references</vt:lpstr>
      <vt:lpstr> Smart Choice Sets  as Choice Architecture  Helping Consumers Cope with Information Overload by Sorting and Partitioning Large Sets</vt:lpstr>
      <vt:lpstr>Some Facts</vt:lpstr>
      <vt:lpstr>Insurance is a useful institution</vt:lpstr>
      <vt:lpstr>The Economics of Insurance</vt:lpstr>
      <vt:lpstr>To make wise insurance choices</vt:lpstr>
      <vt:lpstr>What are the effects of behavioral consumers on insurance markets?</vt:lpstr>
      <vt:lpstr>What are the behavioral reasons insurance markets may fail?</vt:lpstr>
      <vt:lpstr>Beliefs about risk</vt:lpstr>
      <vt:lpstr>Risk.</vt:lpstr>
      <vt:lpstr>Perceptions of Risk</vt:lpstr>
      <vt:lpstr>Johnson, Hershey, Meszaros and Kunreuther (JRU,1993)</vt:lpstr>
      <vt:lpstr>More…</vt:lpstr>
      <vt:lpstr>More</vt:lpstr>
      <vt:lpstr>Assembled Beliefs</vt:lpstr>
      <vt:lpstr>Estimating longevity risk…</vt:lpstr>
      <vt:lpstr>Life expectancy is essential knowledge</vt:lpstr>
      <vt:lpstr>Example of Subjective Probability Task: Die-by or Live-to </vt:lpstr>
      <vt:lpstr>Payne, Sagara, Shu, Appelt and Johnson</vt:lpstr>
      <vt:lpstr>Study 5:   Are these beliefs assembled?  A Query Theory Analysis</vt:lpstr>
      <vt:lpstr>Can Consumers Make Affordable Care Affordable?   The Value of Choice Architecture.</vt:lpstr>
      <vt:lpstr>Assembled Preferences</vt:lpstr>
      <vt:lpstr>Why Beyond Nudges</vt:lpstr>
      <vt:lpstr>Will Exchanges Produce Good Choices, Lower Costs?</vt:lpstr>
      <vt:lpstr>PowerPoint Presentation</vt:lpstr>
      <vt:lpstr>Experience with Exchanges</vt:lpstr>
      <vt:lpstr>Maybe they do not like understand and do not like choosing?</vt:lpstr>
      <vt:lpstr>Who will be the exchange customers?</vt:lpstr>
      <vt:lpstr>Choosing Health Coverage</vt:lpstr>
      <vt:lpstr>Select the most cost-effective plan  for the next year, ignoring quality.</vt:lpstr>
      <vt:lpstr>Overview of Studies</vt:lpstr>
      <vt:lpstr>Demographics</vt:lpstr>
      <vt:lpstr>Scenario</vt:lpstr>
      <vt:lpstr>Background Information / Quiz</vt:lpstr>
      <vt:lpstr>Experiment 1: Choice from 4 plans</vt:lpstr>
      <vt:lpstr>Experiment 1: Choice from 8 plans</vt:lpstr>
      <vt:lpstr>Cost Effective option</vt:lpstr>
      <vt:lpstr>PowerPoint Presentation</vt:lpstr>
      <vt:lpstr>PowerPoint Presentation</vt:lpstr>
      <vt:lpstr>Exp. 2: Increasing motivation</vt:lpstr>
      <vt:lpstr>PowerPoint Presentation</vt:lpstr>
      <vt:lpstr>PowerPoint Presentation</vt:lpstr>
      <vt:lpstr>PowerPoint Presentation</vt:lpstr>
      <vt:lpstr>Experiment 4</vt:lpstr>
      <vt:lpstr>PowerPoint Presentation</vt:lpstr>
      <vt:lpstr>PowerPoint Presentation</vt:lpstr>
      <vt:lpstr>PowerPoint Presentation</vt:lpstr>
      <vt:lpstr>Why?  They are overweighting copays and deductibles</vt:lpstr>
      <vt:lpstr>Why?  They are overweighting copays and deductibles</vt:lpstr>
      <vt:lpstr>Is This Performance Abnormal?</vt:lpstr>
      <vt:lpstr>From Johnson et al. 1993 (based upon Thaler and Johnson, 1990)</vt:lpstr>
      <vt:lpstr>Reframing of Premiums</vt:lpstr>
      <vt:lpstr>Reframe Deductibles as Rebates.</vt:lpstr>
      <vt:lpstr>Bhargava et al. (QJE, in press) studied choices at a Fortune 50 company.</vt:lpstr>
      <vt:lpstr>61% chose a dominated plan, costing them  and average of $351 a year.</vt:lpstr>
      <vt:lpstr>What would a firm that is maximizing profit do?</vt:lpstr>
      <vt:lpstr>The Psychology of Insurance</vt:lpstr>
      <vt:lpstr>But…. From a insurance comparison site: </vt:lpstr>
      <vt:lpstr>The Costs and Benefits of Insuring</vt:lpstr>
      <vt:lpstr>How Can we Help?</vt:lpstr>
      <vt:lpstr>Can Anyone Do This?</vt:lpstr>
      <vt:lpstr>PowerPoint Presentation</vt:lpstr>
      <vt:lpstr>PowerPoint Presentation</vt:lpstr>
      <vt:lpstr>Can Anyone Do This?</vt:lpstr>
      <vt:lpstr>Can Choice Architecture Improve Performance?</vt:lpstr>
      <vt:lpstr>PowerPoint Presentation</vt:lpstr>
      <vt:lpstr>PowerPoint Presentation</vt:lpstr>
      <vt:lpstr>PowerPoint Presentation</vt:lpstr>
      <vt:lpstr>PowerPoint Presentation</vt:lpstr>
      <vt:lpstr>PowerPoint Presentation</vt:lpstr>
      <vt:lpstr>Other Experimental Concerns</vt:lpstr>
      <vt:lpstr>The Value of Choice Architecture</vt:lpstr>
      <vt:lpstr>What is the Value of Choice Architecture?</vt:lpstr>
      <vt:lpstr>Tools of a Choice Architecture</vt:lpstr>
      <vt:lpstr>Experiment 2: Results (cont)</vt:lpstr>
      <vt:lpstr>Summary</vt:lpstr>
      <vt:lpstr>More problems</vt:lpstr>
      <vt:lpstr>Outcomes</vt:lpstr>
      <vt:lpstr>PowerPoint Presentation</vt:lpstr>
      <vt:lpstr>Thanks</vt:lpstr>
      <vt:lpstr>How Can we Help?  </vt:lpstr>
      <vt:lpstr>Examples from Ubel, Camerford and Johnson:  What not to do.</vt:lpstr>
      <vt:lpstr>Medals: good vs. bad,  Note: Only reflect risk</vt:lpstr>
      <vt:lpstr>What do you think of when you hear bronze, silver and gold?</vt:lpstr>
      <vt:lpstr>Most non-mathematically inclined people say the would look at Gold no matter what it describes</vt:lpstr>
      <vt:lpstr> Sorting</vt:lpstr>
      <vt:lpstr>How Can we Help?  (Part 2)</vt:lpstr>
      <vt:lpstr>The Curse of Choice</vt:lpstr>
      <vt:lpstr>We propose Partitioned Sorted Sets</vt:lpstr>
      <vt:lpstr>Sorting on predicted attractiveness</vt:lpstr>
      <vt:lpstr>Searching too much</vt:lpstr>
      <vt:lpstr>Partitioning and Sorting</vt:lpstr>
      <vt:lpstr>Study 1:  Do Smart Choice Sets Help?</vt:lpstr>
      <vt:lpstr>Decision task</vt:lpstr>
      <vt:lpstr>Partitioning: Rank chosen</vt:lpstr>
      <vt:lpstr>Study 2:   How Much Does it Help? </vt:lpstr>
      <vt:lpstr>A Principle Agent Task</vt:lpstr>
      <vt:lpstr>Sorting: Rank chosen</vt:lpstr>
      <vt:lpstr>What is the process? Study 4</vt:lpstr>
      <vt:lpstr>Impact of Smart Choice Sets</vt:lpstr>
      <vt:lpstr>PowerPoint Presentation</vt:lpstr>
      <vt:lpstr>PowerPoint Presentation</vt:lpstr>
      <vt:lpstr>PowerPoint Presentation</vt:lpstr>
      <vt:lpstr>Two major sets of applications</vt:lpstr>
      <vt:lpstr>Partitioned task</vt:lpstr>
      <vt:lpstr>Non-partitioned task</vt:lpstr>
      <vt:lpstr>What is the process? Study 4</vt:lpstr>
      <vt:lpstr>PowerPoint Presentation</vt:lpstr>
      <vt:lpstr>PowerPoint Presentation</vt:lpstr>
      <vt:lpstr>Comparing Non-partitioned vs. Partitioned Search</vt:lpstr>
      <vt:lpstr>Field data: Health Insurance Choices</vt:lpstr>
      <vt:lpstr>Choice architecture change</vt:lpstr>
      <vt:lpstr>Before Choice Architecture:  Price-based ranking</vt:lpstr>
      <vt:lpstr>Top 3 zoekresultaat</vt:lpstr>
      <vt:lpstr>Percentage rank chosen</vt:lpstr>
      <vt:lpstr>PROPOSED MODERATED MEDIATION STRUCTURE FOR PROCESS DATA </vt:lpstr>
      <vt:lpstr>Conclusions</vt:lpstr>
      <vt:lpstr>PowerPoint Presentation</vt:lpstr>
      <vt:lpstr>Similarity</vt:lpstr>
      <vt:lpstr>Innovators</vt:lpstr>
      <vt:lpstr>Summary</vt:lpstr>
      <vt:lpstr>PowerPoint Presentation</vt:lpstr>
      <vt:lpstr>PowerPoint Presentation</vt:lpstr>
      <vt:lpstr>PowerPoint Presentation</vt:lpstr>
      <vt:lpstr>Implications</vt:lpstr>
      <vt:lpstr>Thanks to collaborators</vt:lpstr>
      <vt:lpstr>Insurance help manage risk in this model</vt:lpstr>
      <vt:lpstr>Cognition over the Life Span</vt:lpstr>
      <vt:lpstr>Time Preferences</vt:lpstr>
      <vt:lpstr>Dynamic Experiments for Eliciting Preferences (DEEP)</vt:lpstr>
      <vt:lpstr>DEEPtime</vt:lpstr>
      <vt:lpstr>Summary</vt:lpstr>
      <vt:lpstr>Summary</vt:lpstr>
      <vt:lpstr>Consumers’ decisions to spend and save.</vt:lpstr>
      <vt:lpstr>The Permanent Income/Life Cycle Savings Hypothesis</vt:lpstr>
      <vt:lpstr>In contrast…..</vt:lpstr>
      <vt:lpstr>Used to study:</vt:lpstr>
      <vt:lpstr>Implications</vt:lpstr>
      <vt:lpstr>Big Picture</vt:lpstr>
      <vt:lpstr>Backup</vt:lpstr>
      <vt:lpstr>Sample Issues</vt:lpstr>
      <vt:lpstr>Method</vt:lpstr>
      <vt:lpstr>PowerPoint Presentation</vt:lpstr>
      <vt:lpstr>PowerPoint Presentation</vt:lpstr>
      <vt:lpstr>PowerPoint Presentation</vt:lpstr>
      <vt:lpstr>PowerPoint Presentation</vt:lpstr>
      <vt:lpstr>Many Ps prefer to claim early</vt:lpstr>
      <vt:lpstr>Early claiming is a focal option for many Ps</vt:lpstr>
      <vt:lpstr>Prominence of thoughts in favor of early claiming predicts preferences for early claiming</vt:lpstr>
      <vt:lpstr>Prominence of thoughts in favor of early claiming predicts preferences for early claiming</vt:lpstr>
      <vt:lpstr>Eligible vs. Not-yet-eligible</vt:lpstr>
      <vt:lpstr>What is the process?</vt:lpstr>
      <vt:lpstr>Study 2: Display Intervention  (Mild)</vt:lpstr>
      <vt:lpstr>Display Intervention</vt:lpstr>
      <vt:lpstr>Shifting the x-axis</vt:lpstr>
      <vt:lpstr>Study 2: Display Intervention</vt:lpstr>
      <vt:lpstr>Method</vt:lpstr>
      <vt:lpstr>Ps in the shifted axis condition do not adopt later claiming as a focal option</vt:lpstr>
      <vt:lpstr>Ps in the shifted axis condition do not prefer to claim later</vt:lpstr>
      <vt:lpstr>Display Intervention  (1)</vt:lpstr>
      <vt:lpstr>Study 3:  Display Intervention (Extreme)</vt:lpstr>
      <vt:lpstr>PowerPoint Presentation</vt:lpstr>
      <vt:lpstr>Preferred Claiming Age</vt:lpstr>
      <vt:lpstr>Study 4: Process Intervention (1)</vt:lpstr>
      <vt:lpstr>Process Intervention</vt:lpstr>
      <vt:lpstr>Query Theory</vt:lpstr>
      <vt:lpstr>Study 4: Process Intervention</vt:lpstr>
      <vt:lpstr>Method</vt:lpstr>
      <vt:lpstr>PowerPoint Presentation</vt:lpstr>
      <vt:lpstr>PowerPoint Presentation</vt:lpstr>
      <vt:lpstr>An Illustration….</vt:lpstr>
      <vt:lpstr>Two approaches</vt:lpstr>
      <vt:lpstr>Query Theory 101</vt:lpstr>
      <vt:lpstr>Query Theory</vt:lpstr>
      <vt:lpstr>Query Theory(2)</vt:lpstr>
      <vt:lpstr>Common Predictions</vt:lpstr>
      <vt:lpstr>Query Theory &amp; Claiming</vt:lpstr>
      <vt:lpstr>Overview of Studies</vt:lpstr>
      <vt:lpstr>Study 1: What is the process?</vt:lpstr>
      <vt:lpstr>Study 1</vt:lpstr>
      <vt:lpstr>Study 1</vt:lpstr>
      <vt:lpstr>Ps in the unnatural order adopt later claiming as a reference point</vt:lpstr>
      <vt:lpstr>Ps in the unnatural order have less prominent thoughts in favor of early claiming</vt:lpstr>
      <vt:lpstr>Ps in the unnatural order prefer to claim later</vt:lpstr>
      <vt:lpstr>Effect of thought order mediated by reduced prominence of early-claiming thoughts</vt:lpstr>
      <vt:lpstr>Process Intervention</vt:lpstr>
      <vt:lpstr>Study 5</vt:lpstr>
      <vt:lpstr>A QT Checklist</vt:lpstr>
      <vt:lpstr>Produces Significant Change</vt:lpstr>
      <vt:lpstr>Effectiveness of Interventions</vt:lpstr>
      <vt:lpstr>PowerPoint Presentation</vt:lpstr>
      <vt:lpstr>PowerPoint Presentation</vt:lpstr>
      <vt:lpstr>Retirement Benefits:   Social Security.</vt:lpstr>
      <vt:lpstr>When to Claim SSA Benefits?</vt:lpstr>
      <vt:lpstr>PowerPoint Presentation</vt:lpstr>
      <vt:lpstr>PowerPoint Presentation</vt:lpstr>
    </vt:vector>
  </TitlesOfParts>
  <Company>Bartek,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Faller, Pierre</dc:creator>
  <cp:lastModifiedBy>Sall, Emily DePuy</cp:lastModifiedBy>
  <cp:revision>277</cp:revision>
  <cp:lastPrinted>2014-12-15T06:41:34Z</cp:lastPrinted>
  <dcterms:created xsi:type="dcterms:W3CDTF">2007-06-19T19:59:29Z</dcterms:created>
  <dcterms:modified xsi:type="dcterms:W3CDTF">2018-07-03T00:23:55Z</dcterms:modified>
</cp:coreProperties>
</file>