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4.xml" ContentType="application/vnd.openxmlformats-officedocument.theme+xml"/>
  <Override PartName="/ppt/tags/tag1.xml" ContentType="application/vnd.openxmlformats-officedocument.presentationml.tags+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6.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7.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8.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9.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5"/>
    <p:sldMasterId id="2147483795" r:id="rId6"/>
    <p:sldMasterId id="2147483964" r:id="rId7"/>
    <p:sldMasterId id="2147483989" r:id="rId8"/>
    <p:sldMasterId id="2147484050" r:id="rId9"/>
    <p:sldMasterId id="2147484074" r:id="rId10"/>
    <p:sldMasterId id="2147484100" r:id="rId11"/>
    <p:sldMasterId id="2147484112" r:id="rId12"/>
    <p:sldMasterId id="2147484126" r:id="rId13"/>
    <p:sldMasterId id="2147484151" r:id="rId14"/>
    <p:sldMasterId id="2147484163" r:id="rId15"/>
    <p:sldMasterId id="2147484188" r:id="rId16"/>
    <p:sldMasterId id="2147484201" r:id="rId17"/>
    <p:sldMasterId id="2147484213" r:id="rId18"/>
    <p:sldMasterId id="2147484218" r:id="rId19"/>
    <p:sldMasterId id="2147484230" r:id="rId20"/>
    <p:sldMasterId id="2147484237" r:id="rId21"/>
    <p:sldMasterId id="2147484249" r:id="rId22"/>
    <p:sldMasterId id="2147484261" r:id="rId23"/>
    <p:sldMasterId id="2147484265" r:id="rId24"/>
    <p:sldMasterId id="2147484277" r:id="rId25"/>
  </p:sldMasterIdLst>
  <p:notesMasterIdLst>
    <p:notesMasterId r:id="rId80"/>
  </p:notesMasterIdLst>
  <p:sldIdLst>
    <p:sldId id="4146" r:id="rId26"/>
    <p:sldId id="4123" r:id="rId27"/>
    <p:sldId id="4124" r:id="rId28"/>
    <p:sldId id="4132" r:id="rId29"/>
    <p:sldId id="4133" r:id="rId30"/>
    <p:sldId id="4134" r:id="rId31"/>
    <p:sldId id="2516" r:id="rId32"/>
    <p:sldId id="4135" r:id="rId33"/>
    <p:sldId id="4131" r:id="rId34"/>
    <p:sldId id="4137" r:id="rId35"/>
    <p:sldId id="4128" r:id="rId36"/>
    <p:sldId id="4138" r:id="rId37"/>
    <p:sldId id="4129" r:id="rId38"/>
    <p:sldId id="4139" r:id="rId39"/>
    <p:sldId id="4140" r:id="rId40"/>
    <p:sldId id="4130" r:id="rId41"/>
    <p:sldId id="4141" r:id="rId42"/>
    <p:sldId id="4125" r:id="rId43"/>
    <p:sldId id="4126" r:id="rId44"/>
    <p:sldId id="4142" r:id="rId45"/>
    <p:sldId id="4143" r:id="rId46"/>
    <p:sldId id="4144" r:id="rId47"/>
    <p:sldId id="3547" r:id="rId48"/>
    <p:sldId id="3935" r:id="rId49"/>
    <p:sldId id="3549" r:id="rId50"/>
    <p:sldId id="3550" r:id="rId51"/>
    <p:sldId id="3551" r:id="rId52"/>
    <p:sldId id="3596" r:id="rId53"/>
    <p:sldId id="3555" r:id="rId54"/>
    <p:sldId id="3571" r:id="rId55"/>
    <p:sldId id="3557" r:id="rId56"/>
    <p:sldId id="3562" r:id="rId57"/>
    <p:sldId id="3561" r:id="rId58"/>
    <p:sldId id="3193" r:id="rId59"/>
    <p:sldId id="3532" r:id="rId60"/>
    <p:sldId id="3537" r:id="rId61"/>
    <p:sldId id="3572" r:id="rId62"/>
    <p:sldId id="3559" r:id="rId63"/>
    <p:sldId id="3567" r:id="rId64"/>
    <p:sldId id="3569" r:id="rId65"/>
    <p:sldId id="3503" r:id="rId66"/>
    <p:sldId id="3560" r:id="rId67"/>
    <p:sldId id="3454" r:id="rId68"/>
    <p:sldId id="4118" r:id="rId69"/>
    <p:sldId id="4116" r:id="rId70"/>
    <p:sldId id="4147" r:id="rId71"/>
    <p:sldId id="4148" r:id="rId72"/>
    <p:sldId id="4149" r:id="rId73"/>
    <p:sldId id="4150" r:id="rId74"/>
    <p:sldId id="4151" r:id="rId75"/>
    <p:sldId id="4152" r:id="rId76"/>
    <p:sldId id="4153" r:id="rId77"/>
    <p:sldId id="4145" r:id="rId78"/>
    <p:sldId id="3629"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B6A4"/>
    <a:srgbClr val="AFABAB"/>
    <a:srgbClr val="E3F8F9"/>
    <a:srgbClr val="C0C0C0"/>
    <a:srgbClr val="BFBFBF"/>
    <a:srgbClr val="66DCCE"/>
    <a:srgbClr val="85E3D8"/>
    <a:srgbClr val="FFFFFF"/>
    <a:srgbClr val="969696"/>
    <a:srgbClr val="015B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69" autoAdjust="0"/>
    <p:restoredTop sz="77908" autoAdjust="0"/>
  </p:normalViewPr>
  <p:slideViewPr>
    <p:cSldViewPr snapToGrid="0">
      <p:cViewPr varScale="1">
        <p:scale>
          <a:sx n="127" d="100"/>
          <a:sy n="127" d="100"/>
        </p:scale>
        <p:origin x="378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1.xml"/><Relationship Id="rId39" Type="http://schemas.openxmlformats.org/officeDocument/2006/relationships/slide" Target="slides/slide14.xml"/><Relationship Id="rId21" Type="http://schemas.openxmlformats.org/officeDocument/2006/relationships/slideMaster" Target="slideMasters/slideMaster17.xml"/><Relationship Id="rId34" Type="http://schemas.openxmlformats.org/officeDocument/2006/relationships/slide" Target="slides/slide9.xml"/><Relationship Id="rId42" Type="http://schemas.openxmlformats.org/officeDocument/2006/relationships/slide" Target="slides/slide17.xml"/><Relationship Id="rId47" Type="http://schemas.openxmlformats.org/officeDocument/2006/relationships/slide" Target="slides/slide22.xml"/><Relationship Id="rId50" Type="http://schemas.openxmlformats.org/officeDocument/2006/relationships/slide" Target="slides/slide25.xml"/><Relationship Id="rId55" Type="http://schemas.openxmlformats.org/officeDocument/2006/relationships/slide" Target="slides/slide30.xml"/><Relationship Id="rId63" Type="http://schemas.openxmlformats.org/officeDocument/2006/relationships/slide" Target="slides/slide38.xml"/><Relationship Id="rId68" Type="http://schemas.openxmlformats.org/officeDocument/2006/relationships/slide" Target="slides/slide43.xml"/><Relationship Id="rId76" Type="http://schemas.openxmlformats.org/officeDocument/2006/relationships/slide" Target="slides/slide51.xml"/><Relationship Id="rId84" Type="http://schemas.openxmlformats.org/officeDocument/2006/relationships/tableStyles" Target="tableStyles.xml"/><Relationship Id="rId7" Type="http://schemas.openxmlformats.org/officeDocument/2006/relationships/slideMaster" Target="slideMasters/slideMaster3.xml"/><Relationship Id="rId71" Type="http://schemas.openxmlformats.org/officeDocument/2006/relationships/slide" Target="slides/slide46.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4.xml"/><Relationship Id="rId11" Type="http://schemas.openxmlformats.org/officeDocument/2006/relationships/slideMaster" Target="slideMasters/slideMaster7.xml"/><Relationship Id="rId24" Type="http://schemas.openxmlformats.org/officeDocument/2006/relationships/slideMaster" Target="slideMasters/slideMaster20.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slide" Target="slides/slide15.xml"/><Relationship Id="rId45" Type="http://schemas.openxmlformats.org/officeDocument/2006/relationships/slide" Target="slides/slide20.xml"/><Relationship Id="rId53" Type="http://schemas.openxmlformats.org/officeDocument/2006/relationships/slide" Target="slides/slide28.xml"/><Relationship Id="rId58" Type="http://schemas.openxmlformats.org/officeDocument/2006/relationships/slide" Target="slides/slide33.xml"/><Relationship Id="rId66" Type="http://schemas.openxmlformats.org/officeDocument/2006/relationships/slide" Target="slides/slide41.xml"/><Relationship Id="rId74" Type="http://schemas.openxmlformats.org/officeDocument/2006/relationships/slide" Target="slides/slide49.xml"/><Relationship Id="rId79" Type="http://schemas.openxmlformats.org/officeDocument/2006/relationships/slide" Target="slides/slide54.xml"/><Relationship Id="rId5" Type="http://schemas.openxmlformats.org/officeDocument/2006/relationships/slideMaster" Target="slideMasters/slideMaster1.xml"/><Relationship Id="rId61" Type="http://schemas.openxmlformats.org/officeDocument/2006/relationships/slide" Target="slides/slide36.xml"/><Relationship Id="rId82" Type="http://schemas.openxmlformats.org/officeDocument/2006/relationships/viewProps" Target="viewProps.xml"/><Relationship Id="rId10" Type="http://schemas.openxmlformats.org/officeDocument/2006/relationships/slideMaster" Target="slideMasters/slideMaster6.xml"/><Relationship Id="rId19" Type="http://schemas.openxmlformats.org/officeDocument/2006/relationships/slideMaster" Target="slideMasters/slideMaster15.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73" Type="http://schemas.openxmlformats.org/officeDocument/2006/relationships/slide" Target="slides/slide48.xml"/><Relationship Id="rId78" Type="http://schemas.openxmlformats.org/officeDocument/2006/relationships/slide" Target="slides/slide53.xml"/><Relationship Id="rId8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slide" Target="slides/slide23.xml"/><Relationship Id="rId56" Type="http://schemas.openxmlformats.org/officeDocument/2006/relationships/slide" Target="slides/slide31.xml"/><Relationship Id="rId64" Type="http://schemas.openxmlformats.org/officeDocument/2006/relationships/slide" Target="slides/slide39.xml"/><Relationship Id="rId69" Type="http://schemas.openxmlformats.org/officeDocument/2006/relationships/slide" Target="slides/slide44.xml"/><Relationship Id="rId77" Type="http://schemas.openxmlformats.org/officeDocument/2006/relationships/slide" Target="slides/slide52.xml"/><Relationship Id="rId8" Type="http://schemas.openxmlformats.org/officeDocument/2006/relationships/slideMaster" Target="slideMasters/slideMaster4.xml"/><Relationship Id="rId51" Type="http://schemas.openxmlformats.org/officeDocument/2006/relationships/slide" Target="slides/slide26.xml"/><Relationship Id="rId72" Type="http://schemas.openxmlformats.org/officeDocument/2006/relationships/slide" Target="slides/slide47.xml"/><Relationship Id="rId80"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Master" Target="slideMasters/slideMaster21.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slide" Target="slides/slide34.xml"/><Relationship Id="rId67" Type="http://schemas.openxmlformats.org/officeDocument/2006/relationships/slide" Target="slides/slide42.xml"/><Relationship Id="rId20" Type="http://schemas.openxmlformats.org/officeDocument/2006/relationships/slideMaster" Target="slideMasters/slideMaster16.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slide" Target="slides/slide37.xml"/><Relationship Id="rId70" Type="http://schemas.openxmlformats.org/officeDocument/2006/relationships/slide" Target="slides/slide45.xml"/><Relationship Id="rId75" Type="http://schemas.openxmlformats.org/officeDocument/2006/relationships/slide" Target="slides/slide50.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Master" Target="slideMasters/slideMaster19.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D5EA45-56B6-4052-BC16-75BB41782BE8}" type="datetimeFigureOut">
              <a:rPr lang="en-US" smtClean="0"/>
              <a:t>7/15/2022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5BC3B3-0FE3-40BF-B5EA-480E29D5DCAC}" type="slidenum">
              <a:rPr lang="en-US" smtClean="0"/>
              <a:t>‹#›</a:t>
            </a:fld>
            <a:endParaRPr lang="en-US"/>
          </a:p>
        </p:txBody>
      </p:sp>
    </p:spTree>
    <p:extLst>
      <p:ext uri="{BB962C8B-B14F-4D97-AF65-F5344CB8AC3E}">
        <p14:creationId xmlns:p14="http://schemas.microsoft.com/office/powerpoint/2010/main" val="534924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DDC76D-2269-4DE0-B678-715B442BD5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760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trike="noStrike" dirty="0"/>
          </a:p>
        </p:txBody>
      </p:sp>
    </p:spTree>
    <p:extLst>
      <p:ext uri="{BB962C8B-B14F-4D97-AF65-F5344CB8AC3E}">
        <p14:creationId xmlns:p14="http://schemas.microsoft.com/office/powerpoint/2010/main" val="3283284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small cash transfer made to fathers of school-aged children in poor rural communities, not conditional on school attendance but explicitly labeled as an education support program</a:t>
            </a:r>
            <a:endParaRPr lang="en-US" dirty="0"/>
          </a:p>
        </p:txBody>
      </p:sp>
      <p:sp>
        <p:nvSpPr>
          <p:cNvPr id="4" name="Slide Number Placeholder 3"/>
          <p:cNvSpPr>
            <a:spLocks noGrp="1"/>
          </p:cNvSpPr>
          <p:nvPr>
            <p:ph type="sldNum" sz="quarter" idx="10"/>
          </p:nvPr>
        </p:nvSpPr>
        <p:spPr/>
        <p:txBody>
          <a:bodyPr/>
          <a:lstStyle/>
          <a:p>
            <a:fld id="{D75BC3B3-0FE3-40BF-B5EA-480E29D5DCAC}" type="slidenum">
              <a:rPr lang="en-US" smtClean="0"/>
              <a:t>15</a:t>
            </a:fld>
            <a:endParaRPr lang="en-US"/>
          </a:p>
        </p:txBody>
      </p:sp>
    </p:spTree>
    <p:extLst>
      <p:ext uri="{BB962C8B-B14F-4D97-AF65-F5344CB8AC3E}">
        <p14:creationId xmlns:p14="http://schemas.microsoft.com/office/powerpoint/2010/main" val="3153826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5BC3B3-0FE3-40BF-B5EA-480E29D5DCAC}" type="slidenum">
              <a:rPr lang="en-US" smtClean="0"/>
              <a:t>16</a:t>
            </a:fld>
            <a:endParaRPr lang="en-US"/>
          </a:p>
        </p:txBody>
      </p:sp>
    </p:spTree>
    <p:extLst>
      <p:ext uri="{BB962C8B-B14F-4D97-AF65-F5344CB8AC3E}">
        <p14:creationId xmlns:p14="http://schemas.microsoft.com/office/powerpoint/2010/main" val="796301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small cash transfer made to fathers of school-aged children in poor rural communities, not conditional on school attendance but explicitly labeled as an education support program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5BC3B3-0FE3-40BF-B5EA-480E29D5DC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3439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sngStrike" dirty="0"/>
          </a:p>
        </p:txBody>
      </p:sp>
      <p:sp>
        <p:nvSpPr>
          <p:cNvPr id="4" name="Slide Number Placeholder 3"/>
          <p:cNvSpPr>
            <a:spLocks noGrp="1"/>
          </p:cNvSpPr>
          <p:nvPr>
            <p:ph type="sldNum" sz="quarter" idx="10"/>
          </p:nvPr>
        </p:nvSpPr>
        <p:spPr/>
        <p:txBody>
          <a:bodyPr/>
          <a:lstStyle/>
          <a:p>
            <a:fld id="{D75BC3B3-0FE3-40BF-B5EA-480E29D5DCAC}" type="slidenum">
              <a:rPr lang="en-US" smtClean="0"/>
              <a:t>18</a:t>
            </a:fld>
            <a:endParaRPr lang="en-US"/>
          </a:p>
        </p:txBody>
      </p:sp>
    </p:spTree>
    <p:extLst>
      <p:ext uri="{BB962C8B-B14F-4D97-AF65-F5344CB8AC3E}">
        <p14:creationId xmlns:p14="http://schemas.microsoft.com/office/powerpoint/2010/main" val="2668260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sngStrike" dirty="0"/>
          </a:p>
        </p:txBody>
      </p:sp>
      <p:sp>
        <p:nvSpPr>
          <p:cNvPr id="4" name="Slide Number Placeholder 3"/>
          <p:cNvSpPr>
            <a:spLocks noGrp="1"/>
          </p:cNvSpPr>
          <p:nvPr>
            <p:ph type="sldNum" sz="quarter" idx="10"/>
          </p:nvPr>
        </p:nvSpPr>
        <p:spPr/>
        <p:txBody>
          <a:bodyPr/>
          <a:lstStyle/>
          <a:p>
            <a:fld id="{D75BC3B3-0FE3-40BF-B5EA-480E29D5DCAC}" type="slidenum">
              <a:rPr lang="en-US" smtClean="0"/>
              <a:t>19</a:t>
            </a:fld>
            <a:endParaRPr lang="en-US"/>
          </a:p>
        </p:txBody>
      </p:sp>
    </p:spTree>
    <p:extLst>
      <p:ext uri="{BB962C8B-B14F-4D97-AF65-F5344CB8AC3E}">
        <p14:creationId xmlns:p14="http://schemas.microsoft.com/office/powerpoint/2010/main" val="115515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5BC3B3-0FE3-40BF-B5EA-480E29D5DCAC}" type="slidenum">
              <a:rPr lang="en-US" smtClean="0"/>
              <a:t>20</a:t>
            </a:fld>
            <a:endParaRPr lang="en-US"/>
          </a:p>
        </p:txBody>
      </p:sp>
    </p:spTree>
    <p:extLst>
      <p:ext uri="{BB962C8B-B14F-4D97-AF65-F5344CB8AC3E}">
        <p14:creationId xmlns:p14="http://schemas.microsoft.com/office/powerpoint/2010/main" val="2354995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5BC3B3-0FE3-40BF-B5EA-480E29D5DC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5611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5BC3B3-0FE3-40BF-B5EA-480E29D5DC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869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strike="noStrike" baseline="0" dirty="0"/>
          </a:p>
        </p:txBody>
      </p:sp>
      <p:sp>
        <p:nvSpPr>
          <p:cNvPr id="4" name="Slide Number Placeholder 3"/>
          <p:cNvSpPr>
            <a:spLocks noGrp="1"/>
          </p:cNvSpPr>
          <p:nvPr>
            <p:ph type="sldNum" sz="quarter" idx="10"/>
          </p:nvPr>
        </p:nvSpPr>
        <p:spPr/>
        <p:txBody>
          <a:bodyPr/>
          <a:lstStyle/>
          <a:p>
            <a:pPr defTabSz="965114" eaLnBrk="0" fontAlgn="base" hangingPunct="0">
              <a:spcBef>
                <a:spcPct val="0"/>
              </a:spcBef>
              <a:spcAft>
                <a:spcPct val="0"/>
              </a:spcAft>
              <a:defRPr/>
            </a:pPr>
            <a:fld id="{00712CF3-E26A-4AC6-973D-B772AF83308B}" type="slidenum">
              <a:rPr lang="en-US">
                <a:solidFill>
                  <a:srgbClr val="000000"/>
                </a:solidFill>
                <a:latin typeface="Chalkboard"/>
                <a:ea typeface="ＭＳ Ｐゴシック" pitchFamily="34" charset="-128"/>
              </a:rPr>
              <a:pPr defTabSz="965114" eaLnBrk="0" fontAlgn="base" hangingPunct="0">
                <a:spcBef>
                  <a:spcPct val="0"/>
                </a:spcBef>
                <a:spcAft>
                  <a:spcPct val="0"/>
                </a:spcAft>
                <a:defRPr/>
              </a:pPr>
              <a:t>23</a:t>
            </a:fld>
            <a:endParaRPr lang="en-US" dirty="0">
              <a:solidFill>
                <a:srgbClr val="000000"/>
              </a:solidFill>
              <a:latin typeface="Chalkboard"/>
              <a:ea typeface="ＭＳ Ｐゴシック" pitchFamily="34" charset="-128"/>
            </a:endParaRPr>
          </a:p>
        </p:txBody>
      </p:sp>
    </p:spTree>
    <p:extLst>
      <p:ext uri="{BB962C8B-B14F-4D97-AF65-F5344CB8AC3E}">
        <p14:creationId xmlns:p14="http://schemas.microsoft.com/office/powerpoint/2010/main" val="1957211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after this, load this link  for interactive version</a:t>
            </a:r>
            <a:r>
              <a:rPr lang="en-US" b="1" baseline="0" dirty="0"/>
              <a:t> of this chart:</a:t>
            </a:r>
            <a:endParaRPr lang="en-US" b="1" dirty="0"/>
          </a:p>
          <a:p>
            <a:r>
              <a:rPr lang="en-US" dirty="0"/>
              <a:t>https://www.nytimes.com/interactive/2017/08/07/opinion/leonhardt-income-inequality.html</a:t>
            </a:r>
          </a:p>
        </p:txBody>
      </p:sp>
      <p:sp>
        <p:nvSpPr>
          <p:cNvPr id="4" name="Slide Number Placeholder 3"/>
          <p:cNvSpPr>
            <a:spLocks noGrp="1"/>
          </p:cNvSpPr>
          <p:nvPr>
            <p:ph type="sldNum" sz="quarter" idx="5"/>
          </p:nvPr>
        </p:nvSpPr>
        <p:spPr/>
        <p:txBody>
          <a:bodyPr/>
          <a:lstStyle/>
          <a:p>
            <a:pPr marL="0" marR="0" lvl="0" indent="0" algn="r" defTabSz="965200" rtl="0" eaLnBrk="0" fontAlgn="base" latinLnBrk="0" hangingPunct="0">
              <a:lnSpc>
                <a:spcPct val="100000"/>
              </a:lnSpc>
              <a:spcBef>
                <a:spcPct val="0"/>
              </a:spcBef>
              <a:spcAft>
                <a:spcPct val="0"/>
              </a:spcAft>
              <a:buClrTx/>
              <a:buSzTx/>
              <a:buFontTx/>
              <a:buNone/>
              <a:tabLst/>
              <a:defRPr/>
            </a:pPr>
            <a:fld id="{00712CF3-E26A-4AC6-973D-B772AF83308B}" type="slidenum">
              <a:rPr kumimoji="0" lang="en-US" sz="1200" b="0" i="0" u="none" strike="noStrike" kern="1200" cap="none" spc="0" normalizeH="0" baseline="0" noProof="0" smtClean="0">
                <a:ln>
                  <a:noFill/>
                </a:ln>
                <a:solidFill>
                  <a:srgbClr val="000000"/>
                </a:solidFill>
                <a:effectLst/>
                <a:uLnTx/>
                <a:uFillTx/>
                <a:latin typeface="Chalkboard"/>
                <a:ea typeface="ＭＳ Ｐゴシック" pitchFamily="34" charset="-128"/>
                <a:cs typeface="+mn-cs"/>
              </a:rPr>
              <a:pPr marL="0" marR="0" lvl="0" indent="0" algn="r" defTabSz="9652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srgbClr val="000000"/>
              </a:solidFill>
              <a:effectLst/>
              <a:uLnTx/>
              <a:uFillTx/>
              <a:latin typeface="Chalkboard"/>
              <a:ea typeface="ＭＳ Ｐゴシック" pitchFamily="34" charset="-128"/>
              <a:cs typeface="+mn-cs"/>
            </a:endParaRPr>
          </a:p>
        </p:txBody>
      </p:sp>
    </p:spTree>
    <p:extLst>
      <p:ext uri="{BB962C8B-B14F-4D97-AF65-F5344CB8AC3E}">
        <p14:creationId xmlns:p14="http://schemas.microsoft.com/office/powerpoint/2010/main" val="4267023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trike="noStrike"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0"/>
          </p:nvPr>
        </p:nvSpPr>
        <p:spPr/>
        <p:txBody>
          <a:bodyPr/>
          <a:lstStyle/>
          <a:p>
            <a:pPr marL="0" marR="0" lvl="0" indent="0" algn="r" defTabSz="965200" rtl="0" eaLnBrk="0" fontAlgn="base" latinLnBrk="0" hangingPunct="0">
              <a:lnSpc>
                <a:spcPct val="100000"/>
              </a:lnSpc>
              <a:spcBef>
                <a:spcPct val="0"/>
              </a:spcBef>
              <a:spcAft>
                <a:spcPct val="0"/>
              </a:spcAft>
              <a:buClrTx/>
              <a:buSzTx/>
              <a:buFontTx/>
              <a:buNone/>
              <a:tabLst/>
              <a:defRPr/>
            </a:pPr>
            <a:fld id="{00712CF3-E26A-4AC6-973D-B772AF83308B}" type="slidenum">
              <a:rPr kumimoji="0" lang="en-US" sz="1200" b="0" i="0" u="none" strike="noStrike" kern="1200" cap="none" spc="0" normalizeH="0" baseline="0" noProof="0" smtClean="0">
                <a:ln>
                  <a:noFill/>
                </a:ln>
                <a:solidFill>
                  <a:prstClr val="black"/>
                </a:solidFill>
                <a:effectLst/>
                <a:uLnTx/>
                <a:uFillTx/>
                <a:latin typeface="Chalkboard"/>
                <a:ea typeface="ＭＳ Ｐゴシック" pitchFamily="34" charset="-128"/>
                <a:cs typeface="+mn-cs"/>
              </a:rPr>
              <a:pPr marL="0" marR="0" lvl="0" indent="0" algn="r" defTabSz="9652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halkboard"/>
              <a:ea typeface="ＭＳ Ｐゴシック" pitchFamily="34" charset="-128"/>
              <a:cs typeface="+mn-cs"/>
            </a:endParaRPr>
          </a:p>
        </p:txBody>
      </p:sp>
    </p:spTree>
    <p:extLst>
      <p:ext uri="{BB962C8B-B14F-4D97-AF65-F5344CB8AC3E}">
        <p14:creationId xmlns:p14="http://schemas.microsoft.com/office/powerpoint/2010/main" val="39906644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5114" eaLnBrk="0" fontAlgn="base" hangingPunct="0">
              <a:spcBef>
                <a:spcPct val="0"/>
              </a:spcBef>
              <a:spcAft>
                <a:spcPct val="0"/>
              </a:spcAft>
              <a:defRPr/>
            </a:pPr>
            <a:fld id="{00712CF3-E26A-4AC6-973D-B772AF83308B}" type="slidenum">
              <a:rPr lang="en-US">
                <a:solidFill>
                  <a:srgbClr val="000000"/>
                </a:solidFill>
                <a:latin typeface="Chalkboard"/>
                <a:ea typeface="ＭＳ Ｐゴシック" pitchFamily="34" charset="-128"/>
              </a:rPr>
              <a:pPr defTabSz="965114" eaLnBrk="0" fontAlgn="base" hangingPunct="0">
                <a:spcBef>
                  <a:spcPct val="0"/>
                </a:spcBef>
                <a:spcAft>
                  <a:spcPct val="0"/>
                </a:spcAft>
                <a:defRPr/>
              </a:pPr>
              <a:t>25</a:t>
            </a:fld>
            <a:endParaRPr lang="en-US" dirty="0">
              <a:solidFill>
                <a:srgbClr val="000000"/>
              </a:solidFill>
              <a:latin typeface="Chalkboard"/>
              <a:ea typeface="ＭＳ Ｐゴシック" pitchFamily="34" charset="-128"/>
            </a:endParaRPr>
          </a:p>
        </p:txBody>
      </p:sp>
    </p:spTree>
    <p:extLst>
      <p:ext uri="{BB962C8B-B14F-4D97-AF65-F5344CB8AC3E}">
        <p14:creationId xmlns:p14="http://schemas.microsoft.com/office/powerpoint/2010/main" val="20916401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5BC3B3-0FE3-40BF-B5EA-480E29D5DCAC}"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67995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sym typeface="Wingdings" panose="05000000000000000000" pitchFamily="2" charset="2"/>
            </a:endParaRPr>
          </a:p>
        </p:txBody>
      </p:sp>
      <p:sp>
        <p:nvSpPr>
          <p:cNvPr id="4" name="Slide Number Placeholder 3"/>
          <p:cNvSpPr>
            <a:spLocks noGrp="1"/>
          </p:cNvSpPr>
          <p:nvPr>
            <p:ph type="sldNum" sz="quarter" idx="10"/>
          </p:nvPr>
        </p:nvSpPr>
        <p:spPr/>
        <p:txBody>
          <a:bodyPr/>
          <a:lstStyle/>
          <a:p>
            <a:pPr defTabSz="965114" eaLnBrk="0" fontAlgn="base" hangingPunct="0">
              <a:spcBef>
                <a:spcPct val="0"/>
              </a:spcBef>
              <a:spcAft>
                <a:spcPct val="0"/>
              </a:spcAft>
              <a:defRPr/>
            </a:pPr>
            <a:fld id="{00712CF3-E26A-4AC6-973D-B772AF83308B}" type="slidenum">
              <a:rPr lang="en-US">
                <a:solidFill>
                  <a:srgbClr val="000000"/>
                </a:solidFill>
                <a:latin typeface="Chalkboard"/>
                <a:ea typeface="ＭＳ Ｐゴシック" pitchFamily="34" charset="-128"/>
              </a:rPr>
              <a:pPr defTabSz="965114" eaLnBrk="0" fontAlgn="base" hangingPunct="0">
                <a:spcBef>
                  <a:spcPct val="0"/>
                </a:spcBef>
                <a:spcAft>
                  <a:spcPct val="0"/>
                </a:spcAft>
                <a:defRPr/>
              </a:pPr>
              <a:t>27</a:t>
            </a:fld>
            <a:endParaRPr lang="en-US" dirty="0">
              <a:solidFill>
                <a:srgbClr val="000000"/>
              </a:solidFill>
              <a:latin typeface="Chalkboard"/>
              <a:ea typeface="ＭＳ Ｐゴシック" pitchFamily="34" charset="-128"/>
            </a:endParaRPr>
          </a:p>
        </p:txBody>
      </p:sp>
    </p:spTree>
    <p:extLst>
      <p:ext uri="{BB962C8B-B14F-4D97-AF65-F5344CB8AC3E}">
        <p14:creationId xmlns:p14="http://schemas.microsoft.com/office/powerpoint/2010/main" val="40661809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trike="noStrike"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0"/>
          </p:nvPr>
        </p:nvSpPr>
        <p:spPr/>
        <p:txBody>
          <a:bodyPr/>
          <a:lstStyle/>
          <a:p>
            <a:pPr marL="0" marR="0" lvl="0" indent="0" algn="r" defTabSz="965200" rtl="0" eaLnBrk="0" fontAlgn="base" latinLnBrk="0" hangingPunct="0">
              <a:lnSpc>
                <a:spcPct val="100000"/>
              </a:lnSpc>
              <a:spcBef>
                <a:spcPct val="0"/>
              </a:spcBef>
              <a:spcAft>
                <a:spcPct val="0"/>
              </a:spcAft>
              <a:buClrTx/>
              <a:buSzTx/>
              <a:buFontTx/>
              <a:buNone/>
              <a:tabLst/>
              <a:defRPr/>
            </a:pPr>
            <a:fld id="{00712CF3-E26A-4AC6-973D-B772AF83308B}" type="slidenum">
              <a:rPr kumimoji="0" lang="en-US" sz="1200" b="0" i="0" u="none" strike="noStrike" kern="1200" cap="none" spc="0" normalizeH="0" baseline="0" noProof="0" smtClean="0">
                <a:ln>
                  <a:noFill/>
                </a:ln>
                <a:solidFill>
                  <a:prstClr val="black"/>
                </a:solidFill>
                <a:effectLst/>
                <a:uLnTx/>
                <a:uFillTx/>
                <a:latin typeface="Chalkboard"/>
                <a:ea typeface="ＭＳ Ｐゴシック" pitchFamily="34" charset="-128"/>
                <a:cs typeface="+mn-cs"/>
              </a:rPr>
              <a:pPr marL="0" marR="0" lvl="0" indent="0" algn="r" defTabSz="9652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halkboard"/>
              <a:ea typeface="ＭＳ Ｐゴシック" pitchFamily="34" charset="-128"/>
              <a:cs typeface="+mn-cs"/>
            </a:endParaRPr>
          </a:p>
        </p:txBody>
      </p:sp>
    </p:spTree>
    <p:extLst>
      <p:ext uri="{BB962C8B-B14F-4D97-AF65-F5344CB8AC3E}">
        <p14:creationId xmlns:p14="http://schemas.microsoft.com/office/powerpoint/2010/main" val="37746014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5114" eaLnBrk="0" fontAlgn="base" hangingPunct="0">
              <a:spcBef>
                <a:spcPct val="0"/>
              </a:spcBef>
              <a:spcAft>
                <a:spcPct val="0"/>
              </a:spcAft>
              <a:defRPr/>
            </a:pPr>
            <a:fld id="{00712CF3-E26A-4AC6-973D-B772AF83308B}" type="slidenum">
              <a:rPr lang="en-US">
                <a:solidFill>
                  <a:srgbClr val="000000"/>
                </a:solidFill>
                <a:latin typeface="Chalkboard"/>
                <a:ea typeface="ＭＳ Ｐゴシック" pitchFamily="34" charset="-128"/>
              </a:rPr>
              <a:pPr defTabSz="965114" eaLnBrk="0" fontAlgn="base" hangingPunct="0">
                <a:spcBef>
                  <a:spcPct val="0"/>
                </a:spcBef>
                <a:spcAft>
                  <a:spcPct val="0"/>
                </a:spcAft>
                <a:defRPr/>
              </a:pPr>
              <a:t>29</a:t>
            </a:fld>
            <a:endParaRPr lang="en-US" dirty="0">
              <a:solidFill>
                <a:srgbClr val="000000"/>
              </a:solidFill>
              <a:latin typeface="Chalkboard"/>
              <a:ea typeface="ＭＳ Ｐゴシック" pitchFamily="34" charset="-128"/>
            </a:endParaRPr>
          </a:p>
        </p:txBody>
      </p:sp>
    </p:spTree>
    <p:extLst>
      <p:ext uri="{BB962C8B-B14F-4D97-AF65-F5344CB8AC3E}">
        <p14:creationId xmlns:p14="http://schemas.microsoft.com/office/powerpoint/2010/main" val="41643517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2925" y="757238"/>
            <a:ext cx="6718300" cy="3778250"/>
          </a:xfrm>
        </p:spPr>
      </p:sp>
      <p:sp>
        <p:nvSpPr>
          <p:cNvPr id="3" name="Notes Placeholder 2"/>
          <p:cNvSpPr>
            <a:spLocks noGrp="1"/>
          </p:cNvSpPr>
          <p:nvPr>
            <p:ph type="body" idx="1"/>
          </p:nvPr>
        </p:nvSpPr>
        <p:spPr/>
        <p:txBody>
          <a:bodyPr/>
          <a:lstStyle/>
          <a:p>
            <a:endParaRPr lang="en-US" strike="sngStrike" baseline="0" dirty="0"/>
          </a:p>
        </p:txBody>
      </p:sp>
    </p:spTree>
    <p:extLst>
      <p:ext uri="{BB962C8B-B14F-4D97-AF65-F5344CB8AC3E}">
        <p14:creationId xmlns:p14="http://schemas.microsoft.com/office/powerpoint/2010/main" val="4480257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dirty="0"/>
          </a:p>
        </p:txBody>
      </p:sp>
      <p:sp>
        <p:nvSpPr>
          <p:cNvPr id="4" name="Slide Number Placeholder 3"/>
          <p:cNvSpPr>
            <a:spLocks noGrp="1"/>
          </p:cNvSpPr>
          <p:nvPr>
            <p:ph type="sldNum" sz="quarter" idx="5"/>
          </p:nvPr>
        </p:nvSpPr>
        <p:spPr/>
        <p:txBody>
          <a:bodyPr/>
          <a:lstStyle/>
          <a:p>
            <a:pPr>
              <a:defRPr/>
            </a:pPr>
            <a:fld id="{D75BC3B3-0FE3-40BF-B5EA-480E29D5DCAC}" type="slidenum">
              <a:rPr lang="en-US" smtClean="0">
                <a:solidFill>
                  <a:prstClr val="black"/>
                </a:solidFill>
              </a:rPr>
              <a:pPr>
                <a:defRPr/>
              </a:pPr>
              <a:t>31</a:t>
            </a:fld>
            <a:endParaRPr lang="en-US">
              <a:solidFill>
                <a:prstClr val="black"/>
              </a:solidFill>
            </a:endParaRPr>
          </a:p>
        </p:txBody>
      </p:sp>
    </p:spTree>
    <p:extLst>
      <p:ext uri="{BB962C8B-B14F-4D97-AF65-F5344CB8AC3E}">
        <p14:creationId xmlns:p14="http://schemas.microsoft.com/office/powerpoint/2010/main" val="21302363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dirty="0"/>
          </a:p>
        </p:txBody>
      </p:sp>
      <p:sp>
        <p:nvSpPr>
          <p:cNvPr id="4" name="Slide Number Placeholder 3"/>
          <p:cNvSpPr>
            <a:spLocks noGrp="1"/>
          </p:cNvSpPr>
          <p:nvPr>
            <p:ph type="sldNum" sz="quarter" idx="10"/>
          </p:nvPr>
        </p:nvSpPr>
        <p:spPr/>
        <p:txBody>
          <a:bodyPr/>
          <a:lstStyle/>
          <a:p>
            <a:pPr>
              <a:defRPr/>
            </a:pPr>
            <a:fld id="{D43F2106-3945-49C2-A24F-733E61DBE068}" type="slidenum">
              <a:rPr lang="en-US" smtClean="0">
                <a:solidFill>
                  <a:prstClr val="black"/>
                </a:solidFill>
              </a:rPr>
              <a:pPr>
                <a:defRPr/>
              </a:pPr>
              <a:t>32</a:t>
            </a:fld>
            <a:endParaRPr lang="en-US" dirty="0">
              <a:solidFill>
                <a:prstClr val="black"/>
              </a:solidFill>
            </a:endParaRPr>
          </a:p>
        </p:txBody>
      </p:sp>
    </p:spTree>
    <p:extLst>
      <p:ext uri="{BB962C8B-B14F-4D97-AF65-F5344CB8AC3E}">
        <p14:creationId xmlns:p14="http://schemas.microsoft.com/office/powerpoint/2010/main" val="25947855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trike="noStrike" dirty="0"/>
          </a:p>
        </p:txBody>
      </p:sp>
      <p:sp>
        <p:nvSpPr>
          <p:cNvPr id="4" name="Slide Number Placeholder 3"/>
          <p:cNvSpPr>
            <a:spLocks noGrp="1"/>
          </p:cNvSpPr>
          <p:nvPr>
            <p:ph type="sldNum" sz="quarter" idx="10"/>
          </p:nvPr>
        </p:nvSpPr>
        <p:spPr/>
        <p:txBody>
          <a:bodyPr/>
          <a:lstStyle/>
          <a:p>
            <a:pPr>
              <a:defRPr/>
            </a:pPr>
            <a:fld id="{D43F2106-3945-49C2-A24F-733E61DBE068}" type="slidenum">
              <a:rPr lang="en-US" smtClean="0">
                <a:solidFill>
                  <a:prstClr val="black"/>
                </a:solidFill>
              </a:rPr>
              <a:pPr>
                <a:defRPr/>
              </a:pPr>
              <a:t>33</a:t>
            </a:fld>
            <a:endParaRPr lang="en-US" dirty="0">
              <a:solidFill>
                <a:prstClr val="black"/>
              </a:solidFill>
            </a:endParaRPr>
          </a:p>
        </p:txBody>
      </p:sp>
    </p:spTree>
    <p:extLst>
      <p:ext uri="{BB962C8B-B14F-4D97-AF65-F5344CB8AC3E}">
        <p14:creationId xmlns:p14="http://schemas.microsoft.com/office/powerpoint/2010/main" val="588366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cmss10"/>
                <a:ea typeface="ＭＳ Ｐゴシック" charset="-128"/>
                <a:cs typeface="CMU Bright" panose="02000603000000000000" pitchFamily="2" charset="0"/>
              </a:rPr>
              <a:t>In 2018, to be among the top 1 percent of U.S. earners, a family needs an income of $421,926</a:t>
            </a:r>
            <a:endParaRPr lang="en-US" dirty="0"/>
          </a:p>
        </p:txBody>
      </p:sp>
      <p:sp>
        <p:nvSpPr>
          <p:cNvPr id="4" name="Slide Number Placeholder 3"/>
          <p:cNvSpPr>
            <a:spLocks noGrp="1"/>
          </p:cNvSpPr>
          <p:nvPr>
            <p:ph type="sldNum" sz="quarter" idx="10"/>
          </p:nvPr>
        </p:nvSpPr>
        <p:spPr/>
        <p:txBody>
          <a:bodyPr/>
          <a:lstStyle/>
          <a:p>
            <a:pPr marL="0" marR="0" lvl="0" indent="0" algn="r" defTabSz="965200" rtl="0" eaLnBrk="0" fontAlgn="base" latinLnBrk="0" hangingPunct="0">
              <a:lnSpc>
                <a:spcPct val="100000"/>
              </a:lnSpc>
              <a:spcBef>
                <a:spcPct val="0"/>
              </a:spcBef>
              <a:spcAft>
                <a:spcPct val="0"/>
              </a:spcAft>
              <a:buClrTx/>
              <a:buSzTx/>
              <a:buFontTx/>
              <a:buNone/>
              <a:tabLst/>
              <a:defRPr/>
            </a:pPr>
            <a:fld id="{00712CF3-E26A-4AC6-973D-B772AF83308B}" type="slidenum">
              <a:rPr kumimoji="0" lang="en-US" sz="1200" b="0" i="0" u="none" strike="noStrike" kern="1200" cap="none" spc="0" normalizeH="0" baseline="0" noProof="0" smtClean="0">
                <a:ln>
                  <a:noFill/>
                </a:ln>
                <a:solidFill>
                  <a:srgbClr val="000000"/>
                </a:solidFill>
                <a:effectLst/>
                <a:uLnTx/>
                <a:uFillTx/>
                <a:latin typeface="Chalkboard"/>
                <a:ea typeface="ＭＳ Ｐゴシック" pitchFamily="34" charset="-128"/>
                <a:cs typeface="+mn-cs"/>
              </a:rPr>
              <a:pPr marL="0" marR="0" lvl="0" indent="0" algn="r" defTabSz="9652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Chalkboard"/>
              <a:ea typeface="ＭＳ Ｐゴシック" pitchFamily="34" charset="-128"/>
              <a:cs typeface="+mn-cs"/>
            </a:endParaRPr>
          </a:p>
        </p:txBody>
      </p:sp>
    </p:spTree>
    <p:extLst>
      <p:ext uri="{BB962C8B-B14F-4D97-AF65-F5344CB8AC3E}">
        <p14:creationId xmlns:p14="http://schemas.microsoft.com/office/powerpoint/2010/main" val="26357155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5114" rtl="0" eaLnBrk="0" fontAlgn="base" latinLnBrk="0" hangingPunct="0">
              <a:lnSpc>
                <a:spcPct val="100000"/>
              </a:lnSpc>
              <a:spcBef>
                <a:spcPct val="0"/>
              </a:spcBef>
              <a:spcAft>
                <a:spcPct val="0"/>
              </a:spcAft>
              <a:buClrTx/>
              <a:buSzTx/>
              <a:buFontTx/>
              <a:buNone/>
              <a:tabLst/>
              <a:defRPr/>
            </a:pPr>
            <a:fld id="{00712CF3-E26A-4AC6-973D-B772AF83308B}" type="slidenum">
              <a:rPr kumimoji="0" lang="en-US" sz="1200" b="0" i="0" u="none" strike="noStrike" kern="1200" cap="none" spc="0" normalizeH="0" baseline="0" noProof="0">
                <a:ln>
                  <a:noFill/>
                </a:ln>
                <a:solidFill>
                  <a:srgbClr val="000000"/>
                </a:solidFill>
                <a:effectLst/>
                <a:uLnTx/>
                <a:uFillTx/>
                <a:latin typeface="Chalkboard"/>
                <a:ea typeface="ＭＳ Ｐゴシック" pitchFamily="34" charset="-128"/>
                <a:cs typeface="+mn-cs"/>
              </a:rPr>
              <a:pPr marL="0" marR="0" lvl="0" indent="0" algn="r" defTabSz="965114"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dirty="0">
              <a:ln>
                <a:noFill/>
              </a:ln>
              <a:solidFill>
                <a:srgbClr val="000000"/>
              </a:solidFill>
              <a:effectLst/>
              <a:uLnTx/>
              <a:uFillTx/>
              <a:latin typeface="Chalkboard"/>
              <a:ea typeface="ＭＳ Ｐゴシック" pitchFamily="34" charset="-128"/>
              <a:cs typeface="+mn-cs"/>
            </a:endParaRPr>
          </a:p>
        </p:txBody>
      </p:sp>
    </p:spTree>
    <p:extLst>
      <p:ext uri="{BB962C8B-B14F-4D97-AF65-F5344CB8AC3E}">
        <p14:creationId xmlns:p14="http://schemas.microsoft.com/office/powerpoint/2010/main" val="5950316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we don’t see families trading of aspects of unit quality or distance in their move for neighborhood quality. </a:t>
            </a:r>
          </a:p>
          <a:p>
            <a:endParaRPr lang="en-US" strike="sngStrik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5BC3B3-0FE3-40BF-B5EA-480E29D5DC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86636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Third, we’ve surveyed after their moves, the CMTO group are significantly more satisfied with their new neighborhood, 34pp, and they are much more certain they would like to stay in their new neighborhood, 30pp more than the control group.</a:t>
            </a:r>
          </a:p>
          <a:p>
            <a:r>
              <a:rPr lang="en-US" b="0" dirty="0"/>
              <a:t>-So we view this as encouraging evidence that these families are likely to persist in opportunity </a:t>
            </a:r>
            <a:r>
              <a:rPr lang="en-US" b="0" dirty="0" err="1"/>
              <a:t>nbhds</a:t>
            </a:r>
            <a:r>
              <a:rPr lang="en-US" b="0" dirty="0"/>
              <a:t>, though ultimately we’ll measure their persistence directly as time goes on. </a:t>
            </a:r>
          </a:p>
          <a:p>
            <a:endParaRPr lang="en-US" b="0" dirty="0"/>
          </a:p>
          <a:p>
            <a:r>
              <a:rPr lang="en-US" sz="1200" dirty="0">
                <a:solidFill>
                  <a:srgbClr val="002060"/>
                </a:solidFill>
                <a:latin typeface="Arial" panose="020B0604020202020204" pitchFamily="34" charset="0"/>
                <a:cs typeface="Arial" panose="020B0604020202020204" pitchFamily="34" charset="0"/>
              </a:rPr>
              <a:t>Note: This is Among All Households In Survey Sample (N = 90) </a:t>
            </a:r>
            <a:endParaRPr lang="en-US" b="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5BC3B3-0FE3-40BF-B5EA-480E29D5DC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86806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sngStrike" baseline="0" dirty="0"/>
          </a:p>
        </p:txBody>
      </p:sp>
      <p:sp>
        <p:nvSpPr>
          <p:cNvPr id="4" name="Slide Number Placeholder 3"/>
          <p:cNvSpPr>
            <a:spLocks noGrp="1"/>
          </p:cNvSpPr>
          <p:nvPr>
            <p:ph type="sldNum" sz="quarter" idx="10"/>
          </p:nvPr>
        </p:nvSpPr>
        <p:spPr/>
        <p:txBody>
          <a:bodyPr/>
          <a:lstStyle/>
          <a:p>
            <a:pPr>
              <a:defRPr/>
            </a:pPr>
            <a:fld id="{D43F2106-3945-49C2-A24F-733E61DBE068}" type="slidenum">
              <a:rPr lang="en-US" smtClean="0">
                <a:solidFill>
                  <a:prstClr val="black"/>
                </a:solidFill>
              </a:rPr>
              <a:pPr>
                <a:defRPr/>
              </a:pPr>
              <a:t>37</a:t>
            </a:fld>
            <a:endParaRPr lang="en-US" dirty="0">
              <a:solidFill>
                <a:prstClr val="black"/>
              </a:solidFill>
            </a:endParaRPr>
          </a:p>
        </p:txBody>
      </p:sp>
    </p:spTree>
    <p:extLst>
      <p:ext uri="{BB962C8B-B14F-4D97-AF65-F5344CB8AC3E}">
        <p14:creationId xmlns:p14="http://schemas.microsoft.com/office/powerpoint/2010/main" val="28694914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solidFill>
                  <a:srgbClr val="000000"/>
                </a:solidFill>
              </a:rPr>
              <a:t>Note: this one is conditional on Lease-Up</a:t>
            </a:r>
            <a:r>
              <a:rPr lang="en-US" altLang="en-US" sz="1200" baseline="0" dirty="0">
                <a:solidFill>
                  <a:srgbClr val="000000"/>
                </a:solidFill>
              </a:rPr>
              <a:t> for the time being b/c control group lease-up rate is lower; in final version can switch to </a:t>
            </a:r>
            <a:r>
              <a:rPr lang="en-US" altLang="en-US" sz="1200" baseline="0" dirty="0" err="1">
                <a:solidFill>
                  <a:srgbClr val="000000"/>
                </a:solidFill>
              </a:rPr>
              <a:t>uncond</a:t>
            </a:r>
            <a:endParaRPr lang="en-US" altLang="en-US" dirty="0">
              <a:solidFill>
                <a:prstClr val="black"/>
              </a:solidFill>
            </a:endParaRPr>
          </a:p>
        </p:txBody>
      </p:sp>
      <p:sp>
        <p:nvSpPr>
          <p:cNvPr id="4" name="Slide Number Placeholder 3"/>
          <p:cNvSpPr>
            <a:spLocks noGrp="1"/>
          </p:cNvSpPr>
          <p:nvPr>
            <p:ph type="sldNum" sz="quarter" idx="10"/>
          </p:nvPr>
        </p:nvSpPr>
        <p:spPr/>
        <p:txBody>
          <a:bodyPr/>
          <a:lstStyle/>
          <a:p>
            <a:fld id="{D75BC3B3-0FE3-40BF-B5EA-480E29D5DCAC}" type="slidenum">
              <a:rPr lang="en-US" smtClean="0"/>
              <a:t>38</a:t>
            </a:fld>
            <a:endParaRPr lang="en-US"/>
          </a:p>
        </p:txBody>
      </p:sp>
    </p:spTree>
    <p:extLst>
      <p:ext uri="{BB962C8B-B14F-4D97-AF65-F5344CB8AC3E}">
        <p14:creationId xmlns:p14="http://schemas.microsoft.com/office/powerpoint/2010/main" val="21287608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43F2106-3945-49C2-A24F-733E61DBE068}" type="slidenum">
              <a:rPr lang="en-US" smtClean="0">
                <a:solidFill>
                  <a:prstClr val="black"/>
                </a:solidFill>
              </a:rPr>
              <a:pPr>
                <a:defRPr/>
              </a:pPr>
              <a:t>39</a:t>
            </a:fld>
            <a:endParaRPr lang="en-US" dirty="0">
              <a:solidFill>
                <a:prstClr val="black"/>
              </a:solidFill>
            </a:endParaRPr>
          </a:p>
        </p:txBody>
      </p:sp>
    </p:spTree>
    <p:extLst>
      <p:ext uri="{BB962C8B-B14F-4D97-AF65-F5344CB8AC3E}">
        <p14:creationId xmlns:p14="http://schemas.microsoft.com/office/powerpoint/2010/main" val="28694914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dirty="0"/>
          </a:p>
        </p:txBody>
      </p:sp>
      <p:sp>
        <p:nvSpPr>
          <p:cNvPr id="4" name="Slide Number Placeholder 3"/>
          <p:cNvSpPr>
            <a:spLocks noGrp="1"/>
          </p:cNvSpPr>
          <p:nvPr>
            <p:ph type="sldNum" sz="quarter" idx="5"/>
          </p:nvPr>
        </p:nvSpPr>
        <p:spPr/>
        <p:txBody>
          <a:bodyPr/>
          <a:lstStyle/>
          <a:p>
            <a:fld id="{D75BC3B3-0FE3-40BF-B5EA-480E29D5DCAC}"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0362875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qualitative work suggests there are first-order frictions, some of which are not explicitly modeled in residential choice. </a:t>
            </a:r>
          </a:p>
          <a:p>
            <a:r>
              <a:rPr lang="en-US" dirty="0"/>
              <a:t>--But importantly, CMTO suggests these barriers can be addressed by affordable housing policy, with substantial effects on the segregation of low-income families and upward mobility.</a:t>
            </a:r>
          </a:p>
          <a:p>
            <a:r>
              <a:rPr lang="en-US" dirty="0"/>
              <a:t>--Scale up CMTO, place based policies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3F2106-3945-49C2-A24F-733E61DBE0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73134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law. Has $60 mil of funding to do CMTO-type stuff, partly inspired by our work. We are working with various groups to try to shape what happens with the money. what we say is that we are planning to scale CMTO by working with 18 PHA's across the country and with HUD, as part of the new mobility demonstration</a:t>
            </a:r>
          </a:p>
        </p:txBody>
      </p:sp>
      <p:sp>
        <p:nvSpPr>
          <p:cNvPr id="4" name="Slide Number Placeholder 3"/>
          <p:cNvSpPr>
            <a:spLocks noGrp="1"/>
          </p:cNvSpPr>
          <p:nvPr>
            <p:ph type="sldNum" sz="quarter" idx="10"/>
          </p:nvPr>
        </p:nvSpPr>
        <p:spPr/>
        <p:txBody>
          <a:bodyPr/>
          <a:lstStyle/>
          <a:p>
            <a:pPr>
              <a:defRPr/>
            </a:pPr>
            <a:fld id="{D75BC3B3-0FE3-40BF-B5EA-480E29D5DCAC}" type="slidenum">
              <a:rPr lang="en-US" smtClean="0">
                <a:solidFill>
                  <a:prstClr val="black"/>
                </a:solidFill>
              </a:rPr>
              <a:pPr>
                <a:defRPr/>
              </a:pPr>
              <a:t>42</a:t>
            </a:fld>
            <a:endParaRPr lang="en-US">
              <a:solidFill>
                <a:prstClr val="black"/>
              </a:solidFill>
            </a:endParaRPr>
          </a:p>
        </p:txBody>
      </p:sp>
    </p:spTree>
    <p:extLst>
      <p:ext uri="{BB962C8B-B14F-4D97-AF65-F5344CB8AC3E}">
        <p14:creationId xmlns:p14="http://schemas.microsoft.com/office/powerpoint/2010/main" val="27298959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qualitative work suggests there are first-order frictions, some of which are not explicitly modeled in residential choice. </a:t>
            </a:r>
          </a:p>
          <a:p>
            <a:r>
              <a:rPr lang="en-US" dirty="0"/>
              <a:t>--But importantly, CMTO suggests these barriers can be addressed by affordable housing policy, with substantial effects on the segregation of low-income families and upward mobility.</a:t>
            </a:r>
          </a:p>
          <a:p>
            <a:r>
              <a:rPr lang="en-US" dirty="0"/>
              <a:t>--Scale up CMTO, place based policies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3F2106-3945-49C2-A24F-733E61DBE0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529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marR="0" indent="-285750">
              <a:lnSpc>
                <a:spcPct val="107000"/>
              </a:lnSpc>
              <a:spcBef>
                <a:spcPts val="0"/>
              </a:spcBef>
              <a:spcAft>
                <a:spcPts val="800"/>
              </a:spcAft>
              <a:buFont typeface="Wingdings" panose="05000000000000000000" pitchFamily="2" charset="2"/>
              <a:buChar char="§"/>
            </a:pPr>
            <a:r>
              <a:rPr lang="en-US" sz="1200" dirty="0">
                <a:effectLst/>
                <a:latin typeface="Arial" panose="020B0604020202020204" pitchFamily="34" charset="0"/>
                <a:ea typeface="Calibri" panose="020F0502020204030204" pitchFamily="34" charset="0"/>
                <a:cs typeface="Arial" panose="020B0604020202020204" pitchFamily="34" charset="0"/>
              </a:rPr>
              <a:t>Economists have focused primarily on inequality of outcomes within generations, but public is often concerned about </a:t>
            </a:r>
            <a:r>
              <a:rPr lang="en-US" sz="1200" b="1" dirty="0">
                <a:effectLst/>
                <a:latin typeface="Arial" panose="020B0604020202020204" pitchFamily="34" charset="0"/>
                <a:ea typeface="Calibri" panose="020F0502020204030204" pitchFamily="34" charset="0"/>
                <a:cs typeface="Arial" panose="020B0604020202020204" pitchFamily="34" charset="0"/>
              </a:rPr>
              <a:t>inequality of opportunity</a:t>
            </a:r>
            <a:br>
              <a:rPr lang="en-US" sz="1200" b="1" dirty="0">
                <a:effectLst/>
                <a:latin typeface="Arial" panose="020B0604020202020204" pitchFamily="34" charset="0"/>
                <a:ea typeface="Calibri" panose="020F0502020204030204" pitchFamily="34" charset="0"/>
                <a:cs typeface="Arial" panose="020B0604020202020204" pitchFamily="34" charset="0"/>
              </a:rPr>
            </a:br>
            <a:r>
              <a:rPr lang="en-US" sz="1200" dirty="0">
                <a:effectLst/>
                <a:latin typeface="Arial" panose="020B0604020202020204" pitchFamily="34" charset="0"/>
                <a:ea typeface="Calibri" panose="020F0502020204030204" pitchFamily="34" charset="0"/>
                <a:cs typeface="Arial" panose="020B0604020202020204" pitchFamily="34" charset="0"/>
              </a:rPr>
              <a:t>[S</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p>
            <a:pPr marL="514350" marR="0" indent="-285750">
              <a:lnSpc>
                <a:spcPct val="107000"/>
              </a:lnSpc>
              <a:spcBef>
                <a:spcPts val="0"/>
              </a:spcBef>
              <a:spcAft>
                <a:spcPts val="800"/>
              </a:spcAft>
              <a:buFont typeface="Wingdings" panose="05000000000000000000" pitchFamily="2" charset="2"/>
              <a:buChar cha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514350" marR="0" indent="-285750">
              <a:lnSpc>
                <a:spcPct val="107000"/>
              </a:lnSpc>
              <a:spcBef>
                <a:spcPts val="0"/>
              </a:spcBef>
              <a:spcAft>
                <a:spcPts val="800"/>
              </a:spcAft>
              <a:buFont typeface="Wingdings" panose="05000000000000000000" pitchFamily="2" charset="2"/>
              <a:buChar char="§"/>
            </a:pPr>
            <a:r>
              <a:rPr lang="en-US" sz="1200" dirty="0">
                <a:latin typeface="Arial" panose="020B0604020202020204" pitchFamily="34" charset="0"/>
                <a:ea typeface="Calibri" panose="020F0502020204030204" pitchFamily="34" charset="0"/>
                <a:cs typeface="Arial" panose="020B0604020202020204" pitchFamily="34" charset="0"/>
              </a:rPr>
              <a:t>One key aspect </a:t>
            </a:r>
          </a:p>
          <a:p>
            <a:endParaRPr lang="en-US" strike="noStrike"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5BC3B3-0FE3-40BF-B5EA-480E29D5DC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9655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D1C1D"/>
                </a:solidFill>
                <a:effectLst/>
                <a:latin typeface="Slack-Lato"/>
              </a:rPr>
              <a:t/>
            </a:r>
            <a:br>
              <a:rPr lang="en-US" b="0" i="0" dirty="0">
                <a:solidFill>
                  <a:srgbClr val="1D1C1D"/>
                </a:solidFill>
                <a:effectLst/>
                <a:latin typeface="Slack-Lato"/>
              </a:rPr>
            </a:br>
            <a:endParaRPr lang="en-US" strike="sngStrik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BEDED-5931-4A59-A3CA-EE59609E2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8916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trike="sngStrik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64D5A2-BF05-1D4C-AF84-736935566D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55295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trike="sngStrik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64D5A2-BF05-1D4C-AF84-736935566D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3199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trike="noStrik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64D5A2-BF05-1D4C-AF84-736935566D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97072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trike="noStrik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145C78-038A-1547-A87B-4423779F7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74110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64D5A2-BF05-1D4C-AF84-736935566D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0260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64D5A2-BF05-1D4C-AF84-736935566D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24427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a:latin typeface="Arial" panose="020B0604020202020204" pitchFamily="34" charset="0"/>
                <a:ea typeface="Calibri" panose="020F0502020204030204" pitchFamily="34" charset="0"/>
                <a:cs typeface="Arial" panose="020B0604020202020204" pitchFamily="34" charset="0"/>
              </a:rPr>
              <a:t>Key </a:t>
            </a:r>
            <a:r>
              <a:rPr lang="en-US" sz="2000" dirty="0">
                <a:latin typeface="Arial" panose="020B0604020202020204" pitchFamily="34" charset="0"/>
                <a:ea typeface="Calibri" panose="020F0502020204030204" pitchFamily="34" charset="0"/>
                <a:cs typeface="Arial" panose="020B0604020202020204" pitchFamily="34" charset="0"/>
              </a:rPr>
              <a:t>challenge going forward: scaling while retaining fidelity</a:t>
            </a:r>
          </a:p>
          <a:p>
            <a:pPr marL="514350" indent="-285750">
              <a:lnSpc>
                <a:spcPct val="107000"/>
              </a:lnSpc>
              <a:spcBef>
                <a:spcPts val="0"/>
              </a:spcBef>
              <a:spcAft>
                <a:spcPts val="800"/>
              </a:spcAft>
              <a:buFont typeface="Wingdings" panose="05000000000000000000" pitchFamily="2" charset="2"/>
              <a:buChar char="§"/>
            </a:pPr>
            <a:endParaRPr lang="en-US" sz="2200" dirty="0">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3F2106-3945-49C2-A24F-733E61DBE0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01039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43F2106-3945-49C2-A24F-733E61DBE068}" type="slidenum">
              <a:rPr lang="en-US" smtClean="0">
                <a:solidFill>
                  <a:prstClr val="black"/>
                </a:solidFill>
              </a:rPr>
              <a:pPr>
                <a:defRPr/>
              </a:pPr>
              <a:t>54</a:t>
            </a:fld>
            <a:endParaRPr lang="en-US" dirty="0">
              <a:solidFill>
                <a:prstClr val="black"/>
              </a:solidFill>
            </a:endParaRPr>
          </a:p>
        </p:txBody>
      </p:sp>
    </p:spTree>
    <p:extLst>
      <p:ext uri="{BB962C8B-B14F-4D97-AF65-F5344CB8AC3E}">
        <p14:creationId xmlns:p14="http://schemas.microsoft.com/office/powerpoint/2010/main" val="2350103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trike="noStrike" dirty="0"/>
          </a:p>
        </p:txBody>
      </p:sp>
      <p:sp>
        <p:nvSpPr>
          <p:cNvPr id="4" name="Slide Number Placeholder 3"/>
          <p:cNvSpPr>
            <a:spLocks noGrp="1"/>
          </p:cNvSpPr>
          <p:nvPr>
            <p:ph type="sldNum" sz="quarter" idx="10"/>
          </p:nvPr>
        </p:nvSpPr>
        <p:spPr/>
        <p:txBody>
          <a:bodyPr/>
          <a:lstStyle/>
          <a:p>
            <a:pPr marL="0" marR="0" lvl="0" indent="0" algn="r" defTabSz="965200" rtl="0" eaLnBrk="0" fontAlgn="base" latinLnBrk="0" hangingPunct="0">
              <a:lnSpc>
                <a:spcPct val="100000"/>
              </a:lnSpc>
              <a:spcBef>
                <a:spcPct val="0"/>
              </a:spcBef>
              <a:spcAft>
                <a:spcPct val="0"/>
              </a:spcAft>
              <a:buClrTx/>
              <a:buSzTx/>
              <a:buFontTx/>
              <a:buNone/>
              <a:tabLst/>
              <a:defRPr/>
            </a:pPr>
            <a:fld id="{00712CF3-E26A-4AC6-973D-B772AF83308B}" type="slidenum">
              <a:rPr kumimoji="0" lang="en-US" sz="1200" b="0" i="0" u="none" strike="noStrike" kern="1200" cap="none" spc="0" normalizeH="0" baseline="0" noProof="0" smtClean="0">
                <a:ln>
                  <a:noFill/>
                </a:ln>
                <a:solidFill>
                  <a:prstClr val="black"/>
                </a:solidFill>
                <a:effectLst/>
                <a:uLnTx/>
                <a:uFillTx/>
                <a:latin typeface="Chalkboard"/>
                <a:ea typeface="ＭＳ Ｐゴシック" pitchFamily="34" charset="-128"/>
                <a:cs typeface="+mn-cs"/>
              </a:rPr>
              <a:pPr marL="0" marR="0" lvl="0" indent="0" algn="r" defTabSz="9652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halkboard"/>
              <a:ea typeface="ＭＳ Ｐゴシック" pitchFamily="34" charset="-128"/>
              <a:cs typeface="+mn-cs"/>
            </a:endParaRPr>
          </a:p>
        </p:txBody>
      </p:sp>
    </p:spTree>
    <p:extLst>
      <p:ext uri="{BB962C8B-B14F-4D97-AF65-F5344CB8AC3E}">
        <p14:creationId xmlns:p14="http://schemas.microsoft.com/office/powerpoint/2010/main" val="3895863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sngStrike"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5BC3B3-0FE3-40BF-B5EA-480E29D5DC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1236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trike="noStrike" dirty="0"/>
          </a:p>
        </p:txBody>
      </p:sp>
    </p:spTree>
    <p:extLst>
      <p:ext uri="{BB962C8B-B14F-4D97-AF65-F5344CB8AC3E}">
        <p14:creationId xmlns:p14="http://schemas.microsoft.com/office/powerpoint/2010/main" val="50530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sngStrike"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5BC3B3-0FE3-40BF-B5EA-480E29D5DC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858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endParaRPr lang="en-US" altLang="en-US" b="0" dirty="0">
              <a:latin typeface="Arial" pitchFamily="34" charset="0"/>
              <a:ea typeface="Arial" pitchFamily="34" charset="0"/>
            </a:endParaRPr>
          </a:p>
          <a:p>
            <a:pPr marL="0" lvl="0" indent="0"/>
            <a:r>
              <a:rPr lang="en-US" altLang="en-US" b="1" dirty="0">
                <a:latin typeface="Arial" pitchFamily="34" charset="0"/>
                <a:ea typeface="Arial" pitchFamily="34" charset="0"/>
              </a:rPr>
              <a:t>Figure III </a:t>
            </a:r>
            <a:r>
              <a:rPr lang="en-US" altLang="en-US" dirty="0">
                <a:latin typeface="Arial" pitchFamily="34" charset="0"/>
                <a:ea typeface="Arial" pitchFamily="34" charset="0"/>
              </a:rPr>
              <a:t>Household Income and Child Grade Point Average
This figure compares our lottery-based estimates, rescaled for comparability, of the causal impact of wealth on child GPA in different subsamples to the household-income gradient estimated in a large representative sample of children. All coefficients are in standardized GPA units. Gradients include controls for birth demographics and the lottery estimates additionally include demographic controls for the winning parent. Standard errors are clustered using an iterative algorithm that assigns siblings and half-siblings to the same cluster.
</a:t>
            </a:r>
            <a:endParaRPr lang="en-US" strike="noStrike" dirty="0"/>
          </a:p>
        </p:txBody>
      </p:sp>
    </p:spTree>
    <p:extLst>
      <p:ext uri="{BB962C8B-B14F-4D97-AF65-F5344CB8AC3E}">
        <p14:creationId xmlns:p14="http://schemas.microsoft.com/office/powerpoint/2010/main" val="2915387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1.emf"/><Relationship Id="rId4" Type="http://schemas.openxmlformats.org/officeDocument/2006/relationships/oleObject" Target="../embeddings/oleObject1.bin"/></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B3ABCB0-144B-4484-9368-4B6C18CB3EDD}"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36624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3ABCB0-144B-4484-9368-4B6C18CB3EDD}"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10873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908226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2178580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962719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644704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283531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E7A31-AC4D-405D-B004-9BB5F66DFB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7DD627-5047-4710-8DC4-AEEDA07455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1024EF-3735-4722-A536-FCE1165908FB}"/>
              </a:ext>
            </a:extLst>
          </p:cNvPr>
          <p:cNvSpPr>
            <a:spLocks noGrp="1"/>
          </p:cNvSpPr>
          <p:nvPr>
            <p:ph type="dt" sz="half" idx="10"/>
          </p:nvPr>
        </p:nvSpPr>
        <p:spPr/>
        <p:txBody>
          <a:bodyPr/>
          <a:lstStyle/>
          <a:p>
            <a:fld id="{4D8871CF-96E2-4AD2-8B70-AF36D1D08D11}" type="datetimeFigureOut">
              <a:rPr lang="en-US" smtClean="0">
                <a:solidFill>
                  <a:prstClr val="black">
                    <a:tint val="75000"/>
                  </a:prstClr>
                </a:solidFill>
              </a:rPr>
              <a:pPr/>
              <a:t>7/15/2022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D94AAB3-6659-4D86-A6C0-A99D7E2AEA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5311A0E-EC55-4B1F-A9CF-9B07C855CDFA}"/>
              </a:ext>
            </a:extLst>
          </p:cNvPr>
          <p:cNvSpPr>
            <a:spLocks noGrp="1"/>
          </p:cNvSpPr>
          <p:nvPr>
            <p:ph type="sldNum" sz="quarter" idx="12"/>
          </p:nvPr>
        </p:nvSpPr>
        <p:spPr/>
        <p:txBody>
          <a:bodyPr/>
          <a:lstStyle/>
          <a:p>
            <a:fld id="{47ADEF1A-4AEF-4A71-A2F8-FDEC141412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94274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D4BCD-ECBD-4A32-8F4D-AEBA5E5E5D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6C0C6E-ECF4-4DB4-883A-EAE747E3C4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BAE561-A082-493B-A629-E743BDFB63C8}"/>
              </a:ext>
            </a:extLst>
          </p:cNvPr>
          <p:cNvSpPr>
            <a:spLocks noGrp="1"/>
          </p:cNvSpPr>
          <p:nvPr>
            <p:ph type="dt" sz="half" idx="10"/>
          </p:nvPr>
        </p:nvSpPr>
        <p:spPr/>
        <p:txBody>
          <a:bodyPr/>
          <a:lstStyle/>
          <a:p>
            <a:fld id="{4D8871CF-96E2-4AD2-8B70-AF36D1D08D11}" type="datetimeFigureOut">
              <a:rPr lang="en-US" smtClean="0">
                <a:solidFill>
                  <a:prstClr val="black">
                    <a:tint val="75000"/>
                  </a:prstClr>
                </a:solidFill>
              </a:rPr>
              <a:pPr/>
              <a:t>7/15/2022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8107F52-4B05-4327-8CDA-598AA69B4D5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35D4D99-93FE-40B8-AD2B-B5895B06AB04}"/>
              </a:ext>
            </a:extLst>
          </p:cNvPr>
          <p:cNvSpPr>
            <a:spLocks noGrp="1"/>
          </p:cNvSpPr>
          <p:nvPr>
            <p:ph type="sldNum" sz="quarter" idx="12"/>
          </p:nvPr>
        </p:nvSpPr>
        <p:spPr/>
        <p:txBody>
          <a:bodyPr/>
          <a:lstStyle/>
          <a:p>
            <a:fld id="{47ADEF1A-4AEF-4A71-A2F8-FDEC141412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47534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2255B-EA08-4537-B6F7-0AD4D45403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C5846E-975F-4C19-9208-97ADE0CC5A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E1298B6-EC04-4EA4-BE09-FAF41EE29B20}"/>
              </a:ext>
            </a:extLst>
          </p:cNvPr>
          <p:cNvSpPr>
            <a:spLocks noGrp="1"/>
          </p:cNvSpPr>
          <p:nvPr>
            <p:ph type="dt" sz="half" idx="10"/>
          </p:nvPr>
        </p:nvSpPr>
        <p:spPr/>
        <p:txBody>
          <a:bodyPr/>
          <a:lstStyle/>
          <a:p>
            <a:fld id="{4D8871CF-96E2-4AD2-8B70-AF36D1D08D11}" type="datetimeFigureOut">
              <a:rPr lang="en-US" smtClean="0">
                <a:solidFill>
                  <a:prstClr val="black">
                    <a:tint val="75000"/>
                  </a:prstClr>
                </a:solidFill>
              </a:rPr>
              <a:pPr/>
              <a:t>7/15/2022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8454E2D-1BE7-4BFE-BC02-8915CA7A911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924EB30-6BDB-4E16-A428-A35FFDF617BD}"/>
              </a:ext>
            </a:extLst>
          </p:cNvPr>
          <p:cNvSpPr>
            <a:spLocks noGrp="1"/>
          </p:cNvSpPr>
          <p:nvPr>
            <p:ph type="sldNum" sz="quarter" idx="12"/>
          </p:nvPr>
        </p:nvSpPr>
        <p:spPr/>
        <p:txBody>
          <a:bodyPr/>
          <a:lstStyle/>
          <a:p>
            <a:fld id="{47ADEF1A-4AEF-4A71-A2F8-FDEC141412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56124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FA002-3181-4EF5-B711-66B7DDAFD4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0AEE8A-6DAD-4D08-86C6-19D8188E655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2469A4-F57D-4347-8987-5627818E089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4EAEBD-C712-4A86-8B6C-7D585CBEA163}"/>
              </a:ext>
            </a:extLst>
          </p:cNvPr>
          <p:cNvSpPr>
            <a:spLocks noGrp="1"/>
          </p:cNvSpPr>
          <p:nvPr>
            <p:ph type="dt" sz="half" idx="10"/>
          </p:nvPr>
        </p:nvSpPr>
        <p:spPr/>
        <p:txBody>
          <a:bodyPr/>
          <a:lstStyle/>
          <a:p>
            <a:fld id="{4D8871CF-96E2-4AD2-8B70-AF36D1D08D11}" type="datetimeFigureOut">
              <a:rPr lang="en-US" smtClean="0">
                <a:solidFill>
                  <a:prstClr val="black">
                    <a:tint val="75000"/>
                  </a:prstClr>
                </a:solidFill>
              </a:rPr>
              <a:pPr/>
              <a:t>7/15/2022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1957C0-8DE6-4103-ABB5-70BDE4C8956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1568B7-25F1-459D-9C28-DF73F6BAF2F4}"/>
              </a:ext>
            </a:extLst>
          </p:cNvPr>
          <p:cNvSpPr>
            <a:spLocks noGrp="1"/>
          </p:cNvSpPr>
          <p:nvPr>
            <p:ph type="sldNum" sz="quarter" idx="12"/>
          </p:nvPr>
        </p:nvSpPr>
        <p:spPr/>
        <p:txBody>
          <a:bodyPr/>
          <a:lstStyle/>
          <a:p>
            <a:fld id="{47ADEF1A-4AEF-4A71-A2F8-FDEC141412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265039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D7B65-ED3F-4C30-87BF-DC91439B029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7281BC-1F25-4E00-B9A3-1C1AA564A3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3B26382-7462-422C-BF7C-84C6054F6FC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69DE2A-BC43-4B9B-91EC-C039334080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21E2CA1-FAD4-4ECD-9E91-1AA9FE59C8A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6CD842-D5A8-4ACE-B40C-6D4286D15177}"/>
              </a:ext>
            </a:extLst>
          </p:cNvPr>
          <p:cNvSpPr>
            <a:spLocks noGrp="1"/>
          </p:cNvSpPr>
          <p:nvPr>
            <p:ph type="dt" sz="half" idx="10"/>
          </p:nvPr>
        </p:nvSpPr>
        <p:spPr/>
        <p:txBody>
          <a:bodyPr/>
          <a:lstStyle/>
          <a:p>
            <a:fld id="{4D8871CF-96E2-4AD2-8B70-AF36D1D08D11}" type="datetimeFigureOut">
              <a:rPr lang="en-US" smtClean="0">
                <a:solidFill>
                  <a:prstClr val="black">
                    <a:tint val="75000"/>
                  </a:prstClr>
                </a:solidFill>
              </a:rPr>
              <a:pPr/>
              <a:t>7/15/2022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BF1CE603-CC11-4E46-968B-1BA8AB0DAC5F}"/>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DD695E82-9A27-43BE-B1DB-F934B1F0B73A}"/>
              </a:ext>
            </a:extLst>
          </p:cNvPr>
          <p:cNvSpPr>
            <a:spLocks noGrp="1"/>
          </p:cNvSpPr>
          <p:nvPr>
            <p:ph type="sldNum" sz="quarter" idx="12"/>
          </p:nvPr>
        </p:nvSpPr>
        <p:spPr/>
        <p:txBody>
          <a:bodyPr/>
          <a:lstStyle/>
          <a:p>
            <a:fld id="{47ADEF1A-4AEF-4A71-A2F8-FDEC141412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6785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3ABCB0-144B-4484-9368-4B6C18CB3EDD}"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110821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526AA-B8DB-4FA1-A808-EE92F0AB31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4EDD60-91A5-4F20-80B3-713911A03A5A}"/>
              </a:ext>
            </a:extLst>
          </p:cNvPr>
          <p:cNvSpPr>
            <a:spLocks noGrp="1"/>
          </p:cNvSpPr>
          <p:nvPr>
            <p:ph type="dt" sz="half" idx="10"/>
          </p:nvPr>
        </p:nvSpPr>
        <p:spPr/>
        <p:txBody>
          <a:bodyPr/>
          <a:lstStyle/>
          <a:p>
            <a:fld id="{4D8871CF-96E2-4AD2-8B70-AF36D1D08D11}" type="datetimeFigureOut">
              <a:rPr lang="en-US" smtClean="0">
                <a:solidFill>
                  <a:prstClr val="black">
                    <a:tint val="75000"/>
                  </a:prstClr>
                </a:solidFill>
              </a:rPr>
              <a:pPr/>
              <a:t>7/15/2022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23D0DDB-40F2-4FE1-B6BB-BDA37320338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74C5E34-8161-4E1A-98BA-A9004A8CA705}"/>
              </a:ext>
            </a:extLst>
          </p:cNvPr>
          <p:cNvSpPr>
            <a:spLocks noGrp="1"/>
          </p:cNvSpPr>
          <p:nvPr>
            <p:ph type="sldNum" sz="quarter" idx="12"/>
          </p:nvPr>
        </p:nvSpPr>
        <p:spPr/>
        <p:txBody>
          <a:bodyPr/>
          <a:lstStyle/>
          <a:p>
            <a:fld id="{47ADEF1A-4AEF-4A71-A2F8-FDEC141412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0047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10E092-47B1-4A41-8D83-AB8838A00879}"/>
              </a:ext>
            </a:extLst>
          </p:cNvPr>
          <p:cNvSpPr>
            <a:spLocks noGrp="1"/>
          </p:cNvSpPr>
          <p:nvPr>
            <p:ph type="dt" sz="half" idx="10"/>
          </p:nvPr>
        </p:nvSpPr>
        <p:spPr/>
        <p:txBody>
          <a:bodyPr/>
          <a:lstStyle/>
          <a:p>
            <a:fld id="{4D8871CF-96E2-4AD2-8B70-AF36D1D08D11}" type="datetimeFigureOut">
              <a:rPr lang="en-US" smtClean="0">
                <a:solidFill>
                  <a:prstClr val="black">
                    <a:tint val="75000"/>
                  </a:prstClr>
                </a:solidFill>
              </a:rPr>
              <a:pPr/>
              <a:t>7/15/2022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37797EA-4D66-4172-ADC2-68029FAF8869}"/>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111CB9A7-C15E-4510-ADB6-F5A10128761F}"/>
              </a:ext>
            </a:extLst>
          </p:cNvPr>
          <p:cNvSpPr>
            <a:spLocks noGrp="1"/>
          </p:cNvSpPr>
          <p:nvPr>
            <p:ph type="sldNum" sz="quarter" idx="12"/>
          </p:nvPr>
        </p:nvSpPr>
        <p:spPr/>
        <p:txBody>
          <a:bodyPr/>
          <a:lstStyle/>
          <a:p>
            <a:fld id="{47ADEF1A-4AEF-4A71-A2F8-FDEC141412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879741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6CBA0-7A0C-475B-8CF1-4957759298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C9542F-3035-4F82-9944-6C625BB3D1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99271E-18E4-47CD-AA4B-4B626EE228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2577B5F-3475-4471-B2AE-46161974772C}"/>
              </a:ext>
            </a:extLst>
          </p:cNvPr>
          <p:cNvSpPr>
            <a:spLocks noGrp="1"/>
          </p:cNvSpPr>
          <p:nvPr>
            <p:ph type="dt" sz="half" idx="10"/>
          </p:nvPr>
        </p:nvSpPr>
        <p:spPr/>
        <p:txBody>
          <a:bodyPr/>
          <a:lstStyle/>
          <a:p>
            <a:fld id="{4D8871CF-96E2-4AD2-8B70-AF36D1D08D11}" type="datetimeFigureOut">
              <a:rPr lang="en-US" smtClean="0">
                <a:solidFill>
                  <a:prstClr val="black">
                    <a:tint val="75000"/>
                  </a:prstClr>
                </a:solidFill>
              </a:rPr>
              <a:pPr/>
              <a:t>7/15/2022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126A8E9-FDD0-4DCA-9673-3F41D7919E9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3230158-93E1-45C3-8CC8-D9D33811F533}"/>
              </a:ext>
            </a:extLst>
          </p:cNvPr>
          <p:cNvSpPr>
            <a:spLocks noGrp="1"/>
          </p:cNvSpPr>
          <p:nvPr>
            <p:ph type="sldNum" sz="quarter" idx="12"/>
          </p:nvPr>
        </p:nvSpPr>
        <p:spPr/>
        <p:txBody>
          <a:bodyPr/>
          <a:lstStyle/>
          <a:p>
            <a:fld id="{47ADEF1A-4AEF-4A71-A2F8-FDEC141412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40720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7502A-91E1-4B21-8879-DCC962A105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CFB986-E509-4C9F-B92C-2F6559A199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F98A35-6620-43F8-9987-E638C41E15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E04DCF5-587C-4448-8D55-3BE79D24B7A2}"/>
              </a:ext>
            </a:extLst>
          </p:cNvPr>
          <p:cNvSpPr>
            <a:spLocks noGrp="1"/>
          </p:cNvSpPr>
          <p:nvPr>
            <p:ph type="dt" sz="half" idx="10"/>
          </p:nvPr>
        </p:nvSpPr>
        <p:spPr/>
        <p:txBody>
          <a:bodyPr/>
          <a:lstStyle/>
          <a:p>
            <a:fld id="{4D8871CF-96E2-4AD2-8B70-AF36D1D08D11}" type="datetimeFigureOut">
              <a:rPr lang="en-US" smtClean="0">
                <a:solidFill>
                  <a:prstClr val="black">
                    <a:tint val="75000"/>
                  </a:prstClr>
                </a:solidFill>
              </a:rPr>
              <a:pPr/>
              <a:t>7/15/2022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25A6B45-2A88-4D87-9EE5-AE0D4648273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365487A-867B-4245-813F-58CF9035D0EC}"/>
              </a:ext>
            </a:extLst>
          </p:cNvPr>
          <p:cNvSpPr>
            <a:spLocks noGrp="1"/>
          </p:cNvSpPr>
          <p:nvPr>
            <p:ph type="sldNum" sz="quarter" idx="12"/>
          </p:nvPr>
        </p:nvSpPr>
        <p:spPr/>
        <p:txBody>
          <a:bodyPr/>
          <a:lstStyle/>
          <a:p>
            <a:fld id="{47ADEF1A-4AEF-4A71-A2F8-FDEC141412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3088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F35F6-8567-46C9-B39B-08CDC2698E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7D5BB2-7EBF-4733-A0EA-65B6CEDE819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70E049-2571-4347-BE31-7F97F659A9D6}"/>
              </a:ext>
            </a:extLst>
          </p:cNvPr>
          <p:cNvSpPr>
            <a:spLocks noGrp="1"/>
          </p:cNvSpPr>
          <p:nvPr>
            <p:ph type="dt" sz="half" idx="10"/>
          </p:nvPr>
        </p:nvSpPr>
        <p:spPr/>
        <p:txBody>
          <a:bodyPr/>
          <a:lstStyle/>
          <a:p>
            <a:fld id="{4D8871CF-96E2-4AD2-8B70-AF36D1D08D11}" type="datetimeFigureOut">
              <a:rPr lang="en-US" smtClean="0">
                <a:solidFill>
                  <a:prstClr val="black">
                    <a:tint val="75000"/>
                  </a:prstClr>
                </a:solidFill>
              </a:rPr>
              <a:pPr/>
              <a:t>7/15/2022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BFEDD7D-5DB6-4CF3-BDA3-342DFBF4B56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6866B82-6D14-4731-B241-114E4C85D5BA}"/>
              </a:ext>
            </a:extLst>
          </p:cNvPr>
          <p:cNvSpPr>
            <a:spLocks noGrp="1"/>
          </p:cNvSpPr>
          <p:nvPr>
            <p:ph type="sldNum" sz="quarter" idx="12"/>
          </p:nvPr>
        </p:nvSpPr>
        <p:spPr/>
        <p:txBody>
          <a:bodyPr/>
          <a:lstStyle/>
          <a:p>
            <a:fld id="{47ADEF1A-4AEF-4A71-A2F8-FDEC141412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4337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783220-BA2B-46BC-BE2D-9B36860DB9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1C6163-C6DE-4BEF-8299-7068E21A100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229DAF-3514-4021-B60E-CEE97EA7694A}"/>
              </a:ext>
            </a:extLst>
          </p:cNvPr>
          <p:cNvSpPr>
            <a:spLocks noGrp="1"/>
          </p:cNvSpPr>
          <p:nvPr>
            <p:ph type="dt" sz="half" idx="10"/>
          </p:nvPr>
        </p:nvSpPr>
        <p:spPr/>
        <p:txBody>
          <a:bodyPr/>
          <a:lstStyle/>
          <a:p>
            <a:fld id="{4D8871CF-96E2-4AD2-8B70-AF36D1D08D11}" type="datetimeFigureOut">
              <a:rPr lang="en-US" smtClean="0">
                <a:solidFill>
                  <a:prstClr val="black">
                    <a:tint val="75000"/>
                  </a:prstClr>
                </a:solidFill>
              </a:rPr>
              <a:pPr/>
              <a:t>7/15/2022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9175D9-676E-4602-89DB-B12BBACA315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41DD3AA-706F-4DC4-B665-C499C05523EA}"/>
              </a:ext>
            </a:extLst>
          </p:cNvPr>
          <p:cNvSpPr>
            <a:spLocks noGrp="1"/>
          </p:cNvSpPr>
          <p:nvPr>
            <p:ph type="sldNum" sz="quarter" idx="12"/>
          </p:nvPr>
        </p:nvSpPr>
        <p:spPr/>
        <p:txBody>
          <a:bodyPr/>
          <a:lstStyle/>
          <a:p>
            <a:fld id="{47ADEF1A-4AEF-4A71-A2F8-FDEC141412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40694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E7A31-AC4D-405D-B004-9BB5F66DFB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7DD627-5047-4710-8DC4-AEEDA07455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1024EF-3735-4722-A536-FCE1165908FB}"/>
              </a:ext>
            </a:extLst>
          </p:cNvPr>
          <p:cNvSpPr>
            <a:spLocks noGrp="1"/>
          </p:cNvSpPr>
          <p:nvPr>
            <p:ph type="dt" sz="half" idx="10"/>
          </p:nvPr>
        </p:nvSpPr>
        <p:spPr/>
        <p:txBody>
          <a:bodyPr/>
          <a:lstStyle/>
          <a:p>
            <a:fld id="{4D8871CF-96E2-4AD2-8B70-AF36D1D08D11}" type="datetimeFigureOut">
              <a:rPr lang="en-US" smtClean="0">
                <a:solidFill>
                  <a:prstClr val="black">
                    <a:tint val="75000"/>
                  </a:prstClr>
                </a:solidFill>
              </a:rPr>
              <a:pPr/>
              <a:t>7/15/2022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D94AAB3-6659-4D86-A6C0-A99D7E2AEA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5311A0E-EC55-4B1F-A9CF-9B07C855CDFA}"/>
              </a:ext>
            </a:extLst>
          </p:cNvPr>
          <p:cNvSpPr>
            <a:spLocks noGrp="1"/>
          </p:cNvSpPr>
          <p:nvPr>
            <p:ph type="sldNum" sz="quarter" idx="12"/>
          </p:nvPr>
        </p:nvSpPr>
        <p:spPr/>
        <p:txBody>
          <a:bodyPr/>
          <a:lstStyle/>
          <a:p>
            <a:fld id="{47ADEF1A-4AEF-4A71-A2F8-FDEC141412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69756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D4BCD-ECBD-4A32-8F4D-AEBA5E5E5D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6C0C6E-ECF4-4DB4-883A-EAE747E3C4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BAE561-A082-493B-A629-E743BDFB63C8}"/>
              </a:ext>
            </a:extLst>
          </p:cNvPr>
          <p:cNvSpPr>
            <a:spLocks noGrp="1"/>
          </p:cNvSpPr>
          <p:nvPr>
            <p:ph type="dt" sz="half" idx="10"/>
          </p:nvPr>
        </p:nvSpPr>
        <p:spPr/>
        <p:txBody>
          <a:bodyPr/>
          <a:lstStyle/>
          <a:p>
            <a:fld id="{4D8871CF-96E2-4AD2-8B70-AF36D1D08D11}" type="datetimeFigureOut">
              <a:rPr lang="en-US" smtClean="0">
                <a:solidFill>
                  <a:prstClr val="black">
                    <a:tint val="75000"/>
                  </a:prstClr>
                </a:solidFill>
              </a:rPr>
              <a:pPr/>
              <a:t>7/15/2022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8107F52-4B05-4327-8CDA-598AA69B4D5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35D4D99-93FE-40B8-AD2B-B5895B06AB04}"/>
              </a:ext>
            </a:extLst>
          </p:cNvPr>
          <p:cNvSpPr>
            <a:spLocks noGrp="1"/>
          </p:cNvSpPr>
          <p:nvPr>
            <p:ph type="sldNum" sz="quarter" idx="12"/>
          </p:nvPr>
        </p:nvSpPr>
        <p:spPr/>
        <p:txBody>
          <a:bodyPr/>
          <a:lstStyle/>
          <a:p>
            <a:fld id="{47ADEF1A-4AEF-4A71-A2F8-FDEC141412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68943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2255B-EA08-4537-B6F7-0AD4D45403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C5846E-975F-4C19-9208-97ADE0CC5A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E1298B6-EC04-4EA4-BE09-FAF41EE29B20}"/>
              </a:ext>
            </a:extLst>
          </p:cNvPr>
          <p:cNvSpPr>
            <a:spLocks noGrp="1"/>
          </p:cNvSpPr>
          <p:nvPr>
            <p:ph type="dt" sz="half" idx="10"/>
          </p:nvPr>
        </p:nvSpPr>
        <p:spPr/>
        <p:txBody>
          <a:bodyPr/>
          <a:lstStyle/>
          <a:p>
            <a:fld id="{4D8871CF-96E2-4AD2-8B70-AF36D1D08D11}" type="datetimeFigureOut">
              <a:rPr lang="en-US" smtClean="0">
                <a:solidFill>
                  <a:prstClr val="black">
                    <a:tint val="75000"/>
                  </a:prstClr>
                </a:solidFill>
              </a:rPr>
              <a:pPr/>
              <a:t>7/15/2022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8454E2D-1BE7-4BFE-BC02-8915CA7A911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924EB30-6BDB-4E16-A428-A35FFDF617BD}"/>
              </a:ext>
            </a:extLst>
          </p:cNvPr>
          <p:cNvSpPr>
            <a:spLocks noGrp="1"/>
          </p:cNvSpPr>
          <p:nvPr>
            <p:ph type="sldNum" sz="quarter" idx="12"/>
          </p:nvPr>
        </p:nvSpPr>
        <p:spPr/>
        <p:txBody>
          <a:bodyPr/>
          <a:lstStyle/>
          <a:p>
            <a:fld id="{47ADEF1A-4AEF-4A71-A2F8-FDEC141412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69139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FA002-3181-4EF5-B711-66B7DDAFD4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0AEE8A-6DAD-4D08-86C6-19D8188E655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2469A4-F57D-4347-8987-5627818E089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4EAEBD-C712-4A86-8B6C-7D585CBEA163}"/>
              </a:ext>
            </a:extLst>
          </p:cNvPr>
          <p:cNvSpPr>
            <a:spLocks noGrp="1"/>
          </p:cNvSpPr>
          <p:nvPr>
            <p:ph type="dt" sz="half" idx="10"/>
          </p:nvPr>
        </p:nvSpPr>
        <p:spPr/>
        <p:txBody>
          <a:bodyPr/>
          <a:lstStyle/>
          <a:p>
            <a:fld id="{4D8871CF-96E2-4AD2-8B70-AF36D1D08D11}" type="datetimeFigureOut">
              <a:rPr lang="en-US" smtClean="0">
                <a:solidFill>
                  <a:prstClr val="black">
                    <a:tint val="75000"/>
                  </a:prstClr>
                </a:solidFill>
              </a:rPr>
              <a:pPr/>
              <a:t>7/15/2022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1957C0-8DE6-4103-ABB5-70BDE4C8956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1568B7-25F1-459D-9C28-DF73F6BAF2F4}"/>
              </a:ext>
            </a:extLst>
          </p:cNvPr>
          <p:cNvSpPr>
            <a:spLocks noGrp="1"/>
          </p:cNvSpPr>
          <p:nvPr>
            <p:ph type="sldNum" sz="quarter" idx="12"/>
          </p:nvPr>
        </p:nvSpPr>
        <p:spPr/>
        <p:txBody>
          <a:bodyPr/>
          <a:lstStyle/>
          <a:p>
            <a:fld id="{47ADEF1A-4AEF-4A71-A2F8-FDEC141412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7702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F72EEC1-31FF-462C-AC07-4D4E291526A0}" type="datetimeFigureOut">
              <a:rPr lang="en-US" smtClean="0"/>
              <a:t>7/15/2022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B7BB42-AA4D-47E9-ABEF-70F4FFA49FB7}" type="slidenum">
              <a:rPr lang="en-US" smtClean="0"/>
              <a:t>‹#›</a:t>
            </a:fld>
            <a:endParaRPr lang="en-US" dirty="0"/>
          </a:p>
        </p:txBody>
      </p:sp>
    </p:spTree>
    <p:extLst>
      <p:ext uri="{BB962C8B-B14F-4D97-AF65-F5344CB8AC3E}">
        <p14:creationId xmlns:p14="http://schemas.microsoft.com/office/powerpoint/2010/main" val="28275774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D7B65-ED3F-4C30-87BF-DC91439B029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7281BC-1F25-4E00-B9A3-1C1AA564A3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3B26382-7462-422C-BF7C-84C6054F6FC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69DE2A-BC43-4B9B-91EC-C039334080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21E2CA1-FAD4-4ECD-9E91-1AA9FE59C8A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6CD842-D5A8-4ACE-B40C-6D4286D15177}"/>
              </a:ext>
            </a:extLst>
          </p:cNvPr>
          <p:cNvSpPr>
            <a:spLocks noGrp="1"/>
          </p:cNvSpPr>
          <p:nvPr>
            <p:ph type="dt" sz="half" idx="10"/>
          </p:nvPr>
        </p:nvSpPr>
        <p:spPr/>
        <p:txBody>
          <a:bodyPr/>
          <a:lstStyle/>
          <a:p>
            <a:fld id="{4D8871CF-96E2-4AD2-8B70-AF36D1D08D11}" type="datetimeFigureOut">
              <a:rPr lang="en-US" smtClean="0">
                <a:solidFill>
                  <a:prstClr val="black">
                    <a:tint val="75000"/>
                  </a:prstClr>
                </a:solidFill>
              </a:rPr>
              <a:pPr/>
              <a:t>7/15/2022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BF1CE603-CC11-4E46-968B-1BA8AB0DAC5F}"/>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DD695E82-9A27-43BE-B1DB-F934B1F0B73A}"/>
              </a:ext>
            </a:extLst>
          </p:cNvPr>
          <p:cNvSpPr>
            <a:spLocks noGrp="1"/>
          </p:cNvSpPr>
          <p:nvPr>
            <p:ph type="sldNum" sz="quarter" idx="12"/>
          </p:nvPr>
        </p:nvSpPr>
        <p:spPr/>
        <p:txBody>
          <a:bodyPr/>
          <a:lstStyle/>
          <a:p>
            <a:fld id="{47ADEF1A-4AEF-4A71-A2F8-FDEC141412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40546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526AA-B8DB-4FA1-A808-EE92F0AB31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4EDD60-91A5-4F20-80B3-713911A03A5A}"/>
              </a:ext>
            </a:extLst>
          </p:cNvPr>
          <p:cNvSpPr>
            <a:spLocks noGrp="1"/>
          </p:cNvSpPr>
          <p:nvPr>
            <p:ph type="dt" sz="half" idx="10"/>
          </p:nvPr>
        </p:nvSpPr>
        <p:spPr/>
        <p:txBody>
          <a:bodyPr/>
          <a:lstStyle/>
          <a:p>
            <a:fld id="{4D8871CF-96E2-4AD2-8B70-AF36D1D08D11}" type="datetimeFigureOut">
              <a:rPr lang="en-US" smtClean="0">
                <a:solidFill>
                  <a:prstClr val="black">
                    <a:tint val="75000"/>
                  </a:prstClr>
                </a:solidFill>
              </a:rPr>
              <a:pPr/>
              <a:t>7/15/2022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23D0DDB-40F2-4FE1-B6BB-BDA37320338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74C5E34-8161-4E1A-98BA-A9004A8CA705}"/>
              </a:ext>
            </a:extLst>
          </p:cNvPr>
          <p:cNvSpPr>
            <a:spLocks noGrp="1"/>
          </p:cNvSpPr>
          <p:nvPr>
            <p:ph type="sldNum" sz="quarter" idx="12"/>
          </p:nvPr>
        </p:nvSpPr>
        <p:spPr/>
        <p:txBody>
          <a:bodyPr/>
          <a:lstStyle/>
          <a:p>
            <a:fld id="{47ADEF1A-4AEF-4A71-A2F8-FDEC141412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952262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10E092-47B1-4A41-8D83-AB8838A00879}"/>
              </a:ext>
            </a:extLst>
          </p:cNvPr>
          <p:cNvSpPr>
            <a:spLocks noGrp="1"/>
          </p:cNvSpPr>
          <p:nvPr>
            <p:ph type="dt" sz="half" idx="10"/>
          </p:nvPr>
        </p:nvSpPr>
        <p:spPr/>
        <p:txBody>
          <a:bodyPr/>
          <a:lstStyle/>
          <a:p>
            <a:fld id="{4D8871CF-96E2-4AD2-8B70-AF36D1D08D11}" type="datetimeFigureOut">
              <a:rPr lang="en-US" smtClean="0">
                <a:solidFill>
                  <a:prstClr val="black">
                    <a:tint val="75000"/>
                  </a:prstClr>
                </a:solidFill>
              </a:rPr>
              <a:pPr/>
              <a:t>7/15/2022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37797EA-4D66-4172-ADC2-68029FAF8869}"/>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111CB9A7-C15E-4510-ADB6-F5A10128761F}"/>
              </a:ext>
            </a:extLst>
          </p:cNvPr>
          <p:cNvSpPr>
            <a:spLocks noGrp="1"/>
          </p:cNvSpPr>
          <p:nvPr>
            <p:ph type="sldNum" sz="quarter" idx="12"/>
          </p:nvPr>
        </p:nvSpPr>
        <p:spPr/>
        <p:txBody>
          <a:bodyPr/>
          <a:lstStyle/>
          <a:p>
            <a:fld id="{47ADEF1A-4AEF-4A71-A2F8-FDEC141412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274773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6CBA0-7A0C-475B-8CF1-4957759298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C9542F-3035-4F82-9944-6C625BB3D1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99271E-18E4-47CD-AA4B-4B626EE228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2577B5F-3475-4471-B2AE-46161974772C}"/>
              </a:ext>
            </a:extLst>
          </p:cNvPr>
          <p:cNvSpPr>
            <a:spLocks noGrp="1"/>
          </p:cNvSpPr>
          <p:nvPr>
            <p:ph type="dt" sz="half" idx="10"/>
          </p:nvPr>
        </p:nvSpPr>
        <p:spPr/>
        <p:txBody>
          <a:bodyPr/>
          <a:lstStyle/>
          <a:p>
            <a:fld id="{4D8871CF-96E2-4AD2-8B70-AF36D1D08D11}" type="datetimeFigureOut">
              <a:rPr lang="en-US" smtClean="0">
                <a:solidFill>
                  <a:prstClr val="black">
                    <a:tint val="75000"/>
                  </a:prstClr>
                </a:solidFill>
              </a:rPr>
              <a:pPr/>
              <a:t>7/15/2022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126A8E9-FDD0-4DCA-9673-3F41D7919E9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3230158-93E1-45C3-8CC8-D9D33811F533}"/>
              </a:ext>
            </a:extLst>
          </p:cNvPr>
          <p:cNvSpPr>
            <a:spLocks noGrp="1"/>
          </p:cNvSpPr>
          <p:nvPr>
            <p:ph type="sldNum" sz="quarter" idx="12"/>
          </p:nvPr>
        </p:nvSpPr>
        <p:spPr/>
        <p:txBody>
          <a:bodyPr/>
          <a:lstStyle/>
          <a:p>
            <a:fld id="{47ADEF1A-4AEF-4A71-A2F8-FDEC141412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94676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7502A-91E1-4B21-8879-DCC962A105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CFB986-E509-4C9F-B92C-2F6559A199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F98A35-6620-43F8-9987-E638C41E15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E04DCF5-587C-4448-8D55-3BE79D24B7A2}"/>
              </a:ext>
            </a:extLst>
          </p:cNvPr>
          <p:cNvSpPr>
            <a:spLocks noGrp="1"/>
          </p:cNvSpPr>
          <p:nvPr>
            <p:ph type="dt" sz="half" idx="10"/>
          </p:nvPr>
        </p:nvSpPr>
        <p:spPr/>
        <p:txBody>
          <a:bodyPr/>
          <a:lstStyle/>
          <a:p>
            <a:fld id="{4D8871CF-96E2-4AD2-8B70-AF36D1D08D11}" type="datetimeFigureOut">
              <a:rPr lang="en-US" smtClean="0">
                <a:solidFill>
                  <a:prstClr val="black">
                    <a:tint val="75000"/>
                  </a:prstClr>
                </a:solidFill>
              </a:rPr>
              <a:pPr/>
              <a:t>7/15/2022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25A6B45-2A88-4D87-9EE5-AE0D4648273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365487A-867B-4245-813F-58CF9035D0EC}"/>
              </a:ext>
            </a:extLst>
          </p:cNvPr>
          <p:cNvSpPr>
            <a:spLocks noGrp="1"/>
          </p:cNvSpPr>
          <p:nvPr>
            <p:ph type="sldNum" sz="quarter" idx="12"/>
          </p:nvPr>
        </p:nvSpPr>
        <p:spPr/>
        <p:txBody>
          <a:bodyPr/>
          <a:lstStyle/>
          <a:p>
            <a:fld id="{47ADEF1A-4AEF-4A71-A2F8-FDEC141412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39347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F35F6-8567-46C9-B39B-08CDC2698E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7D5BB2-7EBF-4733-A0EA-65B6CEDE819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70E049-2571-4347-BE31-7F97F659A9D6}"/>
              </a:ext>
            </a:extLst>
          </p:cNvPr>
          <p:cNvSpPr>
            <a:spLocks noGrp="1"/>
          </p:cNvSpPr>
          <p:nvPr>
            <p:ph type="dt" sz="half" idx="10"/>
          </p:nvPr>
        </p:nvSpPr>
        <p:spPr/>
        <p:txBody>
          <a:bodyPr/>
          <a:lstStyle/>
          <a:p>
            <a:fld id="{4D8871CF-96E2-4AD2-8B70-AF36D1D08D11}" type="datetimeFigureOut">
              <a:rPr lang="en-US" smtClean="0">
                <a:solidFill>
                  <a:prstClr val="black">
                    <a:tint val="75000"/>
                  </a:prstClr>
                </a:solidFill>
              </a:rPr>
              <a:pPr/>
              <a:t>7/15/2022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BFEDD7D-5DB6-4CF3-BDA3-342DFBF4B56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6866B82-6D14-4731-B241-114E4C85D5BA}"/>
              </a:ext>
            </a:extLst>
          </p:cNvPr>
          <p:cNvSpPr>
            <a:spLocks noGrp="1"/>
          </p:cNvSpPr>
          <p:nvPr>
            <p:ph type="sldNum" sz="quarter" idx="12"/>
          </p:nvPr>
        </p:nvSpPr>
        <p:spPr/>
        <p:txBody>
          <a:bodyPr/>
          <a:lstStyle/>
          <a:p>
            <a:fld id="{47ADEF1A-4AEF-4A71-A2F8-FDEC141412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21989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783220-BA2B-46BC-BE2D-9B36860DB9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1C6163-C6DE-4BEF-8299-7068E21A100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229DAF-3514-4021-B60E-CEE97EA7694A}"/>
              </a:ext>
            </a:extLst>
          </p:cNvPr>
          <p:cNvSpPr>
            <a:spLocks noGrp="1"/>
          </p:cNvSpPr>
          <p:nvPr>
            <p:ph type="dt" sz="half" idx="10"/>
          </p:nvPr>
        </p:nvSpPr>
        <p:spPr/>
        <p:txBody>
          <a:bodyPr/>
          <a:lstStyle/>
          <a:p>
            <a:fld id="{4D8871CF-96E2-4AD2-8B70-AF36D1D08D11}" type="datetimeFigureOut">
              <a:rPr lang="en-US" smtClean="0">
                <a:solidFill>
                  <a:prstClr val="black">
                    <a:tint val="75000"/>
                  </a:prstClr>
                </a:solidFill>
              </a:rPr>
              <a:pPr/>
              <a:t>7/15/2022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9175D9-676E-4602-89DB-B12BBACA315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41DD3AA-706F-4DC4-B665-C499C05523EA}"/>
              </a:ext>
            </a:extLst>
          </p:cNvPr>
          <p:cNvSpPr>
            <a:spLocks noGrp="1"/>
          </p:cNvSpPr>
          <p:nvPr>
            <p:ph type="sldNum" sz="quarter" idx="12"/>
          </p:nvPr>
        </p:nvSpPr>
        <p:spPr/>
        <p:txBody>
          <a:bodyPr/>
          <a:lstStyle/>
          <a:p>
            <a:fld id="{47ADEF1A-4AEF-4A71-A2F8-FDEC141412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903876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B3ABCB0-144B-4484-9368-4B6C18CB3EDD}"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37576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3ABCB0-144B-4484-9368-4B6C18CB3EDD}"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526845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62"/>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8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3ABCB0-144B-4484-9368-4B6C18CB3EDD}"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815339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72EEC1-31FF-462C-AC07-4D4E291526A0}" type="datetimeFigureOut">
              <a:rPr lang="en-US" smtClean="0"/>
              <a:t>7/15/2022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B7BB42-AA4D-47E9-ABEF-70F4FFA49FB7}" type="slidenum">
              <a:rPr lang="en-US" smtClean="0"/>
              <a:t>‹#›</a:t>
            </a:fld>
            <a:endParaRPr lang="en-US" dirty="0"/>
          </a:p>
        </p:txBody>
      </p:sp>
    </p:spTree>
    <p:extLst>
      <p:ext uri="{BB962C8B-B14F-4D97-AF65-F5344CB8AC3E}">
        <p14:creationId xmlns:p14="http://schemas.microsoft.com/office/powerpoint/2010/main" val="184208813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3ABCB0-144B-4484-9368-4B6C18CB3EDD}" type="datetimeFigureOut">
              <a:rPr lang="en-US" smtClean="0">
                <a:solidFill>
                  <a:prstClr val="black">
                    <a:tint val="75000"/>
                  </a:prstClr>
                </a:solidFill>
              </a:rPr>
              <a:pPr/>
              <a:t>7/15/2022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2447632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3ABCB0-144B-4484-9368-4B6C18CB3EDD}" type="datetimeFigureOut">
              <a:rPr lang="en-US" smtClean="0">
                <a:solidFill>
                  <a:prstClr val="black">
                    <a:tint val="75000"/>
                  </a:prstClr>
                </a:solidFill>
              </a:rPr>
              <a:pPr/>
              <a:t>7/15/2022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51902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3ABCB0-144B-4484-9368-4B6C18CB3EDD}" type="datetimeFigureOut">
              <a:rPr lang="en-US" smtClean="0">
                <a:solidFill>
                  <a:prstClr val="black">
                    <a:tint val="75000"/>
                  </a:prstClr>
                </a:solidFill>
              </a:rPr>
              <a:pPr/>
              <a:t>7/15/2022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9072374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3ABCB0-144B-4484-9368-4B6C18CB3EDD}" type="datetimeFigureOut">
              <a:rPr lang="en-US" smtClean="0">
                <a:solidFill>
                  <a:prstClr val="black">
                    <a:tint val="75000"/>
                  </a:prstClr>
                </a:solidFill>
              </a:rPr>
              <a:pPr/>
              <a:t>7/15/2022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4487649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4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B3ABCB0-144B-4484-9368-4B6C18CB3EDD}" type="datetimeFigureOut">
              <a:rPr lang="en-US" smtClean="0">
                <a:solidFill>
                  <a:prstClr val="black">
                    <a:tint val="75000"/>
                  </a:prstClr>
                </a:solidFill>
              </a:rPr>
              <a:pPr/>
              <a:t>7/15/2022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0290468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4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B3ABCB0-144B-4484-9368-4B6C18CB3EDD}" type="datetimeFigureOut">
              <a:rPr lang="en-US" smtClean="0">
                <a:solidFill>
                  <a:prstClr val="black">
                    <a:tint val="75000"/>
                  </a:prstClr>
                </a:solidFill>
              </a:rPr>
              <a:pPr/>
              <a:t>7/15/2022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9269261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3ABCB0-144B-4484-9368-4B6C18CB3EDD}"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8762887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3ABCB0-144B-4484-9368-4B6C18CB3EDD}"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4791986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98A436F-3574-4E4E-8F21-410F75A20834}"/>
              </a:ext>
            </a:extLst>
          </p:cNvPr>
          <p:cNvSpPr>
            <a:spLocks noGrp="1"/>
          </p:cNvSpPr>
          <p:nvPr>
            <p:ph type="title"/>
          </p:nvPr>
        </p:nvSpPr>
        <p:spPr>
          <a:xfrm>
            <a:off x="596697" y="258117"/>
            <a:ext cx="10998199" cy="506079"/>
          </a:xfrm>
          <a:prstGeom prst="rect">
            <a:avLst/>
          </a:prstGeom>
        </p:spPr>
        <p:txBody>
          <a:bodyPr/>
          <a:lstStyle>
            <a:lvl1pPr>
              <a:defRPr sz="2800" b="1">
                <a:solidFill>
                  <a:schemeClr val="bg2"/>
                </a:solidFill>
              </a:defRPr>
            </a:lvl1pPr>
          </a:lstStyle>
          <a:p>
            <a:r>
              <a:rPr lang="en-US" dirty="0"/>
              <a:t>Click to edit Master title style</a:t>
            </a:r>
          </a:p>
        </p:txBody>
      </p:sp>
      <p:sp>
        <p:nvSpPr>
          <p:cNvPr id="11" name="Text Placeholder 10">
            <a:extLst>
              <a:ext uri="{FF2B5EF4-FFF2-40B4-BE49-F238E27FC236}">
                <a16:creationId xmlns:a16="http://schemas.microsoft.com/office/drawing/2014/main" id="{68C554DE-AF41-46DC-B425-CBDAE94F6898}"/>
              </a:ext>
            </a:extLst>
          </p:cNvPr>
          <p:cNvSpPr>
            <a:spLocks noGrp="1"/>
          </p:cNvSpPr>
          <p:nvPr>
            <p:ph type="body" sz="quarter" idx="13"/>
          </p:nvPr>
        </p:nvSpPr>
        <p:spPr>
          <a:xfrm>
            <a:off x="596900" y="1089025"/>
            <a:ext cx="10998200" cy="5267325"/>
          </a:xfrm>
          <a:prstGeom prst="rect">
            <a:avLst/>
          </a:prstGeom>
        </p:spPr>
        <p:txBody>
          <a:bodyPr/>
          <a:lstStyle>
            <a:lvl1pPr marL="228600" indent="-228600">
              <a:buClr>
                <a:schemeClr val="bg2"/>
              </a:buClr>
              <a:buSzPct val="125000"/>
              <a:buFont typeface="Wingdings" panose="05000000000000000000" pitchFamily="2" charset="2"/>
              <a:buChar char="§"/>
              <a:defRPr sz="2400"/>
            </a:lvl1pPr>
            <a:lvl2pPr marL="685800" indent="-228600">
              <a:buClr>
                <a:schemeClr val="bg2"/>
              </a:buClr>
              <a:buSzPct val="125000"/>
              <a:buFont typeface="Lucida Sans" panose="020B0602030504020204" pitchFamily="34" charset="0"/>
              <a:buChar char="–"/>
              <a:defRPr sz="2400"/>
            </a:lvl2pPr>
            <a:lvl3pPr marL="1143000" indent="-228600">
              <a:buClr>
                <a:schemeClr val="bg2"/>
              </a:buClr>
              <a:buSzPct val="125000"/>
              <a:buFont typeface="Courier New" panose="02070309020205020404" pitchFamily="49" charset="0"/>
              <a:buChar char="o"/>
              <a:defRPr sz="2400"/>
            </a:lvl3pPr>
            <a:lvl4pPr marL="1600200" indent="-228600">
              <a:buClr>
                <a:schemeClr val="bg2"/>
              </a:buClr>
              <a:buSzPct val="125000"/>
              <a:buFont typeface="Wingdings" panose="05000000000000000000" pitchFamily="2" charset="2"/>
              <a:buChar char="§"/>
              <a:defRPr sz="2400"/>
            </a:lvl4pPr>
            <a:lvl5pPr marL="2057400" indent="-228600">
              <a:buClr>
                <a:schemeClr val="bg2"/>
              </a:buClr>
              <a:buSzPct val="125000"/>
              <a:buFont typeface="Wingdings" panose="05000000000000000000" pitchFamily="2" charset="2"/>
              <a:buChar char="§"/>
              <a:defRPr sz="2400"/>
            </a:lvl5pPr>
          </a:lstStyle>
          <a:p>
            <a:pPr lvl="0"/>
            <a:r>
              <a:rPr lang="en-US" dirty="0"/>
              <a:t>Edit Master text styles</a:t>
            </a:r>
          </a:p>
          <a:p>
            <a:pPr lvl="1"/>
            <a:r>
              <a:rPr lang="en-US" dirty="0"/>
              <a:t>Second level</a:t>
            </a:r>
          </a:p>
          <a:p>
            <a:pPr lvl="2"/>
            <a:r>
              <a:rPr lang="en-US" dirty="0"/>
              <a:t> Third level</a:t>
            </a:r>
          </a:p>
        </p:txBody>
      </p:sp>
    </p:spTree>
    <p:extLst>
      <p:ext uri="{BB962C8B-B14F-4D97-AF65-F5344CB8AC3E}">
        <p14:creationId xmlns:p14="http://schemas.microsoft.com/office/powerpoint/2010/main" val="17329409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6356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F72EEC1-31FF-462C-AC07-4D4E291526A0}" type="datetimeFigureOut">
              <a:rPr lang="en-US" smtClean="0"/>
              <a:t>7/15/2022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B7BB42-AA4D-47E9-ABEF-70F4FFA49FB7}" type="slidenum">
              <a:rPr lang="en-US" smtClean="0"/>
              <a:t>‹#›</a:t>
            </a:fld>
            <a:endParaRPr lang="en-US" dirty="0"/>
          </a:p>
        </p:txBody>
      </p:sp>
    </p:spTree>
    <p:extLst>
      <p:ext uri="{BB962C8B-B14F-4D97-AF65-F5344CB8AC3E}">
        <p14:creationId xmlns:p14="http://schemas.microsoft.com/office/powerpoint/2010/main" val="366302488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165148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7322669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714583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9906343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0135844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06912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8220740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1502268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8132033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657946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F72EEC1-31FF-462C-AC07-4D4E291526A0}" type="datetimeFigureOut">
              <a:rPr lang="en-US" smtClean="0"/>
              <a:t>7/15/2022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AB7BB42-AA4D-47E9-ABEF-70F4FFA49FB7}" type="slidenum">
              <a:rPr lang="en-US" smtClean="0"/>
              <a:t>‹#›</a:t>
            </a:fld>
            <a:endParaRPr lang="en-US" dirty="0"/>
          </a:p>
        </p:txBody>
      </p:sp>
    </p:spTree>
    <p:extLst>
      <p:ext uri="{BB962C8B-B14F-4D97-AF65-F5344CB8AC3E}">
        <p14:creationId xmlns:p14="http://schemas.microsoft.com/office/powerpoint/2010/main" val="1360637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98A436F-3574-4E4E-8F21-410F75A20834}"/>
              </a:ext>
            </a:extLst>
          </p:cNvPr>
          <p:cNvSpPr>
            <a:spLocks noGrp="1"/>
          </p:cNvSpPr>
          <p:nvPr>
            <p:ph type="title"/>
          </p:nvPr>
        </p:nvSpPr>
        <p:spPr>
          <a:xfrm>
            <a:off x="596765" y="258185"/>
            <a:ext cx="10998199" cy="506079"/>
          </a:xfrm>
          <a:prstGeom prst="rect">
            <a:avLst/>
          </a:prstGeom>
        </p:spPr>
        <p:txBody>
          <a:bodyPr lIns="91338" tIns="45718" rIns="91338" bIns="45718"/>
          <a:lstStyle>
            <a:lvl1pPr>
              <a:defRPr sz="2800" b="1">
                <a:solidFill>
                  <a:schemeClr val="bg2"/>
                </a:solidFill>
              </a:defRPr>
            </a:lvl1pPr>
          </a:lstStyle>
          <a:p>
            <a:r>
              <a:rPr lang="en-US" dirty="0"/>
              <a:t>Click to edit Master title style</a:t>
            </a:r>
          </a:p>
        </p:txBody>
      </p:sp>
      <p:sp>
        <p:nvSpPr>
          <p:cNvPr id="11" name="Text Placeholder 10">
            <a:extLst>
              <a:ext uri="{FF2B5EF4-FFF2-40B4-BE49-F238E27FC236}">
                <a16:creationId xmlns:a16="http://schemas.microsoft.com/office/drawing/2014/main" id="{68C554DE-AF41-46DC-B425-CBDAE94F6898}"/>
              </a:ext>
            </a:extLst>
          </p:cNvPr>
          <p:cNvSpPr>
            <a:spLocks noGrp="1"/>
          </p:cNvSpPr>
          <p:nvPr>
            <p:ph type="body" sz="quarter" idx="13"/>
          </p:nvPr>
        </p:nvSpPr>
        <p:spPr>
          <a:xfrm>
            <a:off x="596900" y="1089028"/>
            <a:ext cx="10998200" cy="5267325"/>
          </a:xfrm>
          <a:prstGeom prst="rect">
            <a:avLst/>
          </a:prstGeom>
        </p:spPr>
        <p:txBody>
          <a:bodyPr lIns="91338" tIns="45718" rIns="91338" bIns="45718"/>
          <a:lstStyle>
            <a:lvl1pPr marL="228328" indent="-228328">
              <a:buClr>
                <a:schemeClr val="bg2"/>
              </a:buClr>
              <a:buSzPct val="125000"/>
              <a:buFont typeface="Wingdings" panose="05000000000000000000" pitchFamily="2" charset="2"/>
              <a:buChar char="§"/>
              <a:defRPr sz="2400"/>
            </a:lvl1pPr>
            <a:lvl2pPr marL="684982" indent="-228328">
              <a:buClr>
                <a:schemeClr val="bg2"/>
              </a:buClr>
              <a:buSzPct val="125000"/>
              <a:buFont typeface="Lucida Sans" panose="020B0602030504020204" pitchFamily="34" charset="0"/>
              <a:buChar char="–"/>
              <a:defRPr sz="2400"/>
            </a:lvl2pPr>
            <a:lvl3pPr marL="1141570" indent="-228328">
              <a:buClr>
                <a:schemeClr val="bg2"/>
              </a:buClr>
              <a:buSzPct val="125000"/>
              <a:buFont typeface="Courier New" panose="02070309020205020404" pitchFamily="49" charset="0"/>
              <a:buChar char="o"/>
              <a:defRPr sz="2400"/>
            </a:lvl3pPr>
            <a:lvl4pPr marL="1598160" indent="-228328">
              <a:buClr>
                <a:schemeClr val="bg2"/>
              </a:buClr>
              <a:buSzPct val="125000"/>
              <a:buFont typeface="Wingdings" panose="05000000000000000000" pitchFamily="2" charset="2"/>
              <a:buChar char="§"/>
              <a:defRPr sz="2400"/>
            </a:lvl4pPr>
            <a:lvl5pPr marL="2054751" indent="-228328">
              <a:buClr>
                <a:schemeClr val="bg2"/>
              </a:buClr>
              <a:buSzPct val="125000"/>
              <a:buFont typeface="Wingdings" panose="05000000000000000000" pitchFamily="2" charset="2"/>
              <a:buChar char="§"/>
              <a:defRPr sz="2400"/>
            </a:lvl5pPr>
          </a:lstStyle>
          <a:p>
            <a:pPr lvl="0"/>
            <a:r>
              <a:rPr lang="en-US" dirty="0"/>
              <a:t>Edit Master text styles</a:t>
            </a:r>
          </a:p>
          <a:p>
            <a:pPr lvl="1"/>
            <a:r>
              <a:rPr lang="en-US" dirty="0"/>
              <a:t>Second level</a:t>
            </a:r>
          </a:p>
          <a:p>
            <a:pPr lvl="2"/>
            <a:r>
              <a:rPr lang="en-US" dirty="0"/>
              <a:t> Third level</a:t>
            </a:r>
          </a:p>
        </p:txBody>
      </p:sp>
    </p:spTree>
    <p:extLst>
      <p:ext uri="{BB962C8B-B14F-4D97-AF65-F5344CB8AC3E}">
        <p14:creationId xmlns:p14="http://schemas.microsoft.com/office/powerpoint/2010/main" val="77105987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7745" y="330808"/>
            <a:ext cx="6322979" cy="4105073"/>
          </a:xfrm>
          <a:prstGeom prst="rect">
            <a:avLst/>
          </a:prstGeom>
        </p:spPr>
        <p:txBody>
          <a:bodyPr lIns="91338" tIns="45718" rIns="91338" bIns="45718" anchor="ctr"/>
          <a:lstStyle>
            <a:lvl1pPr algn="l">
              <a:defRPr sz="6000" b="1">
                <a:solidFill>
                  <a:schemeClr val="accent4"/>
                </a:solidFill>
                <a:latin typeface="Lucida Sans Typewriter" panose="020B0509030504030204" pitchFamily="49" charset="0"/>
              </a:defRPr>
            </a:lvl1pPr>
          </a:lstStyle>
          <a:p>
            <a:r>
              <a:rPr lang="en-US" dirty="0"/>
              <a:t>Click to edit Master title style</a:t>
            </a:r>
          </a:p>
        </p:txBody>
      </p:sp>
      <p:sp>
        <p:nvSpPr>
          <p:cNvPr id="3" name="Subtitle 2"/>
          <p:cNvSpPr>
            <a:spLocks noGrp="1"/>
          </p:cNvSpPr>
          <p:nvPr>
            <p:ph type="subTitle" idx="1"/>
          </p:nvPr>
        </p:nvSpPr>
        <p:spPr>
          <a:xfrm>
            <a:off x="437745" y="4601187"/>
            <a:ext cx="6322979" cy="1558148"/>
          </a:xfrm>
          <a:prstGeom prst="rect">
            <a:avLst/>
          </a:prstGeom>
        </p:spPr>
        <p:txBody>
          <a:bodyPr lIns="91338" tIns="45718" rIns="91338" bIns="45718"/>
          <a:lstStyle>
            <a:lvl1pPr marL="0" indent="0" algn="r">
              <a:buNone/>
              <a:defRPr sz="2400">
                <a:latin typeface="Lucida Sans Typewriter" panose="020B0509030504030204" pitchFamily="49" charset="0"/>
              </a:defRPr>
            </a:lvl1pPr>
            <a:lvl2pPr marL="456591" indent="0" algn="ctr">
              <a:buNone/>
              <a:defRPr sz="2000"/>
            </a:lvl2pPr>
            <a:lvl3pPr marL="913244" indent="0" algn="ctr">
              <a:buNone/>
              <a:defRPr sz="1900"/>
            </a:lvl3pPr>
            <a:lvl4pPr marL="1369866" indent="0" algn="ctr">
              <a:buNone/>
              <a:defRPr sz="1600"/>
            </a:lvl4pPr>
            <a:lvl5pPr marL="1826488" indent="0" algn="ctr">
              <a:buNone/>
              <a:defRPr sz="1600"/>
            </a:lvl5pPr>
            <a:lvl6pPr marL="2283142" indent="0" algn="ctr">
              <a:buNone/>
              <a:defRPr sz="1600"/>
            </a:lvl6pPr>
            <a:lvl7pPr marL="2739730" indent="0" algn="ctr">
              <a:buNone/>
              <a:defRPr sz="1600"/>
            </a:lvl7pPr>
            <a:lvl8pPr marL="3196320" indent="0" algn="ctr">
              <a:buNone/>
              <a:defRPr sz="1600"/>
            </a:lvl8pPr>
            <a:lvl9pPr marL="3652911" indent="0" algn="ctr">
              <a:buNone/>
              <a:defRPr sz="1600"/>
            </a:lvl9pPr>
          </a:lstStyle>
          <a:p>
            <a:r>
              <a:rPr lang="en-US" dirty="0"/>
              <a:t>Click to edit Master subtitle style</a:t>
            </a:r>
          </a:p>
        </p:txBody>
      </p:sp>
    </p:spTree>
    <p:extLst>
      <p:ext uri="{BB962C8B-B14F-4D97-AF65-F5344CB8AC3E}">
        <p14:creationId xmlns:p14="http://schemas.microsoft.com/office/powerpoint/2010/main" val="108418194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005340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2200" y="1625"/>
          <a:ext cx="2159" cy="1619"/>
        </p:xfrm>
        <a:graphic>
          <a:graphicData uri="http://schemas.openxmlformats.org/presentationml/2006/ole">
            <mc:AlternateContent xmlns:mc="http://schemas.openxmlformats.org/markup-compatibility/2006">
              <mc:Choice xmlns:v="urn:schemas-microsoft-com:vml" Requires="v">
                <p:oleObj spid="_x0000_s10320" name="think-cell Slide" r:id="rId4" imgW="530" imgH="528" progId="TCLayout.ActiveDocument.1">
                  <p:embed/>
                </p:oleObj>
              </mc:Choice>
              <mc:Fallback>
                <p:oleObj name="think-cell Slide" r:id="rId4" imgW="530" imgH="528" progId="TCLayout.ActiveDocument.1">
                  <p:embed/>
                  <p:pic>
                    <p:nvPicPr>
                      <p:cNvPr id="3" name="Object 2" hidden="1"/>
                      <p:cNvPicPr/>
                      <p:nvPr/>
                    </p:nvPicPr>
                    <p:blipFill>
                      <a:blip r:embed="rId5"/>
                      <a:stretch>
                        <a:fillRect/>
                      </a:stretch>
                    </p:blipFill>
                    <p:spPr>
                      <a:xfrm>
                        <a:off x="2200" y="1625"/>
                        <a:ext cx="2159" cy="1619"/>
                      </a:xfrm>
                      <a:prstGeom prst="rect">
                        <a:avLst/>
                      </a:prstGeom>
                    </p:spPr>
                  </p:pic>
                </p:oleObj>
              </mc:Fallback>
            </mc:AlternateContent>
          </a:graphicData>
        </a:graphic>
      </p:graphicFrame>
      <p:sp>
        <p:nvSpPr>
          <p:cNvPr id="2" name="2. Slide Title"/>
          <p:cNvSpPr>
            <a:spLocks noGrp="1"/>
          </p:cNvSpPr>
          <p:nvPr>
            <p:ph type="title"/>
          </p:nvPr>
        </p:nvSpPr>
        <p:spPr bwMode="auto"/>
        <p:txBody>
          <a:bodyPr lIns="91338" tIns="45718" rIns="91338" bIns="45718"/>
          <a:lstStyle/>
          <a:p>
            <a:r>
              <a:rPr lang="en-US"/>
              <a:t>Click to edit Master title style</a:t>
            </a:r>
            <a:endParaRPr lang="en-US" dirty="0"/>
          </a:p>
        </p:txBody>
      </p:sp>
      <p:sp>
        <p:nvSpPr>
          <p:cNvPr id="5" name="doc id" hidden="1"/>
          <p:cNvSpPr>
            <a:spLocks noChangeArrowheads="1"/>
          </p:cNvSpPr>
          <p:nvPr userDrawn="1"/>
        </p:nvSpPr>
        <p:spPr bwMode="auto">
          <a:xfrm>
            <a:off x="10995481" y="51833"/>
            <a:ext cx="894152"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909683"/>
            <a:endParaRPr lang="en-US" sz="800" dirty="0">
              <a:solidFill>
                <a:srgbClr val="808080"/>
              </a:solidFill>
              <a:latin typeface="Arial"/>
            </a:endParaRPr>
          </a:p>
        </p:txBody>
      </p:sp>
    </p:spTree>
    <p:extLst>
      <p:ext uri="{BB962C8B-B14F-4D97-AF65-F5344CB8AC3E}">
        <p14:creationId xmlns:p14="http://schemas.microsoft.com/office/powerpoint/2010/main" val="1522986184"/>
      </p:ext>
    </p:extLst>
  </p:cSld>
  <p:clrMapOvr>
    <a:masterClrMapping/>
  </p:clrMapOvr>
  <p:extLst>
    <p:ext uri="{DCECCB84-F9BA-43D5-87BE-67443E8EF086}">
      <p15:sldGuideLst xmlns:p15="http://schemas.microsoft.com/office/powerpoint/2012/main">
        <p15:guide id="1" pos="7340">
          <p15:clr>
            <a:srgbClr val="F26B43"/>
          </p15:clr>
        </p15:guide>
        <p15:guide id="2" pos="99">
          <p15:clr>
            <a:srgbClr val="F26B43"/>
          </p15:clr>
        </p15:guide>
        <p15:guide id="3" orient="horz" pos="571">
          <p15:clr>
            <a:srgbClr val="F26B43"/>
          </p15:clr>
        </p15:guide>
        <p15:guide id="4" orient="horz" pos="3911">
          <p15:clr>
            <a:srgbClr val="F26B43"/>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74C0D-9A24-4BD2-AAE2-7474CED5B7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C54194-5924-4E40-9A43-47E1503203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A00F27-1FAF-4E93-9733-9AC6CDA1951E}"/>
              </a:ext>
            </a:extLst>
          </p:cNvPr>
          <p:cNvSpPr>
            <a:spLocks noGrp="1"/>
          </p:cNvSpPr>
          <p:nvPr>
            <p:ph type="dt" sz="half" idx="10"/>
          </p:nvPr>
        </p:nvSpPr>
        <p:spPr/>
        <p:txBody>
          <a:bodyPr/>
          <a:lstStyle/>
          <a:p>
            <a:fld id="{277B9200-DCBE-4DE4-B88D-6DB154D382E4}"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D1CA681A-FF35-4171-8D6F-CD7F035F21E6}"/>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B1B2FA35-2C4E-4415-AB33-5BC36C5BA10B}"/>
              </a:ext>
            </a:extLst>
          </p:cNvPr>
          <p:cNvSpPr>
            <a:spLocks noGrp="1"/>
          </p:cNvSpPr>
          <p:nvPr>
            <p:ph type="sldNum" sz="quarter" idx="12"/>
          </p:nvPr>
        </p:nvSpPr>
        <p:spPr/>
        <p:txBody>
          <a:bodyPr/>
          <a:lstStyle/>
          <a:p>
            <a:fld id="{37B65113-F677-46A6-AE3A-6EB49CCF60C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957523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C4F1C-5530-4F8A-8F08-C2A6E7DE98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9EA90F-3F74-4CE6-93B5-A2829C5949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471BB6-B273-461B-AEA0-6C2FC5DD36DB}"/>
              </a:ext>
            </a:extLst>
          </p:cNvPr>
          <p:cNvSpPr>
            <a:spLocks noGrp="1"/>
          </p:cNvSpPr>
          <p:nvPr>
            <p:ph type="dt" sz="half" idx="10"/>
          </p:nvPr>
        </p:nvSpPr>
        <p:spPr/>
        <p:txBody>
          <a:bodyPr/>
          <a:lstStyle/>
          <a:p>
            <a:fld id="{277B9200-DCBE-4DE4-B88D-6DB154D382E4}"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00187957-0AE6-4AA8-82F0-7E0A9EA19594}"/>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0E553E8D-439F-40F5-999F-6D81BB58EB32}"/>
              </a:ext>
            </a:extLst>
          </p:cNvPr>
          <p:cNvSpPr>
            <a:spLocks noGrp="1"/>
          </p:cNvSpPr>
          <p:nvPr>
            <p:ph type="sldNum" sz="quarter" idx="12"/>
          </p:nvPr>
        </p:nvSpPr>
        <p:spPr/>
        <p:txBody>
          <a:bodyPr/>
          <a:lstStyle/>
          <a:p>
            <a:fld id="{37B65113-F677-46A6-AE3A-6EB49CCF60C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1404656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9A359-A1DA-4C00-BED6-082F170AE1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307CF1-9EFF-4E84-B5D6-425EB98102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53E606-889E-471B-A005-496734B59AFB}"/>
              </a:ext>
            </a:extLst>
          </p:cNvPr>
          <p:cNvSpPr>
            <a:spLocks noGrp="1"/>
          </p:cNvSpPr>
          <p:nvPr>
            <p:ph type="dt" sz="half" idx="10"/>
          </p:nvPr>
        </p:nvSpPr>
        <p:spPr/>
        <p:txBody>
          <a:bodyPr/>
          <a:lstStyle/>
          <a:p>
            <a:fld id="{277B9200-DCBE-4DE4-B88D-6DB154D382E4}"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52D1B2E1-9515-4AB8-9567-A727A7AA33E8}"/>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96300590-3587-4E26-8A23-B38636A15C64}"/>
              </a:ext>
            </a:extLst>
          </p:cNvPr>
          <p:cNvSpPr>
            <a:spLocks noGrp="1"/>
          </p:cNvSpPr>
          <p:nvPr>
            <p:ph type="sldNum" sz="quarter" idx="12"/>
          </p:nvPr>
        </p:nvSpPr>
        <p:spPr/>
        <p:txBody>
          <a:bodyPr/>
          <a:lstStyle/>
          <a:p>
            <a:fld id="{37B65113-F677-46A6-AE3A-6EB49CCF60C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5805677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2D66D-0CBF-4B64-A60B-0A64D56C16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53A693-6CD7-44A5-9E40-286BB6D439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017852-93ED-449E-B0EB-7E06F0D343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26A876-241D-4EA6-83D5-B652F044CA73}"/>
              </a:ext>
            </a:extLst>
          </p:cNvPr>
          <p:cNvSpPr>
            <a:spLocks noGrp="1"/>
          </p:cNvSpPr>
          <p:nvPr>
            <p:ph type="dt" sz="half" idx="10"/>
          </p:nvPr>
        </p:nvSpPr>
        <p:spPr/>
        <p:txBody>
          <a:bodyPr/>
          <a:lstStyle/>
          <a:p>
            <a:fld id="{277B9200-DCBE-4DE4-B88D-6DB154D382E4}" type="datetimeFigureOut">
              <a:rPr lang="en-US" smtClean="0">
                <a:solidFill>
                  <a:prstClr val="black">
                    <a:tint val="75000"/>
                  </a:prstClr>
                </a:solidFill>
              </a:rPr>
              <a:pPr/>
              <a:t>7/15/2022</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6DDA5F67-277A-460F-988B-CC67A12D3EFD}"/>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4039AA79-CCA9-4387-A369-6CC582DA9ED7}"/>
              </a:ext>
            </a:extLst>
          </p:cNvPr>
          <p:cNvSpPr>
            <a:spLocks noGrp="1"/>
          </p:cNvSpPr>
          <p:nvPr>
            <p:ph type="sldNum" sz="quarter" idx="12"/>
          </p:nvPr>
        </p:nvSpPr>
        <p:spPr/>
        <p:txBody>
          <a:bodyPr/>
          <a:lstStyle/>
          <a:p>
            <a:fld id="{37B65113-F677-46A6-AE3A-6EB49CCF60C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4983288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4707E-95B5-4F74-99B9-D0353D6122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3602A0-4B7E-470E-AC86-924D2C69F1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9F2E35-4A09-4D43-9E70-6917F136DD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1CD8A9-C30E-4284-95F3-79C26FF188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334980-FE31-48AE-939D-8473310282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1E5026-8CDE-4511-A559-199225E2ED7D}"/>
              </a:ext>
            </a:extLst>
          </p:cNvPr>
          <p:cNvSpPr>
            <a:spLocks noGrp="1"/>
          </p:cNvSpPr>
          <p:nvPr>
            <p:ph type="dt" sz="half" idx="10"/>
          </p:nvPr>
        </p:nvSpPr>
        <p:spPr/>
        <p:txBody>
          <a:bodyPr/>
          <a:lstStyle/>
          <a:p>
            <a:fld id="{277B9200-DCBE-4DE4-B88D-6DB154D382E4}" type="datetimeFigureOut">
              <a:rPr lang="en-US" smtClean="0">
                <a:solidFill>
                  <a:prstClr val="black">
                    <a:tint val="75000"/>
                  </a:prstClr>
                </a:solidFill>
              </a:rPr>
              <a:pPr/>
              <a:t>7/15/2022</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id="{40B8B0EA-6F01-4AA4-9CB1-CA804CEA33E1}"/>
              </a:ext>
            </a:extLst>
          </p:cNvPr>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a:extLst>
              <a:ext uri="{FF2B5EF4-FFF2-40B4-BE49-F238E27FC236}">
                <a16:creationId xmlns:a16="http://schemas.microsoft.com/office/drawing/2014/main" id="{A2A86AA2-16CD-42A8-B3EC-980AA140D9AB}"/>
              </a:ext>
            </a:extLst>
          </p:cNvPr>
          <p:cNvSpPr>
            <a:spLocks noGrp="1"/>
          </p:cNvSpPr>
          <p:nvPr>
            <p:ph type="sldNum" sz="quarter" idx="12"/>
          </p:nvPr>
        </p:nvSpPr>
        <p:spPr/>
        <p:txBody>
          <a:bodyPr/>
          <a:lstStyle/>
          <a:p>
            <a:fld id="{37B65113-F677-46A6-AE3A-6EB49CCF60C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051701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B7D78-6AB3-43E8-8F6E-3BACFD540A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F2E2B0-25D6-4DD3-9469-6F3E05F6B70E}"/>
              </a:ext>
            </a:extLst>
          </p:cNvPr>
          <p:cNvSpPr>
            <a:spLocks noGrp="1"/>
          </p:cNvSpPr>
          <p:nvPr>
            <p:ph type="dt" sz="half" idx="10"/>
          </p:nvPr>
        </p:nvSpPr>
        <p:spPr/>
        <p:txBody>
          <a:bodyPr/>
          <a:lstStyle/>
          <a:p>
            <a:fld id="{277B9200-DCBE-4DE4-B88D-6DB154D382E4}" type="datetimeFigureOut">
              <a:rPr lang="en-US" smtClean="0">
                <a:solidFill>
                  <a:prstClr val="black">
                    <a:tint val="75000"/>
                  </a:prstClr>
                </a:solidFill>
              </a:rPr>
              <a:pPr/>
              <a:t>7/15/2022</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id="{A5F8E395-595D-4F6F-963F-E495359BBB22}"/>
              </a:ext>
            </a:extLst>
          </p:cNvPr>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D2AB26A4-CEEF-4F8E-BC9E-2453FFB77A84}"/>
              </a:ext>
            </a:extLst>
          </p:cNvPr>
          <p:cNvSpPr>
            <a:spLocks noGrp="1"/>
          </p:cNvSpPr>
          <p:nvPr>
            <p:ph type="sldNum" sz="quarter" idx="12"/>
          </p:nvPr>
        </p:nvSpPr>
        <p:spPr/>
        <p:txBody>
          <a:bodyPr/>
          <a:lstStyle/>
          <a:p>
            <a:fld id="{37B65113-F677-46A6-AE3A-6EB49CCF60C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790588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72EEC1-31FF-462C-AC07-4D4E291526A0}" type="datetimeFigureOut">
              <a:rPr lang="en-US" smtClean="0"/>
              <a:t>7/15/2022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AB7BB42-AA4D-47E9-ABEF-70F4FFA49FB7}" type="slidenum">
              <a:rPr lang="en-US" smtClean="0"/>
              <a:t>‹#›</a:t>
            </a:fld>
            <a:endParaRPr lang="en-US" dirty="0"/>
          </a:p>
        </p:txBody>
      </p:sp>
    </p:spTree>
    <p:extLst>
      <p:ext uri="{BB962C8B-B14F-4D97-AF65-F5344CB8AC3E}">
        <p14:creationId xmlns:p14="http://schemas.microsoft.com/office/powerpoint/2010/main" val="330118296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5235C3-C200-487F-9FE6-A3EB2BA11729}"/>
              </a:ext>
            </a:extLst>
          </p:cNvPr>
          <p:cNvSpPr>
            <a:spLocks noGrp="1"/>
          </p:cNvSpPr>
          <p:nvPr>
            <p:ph type="dt" sz="half" idx="10"/>
          </p:nvPr>
        </p:nvSpPr>
        <p:spPr/>
        <p:txBody>
          <a:bodyPr/>
          <a:lstStyle/>
          <a:p>
            <a:fld id="{277B9200-DCBE-4DE4-B88D-6DB154D382E4}" type="datetimeFigureOut">
              <a:rPr lang="en-US" smtClean="0">
                <a:solidFill>
                  <a:prstClr val="black">
                    <a:tint val="75000"/>
                  </a:prstClr>
                </a:solidFill>
              </a:rPr>
              <a:pPr/>
              <a:t>7/15/2022</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03CEA326-A753-4AA9-8AA2-52C60974E08E}"/>
              </a:ext>
            </a:extLst>
          </p:cNvPr>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id="{99778104-53EA-42E2-86C2-AB10F8F215DA}"/>
              </a:ext>
            </a:extLst>
          </p:cNvPr>
          <p:cNvSpPr>
            <a:spLocks noGrp="1"/>
          </p:cNvSpPr>
          <p:nvPr>
            <p:ph type="sldNum" sz="quarter" idx="12"/>
          </p:nvPr>
        </p:nvSpPr>
        <p:spPr/>
        <p:txBody>
          <a:bodyPr/>
          <a:lstStyle/>
          <a:p>
            <a:fld id="{37B65113-F677-46A6-AE3A-6EB49CCF60C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3612454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96004-D265-48AA-92B0-4FAE2A03EC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8F8C4E-93A7-4D04-BF31-00F322B0E6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623A28-5432-4C28-9F29-EA375E2333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5D27FA-BCE6-40C0-BBD0-5CBFD7E0A422}"/>
              </a:ext>
            </a:extLst>
          </p:cNvPr>
          <p:cNvSpPr>
            <a:spLocks noGrp="1"/>
          </p:cNvSpPr>
          <p:nvPr>
            <p:ph type="dt" sz="half" idx="10"/>
          </p:nvPr>
        </p:nvSpPr>
        <p:spPr/>
        <p:txBody>
          <a:bodyPr/>
          <a:lstStyle/>
          <a:p>
            <a:fld id="{277B9200-DCBE-4DE4-B88D-6DB154D382E4}" type="datetimeFigureOut">
              <a:rPr lang="en-US" smtClean="0">
                <a:solidFill>
                  <a:prstClr val="black">
                    <a:tint val="75000"/>
                  </a:prstClr>
                </a:solidFill>
              </a:rPr>
              <a:pPr/>
              <a:t>7/15/2022</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5AE35A0F-96BA-4B2E-ACDE-D14A2A271B50}"/>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94CC358E-C253-4DCE-8BA6-E72FE6B61780}"/>
              </a:ext>
            </a:extLst>
          </p:cNvPr>
          <p:cNvSpPr>
            <a:spLocks noGrp="1"/>
          </p:cNvSpPr>
          <p:nvPr>
            <p:ph type="sldNum" sz="quarter" idx="12"/>
          </p:nvPr>
        </p:nvSpPr>
        <p:spPr/>
        <p:txBody>
          <a:bodyPr/>
          <a:lstStyle/>
          <a:p>
            <a:fld id="{37B65113-F677-46A6-AE3A-6EB49CCF60C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0145169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E7042-2CF7-49C2-A3CC-2B480A6C93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0949BB-5645-44D9-ABA5-231618DE52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28A4EAD-7687-4A5A-8BB3-6C94298FC7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455567-A88E-40D4-8298-CE4BB44AFCE2}"/>
              </a:ext>
            </a:extLst>
          </p:cNvPr>
          <p:cNvSpPr>
            <a:spLocks noGrp="1"/>
          </p:cNvSpPr>
          <p:nvPr>
            <p:ph type="dt" sz="half" idx="10"/>
          </p:nvPr>
        </p:nvSpPr>
        <p:spPr/>
        <p:txBody>
          <a:bodyPr/>
          <a:lstStyle/>
          <a:p>
            <a:fld id="{277B9200-DCBE-4DE4-B88D-6DB154D382E4}" type="datetimeFigureOut">
              <a:rPr lang="en-US" smtClean="0">
                <a:solidFill>
                  <a:prstClr val="black">
                    <a:tint val="75000"/>
                  </a:prstClr>
                </a:solidFill>
              </a:rPr>
              <a:pPr/>
              <a:t>7/15/2022</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D20CAF3B-ED59-4405-B0CD-B95864F14FBE}"/>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BAA1396A-CA34-4629-AD3F-9B463990ABD7}"/>
              </a:ext>
            </a:extLst>
          </p:cNvPr>
          <p:cNvSpPr>
            <a:spLocks noGrp="1"/>
          </p:cNvSpPr>
          <p:nvPr>
            <p:ph type="sldNum" sz="quarter" idx="12"/>
          </p:nvPr>
        </p:nvSpPr>
        <p:spPr/>
        <p:txBody>
          <a:bodyPr/>
          <a:lstStyle/>
          <a:p>
            <a:fld id="{37B65113-F677-46A6-AE3A-6EB49CCF60C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2902569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7A330-E738-4600-A83E-9646D1BD82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A4BE1A-05B6-4807-93B0-FB10C92651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D7DEF6-B5D8-4846-A371-190702A48997}"/>
              </a:ext>
            </a:extLst>
          </p:cNvPr>
          <p:cNvSpPr>
            <a:spLocks noGrp="1"/>
          </p:cNvSpPr>
          <p:nvPr>
            <p:ph type="dt" sz="half" idx="10"/>
          </p:nvPr>
        </p:nvSpPr>
        <p:spPr/>
        <p:txBody>
          <a:bodyPr/>
          <a:lstStyle/>
          <a:p>
            <a:fld id="{277B9200-DCBE-4DE4-B88D-6DB154D382E4}"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D555354D-5360-44EE-9E47-C11C712FE980}"/>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943F6B15-0526-4381-A98E-5A03F7B12726}"/>
              </a:ext>
            </a:extLst>
          </p:cNvPr>
          <p:cNvSpPr>
            <a:spLocks noGrp="1"/>
          </p:cNvSpPr>
          <p:nvPr>
            <p:ph type="sldNum" sz="quarter" idx="12"/>
          </p:nvPr>
        </p:nvSpPr>
        <p:spPr/>
        <p:txBody>
          <a:bodyPr/>
          <a:lstStyle/>
          <a:p>
            <a:fld id="{37B65113-F677-46A6-AE3A-6EB49CCF60C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5055107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6768DD-0833-4D09-B123-F53CDEAD686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732243-29F4-4287-BE2E-44B8704821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9FB4F6-ACE3-45DB-955C-D78276AC5BCA}"/>
              </a:ext>
            </a:extLst>
          </p:cNvPr>
          <p:cNvSpPr>
            <a:spLocks noGrp="1"/>
          </p:cNvSpPr>
          <p:nvPr>
            <p:ph type="dt" sz="half" idx="10"/>
          </p:nvPr>
        </p:nvSpPr>
        <p:spPr/>
        <p:txBody>
          <a:bodyPr/>
          <a:lstStyle/>
          <a:p>
            <a:fld id="{277B9200-DCBE-4DE4-B88D-6DB154D382E4}"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93D9E558-52ED-4D98-8B7B-7E2A3D3B55D1}"/>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1DC825EB-19C6-4629-A2BC-9575B906BD90}"/>
              </a:ext>
            </a:extLst>
          </p:cNvPr>
          <p:cNvSpPr>
            <a:spLocks noGrp="1"/>
          </p:cNvSpPr>
          <p:nvPr>
            <p:ph type="sldNum" sz="quarter" idx="12"/>
          </p:nvPr>
        </p:nvSpPr>
        <p:spPr/>
        <p:txBody>
          <a:bodyPr/>
          <a:lstStyle/>
          <a:p>
            <a:fld id="{37B65113-F677-46A6-AE3A-6EB49CCF60C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492789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12192000" cy="685800"/>
          </a:xfrm>
        </p:spPr>
        <p:txBody>
          <a:bodyPr/>
          <a:lstStyle>
            <a:lvl1pPr>
              <a:defRPr b="1">
                <a:latin typeface="+mj-lt"/>
              </a:defRPr>
            </a:lvl1pPr>
          </a:lstStyle>
          <a:p>
            <a:r>
              <a:rPr lang="en-US" dirty="0"/>
              <a:t>Click to edit Master title style</a:t>
            </a:r>
          </a:p>
        </p:txBody>
      </p:sp>
      <p:sp>
        <p:nvSpPr>
          <p:cNvPr id="3" name="Content Placeholder 2"/>
          <p:cNvSpPr>
            <a:spLocks noGrp="1"/>
          </p:cNvSpPr>
          <p:nvPr>
            <p:ph idx="1"/>
          </p:nvPr>
        </p:nvSpPr>
        <p:spPr>
          <a:xfrm>
            <a:off x="609600" y="1447800"/>
            <a:ext cx="10972800" cy="5181600"/>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25736441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77105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071" indent="0" algn="ctr">
              <a:buNone/>
              <a:defRPr sz="2000"/>
            </a:lvl2pPr>
            <a:lvl3pPr marL="914150" indent="0" algn="ctr">
              <a:buNone/>
              <a:defRPr sz="1900"/>
            </a:lvl3pPr>
            <a:lvl4pPr marL="1371226" indent="0" algn="ctr">
              <a:buNone/>
              <a:defRPr sz="1600"/>
            </a:lvl4pPr>
            <a:lvl5pPr marL="1828301" indent="0" algn="ctr">
              <a:buNone/>
              <a:defRPr sz="1600"/>
            </a:lvl5pPr>
            <a:lvl6pPr marL="2285382" indent="0" algn="ctr">
              <a:buNone/>
              <a:defRPr sz="1600"/>
            </a:lvl6pPr>
            <a:lvl7pPr marL="2742450" indent="0" algn="ctr">
              <a:buNone/>
              <a:defRPr sz="1600"/>
            </a:lvl7pPr>
            <a:lvl8pPr marL="3199520" indent="0" algn="ctr">
              <a:buNone/>
              <a:defRPr sz="1600"/>
            </a:lvl8pPr>
            <a:lvl9pPr marL="3656591"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99B2BAB-B906-48D6-85DB-4C97D3EB697E}" type="datetimeFigureOut">
              <a:rPr lang="en-US" smtClean="0">
                <a:solidFill>
                  <a:prstClr val="black">
                    <a:tint val="75000"/>
                  </a:prstClr>
                </a:solidFill>
              </a:rPr>
              <a:pPr/>
              <a:t>7/15/2022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72AD32-ABB6-43D1-A318-ACDCCA2026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443423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9B2BAB-B906-48D6-85DB-4C97D3EB697E}" type="datetimeFigureOut">
              <a:rPr lang="en-US" smtClean="0">
                <a:solidFill>
                  <a:prstClr val="black">
                    <a:tint val="75000"/>
                  </a:prstClr>
                </a:solidFill>
              </a:rPr>
              <a:pPr/>
              <a:t>7/15/2022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72AD32-ABB6-43D1-A318-ACDCCA2026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336970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3"/>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071" indent="0">
              <a:buNone/>
              <a:defRPr sz="2000">
                <a:solidFill>
                  <a:schemeClr val="tx1">
                    <a:tint val="75000"/>
                  </a:schemeClr>
                </a:solidFill>
              </a:defRPr>
            </a:lvl2pPr>
            <a:lvl3pPr marL="914150" indent="0">
              <a:buNone/>
              <a:defRPr sz="1900">
                <a:solidFill>
                  <a:schemeClr val="tx1">
                    <a:tint val="75000"/>
                  </a:schemeClr>
                </a:solidFill>
              </a:defRPr>
            </a:lvl3pPr>
            <a:lvl4pPr marL="1371226" indent="0">
              <a:buNone/>
              <a:defRPr sz="1600">
                <a:solidFill>
                  <a:schemeClr val="tx1">
                    <a:tint val="75000"/>
                  </a:schemeClr>
                </a:solidFill>
              </a:defRPr>
            </a:lvl4pPr>
            <a:lvl5pPr marL="1828301" indent="0">
              <a:buNone/>
              <a:defRPr sz="1600">
                <a:solidFill>
                  <a:schemeClr val="tx1">
                    <a:tint val="75000"/>
                  </a:schemeClr>
                </a:solidFill>
              </a:defRPr>
            </a:lvl5pPr>
            <a:lvl6pPr marL="2285382" indent="0">
              <a:buNone/>
              <a:defRPr sz="1600">
                <a:solidFill>
                  <a:schemeClr val="tx1">
                    <a:tint val="75000"/>
                  </a:schemeClr>
                </a:solidFill>
              </a:defRPr>
            </a:lvl6pPr>
            <a:lvl7pPr marL="2742450" indent="0">
              <a:buNone/>
              <a:defRPr sz="1600">
                <a:solidFill>
                  <a:schemeClr val="tx1">
                    <a:tint val="75000"/>
                  </a:schemeClr>
                </a:solidFill>
              </a:defRPr>
            </a:lvl7pPr>
            <a:lvl8pPr marL="3199520" indent="0">
              <a:buNone/>
              <a:defRPr sz="1600">
                <a:solidFill>
                  <a:schemeClr val="tx1">
                    <a:tint val="75000"/>
                  </a:schemeClr>
                </a:solidFill>
              </a:defRPr>
            </a:lvl8pPr>
            <a:lvl9pPr marL="3656591"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9B2BAB-B906-48D6-85DB-4C97D3EB697E}" type="datetimeFigureOut">
              <a:rPr lang="en-US" smtClean="0">
                <a:solidFill>
                  <a:prstClr val="black">
                    <a:tint val="75000"/>
                  </a:prstClr>
                </a:solidFill>
              </a:rPr>
              <a:pPr/>
              <a:t>7/15/2022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72AD32-ABB6-43D1-A318-ACDCCA2026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1361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72EEC1-31FF-462C-AC07-4D4E291526A0}" type="datetimeFigureOut">
              <a:rPr lang="en-US" smtClean="0"/>
              <a:t>7/15/2022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AB7BB42-AA4D-47E9-ABEF-70F4FFA49FB7}" type="slidenum">
              <a:rPr lang="en-US" smtClean="0"/>
              <a:t>‹#›</a:t>
            </a:fld>
            <a:endParaRPr lang="en-US" dirty="0"/>
          </a:p>
        </p:txBody>
      </p:sp>
    </p:spTree>
    <p:extLst>
      <p:ext uri="{BB962C8B-B14F-4D97-AF65-F5344CB8AC3E}">
        <p14:creationId xmlns:p14="http://schemas.microsoft.com/office/powerpoint/2010/main" val="160530434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9B2BAB-B906-48D6-85DB-4C97D3EB697E}" type="datetimeFigureOut">
              <a:rPr lang="en-US" smtClean="0">
                <a:solidFill>
                  <a:prstClr val="black">
                    <a:tint val="75000"/>
                  </a:prstClr>
                </a:solidFill>
              </a:rPr>
              <a:pPr/>
              <a:t>7/15/2022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72AD32-ABB6-43D1-A318-ACDCCA2026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932658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071" indent="0">
              <a:buNone/>
              <a:defRPr sz="2000" b="1"/>
            </a:lvl2pPr>
            <a:lvl3pPr marL="914150" indent="0">
              <a:buNone/>
              <a:defRPr sz="1900" b="1"/>
            </a:lvl3pPr>
            <a:lvl4pPr marL="1371226" indent="0">
              <a:buNone/>
              <a:defRPr sz="1600" b="1"/>
            </a:lvl4pPr>
            <a:lvl5pPr marL="1828301" indent="0">
              <a:buNone/>
              <a:defRPr sz="1600" b="1"/>
            </a:lvl5pPr>
            <a:lvl6pPr marL="2285382" indent="0">
              <a:buNone/>
              <a:defRPr sz="1600" b="1"/>
            </a:lvl6pPr>
            <a:lvl7pPr marL="2742450" indent="0">
              <a:buNone/>
              <a:defRPr sz="1600" b="1"/>
            </a:lvl7pPr>
            <a:lvl8pPr marL="3199520" indent="0">
              <a:buNone/>
              <a:defRPr sz="1600" b="1"/>
            </a:lvl8pPr>
            <a:lvl9pPr marL="3656591"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071" indent="0">
              <a:buNone/>
              <a:defRPr sz="2000" b="1"/>
            </a:lvl2pPr>
            <a:lvl3pPr marL="914150" indent="0">
              <a:buNone/>
              <a:defRPr sz="1900" b="1"/>
            </a:lvl3pPr>
            <a:lvl4pPr marL="1371226" indent="0">
              <a:buNone/>
              <a:defRPr sz="1600" b="1"/>
            </a:lvl4pPr>
            <a:lvl5pPr marL="1828301" indent="0">
              <a:buNone/>
              <a:defRPr sz="1600" b="1"/>
            </a:lvl5pPr>
            <a:lvl6pPr marL="2285382" indent="0">
              <a:buNone/>
              <a:defRPr sz="1600" b="1"/>
            </a:lvl6pPr>
            <a:lvl7pPr marL="2742450" indent="0">
              <a:buNone/>
              <a:defRPr sz="1600" b="1"/>
            </a:lvl7pPr>
            <a:lvl8pPr marL="3199520" indent="0">
              <a:buNone/>
              <a:defRPr sz="1600" b="1"/>
            </a:lvl8pPr>
            <a:lvl9pPr marL="3656591"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9B2BAB-B906-48D6-85DB-4C97D3EB697E}" type="datetimeFigureOut">
              <a:rPr lang="en-US" smtClean="0">
                <a:solidFill>
                  <a:prstClr val="black">
                    <a:tint val="75000"/>
                  </a:prstClr>
                </a:solidFill>
              </a:rPr>
              <a:pPr/>
              <a:t>7/15/2022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472AD32-ABB6-43D1-A318-ACDCCA2026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154098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9B2BAB-B906-48D6-85DB-4C97D3EB697E}" type="datetimeFigureOut">
              <a:rPr lang="en-US" smtClean="0">
                <a:solidFill>
                  <a:prstClr val="black">
                    <a:tint val="75000"/>
                  </a:prstClr>
                </a:solidFill>
              </a:rPr>
              <a:pPr/>
              <a:t>7/15/2022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472AD32-ABB6-43D1-A318-ACDCCA2026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466815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9B2BAB-B906-48D6-85DB-4C97D3EB697E}" type="datetimeFigureOut">
              <a:rPr lang="en-US" smtClean="0">
                <a:solidFill>
                  <a:prstClr val="black">
                    <a:tint val="75000"/>
                  </a:prstClr>
                </a:solidFill>
              </a:rPr>
              <a:pPr/>
              <a:t>7/15/2022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472AD32-ABB6-43D1-A318-ACDCCA2026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236823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4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071" indent="0">
              <a:buNone/>
              <a:defRPr sz="1500"/>
            </a:lvl2pPr>
            <a:lvl3pPr marL="914150" indent="0">
              <a:buNone/>
              <a:defRPr sz="1200"/>
            </a:lvl3pPr>
            <a:lvl4pPr marL="1371226" indent="0">
              <a:buNone/>
              <a:defRPr sz="1100"/>
            </a:lvl4pPr>
            <a:lvl5pPr marL="1828301" indent="0">
              <a:buNone/>
              <a:defRPr sz="1100"/>
            </a:lvl5pPr>
            <a:lvl6pPr marL="2285382" indent="0">
              <a:buNone/>
              <a:defRPr sz="1100"/>
            </a:lvl6pPr>
            <a:lvl7pPr marL="2742450" indent="0">
              <a:buNone/>
              <a:defRPr sz="1100"/>
            </a:lvl7pPr>
            <a:lvl8pPr marL="3199520" indent="0">
              <a:buNone/>
              <a:defRPr sz="1100"/>
            </a:lvl8pPr>
            <a:lvl9pPr marL="3656591"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499B2BAB-B906-48D6-85DB-4C97D3EB697E}" type="datetimeFigureOut">
              <a:rPr lang="en-US" smtClean="0">
                <a:solidFill>
                  <a:prstClr val="black">
                    <a:tint val="75000"/>
                  </a:prstClr>
                </a:solidFill>
              </a:rPr>
              <a:pPr/>
              <a:t>7/15/2022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72AD32-ABB6-43D1-A318-ACDCCA2026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371441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40"/>
            <a:ext cx="6172200" cy="4873625"/>
          </a:xfrm>
        </p:spPr>
        <p:txBody>
          <a:bodyPr/>
          <a:lstStyle>
            <a:lvl1pPr marL="0" indent="0">
              <a:buNone/>
              <a:defRPr sz="3200"/>
            </a:lvl1pPr>
            <a:lvl2pPr marL="457071" indent="0">
              <a:buNone/>
              <a:defRPr sz="2800"/>
            </a:lvl2pPr>
            <a:lvl3pPr marL="914150" indent="0">
              <a:buNone/>
              <a:defRPr sz="2400"/>
            </a:lvl3pPr>
            <a:lvl4pPr marL="1371226" indent="0">
              <a:buNone/>
              <a:defRPr sz="2000"/>
            </a:lvl4pPr>
            <a:lvl5pPr marL="1828301" indent="0">
              <a:buNone/>
              <a:defRPr sz="2000"/>
            </a:lvl5pPr>
            <a:lvl6pPr marL="2285382" indent="0">
              <a:buNone/>
              <a:defRPr sz="2000"/>
            </a:lvl6pPr>
            <a:lvl7pPr marL="2742450" indent="0">
              <a:buNone/>
              <a:defRPr sz="2000"/>
            </a:lvl7pPr>
            <a:lvl8pPr marL="3199520" indent="0">
              <a:buNone/>
              <a:defRPr sz="2000"/>
            </a:lvl8pPr>
            <a:lvl9pPr marL="3656591" indent="0">
              <a:buNone/>
              <a:defRPr sz="20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071" indent="0">
              <a:buNone/>
              <a:defRPr sz="1500"/>
            </a:lvl2pPr>
            <a:lvl3pPr marL="914150" indent="0">
              <a:buNone/>
              <a:defRPr sz="1200"/>
            </a:lvl3pPr>
            <a:lvl4pPr marL="1371226" indent="0">
              <a:buNone/>
              <a:defRPr sz="1100"/>
            </a:lvl4pPr>
            <a:lvl5pPr marL="1828301" indent="0">
              <a:buNone/>
              <a:defRPr sz="1100"/>
            </a:lvl5pPr>
            <a:lvl6pPr marL="2285382" indent="0">
              <a:buNone/>
              <a:defRPr sz="1100"/>
            </a:lvl6pPr>
            <a:lvl7pPr marL="2742450" indent="0">
              <a:buNone/>
              <a:defRPr sz="1100"/>
            </a:lvl7pPr>
            <a:lvl8pPr marL="3199520" indent="0">
              <a:buNone/>
              <a:defRPr sz="1100"/>
            </a:lvl8pPr>
            <a:lvl9pPr marL="3656591"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499B2BAB-B906-48D6-85DB-4C97D3EB697E}" type="datetimeFigureOut">
              <a:rPr lang="en-US" smtClean="0">
                <a:solidFill>
                  <a:prstClr val="black">
                    <a:tint val="75000"/>
                  </a:prstClr>
                </a:solidFill>
              </a:rPr>
              <a:pPr/>
              <a:t>7/15/2022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72AD32-ABB6-43D1-A318-ACDCCA2026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143874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9B2BAB-B906-48D6-85DB-4C97D3EB697E}" type="datetimeFigureOut">
              <a:rPr lang="en-US" smtClean="0">
                <a:solidFill>
                  <a:prstClr val="black">
                    <a:tint val="75000"/>
                  </a:prstClr>
                </a:solidFill>
              </a:rPr>
              <a:pPr/>
              <a:t>7/15/2022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72AD32-ABB6-43D1-A318-ACDCCA2026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527725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39"/>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3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9B2BAB-B906-48D6-85DB-4C97D3EB697E}" type="datetimeFigureOut">
              <a:rPr lang="en-US" smtClean="0">
                <a:solidFill>
                  <a:prstClr val="black">
                    <a:tint val="75000"/>
                  </a:prstClr>
                </a:solidFill>
              </a:rPr>
              <a:pPr/>
              <a:t>7/15/2022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72AD32-ABB6-43D1-A318-ACDCCA2026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810546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499CE-C504-4689-8C5F-EECF9CEF9E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573E3F-9D05-46E1-AFBA-4D280830AF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C07607-80E4-4360-88F7-F0306B763FD4}"/>
              </a:ext>
            </a:extLst>
          </p:cNvPr>
          <p:cNvSpPr>
            <a:spLocks noGrp="1"/>
          </p:cNvSpPr>
          <p:nvPr>
            <p:ph type="dt" sz="half" idx="10"/>
          </p:nvPr>
        </p:nvSpPr>
        <p:spPr/>
        <p:txBody>
          <a:bodyPr/>
          <a:lstStyle/>
          <a:p>
            <a:fld id="{497DAFA4-F657-4F3B-8E85-2A7FB1293A28}" type="datetimeFigureOut">
              <a:rPr lang="en-US" smtClean="0"/>
              <a:t>7/15/2022</a:t>
            </a:fld>
            <a:endParaRPr lang="en-US"/>
          </a:p>
        </p:txBody>
      </p:sp>
      <p:sp>
        <p:nvSpPr>
          <p:cNvPr id="5" name="Footer Placeholder 4">
            <a:extLst>
              <a:ext uri="{FF2B5EF4-FFF2-40B4-BE49-F238E27FC236}">
                <a16:creationId xmlns:a16="http://schemas.microsoft.com/office/drawing/2014/main" id="{86D837DD-1CE1-4AD4-A3F3-812A6A338D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8F586-C65A-4DA6-8E4D-FE28C54EAE03}"/>
              </a:ext>
            </a:extLst>
          </p:cNvPr>
          <p:cNvSpPr>
            <a:spLocks noGrp="1"/>
          </p:cNvSpPr>
          <p:nvPr>
            <p:ph type="sldNum" sz="quarter" idx="12"/>
          </p:nvPr>
        </p:nvSpPr>
        <p:spPr/>
        <p:txBody>
          <a:bodyPr/>
          <a:lstStyle/>
          <a:p>
            <a:fld id="{26B72550-8FBA-4857-AA0D-56537483F204}" type="slidenum">
              <a:rPr lang="en-US" smtClean="0"/>
              <a:t>‹#›</a:t>
            </a:fld>
            <a:endParaRPr lang="en-US"/>
          </a:p>
        </p:txBody>
      </p:sp>
    </p:spTree>
    <p:extLst>
      <p:ext uri="{BB962C8B-B14F-4D97-AF65-F5344CB8AC3E}">
        <p14:creationId xmlns:p14="http://schemas.microsoft.com/office/powerpoint/2010/main" val="209209948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60BB6-D398-4F1B-B391-F60C0F7E1F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A53E51-28A0-46FB-8488-6FF0DEC313D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2F5DB3-76A8-4443-B955-9D143ACA1EDF}"/>
              </a:ext>
            </a:extLst>
          </p:cNvPr>
          <p:cNvSpPr>
            <a:spLocks noGrp="1"/>
          </p:cNvSpPr>
          <p:nvPr>
            <p:ph type="dt" sz="half" idx="10"/>
          </p:nvPr>
        </p:nvSpPr>
        <p:spPr/>
        <p:txBody>
          <a:bodyPr/>
          <a:lstStyle/>
          <a:p>
            <a:fld id="{497DAFA4-F657-4F3B-8E85-2A7FB1293A28}" type="datetimeFigureOut">
              <a:rPr lang="en-US" smtClean="0"/>
              <a:t>7/15/2022</a:t>
            </a:fld>
            <a:endParaRPr lang="en-US"/>
          </a:p>
        </p:txBody>
      </p:sp>
      <p:sp>
        <p:nvSpPr>
          <p:cNvPr id="5" name="Footer Placeholder 4">
            <a:extLst>
              <a:ext uri="{FF2B5EF4-FFF2-40B4-BE49-F238E27FC236}">
                <a16:creationId xmlns:a16="http://schemas.microsoft.com/office/drawing/2014/main" id="{1C5D9D39-2810-4488-9595-6004888F61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B7934F-5EE8-43A4-A6B4-63C300AD5710}"/>
              </a:ext>
            </a:extLst>
          </p:cNvPr>
          <p:cNvSpPr>
            <a:spLocks noGrp="1"/>
          </p:cNvSpPr>
          <p:nvPr>
            <p:ph type="sldNum" sz="quarter" idx="12"/>
          </p:nvPr>
        </p:nvSpPr>
        <p:spPr/>
        <p:txBody>
          <a:bodyPr/>
          <a:lstStyle/>
          <a:p>
            <a:fld id="{26B72550-8FBA-4857-AA0D-56537483F204}" type="slidenum">
              <a:rPr lang="en-US" smtClean="0"/>
              <a:t>‹#›</a:t>
            </a:fld>
            <a:endParaRPr lang="en-US"/>
          </a:p>
        </p:txBody>
      </p:sp>
    </p:spTree>
    <p:extLst>
      <p:ext uri="{BB962C8B-B14F-4D97-AF65-F5344CB8AC3E}">
        <p14:creationId xmlns:p14="http://schemas.microsoft.com/office/powerpoint/2010/main" val="41792910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72EEC1-31FF-462C-AC07-4D4E291526A0}" type="datetimeFigureOut">
              <a:rPr lang="en-US" smtClean="0"/>
              <a:t>7/15/2022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AB7BB42-AA4D-47E9-ABEF-70F4FFA49FB7}" type="slidenum">
              <a:rPr lang="en-US" smtClean="0"/>
              <a:t>‹#›</a:t>
            </a:fld>
            <a:endParaRPr lang="en-US" dirty="0"/>
          </a:p>
        </p:txBody>
      </p:sp>
    </p:spTree>
    <p:extLst>
      <p:ext uri="{BB962C8B-B14F-4D97-AF65-F5344CB8AC3E}">
        <p14:creationId xmlns:p14="http://schemas.microsoft.com/office/powerpoint/2010/main" val="250766395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9A69D-2B84-4C71-AB66-EC1A65B622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A305AD-A12B-4A0C-9327-AB34D54D21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5C97869-80F4-473E-8ADD-52610BDCE10C}"/>
              </a:ext>
            </a:extLst>
          </p:cNvPr>
          <p:cNvSpPr>
            <a:spLocks noGrp="1"/>
          </p:cNvSpPr>
          <p:nvPr>
            <p:ph type="dt" sz="half" idx="10"/>
          </p:nvPr>
        </p:nvSpPr>
        <p:spPr/>
        <p:txBody>
          <a:bodyPr/>
          <a:lstStyle/>
          <a:p>
            <a:fld id="{497DAFA4-F657-4F3B-8E85-2A7FB1293A28}" type="datetimeFigureOut">
              <a:rPr lang="en-US" smtClean="0"/>
              <a:t>7/15/2022</a:t>
            </a:fld>
            <a:endParaRPr lang="en-US"/>
          </a:p>
        </p:txBody>
      </p:sp>
      <p:sp>
        <p:nvSpPr>
          <p:cNvPr id="5" name="Footer Placeholder 4">
            <a:extLst>
              <a:ext uri="{FF2B5EF4-FFF2-40B4-BE49-F238E27FC236}">
                <a16:creationId xmlns:a16="http://schemas.microsoft.com/office/drawing/2014/main" id="{E8700631-569F-4D22-8F95-98BD1011ED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E27D4F-2A6B-4570-94DF-0424A8A05468}"/>
              </a:ext>
            </a:extLst>
          </p:cNvPr>
          <p:cNvSpPr>
            <a:spLocks noGrp="1"/>
          </p:cNvSpPr>
          <p:nvPr>
            <p:ph type="sldNum" sz="quarter" idx="12"/>
          </p:nvPr>
        </p:nvSpPr>
        <p:spPr/>
        <p:txBody>
          <a:bodyPr/>
          <a:lstStyle/>
          <a:p>
            <a:fld id="{26B72550-8FBA-4857-AA0D-56537483F204}" type="slidenum">
              <a:rPr lang="en-US" smtClean="0"/>
              <a:t>‹#›</a:t>
            </a:fld>
            <a:endParaRPr lang="en-US"/>
          </a:p>
        </p:txBody>
      </p:sp>
    </p:spTree>
    <p:extLst>
      <p:ext uri="{BB962C8B-B14F-4D97-AF65-F5344CB8AC3E}">
        <p14:creationId xmlns:p14="http://schemas.microsoft.com/office/powerpoint/2010/main" val="46787283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02FFB-78D7-4C28-9F83-A8104BF4F4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436E4D-2FD0-477F-86CD-DE3E693F2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1B70A6-AF25-4899-8A3F-411AEBC5F6F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B50A23-9383-44F6-95C9-EDEED96086A9}"/>
              </a:ext>
            </a:extLst>
          </p:cNvPr>
          <p:cNvSpPr>
            <a:spLocks noGrp="1"/>
          </p:cNvSpPr>
          <p:nvPr>
            <p:ph type="dt" sz="half" idx="10"/>
          </p:nvPr>
        </p:nvSpPr>
        <p:spPr/>
        <p:txBody>
          <a:bodyPr/>
          <a:lstStyle/>
          <a:p>
            <a:fld id="{497DAFA4-F657-4F3B-8E85-2A7FB1293A28}" type="datetimeFigureOut">
              <a:rPr lang="en-US" smtClean="0"/>
              <a:t>7/15/2022</a:t>
            </a:fld>
            <a:endParaRPr lang="en-US"/>
          </a:p>
        </p:txBody>
      </p:sp>
      <p:sp>
        <p:nvSpPr>
          <p:cNvPr id="6" name="Footer Placeholder 5">
            <a:extLst>
              <a:ext uri="{FF2B5EF4-FFF2-40B4-BE49-F238E27FC236}">
                <a16:creationId xmlns:a16="http://schemas.microsoft.com/office/drawing/2014/main" id="{D1AEAFC4-7C27-4BD9-8471-B3C9765DEF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4D139D-CC85-4A7E-8B1D-82E2D55CAB6C}"/>
              </a:ext>
            </a:extLst>
          </p:cNvPr>
          <p:cNvSpPr>
            <a:spLocks noGrp="1"/>
          </p:cNvSpPr>
          <p:nvPr>
            <p:ph type="sldNum" sz="quarter" idx="12"/>
          </p:nvPr>
        </p:nvSpPr>
        <p:spPr/>
        <p:txBody>
          <a:bodyPr/>
          <a:lstStyle/>
          <a:p>
            <a:fld id="{26B72550-8FBA-4857-AA0D-56537483F204}" type="slidenum">
              <a:rPr lang="en-US" smtClean="0"/>
              <a:t>‹#›</a:t>
            </a:fld>
            <a:endParaRPr lang="en-US"/>
          </a:p>
        </p:txBody>
      </p:sp>
    </p:spTree>
    <p:extLst>
      <p:ext uri="{BB962C8B-B14F-4D97-AF65-F5344CB8AC3E}">
        <p14:creationId xmlns:p14="http://schemas.microsoft.com/office/powerpoint/2010/main" val="13192720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1E4DC-C349-4012-A35E-AC1410566F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85C5EF-8277-43FE-91BF-6BA5ABBC78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8E8AD1F-F3B6-467B-B3E5-51E5A87EA26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C16773-FAEF-42D6-84F8-7C682F1568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5D41B01-9EDF-4448-9DD4-821D50D5021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A4871E-0776-496D-BC19-3B97CC17C3B9}"/>
              </a:ext>
            </a:extLst>
          </p:cNvPr>
          <p:cNvSpPr>
            <a:spLocks noGrp="1"/>
          </p:cNvSpPr>
          <p:nvPr>
            <p:ph type="dt" sz="half" idx="10"/>
          </p:nvPr>
        </p:nvSpPr>
        <p:spPr/>
        <p:txBody>
          <a:bodyPr/>
          <a:lstStyle/>
          <a:p>
            <a:fld id="{497DAFA4-F657-4F3B-8E85-2A7FB1293A28}" type="datetimeFigureOut">
              <a:rPr lang="en-US" smtClean="0"/>
              <a:t>7/15/2022</a:t>
            </a:fld>
            <a:endParaRPr lang="en-US"/>
          </a:p>
        </p:txBody>
      </p:sp>
      <p:sp>
        <p:nvSpPr>
          <p:cNvPr id="8" name="Footer Placeholder 7">
            <a:extLst>
              <a:ext uri="{FF2B5EF4-FFF2-40B4-BE49-F238E27FC236}">
                <a16:creationId xmlns:a16="http://schemas.microsoft.com/office/drawing/2014/main" id="{B61894D6-4CB7-4D55-A51B-4046283DF8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76C6F9-DDAC-49E5-99E4-7C594B68F275}"/>
              </a:ext>
            </a:extLst>
          </p:cNvPr>
          <p:cNvSpPr>
            <a:spLocks noGrp="1"/>
          </p:cNvSpPr>
          <p:nvPr>
            <p:ph type="sldNum" sz="quarter" idx="12"/>
          </p:nvPr>
        </p:nvSpPr>
        <p:spPr/>
        <p:txBody>
          <a:bodyPr/>
          <a:lstStyle/>
          <a:p>
            <a:fld id="{26B72550-8FBA-4857-AA0D-56537483F204}" type="slidenum">
              <a:rPr lang="en-US" smtClean="0"/>
              <a:t>‹#›</a:t>
            </a:fld>
            <a:endParaRPr lang="en-US"/>
          </a:p>
        </p:txBody>
      </p:sp>
    </p:spTree>
    <p:extLst>
      <p:ext uri="{BB962C8B-B14F-4D97-AF65-F5344CB8AC3E}">
        <p14:creationId xmlns:p14="http://schemas.microsoft.com/office/powerpoint/2010/main" val="428469172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12E70-646F-42D7-A72E-73641E2BBE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BD9208-2C2D-45A4-B89F-A0D0031BE7CA}"/>
              </a:ext>
            </a:extLst>
          </p:cNvPr>
          <p:cNvSpPr>
            <a:spLocks noGrp="1"/>
          </p:cNvSpPr>
          <p:nvPr>
            <p:ph type="dt" sz="half" idx="10"/>
          </p:nvPr>
        </p:nvSpPr>
        <p:spPr/>
        <p:txBody>
          <a:bodyPr/>
          <a:lstStyle/>
          <a:p>
            <a:fld id="{497DAFA4-F657-4F3B-8E85-2A7FB1293A28}" type="datetimeFigureOut">
              <a:rPr lang="en-US" smtClean="0"/>
              <a:t>7/15/2022</a:t>
            </a:fld>
            <a:endParaRPr lang="en-US"/>
          </a:p>
        </p:txBody>
      </p:sp>
      <p:sp>
        <p:nvSpPr>
          <p:cNvPr id="4" name="Footer Placeholder 3">
            <a:extLst>
              <a:ext uri="{FF2B5EF4-FFF2-40B4-BE49-F238E27FC236}">
                <a16:creationId xmlns:a16="http://schemas.microsoft.com/office/drawing/2014/main" id="{F874E006-2570-433A-8756-C719CDC9FD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50839E-9BDF-4662-878F-5E2A987C880E}"/>
              </a:ext>
            </a:extLst>
          </p:cNvPr>
          <p:cNvSpPr>
            <a:spLocks noGrp="1"/>
          </p:cNvSpPr>
          <p:nvPr>
            <p:ph type="sldNum" sz="quarter" idx="12"/>
          </p:nvPr>
        </p:nvSpPr>
        <p:spPr/>
        <p:txBody>
          <a:bodyPr/>
          <a:lstStyle/>
          <a:p>
            <a:fld id="{26B72550-8FBA-4857-AA0D-56537483F204}" type="slidenum">
              <a:rPr lang="en-US" smtClean="0"/>
              <a:t>‹#›</a:t>
            </a:fld>
            <a:endParaRPr lang="en-US"/>
          </a:p>
        </p:txBody>
      </p:sp>
    </p:spTree>
    <p:extLst>
      <p:ext uri="{BB962C8B-B14F-4D97-AF65-F5344CB8AC3E}">
        <p14:creationId xmlns:p14="http://schemas.microsoft.com/office/powerpoint/2010/main" val="263442834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8564FC-DCE5-4DF6-8B32-A622B79C22BC}"/>
              </a:ext>
            </a:extLst>
          </p:cNvPr>
          <p:cNvSpPr>
            <a:spLocks noGrp="1"/>
          </p:cNvSpPr>
          <p:nvPr>
            <p:ph type="dt" sz="half" idx="10"/>
          </p:nvPr>
        </p:nvSpPr>
        <p:spPr/>
        <p:txBody>
          <a:bodyPr/>
          <a:lstStyle/>
          <a:p>
            <a:fld id="{497DAFA4-F657-4F3B-8E85-2A7FB1293A28}" type="datetimeFigureOut">
              <a:rPr lang="en-US" smtClean="0"/>
              <a:t>7/15/2022</a:t>
            </a:fld>
            <a:endParaRPr lang="en-US"/>
          </a:p>
        </p:txBody>
      </p:sp>
      <p:sp>
        <p:nvSpPr>
          <p:cNvPr id="3" name="Footer Placeholder 2">
            <a:extLst>
              <a:ext uri="{FF2B5EF4-FFF2-40B4-BE49-F238E27FC236}">
                <a16:creationId xmlns:a16="http://schemas.microsoft.com/office/drawing/2014/main" id="{9A877B38-390A-4010-999C-FEAE39CDF6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9D41D2-DC3F-4525-B1BE-823BB6C088E0}"/>
              </a:ext>
            </a:extLst>
          </p:cNvPr>
          <p:cNvSpPr>
            <a:spLocks noGrp="1"/>
          </p:cNvSpPr>
          <p:nvPr>
            <p:ph type="sldNum" sz="quarter" idx="12"/>
          </p:nvPr>
        </p:nvSpPr>
        <p:spPr/>
        <p:txBody>
          <a:bodyPr/>
          <a:lstStyle/>
          <a:p>
            <a:fld id="{26B72550-8FBA-4857-AA0D-56537483F204}" type="slidenum">
              <a:rPr lang="en-US" smtClean="0"/>
              <a:t>‹#›</a:t>
            </a:fld>
            <a:endParaRPr lang="en-US"/>
          </a:p>
        </p:txBody>
      </p:sp>
    </p:spTree>
    <p:extLst>
      <p:ext uri="{BB962C8B-B14F-4D97-AF65-F5344CB8AC3E}">
        <p14:creationId xmlns:p14="http://schemas.microsoft.com/office/powerpoint/2010/main" val="37141390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D36-D4DD-4907-A022-BB4C56E285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DAA3EC-A4F3-44E1-B64D-B252DBBE95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9073E7-2C6B-4858-96DC-373D1FB5BB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5A426F8-4604-4CE5-ABF3-9DC77A91521C}"/>
              </a:ext>
            </a:extLst>
          </p:cNvPr>
          <p:cNvSpPr>
            <a:spLocks noGrp="1"/>
          </p:cNvSpPr>
          <p:nvPr>
            <p:ph type="dt" sz="half" idx="10"/>
          </p:nvPr>
        </p:nvSpPr>
        <p:spPr/>
        <p:txBody>
          <a:bodyPr/>
          <a:lstStyle/>
          <a:p>
            <a:fld id="{497DAFA4-F657-4F3B-8E85-2A7FB1293A28}" type="datetimeFigureOut">
              <a:rPr lang="en-US" smtClean="0"/>
              <a:t>7/15/2022</a:t>
            </a:fld>
            <a:endParaRPr lang="en-US"/>
          </a:p>
        </p:txBody>
      </p:sp>
      <p:sp>
        <p:nvSpPr>
          <p:cNvPr id="6" name="Footer Placeholder 5">
            <a:extLst>
              <a:ext uri="{FF2B5EF4-FFF2-40B4-BE49-F238E27FC236}">
                <a16:creationId xmlns:a16="http://schemas.microsoft.com/office/drawing/2014/main" id="{F089C79E-70D3-4C9C-AF81-2A796C9E1E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018B84-FF36-4A3B-BC3E-E6A4A314656D}"/>
              </a:ext>
            </a:extLst>
          </p:cNvPr>
          <p:cNvSpPr>
            <a:spLocks noGrp="1"/>
          </p:cNvSpPr>
          <p:nvPr>
            <p:ph type="sldNum" sz="quarter" idx="12"/>
          </p:nvPr>
        </p:nvSpPr>
        <p:spPr/>
        <p:txBody>
          <a:bodyPr/>
          <a:lstStyle/>
          <a:p>
            <a:fld id="{26B72550-8FBA-4857-AA0D-56537483F204}" type="slidenum">
              <a:rPr lang="en-US" smtClean="0"/>
              <a:t>‹#›</a:t>
            </a:fld>
            <a:endParaRPr lang="en-US"/>
          </a:p>
        </p:txBody>
      </p:sp>
    </p:spTree>
    <p:extLst>
      <p:ext uri="{BB962C8B-B14F-4D97-AF65-F5344CB8AC3E}">
        <p14:creationId xmlns:p14="http://schemas.microsoft.com/office/powerpoint/2010/main" val="298155953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A14F8-440C-481C-BCF4-6287F89901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D550BC-85F6-4707-B8CC-B5A42B9170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A554DC-78E3-4963-B506-A825691675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F898BC2-9738-4CC1-8F4D-C50E9A669978}"/>
              </a:ext>
            </a:extLst>
          </p:cNvPr>
          <p:cNvSpPr>
            <a:spLocks noGrp="1"/>
          </p:cNvSpPr>
          <p:nvPr>
            <p:ph type="dt" sz="half" idx="10"/>
          </p:nvPr>
        </p:nvSpPr>
        <p:spPr/>
        <p:txBody>
          <a:bodyPr/>
          <a:lstStyle/>
          <a:p>
            <a:fld id="{497DAFA4-F657-4F3B-8E85-2A7FB1293A28}" type="datetimeFigureOut">
              <a:rPr lang="en-US" smtClean="0"/>
              <a:t>7/15/2022</a:t>
            </a:fld>
            <a:endParaRPr lang="en-US"/>
          </a:p>
        </p:txBody>
      </p:sp>
      <p:sp>
        <p:nvSpPr>
          <p:cNvPr id="6" name="Footer Placeholder 5">
            <a:extLst>
              <a:ext uri="{FF2B5EF4-FFF2-40B4-BE49-F238E27FC236}">
                <a16:creationId xmlns:a16="http://schemas.microsoft.com/office/drawing/2014/main" id="{D29B7B66-F513-4650-B6D4-405A0B40D6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285554-55D7-4865-835D-BAE880F926D8}"/>
              </a:ext>
            </a:extLst>
          </p:cNvPr>
          <p:cNvSpPr>
            <a:spLocks noGrp="1"/>
          </p:cNvSpPr>
          <p:nvPr>
            <p:ph type="sldNum" sz="quarter" idx="12"/>
          </p:nvPr>
        </p:nvSpPr>
        <p:spPr/>
        <p:txBody>
          <a:bodyPr/>
          <a:lstStyle/>
          <a:p>
            <a:fld id="{26B72550-8FBA-4857-AA0D-56537483F204}" type="slidenum">
              <a:rPr lang="en-US" smtClean="0"/>
              <a:t>‹#›</a:t>
            </a:fld>
            <a:endParaRPr lang="en-US"/>
          </a:p>
        </p:txBody>
      </p:sp>
    </p:spTree>
    <p:extLst>
      <p:ext uri="{BB962C8B-B14F-4D97-AF65-F5344CB8AC3E}">
        <p14:creationId xmlns:p14="http://schemas.microsoft.com/office/powerpoint/2010/main" val="415517175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9EB3-97B5-41DA-84F4-5C2869CF8C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F814D4-8F8F-4B0F-ACFA-918A279CC13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16660F-648D-4A55-BED0-96CC71608DB6}"/>
              </a:ext>
            </a:extLst>
          </p:cNvPr>
          <p:cNvSpPr>
            <a:spLocks noGrp="1"/>
          </p:cNvSpPr>
          <p:nvPr>
            <p:ph type="dt" sz="half" idx="10"/>
          </p:nvPr>
        </p:nvSpPr>
        <p:spPr/>
        <p:txBody>
          <a:bodyPr/>
          <a:lstStyle/>
          <a:p>
            <a:fld id="{497DAFA4-F657-4F3B-8E85-2A7FB1293A28}" type="datetimeFigureOut">
              <a:rPr lang="en-US" smtClean="0"/>
              <a:t>7/15/2022</a:t>
            </a:fld>
            <a:endParaRPr lang="en-US"/>
          </a:p>
        </p:txBody>
      </p:sp>
      <p:sp>
        <p:nvSpPr>
          <p:cNvPr id="5" name="Footer Placeholder 4">
            <a:extLst>
              <a:ext uri="{FF2B5EF4-FFF2-40B4-BE49-F238E27FC236}">
                <a16:creationId xmlns:a16="http://schemas.microsoft.com/office/drawing/2014/main" id="{BE8373E4-8CB9-447E-A289-8B5C0234DF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42F1BD-C33C-419C-85DB-184DF1D50632}"/>
              </a:ext>
            </a:extLst>
          </p:cNvPr>
          <p:cNvSpPr>
            <a:spLocks noGrp="1"/>
          </p:cNvSpPr>
          <p:nvPr>
            <p:ph type="sldNum" sz="quarter" idx="12"/>
          </p:nvPr>
        </p:nvSpPr>
        <p:spPr/>
        <p:txBody>
          <a:bodyPr/>
          <a:lstStyle/>
          <a:p>
            <a:fld id="{26B72550-8FBA-4857-AA0D-56537483F204}" type="slidenum">
              <a:rPr lang="en-US" smtClean="0"/>
              <a:t>‹#›</a:t>
            </a:fld>
            <a:endParaRPr lang="en-US"/>
          </a:p>
        </p:txBody>
      </p:sp>
    </p:spTree>
    <p:extLst>
      <p:ext uri="{BB962C8B-B14F-4D97-AF65-F5344CB8AC3E}">
        <p14:creationId xmlns:p14="http://schemas.microsoft.com/office/powerpoint/2010/main" val="165195401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D4AD8C-57F6-4B07-B646-CB79793BEB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574134-B847-4330-99F7-955372BD1C2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9005F1-0154-4D3F-8143-351D75C7FD65}"/>
              </a:ext>
            </a:extLst>
          </p:cNvPr>
          <p:cNvSpPr>
            <a:spLocks noGrp="1"/>
          </p:cNvSpPr>
          <p:nvPr>
            <p:ph type="dt" sz="half" idx="10"/>
          </p:nvPr>
        </p:nvSpPr>
        <p:spPr/>
        <p:txBody>
          <a:bodyPr/>
          <a:lstStyle/>
          <a:p>
            <a:fld id="{497DAFA4-F657-4F3B-8E85-2A7FB1293A28}" type="datetimeFigureOut">
              <a:rPr lang="en-US" smtClean="0"/>
              <a:t>7/15/2022</a:t>
            </a:fld>
            <a:endParaRPr lang="en-US"/>
          </a:p>
        </p:txBody>
      </p:sp>
      <p:sp>
        <p:nvSpPr>
          <p:cNvPr id="5" name="Footer Placeholder 4">
            <a:extLst>
              <a:ext uri="{FF2B5EF4-FFF2-40B4-BE49-F238E27FC236}">
                <a16:creationId xmlns:a16="http://schemas.microsoft.com/office/drawing/2014/main" id="{15E54D77-B377-40DB-A18E-46C68615E2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777AAF-2264-44F5-A9FB-B068D7501C91}"/>
              </a:ext>
            </a:extLst>
          </p:cNvPr>
          <p:cNvSpPr>
            <a:spLocks noGrp="1"/>
          </p:cNvSpPr>
          <p:nvPr>
            <p:ph type="sldNum" sz="quarter" idx="12"/>
          </p:nvPr>
        </p:nvSpPr>
        <p:spPr/>
        <p:txBody>
          <a:bodyPr/>
          <a:lstStyle/>
          <a:p>
            <a:fld id="{26B72550-8FBA-4857-AA0D-56537483F204}" type="slidenum">
              <a:rPr lang="en-US" smtClean="0"/>
              <a:t>‹#›</a:t>
            </a:fld>
            <a:endParaRPr lang="en-US"/>
          </a:p>
        </p:txBody>
      </p:sp>
    </p:spTree>
    <p:extLst>
      <p:ext uri="{BB962C8B-B14F-4D97-AF65-F5344CB8AC3E}">
        <p14:creationId xmlns:p14="http://schemas.microsoft.com/office/powerpoint/2010/main" val="246743945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787"/>
            <a:ext cx="10363200" cy="1470025"/>
          </a:xfrm>
        </p:spPr>
        <p:txBody>
          <a:bodyPr>
            <a:normAutofit/>
          </a:bodyPr>
          <a:lstStyle>
            <a:lvl1pPr>
              <a:defRPr lang="en-US" sz="3600" b="1" kern="1200" dirty="0">
                <a:solidFill>
                  <a:srgbClr val="1E2D53"/>
                </a:solidFill>
                <a:latin typeface="cmss10"/>
                <a:ea typeface="cmss10"/>
                <a:cs typeface="Arial" charset="0"/>
              </a:defRPr>
            </a:lvl1pPr>
          </a:lstStyle>
          <a:p>
            <a:r>
              <a:rPr lang="en-US" dirty="0"/>
              <a:t>Click to edit Master title style</a:t>
            </a:r>
          </a:p>
        </p:txBody>
      </p:sp>
      <p:sp>
        <p:nvSpPr>
          <p:cNvPr id="3" name="Subtitle 2"/>
          <p:cNvSpPr>
            <a:spLocks noGrp="1"/>
          </p:cNvSpPr>
          <p:nvPr>
            <p:ph type="subTitle" idx="1"/>
          </p:nvPr>
        </p:nvSpPr>
        <p:spPr>
          <a:xfrm>
            <a:off x="1828800" y="2438400"/>
            <a:ext cx="8534400" cy="1752600"/>
          </a:xfrm>
        </p:spPr>
        <p:txBody>
          <a:bodyPr/>
          <a:lstStyle>
            <a:lvl1pPr marL="0" indent="0" algn="ctr">
              <a:buNone/>
              <a:defRPr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9523903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F72EEC1-31FF-462C-AC07-4D4E291526A0}" type="datetimeFigureOut">
              <a:rPr lang="en-US" smtClean="0"/>
              <a:t>7/15/2022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AB7BB42-AA4D-47E9-ABEF-70F4FFA49FB7}" type="slidenum">
              <a:rPr lang="en-US" smtClean="0"/>
              <a:t>‹#›</a:t>
            </a:fld>
            <a:endParaRPr lang="en-US" dirty="0"/>
          </a:p>
        </p:txBody>
      </p:sp>
    </p:spTree>
    <p:extLst>
      <p:ext uri="{BB962C8B-B14F-4D97-AF65-F5344CB8AC3E}">
        <p14:creationId xmlns:p14="http://schemas.microsoft.com/office/powerpoint/2010/main" val="30854997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020762"/>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609600" y="1447800"/>
            <a:ext cx="10972800" cy="5181600"/>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09560137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352652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AF6D3-7D0E-4A68-98B0-65BED9F5D6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F28074-3E31-41E1-BF1B-CB8B13E9E8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04DD42-474B-4947-9FBC-9E5EC7E48D3C}"/>
              </a:ext>
            </a:extLst>
          </p:cNvPr>
          <p:cNvSpPr>
            <a:spLocks noGrp="1"/>
          </p:cNvSpPr>
          <p:nvPr>
            <p:ph type="dt" sz="half" idx="10"/>
          </p:nvPr>
        </p:nvSpPr>
        <p:spPr/>
        <p:txBody>
          <a:bodyPr/>
          <a:lstStyle/>
          <a:p>
            <a:fld id="{8C686D32-8C9A-4AE2-A4D6-41187B6D9B8D}" type="datetimeFigureOut">
              <a:rPr lang="en-US" smtClean="0"/>
              <a:t>7/15/2022</a:t>
            </a:fld>
            <a:endParaRPr lang="en-US"/>
          </a:p>
        </p:txBody>
      </p:sp>
      <p:sp>
        <p:nvSpPr>
          <p:cNvPr id="5" name="Footer Placeholder 4">
            <a:extLst>
              <a:ext uri="{FF2B5EF4-FFF2-40B4-BE49-F238E27FC236}">
                <a16:creationId xmlns:a16="http://schemas.microsoft.com/office/drawing/2014/main" id="{5DB384DB-DA50-448E-9A38-75D1217FD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A7737-D573-443D-BF53-0E575D5123E4}"/>
              </a:ext>
            </a:extLst>
          </p:cNvPr>
          <p:cNvSpPr>
            <a:spLocks noGrp="1"/>
          </p:cNvSpPr>
          <p:nvPr>
            <p:ph type="sldNum" sz="quarter" idx="12"/>
          </p:nvPr>
        </p:nvSpPr>
        <p:spPr/>
        <p:txBody>
          <a:bodyPr/>
          <a:lstStyle/>
          <a:p>
            <a:fld id="{85CB0BE1-5F30-4C32-AD1E-0B9EC02FE670}" type="slidenum">
              <a:rPr lang="en-US" smtClean="0"/>
              <a:t>‹#›</a:t>
            </a:fld>
            <a:endParaRPr lang="en-US"/>
          </a:p>
        </p:txBody>
      </p:sp>
    </p:spTree>
    <p:extLst>
      <p:ext uri="{BB962C8B-B14F-4D97-AF65-F5344CB8AC3E}">
        <p14:creationId xmlns:p14="http://schemas.microsoft.com/office/powerpoint/2010/main" val="28531160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4EFE2-BC21-4635-B1EF-F6A2F7F782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BB32C-03EC-4CF4-9D26-885CB46CCF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67975E-E740-401E-BEF1-1AC2D8185B4E}"/>
              </a:ext>
            </a:extLst>
          </p:cNvPr>
          <p:cNvSpPr>
            <a:spLocks noGrp="1"/>
          </p:cNvSpPr>
          <p:nvPr>
            <p:ph type="dt" sz="half" idx="10"/>
          </p:nvPr>
        </p:nvSpPr>
        <p:spPr/>
        <p:txBody>
          <a:bodyPr/>
          <a:lstStyle/>
          <a:p>
            <a:fld id="{8C686D32-8C9A-4AE2-A4D6-41187B6D9B8D}" type="datetimeFigureOut">
              <a:rPr lang="en-US" smtClean="0"/>
              <a:t>7/15/2022</a:t>
            </a:fld>
            <a:endParaRPr lang="en-US"/>
          </a:p>
        </p:txBody>
      </p:sp>
      <p:sp>
        <p:nvSpPr>
          <p:cNvPr id="5" name="Footer Placeholder 4">
            <a:extLst>
              <a:ext uri="{FF2B5EF4-FFF2-40B4-BE49-F238E27FC236}">
                <a16:creationId xmlns:a16="http://schemas.microsoft.com/office/drawing/2014/main" id="{B389D194-7CFB-450E-B731-E8A9332C1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FFF252-BD93-4461-BA7C-1659BC752760}"/>
              </a:ext>
            </a:extLst>
          </p:cNvPr>
          <p:cNvSpPr>
            <a:spLocks noGrp="1"/>
          </p:cNvSpPr>
          <p:nvPr>
            <p:ph type="sldNum" sz="quarter" idx="12"/>
          </p:nvPr>
        </p:nvSpPr>
        <p:spPr/>
        <p:txBody>
          <a:bodyPr/>
          <a:lstStyle/>
          <a:p>
            <a:fld id="{85CB0BE1-5F30-4C32-AD1E-0B9EC02FE670}" type="slidenum">
              <a:rPr lang="en-US" smtClean="0"/>
              <a:t>‹#›</a:t>
            </a:fld>
            <a:endParaRPr lang="en-US"/>
          </a:p>
        </p:txBody>
      </p:sp>
    </p:spTree>
    <p:extLst>
      <p:ext uri="{BB962C8B-B14F-4D97-AF65-F5344CB8AC3E}">
        <p14:creationId xmlns:p14="http://schemas.microsoft.com/office/powerpoint/2010/main" val="137800291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E207A-1EE0-49F0-BD3B-A7E4274CBB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6C0306-79EB-4A79-AE37-A8B84CBF45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82606B-9BB0-44E3-9BFA-7282469B3FDB}"/>
              </a:ext>
            </a:extLst>
          </p:cNvPr>
          <p:cNvSpPr>
            <a:spLocks noGrp="1"/>
          </p:cNvSpPr>
          <p:nvPr>
            <p:ph type="dt" sz="half" idx="10"/>
          </p:nvPr>
        </p:nvSpPr>
        <p:spPr/>
        <p:txBody>
          <a:bodyPr/>
          <a:lstStyle/>
          <a:p>
            <a:fld id="{8C686D32-8C9A-4AE2-A4D6-41187B6D9B8D}" type="datetimeFigureOut">
              <a:rPr lang="en-US" smtClean="0"/>
              <a:t>7/15/2022</a:t>
            </a:fld>
            <a:endParaRPr lang="en-US"/>
          </a:p>
        </p:txBody>
      </p:sp>
      <p:sp>
        <p:nvSpPr>
          <p:cNvPr id="5" name="Footer Placeholder 4">
            <a:extLst>
              <a:ext uri="{FF2B5EF4-FFF2-40B4-BE49-F238E27FC236}">
                <a16:creationId xmlns:a16="http://schemas.microsoft.com/office/drawing/2014/main" id="{CCCE36CB-863A-491C-BEB2-5FE0CB55F4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BA9CED-89FD-4FA6-98FB-483D64835752}"/>
              </a:ext>
            </a:extLst>
          </p:cNvPr>
          <p:cNvSpPr>
            <a:spLocks noGrp="1"/>
          </p:cNvSpPr>
          <p:nvPr>
            <p:ph type="sldNum" sz="quarter" idx="12"/>
          </p:nvPr>
        </p:nvSpPr>
        <p:spPr/>
        <p:txBody>
          <a:bodyPr/>
          <a:lstStyle/>
          <a:p>
            <a:fld id="{85CB0BE1-5F30-4C32-AD1E-0B9EC02FE670}" type="slidenum">
              <a:rPr lang="en-US" smtClean="0"/>
              <a:t>‹#›</a:t>
            </a:fld>
            <a:endParaRPr lang="en-US"/>
          </a:p>
        </p:txBody>
      </p:sp>
    </p:spTree>
    <p:extLst>
      <p:ext uri="{BB962C8B-B14F-4D97-AF65-F5344CB8AC3E}">
        <p14:creationId xmlns:p14="http://schemas.microsoft.com/office/powerpoint/2010/main" val="178925353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DD076-F43F-4448-9EF2-0EA02A412A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EC0738-8B93-452D-AD04-114F48C6E7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402254-3737-4910-8314-3EB21DCEC8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4F7FC3-F22D-45FC-BA72-15F7B04BFEAB}"/>
              </a:ext>
            </a:extLst>
          </p:cNvPr>
          <p:cNvSpPr>
            <a:spLocks noGrp="1"/>
          </p:cNvSpPr>
          <p:nvPr>
            <p:ph type="dt" sz="half" idx="10"/>
          </p:nvPr>
        </p:nvSpPr>
        <p:spPr/>
        <p:txBody>
          <a:bodyPr/>
          <a:lstStyle/>
          <a:p>
            <a:fld id="{8C686D32-8C9A-4AE2-A4D6-41187B6D9B8D}" type="datetimeFigureOut">
              <a:rPr lang="en-US" smtClean="0"/>
              <a:t>7/15/2022</a:t>
            </a:fld>
            <a:endParaRPr lang="en-US"/>
          </a:p>
        </p:txBody>
      </p:sp>
      <p:sp>
        <p:nvSpPr>
          <p:cNvPr id="6" name="Footer Placeholder 5">
            <a:extLst>
              <a:ext uri="{FF2B5EF4-FFF2-40B4-BE49-F238E27FC236}">
                <a16:creationId xmlns:a16="http://schemas.microsoft.com/office/drawing/2014/main" id="{89E5149F-1918-414E-8BB8-9FF0200256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6BFEE1-04C4-42FC-8BED-7A5C6FBE4D13}"/>
              </a:ext>
            </a:extLst>
          </p:cNvPr>
          <p:cNvSpPr>
            <a:spLocks noGrp="1"/>
          </p:cNvSpPr>
          <p:nvPr>
            <p:ph type="sldNum" sz="quarter" idx="12"/>
          </p:nvPr>
        </p:nvSpPr>
        <p:spPr/>
        <p:txBody>
          <a:bodyPr/>
          <a:lstStyle/>
          <a:p>
            <a:fld id="{85CB0BE1-5F30-4C32-AD1E-0B9EC02FE670}" type="slidenum">
              <a:rPr lang="en-US" smtClean="0"/>
              <a:t>‹#›</a:t>
            </a:fld>
            <a:endParaRPr lang="en-US"/>
          </a:p>
        </p:txBody>
      </p:sp>
    </p:spTree>
    <p:extLst>
      <p:ext uri="{BB962C8B-B14F-4D97-AF65-F5344CB8AC3E}">
        <p14:creationId xmlns:p14="http://schemas.microsoft.com/office/powerpoint/2010/main" val="159709603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52044-6566-4AEB-BA16-7971DA9C87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5814C8-CC92-4951-AB55-6155AAA47C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3C3E1D-364E-4EA4-9553-DE177D5906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BFEA37-9EE2-4AE5-A33B-B7374C5A56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7406E3-D40A-4E78-ACF4-1113227C3B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6524C9-C856-4B34-AC90-E9C8928F1B00}"/>
              </a:ext>
            </a:extLst>
          </p:cNvPr>
          <p:cNvSpPr>
            <a:spLocks noGrp="1"/>
          </p:cNvSpPr>
          <p:nvPr>
            <p:ph type="dt" sz="half" idx="10"/>
          </p:nvPr>
        </p:nvSpPr>
        <p:spPr/>
        <p:txBody>
          <a:bodyPr/>
          <a:lstStyle/>
          <a:p>
            <a:fld id="{8C686D32-8C9A-4AE2-A4D6-41187B6D9B8D}" type="datetimeFigureOut">
              <a:rPr lang="en-US" smtClean="0"/>
              <a:t>7/15/2022</a:t>
            </a:fld>
            <a:endParaRPr lang="en-US"/>
          </a:p>
        </p:txBody>
      </p:sp>
      <p:sp>
        <p:nvSpPr>
          <p:cNvPr id="8" name="Footer Placeholder 7">
            <a:extLst>
              <a:ext uri="{FF2B5EF4-FFF2-40B4-BE49-F238E27FC236}">
                <a16:creationId xmlns:a16="http://schemas.microsoft.com/office/drawing/2014/main" id="{2F592B87-4E78-4790-9966-655726ABBC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900FE2-A9D2-4B96-9351-15AF56C5D399}"/>
              </a:ext>
            </a:extLst>
          </p:cNvPr>
          <p:cNvSpPr>
            <a:spLocks noGrp="1"/>
          </p:cNvSpPr>
          <p:nvPr>
            <p:ph type="sldNum" sz="quarter" idx="12"/>
          </p:nvPr>
        </p:nvSpPr>
        <p:spPr/>
        <p:txBody>
          <a:bodyPr/>
          <a:lstStyle/>
          <a:p>
            <a:fld id="{85CB0BE1-5F30-4C32-AD1E-0B9EC02FE670}" type="slidenum">
              <a:rPr lang="en-US" smtClean="0"/>
              <a:t>‹#›</a:t>
            </a:fld>
            <a:endParaRPr lang="en-US"/>
          </a:p>
        </p:txBody>
      </p:sp>
    </p:spTree>
    <p:extLst>
      <p:ext uri="{BB962C8B-B14F-4D97-AF65-F5344CB8AC3E}">
        <p14:creationId xmlns:p14="http://schemas.microsoft.com/office/powerpoint/2010/main" val="347852012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58C6E-0C95-485C-8775-E3064F6C6F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EB8B9F-9618-4EB9-B4CF-2D0C022A7821}"/>
              </a:ext>
            </a:extLst>
          </p:cNvPr>
          <p:cNvSpPr>
            <a:spLocks noGrp="1"/>
          </p:cNvSpPr>
          <p:nvPr>
            <p:ph type="dt" sz="half" idx="10"/>
          </p:nvPr>
        </p:nvSpPr>
        <p:spPr/>
        <p:txBody>
          <a:bodyPr/>
          <a:lstStyle/>
          <a:p>
            <a:fld id="{8C686D32-8C9A-4AE2-A4D6-41187B6D9B8D}" type="datetimeFigureOut">
              <a:rPr lang="en-US" smtClean="0"/>
              <a:t>7/15/2022</a:t>
            </a:fld>
            <a:endParaRPr lang="en-US"/>
          </a:p>
        </p:txBody>
      </p:sp>
      <p:sp>
        <p:nvSpPr>
          <p:cNvPr id="4" name="Footer Placeholder 3">
            <a:extLst>
              <a:ext uri="{FF2B5EF4-FFF2-40B4-BE49-F238E27FC236}">
                <a16:creationId xmlns:a16="http://schemas.microsoft.com/office/drawing/2014/main" id="{BF363F46-17FA-4865-A313-491054B3AE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5244B9-5B62-40EE-8F6A-2C39A1BCFFC4}"/>
              </a:ext>
            </a:extLst>
          </p:cNvPr>
          <p:cNvSpPr>
            <a:spLocks noGrp="1"/>
          </p:cNvSpPr>
          <p:nvPr>
            <p:ph type="sldNum" sz="quarter" idx="12"/>
          </p:nvPr>
        </p:nvSpPr>
        <p:spPr/>
        <p:txBody>
          <a:bodyPr/>
          <a:lstStyle/>
          <a:p>
            <a:fld id="{85CB0BE1-5F30-4C32-AD1E-0B9EC02FE670}" type="slidenum">
              <a:rPr lang="en-US" smtClean="0"/>
              <a:t>‹#›</a:t>
            </a:fld>
            <a:endParaRPr lang="en-US"/>
          </a:p>
        </p:txBody>
      </p:sp>
    </p:spTree>
    <p:extLst>
      <p:ext uri="{BB962C8B-B14F-4D97-AF65-F5344CB8AC3E}">
        <p14:creationId xmlns:p14="http://schemas.microsoft.com/office/powerpoint/2010/main" val="422457666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4DEE43-57EE-4B8B-8627-B9B2F40E808D}"/>
              </a:ext>
            </a:extLst>
          </p:cNvPr>
          <p:cNvSpPr>
            <a:spLocks noGrp="1"/>
          </p:cNvSpPr>
          <p:nvPr>
            <p:ph type="dt" sz="half" idx="10"/>
          </p:nvPr>
        </p:nvSpPr>
        <p:spPr/>
        <p:txBody>
          <a:bodyPr/>
          <a:lstStyle/>
          <a:p>
            <a:fld id="{8C686D32-8C9A-4AE2-A4D6-41187B6D9B8D}" type="datetimeFigureOut">
              <a:rPr lang="en-US" smtClean="0"/>
              <a:t>7/15/2022</a:t>
            </a:fld>
            <a:endParaRPr lang="en-US"/>
          </a:p>
        </p:txBody>
      </p:sp>
      <p:sp>
        <p:nvSpPr>
          <p:cNvPr id="3" name="Footer Placeholder 2">
            <a:extLst>
              <a:ext uri="{FF2B5EF4-FFF2-40B4-BE49-F238E27FC236}">
                <a16:creationId xmlns:a16="http://schemas.microsoft.com/office/drawing/2014/main" id="{F825EB0B-C4F4-4749-8889-440B37442E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08CF6C-6338-4064-BDE5-70A97F363DD7}"/>
              </a:ext>
            </a:extLst>
          </p:cNvPr>
          <p:cNvSpPr>
            <a:spLocks noGrp="1"/>
          </p:cNvSpPr>
          <p:nvPr>
            <p:ph type="sldNum" sz="quarter" idx="12"/>
          </p:nvPr>
        </p:nvSpPr>
        <p:spPr/>
        <p:txBody>
          <a:bodyPr/>
          <a:lstStyle/>
          <a:p>
            <a:fld id="{85CB0BE1-5F30-4C32-AD1E-0B9EC02FE670}" type="slidenum">
              <a:rPr lang="en-US" smtClean="0"/>
              <a:t>‹#›</a:t>
            </a:fld>
            <a:endParaRPr lang="en-US"/>
          </a:p>
        </p:txBody>
      </p:sp>
    </p:spTree>
    <p:extLst>
      <p:ext uri="{BB962C8B-B14F-4D97-AF65-F5344CB8AC3E}">
        <p14:creationId xmlns:p14="http://schemas.microsoft.com/office/powerpoint/2010/main" val="26531758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32849-EE27-47E5-B337-6B4DD494E2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65D6D6-3BEE-4903-8517-55FC164B58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457694-A707-45AD-AD70-0E79A5B195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9C4309-3FE0-44CA-9A2E-0CF0EA90A619}"/>
              </a:ext>
            </a:extLst>
          </p:cNvPr>
          <p:cNvSpPr>
            <a:spLocks noGrp="1"/>
          </p:cNvSpPr>
          <p:nvPr>
            <p:ph type="dt" sz="half" idx="10"/>
          </p:nvPr>
        </p:nvSpPr>
        <p:spPr/>
        <p:txBody>
          <a:bodyPr/>
          <a:lstStyle/>
          <a:p>
            <a:fld id="{8C686D32-8C9A-4AE2-A4D6-41187B6D9B8D}" type="datetimeFigureOut">
              <a:rPr lang="en-US" smtClean="0"/>
              <a:t>7/15/2022</a:t>
            </a:fld>
            <a:endParaRPr lang="en-US"/>
          </a:p>
        </p:txBody>
      </p:sp>
      <p:sp>
        <p:nvSpPr>
          <p:cNvPr id="6" name="Footer Placeholder 5">
            <a:extLst>
              <a:ext uri="{FF2B5EF4-FFF2-40B4-BE49-F238E27FC236}">
                <a16:creationId xmlns:a16="http://schemas.microsoft.com/office/drawing/2014/main" id="{AC77CCB4-9B4B-4DBF-A691-0456ADBE16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011948-2ED9-46A1-90C2-00D4F0980D54}"/>
              </a:ext>
            </a:extLst>
          </p:cNvPr>
          <p:cNvSpPr>
            <a:spLocks noGrp="1"/>
          </p:cNvSpPr>
          <p:nvPr>
            <p:ph type="sldNum" sz="quarter" idx="12"/>
          </p:nvPr>
        </p:nvSpPr>
        <p:spPr/>
        <p:txBody>
          <a:bodyPr/>
          <a:lstStyle/>
          <a:p>
            <a:fld id="{85CB0BE1-5F30-4C32-AD1E-0B9EC02FE670}" type="slidenum">
              <a:rPr lang="en-US" smtClean="0"/>
              <a:t>‹#›</a:t>
            </a:fld>
            <a:endParaRPr lang="en-US"/>
          </a:p>
        </p:txBody>
      </p:sp>
    </p:spTree>
    <p:extLst>
      <p:ext uri="{BB962C8B-B14F-4D97-AF65-F5344CB8AC3E}">
        <p14:creationId xmlns:p14="http://schemas.microsoft.com/office/powerpoint/2010/main" val="1094873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3ABCB0-144B-4484-9368-4B6C18CB3EDD}"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30574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F72EEC1-31FF-462C-AC07-4D4E291526A0}" type="datetimeFigureOut">
              <a:rPr lang="en-US" smtClean="0"/>
              <a:t>7/15/2022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AB7BB42-AA4D-47E9-ABEF-70F4FFA49FB7}" type="slidenum">
              <a:rPr lang="en-US" smtClean="0"/>
              <a:t>‹#›</a:t>
            </a:fld>
            <a:endParaRPr lang="en-US" dirty="0"/>
          </a:p>
        </p:txBody>
      </p:sp>
    </p:spTree>
    <p:extLst>
      <p:ext uri="{BB962C8B-B14F-4D97-AF65-F5344CB8AC3E}">
        <p14:creationId xmlns:p14="http://schemas.microsoft.com/office/powerpoint/2010/main" val="155994754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ABEEB-1471-4DAC-B055-E3EEACBD22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7287B9-9BF3-4500-94FD-872DC2832F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F74348-2F94-41C9-B7D5-A07ED00F71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7173AC-3B29-482C-B88D-6CC3353EB26D}"/>
              </a:ext>
            </a:extLst>
          </p:cNvPr>
          <p:cNvSpPr>
            <a:spLocks noGrp="1"/>
          </p:cNvSpPr>
          <p:nvPr>
            <p:ph type="dt" sz="half" idx="10"/>
          </p:nvPr>
        </p:nvSpPr>
        <p:spPr/>
        <p:txBody>
          <a:bodyPr/>
          <a:lstStyle/>
          <a:p>
            <a:fld id="{8C686D32-8C9A-4AE2-A4D6-41187B6D9B8D}" type="datetimeFigureOut">
              <a:rPr lang="en-US" smtClean="0"/>
              <a:t>7/15/2022</a:t>
            </a:fld>
            <a:endParaRPr lang="en-US"/>
          </a:p>
        </p:txBody>
      </p:sp>
      <p:sp>
        <p:nvSpPr>
          <p:cNvPr id="6" name="Footer Placeholder 5">
            <a:extLst>
              <a:ext uri="{FF2B5EF4-FFF2-40B4-BE49-F238E27FC236}">
                <a16:creationId xmlns:a16="http://schemas.microsoft.com/office/drawing/2014/main" id="{41403C43-18DC-47BD-9494-3D512D4A00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AC0B33-6307-4A31-A5BD-D0A667D9900C}"/>
              </a:ext>
            </a:extLst>
          </p:cNvPr>
          <p:cNvSpPr>
            <a:spLocks noGrp="1"/>
          </p:cNvSpPr>
          <p:nvPr>
            <p:ph type="sldNum" sz="quarter" idx="12"/>
          </p:nvPr>
        </p:nvSpPr>
        <p:spPr/>
        <p:txBody>
          <a:bodyPr/>
          <a:lstStyle/>
          <a:p>
            <a:fld id="{85CB0BE1-5F30-4C32-AD1E-0B9EC02FE670}" type="slidenum">
              <a:rPr lang="en-US" smtClean="0"/>
              <a:t>‹#›</a:t>
            </a:fld>
            <a:endParaRPr lang="en-US"/>
          </a:p>
        </p:txBody>
      </p:sp>
    </p:spTree>
    <p:extLst>
      <p:ext uri="{BB962C8B-B14F-4D97-AF65-F5344CB8AC3E}">
        <p14:creationId xmlns:p14="http://schemas.microsoft.com/office/powerpoint/2010/main" val="183484212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8F604-B5BD-466D-B095-D101F0794F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3AA32E-37BC-4E4D-9C28-2A1595EF1B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F88FE5-1EA7-4C95-BD8C-A731777D973E}"/>
              </a:ext>
            </a:extLst>
          </p:cNvPr>
          <p:cNvSpPr>
            <a:spLocks noGrp="1"/>
          </p:cNvSpPr>
          <p:nvPr>
            <p:ph type="dt" sz="half" idx="10"/>
          </p:nvPr>
        </p:nvSpPr>
        <p:spPr/>
        <p:txBody>
          <a:bodyPr/>
          <a:lstStyle/>
          <a:p>
            <a:fld id="{8C686D32-8C9A-4AE2-A4D6-41187B6D9B8D}" type="datetimeFigureOut">
              <a:rPr lang="en-US" smtClean="0"/>
              <a:t>7/15/2022</a:t>
            </a:fld>
            <a:endParaRPr lang="en-US"/>
          </a:p>
        </p:txBody>
      </p:sp>
      <p:sp>
        <p:nvSpPr>
          <p:cNvPr id="5" name="Footer Placeholder 4">
            <a:extLst>
              <a:ext uri="{FF2B5EF4-FFF2-40B4-BE49-F238E27FC236}">
                <a16:creationId xmlns:a16="http://schemas.microsoft.com/office/drawing/2014/main" id="{B1999888-7668-42E2-B70E-60CF04D9B6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29F0DA-FB85-471C-A900-F12BC8A65B2D}"/>
              </a:ext>
            </a:extLst>
          </p:cNvPr>
          <p:cNvSpPr>
            <a:spLocks noGrp="1"/>
          </p:cNvSpPr>
          <p:nvPr>
            <p:ph type="sldNum" sz="quarter" idx="12"/>
          </p:nvPr>
        </p:nvSpPr>
        <p:spPr/>
        <p:txBody>
          <a:bodyPr/>
          <a:lstStyle/>
          <a:p>
            <a:fld id="{85CB0BE1-5F30-4C32-AD1E-0B9EC02FE670}" type="slidenum">
              <a:rPr lang="en-US" smtClean="0"/>
              <a:t>‹#›</a:t>
            </a:fld>
            <a:endParaRPr lang="en-US"/>
          </a:p>
        </p:txBody>
      </p:sp>
    </p:spTree>
    <p:extLst>
      <p:ext uri="{BB962C8B-B14F-4D97-AF65-F5344CB8AC3E}">
        <p14:creationId xmlns:p14="http://schemas.microsoft.com/office/powerpoint/2010/main" val="105794218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18921F-E2B1-447D-995E-AD4DF5BA2E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54867C-2ED9-4A23-BA24-0E41BCA48B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8D6A5E-840A-4F02-AD6A-40608B4313DA}"/>
              </a:ext>
            </a:extLst>
          </p:cNvPr>
          <p:cNvSpPr>
            <a:spLocks noGrp="1"/>
          </p:cNvSpPr>
          <p:nvPr>
            <p:ph type="dt" sz="half" idx="10"/>
          </p:nvPr>
        </p:nvSpPr>
        <p:spPr/>
        <p:txBody>
          <a:bodyPr/>
          <a:lstStyle/>
          <a:p>
            <a:fld id="{8C686D32-8C9A-4AE2-A4D6-41187B6D9B8D}" type="datetimeFigureOut">
              <a:rPr lang="en-US" smtClean="0"/>
              <a:t>7/15/2022</a:t>
            </a:fld>
            <a:endParaRPr lang="en-US"/>
          </a:p>
        </p:txBody>
      </p:sp>
      <p:sp>
        <p:nvSpPr>
          <p:cNvPr id="5" name="Footer Placeholder 4">
            <a:extLst>
              <a:ext uri="{FF2B5EF4-FFF2-40B4-BE49-F238E27FC236}">
                <a16:creationId xmlns:a16="http://schemas.microsoft.com/office/drawing/2014/main" id="{06AABED6-4426-4CA7-9FCA-BE0EF8D08F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FCA972-96F6-42F1-BC46-C60EE9CE396F}"/>
              </a:ext>
            </a:extLst>
          </p:cNvPr>
          <p:cNvSpPr>
            <a:spLocks noGrp="1"/>
          </p:cNvSpPr>
          <p:nvPr>
            <p:ph type="sldNum" sz="quarter" idx="12"/>
          </p:nvPr>
        </p:nvSpPr>
        <p:spPr/>
        <p:txBody>
          <a:bodyPr/>
          <a:lstStyle/>
          <a:p>
            <a:fld id="{85CB0BE1-5F30-4C32-AD1E-0B9EC02FE670}" type="slidenum">
              <a:rPr lang="en-US" smtClean="0"/>
              <a:t>‹#›</a:t>
            </a:fld>
            <a:endParaRPr lang="en-US"/>
          </a:p>
        </p:txBody>
      </p:sp>
    </p:spTree>
    <p:extLst>
      <p:ext uri="{BB962C8B-B14F-4D97-AF65-F5344CB8AC3E}">
        <p14:creationId xmlns:p14="http://schemas.microsoft.com/office/powerpoint/2010/main" val="332216213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2E732-F396-C94E-A243-DBAFA95C7F1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B4169D8-698E-7B46-98B3-9A757FC344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09AE85C-8A51-F246-B6C2-876D95847F92}"/>
              </a:ext>
            </a:extLst>
          </p:cNvPr>
          <p:cNvSpPr>
            <a:spLocks noGrp="1"/>
          </p:cNvSpPr>
          <p:nvPr>
            <p:ph type="dt" sz="half" idx="10"/>
          </p:nvPr>
        </p:nvSpPr>
        <p:spPr/>
        <p:txBody>
          <a:bodyPr/>
          <a:lstStyle/>
          <a:p>
            <a:fld id="{4D59FC24-59E3-E140-8E02-A7751106374E}" type="datetimeFigureOut">
              <a:rPr lang="en-US" smtClean="0"/>
              <a:t>7/15/2022</a:t>
            </a:fld>
            <a:endParaRPr lang="en-US"/>
          </a:p>
        </p:txBody>
      </p:sp>
      <p:sp>
        <p:nvSpPr>
          <p:cNvPr id="5" name="Footer Placeholder 4">
            <a:extLst>
              <a:ext uri="{FF2B5EF4-FFF2-40B4-BE49-F238E27FC236}">
                <a16:creationId xmlns:a16="http://schemas.microsoft.com/office/drawing/2014/main" id="{3F9A8946-617E-BE47-BBC9-18F63F7328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C9A59A-F6AC-AC45-B5B9-E1A8CEF08D33}"/>
              </a:ext>
            </a:extLst>
          </p:cNvPr>
          <p:cNvSpPr>
            <a:spLocks noGrp="1"/>
          </p:cNvSpPr>
          <p:nvPr>
            <p:ph type="sldNum" sz="quarter" idx="12"/>
          </p:nvPr>
        </p:nvSpPr>
        <p:spPr/>
        <p:txBody>
          <a:bodyPr/>
          <a:lstStyle/>
          <a:p>
            <a:fld id="{A0FD7473-567D-C945-88C3-5B0897611258}" type="slidenum">
              <a:rPr lang="en-US" smtClean="0"/>
              <a:t>‹#›</a:t>
            </a:fld>
            <a:endParaRPr lang="en-US"/>
          </a:p>
        </p:txBody>
      </p:sp>
    </p:spTree>
    <p:extLst>
      <p:ext uri="{BB962C8B-B14F-4D97-AF65-F5344CB8AC3E}">
        <p14:creationId xmlns:p14="http://schemas.microsoft.com/office/powerpoint/2010/main" val="370155751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77854-0C94-3B48-A50D-332C6AA173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F910AD6-6E9C-B343-BC81-BF84629C9C9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18A3973-DC85-F54E-BA69-442670A0ABE5}"/>
              </a:ext>
            </a:extLst>
          </p:cNvPr>
          <p:cNvSpPr>
            <a:spLocks noGrp="1"/>
          </p:cNvSpPr>
          <p:nvPr>
            <p:ph type="dt" sz="half" idx="10"/>
          </p:nvPr>
        </p:nvSpPr>
        <p:spPr/>
        <p:txBody>
          <a:bodyPr/>
          <a:lstStyle/>
          <a:p>
            <a:fld id="{4D59FC24-59E3-E140-8E02-A7751106374E}" type="datetimeFigureOut">
              <a:rPr lang="en-US" smtClean="0"/>
              <a:t>7/15/2022</a:t>
            </a:fld>
            <a:endParaRPr lang="en-US"/>
          </a:p>
        </p:txBody>
      </p:sp>
      <p:sp>
        <p:nvSpPr>
          <p:cNvPr id="5" name="Footer Placeholder 4">
            <a:extLst>
              <a:ext uri="{FF2B5EF4-FFF2-40B4-BE49-F238E27FC236}">
                <a16:creationId xmlns:a16="http://schemas.microsoft.com/office/drawing/2014/main" id="{8092624B-5515-2745-B3B0-F4FF853FFC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8B291B-DFC9-B343-92D5-82737136DDB6}"/>
              </a:ext>
            </a:extLst>
          </p:cNvPr>
          <p:cNvSpPr>
            <a:spLocks noGrp="1"/>
          </p:cNvSpPr>
          <p:nvPr>
            <p:ph type="sldNum" sz="quarter" idx="12"/>
          </p:nvPr>
        </p:nvSpPr>
        <p:spPr/>
        <p:txBody>
          <a:bodyPr/>
          <a:lstStyle/>
          <a:p>
            <a:fld id="{A0FD7473-567D-C945-88C3-5B0897611258}" type="slidenum">
              <a:rPr lang="en-US" smtClean="0"/>
              <a:t>‹#›</a:t>
            </a:fld>
            <a:endParaRPr lang="en-US"/>
          </a:p>
        </p:txBody>
      </p:sp>
    </p:spTree>
    <p:extLst>
      <p:ext uri="{BB962C8B-B14F-4D97-AF65-F5344CB8AC3E}">
        <p14:creationId xmlns:p14="http://schemas.microsoft.com/office/powerpoint/2010/main" val="284975372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AE1C6-8EEF-EC41-8FAF-F6794FE18C2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8EC02A1-526D-B942-A640-6155BD1C6D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68D72CF-B7A4-5D45-8364-D0D75A12DE45}"/>
              </a:ext>
            </a:extLst>
          </p:cNvPr>
          <p:cNvSpPr>
            <a:spLocks noGrp="1"/>
          </p:cNvSpPr>
          <p:nvPr>
            <p:ph type="dt" sz="half" idx="10"/>
          </p:nvPr>
        </p:nvSpPr>
        <p:spPr/>
        <p:txBody>
          <a:bodyPr/>
          <a:lstStyle/>
          <a:p>
            <a:fld id="{4D59FC24-59E3-E140-8E02-A7751106374E}" type="datetimeFigureOut">
              <a:rPr lang="en-US" smtClean="0"/>
              <a:t>7/15/2022</a:t>
            </a:fld>
            <a:endParaRPr lang="en-US"/>
          </a:p>
        </p:txBody>
      </p:sp>
      <p:sp>
        <p:nvSpPr>
          <p:cNvPr id="5" name="Footer Placeholder 4">
            <a:extLst>
              <a:ext uri="{FF2B5EF4-FFF2-40B4-BE49-F238E27FC236}">
                <a16:creationId xmlns:a16="http://schemas.microsoft.com/office/drawing/2014/main" id="{AFCBC8F1-9A83-6C4F-A77B-5CB9CF5C15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355B14-0C04-A441-8B28-2E084D59B921}"/>
              </a:ext>
            </a:extLst>
          </p:cNvPr>
          <p:cNvSpPr>
            <a:spLocks noGrp="1"/>
          </p:cNvSpPr>
          <p:nvPr>
            <p:ph type="sldNum" sz="quarter" idx="12"/>
          </p:nvPr>
        </p:nvSpPr>
        <p:spPr/>
        <p:txBody>
          <a:bodyPr/>
          <a:lstStyle/>
          <a:p>
            <a:fld id="{A0FD7473-567D-C945-88C3-5B0897611258}" type="slidenum">
              <a:rPr lang="en-US" smtClean="0"/>
              <a:t>‹#›</a:t>
            </a:fld>
            <a:endParaRPr lang="en-US"/>
          </a:p>
        </p:txBody>
      </p:sp>
    </p:spTree>
    <p:extLst>
      <p:ext uri="{BB962C8B-B14F-4D97-AF65-F5344CB8AC3E}">
        <p14:creationId xmlns:p14="http://schemas.microsoft.com/office/powerpoint/2010/main" val="53332517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01DF4-57A9-6B4F-8402-BCBA1C12EF2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830045B-D389-D648-A459-6267661DA5C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3FE941F-C713-3246-9EB2-B9E5B57FB4E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5A7A43E-C4F5-F54C-B4D2-1437FE883544}"/>
              </a:ext>
            </a:extLst>
          </p:cNvPr>
          <p:cNvSpPr>
            <a:spLocks noGrp="1"/>
          </p:cNvSpPr>
          <p:nvPr>
            <p:ph type="dt" sz="half" idx="10"/>
          </p:nvPr>
        </p:nvSpPr>
        <p:spPr/>
        <p:txBody>
          <a:bodyPr/>
          <a:lstStyle/>
          <a:p>
            <a:fld id="{4D59FC24-59E3-E140-8E02-A7751106374E}" type="datetimeFigureOut">
              <a:rPr lang="en-US" smtClean="0"/>
              <a:t>7/15/2022</a:t>
            </a:fld>
            <a:endParaRPr lang="en-US"/>
          </a:p>
        </p:txBody>
      </p:sp>
      <p:sp>
        <p:nvSpPr>
          <p:cNvPr id="6" name="Footer Placeholder 5">
            <a:extLst>
              <a:ext uri="{FF2B5EF4-FFF2-40B4-BE49-F238E27FC236}">
                <a16:creationId xmlns:a16="http://schemas.microsoft.com/office/drawing/2014/main" id="{0CE46D56-6892-2E4B-95A8-1C1392748A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323073-60B2-6344-85D4-F770FEA760B7}"/>
              </a:ext>
            </a:extLst>
          </p:cNvPr>
          <p:cNvSpPr>
            <a:spLocks noGrp="1"/>
          </p:cNvSpPr>
          <p:nvPr>
            <p:ph type="sldNum" sz="quarter" idx="12"/>
          </p:nvPr>
        </p:nvSpPr>
        <p:spPr/>
        <p:txBody>
          <a:bodyPr/>
          <a:lstStyle/>
          <a:p>
            <a:fld id="{A0FD7473-567D-C945-88C3-5B0897611258}" type="slidenum">
              <a:rPr lang="en-US" smtClean="0"/>
              <a:t>‹#›</a:t>
            </a:fld>
            <a:endParaRPr lang="en-US"/>
          </a:p>
        </p:txBody>
      </p:sp>
    </p:spTree>
    <p:extLst>
      <p:ext uri="{BB962C8B-B14F-4D97-AF65-F5344CB8AC3E}">
        <p14:creationId xmlns:p14="http://schemas.microsoft.com/office/powerpoint/2010/main" val="346329515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5689B-0825-A04F-8FB7-08E9FBBD32B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986DCF5-B92E-0544-9FAF-5878ACCE0E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AD70230-7173-5945-AAF9-AB27F006D95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2C10FD2-F318-4E40-A690-DBCF3B322F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B6C5E37-DD9E-1F44-945C-F8C1317B36F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4932444-B12C-BE40-AB98-85ED125069BB}"/>
              </a:ext>
            </a:extLst>
          </p:cNvPr>
          <p:cNvSpPr>
            <a:spLocks noGrp="1"/>
          </p:cNvSpPr>
          <p:nvPr>
            <p:ph type="dt" sz="half" idx="10"/>
          </p:nvPr>
        </p:nvSpPr>
        <p:spPr/>
        <p:txBody>
          <a:bodyPr/>
          <a:lstStyle/>
          <a:p>
            <a:fld id="{4D59FC24-59E3-E140-8E02-A7751106374E}" type="datetimeFigureOut">
              <a:rPr lang="en-US" smtClean="0"/>
              <a:t>7/15/2022</a:t>
            </a:fld>
            <a:endParaRPr lang="en-US"/>
          </a:p>
        </p:txBody>
      </p:sp>
      <p:sp>
        <p:nvSpPr>
          <p:cNvPr id="8" name="Footer Placeholder 7">
            <a:extLst>
              <a:ext uri="{FF2B5EF4-FFF2-40B4-BE49-F238E27FC236}">
                <a16:creationId xmlns:a16="http://schemas.microsoft.com/office/drawing/2014/main" id="{E04D055C-31B6-DD44-AB11-52F7B093A6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E09337-8C7F-2E4E-A2FE-B6548B646853}"/>
              </a:ext>
            </a:extLst>
          </p:cNvPr>
          <p:cNvSpPr>
            <a:spLocks noGrp="1"/>
          </p:cNvSpPr>
          <p:nvPr>
            <p:ph type="sldNum" sz="quarter" idx="12"/>
          </p:nvPr>
        </p:nvSpPr>
        <p:spPr/>
        <p:txBody>
          <a:bodyPr/>
          <a:lstStyle/>
          <a:p>
            <a:fld id="{A0FD7473-567D-C945-88C3-5B0897611258}" type="slidenum">
              <a:rPr lang="en-US" smtClean="0"/>
              <a:t>‹#›</a:t>
            </a:fld>
            <a:endParaRPr lang="en-US"/>
          </a:p>
        </p:txBody>
      </p:sp>
    </p:spTree>
    <p:extLst>
      <p:ext uri="{BB962C8B-B14F-4D97-AF65-F5344CB8AC3E}">
        <p14:creationId xmlns:p14="http://schemas.microsoft.com/office/powerpoint/2010/main" val="24870931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3BBD8-9F7D-BE42-9A59-F847B3F4675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DD9CBB9-BD06-DD43-8CD4-5D864C790EDC}"/>
              </a:ext>
            </a:extLst>
          </p:cNvPr>
          <p:cNvSpPr>
            <a:spLocks noGrp="1"/>
          </p:cNvSpPr>
          <p:nvPr>
            <p:ph type="dt" sz="half" idx="10"/>
          </p:nvPr>
        </p:nvSpPr>
        <p:spPr/>
        <p:txBody>
          <a:bodyPr/>
          <a:lstStyle/>
          <a:p>
            <a:fld id="{4D59FC24-59E3-E140-8E02-A7751106374E}" type="datetimeFigureOut">
              <a:rPr lang="en-US" smtClean="0"/>
              <a:t>7/15/2022</a:t>
            </a:fld>
            <a:endParaRPr lang="en-US"/>
          </a:p>
        </p:txBody>
      </p:sp>
      <p:sp>
        <p:nvSpPr>
          <p:cNvPr id="4" name="Footer Placeholder 3">
            <a:extLst>
              <a:ext uri="{FF2B5EF4-FFF2-40B4-BE49-F238E27FC236}">
                <a16:creationId xmlns:a16="http://schemas.microsoft.com/office/drawing/2014/main" id="{0E1CA5A0-6077-8A47-8E6F-2549AD79D5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BE17EB-EF0E-2847-B8BB-21C82EC998DA}"/>
              </a:ext>
            </a:extLst>
          </p:cNvPr>
          <p:cNvSpPr>
            <a:spLocks noGrp="1"/>
          </p:cNvSpPr>
          <p:nvPr>
            <p:ph type="sldNum" sz="quarter" idx="12"/>
          </p:nvPr>
        </p:nvSpPr>
        <p:spPr/>
        <p:txBody>
          <a:bodyPr/>
          <a:lstStyle/>
          <a:p>
            <a:fld id="{A0FD7473-567D-C945-88C3-5B0897611258}" type="slidenum">
              <a:rPr lang="en-US" smtClean="0"/>
              <a:t>‹#›</a:t>
            </a:fld>
            <a:endParaRPr lang="en-US"/>
          </a:p>
        </p:txBody>
      </p:sp>
    </p:spTree>
    <p:extLst>
      <p:ext uri="{BB962C8B-B14F-4D97-AF65-F5344CB8AC3E}">
        <p14:creationId xmlns:p14="http://schemas.microsoft.com/office/powerpoint/2010/main" val="353645564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D984CB-358C-9B42-9436-D6F5BC5E720E}"/>
              </a:ext>
            </a:extLst>
          </p:cNvPr>
          <p:cNvSpPr>
            <a:spLocks noGrp="1"/>
          </p:cNvSpPr>
          <p:nvPr>
            <p:ph type="dt" sz="half" idx="10"/>
          </p:nvPr>
        </p:nvSpPr>
        <p:spPr/>
        <p:txBody>
          <a:bodyPr/>
          <a:lstStyle/>
          <a:p>
            <a:fld id="{4D59FC24-59E3-E140-8E02-A7751106374E}" type="datetimeFigureOut">
              <a:rPr lang="en-US" smtClean="0"/>
              <a:t>7/15/2022</a:t>
            </a:fld>
            <a:endParaRPr lang="en-US"/>
          </a:p>
        </p:txBody>
      </p:sp>
      <p:sp>
        <p:nvSpPr>
          <p:cNvPr id="3" name="Footer Placeholder 2">
            <a:extLst>
              <a:ext uri="{FF2B5EF4-FFF2-40B4-BE49-F238E27FC236}">
                <a16:creationId xmlns:a16="http://schemas.microsoft.com/office/drawing/2014/main" id="{B7BC695D-2D84-4C41-AEB1-583F8D92AC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12DFCC-1EE4-DC47-881F-B4F44A3599E4}"/>
              </a:ext>
            </a:extLst>
          </p:cNvPr>
          <p:cNvSpPr>
            <a:spLocks noGrp="1"/>
          </p:cNvSpPr>
          <p:nvPr>
            <p:ph type="sldNum" sz="quarter" idx="12"/>
          </p:nvPr>
        </p:nvSpPr>
        <p:spPr/>
        <p:txBody>
          <a:bodyPr/>
          <a:lstStyle/>
          <a:p>
            <a:fld id="{A0FD7473-567D-C945-88C3-5B0897611258}" type="slidenum">
              <a:rPr lang="en-US" smtClean="0"/>
              <a:t>‹#›</a:t>
            </a:fld>
            <a:endParaRPr lang="en-US"/>
          </a:p>
        </p:txBody>
      </p:sp>
    </p:spTree>
    <p:extLst>
      <p:ext uri="{BB962C8B-B14F-4D97-AF65-F5344CB8AC3E}">
        <p14:creationId xmlns:p14="http://schemas.microsoft.com/office/powerpoint/2010/main" val="38940839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72EEC1-31FF-462C-AC07-4D4E291526A0}" type="datetimeFigureOut">
              <a:rPr lang="en-US" smtClean="0"/>
              <a:t>7/15/2022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B7BB42-AA4D-47E9-ABEF-70F4FFA49FB7}" type="slidenum">
              <a:rPr lang="en-US" smtClean="0"/>
              <a:t>‹#›</a:t>
            </a:fld>
            <a:endParaRPr lang="en-US" dirty="0"/>
          </a:p>
        </p:txBody>
      </p:sp>
    </p:spTree>
    <p:extLst>
      <p:ext uri="{BB962C8B-B14F-4D97-AF65-F5344CB8AC3E}">
        <p14:creationId xmlns:p14="http://schemas.microsoft.com/office/powerpoint/2010/main" val="34280657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F276E-507A-754E-87F5-BCF52C47B62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7C3AFFE-63FD-AA47-AD0D-DFA3A5840A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635670B-4424-7341-ADC8-27CB60E505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F1B6AF5-19C6-BD48-9374-B9AEAE708DE5}"/>
              </a:ext>
            </a:extLst>
          </p:cNvPr>
          <p:cNvSpPr>
            <a:spLocks noGrp="1"/>
          </p:cNvSpPr>
          <p:nvPr>
            <p:ph type="dt" sz="half" idx="10"/>
          </p:nvPr>
        </p:nvSpPr>
        <p:spPr/>
        <p:txBody>
          <a:bodyPr/>
          <a:lstStyle/>
          <a:p>
            <a:fld id="{4D59FC24-59E3-E140-8E02-A7751106374E}" type="datetimeFigureOut">
              <a:rPr lang="en-US" smtClean="0"/>
              <a:t>7/15/2022</a:t>
            </a:fld>
            <a:endParaRPr lang="en-US"/>
          </a:p>
        </p:txBody>
      </p:sp>
      <p:sp>
        <p:nvSpPr>
          <p:cNvPr id="6" name="Footer Placeholder 5">
            <a:extLst>
              <a:ext uri="{FF2B5EF4-FFF2-40B4-BE49-F238E27FC236}">
                <a16:creationId xmlns:a16="http://schemas.microsoft.com/office/drawing/2014/main" id="{9429BC71-C69C-7B4A-AF6F-7066CA52E0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5E3581-F94B-E84A-BC61-410DC9AE2E1E}"/>
              </a:ext>
            </a:extLst>
          </p:cNvPr>
          <p:cNvSpPr>
            <a:spLocks noGrp="1"/>
          </p:cNvSpPr>
          <p:nvPr>
            <p:ph type="sldNum" sz="quarter" idx="12"/>
          </p:nvPr>
        </p:nvSpPr>
        <p:spPr/>
        <p:txBody>
          <a:bodyPr/>
          <a:lstStyle/>
          <a:p>
            <a:fld id="{A0FD7473-567D-C945-88C3-5B0897611258}" type="slidenum">
              <a:rPr lang="en-US" smtClean="0"/>
              <a:t>‹#›</a:t>
            </a:fld>
            <a:endParaRPr lang="en-US"/>
          </a:p>
        </p:txBody>
      </p:sp>
    </p:spTree>
    <p:extLst>
      <p:ext uri="{BB962C8B-B14F-4D97-AF65-F5344CB8AC3E}">
        <p14:creationId xmlns:p14="http://schemas.microsoft.com/office/powerpoint/2010/main" val="335394453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ACADF-6E56-DD44-8AF9-93280338C33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D181722-064A-0A4E-B950-02BFA76927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B513E3-57DA-8043-82D5-EB0C63F193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19F66BB-A4BE-0043-BBF7-99E89665A91A}"/>
              </a:ext>
            </a:extLst>
          </p:cNvPr>
          <p:cNvSpPr>
            <a:spLocks noGrp="1"/>
          </p:cNvSpPr>
          <p:nvPr>
            <p:ph type="dt" sz="half" idx="10"/>
          </p:nvPr>
        </p:nvSpPr>
        <p:spPr/>
        <p:txBody>
          <a:bodyPr/>
          <a:lstStyle/>
          <a:p>
            <a:fld id="{4D59FC24-59E3-E140-8E02-A7751106374E}" type="datetimeFigureOut">
              <a:rPr lang="en-US" smtClean="0"/>
              <a:t>7/15/2022</a:t>
            </a:fld>
            <a:endParaRPr lang="en-US"/>
          </a:p>
        </p:txBody>
      </p:sp>
      <p:sp>
        <p:nvSpPr>
          <p:cNvPr id="6" name="Footer Placeholder 5">
            <a:extLst>
              <a:ext uri="{FF2B5EF4-FFF2-40B4-BE49-F238E27FC236}">
                <a16:creationId xmlns:a16="http://schemas.microsoft.com/office/drawing/2014/main" id="{9945B431-676E-5B48-87DF-1282C2F48A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14832E-041E-6B4F-A689-75CA44559201}"/>
              </a:ext>
            </a:extLst>
          </p:cNvPr>
          <p:cNvSpPr>
            <a:spLocks noGrp="1"/>
          </p:cNvSpPr>
          <p:nvPr>
            <p:ph type="sldNum" sz="quarter" idx="12"/>
          </p:nvPr>
        </p:nvSpPr>
        <p:spPr/>
        <p:txBody>
          <a:bodyPr/>
          <a:lstStyle/>
          <a:p>
            <a:fld id="{A0FD7473-567D-C945-88C3-5B0897611258}" type="slidenum">
              <a:rPr lang="en-US" smtClean="0"/>
              <a:t>‹#›</a:t>
            </a:fld>
            <a:endParaRPr lang="en-US"/>
          </a:p>
        </p:txBody>
      </p:sp>
    </p:spTree>
    <p:extLst>
      <p:ext uri="{BB962C8B-B14F-4D97-AF65-F5344CB8AC3E}">
        <p14:creationId xmlns:p14="http://schemas.microsoft.com/office/powerpoint/2010/main" val="63040955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09C70-F8E8-2840-B5E0-7B09682CC77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E692AB6-0D13-D149-9C5E-955BA3CCEF6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EF146B4-6699-6A48-8650-56353F2C4CC6}"/>
              </a:ext>
            </a:extLst>
          </p:cNvPr>
          <p:cNvSpPr>
            <a:spLocks noGrp="1"/>
          </p:cNvSpPr>
          <p:nvPr>
            <p:ph type="dt" sz="half" idx="10"/>
          </p:nvPr>
        </p:nvSpPr>
        <p:spPr/>
        <p:txBody>
          <a:bodyPr/>
          <a:lstStyle/>
          <a:p>
            <a:fld id="{4D59FC24-59E3-E140-8E02-A7751106374E}" type="datetimeFigureOut">
              <a:rPr lang="en-US" smtClean="0"/>
              <a:t>7/15/2022</a:t>
            </a:fld>
            <a:endParaRPr lang="en-US"/>
          </a:p>
        </p:txBody>
      </p:sp>
      <p:sp>
        <p:nvSpPr>
          <p:cNvPr id="5" name="Footer Placeholder 4">
            <a:extLst>
              <a:ext uri="{FF2B5EF4-FFF2-40B4-BE49-F238E27FC236}">
                <a16:creationId xmlns:a16="http://schemas.microsoft.com/office/drawing/2014/main" id="{E47A1D42-67E8-2F4B-8302-22C0576B0D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42E7B2-F08C-5643-A869-02B9C9773030}"/>
              </a:ext>
            </a:extLst>
          </p:cNvPr>
          <p:cNvSpPr>
            <a:spLocks noGrp="1"/>
          </p:cNvSpPr>
          <p:nvPr>
            <p:ph type="sldNum" sz="quarter" idx="12"/>
          </p:nvPr>
        </p:nvSpPr>
        <p:spPr/>
        <p:txBody>
          <a:bodyPr/>
          <a:lstStyle/>
          <a:p>
            <a:fld id="{A0FD7473-567D-C945-88C3-5B0897611258}" type="slidenum">
              <a:rPr lang="en-US" smtClean="0"/>
              <a:t>‹#›</a:t>
            </a:fld>
            <a:endParaRPr lang="en-US"/>
          </a:p>
        </p:txBody>
      </p:sp>
    </p:spTree>
    <p:extLst>
      <p:ext uri="{BB962C8B-B14F-4D97-AF65-F5344CB8AC3E}">
        <p14:creationId xmlns:p14="http://schemas.microsoft.com/office/powerpoint/2010/main" val="408656365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6E3207-BE51-8F4D-AED7-E894B8EEE6B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E53E908-3801-4045-9D80-9B3E0F09055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7476C66-24FF-7144-B18A-DECC4BC3DD58}"/>
              </a:ext>
            </a:extLst>
          </p:cNvPr>
          <p:cNvSpPr>
            <a:spLocks noGrp="1"/>
          </p:cNvSpPr>
          <p:nvPr>
            <p:ph type="dt" sz="half" idx="10"/>
          </p:nvPr>
        </p:nvSpPr>
        <p:spPr/>
        <p:txBody>
          <a:bodyPr/>
          <a:lstStyle/>
          <a:p>
            <a:fld id="{4D59FC24-59E3-E140-8E02-A7751106374E}" type="datetimeFigureOut">
              <a:rPr lang="en-US" smtClean="0"/>
              <a:t>7/15/2022</a:t>
            </a:fld>
            <a:endParaRPr lang="en-US"/>
          </a:p>
        </p:txBody>
      </p:sp>
      <p:sp>
        <p:nvSpPr>
          <p:cNvPr id="5" name="Footer Placeholder 4">
            <a:extLst>
              <a:ext uri="{FF2B5EF4-FFF2-40B4-BE49-F238E27FC236}">
                <a16:creationId xmlns:a16="http://schemas.microsoft.com/office/drawing/2014/main" id="{C50DEB94-63E7-E44F-A945-B1CBCF032B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0C9908-F2DC-EC4E-9925-6515887BED9D}"/>
              </a:ext>
            </a:extLst>
          </p:cNvPr>
          <p:cNvSpPr>
            <a:spLocks noGrp="1"/>
          </p:cNvSpPr>
          <p:nvPr>
            <p:ph type="sldNum" sz="quarter" idx="12"/>
          </p:nvPr>
        </p:nvSpPr>
        <p:spPr/>
        <p:txBody>
          <a:bodyPr/>
          <a:lstStyle/>
          <a:p>
            <a:fld id="{A0FD7473-567D-C945-88C3-5B0897611258}" type="slidenum">
              <a:rPr lang="en-US" smtClean="0"/>
              <a:t>‹#›</a:t>
            </a:fld>
            <a:endParaRPr lang="en-US"/>
          </a:p>
        </p:txBody>
      </p:sp>
    </p:spTree>
    <p:extLst>
      <p:ext uri="{BB962C8B-B14F-4D97-AF65-F5344CB8AC3E}">
        <p14:creationId xmlns:p14="http://schemas.microsoft.com/office/powerpoint/2010/main" val="10601749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72EEC1-31FF-462C-AC07-4D4E291526A0}" type="datetimeFigureOut">
              <a:rPr lang="en-US" smtClean="0"/>
              <a:t>7/15/2022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B7BB42-AA4D-47E9-ABEF-70F4FFA49FB7}" type="slidenum">
              <a:rPr lang="en-US" smtClean="0"/>
              <a:t>‹#›</a:t>
            </a:fld>
            <a:endParaRPr lang="en-US" dirty="0"/>
          </a:p>
        </p:txBody>
      </p:sp>
    </p:spTree>
    <p:extLst>
      <p:ext uri="{BB962C8B-B14F-4D97-AF65-F5344CB8AC3E}">
        <p14:creationId xmlns:p14="http://schemas.microsoft.com/office/powerpoint/2010/main" val="39430168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185436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37374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4521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81934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54032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06174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22592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62"/>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8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3ABCB0-144B-4484-9368-4B6C18CB3EDD}"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67726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016427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460771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222888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385522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J-PAL Content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sz="1100"/>
            </a:lvl1pPr>
          </a:lstStyle>
          <a:p>
            <a:r>
              <a:rPr lang="en-US" dirty="0">
                <a:solidFill>
                  <a:prstClr val="black">
                    <a:tint val="75000"/>
                  </a:prstClr>
                </a:solidFill>
              </a:rPr>
              <a:t>j-pal | creating moves to opportunity</a:t>
            </a:r>
          </a:p>
        </p:txBody>
      </p:sp>
      <p:sp>
        <p:nvSpPr>
          <p:cNvPr id="6" name="Slide Number Placeholder 5"/>
          <p:cNvSpPr>
            <a:spLocks noGrp="1"/>
          </p:cNvSpPr>
          <p:nvPr>
            <p:ph type="sldNum" sz="quarter" idx="12"/>
          </p:nvPr>
        </p:nvSpPr>
        <p:spPr/>
        <p:txBody>
          <a:bodyPr/>
          <a:lstStyle>
            <a:lvl1pPr>
              <a:defRPr sz="1100"/>
            </a:lvl1pPr>
          </a:lstStyle>
          <a:p>
            <a:fld id="{2ECB1696-1F23-9849-960D-916B9EF0C8D4}" type="slidenum">
              <a:rPr lang="en-US" smtClean="0">
                <a:solidFill>
                  <a:prstClr val="black">
                    <a:tint val="75000"/>
                  </a:prstClr>
                </a:solidFill>
              </a:rPr>
              <a:pPr/>
              <a:t>‹#›</a:t>
            </a:fld>
            <a:endParaRPr lang="en-US" dirty="0">
              <a:solidFill>
                <a:prstClr val="black">
                  <a:tint val="75000"/>
                </a:prstClr>
              </a:solidFill>
            </a:endParaRPr>
          </a:p>
        </p:txBody>
      </p:sp>
      <p:sp>
        <p:nvSpPr>
          <p:cNvPr id="7" name="Title Placeholder 1"/>
          <p:cNvSpPr>
            <a:spLocks noGrp="1"/>
          </p:cNvSpPr>
          <p:nvPr>
            <p:ph type="title" hasCustomPrompt="1"/>
          </p:nvPr>
        </p:nvSpPr>
        <p:spPr>
          <a:xfrm>
            <a:off x="609600" y="201168"/>
            <a:ext cx="10972800" cy="1152144"/>
          </a:xfrm>
          <a:prstGeom prst="rect">
            <a:avLst/>
          </a:prstGeom>
        </p:spPr>
        <p:txBody>
          <a:bodyPr vert="horz" lIns="91440" tIns="45720" rIns="91440" bIns="45720" rtlCol="0" anchor="ctr">
            <a:normAutofit/>
          </a:bodyPr>
          <a:lstStyle>
            <a:lvl1pPr>
              <a:defRPr baseline="0"/>
            </a:lvl1pPr>
          </a:lstStyle>
          <a:p>
            <a:r>
              <a:rPr lang="en-US" dirty="0"/>
              <a:t>Click </a:t>
            </a:r>
            <a:r>
              <a:rPr lang="en-US"/>
              <a:t>to edit </a:t>
            </a:r>
            <a:r>
              <a:rPr lang="en-US" dirty="0"/>
              <a:t>title style</a:t>
            </a:r>
          </a:p>
        </p:txBody>
      </p:sp>
      <p:sp>
        <p:nvSpPr>
          <p:cNvPr id="3" name="Content Placeholder 2"/>
          <p:cNvSpPr>
            <a:spLocks noGrp="1"/>
          </p:cNvSpPr>
          <p:nvPr>
            <p:ph sz="quarter" idx="14"/>
          </p:nvPr>
        </p:nvSpPr>
        <p:spPr>
          <a:xfrm>
            <a:off x="609599" y="1472184"/>
            <a:ext cx="10972800" cy="47092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93861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14895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53607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43011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67994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26279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3ABCB0-144B-4484-9368-4B6C18CB3EDD}" type="datetimeFigureOut">
              <a:rPr lang="en-US" smtClean="0">
                <a:solidFill>
                  <a:prstClr val="black">
                    <a:tint val="75000"/>
                  </a:prstClr>
                </a:solidFill>
              </a:rPr>
              <a:pPr/>
              <a:t>7/15/2022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052799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565084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396432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01569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48119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99802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91663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J-PAL Content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sz="1100"/>
            </a:lvl1pPr>
          </a:lstStyle>
          <a:p>
            <a:r>
              <a:rPr lang="en-US" dirty="0">
                <a:solidFill>
                  <a:prstClr val="black">
                    <a:tint val="75000"/>
                  </a:prstClr>
                </a:solidFill>
              </a:rPr>
              <a:t>j-pal | creating moves to opportunity</a:t>
            </a:r>
          </a:p>
        </p:txBody>
      </p:sp>
      <p:sp>
        <p:nvSpPr>
          <p:cNvPr id="6" name="Slide Number Placeholder 5"/>
          <p:cNvSpPr>
            <a:spLocks noGrp="1"/>
          </p:cNvSpPr>
          <p:nvPr>
            <p:ph type="sldNum" sz="quarter" idx="12"/>
          </p:nvPr>
        </p:nvSpPr>
        <p:spPr/>
        <p:txBody>
          <a:bodyPr/>
          <a:lstStyle>
            <a:lvl1pPr>
              <a:defRPr sz="1100"/>
            </a:lvl1pPr>
          </a:lstStyle>
          <a:p>
            <a:fld id="{2ECB1696-1F23-9849-960D-916B9EF0C8D4}" type="slidenum">
              <a:rPr lang="en-US" smtClean="0">
                <a:solidFill>
                  <a:prstClr val="black">
                    <a:tint val="75000"/>
                  </a:prstClr>
                </a:solidFill>
              </a:rPr>
              <a:pPr/>
              <a:t>‹#›</a:t>
            </a:fld>
            <a:endParaRPr lang="en-US" dirty="0">
              <a:solidFill>
                <a:prstClr val="black">
                  <a:tint val="75000"/>
                </a:prstClr>
              </a:solidFill>
            </a:endParaRPr>
          </a:p>
        </p:txBody>
      </p:sp>
      <p:sp>
        <p:nvSpPr>
          <p:cNvPr id="7" name="Title Placeholder 1"/>
          <p:cNvSpPr>
            <a:spLocks noGrp="1"/>
          </p:cNvSpPr>
          <p:nvPr>
            <p:ph type="title" hasCustomPrompt="1"/>
          </p:nvPr>
        </p:nvSpPr>
        <p:spPr>
          <a:xfrm>
            <a:off x="609600" y="201168"/>
            <a:ext cx="10972800" cy="1152144"/>
          </a:xfrm>
          <a:prstGeom prst="rect">
            <a:avLst/>
          </a:prstGeom>
        </p:spPr>
        <p:txBody>
          <a:bodyPr vert="horz" lIns="91440" tIns="45720" rIns="91440" bIns="45720" rtlCol="0" anchor="ctr">
            <a:normAutofit/>
          </a:bodyPr>
          <a:lstStyle>
            <a:lvl1pPr>
              <a:defRPr baseline="0"/>
            </a:lvl1pPr>
          </a:lstStyle>
          <a:p>
            <a:r>
              <a:rPr lang="en-US" dirty="0"/>
              <a:t>Click </a:t>
            </a:r>
            <a:r>
              <a:rPr lang="en-US"/>
              <a:t>to edit </a:t>
            </a:r>
            <a:r>
              <a:rPr lang="en-US" dirty="0"/>
              <a:t>title style</a:t>
            </a:r>
          </a:p>
        </p:txBody>
      </p:sp>
      <p:sp>
        <p:nvSpPr>
          <p:cNvPr id="3" name="Content Placeholder 2"/>
          <p:cNvSpPr>
            <a:spLocks noGrp="1"/>
          </p:cNvSpPr>
          <p:nvPr>
            <p:ph sz="quarter" idx="14"/>
          </p:nvPr>
        </p:nvSpPr>
        <p:spPr>
          <a:xfrm>
            <a:off x="609599" y="1472184"/>
            <a:ext cx="10972800" cy="47092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694268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B3ABCB0-144B-4484-9368-4B6C18CB3EDD}"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23800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3ABCB0-144B-4484-9368-4B6C18CB3EDD}"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132219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62"/>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8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3ABCB0-144B-4484-9368-4B6C18CB3EDD}"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66312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3ABCB0-144B-4484-9368-4B6C18CB3EDD}" type="datetimeFigureOut">
              <a:rPr lang="en-US" smtClean="0">
                <a:solidFill>
                  <a:prstClr val="black">
                    <a:tint val="75000"/>
                  </a:prstClr>
                </a:solidFill>
              </a:rPr>
              <a:pPr/>
              <a:t>7/15/2022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704130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3ABCB0-144B-4484-9368-4B6C18CB3EDD}" type="datetimeFigureOut">
              <a:rPr lang="en-US" smtClean="0">
                <a:solidFill>
                  <a:prstClr val="black">
                    <a:tint val="75000"/>
                  </a:prstClr>
                </a:solidFill>
              </a:rPr>
              <a:pPr/>
              <a:t>7/15/2022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95387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3ABCB0-144B-4484-9368-4B6C18CB3EDD}" type="datetimeFigureOut">
              <a:rPr lang="en-US" smtClean="0">
                <a:solidFill>
                  <a:prstClr val="black">
                    <a:tint val="75000"/>
                  </a:prstClr>
                </a:solidFill>
              </a:rPr>
              <a:pPr/>
              <a:t>7/15/2022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02591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3ABCB0-144B-4484-9368-4B6C18CB3EDD}" type="datetimeFigureOut">
              <a:rPr lang="en-US" smtClean="0">
                <a:solidFill>
                  <a:prstClr val="black">
                    <a:tint val="75000"/>
                  </a:prstClr>
                </a:solidFill>
              </a:rPr>
              <a:pPr/>
              <a:t>7/15/2022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61555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3ABCB0-144B-4484-9368-4B6C18CB3EDD}" type="datetimeFigureOut">
              <a:rPr lang="en-US" smtClean="0">
                <a:solidFill>
                  <a:prstClr val="black">
                    <a:tint val="75000"/>
                  </a:prstClr>
                </a:solidFill>
              </a:rPr>
              <a:pPr/>
              <a:t>7/15/2022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656972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4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B3ABCB0-144B-4484-9368-4B6C18CB3EDD}" type="datetimeFigureOut">
              <a:rPr lang="en-US" smtClean="0">
                <a:solidFill>
                  <a:prstClr val="black">
                    <a:tint val="75000"/>
                  </a:prstClr>
                </a:solidFill>
              </a:rPr>
              <a:pPr/>
              <a:t>7/15/2022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48515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4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B3ABCB0-144B-4484-9368-4B6C18CB3EDD}" type="datetimeFigureOut">
              <a:rPr lang="en-US" smtClean="0">
                <a:solidFill>
                  <a:prstClr val="black">
                    <a:tint val="75000"/>
                  </a:prstClr>
                </a:solidFill>
              </a:rPr>
              <a:pPr/>
              <a:t>7/15/2022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301040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3ABCB0-144B-4484-9368-4B6C18CB3EDD}"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39308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3ABCB0-144B-4484-9368-4B6C18CB3EDD}"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728077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87361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050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3ABCB0-144B-4484-9368-4B6C18CB3EDD}" type="datetimeFigureOut">
              <a:rPr lang="en-US" smtClean="0">
                <a:solidFill>
                  <a:prstClr val="black">
                    <a:tint val="75000"/>
                  </a:prstClr>
                </a:solidFill>
              </a:rPr>
              <a:pPr/>
              <a:t>7/15/2022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094227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607439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10184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770232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357649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23110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639436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736044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645823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344752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J-PAL Content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sz="1100"/>
            </a:lvl1pPr>
          </a:lstStyle>
          <a:p>
            <a:r>
              <a:rPr lang="en-US" dirty="0">
                <a:solidFill>
                  <a:prstClr val="black">
                    <a:tint val="75000"/>
                  </a:prstClr>
                </a:solidFill>
              </a:rPr>
              <a:t>j-pal | creating moves to opportunity</a:t>
            </a:r>
          </a:p>
        </p:txBody>
      </p:sp>
      <p:sp>
        <p:nvSpPr>
          <p:cNvPr id="6" name="Slide Number Placeholder 5"/>
          <p:cNvSpPr>
            <a:spLocks noGrp="1"/>
          </p:cNvSpPr>
          <p:nvPr>
            <p:ph type="sldNum" sz="quarter" idx="12"/>
          </p:nvPr>
        </p:nvSpPr>
        <p:spPr/>
        <p:txBody>
          <a:bodyPr/>
          <a:lstStyle>
            <a:lvl1pPr>
              <a:defRPr sz="1100"/>
            </a:lvl1pPr>
          </a:lstStyle>
          <a:p>
            <a:fld id="{2ECB1696-1F23-9849-960D-916B9EF0C8D4}" type="slidenum">
              <a:rPr lang="en-US" smtClean="0">
                <a:solidFill>
                  <a:prstClr val="black">
                    <a:tint val="75000"/>
                  </a:prstClr>
                </a:solidFill>
              </a:rPr>
              <a:pPr/>
              <a:t>‹#›</a:t>
            </a:fld>
            <a:endParaRPr lang="en-US" dirty="0">
              <a:solidFill>
                <a:prstClr val="black">
                  <a:tint val="75000"/>
                </a:prstClr>
              </a:solidFill>
            </a:endParaRPr>
          </a:p>
        </p:txBody>
      </p:sp>
      <p:sp>
        <p:nvSpPr>
          <p:cNvPr id="7" name="Title Placeholder 1"/>
          <p:cNvSpPr>
            <a:spLocks noGrp="1"/>
          </p:cNvSpPr>
          <p:nvPr>
            <p:ph type="title" hasCustomPrompt="1"/>
          </p:nvPr>
        </p:nvSpPr>
        <p:spPr>
          <a:xfrm>
            <a:off x="609600" y="201168"/>
            <a:ext cx="10972800" cy="1152144"/>
          </a:xfrm>
          <a:prstGeom prst="rect">
            <a:avLst/>
          </a:prstGeom>
        </p:spPr>
        <p:txBody>
          <a:bodyPr vert="horz" lIns="91440" tIns="45720" rIns="91440" bIns="45720" rtlCol="0" anchor="ctr">
            <a:normAutofit/>
          </a:bodyPr>
          <a:lstStyle>
            <a:lvl1pPr>
              <a:defRPr baseline="0"/>
            </a:lvl1pPr>
          </a:lstStyle>
          <a:p>
            <a:r>
              <a:rPr lang="en-US" dirty="0"/>
              <a:t>Click </a:t>
            </a:r>
            <a:r>
              <a:rPr lang="en-US"/>
              <a:t>to edit </a:t>
            </a:r>
            <a:r>
              <a:rPr lang="en-US" dirty="0"/>
              <a:t>title style</a:t>
            </a:r>
          </a:p>
        </p:txBody>
      </p:sp>
      <p:sp>
        <p:nvSpPr>
          <p:cNvPr id="3" name="Content Placeholder 2"/>
          <p:cNvSpPr>
            <a:spLocks noGrp="1"/>
          </p:cNvSpPr>
          <p:nvPr>
            <p:ph sz="quarter" idx="14"/>
          </p:nvPr>
        </p:nvSpPr>
        <p:spPr>
          <a:xfrm>
            <a:off x="609599" y="1472184"/>
            <a:ext cx="10972800" cy="47092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9218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3ABCB0-144B-4484-9368-4B6C18CB3EDD}" type="datetimeFigureOut">
              <a:rPr lang="en-US" smtClean="0">
                <a:solidFill>
                  <a:prstClr val="black">
                    <a:tint val="75000"/>
                  </a:prstClr>
                </a:solidFill>
              </a:rPr>
              <a:pPr/>
              <a:t>7/15/2022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019908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FFFF5-C476-43CD-BF96-0DB8AD4B94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C1E010-4B91-446F-AA48-7EB2970479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65FC872-C0C4-42FB-B21D-A0822DA72496}"/>
              </a:ext>
            </a:extLst>
          </p:cNvPr>
          <p:cNvSpPr>
            <a:spLocks noGrp="1"/>
          </p:cNvSpPr>
          <p:nvPr>
            <p:ph type="dt" sz="half" idx="10"/>
          </p:nvPr>
        </p:nvSpPr>
        <p:spPr/>
        <p:txBody>
          <a:bodyPr/>
          <a:lstStyle/>
          <a:p>
            <a:fld id="{8DAA3545-9076-4F91-9663-5991584248B1}" type="datetimeFigureOut">
              <a:rPr lang="en-GB" smtClean="0">
                <a:solidFill>
                  <a:prstClr val="black">
                    <a:tint val="75000"/>
                  </a:prstClr>
                </a:solidFill>
              </a:rPr>
              <a:pPr/>
              <a:t>15/07/2022</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A3078EEF-84B6-4EAF-B291-1AD433A43445}"/>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5BDC9058-83D5-4481-AB01-40F6531C108C}"/>
              </a:ext>
            </a:extLst>
          </p:cNvPr>
          <p:cNvSpPr>
            <a:spLocks noGrp="1"/>
          </p:cNvSpPr>
          <p:nvPr>
            <p:ph type="sldNum" sz="quarter" idx="12"/>
          </p:nvPr>
        </p:nvSpPr>
        <p:spPr/>
        <p:txBody>
          <a:bodyPr/>
          <a:lstStyle/>
          <a:p>
            <a:fld id="{6A60C20F-ACF8-4DEC-9A98-E7BF86244E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715498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42EED-1CF0-4B60-B0CB-DAD5DCA4BF5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7B19BDE-E5D8-44D8-A7DF-E26D6B49B0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DF4BF4-2529-4FAE-BACF-8533FC50200B}"/>
              </a:ext>
            </a:extLst>
          </p:cNvPr>
          <p:cNvSpPr>
            <a:spLocks noGrp="1"/>
          </p:cNvSpPr>
          <p:nvPr>
            <p:ph type="dt" sz="half" idx="10"/>
          </p:nvPr>
        </p:nvSpPr>
        <p:spPr/>
        <p:txBody>
          <a:bodyPr/>
          <a:lstStyle/>
          <a:p>
            <a:fld id="{8DAA3545-9076-4F91-9663-5991584248B1}" type="datetimeFigureOut">
              <a:rPr lang="en-GB" smtClean="0">
                <a:solidFill>
                  <a:prstClr val="black">
                    <a:tint val="75000"/>
                  </a:prstClr>
                </a:solidFill>
              </a:rPr>
              <a:pPr/>
              <a:t>15/07/2022</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1D7AD6EE-018F-4F23-9FFE-97E6A891DD85}"/>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5C264035-A525-4518-8714-A60142387BC2}"/>
              </a:ext>
            </a:extLst>
          </p:cNvPr>
          <p:cNvSpPr>
            <a:spLocks noGrp="1"/>
          </p:cNvSpPr>
          <p:nvPr>
            <p:ph type="sldNum" sz="quarter" idx="12"/>
          </p:nvPr>
        </p:nvSpPr>
        <p:spPr/>
        <p:txBody>
          <a:bodyPr/>
          <a:lstStyle/>
          <a:p>
            <a:fld id="{6A60C20F-ACF8-4DEC-9A98-E7BF86244E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051405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5E63D-9130-4A42-9A7B-0CC608BC16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072C2E-344F-46DA-8548-E7923CCE78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1B2A14-A933-48F7-83F1-8E59862787C6}"/>
              </a:ext>
            </a:extLst>
          </p:cNvPr>
          <p:cNvSpPr>
            <a:spLocks noGrp="1"/>
          </p:cNvSpPr>
          <p:nvPr>
            <p:ph type="dt" sz="half" idx="10"/>
          </p:nvPr>
        </p:nvSpPr>
        <p:spPr/>
        <p:txBody>
          <a:bodyPr/>
          <a:lstStyle/>
          <a:p>
            <a:fld id="{8DAA3545-9076-4F91-9663-5991584248B1}" type="datetimeFigureOut">
              <a:rPr lang="en-GB" smtClean="0">
                <a:solidFill>
                  <a:prstClr val="black">
                    <a:tint val="75000"/>
                  </a:prstClr>
                </a:solidFill>
              </a:rPr>
              <a:pPr/>
              <a:t>15/07/2022</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AF5A8B0A-6866-449F-9DF0-3C42EEF91BEA}"/>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562FDDA3-7CA6-424C-A4BD-F0965820BE20}"/>
              </a:ext>
            </a:extLst>
          </p:cNvPr>
          <p:cNvSpPr>
            <a:spLocks noGrp="1"/>
          </p:cNvSpPr>
          <p:nvPr>
            <p:ph type="sldNum" sz="quarter" idx="12"/>
          </p:nvPr>
        </p:nvSpPr>
        <p:spPr/>
        <p:txBody>
          <a:bodyPr/>
          <a:lstStyle/>
          <a:p>
            <a:fld id="{6A60C20F-ACF8-4DEC-9A98-E7BF86244E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446794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82328-83E0-4923-B011-6EA6CC0C392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96E20F8-BF27-43E3-B3EB-9AEB4AA3DE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9D6F9AB-EAAD-4774-BBB9-589A4F992A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293D6C2-7313-4BB5-94BC-514B41ADBE39}"/>
              </a:ext>
            </a:extLst>
          </p:cNvPr>
          <p:cNvSpPr>
            <a:spLocks noGrp="1"/>
          </p:cNvSpPr>
          <p:nvPr>
            <p:ph type="dt" sz="half" idx="10"/>
          </p:nvPr>
        </p:nvSpPr>
        <p:spPr/>
        <p:txBody>
          <a:bodyPr/>
          <a:lstStyle/>
          <a:p>
            <a:fld id="{8DAA3545-9076-4F91-9663-5991584248B1}" type="datetimeFigureOut">
              <a:rPr lang="en-GB" smtClean="0">
                <a:solidFill>
                  <a:prstClr val="black">
                    <a:tint val="75000"/>
                  </a:prstClr>
                </a:solidFill>
              </a:rPr>
              <a:pPr/>
              <a:t>15/07/2022</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EC95FE60-99BC-4B2B-8E30-E1241C29427F}"/>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id="{9042CFCB-A611-40E4-A45F-417FFA3843A3}"/>
              </a:ext>
            </a:extLst>
          </p:cNvPr>
          <p:cNvSpPr>
            <a:spLocks noGrp="1"/>
          </p:cNvSpPr>
          <p:nvPr>
            <p:ph type="sldNum" sz="quarter" idx="12"/>
          </p:nvPr>
        </p:nvSpPr>
        <p:spPr/>
        <p:txBody>
          <a:bodyPr/>
          <a:lstStyle/>
          <a:p>
            <a:fld id="{6A60C20F-ACF8-4DEC-9A98-E7BF86244E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023344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8858B-B886-41BA-9152-8C6346642DF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0931368-F360-4666-A4BD-C74C233592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F42074-C2D7-4D32-BB7C-32E004D692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37D68D8-EB97-4D13-8A1B-F48E3F71B7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99DA50-EE5C-4925-8F96-C42AD41744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746CF4F-1A12-4BC9-8023-58767B515238}"/>
              </a:ext>
            </a:extLst>
          </p:cNvPr>
          <p:cNvSpPr>
            <a:spLocks noGrp="1"/>
          </p:cNvSpPr>
          <p:nvPr>
            <p:ph type="dt" sz="half" idx="10"/>
          </p:nvPr>
        </p:nvSpPr>
        <p:spPr/>
        <p:txBody>
          <a:bodyPr/>
          <a:lstStyle/>
          <a:p>
            <a:fld id="{8DAA3545-9076-4F91-9663-5991584248B1}" type="datetimeFigureOut">
              <a:rPr lang="en-GB" smtClean="0">
                <a:solidFill>
                  <a:prstClr val="black">
                    <a:tint val="75000"/>
                  </a:prstClr>
                </a:solidFill>
              </a:rPr>
              <a:pPr/>
              <a:t>15/07/2022</a:t>
            </a:fld>
            <a:endParaRPr lang="en-GB">
              <a:solidFill>
                <a:prstClr val="black">
                  <a:tint val="75000"/>
                </a:prstClr>
              </a:solidFill>
            </a:endParaRPr>
          </a:p>
        </p:txBody>
      </p:sp>
      <p:sp>
        <p:nvSpPr>
          <p:cNvPr id="8" name="Footer Placeholder 7">
            <a:extLst>
              <a:ext uri="{FF2B5EF4-FFF2-40B4-BE49-F238E27FC236}">
                <a16:creationId xmlns:a16="http://schemas.microsoft.com/office/drawing/2014/main" id="{5BC2944D-1E67-4BEB-A717-1F1D1C1C79DF}"/>
              </a:ext>
            </a:extLst>
          </p:cNvPr>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a:extLst>
              <a:ext uri="{FF2B5EF4-FFF2-40B4-BE49-F238E27FC236}">
                <a16:creationId xmlns:a16="http://schemas.microsoft.com/office/drawing/2014/main" id="{652FA61F-AD13-47E1-A098-26D7DC6B77A8}"/>
              </a:ext>
            </a:extLst>
          </p:cNvPr>
          <p:cNvSpPr>
            <a:spLocks noGrp="1"/>
          </p:cNvSpPr>
          <p:nvPr>
            <p:ph type="sldNum" sz="quarter" idx="12"/>
          </p:nvPr>
        </p:nvSpPr>
        <p:spPr/>
        <p:txBody>
          <a:bodyPr/>
          <a:lstStyle/>
          <a:p>
            <a:fld id="{6A60C20F-ACF8-4DEC-9A98-E7BF86244E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896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B1152-8FAB-486E-80B5-ECE568270E5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94E8898-267F-4363-BF6D-83EC5B06F35A}"/>
              </a:ext>
            </a:extLst>
          </p:cNvPr>
          <p:cNvSpPr>
            <a:spLocks noGrp="1"/>
          </p:cNvSpPr>
          <p:nvPr>
            <p:ph type="dt" sz="half" idx="10"/>
          </p:nvPr>
        </p:nvSpPr>
        <p:spPr/>
        <p:txBody>
          <a:bodyPr/>
          <a:lstStyle/>
          <a:p>
            <a:fld id="{8DAA3545-9076-4F91-9663-5991584248B1}" type="datetimeFigureOut">
              <a:rPr lang="en-GB" smtClean="0">
                <a:solidFill>
                  <a:prstClr val="black">
                    <a:tint val="75000"/>
                  </a:prstClr>
                </a:solidFill>
              </a:rPr>
              <a:pPr/>
              <a:t>15/07/2022</a:t>
            </a:fld>
            <a:endParaRPr lang="en-GB">
              <a:solidFill>
                <a:prstClr val="black">
                  <a:tint val="75000"/>
                </a:prstClr>
              </a:solidFill>
            </a:endParaRPr>
          </a:p>
        </p:txBody>
      </p:sp>
      <p:sp>
        <p:nvSpPr>
          <p:cNvPr id="4" name="Footer Placeholder 3">
            <a:extLst>
              <a:ext uri="{FF2B5EF4-FFF2-40B4-BE49-F238E27FC236}">
                <a16:creationId xmlns:a16="http://schemas.microsoft.com/office/drawing/2014/main" id="{D0A7199A-E8FE-4A74-91FC-62D1B99CF99B}"/>
              </a:ext>
            </a:extLst>
          </p:cNvPr>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a:extLst>
              <a:ext uri="{FF2B5EF4-FFF2-40B4-BE49-F238E27FC236}">
                <a16:creationId xmlns:a16="http://schemas.microsoft.com/office/drawing/2014/main" id="{132A66A6-9617-485B-9E10-FA6A8C6E721F}"/>
              </a:ext>
            </a:extLst>
          </p:cNvPr>
          <p:cNvSpPr>
            <a:spLocks noGrp="1"/>
          </p:cNvSpPr>
          <p:nvPr>
            <p:ph type="sldNum" sz="quarter" idx="12"/>
          </p:nvPr>
        </p:nvSpPr>
        <p:spPr/>
        <p:txBody>
          <a:bodyPr/>
          <a:lstStyle/>
          <a:p>
            <a:fld id="{6A60C20F-ACF8-4DEC-9A98-E7BF86244E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067467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C8E65C-2022-449B-A448-D9648D366CB0}"/>
              </a:ext>
            </a:extLst>
          </p:cNvPr>
          <p:cNvSpPr>
            <a:spLocks noGrp="1"/>
          </p:cNvSpPr>
          <p:nvPr>
            <p:ph type="dt" sz="half" idx="10"/>
          </p:nvPr>
        </p:nvSpPr>
        <p:spPr/>
        <p:txBody>
          <a:bodyPr/>
          <a:lstStyle/>
          <a:p>
            <a:fld id="{8DAA3545-9076-4F91-9663-5991584248B1}" type="datetimeFigureOut">
              <a:rPr lang="en-GB" smtClean="0">
                <a:solidFill>
                  <a:prstClr val="black">
                    <a:tint val="75000"/>
                  </a:prstClr>
                </a:solidFill>
              </a:rPr>
              <a:pPr/>
              <a:t>15/07/2022</a:t>
            </a:fld>
            <a:endParaRPr lang="en-GB">
              <a:solidFill>
                <a:prstClr val="black">
                  <a:tint val="75000"/>
                </a:prstClr>
              </a:solidFill>
            </a:endParaRPr>
          </a:p>
        </p:txBody>
      </p:sp>
      <p:sp>
        <p:nvSpPr>
          <p:cNvPr id="3" name="Footer Placeholder 2">
            <a:extLst>
              <a:ext uri="{FF2B5EF4-FFF2-40B4-BE49-F238E27FC236}">
                <a16:creationId xmlns:a16="http://schemas.microsoft.com/office/drawing/2014/main" id="{671FA6C3-6FF0-4659-A3C4-FF22C657621C}"/>
              </a:ext>
            </a:extLst>
          </p:cNvPr>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a:extLst>
              <a:ext uri="{FF2B5EF4-FFF2-40B4-BE49-F238E27FC236}">
                <a16:creationId xmlns:a16="http://schemas.microsoft.com/office/drawing/2014/main" id="{096F59A8-1128-44E0-8ADD-584A5CC43F23}"/>
              </a:ext>
            </a:extLst>
          </p:cNvPr>
          <p:cNvSpPr>
            <a:spLocks noGrp="1"/>
          </p:cNvSpPr>
          <p:nvPr>
            <p:ph type="sldNum" sz="quarter" idx="12"/>
          </p:nvPr>
        </p:nvSpPr>
        <p:spPr/>
        <p:txBody>
          <a:bodyPr/>
          <a:lstStyle/>
          <a:p>
            <a:fld id="{6A60C20F-ACF8-4DEC-9A98-E7BF86244E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883142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B0526-01A8-4010-895B-80E566C576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FF67FA9-DB5E-4E13-A2E0-6645FACF58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4525535-7E40-4BEB-B4E6-ED17B55586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FC4C2D-8E38-4447-8D3E-0F6EF4C67422}"/>
              </a:ext>
            </a:extLst>
          </p:cNvPr>
          <p:cNvSpPr>
            <a:spLocks noGrp="1"/>
          </p:cNvSpPr>
          <p:nvPr>
            <p:ph type="dt" sz="half" idx="10"/>
          </p:nvPr>
        </p:nvSpPr>
        <p:spPr/>
        <p:txBody>
          <a:bodyPr/>
          <a:lstStyle/>
          <a:p>
            <a:fld id="{8DAA3545-9076-4F91-9663-5991584248B1}" type="datetimeFigureOut">
              <a:rPr lang="en-GB" smtClean="0">
                <a:solidFill>
                  <a:prstClr val="black">
                    <a:tint val="75000"/>
                  </a:prstClr>
                </a:solidFill>
              </a:rPr>
              <a:pPr/>
              <a:t>15/07/2022</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23122E3B-9469-46C7-97D6-7B9ECA01DE60}"/>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id="{A28E2475-729F-4CBA-8764-6E4B952E8E3E}"/>
              </a:ext>
            </a:extLst>
          </p:cNvPr>
          <p:cNvSpPr>
            <a:spLocks noGrp="1"/>
          </p:cNvSpPr>
          <p:nvPr>
            <p:ph type="sldNum" sz="quarter" idx="12"/>
          </p:nvPr>
        </p:nvSpPr>
        <p:spPr/>
        <p:txBody>
          <a:bodyPr/>
          <a:lstStyle/>
          <a:p>
            <a:fld id="{6A60C20F-ACF8-4DEC-9A98-E7BF86244E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476369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3E888-D14B-4EAF-A7F6-5D4464EF59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253E5CF-4471-4D0D-8873-4796622DDC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18C8373-3107-4350-91B1-6B74BAF610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603D31-0ED6-45CE-919C-0F253360E171}"/>
              </a:ext>
            </a:extLst>
          </p:cNvPr>
          <p:cNvSpPr>
            <a:spLocks noGrp="1"/>
          </p:cNvSpPr>
          <p:nvPr>
            <p:ph type="dt" sz="half" idx="10"/>
          </p:nvPr>
        </p:nvSpPr>
        <p:spPr/>
        <p:txBody>
          <a:bodyPr/>
          <a:lstStyle/>
          <a:p>
            <a:fld id="{8DAA3545-9076-4F91-9663-5991584248B1}" type="datetimeFigureOut">
              <a:rPr lang="en-GB" smtClean="0">
                <a:solidFill>
                  <a:prstClr val="black">
                    <a:tint val="75000"/>
                  </a:prstClr>
                </a:solidFill>
              </a:rPr>
              <a:pPr/>
              <a:t>15/07/2022</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5BF36C9A-1A3B-4685-871C-6CCAE67A7B78}"/>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id="{8E589469-EFFB-4E16-AC1B-4EAAB0DE9D74}"/>
              </a:ext>
            </a:extLst>
          </p:cNvPr>
          <p:cNvSpPr>
            <a:spLocks noGrp="1"/>
          </p:cNvSpPr>
          <p:nvPr>
            <p:ph type="sldNum" sz="quarter" idx="12"/>
          </p:nvPr>
        </p:nvSpPr>
        <p:spPr/>
        <p:txBody>
          <a:bodyPr/>
          <a:lstStyle/>
          <a:p>
            <a:fld id="{6A60C20F-ACF8-4DEC-9A98-E7BF86244E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579970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F0293-79C0-4DD2-9CF9-0C9BACE9B7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C9721C2-CF11-427D-943A-32D5BF43AA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DBE5C8-3AC9-4ADE-9E58-2172D5D0E538}"/>
              </a:ext>
            </a:extLst>
          </p:cNvPr>
          <p:cNvSpPr>
            <a:spLocks noGrp="1"/>
          </p:cNvSpPr>
          <p:nvPr>
            <p:ph type="dt" sz="half" idx="10"/>
          </p:nvPr>
        </p:nvSpPr>
        <p:spPr/>
        <p:txBody>
          <a:bodyPr/>
          <a:lstStyle/>
          <a:p>
            <a:fld id="{8DAA3545-9076-4F91-9663-5991584248B1}" type="datetimeFigureOut">
              <a:rPr lang="en-GB" smtClean="0">
                <a:solidFill>
                  <a:prstClr val="black">
                    <a:tint val="75000"/>
                  </a:prstClr>
                </a:solidFill>
              </a:rPr>
              <a:pPr/>
              <a:t>15/07/2022</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81AD02E0-91BD-40E9-979A-A10429702493}"/>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B6CEBDF2-1934-4F42-817B-C45DE7CA54CB}"/>
              </a:ext>
            </a:extLst>
          </p:cNvPr>
          <p:cNvSpPr>
            <a:spLocks noGrp="1"/>
          </p:cNvSpPr>
          <p:nvPr>
            <p:ph type="sldNum" sz="quarter" idx="12"/>
          </p:nvPr>
        </p:nvSpPr>
        <p:spPr/>
        <p:txBody>
          <a:bodyPr/>
          <a:lstStyle/>
          <a:p>
            <a:fld id="{6A60C20F-ACF8-4DEC-9A98-E7BF86244E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38744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4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B3ABCB0-144B-4484-9368-4B6C18CB3EDD}" type="datetimeFigureOut">
              <a:rPr lang="en-US" smtClean="0">
                <a:solidFill>
                  <a:prstClr val="black">
                    <a:tint val="75000"/>
                  </a:prstClr>
                </a:solidFill>
              </a:rPr>
              <a:pPr/>
              <a:t>7/15/2022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21849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6AC026-D984-4320-919C-C296EE34CC0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95B6B09-6C2E-4BB2-92E7-FB68B708A7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5E5E03-27E7-4EC2-9695-3374F6E34DA6}"/>
              </a:ext>
            </a:extLst>
          </p:cNvPr>
          <p:cNvSpPr>
            <a:spLocks noGrp="1"/>
          </p:cNvSpPr>
          <p:nvPr>
            <p:ph type="dt" sz="half" idx="10"/>
          </p:nvPr>
        </p:nvSpPr>
        <p:spPr/>
        <p:txBody>
          <a:bodyPr/>
          <a:lstStyle/>
          <a:p>
            <a:fld id="{8DAA3545-9076-4F91-9663-5991584248B1}" type="datetimeFigureOut">
              <a:rPr lang="en-GB" smtClean="0">
                <a:solidFill>
                  <a:prstClr val="black">
                    <a:tint val="75000"/>
                  </a:prstClr>
                </a:solidFill>
              </a:rPr>
              <a:pPr/>
              <a:t>15/07/2022</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23821505-ACCD-4058-86A4-892C117E26BB}"/>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E98040DA-B6B3-4FAE-B593-6F18A05EE83C}"/>
              </a:ext>
            </a:extLst>
          </p:cNvPr>
          <p:cNvSpPr>
            <a:spLocks noGrp="1"/>
          </p:cNvSpPr>
          <p:nvPr>
            <p:ph type="sldNum" sz="quarter" idx="12"/>
          </p:nvPr>
        </p:nvSpPr>
        <p:spPr/>
        <p:txBody>
          <a:bodyPr/>
          <a:lstStyle/>
          <a:p>
            <a:fld id="{6A60C20F-ACF8-4DEC-9A98-E7BF86244E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950072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84BCC-148C-4734-8553-DD577198E0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721F27-F65E-4987-9DE6-86CD3D0512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C30669-CF81-4EAC-801E-B4A464ADE060}"/>
              </a:ext>
            </a:extLst>
          </p:cNvPr>
          <p:cNvSpPr>
            <a:spLocks noGrp="1"/>
          </p:cNvSpPr>
          <p:nvPr>
            <p:ph type="dt" sz="half" idx="10"/>
          </p:nvPr>
        </p:nvSpPr>
        <p:spPr/>
        <p:txBody>
          <a:bodyPr/>
          <a:lstStyle/>
          <a:p>
            <a:fld id="{95D67CCE-C6C8-47FB-A291-5BC451C67FFD}" type="datetimeFigureOut">
              <a:rPr lang="en-US" smtClean="0">
                <a:solidFill>
                  <a:prstClr val="black">
                    <a:tint val="75000"/>
                  </a:prstClr>
                </a:solidFill>
              </a:rPr>
              <a:pPr/>
              <a:t>7/15/2022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6110EB1-10A5-459B-B167-0E016905F6C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E5879AE-8CD0-4030-B264-A3C3EC3464F6}"/>
              </a:ext>
            </a:extLst>
          </p:cNvPr>
          <p:cNvSpPr>
            <a:spLocks noGrp="1"/>
          </p:cNvSpPr>
          <p:nvPr>
            <p:ph type="sldNum" sz="quarter" idx="12"/>
          </p:nvPr>
        </p:nvSpPr>
        <p:spPr/>
        <p:txBody>
          <a:bodyPr/>
          <a:lstStyle/>
          <a:p>
            <a:fld id="{8B55A8F4-8A00-4C4C-AA9E-E5CD7C075B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61607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DE7A1-A775-4F56-842C-C8C0D7F715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2EF709-31C4-4F01-B390-D5FB1B7423C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2A5E95-F430-4B2E-81A2-408FF58C62EA}"/>
              </a:ext>
            </a:extLst>
          </p:cNvPr>
          <p:cNvSpPr>
            <a:spLocks noGrp="1"/>
          </p:cNvSpPr>
          <p:nvPr>
            <p:ph type="dt" sz="half" idx="10"/>
          </p:nvPr>
        </p:nvSpPr>
        <p:spPr/>
        <p:txBody>
          <a:bodyPr/>
          <a:lstStyle/>
          <a:p>
            <a:fld id="{95D67CCE-C6C8-47FB-A291-5BC451C67FFD}" type="datetimeFigureOut">
              <a:rPr lang="en-US" smtClean="0">
                <a:solidFill>
                  <a:prstClr val="black">
                    <a:tint val="75000"/>
                  </a:prstClr>
                </a:solidFill>
              </a:rPr>
              <a:pPr/>
              <a:t>7/15/2022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9C8B950-C970-41F7-A3CA-0D93B826DD5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CF2DD5B-099F-4A39-B210-F368A0EC65D3}"/>
              </a:ext>
            </a:extLst>
          </p:cNvPr>
          <p:cNvSpPr>
            <a:spLocks noGrp="1"/>
          </p:cNvSpPr>
          <p:nvPr>
            <p:ph type="sldNum" sz="quarter" idx="12"/>
          </p:nvPr>
        </p:nvSpPr>
        <p:spPr/>
        <p:txBody>
          <a:bodyPr/>
          <a:lstStyle/>
          <a:p>
            <a:fld id="{8B55A8F4-8A00-4C4C-AA9E-E5CD7C075B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5563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13617-5ABB-4CE9-89B1-3632C4B9F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CE8D28-91D1-4F8D-A2BC-3B72914E7D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0B5DAA2-FCD1-4FD9-8923-A1883A145DD1}"/>
              </a:ext>
            </a:extLst>
          </p:cNvPr>
          <p:cNvSpPr>
            <a:spLocks noGrp="1"/>
          </p:cNvSpPr>
          <p:nvPr>
            <p:ph type="dt" sz="half" idx="10"/>
          </p:nvPr>
        </p:nvSpPr>
        <p:spPr/>
        <p:txBody>
          <a:bodyPr/>
          <a:lstStyle/>
          <a:p>
            <a:fld id="{95D67CCE-C6C8-47FB-A291-5BC451C67FFD}" type="datetimeFigureOut">
              <a:rPr lang="en-US" smtClean="0">
                <a:solidFill>
                  <a:prstClr val="black">
                    <a:tint val="75000"/>
                  </a:prstClr>
                </a:solidFill>
              </a:rPr>
              <a:pPr/>
              <a:t>7/15/2022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0FBAC5E-D832-46B9-A10A-2A0B1D0F33E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6B78A60-60CA-4623-81C9-BCE329B09DBA}"/>
              </a:ext>
            </a:extLst>
          </p:cNvPr>
          <p:cNvSpPr>
            <a:spLocks noGrp="1"/>
          </p:cNvSpPr>
          <p:nvPr>
            <p:ph type="sldNum" sz="quarter" idx="12"/>
          </p:nvPr>
        </p:nvSpPr>
        <p:spPr/>
        <p:txBody>
          <a:bodyPr/>
          <a:lstStyle/>
          <a:p>
            <a:fld id="{8B55A8F4-8A00-4C4C-AA9E-E5CD7C075B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90625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BD521-13BB-443B-90BD-836BB5DA19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755E5E-BF02-4259-86D5-A8AC5988ECF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3D1AFE-5B53-435B-B986-E8324219CC0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C330CA-CF73-4E95-99DA-2FB3DB1CD2E6}"/>
              </a:ext>
            </a:extLst>
          </p:cNvPr>
          <p:cNvSpPr>
            <a:spLocks noGrp="1"/>
          </p:cNvSpPr>
          <p:nvPr>
            <p:ph type="dt" sz="half" idx="10"/>
          </p:nvPr>
        </p:nvSpPr>
        <p:spPr/>
        <p:txBody>
          <a:bodyPr/>
          <a:lstStyle/>
          <a:p>
            <a:fld id="{95D67CCE-C6C8-47FB-A291-5BC451C67FFD}" type="datetimeFigureOut">
              <a:rPr lang="en-US" smtClean="0">
                <a:solidFill>
                  <a:prstClr val="black">
                    <a:tint val="75000"/>
                  </a:prstClr>
                </a:solidFill>
              </a:rPr>
              <a:pPr/>
              <a:t>7/15/2022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EEBDB0B-C4DE-445A-B814-9F118A8DA99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C2890CA-C08C-4395-B98D-39F0C0140AA1}"/>
              </a:ext>
            </a:extLst>
          </p:cNvPr>
          <p:cNvSpPr>
            <a:spLocks noGrp="1"/>
          </p:cNvSpPr>
          <p:nvPr>
            <p:ph type="sldNum" sz="quarter" idx="12"/>
          </p:nvPr>
        </p:nvSpPr>
        <p:spPr/>
        <p:txBody>
          <a:bodyPr/>
          <a:lstStyle/>
          <a:p>
            <a:fld id="{8B55A8F4-8A00-4C4C-AA9E-E5CD7C075B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68144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1102F-C20D-469C-A2BC-C03F5C5FF0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D1A936-F285-4D7A-A9AF-3D11793474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A246D8A-3AF8-449A-9356-0B56DCE305F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FD3B7-5F5A-46B9-A879-25B586FED9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3C24624-3CFB-4235-ABA2-F85EFA582A5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4743EA-706B-4E42-A026-27E05231AAE5}"/>
              </a:ext>
            </a:extLst>
          </p:cNvPr>
          <p:cNvSpPr>
            <a:spLocks noGrp="1"/>
          </p:cNvSpPr>
          <p:nvPr>
            <p:ph type="dt" sz="half" idx="10"/>
          </p:nvPr>
        </p:nvSpPr>
        <p:spPr/>
        <p:txBody>
          <a:bodyPr/>
          <a:lstStyle/>
          <a:p>
            <a:fld id="{95D67CCE-C6C8-47FB-A291-5BC451C67FFD}" type="datetimeFigureOut">
              <a:rPr lang="en-US" smtClean="0">
                <a:solidFill>
                  <a:prstClr val="black">
                    <a:tint val="75000"/>
                  </a:prstClr>
                </a:solidFill>
              </a:rPr>
              <a:pPr/>
              <a:t>7/15/2022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7B73DFEC-31E7-4007-BAA7-23BE67B54561}"/>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E2C15AE5-8037-4E00-BC5D-EE28A69FDAFE}"/>
              </a:ext>
            </a:extLst>
          </p:cNvPr>
          <p:cNvSpPr>
            <a:spLocks noGrp="1"/>
          </p:cNvSpPr>
          <p:nvPr>
            <p:ph type="sldNum" sz="quarter" idx="12"/>
          </p:nvPr>
        </p:nvSpPr>
        <p:spPr/>
        <p:txBody>
          <a:bodyPr/>
          <a:lstStyle/>
          <a:p>
            <a:fld id="{8B55A8F4-8A00-4C4C-AA9E-E5CD7C075B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21495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6F682-5B92-4ED6-A0AA-6B63A181C5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6D24B4-9E68-4596-9409-B3231DAC9BAB}"/>
              </a:ext>
            </a:extLst>
          </p:cNvPr>
          <p:cNvSpPr>
            <a:spLocks noGrp="1"/>
          </p:cNvSpPr>
          <p:nvPr>
            <p:ph type="dt" sz="half" idx="10"/>
          </p:nvPr>
        </p:nvSpPr>
        <p:spPr/>
        <p:txBody>
          <a:bodyPr/>
          <a:lstStyle/>
          <a:p>
            <a:fld id="{95D67CCE-C6C8-47FB-A291-5BC451C67FFD}" type="datetimeFigureOut">
              <a:rPr lang="en-US" smtClean="0">
                <a:solidFill>
                  <a:prstClr val="black">
                    <a:tint val="75000"/>
                  </a:prstClr>
                </a:solidFill>
              </a:rPr>
              <a:pPr/>
              <a:t>7/15/2022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ED901EDA-C5E3-410B-AB32-61AED842B7E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9460C94-1994-45E2-A089-B6936B6A3610}"/>
              </a:ext>
            </a:extLst>
          </p:cNvPr>
          <p:cNvSpPr>
            <a:spLocks noGrp="1"/>
          </p:cNvSpPr>
          <p:nvPr>
            <p:ph type="sldNum" sz="quarter" idx="12"/>
          </p:nvPr>
        </p:nvSpPr>
        <p:spPr/>
        <p:txBody>
          <a:bodyPr/>
          <a:lstStyle/>
          <a:p>
            <a:fld id="{8B55A8F4-8A00-4C4C-AA9E-E5CD7C075B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9573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064D61-669B-4B29-9559-81D5570081C0}"/>
              </a:ext>
            </a:extLst>
          </p:cNvPr>
          <p:cNvSpPr>
            <a:spLocks noGrp="1"/>
          </p:cNvSpPr>
          <p:nvPr>
            <p:ph type="dt" sz="half" idx="10"/>
          </p:nvPr>
        </p:nvSpPr>
        <p:spPr/>
        <p:txBody>
          <a:bodyPr/>
          <a:lstStyle/>
          <a:p>
            <a:fld id="{95D67CCE-C6C8-47FB-A291-5BC451C67FFD}" type="datetimeFigureOut">
              <a:rPr lang="en-US" smtClean="0">
                <a:solidFill>
                  <a:prstClr val="black">
                    <a:tint val="75000"/>
                  </a:prstClr>
                </a:solidFill>
              </a:rPr>
              <a:pPr/>
              <a:t>7/15/2022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265BDFF-638F-47C1-87FE-735E5DAF1B8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7D0D1DAC-C924-4929-9D36-F9B7E08B639A}"/>
              </a:ext>
            </a:extLst>
          </p:cNvPr>
          <p:cNvSpPr>
            <a:spLocks noGrp="1"/>
          </p:cNvSpPr>
          <p:nvPr>
            <p:ph type="sldNum" sz="quarter" idx="12"/>
          </p:nvPr>
        </p:nvSpPr>
        <p:spPr/>
        <p:txBody>
          <a:bodyPr/>
          <a:lstStyle/>
          <a:p>
            <a:fld id="{8B55A8F4-8A00-4C4C-AA9E-E5CD7C075B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51993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8279C-3B58-464C-9426-E43A569D29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868F61-3839-43F8-97EB-5BD00CA1D9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54A553-F089-401E-BCB4-A8FD01C0AF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271DC56-B31A-4BA1-9B07-39DF152EC79D}"/>
              </a:ext>
            </a:extLst>
          </p:cNvPr>
          <p:cNvSpPr>
            <a:spLocks noGrp="1"/>
          </p:cNvSpPr>
          <p:nvPr>
            <p:ph type="dt" sz="half" idx="10"/>
          </p:nvPr>
        </p:nvSpPr>
        <p:spPr/>
        <p:txBody>
          <a:bodyPr/>
          <a:lstStyle/>
          <a:p>
            <a:fld id="{95D67CCE-C6C8-47FB-A291-5BC451C67FFD}" type="datetimeFigureOut">
              <a:rPr lang="en-US" smtClean="0">
                <a:solidFill>
                  <a:prstClr val="black">
                    <a:tint val="75000"/>
                  </a:prstClr>
                </a:solidFill>
              </a:rPr>
              <a:pPr/>
              <a:t>7/15/2022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52FE865-2DBA-4045-8547-CC794F27661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CD4E7F7-C96B-44EB-8AAC-92871BE9C3E9}"/>
              </a:ext>
            </a:extLst>
          </p:cNvPr>
          <p:cNvSpPr>
            <a:spLocks noGrp="1"/>
          </p:cNvSpPr>
          <p:nvPr>
            <p:ph type="sldNum" sz="quarter" idx="12"/>
          </p:nvPr>
        </p:nvSpPr>
        <p:spPr/>
        <p:txBody>
          <a:bodyPr/>
          <a:lstStyle/>
          <a:p>
            <a:fld id="{8B55A8F4-8A00-4C4C-AA9E-E5CD7C075B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58704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6D05A-A362-40BE-8A68-6122628D02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F86DE9-0E02-436A-B75A-8CB41DCA5D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836949-22EE-4F02-BEDE-D823393605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1A7E15D-11E5-49FC-8E11-28E374B31459}"/>
              </a:ext>
            </a:extLst>
          </p:cNvPr>
          <p:cNvSpPr>
            <a:spLocks noGrp="1"/>
          </p:cNvSpPr>
          <p:nvPr>
            <p:ph type="dt" sz="half" idx="10"/>
          </p:nvPr>
        </p:nvSpPr>
        <p:spPr/>
        <p:txBody>
          <a:bodyPr/>
          <a:lstStyle/>
          <a:p>
            <a:fld id="{95D67CCE-C6C8-47FB-A291-5BC451C67FFD}" type="datetimeFigureOut">
              <a:rPr lang="en-US" smtClean="0">
                <a:solidFill>
                  <a:prstClr val="black">
                    <a:tint val="75000"/>
                  </a:prstClr>
                </a:solidFill>
              </a:rPr>
              <a:pPr/>
              <a:t>7/15/2022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9A31856-D814-4D72-AA99-6D40D7CECA2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D4251C9-8034-4758-ABA5-8A0E4ED66308}"/>
              </a:ext>
            </a:extLst>
          </p:cNvPr>
          <p:cNvSpPr>
            <a:spLocks noGrp="1"/>
          </p:cNvSpPr>
          <p:nvPr>
            <p:ph type="sldNum" sz="quarter" idx="12"/>
          </p:nvPr>
        </p:nvSpPr>
        <p:spPr/>
        <p:txBody>
          <a:bodyPr/>
          <a:lstStyle/>
          <a:p>
            <a:fld id="{8B55A8F4-8A00-4C4C-AA9E-E5CD7C075B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1864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4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B3ABCB0-144B-4484-9368-4B6C18CB3EDD}" type="datetimeFigureOut">
              <a:rPr lang="en-US" smtClean="0">
                <a:solidFill>
                  <a:prstClr val="black">
                    <a:tint val="75000"/>
                  </a:prstClr>
                </a:solidFill>
              </a:rPr>
              <a:pPr/>
              <a:t>7/15/2022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46483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0910-1312-48FA-A839-3CB88D8FC0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FC6668-3A67-4924-BEC5-77B0219CF15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BA3E09-F0C7-45CA-B24D-10B5F775127D}"/>
              </a:ext>
            </a:extLst>
          </p:cNvPr>
          <p:cNvSpPr>
            <a:spLocks noGrp="1"/>
          </p:cNvSpPr>
          <p:nvPr>
            <p:ph type="dt" sz="half" idx="10"/>
          </p:nvPr>
        </p:nvSpPr>
        <p:spPr/>
        <p:txBody>
          <a:bodyPr/>
          <a:lstStyle/>
          <a:p>
            <a:fld id="{95D67CCE-C6C8-47FB-A291-5BC451C67FFD}" type="datetimeFigureOut">
              <a:rPr lang="en-US" smtClean="0">
                <a:solidFill>
                  <a:prstClr val="black">
                    <a:tint val="75000"/>
                  </a:prstClr>
                </a:solidFill>
              </a:rPr>
              <a:pPr/>
              <a:t>7/15/2022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B25296A-3B37-429D-BD2A-E8C10FB8E7F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668D0D8-BA93-4C56-8F88-40FD0DA31550}"/>
              </a:ext>
            </a:extLst>
          </p:cNvPr>
          <p:cNvSpPr>
            <a:spLocks noGrp="1"/>
          </p:cNvSpPr>
          <p:nvPr>
            <p:ph type="sldNum" sz="quarter" idx="12"/>
          </p:nvPr>
        </p:nvSpPr>
        <p:spPr/>
        <p:txBody>
          <a:bodyPr/>
          <a:lstStyle/>
          <a:p>
            <a:fld id="{8B55A8F4-8A00-4C4C-AA9E-E5CD7C075B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27898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65E40E-A9F3-46B0-8461-FCAB5F0ED0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04E6FC-E346-42C2-9A38-91E15B35834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A9BEE7-B63C-4B93-A8C6-1F9FE5ABC632}"/>
              </a:ext>
            </a:extLst>
          </p:cNvPr>
          <p:cNvSpPr>
            <a:spLocks noGrp="1"/>
          </p:cNvSpPr>
          <p:nvPr>
            <p:ph type="dt" sz="half" idx="10"/>
          </p:nvPr>
        </p:nvSpPr>
        <p:spPr/>
        <p:txBody>
          <a:bodyPr/>
          <a:lstStyle/>
          <a:p>
            <a:fld id="{95D67CCE-C6C8-47FB-A291-5BC451C67FFD}" type="datetimeFigureOut">
              <a:rPr lang="en-US" smtClean="0">
                <a:solidFill>
                  <a:prstClr val="black">
                    <a:tint val="75000"/>
                  </a:prstClr>
                </a:solidFill>
              </a:rPr>
              <a:pPr/>
              <a:t>7/15/2022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55DA153-3D05-47F0-B124-DF692F4924A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65A4E55-AFF3-40CB-8FC3-5427A81D9B17}"/>
              </a:ext>
            </a:extLst>
          </p:cNvPr>
          <p:cNvSpPr>
            <a:spLocks noGrp="1"/>
          </p:cNvSpPr>
          <p:nvPr>
            <p:ph type="sldNum" sz="quarter" idx="12"/>
          </p:nvPr>
        </p:nvSpPr>
        <p:spPr/>
        <p:txBody>
          <a:bodyPr/>
          <a:lstStyle/>
          <a:p>
            <a:fld id="{8B55A8F4-8A00-4C4C-AA9E-E5CD7C075B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18512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98A436F-3574-4E4E-8F21-410F75A20834}"/>
              </a:ext>
            </a:extLst>
          </p:cNvPr>
          <p:cNvSpPr>
            <a:spLocks noGrp="1"/>
          </p:cNvSpPr>
          <p:nvPr>
            <p:ph type="title"/>
          </p:nvPr>
        </p:nvSpPr>
        <p:spPr>
          <a:xfrm>
            <a:off x="596697" y="258117"/>
            <a:ext cx="10998199" cy="506079"/>
          </a:xfrm>
          <a:prstGeom prst="rect">
            <a:avLst/>
          </a:prstGeom>
        </p:spPr>
        <p:txBody>
          <a:bodyPr/>
          <a:lstStyle>
            <a:lvl1pPr>
              <a:defRPr sz="2800" b="1">
                <a:solidFill>
                  <a:schemeClr val="bg2"/>
                </a:solidFill>
              </a:defRPr>
            </a:lvl1pPr>
          </a:lstStyle>
          <a:p>
            <a:r>
              <a:rPr lang="en-US" dirty="0"/>
              <a:t>Click to edit Master title style</a:t>
            </a:r>
          </a:p>
        </p:txBody>
      </p:sp>
      <p:sp>
        <p:nvSpPr>
          <p:cNvPr id="11" name="Text Placeholder 10">
            <a:extLst>
              <a:ext uri="{FF2B5EF4-FFF2-40B4-BE49-F238E27FC236}">
                <a16:creationId xmlns:a16="http://schemas.microsoft.com/office/drawing/2014/main" id="{68C554DE-AF41-46DC-B425-CBDAE94F6898}"/>
              </a:ext>
            </a:extLst>
          </p:cNvPr>
          <p:cNvSpPr>
            <a:spLocks noGrp="1"/>
          </p:cNvSpPr>
          <p:nvPr>
            <p:ph type="body" sz="quarter" idx="13"/>
          </p:nvPr>
        </p:nvSpPr>
        <p:spPr>
          <a:xfrm>
            <a:off x="596900" y="1089025"/>
            <a:ext cx="10998200" cy="5267325"/>
          </a:xfrm>
          <a:prstGeom prst="rect">
            <a:avLst/>
          </a:prstGeom>
        </p:spPr>
        <p:txBody>
          <a:bodyPr/>
          <a:lstStyle>
            <a:lvl1pPr marL="228600" indent="-228600">
              <a:buClr>
                <a:schemeClr val="bg2"/>
              </a:buClr>
              <a:buSzPct val="125000"/>
              <a:buFont typeface="Wingdings" panose="05000000000000000000" pitchFamily="2" charset="2"/>
              <a:buChar char="§"/>
              <a:defRPr sz="2400"/>
            </a:lvl1pPr>
            <a:lvl2pPr marL="685800" indent="-228600">
              <a:buClr>
                <a:schemeClr val="bg2"/>
              </a:buClr>
              <a:buSzPct val="125000"/>
              <a:buFont typeface="Lucida Sans" panose="020B0602030504020204" pitchFamily="34" charset="0"/>
              <a:buChar char="–"/>
              <a:defRPr sz="2400"/>
            </a:lvl2pPr>
            <a:lvl3pPr marL="1143000" indent="-228600">
              <a:buClr>
                <a:schemeClr val="bg2"/>
              </a:buClr>
              <a:buSzPct val="125000"/>
              <a:buFont typeface="Courier New" panose="02070309020205020404" pitchFamily="49" charset="0"/>
              <a:buChar char="o"/>
              <a:defRPr sz="2400"/>
            </a:lvl3pPr>
            <a:lvl4pPr marL="1600200" indent="-228600">
              <a:buClr>
                <a:schemeClr val="bg2"/>
              </a:buClr>
              <a:buSzPct val="125000"/>
              <a:buFont typeface="Wingdings" panose="05000000000000000000" pitchFamily="2" charset="2"/>
              <a:buChar char="§"/>
              <a:defRPr sz="2400"/>
            </a:lvl4pPr>
            <a:lvl5pPr marL="2057400" indent="-228600">
              <a:buClr>
                <a:schemeClr val="bg2"/>
              </a:buClr>
              <a:buSzPct val="125000"/>
              <a:buFont typeface="Wingdings" panose="05000000000000000000" pitchFamily="2" charset="2"/>
              <a:buChar char="§"/>
              <a:defRPr sz="2400"/>
            </a:lvl5pPr>
          </a:lstStyle>
          <a:p>
            <a:pPr lvl="0"/>
            <a:r>
              <a:rPr lang="en-US" dirty="0"/>
              <a:t>Edit Master text styles</a:t>
            </a:r>
          </a:p>
          <a:p>
            <a:pPr lvl="1"/>
            <a:r>
              <a:rPr lang="en-US" dirty="0"/>
              <a:t>Second level</a:t>
            </a:r>
          </a:p>
          <a:p>
            <a:pPr lvl="2"/>
            <a:r>
              <a:rPr lang="en-US" dirty="0"/>
              <a:t> Third level</a:t>
            </a:r>
          </a:p>
        </p:txBody>
      </p:sp>
    </p:spTree>
    <p:extLst>
      <p:ext uri="{BB962C8B-B14F-4D97-AF65-F5344CB8AC3E}">
        <p14:creationId xmlns:p14="http://schemas.microsoft.com/office/powerpoint/2010/main" val="32053918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J-PAL Content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sz="1100"/>
            </a:lvl1pPr>
          </a:lstStyle>
          <a:p>
            <a:r>
              <a:rPr lang="en-US" dirty="0">
                <a:solidFill>
                  <a:prstClr val="black">
                    <a:tint val="75000"/>
                  </a:prstClr>
                </a:solidFill>
              </a:rPr>
              <a:t>j-pal | creating moves to opportunity</a:t>
            </a:r>
          </a:p>
        </p:txBody>
      </p:sp>
      <p:sp>
        <p:nvSpPr>
          <p:cNvPr id="6" name="Slide Number Placeholder 5"/>
          <p:cNvSpPr>
            <a:spLocks noGrp="1"/>
          </p:cNvSpPr>
          <p:nvPr>
            <p:ph type="sldNum" sz="quarter" idx="12"/>
          </p:nvPr>
        </p:nvSpPr>
        <p:spPr/>
        <p:txBody>
          <a:bodyPr/>
          <a:lstStyle>
            <a:lvl1pPr>
              <a:defRPr sz="1100"/>
            </a:lvl1pPr>
          </a:lstStyle>
          <a:p>
            <a:fld id="{2ECB1696-1F23-9849-960D-916B9EF0C8D4}" type="slidenum">
              <a:rPr lang="en-US" smtClean="0">
                <a:solidFill>
                  <a:prstClr val="black">
                    <a:tint val="75000"/>
                  </a:prstClr>
                </a:solidFill>
              </a:rPr>
              <a:pPr/>
              <a:t>‹#›</a:t>
            </a:fld>
            <a:endParaRPr lang="en-US" dirty="0">
              <a:solidFill>
                <a:prstClr val="black">
                  <a:tint val="75000"/>
                </a:prstClr>
              </a:solidFill>
            </a:endParaRPr>
          </a:p>
        </p:txBody>
      </p:sp>
      <p:sp>
        <p:nvSpPr>
          <p:cNvPr id="7" name="Title Placeholder 1"/>
          <p:cNvSpPr>
            <a:spLocks noGrp="1"/>
          </p:cNvSpPr>
          <p:nvPr>
            <p:ph type="title" hasCustomPrompt="1"/>
          </p:nvPr>
        </p:nvSpPr>
        <p:spPr>
          <a:xfrm>
            <a:off x="609600" y="201168"/>
            <a:ext cx="10972800" cy="1152144"/>
          </a:xfrm>
          <a:prstGeom prst="rect">
            <a:avLst/>
          </a:prstGeom>
        </p:spPr>
        <p:txBody>
          <a:bodyPr vert="horz" lIns="91440" tIns="45720" rIns="91440" bIns="45720" rtlCol="0" anchor="ctr">
            <a:normAutofit/>
          </a:bodyPr>
          <a:lstStyle>
            <a:lvl1pPr>
              <a:defRPr baseline="0"/>
            </a:lvl1pPr>
          </a:lstStyle>
          <a:p>
            <a:r>
              <a:rPr lang="en-US" dirty="0"/>
              <a:t>Click </a:t>
            </a:r>
            <a:r>
              <a:rPr lang="en-US"/>
              <a:t>to edit </a:t>
            </a:r>
            <a:r>
              <a:rPr lang="en-US" dirty="0"/>
              <a:t>title style</a:t>
            </a:r>
          </a:p>
        </p:txBody>
      </p:sp>
      <p:sp>
        <p:nvSpPr>
          <p:cNvPr id="3" name="Content Placeholder 2"/>
          <p:cNvSpPr>
            <a:spLocks noGrp="1"/>
          </p:cNvSpPr>
          <p:nvPr>
            <p:ph sz="quarter" idx="14"/>
          </p:nvPr>
        </p:nvSpPr>
        <p:spPr>
          <a:xfrm>
            <a:off x="609599" y="1472184"/>
            <a:ext cx="10972800" cy="47092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592956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374115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036194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427117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0389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0440651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8957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theme" Target="../theme/theme12.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3.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52.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5" Type="http://schemas.openxmlformats.org/officeDocument/2006/relationships/theme" Target="../theme/theme14.xml"/><Relationship Id="rId4"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166.xml"/><Relationship Id="rId1"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7.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8.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191.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20.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1.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7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3B3ABCB0-144B-4484-9368-4B6C18CB3EDD}" type="datetimeFigureOut">
              <a:rPr lang="en-US" smtClean="0">
                <a:solidFill>
                  <a:prstClr val="black">
                    <a:tint val="75000"/>
                  </a:prstClr>
                </a:solidFill>
                <a:latin typeface="Calibri"/>
              </a:rPr>
              <a:pPr fontAlgn="auto">
                <a:spcBef>
                  <a:spcPts val="0"/>
                </a:spcBef>
                <a:spcAft>
                  <a:spcPts val="0"/>
                </a:spcAft>
              </a:pPr>
              <a:t>7/15/2022</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4038600" y="635637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8610600" y="635637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5601E878-55F3-4E95-A47D-D5DCEDBDDEF2}"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31854995"/>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4E2C9C-D301-43CF-B779-91EFE7D1EC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FBF7A9-8451-411C-96C8-B49330B033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16498A-9D79-4BF5-B349-64D5A6C028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8871CF-96E2-4AD2-8B70-AF36D1D08D11}" type="datetimeFigureOut">
              <a:rPr lang="en-US" smtClean="0">
                <a:solidFill>
                  <a:prstClr val="black">
                    <a:tint val="75000"/>
                  </a:prstClr>
                </a:solidFill>
              </a:rPr>
              <a:pPr/>
              <a:t>7/15/2022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F75471A-B7C7-42AA-8E39-589DD7576E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B8704A4-9A6F-4A7E-A8DA-B4383E6C3E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DEF1A-4AEF-4A71-A2F8-FDEC141412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9176620"/>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4E2C9C-D301-43CF-B779-91EFE7D1EC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FBF7A9-8451-411C-96C8-B49330B033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16498A-9D79-4BF5-B349-64D5A6C028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8871CF-96E2-4AD2-8B70-AF36D1D08D11}" type="datetimeFigureOut">
              <a:rPr lang="en-US" smtClean="0">
                <a:solidFill>
                  <a:prstClr val="black">
                    <a:tint val="75000"/>
                  </a:prstClr>
                </a:solidFill>
              </a:rPr>
              <a:pPr/>
              <a:t>7/15/2022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F75471A-B7C7-42AA-8E39-589DD7576E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B8704A4-9A6F-4A7E-A8DA-B4383E6C3E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DEF1A-4AEF-4A71-A2F8-FDEC141412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9678729"/>
      </p:ext>
    </p:extLst>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7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B3ABCB0-144B-4484-9368-4B6C18CB3EDD}"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7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7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2807"/>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 id="214748420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31502293"/>
      </p:ext>
    </p:extLst>
  </p:cSld>
  <p:clrMap bg1="lt1" tx1="dk1" bg2="lt2" tx2="dk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880113"/>
      </p:ext>
    </p:extLst>
  </p:cSld>
  <p:clrMap bg1="dk1" tx1="lt1" bg2="dk2" tx2="lt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Lst>
  <p:txStyles>
    <p:titleStyle>
      <a:lvl1pPr algn="l" defTabSz="91324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28" indent="-228328" algn="l" defTabSz="91324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982" indent="-228328" algn="l" defTabSz="91324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570" indent="-228328" algn="l" defTabSz="91324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160" indent="-228328" algn="l" defTabSz="91324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4751" indent="-228328" algn="l" defTabSz="91324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1404" indent="-228328" algn="l" defTabSz="91324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8026" indent="-228328" algn="l" defTabSz="91324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4648" indent="-228328" algn="l" defTabSz="91324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1302" indent="-228328" algn="l" defTabSz="91324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244" rtl="0" eaLnBrk="1" latinLnBrk="0" hangingPunct="1">
        <a:defRPr sz="1900" kern="1200">
          <a:solidFill>
            <a:schemeClr val="tx1"/>
          </a:solidFill>
          <a:latin typeface="+mn-lt"/>
          <a:ea typeface="+mn-ea"/>
          <a:cs typeface="+mn-cs"/>
        </a:defRPr>
      </a:lvl1pPr>
      <a:lvl2pPr marL="456591" algn="l" defTabSz="913244" rtl="0" eaLnBrk="1" latinLnBrk="0" hangingPunct="1">
        <a:defRPr sz="1900" kern="1200">
          <a:solidFill>
            <a:schemeClr val="tx1"/>
          </a:solidFill>
          <a:latin typeface="+mn-lt"/>
          <a:ea typeface="+mn-ea"/>
          <a:cs typeface="+mn-cs"/>
        </a:defRPr>
      </a:lvl2pPr>
      <a:lvl3pPr marL="913244" algn="l" defTabSz="913244" rtl="0" eaLnBrk="1" latinLnBrk="0" hangingPunct="1">
        <a:defRPr sz="1900" kern="1200">
          <a:solidFill>
            <a:schemeClr val="tx1"/>
          </a:solidFill>
          <a:latin typeface="+mn-lt"/>
          <a:ea typeface="+mn-ea"/>
          <a:cs typeface="+mn-cs"/>
        </a:defRPr>
      </a:lvl3pPr>
      <a:lvl4pPr marL="1369866" algn="l" defTabSz="913244" rtl="0" eaLnBrk="1" latinLnBrk="0" hangingPunct="1">
        <a:defRPr sz="1900" kern="1200">
          <a:solidFill>
            <a:schemeClr val="tx1"/>
          </a:solidFill>
          <a:latin typeface="+mn-lt"/>
          <a:ea typeface="+mn-ea"/>
          <a:cs typeface="+mn-cs"/>
        </a:defRPr>
      </a:lvl4pPr>
      <a:lvl5pPr marL="1826488" algn="l" defTabSz="913244" rtl="0" eaLnBrk="1" latinLnBrk="0" hangingPunct="1">
        <a:defRPr sz="1900" kern="1200">
          <a:solidFill>
            <a:schemeClr val="tx1"/>
          </a:solidFill>
          <a:latin typeface="+mn-lt"/>
          <a:ea typeface="+mn-ea"/>
          <a:cs typeface="+mn-cs"/>
        </a:defRPr>
      </a:lvl5pPr>
      <a:lvl6pPr marL="2283142" algn="l" defTabSz="913244" rtl="0" eaLnBrk="1" latinLnBrk="0" hangingPunct="1">
        <a:defRPr sz="1900" kern="1200">
          <a:solidFill>
            <a:schemeClr val="tx1"/>
          </a:solidFill>
          <a:latin typeface="+mn-lt"/>
          <a:ea typeface="+mn-ea"/>
          <a:cs typeface="+mn-cs"/>
        </a:defRPr>
      </a:lvl6pPr>
      <a:lvl7pPr marL="2739730" algn="l" defTabSz="913244" rtl="0" eaLnBrk="1" latinLnBrk="0" hangingPunct="1">
        <a:defRPr sz="1900" kern="1200">
          <a:solidFill>
            <a:schemeClr val="tx1"/>
          </a:solidFill>
          <a:latin typeface="+mn-lt"/>
          <a:ea typeface="+mn-ea"/>
          <a:cs typeface="+mn-cs"/>
        </a:defRPr>
      </a:lvl7pPr>
      <a:lvl8pPr marL="3196320" algn="l" defTabSz="913244" rtl="0" eaLnBrk="1" latinLnBrk="0" hangingPunct="1">
        <a:defRPr sz="1900" kern="1200">
          <a:solidFill>
            <a:schemeClr val="tx1"/>
          </a:solidFill>
          <a:latin typeface="+mn-lt"/>
          <a:ea typeface="+mn-ea"/>
          <a:cs typeface="+mn-cs"/>
        </a:defRPr>
      </a:lvl8pPr>
      <a:lvl9pPr marL="3652911" algn="l" defTabSz="913244" rtl="0" eaLnBrk="1" latinLnBrk="0" hangingPunct="1">
        <a:defRPr sz="19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5E8A43-7529-4547-8E9A-2878087FF2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699161-D354-4E66-A416-1230463C09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0C0876-706C-4520-8F4B-763320340D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7B9200-DCBE-4DE4-B88D-6DB154D382E4}" type="datetimeFigureOut">
              <a:rPr lang="en-US" smtClean="0">
                <a:solidFill>
                  <a:prstClr val="black">
                    <a:tint val="75000"/>
                  </a:prstClr>
                </a:solidFill>
                <a:cs typeface="Arial" pitchFamily="34" charset="0"/>
              </a:rPr>
              <a:pPr/>
              <a:t>7/15/2022</a:t>
            </a:fld>
            <a:endParaRPr lang="en-US" dirty="0">
              <a:solidFill>
                <a:prstClr val="black">
                  <a:tint val="75000"/>
                </a:prstClr>
              </a:solidFill>
              <a:cs typeface="Arial" pitchFamily="34" charset="0"/>
            </a:endParaRPr>
          </a:p>
        </p:txBody>
      </p:sp>
      <p:sp>
        <p:nvSpPr>
          <p:cNvPr id="5" name="Footer Placeholder 4">
            <a:extLst>
              <a:ext uri="{FF2B5EF4-FFF2-40B4-BE49-F238E27FC236}">
                <a16:creationId xmlns:a16="http://schemas.microsoft.com/office/drawing/2014/main" id="{F9CF5E7E-41BD-4E04-A1EE-702BE63F9B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cs typeface="Arial" pitchFamily="34" charset="0"/>
            </a:endParaRPr>
          </a:p>
        </p:txBody>
      </p:sp>
      <p:sp>
        <p:nvSpPr>
          <p:cNvPr id="6" name="Slide Number Placeholder 5">
            <a:extLst>
              <a:ext uri="{FF2B5EF4-FFF2-40B4-BE49-F238E27FC236}">
                <a16:creationId xmlns:a16="http://schemas.microsoft.com/office/drawing/2014/main" id="{A1C9D53E-AE23-47FB-B4EF-40DB7049BF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B65113-F677-46A6-AE3A-6EB49CCF60C4}" type="slidenum">
              <a:rPr lang="en-US" smtClean="0">
                <a:solidFill>
                  <a:prstClr val="black">
                    <a:tint val="75000"/>
                  </a:prstClr>
                </a:solidFill>
                <a:cs typeface="Arial" pitchFamily="34" charset="0"/>
              </a:rPr>
              <a:pPr/>
              <a:t>‹#›</a:t>
            </a:fld>
            <a:endParaRPr lang="en-US" dirty="0">
              <a:solidFill>
                <a:prstClr val="black">
                  <a:tint val="75000"/>
                </a:prstClr>
              </a:solidFill>
              <a:cs typeface="Arial" pitchFamily="34" charset="0"/>
            </a:endParaRPr>
          </a:p>
        </p:txBody>
      </p:sp>
    </p:spTree>
    <p:extLst>
      <p:ext uri="{BB962C8B-B14F-4D97-AF65-F5344CB8AC3E}">
        <p14:creationId xmlns:p14="http://schemas.microsoft.com/office/powerpoint/2010/main" val="1581435804"/>
      </p:ext>
    </p:extLst>
  </p:cSld>
  <p:clrMap bg1="lt1" tx1="dk1" bg2="lt2" tx2="dk2" accent1="accent1" accent2="accent2" accent3="accent3" accent4="accent4" accent5="accent5" accent6="accent6" hlink="hlink" folHlink="folHlink"/>
  <p:sldLayoutIdLst>
    <p:sldLayoutId id="2147484219" r:id="rId1"/>
    <p:sldLayoutId id="2147484220" r:id="rId2"/>
    <p:sldLayoutId id="2147484221" r:id="rId3"/>
    <p:sldLayoutId id="2147484222" r:id="rId4"/>
    <p:sldLayoutId id="2147484223" r:id="rId5"/>
    <p:sldLayoutId id="2147484224" r:id="rId6"/>
    <p:sldLayoutId id="2147484225" r:id="rId7"/>
    <p:sldLayoutId id="2147484226" r:id="rId8"/>
    <p:sldLayoutId id="2147484227" r:id="rId9"/>
    <p:sldLayoutId id="2147484228" r:id="rId10"/>
    <p:sldLayoutId id="21474842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28600"/>
            <a:ext cx="12192000" cy="6858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447800"/>
            <a:ext cx="10972800" cy="5029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432873409"/>
      </p:ext>
    </p:extLst>
  </p:cSld>
  <p:clrMap bg1="lt1" tx1="dk1" bg2="lt2" tx2="dk2" accent1="accent1" accent2="accent2" accent3="accent3" accent4="accent4" accent5="accent5" accent6="accent6" hlink="hlink" folHlink="folHlink"/>
  <p:sldLayoutIdLst>
    <p:sldLayoutId id="2147484231" r:id="rId1"/>
    <p:sldLayoutId id="2147484232" r:id="rId2"/>
  </p:sldLayoutIdLst>
  <p:txStyles>
    <p:titleStyle>
      <a:lvl1pPr algn="ctr" defTabSz="914400" rtl="0" eaLnBrk="1" latinLnBrk="0" hangingPunct="1">
        <a:spcBef>
          <a:spcPct val="0"/>
        </a:spcBef>
        <a:buNone/>
        <a:defRPr sz="2800" b="1"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chemeClr val="tx2"/>
        </a:buClr>
        <a:buFont typeface="Wingdings" panose="05000000000000000000" pitchFamily="2" charset="2"/>
        <a:buChar char="§"/>
        <a:defRPr sz="2800" kern="1200">
          <a:solidFill>
            <a:schemeClr val="tx1"/>
          </a:solidFill>
          <a:latin typeface="cmss10"/>
          <a:ea typeface="+mn-ea"/>
          <a:cs typeface="+mn-cs"/>
        </a:defRPr>
      </a:lvl1pPr>
      <a:lvl2pPr marL="742950" indent="-285750" algn="l" defTabSz="914400" rtl="0" eaLnBrk="1" latinLnBrk="0" hangingPunct="1">
        <a:spcBef>
          <a:spcPct val="20000"/>
        </a:spcBef>
        <a:buClr>
          <a:schemeClr val="tx2"/>
        </a:buClr>
        <a:buFont typeface="Arial" pitchFamily="34" charset="0"/>
        <a:buChar char="–"/>
        <a:defRPr sz="2400" kern="1200">
          <a:solidFill>
            <a:schemeClr val="tx1"/>
          </a:solidFill>
          <a:latin typeface="cmss1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18" tIns="45718" rIns="91418" bIns="45718"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18" tIns="45718" rIns="91418"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18" tIns="45718" rIns="91418" bIns="45718" rtlCol="0" anchor="ctr"/>
          <a:lstStyle>
            <a:lvl1pPr algn="l">
              <a:defRPr sz="1200">
                <a:solidFill>
                  <a:schemeClr val="tx1">
                    <a:tint val="75000"/>
                  </a:schemeClr>
                </a:solidFill>
              </a:defRPr>
            </a:lvl1pPr>
          </a:lstStyle>
          <a:p>
            <a:fld id="{499B2BAB-B906-48D6-85DB-4C97D3EB697E}" type="datetimeFigureOut">
              <a:rPr lang="en-US" smtClean="0">
                <a:solidFill>
                  <a:prstClr val="black">
                    <a:tint val="75000"/>
                  </a:prstClr>
                </a:solidFill>
              </a:rPr>
              <a:pPr/>
              <a:t>7/15/2022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18" tIns="45718" rIns="91418" bIns="45718"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18" tIns="45718" rIns="91418" bIns="45718" rtlCol="0" anchor="ctr"/>
          <a:lstStyle>
            <a:lvl1pPr algn="r">
              <a:defRPr sz="1200">
                <a:solidFill>
                  <a:schemeClr val="tx1">
                    <a:tint val="75000"/>
                  </a:schemeClr>
                </a:solidFill>
              </a:defRPr>
            </a:lvl1pPr>
          </a:lstStyle>
          <a:p>
            <a:fld id="{F472AD32-ABB6-43D1-A318-ACDCCA2026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5507038"/>
      </p:ext>
    </p:extLst>
  </p:cSld>
  <p:clrMap bg1="lt1" tx1="dk1" bg2="lt2" tx2="dk2" accent1="accent1" accent2="accent2" accent3="accent3" accent4="accent4" accent5="accent5" accent6="accent6" hlink="hlink" folHlink="folHlink"/>
  <p:sldLayoutIdLst>
    <p:sldLayoutId id="2147484238" r:id="rId1"/>
    <p:sldLayoutId id="2147484239" r:id="rId2"/>
    <p:sldLayoutId id="2147484240" r:id="rId3"/>
    <p:sldLayoutId id="2147484241" r:id="rId4"/>
    <p:sldLayoutId id="2147484242" r:id="rId5"/>
    <p:sldLayoutId id="2147484243" r:id="rId6"/>
    <p:sldLayoutId id="2147484244" r:id="rId7"/>
    <p:sldLayoutId id="2147484245" r:id="rId8"/>
    <p:sldLayoutId id="2147484246" r:id="rId9"/>
    <p:sldLayoutId id="2147484247" r:id="rId10"/>
    <p:sldLayoutId id="2147484248" r:id="rId11"/>
  </p:sldLayoutIdLst>
  <p:txStyles>
    <p:titleStyle>
      <a:lvl1pPr algn="l" defTabSz="91415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41" indent="-228541" algn="l" defTabSz="91415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22" indent="-228541" algn="l" defTabSz="91415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90" indent="-228541" algn="l" defTabSz="91415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60" indent="-228541" algn="l" defTabSz="91415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831" indent="-228541" algn="l" defTabSz="91415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910" indent="-228541" algn="l" defTabSz="91415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86" indent="-228541" algn="l" defTabSz="91415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061" indent="-228541" algn="l" defTabSz="91415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142" indent="-228541" algn="l" defTabSz="91415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50" rtl="0" eaLnBrk="1" latinLnBrk="0" hangingPunct="1">
        <a:defRPr sz="1900" kern="1200">
          <a:solidFill>
            <a:schemeClr val="tx1"/>
          </a:solidFill>
          <a:latin typeface="+mn-lt"/>
          <a:ea typeface="+mn-ea"/>
          <a:cs typeface="+mn-cs"/>
        </a:defRPr>
      </a:lvl1pPr>
      <a:lvl2pPr marL="457071" algn="l" defTabSz="914150" rtl="0" eaLnBrk="1" latinLnBrk="0" hangingPunct="1">
        <a:defRPr sz="1900" kern="1200">
          <a:solidFill>
            <a:schemeClr val="tx1"/>
          </a:solidFill>
          <a:latin typeface="+mn-lt"/>
          <a:ea typeface="+mn-ea"/>
          <a:cs typeface="+mn-cs"/>
        </a:defRPr>
      </a:lvl2pPr>
      <a:lvl3pPr marL="914150" algn="l" defTabSz="914150" rtl="0" eaLnBrk="1" latinLnBrk="0" hangingPunct="1">
        <a:defRPr sz="1900" kern="1200">
          <a:solidFill>
            <a:schemeClr val="tx1"/>
          </a:solidFill>
          <a:latin typeface="+mn-lt"/>
          <a:ea typeface="+mn-ea"/>
          <a:cs typeface="+mn-cs"/>
        </a:defRPr>
      </a:lvl3pPr>
      <a:lvl4pPr marL="1371226" algn="l" defTabSz="914150" rtl="0" eaLnBrk="1" latinLnBrk="0" hangingPunct="1">
        <a:defRPr sz="1900" kern="1200">
          <a:solidFill>
            <a:schemeClr val="tx1"/>
          </a:solidFill>
          <a:latin typeface="+mn-lt"/>
          <a:ea typeface="+mn-ea"/>
          <a:cs typeface="+mn-cs"/>
        </a:defRPr>
      </a:lvl4pPr>
      <a:lvl5pPr marL="1828301" algn="l" defTabSz="914150" rtl="0" eaLnBrk="1" latinLnBrk="0" hangingPunct="1">
        <a:defRPr sz="1900" kern="1200">
          <a:solidFill>
            <a:schemeClr val="tx1"/>
          </a:solidFill>
          <a:latin typeface="+mn-lt"/>
          <a:ea typeface="+mn-ea"/>
          <a:cs typeface="+mn-cs"/>
        </a:defRPr>
      </a:lvl5pPr>
      <a:lvl6pPr marL="2285382" algn="l" defTabSz="914150" rtl="0" eaLnBrk="1" latinLnBrk="0" hangingPunct="1">
        <a:defRPr sz="1900" kern="1200">
          <a:solidFill>
            <a:schemeClr val="tx1"/>
          </a:solidFill>
          <a:latin typeface="+mn-lt"/>
          <a:ea typeface="+mn-ea"/>
          <a:cs typeface="+mn-cs"/>
        </a:defRPr>
      </a:lvl6pPr>
      <a:lvl7pPr marL="2742450" algn="l" defTabSz="914150" rtl="0" eaLnBrk="1" latinLnBrk="0" hangingPunct="1">
        <a:defRPr sz="1900" kern="1200">
          <a:solidFill>
            <a:schemeClr val="tx1"/>
          </a:solidFill>
          <a:latin typeface="+mn-lt"/>
          <a:ea typeface="+mn-ea"/>
          <a:cs typeface="+mn-cs"/>
        </a:defRPr>
      </a:lvl7pPr>
      <a:lvl8pPr marL="3199520" algn="l" defTabSz="914150" rtl="0" eaLnBrk="1" latinLnBrk="0" hangingPunct="1">
        <a:defRPr sz="1900" kern="1200">
          <a:solidFill>
            <a:schemeClr val="tx1"/>
          </a:solidFill>
          <a:latin typeface="+mn-lt"/>
          <a:ea typeface="+mn-ea"/>
          <a:cs typeface="+mn-cs"/>
        </a:defRPr>
      </a:lvl8pPr>
      <a:lvl9pPr marL="3656591" algn="l" defTabSz="914150" rtl="0" eaLnBrk="1" latinLnBrk="0" hangingPunct="1">
        <a:defRPr sz="19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2C41C7-2B86-4514-AC99-AD8DDB5C5C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F91616-299C-453C-9E7B-BDE8F77F04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72F8FA-642C-49D1-B3DD-D1E1836647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7DAFA4-F657-4F3B-8E85-2A7FB1293A28}" type="datetimeFigureOut">
              <a:rPr lang="en-US" smtClean="0"/>
              <a:t>7/15/2022</a:t>
            </a:fld>
            <a:endParaRPr lang="en-US"/>
          </a:p>
        </p:txBody>
      </p:sp>
      <p:sp>
        <p:nvSpPr>
          <p:cNvPr id="5" name="Footer Placeholder 4">
            <a:extLst>
              <a:ext uri="{FF2B5EF4-FFF2-40B4-BE49-F238E27FC236}">
                <a16:creationId xmlns:a16="http://schemas.microsoft.com/office/drawing/2014/main" id="{3C97A9B2-7EAB-479C-B43B-8F52D3FB7F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E84A57-FF10-48E0-9EB1-709186CE16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B72550-8FBA-4857-AA0D-56537483F204}" type="slidenum">
              <a:rPr lang="en-US" smtClean="0"/>
              <a:t>‹#›</a:t>
            </a:fld>
            <a:endParaRPr lang="en-US"/>
          </a:p>
        </p:txBody>
      </p:sp>
    </p:spTree>
    <p:extLst>
      <p:ext uri="{BB962C8B-B14F-4D97-AF65-F5344CB8AC3E}">
        <p14:creationId xmlns:p14="http://schemas.microsoft.com/office/powerpoint/2010/main" val="1619254038"/>
      </p:ext>
    </p:extLst>
  </p:cSld>
  <p:clrMap bg1="lt1" tx1="dk1" bg2="lt2" tx2="dk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74638"/>
            <a:ext cx="121920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0"/>
            <a:ext cx="10972800" cy="5029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209037196"/>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Lst>
  <p:txStyles>
    <p:titleStyle>
      <a:lvl1pPr algn="ctr" defTabSz="914400" rtl="0" eaLnBrk="1" latinLnBrk="0" hangingPunct="1">
        <a:spcBef>
          <a:spcPct val="0"/>
        </a:spcBef>
        <a:buNone/>
        <a:defRPr sz="3000" b="1" kern="1200">
          <a:solidFill>
            <a:schemeClr val="tx1"/>
          </a:solidFill>
          <a:latin typeface="cmss10"/>
          <a:ea typeface="+mj-ea"/>
          <a:cs typeface="+mj-cs"/>
        </a:defRPr>
      </a:lvl1pPr>
    </p:titleStyle>
    <p:bodyStyle>
      <a:lvl1pPr marL="342900" indent="-342900" algn="l" defTabSz="914400" rtl="0" eaLnBrk="1" latinLnBrk="0" hangingPunct="1">
        <a:spcBef>
          <a:spcPct val="20000"/>
        </a:spcBef>
        <a:buClr>
          <a:schemeClr val="tx2"/>
        </a:buClr>
        <a:buFont typeface="Wingdings" panose="05000000000000000000" pitchFamily="2" charset="2"/>
        <a:buChar char="§"/>
        <a:defRPr sz="2800" kern="1200">
          <a:solidFill>
            <a:schemeClr val="tx1"/>
          </a:solidFill>
          <a:latin typeface="cmss10"/>
          <a:ea typeface="+mn-ea"/>
          <a:cs typeface="+mn-cs"/>
        </a:defRPr>
      </a:lvl1pPr>
      <a:lvl2pPr marL="742950" indent="-285750" algn="l" defTabSz="914400" rtl="0" eaLnBrk="1" latinLnBrk="0" hangingPunct="1">
        <a:spcBef>
          <a:spcPct val="20000"/>
        </a:spcBef>
        <a:buClr>
          <a:schemeClr val="tx2"/>
        </a:buClr>
        <a:buFont typeface="Arial" pitchFamily="34" charset="0"/>
        <a:buChar char="–"/>
        <a:defRPr sz="2400" kern="1200">
          <a:solidFill>
            <a:schemeClr val="tx1"/>
          </a:solidFill>
          <a:latin typeface="cmss1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72EEC1-31FF-462C-AC07-4D4E291526A0}" type="datetimeFigureOut">
              <a:rPr lang="en-US" smtClean="0"/>
              <a:t>7/15/2022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B7BB42-AA4D-47E9-ABEF-70F4FFA49FB7}" type="slidenum">
              <a:rPr lang="en-US" smtClean="0"/>
              <a:t>‹#›</a:t>
            </a:fld>
            <a:endParaRPr lang="en-US" dirty="0"/>
          </a:p>
        </p:txBody>
      </p:sp>
    </p:spTree>
    <p:extLst>
      <p:ext uri="{BB962C8B-B14F-4D97-AF65-F5344CB8AC3E}">
        <p14:creationId xmlns:p14="http://schemas.microsoft.com/office/powerpoint/2010/main" val="371818290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96A5BC-F535-419C-A0AE-7A274B2B37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B0AD9F-B74B-4509-962C-CC6C52033D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A332EA-EEE7-4F3C-AC0C-CBAFCE864A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686D32-8C9A-4AE2-A4D6-41187B6D9B8D}" type="datetimeFigureOut">
              <a:rPr lang="en-US" smtClean="0"/>
              <a:t>7/15/2022</a:t>
            </a:fld>
            <a:endParaRPr lang="en-US"/>
          </a:p>
        </p:txBody>
      </p:sp>
      <p:sp>
        <p:nvSpPr>
          <p:cNvPr id="5" name="Footer Placeholder 4">
            <a:extLst>
              <a:ext uri="{FF2B5EF4-FFF2-40B4-BE49-F238E27FC236}">
                <a16:creationId xmlns:a16="http://schemas.microsoft.com/office/drawing/2014/main" id="{4891B51D-E129-4CDB-977F-C2D3C78872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821231-0FD5-47FC-A18D-CD721AC06F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CB0BE1-5F30-4C32-AD1E-0B9EC02FE670}" type="slidenum">
              <a:rPr lang="en-US" smtClean="0"/>
              <a:t>‹#›</a:t>
            </a:fld>
            <a:endParaRPr lang="en-US"/>
          </a:p>
        </p:txBody>
      </p:sp>
    </p:spTree>
    <p:extLst>
      <p:ext uri="{BB962C8B-B14F-4D97-AF65-F5344CB8AC3E}">
        <p14:creationId xmlns:p14="http://schemas.microsoft.com/office/powerpoint/2010/main" val="1870200023"/>
      </p:ext>
    </p:extLst>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F9AF73-4732-7742-8781-CDC287E750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9ADD8C2-A9E3-8640-9150-67B54FA07C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29AE3D3-E583-C247-A2BC-BE3D00840D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59FC24-59E3-E140-8E02-A7751106374E}" type="datetimeFigureOut">
              <a:rPr lang="en-US" smtClean="0"/>
              <a:t>7/15/2022</a:t>
            </a:fld>
            <a:endParaRPr lang="en-US"/>
          </a:p>
        </p:txBody>
      </p:sp>
      <p:sp>
        <p:nvSpPr>
          <p:cNvPr id="5" name="Footer Placeholder 4">
            <a:extLst>
              <a:ext uri="{FF2B5EF4-FFF2-40B4-BE49-F238E27FC236}">
                <a16:creationId xmlns:a16="http://schemas.microsoft.com/office/drawing/2014/main" id="{8437449B-A66E-6E4F-85EA-DFA4EC69E6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816AA0-DC82-CB44-A638-F745A222E7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FD7473-567D-C945-88C3-5B0897611258}" type="slidenum">
              <a:rPr lang="en-US" smtClean="0"/>
              <a:t>‹#›</a:t>
            </a:fld>
            <a:endParaRPr lang="en-US"/>
          </a:p>
        </p:txBody>
      </p:sp>
    </p:spTree>
    <p:extLst>
      <p:ext uri="{BB962C8B-B14F-4D97-AF65-F5344CB8AC3E}">
        <p14:creationId xmlns:p14="http://schemas.microsoft.com/office/powerpoint/2010/main" val="3285250659"/>
      </p:ext>
    </p:extLst>
  </p:cSld>
  <p:clrMap bg1="lt1" tx1="dk1" bg2="lt2" tx2="dk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15532794"/>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62397811"/>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7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B3ABCB0-144B-4484-9368-4B6C18CB3EDD}"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7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7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01E878-55F3-4E95-A47D-D5DCEDBDDE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79345643"/>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30061143"/>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8F65C-06A6-4F23-B976-336E15FA15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1645495-8613-4174-87DB-42FF18DE26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FADDFA-A848-4EE6-AD60-5B1B8A79E8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A3545-9076-4F91-9663-5991584248B1}" type="datetimeFigureOut">
              <a:rPr lang="en-GB" smtClean="0">
                <a:solidFill>
                  <a:prstClr val="black">
                    <a:tint val="75000"/>
                  </a:prstClr>
                </a:solidFill>
              </a:rPr>
              <a:pPr/>
              <a:t>15/07/2022</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CF626AF2-8F35-40FB-88EE-6C4907FDCA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44C68A30-8598-478A-9E81-2E190D3FD3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60C20F-ACF8-4DEC-9A98-E7BF86244E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17238828"/>
      </p:ext>
    </p:extLst>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D2DD3A-EE88-4653-8E91-DEC4528E58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DBD07D-3EC4-40B3-8BFD-63F9D1DB6F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9DED2-F7AF-4CB5-949C-A788EA6AE6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D67CCE-C6C8-47FB-A291-5BC451C67FFD}" type="datetimeFigureOut">
              <a:rPr lang="en-US" smtClean="0">
                <a:solidFill>
                  <a:prstClr val="black">
                    <a:tint val="75000"/>
                  </a:prstClr>
                </a:solidFill>
              </a:rPr>
              <a:pPr/>
              <a:t>7/15/2022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DD0E23E-E600-4251-B530-7D7ED637D2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F555F2D-B1A6-4C08-B270-2AC9B8373F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55A8F4-8A00-4C4C-AA9E-E5CD7C075B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4541361"/>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 id="2147484124" r:id="rId12"/>
    <p:sldLayoutId id="214748412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72EEC1-31FF-462C-AC07-4D4E291526A0}" type="datetimeFigureOut">
              <a:rPr lang="en-US" smtClean="0">
                <a:solidFill>
                  <a:prstClr val="black">
                    <a:tint val="75000"/>
                  </a:prstClr>
                </a:solidFill>
              </a:rPr>
              <a:pPr/>
              <a:t>7/15/2022</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32708028"/>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5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6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65.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9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4.xml"/><Relationship Id="rId1" Type="http://schemas.openxmlformats.org/officeDocument/2006/relationships/slideLayout" Target="../slideLayouts/slideLayout190.xml"/></Relationships>
</file>

<file path=ppt/slides/_rels/slide1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5.xml"/><Relationship Id="rId1" Type="http://schemas.openxmlformats.org/officeDocument/2006/relationships/slideLayout" Target="../slideLayouts/slideLayout19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68.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hyperlink" Target="http://www.opportunityatlas.org/" TargetMode="Externa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3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8.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38.xml"/><Relationship Id="rId5" Type="http://schemas.openxmlformats.org/officeDocument/2006/relationships/image" Target="../media/image24.jpeg"/><Relationship Id="rId4" Type="http://schemas.openxmlformats.org/officeDocument/2006/relationships/image" Target="../media/image23.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9.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7" Type="http://schemas.microsoft.com/office/2007/relationships/hdphoto" Target="../media/hdphoto2.wdp"/><Relationship Id="rId2" Type="http://schemas.openxmlformats.org/officeDocument/2006/relationships/notesSlide" Target="../notesSlides/notesSlide29.xml"/><Relationship Id="rId1" Type="http://schemas.openxmlformats.org/officeDocument/2006/relationships/slideLayout" Target="../slideLayouts/slideLayout99.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106.xml"/><Relationship Id="rId4" Type="http://schemas.openxmlformats.org/officeDocument/2006/relationships/image" Target="../media/image31.sv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3.xml"/><Relationship Id="rId7" Type="http://schemas.openxmlformats.org/officeDocument/2006/relationships/image" Target="../media/image1.emf"/><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38.xml"/><Relationship Id="rId4" Type="http://schemas.openxmlformats.org/officeDocument/2006/relationships/slideLayout" Target="../slideLayouts/slideLayout9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0.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194.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180.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180.xml"/><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184.xm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2.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209.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198.xml"/><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98.xml"/></Relationships>
</file>

<file path=ppt/slides/_rels/slide53.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140.xml"/><Relationship Id="rId6" Type="http://schemas.openxmlformats.org/officeDocument/2006/relationships/image" Target="../media/image36.svg"/><Relationship Id="rId5" Type="http://schemas.openxmlformats.org/officeDocument/2006/relationships/image" Target="../media/image38.png"/><Relationship Id="rId4" Type="http://schemas.openxmlformats.org/officeDocument/2006/relationships/image" Target="../media/image34.svg"/></Relationships>
</file>

<file path=ppt/slides/_rels/slide5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7.png"/><Relationship Id="rId7" Type="http://schemas.openxmlformats.org/officeDocument/2006/relationships/image" Target="../media/image39.png"/><Relationship Id="rId12" Type="http://schemas.openxmlformats.org/officeDocument/2006/relationships/image" Target="../media/image42.svg"/><Relationship Id="rId2" Type="http://schemas.openxmlformats.org/officeDocument/2006/relationships/notesSlide" Target="../notesSlides/notesSlide48.xml"/><Relationship Id="rId1" Type="http://schemas.openxmlformats.org/officeDocument/2006/relationships/slideLayout" Target="../slideLayouts/slideLayout140.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8.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4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climbing a mountain&#10;&#10;Description automatically generated with medium confidence">
            <a:extLst>
              <a:ext uri="{FF2B5EF4-FFF2-40B4-BE49-F238E27FC236}">
                <a16:creationId xmlns:a16="http://schemas.microsoft.com/office/drawing/2014/main" id="{C6B9E859-97E1-4F61-A82D-8D5F5B604E4D}"/>
              </a:ext>
            </a:extLst>
          </p:cNvPr>
          <p:cNvPicPr>
            <a:picLocks noChangeAspect="1"/>
          </p:cNvPicPr>
          <p:nvPr/>
        </p:nvPicPr>
        <p:blipFill rotWithShape="1">
          <a:blip r:embed="rId3"/>
          <a:srcRect t="17306"/>
          <a:stretch/>
        </p:blipFill>
        <p:spPr>
          <a:xfrm>
            <a:off x="0" y="0"/>
            <a:ext cx="12192001" cy="6861866"/>
          </a:xfrm>
          <a:prstGeom prst="rect">
            <a:avLst/>
          </a:prstGeom>
        </p:spPr>
      </p:pic>
      <p:pic>
        <p:nvPicPr>
          <p:cNvPr id="9" name="Picture 2" descr="Chetty, Friedman, and Hendren Launch Opportunity Insights | Opportunity  Insights">
            <a:extLst>
              <a:ext uri="{FF2B5EF4-FFF2-40B4-BE49-F238E27FC236}">
                <a16:creationId xmlns:a16="http://schemas.microsoft.com/office/drawing/2014/main" id="{1325F09F-71B1-446D-894E-1D0A6A53650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6962" y="51388"/>
            <a:ext cx="1828988" cy="3184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2FF8031-F8E9-0894-0DC3-31BC25261F6B}"/>
              </a:ext>
            </a:extLst>
          </p:cNvPr>
          <p:cNvSpPr/>
          <p:nvPr/>
        </p:nvSpPr>
        <p:spPr>
          <a:xfrm>
            <a:off x="3635566" y="4792337"/>
            <a:ext cx="8556435" cy="2069529"/>
          </a:xfrm>
          <a:prstGeom prst="rect">
            <a:avLst/>
          </a:prstGeom>
          <a:solidFill>
            <a:srgbClr val="FFFFFF">
              <a:alpha val="85098"/>
            </a:srgbClr>
          </a:solidFill>
          <a:ln>
            <a:noFill/>
          </a:ln>
        </p:spPr>
        <p:style>
          <a:lnRef idx="2">
            <a:schemeClr val="dk1">
              <a:shade val="50000"/>
            </a:schemeClr>
          </a:lnRef>
          <a:fillRef idx="1">
            <a:schemeClr val="dk1"/>
          </a:fillRef>
          <a:effectRef idx="0">
            <a:schemeClr val="dk1"/>
          </a:effectRef>
          <a:fontRef idx="minor">
            <a:schemeClr val="lt1"/>
          </a:fontRef>
        </p:style>
        <p:txBody>
          <a:bodyPr lIns="91350" tIns="45718" rIns="91350" bIns="45718" rtlCol="0" anchor="ctr"/>
          <a:lstStyle/>
          <a:p>
            <a:pPr marL="0" marR="0" lvl="0" indent="0" algn="ctr" defTabSz="91338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262626"/>
              </a:solidFill>
              <a:effectLst/>
              <a:uLnTx/>
              <a:uFillTx/>
              <a:latin typeface="Lucida Sans"/>
              <a:ea typeface="+mn-ea"/>
              <a:cs typeface="+mn-cs"/>
            </a:endParaRPr>
          </a:p>
        </p:txBody>
      </p:sp>
      <p:sp>
        <p:nvSpPr>
          <p:cNvPr id="7" name="Rectangle 6">
            <a:extLst>
              <a:ext uri="{FF2B5EF4-FFF2-40B4-BE49-F238E27FC236}">
                <a16:creationId xmlns:a16="http://schemas.microsoft.com/office/drawing/2014/main" id="{87F9ACBD-E9BC-84C8-BAF3-46489F9A51A5}"/>
              </a:ext>
            </a:extLst>
          </p:cNvPr>
          <p:cNvSpPr/>
          <p:nvPr/>
        </p:nvSpPr>
        <p:spPr>
          <a:xfrm>
            <a:off x="3575957" y="4799722"/>
            <a:ext cx="8566035" cy="2062099"/>
          </a:xfrm>
          <a:prstGeom prst="rect">
            <a:avLst/>
          </a:prstGeom>
          <a:noFill/>
          <a:effectLst/>
        </p:spPr>
        <p:txBody>
          <a:bodyPr wrap="square" lIns="91306" tIns="45718" rIns="91306" bIns="45718" anchor="ctr">
            <a:spAutoFit/>
          </a:bodyPr>
          <a:lstStyle/>
          <a:p>
            <a:pPr marL="0" marR="0" lvl="0" indent="0" algn="r" defTabSz="914173" rtl="0" eaLnBrk="1" fontAlgn="auto" latinLnBrk="0" hangingPunct="1">
              <a:lnSpc>
                <a:spcPct val="100000"/>
              </a:lnSpc>
              <a:spcBef>
                <a:spcPts val="0"/>
              </a:spcBef>
              <a:spcAft>
                <a:spcPts val="0"/>
              </a:spcAft>
              <a:buClrTx/>
              <a:buSzTx/>
              <a:buFontTx/>
              <a:buNone/>
              <a:tabLst/>
              <a:defRPr/>
            </a:pPr>
            <a:r>
              <a:rPr lang="en-US" sz="2800" b="1" dirty="0">
                <a:latin typeface="Lucida Sans"/>
                <a:ea typeface="ＭＳ Ｐゴシック" pitchFamily="34" charset="-128"/>
              </a:rPr>
              <a:t>Reducing</a:t>
            </a:r>
            <a:r>
              <a:rPr kumimoji="0" lang="en-US" sz="2800" b="1" i="0" u="none" strike="noStrike" kern="1200" cap="none" spc="0" normalizeH="0" baseline="0" noProof="0" dirty="0">
                <a:ln>
                  <a:noFill/>
                </a:ln>
                <a:effectLst/>
                <a:uLnTx/>
                <a:uFillTx/>
                <a:latin typeface="Lucida Sans"/>
                <a:ea typeface="ＭＳ Ｐゴシック" pitchFamily="34" charset="-128"/>
                <a:cs typeface="+mn-cs"/>
              </a:rPr>
              <a:t> Inequality Using </a:t>
            </a:r>
            <a:br>
              <a:rPr kumimoji="0" lang="en-US" sz="2800" b="1" i="0" u="none" strike="noStrike" kern="1200" cap="none" spc="0" normalizeH="0" baseline="0" noProof="0" dirty="0">
                <a:ln>
                  <a:noFill/>
                </a:ln>
                <a:effectLst/>
                <a:uLnTx/>
                <a:uFillTx/>
                <a:latin typeface="Lucida Sans"/>
                <a:ea typeface="ＭＳ Ｐゴシック" pitchFamily="34" charset="-128"/>
                <a:cs typeface="+mn-cs"/>
              </a:rPr>
            </a:br>
            <a:r>
              <a:rPr kumimoji="0" lang="en-US" sz="2800" b="1" i="0" u="none" strike="noStrike" kern="1200" cap="none" spc="0" normalizeH="0" baseline="0" noProof="0" dirty="0">
                <a:ln>
                  <a:noFill/>
                </a:ln>
                <a:effectLst/>
                <a:uLnTx/>
                <a:uFillTx/>
                <a:latin typeface="Lucida Sans"/>
                <a:ea typeface="ＭＳ Ｐゴシック" pitchFamily="34" charset="-128"/>
                <a:cs typeface="+mn-cs"/>
              </a:rPr>
              <a:t>the Tools</a:t>
            </a:r>
            <a:r>
              <a:rPr kumimoji="0" lang="en-US" sz="2800" b="1" i="0" u="none" strike="noStrike" kern="1200" cap="none" spc="0" normalizeH="0" noProof="0" dirty="0">
                <a:ln>
                  <a:noFill/>
                </a:ln>
                <a:effectLst/>
                <a:uLnTx/>
                <a:uFillTx/>
                <a:latin typeface="Lucida Sans"/>
                <a:ea typeface="ＭＳ Ｐゴシック" pitchFamily="34" charset="-128"/>
                <a:cs typeface="+mn-cs"/>
              </a:rPr>
              <a:t> of Behavioral Economics</a:t>
            </a:r>
            <a:endParaRPr kumimoji="0" lang="en-US" sz="2400" b="0" i="0" u="none" strike="noStrike" kern="1200" cap="none" spc="0" normalizeH="0" baseline="0" noProof="0" dirty="0">
              <a:ln>
                <a:noFill/>
              </a:ln>
              <a:effectLst/>
              <a:uLnTx/>
              <a:uFillTx/>
              <a:latin typeface="Lucida Sans"/>
              <a:ea typeface="ＭＳ Ｐゴシック" pitchFamily="34" charset="-128"/>
              <a:cs typeface="+mn-cs"/>
            </a:endParaRPr>
          </a:p>
          <a:p>
            <a:pPr marL="0" marR="0" lvl="0" indent="0" algn="r" defTabSz="91338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7BCDCE">
                  <a:lumMod val="50000"/>
                </a:srgbClr>
              </a:solidFill>
              <a:effectLst/>
              <a:uLnTx/>
              <a:uFillTx/>
              <a:latin typeface="Lucida Sans"/>
              <a:ea typeface="ＭＳ Ｐゴシック" pitchFamily="34" charset="-128"/>
              <a:cs typeface="+mn-cs"/>
            </a:endParaRPr>
          </a:p>
          <a:p>
            <a:pPr marL="0" marR="0" lvl="0" indent="0" algn="r" defTabSz="91338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62626"/>
                </a:solidFill>
                <a:effectLst/>
                <a:uLnTx/>
                <a:uFillTx/>
                <a:latin typeface="Lucida Sans"/>
                <a:ea typeface="ＭＳ Ｐゴシック" pitchFamily="34" charset="-128"/>
                <a:cs typeface="+mn-cs"/>
              </a:rPr>
              <a:t>Raj Chetty</a:t>
            </a:r>
          </a:p>
          <a:p>
            <a:pPr marL="0" marR="0" lvl="0" indent="0" algn="r" defTabSz="91338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62626"/>
                </a:solidFill>
                <a:effectLst/>
                <a:uLnTx/>
                <a:uFillTx/>
                <a:latin typeface="Lucida Sans"/>
                <a:ea typeface="ＭＳ Ｐゴシック" pitchFamily="34" charset="-128"/>
                <a:cs typeface="+mn-cs"/>
              </a:rPr>
              <a:t>Harvard University</a:t>
            </a:r>
          </a:p>
        </p:txBody>
      </p:sp>
    </p:spTree>
    <p:extLst>
      <p:ext uri="{BB962C8B-B14F-4D97-AF65-F5344CB8AC3E}">
        <p14:creationId xmlns:p14="http://schemas.microsoft.com/office/powerpoint/2010/main" val="350890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81513" y="1105509"/>
            <a:ext cx="10318458" cy="1920206"/>
          </a:xfrm>
          <a:prstGeom prst="rect">
            <a:avLst/>
          </a:prstGeom>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Cesarini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et al. (QJE 2016): study impacts of lottery wins</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on children’s outcomes using Swedish registry data</a:t>
            </a:r>
            <a:endParaRPr lang="en-US" sz="2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endParaRPr lang="en-US" sz="2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Font typeface="Wingdings" panose="05000000000000000000" pitchFamily="2" charset="2"/>
              <a:buChar char="§"/>
              <a:defRPr/>
            </a:pP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How much of the cross-sectional correlation between parents’ incomes and kids’ outcomes can be explained by the causal effect of income?</a:t>
            </a:r>
          </a:p>
        </p:txBody>
      </p:sp>
      <p:sp>
        <p:nvSpPr>
          <p:cNvPr id="5" name="TextBox 92">
            <a:extLst>
              <a:ext uri="{FF2B5EF4-FFF2-40B4-BE49-F238E27FC236}">
                <a16:creationId xmlns:a16="http://schemas.microsoft.com/office/drawing/2014/main" id="{31F85A44-E443-4871-9A9A-C84945E1E28C}"/>
              </a:ext>
            </a:extLst>
          </p:cNvPr>
          <p:cNvSpPr txBox="1"/>
          <p:nvPr/>
        </p:nvSpPr>
        <p:spPr>
          <a:xfrm>
            <a:off x="212467" y="172693"/>
            <a:ext cx="12452655" cy="400105"/>
          </a:xfrm>
          <a:prstGeom prst="rect">
            <a:avLst/>
          </a:prstGeom>
          <a:noFill/>
        </p:spPr>
        <p:txBody>
          <a:bodyPr wrap="square" lIns="91350" tIns="45718" rIns="91350" bIns="45718" rtlCol="0">
            <a:spAutoFit/>
          </a:bodyPr>
          <a:lstStyle/>
          <a:p>
            <a:pPr marL="0" marR="0" lvl="0" indent="0" defTabSz="91338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rPr>
              <a:t>Effects of Cash Transfers on Children’s Outcomes</a:t>
            </a:r>
          </a:p>
        </p:txBody>
      </p:sp>
    </p:spTree>
    <p:extLst>
      <p:ext uri="{BB962C8B-B14F-4D97-AF65-F5344CB8AC3E}">
        <p14:creationId xmlns:p14="http://schemas.microsoft.com/office/powerpoint/2010/main" val="2428361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89">
            <a:extLst>
              <a:ext uri="{FF2B5EF4-FFF2-40B4-BE49-F238E27FC236}">
                <a16:creationId xmlns:a16="http://schemas.microsoft.com/office/drawing/2014/main" id="{01132BA2-9393-4C1D-8AC6-FE0FCCF31545}"/>
              </a:ext>
            </a:extLst>
          </p:cNvPr>
          <p:cNvSpPr>
            <a:spLocks noChangeAspect="1" noChangeArrowheads="1" noTextEdit="1"/>
          </p:cNvSpPr>
          <p:nvPr/>
        </p:nvSpPr>
        <p:spPr bwMode="auto">
          <a:xfrm>
            <a:off x="1381125" y="0"/>
            <a:ext cx="9429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50" name="Rectangle 430">
            <a:extLst>
              <a:ext uri="{FF2B5EF4-FFF2-40B4-BE49-F238E27FC236}">
                <a16:creationId xmlns:a16="http://schemas.microsoft.com/office/drawing/2014/main" id="{756D8A89-1E4E-409B-B155-2A357D9AFCFC}"/>
              </a:ext>
            </a:extLst>
          </p:cNvPr>
          <p:cNvSpPr>
            <a:spLocks noChangeArrowheads="1"/>
          </p:cNvSpPr>
          <p:nvPr/>
        </p:nvSpPr>
        <p:spPr bwMode="auto">
          <a:xfrm>
            <a:off x="6364288" y="101600"/>
            <a:ext cx="1397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800" b="0" i="0" u="none" strike="noStrike" cap="none" normalizeH="0" baseline="0">
                <a:ln>
                  <a:noFill/>
                </a:ln>
                <a:solidFill>
                  <a:srgbClr val="1E2D53"/>
                </a:solidFill>
                <a:effectLst/>
                <a:latin typeface="Calibri" panose="020F0502020204030204" pitchFamily="34" charset="0"/>
              </a:rPr>
              <a:t> </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152" name="Rectangle 143">
            <a:extLst>
              <a:ext uri="{FF2B5EF4-FFF2-40B4-BE49-F238E27FC236}">
                <a16:creationId xmlns:a16="http://schemas.microsoft.com/office/drawing/2014/main" id="{EB109F02-7099-4800-8347-E08C71B0A825}"/>
              </a:ext>
            </a:extLst>
          </p:cNvPr>
          <p:cNvSpPr>
            <a:spLocks noChangeArrowheads="1"/>
          </p:cNvSpPr>
          <p:nvPr/>
        </p:nvSpPr>
        <p:spPr bwMode="auto">
          <a:xfrm>
            <a:off x="6392867" y="328077"/>
            <a:ext cx="529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380" rtl="0" eaLnBrk="0" fontAlgn="base" latinLnBrk="0" hangingPunct="0">
              <a:lnSpc>
                <a:spcPct val="100000"/>
              </a:lnSpc>
              <a:spcBef>
                <a:spcPct val="0"/>
              </a:spcBef>
              <a:spcAft>
                <a:spcPct val="0"/>
              </a:spcAft>
              <a:buClrTx/>
              <a:buSzTx/>
              <a:buFontTx/>
              <a:buNone/>
              <a:tabLst/>
              <a:defRPr/>
            </a:pPr>
            <a:r>
              <a:rPr kumimoji="0" lang="en-US" altLang="en-US" b="0" i="0" u="none" strike="noStrike" kern="1200" cap="none" spc="0" normalizeH="0" baseline="0" noProof="0">
                <a:ln>
                  <a:noFill/>
                </a:ln>
                <a:solidFill>
                  <a:srgbClr val="1E2D53"/>
                </a:solidFill>
                <a:effectLst/>
                <a:uLnTx/>
                <a:uFillTx/>
                <a:latin typeface="+mn-lt"/>
                <a:ea typeface="+mn-ea"/>
                <a:cs typeface="+mn-cs"/>
              </a:rPr>
              <a:t> </a:t>
            </a:r>
            <a:endParaRPr kumimoji="0" lang="en-US" altLang="en-US" b="0" i="0" u="none" strike="noStrike" kern="1200" cap="none" spc="0" normalizeH="0" baseline="0" noProof="0">
              <a:ln>
                <a:noFill/>
              </a:ln>
              <a:solidFill>
                <a:prstClr val="black"/>
              </a:solidFill>
              <a:effectLst/>
              <a:uLnTx/>
              <a:uFillTx/>
              <a:latin typeface="+mn-lt"/>
              <a:ea typeface="+mn-ea"/>
              <a:cs typeface="+mn-cs"/>
            </a:endParaRPr>
          </a:p>
        </p:txBody>
      </p:sp>
      <p:pic>
        <p:nvPicPr>
          <p:cNvPr id="148" name="New picture">
            <a:extLst>
              <a:ext uri="{FF2B5EF4-FFF2-40B4-BE49-F238E27FC236}">
                <a16:creationId xmlns:a16="http://schemas.microsoft.com/office/drawing/2014/main" id="{5D2C6287-B3FC-4457-B1B1-F1B6DDCEB633}"/>
              </a:ext>
            </a:extLst>
          </p:cNvPr>
          <p:cNvPicPr/>
          <p:nvPr/>
        </p:nvPicPr>
        <p:blipFill>
          <a:blip r:embed="rId3"/>
          <a:stretch>
            <a:fillRect/>
          </a:stretch>
        </p:blipFill>
        <p:spPr>
          <a:xfrm>
            <a:off x="1703743" y="1016596"/>
            <a:ext cx="8784514" cy="4878593"/>
          </a:xfrm>
          <a:prstGeom prst="rect">
            <a:avLst/>
          </a:prstGeom>
        </p:spPr>
      </p:pic>
      <p:sp>
        <p:nvSpPr>
          <p:cNvPr id="154" name="Rectangle 153">
            <a:extLst>
              <a:ext uri="{FF2B5EF4-FFF2-40B4-BE49-F238E27FC236}">
                <a16:creationId xmlns:a16="http://schemas.microsoft.com/office/drawing/2014/main" id="{B3B37FA6-4839-4D42-B4FC-C611AD9DAE1F}"/>
              </a:ext>
            </a:extLst>
          </p:cNvPr>
          <p:cNvSpPr/>
          <p:nvPr/>
        </p:nvSpPr>
        <p:spPr>
          <a:xfrm>
            <a:off x="0" y="6550223"/>
            <a:ext cx="8534350" cy="30777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0" cap="none" spc="0" normalizeH="0" baseline="0" noProof="0" dirty="0">
                <a:ln>
                  <a:noFill/>
                </a:ln>
                <a:solidFill>
                  <a:srgbClr val="222222"/>
                </a:solidFill>
                <a:effectLst/>
                <a:uLnTx/>
                <a:uFillTx/>
                <a:latin typeface="Arial" pitchFamily="34" charset="0"/>
                <a:ea typeface="Calibri"/>
                <a:cs typeface="Arial" pitchFamily="34" charset="0"/>
              </a:rPr>
              <a:t>Source: </a:t>
            </a:r>
            <a:r>
              <a:rPr kumimoji="0" lang="en-US" sz="1400" b="0" i="1" u="none" strike="noStrike" kern="0" cap="none" spc="0" normalizeH="0" baseline="0" noProof="0" dirty="0" err="1">
                <a:ln>
                  <a:noFill/>
                </a:ln>
                <a:solidFill>
                  <a:srgbClr val="222222"/>
                </a:solidFill>
                <a:effectLst/>
                <a:uLnTx/>
                <a:uFillTx/>
                <a:latin typeface="Arial" pitchFamily="34" charset="0"/>
                <a:ea typeface="Calibri"/>
                <a:cs typeface="Arial" pitchFamily="34" charset="0"/>
              </a:rPr>
              <a:t>Cesarini</a:t>
            </a:r>
            <a:r>
              <a:rPr kumimoji="0" lang="en-US" sz="1400" b="0" i="1" u="none" strike="noStrike" kern="0" cap="none" spc="0" normalizeH="0" baseline="0" noProof="0" dirty="0">
                <a:ln>
                  <a:noFill/>
                </a:ln>
                <a:solidFill>
                  <a:srgbClr val="222222"/>
                </a:solidFill>
                <a:effectLst/>
                <a:uLnTx/>
                <a:uFillTx/>
                <a:latin typeface="Arial" pitchFamily="34" charset="0"/>
                <a:ea typeface="Calibri"/>
                <a:cs typeface="Arial" pitchFamily="34" charset="0"/>
              </a:rPr>
              <a:t>, Lindqvist, </a:t>
            </a:r>
            <a:r>
              <a:rPr kumimoji="0" lang="en-US" sz="1400" b="0" i="1" u="none" strike="noStrike" kern="0" cap="none" spc="0" normalizeH="0" baseline="0" noProof="0" dirty="0" err="1">
                <a:ln>
                  <a:noFill/>
                </a:ln>
                <a:solidFill>
                  <a:srgbClr val="222222"/>
                </a:solidFill>
                <a:effectLst/>
                <a:uLnTx/>
                <a:uFillTx/>
                <a:latin typeface="Arial" pitchFamily="34" charset="0"/>
                <a:ea typeface="Calibri"/>
                <a:cs typeface="Arial" pitchFamily="34" charset="0"/>
              </a:rPr>
              <a:t>Ostling</a:t>
            </a:r>
            <a:r>
              <a:rPr kumimoji="0" lang="en-US" sz="1400" b="0" i="1" u="none" strike="noStrike" kern="0" cap="none" spc="0" normalizeH="0" baseline="0" noProof="0" dirty="0">
                <a:ln>
                  <a:noFill/>
                </a:ln>
                <a:solidFill>
                  <a:srgbClr val="222222"/>
                </a:solidFill>
                <a:effectLst/>
                <a:uLnTx/>
                <a:uFillTx/>
                <a:latin typeface="Arial" pitchFamily="34" charset="0"/>
                <a:ea typeface="Calibri"/>
                <a:cs typeface="Arial" pitchFamily="34" charset="0"/>
              </a:rPr>
              <a:t>, Wallace 2016</a:t>
            </a:r>
            <a:endParaRPr kumimoji="0" lang="en-US" sz="1400" b="0" i="1"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8" name="TextBox 92">
            <a:extLst>
              <a:ext uri="{FF2B5EF4-FFF2-40B4-BE49-F238E27FC236}">
                <a16:creationId xmlns:a16="http://schemas.microsoft.com/office/drawing/2014/main" id="{BD14005C-652C-4072-9429-02C5A291FED1}"/>
              </a:ext>
            </a:extLst>
          </p:cNvPr>
          <p:cNvSpPr txBox="1"/>
          <p:nvPr/>
        </p:nvSpPr>
        <p:spPr>
          <a:xfrm>
            <a:off x="212467" y="172693"/>
            <a:ext cx="12452655" cy="400105"/>
          </a:xfrm>
          <a:prstGeom prst="rect">
            <a:avLst/>
          </a:prstGeom>
          <a:noFill/>
        </p:spPr>
        <p:txBody>
          <a:bodyPr wrap="square" lIns="91350" tIns="45718" rIns="91350" bIns="45718" rtlCol="0">
            <a:spAutoFit/>
          </a:bodyPr>
          <a:lstStyle/>
          <a:p>
            <a:pPr marL="0" marR="0" lvl="0" indent="0" defTabSz="91338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rPr>
              <a:t>Causal Effects of Income via Lottery Wins on Children’s GPA</a:t>
            </a:r>
          </a:p>
        </p:txBody>
      </p:sp>
    </p:spTree>
    <p:extLst>
      <p:ext uri="{BB962C8B-B14F-4D97-AF65-F5344CB8AC3E}">
        <p14:creationId xmlns:p14="http://schemas.microsoft.com/office/powerpoint/2010/main" val="3561277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81513" y="1105509"/>
            <a:ext cx="10318458" cy="4841005"/>
          </a:xfrm>
          <a:prstGeom prst="rect">
            <a:avLst/>
          </a:prstGeom>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Cesarini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et al. (QJE 2016): study impacts of lottery wins on children’s outcomes using Swedish registry data</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742950" marR="0" lvl="1"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How much of the cross-sectional correlation between parents’ incomes and kids’ outcomes can be explained by the causal effect of income?</a:t>
            </a:r>
          </a:p>
          <a:p>
            <a:pPr marL="742950" marR="0" lvl="1"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endParaRPr lang="en-US" sz="2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Wingdings" panose="05000000000000000000" pitchFamily="2" charset="2"/>
              <a:buChar char="§"/>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Concern: people may spend lottery winnings differently from “regular” </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income</a:t>
            </a:r>
          </a:p>
          <a:p>
            <a:pPr marL="285750" indent="-285750">
              <a:lnSpc>
                <a:spcPct val="107000"/>
              </a:lnSpc>
              <a:spcAft>
                <a:spcPts val="800"/>
              </a:spcAft>
              <a:buFont typeface="Wingdings" panose="05000000000000000000" pitchFamily="2" charset="2"/>
              <a:buChar char="§"/>
              <a:defRPr/>
            </a:pPr>
            <a:endParaRPr lang="en-US" sz="2000" baseline="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Wingdings" panose="05000000000000000000" pitchFamily="2" charset="2"/>
              <a:buChar char="§"/>
              <a:defRPr/>
            </a:pP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Jacob et al. (QJE 2015): study impacts of housing voucher lottery in Chicago </a:t>
            </a:r>
          </a:p>
          <a:p>
            <a:pPr marL="285750" indent="-285750">
              <a:lnSpc>
                <a:spcPct val="107000"/>
              </a:lnSpc>
              <a:spcAft>
                <a:spcPts val="800"/>
              </a:spcAft>
              <a:buFont typeface="Wingdings" panose="05000000000000000000" pitchFamily="2" charset="2"/>
              <a:buChar char="§"/>
              <a:defRPr/>
            </a:pPr>
            <a:endParaRPr lang="en-US" sz="2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Font typeface="Wingdings" panose="05000000000000000000" pitchFamily="2" charset="2"/>
              <a:buChar char="§"/>
              <a:defRPr/>
            </a:pP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Effectively gave some households $12,000 of assistance (relative to median annual income of $19,000)</a:t>
            </a:r>
            <a:endParaRPr lang="en-US" sz="2000" baseline="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3" name="Title 1">
            <a:extLst>
              <a:ext uri="{FF2B5EF4-FFF2-40B4-BE49-F238E27FC236}">
                <a16:creationId xmlns:a16="http://schemas.microsoft.com/office/drawing/2014/main" id="{5F757888-8ABD-40F0-9D96-D6A8FAEC11FE}"/>
              </a:ext>
            </a:extLst>
          </p:cNvPr>
          <p:cNvSpPr txBox="1">
            <a:spLocks/>
          </p:cNvSpPr>
          <p:nvPr/>
        </p:nvSpPr>
        <p:spPr>
          <a:xfrm>
            <a:off x="-2251085" y="1146312"/>
            <a:ext cx="12192000" cy="69704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000" b="1" kern="1200">
                <a:solidFill>
                  <a:schemeClr val="tx1"/>
                </a:solidFill>
                <a:latin typeface="cmss10"/>
                <a:ea typeface="+mj-ea"/>
                <a:cs typeface="+mj-cs"/>
              </a:defRPr>
            </a:lvl1pPr>
          </a:lstStyle>
          <a:p>
            <a:pPr marL="0" marR="0" lvl="0" indent="0" algn="l" defTabSz="914400" rtl="0" eaLnBrk="1" fontAlgn="base" latinLnBrk="0" hangingPunct="1">
              <a:lnSpc>
                <a:spcPct val="11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mj-ea"/>
              <a:cs typeface="Arial"/>
            </a:endParaRPr>
          </a:p>
        </p:txBody>
      </p:sp>
      <p:sp>
        <p:nvSpPr>
          <p:cNvPr id="5" name="TextBox 92">
            <a:extLst>
              <a:ext uri="{FF2B5EF4-FFF2-40B4-BE49-F238E27FC236}">
                <a16:creationId xmlns:a16="http://schemas.microsoft.com/office/drawing/2014/main" id="{C3530C4C-4DD4-49F2-AB2B-578E7FDFC18A}"/>
              </a:ext>
            </a:extLst>
          </p:cNvPr>
          <p:cNvSpPr txBox="1"/>
          <p:nvPr/>
        </p:nvSpPr>
        <p:spPr>
          <a:xfrm>
            <a:off x="212467" y="172693"/>
            <a:ext cx="12452655" cy="400105"/>
          </a:xfrm>
          <a:prstGeom prst="rect">
            <a:avLst/>
          </a:prstGeom>
          <a:noFill/>
        </p:spPr>
        <p:txBody>
          <a:bodyPr wrap="square" lIns="91350" tIns="45718" rIns="91350" bIns="45718" rtlCol="0">
            <a:spAutoFit/>
          </a:bodyPr>
          <a:lstStyle/>
          <a:p>
            <a:pPr marL="0" marR="0" lvl="0" indent="0" defTabSz="91338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rPr>
              <a:t>Effects of Cash Transfers on Children’s Outcomes</a:t>
            </a:r>
          </a:p>
        </p:txBody>
      </p:sp>
    </p:spTree>
    <p:extLst>
      <p:ext uri="{BB962C8B-B14F-4D97-AF65-F5344CB8AC3E}">
        <p14:creationId xmlns:p14="http://schemas.microsoft.com/office/powerpoint/2010/main" val="3187559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3D2205-FC41-4050-836B-C55605A02B8D}"/>
              </a:ext>
            </a:extLst>
          </p:cNvPr>
          <p:cNvPicPr>
            <a:picLocks noChangeAspect="1"/>
          </p:cNvPicPr>
          <p:nvPr/>
        </p:nvPicPr>
        <p:blipFill rotWithShape="1">
          <a:blip r:embed="rId3"/>
          <a:srcRect l="627" r="1046"/>
          <a:stretch/>
        </p:blipFill>
        <p:spPr>
          <a:xfrm>
            <a:off x="2630905" y="1790299"/>
            <a:ext cx="7539790" cy="4730377"/>
          </a:xfrm>
          <a:prstGeom prst="rect">
            <a:avLst/>
          </a:prstGeom>
        </p:spPr>
      </p:pic>
      <p:sp>
        <p:nvSpPr>
          <p:cNvPr id="10" name="AutoShape 289">
            <a:extLst>
              <a:ext uri="{FF2B5EF4-FFF2-40B4-BE49-F238E27FC236}">
                <a16:creationId xmlns:a16="http://schemas.microsoft.com/office/drawing/2014/main" id="{01132BA2-9393-4C1D-8AC6-FE0FCCF31545}"/>
              </a:ext>
            </a:extLst>
          </p:cNvPr>
          <p:cNvSpPr>
            <a:spLocks noChangeAspect="1" noChangeArrowheads="1" noTextEdit="1"/>
          </p:cNvSpPr>
          <p:nvPr/>
        </p:nvSpPr>
        <p:spPr bwMode="auto">
          <a:xfrm>
            <a:off x="1381125" y="0"/>
            <a:ext cx="9429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50" name="Rectangle 430">
            <a:extLst>
              <a:ext uri="{FF2B5EF4-FFF2-40B4-BE49-F238E27FC236}">
                <a16:creationId xmlns:a16="http://schemas.microsoft.com/office/drawing/2014/main" id="{756D8A89-1E4E-409B-B155-2A357D9AFCFC}"/>
              </a:ext>
            </a:extLst>
          </p:cNvPr>
          <p:cNvSpPr>
            <a:spLocks noChangeArrowheads="1"/>
          </p:cNvSpPr>
          <p:nvPr/>
        </p:nvSpPr>
        <p:spPr bwMode="auto">
          <a:xfrm>
            <a:off x="6364288" y="101600"/>
            <a:ext cx="1397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800" b="0" i="0" u="none" strike="noStrike" cap="none" normalizeH="0" baseline="0">
                <a:ln>
                  <a:noFill/>
                </a:ln>
                <a:solidFill>
                  <a:srgbClr val="1E2D53"/>
                </a:solidFill>
                <a:effectLst/>
                <a:latin typeface="Calibri" panose="020F0502020204030204" pitchFamily="34" charset="0"/>
              </a:rPr>
              <a:t> </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152" name="Rectangle 143">
            <a:extLst>
              <a:ext uri="{FF2B5EF4-FFF2-40B4-BE49-F238E27FC236}">
                <a16:creationId xmlns:a16="http://schemas.microsoft.com/office/drawing/2014/main" id="{EB109F02-7099-4800-8347-E08C71B0A825}"/>
              </a:ext>
            </a:extLst>
          </p:cNvPr>
          <p:cNvSpPr>
            <a:spLocks noChangeArrowheads="1"/>
          </p:cNvSpPr>
          <p:nvPr/>
        </p:nvSpPr>
        <p:spPr bwMode="auto">
          <a:xfrm>
            <a:off x="6392867" y="328077"/>
            <a:ext cx="529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380" rtl="0" eaLnBrk="0" fontAlgn="base" latinLnBrk="0" hangingPunct="0">
              <a:lnSpc>
                <a:spcPct val="100000"/>
              </a:lnSpc>
              <a:spcBef>
                <a:spcPct val="0"/>
              </a:spcBef>
              <a:spcAft>
                <a:spcPct val="0"/>
              </a:spcAft>
              <a:buClrTx/>
              <a:buSzTx/>
              <a:buFontTx/>
              <a:buNone/>
              <a:tabLst/>
              <a:defRPr/>
            </a:pPr>
            <a:r>
              <a:rPr kumimoji="0" lang="en-US" altLang="en-US" b="0" i="0" u="none" strike="noStrike" kern="1200" cap="none" spc="0" normalizeH="0" baseline="0" noProof="0">
                <a:ln>
                  <a:noFill/>
                </a:ln>
                <a:solidFill>
                  <a:srgbClr val="1E2D53"/>
                </a:solidFill>
                <a:effectLst/>
                <a:uLnTx/>
                <a:uFillTx/>
                <a:latin typeface="+mn-lt"/>
                <a:ea typeface="+mn-ea"/>
                <a:cs typeface="+mn-cs"/>
              </a:rPr>
              <a:t> </a:t>
            </a:r>
            <a:endParaRPr kumimoji="0" lang="en-US" altLang="en-US" b="0" i="0" u="none" strike="noStrike" kern="1200" cap="none" spc="0" normalizeH="0" baseline="0" noProof="0">
              <a:ln>
                <a:noFill/>
              </a:ln>
              <a:solidFill>
                <a:prstClr val="black"/>
              </a:solidFill>
              <a:effectLst/>
              <a:uLnTx/>
              <a:uFillTx/>
              <a:latin typeface="+mn-lt"/>
              <a:ea typeface="+mn-ea"/>
              <a:cs typeface="+mn-cs"/>
            </a:endParaRPr>
          </a:p>
        </p:txBody>
      </p:sp>
      <p:sp>
        <p:nvSpPr>
          <p:cNvPr id="154" name="Rectangle 153">
            <a:extLst>
              <a:ext uri="{FF2B5EF4-FFF2-40B4-BE49-F238E27FC236}">
                <a16:creationId xmlns:a16="http://schemas.microsoft.com/office/drawing/2014/main" id="{B3B37FA6-4839-4D42-B4FC-C611AD9DAE1F}"/>
              </a:ext>
            </a:extLst>
          </p:cNvPr>
          <p:cNvSpPr/>
          <p:nvPr/>
        </p:nvSpPr>
        <p:spPr>
          <a:xfrm>
            <a:off x="0" y="6550223"/>
            <a:ext cx="8534350" cy="30777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0" cap="none" spc="0" normalizeH="0" baseline="0" noProof="0" dirty="0">
                <a:ln>
                  <a:noFill/>
                </a:ln>
                <a:solidFill>
                  <a:srgbClr val="222222"/>
                </a:solidFill>
                <a:effectLst/>
                <a:uLnTx/>
                <a:uFillTx/>
                <a:latin typeface="Arial" pitchFamily="34" charset="0"/>
                <a:ea typeface="Calibri"/>
                <a:cs typeface="Arial" pitchFamily="34" charset="0"/>
              </a:rPr>
              <a:t>Source: Jacob, Kapustin, Ludwig 2015</a:t>
            </a:r>
            <a:endParaRPr kumimoji="0" lang="en-US" sz="1400" b="0" i="1"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3" name="Picture 2">
            <a:extLst>
              <a:ext uri="{FF2B5EF4-FFF2-40B4-BE49-F238E27FC236}">
                <a16:creationId xmlns:a16="http://schemas.microsoft.com/office/drawing/2014/main" id="{A71ADB8F-5053-4C38-82CF-4D9EE9C3B55B}"/>
              </a:ext>
            </a:extLst>
          </p:cNvPr>
          <p:cNvPicPr>
            <a:picLocks noChangeAspect="1"/>
          </p:cNvPicPr>
          <p:nvPr/>
        </p:nvPicPr>
        <p:blipFill rotWithShape="1">
          <a:blip r:embed="rId4"/>
          <a:srcRect l="1242"/>
          <a:stretch/>
        </p:blipFill>
        <p:spPr>
          <a:xfrm>
            <a:off x="2582779" y="555736"/>
            <a:ext cx="7652082" cy="1299486"/>
          </a:xfrm>
          <a:prstGeom prst="rect">
            <a:avLst/>
          </a:prstGeom>
        </p:spPr>
      </p:pic>
      <p:sp>
        <p:nvSpPr>
          <p:cNvPr id="9" name="TextBox 92">
            <a:extLst>
              <a:ext uri="{FF2B5EF4-FFF2-40B4-BE49-F238E27FC236}">
                <a16:creationId xmlns:a16="http://schemas.microsoft.com/office/drawing/2014/main" id="{B910BD38-222A-44BA-99A8-6FECD122831D}"/>
              </a:ext>
            </a:extLst>
          </p:cNvPr>
          <p:cNvSpPr txBox="1"/>
          <p:nvPr/>
        </p:nvSpPr>
        <p:spPr>
          <a:xfrm>
            <a:off x="212467" y="120971"/>
            <a:ext cx="12452655" cy="400105"/>
          </a:xfrm>
          <a:prstGeom prst="rect">
            <a:avLst/>
          </a:prstGeom>
          <a:noFill/>
        </p:spPr>
        <p:txBody>
          <a:bodyPr wrap="square" lIns="91350" tIns="45718" rIns="91350" bIns="45718" rtlCol="0">
            <a:spAutoFit/>
          </a:bodyPr>
          <a:lstStyle/>
          <a:p>
            <a:pPr marL="0" marR="0" lvl="0" indent="0" defTabSz="91338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rPr>
              <a:t>Effects of Housing Voucher Receipt on Education, Criminal Behavior, and Health</a:t>
            </a:r>
          </a:p>
        </p:txBody>
      </p:sp>
      <p:sp>
        <p:nvSpPr>
          <p:cNvPr id="2" name="Rectangle 1">
            <a:extLst>
              <a:ext uri="{FF2B5EF4-FFF2-40B4-BE49-F238E27FC236}">
                <a16:creationId xmlns:a16="http://schemas.microsoft.com/office/drawing/2014/main" id="{958B2CDA-F960-A723-AC91-928CFFAFA177}"/>
              </a:ext>
            </a:extLst>
          </p:cNvPr>
          <p:cNvSpPr/>
          <p:nvPr/>
        </p:nvSpPr>
        <p:spPr>
          <a:xfrm>
            <a:off x="7635240" y="3604260"/>
            <a:ext cx="1280160" cy="731520"/>
          </a:xfrm>
          <a:prstGeom prst="rect">
            <a:avLst/>
          </a:prstGeom>
          <a:noFill/>
          <a:ln>
            <a:solidFill>
              <a:srgbClr val="29B6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A65D645-D3F1-3BF3-7129-7D34C3C9F228}"/>
              </a:ext>
            </a:extLst>
          </p:cNvPr>
          <p:cNvSpPr/>
          <p:nvPr/>
        </p:nvSpPr>
        <p:spPr>
          <a:xfrm>
            <a:off x="3550920" y="3604260"/>
            <a:ext cx="1775460" cy="731520"/>
          </a:xfrm>
          <a:prstGeom prst="rect">
            <a:avLst/>
          </a:prstGeom>
          <a:noFill/>
          <a:ln>
            <a:solidFill>
              <a:srgbClr val="29B6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0830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981512" y="1046327"/>
                <a:ext cx="10608508" cy="5638980"/>
              </a:xfrm>
              <a:prstGeom prst="rect">
                <a:avLst/>
              </a:prstGeom>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Two-generation model where parents decide how much to invest in their child’s human capital (</a:t>
                </a:r>
                <a14:m>
                  <m:oMath xmlns:m="http://schemas.openxmlformats.org/officeDocument/2006/math">
                    <m:r>
                      <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𝐼</m:t>
                    </m:r>
                  </m:oMath>
                </a14:m>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vs. consume themselves </a:t>
                </a:r>
                <a14:m>
                  <m:oMath xmlns:m="http://schemas.openxmlformats.org/officeDocument/2006/math">
                    <m:d>
                      <m:dPr>
                        <m:ctrlPr>
                          <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sSub>
                          <m:sSubPr>
                            <m:ctrlPr>
                              <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𝑐</m:t>
                            </m:r>
                          </m:e>
                          <m:sub>
                            <m:r>
                              <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sub>
                        </m:sSub>
                      </m:e>
                    </m:d>
                  </m:oMath>
                </a14:m>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[Becker and Tomes 1986]</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endParaRPr>
              </a:p>
              <a:p>
                <a:pPr lvl="0">
                  <a:lnSpc>
                    <a:spcPct val="107000"/>
                  </a:lnSpc>
                  <a:spcAft>
                    <a:spcPts val="800"/>
                  </a:spcAft>
                  <a:defRPr/>
                </a:pPr>
                <a14:m>
                  <m:oMathPara xmlns:m="http://schemas.openxmlformats.org/officeDocument/2006/math">
                    <m:oMathParaPr>
                      <m:jc m:val="centerGroup"/>
                    </m:oMathParaPr>
                    <m:oMath xmlns:m="http://schemas.openxmlformats.org/officeDocument/2006/math">
                      <m:func>
                        <m:funcPr>
                          <m:ctrlP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kumimoji="0" lang="en-US" sz="2000" b="0" i="0"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max</m:t>
                          </m:r>
                        </m:fName>
                        <m:e>
                          <m:r>
                            <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𝑈</m:t>
                          </m:r>
                          <m:d>
                            <m:dPr>
                              <m:ctrlPr>
                                <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sSub>
                                <m:sSubPr>
                                  <m:ctrlP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𝑐</m:t>
                                  </m:r>
                                </m:e>
                                <m:sub>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sub>
                              </m:sSub>
                            </m:e>
                          </m:d>
                          <m:r>
                            <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𝛿</m:t>
                          </m:r>
                          <m:r>
                            <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𝑈</m:t>
                          </m:r>
                          <m:d>
                            <m:dPr>
                              <m:ctrlPr>
                                <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lang="en-US" sz="2000" i="1" dirty="0">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en-US" sz="2000" i="1" baseline="-25000" dirty="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𝐼</m:t>
                              </m:r>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e>
                          </m:d>
                        </m:e>
                      </m:func>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n-US" sz="2000" b="0" i="1" u="none" strike="noStrike" kern="1200" cap="none" spc="0" normalizeH="0" baseline="0" noProof="0" dirty="0" err="1">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𝑠</m:t>
                      </m:r>
                      <m:r>
                        <a:rPr kumimoji="0" lang="en-US" sz="2000" b="0" i="1" u="none" strike="noStrike" kern="1200" cap="none" spc="0" normalizeH="0" baseline="0" noProof="0" dirty="0" err="1">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2000" b="0" i="1" u="none" strike="noStrike" kern="1200" cap="none" spc="0" normalizeH="0" baseline="0" noProof="0" dirty="0" err="1">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𝑡</m:t>
                      </m:r>
                      <m:r>
                        <a:rPr kumimoji="0" lang="en-US" sz="2000" b="0" i="1" u="none" strike="noStrike" kern="1200" cap="none" spc="0" normalizeH="0" baseline="0" noProof="0" dirty="0" err="1">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sSub>
                        <m:sSubPr>
                          <m:ctrlP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𝑐</m:t>
                          </m:r>
                        </m:e>
                        <m:sub>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sub>
                      </m:sSub>
                      <m:r>
                        <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𝐼</m:t>
                      </m:r>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sSub>
                        <m:sSubPr>
                          <m:ctrlP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e>
                        <m:sub>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sub>
                      </m:sSub>
                    </m:oMath>
                  </m:oMathPara>
                </a14:m>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85750" lvl="0" indent="-285750">
                  <a:lnSpc>
                    <a:spcPct val="107000"/>
                  </a:lnSpc>
                  <a:spcAft>
                    <a:spcPts val="800"/>
                  </a:spcAft>
                  <a:buFont typeface="Wingdings" panose="05000000000000000000" pitchFamily="2" charset="2"/>
                  <a:buChar char="§"/>
                </a:pP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Empirically,</a:t>
                </a:r>
                <a:r>
                  <a:rPr lang="en-US" sz="2000" dirty="0">
                    <a:solidFill>
                      <a:prstClr val="black"/>
                    </a:solidFill>
                    <a:ea typeface="Calibri" panose="020F0502020204030204" pitchFamily="34" charset="0"/>
                    <a:cs typeface="Times New Roman" panose="02020603050405020304" pitchFamily="18" charset="0"/>
                  </a:rPr>
                  <a:t> </a:t>
                </a:r>
                <a14:m>
                  <m:oMath xmlns:m="http://schemas.openxmlformats.org/officeDocument/2006/math">
                    <m:r>
                      <a:rPr lang="en-US" sz="2000" i="1" dirty="0">
                        <a:solidFill>
                          <a:prstClr val="black"/>
                        </a:solidFill>
                        <a:latin typeface="Cambria Math" panose="02040503050406030204" pitchFamily="18" charset="0"/>
                        <a:ea typeface="Calibri" panose="020F0502020204030204" pitchFamily="34" charset="0"/>
                        <a:cs typeface="Times New Roman" panose="02020603050405020304" pitchFamily="18" charset="0"/>
                      </a:rPr>
                      <m:t>𝑑𝐼</m:t>
                    </m:r>
                    <m:r>
                      <a:rPr lang="en-US" sz="2000" i="1" dirty="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2000" i="1" dirty="0">
                        <a:solidFill>
                          <a:prstClr val="black"/>
                        </a:solidFill>
                        <a:latin typeface="Cambria Math" panose="02040503050406030204" pitchFamily="18" charset="0"/>
                        <a:ea typeface="Calibri" panose="020F0502020204030204" pitchFamily="34" charset="0"/>
                        <a:cs typeface="Times New Roman" panose="02020603050405020304" pitchFamily="18" charset="0"/>
                      </a:rPr>
                      <m:t>𝑑𝑦</m:t>
                    </m:r>
                    <m:r>
                      <a:rPr lang="en-US" sz="2000" i="1" baseline="-25000" dirty="0">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oMath>
                </a14:m>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appears to be small, at least in certain settings</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Traditional explanation: parents</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may </a:t>
                </a:r>
                <a:r>
                  <a:rPr kumimoji="0" lang="en-US" sz="2000" b="1" i="0" u="none" strike="noStrike" kern="1200" cap="none" spc="0" normalizeH="0" noProof="0" dirty="0">
                    <a:ln>
                      <a:noFill/>
                    </a:ln>
                    <a:solidFill>
                      <a:srgbClr val="29B6A4"/>
                    </a:solidFill>
                    <a:effectLst/>
                    <a:uLnTx/>
                    <a:uFillTx/>
                    <a:latin typeface="Arial" panose="020B0604020202020204" pitchFamily="34" charset="0"/>
                    <a:ea typeface="Calibri" panose="020F0502020204030204" pitchFamily="34" charset="0"/>
                    <a:cs typeface="Arial" panose="020B0604020202020204" pitchFamily="34" charset="0"/>
                  </a:rPr>
                  <a:t>under-invest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in their kids from planner’s perspective</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endParaRPr lang="en-US" sz="2000" baseline="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Font typeface="Wingdings" panose="05000000000000000000" pitchFamily="2" charset="2"/>
                  <a:buChar cha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Individual’s discount factor </a:t>
                </a:r>
                <a14:m>
                  <m:oMath xmlns:m="http://schemas.openxmlformats.org/officeDocument/2006/math">
                    <m:r>
                      <m:rPr>
                        <m:sty m:val="p"/>
                      </m:rP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δ</m:t>
                    </m:r>
                  </m:oMath>
                </a14:m>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is</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lower than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weight put by planner on future generations </a:t>
                </a:r>
                <a:b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[Lazear 1983]</a:t>
                </a:r>
              </a:p>
              <a:p>
                <a:pPr marL="742950" lvl="1" indent="-285750">
                  <a:lnSpc>
                    <a:spcPct val="107000"/>
                  </a:lnSpc>
                  <a:spcAft>
                    <a:spcPts val="800"/>
                  </a:spcAft>
                  <a:buFont typeface="Wingdings" panose="05000000000000000000" pitchFamily="2" charset="2"/>
                  <a:buChar char="§"/>
                </a:pPr>
                <a:endParaRPr lang="en-US" sz="2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Font typeface="Wingdings" panose="05000000000000000000" pitchFamily="2" charset="2"/>
                  <a:buChar cha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Is this the right explanation? Or do parents care about their kids, but don’t spend money effectively?</a:t>
                </a:r>
              </a:p>
            </p:txBody>
          </p:sp>
        </mc:Choice>
        <mc:Fallback xmlns="">
          <p:sp>
            <p:nvSpPr>
              <p:cNvPr id="4" name="Rectangle 3"/>
              <p:cNvSpPr>
                <a:spLocks noRot="1" noChangeAspect="1" noMove="1" noResize="1" noEditPoints="1" noAdjustHandles="1" noChangeArrowheads="1" noChangeShapeType="1" noTextEdit="1"/>
              </p:cNvSpPr>
              <p:nvPr/>
            </p:nvSpPr>
            <p:spPr>
              <a:xfrm>
                <a:off x="981512" y="1046327"/>
                <a:ext cx="10608508" cy="5638980"/>
              </a:xfrm>
              <a:prstGeom prst="rect">
                <a:avLst/>
              </a:prstGeom>
              <a:blipFill>
                <a:blip r:embed="rId2"/>
                <a:stretch>
                  <a:fillRect l="-517" t="-649" r="-747" b="-1081"/>
                </a:stretch>
              </a:blipFill>
            </p:spPr>
            <p:txBody>
              <a:bodyPr/>
              <a:lstStyle/>
              <a:p>
                <a:r>
                  <a:rPr lang="en-US">
                    <a:noFill/>
                  </a:rPr>
                  <a:t> </a:t>
                </a:r>
              </a:p>
            </p:txBody>
          </p:sp>
        </mc:Fallback>
      </mc:AlternateContent>
      <p:sp>
        <p:nvSpPr>
          <p:cNvPr id="5" name="TextBox 92">
            <a:extLst>
              <a:ext uri="{FF2B5EF4-FFF2-40B4-BE49-F238E27FC236}">
                <a16:creationId xmlns:a16="http://schemas.microsoft.com/office/drawing/2014/main" id="{3C0E5CFB-B6A1-4EBD-9BC7-59C6273CA8EE}"/>
              </a:ext>
            </a:extLst>
          </p:cNvPr>
          <p:cNvSpPr txBox="1"/>
          <p:nvPr/>
        </p:nvSpPr>
        <p:spPr>
          <a:xfrm>
            <a:off x="212467" y="172693"/>
            <a:ext cx="12452655" cy="400105"/>
          </a:xfrm>
          <a:prstGeom prst="rect">
            <a:avLst/>
          </a:prstGeom>
          <a:noFill/>
        </p:spPr>
        <p:txBody>
          <a:bodyPr wrap="square" lIns="91350" tIns="45718" rIns="91350" bIns="45718" rtlCol="0">
            <a:spAutoFit/>
          </a:bodyPr>
          <a:lstStyle/>
          <a:p>
            <a:pPr marL="0" marR="0" lvl="0" indent="0" defTabSz="91338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rPr>
              <a:t>Intergenerational Income Dynamics: A Simple Framework</a:t>
            </a:r>
          </a:p>
        </p:txBody>
      </p:sp>
    </p:spTree>
    <p:extLst>
      <p:ext uri="{BB962C8B-B14F-4D97-AF65-F5344CB8AC3E}">
        <p14:creationId xmlns:p14="http://schemas.microsoft.com/office/powerpoint/2010/main" val="3915547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81513" y="1105509"/>
            <a:ext cx="10318458" cy="1779333"/>
          </a:xfrm>
          <a:prstGeom prst="rect">
            <a:avLst/>
          </a:prstGeom>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Benhassine</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et al. (AEJ-PP 2015): study impacts of “labelled” cash transfers in Morocco using a randomized trial</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742950" marR="0" lvl="1"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Small cash transfer made to fathers of school-aged kids,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not</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conditional on school attendance but explicitly labeled as an “education</a:t>
            </a:r>
            <a:r>
              <a:rPr kumimoji="0" lang="en-US" sz="18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support” program</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 name="Title 1">
            <a:extLst>
              <a:ext uri="{FF2B5EF4-FFF2-40B4-BE49-F238E27FC236}">
                <a16:creationId xmlns:a16="http://schemas.microsoft.com/office/drawing/2014/main" id="{5F757888-8ABD-40F0-9D96-D6A8FAEC11FE}"/>
              </a:ext>
            </a:extLst>
          </p:cNvPr>
          <p:cNvSpPr txBox="1">
            <a:spLocks/>
          </p:cNvSpPr>
          <p:nvPr/>
        </p:nvSpPr>
        <p:spPr>
          <a:xfrm>
            <a:off x="-1705175" y="818766"/>
            <a:ext cx="12192000" cy="69704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000" b="1" kern="1200">
                <a:solidFill>
                  <a:schemeClr val="tx1"/>
                </a:solidFill>
                <a:latin typeface="cmss10"/>
                <a:ea typeface="+mj-ea"/>
                <a:cs typeface="+mj-cs"/>
              </a:defRPr>
            </a:lvl1pPr>
          </a:lstStyle>
          <a:p>
            <a:pPr marL="0" marR="0" lvl="0" indent="0" algn="l" defTabSz="914400" rtl="0" eaLnBrk="1" fontAlgn="base" latinLnBrk="0" hangingPunct="1">
              <a:lnSpc>
                <a:spcPct val="11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mj-ea"/>
              <a:cs typeface="Arial"/>
            </a:endParaRPr>
          </a:p>
        </p:txBody>
      </p:sp>
      <p:sp>
        <p:nvSpPr>
          <p:cNvPr id="5" name="TextBox 92">
            <a:extLst>
              <a:ext uri="{FF2B5EF4-FFF2-40B4-BE49-F238E27FC236}">
                <a16:creationId xmlns:a16="http://schemas.microsoft.com/office/drawing/2014/main" id="{25386319-0D54-4576-B89A-8826C95EBE96}"/>
              </a:ext>
            </a:extLst>
          </p:cNvPr>
          <p:cNvSpPr txBox="1"/>
          <p:nvPr/>
        </p:nvSpPr>
        <p:spPr>
          <a:xfrm>
            <a:off x="212467" y="172693"/>
            <a:ext cx="12452655" cy="400105"/>
          </a:xfrm>
          <a:prstGeom prst="rect">
            <a:avLst/>
          </a:prstGeom>
          <a:noFill/>
        </p:spPr>
        <p:txBody>
          <a:bodyPr wrap="square" lIns="91350" tIns="45718" rIns="91350" bIns="45718" rtlCol="0">
            <a:spAutoFit/>
          </a:bodyPr>
          <a:lstStyle/>
          <a:p>
            <a:pPr marL="0" marR="0" lvl="0" indent="0" defTabSz="91338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rPr>
              <a:t>Effects of Labeled Cash Transfers on Children’s Outcomes</a:t>
            </a:r>
          </a:p>
        </p:txBody>
      </p:sp>
    </p:spTree>
    <p:extLst>
      <p:ext uri="{BB962C8B-B14F-4D97-AF65-F5344CB8AC3E}">
        <p14:creationId xmlns:p14="http://schemas.microsoft.com/office/powerpoint/2010/main" val="2184228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E66502-4861-40AA-97BA-767BB34203DB}"/>
              </a:ext>
            </a:extLst>
          </p:cNvPr>
          <p:cNvPicPr>
            <a:picLocks noChangeAspect="1"/>
          </p:cNvPicPr>
          <p:nvPr/>
        </p:nvPicPr>
        <p:blipFill>
          <a:blip r:embed="rId3"/>
          <a:stretch>
            <a:fillRect/>
          </a:stretch>
        </p:blipFill>
        <p:spPr>
          <a:xfrm>
            <a:off x="0" y="1438825"/>
            <a:ext cx="12192000" cy="3980350"/>
          </a:xfrm>
          <a:prstGeom prst="rect">
            <a:avLst/>
          </a:prstGeom>
        </p:spPr>
      </p:pic>
      <p:sp>
        <p:nvSpPr>
          <p:cNvPr id="8" name="Rectangle 7">
            <a:extLst>
              <a:ext uri="{FF2B5EF4-FFF2-40B4-BE49-F238E27FC236}">
                <a16:creationId xmlns:a16="http://schemas.microsoft.com/office/drawing/2014/main" id="{3CA785B5-23BE-45E0-A0CA-5D683B102AD2}"/>
              </a:ext>
            </a:extLst>
          </p:cNvPr>
          <p:cNvSpPr/>
          <p:nvPr/>
        </p:nvSpPr>
        <p:spPr>
          <a:xfrm>
            <a:off x="0" y="6550223"/>
            <a:ext cx="8534350" cy="30777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0" cap="none" spc="0" normalizeH="0" baseline="0" noProof="0" dirty="0">
                <a:ln>
                  <a:noFill/>
                </a:ln>
                <a:solidFill>
                  <a:srgbClr val="222222"/>
                </a:solidFill>
                <a:effectLst/>
                <a:uLnTx/>
                <a:uFillTx/>
                <a:latin typeface="Arial" pitchFamily="34" charset="0"/>
                <a:ea typeface="Calibri"/>
                <a:cs typeface="Arial" pitchFamily="34" charset="0"/>
              </a:rPr>
              <a:t>Source: </a:t>
            </a:r>
            <a:r>
              <a:rPr kumimoji="0" lang="en-US" sz="1400" b="0" i="1" u="none" strike="noStrike" kern="0" cap="none" spc="0" normalizeH="0" baseline="0" noProof="0" dirty="0" err="1">
                <a:ln>
                  <a:noFill/>
                </a:ln>
                <a:solidFill>
                  <a:srgbClr val="222222"/>
                </a:solidFill>
                <a:effectLst/>
                <a:uLnTx/>
                <a:uFillTx/>
                <a:latin typeface="Arial" pitchFamily="34" charset="0"/>
                <a:ea typeface="Calibri"/>
                <a:cs typeface="Arial" pitchFamily="34" charset="0"/>
              </a:rPr>
              <a:t>Benhassine</a:t>
            </a:r>
            <a:r>
              <a:rPr kumimoji="0" lang="en-US" sz="1400" b="0" i="1" u="none" strike="noStrike" kern="0" cap="none" spc="0" normalizeH="0" baseline="0" noProof="0" dirty="0">
                <a:ln>
                  <a:noFill/>
                </a:ln>
                <a:solidFill>
                  <a:srgbClr val="222222"/>
                </a:solidFill>
                <a:effectLst/>
                <a:uLnTx/>
                <a:uFillTx/>
                <a:latin typeface="Arial" pitchFamily="34" charset="0"/>
                <a:ea typeface="Calibri"/>
                <a:cs typeface="Arial" pitchFamily="34" charset="0"/>
              </a:rPr>
              <a:t>, </a:t>
            </a:r>
            <a:r>
              <a:rPr kumimoji="0" lang="en-US" sz="1400" b="0" i="1" u="none" strike="noStrike" kern="0" cap="none" spc="0" normalizeH="0" baseline="0" noProof="0" dirty="0" err="1">
                <a:ln>
                  <a:noFill/>
                </a:ln>
                <a:solidFill>
                  <a:srgbClr val="222222"/>
                </a:solidFill>
                <a:effectLst/>
                <a:uLnTx/>
                <a:uFillTx/>
                <a:latin typeface="Arial" pitchFamily="34" charset="0"/>
                <a:ea typeface="Calibri"/>
                <a:cs typeface="Arial" pitchFamily="34" charset="0"/>
              </a:rPr>
              <a:t>Devoto</a:t>
            </a:r>
            <a:r>
              <a:rPr kumimoji="0" lang="en-US" sz="1400" b="0" i="1" u="none" strike="noStrike" kern="0" cap="none" spc="0" normalizeH="0" baseline="0" noProof="0" dirty="0">
                <a:ln>
                  <a:noFill/>
                </a:ln>
                <a:solidFill>
                  <a:srgbClr val="222222"/>
                </a:solidFill>
                <a:effectLst/>
                <a:uLnTx/>
                <a:uFillTx/>
                <a:latin typeface="Arial" pitchFamily="34" charset="0"/>
                <a:ea typeface="Calibri"/>
                <a:cs typeface="Arial" pitchFamily="34" charset="0"/>
              </a:rPr>
              <a:t>, </a:t>
            </a:r>
            <a:r>
              <a:rPr kumimoji="0" lang="en-US" sz="1400" b="0" i="1" u="none" strike="noStrike" kern="0" cap="none" spc="0" normalizeH="0" baseline="0" noProof="0" dirty="0" err="1">
                <a:ln>
                  <a:noFill/>
                </a:ln>
                <a:solidFill>
                  <a:srgbClr val="222222"/>
                </a:solidFill>
                <a:effectLst/>
                <a:uLnTx/>
                <a:uFillTx/>
                <a:latin typeface="Arial" pitchFamily="34" charset="0"/>
                <a:ea typeface="Calibri"/>
                <a:cs typeface="Arial" pitchFamily="34" charset="0"/>
              </a:rPr>
              <a:t>Duflo</a:t>
            </a:r>
            <a:r>
              <a:rPr kumimoji="0" lang="en-US" sz="1400" b="0" i="1" u="none" strike="noStrike" kern="0" cap="none" spc="0" normalizeH="0" baseline="0" noProof="0" dirty="0">
                <a:ln>
                  <a:noFill/>
                </a:ln>
                <a:solidFill>
                  <a:srgbClr val="222222"/>
                </a:solidFill>
                <a:effectLst/>
                <a:uLnTx/>
                <a:uFillTx/>
                <a:latin typeface="Arial" pitchFamily="34" charset="0"/>
                <a:ea typeface="Calibri"/>
                <a:cs typeface="Arial" pitchFamily="34" charset="0"/>
              </a:rPr>
              <a:t>, </a:t>
            </a:r>
            <a:r>
              <a:rPr kumimoji="0" lang="en-US" sz="1400" b="0" i="1" u="none" strike="noStrike" kern="0" cap="none" spc="0" normalizeH="0" baseline="0" noProof="0" dirty="0" err="1">
                <a:ln>
                  <a:noFill/>
                </a:ln>
                <a:solidFill>
                  <a:srgbClr val="222222"/>
                </a:solidFill>
                <a:effectLst/>
                <a:uLnTx/>
                <a:uFillTx/>
                <a:latin typeface="Arial" pitchFamily="34" charset="0"/>
                <a:ea typeface="Calibri"/>
                <a:cs typeface="Arial" pitchFamily="34" charset="0"/>
              </a:rPr>
              <a:t>Dupas</a:t>
            </a:r>
            <a:r>
              <a:rPr kumimoji="0" lang="en-US" sz="1400" b="0" i="1" u="none" strike="noStrike" kern="0" cap="none" spc="0" normalizeH="0" baseline="0" noProof="0" dirty="0">
                <a:ln>
                  <a:noFill/>
                </a:ln>
                <a:solidFill>
                  <a:srgbClr val="222222"/>
                </a:solidFill>
                <a:effectLst/>
                <a:uLnTx/>
                <a:uFillTx/>
                <a:latin typeface="Arial" pitchFamily="34" charset="0"/>
                <a:ea typeface="Calibri"/>
                <a:cs typeface="Arial" pitchFamily="34" charset="0"/>
              </a:rPr>
              <a:t>, and </a:t>
            </a:r>
            <a:r>
              <a:rPr kumimoji="0" lang="en-US" sz="1400" b="0" i="1" u="none" strike="noStrike" kern="0" cap="none" spc="0" normalizeH="0" baseline="0" noProof="0" dirty="0" err="1">
                <a:ln>
                  <a:noFill/>
                </a:ln>
                <a:solidFill>
                  <a:srgbClr val="222222"/>
                </a:solidFill>
                <a:effectLst/>
                <a:uLnTx/>
                <a:uFillTx/>
                <a:latin typeface="Arial" pitchFamily="34" charset="0"/>
                <a:ea typeface="Calibri"/>
                <a:cs typeface="Arial" pitchFamily="34" charset="0"/>
              </a:rPr>
              <a:t>Pouliquen</a:t>
            </a:r>
            <a:r>
              <a:rPr kumimoji="0" lang="en-US" sz="1400" b="0" i="1" u="none" strike="noStrike" kern="0" cap="none" spc="0" normalizeH="0" baseline="0" noProof="0" dirty="0">
                <a:ln>
                  <a:noFill/>
                </a:ln>
                <a:solidFill>
                  <a:srgbClr val="222222"/>
                </a:solidFill>
                <a:effectLst/>
                <a:uLnTx/>
                <a:uFillTx/>
                <a:latin typeface="Arial" pitchFamily="34" charset="0"/>
                <a:ea typeface="Calibri"/>
                <a:cs typeface="Arial" pitchFamily="34" charset="0"/>
              </a:rPr>
              <a:t> 2015</a:t>
            </a:r>
            <a:endParaRPr kumimoji="0" lang="en-US" sz="1400" b="0" i="1"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6" name="TextBox 92">
            <a:extLst>
              <a:ext uri="{FF2B5EF4-FFF2-40B4-BE49-F238E27FC236}">
                <a16:creationId xmlns:a16="http://schemas.microsoft.com/office/drawing/2014/main" id="{6A86BE4E-9945-407F-A26A-700B66BBAE75}"/>
              </a:ext>
            </a:extLst>
          </p:cNvPr>
          <p:cNvSpPr txBox="1"/>
          <p:nvPr/>
        </p:nvSpPr>
        <p:spPr>
          <a:xfrm>
            <a:off x="212467" y="172693"/>
            <a:ext cx="12452655" cy="400105"/>
          </a:xfrm>
          <a:prstGeom prst="rect">
            <a:avLst/>
          </a:prstGeom>
          <a:noFill/>
        </p:spPr>
        <p:txBody>
          <a:bodyPr wrap="square" lIns="91350" tIns="45718" rIns="91350" bIns="45718" rtlCol="0">
            <a:spAutoFit/>
          </a:bodyPr>
          <a:lstStyle/>
          <a:p>
            <a:pPr marL="0" marR="0" lvl="0" indent="0" defTabSz="91338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rPr>
              <a:t>Impacts of Labeled Cash Transfers on School Attendance</a:t>
            </a:r>
          </a:p>
        </p:txBody>
      </p:sp>
    </p:spTree>
    <p:extLst>
      <p:ext uri="{BB962C8B-B14F-4D97-AF65-F5344CB8AC3E}">
        <p14:creationId xmlns:p14="http://schemas.microsoft.com/office/powerpoint/2010/main" val="563245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81513" y="1105509"/>
            <a:ext cx="10318458" cy="3946401"/>
          </a:xfrm>
          <a:prstGeom prst="rect">
            <a:avLst/>
          </a:prstGeom>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Benhassine</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et al. (AEJ-PP 2015): study impacts of “labelled” cash transfers in Morocco using a randomized trial</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742950" marR="0" lvl="1"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Small cash transfer made to fathers of school-aged kids, not conditional on school attendance but explicitly labeled as an “education support” program</a:t>
            </a:r>
          </a:p>
          <a:p>
            <a:pPr marL="742950" marR="0" lvl="1"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endParaRPr lang="en-US"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Wingdings" panose="05000000000000000000" pitchFamily="2" charset="2"/>
              <a:buChar char="§"/>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Hastings and Shapiro (AER 2018) provide further evidence for the view that labels matter and that low-income households do not treat money as fungible</a:t>
            </a:r>
          </a:p>
          <a:p>
            <a:pPr marL="285750" indent="-285750">
              <a:lnSpc>
                <a:spcPct val="107000"/>
              </a:lnSpc>
              <a:spcAft>
                <a:spcPts val="800"/>
              </a:spcAft>
              <a:buFont typeface="Wingdings" panose="05000000000000000000" pitchFamily="2" charset="2"/>
              <a:buChar char="§"/>
              <a:defRPr/>
            </a:pPr>
            <a:endParaRPr lang="en-US"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Font typeface="Wingdings" panose="05000000000000000000" pitchFamily="2" charset="2"/>
              <a:buChar char="§"/>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Event-study design analyzing impacts of SNAP eligibility (about $200 per month of food stamps) on spending patterns</a:t>
            </a:r>
          </a:p>
        </p:txBody>
      </p:sp>
      <p:sp>
        <p:nvSpPr>
          <p:cNvPr id="3" name="Title 1">
            <a:extLst>
              <a:ext uri="{FF2B5EF4-FFF2-40B4-BE49-F238E27FC236}">
                <a16:creationId xmlns:a16="http://schemas.microsoft.com/office/drawing/2014/main" id="{5F757888-8ABD-40F0-9D96-D6A8FAEC11FE}"/>
              </a:ext>
            </a:extLst>
          </p:cNvPr>
          <p:cNvSpPr txBox="1">
            <a:spLocks/>
          </p:cNvSpPr>
          <p:nvPr/>
        </p:nvSpPr>
        <p:spPr>
          <a:xfrm>
            <a:off x="-2346619" y="1037130"/>
            <a:ext cx="12192000" cy="69704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000" b="1" kern="1200">
                <a:solidFill>
                  <a:schemeClr val="tx1"/>
                </a:solidFill>
                <a:latin typeface="cmss10"/>
                <a:ea typeface="+mj-ea"/>
                <a:cs typeface="+mj-cs"/>
              </a:defRPr>
            </a:lvl1pPr>
          </a:lstStyle>
          <a:p>
            <a:pPr marL="0" marR="0" lvl="0" indent="0" algn="l" defTabSz="914400" rtl="0" eaLnBrk="1" fontAlgn="base" latinLnBrk="0" hangingPunct="1">
              <a:lnSpc>
                <a:spcPct val="11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mj-ea"/>
              <a:cs typeface="Arial"/>
            </a:endParaRPr>
          </a:p>
        </p:txBody>
      </p:sp>
      <p:sp>
        <p:nvSpPr>
          <p:cNvPr id="5" name="TextBox 92">
            <a:extLst>
              <a:ext uri="{FF2B5EF4-FFF2-40B4-BE49-F238E27FC236}">
                <a16:creationId xmlns:a16="http://schemas.microsoft.com/office/drawing/2014/main" id="{45EBFFC6-D8E6-493F-B25A-545C25625209}"/>
              </a:ext>
            </a:extLst>
          </p:cNvPr>
          <p:cNvSpPr txBox="1"/>
          <p:nvPr/>
        </p:nvSpPr>
        <p:spPr>
          <a:xfrm>
            <a:off x="212467" y="172693"/>
            <a:ext cx="12452655" cy="400105"/>
          </a:xfrm>
          <a:prstGeom prst="rect">
            <a:avLst/>
          </a:prstGeom>
          <a:noFill/>
        </p:spPr>
        <p:txBody>
          <a:bodyPr wrap="square" lIns="91350" tIns="45718" rIns="91350" bIns="45718" rtlCol="0">
            <a:spAutoFit/>
          </a:bodyPr>
          <a:lstStyle/>
          <a:p>
            <a:pPr marL="0" marR="0" lvl="0" indent="0" defTabSz="91338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rPr>
              <a:t>Effects of Labeled Cash Transfers on Children’s Outcomes</a:t>
            </a:r>
          </a:p>
        </p:txBody>
      </p:sp>
    </p:spTree>
    <p:extLst>
      <p:ext uri="{BB962C8B-B14F-4D97-AF65-F5344CB8AC3E}">
        <p14:creationId xmlns:p14="http://schemas.microsoft.com/office/powerpoint/2010/main" val="2495945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7541"/>
          <a:stretch/>
        </p:blipFill>
        <p:spPr>
          <a:xfrm>
            <a:off x="1676400" y="914400"/>
            <a:ext cx="8452466" cy="5606301"/>
          </a:xfrm>
          <a:prstGeom prst="rect">
            <a:avLst/>
          </a:prstGeom>
        </p:spPr>
      </p:pic>
      <p:sp>
        <p:nvSpPr>
          <p:cNvPr id="5" name="Title 1">
            <a:extLst>
              <a:ext uri="{FF2B5EF4-FFF2-40B4-BE49-F238E27FC236}">
                <a16:creationId xmlns:a16="http://schemas.microsoft.com/office/drawing/2014/main" id="{2A04ACC0-7287-4F99-B01E-2027F3B87EB9}"/>
              </a:ext>
            </a:extLst>
          </p:cNvPr>
          <p:cNvSpPr txBox="1">
            <a:spLocks/>
          </p:cNvSpPr>
          <p:nvPr/>
        </p:nvSpPr>
        <p:spPr>
          <a:xfrm>
            <a:off x="-2594811" y="2914124"/>
            <a:ext cx="9372600" cy="82368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6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6" name="Rectangle 5"/>
          <p:cNvSpPr/>
          <p:nvPr/>
        </p:nvSpPr>
        <p:spPr>
          <a:xfrm>
            <a:off x="-29139" y="6576286"/>
            <a:ext cx="12184096" cy="276995"/>
          </a:xfrm>
          <a:prstGeom prst="rect">
            <a:avLst/>
          </a:prstGeom>
        </p:spPr>
        <p:txBody>
          <a:bodyPr wrap="square" lIns="91422" tIns="45718" rIns="91422" bIns="45718">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 Hastings and Shapiro 2018</a:t>
            </a:r>
          </a:p>
        </p:txBody>
      </p:sp>
      <p:sp>
        <p:nvSpPr>
          <p:cNvPr id="8" name="TextBox 92">
            <a:extLst>
              <a:ext uri="{FF2B5EF4-FFF2-40B4-BE49-F238E27FC236}">
                <a16:creationId xmlns:a16="http://schemas.microsoft.com/office/drawing/2014/main" id="{0890A1CF-BBF2-43C2-94EC-E6A81E110ACB}"/>
              </a:ext>
            </a:extLst>
          </p:cNvPr>
          <p:cNvSpPr txBox="1"/>
          <p:nvPr/>
        </p:nvSpPr>
        <p:spPr>
          <a:xfrm>
            <a:off x="212467" y="172693"/>
            <a:ext cx="12452655" cy="400105"/>
          </a:xfrm>
          <a:prstGeom prst="rect">
            <a:avLst/>
          </a:prstGeom>
          <a:noFill/>
        </p:spPr>
        <p:txBody>
          <a:bodyPr wrap="square" lIns="91350" tIns="45718" rIns="91350" bIns="45718" rtlCol="0">
            <a:spAutoFit/>
          </a:bodyPr>
          <a:lstStyle/>
          <a:p>
            <a:pPr marL="0" marR="0" lvl="0" indent="0" defTabSz="91338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rPr>
              <a:t>Causal Effect of SNAP Receipt on SNAP Eligible Products</a:t>
            </a:r>
          </a:p>
        </p:txBody>
      </p:sp>
    </p:spTree>
    <p:extLst>
      <p:ext uri="{BB962C8B-B14F-4D97-AF65-F5344CB8AC3E}">
        <p14:creationId xmlns:p14="http://schemas.microsoft.com/office/powerpoint/2010/main" val="2013896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A04ACC0-7287-4F99-B01E-2027F3B87EB9}"/>
              </a:ext>
            </a:extLst>
          </p:cNvPr>
          <p:cNvSpPr txBox="1">
            <a:spLocks/>
          </p:cNvSpPr>
          <p:nvPr/>
        </p:nvSpPr>
        <p:spPr>
          <a:xfrm>
            <a:off x="-1664368" y="1582629"/>
            <a:ext cx="10591800" cy="82368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6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6" name="Rectangle 5"/>
          <p:cNvSpPr/>
          <p:nvPr/>
        </p:nvSpPr>
        <p:spPr>
          <a:xfrm>
            <a:off x="-29139" y="6576286"/>
            <a:ext cx="12184096" cy="276995"/>
          </a:xfrm>
          <a:prstGeom prst="rect">
            <a:avLst/>
          </a:prstGeom>
        </p:spPr>
        <p:txBody>
          <a:bodyPr wrap="square" lIns="91422" tIns="45718" rIns="91422" bIns="45718">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 Hastings and Shapiro 2018</a:t>
            </a:r>
          </a:p>
        </p:txBody>
      </p:sp>
      <p:pic>
        <p:nvPicPr>
          <p:cNvPr id="3" name="Picture 2">
            <a:extLst>
              <a:ext uri="{FF2B5EF4-FFF2-40B4-BE49-F238E27FC236}">
                <a16:creationId xmlns:a16="http://schemas.microsoft.com/office/drawing/2014/main" id="{797EC897-3F1B-42E6-AA7D-F66FF312589F}"/>
              </a:ext>
            </a:extLst>
          </p:cNvPr>
          <p:cNvPicPr>
            <a:picLocks noChangeAspect="1"/>
          </p:cNvPicPr>
          <p:nvPr/>
        </p:nvPicPr>
        <p:blipFill>
          <a:blip r:embed="rId3"/>
          <a:stretch>
            <a:fillRect/>
          </a:stretch>
        </p:blipFill>
        <p:spPr>
          <a:xfrm>
            <a:off x="1986209" y="1059727"/>
            <a:ext cx="8153400" cy="5371232"/>
          </a:xfrm>
          <a:prstGeom prst="rect">
            <a:avLst/>
          </a:prstGeom>
        </p:spPr>
      </p:pic>
      <p:sp>
        <p:nvSpPr>
          <p:cNvPr id="8" name="TextBox 92">
            <a:extLst>
              <a:ext uri="{FF2B5EF4-FFF2-40B4-BE49-F238E27FC236}">
                <a16:creationId xmlns:a16="http://schemas.microsoft.com/office/drawing/2014/main" id="{05BFE1D0-5CEC-4E34-8224-91BA91EDC385}"/>
              </a:ext>
            </a:extLst>
          </p:cNvPr>
          <p:cNvSpPr txBox="1"/>
          <p:nvPr/>
        </p:nvSpPr>
        <p:spPr>
          <a:xfrm>
            <a:off x="212467" y="172693"/>
            <a:ext cx="12452655" cy="400105"/>
          </a:xfrm>
          <a:prstGeom prst="rect">
            <a:avLst/>
          </a:prstGeom>
          <a:noFill/>
        </p:spPr>
        <p:txBody>
          <a:bodyPr wrap="square" lIns="91350" tIns="45718" rIns="91350" bIns="45718" rtlCol="0">
            <a:spAutoFit/>
          </a:bodyPr>
          <a:lstStyle/>
          <a:p>
            <a:pPr marL="0" marR="0" lvl="0" indent="0" defTabSz="91338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rPr>
              <a:t>Causal Effect of SNAP Receipt on SNAP Ineligible Products</a:t>
            </a:r>
          </a:p>
        </p:txBody>
      </p:sp>
    </p:spTree>
    <p:extLst>
      <p:ext uri="{BB962C8B-B14F-4D97-AF65-F5344CB8AC3E}">
        <p14:creationId xmlns:p14="http://schemas.microsoft.com/office/powerpoint/2010/main" val="3724055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1ACA66-4809-4B67-9ECE-FC9F5C3412AF}"/>
              </a:ext>
            </a:extLst>
          </p:cNvPr>
          <p:cNvPicPr>
            <a:picLocks noChangeAspect="1"/>
          </p:cNvPicPr>
          <p:nvPr/>
        </p:nvPicPr>
        <p:blipFill rotWithShape="1">
          <a:blip r:embed="rId3"/>
          <a:srcRect l="15303" t="15887" r="17407" b="9345"/>
          <a:stretch/>
        </p:blipFill>
        <p:spPr>
          <a:xfrm>
            <a:off x="1219200" y="628650"/>
            <a:ext cx="9509760" cy="5943600"/>
          </a:xfrm>
          <a:prstGeom prst="rect">
            <a:avLst/>
          </a:prstGeom>
        </p:spPr>
      </p:pic>
      <p:sp>
        <p:nvSpPr>
          <p:cNvPr id="6" name="TextBox 5">
            <a:extLst>
              <a:ext uri="{FF2B5EF4-FFF2-40B4-BE49-F238E27FC236}">
                <a16:creationId xmlns:a16="http://schemas.microsoft.com/office/drawing/2014/main" id="{82DAED76-DEDC-435C-8E26-B2D2AE4AD683}"/>
              </a:ext>
            </a:extLst>
          </p:cNvPr>
          <p:cNvSpPr txBox="1"/>
          <p:nvPr/>
        </p:nvSpPr>
        <p:spPr>
          <a:xfrm>
            <a:off x="168612" y="6484959"/>
            <a:ext cx="4036559" cy="338550"/>
          </a:xfrm>
          <a:prstGeom prst="rect">
            <a:avLst/>
          </a:prstGeom>
          <a:noFill/>
        </p:spPr>
        <p:txBody>
          <a:bodyPr wrap="none" lIns="90998" tIns="45718" rIns="90998" bIns="45718" rtlCol="0">
            <a:spAutoFit/>
          </a:bodyPr>
          <a:lstStyle/>
          <a:p>
            <a:pPr marL="0" marR="0" lvl="0" indent="0" algn="l" defTabSz="121884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Source: Piketty, </a:t>
            </a:r>
            <a:r>
              <a:rPr kumimoji="0" lang="en-US" sz="16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Saez</a:t>
            </a:r>
            <a:r>
              <a:rPr kumimoji="0" lang="en-US" sz="16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 and Zucman (2017)</a:t>
            </a:r>
          </a:p>
        </p:txBody>
      </p:sp>
      <p:sp>
        <p:nvSpPr>
          <p:cNvPr id="5" name="TextBox 92">
            <a:extLst>
              <a:ext uri="{FF2B5EF4-FFF2-40B4-BE49-F238E27FC236}">
                <a16:creationId xmlns:a16="http://schemas.microsoft.com/office/drawing/2014/main" id="{EF4ED3E0-94FC-71CE-2B81-1E650EBE7B95}"/>
              </a:ext>
            </a:extLst>
          </p:cNvPr>
          <p:cNvSpPr txBox="1"/>
          <p:nvPr/>
        </p:nvSpPr>
        <p:spPr>
          <a:xfrm>
            <a:off x="168612" y="177338"/>
            <a:ext cx="12452655" cy="400105"/>
          </a:xfrm>
          <a:prstGeom prst="rect">
            <a:avLst/>
          </a:prstGeom>
          <a:noFill/>
        </p:spPr>
        <p:txBody>
          <a:bodyPr wrap="square" lIns="91350" tIns="45718" rIns="91350" bIns="45718" rtlCol="0">
            <a:spAutoFit/>
          </a:bodyPr>
          <a:lstStyle/>
          <a:p>
            <a:pPr marL="0" marR="0" lvl="0" indent="0" defTabSz="91338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rPr>
              <a:t>Income Growth by Household Income Level in 1980 vs. 2014</a:t>
            </a:r>
          </a:p>
        </p:txBody>
      </p:sp>
    </p:spTree>
    <p:extLst>
      <p:ext uri="{BB962C8B-B14F-4D97-AF65-F5344CB8AC3E}">
        <p14:creationId xmlns:p14="http://schemas.microsoft.com/office/powerpoint/2010/main" val="1032272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981513" y="1105509"/>
                <a:ext cx="10318458" cy="3977179"/>
              </a:xfrm>
              <a:prstGeom prst="rect">
                <a:avLst/>
              </a:prstGeom>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Two-generation model where parents decide how much to invest in their child’s human capital (</a:t>
                </a:r>
                <a14:m>
                  <m:oMath xmlns:m="http://schemas.openxmlformats.org/officeDocument/2006/math">
                    <m:r>
                      <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𝐼</m:t>
                    </m:r>
                  </m:oMath>
                </a14:m>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vs. consume themselves </a:t>
                </a:r>
                <a14:m>
                  <m:oMath xmlns:m="http://schemas.openxmlformats.org/officeDocument/2006/math">
                    <m:d>
                      <m:dPr>
                        <m:ctrlPr>
                          <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sSub>
                          <m:sSubPr>
                            <m:ctrlPr>
                              <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𝑐</m:t>
                            </m:r>
                          </m:e>
                          <m:sub>
                            <m:r>
                              <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sub>
                        </m:sSub>
                      </m:e>
                    </m:d>
                  </m:oMath>
                </a14:m>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[Becker and Tomes 1986]</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endParaRPr>
              </a:p>
              <a:p>
                <a:pPr lvl="0">
                  <a:lnSpc>
                    <a:spcPct val="107000"/>
                  </a:lnSpc>
                  <a:spcAft>
                    <a:spcPts val="800"/>
                  </a:spcAft>
                  <a:defRPr/>
                </a:pPr>
                <a14:m>
                  <m:oMathPara xmlns:m="http://schemas.openxmlformats.org/officeDocument/2006/math">
                    <m:oMathParaPr>
                      <m:jc m:val="centerGroup"/>
                    </m:oMathParaPr>
                    <m:oMath xmlns:m="http://schemas.openxmlformats.org/officeDocument/2006/math">
                      <m:func>
                        <m:funcPr>
                          <m:ctrlP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kumimoji="0" lang="en-US" sz="2000" b="0" i="0"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max</m:t>
                          </m:r>
                        </m:fName>
                        <m:e>
                          <m:r>
                            <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𝑈</m:t>
                          </m:r>
                          <m:d>
                            <m:dPr>
                              <m:ctrlPr>
                                <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sSub>
                                <m:sSubPr>
                                  <m:ctrlP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𝑐</m:t>
                                  </m:r>
                                </m:e>
                                <m:sub>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sub>
                              </m:sSub>
                            </m:e>
                          </m:d>
                          <m:r>
                            <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𝛿</m:t>
                          </m:r>
                          <m:r>
                            <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𝑈</m:t>
                          </m:r>
                          <m:d>
                            <m:dPr>
                              <m:ctrlPr>
                                <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lang="en-US" sz="2000" i="1" dirty="0">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en-US" sz="2000" i="1" baseline="-25000" dirty="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𝐼</m:t>
                              </m:r>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e>
                          </m:d>
                        </m:e>
                      </m:func>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n-US" sz="2000" b="0" i="1" u="none" strike="noStrike" kern="1200" cap="none" spc="0" normalizeH="0" baseline="0" noProof="0" dirty="0" err="1">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𝑠</m:t>
                      </m:r>
                      <m:r>
                        <a:rPr kumimoji="0" lang="en-US" sz="2000" b="0" i="1" u="none" strike="noStrike" kern="1200" cap="none" spc="0" normalizeH="0" baseline="0" noProof="0" dirty="0" err="1">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2000" b="0" i="1" u="none" strike="noStrike" kern="1200" cap="none" spc="0" normalizeH="0" baseline="0" noProof="0" dirty="0" err="1">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𝑡</m:t>
                      </m:r>
                      <m:r>
                        <a:rPr kumimoji="0" lang="en-US" sz="2000" b="0" i="1" u="none" strike="noStrike" kern="1200" cap="none" spc="0" normalizeH="0" baseline="0" noProof="0" dirty="0" err="1">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sSub>
                        <m:sSubPr>
                          <m:ctrlP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𝑐</m:t>
                          </m:r>
                        </m:e>
                        <m:sub>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sub>
                      </m:sSub>
                      <m:r>
                        <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𝐼</m:t>
                      </m:r>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sSub>
                        <m:sSubPr>
                          <m:ctrlP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e>
                        <m:sub>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sub>
                      </m:sSub>
                    </m:oMath>
                  </m:oMathPara>
                </a14:m>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Empirically,</a:t>
                </a: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14:m>
                  <m:oMath xmlns:m="http://schemas.openxmlformats.org/officeDocument/2006/math">
                    <m:r>
                      <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𝑑𝐼</m:t>
                    </m:r>
                    <m:r>
                      <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𝑑𝑦</m:t>
                    </m:r>
                    <m:r>
                      <a:rPr kumimoji="0" lang="en-US" sz="2000" b="0" i="1" u="none" strike="noStrike" kern="1200" cap="none" spc="0" normalizeH="0" baseline="-25000" noProof="0" dirty="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oMath>
                </a14:m>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appears to be small</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for unrestricted transfers but is sometimes larger, depending upon seemingly “irrelevant” factors from a neoclassical perspective</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srgbClr val="29B6A4"/>
                    </a:solidFill>
                    <a:effectLst/>
                    <a:uLnTx/>
                    <a:uFillTx/>
                    <a:latin typeface="Arial" panose="020B0604020202020204" pitchFamily="34" charset="0"/>
                    <a:ea typeface="Calibri" panose="020F0502020204030204" pitchFamily="34" charset="0"/>
                    <a:cs typeface="Arial" panose="020B0604020202020204" pitchFamily="34" charset="0"/>
                  </a:rPr>
                  <a:t>Behavioral explanation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parents may not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be maximizing experienced utility due to behavioral biases and frictions</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981513" y="1105509"/>
                <a:ext cx="10318458" cy="3977179"/>
              </a:xfrm>
              <a:prstGeom prst="rect">
                <a:avLst/>
              </a:prstGeom>
              <a:blipFill>
                <a:blip r:embed="rId3"/>
                <a:stretch>
                  <a:fillRect l="-532" t="-766" b="-1838"/>
                </a:stretch>
              </a:blipFill>
            </p:spPr>
            <p:txBody>
              <a:bodyPr/>
              <a:lstStyle/>
              <a:p>
                <a:r>
                  <a:rPr lang="en-US">
                    <a:noFill/>
                  </a:rPr>
                  <a:t> </a:t>
                </a:r>
              </a:p>
            </p:txBody>
          </p:sp>
        </mc:Fallback>
      </mc:AlternateContent>
      <p:sp>
        <p:nvSpPr>
          <p:cNvPr id="3" name="Title 1">
            <a:extLst>
              <a:ext uri="{FF2B5EF4-FFF2-40B4-BE49-F238E27FC236}">
                <a16:creationId xmlns:a16="http://schemas.microsoft.com/office/drawing/2014/main" id="{5F757888-8ABD-40F0-9D96-D6A8FAEC11FE}"/>
              </a:ext>
            </a:extLst>
          </p:cNvPr>
          <p:cNvSpPr txBox="1">
            <a:spLocks/>
          </p:cNvSpPr>
          <p:nvPr/>
        </p:nvSpPr>
        <p:spPr>
          <a:xfrm>
            <a:off x="-2101756" y="1610335"/>
            <a:ext cx="12192000" cy="69704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000" b="1" kern="1200">
                <a:solidFill>
                  <a:schemeClr val="tx1"/>
                </a:solidFill>
                <a:latin typeface="cmss10"/>
                <a:ea typeface="+mj-ea"/>
                <a:cs typeface="+mj-cs"/>
              </a:defRPr>
            </a:lvl1pPr>
          </a:lstStyle>
          <a:p>
            <a:pPr marL="0" marR="0" lvl="0" indent="0" algn="l" defTabSz="914400" rtl="0" eaLnBrk="1" fontAlgn="base" latinLnBrk="0" hangingPunct="1">
              <a:lnSpc>
                <a:spcPct val="11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mj-ea"/>
              <a:cs typeface="Arial"/>
            </a:endParaRPr>
          </a:p>
        </p:txBody>
      </p:sp>
      <p:sp>
        <p:nvSpPr>
          <p:cNvPr id="5" name="TextBox 92">
            <a:extLst>
              <a:ext uri="{FF2B5EF4-FFF2-40B4-BE49-F238E27FC236}">
                <a16:creationId xmlns:a16="http://schemas.microsoft.com/office/drawing/2014/main" id="{73E21E93-BF16-435B-BE00-8C160D0F3FA3}"/>
              </a:ext>
            </a:extLst>
          </p:cNvPr>
          <p:cNvSpPr txBox="1"/>
          <p:nvPr/>
        </p:nvSpPr>
        <p:spPr>
          <a:xfrm>
            <a:off x="212467" y="172693"/>
            <a:ext cx="12452655" cy="400105"/>
          </a:xfrm>
          <a:prstGeom prst="rect">
            <a:avLst/>
          </a:prstGeom>
          <a:noFill/>
        </p:spPr>
        <p:txBody>
          <a:bodyPr wrap="square" lIns="91350" tIns="45718" rIns="91350" bIns="45718" rtlCol="0">
            <a:spAutoFit/>
          </a:bodyPr>
          <a:lstStyle/>
          <a:p>
            <a:pPr marL="0" marR="0" lvl="0" indent="0" defTabSz="91338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rPr>
              <a:t>Intergenerational Income Dynamics: A Simple Framework</a:t>
            </a:r>
          </a:p>
        </p:txBody>
      </p:sp>
    </p:spTree>
    <p:extLst>
      <p:ext uri="{BB962C8B-B14F-4D97-AF65-F5344CB8AC3E}">
        <p14:creationId xmlns:p14="http://schemas.microsoft.com/office/powerpoint/2010/main" val="2508097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81513" y="1105509"/>
            <a:ext cx="10318458" cy="3777316"/>
          </a:xfrm>
          <a:prstGeom prst="rect">
            <a:avLst/>
          </a:prstGeom>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Potential behavioral biases/frictions that may affect investment in children:</a:t>
            </a:r>
          </a:p>
          <a:p>
            <a:pPr marL="800100" marR="0" lvl="1"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800100" marR="0" lvl="1" indent="-342900" algn="l" defTabSz="914400" rtl="0" eaLnBrk="1" fontAlgn="auto" latinLnBrk="0" hangingPunct="1">
              <a:lnSpc>
                <a:spcPct val="107000"/>
              </a:lnSpc>
              <a:spcBef>
                <a:spcPts val="0"/>
              </a:spcBef>
              <a:spcAft>
                <a:spcPts val="800"/>
              </a:spcAft>
              <a:buClrTx/>
              <a:buSzTx/>
              <a:buFont typeface="+mj-lt"/>
              <a:buAutoNum type="arabicPeriod"/>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Status-quo/present bias: gains for children realized 10-20 years later, but costs paid up front</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Laibson</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1997]</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800100" marR="0" lvl="1" indent="-342900" algn="l" defTabSz="914400" rtl="0" eaLnBrk="1" fontAlgn="auto" latinLnBrk="0" hangingPunct="1">
              <a:lnSpc>
                <a:spcPct val="107000"/>
              </a:lnSpc>
              <a:spcBef>
                <a:spcPts val="0"/>
              </a:spcBef>
              <a:spcAft>
                <a:spcPts val="80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800100" marR="0" lvl="1" indent="-342900" algn="l" defTabSz="914400" rtl="0" eaLnBrk="1" fontAlgn="auto" latinLnBrk="0" hangingPunct="1">
              <a:lnSpc>
                <a:spcPct val="107000"/>
              </a:lnSpc>
              <a:spcBef>
                <a:spcPts val="0"/>
              </a:spcBef>
              <a:spcAft>
                <a:spcPts val="800"/>
              </a:spcAft>
              <a:buClrTx/>
              <a:buSzTx/>
              <a:buFont typeface="+mj-lt"/>
              <a:buAutoNum type="arabicPeriod"/>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Poverty amplifies focus on immediate needs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r>
            <a:b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[Mullainathan and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Shafir</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2013, Haushofer and Fehr 2014]</a:t>
            </a:r>
          </a:p>
          <a:p>
            <a:pPr marL="800100" marR="0" lvl="1" indent="-342900" algn="l" defTabSz="914400" rtl="0" eaLnBrk="1" fontAlgn="auto" latinLnBrk="0" hangingPunct="1">
              <a:lnSpc>
                <a:spcPct val="107000"/>
              </a:lnSpc>
              <a:spcBef>
                <a:spcPts val="0"/>
              </a:spcBef>
              <a:spcAft>
                <a:spcPts val="80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800100" marR="0" lvl="1" indent="-342900" algn="l" defTabSz="914400" rtl="0" eaLnBrk="1" fontAlgn="auto" latinLnBrk="0" hangingPunct="1">
              <a:lnSpc>
                <a:spcPct val="107000"/>
              </a:lnSpc>
              <a:spcBef>
                <a:spcPts val="0"/>
              </a:spcBef>
              <a:spcAft>
                <a:spcPts val="800"/>
              </a:spcAft>
              <a:buClrTx/>
              <a:buSzTx/>
              <a:buFont typeface="+mj-lt"/>
              <a:buAutoNum type="arabicPeriod"/>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Lack of information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[Hastings and Weinstein 2007]</a:t>
            </a:r>
          </a:p>
        </p:txBody>
      </p:sp>
      <p:sp>
        <p:nvSpPr>
          <p:cNvPr id="3" name="Title 1">
            <a:extLst>
              <a:ext uri="{FF2B5EF4-FFF2-40B4-BE49-F238E27FC236}">
                <a16:creationId xmlns:a16="http://schemas.microsoft.com/office/drawing/2014/main" id="{5F757888-8ABD-40F0-9D96-D6A8FAEC11FE}"/>
              </a:ext>
            </a:extLst>
          </p:cNvPr>
          <p:cNvSpPr txBox="1">
            <a:spLocks/>
          </p:cNvSpPr>
          <p:nvPr/>
        </p:nvSpPr>
        <p:spPr>
          <a:xfrm>
            <a:off x="-2101756" y="1610335"/>
            <a:ext cx="12192000" cy="69704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000" b="1" kern="1200">
                <a:solidFill>
                  <a:schemeClr val="tx1"/>
                </a:solidFill>
                <a:latin typeface="cmss10"/>
                <a:ea typeface="+mj-ea"/>
                <a:cs typeface="+mj-cs"/>
              </a:defRPr>
            </a:lvl1pPr>
          </a:lstStyle>
          <a:p>
            <a:pPr marL="0" marR="0" lvl="0" indent="0" algn="l" defTabSz="914400" rtl="0" eaLnBrk="1" fontAlgn="base" latinLnBrk="0" hangingPunct="1">
              <a:lnSpc>
                <a:spcPct val="11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mj-ea"/>
              <a:cs typeface="Arial"/>
            </a:endParaRPr>
          </a:p>
        </p:txBody>
      </p:sp>
      <p:sp>
        <p:nvSpPr>
          <p:cNvPr id="5" name="TextBox 92">
            <a:extLst>
              <a:ext uri="{FF2B5EF4-FFF2-40B4-BE49-F238E27FC236}">
                <a16:creationId xmlns:a16="http://schemas.microsoft.com/office/drawing/2014/main" id="{73E21E93-BF16-435B-BE00-8C160D0F3FA3}"/>
              </a:ext>
            </a:extLst>
          </p:cNvPr>
          <p:cNvSpPr txBox="1"/>
          <p:nvPr/>
        </p:nvSpPr>
        <p:spPr>
          <a:xfrm>
            <a:off x="212467" y="172693"/>
            <a:ext cx="12452655" cy="400105"/>
          </a:xfrm>
          <a:prstGeom prst="rect">
            <a:avLst/>
          </a:prstGeom>
          <a:noFill/>
        </p:spPr>
        <p:txBody>
          <a:bodyPr wrap="square" lIns="91350" tIns="45718" rIns="91350" bIns="45718" rtlCol="0">
            <a:spAutoFit/>
          </a:bodyPr>
          <a:lstStyle/>
          <a:p>
            <a:pPr marL="0" marR="0" lvl="0" indent="0" algn="l" defTabSz="91338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Potential Behavioral Biases that Amplify Intergenerational Poverty</a:t>
            </a:r>
          </a:p>
        </p:txBody>
      </p:sp>
    </p:spTree>
    <p:extLst>
      <p:ext uri="{BB962C8B-B14F-4D97-AF65-F5344CB8AC3E}">
        <p14:creationId xmlns:p14="http://schemas.microsoft.com/office/powerpoint/2010/main" val="1499250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931E37-97F1-2DC2-691C-F9103B91FCF4}"/>
              </a:ext>
            </a:extLst>
          </p:cNvPr>
          <p:cNvSpPr>
            <a:spLocks noGrp="1"/>
          </p:cNvSpPr>
          <p:nvPr>
            <p:ph idx="1"/>
          </p:nvPr>
        </p:nvSpPr>
        <p:spPr>
          <a:xfrm>
            <a:off x="757588" y="1046254"/>
            <a:ext cx="9841832" cy="2041525"/>
          </a:xfrm>
        </p:spPr>
        <p:txBody>
          <a:bodyPr>
            <a:noAutofit/>
          </a:bodyPr>
          <a:lstStyle/>
          <a:p>
            <a:pPr marL="514350" marR="0" indent="-285750">
              <a:lnSpc>
                <a:spcPct val="107000"/>
              </a:lnSpc>
              <a:spcBef>
                <a:spcPts val="0"/>
              </a:spcBef>
              <a:spcAft>
                <a:spcPts val="800"/>
              </a:spcAft>
              <a:buFont typeface="Wingdings" panose="05000000000000000000" pitchFamily="2" charset="2"/>
              <a:buChar char="§"/>
            </a:pPr>
            <a:r>
              <a:rPr lang="en-US" sz="2200" dirty="0">
                <a:latin typeface="Arial" panose="020B0604020202020204" pitchFamily="34" charset="0"/>
                <a:ea typeface="Calibri" panose="020F0502020204030204" pitchFamily="34" charset="0"/>
                <a:cs typeface="Arial" panose="020B0604020202020204" pitchFamily="34" charset="0"/>
              </a:rPr>
              <a:t>Data indicate that we need to go beyond providing cash assistance to reduce intergenerational persistence of inequality</a:t>
            </a:r>
            <a:endParaRPr lang="en-US" sz="2200" dirty="0">
              <a:effectLst/>
              <a:latin typeface="Arial" panose="020B0604020202020204" pitchFamily="34" charset="0"/>
              <a:ea typeface="Calibri" panose="020F0502020204030204" pitchFamily="34" charset="0"/>
              <a:cs typeface="Arial" panose="020B0604020202020204" pitchFamily="34" charset="0"/>
            </a:endParaRPr>
          </a:p>
          <a:p>
            <a:pPr marL="514350" marR="0" indent="-285750">
              <a:lnSpc>
                <a:spcPct val="107000"/>
              </a:lnSpc>
              <a:spcBef>
                <a:spcPts val="0"/>
              </a:spcBef>
              <a:spcAft>
                <a:spcPts val="800"/>
              </a:spcAft>
              <a:buFont typeface="Wingdings" panose="05000000000000000000" pitchFamily="2" charset="2"/>
              <a:buChar char="§"/>
            </a:pPr>
            <a:endParaRPr lang="en-US" sz="2200" dirty="0">
              <a:effectLst/>
              <a:latin typeface="Arial" panose="020B0604020202020204" pitchFamily="34" charset="0"/>
              <a:ea typeface="Calibri" panose="020F0502020204030204" pitchFamily="34" charset="0"/>
              <a:cs typeface="Arial" panose="020B0604020202020204" pitchFamily="34" charset="0"/>
            </a:endParaRPr>
          </a:p>
          <a:p>
            <a:pPr marL="514350" marR="0" indent="-285750">
              <a:lnSpc>
                <a:spcPct val="107000"/>
              </a:lnSpc>
              <a:spcBef>
                <a:spcPts val="0"/>
              </a:spcBef>
              <a:spcAft>
                <a:spcPts val="800"/>
              </a:spcAft>
              <a:buFont typeface="Wingdings" panose="05000000000000000000" pitchFamily="2" charset="2"/>
              <a:buChar char="§"/>
            </a:pPr>
            <a:r>
              <a:rPr lang="en-US" sz="2200" dirty="0">
                <a:effectLst/>
                <a:latin typeface="Arial" panose="020B0604020202020204" pitchFamily="34" charset="0"/>
                <a:ea typeface="Calibri" panose="020F0502020204030204" pitchFamily="34" charset="0"/>
                <a:cs typeface="Arial" panose="020B0604020202020204" pitchFamily="34" charset="0"/>
              </a:rPr>
              <a:t>Motivates focus on interventions such as support for education or nutritional programs that impact children’s outcomes</a:t>
            </a:r>
          </a:p>
          <a:p>
            <a:pPr marL="514350" marR="0" indent="-285750">
              <a:lnSpc>
                <a:spcPct val="107000"/>
              </a:lnSpc>
              <a:spcBef>
                <a:spcPts val="0"/>
              </a:spcBef>
              <a:spcAft>
                <a:spcPts val="800"/>
              </a:spcAft>
              <a:buFont typeface="Wingdings" panose="05000000000000000000" pitchFamily="2" charset="2"/>
              <a:buChar char="§"/>
            </a:pPr>
            <a:endParaRPr lang="en-US" sz="2200" dirty="0">
              <a:effectLst/>
              <a:latin typeface="Arial" panose="020B0604020202020204" pitchFamily="34" charset="0"/>
              <a:ea typeface="Calibri" panose="020F0502020204030204" pitchFamily="34" charset="0"/>
              <a:cs typeface="Arial" panose="020B0604020202020204" pitchFamily="34" charset="0"/>
            </a:endParaRPr>
          </a:p>
          <a:p>
            <a:pPr marL="514350" marR="0" indent="-285750">
              <a:lnSpc>
                <a:spcPct val="107000"/>
              </a:lnSpc>
              <a:spcBef>
                <a:spcPts val="0"/>
              </a:spcBef>
              <a:spcAft>
                <a:spcPts val="800"/>
              </a:spcAft>
              <a:buFont typeface="Wingdings" panose="05000000000000000000" pitchFamily="2" charset="2"/>
              <a:buChar char="§"/>
            </a:pPr>
            <a:r>
              <a:rPr lang="en-US" sz="2200" dirty="0">
                <a:latin typeface="Arial" panose="020B0604020202020204" pitchFamily="34" charset="0"/>
                <a:ea typeface="Calibri" panose="020F0502020204030204" pitchFamily="34" charset="0"/>
                <a:cs typeface="Arial" panose="020B0604020202020204" pitchFamily="34" charset="0"/>
              </a:rPr>
              <a:t>Insights from behavioral economics can be very valuable in designing such interventions</a:t>
            </a:r>
          </a:p>
          <a:p>
            <a:pPr marL="514350" marR="0" indent="-285750">
              <a:lnSpc>
                <a:spcPct val="107000"/>
              </a:lnSpc>
              <a:spcBef>
                <a:spcPts val="0"/>
              </a:spcBef>
              <a:spcAft>
                <a:spcPts val="800"/>
              </a:spcAft>
              <a:buFont typeface="Wingdings" panose="05000000000000000000" pitchFamily="2" charset="2"/>
              <a:buChar char="§"/>
            </a:pPr>
            <a:endParaRPr lang="en-US" sz="2200" dirty="0">
              <a:effectLst/>
              <a:latin typeface="Arial" panose="020B0604020202020204" pitchFamily="34" charset="0"/>
              <a:ea typeface="Calibri" panose="020F0502020204030204" pitchFamily="34" charset="0"/>
              <a:cs typeface="Arial" panose="020B0604020202020204" pitchFamily="34" charset="0"/>
            </a:endParaRPr>
          </a:p>
          <a:p>
            <a:pPr marL="514350" marR="0" indent="-285750">
              <a:lnSpc>
                <a:spcPct val="107000"/>
              </a:lnSpc>
              <a:spcBef>
                <a:spcPts val="0"/>
              </a:spcBef>
              <a:spcAft>
                <a:spcPts val="800"/>
              </a:spcAft>
              <a:buFont typeface="Wingdings" panose="05000000000000000000" pitchFamily="2" charset="2"/>
              <a:buChar char="§"/>
            </a:pPr>
            <a:r>
              <a:rPr lang="en-US" sz="2200" dirty="0">
                <a:effectLst/>
                <a:latin typeface="Arial" panose="020B0604020202020204" pitchFamily="34" charset="0"/>
                <a:ea typeface="Calibri" panose="020F0502020204030204" pitchFamily="34" charset="0"/>
                <a:cs typeface="Arial" panose="020B0604020202020204" pitchFamily="34" charset="0"/>
              </a:rPr>
              <a:t>Illustrate work being done in this field by focusing on one example: neighborhood choice and the design of </a:t>
            </a:r>
            <a:r>
              <a:rPr lang="en-US" sz="2200" b="1" dirty="0">
                <a:solidFill>
                  <a:srgbClr val="29B6A4"/>
                </a:solidFill>
                <a:effectLst/>
                <a:latin typeface="Arial" panose="020B0604020202020204" pitchFamily="34" charset="0"/>
                <a:ea typeface="Calibri" panose="020F0502020204030204" pitchFamily="34" charset="0"/>
                <a:cs typeface="Arial" panose="020B0604020202020204" pitchFamily="34" charset="0"/>
              </a:rPr>
              <a:t>affordable housing policies </a:t>
            </a:r>
            <a:r>
              <a:rPr lang="en-US" sz="1600" dirty="0">
                <a:effectLst/>
                <a:latin typeface="Arial" panose="020B0604020202020204" pitchFamily="34" charset="0"/>
                <a:ea typeface="Calibri" panose="020F0502020204030204" pitchFamily="34" charset="0"/>
                <a:cs typeface="Arial" panose="020B0604020202020204" pitchFamily="34" charset="0"/>
              </a:rPr>
              <a:t>[Bergman, Chetty, DeLuca, Hendren, Katz, Palmer 2020]</a:t>
            </a:r>
          </a:p>
          <a:p>
            <a:pPr marL="514350" marR="0" indent="-285750">
              <a:lnSpc>
                <a:spcPct val="107000"/>
              </a:lnSpc>
              <a:spcBef>
                <a:spcPts val="0"/>
              </a:spcBef>
              <a:spcAft>
                <a:spcPts val="800"/>
              </a:spcAft>
              <a:buFont typeface="Wingdings" panose="05000000000000000000" pitchFamily="2" charset="2"/>
              <a:buChar char="§"/>
            </a:pPr>
            <a:endParaRPr lang="en-US" sz="2200" b="1" dirty="0">
              <a:solidFill>
                <a:srgbClr val="29B6A4"/>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Title 1">
            <a:extLst>
              <a:ext uri="{FF2B5EF4-FFF2-40B4-BE49-F238E27FC236}">
                <a16:creationId xmlns:a16="http://schemas.microsoft.com/office/drawing/2014/main" id="{5F757888-8ABD-40F0-9D96-D6A8FAEC11FE}"/>
              </a:ext>
            </a:extLst>
          </p:cNvPr>
          <p:cNvSpPr txBox="1">
            <a:spLocks/>
          </p:cNvSpPr>
          <p:nvPr/>
        </p:nvSpPr>
        <p:spPr>
          <a:xfrm>
            <a:off x="-1068279" y="1009834"/>
            <a:ext cx="12192000" cy="69704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000" b="1" kern="1200">
                <a:solidFill>
                  <a:schemeClr val="tx1"/>
                </a:solidFill>
                <a:latin typeface="cmss10"/>
                <a:ea typeface="+mj-ea"/>
                <a:cs typeface="+mj-cs"/>
              </a:defRPr>
            </a:lvl1pPr>
          </a:lstStyle>
          <a:p>
            <a:pPr marL="0" marR="0" lvl="0" indent="0" algn="l" defTabSz="914400" rtl="0" eaLnBrk="1" fontAlgn="base" latinLnBrk="0" hangingPunct="1">
              <a:lnSpc>
                <a:spcPct val="11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mj-ea"/>
              <a:cs typeface="Arial"/>
            </a:endParaRPr>
          </a:p>
        </p:txBody>
      </p:sp>
      <p:sp>
        <p:nvSpPr>
          <p:cNvPr id="12" name="TextBox 92">
            <a:extLst>
              <a:ext uri="{FF2B5EF4-FFF2-40B4-BE49-F238E27FC236}">
                <a16:creationId xmlns:a16="http://schemas.microsoft.com/office/drawing/2014/main" id="{ECBF66AE-74B0-430D-A9A8-3D51709411B7}"/>
              </a:ext>
            </a:extLst>
          </p:cNvPr>
          <p:cNvSpPr txBox="1"/>
          <p:nvPr/>
        </p:nvSpPr>
        <p:spPr>
          <a:xfrm>
            <a:off x="212467" y="172693"/>
            <a:ext cx="12452655" cy="400105"/>
          </a:xfrm>
          <a:prstGeom prst="rect">
            <a:avLst/>
          </a:prstGeom>
          <a:noFill/>
        </p:spPr>
        <p:txBody>
          <a:bodyPr wrap="square" lIns="91350" tIns="45718" rIns="91350" bIns="45718" rtlCol="0">
            <a:spAutoFit/>
          </a:bodyPr>
          <a:lstStyle/>
          <a:p>
            <a:pPr marL="0" marR="0" lvl="0" indent="0" algn="l" defTabSz="91338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Addressing Inequality Using the Tools of Behavioral Economics</a:t>
            </a:r>
          </a:p>
        </p:txBody>
      </p:sp>
    </p:spTree>
    <p:extLst>
      <p:ext uri="{BB962C8B-B14F-4D97-AF65-F5344CB8AC3E}">
        <p14:creationId xmlns:p14="http://schemas.microsoft.com/office/powerpoint/2010/main" val="3856560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1311410"/>
            <a:ext cx="9448800" cy="4820726"/>
          </a:xfrm>
        </p:spPr>
        <p:txBody>
          <a:bodyPr>
            <a:normAutofit/>
          </a:bodyPr>
          <a:lstStyle/>
          <a:p>
            <a:pPr marL="457200" indent="-457200">
              <a:lnSpc>
                <a:spcPct val="100000"/>
              </a:lnSpc>
              <a:spcBef>
                <a:spcPts val="0"/>
              </a:spcBef>
              <a:buClr>
                <a:schemeClr val="tx1"/>
              </a:buClr>
              <a:buFont typeface="+mj-lt"/>
              <a:buAutoNum type="arabicPeriod"/>
            </a:pPr>
            <a:r>
              <a:rPr lang="en-US" sz="2200" dirty="0">
                <a:solidFill>
                  <a:srgbClr val="000000"/>
                </a:solidFill>
                <a:latin typeface="Arial" panose="020B0604020202020204" pitchFamily="34" charset="0"/>
                <a:cs typeface="Arial" panose="020B0604020202020204" pitchFamily="34" charset="0"/>
              </a:rPr>
              <a:t>Children’s prospects for upward income mobility vary substantially across neighborhoods</a:t>
            </a:r>
          </a:p>
        </p:txBody>
      </p:sp>
      <p:sp>
        <p:nvSpPr>
          <p:cNvPr id="6" name="Title 1"/>
          <p:cNvSpPr txBox="1">
            <a:spLocks/>
          </p:cNvSpPr>
          <p:nvPr/>
        </p:nvSpPr>
        <p:spPr>
          <a:xfrm>
            <a:off x="-1693921" y="1202340"/>
            <a:ext cx="121920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000" b="1" kern="1200">
                <a:solidFill>
                  <a:schemeClr val="tx1"/>
                </a:solidFill>
                <a:latin typeface="cmss10"/>
                <a:ea typeface="+mj-ea"/>
                <a:cs typeface="+mj-cs"/>
              </a:defRPr>
            </a:lvl1pPr>
          </a:lstStyle>
          <a:p>
            <a:pPr algn="l" fontAlgn="base">
              <a:lnSpc>
                <a:spcPct val="110000"/>
              </a:lnSpc>
              <a:spcAft>
                <a:spcPct val="0"/>
              </a:spcAft>
              <a:defRPr/>
            </a:pPr>
            <a:endParaRPr lang="en-US" sz="2400" dirty="0">
              <a:latin typeface="Arial"/>
              <a:cs typeface="Arial"/>
            </a:endParaRPr>
          </a:p>
        </p:txBody>
      </p:sp>
      <p:sp>
        <p:nvSpPr>
          <p:cNvPr id="5" name="TextBox 92">
            <a:extLst>
              <a:ext uri="{FF2B5EF4-FFF2-40B4-BE49-F238E27FC236}">
                <a16:creationId xmlns:a16="http://schemas.microsoft.com/office/drawing/2014/main" id="{D0C4E661-EE2F-4311-BAA4-3CE6B3A03396}"/>
              </a:ext>
            </a:extLst>
          </p:cNvPr>
          <p:cNvSpPr txBox="1"/>
          <p:nvPr/>
        </p:nvSpPr>
        <p:spPr>
          <a:xfrm>
            <a:off x="212467" y="172693"/>
            <a:ext cx="12452655" cy="400105"/>
          </a:xfrm>
          <a:prstGeom prst="rect">
            <a:avLst/>
          </a:prstGeom>
          <a:noFill/>
        </p:spPr>
        <p:txBody>
          <a:bodyPr wrap="square" lIns="91350" tIns="45718" rIns="91350" bIns="45718" rtlCol="0">
            <a:spAutoFit/>
          </a:bodyPr>
          <a:lstStyle/>
          <a:p>
            <a:pPr marL="0" marR="0" lvl="0" indent="0" defTabSz="91338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rPr>
              <a:t>Three Facts on Neighborhoods and Economic Opportunity</a:t>
            </a:r>
          </a:p>
        </p:txBody>
      </p:sp>
    </p:spTree>
    <p:extLst>
      <p:ext uri="{BB962C8B-B14F-4D97-AF65-F5344CB8AC3E}">
        <p14:creationId xmlns:p14="http://schemas.microsoft.com/office/powerpoint/2010/main" val="39721448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4A95F32-BF00-4ED5-83EB-6F2A85373D0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49575" y="951427"/>
            <a:ext cx="5892849" cy="5504435"/>
          </a:xfrm>
          <a:prstGeom prst="rect">
            <a:avLst/>
          </a:prstGeom>
        </p:spPr>
      </p:pic>
      <p:pic>
        <p:nvPicPr>
          <p:cNvPr id="12" name="Picture 11">
            <a:extLst>
              <a:ext uri="{FF2B5EF4-FFF2-40B4-BE49-F238E27FC236}">
                <a16:creationId xmlns:a16="http://schemas.microsoft.com/office/drawing/2014/main" id="{53779709-30E0-4F3C-828D-C2036FD29F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809087" y="2890975"/>
            <a:ext cx="414041" cy="3558656"/>
          </a:xfrm>
          <a:prstGeom prst="rect">
            <a:avLst/>
          </a:prstGeom>
        </p:spPr>
      </p:pic>
      <p:sp>
        <p:nvSpPr>
          <p:cNvPr id="13" name="TextBox 12">
            <a:extLst>
              <a:ext uri="{FF2B5EF4-FFF2-40B4-BE49-F238E27FC236}">
                <a16:creationId xmlns:a16="http://schemas.microsoft.com/office/drawing/2014/main" id="{FA70B348-DF5E-44F8-B554-0BB977C6DEBD}"/>
              </a:ext>
            </a:extLst>
          </p:cNvPr>
          <p:cNvSpPr txBox="1"/>
          <p:nvPr/>
        </p:nvSpPr>
        <p:spPr>
          <a:xfrm>
            <a:off x="10159582" y="2884551"/>
            <a:ext cx="2209800" cy="338534"/>
          </a:xfrm>
          <a:prstGeom prst="rect">
            <a:avLst/>
          </a:prstGeom>
          <a:noFill/>
        </p:spPr>
        <p:txBody>
          <a:bodyPr wrap="square" lIns="90868" tIns="45710" rIns="90868" bIns="45710" rtlCol="0">
            <a:spAutoFit/>
          </a:bodyPr>
          <a:lstStyle/>
          <a:p>
            <a:pPr marL="0" marR="0" lvl="0" indent="0" algn="l" defTabSz="121563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Lucida Sans" panose="020B0602030504020204" pitchFamily="34" charset="0"/>
                <a:ea typeface="Lato" panose="020F0502020204030203" pitchFamily="34" charset="0"/>
                <a:cs typeface="Arial" pitchFamily="34" charset="0"/>
              </a:rPr>
              <a:t>&gt; 60 ($55k)</a:t>
            </a:r>
          </a:p>
        </p:txBody>
      </p:sp>
      <p:sp>
        <p:nvSpPr>
          <p:cNvPr id="21" name="TextBox 20">
            <a:extLst>
              <a:ext uri="{FF2B5EF4-FFF2-40B4-BE49-F238E27FC236}">
                <a16:creationId xmlns:a16="http://schemas.microsoft.com/office/drawing/2014/main" id="{546289AE-DC12-4AAD-ABFB-D77BE12D93DD}"/>
              </a:ext>
            </a:extLst>
          </p:cNvPr>
          <p:cNvSpPr txBox="1"/>
          <p:nvPr/>
        </p:nvSpPr>
        <p:spPr>
          <a:xfrm>
            <a:off x="10191355" y="4490191"/>
            <a:ext cx="2209800" cy="338534"/>
          </a:xfrm>
          <a:prstGeom prst="rect">
            <a:avLst/>
          </a:prstGeom>
          <a:noFill/>
        </p:spPr>
        <p:txBody>
          <a:bodyPr wrap="square" lIns="90868" tIns="45710" rIns="90868" bIns="45710" rtlCol="0">
            <a:spAutoFit/>
          </a:bodyPr>
          <a:lstStyle/>
          <a:p>
            <a:pPr marL="0" marR="0" lvl="0" indent="0" algn="l" defTabSz="121563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Lucida Sans" panose="020B0602030504020204" pitchFamily="34" charset="0"/>
                <a:ea typeface="Lato" panose="020F0502020204030203" pitchFamily="34" charset="0"/>
                <a:cs typeface="Arial" pitchFamily="34" charset="0"/>
              </a:rPr>
              <a:t>48 ($39k)</a:t>
            </a:r>
          </a:p>
        </p:txBody>
      </p:sp>
      <p:sp>
        <p:nvSpPr>
          <p:cNvPr id="22" name="TextBox 21">
            <a:extLst>
              <a:ext uri="{FF2B5EF4-FFF2-40B4-BE49-F238E27FC236}">
                <a16:creationId xmlns:a16="http://schemas.microsoft.com/office/drawing/2014/main" id="{0FC0E4E3-6311-437A-B34D-80039F53236F}"/>
              </a:ext>
            </a:extLst>
          </p:cNvPr>
          <p:cNvSpPr txBox="1"/>
          <p:nvPr/>
        </p:nvSpPr>
        <p:spPr>
          <a:xfrm>
            <a:off x="10159582" y="6053557"/>
            <a:ext cx="2209800" cy="338534"/>
          </a:xfrm>
          <a:prstGeom prst="rect">
            <a:avLst/>
          </a:prstGeom>
          <a:noFill/>
        </p:spPr>
        <p:txBody>
          <a:bodyPr wrap="square" lIns="90868" tIns="45710" rIns="90868" bIns="45710" rtlCol="0">
            <a:spAutoFit/>
          </a:bodyPr>
          <a:lstStyle/>
          <a:p>
            <a:pPr marL="0" marR="0" lvl="0" indent="0" algn="l" defTabSz="121563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Lucida Sans" panose="020B0602030504020204" pitchFamily="34" charset="0"/>
                <a:ea typeface="Lato" panose="020F0502020204030203" pitchFamily="34" charset="0"/>
                <a:cs typeface="Arial" pitchFamily="34" charset="0"/>
              </a:rPr>
              <a:t>&lt; 30 ($20k)</a:t>
            </a:r>
          </a:p>
        </p:txBody>
      </p:sp>
      <p:sp>
        <p:nvSpPr>
          <p:cNvPr id="23" name="TextBox 22"/>
          <p:cNvSpPr txBox="1"/>
          <p:nvPr/>
        </p:nvSpPr>
        <p:spPr>
          <a:xfrm>
            <a:off x="9751864" y="2246476"/>
            <a:ext cx="19534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Lucida Sans" panose="020B0602030504020204" pitchFamily="34" charset="0"/>
                <a:ea typeface="+mn-ea"/>
                <a:cs typeface="Arial" panose="020B0604020202020204" pitchFamily="34" charset="0"/>
              </a:rPr>
              <a:t>Percentile Rank in Adulthood</a:t>
            </a:r>
          </a:p>
        </p:txBody>
      </p:sp>
      <p:sp>
        <p:nvSpPr>
          <p:cNvPr id="9" name="Rectangle 8">
            <a:extLst>
              <a:ext uri="{FF2B5EF4-FFF2-40B4-BE49-F238E27FC236}">
                <a16:creationId xmlns:a16="http://schemas.microsoft.com/office/drawing/2014/main" id="{D52EBEDD-CFCA-447D-8D20-AF308CBD6C56}"/>
              </a:ext>
            </a:extLst>
          </p:cNvPr>
          <p:cNvSpPr/>
          <p:nvPr/>
        </p:nvSpPr>
        <p:spPr>
          <a:xfrm>
            <a:off x="0" y="6550223"/>
            <a:ext cx="7019422" cy="276999"/>
          </a:xfrm>
          <a:prstGeom prst="rect">
            <a:avLst/>
          </a:prstGeom>
        </p:spPr>
        <p:txBody>
          <a:bodyPr wrap="none">
            <a:spAutoFit/>
          </a:bodyPr>
          <a:lstStyle/>
          <a:p>
            <a:pPr marL="0" marR="0" lvl="0" indent="0" algn="l" defTabSz="121779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panose="020B0604020202020204" pitchFamily="34" charset="0"/>
                <a:ea typeface="Lato" panose="020F0502020204030203" pitchFamily="34" charset="0"/>
                <a:cs typeface="Arial" panose="020B0604020202020204" pitchFamily="34" charset="0"/>
              </a:rPr>
              <a:t>Chetty Friedman Hendren Jones Porter (2018); visit </a:t>
            </a:r>
            <a:r>
              <a:rPr kumimoji="0" lang="en-US" sz="1200" b="0" i="1" u="none" strike="noStrike" kern="1200" cap="none" spc="0" normalizeH="0" baseline="0" noProof="0" dirty="0">
                <a:ln>
                  <a:noFill/>
                </a:ln>
                <a:solidFill>
                  <a:srgbClr val="000000"/>
                </a:solidFill>
                <a:effectLst/>
                <a:uLnTx/>
                <a:uFillTx/>
                <a:latin typeface="Arial" panose="020B0604020202020204" pitchFamily="34" charset="0"/>
                <a:ea typeface="Lato" panose="020F0502020204030203" pitchFamily="34" charset="0"/>
                <a:cs typeface="Arial" panose="020B0604020202020204" pitchFamily="34" charset="0"/>
                <a:hlinkClick r:id="rId5"/>
              </a:rPr>
              <a:t>www.opportunityatlas.org</a:t>
            </a:r>
            <a:r>
              <a:rPr kumimoji="0" lang="en-US" sz="1200" b="0" i="1" u="none" strike="noStrike" kern="1200" cap="none" spc="0" normalizeH="0" baseline="0" noProof="0" dirty="0">
                <a:ln>
                  <a:noFill/>
                </a:ln>
                <a:solidFill>
                  <a:srgbClr val="000000"/>
                </a:solidFill>
                <a:effectLst/>
                <a:uLnTx/>
                <a:uFillTx/>
                <a:latin typeface="Arial" panose="020B0604020202020204" pitchFamily="34" charset="0"/>
                <a:ea typeface="Lato" panose="020F0502020204030203" pitchFamily="34" charset="0"/>
                <a:cs typeface="Arial" panose="020B0604020202020204" pitchFamily="34" charset="0"/>
              </a:rPr>
              <a:t> for data on other cities</a:t>
            </a:r>
          </a:p>
        </p:txBody>
      </p:sp>
      <p:sp>
        <p:nvSpPr>
          <p:cNvPr id="10" name="TextBox 92">
            <a:extLst>
              <a:ext uri="{FF2B5EF4-FFF2-40B4-BE49-F238E27FC236}">
                <a16:creationId xmlns:a16="http://schemas.microsoft.com/office/drawing/2014/main" id="{28BE531B-3308-49BB-8FA1-0A04F0F84121}"/>
              </a:ext>
            </a:extLst>
          </p:cNvPr>
          <p:cNvSpPr txBox="1"/>
          <p:nvPr/>
        </p:nvSpPr>
        <p:spPr>
          <a:xfrm>
            <a:off x="212467" y="172693"/>
            <a:ext cx="12452655" cy="707882"/>
          </a:xfrm>
          <a:prstGeom prst="rect">
            <a:avLst/>
          </a:prstGeom>
          <a:noFill/>
        </p:spPr>
        <p:txBody>
          <a:bodyPr wrap="square" lIns="91350" tIns="45718" rIns="91350" bIns="45718" rtlCol="0">
            <a:spAutoFit/>
          </a:bodyPr>
          <a:lstStyle/>
          <a:p>
            <a:pPr marL="0" marR="0" lvl="0" indent="0" defTabSz="91338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rPr>
              <a:t>The Geography of Upward Mobility in Seattle</a:t>
            </a:r>
          </a:p>
          <a:p>
            <a:pPr marL="0" marR="0" lvl="0" indent="0" defTabSz="913380" rtl="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dirty="0">
                <a:ln>
                  <a:noFill/>
                </a:ln>
                <a:effectLst/>
                <a:uLnTx/>
                <a:uFillTx/>
                <a:latin typeface="Arial" panose="020B0604020202020204" pitchFamily="34" charset="0"/>
                <a:cs typeface="Arial" panose="020B0604020202020204" pitchFamily="34" charset="0"/>
              </a:rPr>
              <a:t>Average Income at Age 35 for Children with Parents Earning $27,000 (25th percentile)</a:t>
            </a:r>
          </a:p>
        </p:txBody>
      </p:sp>
    </p:spTree>
    <p:extLst>
      <p:ext uri="{BB962C8B-B14F-4D97-AF65-F5344CB8AC3E}">
        <p14:creationId xmlns:p14="http://schemas.microsoft.com/office/powerpoint/2010/main" val="2915715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1311410"/>
            <a:ext cx="9448800" cy="4820726"/>
          </a:xfrm>
        </p:spPr>
        <p:txBody>
          <a:bodyPr>
            <a:normAutofit/>
          </a:bodyPr>
          <a:lstStyle/>
          <a:p>
            <a:pPr marL="457200" indent="-457200">
              <a:lnSpc>
                <a:spcPct val="100000"/>
              </a:lnSpc>
              <a:spcBef>
                <a:spcPts val="0"/>
              </a:spcBef>
              <a:buFont typeface="+mj-lt"/>
              <a:buAutoNum type="arabicPeriod"/>
            </a:pPr>
            <a:r>
              <a:rPr lang="en-US" sz="2200" dirty="0">
                <a:solidFill>
                  <a:srgbClr val="000000"/>
                </a:solidFill>
                <a:latin typeface="Arial" panose="020B0604020202020204" pitchFamily="34" charset="0"/>
                <a:cs typeface="Arial" panose="020B0604020202020204" pitchFamily="34" charset="0"/>
              </a:rPr>
              <a:t>Children’s prospects for upward income mobility vary substantially across neighborhoods</a:t>
            </a:r>
          </a:p>
          <a:p>
            <a:pPr marL="457200" indent="-457200" defTabSz="914400">
              <a:lnSpc>
                <a:spcPct val="100000"/>
              </a:lnSpc>
              <a:spcBef>
                <a:spcPts val="0"/>
              </a:spcBef>
              <a:buFont typeface="+mj-lt"/>
              <a:buAutoNum type="arabicPeriod"/>
            </a:pPr>
            <a:endParaRPr lang="en-US" sz="2400" dirty="0">
              <a:solidFill>
                <a:srgbClr val="000000"/>
              </a:solidFill>
              <a:latin typeface="Arial" panose="020B0604020202020204" pitchFamily="34" charset="0"/>
              <a:cs typeface="Arial" panose="020B0604020202020204" pitchFamily="34" charset="0"/>
            </a:endParaRPr>
          </a:p>
          <a:p>
            <a:pPr marL="457200" indent="-457200" defTabSz="914400">
              <a:lnSpc>
                <a:spcPct val="100000"/>
              </a:lnSpc>
              <a:spcBef>
                <a:spcPts val="0"/>
              </a:spcBef>
              <a:buFont typeface="+mj-lt"/>
              <a:buAutoNum type="arabicPeriod"/>
            </a:pPr>
            <a:endParaRPr lang="en-US" sz="2400" dirty="0">
              <a:solidFill>
                <a:srgbClr val="000000"/>
              </a:solidFill>
              <a:latin typeface="Arial" panose="020B0604020202020204" pitchFamily="34" charset="0"/>
              <a:cs typeface="Arial" panose="020B0604020202020204" pitchFamily="34" charset="0"/>
            </a:endParaRPr>
          </a:p>
          <a:p>
            <a:pPr marL="457200" indent="-457200">
              <a:lnSpc>
                <a:spcPct val="100000"/>
              </a:lnSpc>
              <a:spcBef>
                <a:spcPts val="0"/>
              </a:spcBef>
              <a:buFont typeface="+mj-lt"/>
              <a:buAutoNum type="arabicPeriod"/>
            </a:pPr>
            <a:r>
              <a:rPr lang="en-US" sz="2200" dirty="0">
                <a:solidFill>
                  <a:srgbClr val="000000"/>
                </a:solidFill>
                <a:latin typeface="Arial" panose="020B0604020202020204" pitchFamily="34" charset="0"/>
                <a:cs typeface="Arial" panose="020B0604020202020204" pitchFamily="34" charset="0"/>
              </a:rPr>
              <a:t>Moving to better neighborhoods earlier in childhood improves children’s outcomes in adulthood significantly</a:t>
            </a:r>
          </a:p>
        </p:txBody>
      </p:sp>
      <p:sp>
        <p:nvSpPr>
          <p:cNvPr id="5" name="TextBox 92">
            <a:extLst>
              <a:ext uri="{FF2B5EF4-FFF2-40B4-BE49-F238E27FC236}">
                <a16:creationId xmlns:a16="http://schemas.microsoft.com/office/drawing/2014/main" id="{AB78AC1C-0F2F-49A6-97FD-589A67DD0B85}"/>
              </a:ext>
            </a:extLst>
          </p:cNvPr>
          <p:cNvSpPr txBox="1"/>
          <p:nvPr/>
        </p:nvSpPr>
        <p:spPr>
          <a:xfrm>
            <a:off x="212467" y="172693"/>
            <a:ext cx="12452655" cy="400105"/>
          </a:xfrm>
          <a:prstGeom prst="rect">
            <a:avLst/>
          </a:prstGeom>
          <a:noFill/>
        </p:spPr>
        <p:txBody>
          <a:bodyPr wrap="square" lIns="91350" tIns="45718" rIns="91350" bIns="45718" rtlCol="0">
            <a:spAutoFit/>
          </a:bodyPr>
          <a:lstStyle/>
          <a:p>
            <a:pPr marL="0" marR="0" lvl="0" indent="0" defTabSz="91338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rPr>
              <a:t>Three Facts on Neighborhoods and Economic Opportunity</a:t>
            </a:r>
          </a:p>
        </p:txBody>
      </p:sp>
    </p:spTree>
    <p:extLst>
      <p:ext uri="{BB962C8B-B14F-4D97-AF65-F5344CB8AC3E}">
        <p14:creationId xmlns:p14="http://schemas.microsoft.com/office/powerpoint/2010/main" val="2374630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2.png">
            <a:extLst>
              <a:ext uri="{FF2B5EF4-FFF2-40B4-BE49-F238E27FC236}">
                <a16:creationId xmlns:a16="http://schemas.microsoft.com/office/drawing/2014/main" id="{6BDD0194-427A-4B4B-97BE-1CF8BEA5A1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458" y="4299618"/>
            <a:ext cx="3552459" cy="2503329"/>
          </a:xfrm>
          <a:prstGeom prst="rect">
            <a:avLst/>
          </a:prstGeom>
        </p:spPr>
      </p:pic>
      <p:sp>
        <p:nvSpPr>
          <p:cNvPr id="5" name="TextBox 4">
            <a:extLst>
              <a:ext uri="{FF2B5EF4-FFF2-40B4-BE49-F238E27FC236}">
                <a16:creationId xmlns:a16="http://schemas.microsoft.com/office/drawing/2014/main" id="{230C8F2F-3C5A-446E-8C52-FF60D1D939CB}"/>
              </a:ext>
            </a:extLst>
          </p:cNvPr>
          <p:cNvSpPr txBox="1"/>
          <p:nvPr/>
        </p:nvSpPr>
        <p:spPr>
          <a:xfrm>
            <a:off x="467025" y="870438"/>
            <a:ext cx="3562409" cy="338552"/>
          </a:xfrm>
          <a:prstGeom prst="rect">
            <a:avLst/>
          </a:prstGeom>
          <a:noFill/>
        </p:spPr>
        <p:txBody>
          <a:bodyPr wrap="square" lIns="91195" tIns="45719" rIns="91195" bIns="45719" rtlCol="0">
            <a:spAutoFit/>
          </a:bodyPr>
          <a:lstStyle/>
          <a:p>
            <a:pPr algn="ctr" defTabSz="911589" fontAlgn="base">
              <a:spcBef>
                <a:spcPct val="0"/>
              </a:spcBef>
              <a:spcAft>
                <a:spcPct val="0"/>
              </a:spcAft>
              <a:defRPr/>
            </a:pPr>
            <a:r>
              <a:rPr lang="en-US" sz="1600" dirty="0">
                <a:solidFill>
                  <a:srgbClr val="1E2D53"/>
                </a:solidFill>
                <a:latin typeface="Arial" pitchFamily="34" charset="0"/>
                <a:cs typeface="Arial" pitchFamily="34" charset="0"/>
              </a:rPr>
              <a:t>United States</a:t>
            </a:r>
          </a:p>
        </p:txBody>
      </p:sp>
      <p:sp>
        <p:nvSpPr>
          <p:cNvPr id="6" name="TextBox 5">
            <a:extLst>
              <a:ext uri="{FF2B5EF4-FFF2-40B4-BE49-F238E27FC236}">
                <a16:creationId xmlns:a16="http://schemas.microsoft.com/office/drawing/2014/main" id="{F537018C-37F4-4E00-8A20-8C0EB2B5A852}"/>
              </a:ext>
            </a:extLst>
          </p:cNvPr>
          <p:cNvSpPr txBox="1"/>
          <p:nvPr/>
        </p:nvSpPr>
        <p:spPr>
          <a:xfrm>
            <a:off x="4201638" y="714161"/>
            <a:ext cx="3562409" cy="400108"/>
          </a:xfrm>
          <a:prstGeom prst="rect">
            <a:avLst/>
          </a:prstGeom>
          <a:noFill/>
        </p:spPr>
        <p:txBody>
          <a:bodyPr wrap="square" lIns="91195" tIns="45719" rIns="91195" bIns="45719" rtlCol="0">
            <a:spAutoFit/>
          </a:bodyPr>
          <a:lstStyle/>
          <a:p>
            <a:pPr algn="ctr" defTabSz="911589" fontAlgn="base">
              <a:spcBef>
                <a:spcPct val="0"/>
              </a:spcBef>
              <a:spcAft>
                <a:spcPct val="0"/>
              </a:spcAft>
              <a:defRPr/>
            </a:pPr>
            <a:endParaRPr lang="en-US" sz="2000" dirty="0">
              <a:solidFill>
                <a:srgbClr val="1E2D53"/>
              </a:solidFill>
              <a:latin typeface="Arial" pitchFamily="34" charset="0"/>
              <a:cs typeface="Arial" pitchFamily="34" charset="0"/>
            </a:endParaRPr>
          </a:p>
        </p:txBody>
      </p:sp>
      <p:sp>
        <p:nvSpPr>
          <p:cNvPr id="7" name="TextBox 6">
            <a:extLst>
              <a:ext uri="{FF2B5EF4-FFF2-40B4-BE49-F238E27FC236}">
                <a16:creationId xmlns:a16="http://schemas.microsoft.com/office/drawing/2014/main" id="{D67D56C7-668E-42E8-ABC7-CB5B9373A0AF}"/>
              </a:ext>
            </a:extLst>
          </p:cNvPr>
          <p:cNvSpPr txBox="1"/>
          <p:nvPr/>
        </p:nvSpPr>
        <p:spPr>
          <a:xfrm>
            <a:off x="307893" y="3699372"/>
            <a:ext cx="2917316" cy="215442"/>
          </a:xfrm>
          <a:prstGeom prst="rect">
            <a:avLst/>
          </a:prstGeom>
          <a:noFill/>
        </p:spPr>
        <p:txBody>
          <a:bodyPr wrap="square" lIns="91195" tIns="45719" rIns="91195" bIns="45719" rtlCol="0">
            <a:spAutoFit/>
          </a:bodyPr>
          <a:lstStyle/>
          <a:p>
            <a:pPr defTabSz="911589">
              <a:defRPr/>
            </a:pPr>
            <a:r>
              <a:rPr lang="en-US" sz="800" i="1" dirty="0">
                <a:solidFill>
                  <a:prstClr val="black"/>
                </a:solidFill>
                <a:latin typeface="Arial" pitchFamily="34" charset="0"/>
                <a:cs typeface="Arial" pitchFamily="34" charset="0"/>
              </a:rPr>
              <a:t>Source: Chetty, Friedman, Hendren, Jones, Porter (2018)</a:t>
            </a:r>
          </a:p>
        </p:txBody>
      </p:sp>
      <p:pic>
        <p:nvPicPr>
          <p:cNvPr id="11" name="Picture 10">
            <a:extLst>
              <a:ext uri="{FF2B5EF4-FFF2-40B4-BE49-F238E27FC236}">
                <a16:creationId xmlns:a16="http://schemas.microsoft.com/office/drawing/2014/main" id="{F66022E7-0751-4C3C-842D-7D524E18E8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8566" y="1190109"/>
            <a:ext cx="3658422" cy="2642896"/>
          </a:xfrm>
          <a:prstGeom prst="rect">
            <a:avLst/>
          </a:prstGeom>
        </p:spPr>
      </p:pic>
      <p:sp>
        <p:nvSpPr>
          <p:cNvPr id="12" name="TextBox 11">
            <a:extLst>
              <a:ext uri="{FF2B5EF4-FFF2-40B4-BE49-F238E27FC236}">
                <a16:creationId xmlns:a16="http://schemas.microsoft.com/office/drawing/2014/main" id="{2C7C0791-58C0-451A-A1B6-F4EDB1A8A0D5}"/>
              </a:ext>
            </a:extLst>
          </p:cNvPr>
          <p:cNvSpPr txBox="1"/>
          <p:nvPr/>
        </p:nvSpPr>
        <p:spPr>
          <a:xfrm>
            <a:off x="4295357" y="844996"/>
            <a:ext cx="3436734" cy="338554"/>
          </a:xfrm>
          <a:prstGeom prst="rect">
            <a:avLst/>
          </a:prstGeom>
          <a:noFill/>
        </p:spPr>
        <p:txBody>
          <a:bodyPr wrap="square" rtlCol="0">
            <a:spAutoFit/>
          </a:bodyPr>
          <a:lstStyle/>
          <a:p>
            <a:pPr algn="ctr" defTabSz="911589" fontAlgn="base">
              <a:spcBef>
                <a:spcPct val="0"/>
              </a:spcBef>
              <a:spcAft>
                <a:spcPct val="0"/>
              </a:spcAft>
              <a:defRPr/>
            </a:pPr>
            <a:r>
              <a:rPr lang="en-US" sz="1600" dirty="0">
                <a:solidFill>
                  <a:srgbClr val="1E2D53"/>
                </a:solidFill>
                <a:latin typeface="Arial" pitchFamily="34" charset="0"/>
                <a:cs typeface="Arial" pitchFamily="34" charset="0"/>
              </a:rPr>
              <a:t>Australia</a:t>
            </a:r>
          </a:p>
        </p:txBody>
      </p:sp>
      <p:sp>
        <p:nvSpPr>
          <p:cNvPr id="10" name="TextBox 9">
            <a:extLst>
              <a:ext uri="{FF2B5EF4-FFF2-40B4-BE49-F238E27FC236}">
                <a16:creationId xmlns:a16="http://schemas.microsoft.com/office/drawing/2014/main" id="{D7123B42-D639-49D7-9207-F01B185D5314}"/>
              </a:ext>
            </a:extLst>
          </p:cNvPr>
          <p:cNvSpPr txBox="1"/>
          <p:nvPr/>
        </p:nvSpPr>
        <p:spPr>
          <a:xfrm>
            <a:off x="3945025" y="3771562"/>
            <a:ext cx="1541374" cy="215444"/>
          </a:xfrm>
          <a:prstGeom prst="rect">
            <a:avLst/>
          </a:prstGeom>
          <a:noFill/>
        </p:spPr>
        <p:txBody>
          <a:bodyPr wrap="square" rtlCol="0">
            <a:spAutoFit/>
          </a:bodyPr>
          <a:lstStyle/>
          <a:p>
            <a:pPr defTabSz="911589">
              <a:defRPr/>
            </a:pPr>
            <a:r>
              <a:rPr lang="en-US" sz="800" i="1" dirty="0">
                <a:solidFill>
                  <a:prstClr val="black"/>
                </a:solidFill>
                <a:latin typeface="Arial" pitchFamily="34" charset="0"/>
                <a:cs typeface="Arial" pitchFamily="34" charset="0"/>
              </a:rPr>
              <a:t>Source: </a:t>
            </a:r>
            <a:r>
              <a:rPr lang="en-US" sz="800" i="1" dirty="0" err="1">
                <a:solidFill>
                  <a:prstClr val="black"/>
                </a:solidFill>
                <a:latin typeface="Arial" pitchFamily="34" charset="0"/>
                <a:cs typeface="Arial" pitchFamily="34" charset="0"/>
              </a:rPr>
              <a:t>Deutscher</a:t>
            </a:r>
            <a:r>
              <a:rPr lang="en-US" sz="800" i="1" dirty="0">
                <a:solidFill>
                  <a:prstClr val="black"/>
                </a:solidFill>
                <a:latin typeface="Arial" pitchFamily="34" charset="0"/>
                <a:cs typeface="Arial" pitchFamily="34" charset="0"/>
              </a:rPr>
              <a:t> (2018)</a:t>
            </a:r>
          </a:p>
        </p:txBody>
      </p:sp>
      <p:pic>
        <p:nvPicPr>
          <p:cNvPr id="16" name="Picture 15">
            <a:extLst>
              <a:ext uri="{FF2B5EF4-FFF2-40B4-BE49-F238E27FC236}">
                <a16:creationId xmlns:a16="http://schemas.microsoft.com/office/drawing/2014/main" id="{89CA7D27-53A6-4920-8885-82C233F6E6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3906" y="1167701"/>
            <a:ext cx="3779297" cy="2645509"/>
          </a:xfrm>
          <a:prstGeom prst="rect">
            <a:avLst/>
          </a:prstGeom>
        </p:spPr>
      </p:pic>
      <p:sp>
        <p:nvSpPr>
          <p:cNvPr id="17" name="TextBox 16">
            <a:extLst>
              <a:ext uri="{FF2B5EF4-FFF2-40B4-BE49-F238E27FC236}">
                <a16:creationId xmlns:a16="http://schemas.microsoft.com/office/drawing/2014/main" id="{2F0F5D32-DEF7-4936-87AA-D471D7C1676C}"/>
              </a:ext>
            </a:extLst>
          </p:cNvPr>
          <p:cNvSpPr txBox="1"/>
          <p:nvPr/>
        </p:nvSpPr>
        <p:spPr>
          <a:xfrm>
            <a:off x="8413018" y="804233"/>
            <a:ext cx="3562409" cy="338554"/>
          </a:xfrm>
          <a:prstGeom prst="rect">
            <a:avLst/>
          </a:prstGeom>
          <a:noFill/>
        </p:spPr>
        <p:txBody>
          <a:bodyPr wrap="square" rtlCol="0">
            <a:spAutoFit/>
          </a:bodyPr>
          <a:lstStyle/>
          <a:p>
            <a:pPr algn="ctr" defTabSz="911589" fontAlgn="base">
              <a:spcBef>
                <a:spcPct val="0"/>
              </a:spcBef>
              <a:spcAft>
                <a:spcPct val="0"/>
              </a:spcAft>
              <a:defRPr/>
            </a:pPr>
            <a:r>
              <a:rPr lang="en-US" sz="1600" dirty="0">
                <a:solidFill>
                  <a:srgbClr val="1E2D53"/>
                </a:solidFill>
                <a:latin typeface="Arial" pitchFamily="34" charset="0"/>
                <a:cs typeface="Arial" pitchFamily="34" charset="0"/>
              </a:rPr>
              <a:t>Montreal, Canada</a:t>
            </a:r>
          </a:p>
        </p:txBody>
      </p:sp>
      <p:sp>
        <p:nvSpPr>
          <p:cNvPr id="15" name="TextBox 14">
            <a:extLst>
              <a:ext uri="{FF2B5EF4-FFF2-40B4-BE49-F238E27FC236}">
                <a16:creationId xmlns:a16="http://schemas.microsoft.com/office/drawing/2014/main" id="{2DEF043B-DA4A-482C-9764-D4249E632F05}"/>
              </a:ext>
            </a:extLst>
          </p:cNvPr>
          <p:cNvSpPr txBox="1"/>
          <p:nvPr/>
        </p:nvSpPr>
        <p:spPr>
          <a:xfrm>
            <a:off x="8146019" y="3689357"/>
            <a:ext cx="1292341" cy="215444"/>
          </a:xfrm>
          <a:prstGeom prst="rect">
            <a:avLst/>
          </a:prstGeom>
          <a:noFill/>
        </p:spPr>
        <p:txBody>
          <a:bodyPr wrap="none" rtlCol="0">
            <a:spAutoFit/>
          </a:bodyPr>
          <a:lstStyle/>
          <a:p>
            <a:pPr defTabSz="911589">
              <a:defRPr/>
            </a:pPr>
            <a:r>
              <a:rPr lang="en-US" sz="800" i="1" dirty="0">
                <a:solidFill>
                  <a:prstClr val="black"/>
                </a:solidFill>
                <a:latin typeface="Arial" pitchFamily="34" charset="0"/>
                <a:cs typeface="Arial" pitchFamily="34" charset="0"/>
              </a:rPr>
              <a:t>Source: </a:t>
            </a:r>
            <a:r>
              <a:rPr lang="en-US" sz="800" i="1" dirty="0" err="1">
                <a:solidFill>
                  <a:prstClr val="black"/>
                </a:solidFill>
                <a:latin typeface="Arial" pitchFamily="34" charset="0"/>
                <a:cs typeface="Arial" pitchFamily="34" charset="0"/>
              </a:rPr>
              <a:t>Lalibert</a:t>
            </a:r>
            <a:r>
              <a:rPr lang="en-US" sz="800" dirty="0" err="1">
                <a:solidFill>
                  <a:prstClr val="black"/>
                </a:solidFill>
                <a:latin typeface="Arial" pitchFamily="34" charset="0"/>
                <a:cs typeface="Arial" pitchFamily="34" charset="0"/>
              </a:rPr>
              <a:t>é</a:t>
            </a:r>
            <a:r>
              <a:rPr lang="en-US" sz="800" dirty="0">
                <a:solidFill>
                  <a:prstClr val="black"/>
                </a:solidFill>
                <a:latin typeface="Arial" pitchFamily="34" charset="0"/>
                <a:cs typeface="Arial" pitchFamily="34" charset="0"/>
              </a:rPr>
              <a:t> (2018)</a:t>
            </a:r>
            <a:endParaRPr lang="en-US" sz="800" i="1" dirty="0">
              <a:solidFill>
                <a:prstClr val="black"/>
              </a:solidFill>
              <a:latin typeface="Arial" pitchFamily="34" charset="0"/>
              <a:cs typeface="Arial" pitchFamily="34" charset="0"/>
            </a:endParaRPr>
          </a:p>
        </p:txBody>
      </p:sp>
      <p:pic>
        <p:nvPicPr>
          <p:cNvPr id="18" name="Picture 17">
            <a:extLst>
              <a:ext uri="{FF2B5EF4-FFF2-40B4-BE49-F238E27FC236}">
                <a16:creationId xmlns:a16="http://schemas.microsoft.com/office/drawing/2014/main" id="{B33360DB-C9AC-48D5-895F-173826F767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7900" y="4165111"/>
            <a:ext cx="3768832" cy="2638695"/>
          </a:xfrm>
          <a:prstGeom prst="rect">
            <a:avLst/>
          </a:prstGeom>
        </p:spPr>
      </p:pic>
      <p:sp>
        <p:nvSpPr>
          <p:cNvPr id="19" name="TextBox 18">
            <a:extLst>
              <a:ext uri="{FF2B5EF4-FFF2-40B4-BE49-F238E27FC236}">
                <a16:creationId xmlns:a16="http://schemas.microsoft.com/office/drawing/2014/main" id="{0313CC03-A073-4FCF-A2D3-D3A57A83D165}"/>
              </a:ext>
            </a:extLst>
          </p:cNvPr>
          <p:cNvSpPr txBox="1"/>
          <p:nvPr/>
        </p:nvSpPr>
        <p:spPr>
          <a:xfrm>
            <a:off x="4015418" y="3987634"/>
            <a:ext cx="4262307" cy="338554"/>
          </a:xfrm>
          <a:prstGeom prst="rect">
            <a:avLst/>
          </a:prstGeom>
          <a:noFill/>
        </p:spPr>
        <p:txBody>
          <a:bodyPr wrap="square" rtlCol="0">
            <a:spAutoFit/>
          </a:bodyPr>
          <a:lstStyle/>
          <a:p>
            <a:pPr algn="ctr" defTabSz="911589" fontAlgn="base">
              <a:spcBef>
                <a:spcPct val="0"/>
              </a:spcBef>
              <a:spcAft>
                <a:spcPct val="0"/>
              </a:spcAft>
              <a:defRPr/>
            </a:pPr>
            <a:r>
              <a:rPr lang="en-US" sz="1600" dirty="0">
                <a:solidFill>
                  <a:srgbClr val="1E2D53"/>
                </a:solidFill>
                <a:latin typeface="Arial" pitchFamily="34" charset="0"/>
                <a:cs typeface="Arial" pitchFamily="34" charset="0"/>
              </a:rPr>
              <a:t>MTO: Baltimore, Boston, Chicago, LA, NYC</a:t>
            </a:r>
          </a:p>
        </p:txBody>
      </p:sp>
      <p:sp>
        <p:nvSpPr>
          <p:cNvPr id="20" name="Rectangle 19">
            <a:extLst>
              <a:ext uri="{FF2B5EF4-FFF2-40B4-BE49-F238E27FC236}">
                <a16:creationId xmlns:a16="http://schemas.microsoft.com/office/drawing/2014/main" id="{9B6185D1-E747-4456-A329-F7180DDBA712}"/>
              </a:ext>
            </a:extLst>
          </p:cNvPr>
          <p:cNvSpPr/>
          <p:nvPr/>
        </p:nvSpPr>
        <p:spPr>
          <a:xfrm>
            <a:off x="3927900" y="6695225"/>
            <a:ext cx="2358929" cy="215444"/>
          </a:xfrm>
          <a:prstGeom prst="rect">
            <a:avLst/>
          </a:prstGeom>
        </p:spPr>
        <p:txBody>
          <a:bodyPr wrap="square">
            <a:spAutoFit/>
          </a:bodyPr>
          <a:lstStyle/>
          <a:p>
            <a:pPr defTabSz="911589">
              <a:defRPr/>
            </a:pPr>
            <a:r>
              <a:rPr lang="en-US" sz="800" i="1" dirty="0">
                <a:solidFill>
                  <a:prstClr val="black"/>
                </a:solidFill>
                <a:latin typeface="Arial" pitchFamily="34" charset="0"/>
                <a:cs typeface="Arial" pitchFamily="34" charset="0"/>
              </a:rPr>
              <a:t>Source: Chetty, </a:t>
            </a:r>
            <a:r>
              <a:rPr lang="en-US" sz="800" i="1" dirty="0" err="1">
                <a:solidFill>
                  <a:prstClr val="black"/>
                </a:solidFill>
                <a:latin typeface="Arial" pitchFamily="34" charset="0"/>
                <a:cs typeface="Arial" pitchFamily="34" charset="0"/>
              </a:rPr>
              <a:t>Hendren</a:t>
            </a:r>
            <a:r>
              <a:rPr lang="en-US" sz="800" i="1" dirty="0">
                <a:solidFill>
                  <a:prstClr val="black"/>
                </a:solidFill>
                <a:latin typeface="Arial" pitchFamily="34" charset="0"/>
                <a:cs typeface="Arial" pitchFamily="34" charset="0"/>
              </a:rPr>
              <a:t>, Katz (AER 2016)</a:t>
            </a:r>
          </a:p>
        </p:txBody>
      </p:sp>
      <p:pic>
        <p:nvPicPr>
          <p:cNvPr id="21" name="Picture 20">
            <a:extLst>
              <a:ext uri="{FF2B5EF4-FFF2-40B4-BE49-F238E27FC236}">
                <a16:creationId xmlns:a16="http://schemas.microsoft.com/office/drawing/2014/main" id="{12D663A7-BE05-46D6-A23A-F7C30CCFDB0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976822" y="3937769"/>
            <a:ext cx="3940675" cy="2868954"/>
          </a:xfrm>
          <a:prstGeom prst="rect">
            <a:avLst/>
          </a:prstGeom>
        </p:spPr>
      </p:pic>
      <p:sp>
        <p:nvSpPr>
          <p:cNvPr id="22" name="TextBox 21">
            <a:extLst>
              <a:ext uri="{FF2B5EF4-FFF2-40B4-BE49-F238E27FC236}">
                <a16:creationId xmlns:a16="http://schemas.microsoft.com/office/drawing/2014/main" id="{284464C9-24B1-4FE9-9CB2-F9E663643BFB}"/>
              </a:ext>
            </a:extLst>
          </p:cNvPr>
          <p:cNvSpPr txBox="1"/>
          <p:nvPr/>
        </p:nvSpPr>
        <p:spPr>
          <a:xfrm>
            <a:off x="8235717" y="3830449"/>
            <a:ext cx="3562410" cy="338554"/>
          </a:xfrm>
          <a:prstGeom prst="rect">
            <a:avLst/>
          </a:prstGeom>
          <a:noFill/>
        </p:spPr>
        <p:txBody>
          <a:bodyPr wrap="square" rtlCol="0">
            <a:spAutoFit/>
          </a:bodyPr>
          <a:lstStyle/>
          <a:p>
            <a:pPr algn="ctr" defTabSz="911589" fontAlgn="base">
              <a:spcBef>
                <a:spcPct val="0"/>
              </a:spcBef>
              <a:spcAft>
                <a:spcPct val="0"/>
              </a:spcAft>
              <a:defRPr/>
            </a:pPr>
            <a:r>
              <a:rPr lang="en-US" sz="1600" dirty="0">
                <a:solidFill>
                  <a:srgbClr val="1E2D53"/>
                </a:solidFill>
                <a:latin typeface="Arial" pitchFamily="34" charset="0"/>
                <a:cs typeface="Arial" pitchFamily="34" charset="0"/>
              </a:rPr>
              <a:t>Chicago Public Housing Demolitions</a:t>
            </a:r>
          </a:p>
        </p:txBody>
      </p:sp>
      <p:sp>
        <p:nvSpPr>
          <p:cNvPr id="23" name="TextBox 22">
            <a:extLst>
              <a:ext uri="{FF2B5EF4-FFF2-40B4-BE49-F238E27FC236}">
                <a16:creationId xmlns:a16="http://schemas.microsoft.com/office/drawing/2014/main" id="{488DA588-B4C3-4004-BA26-576EBD8EB54E}"/>
              </a:ext>
            </a:extLst>
          </p:cNvPr>
          <p:cNvSpPr txBox="1"/>
          <p:nvPr/>
        </p:nvSpPr>
        <p:spPr>
          <a:xfrm>
            <a:off x="7976822" y="6682424"/>
            <a:ext cx="1751326" cy="215444"/>
          </a:xfrm>
          <a:prstGeom prst="rect">
            <a:avLst/>
          </a:prstGeom>
          <a:noFill/>
        </p:spPr>
        <p:txBody>
          <a:bodyPr wrap="square" rtlCol="0">
            <a:spAutoFit/>
          </a:bodyPr>
          <a:lstStyle/>
          <a:p>
            <a:pPr defTabSz="911589">
              <a:defRPr/>
            </a:pPr>
            <a:r>
              <a:rPr lang="en-US" sz="800" i="1" dirty="0">
                <a:solidFill>
                  <a:prstClr val="black"/>
                </a:solidFill>
                <a:latin typeface="Arial" pitchFamily="34" charset="0"/>
                <a:cs typeface="Arial" pitchFamily="34" charset="0"/>
              </a:rPr>
              <a:t>Source: </a:t>
            </a:r>
            <a:r>
              <a:rPr lang="en-US" sz="800" i="1" dirty="0" err="1">
                <a:solidFill>
                  <a:prstClr val="black"/>
                </a:solidFill>
                <a:latin typeface="Arial" pitchFamily="34" charset="0"/>
                <a:cs typeface="Arial" pitchFamily="34" charset="0"/>
              </a:rPr>
              <a:t>Chyn</a:t>
            </a:r>
            <a:r>
              <a:rPr lang="en-US" sz="800" i="1" dirty="0">
                <a:solidFill>
                  <a:prstClr val="black"/>
                </a:solidFill>
                <a:latin typeface="Arial" pitchFamily="34" charset="0"/>
                <a:cs typeface="Arial" pitchFamily="34" charset="0"/>
              </a:rPr>
              <a:t> (AER 2018)</a:t>
            </a:r>
          </a:p>
        </p:txBody>
      </p:sp>
      <p:sp>
        <p:nvSpPr>
          <p:cNvPr id="24" name="TextBox 23">
            <a:extLst>
              <a:ext uri="{FF2B5EF4-FFF2-40B4-BE49-F238E27FC236}">
                <a16:creationId xmlns:a16="http://schemas.microsoft.com/office/drawing/2014/main" id="{F35FA679-CD0F-4798-89BD-E85821E004EF}"/>
              </a:ext>
            </a:extLst>
          </p:cNvPr>
          <p:cNvSpPr txBox="1"/>
          <p:nvPr/>
        </p:nvSpPr>
        <p:spPr>
          <a:xfrm>
            <a:off x="393873" y="3972432"/>
            <a:ext cx="3562409" cy="338552"/>
          </a:xfrm>
          <a:prstGeom prst="rect">
            <a:avLst/>
          </a:prstGeom>
          <a:noFill/>
        </p:spPr>
        <p:txBody>
          <a:bodyPr wrap="square" lIns="91195" tIns="45719" rIns="91195" bIns="45719" rtlCol="0">
            <a:spAutoFit/>
          </a:bodyPr>
          <a:lstStyle/>
          <a:p>
            <a:pPr algn="ctr" defTabSz="911589" fontAlgn="base">
              <a:spcBef>
                <a:spcPct val="0"/>
              </a:spcBef>
              <a:spcAft>
                <a:spcPct val="0"/>
              </a:spcAft>
              <a:defRPr/>
            </a:pPr>
            <a:r>
              <a:rPr lang="en-US" sz="1600" dirty="0">
                <a:solidFill>
                  <a:srgbClr val="1E2D53"/>
                </a:solidFill>
                <a:latin typeface="Arial" pitchFamily="34" charset="0"/>
                <a:cs typeface="Arial" pitchFamily="34" charset="0"/>
              </a:rPr>
              <a:t>Denmark</a:t>
            </a:r>
          </a:p>
        </p:txBody>
      </p:sp>
      <p:sp>
        <p:nvSpPr>
          <p:cNvPr id="25" name="Rectangle 24">
            <a:extLst>
              <a:ext uri="{FF2B5EF4-FFF2-40B4-BE49-F238E27FC236}">
                <a16:creationId xmlns:a16="http://schemas.microsoft.com/office/drawing/2014/main" id="{84C0D645-25E6-40AC-9FA1-114863EAF23F}"/>
              </a:ext>
            </a:extLst>
          </p:cNvPr>
          <p:cNvSpPr/>
          <p:nvPr/>
        </p:nvSpPr>
        <p:spPr>
          <a:xfrm>
            <a:off x="193648" y="6690407"/>
            <a:ext cx="2358929" cy="215444"/>
          </a:xfrm>
          <a:prstGeom prst="rect">
            <a:avLst/>
          </a:prstGeom>
        </p:spPr>
        <p:txBody>
          <a:bodyPr wrap="square">
            <a:spAutoFit/>
          </a:bodyPr>
          <a:lstStyle/>
          <a:p>
            <a:pPr defTabSz="911589">
              <a:defRPr/>
            </a:pPr>
            <a:r>
              <a:rPr lang="en-US" sz="800" i="1" dirty="0">
                <a:solidFill>
                  <a:prstClr val="black"/>
                </a:solidFill>
                <a:latin typeface="Arial" pitchFamily="34" charset="0"/>
                <a:cs typeface="Arial" pitchFamily="34" charset="0"/>
              </a:rPr>
              <a:t>Source: </a:t>
            </a:r>
            <a:r>
              <a:rPr lang="en-US" sz="800" i="1" dirty="0" err="1">
                <a:solidFill>
                  <a:prstClr val="black"/>
                </a:solidFill>
                <a:latin typeface="Arial" pitchFamily="34" charset="0"/>
                <a:cs typeface="Arial" pitchFamily="34" charset="0"/>
              </a:rPr>
              <a:t>Faurschou</a:t>
            </a:r>
            <a:r>
              <a:rPr lang="en-US" sz="800" i="1" dirty="0">
                <a:solidFill>
                  <a:prstClr val="black"/>
                </a:solidFill>
                <a:latin typeface="Arial" pitchFamily="34" charset="0"/>
                <a:cs typeface="Arial" pitchFamily="34" charset="0"/>
              </a:rPr>
              <a:t> (2018)</a:t>
            </a:r>
          </a:p>
        </p:txBody>
      </p:sp>
      <p:pic>
        <p:nvPicPr>
          <p:cNvPr id="26" name="Picture 25">
            <a:extLst>
              <a:ext uri="{FF2B5EF4-FFF2-40B4-BE49-F238E27FC236}">
                <a16:creationId xmlns:a16="http://schemas.microsoft.com/office/drawing/2014/main" id="{BB18F45C-A77C-48CD-BA75-BCECEF762664}"/>
              </a:ext>
            </a:extLst>
          </p:cNvPr>
          <p:cNvPicPr>
            <a:picLocks noChangeAspect="1"/>
          </p:cNvPicPr>
          <p:nvPr/>
        </p:nvPicPr>
        <p:blipFill>
          <a:blip r:embed="rId8"/>
          <a:stretch>
            <a:fillRect/>
          </a:stretch>
        </p:blipFill>
        <p:spPr>
          <a:xfrm>
            <a:off x="307893" y="1163052"/>
            <a:ext cx="3588493" cy="2467089"/>
          </a:xfrm>
          <a:prstGeom prst="rect">
            <a:avLst/>
          </a:prstGeom>
        </p:spPr>
      </p:pic>
      <p:sp>
        <p:nvSpPr>
          <p:cNvPr id="31" name="Title 1">
            <a:extLst>
              <a:ext uri="{FF2B5EF4-FFF2-40B4-BE49-F238E27FC236}">
                <a16:creationId xmlns:a16="http://schemas.microsoft.com/office/drawing/2014/main" id="{CBE9CDFB-139C-41A7-946B-C3AF8F9DE62E}"/>
              </a:ext>
            </a:extLst>
          </p:cNvPr>
          <p:cNvSpPr txBox="1">
            <a:spLocks/>
          </p:cNvSpPr>
          <p:nvPr/>
        </p:nvSpPr>
        <p:spPr>
          <a:xfrm>
            <a:off x="-2367690" y="608781"/>
            <a:ext cx="12192000" cy="66814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000" b="1" kern="1200">
                <a:solidFill>
                  <a:schemeClr val="tx1"/>
                </a:solidFill>
                <a:latin typeface="cmss10"/>
                <a:ea typeface="+mj-ea"/>
                <a:cs typeface="+mj-cs"/>
              </a:defRPr>
            </a:lvl1pPr>
          </a:lstStyle>
          <a:p>
            <a:pPr algn="l" fontAlgn="base">
              <a:lnSpc>
                <a:spcPct val="110000"/>
              </a:lnSpc>
              <a:spcAft>
                <a:spcPct val="0"/>
              </a:spcAft>
              <a:defRPr/>
            </a:pPr>
            <a:endParaRPr lang="en-US" sz="2300" dirty="0">
              <a:latin typeface="Arial"/>
              <a:cs typeface="Arial"/>
            </a:endParaRPr>
          </a:p>
        </p:txBody>
      </p:sp>
      <p:sp>
        <p:nvSpPr>
          <p:cNvPr id="28" name="TextBox 92">
            <a:extLst>
              <a:ext uri="{FF2B5EF4-FFF2-40B4-BE49-F238E27FC236}">
                <a16:creationId xmlns:a16="http://schemas.microsoft.com/office/drawing/2014/main" id="{1FE9C027-811B-49D5-8269-49A87CACA434}"/>
              </a:ext>
            </a:extLst>
          </p:cNvPr>
          <p:cNvSpPr txBox="1"/>
          <p:nvPr/>
        </p:nvSpPr>
        <p:spPr>
          <a:xfrm>
            <a:off x="212467" y="172693"/>
            <a:ext cx="12452655" cy="400105"/>
          </a:xfrm>
          <a:prstGeom prst="rect">
            <a:avLst/>
          </a:prstGeom>
          <a:noFill/>
        </p:spPr>
        <p:txBody>
          <a:bodyPr wrap="square" lIns="91350" tIns="45718" rIns="91350" bIns="45718" rtlCol="0">
            <a:spAutoFit/>
          </a:bodyPr>
          <a:lstStyle/>
          <a:p>
            <a:pPr marL="0" marR="0" lvl="0" indent="0" defTabSz="91338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rPr>
              <a:t>Estimates of Childhood Exposure Effects</a:t>
            </a:r>
          </a:p>
        </p:txBody>
      </p:sp>
    </p:spTree>
    <p:extLst>
      <p:ext uri="{BB962C8B-B14F-4D97-AF65-F5344CB8AC3E}">
        <p14:creationId xmlns:p14="http://schemas.microsoft.com/office/powerpoint/2010/main" val="17588303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1311410"/>
            <a:ext cx="9448800" cy="4820726"/>
          </a:xfrm>
        </p:spPr>
        <p:txBody>
          <a:bodyPr>
            <a:normAutofit/>
          </a:bodyPr>
          <a:lstStyle/>
          <a:p>
            <a:pPr marL="457200" indent="-457200">
              <a:lnSpc>
                <a:spcPct val="100000"/>
              </a:lnSpc>
              <a:spcBef>
                <a:spcPts val="0"/>
              </a:spcBef>
              <a:buFont typeface="+mj-lt"/>
              <a:buAutoNum type="arabicPeriod"/>
            </a:pPr>
            <a:r>
              <a:rPr lang="en-US" sz="2200" dirty="0">
                <a:solidFill>
                  <a:srgbClr val="000000"/>
                </a:solidFill>
                <a:latin typeface="Arial" panose="020B0604020202020204" pitchFamily="34" charset="0"/>
                <a:cs typeface="Arial" panose="020B0604020202020204" pitchFamily="34" charset="0"/>
              </a:rPr>
              <a:t>Children’s prospects for upward income mobility vary substantially across neighborhoods</a:t>
            </a:r>
          </a:p>
          <a:p>
            <a:pPr marL="457200" indent="-457200" defTabSz="914400">
              <a:lnSpc>
                <a:spcPct val="100000"/>
              </a:lnSpc>
              <a:spcBef>
                <a:spcPts val="0"/>
              </a:spcBef>
              <a:buFont typeface="+mj-lt"/>
              <a:buAutoNum type="arabicPeriod"/>
            </a:pPr>
            <a:endParaRPr lang="en-US" sz="2400" dirty="0">
              <a:solidFill>
                <a:srgbClr val="000000"/>
              </a:solidFill>
              <a:latin typeface="Arial" panose="020B0604020202020204" pitchFamily="34" charset="0"/>
              <a:cs typeface="Arial" panose="020B0604020202020204" pitchFamily="34" charset="0"/>
            </a:endParaRPr>
          </a:p>
          <a:p>
            <a:pPr marL="457200" indent="-457200" defTabSz="914400">
              <a:lnSpc>
                <a:spcPct val="100000"/>
              </a:lnSpc>
              <a:spcBef>
                <a:spcPts val="0"/>
              </a:spcBef>
              <a:buFont typeface="+mj-lt"/>
              <a:buAutoNum type="arabicPeriod"/>
            </a:pPr>
            <a:endParaRPr lang="en-US" sz="2400" dirty="0">
              <a:solidFill>
                <a:srgbClr val="000000"/>
              </a:solidFill>
              <a:latin typeface="Arial" panose="020B0604020202020204" pitchFamily="34" charset="0"/>
              <a:cs typeface="Arial" panose="020B0604020202020204" pitchFamily="34" charset="0"/>
            </a:endParaRPr>
          </a:p>
          <a:p>
            <a:pPr marL="457200" indent="-457200">
              <a:lnSpc>
                <a:spcPct val="100000"/>
              </a:lnSpc>
              <a:spcBef>
                <a:spcPts val="0"/>
              </a:spcBef>
              <a:buFont typeface="+mj-lt"/>
              <a:buAutoNum type="arabicPeriod"/>
            </a:pPr>
            <a:r>
              <a:rPr lang="en-US" sz="2200" dirty="0">
                <a:solidFill>
                  <a:srgbClr val="000000"/>
                </a:solidFill>
                <a:latin typeface="Arial" panose="020B0604020202020204" pitchFamily="34" charset="0"/>
                <a:cs typeface="Arial" panose="020B0604020202020204" pitchFamily="34" charset="0"/>
              </a:rPr>
              <a:t>Moving to better neighborhoods earlier in childhood improves children’s outcomes in adulthood significantly</a:t>
            </a:r>
          </a:p>
          <a:p>
            <a:pPr marL="457200" indent="-457200">
              <a:lnSpc>
                <a:spcPct val="100000"/>
              </a:lnSpc>
              <a:spcBef>
                <a:spcPts val="0"/>
              </a:spcBef>
              <a:buFont typeface="+mj-lt"/>
              <a:buAutoNum type="arabicPeriod"/>
            </a:pPr>
            <a:endParaRPr lang="en-US" sz="2200" dirty="0">
              <a:solidFill>
                <a:srgbClr val="000000"/>
              </a:solidFill>
              <a:latin typeface="Arial" panose="020B0604020202020204" pitchFamily="34" charset="0"/>
              <a:cs typeface="Arial" panose="020B0604020202020204" pitchFamily="34" charset="0"/>
            </a:endParaRPr>
          </a:p>
          <a:p>
            <a:pPr marL="457200" indent="-457200">
              <a:lnSpc>
                <a:spcPct val="100000"/>
              </a:lnSpc>
              <a:spcBef>
                <a:spcPts val="0"/>
              </a:spcBef>
              <a:buFont typeface="+mj-lt"/>
              <a:buAutoNum type="arabicPeriod"/>
            </a:pPr>
            <a:endParaRPr lang="en-US" sz="2200" dirty="0">
              <a:solidFill>
                <a:srgbClr val="000000"/>
              </a:solidFill>
              <a:latin typeface="Arial" panose="020B0604020202020204" pitchFamily="34" charset="0"/>
              <a:cs typeface="Arial" panose="020B0604020202020204" pitchFamily="34" charset="0"/>
            </a:endParaRPr>
          </a:p>
          <a:p>
            <a:pPr marL="457200" indent="-457200">
              <a:lnSpc>
                <a:spcPct val="100000"/>
              </a:lnSpc>
              <a:spcBef>
                <a:spcPts val="0"/>
              </a:spcBef>
              <a:buFont typeface="+mj-lt"/>
              <a:buAutoNum type="arabicPeriod"/>
            </a:pPr>
            <a:r>
              <a:rPr lang="en-US" sz="2200" dirty="0">
                <a:solidFill>
                  <a:srgbClr val="000000"/>
                </a:solidFill>
                <a:latin typeface="Arial" panose="020B0604020202020204" pitchFamily="34" charset="0"/>
                <a:cs typeface="Arial" panose="020B0604020202020204" pitchFamily="34" charset="0"/>
              </a:rPr>
              <a:t>Low-income families who receive housing vouchers predominantly live in low-opportunity neighborhoods</a:t>
            </a:r>
          </a:p>
          <a:p>
            <a:pPr marL="457200" indent="-457200">
              <a:lnSpc>
                <a:spcPct val="100000"/>
              </a:lnSpc>
              <a:spcBef>
                <a:spcPts val="0"/>
              </a:spcBef>
              <a:buFont typeface="+mj-lt"/>
              <a:buAutoNum type="arabicPeriod"/>
            </a:pPr>
            <a:endParaRPr lang="en-US" sz="2200" dirty="0">
              <a:solidFill>
                <a:srgbClr val="000000"/>
              </a:solidFill>
              <a:latin typeface="Arial" panose="020B0604020202020204" pitchFamily="34" charset="0"/>
              <a:cs typeface="Arial" panose="020B0604020202020204" pitchFamily="34" charset="0"/>
            </a:endParaRPr>
          </a:p>
        </p:txBody>
      </p:sp>
      <p:sp>
        <p:nvSpPr>
          <p:cNvPr id="5" name="TextBox 92">
            <a:extLst>
              <a:ext uri="{FF2B5EF4-FFF2-40B4-BE49-F238E27FC236}">
                <a16:creationId xmlns:a16="http://schemas.microsoft.com/office/drawing/2014/main" id="{BE72C383-93F3-4C8A-8D16-9D916BBA59F7}"/>
              </a:ext>
            </a:extLst>
          </p:cNvPr>
          <p:cNvSpPr txBox="1"/>
          <p:nvPr/>
        </p:nvSpPr>
        <p:spPr>
          <a:xfrm>
            <a:off x="212467" y="172693"/>
            <a:ext cx="12452655" cy="400105"/>
          </a:xfrm>
          <a:prstGeom prst="rect">
            <a:avLst/>
          </a:prstGeom>
          <a:noFill/>
        </p:spPr>
        <p:txBody>
          <a:bodyPr wrap="square" lIns="91350" tIns="45718" rIns="91350" bIns="45718" rtlCol="0">
            <a:spAutoFit/>
          </a:bodyPr>
          <a:lstStyle/>
          <a:p>
            <a:pPr marL="0" marR="0" lvl="0" indent="0" defTabSz="91338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rPr>
              <a:t>Three Facts on Neighborhoods and Economic Opportunity</a:t>
            </a:r>
          </a:p>
        </p:txBody>
      </p:sp>
    </p:spTree>
    <p:extLst>
      <p:ext uri="{BB962C8B-B14F-4D97-AF65-F5344CB8AC3E}">
        <p14:creationId xmlns:p14="http://schemas.microsoft.com/office/powerpoint/2010/main" val="16014477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1" b="2236"/>
          <a:stretch/>
        </p:blipFill>
        <p:spPr>
          <a:xfrm>
            <a:off x="3009069" y="841063"/>
            <a:ext cx="6160916" cy="5801661"/>
          </a:xfrm>
          <a:prstGeom prst="rect">
            <a:avLst/>
          </a:prstGeom>
        </p:spPr>
      </p:pic>
      <p:sp>
        <p:nvSpPr>
          <p:cNvPr id="19" name="TextBox 18">
            <a:extLst>
              <a:ext uri="{FF2B5EF4-FFF2-40B4-BE49-F238E27FC236}">
                <a16:creationId xmlns:a16="http://schemas.microsoft.com/office/drawing/2014/main" id="{CF0C3AF5-2CEE-49CF-8F57-0D8D320DE591}"/>
              </a:ext>
            </a:extLst>
          </p:cNvPr>
          <p:cNvSpPr txBox="1"/>
          <p:nvPr/>
        </p:nvSpPr>
        <p:spPr>
          <a:xfrm>
            <a:off x="9526876" y="910427"/>
            <a:ext cx="2665124" cy="830997"/>
          </a:xfrm>
          <a:prstGeom prst="rect">
            <a:avLst/>
          </a:prstGeom>
          <a:noFill/>
        </p:spPr>
        <p:txBody>
          <a:bodyPr wrap="squar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Lucida Sans" panose="020B0602030504020204" pitchFamily="34" charset="0"/>
                <a:ea typeface="+mn-ea"/>
                <a:cs typeface="Arial" panose="020B0604020202020204" pitchFamily="34" charset="0"/>
              </a:rPr>
              <a:t>25 most common tracts where voucher holders lived in 2015-17</a:t>
            </a:r>
          </a:p>
        </p:txBody>
      </p:sp>
      <p:sp>
        <p:nvSpPr>
          <p:cNvPr id="20" name="Oval 19">
            <a:extLst>
              <a:ext uri="{FF2B5EF4-FFF2-40B4-BE49-F238E27FC236}">
                <a16:creationId xmlns:a16="http://schemas.microsoft.com/office/drawing/2014/main" id="{1B0C5B0F-D0E5-4CFC-B397-09E2F38A85BF}"/>
              </a:ext>
            </a:extLst>
          </p:cNvPr>
          <p:cNvSpPr/>
          <p:nvPr/>
        </p:nvSpPr>
        <p:spPr>
          <a:xfrm>
            <a:off x="9279850" y="1032076"/>
            <a:ext cx="137160" cy="137160"/>
          </a:xfrm>
          <a:prstGeom prst="ellipse">
            <a:avLst/>
          </a:prstGeom>
          <a:solidFill>
            <a:srgbClr val="66FF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53779709-30E0-4F3C-828D-C2036FD29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809087" y="2890975"/>
            <a:ext cx="414041" cy="3558656"/>
          </a:xfrm>
          <a:prstGeom prst="rect">
            <a:avLst/>
          </a:prstGeom>
        </p:spPr>
      </p:pic>
      <p:sp>
        <p:nvSpPr>
          <p:cNvPr id="13" name="TextBox 12">
            <a:extLst>
              <a:ext uri="{FF2B5EF4-FFF2-40B4-BE49-F238E27FC236}">
                <a16:creationId xmlns:a16="http://schemas.microsoft.com/office/drawing/2014/main" id="{FA70B348-DF5E-44F8-B554-0BB977C6DEBD}"/>
              </a:ext>
            </a:extLst>
          </p:cNvPr>
          <p:cNvSpPr txBox="1"/>
          <p:nvPr/>
        </p:nvSpPr>
        <p:spPr>
          <a:xfrm>
            <a:off x="10159582" y="2884551"/>
            <a:ext cx="2209800" cy="338534"/>
          </a:xfrm>
          <a:prstGeom prst="rect">
            <a:avLst/>
          </a:prstGeom>
          <a:noFill/>
        </p:spPr>
        <p:txBody>
          <a:bodyPr wrap="square" lIns="90868" tIns="45710" rIns="90868" bIns="45710" rtlCol="0">
            <a:spAutoFit/>
          </a:bodyPr>
          <a:lstStyle/>
          <a:p>
            <a:pPr marL="0" marR="0" lvl="0" indent="0" algn="l" defTabSz="121563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Lucida Sans" panose="020B0602030504020204" pitchFamily="34" charset="0"/>
                <a:ea typeface="Lato" panose="020F0502020204030203" pitchFamily="34" charset="0"/>
                <a:cs typeface="Arial" pitchFamily="34" charset="0"/>
              </a:rPr>
              <a:t>&gt; 60 ($55k)</a:t>
            </a:r>
          </a:p>
        </p:txBody>
      </p:sp>
      <p:sp>
        <p:nvSpPr>
          <p:cNvPr id="21" name="TextBox 20">
            <a:extLst>
              <a:ext uri="{FF2B5EF4-FFF2-40B4-BE49-F238E27FC236}">
                <a16:creationId xmlns:a16="http://schemas.microsoft.com/office/drawing/2014/main" id="{546289AE-DC12-4AAD-ABFB-D77BE12D93DD}"/>
              </a:ext>
            </a:extLst>
          </p:cNvPr>
          <p:cNvSpPr txBox="1"/>
          <p:nvPr/>
        </p:nvSpPr>
        <p:spPr>
          <a:xfrm>
            <a:off x="10191355" y="4490191"/>
            <a:ext cx="2209800" cy="338534"/>
          </a:xfrm>
          <a:prstGeom prst="rect">
            <a:avLst/>
          </a:prstGeom>
          <a:noFill/>
        </p:spPr>
        <p:txBody>
          <a:bodyPr wrap="square" lIns="90868" tIns="45710" rIns="90868" bIns="45710" rtlCol="0">
            <a:spAutoFit/>
          </a:bodyPr>
          <a:lstStyle/>
          <a:p>
            <a:pPr marL="0" marR="0" lvl="0" indent="0" algn="l" defTabSz="121563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Lucida Sans" panose="020B0602030504020204" pitchFamily="34" charset="0"/>
                <a:ea typeface="Lato" panose="020F0502020204030203" pitchFamily="34" charset="0"/>
                <a:cs typeface="Arial" pitchFamily="34" charset="0"/>
              </a:rPr>
              <a:t>48 ($39k)</a:t>
            </a:r>
          </a:p>
        </p:txBody>
      </p:sp>
      <p:sp>
        <p:nvSpPr>
          <p:cNvPr id="22" name="TextBox 21">
            <a:extLst>
              <a:ext uri="{FF2B5EF4-FFF2-40B4-BE49-F238E27FC236}">
                <a16:creationId xmlns:a16="http://schemas.microsoft.com/office/drawing/2014/main" id="{0FC0E4E3-6311-437A-B34D-80039F53236F}"/>
              </a:ext>
            </a:extLst>
          </p:cNvPr>
          <p:cNvSpPr txBox="1"/>
          <p:nvPr/>
        </p:nvSpPr>
        <p:spPr>
          <a:xfrm>
            <a:off x="10159582" y="6053557"/>
            <a:ext cx="2209800" cy="338534"/>
          </a:xfrm>
          <a:prstGeom prst="rect">
            <a:avLst/>
          </a:prstGeom>
          <a:noFill/>
        </p:spPr>
        <p:txBody>
          <a:bodyPr wrap="square" lIns="90868" tIns="45710" rIns="90868" bIns="45710" rtlCol="0">
            <a:spAutoFit/>
          </a:bodyPr>
          <a:lstStyle/>
          <a:p>
            <a:pPr marL="0" marR="0" lvl="0" indent="0" algn="l" defTabSz="121563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Lucida Sans" panose="020B0602030504020204" pitchFamily="34" charset="0"/>
                <a:ea typeface="Lato" panose="020F0502020204030203" pitchFamily="34" charset="0"/>
                <a:cs typeface="Arial" pitchFamily="34" charset="0"/>
              </a:rPr>
              <a:t>&lt; 30 ($20k)</a:t>
            </a:r>
          </a:p>
        </p:txBody>
      </p:sp>
      <p:sp>
        <p:nvSpPr>
          <p:cNvPr id="23" name="TextBox 22"/>
          <p:cNvSpPr txBox="1"/>
          <p:nvPr/>
        </p:nvSpPr>
        <p:spPr>
          <a:xfrm>
            <a:off x="9751864" y="2246476"/>
            <a:ext cx="19534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Lucida Sans" panose="020B0602030504020204" pitchFamily="34" charset="0"/>
                <a:ea typeface="+mn-ea"/>
                <a:cs typeface="Arial" panose="020B0604020202020204" pitchFamily="34" charset="0"/>
              </a:rPr>
              <a:t>Percentile Rank in Adulthood</a:t>
            </a:r>
          </a:p>
        </p:txBody>
      </p:sp>
      <p:sp>
        <p:nvSpPr>
          <p:cNvPr id="15" name="TextBox 92">
            <a:extLst>
              <a:ext uri="{FF2B5EF4-FFF2-40B4-BE49-F238E27FC236}">
                <a16:creationId xmlns:a16="http://schemas.microsoft.com/office/drawing/2014/main" id="{3FBC5CB9-F7ED-4B2B-A5B9-3C4FA79489AA}"/>
              </a:ext>
            </a:extLst>
          </p:cNvPr>
          <p:cNvSpPr txBox="1"/>
          <p:nvPr/>
        </p:nvSpPr>
        <p:spPr>
          <a:xfrm>
            <a:off x="212467" y="172693"/>
            <a:ext cx="12452655" cy="707882"/>
          </a:xfrm>
          <a:prstGeom prst="rect">
            <a:avLst/>
          </a:prstGeom>
          <a:noFill/>
        </p:spPr>
        <p:txBody>
          <a:bodyPr wrap="square" lIns="91350" tIns="45718" rIns="91350" bIns="45718" rtlCol="0">
            <a:spAutoFit/>
          </a:bodyPr>
          <a:lstStyle/>
          <a:p>
            <a:pPr marL="0" marR="0" lvl="0" indent="0" defTabSz="91338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rPr>
              <a:t>Is Affordable Housing in Seattle Maximizing Opportunities for Upward Mobility?</a:t>
            </a:r>
          </a:p>
          <a:p>
            <a:pPr marL="0" marR="0" lvl="0" indent="0" defTabSz="913380" rtl="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dirty="0">
                <a:ln>
                  <a:noFill/>
                </a:ln>
                <a:effectLst/>
                <a:uLnTx/>
                <a:uFillTx/>
                <a:latin typeface="Arial" panose="020B0604020202020204" pitchFamily="34" charset="0"/>
                <a:cs typeface="Arial" panose="020B0604020202020204" pitchFamily="34" charset="0"/>
              </a:rPr>
              <a:t>Most Common Current Locations of Families Receiving Housing Vouchers in Seattle</a:t>
            </a:r>
          </a:p>
        </p:txBody>
      </p:sp>
    </p:spTree>
    <p:extLst>
      <p:ext uri="{BB962C8B-B14F-4D97-AF65-F5344CB8AC3E}">
        <p14:creationId xmlns:p14="http://schemas.microsoft.com/office/powerpoint/2010/main" val="4166468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8576" y="1122873"/>
            <a:ext cx="10417603" cy="5361054"/>
          </a:xfr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n-US" sz="2200" dirty="0">
                <a:solidFill>
                  <a:srgbClr val="000000"/>
                </a:solidFill>
                <a:latin typeface="Arial" panose="020B0604020202020204" pitchFamily="34" charset="0"/>
                <a:cs typeface="Arial" panose="020B0604020202020204" pitchFamily="34" charset="0"/>
              </a:rPr>
              <a:t>Two classes of explanations:</a:t>
            </a:r>
          </a:p>
          <a:p>
            <a:pPr lvl="0" defTabSz="914400">
              <a:lnSpc>
                <a:spcPct val="100000"/>
              </a:lnSpc>
              <a:spcBef>
                <a:spcPct val="20000"/>
              </a:spcBef>
              <a:buFont typeface="Wingdings" panose="05000000000000000000" pitchFamily="2" charset="2"/>
              <a:buChar char="§"/>
            </a:pPr>
            <a:endParaRPr lang="en-US" sz="2200" dirty="0">
              <a:solidFill>
                <a:srgbClr val="000000"/>
              </a:solidFill>
              <a:latin typeface="Arial" panose="020B0604020202020204" pitchFamily="34" charset="0"/>
              <a:cs typeface="Arial" panose="020B0604020202020204" pitchFamily="34" charset="0"/>
            </a:endParaRPr>
          </a:p>
          <a:p>
            <a:pPr marL="800100" lvl="1" indent="-457200" defTabSz="914400">
              <a:lnSpc>
                <a:spcPct val="100000"/>
              </a:lnSpc>
              <a:spcBef>
                <a:spcPct val="20000"/>
              </a:spcBef>
              <a:buFont typeface="+mj-lt"/>
              <a:buAutoNum type="arabicPeriod"/>
            </a:pPr>
            <a:r>
              <a:rPr lang="en-US" sz="2200" b="1" dirty="0">
                <a:solidFill>
                  <a:srgbClr val="29B6A4"/>
                </a:solidFill>
                <a:latin typeface="Arial" panose="020B0604020202020204" pitchFamily="34" charset="0"/>
                <a:cs typeface="Arial" panose="020B0604020202020204" pitchFamily="34" charset="0"/>
              </a:rPr>
              <a:t>Preferences</a:t>
            </a:r>
            <a:r>
              <a:rPr lang="en-US" sz="2200" dirty="0">
                <a:solidFill>
                  <a:srgbClr val="000000"/>
                </a:solidFill>
                <a:latin typeface="Arial" panose="020B0604020202020204" pitchFamily="34" charset="0"/>
                <a:cs typeface="Arial" panose="020B0604020202020204" pitchFamily="34" charset="0"/>
              </a:rPr>
              <a:t>: families may prefer to stay in current neighborhoods because of other amenities (e.g., commute time, proximity to family) </a:t>
            </a:r>
          </a:p>
          <a:p>
            <a:pPr marL="800100" lvl="1" indent="-457200" defTabSz="914400">
              <a:lnSpc>
                <a:spcPct val="100000"/>
              </a:lnSpc>
              <a:spcBef>
                <a:spcPct val="20000"/>
              </a:spcBef>
              <a:buFont typeface="+mj-lt"/>
              <a:buAutoNum type="arabicPeriod"/>
            </a:pPr>
            <a:endParaRPr lang="en-US" sz="2200" dirty="0">
              <a:solidFill>
                <a:srgbClr val="000000"/>
              </a:solidFill>
              <a:latin typeface="Arial" panose="020B0604020202020204" pitchFamily="34" charset="0"/>
              <a:cs typeface="Arial" panose="020B0604020202020204" pitchFamily="34" charset="0"/>
            </a:endParaRPr>
          </a:p>
          <a:p>
            <a:pPr marL="800100" lvl="1" indent="-457200" defTabSz="914400">
              <a:lnSpc>
                <a:spcPct val="100000"/>
              </a:lnSpc>
              <a:spcBef>
                <a:spcPct val="20000"/>
              </a:spcBef>
              <a:buFont typeface="+mj-lt"/>
              <a:buAutoNum type="arabicPeriod"/>
            </a:pPr>
            <a:r>
              <a:rPr lang="en-US" sz="2200" b="1" dirty="0">
                <a:solidFill>
                  <a:srgbClr val="29B6A4"/>
                </a:solidFill>
                <a:latin typeface="Arial" panose="020B0604020202020204" pitchFamily="34" charset="0"/>
                <a:cs typeface="Arial" panose="020B0604020202020204" pitchFamily="34" charset="0"/>
              </a:rPr>
              <a:t>Behavioral Frictions</a:t>
            </a:r>
            <a:r>
              <a:rPr lang="en-US" sz="2200" dirty="0">
                <a:solidFill>
                  <a:srgbClr val="000000"/>
                </a:solidFill>
                <a:latin typeface="Arial" panose="020B0604020202020204" pitchFamily="34" charset="0"/>
                <a:cs typeface="Arial" panose="020B0604020202020204" pitchFamily="34" charset="0"/>
              </a:rPr>
              <a:t>: families may be unable to find housing in high-opportunity areas because of lack of information, challenges in search, etc.</a:t>
            </a:r>
          </a:p>
          <a:p>
            <a:pPr lvl="1" defTabSz="914400">
              <a:lnSpc>
                <a:spcPct val="100000"/>
              </a:lnSpc>
              <a:spcBef>
                <a:spcPct val="20000"/>
              </a:spcBef>
              <a:buFont typeface="Wingdings" panose="05000000000000000000" pitchFamily="2" charset="2"/>
              <a:buChar char="§"/>
            </a:pPr>
            <a:endParaRPr lang="en-US" sz="2200" dirty="0">
              <a:solidFill>
                <a:srgbClr val="000000"/>
              </a:solidFill>
              <a:latin typeface="Arial" panose="020B0604020202020204" pitchFamily="34" charset="0"/>
              <a:cs typeface="Arial" panose="020B0604020202020204" pitchFamily="34" charset="0"/>
            </a:endParaRPr>
          </a:p>
          <a:p>
            <a:pPr lvl="1" defTabSz="914400">
              <a:lnSpc>
                <a:spcPct val="100000"/>
              </a:lnSpc>
              <a:spcBef>
                <a:spcPct val="20000"/>
              </a:spcBef>
              <a:buFont typeface="Wingdings" panose="05000000000000000000" pitchFamily="2" charset="2"/>
              <a:buChar char="§"/>
            </a:pPr>
            <a:endParaRPr lang="en-US" sz="2200" dirty="0">
              <a:solidFill>
                <a:srgbClr val="000000"/>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If behavioral frictions </a:t>
            </a:r>
            <a:r>
              <a:rPr lang="en-US" sz="2200" dirty="0">
                <a:solidFill>
                  <a:srgbClr val="000000"/>
                </a:solidFill>
                <a:latin typeface="Arial" panose="020B0604020202020204" pitchFamily="34" charset="0"/>
                <a:cs typeface="Arial" panose="020B0604020202020204" pitchFamily="34" charset="0"/>
              </a:rPr>
              <a:t>or constraints </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are driving segregation, can we reduce them through changes in affordable housing policy?</a:t>
            </a:r>
          </a:p>
          <a:p>
            <a:pPr lvl="1" defTabSz="914400">
              <a:lnSpc>
                <a:spcPct val="100000"/>
              </a:lnSpc>
              <a:spcBef>
                <a:spcPct val="20000"/>
              </a:spcBef>
              <a:buFont typeface="Wingdings" panose="05000000000000000000" pitchFamily="2" charset="2"/>
              <a:buChar char="§"/>
            </a:pPr>
            <a:endParaRPr lang="en-US" sz="2200" dirty="0">
              <a:solidFill>
                <a:srgbClr val="000000"/>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998796EB-949C-4913-BF6F-C1289FD26F83}"/>
              </a:ext>
            </a:extLst>
          </p:cNvPr>
          <p:cNvSpPr txBox="1">
            <a:spLocks/>
          </p:cNvSpPr>
          <p:nvPr/>
        </p:nvSpPr>
        <p:spPr>
          <a:xfrm>
            <a:off x="-1148489" y="897539"/>
            <a:ext cx="121920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000" b="1" kern="1200">
                <a:solidFill>
                  <a:schemeClr val="tx1"/>
                </a:solidFill>
                <a:latin typeface="cmss10"/>
                <a:ea typeface="+mj-ea"/>
                <a:cs typeface="+mj-cs"/>
              </a:defRPr>
            </a:lvl1pPr>
          </a:lstStyle>
          <a:p>
            <a:pPr algn="l" fontAlgn="base">
              <a:lnSpc>
                <a:spcPct val="110000"/>
              </a:lnSpc>
              <a:spcAft>
                <a:spcPct val="0"/>
              </a:spcAft>
              <a:defRPr/>
            </a:pPr>
            <a:endParaRPr lang="en-US" sz="2400" dirty="0">
              <a:latin typeface="Arial"/>
              <a:cs typeface="Arial"/>
            </a:endParaRPr>
          </a:p>
        </p:txBody>
      </p:sp>
      <p:sp>
        <p:nvSpPr>
          <p:cNvPr id="6" name="TextBox 92">
            <a:extLst>
              <a:ext uri="{FF2B5EF4-FFF2-40B4-BE49-F238E27FC236}">
                <a16:creationId xmlns:a16="http://schemas.microsoft.com/office/drawing/2014/main" id="{D7310ECC-A653-4016-8DA3-73090FF3DBC9}"/>
              </a:ext>
            </a:extLst>
          </p:cNvPr>
          <p:cNvSpPr txBox="1"/>
          <p:nvPr/>
        </p:nvSpPr>
        <p:spPr>
          <a:xfrm>
            <a:off x="212467" y="172693"/>
            <a:ext cx="12452655" cy="400105"/>
          </a:xfrm>
          <a:prstGeom prst="rect">
            <a:avLst/>
          </a:prstGeom>
          <a:noFill/>
        </p:spPr>
        <p:txBody>
          <a:bodyPr wrap="square" lIns="91350" tIns="45718" rIns="91350" bIns="45718" rtlCol="0">
            <a:spAutoFit/>
          </a:bodyPr>
          <a:lstStyle/>
          <a:p>
            <a:pPr marL="0" marR="0" lvl="0" indent="0" defTabSz="91338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rPr>
              <a:t>Why Don’t Low-Income Families Move to Opportunity?</a:t>
            </a:r>
          </a:p>
        </p:txBody>
      </p:sp>
    </p:spTree>
    <p:extLst>
      <p:ext uri="{BB962C8B-B14F-4D97-AF65-F5344CB8AC3E}">
        <p14:creationId xmlns:p14="http://schemas.microsoft.com/office/powerpoint/2010/main" val="4105677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69A51-6A3B-473D-B959-F1C5156688B3}"/>
              </a:ext>
            </a:extLst>
          </p:cNvPr>
          <p:cNvSpPr>
            <a:spLocks noGrp="1"/>
          </p:cNvSpPr>
          <p:nvPr>
            <p:ph type="ctrTitle"/>
          </p:nvPr>
        </p:nvSpPr>
        <p:spPr>
          <a:xfrm>
            <a:off x="1524000" y="1204913"/>
            <a:ext cx="9144000" cy="2387600"/>
          </a:xfrm>
        </p:spPr>
        <p:txBody>
          <a:bodyPr/>
          <a:lstStyle/>
          <a:p>
            <a:endParaRPr lang="en-US"/>
          </a:p>
        </p:txBody>
      </p:sp>
      <p:sp>
        <p:nvSpPr>
          <p:cNvPr id="3" name="Subtitle 2">
            <a:extLst>
              <a:ext uri="{FF2B5EF4-FFF2-40B4-BE49-F238E27FC236}">
                <a16:creationId xmlns:a16="http://schemas.microsoft.com/office/drawing/2014/main" id="{C83D7609-F313-415F-BD72-CCA0EB084790}"/>
              </a:ext>
            </a:extLst>
          </p:cNvPr>
          <p:cNvSpPr>
            <a:spLocks noGrp="1"/>
          </p:cNvSpPr>
          <p:nvPr>
            <p:ph type="subTitle" idx="1"/>
          </p:nvPr>
        </p:nvSpPr>
        <p:spPr>
          <a:xfrm>
            <a:off x="1524000" y="3684588"/>
            <a:ext cx="9144000" cy="1655762"/>
          </a:xfrm>
        </p:spPr>
        <p:txBody>
          <a:bodyPr/>
          <a:lstStyle/>
          <a:p>
            <a:endParaRPr lang="en-US"/>
          </a:p>
        </p:txBody>
      </p:sp>
      <p:grpSp>
        <p:nvGrpSpPr>
          <p:cNvPr id="6" name="Group 4">
            <a:extLst>
              <a:ext uri="{FF2B5EF4-FFF2-40B4-BE49-F238E27FC236}">
                <a16:creationId xmlns:a16="http://schemas.microsoft.com/office/drawing/2014/main" id="{9BB0C05C-4B4C-4A51-819C-BE487C90E5AD}"/>
              </a:ext>
            </a:extLst>
          </p:cNvPr>
          <p:cNvGrpSpPr>
            <a:grpSpLocks noChangeAspect="1"/>
          </p:cNvGrpSpPr>
          <p:nvPr/>
        </p:nvGrpSpPr>
        <p:grpSpPr bwMode="auto">
          <a:xfrm>
            <a:off x="-3865564" y="76200"/>
            <a:ext cx="14682790" cy="6870700"/>
            <a:chOff x="-2435" y="-4"/>
            <a:chExt cx="9249" cy="4328"/>
          </a:xfrm>
        </p:grpSpPr>
        <p:sp>
          <p:nvSpPr>
            <p:cNvPr id="7" name="AutoShape 3">
              <a:extLst>
                <a:ext uri="{FF2B5EF4-FFF2-40B4-BE49-F238E27FC236}">
                  <a16:creationId xmlns:a16="http://schemas.microsoft.com/office/drawing/2014/main" id="{C8043A6A-F2AA-4476-AB95-D7F7BDBFA015}"/>
                </a:ext>
              </a:extLst>
            </p:cNvPr>
            <p:cNvSpPr>
              <a:spLocks noChangeAspect="1" noChangeArrowheads="1" noTextEdit="1"/>
            </p:cNvSpPr>
            <p:nvPr/>
          </p:nvSpPr>
          <p:spPr bwMode="auto">
            <a:xfrm>
              <a:off x="870" y="0"/>
              <a:ext cx="59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8" name="Rectangle 5">
              <a:extLst>
                <a:ext uri="{FF2B5EF4-FFF2-40B4-BE49-F238E27FC236}">
                  <a16:creationId xmlns:a16="http://schemas.microsoft.com/office/drawing/2014/main" id="{36B3F78C-6E8C-4B5C-BF8F-4EA32D3FB083}"/>
                </a:ext>
              </a:extLst>
            </p:cNvPr>
            <p:cNvSpPr>
              <a:spLocks noChangeArrowheads="1"/>
            </p:cNvSpPr>
            <p:nvPr/>
          </p:nvSpPr>
          <p:spPr bwMode="auto">
            <a:xfrm>
              <a:off x="866" y="-4"/>
              <a:ext cx="5948" cy="43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9" name="Rectangle 6">
              <a:extLst>
                <a:ext uri="{FF2B5EF4-FFF2-40B4-BE49-F238E27FC236}">
                  <a16:creationId xmlns:a16="http://schemas.microsoft.com/office/drawing/2014/main" id="{889A7031-B8D6-4FA7-B997-6DC5A24400C7}"/>
                </a:ext>
              </a:extLst>
            </p:cNvPr>
            <p:cNvSpPr>
              <a:spLocks noChangeArrowheads="1"/>
            </p:cNvSpPr>
            <p:nvPr/>
          </p:nvSpPr>
          <p:spPr bwMode="auto">
            <a:xfrm>
              <a:off x="870" y="0"/>
              <a:ext cx="5936" cy="4316"/>
            </a:xfrm>
            <a:prstGeom prst="rect">
              <a:avLst/>
            </a:prstGeom>
            <a:solidFill>
              <a:srgbClr val="FFFFFF"/>
            </a:solidFill>
            <a:ln w="1111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0" name="Rectangle 7">
              <a:extLst>
                <a:ext uri="{FF2B5EF4-FFF2-40B4-BE49-F238E27FC236}">
                  <a16:creationId xmlns:a16="http://schemas.microsoft.com/office/drawing/2014/main" id="{3FF43E41-D1CA-4812-8126-2AC3897D11CD}"/>
                </a:ext>
              </a:extLst>
            </p:cNvPr>
            <p:cNvSpPr>
              <a:spLocks noChangeArrowheads="1"/>
            </p:cNvSpPr>
            <p:nvPr/>
          </p:nvSpPr>
          <p:spPr bwMode="auto">
            <a:xfrm>
              <a:off x="1396" y="331"/>
              <a:ext cx="5281" cy="3377"/>
            </a:xfrm>
            <a:prstGeom prst="rect">
              <a:avLst/>
            </a:prstGeom>
            <a:solidFill>
              <a:srgbClr val="FFFFFF"/>
            </a:solidFill>
            <a:ln w="1111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1" name="Line 8">
              <a:extLst>
                <a:ext uri="{FF2B5EF4-FFF2-40B4-BE49-F238E27FC236}">
                  <a16:creationId xmlns:a16="http://schemas.microsoft.com/office/drawing/2014/main" id="{BBFF58C1-FB1F-465A-B54E-F5F7BDCC55FE}"/>
                </a:ext>
              </a:extLst>
            </p:cNvPr>
            <p:cNvSpPr>
              <a:spLocks noChangeShapeType="1"/>
            </p:cNvSpPr>
            <p:nvPr/>
          </p:nvSpPr>
          <p:spPr bwMode="auto">
            <a:xfrm>
              <a:off x="1396" y="3611"/>
              <a:ext cx="5281"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2" name="Line 9">
              <a:extLst>
                <a:ext uri="{FF2B5EF4-FFF2-40B4-BE49-F238E27FC236}">
                  <a16:creationId xmlns:a16="http://schemas.microsoft.com/office/drawing/2014/main" id="{9121BE5C-2A24-47F9-8F42-57DFC3B06011}"/>
                </a:ext>
              </a:extLst>
            </p:cNvPr>
            <p:cNvSpPr>
              <a:spLocks noChangeShapeType="1"/>
            </p:cNvSpPr>
            <p:nvPr/>
          </p:nvSpPr>
          <p:spPr bwMode="auto">
            <a:xfrm>
              <a:off x="1396" y="3215"/>
              <a:ext cx="5281"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3" name="Line 10">
              <a:extLst>
                <a:ext uri="{FF2B5EF4-FFF2-40B4-BE49-F238E27FC236}">
                  <a16:creationId xmlns:a16="http://schemas.microsoft.com/office/drawing/2014/main" id="{D49F66FD-E081-4BE8-95C6-E19D3138C9E1}"/>
                </a:ext>
              </a:extLst>
            </p:cNvPr>
            <p:cNvSpPr>
              <a:spLocks noChangeShapeType="1"/>
            </p:cNvSpPr>
            <p:nvPr/>
          </p:nvSpPr>
          <p:spPr bwMode="auto">
            <a:xfrm>
              <a:off x="1396" y="2815"/>
              <a:ext cx="5281"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4" name="Line 11">
              <a:extLst>
                <a:ext uri="{FF2B5EF4-FFF2-40B4-BE49-F238E27FC236}">
                  <a16:creationId xmlns:a16="http://schemas.microsoft.com/office/drawing/2014/main" id="{E154091D-4594-4785-8638-F2E15457ABDC}"/>
                </a:ext>
              </a:extLst>
            </p:cNvPr>
            <p:cNvSpPr>
              <a:spLocks noChangeShapeType="1"/>
            </p:cNvSpPr>
            <p:nvPr/>
          </p:nvSpPr>
          <p:spPr bwMode="auto">
            <a:xfrm>
              <a:off x="1396" y="2419"/>
              <a:ext cx="5281"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5" name="Line 12">
              <a:extLst>
                <a:ext uri="{FF2B5EF4-FFF2-40B4-BE49-F238E27FC236}">
                  <a16:creationId xmlns:a16="http://schemas.microsoft.com/office/drawing/2014/main" id="{2BE7D87A-A6F8-4F58-9082-CE8C66EDC7F4}"/>
                </a:ext>
              </a:extLst>
            </p:cNvPr>
            <p:cNvSpPr>
              <a:spLocks noChangeShapeType="1"/>
            </p:cNvSpPr>
            <p:nvPr/>
          </p:nvSpPr>
          <p:spPr bwMode="auto">
            <a:xfrm>
              <a:off x="1396" y="2020"/>
              <a:ext cx="5281"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6" name="Line 13">
              <a:extLst>
                <a:ext uri="{FF2B5EF4-FFF2-40B4-BE49-F238E27FC236}">
                  <a16:creationId xmlns:a16="http://schemas.microsoft.com/office/drawing/2014/main" id="{59B3C413-8D03-444A-9B51-2079CD67BC9D}"/>
                </a:ext>
              </a:extLst>
            </p:cNvPr>
            <p:cNvSpPr>
              <a:spLocks noChangeShapeType="1"/>
            </p:cNvSpPr>
            <p:nvPr/>
          </p:nvSpPr>
          <p:spPr bwMode="auto">
            <a:xfrm>
              <a:off x="1396" y="1620"/>
              <a:ext cx="5281"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7" name="Line 14">
              <a:extLst>
                <a:ext uri="{FF2B5EF4-FFF2-40B4-BE49-F238E27FC236}">
                  <a16:creationId xmlns:a16="http://schemas.microsoft.com/office/drawing/2014/main" id="{2C726AB7-80CF-4DD1-87C2-F5D41742A5B0}"/>
                </a:ext>
              </a:extLst>
            </p:cNvPr>
            <p:cNvSpPr>
              <a:spLocks noChangeShapeType="1"/>
            </p:cNvSpPr>
            <p:nvPr/>
          </p:nvSpPr>
          <p:spPr bwMode="auto">
            <a:xfrm>
              <a:off x="1396" y="1224"/>
              <a:ext cx="5281"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8" name="Line 15">
              <a:extLst>
                <a:ext uri="{FF2B5EF4-FFF2-40B4-BE49-F238E27FC236}">
                  <a16:creationId xmlns:a16="http://schemas.microsoft.com/office/drawing/2014/main" id="{CB4A25B9-91B9-455D-BA73-839349A07776}"/>
                </a:ext>
              </a:extLst>
            </p:cNvPr>
            <p:cNvSpPr>
              <a:spLocks noChangeShapeType="1"/>
            </p:cNvSpPr>
            <p:nvPr/>
          </p:nvSpPr>
          <p:spPr bwMode="auto">
            <a:xfrm>
              <a:off x="1396" y="824"/>
              <a:ext cx="5281"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9" name="Line 16">
              <a:extLst>
                <a:ext uri="{FF2B5EF4-FFF2-40B4-BE49-F238E27FC236}">
                  <a16:creationId xmlns:a16="http://schemas.microsoft.com/office/drawing/2014/main" id="{DB364447-56C1-4BEA-987E-02DF28885A1C}"/>
                </a:ext>
              </a:extLst>
            </p:cNvPr>
            <p:cNvSpPr>
              <a:spLocks noChangeShapeType="1"/>
            </p:cNvSpPr>
            <p:nvPr/>
          </p:nvSpPr>
          <p:spPr bwMode="auto">
            <a:xfrm>
              <a:off x="1396" y="425"/>
              <a:ext cx="5281"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20" name="Freeform 17">
              <a:extLst>
                <a:ext uri="{FF2B5EF4-FFF2-40B4-BE49-F238E27FC236}">
                  <a16:creationId xmlns:a16="http://schemas.microsoft.com/office/drawing/2014/main" id="{075C53DB-2AE8-4D6A-8F6D-F4717EC9182C}"/>
                </a:ext>
              </a:extLst>
            </p:cNvPr>
            <p:cNvSpPr>
              <a:spLocks/>
            </p:cNvSpPr>
            <p:nvPr/>
          </p:nvSpPr>
          <p:spPr bwMode="auto">
            <a:xfrm>
              <a:off x="1493" y="439"/>
              <a:ext cx="5090" cy="3003"/>
            </a:xfrm>
            <a:custGeom>
              <a:avLst/>
              <a:gdLst>
                <a:gd name="T0" fmla="*/ 14 w 1414"/>
                <a:gd name="T1" fmla="*/ 320 h 834"/>
                <a:gd name="T2" fmla="*/ 41 w 1414"/>
                <a:gd name="T3" fmla="*/ 256 h 834"/>
                <a:gd name="T4" fmla="*/ 69 w 1414"/>
                <a:gd name="T5" fmla="*/ 441 h 834"/>
                <a:gd name="T6" fmla="*/ 97 w 1414"/>
                <a:gd name="T7" fmla="*/ 504 h 834"/>
                <a:gd name="T8" fmla="*/ 125 w 1414"/>
                <a:gd name="T9" fmla="*/ 380 h 834"/>
                <a:gd name="T10" fmla="*/ 152 w 1414"/>
                <a:gd name="T11" fmla="*/ 360 h 834"/>
                <a:gd name="T12" fmla="*/ 180 w 1414"/>
                <a:gd name="T13" fmla="*/ 223 h 834"/>
                <a:gd name="T14" fmla="*/ 208 w 1414"/>
                <a:gd name="T15" fmla="*/ 0 h 834"/>
                <a:gd name="T16" fmla="*/ 235 w 1414"/>
                <a:gd name="T17" fmla="*/ 371 h 834"/>
                <a:gd name="T18" fmla="*/ 263 w 1414"/>
                <a:gd name="T19" fmla="*/ 463 h 834"/>
                <a:gd name="T20" fmla="*/ 291 w 1414"/>
                <a:gd name="T21" fmla="*/ 417 h 834"/>
                <a:gd name="T22" fmla="*/ 319 w 1414"/>
                <a:gd name="T23" fmla="*/ 257 h 834"/>
                <a:gd name="T24" fmla="*/ 346 w 1414"/>
                <a:gd name="T25" fmla="*/ 452 h 834"/>
                <a:gd name="T26" fmla="*/ 374 w 1414"/>
                <a:gd name="T27" fmla="*/ 412 h 834"/>
                <a:gd name="T28" fmla="*/ 402 w 1414"/>
                <a:gd name="T29" fmla="*/ 581 h 834"/>
                <a:gd name="T30" fmla="*/ 429 w 1414"/>
                <a:gd name="T31" fmla="*/ 700 h 834"/>
                <a:gd name="T32" fmla="*/ 457 w 1414"/>
                <a:gd name="T33" fmla="*/ 590 h 834"/>
                <a:gd name="T34" fmla="*/ 485 w 1414"/>
                <a:gd name="T35" fmla="*/ 647 h 834"/>
                <a:gd name="T36" fmla="*/ 513 w 1414"/>
                <a:gd name="T37" fmla="*/ 615 h 834"/>
                <a:gd name="T38" fmla="*/ 540 w 1414"/>
                <a:gd name="T39" fmla="*/ 727 h 834"/>
                <a:gd name="T40" fmla="*/ 568 w 1414"/>
                <a:gd name="T41" fmla="*/ 728 h 834"/>
                <a:gd name="T42" fmla="*/ 596 w 1414"/>
                <a:gd name="T43" fmla="*/ 734 h 834"/>
                <a:gd name="T44" fmla="*/ 624 w 1414"/>
                <a:gd name="T45" fmla="*/ 759 h 834"/>
                <a:gd name="T46" fmla="*/ 651 w 1414"/>
                <a:gd name="T47" fmla="*/ 769 h 834"/>
                <a:gd name="T48" fmla="*/ 679 w 1414"/>
                <a:gd name="T49" fmla="*/ 774 h 834"/>
                <a:gd name="T50" fmla="*/ 707 w 1414"/>
                <a:gd name="T51" fmla="*/ 744 h 834"/>
                <a:gd name="T52" fmla="*/ 734 w 1414"/>
                <a:gd name="T53" fmla="*/ 761 h 834"/>
                <a:gd name="T54" fmla="*/ 762 w 1414"/>
                <a:gd name="T55" fmla="*/ 704 h 834"/>
                <a:gd name="T56" fmla="*/ 790 w 1414"/>
                <a:gd name="T57" fmla="*/ 825 h 834"/>
                <a:gd name="T58" fmla="*/ 818 w 1414"/>
                <a:gd name="T59" fmla="*/ 791 h 834"/>
                <a:gd name="T60" fmla="*/ 845 w 1414"/>
                <a:gd name="T61" fmla="*/ 819 h 834"/>
                <a:gd name="T62" fmla="*/ 873 w 1414"/>
                <a:gd name="T63" fmla="*/ 834 h 834"/>
                <a:gd name="T64" fmla="*/ 901 w 1414"/>
                <a:gd name="T65" fmla="*/ 829 h 834"/>
                <a:gd name="T66" fmla="*/ 928 w 1414"/>
                <a:gd name="T67" fmla="*/ 770 h 834"/>
                <a:gd name="T68" fmla="*/ 956 w 1414"/>
                <a:gd name="T69" fmla="*/ 727 h 834"/>
                <a:gd name="T70" fmla="*/ 984 w 1414"/>
                <a:gd name="T71" fmla="*/ 661 h 834"/>
                <a:gd name="T72" fmla="*/ 1012 w 1414"/>
                <a:gd name="T73" fmla="*/ 443 h 834"/>
                <a:gd name="T74" fmla="*/ 1039 w 1414"/>
                <a:gd name="T75" fmla="*/ 467 h 834"/>
                <a:gd name="T76" fmla="*/ 1067 w 1414"/>
                <a:gd name="T77" fmla="*/ 531 h 834"/>
                <a:gd name="T78" fmla="*/ 1095 w 1414"/>
                <a:gd name="T79" fmla="*/ 512 h 834"/>
                <a:gd name="T80" fmla="*/ 1122 w 1414"/>
                <a:gd name="T81" fmla="*/ 537 h 834"/>
                <a:gd name="T82" fmla="*/ 1150 w 1414"/>
                <a:gd name="T83" fmla="*/ 401 h 834"/>
                <a:gd name="T84" fmla="*/ 1178 w 1414"/>
                <a:gd name="T85" fmla="*/ 268 h 834"/>
                <a:gd name="T86" fmla="*/ 1206 w 1414"/>
                <a:gd name="T87" fmla="*/ 134 h 834"/>
                <a:gd name="T88" fmla="*/ 1233 w 1414"/>
                <a:gd name="T89" fmla="*/ 391 h 834"/>
                <a:gd name="T90" fmla="*/ 1261 w 1414"/>
                <a:gd name="T91" fmla="*/ 231 h 834"/>
                <a:gd name="T92" fmla="*/ 1289 w 1414"/>
                <a:gd name="T93" fmla="*/ 62 h 834"/>
                <a:gd name="T94" fmla="*/ 1317 w 1414"/>
                <a:gd name="T95" fmla="*/ 165 h 834"/>
                <a:gd name="T96" fmla="*/ 1344 w 1414"/>
                <a:gd name="T97" fmla="*/ 225 h 834"/>
                <a:gd name="T98" fmla="*/ 1372 w 1414"/>
                <a:gd name="T99" fmla="*/ 61 h 834"/>
                <a:gd name="T100" fmla="*/ 1400 w 1414"/>
                <a:gd name="T101" fmla="*/ 139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14" h="834">
                  <a:moveTo>
                    <a:pt x="0" y="331"/>
                  </a:moveTo>
                  <a:lnTo>
                    <a:pt x="14" y="320"/>
                  </a:lnTo>
                  <a:lnTo>
                    <a:pt x="28" y="352"/>
                  </a:lnTo>
                  <a:lnTo>
                    <a:pt x="41" y="256"/>
                  </a:lnTo>
                  <a:lnTo>
                    <a:pt x="55" y="343"/>
                  </a:lnTo>
                  <a:lnTo>
                    <a:pt x="69" y="441"/>
                  </a:lnTo>
                  <a:lnTo>
                    <a:pt x="83" y="416"/>
                  </a:lnTo>
                  <a:lnTo>
                    <a:pt x="97" y="504"/>
                  </a:lnTo>
                  <a:lnTo>
                    <a:pt x="111" y="459"/>
                  </a:lnTo>
                  <a:lnTo>
                    <a:pt x="125" y="380"/>
                  </a:lnTo>
                  <a:lnTo>
                    <a:pt x="138" y="459"/>
                  </a:lnTo>
                  <a:lnTo>
                    <a:pt x="152" y="360"/>
                  </a:lnTo>
                  <a:lnTo>
                    <a:pt x="166" y="204"/>
                  </a:lnTo>
                  <a:lnTo>
                    <a:pt x="180" y="223"/>
                  </a:lnTo>
                  <a:lnTo>
                    <a:pt x="194" y="161"/>
                  </a:lnTo>
                  <a:lnTo>
                    <a:pt x="208" y="0"/>
                  </a:lnTo>
                  <a:lnTo>
                    <a:pt x="222" y="87"/>
                  </a:lnTo>
                  <a:lnTo>
                    <a:pt x="235" y="371"/>
                  </a:lnTo>
                  <a:lnTo>
                    <a:pt x="249" y="467"/>
                  </a:lnTo>
                  <a:lnTo>
                    <a:pt x="263" y="463"/>
                  </a:lnTo>
                  <a:lnTo>
                    <a:pt x="277" y="413"/>
                  </a:lnTo>
                  <a:lnTo>
                    <a:pt x="291" y="417"/>
                  </a:lnTo>
                  <a:lnTo>
                    <a:pt x="305" y="402"/>
                  </a:lnTo>
                  <a:lnTo>
                    <a:pt x="319" y="257"/>
                  </a:lnTo>
                  <a:lnTo>
                    <a:pt x="332" y="375"/>
                  </a:lnTo>
                  <a:lnTo>
                    <a:pt x="346" y="452"/>
                  </a:lnTo>
                  <a:lnTo>
                    <a:pt x="360" y="429"/>
                  </a:lnTo>
                  <a:lnTo>
                    <a:pt x="374" y="412"/>
                  </a:lnTo>
                  <a:lnTo>
                    <a:pt x="388" y="451"/>
                  </a:lnTo>
                  <a:lnTo>
                    <a:pt x="402" y="581"/>
                  </a:lnTo>
                  <a:lnTo>
                    <a:pt x="416" y="643"/>
                  </a:lnTo>
                  <a:lnTo>
                    <a:pt x="429" y="700"/>
                  </a:lnTo>
                  <a:lnTo>
                    <a:pt x="443" y="632"/>
                  </a:lnTo>
                  <a:lnTo>
                    <a:pt x="457" y="590"/>
                  </a:lnTo>
                  <a:lnTo>
                    <a:pt x="471" y="663"/>
                  </a:lnTo>
                  <a:lnTo>
                    <a:pt x="485" y="647"/>
                  </a:lnTo>
                  <a:lnTo>
                    <a:pt x="499" y="675"/>
                  </a:lnTo>
                  <a:lnTo>
                    <a:pt x="513" y="615"/>
                  </a:lnTo>
                  <a:lnTo>
                    <a:pt x="526" y="672"/>
                  </a:lnTo>
                  <a:lnTo>
                    <a:pt x="540" y="727"/>
                  </a:lnTo>
                  <a:lnTo>
                    <a:pt x="554" y="776"/>
                  </a:lnTo>
                  <a:lnTo>
                    <a:pt x="568" y="728"/>
                  </a:lnTo>
                  <a:lnTo>
                    <a:pt x="582" y="712"/>
                  </a:lnTo>
                  <a:lnTo>
                    <a:pt x="596" y="734"/>
                  </a:lnTo>
                  <a:lnTo>
                    <a:pt x="610" y="762"/>
                  </a:lnTo>
                  <a:lnTo>
                    <a:pt x="624" y="759"/>
                  </a:lnTo>
                  <a:lnTo>
                    <a:pt x="637" y="735"/>
                  </a:lnTo>
                  <a:lnTo>
                    <a:pt x="651" y="769"/>
                  </a:lnTo>
                  <a:lnTo>
                    <a:pt x="665" y="735"/>
                  </a:lnTo>
                  <a:lnTo>
                    <a:pt x="679" y="774"/>
                  </a:lnTo>
                  <a:lnTo>
                    <a:pt x="693" y="775"/>
                  </a:lnTo>
                  <a:lnTo>
                    <a:pt x="707" y="744"/>
                  </a:lnTo>
                  <a:lnTo>
                    <a:pt x="721" y="722"/>
                  </a:lnTo>
                  <a:lnTo>
                    <a:pt x="734" y="761"/>
                  </a:lnTo>
                  <a:lnTo>
                    <a:pt x="748" y="730"/>
                  </a:lnTo>
                  <a:lnTo>
                    <a:pt x="762" y="704"/>
                  </a:lnTo>
                  <a:lnTo>
                    <a:pt x="776" y="751"/>
                  </a:lnTo>
                  <a:lnTo>
                    <a:pt x="790" y="825"/>
                  </a:lnTo>
                  <a:lnTo>
                    <a:pt x="804" y="804"/>
                  </a:lnTo>
                  <a:lnTo>
                    <a:pt x="818" y="791"/>
                  </a:lnTo>
                  <a:lnTo>
                    <a:pt x="831" y="817"/>
                  </a:lnTo>
                  <a:lnTo>
                    <a:pt x="845" y="819"/>
                  </a:lnTo>
                  <a:lnTo>
                    <a:pt x="859" y="833"/>
                  </a:lnTo>
                  <a:lnTo>
                    <a:pt x="873" y="834"/>
                  </a:lnTo>
                  <a:lnTo>
                    <a:pt x="887" y="825"/>
                  </a:lnTo>
                  <a:lnTo>
                    <a:pt x="901" y="829"/>
                  </a:lnTo>
                  <a:lnTo>
                    <a:pt x="915" y="773"/>
                  </a:lnTo>
                  <a:lnTo>
                    <a:pt x="928" y="770"/>
                  </a:lnTo>
                  <a:lnTo>
                    <a:pt x="942" y="770"/>
                  </a:lnTo>
                  <a:lnTo>
                    <a:pt x="956" y="727"/>
                  </a:lnTo>
                  <a:lnTo>
                    <a:pt x="970" y="685"/>
                  </a:lnTo>
                  <a:lnTo>
                    <a:pt x="984" y="661"/>
                  </a:lnTo>
                  <a:lnTo>
                    <a:pt x="998" y="623"/>
                  </a:lnTo>
                  <a:lnTo>
                    <a:pt x="1012" y="443"/>
                  </a:lnTo>
                  <a:lnTo>
                    <a:pt x="1025" y="624"/>
                  </a:lnTo>
                  <a:lnTo>
                    <a:pt x="1039" y="467"/>
                  </a:lnTo>
                  <a:lnTo>
                    <a:pt x="1053" y="523"/>
                  </a:lnTo>
                  <a:lnTo>
                    <a:pt x="1067" y="531"/>
                  </a:lnTo>
                  <a:lnTo>
                    <a:pt x="1081" y="585"/>
                  </a:lnTo>
                  <a:lnTo>
                    <a:pt x="1095" y="512"/>
                  </a:lnTo>
                  <a:lnTo>
                    <a:pt x="1109" y="536"/>
                  </a:lnTo>
                  <a:lnTo>
                    <a:pt x="1122" y="537"/>
                  </a:lnTo>
                  <a:lnTo>
                    <a:pt x="1136" y="481"/>
                  </a:lnTo>
                  <a:lnTo>
                    <a:pt x="1150" y="401"/>
                  </a:lnTo>
                  <a:lnTo>
                    <a:pt x="1164" y="327"/>
                  </a:lnTo>
                  <a:lnTo>
                    <a:pt x="1178" y="268"/>
                  </a:lnTo>
                  <a:lnTo>
                    <a:pt x="1192" y="215"/>
                  </a:lnTo>
                  <a:lnTo>
                    <a:pt x="1206" y="134"/>
                  </a:lnTo>
                  <a:lnTo>
                    <a:pt x="1220" y="316"/>
                  </a:lnTo>
                  <a:lnTo>
                    <a:pt x="1233" y="391"/>
                  </a:lnTo>
                  <a:lnTo>
                    <a:pt x="1247" y="354"/>
                  </a:lnTo>
                  <a:lnTo>
                    <a:pt x="1261" y="231"/>
                  </a:lnTo>
                  <a:lnTo>
                    <a:pt x="1275" y="112"/>
                  </a:lnTo>
                  <a:lnTo>
                    <a:pt x="1289" y="62"/>
                  </a:lnTo>
                  <a:lnTo>
                    <a:pt x="1303" y="24"/>
                  </a:lnTo>
                  <a:lnTo>
                    <a:pt x="1317" y="165"/>
                  </a:lnTo>
                  <a:lnTo>
                    <a:pt x="1330" y="322"/>
                  </a:lnTo>
                  <a:lnTo>
                    <a:pt x="1344" y="225"/>
                  </a:lnTo>
                  <a:lnTo>
                    <a:pt x="1358" y="237"/>
                  </a:lnTo>
                  <a:lnTo>
                    <a:pt x="1372" y="61"/>
                  </a:lnTo>
                  <a:lnTo>
                    <a:pt x="1386" y="217"/>
                  </a:lnTo>
                  <a:lnTo>
                    <a:pt x="1400" y="139"/>
                  </a:lnTo>
                  <a:lnTo>
                    <a:pt x="1414" y="105"/>
                  </a:lnTo>
                </a:path>
              </a:pathLst>
            </a:custGeom>
            <a:noFill/>
            <a:ln w="2222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21" name="Oval 18">
              <a:extLst>
                <a:ext uri="{FF2B5EF4-FFF2-40B4-BE49-F238E27FC236}">
                  <a16:creationId xmlns:a16="http://schemas.microsoft.com/office/drawing/2014/main" id="{6278B103-240C-4E4A-A031-B4B4C7D39CD9}"/>
                </a:ext>
              </a:extLst>
            </p:cNvPr>
            <p:cNvSpPr>
              <a:spLocks noChangeArrowheads="1"/>
            </p:cNvSpPr>
            <p:nvPr/>
          </p:nvSpPr>
          <p:spPr bwMode="auto">
            <a:xfrm>
              <a:off x="1468" y="1606"/>
              <a:ext cx="50" cy="46"/>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22" name="Oval 19">
              <a:extLst>
                <a:ext uri="{FF2B5EF4-FFF2-40B4-BE49-F238E27FC236}">
                  <a16:creationId xmlns:a16="http://schemas.microsoft.com/office/drawing/2014/main" id="{59FFC541-A8BF-4D48-96CD-93B5657D1C2F}"/>
                </a:ext>
              </a:extLst>
            </p:cNvPr>
            <p:cNvSpPr>
              <a:spLocks noChangeArrowheads="1"/>
            </p:cNvSpPr>
            <p:nvPr/>
          </p:nvSpPr>
          <p:spPr bwMode="auto">
            <a:xfrm>
              <a:off x="1518" y="1566"/>
              <a:ext cx="47" cy="4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23" name="Oval 20">
              <a:extLst>
                <a:ext uri="{FF2B5EF4-FFF2-40B4-BE49-F238E27FC236}">
                  <a16:creationId xmlns:a16="http://schemas.microsoft.com/office/drawing/2014/main" id="{BBD65528-5D74-4CE4-B7B7-E49FFB12CC78}"/>
                </a:ext>
              </a:extLst>
            </p:cNvPr>
            <p:cNvSpPr>
              <a:spLocks noChangeArrowheads="1"/>
            </p:cNvSpPr>
            <p:nvPr/>
          </p:nvSpPr>
          <p:spPr bwMode="auto">
            <a:xfrm>
              <a:off x="1568" y="1681"/>
              <a:ext cx="47" cy="4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24" name="Oval 21">
              <a:extLst>
                <a:ext uri="{FF2B5EF4-FFF2-40B4-BE49-F238E27FC236}">
                  <a16:creationId xmlns:a16="http://schemas.microsoft.com/office/drawing/2014/main" id="{CFFBA998-A5DC-4994-9B54-2689087E6202}"/>
                </a:ext>
              </a:extLst>
            </p:cNvPr>
            <p:cNvSpPr>
              <a:spLocks noChangeArrowheads="1"/>
            </p:cNvSpPr>
            <p:nvPr/>
          </p:nvSpPr>
          <p:spPr bwMode="auto">
            <a:xfrm>
              <a:off x="1619" y="1336"/>
              <a:ext cx="47" cy="50"/>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25" name="Oval 22">
              <a:extLst>
                <a:ext uri="{FF2B5EF4-FFF2-40B4-BE49-F238E27FC236}">
                  <a16:creationId xmlns:a16="http://schemas.microsoft.com/office/drawing/2014/main" id="{99831179-100F-430A-9E81-6609BA196B0A}"/>
                </a:ext>
              </a:extLst>
            </p:cNvPr>
            <p:cNvSpPr>
              <a:spLocks noChangeArrowheads="1"/>
            </p:cNvSpPr>
            <p:nvPr/>
          </p:nvSpPr>
          <p:spPr bwMode="auto">
            <a:xfrm>
              <a:off x="1666" y="1649"/>
              <a:ext cx="50" cy="50"/>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26" name="Oval 23">
              <a:extLst>
                <a:ext uri="{FF2B5EF4-FFF2-40B4-BE49-F238E27FC236}">
                  <a16:creationId xmlns:a16="http://schemas.microsoft.com/office/drawing/2014/main" id="{426D66E7-ED97-432F-B81D-AEE6CDEF42B1}"/>
                </a:ext>
              </a:extLst>
            </p:cNvPr>
            <p:cNvSpPr>
              <a:spLocks noChangeArrowheads="1"/>
            </p:cNvSpPr>
            <p:nvPr/>
          </p:nvSpPr>
          <p:spPr bwMode="auto">
            <a:xfrm>
              <a:off x="1716" y="2002"/>
              <a:ext cx="50" cy="50"/>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27" name="Oval 24">
              <a:extLst>
                <a:ext uri="{FF2B5EF4-FFF2-40B4-BE49-F238E27FC236}">
                  <a16:creationId xmlns:a16="http://schemas.microsoft.com/office/drawing/2014/main" id="{88222790-37E1-45EA-A505-32E752BA0F0E}"/>
                </a:ext>
              </a:extLst>
            </p:cNvPr>
            <p:cNvSpPr>
              <a:spLocks noChangeArrowheads="1"/>
            </p:cNvSpPr>
            <p:nvPr/>
          </p:nvSpPr>
          <p:spPr bwMode="auto">
            <a:xfrm>
              <a:off x="1766" y="1912"/>
              <a:ext cx="51" cy="50"/>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28" name="Oval 25">
              <a:extLst>
                <a:ext uri="{FF2B5EF4-FFF2-40B4-BE49-F238E27FC236}">
                  <a16:creationId xmlns:a16="http://schemas.microsoft.com/office/drawing/2014/main" id="{9CE49FF3-1BE6-4033-9588-43A0E2291F21}"/>
                </a:ext>
              </a:extLst>
            </p:cNvPr>
            <p:cNvSpPr>
              <a:spLocks noChangeArrowheads="1"/>
            </p:cNvSpPr>
            <p:nvPr/>
          </p:nvSpPr>
          <p:spPr bwMode="auto">
            <a:xfrm>
              <a:off x="1817" y="2228"/>
              <a:ext cx="50" cy="4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29" name="Oval 26">
              <a:extLst>
                <a:ext uri="{FF2B5EF4-FFF2-40B4-BE49-F238E27FC236}">
                  <a16:creationId xmlns:a16="http://schemas.microsoft.com/office/drawing/2014/main" id="{5A98385F-C9ED-4A28-B150-2F333D911124}"/>
                </a:ext>
              </a:extLst>
            </p:cNvPr>
            <p:cNvSpPr>
              <a:spLocks noChangeArrowheads="1"/>
            </p:cNvSpPr>
            <p:nvPr/>
          </p:nvSpPr>
          <p:spPr bwMode="auto">
            <a:xfrm>
              <a:off x="1867" y="2066"/>
              <a:ext cx="47" cy="51"/>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30" name="Oval 27">
              <a:extLst>
                <a:ext uri="{FF2B5EF4-FFF2-40B4-BE49-F238E27FC236}">
                  <a16:creationId xmlns:a16="http://schemas.microsoft.com/office/drawing/2014/main" id="{3E674663-D432-4B2C-9764-809C625A24B9}"/>
                </a:ext>
              </a:extLst>
            </p:cNvPr>
            <p:cNvSpPr>
              <a:spLocks noChangeArrowheads="1"/>
            </p:cNvSpPr>
            <p:nvPr/>
          </p:nvSpPr>
          <p:spPr bwMode="auto">
            <a:xfrm>
              <a:off x="1918" y="1786"/>
              <a:ext cx="46" cy="46"/>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31" name="Oval 28">
              <a:extLst>
                <a:ext uri="{FF2B5EF4-FFF2-40B4-BE49-F238E27FC236}">
                  <a16:creationId xmlns:a16="http://schemas.microsoft.com/office/drawing/2014/main" id="{75F17D31-4791-4980-A32A-493075E7F65F}"/>
                </a:ext>
              </a:extLst>
            </p:cNvPr>
            <p:cNvSpPr>
              <a:spLocks noChangeArrowheads="1"/>
            </p:cNvSpPr>
            <p:nvPr/>
          </p:nvSpPr>
          <p:spPr bwMode="auto">
            <a:xfrm>
              <a:off x="1968" y="2066"/>
              <a:ext cx="47" cy="4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32" name="Oval 29">
              <a:extLst>
                <a:ext uri="{FF2B5EF4-FFF2-40B4-BE49-F238E27FC236}">
                  <a16:creationId xmlns:a16="http://schemas.microsoft.com/office/drawing/2014/main" id="{90088D7B-55A6-415C-BEAB-1A7804FB6743}"/>
                </a:ext>
              </a:extLst>
            </p:cNvPr>
            <p:cNvSpPr>
              <a:spLocks noChangeArrowheads="1"/>
            </p:cNvSpPr>
            <p:nvPr/>
          </p:nvSpPr>
          <p:spPr bwMode="auto">
            <a:xfrm>
              <a:off x="2018" y="1710"/>
              <a:ext cx="47" cy="50"/>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33" name="Oval 30">
              <a:extLst>
                <a:ext uri="{FF2B5EF4-FFF2-40B4-BE49-F238E27FC236}">
                  <a16:creationId xmlns:a16="http://schemas.microsoft.com/office/drawing/2014/main" id="{A9C4FA08-B436-47B4-A329-62DFFB3B9842}"/>
                </a:ext>
              </a:extLst>
            </p:cNvPr>
            <p:cNvSpPr>
              <a:spLocks noChangeArrowheads="1"/>
            </p:cNvSpPr>
            <p:nvPr/>
          </p:nvSpPr>
          <p:spPr bwMode="auto">
            <a:xfrm>
              <a:off x="2065" y="1148"/>
              <a:ext cx="51" cy="51"/>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34" name="Oval 31">
              <a:extLst>
                <a:ext uri="{FF2B5EF4-FFF2-40B4-BE49-F238E27FC236}">
                  <a16:creationId xmlns:a16="http://schemas.microsoft.com/office/drawing/2014/main" id="{84C9DCF6-890F-473E-8EB7-36501894DC51}"/>
                </a:ext>
              </a:extLst>
            </p:cNvPr>
            <p:cNvSpPr>
              <a:spLocks noChangeArrowheads="1"/>
            </p:cNvSpPr>
            <p:nvPr/>
          </p:nvSpPr>
          <p:spPr bwMode="auto">
            <a:xfrm>
              <a:off x="2116" y="1217"/>
              <a:ext cx="50" cy="4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35" name="Oval 32">
              <a:extLst>
                <a:ext uri="{FF2B5EF4-FFF2-40B4-BE49-F238E27FC236}">
                  <a16:creationId xmlns:a16="http://schemas.microsoft.com/office/drawing/2014/main" id="{8479FCC5-CD23-4648-9543-6E558F27D1F1}"/>
                </a:ext>
              </a:extLst>
            </p:cNvPr>
            <p:cNvSpPr>
              <a:spLocks noChangeArrowheads="1"/>
            </p:cNvSpPr>
            <p:nvPr/>
          </p:nvSpPr>
          <p:spPr bwMode="auto">
            <a:xfrm>
              <a:off x="2166" y="994"/>
              <a:ext cx="50" cy="50"/>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36" name="Oval 33">
              <a:extLst>
                <a:ext uri="{FF2B5EF4-FFF2-40B4-BE49-F238E27FC236}">
                  <a16:creationId xmlns:a16="http://schemas.microsoft.com/office/drawing/2014/main" id="{F952BD01-5D27-494A-A5F8-64D42AF9AE16}"/>
                </a:ext>
              </a:extLst>
            </p:cNvPr>
            <p:cNvSpPr>
              <a:spLocks noChangeArrowheads="1"/>
            </p:cNvSpPr>
            <p:nvPr/>
          </p:nvSpPr>
          <p:spPr bwMode="auto">
            <a:xfrm>
              <a:off x="2216" y="414"/>
              <a:ext cx="47" cy="4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37" name="Oval 34">
              <a:extLst>
                <a:ext uri="{FF2B5EF4-FFF2-40B4-BE49-F238E27FC236}">
                  <a16:creationId xmlns:a16="http://schemas.microsoft.com/office/drawing/2014/main" id="{77AB912C-C040-4E86-B5D3-79AC8FA635C1}"/>
                </a:ext>
              </a:extLst>
            </p:cNvPr>
            <p:cNvSpPr>
              <a:spLocks noChangeArrowheads="1"/>
            </p:cNvSpPr>
            <p:nvPr/>
          </p:nvSpPr>
          <p:spPr bwMode="auto">
            <a:xfrm>
              <a:off x="2267" y="731"/>
              <a:ext cx="47" cy="4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38" name="Oval 35">
              <a:extLst>
                <a:ext uri="{FF2B5EF4-FFF2-40B4-BE49-F238E27FC236}">
                  <a16:creationId xmlns:a16="http://schemas.microsoft.com/office/drawing/2014/main" id="{6023E2D1-C4CA-4EDB-9E07-759D40AC96A6}"/>
                </a:ext>
              </a:extLst>
            </p:cNvPr>
            <p:cNvSpPr>
              <a:spLocks noChangeArrowheads="1"/>
            </p:cNvSpPr>
            <p:nvPr/>
          </p:nvSpPr>
          <p:spPr bwMode="auto">
            <a:xfrm>
              <a:off x="2317" y="1753"/>
              <a:ext cx="47" cy="4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39" name="Oval 36">
              <a:extLst>
                <a:ext uri="{FF2B5EF4-FFF2-40B4-BE49-F238E27FC236}">
                  <a16:creationId xmlns:a16="http://schemas.microsoft.com/office/drawing/2014/main" id="{55B52E33-6049-4FC9-B8C0-0F753E0CE6D0}"/>
                </a:ext>
              </a:extLst>
            </p:cNvPr>
            <p:cNvSpPr>
              <a:spLocks noChangeArrowheads="1"/>
            </p:cNvSpPr>
            <p:nvPr/>
          </p:nvSpPr>
          <p:spPr bwMode="auto">
            <a:xfrm>
              <a:off x="2368" y="2095"/>
              <a:ext cx="46" cy="4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40" name="Oval 37">
              <a:extLst>
                <a:ext uri="{FF2B5EF4-FFF2-40B4-BE49-F238E27FC236}">
                  <a16:creationId xmlns:a16="http://schemas.microsoft.com/office/drawing/2014/main" id="{F9CFE47B-0162-45EA-928D-6E1E5FFD0852}"/>
                </a:ext>
              </a:extLst>
            </p:cNvPr>
            <p:cNvSpPr>
              <a:spLocks noChangeArrowheads="1"/>
            </p:cNvSpPr>
            <p:nvPr/>
          </p:nvSpPr>
          <p:spPr bwMode="auto">
            <a:xfrm>
              <a:off x="2414" y="2084"/>
              <a:ext cx="51" cy="4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41" name="Oval 38">
              <a:extLst>
                <a:ext uri="{FF2B5EF4-FFF2-40B4-BE49-F238E27FC236}">
                  <a16:creationId xmlns:a16="http://schemas.microsoft.com/office/drawing/2014/main" id="{94DFFE25-D5DC-41B3-8586-41815BEFB5C0}"/>
                </a:ext>
              </a:extLst>
            </p:cNvPr>
            <p:cNvSpPr>
              <a:spLocks noChangeArrowheads="1"/>
            </p:cNvSpPr>
            <p:nvPr/>
          </p:nvSpPr>
          <p:spPr bwMode="auto">
            <a:xfrm>
              <a:off x="2465" y="1904"/>
              <a:ext cx="50" cy="4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42" name="Oval 39">
              <a:extLst>
                <a:ext uri="{FF2B5EF4-FFF2-40B4-BE49-F238E27FC236}">
                  <a16:creationId xmlns:a16="http://schemas.microsoft.com/office/drawing/2014/main" id="{AEBD7A7E-4E8B-475E-9CED-647C86A57AF7}"/>
                </a:ext>
              </a:extLst>
            </p:cNvPr>
            <p:cNvSpPr>
              <a:spLocks noChangeArrowheads="1"/>
            </p:cNvSpPr>
            <p:nvPr/>
          </p:nvSpPr>
          <p:spPr bwMode="auto">
            <a:xfrm>
              <a:off x="2515" y="1915"/>
              <a:ext cx="51" cy="51"/>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43" name="Oval 40">
              <a:extLst>
                <a:ext uri="{FF2B5EF4-FFF2-40B4-BE49-F238E27FC236}">
                  <a16:creationId xmlns:a16="http://schemas.microsoft.com/office/drawing/2014/main" id="{6BE6CDFD-C2D2-4CCF-B425-FAB1993F1666}"/>
                </a:ext>
              </a:extLst>
            </p:cNvPr>
            <p:cNvSpPr>
              <a:spLocks noChangeArrowheads="1"/>
            </p:cNvSpPr>
            <p:nvPr/>
          </p:nvSpPr>
          <p:spPr bwMode="auto">
            <a:xfrm>
              <a:off x="2566" y="1861"/>
              <a:ext cx="46" cy="4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44" name="Oval 41">
              <a:extLst>
                <a:ext uri="{FF2B5EF4-FFF2-40B4-BE49-F238E27FC236}">
                  <a16:creationId xmlns:a16="http://schemas.microsoft.com/office/drawing/2014/main" id="{8D554293-99B9-4FB2-AF90-31805CD5D3D7}"/>
                </a:ext>
              </a:extLst>
            </p:cNvPr>
            <p:cNvSpPr>
              <a:spLocks noChangeArrowheads="1"/>
            </p:cNvSpPr>
            <p:nvPr/>
          </p:nvSpPr>
          <p:spPr bwMode="auto">
            <a:xfrm>
              <a:off x="2616" y="1339"/>
              <a:ext cx="47" cy="51"/>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45" name="Oval 42">
              <a:extLst>
                <a:ext uri="{FF2B5EF4-FFF2-40B4-BE49-F238E27FC236}">
                  <a16:creationId xmlns:a16="http://schemas.microsoft.com/office/drawing/2014/main" id="{22AC7794-FF47-41E9-8751-695A55653404}"/>
                </a:ext>
              </a:extLst>
            </p:cNvPr>
            <p:cNvSpPr>
              <a:spLocks noChangeArrowheads="1"/>
            </p:cNvSpPr>
            <p:nvPr/>
          </p:nvSpPr>
          <p:spPr bwMode="auto">
            <a:xfrm>
              <a:off x="2666" y="1768"/>
              <a:ext cx="47" cy="46"/>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46" name="Oval 43">
              <a:extLst>
                <a:ext uri="{FF2B5EF4-FFF2-40B4-BE49-F238E27FC236}">
                  <a16:creationId xmlns:a16="http://schemas.microsoft.com/office/drawing/2014/main" id="{7FBD897C-CF28-4E82-9438-1BFC099DDECF}"/>
                </a:ext>
              </a:extLst>
            </p:cNvPr>
            <p:cNvSpPr>
              <a:spLocks noChangeArrowheads="1"/>
            </p:cNvSpPr>
            <p:nvPr/>
          </p:nvSpPr>
          <p:spPr bwMode="auto">
            <a:xfrm>
              <a:off x="2717" y="2045"/>
              <a:ext cx="47" cy="4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47" name="Oval 44">
              <a:extLst>
                <a:ext uri="{FF2B5EF4-FFF2-40B4-BE49-F238E27FC236}">
                  <a16:creationId xmlns:a16="http://schemas.microsoft.com/office/drawing/2014/main" id="{12A6D0D7-8E13-456E-99C8-83070E61E3A0}"/>
                </a:ext>
              </a:extLst>
            </p:cNvPr>
            <p:cNvSpPr>
              <a:spLocks noChangeArrowheads="1"/>
            </p:cNvSpPr>
            <p:nvPr/>
          </p:nvSpPr>
          <p:spPr bwMode="auto">
            <a:xfrm>
              <a:off x="2764" y="1958"/>
              <a:ext cx="50" cy="51"/>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48" name="Oval 45">
              <a:extLst>
                <a:ext uri="{FF2B5EF4-FFF2-40B4-BE49-F238E27FC236}">
                  <a16:creationId xmlns:a16="http://schemas.microsoft.com/office/drawing/2014/main" id="{0E771EAA-D82D-4518-A532-EA106AC768C3}"/>
                </a:ext>
              </a:extLst>
            </p:cNvPr>
            <p:cNvSpPr>
              <a:spLocks noChangeArrowheads="1"/>
            </p:cNvSpPr>
            <p:nvPr/>
          </p:nvSpPr>
          <p:spPr bwMode="auto">
            <a:xfrm>
              <a:off x="2814" y="1901"/>
              <a:ext cx="50" cy="4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49" name="Oval 46">
              <a:extLst>
                <a:ext uri="{FF2B5EF4-FFF2-40B4-BE49-F238E27FC236}">
                  <a16:creationId xmlns:a16="http://schemas.microsoft.com/office/drawing/2014/main" id="{2B02C72C-0E63-4852-881B-47AFFCCEC533}"/>
                </a:ext>
              </a:extLst>
            </p:cNvPr>
            <p:cNvSpPr>
              <a:spLocks noChangeArrowheads="1"/>
            </p:cNvSpPr>
            <p:nvPr/>
          </p:nvSpPr>
          <p:spPr bwMode="auto">
            <a:xfrm>
              <a:off x="2864" y="2038"/>
              <a:ext cx="51" cy="50"/>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50" name="Oval 47">
              <a:extLst>
                <a:ext uri="{FF2B5EF4-FFF2-40B4-BE49-F238E27FC236}">
                  <a16:creationId xmlns:a16="http://schemas.microsoft.com/office/drawing/2014/main" id="{3D047F3F-EC90-4923-97A9-306894550AA8}"/>
                </a:ext>
              </a:extLst>
            </p:cNvPr>
            <p:cNvSpPr>
              <a:spLocks noChangeArrowheads="1"/>
            </p:cNvSpPr>
            <p:nvPr/>
          </p:nvSpPr>
          <p:spPr bwMode="auto">
            <a:xfrm>
              <a:off x="2915" y="2506"/>
              <a:ext cx="50" cy="50"/>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51" name="Oval 48">
              <a:extLst>
                <a:ext uri="{FF2B5EF4-FFF2-40B4-BE49-F238E27FC236}">
                  <a16:creationId xmlns:a16="http://schemas.microsoft.com/office/drawing/2014/main" id="{EEB3D9F4-EC5E-4EEA-B296-0DF1A1DBC607}"/>
                </a:ext>
              </a:extLst>
            </p:cNvPr>
            <p:cNvSpPr>
              <a:spLocks noChangeArrowheads="1"/>
            </p:cNvSpPr>
            <p:nvPr/>
          </p:nvSpPr>
          <p:spPr bwMode="auto">
            <a:xfrm>
              <a:off x="2965" y="2729"/>
              <a:ext cx="47" cy="50"/>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52" name="Oval 49">
              <a:extLst>
                <a:ext uri="{FF2B5EF4-FFF2-40B4-BE49-F238E27FC236}">
                  <a16:creationId xmlns:a16="http://schemas.microsoft.com/office/drawing/2014/main" id="{20468DFD-F2F9-4226-AA91-DB7E5BE4A2DF}"/>
                </a:ext>
              </a:extLst>
            </p:cNvPr>
            <p:cNvSpPr>
              <a:spLocks noChangeArrowheads="1"/>
            </p:cNvSpPr>
            <p:nvPr/>
          </p:nvSpPr>
          <p:spPr bwMode="auto">
            <a:xfrm>
              <a:off x="3016" y="2934"/>
              <a:ext cx="46" cy="50"/>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53" name="Oval 50">
              <a:extLst>
                <a:ext uri="{FF2B5EF4-FFF2-40B4-BE49-F238E27FC236}">
                  <a16:creationId xmlns:a16="http://schemas.microsoft.com/office/drawing/2014/main" id="{224B929C-ED5B-43A7-BB2E-354CBB06B826}"/>
                </a:ext>
              </a:extLst>
            </p:cNvPr>
            <p:cNvSpPr>
              <a:spLocks noChangeArrowheads="1"/>
            </p:cNvSpPr>
            <p:nvPr/>
          </p:nvSpPr>
          <p:spPr bwMode="auto">
            <a:xfrm>
              <a:off x="3066" y="2689"/>
              <a:ext cx="47" cy="4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54" name="Oval 51">
              <a:extLst>
                <a:ext uri="{FF2B5EF4-FFF2-40B4-BE49-F238E27FC236}">
                  <a16:creationId xmlns:a16="http://schemas.microsoft.com/office/drawing/2014/main" id="{BB3D6434-92A9-4FE0-8B80-FE581AE9AEC2}"/>
                </a:ext>
              </a:extLst>
            </p:cNvPr>
            <p:cNvSpPr>
              <a:spLocks noChangeArrowheads="1"/>
            </p:cNvSpPr>
            <p:nvPr/>
          </p:nvSpPr>
          <p:spPr bwMode="auto">
            <a:xfrm>
              <a:off x="3113" y="2538"/>
              <a:ext cx="50" cy="4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55" name="Oval 52">
              <a:extLst>
                <a:ext uri="{FF2B5EF4-FFF2-40B4-BE49-F238E27FC236}">
                  <a16:creationId xmlns:a16="http://schemas.microsoft.com/office/drawing/2014/main" id="{D2642952-7102-43D8-BF30-4B5953ADAFF8}"/>
                </a:ext>
              </a:extLst>
            </p:cNvPr>
            <p:cNvSpPr>
              <a:spLocks noChangeArrowheads="1"/>
            </p:cNvSpPr>
            <p:nvPr/>
          </p:nvSpPr>
          <p:spPr bwMode="auto">
            <a:xfrm>
              <a:off x="3163" y="2801"/>
              <a:ext cx="51" cy="4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56" name="Oval 53">
              <a:extLst>
                <a:ext uri="{FF2B5EF4-FFF2-40B4-BE49-F238E27FC236}">
                  <a16:creationId xmlns:a16="http://schemas.microsoft.com/office/drawing/2014/main" id="{33C97CB1-6D5B-485E-95A2-E630A8A59F0C}"/>
                </a:ext>
              </a:extLst>
            </p:cNvPr>
            <p:cNvSpPr>
              <a:spLocks noChangeArrowheads="1"/>
            </p:cNvSpPr>
            <p:nvPr/>
          </p:nvSpPr>
          <p:spPr bwMode="auto">
            <a:xfrm>
              <a:off x="3214" y="2743"/>
              <a:ext cx="50" cy="51"/>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57" name="Oval 54">
              <a:extLst>
                <a:ext uri="{FF2B5EF4-FFF2-40B4-BE49-F238E27FC236}">
                  <a16:creationId xmlns:a16="http://schemas.microsoft.com/office/drawing/2014/main" id="{7274A8BC-BE37-4CC7-B05D-3106F1BDB647}"/>
                </a:ext>
              </a:extLst>
            </p:cNvPr>
            <p:cNvSpPr>
              <a:spLocks noChangeArrowheads="1"/>
            </p:cNvSpPr>
            <p:nvPr/>
          </p:nvSpPr>
          <p:spPr bwMode="auto">
            <a:xfrm>
              <a:off x="3264" y="2848"/>
              <a:ext cx="47" cy="46"/>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58" name="Oval 55">
              <a:extLst>
                <a:ext uri="{FF2B5EF4-FFF2-40B4-BE49-F238E27FC236}">
                  <a16:creationId xmlns:a16="http://schemas.microsoft.com/office/drawing/2014/main" id="{BED98002-D65D-4EA8-B4EE-2203FFD9DACC}"/>
                </a:ext>
              </a:extLst>
            </p:cNvPr>
            <p:cNvSpPr>
              <a:spLocks noChangeArrowheads="1"/>
            </p:cNvSpPr>
            <p:nvPr/>
          </p:nvSpPr>
          <p:spPr bwMode="auto">
            <a:xfrm>
              <a:off x="3314" y="2628"/>
              <a:ext cx="47" cy="50"/>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59" name="Oval 56">
              <a:extLst>
                <a:ext uri="{FF2B5EF4-FFF2-40B4-BE49-F238E27FC236}">
                  <a16:creationId xmlns:a16="http://schemas.microsoft.com/office/drawing/2014/main" id="{5411F96F-3603-4D89-A51D-4C5A9FA0F8E0}"/>
                </a:ext>
              </a:extLst>
            </p:cNvPr>
            <p:cNvSpPr>
              <a:spLocks noChangeArrowheads="1"/>
            </p:cNvSpPr>
            <p:nvPr/>
          </p:nvSpPr>
          <p:spPr bwMode="auto">
            <a:xfrm>
              <a:off x="3365" y="2833"/>
              <a:ext cx="47" cy="51"/>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60" name="Oval 57">
              <a:extLst>
                <a:ext uri="{FF2B5EF4-FFF2-40B4-BE49-F238E27FC236}">
                  <a16:creationId xmlns:a16="http://schemas.microsoft.com/office/drawing/2014/main" id="{5175A595-15B2-49E1-829D-01D65CC2A888}"/>
                </a:ext>
              </a:extLst>
            </p:cNvPr>
            <p:cNvSpPr>
              <a:spLocks noChangeArrowheads="1"/>
            </p:cNvSpPr>
            <p:nvPr/>
          </p:nvSpPr>
          <p:spPr bwMode="auto">
            <a:xfrm>
              <a:off x="3415" y="3031"/>
              <a:ext cx="47" cy="51"/>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61" name="Oval 58">
              <a:extLst>
                <a:ext uri="{FF2B5EF4-FFF2-40B4-BE49-F238E27FC236}">
                  <a16:creationId xmlns:a16="http://schemas.microsoft.com/office/drawing/2014/main" id="{14D758A7-E156-4A26-A3CA-B04EFFF93A3D}"/>
                </a:ext>
              </a:extLst>
            </p:cNvPr>
            <p:cNvSpPr>
              <a:spLocks noChangeArrowheads="1"/>
            </p:cNvSpPr>
            <p:nvPr/>
          </p:nvSpPr>
          <p:spPr bwMode="auto">
            <a:xfrm>
              <a:off x="3462" y="3211"/>
              <a:ext cx="50" cy="4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62" name="Oval 59">
              <a:extLst>
                <a:ext uri="{FF2B5EF4-FFF2-40B4-BE49-F238E27FC236}">
                  <a16:creationId xmlns:a16="http://schemas.microsoft.com/office/drawing/2014/main" id="{2D0973E9-320C-43EC-B942-5820B9C5F33A}"/>
                </a:ext>
              </a:extLst>
            </p:cNvPr>
            <p:cNvSpPr>
              <a:spLocks noChangeArrowheads="1"/>
            </p:cNvSpPr>
            <p:nvPr/>
          </p:nvSpPr>
          <p:spPr bwMode="auto">
            <a:xfrm>
              <a:off x="3512" y="3035"/>
              <a:ext cx="51" cy="50"/>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63" name="Oval 60">
              <a:extLst>
                <a:ext uri="{FF2B5EF4-FFF2-40B4-BE49-F238E27FC236}">
                  <a16:creationId xmlns:a16="http://schemas.microsoft.com/office/drawing/2014/main" id="{C0A563D5-4B82-4C4B-A56C-DF05B914120E}"/>
                </a:ext>
              </a:extLst>
            </p:cNvPr>
            <p:cNvSpPr>
              <a:spLocks noChangeArrowheads="1"/>
            </p:cNvSpPr>
            <p:nvPr/>
          </p:nvSpPr>
          <p:spPr bwMode="auto">
            <a:xfrm>
              <a:off x="3563" y="2981"/>
              <a:ext cx="50" cy="4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64" name="Oval 61">
              <a:extLst>
                <a:ext uri="{FF2B5EF4-FFF2-40B4-BE49-F238E27FC236}">
                  <a16:creationId xmlns:a16="http://schemas.microsoft.com/office/drawing/2014/main" id="{30040009-25D1-43C1-802C-A577C140D69E}"/>
                </a:ext>
              </a:extLst>
            </p:cNvPr>
            <p:cNvSpPr>
              <a:spLocks noChangeArrowheads="1"/>
            </p:cNvSpPr>
            <p:nvPr/>
          </p:nvSpPr>
          <p:spPr bwMode="auto">
            <a:xfrm>
              <a:off x="3613" y="3056"/>
              <a:ext cx="51" cy="4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65" name="Oval 62">
              <a:extLst>
                <a:ext uri="{FF2B5EF4-FFF2-40B4-BE49-F238E27FC236}">
                  <a16:creationId xmlns:a16="http://schemas.microsoft.com/office/drawing/2014/main" id="{64BC1EE0-DF6B-45A2-B4FE-056636FF72FC}"/>
                </a:ext>
              </a:extLst>
            </p:cNvPr>
            <p:cNvSpPr>
              <a:spLocks noChangeArrowheads="1"/>
            </p:cNvSpPr>
            <p:nvPr/>
          </p:nvSpPr>
          <p:spPr bwMode="auto">
            <a:xfrm>
              <a:off x="3664" y="3157"/>
              <a:ext cx="46" cy="51"/>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66" name="Oval 63">
              <a:extLst>
                <a:ext uri="{FF2B5EF4-FFF2-40B4-BE49-F238E27FC236}">
                  <a16:creationId xmlns:a16="http://schemas.microsoft.com/office/drawing/2014/main" id="{4A760D85-B465-407E-9A40-C3E6487336E7}"/>
                </a:ext>
              </a:extLst>
            </p:cNvPr>
            <p:cNvSpPr>
              <a:spLocks noChangeArrowheads="1"/>
            </p:cNvSpPr>
            <p:nvPr/>
          </p:nvSpPr>
          <p:spPr bwMode="auto">
            <a:xfrm>
              <a:off x="3714" y="3150"/>
              <a:ext cx="47" cy="4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67" name="Oval 64">
              <a:extLst>
                <a:ext uri="{FF2B5EF4-FFF2-40B4-BE49-F238E27FC236}">
                  <a16:creationId xmlns:a16="http://schemas.microsoft.com/office/drawing/2014/main" id="{F15A7BF3-FA3A-4FD1-83F4-88E9075AD2DE}"/>
                </a:ext>
              </a:extLst>
            </p:cNvPr>
            <p:cNvSpPr>
              <a:spLocks noChangeArrowheads="1"/>
            </p:cNvSpPr>
            <p:nvPr/>
          </p:nvSpPr>
          <p:spPr bwMode="auto">
            <a:xfrm>
              <a:off x="3764" y="3060"/>
              <a:ext cx="47" cy="50"/>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68" name="Oval 65">
              <a:extLst>
                <a:ext uri="{FF2B5EF4-FFF2-40B4-BE49-F238E27FC236}">
                  <a16:creationId xmlns:a16="http://schemas.microsoft.com/office/drawing/2014/main" id="{9CAC9FC5-CCF5-4ED4-9DA4-5AA378AA57F1}"/>
                </a:ext>
              </a:extLst>
            </p:cNvPr>
            <p:cNvSpPr>
              <a:spLocks noChangeArrowheads="1"/>
            </p:cNvSpPr>
            <p:nvPr/>
          </p:nvSpPr>
          <p:spPr bwMode="auto">
            <a:xfrm>
              <a:off x="3815" y="3182"/>
              <a:ext cx="47" cy="51"/>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69" name="Oval 66">
              <a:extLst>
                <a:ext uri="{FF2B5EF4-FFF2-40B4-BE49-F238E27FC236}">
                  <a16:creationId xmlns:a16="http://schemas.microsoft.com/office/drawing/2014/main" id="{8BD3A209-87A4-4E07-873E-E57CE783A83C}"/>
                </a:ext>
              </a:extLst>
            </p:cNvPr>
            <p:cNvSpPr>
              <a:spLocks noChangeArrowheads="1"/>
            </p:cNvSpPr>
            <p:nvPr/>
          </p:nvSpPr>
          <p:spPr bwMode="auto">
            <a:xfrm>
              <a:off x="3862" y="3064"/>
              <a:ext cx="50" cy="46"/>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70" name="Oval 67">
              <a:extLst>
                <a:ext uri="{FF2B5EF4-FFF2-40B4-BE49-F238E27FC236}">
                  <a16:creationId xmlns:a16="http://schemas.microsoft.com/office/drawing/2014/main" id="{B6D12F8F-1FC7-4B26-972B-AA18E84817D8}"/>
                </a:ext>
              </a:extLst>
            </p:cNvPr>
            <p:cNvSpPr>
              <a:spLocks noChangeArrowheads="1"/>
            </p:cNvSpPr>
            <p:nvPr/>
          </p:nvSpPr>
          <p:spPr bwMode="auto">
            <a:xfrm>
              <a:off x="3912" y="3200"/>
              <a:ext cx="50" cy="4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71" name="Oval 68">
              <a:extLst>
                <a:ext uri="{FF2B5EF4-FFF2-40B4-BE49-F238E27FC236}">
                  <a16:creationId xmlns:a16="http://schemas.microsoft.com/office/drawing/2014/main" id="{961387DF-8CFC-40E6-870D-7186ED3CFEA6}"/>
                </a:ext>
              </a:extLst>
            </p:cNvPr>
            <p:cNvSpPr>
              <a:spLocks noChangeArrowheads="1"/>
            </p:cNvSpPr>
            <p:nvPr/>
          </p:nvSpPr>
          <p:spPr bwMode="auto">
            <a:xfrm>
              <a:off x="3962" y="3208"/>
              <a:ext cx="51" cy="46"/>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72" name="Oval 69">
              <a:extLst>
                <a:ext uri="{FF2B5EF4-FFF2-40B4-BE49-F238E27FC236}">
                  <a16:creationId xmlns:a16="http://schemas.microsoft.com/office/drawing/2014/main" id="{68DC92D8-CFD3-4AFF-82CB-51F151AF908A}"/>
                </a:ext>
              </a:extLst>
            </p:cNvPr>
            <p:cNvSpPr>
              <a:spLocks noChangeArrowheads="1"/>
            </p:cNvSpPr>
            <p:nvPr/>
          </p:nvSpPr>
          <p:spPr bwMode="auto">
            <a:xfrm>
              <a:off x="4013" y="3096"/>
              <a:ext cx="47" cy="4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73" name="Oval 70">
              <a:extLst>
                <a:ext uri="{FF2B5EF4-FFF2-40B4-BE49-F238E27FC236}">
                  <a16:creationId xmlns:a16="http://schemas.microsoft.com/office/drawing/2014/main" id="{A1B4638D-AAEB-4C63-9D8C-367F00417102}"/>
                </a:ext>
              </a:extLst>
            </p:cNvPr>
            <p:cNvSpPr>
              <a:spLocks noChangeArrowheads="1"/>
            </p:cNvSpPr>
            <p:nvPr/>
          </p:nvSpPr>
          <p:spPr bwMode="auto">
            <a:xfrm>
              <a:off x="4063" y="3013"/>
              <a:ext cx="47" cy="4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74" name="Oval 71">
              <a:extLst>
                <a:ext uri="{FF2B5EF4-FFF2-40B4-BE49-F238E27FC236}">
                  <a16:creationId xmlns:a16="http://schemas.microsoft.com/office/drawing/2014/main" id="{655EE265-45A4-4253-A5DB-5299652B3AE5}"/>
                </a:ext>
              </a:extLst>
            </p:cNvPr>
            <p:cNvSpPr>
              <a:spLocks noChangeArrowheads="1"/>
            </p:cNvSpPr>
            <p:nvPr/>
          </p:nvSpPr>
          <p:spPr bwMode="auto">
            <a:xfrm>
              <a:off x="4114" y="3154"/>
              <a:ext cx="46" cy="50"/>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75" name="Oval 72">
              <a:extLst>
                <a:ext uri="{FF2B5EF4-FFF2-40B4-BE49-F238E27FC236}">
                  <a16:creationId xmlns:a16="http://schemas.microsoft.com/office/drawing/2014/main" id="{D0144E9B-6D6A-455A-8267-3F9F65212475}"/>
                </a:ext>
              </a:extLst>
            </p:cNvPr>
            <p:cNvSpPr>
              <a:spLocks noChangeArrowheads="1"/>
            </p:cNvSpPr>
            <p:nvPr/>
          </p:nvSpPr>
          <p:spPr bwMode="auto">
            <a:xfrm>
              <a:off x="4164" y="3042"/>
              <a:ext cx="47" cy="50"/>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76" name="Oval 73">
              <a:extLst>
                <a:ext uri="{FF2B5EF4-FFF2-40B4-BE49-F238E27FC236}">
                  <a16:creationId xmlns:a16="http://schemas.microsoft.com/office/drawing/2014/main" id="{81745DF7-7340-46AB-8083-E8D480B655AB}"/>
                </a:ext>
              </a:extLst>
            </p:cNvPr>
            <p:cNvSpPr>
              <a:spLocks noChangeArrowheads="1"/>
            </p:cNvSpPr>
            <p:nvPr/>
          </p:nvSpPr>
          <p:spPr bwMode="auto">
            <a:xfrm>
              <a:off x="4211" y="2948"/>
              <a:ext cx="50" cy="4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77" name="Oval 74">
              <a:extLst>
                <a:ext uri="{FF2B5EF4-FFF2-40B4-BE49-F238E27FC236}">
                  <a16:creationId xmlns:a16="http://schemas.microsoft.com/office/drawing/2014/main" id="{AB674948-49EA-43DB-A656-8017EB005C69}"/>
                </a:ext>
              </a:extLst>
            </p:cNvPr>
            <p:cNvSpPr>
              <a:spLocks noChangeArrowheads="1"/>
            </p:cNvSpPr>
            <p:nvPr/>
          </p:nvSpPr>
          <p:spPr bwMode="auto">
            <a:xfrm>
              <a:off x="4261" y="3121"/>
              <a:ext cx="51" cy="4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78" name="Oval 75">
              <a:extLst>
                <a:ext uri="{FF2B5EF4-FFF2-40B4-BE49-F238E27FC236}">
                  <a16:creationId xmlns:a16="http://schemas.microsoft.com/office/drawing/2014/main" id="{BF1D2F86-3F06-4D7E-96D4-1C175C58B048}"/>
                </a:ext>
              </a:extLst>
            </p:cNvPr>
            <p:cNvSpPr>
              <a:spLocks noChangeArrowheads="1"/>
            </p:cNvSpPr>
            <p:nvPr/>
          </p:nvSpPr>
          <p:spPr bwMode="auto">
            <a:xfrm>
              <a:off x="4312" y="3384"/>
              <a:ext cx="50" cy="4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79" name="Oval 76">
              <a:extLst>
                <a:ext uri="{FF2B5EF4-FFF2-40B4-BE49-F238E27FC236}">
                  <a16:creationId xmlns:a16="http://schemas.microsoft.com/office/drawing/2014/main" id="{7D4C15C2-7938-4B8D-9B84-7D8E69923FDD}"/>
                </a:ext>
              </a:extLst>
            </p:cNvPr>
            <p:cNvSpPr>
              <a:spLocks noChangeArrowheads="1"/>
            </p:cNvSpPr>
            <p:nvPr/>
          </p:nvSpPr>
          <p:spPr bwMode="auto">
            <a:xfrm>
              <a:off x="4362" y="3308"/>
              <a:ext cx="47" cy="51"/>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80" name="Oval 77">
              <a:extLst>
                <a:ext uri="{FF2B5EF4-FFF2-40B4-BE49-F238E27FC236}">
                  <a16:creationId xmlns:a16="http://schemas.microsoft.com/office/drawing/2014/main" id="{B6669F2A-5DA8-4D6B-807B-A405DDB845EC}"/>
                </a:ext>
              </a:extLst>
            </p:cNvPr>
            <p:cNvSpPr>
              <a:spLocks noChangeArrowheads="1"/>
            </p:cNvSpPr>
            <p:nvPr/>
          </p:nvSpPr>
          <p:spPr bwMode="auto">
            <a:xfrm>
              <a:off x="4412" y="3262"/>
              <a:ext cx="47" cy="50"/>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81" name="Oval 78">
              <a:extLst>
                <a:ext uri="{FF2B5EF4-FFF2-40B4-BE49-F238E27FC236}">
                  <a16:creationId xmlns:a16="http://schemas.microsoft.com/office/drawing/2014/main" id="{5517181C-078A-43C4-9FDA-A9A909AF3193}"/>
                </a:ext>
              </a:extLst>
            </p:cNvPr>
            <p:cNvSpPr>
              <a:spLocks noChangeArrowheads="1"/>
            </p:cNvSpPr>
            <p:nvPr/>
          </p:nvSpPr>
          <p:spPr bwMode="auto">
            <a:xfrm>
              <a:off x="4463" y="3355"/>
              <a:ext cx="47" cy="51"/>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82" name="Oval 79">
              <a:extLst>
                <a:ext uri="{FF2B5EF4-FFF2-40B4-BE49-F238E27FC236}">
                  <a16:creationId xmlns:a16="http://schemas.microsoft.com/office/drawing/2014/main" id="{979D8BB8-06FF-4F33-AEBE-93CD84782EFA}"/>
                </a:ext>
              </a:extLst>
            </p:cNvPr>
            <p:cNvSpPr>
              <a:spLocks noChangeArrowheads="1"/>
            </p:cNvSpPr>
            <p:nvPr/>
          </p:nvSpPr>
          <p:spPr bwMode="auto">
            <a:xfrm>
              <a:off x="4513" y="3366"/>
              <a:ext cx="47" cy="4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83" name="Oval 80">
              <a:extLst>
                <a:ext uri="{FF2B5EF4-FFF2-40B4-BE49-F238E27FC236}">
                  <a16:creationId xmlns:a16="http://schemas.microsoft.com/office/drawing/2014/main" id="{6761B9BD-ECCE-4D9A-B637-720F5C027A97}"/>
                </a:ext>
              </a:extLst>
            </p:cNvPr>
            <p:cNvSpPr>
              <a:spLocks noChangeArrowheads="1"/>
            </p:cNvSpPr>
            <p:nvPr/>
          </p:nvSpPr>
          <p:spPr bwMode="auto">
            <a:xfrm>
              <a:off x="4560" y="3413"/>
              <a:ext cx="50" cy="50"/>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84" name="Oval 81">
              <a:extLst>
                <a:ext uri="{FF2B5EF4-FFF2-40B4-BE49-F238E27FC236}">
                  <a16:creationId xmlns:a16="http://schemas.microsoft.com/office/drawing/2014/main" id="{7C6B9795-FF66-4E4C-939D-115A6B15C855}"/>
                </a:ext>
              </a:extLst>
            </p:cNvPr>
            <p:cNvSpPr>
              <a:spLocks noChangeArrowheads="1"/>
            </p:cNvSpPr>
            <p:nvPr/>
          </p:nvSpPr>
          <p:spPr bwMode="auto">
            <a:xfrm>
              <a:off x="4610" y="3416"/>
              <a:ext cx="51" cy="51"/>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85" name="Oval 82">
              <a:extLst>
                <a:ext uri="{FF2B5EF4-FFF2-40B4-BE49-F238E27FC236}">
                  <a16:creationId xmlns:a16="http://schemas.microsoft.com/office/drawing/2014/main" id="{D5573FB0-69A9-4A3A-B2C2-E018C08173DC}"/>
                </a:ext>
              </a:extLst>
            </p:cNvPr>
            <p:cNvSpPr>
              <a:spLocks noChangeArrowheads="1"/>
            </p:cNvSpPr>
            <p:nvPr/>
          </p:nvSpPr>
          <p:spPr bwMode="auto">
            <a:xfrm>
              <a:off x="4661" y="3384"/>
              <a:ext cx="50" cy="4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86" name="Oval 83">
              <a:extLst>
                <a:ext uri="{FF2B5EF4-FFF2-40B4-BE49-F238E27FC236}">
                  <a16:creationId xmlns:a16="http://schemas.microsoft.com/office/drawing/2014/main" id="{7B01636D-54F6-4B42-A199-3173F20E2143}"/>
                </a:ext>
              </a:extLst>
            </p:cNvPr>
            <p:cNvSpPr>
              <a:spLocks noChangeArrowheads="1"/>
            </p:cNvSpPr>
            <p:nvPr/>
          </p:nvSpPr>
          <p:spPr bwMode="auto">
            <a:xfrm>
              <a:off x="4711" y="3398"/>
              <a:ext cx="47" cy="51"/>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87" name="Oval 84">
              <a:extLst>
                <a:ext uri="{FF2B5EF4-FFF2-40B4-BE49-F238E27FC236}">
                  <a16:creationId xmlns:a16="http://schemas.microsoft.com/office/drawing/2014/main" id="{5CF14605-0E53-4BB6-AE53-B9E140A912B5}"/>
                </a:ext>
              </a:extLst>
            </p:cNvPr>
            <p:cNvSpPr>
              <a:spLocks noChangeArrowheads="1"/>
            </p:cNvSpPr>
            <p:nvPr/>
          </p:nvSpPr>
          <p:spPr bwMode="auto">
            <a:xfrm>
              <a:off x="4762" y="3197"/>
              <a:ext cx="46" cy="50"/>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88" name="Oval 85">
              <a:extLst>
                <a:ext uri="{FF2B5EF4-FFF2-40B4-BE49-F238E27FC236}">
                  <a16:creationId xmlns:a16="http://schemas.microsoft.com/office/drawing/2014/main" id="{416593EA-F96C-4331-B463-26E2990BCF5A}"/>
                </a:ext>
              </a:extLst>
            </p:cNvPr>
            <p:cNvSpPr>
              <a:spLocks noChangeArrowheads="1"/>
            </p:cNvSpPr>
            <p:nvPr/>
          </p:nvSpPr>
          <p:spPr bwMode="auto">
            <a:xfrm>
              <a:off x="4812" y="3186"/>
              <a:ext cx="47" cy="4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89" name="Oval 86">
              <a:extLst>
                <a:ext uri="{FF2B5EF4-FFF2-40B4-BE49-F238E27FC236}">
                  <a16:creationId xmlns:a16="http://schemas.microsoft.com/office/drawing/2014/main" id="{40A24E9E-A9A8-4975-A455-792F946E71CD}"/>
                </a:ext>
              </a:extLst>
            </p:cNvPr>
            <p:cNvSpPr>
              <a:spLocks noChangeArrowheads="1"/>
            </p:cNvSpPr>
            <p:nvPr/>
          </p:nvSpPr>
          <p:spPr bwMode="auto">
            <a:xfrm>
              <a:off x="4862" y="3186"/>
              <a:ext cx="47" cy="50"/>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90" name="Oval 87">
              <a:extLst>
                <a:ext uri="{FF2B5EF4-FFF2-40B4-BE49-F238E27FC236}">
                  <a16:creationId xmlns:a16="http://schemas.microsoft.com/office/drawing/2014/main" id="{8CA180EC-0916-4C52-AEEC-253F65BEE5E6}"/>
                </a:ext>
              </a:extLst>
            </p:cNvPr>
            <p:cNvSpPr>
              <a:spLocks noChangeArrowheads="1"/>
            </p:cNvSpPr>
            <p:nvPr/>
          </p:nvSpPr>
          <p:spPr bwMode="auto">
            <a:xfrm>
              <a:off x="4909" y="3031"/>
              <a:ext cx="51" cy="51"/>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91" name="Oval 88">
              <a:extLst>
                <a:ext uri="{FF2B5EF4-FFF2-40B4-BE49-F238E27FC236}">
                  <a16:creationId xmlns:a16="http://schemas.microsoft.com/office/drawing/2014/main" id="{1630B0C1-D79D-4362-B742-65EDA4292159}"/>
                </a:ext>
              </a:extLst>
            </p:cNvPr>
            <p:cNvSpPr>
              <a:spLocks noChangeArrowheads="1"/>
            </p:cNvSpPr>
            <p:nvPr/>
          </p:nvSpPr>
          <p:spPr bwMode="auto">
            <a:xfrm>
              <a:off x="4960" y="2880"/>
              <a:ext cx="50" cy="50"/>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92" name="Oval 89">
              <a:extLst>
                <a:ext uri="{FF2B5EF4-FFF2-40B4-BE49-F238E27FC236}">
                  <a16:creationId xmlns:a16="http://schemas.microsoft.com/office/drawing/2014/main" id="{FEA7786E-BA9E-4436-AB0B-417E4C457235}"/>
                </a:ext>
              </a:extLst>
            </p:cNvPr>
            <p:cNvSpPr>
              <a:spLocks noChangeArrowheads="1"/>
            </p:cNvSpPr>
            <p:nvPr/>
          </p:nvSpPr>
          <p:spPr bwMode="auto">
            <a:xfrm>
              <a:off x="5010" y="2794"/>
              <a:ext cx="50" cy="46"/>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93" name="Oval 90">
              <a:extLst>
                <a:ext uri="{FF2B5EF4-FFF2-40B4-BE49-F238E27FC236}">
                  <a16:creationId xmlns:a16="http://schemas.microsoft.com/office/drawing/2014/main" id="{132B3E68-8621-44D0-ADED-79CFB953A3D1}"/>
                </a:ext>
              </a:extLst>
            </p:cNvPr>
            <p:cNvSpPr>
              <a:spLocks noChangeArrowheads="1"/>
            </p:cNvSpPr>
            <p:nvPr/>
          </p:nvSpPr>
          <p:spPr bwMode="auto">
            <a:xfrm>
              <a:off x="5060" y="2657"/>
              <a:ext cx="47" cy="50"/>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94" name="Oval 91">
              <a:extLst>
                <a:ext uri="{FF2B5EF4-FFF2-40B4-BE49-F238E27FC236}">
                  <a16:creationId xmlns:a16="http://schemas.microsoft.com/office/drawing/2014/main" id="{664A199D-8415-49E9-9292-DF5B66236913}"/>
                </a:ext>
              </a:extLst>
            </p:cNvPr>
            <p:cNvSpPr>
              <a:spLocks noChangeArrowheads="1"/>
            </p:cNvSpPr>
            <p:nvPr/>
          </p:nvSpPr>
          <p:spPr bwMode="auto">
            <a:xfrm>
              <a:off x="5111" y="2012"/>
              <a:ext cx="47" cy="4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95" name="Oval 92">
              <a:extLst>
                <a:ext uri="{FF2B5EF4-FFF2-40B4-BE49-F238E27FC236}">
                  <a16:creationId xmlns:a16="http://schemas.microsoft.com/office/drawing/2014/main" id="{34790C7F-C35E-45D2-B71D-9DDA414A806A}"/>
                </a:ext>
              </a:extLst>
            </p:cNvPr>
            <p:cNvSpPr>
              <a:spLocks noChangeArrowheads="1"/>
            </p:cNvSpPr>
            <p:nvPr/>
          </p:nvSpPr>
          <p:spPr bwMode="auto">
            <a:xfrm>
              <a:off x="5161" y="2660"/>
              <a:ext cx="47" cy="4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96" name="Oval 93">
              <a:extLst>
                <a:ext uri="{FF2B5EF4-FFF2-40B4-BE49-F238E27FC236}">
                  <a16:creationId xmlns:a16="http://schemas.microsoft.com/office/drawing/2014/main" id="{8600DBAC-70EF-43D1-A42D-F22559D8A7EC}"/>
                </a:ext>
              </a:extLst>
            </p:cNvPr>
            <p:cNvSpPr>
              <a:spLocks noChangeArrowheads="1"/>
            </p:cNvSpPr>
            <p:nvPr/>
          </p:nvSpPr>
          <p:spPr bwMode="auto">
            <a:xfrm>
              <a:off x="5212" y="2095"/>
              <a:ext cx="46" cy="51"/>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97" name="Oval 94">
              <a:extLst>
                <a:ext uri="{FF2B5EF4-FFF2-40B4-BE49-F238E27FC236}">
                  <a16:creationId xmlns:a16="http://schemas.microsoft.com/office/drawing/2014/main" id="{EE47FD6F-C6DB-4CCC-9454-A538F2E87805}"/>
                </a:ext>
              </a:extLst>
            </p:cNvPr>
            <p:cNvSpPr>
              <a:spLocks noChangeArrowheads="1"/>
            </p:cNvSpPr>
            <p:nvPr/>
          </p:nvSpPr>
          <p:spPr bwMode="auto">
            <a:xfrm>
              <a:off x="5258" y="2297"/>
              <a:ext cx="51" cy="4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98" name="Oval 95">
              <a:extLst>
                <a:ext uri="{FF2B5EF4-FFF2-40B4-BE49-F238E27FC236}">
                  <a16:creationId xmlns:a16="http://schemas.microsoft.com/office/drawing/2014/main" id="{C6D4655F-0196-4E92-A809-3EF5BE72EBEC}"/>
                </a:ext>
              </a:extLst>
            </p:cNvPr>
            <p:cNvSpPr>
              <a:spLocks noChangeArrowheads="1"/>
            </p:cNvSpPr>
            <p:nvPr/>
          </p:nvSpPr>
          <p:spPr bwMode="auto">
            <a:xfrm>
              <a:off x="5309" y="2329"/>
              <a:ext cx="50" cy="4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99" name="Oval 96">
              <a:extLst>
                <a:ext uri="{FF2B5EF4-FFF2-40B4-BE49-F238E27FC236}">
                  <a16:creationId xmlns:a16="http://schemas.microsoft.com/office/drawing/2014/main" id="{284ED12D-2668-4513-AB7A-2C83511A7C5E}"/>
                </a:ext>
              </a:extLst>
            </p:cNvPr>
            <p:cNvSpPr>
              <a:spLocks noChangeArrowheads="1"/>
            </p:cNvSpPr>
            <p:nvPr/>
          </p:nvSpPr>
          <p:spPr bwMode="auto">
            <a:xfrm>
              <a:off x="5359" y="2520"/>
              <a:ext cx="51" cy="50"/>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00" name="Oval 97">
              <a:extLst>
                <a:ext uri="{FF2B5EF4-FFF2-40B4-BE49-F238E27FC236}">
                  <a16:creationId xmlns:a16="http://schemas.microsoft.com/office/drawing/2014/main" id="{1AE8FC71-21A6-4349-B5F6-6AD7D0AF8AF2}"/>
                </a:ext>
              </a:extLst>
            </p:cNvPr>
            <p:cNvSpPr>
              <a:spLocks noChangeArrowheads="1"/>
            </p:cNvSpPr>
            <p:nvPr/>
          </p:nvSpPr>
          <p:spPr bwMode="auto">
            <a:xfrm>
              <a:off x="5410" y="2261"/>
              <a:ext cx="50" cy="4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01" name="Oval 98">
              <a:extLst>
                <a:ext uri="{FF2B5EF4-FFF2-40B4-BE49-F238E27FC236}">
                  <a16:creationId xmlns:a16="http://schemas.microsoft.com/office/drawing/2014/main" id="{C1F3AD1A-EADD-43EB-9853-1CF4FDD05A1F}"/>
                </a:ext>
              </a:extLst>
            </p:cNvPr>
            <p:cNvSpPr>
              <a:spLocks noChangeArrowheads="1"/>
            </p:cNvSpPr>
            <p:nvPr/>
          </p:nvSpPr>
          <p:spPr bwMode="auto">
            <a:xfrm>
              <a:off x="5460" y="2347"/>
              <a:ext cx="47" cy="4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02" name="Oval 99">
              <a:extLst>
                <a:ext uri="{FF2B5EF4-FFF2-40B4-BE49-F238E27FC236}">
                  <a16:creationId xmlns:a16="http://schemas.microsoft.com/office/drawing/2014/main" id="{384981F2-94C2-4C90-8190-579260DA7A8A}"/>
                </a:ext>
              </a:extLst>
            </p:cNvPr>
            <p:cNvSpPr>
              <a:spLocks noChangeArrowheads="1"/>
            </p:cNvSpPr>
            <p:nvPr/>
          </p:nvSpPr>
          <p:spPr bwMode="auto">
            <a:xfrm>
              <a:off x="5510" y="2347"/>
              <a:ext cx="47" cy="4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03" name="Oval 100">
              <a:extLst>
                <a:ext uri="{FF2B5EF4-FFF2-40B4-BE49-F238E27FC236}">
                  <a16:creationId xmlns:a16="http://schemas.microsoft.com/office/drawing/2014/main" id="{7A552674-6ECB-4C34-A94F-2A6D6D68F76A}"/>
                </a:ext>
              </a:extLst>
            </p:cNvPr>
            <p:cNvSpPr>
              <a:spLocks noChangeArrowheads="1"/>
            </p:cNvSpPr>
            <p:nvPr/>
          </p:nvSpPr>
          <p:spPr bwMode="auto">
            <a:xfrm>
              <a:off x="5561" y="2149"/>
              <a:ext cx="47" cy="4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04" name="Oval 101">
              <a:extLst>
                <a:ext uri="{FF2B5EF4-FFF2-40B4-BE49-F238E27FC236}">
                  <a16:creationId xmlns:a16="http://schemas.microsoft.com/office/drawing/2014/main" id="{9E59DCFE-4540-43A9-A7D1-CAA041840A2A}"/>
                </a:ext>
              </a:extLst>
            </p:cNvPr>
            <p:cNvSpPr>
              <a:spLocks noChangeArrowheads="1"/>
            </p:cNvSpPr>
            <p:nvPr/>
          </p:nvSpPr>
          <p:spPr bwMode="auto">
            <a:xfrm>
              <a:off x="5608" y="1858"/>
              <a:ext cx="50" cy="50"/>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05" name="Oval 102">
              <a:extLst>
                <a:ext uri="{FF2B5EF4-FFF2-40B4-BE49-F238E27FC236}">
                  <a16:creationId xmlns:a16="http://schemas.microsoft.com/office/drawing/2014/main" id="{5C50A2FF-0C64-4FAF-9207-55E0A2188134}"/>
                </a:ext>
              </a:extLst>
            </p:cNvPr>
            <p:cNvSpPr>
              <a:spLocks noChangeArrowheads="1"/>
            </p:cNvSpPr>
            <p:nvPr/>
          </p:nvSpPr>
          <p:spPr bwMode="auto">
            <a:xfrm>
              <a:off x="5658" y="1595"/>
              <a:ext cx="50" cy="4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06" name="Oval 103">
              <a:extLst>
                <a:ext uri="{FF2B5EF4-FFF2-40B4-BE49-F238E27FC236}">
                  <a16:creationId xmlns:a16="http://schemas.microsoft.com/office/drawing/2014/main" id="{AD23F177-B769-48B1-8589-7CE745014DD7}"/>
                </a:ext>
              </a:extLst>
            </p:cNvPr>
            <p:cNvSpPr>
              <a:spLocks noChangeArrowheads="1"/>
            </p:cNvSpPr>
            <p:nvPr/>
          </p:nvSpPr>
          <p:spPr bwMode="auto">
            <a:xfrm>
              <a:off x="5708" y="1379"/>
              <a:ext cx="51" cy="50"/>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07" name="Oval 104">
              <a:extLst>
                <a:ext uri="{FF2B5EF4-FFF2-40B4-BE49-F238E27FC236}">
                  <a16:creationId xmlns:a16="http://schemas.microsoft.com/office/drawing/2014/main" id="{94E9B203-3A11-4B28-9727-F1B006A25F1D}"/>
                </a:ext>
              </a:extLst>
            </p:cNvPr>
            <p:cNvSpPr>
              <a:spLocks noChangeArrowheads="1"/>
            </p:cNvSpPr>
            <p:nvPr/>
          </p:nvSpPr>
          <p:spPr bwMode="auto">
            <a:xfrm>
              <a:off x="5759" y="1188"/>
              <a:ext cx="50" cy="50"/>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08" name="Oval 105">
              <a:extLst>
                <a:ext uri="{FF2B5EF4-FFF2-40B4-BE49-F238E27FC236}">
                  <a16:creationId xmlns:a16="http://schemas.microsoft.com/office/drawing/2014/main" id="{C8C809C7-9D12-4BBA-BC50-2195ECD3C0CE}"/>
                </a:ext>
              </a:extLst>
            </p:cNvPr>
            <p:cNvSpPr>
              <a:spLocks noChangeArrowheads="1"/>
            </p:cNvSpPr>
            <p:nvPr/>
          </p:nvSpPr>
          <p:spPr bwMode="auto">
            <a:xfrm>
              <a:off x="5809" y="896"/>
              <a:ext cx="47" cy="4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09" name="Oval 106">
              <a:extLst>
                <a:ext uri="{FF2B5EF4-FFF2-40B4-BE49-F238E27FC236}">
                  <a16:creationId xmlns:a16="http://schemas.microsoft.com/office/drawing/2014/main" id="{48687488-E4B5-4F21-BB11-97E35D94D4A3}"/>
                </a:ext>
              </a:extLst>
            </p:cNvPr>
            <p:cNvSpPr>
              <a:spLocks noChangeArrowheads="1"/>
            </p:cNvSpPr>
            <p:nvPr/>
          </p:nvSpPr>
          <p:spPr bwMode="auto">
            <a:xfrm>
              <a:off x="5860" y="1552"/>
              <a:ext cx="46" cy="50"/>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10" name="Oval 107">
              <a:extLst>
                <a:ext uri="{FF2B5EF4-FFF2-40B4-BE49-F238E27FC236}">
                  <a16:creationId xmlns:a16="http://schemas.microsoft.com/office/drawing/2014/main" id="{60AAC71D-0132-4603-8AF5-DD3C87516EEB}"/>
                </a:ext>
              </a:extLst>
            </p:cNvPr>
            <p:cNvSpPr>
              <a:spLocks noChangeArrowheads="1"/>
            </p:cNvSpPr>
            <p:nvPr/>
          </p:nvSpPr>
          <p:spPr bwMode="auto">
            <a:xfrm>
              <a:off x="5910" y="1822"/>
              <a:ext cx="47" cy="50"/>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11" name="Oval 108">
              <a:extLst>
                <a:ext uri="{FF2B5EF4-FFF2-40B4-BE49-F238E27FC236}">
                  <a16:creationId xmlns:a16="http://schemas.microsoft.com/office/drawing/2014/main" id="{6DE5AE0C-42A6-4C27-9E1A-EB99BB14CEA2}"/>
                </a:ext>
              </a:extLst>
            </p:cNvPr>
            <p:cNvSpPr>
              <a:spLocks noChangeArrowheads="1"/>
            </p:cNvSpPr>
            <p:nvPr/>
          </p:nvSpPr>
          <p:spPr bwMode="auto">
            <a:xfrm>
              <a:off x="5960" y="1692"/>
              <a:ext cx="47" cy="4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12" name="Oval 109">
              <a:extLst>
                <a:ext uri="{FF2B5EF4-FFF2-40B4-BE49-F238E27FC236}">
                  <a16:creationId xmlns:a16="http://schemas.microsoft.com/office/drawing/2014/main" id="{8271991B-71D6-44AA-80B8-0B1648E40C7E}"/>
                </a:ext>
              </a:extLst>
            </p:cNvPr>
            <p:cNvSpPr>
              <a:spLocks noChangeArrowheads="1"/>
            </p:cNvSpPr>
            <p:nvPr/>
          </p:nvSpPr>
          <p:spPr bwMode="auto">
            <a:xfrm>
              <a:off x="6007" y="1249"/>
              <a:ext cx="51" cy="4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13" name="Oval 110">
              <a:extLst>
                <a:ext uri="{FF2B5EF4-FFF2-40B4-BE49-F238E27FC236}">
                  <a16:creationId xmlns:a16="http://schemas.microsoft.com/office/drawing/2014/main" id="{3737F8ED-C9C3-477B-9E11-6285D7772765}"/>
                </a:ext>
              </a:extLst>
            </p:cNvPr>
            <p:cNvSpPr>
              <a:spLocks noChangeArrowheads="1"/>
            </p:cNvSpPr>
            <p:nvPr/>
          </p:nvSpPr>
          <p:spPr bwMode="auto">
            <a:xfrm>
              <a:off x="6058" y="817"/>
              <a:ext cx="50" cy="4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14" name="Oval 111">
              <a:extLst>
                <a:ext uri="{FF2B5EF4-FFF2-40B4-BE49-F238E27FC236}">
                  <a16:creationId xmlns:a16="http://schemas.microsoft.com/office/drawing/2014/main" id="{10DBF72F-D1A3-41B7-9635-3FB3CC1891A2}"/>
                </a:ext>
              </a:extLst>
            </p:cNvPr>
            <p:cNvSpPr>
              <a:spLocks noChangeArrowheads="1"/>
            </p:cNvSpPr>
            <p:nvPr/>
          </p:nvSpPr>
          <p:spPr bwMode="auto">
            <a:xfrm>
              <a:off x="6108" y="637"/>
              <a:ext cx="50" cy="4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15" name="Oval 112">
              <a:extLst>
                <a:ext uri="{FF2B5EF4-FFF2-40B4-BE49-F238E27FC236}">
                  <a16:creationId xmlns:a16="http://schemas.microsoft.com/office/drawing/2014/main" id="{7ECA59B3-631E-4887-959F-BDD698C3EB29}"/>
                </a:ext>
              </a:extLst>
            </p:cNvPr>
            <p:cNvSpPr>
              <a:spLocks noChangeArrowheads="1"/>
            </p:cNvSpPr>
            <p:nvPr/>
          </p:nvSpPr>
          <p:spPr bwMode="auto">
            <a:xfrm>
              <a:off x="6158" y="500"/>
              <a:ext cx="47" cy="51"/>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16" name="Oval 113">
              <a:extLst>
                <a:ext uri="{FF2B5EF4-FFF2-40B4-BE49-F238E27FC236}">
                  <a16:creationId xmlns:a16="http://schemas.microsoft.com/office/drawing/2014/main" id="{C1A4D64A-C340-4620-9EA3-46CF530B046E}"/>
                </a:ext>
              </a:extLst>
            </p:cNvPr>
            <p:cNvSpPr>
              <a:spLocks noChangeArrowheads="1"/>
            </p:cNvSpPr>
            <p:nvPr/>
          </p:nvSpPr>
          <p:spPr bwMode="auto">
            <a:xfrm>
              <a:off x="6209" y="1012"/>
              <a:ext cx="47" cy="46"/>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17" name="Oval 114">
              <a:extLst>
                <a:ext uri="{FF2B5EF4-FFF2-40B4-BE49-F238E27FC236}">
                  <a16:creationId xmlns:a16="http://schemas.microsoft.com/office/drawing/2014/main" id="{C116BC09-FCCC-4B4C-B75B-79C056634B42}"/>
                </a:ext>
              </a:extLst>
            </p:cNvPr>
            <p:cNvSpPr>
              <a:spLocks noChangeArrowheads="1"/>
            </p:cNvSpPr>
            <p:nvPr/>
          </p:nvSpPr>
          <p:spPr bwMode="auto">
            <a:xfrm>
              <a:off x="6259" y="1573"/>
              <a:ext cx="47" cy="4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18" name="Oval 115">
              <a:extLst>
                <a:ext uri="{FF2B5EF4-FFF2-40B4-BE49-F238E27FC236}">
                  <a16:creationId xmlns:a16="http://schemas.microsoft.com/office/drawing/2014/main" id="{E5172175-CB2F-413E-8D77-3F088F8D197F}"/>
                </a:ext>
              </a:extLst>
            </p:cNvPr>
            <p:cNvSpPr>
              <a:spLocks noChangeArrowheads="1"/>
            </p:cNvSpPr>
            <p:nvPr/>
          </p:nvSpPr>
          <p:spPr bwMode="auto">
            <a:xfrm>
              <a:off x="6310" y="1228"/>
              <a:ext cx="46" cy="46"/>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19" name="Oval 116">
              <a:extLst>
                <a:ext uri="{FF2B5EF4-FFF2-40B4-BE49-F238E27FC236}">
                  <a16:creationId xmlns:a16="http://schemas.microsoft.com/office/drawing/2014/main" id="{74C7C7EC-4A0D-4653-A53C-333DA34E6961}"/>
                </a:ext>
              </a:extLst>
            </p:cNvPr>
            <p:cNvSpPr>
              <a:spLocks noChangeArrowheads="1"/>
            </p:cNvSpPr>
            <p:nvPr/>
          </p:nvSpPr>
          <p:spPr bwMode="auto">
            <a:xfrm>
              <a:off x="6356" y="1267"/>
              <a:ext cx="51" cy="51"/>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20" name="Oval 117">
              <a:extLst>
                <a:ext uri="{FF2B5EF4-FFF2-40B4-BE49-F238E27FC236}">
                  <a16:creationId xmlns:a16="http://schemas.microsoft.com/office/drawing/2014/main" id="{1D1CBAA9-C0DB-4BB5-8F88-E031B900707D}"/>
                </a:ext>
              </a:extLst>
            </p:cNvPr>
            <p:cNvSpPr>
              <a:spLocks noChangeArrowheads="1"/>
            </p:cNvSpPr>
            <p:nvPr/>
          </p:nvSpPr>
          <p:spPr bwMode="auto">
            <a:xfrm>
              <a:off x="6407" y="634"/>
              <a:ext cx="50" cy="50"/>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21" name="Oval 118">
              <a:extLst>
                <a:ext uri="{FF2B5EF4-FFF2-40B4-BE49-F238E27FC236}">
                  <a16:creationId xmlns:a16="http://schemas.microsoft.com/office/drawing/2014/main" id="{D92F7847-2F38-49BB-AB26-33BFE10BC8DC}"/>
                </a:ext>
              </a:extLst>
            </p:cNvPr>
            <p:cNvSpPr>
              <a:spLocks noChangeArrowheads="1"/>
            </p:cNvSpPr>
            <p:nvPr/>
          </p:nvSpPr>
          <p:spPr bwMode="auto">
            <a:xfrm>
              <a:off x="6457" y="1199"/>
              <a:ext cx="51" cy="4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22" name="Oval 119">
              <a:extLst>
                <a:ext uri="{FF2B5EF4-FFF2-40B4-BE49-F238E27FC236}">
                  <a16:creationId xmlns:a16="http://schemas.microsoft.com/office/drawing/2014/main" id="{912DCC31-B959-4346-BD47-164376939C07}"/>
                </a:ext>
              </a:extLst>
            </p:cNvPr>
            <p:cNvSpPr>
              <a:spLocks noChangeArrowheads="1"/>
            </p:cNvSpPr>
            <p:nvPr/>
          </p:nvSpPr>
          <p:spPr bwMode="auto">
            <a:xfrm>
              <a:off x="6508" y="914"/>
              <a:ext cx="46" cy="47"/>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23" name="Oval 120">
              <a:extLst>
                <a:ext uri="{FF2B5EF4-FFF2-40B4-BE49-F238E27FC236}">
                  <a16:creationId xmlns:a16="http://schemas.microsoft.com/office/drawing/2014/main" id="{8AEBD493-8C3B-4BC1-ABBC-2D159EFCC656}"/>
                </a:ext>
              </a:extLst>
            </p:cNvPr>
            <p:cNvSpPr>
              <a:spLocks noChangeArrowheads="1"/>
            </p:cNvSpPr>
            <p:nvPr/>
          </p:nvSpPr>
          <p:spPr bwMode="auto">
            <a:xfrm>
              <a:off x="6558" y="796"/>
              <a:ext cx="47" cy="46"/>
            </a:xfrm>
            <a:prstGeom prst="ellipse">
              <a:avLst/>
            </a:prstGeom>
            <a:solidFill>
              <a:srgbClr val="FF0000"/>
            </a:solidFill>
            <a:ln w="222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24" name="Line 121">
              <a:extLst>
                <a:ext uri="{FF2B5EF4-FFF2-40B4-BE49-F238E27FC236}">
                  <a16:creationId xmlns:a16="http://schemas.microsoft.com/office/drawing/2014/main" id="{8C31BF67-65D9-4B14-908A-E7A21ECFDA35}"/>
                </a:ext>
              </a:extLst>
            </p:cNvPr>
            <p:cNvSpPr>
              <a:spLocks noChangeShapeType="1"/>
            </p:cNvSpPr>
            <p:nvPr/>
          </p:nvSpPr>
          <p:spPr bwMode="auto">
            <a:xfrm flipV="1">
              <a:off x="1396" y="331"/>
              <a:ext cx="0" cy="3377"/>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25" name="Line 122">
              <a:extLst>
                <a:ext uri="{FF2B5EF4-FFF2-40B4-BE49-F238E27FC236}">
                  <a16:creationId xmlns:a16="http://schemas.microsoft.com/office/drawing/2014/main" id="{4AFEC27C-D53A-4273-8B4D-69B70BD73F2E}"/>
                </a:ext>
              </a:extLst>
            </p:cNvPr>
            <p:cNvSpPr>
              <a:spLocks noChangeShapeType="1"/>
            </p:cNvSpPr>
            <p:nvPr/>
          </p:nvSpPr>
          <p:spPr bwMode="auto">
            <a:xfrm flipH="1">
              <a:off x="1338" y="3611"/>
              <a:ext cx="5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26" name="Rectangle 123">
              <a:extLst>
                <a:ext uri="{FF2B5EF4-FFF2-40B4-BE49-F238E27FC236}">
                  <a16:creationId xmlns:a16="http://schemas.microsoft.com/office/drawing/2014/main" id="{CBB5D20E-AC72-4ED9-A70E-15AD9B24553F}"/>
                </a:ext>
              </a:extLst>
            </p:cNvPr>
            <p:cNvSpPr>
              <a:spLocks noChangeArrowheads="1"/>
            </p:cNvSpPr>
            <p:nvPr/>
          </p:nvSpPr>
          <p:spPr bwMode="auto">
            <a:xfrm rot="16200000">
              <a:off x="1155" y="3477"/>
              <a:ext cx="151"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8</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endParaRPr>
            </a:p>
          </p:txBody>
        </p:sp>
        <p:sp>
          <p:nvSpPr>
            <p:cNvPr id="127" name="Line 124">
              <a:extLst>
                <a:ext uri="{FF2B5EF4-FFF2-40B4-BE49-F238E27FC236}">
                  <a16:creationId xmlns:a16="http://schemas.microsoft.com/office/drawing/2014/main" id="{8FC666FC-B975-4D71-97D9-4787E6624E2C}"/>
                </a:ext>
              </a:extLst>
            </p:cNvPr>
            <p:cNvSpPr>
              <a:spLocks noChangeShapeType="1"/>
            </p:cNvSpPr>
            <p:nvPr/>
          </p:nvSpPr>
          <p:spPr bwMode="auto">
            <a:xfrm flipH="1">
              <a:off x="1338" y="3215"/>
              <a:ext cx="5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28" name="Rectangle 125">
              <a:extLst>
                <a:ext uri="{FF2B5EF4-FFF2-40B4-BE49-F238E27FC236}">
                  <a16:creationId xmlns:a16="http://schemas.microsoft.com/office/drawing/2014/main" id="{3B5B30B6-B43F-495E-9F34-F3B8941EF3E3}"/>
                </a:ext>
              </a:extLst>
            </p:cNvPr>
            <p:cNvSpPr>
              <a:spLocks noChangeArrowheads="1"/>
            </p:cNvSpPr>
            <p:nvPr/>
          </p:nvSpPr>
          <p:spPr bwMode="auto">
            <a:xfrm rot="16200000">
              <a:off x="1114" y="3080"/>
              <a:ext cx="234"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0" i="0" u="none" strike="noStrike" kern="1200" cap="none" spc="0" normalizeH="0" baseline="0" noProof="0">
                  <a:ln>
                    <a:noFill/>
                  </a:ln>
                  <a:solidFill>
                    <a:srgbClr val="000000"/>
                  </a:solidFill>
                  <a:effectLst/>
                  <a:uLnTx/>
                  <a:uFillTx/>
                  <a:latin typeface="Arial" panose="020B0604020202020204" pitchFamily="34" charset="0"/>
                  <a:ea typeface="+mn-ea"/>
                  <a:cs typeface="Arial" pitchFamily="34" charset="0"/>
                </a:rPr>
                <a:t>10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itchFamily="34" charset="0"/>
              </a:endParaRPr>
            </a:p>
          </p:txBody>
        </p:sp>
        <p:sp>
          <p:nvSpPr>
            <p:cNvPr id="129" name="Line 126">
              <a:extLst>
                <a:ext uri="{FF2B5EF4-FFF2-40B4-BE49-F238E27FC236}">
                  <a16:creationId xmlns:a16="http://schemas.microsoft.com/office/drawing/2014/main" id="{C4BED723-0EA7-4F7F-ACB4-13F378DCB1ED}"/>
                </a:ext>
              </a:extLst>
            </p:cNvPr>
            <p:cNvSpPr>
              <a:spLocks noChangeShapeType="1"/>
            </p:cNvSpPr>
            <p:nvPr/>
          </p:nvSpPr>
          <p:spPr bwMode="auto">
            <a:xfrm flipH="1">
              <a:off x="1338" y="2815"/>
              <a:ext cx="5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30" name="Rectangle 127">
              <a:extLst>
                <a:ext uri="{FF2B5EF4-FFF2-40B4-BE49-F238E27FC236}">
                  <a16:creationId xmlns:a16="http://schemas.microsoft.com/office/drawing/2014/main" id="{305C6F48-0EBB-4FB2-983D-47D09BCDFD53}"/>
                </a:ext>
              </a:extLst>
            </p:cNvPr>
            <p:cNvSpPr>
              <a:spLocks noChangeArrowheads="1"/>
            </p:cNvSpPr>
            <p:nvPr/>
          </p:nvSpPr>
          <p:spPr bwMode="auto">
            <a:xfrm rot="16200000">
              <a:off x="1114" y="2679"/>
              <a:ext cx="234"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0" i="0" u="none" strike="noStrike" kern="1200" cap="none" spc="0" normalizeH="0" baseline="0" noProof="0">
                  <a:ln>
                    <a:noFill/>
                  </a:ln>
                  <a:solidFill>
                    <a:srgbClr val="000000"/>
                  </a:solidFill>
                  <a:effectLst/>
                  <a:uLnTx/>
                  <a:uFillTx/>
                  <a:latin typeface="Arial" panose="020B0604020202020204" pitchFamily="34" charset="0"/>
                  <a:ea typeface="+mn-ea"/>
                  <a:cs typeface="Arial" pitchFamily="34" charset="0"/>
                </a:rPr>
                <a:t>12</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itchFamily="34" charset="0"/>
              </a:endParaRPr>
            </a:p>
          </p:txBody>
        </p:sp>
        <p:sp>
          <p:nvSpPr>
            <p:cNvPr id="131" name="Line 128">
              <a:extLst>
                <a:ext uri="{FF2B5EF4-FFF2-40B4-BE49-F238E27FC236}">
                  <a16:creationId xmlns:a16="http://schemas.microsoft.com/office/drawing/2014/main" id="{339D6F2E-8AD1-49A6-97F1-964416C085F0}"/>
                </a:ext>
              </a:extLst>
            </p:cNvPr>
            <p:cNvSpPr>
              <a:spLocks noChangeShapeType="1"/>
            </p:cNvSpPr>
            <p:nvPr/>
          </p:nvSpPr>
          <p:spPr bwMode="auto">
            <a:xfrm flipH="1">
              <a:off x="1338" y="2419"/>
              <a:ext cx="5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32" name="Rectangle 129">
              <a:extLst>
                <a:ext uri="{FF2B5EF4-FFF2-40B4-BE49-F238E27FC236}">
                  <a16:creationId xmlns:a16="http://schemas.microsoft.com/office/drawing/2014/main" id="{621D04B5-27FA-4524-B354-3FC9C3E052E7}"/>
                </a:ext>
              </a:extLst>
            </p:cNvPr>
            <p:cNvSpPr>
              <a:spLocks noChangeArrowheads="1"/>
            </p:cNvSpPr>
            <p:nvPr/>
          </p:nvSpPr>
          <p:spPr bwMode="auto">
            <a:xfrm rot="16200000">
              <a:off x="1114" y="2284"/>
              <a:ext cx="234"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0" i="0" u="none" strike="noStrike" kern="1200" cap="none" spc="0" normalizeH="0" baseline="0" noProof="0">
                  <a:ln>
                    <a:noFill/>
                  </a:ln>
                  <a:solidFill>
                    <a:srgbClr val="000000"/>
                  </a:solidFill>
                  <a:effectLst/>
                  <a:uLnTx/>
                  <a:uFillTx/>
                  <a:latin typeface="Arial" panose="020B0604020202020204" pitchFamily="34" charset="0"/>
                  <a:ea typeface="+mn-ea"/>
                  <a:cs typeface="Arial" pitchFamily="34" charset="0"/>
                </a:rPr>
                <a:t>14</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itchFamily="34" charset="0"/>
              </a:endParaRPr>
            </a:p>
          </p:txBody>
        </p:sp>
        <p:sp>
          <p:nvSpPr>
            <p:cNvPr id="133" name="Line 130">
              <a:extLst>
                <a:ext uri="{FF2B5EF4-FFF2-40B4-BE49-F238E27FC236}">
                  <a16:creationId xmlns:a16="http://schemas.microsoft.com/office/drawing/2014/main" id="{2264A8D6-F39F-494B-9297-001E10EFDFF2}"/>
                </a:ext>
              </a:extLst>
            </p:cNvPr>
            <p:cNvSpPr>
              <a:spLocks noChangeShapeType="1"/>
            </p:cNvSpPr>
            <p:nvPr/>
          </p:nvSpPr>
          <p:spPr bwMode="auto">
            <a:xfrm flipH="1">
              <a:off x="1338" y="2020"/>
              <a:ext cx="5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34" name="Rectangle 131">
              <a:extLst>
                <a:ext uri="{FF2B5EF4-FFF2-40B4-BE49-F238E27FC236}">
                  <a16:creationId xmlns:a16="http://schemas.microsoft.com/office/drawing/2014/main" id="{FA30948B-B41A-47CC-A49A-C50E5EF340E3}"/>
                </a:ext>
              </a:extLst>
            </p:cNvPr>
            <p:cNvSpPr>
              <a:spLocks noChangeArrowheads="1"/>
            </p:cNvSpPr>
            <p:nvPr/>
          </p:nvSpPr>
          <p:spPr bwMode="auto">
            <a:xfrm rot="16200000">
              <a:off x="1114" y="1884"/>
              <a:ext cx="234"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0" i="0" u="none" strike="noStrike" kern="1200" cap="none" spc="0" normalizeH="0" baseline="0" noProof="0">
                  <a:ln>
                    <a:noFill/>
                  </a:ln>
                  <a:solidFill>
                    <a:srgbClr val="000000"/>
                  </a:solidFill>
                  <a:effectLst/>
                  <a:uLnTx/>
                  <a:uFillTx/>
                  <a:latin typeface="Arial" panose="020B0604020202020204" pitchFamily="34" charset="0"/>
                  <a:ea typeface="+mn-ea"/>
                  <a:cs typeface="Arial" pitchFamily="34" charset="0"/>
                </a:rPr>
                <a:t>16</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itchFamily="34" charset="0"/>
              </a:endParaRPr>
            </a:p>
          </p:txBody>
        </p:sp>
        <p:sp>
          <p:nvSpPr>
            <p:cNvPr id="135" name="Line 132">
              <a:extLst>
                <a:ext uri="{FF2B5EF4-FFF2-40B4-BE49-F238E27FC236}">
                  <a16:creationId xmlns:a16="http://schemas.microsoft.com/office/drawing/2014/main" id="{4E994286-00DC-407C-AD25-4426BB41EC1D}"/>
                </a:ext>
              </a:extLst>
            </p:cNvPr>
            <p:cNvSpPr>
              <a:spLocks noChangeShapeType="1"/>
            </p:cNvSpPr>
            <p:nvPr/>
          </p:nvSpPr>
          <p:spPr bwMode="auto">
            <a:xfrm flipH="1">
              <a:off x="1338" y="1620"/>
              <a:ext cx="5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36" name="Rectangle 133">
              <a:extLst>
                <a:ext uri="{FF2B5EF4-FFF2-40B4-BE49-F238E27FC236}">
                  <a16:creationId xmlns:a16="http://schemas.microsoft.com/office/drawing/2014/main" id="{FBDB8A5F-B94D-4A35-BD73-8C6E4308D35D}"/>
                </a:ext>
              </a:extLst>
            </p:cNvPr>
            <p:cNvSpPr>
              <a:spLocks noChangeArrowheads="1"/>
            </p:cNvSpPr>
            <p:nvPr/>
          </p:nvSpPr>
          <p:spPr bwMode="auto">
            <a:xfrm rot="16200000">
              <a:off x="1114" y="1484"/>
              <a:ext cx="234"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0" i="0" u="none" strike="noStrike" kern="1200" cap="none" spc="0" normalizeH="0" baseline="0" noProof="0">
                  <a:ln>
                    <a:noFill/>
                  </a:ln>
                  <a:solidFill>
                    <a:srgbClr val="000000"/>
                  </a:solidFill>
                  <a:effectLst/>
                  <a:uLnTx/>
                  <a:uFillTx/>
                  <a:latin typeface="Arial" panose="020B0604020202020204" pitchFamily="34" charset="0"/>
                  <a:ea typeface="+mn-ea"/>
                  <a:cs typeface="Arial" pitchFamily="34" charset="0"/>
                </a:rPr>
                <a:t>18</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itchFamily="34" charset="0"/>
              </a:endParaRPr>
            </a:p>
          </p:txBody>
        </p:sp>
        <p:sp>
          <p:nvSpPr>
            <p:cNvPr id="137" name="Line 134">
              <a:extLst>
                <a:ext uri="{FF2B5EF4-FFF2-40B4-BE49-F238E27FC236}">
                  <a16:creationId xmlns:a16="http://schemas.microsoft.com/office/drawing/2014/main" id="{5A6771CD-B5C7-4373-8546-8959D2FAE6B7}"/>
                </a:ext>
              </a:extLst>
            </p:cNvPr>
            <p:cNvSpPr>
              <a:spLocks noChangeShapeType="1"/>
            </p:cNvSpPr>
            <p:nvPr/>
          </p:nvSpPr>
          <p:spPr bwMode="auto">
            <a:xfrm flipH="1">
              <a:off x="1338" y="1224"/>
              <a:ext cx="5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38" name="Rectangle 135">
              <a:extLst>
                <a:ext uri="{FF2B5EF4-FFF2-40B4-BE49-F238E27FC236}">
                  <a16:creationId xmlns:a16="http://schemas.microsoft.com/office/drawing/2014/main" id="{FB272273-9D4A-4882-99A3-7660304C6710}"/>
                </a:ext>
              </a:extLst>
            </p:cNvPr>
            <p:cNvSpPr>
              <a:spLocks noChangeArrowheads="1"/>
            </p:cNvSpPr>
            <p:nvPr/>
          </p:nvSpPr>
          <p:spPr bwMode="auto">
            <a:xfrm rot="16200000">
              <a:off x="1114" y="1088"/>
              <a:ext cx="234"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0" i="0" u="none" strike="noStrike" kern="1200" cap="none" spc="0" normalizeH="0" baseline="0" noProof="0">
                  <a:ln>
                    <a:noFill/>
                  </a:ln>
                  <a:solidFill>
                    <a:srgbClr val="000000"/>
                  </a:solidFill>
                  <a:effectLst/>
                  <a:uLnTx/>
                  <a:uFillTx/>
                  <a:latin typeface="Arial" panose="020B0604020202020204" pitchFamily="34" charset="0"/>
                  <a:ea typeface="+mn-ea"/>
                  <a:cs typeface="Arial" pitchFamily="34" charset="0"/>
                </a:rPr>
                <a:t>20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itchFamily="34" charset="0"/>
              </a:endParaRPr>
            </a:p>
          </p:txBody>
        </p:sp>
        <p:sp>
          <p:nvSpPr>
            <p:cNvPr id="139" name="Line 136">
              <a:extLst>
                <a:ext uri="{FF2B5EF4-FFF2-40B4-BE49-F238E27FC236}">
                  <a16:creationId xmlns:a16="http://schemas.microsoft.com/office/drawing/2014/main" id="{B1E29C1C-6B90-45E9-A69C-C1505F8AFCEC}"/>
                </a:ext>
              </a:extLst>
            </p:cNvPr>
            <p:cNvSpPr>
              <a:spLocks noChangeShapeType="1"/>
            </p:cNvSpPr>
            <p:nvPr/>
          </p:nvSpPr>
          <p:spPr bwMode="auto">
            <a:xfrm flipH="1">
              <a:off x="1338" y="824"/>
              <a:ext cx="5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40" name="Rectangle 137">
              <a:extLst>
                <a:ext uri="{FF2B5EF4-FFF2-40B4-BE49-F238E27FC236}">
                  <a16:creationId xmlns:a16="http://schemas.microsoft.com/office/drawing/2014/main" id="{5522AFEB-8A51-4721-9C14-ABEED8921A40}"/>
                </a:ext>
              </a:extLst>
            </p:cNvPr>
            <p:cNvSpPr>
              <a:spLocks noChangeArrowheads="1"/>
            </p:cNvSpPr>
            <p:nvPr/>
          </p:nvSpPr>
          <p:spPr bwMode="auto">
            <a:xfrm rot="16200000">
              <a:off x="1114" y="688"/>
              <a:ext cx="234"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0" i="0" u="none" strike="noStrike" kern="1200" cap="none" spc="0" normalizeH="0" baseline="0" noProof="0">
                  <a:ln>
                    <a:noFill/>
                  </a:ln>
                  <a:solidFill>
                    <a:srgbClr val="000000"/>
                  </a:solidFill>
                  <a:effectLst/>
                  <a:uLnTx/>
                  <a:uFillTx/>
                  <a:latin typeface="Arial" panose="020B0604020202020204" pitchFamily="34" charset="0"/>
                  <a:ea typeface="+mn-ea"/>
                  <a:cs typeface="Arial" pitchFamily="34" charset="0"/>
                </a:rPr>
                <a:t>22</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itchFamily="34" charset="0"/>
              </a:endParaRPr>
            </a:p>
          </p:txBody>
        </p:sp>
        <p:sp>
          <p:nvSpPr>
            <p:cNvPr id="141" name="Line 138">
              <a:extLst>
                <a:ext uri="{FF2B5EF4-FFF2-40B4-BE49-F238E27FC236}">
                  <a16:creationId xmlns:a16="http://schemas.microsoft.com/office/drawing/2014/main" id="{14A56F61-B0DB-45B3-A748-6FB9945F08B8}"/>
                </a:ext>
              </a:extLst>
            </p:cNvPr>
            <p:cNvSpPr>
              <a:spLocks noChangeShapeType="1"/>
            </p:cNvSpPr>
            <p:nvPr/>
          </p:nvSpPr>
          <p:spPr bwMode="auto">
            <a:xfrm flipH="1">
              <a:off x="1338" y="425"/>
              <a:ext cx="5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42" name="Rectangle 139">
              <a:extLst>
                <a:ext uri="{FF2B5EF4-FFF2-40B4-BE49-F238E27FC236}">
                  <a16:creationId xmlns:a16="http://schemas.microsoft.com/office/drawing/2014/main" id="{8B86EFAD-6787-4F9A-B552-89FCC0AA6E1C}"/>
                </a:ext>
              </a:extLst>
            </p:cNvPr>
            <p:cNvSpPr>
              <a:spLocks noChangeArrowheads="1"/>
            </p:cNvSpPr>
            <p:nvPr/>
          </p:nvSpPr>
          <p:spPr bwMode="auto">
            <a:xfrm rot="16200000">
              <a:off x="1114" y="290"/>
              <a:ext cx="234"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24</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endParaRPr>
            </a:p>
          </p:txBody>
        </p:sp>
        <p:sp>
          <p:nvSpPr>
            <p:cNvPr id="143" name="Rectangle 140">
              <a:extLst>
                <a:ext uri="{FF2B5EF4-FFF2-40B4-BE49-F238E27FC236}">
                  <a16:creationId xmlns:a16="http://schemas.microsoft.com/office/drawing/2014/main" id="{1E0C547B-84E3-4BCA-8EE9-2D0E4054ABD2}"/>
                </a:ext>
              </a:extLst>
            </p:cNvPr>
            <p:cNvSpPr>
              <a:spLocks noChangeArrowheads="1"/>
            </p:cNvSpPr>
            <p:nvPr/>
          </p:nvSpPr>
          <p:spPr bwMode="auto">
            <a:xfrm rot="16200000">
              <a:off x="-42" y="1891"/>
              <a:ext cx="2049"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Top 1% Share of Total Income</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endParaRPr>
            </a:p>
          </p:txBody>
        </p:sp>
        <p:sp>
          <p:nvSpPr>
            <p:cNvPr id="144" name="Line 141">
              <a:extLst>
                <a:ext uri="{FF2B5EF4-FFF2-40B4-BE49-F238E27FC236}">
                  <a16:creationId xmlns:a16="http://schemas.microsoft.com/office/drawing/2014/main" id="{EE2E697C-3B7F-4788-9DAD-72F0499B9204}"/>
                </a:ext>
              </a:extLst>
            </p:cNvPr>
            <p:cNvSpPr>
              <a:spLocks noChangeShapeType="1"/>
            </p:cNvSpPr>
            <p:nvPr/>
          </p:nvSpPr>
          <p:spPr bwMode="auto">
            <a:xfrm>
              <a:off x="1396" y="3708"/>
              <a:ext cx="5281"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45" name="Line 142">
              <a:extLst>
                <a:ext uri="{FF2B5EF4-FFF2-40B4-BE49-F238E27FC236}">
                  <a16:creationId xmlns:a16="http://schemas.microsoft.com/office/drawing/2014/main" id="{FFC1CE88-CF4C-4418-9C76-144F601CDC5A}"/>
                </a:ext>
              </a:extLst>
            </p:cNvPr>
            <p:cNvSpPr>
              <a:spLocks noChangeShapeType="1"/>
            </p:cNvSpPr>
            <p:nvPr/>
          </p:nvSpPr>
          <p:spPr bwMode="auto">
            <a:xfrm>
              <a:off x="1842" y="3708"/>
              <a:ext cx="0" cy="5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46" name="Rectangle 143">
              <a:extLst>
                <a:ext uri="{FF2B5EF4-FFF2-40B4-BE49-F238E27FC236}">
                  <a16:creationId xmlns:a16="http://schemas.microsoft.com/office/drawing/2014/main" id="{828FB149-8B00-4767-8DD6-5D896BCEBCCB}"/>
                </a:ext>
              </a:extLst>
            </p:cNvPr>
            <p:cNvSpPr>
              <a:spLocks noChangeArrowheads="1"/>
            </p:cNvSpPr>
            <p:nvPr/>
          </p:nvSpPr>
          <p:spPr bwMode="auto">
            <a:xfrm>
              <a:off x="1676" y="3798"/>
              <a:ext cx="400"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0" i="0" u="none" strike="noStrike" kern="1200" cap="none" spc="0" normalizeH="0" baseline="0" noProof="0">
                  <a:ln>
                    <a:noFill/>
                  </a:ln>
                  <a:solidFill>
                    <a:srgbClr val="000000"/>
                  </a:solidFill>
                  <a:effectLst/>
                  <a:uLnTx/>
                  <a:uFillTx/>
                  <a:latin typeface="Arial" panose="020B0604020202020204" pitchFamily="34" charset="0"/>
                  <a:ea typeface="+mn-ea"/>
                  <a:cs typeface="Arial" pitchFamily="34" charset="0"/>
                </a:rPr>
                <a:t>1920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itchFamily="34" charset="0"/>
              </a:endParaRPr>
            </a:p>
          </p:txBody>
        </p:sp>
        <p:sp>
          <p:nvSpPr>
            <p:cNvPr id="147" name="Line 144">
              <a:extLst>
                <a:ext uri="{FF2B5EF4-FFF2-40B4-BE49-F238E27FC236}">
                  <a16:creationId xmlns:a16="http://schemas.microsoft.com/office/drawing/2014/main" id="{A2A62A3E-25A8-4E9F-A82E-3413ACD6B826}"/>
                </a:ext>
              </a:extLst>
            </p:cNvPr>
            <p:cNvSpPr>
              <a:spLocks noChangeShapeType="1"/>
            </p:cNvSpPr>
            <p:nvPr/>
          </p:nvSpPr>
          <p:spPr bwMode="auto">
            <a:xfrm>
              <a:off x="2339" y="3708"/>
              <a:ext cx="0" cy="5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48" name="Rectangle 145">
              <a:extLst>
                <a:ext uri="{FF2B5EF4-FFF2-40B4-BE49-F238E27FC236}">
                  <a16:creationId xmlns:a16="http://schemas.microsoft.com/office/drawing/2014/main" id="{5891FE12-403C-4E1B-8194-CF1A2F52D83D}"/>
                </a:ext>
              </a:extLst>
            </p:cNvPr>
            <p:cNvSpPr>
              <a:spLocks noChangeArrowheads="1"/>
            </p:cNvSpPr>
            <p:nvPr/>
          </p:nvSpPr>
          <p:spPr bwMode="auto">
            <a:xfrm>
              <a:off x="2173" y="3798"/>
              <a:ext cx="400"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0" i="0" u="none" strike="noStrike" kern="1200" cap="none" spc="0" normalizeH="0" baseline="0" noProof="0">
                  <a:ln>
                    <a:noFill/>
                  </a:ln>
                  <a:solidFill>
                    <a:srgbClr val="000000"/>
                  </a:solidFill>
                  <a:effectLst/>
                  <a:uLnTx/>
                  <a:uFillTx/>
                  <a:latin typeface="Arial" panose="020B0604020202020204" pitchFamily="34" charset="0"/>
                  <a:ea typeface="+mn-ea"/>
                  <a:cs typeface="Arial" pitchFamily="34" charset="0"/>
                </a:rPr>
                <a:t>1930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itchFamily="34" charset="0"/>
              </a:endParaRPr>
            </a:p>
          </p:txBody>
        </p:sp>
        <p:sp>
          <p:nvSpPr>
            <p:cNvPr id="149" name="Line 146">
              <a:extLst>
                <a:ext uri="{FF2B5EF4-FFF2-40B4-BE49-F238E27FC236}">
                  <a16:creationId xmlns:a16="http://schemas.microsoft.com/office/drawing/2014/main" id="{C62E2EC5-C669-4F43-9C7E-38BBC8F557A5}"/>
                </a:ext>
              </a:extLst>
            </p:cNvPr>
            <p:cNvSpPr>
              <a:spLocks noChangeShapeType="1"/>
            </p:cNvSpPr>
            <p:nvPr/>
          </p:nvSpPr>
          <p:spPr bwMode="auto">
            <a:xfrm>
              <a:off x="2839" y="3708"/>
              <a:ext cx="0" cy="5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50" name="Rectangle 147">
              <a:extLst>
                <a:ext uri="{FF2B5EF4-FFF2-40B4-BE49-F238E27FC236}">
                  <a16:creationId xmlns:a16="http://schemas.microsoft.com/office/drawing/2014/main" id="{A0672B2C-C028-40EA-89A5-062D81A1242B}"/>
                </a:ext>
              </a:extLst>
            </p:cNvPr>
            <p:cNvSpPr>
              <a:spLocks noChangeArrowheads="1"/>
            </p:cNvSpPr>
            <p:nvPr/>
          </p:nvSpPr>
          <p:spPr bwMode="auto">
            <a:xfrm>
              <a:off x="2674" y="3798"/>
              <a:ext cx="400"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0" i="0" u="none" strike="noStrike" kern="1200" cap="none" spc="0" normalizeH="0" baseline="0" noProof="0">
                  <a:ln>
                    <a:noFill/>
                  </a:ln>
                  <a:solidFill>
                    <a:srgbClr val="000000"/>
                  </a:solidFill>
                  <a:effectLst/>
                  <a:uLnTx/>
                  <a:uFillTx/>
                  <a:latin typeface="Arial" panose="020B0604020202020204" pitchFamily="34" charset="0"/>
                  <a:ea typeface="+mn-ea"/>
                  <a:cs typeface="Arial" pitchFamily="34" charset="0"/>
                </a:rPr>
                <a:t>1940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itchFamily="34" charset="0"/>
              </a:endParaRPr>
            </a:p>
          </p:txBody>
        </p:sp>
        <p:sp>
          <p:nvSpPr>
            <p:cNvPr id="151" name="Line 148">
              <a:extLst>
                <a:ext uri="{FF2B5EF4-FFF2-40B4-BE49-F238E27FC236}">
                  <a16:creationId xmlns:a16="http://schemas.microsoft.com/office/drawing/2014/main" id="{5E3FD67D-EC74-406A-8FB8-D2A403664C6A}"/>
                </a:ext>
              </a:extLst>
            </p:cNvPr>
            <p:cNvSpPr>
              <a:spLocks noChangeShapeType="1"/>
            </p:cNvSpPr>
            <p:nvPr/>
          </p:nvSpPr>
          <p:spPr bwMode="auto">
            <a:xfrm>
              <a:off x="3340" y="3708"/>
              <a:ext cx="0" cy="5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52" name="Rectangle 149">
              <a:extLst>
                <a:ext uri="{FF2B5EF4-FFF2-40B4-BE49-F238E27FC236}">
                  <a16:creationId xmlns:a16="http://schemas.microsoft.com/office/drawing/2014/main" id="{BAEB98FF-722E-4CF8-B1EE-B2125C1A9F05}"/>
                </a:ext>
              </a:extLst>
            </p:cNvPr>
            <p:cNvSpPr>
              <a:spLocks noChangeArrowheads="1"/>
            </p:cNvSpPr>
            <p:nvPr/>
          </p:nvSpPr>
          <p:spPr bwMode="auto">
            <a:xfrm>
              <a:off x="3174" y="3798"/>
              <a:ext cx="400"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0" i="0" u="none" strike="noStrike" kern="1200" cap="none" spc="0" normalizeH="0" baseline="0" noProof="0">
                  <a:ln>
                    <a:noFill/>
                  </a:ln>
                  <a:solidFill>
                    <a:srgbClr val="000000"/>
                  </a:solidFill>
                  <a:effectLst/>
                  <a:uLnTx/>
                  <a:uFillTx/>
                  <a:latin typeface="Arial" panose="020B0604020202020204" pitchFamily="34" charset="0"/>
                  <a:ea typeface="+mn-ea"/>
                  <a:cs typeface="Arial" pitchFamily="34" charset="0"/>
                </a:rPr>
                <a:t>1950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itchFamily="34" charset="0"/>
              </a:endParaRPr>
            </a:p>
          </p:txBody>
        </p:sp>
        <p:sp>
          <p:nvSpPr>
            <p:cNvPr id="153" name="Line 150">
              <a:extLst>
                <a:ext uri="{FF2B5EF4-FFF2-40B4-BE49-F238E27FC236}">
                  <a16:creationId xmlns:a16="http://schemas.microsoft.com/office/drawing/2014/main" id="{048FF90F-D7F2-4DF4-B487-CC17D7101093}"/>
                </a:ext>
              </a:extLst>
            </p:cNvPr>
            <p:cNvSpPr>
              <a:spLocks noChangeShapeType="1"/>
            </p:cNvSpPr>
            <p:nvPr/>
          </p:nvSpPr>
          <p:spPr bwMode="auto">
            <a:xfrm>
              <a:off x="3836" y="3708"/>
              <a:ext cx="0" cy="5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54" name="Rectangle 151">
              <a:extLst>
                <a:ext uri="{FF2B5EF4-FFF2-40B4-BE49-F238E27FC236}">
                  <a16:creationId xmlns:a16="http://schemas.microsoft.com/office/drawing/2014/main" id="{CFF64ABB-0862-4C0B-A3E4-40B75A86B3CC}"/>
                </a:ext>
              </a:extLst>
            </p:cNvPr>
            <p:cNvSpPr>
              <a:spLocks noChangeArrowheads="1"/>
            </p:cNvSpPr>
            <p:nvPr/>
          </p:nvSpPr>
          <p:spPr bwMode="auto">
            <a:xfrm>
              <a:off x="3671" y="3798"/>
              <a:ext cx="400"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0" i="0" u="none" strike="noStrike" kern="1200" cap="none" spc="0" normalizeH="0" baseline="0" noProof="0">
                  <a:ln>
                    <a:noFill/>
                  </a:ln>
                  <a:solidFill>
                    <a:srgbClr val="000000"/>
                  </a:solidFill>
                  <a:effectLst/>
                  <a:uLnTx/>
                  <a:uFillTx/>
                  <a:latin typeface="Arial" panose="020B0604020202020204" pitchFamily="34" charset="0"/>
                  <a:ea typeface="+mn-ea"/>
                  <a:cs typeface="Arial" pitchFamily="34" charset="0"/>
                </a:rPr>
                <a:t>1960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itchFamily="34" charset="0"/>
              </a:endParaRPr>
            </a:p>
          </p:txBody>
        </p:sp>
        <p:sp>
          <p:nvSpPr>
            <p:cNvPr id="155" name="Line 152">
              <a:extLst>
                <a:ext uri="{FF2B5EF4-FFF2-40B4-BE49-F238E27FC236}">
                  <a16:creationId xmlns:a16="http://schemas.microsoft.com/office/drawing/2014/main" id="{51EB6748-D088-4FED-B0BE-4B7AD34737ED}"/>
                </a:ext>
              </a:extLst>
            </p:cNvPr>
            <p:cNvSpPr>
              <a:spLocks noChangeShapeType="1"/>
            </p:cNvSpPr>
            <p:nvPr/>
          </p:nvSpPr>
          <p:spPr bwMode="auto">
            <a:xfrm>
              <a:off x="4337" y="3708"/>
              <a:ext cx="0" cy="5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56" name="Rectangle 153">
              <a:extLst>
                <a:ext uri="{FF2B5EF4-FFF2-40B4-BE49-F238E27FC236}">
                  <a16:creationId xmlns:a16="http://schemas.microsoft.com/office/drawing/2014/main" id="{0AD1C553-2A1A-473E-8C9F-4848A9E4B6C6}"/>
                </a:ext>
              </a:extLst>
            </p:cNvPr>
            <p:cNvSpPr>
              <a:spLocks noChangeArrowheads="1"/>
            </p:cNvSpPr>
            <p:nvPr/>
          </p:nvSpPr>
          <p:spPr bwMode="auto">
            <a:xfrm>
              <a:off x="4171" y="3798"/>
              <a:ext cx="400"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0" i="0" u="none" strike="noStrike" kern="1200" cap="none" spc="0" normalizeH="0" baseline="0" noProof="0">
                  <a:ln>
                    <a:noFill/>
                  </a:ln>
                  <a:solidFill>
                    <a:srgbClr val="000000"/>
                  </a:solidFill>
                  <a:effectLst/>
                  <a:uLnTx/>
                  <a:uFillTx/>
                  <a:latin typeface="Arial" panose="020B0604020202020204" pitchFamily="34" charset="0"/>
                  <a:ea typeface="+mn-ea"/>
                  <a:cs typeface="Arial" pitchFamily="34" charset="0"/>
                </a:rPr>
                <a:t>1970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itchFamily="34" charset="0"/>
              </a:endParaRPr>
            </a:p>
          </p:txBody>
        </p:sp>
        <p:sp>
          <p:nvSpPr>
            <p:cNvPr id="157" name="Line 154">
              <a:extLst>
                <a:ext uri="{FF2B5EF4-FFF2-40B4-BE49-F238E27FC236}">
                  <a16:creationId xmlns:a16="http://schemas.microsoft.com/office/drawing/2014/main" id="{94EC6BA4-95F0-4CF2-877B-852D929E3F4D}"/>
                </a:ext>
              </a:extLst>
            </p:cNvPr>
            <p:cNvSpPr>
              <a:spLocks noChangeShapeType="1"/>
            </p:cNvSpPr>
            <p:nvPr/>
          </p:nvSpPr>
          <p:spPr bwMode="auto">
            <a:xfrm>
              <a:off x="4834" y="3708"/>
              <a:ext cx="0" cy="5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58" name="Rectangle 155">
              <a:extLst>
                <a:ext uri="{FF2B5EF4-FFF2-40B4-BE49-F238E27FC236}">
                  <a16:creationId xmlns:a16="http://schemas.microsoft.com/office/drawing/2014/main" id="{8EDAFAF2-BA9F-4B60-A7CD-364D311A5F47}"/>
                </a:ext>
              </a:extLst>
            </p:cNvPr>
            <p:cNvSpPr>
              <a:spLocks noChangeArrowheads="1"/>
            </p:cNvSpPr>
            <p:nvPr/>
          </p:nvSpPr>
          <p:spPr bwMode="auto">
            <a:xfrm>
              <a:off x="4668" y="3798"/>
              <a:ext cx="400"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0" i="0" u="none" strike="noStrike" kern="1200" cap="none" spc="0" normalizeH="0" baseline="0" noProof="0">
                  <a:ln>
                    <a:noFill/>
                  </a:ln>
                  <a:solidFill>
                    <a:srgbClr val="000000"/>
                  </a:solidFill>
                  <a:effectLst/>
                  <a:uLnTx/>
                  <a:uFillTx/>
                  <a:latin typeface="Arial" panose="020B0604020202020204" pitchFamily="34" charset="0"/>
                  <a:ea typeface="+mn-ea"/>
                  <a:cs typeface="Arial" pitchFamily="34" charset="0"/>
                </a:rPr>
                <a:t>1980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itchFamily="34" charset="0"/>
              </a:endParaRPr>
            </a:p>
          </p:txBody>
        </p:sp>
        <p:sp>
          <p:nvSpPr>
            <p:cNvPr id="159" name="Line 156">
              <a:extLst>
                <a:ext uri="{FF2B5EF4-FFF2-40B4-BE49-F238E27FC236}">
                  <a16:creationId xmlns:a16="http://schemas.microsoft.com/office/drawing/2014/main" id="{0CFF6FDE-E33B-472E-8A62-13BD61C38C0D}"/>
                </a:ext>
              </a:extLst>
            </p:cNvPr>
            <p:cNvSpPr>
              <a:spLocks noChangeShapeType="1"/>
            </p:cNvSpPr>
            <p:nvPr/>
          </p:nvSpPr>
          <p:spPr bwMode="auto">
            <a:xfrm>
              <a:off x="5334" y="3708"/>
              <a:ext cx="0" cy="5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60" name="Rectangle 157">
              <a:extLst>
                <a:ext uri="{FF2B5EF4-FFF2-40B4-BE49-F238E27FC236}">
                  <a16:creationId xmlns:a16="http://schemas.microsoft.com/office/drawing/2014/main" id="{46782DC5-10E3-4E13-9B29-9693AA636802}"/>
                </a:ext>
              </a:extLst>
            </p:cNvPr>
            <p:cNvSpPr>
              <a:spLocks noChangeArrowheads="1"/>
            </p:cNvSpPr>
            <p:nvPr/>
          </p:nvSpPr>
          <p:spPr bwMode="auto">
            <a:xfrm>
              <a:off x="5168" y="3798"/>
              <a:ext cx="400"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0" i="0" u="none" strike="noStrike" kern="1200" cap="none" spc="0" normalizeH="0" baseline="0" noProof="0">
                  <a:ln>
                    <a:noFill/>
                  </a:ln>
                  <a:solidFill>
                    <a:srgbClr val="000000"/>
                  </a:solidFill>
                  <a:effectLst/>
                  <a:uLnTx/>
                  <a:uFillTx/>
                  <a:latin typeface="Arial" panose="020B0604020202020204" pitchFamily="34" charset="0"/>
                  <a:ea typeface="+mn-ea"/>
                  <a:cs typeface="Arial" pitchFamily="34" charset="0"/>
                </a:rPr>
                <a:t>1990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itchFamily="34" charset="0"/>
              </a:endParaRPr>
            </a:p>
          </p:txBody>
        </p:sp>
        <p:sp>
          <p:nvSpPr>
            <p:cNvPr id="161" name="Line 158">
              <a:extLst>
                <a:ext uri="{FF2B5EF4-FFF2-40B4-BE49-F238E27FC236}">
                  <a16:creationId xmlns:a16="http://schemas.microsoft.com/office/drawing/2014/main" id="{807AD30F-FD8F-42FE-ACE3-2DEFD57BA2F7}"/>
                </a:ext>
              </a:extLst>
            </p:cNvPr>
            <p:cNvSpPr>
              <a:spLocks noChangeShapeType="1"/>
            </p:cNvSpPr>
            <p:nvPr/>
          </p:nvSpPr>
          <p:spPr bwMode="auto">
            <a:xfrm>
              <a:off x="5834" y="3708"/>
              <a:ext cx="0" cy="5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62" name="Rectangle 159">
              <a:extLst>
                <a:ext uri="{FF2B5EF4-FFF2-40B4-BE49-F238E27FC236}">
                  <a16:creationId xmlns:a16="http://schemas.microsoft.com/office/drawing/2014/main" id="{014E347E-14D2-49BC-B5DE-3BF1C245386A}"/>
                </a:ext>
              </a:extLst>
            </p:cNvPr>
            <p:cNvSpPr>
              <a:spLocks noChangeArrowheads="1"/>
            </p:cNvSpPr>
            <p:nvPr/>
          </p:nvSpPr>
          <p:spPr bwMode="auto">
            <a:xfrm>
              <a:off x="5669" y="3798"/>
              <a:ext cx="400"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0" i="0" u="none" strike="noStrike" kern="1200" cap="none" spc="0" normalizeH="0" baseline="0" noProof="0">
                  <a:ln>
                    <a:noFill/>
                  </a:ln>
                  <a:solidFill>
                    <a:srgbClr val="000000"/>
                  </a:solidFill>
                  <a:effectLst/>
                  <a:uLnTx/>
                  <a:uFillTx/>
                  <a:latin typeface="Arial" panose="020B0604020202020204" pitchFamily="34" charset="0"/>
                  <a:ea typeface="+mn-ea"/>
                  <a:cs typeface="Arial" pitchFamily="34" charset="0"/>
                </a:rPr>
                <a:t>2000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itchFamily="34" charset="0"/>
              </a:endParaRPr>
            </a:p>
          </p:txBody>
        </p:sp>
        <p:sp>
          <p:nvSpPr>
            <p:cNvPr id="163" name="Line 160">
              <a:extLst>
                <a:ext uri="{FF2B5EF4-FFF2-40B4-BE49-F238E27FC236}">
                  <a16:creationId xmlns:a16="http://schemas.microsoft.com/office/drawing/2014/main" id="{1B30D1ED-1DE4-4F27-A1E6-18541688F7CD}"/>
                </a:ext>
              </a:extLst>
            </p:cNvPr>
            <p:cNvSpPr>
              <a:spLocks noChangeShapeType="1"/>
            </p:cNvSpPr>
            <p:nvPr/>
          </p:nvSpPr>
          <p:spPr bwMode="auto">
            <a:xfrm>
              <a:off x="6331" y="3708"/>
              <a:ext cx="0" cy="5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164" name="Rectangle 161">
              <a:extLst>
                <a:ext uri="{FF2B5EF4-FFF2-40B4-BE49-F238E27FC236}">
                  <a16:creationId xmlns:a16="http://schemas.microsoft.com/office/drawing/2014/main" id="{71149D5B-8C56-43D2-BDDC-A12FA12E6F6E}"/>
                </a:ext>
              </a:extLst>
            </p:cNvPr>
            <p:cNvSpPr>
              <a:spLocks noChangeArrowheads="1"/>
            </p:cNvSpPr>
            <p:nvPr/>
          </p:nvSpPr>
          <p:spPr bwMode="auto">
            <a:xfrm>
              <a:off x="6166" y="3798"/>
              <a:ext cx="400"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0" i="0" u="none" strike="noStrike" kern="1200" cap="none" spc="0" normalizeH="0" baseline="0" noProof="0">
                  <a:ln>
                    <a:noFill/>
                  </a:ln>
                  <a:solidFill>
                    <a:srgbClr val="000000"/>
                  </a:solidFill>
                  <a:effectLst/>
                  <a:uLnTx/>
                  <a:uFillTx/>
                  <a:latin typeface="Arial" panose="020B0604020202020204" pitchFamily="34" charset="0"/>
                  <a:ea typeface="+mn-ea"/>
                  <a:cs typeface="Arial" pitchFamily="34" charset="0"/>
                </a:rPr>
                <a:t>2010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itchFamily="34" charset="0"/>
              </a:endParaRPr>
            </a:p>
          </p:txBody>
        </p:sp>
        <p:sp>
          <p:nvSpPr>
            <p:cNvPr id="165" name="Rectangle 162">
              <a:extLst>
                <a:ext uri="{FF2B5EF4-FFF2-40B4-BE49-F238E27FC236}">
                  <a16:creationId xmlns:a16="http://schemas.microsoft.com/office/drawing/2014/main" id="{959052FC-B8F9-46E7-955E-4412930024A0}"/>
                </a:ext>
              </a:extLst>
            </p:cNvPr>
            <p:cNvSpPr>
              <a:spLocks noChangeArrowheads="1"/>
            </p:cNvSpPr>
            <p:nvPr/>
          </p:nvSpPr>
          <p:spPr bwMode="auto">
            <a:xfrm>
              <a:off x="3880" y="3989"/>
              <a:ext cx="385"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0" i="0" u="none" strike="noStrike" kern="1200" cap="none" spc="0" normalizeH="0" baseline="0" noProof="0">
                  <a:ln>
                    <a:noFill/>
                  </a:ln>
                  <a:solidFill>
                    <a:srgbClr val="000000"/>
                  </a:solidFill>
                  <a:effectLst/>
                  <a:uLnTx/>
                  <a:uFillTx/>
                  <a:latin typeface="Arial" panose="020B0604020202020204" pitchFamily="34" charset="0"/>
                  <a:ea typeface="+mn-ea"/>
                  <a:cs typeface="Arial" pitchFamily="34" charset="0"/>
                </a:rPr>
                <a:t>Year</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itchFamily="34" charset="0"/>
              </a:endParaRPr>
            </a:p>
          </p:txBody>
        </p:sp>
        <p:sp>
          <p:nvSpPr>
            <p:cNvPr id="166" name="Rectangle 163">
              <a:extLst>
                <a:ext uri="{FF2B5EF4-FFF2-40B4-BE49-F238E27FC236}">
                  <a16:creationId xmlns:a16="http://schemas.microsoft.com/office/drawing/2014/main" id="{A33E84B5-0603-44E8-934B-7D8E14739521}"/>
                </a:ext>
              </a:extLst>
            </p:cNvPr>
            <p:cNvSpPr>
              <a:spLocks noChangeArrowheads="1"/>
            </p:cNvSpPr>
            <p:nvPr/>
          </p:nvSpPr>
          <p:spPr bwMode="auto">
            <a:xfrm>
              <a:off x="-2435" y="2027"/>
              <a:ext cx="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dirty="0">
                <a:ln>
                  <a:noFill/>
                </a:ln>
                <a:effectLst/>
                <a:uLnTx/>
                <a:uFillTx/>
                <a:latin typeface="Arial" pitchFamily="34" charset="0"/>
                <a:ea typeface="+mn-ea"/>
                <a:cs typeface="Arial" pitchFamily="34" charset="0"/>
              </a:endParaRPr>
            </a:p>
          </p:txBody>
        </p:sp>
      </p:grpSp>
      <p:sp>
        <p:nvSpPr>
          <p:cNvPr id="167" name="TextBox 166">
            <a:extLst>
              <a:ext uri="{FF2B5EF4-FFF2-40B4-BE49-F238E27FC236}">
                <a16:creationId xmlns:a16="http://schemas.microsoft.com/office/drawing/2014/main" id="{82DAED76-DEDC-435C-8E26-B2D2AE4AD683}"/>
              </a:ext>
            </a:extLst>
          </p:cNvPr>
          <p:cNvSpPr txBox="1"/>
          <p:nvPr/>
        </p:nvSpPr>
        <p:spPr>
          <a:xfrm>
            <a:off x="168612" y="6484959"/>
            <a:ext cx="4598443" cy="338550"/>
          </a:xfrm>
          <a:prstGeom prst="rect">
            <a:avLst/>
          </a:prstGeom>
          <a:noFill/>
        </p:spPr>
        <p:txBody>
          <a:bodyPr wrap="none" lIns="90998" tIns="45718" rIns="90998" bIns="45718" rtlCol="0">
            <a:spAutoFit/>
          </a:bodyPr>
          <a:lstStyle/>
          <a:p>
            <a:pPr marL="0" marR="0" lvl="0" indent="0" algn="l" defTabSz="121884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Source: Piketty and </a:t>
            </a:r>
            <a:r>
              <a:rPr kumimoji="0" lang="en-US" sz="16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Saez</a:t>
            </a:r>
            <a:r>
              <a:rPr kumimoji="0" lang="en-US" sz="16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 (2003, updated series)</a:t>
            </a:r>
          </a:p>
        </p:txBody>
      </p:sp>
      <p:sp>
        <p:nvSpPr>
          <p:cNvPr id="168" name="TextBox 92">
            <a:extLst>
              <a:ext uri="{FF2B5EF4-FFF2-40B4-BE49-F238E27FC236}">
                <a16:creationId xmlns:a16="http://schemas.microsoft.com/office/drawing/2014/main" id="{68E708E2-5B89-482C-A812-3E423EDCA407}"/>
              </a:ext>
            </a:extLst>
          </p:cNvPr>
          <p:cNvSpPr txBox="1"/>
          <p:nvPr/>
        </p:nvSpPr>
        <p:spPr>
          <a:xfrm>
            <a:off x="212467" y="172693"/>
            <a:ext cx="12452655" cy="400105"/>
          </a:xfrm>
          <a:prstGeom prst="rect">
            <a:avLst/>
          </a:prstGeom>
          <a:noFill/>
        </p:spPr>
        <p:txBody>
          <a:bodyPr wrap="square" lIns="91350" tIns="45718" rIns="91350" bIns="45718" rtlCol="0">
            <a:spAutoFit/>
          </a:bodyPr>
          <a:lstStyle/>
          <a:p>
            <a:pPr marL="0" marR="0" lvl="0" indent="0" defTabSz="91338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rPr>
              <a:t>Share of Income Going to Households in the Top 1%, by Year</a:t>
            </a:r>
          </a:p>
        </p:txBody>
      </p:sp>
    </p:spTree>
    <p:extLst>
      <p:ext uri="{BB962C8B-B14F-4D97-AF65-F5344CB8AC3E}">
        <p14:creationId xmlns:p14="http://schemas.microsoft.com/office/powerpoint/2010/main" val="9505800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seattle cmto">
            <a:extLst>
              <a:ext uri="{FF2B5EF4-FFF2-40B4-BE49-F238E27FC236}">
                <a16:creationId xmlns:a16="http://schemas.microsoft.com/office/drawing/2014/main" id="{D4C19011-0818-4A99-8AF1-FD7F754D86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929" r="14554" b="46340"/>
          <a:stretch/>
        </p:blipFill>
        <p:spPr bwMode="auto">
          <a:xfrm>
            <a:off x="7203700" y="1060846"/>
            <a:ext cx="4899949" cy="347021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853C57E-983C-4706-93CD-499F02A802FF}"/>
              </a:ext>
            </a:extLst>
          </p:cNvPr>
          <p:cNvSpPr/>
          <p:nvPr/>
        </p:nvSpPr>
        <p:spPr>
          <a:xfrm>
            <a:off x="1" y="0"/>
            <a:ext cx="6944811" cy="6858000"/>
          </a:xfrm>
          <a:prstGeom prst="rect">
            <a:avLst/>
          </a:prstGeom>
          <a:solidFill>
            <a:srgbClr val="29B6A4"/>
          </a:solidFill>
          <a:ln>
            <a:noFill/>
          </a:ln>
        </p:spPr>
        <p:style>
          <a:lnRef idx="2">
            <a:schemeClr val="accent1">
              <a:shade val="50000"/>
            </a:schemeClr>
          </a:lnRef>
          <a:fillRef idx="1">
            <a:schemeClr val="accent1"/>
          </a:fillRef>
          <a:effectRef idx="0">
            <a:schemeClr val="accent1"/>
          </a:effectRef>
          <a:fontRef idx="minor">
            <a:schemeClr val="lt1"/>
          </a:fontRef>
        </p:style>
        <p:txBody>
          <a:bodyPr lIns="91174" tIns="45718" rIns="91174" bIns="45718" rtlCol="0" anchor="ctr"/>
          <a:lstStyle/>
          <a:p>
            <a:pPr algn="ctr" defTabSz="911113">
              <a:defRPr/>
            </a:pPr>
            <a:endParaRPr lang="en-US" dirty="0">
              <a:solidFill>
                <a:prstClr val="white"/>
              </a:solidFill>
            </a:endParaRPr>
          </a:p>
        </p:txBody>
      </p:sp>
      <p:sp>
        <p:nvSpPr>
          <p:cNvPr id="3" name="Content Placeholder 2"/>
          <p:cNvSpPr>
            <a:spLocks noGrp="1"/>
          </p:cNvSpPr>
          <p:nvPr>
            <p:ph type="body" sz="quarter" idx="13"/>
          </p:nvPr>
        </p:nvSpPr>
        <p:spPr>
          <a:xfrm>
            <a:off x="296240" y="2415168"/>
            <a:ext cx="6539440" cy="3871197"/>
          </a:xfrm>
        </p:spPr>
        <p:txBody>
          <a:bodyPr vert="horz" lIns="91152" tIns="45718" rIns="91152" bIns="45718" rtlCol="0">
            <a:noAutofit/>
          </a:bodyPr>
          <a:lstStyle/>
          <a:p>
            <a:pPr marL="0" indent="0">
              <a:buNone/>
            </a:pPr>
            <a:endParaRPr lang="en-US" i="1" dirty="0">
              <a:solidFill>
                <a:schemeClr val="bg1"/>
              </a:solidFill>
              <a:latin typeface="Lucida Sans" panose="020B0602030504020204" pitchFamily="34" charset="0"/>
              <a:cs typeface="Arial" panose="020B0604020202020204" pitchFamily="34" charset="0"/>
            </a:endParaRPr>
          </a:p>
          <a:p>
            <a:pPr marL="0" indent="0">
              <a:buNone/>
            </a:pPr>
            <a:r>
              <a:rPr lang="en-US" b="1" dirty="0">
                <a:solidFill>
                  <a:schemeClr val="bg1"/>
                </a:solidFill>
                <a:latin typeface="Lucida Sans" panose="020B0602030504020204" pitchFamily="34" charset="0"/>
                <a:cs typeface="Arial" panose="020B0604020202020204" pitchFamily="34" charset="0"/>
              </a:rPr>
              <a:t>Randomized trial </a:t>
            </a:r>
            <a:r>
              <a:rPr lang="en-US" dirty="0">
                <a:solidFill>
                  <a:schemeClr val="bg1"/>
                </a:solidFill>
                <a:latin typeface="Lucida Sans" panose="020B0602030504020204" pitchFamily="34" charset="0"/>
                <a:cs typeface="Arial" panose="020B0604020202020204" pitchFamily="34" charset="0"/>
              </a:rPr>
              <a:t>to develop and test strategies to reduce barriers that housing choice voucher recipients may face in moving to high-opportunity areas</a:t>
            </a:r>
          </a:p>
        </p:txBody>
      </p:sp>
      <p:sp>
        <p:nvSpPr>
          <p:cNvPr id="9" name="Title 1"/>
          <p:cNvSpPr txBox="1">
            <a:spLocks/>
          </p:cNvSpPr>
          <p:nvPr/>
        </p:nvSpPr>
        <p:spPr>
          <a:xfrm>
            <a:off x="296239" y="478755"/>
            <a:ext cx="6226812" cy="1810364"/>
          </a:xfrm>
          <a:prstGeom prst="rect">
            <a:avLst/>
          </a:prstGeom>
          <a:noFill/>
          <a:ln w="19050">
            <a:solidFill>
              <a:schemeClr val="bg1"/>
            </a:solidFill>
          </a:ln>
        </p:spPr>
        <p:txBody>
          <a:bodyPr vert="horz" wrap="square" lIns="91152" tIns="45718" rIns="91152" bIns="45718"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defTabSz="914037">
              <a:lnSpc>
                <a:spcPct val="90000"/>
              </a:lnSpc>
              <a:spcAft>
                <a:spcPts val="600"/>
              </a:spcAft>
              <a:defRPr/>
            </a:pPr>
            <a:r>
              <a:rPr lang="en-AU" sz="3200" dirty="0">
                <a:solidFill>
                  <a:prstClr val="white"/>
                </a:solidFill>
                <a:latin typeface="Lucida Sans" panose="020B0602030504020204" pitchFamily="34" charset="0"/>
                <a:cs typeface="Arial" panose="020B0604020202020204" pitchFamily="34" charset="0"/>
              </a:rPr>
              <a:t>Creating Moves </a:t>
            </a:r>
          </a:p>
          <a:p>
            <a:pPr defTabSz="914037">
              <a:lnSpc>
                <a:spcPct val="90000"/>
              </a:lnSpc>
              <a:spcAft>
                <a:spcPts val="600"/>
              </a:spcAft>
              <a:defRPr/>
            </a:pPr>
            <a:r>
              <a:rPr lang="en-AU" sz="3200" dirty="0">
                <a:solidFill>
                  <a:prstClr val="white"/>
                </a:solidFill>
                <a:latin typeface="Lucida Sans" panose="020B0602030504020204" pitchFamily="34" charset="0"/>
                <a:cs typeface="Arial" panose="020B0604020202020204" pitchFamily="34" charset="0"/>
              </a:rPr>
              <a:t>to Opportunity</a:t>
            </a:r>
          </a:p>
        </p:txBody>
      </p:sp>
      <p:pic>
        <p:nvPicPr>
          <p:cNvPr id="9218" name="Picture 2" descr="Image result for seattle housing authority logo">
            <a:extLst>
              <a:ext uri="{FF2B5EF4-FFF2-40B4-BE49-F238E27FC236}">
                <a16:creationId xmlns:a16="http://schemas.microsoft.com/office/drawing/2014/main" id="{43BF457E-E49B-4D19-B06A-9BEF022C4D0B}"/>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32720" t="6771" r="31429" b="27460"/>
          <a:stretch/>
        </p:blipFill>
        <p:spPr bwMode="auto">
          <a:xfrm>
            <a:off x="7241051" y="5041761"/>
            <a:ext cx="1936671" cy="177639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king county housing authority logo">
            <a:extLst>
              <a:ext uri="{FF2B5EF4-FFF2-40B4-BE49-F238E27FC236}">
                <a16:creationId xmlns:a16="http://schemas.microsoft.com/office/drawing/2014/main" id="{BE419FDF-21D5-4624-B8A0-C456C97583E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8901" b="23370"/>
          <a:stretch/>
        </p:blipFill>
        <p:spPr bwMode="auto">
          <a:xfrm>
            <a:off x="9406701" y="5754574"/>
            <a:ext cx="2763554" cy="106358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837374C-3A71-4F89-92EE-3EAEAEB4A113}"/>
              </a:ext>
            </a:extLst>
          </p:cNvPr>
          <p:cNvSpPr txBox="1"/>
          <p:nvPr/>
        </p:nvSpPr>
        <p:spPr>
          <a:xfrm>
            <a:off x="0" y="6482084"/>
            <a:ext cx="6093994" cy="307777"/>
          </a:xfrm>
          <a:prstGeom prst="rect">
            <a:avLst/>
          </a:prstGeom>
          <a:noFill/>
        </p:spPr>
        <p:txBody>
          <a:bodyPr wrap="square">
            <a:spAutoFit/>
          </a:bodyPr>
          <a:lstStyle/>
          <a:p>
            <a:pPr algn="l"/>
            <a:r>
              <a:rPr lang="en-US" sz="1400" b="0" i="1" dirty="0">
                <a:solidFill>
                  <a:srgbClr val="000000"/>
                </a:solidFill>
                <a:effectLst/>
                <a:latin typeface="Arial" panose="020B0604020202020204" pitchFamily="34" charset="0"/>
                <a:cs typeface="Arial" panose="020B0604020202020204" pitchFamily="34" charset="0"/>
              </a:rPr>
              <a:t>Source: Bergman, Chetty, DeLuca, Hendren, Katz, Palmer (2020)</a:t>
            </a:r>
          </a:p>
        </p:txBody>
      </p:sp>
    </p:spTree>
    <p:extLst>
      <p:ext uri="{BB962C8B-B14F-4D97-AF65-F5344CB8AC3E}">
        <p14:creationId xmlns:p14="http://schemas.microsoft.com/office/powerpoint/2010/main" val="167250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4765893" y="1004677"/>
            <a:ext cx="2531799" cy="2330196"/>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457200">
              <a:defRPr/>
            </a:pPr>
            <a:r>
              <a:rPr lang="en-US" sz="2000" b="1" dirty="0">
                <a:solidFill>
                  <a:srgbClr val="FFFFFF"/>
                </a:solidFill>
                <a:latin typeface="Century Gothic"/>
              </a:rPr>
              <a:t>DIRECT</a:t>
            </a:r>
          </a:p>
          <a:p>
            <a:pPr algn="ctr" defTabSz="457200">
              <a:defRPr/>
            </a:pPr>
            <a:r>
              <a:rPr lang="en-US" sz="2000" b="1" dirty="0">
                <a:solidFill>
                  <a:srgbClr val="FFFFFF"/>
                </a:solidFill>
                <a:latin typeface="Century Gothic"/>
              </a:rPr>
              <a:t>LANDLORD</a:t>
            </a:r>
          </a:p>
          <a:p>
            <a:pPr algn="ctr" defTabSz="457200">
              <a:defRPr/>
            </a:pPr>
            <a:r>
              <a:rPr lang="en-US" sz="2000" b="1" dirty="0">
                <a:solidFill>
                  <a:srgbClr val="FFFFFF"/>
                </a:solidFill>
                <a:latin typeface="Century Gothic"/>
              </a:rPr>
              <a:t>ENGAGEMENT</a:t>
            </a:r>
          </a:p>
        </p:txBody>
      </p:sp>
      <p:sp>
        <p:nvSpPr>
          <p:cNvPr id="8" name="Oval 7"/>
          <p:cNvSpPr/>
          <p:nvPr/>
        </p:nvSpPr>
        <p:spPr>
          <a:xfrm>
            <a:off x="8262130" y="1004676"/>
            <a:ext cx="2531800" cy="2330197"/>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457200">
              <a:defRPr/>
            </a:pPr>
            <a:r>
              <a:rPr lang="en-US" sz="2000" b="1" dirty="0">
                <a:solidFill>
                  <a:srgbClr val="FFFFFF"/>
                </a:solidFill>
                <a:latin typeface="Century Gothic"/>
              </a:rPr>
              <a:t>SHORT-TERM FINANCIAL ASSISTANCE</a:t>
            </a:r>
          </a:p>
        </p:txBody>
      </p:sp>
      <p:sp>
        <p:nvSpPr>
          <p:cNvPr id="6" name="Oval 5"/>
          <p:cNvSpPr/>
          <p:nvPr/>
        </p:nvSpPr>
        <p:spPr>
          <a:xfrm>
            <a:off x="1274877" y="1004677"/>
            <a:ext cx="2531797" cy="233019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457200">
              <a:defRPr/>
            </a:pPr>
            <a:r>
              <a:rPr lang="en-US" sz="2000" b="1" dirty="0">
                <a:solidFill>
                  <a:srgbClr val="FFFFFF"/>
                </a:solidFill>
                <a:latin typeface="Century Gothic"/>
              </a:rPr>
              <a:t>CUSTOMIZED</a:t>
            </a:r>
          </a:p>
          <a:p>
            <a:pPr algn="ctr" defTabSz="457200">
              <a:defRPr/>
            </a:pPr>
            <a:r>
              <a:rPr lang="en-US" sz="2000" b="1" dirty="0">
                <a:solidFill>
                  <a:srgbClr val="FFFFFF"/>
                </a:solidFill>
                <a:latin typeface="Century Gothic"/>
              </a:rPr>
              <a:t>SEARCH</a:t>
            </a:r>
          </a:p>
          <a:p>
            <a:pPr algn="ctr" defTabSz="457200">
              <a:defRPr/>
            </a:pPr>
            <a:r>
              <a:rPr lang="en-US" sz="2000" b="1" dirty="0">
                <a:solidFill>
                  <a:srgbClr val="FFFFFF"/>
                </a:solidFill>
                <a:latin typeface="Century Gothic"/>
              </a:rPr>
              <a:t>ASSISTANCE</a:t>
            </a:r>
          </a:p>
        </p:txBody>
      </p:sp>
      <p:sp>
        <p:nvSpPr>
          <p:cNvPr id="18" name="Title 1">
            <a:extLst>
              <a:ext uri="{FF2B5EF4-FFF2-40B4-BE49-F238E27FC236}">
                <a16:creationId xmlns:a16="http://schemas.microsoft.com/office/drawing/2014/main" id="{E3AB82CD-19EF-4C5E-BC74-8A14496788EE}"/>
              </a:ext>
            </a:extLst>
          </p:cNvPr>
          <p:cNvSpPr txBox="1">
            <a:spLocks/>
          </p:cNvSpPr>
          <p:nvPr/>
        </p:nvSpPr>
        <p:spPr>
          <a:xfrm>
            <a:off x="-4884821" y="3303428"/>
            <a:ext cx="12192000" cy="63983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000" b="1" kern="1200">
                <a:solidFill>
                  <a:schemeClr val="tx1"/>
                </a:solidFill>
                <a:latin typeface="cmss10"/>
                <a:ea typeface="+mj-ea"/>
                <a:cs typeface="+mj-cs"/>
              </a:defRPr>
            </a:lvl1pPr>
          </a:lstStyle>
          <a:p>
            <a:pPr fontAlgn="base">
              <a:lnSpc>
                <a:spcPct val="110000"/>
              </a:lnSpc>
              <a:spcAft>
                <a:spcPct val="0"/>
              </a:spcAft>
              <a:defRPr/>
            </a:pPr>
            <a:endParaRPr lang="en-US" sz="2400" dirty="0">
              <a:solidFill>
                <a:srgbClr val="002060"/>
              </a:solidFill>
              <a:latin typeface="Arial"/>
              <a:cs typeface="Arial"/>
            </a:endParaRPr>
          </a:p>
        </p:txBody>
      </p:sp>
      <p:sp>
        <p:nvSpPr>
          <p:cNvPr id="9" name="TextBox 8">
            <a:extLst>
              <a:ext uri="{FF2B5EF4-FFF2-40B4-BE49-F238E27FC236}">
                <a16:creationId xmlns:a16="http://schemas.microsoft.com/office/drawing/2014/main" id="{88DC628C-08DD-46FD-B07A-66767112A1FC}"/>
              </a:ext>
            </a:extLst>
          </p:cNvPr>
          <p:cNvSpPr txBox="1"/>
          <p:nvPr/>
        </p:nvSpPr>
        <p:spPr>
          <a:xfrm>
            <a:off x="1093589" y="3746224"/>
            <a:ext cx="2832952" cy="1015663"/>
          </a:xfrm>
          <a:prstGeom prst="rect">
            <a:avLst/>
          </a:prstGeom>
          <a:noFill/>
        </p:spPr>
        <p:txBody>
          <a:bodyPr wrap="square" rtlCol="0">
            <a:spAutoFit/>
          </a:bodyPr>
          <a:lstStyle/>
          <a:p>
            <a:pPr algn="ctr" defTabSz="457200">
              <a:spcAft>
                <a:spcPts val="225"/>
              </a:spcAft>
              <a:defRPr/>
            </a:pPr>
            <a:r>
              <a:rPr lang="en-US" sz="2000" dirty="0">
                <a:solidFill>
                  <a:srgbClr val="000000"/>
                </a:solidFill>
                <a:latin typeface="Arial" panose="020B0604020202020204" pitchFamily="34" charset="0"/>
                <a:cs typeface="Arial" panose="020B0604020202020204" pitchFamily="34" charset="0"/>
              </a:rPr>
              <a:t>On average, non-profit staff spend </a:t>
            </a:r>
            <a:r>
              <a:rPr lang="en-US" sz="2000" b="1" dirty="0">
                <a:solidFill>
                  <a:srgbClr val="000000"/>
                </a:solidFill>
                <a:latin typeface="Arial" panose="020B0604020202020204" pitchFamily="34" charset="0"/>
                <a:cs typeface="Arial" panose="020B0604020202020204" pitchFamily="34" charset="0"/>
              </a:rPr>
              <a:t>6 hours </a:t>
            </a:r>
            <a:r>
              <a:rPr lang="en-US" sz="2000" dirty="0">
                <a:solidFill>
                  <a:srgbClr val="000000"/>
                </a:solidFill>
                <a:latin typeface="Arial" panose="020B0604020202020204" pitchFamily="34" charset="0"/>
                <a:cs typeface="Arial" panose="020B0604020202020204" pitchFamily="34" charset="0"/>
              </a:rPr>
              <a:t>with each household</a:t>
            </a:r>
          </a:p>
        </p:txBody>
      </p:sp>
      <p:sp>
        <p:nvSpPr>
          <p:cNvPr id="10" name="TextBox 9">
            <a:extLst>
              <a:ext uri="{FF2B5EF4-FFF2-40B4-BE49-F238E27FC236}">
                <a16:creationId xmlns:a16="http://schemas.microsoft.com/office/drawing/2014/main" id="{A5D3C041-278E-44E2-8035-067F0285CB18}"/>
              </a:ext>
            </a:extLst>
          </p:cNvPr>
          <p:cNvSpPr txBox="1"/>
          <p:nvPr/>
        </p:nvSpPr>
        <p:spPr>
          <a:xfrm>
            <a:off x="4675249" y="3807779"/>
            <a:ext cx="2713086" cy="1200329"/>
          </a:xfrm>
          <a:prstGeom prst="rect">
            <a:avLst/>
          </a:prstGeom>
          <a:noFill/>
        </p:spPr>
        <p:txBody>
          <a:bodyPr wrap="square" rtlCol="0">
            <a:spAutoFit/>
          </a:bodyPr>
          <a:lstStyle/>
          <a:p>
            <a:pPr algn="ctr" defTabSz="457200">
              <a:spcAft>
                <a:spcPts val="225"/>
              </a:spcAft>
              <a:defRPr/>
            </a:pPr>
            <a:r>
              <a:rPr lang="en-US" b="1" dirty="0">
                <a:solidFill>
                  <a:srgbClr val="000000"/>
                </a:solidFill>
                <a:latin typeface="Arial" panose="020B0604020202020204" pitchFamily="34" charset="0"/>
                <a:cs typeface="Arial" panose="020B0604020202020204" pitchFamily="34" charset="0"/>
              </a:rPr>
              <a:t>47%</a:t>
            </a:r>
            <a:r>
              <a:rPr lang="en-US" dirty="0">
                <a:solidFill>
                  <a:srgbClr val="000000"/>
                </a:solidFill>
                <a:latin typeface="Arial" panose="020B0604020202020204" pitchFamily="34" charset="0"/>
                <a:cs typeface="Arial" panose="020B0604020202020204" pitchFamily="34" charset="0"/>
              </a:rPr>
              <a:t> of rentals in high-opportunity areas made through links via non-profit staff</a:t>
            </a:r>
          </a:p>
        </p:txBody>
      </p:sp>
      <p:sp>
        <p:nvSpPr>
          <p:cNvPr id="11" name="TextBox 10">
            <a:extLst>
              <a:ext uri="{FF2B5EF4-FFF2-40B4-BE49-F238E27FC236}">
                <a16:creationId xmlns:a16="http://schemas.microsoft.com/office/drawing/2014/main" id="{407D7686-7224-4B6B-97F4-2D04C8F51DDA}"/>
              </a:ext>
            </a:extLst>
          </p:cNvPr>
          <p:cNvSpPr txBox="1"/>
          <p:nvPr/>
        </p:nvSpPr>
        <p:spPr>
          <a:xfrm>
            <a:off x="8200925" y="3752711"/>
            <a:ext cx="2713086" cy="1200329"/>
          </a:xfrm>
          <a:prstGeom prst="rect">
            <a:avLst/>
          </a:prstGeom>
          <a:noFill/>
        </p:spPr>
        <p:txBody>
          <a:bodyPr wrap="square" rtlCol="0">
            <a:spAutoFit/>
          </a:bodyPr>
          <a:lstStyle/>
          <a:p>
            <a:pPr algn="ctr" defTabSz="457200">
              <a:spcAft>
                <a:spcPts val="225"/>
              </a:spcAft>
              <a:defRPr/>
            </a:pPr>
            <a:r>
              <a:rPr lang="en-US" dirty="0">
                <a:solidFill>
                  <a:srgbClr val="000000"/>
                </a:solidFill>
                <a:latin typeface="Arial" panose="020B0604020202020204" pitchFamily="34" charset="0"/>
                <a:cs typeface="Arial" panose="020B0604020202020204" pitchFamily="34" charset="0"/>
              </a:rPr>
              <a:t>Average financial assistance of </a:t>
            </a:r>
            <a:r>
              <a:rPr lang="en-US" b="1" dirty="0">
                <a:solidFill>
                  <a:srgbClr val="000000"/>
                </a:solidFill>
                <a:latin typeface="Arial" panose="020B0604020202020204" pitchFamily="34" charset="0"/>
                <a:cs typeface="Arial" panose="020B0604020202020204" pitchFamily="34" charset="0"/>
              </a:rPr>
              <a:t>$1,000</a:t>
            </a:r>
            <a:r>
              <a:rPr lang="en-US" dirty="0">
                <a:solidFill>
                  <a:srgbClr val="000000"/>
                </a:solidFill>
                <a:latin typeface="Arial" panose="020B0604020202020204" pitchFamily="34" charset="0"/>
                <a:cs typeface="Arial" panose="020B0604020202020204" pitchFamily="34" charset="0"/>
              </a:rPr>
              <a:t> for security deposits, application fees, etc.</a:t>
            </a:r>
          </a:p>
        </p:txBody>
      </p:sp>
      <p:sp>
        <p:nvSpPr>
          <p:cNvPr id="3" name="Left Brace 2">
            <a:extLst>
              <a:ext uri="{FF2B5EF4-FFF2-40B4-BE49-F238E27FC236}">
                <a16:creationId xmlns:a16="http://schemas.microsoft.com/office/drawing/2014/main" id="{374FC197-BB2C-4B3C-8EB6-80FD2B51B7A7}"/>
              </a:ext>
            </a:extLst>
          </p:cNvPr>
          <p:cNvSpPr/>
          <p:nvPr/>
        </p:nvSpPr>
        <p:spPr>
          <a:xfrm rot="16200000">
            <a:off x="5887387" y="567215"/>
            <a:ext cx="446918" cy="9671938"/>
          </a:xfrm>
          <a:prstGeom prst="leftBrace">
            <a:avLst/>
          </a:prstGeom>
          <a:solidFill>
            <a:schemeClr val="bg1"/>
          </a:solidFill>
          <a:ln w="38100">
            <a:solidFill>
              <a:srgbClr val="00B0F0"/>
            </a:solidFill>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defRPr/>
            </a:pPr>
            <a:endParaRPr lang="en-US">
              <a:solidFill>
                <a:srgbClr val="000000"/>
              </a:solidFill>
              <a:latin typeface="Century Gothic"/>
            </a:endParaRPr>
          </a:p>
        </p:txBody>
      </p:sp>
      <p:sp>
        <p:nvSpPr>
          <p:cNvPr id="13" name="TextBox 12">
            <a:extLst>
              <a:ext uri="{FF2B5EF4-FFF2-40B4-BE49-F238E27FC236}">
                <a16:creationId xmlns:a16="http://schemas.microsoft.com/office/drawing/2014/main" id="{209C5CE1-BD52-43D7-92FF-5C6482031127}"/>
              </a:ext>
            </a:extLst>
          </p:cNvPr>
          <p:cNvSpPr txBox="1"/>
          <p:nvPr/>
        </p:nvSpPr>
        <p:spPr>
          <a:xfrm>
            <a:off x="2741730" y="5800830"/>
            <a:ext cx="6722781" cy="707886"/>
          </a:xfrm>
          <a:prstGeom prst="rect">
            <a:avLst/>
          </a:prstGeom>
          <a:noFill/>
        </p:spPr>
        <p:txBody>
          <a:bodyPr wrap="square" rtlCol="0">
            <a:spAutoFit/>
          </a:bodyPr>
          <a:lstStyle/>
          <a:p>
            <a:pPr algn="ctr" defTabSz="457200">
              <a:spcAft>
                <a:spcPts val="225"/>
              </a:spcAft>
              <a:defRPr/>
            </a:pPr>
            <a:r>
              <a:rPr lang="en-US" sz="2000" dirty="0">
                <a:solidFill>
                  <a:srgbClr val="000000"/>
                </a:solidFill>
                <a:latin typeface="Arial" panose="020B0604020202020204" pitchFamily="34" charset="0"/>
                <a:cs typeface="Arial" panose="020B0604020202020204" pitchFamily="34" charset="0"/>
              </a:rPr>
              <a:t>Program Cost: $2,660 per family issued a voucher</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(2.2% of average voucher payments over 7 years)</a:t>
            </a:r>
          </a:p>
        </p:txBody>
      </p:sp>
      <p:sp>
        <p:nvSpPr>
          <p:cNvPr id="14" name="Title 1">
            <a:extLst>
              <a:ext uri="{FF2B5EF4-FFF2-40B4-BE49-F238E27FC236}">
                <a16:creationId xmlns:a16="http://schemas.microsoft.com/office/drawing/2014/main" id="{163EAF00-1721-4B9A-A37C-ED7E730CB871}"/>
              </a:ext>
            </a:extLst>
          </p:cNvPr>
          <p:cNvSpPr txBox="1">
            <a:spLocks/>
          </p:cNvSpPr>
          <p:nvPr/>
        </p:nvSpPr>
        <p:spPr>
          <a:xfrm>
            <a:off x="-2255395" y="1651518"/>
            <a:ext cx="121920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000" b="1" kern="1200">
                <a:solidFill>
                  <a:schemeClr val="tx1"/>
                </a:solidFill>
                <a:latin typeface="cmss10"/>
                <a:ea typeface="+mj-ea"/>
                <a:cs typeface="+mj-cs"/>
              </a:defRPr>
            </a:lvl1pPr>
          </a:lstStyle>
          <a:p>
            <a:pPr algn="l" fontAlgn="base">
              <a:lnSpc>
                <a:spcPct val="110000"/>
              </a:lnSpc>
              <a:spcAft>
                <a:spcPct val="0"/>
              </a:spcAft>
              <a:defRPr/>
            </a:pPr>
            <a:endParaRPr lang="en-US" sz="2400" dirty="0">
              <a:latin typeface="Arial"/>
              <a:cs typeface="Arial"/>
            </a:endParaRPr>
          </a:p>
        </p:txBody>
      </p:sp>
      <p:sp>
        <p:nvSpPr>
          <p:cNvPr id="16" name="TextBox 92">
            <a:extLst>
              <a:ext uri="{FF2B5EF4-FFF2-40B4-BE49-F238E27FC236}">
                <a16:creationId xmlns:a16="http://schemas.microsoft.com/office/drawing/2014/main" id="{174CF121-95C3-4B6D-BD76-7F2F3933DA06}"/>
              </a:ext>
            </a:extLst>
          </p:cNvPr>
          <p:cNvSpPr txBox="1"/>
          <p:nvPr/>
        </p:nvSpPr>
        <p:spPr>
          <a:xfrm>
            <a:off x="212467" y="172693"/>
            <a:ext cx="12452655" cy="400105"/>
          </a:xfrm>
          <a:prstGeom prst="rect">
            <a:avLst/>
          </a:prstGeom>
          <a:noFill/>
        </p:spPr>
        <p:txBody>
          <a:bodyPr wrap="square" lIns="91350" tIns="45718" rIns="91350" bIns="45718" rtlCol="0">
            <a:spAutoFit/>
          </a:bodyPr>
          <a:lstStyle/>
          <a:p>
            <a:pPr marL="0" marR="0" lvl="0" indent="0" defTabSz="91338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rPr>
              <a:t>Treatment Interventions</a:t>
            </a:r>
          </a:p>
        </p:txBody>
      </p:sp>
    </p:spTree>
    <p:extLst>
      <p:ext uri="{BB962C8B-B14F-4D97-AF65-F5344CB8AC3E}">
        <p14:creationId xmlns:p14="http://schemas.microsoft.com/office/powerpoint/2010/main" val="287248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a:grpSpLocks noChangeAspect="1"/>
          </p:cNvGrpSpPr>
          <p:nvPr/>
        </p:nvGrpSpPr>
        <p:grpSpPr bwMode="auto">
          <a:xfrm>
            <a:off x="1374775" y="-6350"/>
            <a:ext cx="9442450" cy="6870700"/>
            <a:chOff x="866" y="-4"/>
            <a:chExt cx="5948" cy="4328"/>
          </a:xfrm>
        </p:grpSpPr>
        <p:sp>
          <p:nvSpPr>
            <p:cNvPr id="4" name="AutoShape 3"/>
            <p:cNvSpPr>
              <a:spLocks noChangeAspect="1" noChangeArrowheads="1" noTextEdit="1"/>
            </p:cNvSpPr>
            <p:nvPr/>
          </p:nvSpPr>
          <p:spPr bwMode="auto">
            <a:xfrm>
              <a:off x="870" y="0"/>
              <a:ext cx="59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 name="Rectangle 5"/>
            <p:cNvSpPr>
              <a:spLocks noChangeArrowheads="1"/>
            </p:cNvSpPr>
            <p:nvPr/>
          </p:nvSpPr>
          <p:spPr bwMode="auto">
            <a:xfrm>
              <a:off x="866" y="-4"/>
              <a:ext cx="5948" cy="43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Rectangle 6"/>
            <p:cNvSpPr>
              <a:spLocks noChangeArrowheads="1"/>
            </p:cNvSpPr>
            <p:nvPr/>
          </p:nvSpPr>
          <p:spPr bwMode="auto">
            <a:xfrm>
              <a:off x="870" y="0"/>
              <a:ext cx="5936" cy="4316"/>
            </a:xfrm>
            <a:prstGeom prst="rect">
              <a:avLst/>
            </a:prstGeom>
            <a:solidFill>
              <a:srgbClr val="FFFFFF"/>
            </a:solidFill>
            <a:ln w="1111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Rectangle 7"/>
            <p:cNvSpPr>
              <a:spLocks noChangeArrowheads="1"/>
            </p:cNvSpPr>
            <p:nvPr/>
          </p:nvSpPr>
          <p:spPr bwMode="auto">
            <a:xfrm>
              <a:off x="1601" y="601"/>
              <a:ext cx="5076" cy="2902"/>
            </a:xfrm>
            <a:prstGeom prst="rect">
              <a:avLst/>
            </a:prstGeom>
            <a:solidFill>
              <a:srgbClr val="FFFFFF"/>
            </a:solidFill>
            <a:ln w="1111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Rectangle 8"/>
            <p:cNvSpPr>
              <a:spLocks noChangeArrowheads="1"/>
            </p:cNvSpPr>
            <p:nvPr/>
          </p:nvSpPr>
          <p:spPr bwMode="auto">
            <a:xfrm>
              <a:off x="2000" y="2725"/>
              <a:ext cx="1224" cy="684"/>
            </a:xfrm>
            <a:prstGeom prst="rect">
              <a:avLst/>
            </a:prstGeom>
            <a:solidFill>
              <a:srgbClr val="CDCDCD"/>
            </a:solidFill>
            <a:ln w="11113">
              <a:solidFill>
                <a:srgbClr val="C0C0C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Rectangle 9"/>
            <p:cNvSpPr>
              <a:spLocks noChangeArrowheads="1"/>
            </p:cNvSpPr>
            <p:nvPr/>
          </p:nvSpPr>
          <p:spPr bwMode="auto">
            <a:xfrm>
              <a:off x="5053" y="1012"/>
              <a:ext cx="1224" cy="2397"/>
            </a:xfrm>
            <a:prstGeom prst="rect">
              <a:avLst/>
            </a:prstGeom>
            <a:solidFill>
              <a:srgbClr val="85E3D8"/>
            </a:solidFill>
            <a:ln w="11113">
              <a:solidFill>
                <a:srgbClr val="66DCC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Rectangle 10"/>
            <p:cNvSpPr>
              <a:spLocks noChangeArrowheads="1"/>
            </p:cNvSpPr>
            <p:nvPr/>
          </p:nvSpPr>
          <p:spPr bwMode="auto">
            <a:xfrm>
              <a:off x="2411" y="2527"/>
              <a:ext cx="468"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b="1">
                  <a:solidFill>
                    <a:srgbClr val="000000"/>
                  </a:solidFill>
                </a:rPr>
                <a:t>15.1%</a:t>
              </a:r>
              <a:endParaRPr lang="en-US" altLang="en-US">
                <a:solidFill>
                  <a:prstClr val="black"/>
                </a:solidFill>
              </a:endParaRPr>
            </a:p>
          </p:txBody>
        </p:sp>
        <p:sp>
          <p:nvSpPr>
            <p:cNvPr id="11" name="Rectangle 11"/>
            <p:cNvSpPr>
              <a:spLocks noChangeArrowheads="1"/>
            </p:cNvSpPr>
            <p:nvPr/>
          </p:nvSpPr>
          <p:spPr bwMode="auto">
            <a:xfrm>
              <a:off x="5467" y="814"/>
              <a:ext cx="468"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b="1">
                  <a:solidFill>
                    <a:srgbClr val="000000"/>
                  </a:solidFill>
                </a:rPr>
                <a:t>53.0%</a:t>
              </a:r>
              <a:endParaRPr lang="en-US" altLang="en-US">
                <a:solidFill>
                  <a:prstClr val="black"/>
                </a:solidFill>
              </a:endParaRPr>
            </a:p>
          </p:txBody>
        </p:sp>
        <p:sp>
          <p:nvSpPr>
            <p:cNvPr id="12" name="Line 12"/>
            <p:cNvSpPr>
              <a:spLocks noChangeShapeType="1"/>
            </p:cNvSpPr>
            <p:nvPr/>
          </p:nvSpPr>
          <p:spPr bwMode="auto">
            <a:xfrm flipV="1">
              <a:off x="1601" y="601"/>
              <a:ext cx="0" cy="2902"/>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Line 13"/>
            <p:cNvSpPr>
              <a:spLocks noChangeShapeType="1"/>
            </p:cNvSpPr>
            <p:nvPr/>
          </p:nvSpPr>
          <p:spPr bwMode="auto">
            <a:xfrm flipH="1">
              <a:off x="1540" y="3409"/>
              <a:ext cx="61"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Rectangle 14"/>
            <p:cNvSpPr>
              <a:spLocks noChangeArrowheads="1"/>
            </p:cNvSpPr>
            <p:nvPr/>
          </p:nvSpPr>
          <p:spPr bwMode="auto">
            <a:xfrm rot="16200000">
              <a:off x="1345" y="3257"/>
              <a:ext cx="169"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a:solidFill>
                    <a:srgbClr val="000000"/>
                  </a:solidFill>
                </a:rPr>
                <a:t>0</a:t>
              </a:r>
              <a:endParaRPr lang="en-US" altLang="en-US">
                <a:solidFill>
                  <a:prstClr val="black"/>
                </a:solidFill>
              </a:endParaRPr>
            </a:p>
          </p:txBody>
        </p:sp>
        <p:sp>
          <p:nvSpPr>
            <p:cNvPr id="15" name="Line 15"/>
            <p:cNvSpPr>
              <a:spLocks noChangeShapeType="1"/>
            </p:cNvSpPr>
            <p:nvPr/>
          </p:nvSpPr>
          <p:spPr bwMode="auto">
            <a:xfrm flipH="1">
              <a:off x="1540" y="2956"/>
              <a:ext cx="61"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Rectangle 16"/>
            <p:cNvSpPr>
              <a:spLocks noChangeArrowheads="1"/>
            </p:cNvSpPr>
            <p:nvPr/>
          </p:nvSpPr>
          <p:spPr bwMode="auto">
            <a:xfrm rot="16200000">
              <a:off x="1298" y="2802"/>
              <a:ext cx="263"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a:solidFill>
                    <a:srgbClr val="000000"/>
                  </a:solidFill>
                </a:rPr>
                <a:t>10</a:t>
              </a:r>
              <a:endParaRPr lang="en-US" altLang="en-US">
                <a:solidFill>
                  <a:prstClr val="black"/>
                </a:solidFill>
              </a:endParaRPr>
            </a:p>
          </p:txBody>
        </p:sp>
        <p:sp>
          <p:nvSpPr>
            <p:cNvPr id="17" name="Line 17"/>
            <p:cNvSpPr>
              <a:spLocks noChangeShapeType="1"/>
            </p:cNvSpPr>
            <p:nvPr/>
          </p:nvSpPr>
          <p:spPr bwMode="auto">
            <a:xfrm flipH="1">
              <a:off x="1540" y="2502"/>
              <a:ext cx="61"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Rectangle 18"/>
            <p:cNvSpPr>
              <a:spLocks noChangeArrowheads="1"/>
            </p:cNvSpPr>
            <p:nvPr/>
          </p:nvSpPr>
          <p:spPr bwMode="auto">
            <a:xfrm rot="16200000">
              <a:off x="1298" y="2349"/>
              <a:ext cx="263"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a:solidFill>
                    <a:srgbClr val="000000"/>
                  </a:solidFill>
                </a:rPr>
                <a:t>20</a:t>
              </a:r>
              <a:endParaRPr lang="en-US" altLang="en-US">
                <a:solidFill>
                  <a:prstClr val="black"/>
                </a:solidFill>
              </a:endParaRPr>
            </a:p>
          </p:txBody>
        </p:sp>
        <p:sp>
          <p:nvSpPr>
            <p:cNvPr id="19" name="Line 19"/>
            <p:cNvSpPr>
              <a:spLocks noChangeShapeType="1"/>
            </p:cNvSpPr>
            <p:nvPr/>
          </p:nvSpPr>
          <p:spPr bwMode="auto">
            <a:xfrm flipH="1">
              <a:off x="1540" y="2052"/>
              <a:ext cx="61"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Rectangle 20"/>
            <p:cNvSpPr>
              <a:spLocks noChangeArrowheads="1"/>
            </p:cNvSpPr>
            <p:nvPr/>
          </p:nvSpPr>
          <p:spPr bwMode="auto">
            <a:xfrm rot="16200000">
              <a:off x="1298" y="1900"/>
              <a:ext cx="263"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a:solidFill>
                    <a:srgbClr val="000000"/>
                  </a:solidFill>
                </a:rPr>
                <a:t>30</a:t>
              </a:r>
              <a:endParaRPr lang="en-US" altLang="en-US">
                <a:solidFill>
                  <a:prstClr val="black"/>
                </a:solidFill>
              </a:endParaRPr>
            </a:p>
          </p:txBody>
        </p:sp>
        <p:sp>
          <p:nvSpPr>
            <p:cNvPr id="21" name="Line 21"/>
            <p:cNvSpPr>
              <a:spLocks noChangeShapeType="1"/>
            </p:cNvSpPr>
            <p:nvPr/>
          </p:nvSpPr>
          <p:spPr bwMode="auto">
            <a:xfrm flipH="1">
              <a:off x="1540" y="1598"/>
              <a:ext cx="61"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 name="Rectangle 22"/>
            <p:cNvSpPr>
              <a:spLocks noChangeArrowheads="1"/>
            </p:cNvSpPr>
            <p:nvPr/>
          </p:nvSpPr>
          <p:spPr bwMode="auto">
            <a:xfrm rot="16200000">
              <a:off x="1298" y="1445"/>
              <a:ext cx="263"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a:solidFill>
                    <a:srgbClr val="000000"/>
                  </a:solidFill>
                </a:rPr>
                <a:t>40</a:t>
              </a:r>
              <a:endParaRPr lang="en-US" altLang="en-US">
                <a:solidFill>
                  <a:prstClr val="black"/>
                </a:solidFill>
              </a:endParaRPr>
            </a:p>
          </p:txBody>
        </p:sp>
        <p:sp>
          <p:nvSpPr>
            <p:cNvPr id="23" name="Line 23"/>
            <p:cNvSpPr>
              <a:spLocks noChangeShapeType="1"/>
            </p:cNvSpPr>
            <p:nvPr/>
          </p:nvSpPr>
          <p:spPr bwMode="auto">
            <a:xfrm flipH="1">
              <a:off x="1540" y="1148"/>
              <a:ext cx="61"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 name="Rectangle 24"/>
            <p:cNvSpPr>
              <a:spLocks noChangeArrowheads="1"/>
            </p:cNvSpPr>
            <p:nvPr/>
          </p:nvSpPr>
          <p:spPr bwMode="auto">
            <a:xfrm rot="16200000">
              <a:off x="1298" y="995"/>
              <a:ext cx="263"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a:solidFill>
                    <a:srgbClr val="000000"/>
                  </a:solidFill>
                </a:rPr>
                <a:t>50</a:t>
              </a:r>
              <a:endParaRPr lang="en-US" altLang="en-US">
                <a:solidFill>
                  <a:prstClr val="black"/>
                </a:solidFill>
              </a:endParaRPr>
            </a:p>
          </p:txBody>
        </p:sp>
        <p:sp>
          <p:nvSpPr>
            <p:cNvPr id="25" name="Line 25"/>
            <p:cNvSpPr>
              <a:spLocks noChangeShapeType="1"/>
            </p:cNvSpPr>
            <p:nvPr/>
          </p:nvSpPr>
          <p:spPr bwMode="auto">
            <a:xfrm flipH="1">
              <a:off x="1540" y="695"/>
              <a:ext cx="61"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Rectangle 26"/>
            <p:cNvSpPr>
              <a:spLocks noChangeArrowheads="1"/>
            </p:cNvSpPr>
            <p:nvPr/>
          </p:nvSpPr>
          <p:spPr bwMode="auto">
            <a:xfrm rot="16200000">
              <a:off x="1298" y="541"/>
              <a:ext cx="263"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a:solidFill>
                    <a:srgbClr val="000000"/>
                  </a:solidFill>
                </a:rPr>
                <a:t>60</a:t>
              </a:r>
              <a:endParaRPr lang="en-US" altLang="en-US">
                <a:solidFill>
                  <a:prstClr val="black"/>
                </a:solidFill>
              </a:endParaRPr>
            </a:p>
          </p:txBody>
        </p:sp>
        <p:sp>
          <p:nvSpPr>
            <p:cNvPr id="27" name="Rectangle 27"/>
            <p:cNvSpPr>
              <a:spLocks noChangeArrowheads="1"/>
            </p:cNvSpPr>
            <p:nvPr/>
          </p:nvSpPr>
          <p:spPr bwMode="auto">
            <a:xfrm rot="16200000">
              <a:off x="-91" y="1913"/>
              <a:ext cx="2301"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dirty="0">
                  <a:solidFill>
                    <a:srgbClr val="000000"/>
                  </a:solidFill>
                </a:rPr>
                <a:t>Share of Households Who Moved</a:t>
              </a:r>
              <a:endParaRPr lang="en-US" altLang="en-US" dirty="0">
                <a:solidFill>
                  <a:prstClr val="black"/>
                </a:solidFill>
              </a:endParaRPr>
            </a:p>
          </p:txBody>
        </p:sp>
        <p:sp>
          <p:nvSpPr>
            <p:cNvPr id="28" name="Rectangle 28"/>
            <p:cNvSpPr>
              <a:spLocks noChangeArrowheads="1"/>
            </p:cNvSpPr>
            <p:nvPr/>
          </p:nvSpPr>
          <p:spPr bwMode="auto">
            <a:xfrm rot="16200000">
              <a:off x="311" y="1912"/>
              <a:ext cx="1804"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a:solidFill>
                    <a:srgbClr val="000000"/>
                  </a:solidFill>
                </a:rPr>
                <a:t>to High Opportunity Areas</a:t>
              </a:r>
              <a:endParaRPr lang="en-US" altLang="en-US">
                <a:solidFill>
                  <a:prstClr val="black"/>
                </a:solidFill>
              </a:endParaRPr>
            </a:p>
          </p:txBody>
        </p:sp>
        <p:sp>
          <p:nvSpPr>
            <p:cNvPr id="29" name="Line 29"/>
            <p:cNvSpPr>
              <a:spLocks noChangeShapeType="1"/>
            </p:cNvSpPr>
            <p:nvPr/>
          </p:nvSpPr>
          <p:spPr bwMode="auto">
            <a:xfrm>
              <a:off x="1601" y="3503"/>
              <a:ext cx="5076"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 name="Line 30"/>
            <p:cNvSpPr>
              <a:spLocks noChangeShapeType="1"/>
            </p:cNvSpPr>
            <p:nvPr/>
          </p:nvSpPr>
          <p:spPr bwMode="auto">
            <a:xfrm>
              <a:off x="2612" y="3503"/>
              <a:ext cx="0" cy="61"/>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31"/>
            <p:cNvSpPr>
              <a:spLocks noChangeArrowheads="1"/>
            </p:cNvSpPr>
            <p:nvPr/>
          </p:nvSpPr>
          <p:spPr bwMode="auto">
            <a:xfrm>
              <a:off x="2342" y="3593"/>
              <a:ext cx="619"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a:solidFill>
                    <a:srgbClr val="000000"/>
                  </a:solidFill>
                </a:rPr>
                <a:t>Control</a:t>
              </a:r>
              <a:endParaRPr lang="en-US" altLang="en-US">
                <a:solidFill>
                  <a:prstClr val="black"/>
                </a:solidFill>
              </a:endParaRPr>
            </a:p>
          </p:txBody>
        </p:sp>
        <p:sp>
          <p:nvSpPr>
            <p:cNvPr id="96" name="Line 32"/>
            <p:cNvSpPr>
              <a:spLocks noChangeShapeType="1"/>
            </p:cNvSpPr>
            <p:nvPr/>
          </p:nvSpPr>
          <p:spPr bwMode="auto">
            <a:xfrm>
              <a:off x="5665" y="3503"/>
              <a:ext cx="0" cy="61"/>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7" name="Rectangle 33"/>
            <p:cNvSpPr>
              <a:spLocks noChangeArrowheads="1"/>
            </p:cNvSpPr>
            <p:nvPr/>
          </p:nvSpPr>
          <p:spPr bwMode="auto">
            <a:xfrm>
              <a:off x="5287" y="3593"/>
              <a:ext cx="839"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a:solidFill>
                    <a:srgbClr val="000000"/>
                  </a:solidFill>
                </a:rPr>
                <a:t>Treatment</a:t>
              </a:r>
              <a:endParaRPr lang="en-US" altLang="en-US">
                <a:solidFill>
                  <a:prstClr val="black"/>
                </a:solidFill>
              </a:endParaRPr>
            </a:p>
          </p:txBody>
        </p:sp>
        <p:sp>
          <p:nvSpPr>
            <p:cNvPr id="98" name="Rectangle 34"/>
            <p:cNvSpPr>
              <a:spLocks noChangeArrowheads="1"/>
            </p:cNvSpPr>
            <p:nvPr/>
          </p:nvSpPr>
          <p:spPr bwMode="auto">
            <a:xfrm>
              <a:off x="1626" y="3856"/>
              <a:ext cx="79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rPr>
                <a:t>Difference: </a:t>
              </a:r>
              <a:endParaRPr lang="en-US" altLang="en-US">
                <a:solidFill>
                  <a:prstClr val="black"/>
                </a:solidFill>
              </a:endParaRPr>
            </a:p>
          </p:txBody>
        </p:sp>
        <p:sp>
          <p:nvSpPr>
            <p:cNvPr id="99" name="Rectangle 35"/>
            <p:cNvSpPr>
              <a:spLocks noChangeArrowheads="1"/>
            </p:cNvSpPr>
            <p:nvPr/>
          </p:nvSpPr>
          <p:spPr bwMode="auto">
            <a:xfrm>
              <a:off x="2357" y="3853"/>
              <a:ext cx="558"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b="1">
                  <a:solidFill>
                    <a:srgbClr val="000000"/>
                  </a:solidFill>
                </a:rPr>
                <a:t>37.9 pp</a:t>
              </a:r>
              <a:endParaRPr lang="en-US" altLang="en-US">
                <a:solidFill>
                  <a:prstClr val="black"/>
                </a:solidFill>
              </a:endParaRPr>
            </a:p>
          </p:txBody>
        </p:sp>
        <p:sp>
          <p:nvSpPr>
            <p:cNvPr id="100" name="Rectangle 36"/>
            <p:cNvSpPr>
              <a:spLocks noChangeArrowheads="1"/>
            </p:cNvSpPr>
            <p:nvPr/>
          </p:nvSpPr>
          <p:spPr bwMode="auto">
            <a:xfrm>
              <a:off x="1626" y="4000"/>
              <a:ext cx="106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rPr>
                <a:t>           SE: (4.2)</a:t>
              </a:r>
              <a:endParaRPr lang="en-US" altLang="en-US">
                <a:solidFill>
                  <a:prstClr val="black"/>
                </a:solidFill>
              </a:endParaRPr>
            </a:p>
          </p:txBody>
        </p:sp>
        <p:sp>
          <p:nvSpPr>
            <p:cNvPr id="101" name="Rectangle 37"/>
            <p:cNvSpPr>
              <a:spLocks noChangeArrowheads="1"/>
            </p:cNvSpPr>
            <p:nvPr/>
          </p:nvSpPr>
          <p:spPr bwMode="auto">
            <a:xfrm>
              <a:off x="4078" y="104"/>
              <a:ext cx="306" cy="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5300">
                  <a:solidFill>
                    <a:srgbClr val="1E2D53"/>
                  </a:solidFill>
                </a:rPr>
                <a:t> </a:t>
              </a:r>
              <a:endParaRPr lang="en-US" altLang="en-US">
                <a:solidFill>
                  <a:prstClr val="black"/>
                </a:solidFill>
              </a:endParaRPr>
            </a:p>
          </p:txBody>
        </p:sp>
      </p:grpSp>
      <p:sp>
        <p:nvSpPr>
          <p:cNvPr id="178" name="Rectangle 77">
            <a:extLst>
              <a:ext uri="{FF2B5EF4-FFF2-40B4-BE49-F238E27FC236}">
                <a16:creationId xmlns:a16="http://schemas.microsoft.com/office/drawing/2014/main" id="{85E84D46-0CEB-4269-9329-6E2DA35A0853}"/>
              </a:ext>
            </a:extLst>
          </p:cNvPr>
          <p:cNvSpPr>
            <a:spLocks noChangeArrowheads="1"/>
          </p:cNvSpPr>
          <p:nvPr/>
        </p:nvSpPr>
        <p:spPr bwMode="auto">
          <a:xfrm>
            <a:off x="6450013" y="155575"/>
            <a:ext cx="542925"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5300">
                <a:solidFill>
                  <a:srgbClr val="1E2D53"/>
                </a:solidFill>
                <a:latin typeface="Lucida Sans" panose="020B0602030504020204" pitchFamily="34" charset="0"/>
              </a:rPr>
              <a:t> </a:t>
            </a:r>
            <a:endParaRPr lang="en-US" altLang="en-US">
              <a:solidFill>
                <a:prstClr val="black"/>
              </a:solidFill>
            </a:endParaRPr>
          </a:p>
        </p:txBody>
      </p:sp>
      <p:sp>
        <p:nvSpPr>
          <p:cNvPr id="107" name="Title 1">
            <a:extLst>
              <a:ext uri="{FF2B5EF4-FFF2-40B4-BE49-F238E27FC236}">
                <a16:creationId xmlns:a16="http://schemas.microsoft.com/office/drawing/2014/main" id="{57170B76-9C70-40BA-8CD8-EF0905430BFA}"/>
              </a:ext>
            </a:extLst>
          </p:cNvPr>
          <p:cNvSpPr txBox="1">
            <a:spLocks/>
          </p:cNvSpPr>
          <p:nvPr/>
        </p:nvSpPr>
        <p:spPr>
          <a:xfrm>
            <a:off x="-2863516" y="3416969"/>
            <a:ext cx="12192000" cy="8112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US" sz="2000" b="1" dirty="0">
              <a:solidFill>
                <a:srgbClr val="002060"/>
              </a:solidFill>
              <a:latin typeface="Arial" panose="020B0604020202020204" pitchFamily="34" charset="0"/>
              <a:cs typeface="Arial" panose="020B0604020202020204" pitchFamily="34" charset="0"/>
            </a:endParaRPr>
          </a:p>
        </p:txBody>
      </p:sp>
      <p:sp>
        <p:nvSpPr>
          <p:cNvPr id="146" name="Rectangle 273">
            <a:extLst>
              <a:ext uri="{FF2B5EF4-FFF2-40B4-BE49-F238E27FC236}">
                <a16:creationId xmlns:a16="http://schemas.microsoft.com/office/drawing/2014/main" id="{35AFA2E4-CE35-4480-ABCE-B1AEA09E4BB8}"/>
              </a:ext>
            </a:extLst>
          </p:cNvPr>
          <p:cNvSpPr>
            <a:spLocks noChangeArrowheads="1"/>
          </p:cNvSpPr>
          <p:nvPr/>
        </p:nvSpPr>
        <p:spPr bwMode="auto">
          <a:xfrm>
            <a:off x="6461125" y="155575"/>
            <a:ext cx="542925"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5300">
                <a:solidFill>
                  <a:srgbClr val="1E2D53"/>
                </a:solidFill>
                <a:latin typeface="Lucida Sans" panose="020B0602030504020204" pitchFamily="34" charset="0"/>
              </a:rPr>
              <a:t> </a:t>
            </a:r>
            <a:endParaRPr lang="en-US" altLang="en-US">
              <a:solidFill>
                <a:prstClr val="black"/>
              </a:solidFill>
            </a:endParaRPr>
          </a:p>
        </p:txBody>
      </p:sp>
      <p:sp>
        <p:nvSpPr>
          <p:cNvPr id="40" name="Title 1">
            <a:extLst>
              <a:ext uri="{FF2B5EF4-FFF2-40B4-BE49-F238E27FC236}">
                <a16:creationId xmlns:a16="http://schemas.microsoft.com/office/drawing/2014/main" id="{6312D488-24D7-414D-9D18-362957D05A43}"/>
              </a:ext>
            </a:extLst>
          </p:cNvPr>
          <p:cNvSpPr txBox="1">
            <a:spLocks/>
          </p:cNvSpPr>
          <p:nvPr/>
        </p:nvSpPr>
        <p:spPr>
          <a:xfrm>
            <a:off x="-2127058" y="1330676"/>
            <a:ext cx="12192000" cy="60239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000" b="1" kern="1200">
                <a:solidFill>
                  <a:schemeClr val="tx1"/>
                </a:solidFill>
                <a:latin typeface="cmss10"/>
                <a:ea typeface="+mj-ea"/>
                <a:cs typeface="+mj-cs"/>
              </a:defRPr>
            </a:lvl1pPr>
          </a:lstStyle>
          <a:p>
            <a:pPr algn="l" fontAlgn="base">
              <a:lnSpc>
                <a:spcPct val="110000"/>
              </a:lnSpc>
              <a:spcAft>
                <a:spcPct val="0"/>
              </a:spcAft>
              <a:defRPr/>
            </a:pPr>
            <a:endParaRPr lang="en-US" sz="2400" dirty="0">
              <a:latin typeface="Arial"/>
              <a:cs typeface="Arial"/>
            </a:endParaRPr>
          </a:p>
        </p:txBody>
      </p:sp>
      <p:sp>
        <p:nvSpPr>
          <p:cNvPr id="42" name="TextBox 92">
            <a:extLst>
              <a:ext uri="{FF2B5EF4-FFF2-40B4-BE49-F238E27FC236}">
                <a16:creationId xmlns:a16="http://schemas.microsoft.com/office/drawing/2014/main" id="{E872DF67-3169-43F8-94A9-B8A17FE59307}"/>
              </a:ext>
            </a:extLst>
          </p:cNvPr>
          <p:cNvSpPr txBox="1"/>
          <p:nvPr/>
        </p:nvSpPr>
        <p:spPr>
          <a:xfrm>
            <a:off x="212467" y="172693"/>
            <a:ext cx="12452655" cy="400105"/>
          </a:xfrm>
          <a:prstGeom prst="rect">
            <a:avLst/>
          </a:prstGeom>
          <a:noFill/>
        </p:spPr>
        <p:txBody>
          <a:bodyPr wrap="square" lIns="91350" tIns="45718" rIns="91350" bIns="45718" rtlCol="0">
            <a:spAutoFit/>
          </a:bodyPr>
          <a:lstStyle/>
          <a:p>
            <a:pPr marL="0" marR="0" lvl="0" indent="0" defTabSz="91338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rPr>
              <a:t>Experimental Results: Fraction of Families that Leased Units in High Opportunity Areas</a:t>
            </a:r>
          </a:p>
        </p:txBody>
      </p:sp>
    </p:spTree>
    <p:extLst>
      <p:ext uri="{BB962C8B-B14F-4D97-AF65-F5344CB8AC3E}">
        <p14:creationId xmlns:p14="http://schemas.microsoft.com/office/powerpoint/2010/main" val="15289830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6393" y="586156"/>
            <a:ext cx="6864740" cy="6284423"/>
          </a:xfrm>
          <a:prstGeom prst="rect">
            <a:avLst/>
          </a:prstGeom>
        </p:spPr>
      </p:pic>
      <p:grpSp>
        <p:nvGrpSpPr>
          <p:cNvPr id="95" name="Group 94">
            <a:extLst>
              <a:ext uri="{FF2B5EF4-FFF2-40B4-BE49-F238E27FC236}">
                <a16:creationId xmlns:a16="http://schemas.microsoft.com/office/drawing/2014/main" id="{2F0CC6EF-47BC-4CA2-8B4C-411FA428EA5B}"/>
              </a:ext>
            </a:extLst>
          </p:cNvPr>
          <p:cNvGrpSpPr/>
          <p:nvPr/>
        </p:nvGrpSpPr>
        <p:grpSpPr>
          <a:xfrm>
            <a:off x="2466232" y="937101"/>
            <a:ext cx="9148014" cy="4737385"/>
            <a:chOff x="2462832" y="399602"/>
            <a:chExt cx="9911242" cy="5059833"/>
          </a:xfrm>
        </p:grpSpPr>
        <p:sp>
          <p:nvSpPr>
            <p:cNvPr id="97" name="TextBox 96">
              <a:extLst>
                <a:ext uri="{FF2B5EF4-FFF2-40B4-BE49-F238E27FC236}">
                  <a16:creationId xmlns:a16="http://schemas.microsoft.com/office/drawing/2014/main" id="{56759BE9-4607-4C8D-A77C-72E22EC8031F}"/>
                </a:ext>
              </a:extLst>
            </p:cNvPr>
            <p:cNvSpPr txBox="1"/>
            <p:nvPr/>
          </p:nvSpPr>
          <p:spPr>
            <a:xfrm>
              <a:off x="9845124" y="869342"/>
              <a:ext cx="2528950" cy="646331"/>
            </a:xfrm>
            <a:prstGeom prst="rect">
              <a:avLst/>
            </a:prstGeom>
            <a:noFill/>
          </p:spPr>
          <p:txBody>
            <a:bodyPr wrap="square" rtlCol="0">
              <a:spAutoFit/>
            </a:bodyPr>
            <a:lstStyle/>
            <a:p>
              <a:pPr defTabSz="914411">
                <a:defRPr/>
              </a:pPr>
              <a:r>
                <a:rPr lang="en-US" dirty="0">
                  <a:solidFill>
                    <a:prstClr val="black"/>
                  </a:solidFill>
                  <a:latin typeface="Arial" panose="020B0604020202020204" pitchFamily="34" charset="0"/>
                  <a:cs typeface="Arial" panose="020B0604020202020204" pitchFamily="34" charset="0"/>
                </a:rPr>
                <a:t>High-Opportunity </a:t>
              </a:r>
            </a:p>
            <a:p>
              <a:pPr defTabSz="914411">
                <a:defRPr/>
              </a:pPr>
              <a:r>
                <a:rPr lang="en-US" dirty="0">
                  <a:solidFill>
                    <a:prstClr val="black"/>
                  </a:solidFill>
                  <a:latin typeface="Arial" panose="020B0604020202020204" pitchFamily="34" charset="0"/>
                  <a:cs typeface="Arial" panose="020B0604020202020204" pitchFamily="34" charset="0"/>
                </a:rPr>
                <a:t>Area</a:t>
              </a:r>
            </a:p>
          </p:txBody>
        </p:sp>
        <p:sp>
          <p:nvSpPr>
            <p:cNvPr id="100" name="TextBox 99">
              <a:extLst>
                <a:ext uri="{FF2B5EF4-FFF2-40B4-BE49-F238E27FC236}">
                  <a16:creationId xmlns:a16="http://schemas.microsoft.com/office/drawing/2014/main" id="{303C6060-124A-475A-A683-55974695AFE0}"/>
                </a:ext>
              </a:extLst>
            </p:cNvPr>
            <p:cNvSpPr txBox="1"/>
            <p:nvPr/>
          </p:nvSpPr>
          <p:spPr>
            <a:xfrm>
              <a:off x="2462832" y="2401543"/>
              <a:ext cx="830538" cy="597462"/>
            </a:xfrm>
            <a:prstGeom prst="rect">
              <a:avLst/>
            </a:prstGeom>
            <a:noFill/>
          </p:spPr>
          <p:txBody>
            <a:bodyPr wrap="square" lIns="91170" tIns="45718" rIns="91170" bIns="45718" rtlCol="0">
              <a:noAutofit/>
            </a:bodyPr>
            <a:lstStyle/>
            <a:p>
              <a:pPr algn="ctr" defTabSz="1217460" fontAlgn="base">
                <a:spcBef>
                  <a:spcPct val="0"/>
                </a:spcBef>
                <a:spcAft>
                  <a:spcPct val="0"/>
                </a:spcAft>
                <a:defRPr/>
              </a:pPr>
              <a:endParaRPr lang="en-US" sz="1100" i="1" dirty="0">
                <a:solidFill>
                  <a:srgbClr val="E7E6E6">
                    <a:lumMod val="50000"/>
                  </a:srgbClr>
                </a:solidFill>
                <a:latin typeface="Arial" panose="020B0604020202020204" pitchFamily="34" charset="0"/>
                <a:ea typeface="Yu Gothic" panose="020B0400000000000000" pitchFamily="34" charset="-128"/>
                <a:cs typeface="Arial" panose="020B0604020202020204" pitchFamily="34" charset="0"/>
              </a:endParaRPr>
            </a:p>
            <a:p>
              <a:pPr algn="ctr" defTabSz="1217460" fontAlgn="base">
                <a:spcBef>
                  <a:spcPct val="0"/>
                </a:spcBef>
                <a:spcAft>
                  <a:spcPct val="0"/>
                </a:spcAft>
                <a:defRPr/>
              </a:pPr>
              <a:r>
                <a:rPr lang="en-US" sz="1100" i="1" dirty="0">
                  <a:solidFill>
                    <a:srgbClr val="E7E6E6">
                      <a:lumMod val="50000"/>
                    </a:srgbClr>
                  </a:solidFill>
                  <a:latin typeface="Arial" panose="020B0604020202020204" pitchFamily="34" charset="0"/>
                  <a:ea typeface="Yu Gothic" panose="020B0400000000000000" pitchFamily="34" charset="-128"/>
                  <a:cs typeface="Arial" panose="020B0604020202020204" pitchFamily="34" charset="0"/>
                </a:rPr>
                <a:t>West Seattle</a:t>
              </a:r>
            </a:p>
          </p:txBody>
        </p:sp>
        <p:sp>
          <p:nvSpPr>
            <p:cNvPr id="101" name="TextBox 100">
              <a:extLst>
                <a:ext uri="{FF2B5EF4-FFF2-40B4-BE49-F238E27FC236}">
                  <a16:creationId xmlns:a16="http://schemas.microsoft.com/office/drawing/2014/main" id="{C8C35A1A-C381-47C4-86D3-8680F500D371}"/>
                </a:ext>
              </a:extLst>
            </p:cNvPr>
            <p:cNvSpPr txBox="1"/>
            <p:nvPr/>
          </p:nvSpPr>
          <p:spPr>
            <a:xfrm>
              <a:off x="3722499" y="2683206"/>
              <a:ext cx="830538" cy="597462"/>
            </a:xfrm>
            <a:prstGeom prst="rect">
              <a:avLst/>
            </a:prstGeom>
            <a:noFill/>
          </p:spPr>
          <p:txBody>
            <a:bodyPr wrap="square" lIns="91170" tIns="45718" rIns="91170" bIns="45718" rtlCol="0">
              <a:noAutofit/>
            </a:bodyPr>
            <a:lstStyle/>
            <a:p>
              <a:pPr algn="ctr" defTabSz="1217460" fontAlgn="base">
                <a:spcBef>
                  <a:spcPct val="0"/>
                </a:spcBef>
                <a:spcAft>
                  <a:spcPct val="0"/>
                </a:spcAft>
                <a:defRPr/>
              </a:pPr>
              <a:endParaRPr lang="en-US" sz="1100" i="1" dirty="0">
                <a:solidFill>
                  <a:srgbClr val="E7E6E6">
                    <a:lumMod val="50000"/>
                  </a:srgbClr>
                </a:solidFill>
                <a:latin typeface="Arial" panose="020B0604020202020204" pitchFamily="34" charset="0"/>
                <a:ea typeface="Yu Gothic" panose="020B0400000000000000" pitchFamily="34" charset="-128"/>
                <a:cs typeface="Arial" panose="020B0604020202020204" pitchFamily="34" charset="0"/>
              </a:endParaRPr>
            </a:p>
            <a:p>
              <a:pPr algn="ctr" defTabSz="1217460" fontAlgn="base">
                <a:spcBef>
                  <a:spcPct val="0"/>
                </a:spcBef>
                <a:spcAft>
                  <a:spcPct val="0"/>
                </a:spcAft>
                <a:defRPr/>
              </a:pPr>
              <a:r>
                <a:rPr lang="en-US" sz="1100" i="1" dirty="0">
                  <a:solidFill>
                    <a:srgbClr val="E7E6E6">
                      <a:lumMod val="50000"/>
                    </a:srgbClr>
                  </a:solidFill>
                  <a:latin typeface="Arial" panose="020B0604020202020204" pitchFamily="34" charset="0"/>
                  <a:ea typeface="Yu Gothic" panose="020B0400000000000000" pitchFamily="34" charset="-128"/>
                  <a:cs typeface="Arial" panose="020B0604020202020204" pitchFamily="34" charset="0"/>
                </a:rPr>
                <a:t>Rainier</a:t>
              </a:r>
            </a:p>
            <a:p>
              <a:pPr algn="ctr" defTabSz="1217460" fontAlgn="base">
                <a:spcBef>
                  <a:spcPct val="0"/>
                </a:spcBef>
                <a:spcAft>
                  <a:spcPct val="0"/>
                </a:spcAft>
                <a:defRPr/>
              </a:pPr>
              <a:r>
                <a:rPr lang="en-US" sz="1100" i="1" dirty="0">
                  <a:solidFill>
                    <a:srgbClr val="E7E6E6">
                      <a:lumMod val="50000"/>
                    </a:srgbClr>
                  </a:solidFill>
                  <a:latin typeface="Arial" panose="020B0604020202020204" pitchFamily="34" charset="0"/>
                  <a:ea typeface="Yu Gothic" panose="020B0400000000000000" pitchFamily="34" charset="-128"/>
                  <a:cs typeface="Arial" panose="020B0604020202020204" pitchFamily="34" charset="0"/>
                </a:rPr>
                <a:t>Valley</a:t>
              </a:r>
            </a:p>
          </p:txBody>
        </p:sp>
        <p:sp>
          <p:nvSpPr>
            <p:cNvPr id="102" name="TextBox 101">
              <a:extLst>
                <a:ext uri="{FF2B5EF4-FFF2-40B4-BE49-F238E27FC236}">
                  <a16:creationId xmlns:a16="http://schemas.microsoft.com/office/drawing/2014/main" id="{9733CC37-0CB1-43D3-B1D7-454D81695C1D}"/>
                </a:ext>
              </a:extLst>
            </p:cNvPr>
            <p:cNvSpPr txBox="1"/>
            <p:nvPr/>
          </p:nvSpPr>
          <p:spPr>
            <a:xfrm>
              <a:off x="3156283" y="4248106"/>
              <a:ext cx="830538" cy="597462"/>
            </a:xfrm>
            <a:prstGeom prst="rect">
              <a:avLst/>
            </a:prstGeom>
            <a:noFill/>
          </p:spPr>
          <p:txBody>
            <a:bodyPr wrap="square" lIns="91170" tIns="45718" rIns="91170" bIns="45718" rtlCol="0">
              <a:noAutofit/>
            </a:bodyPr>
            <a:lstStyle/>
            <a:p>
              <a:pPr algn="ctr" defTabSz="1217460" fontAlgn="base">
                <a:spcBef>
                  <a:spcPct val="0"/>
                </a:spcBef>
                <a:spcAft>
                  <a:spcPct val="0"/>
                </a:spcAft>
                <a:defRPr/>
              </a:pPr>
              <a:endParaRPr lang="en-US" sz="1100" i="1" dirty="0">
                <a:solidFill>
                  <a:srgbClr val="E7E6E6">
                    <a:lumMod val="50000"/>
                  </a:srgbClr>
                </a:solidFill>
                <a:latin typeface="Arial" panose="020B0604020202020204" pitchFamily="34" charset="0"/>
                <a:ea typeface="Yu Gothic" panose="020B0400000000000000" pitchFamily="34" charset="-128"/>
                <a:cs typeface="Arial" panose="020B0604020202020204" pitchFamily="34" charset="0"/>
              </a:endParaRPr>
            </a:p>
            <a:p>
              <a:pPr algn="ctr" defTabSz="1217460" fontAlgn="base">
                <a:spcBef>
                  <a:spcPct val="0"/>
                </a:spcBef>
                <a:spcAft>
                  <a:spcPct val="0"/>
                </a:spcAft>
                <a:defRPr/>
              </a:pPr>
              <a:r>
                <a:rPr lang="en-US" sz="1100" i="1" dirty="0">
                  <a:solidFill>
                    <a:srgbClr val="E7E6E6">
                      <a:lumMod val="50000"/>
                    </a:srgbClr>
                  </a:solidFill>
                  <a:latin typeface="Arial" panose="020B0604020202020204" pitchFamily="34" charset="0"/>
                  <a:ea typeface="Yu Gothic" panose="020B0400000000000000" pitchFamily="34" charset="-128"/>
                  <a:cs typeface="Arial" panose="020B0604020202020204" pitchFamily="34" charset="0"/>
                </a:rPr>
                <a:t>Des Moines</a:t>
              </a:r>
            </a:p>
          </p:txBody>
        </p:sp>
        <p:sp>
          <p:nvSpPr>
            <p:cNvPr id="103" name="TextBox 102">
              <a:extLst>
                <a:ext uri="{FF2B5EF4-FFF2-40B4-BE49-F238E27FC236}">
                  <a16:creationId xmlns:a16="http://schemas.microsoft.com/office/drawing/2014/main" id="{205DE4CE-D121-4E40-A628-1BEEBA18EE22}"/>
                </a:ext>
              </a:extLst>
            </p:cNvPr>
            <p:cNvSpPr txBox="1"/>
            <p:nvPr/>
          </p:nvSpPr>
          <p:spPr>
            <a:xfrm>
              <a:off x="2688670" y="1298938"/>
              <a:ext cx="830538" cy="597462"/>
            </a:xfrm>
            <a:prstGeom prst="rect">
              <a:avLst/>
            </a:prstGeom>
            <a:noFill/>
          </p:spPr>
          <p:txBody>
            <a:bodyPr wrap="square" lIns="91170" tIns="45718" rIns="91170" bIns="45718" rtlCol="0">
              <a:noAutofit/>
            </a:bodyPr>
            <a:lstStyle/>
            <a:p>
              <a:pPr algn="ctr" defTabSz="1217460" fontAlgn="base">
                <a:spcBef>
                  <a:spcPct val="0"/>
                </a:spcBef>
                <a:spcAft>
                  <a:spcPct val="0"/>
                </a:spcAft>
                <a:defRPr/>
              </a:pPr>
              <a:endParaRPr lang="en-US" sz="1100" i="1" dirty="0">
                <a:solidFill>
                  <a:srgbClr val="E7E6E6">
                    <a:lumMod val="50000"/>
                  </a:srgbClr>
                </a:solidFill>
                <a:latin typeface="Arial" panose="020B0604020202020204" pitchFamily="34" charset="0"/>
                <a:ea typeface="Yu Gothic" panose="020B0400000000000000" pitchFamily="34" charset="-128"/>
                <a:cs typeface="Arial" panose="020B0604020202020204" pitchFamily="34" charset="0"/>
              </a:endParaRPr>
            </a:p>
            <a:p>
              <a:pPr algn="ctr" defTabSz="1217460" fontAlgn="base">
                <a:spcBef>
                  <a:spcPct val="0"/>
                </a:spcBef>
                <a:spcAft>
                  <a:spcPct val="0"/>
                </a:spcAft>
                <a:defRPr/>
              </a:pPr>
              <a:r>
                <a:rPr lang="en-US" sz="1100" i="1" dirty="0">
                  <a:solidFill>
                    <a:srgbClr val="E7E6E6">
                      <a:lumMod val="50000"/>
                    </a:srgbClr>
                  </a:solidFill>
                  <a:latin typeface="Arial" panose="020B0604020202020204" pitchFamily="34" charset="0"/>
                  <a:ea typeface="Yu Gothic" panose="020B0400000000000000" pitchFamily="34" charset="-128"/>
                  <a:cs typeface="Arial" panose="020B0604020202020204" pitchFamily="34" charset="0"/>
                </a:rPr>
                <a:t>Magnolia</a:t>
              </a:r>
            </a:p>
          </p:txBody>
        </p:sp>
        <p:sp>
          <p:nvSpPr>
            <p:cNvPr id="104" name="TextBox 103">
              <a:extLst>
                <a:ext uri="{FF2B5EF4-FFF2-40B4-BE49-F238E27FC236}">
                  <a16:creationId xmlns:a16="http://schemas.microsoft.com/office/drawing/2014/main" id="{2ED6E123-AD79-4A55-BD8E-F040CDA48D2B}"/>
                </a:ext>
              </a:extLst>
            </p:cNvPr>
            <p:cNvSpPr txBox="1"/>
            <p:nvPr/>
          </p:nvSpPr>
          <p:spPr>
            <a:xfrm>
              <a:off x="3457561" y="1139190"/>
              <a:ext cx="1471417" cy="643027"/>
            </a:xfrm>
            <a:prstGeom prst="rect">
              <a:avLst/>
            </a:prstGeom>
            <a:noFill/>
          </p:spPr>
          <p:txBody>
            <a:bodyPr wrap="square" lIns="91170" tIns="45718" rIns="91170" bIns="45718" rtlCol="0">
              <a:noAutofit/>
            </a:bodyPr>
            <a:lstStyle/>
            <a:p>
              <a:pPr algn="ctr" defTabSz="1217460" fontAlgn="base">
                <a:spcBef>
                  <a:spcPct val="0"/>
                </a:spcBef>
                <a:spcAft>
                  <a:spcPct val="0"/>
                </a:spcAft>
                <a:defRPr/>
              </a:pPr>
              <a:endParaRPr lang="en-US" sz="1100" i="1" dirty="0">
                <a:solidFill>
                  <a:srgbClr val="E7E6E6">
                    <a:lumMod val="50000"/>
                  </a:srgbClr>
                </a:solidFill>
                <a:latin typeface="Arial" panose="020B0604020202020204" pitchFamily="34" charset="0"/>
                <a:ea typeface="Yu Gothic" panose="020B0400000000000000" pitchFamily="34" charset="-128"/>
                <a:cs typeface="Arial" panose="020B0604020202020204" pitchFamily="34" charset="0"/>
              </a:endParaRPr>
            </a:p>
            <a:p>
              <a:pPr algn="ctr" defTabSz="1217460" fontAlgn="base">
                <a:spcBef>
                  <a:spcPct val="0"/>
                </a:spcBef>
                <a:spcAft>
                  <a:spcPct val="0"/>
                </a:spcAft>
                <a:defRPr/>
              </a:pPr>
              <a:r>
                <a:rPr lang="en-US" sz="1100" i="1" dirty="0">
                  <a:solidFill>
                    <a:srgbClr val="E7E6E6">
                      <a:lumMod val="50000"/>
                    </a:srgbClr>
                  </a:solidFill>
                  <a:latin typeface="Arial" panose="020B0604020202020204" pitchFamily="34" charset="0"/>
                  <a:ea typeface="Yu Gothic" panose="020B0400000000000000" pitchFamily="34" charset="-128"/>
                  <a:cs typeface="Arial" panose="020B0604020202020204" pitchFamily="34" charset="0"/>
                </a:rPr>
                <a:t>Northeast Seattle</a:t>
              </a:r>
            </a:p>
          </p:txBody>
        </p:sp>
        <p:sp>
          <p:nvSpPr>
            <p:cNvPr id="105" name="TextBox 104">
              <a:extLst>
                <a:ext uri="{FF2B5EF4-FFF2-40B4-BE49-F238E27FC236}">
                  <a16:creationId xmlns:a16="http://schemas.microsoft.com/office/drawing/2014/main" id="{0D4393FE-4F4A-4C8A-8E69-765925D7E300}"/>
                </a:ext>
              </a:extLst>
            </p:cNvPr>
            <p:cNvSpPr txBox="1"/>
            <p:nvPr/>
          </p:nvSpPr>
          <p:spPr>
            <a:xfrm>
              <a:off x="4970020" y="2574160"/>
              <a:ext cx="830538" cy="597462"/>
            </a:xfrm>
            <a:prstGeom prst="rect">
              <a:avLst/>
            </a:prstGeom>
            <a:noFill/>
          </p:spPr>
          <p:txBody>
            <a:bodyPr wrap="square" lIns="91170" tIns="45718" rIns="91170" bIns="45718" rtlCol="0">
              <a:noAutofit/>
            </a:bodyPr>
            <a:lstStyle/>
            <a:p>
              <a:pPr algn="ctr" defTabSz="1217460" fontAlgn="base">
                <a:spcBef>
                  <a:spcPct val="0"/>
                </a:spcBef>
                <a:spcAft>
                  <a:spcPct val="0"/>
                </a:spcAft>
                <a:defRPr/>
              </a:pPr>
              <a:endParaRPr lang="en-US" sz="1100" i="1" dirty="0">
                <a:solidFill>
                  <a:srgbClr val="E7E6E6">
                    <a:lumMod val="50000"/>
                  </a:srgbClr>
                </a:solidFill>
                <a:latin typeface="Arial" panose="020B0604020202020204" pitchFamily="34" charset="0"/>
                <a:ea typeface="Yu Gothic" panose="020B0400000000000000" pitchFamily="34" charset="-128"/>
                <a:cs typeface="Arial" panose="020B0604020202020204" pitchFamily="34" charset="0"/>
              </a:endParaRPr>
            </a:p>
            <a:p>
              <a:pPr algn="ctr" defTabSz="1217460" fontAlgn="base">
                <a:spcBef>
                  <a:spcPct val="0"/>
                </a:spcBef>
                <a:spcAft>
                  <a:spcPct val="0"/>
                </a:spcAft>
                <a:defRPr/>
              </a:pPr>
              <a:r>
                <a:rPr lang="en-US" sz="1100" i="1" dirty="0">
                  <a:solidFill>
                    <a:srgbClr val="E7E6E6">
                      <a:lumMod val="50000"/>
                    </a:srgbClr>
                  </a:solidFill>
                  <a:latin typeface="Arial" panose="020B0604020202020204" pitchFamily="34" charset="0"/>
                  <a:ea typeface="Yu Gothic" panose="020B0400000000000000" pitchFamily="34" charset="-128"/>
                  <a:cs typeface="Arial" panose="020B0604020202020204" pitchFamily="34" charset="0"/>
                </a:rPr>
                <a:t>Newport</a:t>
              </a:r>
            </a:p>
          </p:txBody>
        </p:sp>
        <p:sp>
          <p:nvSpPr>
            <p:cNvPr id="106" name="TextBox 105">
              <a:extLst>
                <a:ext uri="{FF2B5EF4-FFF2-40B4-BE49-F238E27FC236}">
                  <a16:creationId xmlns:a16="http://schemas.microsoft.com/office/drawing/2014/main" id="{CA1D6D9B-9D0A-4EE6-A30A-08CD509C18EA}"/>
                </a:ext>
              </a:extLst>
            </p:cNvPr>
            <p:cNvSpPr txBox="1"/>
            <p:nvPr/>
          </p:nvSpPr>
          <p:spPr>
            <a:xfrm>
              <a:off x="5761977" y="2401543"/>
              <a:ext cx="830538" cy="597462"/>
            </a:xfrm>
            <a:prstGeom prst="rect">
              <a:avLst/>
            </a:prstGeom>
            <a:noFill/>
          </p:spPr>
          <p:txBody>
            <a:bodyPr wrap="square" lIns="91170" tIns="45718" rIns="91170" bIns="45718" rtlCol="0">
              <a:noAutofit/>
            </a:bodyPr>
            <a:lstStyle/>
            <a:p>
              <a:pPr algn="ctr" defTabSz="1217460" fontAlgn="base">
                <a:spcBef>
                  <a:spcPct val="0"/>
                </a:spcBef>
                <a:spcAft>
                  <a:spcPct val="0"/>
                </a:spcAft>
                <a:defRPr/>
              </a:pPr>
              <a:endParaRPr lang="en-US" sz="1100" i="1" dirty="0">
                <a:solidFill>
                  <a:srgbClr val="E7E6E6">
                    <a:lumMod val="50000"/>
                  </a:srgbClr>
                </a:solidFill>
                <a:latin typeface="Arial" panose="020B0604020202020204" pitchFamily="34" charset="0"/>
                <a:ea typeface="Yu Gothic" panose="020B0400000000000000" pitchFamily="34" charset="-128"/>
                <a:cs typeface="Arial" panose="020B0604020202020204" pitchFamily="34" charset="0"/>
              </a:endParaRPr>
            </a:p>
            <a:p>
              <a:pPr algn="ctr" defTabSz="1217460" fontAlgn="base">
                <a:spcBef>
                  <a:spcPct val="0"/>
                </a:spcBef>
                <a:spcAft>
                  <a:spcPct val="0"/>
                </a:spcAft>
                <a:defRPr/>
              </a:pPr>
              <a:r>
                <a:rPr lang="en-US" sz="1100" i="1" dirty="0">
                  <a:solidFill>
                    <a:srgbClr val="E7E6E6">
                      <a:lumMod val="50000"/>
                    </a:srgbClr>
                  </a:solidFill>
                  <a:latin typeface="Arial" panose="020B0604020202020204" pitchFamily="34" charset="0"/>
                  <a:ea typeface="Yu Gothic" panose="020B0400000000000000" pitchFamily="34" charset="-128"/>
                  <a:cs typeface="Arial" panose="020B0604020202020204" pitchFamily="34" charset="0"/>
                </a:rPr>
                <a:t>Cougar</a:t>
              </a:r>
            </a:p>
            <a:p>
              <a:pPr algn="ctr" defTabSz="1217460" fontAlgn="base">
                <a:spcBef>
                  <a:spcPct val="0"/>
                </a:spcBef>
                <a:spcAft>
                  <a:spcPct val="0"/>
                </a:spcAft>
                <a:defRPr/>
              </a:pPr>
              <a:r>
                <a:rPr lang="en-US" sz="1100" i="1" dirty="0">
                  <a:solidFill>
                    <a:srgbClr val="E7E6E6">
                      <a:lumMod val="50000"/>
                    </a:srgbClr>
                  </a:solidFill>
                  <a:latin typeface="Arial" panose="020B0604020202020204" pitchFamily="34" charset="0"/>
                  <a:ea typeface="Yu Gothic" panose="020B0400000000000000" pitchFamily="34" charset="-128"/>
                  <a:cs typeface="Arial" panose="020B0604020202020204" pitchFamily="34" charset="0"/>
                </a:rPr>
                <a:t>Mountain</a:t>
              </a:r>
            </a:p>
          </p:txBody>
        </p:sp>
        <p:sp>
          <p:nvSpPr>
            <p:cNvPr id="107" name="TextBox 106">
              <a:extLst>
                <a:ext uri="{FF2B5EF4-FFF2-40B4-BE49-F238E27FC236}">
                  <a16:creationId xmlns:a16="http://schemas.microsoft.com/office/drawing/2014/main" id="{4AFAA169-6291-4E71-A2CD-457F06AAF849}"/>
                </a:ext>
              </a:extLst>
            </p:cNvPr>
            <p:cNvSpPr txBox="1"/>
            <p:nvPr/>
          </p:nvSpPr>
          <p:spPr>
            <a:xfrm>
              <a:off x="5227493" y="4861973"/>
              <a:ext cx="830538" cy="597462"/>
            </a:xfrm>
            <a:prstGeom prst="rect">
              <a:avLst/>
            </a:prstGeom>
            <a:noFill/>
          </p:spPr>
          <p:txBody>
            <a:bodyPr wrap="square" lIns="91170" tIns="45718" rIns="91170" bIns="45718" rtlCol="0">
              <a:noAutofit/>
            </a:bodyPr>
            <a:lstStyle/>
            <a:p>
              <a:pPr algn="ctr" defTabSz="1217460" fontAlgn="base">
                <a:spcBef>
                  <a:spcPct val="0"/>
                </a:spcBef>
                <a:spcAft>
                  <a:spcPct val="0"/>
                </a:spcAft>
                <a:defRPr/>
              </a:pPr>
              <a:endParaRPr lang="en-US" sz="1100" i="1" dirty="0">
                <a:solidFill>
                  <a:srgbClr val="E7E6E6">
                    <a:lumMod val="50000"/>
                  </a:srgbClr>
                </a:solidFill>
                <a:latin typeface="Arial" panose="020B0604020202020204" pitchFamily="34" charset="0"/>
                <a:ea typeface="Yu Gothic" panose="020B0400000000000000" pitchFamily="34" charset="-128"/>
                <a:cs typeface="Arial" panose="020B0604020202020204" pitchFamily="34" charset="0"/>
              </a:endParaRPr>
            </a:p>
            <a:p>
              <a:pPr algn="ctr" defTabSz="1217460" fontAlgn="base">
                <a:spcBef>
                  <a:spcPct val="0"/>
                </a:spcBef>
                <a:spcAft>
                  <a:spcPct val="0"/>
                </a:spcAft>
                <a:defRPr/>
              </a:pPr>
              <a:r>
                <a:rPr lang="en-US" sz="1100" i="1" dirty="0">
                  <a:solidFill>
                    <a:srgbClr val="E7E6E6">
                      <a:lumMod val="50000"/>
                    </a:srgbClr>
                  </a:solidFill>
                  <a:latin typeface="Arial" panose="020B0604020202020204" pitchFamily="34" charset="0"/>
                  <a:ea typeface="Yu Gothic" panose="020B0400000000000000" pitchFamily="34" charset="-128"/>
                  <a:cs typeface="Arial" panose="020B0604020202020204" pitchFamily="34" charset="0"/>
                </a:rPr>
                <a:t>Lea Hill, Auburn</a:t>
              </a:r>
            </a:p>
          </p:txBody>
        </p:sp>
        <p:sp>
          <p:nvSpPr>
            <p:cNvPr id="108" name="TextBox 107">
              <a:extLst>
                <a:ext uri="{FF2B5EF4-FFF2-40B4-BE49-F238E27FC236}">
                  <a16:creationId xmlns:a16="http://schemas.microsoft.com/office/drawing/2014/main" id="{4F755AFA-89BF-47EF-8612-76075B6CDB38}"/>
                </a:ext>
              </a:extLst>
            </p:cNvPr>
            <p:cNvSpPr txBox="1"/>
            <p:nvPr/>
          </p:nvSpPr>
          <p:spPr>
            <a:xfrm>
              <a:off x="5256810" y="3945509"/>
              <a:ext cx="830538" cy="597462"/>
            </a:xfrm>
            <a:prstGeom prst="rect">
              <a:avLst/>
            </a:prstGeom>
            <a:noFill/>
          </p:spPr>
          <p:txBody>
            <a:bodyPr wrap="square" lIns="91170" tIns="45718" rIns="91170" bIns="45718" rtlCol="0">
              <a:noAutofit/>
            </a:bodyPr>
            <a:lstStyle/>
            <a:p>
              <a:pPr algn="ctr" defTabSz="1217460" fontAlgn="base">
                <a:spcBef>
                  <a:spcPct val="0"/>
                </a:spcBef>
                <a:spcAft>
                  <a:spcPct val="0"/>
                </a:spcAft>
                <a:defRPr/>
              </a:pPr>
              <a:endParaRPr lang="en-US" sz="1100" i="1" dirty="0">
                <a:solidFill>
                  <a:srgbClr val="E7E6E6">
                    <a:lumMod val="50000"/>
                  </a:srgbClr>
                </a:solidFill>
                <a:latin typeface="Arial" panose="020B0604020202020204" pitchFamily="34" charset="0"/>
                <a:ea typeface="Yu Gothic" panose="020B0400000000000000" pitchFamily="34" charset="-128"/>
                <a:cs typeface="Arial" panose="020B0604020202020204" pitchFamily="34" charset="0"/>
              </a:endParaRPr>
            </a:p>
            <a:p>
              <a:pPr algn="ctr" defTabSz="1217460" fontAlgn="base">
                <a:spcBef>
                  <a:spcPct val="0"/>
                </a:spcBef>
                <a:spcAft>
                  <a:spcPct val="0"/>
                </a:spcAft>
                <a:defRPr/>
              </a:pPr>
              <a:r>
                <a:rPr lang="en-US" sz="1100" i="1" dirty="0">
                  <a:solidFill>
                    <a:srgbClr val="E7E6E6">
                      <a:lumMod val="50000"/>
                    </a:srgbClr>
                  </a:solidFill>
                  <a:latin typeface="Arial" panose="020B0604020202020204" pitchFamily="34" charset="0"/>
                  <a:ea typeface="Yu Gothic" panose="020B0400000000000000" pitchFamily="34" charset="-128"/>
                  <a:cs typeface="Arial" panose="020B0604020202020204" pitchFamily="34" charset="0"/>
                </a:rPr>
                <a:t>East Hill</a:t>
              </a:r>
            </a:p>
          </p:txBody>
        </p:sp>
        <p:sp>
          <p:nvSpPr>
            <p:cNvPr id="109" name="TextBox 108">
              <a:extLst>
                <a:ext uri="{FF2B5EF4-FFF2-40B4-BE49-F238E27FC236}">
                  <a16:creationId xmlns:a16="http://schemas.microsoft.com/office/drawing/2014/main" id="{E0D1E900-F6D1-4B6F-93CE-6544DEE1D6CC}"/>
                </a:ext>
              </a:extLst>
            </p:cNvPr>
            <p:cNvSpPr txBox="1"/>
            <p:nvPr/>
          </p:nvSpPr>
          <p:spPr>
            <a:xfrm>
              <a:off x="4559093" y="609966"/>
              <a:ext cx="910883" cy="597462"/>
            </a:xfrm>
            <a:prstGeom prst="rect">
              <a:avLst/>
            </a:prstGeom>
            <a:noFill/>
          </p:spPr>
          <p:txBody>
            <a:bodyPr wrap="square" lIns="91170" tIns="45718" rIns="91170" bIns="45718" rtlCol="0">
              <a:noAutofit/>
            </a:bodyPr>
            <a:lstStyle/>
            <a:p>
              <a:pPr algn="ctr" defTabSz="1217460" fontAlgn="base">
                <a:spcBef>
                  <a:spcPct val="0"/>
                </a:spcBef>
                <a:spcAft>
                  <a:spcPct val="0"/>
                </a:spcAft>
                <a:defRPr/>
              </a:pPr>
              <a:endParaRPr lang="en-US" sz="1100" i="1" dirty="0">
                <a:solidFill>
                  <a:srgbClr val="E7E6E6">
                    <a:lumMod val="50000"/>
                  </a:srgbClr>
                </a:solidFill>
                <a:latin typeface="Arial" panose="020B0604020202020204" pitchFamily="34" charset="0"/>
                <a:ea typeface="Yu Gothic" panose="020B0400000000000000" pitchFamily="34" charset="-128"/>
                <a:cs typeface="Arial" panose="020B0604020202020204" pitchFamily="34" charset="0"/>
              </a:endParaRPr>
            </a:p>
            <a:p>
              <a:pPr algn="ctr" defTabSz="1217460" fontAlgn="base">
                <a:spcBef>
                  <a:spcPct val="0"/>
                </a:spcBef>
                <a:spcAft>
                  <a:spcPct val="0"/>
                </a:spcAft>
                <a:defRPr/>
              </a:pPr>
              <a:r>
                <a:rPr lang="en-US" sz="1100" i="1" dirty="0">
                  <a:solidFill>
                    <a:srgbClr val="E7E6E6">
                      <a:lumMod val="50000"/>
                    </a:srgbClr>
                  </a:solidFill>
                  <a:latin typeface="Arial" panose="020B0604020202020204" pitchFamily="34" charset="0"/>
                  <a:ea typeface="Yu Gothic" panose="020B0400000000000000" pitchFamily="34" charset="-128"/>
                  <a:cs typeface="Arial" panose="020B0604020202020204" pitchFamily="34" charset="0"/>
                </a:rPr>
                <a:t>Inglewood</a:t>
              </a:r>
            </a:p>
          </p:txBody>
        </p:sp>
        <p:sp>
          <p:nvSpPr>
            <p:cNvPr id="110" name="TextBox 109">
              <a:extLst>
                <a:ext uri="{FF2B5EF4-FFF2-40B4-BE49-F238E27FC236}">
                  <a16:creationId xmlns:a16="http://schemas.microsoft.com/office/drawing/2014/main" id="{1A2AE62A-56D9-47F8-8E72-F56DEDBD2B8E}"/>
                </a:ext>
              </a:extLst>
            </p:cNvPr>
            <p:cNvSpPr txBox="1"/>
            <p:nvPr/>
          </p:nvSpPr>
          <p:spPr>
            <a:xfrm>
              <a:off x="5163964" y="1742206"/>
              <a:ext cx="1077620" cy="597462"/>
            </a:xfrm>
            <a:prstGeom prst="rect">
              <a:avLst/>
            </a:prstGeom>
            <a:noFill/>
          </p:spPr>
          <p:txBody>
            <a:bodyPr wrap="square" lIns="91170" tIns="45718" rIns="91170" bIns="45718" rtlCol="0">
              <a:noAutofit/>
            </a:bodyPr>
            <a:lstStyle/>
            <a:p>
              <a:pPr algn="ctr" defTabSz="1217460" fontAlgn="base">
                <a:spcBef>
                  <a:spcPct val="0"/>
                </a:spcBef>
                <a:spcAft>
                  <a:spcPct val="0"/>
                </a:spcAft>
                <a:defRPr/>
              </a:pPr>
              <a:endParaRPr lang="en-US" sz="1200" i="1" dirty="0">
                <a:solidFill>
                  <a:srgbClr val="E7E6E6">
                    <a:lumMod val="50000"/>
                  </a:srgbClr>
                </a:solidFill>
                <a:latin typeface="Arial" panose="020B0604020202020204" pitchFamily="34" charset="0"/>
                <a:ea typeface="Yu Gothic" panose="020B0400000000000000" pitchFamily="34" charset="-128"/>
                <a:cs typeface="Arial" panose="020B0604020202020204" pitchFamily="34" charset="0"/>
              </a:endParaRPr>
            </a:p>
            <a:p>
              <a:pPr algn="ctr" defTabSz="1217460" fontAlgn="base">
                <a:spcBef>
                  <a:spcPct val="0"/>
                </a:spcBef>
                <a:spcAft>
                  <a:spcPct val="0"/>
                </a:spcAft>
                <a:defRPr/>
              </a:pPr>
              <a:r>
                <a:rPr lang="en-US" sz="1200" i="1" dirty="0">
                  <a:solidFill>
                    <a:srgbClr val="E7E6E6">
                      <a:lumMod val="50000"/>
                    </a:srgbClr>
                  </a:solidFill>
                  <a:latin typeface="Arial" panose="020B0604020202020204" pitchFamily="34" charset="0"/>
                  <a:ea typeface="Yu Gothic" panose="020B0400000000000000" pitchFamily="34" charset="-128"/>
                  <a:cs typeface="Arial" panose="020B0604020202020204" pitchFamily="34" charset="0"/>
                </a:rPr>
                <a:t>Bellevue</a:t>
              </a:r>
            </a:p>
          </p:txBody>
        </p:sp>
        <p:sp>
          <p:nvSpPr>
            <p:cNvPr id="111" name="TextBox 110">
              <a:extLst>
                <a:ext uri="{FF2B5EF4-FFF2-40B4-BE49-F238E27FC236}">
                  <a16:creationId xmlns:a16="http://schemas.microsoft.com/office/drawing/2014/main" id="{B388FBFB-1CD6-4433-8A32-7773160361FF}"/>
                </a:ext>
              </a:extLst>
            </p:cNvPr>
            <p:cNvSpPr txBox="1"/>
            <p:nvPr/>
          </p:nvSpPr>
          <p:spPr>
            <a:xfrm>
              <a:off x="6962842" y="2467493"/>
              <a:ext cx="830538" cy="597462"/>
            </a:xfrm>
            <a:prstGeom prst="rect">
              <a:avLst/>
            </a:prstGeom>
            <a:noFill/>
          </p:spPr>
          <p:txBody>
            <a:bodyPr wrap="square" lIns="91170" tIns="45718" rIns="91170" bIns="45718" rtlCol="0">
              <a:noAutofit/>
            </a:bodyPr>
            <a:lstStyle/>
            <a:p>
              <a:pPr algn="ctr" defTabSz="1217460" fontAlgn="base">
                <a:spcBef>
                  <a:spcPct val="0"/>
                </a:spcBef>
                <a:spcAft>
                  <a:spcPct val="0"/>
                </a:spcAft>
                <a:defRPr/>
              </a:pPr>
              <a:endParaRPr lang="en-US" sz="1100" i="1" dirty="0">
                <a:solidFill>
                  <a:srgbClr val="E7E6E6">
                    <a:lumMod val="50000"/>
                  </a:srgbClr>
                </a:solidFill>
                <a:latin typeface="Arial" panose="020B0604020202020204" pitchFamily="34" charset="0"/>
                <a:ea typeface="Yu Gothic" panose="020B0400000000000000" pitchFamily="34" charset="-128"/>
                <a:cs typeface="Arial" panose="020B0604020202020204" pitchFamily="34" charset="0"/>
              </a:endParaRPr>
            </a:p>
            <a:p>
              <a:pPr algn="ctr" defTabSz="1217460" fontAlgn="base">
                <a:spcBef>
                  <a:spcPct val="0"/>
                </a:spcBef>
                <a:spcAft>
                  <a:spcPct val="0"/>
                </a:spcAft>
                <a:defRPr/>
              </a:pPr>
              <a:r>
                <a:rPr lang="en-US" sz="1100" i="1" dirty="0">
                  <a:solidFill>
                    <a:srgbClr val="E7E6E6">
                      <a:lumMod val="50000"/>
                    </a:srgbClr>
                  </a:solidFill>
                  <a:latin typeface="Arial" panose="020B0604020202020204" pitchFamily="34" charset="0"/>
                  <a:ea typeface="Yu Gothic" panose="020B0400000000000000" pitchFamily="34" charset="-128"/>
                  <a:cs typeface="Arial" panose="020B0604020202020204" pitchFamily="34" charset="0"/>
                </a:rPr>
                <a:t>Issaquah</a:t>
              </a:r>
            </a:p>
          </p:txBody>
        </p:sp>
        <p:sp>
          <p:nvSpPr>
            <p:cNvPr id="112" name="TextBox 111">
              <a:extLst>
                <a:ext uri="{FF2B5EF4-FFF2-40B4-BE49-F238E27FC236}">
                  <a16:creationId xmlns:a16="http://schemas.microsoft.com/office/drawing/2014/main" id="{ACED9AE5-4E35-4EC4-B10E-6B00AB0A1EFB}"/>
                </a:ext>
              </a:extLst>
            </p:cNvPr>
            <p:cNvSpPr txBox="1"/>
            <p:nvPr/>
          </p:nvSpPr>
          <p:spPr>
            <a:xfrm>
              <a:off x="3617809" y="399602"/>
              <a:ext cx="1616763" cy="458052"/>
            </a:xfrm>
            <a:prstGeom prst="rect">
              <a:avLst/>
            </a:prstGeom>
            <a:noFill/>
          </p:spPr>
          <p:txBody>
            <a:bodyPr wrap="square" lIns="91170" tIns="45718" rIns="91170" bIns="45718" rtlCol="0">
              <a:noAutofit/>
            </a:bodyPr>
            <a:lstStyle/>
            <a:p>
              <a:pPr algn="ctr" defTabSz="1217460" fontAlgn="base">
                <a:spcBef>
                  <a:spcPct val="0"/>
                </a:spcBef>
                <a:spcAft>
                  <a:spcPct val="0"/>
                </a:spcAft>
                <a:defRPr/>
              </a:pPr>
              <a:endParaRPr lang="en-US" sz="1100" i="1" dirty="0">
                <a:solidFill>
                  <a:srgbClr val="E7E6E6">
                    <a:lumMod val="50000"/>
                  </a:srgbClr>
                </a:solidFill>
                <a:latin typeface="Arial" panose="020B0604020202020204" pitchFamily="34" charset="0"/>
                <a:ea typeface="Yu Gothic" panose="020B0400000000000000" pitchFamily="34" charset="-128"/>
                <a:cs typeface="Arial" panose="020B0604020202020204" pitchFamily="34" charset="0"/>
              </a:endParaRPr>
            </a:p>
            <a:p>
              <a:pPr algn="ctr" defTabSz="1217460" fontAlgn="base">
                <a:spcBef>
                  <a:spcPct val="0"/>
                </a:spcBef>
                <a:spcAft>
                  <a:spcPct val="0"/>
                </a:spcAft>
                <a:defRPr/>
              </a:pPr>
              <a:r>
                <a:rPr lang="en-US" sz="1100" i="1" dirty="0">
                  <a:solidFill>
                    <a:srgbClr val="E7E6E6">
                      <a:lumMod val="50000"/>
                    </a:srgbClr>
                  </a:solidFill>
                  <a:latin typeface="Arial" panose="020B0604020202020204" pitchFamily="34" charset="0"/>
                  <a:ea typeface="Yu Gothic" panose="020B0400000000000000" pitchFamily="34" charset="-128"/>
                  <a:cs typeface="Arial" panose="020B0604020202020204" pitchFamily="34" charset="0"/>
                </a:rPr>
                <a:t>Lake City</a:t>
              </a:r>
            </a:p>
          </p:txBody>
        </p:sp>
        <p:sp>
          <p:nvSpPr>
            <p:cNvPr id="113" name="TextBox 112">
              <a:extLst>
                <a:ext uri="{FF2B5EF4-FFF2-40B4-BE49-F238E27FC236}">
                  <a16:creationId xmlns:a16="http://schemas.microsoft.com/office/drawing/2014/main" id="{871ABE53-360E-4ECE-83AA-31C483686C19}"/>
                </a:ext>
              </a:extLst>
            </p:cNvPr>
            <p:cNvSpPr txBox="1"/>
            <p:nvPr/>
          </p:nvSpPr>
          <p:spPr>
            <a:xfrm>
              <a:off x="4123532" y="4378642"/>
              <a:ext cx="830538" cy="597462"/>
            </a:xfrm>
            <a:prstGeom prst="rect">
              <a:avLst/>
            </a:prstGeom>
            <a:noFill/>
          </p:spPr>
          <p:txBody>
            <a:bodyPr wrap="square" lIns="91170" tIns="45718" rIns="91170" bIns="45718" rtlCol="0">
              <a:noAutofit/>
            </a:bodyPr>
            <a:lstStyle/>
            <a:p>
              <a:pPr algn="ctr" defTabSz="1217460" fontAlgn="base">
                <a:spcBef>
                  <a:spcPct val="0"/>
                </a:spcBef>
                <a:spcAft>
                  <a:spcPct val="0"/>
                </a:spcAft>
                <a:defRPr/>
              </a:pPr>
              <a:r>
                <a:rPr lang="en-US" sz="1100" i="1" dirty="0">
                  <a:solidFill>
                    <a:srgbClr val="E7E6E6">
                      <a:lumMod val="50000"/>
                    </a:srgbClr>
                  </a:solidFill>
                  <a:latin typeface="Arial" panose="020B0604020202020204" pitchFamily="34" charset="0"/>
                  <a:ea typeface="Yu Gothic" panose="020B0400000000000000" pitchFamily="34" charset="-128"/>
                  <a:cs typeface="Arial" panose="020B0604020202020204" pitchFamily="34" charset="0"/>
                </a:rPr>
                <a:t>Kent</a:t>
              </a:r>
            </a:p>
          </p:txBody>
        </p:sp>
        <p:sp>
          <p:nvSpPr>
            <p:cNvPr id="114" name="TextBox 113">
              <a:extLst>
                <a:ext uri="{FF2B5EF4-FFF2-40B4-BE49-F238E27FC236}">
                  <a16:creationId xmlns:a16="http://schemas.microsoft.com/office/drawing/2014/main" id="{FB6668DA-94DC-4B75-95D4-D61A519D1374}"/>
                </a:ext>
              </a:extLst>
            </p:cNvPr>
            <p:cNvSpPr txBox="1"/>
            <p:nvPr/>
          </p:nvSpPr>
          <p:spPr>
            <a:xfrm>
              <a:off x="4312979" y="3631591"/>
              <a:ext cx="830538" cy="597462"/>
            </a:xfrm>
            <a:prstGeom prst="rect">
              <a:avLst/>
            </a:prstGeom>
            <a:noFill/>
          </p:spPr>
          <p:txBody>
            <a:bodyPr wrap="square" lIns="91170" tIns="45718" rIns="91170" bIns="45718" rtlCol="0">
              <a:noAutofit/>
            </a:bodyPr>
            <a:lstStyle/>
            <a:p>
              <a:pPr algn="ctr" defTabSz="1217460" fontAlgn="base">
                <a:spcBef>
                  <a:spcPct val="0"/>
                </a:spcBef>
                <a:spcAft>
                  <a:spcPct val="0"/>
                </a:spcAft>
                <a:defRPr/>
              </a:pPr>
              <a:r>
                <a:rPr lang="en-US" sz="1100" i="1" dirty="0">
                  <a:solidFill>
                    <a:srgbClr val="E7E6E6">
                      <a:lumMod val="50000"/>
                    </a:srgbClr>
                  </a:solidFill>
                  <a:latin typeface="Arial" panose="020B0604020202020204" pitchFamily="34" charset="0"/>
                  <a:ea typeface="Yu Gothic" panose="020B0400000000000000" pitchFamily="34" charset="-128"/>
                  <a:cs typeface="Arial" panose="020B0604020202020204" pitchFamily="34" charset="0"/>
                </a:rPr>
                <a:t>Tukwila</a:t>
              </a:r>
            </a:p>
          </p:txBody>
        </p:sp>
        <p:sp>
          <p:nvSpPr>
            <p:cNvPr id="115" name="TextBox 114">
              <a:extLst>
                <a:ext uri="{FF2B5EF4-FFF2-40B4-BE49-F238E27FC236}">
                  <a16:creationId xmlns:a16="http://schemas.microsoft.com/office/drawing/2014/main" id="{E0E96602-FBFC-4E2C-B2C6-0F3BF3E0BC3F}"/>
                </a:ext>
              </a:extLst>
            </p:cNvPr>
            <p:cNvSpPr txBox="1"/>
            <p:nvPr/>
          </p:nvSpPr>
          <p:spPr>
            <a:xfrm>
              <a:off x="2978076" y="3413521"/>
              <a:ext cx="830538" cy="597462"/>
            </a:xfrm>
            <a:prstGeom prst="rect">
              <a:avLst/>
            </a:prstGeom>
            <a:noFill/>
          </p:spPr>
          <p:txBody>
            <a:bodyPr wrap="square" lIns="91170" tIns="45718" rIns="91170" bIns="45718" rtlCol="0">
              <a:noAutofit/>
            </a:bodyPr>
            <a:lstStyle/>
            <a:p>
              <a:pPr algn="ctr" defTabSz="1217460" fontAlgn="base">
                <a:spcBef>
                  <a:spcPct val="0"/>
                </a:spcBef>
                <a:spcAft>
                  <a:spcPct val="0"/>
                </a:spcAft>
                <a:defRPr/>
              </a:pPr>
              <a:r>
                <a:rPr lang="en-US" sz="1100" i="1" dirty="0">
                  <a:solidFill>
                    <a:srgbClr val="E7E6E6">
                      <a:lumMod val="50000"/>
                    </a:srgbClr>
                  </a:solidFill>
                  <a:latin typeface="Arial" panose="020B0604020202020204" pitchFamily="34" charset="0"/>
                  <a:ea typeface="Yu Gothic" panose="020B0400000000000000" pitchFamily="34" charset="-128"/>
                  <a:cs typeface="Arial" panose="020B0604020202020204" pitchFamily="34" charset="0"/>
                </a:rPr>
                <a:t>Burien</a:t>
              </a:r>
            </a:p>
          </p:txBody>
        </p:sp>
        <p:sp>
          <p:nvSpPr>
            <p:cNvPr id="116" name="TextBox 115">
              <a:extLst>
                <a:ext uri="{FF2B5EF4-FFF2-40B4-BE49-F238E27FC236}">
                  <a16:creationId xmlns:a16="http://schemas.microsoft.com/office/drawing/2014/main" id="{842FD00F-6373-4F34-B123-1962ACCDD820}"/>
                </a:ext>
              </a:extLst>
            </p:cNvPr>
            <p:cNvSpPr txBox="1"/>
            <p:nvPr/>
          </p:nvSpPr>
          <p:spPr>
            <a:xfrm>
              <a:off x="9845132" y="1570134"/>
              <a:ext cx="928459" cy="369332"/>
            </a:xfrm>
            <a:prstGeom prst="rect">
              <a:avLst/>
            </a:prstGeom>
            <a:noFill/>
          </p:spPr>
          <p:txBody>
            <a:bodyPr wrap="none" rtlCol="0">
              <a:spAutoFit/>
            </a:bodyPr>
            <a:lstStyle/>
            <a:p>
              <a:pPr defTabSz="914411">
                <a:defRPr/>
              </a:pPr>
              <a:r>
                <a:rPr lang="en-US" dirty="0">
                  <a:solidFill>
                    <a:prstClr val="black"/>
                  </a:solidFill>
                  <a:latin typeface="Arial" panose="020B0604020202020204" pitchFamily="34" charset="0"/>
                  <a:cs typeface="Arial" panose="020B0604020202020204" pitchFamily="34" charset="0"/>
                </a:rPr>
                <a:t>Control</a:t>
              </a:r>
            </a:p>
          </p:txBody>
        </p:sp>
        <p:pic>
          <p:nvPicPr>
            <p:cNvPr id="117" name="Picture 116">
              <a:extLst>
                <a:ext uri="{FF2B5EF4-FFF2-40B4-BE49-F238E27FC236}">
                  <a16:creationId xmlns:a16="http://schemas.microsoft.com/office/drawing/2014/main" id="{A2E8ADA1-1C91-454E-8328-9EED816CF44F}"/>
                </a:ext>
              </a:extLst>
            </p:cNvPr>
            <p:cNvPicPr>
              <a:picLocks noChangeAspect="1"/>
            </p:cNvPicPr>
            <p:nvPr/>
          </p:nvPicPr>
          <p:blipFill>
            <a:blip r:embed="rId4" cstate="hq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tretch>
              <a:fillRect/>
            </a:stretch>
          </p:blipFill>
          <p:spPr>
            <a:xfrm>
              <a:off x="9318197" y="1516581"/>
              <a:ext cx="488754" cy="537344"/>
            </a:xfrm>
            <a:prstGeom prst="rect">
              <a:avLst/>
            </a:prstGeom>
          </p:spPr>
        </p:pic>
        <p:pic>
          <p:nvPicPr>
            <p:cNvPr id="118" name="Picture 117">
              <a:extLst>
                <a:ext uri="{FF2B5EF4-FFF2-40B4-BE49-F238E27FC236}">
                  <a16:creationId xmlns:a16="http://schemas.microsoft.com/office/drawing/2014/main" id="{B4F0B259-AD7B-4D4D-AFC3-7FA177FC7570}"/>
                </a:ext>
              </a:extLst>
            </p:cNvPr>
            <p:cNvPicPr>
              <a:picLocks noChangeAspect="1"/>
            </p:cNvPicPr>
            <p:nvPr/>
          </p:nvPicPr>
          <p:blipFill>
            <a:blip r:embed="rId6" cstate="hq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a:ext>
              </a:extLst>
            </a:blip>
            <a:stretch>
              <a:fillRect/>
            </a:stretch>
          </p:blipFill>
          <p:spPr>
            <a:xfrm>
              <a:off x="9308866" y="2196844"/>
              <a:ext cx="536258" cy="579906"/>
            </a:xfrm>
            <a:prstGeom prst="rect">
              <a:avLst/>
            </a:prstGeom>
          </p:spPr>
        </p:pic>
        <p:sp>
          <p:nvSpPr>
            <p:cNvPr id="119" name="TextBox 118">
              <a:extLst>
                <a:ext uri="{FF2B5EF4-FFF2-40B4-BE49-F238E27FC236}">
                  <a16:creationId xmlns:a16="http://schemas.microsoft.com/office/drawing/2014/main" id="{C30E1AEA-4655-46A2-9296-C1501C0B7CE1}"/>
                </a:ext>
              </a:extLst>
            </p:cNvPr>
            <p:cNvSpPr txBox="1"/>
            <p:nvPr/>
          </p:nvSpPr>
          <p:spPr>
            <a:xfrm>
              <a:off x="9845124" y="2107486"/>
              <a:ext cx="1227644" cy="646331"/>
            </a:xfrm>
            <a:prstGeom prst="rect">
              <a:avLst/>
            </a:prstGeom>
            <a:noFill/>
          </p:spPr>
          <p:txBody>
            <a:bodyPr wrap="none" rtlCol="0">
              <a:spAutoFit/>
            </a:bodyPr>
            <a:lstStyle/>
            <a:p>
              <a:pPr defTabSz="914411">
                <a:defRPr/>
              </a:pPr>
              <a:r>
                <a:rPr lang="en-US" dirty="0">
                  <a:solidFill>
                    <a:prstClr val="black"/>
                  </a:solidFill>
                  <a:latin typeface="Arial" panose="020B0604020202020204" pitchFamily="34" charset="0"/>
                  <a:cs typeface="Arial" panose="020B0604020202020204" pitchFamily="34" charset="0"/>
                </a:rPr>
                <a:t>CMTO</a:t>
              </a:r>
            </a:p>
            <a:p>
              <a:pPr defTabSz="914411">
                <a:defRPr/>
              </a:pPr>
              <a:r>
                <a:rPr lang="en-US" dirty="0">
                  <a:solidFill>
                    <a:prstClr val="black"/>
                  </a:solidFill>
                  <a:latin typeface="Arial" panose="020B0604020202020204" pitchFamily="34" charset="0"/>
                  <a:cs typeface="Arial" panose="020B0604020202020204" pitchFamily="34" charset="0"/>
                </a:rPr>
                <a:t>Treatment</a:t>
              </a:r>
            </a:p>
          </p:txBody>
        </p:sp>
        <p:sp>
          <p:nvSpPr>
            <p:cNvPr id="120" name="Rectangle 119">
              <a:extLst>
                <a:ext uri="{FF2B5EF4-FFF2-40B4-BE49-F238E27FC236}">
                  <a16:creationId xmlns:a16="http://schemas.microsoft.com/office/drawing/2014/main" id="{7297A5CB-802A-416B-89C7-1FDA613E0091}"/>
                </a:ext>
              </a:extLst>
            </p:cNvPr>
            <p:cNvSpPr/>
            <p:nvPr/>
          </p:nvSpPr>
          <p:spPr>
            <a:xfrm>
              <a:off x="9337510" y="965158"/>
              <a:ext cx="450127" cy="421675"/>
            </a:xfrm>
            <a:prstGeom prst="rect">
              <a:avLst/>
            </a:prstGeom>
            <a:pattFill prst="openDmnd">
              <a:fgClr>
                <a:srgbClr val="5B9BD5"/>
              </a:fgClr>
              <a:bgClr>
                <a:srgbClr val="5B9BD5">
                  <a:lumMod val="20000"/>
                  <a:lumOff val="80000"/>
                </a:srgbClr>
              </a:bgClr>
            </a:pattFill>
            <a:ln w="19050" cap="flat" cmpd="sng" algn="ctr">
              <a:solidFill>
                <a:sysClr val="window" lastClr="FFFFFF"/>
              </a:solidFill>
              <a:prstDash val="solid"/>
              <a:miter lim="800000"/>
            </a:ln>
            <a:effectLst/>
          </p:spPr>
          <p:txBody>
            <a:bodyPr rtlCol="0" anchor="ctr"/>
            <a:lstStyle/>
            <a:p>
              <a:pPr algn="ctr" defTabSz="914411">
                <a:defRPr/>
              </a:pPr>
              <a:endParaRPr lang="en-US" kern="0" dirty="0">
                <a:solidFill>
                  <a:prstClr val="white"/>
                </a:solidFill>
              </a:endParaRPr>
            </a:p>
          </p:txBody>
        </p:sp>
      </p:grpSp>
      <p:sp>
        <p:nvSpPr>
          <p:cNvPr id="32" name="TextBox 31">
            <a:extLst>
              <a:ext uri="{FF2B5EF4-FFF2-40B4-BE49-F238E27FC236}">
                <a16:creationId xmlns:a16="http://schemas.microsoft.com/office/drawing/2014/main" id="{82C038E2-85F9-43CF-B69E-9DC1339D13BB}"/>
              </a:ext>
            </a:extLst>
          </p:cNvPr>
          <p:cNvSpPr txBox="1"/>
          <p:nvPr/>
        </p:nvSpPr>
        <p:spPr>
          <a:xfrm>
            <a:off x="3708798" y="2022006"/>
            <a:ext cx="830538" cy="459903"/>
          </a:xfrm>
          <a:prstGeom prst="rect">
            <a:avLst/>
          </a:prstGeom>
          <a:noFill/>
        </p:spPr>
        <p:txBody>
          <a:bodyPr wrap="square" lIns="91170" tIns="45718" rIns="91170" bIns="45718" rtlCol="0">
            <a:noAutofit/>
          </a:bodyPr>
          <a:lstStyle/>
          <a:p>
            <a:pPr algn="ctr" defTabSz="1217460" fontAlgn="base">
              <a:spcBef>
                <a:spcPct val="0"/>
              </a:spcBef>
              <a:spcAft>
                <a:spcPct val="0"/>
              </a:spcAft>
              <a:defRPr/>
            </a:pPr>
            <a:r>
              <a:rPr lang="en-US" sz="1200" i="1" dirty="0">
                <a:solidFill>
                  <a:srgbClr val="E7E6E6">
                    <a:lumMod val="50000"/>
                  </a:srgbClr>
                </a:solidFill>
                <a:latin typeface="Arial" panose="020B0604020202020204" pitchFamily="34" charset="0"/>
                <a:ea typeface="Yu Gothic" panose="020B0400000000000000" pitchFamily="34" charset="-128"/>
                <a:cs typeface="Arial" panose="020B0604020202020204" pitchFamily="34" charset="0"/>
              </a:rPr>
              <a:t>Capitol </a:t>
            </a:r>
          </a:p>
          <a:p>
            <a:pPr algn="ctr" defTabSz="1217460" fontAlgn="base">
              <a:spcBef>
                <a:spcPct val="0"/>
              </a:spcBef>
              <a:spcAft>
                <a:spcPct val="0"/>
              </a:spcAft>
              <a:defRPr/>
            </a:pPr>
            <a:r>
              <a:rPr lang="en-US" sz="1200" i="1" dirty="0">
                <a:solidFill>
                  <a:srgbClr val="E7E6E6">
                    <a:lumMod val="50000"/>
                  </a:srgbClr>
                </a:solidFill>
                <a:latin typeface="Arial" panose="020B0604020202020204" pitchFamily="34" charset="0"/>
                <a:ea typeface="Yu Gothic" panose="020B0400000000000000" pitchFamily="34" charset="-128"/>
                <a:cs typeface="Arial" panose="020B0604020202020204" pitchFamily="34" charset="0"/>
              </a:rPr>
              <a:t>Hill</a:t>
            </a:r>
          </a:p>
        </p:txBody>
      </p:sp>
      <p:sp>
        <p:nvSpPr>
          <p:cNvPr id="34" name="TextBox 33">
            <a:extLst>
              <a:ext uri="{FF2B5EF4-FFF2-40B4-BE49-F238E27FC236}">
                <a16:creationId xmlns:a16="http://schemas.microsoft.com/office/drawing/2014/main" id="{82C038E2-85F9-43CF-B69E-9DC1339D13BB}"/>
              </a:ext>
            </a:extLst>
          </p:cNvPr>
          <p:cNvSpPr txBox="1"/>
          <p:nvPr/>
        </p:nvSpPr>
        <p:spPr>
          <a:xfrm>
            <a:off x="2755052" y="1677778"/>
            <a:ext cx="830538" cy="459903"/>
          </a:xfrm>
          <a:prstGeom prst="rect">
            <a:avLst/>
          </a:prstGeom>
          <a:noFill/>
        </p:spPr>
        <p:txBody>
          <a:bodyPr wrap="square" lIns="91170" tIns="45718" rIns="91170" bIns="45718" rtlCol="0">
            <a:noAutofit/>
          </a:bodyPr>
          <a:lstStyle/>
          <a:p>
            <a:pPr algn="ctr" defTabSz="1217460" fontAlgn="base">
              <a:spcBef>
                <a:spcPct val="0"/>
              </a:spcBef>
              <a:spcAft>
                <a:spcPct val="0"/>
              </a:spcAft>
              <a:defRPr/>
            </a:pPr>
            <a:r>
              <a:rPr lang="en-US" sz="1200" i="1" dirty="0">
                <a:solidFill>
                  <a:srgbClr val="E7E6E6">
                    <a:lumMod val="50000"/>
                  </a:srgbClr>
                </a:solidFill>
                <a:latin typeface="Arial" panose="020B0604020202020204" pitchFamily="34" charset="0"/>
                <a:ea typeface="Yu Gothic" panose="020B0400000000000000" pitchFamily="34" charset="-128"/>
                <a:cs typeface="Arial" panose="020B0604020202020204" pitchFamily="34" charset="0"/>
              </a:rPr>
              <a:t>Ballard</a:t>
            </a:r>
          </a:p>
        </p:txBody>
      </p:sp>
      <p:sp>
        <p:nvSpPr>
          <p:cNvPr id="30" name="Title 1">
            <a:extLst>
              <a:ext uri="{FF2B5EF4-FFF2-40B4-BE49-F238E27FC236}">
                <a16:creationId xmlns:a16="http://schemas.microsoft.com/office/drawing/2014/main" id="{748F8ECC-6F1C-4A28-B657-451B02089F3D}"/>
              </a:ext>
            </a:extLst>
          </p:cNvPr>
          <p:cNvSpPr txBox="1">
            <a:spLocks/>
          </p:cNvSpPr>
          <p:nvPr/>
        </p:nvSpPr>
        <p:spPr>
          <a:xfrm>
            <a:off x="-149869" y="-710682"/>
            <a:ext cx="121920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000" b="1" kern="1200">
                <a:solidFill>
                  <a:schemeClr val="tx1"/>
                </a:solidFill>
                <a:latin typeface="cmss10"/>
                <a:ea typeface="+mj-ea"/>
                <a:cs typeface="+mj-cs"/>
              </a:defRPr>
            </a:lvl1pPr>
          </a:lstStyle>
          <a:p>
            <a:pPr algn="l" fontAlgn="base">
              <a:lnSpc>
                <a:spcPct val="110000"/>
              </a:lnSpc>
              <a:spcAft>
                <a:spcPct val="0"/>
              </a:spcAft>
              <a:defRPr/>
            </a:pPr>
            <a:endParaRPr lang="en-US" sz="2400" dirty="0">
              <a:latin typeface="Arial"/>
              <a:cs typeface="Arial"/>
            </a:endParaRPr>
          </a:p>
        </p:txBody>
      </p:sp>
      <p:sp>
        <p:nvSpPr>
          <p:cNvPr id="31" name="Title 1">
            <a:extLst>
              <a:ext uri="{FF2B5EF4-FFF2-40B4-BE49-F238E27FC236}">
                <a16:creationId xmlns:a16="http://schemas.microsoft.com/office/drawing/2014/main" id="{8BE6CF57-997B-4C0C-B8F2-172EBF50DCBA}"/>
              </a:ext>
            </a:extLst>
          </p:cNvPr>
          <p:cNvSpPr txBox="1">
            <a:spLocks/>
          </p:cNvSpPr>
          <p:nvPr/>
        </p:nvSpPr>
        <p:spPr>
          <a:xfrm>
            <a:off x="-2383732" y="2116739"/>
            <a:ext cx="12192000" cy="52761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000" b="1" kern="1200">
                <a:solidFill>
                  <a:schemeClr val="tx1"/>
                </a:solidFill>
                <a:latin typeface="cmss10"/>
                <a:ea typeface="+mj-ea"/>
                <a:cs typeface="+mj-cs"/>
              </a:defRPr>
            </a:lvl1pPr>
          </a:lstStyle>
          <a:p>
            <a:pPr algn="l" fontAlgn="base">
              <a:lnSpc>
                <a:spcPct val="110000"/>
              </a:lnSpc>
              <a:spcAft>
                <a:spcPct val="0"/>
              </a:spcAft>
              <a:defRPr/>
            </a:pPr>
            <a:endParaRPr lang="en-US" sz="2400" dirty="0">
              <a:latin typeface="Arial"/>
              <a:cs typeface="Arial"/>
            </a:endParaRPr>
          </a:p>
        </p:txBody>
      </p:sp>
      <p:sp>
        <p:nvSpPr>
          <p:cNvPr id="35" name="TextBox 92">
            <a:extLst>
              <a:ext uri="{FF2B5EF4-FFF2-40B4-BE49-F238E27FC236}">
                <a16:creationId xmlns:a16="http://schemas.microsoft.com/office/drawing/2014/main" id="{31B09641-87DF-4909-9213-248E4E5550AF}"/>
              </a:ext>
            </a:extLst>
          </p:cNvPr>
          <p:cNvSpPr txBox="1"/>
          <p:nvPr/>
        </p:nvSpPr>
        <p:spPr>
          <a:xfrm>
            <a:off x="212467" y="172693"/>
            <a:ext cx="12452655" cy="400105"/>
          </a:xfrm>
          <a:prstGeom prst="rect">
            <a:avLst/>
          </a:prstGeom>
          <a:noFill/>
        </p:spPr>
        <p:txBody>
          <a:bodyPr wrap="square" lIns="91350" tIns="45718" rIns="91350" bIns="45718" rtlCol="0">
            <a:spAutoFit/>
          </a:bodyPr>
          <a:lstStyle/>
          <a:p>
            <a:pPr marL="0" marR="0" lvl="0" indent="0" defTabSz="91338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rPr>
              <a:t>Destination Locations for Families that Leased Units Using Housing Vouchers</a:t>
            </a:r>
          </a:p>
        </p:txBody>
      </p:sp>
    </p:spTree>
    <p:extLst>
      <p:ext uri="{BB962C8B-B14F-4D97-AF65-F5344CB8AC3E}">
        <p14:creationId xmlns:p14="http://schemas.microsoft.com/office/powerpoint/2010/main" val="42388118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8577" y="1122873"/>
            <a:ext cx="10207256" cy="5065275"/>
          </a:xfrm>
        </p:spPr>
        <p:txBody>
          <a:bodyPr>
            <a:normAutofit/>
          </a:bodyPr>
          <a:lstStyle/>
          <a:p>
            <a:pPr marL="379800" indent="-342900">
              <a:buFont typeface="Wingdings" panose="05000000000000000000" pitchFamily="2" charset="2"/>
              <a:buChar char="§"/>
            </a:pPr>
            <a:endParaRPr lang="en-US" sz="2200" dirty="0">
              <a:latin typeface="Arial" panose="020B0604020202020204" pitchFamily="34" charset="0"/>
              <a:cs typeface="Arial" panose="020B0604020202020204" pitchFamily="34" charset="0"/>
              <a:sym typeface="Wingdings" pitchFamily="2" charset="2"/>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n-US" sz="2200" dirty="0">
                <a:solidFill>
                  <a:srgbClr val="000000"/>
                </a:solidFill>
                <a:latin typeface="Arial" panose="020B0604020202020204" pitchFamily="34" charset="0"/>
                <a:cs typeface="Arial" panose="020B0604020202020204" pitchFamily="34" charset="0"/>
              </a:rPr>
              <a:t>Are families making sacrifices on other dimensions to move to high-opportunity areas?</a:t>
            </a:r>
          </a:p>
        </p:txBody>
      </p:sp>
      <p:sp>
        <p:nvSpPr>
          <p:cNvPr id="4" name="Title 1">
            <a:extLst>
              <a:ext uri="{FF2B5EF4-FFF2-40B4-BE49-F238E27FC236}">
                <a16:creationId xmlns:a16="http://schemas.microsoft.com/office/drawing/2014/main" id="{F54C0E8F-7D39-42CE-A298-AEA66CAABD19}"/>
              </a:ext>
            </a:extLst>
          </p:cNvPr>
          <p:cNvSpPr txBox="1">
            <a:spLocks/>
          </p:cNvSpPr>
          <p:nvPr/>
        </p:nvSpPr>
        <p:spPr>
          <a:xfrm>
            <a:off x="-2111015" y="1491097"/>
            <a:ext cx="121920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000" b="1" kern="1200">
                <a:solidFill>
                  <a:schemeClr val="tx1"/>
                </a:solidFill>
                <a:latin typeface="cmss10"/>
                <a:ea typeface="+mj-ea"/>
                <a:cs typeface="+mj-cs"/>
              </a:defRPr>
            </a:lvl1pPr>
          </a:lstStyle>
          <a:p>
            <a:pPr algn="l" fontAlgn="base">
              <a:lnSpc>
                <a:spcPct val="110000"/>
              </a:lnSpc>
              <a:spcAft>
                <a:spcPct val="0"/>
              </a:spcAft>
              <a:defRPr/>
            </a:pPr>
            <a:endParaRPr lang="en-US" sz="2400" dirty="0">
              <a:latin typeface="Arial"/>
              <a:cs typeface="Arial"/>
            </a:endParaRPr>
          </a:p>
        </p:txBody>
      </p:sp>
      <p:sp>
        <p:nvSpPr>
          <p:cNvPr id="6" name="TextBox 92">
            <a:extLst>
              <a:ext uri="{FF2B5EF4-FFF2-40B4-BE49-F238E27FC236}">
                <a16:creationId xmlns:a16="http://schemas.microsoft.com/office/drawing/2014/main" id="{86074A8C-7634-4116-B481-DA69F68123C8}"/>
              </a:ext>
            </a:extLst>
          </p:cNvPr>
          <p:cNvSpPr txBox="1"/>
          <p:nvPr/>
        </p:nvSpPr>
        <p:spPr>
          <a:xfrm>
            <a:off x="212467" y="172693"/>
            <a:ext cx="9143867" cy="400105"/>
          </a:xfrm>
          <a:prstGeom prst="rect">
            <a:avLst/>
          </a:prstGeom>
          <a:noFill/>
        </p:spPr>
        <p:txBody>
          <a:bodyPr wrap="square" lIns="91350" tIns="45718" rIns="91350" bIns="45718" rtlCol="0">
            <a:spAutoFit/>
          </a:bodyPr>
          <a:lstStyle/>
          <a:p>
            <a:pPr marL="0" marR="0" lvl="0" indent="0" defTabSz="91338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rPr>
              <a:t>Tradeoffs in Unit Characteristics</a:t>
            </a:r>
          </a:p>
        </p:txBody>
      </p:sp>
    </p:spTree>
    <p:extLst>
      <p:ext uri="{BB962C8B-B14F-4D97-AF65-F5344CB8AC3E}">
        <p14:creationId xmlns:p14="http://schemas.microsoft.com/office/powerpoint/2010/main" val="4841831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p:cNvSpPr>
            <a:spLocks noChangeAspect="1" noChangeArrowheads="1" noTextEdit="1"/>
          </p:cNvSpPr>
          <p:nvPr/>
        </p:nvSpPr>
        <p:spPr bwMode="auto">
          <a:xfrm>
            <a:off x="58738" y="1078333"/>
            <a:ext cx="6459538" cy="546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 name="Rectangle 7"/>
          <p:cNvSpPr>
            <a:spLocks noChangeArrowheads="1"/>
          </p:cNvSpPr>
          <p:nvPr/>
        </p:nvSpPr>
        <p:spPr bwMode="auto">
          <a:xfrm>
            <a:off x="1210616" y="1838745"/>
            <a:ext cx="4816475" cy="3673475"/>
          </a:xfrm>
          <a:prstGeom prst="rect">
            <a:avLst/>
          </a:prstGeom>
          <a:solidFill>
            <a:srgbClr val="FFFFFF"/>
          </a:solidFill>
          <a:ln w="9525">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 name="Rectangle 8"/>
          <p:cNvSpPr>
            <a:spLocks noChangeArrowheads="1"/>
          </p:cNvSpPr>
          <p:nvPr/>
        </p:nvSpPr>
        <p:spPr bwMode="auto">
          <a:xfrm>
            <a:off x="1902766" y="2961108"/>
            <a:ext cx="1144588" cy="2433638"/>
          </a:xfrm>
          <a:prstGeom prst="rect">
            <a:avLst/>
          </a:prstGeom>
          <a:solidFill>
            <a:srgbClr val="CDCDCD"/>
          </a:solidFill>
          <a:ln w="9525">
            <a:solidFill>
              <a:srgbClr val="C0C0C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 name="Rectangle 9"/>
          <p:cNvSpPr>
            <a:spLocks noChangeArrowheads="1"/>
          </p:cNvSpPr>
          <p:nvPr/>
        </p:nvSpPr>
        <p:spPr bwMode="auto">
          <a:xfrm>
            <a:off x="4190353" y="2961108"/>
            <a:ext cx="1144588" cy="2433638"/>
          </a:xfrm>
          <a:prstGeom prst="rect">
            <a:avLst/>
          </a:prstGeom>
          <a:solidFill>
            <a:srgbClr val="85E3D8"/>
          </a:solidFill>
          <a:ln w="9525">
            <a:solidFill>
              <a:srgbClr val="66DCCE"/>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 name="Rectangle 10"/>
          <p:cNvSpPr>
            <a:spLocks noChangeArrowheads="1"/>
          </p:cNvSpPr>
          <p:nvPr/>
        </p:nvSpPr>
        <p:spPr bwMode="auto">
          <a:xfrm>
            <a:off x="2277416" y="2679605"/>
            <a:ext cx="3991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cs typeface="Arial" panose="020B0604020202020204" pitchFamily="34" charset="0"/>
              </a:rPr>
              <a:t>10.6</a:t>
            </a:r>
            <a:endParaRPr kumimoji="0" lang="en-US" altLang="en-US" sz="2000" b="1"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12" name="Rectangle 11"/>
          <p:cNvSpPr>
            <a:spLocks noChangeArrowheads="1"/>
          </p:cNvSpPr>
          <p:nvPr/>
        </p:nvSpPr>
        <p:spPr bwMode="auto">
          <a:xfrm>
            <a:off x="4565003" y="2679605"/>
            <a:ext cx="45685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cs typeface="Arial" panose="020B0604020202020204" pitchFamily="34" charset="0"/>
              </a:rPr>
              <a:t>10.6 </a:t>
            </a:r>
            <a:endParaRPr kumimoji="0" lang="en-US" altLang="en-US" sz="2000" b="1"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13" name="Line 12"/>
          <p:cNvSpPr>
            <a:spLocks noChangeShapeType="1"/>
          </p:cNvSpPr>
          <p:nvPr/>
        </p:nvSpPr>
        <p:spPr bwMode="auto">
          <a:xfrm flipV="1">
            <a:off x="1210616" y="1838745"/>
            <a:ext cx="0" cy="3673475"/>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4" name="Line 13"/>
          <p:cNvSpPr>
            <a:spLocks noChangeShapeType="1"/>
          </p:cNvSpPr>
          <p:nvPr/>
        </p:nvSpPr>
        <p:spPr bwMode="auto">
          <a:xfrm flipH="1">
            <a:off x="1132828" y="5394745"/>
            <a:ext cx="77788"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5" name="Rectangle 14"/>
          <p:cNvSpPr>
            <a:spLocks noChangeArrowheads="1"/>
          </p:cNvSpPr>
          <p:nvPr/>
        </p:nvSpPr>
        <p:spPr bwMode="auto">
          <a:xfrm rot="16200000">
            <a:off x="930627" y="5206790"/>
            <a:ext cx="12182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700" b="0" i="0" u="none" strike="noStrike" kern="1200" cap="none" spc="0" normalizeH="0" baseline="0" noProof="0">
                <a:ln>
                  <a:noFill/>
                </a:ln>
                <a:solidFill>
                  <a:srgbClr val="000000"/>
                </a:solidFill>
                <a:effectLst/>
                <a:uLnTx/>
                <a:uFillTx/>
                <a:cs typeface="Arial" panose="020B0604020202020204" pitchFamily="34" charset="0"/>
              </a:rPr>
              <a:t>0</a:t>
            </a:r>
            <a:endParaRPr kumimoji="0" lang="en-US" altLang="en-US" sz="1800" b="0" i="0" u="none" strike="noStrike" kern="1200" cap="none" spc="0" normalizeH="0" baseline="0" noProof="0">
              <a:ln>
                <a:noFill/>
              </a:ln>
              <a:solidFill>
                <a:prstClr val="black"/>
              </a:solidFill>
              <a:effectLst/>
              <a:uLnTx/>
              <a:uFillTx/>
              <a:cs typeface="Arial" panose="020B0604020202020204" pitchFamily="34" charset="0"/>
            </a:endParaRPr>
          </a:p>
        </p:txBody>
      </p:sp>
      <p:sp>
        <p:nvSpPr>
          <p:cNvPr id="16" name="Line 15"/>
          <p:cNvSpPr>
            <a:spLocks noChangeShapeType="1"/>
          </p:cNvSpPr>
          <p:nvPr/>
        </p:nvSpPr>
        <p:spPr bwMode="auto">
          <a:xfrm flipH="1">
            <a:off x="1132828" y="4245395"/>
            <a:ext cx="77788"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 name="Rectangle 16"/>
          <p:cNvSpPr>
            <a:spLocks noChangeArrowheads="1"/>
          </p:cNvSpPr>
          <p:nvPr/>
        </p:nvSpPr>
        <p:spPr bwMode="auto">
          <a:xfrm rot="16200000">
            <a:off x="930627" y="4062203"/>
            <a:ext cx="12182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700" b="0" i="0" u="none" strike="noStrike" kern="1200" cap="none" spc="0" normalizeH="0" baseline="0" noProof="0" dirty="0">
                <a:ln>
                  <a:noFill/>
                </a:ln>
                <a:solidFill>
                  <a:srgbClr val="000000"/>
                </a:solidFill>
                <a:effectLst/>
                <a:uLnTx/>
                <a:uFillTx/>
                <a:cs typeface="Arial" panose="020B0604020202020204" pitchFamily="34" charset="0"/>
              </a:rPr>
              <a:t>5</a:t>
            </a:r>
            <a:endParaRPr kumimoji="0" lang="en-US" altLang="en-US" sz="18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18" name="Line 17"/>
          <p:cNvSpPr>
            <a:spLocks noChangeShapeType="1"/>
          </p:cNvSpPr>
          <p:nvPr/>
        </p:nvSpPr>
        <p:spPr bwMode="auto">
          <a:xfrm flipH="1">
            <a:off x="1132828" y="3102395"/>
            <a:ext cx="77788"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9" name="Rectangle 18"/>
          <p:cNvSpPr>
            <a:spLocks noChangeArrowheads="1"/>
          </p:cNvSpPr>
          <p:nvPr/>
        </p:nvSpPr>
        <p:spPr bwMode="auto">
          <a:xfrm rot="16200000">
            <a:off x="869712" y="2914440"/>
            <a:ext cx="2436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700" b="0" i="0" u="none" strike="noStrike" kern="1200" cap="none" spc="0" normalizeH="0" baseline="0" noProof="0">
                <a:ln>
                  <a:noFill/>
                </a:ln>
                <a:solidFill>
                  <a:srgbClr val="000000"/>
                </a:solidFill>
                <a:effectLst/>
                <a:uLnTx/>
                <a:uFillTx/>
                <a:cs typeface="Arial" panose="020B0604020202020204" pitchFamily="34" charset="0"/>
              </a:rPr>
              <a:t>10</a:t>
            </a:r>
            <a:endParaRPr kumimoji="0" lang="en-US" altLang="en-US" sz="1800" b="0" i="0" u="none" strike="noStrike" kern="1200" cap="none" spc="0" normalizeH="0" baseline="0" noProof="0">
              <a:ln>
                <a:noFill/>
              </a:ln>
              <a:solidFill>
                <a:prstClr val="black"/>
              </a:solidFill>
              <a:effectLst/>
              <a:uLnTx/>
              <a:uFillTx/>
              <a:cs typeface="Arial" panose="020B0604020202020204" pitchFamily="34" charset="0"/>
            </a:endParaRPr>
          </a:p>
        </p:txBody>
      </p:sp>
      <p:sp>
        <p:nvSpPr>
          <p:cNvPr id="20" name="Line 19"/>
          <p:cNvSpPr>
            <a:spLocks noChangeShapeType="1"/>
          </p:cNvSpPr>
          <p:nvPr/>
        </p:nvSpPr>
        <p:spPr bwMode="auto">
          <a:xfrm flipH="1">
            <a:off x="1132828" y="1957808"/>
            <a:ext cx="77788"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 name="Rectangle 20"/>
          <p:cNvSpPr>
            <a:spLocks noChangeArrowheads="1"/>
          </p:cNvSpPr>
          <p:nvPr/>
        </p:nvSpPr>
        <p:spPr bwMode="auto">
          <a:xfrm rot="16200000">
            <a:off x="869712" y="1768265"/>
            <a:ext cx="2436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700" b="0" i="0" u="none" strike="noStrike" kern="1200" cap="none" spc="0" normalizeH="0" baseline="0" noProof="0" dirty="0">
                <a:ln>
                  <a:noFill/>
                </a:ln>
                <a:solidFill>
                  <a:srgbClr val="000000"/>
                </a:solidFill>
                <a:effectLst/>
                <a:uLnTx/>
                <a:uFillTx/>
                <a:cs typeface="Arial" panose="020B0604020202020204" pitchFamily="34" charset="0"/>
              </a:rPr>
              <a:t>15</a:t>
            </a:r>
            <a:endParaRPr kumimoji="0" lang="en-US" altLang="en-US" sz="18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22" name="Rectangle 21"/>
          <p:cNvSpPr>
            <a:spLocks noChangeArrowheads="1"/>
          </p:cNvSpPr>
          <p:nvPr/>
        </p:nvSpPr>
        <p:spPr bwMode="auto">
          <a:xfrm rot="16200000">
            <a:off x="-792203" y="3436177"/>
            <a:ext cx="25006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cs typeface="Arial" panose="020B0604020202020204" pitchFamily="34" charset="0"/>
              </a:rPr>
              <a:t>Mean Distance Between</a:t>
            </a:r>
            <a:endParaRPr kumimoji="0" lang="en-US" altLang="en-US" sz="18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23" name="Rectangle 22"/>
          <p:cNvSpPr>
            <a:spLocks noChangeArrowheads="1"/>
          </p:cNvSpPr>
          <p:nvPr/>
        </p:nvSpPr>
        <p:spPr bwMode="auto">
          <a:xfrm rot="16200000">
            <a:off x="-834494" y="3489209"/>
            <a:ext cx="30392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cs typeface="Arial" panose="020B0604020202020204" pitchFamily="34" charset="0"/>
              </a:rPr>
              <a:t>Origin and Destination (miles)</a:t>
            </a:r>
            <a:endParaRPr kumimoji="0" lang="en-US" altLang="en-US" sz="18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24" name="Line 23"/>
          <p:cNvSpPr>
            <a:spLocks noChangeShapeType="1"/>
          </p:cNvSpPr>
          <p:nvPr/>
        </p:nvSpPr>
        <p:spPr bwMode="auto">
          <a:xfrm>
            <a:off x="1210616" y="5512220"/>
            <a:ext cx="4816475"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 name="Line 24"/>
          <p:cNvSpPr>
            <a:spLocks noChangeShapeType="1"/>
          </p:cNvSpPr>
          <p:nvPr/>
        </p:nvSpPr>
        <p:spPr bwMode="auto">
          <a:xfrm>
            <a:off x="2472678" y="5512220"/>
            <a:ext cx="0" cy="77788"/>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 name="Rectangle 25"/>
          <p:cNvSpPr>
            <a:spLocks noChangeArrowheads="1"/>
          </p:cNvSpPr>
          <p:nvPr/>
        </p:nvSpPr>
        <p:spPr bwMode="auto">
          <a:xfrm>
            <a:off x="2090091" y="5626520"/>
            <a:ext cx="70371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700" b="0" i="0" u="none" strike="noStrike" kern="1200" cap="none" spc="0" normalizeH="0" baseline="0" noProof="0" dirty="0">
                <a:ln>
                  <a:noFill/>
                </a:ln>
                <a:solidFill>
                  <a:srgbClr val="000000"/>
                </a:solidFill>
                <a:effectLst/>
                <a:uLnTx/>
                <a:uFillTx/>
                <a:cs typeface="Arial" panose="020B0604020202020204" pitchFamily="34" charset="0"/>
              </a:rPr>
              <a:t>Control</a:t>
            </a:r>
            <a:endParaRPr kumimoji="0" lang="en-US" altLang="en-US" sz="18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27" name="Line 26"/>
          <p:cNvSpPr>
            <a:spLocks noChangeShapeType="1"/>
          </p:cNvSpPr>
          <p:nvPr/>
        </p:nvSpPr>
        <p:spPr bwMode="auto">
          <a:xfrm>
            <a:off x="4760266" y="5512220"/>
            <a:ext cx="0" cy="77788"/>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 name="Rectangle 27"/>
          <p:cNvSpPr>
            <a:spLocks noChangeArrowheads="1"/>
          </p:cNvSpPr>
          <p:nvPr/>
        </p:nvSpPr>
        <p:spPr bwMode="auto">
          <a:xfrm>
            <a:off x="4223691" y="5626520"/>
            <a:ext cx="98738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700" b="0" i="0" u="none" strike="noStrike" kern="1200" cap="none" spc="0" normalizeH="0" baseline="0" noProof="0" dirty="0">
                <a:ln>
                  <a:noFill/>
                </a:ln>
                <a:solidFill>
                  <a:srgbClr val="000000"/>
                </a:solidFill>
                <a:effectLst/>
                <a:uLnTx/>
                <a:uFillTx/>
                <a:cs typeface="Arial" panose="020B0604020202020204" pitchFamily="34" charset="0"/>
              </a:rPr>
              <a:t>Treatment</a:t>
            </a:r>
            <a:endParaRPr kumimoji="0" lang="en-US" altLang="en-US" sz="18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29" name="Rectangle 28"/>
          <p:cNvSpPr>
            <a:spLocks noChangeArrowheads="1"/>
          </p:cNvSpPr>
          <p:nvPr/>
        </p:nvSpPr>
        <p:spPr bwMode="auto">
          <a:xfrm>
            <a:off x="1107427" y="5944293"/>
            <a:ext cx="10462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cs typeface="Arial" panose="020B0604020202020204" pitchFamily="34" charset="0"/>
              </a:rPr>
              <a:t>Difference: </a:t>
            </a:r>
            <a:endParaRPr kumimoji="0" lang="en-US" altLang="en-US" sz="20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30" name="Rectangle 29"/>
          <p:cNvSpPr>
            <a:spLocks noChangeArrowheads="1"/>
          </p:cNvSpPr>
          <p:nvPr/>
        </p:nvSpPr>
        <p:spPr bwMode="auto">
          <a:xfrm>
            <a:off x="2263128" y="5959895"/>
            <a:ext cx="93775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cs typeface="Arial" panose="020B0604020202020204" pitchFamily="34" charset="0"/>
              </a:rPr>
              <a:t>-0.0 miles</a:t>
            </a:r>
            <a:endParaRPr kumimoji="0" lang="en-US" altLang="en-US" sz="20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31" name="Rectangle 30"/>
          <p:cNvSpPr>
            <a:spLocks noChangeArrowheads="1"/>
          </p:cNvSpPr>
          <p:nvPr/>
        </p:nvSpPr>
        <p:spPr bwMode="auto">
          <a:xfrm>
            <a:off x="1187960" y="6177940"/>
            <a:ext cx="14459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cs typeface="Arial" panose="020B0604020202020204" pitchFamily="34" charset="0"/>
              </a:rPr>
              <a:t>           SE: (1.4)</a:t>
            </a:r>
            <a:endParaRPr kumimoji="0" lang="en-US" altLang="en-US" sz="20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32" name="Rectangle 31"/>
          <p:cNvSpPr>
            <a:spLocks noChangeArrowheads="1"/>
          </p:cNvSpPr>
          <p:nvPr/>
        </p:nvSpPr>
        <p:spPr bwMode="auto">
          <a:xfrm>
            <a:off x="3534716" y="1200570"/>
            <a:ext cx="1490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200" b="0" i="0" u="none" strike="noStrike" kern="1200" cap="none" spc="0" normalizeH="0" baseline="0" noProof="0">
                <a:ln>
                  <a:noFill/>
                </a:ln>
                <a:solidFill>
                  <a:srgbClr val="1E2D53"/>
                </a:solidFill>
                <a:effectLst/>
                <a:uLnTx/>
                <a:uFillTx/>
                <a:cs typeface="Arial" panose="020B0604020202020204" pitchFamily="34" charset="0"/>
              </a:rPr>
              <a:t> </a:t>
            </a:r>
            <a:endParaRPr kumimoji="0" lang="en-US" altLang="en-US" sz="1800" b="0" i="0" u="none" strike="noStrike" kern="1200" cap="none" spc="0" normalizeH="0" baseline="0" noProof="0">
              <a:ln>
                <a:noFill/>
              </a:ln>
              <a:solidFill>
                <a:prstClr val="black"/>
              </a:solidFill>
              <a:effectLst/>
              <a:uLnTx/>
              <a:uFillTx/>
              <a:cs typeface="Arial" panose="020B0604020202020204" pitchFamily="34" charset="0"/>
            </a:endParaRPr>
          </a:p>
        </p:txBody>
      </p:sp>
      <p:sp>
        <p:nvSpPr>
          <p:cNvPr id="34" name="AutoShape 33"/>
          <p:cNvSpPr>
            <a:spLocks noChangeAspect="1" noChangeArrowheads="1" noTextEdit="1"/>
          </p:cNvSpPr>
          <p:nvPr/>
        </p:nvSpPr>
        <p:spPr bwMode="auto">
          <a:xfrm>
            <a:off x="6114406" y="1086917"/>
            <a:ext cx="5919790" cy="54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2" name="Rectangle 51"/>
          <p:cNvSpPr>
            <a:spLocks noChangeArrowheads="1"/>
          </p:cNvSpPr>
          <p:nvPr/>
        </p:nvSpPr>
        <p:spPr bwMode="auto">
          <a:xfrm rot="16200000">
            <a:off x="5181330" y="3470159"/>
            <a:ext cx="23852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cs typeface="Arial" panose="020B0604020202020204" pitchFamily="34" charset="0"/>
              </a:rPr>
              <a:t>Square Footage of Unit</a:t>
            </a:r>
            <a:endParaRPr kumimoji="0" lang="en-US" altLang="en-US" sz="18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53" name="Rectangle 52"/>
          <p:cNvSpPr>
            <a:spLocks noChangeArrowheads="1"/>
          </p:cNvSpPr>
          <p:nvPr/>
        </p:nvSpPr>
        <p:spPr bwMode="auto">
          <a:xfrm rot="16200000">
            <a:off x="6568915" y="3489209"/>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cs typeface="Arial" panose="020B0604020202020204" pitchFamily="34" charset="0"/>
              </a:rPr>
              <a:t> </a:t>
            </a:r>
            <a:endParaRPr kumimoji="0" lang="en-US" altLang="en-US" sz="1800" b="0" i="0" u="none" strike="noStrike" kern="1200" cap="none" spc="0" normalizeH="0" baseline="0" noProof="0">
              <a:ln>
                <a:noFill/>
              </a:ln>
              <a:solidFill>
                <a:prstClr val="black"/>
              </a:solidFill>
              <a:effectLst/>
              <a:uLnTx/>
              <a:uFillTx/>
              <a:cs typeface="Arial" panose="020B0604020202020204" pitchFamily="34" charset="0"/>
            </a:endParaRPr>
          </a:p>
        </p:txBody>
      </p:sp>
      <p:sp>
        <p:nvSpPr>
          <p:cNvPr id="62" name="Rectangle 61"/>
          <p:cNvSpPr>
            <a:spLocks noChangeArrowheads="1"/>
          </p:cNvSpPr>
          <p:nvPr/>
        </p:nvSpPr>
        <p:spPr bwMode="auto">
          <a:xfrm>
            <a:off x="9451332" y="1209154"/>
            <a:ext cx="1490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200" b="0" i="0" u="none" strike="noStrike" kern="1200" cap="none" spc="0" normalizeH="0" baseline="0" noProof="0">
                <a:ln>
                  <a:noFill/>
                </a:ln>
                <a:solidFill>
                  <a:srgbClr val="1E2D53"/>
                </a:solidFill>
                <a:effectLst/>
                <a:uLnTx/>
                <a:uFillTx/>
                <a:cs typeface="Arial" panose="020B0604020202020204" pitchFamily="34" charset="0"/>
              </a:rPr>
              <a:t> </a:t>
            </a:r>
            <a:endParaRPr kumimoji="0" lang="en-US" altLang="en-US" sz="1800" b="0" i="0" u="none" strike="noStrike" kern="1200" cap="none" spc="0" normalizeH="0" baseline="0" noProof="0">
              <a:ln>
                <a:noFill/>
              </a:ln>
              <a:solidFill>
                <a:prstClr val="black"/>
              </a:solidFill>
              <a:effectLst/>
              <a:uLnTx/>
              <a:uFillTx/>
              <a:cs typeface="Arial" panose="020B0604020202020204" pitchFamily="34" charset="0"/>
            </a:endParaRPr>
          </a:p>
        </p:txBody>
      </p:sp>
      <p:grpSp>
        <p:nvGrpSpPr>
          <p:cNvPr id="63" name="Group 364"/>
          <p:cNvGrpSpPr>
            <a:grpSpLocks noChangeAspect="1"/>
          </p:cNvGrpSpPr>
          <p:nvPr/>
        </p:nvGrpSpPr>
        <p:grpSpPr bwMode="auto">
          <a:xfrm>
            <a:off x="6475187" y="1237209"/>
            <a:ext cx="5451475" cy="4664077"/>
            <a:chOff x="4120" y="623"/>
            <a:chExt cx="3434" cy="2938"/>
          </a:xfrm>
        </p:grpSpPr>
        <p:sp>
          <p:nvSpPr>
            <p:cNvPr id="64" name="Rectangle 367"/>
            <p:cNvSpPr>
              <a:spLocks noChangeArrowheads="1"/>
            </p:cNvSpPr>
            <p:nvPr/>
          </p:nvSpPr>
          <p:spPr bwMode="auto">
            <a:xfrm>
              <a:off x="4535" y="1023"/>
              <a:ext cx="3019" cy="2302"/>
            </a:xfrm>
            <a:prstGeom prst="rect">
              <a:avLst/>
            </a:prstGeom>
            <a:solidFill>
              <a:srgbClr val="FFFFFF"/>
            </a:solidFill>
            <a:ln w="9525">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5" name="Rectangle 368"/>
            <p:cNvSpPr>
              <a:spLocks noChangeArrowheads="1"/>
            </p:cNvSpPr>
            <p:nvPr/>
          </p:nvSpPr>
          <p:spPr bwMode="auto">
            <a:xfrm>
              <a:off x="4969" y="1531"/>
              <a:ext cx="717" cy="1719"/>
            </a:xfrm>
            <a:prstGeom prst="rect">
              <a:avLst/>
            </a:prstGeom>
            <a:solidFill>
              <a:srgbClr val="CDCDCD"/>
            </a:solidFill>
            <a:ln w="9525">
              <a:solidFill>
                <a:srgbClr val="C0C0C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6" name="Rectangle 369"/>
            <p:cNvSpPr>
              <a:spLocks noChangeArrowheads="1"/>
            </p:cNvSpPr>
            <p:nvPr/>
          </p:nvSpPr>
          <p:spPr bwMode="auto">
            <a:xfrm>
              <a:off x="6403" y="1340"/>
              <a:ext cx="716" cy="1910"/>
            </a:xfrm>
            <a:prstGeom prst="rect">
              <a:avLst/>
            </a:prstGeom>
            <a:solidFill>
              <a:srgbClr val="85E3D8"/>
            </a:solidFill>
            <a:ln w="9525">
              <a:solidFill>
                <a:srgbClr val="66DCCE"/>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7" name="Rectangle 370"/>
            <p:cNvSpPr>
              <a:spLocks noChangeArrowheads="1"/>
            </p:cNvSpPr>
            <p:nvPr/>
          </p:nvSpPr>
          <p:spPr bwMode="auto">
            <a:xfrm>
              <a:off x="5114" y="1365"/>
              <a:ext cx="39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cs typeface="Arial" panose="020B0604020202020204" pitchFamily="34" charset="0"/>
                </a:rPr>
                <a:t>1278.8</a:t>
              </a:r>
              <a:endParaRPr kumimoji="0" lang="en-US" altLang="en-US" sz="1600" b="1"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68" name="Rectangle 371"/>
            <p:cNvSpPr>
              <a:spLocks noChangeArrowheads="1"/>
            </p:cNvSpPr>
            <p:nvPr/>
          </p:nvSpPr>
          <p:spPr bwMode="auto">
            <a:xfrm>
              <a:off x="6547" y="1176"/>
              <a:ext cx="39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cs typeface="Arial" panose="020B0604020202020204" pitchFamily="34" charset="0"/>
                </a:rPr>
                <a:t>1419.9</a:t>
              </a:r>
              <a:endParaRPr kumimoji="0" lang="en-US" altLang="en-US" sz="1600" b="1"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69" name="Line 372"/>
            <p:cNvSpPr>
              <a:spLocks noChangeShapeType="1"/>
            </p:cNvSpPr>
            <p:nvPr/>
          </p:nvSpPr>
          <p:spPr bwMode="auto">
            <a:xfrm flipV="1">
              <a:off x="4535" y="1023"/>
              <a:ext cx="0" cy="2302"/>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0" name="Line 373"/>
            <p:cNvSpPr>
              <a:spLocks noChangeShapeType="1"/>
            </p:cNvSpPr>
            <p:nvPr/>
          </p:nvSpPr>
          <p:spPr bwMode="auto">
            <a:xfrm flipH="1">
              <a:off x="4486" y="3250"/>
              <a:ext cx="49"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1" name="Rectangle 374"/>
            <p:cNvSpPr>
              <a:spLocks noChangeArrowheads="1"/>
            </p:cNvSpPr>
            <p:nvPr/>
          </p:nvSpPr>
          <p:spPr bwMode="auto">
            <a:xfrm rot="16200000">
              <a:off x="4362" y="3131"/>
              <a:ext cx="77"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700" b="0" i="0" u="none" strike="noStrike" kern="1200" cap="none" spc="0" normalizeH="0" baseline="0" noProof="0" dirty="0">
                  <a:ln>
                    <a:noFill/>
                  </a:ln>
                  <a:solidFill>
                    <a:srgbClr val="000000"/>
                  </a:solidFill>
                  <a:effectLst/>
                  <a:uLnTx/>
                  <a:uFillTx/>
                  <a:cs typeface="Arial" panose="020B0604020202020204" pitchFamily="34" charset="0"/>
                </a:rPr>
                <a:t>0</a:t>
              </a:r>
              <a:endParaRPr kumimoji="0" lang="en-US" altLang="en-US" sz="17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72" name="Line 375"/>
            <p:cNvSpPr>
              <a:spLocks noChangeShapeType="1"/>
            </p:cNvSpPr>
            <p:nvPr/>
          </p:nvSpPr>
          <p:spPr bwMode="auto">
            <a:xfrm flipH="1">
              <a:off x="4486" y="2576"/>
              <a:ext cx="49"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3" name="Rectangle 376"/>
            <p:cNvSpPr>
              <a:spLocks noChangeArrowheads="1"/>
            </p:cNvSpPr>
            <p:nvPr/>
          </p:nvSpPr>
          <p:spPr bwMode="auto">
            <a:xfrm rot="16200000">
              <a:off x="4285" y="2457"/>
              <a:ext cx="230"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700" b="0" i="0" u="none" strike="noStrike" kern="1200" cap="none" spc="0" normalizeH="0" baseline="0" noProof="0">
                  <a:ln>
                    <a:noFill/>
                  </a:ln>
                  <a:solidFill>
                    <a:srgbClr val="000000"/>
                  </a:solidFill>
                  <a:effectLst/>
                  <a:uLnTx/>
                  <a:uFillTx/>
                  <a:cs typeface="Arial" panose="020B0604020202020204" pitchFamily="34" charset="0"/>
                </a:rPr>
                <a:t>500</a:t>
              </a:r>
              <a:endParaRPr kumimoji="0" lang="en-US" altLang="en-US" sz="1700" b="0" i="0" u="none" strike="noStrike" kern="1200" cap="none" spc="0" normalizeH="0" baseline="0" noProof="0">
                <a:ln>
                  <a:noFill/>
                </a:ln>
                <a:solidFill>
                  <a:prstClr val="black"/>
                </a:solidFill>
                <a:effectLst/>
                <a:uLnTx/>
                <a:uFillTx/>
                <a:cs typeface="Arial" panose="020B0604020202020204" pitchFamily="34" charset="0"/>
              </a:endParaRPr>
            </a:p>
          </p:txBody>
        </p:sp>
        <p:sp>
          <p:nvSpPr>
            <p:cNvPr id="74" name="Line 377"/>
            <p:cNvSpPr>
              <a:spLocks noChangeShapeType="1"/>
            </p:cNvSpPr>
            <p:nvPr/>
          </p:nvSpPr>
          <p:spPr bwMode="auto">
            <a:xfrm flipH="1">
              <a:off x="4486" y="1905"/>
              <a:ext cx="49"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5" name="Rectangle 378"/>
            <p:cNvSpPr>
              <a:spLocks noChangeArrowheads="1"/>
            </p:cNvSpPr>
            <p:nvPr/>
          </p:nvSpPr>
          <p:spPr bwMode="auto">
            <a:xfrm rot="16200000">
              <a:off x="4246" y="1783"/>
              <a:ext cx="307"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700" b="0" i="0" u="none" strike="noStrike" kern="1200" cap="none" spc="0" normalizeH="0" baseline="0" noProof="0">
                  <a:ln>
                    <a:noFill/>
                  </a:ln>
                  <a:solidFill>
                    <a:srgbClr val="000000"/>
                  </a:solidFill>
                  <a:effectLst/>
                  <a:uLnTx/>
                  <a:uFillTx/>
                  <a:cs typeface="Arial" panose="020B0604020202020204" pitchFamily="34" charset="0"/>
                </a:rPr>
                <a:t>1000</a:t>
              </a:r>
              <a:endParaRPr kumimoji="0" lang="en-US" altLang="en-US" sz="1700" b="0" i="0" u="none" strike="noStrike" kern="1200" cap="none" spc="0" normalizeH="0" baseline="0" noProof="0">
                <a:ln>
                  <a:noFill/>
                </a:ln>
                <a:solidFill>
                  <a:prstClr val="black"/>
                </a:solidFill>
                <a:effectLst/>
                <a:uLnTx/>
                <a:uFillTx/>
                <a:cs typeface="Arial" panose="020B0604020202020204" pitchFamily="34" charset="0"/>
              </a:endParaRPr>
            </a:p>
          </p:txBody>
        </p:sp>
        <p:sp>
          <p:nvSpPr>
            <p:cNvPr id="76" name="Line 379"/>
            <p:cNvSpPr>
              <a:spLocks noChangeShapeType="1"/>
            </p:cNvSpPr>
            <p:nvPr/>
          </p:nvSpPr>
          <p:spPr bwMode="auto">
            <a:xfrm flipH="1">
              <a:off x="4486" y="1231"/>
              <a:ext cx="49"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7" name="Rectangle 380"/>
            <p:cNvSpPr>
              <a:spLocks noChangeArrowheads="1"/>
            </p:cNvSpPr>
            <p:nvPr/>
          </p:nvSpPr>
          <p:spPr bwMode="auto">
            <a:xfrm rot="16200000">
              <a:off x="4246" y="1109"/>
              <a:ext cx="307"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700" b="0" i="0" u="none" strike="noStrike" kern="1200" cap="none" spc="0" normalizeH="0" baseline="0" noProof="0" dirty="0">
                  <a:ln>
                    <a:noFill/>
                  </a:ln>
                  <a:solidFill>
                    <a:srgbClr val="000000"/>
                  </a:solidFill>
                  <a:effectLst/>
                  <a:uLnTx/>
                  <a:uFillTx/>
                  <a:cs typeface="Arial" panose="020B0604020202020204" pitchFamily="34" charset="0"/>
                </a:rPr>
                <a:t>1500</a:t>
              </a:r>
              <a:endParaRPr kumimoji="0" lang="en-US" altLang="en-US" sz="17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78" name="Rectangle 382"/>
            <p:cNvSpPr>
              <a:spLocks noChangeArrowheads="1"/>
            </p:cNvSpPr>
            <p:nvPr/>
          </p:nvSpPr>
          <p:spPr bwMode="auto">
            <a:xfrm rot="16200000">
              <a:off x="4187" y="2053"/>
              <a:ext cx="4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cs typeface="Arial" panose="020B0604020202020204" pitchFamily="34" charset="0"/>
                </a:rPr>
                <a:t> </a:t>
              </a:r>
              <a:endParaRPr kumimoji="0" lang="en-US" altLang="en-US" sz="1800" b="0" i="0" u="none" strike="noStrike" kern="1200" cap="none" spc="0" normalizeH="0" baseline="0" noProof="0">
                <a:ln>
                  <a:noFill/>
                </a:ln>
                <a:solidFill>
                  <a:prstClr val="black"/>
                </a:solidFill>
                <a:effectLst/>
                <a:uLnTx/>
                <a:uFillTx/>
                <a:cs typeface="Arial" panose="020B0604020202020204" pitchFamily="34" charset="0"/>
              </a:endParaRPr>
            </a:p>
          </p:txBody>
        </p:sp>
        <p:sp>
          <p:nvSpPr>
            <p:cNvPr id="79" name="Line 383"/>
            <p:cNvSpPr>
              <a:spLocks noChangeShapeType="1"/>
            </p:cNvSpPr>
            <p:nvPr/>
          </p:nvSpPr>
          <p:spPr bwMode="auto">
            <a:xfrm>
              <a:off x="4535" y="3325"/>
              <a:ext cx="3019"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0" name="Line 384"/>
            <p:cNvSpPr>
              <a:spLocks noChangeShapeType="1"/>
            </p:cNvSpPr>
            <p:nvPr/>
          </p:nvSpPr>
          <p:spPr bwMode="auto">
            <a:xfrm>
              <a:off x="5326" y="3325"/>
              <a:ext cx="0" cy="48"/>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1" name="Rectangle 385"/>
            <p:cNvSpPr>
              <a:spLocks noChangeArrowheads="1"/>
            </p:cNvSpPr>
            <p:nvPr/>
          </p:nvSpPr>
          <p:spPr bwMode="auto">
            <a:xfrm>
              <a:off x="5086" y="3396"/>
              <a:ext cx="443"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700" b="0" i="0" u="none" strike="noStrike" kern="1200" cap="none" spc="0" normalizeH="0" baseline="0" noProof="0" dirty="0">
                  <a:ln>
                    <a:noFill/>
                  </a:ln>
                  <a:solidFill>
                    <a:srgbClr val="000000"/>
                  </a:solidFill>
                  <a:effectLst/>
                  <a:uLnTx/>
                  <a:uFillTx/>
                  <a:cs typeface="Arial" panose="020B0604020202020204" pitchFamily="34" charset="0"/>
                </a:rPr>
                <a:t>Control</a:t>
              </a:r>
              <a:endParaRPr kumimoji="0" lang="en-US" altLang="en-US" sz="17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82" name="Line 386"/>
            <p:cNvSpPr>
              <a:spLocks noChangeShapeType="1"/>
            </p:cNvSpPr>
            <p:nvPr/>
          </p:nvSpPr>
          <p:spPr bwMode="auto">
            <a:xfrm>
              <a:off x="6760" y="3325"/>
              <a:ext cx="0" cy="48"/>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3" name="Rectangle 387"/>
            <p:cNvSpPr>
              <a:spLocks noChangeArrowheads="1"/>
            </p:cNvSpPr>
            <p:nvPr/>
          </p:nvSpPr>
          <p:spPr bwMode="auto">
            <a:xfrm>
              <a:off x="6423" y="3396"/>
              <a:ext cx="622"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700" b="0" i="0" u="none" strike="noStrike" kern="1200" cap="none" spc="0" normalizeH="0" baseline="0" noProof="0">
                  <a:ln>
                    <a:noFill/>
                  </a:ln>
                  <a:solidFill>
                    <a:srgbClr val="000000"/>
                  </a:solidFill>
                  <a:effectLst/>
                  <a:uLnTx/>
                  <a:uFillTx/>
                  <a:cs typeface="Arial" panose="020B0604020202020204" pitchFamily="34" charset="0"/>
                </a:rPr>
                <a:t>Treatment</a:t>
              </a:r>
              <a:endParaRPr kumimoji="0" lang="en-US" altLang="en-US" sz="1700" b="0" i="0" u="none" strike="noStrike" kern="1200" cap="none" spc="0" normalizeH="0" baseline="0" noProof="0">
                <a:ln>
                  <a:noFill/>
                </a:ln>
                <a:solidFill>
                  <a:prstClr val="black"/>
                </a:solidFill>
                <a:effectLst/>
                <a:uLnTx/>
                <a:uFillTx/>
                <a:cs typeface="Arial" panose="020B0604020202020204" pitchFamily="34" charset="0"/>
              </a:endParaRPr>
            </a:p>
          </p:txBody>
        </p:sp>
        <p:sp>
          <p:nvSpPr>
            <p:cNvPr id="87" name="Rectangle 391"/>
            <p:cNvSpPr>
              <a:spLocks noChangeArrowheads="1"/>
            </p:cNvSpPr>
            <p:nvPr/>
          </p:nvSpPr>
          <p:spPr bwMode="auto">
            <a:xfrm>
              <a:off x="5991" y="623"/>
              <a:ext cx="94"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200" b="0" i="0" u="none" strike="noStrike" kern="1200" cap="none" spc="0" normalizeH="0" baseline="0" noProof="0">
                  <a:ln>
                    <a:noFill/>
                  </a:ln>
                  <a:solidFill>
                    <a:srgbClr val="1E2D53"/>
                  </a:solidFill>
                  <a:effectLst/>
                  <a:uLnTx/>
                  <a:uFillTx/>
                  <a:cs typeface="Arial" panose="020B0604020202020204" pitchFamily="34" charset="0"/>
                </a:rPr>
                <a:t> </a:t>
              </a:r>
              <a:endParaRPr kumimoji="0" lang="en-US" altLang="en-US" sz="1800" b="0" i="0" u="none" strike="noStrike" kern="1200" cap="none" spc="0" normalizeH="0" baseline="0" noProof="0">
                <a:ln>
                  <a:noFill/>
                </a:ln>
                <a:solidFill>
                  <a:prstClr val="black"/>
                </a:solidFill>
                <a:effectLst/>
                <a:uLnTx/>
                <a:uFillTx/>
                <a:cs typeface="Arial" panose="020B0604020202020204" pitchFamily="34" charset="0"/>
              </a:endParaRPr>
            </a:p>
          </p:txBody>
        </p:sp>
      </p:grpSp>
      <p:sp>
        <p:nvSpPr>
          <p:cNvPr id="88" name="Rectangle 28">
            <a:extLst>
              <a:ext uri="{FF2B5EF4-FFF2-40B4-BE49-F238E27FC236}">
                <a16:creationId xmlns:a16="http://schemas.microsoft.com/office/drawing/2014/main" id="{39F4371E-B6F7-4CA6-B691-270A67367EB4}"/>
              </a:ext>
            </a:extLst>
          </p:cNvPr>
          <p:cNvSpPr>
            <a:spLocks noChangeArrowheads="1"/>
          </p:cNvSpPr>
          <p:nvPr/>
        </p:nvSpPr>
        <p:spPr bwMode="auto">
          <a:xfrm>
            <a:off x="7071390" y="5965483"/>
            <a:ext cx="10462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cs typeface="Arial" panose="020B0604020202020204" pitchFamily="34" charset="0"/>
              </a:rPr>
              <a:t>Difference: </a:t>
            </a:r>
            <a:endParaRPr kumimoji="0" lang="en-US" altLang="en-US" sz="20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89" name="Rectangle 29">
            <a:extLst>
              <a:ext uri="{FF2B5EF4-FFF2-40B4-BE49-F238E27FC236}">
                <a16:creationId xmlns:a16="http://schemas.microsoft.com/office/drawing/2014/main" id="{9987D7EA-6753-4915-ADCC-F381ECF393A7}"/>
              </a:ext>
            </a:extLst>
          </p:cNvPr>
          <p:cNvSpPr>
            <a:spLocks noChangeArrowheads="1"/>
          </p:cNvSpPr>
          <p:nvPr/>
        </p:nvSpPr>
        <p:spPr bwMode="auto">
          <a:xfrm>
            <a:off x="8177213" y="5965483"/>
            <a:ext cx="11782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cs typeface="Arial" panose="020B0604020202020204" pitchFamily="34" charset="0"/>
              </a:rPr>
              <a:t>141.1 sq. ft. </a:t>
            </a:r>
            <a:endParaRPr kumimoji="0" lang="en-US" altLang="en-US" sz="20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90" name="Rectangle 30">
            <a:extLst>
              <a:ext uri="{FF2B5EF4-FFF2-40B4-BE49-F238E27FC236}">
                <a16:creationId xmlns:a16="http://schemas.microsoft.com/office/drawing/2014/main" id="{67B3462D-7A34-4BD9-AE59-28CFC57562AA}"/>
              </a:ext>
            </a:extLst>
          </p:cNvPr>
          <p:cNvSpPr>
            <a:spLocks noChangeArrowheads="1"/>
          </p:cNvSpPr>
          <p:nvPr/>
        </p:nvSpPr>
        <p:spPr bwMode="auto">
          <a:xfrm>
            <a:off x="7085570" y="6190576"/>
            <a:ext cx="165827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cs typeface="Arial" panose="020B0604020202020204" pitchFamily="34" charset="0"/>
              </a:rPr>
              <a:t>           SE: (110.1)</a:t>
            </a:r>
            <a:endParaRPr kumimoji="0" lang="en-US" altLang="en-US" sz="20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58" name="TextBox 57">
            <a:extLst>
              <a:ext uri="{FF2B5EF4-FFF2-40B4-BE49-F238E27FC236}">
                <a16:creationId xmlns:a16="http://schemas.microsoft.com/office/drawing/2014/main" id="{CED520E9-C349-431D-AA04-89BC44C3E9D2}"/>
              </a:ext>
            </a:extLst>
          </p:cNvPr>
          <p:cNvSpPr txBox="1"/>
          <p:nvPr/>
        </p:nvSpPr>
        <p:spPr>
          <a:xfrm>
            <a:off x="2532213" y="1341970"/>
            <a:ext cx="1936749" cy="384721"/>
          </a:xfrm>
          <a:prstGeom prst="rect">
            <a:avLst/>
          </a:prstGeom>
          <a:noFill/>
        </p:spPr>
        <p:txBody>
          <a:bodyPr wrap="none" rtlCol="0">
            <a:spAutoFit/>
          </a:bodyPr>
          <a:lstStyle/>
          <a:p>
            <a:pPr marL="0" marR="0" lvl="0" indent="0" algn="l" defTabSz="913992"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effectLst/>
                <a:uLnTx/>
                <a:uFillTx/>
                <a:latin typeface="Arial" panose="020B0604020202020204" pitchFamily="34" charset="0"/>
                <a:cs typeface="Arial" panose="020B0604020202020204" pitchFamily="34" charset="0"/>
              </a:rPr>
              <a:t>Distance Moved</a:t>
            </a:r>
          </a:p>
        </p:txBody>
      </p:sp>
      <p:sp>
        <p:nvSpPr>
          <p:cNvPr id="59" name="TextBox 58">
            <a:extLst>
              <a:ext uri="{FF2B5EF4-FFF2-40B4-BE49-F238E27FC236}">
                <a16:creationId xmlns:a16="http://schemas.microsoft.com/office/drawing/2014/main" id="{197A38E6-5F48-47AE-8EA2-6F3D658954F2}"/>
              </a:ext>
            </a:extLst>
          </p:cNvPr>
          <p:cNvSpPr txBox="1"/>
          <p:nvPr/>
        </p:nvSpPr>
        <p:spPr>
          <a:xfrm>
            <a:off x="8714718" y="1325436"/>
            <a:ext cx="1160895" cy="384721"/>
          </a:xfrm>
          <a:prstGeom prst="rect">
            <a:avLst/>
          </a:prstGeom>
          <a:noFill/>
        </p:spPr>
        <p:txBody>
          <a:bodyPr wrap="none" rtlCol="0">
            <a:spAutoFit/>
          </a:bodyPr>
          <a:lstStyle/>
          <a:p>
            <a:pPr marL="0" marR="0" lvl="0" indent="0" algn="l" defTabSz="913992"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effectLst/>
                <a:uLnTx/>
                <a:uFillTx/>
                <a:latin typeface="Arial" panose="020B0604020202020204" pitchFamily="34" charset="0"/>
                <a:cs typeface="Arial" panose="020B0604020202020204" pitchFamily="34" charset="0"/>
              </a:rPr>
              <a:t>Unit Size</a:t>
            </a:r>
          </a:p>
        </p:txBody>
      </p:sp>
      <p:sp>
        <p:nvSpPr>
          <p:cNvPr id="60" name="TextBox 92">
            <a:extLst>
              <a:ext uri="{FF2B5EF4-FFF2-40B4-BE49-F238E27FC236}">
                <a16:creationId xmlns:a16="http://schemas.microsoft.com/office/drawing/2014/main" id="{B765F51F-91BD-4197-B2F7-66D1914EAB48}"/>
              </a:ext>
            </a:extLst>
          </p:cNvPr>
          <p:cNvSpPr txBox="1"/>
          <p:nvPr/>
        </p:nvSpPr>
        <p:spPr>
          <a:xfrm>
            <a:off x="212467" y="172693"/>
            <a:ext cx="9143867" cy="707882"/>
          </a:xfrm>
          <a:prstGeom prst="rect">
            <a:avLst/>
          </a:prstGeom>
          <a:noFill/>
        </p:spPr>
        <p:txBody>
          <a:bodyPr wrap="square" lIns="91350" tIns="45718" rIns="91350" bIns="45718" rtlCol="0">
            <a:spAutoFit/>
          </a:bodyPr>
          <a:lstStyle/>
          <a:p>
            <a:pPr marL="0" marR="0" lvl="0" indent="0" defTabSz="91338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rPr>
              <a:t>Tradeoffs in Neighborhood and Unit Quality</a:t>
            </a:r>
          </a:p>
          <a:p>
            <a:pPr marL="0" marR="0" lvl="0" indent="0" defTabSz="913380" rtl="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dirty="0">
                <a:ln>
                  <a:noFill/>
                </a:ln>
                <a:effectLst/>
                <a:uLnTx/>
                <a:uFillTx/>
                <a:latin typeface="Arial" panose="020B0604020202020204" pitchFamily="34" charset="0"/>
                <a:cs typeface="Arial" panose="020B0604020202020204" pitchFamily="34" charset="0"/>
              </a:rPr>
              <a:t>Treatment Effects on Distance Moved and Unit Size</a:t>
            </a:r>
          </a:p>
        </p:txBody>
      </p:sp>
    </p:spTree>
    <p:extLst>
      <p:ext uri="{BB962C8B-B14F-4D97-AF65-F5344CB8AC3E}">
        <p14:creationId xmlns:p14="http://schemas.microsoft.com/office/powerpoint/2010/main" val="38311454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531FC20-A40D-4D08-BC1D-5CAE23BE44CE}"/>
              </a:ext>
            </a:extLst>
          </p:cNvPr>
          <p:cNvSpPr txBox="1">
            <a:spLocks/>
          </p:cNvSpPr>
          <p:nvPr/>
        </p:nvSpPr>
        <p:spPr>
          <a:xfrm>
            <a:off x="-1010653" y="-902492"/>
            <a:ext cx="12192000" cy="9024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11" name="AutoShape 3">
            <a:extLst>
              <a:ext uri="{FF2B5EF4-FFF2-40B4-BE49-F238E27FC236}">
                <a16:creationId xmlns:a16="http://schemas.microsoft.com/office/drawing/2014/main" id="{8CF0DF2A-6577-4D42-875F-2813F32159D8}"/>
              </a:ext>
            </a:extLst>
          </p:cNvPr>
          <p:cNvSpPr>
            <a:spLocks noChangeAspect="1" noChangeArrowheads="1" noTextEdit="1"/>
          </p:cNvSpPr>
          <p:nvPr/>
        </p:nvSpPr>
        <p:spPr bwMode="auto">
          <a:xfrm>
            <a:off x="5356225" y="1083921"/>
            <a:ext cx="7519987" cy="546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Rectangle 7">
            <a:extLst>
              <a:ext uri="{FF2B5EF4-FFF2-40B4-BE49-F238E27FC236}">
                <a16:creationId xmlns:a16="http://schemas.microsoft.com/office/drawing/2014/main" id="{4230CBEF-E976-40AB-8C6E-94B7DE360DC9}"/>
              </a:ext>
            </a:extLst>
          </p:cNvPr>
          <p:cNvSpPr>
            <a:spLocks noChangeArrowheads="1"/>
          </p:cNvSpPr>
          <p:nvPr/>
        </p:nvSpPr>
        <p:spPr bwMode="auto">
          <a:xfrm>
            <a:off x="7124700" y="1844333"/>
            <a:ext cx="4816475" cy="3673475"/>
          </a:xfrm>
          <a:prstGeom prst="rect">
            <a:avLst/>
          </a:prstGeom>
          <a:solidFill>
            <a:srgbClr val="FFFFFF"/>
          </a:solidFill>
          <a:ln w="9525">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 name="Rectangle 8">
            <a:extLst>
              <a:ext uri="{FF2B5EF4-FFF2-40B4-BE49-F238E27FC236}">
                <a16:creationId xmlns:a16="http://schemas.microsoft.com/office/drawing/2014/main" id="{DE4A79E5-5110-47DF-A857-035D9F86D53C}"/>
              </a:ext>
            </a:extLst>
          </p:cNvPr>
          <p:cNvSpPr>
            <a:spLocks noChangeArrowheads="1"/>
          </p:cNvSpPr>
          <p:nvPr/>
        </p:nvSpPr>
        <p:spPr bwMode="auto">
          <a:xfrm>
            <a:off x="7816850" y="4250983"/>
            <a:ext cx="1144587" cy="1149350"/>
          </a:xfrm>
          <a:prstGeom prst="rect">
            <a:avLst/>
          </a:prstGeom>
          <a:solidFill>
            <a:srgbClr val="CDCDCD"/>
          </a:solidFill>
          <a:ln w="9525">
            <a:solidFill>
              <a:srgbClr val="C0C0C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8" name="Rectangle 9">
            <a:extLst>
              <a:ext uri="{FF2B5EF4-FFF2-40B4-BE49-F238E27FC236}">
                <a16:creationId xmlns:a16="http://schemas.microsoft.com/office/drawing/2014/main" id="{766CC1BE-36D5-47F3-BCBD-B9AEEC7B7E27}"/>
              </a:ext>
            </a:extLst>
          </p:cNvPr>
          <p:cNvSpPr>
            <a:spLocks noChangeArrowheads="1"/>
          </p:cNvSpPr>
          <p:nvPr/>
        </p:nvSpPr>
        <p:spPr bwMode="auto">
          <a:xfrm>
            <a:off x="10104438" y="2565058"/>
            <a:ext cx="1144587" cy="2835275"/>
          </a:xfrm>
          <a:prstGeom prst="rect">
            <a:avLst/>
          </a:prstGeom>
          <a:solidFill>
            <a:srgbClr val="85E3D8"/>
          </a:solidFill>
          <a:ln w="9525">
            <a:solidFill>
              <a:srgbClr val="66DCCE"/>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9" name="Rectangle 10">
            <a:extLst>
              <a:ext uri="{FF2B5EF4-FFF2-40B4-BE49-F238E27FC236}">
                <a16:creationId xmlns:a16="http://schemas.microsoft.com/office/drawing/2014/main" id="{858C7EC9-225C-4C00-A792-199680F08CF9}"/>
              </a:ext>
            </a:extLst>
          </p:cNvPr>
          <p:cNvSpPr>
            <a:spLocks noChangeArrowheads="1"/>
          </p:cNvSpPr>
          <p:nvPr/>
        </p:nvSpPr>
        <p:spPr bwMode="auto">
          <a:xfrm>
            <a:off x="8104620" y="3977211"/>
            <a:ext cx="58189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cs typeface="Arial" panose="020B0604020202020204" pitchFamily="34" charset="0"/>
              </a:rPr>
              <a:t>20.0%</a:t>
            </a:r>
            <a:endParaRPr kumimoji="0" lang="en-US" altLang="en-US" sz="16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20" name="Rectangle 11">
            <a:extLst>
              <a:ext uri="{FF2B5EF4-FFF2-40B4-BE49-F238E27FC236}">
                <a16:creationId xmlns:a16="http://schemas.microsoft.com/office/drawing/2014/main" id="{86DB7622-9B81-4A79-BA77-BEE195DE6984}"/>
              </a:ext>
            </a:extLst>
          </p:cNvPr>
          <p:cNvSpPr>
            <a:spLocks noChangeArrowheads="1"/>
          </p:cNvSpPr>
          <p:nvPr/>
        </p:nvSpPr>
        <p:spPr bwMode="auto">
          <a:xfrm>
            <a:off x="10392208" y="2291286"/>
            <a:ext cx="58189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cs typeface="Arial" panose="020B0604020202020204" pitchFamily="34" charset="0"/>
              </a:rPr>
              <a:t>49.5%</a:t>
            </a:r>
            <a:endParaRPr kumimoji="0" lang="en-US" altLang="en-US" sz="1600" b="0" i="0" u="none" strike="noStrike" kern="1200" cap="none" spc="0" normalizeH="0" baseline="0" noProof="0">
              <a:ln>
                <a:noFill/>
              </a:ln>
              <a:solidFill>
                <a:prstClr val="black"/>
              </a:solidFill>
              <a:effectLst/>
              <a:uLnTx/>
              <a:uFillTx/>
              <a:cs typeface="Arial" panose="020B0604020202020204" pitchFamily="34" charset="0"/>
            </a:endParaRPr>
          </a:p>
        </p:txBody>
      </p:sp>
      <p:sp>
        <p:nvSpPr>
          <p:cNvPr id="21" name="Line 12">
            <a:extLst>
              <a:ext uri="{FF2B5EF4-FFF2-40B4-BE49-F238E27FC236}">
                <a16:creationId xmlns:a16="http://schemas.microsoft.com/office/drawing/2014/main" id="{0B827575-BE02-48C7-9615-318A230B4920}"/>
              </a:ext>
            </a:extLst>
          </p:cNvPr>
          <p:cNvSpPr>
            <a:spLocks noChangeShapeType="1"/>
          </p:cNvSpPr>
          <p:nvPr/>
        </p:nvSpPr>
        <p:spPr bwMode="auto">
          <a:xfrm flipV="1">
            <a:off x="7124700" y="1844333"/>
            <a:ext cx="0" cy="3673475"/>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 name="Line 13">
            <a:extLst>
              <a:ext uri="{FF2B5EF4-FFF2-40B4-BE49-F238E27FC236}">
                <a16:creationId xmlns:a16="http://schemas.microsoft.com/office/drawing/2014/main" id="{1E7B7F6F-73E5-4D00-8315-6B727648F70A}"/>
              </a:ext>
            </a:extLst>
          </p:cNvPr>
          <p:cNvSpPr>
            <a:spLocks noChangeShapeType="1"/>
          </p:cNvSpPr>
          <p:nvPr/>
        </p:nvSpPr>
        <p:spPr bwMode="auto">
          <a:xfrm flipH="1">
            <a:off x="7046913" y="5400333"/>
            <a:ext cx="77787"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 name="Rectangle 14">
            <a:extLst>
              <a:ext uri="{FF2B5EF4-FFF2-40B4-BE49-F238E27FC236}">
                <a16:creationId xmlns:a16="http://schemas.microsoft.com/office/drawing/2014/main" id="{C1E621F6-B4E4-44B7-BE9D-F31FD0AD4DF2}"/>
              </a:ext>
            </a:extLst>
          </p:cNvPr>
          <p:cNvSpPr>
            <a:spLocks noChangeArrowheads="1"/>
          </p:cNvSpPr>
          <p:nvPr/>
        </p:nvSpPr>
        <p:spPr bwMode="auto">
          <a:xfrm rot="16200000">
            <a:off x="6844711" y="5212378"/>
            <a:ext cx="12182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700" b="0" i="0" u="none" strike="noStrike" kern="1200" cap="none" spc="0" normalizeH="0" baseline="0" noProof="0">
                <a:ln>
                  <a:noFill/>
                </a:ln>
                <a:solidFill>
                  <a:srgbClr val="000000"/>
                </a:solidFill>
                <a:effectLst/>
                <a:uLnTx/>
                <a:uFillTx/>
                <a:cs typeface="Arial" panose="020B0604020202020204" pitchFamily="34" charset="0"/>
              </a:rPr>
              <a:t>0</a:t>
            </a:r>
            <a:endParaRPr kumimoji="0" lang="en-US" altLang="en-US" sz="1800" b="0" i="0" u="none" strike="noStrike" kern="1200" cap="none" spc="0" normalizeH="0" baseline="0" noProof="0">
              <a:ln>
                <a:noFill/>
              </a:ln>
              <a:solidFill>
                <a:prstClr val="black"/>
              </a:solidFill>
              <a:effectLst/>
              <a:uLnTx/>
              <a:uFillTx/>
              <a:cs typeface="Arial" panose="020B0604020202020204" pitchFamily="34" charset="0"/>
            </a:endParaRPr>
          </a:p>
        </p:txBody>
      </p:sp>
      <p:sp>
        <p:nvSpPr>
          <p:cNvPr id="24" name="Line 15">
            <a:extLst>
              <a:ext uri="{FF2B5EF4-FFF2-40B4-BE49-F238E27FC236}">
                <a16:creationId xmlns:a16="http://schemas.microsoft.com/office/drawing/2014/main" id="{6BAA9432-C192-4324-953B-96CD58845559}"/>
              </a:ext>
            </a:extLst>
          </p:cNvPr>
          <p:cNvSpPr>
            <a:spLocks noChangeShapeType="1"/>
          </p:cNvSpPr>
          <p:nvPr/>
        </p:nvSpPr>
        <p:spPr bwMode="auto">
          <a:xfrm flipH="1">
            <a:off x="7046913" y="4250983"/>
            <a:ext cx="77787"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 name="Rectangle 16">
            <a:extLst>
              <a:ext uri="{FF2B5EF4-FFF2-40B4-BE49-F238E27FC236}">
                <a16:creationId xmlns:a16="http://schemas.microsoft.com/office/drawing/2014/main" id="{2A08D26E-1D56-421E-ABAA-461EBAE3EB3B}"/>
              </a:ext>
            </a:extLst>
          </p:cNvPr>
          <p:cNvSpPr>
            <a:spLocks noChangeArrowheads="1"/>
          </p:cNvSpPr>
          <p:nvPr/>
        </p:nvSpPr>
        <p:spPr bwMode="auto">
          <a:xfrm rot="16200000">
            <a:off x="6783797" y="4063028"/>
            <a:ext cx="2436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700" b="0" i="0" u="none" strike="noStrike" kern="1200" cap="none" spc="0" normalizeH="0" baseline="0" noProof="0">
                <a:ln>
                  <a:noFill/>
                </a:ln>
                <a:solidFill>
                  <a:srgbClr val="000000"/>
                </a:solidFill>
                <a:effectLst/>
                <a:uLnTx/>
                <a:uFillTx/>
                <a:cs typeface="Arial" panose="020B0604020202020204" pitchFamily="34" charset="0"/>
              </a:rPr>
              <a:t>20</a:t>
            </a:r>
            <a:endParaRPr kumimoji="0" lang="en-US" altLang="en-US" sz="1800" b="0" i="0" u="none" strike="noStrike" kern="1200" cap="none" spc="0" normalizeH="0" baseline="0" noProof="0">
              <a:ln>
                <a:noFill/>
              </a:ln>
              <a:solidFill>
                <a:prstClr val="black"/>
              </a:solidFill>
              <a:effectLst/>
              <a:uLnTx/>
              <a:uFillTx/>
              <a:cs typeface="Arial" panose="020B0604020202020204" pitchFamily="34" charset="0"/>
            </a:endParaRPr>
          </a:p>
        </p:txBody>
      </p:sp>
      <p:sp>
        <p:nvSpPr>
          <p:cNvPr id="26" name="Line 17">
            <a:extLst>
              <a:ext uri="{FF2B5EF4-FFF2-40B4-BE49-F238E27FC236}">
                <a16:creationId xmlns:a16="http://schemas.microsoft.com/office/drawing/2014/main" id="{D33CBD0C-B157-4A01-AF72-1D5913DD1340}"/>
              </a:ext>
            </a:extLst>
          </p:cNvPr>
          <p:cNvSpPr>
            <a:spLocks noChangeShapeType="1"/>
          </p:cNvSpPr>
          <p:nvPr/>
        </p:nvSpPr>
        <p:spPr bwMode="auto">
          <a:xfrm flipH="1">
            <a:off x="7046913" y="3107983"/>
            <a:ext cx="77787"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 name="Rectangle 18">
            <a:extLst>
              <a:ext uri="{FF2B5EF4-FFF2-40B4-BE49-F238E27FC236}">
                <a16:creationId xmlns:a16="http://schemas.microsoft.com/office/drawing/2014/main" id="{1C6EF5E3-3F25-41F2-BB60-55B185B6B681}"/>
              </a:ext>
            </a:extLst>
          </p:cNvPr>
          <p:cNvSpPr>
            <a:spLocks noChangeArrowheads="1"/>
          </p:cNvSpPr>
          <p:nvPr/>
        </p:nvSpPr>
        <p:spPr bwMode="auto">
          <a:xfrm rot="16200000">
            <a:off x="6783797" y="2920028"/>
            <a:ext cx="2436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700" b="0" i="0" u="none" strike="noStrike" kern="1200" cap="none" spc="0" normalizeH="0" baseline="0" noProof="0" dirty="0">
                <a:ln>
                  <a:noFill/>
                </a:ln>
                <a:solidFill>
                  <a:srgbClr val="000000"/>
                </a:solidFill>
                <a:effectLst/>
                <a:uLnTx/>
                <a:uFillTx/>
                <a:cs typeface="Arial" panose="020B0604020202020204" pitchFamily="34" charset="0"/>
              </a:rPr>
              <a:t>40</a:t>
            </a:r>
            <a:endParaRPr kumimoji="0" lang="en-US" altLang="en-US" sz="18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28" name="Line 19">
            <a:extLst>
              <a:ext uri="{FF2B5EF4-FFF2-40B4-BE49-F238E27FC236}">
                <a16:creationId xmlns:a16="http://schemas.microsoft.com/office/drawing/2014/main" id="{492202D2-61AD-4E76-BFD7-0965B1061828}"/>
              </a:ext>
            </a:extLst>
          </p:cNvPr>
          <p:cNvSpPr>
            <a:spLocks noChangeShapeType="1"/>
          </p:cNvSpPr>
          <p:nvPr/>
        </p:nvSpPr>
        <p:spPr bwMode="auto">
          <a:xfrm flipH="1">
            <a:off x="7046913" y="1963396"/>
            <a:ext cx="77787"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 name="Rectangle 20">
            <a:extLst>
              <a:ext uri="{FF2B5EF4-FFF2-40B4-BE49-F238E27FC236}">
                <a16:creationId xmlns:a16="http://schemas.microsoft.com/office/drawing/2014/main" id="{B8BD1B7D-C0F0-4453-BFF5-074C466EDCE9}"/>
              </a:ext>
            </a:extLst>
          </p:cNvPr>
          <p:cNvSpPr>
            <a:spLocks noChangeArrowheads="1"/>
          </p:cNvSpPr>
          <p:nvPr/>
        </p:nvSpPr>
        <p:spPr bwMode="auto">
          <a:xfrm rot="16200000">
            <a:off x="6783797" y="1775441"/>
            <a:ext cx="2436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700" b="0" i="0" u="none" strike="noStrike" kern="1200" cap="none" spc="0" normalizeH="0" baseline="0" noProof="0" dirty="0">
                <a:ln>
                  <a:noFill/>
                </a:ln>
                <a:solidFill>
                  <a:srgbClr val="000000"/>
                </a:solidFill>
                <a:effectLst/>
                <a:uLnTx/>
                <a:uFillTx/>
                <a:cs typeface="Arial" panose="020B0604020202020204" pitchFamily="34" charset="0"/>
              </a:rPr>
              <a:t>60</a:t>
            </a:r>
            <a:endParaRPr kumimoji="0" lang="en-US" altLang="en-US" sz="18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30" name="Rectangle 21">
            <a:extLst>
              <a:ext uri="{FF2B5EF4-FFF2-40B4-BE49-F238E27FC236}">
                <a16:creationId xmlns:a16="http://schemas.microsoft.com/office/drawing/2014/main" id="{E266017C-C8B0-4B49-B940-5B17CF102B74}"/>
              </a:ext>
            </a:extLst>
          </p:cNvPr>
          <p:cNvSpPr>
            <a:spLocks noChangeArrowheads="1"/>
          </p:cNvSpPr>
          <p:nvPr/>
        </p:nvSpPr>
        <p:spPr bwMode="auto">
          <a:xfrm rot="16200000">
            <a:off x="5131141" y="3435415"/>
            <a:ext cx="24837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cs typeface="Arial" panose="020B0604020202020204" pitchFamily="34" charset="0"/>
              </a:rPr>
              <a:t>Pct. Very Sure They Will</a:t>
            </a:r>
            <a:endParaRPr kumimoji="0" lang="en-US" altLang="en-US" sz="18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31" name="Rectangle 22">
            <a:extLst>
              <a:ext uri="{FF2B5EF4-FFF2-40B4-BE49-F238E27FC236}">
                <a16:creationId xmlns:a16="http://schemas.microsoft.com/office/drawing/2014/main" id="{2C6E14F5-6806-4602-938D-874CA1023CC1}"/>
              </a:ext>
            </a:extLst>
          </p:cNvPr>
          <p:cNvSpPr>
            <a:spLocks noChangeArrowheads="1"/>
          </p:cNvSpPr>
          <p:nvPr/>
        </p:nvSpPr>
        <p:spPr bwMode="auto">
          <a:xfrm rot="16200000">
            <a:off x="5227861" y="3451290"/>
            <a:ext cx="27443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cs typeface="Arial" panose="020B0604020202020204" pitchFamily="34" charset="0"/>
              </a:rPr>
              <a:t>Stay in New Neighborhood</a:t>
            </a:r>
            <a:endParaRPr kumimoji="0" lang="en-US" altLang="en-US" sz="18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32" name="Line 23">
            <a:extLst>
              <a:ext uri="{FF2B5EF4-FFF2-40B4-BE49-F238E27FC236}">
                <a16:creationId xmlns:a16="http://schemas.microsoft.com/office/drawing/2014/main" id="{B9B7271E-D763-462B-B4BB-5A6086FE9208}"/>
              </a:ext>
            </a:extLst>
          </p:cNvPr>
          <p:cNvSpPr>
            <a:spLocks noChangeShapeType="1"/>
          </p:cNvSpPr>
          <p:nvPr/>
        </p:nvSpPr>
        <p:spPr bwMode="auto">
          <a:xfrm>
            <a:off x="7124700" y="5517808"/>
            <a:ext cx="4816475"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3" name="Line 24">
            <a:extLst>
              <a:ext uri="{FF2B5EF4-FFF2-40B4-BE49-F238E27FC236}">
                <a16:creationId xmlns:a16="http://schemas.microsoft.com/office/drawing/2014/main" id="{80AEC56F-C230-47A6-94DD-5E976D5EF8C8}"/>
              </a:ext>
            </a:extLst>
          </p:cNvPr>
          <p:cNvSpPr>
            <a:spLocks noChangeShapeType="1"/>
          </p:cNvSpPr>
          <p:nvPr/>
        </p:nvSpPr>
        <p:spPr bwMode="auto">
          <a:xfrm>
            <a:off x="8386763" y="5517808"/>
            <a:ext cx="0" cy="77788"/>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4" name="Rectangle 25">
            <a:extLst>
              <a:ext uri="{FF2B5EF4-FFF2-40B4-BE49-F238E27FC236}">
                <a16:creationId xmlns:a16="http://schemas.microsoft.com/office/drawing/2014/main" id="{C5EE3994-A8A1-40C5-9AE9-DD0C28F4C69C}"/>
              </a:ext>
            </a:extLst>
          </p:cNvPr>
          <p:cNvSpPr>
            <a:spLocks noChangeArrowheads="1"/>
          </p:cNvSpPr>
          <p:nvPr/>
        </p:nvSpPr>
        <p:spPr bwMode="auto">
          <a:xfrm>
            <a:off x="8004175" y="5632108"/>
            <a:ext cx="70371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700" b="0" i="0" u="none" strike="noStrike" kern="1200" cap="none" spc="0" normalizeH="0" baseline="0" noProof="0" dirty="0">
                <a:ln>
                  <a:noFill/>
                </a:ln>
                <a:solidFill>
                  <a:srgbClr val="000000"/>
                </a:solidFill>
                <a:effectLst/>
                <a:uLnTx/>
                <a:uFillTx/>
                <a:cs typeface="Arial" panose="020B0604020202020204" pitchFamily="34" charset="0"/>
              </a:rPr>
              <a:t>Control</a:t>
            </a:r>
            <a:endParaRPr kumimoji="0" lang="en-US" altLang="en-US" sz="18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35" name="Line 26">
            <a:extLst>
              <a:ext uri="{FF2B5EF4-FFF2-40B4-BE49-F238E27FC236}">
                <a16:creationId xmlns:a16="http://schemas.microsoft.com/office/drawing/2014/main" id="{31C6BC07-BBCC-4C75-BE9F-AE54A640703E}"/>
              </a:ext>
            </a:extLst>
          </p:cNvPr>
          <p:cNvSpPr>
            <a:spLocks noChangeShapeType="1"/>
          </p:cNvSpPr>
          <p:nvPr/>
        </p:nvSpPr>
        <p:spPr bwMode="auto">
          <a:xfrm>
            <a:off x="10674350" y="5517808"/>
            <a:ext cx="0" cy="77788"/>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6" name="Rectangle 27">
            <a:extLst>
              <a:ext uri="{FF2B5EF4-FFF2-40B4-BE49-F238E27FC236}">
                <a16:creationId xmlns:a16="http://schemas.microsoft.com/office/drawing/2014/main" id="{D6724195-F5B4-4FB5-985E-D0D808B6541B}"/>
              </a:ext>
            </a:extLst>
          </p:cNvPr>
          <p:cNvSpPr>
            <a:spLocks noChangeArrowheads="1"/>
          </p:cNvSpPr>
          <p:nvPr/>
        </p:nvSpPr>
        <p:spPr bwMode="auto">
          <a:xfrm>
            <a:off x="10137775" y="5632108"/>
            <a:ext cx="98738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700" b="0" i="0" u="none" strike="noStrike" kern="1200" cap="none" spc="0" normalizeH="0" baseline="0" noProof="0" dirty="0">
                <a:ln>
                  <a:noFill/>
                </a:ln>
                <a:solidFill>
                  <a:srgbClr val="000000"/>
                </a:solidFill>
                <a:effectLst/>
                <a:uLnTx/>
                <a:uFillTx/>
                <a:cs typeface="Arial" panose="020B0604020202020204" pitchFamily="34" charset="0"/>
              </a:rPr>
              <a:t>Treatment</a:t>
            </a:r>
            <a:endParaRPr kumimoji="0" lang="en-US" altLang="en-US" sz="18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37" name="Rectangle 28">
            <a:extLst>
              <a:ext uri="{FF2B5EF4-FFF2-40B4-BE49-F238E27FC236}">
                <a16:creationId xmlns:a16="http://schemas.microsoft.com/office/drawing/2014/main" id="{39F4371E-B6F7-4CA6-B691-270A67367EB4}"/>
              </a:ext>
            </a:extLst>
          </p:cNvPr>
          <p:cNvSpPr>
            <a:spLocks noChangeArrowheads="1"/>
          </p:cNvSpPr>
          <p:nvPr/>
        </p:nvSpPr>
        <p:spPr bwMode="auto">
          <a:xfrm>
            <a:off x="7071390" y="5965483"/>
            <a:ext cx="10462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cs typeface="Arial" panose="020B0604020202020204" pitchFamily="34" charset="0"/>
              </a:rPr>
              <a:t>Difference: </a:t>
            </a:r>
            <a:endParaRPr kumimoji="0" lang="en-US" altLang="en-US" sz="20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38" name="Rectangle 29">
            <a:extLst>
              <a:ext uri="{FF2B5EF4-FFF2-40B4-BE49-F238E27FC236}">
                <a16:creationId xmlns:a16="http://schemas.microsoft.com/office/drawing/2014/main" id="{9987D7EA-6753-4915-ADCC-F381ECF393A7}"/>
              </a:ext>
            </a:extLst>
          </p:cNvPr>
          <p:cNvSpPr>
            <a:spLocks noChangeArrowheads="1"/>
          </p:cNvSpPr>
          <p:nvPr/>
        </p:nvSpPr>
        <p:spPr bwMode="auto">
          <a:xfrm>
            <a:off x="8177213" y="5965483"/>
            <a:ext cx="76463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cs typeface="Arial" panose="020B0604020202020204" pitchFamily="34" charset="0"/>
              </a:rPr>
              <a:t>29.5 pp </a:t>
            </a:r>
            <a:endParaRPr kumimoji="0" lang="en-US" altLang="en-US" sz="20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39" name="Rectangle 30">
            <a:extLst>
              <a:ext uri="{FF2B5EF4-FFF2-40B4-BE49-F238E27FC236}">
                <a16:creationId xmlns:a16="http://schemas.microsoft.com/office/drawing/2014/main" id="{67B3462D-7A34-4BD9-AE59-28CFC57562AA}"/>
              </a:ext>
            </a:extLst>
          </p:cNvPr>
          <p:cNvSpPr>
            <a:spLocks noChangeArrowheads="1"/>
          </p:cNvSpPr>
          <p:nvPr/>
        </p:nvSpPr>
        <p:spPr bwMode="auto">
          <a:xfrm>
            <a:off x="7085570" y="6190576"/>
            <a:ext cx="15597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cs typeface="Arial" panose="020B0604020202020204" pitchFamily="34" charset="0"/>
              </a:rPr>
              <a:t>           SE: (10.7)</a:t>
            </a:r>
            <a:endParaRPr kumimoji="0" lang="en-US" altLang="en-US" sz="20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40" name="Rectangle 31">
            <a:extLst>
              <a:ext uri="{FF2B5EF4-FFF2-40B4-BE49-F238E27FC236}">
                <a16:creationId xmlns:a16="http://schemas.microsoft.com/office/drawing/2014/main" id="{069264FB-F72B-4032-B437-3CAEEC26C086}"/>
              </a:ext>
            </a:extLst>
          </p:cNvPr>
          <p:cNvSpPr>
            <a:spLocks noChangeArrowheads="1"/>
          </p:cNvSpPr>
          <p:nvPr/>
        </p:nvSpPr>
        <p:spPr bwMode="auto">
          <a:xfrm>
            <a:off x="9448800" y="1206158"/>
            <a:ext cx="1490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200" b="0" i="0" u="none" strike="noStrike" kern="1200" cap="none" spc="0" normalizeH="0" baseline="0" noProof="0">
                <a:ln>
                  <a:noFill/>
                </a:ln>
                <a:solidFill>
                  <a:srgbClr val="1E2D53"/>
                </a:solidFill>
                <a:effectLst/>
                <a:uLnTx/>
                <a:uFillTx/>
                <a:cs typeface="Arial" panose="020B0604020202020204" pitchFamily="34" charset="0"/>
              </a:rPr>
              <a:t> </a:t>
            </a:r>
            <a:endParaRPr kumimoji="0" lang="en-US" altLang="en-US" sz="1800" b="0" i="0" u="none" strike="noStrike" kern="1200" cap="none" spc="0" normalizeH="0" baseline="0" noProof="0">
              <a:ln>
                <a:noFill/>
              </a:ln>
              <a:solidFill>
                <a:prstClr val="black"/>
              </a:solidFill>
              <a:effectLst/>
              <a:uLnTx/>
              <a:uFillTx/>
              <a:cs typeface="Arial" panose="020B0604020202020204" pitchFamily="34" charset="0"/>
            </a:endParaRPr>
          </a:p>
        </p:txBody>
      </p:sp>
      <p:sp>
        <p:nvSpPr>
          <p:cNvPr id="3" name="AutoShape 3"/>
          <p:cNvSpPr>
            <a:spLocks noChangeAspect="1" noChangeArrowheads="1" noTextEdit="1"/>
          </p:cNvSpPr>
          <p:nvPr/>
        </p:nvSpPr>
        <p:spPr bwMode="auto">
          <a:xfrm>
            <a:off x="215901" y="1079126"/>
            <a:ext cx="5969001" cy="546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 name="Rectangle 7"/>
          <p:cNvSpPr>
            <a:spLocks noChangeArrowheads="1"/>
          </p:cNvSpPr>
          <p:nvPr/>
        </p:nvSpPr>
        <p:spPr bwMode="auto">
          <a:xfrm>
            <a:off x="1206500" y="1838745"/>
            <a:ext cx="4818063" cy="3673475"/>
          </a:xfrm>
          <a:prstGeom prst="rect">
            <a:avLst/>
          </a:prstGeom>
          <a:solidFill>
            <a:srgbClr val="FFFFFF"/>
          </a:solidFill>
          <a:ln w="9525">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 name="Rectangle 8"/>
          <p:cNvSpPr>
            <a:spLocks noChangeArrowheads="1"/>
          </p:cNvSpPr>
          <p:nvPr/>
        </p:nvSpPr>
        <p:spPr bwMode="auto">
          <a:xfrm>
            <a:off x="1900237" y="3813595"/>
            <a:ext cx="1143000" cy="1581150"/>
          </a:xfrm>
          <a:prstGeom prst="rect">
            <a:avLst/>
          </a:prstGeom>
          <a:solidFill>
            <a:srgbClr val="CDCDCD"/>
          </a:solidFill>
          <a:ln w="9525">
            <a:solidFill>
              <a:srgbClr val="C0C0C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 name="Rectangle 9"/>
          <p:cNvSpPr>
            <a:spLocks noChangeArrowheads="1"/>
          </p:cNvSpPr>
          <p:nvPr/>
        </p:nvSpPr>
        <p:spPr bwMode="auto">
          <a:xfrm>
            <a:off x="4187825" y="1957808"/>
            <a:ext cx="1144588" cy="3436938"/>
          </a:xfrm>
          <a:prstGeom prst="rect">
            <a:avLst/>
          </a:prstGeom>
          <a:solidFill>
            <a:srgbClr val="85E3D8"/>
          </a:solidFill>
          <a:ln w="9525">
            <a:solidFill>
              <a:srgbClr val="66DCCE"/>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5" name="Rectangle 10"/>
          <p:cNvSpPr>
            <a:spLocks noChangeArrowheads="1"/>
          </p:cNvSpPr>
          <p:nvPr/>
        </p:nvSpPr>
        <p:spPr bwMode="auto">
          <a:xfrm>
            <a:off x="2186420" y="3539823"/>
            <a:ext cx="58189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cs typeface="Arial" panose="020B0604020202020204" pitchFamily="34" charset="0"/>
              </a:rPr>
              <a:t>28.6%</a:t>
            </a:r>
            <a:endParaRPr kumimoji="0" lang="en-US" altLang="en-US" sz="16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41" name="Rectangle 11"/>
          <p:cNvSpPr>
            <a:spLocks noChangeArrowheads="1"/>
          </p:cNvSpPr>
          <p:nvPr/>
        </p:nvSpPr>
        <p:spPr bwMode="auto">
          <a:xfrm>
            <a:off x="4475595" y="1684035"/>
            <a:ext cx="58189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cs typeface="Arial" panose="020B0604020202020204" pitchFamily="34" charset="0"/>
              </a:rPr>
              <a:t>62.2%</a:t>
            </a:r>
            <a:endParaRPr kumimoji="0" lang="en-US" altLang="en-US" sz="1600" b="0" i="0" u="none" strike="noStrike" kern="1200" cap="none" spc="0" normalizeH="0" baseline="0" noProof="0">
              <a:ln>
                <a:noFill/>
              </a:ln>
              <a:solidFill>
                <a:prstClr val="black"/>
              </a:solidFill>
              <a:effectLst/>
              <a:uLnTx/>
              <a:uFillTx/>
              <a:cs typeface="Arial" panose="020B0604020202020204" pitchFamily="34" charset="0"/>
            </a:endParaRPr>
          </a:p>
        </p:txBody>
      </p:sp>
      <p:sp>
        <p:nvSpPr>
          <p:cNvPr id="42" name="Line 12"/>
          <p:cNvSpPr>
            <a:spLocks noChangeShapeType="1"/>
          </p:cNvSpPr>
          <p:nvPr/>
        </p:nvSpPr>
        <p:spPr bwMode="auto">
          <a:xfrm flipV="1">
            <a:off x="1206500" y="1838745"/>
            <a:ext cx="0" cy="3673475"/>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3" name="Line 13"/>
          <p:cNvSpPr>
            <a:spLocks noChangeShapeType="1"/>
          </p:cNvSpPr>
          <p:nvPr/>
        </p:nvSpPr>
        <p:spPr bwMode="auto">
          <a:xfrm flipH="1">
            <a:off x="1128712" y="5394745"/>
            <a:ext cx="77788"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4" name="Rectangle 14"/>
          <p:cNvSpPr>
            <a:spLocks noChangeArrowheads="1"/>
          </p:cNvSpPr>
          <p:nvPr/>
        </p:nvSpPr>
        <p:spPr bwMode="auto">
          <a:xfrm rot="16200000">
            <a:off x="926511" y="5206790"/>
            <a:ext cx="12182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700" b="0" i="0" u="none" strike="noStrike" kern="1200" cap="none" spc="0" normalizeH="0" baseline="0" noProof="0">
                <a:ln>
                  <a:noFill/>
                </a:ln>
                <a:solidFill>
                  <a:srgbClr val="000000"/>
                </a:solidFill>
                <a:effectLst/>
                <a:uLnTx/>
                <a:uFillTx/>
                <a:cs typeface="Arial" panose="020B0604020202020204" pitchFamily="34" charset="0"/>
              </a:rPr>
              <a:t>0</a:t>
            </a:r>
            <a:endParaRPr kumimoji="0" lang="en-US" altLang="en-US" sz="1800" b="0" i="0" u="none" strike="noStrike" kern="1200" cap="none" spc="0" normalizeH="0" baseline="0" noProof="0">
              <a:ln>
                <a:noFill/>
              </a:ln>
              <a:solidFill>
                <a:prstClr val="black"/>
              </a:solidFill>
              <a:effectLst/>
              <a:uLnTx/>
              <a:uFillTx/>
              <a:cs typeface="Arial" panose="020B0604020202020204" pitchFamily="34" charset="0"/>
            </a:endParaRPr>
          </a:p>
        </p:txBody>
      </p:sp>
      <p:sp>
        <p:nvSpPr>
          <p:cNvPr id="45" name="Line 15"/>
          <p:cNvSpPr>
            <a:spLocks noChangeShapeType="1"/>
          </p:cNvSpPr>
          <p:nvPr/>
        </p:nvSpPr>
        <p:spPr bwMode="auto">
          <a:xfrm flipH="1">
            <a:off x="1128712" y="4286670"/>
            <a:ext cx="77788"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6" name="Rectangle 16"/>
          <p:cNvSpPr>
            <a:spLocks noChangeArrowheads="1"/>
          </p:cNvSpPr>
          <p:nvPr/>
        </p:nvSpPr>
        <p:spPr bwMode="auto">
          <a:xfrm rot="16200000">
            <a:off x="865596" y="4098715"/>
            <a:ext cx="2436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700" b="0" i="0" u="none" strike="noStrike" kern="1200" cap="none" spc="0" normalizeH="0" baseline="0" noProof="0" dirty="0">
                <a:ln>
                  <a:noFill/>
                </a:ln>
                <a:solidFill>
                  <a:srgbClr val="000000"/>
                </a:solidFill>
                <a:effectLst/>
                <a:uLnTx/>
                <a:uFillTx/>
                <a:cs typeface="Arial" panose="020B0604020202020204" pitchFamily="34" charset="0"/>
              </a:rPr>
              <a:t>20</a:t>
            </a:r>
            <a:endParaRPr kumimoji="0" lang="en-US" altLang="en-US" sz="18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47" name="Line 17"/>
          <p:cNvSpPr>
            <a:spLocks noChangeShapeType="1"/>
          </p:cNvSpPr>
          <p:nvPr/>
        </p:nvSpPr>
        <p:spPr bwMode="auto">
          <a:xfrm flipH="1">
            <a:off x="1128712" y="3183358"/>
            <a:ext cx="77788"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8" name="Rectangle 18"/>
          <p:cNvSpPr>
            <a:spLocks noChangeArrowheads="1"/>
          </p:cNvSpPr>
          <p:nvPr/>
        </p:nvSpPr>
        <p:spPr bwMode="auto">
          <a:xfrm rot="16200000">
            <a:off x="865596" y="2996990"/>
            <a:ext cx="2436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700" b="0" i="0" u="none" strike="noStrike" kern="1200" cap="none" spc="0" normalizeH="0" baseline="0" noProof="0">
                <a:ln>
                  <a:noFill/>
                </a:ln>
                <a:solidFill>
                  <a:srgbClr val="000000"/>
                </a:solidFill>
                <a:effectLst/>
                <a:uLnTx/>
                <a:uFillTx/>
                <a:cs typeface="Arial" panose="020B0604020202020204" pitchFamily="34" charset="0"/>
              </a:rPr>
              <a:t>40</a:t>
            </a:r>
            <a:endParaRPr kumimoji="0" lang="en-US" altLang="en-US" sz="1800" b="0" i="0" u="none" strike="noStrike" kern="1200" cap="none" spc="0" normalizeH="0" baseline="0" noProof="0">
              <a:ln>
                <a:noFill/>
              </a:ln>
              <a:solidFill>
                <a:prstClr val="black"/>
              </a:solidFill>
              <a:effectLst/>
              <a:uLnTx/>
              <a:uFillTx/>
              <a:cs typeface="Arial" panose="020B0604020202020204" pitchFamily="34" charset="0"/>
            </a:endParaRPr>
          </a:p>
        </p:txBody>
      </p:sp>
      <p:sp>
        <p:nvSpPr>
          <p:cNvPr id="49" name="Line 19"/>
          <p:cNvSpPr>
            <a:spLocks noChangeShapeType="1"/>
          </p:cNvSpPr>
          <p:nvPr/>
        </p:nvSpPr>
        <p:spPr bwMode="auto">
          <a:xfrm flipH="1">
            <a:off x="1128712" y="2081633"/>
            <a:ext cx="77788"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0" name="Rectangle 20"/>
          <p:cNvSpPr>
            <a:spLocks noChangeArrowheads="1"/>
          </p:cNvSpPr>
          <p:nvPr/>
        </p:nvSpPr>
        <p:spPr bwMode="auto">
          <a:xfrm rot="16200000">
            <a:off x="865596" y="1893678"/>
            <a:ext cx="2436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700" b="0" i="0" u="none" strike="noStrike" kern="1200" cap="none" spc="0" normalizeH="0" baseline="0" noProof="0">
                <a:ln>
                  <a:noFill/>
                </a:ln>
                <a:solidFill>
                  <a:srgbClr val="000000"/>
                </a:solidFill>
                <a:effectLst/>
                <a:uLnTx/>
                <a:uFillTx/>
                <a:cs typeface="Arial" panose="020B0604020202020204" pitchFamily="34" charset="0"/>
              </a:rPr>
              <a:t>60</a:t>
            </a:r>
            <a:endParaRPr kumimoji="0" lang="en-US" altLang="en-US" sz="1800" b="0" i="0" u="none" strike="noStrike" kern="1200" cap="none" spc="0" normalizeH="0" baseline="0" noProof="0">
              <a:ln>
                <a:noFill/>
              </a:ln>
              <a:solidFill>
                <a:prstClr val="black"/>
              </a:solidFill>
              <a:effectLst/>
              <a:uLnTx/>
              <a:uFillTx/>
              <a:cs typeface="Arial" panose="020B0604020202020204" pitchFamily="34" charset="0"/>
            </a:endParaRPr>
          </a:p>
        </p:txBody>
      </p:sp>
      <p:sp>
        <p:nvSpPr>
          <p:cNvPr id="51" name="Rectangle 21"/>
          <p:cNvSpPr>
            <a:spLocks noChangeArrowheads="1"/>
          </p:cNvSpPr>
          <p:nvPr/>
        </p:nvSpPr>
        <p:spPr bwMode="auto">
          <a:xfrm rot="16200000">
            <a:off x="-481368" y="3447289"/>
            <a:ext cx="18723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cs typeface="Arial" panose="020B0604020202020204" pitchFamily="34" charset="0"/>
              </a:rPr>
              <a:t>Pct. Very Satisfied</a:t>
            </a:r>
            <a:endParaRPr kumimoji="0" lang="en-US" altLang="en-US" sz="18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52" name="Rectangle 22"/>
          <p:cNvSpPr>
            <a:spLocks noChangeArrowheads="1"/>
          </p:cNvSpPr>
          <p:nvPr/>
        </p:nvSpPr>
        <p:spPr bwMode="auto">
          <a:xfrm rot="16200000">
            <a:off x="-543657" y="3448877"/>
            <a:ext cx="24493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cs typeface="Arial" panose="020B0604020202020204" pitchFamily="34" charset="0"/>
              </a:rPr>
              <a:t>with New Neighborhood</a:t>
            </a:r>
            <a:endParaRPr kumimoji="0" lang="en-US" altLang="en-US" sz="1800" b="0" i="0" u="none" strike="noStrike" kern="1200" cap="none" spc="0" normalizeH="0" baseline="0" noProof="0">
              <a:ln>
                <a:noFill/>
              </a:ln>
              <a:solidFill>
                <a:prstClr val="black"/>
              </a:solidFill>
              <a:effectLst/>
              <a:uLnTx/>
              <a:uFillTx/>
              <a:cs typeface="Arial" panose="020B0604020202020204" pitchFamily="34" charset="0"/>
            </a:endParaRPr>
          </a:p>
        </p:txBody>
      </p:sp>
      <p:sp>
        <p:nvSpPr>
          <p:cNvPr id="53" name="Line 23"/>
          <p:cNvSpPr>
            <a:spLocks noChangeShapeType="1"/>
          </p:cNvSpPr>
          <p:nvPr/>
        </p:nvSpPr>
        <p:spPr bwMode="auto">
          <a:xfrm>
            <a:off x="1206500" y="5512220"/>
            <a:ext cx="481806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4" name="Line 24"/>
          <p:cNvSpPr>
            <a:spLocks noChangeShapeType="1"/>
          </p:cNvSpPr>
          <p:nvPr/>
        </p:nvSpPr>
        <p:spPr bwMode="auto">
          <a:xfrm>
            <a:off x="2470150" y="5512220"/>
            <a:ext cx="0" cy="77788"/>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5" name="Rectangle 25"/>
          <p:cNvSpPr>
            <a:spLocks noChangeArrowheads="1"/>
          </p:cNvSpPr>
          <p:nvPr/>
        </p:nvSpPr>
        <p:spPr bwMode="auto">
          <a:xfrm>
            <a:off x="2085975" y="5626520"/>
            <a:ext cx="70371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700" b="0" i="0" u="none" strike="noStrike" kern="1200" cap="none" spc="0" normalizeH="0" baseline="0" noProof="0">
                <a:ln>
                  <a:noFill/>
                </a:ln>
                <a:solidFill>
                  <a:srgbClr val="000000"/>
                </a:solidFill>
                <a:effectLst/>
                <a:uLnTx/>
                <a:uFillTx/>
                <a:cs typeface="Arial" panose="020B0604020202020204" pitchFamily="34" charset="0"/>
              </a:rPr>
              <a:t>Control</a:t>
            </a:r>
            <a:endParaRPr kumimoji="0" lang="en-US" altLang="en-US" sz="1800" b="0" i="0" u="none" strike="noStrike" kern="1200" cap="none" spc="0" normalizeH="0" baseline="0" noProof="0">
              <a:ln>
                <a:noFill/>
              </a:ln>
              <a:solidFill>
                <a:prstClr val="black"/>
              </a:solidFill>
              <a:effectLst/>
              <a:uLnTx/>
              <a:uFillTx/>
              <a:cs typeface="Arial" panose="020B0604020202020204" pitchFamily="34" charset="0"/>
            </a:endParaRPr>
          </a:p>
        </p:txBody>
      </p:sp>
      <p:sp>
        <p:nvSpPr>
          <p:cNvPr id="56" name="Line 26"/>
          <p:cNvSpPr>
            <a:spLocks noChangeShapeType="1"/>
          </p:cNvSpPr>
          <p:nvPr/>
        </p:nvSpPr>
        <p:spPr bwMode="auto">
          <a:xfrm>
            <a:off x="4757738" y="5512220"/>
            <a:ext cx="0" cy="77788"/>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7" name="Rectangle 27"/>
          <p:cNvSpPr>
            <a:spLocks noChangeArrowheads="1"/>
          </p:cNvSpPr>
          <p:nvPr/>
        </p:nvSpPr>
        <p:spPr bwMode="auto">
          <a:xfrm>
            <a:off x="4219575" y="5626520"/>
            <a:ext cx="98738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700" b="0" i="0" u="none" strike="noStrike" kern="1200" cap="none" spc="0" normalizeH="0" baseline="0" noProof="0">
                <a:ln>
                  <a:noFill/>
                </a:ln>
                <a:solidFill>
                  <a:srgbClr val="000000"/>
                </a:solidFill>
                <a:effectLst/>
                <a:uLnTx/>
                <a:uFillTx/>
                <a:cs typeface="Arial" panose="020B0604020202020204" pitchFamily="34" charset="0"/>
              </a:rPr>
              <a:t>Treatment</a:t>
            </a:r>
            <a:endParaRPr kumimoji="0" lang="en-US" altLang="en-US" sz="1800" b="0" i="0" u="none" strike="noStrike" kern="1200" cap="none" spc="0" normalizeH="0" baseline="0" noProof="0">
              <a:ln>
                <a:noFill/>
              </a:ln>
              <a:solidFill>
                <a:prstClr val="black"/>
              </a:solidFill>
              <a:effectLst/>
              <a:uLnTx/>
              <a:uFillTx/>
              <a:cs typeface="Arial" panose="020B0604020202020204" pitchFamily="34" charset="0"/>
            </a:endParaRPr>
          </a:p>
        </p:txBody>
      </p:sp>
      <p:sp>
        <p:nvSpPr>
          <p:cNvPr id="58" name="Rectangle 28"/>
          <p:cNvSpPr>
            <a:spLocks noChangeArrowheads="1"/>
          </p:cNvSpPr>
          <p:nvPr/>
        </p:nvSpPr>
        <p:spPr bwMode="auto">
          <a:xfrm>
            <a:off x="1103572" y="5959895"/>
            <a:ext cx="10462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cs typeface="Arial" panose="020B0604020202020204" pitchFamily="34" charset="0"/>
              </a:rPr>
              <a:t>Difference: </a:t>
            </a:r>
            <a:endParaRPr kumimoji="0" lang="en-US" altLang="en-US" sz="20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59" name="Rectangle 29"/>
          <p:cNvSpPr>
            <a:spLocks noChangeArrowheads="1"/>
          </p:cNvSpPr>
          <p:nvPr/>
        </p:nvSpPr>
        <p:spPr bwMode="auto">
          <a:xfrm>
            <a:off x="2259012" y="5959895"/>
            <a:ext cx="76463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cs typeface="Arial" panose="020B0604020202020204" pitchFamily="34" charset="0"/>
              </a:rPr>
              <a:t>33.6 pp </a:t>
            </a:r>
            <a:endParaRPr kumimoji="0" lang="en-US" altLang="en-US" sz="20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60" name="Rectangle 30"/>
          <p:cNvSpPr>
            <a:spLocks noChangeArrowheads="1"/>
          </p:cNvSpPr>
          <p:nvPr/>
        </p:nvSpPr>
        <p:spPr bwMode="auto">
          <a:xfrm>
            <a:off x="1167604" y="6192074"/>
            <a:ext cx="15444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cs typeface="Arial" panose="020B0604020202020204" pitchFamily="34" charset="0"/>
              </a:rPr>
              <a:t>           SE: (11.6)</a:t>
            </a:r>
            <a:endParaRPr kumimoji="0" lang="en-US" altLang="en-US" sz="20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61" name="Rectangle 31"/>
          <p:cNvSpPr>
            <a:spLocks noChangeArrowheads="1"/>
          </p:cNvSpPr>
          <p:nvPr/>
        </p:nvSpPr>
        <p:spPr bwMode="auto">
          <a:xfrm>
            <a:off x="3532188" y="1200570"/>
            <a:ext cx="1490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200" b="0" i="0" u="none" strike="noStrike" kern="1200" cap="none" spc="0" normalizeH="0" baseline="0" noProof="0">
                <a:ln>
                  <a:noFill/>
                </a:ln>
                <a:solidFill>
                  <a:srgbClr val="1E2D53"/>
                </a:solidFill>
                <a:effectLst/>
                <a:uLnTx/>
                <a:uFillTx/>
                <a:cs typeface="Arial" panose="020B0604020202020204" pitchFamily="34" charset="0"/>
              </a:rPr>
              <a:t> </a:t>
            </a:r>
            <a:endParaRPr kumimoji="0" lang="en-US" altLang="en-US" sz="1800" b="0" i="0" u="none" strike="noStrike" kern="1200" cap="none" spc="0" normalizeH="0" baseline="0" noProof="0">
              <a:ln>
                <a:noFill/>
              </a:ln>
              <a:solidFill>
                <a:prstClr val="black"/>
              </a:solidFill>
              <a:effectLst/>
              <a:uLnTx/>
              <a:uFillTx/>
              <a:cs typeface="Arial" panose="020B0604020202020204" pitchFamily="34" charset="0"/>
            </a:endParaRPr>
          </a:p>
        </p:txBody>
      </p:sp>
      <p:sp>
        <p:nvSpPr>
          <p:cNvPr id="62" name="Rectangle 61">
            <a:extLst>
              <a:ext uri="{FF2B5EF4-FFF2-40B4-BE49-F238E27FC236}">
                <a16:creationId xmlns:a16="http://schemas.microsoft.com/office/drawing/2014/main" id="{646D3675-0ACA-48D5-8854-CD4F2783418D}"/>
              </a:ext>
            </a:extLst>
          </p:cNvPr>
          <p:cNvSpPr/>
          <p:nvPr/>
        </p:nvSpPr>
        <p:spPr>
          <a:xfrm>
            <a:off x="138520" y="1136877"/>
            <a:ext cx="6096000" cy="384721"/>
          </a:xfrm>
          <a:prstGeom prst="rect">
            <a:avLst/>
          </a:prstGeom>
        </p:spPr>
        <p:txBody>
          <a:bodyPr>
            <a:spAutoFit/>
          </a:bodyPr>
          <a:lstStyle/>
          <a:p>
            <a:pPr marL="0" marR="0" lvl="0" indent="0" algn="ctr" defTabSz="913992"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effectLst/>
                <a:uLnTx/>
                <a:uFillTx/>
                <a:latin typeface="Arial" panose="020B0604020202020204" pitchFamily="34" charset="0"/>
                <a:cs typeface="Arial" panose="020B0604020202020204" pitchFamily="34" charset="0"/>
              </a:rPr>
              <a:t>“Very Satisfied” with New Neighborhood?</a:t>
            </a:r>
          </a:p>
        </p:txBody>
      </p:sp>
      <p:sp>
        <p:nvSpPr>
          <p:cNvPr id="63" name="Rectangle 62">
            <a:extLst>
              <a:ext uri="{FF2B5EF4-FFF2-40B4-BE49-F238E27FC236}">
                <a16:creationId xmlns:a16="http://schemas.microsoft.com/office/drawing/2014/main" id="{A0585625-7418-4C75-A93A-4AD54F768D3E}"/>
              </a:ext>
            </a:extLst>
          </p:cNvPr>
          <p:cNvSpPr/>
          <p:nvPr/>
        </p:nvSpPr>
        <p:spPr>
          <a:xfrm>
            <a:off x="6126736" y="1141823"/>
            <a:ext cx="6096000" cy="384721"/>
          </a:xfrm>
          <a:prstGeom prst="rect">
            <a:avLst/>
          </a:prstGeom>
        </p:spPr>
        <p:txBody>
          <a:bodyPr>
            <a:spAutoFit/>
          </a:bodyPr>
          <a:lstStyle/>
          <a:p>
            <a:pPr marL="0" marR="0" lvl="0" indent="0" algn="ctr" defTabSz="913992"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effectLst/>
                <a:uLnTx/>
                <a:uFillTx/>
                <a:latin typeface="Arial" panose="020B0604020202020204" pitchFamily="34" charset="0"/>
                <a:cs typeface="Arial" panose="020B0604020202020204" pitchFamily="34" charset="0"/>
              </a:rPr>
              <a:t>“Very Sure” Will Stay?</a:t>
            </a:r>
          </a:p>
        </p:txBody>
      </p:sp>
      <p:sp>
        <p:nvSpPr>
          <p:cNvPr id="64" name="TextBox 92">
            <a:extLst>
              <a:ext uri="{FF2B5EF4-FFF2-40B4-BE49-F238E27FC236}">
                <a16:creationId xmlns:a16="http://schemas.microsoft.com/office/drawing/2014/main" id="{A78525F8-21C4-434D-B123-BB38D582358B}"/>
              </a:ext>
            </a:extLst>
          </p:cNvPr>
          <p:cNvSpPr txBox="1"/>
          <p:nvPr/>
        </p:nvSpPr>
        <p:spPr>
          <a:xfrm>
            <a:off x="212467" y="172693"/>
            <a:ext cx="9143867" cy="707882"/>
          </a:xfrm>
          <a:prstGeom prst="rect">
            <a:avLst/>
          </a:prstGeom>
          <a:noFill/>
        </p:spPr>
        <p:txBody>
          <a:bodyPr wrap="square" lIns="91350" tIns="45718" rIns="91350" bIns="45718" rtlCol="0">
            <a:spAutoFit/>
          </a:bodyPr>
          <a:lstStyle/>
          <a:p>
            <a:pPr marL="0" marR="0" lvl="0" indent="0" defTabSz="91338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rPr>
              <a:t>Satisfaction with New Neighborhoods</a:t>
            </a:r>
          </a:p>
          <a:p>
            <a:pPr marL="0" marR="0" lvl="0" indent="0" defTabSz="913380" rtl="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dirty="0">
                <a:ln>
                  <a:noFill/>
                </a:ln>
                <a:effectLst/>
                <a:uLnTx/>
                <a:uFillTx/>
                <a:latin typeface="Arial" panose="020B0604020202020204" pitchFamily="34" charset="0"/>
                <a:cs typeface="Arial" panose="020B0604020202020204" pitchFamily="34" charset="0"/>
              </a:rPr>
              <a:t>Based on Surveys Six Months Post-Move</a:t>
            </a:r>
          </a:p>
        </p:txBody>
      </p:sp>
    </p:spTree>
    <p:extLst>
      <p:ext uri="{BB962C8B-B14F-4D97-AF65-F5344CB8AC3E}">
        <p14:creationId xmlns:p14="http://schemas.microsoft.com/office/powerpoint/2010/main" val="2553615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6E6F1A0-AD08-4724-8BAD-3C9A341BA40E}"/>
              </a:ext>
            </a:extLst>
          </p:cNvPr>
          <p:cNvSpPr>
            <a:spLocks noGrp="1"/>
          </p:cNvSpPr>
          <p:nvPr>
            <p:ph idx="1"/>
          </p:nvPr>
        </p:nvSpPr>
        <p:spPr>
          <a:xfrm>
            <a:off x="745697" y="1122873"/>
            <a:ext cx="10207256" cy="5065275"/>
          </a:xfr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n-US" sz="2200" dirty="0">
                <a:solidFill>
                  <a:srgbClr val="000000"/>
                </a:solidFill>
                <a:latin typeface="Arial" panose="020B0604020202020204" pitchFamily="34" charset="0"/>
                <a:cs typeface="Arial" panose="020B0604020202020204" pitchFamily="34" charset="0"/>
              </a:rPr>
              <a:t>Evidently, many families prefer high-opportunity areas but are unable to move to such neighborhoods without additional assistance</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lang="en-US" sz="2200" dirty="0">
              <a:solidFill>
                <a:srgbClr val="000000"/>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lang="en-US" sz="2200" dirty="0">
              <a:solidFill>
                <a:srgbClr val="000000"/>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n-US" sz="2200" dirty="0">
                <a:solidFill>
                  <a:srgbClr val="000000"/>
                </a:solidFill>
                <a:latin typeface="Arial" panose="020B0604020202020204" pitchFamily="34" charset="0"/>
                <a:cs typeface="Arial" panose="020B0604020202020204" pitchFamily="34" charset="0"/>
              </a:rPr>
              <a:t>What are the barriers families face in moving to higher-opportunity areas?</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lang="en-US" sz="2200" dirty="0">
              <a:solidFill>
                <a:srgbClr val="000000"/>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lang="en-US" sz="2200" dirty="0">
              <a:solidFill>
                <a:srgbClr val="000000"/>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n-US" sz="2200" dirty="0">
                <a:solidFill>
                  <a:srgbClr val="000000"/>
                </a:solidFill>
                <a:latin typeface="Arial" panose="020B0604020202020204" pitchFamily="34" charset="0"/>
                <a:cs typeface="Arial" panose="020B0604020202020204" pitchFamily="34" charset="0"/>
              </a:rPr>
              <a:t>Two approaches:</a:t>
            </a:r>
          </a:p>
          <a:p>
            <a:pPr marL="457200" lvl="0" indent="-457200" defTabSz="914400">
              <a:lnSpc>
                <a:spcPct val="100000"/>
              </a:lnSpc>
              <a:spcBef>
                <a:spcPct val="20000"/>
              </a:spcBef>
              <a:buFont typeface="+mj-lt"/>
              <a:buAutoNum type="arabicPeriod"/>
            </a:pPr>
            <a:endParaRPr lang="en-US" sz="2200" dirty="0">
              <a:solidFill>
                <a:srgbClr val="000000"/>
              </a:solidFill>
              <a:latin typeface="Arial" panose="020B0604020202020204" pitchFamily="34" charset="0"/>
              <a:cs typeface="Arial" panose="020B0604020202020204" pitchFamily="34" charset="0"/>
            </a:endParaRPr>
          </a:p>
          <a:p>
            <a:pPr marL="914400" lvl="1" indent="-457200">
              <a:lnSpc>
                <a:spcPct val="100000"/>
              </a:lnSpc>
              <a:spcBef>
                <a:spcPct val="20000"/>
              </a:spcBef>
              <a:buFont typeface="+mj-lt"/>
              <a:buAutoNum type="arabicPeriod"/>
            </a:pPr>
            <a:r>
              <a:rPr lang="en-US" sz="2000" dirty="0">
                <a:solidFill>
                  <a:srgbClr val="000000"/>
                </a:solidFill>
                <a:latin typeface="Arial" panose="020B0604020202020204" pitchFamily="34" charset="0"/>
                <a:cs typeface="Arial" panose="020B0604020202020204" pitchFamily="34" charset="0"/>
              </a:rPr>
              <a:t>Second phase of experiment with </a:t>
            </a:r>
            <a:r>
              <a:rPr lang="en-US" sz="2000" b="1" dirty="0">
                <a:solidFill>
                  <a:srgbClr val="29B6A4"/>
                </a:solidFill>
                <a:latin typeface="Arial" panose="020B0604020202020204" pitchFamily="34" charset="0"/>
                <a:cs typeface="Arial" panose="020B0604020202020204" pitchFamily="34" charset="0"/>
              </a:rPr>
              <a:t>unbundled treatments</a:t>
            </a:r>
            <a:endParaRPr lang="en-US" sz="2000" dirty="0">
              <a:solidFill>
                <a:srgbClr val="000000"/>
              </a:solidFill>
              <a:latin typeface="Arial" panose="020B0604020202020204" pitchFamily="34" charset="0"/>
              <a:cs typeface="Arial" panose="020B0604020202020204" pitchFamily="34" charset="0"/>
            </a:endParaRPr>
          </a:p>
          <a:p>
            <a:pPr marL="914400" lvl="1" indent="-457200">
              <a:lnSpc>
                <a:spcPct val="100000"/>
              </a:lnSpc>
              <a:spcBef>
                <a:spcPct val="20000"/>
              </a:spcBef>
              <a:buFont typeface="+mj-lt"/>
              <a:buAutoNum type="arabicPeriod"/>
            </a:pPr>
            <a:endParaRPr lang="en-US" sz="2000" dirty="0">
              <a:solidFill>
                <a:srgbClr val="000000"/>
              </a:solidFill>
              <a:latin typeface="Arial" panose="020B0604020202020204" pitchFamily="34" charset="0"/>
              <a:cs typeface="Arial" panose="020B0604020202020204" pitchFamily="34" charset="0"/>
            </a:endParaRPr>
          </a:p>
          <a:p>
            <a:pPr marL="914400" lvl="1" indent="-457200">
              <a:lnSpc>
                <a:spcPct val="100000"/>
              </a:lnSpc>
              <a:spcBef>
                <a:spcPct val="20000"/>
              </a:spcBef>
              <a:buFont typeface="+mj-lt"/>
              <a:buAutoNum type="arabicPeriod"/>
            </a:pPr>
            <a:r>
              <a:rPr lang="en-US" sz="2000" b="1" dirty="0">
                <a:solidFill>
                  <a:srgbClr val="29B6A4"/>
                </a:solidFill>
                <a:latin typeface="Arial" panose="020B0604020202020204" pitchFamily="34" charset="0"/>
                <a:cs typeface="Arial" panose="020B0604020202020204" pitchFamily="34" charset="0"/>
              </a:rPr>
              <a:t>Qualitative evidence </a:t>
            </a:r>
            <a:r>
              <a:rPr lang="en-US" sz="2000" dirty="0">
                <a:solidFill>
                  <a:srgbClr val="000000"/>
                </a:solidFill>
                <a:latin typeface="Arial" panose="020B0604020202020204" pitchFamily="34" charset="0"/>
                <a:cs typeface="Arial" panose="020B0604020202020204" pitchFamily="34" charset="0"/>
              </a:rPr>
              <a:t>from surveys of families</a:t>
            </a:r>
          </a:p>
        </p:txBody>
      </p:sp>
      <p:sp>
        <p:nvSpPr>
          <p:cNvPr id="7" name="Title 1">
            <a:extLst>
              <a:ext uri="{FF2B5EF4-FFF2-40B4-BE49-F238E27FC236}">
                <a16:creationId xmlns:a16="http://schemas.microsoft.com/office/drawing/2014/main" id="{3D4F596B-E80C-4616-A3B6-45D8DF0A01FE}"/>
              </a:ext>
            </a:extLst>
          </p:cNvPr>
          <p:cNvSpPr>
            <a:spLocks noGrp="1"/>
          </p:cNvSpPr>
          <p:nvPr/>
        </p:nvSpPr>
        <p:spPr>
          <a:xfrm>
            <a:off x="838200" y="1636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US" sz="2400" b="1" dirty="0">
              <a:solidFill>
                <a:srgbClr val="002060"/>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65730DC7-E745-4B3A-B3AA-54C8E231E9FA}"/>
              </a:ext>
            </a:extLst>
          </p:cNvPr>
          <p:cNvSpPr txBox="1">
            <a:spLocks/>
          </p:cNvSpPr>
          <p:nvPr/>
        </p:nvSpPr>
        <p:spPr>
          <a:xfrm>
            <a:off x="-1709963" y="1892149"/>
            <a:ext cx="121920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000" b="1" kern="1200">
                <a:solidFill>
                  <a:schemeClr val="tx1"/>
                </a:solidFill>
                <a:latin typeface="cmss10"/>
                <a:ea typeface="+mj-ea"/>
                <a:cs typeface="+mj-cs"/>
              </a:defRPr>
            </a:lvl1pPr>
          </a:lstStyle>
          <a:p>
            <a:pPr algn="l" fontAlgn="base">
              <a:lnSpc>
                <a:spcPct val="110000"/>
              </a:lnSpc>
              <a:spcAft>
                <a:spcPct val="0"/>
              </a:spcAft>
              <a:defRPr/>
            </a:pPr>
            <a:endParaRPr lang="en-US" sz="2400" dirty="0">
              <a:latin typeface="Arial"/>
              <a:cs typeface="Arial"/>
            </a:endParaRPr>
          </a:p>
        </p:txBody>
      </p:sp>
      <p:pic>
        <p:nvPicPr>
          <p:cNvPr id="12" name="Graphic 11" descr="Research with solid fill">
            <a:extLst>
              <a:ext uri="{FF2B5EF4-FFF2-40B4-BE49-F238E27FC236}">
                <a16:creationId xmlns:a16="http://schemas.microsoft.com/office/drawing/2014/main" id="{5355044F-D7E9-47EF-BD8D-356238EF81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618687" y="2278379"/>
            <a:ext cx="4878113" cy="4878113"/>
          </a:xfrm>
          <a:prstGeom prst="rect">
            <a:avLst/>
          </a:prstGeom>
        </p:spPr>
      </p:pic>
      <p:sp>
        <p:nvSpPr>
          <p:cNvPr id="9" name="TextBox 92">
            <a:extLst>
              <a:ext uri="{FF2B5EF4-FFF2-40B4-BE49-F238E27FC236}">
                <a16:creationId xmlns:a16="http://schemas.microsoft.com/office/drawing/2014/main" id="{BCC167FB-93A9-471A-9959-3D9B3BFEEB30}"/>
              </a:ext>
            </a:extLst>
          </p:cNvPr>
          <p:cNvSpPr txBox="1"/>
          <p:nvPr/>
        </p:nvSpPr>
        <p:spPr>
          <a:xfrm>
            <a:off x="212467" y="172693"/>
            <a:ext cx="9143867" cy="400105"/>
          </a:xfrm>
          <a:prstGeom prst="rect">
            <a:avLst/>
          </a:prstGeom>
          <a:noFill/>
        </p:spPr>
        <p:txBody>
          <a:bodyPr wrap="square" lIns="91350" tIns="45718" rIns="91350" bIns="45718" rtlCol="0">
            <a:spAutoFit/>
          </a:bodyPr>
          <a:lstStyle/>
          <a:p>
            <a:pPr marL="0" marR="0" lvl="0" indent="0" defTabSz="91338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rPr>
              <a:t>Unpacking Behavioral Mechanisms</a:t>
            </a:r>
          </a:p>
        </p:txBody>
      </p:sp>
    </p:spTree>
    <p:extLst>
      <p:ext uri="{BB962C8B-B14F-4D97-AF65-F5344CB8AC3E}">
        <p14:creationId xmlns:p14="http://schemas.microsoft.com/office/powerpoint/2010/main" val="24084725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 73">
            <a:extLst>
              <a:ext uri="{FF2B5EF4-FFF2-40B4-BE49-F238E27FC236}">
                <a16:creationId xmlns:a16="http://schemas.microsoft.com/office/drawing/2014/main" id="{222ECF26-3C10-43E8-9E91-C77E236637E8}"/>
              </a:ext>
            </a:extLst>
          </p:cNvPr>
          <p:cNvGrpSpPr>
            <a:grpSpLocks noChangeAspect="1"/>
          </p:cNvGrpSpPr>
          <p:nvPr/>
        </p:nvGrpSpPr>
        <p:grpSpPr bwMode="auto">
          <a:xfrm>
            <a:off x="1374775" y="-6350"/>
            <a:ext cx="9442450" cy="6870700"/>
            <a:chOff x="866" y="-4"/>
            <a:chExt cx="5948" cy="4328"/>
          </a:xfrm>
        </p:grpSpPr>
        <p:sp>
          <p:nvSpPr>
            <p:cNvPr id="80" name="AutoShape 72">
              <a:extLst>
                <a:ext uri="{FF2B5EF4-FFF2-40B4-BE49-F238E27FC236}">
                  <a16:creationId xmlns:a16="http://schemas.microsoft.com/office/drawing/2014/main" id="{3DF224B0-FBB0-4435-BBD9-4B91E28B9EE6}"/>
                </a:ext>
              </a:extLst>
            </p:cNvPr>
            <p:cNvSpPr>
              <a:spLocks noChangeAspect="1" noChangeArrowheads="1" noTextEdit="1"/>
            </p:cNvSpPr>
            <p:nvPr/>
          </p:nvSpPr>
          <p:spPr bwMode="auto">
            <a:xfrm>
              <a:off x="870" y="0"/>
              <a:ext cx="59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81" name="Rectangle 74">
              <a:extLst>
                <a:ext uri="{FF2B5EF4-FFF2-40B4-BE49-F238E27FC236}">
                  <a16:creationId xmlns:a16="http://schemas.microsoft.com/office/drawing/2014/main" id="{FD8CF7AB-BC0B-486C-8F10-5DB2DDEE819E}"/>
                </a:ext>
              </a:extLst>
            </p:cNvPr>
            <p:cNvSpPr>
              <a:spLocks noChangeArrowheads="1"/>
            </p:cNvSpPr>
            <p:nvPr/>
          </p:nvSpPr>
          <p:spPr bwMode="auto">
            <a:xfrm>
              <a:off x="866" y="-4"/>
              <a:ext cx="5948" cy="43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82" name="Rectangle 75">
              <a:extLst>
                <a:ext uri="{FF2B5EF4-FFF2-40B4-BE49-F238E27FC236}">
                  <a16:creationId xmlns:a16="http://schemas.microsoft.com/office/drawing/2014/main" id="{6B074900-8262-4C41-99A7-8471D34B0A7A}"/>
                </a:ext>
              </a:extLst>
            </p:cNvPr>
            <p:cNvSpPr>
              <a:spLocks noChangeArrowheads="1"/>
            </p:cNvSpPr>
            <p:nvPr/>
          </p:nvSpPr>
          <p:spPr bwMode="auto">
            <a:xfrm>
              <a:off x="870" y="0"/>
              <a:ext cx="5936" cy="4316"/>
            </a:xfrm>
            <a:prstGeom prst="rect">
              <a:avLst/>
            </a:prstGeom>
            <a:solidFill>
              <a:srgbClr val="FFFFFF"/>
            </a:solidFill>
            <a:ln w="1111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83" name="Rectangle 76">
              <a:extLst>
                <a:ext uri="{FF2B5EF4-FFF2-40B4-BE49-F238E27FC236}">
                  <a16:creationId xmlns:a16="http://schemas.microsoft.com/office/drawing/2014/main" id="{93C4AED9-E410-4595-A9C1-46B256B92590}"/>
                </a:ext>
              </a:extLst>
            </p:cNvPr>
            <p:cNvSpPr>
              <a:spLocks noChangeArrowheads="1"/>
            </p:cNvSpPr>
            <p:nvPr/>
          </p:nvSpPr>
          <p:spPr bwMode="auto">
            <a:xfrm>
              <a:off x="1586" y="601"/>
              <a:ext cx="5091" cy="3345"/>
            </a:xfrm>
            <a:prstGeom prst="rect">
              <a:avLst/>
            </a:prstGeom>
            <a:solidFill>
              <a:srgbClr val="FFFFFF"/>
            </a:solidFill>
            <a:ln w="1111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84" name="Line 77">
              <a:extLst>
                <a:ext uri="{FF2B5EF4-FFF2-40B4-BE49-F238E27FC236}">
                  <a16:creationId xmlns:a16="http://schemas.microsoft.com/office/drawing/2014/main" id="{35A15CB7-FD46-4964-8904-3D193517D35A}"/>
                </a:ext>
              </a:extLst>
            </p:cNvPr>
            <p:cNvSpPr>
              <a:spLocks noChangeShapeType="1"/>
            </p:cNvSpPr>
            <p:nvPr/>
          </p:nvSpPr>
          <p:spPr bwMode="auto">
            <a:xfrm>
              <a:off x="1586" y="3946"/>
              <a:ext cx="5091"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88" name="Rectangle 81">
              <a:extLst>
                <a:ext uri="{FF2B5EF4-FFF2-40B4-BE49-F238E27FC236}">
                  <a16:creationId xmlns:a16="http://schemas.microsoft.com/office/drawing/2014/main" id="{D9F14AA5-29F1-4BAF-8C8C-C234C78D7525}"/>
                </a:ext>
              </a:extLst>
            </p:cNvPr>
            <p:cNvSpPr>
              <a:spLocks noChangeArrowheads="1"/>
            </p:cNvSpPr>
            <p:nvPr/>
          </p:nvSpPr>
          <p:spPr bwMode="auto">
            <a:xfrm>
              <a:off x="1885" y="3096"/>
              <a:ext cx="749" cy="850"/>
            </a:xfrm>
            <a:prstGeom prst="rect">
              <a:avLst/>
            </a:prstGeom>
            <a:solidFill>
              <a:srgbClr val="C0C0C0"/>
            </a:solidFill>
            <a:ln w="11113">
              <a:solidFill>
                <a:srgbClr val="C0C0C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89" name="Rectangle 82">
              <a:extLst>
                <a:ext uri="{FF2B5EF4-FFF2-40B4-BE49-F238E27FC236}">
                  <a16:creationId xmlns:a16="http://schemas.microsoft.com/office/drawing/2014/main" id="{86DE497E-FDD2-4A4C-802E-F33EA213E3D3}"/>
                </a:ext>
              </a:extLst>
            </p:cNvPr>
            <p:cNvSpPr>
              <a:spLocks noChangeArrowheads="1"/>
            </p:cNvSpPr>
            <p:nvPr/>
          </p:nvSpPr>
          <p:spPr bwMode="auto">
            <a:xfrm>
              <a:off x="3134" y="2830"/>
              <a:ext cx="746" cy="1116"/>
            </a:xfrm>
            <a:prstGeom prst="rect">
              <a:avLst/>
            </a:prstGeom>
            <a:solidFill>
              <a:schemeClr val="accent2">
                <a:lumMod val="40000"/>
                <a:lumOff val="60000"/>
              </a:schemeClr>
            </a:solidFill>
            <a:ln w="11113">
              <a:solidFill>
                <a:schemeClr val="accent2">
                  <a:lumMod val="40000"/>
                  <a:lumOff val="6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90" name="Rectangle 83">
              <a:extLst>
                <a:ext uri="{FF2B5EF4-FFF2-40B4-BE49-F238E27FC236}">
                  <a16:creationId xmlns:a16="http://schemas.microsoft.com/office/drawing/2014/main" id="{A7397752-62C9-4CB3-BAD2-BB6E8D4E7CAE}"/>
                </a:ext>
              </a:extLst>
            </p:cNvPr>
            <p:cNvSpPr>
              <a:spLocks noChangeArrowheads="1"/>
            </p:cNvSpPr>
            <p:nvPr/>
          </p:nvSpPr>
          <p:spPr bwMode="auto">
            <a:xfrm>
              <a:off x="4380" y="2243"/>
              <a:ext cx="749" cy="1703"/>
            </a:xfrm>
            <a:prstGeom prst="rect">
              <a:avLst/>
            </a:prstGeom>
            <a:solidFill>
              <a:srgbClr val="FAA523"/>
            </a:solidFill>
            <a:ln w="11113">
              <a:solidFill>
                <a:srgbClr val="FAA523"/>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91" name="Rectangle 84">
              <a:extLst>
                <a:ext uri="{FF2B5EF4-FFF2-40B4-BE49-F238E27FC236}">
                  <a16:creationId xmlns:a16="http://schemas.microsoft.com/office/drawing/2014/main" id="{AAE05408-0D8B-4810-B45A-F96E71B68F7C}"/>
                </a:ext>
              </a:extLst>
            </p:cNvPr>
            <p:cNvSpPr>
              <a:spLocks noChangeArrowheads="1"/>
            </p:cNvSpPr>
            <p:nvPr/>
          </p:nvSpPr>
          <p:spPr bwMode="auto">
            <a:xfrm>
              <a:off x="5629" y="857"/>
              <a:ext cx="745" cy="3089"/>
            </a:xfrm>
            <a:prstGeom prst="rect">
              <a:avLst/>
            </a:prstGeom>
            <a:solidFill>
              <a:srgbClr val="66DCCE"/>
            </a:solidFill>
            <a:ln w="11113">
              <a:solidFill>
                <a:srgbClr val="66DCCE"/>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92" name="Rectangle 85">
              <a:extLst>
                <a:ext uri="{FF2B5EF4-FFF2-40B4-BE49-F238E27FC236}">
                  <a16:creationId xmlns:a16="http://schemas.microsoft.com/office/drawing/2014/main" id="{967881EF-7806-4340-8880-6AA59889BD28}"/>
                </a:ext>
              </a:extLst>
            </p:cNvPr>
            <p:cNvSpPr>
              <a:spLocks noChangeArrowheads="1"/>
            </p:cNvSpPr>
            <p:nvPr/>
          </p:nvSpPr>
          <p:spPr bwMode="auto">
            <a:xfrm>
              <a:off x="2147" y="2909"/>
              <a:ext cx="26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dirty="0">
                  <a:solidFill>
                    <a:srgbClr val="000000"/>
                  </a:solidFill>
                  <a:latin typeface="Lucida Sans" panose="020B0602030504020204" pitchFamily="34" charset="0"/>
                </a:rPr>
                <a:t>16%</a:t>
              </a:r>
              <a:endParaRPr lang="en-US" altLang="en-US" sz="1600" b="1" dirty="0">
                <a:solidFill>
                  <a:prstClr val="black"/>
                </a:solidFill>
                <a:latin typeface="Lucida Sans" panose="020B0602030504020204" pitchFamily="34" charset="0"/>
              </a:endParaRPr>
            </a:p>
          </p:txBody>
        </p:sp>
        <p:sp>
          <p:nvSpPr>
            <p:cNvPr id="93" name="Rectangle 86">
              <a:extLst>
                <a:ext uri="{FF2B5EF4-FFF2-40B4-BE49-F238E27FC236}">
                  <a16:creationId xmlns:a16="http://schemas.microsoft.com/office/drawing/2014/main" id="{62B21D15-264A-40D9-A96C-5A19E08420DD}"/>
                </a:ext>
              </a:extLst>
            </p:cNvPr>
            <p:cNvSpPr>
              <a:spLocks noChangeArrowheads="1"/>
            </p:cNvSpPr>
            <p:nvPr/>
          </p:nvSpPr>
          <p:spPr bwMode="auto">
            <a:xfrm>
              <a:off x="3396" y="2642"/>
              <a:ext cx="26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dirty="0">
                  <a:solidFill>
                    <a:srgbClr val="000000"/>
                  </a:solidFill>
                  <a:latin typeface="Lucida Sans" panose="020B0602030504020204" pitchFamily="34" charset="0"/>
                </a:rPr>
                <a:t>21%</a:t>
              </a:r>
              <a:endParaRPr lang="en-US" altLang="en-US" sz="1600" b="1" dirty="0">
                <a:solidFill>
                  <a:prstClr val="black"/>
                </a:solidFill>
                <a:latin typeface="Lucida Sans" panose="020B0602030504020204" pitchFamily="34" charset="0"/>
              </a:endParaRPr>
            </a:p>
          </p:txBody>
        </p:sp>
        <p:sp>
          <p:nvSpPr>
            <p:cNvPr id="94" name="Rectangle 87">
              <a:extLst>
                <a:ext uri="{FF2B5EF4-FFF2-40B4-BE49-F238E27FC236}">
                  <a16:creationId xmlns:a16="http://schemas.microsoft.com/office/drawing/2014/main" id="{E997D7AC-DE85-41F6-B691-50BD871388F9}"/>
                </a:ext>
              </a:extLst>
            </p:cNvPr>
            <p:cNvSpPr>
              <a:spLocks noChangeArrowheads="1"/>
            </p:cNvSpPr>
            <p:nvPr/>
          </p:nvSpPr>
          <p:spPr bwMode="auto">
            <a:xfrm>
              <a:off x="4642" y="2059"/>
              <a:ext cx="26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dirty="0">
                  <a:solidFill>
                    <a:srgbClr val="000000"/>
                  </a:solidFill>
                  <a:latin typeface="Lucida Sans" panose="020B0602030504020204" pitchFamily="34" charset="0"/>
                </a:rPr>
                <a:t>32%</a:t>
              </a:r>
              <a:endParaRPr lang="en-US" altLang="en-US" sz="1600" b="1" dirty="0">
                <a:solidFill>
                  <a:prstClr val="black"/>
                </a:solidFill>
                <a:latin typeface="Lucida Sans" panose="020B0602030504020204" pitchFamily="34" charset="0"/>
              </a:endParaRPr>
            </a:p>
          </p:txBody>
        </p:sp>
        <p:sp>
          <p:nvSpPr>
            <p:cNvPr id="95" name="Rectangle 88">
              <a:extLst>
                <a:ext uri="{FF2B5EF4-FFF2-40B4-BE49-F238E27FC236}">
                  <a16:creationId xmlns:a16="http://schemas.microsoft.com/office/drawing/2014/main" id="{2A291C99-8FE5-4A81-9B4F-2B32A8F8735C}"/>
                </a:ext>
              </a:extLst>
            </p:cNvPr>
            <p:cNvSpPr>
              <a:spLocks noChangeArrowheads="1"/>
            </p:cNvSpPr>
            <p:nvPr/>
          </p:nvSpPr>
          <p:spPr bwMode="auto">
            <a:xfrm>
              <a:off x="5891" y="673"/>
              <a:ext cx="26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dirty="0">
                  <a:solidFill>
                    <a:srgbClr val="000000"/>
                  </a:solidFill>
                  <a:latin typeface="Lucida Sans" panose="020B0602030504020204" pitchFamily="34" charset="0"/>
                </a:rPr>
                <a:t>58%</a:t>
              </a:r>
              <a:endParaRPr lang="en-US" altLang="en-US" sz="1600" b="1" dirty="0">
                <a:solidFill>
                  <a:prstClr val="black"/>
                </a:solidFill>
                <a:latin typeface="Lucida Sans" panose="020B0602030504020204" pitchFamily="34" charset="0"/>
              </a:endParaRPr>
            </a:p>
          </p:txBody>
        </p:sp>
        <p:sp>
          <p:nvSpPr>
            <p:cNvPr id="96" name="Line 89">
              <a:extLst>
                <a:ext uri="{FF2B5EF4-FFF2-40B4-BE49-F238E27FC236}">
                  <a16:creationId xmlns:a16="http://schemas.microsoft.com/office/drawing/2014/main" id="{5917A77E-7605-4619-812A-56AC51F2F53B}"/>
                </a:ext>
              </a:extLst>
            </p:cNvPr>
            <p:cNvSpPr>
              <a:spLocks noChangeShapeType="1"/>
            </p:cNvSpPr>
            <p:nvPr/>
          </p:nvSpPr>
          <p:spPr bwMode="auto">
            <a:xfrm flipV="1">
              <a:off x="1586" y="601"/>
              <a:ext cx="0" cy="3345"/>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97" name="Line 90">
              <a:extLst>
                <a:ext uri="{FF2B5EF4-FFF2-40B4-BE49-F238E27FC236}">
                  <a16:creationId xmlns:a16="http://schemas.microsoft.com/office/drawing/2014/main" id="{FF93BB99-A609-491A-B426-EDF2979B0018}"/>
                </a:ext>
              </a:extLst>
            </p:cNvPr>
            <p:cNvSpPr>
              <a:spLocks noChangeShapeType="1"/>
            </p:cNvSpPr>
            <p:nvPr/>
          </p:nvSpPr>
          <p:spPr bwMode="auto">
            <a:xfrm flipH="1">
              <a:off x="1525" y="3946"/>
              <a:ext cx="61"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98" name="Rectangle 91">
              <a:extLst>
                <a:ext uri="{FF2B5EF4-FFF2-40B4-BE49-F238E27FC236}">
                  <a16:creationId xmlns:a16="http://schemas.microsoft.com/office/drawing/2014/main" id="{7887E8B7-E426-43A2-B7F8-F960EEA91485}"/>
                </a:ext>
              </a:extLst>
            </p:cNvPr>
            <p:cNvSpPr>
              <a:spLocks noChangeArrowheads="1"/>
            </p:cNvSpPr>
            <p:nvPr/>
          </p:nvSpPr>
          <p:spPr bwMode="auto">
            <a:xfrm rot="16200000">
              <a:off x="1345" y="3812"/>
              <a:ext cx="151"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a:solidFill>
                    <a:srgbClr val="000000"/>
                  </a:solidFill>
                </a:rPr>
                <a:t>0</a:t>
              </a:r>
              <a:endParaRPr lang="en-US" altLang="en-US">
                <a:solidFill>
                  <a:prstClr val="black"/>
                </a:solidFill>
              </a:endParaRPr>
            </a:p>
          </p:txBody>
        </p:sp>
        <p:sp>
          <p:nvSpPr>
            <p:cNvPr id="99" name="Line 92">
              <a:extLst>
                <a:ext uri="{FF2B5EF4-FFF2-40B4-BE49-F238E27FC236}">
                  <a16:creationId xmlns:a16="http://schemas.microsoft.com/office/drawing/2014/main" id="{F805E27D-1A1F-4827-9BF4-AB7ECE7D7EEE}"/>
                </a:ext>
              </a:extLst>
            </p:cNvPr>
            <p:cNvSpPr>
              <a:spLocks noChangeShapeType="1"/>
            </p:cNvSpPr>
            <p:nvPr/>
          </p:nvSpPr>
          <p:spPr bwMode="auto">
            <a:xfrm flipH="1">
              <a:off x="1525" y="2884"/>
              <a:ext cx="61"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00" name="Rectangle 93">
              <a:extLst>
                <a:ext uri="{FF2B5EF4-FFF2-40B4-BE49-F238E27FC236}">
                  <a16:creationId xmlns:a16="http://schemas.microsoft.com/office/drawing/2014/main" id="{D34CABDC-FEF3-4B15-9A3B-60D081C679FB}"/>
                </a:ext>
              </a:extLst>
            </p:cNvPr>
            <p:cNvSpPr>
              <a:spLocks noChangeArrowheads="1"/>
            </p:cNvSpPr>
            <p:nvPr/>
          </p:nvSpPr>
          <p:spPr bwMode="auto">
            <a:xfrm rot="16200000">
              <a:off x="1304" y="2747"/>
              <a:ext cx="234"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a:solidFill>
                    <a:srgbClr val="000000"/>
                  </a:solidFill>
                </a:rPr>
                <a:t>20</a:t>
              </a:r>
              <a:endParaRPr lang="en-US" altLang="en-US">
                <a:solidFill>
                  <a:prstClr val="black"/>
                </a:solidFill>
              </a:endParaRPr>
            </a:p>
          </p:txBody>
        </p:sp>
        <p:sp>
          <p:nvSpPr>
            <p:cNvPr id="101" name="Line 94">
              <a:extLst>
                <a:ext uri="{FF2B5EF4-FFF2-40B4-BE49-F238E27FC236}">
                  <a16:creationId xmlns:a16="http://schemas.microsoft.com/office/drawing/2014/main" id="{05874936-36C8-457B-A00D-43810348EE8A}"/>
                </a:ext>
              </a:extLst>
            </p:cNvPr>
            <p:cNvSpPr>
              <a:spLocks noChangeShapeType="1"/>
            </p:cNvSpPr>
            <p:nvPr/>
          </p:nvSpPr>
          <p:spPr bwMode="auto">
            <a:xfrm flipH="1">
              <a:off x="1525" y="1818"/>
              <a:ext cx="61"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02" name="Rectangle 95">
              <a:extLst>
                <a:ext uri="{FF2B5EF4-FFF2-40B4-BE49-F238E27FC236}">
                  <a16:creationId xmlns:a16="http://schemas.microsoft.com/office/drawing/2014/main" id="{1DA760D7-431C-4D94-9554-69AA8486813D}"/>
                </a:ext>
              </a:extLst>
            </p:cNvPr>
            <p:cNvSpPr>
              <a:spLocks noChangeArrowheads="1"/>
            </p:cNvSpPr>
            <p:nvPr/>
          </p:nvSpPr>
          <p:spPr bwMode="auto">
            <a:xfrm rot="16200000">
              <a:off x="1304" y="1683"/>
              <a:ext cx="234"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a:solidFill>
                    <a:srgbClr val="000000"/>
                  </a:solidFill>
                </a:rPr>
                <a:t>40</a:t>
              </a:r>
              <a:endParaRPr lang="en-US" altLang="en-US">
                <a:solidFill>
                  <a:prstClr val="black"/>
                </a:solidFill>
              </a:endParaRPr>
            </a:p>
          </p:txBody>
        </p:sp>
        <p:sp>
          <p:nvSpPr>
            <p:cNvPr id="103" name="Line 96">
              <a:extLst>
                <a:ext uri="{FF2B5EF4-FFF2-40B4-BE49-F238E27FC236}">
                  <a16:creationId xmlns:a16="http://schemas.microsoft.com/office/drawing/2014/main" id="{4249D8CC-CE29-48E3-9209-56FADE185199}"/>
                </a:ext>
              </a:extLst>
            </p:cNvPr>
            <p:cNvSpPr>
              <a:spLocks noChangeShapeType="1"/>
            </p:cNvSpPr>
            <p:nvPr/>
          </p:nvSpPr>
          <p:spPr bwMode="auto">
            <a:xfrm flipH="1">
              <a:off x="1525" y="752"/>
              <a:ext cx="61"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04" name="Rectangle 97">
              <a:extLst>
                <a:ext uri="{FF2B5EF4-FFF2-40B4-BE49-F238E27FC236}">
                  <a16:creationId xmlns:a16="http://schemas.microsoft.com/office/drawing/2014/main" id="{7107A634-714C-414F-87B4-54540B85B949}"/>
                </a:ext>
              </a:extLst>
            </p:cNvPr>
            <p:cNvSpPr>
              <a:spLocks noChangeArrowheads="1"/>
            </p:cNvSpPr>
            <p:nvPr/>
          </p:nvSpPr>
          <p:spPr bwMode="auto">
            <a:xfrm rot="16200000">
              <a:off x="1304" y="616"/>
              <a:ext cx="234"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a:solidFill>
                    <a:srgbClr val="000000"/>
                  </a:solidFill>
                </a:rPr>
                <a:t>60</a:t>
              </a:r>
              <a:endParaRPr lang="en-US" altLang="en-US">
                <a:solidFill>
                  <a:prstClr val="black"/>
                </a:solidFill>
              </a:endParaRPr>
            </a:p>
          </p:txBody>
        </p:sp>
        <p:sp>
          <p:nvSpPr>
            <p:cNvPr id="105" name="Rectangle 98">
              <a:extLst>
                <a:ext uri="{FF2B5EF4-FFF2-40B4-BE49-F238E27FC236}">
                  <a16:creationId xmlns:a16="http://schemas.microsoft.com/office/drawing/2014/main" id="{BB74BA3D-30EA-453A-BCE2-C6D7059A2087}"/>
                </a:ext>
              </a:extLst>
            </p:cNvPr>
            <p:cNvSpPr>
              <a:spLocks noChangeArrowheads="1"/>
            </p:cNvSpPr>
            <p:nvPr/>
          </p:nvSpPr>
          <p:spPr bwMode="auto">
            <a:xfrm rot="16200000">
              <a:off x="-351" y="2136"/>
              <a:ext cx="2822"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dirty="0">
                  <a:solidFill>
                    <a:srgbClr val="000000"/>
                  </a:solidFill>
                </a:rPr>
                <a:t>Percent of Households Who Have Moved</a:t>
              </a:r>
              <a:endParaRPr lang="en-US" altLang="en-US" dirty="0">
                <a:solidFill>
                  <a:prstClr val="black"/>
                </a:solidFill>
              </a:endParaRPr>
            </a:p>
          </p:txBody>
        </p:sp>
        <p:sp>
          <p:nvSpPr>
            <p:cNvPr id="106" name="Rectangle 99">
              <a:extLst>
                <a:ext uri="{FF2B5EF4-FFF2-40B4-BE49-F238E27FC236}">
                  <a16:creationId xmlns:a16="http://schemas.microsoft.com/office/drawing/2014/main" id="{E9448B41-DC16-4DAC-95B9-7B07728A0587}"/>
                </a:ext>
              </a:extLst>
            </p:cNvPr>
            <p:cNvSpPr>
              <a:spLocks noChangeArrowheads="1"/>
            </p:cNvSpPr>
            <p:nvPr/>
          </p:nvSpPr>
          <p:spPr bwMode="auto">
            <a:xfrm rot="16200000">
              <a:off x="331" y="2138"/>
              <a:ext cx="1762"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dirty="0">
                  <a:solidFill>
                    <a:srgbClr val="000000"/>
                  </a:solidFill>
                </a:rPr>
                <a:t>to High Opportunity Areas</a:t>
              </a:r>
              <a:endParaRPr lang="en-US" altLang="en-US" dirty="0">
                <a:solidFill>
                  <a:prstClr val="black"/>
                </a:solidFill>
              </a:endParaRPr>
            </a:p>
          </p:txBody>
        </p:sp>
        <p:sp>
          <p:nvSpPr>
            <p:cNvPr id="107" name="Line 100">
              <a:extLst>
                <a:ext uri="{FF2B5EF4-FFF2-40B4-BE49-F238E27FC236}">
                  <a16:creationId xmlns:a16="http://schemas.microsoft.com/office/drawing/2014/main" id="{DC2CB36D-4827-4A7E-9457-A75C7EF268D6}"/>
                </a:ext>
              </a:extLst>
            </p:cNvPr>
            <p:cNvSpPr>
              <a:spLocks noChangeShapeType="1"/>
            </p:cNvSpPr>
            <p:nvPr/>
          </p:nvSpPr>
          <p:spPr bwMode="auto">
            <a:xfrm>
              <a:off x="1586" y="3946"/>
              <a:ext cx="5091"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08" name="Rectangle 101">
              <a:extLst>
                <a:ext uri="{FF2B5EF4-FFF2-40B4-BE49-F238E27FC236}">
                  <a16:creationId xmlns:a16="http://schemas.microsoft.com/office/drawing/2014/main" id="{69DD2D1D-C19A-46B9-9524-420D4C6A100F}"/>
                </a:ext>
              </a:extLst>
            </p:cNvPr>
            <p:cNvSpPr>
              <a:spLocks noChangeArrowheads="1"/>
            </p:cNvSpPr>
            <p:nvPr/>
          </p:nvSpPr>
          <p:spPr bwMode="auto">
            <a:xfrm>
              <a:off x="2018" y="4007"/>
              <a:ext cx="554"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a:solidFill>
                    <a:srgbClr val="000000"/>
                  </a:solidFill>
                </a:rPr>
                <a:t>Control</a:t>
              </a:r>
              <a:endParaRPr lang="en-US" altLang="en-US">
                <a:solidFill>
                  <a:prstClr val="black"/>
                </a:solidFill>
              </a:endParaRPr>
            </a:p>
          </p:txBody>
        </p:sp>
        <p:sp>
          <p:nvSpPr>
            <p:cNvPr id="109" name="Rectangle 102">
              <a:extLst>
                <a:ext uri="{FF2B5EF4-FFF2-40B4-BE49-F238E27FC236}">
                  <a16:creationId xmlns:a16="http://schemas.microsoft.com/office/drawing/2014/main" id="{75ECDB80-8DB8-4169-97B4-775512763642}"/>
                </a:ext>
              </a:extLst>
            </p:cNvPr>
            <p:cNvSpPr>
              <a:spLocks noChangeArrowheads="1"/>
            </p:cNvSpPr>
            <p:nvPr/>
          </p:nvSpPr>
          <p:spPr bwMode="auto">
            <a:xfrm>
              <a:off x="3026" y="4007"/>
              <a:ext cx="1006"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dirty="0" err="1">
                  <a:solidFill>
                    <a:srgbClr val="000000"/>
                  </a:solidFill>
                </a:rPr>
                <a:t>Financial+Info</a:t>
              </a:r>
              <a:r>
                <a:rPr lang="en-US" altLang="en-US" sz="1900" dirty="0">
                  <a:solidFill>
                    <a:srgbClr val="000000"/>
                  </a:solidFill>
                </a:rPr>
                <a:t>.</a:t>
              </a:r>
              <a:endParaRPr lang="en-US" altLang="en-US" dirty="0">
                <a:solidFill>
                  <a:prstClr val="black"/>
                </a:solidFill>
              </a:endParaRPr>
            </a:p>
          </p:txBody>
        </p:sp>
        <p:sp>
          <p:nvSpPr>
            <p:cNvPr id="110" name="Rectangle 103">
              <a:extLst>
                <a:ext uri="{FF2B5EF4-FFF2-40B4-BE49-F238E27FC236}">
                  <a16:creationId xmlns:a16="http://schemas.microsoft.com/office/drawing/2014/main" id="{3CF7EBA2-EF1C-4588-AC56-A0404C98F71B}"/>
                </a:ext>
              </a:extLst>
            </p:cNvPr>
            <p:cNvSpPr>
              <a:spLocks noChangeArrowheads="1"/>
            </p:cNvSpPr>
            <p:nvPr/>
          </p:nvSpPr>
          <p:spPr bwMode="auto">
            <a:xfrm>
              <a:off x="4241" y="4007"/>
              <a:ext cx="1068"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dirty="0">
                  <a:solidFill>
                    <a:srgbClr val="000000"/>
                  </a:solidFill>
                </a:rPr>
                <a:t>Partial Services</a:t>
              </a:r>
              <a:endParaRPr lang="en-US" altLang="en-US" dirty="0">
                <a:solidFill>
                  <a:prstClr val="black"/>
                </a:solidFill>
              </a:endParaRPr>
            </a:p>
          </p:txBody>
        </p:sp>
        <p:sp>
          <p:nvSpPr>
            <p:cNvPr id="111" name="Rectangle 104">
              <a:extLst>
                <a:ext uri="{FF2B5EF4-FFF2-40B4-BE49-F238E27FC236}">
                  <a16:creationId xmlns:a16="http://schemas.microsoft.com/office/drawing/2014/main" id="{366205A1-5291-4C23-B18B-D76B75BE684E}"/>
                </a:ext>
              </a:extLst>
            </p:cNvPr>
            <p:cNvSpPr>
              <a:spLocks noChangeArrowheads="1"/>
            </p:cNvSpPr>
            <p:nvPr/>
          </p:nvSpPr>
          <p:spPr bwMode="auto">
            <a:xfrm>
              <a:off x="5561" y="4007"/>
              <a:ext cx="881"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dirty="0">
                  <a:solidFill>
                    <a:srgbClr val="000000"/>
                  </a:solidFill>
                </a:rPr>
                <a:t>Full Services</a:t>
              </a:r>
              <a:endParaRPr lang="en-US" altLang="en-US" dirty="0">
                <a:solidFill>
                  <a:prstClr val="black"/>
                </a:solidFill>
              </a:endParaRPr>
            </a:p>
          </p:txBody>
        </p:sp>
        <p:sp>
          <p:nvSpPr>
            <p:cNvPr id="112" name="Rectangle 105">
              <a:extLst>
                <a:ext uri="{FF2B5EF4-FFF2-40B4-BE49-F238E27FC236}">
                  <a16:creationId xmlns:a16="http://schemas.microsoft.com/office/drawing/2014/main" id="{9A2D1D45-E740-41A0-9E98-C510E4AB8242}"/>
                </a:ext>
              </a:extLst>
            </p:cNvPr>
            <p:cNvSpPr>
              <a:spLocks noChangeArrowheads="1"/>
            </p:cNvSpPr>
            <p:nvPr/>
          </p:nvSpPr>
          <p:spPr bwMode="auto">
            <a:xfrm>
              <a:off x="4070" y="104"/>
              <a:ext cx="306" cy="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5300">
                  <a:solidFill>
                    <a:srgbClr val="1E2D53"/>
                  </a:solidFill>
                </a:rPr>
                <a:t> </a:t>
              </a:r>
              <a:endParaRPr lang="en-US" altLang="en-US">
                <a:solidFill>
                  <a:prstClr val="black"/>
                </a:solidFill>
              </a:endParaRPr>
            </a:p>
          </p:txBody>
        </p:sp>
      </p:grpSp>
      <p:sp>
        <p:nvSpPr>
          <p:cNvPr id="36" name="Title 1">
            <a:extLst>
              <a:ext uri="{FF2B5EF4-FFF2-40B4-BE49-F238E27FC236}">
                <a16:creationId xmlns:a16="http://schemas.microsoft.com/office/drawing/2014/main" id="{57170B76-9C70-40BA-8CD8-EF0905430BFA}"/>
              </a:ext>
            </a:extLst>
          </p:cNvPr>
          <p:cNvSpPr txBox="1">
            <a:spLocks/>
          </p:cNvSpPr>
          <p:nvPr/>
        </p:nvSpPr>
        <p:spPr>
          <a:xfrm>
            <a:off x="-2286000" y="2358191"/>
            <a:ext cx="12192000" cy="8112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4" name="Title 1">
            <a:extLst>
              <a:ext uri="{FF2B5EF4-FFF2-40B4-BE49-F238E27FC236}">
                <a16:creationId xmlns:a16="http://schemas.microsoft.com/office/drawing/2014/main" id="{243384D8-A8D2-4332-9425-41537BC289C1}"/>
              </a:ext>
            </a:extLst>
          </p:cNvPr>
          <p:cNvSpPr txBox="1">
            <a:spLocks/>
          </p:cNvSpPr>
          <p:nvPr/>
        </p:nvSpPr>
        <p:spPr>
          <a:xfrm>
            <a:off x="-1068279" y="1013116"/>
            <a:ext cx="121920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000" b="1" kern="1200">
                <a:solidFill>
                  <a:schemeClr val="tx1"/>
                </a:solidFill>
                <a:latin typeface="cmss10"/>
                <a:ea typeface="+mj-ea"/>
                <a:cs typeface="+mj-cs"/>
              </a:defRPr>
            </a:lvl1pPr>
          </a:lstStyle>
          <a:p>
            <a:pPr algn="l" fontAlgn="base">
              <a:lnSpc>
                <a:spcPct val="110000"/>
              </a:lnSpc>
              <a:spcAft>
                <a:spcPct val="0"/>
              </a:spcAft>
              <a:defRPr/>
            </a:pPr>
            <a:endParaRPr lang="en-US" sz="2400" dirty="0">
              <a:latin typeface="Arial"/>
              <a:cs typeface="Arial"/>
            </a:endParaRPr>
          </a:p>
        </p:txBody>
      </p:sp>
      <p:sp>
        <p:nvSpPr>
          <p:cNvPr id="37" name="TextBox 92">
            <a:extLst>
              <a:ext uri="{FF2B5EF4-FFF2-40B4-BE49-F238E27FC236}">
                <a16:creationId xmlns:a16="http://schemas.microsoft.com/office/drawing/2014/main" id="{04823F85-E038-4F5A-9515-4F6FE7A826FE}"/>
              </a:ext>
            </a:extLst>
          </p:cNvPr>
          <p:cNvSpPr txBox="1"/>
          <p:nvPr/>
        </p:nvSpPr>
        <p:spPr>
          <a:xfrm>
            <a:off x="212467" y="172693"/>
            <a:ext cx="9143867" cy="400105"/>
          </a:xfrm>
          <a:prstGeom prst="rect">
            <a:avLst/>
          </a:prstGeom>
          <a:noFill/>
        </p:spPr>
        <p:txBody>
          <a:bodyPr wrap="square" lIns="91350" tIns="45718" rIns="91350" bIns="45718" rtlCol="0">
            <a:spAutoFit/>
          </a:bodyPr>
          <a:lstStyle/>
          <a:p>
            <a:pPr marL="0" marR="0" lvl="0" indent="0" defTabSz="91338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rPr>
              <a:t>Fraction Who Leased Units in High Opportunity Areas in Phase 2 of CMTO</a:t>
            </a:r>
          </a:p>
        </p:txBody>
      </p:sp>
    </p:spTree>
    <p:extLst>
      <p:ext uri="{BB962C8B-B14F-4D97-AF65-F5344CB8AC3E}">
        <p14:creationId xmlns:p14="http://schemas.microsoft.com/office/powerpoint/2010/main" val="42259096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6E6F1A0-AD08-4724-8BAD-3C9A341BA40E}"/>
              </a:ext>
            </a:extLst>
          </p:cNvPr>
          <p:cNvSpPr>
            <a:spLocks noGrp="1"/>
          </p:cNvSpPr>
          <p:nvPr>
            <p:ph idx="1"/>
          </p:nvPr>
        </p:nvSpPr>
        <p:spPr>
          <a:xfrm>
            <a:off x="928577" y="1519113"/>
            <a:ext cx="10207256" cy="5065275"/>
          </a:xfrm>
        </p:spPr>
        <p:txBody>
          <a:bodyPr>
            <a:normAutofit/>
          </a:bodyPr>
          <a:lstStyle/>
          <a:p>
            <a:pPr marL="342900" lvl="0" indent="-342900" defTabSz="914400">
              <a:lnSpc>
                <a:spcPct val="100000"/>
              </a:lnSpc>
              <a:spcBef>
                <a:spcPct val="20000"/>
              </a:spcBef>
              <a:buFont typeface="Wingdings" panose="05000000000000000000" pitchFamily="2" charset="2"/>
              <a:buChar char="§"/>
            </a:pPr>
            <a:r>
              <a:rPr lang="en-US" sz="2200" dirty="0">
                <a:solidFill>
                  <a:srgbClr val="000000"/>
                </a:solidFill>
                <a:latin typeface="Arial" panose="020B0604020202020204" pitchFamily="34" charset="0"/>
                <a:cs typeface="Arial" panose="020B0604020202020204" pitchFamily="34" charset="0"/>
              </a:rPr>
              <a:t>We also conducted a qualitative study of 161 families interviewed for two hours each during search process and post-move</a:t>
            </a:r>
          </a:p>
          <a:p>
            <a:pPr marL="342900" lvl="0" indent="-342900" defTabSz="914400">
              <a:lnSpc>
                <a:spcPct val="100000"/>
              </a:lnSpc>
              <a:spcBef>
                <a:spcPct val="20000"/>
              </a:spcBef>
              <a:buFont typeface="Wingdings" panose="05000000000000000000" pitchFamily="2" charset="2"/>
              <a:buChar char="§"/>
            </a:pPr>
            <a:endParaRPr lang="en-US" sz="2200" dirty="0">
              <a:solidFill>
                <a:srgbClr val="000000"/>
              </a:solidFill>
              <a:latin typeface="Arial" panose="020B0604020202020204" pitchFamily="34" charset="0"/>
              <a:cs typeface="Arial" panose="020B0604020202020204" pitchFamily="34" charset="0"/>
            </a:endParaRPr>
          </a:p>
          <a:p>
            <a:pPr marL="342900" lvl="0" indent="-342900" defTabSz="914400">
              <a:lnSpc>
                <a:spcPct val="100000"/>
              </a:lnSpc>
              <a:spcBef>
                <a:spcPct val="20000"/>
              </a:spcBef>
              <a:buFont typeface="Wingdings" panose="05000000000000000000" pitchFamily="2" charset="2"/>
              <a:buChar char="§"/>
            </a:pPr>
            <a:r>
              <a:rPr lang="en-US" sz="2200" dirty="0">
                <a:solidFill>
                  <a:srgbClr val="000000"/>
                </a:solidFill>
                <a:latin typeface="Arial" panose="020B0604020202020204" pitchFamily="34" charset="0"/>
                <a:cs typeface="Arial" panose="020B0604020202020204" pitchFamily="34" charset="0"/>
              </a:rPr>
              <a:t>Key lessons from these interviews (based on systematic coding of 8,000 pages of transcripts):</a:t>
            </a:r>
          </a:p>
          <a:p>
            <a:pPr marL="342900" lvl="0" indent="-342900" defTabSz="914400">
              <a:lnSpc>
                <a:spcPct val="100000"/>
              </a:lnSpc>
              <a:spcBef>
                <a:spcPct val="20000"/>
              </a:spcBef>
              <a:buClr>
                <a:srgbClr val="1F497D"/>
              </a:buClr>
              <a:buFont typeface="Wingdings" panose="05000000000000000000" pitchFamily="2" charset="2"/>
              <a:buChar char="§"/>
            </a:pPr>
            <a:endParaRPr lang="en-US" sz="2400" dirty="0">
              <a:solidFill>
                <a:srgbClr val="000000"/>
              </a:solidFill>
              <a:latin typeface="Arial" panose="020B0604020202020204" pitchFamily="34" charset="0"/>
              <a:cs typeface="Arial" panose="020B0604020202020204" pitchFamily="34" charset="0"/>
            </a:endParaRPr>
          </a:p>
          <a:p>
            <a:pPr marL="914400" lvl="1" indent="-457200">
              <a:lnSpc>
                <a:spcPct val="100000"/>
              </a:lnSpc>
              <a:spcBef>
                <a:spcPct val="20000"/>
              </a:spcBef>
              <a:buFont typeface="+mj-lt"/>
              <a:buAutoNum type="arabicPeriod"/>
            </a:pPr>
            <a:r>
              <a:rPr lang="en-US" sz="2000" dirty="0">
                <a:solidFill>
                  <a:srgbClr val="000000"/>
                </a:solidFill>
                <a:latin typeface="Arial" panose="020B0604020202020204" pitchFamily="34" charset="0"/>
                <a:cs typeface="Arial" panose="020B0604020202020204" pitchFamily="34" charset="0"/>
              </a:rPr>
              <a:t>[</a:t>
            </a:r>
            <a:r>
              <a:rPr lang="en-US" sz="2000" b="1" dirty="0">
                <a:solidFill>
                  <a:srgbClr val="29B6A4"/>
                </a:solidFill>
                <a:latin typeface="Arial" panose="020B0604020202020204" pitchFamily="34" charset="0"/>
                <a:cs typeface="Arial" panose="020B0604020202020204" pitchFamily="34" charset="0"/>
              </a:rPr>
              <a:t>Scarcity</a:t>
            </a:r>
            <a:r>
              <a:rPr lang="en-US" sz="2000" dirty="0">
                <a:solidFill>
                  <a:srgbClr val="000000"/>
                </a:solidFill>
                <a:latin typeface="Arial" panose="020B0604020202020204" pitchFamily="34" charset="0"/>
                <a:cs typeface="Arial" panose="020B0604020202020204" pitchFamily="34" charset="0"/>
              </a:rPr>
              <a:t>] Most families have extremely limited time and resources to search</a:t>
            </a:r>
            <a:br>
              <a:rPr lang="en-US" sz="2000" dirty="0">
                <a:solidFill>
                  <a:srgbClr val="000000"/>
                </a:solidFill>
                <a:latin typeface="Arial" panose="020B0604020202020204" pitchFamily="34" charset="0"/>
                <a:cs typeface="Arial" panose="020B0604020202020204" pitchFamily="34" charset="0"/>
              </a:rPr>
            </a:br>
            <a:r>
              <a:rPr lang="en-US" sz="1600" dirty="0">
                <a:solidFill>
                  <a:srgbClr val="000000"/>
                </a:solidFill>
                <a:latin typeface="Arial" panose="020B0604020202020204" pitchFamily="34" charset="0"/>
                <a:cs typeface="Arial" panose="020B0604020202020204" pitchFamily="34" charset="0"/>
              </a:rPr>
              <a:t>[Mullainathan and </a:t>
            </a:r>
            <a:r>
              <a:rPr lang="en-US" sz="1600" dirty="0" err="1">
                <a:solidFill>
                  <a:srgbClr val="000000"/>
                </a:solidFill>
                <a:latin typeface="Arial" panose="020B0604020202020204" pitchFamily="34" charset="0"/>
                <a:cs typeface="Arial" panose="020B0604020202020204" pitchFamily="34" charset="0"/>
              </a:rPr>
              <a:t>Shafir</a:t>
            </a:r>
            <a:r>
              <a:rPr lang="en-US" sz="1600" dirty="0">
                <a:solidFill>
                  <a:srgbClr val="000000"/>
                </a:solidFill>
                <a:latin typeface="Arial" panose="020B0604020202020204" pitchFamily="34" charset="0"/>
                <a:cs typeface="Arial" panose="020B0604020202020204" pitchFamily="34" charset="0"/>
              </a:rPr>
              <a:t> 2013]</a:t>
            </a:r>
          </a:p>
          <a:p>
            <a:pPr marL="914400" lvl="1" indent="-457200">
              <a:lnSpc>
                <a:spcPct val="100000"/>
              </a:lnSpc>
              <a:spcBef>
                <a:spcPct val="20000"/>
              </a:spcBef>
              <a:buFont typeface="+mj-lt"/>
              <a:buAutoNum type="arabicPeriod"/>
            </a:pPr>
            <a:endParaRPr lang="en-US" sz="2000" dirty="0">
              <a:solidFill>
                <a:srgbClr val="000000"/>
              </a:solidFill>
              <a:latin typeface="Arial" panose="020B0604020202020204" pitchFamily="34" charset="0"/>
              <a:cs typeface="Arial" panose="020B0604020202020204" pitchFamily="34" charset="0"/>
            </a:endParaRPr>
          </a:p>
          <a:p>
            <a:pPr marL="914400" lvl="1" indent="-457200">
              <a:lnSpc>
                <a:spcPct val="100000"/>
              </a:lnSpc>
              <a:spcBef>
                <a:spcPct val="20000"/>
              </a:spcBef>
              <a:buFont typeface="+mj-lt"/>
              <a:buAutoNum type="arabicPeriod"/>
            </a:pPr>
            <a:r>
              <a:rPr lang="en-US" sz="2000" dirty="0">
                <a:solidFill>
                  <a:srgbClr val="000000"/>
                </a:solidFill>
                <a:latin typeface="Arial" panose="020B0604020202020204" pitchFamily="34" charset="0"/>
                <a:cs typeface="Arial" panose="020B0604020202020204" pitchFamily="34" charset="0"/>
              </a:rPr>
              <a:t>[</a:t>
            </a:r>
            <a:r>
              <a:rPr lang="en-US" sz="2000" b="1" dirty="0">
                <a:solidFill>
                  <a:srgbClr val="29B6A4"/>
                </a:solidFill>
                <a:latin typeface="Arial" panose="020B0604020202020204" pitchFamily="34" charset="0"/>
                <a:cs typeface="Arial" panose="020B0604020202020204" pitchFamily="34" charset="0"/>
              </a:rPr>
              <a:t>Customization</a:t>
            </a:r>
            <a:r>
              <a:rPr lang="en-US" sz="2000" dirty="0">
                <a:solidFill>
                  <a:srgbClr val="000000"/>
                </a:solidFill>
                <a:latin typeface="Arial" panose="020B0604020202020204" pitchFamily="34" charset="0"/>
                <a:cs typeface="Arial" panose="020B0604020202020204" pitchFamily="34" charset="0"/>
              </a:rPr>
              <a:t>] Case workers’ ability to respond to each family’s </a:t>
            </a:r>
            <a:r>
              <a:rPr lang="en-US" sz="2000" b="1" dirty="0">
                <a:solidFill>
                  <a:srgbClr val="000000"/>
                </a:solidFill>
                <a:latin typeface="Arial" panose="020B0604020202020204" pitchFamily="34" charset="0"/>
                <a:cs typeface="Arial" panose="020B0604020202020204" pitchFamily="34" charset="0"/>
              </a:rPr>
              <a:t>specific</a:t>
            </a:r>
            <a:r>
              <a:rPr lang="en-US" sz="2000" dirty="0">
                <a:solidFill>
                  <a:srgbClr val="000000"/>
                </a:solidFill>
                <a:latin typeface="Arial" panose="020B0604020202020204" pitchFamily="34" charset="0"/>
                <a:cs typeface="Arial" panose="020B0604020202020204" pitchFamily="34" charset="0"/>
              </a:rPr>
              <a:t> needs is crucial above and beyond standardized resources</a:t>
            </a:r>
          </a:p>
        </p:txBody>
      </p:sp>
      <p:sp>
        <p:nvSpPr>
          <p:cNvPr id="5" name="Title 1">
            <a:extLst>
              <a:ext uri="{FF2B5EF4-FFF2-40B4-BE49-F238E27FC236}">
                <a16:creationId xmlns:a16="http://schemas.microsoft.com/office/drawing/2014/main" id="{5585A39E-7125-4E14-9BB3-F2DE080FE426}"/>
              </a:ext>
            </a:extLst>
          </p:cNvPr>
          <p:cNvSpPr txBox="1">
            <a:spLocks/>
          </p:cNvSpPr>
          <p:nvPr/>
        </p:nvSpPr>
        <p:spPr>
          <a:xfrm>
            <a:off x="-2560194" y="1811939"/>
            <a:ext cx="121920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000" b="1" kern="1200">
                <a:solidFill>
                  <a:schemeClr val="tx1"/>
                </a:solidFill>
                <a:latin typeface="cmss10"/>
                <a:ea typeface="+mj-ea"/>
                <a:cs typeface="+mj-cs"/>
              </a:defRPr>
            </a:lvl1pPr>
          </a:lstStyle>
          <a:p>
            <a:pPr algn="l" fontAlgn="base">
              <a:lnSpc>
                <a:spcPct val="110000"/>
              </a:lnSpc>
              <a:spcAft>
                <a:spcPct val="0"/>
              </a:spcAft>
              <a:defRPr/>
            </a:pPr>
            <a:endParaRPr lang="en-US" sz="2400" dirty="0">
              <a:latin typeface="Arial"/>
              <a:cs typeface="Arial"/>
            </a:endParaRPr>
          </a:p>
        </p:txBody>
      </p:sp>
      <p:sp>
        <p:nvSpPr>
          <p:cNvPr id="7" name="TextBox 92">
            <a:extLst>
              <a:ext uri="{FF2B5EF4-FFF2-40B4-BE49-F238E27FC236}">
                <a16:creationId xmlns:a16="http://schemas.microsoft.com/office/drawing/2014/main" id="{C755ABDA-FC12-453A-A923-B0ABDE459A95}"/>
              </a:ext>
            </a:extLst>
          </p:cNvPr>
          <p:cNvSpPr txBox="1"/>
          <p:nvPr/>
        </p:nvSpPr>
        <p:spPr>
          <a:xfrm>
            <a:off x="212467" y="172693"/>
            <a:ext cx="9143867" cy="400105"/>
          </a:xfrm>
          <a:prstGeom prst="rect">
            <a:avLst/>
          </a:prstGeom>
          <a:noFill/>
        </p:spPr>
        <p:txBody>
          <a:bodyPr wrap="square" lIns="91350" tIns="45718" rIns="91350" bIns="45718" rtlCol="0">
            <a:spAutoFit/>
          </a:bodyPr>
          <a:lstStyle/>
          <a:p>
            <a:pPr marL="0" marR="0" lvl="0" indent="0" defTabSz="91338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rPr>
              <a:t>Qualitative Evidence on Mechanisms</a:t>
            </a:r>
          </a:p>
        </p:txBody>
      </p:sp>
    </p:spTree>
    <p:extLst>
      <p:ext uri="{BB962C8B-B14F-4D97-AF65-F5344CB8AC3E}">
        <p14:creationId xmlns:p14="http://schemas.microsoft.com/office/powerpoint/2010/main" val="3164568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931E37-97F1-2DC2-691C-F9103B91FCF4}"/>
              </a:ext>
            </a:extLst>
          </p:cNvPr>
          <p:cNvSpPr>
            <a:spLocks noGrp="1"/>
          </p:cNvSpPr>
          <p:nvPr>
            <p:ph idx="1"/>
          </p:nvPr>
        </p:nvSpPr>
        <p:spPr>
          <a:xfrm>
            <a:off x="757588" y="1046254"/>
            <a:ext cx="10086743" cy="2041525"/>
          </a:xfrm>
        </p:spPr>
        <p:txBody>
          <a:bodyPr>
            <a:noAutofit/>
          </a:bodyPr>
          <a:lstStyle/>
          <a:p>
            <a:pPr marL="514350" marR="0" indent="-285750">
              <a:lnSpc>
                <a:spcPct val="107000"/>
              </a:lnSpc>
              <a:spcBef>
                <a:spcPts val="0"/>
              </a:spcBef>
              <a:spcAft>
                <a:spcPts val="800"/>
              </a:spcAft>
              <a:buFont typeface="Wingdings" panose="05000000000000000000" pitchFamily="2" charset="2"/>
              <a:buChar char="§"/>
            </a:pPr>
            <a:r>
              <a:rPr lang="en-US" sz="2200" dirty="0">
                <a:effectLst/>
                <a:latin typeface="Arial" panose="020B0604020202020204" pitchFamily="34" charset="0"/>
                <a:ea typeface="Calibri" panose="020F0502020204030204" pitchFamily="34" charset="0"/>
                <a:cs typeface="Arial" panose="020B0604020202020204" pitchFamily="34" charset="0"/>
              </a:rPr>
              <a:t>Stagnating wages in the middle class have led to reductions in absolute mobility across generations</a:t>
            </a:r>
          </a:p>
        </p:txBody>
      </p:sp>
      <p:sp>
        <p:nvSpPr>
          <p:cNvPr id="5" name="TextBox 92">
            <a:extLst>
              <a:ext uri="{FF2B5EF4-FFF2-40B4-BE49-F238E27FC236}">
                <a16:creationId xmlns:a16="http://schemas.microsoft.com/office/drawing/2014/main" id="{114F33EC-B99B-42FC-8E42-BB9BE9287D81}"/>
              </a:ext>
            </a:extLst>
          </p:cNvPr>
          <p:cNvSpPr txBox="1"/>
          <p:nvPr/>
        </p:nvSpPr>
        <p:spPr>
          <a:xfrm>
            <a:off x="212467" y="172693"/>
            <a:ext cx="12452655" cy="400105"/>
          </a:xfrm>
          <a:prstGeom prst="rect">
            <a:avLst/>
          </a:prstGeom>
          <a:noFill/>
        </p:spPr>
        <p:txBody>
          <a:bodyPr wrap="square" lIns="91350" tIns="45718" rIns="91350" bIns="45718" rtlCol="0">
            <a:spAutoFit/>
          </a:bodyPr>
          <a:lstStyle/>
          <a:p>
            <a:pPr marL="0" marR="0" lvl="0" indent="0" defTabSz="91338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rPr>
              <a:t>Inequality and Economic Mobility</a:t>
            </a:r>
          </a:p>
        </p:txBody>
      </p:sp>
    </p:spTree>
    <p:extLst>
      <p:ext uri="{BB962C8B-B14F-4D97-AF65-F5344CB8AC3E}">
        <p14:creationId xmlns:p14="http://schemas.microsoft.com/office/powerpoint/2010/main" val="34326762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39512"/>
            <a:ext cx="10822172" cy="5618487"/>
          </a:xfrm>
        </p:spPr>
        <p:txBody>
          <a:bodyPr vert="horz" lIns="91440" tIns="45720" rIns="91440" bIns="45720" rtlCol="0" anchor="t">
            <a:noAutofit/>
          </a:bodyPr>
          <a:lstStyle/>
          <a:p>
            <a:pPr indent="0">
              <a:buNone/>
            </a:pPr>
            <a:r>
              <a:rPr lang="en-US" sz="2000" b="1" dirty="0">
                <a:latin typeface="Arial" panose="020B0604020202020204" pitchFamily="34" charset="0"/>
                <a:ea typeface="+mn-lt"/>
                <a:cs typeface="Arial" panose="020B0604020202020204" pitchFamily="34" charset="0"/>
              </a:rPr>
              <a:t>Emotional/Psychological Support </a:t>
            </a:r>
            <a:r>
              <a:rPr lang="en-US" sz="2000" dirty="0">
                <a:latin typeface="Arial" panose="020B0604020202020204" pitchFamily="34" charset="0"/>
                <a:ea typeface="+mn-lt"/>
                <a:cs typeface="Arial" panose="020B0604020202020204" pitchFamily="34" charset="0"/>
              </a:rPr>
              <a:t>  </a:t>
            </a:r>
          </a:p>
          <a:p>
            <a:pPr indent="0">
              <a:buNone/>
            </a:pPr>
            <a:r>
              <a:rPr lang="en-US" sz="2000" i="1" dirty="0">
                <a:solidFill>
                  <a:srgbClr val="29B6A4"/>
                </a:solidFill>
                <a:latin typeface="Arial" panose="020B0604020202020204" pitchFamily="34" charset="0"/>
                <a:cs typeface="Arial" panose="020B0604020202020204" pitchFamily="34" charset="0"/>
              </a:rPr>
              <a:t>“It was this whole flood of relief. </a:t>
            </a:r>
            <a:r>
              <a:rPr lang="en-US" sz="2000" i="1" dirty="0">
                <a:solidFill>
                  <a:srgbClr val="E7E6E6">
                    <a:lumMod val="10000"/>
                  </a:srgbClr>
                </a:solidFill>
                <a:latin typeface="Arial" panose="020B0604020202020204" pitchFamily="34" charset="0"/>
                <a:cs typeface="Arial" panose="020B0604020202020204" pitchFamily="34" charset="0"/>
              </a:rPr>
              <a:t>It was this whole flood of, “I don’t know how I’m going to do this” and “I don’t know what I’m going to do” and “This isn’t working,” and yeah…I think </a:t>
            </a:r>
            <a:r>
              <a:rPr lang="en-US" sz="2000" i="1" dirty="0">
                <a:solidFill>
                  <a:srgbClr val="29B6A4"/>
                </a:solidFill>
                <a:latin typeface="Arial" panose="020B0604020202020204" pitchFamily="34" charset="0"/>
                <a:cs typeface="Arial" panose="020B0604020202020204" pitchFamily="34" charset="0"/>
              </a:rPr>
              <a:t>it was just the supportive nature of having lots of conversations with Megan</a:t>
            </a:r>
            <a:r>
              <a:rPr lang="en-US" sz="2000" i="1" dirty="0">
                <a:solidFill>
                  <a:srgbClr val="E7E6E6">
                    <a:lumMod val="10000"/>
                  </a:srgbClr>
                </a:solidFill>
                <a:latin typeface="Arial" panose="020B0604020202020204" pitchFamily="34" charset="0"/>
                <a:cs typeface="Arial" panose="020B0604020202020204" pitchFamily="34" charset="0"/>
              </a:rPr>
              <a:t>.” </a:t>
            </a:r>
            <a:r>
              <a:rPr lang="en-US" sz="2000" i="1" dirty="0">
                <a:latin typeface="Arial" panose="020B0604020202020204" pitchFamily="34" charset="0"/>
                <a:ea typeface="+mn-lt"/>
                <a:cs typeface="Arial" panose="020B0604020202020204" pitchFamily="34" charset="0"/>
              </a:rPr>
              <a:t>–J</a:t>
            </a:r>
            <a:r>
              <a:rPr lang="en-US" sz="2000" i="1" dirty="0">
                <a:solidFill>
                  <a:srgbClr val="E7E6E6">
                    <a:lumMod val="10000"/>
                  </a:srgbClr>
                </a:solidFill>
                <a:latin typeface="Arial" panose="020B0604020202020204" pitchFamily="34" charset="0"/>
                <a:cs typeface="Arial" panose="020B0604020202020204" pitchFamily="34" charset="0"/>
              </a:rPr>
              <a:t>ackie</a:t>
            </a:r>
            <a:endParaRPr lang="en-US" sz="2000" i="1" dirty="0">
              <a:latin typeface="Arial" panose="020B0604020202020204" pitchFamily="34" charset="0"/>
              <a:ea typeface="+mn-lt"/>
              <a:cs typeface="Arial" panose="020B0604020202020204" pitchFamily="34" charset="0"/>
            </a:endParaRPr>
          </a:p>
          <a:p>
            <a:pPr indent="0">
              <a:buNone/>
            </a:pPr>
            <a:endParaRPr lang="en-US" sz="2000" b="1" i="1" dirty="0">
              <a:latin typeface="Arial" panose="020B0604020202020204" pitchFamily="34" charset="0"/>
              <a:ea typeface="+mn-lt"/>
              <a:cs typeface="Arial" panose="020B0604020202020204" pitchFamily="34" charset="0"/>
            </a:endParaRPr>
          </a:p>
          <a:p>
            <a:pPr indent="0">
              <a:buNone/>
            </a:pPr>
            <a:r>
              <a:rPr lang="en-US" sz="2000" b="1" dirty="0">
                <a:latin typeface="Arial" panose="020B0604020202020204" pitchFamily="34" charset="0"/>
                <a:ea typeface="+mn-lt"/>
                <a:cs typeface="Arial" panose="020B0604020202020204" pitchFamily="34" charset="0"/>
              </a:rPr>
              <a:t>Brokering with Landlords </a:t>
            </a:r>
            <a:endParaRPr lang="en-US" sz="2000" b="1" dirty="0">
              <a:latin typeface="Arial" panose="020B0604020202020204" pitchFamily="34" charset="0"/>
              <a:cs typeface="Arial" panose="020B0604020202020204" pitchFamily="34" charset="0"/>
            </a:endParaRPr>
          </a:p>
          <a:p>
            <a:pPr indent="0">
              <a:buNone/>
            </a:pPr>
            <a:r>
              <a:rPr lang="en-US" sz="2000" i="1" dirty="0">
                <a:latin typeface="Arial" panose="020B0604020202020204" pitchFamily="34" charset="0"/>
                <a:ea typeface="+mn-lt"/>
                <a:cs typeface="Arial" panose="020B0604020202020204" pitchFamily="34" charset="0"/>
              </a:rPr>
              <a:t>“When you find a place, </a:t>
            </a:r>
            <a:r>
              <a:rPr lang="en-US" sz="2000" i="1" dirty="0">
                <a:solidFill>
                  <a:srgbClr val="29B6A4"/>
                </a:solidFill>
                <a:latin typeface="Arial" panose="020B0604020202020204" pitchFamily="34" charset="0"/>
                <a:ea typeface="+mn-lt"/>
                <a:cs typeface="Arial" panose="020B0604020202020204" pitchFamily="34" charset="0"/>
              </a:rPr>
              <a:t>I will come with you and we will help you to fill out the application. </a:t>
            </a:r>
            <a:r>
              <a:rPr lang="en-US" sz="2000" i="1" dirty="0">
                <a:latin typeface="Arial" panose="020B0604020202020204" pitchFamily="34" charset="0"/>
                <a:ea typeface="+mn-lt"/>
                <a:cs typeface="Arial" panose="020B0604020202020204" pitchFamily="34" charset="0"/>
              </a:rPr>
              <a:t> </a:t>
            </a:r>
            <a:r>
              <a:rPr lang="en-US" sz="2000" i="1" dirty="0">
                <a:solidFill>
                  <a:srgbClr val="29B6A4"/>
                </a:solidFill>
                <a:latin typeface="Arial" panose="020B0604020202020204" pitchFamily="34" charset="0"/>
                <a:ea typeface="+mn-lt"/>
                <a:cs typeface="Arial" panose="020B0604020202020204" pitchFamily="34" charset="0"/>
              </a:rPr>
              <a:t>I will talk with the landlord</a:t>
            </a:r>
            <a:r>
              <a:rPr lang="en-US" sz="2000" i="1" dirty="0">
                <a:latin typeface="Arial" panose="020B0604020202020204" pitchFamily="34" charset="0"/>
                <a:ea typeface="+mn-lt"/>
                <a:cs typeface="Arial" panose="020B0604020202020204" pitchFamily="34" charset="0"/>
              </a:rPr>
              <a:t>, I will help you to do a lot of stuff, that maybe sometimes will be complicated.” –Leah  </a:t>
            </a:r>
          </a:p>
          <a:p>
            <a:pPr indent="0">
              <a:buNone/>
            </a:pPr>
            <a:endParaRPr lang="en-US" sz="2000" b="1" dirty="0">
              <a:latin typeface="Arial" panose="020B0604020202020204" pitchFamily="34" charset="0"/>
              <a:ea typeface="+mn-lt"/>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8ECB3468-61BF-4754-B1AD-5E5ABE6BB034}"/>
              </a:ext>
            </a:extLst>
          </p:cNvPr>
          <p:cNvSpPr txBox="1">
            <a:spLocks/>
          </p:cNvSpPr>
          <p:nvPr/>
        </p:nvSpPr>
        <p:spPr>
          <a:xfrm>
            <a:off x="-1308911" y="1154213"/>
            <a:ext cx="121920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000" b="1" kern="1200">
                <a:solidFill>
                  <a:schemeClr val="tx1"/>
                </a:solidFill>
                <a:latin typeface="cmss10"/>
                <a:ea typeface="+mj-ea"/>
                <a:cs typeface="+mj-cs"/>
              </a:defRPr>
            </a:lvl1pPr>
          </a:lstStyle>
          <a:p>
            <a:pPr algn="l" fontAlgn="base">
              <a:lnSpc>
                <a:spcPct val="110000"/>
              </a:lnSpc>
              <a:spcAft>
                <a:spcPct val="0"/>
              </a:spcAft>
              <a:defRPr/>
            </a:pPr>
            <a:endParaRPr lang="en-US" sz="2400" dirty="0">
              <a:latin typeface="Arial"/>
              <a:cs typeface="Arial"/>
            </a:endParaRPr>
          </a:p>
        </p:txBody>
      </p:sp>
      <p:sp>
        <p:nvSpPr>
          <p:cNvPr id="6" name="TextBox 92">
            <a:extLst>
              <a:ext uri="{FF2B5EF4-FFF2-40B4-BE49-F238E27FC236}">
                <a16:creationId xmlns:a16="http://schemas.microsoft.com/office/drawing/2014/main" id="{6EE5E961-F929-409B-A388-4AF8598A1F37}"/>
              </a:ext>
            </a:extLst>
          </p:cNvPr>
          <p:cNvSpPr txBox="1"/>
          <p:nvPr/>
        </p:nvSpPr>
        <p:spPr>
          <a:xfrm>
            <a:off x="212467" y="172693"/>
            <a:ext cx="9143867" cy="400105"/>
          </a:xfrm>
          <a:prstGeom prst="rect">
            <a:avLst/>
          </a:prstGeom>
          <a:noFill/>
        </p:spPr>
        <p:txBody>
          <a:bodyPr wrap="square" lIns="91350" tIns="45718" rIns="91350" bIns="45718" rtlCol="0">
            <a:spAutoFit/>
          </a:bodyPr>
          <a:lstStyle/>
          <a:p>
            <a:pPr marL="0" marR="0" lvl="0" indent="0" defTabSz="91338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rPr>
              <a:t>Illustrative Quotes</a:t>
            </a:r>
          </a:p>
        </p:txBody>
      </p:sp>
    </p:spTree>
    <p:extLst>
      <p:ext uri="{BB962C8B-B14F-4D97-AF65-F5344CB8AC3E}">
        <p14:creationId xmlns:p14="http://schemas.microsoft.com/office/powerpoint/2010/main" val="73027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6E6F1A0-AD08-4724-8BAD-3C9A341BA40E}"/>
              </a:ext>
            </a:extLst>
          </p:cNvPr>
          <p:cNvSpPr>
            <a:spLocks noGrp="1"/>
          </p:cNvSpPr>
          <p:nvPr>
            <p:ph idx="1"/>
          </p:nvPr>
        </p:nvSpPr>
        <p:spPr>
          <a:xfrm>
            <a:off x="928577" y="1519113"/>
            <a:ext cx="10207256" cy="5065275"/>
          </a:xfrm>
        </p:spPr>
        <p:txBody>
          <a:bodyPr>
            <a:normAutofit/>
          </a:bodyPr>
          <a:lstStyle/>
          <a:p>
            <a:pPr marL="457200" lvl="0" indent="-457200" defTabSz="914400">
              <a:lnSpc>
                <a:spcPct val="100000"/>
              </a:lnSpc>
              <a:spcBef>
                <a:spcPct val="20000"/>
              </a:spcBef>
              <a:buFont typeface="+mj-lt"/>
              <a:buAutoNum type="arabicPeriod"/>
            </a:pPr>
            <a:r>
              <a:rPr lang="en-US" sz="2200" dirty="0">
                <a:solidFill>
                  <a:srgbClr val="000000"/>
                </a:solidFill>
                <a:latin typeface="Arial" panose="020B0604020202020204" pitchFamily="34" charset="0"/>
                <a:cs typeface="Arial" panose="020B0604020202020204" pitchFamily="34" charset="0"/>
              </a:rPr>
              <a:t>Residential segregation of low-income families in the U.S. is driven more heavily by </a:t>
            </a:r>
            <a:r>
              <a:rPr lang="en-US" sz="2200" b="1" dirty="0">
                <a:solidFill>
                  <a:srgbClr val="29B6A4"/>
                </a:solidFill>
                <a:latin typeface="Arial" panose="020B0604020202020204" pitchFamily="34" charset="0"/>
                <a:cs typeface="Arial" panose="020B0604020202020204" pitchFamily="34" charset="0"/>
              </a:rPr>
              <a:t>behavioral frictions</a:t>
            </a:r>
            <a:r>
              <a:rPr lang="en-US" sz="2200" dirty="0">
                <a:solidFill>
                  <a:srgbClr val="000000"/>
                </a:solidFill>
                <a:latin typeface="Arial" panose="020B0604020202020204" pitchFamily="34" charset="0"/>
                <a:cs typeface="Arial" panose="020B0604020202020204" pitchFamily="34" charset="0"/>
              </a:rPr>
              <a:t> rather than deep-rooted preferences</a:t>
            </a:r>
          </a:p>
          <a:p>
            <a:pPr marL="457200" lvl="0" indent="-457200" defTabSz="914400">
              <a:lnSpc>
                <a:spcPct val="100000"/>
              </a:lnSpc>
              <a:spcBef>
                <a:spcPct val="20000"/>
              </a:spcBef>
              <a:buFont typeface="+mj-lt"/>
              <a:buAutoNum type="arabicPeriod"/>
            </a:pPr>
            <a:endParaRPr lang="en-US" sz="2200" dirty="0">
              <a:solidFill>
                <a:srgbClr val="000000"/>
              </a:solidFill>
              <a:latin typeface="Arial" panose="020B0604020202020204" pitchFamily="34" charset="0"/>
              <a:cs typeface="Arial" panose="020B0604020202020204" pitchFamily="34" charset="0"/>
            </a:endParaRPr>
          </a:p>
          <a:p>
            <a:pPr marL="457200" lvl="0" indent="-457200" defTabSz="914400">
              <a:lnSpc>
                <a:spcPct val="100000"/>
              </a:lnSpc>
              <a:spcBef>
                <a:spcPct val="20000"/>
              </a:spcBef>
              <a:buFont typeface="+mj-lt"/>
              <a:buAutoNum type="arabicPeriod"/>
            </a:pPr>
            <a:endParaRPr lang="en-US" sz="2200" dirty="0">
              <a:solidFill>
                <a:srgbClr val="000000"/>
              </a:solidFill>
              <a:latin typeface="Arial" panose="020B0604020202020204" pitchFamily="34" charset="0"/>
              <a:cs typeface="Arial" panose="020B0604020202020204" pitchFamily="34" charset="0"/>
            </a:endParaRPr>
          </a:p>
          <a:p>
            <a:pPr marL="457200" lvl="0" indent="-457200" defTabSz="914400">
              <a:lnSpc>
                <a:spcPct val="100000"/>
              </a:lnSpc>
              <a:spcBef>
                <a:spcPct val="20000"/>
              </a:spcBef>
              <a:buFont typeface="+mj-lt"/>
              <a:buAutoNum type="arabicPeriod"/>
            </a:pPr>
            <a:r>
              <a:rPr lang="en-US" sz="2200" dirty="0">
                <a:solidFill>
                  <a:srgbClr val="000000"/>
                </a:solidFill>
                <a:latin typeface="Arial" panose="020B0604020202020204" pitchFamily="34" charset="0"/>
                <a:cs typeface="Arial" panose="020B0604020202020204" pitchFamily="34" charset="0"/>
              </a:rPr>
              <a:t>Affordable housing </a:t>
            </a:r>
            <a:r>
              <a:rPr lang="en-US" sz="2200" b="1" dirty="0">
                <a:solidFill>
                  <a:srgbClr val="29B6A4"/>
                </a:solidFill>
                <a:latin typeface="Arial" panose="020B0604020202020204" pitchFamily="34" charset="0"/>
                <a:cs typeface="Arial" panose="020B0604020202020204" pitchFamily="34" charset="0"/>
              </a:rPr>
              <a:t>policies</a:t>
            </a:r>
            <a:r>
              <a:rPr lang="en-US" sz="2200" dirty="0">
                <a:solidFill>
                  <a:srgbClr val="000000"/>
                </a:solidFill>
                <a:latin typeface="Arial" panose="020B0604020202020204" pitchFamily="34" charset="0"/>
                <a:cs typeface="Arial" panose="020B0604020202020204" pitchFamily="34" charset="0"/>
              </a:rPr>
              <a:t> are now being redesigned to reduce such frictions in light of this evidence</a:t>
            </a:r>
          </a:p>
        </p:txBody>
      </p:sp>
      <p:sp>
        <p:nvSpPr>
          <p:cNvPr id="7" name="Title 1">
            <a:extLst>
              <a:ext uri="{FF2B5EF4-FFF2-40B4-BE49-F238E27FC236}">
                <a16:creationId xmlns:a16="http://schemas.microsoft.com/office/drawing/2014/main" id="{3D4F596B-E80C-4616-A3B6-45D8DF0A01FE}"/>
              </a:ext>
            </a:extLst>
          </p:cNvPr>
          <p:cNvSpPr>
            <a:spLocks noGrp="1"/>
          </p:cNvSpPr>
          <p:nvPr/>
        </p:nvSpPr>
        <p:spPr>
          <a:xfrm>
            <a:off x="838200" y="1636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4" name="Title 1">
            <a:extLst>
              <a:ext uri="{FF2B5EF4-FFF2-40B4-BE49-F238E27FC236}">
                <a16:creationId xmlns:a16="http://schemas.microsoft.com/office/drawing/2014/main" id="{87F6B9D2-3998-44FB-A12C-E1F78F017245}"/>
              </a:ext>
            </a:extLst>
          </p:cNvPr>
          <p:cNvSpPr txBox="1">
            <a:spLocks/>
          </p:cNvSpPr>
          <p:nvPr/>
        </p:nvSpPr>
        <p:spPr>
          <a:xfrm>
            <a:off x="-1084322" y="1442971"/>
            <a:ext cx="121920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000" b="1" kern="1200">
                <a:solidFill>
                  <a:schemeClr val="tx1"/>
                </a:solidFill>
                <a:latin typeface="cmss10"/>
                <a:ea typeface="+mj-ea"/>
                <a:cs typeface="+mj-cs"/>
              </a:defRPr>
            </a:lvl1pPr>
          </a:lstStyle>
          <a:p>
            <a:pPr algn="l" fontAlgn="base">
              <a:lnSpc>
                <a:spcPct val="110000"/>
              </a:lnSpc>
              <a:spcAft>
                <a:spcPct val="0"/>
              </a:spcAft>
              <a:defRPr/>
            </a:pPr>
            <a:endParaRPr lang="en-US" sz="2400" dirty="0">
              <a:latin typeface="Arial"/>
              <a:cs typeface="Arial"/>
            </a:endParaRPr>
          </a:p>
        </p:txBody>
      </p:sp>
      <p:sp>
        <p:nvSpPr>
          <p:cNvPr id="8" name="TextBox 92">
            <a:extLst>
              <a:ext uri="{FF2B5EF4-FFF2-40B4-BE49-F238E27FC236}">
                <a16:creationId xmlns:a16="http://schemas.microsoft.com/office/drawing/2014/main" id="{547D3FD7-7DE4-4117-A6CA-924D1717475B}"/>
              </a:ext>
            </a:extLst>
          </p:cNvPr>
          <p:cNvSpPr txBox="1"/>
          <p:nvPr/>
        </p:nvSpPr>
        <p:spPr>
          <a:xfrm>
            <a:off x="212467" y="172693"/>
            <a:ext cx="9143867" cy="400105"/>
          </a:xfrm>
          <a:prstGeom prst="rect">
            <a:avLst/>
          </a:prstGeom>
          <a:noFill/>
        </p:spPr>
        <p:txBody>
          <a:bodyPr wrap="square" lIns="91350" tIns="45718" rIns="91350" bIns="45718" rtlCol="0">
            <a:spAutoFit/>
          </a:bodyPr>
          <a:lstStyle/>
          <a:p>
            <a:pPr marL="0" marR="0" lvl="0" indent="0" defTabSz="91338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Implications of CMTO Seattle Experiment</a:t>
            </a:r>
            <a:endPar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745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nvPr>
        </p:nvGraphicFramePr>
        <p:xfrm>
          <a:off x="1525192" y="858442"/>
          <a:ext cx="1191" cy="1191"/>
        </p:xfrm>
        <a:graphic>
          <a:graphicData uri="http://schemas.openxmlformats.org/presentationml/2006/ole">
            <mc:AlternateContent xmlns:mc="http://schemas.openxmlformats.org/markup-compatibility/2006">
              <mc:Choice xmlns:v="urn:schemas-microsoft-com:vml" Requires="v">
                <p:oleObj spid="_x0000_s9314" name="think-cell Slide" r:id="rId6" imgW="530" imgH="528" progId="TCLayout.ActiveDocument.1">
                  <p:embed/>
                </p:oleObj>
              </mc:Choice>
              <mc:Fallback>
                <p:oleObj name="think-cell Slide" r:id="rId6" imgW="530" imgH="528" progId="TCLayout.ActiveDocument.1">
                  <p:embed/>
                  <p:pic>
                    <p:nvPicPr>
                      <p:cNvPr id="0" name=""/>
                      <p:cNvPicPr/>
                      <p:nvPr/>
                    </p:nvPicPr>
                    <p:blipFill>
                      <a:blip r:embed="rId7"/>
                      <a:stretch>
                        <a:fillRect/>
                      </a:stretch>
                    </p:blipFill>
                    <p:spPr>
                      <a:xfrm>
                        <a:off x="1525192" y="858442"/>
                        <a:ext cx="1191" cy="1191"/>
                      </a:xfrm>
                      <a:prstGeom prst="rect">
                        <a:avLst/>
                      </a:prstGeom>
                    </p:spPr>
                  </p:pic>
                </p:oleObj>
              </mc:Fallback>
            </mc:AlternateContent>
          </a:graphicData>
        </a:graphic>
      </p:graphicFrame>
      <p:sp>
        <p:nvSpPr>
          <p:cNvPr id="6" name="Rectangle 5" hidden="1"/>
          <p:cNvSpPr/>
          <p:nvPr>
            <p:custDataLst>
              <p:tags r:id="rId3"/>
            </p:custDataLst>
          </p:nvPr>
        </p:nvSpPr>
        <p:spPr>
          <a:xfrm>
            <a:off x="1524001" y="857251"/>
            <a:ext cx="119063" cy="11906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457200">
              <a:spcBef>
                <a:spcPct val="0"/>
              </a:spcBef>
              <a:spcAft>
                <a:spcPct val="0"/>
              </a:spcAft>
              <a:defRPr/>
            </a:pPr>
            <a:endParaRPr lang="en-US" sz="2400" dirty="0">
              <a:solidFill>
                <a:srgbClr val="FFFFFF"/>
              </a:solidFill>
              <a:latin typeface="Century Gothic" panose="020B0502020202020204" pitchFamily="34" charset="0"/>
              <a:sym typeface="Century Gothic" panose="020B0502020202020204" pitchFamily="34" charset="0"/>
            </a:endParaRPr>
          </a:p>
        </p:txBody>
      </p:sp>
      <p:pic>
        <p:nvPicPr>
          <p:cNvPr id="4" name="Picture 3" descr="A screenshot of a social media post&#10;&#10;Description automatically generated">
            <a:extLst>
              <a:ext uri="{FF2B5EF4-FFF2-40B4-BE49-F238E27FC236}">
                <a16:creationId xmlns:a16="http://schemas.microsoft.com/office/drawing/2014/main" id="{EE8B6BDC-A9FC-3449-911E-8CA5CF75ED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1600" y="919220"/>
            <a:ext cx="9170824" cy="569506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Rectangle 4">
            <a:extLst>
              <a:ext uri="{FF2B5EF4-FFF2-40B4-BE49-F238E27FC236}">
                <a16:creationId xmlns:a16="http://schemas.microsoft.com/office/drawing/2014/main" id="{269D1240-6B42-3A49-9D61-D50AE8493A14}"/>
              </a:ext>
            </a:extLst>
          </p:cNvPr>
          <p:cNvSpPr/>
          <p:nvPr/>
        </p:nvSpPr>
        <p:spPr>
          <a:xfrm>
            <a:off x="3356658" y="497473"/>
            <a:ext cx="4815069" cy="532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7">
              <a:defRPr/>
            </a:pPr>
            <a:endParaRPr lang="en-US" sz="1900">
              <a:solidFill>
                <a:prstClr val="white"/>
              </a:solidFill>
            </a:endParaRPr>
          </a:p>
        </p:txBody>
      </p:sp>
      <p:sp>
        <p:nvSpPr>
          <p:cNvPr id="9" name="Title 1">
            <a:extLst>
              <a:ext uri="{FF2B5EF4-FFF2-40B4-BE49-F238E27FC236}">
                <a16:creationId xmlns:a16="http://schemas.microsoft.com/office/drawing/2014/main" id="{69FCE1F2-C936-4A76-945E-9F27F95ACBC1}"/>
              </a:ext>
            </a:extLst>
          </p:cNvPr>
          <p:cNvSpPr txBox="1">
            <a:spLocks/>
          </p:cNvSpPr>
          <p:nvPr/>
        </p:nvSpPr>
        <p:spPr>
          <a:xfrm>
            <a:off x="-1501416" y="1534639"/>
            <a:ext cx="121920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000" b="1" kern="1200">
                <a:solidFill>
                  <a:schemeClr val="tx1"/>
                </a:solidFill>
                <a:latin typeface="cmss10"/>
                <a:ea typeface="+mj-ea"/>
                <a:cs typeface="+mj-cs"/>
              </a:defRPr>
            </a:lvl1pPr>
          </a:lstStyle>
          <a:p>
            <a:pPr algn="l" fontAlgn="base">
              <a:lnSpc>
                <a:spcPct val="110000"/>
              </a:lnSpc>
              <a:spcAft>
                <a:spcPct val="0"/>
              </a:spcAft>
              <a:defRPr/>
            </a:pPr>
            <a:endParaRPr lang="en-US" sz="2400" dirty="0">
              <a:latin typeface="Arial"/>
              <a:cs typeface="Arial"/>
            </a:endParaRPr>
          </a:p>
        </p:txBody>
      </p:sp>
      <p:sp>
        <p:nvSpPr>
          <p:cNvPr id="10" name="TextBox 92">
            <a:extLst>
              <a:ext uri="{FF2B5EF4-FFF2-40B4-BE49-F238E27FC236}">
                <a16:creationId xmlns:a16="http://schemas.microsoft.com/office/drawing/2014/main" id="{CA97C76F-EB18-4866-8704-0F0F7785DCF8}"/>
              </a:ext>
            </a:extLst>
          </p:cNvPr>
          <p:cNvSpPr txBox="1"/>
          <p:nvPr/>
        </p:nvSpPr>
        <p:spPr>
          <a:xfrm>
            <a:off x="212467" y="172693"/>
            <a:ext cx="9143867" cy="400105"/>
          </a:xfrm>
          <a:prstGeom prst="rect">
            <a:avLst/>
          </a:prstGeom>
          <a:noFill/>
        </p:spPr>
        <p:txBody>
          <a:bodyPr wrap="square" lIns="91350" tIns="45718" rIns="91350" bIns="45718" rtlCol="0">
            <a:spAutoFit/>
          </a:bodyPr>
          <a:lstStyle/>
          <a:p>
            <a:pPr marL="0" marR="0" lvl="0" indent="0" defTabSz="91338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rPr>
              <a:t>Housing Choice Voucher Mobility Demonstration Act</a:t>
            </a:r>
          </a:p>
        </p:txBody>
      </p:sp>
    </p:spTree>
    <p:extLst>
      <p:ext uri="{BB962C8B-B14F-4D97-AF65-F5344CB8AC3E}">
        <p14:creationId xmlns:p14="http://schemas.microsoft.com/office/powerpoint/2010/main" val="27068055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36C1BF-9F85-4163-933F-2865350EAFA6}"/>
              </a:ext>
            </a:extLst>
          </p:cNvPr>
          <p:cNvSpPr/>
          <p:nvPr/>
        </p:nvSpPr>
        <p:spPr>
          <a:xfrm>
            <a:off x="629264" y="1127686"/>
            <a:ext cx="10744200" cy="5016758"/>
          </a:xfrm>
          <a:prstGeom prst="rect">
            <a:avLst/>
          </a:prstGeom>
          <a:ln w="22225">
            <a:solidFill>
              <a:schemeClr val="tx1"/>
            </a:solidFill>
          </a:ln>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100" normalizeH="0" baseline="0" noProof="0" dirty="0">
                <a:ln>
                  <a:noFill/>
                </a:ln>
                <a:solidFill>
                  <a:srgbClr val="333333"/>
                </a:solidFill>
                <a:effectLst/>
                <a:uLnTx/>
                <a:uFillTx/>
                <a:latin typeface="Corbel" panose="020B0503020204020204" pitchFamily="34" charset="0"/>
                <a:ea typeface="+mn-ea"/>
                <a:cs typeface="Arial" pitchFamily="34" charset="0"/>
              </a:rPr>
              <a:t>The </a:t>
            </a:r>
            <a:r>
              <a:rPr kumimoji="0" lang="en-US" sz="1800" b="0" i="1" u="none" strike="noStrike" kern="1200" cap="none" spc="100" normalizeH="0" baseline="0" noProof="0" dirty="0">
                <a:ln>
                  <a:noFill/>
                </a:ln>
                <a:solidFill>
                  <a:srgbClr val="333333"/>
                </a:solidFill>
                <a:effectLst/>
                <a:uLnTx/>
                <a:uFillTx/>
                <a:latin typeface="Corbel" panose="020B0503020204020204" pitchFamily="34" charset="0"/>
                <a:ea typeface="+mn-ea"/>
                <a:cs typeface="Arial" pitchFamily="34" charset="0"/>
              </a:rPr>
              <a:t>Family Stability and Opportunity Vouchers Act</a:t>
            </a:r>
            <a:r>
              <a:rPr kumimoji="0" lang="en-US" sz="1800" b="0" i="0" u="none" strike="noStrike" kern="1200" cap="none" spc="100" normalizeH="0" baseline="0" noProof="0" dirty="0">
                <a:ln>
                  <a:noFill/>
                </a:ln>
                <a:solidFill>
                  <a:srgbClr val="333333"/>
                </a:solidFill>
                <a:effectLst/>
                <a:uLnTx/>
                <a:uFillTx/>
                <a:latin typeface="Corbel" panose="020B0503020204020204" pitchFamily="34" charset="0"/>
                <a:ea typeface="+mn-ea"/>
                <a:cs typeface="Arial" pitchFamily="34" charset="0"/>
              </a:rPr>
              <a:t> puts a significant down payment on evidence-based housing mobility vouchers for the nation’s most vulnerable families with young children. The bill couples mobility vouchers with customized support services to help families escape the cycle of poverty and move to high opportunity areas.</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100" normalizeH="0" baseline="0" noProof="0" dirty="0">
                <a:ln>
                  <a:noFill/>
                </a:ln>
                <a:solidFill>
                  <a:srgbClr val="333333"/>
                </a:solidFill>
                <a:effectLst/>
                <a:uLnTx/>
                <a:uFillTx/>
                <a:latin typeface="Corbel" panose="020B0503020204020204" pitchFamily="34" charset="0"/>
                <a:ea typeface="+mn-ea"/>
                <a:cs typeface="Arial" pitchFamily="34" charset="0"/>
              </a:rPr>
              <a:t> </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100" normalizeH="0" baseline="0" noProof="0" dirty="0">
                <a:ln>
                  <a:noFill/>
                </a:ln>
                <a:solidFill>
                  <a:srgbClr val="333333"/>
                </a:solidFill>
                <a:effectLst/>
                <a:uLnTx/>
                <a:uFillTx/>
                <a:latin typeface="Corbel" panose="020B0503020204020204" pitchFamily="34" charset="0"/>
                <a:ea typeface="+mn-ea"/>
                <a:cs typeface="Arial" pitchFamily="34" charset="0"/>
              </a:rPr>
              <a:t>Specifically the bill:</a:t>
            </a:r>
          </a:p>
          <a:p>
            <a:pPr marL="285750" marR="0" lvl="0" indent="-285750" algn="l" defTabSz="914400" rtl="0" eaLnBrk="1" fontAlgn="auto" latinLnBrk="0" hangingPunct="1">
              <a:lnSpc>
                <a:spcPct val="100000"/>
              </a:lnSpc>
              <a:spcBef>
                <a:spcPts val="1200"/>
              </a:spcBef>
              <a:spcAft>
                <a:spcPts val="0"/>
              </a:spcAft>
              <a:buClrTx/>
              <a:buSzPct val="130000"/>
              <a:buFont typeface="Arial" panose="020B0604020202020204" pitchFamily="34" charset="0"/>
              <a:buChar char="•"/>
              <a:tabLst/>
              <a:defRPr/>
            </a:pPr>
            <a:r>
              <a:rPr kumimoji="0" lang="en-US" sz="1800" b="0" i="0" u="none" strike="noStrike" kern="1200" cap="none" spc="100" normalizeH="0" baseline="0" noProof="0" dirty="0">
                <a:ln>
                  <a:noFill/>
                </a:ln>
                <a:solidFill>
                  <a:srgbClr val="333333"/>
                </a:solidFill>
                <a:effectLst/>
                <a:uLnTx/>
                <a:uFillTx/>
                <a:latin typeface="Corbel" panose="020B0503020204020204" pitchFamily="34" charset="0"/>
                <a:ea typeface="+mn-ea"/>
                <a:cs typeface="Arial" pitchFamily="34" charset="0"/>
              </a:rPr>
              <a:t>Creates an </a:t>
            </a:r>
            <a:r>
              <a:rPr kumimoji="0" lang="en-US" sz="1800" b="1" i="0" u="none" strike="noStrike" kern="1200" cap="none" spc="100" normalizeH="0" baseline="0" noProof="0" dirty="0">
                <a:ln>
                  <a:noFill/>
                </a:ln>
                <a:solidFill>
                  <a:srgbClr val="29B6A4"/>
                </a:solidFill>
                <a:effectLst/>
                <a:uLnTx/>
                <a:uFillTx/>
                <a:latin typeface="Corbel" panose="020B0503020204020204" pitchFamily="34" charset="0"/>
                <a:ea typeface="+mn-ea"/>
                <a:cs typeface="Arial" pitchFamily="34" charset="0"/>
              </a:rPr>
              <a:t>additional 500,000 housing vouchers </a:t>
            </a:r>
            <a:r>
              <a:rPr kumimoji="0" lang="en-US" sz="1800" b="0" i="0" u="none" strike="noStrike" kern="1200" cap="none" spc="100" normalizeH="0" baseline="0" noProof="0" dirty="0">
                <a:ln>
                  <a:noFill/>
                </a:ln>
                <a:solidFill>
                  <a:srgbClr val="333333"/>
                </a:solidFill>
                <a:effectLst/>
                <a:uLnTx/>
                <a:uFillTx/>
                <a:latin typeface="Corbel" panose="020B0503020204020204" pitchFamily="34" charset="0"/>
                <a:ea typeface="+mn-ea"/>
                <a:cs typeface="Arial" pitchFamily="34" charset="0"/>
              </a:rPr>
              <a:t>over five years for low-income, high-need families with young children. Pregnant women and families with a </a:t>
            </a:r>
            <a:r>
              <a:rPr kumimoji="0" lang="en-US" sz="1800" b="1" i="0" u="none" strike="noStrike" kern="1200" cap="none" spc="100" normalizeH="0" baseline="0" noProof="0" dirty="0">
                <a:ln>
                  <a:noFill/>
                </a:ln>
                <a:solidFill>
                  <a:srgbClr val="29B6A4"/>
                </a:solidFill>
                <a:effectLst/>
                <a:uLnTx/>
                <a:uFillTx/>
                <a:latin typeface="Corbel" panose="020B0503020204020204" pitchFamily="34" charset="0"/>
                <a:ea typeface="+mn-ea"/>
                <a:cs typeface="Arial" pitchFamily="34" charset="0"/>
              </a:rPr>
              <a:t>child under age 6 </a:t>
            </a:r>
            <a:r>
              <a:rPr kumimoji="0" lang="en-US" sz="1800" b="0" i="0" u="none" strike="noStrike" kern="1200" cap="none" spc="100" normalizeH="0" baseline="0" noProof="0" dirty="0">
                <a:ln>
                  <a:noFill/>
                </a:ln>
                <a:solidFill>
                  <a:srgbClr val="333333"/>
                </a:solidFill>
                <a:effectLst/>
                <a:uLnTx/>
                <a:uFillTx/>
                <a:latin typeface="Corbel" panose="020B0503020204020204" pitchFamily="34" charset="0"/>
                <a:ea typeface="+mn-ea"/>
                <a:cs typeface="Arial" pitchFamily="34" charset="0"/>
              </a:rPr>
              <a:t>would qualify for these new vouchers if they have a history of homelessness or housing instability, live in an area of concentrated poverty, or are at risk of being pushed out of an opportunity area. </a:t>
            </a:r>
          </a:p>
          <a:p>
            <a:pPr marL="285750" marR="0" lvl="0" indent="-285750" algn="l" defTabSz="914400" rtl="0" eaLnBrk="1" fontAlgn="auto" latinLnBrk="0" hangingPunct="1">
              <a:lnSpc>
                <a:spcPct val="100000"/>
              </a:lnSpc>
              <a:spcBef>
                <a:spcPts val="1200"/>
              </a:spcBef>
              <a:spcAft>
                <a:spcPts val="0"/>
              </a:spcAft>
              <a:buClrTx/>
              <a:buSzPct val="120000"/>
              <a:buFont typeface="Arial" panose="020B0604020202020204" pitchFamily="34" charset="0"/>
              <a:buChar char="•"/>
              <a:tabLst/>
              <a:defRPr/>
            </a:pPr>
            <a:r>
              <a:rPr kumimoji="0" lang="en-US" sz="1800" b="0" i="0" u="none" strike="noStrike" kern="1200" cap="none" spc="100" normalizeH="0" baseline="0" noProof="0" dirty="0">
                <a:ln>
                  <a:noFill/>
                </a:ln>
                <a:solidFill>
                  <a:srgbClr val="333333"/>
                </a:solidFill>
                <a:effectLst/>
                <a:uLnTx/>
                <a:uFillTx/>
                <a:latin typeface="Corbel" panose="020B0503020204020204" pitchFamily="34" charset="0"/>
                <a:ea typeface="+mn-ea"/>
                <a:cs typeface="Arial" pitchFamily="34" charset="0"/>
              </a:rPr>
              <a:t>Provides voucher recipients with </a:t>
            </a:r>
            <a:r>
              <a:rPr kumimoji="0" lang="en-US" sz="1800" b="1" i="0" u="none" strike="noStrike" kern="1200" cap="none" spc="100" normalizeH="0" baseline="0" noProof="0" dirty="0">
                <a:ln>
                  <a:noFill/>
                </a:ln>
                <a:solidFill>
                  <a:srgbClr val="29B6A4"/>
                </a:solidFill>
                <a:effectLst/>
                <a:uLnTx/>
                <a:uFillTx/>
                <a:latin typeface="Corbel" panose="020B0503020204020204" pitchFamily="34" charset="0"/>
                <a:ea typeface="+mn-ea"/>
                <a:cs typeface="Arial" pitchFamily="34" charset="0"/>
              </a:rPr>
              <a:t>access to counseling and case management services </a:t>
            </a:r>
            <a:r>
              <a:rPr kumimoji="0" lang="en-US" sz="1800" b="0" i="0" u="none" strike="noStrike" kern="1200" cap="none" spc="100" normalizeH="0" baseline="0" noProof="0" dirty="0">
                <a:ln>
                  <a:noFill/>
                </a:ln>
                <a:solidFill>
                  <a:srgbClr val="333333"/>
                </a:solidFill>
                <a:effectLst/>
                <a:uLnTx/>
                <a:uFillTx/>
                <a:latin typeface="Corbel" panose="020B0503020204020204" pitchFamily="34" charset="0"/>
                <a:ea typeface="+mn-ea"/>
                <a:cs typeface="Arial" pitchFamily="34" charset="0"/>
              </a:rPr>
              <a:t>that have a proven track record of helping families move out of poverty.</a:t>
            </a:r>
          </a:p>
          <a:p>
            <a:pPr marL="285750" marR="0" lvl="0" indent="-285750" algn="l" defTabSz="914400" rtl="0" eaLnBrk="1" fontAlgn="auto" latinLnBrk="0" hangingPunct="1">
              <a:lnSpc>
                <a:spcPct val="100000"/>
              </a:lnSpc>
              <a:spcBef>
                <a:spcPts val="1200"/>
              </a:spcBef>
              <a:spcAft>
                <a:spcPts val="0"/>
              </a:spcAft>
              <a:buClrTx/>
              <a:buSzPct val="120000"/>
              <a:buFont typeface="Arial" panose="020B0604020202020204" pitchFamily="34" charset="0"/>
              <a:buChar char="•"/>
              <a:tabLst/>
              <a:defRPr/>
            </a:pPr>
            <a:r>
              <a:rPr kumimoji="0" lang="en-US" sz="1800" b="0" i="0" u="none" strike="noStrike" kern="1200" cap="none" spc="100" normalizeH="0" baseline="0" noProof="0" dirty="0">
                <a:ln>
                  <a:noFill/>
                </a:ln>
                <a:solidFill>
                  <a:srgbClr val="333333"/>
                </a:solidFill>
                <a:effectLst/>
                <a:uLnTx/>
                <a:uFillTx/>
                <a:latin typeface="Corbel" panose="020B0503020204020204" pitchFamily="34" charset="0"/>
                <a:ea typeface="+mn-ea"/>
                <a:cs typeface="Arial" pitchFamily="34" charset="0"/>
              </a:rPr>
              <a:t>The bills resources would enable housing agencies to </a:t>
            </a:r>
            <a:r>
              <a:rPr kumimoji="0" lang="en-US" sz="1800" b="1" i="0" u="none" strike="noStrike" kern="1200" cap="none" spc="100" normalizeH="0" baseline="0" noProof="0" dirty="0">
                <a:ln>
                  <a:noFill/>
                </a:ln>
                <a:solidFill>
                  <a:srgbClr val="29B6A4"/>
                </a:solidFill>
                <a:effectLst/>
                <a:uLnTx/>
                <a:uFillTx/>
                <a:latin typeface="Corbel" panose="020B0503020204020204" pitchFamily="34" charset="0"/>
                <a:ea typeface="+mn-ea"/>
                <a:cs typeface="Arial" pitchFamily="34" charset="0"/>
              </a:rPr>
              <a:t>engage new landlords in the voucher program</a:t>
            </a:r>
            <a:r>
              <a:rPr kumimoji="0" lang="en-US" sz="1800" b="1" i="0" u="none" strike="noStrike" kern="1200" cap="none" spc="100" normalizeH="0" baseline="0" noProof="0" dirty="0">
                <a:ln>
                  <a:noFill/>
                </a:ln>
                <a:solidFill>
                  <a:srgbClr val="333333"/>
                </a:solidFill>
                <a:effectLst/>
                <a:uLnTx/>
                <a:uFillTx/>
                <a:latin typeface="Corbel" panose="020B0503020204020204" pitchFamily="34" charset="0"/>
                <a:ea typeface="+mn-ea"/>
                <a:cs typeface="Arial" pitchFamily="34" charset="0"/>
              </a:rPr>
              <a:t> </a:t>
            </a:r>
            <a:r>
              <a:rPr kumimoji="0" lang="en-US" sz="1800" b="0" i="0" u="none" strike="noStrike" kern="1200" cap="none" spc="100" normalizeH="0" baseline="0" noProof="0" dirty="0">
                <a:ln>
                  <a:noFill/>
                </a:ln>
                <a:solidFill>
                  <a:srgbClr val="333333"/>
                </a:solidFill>
                <a:effectLst/>
                <a:uLnTx/>
                <a:uFillTx/>
                <a:latin typeface="Corbel" panose="020B0503020204020204" pitchFamily="34" charset="0"/>
                <a:ea typeface="+mn-ea"/>
                <a:cs typeface="Arial" pitchFamily="34" charset="0"/>
              </a:rPr>
              <a:t>and connect families with information about housing in high-opportunity neighborhoods, and community-based supports for families as they move.</a:t>
            </a:r>
          </a:p>
        </p:txBody>
      </p:sp>
      <p:sp>
        <p:nvSpPr>
          <p:cNvPr id="4" name="TextBox 92">
            <a:extLst>
              <a:ext uri="{FF2B5EF4-FFF2-40B4-BE49-F238E27FC236}">
                <a16:creationId xmlns:a16="http://schemas.microsoft.com/office/drawing/2014/main" id="{57F3A459-3243-423E-A0F4-27AF43DD7FAA}"/>
              </a:ext>
            </a:extLst>
          </p:cNvPr>
          <p:cNvSpPr txBox="1"/>
          <p:nvPr/>
        </p:nvSpPr>
        <p:spPr>
          <a:xfrm>
            <a:off x="212467" y="172693"/>
            <a:ext cx="9143867" cy="400105"/>
          </a:xfrm>
          <a:prstGeom prst="rect">
            <a:avLst/>
          </a:prstGeom>
          <a:noFill/>
        </p:spPr>
        <p:txBody>
          <a:bodyPr wrap="square" lIns="91350" tIns="45718" rIns="91350" bIns="45718" rtlCol="0">
            <a:spAutoFit/>
          </a:bodyPr>
          <a:lstStyle/>
          <a:p>
            <a:pPr marL="0" marR="0" lvl="0" indent="0" defTabSz="91338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rPr>
              <a:t>Family Stability and Opportunity Vouchers Act</a:t>
            </a:r>
          </a:p>
        </p:txBody>
      </p:sp>
    </p:spTree>
    <p:extLst>
      <p:ext uri="{BB962C8B-B14F-4D97-AF65-F5344CB8AC3E}">
        <p14:creationId xmlns:p14="http://schemas.microsoft.com/office/powerpoint/2010/main" val="35325952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6E6F1A0-AD08-4724-8BAD-3C9A341BA40E}"/>
              </a:ext>
            </a:extLst>
          </p:cNvPr>
          <p:cNvSpPr>
            <a:spLocks noGrp="1"/>
          </p:cNvSpPr>
          <p:nvPr>
            <p:ph idx="1"/>
          </p:nvPr>
        </p:nvSpPr>
        <p:spPr>
          <a:xfrm>
            <a:off x="928577" y="1519113"/>
            <a:ext cx="10207256" cy="5065275"/>
          </a:xfrm>
        </p:spPr>
        <p:txBody>
          <a:bodyPr>
            <a:normAutofit/>
          </a:bodyPr>
          <a:lstStyle/>
          <a:p>
            <a:pPr marL="457200" lvl="0" indent="-457200" defTabSz="914400">
              <a:lnSpc>
                <a:spcPct val="100000"/>
              </a:lnSpc>
              <a:spcBef>
                <a:spcPct val="20000"/>
              </a:spcBef>
              <a:buFont typeface="+mj-lt"/>
              <a:buAutoNum type="arabicPeriod"/>
            </a:pPr>
            <a:r>
              <a:rPr lang="en-US" sz="2200" dirty="0">
                <a:solidFill>
                  <a:srgbClr val="000000"/>
                </a:solidFill>
                <a:latin typeface="Arial" panose="020B0604020202020204" pitchFamily="34" charset="0"/>
                <a:cs typeface="Arial" panose="020B0604020202020204" pitchFamily="34" charset="0"/>
              </a:rPr>
              <a:t>Residential segregation of low-income families in the U.S. is driven more heavily by </a:t>
            </a:r>
            <a:r>
              <a:rPr lang="en-US" sz="2200" b="1" dirty="0">
                <a:solidFill>
                  <a:srgbClr val="29B6A4"/>
                </a:solidFill>
                <a:latin typeface="Arial" panose="020B0604020202020204" pitchFamily="34" charset="0"/>
                <a:cs typeface="Arial" panose="020B0604020202020204" pitchFamily="34" charset="0"/>
              </a:rPr>
              <a:t>behavioral frictions</a:t>
            </a:r>
            <a:r>
              <a:rPr lang="en-US" sz="2200" dirty="0">
                <a:solidFill>
                  <a:srgbClr val="000000"/>
                </a:solidFill>
                <a:latin typeface="Arial" panose="020B0604020202020204" pitchFamily="34" charset="0"/>
                <a:cs typeface="Arial" panose="020B0604020202020204" pitchFamily="34" charset="0"/>
              </a:rPr>
              <a:t> rather than deep-rooted preferences</a:t>
            </a:r>
          </a:p>
          <a:p>
            <a:pPr marL="457200" lvl="0" indent="-457200" defTabSz="914400">
              <a:lnSpc>
                <a:spcPct val="100000"/>
              </a:lnSpc>
              <a:spcBef>
                <a:spcPct val="20000"/>
              </a:spcBef>
              <a:buFont typeface="+mj-lt"/>
              <a:buAutoNum type="arabicPeriod"/>
            </a:pPr>
            <a:endParaRPr lang="en-US" sz="2200" dirty="0">
              <a:solidFill>
                <a:srgbClr val="000000"/>
              </a:solidFill>
              <a:latin typeface="Arial" panose="020B0604020202020204" pitchFamily="34" charset="0"/>
              <a:cs typeface="Arial" panose="020B0604020202020204" pitchFamily="34" charset="0"/>
            </a:endParaRPr>
          </a:p>
          <a:p>
            <a:pPr marL="457200" lvl="0" indent="-457200" defTabSz="914400">
              <a:lnSpc>
                <a:spcPct val="100000"/>
              </a:lnSpc>
              <a:spcBef>
                <a:spcPct val="20000"/>
              </a:spcBef>
              <a:buFont typeface="+mj-lt"/>
              <a:buAutoNum type="arabicPeriod"/>
            </a:pPr>
            <a:endParaRPr lang="en-US" sz="2200" dirty="0">
              <a:solidFill>
                <a:srgbClr val="000000"/>
              </a:solidFill>
              <a:latin typeface="Arial" panose="020B0604020202020204" pitchFamily="34" charset="0"/>
              <a:cs typeface="Arial" panose="020B0604020202020204" pitchFamily="34" charset="0"/>
            </a:endParaRPr>
          </a:p>
          <a:p>
            <a:pPr marL="457200" lvl="0" indent="-457200" defTabSz="914400">
              <a:lnSpc>
                <a:spcPct val="100000"/>
              </a:lnSpc>
              <a:spcBef>
                <a:spcPct val="20000"/>
              </a:spcBef>
              <a:buFont typeface="+mj-lt"/>
              <a:buAutoNum type="arabicPeriod"/>
            </a:pPr>
            <a:r>
              <a:rPr lang="en-US" sz="2200" dirty="0">
                <a:solidFill>
                  <a:srgbClr val="000000"/>
                </a:solidFill>
                <a:latin typeface="Arial" panose="020B0604020202020204" pitchFamily="34" charset="0"/>
                <a:cs typeface="Arial" panose="020B0604020202020204" pitchFamily="34" charset="0"/>
              </a:rPr>
              <a:t>Affordable housing </a:t>
            </a:r>
            <a:r>
              <a:rPr lang="en-US" sz="2200" b="1" dirty="0">
                <a:solidFill>
                  <a:srgbClr val="29B6A4"/>
                </a:solidFill>
                <a:latin typeface="Arial" panose="020B0604020202020204" pitchFamily="34" charset="0"/>
                <a:cs typeface="Arial" panose="020B0604020202020204" pitchFamily="34" charset="0"/>
              </a:rPr>
              <a:t>policies</a:t>
            </a:r>
            <a:r>
              <a:rPr lang="en-US" sz="2200" dirty="0">
                <a:solidFill>
                  <a:srgbClr val="000000"/>
                </a:solidFill>
                <a:latin typeface="Arial" panose="020B0604020202020204" pitchFamily="34" charset="0"/>
                <a:cs typeface="Arial" panose="020B0604020202020204" pitchFamily="34" charset="0"/>
              </a:rPr>
              <a:t> are now being redesigned to reduce such frictions in light of this evidence</a:t>
            </a:r>
          </a:p>
          <a:p>
            <a:pPr marL="457200" lvl="0" indent="-457200" defTabSz="914400">
              <a:lnSpc>
                <a:spcPct val="100000"/>
              </a:lnSpc>
              <a:spcBef>
                <a:spcPct val="20000"/>
              </a:spcBef>
              <a:buFont typeface="+mj-lt"/>
              <a:buAutoNum type="arabicPeriod"/>
            </a:pPr>
            <a:endParaRPr lang="en-US" sz="2200" dirty="0">
              <a:solidFill>
                <a:srgbClr val="000000"/>
              </a:solidFill>
              <a:latin typeface="Arial" panose="020B0604020202020204" pitchFamily="34" charset="0"/>
              <a:cs typeface="Arial" panose="020B0604020202020204" pitchFamily="34" charset="0"/>
            </a:endParaRPr>
          </a:p>
          <a:p>
            <a:pPr marL="457200" lvl="0" indent="-457200" defTabSz="914400">
              <a:lnSpc>
                <a:spcPct val="100000"/>
              </a:lnSpc>
              <a:spcBef>
                <a:spcPct val="20000"/>
              </a:spcBef>
              <a:buFont typeface="+mj-lt"/>
              <a:buAutoNum type="arabicPeriod"/>
            </a:pPr>
            <a:endParaRPr lang="en-US" sz="2200" dirty="0">
              <a:solidFill>
                <a:srgbClr val="000000"/>
              </a:solidFill>
              <a:latin typeface="Arial" panose="020B0604020202020204" pitchFamily="34" charset="0"/>
              <a:cs typeface="Arial" panose="020B0604020202020204" pitchFamily="34" charset="0"/>
            </a:endParaRPr>
          </a:p>
          <a:p>
            <a:pPr marL="457200" indent="-457200">
              <a:lnSpc>
                <a:spcPct val="100000"/>
              </a:lnSpc>
              <a:spcBef>
                <a:spcPct val="20000"/>
              </a:spcBef>
              <a:buFont typeface="+mj-lt"/>
              <a:buAutoNum type="arabicPeriod"/>
            </a:pPr>
            <a:r>
              <a:rPr lang="en-US" sz="2200" dirty="0">
                <a:solidFill>
                  <a:srgbClr val="000000"/>
                </a:solidFill>
                <a:latin typeface="Arial" panose="020B0604020202020204" pitchFamily="34" charset="0"/>
                <a:cs typeface="Arial" panose="020B0604020202020204" pitchFamily="34" charset="0"/>
              </a:rPr>
              <a:t>More broadly, </a:t>
            </a:r>
            <a:r>
              <a:rPr lang="en-US" sz="2200" b="1" dirty="0" smtClean="0">
                <a:solidFill>
                  <a:srgbClr val="29B6A4"/>
                </a:solidFill>
                <a:latin typeface="Arial" panose="020B0604020202020204" pitchFamily="34" charset="0"/>
                <a:cs typeface="Arial" panose="020B0604020202020204" pitchFamily="34" charset="0"/>
              </a:rPr>
              <a:t>sociological </a:t>
            </a:r>
            <a:r>
              <a:rPr lang="en-US" sz="2200" b="1" dirty="0">
                <a:solidFill>
                  <a:srgbClr val="29B6A4"/>
                </a:solidFill>
                <a:latin typeface="Arial" panose="020B0604020202020204" pitchFamily="34" charset="0"/>
                <a:cs typeface="Arial" panose="020B0604020202020204" pitchFamily="34" charset="0"/>
              </a:rPr>
              <a:t>determinants of choice </a:t>
            </a:r>
            <a:r>
              <a:rPr lang="en-US" sz="2200" dirty="0" smtClean="0">
                <a:latin typeface="Arial" panose="020B0604020202020204" pitchFamily="34" charset="0"/>
                <a:cs typeface="Arial" panose="020B0604020202020204" pitchFamily="34" charset="0"/>
              </a:rPr>
              <a:t>appea</a:t>
            </a:r>
            <a:r>
              <a:rPr lang="en-US" sz="2200" dirty="0" smtClean="0">
                <a:latin typeface="Arial" panose="020B0604020202020204" pitchFamily="34" charset="0"/>
                <a:cs typeface="Arial" panose="020B0604020202020204" pitchFamily="34" charset="0"/>
              </a:rPr>
              <a:t>r to be important </a:t>
            </a:r>
            <a:r>
              <a:rPr lang="en-US" sz="2200" dirty="0" smtClean="0">
                <a:solidFill>
                  <a:srgbClr val="000000"/>
                </a:solidFill>
                <a:latin typeface="Arial" panose="020B0604020202020204" pitchFamily="34" charset="0"/>
                <a:cs typeface="Arial" panose="020B0604020202020204" pitchFamily="34" charset="0"/>
              </a:rPr>
              <a:t>in </a:t>
            </a:r>
            <a:r>
              <a:rPr lang="en-US" sz="2200" dirty="0">
                <a:solidFill>
                  <a:srgbClr val="000000"/>
                </a:solidFill>
                <a:latin typeface="Arial" panose="020B0604020202020204" pitchFamily="34" charset="0"/>
                <a:cs typeface="Arial" panose="020B0604020202020204" pitchFamily="34" charset="0"/>
              </a:rPr>
              <a:t>many other domains</a:t>
            </a:r>
          </a:p>
        </p:txBody>
      </p:sp>
      <p:sp>
        <p:nvSpPr>
          <p:cNvPr id="7" name="Title 1">
            <a:extLst>
              <a:ext uri="{FF2B5EF4-FFF2-40B4-BE49-F238E27FC236}">
                <a16:creationId xmlns:a16="http://schemas.microsoft.com/office/drawing/2014/main" id="{3D4F596B-E80C-4616-A3B6-45D8DF0A01FE}"/>
              </a:ext>
            </a:extLst>
          </p:cNvPr>
          <p:cNvSpPr>
            <a:spLocks noGrp="1"/>
          </p:cNvSpPr>
          <p:nvPr/>
        </p:nvSpPr>
        <p:spPr>
          <a:xfrm>
            <a:off x="838200" y="1636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8" name="TextBox 92">
            <a:extLst>
              <a:ext uri="{FF2B5EF4-FFF2-40B4-BE49-F238E27FC236}">
                <a16:creationId xmlns:a16="http://schemas.microsoft.com/office/drawing/2014/main" id="{03C6A590-C07A-4089-8824-E392A25B83AB}"/>
              </a:ext>
            </a:extLst>
          </p:cNvPr>
          <p:cNvSpPr txBox="1"/>
          <p:nvPr/>
        </p:nvSpPr>
        <p:spPr>
          <a:xfrm>
            <a:off x="212467" y="172693"/>
            <a:ext cx="9143867" cy="400105"/>
          </a:xfrm>
          <a:prstGeom prst="rect">
            <a:avLst/>
          </a:prstGeom>
          <a:noFill/>
        </p:spPr>
        <p:txBody>
          <a:bodyPr wrap="square" lIns="91350" tIns="45718" rIns="91350" bIns="45718" rtlCol="0">
            <a:spAutoFit/>
          </a:bodyPr>
          <a:lstStyle/>
          <a:p>
            <a:pPr defTabSz="913380">
              <a:defRPr/>
            </a:pPr>
            <a:r>
              <a:rPr lang="en-US" sz="2000" b="1" kern="0" dirty="0">
                <a:latin typeface="Arial" panose="020B0604020202020204" pitchFamily="34" charset="0"/>
                <a:cs typeface="Arial" panose="020B0604020202020204" pitchFamily="34" charset="0"/>
              </a:rPr>
              <a:t>Implications of CMTO Seattle </a:t>
            </a:r>
            <a:r>
              <a:rPr lang="en-US" sz="2000" b="1" kern="0" dirty="0" smtClean="0">
                <a:latin typeface="Arial" panose="020B0604020202020204" pitchFamily="34" charset="0"/>
                <a:cs typeface="Arial" panose="020B0604020202020204" pitchFamily="34" charset="0"/>
              </a:rPr>
              <a:t>Experiment</a:t>
            </a:r>
            <a:endParaRPr lang="en-US" sz="2000" b="1"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33072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E0EBDC8-FC0E-47EC-87F3-6BD8E2F011FF}"/>
              </a:ext>
            </a:extLst>
          </p:cNvPr>
          <p:cNvSpPr txBox="1"/>
          <p:nvPr/>
        </p:nvSpPr>
        <p:spPr>
          <a:xfrm>
            <a:off x="0" y="6550227"/>
            <a:ext cx="9493252" cy="307773"/>
          </a:xfrm>
          <a:prstGeom prst="rect">
            <a:avLst/>
          </a:prstGeom>
          <a:noFill/>
        </p:spPr>
        <p:txBody>
          <a:bodyPr wrap="square" lIns="91368" tIns="45718" rIns="91368" bIns="45718" rtlCol="0">
            <a:spAutoFit/>
          </a:bodyPr>
          <a:lstStyle/>
          <a:p>
            <a:pPr marL="0" marR="0" lvl="0" indent="0" algn="l" defTabSz="913584"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Source: Chetty</a:t>
            </a:r>
            <a:r>
              <a:rPr lang="en-US" sz="1400" i="1" dirty="0">
                <a:solidFill>
                  <a:prstClr val="black"/>
                </a:solidFill>
                <a:latin typeface="Arial" panose="020B0604020202020204" pitchFamily="34" charset="0"/>
                <a:cs typeface="Arial" panose="020B0604020202020204" pitchFamily="34" charset="0"/>
              </a:rPr>
              <a:t> et al. </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 progress)</a:t>
            </a:r>
          </a:p>
        </p:txBody>
      </p:sp>
      <p:sp>
        <p:nvSpPr>
          <p:cNvPr id="54" name="Freeform 40">
            <a:extLst>
              <a:ext uri="{FF2B5EF4-FFF2-40B4-BE49-F238E27FC236}">
                <a16:creationId xmlns:a16="http://schemas.microsoft.com/office/drawing/2014/main" id="{05DAA6C7-30DA-42A1-B41A-64B36F12E557}"/>
              </a:ext>
            </a:extLst>
          </p:cNvPr>
          <p:cNvSpPr>
            <a:spLocks/>
          </p:cNvSpPr>
          <p:nvPr/>
        </p:nvSpPr>
        <p:spPr bwMode="auto">
          <a:xfrm>
            <a:off x="1356133" y="1660782"/>
            <a:ext cx="9913146" cy="3408000"/>
          </a:xfrm>
          <a:custGeom>
            <a:avLst/>
            <a:gdLst>
              <a:gd name="T0" fmla="*/ 0 w 2753"/>
              <a:gd name="T1" fmla="*/ 1285 h 1285"/>
              <a:gd name="T2" fmla="*/ 250 w 2753"/>
              <a:gd name="T3" fmla="*/ 1262 h 1285"/>
              <a:gd name="T4" fmla="*/ 501 w 2753"/>
              <a:gd name="T5" fmla="*/ 1228 h 1285"/>
              <a:gd name="T6" fmla="*/ 751 w 2753"/>
              <a:gd name="T7" fmla="*/ 1172 h 1285"/>
              <a:gd name="T8" fmla="*/ 1001 w 2753"/>
              <a:gd name="T9" fmla="*/ 1107 h 1285"/>
              <a:gd name="T10" fmla="*/ 1252 w 2753"/>
              <a:gd name="T11" fmla="*/ 1165 h 1285"/>
              <a:gd name="T12" fmla="*/ 1502 w 2753"/>
              <a:gd name="T13" fmla="*/ 827 h 1285"/>
              <a:gd name="T14" fmla="*/ 1752 w 2753"/>
              <a:gd name="T15" fmla="*/ 483 h 1285"/>
              <a:gd name="T16" fmla="*/ 2002 w 2753"/>
              <a:gd name="T17" fmla="*/ 384 h 1285"/>
              <a:gd name="T18" fmla="*/ 2253 w 2753"/>
              <a:gd name="T19" fmla="*/ 289 h 1285"/>
              <a:gd name="T20" fmla="*/ 2503 w 2753"/>
              <a:gd name="T21" fmla="*/ 157 h 1285"/>
              <a:gd name="T22" fmla="*/ 2753 w 2753"/>
              <a:gd name="T23" fmla="*/ 0 h 1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53" h="1285">
                <a:moveTo>
                  <a:pt x="0" y="1285"/>
                </a:moveTo>
                <a:lnTo>
                  <a:pt x="250" y="1262"/>
                </a:lnTo>
                <a:lnTo>
                  <a:pt x="501" y="1228"/>
                </a:lnTo>
                <a:lnTo>
                  <a:pt x="751" y="1172"/>
                </a:lnTo>
                <a:lnTo>
                  <a:pt x="1001" y="1107"/>
                </a:lnTo>
                <a:lnTo>
                  <a:pt x="1252" y="1165"/>
                </a:lnTo>
                <a:lnTo>
                  <a:pt x="1502" y="827"/>
                </a:lnTo>
                <a:lnTo>
                  <a:pt x="1752" y="483"/>
                </a:lnTo>
                <a:lnTo>
                  <a:pt x="2002" y="384"/>
                </a:lnTo>
                <a:lnTo>
                  <a:pt x="2253" y="289"/>
                </a:lnTo>
                <a:lnTo>
                  <a:pt x="2503" y="157"/>
                </a:lnTo>
                <a:lnTo>
                  <a:pt x="2753" y="0"/>
                </a:lnTo>
              </a:path>
            </a:pathLst>
          </a:custGeom>
          <a:noFill/>
          <a:ln w="28575" cap="flat">
            <a:solidFill>
              <a:srgbClr val="3ADBC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55" name="Oval 41">
            <a:extLst>
              <a:ext uri="{FF2B5EF4-FFF2-40B4-BE49-F238E27FC236}">
                <a16:creationId xmlns:a16="http://schemas.microsoft.com/office/drawing/2014/main" id="{D98F0267-ED70-40D0-9DEB-C3CC5E546B7D}"/>
              </a:ext>
            </a:extLst>
          </p:cNvPr>
          <p:cNvSpPr>
            <a:spLocks noChangeArrowheads="1"/>
          </p:cNvSpPr>
          <p:nvPr/>
        </p:nvSpPr>
        <p:spPr bwMode="auto">
          <a:xfrm>
            <a:off x="1276915" y="5013086"/>
            <a:ext cx="91440" cy="91440"/>
          </a:xfrm>
          <a:prstGeom prst="ellipse">
            <a:avLst/>
          </a:prstGeom>
          <a:solidFill>
            <a:srgbClr val="3ADBC5"/>
          </a:solidFill>
          <a:ln w="0">
            <a:solidFill>
              <a:srgbClr val="3ADBC5"/>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57" name="Oval 43">
            <a:extLst>
              <a:ext uri="{FF2B5EF4-FFF2-40B4-BE49-F238E27FC236}">
                <a16:creationId xmlns:a16="http://schemas.microsoft.com/office/drawing/2014/main" id="{8E096DC7-5842-4E9F-971D-A4D68940232B}"/>
              </a:ext>
            </a:extLst>
          </p:cNvPr>
          <p:cNvSpPr>
            <a:spLocks noChangeArrowheads="1"/>
          </p:cNvSpPr>
          <p:nvPr/>
        </p:nvSpPr>
        <p:spPr bwMode="auto">
          <a:xfrm>
            <a:off x="2180727" y="4952088"/>
            <a:ext cx="91440" cy="91440"/>
          </a:xfrm>
          <a:prstGeom prst="ellipse">
            <a:avLst/>
          </a:prstGeom>
          <a:solidFill>
            <a:srgbClr val="3ADBC5"/>
          </a:solidFill>
          <a:ln w="0">
            <a:solidFill>
              <a:srgbClr val="3ADBC5"/>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9" name="Oval 45">
            <a:extLst>
              <a:ext uri="{FF2B5EF4-FFF2-40B4-BE49-F238E27FC236}">
                <a16:creationId xmlns:a16="http://schemas.microsoft.com/office/drawing/2014/main" id="{6EF81FD1-AD88-4332-97DC-9C8C2B95D852}"/>
              </a:ext>
            </a:extLst>
          </p:cNvPr>
          <p:cNvSpPr>
            <a:spLocks noChangeArrowheads="1"/>
          </p:cNvSpPr>
          <p:nvPr/>
        </p:nvSpPr>
        <p:spPr bwMode="auto">
          <a:xfrm>
            <a:off x="3080940" y="4859262"/>
            <a:ext cx="91440" cy="91440"/>
          </a:xfrm>
          <a:prstGeom prst="ellipse">
            <a:avLst/>
          </a:prstGeom>
          <a:solidFill>
            <a:schemeClr val="tx1"/>
          </a:solid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2" name="Oval 48">
            <a:extLst>
              <a:ext uri="{FF2B5EF4-FFF2-40B4-BE49-F238E27FC236}">
                <a16:creationId xmlns:a16="http://schemas.microsoft.com/office/drawing/2014/main" id="{9EC02DBC-AA1D-429D-B913-2BC4E15853CE}"/>
              </a:ext>
            </a:extLst>
          </p:cNvPr>
          <p:cNvSpPr>
            <a:spLocks noChangeArrowheads="1"/>
          </p:cNvSpPr>
          <p:nvPr/>
        </p:nvSpPr>
        <p:spPr bwMode="auto">
          <a:xfrm>
            <a:off x="3995556" y="4718699"/>
            <a:ext cx="91440" cy="91440"/>
          </a:xfrm>
          <a:prstGeom prst="ellipse">
            <a:avLst/>
          </a:prstGeom>
          <a:solidFill>
            <a:srgbClr val="3ADBC5"/>
          </a:solidFill>
          <a:ln w="11113" cap="flat">
            <a:solidFill>
              <a:srgbClr val="3ADB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6" name="Oval 52">
            <a:extLst>
              <a:ext uri="{FF2B5EF4-FFF2-40B4-BE49-F238E27FC236}">
                <a16:creationId xmlns:a16="http://schemas.microsoft.com/office/drawing/2014/main" id="{9A5490C8-6587-4EF9-B936-E8D8A2D14692}"/>
              </a:ext>
            </a:extLst>
          </p:cNvPr>
          <p:cNvSpPr>
            <a:spLocks noChangeArrowheads="1"/>
          </p:cNvSpPr>
          <p:nvPr/>
        </p:nvSpPr>
        <p:spPr bwMode="auto">
          <a:xfrm>
            <a:off x="5795982" y="4702786"/>
            <a:ext cx="91440" cy="91440"/>
          </a:xfrm>
          <a:prstGeom prst="ellipse">
            <a:avLst/>
          </a:prstGeom>
          <a:solidFill>
            <a:srgbClr val="3ADBC5"/>
          </a:solidFill>
          <a:ln w="11113" cap="flat">
            <a:solidFill>
              <a:srgbClr val="3ADB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8" name="Oval 54">
            <a:extLst>
              <a:ext uri="{FF2B5EF4-FFF2-40B4-BE49-F238E27FC236}">
                <a16:creationId xmlns:a16="http://schemas.microsoft.com/office/drawing/2014/main" id="{75996823-C3A4-4CE3-BCC5-5BDC3E2152A4}"/>
              </a:ext>
            </a:extLst>
          </p:cNvPr>
          <p:cNvSpPr>
            <a:spLocks noChangeArrowheads="1"/>
          </p:cNvSpPr>
          <p:nvPr/>
        </p:nvSpPr>
        <p:spPr bwMode="auto">
          <a:xfrm>
            <a:off x="6699797" y="3806363"/>
            <a:ext cx="91440" cy="95477"/>
          </a:xfrm>
          <a:prstGeom prst="ellipse">
            <a:avLst/>
          </a:prstGeom>
          <a:solidFill>
            <a:srgbClr val="3ADBC5"/>
          </a:solidFill>
          <a:ln w="11113" cap="flat">
            <a:solidFill>
              <a:srgbClr val="3ADB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0" name="Oval 56">
            <a:extLst>
              <a:ext uri="{FF2B5EF4-FFF2-40B4-BE49-F238E27FC236}">
                <a16:creationId xmlns:a16="http://schemas.microsoft.com/office/drawing/2014/main" id="{13928102-6B44-492D-9829-8A591DE8F650}"/>
              </a:ext>
            </a:extLst>
          </p:cNvPr>
          <p:cNvSpPr>
            <a:spLocks noChangeArrowheads="1"/>
          </p:cNvSpPr>
          <p:nvPr/>
        </p:nvSpPr>
        <p:spPr bwMode="auto">
          <a:xfrm>
            <a:off x="7600010" y="2894028"/>
            <a:ext cx="91440" cy="91440"/>
          </a:xfrm>
          <a:prstGeom prst="ellipse">
            <a:avLst/>
          </a:prstGeom>
          <a:solidFill>
            <a:srgbClr val="3ADBC5"/>
          </a:solidFill>
          <a:ln w="11113" cap="flat">
            <a:solidFill>
              <a:srgbClr val="3ADB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1" name="Oval 57">
            <a:extLst>
              <a:ext uri="{FF2B5EF4-FFF2-40B4-BE49-F238E27FC236}">
                <a16:creationId xmlns:a16="http://schemas.microsoft.com/office/drawing/2014/main" id="{117CBB86-6B14-4E59-B388-C90D68E907B6}"/>
              </a:ext>
            </a:extLst>
          </p:cNvPr>
          <p:cNvSpPr>
            <a:spLocks noChangeArrowheads="1"/>
          </p:cNvSpPr>
          <p:nvPr/>
        </p:nvSpPr>
        <p:spPr bwMode="auto">
          <a:xfrm>
            <a:off x="8489419" y="2623509"/>
            <a:ext cx="91440" cy="91440"/>
          </a:xfrm>
          <a:prstGeom prst="ellipse">
            <a:avLst/>
          </a:prstGeom>
          <a:solidFill>
            <a:srgbClr val="3ADBC5"/>
          </a:solidFill>
          <a:ln w="0">
            <a:solidFill>
              <a:srgbClr val="3ADBC5"/>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4" name="Oval 60">
            <a:extLst>
              <a:ext uri="{FF2B5EF4-FFF2-40B4-BE49-F238E27FC236}">
                <a16:creationId xmlns:a16="http://schemas.microsoft.com/office/drawing/2014/main" id="{D5B534B6-19F4-440F-91AD-64E330EAA477}"/>
              </a:ext>
            </a:extLst>
          </p:cNvPr>
          <p:cNvSpPr>
            <a:spLocks noChangeArrowheads="1"/>
          </p:cNvSpPr>
          <p:nvPr/>
        </p:nvSpPr>
        <p:spPr bwMode="auto">
          <a:xfrm>
            <a:off x="9404035" y="2379513"/>
            <a:ext cx="91440" cy="91440"/>
          </a:xfrm>
          <a:prstGeom prst="ellipse">
            <a:avLst/>
          </a:prstGeom>
          <a:solidFill>
            <a:srgbClr val="3ADBC5"/>
          </a:solidFill>
          <a:ln w="11113" cap="flat">
            <a:solidFill>
              <a:srgbClr val="3ADB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6" name="Oval 62">
            <a:extLst>
              <a:ext uri="{FF2B5EF4-FFF2-40B4-BE49-F238E27FC236}">
                <a16:creationId xmlns:a16="http://schemas.microsoft.com/office/drawing/2014/main" id="{E293220C-FBC9-46D6-B8D6-608275B98790}"/>
              </a:ext>
            </a:extLst>
          </p:cNvPr>
          <p:cNvSpPr>
            <a:spLocks noChangeArrowheads="1"/>
          </p:cNvSpPr>
          <p:nvPr/>
        </p:nvSpPr>
        <p:spPr bwMode="auto">
          <a:xfrm>
            <a:off x="10304248" y="2029430"/>
            <a:ext cx="91440" cy="91440"/>
          </a:xfrm>
          <a:prstGeom prst="ellipse">
            <a:avLst/>
          </a:prstGeom>
          <a:solidFill>
            <a:srgbClr val="3ADBC5"/>
          </a:solidFill>
          <a:ln w="11113" cap="flat">
            <a:solidFill>
              <a:srgbClr val="3ADB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8" name="Freeform 64">
            <a:extLst>
              <a:ext uri="{FF2B5EF4-FFF2-40B4-BE49-F238E27FC236}">
                <a16:creationId xmlns:a16="http://schemas.microsoft.com/office/drawing/2014/main" id="{784A1D83-DD2D-46D3-9D2A-370D4BFC6B8E}"/>
              </a:ext>
            </a:extLst>
          </p:cNvPr>
          <p:cNvSpPr>
            <a:spLocks/>
          </p:cNvSpPr>
          <p:nvPr/>
        </p:nvSpPr>
        <p:spPr bwMode="auto">
          <a:xfrm>
            <a:off x="11204461" y="1613044"/>
            <a:ext cx="91440" cy="91440"/>
          </a:xfrm>
          <a:custGeom>
            <a:avLst/>
            <a:gdLst>
              <a:gd name="T0" fmla="*/ 37 w 37"/>
              <a:gd name="T1" fmla="*/ 18 h 37"/>
              <a:gd name="T2" fmla="*/ 18 w 37"/>
              <a:gd name="T3" fmla="*/ 37 h 37"/>
              <a:gd name="T4" fmla="*/ 0 w 37"/>
              <a:gd name="T5" fmla="*/ 18 h 37"/>
              <a:gd name="T6" fmla="*/ 18 w 37"/>
              <a:gd name="T7" fmla="*/ 0 h 37"/>
              <a:gd name="T8" fmla="*/ 37 w 37"/>
              <a:gd name="T9" fmla="*/ 18 h 37"/>
            </a:gdLst>
            <a:ahLst/>
            <a:cxnLst>
              <a:cxn ang="0">
                <a:pos x="T0" y="T1"/>
              </a:cxn>
              <a:cxn ang="0">
                <a:pos x="T2" y="T3"/>
              </a:cxn>
              <a:cxn ang="0">
                <a:pos x="T4" y="T5"/>
              </a:cxn>
              <a:cxn ang="0">
                <a:pos x="T6" y="T7"/>
              </a:cxn>
              <a:cxn ang="0">
                <a:pos x="T8" y="T9"/>
              </a:cxn>
            </a:cxnLst>
            <a:rect l="0" t="0" r="r" b="b"/>
            <a:pathLst>
              <a:path w="37" h="37">
                <a:moveTo>
                  <a:pt x="37" y="18"/>
                </a:moveTo>
                <a:cubicBezTo>
                  <a:pt x="37" y="29"/>
                  <a:pt x="28" y="37"/>
                  <a:pt x="18" y="37"/>
                </a:cubicBezTo>
                <a:cubicBezTo>
                  <a:pt x="9" y="37"/>
                  <a:pt x="0" y="29"/>
                  <a:pt x="0" y="18"/>
                </a:cubicBezTo>
                <a:cubicBezTo>
                  <a:pt x="0" y="9"/>
                  <a:pt x="9" y="0"/>
                  <a:pt x="18" y="0"/>
                </a:cubicBezTo>
                <a:cubicBezTo>
                  <a:pt x="28" y="0"/>
                  <a:pt x="37" y="9"/>
                  <a:pt x="37" y="18"/>
                </a:cubicBezTo>
              </a:path>
            </a:pathLst>
          </a:custGeom>
          <a:solidFill>
            <a:srgbClr val="3ADBC5"/>
          </a:solidFill>
          <a:ln w="11113" cap="flat">
            <a:solidFill>
              <a:srgbClr val="3ADB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9" name="Freeform 65">
            <a:extLst>
              <a:ext uri="{FF2B5EF4-FFF2-40B4-BE49-F238E27FC236}">
                <a16:creationId xmlns:a16="http://schemas.microsoft.com/office/drawing/2014/main" id="{1EBE1002-58B5-471C-823F-00216593268E}"/>
              </a:ext>
            </a:extLst>
          </p:cNvPr>
          <p:cNvSpPr>
            <a:spLocks/>
          </p:cNvSpPr>
          <p:nvPr/>
        </p:nvSpPr>
        <p:spPr bwMode="auto">
          <a:xfrm>
            <a:off x="1356133" y="2581075"/>
            <a:ext cx="9913146" cy="2490359"/>
          </a:xfrm>
          <a:custGeom>
            <a:avLst/>
            <a:gdLst>
              <a:gd name="T0" fmla="*/ 0 w 2753"/>
              <a:gd name="T1" fmla="*/ 939 h 939"/>
              <a:gd name="T2" fmla="*/ 250 w 2753"/>
              <a:gd name="T3" fmla="*/ 919 h 939"/>
              <a:gd name="T4" fmla="*/ 501 w 2753"/>
              <a:gd name="T5" fmla="*/ 879 h 939"/>
              <a:gd name="T6" fmla="*/ 751 w 2753"/>
              <a:gd name="T7" fmla="*/ 802 h 939"/>
              <a:gd name="T8" fmla="*/ 1001 w 2753"/>
              <a:gd name="T9" fmla="*/ 746 h 939"/>
              <a:gd name="T10" fmla="*/ 1252 w 2753"/>
              <a:gd name="T11" fmla="*/ 670 h 939"/>
              <a:gd name="T12" fmla="*/ 1502 w 2753"/>
              <a:gd name="T13" fmla="*/ 507 h 939"/>
              <a:gd name="T14" fmla="*/ 1752 w 2753"/>
              <a:gd name="T15" fmla="*/ 362 h 939"/>
              <a:gd name="T16" fmla="*/ 2002 w 2753"/>
              <a:gd name="T17" fmla="*/ 251 h 939"/>
              <a:gd name="T18" fmla="*/ 2253 w 2753"/>
              <a:gd name="T19" fmla="*/ 177 h 939"/>
              <a:gd name="T20" fmla="*/ 2503 w 2753"/>
              <a:gd name="T21" fmla="*/ 54 h 939"/>
              <a:gd name="T22" fmla="*/ 2753 w 2753"/>
              <a:gd name="T23" fmla="*/ 0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53" h="939">
                <a:moveTo>
                  <a:pt x="0" y="939"/>
                </a:moveTo>
                <a:lnTo>
                  <a:pt x="250" y="919"/>
                </a:lnTo>
                <a:lnTo>
                  <a:pt x="501" y="879"/>
                </a:lnTo>
                <a:lnTo>
                  <a:pt x="751" y="802"/>
                </a:lnTo>
                <a:lnTo>
                  <a:pt x="1001" y="746"/>
                </a:lnTo>
                <a:lnTo>
                  <a:pt x="1252" y="670"/>
                </a:lnTo>
                <a:lnTo>
                  <a:pt x="1502" y="507"/>
                </a:lnTo>
                <a:lnTo>
                  <a:pt x="1752" y="362"/>
                </a:lnTo>
                <a:lnTo>
                  <a:pt x="2002" y="251"/>
                </a:lnTo>
                <a:lnTo>
                  <a:pt x="2253" y="177"/>
                </a:lnTo>
                <a:lnTo>
                  <a:pt x="2503" y="54"/>
                </a:lnTo>
                <a:lnTo>
                  <a:pt x="2753" y="0"/>
                </a:lnTo>
              </a:path>
            </a:pathLst>
          </a:custGeom>
          <a:noFill/>
          <a:ln w="28575" cap="flat">
            <a:solidFill>
              <a:srgbClr val="E8880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80" name="Oval 66">
            <a:extLst>
              <a:ext uri="{FF2B5EF4-FFF2-40B4-BE49-F238E27FC236}">
                <a16:creationId xmlns:a16="http://schemas.microsoft.com/office/drawing/2014/main" id="{87CEB352-EA5E-4BF2-ACAA-E2C712706ED5}"/>
              </a:ext>
            </a:extLst>
          </p:cNvPr>
          <p:cNvSpPr>
            <a:spLocks noChangeArrowheads="1"/>
          </p:cNvSpPr>
          <p:nvPr/>
        </p:nvSpPr>
        <p:spPr bwMode="auto">
          <a:xfrm>
            <a:off x="1276915" y="5015739"/>
            <a:ext cx="91440" cy="91440"/>
          </a:xfrm>
          <a:prstGeom prst="ellipse">
            <a:avLst/>
          </a:prstGeom>
          <a:solidFill>
            <a:srgbClr val="E88808"/>
          </a:solidFill>
          <a:ln w="0">
            <a:solidFill>
              <a:srgbClr val="E88808"/>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2" name="Oval 68">
            <a:extLst>
              <a:ext uri="{FF2B5EF4-FFF2-40B4-BE49-F238E27FC236}">
                <a16:creationId xmlns:a16="http://schemas.microsoft.com/office/drawing/2014/main" id="{0D21BF85-265D-4DDB-87BB-7F1C78D7B8E7}"/>
              </a:ext>
            </a:extLst>
          </p:cNvPr>
          <p:cNvSpPr>
            <a:spLocks noChangeArrowheads="1"/>
          </p:cNvSpPr>
          <p:nvPr/>
        </p:nvSpPr>
        <p:spPr bwMode="auto">
          <a:xfrm>
            <a:off x="2180727" y="4960043"/>
            <a:ext cx="91440" cy="91440"/>
          </a:xfrm>
          <a:prstGeom prst="ellipse">
            <a:avLst/>
          </a:prstGeom>
          <a:solidFill>
            <a:srgbClr val="E88808"/>
          </a:solidFill>
          <a:ln w="0">
            <a:solidFill>
              <a:srgbClr val="E88808"/>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4" name="Oval 70">
            <a:extLst>
              <a:ext uri="{FF2B5EF4-FFF2-40B4-BE49-F238E27FC236}">
                <a16:creationId xmlns:a16="http://schemas.microsoft.com/office/drawing/2014/main" id="{C86E26EC-CCC0-4F77-AA0D-63DB0902E8A2}"/>
              </a:ext>
            </a:extLst>
          </p:cNvPr>
          <p:cNvSpPr>
            <a:spLocks noChangeArrowheads="1"/>
          </p:cNvSpPr>
          <p:nvPr/>
        </p:nvSpPr>
        <p:spPr bwMode="auto">
          <a:xfrm>
            <a:off x="3080940" y="4853958"/>
            <a:ext cx="91440" cy="91440"/>
          </a:xfrm>
          <a:prstGeom prst="ellipse">
            <a:avLst/>
          </a:prstGeom>
          <a:solidFill>
            <a:srgbClr val="3ADBC5"/>
          </a:solidFill>
          <a:ln w="0">
            <a:solidFill>
              <a:srgbClr val="3ADBC5"/>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5" name="Freeform 71">
            <a:extLst>
              <a:ext uri="{FF2B5EF4-FFF2-40B4-BE49-F238E27FC236}">
                <a16:creationId xmlns:a16="http://schemas.microsoft.com/office/drawing/2014/main" id="{75D36388-2BDC-4DAE-9783-EADBE543DF88}"/>
              </a:ext>
            </a:extLst>
          </p:cNvPr>
          <p:cNvSpPr>
            <a:spLocks/>
          </p:cNvSpPr>
          <p:nvPr/>
        </p:nvSpPr>
        <p:spPr bwMode="auto">
          <a:xfrm>
            <a:off x="3091743" y="4861915"/>
            <a:ext cx="91440" cy="91440"/>
          </a:xfrm>
          <a:custGeom>
            <a:avLst/>
            <a:gdLst>
              <a:gd name="T0" fmla="*/ 37 w 37"/>
              <a:gd name="T1" fmla="*/ 19 h 37"/>
              <a:gd name="T2" fmla="*/ 18 w 37"/>
              <a:gd name="T3" fmla="*/ 37 h 37"/>
              <a:gd name="T4" fmla="*/ 0 w 37"/>
              <a:gd name="T5" fmla="*/ 19 h 37"/>
              <a:gd name="T6" fmla="*/ 18 w 37"/>
              <a:gd name="T7" fmla="*/ 0 h 37"/>
              <a:gd name="T8" fmla="*/ 37 w 37"/>
              <a:gd name="T9" fmla="*/ 19 h 37"/>
            </a:gdLst>
            <a:ahLst/>
            <a:cxnLst>
              <a:cxn ang="0">
                <a:pos x="T0" y="T1"/>
              </a:cxn>
              <a:cxn ang="0">
                <a:pos x="T2" y="T3"/>
              </a:cxn>
              <a:cxn ang="0">
                <a:pos x="T4" y="T5"/>
              </a:cxn>
              <a:cxn ang="0">
                <a:pos x="T6" y="T7"/>
              </a:cxn>
              <a:cxn ang="0">
                <a:pos x="T8" y="T9"/>
              </a:cxn>
            </a:cxnLst>
            <a:rect l="0" t="0" r="r" b="b"/>
            <a:pathLst>
              <a:path w="37" h="37">
                <a:moveTo>
                  <a:pt x="37" y="19"/>
                </a:moveTo>
                <a:cubicBezTo>
                  <a:pt x="37" y="29"/>
                  <a:pt x="29" y="37"/>
                  <a:pt x="18" y="37"/>
                </a:cubicBezTo>
                <a:cubicBezTo>
                  <a:pt x="9" y="37"/>
                  <a:pt x="0" y="29"/>
                  <a:pt x="0" y="19"/>
                </a:cubicBezTo>
                <a:cubicBezTo>
                  <a:pt x="0" y="9"/>
                  <a:pt x="9" y="0"/>
                  <a:pt x="18" y="0"/>
                </a:cubicBezTo>
                <a:cubicBezTo>
                  <a:pt x="29" y="0"/>
                  <a:pt x="37" y="9"/>
                  <a:pt x="37" y="19"/>
                </a:cubicBezTo>
              </a:path>
            </a:pathLst>
          </a:custGeom>
          <a:solidFill>
            <a:srgbClr val="E88808"/>
          </a:solidFill>
          <a:ln w="11113" cap="flat">
            <a:solidFill>
              <a:srgbClr val="E8880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6" name="Oval 72">
            <a:extLst>
              <a:ext uri="{FF2B5EF4-FFF2-40B4-BE49-F238E27FC236}">
                <a16:creationId xmlns:a16="http://schemas.microsoft.com/office/drawing/2014/main" id="{DBA5F104-5369-43E4-9C69-149D3CA934AC}"/>
              </a:ext>
            </a:extLst>
          </p:cNvPr>
          <p:cNvSpPr>
            <a:spLocks noChangeArrowheads="1"/>
          </p:cNvSpPr>
          <p:nvPr/>
        </p:nvSpPr>
        <p:spPr bwMode="auto">
          <a:xfrm>
            <a:off x="3981153" y="4649744"/>
            <a:ext cx="91440" cy="91440"/>
          </a:xfrm>
          <a:prstGeom prst="ellipse">
            <a:avLst/>
          </a:prstGeom>
          <a:solidFill>
            <a:srgbClr val="E88808"/>
          </a:solidFill>
          <a:ln w="0">
            <a:solidFill>
              <a:srgbClr val="E88808"/>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8" name="Oval 74">
            <a:extLst>
              <a:ext uri="{FF2B5EF4-FFF2-40B4-BE49-F238E27FC236}">
                <a16:creationId xmlns:a16="http://schemas.microsoft.com/office/drawing/2014/main" id="{1673C979-6002-4CD8-B16F-103AEC44927B}"/>
              </a:ext>
            </a:extLst>
          </p:cNvPr>
          <p:cNvSpPr>
            <a:spLocks noChangeArrowheads="1"/>
          </p:cNvSpPr>
          <p:nvPr/>
        </p:nvSpPr>
        <p:spPr bwMode="auto">
          <a:xfrm>
            <a:off x="4884968" y="4501224"/>
            <a:ext cx="91440" cy="91440"/>
          </a:xfrm>
          <a:prstGeom prst="ellipse">
            <a:avLst/>
          </a:prstGeom>
          <a:solidFill>
            <a:srgbClr val="E88808"/>
          </a:solidFill>
          <a:ln w="0">
            <a:solidFill>
              <a:srgbClr val="E88808"/>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0" name="Oval 76">
            <a:extLst>
              <a:ext uri="{FF2B5EF4-FFF2-40B4-BE49-F238E27FC236}">
                <a16:creationId xmlns:a16="http://schemas.microsoft.com/office/drawing/2014/main" id="{6DA0B703-A210-48B6-85C6-4FBA58DDA9A1}"/>
              </a:ext>
            </a:extLst>
          </p:cNvPr>
          <p:cNvSpPr>
            <a:spLocks noChangeArrowheads="1"/>
          </p:cNvSpPr>
          <p:nvPr/>
        </p:nvSpPr>
        <p:spPr bwMode="auto">
          <a:xfrm>
            <a:off x="5785181" y="4299661"/>
            <a:ext cx="91440" cy="91440"/>
          </a:xfrm>
          <a:prstGeom prst="ellipse">
            <a:avLst/>
          </a:prstGeom>
          <a:solidFill>
            <a:srgbClr val="E8880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2" name="Oval 78">
            <a:extLst>
              <a:ext uri="{FF2B5EF4-FFF2-40B4-BE49-F238E27FC236}">
                <a16:creationId xmlns:a16="http://schemas.microsoft.com/office/drawing/2014/main" id="{A83742D4-BEDA-43E7-BB43-118FBE877F0C}"/>
              </a:ext>
            </a:extLst>
          </p:cNvPr>
          <p:cNvSpPr>
            <a:spLocks noChangeArrowheads="1"/>
          </p:cNvSpPr>
          <p:nvPr/>
        </p:nvSpPr>
        <p:spPr bwMode="auto">
          <a:xfrm>
            <a:off x="6685394" y="3888527"/>
            <a:ext cx="91440" cy="91440"/>
          </a:xfrm>
          <a:prstGeom prst="ellipse">
            <a:avLst/>
          </a:prstGeom>
          <a:solidFill>
            <a:srgbClr val="E88808"/>
          </a:solidFill>
          <a:ln w="0">
            <a:solidFill>
              <a:srgbClr val="E88808"/>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5" name="Oval 81">
            <a:extLst>
              <a:ext uri="{FF2B5EF4-FFF2-40B4-BE49-F238E27FC236}">
                <a16:creationId xmlns:a16="http://schemas.microsoft.com/office/drawing/2014/main" id="{459A618D-4E7B-4835-B240-452C5C2176F6}"/>
              </a:ext>
            </a:extLst>
          </p:cNvPr>
          <p:cNvSpPr>
            <a:spLocks noChangeArrowheads="1"/>
          </p:cNvSpPr>
          <p:nvPr/>
        </p:nvSpPr>
        <p:spPr bwMode="auto">
          <a:xfrm>
            <a:off x="7600010" y="3493411"/>
            <a:ext cx="91440" cy="91440"/>
          </a:xfrm>
          <a:prstGeom prst="ellipse">
            <a:avLst/>
          </a:prstGeom>
          <a:solidFill>
            <a:srgbClr val="E88808"/>
          </a:solidFill>
          <a:ln w="11113" cap="flat">
            <a:solidFill>
              <a:srgbClr val="E8880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6" name="Oval 82">
            <a:extLst>
              <a:ext uri="{FF2B5EF4-FFF2-40B4-BE49-F238E27FC236}">
                <a16:creationId xmlns:a16="http://schemas.microsoft.com/office/drawing/2014/main" id="{F56B341D-03A7-42F9-9E0C-7D1D22EDEE49}"/>
              </a:ext>
            </a:extLst>
          </p:cNvPr>
          <p:cNvSpPr>
            <a:spLocks noChangeArrowheads="1"/>
          </p:cNvSpPr>
          <p:nvPr/>
        </p:nvSpPr>
        <p:spPr bwMode="auto">
          <a:xfrm>
            <a:off x="8489419" y="3188414"/>
            <a:ext cx="91440" cy="91440"/>
          </a:xfrm>
          <a:prstGeom prst="ellipse">
            <a:avLst/>
          </a:prstGeom>
          <a:solidFill>
            <a:srgbClr val="E88808"/>
          </a:solidFill>
          <a:ln w="0">
            <a:solidFill>
              <a:srgbClr val="E88808"/>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8" name="Oval 84">
            <a:extLst>
              <a:ext uri="{FF2B5EF4-FFF2-40B4-BE49-F238E27FC236}">
                <a16:creationId xmlns:a16="http://schemas.microsoft.com/office/drawing/2014/main" id="{E915B605-A5C1-4E97-AEC6-A21910BB09CD}"/>
              </a:ext>
            </a:extLst>
          </p:cNvPr>
          <p:cNvSpPr>
            <a:spLocks noChangeArrowheads="1"/>
          </p:cNvSpPr>
          <p:nvPr/>
        </p:nvSpPr>
        <p:spPr bwMode="auto">
          <a:xfrm>
            <a:off x="9389632" y="2992156"/>
            <a:ext cx="91440" cy="91440"/>
          </a:xfrm>
          <a:prstGeom prst="ellipse">
            <a:avLst/>
          </a:prstGeom>
          <a:solidFill>
            <a:srgbClr val="E88808"/>
          </a:solidFill>
          <a:ln w="0">
            <a:solidFill>
              <a:srgbClr val="E88808"/>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1" name="Oval 87">
            <a:extLst>
              <a:ext uri="{FF2B5EF4-FFF2-40B4-BE49-F238E27FC236}">
                <a16:creationId xmlns:a16="http://schemas.microsoft.com/office/drawing/2014/main" id="{CD8130B1-7EBA-4648-B90B-BF29F27CBA1F}"/>
              </a:ext>
            </a:extLst>
          </p:cNvPr>
          <p:cNvSpPr>
            <a:spLocks noChangeArrowheads="1"/>
          </p:cNvSpPr>
          <p:nvPr/>
        </p:nvSpPr>
        <p:spPr bwMode="auto">
          <a:xfrm>
            <a:off x="10304248" y="2676552"/>
            <a:ext cx="91440" cy="91440"/>
          </a:xfrm>
          <a:prstGeom prst="ellipse">
            <a:avLst/>
          </a:prstGeom>
          <a:solidFill>
            <a:schemeClr val="accent2"/>
          </a:solidFill>
          <a:ln w="11113" cap="flat">
            <a:solidFill>
              <a:srgbClr val="E8880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2" name="Oval 88">
            <a:extLst>
              <a:ext uri="{FF2B5EF4-FFF2-40B4-BE49-F238E27FC236}">
                <a16:creationId xmlns:a16="http://schemas.microsoft.com/office/drawing/2014/main" id="{1E590C9B-1CC2-40FB-ABB4-1A38D5C13515}"/>
              </a:ext>
            </a:extLst>
          </p:cNvPr>
          <p:cNvSpPr>
            <a:spLocks noChangeArrowheads="1"/>
          </p:cNvSpPr>
          <p:nvPr/>
        </p:nvSpPr>
        <p:spPr bwMode="auto">
          <a:xfrm>
            <a:off x="11193660" y="2522728"/>
            <a:ext cx="91440" cy="91440"/>
          </a:xfrm>
          <a:prstGeom prst="ellipse">
            <a:avLst/>
          </a:prstGeom>
          <a:solidFill>
            <a:schemeClr val="accent2"/>
          </a:solidFill>
          <a:ln w="0">
            <a:solidFill>
              <a:srgbClr val="E88808"/>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4" name="Line 90">
            <a:extLst>
              <a:ext uri="{FF2B5EF4-FFF2-40B4-BE49-F238E27FC236}">
                <a16:creationId xmlns:a16="http://schemas.microsoft.com/office/drawing/2014/main" id="{6A874E0C-2B5A-4EB8-B19D-80DF9062BF91}"/>
              </a:ext>
            </a:extLst>
          </p:cNvPr>
          <p:cNvSpPr>
            <a:spLocks noChangeShapeType="1"/>
          </p:cNvSpPr>
          <p:nvPr/>
        </p:nvSpPr>
        <p:spPr bwMode="auto">
          <a:xfrm flipV="1">
            <a:off x="1172489" y="1146267"/>
            <a:ext cx="0" cy="4227510"/>
          </a:xfrm>
          <a:prstGeom prst="line">
            <a:avLst/>
          </a:prstGeom>
          <a:noFill/>
          <a:ln w="793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5" name="Line 91">
            <a:extLst>
              <a:ext uri="{FF2B5EF4-FFF2-40B4-BE49-F238E27FC236}">
                <a16:creationId xmlns:a16="http://schemas.microsoft.com/office/drawing/2014/main" id="{AD12A515-CBC7-4BDE-B089-847BCB805625}"/>
              </a:ext>
            </a:extLst>
          </p:cNvPr>
          <p:cNvSpPr>
            <a:spLocks noChangeShapeType="1"/>
          </p:cNvSpPr>
          <p:nvPr/>
        </p:nvSpPr>
        <p:spPr bwMode="auto">
          <a:xfrm flipH="1">
            <a:off x="1057262" y="5241170"/>
            <a:ext cx="115227" cy="0"/>
          </a:xfrm>
          <a:prstGeom prst="line">
            <a:avLst/>
          </a:prstGeom>
          <a:noFill/>
          <a:ln w="793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6" name="Rectangle 92">
            <a:extLst>
              <a:ext uri="{FF2B5EF4-FFF2-40B4-BE49-F238E27FC236}">
                <a16:creationId xmlns:a16="http://schemas.microsoft.com/office/drawing/2014/main" id="{B5A265E2-B39F-4E54-9B2F-08BB41904F04}"/>
              </a:ext>
            </a:extLst>
          </p:cNvPr>
          <p:cNvSpPr>
            <a:spLocks noChangeArrowheads="1"/>
          </p:cNvSpPr>
          <p:nvPr/>
        </p:nvSpPr>
        <p:spPr bwMode="auto">
          <a:xfrm rot="16200000">
            <a:off x="809508" y="5129844"/>
            <a:ext cx="1138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cs typeface="Arial" panose="020B0604020202020204" pitchFamily="34" charset="0"/>
              </a:rPr>
              <a:t>0</a:t>
            </a:r>
            <a:endParaRPr kumimoji="0" lang="en-US" altLang="en-US" sz="1600" b="0" i="0" u="none" strike="noStrike" cap="none" normalizeH="0" baseline="0">
              <a:ln>
                <a:noFill/>
              </a:ln>
              <a:solidFill>
                <a:schemeClr val="tx1"/>
              </a:solidFill>
              <a:effectLst/>
              <a:cs typeface="Arial" panose="020B0604020202020204" pitchFamily="34" charset="0"/>
            </a:endParaRPr>
          </a:p>
        </p:txBody>
      </p:sp>
      <p:sp>
        <p:nvSpPr>
          <p:cNvPr id="107" name="Line 93">
            <a:extLst>
              <a:ext uri="{FF2B5EF4-FFF2-40B4-BE49-F238E27FC236}">
                <a16:creationId xmlns:a16="http://schemas.microsoft.com/office/drawing/2014/main" id="{520C2EAF-C655-44A6-B5FB-4226EA2B5E50}"/>
              </a:ext>
            </a:extLst>
          </p:cNvPr>
          <p:cNvSpPr>
            <a:spLocks noChangeShapeType="1"/>
          </p:cNvSpPr>
          <p:nvPr/>
        </p:nvSpPr>
        <p:spPr bwMode="auto">
          <a:xfrm flipH="1">
            <a:off x="1057262" y="4249270"/>
            <a:ext cx="115227" cy="0"/>
          </a:xfrm>
          <a:prstGeom prst="line">
            <a:avLst/>
          </a:prstGeom>
          <a:noFill/>
          <a:ln w="793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8" name="Rectangle 94">
            <a:extLst>
              <a:ext uri="{FF2B5EF4-FFF2-40B4-BE49-F238E27FC236}">
                <a16:creationId xmlns:a16="http://schemas.microsoft.com/office/drawing/2014/main" id="{C565650C-C2F2-40A2-B0AC-6E34361E3804}"/>
              </a:ext>
            </a:extLst>
          </p:cNvPr>
          <p:cNvSpPr>
            <a:spLocks noChangeArrowheads="1"/>
          </p:cNvSpPr>
          <p:nvPr/>
        </p:nvSpPr>
        <p:spPr bwMode="auto">
          <a:xfrm rot="16200000">
            <a:off x="523397" y="4163388"/>
            <a:ext cx="6267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cs typeface="Arial" panose="020B0604020202020204" pitchFamily="34" charset="0"/>
              </a:rPr>
              <a:t>10,000</a:t>
            </a:r>
            <a:endParaRPr kumimoji="0" lang="en-US" altLang="en-US" sz="1600" b="0" i="0" u="none" strike="noStrike" cap="none" normalizeH="0" baseline="0" dirty="0">
              <a:ln>
                <a:noFill/>
              </a:ln>
              <a:solidFill>
                <a:schemeClr val="tx1"/>
              </a:solidFill>
              <a:effectLst/>
              <a:cs typeface="Arial" panose="020B0604020202020204" pitchFamily="34" charset="0"/>
            </a:endParaRPr>
          </a:p>
        </p:txBody>
      </p:sp>
      <p:sp>
        <p:nvSpPr>
          <p:cNvPr id="113" name="Line 99">
            <a:extLst>
              <a:ext uri="{FF2B5EF4-FFF2-40B4-BE49-F238E27FC236}">
                <a16:creationId xmlns:a16="http://schemas.microsoft.com/office/drawing/2014/main" id="{7AD1AD93-733B-4CC1-9AD5-2917A7783873}"/>
              </a:ext>
            </a:extLst>
          </p:cNvPr>
          <p:cNvSpPr>
            <a:spLocks noChangeShapeType="1"/>
          </p:cNvSpPr>
          <p:nvPr/>
        </p:nvSpPr>
        <p:spPr bwMode="auto">
          <a:xfrm flipH="1">
            <a:off x="1057262" y="3260023"/>
            <a:ext cx="115227" cy="0"/>
          </a:xfrm>
          <a:prstGeom prst="line">
            <a:avLst/>
          </a:prstGeom>
          <a:noFill/>
          <a:ln w="793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9" name="Line 105">
            <a:extLst>
              <a:ext uri="{FF2B5EF4-FFF2-40B4-BE49-F238E27FC236}">
                <a16:creationId xmlns:a16="http://schemas.microsoft.com/office/drawing/2014/main" id="{EC879C2D-54A9-48D3-AAE9-FA19B64B5B1D}"/>
              </a:ext>
            </a:extLst>
          </p:cNvPr>
          <p:cNvSpPr>
            <a:spLocks noChangeShapeType="1"/>
          </p:cNvSpPr>
          <p:nvPr/>
        </p:nvSpPr>
        <p:spPr bwMode="auto">
          <a:xfrm flipH="1">
            <a:off x="1057262" y="2270774"/>
            <a:ext cx="115227" cy="0"/>
          </a:xfrm>
          <a:prstGeom prst="line">
            <a:avLst/>
          </a:prstGeom>
          <a:noFill/>
          <a:ln w="793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5" name="Line 111">
            <a:extLst>
              <a:ext uri="{FF2B5EF4-FFF2-40B4-BE49-F238E27FC236}">
                <a16:creationId xmlns:a16="http://schemas.microsoft.com/office/drawing/2014/main" id="{54E14194-75F9-4AFD-8360-0137C2B42090}"/>
              </a:ext>
            </a:extLst>
          </p:cNvPr>
          <p:cNvSpPr>
            <a:spLocks noChangeShapeType="1"/>
          </p:cNvSpPr>
          <p:nvPr/>
        </p:nvSpPr>
        <p:spPr bwMode="auto">
          <a:xfrm flipH="1">
            <a:off x="1057262" y="1281527"/>
            <a:ext cx="115227" cy="0"/>
          </a:xfrm>
          <a:prstGeom prst="line">
            <a:avLst/>
          </a:prstGeom>
          <a:noFill/>
          <a:ln w="793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1" name="Line 117">
            <a:extLst>
              <a:ext uri="{FF2B5EF4-FFF2-40B4-BE49-F238E27FC236}">
                <a16:creationId xmlns:a16="http://schemas.microsoft.com/office/drawing/2014/main" id="{7AD62834-A741-45EC-A6F2-69DFB2CB9A06}"/>
              </a:ext>
            </a:extLst>
          </p:cNvPr>
          <p:cNvSpPr>
            <a:spLocks noChangeShapeType="1"/>
          </p:cNvSpPr>
          <p:nvPr/>
        </p:nvSpPr>
        <p:spPr bwMode="auto">
          <a:xfrm>
            <a:off x="1172489" y="5373777"/>
            <a:ext cx="10280432" cy="0"/>
          </a:xfrm>
          <a:prstGeom prst="line">
            <a:avLst/>
          </a:prstGeom>
          <a:noFill/>
          <a:ln w="793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2" name="Line 118">
            <a:extLst>
              <a:ext uri="{FF2B5EF4-FFF2-40B4-BE49-F238E27FC236}">
                <a16:creationId xmlns:a16="http://schemas.microsoft.com/office/drawing/2014/main" id="{73111D0A-1CCA-43ED-9EC0-C9C346DC42F7}"/>
              </a:ext>
            </a:extLst>
          </p:cNvPr>
          <p:cNvSpPr>
            <a:spLocks noChangeShapeType="1"/>
          </p:cNvSpPr>
          <p:nvPr/>
        </p:nvSpPr>
        <p:spPr bwMode="auto">
          <a:xfrm>
            <a:off x="2256346" y="5373777"/>
            <a:ext cx="0" cy="84868"/>
          </a:xfrm>
          <a:prstGeom prst="line">
            <a:avLst/>
          </a:prstGeom>
          <a:noFill/>
          <a:ln w="793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3" name="Rectangle 119">
            <a:extLst>
              <a:ext uri="{FF2B5EF4-FFF2-40B4-BE49-F238E27FC236}">
                <a16:creationId xmlns:a16="http://schemas.microsoft.com/office/drawing/2014/main" id="{C9284408-7CDE-424F-BA9A-EFCB0BD8D2E3}"/>
              </a:ext>
            </a:extLst>
          </p:cNvPr>
          <p:cNvSpPr>
            <a:spLocks noChangeArrowheads="1"/>
          </p:cNvSpPr>
          <p:nvPr/>
        </p:nvSpPr>
        <p:spPr bwMode="auto">
          <a:xfrm>
            <a:off x="2159331" y="5501080"/>
            <a:ext cx="18274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cs typeface="Arial" panose="020B0604020202020204" pitchFamily="34" charset="0"/>
              </a:rPr>
              <a:t>-5</a:t>
            </a:r>
            <a:endParaRPr kumimoji="0" lang="en-US" altLang="en-US" sz="1600" b="0" i="0" u="none" strike="noStrike" cap="none" normalizeH="0" baseline="0" dirty="0">
              <a:ln>
                <a:noFill/>
              </a:ln>
              <a:solidFill>
                <a:schemeClr val="tx1"/>
              </a:solidFill>
              <a:effectLst/>
              <a:cs typeface="Arial" panose="020B0604020202020204" pitchFamily="34" charset="0"/>
            </a:endParaRPr>
          </a:p>
        </p:txBody>
      </p:sp>
      <p:sp>
        <p:nvSpPr>
          <p:cNvPr id="134" name="Line 120">
            <a:extLst>
              <a:ext uri="{FF2B5EF4-FFF2-40B4-BE49-F238E27FC236}">
                <a16:creationId xmlns:a16="http://schemas.microsoft.com/office/drawing/2014/main" id="{403D4B06-CFC8-48E9-AC16-3BCFEB993E15}"/>
              </a:ext>
            </a:extLst>
          </p:cNvPr>
          <p:cNvSpPr>
            <a:spLocks noChangeShapeType="1"/>
          </p:cNvSpPr>
          <p:nvPr/>
        </p:nvSpPr>
        <p:spPr bwMode="auto">
          <a:xfrm>
            <a:off x="6764612" y="5373777"/>
            <a:ext cx="0" cy="84868"/>
          </a:xfrm>
          <a:prstGeom prst="line">
            <a:avLst/>
          </a:prstGeom>
          <a:noFill/>
          <a:ln w="793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5" name="Rectangle 121">
            <a:extLst>
              <a:ext uri="{FF2B5EF4-FFF2-40B4-BE49-F238E27FC236}">
                <a16:creationId xmlns:a16="http://schemas.microsoft.com/office/drawing/2014/main" id="{9E1CE28D-7DD4-4F25-908C-A6E93301CA4C}"/>
              </a:ext>
            </a:extLst>
          </p:cNvPr>
          <p:cNvSpPr>
            <a:spLocks noChangeArrowheads="1"/>
          </p:cNvSpPr>
          <p:nvPr/>
        </p:nvSpPr>
        <p:spPr bwMode="auto">
          <a:xfrm>
            <a:off x="6707192" y="5504255"/>
            <a:ext cx="1138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cs typeface="Arial" panose="020B0604020202020204" pitchFamily="34" charset="0"/>
              </a:rPr>
              <a:t>0</a:t>
            </a:r>
            <a:endParaRPr kumimoji="0" lang="en-US" altLang="en-US" sz="1600" b="0" i="0" u="none" strike="noStrike" cap="none" normalizeH="0" baseline="0" dirty="0">
              <a:ln>
                <a:noFill/>
              </a:ln>
              <a:solidFill>
                <a:schemeClr val="tx1"/>
              </a:solidFill>
              <a:effectLst/>
              <a:cs typeface="Arial" panose="020B0604020202020204" pitchFamily="34" charset="0"/>
            </a:endParaRPr>
          </a:p>
        </p:txBody>
      </p:sp>
      <p:sp>
        <p:nvSpPr>
          <p:cNvPr id="136" name="Line 122">
            <a:extLst>
              <a:ext uri="{FF2B5EF4-FFF2-40B4-BE49-F238E27FC236}">
                <a16:creationId xmlns:a16="http://schemas.microsoft.com/office/drawing/2014/main" id="{63746B94-51EB-4E03-80CE-EC0859DE58B6}"/>
              </a:ext>
            </a:extLst>
          </p:cNvPr>
          <p:cNvSpPr>
            <a:spLocks noChangeShapeType="1"/>
          </p:cNvSpPr>
          <p:nvPr/>
        </p:nvSpPr>
        <p:spPr bwMode="auto">
          <a:xfrm>
            <a:off x="11269277" y="5373777"/>
            <a:ext cx="0" cy="84868"/>
          </a:xfrm>
          <a:prstGeom prst="line">
            <a:avLst/>
          </a:prstGeom>
          <a:noFill/>
          <a:ln w="793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7" name="Rectangle 123">
            <a:extLst>
              <a:ext uri="{FF2B5EF4-FFF2-40B4-BE49-F238E27FC236}">
                <a16:creationId xmlns:a16="http://schemas.microsoft.com/office/drawing/2014/main" id="{0415A566-3FD0-45DB-A43E-3B534659398F}"/>
              </a:ext>
            </a:extLst>
          </p:cNvPr>
          <p:cNvSpPr>
            <a:spLocks noChangeArrowheads="1"/>
          </p:cNvSpPr>
          <p:nvPr/>
        </p:nvSpPr>
        <p:spPr bwMode="auto">
          <a:xfrm>
            <a:off x="11209108" y="5504255"/>
            <a:ext cx="1138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cs typeface="Arial" panose="020B0604020202020204" pitchFamily="34" charset="0"/>
              </a:rPr>
              <a:t>5</a:t>
            </a:r>
            <a:endParaRPr kumimoji="0" lang="en-US" altLang="en-US" sz="1600" b="0" i="0" u="none" strike="noStrike" cap="none" normalizeH="0" baseline="0" dirty="0">
              <a:ln>
                <a:noFill/>
              </a:ln>
              <a:solidFill>
                <a:schemeClr val="tx1"/>
              </a:solidFill>
              <a:effectLst/>
              <a:cs typeface="Arial" panose="020B0604020202020204" pitchFamily="34" charset="0"/>
            </a:endParaRPr>
          </a:p>
        </p:txBody>
      </p:sp>
      <p:sp>
        <p:nvSpPr>
          <p:cNvPr id="138" name="Rectangle 124">
            <a:extLst>
              <a:ext uri="{FF2B5EF4-FFF2-40B4-BE49-F238E27FC236}">
                <a16:creationId xmlns:a16="http://schemas.microsoft.com/office/drawing/2014/main" id="{3B9DDDD3-C0B5-4989-8D53-B4438C05D6BD}"/>
              </a:ext>
            </a:extLst>
          </p:cNvPr>
          <p:cNvSpPr>
            <a:spLocks noChangeArrowheads="1"/>
          </p:cNvSpPr>
          <p:nvPr/>
        </p:nvSpPr>
        <p:spPr bwMode="auto">
          <a:xfrm>
            <a:off x="4492003" y="5868814"/>
            <a:ext cx="462491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600" strike="noStrike" dirty="0">
                <a:cs typeface="Arial" panose="020B0604020202020204" pitchFamily="34" charset="0"/>
              </a:rPr>
              <a:t>Year Relative to Graduation from Year-Up Program</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cs typeface="Arial" panose="020B0604020202020204" pitchFamily="34" charset="0"/>
            </a:endParaRPr>
          </a:p>
        </p:txBody>
      </p:sp>
      <p:sp>
        <p:nvSpPr>
          <p:cNvPr id="154" name="AutoShape 2">
            <a:extLst>
              <a:ext uri="{FF2B5EF4-FFF2-40B4-BE49-F238E27FC236}">
                <a16:creationId xmlns:a16="http://schemas.microsoft.com/office/drawing/2014/main" id="{68722A7A-4B9D-4CB6-9D99-48A2E129E7B9}"/>
              </a:ext>
            </a:extLst>
          </p:cNvPr>
          <p:cNvSpPr>
            <a:spLocks noChangeAspect="1" noChangeArrowheads="1"/>
          </p:cNvSpPr>
          <p:nvPr/>
        </p:nvSpPr>
        <p:spPr bwMode="auto">
          <a:xfrm>
            <a:off x="4330700" y="2273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55" name="TextBox 154">
            <a:extLst>
              <a:ext uri="{FF2B5EF4-FFF2-40B4-BE49-F238E27FC236}">
                <a16:creationId xmlns:a16="http://schemas.microsoft.com/office/drawing/2014/main" id="{8108C9BF-CDF1-40E2-A9D4-87AE61EDA4A2}"/>
              </a:ext>
            </a:extLst>
          </p:cNvPr>
          <p:cNvSpPr txBox="1"/>
          <p:nvPr/>
        </p:nvSpPr>
        <p:spPr>
          <a:xfrm>
            <a:off x="1886127" y="1404916"/>
            <a:ext cx="421834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Experimental Control</a:t>
            </a:r>
          </a:p>
        </p:txBody>
      </p:sp>
      <p:sp>
        <p:nvSpPr>
          <p:cNvPr id="156" name="Oval 155">
            <a:extLst>
              <a:ext uri="{FF2B5EF4-FFF2-40B4-BE49-F238E27FC236}">
                <a16:creationId xmlns:a16="http://schemas.microsoft.com/office/drawing/2014/main" id="{226C5885-417D-4DE8-A23C-09429AEEB1FB}"/>
              </a:ext>
            </a:extLst>
          </p:cNvPr>
          <p:cNvSpPr/>
          <p:nvPr/>
        </p:nvSpPr>
        <p:spPr>
          <a:xfrm>
            <a:off x="1717251" y="1492457"/>
            <a:ext cx="182880" cy="182880"/>
          </a:xfrm>
          <a:prstGeom prst="ellipse">
            <a:avLst/>
          </a:prstGeom>
          <a:solidFill>
            <a:srgbClr val="E88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57" name="TextBox 156">
            <a:extLst>
              <a:ext uri="{FF2B5EF4-FFF2-40B4-BE49-F238E27FC236}">
                <a16:creationId xmlns:a16="http://schemas.microsoft.com/office/drawing/2014/main" id="{9DF73B9C-71CC-41B1-B7E1-A138EB7BD381}"/>
              </a:ext>
            </a:extLst>
          </p:cNvPr>
          <p:cNvSpPr txBox="1"/>
          <p:nvPr/>
        </p:nvSpPr>
        <p:spPr>
          <a:xfrm>
            <a:off x="1886127" y="991916"/>
            <a:ext cx="256402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Experimental Treatment</a:t>
            </a:r>
          </a:p>
        </p:txBody>
      </p:sp>
      <p:sp>
        <p:nvSpPr>
          <p:cNvPr id="158" name="Oval 157">
            <a:extLst>
              <a:ext uri="{FF2B5EF4-FFF2-40B4-BE49-F238E27FC236}">
                <a16:creationId xmlns:a16="http://schemas.microsoft.com/office/drawing/2014/main" id="{76503834-291F-4CC3-AF99-032A63143274}"/>
              </a:ext>
            </a:extLst>
          </p:cNvPr>
          <p:cNvSpPr/>
          <p:nvPr/>
        </p:nvSpPr>
        <p:spPr>
          <a:xfrm>
            <a:off x="1717251" y="1068208"/>
            <a:ext cx="182880" cy="182880"/>
          </a:xfrm>
          <a:prstGeom prst="ellipse">
            <a:avLst/>
          </a:prstGeom>
          <a:solidFill>
            <a:srgbClr val="3ADB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61" name="Rectangle 94">
            <a:extLst>
              <a:ext uri="{FF2B5EF4-FFF2-40B4-BE49-F238E27FC236}">
                <a16:creationId xmlns:a16="http://schemas.microsoft.com/office/drawing/2014/main" id="{F6DDBC56-ADC7-4BFC-A0EF-E805E18143C1}"/>
              </a:ext>
            </a:extLst>
          </p:cNvPr>
          <p:cNvSpPr>
            <a:spLocks noChangeArrowheads="1"/>
          </p:cNvSpPr>
          <p:nvPr/>
        </p:nvSpPr>
        <p:spPr bwMode="auto">
          <a:xfrm rot="16200000">
            <a:off x="523397" y="3155854"/>
            <a:ext cx="6267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cs typeface="Arial" panose="020B0604020202020204" pitchFamily="34" charset="0"/>
              </a:rPr>
              <a:t>20,000</a:t>
            </a:r>
            <a:endParaRPr kumimoji="0" lang="en-US" altLang="en-US" sz="1600" b="0" i="0" u="none" strike="noStrike" cap="none" normalizeH="0" baseline="0" dirty="0">
              <a:ln>
                <a:noFill/>
              </a:ln>
              <a:solidFill>
                <a:schemeClr val="tx1"/>
              </a:solidFill>
              <a:effectLst/>
              <a:cs typeface="Arial" panose="020B0604020202020204" pitchFamily="34" charset="0"/>
            </a:endParaRPr>
          </a:p>
        </p:txBody>
      </p:sp>
      <p:sp>
        <p:nvSpPr>
          <p:cNvPr id="162" name="Rectangle 94">
            <a:extLst>
              <a:ext uri="{FF2B5EF4-FFF2-40B4-BE49-F238E27FC236}">
                <a16:creationId xmlns:a16="http://schemas.microsoft.com/office/drawing/2014/main" id="{E248E440-2035-4BF4-B9BE-7A0653456BD8}"/>
              </a:ext>
            </a:extLst>
          </p:cNvPr>
          <p:cNvSpPr>
            <a:spLocks noChangeArrowheads="1"/>
          </p:cNvSpPr>
          <p:nvPr/>
        </p:nvSpPr>
        <p:spPr bwMode="auto">
          <a:xfrm rot="16200000">
            <a:off x="523397" y="2182188"/>
            <a:ext cx="6267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cs typeface="Arial" panose="020B0604020202020204" pitchFamily="34" charset="0"/>
              </a:rPr>
              <a:t>30,000</a:t>
            </a:r>
            <a:endParaRPr kumimoji="0" lang="en-US" altLang="en-US" sz="1600" b="0" i="0" u="none" strike="noStrike" cap="none" normalizeH="0" baseline="0" dirty="0">
              <a:ln>
                <a:noFill/>
              </a:ln>
              <a:solidFill>
                <a:schemeClr val="tx1"/>
              </a:solidFill>
              <a:effectLst/>
              <a:cs typeface="Arial" panose="020B0604020202020204" pitchFamily="34" charset="0"/>
            </a:endParaRPr>
          </a:p>
        </p:txBody>
      </p:sp>
      <p:sp>
        <p:nvSpPr>
          <p:cNvPr id="163" name="Rectangle 94">
            <a:extLst>
              <a:ext uri="{FF2B5EF4-FFF2-40B4-BE49-F238E27FC236}">
                <a16:creationId xmlns:a16="http://schemas.microsoft.com/office/drawing/2014/main" id="{5959459A-47B3-4B43-B89B-6AAFEABF564B}"/>
              </a:ext>
            </a:extLst>
          </p:cNvPr>
          <p:cNvSpPr>
            <a:spLocks noChangeArrowheads="1"/>
          </p:cNvSpPr>
          <p:nvPr/>
        </p:nvSpPr>
        <p:spPr bwMode="auto">
          <a:xfrm rot="16200000">
            <a:off x="523396" y="1178889"/>
            <a:ext cx="6267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cs typeface="Arial" panose="020B0604020202020204" pitchFamily="34" charset="0"/>
              </a:rPr>
              <a:t>40,000</a:t>
            </a:r>
            <a:endParaRPr kumimoji="0" lang="en-US" altLang="en-US" sz="1600" b="0" i="0" u="none" strike="noStrike" cap="none" normalizeH="0" baseline="0" dirty="0">
              <a:ln>
                <a:noFill/>
              </a:ln>
              <a:solidFill>
                <a:schemeClr val="tx1"/>
              </a:solidFill>
              <a:effectLst/>
              <a:cs typeface="Arial" panose="020B0604020202020204" pitchFamily="34" charset="0"/>
            </a:endParaRPr>
          </a:p>
        </p:txBody>
      </p:sp>
      <p:sp>
        <p:nvSpPr>
          <p:cNvPr id="164" name="Rectangle 94">
            <a:extLst>
              <a:ext uri="{FF2B5EF4-FFF2-40B4-BE49-F238E27FC236}">
                <a16:creationId xmlns:a16="http://schemas.microsoft.com/office/drawing/2014/main" id="{641F2536-1F0C-4EEF-8DE0-4C8C87B7AD0D}"/>
              </a:ext>
            </a:extLst>
          </p:cNvPr>
          <p:cNvSpPr>
            <a:spLocks noChangeArrowheads="1"/>
          </p:cNvSpPr>
          <p:nvPr/>
        </p:nvSpPr>
        <p:spPr bwMode="auto">
          <a:xfrm rot="16200000">
            <a:off x="-937414" y="2869090"/>
            <a:ext cx="261706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cs typeface="Arial" panose="020B0604020202020204" pitchFamily="34" charset="0"/>
              </a:rPr>
              <a:t>Average Annual Earnings ($)</a:t>
            </a:r>
            <a:endParaRPr kumimoji="0" lang="en-US" altLang="en-US" sz="1600" b="0" i="0" u="none" strike="noStrike" cap="none" normalizeH="0" baseline="0" dirty="0">
              <a:ln>
                <a:noFill/>
              </a:ln>
              <a:solidFill>
                <a:schemeClr val="tx1"/>
              </a:solidFill>
              <a:effectLst/>
              <a:cs typeface="Arial" panose="020B0604020202020204" pitchFamily="34" charset="0"/>
            </a:endParaRPr>
          </a:p>
        </p:txBody>
      </p:sp>
      <p:sp>
        <p:nvSpPr>
          <p:cNvPr id="165" name="Rectangle 121">
            <a:extLst>
              <a:ext uri="{FF2B5EF4-FFF2-40B4-BE49-F238E27FC236}">
                <a16:creationId xmlns:a16="http://schemas.microsoft.com/office/drawing/2014/main" id="{7CF9B4AC-2F59-4CAF-B00C-CD78C1C50219}"/>
              </a:ext>
            </a:extLst>
          </p:cNvPr>
          <p:cNvSpPr>
            <a:spLocks noChangeArrowheads="1"/>
          </p:cNvSpPr>
          <p:nvPr/>
        </p:nvSpPr>
        <p:spPr bwMode="auto">
          <a:xfrm>
            <a:off x="7591065" y="5504255"/>
            <a:ext cx="1138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solidFill>
                  <a:srgbClr val="000000"/>
                </a:solidFill>
                <a:cs typeface="Arial" panose="020B0604020202020204" pitchFamily="34" charset="0"/>
              </a:rPr>
              <a:t>1</a:t>
            </a:r>
            <a:endParaRPr kumimoji="0" lang="en-US" altLang="en-US" sz="1600" b="0" i="0" u="none" strike="noStrike" cap="none" normalizeH="0" baseline="0" dirty="0">
              <a:ln>
                <a:noFill/>
              </a:ln>
              <a:solidFill>
                <a:schemeClr val="tx1"/>
              </a:solidFill>
              <a:effectLst/>
              <a:cs typeface="Arial" panose="020B0604020202020204" pitchFamily="34" charset="0"/>
            </a:endParaRPr>
          </a:p>
        </p:txBody>
      </p:sp>
      <p:sp>
        <p:nvSpPr>
          <p:cNvPr id="166" name="Rectangle 121">
            <a:extLst>
              <a:ext uri="{FF2B5EF4-FFF2-40B4-BE49-F238E27FC236}">
                <a16:creationId xmlns:a16="http://schemas.microsoft.com/office/drawing/2014/main" id="{7CE32B45-38C1-48D5-BC03-A6494E63CCE4}"/>
              </a:ext>
            </a:extLst>
          </p:cNvPr>
          <p:cNvSpPr>
            <a:spLocks noChangeArrowheads="1"/>
          </p:cNvSpPr>
          <p:nvPr/>
        </p:nvSpPr>
        <p:spPr bwMode="auto">
          <a:xfrm>
            <a:off x="8481288" y="5504255"/>
            <a:ext cx="1138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solidFill>
                  <a:srgbClr val="000000"/>
                </a:solidFill>
                <a:cs typeface="Arial" panose="020B0604020202020204" pitchFamily="34" charset="0"/>
              </a:rPr>
              <a:t>2</a:t>
            </a:r>
            <a:endParaRPr kumimoji="0" lang="en-US" altLang="en-US" sz="1600" b="0" i="0" u="none" strike="noStrike" cap="none" normalizeH="0" baseline="0" dirty="0">
              <a:ln>
                <a:noFill/>
              </a:ln>
              <a:solidFill>
                <a:schemeClr val="tx1"/>
              </a:solidFill>
              <a:effectLst/>
              <a:cs typeface="Arial" panose="020B0604020202020204" pitchFamily="34" charset="0"/>
            </a:endParaRPr>
          </a:p>
        </p:txBody>
      </p:sp>
      <p:sp>
        <p:nvSpPr>
          <p:cNvPr id="167" name="Rectangle 121">
            <a:extLst>
              <a:ext uri="{FF2B5EF4-FFF2-40B4-BE49-F238E27FC236}">
                <a16:creationId xmlns:a16="http://schemas.microsoft.com/office/drawing/2014/main" id="{6DFBDF2C-DFB2-4024-89FB-2D1B41D210DF}"/>
              </a:ext>
            </a:extLst>
          </p:cNvPr>
          <p:cNvSpPr>
            <a:spLocks noChangeArrowheads="1"/>
          </p:cNvSpPr>
          <p:nvPr/>
        </p:nvSpPr>
        <p:spPr bwMode="auto">
          <a:xfrm>
            <a:off x="9377861" y="5504255"/>
            <a:ext cx="1138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solidFill>
                  <a:srgbClr val="000000"/>
                </a:solidFill>
                <a:cs typeface="Arial" panose="020B0604020202020204" pitchFamily="34" charset="0"/>
              </a:rPr>
              <a:t>3</a:t>
            </a:r>
            <a:endParaRPr kumimoji="0" lang="en-US" altLang="en-US" sz="1600" b="0" i="0" u="none" strike="noStrike" cap="none" normalizeH="0" baseline="0" dirty="0">
              <a:ln>
                <a:noFill/>
              </a:ln>
              <a:solidFill>
                <a:schemeClr val="tx1"/>
              </a:solidFill>
              <a:effectLst/>
              <a:cs typeface="Arial" panose="020B0604020202020204" pitchFamily="34" charset="0"/>
            </a:endParaRPr>
          </a:p>
        </p:txBody>
      </p:sp>
      <p:sp>
        <p:nvSpPr>
          <p:cNvPr id="168" name="Rectangle 121">
            <a:extLst>
              <a:ext uri="{FF2B5EF4-FFF2-40B4-BE49-F238E27FC236}">
                <a16:creationId xmlns:a16="http://schemas.microsoft.com/office/drawing/2014/main" id="{4F5509E5-1697-47DA-8055-D6606F53CECA}"/>
              </a:ext>
            </a:extLst>
          </p:cNvPr>
          <p:cNvSpPr>
            <a:spLocks noChangeArrowheads="1"/>
          </p:cNvSpPr>
          <p:nvPr/>
        </p:nvSpPr>
        <p:spPr bwMode="auto">
          <a:xfrm>
            <a:off x="10299834" y="5504255"/>
            <a:ext cx="1138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solidFill>
                  <a:srgbClr val="000000"/>
                </a:solidFill>
                <a:cs typeface="Arial" panose="020B0604020202020204" pitchFamily="34" charset="0"/>
              </a:rPr>
              <a:t>4</a:t>
            </a:r>
            <a:endParaRPr kumimoji="0" lang="en-US" altLang="en-US" sz="1600" b="0" i="0" u="none" strike="noStrike" cap="none" normalizeH="0" baseline="0" dirty="0">
              <a:ln>
                <a:noFill/>
              </a:ln>
              <a:solidFill>
                <a:schemeClr val="tx1"/>
              </a:solidFill>
              <a:effectLst/>
              <a:cs typeface="Arial" panose="020B0604020202020204" pitchFamily="34" charset="0"/>
            </a:endParaRPr>
          </a:p>
        </p:txBody>
      </p:sp>
      <p:sp>
        <p:nvSpPr>
          <p:cNvPr id="169" name="Line 120">
            <a:extLst>
              <a:ext uri="{FF2B5EF4-FFF2-40B4-BE49-F238E27FC236}">
                <a16:creationId xmlns:a16="http://schemas.microsoft.com/office/drawing/2014/main" id="{EA6425B8-9661-4083-BD87-2A0D45FC54FE}"/>
              </a:ext>
            </a:extLst>
          </p:cNvPr>
          <p:cNvSpPr>
            <a:spLocks noChangeShapeType="1"/>
          </p:cNvSpPr>
          <p:nvPr/>
        </p:nvSpPr>
        <p:spPr bwMode="auto">
          <a:xfrm>
            <a:off x="7648532" y="5378857"/>
            <a:ext cx="0" cy="84868"/>
          </a:xfrm>
          <a:prstGeom prst="line">
            <a:avLst/>
          </a:prstGeom>
          <a:noFill/>
          <a:ln w="793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0" name="Line 120">
            <a:extLst>
              <a:ext uri="{FF2B5EF4-FFF2-40B4-BE49-F238E27FC236}">
                <a16:creationId xmlns:a16="http://schemas.microsoft.com/office/drawing/2014/main" id="{02F587B1-F172-4C44-96CE-A120346847A6}"/>
              </a:ext>
            </a:extLst>
          </p:cNvPr>
          <p:cNvSpPr>
            <a:spLocks noChangeShapeType="1"/>
          </p:cNvSpPr>
          <p:nvPr/>
        </p:nvSpPr>
        <p:spPr bwMode="auto">
          <a:xfrm>
            <a:off x="8547692" y="5378857"/>
            <a:ext cx="0" cy="84868"/>
          </a:xfrm>
          <a:prstGeom prst="line">
            <a:avLst/>
          </a:prstGeom>
          <a:noFill/>
          <a:ln w="793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1" name="Line 120">
            <a:extLst>
              <a:ext uri="{FF2B5EF4-FFF2-40B4-BE49-F238E27FC236}">
                <a16:creationId xmlns:a16="http://schemas.microsoft.com/office/drawing/2014/main" id="{DD739BB0-95F8-46BC-9C88-86B9935CB475}"/>
              </a:ext>
            </a:extLst>
          </p:cNvPr>
          <p:cNvSpPr>
            <a:spLocks noChangeShapeType="1"/>
          </p:cNvSpPr>
          <p:nvPr/>
        </p:nvSpPr>
        <p:spPr bwMode="auto">
          <a:xfrm>
            <a:off x="10368237" y="5376000"/>
            <a:ext cx="0" cy="84868"/>
          </a:xfrm>
          <a:prstGeom prst="line">
            <a:avLst/>
          </a:prstGeom>
          <a:noFill/>
          <a:ln w="793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2" name="Line 120">
            <a:extLst>
              <a:ext uri="{FF2B5EF4-FFF2-40B4-BE49-F238E27FC236}">
                <a16:creationId xmlns:a16="http://schemas.microsoft.com/office/drawing/2014/main" id="{BC335DE0-8F1A-4120-B531-5469E21251BE}"/>
              </a:ext>
            </a:extLst>
          </p:cNvPr>
          <p:cNvSpPr>
            <a:spLocks noChangeShapeType="1"/>
          </p:cNvSpPr>
          <p:nvPr/>
        </p:nvSpPr>
        <p:spPr bwMode="auto">
          <a:xfrm>
            <a:off x="9450344" y="5373460"/>
            <a:ext cx="0" cy="84868"/>
          </a:xfrm>
          <a:prstGeom prst="line">
            <a:avLst/>
          </a:prstGeom>
          <a:noFill/>
          <a:ln w="793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3" name="Rectangle 121">
            <a:extLst>
              <a:ext uri="{FF2B5EF4-FFF2-40B4-BE49-F238E27FC236}">
                <a16:creationId xmlns:a16="http://schemas.microsoft.com/office/drawing/2014/main" id="{9B214411-5E6C-41F9-B122-BDFD05D1E432}"/>
              </a:ext>
            </a:extLst>
          </p:cNvPr>
          <p:cNvSpPr>
            <a:spLocks noChangeArrowheads="1"/>
          </p:cNvSpPr>
          <p:nvPr/>
        </p:nvSpPr>
        <p:spPr bwMode="auto">
          <a:xfrm>
            <a:off x="2953464" y="5502650"/>
            <a:ext cx="18274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cs typeface="Arial" panose="020B0604020202020204" pitchFamily="34" charset="0"/>
              </a:rPr>
              <a:t>-4</a:t>
            </a:r>
            <a:endParaRPr kumimoji="0" lang="en-US" altLang="en-US" sz="1600" b="0" i="0" u="none" strike="noStrike" cap="none" normalizeH="0" baseline="0" dirty="0">
              <a:ln>
                <a:noFill/>
              </a:ln>
              <a:solidFill>
                <a:schemeClr val="tx1"/>
              </a:solidFill>
              <a:effectLst/>
              <a:cs typeface="Arial" panose="020B0604020202020204" pitchFamily="34" charset="0"/>
            </a:endParaRPr>
          </a:p>
        </p:txBody>
      </p:sp>
      <p:sp>
        <p:nvSpPr>
          <p:cNvPr id="174" name="Rectangle 121">
            <a:extLst>
              <a:ext uri="{FF2B5EF4-FFF2-40B4-BE49-F238E27FC236}">
                <a16:creationId xmlns:a16="http://schemas.microsoft.com/office/drawing/2014/main" id="{D3AEC46A-D703-499C-90ED-7DD34BCBE39A}"/>
              </a:ext>
            </a:extLst>
          </p:cNvPr>
          <p:cNvSpPr>
            <a:spLocks noChangeArrowheads="1"/>
          </p:cNvSpPr>
          <p:nvPr/>
        </p:nvSpPr>
        <p:spPr bwMode="auto">
          <a:xfrm>
            <a:off x="3852154" y="5502650"/>
            <a:ext cx="18274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cs typeface="Arial" panose="020B0604020202020204" pitchFamily="34" charset="0"/>
              </a:rPr>
              <a:t>-3</a:t>
            </a:r>
            <a:endParaRPr kumimoji="0" lang="en-US" altLang="en-US" sz="1600" b="0" i="0" u="none" strike="noStrike" cap="none" normalizeH="0" baseline="0" dirty="0">
              <a:ln>
                <a:noFill/>
              </a:ln>
              <a:solidFill>
                <a:schemeClr val="tx1"/>
              </a:solidFill>
              <a:effectLst/>
              <a:cs typeface="Arial" panose="020B0604020202020204" pitchFamily="34" charset="0"/>
            </a:endParaRPr>
          </a:p>
        </p:txBody>
      </p:sp>
      <p:sp>
        <p:nvSpPr>
          <p:cNvPr id="175" name="Rectangle 121">
            <a:extLst>
              <a:ext uri="{FF2B5EF4-FFF2-40B4-BE49-F238E27FC236}">
                <a16:creationId xmlns:a16="http://schemas.microsoft.com/office/drawing/2014/main" id="{6D475582-D47C-44B7-B663-2096593159E9}"/>
              </a:ext>
            </a:extLst>
          </p:cNvPr>
          <p:cNvSpPr>
            <a:spLocks noChangeArrowheads="1"/>
          </p:cNvSpPr>
          <p:nvPr/>
        </p:nvSpPr>
        <p:spPr bwMode="auto">
          <a:xfrm>
            <a:off x="4757194" y="5502650"/>
            <a:ext cx="18274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cs typeface="Arial" panose="020B0604020202020204" pitchFamily="34" charset="0"/>
              </a:rPr>
              <a:t>-2</a:t>
            </a:r>
            <a:endParaRPr kumimoji="0" lang="en-US" altLang="en-US" sz="1600" b="0" i="0" u="none" strike="noStrike" cap="none" normalizeH="0" baseline="0" dirty="0">
              <a:ln>
                <a:noFill/>
              </a:ln>
              <a:solidFill>
                <a:schemeClr val="tx1"/>
              </a:solidFill>
              <a:effectLst/>
              <a:cs typeface="Arial" panose="020B0604020202020204" pitchFamily="34" charset="0"/>
            </a:endParaRPr>
          </a:p>
        </p:txBody>
      </p:sp>
      <p:sp>
        <p:nvSpPr>
          <p:cNvPr id="176" name="Rectangle 121">
            <a:extLst>
              <a:ext uri="{FF2B5EF4-FFF2-40B4-BE49-F238E27FC236}">
                <a16:creationId xmlns:a16="http://schemas.microsoft.com/office/drawing/2014/main" id="{3749509D-C270-4FB3-89C8-1651D4D57D6C}"/>
              </a:ext>
            </a:extLst>
          </p:cNvPr>
          <p:cNvSpPr>
            <a:spLocks noChangeArrowheads="1"/>
          </p:cNvSpPr>
          <p:nvPr/>
        </p:nvSpPr>
        <p:spPr bwMode="auto">
          <a:xfrm>
            <a:off x="5670700" y="5502650"/>
            <a:ext cx="18274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cs typeface="Arial" panose="020B0604020202020204" pitchFamily="34" charset="0"/>
              </a:rPr>
              <a:t>-1</a:t>
            </a:r>
            <a:endParaRPr kumimoji="0" lang="en-US" altLang="en-US" sz="1600" b="0" i="0" u="none" strike="noStrike" cap="none" normalizeH="0" baseline="0" dirty="0">
              <a:ln>
                <a:noFill/>
              </a:ln>
              <a:solidFill>
                <a:schemeClr val="tx1"/>
              </a:solidFill>
              <a:effectLst/>
              <a:cs typeface="Arial" panose="020B0604020202020204" pitchFamily="34" charset="0"/>
            </a:endParaRPr>
          </a:p>
        </p:txBody>
      </p:sp>
      <p:sp>
        <p:nvSpPr>
          <p:cNvPr id="177" name="Line 120">
            <a:extLst>
              <a:ext uri="{FF2B5EF4-FFF2-40B4-BE49-F238E27FC236}">
                <a16:creationId xmlns:a16="http://schemas.microsoft.com/office/drawing/2014/main" id="{864CEAA7-9560-4929-A75C-6FCB44538779}"/>
              </a:ext>
            </a:extLst>
          </p:cNvPr>
          <p:cNvSpPr>
            <a:spLocks noChangeShapeType="1"/>
          </p:cNvSpPr>
          <p:nvPr/>
        </p:nvSpPr>
        <p:spPr bwMode="auto">
          <a:xfrm>
            <a:off x="3046052" y="5377252"/>
            <a:ext cx="0" cy="84868"/>
          </a:xfrm>
          <a:prstGeom prst="line">
            <a:avLst/>
          </a:prstGeom>
          <a:noFill/>
          <a:ln w="793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8" name="Line 120">
            <a:extLst>
              <a:ext uri="{FF2B5EF4-FFF2-40B4-BE49-F238E27FC236}">
                <a16:creationId xmlns:a16="http://schemas.microsoft.com/office/drawing/2014/main" id="{C80EC23A-BE4A-41DB-AB44-F798D7CA3B38}"/>
              </a:ext>
            </a:extLst>
          </p:cNvPr>
          <p:cNvSpPr>
            <a:spLocks noChangeShapeType="1"/>
          </p:cNvSpPr>
          <p:nvPr/>
        </p:nvSpPr>
        <p:spPr bwMode="auto">
          <a:xfrm>
            <a:off x="3945212" y="5377252"/>
            <a:ext cx="0" cy="84868"/>
          </a:xfrm>
          <a:prstGeom prst="line">
            <a:avLst/>
          </a:prstGeom>
          <a:noFill/>
          <a:ln w="793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9" name="Line 120">
            <a:extLst>
              <a:ext uri="{FF2B5EF4-FFF2-40B4-BE49-F238E27FC236}">
                <a16:creationId xmlns:a16="http://schemas.microsoft.com/office/drawing/2014/main" id="{D279C8E0-08DA-4082-812F-E6C6F2D03295}"/>
              </a:ext>
            </a:extLst>
          </p:cNvPr>
          <p:cNvSpPr>
            <a:spLocks noChangeShapeType="1"/>
          </p:cNvSpPr>
          <p:nvPr/>
        </p:nvSpPr>
        <p:spPr bwMode="auto">
          <a:xfrm>
            <a:off x="5765757" y="5374395"/>
            <a:ext cx="0" cy="84868"/>
          </a:xfrm>
          <a:prstGeom prst="line">
            <a:avLst/>
          </a:prstGeom>
          <a:noFill/>
          <a:ln w="793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0" name="Line 120">
            <a:extLst>
              <a:ext uri="{FF2B5EF4-FFF2-40B4-BE49-F238E27FC236}">
                <a16:creationId xmlns:a16="http://schemas.microsoft.com/office/drawing/2014/main" id="{B967E726-62DF-453D-BA8C-BD205A09FFDA}"/>
              </a:ext>
            </a:extLst>
          </p:cNvPr>
          <p:cNvSpPr>
            <a:spLocks noChangeShapeType="1"/>
          </p:cNvSpPr>
          <p:nvPr/>
        </p:nvSpPr>
        <p:spPr bwMode="auto">
          <a:xfrm>
            <a:off x="4847864" y="5371855"/>
            <a:ext cx="0" cy="84868"/>
          </a:xfrm>
          <a:prstGeom prst="line">
            <a:avLst/>
          </a:prstGeom>
          <a:noFill/>
          <a:ln w="793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2" name="Title 1">
            <a:extLst>
              <a:ext uri="{FF2B5EF4-FFF2-40B4-BE49-F238E27FC236}">
                <a16:creationId xmlns:a16="http://schemas.microsoft.com/office/drawing/2014/main" id="{6B250FEE-BCEB-4BFE-A5C6-25AC4B0FE25D}"/>
              </a:ext>
            </a:extLst>
          </p:cNvPr>
          <p:cNvSpPr txBox="1">
            <a:spLocks/>
          </p:cNvSpPr>
          <p:nvPr/>
        </p:nvSpPr>
        <p:spPr>
          <a:xfrm>
            <a:off x="-3674720" y="1374853"/>
            <a:ext cx="12192000" cy="73572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000" b="1" kern="1200">
                <a:solidFill>
                  <a:schemeClr val="tx1"/>
                </a:solidFill>
                <a:latin typeface="cmss10"/>
                <a:ea typeface="+mj-ea"/>
                <a:cs typeface="+mj-cs"/>
              </a:defRPr>
            </a:lvl1pPr>
          </a:lstStyle>
          <a:p>
            <a:pPr algn="l" fontAlgn="base">
              <a:lnSpc>
                <a:spcPct val="110000"/>
              </a:lnSpc>
              <a:spcAft>
                <a:spcPct val="0"/>
              </a:spcAft>
              <a:defRPr/>
            </a:pPr>
            <a:endParaRPr lang="en-US" sz="2400" dirty="0">
              <a:latin typeface="Arial"/>
              <a:cs typeface="Arial"/>
            </a:endParaRPr>
          </a:p>
        </p:txBody>
      </p:sp>
      <p:sp>
        <p:nvSpPr>
          <p:cNvPr id="75" name="TextBox 92">
            <a:extLst>
              <a:ext uri="{FF2B5EF4-FFF2-40B4-BE49-F238E27FC236}">
                <a16:creationId xmlns:a16="http://schemas.microsoft.com/office/drawing/2014/main" id="{A77E249C-CB71-470F-B003-C5B6DFE440A3}"/>
              </a:ext>
            </a:extLst>
          </p:cNvPr>
          <p:cNvSpPr txBox="1"/>
          <p:nvPr/>
        </p:nvSpPr>
        <p:spPr>
          <a:xfrm>
            <a:off x="212467" y="172693"/>
            <a:ext cx="9143867" cy="400105"/>
          </a:xfrm>
          <a:prstGeom prst="rect">
            <a:avLst/>
          </a:prstGeom>
          <a:noFill/>
        </p:spPr>
        <p:txBody>
          <a:bodyPr wrap="square" lIns="91350" tIns="45718" rIns="91350" bIns="45718" rtlCol="0">
            <a:spAutoFit/>
          </a:bodyPr>
          <a:lstStyle/>
          <a:p>
            <a:pPr marL="0" marR="0" lvl="0" indent="0" defTabSz="91338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rPr>
              <a:t>Impact of Year-Up Sectoral Job Training Program on Earnings</a:t>
            </a:r>
          </a:p>
        </p:txBody>
      </p:sp>
    </p:spTree>
    <p:extLst>
      <p:ext uri="{BB962C8B-B14F-4D97-AF65-F5344CB8AC3E}">
        <p14:creationId xmlns:p14="http://schemas.microsoft.com/office/powerpoint/2010/main" val="2521760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CFAE82B6-690F-8941-B2E1-1C24715BA794}"/>
              </a:ext>
            </a:extLst>
          </p:cNvPr>
          <p:cNvPicPr>
            <a:picLocks noChangeAspect="1"/>
          </p:cNvPicPr>
          <p:nvPr/>
        </p:nvPicPr>
        <p:blipFill>
          <a:blip r:embed="rId3"/>
          <a:stretch>
            <a:fillRect/>
          </a:stretch>
        </p:blipFill>
        <p:spPr>
          <a:xfrm>
            <a:off x="462093" y="596346"/>
            <a:ext cx="11353772" cy="6487870"/>
          </a:xfrm>
          <a:prstGeom prst="rect">
            <a:avLst/>
          </a:prstGeom>
        </p:spPr>
      </p:pic>
      <p:sp>
        <p:nvSpPr>
          <p:cNvPr id="2" name="TextBox 1">
            <a:extLst>
              <a:ext uri="{FF2B5EF4-FFF2-40B4-BE49-F238E27FC236}">
                <a16:creationId xmlns:a16="http://schemas.microsoft.com/office/drawing/2014/main" id="{7CE4965C-D503-A343-A47F-BBB202423F6E}"/>
              </a:ext>
            </a:extLst>
          </p:cNvPr>
          <p:cNvSpPr txBox="1"/>
          <p:nvPr/>
        </p:nvSpPr>
        <p:spPr>
          <a:xfrm>
            <a:off x="0" y="6488668"/>
            <a:ext cx="215798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E7E6E6">
                    <a:lumMod val="25000"/>
                  </a:srgbClr>
                </a:solidFill>
                <a:effectLst/>
                <a:uLnTx/>
                <a:uFillTx/>
                <a:latin typeface="Lucida Sans" panose="020B0602030504020204" pitchFamily="34" charset="77"/>
                <a:ea typeface="+mn-ea"/>
                <a:cs typeface="+mn-cs"/>
              </a:rPr>
              <a:t>Reliability = 0.99</a:t>
            </a:r>
          </a:p>
        </p:txBody>
      </p:sp>
      <p:cxnSp>
        <p:nvCxnSpPr>
          <p:cNvPr id="14" name="Straight Arrow Connector 13">
            <a:extLst>
              <a:ext uri="{FF2B5EF4-FFF2-40B4-BE49-F238E27FC236}">
                <a16:creationId xmlns:a16="http://schemas.microsoft.com/office/drawing/2014/main" id="{E62FAD8E-01D6-CB40-8285-6AE2402BCEBA}"/>
              </a:ext>
            </a:extLst>
          </p:cNvPr>
          <p:cNvCxnSpPr>
            <a:cxnSpLocks/>
          </p:cNvCxnSpPr>
          <p:nvPr/>
        </p:nvCxnSpPr>
        <p:spPr>
          <a:xfrm flipV="1">
            <a:off x="839106" y="4155352"/>
            <a:ext cx="1384647" cy="8137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3D60E8A1-F528-4B4A-B11F-C28F32554D18}"/>
              </a:ext>
            </a:extLst>
          </p:cNvPr>
          <p:cNvSpPr/>
          <p:nvPr/>
        </p:nvSpPr>
        <p:spPr>
          <a:xfrm>
            <a:off x="-49793" y="3875821"/>
            <a:ext cx="190499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San Francisco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UM: $42.3k</a:t>
            </a:r>
          </a:p>
        </p:txBody>
      </p:sp>
      <p:cxnSp>
        <p:nvCxnSpPr>
          <p:cNvPr id="16" name="Straight Arrow Connector 15">
            <a:extLst>
              <a:ext uri="{FF2B5EF4-FFF2-40B4-BE49-F238E27FC236}">
                <a16:creationId xmlns:a16="http://schemas.microsoft.com/office/drawing/2014/main" id="{EBF809AD-2EFA-D748-BD70-0EE8FA60B0D1}"/>
              </a:ext>
            </a:extLst>
          </p:cNvPr>
          <p:cNvCxnSpPr>
            <a:cxnSpLocks/>
          </p:cNvCxnSpPr>
          <p:nvPr/>
        </p:nvCxnSpPr>
        <p:spPr>
          <a:xfrm flipV="1">
            <a:off x="309875" y="3232232"/>
            <a:ext cx="1417121" cy="6412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DF175154-8DDF-F247-ACB9-37130BE3D71C}"/>
              </a:ext>
            </a:extLst>
          </p:cNvPr>
          <p:cNvSpPr/>
          <p:nvPr/>
        </p:nvSpPr>
        <p:spPr>
          <a:xfrm>
            <a:off x="8002586" y="1373740"/>
            <a:ext cx="190499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Indianapolis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UM: $31.0k</a:t>
            </a:r>
          </a:p>
        </p:txBody>
      </p:sp>
      <p:cxnSp>
        <p:nvCxnSpPr>
          <p:cNvPr id="18" name="Straight Arrow Connector 17">
            <a:extLst>
              <a:ext uri="{FF2B5EF4-FFF2-40B4-BE49-F238E27FC236}">
                <a16:creationId xmlns:a16="http://schemas.microsoft.com/office/drawing/2014/main" id="{4EEB0346-8EF7-7D4E-B400-3F700363273F}"/>
              </a:ext>
            </a:extLst>
          </p:cNvPr>
          <p:cNvCxnSpPr>
            <a:cxnSpLocks/>
          </p:cNvCxnSpPr>
          <p:nvPr/>
        </p:nvCxnSpPr>
        <p:spPr>
          <a:xfrm flipH="1">
            <a:off x="7758651" y="1910733"/>
            <a:ext cx="861242" cy="14741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217C720-5482-4C4B-B3FB-BD764053C583}"/>
              </a:ext>
            </a:extLst>
          </p:cNvPr>
          <p:cNvCxnSpPr>
            <a:cxnSpLocks/>
          </p:cNvCxnSpPr>
          <p:nvPr/>
        </p:nvCxnSpPr>
        <p:spPr>
          <a:xfrm flipH="1" flipV="1">
            <a:off x="9779620" y="2716350"/>
            <a:ext cx="722532" cy="2270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82AED314-7DFE-BF48-BD61-44365E2C671E}"/>
              </a:ext>
            </a:extLst>
          </p:cNvPr>
          <p:cNvSpPr/>
          <p:nvPr/>
        </p:nvSpPr>
        <p:spPr>
          <a:xfrm>
            <a:off x="9113079" y="5083816"/>
            <a:ext cx="190499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Charlotte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UM: $25.8k</a:t>
            </a:r>
          </a:p>
        </p:txBody>
      </p:sp>
      <p:cxnSp>
        <p:nvCxnSpPr>
          <p:cNvPr id="22" name="Straight Arrow Connector 21">
            <a:extLst>
              <a:ext uri="{FF2B5EF4-FFF2-40B4-BE49-F238E27FC236}">
                <a16:creationId xmlns:a16="http://schemas.microsoft.com/office/drawing/2014/main" id="{8C1A6F80-474E-EC4F-AB88-4038ED08CA09}"/>
              </a:ext>
            </a:extLst>
          </p:cNvPr>
          <p:cNvCxnSpPr>
            <a:cxnSpLocks/>
          </p:cNvCxnSpPr>
          <p:nvPr/>
        </p:nvCxnSpPr>
        <p:spPr>
          <a:xfrm flipH="1">
            <a:off x="10181063" y="2172343"/>
            <a:ext cx="642179" cy="1413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752B089F-E809-5C41-AB9B-C403E79E5C45}"/>
              </a:ext>
            </a:extLst>
          </p:cNvPr>
          <p:cNvSpPr/>
          <p:nvPr/>
        </p:nvSpPr>
        <p:spPr>
          <a:xfrm>
            <a:off x="6806156" y="861147"/>
            <a:ext cx="190499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Minneapolis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UM: $34.3k</a:t>
            </a:r>
          </a:p>
        </p:txBody>
      </p:sp>
      <p:cxnSp>
        <p:nvCxnSpPr>
          <p:cNvPr id="24" name="Straight Arrow Connector 23">
            <a:extLst>
              <a:ext uri="{FF2B5EF4-FFF2-40B4-BE49-F238E27FC236}">
                <a16:creationId xmlns:a16="http://schemas.microsoft.com/office/drawing/2014/main" id="{50010840-F846-E54A-8D33-F127F2E74183}"/>
              </a:ext>
            </a:extLst>
          </p:cNvPr>
          <p:cNvCxnSpPr>
            <a:cxnSpLocks/>
          </p:cNvCxnSpPr>
          <p:nvPr/>
        </p:nvCxnSpPr>
        <p:spPr>
          <a:xfrm flipH="1">
            <a:off x="6672508" y="1384367"/>
            <a:ext cx="710495" cy="7879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EA30A22-F333-D348-AAD1-461884FD3857}"/>
              </a:ext>
            </a:extLst>
          </p:cNvPr>
          <p:cNvCxnSpPr>
            <a:cxnSpLocks/>
          </p:cNvCxnSpPr>
          <p:nvPr/>
        </p:nvCxnSpPr>
        <p:spPr>
          <a:xfrm>
            <a:off x="1435794" y="1910733"/>
            <a:ext cx="2173461" cy="10839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F6BE9AB9-9FBE-A54C-B747-35D22F859770}"/>
              </a:ext>
            </a:extLst>
          </p:cNvPr>
          <p:cNvSpPr/>
          <p:nvPr/>
        </p:nvSpPr>
        <p:spPr>
          <a:xfrm>
            <a:off x="0" y="4944053"/>
            <a:ext cx="190499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Los Angeles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UM: $34.3k</a:t>
            </a:r>
          </a:p>
        </p:txBody>
      </p:sp>
      <p:sp>
        <p:nvSpPr>
          <p:cNvPr id="32" name="Rectangle 31">
            <a:extLst>
              <a:ext uri="{FF2B5EF4-FFF2-40B4-BE49-F238E27FC236}">
                <a16:creationId xmlns:a16="http://schemas.microsoft.com/office/drawing/2014/main" id="{72C85179-B02D-764E-AFA7-EF1F0FE1F201}"/>
              </a:ext>
            </a:extLst>
          </p:cNvPr>
          <p:cNvSpPr/>
          <p:nvPr/>
        </p:nvSpPr>
        <p:spPr>
          <a:xfrm>
            <a:off x="10870949" y="1910733"/>
            <a:ext cx="190499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Boston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UM: $32.1k</a:t>
            </a:r>
          </a:p>
        </p:txBody>
      </p:sp>
      <p:sp>
        <p:nvSpPr>
          <p:cNvPr id="35" name="Rectangle 34">
            <a:extLst>
              <a:ext uri="{FF2B5EF4-FFF2-40B4-BE49-F238E27FC236}">
                <a16:creationId xmlns:a16="http://schemas.microsoft.com/office/drawing/2014/main" id="{1A6C8B5B-05B2-944A-A090-7B147DF5BB4A}"/>
              </a:ext>
            </a:extLst>
          </p:cNvPr>
          <p:cNvSpPr/>
          <p:nvPr/>
        </p:nvSpPr>
        <p:spPr>
          <a:xfrm>
            <a:off x="10502152" y="2695598"/>
            <a:ext cx="190499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New York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UM: $33.2k</a:t>
            </a:r>
          </a:p>
        </p:txBody>
      </p:sp>
      <p:sp>
        <p:nvSpPr>
          <p:cNvPr id="36" name="Rectangle 35">
            <a:extLst>
              <a:ext uri="{FF2B5EF4-FFF2-40B4-BE49-F238E27FC236}">
                <a16:creationId xmlns:a16="http://schemas.microsoft.com/office/drawing/2014/main" id="{AF647442-74AC-FE45-9867-CE2874EAE496}"/>
              </a:ext>
            </a:extLst>
          </p:cNvPr>
          <p:cNvSpPr/>
          <p:nvPr/>
        </p:nvSpPr>
        <p:spPr>
          <a:xfrm>
            <a:off x="250777" y="1352193"/>
            <a:ext cx="190499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Salt Lake City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UM: $36.5k</a:t>
            </a:r>
          </a:p>
        </p:txBody>
      </p:sp>
      <p:cxnSp>
        <p:nvCxnSpPr>
          <p:cNvPr id="40" name="Straight Arrow Connector 39">
            <a:extLst>
              <a:ext uri="{FF2B5EF4-FFF2-40B4-BE49-F238E27FC236}">
                <a16:creationId xmlns:a16="http://schemas.microsoft.com/office/drawing/2014/main" id="{3BD0615D-505F-9948-B7C5-A5D52D8B65C9}"/>
              </a:ext>
            </a:extLst>
          </p:cNvPr>
          <p:cNvCxnSpPr>
            <a:cxnSpLocks/>
          </p:cNvCxnSpPr>
          <p:nvPr/>
        </p:nvCxnSpPr>
        <p:spPr>
          <a:xfrm flipH="1" flipV="1">
            <a:off x="9117092" y="4199402"/>
            <a:ext cx="470935" cy="8844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29B6F933-6CD8-468B-9DE3-7E1BC6F63D86}"/>
              </a:ext>
            </a:extLst>
          </p:cNvPr>
          <p:cNvSpPr>
            <a:spLocks noChangeArrowheads="1"/>
          </p:cNvSpPr>
          <p:nvPr/>
        </p:nvSpPr>
        <p:spPr bwMode="auto">
          <a:xfrm>
            <a:off x="202426" y="57226"/>
            <a:ext cx="12204716"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121695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Arial" pitchFamily="34" charset="0"/>
              </a:rPr>
              <a:t>The Geography of Upward Mobility in the United States</a:t>
            </a:r>
          </a:p>
          <a:p>
            <a:pPr marL="0" marR="0" lvl="0" indent="0" algn="l" defTabSz="1216950" rtl="0" eaLnBrk="1" fontAlgn="base" latinLnBrk="0" hangingPunct="1">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prstClr val="white">
                    <a:lumMod val="50000"/>
                  </a:prstClr>
                </a:solidFill>
                <a:effectLst/>
                <a:uLnTx/>
                <a:uFillTx/>
                <a:latin typeface="Lucida Sans" panose="020B0602030504020204" pitchFamily="34" charset="0"/>
                <a:ea typeface="+mn-ea"/>
                <a:cs typeface="Arial" pitchFamily="34" charset="0"/>
              </a:rPr>
              <a:t>Average Income at Age 35 for Children whose Parents Earned $25,000 (25th percentile)</a:t>
            </a:r>
          </a:p>
        </p:txBody>
      </p:sp>
      <p:sp>
        <p:nvSpPr>
          <p:cNvPr id="5" name="Rectangle 4">
            <a:extLst>
              <a:ext uri="{FF2B5EF4-FFF2-40B4-BE49-F238E27FC236}">
                <a16:creationId xmlns:a16="http://schemas.microsoft.com/office/drawing/2014/main" id="{B8890635-5453-492D-89F4-F2F3C522C690}"/>
              </a:ext>
            </a:extLst>
          </p:cNvPr>
          <p:cNvSpPr/>
          <p:nvPr/>
        </p:nvSpPr>
        <p:spPr>
          <a:xfrm>
            <a:off x="10870949" y="3721523"/>
            <a:ext cx="940050" cy="2591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8D74395-EAC0-4AFD-AE6D-332A1A2D6EA1}"/>
              </a:ext>
            </a:extLst>
          </p:cNvPr>
          <p:cNvSpPr txBox="1"/>
          <p:nvPr/>
        </p:nvSpPr>
        <p:spPr>
          <a:xfrm>
            <a:off x="10823242" y="3616051"/>
            <a:ext cx="76014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&gt;$43k</a:t>
            </a:r>
          </a:p>
        </p:txBody>
      </p:sp>
      <p:sp>
        <p:nvSpPr>
          <p:cNvPr id="28" name="TextBox 27">
            <a:extLst>
              <a:ext uri="{FF2B5EF4-FFF2-40B4-BE49-F238E27FC236}">
                <a16:creationId xmlns:a16="http://schemas.microsoft.com/office/drawing/2014/main" id="{E483C852-99E4-48D9-81A1-530315A02968}"/>
              </a:ext>
            </a:extLst>
          </p:cNvPr>
          <p:cNvSpPr txBox="1"/>
          <p:nvPr/>
        </p:nvSpPr>
        <p:spPr>
          <a:xfrm>
            <a:off x="10823242" y="4953580"/>
            <a:ext cx="64472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$32k</a:t>
            </a:r>
          </a:p>
        </p:txBody>
      </p:sp>
      <p:sp>
        <p:nvSpPr>
          <p:cNvPr id="29" name="TextBox 28">
            <a:extLst>
              <a:ext uri="{FF2B5EF4-FFF2-40B4-BE49-F238E27FC236}">
                <a16:creationId xmlns:a16="http://schemas.microsoft.com/office/drawing/2014/main" id="{263F79AD-DB86-427A-B51B-B8A12285109F}"/>
              </a:ext>
            </a:extLst>
          </p:cNvPr>
          <p:cNvSpPr txBox="1"/>
          <p:nvPr/>
        </p:nvSpPr>
        <p:spPr>
          <a:xfrm>
            <a:off x="10823242" y="5998609"/>
            <a:ext cx="76014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&lt;$26k</a:t>
            </a:r>
          </a:p>
        </p:txBody>
      </p:sp>
    </p:spTree>
    <p:extLst>
      <p:ext uri="{BB962C8B-B14F-4D97-AF65-F5344CB8AC3E}">
        <p14:creationId xmlns:p14="http://schemas.microsoft.com/office/powerpoint/2010/main" val="37220212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D7E935F-9D0E-7540-A454-777E4212E8DD}"/>
              </a:ext>
            </a:extLst>
          </p:cNvPr>
          <p:cNvPicPr>
            <a:picLocks noChangeAspect="1"/>
          </p:cNvPicPr>
          <p:nvPr/>
        </p:nvPicPr>
        <p:blipFill>
          <a:blip r:embed="rId3"/>
          <a:srcRect t="2637" b="2637"/>
          <a:stretch/>
        </p:blipFill>
        <p:spPr>
          <a:xfrm>
            <a:off x="368556" y="507090"/>
            <a:ext cx="11572667" cy="6166244"/>
          </a:xfrm>
          <a:prstGeom prst="rect">
            <a:avLst/>
          </a:prstGeom>
        </p:spPr>
      </p:pic>
      <p:sp>
        <p:nvSpPr>
          <p:cNvPr id="2" name="TextBox 1">
            <a:extLst>
              <a:ext uri="{FF2B5EF4-FFF2-40B4-BE49-F238E27FC236}">
                <a16:creationId xmlns:a16="http://schemas.microsoft.com/office/drawing/2014/main" id="{7CE4965C-D503-A343-A47F-BBB202423F6E}"/>
              </a:ext>
            </a:extLst>
          </p:cNvPr>
          <p:cNvSpPr txBox="1"/>
          <p:nvPr/>
        </p:nvSpPr>
        <p:spPr>
          <a:xfrm>
            <a:off x="-1" y="6488668"/>
            <a:ext cx="761727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E7E6E6">
                    <a:lumMod val="25000"/>
                  </a:srgbClr>
                </a:solidFill>
                <a:effectLst/>
                <a:uLnTx/>
                <a:uFillTx/>
                <a:latin typeface="Lucida Sans" panose="020B0602030504020204" pitchFamily="34" charset="77"/>
                <a:ea typeface="+mn-ea"/>
                <a:cs typeface="+mn-cs"/>
              </a:rPr>
              <a:t>Source: Chetty, Jackson, </a:t>
            </a:r>
            <a:r>
              <a:rPr kumimoji="0" lang="en-US" sz="1600" b="0" i="1" u="none" strike="noStrike" kern="1200" cap="none" spc="0" normalizeH="0" baseline="0" noProof="0" dirty="0" err="1">
                <a:ln>
                  <a:noFill/>
                </a:ln>
                <a:solidFill>
                  <a:srgbClr val="E7E6E6">
                    <a:lumMod val="25000"/>
                  </a:srgbClr>
                </a:solidFill>
                <a:effectLst/>
                <a:uLnTx/>
                <a:uFillTx/>
                <a:latin typeface="Lucida Sans" panose="020B0602030504020204" pitchFamily="34" charset="77"/>
                <a:ea typeface="+mn-ea"/>
                <a:cs typeface="+mn-cs"/>
              </a:rPr>
              <a:t>Kuchler</a:t>
            </a:r>
            <a:r>
              <a:rPr kumimoji="0" lang="en-US" sz="1600" b="0" i="1" u="none" strike="noStrike" kern="1200" cap="none" spc="0" normalizeH="0" baseline="0" noProof="0" dirty="0">
                <a:ln>
                  <a:noFill/>
                </a:ln>
                <a:solidFill>
                  <a:srgbClr val="E7E6E6">
                    <a:lumMod val="25000"/>
                  </a:srgbClr>
                </a:solidFill>
                <a:effectLst/>
                <a:uLnTx/>
                <a:uFillTx/>
                <a:latin typeface="Lucida Sans" panose="020B0602030504020204" pitchFamily="34" charset="77"/>
                <a:ea typeface="+mn-ea"/>
                <a:cs typeface="+mn-cs"/>
              </a:rPr>
              <a:t>, </a:t>
            </a:r>
            <a:r>
              <a:rPr kumimoji="0" lang="en-US" sz="1600" b="0" i="1" u="none" strike="noStrike" kern="1200" cap="none" spc="0" normalizeH="0" baseline="0" noProof="0" dirty="0" err="1">
                <a:ln>
                  <a:noFill/>
                </a:ln>
                <a:solidFill>
                  <a:srgbClr val="E7E6E6">
                    <a:lumMod val="25000"/>
                  </a:srgbClr>
                </a:solidFill>
                <a:effectLst/>
                <a:uLnTx/>
                <a:uFillTx/>
                <a:latin typeface="Lucida Sans" panose="020B0602030504020204" pitchFamily="34" charset="77"/>
                <a:ea typeface="+mn-ea"/>
                <a:cs typeface="+mn-cs"/>
              </a:rPr>
              <a:t>Stroebel</a:t>
            </a:r>
            <a:r>
              <a:rPr kumimoji="0" lang="en-US" sz="1600" b="0" i="1" u="none" strike="noStrike" kern="1200" cap="none" spc="0" normalizeH="0" baseline="0" noProof="0" dirty="0">
                <a:ln>
                  <a:noFill/>
                </a:ln>
                <a:solidFill>
                  <a:srgbClr val="E7E6E6">
                    <a:lumMod val="25000"/>
                  </a:srgbClr>
                </a:solidFill>
                <a:effectLst/>
                <a:uLnTx/>
                <a:uFillTx/>
                <a:latin typeface="Lucida Sans" panose="020B0602030504020204" pitchFamily="34" charset="77"/>
                <a:ea typeface="+mn-ea"/>
                <a:cs typeface="+mn-cs"/>
              </a:rPr>
              <a:t>, et al. (Nature, in press)</a:t>
            </a:r>
          </a:p>
        </p:txBody>
      </p:sp>
      <p:sp>
        <p:nvSpPr>
          <p:cNvPr id="5" name="TextBox 4">
            <a:extLst>
              <a:ext uri="{FF2B5EF4-FFF2-40B4-BE49-F238E27FC236}">
                <a16:creationId xmlns:a16="http://schemas.microsoft.com/office/drawing/2014/main" id="{5D4E34EE-46EC-8F4A-870E-1EC413398DB5}"/>
              </a:ext>
            </a:extLst>
          </p:cNvPr>
          <p:cNvSpPr txBox="1"/>
          <p:nvPr/>
        </p:nvSpPr>
        <p:spPr>
          <a:xfrm>
            <a:off x="77796" y="20848"/>
            <a:ext cx="11807808" cy="738664"/>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E7E6E6">
                    <a:lumMod val="25000"/>
                  </a:srgbClr>
                </a:solidFill>
                <a:effectLst/>
                <a:uLnTx/>
                <a:uFillTx/>
                <a:latin typeface="Lucida Sans" panose="020B0602030504020204" pitchFamily="34" charset="77"/>
                <a:ea typeface="+mn-ea"/>
                <a:cs typeface="Arial" pitchFamily="34" charset="0"/>
              </a:rPr>
              <a:t>Economic Connectedness of Low-SES Individuals by County</a:t>
            </a:r>
            <a:br>
              <a:rPr kumimoji="0" lang="en-US" sz="2200" b="1" i="0" u="none" strike="noStrike" kern="1200" cap="none" spc="0" normalizeH="0" baseline="0" noProof="0" dirty="0">
                <a:ln>
                  <a:noFill/>
                </a:ln>
                <a:solidFill>
                  <a:srgbClr val="E7E6E6">
                    <a:lumMod val="25000"/>
                  </a:srgbClr>
                </a:solidFill>
                <a:effectLst/>
                <a:uLnTx/>
                <a:uFillTx/>
                <a:latin typeface="Lucida Sans" panose="020B0602030504020204" pitchFamily="34" charset="77"/>
                <a:ea typeface="+mn-ea"/>
                <a:cs typeface="Arial" pitchFamily="34" charset="0"/>
              </a:rPr>
            </a:br>
            <a:r>
              <a:rPr kumimoji="0" lang="en-US" sz="2000" b="0" i="0" u="none" strike="noStrike" kern="1200" cap="none" spc="0" normalizeH="0" baseline="0" noProof="0" dirty="0">
                <a:ln>
                  <a:noFill/>
                </a:ln>
                <a:solidFill>
                  <a:srgbClr val="E7E6E6">
                    <a:lumMod val="25000"/>
                  </a:srgbClr>
                </a:solidFill>
                <a:effectLst/>
                <a:uLnTx/>
                <a:uFillTx/>
                <a:latin typeface="Lucida Sans" panose="020B0602030504020204" pitchFamily="34" charset="77"/>
                <a:ea typeface="+mn-ea"/>
                <a:cs typeface="Arial" pitchFamily="34" charset="0"/>
              </a:rPr>
              <a:t>Fraction of Above-Median-SES Friends Among Below-Median People on Facebook</a:t>
            </a:r>
            <a:endParaRPr kumimoji="0" lang="en-US" sz="2000" b="1" i="0" u="none" strike="noStrike" kern="1200" cap="none" spc="0" normalizeH="0" baseline="0" noProof="0" dirty="0">
              <a:ln>
                <a:noFill/>
              </a:ln>
              <a:solidFill>
                <a:srgbClr val="E7E6E6">
                  <a:lumMod val="25000"/>
                </a:srgbClr>
              </a:solidFill>
              <a:effectLst/>
              <a:uLnTx/>
              <a:uFillTx/>
              <a:latin typeface="Lucida Sans" panose="020B0602030504020204" pitchFamily="34" charset="77"/>
              <a:ea typeface="+mn-ea"/>
              <a:cs typeface="Arial" pitchFamily="34" charset="0"/>
            </a:endParaRPr>
          </a:p>
        </p:txBody>
      </p:sp>
      <p:cxnSp>
        <p:nvCxnSpPr>
          <p:cNvPr id="14" name="Straight Arrow Connector 13">
            <a:extLst>
              <a:ext uri="{FF2B5EF4-FFF2-40B4-BE49-F238E27FC236}">
                <a16:creationId xmlns:a16="http://schemas.microsoft.com/office/drawing/2014/main" id="{E62FAD8E-01D6-CB40-8285-6AE2402BCEBA}"/>
              </a:ext>
            </a:extLst>
          </p:cNvPr>
          <p:cNvCxnSpPr>
            <a:cxnSpLocks/>
          </p:cNvCxnSpPr>
          <p:nvPr/>
        </p:nvCxnSpPr>
        <p:spPr>
          <a:xfrm flipV="1">
            <a:off x="839106" y="4155352"/>
            <a:ext cx="1384647" cy="8137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3D60E8A1-F528-4B4A-B11F-C28F32554D18}"/>
              </a:ext>
            </a:extLst>
          </p:cNvPr>
          <p:cNvSpPr/>
          <p:nvPr/>
        </p:nvSpPr>
        <p:spPr>
          <a:xfrm>
            <a:off x="-49793" y="3875821"/>
            <a:ext cx="190499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San Francisco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EC: 59%</a:t>
            </a:r>
          </a:p>
        </p:txBody>
      </p:sp>
      <p:cxnSp>
        <p:nvCxnSpPr>
          <p:cNvPr id="16" name="Straight Arrow Connector 15">
            <a:extLst>
              <a:ext uri="{FF2B5EF4-FFF2-40B4-BE49-F238E27FC236}">
                <a16:creationId xmlns:a16="http://schemas.microsoft.com/office/drawing/2014/main" id="{EBF809AD-2EFA-D748-BD70-0EE8FA60B0D1}"/>
              </a:ext>
            </a:extLst>
          </p:cNvPr>
          <p:cNvCxnSpPr>
            <a:cxnSpLocks/>
          </p:cNvCxnSpPr>
          <p:nvPr/>
        </p:nvCxnSpPr>
        <p:spPr>
          <a:xfrm flipV="1">
            <a:off x="309875" y="3232232"/>
            <a:ext cx="1417121" cy="6412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DF175154-8DDF-F247-ACB9-37130BE3D71C}"/>
              </a:ext>
            </a:extLst>
          </p:cNvPr>
          <p:cNvSpPr/>
          <p:nvPr/>
        </p:nvSpPr>
        <p:spPr>
          <a:xfrm>
            <a:off x="8002586" y="1373740"/>
            <a:ext cx="190499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Indianapolis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EC: 33%</a:t>
            </a:r>
          </a:p>
        </p:txBody>
      </p:sp>
      <p:cxnSp>
        <p:nvCxnSpPr>
          <p:cNvPr id="18" name="Straight Arrow Connector 17">
            <a:extLst>
              <a:ext uri="{FF2B5EF4-FFF2-40B4-BE49-F238E27FC236}">
                <a16:creationId xmlns:a16="http://schemas.microsoft.com/office/drawing/2014/main" id="{4EEB0346-8EF7-7D4E-B400-3F700363273F}"/>
              </a:ext>
            </a:extLst>
          </p:cNvPr>
          <p:cNvCxnSpPr>
            <a:cxnSpLocks/>
          </p:cNvCxnSpPr>
          <p:nvPr/>
        </p:nvCxnSpPr>
        <p:spPr>
          <a:xfrm flipH="1">
            <a:off x="7758651" y="1910733"/>
            <a:ext cx="861242" cy="14741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217C720-5482-4C4B-B3FB-BD764053C583}"/>
              </a:ext>
            </a:extLst>
          </p:cNvPr>
          <p:cNvCxnSpPr>
            <a:cxnSpLocks/>
          </p:cNvCxnSpPr>
          <p:nvPr/>
        </p:nvCxnSpPr>
        <p:spPr>
          <a:xfrm flipH="1" flipV="1">
            <a:off x="9779620" y="2716350"/>
            <a:ext cx="722532" cy="2270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82AED314-7DFE-BF48-BD61-44365E2C671E}"/>
              </a:ext>
            </a:extLst>
          </p:cNvPr>
          <p:cNvSpPr/>
          <p:nvPr/>
        </p:nvSpPr>
        <p:spPr>
          <a:xfrm>
            <a:off x="9113079" y="5083816"/>
            <a:ext cx="190499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Charlotte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EC: 36%</a:t>
            </a:r>
          </a:p>
        </p:txBody>
      </p:sp>
      <p:cxnSp>
        <p:nvCxnSpPr>
          <p:cNvPr id="22" name="Straight Arrow Connector 21">
            <a:extLst>
              <a:ext uri="{FF2B5EF4-FFF2-40B4-BE49-F238E27FC236}">
                <a16:creationId xmlns:a16="http://schemas.microsoft.com/office/drawing/2014/main" id="{8C1A6F80-474E-EC4F-AB88-4038ED08CA09}"/>
              </a:ext>
            </a:extLst>
          </p:cNvPr>
          <p:cNvCxnSpPr>
            <a:cxnSpLocks/>
          </p:cNvCxnSpPr>
          <p:nvPr/>
        </p:nvCxnSpPr>
        <p:spPr>
          <a:xfrm flipH="1">
            <a:off x="10181063" y="2172343"/>
            <a:ext cx="642179" cy="1413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752B089F-E809-5C41-AB9B-C403E79E5C45}"/>
              </a:ext>
            </a:extLst>
          </p:cNvPr>
          <p:cNvSpPr/>
          <p:nvPr/>
        </p:nvSpPr>
        <p:spPr>
          <a:xfrm>
            <a:off x="6806156" y="861147"/>
            <a:ext cx="190499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Minneapolis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EC: 49%</a:t>
            </a:r>
          </a:p>
        </p:txBody>
      </p:sp>
      <p:cxnSp>
        <p:nvCxnSpPr>
          <p:cNvPr id="24" name="Straight Arrow Connector 23">
            <a:extLst>
              <a:ext uri="{FF2B5EF4-FFF2-40B4-BE49-F238E27FC236}">
                <a16:creationId xmlns:a16="http://schemas.microsoft.com/office/drawing/2014/main" id="{50010840-F846-E54A-8D33-F127F2E74183}"/>
              </a:ext>
            </a:extLst>
          </p:cNvPr>
          <p:cNvCxnSpPr>
            <a:cxnSpLocks/>
          </p:cNvCxnSpPr>
          <p:nvPr/>
        </p:nvCxnSpPr>
        <p:spPr>
          <a:xfrm flipH="1">
            <a:off x="6672508" y="1384367"/>
            <a:ext cx="710495" cy="7879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EA30A22-F333-D348-AAD1-461884FD3857}"/>
              </a:ext>
            </a:extLst>
          </p:cNvPr>
          <p:cNvCxnSpPr>
            <a:cxnSpLocks/>
          </p:cNvCxnSpPr>
          <p:nvPr/>
        </p:nvCxnSpPr>
        <p:spPr>
          <a:xfrm>
            <a:off x="1435794" y="1910733"/>
            <a:ext cx="2173461" cy="10839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F6BE9AB9-9FBE-A54C-B747-35D22F859770}"/>
              </a:ext>
            </a:extLst>
          </p:cNvPr>
          <p:cNvSpPr/>
          <p:nvPr/>
        </p:nvSpPr>
        <p:spPr>
          <a:xfrm>
            <a:off x="0" y="4944053"/>
            <a:ext cx="190499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Los Angeles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EC: 36%</a:t>
            </a:r>
          </a:p>
        </p:txBody>
      </p:sp>
      <p:sp>
        <p:nvSpPr>
          <p:cNvPr id="32" name="Rectangle 31">
            <a:extLst>
              <a:ext uri="{FF2B5EF4-FFF2-40B4-BE49-F238E27FC236}">
                <a16:creationId xmlns:a16="http://schemas.microsoft.com/office/drawing/2014/main" id="{72C85179-B02D-764E-AFA7-EF1F0FE1F201}"/>
              </a:ext>
            </a:extLst>
          </p:cNvPr>
          <p:cNvSpPr/>
          <p:nvPr/>
        </p:nvSpPr>
        <p:spPr>
          <a:xfrm>
            <a:off x="10870949" y="1910733"/>
            <a:ext cx="190499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Boston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EC: 40%</a:t>
            </a:r>
          </a:p>
        </p:txBody>
      </p:sp>
      <p:sp>
        <p:nvSpPr>
          <p:cNvPr id="35" name="Rectangle 34">
            <a:extLst>
              <a:ext uri="{FF2B5EF4-FFF2-40B4-BE49-F238E27FC236}">
                <a16:creationId xmlns:a16="http://schemas.microsoft.com/office/drawing/2014/main" id="{1A6C8B5B-05B2-944A-A090-7B147DF5BB4A}"/>
              </a:ext>
            </a:extLst>
          </p:cNvPr>
          <p:cNvSpPr/>
          <p:nvPr/>
        </p:nvSpPr>
        <p:spPr>
          <a:xfrm>
            <a:off x="10502152" y="2695598"/>
            <a:ext cx="190499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New York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EC: 38%</a:t>
            </a:r>
          </a:p>
        </p:txBody>
      </p:sp>
      <p:sp>
        <p:nvSpPr>
          <p:cNvPr id="36" name="Rectangle 35">
            <a:extLst>
              <a:ext uri="{FF2B5EF4-FFF2-40B4-BE49-F238E27FC236}">
                <a16:creationId xmlns:a16="http://schemas.microsoft.com/office/drawing/2014/main" id="{AF647442-74AC-FE45-9867-CE2874EAE496}"/>
              </a:ext>
            </a:extLst>
          </p:cNvPr>
          <p:cNvSpPr/>
          <p:nvPr/>
        </p:nvSpPr>
        <p:spPr>
          <a:xfrm>
            <a:off x="250777" y="1352193"/>
            <a:ext cx="190499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Salt Lake City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EC: 47%</a:t>
            </a:r>
          </a:p>
        </p:txBody>
      </p:sp>
      <p:cxnSp>
        <p:nvCxnSpPr>
          <p:cNvPr id="40" name="Straight Arrow Connector 39">
            <a:extLst>
              <a:ext uri="{FF2B5EF4-FFF2-40B4-BE49-F238E27FC236}">
                <a16:creationId xmlns:a16="http://schemas.microsoft.com/office/drawing/2014/main" id="{3BD0615D-505F-9948-B7C5-A5D52D8B65C9}"/>
              </a:ext>
            </a:extLst>
          </p:cNvPr>
          <p:cNvCxnSpPr>
            <a:cxnSpLocks/>
          </p:cNvCxnSpPr>
          <p:nvPr/>
        </p:nvCxnSpPr>
        <p:spPr>
          <a:xfrm flipH="1" flipV="1">
            <a:off x="9117092" y="4199402"/>
            <a:ext cx="470935" cy="8844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707F5DB6-689D-42FC-8D48-DBDBE99C0880}"/>
              </a:ext>
            </a:extLst>
          </p:cNvPr>
          <p:cNvSpPr/>
          <p:nvPr/>
        </p:nvSpPr>
        <p:spPr>
          <a:xfrm>
            <a:off x="10945554" y="3678783"/>
            <a:ext cx="940050" cy="2591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B6D32420-8469-41B2-B443-201790650030}"/>
              </a:ext>
            </a:extLst>
          </p:cNvPr>
          <p:cNvSpPr txBox="1"/>
          <p:nvPr/>
        </p:nvSpPr>
        <p:spPr>
          <a:xfrm>
            <a:off x="10884866" y="3628922"/>
            <a:ext cx="67197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&gt;53%</a:t>
            </a:r>
          </a:p>
        </p:txBody>
      </p:sp>
      <p:sp>
        <p:nvSpPr>
          <p:cNvPr id="29" name="TextBox 28">
            <a:extLst>
              <a:ext uri="{FF2B5EF4-FFF2-40B4-BE49-F238E27FC236}">
                <a16:creationId xmlns:a16="http://schemas.microsoft.com/office/drawing/2014/main" id="{1BBD7351-9A18-4CBF-818B-2592DFC7A7A8}"/>
              </a:ext>
            </a:extLst>
          </p:cNvPr>
          <p:cNvSpPr txBox="1"/>
          <p:nvPr/>
        </p:nvSpPr>
        <p:spPr>
          <a:xfrm>
            <a:off x="10904625" y="4974777"/>
            <a:ext cx="55656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40%</a:t>
            </a:r>
          </a:p>
        </p:txBody>
      </p:sp>
      <p:sp>
        <p:nvSpPr>
          <p:cNvPr id="30" name="TextBox 29">
            <a:extLst>
              <a:ext uri="{FF2B5EF4-FFF2-40B4-BE49-F238E27FC236}">
                <a16:creationId xmlns:a16="http://schemas.microsoft.com/office/drawing/2014/main" id="{A0025FD0-FE61-4B13-AB51-76237C61F1C4}"/>
              </a:ext>
            </a:extLst>
          </p:cNvPr>
          <p:cNvSpPr txBox="1"/>
          <p:nvPr/>
        </p:nvSpPr>
        <p:spPr>
          <a:xfrm>
            <a:off x="10880976" y="6056487"/>
            <a:ext cx="67197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&lt;30%</a:t>
            </a:r>
          </a:p>
        </p:txBody>
      </p:sp>
    </p:spTree>
    <p:extLst>
      <p:ext uri="{BB962C8B-B14F-4D97-AF65-F5344CB8AC3E}">
        <p14:creationId xmlns:p14="http://schemas.microsoft.com/office/powerpoint/2010/main" val="4322530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D7E935F-9D0E-7540-A454-777E4212E8DD}"/>
              </a:ext>
            </a:extLst>
          </p:cNvPr>
          <p:cNvPicPr>
            <a:picLocks noChangeAspect="1"/>
          </p:cNvPicPr>
          <p:nvPr/>
        </p:nvPicPr>
        <p:blipFill>
          <a:blip r:embed="rId3"/>
          <a:srcRect t="2637" b="2637"/>
          <a:stretch/>
        </p:blipFill>
        <p:spPr>
          <a:xfrm>
            <a:off x="5638740" y="1707971"/>
            <a:ext cx="6459976" cy="3442058"/>
          </a:xfrm>
          <a:prstGeom prst="rect">
            <a:avLst/>
          </a:prstGeom>
        </p:spPr>
      </p:pic>
      <p:sp>
        <p:nvSpPr>
          <p:cNvPr id="5" name="TextBox 4">
            <a:extLst>
              <a:ext uri="{FF2B5EF4-FFF2-40B4-BE49-F238E27FC236}">
                <a16:creationId xmlns:a16="http://schemas.microsoft.com/office/drawing/2014/main" id="{5D4E34EE-46EC-8F4A-870E-1EC413398DB5}"/>
              </a:ext>
            </a:extLst>
          </p:cNvPr>
          <p:cNvSpPr txBox="1"/>
          <p:nvPr/>
        </p:nvSpPr>
        <p:spPr>
          <a:xfrm>
            <a:off x="192096" y="110448"/>
            <a:ext cx="11807808" cy="430887"/>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E7E6E6">
                    <a:lumMod val="25000"/>
                  </a:srgbClr>
                </a:solidFill>
                <a:effectLst/>
                <a:uLnTx/>
                <a:uFillTx/>
                <a:latin typeface="Lucida Sans" panose="020B0602030504020204" pitchFamily="34" charset="77"/>
                <a:ea typeface="+mn-ea"/>
                <a:cs typeface="Arial" pitchFamily="34" charset="0"/>
              </a:rPr>
              <a:t>Upward Mobility vs. Economic Connectedness Across Counties</a:t>
            </a:r>
            <a:endParaRPr kumimoji="0" lang="en-US" sz="2000" b="1" i="0" u="none" strike="noStrike" kern="1200" cap="none" spc="0" normalizeH="0" baseline="0" noProof="0" dirty="0">
              <a:ln>
                <a:noFill/>
              </a:ln>
              <a:solidFill>
                <a:srgbClr val="E7E6E6">
                  <a:lumMod val="25000"/>
                </a:srgbClr>
              </a:solidFill>
              <a:effectLst/>
              <a:uLnTx/>
              <a:uFillTx/>
              <a:latin typeface="Lucida Sans" panose="020B0602030504020204" pitchFamily="34" charset="77"/>
              <a:ea typeface="+mn-ea"/>
              <a:cs typeface="Arial" pitchFamily="34" charset="0"/>
            </a:endParaRPr>
          </a:p>
        </p:txBody>
      </p:sp>
      <p:pic>
        <p:nvPicPr>
          <p:cNvPr id="25" name="Picture 24" descr="Map&#10;&#10;Description automatically generated">
            <a:extLst>
              <a:ext uri="{FF2B5EF4-FFF2-40B4-BE49-F238E27FC236}">
                <a16:creationId xmlns:a16="http://schemas.microsoft.com/office/drawing/2014/main" id="{9F267F21-80EF-4442-B967-EDC28BAB3FEF}"/>
              </a:ext>
            </a:extLst>
          </p:cNvPr>
          <p:cNvPicPr>
            <a:picLocks noChangeAspect="1"/>
          </p:cNvPicPr>
          <p:nvPr/>
        </p:nvPicPr>
        <p:blipFill>
          <a:blip r:embed="rId4"/>
          <a:stretch>
            <a:fillRect/>
          </a:stretch>
        </p:blipFill>
        <p:spPr>
          <a:xfrm>
            <a:off x="13772" y="1769733"/>
            <a:ext cx="6246554" cy="3569460"/>
          </a:xfrm>
          <a:prstGeom prst="rect">
            <a:avLst/>
          </a:prstGeom>
        </p:spPr>
      </p:pic>
      <p:sp>
        <p:nvSpPr>
          <p:cNvPr id="3" name="TextBox 2">
            <a:extLst>
              <a:ext uri="{FF2B5EF4-FFF2-40B4-BE49-F238E27FC236}">
                <a16:creationId xmlns:a16="http://schemas.microsoft.com/office/drawing/2014/main" id="{47EEA26F-9201-224C-A29B-4DE06A1CD824}"/>
              </a:ext>
            </a:extLst>
          </p:cNvPr>
          <p:cNvSpPr txBox="1"/>
          <p:nvPr/>
        </p:nvSpPr>
        <p:spPr>
          <a:xfrm>
            <a:off x="6960746" y="1116423"/>
            <a:ext cx="45322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25000"/>
                  </a:srgbClr>
                </a:solidFill>
                <a:effectLst/>
                <a:uLnTx/>
                <a:uFillTx/>
                <a:latin typeface="Lucida Sans" panose="020B0602030504020204" pitchFamily="34" charset="77"/>
                <a:ea typeface="+mn-ea"/>
                <a:cs typeface="Arial" pitchFamily="34" charset="0"/>
              </a:rPr>
              <a:t>Economic Connectedness </a:t>
            </a:r>
            <a:br>
              <a:rPr kumimoji="0" lang="en-US" sz="1800" b="1" i="0" u="none" strike="noStrike" kern="1200" cap="none" spc="0" normalizeH="0" baseline="0" noProof="0" dirty="0">
                <a:ln>
                  <a:noFill/>
                </a:ln>
                <a:solidFill>
                  <a:srgbClr val="E7E6E6">
                    <a:lumMod val="25000"/>
                  </a:srgbClr>
                </a:solidFill>
                <a:effectLst/>
                <a:uLnTx/>
                <a:uFillTx/>
                <a:latin typeface="Lucida Sans" panose="020B0602030504020204" pitchFamily="34" charset="77"/>
                <a:ea typeface="+mn-ea"/>
                <a:cs typeface="Arial" pitchFamily="34" charset="0"/>
              </a:rPr>
            </a:br>
            <a:r>
              <a:rPr kumimoji="0" lang="en-US" sz="1800" b="0" i="0" u="none" strike="noStrike" kern="1200" cap="none" spc="0" normalizeH="0" baseline="0" noProof="0" dirty="0">
                <a:ln>
                  <a:noFill/>
                </a:ln>
                <a:solidFill>
                  <a:srgbClr val="E7E6E6">
                    <a:lumMod val="25000"/>
                  </a:srgbClr>
                </a:solidFill>
                <a:effectLst/>
                <a:uLnTx/>
                <a:uFillTx/>
                <a:latin typeface="Lucida Sans" panose="020B0602030504020204" pitchFamily="34" charset="77"/>
                <a:ea typeface="+mn-ea"/>
                <a:cs typeface="Arial" pitchFamily="34" charset="0"/>
              </a:rPr>
              <a:t>Measured in Facebook Data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4E6BF94E-180E-4241-8989-8E0DA878B926}"/>
              </a:ext>
            </a:extLst>
          </p:cNvPr>
          <p:cNvSpPr txBox="1"/>
          <p:nvPr/>
        </p:nvSpPr>
        <p:spPr>
          <a:xfrm>
            <a:off x="950034" y="1146903"/>
            <a:ext cx="45322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25000"/>
                  </a:srgbClr>
                </a:solidFill>
                <a:effectLst/>
                <a:uLnTx/>
                <a:uFillTx/>
                <a:latin typeface="Lucida Sans" panose="020B0602030504020204" pitchFamily="34" charset="77"/>
                <a:ea typeface="+mn-ea"/>
                <a:cs typeface="Arial" pitchFamily="34" charset="0"/>
              </a:rPr>
              <a:t>Upward Mobility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25000"/>
                  </a:srgbClr>
                </a:solidFill>
                <a:effectLst/>
                <a:uLnTx/>
                <a:uFillTx/>
                <a:latin typeface="Lucida Sans" panose="020B0602030504020204" pitchFamily="34" charset="77"/>
                <a:ea typeface="+mn-ea"/>
                <a:cs typeface="Arial" pitchFamily="34" charset="0"/>
              </a:rPr>
              <a:t>Measured in Tax Data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192096" y="6313603"/>
            <a:ext cx="2258952" cy="369332"/>
          </a:xfrm>
          <a:prstGeom prst="rect">
            <a:avLst/>
          </a:prstGeom>
        </p:spPr>
        <p:txBody>
          <a:bodyPr wrap="none">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E7E6E6">
                    <a:lumMod val="25000"/>
                  </a:srgbClr>
                </a:solidFill>
                <a:effectLst/>
                <a:uLnTx/>
                <a:uFillTx/>
                <a:latin typeface="Lucida Sans" panose="020B0602030504020204" pitchFamily="34" charset="77"/>
                <a:ea typeface="+mn-ea"/>
                <a:cs typeface="Arial" pitchFamily="34" charset="0"/>
              </a:rPr>
              <a:t>Correlation = 0.63</a:t>
            </a:r>
            <a:endParaRPr kumimoji="0" lang="en-US" sz="1800" b="1" i="1" u="none" strike="noStrike" kern="1200" cap="none" spc="0" normalizeH="0" baseline="0" noProof="0" dirty="0">
              <a:ln>
                <a:noFill/>
              </a:ln>
              <a:solidFill>
                <a:srgbClr val="E7E6E6">
                  <a:lumMod val="25000"/>
                </a:srgbClr>
              </a:solidFill>
              <a:effectLst/>
              <a:uLnTx/>
              <a:uFillTx/>
              <a:latin typeface="Lucida Sans" panose="020B0602030504020204" pitchFamily="34" charset="77"/>
              <a:ea typeface="+mn-ea"/>
              <a:cs typeface="Arial" pitchFamily="34" charset="0"/>
            </a:endParaRPr>
          </a:p>
        </p:txBody>
      </p:sp>
      <p:sp>
        <p:nvSpPr>
          <p:cNvPr id="8" name="Rectangle 7">
            <a:extLst>
              <a:ext uri="{FF2B5EF4-FFF2-40B4-BE49-F238E27FC236}">
                <a16:creationId xmlns:a16="http://schemas.microsoft.com/office/drawing/2014/main" id="{1C0BD497-F9B1-4B8F-AA88-EC167FD641CB}"/>
              </a:ext>
            </a:extLst>
          </p:cNvPr>
          <p:cNvSpPr/>
          <p:nvPr/>
        </p:nvSpPr>
        <p:spPr>
          <a:xfrm>
            <a:off x="5753762" y="3452867"/>
            <a:ext cx="506564" cy="1434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94B6A28-B983-4E4B-9316-C4A3EC304AB4}"/>
              </a:ext>
            </a:extLst>
          </p:cNvPr>
          <p:cNvSpPr/>
          <p:nvPr/>
        </p:nvSpPr>
        <p:spPr>
          <a:xfrm>
            <a:off x="11539205" y="3508243"/>
            <a:ext cx="506564" cy="1434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B53643F-0F17-4640-9F45-2178C5FEBA84}"/>
              </a:ext>
            </a:extLst>
          </p:cNvPr>
          <p:cNvSpPr txBox="1"/>
          <p:nvPr/>
        </p:nvSpPr>
        <p:spPr>
          <a:xfrm>
            <a:off x="5699332" y="3410294"/>
            <a:ext cx="63350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&gt;$43k</a:t>
            </a:r>
          </a:p>
        </p:txBody>
      </p:sp>
      <p:sp>
        <p:nvSpPr>
          <p:cNvPr id="10" name="TextBox 9">
            <a:extLst>
              <a:ext uri="{FF2B5EF4-FFF2-40B4-BE49-F238E27FC236}">
                <a16:creationId xmlns:a16="http://schemas.microsoft.com/office/drawing/2014/main" id="{D583A592-4CD1-4245-9470-BC5C0EE2C4D4}"/>
              </a:ext>
            </a:extLst>
          </p:cNvPr>
          <p:cNvSpPr txBox="1"/>
          <p:nvPr/>
        </p:nvSpPr>
        <p:spPr>
          <a:xfrm>
            <a:off x="5721104" y="4158259"/>
            <a:ext cx="54373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$32k</a:t>
            </a:r>
          </a:p>
        </p:txBody>
      </p:sp>
      <p:sp>
        <p:nvSpPr>
          <p:cNvPr id="12" name="TextBox 11">
            <a:extLst>
              <a:ext uri="{FF2B5EF4-FFF2-40B4-BE49-F238E27FC236}">
                <a16:creationId xmlns:a16="http://schemas.microsoft.com/office/drawing/2014/main" id="{C0BA1CD6-3B43-4B4C-B965-1DAE089DAA00}"/>
              </a:ext>
            </a:extLst>
          </p:cNvPr>
          <p:cNvSpPr txBox="1"/>
          <p:nvPr/>
        </p:nvSpPr>
        <p:spPr>
          <a:xfrm>
            <a:off x="5710218" y="4681452"/>
            <a:ext cx="63350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&lt;$26k</a:t>
            </a:r>
          </a:p>
        </p:txBody>
      </p:sp>
      <p:sp>
        <p:nvSpPr>
          <p:cNvPr id="14" name="TextBox 13">
            <a:extLst>
              <a:ext uri="{FF2B5EF4-FFF2-40B4-BE49-F238E27FC236}">
                <a16:creationId xmlns:a16="http://schemas.microsoft.com/office/drawing/2014/main" id="{B71BC633-B993-4A06-BDAD-5FD051E742B0}"/>
              </a:ext>
            </a:extLst>
          </p:cNvPr>
          <p:cNvSpPr txBox="1"/>
          <p:nvPr/>
        </p:nvSpPr>
        <p:spPr>
          <a:xfrm>
            <a:off x="11478870" y="3413534"/>
            <a:ext cx="5645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&gt;53%</a:t>
            </a:r>
          </a:p>
        </p:txBody>
      </p:sp>
      <p:sp>
        <p:nvSpPr>
          <p:cNvPr id="15" name="TextBox 14">
            <a:extLst>
              <a:ext uri="{FF2B5EF4-FFF2-40B4-BE49-F238E27FC236}">
                <a16:creationId xmlns:a16="http://schemas.microsoft.com/office/drawing/2014/main" id="{94FF2F96-569C-4FF8-AEAC-6289B0068C2C}"/>
              </a:ext>
            </a:extLst>
          </p:cNvPr>
          <p:cNvSpPr txBox="1"/>
          <p:nvPr/>
        </p:nvSpPr>
        <p:spPr>
          <a:xfrm>
            <a:off x="11478870" y="4171399"/>
            <a:ext cx="47481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40%</a:t>
            </a:r>
          </a:p>
        </p:txBody>
      </p:sp>
      <p:sp>
        <p:nvSpPr>
          <p:cNvPr id="16" name="TextBox 15">
            <a:extLst>
              <a:ext uri="{FF2B5EF4-FFF2-40B4-BE49-F238E27FC236}">
                <a16:creationId xmlns:a16="http://schemas.microsoft.com/office/drawing/2014/main" id="{753D31D3-4634-4BA9-9CD3-DC264C4F32D0}"/>
              </a:ext>
            </a:extLst>
          </p:cNvPr>
          <p:cNvSpPr txBox="1"/>
          <p:nvPr/>
        </p:nvSpPr>
        <p:spPr>
          <a:xfrm>
            <a:off x="11478870" y="4681452"/>
            <a:ext cx="5645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&lt;30%</a:t>
            </a:r>
          </a:p>
        </p:txBody>
      </p:sp>
    </p:spTree>
    <p:extLst>
      <p:ext uri="{BB962C8B-B14F-4D97-AF65-F5344CB8AC3E}">
        <p14:creationId xmlns:p14="http://schemas.microsoft.com/office/powerpoint/2010/main" val="2152297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DCA53B8-7F09-7240-A6E1-AE34ABC5A271}"/>
              </a:ext>
            </a:extLst>
          </p:cNvPr>
          <p:cNvSpPr/>
          <p:nvPr/>
        </p:nvSpPr>
        <p:spPr>
          <a:xfrm>
            <a:off x="1959270" y="1172226"/>
            <a:ext cx="2135521" cy="369332"/>
          </a:xfrm>
          <a:prstGeom prst="rect">
            <a:avLst/>
          </a:prstGeom>
        </p:spPr>
        <p:txBody>
          <a:bodyPr wrap="none">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7E6E6">
                    <a:lumMod val="25000"/>
                  </a:srgbClr>
                </a:solidFill>
                <a:effectLst/>
                <a:uLnTx/>
                <a:uFillTx/>
                <a:latin typeface="Lucida Sans" panose="020B0602030504020204" pitchFamily="34" charset="77"/>
                <a:ea typeface="+mn-ea"/>
                <a:cs typeface="Arial" pitchFamily="34" charset="0"/>
              </a:rPr>
              <a:t>Upward Mobility</a:t>
            </a:r>
          </a:p>
        </p:txBody>
      </p:sp>
      <p:pic>
        <p:nvPicPr>
          <p:cNvPr id="8" name="Picture 7" descr="Map&#10;&#10;Description automatically generated">
            <a:extLst>
              <a:ext uri="{FF2B5EF4-FFF2-40B4-BE49-F238E27FC236}">
                <a16:creationId xmlns:a16="http://schemas.microsoft.com/office/drawing/2014/main" id="{375FCEA7-C026-BE40-B338-C3C8B02BD8EF}"/>
              </a:ext>
            </a:extLst>
          </p:cNvPr>
          <p:cNvPicPr>
            <a:picLocks noChangeAspect="1"/>
          </p:cNvPicPr>
          <p:nvPr/>
        </p:nvPicPr>
        <p:blipFill>
          <a:blip r:embed="rId3"/>
          <a:stretch>
            <a:fillRect/>
          </a:stretch>
        </p:blipFill>
        <p:spPr>
          <a:xfrm>
            <a:off x="6096000" y="1610140"/>
            <a:ext cx="6096000" cy="4572000"/>
          </a:xfrm>
          <a:prstGeom prst="rect">
            <a:avLst/>
          </a:prstGeom>
        </p:spPr>
      </p:pic>
      <p:pic>
        <p:nvPicPr>
          <p:cNvPr id="11" name="Picture 10" descr="Map&#10;&#10;Description automatically generated">
            <a:extLst>
              <a:ext uri="{FF2B5EF4-FFF2-40B4-BE49-F238E27FC236}">
                <a16:creationId xmlns:a16="http://schemas.microsoft.com/office/drawing/2014/main" id="{80D73D95-963A-5846-AA4A-A848FEE5B13E}"/>
              </a:ext>
            </a:extLst>
          </p:cNvPr>
          <p:cNvPicPr>
            <a:picLocks noChangeAspect="1"/>
          </p:cNvPicPr>
          <p:nvPr/>
        </p:nvPicPr>
        <p:blipFill>
          <a:blip r:embed="rId4"/>
          <a:stretch>
            <a:fillRect/>
          </a:stretch>
        </p:blipFill>
        <p:spPr>
          <a:xfrm>
            <a:off x="58889" y="1610139"/>
            <a:ext cx="6096001" cy="4572001"/>
          </a:xfrm>
          <a:prstGeom prst="rect">
            <a:avLst/>
          </a:prstGeom>
        </p:spPr>
      </p:pic>
      <p:sp>
        <p:nvSpPr>
          <p:cNvPr id="18" name="Rectangle 17">
            <a:extLst>
              <a:ext uri="{FF2B5EF4-FFF2-40B4-BE49-F238E27FC236}">
                <a16:creationId xmlns:a16="http://schemas.microsoft.com/office/drawing/2014/main" id="{2A1AB20C-A0A9-9A4F-8145-B3CDD87880CE}"/>
              </a:ext>
            </a:extLst>
          </p:cNvPr>
          <p:cNvSpPr/>
          <p:nvPr/>
        </p:nvSpPr>
        <p:spPr>
          <a:xfrm>
            <a:off x="7485824" y="1172226"/>
            <a:ext cx="3191899" cy="369332"/>
          </a:xfrm>
          <a:prstGeom prst="rect">
            <a:avLst/>
          </a:prstGeom>
        </p:spPr>
        <p:txBody>
          <a:bodyPr wrap="none">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7E6E6">
                    <a:lumMod val="25000"/>
                  </a:srgbClr>
                </a:solidFill>
                <a:effectLst/>
                <a:uLnTx/>
                <a:uFillTx/>
                <a:latin typeface="Lucida Sans" panose="020B0602030504020204" pitchFamily="34" charset="77"/>
                <a:ea typeface="+mn-ea"/>
                <a:cs typeface="Arial" pitchFamily="34" charset="0"/>
              </a:rPr>
              <a:t>Economic Connectedness</a:t>
            </a:r>
          </a:p>
        </p:txBody>
      </p:sp>
      <p:sp>
        <p:nvSpPr>
          <p:cNvPr id="7" name="TextBox 6">
            <a:extLst>
              <a:ext uri="{FF2B5EF4-FFF2-40B4-BE49-F238E27FC236}">
                <a16:creationId xmlns:a16="http://schemas.microsoft.com/office/drawing/2014/main" id="{5D4E34EE-46EC-8F4A-870E-1EC413398DB5}"/>
              </a:ext>
            </a:extLst>
          </p:cNvPr>
          <p:cNvSpPr txBox="1"/>
          <p:nvPr/>
        </p:nvSpPr>
        <p:spPr>
          <a:xfrm>
            <a:off x="192096" y="110448"/>
            <a:ext cx="11807808" cy="769441"/>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E7E6E6">
                    <a:lumMod val="25000"/>
                  </a:srgbClr>
                </a:solidFill>
                <a:effectLst/>
                <a:uLnTx/>
                <a:uFillTx/>
                <a:latin typeface="Lucida Sans" panose="020B0602030504020204" pitchFamily="34" charset="77"/>
                <a:ea typeface="+mn-ea"/>
                <a:cs typeface="Arial" pitchFamily="34" charset="0"/>
              </a:rPr>
              <a:t>Upward Mobility vs. Economic Connectedness Across ZIP Codes</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E7E6E6">
                    <a:lumMod val="25000"/>
                  </a:srgbClr>
                </a:solidFill>
                <a:effectLst/>
                <a:uLnTx/>
                <a:uFillTx/>
                <a:latin typeface="Lucida Sans" panose="020B0602030504020204" pitchFamily="34" charset="77"/>
                <a:ea typeface="+mn-ea"/>
                <a:cs typeface="Arial" pitchFamily="34" charset="0"/>
              </a:rPr>
              <a:t>Los Angeles Metro Area</a:t>
            </a:r>
            <a:endParaRPr kumimoji="0" lang="en-US" sz="2000" b="0" i="0" u="none" strike="noStrike" kern="1200" cap="none" spc="0" normalizeH="0" baseline="0" noProof="0" dirty="0">
              <a:ln>
                <a:noFill/>
              </a:ln>
              <a:solidFill>
                <a:srgbClr val="E7E6E6">
                  <a:lumMod val="25000"/>
                </a:srgbClr>
              </a:solidFill>
              <a:effectLst/>
              <a:uLnTx/>
              <a:uFillTx/>
              <a:latin typeface="Lucida Sans" panose="020B0602030504020204" pitchFamily="34" charset="77"/>
              <a:ea typeface="+mn-ea"/>
              <a:cs typeface="Arial" pitchFamily="34" charset="0"/>
            </a:endParaRPr>
          </a:p>
        </p:txBody>
      </p:sp>
      <p:sp>
        <p:nvSpPr>
          <p:cNvPr id="10" name="Rectangle 9">
            <a:extLst>
              <a:ext uri="{FF2B5EF4-FFF2-40B4-BE49-F238E27FC236}">
                <a16:creationId xmlns:a16="http://schemas.microsoft.com/office/drawing/2014/main" id="{414A2272-4885-4C8B-BEB5-F3FF3AD84A67}"/>
              </a:ext>
            </a:extLst>
          </p:cNvPr>
          <p:cNvSpPr/>
          <p:nvPr/>
        </p:nvSpPr>
        <p:spPr>
          <a:xfrm>
            <a:off x="419606" y="4335735"/>
            <a:ext cx="756051" cy="1536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7CB1479-00A3-42D5-B2E1-88F053180AA9}"/>
              </a:ext>
            </a:extLst>
          </p:cNvPr>
          <p:cNvSpPr txBox="1"/>
          <p:nvPr/>
        </p:nvSpPr>
        <p:spPr>
          <a:xfrm>
            <a:off x="383510" y="4281359"/>
            <a:ext cx="63350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&gt;$45k</a:t>
            </a:r>
          </a:p>
        </p:txBody>
      </p:sp>
      <p:sp>
        <p:nvSpPr>
          <p:cNvPr id="13" name="TextBox 12">
            <a:extLst>
              <a:ext uri="{FF2B5EF4-FFF2-40B4-BE49-F238E27FC236}">
                <a16:creationId xmlns:a16="http://schemas.microsoft.com/office/drawing/2014/main" id="{E5BC0562-28A6-46EF-AF48-77F790294F99}"/>
              </a:ext>
            </a:extLst>
          </p:cNvPr>
          <p:cNvSpPr txBox="1"/>
          <p:nvPr/>
        </p:nvSpPr>
        <p:spPr>
          <a:xfrm>
            <a:off x="419606" y="5037029"/>
            <a:ext cx="54373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$35k</a:t>
            </a:r>
          </a:p>
        </p:txBody>
      </p:sp>
      <p:sp>
        <p:nvSpPr>
          <p:cNvPr id="14" name="TextBox 13">
            <a:extLst>
              <a:ext uri="{FF2B5EF4-FFF2-40B4-BE49-F238E27FC236}">
                <a16:creationId xmlns:a16="http://schemas.microsoft.com/office/drawing/2014/main" id="{7661C5E1-6331-418F-B5FE-63C35814E20B}"/>
              </a:ext>
            </a:extLst>
          </p:cNvPr>
          <p:cNvSpPr txBox="1"/>
          <p:nvPr/>
        </p:nvSpPr>
        <p:spPr>
          <a:xfrm>
            <a:off x="383510" y="5610313"/>
            <a:ext cx="63350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&lt;$30k</a:t>
            </a:r>
          </a:p>
        </p:txBody>
      </p:sp>
      <p:sp>
        <p:nvSpPr>
          <p:cNvPr id="19" name="Rectangle 18">
            <a:extLst>
              <a:ext uri="{FF2B5EF4-FFF2-40B4-BE49-F238E27FC236}">
                <a16:creationId xmlns:a16="http://schemas.microsoft.com/office/drawing/2014/main" id="{10360F20-8BD9-478B-B36C-B8801028D324}"/>
              </a:ext>
            </a:extLst>
          </p:cNvPr>
          <p:cNvSpPr/>
          <p:nvPr/>
        </p:nvSpPr>
        <p:spPr>
          <a:xfrm>
            <a:off x="6414650" y="4477133"/>
            <a:ext cx="662695" cy="1605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91BB452-2F02-40D6-BE2C-D5519A7513C0}"/>
              </a:ext>
            </a:extLst>
          </p:cNvPr>
          <p:cNvSpPr txBox="1"/>
          <p:nvPr/>
        </p:nvSpPr>
        <p:spPr>
          <a:xfrm>
            <a:off x="6378554" y="4431551"/>
            <a:ext cx="5645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&gt;60%</a:t>
            </a:r>
          </a:p>
        </p:txBody>
      </p:sp>
      <p:sp>
        <p:nvSpPr>
          <p:cNvPr id="16" name="TextBox 15">
            <a:extLst>
              <a:ext uri="{FF2B5EF4-FFF2-40B4-BE49-F238E27FC236}">
                <a16:creationId xmlns:a16="http://schemas.microsoft.com/office/drawing/2014/main" id="{45B0448F-2E44-441E-A09C-7FE01CB7E768}"/>
              </a:ext>
            </a:extLst>
          </p:cNvPr>
          <p:cNvSpPr txBox="1"/>
          <p:nvPr/>
        </p:nvSpPr>
        <p:spPr>
          <a:xfrm>
            <a:off x="6414650" y="5133446"/>
            <a:ext cx="47481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43%</a:t>
            </a:r>
          </a:p>
        </p:txBody>
      </p:sp>
      <p:sp>
        <p:nvSpPr>
          <p:cNvPr id="17" name="TextBox 16">
            <a:extLst>
              <a:ext uri="{FF2B5EF4-FFF2-40B4-BE49-F238E27FC236}">
                <a16:creationId xmlns:a16="http://schemas.microsoft.com/office/drawing/2014/main" id="{386B17FF-8513-4053-835F-183CF316CBFA}"/>
              </a:ext>
            </a:extLst>
          </p:cNvPr>
          <p:cNvSpPr txBox="1"/>
          <p:nvPr/>
        </p:nvSpPr>
        <p:spPr>
          <a:xfrm>
            <a:off x="6378554" y="5821319"/>
            <a:ext cx="5645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&lt;30%</a:t>
            </a:r>
          </a:p>
        </p:txBody>
      </p:sp>
      <p:sp>
        <p:nvSpPr>
          <p:cNvPr id="20" name="Rectangle 19"/>
          <p:cNvSpPr/>
          <p:nvPr/>
        </p:nvSpPr>
        <p:spPr>
          <a:xfrm>
            <a:off x="58889" y="6444480"/>
            <a:ext cx="2258952" cy="369332"/>
          </a:xfrm>
          <a:prstGeom prst="rect">
            <a:avLst/>
          </a:prstGeom>
        </p:spPr>
        <p:txBody>
          <a:bodyPr wrap="none">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E7E6E6">
                    <a:lumMod val="25000"/>
                  </a:srgbClr>
                </a:solidFill>
                <a:effectLst/>
                <a:uLnTx/>
                <a:uFillTx/>
                <a:latin typeface="Lucida Sans" panose="020B0602030504020204" pitchFamily="34" charset="77"/>
                <a:ea typeface="+mn-ea"/>
                <a:cs typeface="Arial" pitchFamily="34" charset="0"/>
              </a:rPr>
              <a:t>Correlation = 0.68</a:t>
            </a:r>
            <a:endParaRPr kumimoji="0" lang="en-US" sz="1800" b="1" i="1" u="none" strike="noStrike" kern="1200" cap="none" spc="0" normalizeH="0" baseline="0" noProof="0" dirty="0">
              <a:ln>
                <a:noFill/>
              </a:ln>
              <a:solidFill>
                <a:srgbClr val="E7E6E6">
                  <a:lumMod val="25000"/>
                </a:srgbClr>
              </a:solidFill>
              <a:effectLst/>
              <a:uLnTx/>
              <a:uFillTx/>
              <a:latin typeface="Lucida Sans" panose="020B0602030504020204" pitchFamily="34" charset="77"/>
              <a:ea typeface="+mn-ea"/>
              <a:cs typeface="Arial" pitchFamily="34" charset="0"/>
            </a:endParaRPr>
          </a:p>
        </p:txBody>
      </p:sp>
    </p:spTree>
    <p:extLst>
      <p:ext uri="{BB962C8B-B14F-4D97-AF65-F5344CB8AC3E}">
        <p14:creationId xmlns:p14="http://schemas.microsoft.com/office/powerpoint/2010/main" val="2328035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94"/>
          <p:cNvSpPr>
            <a:spLocks noChangeAspect="1" noChangeArrowheads="1" noTextEdit="1"/>
          </p:cNvSpPr>
          <p:nvPr/>
        </p:nvSpPr>
        <p:spPr bwMode="auto">
          <a:xfrm>
            <a:off x="1524057" y="277836"/>
            <a:ext cx="9144001" cy="665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itchFamily="34" charset="0"/>
            </a:endParaRPr>
          </a:p>
        </p:txBody>
      </p:sp>
      <p:sp>
        <p:nvSpPr>
          <p:cNvPr id="3" name="Rectangle 98"/>
          <p:cNvSpPr>
            <a:spLocks noChangeArrowheads="1"/>
          </p:cNvSpPr>
          <p:nvPr/>
        </p:nvSpPr>
        <p:spPr bwMode="auto">
          <a:xfrm>
            <a:off x="1516111" y="979446"/>
            <a:ext cx="10008233" cy="4748014"/>
          </a:xfrm>
          <a:prstGeom prst="rect">
            <a:avLst/>
          </a:prstGeom>
          <a:solidFill>
            <a:srgbClr val="FFFFFF"/>
          </a:solidFill>
          <a:ln w="11113">
            <a:solidFill>
              <a:srgbClr val="FFFFFF"/>
            </a:solidFill>
            <a:prstDash val="solid"/>
            <a:miter lim="800000"/>
            <a:headEnd/>
            <a:tailEnd/>
          </a:ln>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 name="Freeform 105"/>
          <p:cNvSpPr>
            <a:spLocks/>
          </p:cNvSpPr>
          <p:nvPr/>
        </p:nvSpPr>
        <p:spPr bwMode="auto">
          <a:xfrm>
            <a:off x="1698873" y="1856419"/>
            <a:ext cx="9640717" cy="3628923"/>
          </a:xfrm>
          <a:custGeom>
            <a:avLst/>
            <a:gdLst>
              <a:gd name="T0" fmla="*/ 0 w 1360"/>
              <a:gd name="T1" fmla="*/ 0 h 704"/>
              <a:gd name="T2" fmla="*/ 31 w 1360"/>
              <a:gd name="T3" fmla="*/ 41 h 704"/>
              <a:gd name="T4" fmla="*/ 62 w 1360"/>
              <a:gd name="T5" fmla="*/ 32 h 704"/>
              <a:gd name="T6" fmla="*/ 93 w 1360"/>
              <a:gd name="T7" fmla="*/ 46 h 704"/>
              <a:gd name="T8" fmla="*/ 124 w 1360"/>
              <a:gd name="T9" fmla="*/ 27 h 704"/>
              <a:gd name="T10" fmla="*/ 154 w 1360"/>
              <a:gd name="T11" fmla="*/ 87 h 704"/>
              <a:gd name="T12" fmla="*/ 185 w 1360"/>
              <a:gd name="T13" fmla="*/ 97 h 704"/>
              <a:gd name="T14" fmla="*/ 216 w 1360"/>
              <a:gd name="T15" fmla="*/ 127 h 704"/>
              <a:gd name="T16" fmla="*/ 247 w 1360"/>
              <a:gd name="T17" fmla="*/ 160 h 704"/>
              <a:gd name="T18" fmla="*/ 278 w 1360"/>
              <a:gd name="T19" fmla="*/ 202 h 704"/>
              <a:gd name="T20" fmla="*/ 309 w 1360"/>
              <a:gd name="T21" fmla="*/ 221 h 704"/>
              <a:gd name="T22" fmla="*/ 340 w 1360"/>
              <a:gd name="T23" fmla="*/ 222 h 704"/>
              <a:gd name="T24" fmla="*/ 371 w 1360"/>
              <a:gd name="T25" fmla="*/ 297 h 704"/>
              <a:gd name="T26" fmla="*/ 402 w 1360"/>
              <a:gd name="T27" fmla="*/ 351 h 704"/>
              <a:gd name="T28" fmla="*/ 433 w 1360"/>
              <a:gd name="T29" fmla="*/ 395 h 704"/>
              <a:gd name="T30" fmla="*/ 463 w 1360"/>
              <a:gd name="T31" fmla="*/ 372 h 704"/>
              <a:gd name="T32" fmla="*/ 494 w 1360"/>
              <a:gd name="T33" fmla="*/ 409 h 704"/>
              <a:gd name="T34" fmla="*/ 525 w 1360"/>
              <a:gd name="T35" fmla="*/ 411 h 704"/>
              <a:gd name="T36" fmla="*/ 556 w 1360"/>
              <a:gd name="T37" fmla="*/ 414 h 704"/>
              <a:gd name="T38" fmla="*/ 587 w 1360"/>
              <a:gd name="T39" fmla="*/ 445 h 704"/>
              <a:gd name="T40" fmla="*/ 618 w 1360"/>
              <a:gd name="T41" fmla="*/ 495 h 704"/>
              <a:gd name="T42" fmla="*/ 649 w 1360"/>
              <a:gd name="T43" fmla="*/ 533 h 704"/>
              <a:gd name="T44" fmla="*/ 680 w 1360"/>
              <a:gd name="T45" fmla="*/ 563 h 704"/>
              <a:gd name="T46" fmla="*/ 711 w 1360"/>
              <a:gd name="T47" fmla="*/ 575 h 704"/>
              <a:gd name="T48" fmla="*/ 742 w 1360"/>
              <a:gd name="T49" fmla="*/ 594 h 704"/>
              <a:gd name="T50" fmla="*/ 772 w 1360"/>
              <a:gd name="T51" fmla="*/ 546 h 704"/>
              <a:gd name="T52" fmla="*/ 803 w 1360"/>
              <a:gd name="T53" fmla="*/ 577 h 704"/>
              <a:gd name="T54" fmla="*/ 834 w 1360"/>
              <a:gd name="T55" fmla="*/ 572 h 704"/>
              <a:gd name="T56" fmla="*/ 865 w 1360"/>
              <a:gd name="T57" fmla="*/ 533 h 704"/>
              <a:gd name="T58" fmla="*/ 896 w 1360"/>
              <a:gd name="T59" fmla="*/ 545 h 704"/>
              <a:gd name="T60" fmla="*/ 927 w 1360"/>
              <a:gd name="T61" fmla="*/ 518 h 704"/>
              <a:gd name="T62" fmla="*/ 958 w 1360"/>
              <a:gd name="T63" fmla="*/ 514 h 704"/>
              <a:gd name="T64" fmla="*/ 989 w 1360"/>
              <a:gd name="T65" fmla="*/ 521 h 704"/>
              <a:gd name="T66" fmla="*/ 1020 w 1360"/>
              <a:gd name="T67" fmla="*/ 536 h 704"/>
              <a:gd name="T68" fmla="*/ 1051 w 1360"/>
              <a:gd name="T69" fmla="*/ 568 h 704"/>
              <a:gd name="T70" fmla="*/ 1081 w 1360"/>
              <a:gd name="T71" fmla="*/ 558 h 704"/>
              <a:gd name="T72" fmla="*/ 1112 w 1360"/>
              <a:gd name="T73" fmla="*/ 621 h 704"/>
              <a:gd name="T74" fmla="*/ 1143 w 1360"/>
              <a:gd name="T75" fmla="*/ 592 h 704"/>
              <a:gd name="T76" fmla="*/ 1174 w 1360"/>
              <a:gd name="T77" fmla="*/ 607 h 704"/>
              <a:gd name="T78" fmla="*/ 1205 w 1360"/>
              <a:gd name="T79" fmla="*/ 631 h 704"/>
              <a:gd name="T80" fmla="*/ 1236 w 1360"/>
              <a:gd name="T81" fmla="*/ 704 h 704"/>
              <a:gd name="T82" fmla="*/ 1267 w 1360"/>
              <a:gd name="T83" fmla="*/ 650 h 704"/>
              <a:gd name="T84" fmla="*/ 1298 w 1360"/>
              <a:gd name="T85" fmla="*/ 631 h 704"/>
              <a:gd name="T86" fmla="*/ 1329 w 1360"/>
              <a:gd name="T87" fmla="*/ 658 h 704"/>
              <a:gd name="T88" fmla="*/ 1360 w 1360"/>
              <a:gd name="T89" fmla="*/ 699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60" h="704">
                <a:moveTo>
                  <a:pt x="0" y="0"/>
                </a:moveTo>
                <a:lnTo>
                  <a:pt x="31" y="41"/>
                </a:lnTo>
                <a:lnTo>
                  <a:pt x="62" y="32"/>
                </a:lnTo>
                <a:lnTo>
                  <a:pt x="93" y="46"/>
                </a:lnTo>
                <a:lnTo>
                  <a:pt x="124" y="27"/>
                </a:lnTo>
                <a:lnTo>
                  <a:pt x="154" y="87"/>
                </a:lnTo>
                <a:lnTo>
                  <a:pt x="185" y="97"/>
                </a:lnTo>
                <a:lnTo>
                  <a:pt x="216" y="127"/>
                </a:lnTo>
                <a:lnTo>
                  <a:pt x="247" y="160"/>
                </a:lnTo>
                <a:lnTo>
                  <a:pt x="278" y="202"/>
                </a:lnTo>
                <a:lnTo>
                  <a:pt x="309" y="221"/>
                </a:lnTo>
                <a:lnTo>
                  <a:pt x="340" y="222"/>
                </a:lnTo>
                <a:lnTo>
                  <a:pt x="371" y="297"/>
                </a:lnTo>
                <a:lnTo>
                  <a:pt x="402" y="351"/>
                </a:lnTo>
                <a:lnTo>
                  <a:pt x="433" y="395"/>
                </a:lnTo>
                <a:lnTo>
                  <a:pt x="463" y="372"/>
                </a:lnTo>
                <a:lnTo>
                  <a:pt x="494" y="409"/>
                </a:lnTo>
                <a:lnTo>
                  <a:pt x="525" y="411"/>
                </a:lnTo>
                <a:lnTo>
                  <a:pt x="556" y="414"/>
                </a:lnTo>
                <a:lnTo>
                  <a:pt x="587" y="445"/>
                </a:lnTo>
                <a:lnTo>
                  <a:pt x="618" y="495"/>
                </a:lnTo>
                <a:lnTo>
                  <a:pt x="649" y="533"/>
                </a:lnTo>
                <a:lnTo>
                  <a:pt x="680" y="563"/>
                </a:lnTo>
                <a:lnTo>
                  <a:pt x="711" y="575"/>
                </a:lnTo>
                <a:lnTo>
                  <a:pt x="742" y="594"/>
                </a:lnTo>
                <a:lnTo>
                  <a:pt x="772" y="546"/>
                </a:lnTo>
                <a:lnTo>
                  <a:pt x="803" y="577"/>
                </a:lnTo>
                <a:lnTo>
                  <a:pt x="834" y="572"/>
                </a:lnTo>
                <a:lnTo>
                  <a:pt x="865" y="533"/>
                </a:lnTo>
                <a:lnTo>
                  <a:pt x="896" y="545"/>
                </a:lnTo>
                <a:lnTo>
                  <a:pt x="927" y="518"/>
                </a:lnTo>
                <a:lnTo>
                  <a:pt x="958" y="514"/>
                </a:lnTo>
                <a:lnTo>
                  <a:pt x="989" y="521"/>
                </a:lnTo>
                <a:lnTo>
                  <a:pt x="1020" y="536"/>
                </a:lnTo>
                <a:lnTo>
                  <a:pt x="1051" y="568"/>
                </a:lnTo>
                <a:lnTo>
                  <a:pt x="1081" y="558"/>
                </a:lnTo>
                <a:lnTo>
                  <a:pt x="1112" y="621"/>
                </a:lnTo>
                <a:lnTo>
                  <a:pt x="1143" y="592"/>
                </a:lnTo>
                <a:lnTo>
                  <a:pt x="1174" y="607"/>
                </a:lnTo>
                <a:lnTo>
                  <a:pt x="1205" y="631"/>
                </a:lnTo>
                <a:lnTo>
                  <a:pt x="1236" y="704"/>
                </a:lnTo>
                <a:lnTo>
                  <a:pt x="1267" y="650"/>
                </a:lnTo>
                <a:lnTo>
                  <a:pt x="1298" y="631"/>
                </a:lnTo>
                <a:lnTo>
                  <a:pt x="1329" y="658"/>
                </a:lnTo>
                <a:lnTo>
                  <a:pt x="1360" y="699"/>
                </a:lnTo>
              </a:path>
            </a:pathLst>
          </a:custGeom>
          <a:noFill/>
          <a:ln w="38100">
            <a:solidFill>
              <a:srgbClr val="2BB673"/>
            </a:solidFill>
            <a:prstDash val="solid"/>
            <a:round/>
            <a:headEnd/>
            <a:tailEnd/>
          </a:ln>
          <a:effectLst/>
          <a:extLst>
            <a:ext uri="{909E8E84-426E-40DD-AFC4-6F175D3DCCD1}">
              <a14:hiddenFill xmlns:a14="http://schemas.microsoft.com/office/drawing/2010/main">
                <a:solidFill>
                  <a:srgbClr val="FFFFFF"/>
                </a:solidFill>
              </a14:hiddenFill>
            </a:ext>
          </a:ex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 name="Oval 106"/>
          <p:cNvSpPr>
            <a:spLocks noChangeArrowheads="1"/>
          </p:cNvSpPr>
          <p:nvPr/>
        </p:nvSpPr>
        <p:spPr bwMode="auto">
          <a:xfrm>
            <a:off x="1635928" y="1809174"/>
            <a:ext cx="109728" cy="109728"/>
          </a:xfrm>
          <a:prstGeom prst="ellipse">
            <a:avLst/>
          </a:prstGeom>
          <a:solidFill>
            <a:srgbClr val="2BB673"/>
          </a:solidFill>
          <a:ln w="22225">
            <a:solidFill>
              <a:srgbClr val="2BB673"/>
            </a:solidFill>
            <a:prstDash val="solid"/>
            <a:round/>
            <a:headEnd/>
            <a:tailEnd/>
          </a:ln>
          <a:effec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Oval 107"/>
          <p:cNvSpPr>
            <a:spLocks noChangeArrowheads="1"/>
          </p:cNvSpPr>
          <p:nvPr/>
        </p:nvSpPr>
        <p:spPr bwMode="auto">
          <a:xfrm>
            <a:off x="1855217" y="2020293"/>
            <a:ext cx="109728" cy="109728"/>
          </a:xfrm>
          <a:prstGeom prst="ellipse">
            <a:avLst/>
          </a:prstGeom>
          <a:solidFill>
            <a:srgbClr val="2BB673"/>
          </a:solidFill>
          <a:ln w="22225">
            <a:solidFill>
              <a:srgbClr val="2BB673"/>
            </a:solidFill>
            <a:prstDash val="solid"/>
            <a:round/>
            <a:headEnd/>
            <a:tailEnd/>
          </a:ln>
          <a:effec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 name="Oval 108"/>
          <p:cNvSpPr>
            <a:spLocks noChangeArrowheads="1"/>
          </p:cNvSpPr>
          <p:nvPr/>
        </p:nvSpPr>
        <p:spPr bwMode="auto">
          <a:xfrm>
            <a:off x="2074511" y="1974526"/>
            <a:ext cx="109728" cy="109728"/>
          </a:xfrm>
          <a:prstGeom prst="ellipse">
            <a:avLst/>
          </a:prstGeom>
          <a:solidFill>
            <a:srgbClr val="2BB673"/>
          </a:solidFill>
          <a:ln w="22225">
            <a:solidFill>
              <a:srgbClr val="2BB673"/>
            </a:solidFill>
            <a:prstDash val="solid"/>
            <a:round/>
            <a:headEnd/>
            <a:tailEnd/>
          </a:ln>
          <a:effec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4" name="Oval 109"/>
          <p:cNvSpPr>
            <a:spLocks noChangeArrowheads="1"/>
          </p:cNvSpPr>
          <p:nvPr/>
        </p:nvSpPr>
        <p:spPr bwMode="auto">
          <a:xfrm>
            <a:off x="2295832" y="2046871"/>
            <a:ext cx="109728" cy="109728"/>
          </a:xfrm>
          <a:prstGeom prst="ellipse">
            <a:avLst/>
          </a:prstGeom>
          <a:solidFill>
            <a:srgbClr val="2BB673"/>
          </a:solidFill>
          <a:ln w="22225">
            <a:solidFill>
              <a:srgbClr val="2BB673"/>
            </a:solidFill>
            <a:prstDash val="solid"/>
            <a:round/>
            <a:headEnd/>
            <a:tailEnd/>
          </a:ln>
          <a:effec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5" name="Oval 110"/>
          <p:cNvSpPr>
            <a:spLocks noChangeArrowheads="1"/>
          </p:cNvSpPr>
          <p:nvPr/>
        </p:nvSpPr>
        <p:spPr bwMode="auto">
          <a:xfrm>
            <a:off x="2515126" y="1949470"/>
            <a:ext cx="109728" cy="109728"/>
          </a:xfrm>
          <a:prstGeom prst="ellipse">
            <a:avLst/>
          </a:prstGeom>
          <a:solidFill>
            <a:srgbClr val="2BB673"/>
          </a:solidFill>
          <a:ln w="22225">
            <a:solidFill>
              <a:srgbClr val="2BB673"/>
            </a:solidFill>
            <a:prstDash val="solid"/>
            <a:round/>
            <a:headEnd/>
            <a:tailEnd/>
          </a:ln>
          <a:effec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Oval 111"/>
          <p:cNvSpPr>
            <a:spLocks noChangeArrowheads="1"/>
          </p:cNvSpPr>
          <p:nvPr/>
        </p:nvSpPr>
        <p:spPr bwMode="auto">
          <a:xfrm>
            <a:off x="2728333" y="2258018"/>
            <a:ext cx="109728" cy="109728"/>
          </a:xfrm>
          <a:prstGeom prst="ellipse">
            <a:avLst/>
          </a:prstGeom>
          <a:solidFill>
            <a:srgbClr val="2BB673"/>
          </a:solidFill>
          <a:ln w="22225">
            <a:solidFill>
              <a:srgbClr val="2BB673"/>
            </a:solidFill>
            <a:prstDash val="solid"/>
            <a:round/>
            <a:headEnd/>
            <a:tailEnd/>
          </a:ln>
          <a:effec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 name="Oval 112"/>
          <p:cNvSpPr>
            <a:spLocks noChangeArrowheads="1"/>
          </p:cNvSpPr>
          <p:nvPr/>
        </p:nvSpPr>
        <p:spPr bwMode="auto">
          <a:xfrm>
            <a:off x="2947616" y="2309688"/>
            <a:ext cx="109728" cy="109728"/>
          </a:xfrm>
          <a:prstGeom prst="ellipse">
            <a:avLst/>
          </a:prstGeom>
          <a:solidFill>
            <a:srgbClr val="2BB673"/>
          </a:solidFill>
          <a:ln w="22225">
            <a:solidFill>
              <a:srgbClr val="2BB673"/>
            </a:solidFill>
            <a:prstDash val="solid"/>
            <a:round/>
            <a:headEnd/>
            <a:tailEnd/>
          </a:ln>
          <a:effec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8" name="Oval 113"/>
          <p:cNvSpPr>
            <a:spLocks noChangeArrowheads="1"/>
          </p:cNvSpPr>
          <p:nvPr/>
        </p:nvSpPr>
        <p:spPr bwMode="auto">
          <a:xfrm>
            <a:off x="3166905" y="2464708"/>
            <a:ext cx="109728" cy="109728"/>
          </a:xfrm>
          <a:prstGeom prst="ellipse">
            <a:avLst/>
          </a:prstGeom>
          <a:solidFill>
            <a:srgbClr val="2BB673"/>
          </a:solidFill>
          <a:ln w="22225">
            <a:solidFill>
              <a:srgbClr val="2BB673"/>
            </a:solidFill>
            <a:prstDash val="solid"/>
            <a:round/>
            <a:headEnd/>
            <a:tailEnd/>
          </a:ln>
          <a:effec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9" name="Oval 114"/>
          <p:cNvSpPr>
            <a:spLocks noChangeArrowheads="1"/>
          </p:cNvSpPr>
          <p:nvPr/>
        </p:nvSpPr>
        <p:spPr bwMode="auto">
          <a:xfrm>
            <a:off x="3386200" y="2634494"/>
            <a:ext cx="109728" cy="109728"/>
          </a:xfrm>
          <a:prstGeom prst="ellipse">
            <a:avLst/>
          </a:prstGeom>
          <a:solidFill>
            <a:srgbClr val="2BB673"/>
          </a:solidFill>
          <a:ln w="22225">
            <a:solidFill>
              <a:srgbClr val="2BB673"/>
            </a:solidFill>
            <a:prstDash val="solid"/>
            <a:round/>
            <a:headEnd/>
            <a:tailEnd/>
          </a:ln>
          <a:effec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 name="Oval 115"/>
          <p:cNvSpPr>
            <a:spLocks noChangeArrowheads="1"/>
          </p:cNvSpPr>
          <p:nvPr/>
        </p:nvSpPr>
        <p:spPr bwMode="auto">
          <a:xfrm>
            <a:off x="3605489" y="2851699"/>
            <a:ext cx="109728" cy="109728"/>
          </a:xfrm>
          <a:prstGeom prst="ellipse">
            <a:avLst/>
          </a:prstGeom>
          <a:solidFill>
            <a:srgbClr val="2BB673"/>
          </a:solidFill>
          <a:ln w="22225">
            <a:solidFill>
              <a:srgbClr val="2BB673"/>
            </a:solidFill>
            <a:prstDash val="solid"/>
            <a:round/>
            <a:headEnd/>
            <a:tailEnd/>
          </a:ln>
          <a:effec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 name="Oval 116"/>
          <p:cNvSpPr>
            <a:spLocks noChangeArrowheads="1"/>
          </p:cNvSpPr>
          <p:nvPr/>
        </p:nvSpPr>
        <p:spPr bwMode="auto">
          <a:xfrm>
            <a:off x="3826814" y="2948960"/>
            <a:ext cx="109728" cy="109728"/>
          </a:xfrm>
          <a:prstGeom prst="ellipse">
            <a:avLst/>
          </a:prstGeom>
          <a:solidFill>
            <a:srgbClr val="2BB673"/>
          </a:solidFill>
          <a:ln w="22225">
            <a:solidFill>
              <a:srgbClr val="2BB673"/>
            </a:solidFill>
            <a:prstDash val="solid"/>
            <a:round/>
            <a:headEnd/>
            <a:tailEnd/>
          </a:ln>
          <a:effec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 name="Oval 117"/>
          <p:cNvSpPr>
            <a:spLocks noChangeArrowheads="1"/>
          </p:cNvSpPr>
          <p:nvPr/>
        </p:nvSpPr>
        <p:spPr bwMode="auto">
          <a:xfrm>
            <a:off x="4046104" y="2953390"/>
            <a:ext cx="109728" cy="109728"/>
          </a:xfrm>
          <a:prstGeom prst="ellipse">
            <a:avLst/>
          </a:prstGeom>
          <a:solidFill>
            <a:srgbClr val="2BB673"/>
          </a:solidFill>
          <a:ln w="22225">
            <a:solidFill>
              <a:srgbClr val="2BB673"/>
            </a:solidFill>
            <a:prstDash val="solid"/>
            <a:round/>
            <a:headEnd/>
            <a:tailEnd/>
          </a:ln>
          <a:effec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 name="Oval 118"/>
          <p:cNvSpPr>
            <a:spLocks noChangeArrowheads="1"/>
          </p:cNvSpPr>
          <p:nvPr/>
        </p:nvSpPr>
        <p:spPr bwMode="auto">
          <a:xfrm>
            <a:off x="4265398" y="3340175"/>
            <a:ext cx="109728" cy="109728"/>
          </a:xfrm>
          <a:prstGeom prst="ellipse">
            <a:avLst/>
          </a:prstGeom>
          <a:solidFill>
            <a:srgbClr val="2BB673"/>
          </a:solidFill>
          <a:ln w="22225">
            <a:solidFill>
              <a:srgbClr val="2BB673"/>
            </a:solidFill>
            <a:prstDash val="solid"/>
            <a:round/>
            <a:headEnd/>
            <a:tailEnd/>
          </a:ln>
          <a:effec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4" name="Oval 119"/>
          <p:cNvSpPr>
            <a:spLocks noChangeArrowheads="1"/>
          </p:cNvSpPr>
          <p:nvPr/>
        </p:nvSpPr>
        <p:spPr bwMode="auto">
          <a:xfrm>
            <a:off x="4484687" y="3619204"/>
            <a:ext cx="109728" cy="109728"/>
          </a:xfrm>
          <a:prstGeom prst="ellipse">
            <a:avLst/>
          </a:prstGeom>
          <a:solidFill>
            <a:srgbClr val="2BB673"/>
          </a:solidFill>
          <a:ln w="22225">
            <a:solidFill>
              <a:srgbClr val="2BB673"/>
            </a:solidFill>
            <a:prstDash val="solid"/>
            <a:round/>
            <a:headEnd/>
            <a:tailEnd/>
          </a:ln>
          <a:effec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 name="Oval 120"/>
          <p:cNvSpPr>
            <a:spLocks noChangeArrowheads="1"/>
          </p:cNvSpPr>
          <p:nvPr/>
        </p:nvSpPr>
        <p:spPr bwMode="auto">
          <a:xfrm>
            <a:off x="4706261" y="3845089"/>
            <a:ext cx="109728" cy="109728"/>
          </a:xfrm>
          <a:prstGeom prst="ellipse">
            <a:avLst/>
          </a:prstGeom>
          <a:solidFill>
            <a:srgbClr val="2BB673"/>
          </a:solidFill>
          <a:ln w="22225">
            <a:solidFill>
              <a:srgbClr val="2BB673"/>
            </a:solidFill>
            <a:prstDash val="solid"/>
            <a:round/>
            <a:headEnd/>
            <a:tailEnd/>
          </a:ln>
          <a:effec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 name="Oval 121"/>
          <p:cNvSpPr>
            <a:spLocks noChangeArrowheads="1"/>
          </p:cNvSpPr>
          <p:nvPr/>
        </p:nvSpPr>
        <p:spPr bwMode="auto">
          <a:xfrm>
            <a:off x="4917182" y="3726979"/>
            <a:ext cx="109728" cy="109728"/>
          </a:xfrm>
          <a:prstGeom prst="ellipse">
            <a:avLst/>
          </a:prstGeom>
          <a:solidFill>
            <a:srgbClr val="2BB673"/>
          </a:solidFill>
          <a:ln w="22225">
            <a:solidFill>
              <a:srgbClr val="2BB673"/>
            </a:solidFill>
            <a:prstDash val="solid"/>
            <a:round/>
            <a:headEnd/>
            <a:tailEnd/>
          </a:ln>
          <a:effec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 name="Oval 122"/>
          <p:cNvSpPr>
            <a:spLocks noChangeArrowheads="1"/>
          </p:cNvSpPr>
          <p:nvPr/>
        </p:nvSpPr>
        <p:spPr bwMode="auto">
          <a:xfrm>
            <a:off x="5138755" y="3917432"/>
            <a:ext cx="109728" cy="109728"/>
          </a:xfrm>
          <a:prstGeom prst="ellipse">
            <a:avLst/>
          </a:prstGeom>
          <a:solidFill>
            <a:srgbClr val="2BB673"/>
          </a:solidFill>
          <a:ln w="22225">
            <a:solidFill>
              <a:srgbClr val="2BB673"/>
            </a:solidFill>
            <a:prstDash val="solid"/>
            <a:round/>
            <a:headEnd/>
            <a:tailEnd/>
          </a:ln>
          <a:effec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 name="Oval 123"/>
          <p:cNvSpPr>
            <a:spLocks noChangeArrowheads="1"/>
          </p:cNvSpPr>
          <p:nvPr/>
        </p:nvSpPr>
        <p:spPr bwMode="auto">
          <a:xfrm>
            <a:off x="5357797" y="3927768"/>
            <a:ext cx="109728" cy="109728"/>
          </a:xfrm>
          <a:prstGeom prst="ellipse">
            <a:avLst/>
          </a:prstGeom>
          <a:solidFill>
            <a:srgbClr val="2BB673"/>
          </a:solidFill>
          <a:ln w="22225">
            <a:solidFill>
              <a:srgbClr val="2BB673"/>
            </a:solidFill>
            <a:prstDash val="solid"/>
            <a:round/>
            <a:headEnd/>
            <a:tailEnd/>
          </a:ln>
          <a:effec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 name="Oval 124"/>
          <p:cNvSpPr>
            <a:spLocks noChangeArrowheads="1"/>
          </p:cNvSpPr>
          <p:nvPr/>
        </p:nvSpPr>
        <p:spPr bwMode="auto">
          <a:xfrm>
            <a:off x="5577086" y="3944008"/>
            <a:ext cx="109728" cy="109728"/>
          </a:xfrm>
          <a:prstGeom prst="ellipse">
            <a:avLst/>
          </a:prstGeom>
          <a:solidFill>
            <a:srgbClr val="2BB673"/>
          </a:solidFill>
          <a:ln w="22225">
            <a:solidFill>
              <a:srgbClr val="2BB673"/>
            </a:solidFill>
            <a:prstDash val="solid"/>
            <a:round/>
            <a:headEnd/>
            <a:tailEnd/>
          </a:ln>
          <a:effec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 name="Oval 125"/>
          <p:cNvSpPr>
            <a:spLocks noChangeArrowheads="1"/>
          </p:cNvSpPr>
          <p:nvPr/>
        </p:nvSpPr>
        <p:spPr bwMode="auto">
          <a:xfrm>
            <a:off x="5796380" y="4103482"/>
            <a:ext cx="109728" cy="109728"/>
          </a:xfrm>
          <a:prstGeom prst="ellipse">
            <a:avLst/>
          </a:prstGeom>
          <a:solidFill>
            <a:srgbClr val="2BB673"/>
          </a:solidFill>
          <a:ln w="22225">
            <a:solidFill>
              <a:srgbClr val="2BB673"/>
            </a:solidFill>
            <a:prstDash val="solid"/>
            <a:round/>
            <a:headEnd/>
            <a:tailEnd/>
          </a:ln>
          <a:effec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1" name="Oval 137"/>
          <p:cNvSpPr>
            <a:spLocks noChangeArrowheads="1"/>
          </p:cNvSpPr>
          <p:nvPr/>
        </p:nvSpPr>
        <p:spPr bwMode="auto">
          <a:xfrm>
            <a:off x="8425851" y="4459287"/>
            <a:ext cx="109728" cy="109728"/>
          </a:xfrm>
          <a:prstGeom prst="ellipse">
            <a:avLst/>
          </a:prstGeom>
          <a:solidFill>
            <a:srgbClr val="2BB673"/>
          </a:solidFill>
          <a:ln w="22225">
            <a:solidFill>
              <a:srgbClr val="2BB673"/>
            </a:solidFill>
            <a:prstDash val="solid"/>
            <a:round/>
            <a:headEnd/>
            <a:tailEnd/>
          </a:ln>
          <a:effec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2" name="Oval 138"/>
          <p:cNvSpPr>
            <a:spLocks noChangeArrowheads="1"/>
          </p:cNvSpPr>
          <p:nvPr/>
        </p:nvSpPr>
        <p:spPr bwMode="auto">
          <a:xfrm>
            <a:off x="8647244" y="4494719"/>
            <a:ext cx="109728" cy="109728"/>
          </a:xfrm>
          <a:prstGeom prst="ellipse">
            <a:avLst/>
          </a:prstGeom>
          <a:solidFill>
            <a:srgbClr val="2BB673"/>
          </a:solidFill>
          <a:ln w="22225">
            <a:solidFill>
              <a:srgbClr val="2BB673"/>
            </a:solidFill>
            <a:prstDash val="solid"/>
            <a:round/>
            <a:headEnd/>
            <a:tailEnd/>
          </a:ln>
          <a:effec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3" name="Oval 139"/>
          <p:cNvSpPr>
            <a:spLocks noChangeArrowheads="1"/>
          </p:cNvSpPr>
          <p:nvPr/>
        </p:nvSpPr>
        <p:spPr bwMode="auto">
          <a:xfrm>
            <a:off x="8866465" y="4572971"/>
            <a:ext cx="109728" cy="109728"/>
          </a:xfrm>
          <a:prstGeom prst="ellipse">
            <a:avLst/>
          </a:prstGeom>
          <a:solidFill>
            <a:srgbClr val="2BB673"/>
          </a:solidFill>
          <a:ln w="22225">
            <a:solidFill>
              <a:srgbClr val="2BB673"/>
            </a:solidFill>
            <a:prstDash val="solid"/>
            <a:round/>
            <a:headEnd/>
            <a:tailEnd/>
          </a:ln>
          <a:effec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4" name="Oval 140"/>
          <p:cNvSpPr>
            <a:spLocks noChangeArrowheads="1"/>
          </p:cNvSpPr>
          <p:nvPr/>
        </p:nvSpPr>
        <p:spPr bwMode="auto">
          <a:xfrm>
            <a:off x="9085754" y="4738502"/>
            <a:ext cx="109728" cy="109728"/>
          </a:xfrm>
          <a:prstGeom prst="ellipse">
            <a:avLst/>
          </a:prstGeom>
          <a:solidFill>
            <a:srgbClr val="2BB673"/>
          </a:solidFill>
          <a:ln w="22225">
            <a:solidFill>
              <a:srgbClr val="2BB673"/>
            </a:solidFill>
            <a:prstDash val="solid"/>
            <a:round/>
            <a:headEnd/>
            <a:tailEnd/>
          </a:ln>
          <a:effec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5" name="Oval 141"/>
          <p:cNvSpPr>
            <a:spLocks noChangeArrowheads="1"/>
          </p:cNvSpPr>
          <p:nvPr/>
        </p:nvSpPr>
        <p:spPr bwMode="auto">
          <a:xfrm>
            <a:off x="9298955" y="4686829"/>
            <a:ext cx="109728" cy="109728"/>
          </a:xfrm>
          <a:prstGeom prst="ellipse">
            <a:avLst/>
          </a:prstGeom>
          <a:solidFill>
            <a:srgbClr val="2BB673"/>
          </a:solidFill>
          <a:ln w="22225">
            <a:solidFill>
              <a:srgbClr val="2BB673"/>
            </a:solidFill>
            <a:prstDash val="solid"/>
            <a:round/>
            <a:headEnd/>
            <a:tailEnd/>
          </a:ln>
          <a:effec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6" name="Oval 142"/>
          <p:cNvSpPr>
            <a:spLocks noChangeArrowheads="1"/>
          </p:cNvSpPr>
          <p:nvPr/>
        </p:nvSpPr>
        <p:spPr bwMode="auto">
          <a:xfrm>
            <a:off x="9518250" y="5011631"/>
            <a:ext cx="109728" cy="109728"/>
          </a:xfrm>
          <a:prstGeom prst="ellipse">
            <a:avLst/>
          </a:prstGeom>
          <a:solidFill>
            <a:srgbClr val="2BB673"/>
          </a:solidFill>
          <a:ln w="22225">
            <a:solidFill>
              <a:srgbClr val="2BB673"/>
            </a:solidFill>
            <a:prstDash val="solid"/>
            <a:round/>
            <a:headEnd/>
            <a:tailEnd/>
          </a:ln>
          <a:effec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7" name="Oval 143"/>
          <p:cNvSpPr>
            <a:spLocks noChangeArrowheads="1"/>
          </p:cNvSpPr>
          <p:nvPr/>
        </p:nvSpPr>
        <p:spPr bwMode="auto">
          <a:xfrm>
            <a:off x="9737539" y="4860860"/>
            <a:ext cx="109728" cy="109728"/>
          </a:xfrm>
          <a:prstGeom prst="ellipse">
            <a:avLst/>
          </a:prstGeom>
          <a:solidFill>
            <a:srgbClr val="2BB673"/>
          </a:solidFill>
          <a:ln w="22225">
            <a:solidFill>
              <a:srgbClr val="2BB673"/>
            </a:solidFill>
            <a:prstDash val="solid"/>
            <a:round/>
            <a:headEnd/>
            <a:tailEnd/>
          </a:ln>
          <a:effec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8" name="Oval 144"/>
          <p:cNvSpPr>
            <a:spLocks noChangeArrowheads="1"/>
          </p:cNvSpPr>
          <p:nvPr/>
        </p:nvSpPr>
        <p:spPr bwMode="auto">
          <a:xfrm>
            <a:off x="9956833" y="4939110"/>
            <a:ext cx="109728" cy="109728"/>
          </a:xfrm>
          <a:prstGeom prst="ellipse">
            <a:avLst/>
          </a:prstGeom>
          <a:solidFill>
            <a:srgbClr val="2BB673"/>
          </a:solidFill>
          <a:ln w="22225">
            <a:solidFill>
              <a:srgbClr val="2BB673"/>
            </a:solidFill>
            <a:prstDash val="solid"/>
            <a:round/>
            <a:headEnd/>
            <a:tailEnd/>
          </a:ln>
          <a:effec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9" name="Oval 145"/>
          <p:cNvSpPr>
            <a:spLocks noChangeArrowheads="1"/>
          </p:cNvSpPr>
          <p:nvPr/>
        </p:nvSpPr>
        <p:spPr bwMode="auto">
          <a:xfrm>
            <a:off x="10178404" y="5061646"/>
            <a:ext cx="109728" cy="109728"/>
          </a:xfrm>
          <a:prstGeom prst="ellipse">
            <a:avLst/>
          </a:prstGeom>
          <a:solidFill>
            <a:srgbClr val="2BB673"/>
          </a:solidFill>
          <a:ln w="22225">
            <a:solidFill>
              <a:srgbClr val="2BB673"/>
            </a:solidFill>
            <a:prstDash val="solid"/>
            <a:round/>
            <a:headEnd/>
            <a:tailEnd/>
          </a:ln>
          <a:effec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0" name="Oval 146"/>
          <p:cNvSpPr>
            <a:spLocks noChangeArrowheads="1"/>
          </p:cNvSpPr>
          <p:nvPr/>
        </p:nvSpPr>
        <p:spPr bwMode="auto">
          <a:xfrm>
            <a:off x="10397443" y="5438121"/>
            <a:ext cx="109728" cy="109728"/>
          </a:xfrm>
          <a:prstGeom prst="ellipse">
            <a:avLst/>
          </a:prstGeom>
          <a:solidFill>
            <a:srgbClr val="2BB673"/>
          </a:solidFill>
          <a:ln w="22225">
            <a:solidFill>
              <a:srgbClr val="2BB673"/>
            </a:solidFill>
            <a:prstDash val="solid"/>
            <a:round/>
            <a:headEnd/>
            <a:tailEnd/>
          </a:ln>
          <a:effec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1" name="Oval 147"/>
          <p:cNvSpPr>
            <a:spLocks noChangeArrowheads="1"/>
          </p:cNvSpPr>
          <p:nvPr/>
        </p:nvSpPr>
        <p:spPr bwMode="auto">
          <a:xfrm>
            <a:off x="10616737" y="5160567"/>
            <a:ext cx="109728" cy="109728"/>
          </a:xfrm>
          <a:prstGeom prst="ellipse">
            <a:avLst/>
          </a:prstGeom>
          <a:solidFill>
            <a:srgbClr val="2BB673"/>
          </a:solidFill>
          <a:ln w="22225">
            <a:solidFill>
              <a:srgbClr val="2BB673"/>
            </a:solidFill>
            <a:prstDash val="solid"/>
            <a:round/>
            <a:headEnd/>
            <a:tailEnd/>
          </a:ln>
          <a:effec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2" name="Oval 148"/>
          <p:cNvSpPr>
            <a:spLocks noChangeArrowheads="1"/>
          </p:cNvSpPr>
          <p:nvPr/>
        </p:nvSpPr>
        <p:spPr bwMode="auto">
          <a:xfrm>
            <a:off x="10836026" y="5061646"/>
            <a:ext cx="109728" cy="109728"/>
          </a:xfrm>
          <a:prstGeom prst="ellipse">
            <a:avLst/>
          </a:prstGeom>
          <a:solidFill>
            <a:srgbClr val="2BB673"/>
          </a:solidFill>
          <a:ln w="22225">
            <a:solidFill>
              <a:srgbClr val="2BB673"/>
            </a:solidFill>
            <a:prstDash val="solid"/>
            <a:round/>
            <a:headEnd/>
            <a:tailEnd/>
          </a:ln>
          <a:effec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3" name="Oval 149"/>
          <p:cNvSpPr>
            <a:spLocks noChangeArrowheads="1"/>
          </p:cNvSpPr>
          <p:nvPr/>
        </p:nvSpPr>
        <p:spPr bwMode="auto">
          <a:xfrm>
            <a:off x="11055321" y="5201903"/>
            <a:ext cx="109728" cy="109728"/>
          </a:xfrm>
          <a:prstGeom prst="ellipse">
            <a:avLst/>
          </a:prstGeom>
          <a:solidFill>
            <a:srgbClr val="2BB673"/>
          </a:solidFill>
          <a:ln w="22225">
            <a:solidFill>
              <a:srgbClr val="2BB673"/>
            </a:solidFill>
            <a:prstDash val="solid"/>
            <a:round/>
            <a:headEnd/>
            <a:tailEnd/>
          </a:ln>
          <a:effec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4" name="Oval 150"/>
          <p:cNvSpPr>
            <a:spLocks noChangeArrowheads="1"/>
          </p:cNvSpPr>
          <p:nvPr/>
        </p:nvSpPr>
        <p:spPr bwMode="auto">
          <a:xfrm>
            <a:off x="11276893" y="5413022"/>
            <a:ext cx="109728" cy="109728"/>
          </a:xfrm>
          <a:prstGeom prst="ellipse">
            <a:avLst/>
          </a:prstGeom>
          <a:solidFill>
            <a:srgbClr val="2BB673"/>
          </a:solidFill>
          <a:ln w="22225">
            <a:solidFill>
              <a:srgbClr val="2BB673"/>
            </a:solidFill>
            <a:prstDash val="solid"/>
            <a:round/>
            <a:headEnd/>
            <a:tailEnd/>
          </a:ln>
          <a:effec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5" name="Line 157"/>
          <p:cNvSpPr>
            <a:spLocks noChangeShapeType="1"/>
          </p:cNvSpPr>
          <p:nvPr/>
        </p:nvSpPr>
        <p:spPr bwMode="auto">
          <a:xfrm flipV="1">
            <a:off x="1516103" y="979446"/>
            <a:ext cx="0" cy="4748014"/>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6" name="Line 158"/>
          <p:cNvSpPr>
            <a:spLocks noChangeShapeType="1"/>
          </p:cNvSpPr>
          <p:nvPr/>
        </p:nvSpPr>
        <p:spPr bwMode="auto">
          <a:xfrm flipH="1">
            <a:off x="1394277" y="5485335"/>
            <a:ext cx="121830"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7" name="Rectangle 159"/>
          <p:cNvSpPr>
            <a:spLocks noChangeArrowheads="1"/>
          </p:cNvSpPr>
          <p:nvPr/>
        </p:nvSpPr>
        <p:spPr bwMode="auto">
          <a:xfrm>
            <a:off x="1012789" y="5376116"/>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4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cs typeface="Arial" panose="020B0604020202020204" pitchFamily="34" charset="0"/>
              </a:rPr>
              <a:t>50</a:t>
            </a:r>
            <a:endParaRPr kumimoji="0" lang="en-US" altLang="en-US" sz="1800" b="0" i="0" u="none" strike="noStrike" kern="1200" cap="none" spc="0" normalizeH="0" baseline="0" noProof="0">
              <a:ln>
                <a:noFill/>
              </a:ln>
              <a:solidFill>
                <a:prstClr val="black"/>
              </a:solidFill>
              <a:effectLst/>
              <a:uLnTx/>
              <a:uFillTx/>
              <a:cs typeface="Arial" panose="020B0604020202020204" pitchFamily="34" charset="0"/>
            </a:endParaRPr>
          </a:p>
        </p:txBody>
      </p:sp>
      <p:sp>
        <p:nvSpPr>
          <p:cNvPr id="48" name="Line 160"/>
          <p:cNvSpPr>
            <a:spLocks noChangeShapeType="1"/>
          </p:cNvSpPr>
          <p:nvPr/>
        </p:nvSpPr>
        <p:spPr bwMode="auto">
          <a:xfrm flipH="1">
            <a:off x="1394277" y="4608369"/>
            <a:ext cx="121830"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9" name="Rectangle 161"/>
          <p:cNvSpPr>
            <a:spLocks noChangeArrowheads="1"/>
          </p:cNvSpPr>
          <p:nvPr/>
        </p:nvSpPr>
        <p:spPr bwMode="auto">
          <a:xfrm>
            <a:off x="1012789" y="4500627"/>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4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cs typeface="Arial" panose="020B0604020202020204" pitchFamily="34" charset="0"/>
              </a:rPr>
              <a:t>60</a:t>
            </a:r>
            <a:endParaRPr kumimoji="0" lang="en-US" altLang="en-US" sz="1800" b="0" i="0" u="none" strike="noStrike" kern="1200" cap="none" spc="0" normalizeH="0" baseline="0" noProof="0">
              <a:ln>
                <a:noFill/>
              </a:ln>
              <a:solidFill>
                <a:prstClr val="black"/>
              </a:solidFill>
              <a:effectLst/>
              <a:uLnTx/>
              <a:uFillTx/>
              <a:cs typeface="Arial" panose="020B0604020202020204" pitchFamily="34" charset="0"/>
            </a:endParaRPr>
          </a:p>
        </p:txBody>
      </p:sp>
      <p:sp>
        <p:nvSpPr>
          <p:cNvPr id="50" name="Line 162"/>
          <p:cNvSpPr>
            <a:spLocks noChangeShapeType="1"/>
          </p:cNvSpPr>
          <p:nvPr/>
        </p:nvSpPr>
        <p:spPr bwMode="auto">
          <a:xfrm flipH="1">
            <a:off x="1394277" y="3737309"/>
            <a:ext cx="121830"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1" name="Rectangle 163"/>
          <p:cNvSpPr>
            <a:spLocks noChangeArrowheads="1"/>
          </p:cNvSpPr>
          <p:nvPr/>
        </p:nvSpPr>
        <p:spPr bwMode="auto">
          <a:xfrm>
            <a:off x="1012789" y="3623638"/>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4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cs typeface="Arial" panose="020B0604020202020204" pitchFamily="34" charset="0"/>
              </a:rPr>
              <a:t>70</a:t>
            </a:r>
            <a:endParaRPr kumimoji="0" lang="en-US" altLang="en-US" sz="1800" b="0" i="0" u="none" strike="noStrike" kern="1200" cap="none" spc="0" normalizeH="0" baseline="0" noProof="0">
              <a:ln>
                <a:noFill/>
              </a:ln>
              <a:solidFill>
                <a:prstClr val="black"/>
              </a:solidFill>
              <a:effectLst/>
              <a:uLnTx/>
              <a:uFillTx/>
              <a:cs typeface="Arial" panose="020B0604020202020204" pitchFamily="34" charset="0"/>
            </a:endParaRPr>
          </a:p>
        </p:txBody>
      </p:sp>
      <p:sp>
        <p:nvSpPr>
          <p:cNvPr id="52" name="Line 164"/>
          <p:cNvSpPr>
            <a:spLocks noChangeShapeType="1"/>
          </p:cNvSpPr>
          <p:nvPr/>
        </p:nvSpPr>
        <p:spPr bwMode="auto">
          <a:xfrm flipH="1">
            <a:off x="1394277" y="2861820"/>
            <a:ext cx="121830"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3" name="Rectangle 165"/>
          <p:cNvSpPr>
            <a:spLocks noChangeArrowheads="1"/>
          </p:cNvSpPr>
          <p:nvPr/>
        </p:nvSpPr>
        <p:spPr bwMode="auto">
          <a:xfrm>
            <a:off x="1012789" y="2752602"/>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4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cs typeface="Arial" panose="020B0604020202020204" pitchFamily="34" charset="0"/>
              </a:rPr>
              <a:t>80</a:t>
            </a:r>
            <a:endParaRPr kumimoji="0" lang="en-US" altLang="en-US" sz="18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54" name="Line 166"/>
          <p:cNvSpPr>
            <a:spLocks noChangeShapeType="1"/>
          </p:cNvSpPr>
          <p:nvPr/>
        </p:nvSpPr>
        <p:spPr bwMode="auto">
          <a:xfrm flipH="1">
            <a:off x="1394277" y="1989284"/>
            <a:ext cx="121830"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5" name="Rectangle 167"/>
          <p:cNvSpPr>
            <a:spLocks noChangeArrowheads="1"/>
          </p:cNvSpPr>
          <p:nvPr/>
        </p:nvSpPr>
        <p:spPr bwMode="auto">
          <a:xfrm>
            <a:off x="1012789" y="1877090"/>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4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cs typeface="Arial" panose="020B0604020202020204" pitchFamily="34" charset="0"/>
              </a:rPr>
              <a:t>90</a:t>
            </a:r>
            <a:endParaRPr kumimoji="0" lang="en-US" altLang="en-US" sz="18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56" name="Line 168"/>
          <p:cNvSpPr>
            <a:spLocks noChangeShapeType="1"/>
          </p:cNvSpPr>
          <p:nvPr/>
        </p:nvSpPr>
        <p:spPr bwMode="auto">
          <a:xfrm flipH="1">
            <a:off x="1394277" y="1113795"/>
            <a:ext cx="121830"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7" name="Rectangle 169"/>
          <p:cNvSpPr>
            <a:spLocks noChangeArrowheads="1"/>
          </p:cNvSpPr>
          <p:nvPr/>
        </p:nvSpPr>
        <p:spPr bwMode="auto">
          <a:xfrm>
            <a:off x="850376" y="1006054"/>
            <a:ext cx="3847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4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cs typeface="Arial" panose="020B0604020202020204" pitchFamily="34" charset="0"/>
              </a:rPr>
              <a:t>100</a:t>
            </a:r>
            <a:endParaRPr kumimoji="0" lang="en-US" altLang="en-US" sz="1800" b="0" i="0" u="none" strike="noStrike" kern="1200" cap="none" spc="0" normalizeH="0" baseline="0" noProof="0">
              <a:ln>
                <a:noFill/>
              </a:ln>
              <a:solidFill>
                <a:prstClr val="black"/>
              </a:solidFill>
              <a:effectLst/>
              <a:uLnTx/>
              <a:uFillTx/>
              <a:cs typeface="Arial" panose="020B0604020202020204" pitchFamily="34" charset="0"/>
            </a:endParaRPr>
          </a:p>
        </p:txBody>
      </p:sp>
      <p:sp>
        <p:nvSpPr>
          <p:cNvPr id="59" name="Line 171"/>
          <p:cNvSpPr>
            <a:spLocks noChangeShapeType="1"/>
          </p:cNvSpPr>
          <p:nvPr/>
        </p:nvSpPr>
        <p:spPr bwMode="auto">
          <a:xfrm>
            <a:off x="1516111" y="5727459"/>
            <a:ext cx="10008233" cy="0"/>
          </a:xfrm>
          <a:prstGeom prst="line">
            <a:avLst/>
          </a:prstGeom>
          <a:noFill/>
          <a:ln w="11113">
            <a:solidFill>
              <a:srgbClr val="000000"/>
            </a:solidFill>
            <a:prstDash val="solid"/>
            <a:round/>
            <a:headEnd/>
            <a:tailEnd/>
          </a:ln>
          <a:effectLst/>
          <a:extLst>
            <a:ext uri="{909E8E84-426E-40DD-AFC4-6F175D3DCCD1}">
              <a14:hiddenFill xmlns:a14="http://schemas.microsoft.com/office/drawing/2010/main">
                <a:noFill/>
              </a14:hiddenFill>
            </a:ext>
          </a:ex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0" name="Line 172"/>
          <p:cNvSpPr>
            <a:spLocks noChangeShapeType="1"/>
          </p:cNvSpPr>
          <p:nvPr/>
        </p:nvSpPr>
        <p:spPr bwMode="auto">
          <a:xfrm>
            <a:off x="1698846" y="5727463"/>
            <a:ext cx="0" cy="82677"/>
          </a:xfrm>
          <a:prstGeom prst="line">
            <a:avLst/>
          </a:prstGeom>
          <a:noFill/>
          <a:ln w="11113">
            <a:solidFill>
              <a:srgbClr val="000000"/>
            </a:solidFill>
            <a:prstDash val="solid"/>
            <a:round/>
            <a:headEnd/>
            <a:tailEnd/>
          </a:ln>
          <a:effectLst/>
          <a:extLst>
            <a:ext uri="{909E8E84-426E-40DD-AFC4-6F175D3DCCD1}">
              <a14:hiddenFill xmlns:a14="http://schemas.microsoft.com/office/drawing/2010/main">
                <a:noFill/>
              </a14:hiddenFill>
            </a:ext>
          </a:ex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1" name="Rectangle 173"/>
          <p:cNvSpPr>
            <a:spLocks noChangeArrowheads="1"/>
          </p:cNvSpPr>
          <p:nvPr/>
        </p:nvSpPr>
        <p:spPr bwMode="auto">
          <a:xfrm>
            <a:off x="1374003" y="5855936"/>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4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cs typeface="Arial" panose="020B0604020202020204" pitchFamily="34" charset="0"/>
              </a:rPr>
              <a:t>1940</a:t>
            </a:r>
            <a:endParaRPr kumimoji="0" lang="en-US" altLang="en-US" sz="18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62" name="Line 174"/>
          <p:cNvSpPr>
            <a:spLocks noChangeShapeType="1"/>
          </p:cNvSpPr>
          <p:nvPr/>
        </p:nvSpPr>
        <p:spPr bwMode="auto">
          <a:xfrm>
            <a:off x="3889733" y="5727463"/>
            <a:ext cx="0" cy="82677"/>
          </a:xfrm>
          <a:prstGeom prst="line">
            <a:avLst/>
          </a:prstGeom>
          <a:noFill/>
          <a:ln w="11113">
            <a:solidFill>
              <a:srgbClr val="000000"/>
            </a:solidFill>
            <a:prstDash val="solid"/>
            <a:round/>
            <a:headEnd/>
            <a:tailEnd/>
          </a:ln>
          <a:effectLst/>
          <a:extLst>
            <a:ext uri="{909E8E84-426E-40DD-AFC4-6F175D3DCCD1}">
              <a14:hiddenFill xmlns:a14="http://schemas.microsoft.com/office/drawing/2010/main">
                <a:noFill/>
              </a14:hiddenFill>
            </a:ext>
          </a:ex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3" name="Rectangle 175"/>
          <p:cNvSpPr>
            <a:spLocks noChangeArrowheads="1"/>
          </p:cNvSpPr>
          <p:nvPr/>
        </p:nvSpPr>
        <p:spPr bwMode="auto">
          <a:xfrm>
            <a:off x="3564890" y="5855936"/>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4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cs typeface="Arial" panose="020B0604020202020204" pitchFamily="34" charset="0"/>
              </a:rPr>
              <a:t>1950</a:t>
            </a:r>
            <a:endParaRPr kumimoji="0" lang="en-US" altLang="en-US" sz="18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64" name="Line 176"/>
          <p:cNvSpPr>
            <a:spLocks noChangeShapeType="1"/>
          </p:cNvSpPr>
          <p:nvPr/>
        </p:nvSpPr>
        <p:spPr bwMode="auto">
          <a:xfrm>
            <a:off x="6080621" y="5727463"/>
            <a:ext cx="0" cy="82677"/>
          </a:xfrm>
          <a:prstGeom prst="line">
            <a:avLst/>
          </a:prstGeom>
          <a:noFill/>
          <a:ln w="11113">
            <a:solidFill>
              <a:srgbClr val="000000"/>
            </a:solidFill>
            <a:prstDash val="solid"/>
            <a:round/>
            <a:headEnd/>
            <a:tailEnd/>
          </a:ln>
          <a:effectLst/>
          <a:extLst>
            <a:ext uri="{909E8E84-426E-40DD-AFC4-6F175D3DCCD1}">
              <a14:hiddenFill xmlns:a14="http://schemas.microsoft.com/office/drawing/2010/main">
                <a:noFill/>
              </a14:hiddenFill>
            </a:ext>
          </a:ex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5" name="Rectangle 177"/>
          <p:cNvSpPr>
            <a:spLocks noChangeArrowheads="1"/>
          </p:cNvSpPr>
          <p:nvPr/>
        </p:nvSpPr>
        <p:spPr bwMode="auto">
          <a:xfrm>
            <a:off x="5753750" y="5855936"/>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4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cs typeface="Arial" panose="020B0604020202020204" pitchFamily="34" charset="0"/>
              </a:rPr>
              <a:t>1960</a:t>
            </a:r>
            <a:endParaRPr kumimoji="0" lang="en-US" altLang="en-US" sz="1800" b="0" i="0" u="none" strike="noStrike" kern="1200" cap="none" spc="0" normalizeH="0" baseline="0" noProof="0">
              <a:ln>
                <a:noFill/>
              </a:ln>
              <a:solidFill>
                <a:prstClr val="black"/>
              </a:solidFill>
              <a:effectLst/>
              <a:uLnTx/>
              <a:uFillTx/>
              <a:cs typeface="Arial" panose="020B0604020202020204" pitchFamily="34" charset="0"/>
            </a:endParaRPr>
          </a:p>
        </p:txBody>
      </p:sp>
      <p:sp>
        <p:nvSpPr>
          <p:cNvPr id="66" name="Line 178"/>
          <p:cNvSpPr>
            <a:spLocks noChangeShapeType="1"/>
          </p:cNvSpPr>
          <p:nvPr/>
        </p:nvSpPr>
        <p:spPr bwMode="auto">
          <a:xfrm>
            <a:off x="8271510" y="5727463"/>
            <a:ext cx="0" cy="82677"/>
          </a:xfrm>
          <a:prstGeom prst="line">
            <a:avLst/>
          </a:prstGeom>
          <a:noFill/>
          <a:ln w="11113">
            <a:solidFill>
              <a:srgbClr val="000000"/>
            </a:solidFill>
            <a:prstDash val="solid"/>
            <a:round/>
            <a:headEnd/>
            <a:tailEnd/>
          </a:ln>
          <a:effectLst/>
          <a:extLst>
            <a:ext uri="{909E8E84-426E-40DD-AFC4-6F175D3DCCD1}">
              <a14:hiddenFill xmlns:a14="http://schemas.microsoft.com/office/drawing/2010/main">
                <a:noFill/>
              </a14:hiddenFill>
            </a:ext>
          </a:ex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7" name="Rectangle 179"/>
          <p:cNvSpPr>
            <a:spLocks noChangeArrowheads="1"/>
          </p:cNvSpPr>
          <p:nvPr/>
        </p:nvSpPr>
        <p:spPr bwMode="auto">
          <a:xfrm>
            <a:off x="7944635" y="5855936"/>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4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cs typeface="Arial" panose="020B0604020202020204" pitchFamily="34" charset="0"/>
              </a:rPr>
              <a:t>1970</a:t>
            </a:r>
            <a:endParaRPr kumimoji="0" lang="en-US" altLang="en-US" sz="1800" b="0" i="0" u="none" strike="noStrike" kern="1200" cap="none" spc="0" normalizeH="0" baseline="0" noProof="0">
              <a:ln>
                <a:noFill/>
              </a:ln>
              <a:solidFill>
                <a:prstClr val="black"/>
              </a:solidFill>
              <a:effectLst/>
              <a:uLnTx/>
              <a:uFillTx/>
              <a:cs typeface="Arial" panose="020B0604020202020204" pitchFamily="34" charset="0"/>
            </a:endParaRPr>
          </a:p>
        </p:txBody>
      </p:sp>
      <p:sp>
        <p:nvSpPr>
          <p:cNvPr id="68" name="Line 180"/>
          <p:cNvSpPr>
            <a:spLocks noChangeShapeType="1"/>
          </p:cNvSpPr>
          <p:nvPr/>
        </p:nvSpPr>
        <p:spPr bwMode="auto">
          <a:xfrm>
            <a:off x="10460365" y="5727463"/>
            <a:ext cx="0" cy="82677"/>
          </a:xfrm>
          <a:prstGeom prst="line">
            <a:avLst/>
          </a:prstGeom>
          <a:noFill/>
          <a:ln w="11113">
            <a:solidFill>
              <a:srgbClr val="000000"/>
            </a:solidFill>
            <a:prstDash val="solid"/>
            <a:round/>
            <a:headEnd/>
            <a:tailEnd/>
          </a:ln>
          <a:effectLst/>
          <a:extLst>
            <a:ext uri="{909E8E84-426E-40DD-AFC4-6F175D3DCCD1}">
              <a14:hiddenFill xmlns:a14="http://schemas.microsoft.com/office/drawing/2010/main">
                <a:noFill/>
              </a14:hiddenFill>
            </a:ext>
          </a:ex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9" name="Rectangle 181"/>
          <p:cNvSpPr>
            <a:spLocks noChangeArrowheads="1"/>
          </p:cNvSpPr>
          <p:nvPr/>
        </p:nvSpPr>
        <p:spPr bwMode="auto">
          <a:xfrm>
            <a:off x="10135508" y="5855936"/>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4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cs typeface="Arial" panose="020B0604020202020204" pitchFamily="34" charset="0"/>
              </a:rPr>
              <a:t>1980</a:t>
            </a:r>
            <a:endParaRPr kumimoji="0" lang="en-US" altLang="en-US" sz="1800" b="0" i="0" u="none" strike="noStrike" kern="1200" cap="none" spc="0" normalizeH="0" baseline="0" noProof="0">
              <a:ln>
                <a:noFill/>
              </a:ln>
              <a:solidFill>
                <a:prstClr val="black"/>
              </a:solidFill>
              <a:effectLst/>
              <a:uLnTx/>
              <a:uFillTx/>
              <a:cs typeface="Arial" panose="020B0604020202020204" pitchFamily="34" charset="0"/>
            </a:endParaRPr>
          </a:p>
        </p:txBody>
      </p:sp>
      <p:sp>
        <p:nvSpPr>
          <p:cNvPr id="70" name="Rectangle 182"/>
          <p:cNvSpPr>
            <a:spLocks noChangeArrowheads="1"/>
          </p:cNvSpPr>
          <p:nvPr/>
        </p:nvSpPr>
        <p:spPr bwMode="auto">
          <a:xfrm>
            <a:off x="4874796" y="6246100"/>
            <a:ext cx="20056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4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white">
                    <a:lumMod val="50000"/>
                  </a:prstClr>
                </a:solidFill>
                <a:effectLst/>
                <a:uLnTx/>
                <a:uFillTx/>
                <a:cs typeface="Arial" panose="020B0604020202020204" pitchFamily="34" charset="0"/>
              </a:rPr>
              <a:t>Child's Year of Birth</a:t>
            </a:r>
          </a:p>
        </p:txBody>
      </p:sp>
      <p:sp>
        <p:nvSpPr>
          <p:cNvPr id="72" name="Oval 126"/>
          <p:cNvSpPr>
            <a:spLocks noChangeArrowheads="1"/>
          </p:cNvSpPr>
          <p:nvPr/>
        </p:nvSpPr>
        <p:spPr bwMode="auto">
          <a:xfrm>
            <a:off x="6015670" y="4362025"/>
            <a:ext cx="109728" cy="109728"/>
          </a:xfrm>
          <a:prstGeom prst="ellipse">
            <a:avLst/>
          </a:prstGeom>
          <a:solidFill>
            <a:srgbClr val="2BB673"/>
          </a:solidFill>
          <a:ln w="22225">
            <a:solidFill>
              <a:srgbClr val="2BB673"/>
            </a:solidFill>
            <a:prstDash val="solid"/>
            <a:round/>
            <a:headEnd/>
            <a:tailEnd/>
          </a:ln>
          <a:effec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3" name="Oval 127"/>
          <p:cNvSpPr>
            <a:spLocks noChangeArrowheads="1"/>
          </p:cNvSpPr>
          <p:nvPr/>
        </p:nvSpPr>
        <p:spPr bwMode="auto">
          <a:xfrm>
            <a:off x="6237048" y="4556728"/>
            <a:ext cx="109728" cy="109728"/>
          </a:xfrm>
          <a:prstGeom prst="ellipse">
            <a:avLst/>
          </a:prstGeom>
          <a:solidFill>
            <a:srgbClr val="2BB673"/>
          </a:solidFill>
          <a:ln w="22225">
            <a:solidFill>
              <a:srgbClr val="2BB673"/>
            </a:solidFill>
            <a:prstDash val="solid"/>
            <a:round/>
            <a:headEnd/>
            <a:tailEnd/>
          </a:ln>
          <a:effec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4" name="Oval 128"/>
          <p:cNvSpPr>
            <a:spLocks noChangeArrowheads="1"/>
          </p:cNvSpPr>
          <p:nvPr/>
        </p:nvSpPr>
        <p:spPr bwMode="auto">
          <a:xfrm>
            <a:off x="6456269" y="4711748"/>
            <a:ext cx="109728" cy="109728"/>
          </a:xfrm>
          <a:prstGeom prst="ellipse">
            <a:avLst/>
          </a:prstGeom>
          <a:solidFill>
            <a:srgbClr val="2BB673"/>
          </a:solidFill>
          <a:ln w="22225">
            <a:solidFill>
              <a:srgbClr val="2BB673"/>
            </a:solidFill>
            <a:prstDash val="solid"/>
            <a:round/>
            <a:headEnd/>
            <a:tailEnd/>
          </a:ln>
          <a:effec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5" name="Oval 129"/>
          <p:cNvSpPr>
            <a:spLocks noChangeArrowheads="1"/>
          </p:cNvSpPr>
          <p:nvPr/>
        </p:nvSpPr>
        <p:spPr bwMode="auto">
          <a:xfrm>
            <a:off x="6675577" y="4773756"/>
            <a:ext cx="109728" cy="109728"/>
          </a:xfrm>
          <a:prstGeom prst="ellipse">
            <a:avLst/>
          </a:prstGeom>
          <a:solidFill>
            <a:srgbClr val="2BB673"/>
          </a:solidFill>
          <a:ln w="22225">
            <a:solidFill>
              <a:srgbClr val="2BB673"/>
            </a:solidFill>
            <a:prstDash val="solid"/>
            <a:round/>
            <a:headEnd/>
            <a:tailEnd/>
          </a:ln>
          <a:effec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6" name="Oval 130"/>
          <p:cNvSpPr>
            <a:spLocks noChangeArrowheads="1"/>
          </p:cNvSpPr>
          <p:nvPr/>
        </p:nvSpPr>
        <p:spPr bwMode="auto">
          <a:xfrm>
            <a:off x="6894868" y="4871194"/>
            <a:ext cx="109728" cy="109728"/>
          </a:xfrm>
          <a:prstGeom prst="ellipse">
            <a:avLst/>
          </a:prstGeom>
          <a:solidFill>
            <a:srgbClr val="2BB673"/>
          </a:solidFill>
          <a:ln w="22225">
            <a:solidFill>
              <a:srgbClr val="2BB673"/>
            </a:solidFill>
            <a:prstDash val="solid"/>
            <a:round/>
            <a:headEnd/>
            <a:tailEnd/>
          </a:ln>
          <a:effec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7" name="Oval 131"/>
          <p:cNvSpPr>
            <a:spLocks noChangeArrowheads="1"/>
          </p:cNvSpPr>
          <p:nvPr/>
        </p:nvSpPr>
        <p:spPr bwMode="auto">
          <a:xfrm>
            <a:off x="7108069" y="4624640"/>
            <a:ext cx="109728" cy="109728"/>
          </a:xfrm>
          <a:prstGeom prst="ellipse">
            <a:avLst/>
          </a:prstGeom>
          <a:solidFill>
            <a:srgbClr val="2BB673"/>
          </a:solidFill>
          <a:ln w="22225">
            <a:solidFill>
              <a:srgbClr val="2BB673"/>
            </a:solidFill>
            <a:prstDash val="solid"/>
            <a:round/>
            <a:headEnd/>
            <a:tailEnd/>
          </a:ln>
          <a:effec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8" name="Oval 132"/>
          <p:cNvSpPr>
            <a:spLocks noChangeArrowheads="1"/>
          </p:cNvSpPr>
          <p:nvPr/>
        </p:nvSpPr>
        <p:spPr bwMode="auto">
          <a:xfrm>
            <a:off x="7327348" y="4784089"/>
            <a:ext cx="109728" cy="109728"/>
          </a:xfrm>
          <a:prstGeom prst="ellipse">
            <a:avLst/>
          </a:prstGeom>
          <a:solidFill>
            <a:srgbClr val="2BB673"/>
          </a:solidFill>
          <a:ln w="22225">
            <a:solidFill>
              <a:srgbClr val="2BB673"/>
            </a:solidFill>
            <a:prstDash val="solid"/>
            <a:round/>
            <a:headEnd/>
            <a:tailEnd/>
          </a:ln>
          <a:effec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9" name="Oval 133"/>
          <p:cNvSpPr>
            <a:spLocks noChangeArrowheads="1"/>
          </p:cNvSpPr>
          <p:nvPr/>
        </p:nvSpPr>
        <p:spPr bwMode="auto">
          <a:xfrm>
            <a:off x="7546652" y="4757515"/>
            <a:ext cx="109728" cy="109728"/>
          </a:xfrm>
          <a:prstGeom prst="ellipse">
            <a:avLst/>
          </a:prstGeom>
          <a:solidFill>
            <a:srgbClr val="2BB673"/>
          </a:solidFill>
          <a:ln w="22225">
            <a:solidFill>
              <a:srgbClr val="2BB673"/>
            </a:solidFill>
            <a:prstDash val="solid"/>
            <a:round/>
            <a:headEnd/>
            <a:tailEnd/>
          </a:ln>
          <a:effec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0" name="Oval 134"/>
          <p:cNvSpPr>
            <a:spLocks noChangeArrowheads="1"/>
          </p:cNvSpPr>
          <p:nvPr/>
        </p:nvSpPr>
        <p:spPr bwMode="auto">
          <a:xfrm>
            <a:off x="7768025" y="4556728"/>
            <a:ext cx="109728" cy="109728"/>
          </a:xfrm>
          <a:prstGeom prst="ellipse">
            <a:avLst/>
          </a:prstGeom>
          <a:solidFill>
            <a:srgbClr val="2BB673"/>
          </a:solidFill>
          <a:ln w="22225">
            <a:solidFill>
              <a:srgbClr val="2BB673"/>
            </a:solidFill>
            <a:prstDash val="solid"/>
            <a:round/>
            <a:headEnd/>
            <a:tailEnd/>
          </a:ln>
          <a:effec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1" name="Oval 135"/>
          <p:cNvSpPr>
            <a:spLocks noChangeArrowheads="1"/>
          </p:cNvSpPr>
          <p:nvPr/>
        </p:nvSpPr>
        <p:spPr bwMode="auto">
          <a:xfrm>
            <a:off x="7987257" y="4618737"/>
            <a:ext cx="109728" cy="109728"/>
          </a:xfrm>
          <a:prstGeom prst="ellipse">
            <a:avLst/>
          </a:prstGeom>
          <a:solidFill>
            <a:srgbClr val="2BB673"/>
          </a:solidFill>
          <a:ln w="22225">
            <a:solidFill>
              <a:srgbClr val="2BB673"/>
            </a:solidFill>
            <a:prstDash val="solid"/>
            <a:round/>
            <a:headEnd/>
            <a:tailEnd/>
          </a:ln>
          <a:effec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2" name="Oval 136"/>
          <p:cNvSpPr>
            <a:spLocks noChangeArrowheads="1"/>
          </p:cNvSpPr>
          <p:nvPr/>
        </p:nvSpPr>
        <p:spPr bwMode="auto">
          <a:xfrm>
            <a:off x="8206556" y="4479955"/>
            <a:ext cx="109728" cy="109728"/>
          </a:xfrm>
          <a:prstGeom prst="ellipse">
            <a:avLst/>
          </a:prstGeom>
          <a:solidFill>
            <a:srgbClr val="2BB673"/>
          </a:solidFill>
          <a:ln w="22225">
            <a:solidFill>
              <a:srgbClr val="2BB673"/>
            </a:solidFill>
            <a:prstDash val="solid"/>
            <a:round/>
            <a:headEnd/>
            <a:tailEnd/>
          </a:ln>
          <a:effec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3" name="Rectangle 183"/>
          <p:cNvSpPr>
            <a:spLocks noChangeArrowheads="1"/>
          </p:cNvSpPr>
          <p:nvPr/>
        </p:nvSpPr>
        <p:spPr bwMode="auto">
          <a:xfrm>
            <a:off x="6462351" y="598576"/>
            <a:ext cx="89768"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40" rtl="0" eaLnBrk="0" fontAlgn="base" latinLnBrk="0" hangingPunct="0">
              <a:lnSpc>
                <a:spcPct val="100000"/>
              </a:lnSpc>
              <a:spcBef>
                <a:spcPct val="0"/>
              </a:spcBef>
              <a:spcAft>
                <a:spcPct val="0"/>
              </a:spcAft>
              <a:buClrTx/>
              <a:buSzTx/>
              <a:buFontTx/>
              <a:buNone/>
              <a:tabLst/>
              <a:defRPr/>
            </a:pPr>
            <a:r>
              <a:rPr kumimoji="0" lang="en-US" altLang="en-US" sz="2500" b="0" i="0" u="none" strike="noStrike" kern="1200" cap="none" spc="0" normalizeH="0" baseline="0" noProof="0">
                <a:ln>
                  <a:noFill/>
                </a:ln>
                <a:solidFill>
                  <a:srgbClr val="1E2D53"/>
                </a:solidFill>
                <a:effectLst/>
                <a:uLnTx/>
                <a:uFillTx/>
                <a:cs typeface="Arial" panose="020B0604020202020204" pitchFamily="34" charset="0"/>
              </a:rPr>
              <a:t> </a:t>
            </a:r>
            <a:endParaRPr kumimoji="0" lang="en-US" altLang="en-US" sz="1900" b="0" i="0" u="none" strike="noStrike" kern="1200" cap="none" spc="0" normalizeH="0" baseline="0" noProof="0">
              <a:ln>
                <a:noFill/>
              </a:ln>
              <a:solidFill>
                <a:prstClr val="black"/>
              </a:solidFill>
              <a:effectLst/>
              <a:uLnTx/>
              <a:uFillTx/>
              <a:cs typeface="Arial" panose="020B0604020202020204" pitchFamily="34" charset="0"/>
            </a:endParaRPr>
          </a:p>
        </p:txBody>
      </p:sp>
      <p:sp>
        <p:nvSpPr>
          <p:cNvPr id="84" name="TextBox 83"/>
          <p:cNvSpPr txBox="1"/>
          <p:nvPr/>
        </p:nvSpPr>
        <p:spPr>
          <a:xfrm>
            <a:off x="168573" y="6607017"/>
            <a:ext cx="4331053" cy="246217"/>
          </a:xfrm>
          <a:prstGeom prst="rect">
            <a:avLst/>
          </a:prstGeom>
          <a:noFill/>
        </p:spPr>
        <p:txBody>
          <a:bodyPr wrap="none" lIns="91152" tIns="45718" rIns="91152" bIns="45718" rtlCol="0">
            <a:spAutoFit/>
          </a:bodyPr>
          <a:lstStyle/>
          <a:p>
            <a:pPr marL="0" marR="0" lvl="0" indent="0" algn="l" defTabSz="1219140" rtl="0" eaLnBrk="1" fontAlgn="base" latinLnBrk="0" hangingPunct="1">
              <a:lnSpc>
                <a:spcPct val="100000"/>
              </a:lnSpc>
              <a:spcBef>
                <a:spcPct val="0"/>
              </a:spcBef>
              <a:spcAft>
                <a:spcPct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Source: Chetty, </a:t>
            </a:r>
            <a:r>
              <a:rPr kumimoji="0" lang="en-US" sz="1000" b="0"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Grusky</a:t>
            </a:r>
            <a:r>
              <a:rPr kumimoji="0" lang="en-US" sz="10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Hell, </a:t>
            </a:r>
            <a:r>
              <a:rPr kumimoji="0" lang="en-US" sz="1000" b="0"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Hendren</a:t>
            </a:r>
            <a:r>
              <a:rPr kumimoji="0" lang="en-US" sz="10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000" b="0"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Manduca</a:t>
            </a:r>
            <a:r>
              <a:rPr kumimoji="0" lang="en-US" sz="10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000" b="0"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Narang</a:t>
            </a:r>
            <a:r>
              <a:rPr kumimoji="0" lang="en-US" sz="10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(Science 2017)</a:t>
            </a:r>
          </a:p>
        </p:txBody>
      </p:sp>
      <p:sp>
        <p:nvSpPr>
          <p:cNvPr id="85" name="Rectangle 170">
            <a:extLst>
              <a:ext uri="{FF2B5EF4-FFF2-40B4-BE49-F238E27FC236}">
                <a16:creationId xmlns:a16="http://schemas.microsoft.com/office/drawing/2014/main" id="{B21BC09F-F6B4-45C0-8EDF-3504FDBEE66C}"/>
              </a:ext>
            </a:extLst>
          </p:cNvPr>
          <p:cNvSpPr>
            <a:spLocks noChangeArrowheads="1"/>
          </p:cNvSpPr>
          <p:nvPr/>
        </p:nvSpPr>
        <p:spPr bwMode="auto">
          <a:xfrm rot="16200000">
            <a:off x="-2175776" y="3463330"/>
            <a:ext cx="570248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8690" rtl="0" eaLnBrk="0" fontAlgn="base" latinLnBrk="0" hangingPunct="0">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a:ln>
                  <a:noFill/>
                </a:ln>
                <a:solidFill>
                  <a:prstClr val="white">
                    <a:lumMod val="50000"/>
                  </a:prstClr>
                </a:solidFill>
                <a:effectLst/>
                <a:uLnTx/>
                <a:uFillTx/>
                <a:cs typeface="Arial" panose="020B0604020202020204" pitchFamily="34" charset="0"/>
              </a:rPr>
              <a:t>Pct. of Children Earning more than their Parents</a:t>
            </a:r>
          </a:p>
        </p:txBody>
      </p:sp>
      <p:sp>
        <p:nvSpPr>
          <p:cNvPr id="86" name="TextBox 92">
            <a:extLst>
              <a:ext uri="{FF2B5EF4-FFF2-40B4-BE49-F238E27FC236}">
                <a16:creationId xmlns:a16="http://schemas.microsoft.com/office/drawing/2014/main" id="{C6FBB694-F51B-4D81-9BAB-C3A4F7577899}"/>
              </a:ext>
            </a:extLst>
          </p:cNvPr>
          <p:cNvSpPr txBox="1"/>
          <p:nvPr/>
        </p:nvSpPr>
        <p:spPr>
          <a:xfrm>
            <a:off x="212467" y="172693"/>
            <a:ext cx="12452655" cy="707882"/>
          </a:xfrm>
          <a:prstGeom prst="rect">
            <a:avLst/>
          </a:prstGeom>
          <a:noFill/>
        </p:spPr>
        <p:txBody>
          <a:bodyPr wrap="square" lIns="91350" tIns="45718" rIns="91350" bIns="45718" rtlCol="0">
            <a:spAutoFit/>
          </a:bodyPr>
          <a:lstStyle/>
          <a:p>
            <a:pPr marL="0" marR="0" lvl="0" indent="0" defTabSz="91338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rPr>
              <a:t>The Fading American Dream</a:t>
            </a:r>
          </a:p>
          <a:p>
            <a:pPr marL="0" marR="0" lvl="0" indent="0" defTabSz="913380" rtl="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dirty="0">
                <a:ln>
                  <a:noFill/>
                </a:ln>
                <a:effectLst/>
                <a:uLnTx/>
                <a:uFillTx/>
                <a:latin typeface="Arial" panose="020B0604020202020204" pitchFamily="34" charset="0"/>
                <a:cs typeface="Arial" panose="020B0604020202020204" pitchFamily="34" charset="0"/>
              </a:rPr>
              <a:t>Percent of Children Earning More than Their Parents, by Year of Birth</a:t>
            </a:r>
          </a:p>
        </p:txBody>
      </p:sp>
    </p:spTree>
    <p:extLst>
      <p:ext uri="{BB962C8B-B14F-4D97-AF65-F5344CB8AC3E}">
        <p14:creationId xmlns:p14="http://schemas.microsoft.com/office/powerpoint/2010/main" val="11918632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D48AA2-71EE-AC41-B01F-17531EF465C5}"/>
              </a:ext>
            </a:extLst>
          </p:cNvPr>
          <p:cNvSpPr>
            <a:spLocks noChangeArrowheads="1"/>
          </p:cNvSpPr>
          <p:nvPr/>
        </p:nvSpPr>
        <p:spPr bwMode="auto">
          <a:xfrm>
            <a:off x="179645" y="98085"/>
            <a:ext cx="113122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E7E6E6">
                    <a:lumMod val="25000"/>
                  </a:srgbClr>
                </a:solidFill>
                <a:effectLst/>
                <a:uLnTx/>
                <a:uFillTx/>
                <a:latin typeface="Lucida Sans" panose="020B0602030504020204" pitchFamily="34" charset="77"/>
                <a:ea typeface="+mn-ea"/>
                <a:cs typeface="Arial" panose="020B0604020202020204" pitchFamily="34" charset="0"/>
              </a:rPr>
              <a:t>Economic Connectedness vs Household Median Income, by ZIP Code</a:t>
            </a:r>
          </a:p>
        </p:txBody>
      </p:sp>
      <p:sp>
        <p:nvSpPr>
          <p:cNvPr id="2" name="TextBox 1">
            <a:extLst>
              <a:ext uri="{FF2B5EF4-FFF2-40B4-BE49-F238E27FC236}">
                <a16:creationId xmlns:a16="http://schemas.microsoft.com/office/drawing/2014/main" id="{B9311E25-69C4-469C-9E04-362543394A9E}"/>
              </a:ext>
            </a:extLst>
          </p:cNvPr>
          <p:cNvSpPr txBox="1"/>
          <p:nvPr/>
        </p:nvSpPr>
        <p:spPr>
          <a:xfrm>
            <a:off x="4355819" y="6215748"/>
            <a:ext cx="27060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Household Median Income ($)</a:t>
            </a:r>
          </a:p>
        </p:txBody>
      </p:sp>
      <p:sp>
        <p:nvSpPr>
          <p:cNvPr id="5" name="TextBox 4">
            <a:extLst>
              <a:ext uri="{FF2B5EF4-FFF2-40B4-BE49-F238E27FC236}">
                <a16:creationId xmlns:a16="http://schemas.microsoft.com/office/drawing/2014/main" id="{005C5801-3AAE-4E43-B7E8-05C4B6A0A19A}"/>
              </a:ext>
            </a:extLst>
          </p:cNvPr>
          <p:cNvSpPr txBox="1"/>
          <p:nvPr/>
        </p:nvSpPr>
        <p:spPr>
          <a:xfrm>
            <a:off x="2174804" y="5694768"/>
            <a:ext cx="639919"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$40k</a:t>
            </a:r>
          </a:p>
        </p:txBody>
      </p:sp>
      <p:sp>
        <p:nvSpPr>
          <p:cNvPr id="7" name="TextBox 6">
            <a:extLst>
              <a:ext uri="{FF2B5EF4-FFF2-40B4-BE49-F238E27FC236}">
                <a16:creationId xmlns:a16="http://schemas.microsoft.com/office/drawing/2014/main" id="{D3A0A2C1-793F-44F3-9C62-9D7CE8F6D953}"/>
              </a:ext>
            </a:extLst>
          </p:cNvPr>
          <p:cNvSpPr txBox="1"/>
          <p:nvPr/>
        </p:nvSpPr>
        <p:spPr>
          <a:xfrm>
            <a:off x="4355819" y="5673781"/>
            <a:ext cx="639919"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$60k</a:t>
            </a:r>
          </a:p>
        </p:txBody>
      </p:sp>
      <p:sp>
        <p:nvSpPr>
          <p:cNvPr id="9" name="TextBox 8">
            <a:extLst>
              <a:ext uri="{FF2B5EF4-FFF2-40B4-BE49-F238E27FC236}">
                <a16:creationId xmlns:a16="http://schemas.microsoft.com/office/drawing/2014/main" id="{F4C2865D-248B-479E-8231-6FB2173929AA}"/>
              </a:ext>
            </a:extLst>
          </p:cNvPr>
          <p:cNvSpPr txBox="1"/>
          <p:nvPr/>
        </p:nvSpPr>
        <p:spPr>
          <a:xfrm>
            <a:off x="8633916" y="5694775"/>
            <a:ext cx="756938"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$100k</a:t>
            </a:r>
          </a:p>
        </p:txBody>
      </p:sp>
      <p:sp>
        <p:nvSpPr>
          <p:cNvPr id="10" name="TextBox 9">
            <a:extLst>
              <a:ext uri="{FF2B5EF4-FFF2-40B4-BE49-F238E27FC236}">
                <a16:creationId xmlns:a16="http://schemas.microsoft.com/office/drawing/2014/main" id="{7EEA7769-F44C-41EE-A168-B02198E3E6ED}"/>
              </a:ext>
            </a:extLst>
          </p:cNvPr>
          <p:cNvSpPr txBox="1"/>
          <p:nvPr/>
        </p:nvSpPr>
        <p:spPr>
          <a:xfrm>
            <a:off x="6519715" y="5695556"/>
            <a:ext cx="639919"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$80k</a:t>
            </a:r>
          </a:p>
        </p:txBody>
      </p:sp>
      <p:sp>
        <p:nvSpPr>
          <p:cNvPr id="12" name="TextBox 11">
            <a:extLst>
              <a:ext uri="{FF2B5EF4-FFF2-40B4-BE49-F238E27FC236}">
                <a16:creationId xmlns:a16="http://schemas.microsoft.com/office/drawing/2014/main" id="{5DC0BA7A-7D89-4CD3-8695-4BE76CE0D582}"/>
              </a:ext>
            </a:extLst>
          </p:cNvPr>
          <p:cNvSpPr txBox="1"/>
          <p:nvPr/>
        </p:nvSpPr>
        <p:spPr>
          <a:xfrm rot="16200000">
            <a:off x="-1516526" y="3018986"/>
            <a:ext cx="3761671"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Economic Connectedness:</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High-SES Friends Among Low-SES People</a:t>
            </a:r>
          </a:p>
        </p:txBody>
      </p:sp>
      <p:sp>
        <p:nvSpPr>
          <p:cNvPr id="13" name="TextBox 12">
            <a:extLst>
              <a:ext uri="{FF2B5EF4-FFF2-40B4-BE49-F238E27FC236}">
                <a16:creationId xmlns:a16="http://schemas.microsoft.com/office/drawing/2014/main" id="{3D1D1C20-48BA-45E7-B400-F7687A319338}"/>
              </a:ext>
            </a:extLst>
          </p:cNvPr>
          <p:cNvSpPr txBox="1"/>
          <p:nvPr/>
        </p:nvSpPr>
        <p:spPr>
          <a:xfrm>
            <a:off x="548977" y="4694813"/>
            <a:ext cx="583814"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a:t>
            </a:r>
          </a:p>
        </p:txBody>
      </p:sp>
      <p:sp>
        <p:nvSpPr>
          <p:cNvPr id="14" name="TextBox 13">
            <a:extLst>
              <a:ext uri="{FF2B5EF4-FFF2-40B4-BE49-F238E27FC236}">
                <a16:creationId xmlns:a16="http://schemas.microsoft.com/office/drawing/2014/main" id="{DB9D4B95-BFFF-401F-B01F-280E23C8451F}"/>
              </a:ext>
            </a:extLst>
          </p:cNvPr>
          <p:cNvSpPr txBox="1"/>
          <p:nvPr/>
        </p:nvSpPr>
        <p:spPr>
          <a:xfrm>
            <a:off x="548977" y="3353585"/>
            <a:ext cx="583814"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40%</a:t>
            </a:r>
          </a:p>
        </p:txBody>
      </p:sp>
      <p:sp>
        <p:nvSpPr>
          <p:cNvPr id="15" name="TextBox 14">
            <a:extLst>
              <a:ext uri="{FF2B5EF4-FFF2-40B4-BE49-F238E27FC236}">
                <a16:creationId xmlns:a16="http://schemas.microsoft.com/office/drawing/2014/main" id="{E0C8EBBD-199B-411D-A063-2B6397795A33}"/>
              </a:ext>
            </a:extLst>
          </p:cNvPr>
          <p:cNvSpPr txBox="1"/>
          <p:nvPr/>
        </p:nvSpPr>
        <p:spPr>
          <a:xfrm>
            <a:off x="548977" y="2024578"/>
            <a:ext cx="583814"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60%</a:t>
            </a:r>
          </a:p>
        </p:txBody>
      </p:sp>
      <p:sp>
        <p:nvSpPr>
          <p:cNvPr id="16" name="TextBox 15">
            <a:extLst>
              <a:ext uri="{FF2B5EF4-FFF2-40B4-BE49-F238E27FC236}">
                <a16:creationId xmlns:a16="http://schemas.microsoft.com/office/drawing/2014/main" id="{8CAC9234-D4B5-433B-8AC9-7BBE9F026C1E}"/>
              </a:ext>
            </a:extLst>
          </p:cNvPr>
          <p:cNvSpPr txBox="1"/>
          <p:nvPr/>
        </p:nvSpPr>
        <p:spPr>
          <a:xfrm>
            <a:off x="548977" y="695369"/>
            <a:ext cx="583814"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80%</a:t>
            </a:r>
          </a:p>
        </p:txBody>
      </p:sp>
      <p:pic>
        <p:nvPicPr>
          <p:cNvPr id="8" name="Picture 7">
            <a:extLst>
              <a:ext uri="{FF2B5EF4-FFF2-40B4-BE49-F238E27FC236}">
                <a16:creationId xmlns:a16="http://schemas.microsoft.com/office/drawing/2014/main" id="{AF1A3DA1-E779-4E4D-829D-0B066D5A9BF0}"/>
              </a:ext>
            </a:extLst>
          </p:cNvPr>
          <p:cNvPicPr>
            <a:picLocks noChangeAspect="1"/>
          </p:cNvPicPr>
          <p:nvPr/>
        </p:nvPicPr>
        <p:blipFill rotWithShape="1">
          <a:blip r:embed="rId3">
            <a:extLst>
              <a:ext uri="{28A0092B-C50C-407E-A947-70E740481C1C}">
                <a14:useLocalDpi xmlns:a14="http://schemas.microsoft.com/office/drawing/2010/main" val="0"/>
              </a:ext>
            </a:extLst>
          </a:blip>
          <a:srcRect l="4365" b="8103"/>
          <a:stretch/>
        </p:blipFill>
        <p:spPr>
          <a:xfrm>
            <a:off x="1088571" y="685795"/>
            <a:ext cx="10493840" cy="5041846"/>
          </a:xfrm>
          <a:custGeom>
            <a:avLst/>
            <a:gdLst>
              <a:gd name="connsiteX0" fmla="*/ 0 w 10972822"/>
              <a:gd name="connsiteY0" fmla="*/ 0 h 5486411"/>
              <a:gd name="connsiteX1" fmla="*/ 10972822 w 10972822"/>
              <a:gd name="connsiteY1" fmla="*/ 0 h 5486411"/>
              <a:gd name="connsiteX2" fmla="*/ 10972822 w 10972822"/>
              <a:gd name="connsiteY2" fmla="*/ 1671326 h 5486411"/>
              <a:gd name="connsiteX3" fmla="*/ 9235451 w 10972822"/>
              <a:gd name="connsiteY3" fmla="*/ 1671326 h 5486411"/>
              <a:gd name="connsiteX4" fmla="*/ 9235451 w 10972822"/>
              <a:gd name="connsiteY4" fmla="*/ 3418846 h 5486411"/>
              <a:gd name="connsiteX5" fmla="*/ 10972822 w 10972822"/>
              <a:gd name="connsiteY5" fmla="*/ 3418846 h 5486411"/>
              <a:gd name="connsiteX6" fmla="*/ 10972822 w 10972822"/>
              <a:gd name="connsiteY6" fmla="*/ 5486411 h 5486411"/>
              <a:gd name="connsiteX7" fmla="*/ 0 w 10972822"/>
              <a:gd name="connsiteY7" fmla="*/ 5486411 h 5486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72822" h="5486411">
                <a:moveTo>
                  <a:pt x="0" y="0"/>
                </a:moveTo>
                <a:lnTo>
                  <a:pt x="10972822" y="0"/>
                </a:lnTo>
                <a:lnTo>
                  <a:pt x="10972822" y="1671326"/>
                </a:lnTo>
                <a:lnTo>
                  <a:pt x="9235451" y="1671326"/>
                </a:lnTo>
                <a:lnTo>
                  <a:pt x="9235451" y="3418846"/>
                </a:lnTo>
                <a:lnTo>
                  <a:pt x="10972822" y="3418846"/>
                </a:lnTo>
                <a:lnTo>
                  <a:pt x="10972822" y="5486411"/>
                </a:lnTo>
                <a:lnTo>
                  <a:pt x="0" y="5486411"/>
                </a:lnTo>
                <a:close/>
              </a:path>
            </a:pathLst>
          </a:custGeom>
        </p:spPr>
      </p:pic>
      <p:sp>
        <p:nvSpPr>
          <p:cNvPr id="3" name="Rectangle 2">
            <a:extLst>
              <a:ext uri="{FF2B5EF4-FFF2-40B4-BE49-F238E27FC236}">
                <a16:creationId xmlns:a16="http://schemas.microsoft.com/office/drawing/2014/main" id="{C620908E-08A5-418D-B0F5-3B38D419784B}"/>
              </a:ext>
            </a:extLst>
          </p:cNvPr>
          <p:cNvSpPr/>
          <p:nvPr/>
        </p:nvSpPr>
        <p:spPr>
          <a:xfrm>
            <a:off x="9753600" y="3164023"/>
            <a:ext cx="1556084" cy="1117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7621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D018AC-D548-4BAF-9C1B-9CC41A4CDE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89" b="7518"/>
          <a:stretch/>
        </p:blipFill>
        <p:spPr>
          <a:xfrm>
            <a:off x="1047283" y="685795"/>
            <a:ext cx="10535127" cy="5073930"/>
          </a:xfrm>
          <a:prstGeom prst="rect">
            <a:avLst/>
          </a:prstGeom>
        </p:spPr>
      </p:pic>
      <p:pic>
        <p:nvPicPr>
          <p:cNvPr id="6" name="Picture 5">
            <a:extLst>
              <a:ext uri="{FF2B5EF4-FFF2-40B4-BE49-F238E27FC236}">
                <a16:creationId xmlns:a16="http://schemas.microsoft.com/office/drawing/2014/main" id="{D1975408-E8BC-4ABA-8CB6-70C37DEB8E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749" t="24447" r="-92" b="32933"/>
          <a:stretch/>
        </p:blipFill>
        <p:spPr>
          <a:xfrm>
            <a:off x="9763760" y="1991360"/>
            <a:ext cx="1910085" cy="2346960"/>
          </a:xfrm>
          <a:prstGeom prst="rect">
            <a:avLst/>
          </a:prstGeom>
        </p:spPr>
      </p:pic>
      <p:sp>
        <p:nvSpPr>
          <p:cNvPr id="11" name="Rectangle 10">
            <a:extLst>
              <a:ext uri="{FF2B5EF4-FFF2-40B4-BE49-F238E27FC236}">
                <a16:creationId xmlns:a16="http://schemas.microsoft.com/office/drawing/2014/main" id="{44D48AA2-71EE-AC41-B01F-17531EF465C5}"/>
              </a:ext>
            </a:extLst>
          </p:cNvPr>
          <p:cNvSpPr>
            <a:spLocks noChangeArrowheads="1"/>
          </p:cNvSpPr>
          <p:nvPr/>
        </p:nvSpPr>
        <p:spPr bwMode="auto">
          <a:xfrm>
            <a:off x="179645" y="98085"/>
            <a:ext cx="113122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E7E6E6">
                    <a:lumMod val="25000"/>
                  </a:srgbClr>
                </a:solidFill>
                <a:effectLst/>
                <a:uLnTx/>
                <a:uFillTx/>
                <a:latin typeface="Lucida Sans" panose="020B0602030504020204" pitchFamily="34" charset="77"/>
                <a:ea typeface="+mn-ea"/>
                <a:cs typeface="Arial" panose="020B0604020202020204" pitchFamily="34" charset="0"/>
              </a:rPr>
              <a:t>Economic Connectedness vs Household Median Income, by ZIP Code</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E7E6E6">
                    <a:lumMod val="25000"/>
                  </a:srgbClr>
                </a:solidFill>
                <a:effectLst/>
                <a:uLnTx/>
                <a:uFillTx/>
                <a:latin typeface="Lucida Sans" panose="020B0602030504020204" pitchFamily="34" charset="77"/>
                <a:ea typeface="+mn-ea"/>
                <a:cs typeface="Arial" panose="020B0604020202020204" pitchFamily="34" charset="0"/>
              </a:rPr>
              <a:t>Colored by Rate of Upward Mobility</a:t>
            </a:r>
          </a:p>
        </p:txBody>
      </p:sp>
      <p:sp>
        <p:nvSpPr>
          <p:cNvPr id="19" name="TextBox 18">
            <a:extLst>
              <a:ext uri="{FF2B5EF4-FFF2-40B4-BE49-F238E27FC236}">
                <a16:creationId xmlns:a16="http://schemas.microsoft.com/office/drawing/2014/main" id="{89A1346F-1816-402D-8BC1-1B9A1ADB7E93}"/>
              </a:ext>
            </a:extLst>
          </p:cNvPr>
          <p:cNvSpPr txBox="1"/>
          <p:nvPr/>
        </p:nvSpPr>
        <p:spPr>
          <a:xfrm>
            <a:off x="2174804" y="5742894"/>
            <a:ext cx="639919"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$40k</a:t>
            </a:r>
          </a:p>
        </p:txBody>
      </p:sp>
      <p:sp>
        <p:nvSpPr>
          <p:cNvPr id="20" name="TextBox 19">
            <a:extLst>
              <a:ext uri="{FF2B5EF4-FFF2-40B4-BE49-F238E27FC236}">
                <a16:creationId xmlns:a16="http://schemas.microsoft.com/office/drawing/2014/main" id="{624EB8DC-9B2B-4469-B26A-5834C930A733}"/>
              </a:ext>
            </a:extLst>
          </p:cNvPr>
          <p:cNvSpPr txBox="1"/>
          <p:nvPr/>
        </p:nvSpPr>
        <p:spPr>
          <a:xfrm>
            <a:off x="4355819" y="5721907"/>
            <a:ext cx="639919"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$60k</a:t>
            </a:r>
          </a:p>
        </p:txBody>
      </p:sp>
      <p:sp>
        <p:nvSpPr>
          <p:cNvPr id="21" name="TextBox 20">
            <a:extLst>
              <a:ext uri="{FF2B5EF4-FFF2-40B4-BE49-F238E27FC236}">
                <a16:creationId xmlns:a16="http://schemas.microsoft.com/office/drawing/2014/main" id="{86CB01C3-2A62-41E5-9BE7-C82110D0F6B0}"/>
              </a:ext>
            </a:extLst>
          </p:cNvPr>
          <p:cNvSpPr txBox="1"/>
          <p:nvPr/>
        </p:nvSpPr>
        <p:spPr>
          <a:xfrm>
            <a:off x="8633916" y="5742901"/>
            <a:ext cx="756938"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$100k</a:t>
            </a:r>
          </a:p>
        </p:txBody>
      </p:sp>
      <p:sp>
        <p:nvSpPr>
          <p:cNvPr id="22" name="TextBox 21">
            <a:extLst>
              <a:ext uri="{FF2B5EF4-FFF2-40B4-BE49-F238E27FC236}">
                <a16:creationId xmlns:a16="http://schemas.microsoft.com/office/drawing/2014/main" id="{5863DD9A-A073-4D8A-86BB-51241FF96F44}"/>
              </a:ext>
            </a:extLst>
          </p:cNvPr>
          <p:cNvSpPr txBox="1"/>
          <p:nvPr/>
        </p:nvSpPr>
        <p:spPr>
          <a:xfrm>
            <a:off x="6519715" y="5743682"/>
            <a:ext cx="639919"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$80k</a:t>
            </a:r>
          </a:p>
        </p:txBody>
      </p:sp>
      <p:sp>
        <p:nvSpPr>
          <p:cNvPr id="24" name="TextBox 23">
            <a:extLst>
              <a:ext uri="{FF2B5EF4-FFF2-40B4-BE49-F238E27FC236}">
                <a16:creationId xmlns:a16="http://schemas.microsoft.com/office/drawing/2014/main" id="{0F3A9950-5079-4E25-A27F-4B26FD69C78B}"/>
              </a:ext>
            </a:extLst>
          </p:cNvPr>
          <p:cNvSpPr txBox="1"/>
          <p:nvPr/>
        </p:nvSpPr>
        <p:spPr>
          <a:xfrm>
            <a:off x="548977" y="4694813"/>
            <a:ext cx="583814"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a:t>
            </a:r>
          </a:p>
        </p:txBody>
      </p:sp>
      <p:sp>
        <p:nvSpPr>
          <p:cNvPr id="25" name="TextBox 24">
            <a:extLst>
              <a:ext uri="{FF2B5EF4-FFF2-40B4-BE49-F238E27FC236}">
                <a16:creationId xmlns:a16="http://schemas.microsoft.com/office/drawing/2014/main" id="{F8E4073C-444F-4DAE-8AB8-172814188BC9}"/>
              </a:ext>
            </a:extLst>
          </p:cNvPr>
          <p:cNvSpPr txBox="1"/>
          <p:nvPr/>
        </p:nvSpPr>
        <p:spPr>
          <a:xfrm>
            <a:off x="548977" y="3353585"/>
            <a:ext cx="583814"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40%</a:t>
            </a:r>
          </a:p>
        </p:txBody>
      </p:sp>
      <p:sp>
        <p:nvSpPr>
          <p:cNvPr id="26" name="TextBox 25">
            <a:extLst>
              <a:ext uri="{FF2B5EF4-FFF2-40B4-BE49-F238E27FC236}">
                <a16:creationId xmlns:a16="http://schemas.microsoft.com/office/drawing/2014/main" id="{921EBBA4-D482-4E8E-A5A8-C89FAF96E91A}"/>
              </a:ext>
            </a:extLst>
          </p:cNvPr>
          <p:cNvSpPr txBox="1"/>
          <p:nvPr/>
        </p:nvSpPr>
        <p:spPr>
          <a:xfrm>
            <a:off x="548977" y="2024578"/>
            <a:ext cx="583814"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60%</a:t>
            </a:r>
          </a:p>
        </p:txBody>
      </p:sp>
      <p:sp>
        <p:nvSpPr>
          <p:cNvPr id="27" name="TextBox 26">
            <a:extLst>
              <a:ext uri="{FF2B5EF4-FFF2-40B4-BE49-F238E27FC236}">
                <a16:creationId xmlns:a16="http://schemas.microsoft.com/office/drawing/2014/main" id="{6D087A77-5DFB-42A3-85E5-B537DBE48336}"/>
              </a:ext>
            </a:extLst>
          </p:cNvPr>
          <p:cNvSpPr txBox="1"/>
          <p:nvPr/>
        </p:nvSpPr>
        <p:spPr>
          <a:xfrm>
            <a:off x="548977" y="695369"/>
            <a:ext cx="583814"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80%</a:t>
            </a:r>
          </a:p>
        </p:txBody>
      </p:sp>
      <p:sp>
        <p:nvSpPr>
          <p:cNvPr id="7" name="Freeform: Shape 6">
            <a:extLst>
              <a:ext uri="{FF2B5EF4-FFF2-40B4-BE49-F238E27FC236}">
                <a16:creationId xmlns:a16="http://schemas.microsoft.com/office/drawing/2014/main" id="{7886D3CA-613E-4EBD-B4E6-8407B1D87DD2}"/>
              </a:ext>
            </a:extLst>
          </p:cNvPr>
          <p:cNvSpPr/>
          <p:nvPr/>
        </p:nvSpPr>
        <p:spPr>
          <a:xfrm>
            <a:off x="0" y="0"/>
            <a:ext cx="12192000" cy="6858000"/>
          </a:xfrm>
          <a:custGeom>
            <a:avLst/>
            <a:gdLst>
              <a:gd name="connsiteX0" fmla="*/ 3748400 w 12192000"/>
              <a:gd name="connsiteY0" fmla="*/ 1727200 h 6858000"/>
              <a:gd name="connsiteX1" fmla="*/ 3748400 w 12192000"/>
              <a:gd name="connsiteY1" fmla="*/ 5303520 h 6858000"/>
              <a:gd name="connsiteX2" fmla="*/ 4662800 w 12192000"/>
              <a:gd name="connsiteY2" fmla="*/ 5303520 h 6858000"/>
              <a:gd name="connsiteX3" fmla="*/ 4662800 w 12192000"/>
              <a:gd name="connsiteY3" fmla="*/ 17272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748400" y="1727200"/>
                </a:moveTo>
                <a:lnTo>
                  <a:pt x="3748400" y="5303520"/>
                </a:lnTo>
                <a:lnTo>
                  <a:pt x="4662800" y="5303520"/>
                </a:lnTo>
                <a:lnTo>
                  <a:pt x="4662800" y="1727200"/>
                </a:lnTo>
                <a:close/>
                <a:moveTo>
                  <a:pt x="0" y="0"/>
                </a:moveTo>
                <a:lnTo>
                  <a:pt x="12192000" y="0"/>
                </a:lnTo>
                <a:lnTo>
                  <a:pt x="12192000" y="6858000"/>
                </a:lnTo>
                <a:lnTo>
                  <a:pt x="0" y="6858000"/>
                </a:lnTo>
                <a:close/>
              </a:path>
            </a:pathLst>
          </a:custGeom>
          <a:solidFill>
            <a:schemeClr val="tx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086CC51F-BF4D-4377-955A-3E54875F3D62}"/>
              </a:ext>
            </a:extLst>
          </p:cNvPr>
          <p:cNvSpPr txBox="1"/>
          <p:nvPr/>
        </p:nvSpPr>
        <p:spPr>
          <a:xfrm>
            <a:off x="4355819" y="6215748"/>
            <a:ext cx="27060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Household Median Income ($)</a:t>
            </a:r>
          </a:p>
        </p:txBody>
      </p:sp>
      <p:sp>
        <p:nvSpPr>
          <p:cNvPr id="29" name="TextBox 28">
            <a:extLst>
              <a:ext uri="{FF2B5EF4-FFF2-40B4-BE49-F238E27FC236}">
                <a16:creationId xmlns:a16="http://schemas.microsoft.com/office/drawing/2014/main" id="{59D8B65F-7ACC-4F35-BA8F-55216976D0F8}"/>
              </a:ext>
            </a:extLst>
          </p:cNvPr>
          <p:cNvSpPr txBox="1"/>
          <p:nvPr/>
        </p:nvSpPr>
        <p:spPr>
          <a:xfrm rot="16200000">
            <a:off x="-1516526" y="3018986"/>
            <a:ext cx="3761671"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Economic Connectedness:</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High-SES Friends Among Low-SES People</a:t>
            </a:r>
          </a:p>
        </p:txBody>
      </p:sp>
    </p:spTree>
    <p:extLst>
      <p:ext uri="{BB962C8B-B14F-4D97-AF65-F5344CB8AC3E}">
        <p14:creationId xmlns:p14="http://schemas.microsoft.com/office/powerpoint/2010/main" val="74833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D018AC-D548-4BAF-9C1B-9CC41A4CDE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89" b="7518"/>
          <a:stretch/>
        </p:blipFill>
        <p:spPr>
          <a:xfrm>
            <a:off x="1047283" y="685795"/>
            <a:ext cx="10535127" cy="5073930"/>
          </a:xfrm>
          <a:prstGeom prst="rect">
            <a:avLst/>
          </a:prstGeom>
        </p:spPr>
      </p:pic>
      <p:pic>
        <p:nvPicPr>
          <p:cNvPr id="6" name="Picture 5">
            <a:extLst>
              <a:ext uri="{FF2B5EF4-FFF2-40B4-BE49-F238E27FC236}">
                <a16:creationId xmlns:a16="http://schemas.microsoft.com/office/drawing/2014/main" id="{D1975408-E8BC-4ABA-8CB6-70C37DEB8E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749" t="24447" r="-92" b="32933"/>
          <a:stretch/>
        </p:blipFill>
        <p:spPr>
          <a:xfrm>
            <a:off x="9763760" y="1991360"/>
            <a:ext cx="1910085" cy="2346960"/>
          </a:xfrm>
          <a:prstGeom prst="rect">
            <a:avLst/>
          </a:prstGeom>
        </p:spPr>
      </p:pic>
      <p:sp>
        <p:nvSpPr>
          <p:cNvPr id="14" name="Rectangle 13">
            <a:extLst>
              <a:ext uri="{FF2B5EF4-FFF2-40B4-BE49-F238E27FC236}">
                <a16:creationId xmlns:a16="http://schemas.microsoft.com/office/drawing/2014/main" id="{44D48AA2-71EE-AC41-B01F-17531EF465C5}"/>
              </a:ext>
            </a:extLst>
          </p:cNvPr>
          <p:cNvSpPr>
            <a:spLocks noChangeArrowheads="1"/>
          </p:cNvSpPr>
          <p:nvPr/>
        </p:nvSpPr>
        <p:spPr bwMode="auto">
          <a:xfrm>
            <a:off x="179645" y="98085"/>
            <a:ext cx="113122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E7E6E6">
                    <a:lumMod val="25000"/>
                  </a:srgbClr>
                </a:solidFill>
                <a:effectLst/>
                <a:uLnTx/>
                <a:uFillTx/>
                <a:latin typeface="Lucida Sans" panose="020B0602030504020204" pitchFamily="34" charset="77"/>
                <a:ea typeface="+mn-ea"/>
                <a:cs typeface="Arial" panose="020B0604020202020204" pitchFamily="34" charset="0"/>
              </a:rPr>
              <a:t>Economic Connectedness vs Household Median Income, by ZIP Code</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E7E6E6">
                    <a:lumMod val="25000"/>
                  </a:srgbClr>
                </a:solidFill>
                <a:effectLst/>
                <a:uLnTx/>
                <a:uFillTx/>
                <a:latin typeface="Lucida Sans" panose="020B0602030504020204" pitchFamily="34" charset="77"/>
                <a:ea typeface="+mn-ea"/>
                <a:cs typeface="Arial" panose="020B0604020202020204" pitchFamily="34" charset="0"/>
              </a:rPr>
              <a:t>Colored by Rate of Upward Mobility</a:t>
            </a:r>
          </a:p>
        </p:txBody>
      </p:sp>
      <p:sp>
        <p:nvSpPr>
          <p:cNvPr id="19" name="TextBox 18">
            <a:extLst>
              <a:ext uri="{FF2B5EF4-FFF2-40B4-BE49-F238E27FC236}">
                <a16:creationId xmlns:a16="http://schemas.microsoft.com/office/drawing/2014/main" id="{CDF732FA-4E8D-453E-BE04-E3F07D266FBE}"/>
              </a:ext>
            </a:extLst>
          </p:cNvPr>
          <p:cNvSpPr txBox="1"/>
          <p:nvPr/>
        </p:nvSpPr>
        <p:spPr>
          <a:xfrm>
            <a:off x="2174804" y="5742894"/>
            <a:ext cx="639919"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$40k</a:t>
            </a:r>
          </a:p>
        </p:txBody>
      </p:sp>
      <p:sp>
        <p:nvSpPr>
          <p:cNvPr id="20" name="TextBox 19">
            <a:extLst>
              <a:ext uri="{FF2B5EF4-FFF2-40B4-BE49-F238E27FC236}">
                <a16:creationId xmlns:a16="http://schemas.microsoft.com/office/drawing/2014/main" id="{DC29C918-79D8-40A8-B5D5-9D590E2A0038}"/>
              </a:ext>
            </a:extLst>
          </p:cNvPr>
          <p:cNvSpPr txBox="1"/>
          <p:nvPr/>
        </p:nvSpPr>
        <p:spPr>
          <a:xfrm>
            <a:off x="4355819" y="5721907"/>
            <a:ext cx="639919"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$60k</a:t>
            </a:r>
          </a:p>
        </p:txBody>
      </p:sp>
      <p:sp>
        <p:nvSpPr>
          <p:cNvPr id="21" name="TextBox 20">
            <a:extLst>
              <a:ext uri="{FF2B5EF4-FFF2-40B4-BE49-F238E27FC236}">
                <a16:creationId xmlns:a16="http://schemas.microsoft.com/office/drawing/2014/main" id="{53858227-FEEC-4CEA-9167-0229940616BC}"/>
              </a:ext>
            </a:extLst>
          </p:cNvPr>
          <p:cNvSpPr txBox="1"/>
          <p:nvPr/>
        </p:nvSpPr>
        <p:spPr>
          <a:xfrm>
            <a:off x="8633916" y="5742901"/>
            <a:ext cx="756938"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$100k</a:t>
            </a:r>
          </a:p>
        </p:txBody>
      </p:sp>
      <p:sp>
        <p:nvSpPr>
          <p:cNvPr id="22" name="TextBox 21">
            <a:extLst>
              <a:ext uri="{FF2B5EF4-FFF2-40B4-BE49-F238E27FC236}">
                <a16:creationId xmlns:a16="http://schemas.microsoft.com/office/drawing/2014/main" id="{4AD8C63F-8882-441D-AC54-C41D678C2BFE}"/>
              </a:ext>
            </a:extLst>
          </p:cNvPr>
          <p:cNvSpPr txBox="1"/>
          <p:nvPr/>
        </p:nvSpPr>
        <p:spPr>
          <a:xfrm>
            <a:off x="6519715" y="5743682"/>
            <a:ext cx="639919"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$80k</a:t>
            </a:r>
          </a:p>
        </p:txBody>
      </p:sp>
      <p:sp>
        <p:nvSpPr>
          <p:cNvPr id="24" name="TextBox 23">
            <a:extLst>
              <a:ext uri="{FF2B5EF4-FFF2-40B4-BE49-F238E27FC236}">
                <a16:creationId xmlns:a16="http://schemas.microsoft.com/office/drawing/2014/main" id="{01B270A2-7327-4889-B16A-1276951FC452}"/>
              </a:ext>
            </a:extLst>
          </p:cNvPr>
          <p:cNvSpPr txBox="1"/>
          <p:nvPr/>
        </p:nvSpPr>
        <p:spPr>
          <a:xfrm>
            <a:off x="548977" y="4694813"/>
            <a:ext cx="583814"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a:t>
            </a:r>
          </a:p>
        </p:txBody>
      </p:sp>
      <p:sp>
        <p:nvSpPr>
          <p:cNvPr id="25" name="TextBox 24">
            <a:extLst>
              <a:ext uri="{FF2B5EF4-FFF2-40B4-BE49-F238E27FC236}">
                <a16:creationId xmlns:a16="http://schemas.microsoft.com/office/drawing/2014/main" id="{30E98585-365A-4223-B7DA-70F70A3661B7}"/>
              </a:ext>
            </a:extLst>
          </p:cNvPr>
          <p:cNvSpPr txBox="1"/>
          <p:nvPr/>
        </p:nvSpPr>
        <p:spPr>
          <a:xfrm>
            <a:off x="548977" y="3353585"/>
            <a:ext cx="583814"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40%</a:t>
            </a:r>
          </a:p>
        </p:txBody>
      </p:sp>
      <p:sp>
        <p:nvSpPr>
          <p:cNvPr id="26" name="TextBox 25">
            <a:extLst>
              <a:ext uri="{FF2B5EF4-FFF2-40B4-BE49-F238E27FC236}">
                <a16:creationId xmlns:a16="http://schemas.microsoft.com/office/drawing/2014/main" id="{FE10E91E-2A4F-4ED5-8121-BC0574F23A3A}"/>
              </a:ext>
            </a:extLst>
          </p:cNvPr>
          <p:cNvSpPr txBox="1"/>
          <p:nvPr/>
        </p:nvSpPr>
        <p:spPr>
          <a:xfrm>
            <a:off x="548977" y="2024578"/>
            <a:ext cx="583814"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60%</a:t>
            </a:r>
          </a:p>
        </p:txBody>
      </p:sp>
      <p:sp>
        <p:nvSpPr>
          <p:cNvPr id="27" name="TextBox 26">
            <a:extLst>
              <a:ext uri="{FF2B5EF4-FFF2-40B4-BE49-F238E27FC236}">
                <a16:creationId xmlns:a16="http://schemas.microsoft.com/office/drawing/2014/main" id="{5C77D257-4C50-4FEC-8236-5AF81BCAFA05}"/>
              </a:ext>
            </a:extLst>
          </p:cNvPr>
          <p:cNvSpPr txBox="1"/>
          <p:nvPr/>
        </p:nvSpPr>
        <p:spPr>
          <a:xfrm>
            <a:off x="548977" y="695369"/>
            <a:ext cx="583814"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80%</a:t>
            </a:r>
          </a:p>
        </p:txBody>
      </p:sp>
      <p:sp>
        <p:nvSpPr>
          <p:cNvPr id="9" name="Freeform: Shape 8">
            <a:extLst>
              <a:ext uri="{FF2B5EF4-FFF2-40B4-BE49-F238E27FC236}">
                <a16:creationId xmlns:a16="http://schemas.microsoft.com/office/drawing/2014/main" id="{6F9F4E75-3857-4FEA-90F2-7FEC8265BF4E}"/>
              </a:ext>
            </a:extLst>
          </p:cNvPr>
          <p:cNvSpPr/>
          <p:nvPr/>
        </p:nvSpPr>
        <p:spPr>
          <a:xfrm>
            <a:off x="0" y="-15433"/>
            <a:ext cx="12192000" cy="6858000"/>
          </a:xfrm>
          <a:custGeom>
            <a:avLst/>
            <a:gdLst>
              <a:gd name="connsiteX0" fmla="*/ 1686560 w 12192000"/>
              <a:gd name="connsiteY0" fmla="*/ 1798320 h 6858000"/>
              <a:gd name="connsiteX1" fmla="*/ 1686560 w 12192000"/>
              <a:gd name="connsiteY1" fmla="*/ 2712720 h 6858000"/>
              <a:gd name="connsiteX2" fmla="*/ 9458966 w 12192000"/>
              <a:gd name="connsiteY2" fmla="*/ 2712720 h 6858000"/>
              <a:gd name="connsiteX3" fmla="*/ 9458966 w 12192000"/>
              <a:gd name="connsiteY3" fmla="*/ 179832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686560" y="1798320"/>
                </a:moveTo>
                <a:lnTo>
                  <a:pt x="1686560" y="2712720"/>
                </a:lnTo>
                <a:lnTo>
                  <a:pt x="9458966" y="2712720"/>
                </a:lnTo>
                <a:lnTo>
                  <a:pt x="9458966" y="1798320"/>
                </a:lnTo>
                <a:close/>
                <a:moveTo>
                  <a:pt x="0" y="0"/>
                </a:moveTo>
                <a:lnTo>
                  <a:pt x="12192000" y="0"/>
                </a:lnTo>
                <a:lnTo>
                  <a:pt x="12192000" y="6858000"/>
                </a:lnTo>
                <a:lnTo>
                  <a:pt x="0" y="6858000"/>
                </a:lnTo>
                <a:close/>
              </a:path>
            </a:pathLst>
          </a:custGeom>
          <a:solidFill>
            <a:schemeClr val="tx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697ABA6F-A413-45C5-9FA6-552AC3D66352}"/>
              </a:ext>
            </a:extLst>
          </p:cNvPr>
          <p:cNvSpPr txBox="1"/>
          <p:nvPr/>
        </p:nvSpPr>
        <p:spPr>
          <a:xfrm>
            <a:off x="4355819" y="6215748"/>
            <a:ext cx="27060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Household Median Income ($)</a:t>
            </a:r>
          </a:p>
        </p:txBody>
      </p:sp>
      <p:sp>
        <p:nvSpPr>
          <p:cNvPr id="29" name="TextBox 28">
            <a:extLst>
              <a:ext uri="{FF2B5EF4-FFF2-40B4-BE49-F238E27FC236}">
                <a16:creationId xmlns:a16="http://schemas.microsoft.com/office/drawing/2014/main" id="{C6A785D0-4AD8-480F-9D3C-175A5A1D2E26}"/>
              </a:ext>
            </a:extLst>
          </p:cNvPr>
          <p:cNvSpPr txBox="1"/>
          <p:nvPr/>
        </p:nvSpPr>
        <p:spPr>
          <a:xfrm rot="16200000">
            <a:off x="-1516526" y="3018986"/>
            <a:ext cx="3761671"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Economic Connectedness:</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High-SES Friends Among Low-SES People</a:t>
            </a:r>
          </a:p>
        </p:txBody>
      </p:sp>
    </p:spTree>
    <p:extLst>
      <p:ext uri="{BB962C8B-B14F-4D97-AF65-F5344CB8AC3E}">
        <p14:creationId xmlns:p14="http://schemas.microsoft.com/office/powerpoint/2010/main" val="1532681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D4F596B-E80C-4616-A3B6-45D8DF0A01FE}"/>
              </a:ext>
            </a:extLst>
          </p:cNvPr>
          <p:cNvSpPr>
            <a:spLocks noGrp="1"/>
          </p:cNvSpPr>
          <p:nvPr/>
        </p:nvSpPr>
        <p:spPr>
          <a:xfrm>
            <a:off x="-3084095" y="196843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4" name="Title 1">
            <a:extLst>
              <a:ext uri="{FF2B5EF4-FFF2-40B4-BE49-F238E27FC236}">
                <a16:creationId xmlns:a16="http://schemas.microsoft.com/office/drawing/2014/main" id="{24109E59-DE1E-49B5-8B32-B63773B9A5E5}"/>
              </a:ext>
            </a:extLst>
          </p:cNvPr>
          <p:cNvSpPr txBox="1">
            <a:spLocks/>
          </p:cNvSpPr>
          <p:nvPr/>
        </p:nvSpPr>
        <p:spPr>
          <a:xfrm>
            <a:off x="150921" y="95434"/>
            <a:ext cx="121920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000" b="1" kern="1200">
                <a:solidFill>
                  <a:schemeClr val="tx1"/>
                </a:solidFill>
                <a:latin typeface="cmss10"/>
                <a:ea typeface="+mj-ea"/>
                <a:cs typeface="+mj-cs"/>
              </a:defRPr>
            </a:lvl1pPr>
          </a:lstStyle>
          <a:p>
            <a:pPr marL="0" marR="0" lvl="0" indent="0" algn="l" defTabSz="914400" rtl="0" eaLnBrk="1" fontAlgn="base" latinLnBrk="0" hangingPunct="1">
              <a:lnSpc>
                <a:spcPct val="110000"/>
              </a:lnSpc>
              <a:spcBef>
                <a:spcPct val="0"/>
              </a:spcBef>
              <a:spcAft>
                <a:spcPct val="0"/>
              </a:spcAft>
              <a:buClrTx/>
              <a:buSzTx/>
              <a:buFontTx/>
              <a:buNone/>
              <a:tabLst/>
              <a:defRPr/>
            </a:pPr>
            <a:r>
              <a:rPr lang="en-US" sz="2000" dirty="0">
                <a:solidFill>
                  <a:prstClr val="black"/>
                </a:solidFill>
                <a:latin typeface="Arial"/>
                <a:cs typeface="Arial"/>
              </a:rPr>
              <a:t>Broader Implications for Behavioral Economics and Inequality</a:t>
            </a:r>
            <a:endParaRPr kumimoji="0" lang="en-US" sz="2000" b="1" i="0" u="none" strike="noStrike" kern="1200" cap="none" spc="0" normalizeH="0" baseline="0" noProof="0" dirty="0">
              <a:ln>
                <a:noFill/>
              </a:ln>
              <a:solidFill>
                <a:prstClr val="black"/>
              </a:solidFill>
              <a:effectLst/>
              <a:uLnTx/>
              <a:uFillTx/>
              <a:latin typeface="Arial"/>
              <a:ea typeface="+mj-ea"/>
              <a:cs typeface="Arial"/>
            </a:endParaRPr>
          </a:p>
        </p:txBody>
      </p:sp>
      <p:sp>
        <p:nvSpPr>
          <p:cNvPr id="8" name="Content Placeholder 2">
            <a:extLst>
              <a:ext uri="{FF2B5EF4-FFF2-40B4-BE49-F238E27FC236}">
                <a16:creationId xmlns:a16="http://schemas.microsoft.com/office/drawing/2014/main" id="{E7E8C2D8-2608-42A4-8F82-52D5D72BB61E}"/>
              </a:ext>
            </a:extLst>
          </p:cNvPr>
          <p:cNvSpPr txBox="1">
            <a:spLocks/>
          </p:cNvSpPr>
          <p:nvPr/>
        </p:nvSpPr>
        <p:spPr>
          <a:xfrm>
            <a:off x="439554" y="1472699"/>
            <a:ext cx="7950066" cy="2041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0" indent="-457200" algn="l" defTabSz="914400" rtl="0" eaLnBrk="1" fontAlgn="auto" latinLnBrk="0" hangingPunct="1">
              <a:lnSpc>
                <a:spcPct val="107000"/>
              </a:lnSpc>
              <a:spcBef>
                <a:spcPts val="0"/>
              </a:spcBef>
              <a:spcAft>
                <a:spcPts val="800"/>
              </a:spcAft>
              <a:buClrTx/>
              <a:buSzTx/>
              <a:buFont typeface="+mj-lt"/>
              <a:buAutoNum type="arabicPeriod"/>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Understanding the </a:t>
            </a:r>
            <a:r>
              <a:rPr kumimoji="0" lang="en-US" sz="2200" b="1" i="0" u="none" strike="noStrike" kern="1200" cap="none" spc="0" normalizeH="0" baseline="0" noProof="0" dirty="0">
                <a:ln>
                  <a:noFill/>
                </a:ln>
                <a:solidFill>
                  <a:srgbClr val="29B6A4"/>
                </a:solidFill>
                <a:effectLst/>
                <a:uLnTx/>
                <a:uFillTx/>
                <a:latin typeface="Arial" panose="020B0604020202020204" pitchFamily="34" charset="0"/>
                <a:ea typeface="Calibri" panose="020F0502020204030204" pitchFamily="34" charset="0"/>
                <a:cs typeface="Arial" panose="020B0604020202020204" pitchFamily="34" charset="0"/>
              </a:rPr>
              <a:t>decision-making process </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of low-income households is critical to tackle poverty</a:t>
            </a:r>
          </a:p>
          <a:p>
            <a:pPr marL="685800" marR="0" lvl="0" indent="-457200" algn="l" defTabSz="914400" rtl="0" eaLnBrk="1" fontAlgn="auto" latinLnBrk="0" hangingPunct="1">
              <a:lnSpc>
                <a:spcPct val="107000"/>
              </a:lnSpc>
              <a:spcBef>
                <a:spcPts val="0"/>
              </a:spcBef>
              <a:spcAft>
                <a:spcPts val="800"/>
              </a:spcAft>
              <a:buClrTx/>
              <a:buSzTx/>
              <a:buFont typeface="+mj-lt"/>
              <a:buAutoNum type="arabicPeriod"/>
              <a:tabLst/>
              <a:defRPr/>
            </a:pP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685800" marR="0" lvl="0" indent="-457200" algn="l" defTabSz="914400" rtl="0" eaLnBrk="1" fontAlgn="auto" latinLnBrk="0" hangingPunct="1">
              <a:lnSpc>
                <a:spcPct val="107000"/>
              </a:lnSpc>
              <a:spcBef>
                <a:spcPts val="0"/>
              </a:spcBef>
              <a:spcAft>
                <a:spcPts val="800"/>
              </a:spcAft>
              <a:buClrTx/>
              <a:buSzTx/>
              <a:buFont typeface="+mj-lt"/>
              <a:buAutoNum type="arabicPeriod"/>
              <a:tabLst/>
              <a:defRPr/>
            </a:pP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685800" marR="0" lvl="0" indent="-457200" algn="l" defTabSz="914400" rtl="0" eaLnBrk="1" fontAlgn="auto" latinLnBrk="0" hangingPunct="1">
              <a:lnSpc>
                <a:spcPct val="107000"/>
              </a:lnSpc>
              <a:spcBef>
                <a:spcPts val="0"/>
              </a:spcBef>
              <a:spcAft>
                <a:spcPts val="800"/>
              </a:spcAft>
              <a:buClrTx/>
              <a:buSzTx/>
              <a:buFont typeface="+mj-lt"/>
              <a:buAutoNum type="arabicPeriod"/>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For complex decisions, need to go beyond light-touch interventions</a:t>
            </a:r>
            <a:r>
              <a:rPr kumimoji="0" lang="en-US" sz="2200" b="1" i="0" u="none" strike="noStrike" kern="1200" cap="none" spc="0" normalizeH="0" baseline="0" noProof="0" dirty="0">
                <a:ln>
                  <a:noFill/>
                </a:ln>
                <a:solidFill>
                  <a:srgbClr val="29B6A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(e.g., nudges) and provide </a:t>
            </a:r>
            <a:r>
              <a:rPr kumimoji="0" lang="en-US" sz="2200" b="1" i="0" u="none" strike="noStrike" kern="1200" cap="none" spc="0" normalizeH="0" baseline="0" noProof="0" dirty="0">
                <a:ln>
                  <a:noFill/>
                </a:ln>
                <a:solidFill>
                  <a:srgbClr val="29B6A4"/>
                </a:solidFill>
                <a:effectLst/>
                <a:uLnTx/>
                <a:uFillTx/>
                <a:latin typeface="Arial" panose="020B0604020202020204" pitchFamily="34" charset="0"/>
                <a:ea typeface="Calibri" panose="020F0502020204030204" pitchFamily="34" charset="0"/>
                <a:cs typeface="Arial" panose="020B0604020202020204" pitchFamily="34" charset="0"/>
              </a:rPr>
              <a:t>deeper support</a:t>
            </a:r>
          </a:p>
          <a:p>
            <a:pPr marL="685800" marR="0" lvl="0" indent="-457200" algn="l" defTabSz="914400" rtl="0" eaLnBrk="1" fontAlgn="auto" latinLnBrk="0" hangingPunct="1">
              <a:lnSpc>
                <a:spcPct val="107000"/>
              </a:lnSpc>
              <a:spcBef>
                <a:spcPts val="0"/>
              </a:spcBef>
              <a:spcAft>
                <a:spcPts val="800"/>
              </a:spcAft>
              <a:buClrTx/>
              <a:buSzTx/>
              <a:buFont typeface="+mj-lt"/>
              <a:buAutoNum type="arabicPeriod"/>
              <a:tabLst/>
              <a:defRPr/>
            </a:pP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685800" marR="0" lvl="0" indent="-457200" algn="l" defTabSz="914400" rtl="0" eaLnBrk="1" fontAlgn="auto" latinLnBrk="0" hangingPunct="1">
              <a:lnSpc>
                <a:spcPct val="107000"/>
              </a:lnSpc>
              <a:spcBef>
                <a:spcPts val="0"/>
              </a:spcBef>
              <a:spcAft>
                <a:spcPts val="800"/>
              </a:spcAft>
              <a:buClrTx/>
              <a:buSzTx/>
              <a:buFont typeface="+mj-lt"/>
              <a:buAutoNum type="arabicPeriod"/>
              <a:tabLst/>
              <a:defRPr/>
            </a:pP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685800" marR="0" lvl="0" indent="-457200" algn="l" defTabSz="914400" rtl="0" eaLnBrk="1" fontAlgn="auto" latinLnBrk="0" hangingPunct="1">
              <a:lnSpc>
                <a:spcPct val="107000"/>
              </a:lnSpc>
              <a:spcBef>
                <a:spcPts val="0"/>
              </a:spcBef>
              <a:spcAft>
                <a:spcPts val="800"/>
              </a:spcAft>
              <a:buClrTx/>
              <a:buSzTx/>
              <a:buFont typeface="+mj-lt"/>
              <a:buAutoNum type="arabicPeriod"/>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Big data can help us </a:t>
            </a:r>
            <a:r>
              <a:rPr kumimoji="0" lang="en-US" sz="2200" b="1" i="0" u="none" strike="noStrike" kern="1200" cap="none" spc="0" normalizeH="0" baseline="0" noProof="0" dirty="0">
                <a:ln>
                  <a:noFill/>
                </a:ln>
                <a:solidFill>
                  <a:srgbClr val="29B6A4"/>
                </a:solidFill>
                <a:effectLst/>
                <a:uLnTx/>
                <a:uFillTx/>
                <a:latin typeface="Arial" panose="020B0604020202020204" pitchFamily="34" charset="0"/>
                <a:ea typeface="Calibri" panose="020F0502020204030204" pitchFamily="34" charset="0"/>
                <a:cs typeface="Arial" panose="020B0604020202020204" pitchFamily="34" charset="0"/>
              </a:rPr>
              <a:t>target interventions </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and monitor their impacts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Oval 4">
            <a:extLst>
              <a:ext uri="{FF2B5EF4-FFF2-40B4-BE49-F238E27FC236}">
                <a16:creationId xmlns:a16="http://schemas.microsoft.com/office/drawing/2014/main" id="{B82BAFD4-73FE-4C94-AA71-25C4F246668D}"/>
              </a:ext>
            </a:extLst>
          </p:cNvPr>
          <p:cNvSpPr/>
          <p:nvPr/>
        </p:nvSpPr>
        <p:spPr>
          <a:xfrm>
            <a:off x="8679180" y="-834189"/>
            <a:ext cx="5899511" cy="8678779"/>
          </a:xfrm>
          <a:prstGeom prst="ellipse">
            <a:avLst/>
          </a:prstGeom>
          <a:solidFill>
            <a:srgbClr val="29B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Graphic 8" descr="Users outline">
            <a:extLst>
              <a:ext uri="{FF2B5EF4-FFF2-40B4-BE49-F238E27FC236}">
                <a16:creationId xmlns:a16="http://schemas.microsoft.com/office/drawing/2014/main" id="{30626A18-10E8-422F-9CFF-398FDFDEAA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9184103" y="2951746"/>
            <a:ext cx="1243264" cy="1243264"/>
          </a:xfrm>
          <a:prstGeom prst="rect">
            <a:avLst/>
          </a:prstGeom>
        </p:spPr>
      </p:pic>
      <p:pic>
        <p:nvPicPr>
          <p:cNvPr id="11" name="Graphic 10" descr="Fork In Road outline">
            <a:extLst>
              <a:ext uri="{FF2B5EF4-FFF2-40B4-BE49-F238E27FC236}">
                <a16:creationId xmlns:a16="http://schemas.microsoft.com/office/drawing/2014/main" id="{A75EAE1F-FBEB-4467-A6A9-67061FCCB1C1}"/>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310435" y="1463843"/>
            <a:ext cx="990600" cy="990600"/>
          </a:xfrm>
          <a:prstGeom prst="rect">
            <a:avLst/>
          </a:prstGeom>
        </p:spPr>
      </p:pic>
      <p:pic>
        <p:nvPicPr>
          <p:cNvPr id="13" name="Graphic 12" descr="Bullseye outline">
            <a:extLst>
              <a:ext uri="{FF2B5EF4-FFF2-40B4-BE49-F238E27FC236}">
                <a16:creationId xmlns:a16="http://schemas.microsoft.com/office/drawing/2014/main" id="{1B017B16-3479-455E-B15D-F9BD083E727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9348535" y="4620124"/>
            <a:ext cx="998622" cy="998622"/>
          </a:xfrm>
          <a:prstGeom prst="rect">
            <a:avLst/>
          </a:prstGeom>
        </p:spPr>
      </p:pic>
    </p:spTree>
    <p:extLst>
      <p:ext uri="{BB962C8B-B14F-4D97-AF65-F5344CB8AC3E}">
        <p14:creationId xmlns:p14="http://schemas.microsoft.com/office/powerpoint/2010/main" val="41768289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D4F596B-E80C-4616-A3B6-45D8DF0A01FE}"/>
              </a:ext>
            </a:extLst>
          </p:cNvPr>
          <p:cNvSpPr>
            <a:spLocks noGrp="1"/>
          </p:cNvSpPr>
          <p:nvPr/>
        </p:nvSpPr>
        <p:spPr>
          <a:xfrm>
            <a:off x="-3084095" y="196843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US" sz="2400" b="1" dirty="0">
              <a:solidFill>
                <a:srgbClr val="002060"/>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24109E59-DE1E-49B5-8B32-B63773B9A5E5}"/>
              </a:ext>
            </a:extLst>
          </p:cNvPr>
          <p:cNvSpPr txBox="1">
            <a:spLocks/>
          </p:cNvSpPr>
          <p:nvPr/>
        </p:nvSpPr>
        <p:spPr>
          <a:xfrm>
            <a:off x="150921" y="95434"/>
            <a:ext cx="121920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000" b="1" kern="1200">
                <a:solidFill>
                  <a:schemeClr val="tx1"/>
                </a:solidFill>
                <a:latin typeface="cmss10"/>
                <a:ea typeface="+mj-ea"/>
                <a:cs typeface="+mj-cs"/>
              </a:defRPr>
            </a:lvl1pPr>
          </a:lstStyle>
          <a:p>
            <a:pPr algn="l" fontAlgn="base">
              <a:lnSpc>
                <a:spcPct val="110000"/>
              </a:lnSpc>
              <a:spcAft>
                <a:spcPct val="0"/>
              </a:spcAft>
              <a:defRPr/>
            </a:pPr>
            <a:endParaRPr lang="en-US" sz="2400" dirty="0">
              <a:latin typeface="Arial"/>
              <a:cs typeface="Arial"/>
            </a:endParaRPr>
          </a:p>
        </p:txBody>
      </p:sp>
      <p:sp>
        <p:nvSpPr>
          <p:cNvPr id="8" name="Content Placeholder 2">
            <a:extLst>
              <a:ext uri="{FF2B5EF4-FFF2-40B4-BE49-F238E27FC236}">
                <a16:creationId xmlns:a16="http://schemas.microsoft.com/office/drawing/2014/main" id="{E7E8C2D8-2608-42A4-8F82-52D5D72BB61E}"/>
              </a:ext>
            </a:extLst>
          </p:cNvPr>
          <p:cNvSpPr txBox="1">
            <a:spLocks/>
          </p:cNvSpPr>
          <p:nvPr/>
        </p:nvSpPr>
        <p:spPr>
          <a:xfrm>
            <a:off x="256639" y="1544444"/>
            <a:ext cx="8331381" cy="46714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indent="-457200">
              <a:lnSpc>
                <a:spcPct val="107000"/>
              </a:lnSpc>
              <a:spcBef>
                <a:spcPts val="0"/>
              </a:spcBef>
              <a:spcAft>
                <a:spcPts val="800"/>
              </a:spcAft>
              <a:buFont typeface="Wingdings" panose="05000000000000000000" pitchFamily="2" charset="2"/>
              <a:buChar char="§"/>
            </a:pPr>
            <a:r>
              <a:rPr lang="en-US" sz="2000" b="1" dirty="0">
                <a:solidFill>
                  <a:srgbClr val="29B6A4"/>
                </a:solidFill>
                <a:latin typeface="Arial" panose="020B0604020202020204" pitchFamily="34" charset="0"/>
                <a:ea typeface="Calibri" panose="020F0502020204030204" pitchFamily="34" charset="0"/>
                <a:cs typeface="Arial" panose="020B0604020202020204" pitchFamily="34" charset="0"/>
              </a:rPr>
              <a:t>Empirical Evidence: </a:t>
            </a:r>
            <a:r>
              <a:rPr lang="en-US" sz="2000" dirty="0">
                <a:effectLst/>
                <a:latin typeface="Arial" panose="020B0604020202020204" pitchFamily="34" charset="0"/>
                <a:ea typeface="Calibri" panose="020F0502020204030204" pitchFamily="34" charset="0"/>
                <a:cs typeface="Arial" panose="020B0604020202020204" pitchFamily="34" charset="0"/>
              </a:rPr>
              <a:t>Gathering more evidence on choice problems where behavioral frictions do or do not amplify inequality</a:t>
            </a:r>
          </a:p>
          <a:p>
            <a:pPr marL="685800" indent="-457200">
              <a:lnSpc>
                <a:spcPct val="107000"/>
              </a:lnSpc>
              <a:spcBef>
                <a:spcPts val="0"/>
              </a:spcBef>
              <a:spcAft>
                <a:spcPts val="800"/>
              </a:spcAft>
              <a:buFont typeface="Wingdings" panose="05000000000000000000" pitchFamily="2" charset="2"/>
              <a:buChar char="§"/>
            </a:pPr>
            <a:endParaRPr lang="en-US" sz="2000" b="1" dirty="0">
              <a:solidFill>
                <a:srgbClr val="29B6A4"/>
              </a:solidFill>
              <a:latin typeface="Arial" panose="020B0604020202020204" pitchFamily="34" charset="0"/>
              <a:ea typeface="Calibri" panose="020F0502020204030204" pitchFamily="34" charset="0"/>
              <a:cs typeface="Arial" panose="020B0604020202020204" pitchFamily="34" charset="0"/>
            </a:endParaRPr>
          </a:p>
          <a:p>
            <a:pPr marL="685800" indent="-457200">
              <a:lnSpc>
                <a:spcPct val="107000"/>
              </a:lnSpc>
              <a:spcBef>
                <a:spcPts val="0"/>
              </a:spcBef>
              <a:spcAft>
                <a:spcPts val="800"/>
              </a:spcAft>
              <a:buFont typeface="Wingdings" panose="05000000000000000000" pitchFamily="2" charset="2"/>
              <a:buChar char="§"/>
            </a:pPr>
            <a:r>
              <a:rPr lang="en-US" sz="2000" b="1" dirty="0">
                <a:solidFill>
                  <a:srgbClr val="29B6A4"/>
                </a:solidFill>
                <a:latin typeface="Arial" panose="020B0604020202020204" pitchFamily="34" charset="0"/>
                <a:ea typeface="Calibri" panose="020F0502020204030204" pitchFamily="34" charset="0"/>
                <a:cs typeface="Arial" panose="020B0604020202020204" pitchFamily="34" charset="0"/>
              </a:rPr>
              <a:t>Behavioral Theory: </a:t>
            </a:r>
            <a:r>
              <a:rPr lang="en-US" sz="2000" dirty="0">
                <a:latin typeface="Arial" panose="020B0604020202020204" pitchFamily="34" charset="0"/>
                <a:ea typeface="Calibri" panose="020F0502020204030204" pitchFamily="34" charset="0"/>
                <a:cs typeface="Arial" panose="020B0604020202020204" pitchFamily="34" charset="0"/>
              </a:rPr>
              <a:t>Understanding and modelling the role of social factors and support, going beyond individual biases</a:t>
            </a:r>
          </a:p>
          <a:p>
            <a:pPr marL="685800" indent="-457200">
              <a:lnSpc>
                <a:spcPct val="107000"/>
              </a:lnSpc>
              <a:spcBef>
                <a:spcPts val="0"/>
              </a:spcBef>
              <a:spcAft>
                <a:spcPts val="800"/>
              </a:spcAft>
              <a:buFont typeface="Wingdings" panose="05000000000000000000" pitchFamily="2" charset="2"/>
              <a:buChar char="§"/>
            </a:pPr>
            <a:endParaRPr lang="en-US" sz="2000" dirty="0">
              <a:latin typeface="Arial" panose="020B0604020202020204" pitchFamily="34" charset="0"/>
              <a:ea typeface="Calibri" panose="020F0502020204030204" pitchFamily="34" charset="0"/>
              <a:cs typeface="Arial" panose="020B0604020202020204" pitchFamily="34" charset="0"/>
            </a:endParaRPr>
          </a:p>
          <a:p>
            <a:pPr marL="685800" indent="-457200">
              <a:lnSpc>
                <a:spcPct val="107000"/>
              </a:lnSpc>
              <a:spcBef>
                <a:spcPts val="0"/>
              </a:spcBef>
              <a:spcAft>
                <a:spcPts val="800"/>
              </a:spcAft>
              <a:buFont typeface="Wingdings" panose="05000000000000000000" pitchFamily="2" charset="2"/>
              <a:buChar char="§"/>
            </a:pPr>
            <a:r>
              <a:rPr lang="en-US" sz="2000" b="1" dirty="0">
                <a:solidFill>
                  <a:srgbClr val="29B6A4"/>
                </a:solidFill>
                <a:latin typeface="Arial" panose="020B0604020202020204" pitchFamily="34" charset="0"/>
                <a:ea typeface="Calibri" panose="020F0502020204030204" pitchFamily="34" charset="0"/>
                <a:cs typeface="Arial" panose="020B0604020202020204" pitchFamily="34" charset="0"/>
              </a:rPr>
              <a:t>General Equilibrium: </a:t>
            </a:r>
            <a:r>
              <a:rPr lang="en-US" sz="2000" dirty="0">
                <a:latin typeface="Arial" panose="020B0604020202020204" pitchFamily="34" charset="0"/>
                <a:ea typeface="Calibri" panose="020F0502020204030204" pitchFamily="34" charset="0"/>
                <a:cs typeface="Arial" panose="020B0604020202020204" pitchFamily="34" charset="0"/>
              </a:rPr>
              <a:t>Studying the role of markets in mediating inequality: do firms help or hurt behavioral agents? What happens when some agents are more sophisticated than others?</a:t>
            </a:r>
          </a:p>
        </p:txBody>
      </p:sp>
      <p:pic>
        <p:nvPicPr>
          <p:cNvPr id="9" name="Graphic 8" descr="Users outline">
            <a:extLst>
              <a:ext uri="{FF2B5EF4-FFF2-40B4-BE49-F238E27FC236}">
                <a16:creationId xmlns:a16="http://schemas.microsoft.com/office/drawing/2014/main" id="{30626A18-10E8-422F-9CFF-398FDFDEAA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9184103" y="2951746"/>
            <a:ext cx="1243264" cy="1243264"/>
          </a:xfrm>
          <a:prstGeom prst="rect">
            <a:avLst/>
          </a:prstGeom>
        </p:spPr>
      </p:pic>
      <p:pic>
        <p:nvPicPr>
          <p:cNvPr id="11" name="Graphic 10" descr="Fork In Road outline">
            <a:extLst>
              <a:ext uri="{FF2B5EF4-FFF2-40B4-BE49-F238E27FC236}">
                <a16:creationId xmlns:a16="http://schemas.microsoft.com/office/drawing/2014/main" id="{A75EAE1F-FBEB-4467-A6A9-67061FCCB1C1}"/>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310435" y="1463843"/>
            <a:ext cx="990600" cy="990600"/>
          </a:xfrm>
          <a:prstGeom prst="rect">
            <a:avLst/>
          </a:prstGeom>
        </p:spPr>
      </p:pic>
      <p:pic>
        <p:nvPicPr>
          <p:cNvPr id="13" name="Graphic 12" descr="Bullseye outline">
            <a:extLst>
              <a:ext uri="{FF2B5EF4-FFF2-40B4-BE49-F238E27FC236}">
                <a16:creationId xmlns:a16="http://schemas.microsoft.com/office/drawing/2014/main" id="{1B017B16-3479-455E-B15D-F9BD083E727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9348535" y="4620124"/>
            <a:ext cx="998622" cy="998622"/>
          </a:xfrm>
          <a:prstGeom prst="rect">
            <a:avLst/>
          </a:prstGeom>
        </p:spPr>
      </p:pic>
      <p:sp>
        <p:nvSpPr>
          <p:cNvPr id="12" name="Oval 11">
            <a:extLst>
              <a:ext uri="{FF2B5EF4-FFF2-40B4-BE49-F238E27FC236}">
                <a16:creationId xmlns:a16="http://schemas.microsoft.com/office/drawing/2014/main" id="{883C9A00-391D-4BD0-ACDA-4E7B641006C9}"/>
              </a:ext>
            </a:extLst>
          </p:cNvPr>
          <p:cNvSpPr/>
          <p:nvPr/>
        </p:nvSpPr>
        <p:spPr>
          <a:xfrm>
            <a:off x="8913356" y="-834189"/>
            <a:ext cx="5899511" cy="8678779"/>
          </a:xfrm>
          <a:prstGeom prst="ellipse">
            <a:avLst/>
          </a:prstGeom>
          <a:solidFill>
            <a:srgbClr val="29B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2">
            <a:extLst>
              <a:ext uri="{FF2B5EF4-FFF2-40B4-BE49-F238E27FC236}">
                <a16:creationId xmlns:a16="http://schemas.microsoft.com/office/drawing/2014/main" id="{6779DB52-E09B-4213-8A03-E959A4DCAD78}"/>
              </a:ext>
            </a:extLst>
          </p:cNvPr>
          <p:cNvSpPr txBox="1"/>
          <p:nvPr/>
        </p:nvSpPr>
        <p:spPr>
          <a:xfrm>
            <a:off x="212467" y="172693"/>
            <a:ext cx="9143867" cy="400105"/>
          </a:xfrm>
          <a:prstGeom prst="rect">
            <a:avLst/>
          </a:prstGeom>
          <a:noFill/>
        </p:spPr>
        <p:txBody>
          <a:bodyPr wrap="square" lIns="91350" tIns="45718" rIns="91350" bIns="45718" rtlCol="0">
            <a:spAutoFit/>
          </a:bodyPr>
          <a:lstStyle/>
          <a:p>
            <a:pPr marL="0" marR="0" lvl="0" indent="0" defTabSz="913380" rtl="0" eaLnBrk="1" fontAlgn="auto" latinLnBrk="0" hangingPunct="1">
              <a:lnSpc>
                <a:spcPct val="100000"/>
              </a:lnSpc>
              <a:spcBef>
                <a:spcPts val="0"/>
              </a:spcBef>
              <a:spcAft>
                <a:spcPts val="0"/>
              </a:spcAft>
              <a:buClrTx/>
              <a:buSzTx/>
              <a:buFontTx/>
              <a:buNone/>
              <a:tabLst/>
              <a:defRPr/>
            </a:pPr>
            <a:r>
              <a:rPr lang="en-US" sz="2000" b="1" kern="0" dirty="0">
                <a:latin typeface="Arial" panose="020B0604020202020204" pitchFamily="34" charset="0"/>
                <a:cs typeface="Arial" panose="020B0604020202020204" pitchFamily="34" charset="0"/>
              </a:rPr>
              <a:t>Some Directions for Future Research</a:t>
            </a:r>
            <a:endPar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3" name="Graphic 2" descr="Users outline">
            <a:extLst>
              <a:ext uri="{FF2B5EF4-FFF2-40B4-BE49-F238E27FC236}">
                <a16:creationId xmlns:a16="http://schemas.microsoft.com/office/drawing/2014/main" id="{6235CF7E-1B10-4AED-85B1-F6E5B8ACAE6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9452516" y="2793381"/>
            <a:ext cx="914400" cy="914400"/>
          </a:xfrm>
          <a:prstGeom prst="rect">
            <a:avLst/>
          </a:prstGeom>
        </p:spPr>
      </p:pic>
      <p:pic>
        <p:nvPicPr>
          <p:cNvPr id="6" name="Graphic 5" descr="Supply And Demand outline">
            <a:extLst>
              <a:ext uri="{FF2B5EF4-FFF2-40B4-BE49-F238E27FC236}">
                <a16:creationId xmlns:a16="http://schemas.microsoft.com/office/drawing/2014/main" id="{51430CDF-CF47-477A-8C33-CC6BB2E447D1}"/>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564028" y="4354551"/>
            <a:ext cx="914400" cy="914400"/>
          </a:xfrm>
          <a:prstGeom prst="rect">
            <a:avLst/>
          </a:prstGeom>
        </p:spPr>
      </p:pic>
      <p:pic>
        <p:nvPicPr>
          <p:cNvPr id="15" name="Graphic 14" descr="Research outline">
            <a:extLst>
              <a:ext uri="{FF2B5EF4-FFF2-40B4-BE49-F238E27FC236}">
                <a16:creationId xmlns:a16="http://schemas.microsoft.com/office/drawing/2014/main" id="{550E228C-1EF7-482E-8FD4-7ED44FB79F89}"/>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9474819" y="1544444"/>
            <a:ext cx="784303" cy="784303"/>
          </a:xfrm>
          <a:prstGeom prst="rect">
            <a:avLst/>
          </a:prstGeom>
        </p:spPr>
      </p:pic>
    </p:spTree>
    <p:extLst>
      <p:ext uri="{BB962C8B-B14F-4D97-AF65-F5344CB8AC3E}">
        <p14:creationId xmlns:p14="http://schemas.microsoft.com/office/powerpoint/2010/main" val="3898703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931E37-97F1-2DC2-691C-F9103B91FCF4}"/>
              </a:ext>
            </a:extLst>
          </p:cNvPr>
          <p:cNvSpPr>
            <a:spLocks noGrp="1"/>
          </p:cNvSpPr>
          <p:nvPr>
            <p:ph idx="1"/>
          </p:nvPr>
        </p:nvSpPr>
        <p:spPr>
          <a:xfrm>
            <a:off x="757588" y="1046254"/>
            <a:ext cx="9263027" cy="2041525"/>
          </a:xfrm>
        </p:spPr>
        <p:txBody>
          <a:bodyPr>
            <a:noAutofit/>
          </a:bodyPr>
          <a:lstStyle/>
          <a:p>
            <a:pPr marL="514350" marR="0" indent="-285750">
              <a:lnSpc>
                <a:spcPct val="107000"/>
              </a:lnSpc>
              <a:spcBef>
                <a:spcPts val="0"/>
              </a:spcBef>
              <a:spcAft>
                <a:spcPts val="800"/>
              </a:spcAft>
              <a:buFont typeface="Wingdings" panose="05000000000000000000" pitchFamily="2" charset="2"/>
              <a:buChar char="§"/>
            </a:pPr>
            <a:r>
              <a:rPr lang="en-US" sz="2200" dirty="0">
                <a:effectLst/>
                <a:latin typeface="Arial" panose="020B0604020202020204" pitchFamily="34" charset="0"/>
                <a:ea typeface="Calibri" panose="020F0502020204030204" pitchFamily="34" charset="0"/>
                <a:cs typeface="Arial" panose="020B0604020202020204" pitchFamily="34" charset="0"/>
              </a:rPr>
              <a:t>Stagnating wages in the middle class have led to reductions in absolute mobility across generations</a:t>
            </a:r>
          </a:p>
          <a:p>
            <a:pPr marL="514350" marR="0" indent="-285750">
              <a:lnSpc>
                <a:spcPct val="107000"/>
              </a:lnSpc>
              <a:spcBef>
                <a:spcPts val="0"/>
              </a:spcBef>
              <a:spcAft>
                <a:spcPts val="800"/>
              </a:spcAft>
              <a:buFont typeface="Wingdings" panose="05000000000000000000" pitchFamily="2" charset="2"/>
              <a:buChar char="§"/>
            </a:pPr>
            <a:endParaRPr lang="en-US" sz="2200" dirty="0">
              <a:latin typeface="Arial" panose="020B0604020202020204" pitchFamily="34" charset="0"/>
              <a:ea typeface="Calibri" panose="020F0502020204030204" pitchFamily="34" charset="0"/>
              <a:cs typeface="Arial" panose="020B0604020202020204" pitchFamily="34" charset="0"/>
            </a:endParaRPr>
          </a:p>
          <a:p>
            <a:pPr marL="514350" marR="0" indent="-285750">
              <a:lnSpc>
                <a:spcPct val="107000"/>
              </a:lnSpc>
              <a:spcBef>
                <a:spcPts val="0"/>
              </a:spcBef>
              <a:spcAft>
                <a:spcPts val="800"/>
              </a:spcAft>
              <a:buFont typeface="Wingdings" panose="05000000000000000000" pitchFamily="2" charset="2"/>
              <a:buChar char="§"/>
            </a:pPr>
            <a:r>
              <a:rPr lang="en-US" sz="2200" dirty="0">
                <a:effectLst/>
                <a:latin typeface="Arial" panose="020B0604020202020204" pitchFamily="34" charset="0"/>
                <a:ea typeface="Calibri" panose="020F0502020204030204" pitchFamily="34" charset="0"/>
                <a:cs typeface="Arial" panose="020B0604020202020204" pitchFamily="34" charset="0"/>
              </a:rPr>
              <a:t>Children from low-income families have particularly poor outcomes because of high degree of persistence of income across generations</a:t>
            </a:r>
          </a:p>
        </p:txBody>
      </p:sp>
      <p:sp>
        <p:nvSpPr>
          <p:cNvPr id="4" name="Title 1">
            <a:extLst>
              <a:ext uri="{FF2B5EF4-FFF2-40B4-BE49-F238E27FC236}">
                <a16:creationId xmlns:a16="http://schemas.microsoft.com/office/drawing/2014/main" id="{5F757888-8ABD-40F0-9D96-D6A8FAEC11FE}"/>
              </a:ext>
            </a:extLst>
          </p:cNvPr>
          <p:cNvSpPr txBox="1">
            <a:spLocks/>
          </p:cNvSpPr>
          <p:nvPr/>
        </p:nvSpPr>
        <p:spPr>
          <a:xfrm>
            <a:off x="-1104673" y="982539"/>
            <a:ext cx="12192000" cy="69704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000" b="1" kern="1200">
                <a:solidFill>
                  <a:schemeClr val="tx1"/>
                </a:solidFill>
                <a:latin typeface="cmss10"/>
                <a:ea typeface="+mj-ea"/>
                <a:cs typeface="+mj-cs"/>
              </a:defRPr>
            </a:lvl1pPr>
          </a:lstStyle>
          <a:p>
            <a:pPr algn="l" fontAlgn="base">
              <a:lnSpc>
                <a:spcPct val="110000"/>
              </a:lnSpc>
              <a:spcAft>
                <a:spcPct val="0"/>
              </a:spcAft>
              <a:defRPr/>
            </a:pPr>
            <a:endParaRPr lang="en-US" sz="2400" dirty="0">
              <a:solidFill>
                <a:prstClr val="black"/>
              </a:solidFill>
              <a:latin typeface="Arial"/>
              <a:cs typeface="Arial"/>
            </a:endParaRPr>
          </a:p>
        </p:txBody>
      </p:sp>
      <p:sp>
        <p:nvSpPr>
          <p:cNvPr id="5" name="TextBox 92">
            <a:extLst>
              <a:ext uri="{FF2B5EF4-FFF2-40B4-BE49-F238E27FC236}">
                <a16:creationId xmlns:a16="http://schemas.microsoft.com/office/drawing/2014/main" id="{42012FE4-4720-4032-94E1-FFC67E1EC20A}"/>
              </a:ext>
            </a:extLst>
          </p:cNvPr>
          <p:cNvSpPr txBox="1"/>
          <p:nvPr/>
        </p:nvSpPr>
        <p:spPr>
          <a:xfrm>
            <a:off x="212467" y="172693"/>
            <a:ext cx="12452655" cy="400105"/>
          </a:xfrm>
          <a:prstGeom prst="rect">
            <a:avLst/>
          </a:prstGeom>
          <a:noFill/>
        </p:spPr>
        <p:txBody>
          <a:bodyPr wrap="square" lIns="91350" tIns="45718" rIns="91350" bIns="45718" rtlCol="0">
            <a:spAutoFit/>
          </a:bodyPr>
          <a:lstStyle/>
          <a:p>
            <a:pPr marL="0" marR="0" lvl="0" indent="0" defTabSz="91338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rPr>
              <a:t>Inequality and Economic Mobility</a:t>
            </a:r>
          </a:p>
        </p:txBody>
      </p:sp>
    </p:spTree>
    <p:extLst>
      <p:ext uri="{BB962C8B-B14F-4D97-AF65-F5344CB8AC3E}">
        <p14:creationId xmlns:p14="http://schemas.microsoft.com/office/powerpoint/2010/main" val="609907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89">
            <a:extLst>
              <a:ext uri="{FF2B5EF4-FFF2-40B4-BE49-F238E27FC236}">
                <a16:creationId xmlns:a16="http://schemas.microsoft.com/office/drawing/2014/main" id="{01132BA2-9393-4C1D-8AC6-FE0FCCF31545}"/>
              </a:ext>
            </a:extLst>
          </p:cNvPr>
          <p:cNvSpPr>
            <a:spLocks noChangeAspect="1" noChangeArrowheads="1" noTextEdit="1"/>
          </p:cNvSpPr>
          <p:nvPr/>
        </p:nvSpPr>
        <p:spPr bwMode="auto">
          <a:xfrm>
            <a:off x="1381125" y="0"/>
            <a:ext cx="9429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3" name="Rectangle 293">
            <a:extLst>
              <a:ext uri="{FF2B5EF4-FFF2-40B4-BE49-F238E27FC236}">
                <a16:creationId xmlns:a16="http://schemas.microsoft.com/office/drawing/2014/main" id="{75A90E5F-E704-4283-AEF0-BE10E83B67E9}"/>
              </a:ext>
            </a:extLst>
          </p:cNvPr>
          <p:cNvSpPr>
            <a:spLocks noChangeArrowheads="1"/>
          </p:cNvSpPr>
          <p:nvPr/>
        </p:nvSpPr>
        <p:spPr bwMode="auto">
          <a:xfrm>
            <a:off x="2278063" y="954088"/>
            <a:ext cx="8321675" cy="4692650"/>
          </a:xfrm>
          <a:prstGeom prst="rect">
            <a:avLst/>
          </a:prstGeom>
          <a:solidFill>
            <a:srgbClr val="FFFFFF"/>
          </a:solidFill>
          <a:ln w="1111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600"/>
          </a:p>
        </p:txBody>
      </p:sp>
      <p:sp>
        <p:nvSpPr>
          <p:cNvPr id="14" name="Line 294">
            <a:extLst>
              <a:ext uri="{FF2B5EF4-FFF2-40B4-BE49-F238E27FC236}">
                <a16:creationId xmlns:a16="http://schemas.microsoft.com/office/drawing/2014/main" id="{968F6F3B-86A8-439D-B087-696BB4215E78}"/>
              </a:ext>
            </a:extLst>
          </p:cNvPr>
          <p:cNvSpPr>
            <a:spLocks noChangeShapeType="1"/>
          </p:cNvSpPr>
          <p:nvPr/>
        </p:nvSpPr>
        <p:spPr bwMode="auto">
          <a:xfrm>
            <a:off x="2278063" y="5497513"/>
            <a:ext cx="8321675"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5" name="Line 295">
            <a:extLst>
              <a:ext uri="{FF2B5EF4-FFF2-40B4-BE49-F238E27FC236}">
                <a16:creationId xmlns:a16="http://schemas.microsoft.com/office/drawing/2014/main" id="{883D79A0-A4F4-413B-9974-D85A770729C4}"/>
              </a:ext>
            </a:extLst>
          </p:cNvPr>
          <p:cNvSpPr>
            <a:spLocks noChangeShapeType="1"/>
          </p:cNvSpPr>
          <p:nvPr/>
        </p:nvSpPr>
        <p:spPr bwMode="auto">
          <a:xfrm>
            <a:off x="2278063" y="4618038"/>
            <a:ext cx="8321675"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6" name="Line 296">
            <a:extLst>
              <a:ext uri="{FF2B5EF4-FFF2-40B4-BE49-F238E27FC236}">
                <a16:creationId xmlns:a16="http://schemas.microsoft.com/office/drawing/2014/main" id="{1CD570EE-0049-4EBC-90AB-EAD3BE6E31D6}"/>
              </a:ext>
            </a:extLst>
          </p:cNvPr>
          <p:cNvSpPr>
            <a:spLocks noChangeShapeType="1"/>
          </p:cNvSpPr>
          <p:nvPr/>
        </p:nvSpPr>
        <p:spPr bwMode="auto">
          <a:xfrm>
            <a:off x="2278063" y="3736975"/>
            <a:ext cx="8321675"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7" name="Line 297">
            <a:extLst>
              <a:ext uri="{FF2B5EF4-FFF2-40B4-BE49-F238E27FC236}">
                <a16:creationId xmlns:a16="http://schemas.microsoft.com/office/drawing/2014/main" id="{C15896FC-A4CB-441E-A08C-AF5F49CB5F46}"/>
              </a:ext>
            </a:extLst>
          </p:cNvPr>
          <p:cNvSpPr>
            <a:spLocks noChangeShapeType="1"/>
          </p:cNvSpPr>
          <p:nvPr/>
        </p:nvSpPr>
        <p:spPr bwMode="auto">
          <a:xfrm>
            <a:off x="2278063" y="2863850"/>
            <a:ext cx="8321675"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8" name="Line 298">
            <a:extLst>
              <a:ext uri="{FF2B5EF4-FFF2-40B4-BE49-F238E27FC236}">
                <a16:creationId xmlns:a16="http://schemas.microsoft.com/office/drawing/2014/main" id="{8AB3A598-9DC7-4AFA-911C-FA0F05B2D274}"/>
              </a:ext>
            </a:extLst>
          </p:cNvPr>
          <p:cNvSpPr>
            <a:spLocks noChangeShapeType="1"/>
          </p:cNvSpPr>
          <p:nvPr/>
        </p:nvSpPr>
        <p:spPr bwMode="auto">
          <a:xfrm>
            <a:off x="2278063" y="1982788"/>
            <a:ext cx="8321675"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9" name="Line 299">
            <a:extLst>
              <a:ext uri="{FF2B5EF4-FFF2-40B4-BE49-F238E27FC236}">
                <a16:creationId xmlns:a16="http://schemas.microsoft.com/office/drawing/2014/main" id="{D28AF65A-CD1A-4E3E-9A4A-46D383E99E09}"/>
              </a:ext>
            </a:extLst>
          </p:cNvPr>
          <p:cNvSpPr>
            <a:spLocks noChangeShapeType="1"/>
          </p:cNvSpPr>
          <p:nvPr/>
        </p:nvSpPr>
        <p:spPr bwMode="auto">
          <a:xfrm>
            <a:off x="2278063" y="1103313"/>
            <a:ext cx="8321675"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20" name="Oval 300">
            <a:extLst>
              <a:ext uri="{FF2B5EF4-FFF2-40B4-BE49-F238E27FC236}">
                <a16:creationId xmlns:a16="http://schemas.microsoft.com/office/drawing/2014/main" id="{B1E4A693-B6D3-440B-9F97-F2112226EB4A}"/>
              </a:ext>
            </a:extLst>
          </p:cNvPr>
          <p:cNvSpPr>
            <a:spLocks noChangeArrowheads="1"/>
          </p:cNvSpPr>
          <p:nvPr/>
        </p:nvSpPr>
        <p:spPr bwMode="auto">
          <a:xfrm>
            <a:off x="2473325" y="4086225"/>
            <a:ext cx="73025" cy="746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21" name="Oval 301">
            <a:extLst>
              <a:ext uri="{FF2B5EF4-FFF2-40B4-BE49-F238E27FC236}">
                <a16:creationId xmlns:a16="http://schemas.microsoft.com/office/drawing/2014/main" id="{DD2C0066-8467-4C71-9758-A94C5E4C5DE4}"/>
              </a:ext>
            </a:extLst>
          </p:cNvPr>
          <p:cNvSpPr>
            <a:spLocks noChangeArrowheads="1"/>
          </p:cNvSpPr>
          <p:nvPr/>
        </p:nvSpPr>
        <p:spPr bwMode="auto">
          <a:xfrm>
            <a:off x="2552700" y="4057650"/>
            <a:ext cx="74613" cy="79375"/>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22" name="Oval 302">
            <a:extLst>
              <a:ext uri="{FF2B5EF4-FFF2-40B4-BE49-F238E27FC236}">
                <a16:creationId xmlns:a16="http://schemas.microsoft.com/office/drawing/2014/main" id="{2344D2EC-CB2A-411F-8783-683A088E7A3F}"/>
              </a:ext>
            </a:extLst>
          </p:cNvPr>
          <p:cNvSpPr>
            <a:spLocks noChangeArrowheads="1"/>
          </p:cNvSpPr>
          <p:nvPr/>
        </p:nvSpPr>
        <p:spPr bwMode="auto">
          <a:xfrm>
            <a:off x="2632075" y="4035425"/>
            <a:ext cx="74613" cy="79375"/>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23" name="Oval 303">
            <a:extLst>
              <a:ext uri="{FF2B5EF4-FFF2-40B4-BE49-F238E27FC236}">
                <a16:creationId xmlns:a16="http://schemas.microsoft.com/office/drawing/2014/main" id="{6EECA748-9E99-4F55-9FC5-025947809B12}"/>
              </a:ext>
            </a:extLst>
          </p:cNvPr>
          <p:cNvSpPr>
            <a:spLocks noChangeArrowheads="1"/>
          </p:cNvSpPr>
          <p:nvPr/>
        </p:nvSpPr>
        <p:spPr bwMode="auto">
          <a:xfrm>
            <a:off x="2713038" y="4011613"/>
            <a:ext cx="74613" cy="809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24" name="Oval 304">
            <a:extLst>
              <a:ext uri="{FF2B5EF4-FFF2-40B4-BE49-F238E27FC236}">
                <a16:creationId xmlns:a16="http://schemas.microsoft.com/office/drawing/2014/main" id="{CC1B29E1-A9DF-4387-8FB6-5794CF4C33AE}"/>
              </a:ext>
            </a:extLst>
          </p:cNvPr>
          <p:cNvSpPr>
            <a:spLocks noChangeArrowheads="1"/>
          </p:cNvSpPr>
          <p:nvPr/>
        </p:nvSpPr>
        <p:spPr bwMode="auto">
          <a:xfrm>
            <a:off x="2792413" y="3989388"/>
            <a:ext cx="74613" cy="79375"/>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25" name="Oval 305">
            <a:extLst>
              <a:ext uri="{FF2B5EF4-FFF2-40B4-BE49-F238E27FC236}">
                <a16:creationId xmlns:a16="http://schemas.microsoft.com/office/drawing/2014/main" id="{109F7C02-1FF4-4B03-AC97-F55401BEC4FE}"/>
              </a:ext>
            </a:extLst>
          </p:cNvPr>
          <p:cNvSpPr>
            <a:spLocks noChangeArrowheads="1"/>
          </p:cNvSpPr>
          <p:nvPr/>
        </p:nvSpPr>
        <p:spPr bwMode="auto">
          <a:xfrm>
            <a:off x="2873375" y="3971925"/>
            <a:ext cx="73025" cy="746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26" name="Oval 306">
            <a:extLst>
              <a:ext uri="{FF2B5EF4-FFF2-40B4-BE49-F238E27FC236}">
                <a16:creationId xmlns:a16="http://schemas.microsoft.com/office/drawing/2014/main" id="{DFB40A0B-4C3E-4370-B4EB-420FE9415901}"/>
              </a:ext>
            </a:extLst>
          </p:cNvPr>
          <p:cNvSpPr>
            <a:spLocks noChangeArrowheads="1"/>
          </p:cNvSpPr>
          <p:nvPr/>
        </p:nvSpPr>
        <p:spPr bwMode="auto">
          <a:xfrm>
            <a:off x="2952750" y="3954463"/>
            <a:ext cx="79375" cy="746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27" name="Oval 307">
            <a:extLst>
              <a:ext uri="{FF2B5EF4-FFF2-40B4-BE49-F238E27FC236}">
                <a16:creationId xmlns:a16="http://schemas.microsoft.com/office/drawing/2014/main" id="{60EE2D6E-29C0-4EFA-9508-A4DE21626ABD}"/>
              </a:ext>
            </a:extLst>
          </p:cNvPr>
          <p:cNvSpPr>
            <a:spLocks noChangeArrowheads="1"/>
          </p:cNvSpPr>
          <p:nvPr/>
        </p:nvSpPr>
        <p:spPr bwMode="auto">
          <a:xfrm>
            <a:off x="3032125" y="3932238"/>
            <a:ext cx="80963" cy="79375"/>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28" name="Oval 308">
            <a:extLst>
              <a:ext uri="{FF2B5EF4-FFF2-40B4-BE49-F238E27FC236}">
                <a16:creationId xmlns:a16="http://schemas.microsoft.com/office/drawing/2014/main" id="{349554A6-3ED3-4A35-894A-35E348E57043}"/>
              </a:ext>
            </a:extLst>
          </p:cNvPr>
          <p:cNvSpPr>
            <a:spLocks noChangeArrowheads="1"/>
          </p:cNvSpPr>
          <p:nvPr/>
        </p:nvSpPr>
        <p:spPr bwMode="auto">
          <a:xfrm>
            <a:off x="3113088" y="3914775"/>
            <a:ext cx="79375" cy="79375"/>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29" name="Oval 309">
            <a:extLst>
              <a:ext uri="{FF2B5EF4-FFF2-40B4-BE49-F238E27FC236}">
                <a16:creationId xmlns:a16="http://schemas.microsoft.com/office/drawing/2014/main" id="{1F22E6CC-9546-4864-9F8A-801A280BB9E6}"/>
              </a:ext>
            </a:extLst>
          </p:cNvPr>
          <p:cNvSpPr>
            <a:spLocks noChangeArrowheads="1"/>
          </p:cNvSpPr>
          <p:nvPr/>
        </p:nvSpPr>
        <p:spPr bwMode="auto">
          <a:xfrm>
            <a:off x="3192463" y="3897313"/>
            <a:ext cx="80963" cy="746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30" name="Oval 310">
            <a:extLst>
              <a:ext uri="{FF2B5EF4-FFF2-40B4-BE49-F238E27FC236}">
                <a16:creationId xmlns:a16="http://schemas.microsoft.com/office/drawing/2014/main" id="{362CD9D9-96CF-42ED-A142-BCAE50C99568}"/>
              </a:ext>
            </a:extLst>
          </p:cNvPr>
          <p:cNvSpPr>
            <a:spLocks noChangeArrowheads="1"/>
          </p:cNvSpPr>
          <p:nvPr/>
        </p:nvSpPr>
        <p:spPr bwMode="auto">
          <a:xfrm>
            <a:off x="3273425" y="3879850"/>
            <a:ext cx="79375" cy="746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31" name="Oval 311">
            <a:extLst>
              <a:ext uri="{FF2B5EF4-FFF2-40B4-BE49-F238E27FC236}">
                <a16:creationId xmlns:a16="http://schemas.microsoft.com/office/drawing/2014/main" id="{E7FEA242-4394-4612-B63B-12AEA934A861}"/>
              </a:ext>
            </a:extLst>
          </p:cNvPr>
          <p:cNvSpPr>
            <a:spLocks noChangeArrowheads="1"/>
          </p:cNvSpPr>
          <p:nvPr/>
        </p:nvSpPr>
        <p:spPr bwMode="auto">
          <a:xfrm>
            <a:off x="3352800" y="3863975"/>
            <a:ext cx="79375" cy="73025"/>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32" name="Oval 312">
            <a:extLst>
              <a:ext uri="{FF2B5EF4-FFF2-40B4-BE49-F238E27FC236}">
                <a16:creationId xmlns:a16="http://schemas.microsoft.com/office/drawing/2014/main" id="{60321261-5AB7-4314-B8E8-BF831C1A8A3F}"/>
              </a:ext>
            </a:extLst>
          </p:cNvPr>
          <p:cNvSpPr>
            <a:spLocks noChangeArrowheads="1"/>
          </p:cNvSpPr>
          <p:nvPr/>
        </p:nvSpPr>
        <p:spPr bwMode="auto">
          <a:xfrm>
            <a:off x="3432175" y="3846513"/>
            <a:ext cx="80963" cy="79375"/>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33" name="Oval 313">
            <a:extLst>
              <a:ext uri="{FF2B5EF4-FFF2-40B4-BE49-F238E27FC236}">
                <a16:creationId xmlns:a16="http://schemas.microsoft.com/office/drawing/2014/main" id="{22A82A64-76B0-4B90-9580-76901265C9D8}"/>
              </a:ext>
            </a:extLst>
          </p:cNvPr>
          <p:cNvSpPr>
            <a:spLocks noChangeArrowheads="1"/>
          </p:cNvSpPr>
          <p:nvPr/>
        </p:nvSpPr>
        <p:spPr bwMode="auto">
          <a:xfrm>
            <a:off x="3513138" y="3829050"/>
            <a:ext cx="79375" cy="79375"/>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34" name="Oval 314">
            <a:extLst>
              <a:ext uri="{FF2B5EF4-FFF2-40B4-BE49-F238E27FC236}">
                <a16:creationId xmlns:a16="http://schemas.microsoft.com/office/drawing/2014/main" id="{04D56F19-765D-43FE-A759-C365B5B2BC0C}"/>
              </a:ext>
            </a:extLst>
          </p:cNvPr>
          <p:cNvSpPr>
            <a:spLocks noChangeArrowheads="1"/>
          </p:cNvSpPr>
          <p:nvPr/>
        </p:nvSpPr>
        <p:spPr bwMode="auto">
          <a:xfrm>
            <a:off x="3592513" y="3817938"/>
            <a:ext cx="80963" cy="746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35" name="Oval 315">
            <a:extLst>
              <a:ext uri="{FF2B5EF4-FFF2-40B4-BE49-F238E27FC236}">
                <a16:creationId xmlns:a16="http://schemas.microsoft.com/office/drawing/2014/main" id="{7DDE0149-E2A2-4074-9E19-03007049FBF2}"/>
              </a:ext>
            </a:extLst>
          </p:cNvPr>
          <p:cNvSpPr>
            <a:spLocks noChangeArrowheads="1"/>
          </p:cNvSpPr>
          <p:nvPr/>
        </p:nvSpPr>
        <p:spPr bwMode="auto">
          <a:xfrm>
            <a:off x="3673475" y="3800475"/>
            <a:ext cx="79375" cy="79375"/>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36" name="Oval 316">
            <a:extLst>
              <a:ext uri="{FF2B5EF4-FFF2-40B4-BE49-F238E27FC236}">
                <a16:creationId xmlns:a16="http://schemas.microsoft.com/office/drawing/2014/main" id="{3AD1183D-7BC1-4C68-B16A-1B17529A65AC}"/>
              </a:ext>
            </a:extLst>
          </p:cNvPr>
          <p:cNvSpPr>
            <a:spLocks noChangeArrowheads="1"/>
          </p:cNvSpPr>
          <p:nvPr/>
        </p:nvSpPr>
        <p:spPr bwMode="auto">
          <a:xfrm>
            <a:off x="3752850" y="3783013"/>
            <a:ext cx="79375" cy="809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37" name="Oval 317">
            <a:extLst>
              <a:ext uri="{FF2B5EF4-FFF2-40B4-BE49-F238E27FC236}">
                <a16:creationId xmlns:a16="http://schemas.microsoft.com/office/drawing/2014/main" id="{8EC254AE-5A43-4F12-9655-0B650C5920C2}"/>
              </a:ext>
            </a:extLst>
          </p:cNvPr>
          <p:cNvSpPr>
            <a:spLocks noChangeArrowheads="1"/>
          </p:cNvSpPr>
          <p:nvPr/>
        </p:nvSpPr>
        <p:spPr bwMode="auto">
          <a:xfrm>
            <a:off x="3832225" y="3771900"/>
            <a:ext cx="80963" cy="746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38" name="Oval 318">
            <a:extLst>
              <a:ext uri="{FF2B5EF4-FFF2-40B4-BE49-F238E27FC236}">
                <a16:creationId xmlns:a16="http://schemas.microsoft.com/office/drawing/2014/main" id="{BC6127CF-D179-465A-AF65-0C894C382333}"/>
              </a:ext>
            </a:extLst>
          </p:cNvPr>
          <p:cNvSpPr>
            <a:spLocks noChangeArrowheads="1"/>
          </p:cNvSpPr>
          <p:nvPr/>
        </p:nvSpPr>
        <p:spPr bwMode="auto">
          <a:xfrm>
            <a:off x="3913188" y="3754438"/>
            <a:ext cx="79375" cy="809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39" name="Oval 319">
            <a:extLst>
              <a:ext uri="{FF2B5EF4-FFF2-40B4-BE49-F238E27FC236}">
                <a16:creationId xmlns:a16="http://schemas.microsoft.com/office/drawing/2014/main" id="{C75205CE-6340-42A9-BA12-40AB6DB7151F}"/>
              </a:ext>
            </a:extLst>
          </p:cNvPr>
          <p:cNvSpPr>
            <a:spLocks noChangeArrowheads="1"/>
          </p:cNvSpPr>
          <p:nvPr/>
        </p:nvSpPr>
        <p:spPr bwMode="auto">
          <a:xfrm>
            <a:off x="3992563" y="3743325"/>
            <a:ext cx="80963" cy="746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40" name="Oval 320">
            <a:extLst>
              <a:ext uri="{FF2B5EF4-FFF2-40B4-BE49-F238E27FC236}">
                <a16:creationId xmlns:a16="http://schemas.microsoft.com/office/drawing/2014/main" id="{126D79FD-3092-4A43-BCD5-0422D2159A1D}"/>
              </a:ext>
            </a:extLst>
          </p:cNvPr>
          <p:cNvSpPr>
            <a:spLocks noChangeArrowheads="1"/>
          </p:cNvSpPr>
          <p:nvPr/>
        </p:nvSpPr>
        <p:spPr bwMode="auto">
          <a:xfrm>
            <a:off x="4073525" y="3725863"/>
            <a:ext cx="79375" cy="746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41" name="Oval 321">
            <a:extLst>
              <a:ext uri="{FF2B5EF4-FFF2-40B4-BE49-F238E27FC236}">
                <a16:creationId xmlns:a16="http://schemas.microsoft.com/office/drawing/2014/main" id="{37ECD5D1-44E8-4B48-956E-9F50956D49F7}"/>
              </a:ext>
            </a:extLst>
          </p:cNvPr>
          <p:cNvSpPr>
            <a:spLocks noChangeArrowheads="1"/>
          </p:cNvSpPr>
          <p:nvPr/>
        </p:nvSpPr>
        <p:spPr bwMode="auto">
          <a:xfrm>
            <a:off x="4152900" y="3708400"/>
            <a:ext cx="79375" cy="809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42" name="Oval 322">
            <a:extLst>
              <a:ext uri="{FF2B5EF4-FFF2-40B4-BE49-F238E27FC236}">
                <a16:creationId xmlns:a16="http://schemas.microsoft.com/office/drawing/2014/main" id="{08E2F7F8-D45E-4DB2-A8B9-C028CB03E177}"/>
              </a:ext>
            </a:extLst>
          </p:cNvPr>
          <p:cNvSpPr>
            <a:spLocks noChangeArrowheads="1"/>
          </p:cNvSpPr>
          <p:nvPr/>
        </p:nvSpPr>
        <p:spPr bwMode="auto">
          <a:xfrm>
            <a:off x="4238625" y="3697288"/>
            <a:ext cx="74613" cy="746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43" name="Oval 323">
            <a:extLst>
              <a:ext uri="{FF2B5EF4-FFF2-40B4-BE49-F238E27FC236}">
                <a16:creationId xmlns:a16="http://schemas.microsoft.com/office/drawing/2014/main" id="{B7511C6A-38F4-4640-9429-6EC110402BBF}"/>
              </a:ext>
            </a:extLst>
          </p:cNvPr>
          <p:cNvSpPr>
            <a:spLocks noChangeArrowheads="1"/>
          </p:cNvSpPr>
          <p:nvPr/>
        </p:nvSpPr>
        <p:spPr bwMode="auto">
          <a:xfrm>
            <a:off x="4318000" y="3679825"/>
            <a:ext cx="74613" cy="809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44" name="Oval 324">
            <a:extLst>
              <a:ext uri="{FF2B5EF4-FFF2-40B4-BE49-F238E27FC236}">
                <a16:creationId xmlns:a16="http://schemas.microsoft.com/office/drawing/2014/main" id="{2CA8EE71-E2C7-4EBB-9086-0584EA50E199}"/>
              </a:ext>
            </a:extLst>
          </p:cNvPr>
          <p:cNvSpPr>
            <a:spLocks noChangeArrowheads="1"/>
          </p:cNvSpPr>
          <p:nvPr/>
        </p:nvSpPr>
        <p:spPr bwMode="auto">
          <a:xfrm>
            <a:off x="4398963" y="3668713"/>
            <a:ext cx="74613" cy="746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45" name="Oval 325">
            <a:extLst>
              <a:ext uri="{FF2B5EF4-FFF2-40B4-BE49-F238E27FC236}">
                <a16:creationId xmlns:a16="http://schemas.microsoft.com/office/drawing/2014/main" id="{3B3A8614-A407-4074-B16E-55835D5240A2}"/>
              </a:ext>
            </a:extLst>
          </p:cNvPr>
          <p:cNvSpPr>
            <a:spLocks noChangeArrowheads="1"/>
          </p:cNvSpPr>
          <p:nvPr/>
        </p:nvSpPr>
        <p:spPr bwMode="auto">
          <a:xfrm>
            <a:off x="4478338" y="3651250"/>
            <a:ext cx="74613" cy="746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46" name="Oval 326">
            <a:extLst>
              <a:ext uri="{FF2B5EF4-FFF2-40B4-BE49-F238E27FC236}">
                <a16:creationId xmlns:a16="http://schemas.microsoft.com/office/drawing/2014/main" id="{76824D05-7D5A-4945-A887-0E69CDDE6B1B}"/>
              </a:ext>
            </a:extLst>
          </p:cNvPr>
          <p:cNvSpPr>
            <a:spLocks noChangeArrowheads="1"/>
          </p:cNvSpPr>
          <p:nvPr/>
        </p:nvSpPr>
        <p:spPr bwMode="auto">
          <a:xfrm>
            <a:off x="4559300" y="3635375"/>
            <a:ext cx="73025" cy="79375"/>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47" name="Oval 327">
            <a:extLst>
              <a:ext uri="{FF2B5EF4-FFF2-40B4-BE49-F238E27FC236}">
                <a16:creationId xmlns:a16="http://schemas.microsoft.com/office/drawing/2014/main" id="{EC018005-9E29-4222-B488-EAC1440BEA03}"/>
              </a:ext>
            </a:extLst>
          </p:cNvPr>
          <p:cNvSpPr>
            <a:spLocks noChangeArrowheads="1"/>
          </p:cNvSpPr>
          <p:nvPr/>
        </p:nvSpPr>
        <p:spPr bwMode="auto">
          <a:xfrm>
            <a:off x="4638675" y="3617913"/>
            <a:ext cx="74613" cy="79375"/>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48" name="Oval 328">
            <a:extLst>
              <a:ext uri="{FF2B5EF4-FFF2-40B4-BE49-F238E27FC236}">
                <a16:creationId xmlns:a16="http://schemas.microsoft.com/office/drawing/2014/main" id="{2C25FF59-1F63-470E-8D33-1EABC4F6D674}"/>
              </a:ext>
            </a:extLst>
          </p:cNvPr>
          <p:cNvSpPr>
            <a:spLocks noChangeArrowheads="1"/>
          </p:cNvSpPr>
          <p:nvPr/>
        </p:nvSpPr>
        <p:spPr bwMode="auto">
          <a:xfrm>
            <a:off x="4718050" y="3606800"/>
            <a:ext cx="74613" cy="73025"/>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49" name="Oval 329">
            <a:extLst>
              <a:ext uri="{FF2B5EF4-FFF2-40B4-BE49-F238E27FC236}">
                <a16:creationId xmlns:a16="http://schemas.microsoft.com/office/drawing/2014/main" id="{833DAF59-AC3E-42A4-BD52-FB03FDBD7D83}"/>
              </a:ext>
            </a:extLst>
          </p:cNvPr>
          <p:cNvSpPr>
            <a:spLocks noChangeArrowheads="1"/>
          </p:cNvSpPr>
          <p:nvPr/>
        </p:nvSpPr>
        <p:spPr bwMode="auto">
          <a:xfrm>
            <a:off x="4799013" y="3589338"/>
            <a:ext cx="74613" cy="746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50" name="Oval 330">
            <a:extLst>
              <a:ext uri="{FF2B5EF4-FFF2-40B4-BE49-F238E27FC236}">
                <a16:creationId xmlns:a16="http://schemas.microsoft.com/office/drawing/2014/main" id="{F07051CA-3292-4A31-82F6-DF05587E6FE7}"/>
              </a:ext>
            </a:extLst>
          </p:cNvPr>
          <p:cNvSpPr>
            <a:spLocks noChangeArrowheads="1"/>
          </p:cNvSpPr>
          <p:nvPr/>
        </p:nvSpPr>
        <p:spPr bwMode="auto">
          <a:xfrm>
            <a:off x="4878388" y="3571875"/>
            <a:ext cx="74613" cy="79375"/>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51" name="Oval 331">
            <a:extLst>
              <a:ext uri="{FF2B5EF4-FFF2-40B4-BE49-F238E27FC236}">
                <a16:creationId xmlns:a16="http://schemas.microsoft.com/office/drawing/2014/main" id="{FD7920CE-67BA-47BA-9F46-60BAD5ABAA58}"/>
              </a:ext>
            </a:extLst>
          </p:cNvPr>
          <p:cNvSpPr>
            <a:spLocks noChangeArrowheads="1"/>
          </p:cNvSpPr>
          <p:nvPr/>
        </p:nvSpPr>
        <p:spPr bwMode="auto">
          <a:xfrm>
            <a:off x="4959350" y="3554413"/>
            <a:ext cx="73025" cy="809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52" name="Oval 332">
            <a:extLst>
              <a:ext uri="{FF2B5EF4-FFF2-40B4-BE49-F238E27FC236}">
                <a16:creationId xmlns:a16="http://schemas.microsoft.com/office/drawing/2014/main" id="{B68F2D0E-F526-4F19-ACFF-0585833A5762}"/>
              </a:ext>
            </a:extLst>
          </p:cNvPr>
          <p:cNvSpPr>
            <a:spLocks noChangeArrowheads="1"/>
          </p:cNvSpPr>
          <p:nvPr/>
        </p:nvSpPr>
        <p:spPr bwMode="auto">
          <a:xfrm>
            <a:off x="5038725" y="3543300"/>
            <a:ext cx="74613" cy="746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53" name="Oval 333">
            <a:extLst>
              <a:ext uri="{FF2B5EF4-FFF2-40B4-BE49-F238E27FC236}">
                <a16:creationId xmlns:a16="http://schemas.microsoft.com/office/drawing/2014/main" id="{7FD83A89-661B-46DE-8FFF-02BA7BDED904}"/>
              </a:ext>
            </a:extLst>
          </p:cNvPr>
          <p:cNvSpPr>
            <a:spLocks noChangeArrowheads="1"/>
          </p:cNvSpPr>
          <p:nvPr/>
        </p:nvSpPr>
        <p:spPr bwMode="auto">
          <a:xfrm>
            <a:off x="5118100" y="3525838"/>
            <a:ext cx="74613" cy="746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54" name="Oval 334">
            <a:extLst>
              <a:ext uri="{FF2B5EF4-FFF2-40B4-BE49-F238E27FC236}">
                <a16:creationId xmlns:a16="http://schemas.microsoft.com/office/drawing/2014/main" id="{4DEB6BB3-642B-4155-9980-65A7F3C913D3}"/>
              </a:ext>
            </a:extLst>
          </p:cNvPr>
          <p:cNvSpPr>
            <a:spLocks noChangeArrowheads="1"/>
          </p:cNvSpPr>
          <p:nvPr/>
        </p:nvSpPr>
        <p:spPr bwMode="auto">
          <a:xfrm>
            <a:off x="5199063" y="3508375"/>
            <a:ext cx="74613" cy="746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55" name="Oval 335">
            <a:extLst>
              <a:ext uri="{FF2B5EF4-FFF2-40B4-BE49-F238E27FC236}">
                <a16:creationId xmlns:a16="http://schemas.microsoft.com/office/drawing/2014/main" id="{1687E5DD-785C-4E6D-A654-3DE4C043A955}"/>
              </a:ext>
            </a:extLst>
          </p:cNvPr>
          <p:cNvSpPr>
            <a:spLocks noChangeArrowheads="1"/>
          </p:cNvSpPr>
          <p:nvPr/>
        </p:nvSpPr>
        <p:spPr bwMode="auto">
          <a:xfrm>
            <a:off x="5278438" y="3492500"/>
            <a:ext cx="74613" cy="79375"/>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56" name="Oval 336">
            <a:extLst>
              <a:ext uri="{FF2B5EF4-FFF2-40B4-BE49-F238E27FC236}">
                <a16:creationId xmlns:a16="http://schemas.microsoft.com/office/drawing/2014/main" id="{29379CEF-C0D4-4B31-B94B-72228B8D126B}"/>
              </a:ext>
            </a:extLst>
          </p:cNvPr>
          <p:cNvSpPr>
            <a:spLocks noChangeArrowheads="1"/>
          </p:cNvSpPr>
          <p:nvPr/>
        </p:nvSpPr>
        <p:spPr bwMode="auto">
          <a:xfrm>
            <a:off x="5359400" y="3475038"/>
            <a:ext cx="73025" cy="79375"/>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57" name="Oval 337">
            <a:extLst>
              <a:ext uri="{FF2B5EF4-FFF2-40B4-BE49-F238E27FC236}">
                <a16:creationId xmlns:a16="http://schemas.microsoft.com/office/drawing/2014/main" id="{FE514803-C015-452C-8064-CDACF371234B}"/>
              </a:ext>
            </a:extLst>
          </p:cNvPr>
          <p:cNvSpPr>
            <a:spLocks noChangeArrowheads="1"/>
          </p:cNvSpPr>
          <p:nvPr/>
        </p:nvSpPr>
        <p:spPr bwMode="auto">
          <a:xfrm>
            <a:off x="5438775" y="3463925"/>
            <a:ext cx="74613" cy="73025"/>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58" name="Oval 338">
            <a:extLst>
              <a:ext uri="{FF2B5EF4-FFF2-40B4-BE49-F238E27FC236}">
                <a16:creationId xmlns:a16="http://schemas.microsoft.com/office/drawing/2014/main" id="{2EFDF223-F44D-49BD-99A2-52B9281EA57E}"/>
              </a:ext>
            </a:extLst>
          </p:cNvPr>
          <p:cNvSpPr>
            <a:spLocks noChangeArrowheads="1"/>
          </p:cNvSpPr>
          <p:nvPr/>
        </p:nvSpPr>
        <p:spPr bwMode="auto">
          <a:xfrm>
            <a:off x="5518150" y="3446463"/>
            <a:ext cx="74613" cy="746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59" name="Oval 339">
            <a:extLst>
              <a:ext uri="{FF2B5EF4-FFF2-40B4-BE49-F238E27FC236}">
                <a16:creationId xmlns:a16="http://schemas.microsoft.com/office/drawing/2014/main" id="{8797D943-9A03-484E-847D-7A6D2733DED3}"/>
              </a:ext>
            </a:extLst>
          </p:cNvPr>
          <p:cNvSpPr>
            <a:spLocks noChangeArrowheads="1"/>
          </p:cNvSpPr>
          <p:nvPr/>
        </p:nvSpPr>
        <p:spPr bwMode="auto">
          <a:xfrm>
            <a:off x="5599113" y="3429000"/>
            <a:ext cx="79375" cy="79375"/>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60" name="Oval 340">
            <a:extLst>
              <a:ext uri="{FF2B5EF4-FFF2-40B4-BE49-F238E27FC236}">
                <a16:creationId xmlns:a16="http://schemas.microsoft.com/office/drawing/2014/main" id="{0F2C4A1A-2E99-4F66-8ABC-C5A72EF2B85E}"/>
              </a:ext>
            </a:extLst>
          </p:cNvPr>
          <p:cNvSpPr>
            <a:spLocks noChangeArrowheads="1"/>
          </p:cNvSpPr>
          <p:nvPr/>
        </p:nvSpPr>
        <p:spPr bwMode="auto">
          <a:xfrm>
            <a:off x="5678488" y="3411538"/>
            <a:ext cx="80963" cy="809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61" name="Oval 341">
            <a:extLst>
              <a:ext uri="{FF2B5EF4-FFF2-40B4-BE49-F238E27FC236}">
                <a16:creationId xmlns:a16="http://schemas.microsoft.com/office/drawing/2014/main" id="{2C409757-FA1E-4DF0-B79C-EF1BEC8A99F1}"/>
              </a:ext>
            </a:extLst>
          </p:cNvPr>
          <p:cNvSpPr>
            <a:spLocks noChangeArrowheads="1"/>
          </p:cNvSpPr>
          <p:nvPr/>
        </p:nvSpPr>
        <p:spPr bwMode="auto">
          <a:xfrm>
            <a:off x="5759450" y="3400425"/>
            <a:ext cx="79375" cy="746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62" name="Oval 342">
            <a:extLst>
              <a:ext uri="{FF2B5EF4-FFF2-40B4-BE49-F238E27FC236}">
                <a16:creationId xmlns:a16="http://schemas.microsoft.com/office/drawing/2014/main" id="{FD2745EC-9AFC-4FB3-BF3A-12EB53CC25B5}"/>
              </a:ext>
            </a:extLst>
          </p:cNvPr>
          <p:cNvSpPr>
            <a:spLocks noChangeArrowheads="1"/>
          </p:cNvSpPr>
          <p:nvPr/>
        </p:nvSpPr>
        <p:spPr bwMode="auto">
          <a:xfrm>
            <a:off x="5838825" y="3382963"/>
            <a:ext cx="79375" cy="746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63" name="Oval 343">
            <a:extLst>
              <a:ext uri="{FF2B5EF4-FFF2-40B4-BE49-F238E27FC236}">
                <a16:creationId xmlns:a16="http://schemas.microsoft.com/office/drawing/2014/main" id="{D4711819-BE77-47A4-A7D2-04B7A627EEE9}"/>
              </a:ext>
            </a:extLst>
          </p:cNvPr>
          <p:cNvSpPr>
            <a:spLocks noChangeArrowheads="1"/>
          </p:cNvSpPr>
          <p:nvPr/>
        </p:nvSpPr>
        <p:spPr bwMode="auto">
          <a:xfrm>
            <a:off x="5918200" y="3365500"/>
            <a:ext cx="80963" cy="809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64" name="Oval 344">
            <a:extLst>
              <a:ext uri="{FF2B5EF4-FFF2-40B4-BE49-F238E27FC236}">
                <a16:creationId xmlns:a16="http://schemas.microsoft.com/office/drawing/2014/main" id="{7C7565B0-214A-4D9A-8F4C-E393D94C9F73}"/>
              </a:ext>
            </a:extLst>
          </p:cNvPr>
          <p:cNvSpPr>
            <a:spLocks noChangeArrowheads="1"/>
          </p:cNvSpPr>
          <p:nvPr/>
        </p:nvSpPr>
        <p:spPr bwMode="auto">
          <a:xfrm>
            <a:off x="5999163" y="3354388"/>
            <a:ext cx="79375" cy="746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65" name="Oval 345">
            <a:extLst>
              <a:ext uri="{FF2B5EF4-FFF2-40B4-BE49-F238E27FC236}">
                <a16:creationId xmlns:a16="http://schemas.microsoft.com/office/drawing/2014/main" id="{37DBDE59-BBD2-43B6-BCC9-E747205A2B5A}"/>
              </a:ext>
            </a:extLst>
          </p:cNvPr>
          <p:cNvSpPr>
            <a:spLocks noChangeArrowheads="1"/>
          </p:cNvSpPr>
          <p:nvPr/>
        </p:nvSpPr>
        <p:spPr bwMode="auto">
          <a:xfrm>
            <a:off x="6078538" y="3336925"/>
            <a:ext cx="80963" cy="746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66" name="Oval 346">
            <a:extLst>
              <a:ext uri="{FF2B5EF4-FFF2-40B4-BE49-F238E27FC236}">
                <a16:creationId xmlns:a16="http://schemas.microsoft.com/office/drawing/2014/main" id="{45EA9612-71B8-4DCF-99FE-2980EF4F8410}"/>
              </a:ext>
            </a:extLst>
          </p:cNvPr>
          <p:cNvSpPr>
            <a:spLocks noChangeArrowheads="1"/>
          </p:cNvSpPr>
          <p:nvPr/>
        </p:nvSpPr>
        <p:spPr bwMode="auto">
          <a:xfrm>
            <a:off x="6159500" y="3321050"/>
            <a:ext cx="79375" cy="79375"/>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67" name="Oval 347">
            <a:extLst>
              <a:ext uri="{FF2B5EF4-FFF2-40B4-BE49-F238E27FC236}">
                <a16:creationId xmlns:a16="http://schemas.microsoft.com/office/drawing/2014/main" id="{B703A446-D696-48A3-8B75-6361E96793A3}"/>
              </a:ext>
            </a:extLst>
          </p:cNvPr>
          <p:cNvSpPr>
            <a:spLocks noChangeArrowheads="1"/>
          </p:cNvSpPr>
          <p:nvPr/>
        </p:nvSpPr>
        <p:spPr bwMode="auto">
          <a:xfrm>
            <a:off x="6238875" y="3308350"/>
            <a:ext cx="79375" cy="746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68" name="Oval 348">
            <a:extLst>
              <a:ext uri="{FF2B5EF4-FFF2-40B4-BE49-F238E27FC236}">
                <a16:creationId xmlns:a16="http://schemas.microsoft.com/office/drawing/2014/main" id="{E1136CBA-369F-49A6-B859-3B02E073A9B0}"/>
              </a:ext>
            </a:extLst>
          </p:cNvPr>
          <p:cNvSpPr>
            <a:spLocks noChangeArrowheads="1"/>
          </p:cNvSpPr>
          <p:nvPr/>
        </p:nvSpPr>
        <p:spPr bwMode="auto">
          <a:xfrm>
            <a:off x="6318250" y="3292475"/>
            <a:ext cx="80963" cy="73025"/>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69" name="Oval 349">
            <a:extLst>
              <a:ext uri="{FF2B5EF4-FFF2-40B4-BE49-F238E27FC236}">
                <a16:creationId xmlns:a16="http://schemas.microsoft.com/office/drawing/2014/main" id="{50A9F88C-DC7A-41F7-A2B8-EA7DA4A9F0D3}"/>
              </a:ext>
            </a:extLst>
          </p:cNvPr>
          <p:cNvSpPr>
            <a:spLocks noChangeArrowheads="1"/>
          </p:cNvSpPr>
          <p:nvPr/>
        </p:nvSpPr>
        <p:spPr bwMode="auto">
          <a:xfrm>
            <a:off x="6399213" y="3275013"/>
            <a:ext cx="79375" cy="79375"/>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70" name="Oval 350">
            <a:extLst>
              <a:ext uri="{FF2B5EF4-FFF2-40B4-BE49-F238E27FC236}">
                <a16:creationId xmlns:a16="http://schemas.microsoft.com/office/drawing/2014/main" id="{C32856F0-040C-43F0-B0D4-EE956CD2F51F}"/>
              </a:ext>
            </a:extLst>
          </p:cNvPr>
          <p:cNvSpPr>
            <a:spLocks noChangeArrowheads="1"/>
          </p:cNvSpPr>
          <p:nvPr/>
        </p:nvSpPr>
        <p:spPr bwMode="auto">
          <a:xfrm>
            <a:off x="6478588" y="3263900"/>
            <a:ext cx="80963" cy="73025"/>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71" name="Oval 351">
            <a:extLst>
              <a:ext uri="{FF2B5EF4-FFF2-40B4-BE49-F238E27FC236}">
                <a16:creationId xmlns:a16="http://schemas.microsoft.com/office/drawing/2014/main" id="{16A85F56-06CA-45B9-81C9-7E5BE2199388}"/>
              </a:ext>
            </a:extLst>
          </p:cNvPr>
          <p:cNvSpPr>
            <a:spLocks noChangeArrowheads="1"/>
          </p:cNvSpPr>
          <p:nvPr/>
        </p:nvSpPr>
        <p:spPr bwMode="auto">
          <a:xfrm>
            <a:off x="6559550" y="3246438"/>
            <a:ext cx="79375" cy="79375"/>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72" name="Oval 352">
            <a:extLst>
              <a:ext uri="{FF2B5EF4-FFF2-40B4-BE49-F238E27FC236}">
                <a16:creationId xmlns:a16="http://schemas.microsoft.com/office/drawing/2014/main" id="{5A4BAAB5-A650-4FD3-BC76-872EC16263B3}"/>
              </a:ext>
            </a:extLst>
          </p:cNvPr>
          <p:cNvSpPr>
            <a:spLocks noChangeArrowheads="1"/>
          </p:cNvSpPr>
          <p:nvPr/>
        </p:nvSpPr>
        <p:spPr bwMode="auto">
          <a:xfrm>
            <a:off x="6638925" y="3235325"/>
            <a:ext cx="79375" cy="73025"/>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73" name="Oval 353">
            <a:extLst>
              <a:ext uri="{FF2B5EF4-FFF2-40B4-BE49-F238E27FC236}">
                <a16:creationId xmlns:a16="http://schemas.microsoft.com/office/drawing/2014/main" id="{61643466-59BC-41DA-B017-620D0CEA8EFB}"/>
              </a:ext>
            </a:extLst>
          </p:cNvPr>
          <p:cNvSpPr>
            <a:spLocks noChangeArrowheads="1"/>
          </p:cNvSpPr>
          <p:nvPr/>
        </p:nvSpPr>
        <p:spPr bwMode="auto">
          <a:xfrm>
            <a:off x="6718300" y="3217863"/>
            <a:ext cx="80963" cy="746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74" name="Oval 354">
            <a:extLst>
              <a:ext uri="{FF2B5EF4-FFF2-40B4-BE49-F238E27FC236}">
                <a16:creationId xmlns:a16="http://schemas.microsoft.com/office/drawing/2014/main" id="{F2F8371F-0B16-41F1-90E4-812704982B32}"/>
              </a:ext>
            </a:extLst>
          </p:cNvPr>
          <p:cNvSpPr>
            <a:spLocks noChangeArrowheads="1"/>
          </p:cNvSpPr>
          <p:nvPr/>
        </p:nvSpPr>
        <p:spPr bwMode="auto">
          <a:xfrm>
            <a:off x="6799263" y="3200400"/>
            <a:ext cx="79375" cy="79375"/>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75" name="Oval 355">
            <a:extLst>
              <a:ext uri="{FF2B5EF4-FFF2-40B4-BE49-F238E27FC236}">
                <a16:creationId xmlns:a16="http://schemas.microsoft.com/office/drawing/2014/main" id="{EF796FC2-06B3-4DC5-A590-24C0C9DE9F2E}"/>
              </a:ext>
            </a:extLst>
          </p:cNvPr>
          <p:cNvSpPr>
            <a:spLocks noChangeArrowheads="1"/>
          </p:cNvSpPr>
          <p:nvPr/>
        </p:nvSpPr>
        <p:spPr bwMode="auto">
          <a:xfrm>
            <a:off x="6884988" y="3189288"/>
            <a:ext cx="74613" cy="746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76" name="Oval 356">
            <a:extLst>
              <a:ext uri="{FF2B5EF4-FFF2-40B4-BE49-F238E27FC236}">
                <a16:creationId xmlns:a16="http://schemas.microsoft.com/office/drawing/2014/main" id="{B6730FFB-7998-4CBB-B172-D0FFA7158F8F}"/>
              </a:ext>
            </a:extLst>
          </p:cNvPr>
          <p:cNvSpPr>
            <a:spLocks noChangeArrowheads="1"/>
          </p:cNvSpPr>
          <p:nvPr/>
        </p:nvSpPr>
        <p:spPr bwMode="auto">
          <a:xfrm>
            <a:off x="6964363" y="3171825"/>
            <a:ext cx="74613" cy="79375"/>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77" name="Oval 357">
            <a:extLst>
              <a:ext uri="{FF2B5EF4-FFF2-40B4-BE49-F238E27FC236}">
                <a16:creationId xmlns:a16="http://schemas.microsoft.com/office/drawing/2014/main" id="{66F9B1CF-2AC7-4082-B6A1-5619B2D6378F}"/>
              </a:ext>
            </a:extLst>
          </p:cNvPr>
          <p:cNvSpPr>
            <a:spLocks noChangeArrowheads="1"/>
          </p:cNvSpPr>
          <p:nvPr/>
        </p:nvSpPr>
        <p:spPr bwMode="auto">
          <a:xfrm>
            <a:off x="7045325" y="3160713"/>
            <a:ext cx="73025" cy="746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78" name="Oval 358">
            <a:extLst>
              <a:ext uri="{FF2B5EF4-FFF2-40B4-BE49-F238E27FC236}">
                <a16:creationId xmlns:a16="http://schemas.microsoft.com/office/drawing/2014/main" id="{E0B63E22-6641-4E5F-9412-30D01F959D1C}"/>
              </a:ext>
            </a:extLst>
          </p:cNvPr>
          <p:cNvSpPr>
            <a:spLocks noChangeArrowheads="1"/>
          </p:cNvSpPr>
          <p:nvPr/>
        </p:nvSpPr>
        <p:spPr bwMode="auto">
          <a:xfrm>
            <a:off x="7124700" y="3143250"/>
            <a:ext cx="74613" cy="79375"/>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79" name="Oval 359">
            <a:extLst>
              <a:ext uri="{FF2B5EF4-FFF2-40B4-BE49-F238E27FC236}">
                <a16:creationId xmlns:a16="http://schemas.microsoft.com/office/drawing/2014/main" id="{93821659-7D88-448F-B59E-D5F17168AD58}"/>
              </a:ext>
            </a:extLst>
          </p:cNvPr>
          <p:cNvSpPr>
            <a:spLocks noChangeArrowheads="1"/>
          </p:cNvSpPr>
          <p:nvPr/>
        </p:nvSpPr>
        <p:spPr bwMode="auto">
          <a:xfrm>
            <a:off x="7204075" y="3132138"/>
            <a:ext cx="74613" cy="746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80" name="Oval 360">
            <a:extLst>
              <a:ext uri="{FF2B5EF4-FFF2-40B4-BE49-F238E27FC236}">
                <a16:creationId xmlns:a16="http://schemas.microsoft.com/office/drawing/2014/main" id="{DF73A74E-B2FB-4234-8566-CE4B4D06D4EA}"/>
              </a:ext>
            </a:extLst>
          </p:cNvPr>
          <p:cNvSpPr>
            <a:spLocks noChangeArrowheads="1"/>
          </p:cNvSpPr>
          <p:nvPr/>
        </p:nvSpPr>
        <p:spPr bwMode="auto">
          <a:xfrm>
            <a:off x="7285038" y="3114675"/>
            <a:ext cx="74613" cy="79375"/>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81" name="Oval 361">
            <a:extLst>
              <a:ext uri="{FF2B5EF4-FFF2-40B4-BE49-F238E27FC236}">
                <a16:creationId xmlns:a16="http://schemas.microsoft.com/office/drawing/2014/main" id="{3E39842F-B619-42D2-916E-C1847698665B}"/>
              </a:ext>
            </a:extLst>
          </p:cNvPr>
          <p:cNvSpPr>
            <a:spLocks noChangeArrowheads="1"/>
          </p:cNvSpPr>
          <p:nvPr/>
        </p:nvSpPr>
        <p:spPr bwMode="auto">
          <a:xfrm>
            <a:off x="7364413" y="3097213"/>
            <a:ext cx="74613" cy="809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82" name="Oval 362">
            <a:extLst>
              <a:ext uri="{FF2B5EF4-FFF2-40B4-BE49-F238E27FC236}">
                <a16:creationId xmlns:a16="http://schemas.microsoft.com/office/drawing/2014/main" id="{DD5D5A80-5F34-4D6C-BAA7-20762B2D1353}"/>
              </a:ext>
            </a:extLst>
          </p:cNvPr>
          <p:cNvSpPr>
            <a:spLocks noChangeArrowheads="1"/>
          </p:cNvSpPr>
          <p:nvPr/>
        </p:nvSpPr>
        <p:spPr bwMode="auto">
          <a:xfrm>
            <a:off x="7445375" y="3086100"/>
            <a:ext cx="73025" cy="746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83" name="Oval 363">
            <a:extLst>
              <a:ext uri="{FF2B5EF4-FFF2-40B4-BE49-F238E27FC236}">
                <a16:creationId xmlns:a16="http://schemas.microsoft.com/office/drawing/2014/main" id="{5F153A68-E294-4775-B2FB-FEE4A76DE130}"/>
              </a:ext>
            </a:extLst>
          </p:cNvPr>
          <p:cNvSpPr>
            <a:spLocks noChangeArrowheads="1"/>
          </p:cNvSpPr>
          <p:nvPr/>
        </p:nvSpPr>
        <p:spPr bwMode="auto">
          <a:xfrm>
            <a:off x="7524750" y="3068638"/>
            <a:ext cx="74613" cy="809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84" name="Oval 364">
            <a:extLst>
              <a:ext uri="{FF2B5EF4-FFF2-40B4-BE49-F238E27FC236}">
                <a16:creationId xmlns:a16="http://schemas.microsoft.com/office/drawing/2014/main" id="{5AF8EB17-0129-4408-8354-785C4784978D}"/>
              </a:ext>
            </a:extLst>
          </p:cNvPr>
          <p:cNvSpPr>
            <a:spLocks noChangeArrowheads="1"/>
          </p:cNvSpPr>
          <p:nvPr/>
        </p:nvSpPr>
        <p:spPr bwMode="auto">
          <a:xfrm>
            <a:off x="7604125" y="3057525"/>
            <a:ext cx="74613" cy="746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85" name="Oval 365">
            <a:extLst>
              <a:ext uri="{FF2B5EF4-FFF2-40B4-BE49-F238E27FC236}">
                <a16:creationId xmlns:a16="http://schemas.microsoft.com/office/drawing/2014/main" id="{FE90DBA1-208E-4668-BBC9-D7AC81A4CAD5}"/>
              </a:ext>
            </a:extLst>
          </p:cNvPr>
          <p:cNvSpPr>
            <a:spLocks noChangeArrowheads="1"/>
          </p:cNvSpPr>
          <p:nvPr/>
        </p:nvSpPr>
        <p:spPr bwMode="auto">
          <a:xfrm>
            <a:off x="7685088" y="3040063"/>
            <a:ext cx="74613" cy="809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86" name="Oval 366">
            <a:extLst>
              <a:ext uri="{FF2B5EF4-FFF2-40B4-BE49-F238E27FC236}">
                <a16:creationId xmlns:a16="http://schemas.microsoft.com/office/drawing/2014/main" id="{34EE3503-AAD3-4722-A89E-76C1C478CEA3}"/>
              </a:ext>
            </a:extLst>
          </p:cNvPr>
          <p:cNvSpPr>
            <a:spLocks noChangeArrowheads="1"/>
          </p:cNvSpPr>
          <p:nvPr/>
        </p:nvSpPr>
        <p:spPr bwMode="auto">
          <a:xfrm>
            <a:off x="7764463" y="3028950"/>
            <a:ext cx="74613" cy="746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87" name="Oval 367">
            <a:extLst>
              <a:ext uri="{FF2B5EF4-FFF2-40B4-BE49-F238E27FC236}">
                <a16:creationId xmlns:a16="http://schemas.microsoft.com/office/drawing/2014/main" id="{C1A23509-0DE3-4D08-8372-F56A3EC30D24}"/>
              </a:ext>
            </a:extLst>
          </p:cNvPr>
          <p:cNvSpPr>
            <a:spLocks noChangeArrowheads="1"/>
          </p:cNvSpPr>
          <p:nvPr/>
        </p:nvSpPr>
        <p:spPr bwMode="auto">
          <a:xfrm>
            <a:off x="7845425" y="3011488"/>
            <a:ext cx="73025" cy="746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88" name="Oval 368">
            <a:extLst>
              <a:ext uri="{FF2B5EF4-FFF2-40B4-BE49-F238E27FC236}">
                <a16:creationId xmlns:a16="http://schemas.microsoft.com/office/drawing/2014/main" id="{BC7550C3-5FAD-4154-BBA0-47DCB1468DEF}"/>
              </a:ext>
            </a:extLst>
          </p:cNvPr>
          <p:cNvSpPr>
            <a:spLocks noChangeArrowheads="1"/>
          </p:cNvSpPr>
          <p:nvPr/>
        </p:nvSpPr>
        <p:spPr bwMode="auto">
          <a:xfrm>
            <a:off x="7924800" y="2994025"/>
            <a:ext cx="74613" cy="809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89" name="Oval 369">
            <a:extLst>
              <a:ext uri="{FF2B5EF4-FFF2-40B4-BE49-F238E27FC236}">
                <a16:creationId xmlns:a16="http://schemas.microsoft.com/office/drawing/2014/main" id="{5939EAF6-798F-4A2D-A792-C5F2CC925959}"/>
              </a:ext>
            </a:extLst>
          </p:cNvPr>
          <p:cNvSpPr>
            <a:spLocks noChangeArrowheads="1"/>
          </p:cNvSpPr>
          <p:nvPr/>
        </p:nvSpPr>
        <p:spPr bwMode="auto">
          <a:xfrm>
            <a:off x="8004175" y="2982913"/>
            <a:ext cx="74613" cy="746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90" name="Oval 370">
            <a:extLst>
              <a:ext uri="{FF2B5EF4-FFF2-40B4-BE49-F238E27FC236}">
                <a16:creationId xmlns:a16="http://schemas.microsoft.com/office/drawing/2014/main" id="{CFE699B4-EAB2-4D4B-8FA8-DE975DFF9C03}"/>
              </a:ext>
            </a:extLst>
          </p:cNvPr>
          <p:cNvSpPr>
            <a:spLocks noChangeArrowheads="1"/>
          </p:cNvSpPr>
          <p:nvPr/>
        </p:nvSpPr>
        <p:spPr bwMode="auto">
          <a:xfrm>
            <a:off x="8085138" y="2965450"/>
            <a:ext cx="74613" cy="746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91" name="Oval 371">
            <a:extLst>
              <a:ext uri="{FF2B5EF4-FFF2-40B4-BE49-F238E27FC236}">
                <a16:creationId xmlns:a16="http://schemas.microsoft.com/office/drawing/2014/main" id="{5F1D2BB0-6F2E-4890-A48E-75561D04AA5F}"/>
              </a:ext>
            </a:extLst>
          </p:cNvPr>
          <p:cNvSpPr>
            <a:spLocks noChangeArrowheads="1"/>
          </p:cNvSpPr>
          <p:nvPr/>
        </p:nvSpPr>
        <p:spPr bwMode="auto">
          <a:xfrm>
            <a:off x="8164513" y="2949575"/>
            <a:ext cx="74613" cy="79375"/>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92" name="Oval 372">
            <a:extLst>
              <a:ext uri="{FF2B5EF4-FFF2-40B4-BE49-F238E27FC236}">
                <a16:creationId xmlns:a16="http://schemas.microsoft.com/office/drawing/2014/main" id="{F450CFA3-79FA-4218-861F-34199D33BA33}"/>
              </a:ext>
            </a:extLst>
          </p:cNvPr>
          <p:cNvSpPr>
            <a:spLocks noChangeArrowheads="1"/>
          </p:cNvSpPr>
          <p:nvPr/>
        </p:nvSpPr>
        <p:spPr bwMode="auto">
          <a:xfrm>
            <a:off x="8245475" y="2936875"/>
            <a:ext cx="73025" cy="746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93" name="Oval 373">
            <a:extLst>
              <a:ext uri="{FF2B5EF4-FFF2-40B4-BE49-F238E27FC236}">
                <a16:creationId xmlns:a16="http://schemas.microsoft.com/office/drawing/2014/main" id="{34A78AEF-0635-4E7A-A4FE-DF7EF3013F20}"/>
              </a:ext>
            </a:extLst>
          </p:cNvPr>
          <p:cNvSpPr>
            <a:spLocks noChangeArrowheads="1"/>
          </p:cNvSpPr>
          <p:nvPr/>
        </p:nvSpPr>
        <p:spPr bwMode="auto">
          <a:xfrm>
            <a:off x="8324850" y="2921000"/>
            <a:ext cx="79375" cy="73025"/>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94" name="Oval 374">
            <a:extLst>
              <a:ext uri="{FF2B5EF4-FFF2-40B4-BE49-F238E27FC236}">
                <a16:creationId xmlns:a16="http://schemas.microsoft.com/office/drawing/2014/main" id="{4E6CCEE6-F5E9-4C82-A448-13BEFD5ADAC1}"/>
              </a:ext>
            </a:extLst>
          </p:cNvPr>
          <p:cNvSpPr>
            <a:spLocks noChangeArrowheads="1"/>
          </p:cNvSpPr>
          <p:nvPr/>
        </p:nvSpPr>
        <p:spPr bwMode="auto">
          <a:xfrm>
            <a:off x="8404225" y="2903538"/>
            <a:ext cx="80963" cy="79375"/>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95" name="Oval 375">
            <a:extLst>
              <a:ext uri="{FF2B5EF4-FFF2-40B4-BE49-F238E27FC236}">
                <a16:creationId xmlns:a16="http://schemas.microsoft.com/office/drawing/2014/main" id="{4370F72A-D037-4459-B076-C14B33E2C00D}"/>
              </a:ext>
            </a:extLst>
          </p:cNvPr>
          <p:cNvSpPr>
            <a:spLocks noChangeArrowheads="1"/>
          </p:cNvSpPr>
          <p:nvPr/>
        </p:nvSpPr>
        <p:spPr bwMode="auto">
          <a:xfrm>
            <a:off x="8485188" y="2886075"/>
            <a:ext cx="79375" cy="79375"/>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96" name="Oval 376">
            <a:extLst>
              <a:ext uri="{FF2B5EF4-FFF2-40B4-BE49-F238E27FC236}">
                <a16:creationId xmlns:a16="http://schemas.microsoft.com/office/drawing/2014/main" id="{2982AE7D-E164-4018-B07C-38A1BAB5A9DD}"/>
              </a:ext>
            </a:extLst>
          </p:cNvPr>
          <p:cNvSpPr>
            <a:spLocks noChangeArrowheads="1"/>
          </p:cNvSpPr>
          <p:nvPr/>
        </p:nvSpPr>
        <p:spPr bwMode="auto">
          <a:xfrm>
            <a:off x="8564563" y="2868613"/>
            <a:ext cx="80963" cy="809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97" name="Oval 377">
            <a:extLst>
              <a:ext uri="{FF2B5EF4-FFF2-40B4-BE49-F238E27FC236}">
                <a16:creationId xmlns:a16="http://schemas.microsoft.com/office/drawing/2014/main" id="{695B3D98-5731-475C-8750-3065DA4DD06E}"/>
              </a:ext>
            </a:extLst>
          </p:cNvPr>
          <p:cNvSpPr>
            <a:spLocks noChangeArrowheads="1"/>
          </p:cNvSpPr>
          <p:nvPr/>
        </p:nvSpPr>
        <p:spPr bwMode="auto">
          <a:xfrm>
            <a:off x="8645525" y="2857500"/>
            <a:ext cx="79375" cy="746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98" name="Oval 378">
            <a:extLst>
              <a:ext uri="{FF2B5EF4-FFF2-40B4-BE49-F238E27FC236}">
                <a16:creationId xmlns:a16="http://schemas.microsoft.com/office/drawing/2014/main" id="{C88314E4-525E-49D4-982D-6E6B3E69A20F}"/>
              </a:ext>
            </a:extLst>
          </p:cNvPr>
          <p:cNvSpPr>
            <a:spLocks noChangeArrowheads="1"/>
          </p:cNvSpPr>
          <p:nvPr/>
        </p:nvSpPr>
        <p:spPr bwMode="auto">
          <a:xfrm>
            <a:off x="8724900" y="2840038"/>
            <a:ext cx="79375" cy="746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99" name="Oval 379">
            <a:extLst>
              <a:ext uri="{FF2B5EF4-FFF2-40B4-BE49-F238E27FC236}">
                <a16:creationId xmlns:a16="http://schemas.microsoft.com/office/drawing/2014/main" id="{42186100-01FE-40C6-8D69-A9BD0801D18E}"/>
              </a:ext>
            </a:extLst>
          </p:cNvPr>
          <p:cNvSpPr>
            <a:spLocks noChangeArrowheads="1"/>
          </p:cNvSpPr>
          <p:nvPr/>
        </p:nvSpPr>
        <p:spPr bwMode="auto">
          <a:xfrm>
            <a:off x="8804275" y="2822575"/>
            <a:ext cx="80963" cy="746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100" name="Oval 380">
            <a:extLst>
              <a:ext uri="{FF2B5EF4-FFF2-40B4-BE49-F238E27FC236}">
                <a16:creationId xmlns:a16="http://schemas.microsoft.com/office/drawing/2014/main" id="{18A7F602-8A44-4C53-8F57-D119FA3A308A}"/>
              </a:ext>
            </a:extLst>
          </p:cNvPr>
          <p:cNvSpPr>
            <a:spLocks noChangeArrowheads="1"/>
          </p:cNvSpPr>
          <p:nvPr/>
        </p:nvSpPr>
        <p:spPr bwMode="auto">
          <a:xfrm>
            <a:off x="8885238" y="2800350"/>
            <a:ext cx="79375" cy="79375"/>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101" name="Oval 381">
            <a:extLst>
              <a:ext uri="{FF2B5EF4-FFF2-40B4-BE49-F238E27FC236}">
                <a16:creationId xmlns:a16="http://schemas.microsoft.com/office/drawing/2014/main" id="{3DC3D2D7-0A6D-4CD2-880A-A86416941561}"/>
              </a:ext>
            </a:extLst>
          </p:cNvPr>
          <p:cNvSpPr>
            <a:spLocks noChangeArrowheads="1"/>
          </p:cNvSpPr>
          <p:nvPr/>
        </p:nvSpPr>
        <p:spPr bwMode="auto">
          <a:xfrm>
            <a:off x="8964613" y="2782888"/>
            <a:ext cx="80963" cy="809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102" name="Oval 382">
            <a:extLst>
              <a:ext uri="{FF2B5EF4-FFF2-40B4-BE49-F238E27FC236}">
                <a16:creationId xmlns:a16="http://schemas.microsoft.com/office/drawing/2014/main" id="{9B7600D4-BBDA-498A-A2F5-71A468EEB45D}"/>
              </a:ext>
            </a:extLst>
          </p:cNvPr>
          <p:cNvSpPr>
            <a:spLocks noChangeArrowheads="1"/>
          </p:cNvSpPr>
          <p:nvPr/>
        </p:nvSpPr>
        <p:spPr bwMode="auto">
          <a:xfrm>
            <a:off x="9045575" y="2765425"/>
            <a:ext cx="79375" cy="809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103" name="Oval 383">
            <a:extLst>
              <a:ext uri="{FF2B5EF4-FFF2-40B4-BE49-F238E27FC236}">
                <a16:creationId xmlns:a16="http://schemas.microsoft.com/office/drawing/2014/main" id="{E4047B82-5F12-44C8-B123-DAF7DBC46FAD}"/>
              </a:ext>
            </a:extLst>
          </p:cNvPr>
          <p:cNvSpPr>
            <a:spLocks noChangeArrowheads="1"/>
          </p:cNvSpPr>
          <p:nvPr/>
        </p:nvSpPr>
        <p:spPr bwMode="auto">
          <a:xfrm>
            <a:off x="9124950" y="2749550"/>
            <a:ext cx="79375" cy="73025"/>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104" name="Oval 384">
            <a:extLst>
              <a:ext uri="{FF2B5EF4-FFF2-40B4-BE49-F238E27FC236}">
                <a16:creationId xmlns:a16="http://schemas.microsoft.com/office/drawing/2014/main" id="{CC7CE3F1-0CAE-4306-A6A2-6BED0F9C7739}"/>
              </a:ext>
            </a:extLst>
          </p:cNvPr>
          <p:cNvSpPr>
            <a:spLocks noChangeArrowheads="1"/>
          </p:cNvSpPr>
          <p:nvPr/>
        </p:nvSpPr>
        <p:spPr bwMode="auto">
          <a:xfrm>
            <a:off x="9204325" y="2725738"/>
            <a:ext cx="80963" cy="809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105" name="Oval 385">
            <a:extLst>
              <a:ext uri="{FF2B5EF4-FFF2-40B4-BE49-F238E27FC236}">
                <a16:creationId xmlns:a16="http://schemas.microsoft.com/office/drawing/2014/main" id="{83CF9BAA-481E-4F51-B74A-5096EA62B74F}"/>
              </a:ext>
            </a:extLst>
          </p:cNvPr>
          <p:cNvSpPr>
            <a:spLocks noChangeArrowheads="1"/>
          </p:cNvSpPr>
          <p:nvPr/>
        </p:nvSpPr>
        <p:spPr bwMode="auto">
          <a:xfrm>
            <a:off x="9285288" y="2708275"/>
            <a:ext cx="79375" cy="746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106" name="Oval 386">
            <a:extLst>
              <a:ext uri="{FF2B5EF4-FFF2-40B4-BE49-F238E27FC236}">
                <a16:creationId xmlns:a16="http://schemas.microsoft.com/office/drawing/2014/main" id="{D5DD2ED6-B639-49D1-9383-E3216B886022}"/>
              </a:ext>
            </a:extLst>
          </p:cNvPr>
          <p:cNvSpPr>
            <a:spLocks noChangeArrowheads="1"/>
          </p:cNvSpPr>
          <p:nvPr/>
        </p:nvSpPr>
        <p:spPr bwMode="auto">
          <a:xfrm>
            <a:off x="9364663" y="2686050"/>
            <a:ext cx="80963" cy="746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107" name="Oval 387">
            <a:extLst>
              <a:ext uri="{FF2B5EF4-FFF2-40B4-BE49-F238E27FC236}">
                <a16:creationId xmlns:a16="http://schemas.microsoft.com/office/drawing/2014/main" id="{E107B4E1-365D-4E32-86D3-DF54815E5443}"/>
              </a:ext>
            </a:extLst>
          </p:cNvPr>
          <p:cNvSpPr>
            <a:spLocks noChangeArrowheads="1"/>
          </p:cNvSpPr>
          <p:nvPr/>
        </p:nvSpPr>
        <p:spPr bwMode="auto">
          <a:xfrm>
            <a:off x="9445625" y="2663825"/>
            <a:ext cx="79375" cy="73025"/>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108" name="Oval 388">
            <a:extLst>
              <a:ext uri="{FF2B5EF4-FFF2-40B4-BE49-F238E27FC236}">
                <a16:creationId xmlns:a16="http://schemas.microsoft.com/office/drawing/2014/main" id="{3D29EC53-3459-44CA-A276-79944D106A3B}"/>
              </a:ext>
            </a:extLst>
          </p:cNvPr>
          <p:cNvSpPr>
            <a:spLocks noChangeArrowheads="1"/>
          </p:cNvSpPr>
          <p:nvPr/>
        </p:nvSpPr>
        <p:spPr bwMode="auto">
          <a:xfrm>
            <a:off x="9531350" y="2640013"/>
            <a:ext cx="73025" cy="746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109" name="Oval 389">
            <a:extLst>
              <a:ext uri="{FF2B5EF4-FFF2-40B4-BE49-F238E27FC236}">
                <a16:creationId xmlns:a16="http://schemas.microsoft.com/office/drawing/2014/main" id="{8E64E8E4-C5AD-49CC-A69D-B0A65E4B9539}"/>
              </a:ext>
            </a:extLst>
          </p:cNvPr>
          <p:cNvSpPr>
            <a:spLocks noChangeArrowheads="1"/>
          </p:cNvSpPr>
          <p:nvPr/>
        </p:nvSpPr>
        <p:spPr bwMode="auto">
          <a:xfrm>
            <a:off x="9610725" y="2617788"/>
            <a:ext cx="74613" cy="746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110" name="Oval 390">
            <a:extLst>
              <a:ext uri="{FF2B5EF4-FFF2-40B4-BE49-F238E27FC236}">
                <a16:creationId xmlns:a16="http://schemas.microsoft.com/office/drawing/2014/main" id="{E41CBBE5-462D-402A-A92A-7400872D2412}"/>
              </a:ext>
            </a:extLst>
          </p:cNvPr>
          <p:cNvSpPr>
            <a:spLocks noChangeArrowheads="1"/>
          </p:cNvSpPr>
          <p:nvPr/>
        </p:nvSpPr>
        <p:spPr bwMode="auto">
          <a:xfrm>
            <a:off x="9690100" y="2589213"/>
            <a:ext cx="74613" cy="79375"/>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111" name="Oval 391">
            <a:extLst>
              <a:ext uri="{FF2B5EF4-FFF2-40B4-BE49-F238E27FC236}">
                <a16:creationId xmlns:a16="http://schemas.microsoft.com/office/drawing/2014/main" id="{449D4D0A-736C-4689-8B1B-1EF8735798BD}"/>
              </a:ext>
            </a:extLst>
          </p:cNvPr>
          <p:cNvSpPr>
            <a:spLocks noChangeArrowheads="1"/>
          </p:cNvSpPr>
          <p:nvPr/>
        </p:nvSpPr>
        <p:spPr bwMode="auto">
          <a:xfrm>
            <a:off x="9771063" y="2565400"/>
            <a:ext cx="74613" cy="746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112" name="Oval 392">
            <a:extLst>
              <a:ext uri="{FF2B5EF4-FFF2-40B4-BE49-F238E27FC236}">
                <a16:creationId xmlns:a16="http://schemas.microsoft.com/office/drawing/2014/main" id="{DA1C0B1E-2299-4D2B-AA08-62B4A637A8B3}"/>
              </a:ext>
            </a:extLst>
          </p:cNvPr>
          <p:cNvSpPr>
            <a:spLocks noChangeArrowheads="1"/>
          </p:cNvSpPr>
          <p:nvPr/>
        </p:nvSpPr>
        <p:spPr bwMode="auto">
          <a:xfrm>
            <a:off x="9850438" y="2536825"/>
            <a:ext cx="74613" cy="746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113" name="Oval 393">
            <a:extLst>
              <a:ext uri="{FF2B5EF4-FFF2-40B4-BE49-F238E27FC236}">
                <a16:creationId xmlns:a16="http://schemas.microsoft.com/office/drawing/2014/main" id="{08F8A420-0070-4F92-A140-EBBA7ABF2919}"/>
              </a:ext>
            </a:extLst>
          </p:cNvPr>
          <p:cNvSpPr>
            <a:spLocks noChangeArrowheads="1"/>
          </p:cNvSpPr>
          <p:nvPr/>
        </p:nvSpPr>
        <p:spPr bwMode="auto">
          <a:xfrm>
            <a:off x="9931400" y="2508250"/>
            <a:ext cx="73025" cy="746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114" name="Oval 394">
            <a:extLst>
              <a:ext uri="{FF2B5EF4-FFF2-40B4-BE49-F238E27FC236}">
                <a16:creationId xmlns:a16="http://schemas.microsoft.com/office/drawing/2014/main" id="{C8DE5192-3148-40B1-AFD3-3EBE8674E9E3}"/>
              </a:ext>
            </a:extLst>
          </p:cNvPr>
          <p:cNvSpPr>
            <a:spLocks noChangeArrowheads="1"/>
          </p:cNvSpPr>
          <p:nvPr/>
        </p:nvSpPr>
        <p:spPr bwMode="auto">
          <a:xfrm>
            <a:off x="10010775" y="2479675"/>
            <a:ext cx="74613" cy="746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115" name="Oval 395">
            <a:extLst>
              <a:ext uri="{FF2B5EF4-FFF2-40B4-BE49-F238E27FC236}">
                <a16:creationId xmlns:a16="http://schemas.microsoft.com/office/drawing/2014/main" id="{595ADCD2-2E3E-48EE-88BA-4D9052A0F9A6}"/>
              </a:ext>
            </a:extLst>
          </p:cNvPr>
          <p:cNvSpPr>
            <a:spLocks noChangeArrowheads="1"/>
          </p:cNvSpPr>
          <p:nvPr/>
        </p:nvSpPr>
        <p:spPr bwMode="auto">
          <a:xfrm>
            <a:off x="10090150" y="2446338"/>
            <a:ext cx="74613" cy="79375"/>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116" name="Oval 396">
            <a:extLst>
              <a:ext uri="{FF2B5EF4-FFF2-40B4-BE49-F238E27FC236}">
                <a16:creationId xmlns:a16="http://schemas.microsoft.com/office/drawing/2014/main" id="{D3198CAC-39E1-4AF2-B3F2-FC60165EDFAC}"/>
              </a:ext>
            </a:extLst>
          </p:cNvPr>
          <p:cNvSpPr>
            <a:spLocks noChangeArrowheads="1"/>
          </p:cNvSpPr>
          <p:nvPr/>
        </p:nvSpPr>
        <p:spPr bwMode="auto">
          <a:xfrm>
            <a:off x="10171113" y="2411413"/>
            <a:ext cx="74613" cy="8096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117" name="Oval 397">
            <a:extLst>
              <a:ext uri="{FF2B5EF4-FFF2-40B4-BE49-F238E27FC236}">
                <a16:creationId xmlns:a16="http://schemas.microsoft.com/office/drawing/2014/main" id="{728432E6-0F30-4273-983F-91E05ABBD163}"/>
              </a:ext>
            </a:extLst>
          </p:cNvPr>
          <p:cNvSpPr>
            <a:spLocks noChangeArrowheads="1"/>
          </p:cNvSpPr>
          <p:nvPr/>
        </p:nvSpPr>
        <p:spPr bwMode="auto">
          <a:xfrm>
            <a:off x="10250488" y="2378075"/>
            <a:ext cx="74613" cy="79375"/>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118" name="Oval 398">
            <a:extLst>
              <a:ext uri="{FF2B5EF4-FFF2-40B4-BE49-F238E27FC236}">
                <a16:creationId xmlns:a16="http://schemas.microsoft.com/office/drawing/2014/main" id="{75D46746-C291-4990-9AA3-414D7BE18036}"/>
              </a:ext>
            </a:extLst>
          </p:cNvPr>
          <p:cNvSpPr>
            <a:spLocks noChangeArrowheads="1"/>
          </p:cNvSpPr>
          <p:nvPr/>
        </p:nvSpPr>
        <p:spPr bwMode="auto">
          <a:xfrm>
            <a:off x="10331450" y="2343150"/>
            <a:ext cx="73025" cy="74613"/>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119" name="Oval 399">
            <a:extLst>
              <a:ext uri="{FF2B5EF4-FFF2-40B4-BE49-F238E27FC236}">
                <a16:creationId xmlns:a16="http://schemas.microsoft.com/office/drawing/2014/main" id="{E0B8862A-8697-4776-B445-C3D2C8A938DA}"/>
              </a:ext>
            </a:extLst>
          </p:cNvPr>
          <p:cNvSpPr>
            <a:spLocks noChangeArrowheads="1"/>
          </p:cNvSpPr>
          <p:nvPr/>
        </p:nvSpPr>
        <p:spPr bwMode="auto">
          <a:xfrm>
            <a:off x="10410825" y="2303463"/>
            <a:ext cx="74613" cy="79375"/>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120" name="Freeform 400">
            <a:extLst>
              <a:ext uri="{FF2B5EF4-FFF2-40B4-BE49-F238E27FC236}">
                <a16:creationId xmlns:a16="http://schemas.microsoft.com/office/drawing/2014/main" id="{BB2F64E0-668E-4272-8293-A91B0CF3F94B}"/>
              </a:ext>
            </a:extLst>
          </p:cNvPr>
          <p:cNvSpPr>
            <a:spLocks/>
          </p:cNvSpPr>
          <p:nvPr/>
        </p:nvSpPr>
        <p:spPr bwMode="auto">
          <a:xfrm>
            <a:off x="2513013" y="2354263"/>
            <a:ext cx="7937500" cy="1760538"/>
          </a:xfrm>
          <a:custGeom>
            <a:avLst/>
            <a:gdLst>
              <a:gd name="T0" fmla="*/ 14 w 1389"/>
              <a:gd name="T1" fmla="*/ 305 h 308"/>
              <a:gd name="T2" fmla="*/ 42 w 1389"/>
              <a:gd name="T3" fmla="*/ 297 h 308"/>
              <a:gd name="T4" fmla="*/ 70 w 1389"/>
              <a:gd name="T5" fmla="*/ 291 h 308"/>
              <a:gd name="T6" fmla="*/ 98 w 1389"/>
              <a:gd name="T7" fmla="*/ 284 h 308"/>
              <a:gd name="T8" fmla="*/ 126 w 1389"/>
              <a:gd name="T9" fmla="*/ 278 h 308"/>
              <a:gd name="T10" fmla="*/ 154 w 1389"/>
              <a:gd name="T11" fmla="*/ 272 h 308"/>
              <a:gd name="T12" fmla="*/ 182 w 1389"/>
              <a:gd name="T13" fmla="*/ 266 h 308"/>
              <a:gd name="T14" fmla="*/ 210 w 1389"/>
              <a:gd name="T15" fmla="*/ 260 h 308"/>
              <a:gd name="T16" fmla="*/ 238 w 1389"/>
              <a:gd name="T17" fmla="*/ 255 h 308"/>
              <a:gd name="T18" fmla="*/ 266 w 1389"/>
              <a:gd name="T19" fmla="*/ 249 h 308"/>
              <a:gd name="T20" fmla="*/ 294 w 1389"/>
              <a:gd name="T21" fmla="*/ 244 h 308"/>
              <a:gd name="T22" fmla="*/ 322 w 1389"/>
              <a:gd name="T23" fmla="*/ 239 h 308"/>
              <a:gd name="T24" fmla="*/ 350 w 1389"/>
              <a:gd name="T25" fmla="*/ 233 h 308"/>
              <a:gd name="T26" fmla="*/ 378 w 1389"/>
              <a:gd name="T27" fmla="*/ 228 h 308"/>
              <a:gd name="T28" fmla="*/ 406 w 1389"/>
              <a:gd name="T29" fmla="*/ 222 h 308"/>
              <a:gd name="T30" fmla="*/ 435 w 1389"/>
              <a:gd name="T31" fmla="*/ 217 h 308"/>
              <a:gd name="T32" fmla="*/ 463 w 1389"/>
              <a:gd name="T33" fmla="*/ 212 h 308"/>
              <a:gd name="T34" fmla="*/ 491 w 1389"/>
              <a:gd name="T35" fmla="*/ 206 h 308"/>
              <a:gd name="T36" fmla="*/ 519 w 1389"/>
              <a:gd name="T37" fmla="*/ 200 h 308"/>
              <a:gd name="T38" fmla="*/ 547 w 1389"/>
              <a:gd name="T39" fmla="*/ 195 h 308"/>
              <a:gd name="T40" fmla="*/ 575 w 1389"/>
              <a:gd name="T41" fmla="*/ 190 h 308"/>
              <a:gd name="T42" fmla="*/ 603 w 1389"/>
              <a:gd name="T43" fmla="*/ 184 h 308"/>
              <a:gd name="T44" fmla="*/ 631 w 1389"/>
              <a:gd name="T45" fmla="*/ 179 h 308"/>
              <a:gd name="T46" fmla="*/ 659 w 1389"/>
              <a:gd name="T47" fmla="*/ 173 h 308"/>
              <a:gd name="T48" fmla="*/ 687 w 1389"/>
              <a:gd name="T49" fmla="*/ 168 h 308"/>
              <a:gd name="T50" fmla="*/ 715 w 1389"/>
              <a:gd name="T51" fmla="*/ 163 h 308"/>
              <a:gd name="T52" fmla="*/ 743 w 1389"/>
              <a:gd name="T53" fmla="*/ 158 h 308"/>
              <a:gd name="T54" fmla="*/ 771 w 1389"/>
              <a:gd name="T55" fmla="*/ 153 h 308"/>
              <a:gd name="T56" fmla="*/ 799 w 1389"/>
              <a:gd name="T57" fmla="*/ 147 h 308"/>
              <a:gd name="T58" fmla="*/ 827 w 1389"/>
              <a:gd name="T59" fmla="*/ 142 h 308"/>
              <a:gd name="T60" fmla="*/ 855 w 1389"/>
              <a:gd name="T61" fmla="*/ 137 h 308"/>
              <a:gd name="T62" fmla="*/ 883 w 1389"/>
              <a:gd name="T63" fmla="*/ 132 h 308"/>
              <a:gd name="T64" fmla="*/ 912 w 1389"/>
              <a:gd name="T65" fmla="*/ 127 h 308"/>
              <a:gd name="T66" fmla="*/ 940 w 1389"/>
              <a:gd name="T67" fmla="*/ 121 h 308"/>
              <a:gd name="T68" fmla="*/ 968 w 1389"/>
              <a:gd name="T69" fmla="*/ 116 h 308"/>
              <a:gd name="T70" fmla="*/ 996 w 1389"/>
              <a:gd name="T71" fmla="*/ 111 h 308"/>
              <a:gd name="T72" fmla="*/ 1024 w 1389"/>
              <a:gd name="T73" fmla="*/ 105 h 308"/>
              <a:gd name="T74" fmla="*/ 1052 w 1389"/>
              <a:gd name="T75" fmla="*/ 99 h 308"/>
              <a:gd name="T76" fmla="*/ 1080 w 1389"/>
              <a:gd name="T77" fmla="*/ 93 h 308"/>
              <a:gd name="T78" fmla="*/ 1108 w 1389"/>
              <a:gd name="T79" fmla="*/ 87 h 308"/>
              <a:gd name="T80" fmla="*/ 1136 w 1389"/>
              <a:gd name="T81" fmla="*/ 81 h 308"/>
              <a:gd name="T82" fmla="*/ 1164 w 1389"/>
              <a:gd name="T83" fmla="*/ 74 h 308"/>
              <a:gd name="T84" fmla="*/ 1192 w 1389"/>
              <a:gd name="T85" fmla="*/ 66 h 308"/>
              <a:gd name="T86" fmla="*/ 1220 w 1389"/>
              <a:gd name="T87" fmla="*/ 58 h 308"/>
              <a:gd name="T88" fmla="*/ 1248 w 1389"/>
              <a:gd name="T89" fmla="*/ 50 h 308"/>
              <a:gd name="T90" fmla="*/ 1276 w 1389"/>
              <a:gd name="T91" fmla="*/ 41 h 308"/>
              <a:gd name="T92" fmla="*/ 1304 w 1389"/>
              <a:gd name="T93" fmla="*/ 32 h 308"/>
              <a:gd name="T94" fmla="*/ 1332 w 1389"/>
              <a:gd name="T95" fmla="*/ 22 h 308"/>
              <a:gd name="T96" fmla="*/ 1361 w 1389"/>
              <a:gd name="T97" fmla="*/ 11 h 308"/>
              <a:gd name="T98" fmla="*/ 1389 w 1389"/>
              <a:gd name="T99"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9" h="308">
                <a:moveTo>
                  <a:pt x="0" y="308"/>
                </a:moveTo>
                <a:lnTo>
                  <a:pt x="14" y="305"/>
                </a:lnTo>
                <a:lnTo>
                  <a:pt x="28" y="301"/>
                </a:lnTo>
                <a:lnTo>
                  <a:pt x="42" y="297"/>
                </a:lnTo>
                <a:lnTo>
                  <a:pt x="56" y="294"/>
                </a:lnTo>
                <a:lnTo>
                  <a:pt x="70" y="291"/>
                </a:lnTo>
                <a:lnTo>
                  <a:pt x="84" y="287"/>
                </a:lnTo>
                <a:lnTo>
                  <a:pt x="98" y="284"/>
                </a:lnTo>
                <a:lnTo>
                  <a:pt x="112" y="281"/>
                </a:lnTo>
                <a:lnTo>
                  <a:pt x="126" y="278"/>
                </a:lnTo>
                <a:lnTo>
                  <a:pt x="140" y="275"/>
                </a:lnTo>
                <a:lnTo>
                  <a:pt x="154" y="272"/>
                </a:lnTo>
                <a:lnTo>
                  <a:pt x="168" y="269"/>
                </a:lnTo>
                <a:lnTo>
                  <a:pt x="182" y="266"/>
                </a:lnTo>
                <a:lnTo>
                  <a:pt x="196" y="263"/>
                </a:lnTo>
                <a:lnTo>
                  <a:pt x="210" y="260"/>
                </a:lnTo>
                <a:lnTo>
                  <a:pt x="224" y="258"/>
                </a:lnTo>
                <a:lnTo>
                  <a:pt x="238" y="255"/>
                </a:lnTo>
                <a:lnTo>
                  <a:pt x="252" y="252"/>
                </a:lnTo>
                <a:lnTo>
                  <a:pt x="266" y="249"/>
                </a:lnTo>
                <a:lnTo>
                  <a:pt x="280" y="247"/>
                </a:lnTo>
                <a:lnTo>
                  <a:pt x="294" y="244"/>
                </a:lnTo>
                <a:lnTo>
                  <a:pt x="308" y="241"/>
                </a:lnTo>
                <a:lnTo>
                  <a:pt x="322" y="239"/>
                </a:lnTo>
                <a:lnTo>
                  <a:pt x="336" y="236"/>
                </a:lnTo>
                <a:lnTo>
                  <a:pt x="350" y="233"/>
                </a:lnTo>
                <a:lnTo>
                  <a:pt x="364" y="231"/>
                </a:lnTo>
                <a:lnTo>
                  <a:pt x="378" y="228"/>
                </a:lnTo>
                <a:lnTo>
                  <a:pt x="392" y="225"/>
                </a:lnTo>
                <a:lnTo>
                  <a:pt x="406" y="222"/>
                </a:lnTo>
                <a:lnTo>
                  <a:pt x="421" y="220"/>
                </a:lnTo>
                <a:lnTo>
                  <a:pt x="435" y="217"/>
                </a:lnTo>
                <a:lnTo>
                  <a:pt x="449" y="214"/>
                </a:lnTo>
                <a:lnTo>
                  <a:pt x="463" y="212"/>
                </a:lnTo>
                <a:lnTo>
                  <a:pt x="477" y="209"/>
                </a:lnTo>
                <a:lnTo>
                  <a:pt x="491" y="206"/>
                </a:lnTo>
                <a:lnTo>
                  <a:pt x="505" y="203"/>
                </a:lnTo>
                <a:lnTo>
                  <a:pt x="519" y="200"/>
                </a:lnTo>
                <a:lnTo>
                  <a:pt x="533" y="198"/>
                </a:lnTo>
                <a:lnTo>
                  <a:pt x="547" y="195"/>
                </a:lnTo>
                <a:lnTo>
                  <a:pt x="561" y="192"/>
                </a:lnTo>
                <a:lnTo>
                  <a:pt x="575" y="190"/>
                </a:lnTo>
                <a:lnTo>
                  <a:pt x="589" y="187"/>
                </a:lnTo>
                <a:lnTo>
                  <a:pt x="603" y="184"/>
                </a:lnTo>
                <a:lnTo>
                  <a:pt x="617" y="181"/>
                </a:lnTo>
                <a:lnTo>
                  <a:pt x="631" y="179"/>
                </a:lnTo>
                <a:lnTo>
                  <a:pt x="645" y="176"/>
                </a:lnTo>
                <a:lnTo>
                  <a:pt x="659" y="173"/>
                </a:lnTo>
                <a:lnTo>
                  <a:pt x="673" y="171"/>
                </a:lnTo>
                <a:lnTo>
                  <a:pt x="687" y="168"/>
                </a:lnTo>
                <a:lnTo>
                  <a:pt x="701" y="166"/>
                </a:lnTo>
                <a:lnTo>
                  <a:pt x="715" y="163"/>
                </a:lnTo>
                <a:lnTo>
                  <a:pt x="729" y="160"/>
                </a:lnTo>
                <a:lnTo>
                  <a:pt x="743" y="158"/>
                </a:lnTo>
                <a:lnTo>
                  <a:pt x="757" y="155"/>
                </a:lnTo>
                <a:lnTo>
                  <a:pt x="771" y="153"/>
                </a:lnTo>
                <a:lnTo>
                  <a:pt x="785" y="150"/>
                </a:lnTo>
                <a:lnTo>
                  <a:pt x="799" y="147"/>
                </a:lnTo>
                <a:lnTo>
                  <a:pt x="813" y="145"/>
                </a:lnTo>
                <a:lnTo>
                  <a:pt x="827" y="142"/>
                </a:lnTo>
                <a:lnTo>
                  <a:pt x="841" y="140"/>
                </a:lnTo>
                <a:lnTo>
                  <a:pt x="855" y="137"/>
                </a:lnTo>
                <a:lnTo>
                  <a:pt x="869" y="135"/>
                </a:lnTo>
                <a:lnTo>
                  <a:pt x="883" y="132"/>
                </a:lnTo>
                <a:lnTo>
                  <a:pt x="898" y="129"/>
                </a:lnTo>
                <a:lnTo>
                  <a:pt x="912" y="127"/>
                </a:lnTo>
                <a:lnTo>
                  <a:pt x="926" y="124"/>
                </a:lnTo>
                <a:lnTo>
                  <a:pt x="940" y="121"/>
                </a:lnTo>
                <a:lnTo>
                  <a:pt x="954" y="119"/>
                </a:lnTo>
                <a:lnTo>
                  <a:pt x="968" y="116"/>
                </a:lnTo>
                <a:lnTo>
                  <a:pt x="982" y="113"/>
                </a:lnTo>
                <a:lnTo>
                  <a:pt x="996" y="111"/>
                </a:lnTo>
                <a:lnTo>
                  <a:pt x="1010" y="108"/>
                </a:lnTo>
                <a:lnTo>
                  <a:pt x="1024" y="105"/>
                </a:lnTo>
                <a:lnTo>
                  <a:pt x="1038" y="102"/>
                </a:lnTo>
                <a:lnTo>
                  <a:pt x="1052" y="99"/>
                </a:lnTo>
                <a:lnTo>
                  <a:pt x="1066" y="96"/>
                </a:lnTo>
                <a:lnTo>
                  <a:pt x="1080" y="93"/>
                </a:lnTo>
                <a:lnTo>
                  <a:pt x="1094" y="90"/>
                </a:lnTo>
                <a:lnTo>
                  <a:pt x="1108" y="87"/>
                </a:lnTo>
                <a:lnTo>
                  <a:pt x="1122" y="84"/>
                </a:lnTo>
                <a:lnTo>
                  <a:pt x="1136" y="81"/>
                </a:lnTo>
                <a:lnTo>
                  <a:pt x="1150" y="77"/>
                </a:lnTo>
                <a:lnTo>
                  <a:pt x="1164" y="74"/>
                </a:lnTo>
                <a:lnTo>
                  <a:pt x="1178" y="70"/>
                </a:lnTo>
                <a:lnTo>
                  <a:pt x="1192" y="66"/>
                </a:lnTo>
                <a:lnTo>
                  <a:pt x="1206" y="63"/>
                </a:lnTo>
                <a:lnTo>
                  <a:pt x="1220" y="58"/>
                </a:lnTo>
                <a:lnTo>
                  <a:pt x="1234" y="54"/>
                </a:lnTo>
                <a:lnTo>
                  <a:pt x="1248" y="50"/>
                </a:lnTo>
                <a:lnTo>
                  <a:pt x="1262" y="46"/>
                </a:lnTo>
                <a:lnTo>
                  <a:pt x="1276" y="41"/>
                </a:lnTo>
                <a:lnTo>
                  <a:pt x="1290" y="36"/>
                </a:lnTo>
                <a:lnTo>
                  <a:pt x="1304" y="32"/>
                </a:lnTo>
                <a:lnTo>
                  <a:pt x="1318" y="27"/>
                </a:lnTo>
                <a:lnTo>
                  <a:pt x="1332" y="22"/>
                </a:lnTo>
                <a:lnTo>
                  <a:pt x="1346" y="16"/>
                </a:lnTo>
                <a:lnTo>
                  <a:pt x="1361" y="11"/>
                </a:lnTo>
                <a:lnTo>
                  <a:pt x="1375" y="6"/>
                </a:lnTo>
                <a:lnTo>
                  <a:pt x="1389" y="0"/>
                </a:lnTo>
              </a:path>
            </a:pathLst>
          </a:custGeom>
          <a:noFill/>
          <a:ln w="2857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21" name="Line 401">
            <a:extLst>
              <a:ext uri="{FF2B5EF4-FFF2-40B4-BE49-F238E27FC236}">
                <a16:creationId xmlns:a16="http://schemas.microsoft.com/office/drawing/2014/main" id="{53B8022D-1AB9-43F6-BC34-656BE194B003}"/>
              </a:ext>
            </a:extLst>
          </p:cNvPr>
          <p:cNvSpPr>
            <a:spLocks noChangeShapeType="1"/>
          </p:cNvSpPr>
          <p:nvPr/>
        </p:nvSpPr>
        <p:spPr bwMode="auto">
          <a:xfrm flipV="1">
            <a:off x="2278063" y="954088"/>
            <a:ext cx="0" cy="469265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22" name="Line 402">
            <a:extLst>
              <a:ext uri="{FF2B5EF4-FFF2-40B4-BE49-F238E27FC236}">
                <a16:creationId xmlns:a16="http://schemas.microsoft.com/office/drawing/2014/main" id="{0144DABC-8FA2-4929-A5D0-328AB1A4F0A5}"/>
              </a:ext>
            </a:extLst>
          </p:cNvPr>
          <p:cNvSpPr>
            <a:spLocks noChangeShapeType="1"/>
          </p:cNvSpPr>
          <p:nvPr/>
        </p:nvSpPr>
        <p:spPr bwMode="auto">
          <a:xfrm flipH="1">
            <a:off x="2187575" y="5497513"/>
            <a:ext cx="9048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23" name="Rectangle 403">
            <a:extLst>
              <a:ext uri="{FF2B5EF4-FFF2-40B4-BE49-F238E27FC236}">
                <a16:creationId xmlns:a16="http://schemas.microsoft.com/office/drawing/2014/main" id="{E9519251-9CE8-4CAF-9C33-174CC1E358C1}"/>
              </a:ext>
            </a:extLst>
          </p:cNvPr>
          <p:cNvSpPr>
            <a:spLocks noChangeArrowheads="1"/>
          </p:cNvSpPr>
          <p:nvPr/>
        </p:nvSpPr>
        <p:spPr bwMode="auto">
          <a:xfrm rot="16200000">
            <a:off x="1954213" y="5305425"/>
            <a:ext cx="1143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cs typeface="Arial" panose="020B0604020202020204" pitchFamily="34" charset="0"/>
              </a:rPr>
              <a:t>0</a:t>
            </a:r>
            <a:endParaRPr kumimoji="0" lang="en-US" altLang="en-US" sz="1400" b="0" i="0" u="none" strike="noStrike" cap="none" normalizeH="0" baseline="0">
              <a:ln>
                <a:noFill/>
              </a:ln>
              <a:solidFill>
                <a:schemeClr val="tx1"/>
              </a:solidFill>
              <a:effectLst/>
              <a:cs typeface="Arial" panose="020B0604020202020204" pitchFamily="34" charset="0"/>
            </a:endParaRPr>
          </a:p>
        </p:txBody>
      </p:sp>
      <p:sp>
        <p:nvSpPr>
          <p:cNvPr id="124" name="Line 404">
            <a:extLst>
              <a:ext uri="{FF2B5EF4-FFF2-40B4-BE49-F238E27FC236}">
                <a16:creationId xmlns:a16="http://schemas.microsoft.com/office/drawing/2014/main" id="{B949811D-B7B7-43F1-809D-27A9DC11AB66}"/>
              </a:ext>
            </a:extLst>
          </p:cNvPr>
          <p:cNvSpPr>
            <a:spLocks noChangeShapeType="1"/>
          </p:cNvSpPr>
          <p:nvPr/>
        </p:nvSpPr>
        <p:spPr bwMode="auto">
          <a:xfrm flipH="1">
            <a:off x="2187575" y="4618038"/>
            <a:ext cx="9048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25" name="Rectangle 405">
            <a:extLst>
              <a:ext uri="{FF2B5EF4-FFF2-40B4-BE49-F238E27FC236}">
                <a16:creationId xmlns:a16="http://schemas.microsoft.com/office/drawing/2014/main" id="{44970C53-22AD-4BE9-8219-C776AE2A07F1}"/>
              </a:ext>
            </a:extLst>
          </p:cNvPr>
          <p:cNvSpPr>
            <a:spLocks noChangeArrowheads="1"/>
          </p:cNvSpPr>
          <p:nvPr/>
        </p:nvSpPr>
        <p:spPr bwMode="auto">
          <a:xfrm rot="16200000">
            <a:off x="1895475" y="4427538"/>
            <a:ext cx="2270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cs typeface="Arial" panose="020B0604020202020204" pitchFamily="34" charset="0"/>
              </a:rPr>
              <a:t>20</a:t>
            </a:r>
            <a:endParaRPr kumimoji="0" lang="en-US" altLang="en-US" sz="1400" b="0" i="0" u="none" strike="noStrike" cap="none" normalizeH="0" baseline="0">
              <a:ln>
                <a:noFill/>
              </a:ln>
              <a:solidFill>
                <a:schemeClr val="tx1"/>
              </a:solidFill>
              <a:effectLst/>
              <a:cs typeface="Arial" panose="020B0604020202020204" pitchFamily="34" charset="0"/>
            </a:endParaRPr>
          </a:p>
        </p:txBody>
      </p:sp>
      <p:sp>
        <p:nvSpPr>
          <p:cNvPr id="126" name="Line 406">
            <a:extLst>
              <a:ext uri="{FF2B5EF4-FFF2-40B4-BE49-F238E27FC236}">
                <a16:creationId xmlns:a16="http://schemas.microsoft.com/office/drawing/2014/main" id="{BA725F12-DE4B-49FC-9EBC-8D7C391B303C}"/>
              </a:ext>
            </a:extLst>
          </p:cNvPr>
          <p:cNvSpPr>
            <a:spLocks noChangeShapeType="1"/>
          </p:cNvSpPr>
          <p:nvPr/>
        </p:nvSpPr>
        <p:spPr bwMode="auto">
          <a:xfrm flipH="1">
            <a:off x="2187575" y="3736975"/>
            <a:ext cx="9048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27" name="Rectangle 407">
            <a:extLst>
              <a:ext uri="{FF2B5EF4-FFF2-40B4-BE49-F238E27FC236}">
                <a16:creationId xmlns:a16="http://schemas.microsoft.com/office/drawing/2014/main" id="{A1E6F27D-68C9-48DE-8EA8-DE0D96AFD58A}"/>
              </a:ext>
            </a:extLst>
          </p:cNvPr>
          <p:cNvSpPr>
            <a:spLocks noChangeArrowheads="1"/>
          </p:cNvSpPr>
          <p:nvPr/>
        </p:nvSpPr>
        <p:spPr bwMode="auto">
          <a:xfrm rot="16200000">
            <a:off x="1895475" y="3549650"/>
            <a:ext cx="2270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cs typeface="Arial" panose="020B0604020202020204" pitchFamily="34" charset="0"/>
              </a:rPr>
              <a:t>40</a:t>
            </a:r>
            <a:endParaRPr kumimoji="0" lang="en-US" altLang="en-US" sz="1400" b="0" i="0" u="none" strike="noStrike" cap="none" normalizeH="0" baseline="0" dirty="0">
              <a:ln>
                <a:noFill/>
              </a:ln>
              <a:solidFill>
                <a:schemeClr val="tx1"/>
              </a:solidFill>
              <a:effectLst/>
              <a:cs typeface="Arial" panose="020B0604020202020204" pitchFamily="34" charset="0"/>
            </a:endParaRPr>
          </a:p>
        </p:txBody>
      </p:sp>
      <p:sp>
        <p:nvSpPr>
          <p:cNvPr id="128" name="Line 408">
            <a:extLst>
              <a:ext uri="{FF2B5EF4-FFF2-40B4-BE49-F238E27FC236}">
                <a16:creationId xmlns:a16="http://schemas.microsoft.com/office/drawing/2014/main" id="{743B972E-20AA-4EF8-A541-548149257ED9}"/>
              </a:ext>
            </a:extLst>
          </p:cNvPr>
          <p:cNvSpPr>
            <a:spLocks noChangeShapeType="1"/>
          </p:cNvSpPr>
          <p:nvPr/>
        </p:nvSpPr>
        <p:spPr bwMode="auto">
          <a:xfrm flipH="1">
            <a:off x="2187575" y="2863850"/>
            <a:ext cx="9048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29" name="Rectangle 409">
            <a:extLst>
              <a:ext uri="{FF2B5EF4-FFF2-40B4-BE49-F238E27FC236}">
                <a16:creationId xmlns:a16="http://schemas.microsoft.com/office/drawing/2014/main" id="{2EAD85C4-DD13-4017-8941-F10C48215E6D}"/>
              </a:ext>
            </a:extLst>
          </p:cNvPr>
          <p:cNvSpPr>
            <a:spLocks noChangeArrowheads="1"/>
          </p:cNvSpPr>
          <p:nvPr/>
        </p:nvSpPr>
        <p:spPr bwMode="auto">
          <a:xfrm rot="16200000">
            <a:off x="1895475" y="2674938"/>
            <a:ext cx="2270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cs typeface="Arial" panose="020B0604020202020204" pitchFamily="34" charset="0"/>
              </a:rPr>
              <a:t>60</a:t>
            </a:r>
            <a:endParaRPr kumimoji="0" lang="en-US" altLang="en-US" sz="1400" b="0" i="0" u="none" strike="noStrike" cap="none" normalizeH="0" baseline="0">
              <a:ln>
                <a:noFill/>
              </a:ln>
              <a:solidFill>
                <a:schemeClr val="tx1"/>
              </a:solidFill>
              <a:effectLst/>
              <a:cs typeface="Arial" panose="020B0604020202020204" pitchFamily="34" charset="0"/>
            </a:endParaRPr>
          </a:p>
        </p:txBody>
      </p:sp>
      <p:sp>
        <p:nvSpPr>
          <p:cNvPr id="130" name="Line 410">
            <a:extLst>
              <a:ext uri="{FF2B5EF4-FFF2-40B4-BE49-F238E27FC236}">
                <a16:creationId xmlns:a16="http://schemas.microsoft.com/office/drawing/2014/main" id="{C614CD1C-6EBC-4538-9A58-3AD980BB0236}"/>
              </a:ext>
            </a:extLst>
          </p:cNvPr>
          <p:cNvSpPr>
            <a:spLocks noChangeShapeType="1"/>
          </p:cNvSpPr>
          <p:nvPr/>
        </p:nvSpPr>
        <p:spPr bwMode="auto">
          <a:xfrm flipH="1">
            <a:off x="2187575" y="1982788"/>
            <a:ext cx="9048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31" name="Rectangle 411">
            <a:extLst>
              <a:ext uri="{FF2B5EF4-FFF2-40B4-BE49-F238E27FC236}">
                <a16:creationId xmlns:a16="http://schemas.microsoft.com/office/drawing/2014/main" id="{08414DC6-3B2B-49A1-970A-8694B737BE8E}"/>
              </a:ext>
            </a:extLst>
          </p:cNvPr>
          <p:cNvSpPr>
            <a:spLocks noChangeArrowheads="1"/>
          </p:cNvSpPr>
          <p:nvPr/>
        </p:nvSpPr>
        <p:spPr bwMode="auto">
          <a:xfrm rot="16200000">
            <a:off x="1895475" y="1793875"/>
            <a:ext cx="2270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cs typeface="Arial" panose="020B0604020202020204" pitchFamily="34" charset="0"/>
              </a:rPr>
              <a:t>80</a:t>
            </a:r>
            <a:endParaRPr kumimoji="0" lang="en-US" altLang="en-US" sz="1400" b="0" i="0" u="none" strike="noStrike" cap="none" normalizeH="0" baseline="0">
              <a:ln>
                <a:noFill/>
              </a:ln>
              <a:solidFill>
                <a:schemeClr val="tx1"/>
              </a:solidFill>
              <a:effectLst/>
              <a:cs typeface="Arial" panose="020B0604020202020204" pitchFamily="34" charset="0"/>
            </a:endParaRPr>
          </a:p>
        </p:txBody>
      </p:sp>
      <p:sp>
        <p:nvSpPr>
          <p:cNvPr id="132" name="Line 412">
            <a:extLst>
              <a:ext uri="{FF2B5EF4-FFF2-40B4-BE49-F238E27FC236}">
                <a16:creationId xmlns:a16="http://schemas.microsoft.com/office/drawing/2014/main" id="{5984943B-AC3D-45FA-BDE6-036E03A34449}"/>
              </a:ext>
            </a:extLst>
          </p:cNvPr>
          <p:cNvSpPr>
            <a:spLocks noChangeShapeType="1"/>
          </p:cNvSpPr>
          <p:nvPr/>
        </p:nvSpPr>
        <p:spPr bwMode="auto">
          <a:xfrm flipH="1">
            <a:off x="2187575" y="1103313"/>
            <a:ext cx="9048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33" name="Rectangle 413">
            <a:extLst>
              <a:ext uri="{FF2B5EF4-FFF2-40B4-BE49-F238E27FC236}">
                <a16:creationId xmlns:a16="http://schemas.microsoft.com/office/drawing/2014/main" id="{4167C5D9-94A2-4C9D-B096-8F8B5B5E1E02}"/>
              </a:ext>
            </a:extLst>
          </p:cNvPr>
          <p:cNvSpPr>
            <a:spLocks noChangeArrowheads="1"/>
          </p:cNvSpPr>
          <p:nvPr/>
        </p:nvSpPr>
        <p:spPr bwMode="auto">
          <a:xfrm rot="16200000">
            <a:off x="1836738" y="915988"/>
            <a:ext cx="3413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cs typeface="Arial" panose="020B0604020202020204" pitchFamily="34" charset="0"/>
              </a:rPr>
              <a:t>100</a:t>
            </a:r>
            <a:endParaRPr kumimoji="0" lang="en-US" altLang="en-US" sz="1400" b="0" i="0" u="none" strike="noStrike" cap="none" normalizeH="0" baseline="0" dirty="0">
              <a:ln>
                <a:noFill/>
              </a:ln>
              <a:solidFill>
                <a:schemeClr val="tx1"/>
              </a:solidFill>
              <a:effectLst/>
              <a:cs typeface="Arial" panose="020B0604020202020204" pitchFamily="34" charset="0"/>
            </a:endParaRPr>
          </a:p>
        </p:txBody>
      </p:sp>
      <p:sp>
        <p:nvSpPr>
          <p:cNvPr id="134" name="Rectangle 414">
            <a:extLst>
              <a:ext uri="{FF2B5EF4-FFF2-40B4-BE49-F238E27FC236}">
                <a16:creationId xmlns:a16="http://schemas.microsoft.com/office/drawing/2014/main" id="{FB8365B7-0280-4680-8938-1B71B6F6C76C}"/>
              </a:ext>
            </a:extLst>
          </p:cNvPr>
          <p:cNvSpPr>
            <a:spLocks noChangeArrowheads="1"/>
          </p:cNvSpPr>
          <p:nvPr/>
        </p:nvSpPr>
        <p:spPr bwMode="auto">
          <a:xfrm rot="16200000">
            <a:off x="-739639" y="3099207"/>
            <a:ext cx="48304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cs typeface="Arial" panose="020B0604020202020204" pitchFamily="34" charset="0"/>
              </a:rPr>
              <a:t>Children’s Mean </a:t>
            </a:r>
            <a:r>
              <a:rPr kumimoji="0" lang="en-US" altLang="en-US" b="0" i="0" u="none" strike="noStrike" cap="none" normalizeH="0" baseline="0" dirty="0" err="1">
                <a:ln>
                  <a:noFill/>
                </a:ln>
                <a:solidFill>
                  <a:srgbClr val="000000"/>
                </a:solidFill>
                <a:effectLst/>
                <a:cs typeface="Arial" panose="020B0604020202020204" pitchFamily="34" charset="0"/>
              </a:rPr>
              <a:t>Hhold</a:t>
            </a:r>
            <a:r>
              <a:rPr kumimoji="0" lang="en-US" altLang="en-US" b="0" i="0" u="none" strike="noStrike" cap="none" normalizeH="0" baseline="0" dirty="0">
                <a:ln>
                  <a:noFill/>
                </a:ln>
                <a:solidFill>
                  <a:srgbClr val="000000"/>
                </a:solidFill>
                <a:effectLst/>
                <a:cs typeface="Arial" panose="020B0604020202020204" pitchFamily="34" charset="0"/>
              </a:rPr>
              <a:t>. Inc. Rank (Ages 31-37)</a:t>
            </a:r>
            <a:endParaRPr kumimoji="0" lang="en-US" altLang="en-US" sz="1600" b="0" i="0" u="none" strike="noStrike" cap="none" normalizeH="0" baseline="0" dirty="0">
              <a:ln>
                <a:noFill/>
              </a:ln>
              <a:solidFill>
                <a:schemeClr val="tx1"/>
              </a:solidFill>
              <a:effectLst/>
              <a:cs typeface="Arial" panose="020B0604020202020204" pitchFamily="34" charset="0"/>
            </a:endParaRPr>
          </a:p>
        </p:txBody>
      </p:sp>
      <p:sp>
        <p:nvSpPr>
          <p:cNvPr id="135" name="Line 415">
            <a:extLst>
              <a:ext uri="{FF2B5EF4-FFF2-40B4-BE49-F238E27FC236}">
                <a16:creationId xmlns:a16="http://schemas.microsoft.com/office/drawing/2014/main" id="{73917016-D12D-4F55-89C6-A927BAC6A8BA}"/>
              </a:ext>
            </a:extLst>
          </p:cNvPr>
          <p:cNvSpPr>
            <a:spLocks noChangeShapeType="1"/>
          </p:cNvSpPr>
          <p:nvPr/>
        </p:nvSpPr>
        <p:spPr bwMode="auto">
          <a:xfrm>
            <a:off x="2278063" y="5646738"/>
            <a:ext cx="8321675"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36" name="Line 416">
            <a:extLst>
              <a:ext uri="{FF2B5EF4-FFF2-40B4-BE49-F238E27FC236}">
                <a16:creationId xmlns:a16="http://schemas.microsoft.com/office/drawing/2014/main" id="{3ACAC001-7BF7-46CE-9B1A-E0F4F4E1320D}"/>
              </a:ext>
            </a:extLst>
          </p:cNvPr>
          <p:cNvSpPr>
            <a:spLocks noChangeShapeType="1"/>
          </p:cNvSpPr>
          <p:nvPr/>
        </p:nvSpPr>
        <p:spPr bwMode="auto">
          <a:xfrm>
            <a:off x="2432050" y="5646738"/>
            <a:ext cx="0" cy="9683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38" name="Line 418">
            <a:extLst>
              <a:ext uri="{FF2B5EF4-FFF2-40B4-BE49-F238E27FC236}">
                <a16:creationId xmlns:a16="http://schemas.microsoft.com/office/drawing/2014/main" id="{4C2C7790-8560-4A95-B3A6-03818BDFA9CE}"/>
              </a:ext>
            </a:extLst>
          </p:cNvPr>
          <p:cNvSpPr>
            <a:spLocks noChangeShapeType="1"/>
          </p:cNvSpPr>
          <p:nvPr/>
        </p:nvSpPr>
        <p:spPr bwMode="auto">
          <a:xfrm>
            <a:off x="4032250" y="5646738"/>
            <a:ext cx="0" cy="9683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40" name="Line 420">
            <a:extLst>
              <a:ext uri="{FF2B5EF4-FFF2-40B4-BE49-F238E27FC236}">
                <a16:creationId xmlns:a16="http://schemas.microsoft.com/office/drawing/2014/main" id="{47C590CA-7567-4BEC-A59B-D231AE57B764}"/>
              </a:ext>
            </a:extLst>
          </p:cNvPr>
          <p:cNvSpPr>
            <a:spLocks noChangeShapeType="1"/>
          </p:cNvSpPr>
          <p:nvPr/>
        </p:nvSpPr>
        <p:spPr bwMode="auto">
          <a:xfrm>
            <a:off x="5638800" y="5646738"/>
            <a:ext cx="0" cy="9683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42" name="Line 422">
            <a:extLst>
              <a:ext uri="{FF2B5EF4-FFF2-40B4-BE49-F238E27FC236}">
                <a16:creationId xmlns:a16="http://schemas.microsoft.com/office/drawing/2014/main" id="{5F829F9A-4021-4180-8225-F163BECD75ED}"/>
              </a:ext>
            </a:extLst>
          </p:cNvPr>
          <p:cNvSpPr>
            <a:spLocks noChangeShapeType="1"/>
          </p:cNvSpPr>
          <p:nvPr/>
        </p:nvSpPr>
        <p:spPr bwMode="auto">
          <a:xfrm>
            <a:off x="7239000" y="5646738"/>
            <a:ext cx="0" cy="9683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44" name="Line 424">
            <a:extLst>
              <a:ext uri="{FF2B5EF4-FFF2-40B4-BE49-F238E27FC236}">
                <a16:creationId xmlns:a16="http://schemas.microsoft.com/office/drawing/2014/main" id="{22E01EC0-A3DB-45C8-840A-699A4A9CC264}"/>
              </a:ext>
            </a:extLst>
          </p:cNvPr>
          <p:cNvSpPr>
            <a:spLocks noChangeShapeType="1"/>
          </p:cNvSpPr>
          <p:nvPr/>
        </p:nvSpPr>
        <p:spPr bwMode="auto">
          <a:xfrm>
            <a:off x="8845550" y="5646738"/>
            <a:ext cx="0" cy="9683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46" name="Line 426">
            <a:extLst>
              <a:ext uri="{FF2B5EF4-FFF2-40B4-BE49-F238E27FC236}">
                <a16:creationId xmlns:a16="http://schemas.microsoft.com/office/drawing/2014/main" id="{F048B7F0-8963-43C2-BADF-59264782084F}"/>
              </a:ext>
            </a:extLst>
          </p:cNvPr>
          <p:cNvSpPr>
            <a:spLocks noChangeShapeType="1"/>
          </p:cNvSpPr>
          <p:nvPr/>
        </p:nvSpPr>
        <p:spPr bwMode="auto">
          <a:xfrm>
            <a:off x="10450513" y="5646738"/>
            <a:ext cx="0" cy="9683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50" name="Rectangle 430">
            <a:extLst>
              <a:ext uri="{FF2B5EF4-FFF2-40B4-BE49-F238E27FC236}">
                <a16:creationId xmlns:a16="http://schemas.microsoft.com/office/drawing/2014/main" id="{756D8A89-1E4E-409B-B155-2A357D9AFCFC}"/>
              </a:ext>
            </a:extLst>
          </p:cNvPr>
          <p:cNvSpPr>
            <a:spLocks noChangeArrowheads="1"/>
          </p:cNvSpPr>
          <p:nvPr/>
        </p:nvSpPr>
        <p:spPr bwMode="auto">
          <a:xfrm>
            <a:off x="6364288" y="101600"/>
            <a:ext cx="1397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800" b="0" i="0" u="none" strike="noStrike" cap="none" normalizeH="0" baseline="0">
                <a:ln>
                  <a:noFill/>
                </a:ln>
                <a:solidFill>
                  <a:srgbClr val="1E2D53"/>
                </a:solidFill>
                <a:effectLst/>
                <a:latin typeface="Calibri" panose="020F0502020204030204" pitchFamily="34" charset="0"/>
              </a:rPr>
              <a:t> </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152" name="Rectangle 143">
            <a:extLst>
              <a:ext uri="{FF2B5EF4-FFF2-40B4-BE49-F238E27FC236}">
                <a16:creationId xmlns:a16="http://schemas.microsoft.com/office/drawing/2014/main" id="{EB109F02-7099-4800-8347-E08C71B0A825}"/>
              </a:ext>
            </a:extLst>
          </p:cNvPr>
          <p:cNvSpPr>
            <a:spLocks noChangeArrowheads="1"/>
          </p:cNvSpPr>
          <p:nvPr/>
        </p:nvSpPr>
        <p:spPr bwMode="auto">
          <a:xfrm>
            <a:off x="6392867" y="328077"/>
            <a:ext cx="529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3380" rtl="0" eaLnBrk="0" fontAlgn="base" latinLnBrk="0" hangingPunct="0">
              <a:lnSpc>
                <a:spcPct val="100000"/>
              </a:lnSpc>
              <a:spcBef>
                <a:spcPct val="0"/>
              </a:spcBef>
              <a:spcAft>
                <a:spcPct val="0"/>
              </a:spcAft>
              <a:buClrTx/>
              <a:buSzTx/>
              <a:buFontTx/>
              <a:buNone/>
              <a:tabLst/>
              <a:defRPr/>
            </a:pPr>
            <a:r>
              <a:rPr kumimoji="0" lang="en-US" altLang="en-US" b="0" i="0" u="none" strike="noStrike" kern="1200" cap="none" spc="0" normalizeH="0" baseline="0" noProof="0">
                <a:ln>
                  <a:noFill/>
                </a:ln>
                <a:solidFill>
                  <a:srgbClr val="1E2D53"/>
                </a:solidFill>
                <a:effectLst/>
                <a:uLnTx/>
                <a:uFillTx/>
                <a:latin typeface="+mn-lt"/>
                <a:ea typeface="+mn-ea"/>
                <a:cs typeface="+mn-cs"/>
              </a:rPr>
              <a:t> </a:t>
            </a:r>
            <a:endParaRPr kumimoji="0" lang="en-US" altLang="en-US" b="0" i="0" u="none" strike="noStrike" kern="1200" cap="none" spc="0" normalizeH="0" baseline="0" noProof="0">
              <a:ln>
                <a:noFill/>
              </a:ln>
              <a:solidFill>
                <a:prstClr val="black"/>
              </a:solidFill>
              <a:effectLst/>
              <a:uLnTx/>
              <a:uFillTx/>
              <a:latin typeface="+mn-lt"/>
              <a:ea typeface="+mn-ea"/>
              <a:cs typeface="+mn-cs"/>
            </a:endParaRPr>
          </a:p>
        </p:txBody>
      </p:sp>
      <p:sp>
        <p:nvSpPr>
          <p:cNvPr id="159" name="Rectangle 268">
            <a:extLst>
              <a:ext uri="{FF2B5EF4-FFF2-40B4-BE49-F238E27FC236}">
                <a16:creationId xmlns:a16="http://schemas.microsoft.com/office/drawing/2014/main" id="{55324EB1-07ED-4616-9C98-D77DF1E0593F}"/>
              </a:ext>
            </a:extLst>
          </p:cNvPr>
          <p:cNvSpPr>
            <a:spLocks noChangeArrowheads="1"/>
          </p:cNvSpPr>
          <p:nvPr/>
        </p:nvSpPr>
        <p:spPr bwMode="auto">
          <a:xfrm>
            <a:off x="2370138" y="5789613"/>
            <a:ext cx="128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cs typeface="Arial" panose="020B0604020202020204" pitchFamily="34" charset="0"/>
              </a:rPr>
              <a:t>0</a:t>
            </a:r>
            <a:endParaRPr kumimoji="0" lang="en-US" altLang="en-US" sz="1600" b="0" i="0" u="none" strike="noStrike" cap="none" normalizeH="0" baseline="0">
              <a:ln>
                <a:noFill/>
              </a:ln>
              <a:solidFill>
                <a:schemeClr val="tx1"/>
              </a:solidFill>
              <a:effectLst/>
              <a:cs typeface="Arial" panose="020B0604020202020204" pitchFamily="34" charset="0"/>
            </a:endParaRPr>
          </a:p>
        </p:txBody>
      </p:sp>
      <p:sp>
        <p:nvSpPr>
          <p:cNvPr id="160" name="Rectangle 270">
            <a:extLst>
              <a:ext uri="{FF2B5EF4-FFF2-40B4-BE49-F238E27FC236}">
                <a16:creationId xmlns:a16="http://schemas.microsoft.com/office/drawing/2014/main" id="{1BA9CC50-4EA7-4ED8-8F47-2642F9AAC528}"/>
              </a:ext>
            </a:extLst>
          </p:cNvPr>
          <p:cNvSpPr>
            <a:spLocks noChangeArrowheads="1"/>
          </p:cNvSpPr>
          <p:nvPr/>
        </p:nvSpPr>
        <p:spPr bwMode="auto">
          <a:xfrm>
            <a:off x="3913188" y="5789613"/>
            <a:ext cx="257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cs typeface="Arial" panose="020B0604020202020204" pitchFamily="34" charset="0"/>
              </a:rPr>
              <a:t>20</a:t>
            </a:r>
            <a:endParaRPr kumimoji="0" lang="en-US" altLang="en-US" sz="1600" b="0" i="0" u="none" strike="noStrike" cap="none" normalizeH="0" baseline="0" dirty="0">
              <a:ln>
                <a:noFill/>
              </a:ln>
              <a:solidFill>
                <a:schemeClr val="tx1"/>
              </a:solidFill>
              <a:effectLst/>
              <a:cs typeface="Arial" panose="020B0604020202020204" pitchFamily="34" charset="0"/>
            </a:endParaRPr>
          </a:p>
        </p:txBody>
      </p:sp>
      <p:sp>
        <p:nvSpPr>
          <p:cNvPr id="161" name="Rectangle 272">
            <a:extLst>
              <a:ext uri="{FF2B5EF4-FFF2-40B4-BE49-F238E27FC236}">
                <a16:creationId xmlns:a16="http://schemas.microsoft.com/office/drawing/2014/main" id="{2CA5F2E3-6C2A-4CA2-87F8-799F1727BCC5}"/>
              </a:ext>
            </a:extLst>
          </p:cNvPr>
          <p:cNvSpPr>
            <a:spLocks noChangeArrowheads="1"/>
          </p:cNvSpPr>
          <p:nvPr/>
        </p:nvSpPr>
        <p:spPr bwMode="auto">
          <a:xfrm>
            <a:off x="5518150" y="5789613"/>
            <a:ext cx="257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cs typeface="Arial" panose="020B0604020202020204" pitchFamily="34" charset="0"/>
              </a:rPr>
              <a:t>40</a:t>
            </a:r>
            <a:endParaRPr kumimoji="0" lang="en-US" altLang="en-US" sz="1600" b="0" i="0" u="none" strike="noStrike" cap="none" normalizeH="0" baseline="0">
              <a:ln>
                <a:noFill/>
              </a:ln>
              <a:solidFill>
                <a:schemeClr val="tx1"/>
              </a:solidFill>
              <a:effectLst/>
              <a:cs typeface="Arial" panose="020B0604020202020204" pitchFamily="34" charset="0"/>
            </a:endParaRPr>
          </a:p>
        </p:txBody>
      </p:sp>
      <p:sp>
        <p:nvSpPr>
          <p:cNvPr id="162" name="Rectangle 274">
            <a:extLst>
              <a:ext uri="{FF2B5EF4-FFF2-40B4-BE49-F238E27FC236}">
                <a16:creationId xmlns:a16="http://schemas.microsoft.com/office/drawing/2014/main" id="{8C3378CD-D31D-4D7D-BBE8-3AD6C67D99DA}"/>
              </a:ext>
            </a:extLst>
          </p:cNvPr>
          <p:cNvSpPr>
            <a:spLocks noChangeArrowheads="1"/>
          </p:cNvSpPr>
          <p:nvPr/>
        </p:nvSpPr>
        <p:spPr bwMode="auto">
          <a:xfrm>
            <a:off x="7118350" y="5789613"/>
            <a:ext cx="257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cs typeface="Arial" panose="020B0604020202020204" pitchFamily="34" charset="0"/>
              </a:rPr>
              <a:t>60</a:t>
            </a:r>
            <a:endParaRPr kumimoji="0" lang="en-US" altLang="en-US" sz="1600" b="0" i="0" u="none" strike="noStrike" cap="none" normalizeH="0" baseline="0">
              <a:ln>
                <a:noFill/>
              </a:ln>
              <a:solidFill>
                <a:schemeClr val="tx1"/>
              </a:solidFill>
              <a:effectLst/>
              <a:cs typeface="Arial" panose="020B0604020202020204" pitchFamily="34" charset="0"/>
            </a:endParaRPr>
          </a:p>
        </p:txBody>
      </p:sp>
      <p:sp>
        <p:nvSpPr>
          <p:cNvPr id="163" name="Rectangle 276">
            <a:extLst>
              <a:ext uri="{FF2B5EF4-FFF2-40B4-BE49-F238E27FC236}">
                <a16:creationId xmlns:a16="http://schemas.microsoft.com/office/drawing/2014/main" id="{BA5B0A43-7447-4976-8042-228C4BDE6D14}"/>
              </a:ext>
            </a:extLst>
          </p:cNvPr>
          <p:cNvSpPr>
            <a:spLocks noChangeArrowheads="1"/>
          </p:cNvSpPr>
          <p:nvPr/>
        </p:nvSpPr>
        <p:spPr bwMode="auto">
          <a:xfrm>
            <a:off x="8724900" y="5789613"/>
            <a:ext cx="257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cs typeface="Arial" panose="020B0604020202020204" pitchFamily="34" charset="0"/>
              </a:rPr>
              <a:t>80</a:t>
            </a:r>
            <a:endParaRPr kumimoji="0" lang="en-US" altLang="en-US" sz="1600" b="0" i="0" u="none" strike="noStrike" cap="none" normalizeH="0" baseline="0">
              <a:ln>
                <a:noFill/>
              </a:ln>
              <a:solidFill>
                <a:schemeClr val="tx1"/>
              </a:solidFill>
              <a:effectLst/>
              <a:cs typeface="Arial" panose="020B0604020202020204" pitchFamily="34" charset="0"/>
            </a:endParaRPr>
          </a:p>
        </p:txBody>
      </p:sp>
      <p:sp>
        <p:nvSpPr>
          <p:cNvPr id="164" name="Rectangle 278">
            <a:extLst>
              <a:ext uri="{FF2B5EF4-FFF2-40B4-BE49-F238E27FC236}">
                <a16:creationId xmlns:a16="http://schemas.microsoft.com/office/drawing/2014/main" id="{13FCF7B7-7BBE-46D6-B1A1-BC8183BA3A2D}"/>
              </a:ext>
            </a:extLst>
          </p:cNvPr>
          <p:cNvSpPr>
            <a:spLocks noChangeArrowheads="1"/>
          </p:cNvSpPr>
          <p:nvPr/>
        </p:nvSpPr>
        <p:spPr bwMode="auto">
          <a:xfrm>
            <a:off x="10267950" y="5789613"/>
            <a:ext cx="384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cs typeface="Arial" panose="020B0604020202020204" pitchFamily="34" charset="0"/>
              </a:rPr>
              <a:t>100</a:t>
            </a:r>
            <a:endParaRPr kumimoji="0" lang="en-US" altLang="en-US" sz="1600" b="0" i="0" u="none" strike="noStrike" cap="none" normalizeH="0" baseline="0" dirty="0">
              <a:ln>
                <a:noFill/>
              </a:ln>
              <a:solidFill>
                <a:schemeClr val="tx1"/>
              </a:solidFill>
              <a:effectLst/>
              <a:cs typeface="Arial" panose="020B0604020202020204" pitchFamily="34" charset="0"/>
            </a:endParaRPr>
          </a:p>
        </p:txBody>
      </p:sp>
      <p:sp>
        <p:nvSpPr>
          <p:cNvPr id="165" name="Rectangle 279">
            <a:extLst>
              <a:ext uri="{FF2B5EF4-FFF2-40B4-BE49-F238E27FC236}">
                <a16:creationId xmlns:a16="http://schemas.microsoft.com/office/drawing/2014/main" id="{7A9027FB-F438-414A-9E0C-AA76E4DF9CEC}"/>
              </a:ext>
            </a:extLst>
          </p:cNvPr>
          <p:cNvSpPr>
            <a:spLocks noChangeArrowheads="1"/>
          </p:cNvSpPr>
          <p:nvPr/>
        </p:nvSpPr>
        <p:spPr bwMode="auto">
          <a:xfrm>
            <a:off x="6410325" y="6069013"/>
            <a:ext cx="182563"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6" name="Rectangle 280">
            <a:extLst>
              <a:ext uri="{FF2B5EF4-FFF2-40B4-BE49-F238E27FC236}">
                <a16:creationId xmlns:a16="http://schemas.microsoft.com/office/drawing/2014/main" id="{A45166AC-8178-4B76-B15C-2A51EBD40CD9}"/>
              </a:ext>
            </a:extLst>
          </p:cNvPr>
          <p:cNvSpPr>
            <a:spLocks noChangeArrowheads="1"/>
          </p:cNvSpPr>
          <p:nvPr/>
        </p:nvSpPr>
        <p:spPr bwMode="auto">
          <a:xfrm>
            <a:off x="4902200" y="6308725"/>
            <a:ext cx="3270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cs typeface="Arial" panose="020B0604020202020204" pitchFamily="34" charset="0"/>
              </a:rPr>
              <a:t>Parent Household Income Rank</a:t>
            </a:r>
            <a:endParaRPr kumimoji="0" lang="en-US" altLang="en-US" b="0" i="0" u="none" strike="noStrike" cap="none" normalizeH="0" baseline="0" dirty="0">
              <a:ln>
                <a:noFill/>
              </a:ln>
              <a:solidFill>
                <a:schemeClr val="tx1"/>
              </a:solidFill>
              <a:effectLst/>
              <a:cs typeface="Arial" panose="020B0604020202020204" pitchFamily="34" charset="0"/>
            </a:endParaRPr>
          </a:p>
        </p:txBody>
      </p:sp>
      <p:sp>
        <p:nvSpPr>
          <p:cNvPr id="167" name="Rectangle 135">
            <a:extLst>
              <a:ext uri="{FF2B5EF4-FFF2-40B4-BE49-F238E27FC236}">
                <a16:creationId xmlns:a16="http://schemas.microsoft.com/office/drawing/2014/main" id="{1AB4E9DC-35C7-42CC-BCB7-1814A38E35A5}"/>
              </a:ext>
            </a:extLst>
          </p:cNvPr>
          <p:cNvSpPr>
            <a:spLocks noChangeArrowheads="1"/>
          </p:cNvSpPr>
          <p:nvPr/>
        </p:nvSpPr>
        <p:spPr bwMode="auto">
          <a:xfrm>
            <a:off x="3678289" y="6029518"/>
            <a:ext cx="692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b="0" i="0" u="none" strike="noStrike" kern="1200" cap="none" spc="0" normalizeH="0" baseline="0" noProof="0" dirty="0">
                <a:ln>
                  <a:noFill/>
                </a:ln>
                <a:solidFill>
                  <a:prstClr val="white">
                    <a:lumMod val="50000"/>
                  </a:prstClr>
                </a:solidFill>
                <a:effectLst/>
                <a:uLnTx/>
                <a:uFillTx/>
                <a:cs typeface="Arial" panose="020B0604020202020204" pitchFamily="34" charset="0"/>
              </a:rPr>
              <a:t>($22K)</a:t>
            </a:r>
          </a:p>
        </p:txBody>
      </p:sp>
      <p:sp>
        <p:nvSpPr>
          <p:cNvPr id="168" name="Rectangle 138">
            <a:extLst>
              <a:ext uri="{FF2B5EF4-FFF2-40B4-BE49-F238E27FC236}">
                <a16:creationId xmlns:a16="http://schemas.microsoft.com/office/drawing/2014/main" id="{E35156A9-C9D6-407E-871E-3178B1602415}"/>
              </a:ext>
            </a:extLst>
          </p:cNvPr>
          <p:cNvSpPr>
            <a:spLocks noChangeArrowheads="1"/>
          </p:cNvSpPr>
          <p:nvPr/>
        </p:nvSpPr>
        <p:spPr bwMode="auto">
          <a:xfrm>
            <a:off x="5278489" y="6029518"/>
            <a:ext cx="692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b="0" i="0" u="none" strike="noStrike" kern="1200" cap="none" spc="0" normalizeH="0" baseline="0" noProof="0" dirty="0">
                <a:ln>
                  <a:noFill/>
                </a:ln>
                <a:solidFill>
                  <a:prstClr val="white">
                    <a:lumMod val="50000"/>
                  </a:prstClr>
                </a:solidFill>
                <a:effectLst/>
                <a:uLnTx/>
                <a:uFillTx/>
                <a:cs typeface="Arial" panose="020B0604020202020204" pitchFamily="34" charset="0"/>
              </a:rPr>
              <a:t>($43K)</a:t>
            </a:r>
          </a:p>
        </p:txBody>
      </p:sp>
      <p:sp>
        <p:nvSpPr>
          <p:cNvPr id="169" name="Rectangle 141">
            <a:extLst>
              <a:ext uri="{FF2B5EF4-FFF2-40B4-BE49-F238E27FC236}">
                <a16:creationId xmlns:a16="http://schemas.microsoft.com/office/drawing/2014/main" id="{AC7BC4A1-13B6-4FB4-AD66-8D8BF3BC001A}"/>
              </a:ext>
            </a:extLst>
          </p:cNvPr>
          <p:cNvSpPr>
            <a:spLocks noChangeArrowheads="1"/>
          </p:cNvSpPr>
          <p:nvPr/>
        </p:nvSpPr>
        <p:spPr bwMode="auto">
          <a:xfrm>
            <a:off x="6885039" y="6029518"/>
            <a:ext cx="692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b="0" i="0" u="none" strike="noStrike" kern="1200" cap="none" spc="0" normalizeH="0" baseline="0" noProof="0" dirty="0">
                <a:ln>
                  <a:noFill/>
                </a:ln>
                <a:solidFill>
                  <a:prstClr val="white">
                    <a:lumMod val="50000"/>
                  </a:prstClr>
                </a:solidFill>
                <a:effectLst/>
                <a:uLnTx/>
                <a:uFillTx/>
                <a:cs typeface="Arial" panose="020B0604020202020204" pitchFamily="34" charset="0"/>
              </a:rPr>
              <a:t>($69K)</a:t>
            </a:r>
          </a:p>
        </p:txBody>
      </p:sp>
      <p:sp>
        <p:nvSpPr>
          <p:cNvPr id="170" name="Rectangle 144">
            <a:extLst>
              <a:ext uri="{FF2B5EF4-FFF2-40B4-BE49-F238E27FC236}">
                <a16:creationId xmlns:a16="http://schemas.microsoft.com/office/drawing/2014/main" id="{C705C85F-5377-4240-ADB3-C6DB51FDF71D}"/>
              </a:ext>
            </a:extLst>
          </p:cNvPr>
          <p:cNvSpPr>
            <a:spLocks noChangeArrowheads="1"/>
          </p:cNvSpPr>
          <p:nvPr/>
        </p:nvSpPr>
        <p:spPr bwMode="auto">
          <a:xfrm>
            <a:off x="8421739" y="6029518"/>
            <a:ext cx="8207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b="0" i="0" u="none" strike="noStrike" kern="1200" cap="none" spc="0" normalizeH="0" baseline="0" noProof="0" dirty="0">
                <a:ln>
                  <a:noFill/>
                </a:ln>
                <a:solidFill>
                  <a:prstClr val="white">
                    <a:lumMod val="50000"/>
                  </a:prstClr>
                </a:solidFill>
                <a:effectLst/>
                <a:uLnTx/>
                <a:uFillTx/>
                <a:cs typeface="Arial" panose="020B0604020202020204" pitchFamily="34" charset="0"/>
              </a:rPr>
              <a:t>($105K)</a:t>
            </a:r>
          </a:p>
        </p:txBody>
      </p:sp>
      <p:sp>
        <p:nvSpPr>
          <p:cNvPr id="171" name="Rectangle 147">
            <a:extLst>
              <a:ext uri="{FF2B5EF4-FFF2-40B4-BE49-F238E27FC236}">
                <a16:creationId xmlns:a16="http://schemas.microsoft.com/office/drawing/2014/main" id="{EAA256CD-1DFC-4CBC-A1B5-0BE77AE04836}"/>
              </a:ext>
            </a:extLst>
          </p:cNvPr>
          <p:cNvSpPr>
            <a:spLocks noChangeArrowheads="1"/>
          </p:cNvSpPr>
          <p:nvPr/>
        </p:nvSpPr>
        <p:spPr bwMode="auto">
          <a:xfrm>
            <a:off x="10039401" y="6029518"/>
            <a:ext cx="7950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b="0" i="0" u="none" strike="noStrike" kern="1200" cap="none" spc="0" normalizeH="0" baseline="0" noProof="0" dirty="0">
                <a:ln>
                  <a:noFill/>
                </a:ln>
                <a:solidFill>
                  <a:prstClr val="white">
                    <a:lumMod val="50000"/>
                  </a:prstClr>
                </a:solidFill>
                <a:effectLst/>
                <a:uLnTx/>
                <a:uFillTx/>
                <a:cs typeface="Arial" panose="020B0604020202020204" pitchFamily="34" charset="0"/>
              </a:rPr>
              <a:t>($1.5M)</a:t>
            </a:r>
          </a:p>
        </p:txBody>
      </p:sp>
      <p:sp>
        <p:nvSpPr>
          <p:cNvPr id="148" name="TextBox 92">
            <a:extLst>
              <a:ext uri="{FF2B5EF4-FFF2-40B4-BE49-F238E27FC236}">
                <a16:creationId xmlns:a16="http://schemas.microsoft.com/office/drawing/2014/main" id="{CC792F87-B9FD-492B-9ADD-735F9FF11CD8}"/>
              </a:ext>
            </a:extLst>
          </p:cNvPr>
          <p:cNvSpPr txBox="1"/>
          <p:nvPr/>
        </p:nvSpPr>
        <p:spPr>
          <a:xfrm>
            <a:off x="212467" y="172693"/>
            <a:ext cx="12452655" cy="400105"/>
          </a:xfrm>
          <a:prstGeom prst="rect">
            <a:avLst/>
          </a:prstGeom>
          <a:noFill/>
        </p:spPr>
        <p:txBody>
          <a:bodyPr wrap="square" lIns="91350" tIns="45718" rIns="91350" bIns="45718" rtlCol="0">
            <a:spAutoFit/>
          </a:bodyPr>
          <a:lstStyle/>
          <a:p>
            <a:pPr marL="0" marR="0" lvl="0" indent="0" defTabSz="91338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rPr>
              <a:t>Mean Child Household Income Rank vs. Parent Household Income Rank</a:t>
            </a:r>
          </a:p>
        </p:txBody>
      </p:sp>
    </p:spTree>
    <p:extLst>
      <p:ext uri="{BB962C8B-B14F-4D97-AF65-F5344CB8AC3E}">
        <p14:creationId xmlns:p14="http://schemas.microsoft.com/office/powerpoint/2010/main" val="8554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931E37-97F1-2DC2-691C-F9103B91FCF4}"/>
              </a:ext>
            </a:extLst>
          </p:cNvPr>
          <p:cNvSpPr>
            <a:spLocks noGrp="1"/>
          </p:cNvSpPr>
          <p:nvPr>
            <p:ph idx="1"/>
          </p:nvPr>
        </p:nvSpPr>
        <p:spPr>
          <a:xfrm>
            <a:off x="757588" y="1046254"/>
            <a:ext cx="10100912" cy="2041525"/>
          </a:xfrm>
        </p:spPr>
        <p:txBody>
          <a:bodyPr>
            <a:noAutofit/>
          </a:bodyPr>
          <a:lstStyle/>
          <a:p>
            <a:pPr marL="514350" marR="0" indent="-285750">
              <a:lnSpc>
                <a:spcPct val="107000"/>
              </a:lnSpc>
              <a:spcBef>
                <a:spcPts val="0"/>
              </a:spcBef>
              <a:spcAft>
                <a:spcPts val="800"/>
              </a:spcAft>
              <a:buFont typeface="Wingdings" panose="05000000000000000000" pitchFamily="2" charset="2"/>
              <a:buChar char="§"/>
            </a:pPr>
            <a:r>
              <a:rPr lang="en-US" sz="2200" dirty="0">
                <a:effectLst/>
                <a:latin typeface="Arial" panose="020B0604020202020204" pitchFamily="34" charset="0"/>
                <a:ea typeface="Calibri" panose="020F0502020204030204" pitchFamily="34" charset="0"/>
                <a:cs typeface="Arial" panose="020B0604020202020204" pitchFamily="34" charset="0"/>
              </a:rPr>
              <a:t>Stagnating wages in middle class have led to reductions in absolute mobility across generations</a:t>
            </a:r>
          </a:p>
          <a:p>
            <a:pPr marL="514350" marR="0" indent="-285750">
              <a:lnSpc>
                <a:spcPct val="107000"/>
              </a:lnSpc>
              <a:spcBef>
                <a:spcPts val="0"/>
              </a:spcBef>
              <a:spcAft>
                <a:spcPts val="800"/>
              </a:spcAft>
              <a:buFont typeface="Wingdings" panose="05000000000000000000" pitchFamily="2" charset="2"/>
              <a:buChar char="§"/>
            </a:pPr>
            <a:endParaRPr lang="en-US" sz="2200" dirty="0">
              <a:latin typeface="Arial" panose="020B0604020202020204" pitchFamily="34" charset="0"/>
              <a:ea typeface="Calibri" panose="020F0502020204030204" pitchFamily="34" charset="0"/>
              <a:cs typeface="Arial" panose="020B0604020202020204" pitchFamily="34" charset="0"/>
            </a:endParaRPr>
          </a:p>
          <a:p>
            <a:pPr marL="514350" marR="0" indent="-285750">
              <a:lnSpc>
                <a:spcPct val="107000"/>
              </a:lnSpc>
              <a:spcBef>
                <a:spcPts val="0"/>
              </a:spcBef>
              <a:spcAft>
                <a:spcPts val="800"/>
              </a:spcAft>
              <a:buFont typeface="Wingdings" panose="05000000000000000000" pitchFamily="2" charset="2"/>
              <a:buChar char="§"/>
            </a:pPr>
            <a:r>
              <a:rPr lang="en-US" sz="2200" dirty="0">
                <a:effectLst/>
                <a:latin typeface="Arial" panose="020B0604020202020204" pitchFamily="34" charset="0"/>
                <a:ea typeface="Calibri" panose="020F0502020204030204" pitchFamily="34" charset="0"/>
                <a:cs typeface="Arial" panose="020B0604020202020204" pitchFamily="34" charset="0"/>
              </a:rPr>
              <a:t>Children from low-income families have particularly poor outcomes because of persistence of income across generations</a:t>
            </a:r>
          </a:p>
          <a:p>
            <a:pPr marL="514350" marR="0" indent="-285750">
              <a:lnSpc>
                <a:spcPct val="107000"/>
              </a:lnSpc>
              <a:spcBef>
                <a:spcPts val="0"/>
              </a:spcBef>
              <a:spcAft>
                <a:spcPts val="800"/>
              </a:spcAft>
              <a:buFont typeface="Wingdings" panose="05000000000000000000" pitchFamily="2" charset="2"/>
              <a:buChar char="§"/>
            </a:pPr>
            <a:endParaRPr lang="en-US" sz="2200" dirty="0">
              <a:latin typeface="Arial" panose="020B0604020202020204" pitchFamily="34" charset="0"/>
              <a:ea typeface="Calibri" panose="020F0502020204030204" pitchFamily="34" charset="0"/>
              <a:cs typeface="Arial" panose="020B0604020202020204" pitchFamily="34" charset="0"/>
            </a:endParaRPr>
          </a:p>
          <a:p>
            <a:pPr marR="0" indent="0">
              <a:lnSpc>
                <a:spcPct val="107000"/>
              </a:lnSpc>
              <a:spcBef>
                <a:spcPts val="0"/>
              </a:spcBef>
              <a:spcAft>
                <a:spcPts val="800"/>
              </a:spcAft>
              <a:buNone/>
            </a:pPr>
            <a:r>
              <a:rPr lang="en-US" sz="2200" dirty="0">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Central question of public interest: how can we increase </a:t>
            </a:r>
            <a:r>
              <a:rPr lang="en-US" sz="2200" b="1" dirty="0">
                <a:solidFill>
                  <a:srgbClr val="29B6A4"/>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upward mobility </a:t>
            </a:r>
            <a:r>
              <a:rPr lang="en-US" sz="2200" dirty="0">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r>
            <a:br>
              <a:rPr lang="en-US" sz="2200" dirty="0">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br>
            <a:r>
              <a:rPr lang="en-US" sz="2200" dirty="0">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out of poverty?</a:t>
            </a:r>
            <a:endParaRPr lang="en-US" sz="2200" dirty="0">
              <a:effectLst/>
              <a:latin typeface="Arial" panose="020B0604020202020204" pitchFamily="34" charset="0"/>
              <a:ea typeface="Calibri" panose="020F0502020204030204" pitchFamily="34" charset="0"/>
              <a:cs typeface="Arial" panose="020B0604020202020204" pitchFamily="34" charset="0"/>
            </a:endParaRPr>
          </a:p>
          <a:p>
            <a:pPr marL="514350" marR="0" indent="-285750">
              <a:lnSpc>
                <a:spcPct val="107000"/>
              </a:lnSpc>
              <a:spcBef>
                <a:spcPts val="0"/>
              </a:spcBef>
              <a:spcAft>
                <a:spcPts val="800"/>
              </a:spcAft>
              <a:buFont typeface="Wingdings" panose="05000000000000000000" pitchFamily="2" charset="2"/>
              <a:buChar char="§"/>
            </a:pPr>
            <a:endParaRPr lang="en-US" sz="22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Title 1">
            <a:extLst>
              <a:ext uri="{FF2B5EF4-FFF2-40B4-BE49-F238E27FC236}">
                <a16:creationId xmlns:a16="http://schemas.microsoft.com/office/drawing/2014/main" id="{5F757888-8ABD-40F0-9D96-D6A8FAEC11FE}"/>
              </a:ext>
            </a:extLst>
          </p:cNvPr>
          <p:cNvSpPr txBox="1">
            <a:spLocks/>
          </p:cNvSpPr>
          <p:nvPr/>
        </p:nvSpPr>
        <p:spPr>
          <a:xfrm>
            <a:off x="-599706" y="532162"/>
            <a:ext cx="12192000" cy="69704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000" b="1" kern="1200">
                <a:solidFill>
                  <a:schemeClr val="tx1"/>
                </a:solidFill>
                <a:latin typeface="cmss10"/>
                <a:ea typeface="+mj-ea"/>
                <a:cs typeface="+mj-cs"/>
              </a:defRPr>
            </a:lvl1pPr>
          </a:lstStyle>
          <a:p>
            <a:pPr algn="l" fontAlgn="base">
              <a:lnSpc>
                <a:spcPct val="110000"/>
              </a:lnSpc>
              <a:spcAft>
                <a:spcPct val="0"/>
              </a:spcAft>
              <a:defRPr/>
            </a:pPr>
            <a:endParaRPr lang="en-US" sz="2400" dirty="0">
              <a:solidFill>
                <a:prstClr val="black"/>
              </a:solidFill>
              <a:latin typeface="Arial"/>
              <a:cs typeface="Arial"/>
            </a:endParaRPr>
          </a:p>
        </p:txBody>
      </p:sp>
      <p:sp>
        <p:nvSpPr>
          <p:cNvPr id="5" name="TextBox 92">
            <a:extLst>
              <a:ext uri="{FF2B5EF4-FFF2-40B4-BE49-F238E27FC236}">
                <a16:creationId xmlns:a16="http://schemas.microsoft.com/office/drawing/2014/main" id="{052C2063-DA34-4A20-B1D0-118DF7B2AF99}"/>
              </a:ext>
            </a:extLst>
          </p:cNvPr>
          <p:cNvSpPr txBox="1"/>
          <p:nvPr/>
        </p:nvSpPr>
        <p:spPr>
          <a:xfrm>
            <a:off x="212467" y="172693"/>
            <a:ext cx="12452655" cy="400105"/>
          </a:xfrm>
          <a:prstGeom prst="rect">
            <a:avLst/>
          </a:prstGeom>
          <a:noFill/>
        </p:spPr>
        <p:txBody>
          <a:bodyPr wrap="square" lIns="91350" tIns="45718" rIns="91350" bIns="45718" rtlCol="0">
            <a:spAutoFit/>
          </a:bodyPr>
          <a:lstStyle/>
          <a:p>
            <a:pPr marL="0" marR="0" lvl="0" indent="0" defTabSz="91338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rPr>
              <a:t>Inequality and Economic Mobility</a:t>
            </a:r>
          </a:p>
        </p:txBody>
      </p:sp>
    </p:spTree>
    <p:extLst>
      <p:ext uri="{BB962C8B-B14F-4D97-AF65-F5344CB8AC3E}">
        <p14:creationId xmlns:p14="http://schemas.microsoft.com/office/powerpoint/2010/main" val="1452062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981512" y="1105509"/>
                <a:ext cx="10638987" cy="4841005"/>
              </a:xfrm>
              <a:prstGeom prst="rect">
                <a:avLst/>
              </a:prstGeom>
            </p:spPr>
            <p:txBody>
              <a:bodyPr wrap="square">
                <a:spAutoFit/>
              </a:bodyPr>
              <a:lstStyle/>
              <a:p>
                <a:pPr marL="285750" lvl="0" indent="-285750">
                  <a:lnSpc>
                    <a:spcPct val="107000"/>
                  </a:lnSpc>
                  <a:spcAft>
                    <a:spcPts val="800"/>
                  </a:spcAft>
                  <a:buFont typeface="Wingdings" panose="05000000000000000000" pitchFamily="2" charset="2"/>
                  <a:buChar char="§"/>
                  <a:defRPr/>
                </a:pP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Two-generation model where parents decide how much to invest in their child’s human capital (</a:t>
                </a:r>
                <a14:m>
                  <m:oMath xmlns:m="http://schemas.openxmlformats.org/officeDocument/2006/math">
                    <m:r>
                      <a:rPr lang="en-US" sz="2000" i="1" dirty="0">
                        <a:solidFill>
                          <a:prstClr val="black"/>
                        </a:solidFill>
                        <a:latin typeface="Cambria Math" panose="02040503050406030204" pitchFamily="18" charset="0"/>
                        <a:ea typeface="Calibri" panose="020F0502020204030204" pitchFamily="34" charset="0"/>
                        <a:cs typeface="Times New Roman" panose="02020603050405020304" pitchFamily="18" charset="0"/>
                      </a:rPr>
                      <m:t>𝐼</m:t>
                    </m:r>
                  </m:oMath>
                </a14:m>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vs. consume themselves </a:t>
                </a:r>
                <a14:m>
                  <m:oMath xmlns:m="http://schemas.openxmlformats.org/officeDocument/2006/math">
                    <m:d>
                      <m:dPr>
                        <m:ctrlPr>
                          <a:rPr lang="en-US" sz="2000" i="1" dirty="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2000" i="1" dirty="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2000" i="1" dirty="0">
                                <a:solidFill>
                                  <a:prstClr val="black"/>
                                </a:solidFill>
                                <a:latin typeface="Cambria Math" panose="02040503050406030204" pitchFamily="18" charset="0"/>
                                <a:ea typeface="Calibri" panose="020F0502020204030204" pitchFamily="34" charset="0"/>
                                <a:cs typeface="Times New Roman" panose="02020603050405020304" pitchFamily="18" charset="0"/>
                              </a:rPr>
                              <m:t>𝑐</m:t>
                            </m:r>
                          </m:e>
                          <m:sub>
                            <m:r>
                              <a:rPr lang="en-US" sz="2000" i="1" dirty="0">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sub>
                        </m:sSub>
                      </m:e>
                    </m:d>
                  </m:oMath>
                </a14:m>
                <a:r>
                  <a:rPr lang="en-US" sz="1400" dirty="0">
                    <a:solidFill>
                      <a:prstClr val="black"/>
                    </a:solidFill>
                    <a:latin typeface="Arial" panose="020B0604020202020204" pitchFamily="34" charset="0"/>
                    <a:ea typeface="Calibri" panose="020F0502020204030204" pitchFamily="34" charset="0"/>
                    <a:cs typeface="Arial" panose="020B0604020202020204" pitchFamily="34" charset="0"/>
                  </a:rPr>
                  <a:t> [Becker and Tomes 1986]</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func>
                        <m:funcPr>
                          <m:ctrlP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kumimoji="0" lang="en-US" sz="2000" b="0" i="0"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max</m:t>
                          </m:r>
                        </m:fName>
                        <m:e>
                          <m:r>
                            <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𝑈</m:t>
                          </m:r>
                          <m:d>
                            <m:dPr>
                              <m:ctrlPr>
                                <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sSub>
                                <m:sSubPr>
                                  <m:ctrlP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𝑐</m:t>
                                  </m:r>
                                </m:e>
                                <m:sub>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sub>
                              </m:sSub>
                            </m:e>
                          </m:d>
                          <m:r>
                            <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𝛿</m:t>
                          </m:r>
                          <m:r>
                            <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𝑈</m:t>
                          </m:r>
                          <m:d>
                            <m:dPr>
                              <m:ctrlPr>
                                <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r>
                                <a:rPr kumimoji="0" lang="en-US" sz="2000" b="0" i="1" u="none" strike="noStrike" kern="1200" cap="none" spc="0" normalizeH="0" baseline="-2500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𝐼</m:t>
                              </m:r>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e>
                          </m:d>
                        </m:e>
                      </m:func>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n-US" sz="2000" b="0" i="1" u="none" strike="noStrike" kern="1200" cap="none" spc="0" normalizeH="0" baseline="0" noProof="0" dirty="0" err="1">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𝑠</m:t>
                      </m:r>
                      <m:r>
                        <a:rPr kumimoji="0" lang="en-US" sz="2000" b="0" i="1" u="none" strike="noStrike" kern="1200" cap="none" spc="0" normalizeH="0" baseline="0" noProof="0" dirty="0" err="1">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2000" b="0" i="1" u="none" strike="noStrike" kern="1200" cap="none" spc="0" normalizeH="0" baseline="0" noProof="0" dirty="0" err="1">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𝑡</m:t>
                      </m:r>
                      <m:r>
                        <a:rPr kumimoji="0" lang="en-US" sz="2000" b="0" i="1" u="none" strike="noStrike" kern="1200" cap="none" spc="0" normalizeH="0" baseline="0" noProof="0" dirty="0" err="1">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sSub>
                        <m:sSubPr>
                          <m:ctrlP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𝑐</m:t>
                          </m:r>
                        </m:e>
                        <m:sub>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sub>
                      </m:sSub>
                      <m:r>
                        <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𝐼</m:t>
                      </m:r>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sSub>
                        <m:sSubPr>
                          <m:ctrlP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e>
                        <m:sub>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sub>
                      </m:sSub>
                    </m:oMath>
                  </m:oMathPara>
                </a14:m>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Neoclassical view: low-income</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parents are </a:t>
                </a:r>
                <a:r>
                  <a:rPr kumimoji="0" lang="en-US" sz="2000" b="1" i="0" u="none" strike="noStrike" kern="1200" cap="none" spc="0" normalizeH="0" noProof="0" dirty="0">
                    <a:ln>
                      <a:noFill/>
                    </a:ln>
                    <a:solidFill>
                      <a:srgbClr val="29B6A4"/>
                    </a:solidFill>
                    <a:effectLst/>
                    <a:uLnTx/>
                    <a:uFillTx/>
                    <a:latin typeface="Arial" panose="020B0604020202020204" pitchFamily="34" charset="0"/>
                    <a:ea typeface="Calibri" panose="020F0502020204030204" pitchFamily="34" charset="0"/>
                    <a:cs typeface="Arial" panose="020B0604020202020204" pitchFamily="34" charset="0"/>
                  </a:rPr>
                  <a:t>liquidity constrained </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sSub>
                      <m:sSub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e>
                      <m: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sub>
                    </m:sSub>
                    <m: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oMath>
                </a14:m>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low)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poverty persists across generations</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This view suggests that we should give low-income families </a:t>
                </a:r>
                <a:r>
                  <a:rPr kumimoji="0" lang="en-US" sz="2000" b="1" i="0" u="none" strike="noStrike" kern="1200" cap="none" spc="0" normalizeH="0" baseline="0" noProof="0" dirty="0">
                    <a:ln>
                      <a:noFill/>
                    </a:ln>
                    <a:solidFill>
                      <a:srgbClr val="29B6A4"/>
                    </a:solidFill>
                    <a:effectLst/>
                    <a:uLnTx/>
                    <a:uFillTx/>
                    <a:latin typeface="Arial" panose="020B0604020202020204" pitchFamily="34" charset="0"/>
                    <a:ea typeface="Calibri" panose="020F0502020204030204" pitchFamily="34" charset="0"/>
                    <a:cs typeface="Arial" panose="020B0604020202020204" pitchFamily="34" charset="0"/>
                  </a:rPr>
                  <a:t>cash</a:t>
                </a:r>
                <a:r>
                  <a:rPr kumimoji="0" lang="en-US" sz="2000" b="1" i="0" u="none" strike="noStrike" kern="1200" cap="none" spc="0" normalizeH="0" noProof="0" dirty="0">
                    <a:ln>
                      <a:noFill/>
                    </a:ln>
                    <a:solidFill>
                      <a:srgbClr val="29B6A4"/>
                    </a:solidFill>
                    <a:effectLst/>
                    <a:uLnTx/>
                    <a:uFillTx/>
                    <a:latin typeface="Arial" panose="020B0604020202020204" pitchFamily="34" charset="0"/>
                    <a:ea typeface="Calibri" panose="020F0502020204030204" pitchFamily="34" charset="0"/>
                    <a:cs typeface="Arial" panose="020B0604020202020204" pitchFamily="34" charset="0"/>
                  </a:rPr>
                  <a:t> transfers</a:t>
                </a:r>
                <a:r>
                  <a:rPr kumimoji="0" lang="en-US" sz="2000" b="1" i="0" u="none" strike="noStrike" kern="1200" cap="none" spc="0" normalizeH="0" baseline="0" noProof="0" dirty="0">
                    <a:ln>
                      <a:noFill/>
                    </a:ln>
                    <a:solidFill>
                      <a:srgbClr val="29B6A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and let them optimize (e.g., Child Tax</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credit)</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endParaRPr lang="en-US" sz="2000" baseline="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Does this work? Do cash transfers reduce the persistence of poverty across generations?</a:t>
                </a:r>
                <a:endParaRPr kumimoji="0" lang="en-US" sz="2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981512" y="1105509"/>
                <a:ext cx="10638987" cy="4841005"/>
              </a:xfrm>
              <a:prstGeom prst="rect">
                <a:avLst/>
              </a:prstGeom>
              <a:blipFill>
                <a:blip r:embed="rId2"/>
                <a:stretch>
                  <a:fillRect l="-516" t="-630" b="-1385"/>
                </a:stretch>
              </a:blipFill>
            </p:spPr>
            <p:txBody>
              <a:bodyPr/>
              <a:lstStyle/>
              <a:p>
                <a:r>
                  <a:rPr lang="en-US">
                    <a:noFill/>
                  </a:rPr>
                  <a:t> </a:t>
                </a:r>
              </a:p>
            </p:txBody>
          </p:sp>
        </mc:Fallback>
      </mc:AlternateContent>
      <p:sp>
        <p:nvSpPr>
          <p:cNvPr id="3" name="Title 1">
            <a:extLst>
              <a:ext uri="{FF2B5EF4-FFF2-40B4-BE49-F238E27FC236}">
                <a16:creationId xmlns:a16="http://schemas.microsoft.com/office/drawing/2014/main" id="{5F757888-8ABD-40F0-9D96-D6A8FAEC11FE}"/>
              </a:ext>
            </a:extLst>
          </p:cNvPr>
          <p:cNvSpPr txBox="1">
            <a:spLocks/>
          </p:cNvSpPr>
          <p:nvPr/>
        </p:nvSpPr>
        <p:spPr>
          <a:xfrm>
            <a:off x="-2264733" y="709584"/>
            <a:ext cx="12192000" cy="69704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000" b="1" kern="1200">
                <a:solidFill>
                  <a:schemeClr val="tx1"/>
                </a:solidFill>
                <a:latin typeface="cmss10"/>
                <a:ea typeface="+mj-ea"/>
                <a:cs typeface="+mj-cs"/>
              </a:defRPr>
            </a:lvl1pPr>
          </a:lstStyle>
          <a:p>
            <a:pPr algn="l" fontAlgn="base">
              <a:lnSpc>
                <a:spcPct val="110000"/>
              </a:lnSpc>
              <a:spcAft>
                <a:spcPct val="0"/>
              </a:spcAft>
              <a:defRPr/>
            </a:pPr>
            <a:endParaRPr lang="en-US" sz="2400" dirty="0">
              <a:solidFill>
                <a:prstClr val="black"/>
              </a:solidFill>
              <a:latin typeface="Arial"/>
              <a:cs typeface="Arial"/>
            </a:endParaRPr>
          </a:p>
        </p:txBody>
      </p:sp>
      <p:sp>
        <p:nvSpPr>
          <p:cNvPr id="5" name="TextBox 92">
            <a:extLst>
              <a:ext uri="{FF2B5EF4-FFF2-40B4-BE49-F238E27FC236}">
                <a16:creationId xmlns:a16="http://schemas.microsoft.com/office/drawing/2014/main" id="{D888D296-48BC-47A4-BEEF-BC1B50B35E08}"/>
              </a:ext>
            </a:extLst>
          </p:cNvPr>
          <p:cNvSpPr txBox="1"/>
          <p:nvPr/>
        </p:nvSpPr>
        <p:spPr>
          <a:xfrm>
            <a:off x="212467" y="172693"/>
            <a:ext cx="12452655" cy="400105"/>
          </a:xfrm>
          <a:prstGeom prst="rect">
            <a:avLst/>
          </a:prstGeom>
          <a:noFill/>
        </p:spPr>
        <p:txBody>
          <a:bodyPr wrap="square" lIns="91350" tIns="45718" rIns="91350" bIns="45718" rtlCol="0">
            <a:spAutoFit/>
          </a:bodyPr>
          <a:lstStyle/>
          <a:p>
            <a:pPr marL="0" marR="0" lvl="0" indent="0" defTabSz="91338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rPr>
              <a:t>Intergenerational Income Dynamics: A Simple Framework</a:t>
            </a:r>
          </a:p>
        </p:txBody>
      </p:sp>
    </p:spTree>
    <p:extLst>
      <p:ext uri="{BB962C8B-B14F-4D97-AF65-F5344CB8AC3E}">
        <p14:creationId xmlns:p14="http://schemas.microsoft.com/office/powerpoint/2010/main" val="15725266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u6t0DuryRgmCX3aBthhmJg"/>
</p:tagLst>
</file>

<file path=ppt/theme/theme1.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2_Office Theme">
  <a:themeElements>
    <a:clrScheme name="EOP - preliminary colors">
      <a:dk1>
        <a:srgbClr val="FFFFFF"/>
      </a:dk1>
      <a:lt1>
        <a:srgbClr val="262626"/>
      </a:lt1>
      <a:dk2>
        <a:srgbClr val="29B6A4"/>
      </a:dk2>
      <a:lt2>
        <a:srgbClr val="2B8F43"/>
      </a:lt2>
      <a:accent1>
        <a:srgbClr val="6BBD43"/>
      </a:accent1>
      <a:accent2>
        <a:srgbClr val="015B59"/>
      </a:accent2>
      <a:accent3>
        <a:srgbClr val="7BCDCE"/>
      </a:accent3>
      <a:accent4>
        <a:srgbClr val="0073A2"/>
      </a:accent4>
      <a:accent5>
        <a:srgbClr val="7F4892"/>
      </a:accent5>
      <a:accent6>
        <a:srgbClr val="E54060"/>
      </a:accent6>
      <a:hlink>
        <a:srgbClr val="FAA523"/>
      </a:hlink>
      <a:folHlink>
        <a:srgbClr val="FFD400"/>
      </a:folHlink>
    </a:clrScheme>
    <a:fontScheme name="OppHub">
      <a:majorFont>
        <a:latin typeface="Lucida Sans Typewriter"/>
        <a:ea typeface=""/>
        <a:cs typeface=""/>
      </a:majorFont>
      <a:minorFont>
        <a:latin typeface="Lucida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15.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3AB978EB35B564A981ED65C2213F076" ma:contentTypeVersion="922" ma:contentTypeDescription="Create a new document." ma:contentTypeScope="" ma:versionID="36e8ad44e04c6da4fe4b753a24356db3">
  <xsd:schema xmlns:xsd="http://www.w3.org/2001/XMLSchema" xmlns:xs="http://www.w3.org/2001/XMLSchema" xmlns:p="http://schemas.microsoft.com/office/2006/metadata/properties" xmlns:ns2="8abd758e-3bfe-4f5f-95ae-bcd60c09f201" xmlns:ns3="4b6953c2-448e-43e7-8cd9-822e92508892" targetNamespace="http://schemas.microsoft.com/office/2006/metadata/properties" ma:root="true" ma:fieldsID="a7a3aa52a5861f7a63143a4c0d402919" ns2:_="" ns3:_="">
    <xsd:import namespace="8abd758e-3bfe-4f5f-95ae-bcd60c09f201"/>
    <xsd:import namespace="4b6953c2-448e-43e7-8cd9-822e92508892"/>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2:SharedWithUsers" minOccurs="0"/>
                <xsd:element ref="ns2:SharedWithDetails" minOccurs="0"/>
                <xsd:element ref="ns3:Abou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bd758e-3bfe-4f5f-95ae-bcd60c09f20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b6953c2-448e-43e7-8cd9-822e9250889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About" ma:index="19" nillable="true" ma:displayName="About" ma:description="quick description of purpose of document" ma:format="Dropdown" ma:internalName="About">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file>

<file path=customXml/item4.xml><?xml version="1.0" encoding="utf-8"?>
<p:properties xmlns:p="http://schemas.microsoft.com/office/2006/metadata/properties" xmlns:xsi="http://www.w3.org/2001/XMLSchema-instance" xmlns:pc="http://schemas.microsoft.com/office/infopath/2007/PartnerControls">
  <documentManagement>
    <About xmlns="4b6953c2-448e-43e7-8cd9-822e92508892" xsi:nil="true"/>
    <SharedWithUsers xmlns="8abd758e-3bfe-4f5f-95ae-bcd60c09f201">
      <UserInfo>
        <DisplayName>Lazaga, Andria L.</DisplayName>
        <AccountId>448</AccountId>
        <AccountType/>
      </UserInfo>
    </SharedWithUsers>
  </documentManagement>
</p:properties>
</file>

<file path=customXml/itemProps1.xml><?xml version="1.0" encoding="utf-8"?>
<ds:datastoreItem xmlns:ds="http://schemas.openxmlformats.org/officeDocument/2006/customXml" ds:itemID="{1322EF59-CA01-42AC-885A-1D2E50E9700C}">
  <ds:schemaRefs>
    <ds:schemaRef ds:uri="http://schemas.microsoft.com/sharepoint/v3/contenttype/forms"/>
  </ds:schemaRefs>
</ds:datastoreItem>
</file>

<file path=customXml/itemProps2.xml><?xml version="1.0" encoding="utf-8"?>
<ds:datastoreItem xmlns:ds="http://schemas.openxmlformats.org/officeDocument/2006/customXml" ds:itemID="{89020BFC-B79D-4531-B9BD-E640BDC005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bd758e-3bfe-4f5f-95ae-bcd60c09f201"/>
    <ds:schemaRef ds:uri="4b6953c2-448e-43e7-8cd9-822e925088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AB64AE8-F395-4489-9907-79ED1BF36566}">
  <ds:schemaRefs>
    <ds:schemaRef ds:uri="http://schemas.microsoft.com/sharepoint/events"/>
  </ds:schemaRefs>
</ds:datastoreItem>
</file>

<file path=customXml/itemProps4.xml><?xml version="1.0" encoding="utf-8"?>
<ds:datastoreItem xmlns:ds="http://schemas.openxmlformats.org/officeDocument/2006/customXml" ds:itemID="{143A3821-BF7B-489C-B073-B0287660D898}">
  <ds:schemaRefs>
    <ds:schemaRef ds:uri="http://schemas.microsoft.com/office/2006/metadata/properties"/>
    <ds:schemaRef ds:uri="http://purl.org/dc/elements/1.1/"/>
    <ds:schemaRef ds:uri="8abd758e-3bfe-4f5f-95ae-bcd60c09f201"/>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4b6953c2-448e-43e7-8cd9-822e92508892"/>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29453</TotalTime>
  <Words>2911</Words>
  <Application>Microsoft Office PowerPoint</Application>
  <PresentationFormat>Widescreen</PresentationFormat>
  <Paragraphs>634</Paragraphs>
  <Slides>54</Slides>
  <Notes>48</Notes>
  <HiddenSlides>0</HiddenSlides>
  <MMClips>0</MMClips>
  <ScaleCrop>false</ScaleCrop>
  <HeadingPairs>
    <vt:vector size="8" baseType="variant">
      <vt:variant>
        <vt:lpstr>Fonts Used</vt:lpstr>
      </vt:variant>
      <vt:variant>
        <vt:i4>18</vt:i4>
      </vt:variant>
      <vt:variant>
        <vt:lpstr>Theme</vt:lpstr>
      </vt:variant>
      <vt:variant>
        <vt:i4>21</vt:i4>
      </vt:variant>
      <vt:variant>
        <vt:lpstr>Embedded OLE Servers</vt:lpstr>
      </vt:variant>
      <vt:variant>
        <vt:i4>1</vt:i4>
      </vt:variant>
      <vt:variant>
        <vt:lpstr>Slide Titles</vt:lpstr>
      </vt:variant>
      <vt:variant>
        <vt:i4>54</vt:i4>
      </vt:variant>
    </vt:vector>
  </HeadingPairs>
  <TitlesOfParts>
    <vt:vector size="94" baseType="lpstr">
      <vt:lpstr>ＭＳ Ｐゴシック</vt:lpstr>
      <vt:lpstr>Yu Gothic</vt:lpstr>
      <vt:lpstr>Arial</vt:lpstr>
      <vt:lpstr>Calibri</vt:lpstr>
      <vt:lpstr>Calibri Light</vt:lpstr>
      <vt:lpstr>Cambria Math</vt:lpstr>
      <vt:lpstr>Century Gothic</vt:lpstr>
      <vt:lpstr>Chalkboard</vt:lpstr>
      <vt:lpstr>cmss10</vt:lpstr>
      <vt:lpstr>CMU Bright</vt:lpstr>
      <vt:lpstr>Corbel</vt:lpstr>
      <vt:lpstr>Courier New</vt:lpstr>
      <vt:lpstr>Lato</vt:lpstr>
      <vt:lpstr>Lucida Sans</vt:lpstr>
      <vt:lpstr>Lucida Sans Typewriter</vt:lpstr>
      <vt:lpstr>Slack-Lato</vt:lpstr>
      <vt:lpstr>Times New Roman</vt:lpstr>
      <vt:lpstr>Wingdings</vt:lpstr>
      <vt:lpstr>15_Office Theme</vt:lpstr>
      <vt:lpstr>4_Office Theme</vt:lpstr>
      <vt:lpstr>7_Office Theme</vt:lpstr>
      <vt:lpstr>13_Office Theme</vt:lpstr>
      <vt:lpstr>18_Office Theme</vt:lpstr>
      <vt:lpstr>19_Office Theme</vt:lpstr>
      <vt:lpstr>Office Theme</vt:lpstr>
      <vt:lpstr>21_Office Theme</vt:lpstr>
      <vt:lpstr>22_Office Theme</vt:lpstr>
      <vt:lpstr>24_Office Theme</vt:lpstr>
      <vt:lpstr>11_Office Theme</vt:lpstr>
      <vt:lpstr>26_Office Theme</vt:lpstr>
      <vt:lpstr>6_Office Theme</vt:lpstr>
      <vt:lpstr>12_Office Theme</vt:lpstr>
      <vt:lpstr>27_Office Theme</vt:lpstr>
      <vt:lpstr>5_Office Theme</vt:lpstr>
      <vt:lpstr>10_Office Theme</vt:lpstr>
      <vt:lpstr>1_Office Theme</vt:lpstr>
      <vt:lpstr>9_Office Theme</vt:lpstr>
      <vt:lpstr>2_Office Theme</vt:lpstr>
      <vt:lpstr>8_Office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MOVES TO OPPORTUNITY     Peter Bergman, Raj Chetty, Stefanie DeLuca, Nathaniel Hendren, Lawrence Katz, and Christopher Palmer</dc:title>
  <dc:creator>Chetty, Raj</dc:creator>
  <cp:lastModifiedBy>Chetty, Raj</cp:lastModifiedBy>
  <cp:revision>882</cp:revision>
  <cp:lastPrinted>2019-03-29T02:27:27Z</cp:lastPrinted>
  <dcterms:created xsi:type="dcterms:W3CDTF">2019-02-12T13:13:13Z</dcterms:created>
  <dcterms:modified xsi:type="dcterms:W3CDTF">2022-07-15T14:38:30Z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0x01010003AB978EB35B564A981ED65C2213F076</vt:lpwstr>
  </property>
  <property fmtid="{D5CDD505-2E9C-101B-9397-08002B2CF9AE}" pid="3" name="AuthorIds_UIVersion_512">
    <vt:lpwstr>169</vt:lpwstr>
  </property>
</Properties>
</file>