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8.xml" ContentType="application/vnd.openxmlformats-officedocument.presentationml.notesSlide+xml"/>
  <Override PartName="/ppt/charts/chart2.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728" r:id="rId2"/>
    <p:sldMasterId id="2147483742" r:id="rId3"/>
    <p:sldMasterId id="2147483754" r:id="rId4"/>
    <p:sldMasterId id="2147483768" r:id="rId5"/>
    <p:sldMasterId id="2147483780" r:id="rId6"/>
    <p:sldMasterId id="2147483792" r:id="rId7"/>
    <p:sldMasterId id="2147483804" r:id="rId8"/>
  </p:sldMasterIdLst>
  <p:notesMasterIdLst>
    <p:notesMasterId r:id="rId97"/>
  </p:notesMasterIdLst>
  <p:handoutMasterIdLst>
    <p:handoutMasterId r:id="rId98"/>
  </p:handoutMasterIdLst>
  <p:sldIdLst>
    <p:sldId id="516" r:id="rId9"/>
    <p:sldId id="1133" r:id="rId10"/>
    <p:sldId id="1134" r:id="rId11"/>
    <p:sldId id="668" r:id="rId12"/>
    <p:sldId id="977" r:id="rId13"/>
    <p:sldId id="622" r:id="rId14"/>
    <p:sldId id="1025" r:id="rId15"/>
    <p:sldId id="623" r:id="rId16"/>
    <p:sldId id="624" r:id="rId17"/>
    <p:sldId id="625" r:id="rId18"/>
    <p:sldId id="626" r:id="rId19"/>
    <p:sldId id="627" r:id="rId20"/>
    <p:sldId id="628" r:id="rId21"/>
    <p:sldId id="629" r:id="rId22"/>
    <p:sldId id="630" r:id="rId23"/>
    <p:sldId id="631" r:id="rId24"/>
    <p:sldId id="632" r:id="rId25"/>
    <p:sldId id="633" r:id="rId26"/>
    <p:sldId id="634" r:id="rId27"/>
    <p:sldId id="635" r:id="rId28"/>
    <p:sldId id="636" r:id="rId29"/>
    <p:sldId id="637" r:id="rId30"/>
    <p:sldId id="975" r:id="rId31"/>
    <p:sldId id="638" r:id="rId32"/>
    <p:sldId id="974" r:id="rId33"/>
    <p:sldId id="1033" r:id="rId34"/>
    <p:sldId id="1030" r:id="rId35"/>
    <p:sldId id="1029" r:id="rId36"/>
    <p:sldId id="1031" r:id="rId37"/>
    <p:sldId id="1032" r:id="rId38"/>
    <p:sldId id="639" r:id="rId39"/>
    <p:sldId id="640" r:id="rId40"/>
    <p:sldId id="641" r:id="rId41"/>
    <p:sldId id="718" r:id="rId42"/>
    <p:sldId id="642" r:id="rId43"/>
    <p:sldId id="643" r:id="rId44"/>
    <p:sldId id="644" r:id="rId45"/>
    <p:sldId id="645" r:id="rId46"/>
    <p:sldId id="646" r:id="rId47"/>
    <p:sldId id="647" r:id="rId48"/>
    <p:sldId id="670" r:id="rId49"/>
    <p:sldId id="671" r:id="rId50"/>
    <p:sldId id="672" r:id="rId51"/>
    <p:sldId id="673" r:id="rId52"/>
    <p:sldId id="674" r:id="rId53"/>
    <p:sldId id="675" r:id="rId54"/>
    <p:sldId id="676" r:id="rId55"/>
    <p:sldId id="679" r:id="rId56"/>
    <p:sldId id="681" r:id="rId57"/>
    <p:sldId id="682" r:id="rId58"/>
    <p:sldId id="686" r:id="rId59"/>
    <p:sldId id="687" r:id="rId60"/>
    <p:sldId id="714" r:id="rId61"/>
    <p:sldId id="651" r:id="rId62"/>
    <p:sldId id="979" r:id="rId63"/>
    <p:sldId id="980" r:id="rId64"/>
    <p:sldId id="1038" r:id="rId65"/>
    <p:sldId id="981" r:id="rId66"/>
    <p:sldId id="982" r:id="rId67"/>
    <p:sldId id="983" r:id="rId68"/>
    <p:sldId id="1039" r:id="rId69"/>
    <p:sldId id="1040" r:id="rId70"/>
    <p:sldId id="1041" r:id="rId71"/>
    <p:sldId id="1042" r:id="rId72"/>
    <p:sldId id="1043" r:id="rId73"/>
    <p:sldId id="1044" r:id="rId74"/>
    <p:sldId id="1045" r:id="rId75"/>
    <p:sldId id="1046" r:id="rId76"/>
    <p:sldId id="1047" r:id="rId77"/>
    <p:sldId id="1048" r:id="rId78"/>
    <p:sldId id="1049" r:id="rId79"/>
    <p:sldId id="1050" r:id="rId80"/>
    <p:sldId id="1051" r:id="rId81"/>
    <p:sldId id="1052" r:id="rId82"/>
    <p:sldId id="1053" r:id="rId83"/>
    <p:sldId id="1130" r:id="rId84"/>
    <p:sldId id="1131" r:id="rId85"/>
    <p:sldId id="1132" r:id="rId86"/>
    <p:sldId id="1054" r:id="rId87"/>
    <p:sldId id="1055" r:id="rId88"/>
    <p:sldId id="1019" r:id="rId89"/>
    <p:sldId id="1021" r:id="rId90"/>
    <p:sldId id="1022" r:id="rId91"/>
    <p:sldId id="1023" r:id="rId92"/>
    <p:sldId id="1024" r:id="rId93"/>
    <p:sldId id="1020" r:id="rId94"/>
    <p:sldId id="666" r:id="rId95"/>
    <p:sldId id="1129" r:id="rId96"/>
  </p:sldIdLst>
  <p:sldSz cx="9144000" cy="6858000" type="screen4x3"/>
  <p:notesSz cx="6954838" cy="93091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99"/>
    <a:srgbClr val="FF0000"/>
    <a:srgbClr val="000000"/>
    <a:srgbClr val="00668A"/>
    <a:srgbClr val="FF3399"/>
    <a:srgbClr val="008000"/>
    <a:srgbClr val="FF66CC"/>
    <a:srgbClr val="FF66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9" autoAdjust="0"/>
    <p:restoredTop sz="94558" autoAdjust="0"/>
  </p:normalViewPr>
  <p:slideViewPr>
    <p:cSldViewPr>
      <p:cViewPr varScale="1">
        <p:scale>
          <a:sx n="116" d="100"/>
          <a:sy n="116" d="100"/>
        </p:scale>
        <p:origin x="1968" y="19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63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82.xml"/><Relationship Id="rId95" Type="http://schemas.openxmlformats.org/officeDocument/2006/relationships/slide" Target="slides/slide87.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0" Type="http://schemas.openxmlformats.org/officeDocument/2006/relationships/slide" Target="slides/slide72.xml"/><Relationship Id="rId85" Type="http://schemas.openxmlformats.org/officeDocument/2006/relationships/slide" Target="slides/slide7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handoutMaster" Target="handoutMasters/handout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SHD\assa_presentation\text_data\hd_claims.txt"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dirty="0"/>
              <a:t>Fraction of </a:t>
            </a:r>
            <a:r>
              <a:rPr lang="en-US" sz="2400" dirty="0">
                <a:solidFill>
                  <a:srgbClr val="00B050"/>
                </a:solidFill>
              </a:rPr>
              <a:t>All Prescriptions </a:t>
            </a:r>
            <a:r>
              <a:rPr lang="en-US" sz="2400" dirty="0"/>
              <a:t>Filled through </a:t>
            </a:r>
          </a:p>
          <a:p>
            <a:pPr>
              <a:defRPr sz="2400"/>
            </a:pPr>
            <a:r>
              <a:rPr lang="en-US" sz="2400" dirty="0"/>
              <a:t>Home Delivery for All Employees (by Month)</a:t>
            </a:r>
          </a:p>
        </c:rich>
      </c:tx>
      <c:overlay val="0"/>
    </c:title>
    <c:autoTitleDeleted val="0"/>
    <c:plotArea>
      <c:layout/>
      <c:lineChart>
        <c:grouping val="standard"/>
        <c:varyColors val="0"/>
        <c:ser>
          <c:idx val="0"/>
          <c:order val="0"/>
          <c:tx>
            <c:v>Percentage of Home Delivery prescription fills</c:v>
          </c:tx>
          <c:spPr>
            <a:ln w="76200"/>
          </c:spPr>
          <c:marker>
            <c:symbol val="none"/>
          </c:marker>
          <c:cat>
            <c:numRef>
              <c:f>hd_claims!$D$2:$D$55</c:f>
              <c:numCache>
                <c:formatCode>mmm\-yy</c:formatCode>
                <c:ptCount val="54"/>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numCache>
            </c:numRef>
          </c:cat>
          <c:val>
            <c:numRef>
              <c:f>hd_claims!$C$2:$C$55</c:f>
              <c:numCache>
                <c:formatCode>General</c:formatCode>
                <c:ptCount val="54"/>
                <c:pt idx="0">
                  <c:v>6.0265199999999846</c:v>
                </c:pt>
                <c:pt idx="1">
                  <c:v>6.3201999999999945</c:v>
                </c:pt>
                <c:pt idx="2">
                  <c:v>6.3500699999999997</c:v>
                </c:pt>
                <c:pt idx="3">
                  <c:v>6.0926099999999996</c:v>
                </c:pt>
                <c:pt idx="4">
                  <c:v>6.6091999999999995</c:v>
                </c:pt>
                <c:pt idx="5">
                  <c:v>6.8463099999999999</c:v>
                </c:pt>
                <c:pt idx="6">
                  <c:v>6.9689799999999975</c:v>
                </c:pt>
                <c:pt idx="7">
                  <c:v>6.4635700000000007</c:v>
                </c:pt>
                <c:pt idx="8">
                  <c:v>6.4551799999999995</c:v>
                </c:pt>
                <c:pt idx="9">
                  <c:v>6.7921199999999855</c:v>
                </c:pt>
                <c:pt idx="10">
                  <c:v>6.7289299999999965</c:v>
                </c:pt>
                <c:pt idx="11">
                  <c:v>6.0161899999999955</c:v>
                </c:pt>
                <c:pt idx="12">
                  <c:v>6.6618699999999995</c:v>
                </c:pt>
                <c:pt idx="13">
                  <c:v>6.3308600000000004</c:v>
                </c:pt>
                <c:pt idx="14">
                  <c:v>5.9804000000000004</c:v>
                </c:pt>
                <c:pt idx="15">
                  <c:v>6.0493000000000023</c:v>
                </c:pt>
                <c:pt idx="16">
                  <c:v>6.0633099999999995</c:v>
                </c:pt>
                <c:pt idx="17">
                  <c:v>6.0338700000000003</c:v>
                </c:pt>
                <c:pt idx="18">
                  <c:v>6.0573399999999955</c:v>
                </c:pt>
                <c:pt idx="19">
                  <c:v>5.9341299999999997</c:v>
                </c:pt>
                <c:pt idx="20">
                  <c:v>5.6626999999999965</c:v>
                </c:pt>
                <c:pt idx="21">
                  <c:v>5.8156699999999999</c:v>
                </c:pt>
                <c:pt idx="22">
                  <c:v>5.9154799999999996</c:v>
                </c:pt>
                <c:pt idx="23">
                  <c:v>5.8390399999999998</c:v>
                </c:pt>
                <c:pt idx="24">
                  <c:v>5.7901099999999985</c:v>
                </c:pt>
                <c:pt idx="25">
                  <c:v>5.23698</c:v>
                </c:pt>
                <c:pt idx="26">
                  <c:v>5.49716</c:v>
                </c:pt>
                <c:pt idx="27">
                  <c:v>5.5001299999999995</c:v>
                </c:pt>
                <c:pt idx="28">
                  <c:v>5.5590200000000003</c:v>
                </c:pt>
                <c:pt idx="29">
                  <c:v>5.3869499999999997</c:v>
                </c:pt>
                <c:pt idx="30">
                  <c:v>5.2982399999999998</c:v>
                </c:pt>
                <c:pt idx="31">
                  <c:v>5.3617900000000001</c:v>
                </c:pt>
                <c:pt idx="32">
                  <c:v>5.2408000000000001</c:v>
                </c:pt>
                <c:pt idx="33">
                  <c:v>5.4734100000000003</c:v>
                </c:pt>
                <c:pt idx="34">
                  <c:v>6.0562100000000001</c:v>
                </c:pt>
                <c:pt idx="35">
                  <c:v>6.7583900000000003</c:v>
                </c:pt>
                <c:pt idx="36">
                  <c:v>8.7818000000000005</c:v>
                </c:pt>
                <c:pt idx="37">
                  <c:v>14.130510000000001</c:v>
                </c:pt>
                <c:pt idx="38">
                  <c:v>17.170070000000031</c:v>
                </c:pt>
                <c:pt idx="39">
                  <c:v>17.506399999999989</c:v>
                </c:pt>
                <c:pt idx="40">
                  <c:v>16.880590000000002</c:v>
                </c:pt>
                <c:pt idx="41">
                  <c:v>17.51333</c:v>
                </c:pt>
                <c:pt idx="42">
                  <c:v>17.156980000000157</c:v>
                </c:pt>
                <c:pt idx="43">
                  <c:v>17.560339999999783</c:v>
                </c:pt>
                <c:pt idx="44">
                  <c:v>16.799139999999831</c:v>
                </c:pt>
                <c:pt idx="45">
                  <c:v>16.973719999999787</c:v>
                </c:pt>
                <c:pt idx="46">
                  <c:v>17.928439999999725</c:v>
                </c:pt>
                <c:pt idx="47">
                  <c:v>18.661100000000001</c:v>
                </c:pt>
                <c:pt idx="48">
                  <c:v>21.443950000000001</c:v>
                </c:pt>
                <c:pt idx="49">
                  <c:v>20.806760000000001</c:v>
                </c:pt>
                <c:pt idx="50">
                  <c:v>24.202550000000002</c:v>
                </c:pt>
                <c:pt idx="51">
                  <c:v>25.102900000000005</c:v>
                </c:pt>
                <c:pt idx="52">
                  <c:v>26.81990000000015</c:v>
                </c:pt>
                <c:pt idx="53">
                  <c:v>26.595299999999845</c:v>
                </c:pt>
              </c:numCache>
            </c:numRef>
          </c:val>
          <c:smooth val="0"/>
          <c:extLst>
            <c:ext xmlns:c16="http://schemas.microsoft.com/office/drawing/2014/chart" uri="{C3380CC4-5D6E-409C-BE32-E72D297353CC}">
              <c16:uniqueId val="{00000000-1411-40C3-A2F3-DD47986E68FC}"/>
            </c:ext>
          </c:extLst>
        </c:ser>
        <c:dLbls>
          <c:showLegendKey val="0"/>
          <c:showVal val="0"/>
          <c:showCatName val="0"/>
          <c:showSerName val="0"/>
          <c:showPercent val="0"/>
          <c:showBubbleSize val="0"/>
        </c:dLbls>
        <c:smooth val="0"/>
        <c:axId val="347837824"/>
        <c:axId val="347838216"/>
      </c:lineChart>
      <c:dateAx>
        <c:axId val="347837824"/>
        <c:scaling>
          <c:orientation val="minMax"/>
          <c:max val="40118"/>
        </c:scaling>
        <c:delete val="0"/>
        <c:axPos val="b"/>
        <c:numFmt formatCode="mmm\-yy" sourceLinked="1"/>
        <c:majorTickMark val="cross"/>
        <c:minorTickMark val="none"/>
        <c:tickLblPos val="nextTo"/>
        <c:txPr>
          <a:bodyPr rot="-2700000"/>
          <a:lstStyle/>
          <a:p>
            <a:pPr>
              <a:defRPr sz="1400" b="1"/>
            </a:pPr>
            <a:endParaRPr lang="en-US"/>
          </a:p>
        </c:txPr>
        <c:crossAx val="347838216"/>
        <c:crosses val="autoZero"/>
        <c:auto val="1"/>
        <c:lblOffset val="100"/>
        <c:baseTimeUnit val="months"/>
        <c:majorUnit val="3"/>
        <c:majorTimeUnit val="months"/>
      </c:dateAx>
      <c:valAx>
        <c:axId val="347838216"/>
        <c:scaling>
          <c:orientation val="minMax"/>
        </c:scaling>
        <c:delete val="0"/>
        <c:axPos val="l"/>
        <c:majorGridlines>
          <c:spPr>
            <a:ln>
              <a:prstDash val="sysDot"/>
            </a:ln>
          </c:spPr>
        </c:majorGridlines>
        <c:numFmt formatCode="General" sourceLinked="1"/>
        <c:majorTickMark val="none"/>
        <c:minorTickMark val="none"/>
        <c:tickLblPos val="nextTo"/>
        <c:spPr>
          <a:ln w="9525">
            <a:noFill/>
          </a:ln>
        </c:spPr>
        <c:txPr>
          <a:bodyPr/>
          <a:lstStyle/>
          <a:p>
            <a:pPr>
              <a:defRPr sz="2000" b="1"/>
            </a:pPr>
            <a:endParaRPr lang="en-US"/>
          </a:p>
        </c:txPr>
        <c:crossAx val="347837824"/>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a:t>Active</a:t>
            </a:r>
            <a:r>
              <a:rPr lang="en-US" sz="2000" baseline="0" dirty="0"/>
              <a:t> Choice and Prescription Drug Home Delivery</a:t>
            </a:r>
            <a:endParaRPr lang="en-US" sz="2000" dirty="0"/>
          </a:p>
        </c:rich>
      </c:tx>
      <c:overlay val="0"/>
    </c:title>
    <c:autoTitleDeleted val="0"/>
    <c:plotArea>
      <c:layout/>
      <c:barChart>
        <c:barDir val="col"/>
        <c:grouping val="percentStacked"/>
        <c:varyColors val="0"/>
        <c:ser>
          <c:idx val="0"/>
          <c:order val="0"/>
          <c:tx>
            <c:strRef>
              <c:f>Sheet1!$B$1</c:f>
              <c:strCache>
                <c:ptCount val="1"/>
                <c:pt idx="0">
                  <c:v>Opt-in</c:v>
                </c:pt>
              </c:strCache>
            </c:strRef>
          </c:tx>
          <c:invertIfNegative val="0"/>
          <c:dLbls>
            <c:dLbl>
              <c:idx val="0"/>
              <c:layout>
                <c:manualLayout>
                  <c:x val="-1.3071895424836603E-2"/>
                  <c:y val="-8.59906940464637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8D-41CD-BE69-833E36208FD7}"/>
                </c:ext>
              </c:extLst>
            </c:dLbl>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Before</c:v>
                </c:pt>
                <c:pt idx="1">
                  <c:v>After</c:v>
                </c:pt>
              </c:strCache>
            </c:strRef>
          </c:cat>
          <c:val>
            <c:numRef>
              <c:f>Sheet1!$B$2:$B$3</c:f>
              <c:numCache>
                <c:formatCode>0.00%</c:formatCode>
                <c:ptCount val="2"/>
                <c:pt idx="0">
                  <c:v>6.2000000000000034E-2</c:v>
                </c:pt>
                <c:pt idx="1">
                  <c:v>0.4</c:v>
                </c:pt>
              </c:numCache>
            </c:numRef>
          </c:val>
          <c:extLst>
            <c:ext xmlns:c16="http://schemas.microsoft.com/office/drawing/2014/chart" uri="{C3380CC4-5D6E-409C-BE32-E72D297353CC}">
              <c16:uniqueId val="{00000001-798D-41CD-BE69-833E36208FD7}"/>
            </c:ext>
          </c:extLst>
        </c:ser>
        <c:ser>
          <c:idx val="1"/>
          <c:order val="1"/>
          <c:tx>
            <c:strRef>
              <c:f>Sheet1!$C$1</c:f>
              <c:strCache>
                <c:ptCount val="1"/>
                <c:pt idx="0">
                  <c:v>Opt-out</c:v>
                </c:pt>
              </c:strCache>
            </c:strRef>
          </c:tx>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98D-41CD-BE69-833E36208FD7}"/>
                </c:ext>
              </c:extLst>
            </c:dLbl>
            <c:numFmt formatCode="0%" sourceLinked="0"/>
            <c:spPr>
              <a:noFill/>
              <a:ln>
                <a:noFill/>
              </a:ln>
              <a:effectLst/>
            </c:spPr>
            <c:txPr>
              <a:bodyPr/>
              <a:lstStyle/>
              <a:p>
                <a:pPr>
                  <a:defRPr b="1">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Before</c:v>
                </c:pt>
                <c:pt idx="1">
                  <c:v>After</c:v>
                </c:pt>
              </c:strCache>
            </c:strRef>
          </c:cat>
          <c:val>
            <c:numRef>
              <c:f>Sheet1!$C$2:$C$3</c:f>
              <c:numCache>
                <c:formatCode>0.00%</c:formatCode>
                <c:ptCount val="2"/>
                <c:pt idx="0" formatCode="General">
                  <c:v>0</c:v>
                </c:pt>
                <c:pt idx="1">
                  <c:v>0.38000000000000023</c:v>
                </c:pt>
              </c:numCache>
            </c:numRef>
          </c:val>
          <c:extLst>
            <c:ext xmlns:c16="http://schemas.microsoft.com/office/drawing/2014/chart" uri="{C3380CC4-5D6E-409C-BE32-E72D297353CC}">
              <c16:uniqueId val="{00000003-798D-41CD-BE69-833E36208FD7}"/>
            </c:ext>
          </c:extLst>
        </c:ser>
        <c:ser>
          <c:idx val="2"/>
          <c:order val="2"/>
          <c:tx>
            <c:strRef>
              <c:f>Sheet1!$D$1</c:f>
              <c:strCache>
                <c:ptCount val="1"/>
                <c:pt idx="0">
                  <c:v>No choice</c:v>
                </c:pt>
              </c:strCache>
            </c:strRef>
          </c:tx>
          <c:invertIfNegative val="0"/>
          <c:dLbls>
            <c:dLbl>
              <c:idx val="0"/>
              <c:layout>
                <c:manualLayout>
                  <c:x val="-3.267973856209245E-3"/>
                  <c:y val="1.6666666666666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98D-41CD-BE69-833E36208FD7}"/>
                </c:ext>
              </c:extLst>
            </c:dLbl>
            <c:dLbl>
              <c:idx val="1"/>
              <c:layout>
                <c:manualLayout>
                  <c:x val="0"/>
                  <c:y val="8.06755212254832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98D-41CD-BE69-833E36208FD7}"/>
                </c:ext>
              </c:extLst>
            </c:dLbl>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Before</c:v>
                </c:pt>
                <c:pt idx="1">
                  <c:v>After</c:v>
                </c:pt>
              </c:strCache>
            </c:strRef>
          </c:cat>
          <c:val>
            <c:numRef>
              <c:f>Sheet1!$D$2:$D$3</c:f>
              <c:numCache>
                <c:formatCode>0.00%</c:formatCode>
                <c:ptCount val="2"/>
                <c:pt idx="0">
                  <c:v>0.93799999999999994</c:v>
                </c:pt>
                <c:pt idx="1">
                  <c:v>0.22</c:v>
                </c:pt>
              </c:numCache>
            </c:numRef>
          </c:val>
          <c:extLst>
            <c:ext xmlns:c16="http://schemas.microsoft.com/office/drawing/2014/chart" uri="{C3380CC4-5D6E-409C-BE32-E72D297353CC}">
              <c16:uniqueId val="{00000006-798D-41CD-BE69-833E36208FD7}"/>
            </c:ext>
          </c:extLst>
        </c:ser>
        <c:dLbls>
          <c:showLegendKey val="0"/>
          <c:showVal val="0"/>
          <c:showCatName val="0"/>
          <c:showSerName val="0"/>
          <c:showPercent val="0"/>
          <c:showBubbleSize val="0"/>
        </c:dLbls>
        <c:gapWidth val="35"/>
        <c:overlap val="100"/>
        <c:axId val="465604960"/>
        <c:axId val="472423856"/>
      </c:barChart>
      <c:catAx>
        <c:axId val="465604960"/>
        <c:scaling>
          <c:orientation val="minMax"/>
        </c:scaling>
        <c:delete val="0"/>
        <c:axPos val="b"/>
        <c:numFmt formatCode="General" sourceLinked="1"/>
        <c:majorTickMark val="none"/>
        <c:minorTickMark val="none"/>
        <c:tickLblPos val="nextTo"/>
        <c:crossAx val="472423856"/>
        <c:crosses val="autoZero"/>
        <c:auto val="1"/>
        <c:lblAlgn val="ctr"/>
        <c:lblOffset val="100"/>
        <c:noMultiLvlLbl val="0"/>
      </c:catAx>
      <c:valAx>
        <c:axId val="472423856"/>
        <c:scaling>
          <c:orientation val="minMax"/>
        </c:scaling>
        <c:delete val="0"/>
        <c:axPos val="l"/>
        <c:majorGridlines>
          <c:spPr>
            <a:ln>
              <a:prstDash val="sysDot"/>
            </a:ln>
          </c:spPr>
        </c:majorGridlines>
        <c:numFmt formatCode="0%" sourceLinked="1"/>
        <c:majorTickMark val="none"/>
        <c:minorTickMark val="none"/>
        <c:tickLblPos val="nextTo"/>
        <c:crossAx val="465604960"/>
        <c:crosses val="autoZero"/>
        <c:crossBetween val="between"/>
        <c:majorUnit val="0.2"/>
      </c:valAx>
    </c:plotArea>
    <c:legend>
      <c:legendPos val="b"/>
      <c:layout>
        <c:manualLayout>
          <c:xMode val="edge"/>
          <c:yMode val="edge"/>
          <c:x val="0.05"/>
          <c:y val="0.90853772486227391"/>
          <c:w val="0.93921568627451313"/>
          <c:h val="7.4264136328427599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899169632265704E-2"/>
          <c:y val="7.3345259391771001E-2"/>
          <c:w val="0.89442467378410495"/>
          <c:h val="0.717352415026834"/>
        </c:manualLayout>
      </c:layout>
      <c:lineChart>
        <c:grouping val="standard"/>
        <c:varyColors val="0"/>
        <c:ser>
          <c:idx val="0"/>
          <c:order val="0"/>
          <c:tx>
            <c:strRef>
              <c:f>Sheet1!$A$2</c:f>
              <c:strCache>
                <c:ptCount val="1"/>
              </c:strCache>
            </c:strRef>
          </c:tx>
          <c:spPr>
            <a:ln w="38100">
              <a:solidFill>
                <a:srgbClr val="FF0000"/>
              </a:solidFill>
              <a:prstDash val="solid"/>
            </a:ln>
          </c:spPr>
          <c:marker>
            <c:symbol val="none"/>
          </c:marker>
          <c:cat>
            <c:numRef>
              <c:f>Sheet1!$F$1:$GT$1</c:f>
              <c:numCache>
                <c:formatCode>General</c:formatCode>
                <c:ptCount val="197"/>
                <c:pt idx="0">
                  <c:v>0.04</c:v>
                </c:pt>
                <c:pt idx="1">
                  <c:v>0.05</c:v>
                </c:pt>
                <c:pt idx="2">
                  <c:v>0.06</c:v>
                </c:pt>
                <c:pt idx="3">
                  <c:v>7.0000000000000007E-2</c:v>
                </c:pt>
                <c:pt idx="4">
                  <c:v>0.08</c:v>
                </c:pt>
                <c:pt idx="5">
                  <c:v>0.09</c:v>
                </c:pt>
                <c:pt idx="6">
                  <c:v>0.1</c:v>
                </c:pt>
                <c:pt idx="7">
                  <c:v>0.11</c:v>
                </c:pt>
                <c:pt idx="8">
                  <c:v>0.12</c:v>
                </c:pt>
                <c:pt idx="9">
                  <c:v>0.13</c:v>
                </c:pt>
                <c:pt idx="10">
                  <c:v>0.14000000000000001</c:v>
                </c:pt>
                <c:pt idx="11">
                  <c:v>0.15</c:v>
                </c:pt>
                <c:pt idx="12">
                  <c:v>0.16</c:v>
                </c:pt>
                <c:pt idx="13">
                  <c:v>0.17</c:v>
                </c:pt>
                <c:pt idx="14">
                  <c:v>0.18</c:v>
                </c:pt>
                <c:pt idx="15">
                  <c:v>0.19</c:v>
                </c:pt>
                <c:pt idx="16">
                  <c:v>0.2</c:v>
                </c:pt>
                <c:pt idx="17">
                  <c:v>0.21</c:v>
                </c:pt>
                <c:pt idx="18">
                  <c:v>0.22</c:v>
                </c:pt>
                <c:pt idx="19">
                  <c:v>0.23</c:v>
                </c:pt>
                <c:pt idx="20">
                  <c:v>0.24</c:v>
                </c:pt>
                <c:pt idx="21">
                  <c:v>0.25</c:v>
                </c:pt>
                <c:pt idx="22">
                  <c:v>0.26</c:v>
                </c:pt>
                <c:pt idx="23">
                  <c:v>0.27</c:v>
                </c:pt>
                <c:pt idx="24">
                  <c:v>0.28000000000000003</c:v>
                </c:pt>
                <c:pt idx="25">
                  <c:v>0.28999999999999998</c:v>
                </c:pt>
                <c:pt idx="26">
                  <c:v>0.3</c:v>
                </c:pt>
                <c:pt idx="27">
                  <c:v>0.31</c:v>
                </c:pt>
                <c:pt idx="28">
                  <c:v>0.32</c:v>
                </c:pt>
                <c:pt idx="29">
                  <c:v>0.33</c:v>
                </c:pt>
                <c:pt idx="30">
                  <c:v>0.34</c:v>
                </c:pt>
                <c:pt idx="31">
                  <c:v>0.35</c:v>
                </c:pt>
                <c:pt idx="32">
                  <c:v>0.36</c:v>
                </c:pt>
                <c:pt idx="33">
                  <c:v>0.37</c:v>
                </c:pt>
                <c:pt idx="34">
                  <c:v>0.38</c:v>
                </c:pt>
                <c:pt idx="35">
                  <c:v>0.39</c:v>
                </c:pt>
                <c:pt idx="36">
                  <c:v>0.4</c:v>
                </c:pt>
                <c:pt idx="37">
                  <c:v>0.41</c:v>
                </c:pt>
                <c:pt idx="38">
                  <c:v>0.42</c:v>
                </c:pt>
                <c:pt idx="39">
                  <c:v>0.43</c:v>
                </c:pt>
                <c:pt idx="40">
                  <c:v>0.44</c:v>
                </c:pt>
                <c:pt idx="41">
                  <c:v>0.45</c:v>
                </c:pt>
                <c:pt idx="42">
                  <c:v>0.46</c:v>
                </c:pt>
                <c:pt idx="43">
                  <c:v>0.47</c:v>
                </c:pt>
                <c:pt idx="44">
                  <c:v>0.48</c:v>
                </c:pt>
                <c:pt idx="45">
                  <c:v>0.49</c:v>
                </c:pt>
                <c:pt idx="46">
                  <c:v>0.5</c:v>
                </c:pt>
                <c:pt idx="47">
                  <c:v>0.51</c:v>
                </c:pt>
                <c:pt idx="48">
                  <c:v>0.52</c:v>
                </c:pt>
                <c:pt idx="49">
                  <c:v>0.53</c:v>
                </c:pt>
                <c:pt idx="50">
                  <c:v>0.54</c:v>
                </c:pt>
                <c:pt idx="51">
                  <c:v>0.55000000000000004</c:v>
                </c:pt>
                <c:pt idx="52">
                  <c:v>0.56000000000000005</c:v>
                </c:pt>
                <c:pt idx="53">
                  <c:v>0.56999999999999995</c:v>
                </c:pt>
                <c:pt idx="54">
                  <c:v>0.57999999999999996</c:v>
                </c:pt>
                <c:pt idx="55">
                  <c:v>0.59</c:v>
                </c:pt>
                <c:pt idx="56">
                  <c:v>0.6</c:v>
                </c:pt>
                <c:pt idx="57">
                  <c:v>0.61</c:v>
                </c:pt>
                <c:pt idx="58">
                  <c:v>0.62</c:v>
                </c:pt>
                <c:pt idx="59">
                  <c:v>0.63</c:v>
                </c:pt>
                <c:pt idx="60">
                  <c:v>0.64</c:v>
                </c:pt>
                <c:pt idx="61">
                  <c:v>0.65</c:v>
                </c:pt>
                <c:pt idx="62">
                  <c:v>0.66</c:v>
                </c:pt>
                <c:pt idx="63">
                  <c:v>0.67</c:v>
                </c:pt>
                <c:pt idx="64">
                  <c:v>0.68</c:v>
                </c:pt>
                <c:pt idx="65">
                  <c:v>0.69</c:v>
                </c:pt>
                <c:pt idx="66">
                  <c:v>0.7</c:v>
                </c:pt>
                <c:pt idx="67">
                  <c:v>0.71</c:v>
                </c:pt>
                <c:pt idx="68">
                  <c:v>0.72</c:v>
                </c:pt>
                <c:pt idx="69">
                  <c:v>0.73</c:v>
                </c:pt>
                <c:pt idx="70">
                  <c:v>0.74</c:v>
                </c:pt>
                <c:pt idx="71">
                  <c:v>0.75</c:v>
                </c:pt>
                <c:pt idx="72">
                  <c:v>0.76</c:v>
                </c:pt>
                <c:pt idx="73">
                  <c:v>0.77</c:v>
                </c:pt>
                <c:pt idx="74">
                  <c:v>0.78</c:v>
                </c:pt>
                <c:pt idx="75">
                  <c:v>0.79</c:v>
                </c:pt>
                <c:pt idx="76">
                  <c:v>0.8</c:v>
                </c:pt>
                <c:pt idx="77">
                  <c:v>0.81</c:v>
                </c:pt>
                <c:pt idx="78">
                  <c:v>0.82</c:v>
                </c:pt>
                <c:pt idx="79">
                  <c:v>0.83</c:v>
                </c:pt>
                <c:pt idx="80">
                  <c:v>0.84</c:v>
                </c:pt>
                <c:pt idx="81">
                  <c:v>0.85</c:v>
                </c:pt>
                <c:pt idx="82">
                  <c:v>0.86</c:v>
                </c:pt>
                <c:pt idx="83">
                  <c:v>0.87</c:v>
                </c:pt>
                <c:pt idx="84">
                  <c:v>0.88</c:v>
                </c:pt>
                <c:pt idx="85">
                  <c:v>0.89</c:v>
                </c:pt>
                <c:pt idx="86">
                  <c:v>0.9</c:v>
                </c:pt>
                <c:pt idx="87">
                  <c:v>0.91</c:v>
                </c:pt>
                <c:pt idx="88">
                  <c:v>0.92</c:v>
                </c:pt>
                <c:pt idx="89">
                  <c:v>0.93</c:v>
                </c:pt>
                <c:pt idx="90">
                  <c:v>0.94</c:v>
                </c:pt>
                <c:pt idx="91">
                  <c:v>0.95</c:v>
                </c:pt>
                <c:pt idx="92">
                  <c:v>0.96</c:v>
                </c:pt>
                <c:pt idx="93">
                  <c:v>0.97</c:v>
                </c:pt>
                <c:pt idx="94">
                  <c:v>0.98</c:v>
                </c:pt>
                <c:pt idx="95">
                  <c:v>0.99</c:v>
                </c:pt>
                <c:pt idx="96">
                  <c:v>1</c:v>
                </c:pt>
                <c:pt idx="97">
                  <c:v>1.01</c:v>
                </c:pt>
                <c:pt idx="98">
                  <c:v>1.02</c:v>
                </c:pt>
                <c:pt idx="99">
                  <c:v>1.03</c:v>
                </c:pt>
                <c:pt idx="100">
                  <c:v>1.04</c:v>
                </c:pt>
                <c:pt idx="101">
                  <c:v>1.05</c:v>
                </c:pt>
                <c:pt idx="102">
                  <c:v>1.06</c:v>
                </c:pt>
                <c:pt idx="103">
                  <c:v>1.07</c:v>
                </c:pt>
                <c:pt idx="104">
                  <c:v>1.08</c:v>
                </c:pt>
                <c:pt idx="105">
                  <c:v>1.0900000000000001</c:v>
                </c:pt>
                <c:pt idx="106">
                  <c:v>1.1000000000000001</c:v>
                </c:pt>
                <c:pt idx="107">
                  <c:v>1.1100000000000001</c:v>
                </c:pt>
                <c:pt idx="108">
                  <c:v>1.1200000000000001</c:v>
                </c:pt>
                <c:pt idx="109">
                  <c:v>1.1299999999999999</c:v>
                </c:pt>
                <c:pt idx="110">
                  <c:v>1.1399999999999999</c:v>
                </c:pt>
                <c:pt idx="111">
                  <c:v>1.1499999999999999</c:v>
                </c:pt>
                <c:pt idx="112">
                  <c:v>1.1599999999999999</c:v>
                </c:pt>
                <c:pt idx="113">
                  <c:v>1.17</c:v>
                </c:pt>
                <c:pt idx="114">
                  <c:v>1.18</c:v>
                </c:pt>
                <c:pt idx="115">
                  <c:v>1.19</c:v>
                </c:pt>
                <c:pt idx="116">
                  <c:v>1.2</c:v>
                </c:pt>
                <c:pt idx="117">
                  <c:v>1.21</c:v>
                </c:pt>
                <c:pt idx="118">
                  <c:v>1.22</c:v>
                </c:pt>
                <c:pt idx="119">
                  <c:v>1.23</c:v>
                </c:pt>
                <c:pt idx="120">
                  <c:v>1.24</c:v>
                </c:pt>
                <c:pt idx="121">
                  <c:v>1.25</c:v>
                </c:pt>
                <c:pt idx="122">
                  <c:v>1.26</c:v>
                </c:pt>
                <c:pt idx="123">
                  <c:v>1.27</c:v>
                </c:pt>
                <c:pt idx="124">
                  <c:v>1.28</c:v>
                </c:pt>
                <c:pt idx="125">
                  <c:v>1.29</c:v>
                </c:pt>
                <c:pt idx="126">
                  <c:v>1.3</c:v>
                </c:pt>
                <c:pt idx="127">
                  <c:v>1.31</c:v>
                </c:pt>
                <c:pt idx="128">
                  <c:v>1.32</c:v>
                </c:pt>
                <c:pt idx="129">
                  <c:v>1.33</c:v>
                </c:pt>
                <c:pt idx="130">
                  <c:v>1.34</c:v>
                </c:pt>
                <c:pt idx="131">
                  <c:v>1.35</c:v>
                </c:pt>
                <c:pt idx="132">
                  <c:v>1.36</c:v>
                </c:pt>
                <c:pt idx="133">
                  <c:v>1.37</c:v>
                </c:pt>
                <c:pt idx="134">
                  <c:v>1.38</c:v>
                </c:pt>
                <c:pt idx="135">
                  <c:v>1.39</c:v>
                </c:pt>
                <c:pt idx="136">
                  <c:v>1.4</c:v>
                </c:pt>
                <c:pt idx="137">
                  <c:v>1.41</c:v>
                </c:pt>
                <c:pt idx="138">
                  <c:v>1.42</c:v>
                </c:pt>
                <c:pt idx="139">
                  <c:v>1.43</c:v>
                </c:pt>
                <c:pt idx="140">
                  <c:v>1.44</c:v>
                </c:pt>
                <c:pt idx="141">
                  <c:v>1.45</c:v>
                </c:pt>
                <c:pt idx="142">
                  <c:v>1.46</c:v>
                </c:pt>
                <c:pt idx="143">
                  <c:v>1.47</c:v>
                </c:pt>
                <c:pt idx="144">
                  <c:v>1.48</c:v>
                </c:pt>
                <c:pt idx="145">
                  <c:v>1.49</c:v>
                </c:pt>
                <c:pt idx="146">
                  <c:v>1.5</c:v>
                </c:pt>
                <c:pt idx="147">
                  <c:v>1.51</c:v>
                </c:pt>
                <c:pt idx="148">
                  <c:v>1.52</c:v>
                </c:pt>
                <c:pt idx="149">
                  <c:v>1.53</c:v>
                </c:pt>
                <c:pt idx="150">
                  <c:v>1.54</c:v>
                </c:pt>
                <c:pt idx="151">
                  <c:v>1.55</c:v>
                </c:pt>
                <c:pt idx="152">
                  <c:v>1.56</c:v>
                </c:pt>
                <c:pt idx="153">
                  <c:v>1.57</c:v>
                </c:pt>
                <c:pt idx="154">
                  <c:v>1.58</c:v>
                </c:pt>
                <c:pt idx="155">
                  <c:v>1.59</c:v>
                </c:pt>
                <c:pt idx="156">
                  <c:v>1.6</c:v>
                </c:pt>
                <c:pt idx="157">
                  <c:v>1.61</c:v>
                </c:pt>
                <c:pt idx="158">
                  <c:v>1.62</c:v>
                </c:pt>
                <c:pt idx="159">
                  <c:v>1.63</c:v>
                </c:pt>
                <c:pt idx="160">
                  <c:v>1.64</c:v>
                </c:pt>
                <c:pt idx="161">
                  <c:v>1.65</c:v>
                </c:pt>
                <c:pt idx="162">
                  <c:v>1.66</c:v>
                </c:pt>
                <c:pt idx="163">
                  <c:v>1.67</c:v>
                </c:pt>
                <c:pt idx="164">
                  <c:v>1.68</c:v>
                </c:pt>
                <c:pt idx="165">
                  <c:v>1.69</c:v>
                </c:pt>
                <c:pt idx="166">
                  <c:v>1.7</c:v>
                </c:pt>
                <c:pt idx="167">
                  <c:v>1.71</c:v>
                </c:pt>
                <c:pt idx="168">
                  <c:v>1.72</c:v>
                </c:pt>
                <c:pt idx="169">
                  <c:v>1.73</c:v>
                </c:pt>
                <c:pt idx="170">
                  <c:v>1.74</c:v>
                </c:pt>
                <c:pt idx="171">
                  <c:v>1.75</c:v>
                </c:pt>
                <c:pt idx="172">
                  <c:v>1.76</c:v>
                </c:pt>
                <c:pt idx="173">
                  <c:v>1.77</c:v>
                </c:pt>
                <c:pt idx="174">
                  <c:v>1.78</c:v>
                </c:pt>
                <c:pt idx="175">
                  <c:v>1.79</c:v>
                </c:pt>
                <c:pt idx="176">
                  <c:v>1.8</c:v>
                </c:pt>
                <c:pt idx="177">
                  <c:v>1.81</c:v>
                </c:pt>
                <c:pt idx="178">
                  <c:v>1.82</c:v>
                </c:pt>
                <c:pt idx="179">
                  <c:v>1.83</c:v>
                </c:pt>
                <c:pt idx="180">
                  <c:v>1.84</c:v>
                </c:pt>
                <c:pt idx="181">
                  <c:v>1.85</c:v>
                </c:pt>
                <c:pt idx="182">
                  <c:v>1.86</c:v>
                </c:pt>
                <c:pt idx="183">
                  <c:v>1.87</c:v>
                </c:pt>
                <c:pt idx="184">
                  <c:v>1.88</c:v>
                </c:pt>
                <c:pt idx="185">
                  <c:v>1.89</c:v>
                </c:pt>
                <c:pt idx="186">
                  <c:v>1.9</c:v>
                </c:pt>
                <c:pt idx="187">
                  <c:v>1.91</c:v>
                </c:pt>
                <c:pt idx="188">
                  <c:v>1.92</c:v>
                </c:pt>
                <c:pt idx="189">
                  <c:v>1.93</c:v>
                </c:pt>
                <c:pt idx="190">
                  <c:v>1.94</c:v>
                </c:pt>
                <c:pt idx="191">
                  <c:v>1.95</c:v>
                </c:pt>
                <c:pt idx="192">
                  <c:v>1.96</c:v>
                </c:pt>
                <c:pt idx="193">
                  <c:v>1.97</c:v>
                </c:pt>
                <c:pt idx="194">
                  <c:v>1.98</c:v>
                </c:pt>
                <c:pt idx="195">
                  <c:v>1.99</c:v>
                </c:pt>
                <c:pt idx="196">
                  <c:v>2</c:v>
                </c:pt>
              </c:numCache>
            </c:numRef>
          </c:cat>
          <c:val>
            <c:numRef>
              <c:f>Sheet1!$F$2:$GT$2</c:f>
              <c:numCache>
                <c:formatCode>0.00E+00</c:formatCode>
                <c:ptCount val="19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formatCode="General">
                  <c:v>0.18307000000000001</c:v>
                </c:pt>
                <c:pt idx="30" formatCode="General">
                  <c:v>0.19664000000000001</c:v>
                </c:pt>
                <c:pt idx="31" formatCode="General">
                  <c:v>0.21065999999999999</c:v>
                </c:pt>
                <c:pt idx="32" formatCode="General">
                  <c:v>0.22509000000000001</c:v>
                </c:pt>
                <c:pt idx="33" formatCode="General">
                  <c:v>0.23993</c:v>
                </c:pt>
                <c:pt idx="34" formatCode="General">
                  <c:v>0.25516</c:v>
                </c:pt>
                <c:pt idx="35" formatCode="General">
                  <c:v>0.27076</c:v>
                </c:pt>
                <c:pt idx="36" formatCode="General">
                  <c:v>0.28671999999999997</c:v>
                </c:pt>
                <c:pt idx="37" formatCode="General">
                  <c:v>0.30301</c:v>
                </c:pt>
                <c:pt idx="38" formatCode="General">
                  <c:v>0.31962000000000002</c:v>
                </c:pt>
                <c:pt idx="39" formatCode="General">
                  <c:v>0.33653</c:v>
                </c:pt>
                <c:pt idx="40" formatCode="General">
                  <c:v>0.35371000000000002</c:v>
                </c:pt>
                <c:pt idx="41" formatCode="General">
                  <c:v>0.37114999999999998</c:v>
                </c:pt>
                <c:pt idx="42" formatCode="General">
                  <c:v>0.38882</c:v>
                </c:pt>
                <c:pt idx="43" formatCode="General">
                  <c:v>0.40671000000000002</c:v>
                </c:pt>
                <c:pt idx="44" formatCode="General">
                  <c:v>0.42479</c:v>
                </c:pt>
                <c:pt idx="45" formatCode="General">
                  <c:v>0.44302999999999998</c:v>
                </c:pt>
                <c:pt idx="46" formatCode="General">
                  <c:v>0.46143000000000001</c:v>
                </c:pt>
                <c:pt idx="47" formatCode="General">
                  <c:v>0.47993999999999998</c:v>
                </c:pt>
                <c:pt idx="48" formatCode="General">
                  <c:v>0.49856</c:v>
                </c:pt>
                <c:pt idx="49" formatCode="General">
                  <c:v>0.51724999999999999</c:v>
                </c:pt>
                <c:pt idx="50" formatCode="General">
                  <c:v>0.53598999999999997</c:v>
                </c:pt>
                <c:pt idx="51" formatCode="General">
                  <c:v>0.55476999999999999</c:v>
                </c:pt>
                <c:pt idx="52" formatCode="General">
                  <c:v>0.57355</c:v>
                </c:pt>
                <c:pt idx="53" formatCode="General">
                  <c:v>0.59231</c:v>
                </c:pt>
                <c:pt idx="54" formatCode="General">
                  <c:v>0.61104000000000003</c:v>
                </c:pt>
                <c:pt idx="55" formatCode="General">
                  <c:v>0.62970000000000004</c:v>
                </c:pt>
                <c:pt idx="56" formatCode="General">
                  <c:v>0.64827000000000001</c:v>
                </c:pt>
                <c:pt idx="57" formatCode="General">
                  <c:v>0.66673000000000004</c:v>
                </c:pt>
                <c:pt idx="58" formatCode="General">
                  <c:v>0.68506</c:v>
                </c:pt>
                <c:pt idx="59" formatCode="General">
                  <c:v>0.70323999999999998</c:v>
                </c:pt>
                <c:pt idx="60" formatCode="General">
                  <c:v>0.72123000000000004</c:v>
                </c:pt>
                <c:pt idx="61" formatCode="General">
                  <c:v>0.73902999999999996</c:v>
                </c:pt>
                <c:pt idx="62" formatCode="General">
                  <c:v>0.75660000000000005</c:v>
                </c:pt>
                <c:pt idx="63" formatCode="General">
                  <c:v>0.77392000000000005</c:v>
                </c:pt>
                <c:pt idx="64" formatCode="General">
                  <c:v>0.79098000000000002</c:v>
                </c:pt>
                <c:pt idx="65" formatCode="General">
                  <c:v>0.80774999999999997</c:v>
                </c:pt>
                <c:pt idx="66" formatCode="General">
                  <c:v>0.82421999999999995</c:v>
                </c:pt>
                <c:pt idx="67" formatCode="General">
                  <c:v>0.84035000000000004</c:v>
                </c:pt>
                <c:pt idx="68" formatCode="General">
                  <c:v>0.85614000000000001</c:v>
                </c:pt>
                <c:pt idx="69" formatCode="General">
                  <c:v>0.87156</c:v>
                </c:pt>
                <c:pt idx="70" formatCode="General">
                  <c:v>0.88658999999999999</c:v>
                </c:pt>
                <c:pt idx="71" formatCode="General">
                  <c:v>0.90122000000000002</c:v>
                </c:pt>
                <c:pt idx="72" formatCode="General">
                  <c:v>0.91542999999999997</c:v>
                </c:pt>
                <c:pt idx="73" formatCode="General">
                  <c:v>0.92918999999999996</c:v>
                </c:pt>
                <c:pt idx="74" formatCode="General">
                  <c:v>0.9425</c:v>
                </c:pt>
                <c:pt idx="75" formatCode="General">
                  <c:v>0.95533000000000001</c:v>
                </c:pt>
                <c:pt idx="76" formatCode="General">
                  <c:v>0.96767999999999998</c:v>
                </c:pt>
                <c:pt idx="77" formatCode="General">
                  <c:v>0.97951999999999995</c:v>
                </c:pt>
                <c:pt idx="78" formatCode="General">
                  <c:v>0.99084000000000005</c:v>
                </c:pt>
                <c:pt idx="79" formatCode="General">
                  <c:v>1.0016</c:v>
                </c:pt>
                <c:pt idx="80" formatCode="General">
                  <c:v>1.0119</c:v>
                </c:pt>
                <c:pt idx="81" formatCode="General">
                  <c:v>1.0216000000000001</c:v>
                </c:pt>
                <c:pt idx="82" formatCode="General">
                  <c:v>1.0306999999999999</c:v>
                </c:pt>
                <c:pt idx="83" formatCode="General">
                  <c:v>1.0391999999999999</c:v>
                </c:pt>
                <c:pt idx="84" formatCode="General">
                  <c:v>1.0471999999999999</c:v>
                </c:pt>
                <c:pt idx="85" formatCode="General">
                  <c:v>1.0545</c:v>
                </c:pt>
                <c:pt idx="86" formatCode="General">
                  <c:v>1.0612999999999999</c:v>
                </c:pt>
                <c:pt idx="87" formatCode="General">
                  <c:v>1.0673999999999999</c:v>
                </c:pt>
                <c:pt idx="88" formatCode="General">
                  <c:v>1.0729</c:v>
                </c:pt>
                <c:pt idx="89" formatCode="General">
                  <c:v>1.0778000000000001</c:v>
                </c:pt>
                <c:pt idx="90" formatCode="General">
                  <c:v>1.0820000000000001</c:v>
                </c:pt>
                <c:pt idx="91" formatCode="General">
                  <c:v>1.0855999999999999</c:v>
                </c:pt>
                <c:pt idx="92" formatCode="General">
                  <c:v>1.0885</c:v>
                </c:pt>
                <c:pt idx="93" formatCode="General">
                  <c:v>1.0908</c:v>
                </c:pt>
                <c:pt idx="94" formatCode="General">
                  <c:v>1.0924</c:v>
                </c:pt>
                <c:pt idx="95" formatCode="General">
                  <c:v>1.0933999999999999</c:v>
                </c:pt>
                <c:pt idx="96" formatCode="General">
                  <c:v>1.0936999999999999</c:v>
                </c:pt>
                <c:pt idx="97" formatCode="General">
                  <c:v>1.0933999999999999</c:v>
                </c:pt>
                <c:pt idx="98" formatCode="General">
                  <c:v>1.0924</c:v>
                </c:pt>
                <c:pt idx="99" formatCode="General">
                  <c:v>1.0908</c:v>
                </c:pt>
                <c:pt idx="100" formatCode="General">
                  <c:v>1.0885</c:v>
                </c:pt>
                <c:pt idx="101" formatCode="General">
                  <c:v>1.0855999999999999</c:v>
                </c:pt>
                <c:pt idx="102" formatCode="General">
                  <c:v>1.0820000000000001</c:v>
                </c:pt>
                <c:pt idx="103" formatCode="General">
                  <c:v>1.0778000000000001</c:v>
                </c:pt>
                <c:pt idx="104" formatCode="General">
                  <c:v>1.0729</c:v>
                </c:pt>
                <c:pt idx="105" formatCode="General">
                  <c:v>1.0673999999999999</c:v>
                </c:pt>
                <c:pt idx="106" formatCode="General">
                  <c:v>1.0612999999999999</c:v>
                </c:pt>
                <c:pt idx="107" formatCode="General">
                  <c:v>1.0545</c:v>
                </c:pt>
                <c:pt idx="108" formatCode="General">
                  <c:v>1.0471999999999999</c:v>
                </c:pt>
                <c:pt idx="109" formatCode="General">
                  <c:v>1.0391999999999999</c:v>
                </c:pt>
                <c:pt idx="110" formatCode="General">
                  <c:v>1.0306999999999999</c:v>
                </c:pt>
                <c:pt idx="111" formatCode="General">
                  <c:v>1.0216000000000001</c:v>
                </c:pt>
                <c:pt idx="112" formatCode="General">
                  <c:v>1.0119</c:v>
                </c:pt>
                <c:pt idx="113" formatCode="General">
                  <c:v>1.0016</c:v>
                </c:pt>
                <c:pt idx="114" formatCode="General">
                  <c:v>0.99084000000000005</c:v>
                </c:pt>
                <c:pt idx="115" formatCode="General">
                  <c:v>0.97951999999999995</c:v>
                </c:pt>
                <c:pt idx="116" formatCode="General">
                  <c:v>0.96767999999999998</c:v>
                </c:pt>
                <c:pt idx="117" formatCode="General">
                  <c:v>0.95533000000000001</c:v>
                </c:pt>
                <c:pt idx="118" formatCode="General">
                  <c:v>0.9425</c:v>
                </c:pt>
                <c:pt idx="119" formatCode="General">
                  <c:v>0.92918999999999996</c:v>
                </c:pt>
                <c:pt idx="120" formatCode="General">
                  <c:v>0.91542999999999997</c:v>
                </c:pt>
                <c:pt idx="121" formatCode="General">
                  <c:v>0.90122000000000002</c:v>
                </c:pt>
                <c:pt idx="122" formatCode="General">
                  <c:v>0.88658999999999999</c:v>
                </c:pt>
                <c:pt idx="123" formatCode="General">
                  <c:v>0.87156</c:v>
                </c:pt>
                <c:pt idx="124" formatCode="General">
                  <c:v>0.85614000000000001</c:v>
                </c:pt>
                <c:pt idx="125" formatCode="General">
                  <c:v>0.84035000000000004</c:v>
                </c:pt>
                <c:pt idx="126" formatCode="General">
                  <c:v>0.82421999999999995</c:v>
                </c:pt>
                <c:pt idx="127" formatCode="General">
                  <c:v>0.80774999999999997</c:v>
                </c:pt>
                <c:pt idx="128" formatCode="General">
                  <c:v>0.79098000000000002</c:v>
                </c:pt>
                <c:pt idx="129" formatCode="General">
                  <c:v>0.77392000000000005</c:v>
                </c:pt>
                <c:pt idx="130" formatCode="General">
                  <c:v>0.75660000000000005</c:v>
                </c:pt>
                <c:pt idx="131" formatCode="General">
                  <c:v>0.73902999999999996</c:v>
                </c:pt>
                <c:pt idx="132" formatCode="General">
                  <c:v>0.72123000000000004</c:v>
                </c:pt>
                <c:pt idx="133" formatCode="General">
                  <c:v>0.70323999999999998</c:v>
                </c:pt>
                <c:pt idx="134" formatCode="General">
                  <c:v>0.68506</c:v>
                </c:pt>
                <c:pt idx="135" formatCode="General">
                  <c:v>0.66673000000000004</c:v>
                </c:pt>
                <c:pt idx="136" formatCode="General">
                  <c:v>0.64827000000000001</c:v>
                </c:pt>
                <c:pt idx="137" formatCode="General">
                  <c:v>0.62970000000000004</c:v>
                </c:pt>
                <c:pt idx="138" formatCode="General">
                  <c:v>0.61104000000000003</c:v>
                </c:pt>
                <c:pt idx="139" formatCode="General">
                  <c:v>0.59231</c:v>
                </c:pt>
                <c:pt idx="140" formatCode="General">
                  <c:v>0.57355</c:v>
                </c:pt>
                <c:pt idx="141" formatCode="General">
                  <c:v>0.55476999999999999</c:v>
                </c:pt>
                <c:pt idx="142" formatCode="General">
                  <c:v>0.53598999999999997</c:v>
                </c:pt>
                <c:pt idx="143" formatCode="General">
                  <c:v>0.51724999999999999</c:v>
                </c:pt>
                <c:pt idx="144" formatCode="General">
                  <c:v>0.49856</c:v>
                </c:pt>
                <c:pt idx="145" formatCode="General">
                  <c:v>0.47993999999999998</c:v>
                </c:pt>
                <c:pt idx="146" formatCode="General">
                  <c:v>0.46143000000000001</c:v>
                </c:pt>
                <c:pt idx="147" formatCode="General">
                  <c:v>0.44302999999999998</c:v>
                </c:pt>
                <c:pt idx="148" formatCode="General">
                  <c:v>0.42479</c:v>
                </c:pt>
                <c:pt idx="149" formatCode="General">
                  <c:v>0.40671000000000002</c:v>
                </c:pt>
                <c:pt idx="150" formatCode="General">
                  <c:v>0.38882</c:v>
                </c:pt>
                <c:pt idx="151" formatCode="General">
                  <c:v>0.37114999999999998</c:v>
                </c:pt>
                <c:pt idx="152" formatCode="General">
                  <c:v>0.35371000000000002</c:v>
                </c:pt>
                <c:pt idx="153" formatCode="General">
                  <c:v>0.33653</c:v>
                </c:pt>
                <c:pt idx="154" formatCode="General">
                  <c:v>0.31962000000000002</c:v>
                </c:pt>
                <c:pt idx="155" formatCode="General">
                  <c:v>0.30301</c:v>
                </c:pt>
                <c:pt idx="156" formatCode="General">
                  <c:v>0.28671999999999997</c:v>
                </c:pt>
                <c:pt idx="157" formatCode="General">
                  <c:v>0.27076</c:v>
                </c:pt>
                <c:pt idx="158" formatCode="General">
                  <c:v>0.25516</c:v>
                </c:pt>
                <c:pt idx="159" formatCode="General">
                  <c:v>0.23993</c:v>
                </c:pt>
                <c:pt idx="160" formatCode="General">
                  <c:v>0.22509000000000001</c:v>
                </c:pt>
                <c:pt idx="161" formatCode="General">
                  <c:v>0.21065999999999999</c:v>
                </c:pt>
                <c:pt idx="162" formatCode="General">
                  <c:v>0.19664000000000001</c:v>
                </c:pt>
                <c:pt idx="163" formatCode="General">
                  <c:v>0.18307000000000001</c:v>
                </c:pt>
                <c:pt idx="164" formatCode="General">
                  <c:v>0</c:v>
                </c:pt>
                <c:pt idx="165" formatCode="General">
                  <c:v>0</c:v>
                </c:pt>
                <c:pt idx="166" formatCode="General">
                  <c:v>0</c:v>
                </c:pt>
                <c:pt idx="167" formatCode="General">
                  <c:v>0</c:v>
                </c:pt>
                <c:pt idx="168" formatCode="General">
                  <c:v>0</c:v>
                </c:pt>
                <c:pt idx="169" formatCode="General">
                  <c:v>0</c:v>
                </c:pt>
                <c:pt idx="170" formatCode="General">
                  <c:v>0</c:v>
                </c:pt>
                <c:pt idx="171" formatCode="General">
                  <c:v>0</c:v>
                </c:pt>
                <c:pt idx="172" formatCode="General">
                  <c:v>0</c:v>
                </c:pt>
                <c:pt idx="173" formatCode="General">
                  <c:v>0</c:v>
                </c:pt>
                <c:pt idx="174" formatCode="General">
                  <c:v>0</c:v>
                </c:pt>
                <c:pt idx="175" formatCode="General">
                  <c:v>0</c:v>
                </c:pt>
                <c:pt idx="176" formatCode="General">
                  <c:v>0</c:v>
                </c:pt>
                <c:pt idx="177" formatCode="General">
                  <c:v>0</c:v>
                </c:pt>
                <c:pt idx="178" formatCode="General">
                  <c:v>0</c:v>
                </c:pt>
                <c:pt idx="179" formatCode="General">
                  <c:v>0</c:v>
                </c:pt>
                <c:pt idx="180" formatCode="General">
                  <c:v>0</c:v>
                </c:pt>
                <c:pt idx="181" formatCode="General">
                  <c:v>0</c:v>
                </c:pt>
                <c:pt idx="182" formatCode="General">
                  <c:v>0</c:v>
                </c:pt>
                <c:pt idx="183" formatCode="General">
                  <c:v>0</c:v>
                </c:pt>
                <c:pt idx="184" formatCode="General">
                  <c:v>0</c:v>
                </c:pt>
                <c:pt idx="185" formatCode="General">
                  <c:v>0</c:v>
                </c:pt>
                <c:pt idx="186" formatCode="General">
                  <c:v>0</c:v>
                </c:pt>
                <c:pt idx="187" formatCode="General">
                  <c:v>0</c:v>
                </c:pt>
                <c:pt idx="188" formatCode="General">
                  <c:v>0</c:v>
                </c:pt>
                <c:pt idx="189" formatCode="General">
                  <c:v>0</c:v>
                </c:pt>
                <c:pt idx="190" formatCode="General">
                  <c:v>0</c:v>
                </c:pt>
                <c:pt idx="191" formatCode="General">
                  <c:v>0</c:v>
                </c:pt>
                <c:pt idx="192" formatCode="General">
                  <c:v>0</c:v>
                </c:pt>
                <c:pt idx="193" formatCode="General">
                  <c:v>0</c:v>
                </c:pt>
                <c:pt idx="194" formatCode="General">
                  <c:v>0</c:v>
                </c:pt>
                <c:pt idx="195" formatCode="General">
                  <c:v>0</c:v>
                </c:pt>
                <c:pt idx="196" formatCode="General">
                  <c:v>0</c:v>
                </c:pt>
              </c:numCache>
            </c:numRef>
          </c:val>
          <c:smooth val="1"/>
          <c:extLst>
            <c:ext xmlns:c16="http://schemas.microsoft.com/office/drawing/2014/chart" uri="{C3380CC4-5D6E-409C-BE32-E72D297353CC}">
              <c16:uniqueId val="{00000000-32B4-47CE-8F95-FD42D04E9FC8}"/>
            </c:ext>
          </c:extLst>
        </c:ser>
        <c:dLbls>
          <c:showLegendKey val="0"/>
          <c:showVal val="0"/>
          <c:showCatName val="0"/>
          <c:showSerName val="0"/>
          <c:showPercent val="0"/>
          <c:showBubbleSize val="0"/>
        </c:dLbls>
        <c:smooth val="0"/>
        <c:axId val="2106991552"/>
        <c:axId val="2107002432"/>
      </c:lineChart>
      <c:catAx>
        <c:axId val="2106991552"/>
        <c:scaling>
          <c:orientation val="minMax"/>
        </c:scaling>
        <c:delete val="0"/>
        <c:axPos val="b"/>
        <c:numFmt formatCode="General" sourceLinked="1"/>
        <c:majorTickMark val="out"/>
        <c:minorTickMark val="none"/>
        <c:tickLblPos val="nextTo"/>
        <c:spPr>
          <a:ln w="3120">
            <a:solidFill>
              <a:schemeClr val="tx1"/>
            </a:solidFill>
            <a:prstDash val="solid"/>
          </a:ln>
        </c:spPr>
        <c:txPr>
          <a:bodyPr rot="-2700000" vert="horz"/>
          <a:lstStyle/>
          <a:p>
            <a:pPr>
              <a:defRPr sz="2383" b="1" i="0" u="none" strike="noStrike" baseline="0">
                <a:solidFill>
                  <a:schemeClr val="tx1"/>
                </a:solidFill>
                <a:latin typeface="Calibri"/>
                <a:ea typeface="Calibri"/>
                <a:cs typeface="Calibri"/>
              </a:defRPr>
            </a:pPr>
            <a:endParaRPr lang="en-US"/>
          </a:p>
        </c:txPr>
        <c:crossAx val="2107002432"/>
        <c:crosses val="autoZero"/>
        <c:auto val="1"/>
        <c:lblAlgn val="ctr"/>
        <c:lblOffset val="100"/>
        <c:tickLblSkip val="20"/>
        <c:tickMarkSkip val="10"/>
        <c:noMultiLvlLbl val="0"/>
      </c:catAx>
      <c:valAx>
        <c:axId val="2107002432"/>
        <c:scaling>
          <c:orientation val="minMax"/>
          <c:min val="0"/>
        </c:scaling>
        <c:delete val="0"/>
        <c:axPos val="l"/>
        <c:numFmt formatCode="#,##0.00" sourceLinked="0"/>
        <c:majorTickMark val="out"/>
        <c:minorTickMark val="none"/>
        <c:tickLblPos val="none"/>
        <c:spPr>
          <a:ln w="3120">
            <a:solidFill>
              <a:schemeClr val="tx1"/>
            </a:solidFill>
            <a:prstDash val="solid"/>
          </a:ln>
        </c:spPr>
        <c:txPr>
          <a:bodyPr rot="0" vert="horz"/>
          <a:lstStyle/>
          <a:p>
            <a:pPr>
              <a:defRPr sz="2383" b="1" i="0" u="none" strike="noStrike" baseline="0">
                <a:solidFill>
                  <a:schemeClr val="tx1"/>
                </a:solidFill>
                <a:latin typeface="Calibri"/>
                <a:ea typeface="Calibri"/>
                <a:cs typeface="Calibri"/>
              </a:defRPr>
            </a:pPr>
            <a:endParaRPr lang="en-US"/>
          </a:p>
        </c:txPr>
        <c:crossAx val="2106991552"/>
        <c:crosses val="autoZero"/>
        <c:crossBetween val="between"/>
      </c:valAx>
      <c:spPr>
        <a:noFill/>
        <a:ln w="12479">
          <a:solidFill>
            <a:schemeClr val="tx1"/>
          </a:solidFill>
          <a:prstDash val="solid"/>
        </a:ln>
      </c:spPr>
    </c:plotArea>
    <c:plotVisOnly val="1"/>
    <c:dispBlanksAs val="gap"/>
    <c:showDLblsOverMax val="0"/>
  </c:chart>
  <c:spPr>
    <a:noFill/>
    <a:ln>
      <a:noFill/>
    </a:ln>
  </c:spPr>
  <c:txPr>
    <a:bodyPr/>
    <a:lstStyle/>
    <a:p>
      <a:pPr>
        <a:defRPr sz="2383" b="1" i="0" u="none" strike="noStrike" baseline="0">
          <a:solidFill>
            <a:schemeClr val="tx1"/>
          </a:solidFill>
          <a:latin typeface="Calibri"/>
          <a:ea typeface="Calibri"/>
          <a:cs typeface="Calibri"/>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0.64447</cdr:x>
      <cdr:y>0.27273</cdr:y>
    </cdr:from>
    <cdr:to>
      <cdr:x>0.84073</cdr:x>
      <cdr:y>0.45455</cdr:y>
    </cdr:to>
    <cdr:sp macro="" textlink="">
      <cdr:nvSpPr>
        <cdr:cNvPr id="2" name="TextBox 1"/>
        <cdr:cNvSpPr txBox="1"/>
      </cdr:nvSpPr>
      <cdr:spPr>
        <a:xfrm xmlns:a="http://schemas.openxmlformats.org/drawingml/2006/main">
          <a:off x="5254625" y="1371600"/>
          <a:ext cx="16002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0.71924</cdr:x>
      <cdr:y>0.19968</cdr:y>
    </cdr:from>
    <cdr:to>
      <cdr:x>0.97157</cdr:x>
      <cdr:y>0.39665</cdr:y>
    </cdr:to>
    <cdr:sp macro="" textlink="">
      <cdr:nvSpPr>
        <cdr:cNvPr id="3" name="TextBox 2"/>
        <cdr:cNvSpPr txBox="1"/>
      </cdr:nvSpPr>
      <cdr:spPr>
        <a:xfrm xmlns:a="http://schemas.openxmlformats.org/drawingml/2006/main">
          <a:off x="5864225" y="1004248"/>
          <a:ext cx="2057400" cy="99060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pPr algn="ctr"/>
          <a:r>
            <a:rPr lang="en-US" sz="1800" b="1" dirty="0">
              <a:solidFill>
                <a:srgbClr val="FF0000"/>
              </a:solidFill>
            </a:rPr>
            <a:t>Select Home </a:t>
          </a:r>
        </a:p>
        <a:p xmlns:a="http://schemas.openxmlformats.org/drawingml/2006/main">
          <a:pPr algn="ctr"/>
          <a:r>
            <a:rPr lang="en-US" sz="1800" b="1" dirty="0">
              <a:solidFill>
                <a:srgbClr val="FF0000"/>
              </a:solidFill>
            </a:rPr>
            <a:t>Delivery</a:t>
          </a:r>
        </a:p>
        <a:p xmlns:a="http://schemas.openxmlformats.org/drawingml/2006/main">
          <a:pPr algn="ctr"/>
          <a:r>
            <a:rPr lang="en-US" sz="1800" b="1" dirty="0">
              <a:solidFill>
                <a:srgbClr val="FF0000"/>
              </a:solidFill>
            </a:rPr>
            <a:t>Program</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5" y="0"/>
            <a:ext cx="3013763" cy="465455"/>
          </a:xfrm>
          <a:prstGeom prst="rect">
            <a:avLst/>
          </a:prstGeom>
        </p:spPr>
        <p:txBody>
          <a:bodyPr vert="horz" lIns="92930" tIns="46465" rIns="92930" bIns="46465" rtlCol="0"/>
          <a:lstStyle>
            <a:lvl1pPr algn="r">
              <a:defRPr sz="1200"/>
            </a:lvl1pPr>
          </a:lstStyle>
          <a:p>
            <a:r>
              <a:rPr lang="en-US"/>
              <a:t>4/27/2022</a:t>
            </a:r>
          </a:p>
        </p:txBody>
      </p:sp>
      <p:sp>
        <p:nvSpPr>
          <p:cNvPr id="4" name="Footer Placeholder 3"/>
          <p:cNvSpPr>
            <a:spLocks noGrp="1"/>
          </p:cNvSpPr>
          <p:nvPr>
            <p:ph type="ftr" sz="quarter" idx="2"/>
          </p:nvPr>
        </p:nvSpPr>
        <p:spPr>
          <a:xfrm>
            <a:off x="0" y="8842030"/>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5" y="8842030"/>
            <a:ext cx="3013763" cy="465455"/>
          </a:xfrm>
          <a:prstGeom prst="rect">
            <a:avLst/>
          </a:prstGeom>
        </p:spPr>
        <p:txBody>
          <a:bodyPr vert="horz" lIns="92930" tIns="46465" rIns="92930" bIns="46465" rtlCol="0" anchor="b"/>
          <a:lstStyle>
            <a:lvl1pPr algn="r">
              <a:defRPr sz="1200"/>
            </a:lvl1pPr>
          </a:lstStyle>
          <a:p>
            <a:fld id="{BCD58834-DF0F-4DC3-8A52-9C935A217582}" type="slidenum">
              <a:rPr lang="en-US" smtClean="0"/>
              <a:pPr/>
              <a:t>‹#›</a:t>
            </a:fld>
            <a:endParaRPr lang="en-US"/>
          </a:p>
        </p:txBody>
      </p:sp>
    </p:spTree>
    <p:extLst>
      <p:ext uri="{BB962C8B-B14F-4D97-AF65-F5344CB8AC3E}">
        <p14:creationId xmlns:p14="http://schemas.microsoft.com/office/powerpoint/2010/main" val="88697885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13763" cy="465455"/>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a:defRPr sz="1200">
                <a:latin typeface="Arial" charset="0"/>
              </a:defRPr>
            </a:lvl1pPr>
          </a:lstStyle>
          <a:p>
            <a:pPr>
              <a:defRPr/>
            </a:pPr>
            <a:endParaRPr lang="en-US"/>
          </a:p>
        </p:txBody>
      </p:sp>
      <p:sp>
        <p:nvSpPr>
          <p:cNvPr id="37891" name="Rectangle 3"/>
          <p:cNvSpPr>
            <a:spLocks noGrp="1" noChangeArrowheads="1"/>
          </p:cNvSpPr>
          <p:nvPr>
            <p:ph type="dt" idx="1"/>
          </p:nvPr>
        </p:nvSpPr>
        <p:spPr bwMode="auto">
          <a:xfrm>
            <a:off x="3941075" y="0"/>
            <a:ext cx="3013763" cy="465455"/>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algn="r">
              <a:defRPr sz="1200">
                <a:latin typeface="Arial" charset="0"/>
              </a:defRPr>
            </a:lvl1pPr>
          </a:lstStyle>
          <a:p>
            <a:pPr>
              <a:defRPr/>
            </a:pPr>
            <a:r>
              <a:rPr lang="en-US"/>
              <a:t>4/27/2022</a:t>
            </a:r>
          </a:p>
        </p:txBody>
      </p:sp>
      <p:sp>
        <p:nvSpPr>
          <p:cNvPr id="39940" name="Rectangle 4"/>
          <p:cNvSpPr>
            <a:spLocks noGrp="1" noRot="1" noChangeAspect="1" noChangeArrowheads="1" noTextEdit="1"/>
          </p:cNvSpPr>
          <p:nvPr>
            <p:ph type="sldImg" idx="2"/>
          </p:nvPr>
        </p:nvSpPr>
        <p:spPr bwMode="auto">
          <a:xfrm>
            <a:off x="1150938" y="698500"/>
            <a:ext cx="4652962" cy="3490913"/>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27312" y="4421823"/>
            <a:ext cx="5100215" cy="4189095"/>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8843645"/>
            <a:ext cx="3013763" cy="465455"/>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a:defRPr sz="1200">
                <a:latin typeface="Arial" charset="0"/>
              </a:defRPr>
            </a:lvl1pPr>
          </a:lstStyle>
          <a:p>
            <a:pPr>
              <a:defRPr/>
            </a:pPr>
            <a:endParaRPr lang="en-US"/>
          </a:p>
        </p:txBody>
      </p:sp>
      <p:sp>
        <p:nvSpPr>
          <p:cNvPr id="37895" name="Rectangle 7"/>
          <p:cNvSpPr>
            <a:spLocks noGrp="1" noChangeArrowheads="1"/>
          </p:cNvSpPr>
          <p:nvPr>
            <p:ph type="sldNum" sz="quarter" idx="5"/>
          </p:nvPr>
        </p:nvSpPr>
        <p:spPr bwMode="auto">
          <a:xfrm>
            <a:off x="3941075" y="8843645"/>
            <a:ext cx="3013763" cy="465455"/>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algn="r">
              <a:defRPr sz="1200">
                <a:latin typeface="Arial" charset="0"/>
              </a:defRPr>
            </a:lvl1pPr>
          </a:lstStyle>
          <a:p>
            <a:pPr>
              <a:defRPr/>
            </a:pPr>
            <a:fld id="{D0E5D9EC-B9FC-4A5E-8C92-EC36177608BF}" type="slidenum">
              <a:rPr lang="en-US"/>
              <a:pPr>
                <a:defRPr/>
              </a:pPr>
              <a:t>‹#›</a:t>
            </a:fld>
            <a:endParaRPr lang="en-US"/>
          </a:p>
        </p:txBody>
      </p:sp>
    </p:spTree>
    <p:extLst>
      <p:ext uri="{BB962C8B-B14F-4D97-AF65-F5344CB8AC3E}">
        <p14:creationId xmlns:p14="http://schemas.microsoft.com/office/powerpoint/2010/main" val="314998528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9DD1E77-3AE4-4150-9C8B-ED125E6A7E40}" type="slidenum">
              <a:rPr lang="en-US" smtClean="0"/>
              <a:pPr/>
              <a:t>1</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p>
        </p:txBody>
      </p:sp>
      <p:sp>
        <p:nvSpPr>
          <p:cNvPr id="2" name="Date Placeholder 1">
            <a:extLst>
              <a:ext uri="{FF2B5EF4-FFF2-40B4-BE49-F238E27FC236}">
                <a16:creationId xmlns:a16="http://schemas.microsoft.com/office/drawing/2014/main" id="{F5BF43CB-C33F-B738-BDB3-18B8F10C0A40}"/>
              </a:ext>
            </a:extLst>
          </p:cNvPr>
          <p:cNvSpPr>
            <a:spLocks noGrp="1"/>
          </p:cNvSpPr>
          <p:nvPr>
            <p:ph type="dt" idx="1"/>
          </p:nvPr>
        </p:nvSpPr>
        <p:spPr/>
        <p:txBody>
          <a:bodyPr/>
          <a:lstStyle/>
          <a:p>
            <a:pPr>
              <a:defRPr/>
            </a:pPr>
            <a:r>
              <a:rPr lang="en-US"/>
              <a:t>4/27/2022</a:t>
            </a:r>
          </a:p>
        </p:txBody>
      </p:sp>
    </p:spTree>
    <p:extLst>
      <p:ext uri="{BB962C8B-B14F-4D97-AF65-F5344CB8AC3E}">
        <p14:creationId xmlns:p14="http://schemas.microsoft.com/office/powerpoint/2010/main" val="3781180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37E99E8-08FE-4550-9820-5E619FEB2C60}" type="slidenum">
              <a:rPr lang="en-US">
                <a:solidFill>
                  <a:prstClr val="black"/>
                </a:solidFill>
              </a:rPr>
              <a:pPr/>
              <a:t>18</a:t>
            </a:fld>
            <a:endParaRPr lang="en-US">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p>
        </p:txBody>
      </p:sp>
      <p:sp>
        <p:nvSpPr>
          <p:cNvPr id="2" name="Date Placeholder 1">
            <a:extLst>
              <a:ext uri="{FF2B5EF4-FFF2-40B4-BE49-F238E27FC236}">
                <a16:creationId xmlns:a16="http://schemas.microsoft.com/office/drawing/2014/main" id="{CC6AAFCB-AC31-D24A-1164-D21193B7495A}"/>
              </a:ext>
            </a:extLst>
          </p:cNvPr>
          <p:cNvSpPr>
            <a:spLocks noGrp="1"/>
          </p:cNvSpPr>
          <p:nvPr>
            <p:ph type="dt" idx="1"/>
          </p:nvPr>
        </p:nvSpPr>
        <p:spPr/>
        <p:txBody>
          <a:bodyPr/>
          <a:lstStyle/>
          <a:p>
            <a:pPr>
              <a:defRPr/>
            </a:pPr>
            <a:r>
              <a:rPr lang="en-US"/>
              <a:t>4/27/2022</a:t>
            </a:r>
          </a:p>
        </p:txBody>
      </p:sp>
    </p:spTree>
    <p:extLst>
      <p:ext uri="{BB962C8B-B14F-4D97-AF65-F5344CB8AC3E}">
        <p14:creationId xmlns:p14="http://schemas.microsoft.com/office/powerpoint/2010/main" val="246784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872EA90-3959-444F-9DA1-B1EBAEA2B562}" type="slidenum">
              <a:rPr lang="en-US" smtClean="0">
                <a:solidFill>
                  <a:prstClr val="black"/>
                </a:solidFill>
              </a:rPr>
              <a:pPr>
                <a:defRPr/>
              </a:pPr>
              <a:t>19</a:t>
            </a:fld>
            <a:endParaRPr lang="en-US">
              <a:solidFill>
                <a:prstClr val="black"/>
              </a:solidFill>
            </a:endParaRPr>
          </a:p>
        </p:txBody>
      </p:sp>
      <p:sp>
        <p:nvSpPr>
          <p:cNvPr id="5" name="Date Placeholder 4">
            <a:extLst>
              <a:ext uri="{FF2B5EF4-FFF2-40B4-BE49-F238E27FC236}">
                <a16:creationId xmlns:a16="http://schemas.microsoft.com/office/drawing/2014/main" id="{AD7161BE-8771-6536-7435-311A430563B5}"/>
              </a:ext>
            </a:extLst>
          </p:cNvPr>
          <p:cNvSpPr>
            <a:spLocks noGrp="1"/>
          </p:cNvSpPr>
          <p:nvPr>
            <p:ph type="dt" idx="1"/>
          </p:nvPr>
        </p:nvSpPr>
        <p:spPr/>
        <p:txBody>
          <a:bodyPr/>
          <a:lstStyle/>
          <a:p>
            <a:pPr>
              <a:defRPr/>
            </a:pPr>
            <a:r>
              <a:rPr lang="en-US"/>
              <a:t>4/27/2022</a:t>
            </a:r>
          </a:p>
        </p:txBody>
      </p:sp>
    </p:spTree>
    <p:extLst>
      <p:ext uri="{BB962C8B-B14F-4D97-AF65-F5344CB8AC3E}">
        <p14:creationId xmlns:p14="http://schemas.microsoft.com/office/powerpoint/2010/main" val="1845142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872EA90-3959-444F-9DA1-B1EBAEA2B562}" type="slidenum">
              <a:rPr lang="en-US" smtClean="0">
                <a:solidFill>
                  <a:prstClr val="black"/>
                </a:solidFill>
              </a:rPr>
              <a:pPr>
                <a:defRPr/>
              </a:pPr>
              <a:t>20</a:t>
            </a:fld>
            <a:endParaRPr lang="en-US">
              <a:solidFill>
                <a:prstClr val="black"/>
              </a:solidFill>
            </a:endParaRPr>
          </a:p>
        </p:txBody>
      </p:sp>
      <p:sp>
        <p:nvSpPr>
          <p:cNvPr id="5" name="Date Placeholder 4">
            <a:extLst>
              <a:ext uri="{FF2B5EF4-FFF2-40B4-BE49-F238E27FC236}">
                <a16:creationId xmlns:a16="http://schemas.microsoft.com/office/drawing/2014/main" id="{45CCAE17-1739-D921-3CB4-A47B1B17D085}"/>
              </a:ext>
            </a:extLst>
          </p:cNvPr>
          <p:cNvSpPr>
            <a:spLocks noGrp="1"/>
          </p:cNvSpPr>
          <p:nvPr>
            <p:ph type="dt" idx="1"/>
          </p:nvPr>
        </p:nvSpPr>
        <p:spPr/>
        <p:txBody>
          <a:bodyPr/>
          <a:lstStyle/>
          <a:p>
            <a:pPr>
              <a:defRPr/>
            </a:pPr>
            <a:r>
              <a:rPr lang="en-US"/>
              <a:t>4/27/2022</a:t>
            </a:r>
          </a:p>
        </p:txBody>
      </p:sp>
    </p:spTree>
    <p:extLst>
      <p:ext uri="{BB962C8B-B14F-4D97-AF65-F5344CB8AC3E}">
        <p14:creationId xmlns:p14="http://schemas.microsoft.com/office/powerpoint/2010/main" val="1279820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872EA90-3959-444F-9DA1-B1EBAEA2B562}" type="slidenum">
              <a:rPr lang="en-US" smtClean="0">
                <a:solidFill>
                  <a:prstClr val="black"/>
                </a:solidFill>
              </a:rPr>
              <a:pPr>
                <a:defRPr/>
              </a:pPr>
              <a:t>21</a:t>
            </a:fld>
            <a:endParaRPr lang="en-US">
              <a:solidFill>
                <a:prstClr val="black"/>
              </a:solidFill>
            </a:endParaRPr>
          </a:p>
        </p:txBody>
      </p:sp>
      <p:sp>
        <p:nvSpPr>
          <p:cNvPr id="5" name="Date Placeholder 4">
            <a:extLst>
              <a:ext uri="{FF2B5EF4-FFF2-40B4-BE49-F238E27FC236}">
                <a16:creationId xmlns:a16="http://schemas.microsoft.com/office/drawing/2014/main" id="{011A10C2-F903-2E2C-9973-DB5346C68804}"/>
              </a:ext>
            </a:extLst>
          </p:cNvPr>
          <p:cNvSpPr>
            <a:spLocks noGrp="1"/>
          </p:cNvSpPr>
          <p:nvPr>
            <p:ph type="dt" idx="1"/>
          </p:nvPr>
        </p:nvSpPr>
        <p:spPr/>
        <p:txBody>
          <a:bodyPr/>
          <a:lstStyle/>
          <a:p>
            <a:pPr>
              <a:defRPr/>
            </a:pPr>
            <a:r>
              <a:rPr lang="en-US"/>
              <a:t>4/27/2022</a:t>
            </a:r>
          </a:p>
        </p:txBody>
      </p:sp>
    </p:spTree>
    <p:extLst>
      <p:ext uri="{BB962C8B-B14F-4D97-AF65-F5344CB8AC3E}">
        <p14:creationId xmlns:p14="http://schemas.microsoft.com/office/powerpoint/2010/main" val="3488586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4208C2A6-5BA7-4235-A2E1-7C23F29D7366}" type="slidenum">
              <a:rPr lang="en-US" smtClean="0">
                <a:solidFill>
                  <a:prstClr val="black"/>
                </a:solidFill>
              </a:rPr>
              <a:pPr/>
              <a:t>23</a:t>
            </a:fld>
            <a:endParaRPr lang="en-US">
              <a:solidFill>
                <a:prstClr val="black"/>
              </a:solidFill>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a:latin typeface="Arial" charset="0"/>
              <a:cs typeface="Arial" charset="0"/>
            </a:endParaRPr>
          </a:p>
        </p:txBody>
      </p:sp>
      <p:sp>
        <p:nvSpPr>
          <p:cNvPr id="2" name="Date Placeholder 1">
            <a:extLst>
              <a:ext uri="{FF2B5EF4-FFF2-40B4-BE49-F238E27FC236}">
                <a16:creationId xmlns:a16="http://schemas.microsoft.com/office/drawing/2014/main" id="{24846A2A-6D14-780C-66EE-4FC71B660854}"/>
              </a:ext>
            </a:extLst>
          </p:cNvPr>
          <p:cNvSpPr>
            <a:spLocks noGrp="1"/>
          </p:cNvSpPr>
          <p:nvPr>
            <p:ph type="dt" idx="1"/>
          </p:nvPr>
        </p:nvSpPr>
        <p:spPr/>
        <p:txBody>
          <a:bodyPr/>
          <a:lstStyle/>
          <a:p>
            <a:pPr>
              <a:defRPr/>
            </a:pPr>
            <a:r>
              <a:rPr lang="en-US"/>
              <a:t>4/27/2022</a:t>
            </a:r>
          </a:p>
        </p:txBody>
      </p:sp>
    </p:spTree>
    <p:extLst>
      <p:ext uri="{BB962C8B-B14F-4D97-AF65-F5344CB8AC3E}">
        <p14:creationId xmlns:p14="http://schemas.microsoft.com/office/powerpoint/2010/main" val="3714005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3129EB41-81F6-4E38-BF1D-3174BE2918CA}" type="slidenum">
              <a:rPr lang="en-US" smtClean="0">
                <a:solidFill>
                  <a:prstClr val="black"/>
                </a:solidFill>
              </a:rPr>
              <a:pPr/>
              <a:t>31</a:t>
            </a:fld>
            <a:endParaRPr lang="en-US">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a:latin typeface="Arial" charset="0"/>
              <a:cs typeface="Arial" charset="0"/>
            </a:endParaRPr>
          </a:p>
        </p:txBody>
      </p:sp>
      <p:sp>
        <p:nvSpPr>
          <p:cNvPr id="2" name="Date Placeholder 1">
            <a:extLst>
              <a:ext uri="{FF2B5EF4-FFF2-40B4-BE49-F238E27FC236}">
                <a16:creationId xmlns:a16="http://schemas.microsoft.com/office/drawing/2014/main" id="{2C6F9772-5789-C7DF-9CD8-98446F26962E}"/>
              </a:ext>
            </a:extLst>
          </p:cNvPr>
          <p:cNvSpPr>
            <a:spLocks noGrp="1"/>
          </p:cNvSpPr>
          <p:nvPr>
            <p:ph type="dt" idx="1"/>
          </p:nvPr>
        </p:nvSpPr>
        <p:spPr/>
        <p:txBody>
          <a:bodyPr/>
          <a:lstStyle/>
          <a:p>
            <a:pPr>
              <a:defRPr/>
            </a:pPr>
            <a:r>
              <a:rPr lang="en-US"/>
              <a:t>4/27/2022</a:t>
            </a:r>
          </a:p>
        </p:txBody>
      </p:sp>
    </p:spTree>
    <p:extLst>
      <p:ext uri="{BB962C8B-B14F-4D97-AF65-F5344CB8AC3E}">
        <p14:creationId xmlns:p14="http://schemas.microsoft.com/office/powerpoint/2010/main" val="2069808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CDBDA1EE-D4F9-45D9-91A9-878A61C4C92D}" type="slidenum">
              <a:rPr lang="en-US" smtClean="0">
                <a:solidFill>
                  <a:prstClr val="black"/>
                </a:solidFill>
              </a:rPr>
              <a:pPr/>
              <a:t>32</a:t>
            </a:fld>
            <a:endParaRPr lang="en-US">
              <a:solidFill>
                <a:prstClr val="black"/>
              </a:solidFill>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xfrm>
            <a:off x="927312" y="4421823"/>
            <a:ext cx="5100215" cy="4189095"/>
          </a:xfrm>
          <a:noFill/>
          <a:ln/>
        </p:spPr>
        <p:txBody>
          <a:bodyPr/>
          <a:lstStyle/>
          <a:p>
            <a:pPr eaLnBrk="1" hangingPunct="1"/>
            <a:endParaRPr lang="en-US">
              <a:latin typeface="Arial" charset="0"/>
              <a:cs typeface="Arial" charset="0"/>
            </a:endParaRPr>
          </a:p>
        </p:txBody>
      </p:sp>
      <p:sp>
        <p:nvSpPr>
          <p:cNvPr id="2" name="Date Placeholder 1">
            <a:extLst>
              <a:ext uri="{FF2B5EF4-FFF2-40B4-BE49-F238E27FC236}">
                <a16:creationId xmlns:a16="http://schemas.microsoft.com/office/drawing/2014/main" id="{F85CDB82-6AB7-DE20-33FA-5906F86D3005}"/>
              </a:ext>
            </a:extLst>
          </p:cNvPr>
          <p:cNvSpPr>
            <a:spLocks noGrp="1"/>
          </p:cNvSpPr>
          <p:nvPr>
            <p:ph type="dt" idx="1"/>
          </p:nvPr>
        </p:nvSpPr>
        <p:spPr/>
        <p:txBody>
          <a:bodyPr/>
          <a:lstStyle/>
          <a:p>
            <a:pPr>
              <a:defRPr/>
            </a:pPr>
            <a:r>
              <a:rPr lang="en-US"/>
              <a:t>4/27/2022</a:t>
            </a:r>
          </a:p>
        </p:txBody>
      </p:sp>
    </p:spTree>
    <p:extLst>
      <p:ext uri="{BB962C8B-B14F-4D97-AF65-F5344CB8AC3E}">
        <p14:creationId xmlns:p14="http://schemas.microsoft.com/office/powerpoint/2010/main" val="2446979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EC73CCBE-2B72-42A6-A15E-5833AEC2005E}" type="slidenum">
              <a:rPr lang="en-US" smtClean="0">
                <a:solidFill>
                  <a:prstClr val="black"/>
                </a:solidFill>
              </a:rPr>
              <a:pPr/>
              <a:t>33</a:t>
            </a:fld>
            <a:endParaRPr lang="en-US">
              <a:solidFill>
                <a:prstClr val="black"/>
              </a:solidFill>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a:latin typeface="Arial" charset="0"/>
              <a:cs typeface="Arial" charset="0"/>
            </a:endParaRPr>
          </a:p>
        </p:txBody>
      </p:sp>
      <p:sp>
        <p:nvSpPr>
          <p:cNvPr id="2" name="Date Placeholder 1">
            <a:extLst>
              <a:ext uri="{FF2B5EF4-FFF2-40B4-BE49-F238E27FC236}">
                <a16:creationId xmlns:a16="http://schemas.microsoft.com/office/drawing/2014/main" id="{43112EE3-7694-8DE6-4A9A-D73031A02821}"/>
              </a:ext>
            </a:extLst>
          </p:cNvPr>
          <p:cNvSpPr>
            <a:spLocks noGrp="1"/>
          </p:cNvSpPr>
          <p:nvPr>
            <p:ph type="dt" idx="1"/>
          </p:nvPr>
        </p:nvSpPr>
        <p:spPr/>
        <p:txBody>
          <a:bodyPr/>
          <a:lstStyle/>
          <a:p>
            <a:pPr>
              <a:defRPr/>
            </a:pPr>
            <a:r>
              <a:rPr lang="en-US"/>
              <a:t>4/27/2022</a:t>
            </a:r>
          </a:p>
        </p:txBody>
      </p:sp>
    </p:spTree>
    <p:extLst>
      <p:ext uri="{BB962C8B-B14F-4D97-AF65-F5344CB8AC3E}">
        <p14:creationId xmlns:p14="http://schemas.microsoft.com/office/powerpoint/2010/main" val="4146939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B7922017-EA16-4FC2-9D64-500EE3EB4425}" type="slidenum">
              <a:rPr lang="en-US" smtClean="0">
                <a:solidFill>
                  <a:prstClr val="black"/>
                </a:solidFill>
              </a:rPr>
              <a:pPr/>
              <a:t>35</a:t>
            </a:fld>
            <a:endParaRPr lang="en-US">
              <a:solidFill>
                <a:prstClr val="black"/>
              </a:solidFill>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xfrm>
            <a:off x="927312" y="4421823"/>
            <a:ext cx="5100215" cy="4189095"/>
          </a:xfrm>
          <a:noFill/>
          <a:ln/>
        </p:spPr>
        <p:txBody>
          <a:bodyPr/>
          <a:lstStyle/>
          <a:p>
            <a:pPr eaLnBrk="1" hangingPunct="1"/>
            <a:endParaRPr lang="en-US">
              <a:latin typeface="Arial" charset="0"/>
              <a:cs typeface="Arial" charset="0"/>
            </a:endParaRPr>
          </a:p>
        </p:txBody>
      </p:sp>
      <p:sp>
        <p:nvSpPr>
          <p:cNvPr id="2" name="Date Placeholder 1">
            <a:extLst>
              <a:ext uri="{FF2B5EF4-FFF2-40B4-BE49-F238E27FC236}">
                <a16:creationId xmlns:a16="http://schemas.microsoft.com/office/drawing/2014/main" id="{6D83C3BA-B433-A9AA-2530-A80D9C2BE795}"/>
              </a:ext>
            </a:extLst>
          </p:cNvPr>
          <p:cNvSpPr>
            <a:spLocks noGrp="1"/>
          </p:cNvSpPr>
          <p:nvPr>
            <p:ph type="dt" idx="1"/>
          </p:nvPr>
        </p:nvSpPr>
        <p:spPr/>
        <p:txBody>
          <a:bodyPr/>
          <a:lstStyle/>
          <a:p>
            <a:pPr>
              <a:defRPr/>
            </a:pPr>
            <a:r>
              <a:rPr lang="en-US"/>
              <a:t>4/27/2022</a:t>
            </a:r>
          </a:p>
        </p:txBody>
      </p:sp>
    </p:spTree>
    <p:extLst>
      <p:ext uri="{BB962C8B-B14F-4D97-AF65-F5344CB8AC3E}">
        <p14:creationId xmlns:p14="http://schemas.microsoft.com/office/powerpoint/2010/main" val="609127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B8A1F500-E37C-4477-8813-3F14BB15635F}" type="slidenum">
              <a:rPr lang="en-US" smtClean="0">
                <a:solidFill>
                  <a:prstClr val="black"/>
                </a:solidFill>
              </a:rPr>
              <a:pPr/>
              <a:t>36</a:t>
            </a:fld>
            <a:endParaRPr lang="en-US">
              <a:solidFill>
                <a:prstClr val="black"/>
              </a:solidFill>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a:latin typeface="Arial" charset="0"/>
              <a:cs typeface="Arial" charset="0"/>
            </a:endParaRPr>
          </a:p>
        </p:txBody>
      </p:sp>
      <p:sp>
        <p:nvSpPr>
          <p:cNvPr id="2" name="Date Placeholder 1">
            <a:extLst>
              <a:ext uri="{FF2B5EF4-FFF2-40B4-BE49-F238E27FC236}">
                <a16:creationId xmlns:a16="http://schemas.microsoft.com/office/drawing/2014/main" id="{3DA493EF-696E-CE4D-B158-05E8E9701708}"/>
              </a:ext>
            </a:extLst>
          </p:cNvPr>
          <p:cNvSpPr>
            <a:spLocks noGrp="1"/>
          </p:cNvSpPr>
          <p:nvPr>
            <p:ph type="dt" idx="1"/>
          </p:nvPr>
        </p:nvSpPr>
        <p:spPr/>
        <p:txBody>
          <a:bodyPr/>
          <a:lstStyle/>
          <a:p>
            <a:pPr>
              <a:defRPr/>
            </a:pPr>
            <a:r>
              <a:rPr lang="en-US"/>
              <a:t>4/27/2022</a:t>
            </a:r>
          </a:p>
        </p:txBody>
      </p:sp>
    </p:spTree>
    <p:extLst>
      <p:ext uri="{BB962C8B-B14F-4D97-AF65-F5344CB8AC3E}">
        <p14:creationId xmlns:p14="http://schemas.microsoft.com/office/powerpoint/2010/main" val="2263908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4208C2A6-5BA7-4235-A2E1-7C23F29D7366}" type="slidenum">
              <a:rPr lang="en-US" smtClean="0">
                <a:solidFill>
                  <a:prstClr val="black"/>
                </a:solidFill>
              </a:rPr>
              <a:pPr/>
              <a:t>6</a:t>
            </a:fld>
            <a:endParaRPr lang="en-US">
              <a:solidFill>
                <a:prstClr val="black"/>
              </a:solidFill>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dirty="0">
              <a:latin typeface="Arial" charset="0"/>
              <a:cs typeface="Arial" charset="0"/>
            </a:endParaRPr>
          </a:p>
        </p:txBody>
      </p:sp>
      <p:sp>
        <p:nvSpPr>
          <p:cNvPr id="2" name="Date Placeholder 1">
            <a:extLst>
              <a:ext uri="{FF2B5EF4-FFF2-40B4-BE49-F238E27FC236}">
                <a16:creationId xmlns:a16="http://schemas.microsoft.com/office/drawing/2014/main" id="{62E115F3-E476-8BCC-38DE-E38BB46A1A1F}"/>
              </a:ext>
            </a:extLst>
          </p:cNvPr>
          <p:cNvSpPr>
            <a:spLocks noGrp="1"/>
          </p:cNvSpPr>
          <p:nvPr>
            <p:ph type="dt" idx="1"/>
          </p:nvPr>
        </p:nvSpPr>
        <p:spPr/>
        <p:txBody>
          <a:bodyPr/>
          <a:lstStyle/>
          <a:p>
            <a:pPr>
              <a:defRPr/>
            </a:pPr>
            <a:r>
              <a:rPr lang="en-US"/>
              <a:t>4/27/2022</a:t>
            </a:r>
          </a:p>
        </p:txBody>
      </p:sp>
    </p:spTree>
    <p:extLst>
      <p:ext uri="{BB962C8B-B14F-4D97-AF65-F5344CB8AC3E}">
        <p14:creationId xmlns:p14="http://schemas.microsoft.com/office/powerpoint/2010/main" val="3236540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85CF9C9D-77CB-434B-9F6F-413D80DF660A}" type="slidenum">
              <a:rPr lang="en-US" smtClean="0">
                <a:solidFill>
                  <a:prstClr val="black"/>
                </a:solidFill>
              </a:rPr>
              <a:pPr/>
              <a:t>37</a:t>
            </a:fld>
            <a:endParaRPr lang="en-US">
              <a:solidFill>
                <a:prstClr val="black"/>
              </a:solidFill>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xfrm>
            <a:off x="927312" y="4421823"/>
            <a:ext cx="5100215" cy="4189095"/>
          </a:xfrm>
          <a:noFill/>
          <a:ln/>
        </p:spPr>
        <p:txBody>
          <a:bodyPr/>
          <a:lstStyle/>
          <a:p>
            <a:pPr eaLnBrk="1" hangingPunct="1"/>
            <a:endParaRPr lang="en-US">
              <a:latin typeface="Arial" charset="0"/>
              <a:cs typeface="Arial" charset="0"/>
            </a:endParaRPr>
          </a:p>
        </p:txBody>
      </p:sp>
      <p:sp>
        <p:nvSpPr>
          <p:cNvPr id="2" name="Date Placeholder 1">
            <a:extLst>
              <a:ext uri="{FF2B5EF4-FFF2-40B4-BE49-F238E27FC236}">
                <a16:creationId xmlns:a16="http://schemas.microsoft.com/office/drawing/2014/main" id="{E2B521BB-C328-6582-D380-818432844A5C}"/>
              </a:ext>
            </a:extLst>
          </p:cNvPr>
          <p:cNvSpPr>
            <a:spLocks noGrp="1"/>
          </p:cNvSpPr>
          <p:nvPr>
            <p:ph type="dt" idx="1"/>
          </p:nvPr>
        </p:nvSpPr>
        <p:spPr/>
        <p:txBody>
          <a:bodyPr/>
          <a:lstStyle/>
          <a:p>
            <a:pPr>
              <a:defRPr/>
            </a:pPr>
            <a:r>
              <a:rPr lang="en-US"/>
              <a:t>4/27/2022</a:t>
            </a:r>
          </a:p>
        </p:txBody>
      </p:sp>
    </p:spTree>
    <p:extLst>
      <p:ext uri="{BB962C8B-B14F-4D97-AF65-F5344CB8AC3E}">
        <p14:creationId xmlns:p14="http://schemas.microsoft.com/office/powerpoint/2010/main" val="1702696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665DDA4B-1FCA-43A0-9A74-931AF787E136}" type="slidenum">
              <a:rPr lang="en-US" smtClean="0">
                <a:solidFill>
                  <a:prstClr val="black"/>
                </a:solidFill>
              </a:rPr>
              <a:pPr/>
              <a:t>39</a:t>
            </a:fld>
            <a:endParaRPr lang="en-US">
              <a:solidFill>
                <a:prstClr val="black"/>
              </a:solidFill>
            </a:endParaRPr>
          </a:p>
        </p:txBody>
      </p:sp>
      <p:sp>
        <p:nvSpPr>
          <p:cNvPr id="97283" name="Rectangle 2"/>
          <p:cNvSpPr>
            <a:spLocks noGrp="1" noRot="1" noChangeAspect="1" noChangeArrowheads="1" noTextEdit="1"/>
          </p:cNvSpPr>
          <p:nvPr>
            <p:ph type="sldImg"/>
          </p:nvPr>
        </p:nvSpPr>
        <p:spPr>
          <a:xfrm>
            <a:off x="1155700" y="700088"/>
            <a:ext cx="4649788" cy="3489325"/>
          </a:xfrm>
          <a:ln/>
        </p:spPr>
      </p:sp>
      <p:sp>
        <p:nvSpPr>
          <p:cNvPr id="97284" name="Rectangle 3"/>
          <p:cNvSpPr>
            <a:spLocks noGrp="1" noChangeArrowheads="1"/>
          </p:cNvSpPr>
          <p:nvPr>
            <p:ph type="body" idx="1"/>
          </p:nvPr>
        </p:nvSpPr>
        <p:spPr>
          <a:xfrm>
            <a:off x="695484" y="4421822"/>
            <a:ext cx="5563870" cy="4187480"/>
          </a:xfrm>
          <a:noFill/>
          <a:ln/>
        </p:spPr>
        <p:txBody>
          <a:bodyPr/>
          <a:lstStyle/>
          <a:p>
            <a:pPr eaLnBrk="1" hangingPunct="1"/>
            <a:endParaRPr lang="en-US">
              <a:latin typeface="Arial" charset="0"/>
              <a:cs typeface="Arial" charset="0"/>
            </a:endParaRPr>
          </a:p>
        </p:txBody>
      </p:sp>
      <p:sp>
        <p:nvSpPr>
          <p:cNvPr id="2" name="Date Placeholder 1">
            <a:extLst>
              <a:ext uri="{FF2B5EF4-FFF2-40B4-BE49-F238E27FC236}">
                <a16:creationId xmlns:a16="http://schemas.microsoft.com/office/drawing/2014/main" id="{73DE85AD-7C0B-A508-F6B1-BC4A93C1813E}"/>
              </a:ext>
            </a:extLst>
          </p:cNvPr>
          <p:cNvSpPr>
            <a:spLocks noGrp="1"/>
          </p:cNvSpPr>
          <p:nvPr>
            <p:ph type="dt" idx="1"/>
          </p:nvPr>
        </p:nvSpPr>
        <p:spPr/>
        <p:txBody>
          <a:bodyPr/>
          <a:lstStyle/>
          <a:p>
            <a:pPr>
              <a:defRPr/>
            </a:pPr>
            <a:r>
              <a:rPr lang="en-US"/>
              <a:t>4/27/2022</a:t>
            </a:r>
          </a:p>
        </p:txBody>
      </p:sp>
    </p:spTree>
    <p:extLst>
      <p:ext uri="{BB962C8B-B14F-4D97-AF65-F5344CB8AC3E}">
        <p14:creationId xmlns:p14="http://schemas.microsoft.com/office/powerpoint/2010/main" val="3370709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1B943339-D8DD-4C5B-8CB3-26ABB3700B13}" type="slidenum">
              <a:rPr lang="en-US" smtClean="0">
                <a:solidFill>
                  <a:prstClr val="black"/>
                </a:solidFill>
              </a:rPr>
              <a:pPr/>
              <a:t>40</a:t>
            </a:fld>
            <a:endParaRPr lang="en-US">
              <a:solidFill>
                <a:prstClr val="black"/>
              </a:solidFill>
            </a:endParaRPr>
          </a:p>
        </p:txBody>
      </p:sp>
      <p:sp>
        <p:nvSpPr>
          <p:cNvPr id="98307" name="Rectangle 2"/>
          <p:cNvSpPr>
            <a:spLocks noGrp="1" noRot="1" noChangeAspect="1" noChangeArrowheads="1" noTextEdit="1"/>
          </p:cNvSpPr>
          <p:nvPr>
            <p:ph type="sldImg"/>
          </p:nvPr>
        </p:nvSpPr>
        <p:spPr>
          <a:xfrm>
            <a:off x="1155700" y="700088"/>
            <a:ext cx="4649788" cy="3489325"/>
          </a:xfrm>
          <a:ln/>
        </p:spPr>
      </p:sp>
      <p:sp>
        <p:nvSpPr>
          <p:cNvPr id="98308" name="Rectangle 3"/>
          <p:cNvSpPr>
            <a:spLocks noGrp="1" noChangeArrowheads="1"/>
          </p:cNvSpPr>
          <p:nvPr>
            <p:ph type="body" idx="1"/>
          </p:nvPr>
        </p:nvSpPr>
        <p:spPr>
          <a:xfrm>
            <a:off x="695484" y="4421822"/>
            <a:ext cx="5563870" cy="4187480"/>
          </a:xfrm>
          <a:noFill/>
          <a:ln/>
        </p:spPr>
        <p:txBody>
          <a:bodyPr/>
          <a:lstStyle/>
          <a:p>
            <a:pPr eaLnBrk="1" hangingPunct="1"/>
            <a:endParaRPr lang="en-US">
              <a:latin typeface="Arial" charset="0"/>
              <a:cs typeface="Arial" charset="0"/>
            </a:endParaRPr>
          </a:p>
        </p:txBody>
      </p:sp>
      <p:sp>
        <p:nvSpPr>
          <p:cNvPr id="2" name="Date Placeholder 1">
            <a:extLst>
              <a:ext uri="{FF2B5EF4-FFF2-40B4-BE49-F238E27FC236}">
                <a16:creationId xmlns:a16="http://schemas.microsoft.com/office/drawing/2014/main" id="{690BE732-F9CA-7C9A-FD5D-1E56A671CC68}"/>
              </a:ext>
            </a:extLst>
          </p:cNvPr>
          <p:cNvSpPr>
            <a:spLocks noGrp="1"/>
          </p:cNvSpPr>
          <p:nvPr>
            <p:ph type="dt" idx="1"/>
          </p:nvPr>
        </p:nvSpPr>
        <p:spPr/>
        <p:txBody>
          <a:bodyPr/>
          <a:lstStyle/>
          <a:p>
            <a:pPr>
              <a:defRPr/>
            </a:pPr>
            <a:r>
              <a:rPr lang="en-US"/>
              <a:t>4/27/2022</a:t>
            </a:r>
          </a:p>
        </p:txBody>
      </p:sp>
    </p:spTree>
    <p:extLst>
      <p:ext uri="{BB962C8B-B14F-4D97-AF65-F5344CB8AC3E}">
        <p14:creationId xmlns:p14="http://schemas.microsoft.com/office/powerpoint/2010/main" val="1790619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latin typeface="Calibri" pitchFamily="34" charset="0"/>
              </a:rPr>
              <a:t>Table 1. Prescription Drug Copayment Structure</a:t>
            </a:r>
            <a:endParaRPr lang="en-US" dirty="0">
              <a:latin typeface="Calibri" pitchFamily="34" charset="0"/>
            </a:endParaRPr>
          </a:p>
          <a:p>
            <a:r>
              <a:rPr lang="en-US" dirty="0">
                <a:latin typeface="Calibri" pitchFamily="34" charset="0"/>
              </a:rPr>
              <a:t>This table summarizes the basic copayment structure in the firm’s prescription drug plan during the time period studied (the years 2007, 2008, and 2009). Some special categories of treatments (e.g., infertility) are omitted. A small number of drugs moved from one category to another during the sample period. Beginning in April 2008, some employees with certain chronic diseases were invited to enroll in a special program that offered reduced copayment amounts and rates, which are not shown. Note that costs in the home delivery column are for 90 day refills, whereas costs for retail </a:t>
            </a:r>
            <a:r>
              <a:rPr lang="en-US">
                <a:latin typeface="Calibri" pitchFamily="34" charset="0"/>
              </a:rPr>
              <a:t>are for 30 day costs.</a:t>
            </a:r>
            <a:endParaRPr lang="en-US" dirty="0">
              <a:latin typeface="Calibri"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7719A8C7-BBB9-457A-9A05-592853CA6D1E}" type="slidenum">
              <a:rPr lang="en-US" smtClean="0">
                <a:solidFill>
                  <a:prstClr val="black"/>
                </a:solidFill>
              </a:rPr>
              <a:pPr>
                <a:defRPr/>
              </a:pPr>
              <a:t>42</a:t>
            </a:fld>
            <a:endParaRPr lang="en-US">
              <a:solidFill>
                <a:prstClr val="black"/>
              </a:solidFill>
            </a:endParaRPr>
          </a:p>
        </p:txBody>
      </p:sp>
      <p:sp>
        <p:nvSpPr>
          <p:cNvPr id="5" name="Date Placeholder 4">
            <a:extLst>
              <a:ext uri="{FF2B5EF4-FFF2-40B4-BE49-F238E27FC236}">
                <a16:creationId xmlns:a16="http://schemas.microsoft.com/office/drawing/2014/main" id="{A494E6DD-7309-8CAB-C9F8-8707A6A7A0A2}"/>
              </a:ext>
            </a:extLst>
          </p:cNvPr>
          <p:cNvSpPr>
            <a:spLocks noGrp="1"/>
          </p:cNvSpPr>
          <p:nvPr>
            <p:ph type="dt" idx="1"/>
          </p:nvPr>
        </p:nvSpPr>
        <p:spPr/>
        <p:txBody>
          <a:bodyPr/>
          <a:lstStyle/>
          <a:p>
            <a:pPr>
              <a:defRPr/>
            </a:pPr>
            <a:r>
              <a:rPr lang="en-US"/>
              <a:t>4/27/2022</a:t>
            </a:r>
          </a:p>
        </p:txBody>
      </p:sp>
    </p:spTree>
    <p:extLst>
      <p:ext uri="{BB962C8B-B14F-4D97-AF65-F5344CB8AC3E}">
        <p14:creationId xmlns:p14="http://schemas.microsoft.com/office/powerpoint/2010/main" val="578731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Examine</a:t>
            </a:r>
            <a:r>
              <a:rPr lang="en-US" baseline="0" dirty="0"/>
              <a:t> how an active choice approach works in the context of enrollment in home delivery for prescription drugs. Large U.S. employers adopts program to encourage employees enrolled in its health plans to make an active choice about whether they want home delivery or pharmacy pick-up for long-term maintenance medications.  Program is called “Select Home Delivery” (SHD).</a:t>
            </a:r>
            <a:endParaRPr lang="en-US" dirty="0"/>
          </a:p>
        </p:txBody>
      </p:sp>
      <p:sp>
        <p:nvSpPr>
          <p:cNvPr id="4" name="Slide Number Placeholder 3"/>
          <p:cNvSpPr>
            <a:spLocks noGrp="1"/>
          </p:cNvSpPr>
          <p:nvPr>
            <p:ph type="sldNum" sz="quarter" idx="10"/>
          </p:nvPr>
        </p:nvSpPr>
        <p:spPr/>
        <p:txBody>
          <a:bodyPr/>
          <a:lstStyle/>
          <a:p>
            <a:pPr>
              <a:defRPr/>
            </a:pPr>
            <a:fld id="{7719A8C7-BBB9-457A-9A05-592853CA6D1E}" type="slidenum">
              <a:rPr lang="en-US" smtClean="0">
                <a:solidFill>
                  <a:prstClr val="black"/>
                </a:solidFill>
              </a:rPr>
              <a:pPr>
                <a:defRPr/>
              </a:pPr>
              <a:t>45</a:t>
            </a:fld>
            <a:endParaRPr lang="en-US">
              <a:solidFill>
                <a:prstClr val="black"/>
              </a:solidFill>
            </a:endParaRPr>
          </a:p>
        </p:txBody>
      </p:sp>
      <p:sp>
        <p:nvSpPr>
          <p:cNvPr id="5" name="Date Placeholder 4">
            <a:extLst>
              <a:ext uri="{FF2B5EF4-FFF2-40B4-BE49-F238E27FC236}">
                <a16:creationId xmlns:a16="http://schemas.microsoft.com/office/drawing/2014/main" id="{F46FC0D8-82F9-9C47-1795-37DD805C382C}"/>
              </a:ext>
            </a:extLst>
          </p:cNvPr>
          <p:cNvSpPr>
            <a:spLocks noGrp="1"/>
          </p:cNvSpPr>
          <p:nvPr>
            <p:ph type="dt" idx="1"/>
          </p:nvPr>
        </p:nvSpPr>
        <p:spPr/>
        <p:txBody>
          <a:bodyPr/>
          <a:lstStyle/>
          <a:p>
            <a:pPr>
              <a:defRPr/>
            </a:pPr>
            <a:r>
              <a:rPr lang="en-US"/>
              <a:t>4/27/2022</a:t>
            </a:r>
          </a:p>
        </p:txBody>
      </p:sp>
    </p:spTree>
    <p:extLst>
      <p:ext uri="{BB962C8B-B14F-4D97-AF65-F5344CB8AC3E}">
        <p14:creationId xmlns:p14="http://schemas.microsoft.com/office/powerpoint/2010/main" val="4202289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Employees</a:t>
            </a:r>
            <a:r>
              <a:rPr lang="en-US" baseline="0" dirty="0"/>
              <a:t> do not have to choose home delivery, but they are given a deadline (three retail pharmacy refills) by which time they have to make a yes/no choice about whether they want home delivery. There is no penalty for choosing “NO”. Motivation behind program is a belief that many individuals would prefer home delivery but they simply don’t get around to signing up (procrastination).</a:t>
            </a:r>
            <a:endParaRPr lang="en-US" dirty="0"/>
          </a:p>
        </p:txBody>
      </p:sp>
      <p:sp>
        <p:nvSpPr>
          <p:cNvPr id="4" name="Slide Number Placeholder 3"/>
          <p:cNvSpPr>
            <a:spLocks noGrp="1"/>
          </p:cNvSpPr>
          <p:nvPr>
            <p:ph type="sldNum" sz="quarter" idx="10"/>
          </p:nvPr>
        </p:nvSpPr>
        <p:spPr/>
        <p:txBody>
          <a:bodyPr/>
          <a:lstStyle/>
          <a:p>
            <a:pPr>
              <a:defRPr/>
            </a:pPr>
            <a:fld id="{7719A8C7-BBB9-457A-9A05-592853CA6D1E}" type="slidenum">
              <a:rPr lang="en-US" smtClean="0">
                <a:solidFill>
                  <a:prstClr val="black"/>
                </a:solidFill>
              </a:rPr>
              <a:pPr>
                <a:defRPr/>
              </a:pPr>
              <a:t>46</a:t>
            </a:fld>
            <a:endParaRPr lang="en-US">
              <a:solidFill>
                <a:prstClr val="black"/>
              </a:solidFill>
            </a:endParaRPr>
          </a:p>
        </p:txBody>
      </p:sp>
      <p:sp>
        <p:nvSpPr>
          <p:cNvPr id="5" name="Date Placeholder 4">
            <a:extLst>
              <a:ext uri="{FF2B5EF4-FFF2-40B4-BE49-F238E27FC236}">
                <a16:creationId xmlns:a16="http://schemas.microsoft.com/office/drawing/2014/main" id="{E8996EDA-73D2-411B-C8FA-D4C33FF601F3}"/>
              </a:ext>
            </a:extLst>
          </p:cNvPr>
          <p:cNvSpPr>
            <a:spLocks noGrp="1"/>
          </p:cNvSpPr>
          <p:nvPr>
            <p:ph type="dt" idx="1"/>
          </p:nvPr>
        </p:nvSpPr>
        <p:spPr/>
        <p:txBody>
          <a:bodyPr/>
          <a:lstStyle/>
          <a:p>
            <a:pPr>
              <a:defRPr/>
            </a:pPr>
            <a:r>
              <a:rPr lang="en-US"/>
              <a:t>4/27/2022</a:t>
            </a:r>
          </a:p>
        </p:txBody>
      </p:sp>
    </p:spTree>
    <p:extLst>
      <p:ext uri="{BB962C8B-B14F-4D97-AF65-F5344CB8AC3E}">
        <p14:creationId xmlns:p14="http://schemas.microsoft.com/office/powerpoint/2010/main" val="484172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Empirical approach: Compare outcomes</a:t>
            </a:r>
            <a:r>
              <a:rPr lang="en-US" baseline="0" dirty="0"/>
              <a:t> for targeted </a:t>
            </a:r>
            <a:r>
              <a:rPr lang="en-US" dirty="0"/>
              <a:t>employees after SHD implemented with behavior of employees before SHD</a:t>
            </a:r>
            <a:r>
              <a:rPr lang="en-US" baseline="0" dirty="0"/>
              <a:t> implemented.  Use same targeting criteria to define pre-cohort.</a:t>
            </a:r>
            <a:endParaRPr lang="en-US" dirty="0"/>
          </a:p>
        </p:txBody>
      </p:sp>
      <p:sp>
        <p:nvSpPr>
          <p:cNvPr id="4" name="Slide Number Placeholder 3"/>
          <p:cNvSpPr>
            <a:spLocks noGrp="1"/>
          </p:cNvSpPr>
          <p:nvPr>
            <p:ph type="sldNum" sz="quarter" idx="10"/>
          </p:nvPr>
        </p:nvSpPr>
        <p:spPr/>
        <p:txBody>
          <a:bodyPr/>
          <a:lstStyle/>
          <a:p>
            <a:pPr>
              <a:defRPr/>
            </a:pPr>
            <a:fld id="{7719A8C7-BBB9-457A-9A05-592853CA6D1E}" type="slidenum">
              <a:rPr lang="en-US" smtClean="0">
                <a:solidFill>
                  <a:prstClr val="black"/>
                </a:solidFill>
              </a:rPr>
              <a:pPr>
                <a:defRPr/>
              </a:pPr>
              <a:t>47</a:t>
            </a:fld>
            <a:endParaRPr lang="en-US">
              <a:solidFill>
                <a:prstClr val="black"/>
              </a:solidFill>
            </a:endParaRPr>
          </a:p>
        </p:txBody>
      </p:sp>
      <p:sp>
        <p:nvSpPr>
          <p:cNvPr id="5" name="Date Placeholder 4">
            <a:extLst>
              <a:ext uri="{FF2B5EF4-FFF2-40B4-BE49-F238E27FC236}">
                <a16:creationId xmlns:a16="http://schemas.microsoft.com/office/drawing/2014/main" id="{9FB4AAB1-5EA9-B5A7-7D8F-8FF30ADA6F7C}"/>
              </a:ext>
            </a:extLst>
          </p:cNvPr>
          <p:cNvSpPr>
            <a:spLocks noGrp="1"/>
          </p:cNvSpPr>
          <p:nvPr>
            <p:ph type="dt" idx="1"/>
          </p:nvPr>
        </p:nvSpPr>
        <p:spPr/>
        <p:txBody>
          <a:bodyPr/>
          <a:lstStyle/>
          <a:p>
            <a:pPr>
              <a:defRPr/>
            </a:pPr>
            <a:r>
              <a:rPr lang="en-US"/>
              <a:t>4/27/2022</a:t>
            </a:r>
          </a:p>
        </p:txBody>
      </p:sp>
    </p:spTree>
    <p:extLst>
      <p:ext uri="{BB962C8B-B14F-4D97-AF65-F5344CB8AC3E}">
        <p14:creationId xmlns:p14="http://schemas.microsoft.com/office/powerpoint/2010/main" val="4294570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graph displays the</a:t>
            </a:r>
            <a:r>
              <a:rPr lang="en-US" baseline="0" dirty="0"/>
              <a:t> fraction of prescriptions that are filled through Home Delivery in a given month. The universe is all prescription refills in a given month. Note that Home Delivery prescriptions need to be refilled less often, since the supply of medicine goes up to 90 days. The supply limit for a retail prescription fill is 30 days. The Select Home Delivery program was in effect during the time period marked by the red vertical lines (November 2008-October 2009).  In November 2009, a more aggressive approach to increasing take-up of home delivery was adopted by the company which accounts for the increase in home delivery utilization in this period. We do not analyze this second program in this paper.</a:t>
            </a:r>
            <a:endParaRPr lang="en-US" dirty="0"/>
          </a:p>
        </p:txBody>
      </p:sp>
      <p:sp>
        <p:nvSpPr>
          <p:cNvPr id="4" name="Slide Number Placeholder 3"/>
          <p:cNvSpPr>
            <a:spLocks noGrp="1"/>
          </p:cNvSpPr>
          <p:nvPr>
            <p:ph type="sldNum" sz="quarter" idx="10"/>
          </p:nvPr>
        </p:nvSpPr>
        <p:spPr/>
        <p:txBody>
          <a:bodyPr/>
          <a:lstStyle/>
          <a:p>
            <a:pPr>
              <a:defRPr/>
            </a:pPr>
            <a:fld id="{7719A8C7-BBB9-457A-9A05-592853CA6D1E}" type="slidenum">
              <a:rPr lang="en-US" smtClean="0">
                <a:solidFill>
                  <a:prstClr val="black"/>
                </a:solidFill>
              </a:rPr>
              <a:pPr>
                <a:defRPr/>
              </a:pPr>
              <a:t>48</a:t>
            </a:fld>
            <a:endParaRPr lang="en-US">
              <a:solidFill>
                <a:prstClr val="black"/>
              </a:solidFill>
            </a:endParaRPr>
          </a:p>
        </p:txBody>
      </p:sp>
      <p:sp>
        <p:nvSpPr>
          <p:cNvPr id="5" name="Date Placeholder 4">
            <a:extLst>
              <a:ext uri="{FF2B5EF4-FFF2-40B4-BE49-F238E27FC236}">
                <a16:creationId xmlns:a16="http://schemas.microsoft.com/office/drawing/2014/main" id="{88608C3E-9A6F-EDE6-6C2C-7DE77CCFC8D1}"/>
              </a:ext>
            </a:extLst>
          </p:cNvPr>
          <p:cNvSpPr>
            <a:spLocks noGrp="1"/>
          </p:cNvSpPr>
          <p:nvPr>
            <p:ph type="dt" idx="1"/>
          </p:nvPr>
        </p:nvSpPr>
        <p:spPr/>
        <p:txBody>
          <a:bodyPr/>
          <a:lstStyle/>
          <a:p>
            <a:pPr>
              <a:defRPr/>
            </a:pPr>
            <a:r>
              <a:rPr lang="en-US"/>
              <a:t>4/27/2022</a:t>
            </a:r>
          </a:p>
        </p:txBody>
      </p:sp>
    </p:spTree>
    <p:extLst>
      <p:ext uri="{BB962C8B-B14F-4D97-AF65-F5344CB8AC3E}">
        <p14:creationId xmlns:p14="http://schemas.microsoft.com/office/powerpoint/2010/main" val="5213386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observations in this regression are uniquely</a:t>
            </a:r>
            <a:r>
              <a:rPr lang="en-US" baseline="0" dirty="0"/>
              <a:t> identified by a combination of individual ID and medication GPI-4 code. </a:t>
            </a:r>
            <a:r>
              <a:rPr lang="en-US" dirty="0"/>
              <a:t>In the second regression,</a:t>
            </a:r>
            <a:r>
              <a:rPr lang="en-US" baseline="0" dirty="0"/>
              <a:t> standard errors are clustered by individual.</a:t>
            </a:r>
            <a:endParaRPr lang="en-US" dirty="0"/>
          </a:p>
        </p:txBody>
      </p:sp>
      <p:sp>
        <p:nvSpPr>
          <p:cNvPr id="4" name="Slide Number Placeholder 3"/>
          <p:cNvSpPr>
            <a:spLocks noGrp="1"/>
          </p:cNvSpPr>
          <p:nvPr>
            <p:ph type="sldNum" sz="quarter" idx="10"/>
          </p:nvPr>
        </p:nvSpPr>
        <p:spPr/>
        <p:txBody>
          <a:bodyPr/>
          <a:lstStyle/>
          <a:p>
            <a:pPr>
              <a:defRPr/>
            </a:pPr>
            <a:fld id="{7719A8C7-BBB9-457A-9A05-592853CA6D1E}" type="slidenum">
              <a:rPr lang="en-US" smtClean="0">
                <a:solidFill>
                  <a:prstClr val="black"/>
                </a:solidFill>
              </a:rPr>
              <a:pPr>
                <a:defRPr/>
              </a:pPr>
              <a:t>49</a:t>
            </a:fld>
            <a:endParaRPr lang="en-US">
              <a:solidFill>
                <a:prstClr val="black"/>
              </a:solidFill>
            </a:endParaRPr>
          </a:p>
        </p:txBody>
      </p:sp>
      <p:sp>
        <p:nvSpPr>
          <p:cNvPr id="5" name="Date Placeholder 4">
            <a:extLst>
              <a:ext uri="{FF2B5EF4-FFF2-40B4-BE49-F238E27FC236}">
                <a16:creationId xmlns:a16="http://schemas.microsoft.com/office/drawing/2014/main" id="{5231ECC1-6042-877C-5841-5F3A5AA6B001}"/>
              </a:ext>
            </a:extLst>
          </p:cNvPr>
          <p:cNvSpPr>
            <a:spLocks noGrp="1"/>
          </p:cNvSpPr>
          <p:nvPr>
            <p:ph type="dt" idx="1"/>
          </p:nvPr>
        </p:nvSpPr>
        <p:spPr/>
        <p:txBody>
          <a:bodyPr/>
          <a:lstStyle/>
          <a:p>
            <a:pPr>
              <a:defRPr/>
            </a:pPr>
            <a:r>
              <a:rPr lang="en-US"/>
              <a:t>4/27/2022</a:t>
            </a:r>
          </a:p>
        </p:txBody>
      </p:sp>
    </p:spTree>
    <p:extLst>
      <p:ext uri="{BB962C8B-B14F-4D97-AF65-F5344CB8AC3E}">
        <p14:creationId xmlns:p14="http://schemas.microsoft.com/office/powerpoint/2010/main" val="25377881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719A8C7-BBB9-457A-9A05-592853CA6D1E}" type="slidenum">
              <a:rPr lang="en-US" smtClean="0">
                <a:solidFill>
                  <a:prstClr val="black"/>
                </a:solidFill>
              </a:rPr>
              <a:pPr>
                <a:defRPr/>
              </a:pPr>
              <a:t>51</a:t>
            </a:fld>
            <a:endParaRPr lang="en-US">
              <a:solidFill>
                <a:prstClr val="black"/>
              </a:solidFill>
            </a:endParaRPr>
          </a:p>
        </p:txBody>
      </p:sp>
      <p:sp>
        <p:nvSpPr>
          <p:cNvPr id="5" name="Date Placeholder 4">
            <a:extLst>
              <a:ext uri="{FF2B5EF4-FFF2-40B4-BE49-F238E27FC236}">
                <a16:creationId xmlns:a16="http://schemas.microsoft.com/office/drawing/2014/main" id="{0967A1FD-842E-7E09-2F2F-2972CB404FE7}"/>
              </a:ext>
            </a:extLst>
          </p:cNvPr>
          <p:cNvSpPr>
            <a:spLocks noGrp="1"/>
          </p:cNvSpPr>
          <p:nvPr>
            <p:ph type="dt" idx="1"/>
          </p:nvPr>
        </p:nvSpPr>
        <p:spPr/>
        <p:txBody>
          <a:bodyPr/>
          <a:lstStyle/>
          <a:p>
            <a:pPr>
              <a:defRPr/>
            </a:pPr>
            <a:r>
              <a:rPr lang="en-US"/>
              <a:t>4/27/2022</a:t>
            </a:r>
          </a:p>
        </p:txBody>
      </p:sp>
    </p:spTree>
    <p:extLst>
      <p:ext uri="{BB962C8B-B14F-4D97-AF65-F5344CB8AC3E}">
        <p14:creationId xmlns:p14="http://schemas.microsoft.com/office/powerpoint/2010/main" val="1672721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4208C2A6-5BA7-4235-A2E1-7C23F29D7366}" type="slidenum">
              <a:rPr lang="en-US" smtClean="0">
                <a:solidFill>
                  <a:prstClr val="black"/>
                </a:solidFill>
              </a:rPr>
              <a:pPr/>
              <a:t>9</a:t>
            </a:fld>
            <a:endParaRPr lang="en-US">
              <a:solidFill>
                <a:prstClr val="black"/>
              </a:solidFill>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a:latin typeface="Arial" charset="0"/>
              <a:cs typeface="Arial" charset="0"/>
            </a:endParaRPr>
          </a:p>
        </p:txBody>
      </p:sp>
      <p:sp>
        <p:nvSpPr>
          <p:cNvPr id="2" name="Date Placeholder 1">
            <a:extLst>
              <a:ext uri="{FF2B5EF4-FFF2-40B4-BE49-F238E27FC236}">
                <a16:creationId xmlns:a16="http://schemas.microsoft.com/office/drawing/2014/main" id="{C7BB4C70-8757-3D78-E845-11BBE83A2861}"/>
              </a:ext>
            </a:extLst>
          </p:cNvPr>
          <p:cNvSpPr>
            <a:spLocks noGrp="1"/>
          </p:cNvSpPr>
          <p:nvPr>
            <p:ph type="dt" idx="1"/>
          </p:nvPr>
        </p:nvSpPr>
        <p:spPr/>
        <p:txBody>
          <a:bodyPr/>
          <a:lstStyle/>
          <a:p>
            <a:pPr>
              <a:defRPr/>
            </a:pPr>
            <a:r>
              <a:rPr lang="en-US"/>
              <a:t>4/27/2022</a:t>
            </a:r>
          </a:p>
        </p:txBody>
      </p:sp>
    </p:spTree>
    <p:extLst>
      <p:ext uri="{BB962C8B-B14F-4D97-AF65-F5344CB8AC3E}">
        <p14:creationId xmlns:p14="http://schemas.microsoft.com/office/powerpoint/2010/main" val="42468180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719A8C7-BBB9-457A-9A05-592853CA6D1E}" type="slidenum">
              <a:rPr lang="en-US" smtClean="0">
                <a:solidFill>
                  <a:prstClr val="black"/>
                </a:solidFill>
              </a:rPr>
              <a:pPr>
                <a:defRPr/>
              </a:pPr>
              <a:t>52</a:t>
            </a:fld>
            <a:endParaRPr lang="en-US">
              <a:solidFill>
                <a:prstClr val="black"/>
              </a:solidFill>
            </a:endParaRPr>
          </a:p>
        </p:txBody>
      </p:sp>
      <p:sp>
        <p:nvSpPr>
          <p:cNvPr id="5" name="Date Placeholder 4">
            <a:extLst>
              <a:ext uri="{FF2B5EF4-FFF2-40B4-BE49-F238E27FC236}">
                <a16:creationId xmlns:a16="http://schemas.microsoft.com/office/drawing/2014/main" id="{E5929D4D-7BCE-9C22-CE72-E7BD00DA9332}"/>
              </a:ext>
            </a:extLst>
          </p:cNvPr>
          <p:cNvSpPr>
            <a:spLocks noGrp="1"/>
          </p:cNvSpPr>
          <p:nvPr>
            <p:ph type="dt" idx="1"/>
          </p:nvPr>
        </p:nvSpPr>
        <p:spPr/>
        <p:txBody>
          <a:bodyPr/>
          <a:lstStyle/>
          <a:p>
            <a:pPr>
              <a:defRPr/>
            </a:pPr>
            <a:r>
              <a:rPr lang="en-US"/>
              <a:t>4/27/2022</a:t>
            </a:r>
          </a:p>
        </p:txBody>
      </p:sp>
    </p:spTree>
    <p:extLst>
      <p:ext uri="{BB962C8B-B14F-4D97-AF65-F5344CB8AC3E}">
        <p14:creationId xmlns:p14="http://schemas.microsoft.com/office/powerpoint/2010/main" val="32281005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4208C2A6-5BA7-4235-A2E1-7C23F29D7366}" type="slidenum">
              <a:rPr lang="en-US" smtClean="0">
                <a:solidFill>
                  <a:prstClr val="black"/>
                </a:solidFill>
              </a:rPr>
              <a:pPr/>
              <a:t>59</a:t>
            </a:fld>
            <a:endParaRPr lang="en-US">
              <a:solidFill>
                <a:prstClr val="black"/>
              </a:solidFill>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a:latin typeface="Arial" charset="0"/>
              <a:cs typeface="Arial" charset="0"/>
            </a:endParaRPr>
          </a:p>
        </p:txBody>
      </p:sp>
      <p:sp>
        <p:nvSpPr>
          <p:cNvPr id="2" name="Date Placeholder 1">
            <a:extLst>
              <a:ext uri="{FF2B5EF4-FFF2-40B4-BE49-F238E27FC236}">
                <a16:creationId xmlns:a16="http://schemas.microsoft.com/office/drawing/2014/main" id="{02296DFB-8C64-BD37-9C70-DE5340F7AFD7}"/>
              </a:ext>
            </a:extLst>
          </p:cNvPr>
          <p:cNvSpPr>
            <a:spLocks noGrp="1"/>
          </p:cNvSpPr>
          <p:nvPr>
            <p:ph type="dt" idx="1"/>
          </p:nvPr>
        </p:nvSpPr>
        <p:spPr/>
        <p:txBody>
          <a:bodyPr/>
          <a:lstStyle/>
          <a:p>
            <a:pPr>
              <a:defRPr/>
            </a:pPr>
            <a:r>
              <a:rPr lang="en-US"/>
              <a:t>4/27/2022</a:t>
            </a:r>
          </a:p>
        </p:txBody>
      </p:sp>
    </p:spTree>
    <p:extLst>
      <p:ext uri="{BB962C8B-B14F-4D97-AF65-F5344CB8AC3E}">
        <p14:creationId xmlns:p14="http://schemas.microsoft.com/office/powerpoint/2010/main" val="1136810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D73EF43E-8435-43E3-B61E-331EAC3F84E8}" type="slidenum">
              <a:rPr lang="en-US" smtClean="0">
                <a:solidFill>
                  <a:prstClr val="black"/>
                </a:solidFill>
              </a:rPr>
              <a:pPr/>
              <a:t>87</a:t>
            </a:fld>
            <a:endParaRPr lang="en-US">
              <a:solidFill>
                <a:prstClr val="black"/>
              </a:solidFill>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a:latin typeface="Arial" charset="0"/>
              <a:cs typeface="Arial" charset="0"/>
            </a:endParaRPr>
          </a:p>
        </p:txBody>
      </p:sp>
      <p:sp>
        <p:nvSpPr>
          <p:cNvPr id="2" name="Date Placeholder 1">
            <a:extLst>
              <a:ext uri="{FF2B5EF4-FFF2-40B4-BE49-F238E27FC236}">
                <a16:creationId xmlns:a16="http://schemas.microsoft.com/office/drawing/2014/main" id="{84A11FBF-CB5A-7DFB-4BAA-DBEC4ECA722E}"/>
              </a:ext>
            </a:extLst>
          </p:cNvPr>
          <p:cNvSpPr>
            <a:spLocks noGrp="1"/>
          </p:cNvSpPr>
          <p:nvPr>
            <p:ph type="dt" idx="1"/>
          </p:nvPr>
        </p:nvSpPr>
        <p:spPr/>
        <p:txBody>
          <a:bodyPr/>
          <a:lstStyle/>
          <a:p>
            <a:pPr>
              <a:defRPr/>
            </a:pPr>
            <a:r>
              <a:rPr lang="en-US"/>
              <a:t>4/27/2022</a:t>
            </a:r>
          </a:p>
        </p:txBody>
      </p:sp>
    </p:spTree>
    <p:extLst>
      <p:ext uri="{BB962C8B-B14F-4D97-AF65-F5344CB8AC3E}">
        <p14:creationId xmlns:p14="http://schemas.microsoft.com/office/powerpoint/2010/main" val="4067202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A57E4A84-D343-4092-9687-80F31FBC0156}" type="slidenum">
              <a:rPr lang="en-US" smtClean="0">
                <a:solidFill>
                  <a:prstClr val="black"/>
                </a:solidFill>
              </a:rPr>
              <a:pPr/>
              <a:t>10</a:t>
            </a:fld>
            <a:endParaRPr lang="en-US">
              <a:solidFill>
                <a:prstClr val="black"/>
              </a:solidFill>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a:latin typeface="Arial" charset="0"/>
              <a:cs typeface="Arial" charset="0"/>
            </a:endParaRPr>
          </a:p>
        </p:txBody>
      </p:sp>
      <p:sp>
        <p:nvSpPr>
          <p:cNvPr id="2" name="Date Placeholder 1">
            <a:extLst>
              <a:ext uri="{FF2B5EF4-FFF2-40B4-BE49-F238E27FC236}">
                <a16:creationId xmlns:a16="http://schemas.microsoft.com/office/drawing/2014/main" id="{DC3C9BCE-6A01-C5FC-614E-FB48697BAE10}"/>
              </a:ext>
            </a:extLst>
          </p:cNvPr>
          <p:cNvSpPr>
            <a:spLocks noGrp="1"/>
          </p:cNvSpPr>
          <p:nvPr>
            <p:ph type="dt" idx="1"/>
          </p:nvPr>
        </p:nvSpPr>
        <p:spPr/>
        <p:txBody>
          <a:bodyPr/>
          <a:lstStyle/>
          <a:p>
            <a:pPr>
              <a:defRPr/>
            </a:pPr>
            <a:r>
              <a:rPr lang="en-US"/>
              <a:t>4/27/2022</a:t>
            </a:r>
          </a:p>
        </p:txBody>
      </p:sp>
    </p:spTree>
    <p:extLst>
      <p:ext uri="{BB962C8B-B14F-4D97-AF65-F5344CB8AC3E}">
        <p14:creationId xmlns:p14="http://schemas.microsoft.com/office/powerpoint/2010/main" val="2704533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37E99E8-08FE-4550-9820-5E619FEB2C60}" type="slidenum">
              <a:rPr lang="en-US">
                <a:solidFill>
                  <a:prstClr val="black"/>
                </a:solidFill>
              </a:rPr>
              <a:pPr/>
              <a:t>11</a:t>
            </a:fld>
            <a:endParaRPr lang="en-US">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p>
        </p:txBody>
      </p:sp>
      <p:sp>
        <p:nvSpPr>
          <p:cNvPr id="2" name="Date Placeholder 1">
            <a:extLst>
              <a:ext uri="{FF2B5EF4-FFF2-40B4-BE49-F238E27FC236}">
                <a16:creationId xmlns:a16="http://schemas.microsoft.com/office/drawing/2014/main" id="{D9F5F476-D427-AB3F-5A44-7EB97B0D7711}"/>
              </a:ext>
            </a:extLst>
          </p:cNvPr>
          <p:cNvSpPr>
            <a:spLocks noGrp="1"/>
          </p:cNvSpPr>
          <p:nvPr>
            <p:ph type="dt" idx="1"/>
          </p:nvPr>
        </p:nvSpPr>
        <p:spPr/>
        <p:txBody>
          <a:bodyPr/>
          <a:lstStyle/>
          <a:p>
            <a:pPr>
              <a:defRPr/>
            </a:pPr>
            <a:r>
              <a:rPr lang="en-US"/>
              <a:t>4/27/2022</a:t>
            </a:r>
          </a:p>
        </p:txBody>
      </p:sp>
    </p:spTree>
    <p:extLst>
      <p:ext uri="{BB962C8B-B14F-4D97-AF65-F5344CB8AC3E}">
        <p14:creationId xmlns:p14="http://schemas.microsoft.com/office/powerpoint/2010/main" val="151211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endParaRPr lang="en-US"/>
          </a:p>
        </p:txBody>
      </p:sp>
      <p:sp>
        <p:nvSpPr>
          <p:cNvPr id="52228" name="Slide Number Placeholder 3"/>
          <p:cNvSpPr>
            <a:spLocks noGrp="1"/>
          </p:cNvSpPr>
          <p:nvPr>
            <p:ph type="sldNum" sz="quarter" idx="5"/>
          </p:nvPr>
        </p:nvSpPr>
        <p:spPr>
          <a:noFill/>
        </p:spPr>
        <p:txBody>
          <a:bodyPr/>
          <a:lstStyle/>
          <a:p>
            <a:fld id="{78EADA6D-41DE-47DD-B4B0-D224B9B508E1}" type="slidenum">
              <a:rPr lang="en-US">
                <a:solidFill>
                  <a:prstClr val="black"/>
                </a:solidFill>
              </a:rPr>
              <a:pPr/>
              <a:t>12</a:t>
            </a:fld>
            <a:endParaRPr lang="en-US">
              <a:solidFill>
                <a:prstClr val="black"/>
              </a:solidFill>
            </a:endParaRPr>
          </a:p>
        </p:txBody>
      </p:sp>
      <p:sp>
        <p:nvSpPr>
          <p:cNvPr id="2" name="Date Placeholder 1">
            <a:extLst>
              <a:ext uri="{FF2B5EF4-FFF2-40B4-BE49-F238E27FC236}">
                <a16:creationId xmlns:a16="http://schemas.microsoft.com/office/drawing/2014/main" id="{9B694BBB-D0DD-78FD-D06B-36DFDE02B446}"/>
              </a:ext>
            </a:extLst>
          </p:cNvPr>
          <p:cNvSpPr>
            <a:spLocks noGrp="1"/>
          </p:cNvSpPr>
          <p:nvPr>
            <p:ph type="dt" idx="1"/>
          </p:nvPr>
        </p:nvSpPr>
        <p:spPr/>
        <p:txBody>
          <a:bodyPr/>
          <a:lstStyle/>
          <a:p>
            <a:pPr>
              <a:defRPr/>
            </a:pPr>
            <a:r>
              <a:rPr lang="en-US"/>
              <a:t>4/27/2022</a:t>
            </a:r>
          </a:p>
        </p:txBody>
      </p:sp>
    </p:spTree>
    <p:extLst>
      <p:ext uri="{BB962C8B-B14F-4D97-AF65-F5344CB8AC3E}">
        <p14:creationId xmlns:p14="http://schemas.microsoft.com/office/powerpoint/2010/main" val="3423199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56A83C0-2667-459D-BCBD-543F2FDD1851}" type="slidenum">
              <a:rPr lang="en-US">
                <a:solidFill>
                  <a:prstClr val="black"/>
                </a:solidFill>
              </a:rPr>
              <a:pPr/>
              <a:t>13</a:t>
            </a:fld>
            <a:endParaRPr lang="en-US">
              <a:solidFill>
                <a:prstClr val="black"/>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p>
        </p:txBody>
      </p:sp>
      <p:sp>
        <p:nvSpPr>
          <p:cNvPr id="2" name="Date Placeholder 1">
            <a:extLst>
              <a:ext uri="{FF2B5EF4-FFF2-40B4-BE49-F238E27FC236}">
                <a16:creationId xmlns:a16="http://schemas.microsoft.com/office/drawing/2014/main" id="{15D6548F-DF70-7EB1-A849-6734FDEFCE2F}"/>
              </a:ext>
            </a:extLst>
          </p:cNvPr>
          <p:cNvSpPr>
            <a:spLocks noGrp="1"/>
          </p:cNvSpPr>
          <p:nvPr>
            <p:ph type="dt" idx="1"/>
          </p:nvPr>
        </p:nvSpPr>
        <p:spPr/>
        <p:txBody>
          <a:bodyPr/>
          <a:lstStyle/>
          <a:p>
            <a:pPr>
              <a:defRPr/>
            </a:pPr>
            <a:r>
              <a:rPr lang="en-US"/>
              <a:t>4/27/2022</a:t>
            </a:r>
          </a:p>
        </p:txBody>
      </p:sp>
    </p:spTree>
    <p:extLst>
      <p:ext uri="{BB962C8B-B14F-4D97-AF65-F5344CB8AC3E}">
        <p14:creationId xmlns:p14="http://schemas.microsoft.com/office/powerpoint/2010/main" val="3413438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872EA90-3959-444F-9DA1-B1EBAEA2B562}" type="slidenum">
              <a:rPr lang="en-US" smtClean="0">
                <a:solidFill>
                  <a:prstClr val="black"/>
                </a:solidFill>
              </a:rPr>
              <a:pPr>
                <a:defRPr/>
              </a:pPr>
              <a:t>14</a:t>
            </a:fld>
            <a:endParaRPr lang="en-US">
              <a:solidFill>
                <a:prstClr val="black"/>
              </a:solidFill>
            </a:endParaRPr>
          </a:p>
        </p:txBody>
      </p:sp>
      <p:sp>
        <p:nvSpPr>
          <p:cNvPr id="5" name="Date Placeholder 4">
            <a:extLst>
              <a:ext uri="{FF2B5EF4-FFF2-40B4-BE49-F238E27FC236}">
                <a16:creationId xmlns:a16="http://schemas.microsoft.com/office/drawing/2014/main" id="{AAFBB50D-67D0-FFE8-EDD0-067AA83FC777}"/>
              </a:ext>
            </a:extLst>
          </p:cNvPr>
          <p:cNvSpPr>
            <a:spLocks noGrp="1"/>
          </p:cNvSpPr>
          <p:nvPr>
            <p:ph type="dt" idx="1"/>
          </p:nvPr>
        </p:nvSpPr>
        <p:spPr/>
        <p:txBody>
          <a:bodyPr/>
          <a:lstStyle/>
          <a:p>
            <a:pPr>
              <a:defRPr/>
            </a:pPr>
            <a:r>
              <a:rPr lang="en-US"/>
              <a:t>4/27/2022</a:t>
            </a:r>
          </a:p>
        </p:txBody>
      </p:sp>
    </p:spTree>
    <p:extLst>
      <p:ext uri="{BB962C8B-B14F-4D97-AF65-F5344CB8AC3E}">
        <p14:creationId xmlns:p14="http://schemas.microsoft.com/office/powerpoint/2010/main" val="3520847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872EA90-3959-444F-9DA1-B1EBAEA2B562}" type="slidenum">
              <a:rPr lang="en-US" smtClean="0">
                <a:solidFill>
                  <a:prstClr val="black"/>
                </a:solidFill>
              </a:rPr>
              <a:pPr>
                <a:defRPr/>
              </a:pPr>
              <a:t>16</a:t>
            </a:fld>
            <a:endParaRPr lang="en-US">
              <a:solidFill>
                <a:prstClr val="black"/>
              </a:solidFill>
            </a:endParaRPr>
          </a:p>
        </p:txBody>
      </p:sp>
      <p:sp>
        <p:nvSpPr>
          <p:cNvPr id="5" name="Date Placeholder 4">
            <a:extLst>
              <a:ext uri="{FF2B5EF4-FFF2-40B4-BE49-F238E27FC236}">
                <a16:creationId xmlns:a16="http://schemas.microsoft.com/office/drawing/2014/main" id="{6F09B383-C633-32D6-9F47-5417792D34E6}"/>
              </a:ext>
            </a:extLst>
          </p:cNvPr>
          <p:cNvSpPr>
            <a:spLocks noGrp="1"/>
          </p:cNvSpPr>
          <p:nvPr>
            <p:ph type="dt" idx="1"/>
          </p:nvPr>
        </p:nvSpPr>
        <p:spPr/>
        <p:txBody>
          <a:bodyPr/>
          <a:lstStyle/>
          <a:p>
            <a:pPr>
              <a:defRPr/>
            </a:pPr>
            <a:r>
              <a:rPr lang="en-US"/>
              <a:t>4/27/2022</a:t>
            </a:r>
          </a:p>
        </p:txBody>
      </p:sp>
    </p:spTree>
    <p:extLst>
      <p:ext uri="{BB962C8B-B14F-4D97-AF65-F5344CB8AC3E}">
        <p14:creationId xmlns:p14="http://schemas.microsoft.com/office/powerpoint/2010/main" val="4227035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ACD922-85EB-4F65-BDD0-1C8C254024E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C5FF3A-057E-4DA3-9147-A7EDF0A005C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F1ED9B-D4B4-418F-81D3-26C20887F80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66787F-76D9-403D-A7C9-04E5F808217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2A5D74-F45B-4F12-A6E6-A9FC7B44F6D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US" sz="3900">
              <a:solidFill>
                <a:srgbClr val="000000"/>
              </a:solidFill>
              <a:latin typeface="Arial" pitchFamily="34" charset="0"/>
            </a:endParaRPr>
          </a:p>
        </p:txBody>
      </p:sp>
      <p:sp>
        <p:nvSpPr>
          <p:cNvPr id="5"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1" hangingPunct="1">
              <a:defRPr/>
            </a:pPr>
            <a:endParaRPr lang="en-US" sz="3900">
              <a:solidFill>
                <a:srgbClr val="000000"/>
              </a:solidFill>
              <a:latin typeface="Arial" pitchFamily="34" charset="0"/>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6" name="Rectangle 5"/>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9DAA8F11-51C3-4666-BF52-D0DFEDF035C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5090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DB62B480-26BF-41D4-9C9E-67735757DEC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4644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17B8138-5D60-4F2C-A418-37FB74EC9B7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83156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F6E69E6-A1A7-4E75-9241-9A3832EA474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72497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300F6FBF-FF37-4F93-8EFF-1989BD1B46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83639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B9C8C7EC-5979-44E8-BA54-998E6BD8AC0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97589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Content Placeholder 2"/>
          <p:cNvSpPr>
            <a:spLocks noGrp="1"/>
          </p:cNvSpPr>
          <p:nvPr>
            <p:ph idx="1"/>
          </p:nvPr>
        </p:nvSpPr>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7A2D63-E98F-43F1-A23E-EBEE90910FD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E1B6AC77-C3B5-43E1-A6A0-ADABDBC4129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99225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C5150A5-0A9C-4641-885F-F3F42F5DA42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90901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247F1AA-CEDB-4D2C-96D5-B3A6429C5A2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25499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39D6ED1-E761-4D0A-82E5-B26FBAE21E0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38764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F0BF98A6-B313-4560-9A63-663845EEA0D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80625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able Placeholder 2"/>
          <p:cNvSpPr>
            <a:spLocks noGrp="1"/>
          </p:cNvSpPr>
          <p:nvPr>
            <p:ph type="tbl" idx="1"/>
          </p:nvPr>
        </p:nvSpPr>
        <p:spPr>
          <a:xfrm>
            <a:off x="457200" y="1719263"/>
            <a:ext cx="8229600" cy="4411662"/>
          </a:xfrm>
        </p:spPr>
        <p:txBody>
          <a:bodyPr/>
          <a:lstStyle/>
          <a:p>
            <a:pPr lvl="0"/>
            <a:endParaRPr lang="en-US" noProof="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151DCDF-7B74-49CD-9271-9A68095CE58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21559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2238"/>
            <a:ext cx="8229600" cy="6008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FCECEB5B-9F52-44AD-A1F1-D9AB52274EF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781353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148"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6149"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6150" name="Rectangle 6"/>
          <p:cNvSpPr>
            <a:spLocks noGrp="1" noChangeArrowheads="1"/>
          </p:cNvSpPr>
          <p:nvPr>
            <p:ph type="sldNum" sz="quarter" idx="4"/>
          </p:nvPr>
        </p:nvSpPr>
        <p:spPr/>
        <p:txBody>
          <a:bodyPr/>
          <a:lstStyle>
            <a:lvl1pPr>
              <a:defRPr/>
            </a:lvl1pPr>
          </a:lstStyle>
          <a:p>
            <a:fld id="{676F4CEE-9714-4CED-9FD6-C8648B1EAB5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19287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611E5A5-584F-4CAA-AEA1-6BE773B17B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890521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E5E85CF-7A03-4234-BAFB-2E84175A0E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72821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6CF32F-159F-4E81-84EA-05009D61F30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CD5A8C6-7DFB-424D-B6F1-A6C37C5089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92064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8B373E2-969E-43A6-BD5D-5F94B41FFD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9455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A9179A3-E180-45AE-94F9-C9E377AA038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18110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A171D48-2E43-4A9F-8590-6AF57416DE6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4855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2E413CC-C954-4B4E-87A1-FF0300A6B4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4380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31786C0-ED9C-41D6-876B-3382850A18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52584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E743004-D6FF-46D3-9D29-E65A83809A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87652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9CF732B-9881-48EE-880C-261517E8FF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47253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A289F7-6605-4117-9799-E6DCED57C7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72935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5D0F83-1A11-4AA3-8432-A9F2E59C39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3597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809B8A-3BC2-4664-80D3-B645AD69C34F}"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DD36B7-F501-4063-9F80-916EE1AE74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20230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10C8FE-23AD-4584-9702-82F730F02E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37928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1E3E477-DE8E-4EFB-954B-5E3CDDAA53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36826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A44ED8A-4ED7-47CB-ABA5-D330915375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79876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C50279B-8FF9-4FC8-9807-D4CDB1FAE2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7765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503A320-74A7-4C41-9F54-AE337666CF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04835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D57D49-E1AD-4BB1-AE2B-4F440D9638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10368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3044DC-21DE-484B-A884-20D487861F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7573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B3622F-C096-4FE4-A795-36FF55199C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68254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FD42E8-CD4C-4F1A-9AF0-A459244604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6811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DB4A701-097B-498D-AE4C-43535D7DC403}"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3CB5C7-8942-4785-A498-2A78F46B7B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64568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r>
              <a:rPr lang="en-US"/>
              <a:t>February 29, 2008</a:t>
            </a:r>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solidFill>
                <a:srgbClr val="DEF5FA"/>
              </a:solidFill>
            </a:endParaRPr>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15F6E588-4BAD-495A-9A18-00FD9A484A31}" type="slidenum">
              <a:rPr lang="en-US">
                <a:solidFill>
                  <a:srgbClr val="DEF5FA"/>
                </a:solidFill>
              </a:rPr>
              <a:pPr>
                <a:defRPr/>
              </a:pPr>
              <a:t>‹#›</a:t>
            </a:fld>
            <a:endParaRPr lang="en-US">
              <a:solidFill>
                <a:srgbClr val="DEF5FA"/>
              </a:solidFill>
            </a:endParaRPr>
          </a:p>
        </p:txBody>
      </p:sp>
    </p:spTree>
    <p:extLst>
      <p:ext uri="{BB962C8B-B14F-4D97-AF65-F5344CB8AC3E}">
        <p14:creationId xmlns:p14="http://schemas.microsoft.com/office/powerpoint/2010/main" val="2233651527"/>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r>
              <a:rPr lang="en-US">
                <a:solidFill>
                  <a:srgbClr val="464646"/>
                </a:solidFill>
              </a:rPr>
              <a:t>February 29, 2008</a:t>
            </a: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6" name="Slide Number Placeholder 22"/>
          <p:cNvSpPr>
            <a:spLocks noGrp="1"/>
          </p:cNvSpPr>
          <p:nvPr>
            <p:ph type="sldNum" sz="quarter" idx="12"/>
          </p:nvPr>
        </p:nvSpPr>
        <p:spPr/>
        <p:txBody>
          <a:bodyPr/>
          <a:lstStyle>
            <a:lvl1pPr>
              <a:defRPr/>
            </a:lvl1pPr>
          </a:lstStyle>
          <a:p>
            <a:pPr>
              <a:defRPr/>
            </a:pPr>
            <a:fld id="{BDF73CC1-58C0-4D20-8C7D-B84E3ED225D9}" type="slidenum">
              <a:rPr lang="en-US"/>
              <a:pPr>
                <a:defRPr/>
              </a:pPr>
              <a:t>‹#›</a:t>
            </a:fld>
            <a:endParaRPr lang="en-US"/>
          </a:p>
        </p:txBody>
      </p:sp>
    </p:spTree>
    <p:extLst>
      <p:ext uri="{BB962C8B-B14F-4D97-AF65-F5344CB8AC3E}">
        <p14:creationId xmlns:p14="http://schemas.microsoft.com/office/powerpoint/2010/main" val="9187493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r>
              <a:rPr lang="en-US">
                <a:solidFill>
                  <a:srgbClr val="464646"/>
                </a:solidFill>
              </a:rPr>
              <a:t>February 29, 2008</a:t>
            </a: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5A24C5BF-DF8F-4506-AE79-8F44B4099ED2}"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solidFill>
                <a:srgbClr val="464646"/>
              </a:solidFill>
            </a:endParaRPr>
          </a:p>
        </p:txBody>
      </p:sp>
    </p:spTree>
    <p:extLst>
      <p:ext uri="{BB962C8B-B14F-4D97-AF65-F5344CB8AC3E}">
        <p14:creationId xmlns:p14="http://schemas.microsoft.com/office/powerpoint/2010/main" val="3037777806"/>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pPr>
              <a:defRPr/>
            </a:pPr>
            <a:r>
              <a:rPr lang="en-US">
                <a:solidFill>
                  <a:srgbClr val="464646"/>
                </a:solidFill>
              </a:rPr>
              <a:t>February 29, 2008</a:t>
            </a:r>
          </a:p>
        </p:txBody>
      </p:sp>
      <p:sp>
        <p:nvSpPr>
          <p:cNvPr id="6" name="Slide Number Placeholder 9"/>
          <p:cNvSpPr>
            <a:spLocks noGrp="1"/>
          </p:cNvSpPr>
          <p:nvPr>
            <p:ph type="sldNum" sz="quarter" idx="11"/>
          </p:nvPr>
        </p:nvSpPr>
        <p:spPr/>
        <p:txBody>
          <a:bodyPr rtlCol="0"/>
          <a:lstStyle>
            <a:lvl1pPr>
              <a:defRPr/>
            </a:lvl1pPr>
          </a:lstStyle>
          <a:p>
            <a:pPr>
              <a:defRPr/>
            </a:pPr>
            <a:fld id="{07F7F344-4FE7-41DC-8ADE-C5960DB667E3}"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solidFill>
                <a:srgbClr val="464646"/>
              </a:solidFill>
            </a:endParaRPr>
          </a:p>
        </p:txBody>
      </p:sp>
    </p:spTree>
    <p:extLst>
      <p:ext uri="{BB962C8B-B14F-4D97-AF65-F5344CB8AC3E}">
        <p14:creationId xmlns:p14="http://schemas.microsoft.com/office/powerpoint/2010/main" val="15015026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r>
              <a:rPr lang="en-US">
                <a:solidFill>
                  <a:srgbClr val="464646"/>
                </a:solidFill>
              </a:rPr>
              <a:t>February 29, 2008</a:t>
            </a:r>
          </a:p>
        </p:txBody>
      </p:sp>
      <p:sp>
        <p:nvSpPr>
          <p:cNvPr id="8" name="Slide Number Placeholder 11"/>
          <p:cNvSpPr>
            <a:spLocks noGrp="1"/>
          </p:cNvSpPr>
          <p:nvPr>
            <p:ph type="sldNum" sz="quarter" idx="11"/>
          </p:nvPr>
        </p:nvSpPr>
        <p:spPr/>
        <p:txBody>
          <a:bodyPr rtlCol="0"/>
          <a:lstStyle>
            <a:lvl1pPr>
              <a:defRPr/>
            </a:lvl1pPr>
          </a:lstStyle>
          <a:p>
            <a:pPr>
              <a:defRPr/>
            </a:pPr>
            <a:fld id="{8E17CF45-7744-4DB0-8225-116DE01CAACE}"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solidFill>
                <a:srgbClr val="464646"/>
              </a:solidFill>
            </a:endParaRPr>
          </a:p>
        </p:txBody>
      </p:sp>
    </p:spTree>
    <p:extLst>
      <p:ext uri="{BB962C8B-B14F-4D97-AF65-F5344CB8AC3E}">
        <p14:creationId xmlns:p14="http://schemas.microsoft.com/office/powerpoint/2010/main" val="32794461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r>
              <a:rPr lang="en-US">
                <a:solidFill>
                  <a:srgbClr val="464646"/>
                </a:solidFill>
              </a:rPr>
              <a:t>February 29, 2008</a:t>
            </a: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5" name="Slide Number Placeholder 22"/>
          <p:cNvSpPr>
            <a:spLocks noGrp="1"/>
          </p:cNvSpPr>
          <p:nvPr>
            <p:ph type="sldNum" sz="quarter" idx="12"/>
          </p:nvPr>
        </p:nvSpPr>
        <p:spPr/>
        <p:txBody>
          <a:bodyPr/>
          <a:lstStyle>
            <a:lvl1pPr>
              <a:defRPr/>
            </a:lvl1pPr>
          </a:lstStyle>
          <a:p>
            <a:pPr>
              <a:defRPr/>
            </a:pPr>
            <a:fld id="{C2E271D8-1467-44B2-9FC8-3E2FC1CA471F}" type="slidenum">
              <a:rPr lang="en-US"/>
              <a:pPr>
                <a:defRPr/>
              </a:pPr>
              <a:t>‹#›</a:t>
            </a:fld>
            <a:endParaRPr lang="en-US"/>
          </a:p>
        </p:txBody>
      </p:sp>
    </p:spTree>
    <p:extLst>
      <p:ext uri="{BB962C8B-B14F-4D97-AF65-F5344CB8AC3E}">
        <p14:creationId xmlns:p14="http://schemas.microsoft.com/office/powerpoint/2010/main" val="1346720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solidFill>
                  <a:srgbClr val="464646"/>
                </a:solidFill>
              </a:rPr>
              <a:t>February 29, 2008</a:t>
            </a: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86766EB0-A9DD-4077-9148-16AAA24175D7}" type="slidenum">
              <a:rPr lang="en-US">
                <a:solidFill>
                  <a:srgbClr val="464646"/>
                </a:solidFill>
              </a:rPr>
              <a:pPr>
                <a:defRPr/>
              </a:pPr>
              <a:t>‹#›</a:t>
            </a:fld>
            <a:endParaRPr lang="en-US">
              <a:solidFill>
                <a:srgbClr val="464646"/>
              </a:solidFill>
            </a:endParaRPr>
          </a:p>
        </p:txBody>
      </p:sp>
    </p:spTree>
    <p:extLst>
      <p:ext uri="{BB962C8B-B14F-4D97-AF65-F5344CB8AC3E}">
        <p14:creationId xmlns:p14="http://schemas.microsoft.com/office/powerpoint/2010/main" val="37665610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r>
              <a:rPr lang="en-US">
                <a:solidFill>
                  <a:srgbClr val="464646"/>
                </a:solidFill>
              </a:rPr>
              <a:t>February 29, 2008</a:t>
            </a: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7" name="Slide Number Placeholder 22"/>
          <p:cNvSpPr>
            <a:spLocks noGrp="1"/>
          </p:cNvSpPr>
          <p:nvPr>
            <p:ph type="sldNum" sz="quarter" idx="12"/>
          </p:nvPr>
        </p:nvSpPr>
        <p:spPr/>
        <p:txBody>
          <a:bodyPr/>
          <a:lstStyle>
            <a:lvl1pPr>
              <a:defRPr/>
            </a:lvl1pPr>
          </a:lstStyle>
          <a:p>
            <a:pPr>
              <a:defRPr/>
            </a:pPr>
            <a:fld id="{8E1D222B-6F97-4C99-89C0-47C68D54E788}" type="slidenum">
              <a:rPr lang="en-US"/>
              <a:pPr>
                <a:defRPr/>
              </a:pPr>
              <a:t>‹#›</a:t>
            </a:fld>
            <a:endParaRPr lang="en-US"/>
          </a:p>
        </p:txBody>
      </p:sp>
    </p:spTree>
    <p:extLst>
      <p:ext uri="{BB962C8B-B14F-4D97-AF65-F5344CB8AC3E}">
        <p14:creationId xmlns:p14="http://schemas.microsoft.com/office/powerpoint/2010/main" val="37926100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r>
              <a:rPr lang="en-US">
                <a:solidFill>
                  <a:srgbClr val="464646"/>
                </a:solidFill>
              </a:rPr>
              <a:t>February 29, 2008</a:t>
            </a: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E930168A-F511-4A73-8FD7-09DFBDC70BEF}"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solidFill>
                <a:srgbClr val="464646"/>
              </a:solidFill>
            </a:endParaRPr>
          </a:p>
        </p:txBody>
      </p:sp>
    </p:spTree>
    <p:extLst>
      <p:ext uri="{BB962C8B-B14F-4D97-AF65-F5344CB8AC3E}">
        <p14:creationId xmlns:p14="http://schemas.microsoft.com/office/powerpoint/2010/main" val="213582486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895C747-4986-447D-A2DB-7372F12E35D1}"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r>
              <a:rPr lang="en-US">
                <a:solidFill>
                  <a:srgbClr val="464646"/>
                </a:solidFill>
              </a:rPr>
              <a:t>February 29, 2008</a:t>
            </a: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6" name="Slide Number Placeholder 22"/>
          <p:cNvSpPr>
            <a:spLocks noGrp="1"/>
          </p:cNvSpPr>
          <p:nvPr>
            <p:ph type="sldNum" sz="quarter" idx="12"/>
          </p:nvPr>
        </p:nvSpPr>
        <p:spPr/>
        <p:txBody>
          <a:bodyPr/>
          <a:lstStyle>
            <a:lvl1pPr>
              <a:defRPr/>
            </a:lvl1pPr>
          </a:lstStyle>
          <a:p>
            <a:pPr>
              <a:defRPr/>
            </a:pPr>
            <a:fld id="{78216482-FEF1-42D4-B3FE-DB364377C8EA}" type="slidenum">
              <a:rPr lang="en-US"/>
              <a:pPr>
                <a:defRPr/>
              </a:pPr>
              <a:t>‹#›</a:t>
            </a:fld>
            <a:endParaRPr lang="en-US"/>
          </a:p>
        </p:txBody>
      </p:sp>
    </p:spTree>
    <p:extLst>
      <p:ext uri="{BB962C8B-B14F-4D97-AF65-F5344CB8AC3E}">
        <p14:creationId xmlns:p14="http://schemas.microsoft.com/office/powerpoint/2010/main" val="26306283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r>
              <a:rPr lang="en-US">
                <a:solidFill>
                  <a:srgbClr val="464646"/>
                </a:solidFill>
              </a:rPr>
              <a:t>February 29, 2008</a:t>
            </a:r>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solidFill>
                <a:srgbClr val="464646"/>
              </a:solidFill>
            </a:endParaRP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3594D763-B1BC-41AF-B188-3D346C0B96A0}" type="slidenum">
              <a:rPr lang="en-US"/>
              <a:pPr>
                <a:defRPr/>
              </a:pPr>
              <a:t>‹#›</a:t>
            </a:fld>
            <a:endParaRPr lang="en-US"/>
          </a:p>
        </p:txBody>
      </p:sp>
    </p:spTree>
    <p:extLst>
      <p:ext uri="{BB962C8B-B14F-4D97-AF65-F5344CB8AC3E}">
        <p14:creationId xmlns:p14="http://schemas.microsoft.com/office/powerpoint/2010/main" val="310277158"/>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00113D-04AF-4D8A-A1B6-45302024CCE2}" type="datetimeFigureOut">
              <a:rPr lang="en-US" smtClean="0">
                <a:solidFill>
                  <a:prstClr val="black">
                    <a:tint val="75000"/>
                  </a:prstClr>
                </a:solidFill>
              </a:rPr>
              <a:pPr/>
              <a:t>7/15/22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F90866-2323-486B-9CE4-7853160FF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21711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00113D-04AF-4D8A-A1B6-45302024CCE2}" type="datetimeFigureOut">
              <a:rPr lang="en-US" smtClean="0">
                <a:solidFill>
                  <a:prstClr val="black">
                    <a:tint val="75000"/>
                  </a:prstClr>
                </a:solidFill>
              </a:rPr>
              <a:pPr/>
              <a:t>7/15/22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F90866-2323-486B-9CE4-7853160FF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3135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00113D-04AF-4D8A-A1B6-45302024CCE2}" type="datetimeFigureOut">
              <a:rPr lang="en-US" smtClean="0">
                <a:solidFill>
                  <a:prstClr val="black">
                    <a:tint val="75000"/>
                  </a:prstClr>
                </a:solidFill>
              </a:rPr>
              <a:pPr/>
              <a:t>7/15/22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F90866-2323-486B-9CE4-7853160FF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88225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00113D-04AF-4D8A-A1B6-45302024CCE2}" type="datetimeFigureOut">
              <a:rPr lang="en-US" smtClean="0">
                <a:solidFill>
                  <a:prstClr val="black">
                    <a:tint val="75000"/>
                  </a:prstClr>
                </a:solidFill>
              </a:rPr>
              <a:pPr/>
              <a:t>7/15/22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F90866-2323-486B-9CE4-7853160FF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85382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00113D-04AF-4D8A-A1B6-45302024CCE2}" type="datetimeFigureOut">
              <a:rPr lang="en-US" smtClean="0">
                <a:solidFill>
                  <a:prstClr val="black">
                    <a:tint val="75000"/>
                  </a:prstClr>
                </a:solidFill>
              </a:rPr>
              <a:pPr/>
              <a:t>7/15/22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EF90866-2323-486B-9CE4-7853160FF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25977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00113D-04AF-4D8A-A1B6-45302024CCE2}" type="datetimeFigureOut">
              <a:rPr lang="en-US" smtClean="0">
                <a:solidFill>
                  <a:prstClr val="black">
                    <a:tint val="75000"/>
                  </a:prstClr>
                </a:solidFill>
              </a:rPr>
              <a:pPr/>
              <a:t>7/15/22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EF90866-2323-486B-9CE4-7853160FF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792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00113D-04AF-4D8A-A1B6-45302024CCE2}" type="datetimeFigureOut">
              <a:rPr lang="en-US" smtClean="0">
                <a:solidFill>
                  <a:prstClr val="black">
                    <a:tint val="75000"/>
                  </a:prstClr>
                </a:solidFill>
              </a:rPr>
              <a:pPr/>
              <a:t>7/15/22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EF90866-2323-486B-9CE4-7853160FF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200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00113D-04AF-4D8A-A1B6-45302024CCE2}" type="datetimeFigureOut">
              <a:rPr lang="en-US" smtClean="0">
                <a:solidFill>
                  <a:prstClr val="black">
                    <a:tint val="75000"/>
                  </a:prstClr>
                </a:solidFill>
              </a:rPr>
              <a:pPr/>
              <a:t>7/15/22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F90866-2323-486B-9CE4-7853160FF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143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E025963-4C5D-4A31-9DB9-1180C99A3595}"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00113D-04AF-4D8A-A1B6-45302024CCE2}" type="datetimeFigureOut">
              <a:rPr lang="en-US" smtClean="0">
                <a:solidFill>
                  <a:prstClr val="black">
                    <a:tint val="75000"/>
                  </a:prstClr>
                </a:solidFill>
              </a:rPr>
              <a:pPr/>
              <a:t>7/15/22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F90866-2323-486B-9CE4-7853160FF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610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00113D-04AF-4D8A-A1B6-45302024CCE2}" type="datetimeFigureOut">
              <a:rPr lang="en-US" smtClean="0">
                <a:solidFill>
                  <a:prstClr val="black">
                    <a:tint val="75000"/>
                  </a:prstClr>
                </a:solidFill>
              </a:rPr>
              <a:pPr/>
              <a:t>7/15/22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F90866-2323-486B-9CE4-7853160FF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4126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00113D-04AF-4D8A-A1B6-45302024CCE2}" type="datetimeFigureOut">
              <a:rPr lang="en-US" smtClean="0">
                <a:solidFill>
                  <a:prstClr val="black">
                    <a:tint val="75000"/>
                  </a:prstClr>
                </a:solidFill>
              </a:rPr>
              <a:pPr/>
              <a:t>7/15/22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F90866-2323-486B-9CE4-7853160FF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8137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2362441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19435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578217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457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07732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5422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42720941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007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33ADC9-2AE3-4105-91EF-F5FA1263F71F}"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926652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151675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48882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33618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ACD922-85EB-4F65-BDD0-1C8C254024EB}" type="slidenum">
              <a:rPr lang="en-US"/>
              <a:pPr>
                <a:defRPr/>
              </a:pPr>
              <a:t>‹#›</a:t>
            </a:fld>
            <a:endParaRPr lang="en-US"/>
          </a:p>
        </p:txBody>
      </p:sp>
    </p:spTree>
    <p:extLst>
      <p:ext uri="{BB962C8B-B14F-4D97-AF65-F5344CB8AC3E}">
        <p14:creationId xmlns:p14="http://schemas.microsoft.com/office/powerpoint/2010/main" val="28249609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Content Placeholder 2"/>
          <p:cNvSpPr>
            <a:spLocks noGrp="1"/>
          </p:cNvSpPr>
          <p:nvPr>
            <p:ph idx="1"/>
          </p:nvPr>
        </p:nvSpPr>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7A2D63-E98F-43F1-A23E-EBEE90910FD1}" type="slidenum">
              <a:rPr lang="en-US"/>
              <a:pPr>
                <a:defRPr/>
              </a:pPr>
              <a:t>‹#›</a:t>
            </a:fld>
            <a:endParaRPr lang="en-US"/>
          </a:p>
        </p:txBody>
      </p:sp>
    </p:spTree>
    <p:extLst>
      <p:ext uri="{BB962C8B-B14F-4D97-AF65-F5344CB8AC3E}">
        <p14:creationId xmlns:p14="http://schemas.microsoft.com/office/powerpoint/2010/main" val="34551888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6CF32F-159F-4E81-84EA-05009D61F300}" type="slidenum">
              <a:rPr lang="en-US"/>
              <a:pPr>
                <a:defRPr/>
              </a:pPr>
              <a:t>‹#›</a:t>
            </a:fld>
            <a:endParaRPr lang="en-US"/>
          </a:p>
        </p:txBody>
      </p:sp>
    </p:spTree>
    <p:extLst>
      <p:ext uri="{BB962C8B-B14F-4D97-AF65-F5344CB8AC3E}">
        <p14:creationId xmlns:p14="http://schemas.microsoft.com/office/powerpoint/2010/main" val="12027380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809B8A-3BC2-4664-80D3-B645AD69C34F}" type="slidenum">
              <a:rPr lang="en-US"/>
              <a:pPr>
                <a:defRPr/>
              </a:pPr>
              <a:t>‹#›</a:t>
            </a:fld>
            <a:endParaRPr lang="en-US"/>
          </a:p>
        </p:txBody>
      </p:sp>
    </p:spTree>
    <p:extLst>
      <p:ext uri="{BB962C8B-B14F-4D97-AF65-F5344CB8AC3E}">
        <p14:creationId xmlns:p14="http://schemas.microsoft.com/office/powerpoint/2010/main" val="28103754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DB4A701-097B-498D-AE4C-43535D7DC403}" type="slidenum">
              <a:rPr lang="en-US"/>
              <a:pPr>
                <a:defRPr/>
              </a:pPr>
              <a:t>‹#›</a:t>
            </a:fld>
            <a:endParaRPr lang="en-US"/>
          </a:p>
        </p:txBody>
      </p:sp>
    </p:spTree>
    <p:extLst>
      <p:ext uri="{BB962C8B-B14F-4D97-AF65-F5344CB8AC3E}">
        <p14:creationId xmlns:p14="http://schemas.microsoft.com/office/powerpoint/2010/main" val="12059107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895C747-4986-447D-A2DB-7372F12E35D1}" type="slidenum">
              <a:rPr lang="en-US"/>
              <a:pPr>
                <a:defRPr/>
              </a:pPr>
              <a:t>‹#›</a:t>
            </a:fld>
            <a:endParaRPr lang="en-US"/>
          </a:p>
        </p:txBody>
      </p:sp>
    </p:spTree>
    <p:extLst>
      <p:ext uri="{BB962C8B-B14F-4D97-AF65-F5344CB8AC3E}">
        <p14:creationId xmlns:p14="http://schemas.microsoft.com/office/powerpoint/2010/main" val="1839488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8FE7A7-BAB9-4CA5-8B73-C5BE352D269C}"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E025963-4C5D-4A31-9DB9-1180C99A3595}" type="slidenum">
              <a:rPr lang="en-US"/>
              <a:pPr>
                <a:defRPr/>
              </a:pPr>
              <a:t>‹#›</a:t>
            </a:fld>
            <a:endParaRPr lang="en-US"/>
          </a:p>
        </p:txBody>
      </p:sp>
    </p:spTree>
    <p:extLst>
      <p:ext uri="{BB962C8B-B14F-4D97-AF65-F5344CB8AC3E}">
        <p14:creationId xmlns:p14="http://schemas.microsoft.com/office/powerpoint/2010/main" val="4856269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33ADC9-2AE3-4105-91EF-F5FA1263F71F}" type="slidenum">
              <a:rPr lang="en-US"/>
              <a:pPr>
                <a:defRPr/>
              </a:pPr>
              <a:t>‹#›</a:t>
            </a:fld>
            <a:endParaRPr lang="en-US"/>
          </a:p>
        </p:txBody>
      </p:sp>
    </p:spTree>
    <p:extLst>
      <p:ext uri="{BB962C8B-B14F-4D97-AF65-F5344CB8AC3E}">
        <p14:creationId xmlns:p14="http://schemas.microsoft.com/office/powerpoint/2010/main" val="63957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8FE7A7-BAB9-4CA5-8B73-C5BE352D269C}" type="slidenum">
              <a:rPr lang="en-US"/>
              <a:pPr>
                <a:defRPr/>
              </a:pPr>
              <a:t>‹#›</a:t>
            </a:fld>
            <a:endParaRPr lang="en-US"/>
          </a:p>
        </p:txBody>
      </p:sp>
    </p:spTree>
    <p:extLst>
      <p:ext uri="{BB962C8B-B14F-4D97-AF65-F5344CB8AC3E}">
        <p14:creationId xmlns:p14="http://schemas.microsoft.com/office/powerpoint/2010/main" val="11510903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C5FF3A-057E-4DA3-9147-A7EDF0A005C2}" type="slidenum">
              <a:rPr lang="en-US"/>
              <a:pPr>
                <a:defRPr/>
              </a:pPr>
              <a:t>‹#›</a:t>
            </a:fld>
            <a:endParaRPr lang="en-US"/>
          </a:p>
        </p:txBody>
      </p:sp>
    </p:spTree>
    <p:extLst>
      <p:ext uri="{BB962C8B-B14F-4D97-AF65-F5344CB8AC3E}">
        <p14:creationId xmlns:p14="http://schemas.microsoft.com/office/powerpoint/2010/main" val="428857954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F1ED9B-D4B4-418F-81D3-26C20887F80C}" type="slidenum">
              <a:rPr lang="en-US"/>
              <a:pPr>
                <a:defRPr/>
              </a:pPr>
              <a:t>‹#›</a:t>
            </a:fld>
            <a:endParaRPr lang="en-US"/>
          </a:p>
        </p:txBody>
      </p:sp>
    </p:spTree>
    <p:extLst>
      <p:ext uri="{BB962C8B-B14F-4D97-AF65-F5344CB8AC3E}">
        <p14:creationId xmlns:p14="http://schemas.microsoft.com/office/powerpoint/2010/main" val="2479446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66787F-76D9-403D-A7C9-04E5F8082179}" type="slidenum">
              <a:rPr lang="en-US"/>
              <a:pPr>
                <a:defRPr/>
              </a:pPr>
              <a:t>‹#›</a:t>
            </a:fld>
            <a:endParaRPr lang="en-US"/>
          </a:p>
        </p:txBody>
      </p:sp>
    </p:spTree>
    <p:extLst>
      <p:ext uri="{BB962C8B-B14F-4D97-AF65-F5344CB8AC3E}">
        <p14:creationId xmlns:p14="http://schemas.microsoft.com/office/powerpoint/2010/main" val="6061912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2A5D74-F45B-4F12-A6E6-A9FC7B44F6D8}" type="slidenum">
              <a:rPr lang="en-US"/>
              <a:pPr>
                <a:defRPr/>
              </a:pPr>
              <a:t>‹#›</a:t>
            </a:fld>
            <a:endParaRPr lang="en-US"/>
          </a:p>
        </p:txBody>
      </p:sp>
    </p:spTree>
    <p:extLst>
      <p:ext uri="{BB962C8B-B14F-4D97-AF65-F5344CB8AC3E}">
        <p14:creationId xmlns:p14="http://schemas.microsoft.com/office/powerpoint/2010/main" val="3802884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C5FF0F07-A648-48F0-916C-E9E11CB4537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4339"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1"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pitchFamily="34" charset="0"/>
                <a:cs typeface="Arial" pitchFamily="34" charset="0"/>
              </a:defRPr>
            </a:lvl1pPr>
          </a:lstStyle>
          <a:p>
            <a:pPr eaLnBrk="1" hangingPunct="1">
              <a:defRPr/>
            </a:pPr>
            <a:endParaRPr lang="en-US" altLang="en-US">
              <a:solidFill>
                <a:srgbClr val="000000"/>
              </a:solidFill>
            </a:endParaRPr>
          </a:p>
        </p:txBody>
      </p:sp>
      <p:sp>
        <p:nvSpPr>
          <p:cNvPr id="4102"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pitchFamily="34" charset="0"/>
                <a:cs typeface="Arial" pitchFamily="34" charset="0"/>
              </a:defRPr>
            </a:lvl1pPr>
          </a:lstStyle>
          <a:p>
            <a:pPr eaLnBrk="1" hangingPunct="1">
              <a:defRPr/>
            </a:pPr>
            <a:endParaRPr lang="en-US" altLang="en-US">
              <a:solidFill>
                <a:srgbClr val="000000"/>
              </a:solidFill>
            </a:endParaRPr>
          </a:p>
        </p:txBody>
      </p:sp>
      <p:sp>
        <p:nvSpPr>
          <p:cNvPr id="4103"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itchFamily="34" charset="0"/>
                <a:cs typeface="Arial" pitchFamily="34" charset="0"/>
              </a:defRPr>
            </a:lvl1pPr>
          </a:lstStyle>
          <a:p>
            <a:pPr eaLnBrk="1" hangingPunct="1">
              <a:defRPr/>
            </a:pPr>
            <a:fld id="{1454C808-EB59-46BE-B815-0A0248823DFA}" type="slidenum">
              <a:rPr lang="en-US" altLang="en-US">
                <a:solidFill>
                  <a:srgbClr val="000000"/>
                </a:solidFill>
              </a:rPr>
              <a:pPr eaLnBrk="1" hangingPunct="1">
                <a:defRPr/>
              </a:pPr>
              <a:t>‹#›</a:t>
            </a:fld>
            <a:endParaRPr lang="en-US" altLang="en-US">
              <a:solidFill>
                <a:srgbClr val="000000"/>
              </a:solidFill>
            </a:endParaRPr>
          </a:p>
        </p:txBody>
      </p:sp>
    </p:spTree>
    <p:extLst>
      <p:ext uri="{BB962C8B-B14F-4D97-AF65-F5344CB8AC3E}">
        <p14:creationId xmlns:p14="http://schemas.microsoft.com/office/powerpoint/2010/main" val="222448526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cs typeface="Arial" pitchFamily="34" charset="0"/>
        </a:defRPr>
      </a:lvl2pPr>
      <a:lvl3pPr algn="l" rtl="0" eaLnBrk="0" fontAlgn="base" hangingPunct="0">
        <a:spcBef>
          <a:spcPct val="0"/>
        </a:spcBef>
        <a:spcAft>
          <a:spcPct val="0"/>
        </a:spcAft>
        <a:defRPr sz="3900" b="1">
          <a:solidFill>
            <a:schemeClr val="tx2"/>
          </a:solidFill>
          <a:latin typeface="Arial" pitchFamily="34" charset="0"/>
          <a:cs typeface="Arial" pitchFamily="34" charset="0"/>
        </a:defRPr>
      </a:lvl3pPr>
      <a:lvl4pPr algn="l" rtl="0" eaLnBrk="0" fontAlgn="base" hangingPunct="0">
        <a:spcBef>
          <a:spcPct val="0"/>
        </a:spcBef>
        <a:spcAft>
          <a:spcPct val="0"/>
        </a:spcAft>
        <a:defRPr sz="3900" b="1">
          <a:solidFill>
            <a:schemeClr val="tx2"/>
          </a:solidFill>
          <a:latin typeface="Arial" pitchFamily="34" charset="0"/>
          <a:cs typeface="Arial" pitchFamily="34" charset="0"/>
        </a:defRPr>
      </a:lvl4pPr>
      <a:lvl5pPr algn="l" rtl="0" eaLnBrk="0" fontAlgn="base" hangingPunct="0">
        <a:spcBef>
          <a:spcPct val="0"/>
        </a:spcBef>
        <a:spcAft>
          <a:spcPct val="0"/>
        </a:spcAft>
        <a:defRPr sz="3900" b="1">
          <a:solidFill>
            <a:schemeClr val="tx2"/>
          </a:solidFill>
          <a:latin typeface="Arial" pitchFamily="34" charset="0"/>
          <a:cs typeface="Arial" pitchFamily="34" charset="0"/>
        </a:defRPr>
      </a:lvl5pPr>
      <a:lvl6pPr marL="457200" algn="l" rtl="0" fontAlgn="base">
        <a:spcBef>
          <a:spcPct val="0"/>
        </a:spcBef>
        <a:spcAft>
          <a:spcPct val="0"/>
        </a:spcAft>
        <a:defRPr sz="3900" b="1">
          <a:solidFill>
            <a:schemeClr val="tx2"/>
          </a:solidFill>
          <a:latin typeface="Arial" pitchFamily="34" charset="0"/>
          <a:cs typeface="Arial" pitchFamily="34" charset="0"/>
        </a:defRPr>
      </a:lvl6pPr>
      <a:lvl7pPr marL="914400" algn="l" rtl="0" fontAlgn="base">
        <a:spcBef>
          <a:spcPct val="0"/>
        </a:spcBef>
        <a:spcAft>
          <a:spcPct val="0"/>
        </a:spcAft>
        <a:defRPr sz="3900" b="1">
          <a:solidFill>
            <a:schemeClr val="tx2"/>
          </a:solidFill>
          <a:latin typeface="Arial" pitchFamily="34" charset="0"/>
          <a:cs typeface="Arial" pitchFamily="34" charset="0"/>
        </a:defRPr>
      </a:lvl7pPr>
      <a:lvl8pPr marL="1371600" algn="l" rtl="0" fontAlgn="base">
        <a:spcBef>
          <a:spcPct val="0"/>
        </a:spcBef>
        <a:spcAft>
          <a:spcPct val="0"/>
        </a:spcAft>
        <a:defRPr sz="3900" b="1">
          <a:solidFill>
            <a:schemeClr val="tx2"/>
          </a:solidFill>
          <a:latin typeface="Arial" pitchFamily="34" charset="0"/>
          <a:cs typeface="Arial" pitchFamily="34" charset="0"/>
        </a:defRPr>
      </a:lvl8pPr>
      <a:lvl9pPr marL="1828800" algn="l" rtl="0" fontAlgn="base">
        <a:spcBef>
          <a:spcPct val="0"/>
        </a:spcBef>
        <a:spcAft>
          <a:spcPct val="0"/>
        </a:spcAft>
        <a:defRPr sz="39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cs typeface="+mn-cs"/>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cs typeface="+mn-cs"/>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cs typeface="+mn-cs"/>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944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cs typeface="Arial" charset="0"/>
            </a:endParaRPr>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cs typeface="Arial" charset="0"/>
            </a:endParaRPr>
          </a:p>
          <a:p>
            <a:pPr eaLnBrk="1" hangingPunct="1"/>
            <a:endParaRPr lang="en-US">
              <a:solidFill>
                <a:srgbClr val="000000"/>
              </a:solidFill>
              <a:cs typeface="Arial" charset="0"/>
            </a:endParaRPr>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08650CCD-7AC3-4AD3-B831-AF6D7BF8B7AD}" type="slidenum">
              <a:rPr lang="en-US">
                <a:solidFill>
                  <a:srgbClr val="000000"/>
                </a:solidFill>
                <a:cs typeface="Arial" charset="0"/>
              </a:rPr>
              <a:pPr eaLnBrk="1" hangingPunct="1"/>
              <a:t>‹#›</a:t>
            </a:fld>
            <a:endParaRPr lang="en-US">
              <a:solidFill>
                <a:srgbClr val="000000"/>
              </a:solidFill>
              <a:cs typeface="Arial" charset="0"/>
            </a:endParaRPr>
          </a:p>
        </p:txBody>
      </p:sp>
    </p:spTree>
    <p:extLst>
      <p:ext uri="{BB962C8B-B14F-4D97-AF65-F5344CB8AC3E}">
        <p14:creationId xmlns:p14="http://schemas.microsoft.com/office/powerpoint/2010/main" val="93323251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sldNum="0" hdr="0" dt="0"/>
  <p:txStyles>
    <p:titleStyle>
      <a:lvl1pPr algn="ctr" rtl="0" fontAlgn="base">
        <a:spcBef>
          <a:spcPct val="0"/>
        </a:spcBef>
        <a:spcAft>
          <a:spcPct val="0"/>
        </a:spcAft>
        <a:defRPr sz="3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defRPr>
      </a:lvl2pPr>
      <a:lvl3pPr algn="ctr" rtl="0" fontAlgn="base">
        <a:spcBef>
          <a:spcPct val="0"/>
        </a:spcBef>
        <a:spcAft>
          <a:spcPct val="0"/>
        </a:spcAft>
        <a:defRPr sz="3200">
          <a:solidFill>
            <a:schemeClr val="tx2"/>
          </a:solidFill>
          <a:latin typeface="Arial" charset="0"/>
        </a:defRPr>
      </a:lvl3pPr>
      <a:lvl4pPr algn="ctr" rtl="0" fontAlgn="base">
        <a:spcBef>
          <a:spcPct val="0"/>
        </a:spcBef>
        <a:spcAft>
          <a:spcPct val="0"/>
        </a:spcAft>
        <a:defRPr sz="3200">
          <a:solidFill>
            <a:schemeClr val="tx2"/>
          </a:solidFill>
          <a:latin typeface="Arial" charset="0"/>
        </a:defRPr>
      </a:lvl4pPr>
      <a:lvl5pPr algn="ctr" rtl="0" fontAlgn="base">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eaLnBrk="1" hangingPunct="1">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eaLnBrk="1" hangingPunct="1">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eaLnBrk="1" hangingPunct="1">
              <a:defRPr/>
            </a:pPr>
            <a:fld id="{5EB0A5DA-EB00-47C5-B298-E7019E32C056}" type="slidenum">
              <a:rPr lang="en-US">
                <a:solidFill>
                  <a:srgbClr val="000000"/>
                </a:solidFill>
              </a:rPr>
              <a:pPr eaLnBrk="1" hangingPunct="1">
                <a:defRPr/>
              </a:pPr>
              <a:t>‹#›</a:t>
            </a:fld>
            <a:endParaRPr lang="en-US">
              <a:solidFill>
                <a:srgbClr val="000000"/>
              </a:solidFill>
            </a:endParaRPr>
          </a:p>
        </p:txBody>
      </p:sp>
    </p:spTree>
    <p:extLst>
      <p:ext uri="{BB962C8B-B14F-4D97-AF65-F5344CB8AC3E}">
        <p14:creationId xmlns:p14="http://schemas.microsoft.com/office/powerpoint/2010/main" val="33969091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r>
              <a:rPr lang="en-US" b="1">
                <a:solidFill>
                  <a:srgbClr val="464646"/>
                </a:solidFill>
              </a:rPr>
              <a:t>February 29, 2008</a:t>
            </a: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b="1">
              <a:solidFill>
                <a:srgbClr val="464646"/>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B6D3CE2E-04B5-4356-8F9A-9480351AF495}" type="slidenum">
              <a:rPr lang="en-US"/>
              <a:pPr>
                <a:defRPr/>
              </a:pPr>
              <a:t>‹#›</a:t>
            </a:fld>
            <a:endParaRPr lang="en-US"/>
          </a:p>
        </p:txBody>
      </p:sp>
    </p:spTree>
    <p:extLst>
      <p:ext uri="{BB962C8B-B14F-4D97-AF65-F5344CB8AC3E}">
        <p14:creationId xmlns:p14="http://schemas.microsoft.com/office/powerpoint/2010/main" val="23456861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EB641B"/>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39639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2C00113D-04AF-4D8A-A1B6-45302024CCE2}" type="datetimeFigureOut">
              <a:rPr lang="en-US" smtClean="0">
                <a:solidFill>
                  <a:prstClr val="black">
                    <a:tint val="75000"/>
                  </a:prstClr>
                </a:solidFill>
                <a:latin typeface="Calibri" panose="020F0502020204030204"/>
              </a:rPr>
              <a:pPr eaLnBrk="1" fontAlgn="auto" hangingPunct="1">
                <a:spcBef>
                  <a:spcPts val="0"/>
                </a:spcBef>
                <a:spcAft>
                  <a:spcPts val="0"/>
                </a:spcAft>
              </a:pPr>
              <a:t>7/15/22</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7EF90866-2323-486B-9CE4-7853160FF618}" type="slidenum">
              <a:rPr lang="en-US" smtClean="0">
                <a:solidFill>
                  <a:prstClr val="black">
                    <a:tint val="75000"/>
                  </a:prstClr>
                </a:solidFill>
                <a:latin typeface="Calibri" panose="020F0502020204030204"/>
              </a:rPr>
              <a:pPr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81422239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2133600"/>
            <a:ext cx="8229600" cy="3992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247252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fontAlgn="base">
        <a:spcBef>
          <a:spcPct val="0"/>
        </a:spcBef>
        <a:spcAft>
          <a:spcPct val="0"/>
        </a:spcAft>
        <a:defRPr sz="4800" b="1">
          <a:solidFill>
            <a:srgbClr val="003366"/>
          </a:solidFill>
          <a:latin typeface="+mj-lt"/>
          <a:ea typeface="+mj-ea"/>
          <a:cs typeface="+mj-cs"/>
        </a:defRPr>
      </a:lvl1pPr>
      <a:lvl2pPr algn="ctr" rtl="0" fontAlgn="base">
        <a:spcBef>
          <a:spcPct val="0"/>
        </a:spcBef>
        <a:spcAft>
          <a:spcPct val="0"/>
        </a:spcAft>
        <a:defRPr sz="4800" b="1">
          <a:solidFill>
            <a:srgbClr val="003366"/>
          </a:solidFill>
          <a:latin typeface="Helvetica" pitchFamily="34" charset="0"/>
        </a:defRPr>
      </a:lvl2pPr>
      <a:lvl3pPr algn="ctr" rtl="0" fontAlgn="base">
        <a:spcBef>
          <a:spcPct val="0"/>
        </a:spcBef>
        <a:spcAft>
          <a:spcPct val="0"/>
        </a:spcAft>
        <a:defRPr sz="4800" b="1">
          <a:solidFill>
            <a:srgbClr val="003366"/>
          </a:solidFill>
          <a:latin typeface="Helvetica" pitchFamily="34" charset="0"/>
        </a:defRPr>
      </a:lvl3pPr>
      <a:lvl4pPr algn="ctr" rtl="0" fontAlgn="base">
        <a:spcBef>
          <a:spcPct val="0"/>
        </a:spcBef>
        <a:spcAft>
          <a:spcPct val="0"/>
        </a:spcAft>
        <a:defRPr sz="4800" b="1">
          <a:solidFill>
            <a:srgbClr val="003366"/>
          </a:solidFill>
          <a:latin typeface="Helvetica" pitchFamily="34" charset="0"/>
        </a:defRPr>
      </a:lvl4pPr>
      <a:lvl5pPr algn="ctr" rtl="0" fontAlgn="base">
        <a:spcBef>
          <a:spcPct val="0"/>
        </a:spcBef>
        <a:spcAft>
          <a:spcPct val="0"/>
        </a:spcAft>
        <a:defRPr sz="4800" b="1">
          <a:solidFill>
            <a:srgbClr val="003366"/>
          </a:solidFill>
          <a:latin typeface="Helvetica" pitchFamily="34" charset="0"/>
        </a:defRPr>
      </a:lvl5pPr>
      <a:lvl6pPr marL="457200" algn="ctr" rtl="0" fontAlgn="base">
        <a:spcBef>
          <a:spcPct val="0"/>
        </a:spcBef>
        <a:spcAft>
          <a:spcPct val="0"/>
        </a:spcAft>
        <a:defRPr sz="4800" b="1">
          <a:solidFill>
            <a:srgbClr val="003366"/>
          </a:solidFill>
          <a:latin typeface="Helvetica" pitchFamily="34" charset="0"/>
        </a:defRPr>
      </a:lvl6pPr>
      <a:lvl7pPr marL="914400" algn="ctr" rtl="0" fontAlgn="base">
        <a:spcBef>
          <a:spcPct val="0"/>
        </a:spcBef>
        <a:spcAft>
          <a:spcPct val="0"/>
        </a:spcAft>
        <a:defRPr sz="4800" b="1">
          <a:solidFill>
            <a:srgbClr val="003366"/>
          </a:solidFill>
          <a:latin typeface="Helvetica" pitchFamily="34" charset="0"/>
        </a:defRPr>
      </a:lvl7pPr>
      <a:lvl8pPr marL="1371600" algn="ctr" rtl="0" fontAlgn="base">
        <a:spcBef>
          <a:spcPct val="0"/>
        </a:spcBef>
        <a:spcAft>
          <a:spcPct val="0"/>
        </a:spcAft>
        <a:defRPr sz="4800" b="1">
          <a:solidFill>
            <a:srgbClr val="003366"/>
          </a:solidFill>
          <a:latin typeface="Helvetica" pitchFamily="34" charset="0"/>
        </a:defRPr>
      </a:lvl8pPr>
      <a:lvl9pPr marL="1828800" algn="ctr" rtl="0" fontAlgn="base">
        <a:spcBef>
          <a:spcPct val="0"/>
        </a:spcBef>
        <a:spcAft>
          <a:spcPct val="0"/>
        </a:spcAft>
        <a:defRPr sz="4800" b="1">
          <a:solidFill>
            <a:srgbClr val="003366"/>
          </a:solidFill>
          <a:latin typeface="Helvetica" pitchFamily="34" charset="0"/>
        </a:defRPr>
      </a:lvl9pPr>
    </p:titleStyle>
    <p:bodyStyle>
      <a:lvl1pPr marL="342900" indent="-342900" algn="l" rtl="0" fontAlgn="base">
        <a:spcBef>
          <a:spcPct val="20000"/>
        </a:spcBef>
        <a:spcAft>
          <a:spcPct val="0"/>
        </a:spcAft>
        <a:buSzPct val="81000"/>
        <a:buChar char="•"/>
        <a:defRPr sz="3200">
          <a:solidFill>
            <a:srgbClr val="414141"/>
          </a:solidFill>
          <a:latin typeface="+mn-lt"/>
          <a:ea typeface="+mn-ea"/>
          <a:cs typeface="+mn-cs"/>
        </a:defRPr>
      </a:lvl1pPr>
      <a:lvl2pPr marL="742950" indent="-285750" algn="l" rtl="0" fontAlgn="base">
        <a:spcBef>
          <a:spcPct val="20000"/>
        </a:spcBef>
        <a:spcAft>
          <a:spcPct val="0"/>
        </a:spcAft>
        <a:buChar char="–"/>
        <a:defRPr sz="2800">
          <a:solidFill>
            <a:srgbClr val="414141"/>
          </a:solidFill>
          <a:latin typeface="+mn-lt"/>
        </a:defRPr>
      </a:lvl2pPr>
      <a:lvl3pPr marL="1143000" indent="-228600" algn="l" rtl="0" fontAlgn="base">
        <a:spcBef>
          <a:spcPct val="20000"/>
        </a:spcBef>
        <a:spcAft>
          <a:spcPct val="0"/>
        </a:spcAft>
        <a:buSzPct val="81000"/>
        <a:buChar char="•"/>
        <a:defRPr sz="2400">
          <a:solidFill>
            <a:srgbClr val="414141"/>
          </a:solidFill>
          <a:latin typeface="+mn-lt"/>
        </a:defRPr>
      </a:lvl3pPr>
      <a:lvl4pPr marL="1600200" indent="-228600" algn="l" rtl="0" fontAlgn="base">
        <a:spcBef>
          <a:spcPct val="20000"/>
        </a:spcBef>
        <a:spcAft>
          <a:spcPct val="0"/>
        </a:spcAft>
        <a:buChar char="–"/>
        <a:defRPr sz="2000">
          <a:solidFill>
            <a:srgbClr val="414141"/>
          </a:solidFill>
          <a:latin typeface="+mn-lt"/>
        </a:defRPr>
      </a:lvl4pPr>
      <a:lvl5pPr marL="2057400" indent="-228600" algn="l" rtl="0" fontAlgn="base">
        <a:spcBef>
          <a:spcPct val="20000"/>
        </a:spcBef>
        <a:spcAft>
          <a:spcPct val="0"/>
        </a:spcAft>
        <a:buChar char="»"/>
        <a:defRPr sz="2000">
          <a:solidFill>
            <a:srgbClr val="414141"/>
          </a:solidFill>
          <a:latin typeface="+mn-lt"/>
        </a:defRPr>
      </a:lvl5pPr>
      <a:lvl6pPr marL="2514600" indent="-228600" algn="l" rtl="0" fontAlgn="base">
        <a:spcBef>
          <a:spcPct val="20000"/>
        </a:spcBef>
        <a:spcAft>
          <a:spcPct val="0"/>
        </a:spcAft>
        <a:buChar char="»"/>
        <a:defRPr sz="2000">
          <a:solidFill>
            <a:srgbClr val="414141"/>
          </a:solidFill>
          <a:latin typeface="+mn-lt"/>
        </a:defRPr>
      </a:lvl6pPr>
      <a:lvl7pPr marL="2971800" indent="-228600" algn="l" rtl="0" fontAlgn="base">
        <a:spcBef>
          <a:spcPct val="20000"/>
        </a:spcBef>
        <a:spcAft>
          <a:spcPct val="0"/>
        </a:spcAft>
        <a:buChar char="»"/>
        <a:defRPr sz="2000">
          <a:solidFill>
            <a:srgbClr val="414141"/>
          </a:solidFill>
          <a:latin typeface="+mn-lt"/>
        </a:defRPr>
      </a:lvl7pPr>
      <a:lvl8pPr marL="3429000" indent="-228600" algn="l" rtl="0" fontAlgn="base">
        <a:spcBef>
          <a:spcPct val="20000"/>
        </a:spcBef>
        <a:spcAft>
          <a:spcPct val="0"/>
        </a:spcAft>
        <a:buChar char="»"/>
        <a:defRPr sz="2000">
          <a:solidFill>
            <a:srgbClr val="414141"/>
          </a:solidFill>
          <a:latin typeface="+mn-lt"/>
        </a:defRPr>
      </a:lvl8pPr>
      <a:lvl9pPr marL="3886200" indent="-228600" algn="l" rtl="0" fontAlgn="base">
        <a:spcBef>
          <a:spcPct val="20000"/>
        </a:spcBef>
        <a:spcAft>
          <a:spcPct val="0"/>
        </a:spcAft>
        <a:buChar char="»"/>
        <a:defRPr sz="2000">
          <a:solidFill>
            <a:srgbClr val="41414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C5FF0F07-A648-48F0-916C-E9E11CB4537C}" type="slidenum">
              <a:rPr lang="en-US"/>
              <a:pPr>
                <a:defRPr/>
              </a:pPr>
              <a:t>‹#›</a:t>
            </a:fld>
            <a:endParaRPr lang="en-US"/>
          </a:p>
        </p:txBody>
      </p:sp>
    </p:spTree>
    <p:extLst>
      <p:ext uri="{BB962C8B-B14F-4D97-AF65-F5344CB8AC3E}">
        <p14:creationId xmlns:p14="http://schemas.microsoft.com/office/powerpoint/2010/main" val="247444216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5.wmf"/><Relationship Id="rId7" Type="http://schemas.openxmlformats.org/officeDocument/2006/relationships/oleObject" Target="../embeddings/oleObject2.bin"/><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image" Target="../media/image6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6.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image" Target="../media/image7.wmf"/></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6.bin"/><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9.xml"/><Relationship Id="rId1" Type="http://schemas.openxmlformats.org/officeDocument/2006/relationships/slideLayout" Target="../slideLayouts/slideLayout28.xml"/><Relationship Id="rId6" Type="http://schemas.openxmlformats.org/officeDocument/2006/relationships/image" Target="../media/image11.wmf"/><Relationship Id="rId5" Type="http://schemas.openxmlformats.org/officeDocument/2006/relationships/oleObject" Target="../embeddings/oleObject8.bin"/><Relationship Id="rId4" Type="http://schemas.openxmlformats.org/officeDocument/2006/relationships/image" Target="../media/image10.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13.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image" Target="../media/image15.wmf"/><Relationship Id="rId5" Type="http://schemas.openxmlformats.org/officeDocument/2006/relationships/oleObject" Target="../embeddings/oleObject12.bin"/><Relationship Id="rId4" Type="http://schemas.openxmlformats.org/officeDocument/2006/relationships/image" Target="../media/image1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notesSlide" Target="../notesSlides/notesSlide12.xml"/><Relationship Id="rId1" Type="http://schemas.openxmlformats.org/officeDocument/2006/relationships/slideLayout" Target="../slideLayouts/slideLayout28.xml"/><Relationship Id="rId6" Type="http://schemas.openxmlformats.org/officeDocument/2006/relationships/image" Target="../media/image17.wmf"/><Relationship Id="rId5" Type="http://schemas.openxmlformats.org/officeDocument/2006/relationships/oleObject" Target="../embeddings/oleObject14.bin"/><Relationship Id="rId4" Type="http://schemas.openxmlformats.org/officeDocument/2006/relationships/image" Target="../media/image16.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13.xml"/><Relationship Id="rId1" Type="http://schemas.openxmlformats.org/officeDocument/2006/relationships/slideLayout" Target="../slideLayouts/slideLayout28.xml"/><Relationship Id="rId6" Type="http://schemas.openxmlformats.org/officeDocument/2006/relationships/image" Target="../media/image20.wmf"/><Relationship Id="rId5" Type="http://schemas.openxmlformats.org/officeDocument/2006/relationships/oleObject" Target="../embeddings/oleObject17.bin"/><Relationship Id="rId4" Type="http://schemas.openxmlformats.org/officeDocument/2006/relationships/image" Target="../media/image19.wmf"/></Relationships>
</file>

<file path=ppt/slides/_rels/slide22.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21.wmf"/><Relationship Id="rId7" Type="http://schemas.openxmlformats.org/officeDocument/2006/relationships/oleObject" Target="../embeddings/oleObject21.bin"/><Relationship Id="rId2" Type="http://schemas.openxmlformats.org/officeDocument/2006/relationships/oleObject" Target="../embeddings/oleObject18.bin"/><Relationship Id="rId1" Type="http://schemas.openxmlformats.org/officeDocument/2006/relationships/slideLayout" Target="../slideLayouts/slideLayout28.xml"/><Relationship Id="rId6" Type="http://schemas.openxmlformats.org/officeDocument/2006/relationships/oleObject" Target="../embeddings/oleObject20.bin"/><Relationship Id="rId5" Type="http://schemas.openxmlformats.org/officeDocument/2006/relationships/image" Target="../media/image22.wmf"/><Relationship Id="rId4" Type="http://schemas.openxmlformats.org/officeDocument/2006/relationships/oleObject" Target="../embeddings/oleObject19.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22.bin"/><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image" Target="../media/image26.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4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5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7.xml"/></Relationships>
</file>

<file path=ppt/slides/_rels/slide5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4.xml"/></Relationships>
</file>

<file path=ppt/slides/_rels/slide6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4.xml"/></Relationships>
</file>

<file path=ppt/slides/_rels/slide6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4.xml"/></Relationships>
</file>

<file path=ppt/slides/_rels/slide6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4.xml"/></Relationships>
</file>

<file path=ppt/slides/_rels/slide6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4.xml"/></Relationships>
</file>

<file path=ppt/slides/_rels/slide67.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74.xml"/></Relationships>
</file>

<file path=ppt/slides/_rels/slide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4.xml"/></Relationships>
</file>

<file path=ppt/slides/_rels/slide6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4.xml"/></Relationships>
</file>

<file path=ppt/slides/_rels/slide7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NULL"/><Relationship Id="rId1" Type="http://schemas.openxmlformats.org/officeDocument/2006/relationships/slideLayout" Target="../slideLayouts/slideLayout7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4.xml"/></Relationships>
</file>

<file path=ppt/slides/_rels/slide7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4.xml"/></Relationships>
</file>

<file path=ppt/slides/_rels/slide7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NULL"/><Relationship Id="rId1" Type="http://schemas.openxmlformats.org/officeDocument/2006/relationships/slideLayout" Target="../slideLayouts/slideLayout7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63.xml"/></Relationships>
</file>

<file path=ppt/slides/_rels/slide8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63.xml"/></Relationships>
</file>

<file path=ppt/slides/_rels/slide8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3.xml"/></Relationships>
</file>

<file path=ppt/slides/_rels/slide8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52400" y="304800"/>
            <a:ext cx="8839200" cy="1143000"/>
          </a:xfrm>
        </p:spPr>
        <p:txBody>
          <a:bodyPr/>
          <a:lstStyle/>
          <a:p>
            <a:pPr eaLnBrk="1" hangingPunct="1"/>
            <a:r>
              <a:rPr lang="en-US" dirty="0">
                <a:solidFill>
                  <a:schemeClr val="tx1"/>
                </a:solidFill>
                <a:cs typeface="Arial" charset="0"/>
              </a:rPr>
              <a:t>Behavioral Mechanism Design and Paternalism</a:t>
            </a:r>
            <a:br>
              <a:rPr lang="en-US" dirty="0">
                <a:solidFill>
                  <a:schemeClr val="tx1"/>
                </a:solidFill>
                <a:cs typeface="Arial" charset="0"/>
              </a:rPr>
            </a:br>
            <a:r>
              <a:rPr lang="en-US" sz="2400" dirty="0">
                <a:solidFill>
                  <a:schemeClr val="tx1"/>
                </a:solidFill>
                <a:cs typeface="Arial" charset="0"/>
              </a:rPr>
              <a:t>David Laibson</a:t>
            </a:r>
            <a:br>
              <a:rPr lang="en-US" sz="2400" dirty="0">
                <a:solidFill>
                  <a:schemeClr val="tx1"/>
                </a:solidFill>
                <a:cs typeface="Arial" charset="0"/>
              </a:rPr>
            </a:br>
            <a:r>
              <a:rPr lang="en-US" sz="2400" dirty="0">
                <a:solidFill>
                  <a:schemeClr val="tx1"/>
                </a:solidFill>
                <a:cs typeface="Arial" charset="0"/>
              </a:rPr>
              <a:t>April 27, 2022</a:t>
            </a:r>
          </a:p>
        </p:txBody>
      </p:sp>
      <p:pic>
        <p:nvPicPr>
          <p:cNvPr id="4" name="Picture 2" descr="http://license.cae.uwm.edu/rube/images/illustrations/PerfectFigure.jpg"/>
          <p:cNvPicPr>
            <a:picLocks noChangeAspect="1" noChangeArrowheads="1"/>
          </p:cNvPicPr>
          <p:nvPr/>
        </p:nvPicPr>
        <p:blipFill>
          <a:blip r:embed="rId3"/>
          <a:srcRect/>
          <a:stretch>
            <a:fillRect/>
          </a:stretch>
        </p:blipFill>
        <p:spPr bwMode="auto">
          <a:xfrm>
            <a:off x="1219200" y="1752600"/>
            <a:ext cx="6705834" cy="503328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noFill/>
        </p:spPr>
        <p:txBody>
          <a:bodyPr/>
          <a:lstStyle/>
          <a:p>
            <a:fld id="{2ED816B9-5A7A-4DD3-91A8-57BE6091A448}" type="slidenum">
              <a:rPr lang="en-US" altLang="en-US" smtClean="0">
                <a:solidFill>
                  <a:srgbClr val="000000"/>
                </a:solidFill>
                <a:latin typeface="Arial" charset="0"/>
                <a:cs typeface="Arial" charset="0"/>
              </a:rPr>
              <a:pPr/>
              <a:t>10</a:t>
            </a:fld>
            <a:endParaRPr lang="en-US" altLang="en-US">
              <a:solidFill>
                <a:srgbClr val="000000"/>
              </a:solidFill>
              <a:latin typeface="Arial" charset="0"/>
              <a:cs typeface="Arial" charset="0"/>
            </a:endParaRPr>
          </a:p>
        </p:txBody>
      </p:sp>
      <p:sp>
        <p:nvSpPr>
          <p:cNvPr id="71683" name="Rectangle 2"/>
          <p:cNvSpPr>
            <a:spLocks noGrp="1" noChangeArrowheads="1"/>
          </p:cNvSpPr>
          <p:nvPr>
            <p:ph type="title"/>
          </p:nvPr>
        </p:nvSpPr>
        <p:spPr/>
        <p:txBody>
          <a:bodyPr/>
          <a:lstStyle/>
          <a:p>
            <a:pPr eaLnBrk="1" hangingPunct="1"/>
            <a:r>
              <a:rPr lang="en-US"/>
              <a:t>Basic set-up of problem</a:t>
            </a:r>
          </a:p>
        </p:txBody>
      </p:sp>
      <p:sp>
        <p:nvSpPr>
          <p:cNvPr id="71684" name="Rectangle 3"/>
          <p:cNvSpPr>
            <a:spLocks noGrp="1" noChangeArrowheads="1"/>
          </p:cNvSpPr>
          <p:nvPr>
            <p:ph type="body" idx="1"/>
          </p:nvPr>
        </p:nvSpPr>
        <p:spPr/>
        <p:txBody>
          <a:bodyPr/>
          <a:lstStyle/>
          <a:p>
            <a:pPr eaLnBrk="1" hangingPunct="1"/>
            <a:r>
              <a:rPr lang="en-US" sz="2600" dirty="0"/>
              <a:t>Specify </a:t>
            </a:r>
            <a:r>
              <a:rPr lang="en-US" sz="2600" i="1" dirty="0"/>
              <a:t>behavioral, positive </a:t>
            </a:r>
            <a:r>
              <a:rPr lang="en-US" sz="2600" dirty="0"/>
              <a:t>model of households</a:t>
            </a:r>
          </a:p>
          <a:p>
            <a:pPr lvl="1" eaLnBrk="1" hangingPunct="1"/>
            <a:r>
              <a:rPr lang="en-US" sz="2200" dirty="0"/>
              <a:t>Flow cost of staying at the default</a:t>
            </a:r>
          </a:p>
          <a:p>
            <a:pPr lvl="1" eaLnBrk="1" hangingPunct="1"/>
            <a:r>
              <a:rPr lang="en-US" sz="2200" dirty="0"/>
              <a:t>Effort cost of opting-out of the default</a:t>
            </a:r>
          </a:p>
          <a:p>
            <a:pPr lvl="1" eaLnBrk="1" hangingPunct="1"/>
            <a:r>
              <a:rPr lang="en-US" sz="2200" dirty="0"/>
              <a:t>Effort cost varies over time </a:t>
            </a:r>
            <a:r>
              <a:rPr lang="en-US" sz="2200" dirty="0">
                <a:sym typeface="Wingdings" pitchFamily="2" charset="2"/>
              </a:rPr>
              <a:t> option value of waiting to leave the default</a:t>
            </a:r>
          </a:p>
          <a:p>
            <a:pPr lvl="1" eaLnBrk="1" hangingPunct="1"/>
            <a:r>
              <a:rPr lang="en-US" sz="2200" dirty="0">
                <a:sym typeface="Wingdings" pitchFamily="2" charset="2"/>
              </a:rPr>
              <a:t>Present-biased preferences  procrastination</a:t>
            </a:r>
          </a:p>
          <a:p>
            <a:pPr eaLnBrk="1" hangingPunct="1"/>
            <a:r>
              <a:rPr lang="en-US" sz="2600" dirty="0">
                <a:sym typeface="Wingdings" pitchFamily="2" charset="2"/>
              </a:rPr>
              <a:t>Specify (dynamically consistent) social welfare function of planner (e.g., set </a:t>
            </a:r>
            <a:r>
              <a:rPr lang="el-GR" sz="2600" i="1" dirty="0">
                <a:latin typeface="Times New Roman" panose="02020603050405020304" pitchFamily="18" charset="0"/>
                <a:cs typeface="Times New Roman" panose="02020603050405020304" pitchFamily="18" charset="0"/>
                <a:sym typeface="Wingdings" pitchFamily="2" charset="2"/>
              </a:rPr>
              <a:t>β</a:t>
            </a:r>
            <a:r>
              <a:rPr lang="en-US" sz="2600" dirty="0">
                <a:latin typeface="Times New Roman" panose="02020603050405020304" pitchFamily="18" charset="0"/>
                <a:cs typeface="Times New Roman" panose="02020603050405020304" pitchFamily="18" charset="0"/>
                <a:sym typeface="Wingdings" pitchFamily="2" charset="2"/>
              </a:rPr>
              <a:t>=1</a:t>
            </a:r>
            <a:r>
              <a:rPr lang="en-US" sz="2600" dirty="0">
                <a:sym typeface="Wingdings" pitchFamily="2" charset="2"/>
              </a:rPr>
              <a:t>)</a:t>
            </a:r>
          </a:p>
          <a:p>
            <a:pPr eaLnBrk="1" hangingPunct="1"/>
            <a:r>
              <a:rPr lang="en-US" sz="2600" dirty="0">
                <a:sym typeface="Wingdings" pitchFamily="2" charset="2"/>
              </a:rPr>
              <a:t>Planner picks default to optimize social welfare function</a:t>
            </a:r>
          </a:p>
        </p:txBody>
      </p:sp>
    </p:spTree>
    <p:extLst>
      <p:ext uri="{BB962C8B-B14F-4D97-AF65-F5344CB8AC3E}">
        <p14:creationId xmlns:p14="http://schemas.microsoft.com/office/powerpoint/2010/main" val="355151498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228600"/>
            <a:ext cx="7772400" cy="1143000"/>
          </a:xfrm>
        </p:spPr>
        <p:txBody>
          <a:bodyPr/>
          <a:lstStyle/>
          <a:p>
            <a:pPr eaLnBrk="1" hangingPunct="1"/>
            <a:r>
              <a:rPr lang="en-US" sz="3200" dirty="0">
                <a:cs typeface="Arial" charset="0"/>
              </a:rPr>
              <a:t>Specific Details</a:t>
            </a:r>
          </a:p>
        </p:txBody>
      </p:sp>
      <mc:AlternateContent xmlns:mc="http://schemas.openxmlformats.org/markup-compatibility/2006" xmlns:a14="http://schemas.microsoft.com/office/drawing/2010/main">
        <mc:Choice Requires="a14">
          <p:sp>
            <p:nvSpPr>
              <p:cNvPr id="302083" name="Rectangle 3"/>
              <p:cNvSpPr>
                <a:spLocks noGrp="1" noChangeArrowheads="1"/>
              </p:cNvSpPr>
              <p:nvPr>
                <p:ph type="body" idx="1"/>
              </p:nvPr>
            </p:nvSpPr>
            <p:spPr>
              <a:xfrm>
                <a:off x="457200" y="1219200"/>
                <a:ext cx="8534400" cy="4114800"/>
              </a:xfrm>
            </p:spPr>
            <p:txBody>
              <a:bodyPr/>
              <a:lstStyle/>
              <a:p>
                <a:pPr marL="457200" indent="-457200" eaLnBrk="1" hangingPunct="1"/>
                <a:r>
                  <a:rPr lang="en-US" sz="2400" dirty="0"/>
                  <a:t>Agent needs to do a task (once).</a:t>
                </a:r>
              </a:p>
              <a:p>
                <a:pPr marL="857250" lvl="1" indent="-457200" eaLnBrk="1" hangingPunct="1"/>
                <a:r>
                  <a:rPr lang="en-US" sz="2000" dirty="0"/>
                  <a:t>Switch savings rate, </a:t>
                </a:r>
                <a:r>
                  <a:rPr lang="en-US" sz="2000" i="1" dirty="0">
                    <a:latin typeface="Times New Roman" pitchFamily="18" charset="0"/>
                    <a:cs typeface="Times New Roman" pitchFamily="18" charset="0"/>
                  </a:rPr>
                  <a:t>s,</a:t>
                </a:r>
                <a:r>
                  <a:rPr lang="en-US" sz="2000" dirty="0"/>
                  <a:t> from default, </a:t>
                </a:r>
                <a:r>
                  <a:rPr lang="en-US" sz="2000" i="1" dirty="0">
                    <a:latin typeface="Times New Roman" pitchFamily="18" charset="0"/>
                    <a:cs typeface="Times New Roman" pitchFamily="18" charset="0"/>
                  </a:rPr>
                  <a:t>d</a:t>
                </a:r>
                <a:r>
                  <a:rPr lang="en-US" sz="2000" dirty="0"/>
                  <a:t>, to optimal savings rate, </a:t>
                </a:r>
              </a:p>
              <a:p>
                <a:pPr marL="457200" indent="-457200" eaLnBrk="1" hangingPunct="1"/>
                <a:r>
                  <a:rPr lang="en-US" sz="2400" dirty="0"/>
                  <a:t>Until task is done, agent losses                    per period.</a:t>
                </a:r>
              </a:p>
              <a:p>
                <a:pPr marL="457200" indent="-457200" eaLnBrk="1" hangingPunct="1"/>
                <a:r>
                  <a:rPr lang="en-US" sz="2400" dirty="0"/>
                  <a:t>Doing task costs </a:t>
                </a:r>
                <a:r>
                  <a:rPr lang="en-US" sz="2400" i="1" dirty="0">
                    <a:latin typeface="Times New Roman" pitchFamily="18" charset="0"/>
                    <a:cs typeface="Times New Roman" pitchFamily="18" charset="0"/>
                  </a:rPr>
                  <a:t>c</a:t>
                </a:r>
                <a:r>
                  <a:rPr lang="en-US" sz="2400" dirty="0"/>
                  <a:t> units of effort now.</a:t>
                </a:r>
              </a:p>
              <a:p>
                <a:pPr marL="857250" lvl="1" indent="-457200" eaLnBrk="1" hangingPunct="1"/>
                <a:r>
                  <a:rPr lang="en-US" sz="2000" dirty="0"/>
                  <a:t>Think of </a:t>
                </a:r>
                <a:r>
                  <a:rPr lang="en-US" sz="2000" i="1" dirty="0">
                    <a:latin typeface="Times New Roman" pitchFamily="18" charset="0"/>
                    <a:cs typeface="Times New Roman" pitchFamily="18" charset="0"/>
                  </a:rPr>
                  <a:t>c</a:t>
                </a:r>
                <a:r>
                  <a:rPr lang="en-US" sz="2000" dirty="0"/>
                  <a:t> as opportunity cost of time</a:t>
                </a:r>
              </a:p>
              <a:p>
                <a:pPr marL="457200" indent="-457200" eaLnBrk="1" hangingPunct="1"/>
                <a:r>
                  <a:rPr lang="en-US" sz="2400" dirty="0"/>
                  <a:t>Each period </a:t>
                </a:r>
                <a:r>
                  <a:rPr lang="en-US" sz="2400" i="1" dirty="0">
                    <a:latin typeface="Times New Roman" pitchFamily="18" charset="0"/>
                    <a:cs typeface="Times New Roman" pitchFamily="18" charset="0"/>
                  </a:rPr>
                  <a:t>c</a:t>
                </a:r>
                <a:r>
                  <a:rPr lang="en-US" sz="2400" dirty="0"/>
                  <a:t> is drawn from a uniform distribution on [0,1].</a:t>
                </a:r>
              </a:p>
              <a:p>
                <a:pPr marL="457200" indent="-457200" eaLnBrk="1" hangingPunct="1"/>
                <a:r>
                  <a:rPr lang="en-US" sz="2400" dirty="0"/>
                  <a:t>Agent is present-biased: </a:t>
                </a:r>
                <a:r>
                  <a:rPr lang="el-GR" sz="2400" i="1" dirty="0">
                    <a:latin typeface="Times New Roman" pitchFamily="18" charset="0"/>
                    <a:cs typeface="Times New Roman" pitchFamily="18" charset="0"/>
                  </a:rPr>
                  <a:t>β</a:t>
                </a:r>
                <a:r>
                  <a:rPr lang="en-US" sz="2400" dirty="0"/>
                  <a:t> &lt; 1 and </a:t>
                </a:r>
                <a:r>
                  <a:rPr lang="el-GR" sz="2400" i="1" dirty="0">
                    <a:latin typeface="Times New Roman" pitchFamily="18" charset="0"/>
                    <a:cs typeface="Times New Roman" pitchFamily="18" charset="0"/>
                  </a:rPr>
                  <a:t>δ</a:t>
                </a:r>
                <a:r>
                  <a:rPr lang="en-US" sz="2400" dirty="0"/>
                  <a:t> </a:t>
                </a:r>
                <a14:m>
                  <m:oMath xmlns:m="http://schemas.openxmlformats.org/officeDocument/2006/math">
                    <m:r>
                      <a:rPr lang="en-US" sz="2400" b="0" i="1" smtClean="0">
                        <a:latin typeface="Cambria Math" panose="02040503050406030204" pitchFamily="18" charset="0"/>
                      </a:rPr>
                      <m:t>&lt;</m:t>
                    </m:r>
                  </m:oMath>
                </a14:m>
                <a:r>
                  <a:rPr lang="en-US" sz="2400" dirty="0"/>
                  <a:t> 1.</a:t>
                </a:r>
              </a:p>
              <a:p>
                <a:pPr marL="457200" indent="-457200" eaLnBrk="1" hangingPunct="1"/>
                <a:r>
                  <a:rPr lang="en-US" dirty="0">
                    <a:solidFill>
                      <a:schemeClr val="bg1"/>
                    </a:solidFill>
                  </a:rPr>
                  <a:t>So discount function is: 1, </a:t>
                </a:r>
                <a:r>
                  <a:rPr lang="el-GR" i="1" dirty="0">
                    <a:solidFill>
                      <a:schemeClr val="bg1"/>
                    </a:solidFill>
                    <a:latin typeface="Times New Roman" pitchFamily="18" charset="0"/>
                    <a:cs typeface="Times New Roman" pitchFamily="18" charset="0"/>
                  </a:rPr>
                  <a:t>β</a:t>
                </a:r>
                <a:r>
                  <a:rPr lang="en-US" i="1" dirty="0">
                    <a:solidFill>
                      <a:schemeClr val="bg1"/>
                    </a:solidFill>
                    <a:latin typeface="Times New Roman" pitchFamily="18" charset="0"/>
                    <a:cs typeface="Times New Roman" pitchFamily="18" charset="0"/>
                  </a:rPr>
                  <a:t>, </a:t>
                </a:r>
                <a:r>
                  <a:rPr lang="el-GR" i="1" dirty="0">
                    <a:solidFill>
                      <a:schemeClr val="bg1"/>
                    </a:solidFill>
                    <a:latin typeface="Times New Roman" pitchFamily="18" charset="0"/>
                    <a:cs typeface="Times New Roman" pitchFamily="18" charset="0"/>
                  </a:rPr>
                  <a:t>β</a:t>
                </a:r>
                <a:r>
                  <a:rPr lang="en-US" i="1" dirty="0">
                    <a:solidFill>
                      <a:schemeClr val="bg1"/>
                    </a:solidFill>
                    <a:latin typeface="Times New Roman" pitchFamily="18" charset="0"/>
                    <a:cs typeface="Times New Roman" pitchFamily="18" charset="0"/>
                  </a:rPr>
                  <a:t>, </a:t>
                </a:r>
                <a:r>
                  <a:rPr lang="el-GR" i="1" dirty="0">
                    <a:solidFill>
                      <a:schemeClr val="bg1"/>
                    </a:solidFill>
                    <a:latin typeface="Times New Roman" pitchFamily="18" charset="0"/>
                    <a:cs typeface="Times New Roman" pitchFamily="18" charset="0"/>
                  </a:rPr>
                  <a:t>β</a:t>
                </a:r>
                <a:r>
                  <a:rPr lang="en-US" i="1" dirty="0">
                    <a:solidFill>
                      <a:schemeClr val="bg1"/>
                    </a:solidFill>
                    <a:latin typeface="Times New Roman" pitchFamily="18" charset="0"/>
                    <a:cs typeface="Times New Roman" pitchFamily="18" charset="0"/>
                  </a:rPr>
                  <a:t>, </a:t>
                </a:r>
                <a:r>
                  <a:rPr lang="en-US" dirty="0">
                    <a:solidFill>
                      <a:schemeClr val="bg1"/>
                    </a:solidFill>
                    <a:latin typeface="Times New Roman" pitchFamily="18" charset="0"/>
                    <a:cs typeface="Times New Roman" pitchFamily="18" charset="0"/>
                  </a:rPr>
                  <a:t>…</a:t>
                </a:r>
                <a:endParaRPr lang="en-US" sz="2400" dirty="0">
                  <a:solidFill>
                    <a:schemeClr val="bg1"/>
                  </a:solidFill>
                  <a:latin typeface="Times New Roman" pitchFamily="18" charset="0"/>
                  <a:cs typeface="Times New Roman" pitchFamily="18" charset="0"/>
                </a:endParaRPr>
              </a:p>
              <a:p>
                <a:pPr marL="457200" indent="-457200" eaLnBrk="1" hangingPunct="1"/>
                <a:r>
                  <a:rPr lang="en-US" sz="2400" dirty="0">
                    <a:solidFill>
                      <a:schemeClr val="bg1"/>
                    </a:solidFill>
                  </a:rPr>
                  <a:t>Agent has sophisticated (rational) forecast of her own future behavior.  She knows that next period, she will again have the weighting function </a:t>
                </a:r>
                <a:r>
                  <a:rPr lang="en-US" dirty="0">
                    <a:solidFill>
                      <a:schemeClr val="bg1"/>
                    </a:solidFill>
                  </a:rPr>
                  <a:t>1, </a:t>
                </a:r>
                <a:r>
                  <a:rPr lang="el-GR" i="1" dirty="0">
                    <a:solidFill>
                      <a:schemeClr val="bg1"/>
                    </a:solidFill>
                    <a:latin typeface="Times New Roman" pitchFamily="18" charset="0"/>
                    <a:cs typeface="Times New Roman" pitchFamily="18" charset="0"/>
                  </a:rPr>
                  <a:t>β</a:t>
                </a:r>
                <a:r>
                  <a:rPr lang="en-US" i="1" dirty="0">
                    <a:solidFill>
                      <a:schemeClr val="bg1"/>
                    </a:solidFill>
                    <a:latin typeface="Times New Roman" pitchFamily="18" charset="0"/>
                    <a:cs typeface="Times New Roman" pitchFamily="18" charset="0"/>
                  </a:rPr>
                  <a:t>, </a:t>
                </a:r>
                <a:r>
                  <a:rPr lang="el-GR" i="1" dirty="0">
                    <a:solidFill>
                      <a:schemeClr val="bg1"/>
                    </a:solidFill>
                    <a:latin typeface="Times New Roman" pitchFamily="18" charset="0"/>
                    <a:cs typeface="Times New Roman" pitchFamily="18" charset="0"/>
                  </a:rPr>
                  <a:t>β</a:t>
                </a:r>
                <a:r>
                  <a:rPr lang="en-US" i="1" dirty="0">
                    <a:solidFill>
                      <a:schemeClr val="bg1"/>
                    </a:solidFill>
                    <a:latin typeface="Times New Roman" pitchFamily="18" charset="0"/>
                    <a:cs typeface="Times New Roman" pitchFamily="18" charset="0"/>
                  </a:rPr>
                  <a:t>, </a:t>
                </a:r>
                <a:r>
                  <a:rPr lang="el-GR" i="1" dirty="0">
                    <a:solidFill>
                      <a:schemeClr val="bg1"/>
                    </a:solidFill>
                    <a:latin typeface="Times New Roman" pitchFamily="18" charset="0"/>
                    <a:cs typeface="Times New Roman" pitchFamily="18" charset="0"/>
                  </a:rPr>
                  <a:t>β</a:t>
                </a:r>
                <a:r>
                  <a:rPr lang="en-US" i="1" dirty="0">
                    <a:solidFill>
                      <a:schemeClr val="bg1"/>
                    </a:solidFill>
                    <a:latin typeface="Times New Roman" pitchFamily="18" charset="0"/>
                    <a:cs typeface="Times New Roman" pitchFamily="18" charset="0"/>
                  </a:rPr>
                  <a:t>, </a:t>
                </a:r>
                <a:r>
                  <a:rPr lang="en-US" dirty="0">
                    <a:solidFill>
                      <a:schemeClr val="bg1"/>
                    </a:solidFill>
                    <a:latin typeface="Times New Roman" pitchFamily="18" charset="0"/>
                    <a:cs typeface="Times New Roman" pitchFamily="18" charset="0"/>
                  </a:rPr>
                  <a:t>…</a:t>
                </a:r>
                <a:endParaRPr lang="en-US" sz="2400" dirty="0">
                  <a:solidFill>
                    <a:schemeClr val="bg1"/>
                  </a:solidFill>
                  <a:latin typeface="Times New Roman" pitchFamily="18" charset="0"/>
                  <a:cs typeface="Times New Roman" pitchFamily="18" charset="0"/>
                </a:endParaRPr>
              </a:p>
            </p:txBody>
          </p:sp>
        </mc:Choice>
        <mc:Fallback xmlns="">
          <p:sp>
            <p:nvSpPr>
              <p:cNvPr id="302083" name="Rectangle 3"/>
              <p:cNvSpPr>
                <a:spLocks noGrp="1" noRot="1" noChangeAspect="1" noMove="1" noResize="1" noEditPoints="1" noAdjustHandles="1" noChangeArrowheads="1" noChangeShapeType="1" noTextEdit="1"/>
              </p:cNvSpPr>
              <p:nvPr>
                <p:ph type="body" idx="1"/>
              </p:nvPr>
            </p:nvSpPr>
            <p:spPr>
              <a:xfrm>
                <a:off x="457200" y="1219200"/>
                <a:ext cx="8534400" cy="4114800"/>
              </a:xfrm>
              <a:blipFill rotWithShape="0">
                <a:blip r:embed="rId4"/>
                <a:stretch>
                  <a:fillRect l="-929" t="-1037" r="-786" b="-14074"/>
                </a:stretch>
              </a:blipFill>
            </p:spPr>
            <p:txBody>
              <a:bodyPr/>
              <a:lstStyle/>
              <a:p>
                <a:r>
                  <a:rPr lang="en-US">
                    <a:noFill/>
                  </a:rPr>
                  <a:t> </a:t>
                </a:r>
              </a:p>
            </p:txBody>
          </p:sp>
        </mc:Fallback>
      </mc:AlternateContent>
      <p:graphicFrame>
        <p:nvGraphicFramePr>
          <p:cNvPr id="4" name="Object 3"/>
          <p:cNvGraphicFramePr>
            <a:graphicFrameLocks noChangeAspect="1"/>
          </p:cNvGraphicFramePr>
          <p:nvPr/>
        </p:nvGraphicFramePr>
        <p:xfrm>
          <a:off x="5280025" y="2057400"/>
          <a:ext cx="1577975" cy="430213"/>
        </p:xfrm>
        <a:graphic>
          <a:graphicData uri="http://schemas.openxmlformats.org/presentationml/2006/ole">
            <mc:AlternateContent xmlns:mc="http://schemas.openxmlformats.org/markup-compatibility/2006">
              <mc:Choice xmlns:v="urn:schemas-microsoft-com:vml" Requires="v">
                <p:oleObj name="Equation" r:id="rId5" imgW="838080" imgH="228600" progId="Equation.DSMT4">
                  <p:embed/>
                </p:oleObj>
              </mc:Choice>
              <mc:Fallback>
                <p:oleObj name="Equation" r:id="rId5" imgW="838080" imgH="228600" progId="Equation.DSMT4">
                  <p:embed/>
                  <p:pic>
                    <p:nvPicPr>
                      <p:cNvPr id="4"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0025" y="2057400"/>
                        <a:ext cx="1577975"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8835" name="Object 3"/>
          <p:cNvGraphicFramePr>
            <a:graphicFrameLocks noChangeAspect="1"/>
          </p:cNvGraphicFramePr>
          <p:nvPr/>
        </p:nvGraphicFramePr>
        <p:xfrm>
          <a:off x="8382000" y="1600200"/>
          <a:ext cx="358775" cy="382587"/>
        </p:xfrm>
        <a:graphic>
          <a:graphicData uri="http://schemas.openxmlformats.org/presentationml/2006/ole">
            <mc:AlternateContent xmlns:mc="http://schemas.openxmlformats.org/markup-compatibility/2006">
              <mc:Choice xmlns:v="urn:schemas-microsoft-com:vml" Requires="v">
                <p:oleObj name="Equation" r:id="rId7" imgW="190440" imgH="203040" progId="Equation.DSMT4">
                  <p:embed/>
                </p:oleObj>
              </mc:Choice>
              <mc:Fallback>
                <p:oleObj name="Equation" r:id="rId7" imgW="190440" imgH="203040" progId="Equation.DSMT4">
                  <p:embed/>
                  <p:pic>
                    <p:nvPicPr>
                      <p:cNvPr id="248835"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0" y="1600200"/>
                        <a:ext cx="358775"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06210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0"/>
            <a:ext cx="7772400" cy="1143000"/>
          </a:xfrm>
        </p:spPr>
        <p:txBody>
          <a:bodyPr/>
          <a:lstStyle/>
          <a:p>
            <a:pPr eaLnBrk="1" hangingPunct="1"/>
            <a:r>
              <a:rPr lang="en-US"/>
              <a:t>Timing of game</a:t>
            </a:r>
          </a:p>
        </p:txBody>
      </p:sp>
      <p:sp>
        <p:nvSpPr>
          <p:cNvPr id="3" name="Content Placeholder 2"/>
          <p:cNvSpPr>
            <a:spLocks noGrp="1"/>
          </p:cNvSpPr>
          <p:nvPr>
            <p:ph idx="1"/>
          </p:nvPr>
        </p:nvSpPr>
        <p:spPr>
          <a:xfrm>
            <a:off x="685800" y="1143000"/>
            <a:ext cx="8001000" cy="4114800"/>
          </a:xfrm>
        </p:spPr>
        <p:txBody>
          <a:bodyPr/>
          <a:lstStyle/>
          <a:p>
            <a:pPr marL="438150" indent="-381000" eaLnBrk="1" hangingPunct="1">
              <a:buFontTx/>
              <a:buAutoNum type="arabicPeriod"/>
              <a:defRPr/>
            </a:pPr>
            <a:r>
              <a:rPr lang="en-US" sz="2800" dirty="0"/>
              <a:t>Period begins (assume task not yet done)</a:t>
            </a:r>
          </a:p>
          <a:p>
            <a:pPr marL="438150" indent="-381000" eaLnBrk="1" hangingPunct="1">
              <a:buFontTx/>
              <a:buAutoNum type="arabicPeriod"/>
              <a:defRPr/>
            </a:pPr>
            <a:r>
              <a:rPr lang="en-US" sz="2800" dirty="0"/>
              <a:t>Pay cost </a:t>
            </a:r>
            <a:r>
              <a:rPr lang="el-GR" sz="2800" i="1" dirty="0">
                <a:latin typeface="Times New Roman" pitchFamily="18" charset="0"/>
                <a:cs typeface="Times New Roman" pitchFamily="18" charset="0"/>
              </a:rPr>
              <a:t>θ</a:t>
            </a:r>
            <a:r>
              <a:rPr lang="en-US" sz="2800" dirty="0">
                <a:cs typeface="Arial" charset="0"/>
              </a:rPr>
              <a:t> (since task not yet done)</a:t>
            </a:r>
          </a:p>
          <a:p>
            <a:pPr marL="438150" indent="-381000" eaLnBrk="1" hangingPunct="1">
              <a:buFontTx/>
              <a:buAutoNum type="arabicPeriod"/>
              <a:defRPr/>
            </a:pPr>
            <a:r>
              <a:rPr lang="en-US" sz="2800" dirty="0">
                <a:cs typeface="Arial" charset="0"/>
              </a:rPr>
              <a:t>Observe current value of opportunity cost </a:t>
            </a:r>
            <a:r>
              <a:rPr lang="en-US" sz="2800" i="1" dirty="0">
                <a:latin typeface="Times New Roman" pitchFamily="18" charset="0"/>
                <a:cs typeface="Times New Roman" pitchFamily="18" charset="0"/>
              </a:rPr>
              <a:t>c</a:t>
            </a:r>
            <a:r>
              <a:rPr lang="en-US" sz="2800" dirty="0">
                <a:cs typeface="Arial" charset="0"/>
              </a:rPr>
              <a:t> (drawn from uniform distribution)</a:t>
            </a:r>
          </a:p>
          <a:p>
            <a:pPr marL="438150" indent="-381000" eaLnBrk="1" hangingPunct="1">
              <a:buFontTx/>
              <a:buAutoNum type="arabicPeriod"/>
              <a:defRPr/>
            </a:pPr>
            <a:r>
              <a:rPr lang="en-US" sz="2800" dirty="0">
                <a:cs typeface="Arial" charset="0"/>
              </a:rPr>
              <a:t>Do task this period or choose to delay again?</a:t>
            </a:r>
            <a:endParaRPr lang="en-US" sz="2800" i="1" dirty="0">
              <a:cs typeface="Arial" charset="0"/>
            </a:endParaRPr>
          </a:p>
          <a:p>
            <a:pPr marL="438150" indent="-381000" eaLnBrk="1" hangingPunct="1">
              <a:buFontTx/>
              <a:buAutoNum type="arabicPeriod"/>
              <a:defRPr/>
            </a:pPr>
            <a:r>
              <a:rPr lang="en-US" sz="2800" dirty="0">
                <a:cs typeface="Arial" charset="0"/>
              </a:rPr>
              <a:t>It task is done, game ends.</a:t>
            </a:r>
            <a:endParaRPr lang="en-US" sz="2800" dirty="0"/>
          </a:p>
          <a:p>
            <a:pPr marL="438150" indent="-381000" eaLnBrk="1" hangingPunct="1">
              <a:buFontTx/>
              <a:buAutoNum type="arabicPeriod"/>
              <a:defRPr/>
            </a:pPr>
            <a:r>
              <a:rPr lang="en-US" sz="2800" dirty="0">
                <a:cs typeface="Arial" charset="0"/>
              </a:rPr>
              <a:t>If task remains undone, next period starts.</a:t>
            </a:r>
          </a:p>
          <a:p>
            <a:pPr eaLnBrk="1" hangingPunct="1">
              <a:defRPr/>
            </a:pPr>
            <a:endParaRPr lang="en-US" sz="2800" dirty="0"/>
          </a:p>
        </p:txBody>
      </p:sp>
      <p:cxnSp>
        <p:nvCxnSpPr>
          <p:cNvPr id="25604" name="Straight Arrow Connector 4"/>
          <p:cNvCxnSpPr>
            <a:cxnSpLocks noChangeShapeType="1"/>
          </p:cNvCxnSpPr>
          <p:nvPr/>
        </p:nvCxnSpPr>
        <p:spPr bwMode="auto">
          <a:xfrm>
            <a:off x="685800" y="4799013"/>
            <a:ext cx="8077200" cy="1587"/>
          </a:xfrm>
          <a:prstGeom prst="straightConnector1">
            <a:avLst/>
          </a:prstGeom>
          <a:noFill/>
          <a:ln w="34925" algn="ctr">
            <a:solidFill>
              <a:schemeClr val="tx1"/>
            </a:solidFill>
            <a:round/>
            <a:headEnd/>
            <a:tailEnd type="arrow" w="med" len="med"/>
          </a:ln>
        </p:spPr>
      </p:cxnSp>
      <p:sp>
        <p:nvSpPr>
          <p:cNvPr id="25605" name="TextBox 5"/>
          <p:cNvSpPr txBox="1">
            <a:spLocks noChangeArrowheads="1"/>
          </p:cNvSpPr>
          <p:nvPr/>
        </p:nvSpPr>
        <p:spPr bwMode="auto">
          <a:xfrm>
            <a:off x="492125" y="6183313"/>
            <a:ext cx="1184275" cy="369887"/>
          </a:xfrm>
          <a:prstGeom prst="rect">
            <a:avLst/>
          </a:prstGeom>
          <a:noFill/>
          <a:ln w="9525">
            <a:noFill/>
            <a:miter lim="800000"/>
            <a:headEnd/>
            <a:tailEnd/>
          </a:ln>
        </p:spPr>
        <p:txBody>
          <a:bodyPr wrap="none">
            <a:spAutoFit/>
          </a:bodyPr>
          <a:lstStyle/>
          <a:p>
            <a:pPr eaLnBrk="1" hangingPunct="1"/>
            <a:r>
              <a:rPr lang="en-US">
                <a:solidFill>
                  <a:srgbClr val="000000"/>
                </a:solidFill>
                <a:cs typeface="Arial" charset="0"/>
              </a:rPr>
              <a:t>Period </a:t>
            </a:r>
            <a:r>
              <a:rPr lang="en-US" i="1">
                <a:solidFill>
                  <a:srgbClr val="000000"/>
                </a:solidFill>
                <a:cs typeface="Arial" charset="0"/>
              </a:rPr>
              <a:t>t-1</a:t>
            </a:r>
          </a:p>
        </p:txBody>
      </p:sp>
      <p:sp>
        <p:nvSpPr>
          <p:cNvPr id="25606" name="TextBox 6"/>
          <p:cNvSpPr txBox="1">
            <a:spLocks noChangeArrowheads="1"/>
          </p:cNvSpPr>
          <p:nvPr/>
        </p:nvSpPr>
        <p:spPr bwMode="auto">
          <a:xfrm>
            <a:off x="3897313" y="6183313"/>
            <a:ext cx="979487" cy="369887"/>
          </a:xfrm>
          <a:prstGeom prst="rect">
            <a:avLst/>
          </a:prstGeom>
          <a:noFill/>
          <a:ln w="9525">
            <a:noFill/>
            <a:miter lim="800000"/>
            <a:headEnd/>
            <a:tailEnd/>
          </a:ln>
        </p:spPr>
        <p:txBody>
          <a:bodyPr wrap="none">
            <a:spAutoFit/>
          </a:bodyPr>
          <a:lstStyle/>
          <a:p>
            <a:pPr eaLnBrk="1" hangingPunct="1"/>
            <a:r>
              <a:rPr lang="en-US">
                <a:solidFill>
                  <a:srgbClr val="000000"/>
                </a:solidFill>
                <a:cs typeface="Arial" charset="0"/>
              </a:rPr>
              <a:t>Period </a:t>
            </a:r>
            <a:r>
              <a:rPr lang="en-US" i="1">
                <a:solidFill>
                  <a:srgbClr val="000000"/>
                </a:solidFill>
                <a:cs typeface="Arial" charset="0"/>
              </a:rPr>
              <a:t>t</a:t>
            </a:r>
          </a:p>
        </p:txBody>
      </p:sp>
      <p:sp>
        <p:nvSpPr>
          <p:cNvPr id="25607" name="TextBox 7"/>
          <p:cNvSpPr txBox="1">
            <a:spLocks noChangeArrowheads="1"/>
          </p:cNvSpPr>
          <p:nvPr/>
        </p:nvSpPr>
        <p:spPr bwMode="auto">
          <a:xfrm>
            <a:off x="7173913" y="6183313"/>
            <a:ext cx="1243012" cy="369887"/>
          </a:xfrm>
          <a:prstGeom prst="rect">
            <a:avLst/>
          </a:prstGeom>
          <a:noFill/>
          <a:ln w="9525">
            <a:noFill/>
            <a:miter lim="800000"/>
            <a:headEnd/>
            <a:tailEnd/>
          </a:ln>
        </p:spPr>
        <p:txBody>
          <a:bodyPr wrap="none">
            <a:spAutoFit/>
          </a:bodyPr>
          <a:lstStyle/>
          <a:p>
            <a:pPr eaLnBrk="1" hangingPunct="1"/>
            <a:r>
              <a:rPr lang="en-US">
                <a:solidFill>
                  <a:srgbClr val="000000"/>
                </a:solidFill>
                <a:cs typeface="Arial" charset="0"/>
              </a:rPr>
              <a:t>Period </a:t>
            </a:r>
            <a:r>
              <a:rPr lang="en-US" i="1">
                <a:solidFill>
                  <a:srgbClr val="000000"/>
                </a:solidFill>
                <a:cs typeface="Arial" charset="0"/>
              </a:rPr>
              <a:t>t+1</a:t>
            </a:r>
          </a:p>
        </p:txBody>
      </p:sp>
      <p:cxnSp>
        <p:nvCxnSpPr>
          <p:cNvPr id="25608" name="Straight Connector 9"/>
          <p:cNvCxnSpPr>
            <a:cxnSpLocks noChangeShapeType="1"/>
          </p:cNvCxnSpPr>
          <p:nvPr/>
        </p:nvCxnSpPr>
        <p:spPr bwMode="auto">
          <a:xfrm rot="5400000" flipH="1" flipV="1">
            <a:off x="990601" y="5486400"/>
            <a:ext cx="1676400" cy="3175"/>
          </a:xfrm>
          <a:prstGeom prst="line">
            <a:avLst/>
          </a:prstGeom>
          <a:noFill/>
          <a:ln w="9525" algn="ctr">
            <a:solidFill>
              <a:schemeClr val="tx1"/>
            </a:solidFill>
            <a:round/>
            <a:headEnd/>
            <a:tailEnd/>
          </a:ln>
        </p:spPr>
      </p:cxnSp>
      <p:cxnSp>
        <p:nvCxnSpPr>
          <p:cNvPr id="25609" name="Straight Connector 10"/>
          <p:cNvCxnSpPr>
            <a:cxnSpLocks noChangeShapeType="1"/>
          </p:cNvCxnSpPr>
          <p:nvPr/>
        </p:nvCxnSpPr>
        <p:spPr bwMode="auto">
          <a:xfrm rot="5400000" flipH="1" flipV="1">
            <a:off x="6172994" y="5485606"/>
            <a:ext cx="1676400" cy="1588"/>
          </a:xfrm>
          <a:prstGeom prst="line">
            <a:avLst/>
          </a:prstGeom>
          <a:noFill/>
          <a:ln w="9525" algn="ctr">
            <a:solidFill>
              <a:schemeClr val="tx1"/>
            </a:solidFill>
            <a:round/>
            <a:headEnd/>
            <a:tailEnd/>
          </a:ln>
        </p:spPr>
      </p:cxnSp>
      <p:sp>
        <p:nvSpPr>
          <p:cNvPr id="25610" name="TextBox 11"/>
          <p:cNvSpPr txBox="1">
            <a:spLocks noChangeArrowheads="1"/>
          </p:cNvSpPr>
          <p:nvPr/>
        </p:nvSpPr>
        <p:spPr bwMode="auto">
          <a:xfrm>
            <a:off x="1981200" y="5029200"/>
            <a:ext cx="1295400" cy="369888"/>
          </a:xfrm>
          <a:prstGeom prst="rect">
            <a:avLst/>
          </a:prstGeom>
          <a:noFill/>
          <a:ln w="9525">
            <a:solidFill>
              <a:schemeClr val="tx1"/>
            </a:solidFill>
            <a:miter lim="800000"/>
            <a:headEnd/>
            <a:tailEnd/>
          </a:ln>
        </p:spPr>
        <p:txBody>
          <a:bodyPr>
            <a:spAutoFit/>
          </a:bodyPr>
          <a:lstStyle/>
          <a:p>
            <a:pPr eaLnBrk="1" hangingPunct="1"/>
            <a:r>
              <a:rPr lang="en-US" dirty="0">
                <a:solidFill>
                  <a:srgbClr val="000000"/>
                </a:solidFill>
                <a:cs typeface="Arial" charset="0"/>
              </a:rPr>
              <a:t>Pay cost </a:t>
            </a:r>
            <a:r>
              <a:rPr lang="el-GR" i="1" dirty="0">
                <a:solidFill>
                  <a:srgbClr val="000000"/>
                </a:solidFill>
                <a:cs typeface="Arial" charset="0"/>
              </a:rPr>
              <a:t>θ</a:t>
            </a:r>
            <a:endParaRPr lang="en-US" i="1" dirty="0">
              <a:solidFill>
                <a:srgbClr val="000000"/>
              </a:solidFill>
              <a:cs typeface="Arial" charset="0"/>
            </a:endParaRPr>
          </a:p>
        </p:txBody>
      </p:sp>
      <p:sp>
        <p:nvSpPr>
          <p:cNvPr id="25611" name="TextBox 12"/>
          <p:cNvSpPr txBox="1">
            <a:spLocks noChangeArrowheads="1"/>
          </p:cNvSpPr>
          <p:nvPr/>
        </p:nvSpPr>
        <p:spPr bwMode="auto">
          <a:xfrm>
            <a:off x="3429000" y="5029200"/>
            <a:ext cx="1828800" cy="646113"/>
          </a:xfrm>
          <a:prstGeom prst="rect">
            <a:avLst/>
          </a:prstGeom>
          <a:noFill/>
          <a:ln w="9525">
            <a:solidFill>
              <a:schemeClr val="tx1"/>
            </a:solidFill>
            <a:miter lim="800000"/>
            <a:headEnd/>
            <a:tailEnd/>
          </a:ln>
        </p:spPr>
        <p:txBody>
          <a:bodyPr>
            <a:spAutoFit/>
          </a:bodyPr>
          <a:lstStyle/>
          <a:p>
            <a:pPr eaLnBrk="1" hangingPunct="1"/>
            <a:r>
              <a:rPr lang="en-US" dirty="0">
                <a:solidFill>
                  <a:srgbClr val="000000"/>
                </a:solidFill>
                <a:cs typeface="Arial" charset="0"/>
              </a:rPr>
              <a:t>Observe current value of </a:t>
            </a:r>
            <a:r>
              <a:rPr lang="en-US" i="1" dirty="0">
                <a:solidFill>
                  <a:srgbClr val="000000"/>
                </a:solidFill>
                <a:latin typeface="Times New Roman" pitchFamily="18" charset="0"/>
                <a:cs typeface="Times New Roman" pitchFamily="18" charset="0"/>
              </a:rPr>
              <a:t>c</a:t>
            </a:r>
          </a:p>
        </p:txBody>
      </p:sp>
      <p:sp>
        <p:nvSpPr>
          <p:cNvPr id="25612" name="TextBox 13"/>
          <p:cNvSpPr txBox="1">
            <a:spLocks noChangeArrowheads="1"/>
          </p:cNvSpPr>
          <p:nvPr/>
        </p:nvSpPr>
        <p:spPr bwMode="auto">
          <a:xfrm>
            <a:off x="5486400" y="5029200"/>
            <a:ext cx="1371600" cy="646113"/>
          </a:xfrm>
          <a:prstGeom prst="rect">
            <a:avLst/>
          </a:prstGeom>
          <a:noFill/>
          <a:ln w="9525">
            <a:solidFill>
              <a:schemeClr val="tx1"/>
            </a:solidFill>
            <a:miter lim="800000"/>
            <a:headEnd/>
            <a:tailEnd/>
          </a:ln>
        </p:spPr>
        <p:txBody>
          <a:bodyPr>
            <a:spAutoFit/>
          </a:bodyPr>
          <a:lstStyle/>
          <a:p>
            <a:pPr eaLnBrk="1" hangingPunct="1"/>
            <a:r>
              <a:rPr lang="en-US" dirty="0">
                <a:solidFill>
                  <a:srgbClr val="000000"/>
                </a:solidFill>
                <a:cs typeface="Arial" charset="0"/>
              </a:rPr>
              <a:t>Do task or delay again</a:t>
            </a:r>
            <a:endParaRPr lang="en-US" i="1" dirty="0">
              <a:solidFill>
                <a:srgbClr val="000000"/>
              </a:solidFill>
              <a:cs typeface="Arial" charset="0"/>
            </a:endParaRPr>
          </a:p>
        </p:txBody>
      </p:sp>
      <p:sp>
        <p:nvSpPr>
          <p:cNvPr id="25613" name="Right Brace 14"/>
          <p:cNvSpPr>
            <a:spLocks/>
          </p:cNvSpPr>
          <p:nvPr/>
        </p:nvSpPr>
        <p:spPr bwMode="auto">
          <a:xfrm rot="5400000">
            <a:off x="990600" y="5562600"/>
            <a:ext cx="152400" cy="914400"/>
          </a:xfrm>
          <a:prstGeom prst="rightBrace">
            <a:avLst>
              <a:gd name="adj1" fmla="val 8333"/>
              <a:gd name="adj2" fmla="val 50000"/>
            </a:avLst>
          </a:prstGeom>
          <a:solidFill>
            <a:schemeClr val="accent1"/>
          </a:solidFill>
          <a:ln w="9525" algn="ctr">
            <a:solidFill>
              <a:schemeClr val="tx1"/>
            </a:solidFill>
            <a:round/>
            <a:headEnd/>
            <a:tailEnd/>
          </a:ln>
        </p:spPr>
        <p:txBody>
          <a:bodyPr/>
          <a:lstStyle/>
          <a:p>
            <a:pPr eaLnBrk="1" hangingPunct="1"/>
            <a:endParaRPr lang="en-US">
              <a:solidFill>
                <a:srgbClr val="000000"/>
              </a:solidFill>
              <a:cs typeface="Arial" charset="0"/>
            </a:endParaRPr>
          </a:p>
        </p:txBody>
      </p:sp>
      <p:sp>
        <p:nvSpPr>
          <p:cNvPr id="25614" name="Right Brace 15"/>
          <p:cNvSpPr>
            <a:spLocks/>
          </p:cNvSpPr>
          <p:nvPr/>
        </p:nvSpPr>
        <p:spPr bwMode="auto">
          <a:xfrm rot="5400000">
            <a:off x="4343400" y="3581400"/>
            <a:ext cx="152400" cy="4876800"/>
          </a:xfrm>
          <a:prstGeom prst="rightBrace">
            <a:avLst>
              <a:gd name="adj1" fmla="val 8296"/>
              <a:gd name="adj2" fmla="val 50000"/>
            </a:avLst>
          </a:prstGeom>
          <a:solidFill>
            <a:schemeClr val="accent1"/>
          </a:solidFill>
          <a:ln w="9525" algn="ctr">
            <a:solidFill>
              <a:schemeClr val="tx1"/>
            </a:solidFill>
            <a:round/>
            <a:headEnd/>
            <a:tailEnd/>
          </a:ln>
        </p:spPr>
        <p:txBody>
          <a:bodyPr/>
          <a:lstStyle/>
          <a:p>
            <a:pPr eaLnBrk="1" hangingPunct="1"/>
            <a:endParaRPr lang="en-US">
              <a:solidFill>
                <a:srgbClr val="000000"/>
              </a:solidFill>
              <a:cs typeface="Arial" charset="0"/>
            </a:endParaRPr>
          </a:p>
        </p:txBody>
      </p:sp>
      <p:sp>
        <p:nvSpPr>
          <p:cNvPr id="25615" name="Right Brace 16"/>
          <p:cNvSpPr>
            <a:spLocks/>
          </p:cNvSpPr>
          <p:nvPr/>
        </p:nvSpPr>
        <p:spPr bwMode="auto">
          <a:xfrm rot="5400000">
            <a:off x="7620000" y="5562600"/>
            <a:ext cx="152400" cy="914400"/>
          </a:xfrm>
          <a:prstGeom prst="rightBrace">
            <a:avLst>
              <a:gd name="adj1" fmla="val 8333"/>
              <a:gd name="adj2" fmla="val 50000"/>
            </a:avLst>
          </a:prstGeom>
          <a:solidFill>
            <a:schemeClr val="accent1"/>
          </a:solidFill>
          <a:ln w="9525" algn="ctr">
            <a:solidFill>
              <a:schemeClr val="tx1"/>
            </a:solidFill>
            <a:round/>
            <a:headEnd/>
            <a:tailEnd/>
          </a:ln>
        </p:spPr>
        <p:txBody>
          <a:bodyPr/>
          <a:lstStyle/>
          <a:p>
            <a:pPr eaLnBrk="1" hangingPunct="1"/>
            <a:endParaRPr lang="en-US">
              <a:solidFill>
                <a:srgbClr val="000000"/>
              </a:solidFill>
              <a:cs typeface="Arial" charset="0"/>
            </a:endParaRPr>
          </a:p>
        </p:txBody>
      </p:sp>
    </p:spTree>
    <p:extLst>
      <p:ext uri="{BB962C8B-B14F-4D97-AF65-F5344CB8AC3E}">
        <p14:creationId xmlns:p14="http://schemas.microsoft.com/office/powerpoint/2010/main" val="71362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85800" y="-152400"/>
            <a:ext cx="7772400" cy="1143000"/>
          </a:xfrm>
        </p:spPr>
        <p:txBody>
          <a:bodyPr/>
          <a:lstStyle/>
          <a:p>
            <a:pPr eaLnBrk="1" hangingPunct="1"/>
            <a:r>
              <a:rPr lang="en-US" sz="3200"/>
              <a:t>Sophisticated procrastination</a:t>
            </a:r>
          </a:p>
        </p:txBody>
      </p:sp>
      <p:sp>
        <p:nvSpPr>
          <p:cNvPr id="4100" name="Rectangle 3"/>
          <p:cNvSpPr>
            <a:spLocks noGrp="1" noChangeArrowheads="1"/>
          </p:cNvSpPr>
          <p:nvPr>
            <p:ph type="body" idx="1"/>
          </p:nvPr>
        </p:nvSpPr>
        <p:spPr>
          <a:xfrm>
            <a:off x="381000" y="838200"/>
            <a:ext cx="8458200" cy="5715000"/>
          </a:xfrm>
        </p:spPr>
        <p:txBody>
          <a:bodyPr/>
          <a:lstStyle/>
          <a:p>
            <a:pPr eaLnBrk="1" hangingPunct="1"/>
            <a:r>
              <a:rPr lang="en-US" sz="2400" dirty="0"/>
              <a:t>There are many </a:t>
            </a:r>
            <a:r>
              <a:rPr lang="en-US" sz="2400" dirty="0" err="1"/>
              <a:t>equilibria</a:t>
            </a:r>
            <a:r>
              <a:rPr lang="en-US" sz="2400" dirty="0"/>
              <a:t> of this game.</a:t>
            </a:r>
          </a:p>
          <a:p>
            <a:pPr eaLnBrk="1" hangingPunct="1"/>
            <a:r>
              <a:rPr lang="en-US" sz="2400" dirty="0"/>
              <a:t>Let’s study the stationary equilibrium in which sophisticates act whenever </a:t>
            </a:r>
            <a:r>
              <a:rPr lang="en-US" sz="2400" i="1" dirty="0">
                <a:latin typeface="Times New Roman" pitchFamily="18" charset="0"/>
                <a:cs typeface="Times New Roman" pitchFamily="18" charset="0"/>
              </a:rPr>
              <a:t>c</a:t>
            </a:r>
            <a:r>
              <a:rPr lang="en-US" sz="2400" i="1" dirty="0"/>
              <a:t> &lt; </a:t>
            </a:r>
            <a:r>
              <a:rPr lang="en-US" sz="2400" i="1" dirty="0">
                <a:latin typeface="Times New Roman" pitchFamily="18" charset="0"/>
                <a:cs typeface="Times New Roman" pitchFamily="18" charset="0"/>
              </a:rPr>
              <a:t>c</a:t>
            </a:r>
            <a:r>
              <a:rPr lang="en-US" sz="2400" i="1" baseline="30000" dirty="0">
                <a:latin typeface="Times New Roman" pitchFamily="18" charset="0"/>
                <a:cs typeface="Times New Roman" pitchFamily="18" charset="0"/>
              </a:rPr>
              <a:t>*</a:t>
            </a:r>
            <a:r>
              <a:rPr lang="en-US" sz="2400" i="1" dirty="0"/>
              <a:t>.  </a:t>
            </a:r>
            <a:r>
              <a:rPr lang="en-US" sz="2400" dirty="0"/>
              <a:t>We need to solve for </a:t>
            </a:r>
            <a:r>
              <a:rPr lang="en-US" sz="2400" i="1" dirty="0">
                <a:latin typeface="Times New Roman" pitchFamily="18" charset="0"/>
                <a:cs typeface="Times New Roman" pitchFamily="18" charset="0"/>
              </a:rPr>
              <a:t>c</a:t>
            </a:r>
            <a:r>
              <a:rPr lang="en-US" sz="2400" i="1" baseline="30000" dirty="0">
                <a:latin typeface="Times New Roman" pitchFamily="18" charset="0"/>
                <a:cs typeface="Times New Roman" pitchFamily="18" charset="0"/>
              </a:rPr>
              <a:t>*</a:t>
            </a:r>
            <a:r>
              <a:rPr lang="en-US" sz="2400" dirty="0"/>
              <a:t>.  </a:t>
            </a:r>
          </a:p>
          <a:p>
            <a:pPr eaLnBrk="1" hangingPunct="1"/>
            <a:r>
              <a:rPr lang="en-US" sz="2400" dirty="0"/>
              <a:t>Let </a:t>
            </a:r>
            <a:r>
              <a:rPr lang="en-US" sz="2400" i="1" dirty="0">
                <a:latin typeface="Times New Roman" pitchFamily="18" charset="0"/>
                <a:cs typeface="Times New Roman" pitchFamily="18" charset="0"/>
              </a:rPr>
              <a:t>V</a:t>
            </a:r>
            <a:r>
              <a:rPr lang="en-US" sz="2400" dirty="0"/>
              <a:t> represent the expected </a:t>
            </a:r>
            <a:r>
              <a:rPr lang="en-US" sz="2400" i="1" dirty="0"/>
              <a:t>continuation payoff function </a:t>
            </a:r>
            <a:r>
              <a:rPr lang="en-US" sz="2400" dirty="0"/>
              <a:t>if the agent decides </a:t>
            </a:r>
            <a:r>
              <a:rPr lang="en-US" sz="2400" i="1" dirty="0"/>
              <a:t>not</a:t>
            </a:r>
            <a:r>
              <a:rPr lang="en-US" sz="2400" dirty="0"/>
              <a:t> to do the task at the end of the current period </a:t>
            </a:r>
            <a:r>
              <a:rPr lang="en-US" sz="2400" i="1" dirty="0"/>
              <a:t>t</a:t>
            </a:r>
            <a:r>
              <a:rPr lang="en-US" sz="2400" dirty="0"/>
              <a:t>:</a:t>
            </a:r>
          </a:p>
          <a:p>
            <a:pPr eaLnBrk="1" hangingPunct="1"/>
            <a:endParaRPr lang="en-US" sz="2400" dirty="0"/>
          </a:p>
        </p:txBody>
      </p:sp>
      <p:graphicFrame>
        <p:nvGraphicFramePr>
          <p:cNvPr id="4098" name="Object 4"/>
          <p:cNvGraphicFramePr>
            <a:graphicFrameLocks noChangeAspect="1"/>
          </p:cNvGraphicFramePr>
          <p:nvPr>
            <p:extLst>
              <p:ext uri="{D42A27DB-BD31-4B8C-83A1-F6EECF244321}">
                <p14:modId xmlns:p14="http://schemas.microsoft.com/office/powerpoint/2010/main" val="4282078860"/>
              </p:ext>
            </p:extLst>
          </p:nvPr>
        </p:nvGraphicFramePr>
        <p:xfrm>
          <a:off x="1876425" y="4057650"/>
          <a:ext cx="5549900" cy="1077913"/>
        </p:xfrm>
        <a:graphic>
          <a:graphicData uri="http://schemas.openxmlformats.org/presentationml/2006/ole">
            <mc:AlternateContent xmlns:mc="http://schemas.openxmlformats.org/markup-compatibility/2006">
              <mc:Choice xmlns:v="urn:schemas-microsoft-com:vml" Requires="v">
                <p:oleObj name="Equation" r:id="rId3" imgW="2222280" imgH="431640" progId="Equation.DSMT4">
                  <p:embed/>
                </p:oleObj>
              </mc:Choice>
              <mc:Fallback>
                <p:oleObj name="Equation" r:id="rId3" imgW="2222280" imgH="431640" progId="Equation.DSMT4">
                  <p:embed/>
                  <p:pic>
                    <p:nvPicPr>
                      <p:cNvPr id="4098" name="Object 4"/>
                      <p:cNvPicPr>
                        <a:picLocks noChangeAspect="1" noChangeArrowheads="1"/>
                      </p:cNvPicPr>
                      <p:nvPr/>
                    </p:nvPicPr>
                    <p:blipFill>
                      <a:blip r:embed="rId4"/>
                      <a:srcRect/>
                      <a:stretch>
                        <a:fillRect/>
                      </a:stretch>
                    </p:blipFill>
                    <p:spPr bwMode="auto">
                      <a:xfrm>
                        <a:off x="1876425" y="4057650"/>
                        <a:ext cx="5549900" cy="1077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TextBox 6"/>
          <p:cNvSpPr txBox="1">
            <a:spLocks noChangeArrowheads="1"/>
          </p:cNvSpPr>
          <p:nvPr/>
        </p:nvSpPr>
        <p:spPr bwMode="auto">
          <a:xfrm>
            <a:off x="228600" y="5353050"/>
            <a:ext cx="2362200" cy="923330"/>
          </a:xfrm>
          <a:prstGeom prst="rect">
            <a:avLst/>
          </a:prstGeom>
          <a:noFill/>
          <a:ln w="9525">
            <a:solidFill>
              <a:srgbClr val="FF0000"/>
            </a:solidFill>
            <a:miter lim="800000"/>
            <a:headEnd/>
            <a:tailEnd/>
          </a:ln>
        </p:spPr>
        <p:txBody>
          <a:bodyPr>
            <a:spAutoFit/>
          </a:bodyPr>
          <a:lstStyle/>
          <a:p>
            <a:pPr eaLnBrk="1" hangingPunct="1"/>
            <a:r>
              <a:rPr lang="en-US" b="1" dirty="0">
                <a:solidFill>
                  <a:srgbClr val="FF0000"/>
                </a:solidFill>
                <a:cs typeface="Arial" charset="0"/>
              </a:rPr>
              <a:t>Cost you’ll pay for certain in </a:t>
            </a:r>
            <a:r>
              <a:rPr lang="en-US" b="1" i="1" dirty="0">
                <a:solidFill>
                  <a:srgbClr val="FF0000"/>
                </a:solidFill>
                <a:cs typeface="Arial" charset="0"/>
              </a:rPr>
              <a:t>t+1</a:t>
            </a:r>
            <a:r>
              <a:rPr lang="en-US" b="1" dirty="0">
                <a:solidFill>
                  <a:srgbClr val="FF0000"/>
                </a:solidFill>
                <a:cs typeface="Arial" charset="0"/>
              </a:rPr>
              <a:t>, since job not yet done</a:t>
            </a:r>
          </a:p>
        </p:txBody>
      </p:sp>
      <p:sp>
        <p:nvSpPr>
          <p:cNvPr id="4102" name="TextBox 7"/>
          <p:cNvSpPr txBox="1">
            <a:spLocks noChangeArrowheads="1"/>
          </p:cNvSpPr>
          <p:nvPr/>
        </p:nvSpPr>
        <p:spPr bwMode="auto">
          <a:xfrm>
            <a:off x="2590800" y="3352800"/>
            <a:ext cx="2514600" cy="646113"/>
          </a:xfrm>
          <a:prstGeom prst="rect">
            <a:avLst/>
          </a:prstGeom>
          <a:noFill/>
          <a:ln w="9525">
            <a:solidFill>
              <a:srgbClr val="7030A0"/>
            </a:solidFill>
            <a:miter lim="800000"/>
            <a:headEnd/>
            <a:tailEnd/>
          </a:ln>
        </p:spPr>
        <p:txBody>
          <a:bodyPr>
            <a:spAutoFit/>
          </a:bodyPr>
          <a:lstStyle/>
          <a:p>
            <a:pPr eaLnBrk="1" hangingPunct="1"/>
            <a:r>
              <a:rPr lang="en-US" b="1" dirty="0">
                <a:solidFill>
                  <a:srgbClr val="7030A0"/>
                </a:solidFill>
                <a:cs typeface="Arial" charset="0"/>
              </a:rPr>
              <a:t>Likelihood of doing it in </a:t>
            </a:r>
            <a:r>
              <a:rPr lang="en-US" b="1" i="1" dirty="0">
                <a:solidFill>
                  <a:srgbClr val="7030A0"/>
                </a:solidFill>
                <a:cs typeface="Arial" charset="0"/>
              </a:rPr>
              <a:t>t+1</a:t>
            </a:r>
          </a:p>
        </p:txBody>
      </p:sp>
      <p:sp>
        <p:nvSpPr>
          <p:cNvPr id="4103" name="TextBox 8"/>
          <p:cNvSpPr txBox="1">
            <a:spLocks noChangeArrowheads="1"/>
          </p:cNvSpPr>
          <p:nvPr/>
        </p:nvSpPr>
        <p:spPr bwMode="auto">
          <a:xfrm>
            <a:off x="3048000" y="5353050"/>
            <a:ext cx="2743200" cy="1200150"/>
          </a:xfrm>
          <a:prstGeom prst="rect">
            <a:avLst/>
          </a:prstGeom>
          <a:noFill/>
          <a:ln w="9525">
            <a:solidFill>
              <a:srgbClr val="0000FF"/>
            </a:solidFill>
            <a:miter lim="800000"/>
            <a:headEnd/>
            <a:tailEnd/>
          </a:ln>
        </p:spPr>
        <p:txBody>
          <a:bodyPr>
            <a:spAutoFit/>
          </a:bodyPr>
          <a:lstStyle/>
          <a:p>
            <a:pPr eaLnBrk="1" hangingPunct="1"/>
            <a:r>
              <a:rPr lang="en-US" b="1" dirty="0">
                <a:solidFill>
                  <a:srgbClr val="0000FF"/>
                </a:solidFill>
                <a:cs typeface="Arial" charset="0"/>
              </a:rPr>
              <a:t>Expected cost conditional on drawing a low enough </a:t>
            </a:r>
            <a:r>
              <a:rPr lang="en-US" b="1" i="1" dirty="0">
                <a:solidFill>
                  <a:srgbClr val="0000FF"/>
                </a:solidFill>
                <a:cs typeface="Arial" charset="0"/>
              </a:rPr>
              <a:t>c</a:t>
            </a:r>
            <a:r>
              <a:rPr lang="en-US" b="1" i="1" baseline="30000" dirty="0">
                <a:solidFill>
                  <a:srgbClr val="0000FF"/>
                </a:solidFill>
                <a:cs typeface="Arial" charset="0"/>
              </a:rPr>
              <a:t>*</a:t>
            </a:r>
            <a:r>
              <a:rPr lang="en-US" b="1" dirty="0">
                <a:solidFill>
                  <a:srgbClr val="0000FF"/>
                </a:solidFill>
                <a:cs typeface="Arial" charset="0"/>
              </a:rPr>
              <a:t> so that you do it in </a:t>
            </a:r>
            <a:r>
              <a:rPr lang="en-US" b="1" i="1" dirty="0">
                <a:solidFill>
                  <a:srgbClr val="0000FF"/>
                </a:solidFill>
                <a:cs typeface="Arial" charset="0"/>
              </a:rPr>
              <a:t>t+1</a:t>
            </a:r>
          </a:p>
        </p:txBody>
      </p:sp>
      <p:sp>
        <p:nvSpPr>
          <p:cNvPr id="10" name="TextBox 9"/>
          <p:cNvSpPr txBox="1"/>
          <p:nvPr/>
        </p:nvSpPr>
        <p:spPr>
          <a:xfrm>
            <a:off x="5715000" y="3352800"/>
            <a:ext cx="2514600" cy="646113"/>
          </a:xfrm>
          <a:prstGeom prst="rect">
            <a:avLst/>
          </a:prstGeom>
          <a:noFill/>
          <a:ln>
            <a:solidFill>
              <a:schemeClr val="accent3">
                <a:lumMod val="25000"/>
              </a:schemeClr>
            </a:solidFill>
          </a:ln>
        </p:spPr>
        <p:txBody>
          <a:bodyPr>
            <a:spAutoFit/>
          </a:bodyPr>
          <a:lstStyle/>
          <a:p>
            <a:pPr eaLnBrk="1" hangingPunct="1">
              <a:defRPr/>
            </a:pPr>
            <a:r>
              <a:rPr lang="en-US" b="1" dirty="0">
                <a:solidFill>
                  <a:srgbClr val="FFFFFF">
                    <a:lumMod val="25000"/>
                  </a:srgbClr>
                </a:solidFill>
                <a:cs typeface="Arial" charset="0"/>
              </a:rPr>
              <a:t>Likelihood of not doing it in </a:t>
            </a:r>
            <a:r>
              <a:rPr lang="en-US" b="1" i="1" dirty="0">
                <a:solidFill>
                  <a:srgbClr val="FFFFFF">
                    <a:lumMod val="25000"/>
                  </a:srgbClr>
                </a:solidFill>
                <a:cs typeface="Arial" charset="0"/>
              </a:rPr>
              <a:t>t+1</a:t>
            </a:r>
          </a:p>
        </p:txBody>
      </p:sp>
      <p:sp>
        <p:nvSpPr>
          <p:cNvPr id="4105" name="TextBox 10"/>
          <p:cNvSpPr txBox="1">
            <a:spLocks noChangeArrowheads="1"/>
          </p:cNvSpPr>
          <p:nvPr/>
        </p:nvSpPr>
        <p:spPr bwMode="auto">
          <a:xfrm>
            <a:off x="6248400" y="5353050"/>
            <a:ext cx="2209800" cy="1200329"/>
          </a:xfrm>
          <a:prstGeom prst="rect">
            <a:avLst/>
          </a:prstGeom>
          <a:noFill/>
          <a:ln w="9525">
            <a:solidFill>
              <a:srgbClr val="66FF33"/>
            </a:solidFill>
            <a:miter lim="800000"/>
            <a:headEnd/>
            <a:tailEnd/>
          </a:ln>
        </p:spPr>
        <p:txBody>
          <a:bodyPr>
            <a:spAutoFit/>
          </a:bodyPr>
          <a:lstStyle/>
          <a:p>
            <a:pPr eaLnBrk="1" hangingPunct="1"/>
            <a:r>
              <a:rPr lang="en-US" b="1" dirty="0">
                <a:solidFill>
                  <a:srgbClr val="66FF33"/>
                </a:solidFill>
                <a:cs typeface="Arial" charset="0"/>
              </a:rPr>
              <a:t>Expected cost starting in </a:t>
            </a:r>
            <a:r>
              <a:rPr lang="en-US" b="1" i="1" dirty="0">
                <a:solidFill>
                  <a:srgbClr val="66FF33"/>
                </a:solidFill>
                <a:cs typeface="Arial" charset="0"/>
              </a:rPr>
              <a:t>t+2</a:t>
            </a:r>
            <a:r>
              <a:rPr lang="en-US" b="1" dirty="0">
                <a:solidFill>
                  <a:srgbClr val="66FF33"/>
                </a:solidFill>
                <a:cs typeface="Arial" charset="0"/>
              </a:rPr>
              <a:t> if project was not done in </a:t>
            </a:r>
            <a:r>
              <a:rPr lang="en-US" b="1" i="1" dirty="0">
                <a:solidFill>
                  <a:srgbClr val="66FF33"/>
                </a:solidFill>
                <a:cs typeface="Arial" charset="0"/>
              </a:rPr>
              <a:t>t+1</a:t>
            </a:r>
          </a:p>
        </p:txBody>
      </p:sp>
      <p:cxnSp>
        <p:nvCxnSpPr>
          <p:cNvPr id="4106" name="Straight Arrow Connector 12"/>
          <p:cNvCxnSpPr>
            <a:cxnSpLocks noChangeShapeType="1"/>
          </p:cNvCxnSpPr>
          <p:nvPr/>
        </p:nvCxnSpPr>
        <p:spPr bwMode="auto">
          <a:xfrm rot="5400000" flipH="1" flipV="1">
            <a:off x="2247900" y="4991100"/>
            <a:ext cx="685800" cy="304800"/>
          </a:xfrm>
          <a:prstGeom prst="straightConnector1">
            <a:avLst/>
          </a:prstGeom>
          <a:noFill/>
          <a:ln w="25400" algn="ctr">
            <a:solidFill>
              <a:srgbClr val="FF0000"/>
            </a:solidFill>
            <a:round/>
            <a:headEnd/>
            <a:tailEnd type="arrow" w="med" len="med"/>
          </a:ln>
        </p:spPr>
      </p:cxnSp>
      <p:cxnSp>
        <p:nvCxnSpPr>
          <p:cNvPr id="4107" name="Straight Arrow Connector 13"/>
          <p:cNvCxnSpPr>
            <a:cxnSpLocks noChangeShapeType="1"/>
          </p:cNvCxnSpPr>
          <p:nvPr/>
        </p:nvCxnSpPr>
        <p:spPr bwMode="auto">
          <a:xfrm rot="16200000" flipV="1">
            <a:off x="4686300" y="5219700"/>
            <a:ext cx="304800" cy="228600"/>
          </a:xfrm>
          <a:prstGeom prst="straightConnector1">
            <a:avLst/>
          </a:prstGeom>
          <a:noFill/>
          <a:ln w="25400" algn="ctr">
            <a:solidFill>
              <a:srgbClr val="0000FF"/>
            </a:solidFill>
            <a:round/>
            <a:headEnd/>
            <a:tailEnd type="arrow" w="med" len="med"/>
          </a:ln>
        </p:spPr>
      </p:cxnSp>
      <p:cxnSp>
        <p:nvCxnSpPr>
          <p:cNvPr id="4108" name="Straight Arrow Connector 18"/>
          <p:cNvCxnSpPr>
            <a:cxnSpLocks noChangeShapeType="1"/>
          </p:cNvCxnSpPr>
          <p:nvPr/>
        </p:nvCxnSpPr>
        <p:spPr bwMode="auto">
          <a:xfrm rot="10800000">
            <a:off x="7239000" y="4800600"/>
            <a:ext cx="990600" cy="685800"/>
          </a:xfrm>
          <a:prstGeom prst="straightConnector1">
            <a:avLst/>
          </a:prstGeom>
          <a:noFill/>
          <a:ln w="25400" algn="ctr">
            <a:solidFill>
              <a:srgbClr val="66FF33"/>
            </a:solidFill>
            <a:round/>
            <a:headEnd/>
            <a:tailEnd type="arrow" w="med" len="med"/>
          </a:ln>
        </p:spPr>
      </p:cxnSp>
      <p:cxnSp>
        <p:nvCxnSpPr>
          <p:cNvPr id="4109" name="Straight Arrow Connector 20"/>
          <p:cNvCxnSpPr>
            <a:cxnSpLocks noChangeShapeType="1"/>
          </p:cNvCxnSpPr>
          <p:nvPr/>
        </p:nvCxnSpPr>
        <p:spPr bwMode="auto">
          <a:xfrm flipH="1">
            <a:off x="3810000" y="3733800"/>
            <a:ext cx="381000" cy="533400"/>
          </a:xfrm>
          <a:prstGeom prst="straightConnector1">
            <a:avLst/>
          </a:prstGeom>
          <a:noFill/>
          <a:ln w="25400" algn="ctr">
            <a:solidFill>
              <a:srgbClr val="7030A0"/>
            </a:solidFill>
            <a:round/>
            <a:headEnd/>
            <a:tailEnd type="arrow" w="med" len="med"/>
          </a:ln>
        </p:spPr>
      </p:cxnSp>
      <p:cxnSp>
        <p:nvCxnSpPr>
          <p:cNvPr id="4110" name="Straight Arrow Connector 23"/>
          <p:cNvCxnSpPr>
            <a:cxnSpLocks noChangeShapeType="1"/>
          </p:cNvCxnSpPr>
          <p:nvPr/>
        </p:nvCxnSpPr>
        <p:spPr bwMode="auto">
          <a:xfrm rot="5400000">
            <a:off x="6057900" y="4136231"/>
            <a:ext cx="304800" cy="76200"/>
          </a:xfrm>
          <a:prstGeom prst="straightConnector1">
            <a:avLst/>
          </a:prstGeom>
          <a:noFill/>
          <a:ln w="25400" algn="ctr">
            <a:solidFill>
              <a:srgbClr val="808000"/>
            </a:solidFill>
            <a:round/>
            <a:headEnd/>
            <a:tailEnd type="arrow" w="med" len="med"/>
          </a:ln>
        </p:spPr>
      </p:cxnSp>
    </p:spTree>
    <p:extLst>
      <p:ext uri="{BB962C8B-B14F-4D97-AF65-F5344CB8AC3E}">
        <p14:creationId xmlns:p14="http://schemas.microsoft.com/office/powerpoint/2010/main" val="4096959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533400" y="304800"/>
            <a:ext cx="7772400" cy="4114800"/>
          </a:xfrm>
        </p:spPr>
        <p:txBody>
          <a:bodyPr/>
          <a:lstStyle/>
          <a:p>
            <a:pPr eaLnBrk="1" hangingPunct="1"/>
            <a:r>
              <a:rPr lang="en-US" sz="2400" dirty="0"/>
              <a:t>In equilibrium, the sophisticate needs to be exactly indifferent between acting now and waiting.</a:t>
            </a:r>
          </a:p>
          <a:p>
            <a:pPr eaLnBrk="1" hangingPunct="1"/>
            <a:endParaRPr lang="en-US" sz="2400" dirty="0"/>
          </a:p>
          <a:p>
            <a:pPr eaLnBrk="1" hangingPunct="1"/>
            <a:endParaRPr lang="en-US" sz="2400" dirty="0"/>
          </a:p>
          <a:p>
            <a:pPr eaLnBrk="1" hangingPunct="1"/>
            <a:r>
              <a:rPr lang="en-US" sz="2400" dirty="0"/>
              <a:t>Solve for </a:t>
            </a:r>
            <a:r>
              <a:rPr lang="en-US" sz="2400" i="1" dirty="0">
                <a:latin typeface="Times New Roman" pitchFamily="18" charset="0"/>
                <a:cs typeface="Times New Roman" pitchFamily="18" charset="0"/>
              </a:rPr>
              <a:t>c</a:t>
            </a:r>
            <a:r>
              <a:rPr lang="en-US" sz="2400" baseline="30000" dirty="0">
                <a:latin typeface="Times New Roman" pitchFamily="18" charset="0"/>
                <a:cs typeface="Times New Roman" pitchFamily="18" charset="0"/>
              </a:rPr>
              <a:t>*</a:t>
            </a:r>
            <a:r>
              <a:rPr lang="en-US" dirty="0"/>
              <a:t>.</a:t>
            </a:r>
          </a:p>
          <a:p>
            <a:pPr marL="0" indent="0" eaLnBrk="1" hangingPunct="1">
              <a:buNone/>
            </a:pPr>
            <a:endParaRPr lang="en-US" sz="2400" dirty="0"/>
          </a:p>
          <a:p>
            <a:pPr eaLnBrk="1" hangingPunct="1"/>
            <a:r>
              <a:rPr lang="en-US" dirty="0"/>
              <a:t>E</a:t>
            </a:r>
            <a:r>
              <a:rPr lang="en-US" sz="2400" dirty="0"/>
              <a:t>xpected delay is:</a:t>
            </a:r>
          </a:p>
          <a:p>
            <a:pPr eaLnBrk="1" hangingPunct="1">
              <a:buNone/>
            </a:pPr>
            <a:endParaRPr lang="en-US" sz="2400" dirty="0"/>
          </a:p>
          <a:p>
            <a:pPr eaLnBrk="1" hangingPunct="1">
              <a:buNone/>
            </a:pPr>
            <a:endParaRPr lang="en-US" sz="800" dirty="0"/>
          </a:p>
        </p:txBody>
      </p:sp>
      <p:graphicFrame>
        <p:nvGraphicFramePr>
          <p:cNvPr id="3" name="Object 2"/>
          <p:cNvGraphicFramePr>
            <a:graphicFrameLocks noChangeAspect="1"/>
          </p:cNvGraphicFramePr>
          <p:nvPr>
            <p:extLst>
              <p:ext uri="{D42A27DB-BD31-4B8C-83A1-F6EECF244321}">
                <p14:modId xmlns:p14="http://schemas.microsoft.com/office/powerpoint/2010/main" val="1642667810"/>
              </p:ext>
            </p:extLst>
          </p:nvPr>
        </p:nvGraphicFramePr>
        <p:xfrm>
          <a:off x="1025525" y="1295400"/>
          <a:ext cx="6821488" cy="476250"/>
        </p:xfrm>
        <a:graphic>
          <a:graphicData uri="http://schemas.openxmlformats.org/presentationml/2006/ole">
            <mc:AlternateContent xmlns:mc="http://schemas.openxmlformats.org/markup-compatibility/2006">
              <mc:Choice xmlns:v="urn:schemas-microsoft-com:vml" Requires="v">
                <p:oleObj name="Equation" r:id="rId3" imgW="2908080" imgH="203040" progId="Equation.DSMT4">
                  <p:embed/>
                </p:oleObj>
              </mc:Choice>
              <mc:Fallback>
                <p:oleObj name="Equation" r:id="rId3" imgW="2908080" imgH="203040" progId="Equation.DSMT4">
                  <p:embed/>
                  <p:pic>
                    <p:nvPicPr>
                      <p:cNvPr id="3" name="Object 2"/>
                      <p:cNvPicPr>
                        <a:picLocks noChangeAspect="1" noChangeArrowheads="1"/>
                      </p:cNvPicPr>
                      <p:nvPr/>
                    </p:nvPicPr>
                    <p:blipFill>
                      <a:blip r:embed="rId4"/>
                      <a:srcRect/>
                      <a:stretch>
                        <a:fillRect/>
                      </a:stretch>
                    </p:blipFill>
                    <p:spPr bwMode="auto">
                      <a:xfrm>
                        <a:off x="1025525" y="1295400"/>
                        <a:ext cx="6821488" cy="476250"/>
                      </a:xfrm>
                      <a:prstGeom prst="rect">
                        <a:avLst/>
                      </a:prstGeom>
                      <a:noFill/>
                    </p:spPr>
                  </p:pic>
                </p:oleObj>
              </mc:Fallback>
            </mc:AlternateContent>
          </a:graphicData>
        </a:graphic>
      </p:graphicFrame>
      <p:graphicFrame>
        <p:nvGraphicFramePr>
          <p:cNvPr id="26630" name="Object 6"/>
          <p:cNvGraphicFramePr>
            <a:graphicFrameLocks noChangeAspect="1"/>
          </p:cNvGraphicFramePr>
          <p:nvPr>
            <p:extLst>
              <p:ext uri="{D42A27DB-BD31-4B8C-83A1-F6EECF244321}">
                <p14:modId xmlns:p14="http://schemas.microsoft.com/office/powerpoint/2010/main" val="2885634894"/>
              </p:ext>
            </p:extLst>
          </p:nvPr>
        </p:nvGraphicFramePr>
        <p:xfrm>
          <a:off x="381000" y="3365500"/>
          <a:ext cx="8467905" cy="977900"/>
        </p:xfrm>
        <a:graphic>
          <a:graphicData uri="http://schemas.openxmlformats.org/presentationml/2006/ole">
            <mc:AlternateContent xmlns:mc="http://schemas.openxmlformats.org/markup-compatibility/2006">
              <mc:Choice xmlns:v="urn:schemas-microsoft-com:vml" Requires="v">
                <p:oleObj name="Equation" r:id="rId5" imgW="3568680" imgH="393480" progId="Equation.DSMT4">
                  <p:embed/>
                </p:oleObj>
              </mc:Choice>
              <mc:Fallback>
                <p:oleObj name="Equation" r:id="rId5" imgW="3568680" imgH="393480" progId="Equation.DSMT4">
                  <p:embed/>
                  <p:pic>
                    <p:nvPicPr>
                      <p:cNvPr id="26630" name="Object 6"/>
                      <p:cNvPicPr>
                        <a:picLocks noChangeAspect="1" noChangeArrowheads="1"/>
                      </p:cNvPicPr>
                      <p:nvPr/>
                    </p:nvPicPr>
                    <p:blipFill>
                      <a:blip r:embed="rId6"/>
                      <a:srcRect/>
                      <a:stretch>
                        <a:fillRect/>
                      </a:stretch>
                    </p:blipFill>
                    <p:spPr bwMode="auto">
                      <a:xfrm>
                        <a:off x="381000" y="3365500"/>
                        <a:ext cx="8467905" cy="977900"/>
                      </a:xfrm>
                      <a:prstGeom prst="rect">
                        <a:avLst/>
                      </a:prstGeom>
                      <a:noFill/>
                    </p:spPr>
                  </p:pic>
                </p:oleObj>
              </mc:Fallback>
            </mc:AlternateContent>
          </a:graphicData>
        </a:graphic>
      </p:graphicFrame>
    </p:spTree>
    <p:extLst>
      <p:ext uri="{BB962C8B-B14F-4D97-AF65-F5344CB8AC3E}">
        <p14:creationId xmlns:p14="http://schemas.microsoft.com/office/powerpoint/2010/main" val="1235548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srgbClr val="000000"/>
              </a:solidFill>
            </a:endParaRPr>
          </a:p>
          <a:p>
            <a:endParaRPr lang="en-US">
              <a:solidFill>
                <a:srgbClr val="000000"/>
              </a:solidFill>
            </a:endParaRPr>
          </a:p>
        </p:txBody>
      </p:sp>
      <p:graphicFrame>
        <p:nvGraphicFramePr>
          <p:cNvPr id="296962" name="Object 2"/>
          <p:cNvGraphicFramePr>
            <a:graphicFrameLocks noChangeAspect="1"/>
          </p:cNvGraphicFramePr>
          <p:nvPr/>
        </p:nvGraphicFramePr>
        <p:xfrm>
          <a:off x="990600" y="228600"/>
          <a:ext cx="7488905" cy="6400800"/>
        </p:xfrm>
        <a:graphic>
          <a:graphicData uri="http://schemas.openxmlformats.org/presentationml/2006/ole">
            <mc:AlternateContent xmlns:mc="http://schemas.openxmlformats.org/markup-compatibility/2006">
              <mc:Choice xmlns:v="urn:schemas-microsoft-com:vml" Requires="v">
                <p:oleObj name="Equation" r:id="rId2" imgW="3238200" imgH="2641320" progId="Equation.DSMT4">
                  <p:embed/>
                </p:oleObj>
              </mc:Choice>
              <mc:Fallback>
                <p:oleObj name="Equation" r:id="rId2" imgW="3238200" imgH="2641320" progId="Equation.DSMT4">
                  <p:embed/>
                  <p:pic>
                    <p:nvPicPr>
                      <p:cNvPr id="29696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8600"/>
                        <a:ext cx="7488905" cy="640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30801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How does introducing </a:t>
            </a:r>
            <a:r>
              <a:rPr lang="el-GR" sz="3600" i="1" dirty="0">
                <a:latin typeface="Times New Roman" pitchFamily="18" charset="0"/>
                <a:cs typeface="Times New Roman" pitchFamily="18" charset="0"/>
              </a:rPr>
              <a:t>β</a:t>
            </a:r>
            <a:r>
              <a:rPr lang="en-US" sz="3600" dirty="0">
                <a:latin typeface="Times New Roman" pitchFamily="18" charset="0"/>
                <a:cs typeface="Times New Roman" pitchFamily="18" charset="0"/>
              </a:rPr>
              <a:t> &lt; 1 </a:t>
            </a:r>
            <a:r>
              <a:rPr lang="en-US" sz="3600" dirty="0"/>
              <a:t>change the expected delay time?</a:t>
            </a:r>
          </a:p>
        </p:txBody>
      </p:sp>
      <p:graphicFrame>
        <p:nvGraphicFramePr>
          <p:cNvPr id="69634" name="Object 2"/>
          <p:cNvGraphicFramePr>
            <a:graphicFrameLocks noChangeAspect="1"/>
          </p:cNvGraphicFramePr>
          <p:nvPr/>
        </p:nvGraphicFramePr>
        <p:xfrm>
          <a:off x="835085" y="1676400"/>
          <a:ext cx="7318315" cy="2887524"/>
        </p:xfrm>
        <a:graphic>
          <a:graphicData uri="http://schemas.openxmlformats.org/presentationml/2006/ole">
            <mc:AlternateContent xmlns:mc="http://schemas.openxmlformats.org/markup-compatibility/2006">
              <mc:Choice xmlns:v="urn:schemas-microsoft-com:vml" Requires="v">
                <p:oleObj name="Equation" r:id="rId3" imgW="3238200" imgH="1218960" progId="Equation.DSMT4">
                  <p:embed/>
                </p:oleObj>
              </mc:Choice>
              <mc:Fallback>
                <p:oleObj name="Equation" r:id="rId3" imgW="3238200" imgH="1218960" progId="Equation.DSMT4">
                  <p:embed/>
                  <p:pic>
                    <p:nvPicPr>
                      <p:cNvPr id="6963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085" y="1676400"/>
                        <a:ext cx="7318315" cy="28875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304800" y="4872335"/>
            <a:ext cx="8839200" cy="1569660"/>
          </a:xfrm>
          <a:prstGeom prst="rect">
            <a:avLst/>
          </a:prstGeom>
          <a:noFill/>
        </p:spPr>
        <p:txBody>
          <a:bodyPr wrap="square" rtlCol="0">
            <a:spAutoFit/>
          </a:bodyPr>
          <a:lstStyle/>
          <a:p>
            <a:pPr eaLnBrk="1" hangingPunct="1"/>
            <a:r>
              <a:rPr lang="en-US" sz="2400" dirty="0">
                <a:solidFill>
                  <a:srgbClr val="000000"/>
                </a:solidFill>
                <a:cs typeface="Arial" charset="0"/>
              </a:rPr>
              <a:t>If  </a:t>
            </a:r>
            <a:r>
              <a:rPr lang="el-GR" sz="2400" i="1" dirty="0">
                <a:solidFill>
                  <a:srgbClr val="000000"/>
                </a:solidFill>
                <a:latin typeface="Times New Roman" pitchFamily="18" charset="0"/>
                <a:cs typeface="Times New Roman" pitchFamily="18" charset="0"/>
              </a:rPr>
              <a:t>β</a:t>
            </a:r>
            <a:r>
              <a:rPr lang="en-US" sz="2400" dirty="0">
                <a:solidFill>
                  <a:srgbClr val="000000"/>
                </a:solidFill>
                <a:latin typeface="Times New Roman" pitchFamily="18" charset="0"/>
                <a:cs typeface="Times New Roman" pitchFamily="18" charset="0"/>
              </a:rPr>
              <a:t>=2/3</a:t>
            </a:r>
            <a:r>
              <a:rPr lang="en-US" sz="2400" dirty="0">
                <a:solidFill>
                  <a:srgbClr val="000000"/>
                </a:solidFill>
                <a:cs typeface="Arial" charset="0"/>
              </a:rPr>
              <a:t>, then the delay time is scaled up by a factor of</a:t>
            </a:r>
          </a:p>
          <a:p>
            <a:pPr eaLnBrk="1" hangingPunct="1"/>
            <a:endParaRPr lang="en-US" sz="2400" dirty="0">
              <a:solidFill>
                <a:srgbClr val="000000"/>
              </a:solidFill>
              <a:cs typeface="Arial" charset="0"/>
            </a:endParaRPr>
          </a:p>
          <a:p>
            <a:pPr eaLnBrk="1" hangingPunct="1"/>
            <a:r>
              <a:rPr lang="en-US" sz="2400" dirty="0">
                <a:solidFill>
                  <a:srgbClr val="000000"/>
                </a:solidFill>
                <a:cs typeface="Arial" charset="0"/>
              </a:rPr>
              <a:t>In other words, it takes       times longer than it “should” to finish the project </a:t>
            </a:r>
          </a:p>
        </p:txBody>
      </p:sp>
      <p:graphicFrame>
        <p:nvGraphicFramePr>
          <p:cNvPr id="6" name="Object 5"/>
          <p:cNvGraphicFramePr>
            <a:graphicFrameLocks noChangeAspect="1"/>
          </p:cNvGraphicFramePr>
          <p:nvPr/>
        </p:nvGraphicFramePr>
        <p:xfrm>
          <a:off x="7769225" y="4867275"/>
          <a:ext cx="484188" cy="390525"/>
        </p:xfrm>
        <a:graphic>
          <a:graphicData uri="http://schemas.openxmlformats.org/presentationml/2006/ole">
            <mc:AlternateContent xmlns:mc="http://schemas.openxmlformats.org/markup-compatibility/2006">
              <mc:Choice xmlns:v="urn:schemas-microsoft-com:vml" Requires="v">
                <p:oleObj name="Equation" r:id="rId5" imgW="266400" imgH="215640" progId="Equation.DSMT4">
                  <p:embed/>
                </p:oleObj>
              </mc:Choice>
              <mc:Fallback>
                <p:oleObj name="Equation" r:id="rId5" imgW="266400" imgH="215640" progId="Equation.DSMT4">
                  <p:embed/>
                  <p:pic>
                    <p:nvPicPr>
                      <p:cNvPr id="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9225" y="4867275"/>
                        <a:ext cx="484188"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1668" name="Object 4"/>
          <p:cNvGraphicFramePr>
            <a:graphicFrameLocks noChangeAspect="1"/>
          </p:cNvGraphicFramePr>
          <p:nvPr/>
        </p:nvGraphicFramePr>
        <p:xfrm>
          <a:off x="3500438" y="5629275"/>
          <a:ext cx="438150" cy="390525"/>
        </p:xfrm>
        <a:graphic>
          <a:graphicData uri="http://schemas.openxmlformats.org/presentationml/2006/ole">
            <mc:AlternateContent xmlns:mc="http://schemas.openxmlformats.org/markup-compatibility/2006">
              <mc:Choice xmlns:v="urn:schemas-microsoft-com:vml" Requires="v">
                <p:oleObj name="Equation" r:id="rId7" imgW="241200" imgH="215640" progId="Equation.DSMT4">
                  <p:embed/>
                </p:oleObj>
              </mc:Choice>
              <mc:Fallback>
                <p:oleObj name="Equation" r:id="rId7" imgW="241200" imgH="215640" progId="Equation.DSMT4">
                  <p:embed/>
                  <p:pic>
                    <p:nvPicPr>
                      <p:cNvPr id="241668"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0438" y="5629275"/>
                        <a:ext cx="438150"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20136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 vs. </a:t>
            </a:r>
            <a:r>
              <a:rPr lang="en-US"/>
              <a:t>V hat</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endParaRPr lang="en-US">
              <a:solidFill>
                <a:srgbClr val="000000"/>
              </a:solidFill>
            </a:endParaRPr>
          </a:p>
          <a:p>
            <a:endParaRPr lang="en-US">
              <a:solidFill>
                <a:srgbClr val="000000"/>
              </a:solidFill>
            </a:endParaRPr>
          </a:p>
        </p:txBody>
      </p:sp>
    </p:spTree>
    <p:extLst>
      <p:ext uri="{BB962C8B-B14F-4D97-AF65-F5344CB8AC3E}">
        <p14:creationId xmlns:p14="http://schemas.microsoft.com/office/powerpoint/2010/main" val="207575743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228600"/>
            <a:ext cx="7772400" cy="1143000"/>
          </a:xfrm>
        </p:spPr>
        <p:txBody>
          <a:bodyPr/>
          <a:lstStyle/>
          <a:p>
            <a:pPr eaLnBrk="1" hangingPunct="1"/>
            <a:r>
              <a:rPr lang="en-US" sz="3200" dirty="0">
                <a:cs typeface="Arial" charset="0"/>
              </a:rPr>
              <a:t>A model of procrastination: </a:t>
            </a:r>
            <a:r>
              <a:rPr lang="en-US" sz="3200" dirty="0" err="1">
                <a:cs typeface="Arial" charset="0"/>
              </a:rPr>
              <a:t>naifs</a:t>
            </a:r>
            <a:endParaRPr lang="en-US" sz="3200" dirty="0">
              <a:cs typeface="Arial" charset="0"/>
            </a:endParaRPr>
          </a:p>
        </p:txBody>
      </p:sp>
      <p:sp>
        <p:nvSpPr>
          <p:cNvPr id="302083" name="Rectangle 3"/>
          <p:cNvSpPr>
            <a:spLocks noGrp="1" noChangeArrowheads="1"/>
          </p:cNvSpPr>
          <p:nvPr>
            <p:ph type="body" idx="1"/>
          </p:nvPr>
        </p:nvSpPr>
        <p:spPr>
          <a:xfrm>
            <a:off x="457200" y="1219200"/>
            <a:ext cx="8382000" cy="4114800"/>
          </a:xfrm>
        </p:spPr>
        <p:txBody>
          <a:bodyPr/>
          <a:lstStyle/>
          <a:p>
            <a:pPr marL="457200" indent="-457200" eaLnBrk="1" hangingPunct="1"/>
            <a:r>
              <a:rPr lang="en-US" sz="2400" dirty="0"/>
              <a:t>Same assumptions as before, but…</a:t>
            </a:r>
          </a:p>
          <a:p>
            <a:pPr marL="457200" indent="-457200" eaLnBrk="1" hangingPunct="1"/>
            <a:r>
              <a:rPr lang="en-US" sz="2400" dirty="0"/>
              <a:t>Agent has naive forecasts of her own future behavior.</a:t>
            </a:r>
          </a:p>
          <a:p>
            <a:pPr marL="457200" indent="-457200" eaLnBrk="1" hangingPunct="1"/>
            <a:r>
              <a:rPr lang="en-US" dirty="0"/>
              <a:t>She thinks that future selves will act as if </a:t>
            </a:r>
            <a:r>
              <a:rPr lang="el-GR" i="1" dirty="0">
                <a:latin typeface="Times New Roman" pitchFamily="18" charset="0"/>
                <a:cs typeface="Times New Roman" pitchFamily="18" charset="0"/>
              </a:rPr>
              <a:t>β</a:t>
            </a:r>
            <a:r>
              <a:rPr lang="en-US" dirty="0">
                <a:latin typeface="Times New Roman" pitchFamily="18" charset="0"/>
                <a:cs typeface="Times New Roman" pitchFamily="18" charset="0"/>
              </a:rPr>
              <a:t> = 1</a:t>
            </a:r>
            <a:r>
              <a:rPr lang="en-US" dirty="0"/>
              <a:t>.</a:t>
            </a:r>
          </a:p>
          <a:p>
            <a:pPr marL="457200" indent="-457200" eaLnBrk="1" hangingPunct="1"/>
            <a:r>
              <a:rPr lang="en-US" sz="2400" dirty="0"/>
              <a:t>So she (</a:t>
            </a:r>
            <a:r>
              <a:rPr lang="en-US" sz="2400" b="1" dirty="0"/>
              <a:t>mistakenly</a:t>
            </a:r>
            <a:r>
              <a:rPr lang="en-US" sz="2400" dirty="0"/>
              <a:t>) thinks that future selves will pick an action threshold of </a:t>
            </a:r>
          </a:p>
        </p:txBody>
      </p:sp>
      <p:graphicFrame>
        <p:nvGraphicFramePr>
          <p:cNvPr id="245762" name="Object 2"/>
          <p:cNvGraphicFramePr>
            <a:graphicFrameLocks noChangeAspect="1"/>
          </p:cNvGraphicFramePr>
          <p:nvPr/>
        </p:nvGraphicFramePr>
        <p:xfrm>
          <a:off x="3124200" y="3581400"/>
          <a:ext cx="2549525" cy="1325563"/>
        </p:xfrm>
        <a:graphic>
          <a:graphicData uri="http://schemas.openxmlformats.org/presentationml/2006/ole">
            <mc:AlternateContent xmlns:mc="http://schemas.openxmlformats.org/markup-compatibility/2006">
              <mc:Choice xmlns:v="urn:schemas-microsoft-com:vml" Requires="v">
                <p:oleObj name="Equation" r:id="rId3" imgW="1269720" imgH="660240" progId="Equation.DSMT4">
                  <p:embed/>
                </p:oleObj>
              </mc:Choice>
              <mc:Fallback>
                <p:oleObj name="Equation" r:id="rId3" imgW="1269720" imgH="660240" progId="Equation.DSMT4">
                  <p:embed/>
                  <p:pic>
                    <p:nvPicPr>
                      <p:cNvPr id="24576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581400"/>
                        <a:ext cx="2549525" cy="1325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83197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533400" y="304800"/>
            <a:ext cx="7772400" cy="4114800"/>
          </a:xfrm>
        </p:spPr>
        <p:txBody>
          <a:bodyPr/>
          <a:lstStyle/>
          <a:p>
            <a:pPr eaLnBrk="1" hangingPunct="1"/>
            <a:r>
              <a:rPr lang="en-US" sz="2400" dirty="0"/>
              <a:t>In equilibrium, the </a:t>
            </a:r>
            <a:r>
              <a:rPr lang="en-US" sz="2400" dirty="0" err="1"/>
              <a:t>naif</a:t>
            </a:r>
            <a:r>
              <a:rPr lang="en-US" sz="2400" dirty="0"/>
              <a:t> needs to be exactly indifferent between acting now and waiting.</a:t>
            </a:r>
          </a:p>
          <a:p>
            <a:pPr eaLnBrk="1" hangingPunct="1"/>
            <a:endParaRPr lang="en-US" sz="2400" dirty="0"/>
          </a:p>
          <a:p>
            <a:pPr eaLnBrk="1" hangingPunct="1"/>
            <a:endParaRPr lang="en-US" sz="2400" dirty="0"/>
          </a:p>
          <a:p>
            <a:pPr eaLnBrk="1" hangingPunct="1"/>
            <a:endParaRPr lang="en-US" sz="2400" dirty="0"/>
          </a:p>
          <a:p>
            <a:pPr eaLnBrk="1" hangingPunct="1"/>
            <a:endParaRPr lang="en-US" sz="2400" dirty="0"/>
          </a:p>
          <a:p>
            <a:pPr eaLnBrk="1" hangingPunct="1"/>
            <a:endParaRPr lang="en-US" dirty="0"/>
          </a:p>
          <a:p>
            <a:pPr eaLnBrk="1" hangingPunct="1"/>
            <a:endParaRPr lang="en-US" sz="2400" dirty="0"/>
          </a:p>
          <a:p>
            <a:pPr eaLnBrk="1" hangingPunct="1"/>
            <a:r>
              <a:rPr lang="en-US" dirty="0"/>
              <a:t>To solve for </a:t>
            </a:r>
            <a:r>
              <a:rPr lang="en-US" i="1" dirty="0">
                <a:latin typeface="Times New Roman" pitchFamily="18" charset="0"/>
                <a:cs typeface="Times New Roman" pitchFamily="18" charset="0"/>
              </a:rPr>
              <a:t>V</a:t>
            </a:r>
            <a:r>
              <a:rPr lang="en-US" dirty="0"/>
              <a:t>, recall that:</a:t>
            </a:r>
          </a:p>
          <a:p>
            <a:pPr eaLnBrk="1" hangingPunct="1"/>
            <a:endParaRPr lang="en-US" sz="2400" dirty="0"/>
          </a:p>
          <a:p>
            <a:pPr eaLnBrk="1" hangingPunct="1"/>
            <a:endParaRPr lang="en-US" sz="2400" dirty="0"/>
          </a:p>
          <a:p>
            <a:pPr eaLnBrk="1" hangingPunct="1"/>
            <a:endParaRPr lang="en-US" dirty="0"/>
          </a:p>
          <a:p>
            <a:pPr eaLnBrk="1" hangingPunct="1"/>
            <a:endParaRPr lang="en-US" sz="2400" dirty="0"/>
          </a:p>
        </p:txBody>
      </p:sp>
      <p:graphicFrame>
        <p:nvGraphicFramePr>
          <p:cNvPr id="3" name="Object 2"/>
          <p:cNvGraphicFramePr>
            <a:graphicFrameLocks noChangeAspect="1"/>
          </p:cNvGraphicFramePr>
          <p:nvPr/>
        </p:nvGraphicFramePr>
        <p:xfrm>
          <a:off x="1770063" y="1295400"/>
          <a:ext cx="5711825" cy="2314575"/>
        </p:xfrm>
        <a:graphic>
          <a:graphicData uri="http://schemas.openxmlformats.org/presentationml/2006/ole">
            <mc:AlternateContent xmlns:mc="http://schemas.openxmlformats.org/markup-compatibility/2006">
              <mc:Choice xmlns:v="urn:schemas-microsoft-com:vml" Requires="v">
                <p:oleObj name="Equation" r:id="rId3" imgW="2819160" imgH="1143000" progId="Equation.DSMT4">
                  <p:embed/>
                </p:oleObj>
              </mc:Choice>
              <mc:Fallback>
                <p:oleObj name="Equation" r:id="rId3" imgW="2819160" imgH="1143000" progId="Equation.DSMT4">
                  <p:embed/>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0063" y="1295400"/>
                        <a:ext cx="5711825" cy="231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3718" name="Object 4"/>
          <p:cNvGraphicFramePr>
            <a:graphicFrameLocks noChangeAspect="1"/>
          </p:cNvGraphicFramePr>
          <p:nvPr/>
        </p:nvGraphicFramePr>
        <p:xfrm>
          <a:off x="1828800" y="4273550"/>
          <a:ext cx="4689475" cy="2203450"/>
        </p:xfrm>
        <a:graphic>
          <a:graphicData uri="http://schemas.openxmlformats.org/presentationml/2006/ole">
            <mc:AlternateContent xmlns:mc="http://schemas.openxmlformats.org/markup-compatibility/2006">
              <mc:Choice xmlns:v="urn:schemas-microsoft-com:vml" Requires="v">
                <p:oleObj name="Equation" r:id="rId5" imgW="2133360" imgH="1002960" progId="Equation.DSMT4">
                  <p:embed/>
                </p:oleObj>
              </mc:Choice>
              <mc:Fallback>
                <p:oleObj name="Equation" r:id="rId5" imgW="2133360" imgH="1002960" progId="Equation.DSMT4">
                  <p:embed/>
                  <p:pic>
                    <p:nvPicPr>
                      <p:cNvPr id="243718"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4273550"/>
                        <a:ext cx="4689475" cy="220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56571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694DE-75AB-8443-BE61-352E79F14C79}"/>
              </a:ext>
            </a:extLst>
          </p:cNvPr>
          <p:cNvSpPr>
            <a:spLocks noGrp="1"/>
          </p:cNvSpPr>
          <p:nvPr>
            <p:ph idx="1"/>
          </p:nvPr>
        </p:nvSpPr>
        <p:spPr>
          <a:xfrm>
            <a:off x="609600" y="685800"/>
            <a:ext cx="8153400" cy="4114800"/>
          </a:xfrm>
        </p:spPr>
        <p:txBody>
          <a:bodyPr/>
          <a:lstStyle/>
          <a:p>
            <a:pPr marL="0" indent="0">
              <a:buNone/>
            </a:pPr>
            <a:r>
              <a:rPr lang="en-US" dirty="0"/>
              <a:t>It is a standing topic of complaint that a man knows too little of himself. Be it so: but is it so certain that the legislator must know more? It is plain, that of individuals the legislator can know nothing: concerning those points of conduct which depend upon the particular circumstances of each individual, it is plain, therefore, that he can determine nothing to advantage. </a:t>
            </a:r>
          </a:p>
          <a:p>
            <a:pPr marL="0" indent="0">
              <a:buNone/>
            </a:pPr>
            <a:r>
              <a:rPr lang="en-US" i="1" dirty="0"/>
              <a:t>						Jeremy Bentham</a:t>
            </a:r>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E376C99E-0D5F-4148-B15A-355D26AF525D}"/>
              </a:ext>
            </a:extLst>
          </p:cNvPr>
          <p:cNvSpPr txBox="1"/>
          <p:nvPr/>
        </p:nvSpPr>
        <p:spPr>
          <a:xfrm>
            <a:off x="533400" y="6159062"/>
            <a:ext cx="8077200" cy="646331"/>
          </a:xfrm>
          <a:prstGeom prst="rect">
            <a:avLst/>
          </a:prstGeom>
          <a:noFill/>
        </p:spPr>
        <p:txBody>
          <a:bodyPr wrap="square" rtlCol="0">
            <a:spAutoFit/>
          </a:bodyPr>
          <a:lstStyle/>
          <a:p>
            <a:r>
              <a:rPr lang="en-US" sz="1200" dirty="0"/>
              <a:t>Jeremy Bentham, </a:t>
            </a:r>
            <a:r>
              <a:rPr lang="en-US" sz="1200" i="1" dirty="0"/>
              <a:t>An Introduction to The Principles of Morals and Legislation </a:t>
            </a:r>
            <a:r>
              <a:rPr lang="en-US" sz="1200" dirty="0"/>
              <a:t>(Introduction by Laurence J. Lafleur) 319 (1948 [1781]). See also Mario J. Rizzo and Douglas Glen Whitman, The Knowledge Problem of New Paternalism, 2009 BYU L. Rev. 905 (2009). </a:t>
            </a:r>
          </a:p>
        </p:txBody>
      </p:sp>
    </p:spTree>
    <p:extLst>
      <p:ext uri="{BB962C8B-B14F-4D97-AF65-F5344CB8AC3E}">
        <p14:creationId xmlns:p14="http://schemas.microsoft.com/office/powerpoint/2010/main" val="437964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533400" y="304800"/>
            <a:ext cx="7772400" cy="4114800"/>
          </a:xfrm>
        </p:spPr>
        <p:txBody>
          <a:bodyPr/>
          <a:lstStyle/>
          <a:p>
            <a:r>
              <a:rPr lang="en-US" sz="2400" dirty="0"/>
              <a:t>Substituting in for </a:t>
            </a:r>
            <a:r>
              <a:rPr lang="en-US" sz="2400" i="1" dirty="0">
                <a:latin typeface="Times New Roman" pitchFamily="18" charset="0"/>
                <a:cs typeface="Times New Roman" pitchFamily="18" charset="0"/>
              </a:rPr>
              <a:t>V</a:t>
            </a:r>
            <a:r>
              <a:rPr lang="en-US" sz="2400" dirty="0"/>
              <a:t>:</a:t>
            </a:r>
          </a:p>
          <a:p>
            <a:endParaRPr lang="en-US" dirty="0"/>
          </a:p>
          <a:p>
            <a:endParaRPr lang="en-US" sz="2400" dirty="0"/>
          </a:p>
          <a:p>
            <a:endParaRPr lang="en-US" dirty="0"/>
          </a:p>
          <a:p>
            <a:endParaRPr lang="en-US" sz="2400" dirty="0"/>
          </a:p>
          <a:p>
            <a:endParaRPr lang="en-US" dirty="0"/>
          </a:p>
          <a:p>
            <a:r>
              <a:rPr lang="en-US" dirty="0"/>
              <a:t>So the </a:t>
            </a:r>
            <a:r>
              <a:rPr lang="en-US" dirty="0" err="1"/>
              <a:t>naif</a:t>
            </a:r>
            <a:r>
              <a:rPr lang="en-US" dirty="0"/>
              <a:t> uses an action threshold (today) of</a:t>
            </a:r>
          </a:p>
          <a:p>
            <a:endParaRPr lang="en-US" dirty="0"/>
          </a:p>
          <a:p>
            <a:endParaRPr lang="en-US" dirty="0"/>
          </a:p>
          <a:p>
            <a:endParaRPr lang="en-US" dirty="0"/>
          </a:p>
          <a:p>
            <a:r>
              <a:rPr lang="en-US" dirty="0"/>
              <a:t>But anticipates that in the future, she will use a higher threshold of  </a:t>
            </a:r>
          </a:p>
        </p:txBody>
      </p:sp>
      <p:graphicFrame>
        <p:nvGraphicFramePr>
          <p:cNvPr id="3" name="Object 2"/>
          <p:cNvGraphicFramePr>
            <a:graphicFrameLocks noChangeAspect="1"/>
          </p:cNvGraphicFramePr>
          <p:nvPr/>
        </p:nvGraphicFramePr>
        <p:xfrm>
          <a:off x="2589213" y="1022350"/>
          <a:ext cx="4038600" cy="1182688"/>
        </p:xfrm>
        <a:graphic>
          <a:graphicData uri="http://schemas.openxmlformats.org/presentationml/2006/ole">
            <mc:AlternateContent xmlns:mc="http://schemas.openxmlformats.org/markup-compatibility/2006">
              <mc:Choice xmlns:v="urn:schemas-microsoft-com:vml" Requires="v">
                <p:oleObj name="Equation" r:id="rId3" imgW="1993680" imgH="583920" progId="Equation.DSMT4">
                  <p:embed/>
                </p:oleObj>
              </mc:Choice>
              <mc:Fallback>
                <p:oleObj name="Equation" r:id="rId3" imgW="1993680" imgH="583920" progId="Equation.DSMT4">
                  <p:embed/>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9213" y="1022350"/>
                        <a:ext cx="4038600" cy="1182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7812" name="Object 4"/>
          <p:cNvGraphicFramePr>
            <a:graphicFrameLocks noChangeAspect="1"/>
          </p:cNvGraphicFramePr>
          <p:nvPr/>
        </p:nvGraphicFramePr>
        <p:xfrm>
          <a:off x="3849688" y="3927475"/>
          <a:ext cx="1671637" cy="488950"/>
        </p:xfrm>
        <a:graphic>
          <a:graphicData uri="http://schemas.openxmlformats.org/presentationml/2006/ole">
            <mc:AlternateContent xmlns:mc="http://schemas.openxmlformats.org/markup-compatibility/2006">
              <mc:Choice xmlns:v="urn:schemas-microsoft-com:vml" Requires="v">
                <p:oleObj name="Equation" r:id="rId5" imgW="825480" imgH="241200" progId="Equation.DSMT4">
                  <p:embed/>
                </p:oleObj>
              </mc:Choice>
              <mc:Fallback>
                <p:oleObj name="Equation" r:id="rId5" imgW="825480" imgH="241200" progId="Equation.DSMT4">
                  <p:embed/>
                  <p:pic>
                    <p:nvPicPr>
                      <p:cNvPr id="247812"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9688" y="3927475"/>
                        <a:ext cx="1671637"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7813" name="Object 5"/>
          <p:cNvGraphicFramePr>
            <a:graphicFrameLocks noChangeAspect="1"/>
          </p:cNvGraphicFramePr>
          <p:nvPr/>
        </p:nvGraphicFramePr>
        <p:xfrm>
          <a:off x="3916363" y="5694363"/>
          <a:ext cx="1235075" cy="461962"/>
        </p:xfrm>
        <a:graphic>
          <a:graphicData uri="http://schemas.openxmlformats.org/presentationml/2006/ole">
            <mc:AlternateContent xmlns:mc="http://schemas.openxmlformats.org/markup-compatibility/2006">
              <mc:Choice xmlns:v="urn:schemas-microsoft-com:vml" Requires="v">
                <p:oleObj name="Equation" r:id="rId7" imgW="609480" imgH="228600" progId="Equation.DSMT4">
                  <p:embed/>
                </p:oleObj>
              </mc:Choice>
              <mc:Fallback>
                <p:oleObj name="Equation" r:id="rId7" imgW="609480" imgH="228600" progId="Equation.DSMT4">
                  <p:embed/>
                  <p:pic>
                    <p:nvPicPr>
                      <p:cNvPr id="247813"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6363" y="5694363"/>
                        <a:ext cx="1235075"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83789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533400" y="304800"/>
            <a:ext cx="7772400" cy="4114800"/>
          </a:xfrm>
        </p:spPr>
        <p:txBody>
          <a:bodyPr/>
          <a:lstStyle/>
          <a:p>
            <a:r>
              <a:rPr lang="en-US" sz="2400" dirty="0"/>
              <a:t>So her (naïve) forecast of delay is:</a:t>
            </a:r>
          </a:p>
          <a:p>
            <a:pPr eaLnBrk="1" hangingPunct="1"/>
            <a:endParaRPr lang="en-US" dirty="0"/>
          </a:p>
          <a:p>
            <a:pPr eaLnBrk="1" hangingPunct="1"/>
            <a:endParaRPr lang="en-US" sz="2400" dirty="0"/>
          </a:p>
          <a:p>
            <a:pPr eaLnBrk="1" hangingPunct="1"/>
            <a:endParaRPr lang="en-US" dirty="0"/>
          </a:p>
          <a:p>
            <a:pPr eaLnBrk="1" hangingPunct="1"/>
            <a:endParaRPr lang="en-US" sz="2400" dirty="0"/>
          </a:p>
          <a:p>
            <a:pPr eaLnBrk="1" hangingPunct="1"/>
            <a:r>
              <a:rPr lang="en-US" dirty="0"/>
              <a:t>And her actual delay will be:</a:t>
            </a:r>
          </a:p>
          <a:p>
            <a:pPr eaLnBrk="1" hangingPunct="1"/>
            <a:endParaRPr lang="en-US" sz="2400" dirty="0"/>
          </a:p>
          <a:p>
            <a:pPr eaLnBrk="1" hangingPunct="1"/>
            <a:endParaRPr lang="en-US" dirty="0"/>
          </a:p>
          <a:p>
            <a:pPr eaLnBrk="1" hangingPunct="1"/>
            <a:endParaRPr lang="en-US" sz="2400" dirty="0"/>
          </a:p>
          <a:p>
            <a:pPr eaLnBrk="1" hangingPunct="1"/>
            <a:endParaRPr lang="en-US" dirty="0"/>
          </a:p>
          <a:p>
            <a:pPr eaLnBrk="1" hangingPunct="1"/>
            <a:r>
              <a:rPr lang="en-US" sz="2400" dirty="0"/>
              <a:t>Being naïve, scales up her delay time by an additional factor of </a:t>
            </a:r>
            <a:r>
              <a:rPr lang="en-US" sz="2400" dirty="0">
                <a:latin typeface="Times New Roman" pitchFamily="18" charset="0"/>
                <a:cs typeface="Times New Roman" pitchFamily="18" charset="0"/>
              </a:rPr>
              <a:t>1/</a:t>
            </a:r>
            <a:r>
              <a:rPr lang="el-GR" sz="2400" i="1" dirty="0">
                <a:latin typeface="Times New Roman" pitchFamily="18" charset="0"/>
                <a:cs typeface="Times New Roman" pitchFamily="18" charset="0"/>
              </a:rPr>
              <a:t>β</a:t>
            </a:r>
            <a:r>
              <a:rPr lang="en-US" sz="2400" dirty="0"/>
              <a:t>.</a:t>
            </a:r>
          </a:p>
          <a:p>
            <a:pPr eaLnBrk="1" hangingPunct="1"/>
            <a:endParaRPr lang="en-US" sz="2400" dirty="0"/>
          </a:p>
        </p:txBody>
      </p:sp>
      <p:graphicFrame>
        <p:nvGraphicFramePr>
          <p:cNvPr id="26630" name="Object 6"/>
          <p:cNvGraphicFramePr>
            <a:graphicFrameLocks noChangeAspect="1"/>
          </p:cNvGraphicFramePr>
          <p:nvPr/>
        </p:nvGraphicFramePr>
        <p:xfrm>
          <a:off x="2667000" y="1219200"/>
          <a:ext cx="3494088" cy="839788"/>
        </p:xfrm>
        <a:graphic>
          <a:graphicData uri="http://schemas.openxmlformats.org/presentationml/2006/ole">
            <mc:AlternateContent xmlns:mc="http://schemas.openxmlformats.org/markup-compatibility/2006">
              <mc:Choice xmlns:v="urn:schemas-microsoft-com:vml" Requires="v">
                <p:oleObj name="Equation" r:id="rId3" imgW="1828800" imgH="419040" progId="Equation.DSMT4">
                  <p:embed/>
                </p:oleObj>
              </mc:Choice>
              <mc:Fallback>
                <p:oleObj name="Equation" r:id="rId3" imgW="1828800" imgH="419040" progId="Equation.DSMT4">
                  <p:embed/>
                  <p:pic>
                    <p:nvPicPr>
                      <p:cNvPr id="2663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219200"/>
                        <a:ext cx="3494088" cy="839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6789" name="Object 5"/>
          <p:cNvGraphicFramePr>
            <a:graphicFrameLocks noChangeAspect="1"/>
          </p:cNvGraphicFramePr>
          <p:nvPr/>
        </p:nvGraphicFramePr>
        <p:xfrm>
          <a:off x="2420938" y="3429000"/>
          <a:ext cx="4222750" cy="865188"/>
        </p:xfrm>
        <a:graphic>
          <a:graphicData uri="http://schemas.openxmlformats.org/presentationml/2006/ole">
            <mc:AlternateContent xmlns:mc="http://schemas.openxmlformats.org/markup-compatibility/2006">
              <mc:Choice xmlns:v="urn:schemas-microsoft-com:vml" Requires="v">
                <p:oleObj name="Equation" r:id="rId5" imgW="2209680" imgH="431640" progId="Equation.DSMT4">
                  <p:embed/>
                </p:oleObj>
              </mc:Choice>
              <mc:Fallback>
                <p:oleObj name="Equation" r:id="rId5" imgW="2209680" imgH="431640" progId="Equation.DSMT4">
                  <p:embed/>
                  <p:pic>
                    <p:nvPicPr>
                      <p:cNvPr id="24678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0938" y="3429000"/>
                        <a:ext cx="4222750" cy="865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70702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If </a:t>
            </a:r>
            <a:r>
              <a:rPr lang="el-GR" i="1" dirty="0">
                <a:latin typeface="Times New Roman" pitchFamily="18" charset="0"/>
                <a:cs typeface="Times New Roman" pitchFamily="18" charset="0"/>
              </a:rPr>
              <a:t>β </a:t>
            </a:r>
            <a:r>
              <a:rPr lang="en-US" dirty="0"/>
              <a:t>= 1, expected delay is</a:t>
            </a:r>
          </a:p>
          <a:p>
            <a:endParaRPr lang="en-US" dirty="0"/>
          </a:p>
          <a:p>
            <a:r>
              <a:rPr lang="en-US" dirty="0"/>
              <a:t>If </a:t>
            </a:r>
            <a:r>
              <a:rPr lang="el-GR" i="1" dirty="0">
                <a:latin typeface="Times New Roman" pitchFamily="18" charset="0"/>
                <a:cs typeface="Times New Roman" pitchFamily="18" charset="0"/>
              </a:rPr>
              <a:t>β</a:t>
            </a:r>
            <a:r>
              <a:rPr lang="en-US" dirty="0"/>
              <a:t> &lt; 1 and sophisticated, expected delay is</a:t>
            </a:r>
          </a:p>
          <a:p>
            <a:endParaRPr lang="en-US" dirty="0"/>
          </a:p>
          <a:p>
            <a:endParaRPr lang="en-US" dirty="0"/>
          </a:p>
          <a:p>
            <a:endParaRPr lang="en-US" dirty="0"/>
          </a:p>
          <a:p>
            <a:r>
              <a:rPr lang="en-US" dirty="0"/>
              <a:t>If </a:t>
            </a:r>
            <a:r>
              <a:rPr lang="el-GR" i="1" dirty="0">
                <a:latin typeface="Times New Roman" pitchFamily="18" charset="0"/>
                <a:cs typeface="Times New Roman" pitchFamily="18" charset="0"/>
              </a:rPr>
              <a:t>β </a:t>
            </a:r>
            <a:r>
              <a:rPr lang="en-US" dirty="0"/>
              <a:t>&lt; 1 and naïve, anticipated delay is</a:t>
            </a:r>
          </a:p>
          <a:p>
            <a:endParaRPr lang="en-US" dirty="0"/>
          </a:p>
          <a:p>
            <a:r>
              <a:rPr lang="en-US" dirty="0"/>
              <a:t>If </a:t>
            </a:r>
            <a:r>
              <a:rPr lang="el-GR" i="1" dirty="0">
                <a:latin typeface="Times New Roman" pitchFamily="18" charset="0"/>
                <a:cs typeface="Times New Roman" pitchFamily="18" charset="0"/>
              </a:rPr>
              <a:t>β </a:t>
            </a:r>
            <a:r>
              <a:rPr lang="en-US" dirty="0"/>
              <a:t>&lt; 1 and naïve, true delay is  </a:t>
            </a:r>
          </a:p>
        </p:txBody>
      </p:sp>
      <p:sp>
        <p:nvSpPr>
          <p:cNvPr id="4" name="Footer Placeholder 3"/>
          <p:cNvSpPr>
            <a:spLocks noGrp="1"/>
          </p:cNvSpPr>
          <p:nvPr>
            <p:ph type="ftr" sz="quarter" idx="11"/>
          </p:nvPr>
        </p:nvSpPr>
        <p:spPr/>
        <p:txBody>
          <a:bodyPr/>
          <a:lstStyle/>
          <a:p>
            <a:endParaRPr lang="en-US">
              <a:solidFill>
                <a:srgbClr val="000000"/>
              </a:solidFill>
            </a:endParaRPr>
          </a:p>
          <a:p>
            <a:endParaRPr lang="en-US">
              <a:solidFill>
                <a:srgbClr val="000000"/>
              </a:solidFill>
            </a:endParaRPr>
          </a:p>
        </p:txBody>
      </p:sp>
      <p:graphicFrame>
        <p:nvGraphicFramePr>
          <p:cNvPr id="297986" name="Object 2"/>
          <p:cNvGraphicFramePr>
            <a:graphicFrameLocks noChangeAspect="1"/>
          </p:cNvGraphicFramePr>
          <p:nvPr/>
        </p:nvGraphicFramePr>
        <p:xfrm>
          <a:off x="4383088" y="1446213"/>
          <a:ext cx="752475" cy="839787"/>
        </p:xfrm>
        <a:graphic>
          <a:graphicData uri="http://schemas.openxmlformats.org/presentationml/2006/ole">
            <mc:AlternateContent xmlns:mc="http://schemas.openxmlformats.org/markup-compatibility/2006">
              <mc:Choice xmlns:v="urn:schemas-microsoft-com:vml" Requires="v">
                <p:oleObj name="Equation" r:id="rId2" imgW="393480" imgH="419040" progId="Equation.DSMT4">
                  <p:embed/>
                </p:oleObj>
              </mc:Choice>
              <mc:Fallback>
                <p:oleObj name="Equation" r:id="rId2" imgW="393480" imgH="419040" progId="Equation.DSMT4">
                  <p:embed/>
                  <p:pic>
                    <p:nvPicPr>
                      <p:cNvPr id="29798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3088" y="1446213"/>
                        <a:ext cx="752475" cy="839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987" name="Object 3"/>
          <p:cNvGraphicFramePr>
            <a:graphicFrameLocks noChangeAspect="1"/>
          </p:cNvGraphicFramePr>
          <p:nvPr/>
        </p:nvGraphicFramePr>
        <p:xfrm>
          <a:off x="1169988" y="2895600"/>
          <a:ext cx="7656512" cy="1295400"/>
        </p:xfrm>
        <a:graphic>
          <a:graphicData uri="http://schemas.openxmlformats.org/presentationml/2006/ole">
            <mc:AlternateContent xmlns:mc="http://schemas.openxmlformats.org/markup-compatibility/2006">
              <mc:Choice xmlns:v="urn:schemas-microsoft-com:vml" Requires="v">
                <p:oleObj name="Equation" r:id="rId4" imgW="3911400" imgH="660240" progId="Equation.DSMT4">
                  <p:embed/>
                </p:oleObj>
              </mc:Choice>
              <mc:Fallback>
                <p:oleObj name="Equation" r:id="rId4" imgW="3911400" imgH="660240" progId="Equation.DSMT4">
                  <p:embed/>
                  <p:pic>
                    <p:nvPicPr>
                      <p:cNvPr id="29798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9988" y="2895600"/>
                        <a:ext cx="7656512"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988" name="Object 4"/>
          <p:cNvGraphicFramePr>
            <a:graphicFrameLocks noChangeAspect="1"/>
          </p:cNvGraphicFramePr>
          <p:nvPr/>
        </p:nvGraphicFramePr>
        <p:xfrm>
          <a:off x="6096000" y="4114800"/>
          <a:ext cx="752475" cy="839787"/>
        </p:xfrm>
        <a:graphic>
          <a:graphicData uri="http://schemas.openxmlformats.org/presentationml/2006/ole">
            <mc:AlternateContent xmlns:mc="http://schemas.openxmlformats.org/markup-compatibility/2006">
              <mc:Choice xmlns:v="urn:schemas-microsoft-com:vml" Requires="v">
                <p:oleObj name="Equation" r:id="rId6" imgW="393480" imgH="419040" progId="Equation.DSMT4">
                  <p:embed/>
                </p:oleObj>
              </mc:Choice>
              <mc:Fallback>
                <p:oleObj name="Equation" r:id="rId6" imgW="393480" imgH="419040" progId="Equation.DSMT4">
                  <p:embed/>
                  <p:pic>
                    <p:nvPicPr>
                      <p:cNvPr id="297988"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114800"/>
                        <a:ext cx="752475" cy="839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989" name="Object 5"/>
          <p:cNvGraphicFramePr>
            <a:graphicFrameLocks noChangeAspect="1"/>
          </p:cNvGraphicFramePr>
          <p:nvPr/>
        </p:nvGraphicFramePr>
        <p:xfrm>
          <a:off x="1558925" y="5599113"/>
          <a:ext cx="6764338" cy="955675"/>
        </p:xfrm>
        <a:graphic>
          <a:graphicData uri="http://schemas.openxmlformats.org/presentationml/2006/ole">
            <mc:AlternateContent xmlns:mc="http://schemas.openxmlformats.org/markup-compatibility/2006">
              <mc:Choice xmlns:v="urn:schemas-microsoft-com:vml" Requires="v">
                <p:oleObj name="Equation" r:id="rId7" imgW="3670200" imgH="495000" progId="Equation.DSMT4">
                  <p:embed/>
                </p:oleObj>
              </mc:Choice>
              <mc:Fallback>
                <p:oleObj name="Equation" r:id="rId7" imgW="3670200" imgH="495000" progId="Equation.DSMT4">
                  <p:embed/>
                  <p:pic>
                    <p:nvPicPr>
                      <p:cNvPr id="297989"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8925" y="5599113"/>
                        <a:ext cx="6764338" cy="955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47446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p>
            <a:fld id="{90898E96-15F7-4D7F-8672-7819E9242C8A}" type="slidenum">
              <a:rPr lang="en-US" altLang="en-US" smtClean="0">
                <a:solidFill>
                  <a:srgbClr val="000000"/>
                </a:solidFill>
                <a:latin typeface="Arial" charset="0"/>
                <a:cs typeface="Arial" charset="0"/>
              </a:rPr>
              <a:pPr/>
              <a:t>23</a:t>
            </a:fld>
            <a:endParaRPr lang="en-US" altLang="en-US">
              <a:solidFill>
                <a:srgbClr val="000000"/>
              </a:solidFill>
              <a:latin typeface="Arial" charset="0"/>
              <a:cs typeface="Arial" charset="0"/>
            </a:endParaRPr>
          </a:p>
        </p:txBody>
      </p:sp>
      <p:sp>
        <p:nvSpPr>
          <p:cNvPr id="70659" name="Rectangle 2"/>
          <p:cNvSpPr>
            <a:spLocks noGrp="1" noChangeArrowheads="1"/>
          </p:cNvSpPr>
          <p:nvPr>
            <p:ph type="title"/>
          </p:nvPr>
        </p:nvSpPr>
        <p:spPr>
          <a:xfrm>
            <a:off x="457200" y="122238"/>
            <a:ext cx="8382000" cy="1295400"/>
          </a:xfrm>
        </p:spPr>
        <p:txBody>
          <a:bodyPr/>
          <a:lstStyle/>
          <a:p>
            <a:pPr algn="ctr" eaLnBrk="1" hangingPunct="1"/>
            <a:r>
              <a:rPr lang="en-US" dirty="0"/>
              <a:t>Behavioral mechanism design</a:t>
            </a:r>
          </a:p>
        </p:txBody>
      </p:sp>
      <p:sp>
        <p:nvSpPr>
          <p:cNvPr id="70660" name="Rectangle 3"/>
          <p:cNvSpPr>
            <a:spLocks noGrp="1" noChangeArrowheads="1"/>
          </p:cNvSpPr>
          <p:nvPr>
            <p:ph type="body" idx="1"/>
          </p:nvPr>
        </p:nvSpPr>
        <p:spPr/>
        <p:txBody>
          <a:bodyPr/>
          <a:lstStyle/>
          <a:p>
            <a:pPr marL="514350" indent="-514350" eaLnBrk="1" hangingPunct="1">
              <a:buFont typeface="+mj-lt"/>
              <a:buAutoNum type="arabicPeriod"/>
            </a:pPr>
            <a:r>
              <a:rPr lang="en-US" dirty="0"/>
              <a:t>Specify a positive theory of consumer/firm behavior (consumers and/or firms may not behave optimally).</a:t>
            </a:r>
          </a:p>
          <a:p>
            <a:pPr marL="514350" indent="-514350" eaLnBrk="1" hangingPunct="1">
              <a:buFont typeface="+mj-lt"/>
              <a:buAutoNum type="arabicPeriod"/>
            </a:pPr>
            <a:r>
              <a:rPr lang="en-US" dirty="0"/>
              <a:t>Specify a social welfare function, i.e. normative preferences (not necessarily based on revealed preference)</a:t>
            </a:r>
          </a:p>
          <a:p>
            <a:pPr marL="514350" indent="-514350" eaLnBrk="1" hangingPunct="1">
              <a:buFont typeface="+mj-lt"/>
              <a:buAutoNum type="arabicPeriod"/>
            </a:pPr>
            <a:r>
              <a:rPr lang="en-US" dirty="0"/>
              <a:t>Solve for the institutional regime that maximizes the social welfare function, conditional on the theory of consumer/firm behavior.</a:t>
            </a:r>
          </a:p>
        </p:txBody>
      </p:sp>
    </p:spTree>
    <p:extLst>
      <p:ext uri="{BB962C8B-B14F-4D97-AF65-F5344CB8AC3E}">
        <p14:creationId xmlns:p14="http://schemas.microsoft.com/office/powerpoint/2010/main" val="355932980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55638"/>
            <a:ext cx="8915400" cy="944562"/>
          </a:xfrm>
        </p:spPr>
        <p:txBody>
          <a:bodyPr/>
          <a:lstStyle/>
          <a:p>
            <a:r>
              <a:rPr lang="en-US" dirty="0"/>
              <a:t>We’ve provided a theory of consumer behavior.</a:t>
            </a:r>
            <a:br>
              <a:rPr lang="en-US" dirty="0"/>
            </a:br>
            <a:r>
              <a:rPr lang="en-US" dirty="0"/>
              <a:t>Now solve for government’s optimal policy.</a:t>
            </a:r>
          </a:p>
        </p:txBody>
      </p:sp>
      <p:sp>
        <p:nvSpPr>
          <p:cNvPr id="3" name="Content Placeholder 2"/>
          <p:cNvSpPr>
            <a:spLocks noGrp="1"/>
          </p:cNvSpPr>
          <p:nvPr>
            <p:ph idx="1"/>
          </p:nvPr>
        </p:nvSpPr>
        <p:spPr>
          <a:xfrm>
            <a:off x="457200" y="2484437"/>
            <a:ext cx="8229600" cy="4525963"/>
          </a:xfrm>
        </p:spPr>
        <p:txBody>
          <a:bodyPr/>
          <a:lstStyle/>
          <a:p>
            <a:r>
              <a:rPr lang="en-US" dirty="0"/>
              <a:t>We need to solve for the optimal default, </a:t>
            </a:r>
            <a:r>
              <a:rPr lang="en-US" i="1" dirty="0">
                <a:latin typeface="Times New Roman" pitchFamily="18" charset="0"/>
                <a:cs typeface="Times New Roman" pitchFamily="18" charset="0"/>
              </a:rPr>
              <a:t>d</a:t>
            </a:r>
            <a:r>
              <a:rPr lang="en-US" dirty="0"/>
              <a:t>.</a:t>
            </a:r>
          </a:p>
          <a:p>
            <a:endParaRPr lang="en-US" dirty="0"/>
          </a:p>
          <a:p>
            <a:endParaRPr lang="en-US" dirty="0"/>
          </a:p>
          <a:p>
            <a:endParaRPr lang="en-US" dirty="0"/>
          </a:p>
          <a:p>
            <a:pPr marL="0" indent="0">
              <a:buNone/>
            </a:pPr>
            <a:endParaRPr lang="en-US" dirty="0"/>
          </a:p>
          <a:p>
            <a:r>
              <a:rPr lang="en-US" dirty="0"/>
              <a:t>The government’s objective is exponentially weighted, since it uses </a:t>
            </a:r>
            <a:r>
              <a:rPr lang="en-US" i="1" dirty="0">
                <a:latin typeface="Times New Roman" pitchFamily="18" charset="0"/>
                <a:cs typeface="Times New Roman" pitchFamily="18" charset="0"/>
              </a:rPr>
              <a:t>V</a:t>
            </a:r>
            <a:r>
              <a:rPr lang="en-US" dirty="0"/>
              <a:t> as the welfare criterion.</a:t>
            </a:r>
          </a:p>
          <a:p>
            <a:r>
              <a:rPr lang="en-US" dirty="0"/>
              <a:t>The government doesn’t know the optimal level of savings, </a:t>
            </a:r>
            <a:r>
              <a:rPr lang="en-US" i="1" dirty="0">
                <a:latin typeface="Times New Roman" panose="02020603050405020304" pitchFamily="18" charset="0"/>
                <a:cs typeface="Times New Roman" panose="02020603050405020304" pitchFamily="18" charset="0"/>
              </a:rPr>
              <a:t>s</a:t>
            </a:r>
            <a:r>
              <a:rPr lang="en-US" i="1" baseline="30000" dirty="0">
                <a:latin typeface="Times New Roman" panose="02020603050405020304" pitchFamily="18" charset="0"/>
                <a:cs typeface="Times New Roman" panose="02020603050405020304" pitchFamily="18" charset="0"/>
              </a:rPr>
              <a:t>*</a:t>
            </a:r>
            <a:r>
              <a:rPr lang="en-US" dirty="0"/>
              <a:t> , for each individual (info asymmetry).</a:t>
            </a:r>
          </a:p>
        </p:txBody>
      </p:sp>
      <p:sp>
        <p:nvSpPr>
          <p:cNvPr id="4" name="Footer Placeholder 3"/>
          <p:cNvSpPr>
            <a:spLocks noGrp="1"/>
          </p:cNvSpPr>
          <p:nvPr>
            <p:ph type="ftr" sz="quarter" idx="11"/>
          </p:nvPr>
        </p:nvSpPr>
        <p:spPr/>
        <p:txBody>
          <a:bodyPr/>
          <a:lstStyle/>
          <a:p>
            <a:endParaRPr lang="en-US">
              <a:solidFill>
                <a:srgbClr val="000000"/>
              </a:solidFill>
            </a:endParaRPr>
          </a:p>
          <a:p>
            <a:endParaRPr lang="en-US">
              <a:solidFill>
                <a:srgbClr val="0000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825704637"/>
              </p:ext>
            </p:extLst>
          </p:nvPr>
        </p:nvGraphicFramePr>
        <p:xfrm>
          <a:off x="2354263" y="3484563"/>
          <a:ext cx="3575050" cy="1033462"/>
        </p:xfrm>
        <a:graphic>
          <a:graphicData uri="http://schemas.openxmlformats.org/presentationml/2006/ole">
            <mc:AlternateContent xmlns:mc="http://schemas.openxmlformats.org/markup-compatibility/2006">
              <mc:Choice xmlns:v="urn:schemas-microsoft-com:vml" Requires="v">
                <p:oleObj name="Equation" r:id="rId2" imgW="1054080" imgH="304560" progId="Equation.DSMT4">
                  <p:embed/>
                </p:oleObj>
              </mc:Choice>
              <mc:Fallback>
                <p:oleObj name="Equation" r:id="rId2" imgW="1054080" imgH="304560" progId="Equation.DSMT4">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4263" y="3484563"/>
                        <a:ext cx="3575050" cy="1033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79943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458200" cy="4525962"/>
          </a:xfrm>
        </p:spPr>
        <p:txBody>
          <a:bodyPr/>
          <a:lstStyle/>
          <a:p>
            <a:pPr marL="457200" indent="-457200">
              <a:buFont typeface="+mj-lt"/>
              <a:buAutoNum type="arabicPeriod"/>
            </a:pPr>
            <a:r>
              <a:rPr lang="en-US" sz="2400" dirty="0"/>
              <a:t>This is the preference of all past selves for today.</a:t>
            </a:r>
          </a:p>
          <a:p>
            <a:pPr lvl="1"/>
            <a:r>
              <a:rPr lang="en-US" dirty="0"/>
              <a:t>Including self zero.</a:t>
            </a:r>
          </a:p>
          <a:p>
            <a:pPr lvl="1"/>
            <a:r>
              <a:rPr lang="en-US" dirty="0"/>
              <a:t>Including the planner at date zero. </a:t>
            </a:r>
          </a:p>
          <a:p>
            <a:pPr lvl="1"/>
            <a:r>
              <a:rPr lang="en-US" dirty="0"/>
              <a:t>This is the long-run perspective.</a:t>
            </a:r>
          </a:p>
          <a:p>
            <a:pPr marL="457200" indent="-457200">
              <a:buFont typeface="+mj-lt"/>
              <a:buAutoNum type="arabicPeriod"/>
            </a:pPr>
            <a:r>
              <a:rPr lang="en-US" sz="2400" dirty="0"/>
              <a:t>This is the restriction that eliminates “present bias.” </a:t>
            </a:r>
          </a:p>
          <a:p>
            <a:pPr marL="109537" indent="0">
              <a:buNone/>
            </a:pPr>
            <a:endParaRPr lang="en-US" sz="2400" dirty="0"/>
          </a:p>
          <a:p>
            <a:r>
              <a:rPr lang="en-US" sz="2400" dirty="0"/>
              <a:t>However, this is a normative assumption. </a:t>
            </a:r>
          </a:p>
          <a:p>
            <a:r>
              <a:rPr lang="en-US" sz="2400" b="1" dirty="0"/>
              <a:t>This is an ‘if, then’ analysis.  </a:t>
            </a:r>
          </a:p>
          <a:p>
            <a:r>
              <a:rPr lang="en-US" sz="2400" i="1" dirty="0"/>
              <a:t>If</a:t>
            </a:r>
            <a:r>
              <a:rPr lang="en-US" sz="2400" dirty="0"/>
              <a:t> the planner has a social welfare function with </a:t>
            </a:r>
            <a:r>
              <a:rPr lang="el-GR" sz="2400" dirty="0">
                <a:latin typeface="Cambria Math" panose="02040503050406030204" pitchFamily="18" charset="0"/>
                <a:ea typeface="Cambria Math" panose="02040503050406030204" pitchFamily="18" charset="0"/>
              </a:rPr>
              <a:t>β</a:t>
            </a:r>
            <a:r>
              <a:rPr lang="en-US" sz="2400" dirty="0">
                <a:latin typeface="Cambria Math" panose="02040503050406030204" pitchFamily="18" charset="0"/>
                <a:ea typeface="Cambria Math" panose="02040503050406030204" pitchFamily="18" charset="0"/>
              </a:rPr>
              <a:t>=1, </a:t>
            </a:r>
            <a:r>
              <a:rPr lang="en-US" sz="2400" i="1" dirty="0">
                <a:latin typeface="+mj-lt"/>
                <a:ea typeface="Cambria Math" panose="02040503050406030204" pitchFamily="18" charset="0"/>
              </a:rPr>
              <a:t>then</a:t>
            </a:r>
            <a:r>
              <a:rPr lang="en-US" sz="2400" dirty="0">
                <a:latin typeface="+mj-lt"/>
                <a:ea typeface="Cambria Math" panose="02040503050406030204" pitchFamily="18" charset="0"/>
              </a:rPr>
              <a:t> the following policies are socially optimal.</a:t>
            </a:r>
            <a:endParaRPr lang="en-US" sz="2400" dirty="0">
              <a:latin typeface="+mj-lt"/>
            </a:endParaRPr>
          </a:p>
        </p:txBody>
      </p:sp>
      <p:sp>
        <p:nvSpPr>
          <p:cNvPr id="3" name="Title 2"/>
          <p:cNvSpPr>
            <a:spLocks noGrp="1"/>
          </p:cNvSpPr>
          <p:nvPr>
            <p:ph type="title"/>
          </p:nvPr>
        </p:nvSpPr>
        <p:spPr/>
        <p:txBody>
          <a:bodyPr>
            <a:normAutofit fontScale="90000"/>
          </a:bodyPr>
          <a:lstStyle/>
          <a:p>
            <a:r>
              <a:rPr lang="en-US" sz="3200" dirty="0">
                <a:effectLst/>
              </a:rPr>
              <a:t>Two reasons for the planner to use a social welfare function with </a:t>
            </a:r>
            <a:r>
              <a:rPr lang="el-GR" sz="3200" dirty="0">
                <a:effectLst/>
                <a:latin typeface="Cambria Math" panose="02040503050406030204" pitchFamily="18" charset="0"/>
                <a:ea typeface="Cambria Math" panose="02040503050406030204" pitchFamily="18" charset="0"/>
              </a:rPr>
              <a:t>β</a:t>
            </a:r>
            <a:r>
              <a:rPr lang="en-US" sz="3200" dirty="0">
                <a:effectLst/>
                <a:latin typeface="Cambria Math" panose="02040503050406030204" pitchFamily="18" charset="0"/>
                <a:ea typeface="Cambria Math" panose="02040503050406030204" pitchFamily="18" charset="0"/>
              </a:rPr>
              <a:t>=1</a:t>
            </a:r>
            <a:r>
              <a:rPr lang="en-US" sz="3200" dirty="0">
                <a:effectLst/>
              </a:rPr>
              <a:t>.</a:t>
            </a:r>
          </a:p>
        </p:txBody>
      </p:sp>
    </p:spTree>
    <p:extLst>
      <p:ext uri="{BB962C8B-B14F-4D97-AF65-F5344CB8AC3E}">
        <p14:creationId xmlns:p14="http://schemas.microsoft.com/office/powerpoint/2010/main" val="324094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expected </a:t>
            </a:r>
            <a:r>
              <a:rPr lang="en-US" dirty="0">
                <a:solidFill>
                  <a:srgbClr val="000099"/>
                </a:solidFill>
              </a:rPr>
              <a:t>costs</a:t>
            </a:r>
            <a:r>
              <a:rPr lang="en-US" dirty="0"/>
              <a:t> as a function of  </a:t>
            </a:r>
            <a:r>
              <a:rPr lang="en-US" i="1" dirty="0">
                <a:latin typeface="Times New Roman" panose="02020603050405020304" pitchFamily="18" charset="0"/>
                <a:cs typeface="Times New Roman" panose="02020603050405020304" pitchFamily="18" charset="0"/>
              </a:rPr>
              <a:t>s* - d</a:t>
            </a:r>
          </a:p>
        </p:txBody>
      </p:sp>
      <p:sp>
        <p:nvSpPr>
          <p:cNvPr id="4" name="Footer Placeholder 3"/>
          <p:cNvSpPr>
            <a:spLocks noGrp="1"/>
          </p:cNvSpPr>
          <p:nvPr>
            <p:ph type="ftr" sz="quarter" idx="11"/>
          </p:nvPr>
        </p:nvSpPr>
        <p:spPr/>
        <p:txBody>
          <a:bodyPr/>
          <a:lstStyle/>
          <a:p>
            <a:endParaRPr lang="en-US">
              <a:solidFill>
                <a:srgbClr val="000000"/>
              </a:solidFill>
            </a:endParaRPr>
          </a:p>
          <a:p>
            <a:endParaRPr lang="en-US">
              <a:solidFill>
                <a:srgbClr val="000000"/>
              </a:solidFill>
            </a:endParaRPr>
          </a:p>
        </p:txBody>
      </p:sp>
      <p:cxnSp>
        <p:nvCxnSpPr>
          <p:cNvPr id="7" name="Straight Connector 6"/>
          <p:cNvCxnSpPr/>
          <p:nvPr/>
        </p:nvCxnSpPr>
        <p:spPr>
          <a:xfrm>
            <a:off x="1085971" y="2953770"/>
            <a:ext cx="1272419"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883153" y="2953770"/>
            <a:ext cx="1498847"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3400" y="4114800"/>
            <a:ext cx="84582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7154" y="3930134"/>
            <a:ext cx="312906" cy="369332"/>
          </a:xfrm>
          <a:prstGeom prst="rect">
            <a:avLst/>
          </a:prstGeom>
          <a:noFill/>
        </p:spPr>
        <p:txBody>
          <a:bodyPr wrap="none" rtlCol="0">
            <a:spAutoFit/>
          </a:bodyPr>
          <a:lstStyle/>
          <a:p>
            <a:r>
              <a:rPr lang="en-US" dirty="0"/>
              <a:t>0</a:t>
            </a:r>
          </a:p>
        </p:txBody>
      </p:sp>
      <p:sp>
        <p:nvSpPr>
          <p:cNvPr id="18" name="Title 1"/>
          <p:cNvSpPr txBox="1">
            <a:spLocks/>
          </p:cNvSpPr>
          <p:nvPr/>
        </p:nvSpPr>
        <p:spPr bwMode="auto">
          <a:xfrm>
            <a:off x="7696200" y="4162493"/>
            <a:ext cx="1295400" cy="944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defRPr>
            </a:lvl2pPr>
            <a:lvl3pPr algn="ctr" rtl="0" fontAlgn="base">
              <a:spcBef>
                <a:spcPct val="0"/>
              </a:spcBef>
              <a:spcAft>
                <a:spcPct val="0"/>
              </a:spcAft>
              <a:defRPr sz="3200">
                <a:solidFill>
                  <a:schemeClr val="tx2"/>
                </a:solidFill>
                <a:latin typeface="Arial" charset="0"/>
              </a:defRPr>
            </a:lvl3pPr>
            <a:lvl4pPr algn="ctr" rtl="0" fontAlgn="base">
              <a:spcBef>
                <a:spcPct val="0"/>
              </a:spcBef>
              <a:spcAft>
                <a:spcPct val="0"/>
              </a:spcAft>
              <a:defRPr sz="3200">
                <a:solidFill>
                  <a:schemeClr val="tx2"/>
                </a:solidFill>
                <a:latin typeface="Arial" charset="0"/>
              </a:defRPr>
            </a:lvl4pPr>
            <a:lvl5pPr algn="ctr" rtl="0" fontAlgn="base">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a:lstStyle>
          <a:p>
            <a:pPr eaLnBrk="1" hangingPunct="1"/>
            <a:r>
              <a:rPr lang="en-US" i="1" kern="0" dirty="0">
                <a:latin typeface="Times New Roman" panose="02020603050405020304" pitchFamily="18" charset="0"/>
                <a:cs typeface="Times New Roman" panose="02020603050405020304" pitchFamily="18" charset="0"/>
              </a:rPr>
              <a:t>s* - d</a:t>
            </a:r>
          </a:p>
        </p:txBody>
      </p:sp>
      <p:sp>
        <p:nvSpPr>
          <p:cNvPr id="19" name="TextBox 18"/>
          <p:cNvSpPr txBox="1"/>
          <p:nvPr/>
        </p:nvSpPr>
        <p:spPr>
          <a:xfrm>
            <a:off x="4362207" y="4227342"/>
            <a:ext cx="312906" cy="369332"/>
          </a:xfrm>
          <a:prstGeom prst="rect">
            <a:avLst/>
          </a:prstGeom>
          <a:noFill/>
        </p:spPr>
        <p:txBody>
          <a:bodyPr wrap="none" rtlCol="0">
            <a:spAutoFit/>
          </a:bodyPr>
          <a:lstStyle/>
          <a:p>
            <a:r>
              <a:rPr lang="en-US" dirty="0"/>
              <a:t>0</a:t>
            </a:r>
          </a:p>
        </p:txBody>
      </p:sp>
      <p:cxnSp>
        <p:nvCxnSpPr>
          <p:cNvPr id="22" name="Straight Connector 21"/>
          <p:cNvCxnSpPr/>
          <p:nvPr/>
        </p:nvCxnSpPr>
        <p:spPr>
          <a:xfrm>
            <a:off x="2362200" y="1752600"/>
            <a:ext cx="0" cy="2362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858000" y="1752600"/>
            <a:ext cx="0" cy="2362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907530" y="1960428"/>
            <a:ext cx="1600200" cy="646331"/>
          </a:xfrm>
          <a:prstGeom prst="rect">
            <a:avLst/>
          </a:prstGeom>
          <a:noFill/>
        </p:spPr>
        <p:txBody>
          <a:bodyPr wrap="square" rtlCol="0">
            <a:spAutoFit/>
          </a:bodyPr>
          <a:lstStyle/>
          <a:p>
            <a:r>
              <a:rPr lang="en-US" dirty="0"/>
              <a:t>Always act immediately</a:t>
            </a:r>
          </a:p>
        </p:txBody>
      </p:sp>
      <p:sp>
        <p:nvSpPr>
          <p:cNvPr id="25" name="TextBox 24"/>
          <p:cNvSpPr txBox="1"/>
          <p:nvPr/>
        </p:nvSpPr>
        <p:spPr>
          <a:xfrm>
            <a:off x="609600" y="1956434"/>
            <a:ext cx="1600200" cy="646331"/>
          </a:xfrm>
          <a:prstGeom prst="rect">
            <a:avLst/>
          </a:prstGeom>
          <a:noFill/>
        </p:spPr>
        <p:txBody>
          <a:bodyPr wrap="square" rtlCol="0">
            <a:spAutoFit/>
          </a:bodyPr>
          <a:lstStyle/>
          <a:p>
            <a:pPr algn="r"/>
            <a:r>
              <a:rPr lang="en-US" dirty="0"/>
              <a:t>Always act immediately</a:t>
            </a:r>
          </a:p>
        </p:txBody>
      </p:sp>
      <p:sp>
        <p:nvSpPr>
          <p:cNvPr id="26" name="TextBox 25"/>
          <p:cNvSpPr txBox="1"/>
          <p:nvPr/>
        </p:nvSpPr>
        <p:spPr>
          <a:xfrm>
            <a:off x="2825337" y="2139827"/>
            <a:ext cx="3548792" cy="369332"/>
          </a:xfrm>
          <a:prstGeom prst="rect">
            <a:avLst/>
          </a:prstGeom>
          <a:noFill/>
        </p:spPr>
        <p:txBody>
          <a:bodyPr wrap="none" rtlCol="0">
            <a:spAutoFit/>
          </a:bodyPr>
          <a:lstStyle/>
          <a:p>
            <a:r>
              <a:rPr lang="en-US" dirty="0"/>
              <a:t>Wait to act until a low cost period</a:t>
            </a:r>
          </a:p>
        </p:txBody>
      </p:sp>
      <p:sp>
        <p:nvSpPr>
          <p:cNvPr id="27" name="TextBox 26"/>
          <p:cNvSpPr txBox="1"/>
          <p:nvPr/>
        </p:nvSpPr>
        <p:spPr>
          <a:xfrm>
            <a:off x="3629016" y="78984"/>
            <a:ext cx="2266967" cy="523220"/>
          </a:xfrm>
          <a:prstGeom prst="rect">
            <a:avLst/>
          </a:prstGeom>
          <a:noFill/>
        </p:spPr>
        <p:txBody>
          <a:bodyPr wrap="none" rtlCol="0">
            <a:spAutoFit/>
          </a:bodyPr>
          <a:lstStyle/>
          <a:p>
            <a:r>
              <a:rPr lang="en-US" sz="2800" dirty="0"/>
              <a:t>Case of </a:t>
            </a:r>
            <a:r>
              <a:rPr lang="el-GR" sz="2800" dirty="0">
                <a:latin typeface="Times New Roman" panose="02020603050405020304" pitchFamily="18" charset="0"/>
                <a:cs typeface="Times New Roman" panose="02020603050405020304" pitchFamily="18" charset="0"/>
              </a:rPr>
              <a:t>β</a:t>
            </a:r>
            <a:r>
              <a:rPr lang="en-US" sz="2800" dirty="0">
                <a:latin typeface="Times New Roman" panose="02020603050405020304" pitchFamily="18" charset="0"/>
                <a:cs typeface="Times New Roman" panose="02020603050405020304" pitchFamily="18" charset="0"/>
              </a:rPr>
              <a:t> = 1</a:t>
            </a:r>
            <a:endParaRPr lang="en-US" sz="2800" dirty="0"/>
          </a:p>
        </p:txBody>
      </p:sp>
      <p:sp>
        <p:nvSpPr>
          <p:cNvPr id="21" name="Oval 20"/>
          <p:cNvSpPr/>
          <p:nvPr/>
        </p:nvSpPr>
        <p:spPr>
          <a:xfrm>
            <a:off x="4471416" y="4096512"/>
            <a:ext cx="76200" cy="76199"/>
          </a:xfrm>
          <a:prstGeom prst="ellipse">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371331" y="2743200"/>
                <a:ext cx="466869"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𝑐</m:t>
                          </m:r>
                        </m:e>
                      </m:acc>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371331" y="2743200"/>
                <a:ext cx="466869" cy="369332"/>
              </a:xfrm>
              <a:prstGeom prst="rect">
                <a:avLst/>
              </a:prstGeom>
              <a:blipFill rotWithShape="0">
                <a:blip r:embed="rId2"/>
                <a:stretch>
                  <a:fillRect r="-67532"/>
                </a:stretch>
              </a:blipFill>
            </p:spPr>
            <p:txBody>
              <a:bodyPr/>
              <a:lstStyle/>
              <a:p>
                <a:r>
                  <a:rPr lang="en-US">
                    <a:noFill/>
                  </a:rPr>
                  <a:t> </a:t>
                </a:r>
              </a:p>
            </p:txBody>
          </p:sp>
        </mc:Fallback>
      </mc:AlternateContent>
    </p:spTree>
    <p:extLst>
      <p:ext uri="{BB962C8B-B14F-4D97-AF65-F5344CB8AC3E}">
        <p14:creationId xmlns:p14="http://schemas.microsoft.com/office/powerpoint/2010/main" val="258454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expected </a:t>
            </a:r>
            <a:r>
              <a:rPr lang="en-US" dirty="0">
                <a:solidFill>
                  <a:srgbClr val="000099"/>
                </a:solidFill>
              </a:rPr>
              <a:t>costs</a:t>
            </a:r>
            <a:r>
              <a:rPr lang="en-US" dirty="0"/>
              <a:t> as a function of  </a:t>
            </a:r>
            <a:r>
              <a:rPr lang="en-US" i="1" dirty="0">
                <a:latin typeface="Times New Roman" panose="02020603050405020304" pitchFamily="18" charset="0"/>
                <a:cs typeface="Times New Roman" panose="02020603050405020304" pitchFamily="18" charset="0"/>
              </a:rPr>
              <a:t>s* - d</a:t>
            </a:r>
          </a:p>
        </p:txBody>
      </p:sp>
      <p:sp>
        <p:nvSpPr>
          <p:cNvPr id="4" name="Footer Placeholder 3"/>
          <p:cNvSpPr>
            <a:spLocks noGrp="1"/>
          </p:cNvSpPr>
          <p:nvPr>
            <p:ph type="ftr" sz="quarter" idx="11"/>
          </p:nvPr>
        </p:nvSpPr>
        <p:spPr/>
        <p:txBody>
          <a:bodyPr/>
          <a:lstStyle/>
          <a:p>
            <a:endParaRPr lang="en-US">
              <a:solidFill>
                <a:srgbClr val="000000"/>
              </a:solidFill>
            </a:endParaRPr>
          </a:p>
          <a:p>
            <a:endParaRPr lang="en-US">
              <a:solidFill>
                <a:srgbClr val="000000"/>
              </a:solidFill>
            </a:endParaRPr>
          </a:p>
        </p:txBody>
      </p:sp>
      <p:cxnSp>
        <p:nvCxnSpPr>
          <p:cNvPr id="7" name="Straight Connector 6"/>
          <p:cNvCxnSpPr/>
          <p:nvPr/>
        </p:nvCxnSpPr>
        <p:spPr>
          <a:xfrm>
            <a:off x="1078992" y="2944368"/>
            <a:ext cx="1272419"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883153" y="2953770"/>
            <a:ext cx="1498847"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3400" y="4114800"/>
            <a:ext cx="84582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7154" y="3930134"/>
            <a:ext cx="312906" cy="369332"/>
          </a:xfrm>
          <a:prstGeom prst="rect">
            <a:avLst/>
          </a:prstGeom>
          <a:noFill/>
        </p:spPr>
        <p:txBody>
          <a:bodyPr wrap="none" rtlCol="0">
            <a:spAutoFit/>
          </a:bodyPr>
          <a:lstStyle/>
          <a:p>
            <a:r>
              <a:rPr lang="en-US" dirty="0"/>
              <a:t>0</a:t>
            </a:r>
          </a:p>
        </p:txBody>
      </p:sp>
      <p:sp>
        <p:nvSpPr>
          <p:cNvPr id="18" name="Title 1"/>
          <p:cNvSpPr txBox="1">
            <a:spLocks/>
          </p:cNvSpPr>
          <p:nvPr/>
        </p:nvSpPr>
        <p:spPr bwMode="auto">
          <a:xfrm>
            <a:off x="7696200" y="4162493"/>
            <a:ext cx="1295400" cy="944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defRPr>
            </a:lvl2pPr>
            <a:lvl3pPr algn="ctr" rtl="0" fontAlgn="base">
              <a:spcBef>
                <a:spcPct val="0"/>
              </a:spcBef>
              <a:spcAft>
                <a:spcPct val="0"/>
              </a:spcAft>
              <a:defRPr sz="3200">
                <a:solidFill>
                  <a:schemeClr val="tx2"/>
                </a:solidFill>
                <a:latin typeface="Arial" charset="0"/>
              </a:defRPr>
            </a:lvl3pPr>
            <a:lvl4pPr algn="ctr" rtl="0" fontAlgn="base">
              <a:spcBef>
                <a:spcPct val="0"/>
              </a:spcBef>
              <a:spcAft>
                <a:spcPct val="0"/>
              </a:spcAft>
              <a:defRPr sz="3200">
                <a:solidFill>
                  <a:schemeClr val="tx2"/>
                </a:solidFill>
                <a:latin typeface="Arial" charset="0"/>
              </a:defRPr>
            </a:lvl4pPr>
            <a:lvl5pPr algn="ctr" rtl="0" fontAlgn="base">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a:lstStyle>
          <a:p>
            <a:pPr eaLnBrk="1" hangingPunct="1"/>
            <a:r>
              <a:rPr lang="en-US" i="1" kern="0" dirty="0">
                <a:latin typeface="Times New Roman" panose="02020603050405020304" pitchFamily="18" charset="0"/>
                <a:cs typeface="Times New Roman" panose="02020603050405020304" pitchFamily="18" charset="0"/>
              </a:rPr>
              <a:t>s* - d</a:t>
            </a:r>
          </a:p>
        </p:txBody>
      </p:sp>
      <p:sp>
        <p:nvSpPr>
          <p:cNvPr id="19" name="TextBox 18"/>
          <p:cNvSpPr txBox="1"/>
          <p:nvPr/>
        </p:nvSpPr>
        <p:spPr>
          <a:xfrm>
            <a:off x="4362207" y="4227342"/>
            <a:ext cx="312906" cy="369332"/>
          </a:xfrm>
          <a:prstGeom prst="rect">
            <a:avLst/>
          </a:prstGeom>
          <a:noFill/>
        </p:spPr>
        <p:txBody>
          <a:bodyPr wrap="none" rtlCol="0">
            <a:spAutoFit/>
          </a:bodyPr>
          <a:lstStyle/>
          <a:p>
            <a:r>
              <a:rPr lang="en-US" dirty="0"/>
              <a:t>0</a:t>
            </a:r>
          </a:p>
        </p:txBody>
      </p:sp>
      <p:sp>
        <p:nvSpPr>
          <p:cNvPr id="15" name="Arc 14"/>
          <p:cNvSpPr/>
          <p:nvPr/>
        </p:nvSpPr>
        <p:spPr>
          <a:xfrm>
            <a:off x="167154" y="2944368"/>
            <a:ext cx="4328646" cy="2380230"/>
          </a:xfrm>
          <a:prstGeom prst="arc">
            <a:avLst/>
          </a:prstGeom>
          <a:ln w="25400">
            <a:solidFill>
              <a:srgbClr val="0000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p:cNvSpPr/>
          <p:nvPr/>
        </p:nvSpPr>
        <p:spPr>
          <a:xfrm flipH="1">
            <a:off x="4495800" y="2953770"/>
            <a:ext cx="4876800" cy="2380230"/>
          </a:xfrm>
          <a:prstGeom prst="arc">
            <a:avLst/>
          </a:prstGeom>
          <a:ln w="25400">
            <a:solidFill>
              <a:srgbClr val="0000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Connector 21"/>
          <p:cNvCxnSpPr/>
          <p:nvPr/>
        </p:nvCxnSpPr>
        <p:spPr>
          <a:xfrm>
            <a:off x="2362200" y="1752600"/>
            <a:ext cx="0" cy="2362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858000" y="1752600"/>
            <a:ext cx="0" cy="2362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907530" y="1960428"/>
            <a:ext cx="1600200" cy="646331"/>
          </a:xfrm>
          <a:prstGeom prst="rect">
            <a:avLst/>
          </a:prstGeom>
          <a:noFill/>
        </p:spPr>
        <p:txBody>
          <a:bodyPr wrap="square" rtlCol="0">
            <a:spAutoFit/>
          </a:bodyPr>
          <a:lstStyle/>
          <a:p>
            <a:r>
              <a:rPr lang="en-US" dirty="0"/>
              <a:t>Always act immediately</a:t>
            </a:r>
          </a:p>
        </p:txBody>
      </p:sp>
      <p:sp>
        <p:nvSpPr>
          <p:cNvPr id="25" name="TextBox 24"/>
          <p:cNvSpPr txBox="1"/>
          <p:nvPr/>
        </p:nvSpPr>
        <p:spPr>
          <a:xfrm>
            <a:off x="609600" y="1956434"/>
            <a:ext cx="1600200" cy="646331"/>
          </a:xfrm>
          <a:prstGeom prst="rect">
            <a:avLst/>
          </a:prstGeom>
          <a:noFill/>
        </p:spPr>
        <p:txBody>
          <a:bodyPr wrap="square" rtlCol="0">
            <a:spAutoFit/>
          </a:bodyPr>
          <a:lstStyle/>
          <a:p>
            <a:pPr algn="r"/>
            <a:r>
              <a:rPr lang="en-US" dirty="0"/>
              <a:t>Always act immediately</a:t>
            </a:r>
          </a:p>
        </p:txBody>
      </p:sp>
      <p:sp>
        <p:nvSpPr>
          <p:cNvPr id="26" name="TextBox 25"/>
          <p:cNvSpPr txBox="1"/>
          <p:nvPr/>
        </p:nvSpPr>
        <p:spPr>
          <a:xfrm>
            <a:off x="2825337" y="2139827"/>
            <a:ext cx="3548792" cy="369332"/>
          </a:xfrm>
          <a:prstGeom prst="rect">
            <a:avLst/>
          </a:prstGeom>
          <a:noFill/>
        </p:spPr>
        <p:txBody>
          <a:bodyPr wrap="none" rtlCol="0">
            <a:spAutoFit/>
          </a:bodyPr>
          <a:lstStyle/>
          <a:p>
            <a:r>
              <a:rPr lang="en-US" dirty="0"/>
              <a:t>Wait to act until a low cost period</a:t>
            </a:r>
          </a:p>
        </p:txBody>
      </p:sp>
      <p:sp>
        <p:nvSpPr>
          <p:cNvPr id="27" name="TextBox 26"/>
          <p:cNvSpPr txBox="1"/>
          <p:nvPr/>
        </p:nvSpPr>
        <p:spPr>
          <a:xfrm>
            <a:off x="3629016" y="78984"/>
            <a:ext cx="2266967" cy="523220"/>
          </a:xfrm>
          <a:prstGeom prst="rect">
            <a:avLst/>
          </a:prstGeom>
          <a:noFill/>
        </p:spPr>
        <p:txBody>
          <a:bodyPr wrap="none" rtlCol="0">
            <a:spAutoFit/>
          </a:bodyPr>
          <a:lstStyle/>
          <a:p>
            <a:r>
              <a:rPr lang="en-US" sz="2800" dirty="0"/>
              <a:t>Case of </a:t>
            </a:r>
            <a:r>
              <a:rPr lang="el-GR" sz="2800" dirty="0">
                <a:latin typeface="Times New Roman" panose="02020603050405020304" pitchFamily="18" charset="0"/>
                <a:cs typeface="Times New Roman" panose="02020603050405020304" pitchFamily="18" charset="0"/>
              </a:rPr>
              <a:t>β</a:t>
            </a:r>
            <a:r>
              <a:rPr lang="en-US" sz="2800" dirty="0">
                <a:latin typeface="Times New Roman" panose="02020603050405020304" pitchFamily="18" charset="0"/>
                <a:cs typeface="Times New Roman" panose="02020603050405020304" pitchFamily="18" charset="0"/>
              </a:rPr>
              <a:t> = 1</a:t>
            </a:r>
            <a:endParaRPr lang="en-US" sz="2800" dirty="0"/>
          </a:p>
        </p:txBody>
      </p:sp>
      <mc:AlternateContent xmlns:mc="http://schemas.openxmlformats.org/markup-compatibility/2006" xmlns:a14="http://schemas.microsoft.com/office/drawing/2010/main">
        <mc:Choice Requires="a14">
          <p:sp>
            <p:nvSpPr>
              <p:cNvPr id="30" name="TextBox 29"/>
              <p:cNvSpPr txBox="1"/>
              <p:nvPr/>
            </p:nvSpPr>
            <p:spPr>
              <a:xfrm>
                <a:off x="371331" y="2743200"/>
                <a:ext cx="466869"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𝑐</m:t>
                          </m:r>
                        </m:e>
                      </m:acc>
                    </m:oMath>
                  </m:oMathPara>
                </a14:m>
                <a:endParaRPr lang="en-US" sz="2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371331" y="2743200"/>
                <a:ext cx="466869" cy="369332"/>
              </a:xfrm>
              <a:prstGeom prst="rect">
                <a:avLst/>
              </a:prstGeom>
              <a:blipFill rotWithShape="0">
                <a:blip r:embed="rId2"/>
                <a:stretch>
                  <a:fillRect r="-67532"/>
                </a:stretch>
              </a:blipFill>
            </p:spPr>
            <p:txBody>
              <a:bodyPr/>
              <a:lstStyle/>
              <a:p>
                <a:r>
                  <a:rPr lang="en-US">
                    <a:noFill/>
                  </a:rPr>
                  <a:t> </a:t>
                </a:r>
              </a:p>
            </p:txBody>
          </p:sp>
        </mc:Fallback>
      </mc:AlternateContent>
    </p:spTree>
    <p:extLst>
      <p:ext uri="{BB962C8B-B14F-4D97-AF65-F5344CB8AC3E}">
        <p14:creationId xmlns:p14="http://schemas.microsoft.com/office/powerpoint/2010/main" val="2547071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expected </a:t>
            </a:r>
            <a:r>
              <a:rPr lang="en-US" dirty="0">
                <a:solidFill>
                  <a:srgbClr val="000099"/>
                </a:solidFill>
              </a:rPr>
              <a:t>costs</a:t>
            </a:r>
            <a:r>
              <a:rPr lang="en-US" dirty="0"/>
              <a:t> as a function of  </a:t>
            </a:r>
            <a:r>
              <a:rPr lang="en-US" i="1" dirty="0">
                <a:latin typeface="Times New Roman" panose="02020603050405020304" pitchFamily="18" charset="0"/>
                <a:cs typeface="Times New Roman" panose="02020603050405020304" pitchFamily="18" charset="0"/>
              </a:rPr>
              <a:t>s* - d</a:t>
            </a:r>
          </a:p>
        </p:txBody>
      </p:sp>
      <p:sp>
        <p:nvSpPr>
          <p:cNvPr id="4" name="Footer Placeholder 3"/>
          <p:cNvSpPr>
            <a:spLocks noGrp="1"/>
          </p:cNvSpPr>
          <p:nvPr>
            <p:ph type="ftr" sz="quarter" idx="11"/>
          </p:nvPr>
        </p:nvSpPr>
        <p:spPr/>
        <p:txBody>
          <a:bodyPr/>
          <a:lstStyle/>
          <a:p>
            <a:endParaRPr lang="en-US">
              <a:solidFill>
                <a:srgbClr val="000000"/>
              </a:solidFill>
            </a:endParaRPr>
          </a:p>
          <a:p>
            <a:endParaRPr lang="en-US">
              <a:solidFill>
                <a:srgbClr val="000000"/>
              </a:solidFill>
            </a:endParaRPr>
          </a:p>
        </p:txBody>
      </p:sp>
      <p:grpSp>
        <p:nvGrpSpPr>
          <p:cNvPr id="11" name="Group 10"/>
          <p:cNvGrpSpPr/>
          <p:nvPr/>
        </p:nvGrpSpPr>
        <p:grpSpPr>
          <a:xfrm>
            <a:off x="986790" y="2149098"/>
            <a:ext cx="3531870" cy="1965702"/>
            <a:chOff x="457200" y="1938528"/>
            <a:chExt cx="3531870" cy="1965702"/>
          </a:xfrm>
        </p:grpSpPr>
        <p:cxnSp>
          <p:nvCxnSpPr>
            <p:cNvPr id="7" name="Straight Connector 6"/>
            <p:cNvCxnSpPr/>
            <p:nvPr/>
          </p:nvCxnSpPr>
          <p:spPr>
            <a:xfrm>
              <a:off x="457200" y="2743200"/>
              <a:ext cx="1371600"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1828800" y="1938528"/>
              <a:ext cx="2160270" cy="1965702"/>
            </a:xfrm>
            <a:custGeom>
              <a:avLst/>
              <a:gdLst>
                <a:gd name="connsiteX0" fmla="*/ 0 w 2160270"/>
                <a:gd name="connsiteY0" fmla="*/ 811272 h 1965702"/>
                <a:gd name="connsiteX1" fmla="*/ 285750 w 2160270"/>
                <a:gd name="connsiteY1" fmla="*/ 331212 h 1965702"/>
                <a:gd name="connsiteX2" fmla="*/ 685800 w 2160270"/>
                <a:gd name="connsiteY2" fmla="*/ 22602 h 1965702"/>
                <a:gd name="connsiteX3" fmla="*/ 1257300 w 2160270"/>
                <a:gd name="connsiteY3" fmla="*/ 102612 h 1965702"/>
                <a:gd name="connsiteX4" fmla="*/ 1714500 w 2160270"/>
                <a:gd name="connsiteY4" fmla="*/ 731262 h 1965702"/>
                <a:gd name="connsiteX5" fmla="*/ 2160270 w 2160270"/>
                <a:gd name="connsiteY5" fmla="*/ 1965702 h 196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270" h="1965702">
                  <a:moveTo>
                    <a:pt x="0" y="811272"/>
                  </a:moveTo>
                  <a:cubicBezTo>
                    <a:pt x="85725" y="636964"/>
                    <a:pt x="171450" y="462657"/>
                    <a:pt x="285750" y="331212"/>
                  </a:cubicBezTo>
                  <a:cubicBezTo>
                    <a:pt x="400050" y="199767"/>
                    <a:pt x="523875" y="60702"/>
                    <a:pt x="685800" y="22602"/>
                  </a:cubicBezTo>
                  <a:cubicBezTo>
                    <a:pt x="847725" y="-15498"/>
                    <a:pt x="1085850" y="-15498"/>
                    <a:pt x="1257300" y="102612"/>
                  </a:cubicBezTo>
                  <a:cubicBezTo>
                    <a:pt x="1428750" y="220722"/>
                    <a:pt x="1564005" y="420747"/>
                    <a:pt x="1714500" y="731262"/>
                  </a:cubicBezTo>
                  <a:cubicBezTo>
                    <a:pt x="1864995" y="1041777"/>
                    <a:pt x="2012632" y="1503739"/>
                    <a:pt x="2160270" y="1965702"/>
                  </a:cubicBezTo>
                </a:path>
              </a:pathLst>
            </a:cu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flipH="1">
            <a:off x="4522470" y="2149098"/>
            <a:ext cx="3859530" cy="1965702"/>
            <a:chOff x="457200" y="1938528"/>
            <a:chExt cx="3531870" cy="1965702"/>
          </a:xfrm>
        </p:grpSpPr>
        <p:cxnSp>
          <p:nvCxnSpPr>
            <p:cNvPr id="13" name="Straight Connector 12"/>
            <p:cNvCxnSpPr/>
            <p:nvPr/>
          </p:nvCxnSpPr>
          <p:spPr>
            <a:xfrm>
              <a:off x="457200" y="2743200"/>
              <a:ext cx="1371600"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1828800" y="1938528"/>
              <a:ext cx="2160270" cy="1965702"/>
            </a:xfrm>
            <a:custGeom>
              <a:avLst/>
              <a:gdLst>
                <a:gd name="connsiteX0" fmla="*/ 0 w 2160270"/>
                <a:gd name="connsiteY0" fmla="*/ 811272 h 1965702"/>
                <a:gd name="connsiteX1" fmla="*/ 285750 w 2160270"/>
                <a:gd name="connsiteY1" fmla="*/ 331212 h 1965702"/>
                <a:gd name="connsiteX2" fmla="*/ 685800 w 2160270"/>
                <a:gd name="connsiteY2" fmla="*/ 22602 h 1965702"/>
                <a:gd name="connsiteX3" fmla="*/ 1257300 w 2160270"/>
                <a:gd name="connsiteY3" fmla="*/ 102612 h 1965702"/>
                <a:gd name="connsiteX4" fmla="*/ 1714500 w 2160270"/>
                <a:gd name="connsiteY4" fmla="*/ 731262 h 1965702"/>
                <a:gd name="connsiteX5" fmla="*/ 2160270 w 2160270"/>
                <a:gd name="connsiteY5" fmla="*/ 1965702 h 196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270" h="1965702">
                  <a:moveTo>
                    <a:pt x="0" y="811272"/>
                  </a:moveTo>
                  <a:cubicBezTo>
                    <a:pt x="85725" y="636964"/>
                    <a:pt x="171450" y="462657"/>
                    <a:pt x="285750" y="331212"/>
                  </a:cubicBezTo>
                  <a:cubicBezTo>
                    <a:pt x="400050" y="199767"/>
                    <a:pt x="523875" y="60702"/>
                    <a:pt x="685800" y="22602"/>
                  </a:cubicBezTo>
                  <a:cubicBezTo>
                    <a:pt x="847725" y="-15498"/>
                    <a:pt x="1085850" y="-15498"/>
                    <a:pt x="1257300" y="102612"/>
                  </a:cubicBezTo>
                  <a:cubicBezTo>
                    <a:pt x="1428750" y="220722"/>
                    <a:pt x="1564005" y="420747"/>
                    <a:pt x="1714500" y="731262"/>
                  </a:cubicBezTo>
                  <a:cubicBezTo>
                    <a:pt x="1864995" y="1041777"/>
                    <a:pt x="2012632" y="1503739"/>
                    <a:pt x="2160270" y="1965702"/>
                  </a:cubicBezTo>
                </a:path>
              </a:pathLst>
            </a:cu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p:cNvCxnSpPr/>
          <p:nvPr/>
        </p:nvCxnSpPr>
        <p:spPr>
          <a:xfrm>
            <a:off x="533400" y="4114800"/>
            <a:ext cx="84582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7154" y="3930134"/>
            <a:ext cx="312906" cy="369332"/>
          </a:xfrm>
          <a:prstGeom prst="rect">
            <a:avLst/>
          </a:prstGeom>
          <a:noFill/>
        </p:spPr>
        <p:txBody>
          <a:bodyPr wrap="none" rtlCol="0">
            <a:spAutoFit/>
          </a:bodyPr>
          <a:lstStyle/>
          <a:p>
            <a:r>
              <a:rPr lang="en-US" dirty="0"/>
              <a:t>0</a:t>
            </a:r>
          </a:p>
        </p:txBody>
      </p:sp>
      <p:sp>
        <p:nvSpPr>
          <p:cNvPr id="18" name="Title 1"/>
          <p:cNvSpPr txBox="1">
            <a:spLocks/>
          </p:cNvSpPr>
          <p:nvPr/>
        </p:nvSpPr>
        <p:spPr bwMode="auto">
          <a:xfrm>
            <a:off x="7696200" y="4162493"/>
            <a:ext cx="1295400" cy="944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defRPr>
            </a:lvl2pPr>
            <a:lvl3pPr algn="ctr" rtl="0" fontAlgn="base">
              <a:spcBef>
                <a:spcPct val="0"/>
              </a:spcBef>
              <a:spcAft>
                <a:spcPct val="0"/>
              </a:spcAft>
              <a:defRPr sz="3200">
                <a:solidFill>
                  <a:schemeClr val="tx2"/>
                </a:solidFill>
                <a:latin typeface="Arial" charset="0"/>
              </a:defRPr>
            </a:lvl3pPr>
            <a:lvl4pPr algn="ctr" rtl="0" fontAlgn="base">
              <a:spcBef>
                <a:spcPct val="0"/>
              </a:spcBef>
              <a:spcAft>
                <a:spcPct val="0"/>
              </a:spcAft>
              <a:defRPr sz="3200">
                <a:solidFill>
                  <a:schemeClr val="tx2"/>
                </a:solidFill>
                <a:latin typeface="Arial" charset="0"/>
              </a:defRPr>
            </a:lvl4pPr>
            <a:lvl5pPr algn="ctr" rtl="0" fontAlgn="base">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a:lstStyle>
          <a:p>
            <a:pPr eaLnBrk="1" hangingPunct="1"/>
            <a:r>
              <a:rPr lang="en-US" i="1" kern="0" dirty="0">
                <a:latin typeface="Times New Roman" panose="02020603050405020304" pitchFamily="18" charset="0"/>
                <a:cs typeface="Times New Roman" panose="02020603050405020304" pitchFamily="18" charset="0"/>
              </a:rPr>
              <a:t>s* - d</a:t>
            </a:r>
          </a:p>
        </p:txBody>
      </p:sp>
      <p:sp>
        <p:nvSpPr>
          <p:cNvPr id="19" name="TextBox 18"/>
          <p:cNvSpPr txBox="1"/>
          <p:nvPr/>
        </p:nvSpPr>
        <p:spPr>
          <a:xfrm>
            <a:off x="4362207" y="4227342"/>
            <a:ext cx="312906" cy="369332"/>
          </a:xfrm>
          <a:prstGeom prst="rect">
            <a:avLst/>
          </a:prstGeom>
          <a:noFill/>
        </p:spPr>
        <p:txBody>
          <a:bodyPr wrap="none" rtlCol="0">
            <a:spAutoFit/>
          </a:bodyPr>
          <a:lstStyle/>
          <a:p>
            <a:r>
              <a:rPr lang="en-US" dirty="0"/>
              <a:t>0</a:t>
            </a:r>
          </a:p>
        </p:txBody>
      </p:sp>
      <p:sp>
        <p:nvSpPr>
          <p:cNvPr id="15" name="TextBox 14"/>
          <p:cNvSpPr txBox="1"/>
          <p:nvPr/>
        </p:nvSpPr>
        <p:spPr>
          <a:xfrm>
            <a:off x="3629016" y="78984"/>
            <a:ext cx="2266967" cy="523220"/>
          </a:xfrm>
          <a:prstGeom prst="rect">
            <a:avLst/>
          </a:prstGeom>
          <a:noFill/>
        </p:spPr>
        <p:txBody>
          <a:bodyPr wrap="none" rtlCol="0">
            <a:spAutoFit/>
          </a:bodyPr>
          <a:lstStyle/>
          <a:p>
            <a:r>
              <a:rPr lang="en-US" sz="2800" dirty="0"/>
              <a:t>Case of </a:t>
            </a:r>
            <a:r>
              <a:rPr lang="el-GR" sz="2800" dirty="0">
                <a:latin typeface="Times New Roman" panose="02020603050405020304" pitchFamily="18" charset="0"/>
                <a:cs typeface="Times New Roman" panose="02020603050405020304" pitchFamily="18" charset="0"/>
              </a:rPr>
              <a:t>β</a:t>
            </a:r>
            <a:r>
              <a:rPr lang="en-US" sz="2800" dirty="0">
                <a:latin typeface="Times New Roman" panose="02020603050405020304" pitchFamily="18" charset="0"/>
                <a:cs typeface="Times New Roman" panose="02020603050405020304" pitchFamily="18" charset="0"/>
              </a:rPr>
              <a:t> &lt; 1</a:t>
            </a:r>
            <a:endParaRPr lang="en-US" sz="2800" dirty="0"/>
          </a:p>
        </p:txBody>
      </p:sp>
      <p:cxnSp>
        <p:nvCxnSpPr>
          <p:cNvPr id="20" name="Straight Connector 19"/>
          <p:cNvCxnSpPr/>
          <p:nvPr/>
        </p:nvCxnSpPr>
        <p:spPr>
          <a:xfrm>
            <a:off x="1085971" y="2953770"/>
            <a:ext cx="1272419"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85971" y="2953770"/>
            <a:ext cx="1272419"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85971" y="2953770"/>
            <a:ext cx="1272419"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67154" y="3930134"/>
            <a:ext cx="312906" cy="369332"/>
          </a:xfrm>
          <a:prstGeom prst="rect">
            <a:avLst/>
          </a:prstGeom>
          <a:noFill/>
        </p:spPr>
        <p:txBody>
          <a:bodyPr wrap="none" rtlCol="0">
            <a:spAutoFit/>
          </a:bodyPr>
          <a:lstStyle/>
          <a:p>
            <a:r>
              <a:rPr lang="en-US" dirty="0"/>
              <a:t>0</a:t>
            </a:r>
          </a:p>
        </p:txBody>
      </p:sp>
      <p:cxnSp>
        <p:nvCxnSpPr>
          <p:cNvPr id="30" name="Straight Connector 29"/>
          <p:cNvCxnSpPr/>
          <p:nvPr/>
        </p:nvCxnSpPr>
        <p:spPr>
          <a:xfrm>
            <a:off x="2362200" y="1752600"/>
            <a:ext cx="0" cy="2362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09600" y="1956434"/>
            <a:ext cx="1600200" cy="646331"/>
          </a:xfrm>
          <a:prstGeom prst="rect">
            <a:avLst/>
          </a:prstGeom>
          <a:noFill/>
        </p:spPr>
        <p:txBody>
          <a:bodyPr wrap="square" rtlCol="0">
            <a:spAutoFit/>
          </a:bodyPr>
          <a:lstStyle/>
          <a:p>
            <a:pPr algn="r"/>
            <a:r>
              <a:rPr lang="en-US" dirty="0"/>
              <a:t>Always act immediately</a:t>
            </a:r>
          </a:p>
        </p:txBody>
      </p:sp>
      <p:cxnSp>
        <p:nvCxnSpPr>
          <p:cNvPr id="32" name="Straight Connector 31"/>
          <p:cNvCxnSpPr/>
          <p:nvPr/>
        </p:nvCxnSpPr>
        <p:spPr>
          <a:xfrm flipH="1">
            <a:off x="6883153" y="2953770"/>
            <a:ext cx="1498847"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6883153" y="2953770"/>
            <a:ext cx="1498847"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907530" y="1960428"/>
            <a:ext cx="1600200" cy="646331"/>
          </a:xfrm>
          <a:prstGeom prst="rect">
            <a:avLst/>
          </a:prstGeom>
          <a:noFill/>
        </p:spPr>
        <p:txBody>
          <a:bodyPr wrap="square" rtlCol="0">
            <a:spAutoFit/>
          </a:bodyPr>
          <a:lstStyle/>
          <a:p>
            <a:r>
              <a:rPr lang="en-US" dirty="0"/>
              <a:t>Always act immediately</a:t>
            </a:r>
          </a:p>
        </p:txBody>
      </p:sp>
      <p:cxnSp>
        <p:nvCxnSpPr>
          <p:cNvPr id="41" name="Straight Connector 40"/>
          <p:cNvCxnSpPr/>
          <p:nvPr/>
        </p:nvCxnSpPr>
        <p:spPr>
          <a:xfrm>
            <a:off x="6858000" y="1752600"/>
            <a:ext cx="0" cy="2362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p:cNvSpPr txBox="1"/>
              <p:nvPr/>
            </p:nvSpPr>
            <p:spPr>
              <a:xfrm>
                <a:off x="371331" y="2743200"/>
                <a:ext cx="466869"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𝑐</m:t>
                          </m:r>
                        </m:e>
                      </m:acc>
                    </m:oMath>
                  </m:oMathPara>
                </a14:m>
                <a:endParaRPr lang="en-US" sz="2400" dirty="0"/>
              </a:p>
            </p:txBody>
          </p:sp>
        </mc:Choice>
        <mc:Fallback xmlns="">
          <p:sp>
            <p:nvSpPr>
              <p:cNvPr id="42" name="TextBox 41"/>
              <p:cNvSpPr txBox="1">
                <a:spLocks noRot="1" noChangeAspect="1" noMove="1" noResize="1" noEditPoints="1" noAdjustHandles="1" noChangeArrowheads="1" noChangeShapeType="1" noTextEdit="1"/>
              </p:cNvSpPr>
              <p:nvPr/>
            </p:nvSpPr>
            <p:spPr>
              <a:xfrm>
                <a:off x="371331" y="2743200"/>
                <a:ext cx="466869" cy="369332"/>
              </a:xfrm>
              <a:prstGeom prst="rect">
                <a:avLst/>
              </a:prstGeom>
              <a:blipFill rotWithShape="0">
                <a:blip r:embed="rId2"/>
                <a:stretch>
                  <a:fillRect r="-67532"/>
                </a:stretch>
              </a:blipFill>
            </p:spPr>
            <p:txBody>
              <a:bodyPr/>
              <a:lstStyle/>
              <a:p>
                <a:r>
                  <a:rPr lang="en-US">
                    <a:noFill/>
                  </a:rPr>
                  <a:t> </a:t>
                </a:r>
              </a:p>
            </p:txBody>
          </p:sp>
        </mc:Fallback>
      </mc:AlternateContent>
    </p:spTree>
    <p:extLst>
      <p:ext uri="{BB962C8B-B14F-4D97-AF65-F5344CB8AC3E}">
        <p14:creationId xmlns:p14="http://schemas.microsoft.com/office/powerpoint/2010/main" val="3198898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expected </a:t>
            </a:r>
            <a:r>
              <a:rPr lang="en-US" dirty="0">
                <a:solidFill>
                  <a:srgbClr val="000099"/>
                </a:solidFill>
              </a:rPr>
              <a:t>costs</a:t>
            </a:r>
            <a:r>
              <a:rPr lang="en-US" dirty="0"/>
              <a:t> as a function of  </a:t>
            </a:r>
            <a:r>
              <a:rPr lang="en-US" i="1" dirty="0">
                <a:latin typeface="Times New Roman" panose="02020603050405020304" pitchFamily="18" charset="0"/>
                <a:cs typeface="Times New Roman" panose="02020603050405020304" pitchFamily="18" charset="0"/>
              </a:rPr>
              <a:t>s* - d</a:t>
            </a:r>
          </a:p>
        </p:txBody>
      </p:sp>
      <p:sp>
        <p:nvSpPr>
          <p:cNvPr id="4" name="Footer Placeholder 3"/>
          <p:cNvSpPr>
            <a:spLocks noGrp="1"/>
          </p:cNvSpPr>
          <p:nvPr>
            <p:ph type="ftr" sz="quarter" idx="11"/>
          </p:nvPr>
        </p:nvSpPr>
        <p:spPr/>
        <p:txBody>
          <a:bodyPr/>
          <a:lstStyle/>
          <a:p>
            <a:endParaRPr lang="en-US">
              <a:solidFill>
                <a:srgbClr val="000000"/>
              </a:solidFill>
            </a:endParaRPr>
          </a:p>
          <a:p>
            <a:endParaRPr lang="en-US">
              <a:solidFill>
                <a:srgbClr val="000000"/>
              </a:solidFill>
            </a:endParaRPr>
          </a:p>
        </p:txBody>
      </p:sp>
      <p:grpSp>
        <p:nvGrpSpPr>
          <p:cNvPr id="11" name="Group 10"/>
          <p:cNvGrpSpPr/>
          <p:nvPr/>
        </p:nvGrpSpPr>
        <p:grpSpPr>
          <a:xfrm>
            <a:off x="986790" y="2149098"/>
            <a:ext cx="3531870" cy="1965702"/>
            <a:chOff x="457200" y="1938528"/>
            <a:chExt cx="3531870" cy="1965702"/>
          </a:xfrm>
        </p:grpSpPr>
        <p:cxnSp>
          <p:nvCxnSpPr>
            <p:cNvPr id="7" name="Straight Connector 6"/>
            <p:cNvCxnSpPr/>
            <p:nvPr/>
          </p:nvCxnSpPr>
          <p:spPr>
            <a:xfrm>
              <a:off x="457200" y="2743200"/>
              <a:ext cx="1371600"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1828800" y="1938528"/>
              <a:ext cx="2160270" cy="1965702"/>
            </a:xfrm>
            <a:custGeom>
              <a:avLst/>
              <a:gdLst>
                <a:gd name="connsiteX0" fmla="*/ 0 w 2160270"/>
                <a:gd name="connsiteY0" fmla="*/ 811272 h 1965702"/>
                <a:gd name="connsiteX1" fmla="*/ 285750 w 2160270"/>
                <a:gd name="connsiteY1" fmla="*/ 331212 h 1965702"/>
                <a:gd name="connsiteX2" fmla="*/ 685800 w 2160270"/>
                <a:gd name="connsiteY2" fmla="*/ 22602 h 1965702"/>
                <a:gd name="connsiteX3" fmla="*/ 1257300 w 2160270"/>
                <a:gd name="connsiteY3" fmla="*/ 102612 h 1965702"/>
                <a:gd name="connsiteX4" fmla="*/ 1714500 w 2160270"/>
                <a:gd name="connsiteY4" fmla="*/ 731262 h 1965702"/>
                <a:gd name="connsiteX5" fmla="*/ 2160270 w 2160270"/>
                <a:gd name="connsiteY5" fmla="*/ 1965702 h 196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270" h="1965702">
                  <a:moveTo>
                    <a:pt x="0" y="811272"/>
                  </a:moveTo>
                  <a:cubicBezTo>
                    <a:pt x="85725" y="636964"/>
                    <a:pt x="171450" y="462657"/>
                    <a:pt x="285750" y="331212"/>
                  </a:cubicBezTo>
                  <a:cubicBezTo>
                    <a:pt x="400050" y="199767"/>
                    <a:pt x="523875" y="60702"/>
                    <a:pt x="685800" y="22602"/>
                  </a:cubicBezTo>
                  <a:cubicBezTo>
                    <a:pt x="847725" y="-15498"/>
                    <a:pt x="1085850" y="-15498"/>
                    <a:pt x="1257300" y="102612"/>
                  </a:cubicBezTo>
                  <a:cubicBezTo>
                    <a:pt x="1428750" y="220722"/>
                    <a:pt x="1564005" y="420747"/>
                    <a:pt x="1714500" y="731262"/>
                  </a:cubicBezTo>
                  <a:cubicBezTo>
                    <a:pt x="1864995" y="1041777"/>
                    <a:pt x="2012632" y="1503739"/>
                    <a:pt x="2160270" y="1965702"/>
                  </a:cubicBezTo>
                </a:path>
              </a:pathLst>
            </a:cu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flipH="1">
            <a:off x="4522470" y="2149098"/>
            <a:ext cx="3859530" cy="1965702"/>
            <a:chOff x="457200" y="1938528"/>
            <a:chExt cx="3531870" cy="1965702"/>
          </a:xfrm>
        </p:grpSpPr>
        <p:cxnSp>
          <p:nvCxnSpPr>
            <p:cNvPr id="13" name="Straight Connector 12"/>
            <p:cNvCxnSpPr/>
            <p:nvPr/>
          </p:nvCxnSpPr>
          <p:spPr>
            <a:xfrm>
              <a:off x="457200" y="2743200"/>
              <a:ext cx="1371600"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1828800" y="1938528"/>
              <a:ext cx="2160270" cy="1965702"/>
            </a:xfrm>
            <a:custGeom>
              <a:avLst/>
              <a:gdLst>
                <a:gd name="connsiteX0" fmla="*/ 0 w 2160270"/>
                <a:gd name="connsiteY0" fmla="*/ 811272 h 1965702"/>
                <a:gd name="connsiteX1" fmla="*/ 285750 w 2160270"/>
                <a:gd name="connsiteY1" fmla="*/ 331212 h 1965702"/>
                <a:gd name="connsiteX2" fmla="*/ 685800 w 2160270"/>
                <a:gd name="connsiteY2" fmla="*/ 22602 h 1965702"/>
                <a:gd name="connsiteX3" fmla="*/ 1257300 w 2160270"/>
                <a:gd name="connsiteY3" fmla="*/ 102612 h 1965702"/>
                <a:gd name="connsiteX4" fmla="*/ 1714500 w 2160270"/>
                <a:gd name="connsiteY4" fmla="*/ 731262 h 1965702"/>
                <a:gd name="connsiteX5" fmla="*/ 2160270 w 2160270"/>
                <a:gd name="connsiteY5" fmla="*/ 1965702 h 196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270" h="1965702">
                  <a:moveTo>
                    <a:pt x="0" y="811272"/>
                  </a:moveTo>
                  <a:cubicBezTo>
                    <a:pt x="85725" y="636964"/>
                    <a:pt x="171450" y="462657"/>
                    <a:pt x="285750" y="331212"/>
                  </a:cubicBezTo>
                  <a:cubicBezTo>
                    <a:pt x="400050" y="199767"/>
                    <a:pt x="523875" y="60702"/>
                    <a:pt x="685800" y="22602"/>
                  </a:cubicBezTo>
                  <a:cubicBezTo>
                    <a:pt x="847725" y="-15498"/>
                    <a:pt x="1085850" y="-15498"/>
                    <a:pt x="1257300" y="102612"/>
                  </a:cubicBezTo>
                  <a:cubicBezTo>
                    <a:pt x="1428750" y="220722"/>
                    <a:pt x="1564005" y="420747"/>
                    <a:pt x="1714500" y="731262"/>
                  </a:cubicBezTo>
                  <a:cubicBezTo>
                    <a:pt x="1864995" y="1041777"/>
                    <a:pt x="2012632" y="1503739"/>
                    <a:pt x="2160270" y="1965702"/>
                  </a:cubicBezTo>
                </a:path>
              </a:pathLst>
            </a:cu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p:cNvCxnSpPr/>
          <p:nvPr/>
        </p:nvCxnSpPr>
        <p:spPr>
          <a:xfrm>
            <a:off x="533400" y="4114800"/>
            <a:ext cx="84582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7154" y="3930134"/>
            <a:ext cx="312906" cy="369332"/>
          </a:xfrm>
          <a:prstGeom prst="rect">
            <a:avLst/>
          </a:prstGeom>
          <a:noFill/>
        </p:spPr>
        <p:txBody>
          <a:bodyPr wrap="none" rtlCol="0">
            <a:spAutoFit/>
          </a:bodyPr>
          <a:lstStyle/>
          <a:p>
            <a:r>
              <a:rPr lang="en-US" dirty="0"/>
              <a:t>0</a:t>
            </a:r>
          </a:p>
        </p:txBody>
      </p:sp>
      <p:sp>
        <p:nvSpPr>
          <p:cNvPr id="18" name="Title 1"/>
          <p:cNvSpPr txBox="1">
            <a:spLocks/>
          </p:cNvSpPr>
          <p:nvPr/>
        </p:nvSpPr>
        <p:spPr bwMode="auto">
          <a:xfrm>
            <a:off x="7696200" y="4162493"/>
            <a:ext cx="1295400" cy="944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defRPr>
            </a:lvl2pPr>
            <a:lvl3pPr algn="ctr" rtl="0" fontAlgn="base">
              <a:spcBef>
                <a:spcPct val="0"/>
              </a:spcBef>
              <a:spcAft>
                <a:spcPct val="0"/>
              </a:spcAft>
              <a:defRPr sz="3200">
                <a:solidFill>
                  <a:schemeClr val="tx2"/>
                </a:solidFill>
                <a:latin typeface="Arial" charset="0"/>
              </a:defRPr>
            </a:lvl3pPr>
            <a:lvl4pPr algn="ctr" rtl="0" fontAlgn="base">
              <a:spcBef>
                <a:spcPct val="0"/>
              </a:spcBef>
              <a:spcAft>
                <a:spcPct val="0"/>
              </a:spcAft>
              <a:defRPr sz="3200">
                <a:solidFill>
                  <a:schemeClr val="tx2"/>
                </a:solidFill>
                <a:latin typeface="Arial" charset="0"/>
              </a:defRPr>
            </a:lvl4pPr>
            <a:lvl5pPr algn="ctr" rtl="0" fontAlgn="base">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a:lstStyle>
          <a:p>
            <a:pPr eaLnBrk="1" hangingPunct="1"/>
            <a:r>
              <a:rPr lang="en-US" i="1" kern="0" dirty="0">
                <a:latin typeface="Times New Roman" panose="02020603050405020304" pitchFamily="18" charset="0"/>
                <a:cs typeface="Times New Roman" panose="02020603050405020304" pitchFamily="18" charset="0"/>
              </a:rPr>
              <a:t>s* - d</a:t>
            </a:r>
          </a:p>
        </p:txBody>
      </p:sp>
      <p:sp>
        <p:nvSpPr>
          <p:cNvPr id="15" name="TextBox 14"/>
          <p:cNvSpPr txBox="1"/>
          <p:nvPr/>
        </p:nvSpPr>
        <p:spPr>
          <a:xfrm>
            <a:off x="3629016" y="78984"/>
            <a:ext cx="2266967" cy="523220"/>
          </a:xfrm>
          <a:prstGeom prst="rect">
            <a:avLst/>
          </a:prstGeom>
          <a:noFill/>
        </p:spPr>
        <p:txBody>
          <a:bodyPr wrap="none" rtlCol="0">
            <a:spAutoFit/>
          </a:bodyPr>
          <a:lstStyle/>
          <a:p>
            <a:r>
              <a:rPr lang="en-US" sz="2800" dirty="0"/>
              <a:t>Case of </a:t>
            </a:r>
            <a:r>
              <a:rPr lang="el-GR" sz="2800" dirty="0">
                <a:latin typeface="Times New Roman" panose="02020603050405020304" pitchFamily="18" charset="0"/>
                <a:cs typeface="Times New Roman" panose="02020603050405020304" pitchFamily="18" charset="0"/>
              </a:rPr>
              <a:t>β</a:t>
            </a:r>
            <a:r>
              <a:rPr lang="en-US" sz="2800" dirty="0">
                <a:latin typeface="Times New Roman" panose="02020603050405020304" pitchFamily="18" charset="0"/>
                <a:cs typeface="Times New Roman" panose="02020603050405020304" pitchFamily="18" charset="0"/>
              </a:rPr>
              <a:t> &lt; 1</a:t>
            </a:r>
            <a:endParaRPr lang="en-US" sz="2800" dirty="0"/>
          </a:p>
        </p:txBody>
      </p:sp>
      <p:cxnSp>
        <p:nvCxnSpPr>
          <p:cNvPr id="20" name="Straight Connector 19"/>
          <p:cNvCxnSpPr/>
          <p:nvPr/>
        </p:nvCxnSpPr>
        <p:spPr>
          <a:xfrm>
            <a:off x="1085971" y="2953770"/>
            <a:ext cx="1272419"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85971" y="2953770"/>
            <a:ext cx="1272419"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85971" y="2953770"/>
            <a:ext cx="1272419"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67154" y="3930134"/>
            <a:ext cx="312906" cy="369332"/>
          </a:xfrm>
          <a:prstGeom prst="rect">
            <a:avLst/>
          </a:prstGeom>
          <a:noFill/>
        </p:spPr>
        <p:txBody>
          <a:bodyPr wrap="none" rtlCol="0">
            <a:spAutoFit/>
          </a:bodyPr>
          <a:lstStyle/>
          <a:p>
            <a:r>
              <a:rPr lang="en-US" dirty="0"/>
              <a:t>0</a:t>
            </a:r>
          </a:p>
        </p:txBody>
      </p:sp>
      <p:cxnSp>
        <p:nvCxnSpPr>
          <p:cNvPr id="30" name="Straight Connector 29"/>
          <p:cNvCxnSpPr/>
          <p:nvPr/>
        </p:nvCxnSpPr>
        <p:spPr>
          <a:xfrm>
            <a:off x="2362200" y="1752600"/>
            <a:ext cx="0" cy="2362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883153" y="2953770"/>
            <a:ext cx="1498847"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6883153" y="2953770"/>
            <a:ext cx="1498847"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858000" y="1752600"/>
            <a:ext cx="0" cy="2362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 idx="1"/>
          </p:cNvCxnSpPr>
          <p:nvPr/>
        </p:nvCxnSpPr>
        <p:spPr>
          <a:xfrm>
            <a:off x="2644140" y="2480310"/>
            <a:ext cx="22860" cy="163449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4" idx="1"/>
          </p:cNvCxnSpPr>
          <p:nvPr/>
        </p:nvCxnSpPr>
        <p:spPr>
          <a:xfrm flipH="1">
            <a:off x="6553200" y="2480310"/>
            <a:ext cx="17693" cy="165252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324600" y="4191000"/>
            <a:ext cx="575799" cy="369332"/>
          </a:xfrm>
          <a:prstGeom prst="rect">
            <a:avLst/>
          </a:prstGeom>
          <a:noFill/>
        </p:spPr>
        <p:txBody>
          <a:bodyPr wrap="none" rtlCol="0">
            <a:spAutoFit/>
          </a:bodyPr>
          <a:lstStyle/>
          <a:p>
            <a:r>
              <a:rPr lang="en-US" dirty="0"/>
              <a:t>+10</a:t>
            </a:r>
          </a:p>
        </p:txBody>
      </p:sp>
      <p:sp>
        <p:nvSpPr>
          <p:cNvPr id="36" name="TextBox 35"/>
          <p:cNvSpPr txBox="1"/>
          <p:nvPr/>
        </p:nvSpPr>
        <p:spPr>
          <a:xfrm>
            <a:off x="2448042" y="4191000"/>
            <a:ext cx="518091" cy="369332"/>
          </a:xfrm>
          <a:prstGeom prst="rect">
            <a:avLst/>
          </a:prstGeom>
          <a:noFill/>
        </p:spPr>
        <p:txBody>
          <a:bodyPr wrap="none" rtlCol="0">
            <a:spAutoFit/>
          </a:bodyPr>
          <a:lstStyle/>
          <a:p>
            <a:r>
              <a:rPr lang="en-US" dirty="0"/>
              <a:t>-10</a:t>
            </a:r>
          </a:p>
        </p:txBody>
      </p:sp>
      <p:sp>
        <p:nvSpPr>
          <p:cNvPr id="26" name="TextBox 25"/>
          <p:cNvSpPr txBox="1"/>
          <p:nvPr/>
        </p:nvSpPr>
        <p:spPr>
          <a:xfrm>
            <a:off x="1676400" y="5253335"/>
            <a:ext cx="5918608" cy="461665"/>
          </a:xfrm>
          <a:prstGeom prst="rect">
            <a:avLst/>
          </a:prstGeom>
          <a:noFill/>
        </p:spPr>
        <p:txBody>
          <a:bodyPr wrap="none" rtlCol="0">
            <a:spAutoFit/>
          </a:bodyPr>
          <a:lstStyle/>
          <a:p>
            <a:r>
              <a:rPr lang="en-US" sz="2400" dirty="0"/>
              <a:t>Automatic enrollment with a center default</a:t>
            </a:r>
          </a:p>
        </p:txBody>
      </p:sp>
      <p:cxnSp>
        <p:nvCxnSpPr>
          <p:cNvPr id="38" name="Straight Connector 37"/>
          <p:cNvCxnSpPr>
            <a:cxnSpLocks/>
          </p:cNvCxnSpPr>
          <p:nvPr/>
        </p:nvCxnSpPr>
        <p:spPr>
          <a:xfrm flipH="1">
            <a:off x="2644141" y="4114800"/>
            <a:ext cx="3909059"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p:cNvSpPr txBox="1"/>
              <p:nvPr/>
            </p:nvSpPr>
            <p:spPr>
              <a:xfrm>
                <a:off x="371331" y="2743200"/>
                <a:ext cx="466869"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𝑐</m:t>
                          </m:r>
                        </m:e>
                      </m:acc>
                    </m:oMath>
                  </m:oMathPara>
                </a14:m>
                <a:endParaRPr lang="en-US" sz="2400" dirty="0"/>
              </a:p>
            </p:txBody>
          </p:sp>
        </mc:Choice>
        <mc:Fallback xmlns="">
          <p:sp>
            <p:nvSpPr>
              <p:cNvPr id="42" name="TextBox 41"/>
              <p:cNvSpPr txBox="1">
                <a:spLocks noRot="1" noChangeAspect="1" noMove="1" noResize="1" noEditPoints="1" noAdjustHandles="1" noChangeArrowheads="1" noChangeShapeType="1" noTextEdit="1"/>
              </p:cNvSpPr>
              <p:nvPr/>
            </p:nvSpPr>
            <p:spPr>
              <a:xfrm>
                <a:off x="371331" y="2743200"/>
                <a:ext cx="466869" cy="369332"/>
              </a:xfrm>
              <a:prstGeom prst="rect">
                <a:avLst/>
              </a:prstGeom>
              <a:blipFill rotWithShape="0">
                <a:blip r:embed="rId2"/>
                <a:stretch>
                  <a:fillRect r="-67532"/>
                </a:stretch>
              </a:blipFill>
            </p:spPr>
            <p:txBody>
              <a:bodyPr/>
              <a:lstStyle/>
              <a:p>
                <a:r>
                  <a:rPr lang="en-US">
                    <a:noFill/>
                  </a:rPr>
                  <a:t> </a:t>
                </a:r>
              </a:p>
            </p:txBody>
          </p:sp>
        </mc:Fallback>
      </mc:AlternateContent>
    </p:spTree>
    <p:extLst>
      <p:ext uri="{BB962C8B-B14F-4D97-AF65-F5344CB8AC3E}">
        <p14:creationId xmlns:p14="http://schemas.microsoft.com/office/powerpoint/2010/main" val="709508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08E24A-76A7-7643-B96E-5DD84F4B23BC}"/>
              </a:ext>
            </a:extLst>
          </p:cNvPr>
          <p:cNvSpPr>
            <a:spLocks noGrp="1"/>
          </p:cNvSpPr>
          <p:nvPr>
            <p:ph idx="1"/>
          </p:nvPr>
        </p:nvSpPr>
        <p:spPr>
          <a:xfrm>
            <a:off x="838200" y="533400"/>
            <a:ext cx="7315200" cy="4114800"/>
          </a:xfrm>
        </p:spPr>
        <p:txBody>
          <a:bodyPr/>
          <a:lstStyle/>
          <a:p>
            <a:pPr marL="0" indent="0">
              <a:buNone/>
            </a:pPr>
            <a:r>
              <a:rPr lang="en-US" dirty="0"/>
              <a:t>It may be admitted that, so far as scientific knowledge is concerned, a body of suitably chosen experts may be in the best position to command all the best knowledge available…[Yet] scientific knowledge is not the sum of all knowledge.…[A] little reflection will show that there is…the knowledge of the particular circumstances of time and place. It is with respect to this that practically </a:t>
            </a:r>
            <a:r>
              <a:rPr lang="en-US" u="sng" dirty="0"/>
              <a:t>every individual has some advantage over all others in that he possesses unique information of which beneficial use might be made, but of which use can be made only if the decisions depending on it are left to him or are made with his active cooperation. </a:t>
            </a:r>
          </a:p>
          <a:p>
            <a:pPr marL="0" indent="0">
              <a:buNone/>
            </a:pPr>
            <a:r>
              <a:rPr lang="en-US" dirty="0"/>
              <a:t>				       </a:t>
            </a:r>
            <a:r>
              <a:rPr lang="en-US" i="1" dirty="0"/>
              <a:t>Friedrich A. Hayek </a:t>
            </a:r>
          </a:p>
          <a:p>
            <a:endParaRPr lang="en-US" dirty="0"/>
          </a:p>
        </p:txBody>
      </p:sp>
      <p:sp>
        <p:nvSpPr>
          <p:cNvPr id="4" name="TextBox 3">
            <a:extLst>
              <a:ext uri="{FF2B5EF4-FFF2-40B4-BE49-F238E27FC236}">
                <a16:creationId xmlns:a16="http://schemas.microsoft.com/office/drawing/2014/main" id="{1EC22740-CE1C-E64A-8FEC-E822B9225CE5}"/>
              </a:ext>
            </a:extLst>
          </p:cNvPr>
          <p:cNvSpPr txBox="1"/>
          <p:nvPr/>
        </p:nvSpPr>
        <p:spPr>
          <a:xfrm>
            <a:off x="533400" y="6271736"/>
            <a:ext cx="8305800" cy="738664"/>
          </a:xfrm>
          <a:prstGeom prst="rect">
            <a:avLst/>
          </a:prstGeom>
          <a:noFill/>
        </p:spPr>
        <p:txBody>
          <a:bodyPr wrap="square" rtlCol="0">
            <a:spAutoFit/>
          </a:bodyPr>
          <a:lstStyle/>
          <a:p>
            <a:r>
              <a:rPr lang="en-US" sz="1200" dirty="0"/>
              <a:t>F.A. Hayek, “The Use of Knowledge” in Society, 35 </a:t>
            </a:r>
            <a:r>
              <a:rPr lang="en-US" sz="1200" i="1" dirty="0"/>
              <a:t>American Economic Review </a:t>
            </a:r>
            <a:r>
              <a:rPr lang="en-US" sz="1200" dirty="0"/>
              <a:t>519-530, 521-522 (1945). See also Mario J. Rizzo and Douglas Glen Whitman, The Knowledge Problem of New Paternalism, 2009 BYU L. Rev. 905 (2009). </a:t>
            </a:r>
          </a:p>
          <a:p>
            <a:endParaRPr lang="en-US" dirty="0"/>
          </a:p>
        </p:txBody>
      </p:sp>
    </p:spTree>
    <p:extLst>
      <p:ext uri="{BB962C8B-B14F-4D97-AF65-F5344CB8AC3E}">
        <p14:creationId xmlns:p14="http://schemas.microsoft.com/office/powerpoint/2010/main" val="4281906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expected </a:t>
            </a:r>
            <a:r>
              <a:rPr lang="en-US" dirty="0">
                <a:solidFill>
                  <a:srgbClr val="000099"/>
                </a:solidFill>
              </a:rPr>
              <a:t>costs</a:t>
            </a:r>
            <a:r>
              <a:rPr lang="en-US" dirty="0"/>
              <a:t> as a function of  </a:t>
            </a:r>
            <a:r>
              <a:rPr lang="en-US" i="1" dirty="0">
                <a:latin typeface="Times New Roman" panose="02020603050405020304" pitchFamily="18" charset="0"/>
                <a:cs typeface="Times New Roman" panose="02020603050405020304" pitchFamily="18" charset="0"/>
              </a:rPr>
              <a:t>s* - d</a:t>
            </a:r>
          </a:p>
        </p:txBody>
      </p:sp>
      <p:sp>
        <p:nvSpPr>
          <p:cNvPr id="4" name="Footer Placeholder 3"/>
          <p:cNvSpPr>
            <a:spLocks noGrp="1"/>
          </p:cNvSpPr>
          <p:nvPr>
            <p:ph type="ftr" sz="quarter" idx="11"/>
          </p:nvPr>
        </p:nvSpPr>
        <p:spPr/>
        <p:txBody>
          <a:bodyPr/>
          <a:lstStyle/>
          <a:p>
            <a:endParaRPr lang="en-US">
              <a:solidFill>
                <a:srgbClr val="000000"/>
              </a:solidFill>
            </a:endParaRPr>
          </a:p>
          <a:p>
            <a:endParaRPr lang="en-US">
              <a:solidFill>
                <a:srgbClr val="000000"/>
              </a:solidFill>
            </a:endParaRPr>
          </a:p>
        </p:txBody>
      </p:sp>
      <p:grpSp>
        <p:nvGrpSpPr>
          <p:cNvPr id="11" name="Group 10"/>
          <p:cNvGrpSpPr/>
          <p:nvPr/>
        </p:nvGrpSpPr>
        <p:grpSpPr>
          <a:xfrm>
            <a:off x="986790" y="2149098"/>
            <a:ext cx="3531870" cy="1965702"/>
            <a:chOff x="457200" y="1938528"/>
            <a:chExt cx="3531870" cy="1965702"/>
          </a:xfrm>
        </p:grpSpPr>
        <p:cxnSp>
          <p:nvCxnSpPr>
            <p:cNvPr id="7" name="Straight Connector 6"/>
            <p:cNvCxnSpPr/>
            <p:nvPr/>
          </p:nvCxnSpPr>
          <p:spPr>
            <a:xfrm>
              <a:off x="457200" y="2743200"/>
              <a:ext cx="1371600"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1828800" y="1938528"/>
              <a:ext cx="2160270" cy="1965702"/>
            </a:xfrm>
            <a:custGeom>
              <a:avLst/>
              <a:gdLst>
                <a:gd name="connsiteX0" fmla="*/ 0 w 2160270"/>
                <a:gd name="connsiteY0" fmla="*/ 811272 h 1965702"/>
                <a:gd name="connsiteX1" fmla="*/ 285750 w 2160270"/>
                <a:gd name="connsiteY1" fmla="*/ 331212 h 1965702"/>
                <a:gd name="connsiteX2" fmla="*/ 685800 w 2160270"/>
                <a:gd name="connsiteY2" fmla="*/ 22602 h 1965702"/>
                <a:gd name="connsiteX3" fmla="*/ 1257300 w 2160270"/>
                <a:gd name="connsiteY3" fmla="*/ 102612 h 1965702"/>
                <a:gd name="connsiteX4" fmla="*/ 1714500 w 2160270"/>
                <a:gd name="connsiteY4" fmla="*/ 731262 h 1965702"/>
                <a:gd name="connsiteX5" fmla="*/ 2160270 w 2160270"/>
                <a:gd name="connsiteY5" fmla="*/ 1965702 h 196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270" h="1965702">
                  <a:moveTo>
                    <a:pt x="0" y="811272"/>
                  </a:moveTo>
                  <a:cubicBezTo>
                    <a:pt x="85725" y="636964"/>
                    <a:pt x="171450" y="462657"/>
                    <a:pt x="285750" y="331212"/>
                  </a:cubicBezTo>
                  <a:cubicBezTo>
                    <a:pt x="400050" y="199767"/>
                    <a:pt x="523875" y="60702"/>
                    <a:pt x="685800" y="22602"/>
                  </a:cubicBezTo>
                  <a:cubicBezTo>
                    <a:pt x="847725" y="-15498"/>
                    <a:pt x="1085850" y="-15498"/>
                    <a:pt x="1257300" y="102612"/>
                  </a:cubicBezTo>
                  <a:cubicBezTo>
                    <a:pt x="1428750" y="220722"/>
                    <a:pt x="1564005" y="420747"/>
                    <a:pt x="1714500" y="731262"/>
                  </a:cubicBezTo>
                  <a:cubicBezTo>
                    <a:pt x="1864995" y="1041777"/>
                    <a:pt x="2012632" y="1503739"/>
                    <a:pt x="2160270" y="1965702"/>
                  </a:cubicBezTo>
                </a:path>
              </a:pathLst>
            </a:cu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flipH="1">
            <a:off x="4522470" y="2149098"/>
            <a:ext cx="3859530" cy="1965702"/>
            <a:chOff x="457200" y="1938528"/>
            <a:chExt cx="3531870" cy="1965702"/>
          </a:xfrm>
        </p:grpSpPr>
        <p:cxnSp>
          <p:nvCxnSpPr>
            <p:cNvPr id="13" name="Straight Connector 12"/>
            <p:cNvCxnSpPr/>
            <p:nvPr/>
          </p:nvCxnSpPr>
          <p:spPr>
            <a:xfrm>
              <a:off x="457200" y="2743200"/>
              <a:ext cx="1371600"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1828800" y="1938528"/>
              <a:ext cx="2160270" cy="1965702"/>
            </a:xfrm>
            <a:custGeom>
              <a:avLst/>
              <a:gdLst>
                <a:gd name="connsiteX0" fmla="*/ 0 w 2160270"/>
                <a:gd name="connsiteY0" fmla="*/ 811272 h 1965702"/>
                <a:gd name="connsiteX1" fmla="*/ 285750 w 2160270"/>
                <a:gd name="connsiteY1" fmla="*/ 331212 h 1965702"/>
                <a:gd name="connsiteX2" fmla="*/ 685800 w 2160270"/>
                <a:gd name="connsiteY2" fmla="*/ 22602 h 1965702"/>
                <a:gd name="connsiteX3" fmla="*/ 1257300 w 2160270"/>
                <a:gd name="connsiteY3" fmla="*/ 102612 h 1965702"/>
                <a:gd name="connsiteX4" fmla="*/ 1714500 w 2160270"/>
                <a:gd name="connsiteY4" fmla="*/ 731262 h 1965702"/>
                <a:gd name="connsiteX5" fmla="*/ 2160270 w 2160270"/>
                <a:gd name="connsiteY5" fmla="*/ 1965702 h 196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270" h="1965702">
                  <a:moveTo>
                    <a:pt x="0" y="811272"/>
                  </a:moveTo>
                  <a:cubicBezTo>
                    <a:pt x="85725" y="636964"/>
                    <a:pt x="171450" y="462657"/>
                    <a:pt x="285750" y="331212"/>
                  </a:cubicBezTo>
                  <a:cubicBezTo>
                    <a:pt x="400050" y="199767"/>
                    <a:pt x="523875" y="60702"/>
                    <a:pt x="685800" y="22602"/>
                  </a:cubicBezTo>
                  <a:cubicBezTo>
                    <a:pt x="847725" y="-15498"/>
                    <a:pt x="1085850" y="-15498"/>
                    <a:pt x="1257300" y="102612"/>
                  </a:cubicBezTo>
                  <a:cubicBezTo>
                    <a:pt x="1428750" y="220722"/>
                    <a:pt x="1564005" y="420747"/>
                    <a:pt x="1714500" y="731262"/>
                  </a:cubicBezTo>
                  <a:cubicBezTo>
                    <a:pt x="1864995" y="1041777"/>
                    <a:pt x="2012632" y="1503739"/>
                    <a:pt x="2160270" y="1965702"/>
                  </a:cubicBezTo>
                </a:path>
              </a:pathLst>
            </a:cu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p:cNvCxnSpPr/>
          <p:nvPr/>
        </p:nvCxnSpPr>
        <p:spPr>
          <a:xfrm>
            <a:off x="533400" y="4114800"/>
            <a:ext cx="84582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7154" y="3930134"/>
            <a:ext cx="312906" cy="369332"/>
          </a:xfrm>
          <a:prstGeom prst="rect">
            <a:avLst/>
          </a:prstGeom>
          <a:noFill/>
        </p:spPr>
        <p:txBody>
          <a:bodyPr wrap="none" rtlCol="0">
            <a:spAutoFit/>
          </a:bodyPr>
          <a:lstStyle/>
          <a:p>
            <a:r>
              <a:rPr lang="en-US" dirty="0"/>
              <a:t>0</a:t>
            </a:r>
          </a:p>
        </p:txBody>
      </p:sp>
      <p:sp>
        <p:nvSpPr>
          <p:cNvPr id="18" name="Title 1"/>
          <p:cNvSpPr txBox="1">
            <a:spLocks/>
          </p:cNvSpPr>
          <p:nvPr/>
        </p:nvSpPr>
        <p:spPr bwMode="auto">
          <a:xfrm>
            <a:off x="7696200" y="4162493"/>
            <a:ext cx="1295400" cy="944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defRPr>
            </a:lvl2pPr>
            <a:lvl3pPr algn="ctr" rtl="0" fontAlgn="base">
              <a:spcBef>
                <a:spcPct val="0"/>
              </a:spcBef>
              <a:spcAft>
                <a:spcPct val="0"/>
              </a:spcAft>
              <a:defRPr sz="3200">
                <a:solidFill>
                  <a:schemeClr val="tx2"/>
                </a:solidFill>
                <a:latin typeface="Arial" charset="0"/>
              </a:defRPr>
            </a:lvl3pPr>
            <a:lvl4pPr algn="ctr" rtl="0" fontAlgn="base">
              <a:spcBef>
                <a:spcPct val="0"/>
              </a:spcBef>
              <a:spcAft>
                <a:spcPct val="0"/>
              </a:spcAft>
              <a:defRPr sz="3200">
                <a:solidFill>
                  <a:schemeClr val="tx2"/>
                </a:solidFill>
                <a:latin typeface="Arial" charset="0"/>
              </a:defRPr>
            </a:lvl4pPr>
            <a:lvl5pPr algn="ctr" rtl="0" fontAlgn="base">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a:lstStyle>
          <a:p>
            <a:pPr eaLnBrk="1" hangingPunct="1"/>
            <a:r>
              <a:rPr lang="en-US" i="1" kern="0" dirty="0">
                <a:latin typeface="Times New Roman" panose="02020603050405020304" pitchFamily="18" charset="0"/>
                <a:cs typeface="Times New Roman" panose="02020603050405020304" pitchFamily="18" charset="0"/>
              </a:rPr>
              <a:t>s* - d</a:t>
            </a:r>
          </a:p>
        </p:txBody>
      </p:sp>
      <p:sp>
        <p:nvSpPr>
          <p:cNvPr id="15" name="TextBox 14"/>
          <p:cNvSpPr txBox="1"/>
          <p:nvPr/>
        </p:nvSpPr>
        <p:spPr>
          <a:xfrm>
            <a:off x="3629016" y="78984"/>
            <a:ext cx="2266967" cy="523220"/>
          </a:xfrm>
          <a:prstGeom prst="rect">
            <a:avLst/>
          </a:prstGeom>
          <a:noFill/>
        </p:spPr>
        <p:txBody>
          <a:bodyPr wrap="none" rtlCol="0">
            <a:spAutoFit/>
          </a:bodyPr>
          <a:lstStyle/>
          <a:p>
            <a:r>
              <a:rPr lang="en-US" sz="2800" dirty="0"/>
              <a:t>Case of </a:t>
            </a:r>
            <a:r>
              <a:rPr lang="el-GR" sz="2800" dirty="0">
                <a:latin typeface="Times New Roman" panose="02020603050405020304" pitchFamily="18" charset="0"/>
                <a:cs typeface="Times New Roman" panose="02020603050405020304" pitchFamily="18" charset="0"/>
              </a:rPr>
              <a:t>β</a:t>
            </a:r>
            <a:r>
              <a:rPr lang="en-US" sz="2800" dirty="0">
                <a:latin typeface="Times New Roman" panose="02020603050405020304" pitchFamily="18" charset="0"/>
                <a:cs typeface="Times New Roman" panose="02020603050405020304" pitchFamily="18" charset="0"/>
              </a:rPr>
              <a:t> &lt; 1</a:t>
            </a:r>
            <a:endParaRPr lang="en-US" sz="2800" dirty="0"/>
          </a:p>
        </p:txBody>
      </p:sp>
      <p:cxnSp>
        <p:nvCxnSpPr>
          <p:cNvPr id="20" name="Straight Connector 19"/>
          <p:cNvCxnSpPr/>
          <p:nvPr/>
        </p:nvCxnSpPr>
        <p:spPr>
          <a:xfrm>
            <a:off x="1085971" y="2953770"/>
            <a:ext cx="1272419"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85971" y="2953770"/>
            <a:ext cx="1272419"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85971" y="2953770"/>
            <a:ext cx="1272419"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67154" y="3930134"/>
            <a:ext cx="312906" cy="369332"/>
          </a:xfrm>
          <a:prstGeom prst="rect">
            <a:avLst/>
          </a:prstGeom>
          <a:noFill/>
        </p:spPr>
        <p:txBody>
          <a:bodyPr wrap="none" rtlCol="0">
            <a:spAutoFit/>
          </a:bodyPr>
          <a:lstStyle/>
          <a:p>
            <a:r>
              <a:rPr lang="en-US" dirty="0"/>
              <a:t>0</a:t>
            </a:r>
          </a:p>
        </p:txBody>
      </p:sp>
      <p:cxnSp>
        <p:nvCxnSpPr>
          <p:cNvPr id="30" name="Straight Connector 29"/>
          <p:cNvCxnSpPr/>
          <p:nvPr/>
        </p:nvCxnSpPr>
        <p:spPr>
          <a:xfrm>
            <a:off x="2362200" y="1752600"/>
            <a:ext cx="0" cy="2362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883153" y="2953770"/>
            <a:ext cx="1498847"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6883153" y="2953770"/>
            <a:ext cx="1498847"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858000" y="1752600"/>
            <a:ext cx="0" cy="2362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114800" y="2953770"/>
            <a:ext cx="3810" cy="116103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381999" y="2953770"/>
            <a:ext cx="1" cy="117906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886200" y="4191000"/>
            <a:ext cx="389850" cy="369332"/>
          </a:xfrm>
          <a:prstGeom prst="rect">
            <a:avLst/>
          </a:prstGeom>
          <a:noFill/>
        </p:spPr>
        <p:txBody>
          <a:bodyPr wrap="none" rtlCol="0">
            <a:spAutoFit/>
          </a:bodyPr>
          <a:lstStyle/>
          <a:p>
            <a:r>
              <a:rPr lang="en-US" dirty="0"/>
              <a:t>-3</a:t>
            </a:r>
          </a:p>
        </p:txBody>
      </p:sp>
      <p:sp>
        <p:nvSpPr>
          <p:cNvPr id="36" name="TextBox 35"/>
          <p:cNvSpPr txBox="1"/>
          <p:nvPr/>
        </p:nvSpPr>
        <p:spPr>
          <a:xfrm>
            <a:off x="8092509" y="4191000"/>
            <a:ext cx="575799" cy="369332"/>
          </a:xfrm>
          <a:prstGeom prst="rect">
            <a:avLst/>
          </a:prstGeom>
          <a:noFill/>
        </p:spPr>
        <p:txBody>
          <a:bodyPr wrap="none" rtlCol="0">
            <a:spAutoFit/>
          </a:bodyPr>
          <a:lstStyle/>
          <a:p>
            <a:r>
              <a:rPr lang="en-US" dirty="0"/>
              <a:t>+17</a:t>
            </a:r>
          </a:p>
        </p:txBody>
      </p:sp>
      <p:sp>
        <p:nvSpPr>
          <p:cNvPr id="31" name="TextBox 30"/>
          <p:cNvSpPr txBox="1"/>
          <p:nvPr/>
        </p:nvSpPr>
        <p:spPr>
          <a:xfrm>
            <a:off x="1639645" y="5253335"/>
            <a:ext cx="5980355" cy="461665"/>
          </a:xfrm>
          <a:prstGeom prst="rect">
            <a:avLst/>
          </a:prstGeom>
          <a:noFill/>
        </p:spPr>
        <p:txBody>
          <a:bodyPr wrap="none" rtlCol="0">
            <a:spAutoFit/>
          </a:bodyPr>
          <a:lstStyle/>
          <a:p>
            <a:r>
              <a:rPr lang="en-US" sz="2400" dirty="0"/>
              <a:t>Automatic enrollment with an offset default</a:t>
            </a:r>
          </a:p>
        </p:txBody>
      </p:sp>
      <p:cxnSp>
        <p:nvCxnSpPr>
          <p:cNvPr id="8" name="Straight Connector 7"/>
          <p:cNvCxnSpPr/>
          <p:nvPr/>
        </p:nvCxnSpPr>
        <p:spPr>
          <a:xfrm rot="60000" flipH="1">
            <a:off x="4115138" y="4076125"/>
            <a:ext cx="4300877" cy="76199"/>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371331" y="2743200"/>
                <a:ext cx="466869"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𝑐</m:t>
                          </m:r>
                        </m:e>
                      </m:acc>
                    </m:oMath>
                  </m:oMathPara>
                </a14:m>
                <a:endParaRPr lang="en-US" sz="2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371331" y="2743200"/>
                <a:ext cx="466869" cy="369332"/>
              </a:xfrm>
              <a:prstGeom prst="rect">
                <a:avLst/>
              </a:prstGeom>
              <a:blipFill rotWithShape="0">
                <a:blip r:embed="rId2"/>
                <a:stretch>
                  <a:fillRect r="-67532"/>
                </a:stretch>
              </a:blipFill>
            </p:spPr>
            <p:txBody>
              <a:bodyPr/>
              <a:lstStyle/>
              <a:p>
                <a:r>
                  <a:rPr lang="en-US">
                    <a:noFill/>
                  </a:rPr>
                  <a:t> </a:t>
                </a:r>
              </a:p>
            </p:txBody>
          </p:sp>
        </mc:Fallback>
      </mc:AlternateContent>
    </p:spTree>
    <p:extLst>
      <p:ext uri="{BB962C8B-B14F-4D97-AF65-F5344CB8AC3E}">
        <p14:creationId xmlns:p14="http://schemas.microsoft.com/office/powerpoint/2010/main" val="185869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noFill/>
        </p:spPr>
        <p:txBody>
          <a:bodyPr/>
          <a:lstStyle/>
          <a:p>
            <a:fld id="{55C91457-A5C9-4D3C-B213-8664B061A74B}" type="slidenum">
              <a:rPr lang="en-US" altLang="en-US" smtClean="0">
                <a:solidFill>
                  <a:srgbClr val="000000"/>
                </a:solidFill>
                <a:latin typeface="Arial" charset="0"/>
                <a:cs typeface="Arial" charset="0"/>
              </a:rPr>
              <a:pPr/>
              <a:t>31</a:t>
            </a:fld>
            <a:endParaRPr lang="en-US" altLang="en-US">
              <a:solidFill>
                <a:srgbClr val="000000"/>
              </a:solidFill>
              <a:latin typeface="Arial" charset="0"/>
              <a:cs typeface="Arial" charset="0"/>
            </a:endParaRPr>
          </a:p>
        </p:txBody>
      </p:sp>
      <p:sp>
        <p:nvSpPr>
          <p:cNvPr id="72707" name="Rectangle 2"/>
          <p:cNvSpPr>
            <a:spLocks noGrp="1" noChangeArrowheads="1"/>
          </p:cNvSpPr>
          <p:nvPr>
            <p:ph type="title"/>
          </p:nvPr>
        </p:nvSpPr>
        <p:spPr/>
        <p:txBody>
          <a:bodyPr/>
          <a:lstStyle/>
          <a:p>
            <a:pPr eaLnBrk="1" hangingPunct="1"/>
            <a:r>
              <a:rPr lang="en-US" sz="3200" b="0">
                <a:solidFill>
                  <a:schemeClr val="tx1"/>
                </a:solidFill>
              </a:rPr>
              <a:t>Optimal ‘Defaults’</a:t>
            </a:r>
          </a:p>
        </p:txBody>
      </p:sp>
      <p:sp>
        <p:nvSpPr>
          <p:cNvPr id="72708" name="Rectangle 3"/>
          <p:cNvSpPr>
            <a:spLocks noGrp="1" noChangeArrowheads="1"/>
          </p:cNvSpPr>
          <p:nvPr>
            <p:ph type="body" idx="1"/>
          </p:nvPr>
        </p:nvSpPr>
        <p:spPr>
          <a:xfrm>
            <a:off x="457200" y="1719263"/>
            <a:ext cx="8229600" cy="4681537"/>
          </a:xfrm>
        </p:spPr>
        <p:txBody>
          <a:bodyPr/>
          <a:lstStyle/>
          <a:p>
            <a:pPr eaLnBrk="1" hangingPunct="1">
              <a:lnSpc>
                <a:spcPct val="80000"/>
              </a:lnSpc>
              <a:spcAft>
                <a:spcPct val="20000"/>
              </a:spcAft>
            </a:pPr>
            <a:r>
              <a:rPr lang="en-US" sz="2600" dirty="0"/>
              <a:t>Two classes of optimal defaults emerge from this calculation</a:t>
            </a:r>
          </a:p>
          <a:p>
            <a:pPr lvl="1" eaLnBrk="1" hangingPunct="1">
              <a:lnSpc>
                <a:spcPct val="80000"/>
              </a:lnSpc>
              <a:spcAft>
                <a:spcPct val="20000"/>
              </a:spcAft>
            </a:pPr>
            <a:r>
              <a:rPr lang="en-US" sz="2200" dirty="0"/>
              <a:t>Automatic enrollment</a:t>
            </a:r>
          </a:p>
          <a:p>
            <a:pPr lvl="2" eaLnBrk="1" hangingPunct="1">
              <a:lnSpc>
                <a:spcPct val="80000"/>
              </a:lnSpc>
              <a:spcAft>
                <a:spcPct val="20000"/>
              </a:spcAft>
            </a:pPr>
            <a:r>
              <a:rPr lang="en-US" sz="2100" dirty="0"/>
              <a:t>Optimal when employees have relatively homogeneous savings preferences (e.g. match threshold) and relatively little propensity to procrastinate</a:t>
            </a:r>
          </a:p>
          <a:p>
            <a:pPr lvl="1" eaLnBrk="1" hangingPunct="1">
              <a:lnSpc>
                <a:spcPct val="80000"/>
              </a:lnSpc>
              <a:spcAft>
                <a:spcPct val="20000"/>
              </a:spcAft>
            </a:pPr>
            <a:r>
              <a:rPr lang="en-US" sz="2200" dirty="0"/>
              <a:t>Active Choice — require individuals to make a choice (eliminate the option to passively accept a default)</a:t>
            </a:r>
          </a:p>
          <a:p>
            <a:pPr lvl="2" eaLnBrk="1" hangingPunct="1">
              <a:lnSpc>
                <a:spcPct val="80000"/>
              </a:lnSpc>
              <a:spcAft>
                <a:spcPct val="20000"/>
              </a:spcAft>
            </a:pPr>
            <a:r>
              <a:rPr lang="en-US" sz="2100" dirty="0"/>
              <a:t>Optimal when employees have relatively heterogeneous savings preferences and relatively strong tendency to procrastinate</a:t>
            </a:r>
          </a:p>
          <a:p>
            <a:pPr eaLnBrk="1" hangingPunct="1">
              <a:lnSpc>
                <a:spcPct val="80000"/>
              </a:lnSpc>
              <a:spcAft>
                <a:spcPct val="20000"/>
              </a:spcAft>
            </a:pPr>
            <a:r>
              <a:rPr lang="en-US" sz="2600" dirty="0"/>
              <a:t>Key point:  sometimes the best default is </a:t>
            </a:r>
            <a:r>
              <a:rPr lang="en-US" sz="2600" u="sng" dirty="0"/>
              <a:t>no</a:t>
            </a:r>
            <a:r>
              <a:rPr lang="en-US" sz="2600" dirty="0"/>
              <a:t> default.</a:t>
            </a:r>
          </a:p>
        </p:txBody>
      </p:sp>
    </p:spTree>
    <p:extLst>
      <p:ext uri="{BB962C8B-B14F-4D97-AF65-F5344CB8AC3E}">
        <p14:creationId xmlns:p14="http://schemas.microsoft.com/office/powerpoint/2010/main" val="85407411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52400" y="0"/>
            <a:ext cx="3352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r>
              <a:rPr lang="en-US" sz="2400" dirty="0">
                <a:solidFill>
                  <a:srgbClr val="000000"/>
                </a:solidFill>
              </a:rPr>
              <a:t>Preference Heterogeneity</a:t>
            </a:r>
          </a:p>
        </p:txBody>
      </p:sp>
      <p:pic>
        <p:nvPicPr>
          <p:cNvPr id="73730" name="Picture 2"/>
          <p:cNvPicPr>
            <a:picLocks noChangeAspect="1" noChangeArrowheads="1"/>
          </p:cNvPicPr>
          <p:nvPr/>
        </p:nvPicPr>
        <p:blipFill>
          <a:blip r:embed="rId3"/>
          <a:srcRect/>
          <a:stretch>
            <a:fillRect/>
          </a:stretch>
        </p:blipFill>
        <p:spPr bwMode="auto">
          <a:xfrm>
            <a:off x="1066800" y="838200"/>
            <a:ext cx="7391400" cy="5419725"/>
          </a:xfrm>
          <a:prstGeom prst="rect">
            <a:avLst/>
          </a:prstGeom>
          <a:noFill/>
          <a:ln w="9525">
            <a:noFill/>
            <a:miter lim="800000"/>
            <a:headEnd/>
            <a:tailEnd/>
          </a:ln>
        </p:spPr>
      </p:pic>
      <p:sp>
        <p:nvSpPr>
          <p:cNvPr id="73731" name="Text Box 3"/>
          <p:cNvSpPr txBox="1">
            <a:spLocks noChangeArrowheads="1"/>
          </p:cNvSpPr>
          <p:nvPr/>
        </p:nvSpPr>
        <p:spPr bwMode="auto">
          <a:xfrm>
            <a:off x="8001000" y="6172200"/>
            <a:ext cx="311150" cy="366713"/>
          </a:xfrm>
          <a:prstGeom prst="rect">
            <a:avLst/>
          </a:prstGeom>
          <a:noFill/>
          <a:ln w="9525">
            <a:noFill/>
            <a:miter lim="800000"/>
            <a:headEnd/>
            <a:tailEnd/>
          </a:ln>
        </p:spPr>
        <p:txBody>
          <a:bodyPr wrap="none">
            <a:spAutoFit/>
          </a:bodyPr>
          <a:lstStyle/>
          <a:p>
            <a:pPr eaLnBrk="1" hangingPunct="1"/>
            <a:r>
              <a:rPr lang="en-US" b="1">
                <a:solidFill>
                  <a:srgbClr val="000000"/>
                </a:solidFill>
              </a:rPr>
              <a:t>1</a:t>
            </a:r>
          </a:p>
        </p:txBody>
      </p:sp>
      <p:sp>
        <p:nvSpPr>
          <p:cNvPr id="73732" name="Text Box 4"/>
          <p:cNvSpPr txBox="1">
            <a:spLocks noChangeArrowheads="1"/>
          </p:cNvSpPr>
          <p:nvPr/>
        </p:nvSpPr>
        <p:spPr bwMode="auto">
          <a:xfrm>
            <a:off x="1289050" y="6096000"/>
            <a:ext cx="311150" cy="366713"/>
          </a:xfrm>
          <a:prstGeom prst="rect">
            <a:avLst/>
          </a:prstGeom>
          <a:noFill/>
          <a:ln w="9525">
            <a:noFill/>
            <a:miter lim="800000"/>
            <a:headEnd/>
            <a:tailEnd/>
          </a:ln>
        </p:spPr>
        <p:txBody>
          <a:bodyPr wrap="none">
            <a:spAutoFit/>
          </a:bodyPr>
          <a:lstStyle/>
          <a:p>
            <a:pPr eaLnBrk="1" hangingPunct="1"/>
            <a:r>
              <a:rPr lang="en-US" b="1">
                <a:solidFill>
                  <a:srgbClr val="000000"/>
                </a:solidFill>
              </a:rPr>
              <a:t>0</a:t>
            </a:r>
          </a:p>
        </p:txBody>
      </p:sp>
      <p:sp>
        <p:nvSpPr>
          <p:cNvPr id="73733" name="Text Box 5"/>
          <p:cNvSpPr txBox="1">
            <a:spLocks noChangeArrowheads="1"/>
          </p:cNvSpPr>
          <p:nvPr/>
        </p:nvSpPr>
        <p:spPr bwMode="auto">
          <a:xfrm>
            <a:off x="4343400" y="6172200"/>
            <a:ext cx="846138" cy="457200"/>
          </a:xfrm>
          <a:prstGeom prst="rect">
            <a:avLst/>
          </a:prstGeom>
          <a:noFill/>
          <a:ln w="9525">
            <a:noFill/>
            <a:miter lim="800000"/>
            <a:headEnd/>
            <a:tailEnd/>
          </a:ln>
        </p:spPr>
        <p:txBody>
          <a:bodyPr wrap="none">
            <a:spAutoFit/>
          </a:bodyPr>
          <a:lstStyle/>
          <a:p>
            <a:pPr eaLnBrk="1" hangingPunct="1"/>
            <a:r>
              <a:rPr lang="en-US" sz="2400" b="1">
                <a:solidFill>
                  <a:srgbClr val="000000"/>
                </a:solidFill>
              </a:rPr>
              <a:t>Beta</a:t>
            </a:r>
          </a:p>
        </p:txBody>
      </p:sp>
      <p:sp>
        <p:nvSpPr>
          <p:cNvPr id="73734" name="Text Box 6"/>
          <p:cNvSpPr txBox="1">
            <a:spLocks noChangeArrowheads="1"/>
          </p:cNvSpPr>
          <p:nvPr/>
        </p:nvSpPr>
        <p:spPr bwMode="auto">
          <a:xfrm>
            <a:off x="2209800" y="2133600"/>
            <a:ext cx="2068195" cy="461665"/>
          </a:xfrm>
          <a:prstGeom prst="rect">
            <a:avLst/>
          </a:prstGeom>
          <a:noFill/>
          <a:ln w="9525">
            <a:noFill/>
            <a:miter lim="800000"/>
            <a:headEnd/>
            <a:tailEnd/>
          </a:ln>
        </p:spPr>
        <p:txBody>
          <a:bodyPr wrap="none">
            <a:spAutoFit/>
          </a:bodyPr>
          <a:lstStyle/>
          <a:p>
            <a:pPr eaLnBrk="1" hangingPunct="1"/>
            <a:r>
              <a:rPr lang="en-US" sz="2400" dirty="0">
                <a:solidFill>
                  <a:srgbClr val="000000"/>
                </a:solidFill>
              </a:rPr>
              <a:t>Active Choice</a:t>
            </a:r>
          </a:p>
        </p:txBody>
      </p:sp>
      <p:sp>
        <p:nvSpPr>
          <p:cNvPr id="73735" name="Text Box 7"/>
          <p:cNvSpPr txBox="1">
            <a:spLocks noChangeArrowheads="1"/>
          </p:cNvSpPr>
          <p:nvPr/>
        </p:nvSpPr>
        <p:spPr bwMode="auto">
          <a:xfrm>
            <a:off x="6553200" y="4572000"/>
            <a:ext cx="1150938" cy="822325"/>
          </a:xfrm>
          <a:prstGeom prst="rect">
            <a:avLst/>
          </a:prstGeom>
          <a:noFill/>
          <a:ln w="9525">
            <a:noFill/>
            <a:miter lim="800000"/>
            <a:headEnd/>
            <a:tailEnd/>
          </a:ln>
        </p:spPr>
        <p:txBody>
          <a:bodyPr wrap="none">
            <a:spAutoFit/>
          </a:bodyPr>
          <a:lstStyle/>
          <a:p>
            <a:pPr eaLnBrk="1" hangingPunct="1"/>
            <a:r>
              <a:rPr lang="en-US" sz="2400">
                <a:solidFill>
                  <a:srgbClr val="000000"/>
                </a:solidFill>
              </a:rPr>
              <a:t>Center</a:t>
            </a:r>
          </a:p>
          <a:p>
            <a:pPr eaLnBrk="1" hangingPunct="1"/>
            <a:r>
              <a:rPr lang="en-US" sz="2400">
                <a:solidFill>
                  <a:srgbClr val="000000"/>
                </a:solidFill>
              </a:rPr>
              <a:t>Default</a:t>
            </a:r>
          </a:p>
        </p:txBody>
      </p:sp>
      <p:sp>
        <p:nvSpPr>
          <p:cNvPr id="73736" name="Text Box 8"/>
          <p:cNvSpPr txBox="1">
            <a:spLocks noChangeArrowheads="1"/>
          </p:cNvSpPr>
          <p:nvPr/>
        </p:nvSpPr>
        <p:spPr bwMode="auto">
          <a:xfrm>
            <a:off x="6705600" y="1752600"/>
            <a:ext cx="1150938" cy="822325"/>
          </a:xfrm>
          <a:prstGeom prst="rect">
            <a:avLst/>
          </a:prstGeom>
          <a:noFill/>
          <a:ln w="9525">
            <a:noFill/>
            <a:miter lim="800000"/>
            <a:headEnd/>
            <a:tailEnd/>
          </a:ln>
        </p:spPr>
        <p:txBody>
          <a:bodyPr wrap="none">
            <a:spAutoFit/>
          </a:bodyPr>
          <a:lstStyle/>
          <a:p>
            <a:pPr eaLnBrk="1" hangingPunct="1"/>
            <a:r>
              <a:rPr lang="en-US" sz="2400">
                <a:solidFill>
                  <a:srgbClr val="000000"/>
                </a:solidFill>
              </a:rPr>
              <a:t>Offset</a:t>
            </a:r>
          </a:p>
          <a:p>
            <a:pPr eaLnBrk="1" hangingPunct="1"/>
            <a:r>
              <a:rPr lang="en-US" sz="2400">
                <a:solidFill>
                  <a:srgbClr val="000000"/>
                </a:solidFill>
              </a:rPr>
              <a:t>Default</a:t>
            </a:r>
          </a:p>
        </p:txBody>
      </p:sp>
      <p:sp>
        <p:nvSpPr>
          <p:cNvPr id="73737" name="Text Box 9"/>
          <p:cNvSpPr txBox="1">
            <a:spLocks noChangeArrowheads="1"/>
          </p:cNvSpPr>
          <p:nvPr/>
        </p:nvSpPr>
        <p:spPr bwMode="auto">
          <a:xfrm>
            <a:off x="755650" y="852488"/>
            <a:ext cx="641350" cy="366712"/>
          </a:xfrm>
          <a:prstGeom prst="rect">
            <a:avLst/>
          </a:prstGeom>
          <a:noFill/>
          <a:ln w="9525">
            <a:noFill/>
            <a:miter lim="800000"/>
            <a:headEnd/>
            <a:tailEnd/>
          </a:ln>
        </p:spPr>
        <p:txBody>
          <a:bodyPr wrap="none">
            <a:spAutoFit/>
          </a:bodyPr>
          <a:lstStyle/>
          <a:p>
            <a:pPr eaLnBrk="1" hangingPunct="1"/>
            <a:r>
              <a:rPr lang="en-US" b="1">
                <a:solidFill>
                  <a:srgbClr val="000000"/>
                </a:solidFill>
              </a:rPr>
              <a:t>30%</a:t>
            </a:r>
          </a:p>
        </p:txBody>
      </p:sp>
      <p:sp>
        <p:nvSpPr>
          <p:cNvPr id="73738" name="Text Box 10"/>
          <p:cNvSpPr txBox="1">
            <a:spLocks noChangeArrowheads="1"/>
          </p:cNvSpPr>
          <p:nvPr/>
        </p:nvSpPr>
        <p:spPr bwMode="auto">
          <a:xfrm>
            <a:off x="831850" y="5791200"/>
            <a:ext cx="514350" cy="366713"/>
          </a:xfrm>
          <a:prstGeom prst="rect">
            <a:avLst/>
          </a:prstGeom>
          <a:noFill/>
          <a:ln w="9525">
            <a:noFill/>
            <a:miter lim="800000"/>
            <a:headEnd/>
            <a:tailEnd/>
          </a:ln>
        </p:spPr>
        <p:txBody>
          <a:bodyPr wrap="none">
            <a:spAutoFit/>
          </a:bodyPr>
          <a:lstStyle/>
          <a:p>
            <a:pPr eaLnBrk="1" hangingPunct="1"/>
            <a:r>
              <a:rPr lang="en-US" b="1">
                <a:solidFill>
                  <a:srgbClr val="000000"/>
                </a:solidFill>
              </a:rPr>
              <a:t>0%</a:t>
            </a:r>
          </a:p>
        </p:txBody>
      </p:sp>
      <p:sp>
        <p:nvSpPr>
          <p:cNvPr id="73739" name="Text Box 11"/>
          <p:cNvSpPr txBox="1">
            <a:spLocks noChangeArrowheads="1"/>
          </p:cNvSpPr>
          <p:nvPr/>
        </p:nvSpPr>
        <p:spPr bwMode="auto">
          <a:xfrm>
            <a:off x="0" y="5942013"/>
            <a:ext cx="184150" cy="641350"/>
          </a:xfrm>
          <a:prstGeom prst="rect">
            <a:avLst/>
          </a:prstGeom>
          <a:noFill/>
          <a:ln w="9525">
            <a:noFill/>
            <a:miter lim="800000"/>
            <a:headEnd/>
            <a:tailEnd/>
          </a:ln>
        </p:spPr>
        <p:txBody>
          <a:bodyPr wrap="none">
            <a:spAutoFit/>
          </a:bodyPr>
          <a:lstStyle/>
          <a:p>
            <a:pPr eaLnBrk="1" hangingPunct="1"/>
            <a:endParaRPr lang="en-US">
              <a:solidFill>
                <a:srgbClr val="000000"/>
              </a:solidFill>
            </a:endParaRPr>
          </a:p>
          <a:p>
            <a:pPr eaLnBrk="1" hangingPunct="1"/>
            <a:endParaRPr lang="en-US">
              <a:solidFill>
                <a:srgbClr val="000000"/>
              </a:solidFill>
            </a:endParaRPr>
          </a:p>
        </p:txBody>
      </p:sp>
      <p:sp>
        <p:nvSpPr>
          <p:cNvPr id="73740" name="Text Box 12"/>
          <p:cNvSpPr txBox="1">
            <a:spLocks noChangeArrowheads="1"/>
          </p:cNvSpPr>
          <p:nvPr/>
        </p:nvSpPr>
        <p:spPr bwMode="auto">
          <a:xfrm rot="10800000">
            <a:off x="755650" y="914400"/>
            <a:ext cx="458788" cy="4800600"/>
          </a:xfrm>
          <a:prstGeom prst="rect">
            <a:avLst/>
          </a:prstGeom>
          <a:noFill/>
          <a:ln w="9525" algn="ctr">
            <a:noFill/>
            <a:miter lim="800000"/>
            <a:headEnd/>
            <a:tailEnd/>
          </a:ln>
        </p:spPr>
        <p:txBody>
          <a:bodyPr vert="eaVert">
            <a:spAutoFit/>
          </a:bodyPr>
          <a:lstStyle/>
          <a:p>
            <a:pPr eaLnBrk="1" hangingPunct="1"/>
            <a:r>
              <a:rPr lang="en-US" dirty="0">
                <a:solidFill>
                  <a:srgbClr val="000000"/>
                </a:solidFill>
              </a:rPr>
              <a:t>Low Heterogeneity        High Heterogeneity</a:t>
            </a:r>
          </a:p>
        </p:txBody>
      </p:sp>
      <p:sp>
        <p:nvSpPr>
          <p:cNvPr id="73741" name="Text Box 13"/>
          <p:cNvSpPr txBox="1">
            <a:spLocks noChangeArrowheads="1"/>
          </p:cNvSpPr>
          <p:nvPr/>
        </p:nvSpPr>
        <p:spPr bwMode="auto">
          <a:xfrm>
            <a:off x="-1006475" y="3783013"/>
            <a:ext cx="184150" cy="641350"/>
          </a:xfrm>
          <a:prstGeom prst="rect">
            <a:avLst/>
          </a:prstGeom>
          <a:noFill/>
          <a:ln w="9525">
            <a:noFill/>
            <a:miter lim="800000"/>
            <a:headEnd/>
            <a:tailEnd/>
          </a:ln>
        </p:spPr>
        <p:txBody>
          <a:bodyPr wrap="none">
            <a:spAutoFit/>
          </a:bodyPr>
          <a:lstStyle/>
          <a:p>
            <a:endParaRPr lang="en-US" sz="3600">
              <a:solidFill>
                <a:srgbClr val="330066"/>
              </a:solidFill>
              <a:latin typeface="Arial Unicode MS" pitchFamily="34" charset="-128"/>
            </a:endParaRPr>
          </a:p>
        </p:txBody>
      </p:sp>
      <p:sp>
        <p:nvSpPr>
          <p:cNvPr id="14" name="Rectangle 13"/>
          <p:cNvSpPr/>
          <p:nvPr/>
        </p:nvSpPr>
        <p:spPr>
          <a:xfrm>
            <a:off x="228600" y="2743200"/>
            <a:ext cx="6858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3900">
              <a:solidFill>
                <a:srgbClr val="FFFFFF"/>
              </a:solidFill>
            </a:endParaRPr>
          </a:p>
        </p:txBody>
      </p:sp>
    </p:spTree>
    <p:extLst>
      <p:ext uri="{BB962C8B-B14F-4D97-AF65-F5344CB8AC3E}">
        <p14:creationId xmlns:p14="http://schemas.microsoft.com/office/powerpoint/2010/main" val="159453745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2"/>
          </p:nvPr>
        </p:nvSpPr>
        <p:spPr>
          <a:noFill/>
        </p:spPr>
        <p:txBody>
          <a:bodyPr/>
          <a:lstStyle/>
          <a:p>
            <a:fld id="{F67C3323-AC19-4D13-B2A9-2CBC950A6A8D}" type="slidenum">
              <a:rPr lang="en-US" altLang="en-US" smtClean="0">
                <a:solidFill>
                  <a:srgbClr val="000000"/>
                </a:solidFill>
                <a:latin typeface="Arial" charset="0"/>
                <a:cs typeface="Arial" charset="0"/>
              </a:rPr>
              <a:pPr/>
              <a:t>33</a:t>
            </a:fld>
            <a:endParaRPr lang="en-US" altLang="en-US">
              <a:solidFill>
                <a:srgbClr val="000000"/>
              </a:solidFill>
              <a:latin typeface="Arial" charset="0"/>
              <a:cs typeface="Arial" charset="0"/>
            </a:endParaRPr>
          </a:p>
        </p:txBody>
      </p:sp>
      <p:sp>
        <p:nvSpPr>
          <p:cNvPr id="74755" name="Rectangle 2"/>
          <p:cNvSpPr>
            <a:spLocks noGrp="1" noChangeArrowheads="1"/>
          </p:cNvSpPr>
          <p:nvPr>
            <p:ph type="title"/>
          </p:nvPr>
        </p:nvSpPr>
        <p:spPr/>
        <p:txBody>
          <a:bodyPr/>
          <a:lstStyle/>
          <a:p>
            <a:pPr eaLnBrk="1" hangingPunct="1"/>
            <a:r>
              <a:rPr lang="en-US"/>
              <a:t>Lessons from theoretical  analysis of defaults</a:t>
            </a:r>
          </a:p>
        </p:txBody>
      </p:sp>
      <p:sp>
        <p:nvSpPr>
          <p:cNvPr id="74756" name="Rectangle 3"/>
          <p:cNvSpPr>
            <a:spLocks noGrp="1" noChangeArrowheads="1"/>
          </p:cNvSpPr>
          <p:nvPr>
            <p:ph type="body" idx="1"/>
          </p:nvPr>
        </p:nvSpPr>
        <p:spPr/>
        <p:txBody>
          <a:bodyPr/>
          <a:lstStyle/>
          <a:p>
            <a:pPr lvl="1" eaLnBrk="1" hangingPunct="1">
              <a:lnSpc>
                <a:spcPct val="90000"/>
              </a:lnSpc>
            </a:pPr>
            <a:r>
              <a:rPr lang="en-US"/>
              <a:t>Defaults should be set to maximize average well-being, which is </a:t>
            </a:r>
            <a:r>
              <a:rPr lang="en-US" u="sng"/>
              <a:t>not</a:t>
            </a:r>
            <a:r>
              <a:rPr lang="en-US"/>
              <a:t> the same as saying that the default should be equal to the average preference.</a:t>
            </a:r>
          </a:p>
          <a:p>
            <a:pPr lvl="1" eaLnBrk="1" hangingPunct="1">
              <a:lnSpc>
                <a:spcPct val="90000"/>
              </a:lnSpc>
            </a:pPr>
            <a:r>
              <a:rPr lang="en-US" u="sng"/>
              <a:t>Endogenous opting out</a:t>
            </a:r>
            <a:r>
              <a:rPr lang="en-US"/>
              <a:t> should be taken into account when calculating the optimal default.</a:t>
            </a:r>
          </a:p>
          <a:p>
            <a:pPr lvl="1" eaLnBrk="1" hangingPunct="1">
              <a:lnSpc>
                <a:spcPct val="90000"/>
              </a:lnSpc>
            </a:pPr>
            <a:r>
              <a:rPr lang="en-US"/>
              <a:t>The default has two roles: </a:t>
            </a:r>
          </a:p>
          <a:p>
            <a:pPr lvl="2" eaLnBrk="1" hangingPunct="1">
              <a:lnSpc>
                <a:spcPct val="90000"/>
              </a:lnSpc>
            </a:pPr>
            <a:r>
              <a:rPr lang="en-US" sz="2400"/>
              <a:t>causing some people to opt out of the default (which generates costs and benefits)</a:t>
            </a:r>
          </a:p>
          <a:p>
            <a:pPr lvl="2" eaLnBrk="1" hangingPunct="1">
              <a:lnSpc>
                <a:spcPct val="90000"/>
              </a:lnSpc>
            </a:pPr>
            <a:r>
              <a:rPr lang="en-US" sz="2400"/>
              <a:t>implicitly setting savings policies for everyone who sticks with the default</a:t>
            </a:r>
          </a:p>
          <a:p>
            <a:pPr eaLnBrk="1" hangingPunct="1">
              <a:lnSpc>
                <a:spcPct val="90000"/>
              </a:lnSpc>
              <a:buFont typeface="Wingdings" pitchFamily="2" charset="2"/>
              <a:buNone/>
            </a:pPr>
            <a:endParaRPr lang="en-US" sz="2400"/>
          </a:p>
        </p:txBody>
      </p:sp>
    </p:spTree>
    <p:extLst>
      <p:ext uri="{BB962C8B-B14F-4D97-AF65-F5344CB8AC3E}">
        <p14:creationId xmlns:p14="http://schemas.microsoft.com/office/powerpoint/2010/main" val="398152180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543800" cy="1295400"/>
          </a:xfrm>
        </p:spPr>
        <p:txBody>
          <a:bodyPr>
            <a:normAutofit/>
          </a:bodyPr>
          <a:lstStyle/>
          <a:p>
            <a:pPr>
              <a:lnSpc>
                <a:spcPct val="120000"/>
              </a:lnSpc>
            </a:pPr>
            <a:r>
              <a:rPr lang="en-US" sz="2800" dirty="0"/>
              <a:t>When might active choice be </a:t>
            </a:r>
            <a:br>
              <a:rPr lang="en-US" sz="2800" dirty="0"/>
            </a:br>
            <a:r>
              <a:rPr lang="en-US" sz="2800" dirty="0"/>
              <a:t>socially optimal?</a:t>
            </a:r>
          </a:p>
        </p:txBody>
      </p:sp>
      <p:sp>
        <p:nvSpPr>
          <p:cNvPr id="3" name="Content Placeholder 2"/>
          <p:cNvSpPr>
            <a:spLocks noGrp="1"/>
          </p:cNvSpPr>
          <p:nvPr>
            <p:ph sz="quarter" idx="1"/>
          </p:nvPr>
        </p:nvSpPr>
        <p:spPr>
          <a:xfrm>
            <a:off x="609600" y="1447800"/>
            <a:ext cx="8534400" cy="4648200"/>
          </a:xfrm>
        </p:spPr>
        <p:txBody>
          <a:bodyPr>
            <a:normAutofit fontScale="92500" lnSpcReduction="10000"/>
          </a:bodyPr>
          <a:lstStyle/>
          <a:p>
            <a:pPr>
              <a:lnSpc>
                <a:spcPct val="120000"/>
              </a:lnSpc>
            </a:pPr>
            <a:r>
              <a:rPr lang="en-US" dirty="0"/>
              <a:t>Defaults sticky (e.g., present-bias)</a:t>
            </a:r>
          </a:p>
          <a:p>
            <a:pPr>
              <a:lnSpc>
                <a:spcPct val="120000"/>
              </a:lnSpc>
            </a:pPr>
            <a:r>
              <a:rPr lang="en-US" dirty="0"/>
              <a:t>Preference heterogeneity </a:t>
            </a:r>
          </a:p>
          <a:p>
            <a:pPr>
              <a:lnSpc>
                <a:spcPct val="120000"/>
              </a:lnSpc>
            </a:pPr>
            <a:r>
              <a:rPr lang="en-US" dirty="0"/>
              <a:t>Individuals are in a position to assess what is in their best interests with analysis or introspection</a:t>
            </a:r>
          </a:p>
          <a:p>
            <a:pPr lvl="1">
              <a:lnSpc>
                <a:spcPct val="120000"/>
              </a:lnSpc>
            </a:pPr>
            <a:r>
              <a:rPr lang="en-US" dirty="0"/>
              <a:t>Savings plan participation vs. asset allocation</a:t>
            </a:r>
          </a:p>
          <a:p>
            <a:pPr>
              <a:lnSpc>
                <a:spcPct val="120000"/>
              </a:lnSpc>
            </a:pPr>
            <a:r>
              <a:rPr lang="en-US" dirty="0"/>
              <a:t>The act of making a decision matters for the legitimacy of a decision</a:t>
            </a:r>
          </a:p>
          <a:p>
            <a:pPr lvl="1">
              <a:lnSpc>
                <a:spcPct val="120000"/>
              </a:lnSpc>
            </a:pPr>
            <a:r>
              <a:rPr lang="en-US" dirty="0"/>
              <a:t>Advance directives or organ donation</a:t>
            </a:r>
          </a:p>
          <a:p>
            <a:pPr>
              <a:lnSpc>
                <a:spcPct val="120000"/>
              </a:lnSpc>
            </a:pPr>
            <a:r>
              <a:rPr lang="en-US" dirty="0">
                <a:sym typeface="Wingdings" pitchFamily="2" charset="2"/>
              </a:rPr>
              <a:t>Deciding is not very costly</a:t>
            </a:r>
          </a:p>
        </p:txBody>
      </p:sp>
      <p:sp>
        <p:nvSpPr>
          <p:cNvPr id="4" name="Slide Number Placeholder 3"/>
          <p:cNvSpPr>
            <a:spLocks noGrp="1"/>
          </p:cNvSpPr>
          <p:nvPr>
            <p:ph type="sldNum" sz="quarter" idx="12"/>
          </p:nvPr>
        </p:nvSpPr>
        <p:spPr/>
        <p:txBody>
          <a:bodyPr>
            <a:normAutofit/>
          </a:bodyPr>
          <a:lstStyle/>
          <a:p>
            <a:pPr>
              <a:defRPr/>
            </a:pPr>
            <a:fld id="{BDF73CC1-58C0-4D20-8C7D-B84E3ED225D9}" type="slidenum">
              <a:rPr lang="en-US" smtClean="0"/>
              <a:pPr>
                <a:defRPr/>
              </a:pPr>
              <a:t>34</a:t>
            </a:fld>
            <a:endParaRPr lang="en-US"/>
          </a:p>
        </p:txBody>
      </p:sp>
    </p:spTree>
    <p:extLst>
      <p:ext uri="{BB962C8B-B14F-4D97-AF65-F5344CB8AC3E}">
        <p14:creationId xmlns:p14="http://schemas.microsoft.com/office/powerpoint/2010/main" val="778044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8" name="Slide Number Placeholder 5"/>
          <p:cNvSpPr>
            <a:spLocks noGrp="1"/>
          </p:cNvSpPr>
          <p:nvPr>
            <p:ph type="sldNum" sz="quarter" idx="12"/>
          </p:nvPr>
        </p:nvSpPr>
        <p:spPr>
          <a:noFill/>
        </p:spPr>
        <p:txBody>
          <a:bodyPr/>
          <a:lstStyle/>
          <a:p>
            <a:fld id="{C9195DE2-8AA8-490A-B849-10CABF0D7AED}" type="slidenum">
              <a:rPr lang="en-US" altLang="en-US" smtClean="0">
                <a:solidFill>
                  <a:srgbClr val="000000"/>
                </a:solidFill>
                <a:latin typeface="Arial" charset="0"/>
                <a:cs typeface="Arial" charset="0"/>
              </a:rPr>
              <a:pPr/>
              <a:t>35</a:t>
            </a:fld>
            <a:endParaRPr lang="en-US" altLang="en-US">
              <a:solidFill>
                <a:srgbClr val="000000"/>
              </a:solidFill>
              <a:latin typeface="Arial" charset="0"/>
              <a:cs typeface="Arial" charset="0"/>
            </a:endParaRPr>
          </a:p>
        </p:txBody>
      </p:sp>
      <p:sp>
        <p:nvSpPr>
          <p:cNvPr id="75779" name="Rectangle 2"/>
          <p:cNvSpPr>
            <a:spLocks noGrp="1" noChangeArrowheads="1"/>
          </p:cNvSpPr>
          <p:nvPr>
            <p:ph type="title"/>
          </p:nvPr>
        </p:nvSpPr>
        <p:spPr>
          <a:xfrm>
            <a:off x="381000" y="762000"/>
            <a:ext cx="8991600" cy="1143000"/>
          </a:xfrm>
        </p:spPr>
        <p:txBody>
          <a:bodyPr/>
          <a:lstStyle/>
          <a:p>
            <a:pPr eaLnBrk="1" hangingPunct="1"/>
            <a:r>
              <a:rPr lang="en-US" sz="3200" b="0" dirty="0">
                <a:solidFill>
                  <a:schemeClr val="tx1"/>
                </a:solidFill>
              </a:rPr>
              <a:t>Empirical evidence on active choice</a:t>
            </a:r>
            <a:br>
              <a:rPr lang="en-US" sz="3200" b="0" dirty="0">
                <a:solidFill>
                  <a:schemeClr val="tx1"/>
                </a:solidFill>
              </a:rPr>
            </a:br>
            <a:r>
              <a:rPr lang="en-US" sz="2400" b="0" dirty="0">
                <a:solidFill>
                  <a:schemeClr val="tx1"/>
                </a:solidFill>
              </a:rPr>
              <a:t>Carroll, </a:t>
            </a:r>
            <a:r>
              <a:rPr lang="en-US" sz="2400" b="0" dirty="0" err="1">
                <a:solidFill>
                  <a:schemeClr val="tx1"/>
                </a:solidFill>
              </a:rPr>
              <a:t>Choi</a:t>
            </a:r>
            <a:r>
              <a:rPr lang="en-US" sz="2400" b="0" dirty="0">
                <a:solidFill>
                  <a:schemeClr val="tx1"/>
                </a:solidFill>
              </a:rPr>
              <a:t>, Laibson, </a:t>
            </a:r>
            <a:r>
              <a:rPr lang="en-US" sz="2400" b="0" dirty="0" err="1">
                <a:solidFill>
                  <a:schemeClr val="tx1"/>
                </a:solidFill>
              </a:rPr>
              <a:t>Madrian</a:t>
            </a:r>
            <a:r>
              <a:rPr lang="en-US" sz="2400" b="0" dirty="0">
                <a:solidFill>
                  <a:schemeClr val="tx1"/>
                </a:solidFill>
              </a:rPr>
              <a:t>, </a:t>
            </a:r>
            <a:r>
              <a:rPr lang="en-US" sz="2400" b="0" dirty="0" err="1">
                <a:solidFill>
                  <a:schemeClr val="tx1"/>
                </a:solidFill>
              </a:rPr>
              <a:t>Metrick</a:t>
            </a:r>
            <a:r>
              <a:rPr lang="en-US" sz="2400" b="0" dirty="0">
                <a:solidFill>
                  <a:schemeClr val="tx1"/>
                </a:solidFill>
              </a:rPr>
              <a:t> (2009) </a:t>
            </a:r>
            <a:br>
              <a:rPr lang="en-US" sz="2400" b="0" dirty="0">
                <a:solidFill>
                  <a:schemeClr val="tx1"/>
                </a:solidFill>
              </a:rPr>
            </a:br>
            <a:endParaRPr lang="en-US" sz="2400" b="0" dirty="0">
              <a:solidFill>
                <a:schemeClr val="tx1"/>
              </a:solidFill>
            </a:endParaRPr>
          </a:p>
        </p:txBody>
      </p:sp>
      <p:sp>
        <p:nvSpPr>
          <p:cNvPr id="262147" name="Rectangle 3"/>
          <p:cNvSpPr>
            <a:spLocks noGrp="1" noChangeArrowheads="1"/>
          </p:cNvSpPr>
          <p:nvPr>
            <p:ph type="body" idx="1"/>
          </p:nvPr>
        </p:nvSpPr>
        <p:spPr>
          <a:xfrm>
            <a:off x="457200" y="1752600"/>
            <a:ext cx="8229600" cy="3940175"/>
          </a:xfrm>
        </p:spPr>
        <p:txBody>
          <a:bodyPr/>
          <a:lstStyle/>
          <a:p>
            <a:pPr marL="177800" indent="-177800" eaLnBrk="1" hangingPunct="1">
              <a:buFont typeface="Wingdings" pitchFamily="2" charset="2"/>
              <a:buNone/>
            </a:pPr>
            <a:r>
              <a:rPr lang="en-US" sz="2400" dirty="0"/>
              <a:t>Active choice mechanisms require employees to make an active choice about 401(k) participation. </a:t>
            </a:r>
          </a:p>
          <a:p>
            <a:pPr marL="177800" indent="-177800" eaLnBrk="1" hangingPunct="1"/>
            <a:r>
              <a:rPr lang="en-US" sz="2400" dirty="0"/>
              <a:t>Welcome to the company</a:t>
            </a:r>
          </a:p>
          <a:p>
            <a:pPr marL="177800" indent="-177800" eaLnBrk="1" hangingPunct="1"/>
            <a:r>
              <a:rPr lang="en-US" sz="2400" dirty="0"/>
              <a:t>You are </a:t>
            </a:r>
            <a:r>
              <a:rPr lang="en-US" sz="2400" i="1" dirty="0"/>
              <a:t>required</a:t>
            </a:r>
            <a:r>
              <a:rPr lang="en-US" sz="2400" dirty="0"/>
              <a:t> to submit this form within 30 days of hire, </a:t>
            </a:r>
            <a:r>
              <a:rPr lang="en-US" sz="2400" i="1" dirty="0"/>
              <a:t>regardless</a:t>
            </a:r>
            <a:r>
              <a:rPr lang="en-US" sz="2400" dirty="0"/>
              <a:t> of your 401(k) participation choice</a:t>
            </a:r>
          </a:p>
          <a:p>
            <a:pPr marL="177800" indent="-177800" eaLnBrk="1" hangingPunct="1"/>
            <a:r>
              <a:rPr lang="en-US" sz="2400" dirty="0"/>
              <a:t>If you don’t want to participate, indicate that decision </a:t>
            </a:r>
          </a:p>
          <a:p>
            <a:pPr marL="177800" indent="-177800" eaLnBrk="1" hangingPunct="1"/>
            <a:r>
              <a:rPr lang="en-US" sz="2400" dirty="0"/>
              <a:t>If you want to participate, indicate your contribution rate and asset allocation</a:t>
            </a:r>
          </a:p>
          <a:p>
            <a:pPr marL="177800" indent="-177800" eaLnBrk="1" hangingPunct="1"/>
            <a:r>
              <a:rPr lang="en-US" sz="2400" dirty="0"/>
              <a:t>Being passive is </a:t>
            </a:r>
            <a:r>
              <a:rPr lang="en-US" sz="2400" i="1" dirty="0"/>
              <a:t>not</a:t>
            </a:r>
            <a:r>
              <a:rPr lang="en-US" sz="2400" dirty="0"/>
              <a:t> an option</a:t>
            </a:r>
          </a:p>
        </p:txBody>
      </p:sp>
    </p:spTree>
    <p:extLst>
      <p:ext uri="{BB962C8B-B14F-4D97-AF65-F5344CB8AC3E}">
        <p14:creationId xmlns:p14="http://schemas.microsoft.com/office/powerpoint/2010/main" val="42284774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214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214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214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214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2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Slide Number Placeholder 3"/>
          <p:cNvSpPr>
            <a:spLocks noGrp="1"/>
          </p:cNvSpPr>
          <p:nvPr>
            <p:ph type="sldNum" sz="quarter" idx="12"/>
          </p:nvPr>
        </p:nvSpPr>
        <p:spPr>
          <a:noFill/>
        </p:spPr>
        <p:txBody>
          <a:bodyPr/>
          <a:lstStyle/>
          <a:p>
            <a:fld id="{1922C78C-F422-4C94-B300-A8605A6CF14D}" type="slidenum">
              <a:rPr lang="en-US" altLang="en-US" smtClean="0">
                <a:solidFill>
                  <a:srgbClr val="000000"/>
                </a:solidFill>
                <a:latin typeface="Arial" charset="0"/>
                <a:cs typeface="Arial" charset="0"/>
              </a:rPr>
              <a:pPr/>
              <a:t>36</a:t>
            </a:fld>
            <a:endParaRPr lang="en-US" altLang="en-US">
              <a:solidFill>
                <a:srgbClr val="000000"/>
              </a:solidFill>
              <a:latin typeface="Arial" charset="0"/>
              <a:cs typeface="Arial" charset="0"/>
            </a:endParaRPr>
          </a:p>
        </p:txBody>
      </p:sp>
      <p:graphicFrame>
        <p:nvGraphicFramePr>
          <p:cNvPr id="13314" name="Object 2"/>
          <p:cNvGraphicFramePr>
            <a:graphicFrameLocks noChangeAspect="1"/>
          </p:cNvGraphicFramePr>
          <p:nvPr/>
        </p:nvGraphicFramePr>
        <p:xfrm>
          <a:off x="0" y="144463"/>
          <a:ext cx="8816975" cy="6713537"/>
        </p:xfrm>
        <a:graphic>
          <a:graphicData uri="http://schemas.openxmlformats.org/presentationml/2006/ole">
            <mc:AlternateContent xmlns:mc="http://schemas.openxmlformats.org/markup-compatibility/2006">
              <mc:Choice xmlns:v="urn:schemas-microsoft-com:vml" Requires="v">
                <p:oleObj name="Chart" r:id="rId3" imgW="8296214" imgH="5638813" progId="Excel.Sheet.8">
                  <p:embed followColorScheme="full"/>
                </p:oleObj>
              </mc:Choice>
              <mc:Fallback>
                <p:oleObj name="Chart" r:id="rId3" imgW="8296214" imgH="5638813" progId="Excel.Sheet.8">
                  <p:embed followColorScheme="full"/>
                  <p:pic>
                    <p:nvPicPr>
                      <p:cNvPr id="13314" name="Object 2"/>
                      <p:cNvPicPr>
                        <a:picLocks noChangeAspect="1" noChangeArrowheads="1"/>
                      </p:cNvPicPr>
                      <p:nvPr/>
                    </p:nvPicPr>
                    <p:blipFill>
                      <a:blip r:embed="rId4"/>
                      <a:srcRect/>
                      <a:stretch>
                        <a:fillRect/>
                      </a:stretch>
                    </p:blipFill>
                    <p:spPr bwMode="auto">
                      <a:xfrm>
                        <a:off x="0" y="144463"/>
                        <a:ext cx="8816975" cy="671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1471795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Slide Number Placeholder 5"/>
          <p:cNvSpPr>
            <a:spLocks noGrp="1"/>
          </p:cNvSpPr>
          <p:nvPr>
            <p:ph type="sldNum" sz="quarter" idx="12"/>
          </p:nvPr>
        </p:nvSpPr>
        <p:spPr>
          <a:noFill/>
        </p:spPr>
        <p:txBody>
          <a:bodyPr/>
          <a:lstStyle/>
          <a:p>
            <a:fld id="{83F1CAEB-48F8-4A1E-A314-A3A7A8B774EA}" type="slidenum">
              <a:rPr lang="en-US" altLang="en-US" smtClean="0">
                <a:solidFill>
                  <a:srgbClr val="000000"/>
                </a:solidFill>
                <a:latin typeface="Arial" charset="0"/>
                <a:cs typeface="Arial" charset="0"/>
              </a:rPr>
              <a:pPr/>
              <a:t>37</a:t>
            </a:fld>
            <a:endParaRPr lang="en-US" altLang="en-US">
              <a:solidFill>
                <a:srgbClr val="000000"/>
              </a:solidFill>
              <a:latin typeface="Arial" charset="0"/>
              <a:cs typeface="Arial" charset="0"/>
            </a:endParaRPr>
          </a:p>
        </p:txBody>
      </p:sp>
      <p:sp>
        <p:nvSpPr>
          <p:cNvPr id="76803" name="Rectangle 2"/>
          <p:cNvSpPr>
            <a:spLocks noGrp="1" noChangeArrowheads="1"/>
          </p:cNvSpPr>
          <p:nvPr>
            <p:ph type="title"/>
          </p:nvPr>
        </p:nvSpPr>
        <p:spPr/>
        <p:txBody>
          <a:bodyPr/>
          <a:lstStyle/>
          <a:p>
            <a:pPr eaLnBrk="1" hangingPunct="1"/>
            <a:r>
              <a:rPr lang="en-US" sz="3200" b="0" dirty="0">
                <a:solidFill>
                  <a:schemeClr val="tx1"/>
                </a:solidFill>
              </a:rPr>
              <a:t>Active choice in 401(k) plans</a:t>
            </a:r>
          </a:p>
        </p:txBody>
      </p:sp>
      <p:sp>
        <p:nvSpPr>
          <p:cNvPr id="76804" name="Rectangle 3"/>
          <p:cNvSpPr>
            <a:spLocks noGrp="1" noChangeArrowheads="1"/>
          </p:cNvSpPr>
          <p:nvPr>
            <p:ph type="body" idx="1"/>
          </p:nvPr>
        </p:nvSpPr>
        <p:spPr>
          <a:xfrm>
            <a:off x="457200" y="1676400"/>
            <a:ext cx="8382000" cy="4953000"/>
          </a:xfrm>
        </p:spPr>
        <p:txBody>
          <a:bodyPr/>
          <a:lstStyle/>
          <a:p>
            <a:pPr marL="177800" indent="-177800" eaLnBrk="1" hangingPunct="1">
              <a:lnSpc>
                <a:spcPct val="80000"/>
              </a:lnSpc>
            </a:pPr>
            <a:r>
              <a:rPr lang="en-US" sz="2400" dirty="0"/>
              <a:t> Active decision raises 401(k) participation.</a:t>
            </a:r>
          </a:p>
          <a:p>
            <a:pPr marL="177800" indent="-177800" eaLnBrk="1" hangingPunct="1">
              <a:lnSpc>
                <a:spcPct val="80000"/>
              </a:lnSpc>
            </a:pPr>
            <a:endParaRPr lang="en-US" sz="2400" dirty="0"/>
          </a:p>
          <a:p>
            <a:pPr marL="177800" indent="-177800" eaLnBrk="1" hangingPunct="1">
              <a:lnSpc>
                <a:spcPct val="80000"/>
              </a:lnSpc>
            </a:pPr>
            <a:r>
              <a:rPr lang="en-US" sz="2400" dirty="0"/>
              <a:t> Active decision raises average savings rate by 50 percent.</a:t>
            </a:r>
          </a:p>
          <a:p>
            <a:pPr marL="177800" indent="-177800" eaLnBrk="1" hangingPunct="1">
              <a:lnSpc>
                <a:spcPct val="80000"/>
              </a:lnSpc>
            </a:pPr>
            <a:endParaRPr lang="en-US" sz="2400" dirty="0"/>
          </a:p>
          <a:p>
            <a:pPr marL="177800" indent="-177800" eaLnBrk="1" hangingPunct="1">
              <a:lnSpc>
                <a:spcPct val="80000"/>
              </a:lnSpc>
            </a:pPr>
            <a:r>
              <a:rPr lang="en-US" sz="2400" dirty="0"/>
              <a:t> Active decision doesn’t induce choice clustering.</a:t>
            </a:r>
          </a:p>
          <a:p>
            <a:pPr marL="177800" indent="-177800" eaLnBrk="1" hangingPunct="1">
              <a:lnSpc>
                <a:spcPct val="80000"/>
              </a:lnSpc>
            </a:pPr>
            <a:endParaRPr lang="en-US" sz="2400" dirty="0"/>
          </a:p>
          <a:p>
            <a:pPr marL="177800" indent="-177800" eaLnBrk="1" hangingPunct="1">
              <a:lnSpc>
                <a:spcPct val="80000"/>
              </a:lnSpc>
            </a:pPr>
            <a:r>
              <a:rPr lang="en-US" sz="2400" dirty="0"/>
              <a:t> Under active decision, employees choose savings rates that they otherwise would have taken three years to achieve.  (Average level </a:t>
            </a:r>
            <a:r>
              <a:rPr lang="en-US" sz="2400" i="1" dirty="0"/>
              <a:t>as well as</a:t>
            </a:r>
            <a:r>
              <a:rPr lang="en-US" sz="2400" dirty="0"/>
              <a:t> the multivariate covariance structure.)</a:t>
            </a:r>
          </a:p>
        </p:txBody>
      </p:sp>
    </p:spTree>
    <p:extLst>
      <p:ext uri="{BB962C8B-B14F-4D97-AF65-F5344CB8AC3E}">
        <p14:creationId xmlns:p14="http://schemas.microsoft.com/office/powerpoint/2010/main" val="411384205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active choice interventions</a:t>
            </a:r>
          </a:p>
        </p:txBody>
      </p:sp>
      <p:sp>
        <p:nvSpPr>
          <p:cNvPr id="3" name="Content Placeholder 2"/>
          <p:cNvSpPr>
            <a:spLocks noGrp="1"/>
          </p:cNvSpPr>
          <p:nvPr>
            <p:ph idx="1"/>
          </p:nvPr>
        </p:nvSpPr>
        <p:spPr/>
        <p:txBody>
          <a:bodyPr/>
          <a:lstStyle/>
          <a:p>
            <a:r>
              <a:rPr lang="en-US" dirty="0"/>
              <a:t>Active choice in asset allocation (</a:t>
            </a:r>
            <a:r>
              <a:rPr lang="en-US" dirty="0" err="1"/>
              <a:t>Choi</a:t>
            </a:r>
            <a:r>
              <a:rPr lang="en-US" dirty="0"/>
              <a:t>, Laibson, and </a:t>
            </a:r>
            <a:r>
              <a:rPr lang="en-US" dirty="0" err="1"/>
              <a:t>Madrian</a:t>
            </a:r>
            <a:r>
              <a:rPr lang="en-US" dirty="0"/>
              <a:t> 2009)</a:t>
            </a:r>
          </a:p>
          <a:p>
            <a:r>
              <a:rPr lang="en-US" dirty="0"/>
              <a:t>Active choice in home delivery of chronic medications (</a:t>
            </a:r>
            <a:r>
              <a:rPr lang="en-US" dirty="0" err="1"/>
              <a:t>Beshears</a:t>
            </a:r>
            <a:r>
              <a:rPr lang="en-US" dirty="0"/>
              <a:t>, Choi, Laibson, </a:t>
            </a:r>
            <a:r>
              <a:rPr lang="en-US" dirty="0" err="1"/>
              <a:t>Madrian</a:t>
            </a:r>
            <a:r>
              <a:rPr lang="en-US" dirty="0"/>
              <a:t> 2013)</a:t>
            </a:r>
          </a:p>
        </p:txBody>
      </p:sp>
      <p:sp>
        <p:nvSpPr>
          <p:cNvPr id="4" name="Slide Number Placeholder 3"/>
          <p:cNvSpPr>
            <a:spLocks noGrp="1"/>
          </p:cNvSpPr>
          <p:nvPr>
            <p:ph type="sldNum" sz="quarter" idx="12"/>
          </p:nvPr>
        </p:nvSpPr>
        <p:spPr/>
        <p:txBody>
          <a:bodyPr/>
          <a:lstStyle/>
          <a:p>
            <a:pPr>
              <a:defRPr/>
            </a:pPr>
            <a:fld id="{DB62B480-26BF-41D4-9C9E-67735757DEC7}" type="slidenum">
              <a:rPr lang="en-US" altLang="en-US" smtClean="0">
                <a:solidFill>
                  <a:srgbClr val="000000"/>
                </a:solidFill>
              </a:rPr>
              <a:pPr>
                <a:defRPr/>
              </a:pPr>
              <a:t>38</a:t>
            </a:fld>
            <a:endParaRPr lang="en-US" altLang="en-US">
              <a:solidFill>
                <a:srgbClr val="000000"/>
              </a:solidFill>
            </a:endParaRPr>
          </a:p>
        </p:txBody>
      </p:sp>
    </p:spTree>
    <p:extLst>
      <p:ext uri="{BB962C8B-B14F-4D97-AF65-F5344CB8AC3E}">
        <p14:creationId xmlns:p14="http://schemas.microsoft.com/office/powerpoint/2010/main" val="16738541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71463" y="304800"/>
            <a:ext cx="9329737" cy="944563"/>
          </a:xfrm>
        </p:spPr>
        <p:txBody>
          <a:bodyPr/>
          <a:lstStyle/>
          <a:p>
            <a:pPr eaLnBrk="1" hangingPunct="1"/>
            <a:r>
              <a:rPr lang="en-US" sz="3200" dirty="0"/>
              <a:t>The Flypaper Effect in Individual Investor Asset Allocation  </a:t>
            </a:r>
            <a:r>
              <a:rPr lang="en-US" sz="2400" dirty="0"/>
              <a:t>(</a:t>
            </a:r>
            <a:r>
              <a:rPr lang="en-US" sz="2400" dirty="0" err="1"/>
              <a:t>Choi</a:t>
            </a:r>
            <a:r>
              <a:rPr lang="en-US" sz="2400" dirty="0"/>
              <a:t>, </a:t>
            </a:r>
            <a:r>
              <a:rPr lang="en-US" sz="2400" dirty="0" err="1"/>
              <a:t>Laibson</a:t>
            </a:r>
            <a:r>
              <a:rPr lang="en-US" sz="2400" dirty="0"/>
              <a:t>, </a:t>
            </a:r>
            <a:r>
              <a:rPr lang="en-US" sz="2400" dirty="0" err="1"/>
              <a:t>Madrian</a:t>
            </a:r>
            <a:r>
              <a:rPr lang="en-US" sz="2400" dirty="0"/>
              <a:t> 2009)</a:t>
            </a:r>
          </a:p>
        </p:txBody>
      </p:sp>
      <p:sp>
        <p:nvSpPr>
          <p:cNvPr id="215043" name="Rectangle 3"/>
          <p:cNvSpPr>
            <a:spLocks noGrp="1" noChangeArrowheads="1"/>
          </p:cNvSpPr>
          <p:nvPr>
            <p:ph type="body" idx="1"/>
          </p:nvPr>
        </p:nvSpPr>
        <p:spPr>
          <a:xfrm>
            <a:off x="457200" y="1676400"/>
            <a:ext cx="8715375" cy="3525838"/>
          </a:xfrm>
        </p:spPr>
        <p:txBody>
          <a:bodyPr/>
          <a:lstStyle/>
          <a:p>
            <a:pPr marL="457200" indent="-457200" eaLnBrk="1" hangingPunct="1">
              <a:lnSpc>
                <a:spcPct val="90000"/>
              </a:lnSpc>
              <a:buFont typeface="Wingdings" pitchFamily="2" charset="2"/>
              <a:buNone/>
            </a:pPr>
            <a:r>
              <a:rPr lang="en-US" sz="2400" dirty="0"/>
              <a:t>Studied a firm that used several different match systems in their 401(k) plan.  </a:t>
            </a:r>
          </a:p>
          <a:p>
            <a:pPr marL="457200" indent="-457200" eaLnBrk="1" hangingPunct="1">
              <a:lnSpc>
                <a:spcPct val="90000"/>
              </a:lnSpc>
              <a:buFont typeface="Wingdings" pitchFamily="2" charset="2"/>
              <a:buNone/>
            </a:pPr>
            <a:r>
              <a:rPr lang="en-US" sz="2400" dirty="0"/>
              <a:t>I’ll discuss two of those regimes today:</a:t>
            </a:r>
          </a:p>
          <a:p>
            <a:pPr marL="457200" indent="-457200" eaLnBrk="1" hangingPunct="1">
              <a:lnSpc>
                <a:spcPct val="90000"/>
              </a:lnSpc>
              <a:buFont typeface="Wingdings" pitchFamily="2" charset="2"/>
              <a:buNone/>
            </a:pPr>
            <a:endParaRPr lang="en-US" sz="2400" dirty="0"/>
          </a:p>
          <a:p>
            <a:pPr marL="457200" indent="-457200" eaLnBrk="1" hangingPunct="1">
              <a:lnSpc>
                <a:spcPct val="90000"/>
              </a:lnSpc>
              <a:buClr>
                <a:srgbClr val="81C0FF"/>
              </a:buClr>
              <a:buFont typeface="Wingdings" pitchFamily="2" charset="2"/>
              <a:buNone/>
            </a:pPr>
            <a:r>
              <a:rPr lang="en-US" sz="2400" u="sng" dirty="0">
                <a:solidFill>
                  <a:srgbClr val="008000"/>
                </a:solidFill>
              </a:rPr>
              <a:t>Match</a:t>
            </a:r>
            <a:r>
              <a:rPr lang="en-US" sz="2400" dirty="0">
                <a:solidFill>
                  <a:srgbClr val="008000"/>
                </a:solidFill>
              </a:rPr>
              <a:t> allocated to employer stock and workers can reallocate</a:t>
            </a:r>
          </a:p>
          <a:p>
            <a:pPr marL="749300" lvl="1" indent="-457200" eaLnBrk="1" hangingPunct="1">
              <a:lnSpc>
                <a:spcPct val="90000"/>
              </a:lnSpc>
              <a:buClr>
                <a:srgbClr val="008000"/>
              </a:buClr>
            </a:pPr>
            <a:r>
              <a:rPr lang="en-US" sz="2400" dirty="0">
                <a:solidFill>
                  <a:srgbClr val="008000"/>
                </a:solidFill>
              </a:rPr>
              <a:t>Call this “default” case (default is employer stock)</a:t>
            </a:r>
          </a:p>
          <a:p>
            <a:pPr marL="749300" lvl="1" indent="-457200" eaLnBrk="1" hangingPunct="1">
              <a:lnSpc>
                <a:spcPct val="90000"/>
              </a:lnSpc>
              <a:buClr>
                <a:srgbClr val="81C0FF"/>
              </a:buClr>
              <a:buFont typeface="Wingdings" pitchFamily="2" charset="2"/>
              <a:buNone/>
            </a:pPr>
            <a:endParaRPr lang="en-US" sz="2400" dirty="0">
              <a:solidFill>
                <a:srgbClr val="008000"/>
              </a:solidFill>
            </a:endParaRPr>
          </a:p>
          <a:p>
            <a:pPr marL="457200" indent="-457200" eaLnBrk="1" hangingPunct="1">
              <a:lnSpc>
                <a:spcPct val="90000"/>
              </a:lnSpc>
              <a:buClr>
                <a:srgbClr val="81C0FF"/>
              </a:buClr>
              <a:buFont typeface="Wingdings" pitchFamily="2" charset="2"/>
              <a:buNone/>
            </a:pPr>
            <a:r>
              <a:rPr lang="en-US" sz="2400" u="sng" dirty="0">
                <a:solidFill>
                  <a:srgbClr val="0000FF"/>
                </a:solidFill>
              </a:rPr>
              <a:t>Match</a:t>
            </a:r>
            <a:r>
              <a:rPr lang="en-US" sz="2400" dirty="0">
                <a:solidFill>
                  <a:srgbClr val="0000FF"/>
                </a:solidFill>
              </a:rPr>
              <a:t> allocated to an asset actively chosen by workers;                  workers </a:t>
            </a:r>
            <a:r>
              <a:rPr lang="en-US" sz="2400" i="1" dirty="0">
                <a:solidFill>
                  <a:srgbClr val="0000FF"/>
                </a:solidFill>
              </a:rPr>
              <a:t>required</a:t>
            </a:r>
            <a:r>
              <a:rPr lang="en-US" sz="2400" dirty="0">
                <a:solidFill>
                  <a:srgbClr val="0000FF"/>
                </a:solidFill>
              </a:rPr>
              <a:t> to make an active designation. </a:t>
            </a:r>
          </a:p>
          <a:p>
            <a:pPr marL="749300" lvl="1" indent="-457200" eaLnBrk="1" hangingPunct="1">
              <a:lnSpc>
                <a:spcPct val="90000"/>
              </a:lnSpc>
              <a:buClr>
                <a:srgbClr val="0000FF"/>
              </a:buClr>
            </a:pPr>
            <a:r>
              <a:rPr lang="en-US" sz="2400" dirty="0">
                <a:solidFill>
                  <a:srgbClr val="0000FF"/>
                </a:solidFill>
              </a:rPr>
              <a:t>Call this “active choice” case (workers must choose)</a:t>
            </a:r>
          </a:p>
          <a:p>
            <a:pPr marL="457200" indent="-457200" eaLnBrk="1" hangingPunct="1">
              <a:lnSpc>
                <a:spcPct val="90000"/>
              </a:lnSpc>
              <a:buClr>
                <a:srgbClr val="66FF66"/>
              </a:buClr>
              <a:buFont typeface="Wingdings" pitchFamily="2" charset="2"/>
              <a:buAutoNum type="arabicPeriod"/>
            </a:pPr>
            <a:endParaRPr lang="en-US" dirty="0">
              <a:solidFill>
                <a:srgbClr val="0000FF"/>
              </a:solidFill>
            </a:endParaRPr>
          </a:p>
          <a:p>
            <a:pPr marL="749300" lvl="1" indent="-457200" eaLnBrk="1" hangingPunct="1">
              <a:lnSpc>
                <a:spcPct val="90000"/>
              </a:lnSpc>
              <a:buClr>
                <a:srgbClr val="66FF66"/>
              </a:buClr>
              <a:buFont typeface="Wingdings" pitchFamily="2" charset="2"/>
              <a:buNone/>
            </a:pPr>
            <a:endParaRPr lang="en-US" dirty="0">
              <a:solidFill>
                <a:srgbClr val="0000FF"/>
              </a:solidFill>
            </a:endParaRPr>
          </a:p>
          <a:p>
            <a:pPr marL="749300" lvl="1" indent="-457200" eaLnBrk="1" hangingPunct="1">
              <a:lnSpc>
                <a:spcPct val="90000"/>
              </a:lnSpc>
              <a:buClr>
                <a:srgbClr val="66FF66"/>
              </a:buClr>
              <a:buFont typeface="Wingdings" pitchFamily="2" charset="2"/>
              <a:buNone/>
            </a:pPr>
            <a:endParaRPr lang="en-US" dirty="0">
              <a:solidFill>
                <a:srgbClr val="0000FF"/>
              </a:solidFill>
            </a:endParaRPr>
          </a:p>
          <a:p>
            <a:pPr marL="457200" indent="-457200" eaLnBrk="1" hangingPunct="1">
              <a:lnSpc>
                <a:spcPct val="90000"/>
              </a:lnSpc>
              <a:buFont typeface="Wingdings" pitchFamily="2" charset="2"/>
              <a:buNone/>
            </a:pPr>
            <a:endParaRPr lang="en-US" dirty="0"/>
          </a:p>
          <a:p>
            <a:pPr marL="457200" indent="-457200" eaLnBrk="1" hangingPunct="1">
              <a:lnSpc>
                <a:spcPct val="90000"/>
              </a:lnSpc>
              <a:buFont typeface="Wingdings" pitchFamily="2" charset="2"/>
              <a:buNone/>
            </a:pPr>
            <a:endParaRPr lang="en-US" sz="2600" dirty="0"/>
          </a:p>
        </p:txBody>
      </p:sp>
      <p:sp>
        <p:nvSpPr>
          <p:cNvPr id="215044" name="Text Box 4"/>
          <p:cNvSpPr txBox="1">
            <a:spLocks noChangeArrowheads="1"/>
          </p:cNvSpPr>
          <p:nvPr/>
        </p:nvSpPr>
        <p:spPr bwMode="auto">
          <a:xfrm>
            <a:off x="528638" y="5745163"/>
            <a:ext cx="7324725" cy="1460500"/>
          </a:xfrm>
          <a:prstGeom prst="rect">
            <a:avLst/>
          </a:prstGeom>
          <a:noFill/>
          <a:ln w="9525" algn="ctr">
            <a:noFill/>
            <a:miter lim="800000"/>
            <a:headEnd/>
            <a:tailEnd/>
          </a:ln>
        </p:spPr>
        <p:txBody>
          <a:bodyPr wrap="none" lIns="0" tIns="0" rIns="0" bIns="0">
            <a:spAutoFit/>
          </a:bodyPr>
          <a:lstStyle/>
          <a:p>
            <a:r>
              <a:rPr lang="en-US" sz="2400">
                <a:solidFill>
                  <a:srgbClr val="000000"/>
                </a:solidFill>
              </a:rPr>
              <a:t>Economically, these two systems are identical.</a:t>
            </a:r>
          </a:p>
          <a:p>
            <a:r>
              <a:rPr lang="en-US" sz="2400">
                <a:solidFill>
                  <a:srgbClr val="000000"/>
                </a:solidFill>
              </a:rPr>
              <a:t>They both allow workers to do whatever the worker wants. </a:t>
            </a:r>
          </a:p>
          <a:p>
            <a:endParaRPr lang="en-US" sz="2400">
              <a:solidFill>
                <a:srgbClr val="000000"/>
              </a:solidFill>
            </a:endParaRPr>
          </a:p>
          <a:p>
            <a:endParaRPr lang="en-US" sz="2400">
              <a:solidFill>
                <a:srgbClr val="000000"/>
              </a:solidFill>
            </a:endParaRPr>
          </a:p>
        </p:txBody>
      </p:sp>
    </p:spTree>
    <p:extLst>
      <p:ext uri="{BB962C8B-B14F-4D97-AF65-F5344CB8AC3E}">
        <p14:creationId xmlns:p14="http://schemas.microsoft.com/office/powerpoint/2010/main" val="18867079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4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4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4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4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4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04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How Are Preferences Revealed?</a:t>
            </a:r>
            <a:br>
              <a:rPr lang="en-US" dirty="0">
                <a:latin typeface="Times New Roman" panose="02020603050405020304" pitchFamily="18" charset="0"/>
                <a:cs typeface="Times New Roman" panose="02020603050405020304" pitchFamily="18" charset="0"/>
              </a:rPr>
            </a:br>
            <a:r>
              <a:rPr lang="en-US" sz="2700" dirty="0" err="1">
                <a:latin typeface="Times New Roman" panose="02020603050405020304" pitchFamily="18" charset="0"/>
                <a:cs typeface="Times New Roman" panose="02020603050405020304" pitchFamily="18" charset="0"/>
              </a:rPr>
              <a:t>Beshears</a:t>
            </a:r>
            <a:r>
              <a:rPr lang="en-US" sz="2700" dirty="0">
                <a:latin typeface="Times New Roman" panose="02020603050405020304" pitchFamily="18" charset="0"/>
                <a:cs typeface="Times New Roman" panose="02020603050405020304" pitchFamily="18" charset="0"/>
              </a:rPr>
              <a:t>, Choi, </a:t>
            </a:r>
            <a:r>
              <a:rPr lang="en-US" sz="2700" dirty="0" err="1">
                <a:latin typeface="Times New Roman" panose="02020603050405020304" pitchFamily="18" charset="0"/>
                <a:cs typeface="Times New Roman" panose="02020603050405020304" pitchFamily="18" charset="0"/>
              </a:rPr>
              <a:t>Laibson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Madrian</a:t>
            </a:r>
            <a:r>
              <a:rPr lang="en-US" sz="2700" dirty="0">
                <a:latin typeface="Times New Roman" panose="02020603050405020304" pitchFamily="18" charset="0"/>
                <a:cs typeface="Times New Roman" panose="02020603050405020304" pitchFamily="18" charset="0"/>
              </a:rPr>
              <a:t> (2008)</a:t>
            </a:r>
          </a:p>
        </p:txBody>
      </p:sp>
      <p:sp>
        <p:nvSpPr>
          <p:cNvPr id="3" name="Content Placeholder 2"/>
          <p:cNvSpPr>
            <a:spLocks noGrp="1"/>
          </p:cNvSpPr>
          <p:nvPr>
            <p:ph sz="quarter" idx="1"/>
          </p:nvPr>
        </p:nvSpPr>
        <p:spPr/>
        <p:txBody>
          <a:bodyPr/>
          <a:lstStyle/>
          <a:p>
            <a:r>
              <a:rPr lang="en-US" dirty="0">
                <a:latin typeface="Times New Roman" panose="02020603050405020304" pitchFamily="18" charset="0"/>
                <a:cs typeface="Times New Roman" panose="02020603050405020304" pitchFamily="18" charset="0"/>
              </a:rPr>
              <a:t>Revealed preferences (decision utility)</a:t>
            </a:r>
          </a:p>
          <a:p>
            <a:r>
              <a:rPr lang="en-US" dirty="0">
                <a:latin typeface="Times New Roman" panose="02020603050405020304" pitchFamily="18" charset="0"/>
                <a:cs typeface="Times New Roman" panose="02020603050405020304" pitchFamily="18" charset="0"/>
              </a:rPr>
              <a:t>Normative preferences</a:t>
            </a:r>
          </a:p>
          <a:p>
            <a:r>
              <a:rPr lang="en-US" dirty="0">
                <a:latin typeface="Times New Roman" panose="02020603050405020304" pitchFamily="18" charset="0"/>
                <a:cs typeface="Times New Roman" panose="02020603050405020304" pitchFamily="18" charset="0"/>
              </a:rPr>
              <a:t>Why might revealed ≠ normative preferences? </a:t>
            </a:r>
          </a:p>
          <a:p>
            <a:pPr lvl="1"/>
            <a:r>
              <a:rPr lang="en-US" dirty="0">
                <a:latin typeface="Times New Roman" panose="02020603050405020304" pitchFamily="18" charset="0"/>
                <a:cs typeface="Times New Roman" panose="02020603050405020304" pitchFamily="18" charset="0"/>
              </a:rPr>
              <a:t>Cognitive errors</a:t>
            </a:r>
          </a:p>
          <a:p>
            <a:pPr lvl="1"/>
            <a:r>
              <a:rPr lang="en-US" dirty="0">
                <a:latin typeface="Times New Roman" panose="02020603050405020304" pitchFamily="18" charset="0"/>
                <a:cs typeface="Times New Roman" panose="02020603050405020304" pitchFamily="18" charset="0"/>
              </a:rPr>
              <a:t>Passive choice</a:t>
            </a:r>
          </a:p>
          <a:p>
            <a:pPr lvl="1"/>
            <a:r>
              <a:rPr lang="en-US" dirty="0">
                <a:latin typeface="Times New Roman" panose="02020603050405020304" pitchFamily="18" charset="0"/>
                <a:cs typeface="Times New Roman" panose="02020603050405020304" pitchFamily="18" charset="0"/>
              </a:rPr>
              <a:t>Complexity</a:t>
            </a:r>
          </a:p>
          <a:p>
            <a:pPr lvl="1"/>
            <a:r>
              <a:rPr lang="en-US" dirty="0">
                <a:latin typeface="Times New Roman" panose="02020603050405020304" pitchFamily="18" charset="0"/>
                <a:cs typeface="Times New Roman" panose="02020603050405020304" pitchFamily="18" charset="0"/>
              </a:rPr>
              <a:t>Shrouding</a:t>
            </a:r>
          </a:p>
          <a:p>
            <a:pPr lvl="1"/>
            <a:r>
              <a:rPr lang="en-US" dirty="0">
                <a:latin typeface="Times New Roman" panose="02020603050405020304" pitchFamily="18" charset="0"/>
                <a:cs typeface="Times New Roman" panose="02020603050405020304" pitchFamily="18" charset="0"/>
              </a:rPr>
              <a:t>Limited personal experience</a:t>
            </a:r>
          </a:p>
          <a:p>
            <a:pPr lvl="1"/>
            <a:r>
              <a:rPr lang="en-US" dirty="0">
                <a:latin typeface="Times New Roman" panose="02020603050405020304" pitchFamily="18" charset="0"/>
                <a:cs typeface="Times New Roman" panose="02020603050405020304" pitchFamily="18" charset="0"/>
              </a:rPr>
              <a:t>Intertemporal choice (e.g., present bias)</a:t>
            </a:r>
          </a:p>
          <a:p>
            <a:pPr lvl="1"/>
            <a:r>
              <a:rPr lang="en-US" dirty="0">
                <a:latin typeface="Times New Roman" panose="02020603050405020304" pitchFamily="18" charset="0"/>
                <a:cs typeface="Times New Roman" panose="02020603050405020304" pitchFamily="18" charset="0"/>
              </a:rPr>
              <a:t>Third party marketing</a:t>
            </a:r>
          </a:p>
        </p:txBody>
      </p:sp>
      <p:sp>
        <p:nvSpPr>
          <p:cNvPr id="4" name="Slide Number Placeholder 3"/>
          <p:cNvSpPr>
            <a:spLocks noGrp="1"/>
          </p:cNvSpPr>
          <p:nvPr>
            <p:ph type="sldNum" sz="quarter" idx="12"/>
          </p:nvPr>
        </p:nvSpPr>
        <p:spPr/>
        <p:txBody>
          <a:bodyPr>
            <a:normAutofit fontScale="85000" lnSpcReduction="20000"/>
          </a:bodyPr>
          <a:lstStyle/>
          <a:p>
            <a:pPr>
              <a:defRPr/>
            </a:pPr>
            <a:fld id="{BDF73CC1-58C0-4D20-8C7D-B84E3ED225D9}" type="slidenum">
              <a:rPr lang="en-US" smtClean="0"/>
              <a:pPr>
                <a:defRPr/>
              </a:pPr>
              <a:t>4</a:t>
            </a:fld>
            <a:endParaRPr lang="en-US"/>
          </a:p>
        </p:txBody>
      </p:sp>
    </p:spTree>
    <p:extLst>
      <p:ext uri="{BB962C8B-B14F-4D97-AF65-F5344CB8AC3E}">
        <p14:creationId xmlns:p14="http://schemas.microsoft.com/office/powerpoint/2010/main" val="775963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E261CFCE-F1DB-4572-96FD-FA921A927534}" type="slidenum">
              <a:rPr lang="en-US" altLang="en-US" smtClean="0">
                <a:solidFill>
                  <a:srgbClr val="000000"/>
                </a:solidFill>
                <a:latin typeface="Arial" charset="0"/>
                <a:cs typeface="Arial" charset="0"/>
              </a:rPr>
              <a:pPr/>
              <a:t>40</a:t>
            </a:fld>
            <a:endParaRPr lang="en-US" altLang="en-US">
              <a:solidFill>
                <a:srgbClr val="000000"/>
              </a:solidFill>
              <a:latin typeface="Arial" charset="0"/>
              <a:cs typeface="Arial" charset="0"/>
            </a:endParaRPr>
          </a:p>
        </p:txBody>
      </p:sp>
      <p:sp>
        <p:nvSpPr>
          <p:cNvPr id="26627" name="Rectangle 2"/>
          <p:cNvSpPr>
            <a:spLocks noGrp="1" noChangeArrowheads="1"/>
          </p:cNvSpPr>
          <p:nvPr>
            <p:ph type="title"/>
          </p:nvPr>
        </p:nvSpPr>
        <p:spPr>
          <a:xfrm>
            <a:off x="457200" y="-457200"/>
            <a:ext cx="8229600" cy="1295400"/>
          </a:xfrm>
        </p:spPr>
        <p:txBody>
          <a:bodyPr/>
          <a:lstStyle/>
          <a:p>
            <a:pPr eaLnBrk="1" hangingPunct="1"/>
            <a:r>
              <a:rPr lang="en-US" sz="3600"/>
              <a:t>Consequences of the two regimes</a:t>
            </a:r>
          </a:p>
        </p:txBody>
      </p:sp>
      <p:graphicFrame>
        <p:nvGraphicFramePr>
          <p:cNvPr id="282627" name="Group 3"/>
          <p:cNvGraphicFramePr>
            <a:graphicFrameLocks noGrp="1"/>
          </p:cNvGraphicFramePr>
          <p:nvPr>
            <p:ph idx="1"/>
          </p:nvPr>
        </p:nvGraphicFramePr>
        <p:xfrm>
          <a:off x="-465138" y="1089025"/>
          <a:ext cx="9567863" cy="3552826"/>
        </p:xfrm>
        <a:graphic>
          <a:graphicData uri="http://schemas.openxmlformats.org/drawingml/2006/table">
            <a:tbl>
              <a:tblPr/>
              <a:tblGrid>
                <a:gridCol w="544513">
                  <a:extLst>
                    <a:ext uri="{9D8B030D-6E8A-4147-A177-3AD203B41FA5}">
                      <a16:colId xmlns:a16="http://schemas.microsoft.com/office/drawing/2014/main" val="20000"/>
                    </a:ext>
                  </a:extLst>
                </a:gridCol>
                <a:gridCol w="5429250">
                  <a:extLst>
                    <a:ext uri="{9D8B030D-6E8A-4147-A177-3AD203B41FA5}">
                      <a16:colId xmlns:a16="http://schemas.microsoft.com/office/drawing/2014/main" val="20001"/>
                    </a:ext>
                  </a:extLst>
                </a:gridCol>
                <a:gridCol w="1743075">
                  <a:extLst>
                    <a:ext uri="{9D8B030D-6E8A-4147-A177-3AD203B41FA5}">
                      <a16:colId xmlns:a16="http://schemas.microsoft.com/office/drawing/2014/main" val="20002"/>
                    </a:ext>
                  </a:extLst>
                </a:gridCol>
                <a:gridCol w="1851025">
                  <a:extLst>
                    <a:ext uri="{9D8B030D-6E8A-4147-A177-3AD203B41FA5}">
                      <a16:colId xmlns:a16="http://schemas.microsoft.com/office/drawing/2014/main" val="20003"/>
                    </a:ext>
                  </a:extLst>
                </a:gridCol>
              </a:tblGrid>
              <a:tr h="146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dirty="0">
                        <a:ln>
                          <a:noFill/>
                        </a:ln>
                        <a:solidFill>
                          <a:schemeClr val="tx1"/>
                        </a:solidFill>
                        <a:effectLst/>
                        <a:latin typeface="Arial" pitchFamily="34" charset="0"/>
                        <a:cs typeface="Arial" pitchFamily="34" charset="0"/>
                      </a:endParaRPr>
                    </a:p>
                  </a:txBody>
                  <a:tcPr marL="0" marR="0" marT="0" marB="0" anchor="b"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dirty="0">
                        <a:ln>
                          <a:noFill/>
                        </a:ln>
                        <a:solidFill>
                          <a:schemeClr val="tx1"/>
                        </a:solidFill>
                        <a:effectLst/>
                        <a:latin typeface="Arial" pitchFamily="34" charset="0"/>
                        <a:cs typeface="Arial" pitchFamily="34" charset="0"/>
                      </a:endParaRPr>
                    </a:p>
                  </a:txBody>
                  <a:tcPr marL="0" marR="0" marT="0" marB="0"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
                          <a:schemeClr val="bg1"/>
                        </a:buClr>
                        <a:buSzPct val="70000"/>
                        <a:buFontTx/>
                        <a:buNone/>
                        <a:tabLst/>
                      </a:pPr>
                      <a:r>
                        <a:rPr kumimoji="0" lang="en-US" sz="2000" b="1" i="0" u="none" strike="noStrike" cap="none" normalizeH="0" baseline="0" dirty="0">
                          <a:ln>
                            <a:noFill/>
                          </a:ln>
                          <a:solidFill>
                            <a:srgbClr val="008000"/>
                          </a:solidFill>
                          <a:effectLst/>
                          <a:latin typeface="Arial" pitchFamily="34" charset="0"/>
                          <a:cs typeface="Arial" pitchFamily="34" charset="0"/>
                        </a:rPr>
                        <a:t>    </a:t>
                      </a:r>
                      <a:r>
                        <a:rPr kumimoji="0" lang="en-US" sz="1800" b="1" i="0" u="none" strike="noStrike" cap="none" normalizeH="0" baseline="0" dirty="0">
                          <a:ln>
                            <a:noFill/>
                          </a:ln>
                          <a:solidFill>
                            <a:srgbClr val="008000"/>
                          </a:solidFill>
                          <a:effectLst/>
                          <a:latin typeface="Arial" pitchFamily="34" charset="0"/>
                          <a:cs typeface="Arial" pitchFamily="34" charset="0"/>
                        </a:rPr>
                        <a:t>Match Defaults into Employer Stock</a:t>
                      </a:r>
                      <a:endParaRPr kumimoji="0" lang="en-US" sz="1800" b="1" i="0" u="none" strike="noStrike" cap="none" normalizeH="0" baseline="0" dirty="0">
                        <a:ln>
                          <a:noFill/>
                        </a:ln>
                        <a:solidFill>
                          <a:srgbClr val="008000"/>
                        </a:solidFill>
                        <a:effectLst/>
                        <a:latin typeface="Times New Roman" pitchFamily="18" charset="0"/>
                        <a:cs typeface="Arial" pitchFamily="34" charset="0"/>
                      </a:endParaRPr>
                    </a:p>
                  </a:txBody>
                  <a:tcPr marL="0" marR="0" marT="0" marB="0" anchor="b" horzOverflow="overflow">
                    <a:lnL>
                      <a:noFill/>
                    </a:lnL>
                    <a:lnR>
                      <a:noFill/>
                    </a:lnR>
                    <a:lnT cap="fla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
                          <a:schemeClr val="bg1"/>
                        </a:buClr>
                        <a:buSzPct val="70000"/>
                        <a:buFontTx/>
                        <a:buNone/>
                        <a:tabLst/>
                      </a:pPr>
                      <a:r>
                        <a:rPr kumimoji="0" lang="en-US" sz="3000" b="1" i="0" u="none" strike="noStrike" cap="none" normalizeH="0" baseline="0" dirty="0">
                          <a:ln>
                            <a:noFill/>
                          </a:ln>
                          <a:solidFill>
                            <a:srgbClr val="6699FF"/>
                          </a:solidFill>
                          <a:effectLst/>
                          <a:latin typeface="Arial" pitchFamily="34" charset="0"/>
                          <a:cs typeface="Arial" pitchFamily="34" charset="0"/>
                        </a:rPr>
                        <a:t>  Active choice</a:t>
                      </a:r>
                      <a:endParaRPr kumimoji="0" lang="en-US" sz="3000" b="1" i="0" u="none" strike="noStrike" cap="none" normalizeH="0" baseline="0" dirty="0">
                        <a:ln>
                          <a:noFill/>
                        </a:ln>
                        <a:solidFill>
                          <a:srgbClr val="6699FF"/>
                        </a:solidFill>
                        <a:effectLst/>
                        <a:latin typeface="Times New Roman" pitchFamily="18" charset="0"/>
                        <a:cs typeface="Arial" pitchFamily="34" charset="0"/>
                      </a:endParaRPr>
                    </a:p>
                  </a:txBody>
                  <a:tcPr marL="0" marR="0" marT="0" marB="0" anchor="b" horzOverflow="overflow">
                    <a:lnL>
                      <a:noFill/>
                    </a:lnL>
                    <a:lnR cap="flat">
                      <a:noFill/>
                    </a:lnR>
                    <a:lnT cap="flat">
                      <a:noFill/>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7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a:ln>
                          <a:noFill/>
                        </a:ln>
                        <a:solidFill>
                          <a:schemeClr val="tx1"/>
                        </a:solidFill>
                        <a:effectLst/>
                        <a:latin typeface="Arial" pitchFamily="34" charset="0"/>
                        <a:cs typeface="Arial" pitchFamily="34"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
                          <a:schemeClr val="bg1"/>
                        </a:buClr>
                        <a:buSzPct val="70000"/>
                        <a:buFontTx/>
                        <a:buNone/>
                        <a:tabLst/>
                      </a:pPr>
                      <a:r>
                        <a:rPr kumimoji="0" lang="en-US" sz="2600" b="0" i="0" u="none" strike="noStrike" cap="none" normalizeH="0" baseline="0">
                          <a:ln>
                            <a:noFill/>
                          </a:ln>
                          <a:solidFill>
                            <a:schemeClr val="tx1"/>
                          </a:solidFill>
                          <a:effectLst/>
                          <a:latin typeface="Arial" pitchFamily="34" charset="0"/>
                          <a:cs typeface="Arial" pitchFamily="34" charset="0"/>
                        </a:rPr>
                        <a:t>Own Balance in Employer Stock</a:t>
                      </a:r>
                      <a:endParaRPr kumimoji="0" lang="en-US" sz="2600" b="0" i="0" u="none" strike="noStrike" cap="none" normalizeH="0" baseline="0">
                        <a:ln>
                          <a:noFill/>
                        </a:ln>
                        <a:solidFill>
                          <a:schemeClr val="tx1"/>
                        </a:solidFill>
                        <a:effectLst/>
                        <a:latin typeface="Times New Roman" pitchFamily="18" charset="0"/>
                        <a:cs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
                          <a:schemeClr val="bg1"/>
                        </a:buClr>
                        <a:buSzPct val="70000"/>
                        <a:buFontTx/>
                        <a:buNone/>
                        <a:tabLst/>
                      </a:pPr>
                      <a:r>
                        <a:rPr kumimoji="0" lang="en-US" sz="3000" b="1" i="0" u="none" strike="noStrike" cap="none" normalizeH="0" baseline="0">
                          <a:ln>
                            <a:noFill/>
                          </a:ln>
                          <a:solidFill>
                            <a:srgbClr val="008000"/>
                          </a:solidFill>
                          <a:effectLst/>
                          <a:latin typeface="Arial" pitchFamily="34" charset="0"/>
                          <a:cs typeface="Arial" pitchFamily="34" charset="0"/>
                        </a:rPr>
                        <a:t>24%</a:t>
                      </a:r>
                      <a:endParaRPr kumimoji="0" lang="en-US" sz="3000" b="1" i="0" u="none" strike="noStrike" cap="none" normalizeH="0" baseline="0">
                        <a:ln>
                          <a:noFill/>
                        </a:ln>
                        <a:solidFill>
                          <a:srgbClr val="008000"/>
                        </a:solidFill>
                        <a:effectLst/>
                        <a:latin typeface="Times New Roman" pitchFamily="18" charset="0"/>
                        <a:cs typeface="Arial" pitchFamily="34" charset="0"/>
                      </a:endParaRPr>
                    </a:p>
                  </a:txBody>
                  <a:tcPr marL="0" marR="0" marT="0" marB="0" anchor="b"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
                          <a:schemeClr val="bg1"/>
                        </a:buClr>
                        <a:buSzPct val="70000"/>
                        <a:buFontTx/>
                        <a:buNone/>
                        <a:tabLst/>
                      </a:pPr>
                      <a:r>
                        <a:rPr kumimoji="0" lang="en-US" sz="3000" b="1" i="0" u="none" strike="noStrike" cap="none" normalizeH="0" baseline="0">
                          <a:ln>
                            <a:noFill/>
                          </a:ln>
                          <a:solidFill>
                            <a:srgbClr val="6699FF"/>
                          </a:solidFill>
                          <a:effectLst/>
                          <a:latin typeface="Arial" pitchFamily="34" charset="0"/>
                          <a:cs typeface="Arial" pitchFamily="34" charset="0"/>
                        </a:rPr>
                        <a:t>20%</a:t>
                      </a:r>
                      <a:endParaRPr kumimoji="0" lang="en-US" sz="3000" b="1" i="0" u="none" strike="noStrike" cap="none" normalizeH="0" baseline="0">
                        <a:ln>
                          <a:noFill/>
                        </a:ln>
                        <a:solidFill>
                          <a:srgbClr val="6699FF"/>
                        </a:solidFill>
                        <a:effectLst/>
                        <a:latin typeface="Times New Roman" pitchFamily="18" charset="0"/>
                        <a:cs typeface="Arial" pitchFamily="34" charset="0"/>
                      </a:endParaRPr>
                    </a:p>
                  </a:txBody>
                  <a:tcPr marL="0" marR="0" marT="0" marB="0" anchor="b" horzOverflow="overflow">
                    <a:lnL>
                      <a:noFill/>
                    </a:lnL>
                    <a:lnR cap="flat">
                      <a:noFill/>
                    </a:lnR>
                    <a:lnT w="254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7064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a:ln>
                          <a:noFill/>
                        </a:ln>
                        <a:solidFill>
                          <a:schemeClr val="tx1"/>
                        </a:solidFill>
                        <a:effectLst/>
                        <a:latin typeface="Arial" pitchFamily="34" charset="0"/>
                        <a:cs typeface="Arial" pitchFamily="34"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
                          <a:schemeClr val="bg1"/>
                        </a:buClr>
                        <a:buSzPct val="70000"/>
                        <a:buFontTx/>
                        <a:buNone/>
                        <a:tabLst/>
                      </a:pPr>
                      <a:r>
                        <a:rPr kumimoji="0" lang="en-US" sz="2600" b="0" i="0" u="none" strike="noStrike" cap="none" normalizeH="0" baseline="0">
                          <a:ln>
                            <a:noFill/>
                          </a:ln>
                          <a:solidFill>
                            <a:schemeClr val="tx1"/>
                          </a:solidFill>
                          <a:effectLst/>
                          <a:latin typeface="Arial" pitchFamily="34" charset="0"/>
                          <a:cs typeface="Arial" pitchFamily="34" charset="0"/>
                        </a:rPr>
                        <a:t>Matching Balance in Employer Stock</a:t>
                      </a:r>
                      <a:endParaRPr kumimoji="0" lang="en-US" sz="2600" b="0" i="0" u="none" strike="noStrike" cap="none" normalizeH="0" baseline="0">
                        <a:ln>
                          <a:noFill/>
                        </a:ln>
                        <a:solidFill>
                          <a:schemeClr val="tx1"/>
                        </a:solidFill>
                        <a:effectLst/>
                        <a:latin typeface="Times New Roman" pitchFamily="18" charset="0"/>
                        <a:cs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
                          <a:schemeClr val="bg1"/>
                        </a:buClr>
                        <a:buSzPct val="70000"/>
                        <a:buFontTx/>
                        <a:buNone/>
                        <a:tabLst/>
                      </a:pPr>
                      <a:r>
                        <a:rPr kumimoji="0" lang="en-US" sz="3000" b="1" i="0" u="none" strike="noStrike" cap="none" normalizeH="0" baseline="0">
                          <a:ln>
                            <a:noFill/>
                          </a:ln>
                          <a:solidFill>
                            <a:srgbClr val="008000"/>
                          </a:solidFill>
                          <a:effectLst/>
                          <a:latin typeface="Arial" pitchFamily="34" charset="0"/>
                          <a:cs typeface="Arial" pitchFamily="34" charset="0"/>
                        </a:rPr>
                        <a:t>94%</a:t>
                      </a:r>
                      <a:endParaRPr kumimoji="0" lang="en-US" sz="3000" b="1" i="0" u="none" strike="noStrike" cap="none" normalizeH="0" baseline="0">
                        <a:ln>
                          <a:noFill/>
                        </a:ln>
                        <a:solidFill>
                          <a:srgbClr val="008000"/>
                        </a:solidFill>
                        <a:effectLst/>
                        <a:latin typeface="Times New Roman" pitchFamily="18" charset="0"/>
                        <a:cs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
                          <a:schemeClr val="bg1"/>
                        </a:buClr>
                        <a:buSzPct val="70000"/>
                        <a:buFontTx/>
                        <a:buNone/>
                        <a:tabLst/>
                      </a:pPr>
                      <a:r>
                        <a:rPr kumimoji="0" lang="en-US" sz="3000" b="1" i="0" u="none" strike="noStrike" cap="none" normalizeH="0" baseline="0">
                          <a:ln>
                            <a:noFill/>
                          </a:ln>
                          <a:solidFill>
                            <a:srgbClr val="6699FF"/>
                          </a:solidFill>
                          <a:effectLst/>
                          <a:latin typeface="Arial" pitchFamily="34" charset="0"/>
                          <a:cs typeface="Arial" pitchFamily="34" charset="0"/>
                        </a:rPr>
                        <a:t>27%</a:t>
                      </a:r>
                      <a:endParaRPr kumimoji="0" lang="en-US" sz="3000" b="1" i="0" u="none" strike="noStrike" cap="none" normalizeH="0" baseline="0">
                        <a:ln>
                          <a:noFill/>
                        </a:ln>
                        <a:solidFill>
                          <a:srgbClr val="6699FF"/>
                        </a:solidFill>
                        <a:effectLst/>
                        <a:latin typeface="Times New Roman" pitchFamily="18" charset="0"/>
                        <a:cs typeface="Arial" pitchFamily="34" charset="0"/>
                      </a:endParaRPr>
                    </a:p>
                  </a:txBody>
                  <a:tcPr marL="0" marR="0" marT="0" marB="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651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a:ln>
                          <a:noFill/>
                        </a:ln>
                        <a:solidFill>
                          <a:schemeClr val="tx1"/>
                        </a:solidFill>
                        <a:effectLst/>
                        <a:latin typeface="Arial" pitchFamily="34" charset="0"/>
                        <a:cs typeface="Arial" pitchFamily="34" charset="0"/>
                      </a:endParaRPr>
                    </a:p>
                  </a:txBody>
                  <a:tcPr marL="0" marR="0" marT="0" marB="0" anchor="b" horzOverflow="overflow">
                    <a:lnL cap="flat">
                      <a:noFill/>
                    </a:lnL>
                    <a:lnR>
                      <a:noFill/>
                    </a:lnR>
                    <a:lnT>
                      <a:noFill/>
                    </a:lnT>
                    <a:lnB cap="flat">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
                          <a:schemeClr val="bg1"/>
                        </a:buClr>
                        <a:buSzPct val="70000"/>
                        <a:buFontTx/>
                        <a:buNone/>
                        <a:tabLst/>
                      </a:pPr>
                      <a:r>
                        <a:rPr kumimoji="0" lang="en-US" sz="2600" b="0" i="0" u="none" strike="noStrike" cap="none" normalizeH="0" baseline="0">
                          <a:ln>
                            <a:noFill/>
                          </a:ln>
                          <a:solidFill>
                            <a:schemeClr val="tx1"/>
                          </a:solidFill>
                          <a:effectLst/>
                          <a:latin typeface="Arial" pitchFamily="34" charset="0"/>
                          <a:cs typeface="Arial" pitchFamily="34" charset="0"/>
                        </a:rPr>
                        <a:t>Total Balance in Employer Stock</a:t>
                      </a:r>
                      <a:endParaRPr kumimoji="0" lang="en-US" sz="2600" b="0" i="0" u="none" strike="noStrike" cap="none" normalizeH="0" baseline="0">
                        <a:ln>
                          <a:noFill/>
                        </a:ln>
                        <a:solidFill>
                          <a:schemeClr val="tx1"/>
                        </a:solidFill>
                        <a:effectLst/>
                        <a:latin typeface="Times New Roman" pitchFamily="18" charset="0"/>
                        <a:cs typeface="Arial" pitchFamily="34" charset="0"/>
                      </a:endParaRPr>
                    </a:p>
                  </a:txBody>
                  <a:tcPr marL="0" marR="0" marT="0" marB="0"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
                          <a:schemeClr val="bg1"/>
                        </a:buClr>
                        <a:buSzPct val="70000"/>
                        <a:buFontTx/>
                        <a:buNone/>
                        <a:tabLst/>
                      </a:pPr>
                      <a:r>
                        <a:rPr kumimoji="0" lang="en-US" sz="3000" b="1" i="0" u="none" strike="noStrike" cap="none" normalizeH="0" baseline="0">
                          <a:ln>
                            <a:noFill/>
                          </a:ln>
                          <a:solidFill>
                            <a:srgbClr val="008000"/>
                          </a:solidFill>
                          <a:effectLst/>
                          <a:latin typeface="Arial" pitchFamily="34" charset="0"/>
                          <a:cs typeface="Arial" pitchFamily="34" charset="0"/>
                        </a:rPr>
                        <a:t>56%</a:t>
                      </a:r>
                      <a:endParaRPr kumimoji="0" lang="en-US" sz="3000" b="1" i="0" u="none" strike="noStrike" cap="none" normalizeH="0" baseline="0">
                        <a:ln>
                          <a:noFill/>
                        </a:ln>
                        <a:solidFill>
                          <a:srgbClr val="008000"/>
                        </a:solidFill>
                        <a:effectLst/>
                        <a:latin typeface="Times New Roman" pitchFamily="18" charset="0"/>
                        <a:cs typeface="Arial" pitchFamily="34" charset="0"/>
                      </a:endParaRPr>
                    </a:p>
                  </a:txBody>
                  <a:tcPr marL="0" marR="0" marT="0" marB="0"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
                          <a:schemeClr val="bg1"/>
                        </a:buClr>
                        <a:buSzPct val="70000"/>
                        <a:buFontTx/>
                        <a:buNone/>
                        <a:tabLst/>
                      </a:pPr>
                      <a:r>
                        <a:rPr kumimoji="0" lang="en-US" sz="3000" b="1" i="0" u="none" strike="noStrike" cap="none" normalizeH="0" baseline="0" dirty="0">
                          <a:ln>
                            <a:noFill/>
                          </a:ln>
                          <a:solidFill>
                            <a:srgbClr val="6699FF"/>
                          </a:solidFill>
                          <a:effectLst/>
                          <a:latin typeface="Arial" pitchFamily="34" charset="0"/>
                          <a:cs typeface="Arial" pitchFamily="34" charset="0"/>
                        </a:rPr>
                        <a:t>22%</a:t>
                      </a:r>
                      <a:endParaRPr kumimoji="0" lang="en-US" sz="3000" b="1" i="0" u="none" strike="noStrike" cap="none" normalizeH="0" baseline="0" dirty="0">
                        <a:ln>
                          <a:noFill/>
                        </a:ln>
                        <a:solidFill>
                          <a:srgbClr val="6699FF"/>
                        </a:solidFill>
                        <a:effectLst/>
                        <a:latin typeface="Times New Roman" pitchFamily="18" charset="0"/>
                        <a:cs typeface="Arial" pitchFamily="34" charset="0"/>
                      </a:endParaRPr>
                    </a:p>
                  </a:txBody>
                  <a:tcPr marL="0" marR="0" marT="0" marB="0"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6646" name="Line 25"/>
          <p:cNvSpPr>
            <a:spLocks noChangeShapeType="1"/>
          </p:cNvSpPr>
          <p:nvPr/>
        </p:nvSpPr>
        <p:spPr bwMode="auto">
          <a:xfrm>
            <a:off x="5649913" y="2578100"/>
            <a:ext cx="1470025" cy="0"/>
          </a:xfrm>
          <a:prstGeom prst="line">
            <a:avLst/>
          </a:prstGeom>
          <a:noFill/>
          <a:ln w="57150">
            <a:solidFill>
              <a:srgbClr val="33CC33"/>
            </a:solidFill>
            <a:round/>
            <a:headEnd/>
            <a:tailEnd/>
          </a:ln>
        </p:spPr>
        <p:txBody>
          <a:bodyPr lIns="0" tIns="0" rIns="0" bIns="0" anchor="ctr">
            <a:spAutoFit/>
          </a:bodyPr>
          <a:lstStyle/>
          <a:p>
            <a:pPr eaLnBrk="1" hangingPunct="1"/>
            <a:endParaRPr lang="en-US" sz="3900">
              <a:solidFill>
                <a:srgbClr val="000000"/>
              </a:solidFill>
            </a:endParaRPr>
          </a:p>
        </p:txBody>
      </p:sp>
      <p:sp>
        <p:nvSpPr>
          <p:cNvPr id="26647" name="Line 26"/>
          <p:cNvSpPr>
            <a:spLocks noChangeShapeType="1"/>
          </p:cNvSpPr>
          <p:nvPr/>
        </p:nvSpPr>
        <p:spPr bwMode="auto">
          <a:xfrm>
            <a:off x="7464425" y="2559050"/>
            <a:ext cx="1470025" cy="0"/>
          </a:xfrm>
          <a:prstGeom prst="line">
            <a:avLst/>
          </a:prstGeom>
          <a:noFill/>
          <a:ln w="57150">
            <a:solidFill>
              <a:srgbClr val="6699FF"/>
            </a:solidFill>
            <a:round/>
            <a:headEnd/>
            <a:tailEnd/>
          </a:ln>
        </p:spPr>
        <p:txBody>
          <a:bodyPr lIns="0" tIns="0" rIns="0" bIns="0" anchor="ctr">
            <a:spAutoFit/>
          </a:bodyPr>
          <a:lstStyle/>
          <a:p>
            <a:pPr eaLnBrk="1" hangingPunct="1"/>
            <a:endParaRPr lang="en-US" sz="3900">
              <a:solidFill>
                <a:srgbClr val="000000"/>
              </a:solidFill>
            </a:endParaRPr>
          </a:p>
        </p:txBody>
      </p:sp>
      <p:sp>
        <p:nvSpPr>
          <p:cNvPr id="282651" name="Oval 27"/>
          <p:cNvSpPr>
            <a:spLocks noChangeArrowheads="1"/>
          </p:cNvSpPr>
          <p:nvPr/>
        </p:nvSpPr>
        <p:spPr bwMode="auto">
          <a:xfrm>
            <a:off x="5791200" y="4114800"/>
            <a:ext cx="1163638" cy="679450"/>
          </a:xfrm>
          <a:prstGeom prst="ellipse">
            <a:avLst/>
          </a:prstGeom>
          <a:solidFill>
            <a:srgbClr val="66FF66">
              <a:alpha val="0"/>
            </a:srgbClr>
          </a:solidFill>
          <a:ln w="31750" algn="ctr">
            <a:solidFill>
              <a:srgbClr val="008000"/>
            </a:solidFill>
            <a:round/>
            <a:headEnd/>
            <a:tailEnd/>
          </a:ln>
        </p:spPr>
        <p:txBody>
          <a:bodyPr wrap="none" lIns="0" tIns="0" rIns="0" bIns="0" anchor="ctr">
            <a:spAutoFit/>
          </a:bodyPr>
          <a:lstStyle/>
          <a:p>
            <a:pPr eaLnBrk="1" hangingPunct="1"/>
            <a:endParaRPr lang="en-US" sz="3900">
              <a:solidFill>
                <a:srgbClr val="000000"/>
              </a:solidFill>
            </a:endParaRPr>
          </a:p>
        </p:txBody>
      </p:sp>
      <p:sp>
        <p:nvSpPr>
          <p:cNvPr id="282652" name="Oval 28"/>
          <p:cNvSpPr>
            <a:spLocks noChangeArrowheads="1"/>
          </p:cNvSpPr>
          <p:nvPr/>
        </p:nvSpPr>
        <p:spPr bwMode="auto">
          <a:xfrm>
            <a:off x="7543800" y="4114800"/>
            <a:ext cx="1163638" cy="679450"/>
          </a:xfrm>
          <a:prstGeom prst="ellipse">
            <a:avLst/>
          </a:prstGeom>
          <a:solidFill>
            <a:srgbClr val="66FF66">
              <a:alpha val="0"/>
            </a:srgbClr>
          </a:solidFill>
          <a:ln w="31750" algn="ctr">
            <a:solidFill>
              <a:srgbClr val="3366FF"/>
            </a:solidFill>
            <a:round/>
            <a:headEnd/>
            <a:tailEnd/>
          </a:ln>
        </p:spPr>
        <p:txBody>
          <a:bodyPr wrap="none" lIns="0" tIns="0" rIns="0" bIns="0" anchor="ctr">
            <a:spAutoFit/>
          </a:bodyPr>
          <a:lstStyle/>
          <a:p>
            <a:pPr eaLnBrk="1" hangingPunct="1"/>
            <a:endParaRPr lang="en-US" sz="3900">
              <a:solidFill>
                <a:srgbClr val="000000"/>
              </a:solidFill>
            </a:endParaRPr>
          </a:p>
        </p:txBody>
      </p:sp>
      <p:sp>
        <p:nvSpPr>
          <p:cNvPr id="26650" name="Text Box 29"/>
          <p:cNvSpPr txBox="1">
            <a:spLocks noChangeArrowheads="1"/>
          </p:cNvSpPr>
          <p:nvPr/>
        </p:nvSpPr>
        <p:spPr bwMode="auto">
          <a:xfrm>
            <a:off x="5616575" y="990600"/>
            <a:ext cx="3527425" cy="396875"/>
          </a:xfrm>
          <a:prstGeom prst="rect">
            <a:avLst/>
          </a:prstGeom>
          <a:noFill/>
          <a:ln w="9525">
            <a:noFill/>
            <a:miter lim="800000"/>
            <a:headEnd/>
            <a:tailEnd/>
          </a:ln>
        </p:spPr>
        <p:txBody>
          <a:bodyPr wrap="none">
            <a:spAutoFit/>
          </a:bodyPr>
          <a:lstStyle/>
          <a:p>
            <a:pPr eaLnBrk="1" hangingPunct="1"/>
            <a:r>
              <a:rPr lang="en-US" sz="2000" b="1" u="sng">
                <a:solidFill>
                  <a:srgbClr val="000000"/>
                </a:solidFill>
              </a:rPr>
              <a:t>Balances in employer stock</a:t>
            </a:r>
          </a:p>
        </p:txBody>
      </p:sp>
    </p:spTree>
    <p:extLst>
      <p:ext uri="{BB962C8B-B14F-4D97-AF65-F5344CB8AC3E}">
        <p14:creationId xmlns:p14="http://schemas.microsoft.com/office/powerpoint/2010/main" val="36889981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26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2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51" grpId="0" animBg="1"/>
      <p:bldP spid="282652"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990600"/>
          </a:xfrm>
        </p:spPr>
        <p:txBody>
          <a:bodyPr>
            <a:noAutofit/>
          </a:bodyPr>
          <a:lstStyle/>
          <a:p>
            <a:r>
              <a:rPr lang="en-US" sz="3200" dirty="0"/>
              <a:t>Prescription Drug Home Delivery</a:t>
            </a:r>
            <a:br>
              <a:rPr lang="en-US" sz="3200" dirty="0"/>
            </a:br>
            <a:r>
              <a:rPr lang="en-US" sz="3200" dirty="0" err="1"/>
              <a:t>Beshears</a:t>
            </a:r>
            <a:r>
              <a:rPr lang="en-US" sz="3200" dirty="0"/>
              <a:t>, Choi, </a:t>
            </a:r>
            <a:r>
              <a:rPr lang="en-US" sz="3200" dirty="0" err="1"/>
              <a:t>Laibson</a:t>
            </a:r>
            <a:r>
              <a:rPr lang="en-US" sz="3200" dirty="0"/>
              <a:t>, </a:t>
            </a:r>
            <a:r>
              <a:rPr lang="en-US" sz="3200" dirty="0" err="1"/>
              <a:t>Madrian</a:t>
            </a:r>
            <a:r>
              <a:rPr lang="en-US" sz="3200" dirty="0"/>
              <a:t> (2013)</a:t>
            </a:r>
          </a:p>
        </p:txBody>
      </p:sp>
      <p:sp>
        <p:nvSpPr>
          <p:cNvPr id="3" name="Content Placeholder 2"/>
          <p:cNvSpPr>
            <a:spLocks noGrp="1"/>
          </p:cNvSpPr>
          <p:nvPr>
            <p:ph sz="quarter" idx="1"/>
          </p:nvPr>
        </p:nvSpPr>
        <p:spPr/>
        <p:txBody>
          <a:bodyPr/>
          <a:lstStyle/>
          <a:p>
            <a:pPr lvl="1"/>
            <a:r>
              <a:rPr lang="en-US" dirty="0">
                <a:sym typeface="Wingdings" pitchFamily="2" charset="2"/>
              </a:rPr>
              <a:t>90 day fills (vs. 30 day for retail)</a:t>
            </a:r>
          </a:p>
          <a:p>
            <a:pPr lvl="1"/>
            <a:r>
              <a:rPr lang="en-US" dirty="0">
                <a:sym typeface="Wingdings" pitchFamily="2" charset="2"/>
              </a:rPr>
              <a:t>Time saving (no trip to pharmacy)</a:t>
            </a:r>
          </a:p>
          <a:p>
            <a:pPr lvl="1"/>
            <a:r>
              <a:rPr lang="en-US" dirty="0">
                <a:sym typeface="Wingdings" pitchFamily="2" charset="2"/>
              </a:rPr>
              <a:t>Convenient refill system</a:t>
            </a:r>
          </a:p>
          <a:p>
            <a:pPr lvl="2"/>
            <a:r>
              <a:rPr lang="en-US" dirty="0">
                <a:sym typeface="Wingdings" pitchFamily="2" charset="2"/>
              </a:rPr>
              <a:t>Internet or phone</a:t>
            </a:r>
          </a:p>
          <a:p>
            <a:pPr lvl="2"/>
            <a:r>
              <a:rPr lang="en-US" dirty="0">
                <a:sym typeface="Wingdings" pitchFamily="2" charset="2"/>
              </a:rPr>
              <a:t>More timing leeway than for retail fill</a:t>
            </a:r>
          </a:p>
          <a:p>
            <a:pPr lvl="1"/>
            <a:r>
              <a:rPr lang="en-US" dirty="0"/>
              <a:t>Lower error rate (although error rates low for both channels)</a:t>
            </a:r>
          </a:p>
          <a:p>
            <a:pPr lvl="1"/>
            <a:r>
              <a:rPr lang="en-US" dirty="0">
                <a:sym typeface="Wingdings" pitchFamily="2" charset="2"/>
              </a:rPr>
              <a:t>Lower cost to individuals, PBM, and employer health plan</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BDF73CC1-58C0-4D20-8C7D-B84E3ED225D9}" type="slidenum">
              <a:rPr lang="en-US" smtClean="0"/>
              <a:pPr>
                <a:defRPr/>
              </a:pPr>
              <a:t>41</a:t>
            </a:fld>
            <a:endParaRPr lang="en-US"/>
          </a:p>
        </p:txBody>
      </p:sp>
    </p:spTree>
    <p:extLst>
      <p:ext uri="{BB962C8B-B14F-4D97-AF65-F5344CB8AC3E}">
        <p14:creationId xmlns:p14="http://schemas.microsoft.com/office/powerpoint/2010/main" val="29979221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t>Prescription Drug Coverage</a:t>
            </a:r>
            <a:endParaRPr lang="en-US" dirty="0"/>
          </a:p>
        </p:txBody>
      </p:sp>
      <p:graphicFrame>
        <p:nvGraphicFramePr>
          <p:cNvPr id="9" name="Content Placeholder 8"/>
          <p:cNvGraphicFramePr>
            <a:graphicFrameLocks noGrp="1"/>
          </p:cNvGraphicFramePr>
          <p:nvPr>
            <p:ph sz="quarter" idx="1"/>
          </p:nvPr>
        </p:nvGraphicFramePr>
        <p:xfrm>
          <a:off x="612774" y="1600200"/>
          <a:ext cx="8302625" cy="4836160"/>
        </p:xfrm>
        <a:graphic>
          <a:graphicData uri="http://schemas.openxmlformats.org/drawingml/2006/table">
            <a:tbl>
              <a:tblPr firstRow="1" bandRow="1">
                <a:tableStyleId>{5C22544A-7EE6-4342-B048-85BDC9FD1C3A}</a:tableStyleId>
              </a:tblPr>
              <a:tblGrid>
                <a:gridCol w="2587626">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1295399">
                  <a:extLst>
                    <a:ext uri="{9D8B030D-6E8A-4147-A177-3AD203B41FA5}">
                      <a16:colId xmlns:a16="http://schemas.microsoft.com/office/drawing/2014/main" val="20003"/>
                    </a:ext>
                  </a:extLst>
                </a:gridCol>
              </a:tblGrid>
              <a:tr h="370840">
                <a:tc>
                  <a:txBody>
                    <a:bodyPr/>
                    <a:lstStyle/>
                    <a:p>
                      <a:endParaRPr lang="en-US" sz="2200" b="1" dirty="0">
                        <a:solidFill>
                          <a:schemeClr val="bg1"/>
                        </a:solidFill>
                      </a:endParaRPr>
                    </a:p>
                  </a:txBody>
                  <a:tcPr/>
                </a:tc>
                <a:tc gridSpan="2">
                  <a:txBody>
                    <a:bodyPr/>
                    <a:lstStyle/>
                    <a:p>
                      <a:pPr algn="ctr"/>
                      <a:r>
                        <a:rPr lang="en-US" sz="2200" b="1" dirty="0" err="1">
                          <a:solidFill>
                            <a:schemeClr val="bg1"/>
                          </a:solidFill>
                        </a:rPr>
                        <a:t>Copay</a:t>
                      </a:r>
                      <a:endParaRPr lang="en-US" sz="2200" b="1" dirty="0">
                        <a:solidFill>
                          <a:schemeClr val="bg1"/>
                        </a:solidFill>
                      </a:endParaRPr>
                    </a:p>
                  </a:txBody>
                  <a:tcPr/>
                </a:tc>
                <a:tc hMerge="1">
                  <a:txBody>
                    <a:bodyPr/>
                    <a:lstStyle/>
                    <a:p>
                      <a:endParaRPr lang="en-US" dirty="0"/>
                    </a:p>
                  </a:txBody>
                  <a:tcPr/>
                </a:tc>
                <a:tc>
                  <a:txBody>
                    <a:bodyPr/>
                    <a:lstStyle/>
                    <a:p>
                      <a:pPr algn="ctr"/>
                      <a:endParaRPr lang="en-US" sz="2200" b="1" dirty="0">
                        <a:solidFill>
                          <a:schemeClr val="bg1"/>
                        </a:solidFill>
                      </a:endParaRPr>
                    </a:p>
                  </a:txBody>
                  <a:tcPr/>
                </a:tc>
                <a:extLst>
                  <a:ext uri="{0D108BD9-81ED-4DB2-BD59-A6C34878D82A}">
                    <a16:rowId xmlns:a16="http://schemas.microsoft.com/office/drawing/2014/main" val="10000"/>
                  </a:ext>
                </a:extLst>
              </a:tr>
              <a:tr h="370840">
                <a:tc>
                  <a:txBody>
                    <a:bodyPr/>
                    <a:lstStyle/>
                    <a:p>
                      <a:r>
                        <a:rPr lang="en-US" sz="2200" b="1" dirty="0">
                          <a:solidFill>
                            <a:schemeClr val="bg1"/>
                          </a:solidFill>
                        </a:rPr>
                        <a:t>Type of </a:t>
                      </a:r>
                    </a:p>
                    <a:p>
                      <a:r>
                        <a:rPr lang="en-US" sz="2200" b="1" dirty="0">
                          <a:solidFill>
                            <a:schemeClr val="bg1"/>
                          </a:solidFill>
                        </a:rPr>
                        <a:t>Prescription Drug</a:t>
                      </a:r>
                    </a:p>
                  </a:txBody>
                  <a:tcPr>
                    <a:solidFill>
                      <a:schemeClr val="accent1"/>
                    </a:solidFill>
                  </a:tcPr>
                </a:tc>
                <a:tc>
                  <a:txBody>
                    <a:bodyPr/>
                    <a:lstStyle/>
                    <a:p>
                      <a:pPr algn="ctr"/>
                      <a:r>
                        <a:rPr lang="en-US" sz="2200" b="1" dirty="0">
                          <a:solidFill>
                            <a:schemeClr val="bg1"/>
                          </a:solidFill>
                        </a:rPr>
                        <a:t>Retail</a:t>
                      </a:r>
                    </a:p>
                    <a:p>
                      <a:pPr algn="ctr"/>
                      <a:r>
                        <a:rPr lang="en-US" sz="2200" b="1" dirty="0">
                          <a:solidFill>
                            <a:schemeClr val="bg1"/>
                          </a:solidFill>
                        </a:rPr>
                        <a:t>(30</a:t>
                      </a:r>
                      <a:r>
                        <a:rPr lang="en-US" sz="2200" b="1" baseline="0" dirty="0">
                          <a:solidFill>
                            <a:schemeClr val="bg1"/>
                          </a:solidFill>
                        </a:rPr>
                        <a:t> day max)</a:t>
                      </a:r>
                      <a:endParaRPr lang="en-US" sz="2200" b="1" dirty="0">
                        <a:solidFill>
                          <a:schemeClr val="bg1"/>
                        </a:solidFill>
                      </a:endParaRPr>
                    </a:p>
                  </a:txBody>
                  <a:tcPr>
                    <a:solidFill>
                      <a:schemeClr val="accent1"/>
                    </a:solidFill>
                  </a:tcPr>
                </a:tc>
                <a:tc>
                  <a:txBody>
                    <a:bodyPr/>
                    <a:lstStyle/>
                    <a:p>
                      <a:pPr algn="ctr"/>
                      <a:r>
                        <a:rPr lang="en-US" sz="2200" b="1" dirty="0">
                          <a:solidFill>
                            <a:schemeClr val="bg1"/>
                          </a:solidFill>
                        </a:rPr>
                        <a:t>Home Delivery</a:t>
                      </a:r>
                    </a:p>
                    <a:p>
                      <a:pPr algn="ctr"/>
                      <a:r>
                        <a:rPr lang="en-US" sz="2200" b="1" dirty="0">
                          <a:solidFill>
                            <a:schemeClr val="bg1"/>
                          </a:solidFill>
                        </a:rPr>
                        <a:t>(90 day max)</a:t>
                      </a:r>
                    </a:p>
                  </a:txBody>
                  <a:tcPr>
                    <a:solidFill>
                      <a:schemeClr val="accent1"/>
                    </a:solidFill>
                  </a:tcPr>
                </a:tc>
                <a:tc>
                  <a:txBody>
                    <a:bodyPr/>
                    <a:lstStyle/>
                    <a:p>
                      <a:pPr algn="ctr"/>
                      <a:r>
                        <a:rPr lang="en-US" sz="2200" b="1" dirty="0">
                          <a:solidFill>
                            <a:schemeClr val="bg1"/>
                          </a:solidFill>
                        </a:rPr>
                        <a:t>Savings</a:t>
                      </a:r>
                    </a:p>
                    <a:p>
                      <a:pPr algn="ctr"/>
                      <a:r>
                        <a:rPr lang="en-US" sz="2200" b="1" dirty="0">
                          <a:solidFill>
                            <a:schemeClr val="bg1"/>
                          </a:solidFill>
                        </a:rPr>
                        <a:t>(90 day)</a:t>
                      </a:r>
                    </a:p>
                  </a:txBody>
                  <a:tcPr>
                    <a:solidFill>
                      <a:schemeClr val="accent1"/>
                    </a:solidFill>
                  </a:tcPr>
                </a:tc>
                <a:extLst>
                  <a:ext uri="{0D108BD9-81ED-4DB2-BD59-A6C34878D82A}">
                    <a16:rowId xmlns:a16="http://schemas.microsoft.com/office/drawing/2014/main" val="10001"/>
                  </a:ext>
                </a:extLst>
              </a:tr>
              <a:tr h="568960">
                <a:tc>
                  <a:txBody>
                    <a:bodyPr/>
                    <a:lstStyle/>
                    <a:p>
                      <a:r>
                        <a:rPr lang="en-US" sz="1800" b="1" dirty="0"/>
                        <a:t>Generic</a:t>
                      </a:r>
                    </a:p>
                  </a:txBody>
                  <a:tcPr anchor="ctr"/>
                </a:tc>
                <a:tc>
                  <a:txBody>
                    <a:bodyPr/>
                    <a:lstStyle/>
                    <a:p>
                      <a:pPr algn="ctr"/>
                      <a:r>
                        <a:rPr lang="en-US" sz="1800" dirty="0"/>
                        <a:t>$8</a:t>
                      </a:r>
                    </a:p>
                  </a:txBody>
                  <a:tcPr anchor="ctr"/>
                </a:tc>
                <a:tc>
                  <a:txBody>
                    <a:bodyPr/>
                    <a:lstStyle/>
                    <a:p>
                      <a:pPr algn="ctr"/>
                      <a:r>
                        <a:rPr lang="en-US" sz="1800" dirty="0"/>
                        <a:t>$20</a:t>
                      </a:r>
                    </a:p>
                  </a:txBody>
                  <a:tcPr anchor="ctr"/>
                </a:tc>
                <a:tc>
                  <a:txBody>
                    <a:bodyPr/>
                    <a:lstStyle/>
                    <a:p>
                      <a:pPr algn="ctr"/>
                      <a:r>
                        <a:rPr lang="en-US" sz="1800" dirty="0"/>
                        <a:t>$4</a:t>
                      </a:r>
                    </a:p>
                  </a:txBody>
                  <a:tcPr anchor="ctr"/>
                </a:tc>
                <a:extLst>
                  <a:ext uri="{0D108BD9-81ED-4DB2-BD59-A6C34878D82A}">
                    <a16:rowId xmlns:a16="http://schemas.microsoft.com/office/drawing/2014/main" val="10002"/>
                  </a:ext>
                </a:extLst>
              </a:tr>
              <a:tr h="762000">
                <a:tc>
                  <a:txBody>
                    <a:bodyPr/>
                    <a:lstStyle/>
                    <a:p>
                      <a:r>
                        <a:rPr lang="en-US" sz="1800" b="1" dirty="0"/>
                        <a:t>Preferred brand,</a:t>
                      </a:r>
                      <a:r>
                        <a:rPr lang="en-US" sz="1800" b="1" baseline="0" dirty="0"/>
                        <a:t> </a:t>
                      </a:r>
                    </a:p>
                    <a:p>
                      <a:r>
                        <a:rPr lang="en-US" sz="1800" b="1" baseline="0" dirty="0"/>
                        <a:t>no generic available</a:t>
                      </a:r>
                    </a:p>
                  </a:txBody>
                  <a:tcPr anchor="ctr"/>
                </a:tc>
                <a:tc>
                  <a:txBody>
                    <a:bodyPr/>
                    <a:lstStyle/>
                    <a:p>
                      <a:pPr algn="ctr"/>
                      <a:r>
                        <a:rPr lang="en-US" sz="1800" dirty="0"/>
                        <a:t>$25</a:t>
                      </a:r>
                    </a:p>
                  </a:txBody>
                  <a:tcPr anchor="ctr"/>
                </a:tc>
                <a:tc>
                  <a:txBody>
                    <a:bodyPr/>
                    <a:lstStyle/>
                    <a:p>
                      <a:pPr algn="ctr"/>
                      <a:r>
                        <a:rPr lang="en-US" sz="1800" dirty="0"/>
                        <a:t>$55</a:t>
                      </a:r>
                    </a:p>
                  </a:txBody>
                  <a:tcPr anchor="ctr"/>
                </a:tc>
                <a:tc>
                  <a:txBody>
                    <a:bodyPr/>
                    <a:lstStyle/>
                    <a:p>
                      <a:pPr algn="ctr"/>
                      <a:r>
                        <a:rPr lang="en-US" sz="1800" dirty="0"/>
                        <a:t>$20</a:t>
                      </a:r>
                    </a:p>
                  </a:txBody>
                  <a:tcPr anchor="ctr"/>
                </a:tc>
                <a:extLst>
                  <a:ext uri="{0D108BD9-81ED-4DB2-BD59-A6C34878D82A}">
                    <a16:rowId xmlns:a16="http://schemas.microsoft.com/office/drawing/2014/main" val="10003"/>
                  </a:ext>
                </a:extLst>
              </a:tr>
              <a:tr h="838200">
                <a:tc>
                  <a:txBody>
                    <a:bodyPr/>
                    <a:lstStyle/>
                    <a:p>
                      <a:r>
                        <a:rPr lang="en-US" sz="1800" b="1" dirty="0"/>
                        <a:t>Preferred brand,</a:t>
                      </a:r>
                      <a:r>
                        <a:rPr lang="en-US" sz="1800" b="1" baseline="0" dirty="0"/>
                        <a:t> </a:t>
                      </a:r>
                    </a:p>
                    <a:p>
                      <a:r>
                        <a:rPr lang="en-US" sz="1800" b="1" baseline="0" dirty="0"/>
                        <a:t>generic available</a:t>
                      </a:r>
                      <a:endParaRPr lang="en-US" sz="1800" b="1" dirty="0"/>
                    </a:p>
                  </a:txBody>
                  <a:tcPr anchor="ctr"/>
                </a:tc>
                <a:tc>
                  <a:txBody>
                    <a:bodyPr/>
                    <a:lstStyle/>
                    <a:p>
                      <a:pPr algn="ctr"/>
                      <a:r>
                        <a:rPr lang="en-US" sz="1800" dirty="0"/>
                        <a:t>35%</a:t>
                      </a:r>
                    </a:p>
                    <a:p>
                      <a:pPr algn="ctr"/>
                      <a:r>
                        <a:rPr lang="en-US" sz="1800" dirty="0"/>
                        <a:t>$35</a:t>
                      </a:r>
                      <a:r>
                        <a:rPr lang="en-US" sz="1800" baseline="0" dirty="0"/>
                        <a:t> min/$70 max</a:t>
                      </a:r>
                      <a:endParaRPr lang="en-US" sz="1800" dirty="0"/>
                    </a:p>
                  </a:txBody>
                  <a:tcPr anchor="ctr"/>
                </a:tc>
                <a:tc>
                  <a:txBody>
                    <a:bodyPr/>
                    <a:lstStyle/>
                    <a:p>
                      <a:pPr algn="ctr"/>
                      <a:r>
                        <a:rPr lang="en-US" sz="1800" dirty="0"/>
                        <a:t>35%</a:t>
                      </a:r>
                    </a:p>
                    <a:p>
                      <a:pPr algn="ctr"/>
                      <a:r>
                        <a:rPr lang="en-US" sz="1800" dirty="0"/>
                        <a:t>$70 min/$140 max</a:t>
                      </a:r>
                    </a:p>
                  </a:txBody>
                  <a:tcPr anchor="ctr"/>
                </a:tc>
                <a:tc>
                  <a:txBody>
                    <a:bodyPr/>
                    <a:lstStyle/>
                    <a:p>
                      <a:pPr algn="ctr"/>
                      <a:r>
                        <a:rPr lang="en-US" sz="1800" dirty="0"/>
                        <a:t>$35</a:t>
                      </a:r>
                      <a:r>
                        <a:rPr lang="en-US" sz="1800" baseline="0" dirty="0"/>
                        <a:t> min/</a:t>
                      </a:r>
                    </a:p>
                    <a:p>
                      <a:pPr algn="ctr"/>
                      <a:r>
                        <a:rPr lang="en-US" sz="1800" baseline="0" dirty="0"/>
                        <a:t>$70 max</a:t>
                      </a:r>
                      <a:endParaRPr lang="en-US" sz="1800" dirty="0"/>
                    </a:p>
                  </a:txBody>
                  <a:tcPr anchor="ctr"/>
                </a:tc>
                <a:extLst>
                  <a:ext uri="{0D108BD9-81ED-4DB2-BD59-A6C34878D82A}">
                    <a16:rowId xmlns:a16="http://schemas.microsoft.com/office/drawing/2014/main" val="10004"/>
                  </a:ext>
                </a:extLst>
              </a:tr>
              <a:tr h="838200">
                <a:tc>
                  <a:txBody>
                    <a:bodyPr/>
                    <a:lstStyle/>
                    <a:p>
                      <a:r>
                        <a:rPr lang="en-US" sz="1800" b="1" dirty="0"/>
                        <a:t>Non-preferred brand,</a:t>
                      </a:r>
                      <a:r>
                        <a:rPr lang="en-US" sz="1800" b="1" baseline="0" dirty="0"/>
                        <a:t> </a:t>
                      </a:r>
                    </a:p>
                    <a:p>
                      <a:r>
                        <a:rPr lang="en-US" sz="1800" b="1" baseline="0" dirty="0"/>
                        <a:t>excl. lifestyle drugs</a:t>
                      </a:r>
                      <a:endParaRPr lang="en-US" sz="1800" b="1" dirty="0"/>
                    </a:p>
                  </a:txBody>
                  <a:tcPr anchor="ctr"/>
                </a:tc>
                <a:tc>
                  <a:txBody>
                    <a:bodyPr/>
                    <a:lstStyle/>
                    <a:p>
                      <a:pPr algn="ctr"/>
                      <a:r>
                        <a:rPr lang="en-US" sz="1800" dirty="0"/>
                        <a:t>35%</a:t>
                      </a:r>
                    </a:p>
                    <a:p>
                      <a:pPr algn="ctr"/>
                      <a:r>
                        <a:rPr lang="en-US" sz="1800" dirty="0"/>
                        <a:t>$70 min/$140 max</a:t>
                      </a:r>
                    </a:p>
                  </a:txBody>
                  <a:tcPr anchor="ctr"/>
                </a:tc>
                <a:tc>
                  <a:txBody>
                    <a:bodyPr/>
                    <a:lstStyle/>
                    <a:p>
                      <a:pPr algn="ctr"/>
                      <a:r>
                        <a:rPr lang="en-US" sz="1800" dirty="0"/>
                        <a:t>35%</a:t>
                      </a:r>
                    </a:p>
                    <a:p>
                      <a:pPr algn="ctr"/>
                      <a:r>
                        <a:rPr lang="en-US" sz="1800" dirty="0"/>
                        <a:t>$140 min/$280 max</a:t>
                      </a:r>
                    </a:p>
                  </a:txBody>
                  <a:tcPr anchor="ctr"/>
                </a:tc>
                <a:tc>
                  <a:txBody>
                    <a:bodyPr/>
                    <a:lstStyle/>
                    <a:p>
                      <a:pPr algn="ctr"/>
                      <a:r>
                        <a:rPr lang="en-US" sz="1800" dirty="0"/>
                        <a:t>$70 min/</a:t>
                      </a:r>
                    </a:p>
                    <a:p>
                      <a:pPr algn="ctr"/>
                      <a:r>
                        <a:rPr lang="en-US" sz="1800" dirty="0"/>
                        <a:t>$140 max</a:t>
                      </a:r>
                    </a:p>
                  </a:txBody>
                  <a:tcPr anchor="ctr"/>
                </a:tc>
                <a:extLst>
                  <a:ext uri="{0D108BD9-81ED-4DB2-BD59-A6C34878D82A}">
                    <a16:rowId xmlns:a16="http://schemas.microsoft.com/office/drawing/2014/main" val="10005"/>
                  </a:ext>
                </a:extLst>
              </a:tr>
              <a:tr h="370840">
                <a:tc>
                  <a:txBody>
                    <a:bodyPr/>
                    <a:lstStyle/>
                    <a:p>
                      <a:r>
                        <a:rPr lang="en-US" sz="1800" b="1" dirty="0"/>
                        <a:t>Non-preferred brand, </a:t>
                      </a:r>
                    </a:p>
                    <a:p>
                      <a:r>
                        <a:rPr lang="en-US" sz="1800" b="1" dirty="0"/>
                        <a:t>lifestyle drugs</a:t>
                      </a:r>
                    </a:p>
                  </a:txBody>
                  <a:tcPr anchor="ctr"/>
                </a:tc>
                <a:tc>
                  <a:txBody>
                    <a:bodyPr/>
                    <a:lstStyle/>
                    <a:p>
                      <a:pPr algn="ctr"/>
                      <a:r>
                        <a:rPr lang="en-US" sz="1800" dirty="0"/>
                        <a:t>85%</a:t>
                      </a:r>
                    </a:p>
                  </a:txBody>
                  <a:tcPr anchor="ctr"/>
                </a:tc>
                <a:tc>
                  <a:txBody>
                    <a:bodyPr/>
                    <a:lstStyle/>
                    <a:p>
                      <a:pPr algn="ctr"/>
                      <a:r>
                        <a:rPr lang="en-US" sz="1800" dirty="0"/>
                        <a:t>80%</a:t>
                      </a:r>
                    </a:p>
                  </a:txBody>
                  <a:tcPr anchor="ctr"/>
                </a:tc>
                <a:tc>
                  <a:txBody>
                    <a:bodyPr/>
                    <a:lstStyle/>
                    <a:p>
                      <a:pPr algn="ctr"/>
                      <a:r>
                        <a:rPr lang="en-US" sz="1800" dirty="0"/>
                        <a:t>5%</a:t>
                      </a:r>
                    </a:p>
                  </a:txBody>
                  <a:tcPr anchor="ct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normAutofit fontScale="85000" lnSpcReduction="20000"/>
          </a:bodyPr>
          <a:lstStyle/>
          <a:p>
            <a:fld id="{E016A1F1-6242-472D-AD4E-07682F886013}" type="slidenum">
              <a:rPr lang="en-US" smtClean="0"/>
              <a:pPr/>
              <a:t>42</a:t>
            </a:fld>
            <a:endParaRPr lang="en-US"/>
          </a:p>
        </p:txBody>
      </p:sp>
    </p:spTree>
    <p:extLst>
      <p:ext uri="{BB962C8B-B14F-4D97-AF65-F5344CB8AC3E}">
        <p14:creationId xmlns:p14="http://schemas.microsoft.com/office/powerpoint/2010/main" val="873252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990600"/>
          </a:xfrm>
        </p:spPr>
        <p:txBody>
          <a:bodyPr>
            <a:normAutofit fontScale="90000"/>
          </a:bodyPr>
          <a:lstStyle/>
          <a:p>
            <a:r>
              <a:rPr lang="en-US" dirty="0"/>
              <a:t>Disadvantages of Prescription Drug Home Delivery (vs. Retail Pharmacy)</a:t>
            </a:r>
          </a:p>
        </p:txBody>
      </p:sp>
      <p:sp>
        <p:nvSpPr>
          <p:cNvPr id="3" name="Content Placeholder 2"/>
          <p:cNvSpPr>
            <a:spLocks noGrp="1"/>
          </p:cNvSpPr>
          <p:nvPr>
            <p:ph sz="quarter" idx="1"/>
          </p:nvPr>
        </p:nvSpPr>
        <p:spPr/>
        <p:txBody>
          <a:bodyPr/>
          <a:lstStyle/>
          <a:p>
            <a:pPr lvl="1"/>
            <a:r>
              <a:rPr lang="en-US" dirty="0">
                <a:sym typeface="Wingdings" pitchFamily="2" charset="2"/>
              </a:rPr>
              <a:t>Risk of theft</a:t>
            </a:r>
          </a:p>
          <a:p>
            <a:pPr lvl="1"/>
            <a:r>
              <a:rPr lang="en-US" dirty="0">
                <a:sym typeface="Wingdings" pitchFamily="2" charset="2"/>
              </a:rPr>
              <a:t>Risk of privacy loss</a:t>
            </a:r>
          </a:p>
          <a:p>
            <a:pPr lvl="1"/>
            <a:r>
              <a:rPr lang="en-US" dirty="0">
                <a:sym typeface="Wingdings" pitchFamily="2" charset="2"/>
              </a:rPr>
              <a:t>Reduces personal interaction with pharmacist</a:t>
            </a:r>
            <a:endParaRPr lang="en-US" dirty="0"/>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BDF73CC1-58C0-4D20-8C7D-B84E3ED225D9}" type="slidenum">
              <a:rPr lang="en-US" smtClean="0"/>
              <a:pPr>
                <a:defRPr/>
              </a:pPr>
              <a:t>43</a:t>
            </a:fld>
            <a:endParaRPr lang="en-US"/>
          </a:p>
        </p:txBody>
      </p:sp>
    </p:spTree>
    <p:extLst>
      <p:ext uri="{BB962C8B-B14F-4D97-AF65-F5344CB8AC3E}">
        <p14:creationId xmlns:p14="http://schemas.microsoft.com/office/powerpoint/2010/main" val="30814792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would you choose?</a:t>
            </a:r>
          </a:p>
        </p:txBody>
      </p:sp>
      <p:sp>
        <p:nvSpPr>
          <p:cNvPr id="3" name="Content Placeholder 2"/>
          <p:cNvSpPr>
            <a:spLocks noGrp="1"/>
          </p:cNvSpPr>
          <p:nvPr>
            <p:ph sz="quarter" idx="1"/>
          </p:nvPr>
        </p:nvSpPr>
        <p:spPr/>
        <p:txBody>
          <a:bodyPr/>
          <a:lstStyle/>
          <a:p>
            <a:endParaRPr lang="en-US"/>
          </a:p>
        </p:txBody>
      </p:sp>
      <p:sp>
        <p:nvSpPr>
          <p:cNvPr id="4" name="Slide Number Placeholder 3"/>
          <p:cNvSpPr>
            <a:spLocks noGrp="1"/>
          </p:cNvSpPr>
          <p:nvPr>
            <p:ph type="sldNum" sz="quarter" idx="12"/>
          </p:nvPr>
        </p:nvSpPr>
        <p:spPr/>
        <p:txBody>
          <a:bodyPr>
            <a:normAutofit fontScale="85000" lnSpcReduction="20000"/>
          </a:bodyPr>
          <a:lstStyle/>
          <a:p>
            <a:pPr>
              <a:defRPr/>
            </a:pPr>
            <a:fld id="{BDF73CC1-58C0-4D20-8C7D-B84E3ED225D9}" type="slidenum">
              <a:rPr lang="en-US" smtClean="0"/>
              <a:pPr>
                <a:defRPr/>
              </a:pPr>
              <a:t>44</a:t>
            </a:fld>
            <a:endParaRPr lang="en-US"/>
          </a:p>
        </p:txBody>
      </p:sp>
    </p:spTree>
    <p:extLst>
      <p:ext uri="{BB962C8B-B14F-4D97-AF65-F5344CB8AC3E}">
        <p14:creationId xmlns:p14="http://schemas.microsoft.com/office/powerpoint/2010/main" val="21705982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2775" y="228600"/>
            <a:ext cx="8153400" cy="990600"/>
          </a:xfrm>
        </p:spPr>
        <p:txBody>
          <a:bodyPr/>
          <a:lstStyle/>
          <a:p>
            <a:r>
              <a:rPr lang="en-US" sz="3200" dirty="0"/>
              <a:t>Select Home Delivery: Active Choice for Home Delivery of Prescription Medication</a:t>
            </a:r>
          </a:p>
        </p:txBody>
      </p:sp>
      <p:sp>
        <p:nvSpPr>
          <p:cNvPr id="12291" name="Content Placeholder 2"/>
          <p:cNvSpPr>
            <a:spLocks noGrp="1"/>
          </p:cNvSpPr>
          <p:nvPr>
            <p:ph sz="quarter" idx="1"/>
          </p:nvPr>
        </p:nvSpPr>
        <p:spPr>
          <a:xfrm>
            <a:off x="612774" y="1600200"/>
            <a:ext cx="8531225" cy="4495800"/>
          </a:xfrm>
        </p:spPr>
        <p:txBody>
          <a:bodyPr>
            <a:normAutofit lnSpcReduction="10000"/>
          </a:bodyPr>
          <a:lstStyle/>
          <a:p>
            <a:pPr>
              <a:lnSpc>
                <a:spcPct val="110000"/>
              </a:lnSpc>
              <a:defRPr/>
            </a:pPr>
            <a:r>
              <a:rPr lang="en-US" dirty="0"/>
              <a:t>Program designed to increase uptake of prescription drug home delivery</a:t>
            </a:r>
          </a:p>
          <a:p>
            <a:pPr>
              <a:lnSpc>
                <a:spcPct val="110000"/>
              </a:lnSpc>
              <a:defRPr/>
            </a:pPr>
            <a:r>
              <a:rPr lang="en-US" dirty="0"/>
              <a:t>Examine adoption at a large U.S. company</a:t>
            </a:r>
          </a:p>
          <a:p>
            <a:pPr>
              <a:lnSpc>
                <a:spcPct val="110000"/>
              </a:lnSpc>
              <a:defRPr/>
            </a:pPr>
            <a:r>
              <a:rPr lang="en-US" dirty="0"/>
              <a:t>Employees targeted for inclusion:</a:t>
            </a:r>
          </a:p>
          <a:p>
            <a:pPr lvl="1">
              <a:lnSpc>
                <a:spcPct val="110000"/>
              </a:lnSpc>
              <a:defRPr/>
            </a:pPr>
            <a:r>
              <a:rPr lang="en-US" dirty="0"/>
              <a:t>Taking a medication on list of targeted long-term maintenance medications</a:t>
            </a:r>
          </a:p>
          <a:p>
            <a:pPr lvl="1">
              <a:lnSpc>
                <a:spcPct val="110000"/>
              </a:lnSpc>
              <a:defRPr/>
            </a:pPr>
            <a:r>
              <a:rPr lang="en-US" dirty="0"/>
              <a:t>Not already using home delivery for targeted medication</a:t>
            </a:r>
          </a:p>
          <a:p>
            <a:pPr>
              <a:lnSpc>
                <a:spcPct val="110000"/>
              </a:lnSpc>
              <a:defRPr/>
            </a:pPr>
            <a:r>
              <a:rPr lang="en-US" dirty="0"/>
              <a:t>Targeted employees contacted by e-mail, mail, and telephone starting November 2008</a:t>
            </a:r>
          </a:p>
          <a:p>
            <a:pPr>
              <a:lnSpc>
                <a:spcPct val="110000"/>
              </a:lnSpc>
              <a:buFont typeface="Wingdings" pitchFamily="2" charset="2"/>
              <a:buNone/>
              <a:defRPr/>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7262DA7D-9B11-43D6-BFF3-2C960858BC71}" type="slidenum">
              <a:rPr lang="en-US" smtClean="0"/>
              <a:pPr>
                <a:defRPr/>
              </a:pPr>
              <a:t>45</a:t>
            </a:fld>
            <a:endParaRPr lang="en-US"/>
          </a:p>
        </p:txBody>
      </p:sp>
    </p:spTree>
    <p:extLst>
      <p:ext uri="{BB962C8B-B14F-4D97-AF65-F5344CB8AC3E}">
        <p14:creationId xmlns:p14="http://schemas.microsoft.com/office/powerpoint/2010/main" val="34218993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3200" dirty="0"/>
              <a:t>Select Home Delivery: Active Choice and Home Delivery of Prescription Drugs</a:t>
            </a:r>
          </a:p>
        </p:txBody>
      </p:sp>
      <p:sp>
        <p:nvSpPr>
          <p:cNvPr id="3" name="Content Placeholder 2"/>
          <p:cNvSpPr>
            <a:spLocks noGrp="1"/>
          </p:cNvSpPr>
          <p:nvPr>
            <p:ph sz="quarter" idx="1"/>
          </p:nvPr>
        </p:nvSpPr>
        <p:spPr/>
        <p:txBody>
          <a:bodyPr>
            <a:normAutofit fontScale="92500" lnSpcReduction="10000"/>
          </a:bodyPr>
          <a:lstStyle/>
          <a:p>
            <a:r>
              <a:rPr lang="en-US" dirty="0"/>
              <a:t>Active decision approach: those targeted “required” to make active choice about home delivery or retail </a:t>
            </a:r>
          </a:p>
          <a:p>
            <a:pPr lvl="1"/>
            <a:r>
              <a:rPr lang="en-US" dirty="0"/>
              <a:t>PBM will contact Dr. to get prescription if desired</a:t>
            </a:r>
          </a:p>
          <a:p>
            <a:pPr lvl="1"/>
            <a:r>
              <a:rPr lang="en-US" dirty="0"/>
              <a:t>Different decisions for individual drugs allowed</a:t>
            </a:r>
          </a:p>
          <a:p>
            <a:r>
              <a:rPr lang="en-US" dirty="0"/>
              <a:t>Mechanisms to enforce active choice</a:t>
            </a:r>
          </a:p>
          <a:p>
            <a:pPr lvl="1"/>
            <a:r>
              <a:rPr lang="en-US" dirty="0"/>
              <a:t>Each retail fill </a:t>
            </a:r>
            <a:r>
              <a:rPr lang="en-US" dirty="0">
                <a:sym typeface="Wingdings" pitchFamily="2" charset="2"/>
              </a:rPr>
              <a:t> r</a:t>
            </a:r>
            <a:r>
              <a:rPr lang="en-US" dirty="0"/>
              <a:t>eminder from PBM until active choice is made</a:t>
            </a:r>
          </a:p>
          <a:p>
            <a:pPr lvl="1"/>
            <a:r>
              <a:rPr lang="en-US" dirty="0"/>
              <a:t>After three retail fills w/o an active choice, payment denied (individual must pay full prescription cost out of pocket)</a:t>
            </a:r>
          </a:p>
          <a:p>
            <a:pPr lvl="1"/>
            <a:r>
              <a:rPr lang="en-US" dirty="0"/>
              <a:t>Choice could be home delivery or retail pharmacy, but making a choice required for payment</a:t>
            </a:r>
          </a:p>
        </p:txBody>
      </p:sp>
      <p:sp>
        <p:nvSpPr>
          <p:cNvPr id="4" name="Slide Number Placeholder 3"/>
          <p:cNvSpPr>
            <a:spLocks noGrp="1"/>
          </p:cNvSpPr>
          <p:nvPr>
            <p:ph type="sldNum" sz="quarter" idx="12"/>
          </p:nvPr>
        </p:nvSpPr>
        <p:spPr/>
        <p:txBody>
          <a:bodyPr>
            <a:normAutofit fontScale="85000" lnSpcReduction="20000"/>
          </a:bodyPr>
          <a:lstStyle/>
          <a:p>
            <a:fld id="{FB551F37-06EE-43C5-8D56-0779CECADEC1}" type="slidenum">
              <a:rPr lang="en-US" smtClean="0"/>
              <a:pPr/>
              <a:t>46</a:t>
            </a:fld>
            <a:endParaRPr lang="en-US"/>
          </a:p>
        </p:txBody>
      </p:sp>
    </p:spTree>
    <p:extLst>
      <p:ext uri="{BB962C8B-B14F-4D97-AF65-F5344CB8AC3E}">
        <p14:creationId xmlns:p14="http://schemas.microsoft.com/office/powerpoint/2010/main" val="25365337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228600"/>
            <a:ext cx="8153400" cy="990600"/>
          </a:xfrm>
        </p:spPr>
        <p:txBody>
          <a:bodyPr/>
          <a:lstStyle/>
          <a:p>
            <a:r>
              <a:rPr lang="en-US" dirty="0"/>
              <a:t>Empirical Approach</a:t>
            </a:r>
          </a:p>
        </p:txBody>
      </p:sp>
      <p:sp>
        <p:nvSpPr>
          <p:cNvPr id="14339" name="Content Placeholder 2"/>
          <p:cNvSpPr>
            <a:spLocks noGrp="1"/>
          </p:cNvSpPr>
          <p:nvPr>
            <p:ph sz="quarter" idx="1"/>
          </p:nvPr>
        </p:nvSpPr>
        <p:spPr>
          <a:xfrm>
            <a:off x="612775" y="1600200"/>
            <a:ext cx="8153400" cy="4724400"/>
          </a:xfrm>
        </p:spPr>
        <p:txBody>
          <a:bodyPr/>
          <a:lstStyle/>
          <a:p>
            <a:r>
              <a:rPr lang="en-US" sz="2400" dirty="0"/>
              <a:t>Two observationally similar cohorts</a:t>
            </a:r>
          </a:p>
          <a:p>
            <a:pPr lvl="1"/>
            <a:r>
              <a:rPr lang="en-US" sz="2000" dirty="0"/>
              <a:t>2007 cohort (pre-Select Home Delivery)</a:t>
            </a:r>
          </a:p>
          <a:p>
            <a:pPr lvl="1"/>
            <a:r>
              <a:rPr lang="en-US" sz="2000" dirty="0"/>
              <a:t>2008 cohort (post-Select Home Delivery)</a:t>
            </a:r>
          </a:p>
          <a:p>
            <a:r>
              <a:rPr lang="en-US" sz="2400" dirty="0"/>
              <a:t>Outcomes of interest</a:t>
            </a:r>
          </a:p>
          <a:p>
            <a:pPr lvl="1"/>
            <a:r>
              <a:rPr lang="en-US" sz="2000" dirty="0"/>
              <a:t>Participation in home delivery</a:t>
            </a:r>
          </a:p>
          <a:p>
            <a:pPr lvl="1"/>
            <a:r>
              <a:rPr lang="en-US" sz="2000" dirty="0"/>
              <a:t>Adherence</a:t>
            </a:r>
          </a:p>
          <a:p>
            <a:r>
              <a:rPr lang="en-US" sz="2400" dirty="0"/>
              <a:t>Sample selection criteria for both cohorts</a:t>
            </a:r>
          </a:p>
          <a:p>
            <a:pPr lvl="1"/>
            <a:r>
              <a:rPr lang="en-US" sz="2000" dirty="0"/>
              <a:t>Regular, full-time employee as of December 1</a:t>
            </a:r>
            <a:r>
              <a:rPr lang="en-US" sz="2000" baseline="30000" dirty="0"/>
              <a:t>st</a:t>
            </a:r>
            <a:endParaRPr lang="en-US" sz="2000" dirty="0"/>
          </a:p>
          <a:p>
            <a:pPr lvl="1"/>
            <a:r>
              <a:rPr lang="en-US" sz="2000" dirty="0"/>
              <a:t>Employee filled a retail, long-term prescription for a targeted drug between October 12</a:t>
            </a:r>
            <a:r>
              <a:rPr lang="en-US" sz="2000" baseline="30000" dirty="0"/>
              <a:t>th</a:t>
            </a:r>
            <a:r>
              <a:rPr lang="en-US" sz="2000" dirty="0"/>
              <a:t> and November 26</a:t>
            </a:r>
            <a:r>
              <a:rPr lang="en-US" sz="2000" baseline="30000" dirty="0"/>
              <a:t>th</a:t>
            </a:r>
            <a:endParaRPr lang="en-US" sz="2000" dirty="0"/>
          </a:p>
          <a:p>
            <a:pPr lvl="1"/>
            <a:r>
              <a:rPr lang="en-US" sz="2000" dirty="0"/>
              <a:t>Employee did not fill a home delivery prescription for the same drug between May 1</a:t>
            </a:r>
            <a:r>
              <a:rPr lang="en-US" sz="2000" baseline="30000" dirty="0"/>
              <a:t>st</a:t>
            </a:r>
            <a:r>
              <a:rPr lang="en-US" sz="2000" dirty="0"/>
              <a:t> and November 1</a:t>
            </a:r>
            <a:r>
              <a:rPr lang="en-US" sz="2000" baseline="30000" dirty="0"/>
              <a:t>st</a:t>
            </a:r>
            <a:endParaRPr lang="en-US" sz="2000" dirty="0"/>
          </a:p>
          <a:p>
            <a:pPr lvl="1"/>
            <a:endParaRPr lang="en-US" sz="20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65D8EC2F-45CE-4F49-8E14-4CC928B039C8}" type="slidenum">
              <a:rPr lang="en-US" smtClean="0"/>
              <a:pPr>
                <a:defRPr/>
              </a:pPr>
              <a:t>47</a:t>
            </a:fld>
            <a:endParaRPr lang="en-US"/>
          </a:p>
        </p:txBody>
      </p:sp>
    </p:spTree>
    <p:extLst>
      <p:ext uri="{BB962C8B-B14F-4D97-AF65-F5344CB8AC3E}">
        <p14:creationId xmlns:p14="http://schemas.microsoft.com/office/powerpoint/2010/main" val="8638123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quarter" idx="1"/>
            <p:extLst>
              <p:ext uri="{D42A27DB-BD31-4B8C-83A1-F6EECF244321}">
                <p14:modId xmlns:p14="http://schemas.microsoft.com/office/powerpoint/2010/main" val="3690034459"/>
              </p:ext>
            </p:extLst>
          </p:nvPr>
        </p:nvGraphicFramePr>
        <p:xfrm>
          <a:off x="612775" y="1600200"/>
          <a:ext cx="8153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a:t>Home Delivery Utilization for All Employees: 2006 to 2010</a:t>
            </a:r>
          </a:p>
        </p:txBody>
      </p:sp>
      <p:sp>
        <p:nvSpPr>
          <p:cNvPr id="4" name="Slide Number Placeholder 3"/>
          <p:cNvSpPr>
            <a:spLocks noGrp="1"/>
          </p:cNvSpPr>
          <p:nvPr>
            <p:ph type="sldNum" sz="quarter" idx="12"/>
          </p:nvPr>
        </p:nvSpPr>
        <p:spPr/>
        <p:txBody>
          <a:bodyPr>
            <a:normAutofit fontScale="85000" lnSpcReduction="20000"/>
          </a:bodyPr>
          <a:lstStyle/>
          <a:p>
            <a:pPr>
              <a:defRPr/>
            </a:pPr>
            <a:fld id="{BDF73CC1-58C0-4D20-8C7D-B84E3ED225D9}" type="slidenum">
              <a:rPr lang="en-US" smtClean="0"/>
              <a:pPr>
                <a:defRPr/>
              </a:pPr>
              <a:t>48</a:t>
            </a:fld>
            <a:endParaRPr lang="en-US"/>
          </a:p>
        </p:txBody>
      </p:sp>
      <p:cxnSp>
        <p:nvCxnSpPr>
          <p:cNvPr id="6" name="Straight Connector 5"/>
          <p:cNvCxnSpPr/>
          <p:nvPr/>
        </p:nvCxnSpPr>
        <p:spPr>
          <a:xfrm flipV="1">
            <a:off x="6477000" y="2590800"/>
            <a:ext cx="0" cy="3276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8534400" y="2590800"/>
            <a:ext cx="0" cy="3276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0126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Home Delivery Adoption: </a:t>
            </a:r>
            <a:r>
              <a:rPr lang="en-US" sz="2800" dirty="0" err="1"/>
              <a:t>Logit</a:t>
            </a:r>
            <a:r>
              <a:rPr lang="en-US" sz="2800" dirty="0"/>
              <a:t> Regression (Marginal Effects)</a:t>
            </a:r>
          </a:p>
        </p:txBody>
      </p:sp>
      <p:graphicFrame>
        <p:nvGraphicFramePr>
          <p:cNvPr id="5" name="Content Placeholder 4"/>
          <p:cNvGraphicFramePr>
            <a:graphicFrameLocks noGrp="1"/>
          </p:cNvGraphicFramePr>
          <p:nvPr>
            <p:ph sz="quarter" idx="1"/>
          </p:nvPr>
        </p:nvGraphicFramePr>
        <p:xfrm>
          <a:off x="609600" y="1295400"/>
          <a:ext cx="8001000" cy="525780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gridCol w="1333500">
                  <a:extLst>
                    <a:ext uri="{9D8B030D-6E8A-4147-A177-3AD203B41FA5}">
                      <a16:colId xmlns:a16="http://schemas.microsoft.com/office/drawing/2014/main" val="20001"/>
                    </a:ext>
                  </a:extLst>
                </a:gridCol>
                <a:gridCol w="1333500">
                  <a:extLst>
                    <a:ext uri="{9D8B030D-6E8A-4147-A177-3AD203B41FA5}">
                      <a16:colId xmlns:a16="http://schemas.microsoft.com/office/drawing/2014/main" val="20002"/>
                    </a:ext>
                  </a:extLst>
                </a:gridCol>
                <a:gridCol w="1333500">
                  <a:extLst>
                    <a:ext uri="{9D8B030D-6E8A-4147-A177-3AD203B41FA5}">
                      <a16:colId xmlns:a16="http://schemas.microsoft.com/office/drawing/2014/main" val="20003"/>
                    </a:ext>
                  </a:extLst>
                </a:gridCol>
                <a:gridCol w="1333500">
                  <a:extLst>
                    <a:ext uri="{9D8B030D-6E8A-4147-A177-3AD203B41FA5}">
                      <a16:colId xmlns:a16="http://schemas.microsoft.com/office/drawing/2014/main" val="20004"/>
                    </a:ext>
                  </a:extLst>
                </a:gridCol>
              </a:tblGrid>
              <a:tr h="370840">
                <a:tc>
                  <a:txBody>
                    <a:bodyPr/>
                    <a:lstStyle/>
                    <a:p>
                      <a:pPr>
                        <a:lnSpc>
                          <a:spcPct val="100000"/>
                        </a:lnSpc>
                      </a:pPr>
                      <a:endParaRPr lang="en-US" sz="1300" dirty="0">
                        <a:latin typeface="+mj-lt"/>
                      </a:endParaRPr>
                    </a:p>
                  </a:txBody>
                  <a:tcPr anchor="ctr"/>
                </a:tc>
                <a:tc gridSpan="2">
                  <a:txBody>
                    <a:bodyPr/>
                    <a:lstStyle/>
                    <a:p>
                      <a:pPr algn="ctr">
                        <a:lnSpc>
                          <a:spcPct val="100000"/>
                        </a:lnSpc>
                      </a:pPr>
                      <a:r>
                        <a:rPr lang="en-US" sz="1800" dirty="0">
                          <a:latin typeface="+mj-lt"/>
                          <a:ea typeface="Times New Roman"/>
                          <a:cs typeface="Times New Roman"/>
                        </a:rPr>
                        <a:t>No Controls</a:t>
                      </a:r>
                    </a:p>
                  </a:txBody>
                  <a:tcPr marL="68580" marR="68580" marT="0" marB="0" anchor="ctr"/>
                </a:tc>
                <a:tc hMerge="1">
                  <a:txBody>
                    <a:bodyPr/>
                    <a:lstStyle/>
                    <a:p>
                      <a:endParaRPr lang="en-US"/>
                    </a:p>
                  </a:txBody>
                  <a:tcPr/>
                </a:tc>
                <a:tc gridSpan="2">
                  <a:txBody>
                    <a:bodyPr/>
                    <a:lstStyle/>
                    <a:p>
                      <a:pPr algn="ctr">
                        <a:lnSpc>
                          <a:spcPct val="100000"/>
                        </a:lnSpc>
                      </a:pPr>
                      <a:r>
                        <a:rPr lang="en-US" sz="1800" dirty="0">
                          <a:latin typeface="+mj-lt"/>
                          <a:ea typeface="Times New Roman"/>
                          <a:cs typeface="Times New Roman"/>
                        </a:rPr>
                        <a:t>Add</a:t>
                      </a:r>
                      <a:r>
                        <a:rPr lang="en-US" sz="1800" baseline="0" dirty="0">
                          <a:latin typeface="+mj-lt"/>
                          <a:ea typeface="Times New Roman"/>
                          <a:cs typeface="Times New Roman"/>
                        </a:rPr>
                        <a:t> Controls</a:t>
                      </a:r>
                      <a:endParaRPr lang="en-US" sz="1800" dirty="0">
                        <a:latin typeface="+mj-lt"/>
                        <a:ea typeface="Times New Roman"/>
                        <a:cs typeface="Times New Roman"/>
                      </a:endParaRPr>
                    </a:p>
                  </a:txBody>
                  <a:tcPr marL="68580" marR="68580" marT="0" marB="0" anchor="ctr"/>
                </a:tc>
                <a:tc hMerge="1">
                  <a:txBody>
                    <a:bodyPr/>
                    <a:lstStyle/>
                    <a:p>
                      <a:endParaRPr lang="en-US"/>
                    </a:p>
                  </a:txBody>
                  <a:tcPr/>
                </a:tc>
                <a:extLst>
                  <a:ext uri="{0D108BD9-81ED-4DB2-BD59-A6C34878D82A}">
                    <a16:rowId xmlns:a16="http://schemas.microsoft.com/office/drawing/2014/main" val="10000"/>
                  </a:ext>
                </a:extLst>
              </a:tr>
              <a:tr h="314960">
                <a:tc>
                  <a:txBody>
                    <a:bodyPr/>
                    <a:lstStyle/>
                    <a:p>
                      <a:pPr>
                        <a:lnSpc>
                          <a:spcPct val="100000"/>
                        </a:lnSpc>
                      </a:pPr>
                      <a:r>
                        <a:rPr lang="en-US" sz="1400" b="1" dirty="0">
                          <a:latin typeface="+mj-lt"/>
                          <a:ea typeface="Times New Roman"/>
                          <a:cs typeface="Times New Roman"/>
                        </a:rPr>
                        <a:t>2008 Cohort</a:t>
                      </a:r>
                    </a:p>
                  </a:txBody>
                  <a:tcPr marL="68580" marR="68580" marT="0" marB="0" anchor="ctr"/>
                </a:tc>
                <a:tc>
                  <a:txBody>
                    <a:bodyPr/>
                    <a:lstStyle/>
                    <a:p>
                      <a:pPr algn="ctr">
                        <a:lnSpc>
                          <a:spcPct val="100000"/>
                        </a:lnSpc>
                      </a:pPr>
                      <a:r>
                        <a:rPr lang="en-US" sz="1400" b="1" dirty="0">
                          <a:latin typeface="+mj-lt"/>
                          <a:ea typeface="Times New Roman"/>
                          <a:cs typeface="Times New Roman"/>
                        </a:rPr>
                        <a:t>0.338</a:t>
                      </a:r>
                      <a:r>
                        <a:rPr lang="en-US" sz="1400" b="1" baseline="30000" dirty="0">
                          <a:latin typeface="+mj-lt"/>
                          <a:ea typeface="Times New Roman"/>
                          <a:cs typeface="Times New Roman"/>
                        </a:rPr>
                        <a:t>**</a:t>
                      </a:r>
                      <a:r>
                        <a:rPr lang="en-US" sz="1400" b="1" dirty="0">
                          <a:latin typeface="+mj-lt"/>
                          <a:ea typeface="Times New Roman"/>
                          <a:cs typeface="Times New Roman"/>
                        </a:rPr>
                        <a:t> </a:t>
                      </a:r>
                    </a:p>
                  </a:txBody>
                  <a:tcPr marL="68580" marR="68580" marT="0" marB="0" anchor="ctr"/>
                </a:tc>
                <a:tc>
                  <a:txBody>
                    <a:bodyPr/>
                    <a:lstStyle/>
                    <a:p>
                      <a:pPr algn="ctr">
                        <a:lnSpc>
                          <a:spcPct val="100000"/>
                        </a:lnSpc>
                      </a:pPr>
                      <a:r>
                        <a:rPr kumimoji="0" lang="en-US" sz="1400" b="1" kern="1200" dirty="0">
                          <a:solidFill>
                            <a:schemeClr val="dk1"/>
                          </a:solidFill>
                          <a:latin typeface="+mn-lt"/>
                          <a:ea typeface="Times New Roman"/>
                          <a:cs typeface="Times New Roman"/>
                        </a:rPr>
                        <a:t>(0.004)</a:t>
                      </a:r>
                    </a:p>
                  </a:txBody>
                  <a:tcPr marL="68580" marR="68580" marT="0" marB="0" anchor="ctr"/>
                </a:tc>
                <a:tc>
                  <a:txBody>
                    <a:bodyPr/>
                    <a:lstStyle/>
                    <a:p>
                      <a:pPr algn="ctr">
                        <a:lnSpc>
                          <a:spcPct val="100000"/>
                        </a:lnSpc>
                      </a:pPr>
                      <a:r>
                        <a:rPr lang="en-US" sz="1400" b="1" dirty="0">
                          <a:latin typeface="+mj-lt"/>
                          <a:ea typeface="Times New Roman"/>
                          <a:cs typeface="Times New Roman"/>
                        </a:rPr>
                        <a:t>0.348</a:t>
                      </a:r>
                      <a:r>
                        <a:rPr lang="en-US" sz="1400" b="1" baseline="30000" dirty="0">
                          <a:latin typeface="+mj-lt"/>
                          <a:ea typeface="Times New Roman"/>
                          <a:cs typeface="Times New Roman"/>
                        </a:rPr>
                        <a:t>**</a:t>
                      </a:r>
                      <a:r>
                        <a:rPr lang="en-US" sz="1400" b="1" dirty="0">
                          <a:latin typeface="+mj-lt"/>
                          <a:ea typeface="Times New Roman"/>
                          <a:cs typeface="Times New Roman"/>
                        </a:rPr>
                        <a:t> </a:t>
                      </a:r>
                    </a:p>
                  </a:txBody>
                  <a:tcPr marL="68580" marR="68580" marT="0" marB="0" anchor="ctr"/>
                </a:tc>
                <a:tc>
                  <a:txBody>
                    <a:bodyPr/>
                    <a:lstStyle/>
                    <a:p>
                      <a:pPr algn="ctr">
                        <a:lnSpc>
                          <a:spcPct val="100000"/>
                        </a:lnSpc>
                      </a:pPr>
                      <a:r>
                        <a:rPr lang="en-US" sz="1400" b="1" dirty="0">
                          <a:latin typeface="+mj-lt"/>
                          <a:ea typeface="Times New Roman"/>
                          <a:cs typeface="Times New Roman"/>
                        </a:rPr>
                        <a:t>(0.004)</a:t>
                      </a:r>
                    </a:p>
                  </a:txBody>
                  <a:tcPr marL="68580" marR="68580" marT="0" marB="0" anchor="ctr"/>
                </a:tc>
                <a:extLst>
                  <a:ext uri="{0D108BD9-81ED-4DB2-BD59-A6C34878D82A}">
                    <a16:rowId xmlns:a16="http://schemas.microsoft.com/office/drawing/2014/main" val="10001"/>
                  </a:ext>
                </a:extLst>
              </a:tr>
              <a:tr h="228600">
                <a:tc>
                  <a:txBody>
                    <a:bodyPr/>
                    <a:lstStyle/>
                    <a:p>
                      <a:pPr>
                        <a:lnSpc>
                          <a:spcPct val="100000"/>
                        </a:lnSpc>
                      </a:pPr>
                      <a:r>
                        <a:rPr lang="en-US" sz="1400" b="1" dirty="0">
                          <a:latin typeface="+mj-lt"/>
                          <a:ea typeface="Times New Roman"/>
                          <a:cs typeface="Times New Roman"/>
                        </a:rPr>
                        <a:t>Female</a:t>
                      </a: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a:latin typeface="+mj-lt"/>
                          <a:ea typeface="Times New Roman"/>
                          <a:cs typeface="Times New Roman"/>
                        </a:rPr>
                        <a:t>-0.003</a:t>
                      </a:r>
                    </a:p>
                  </a:txBody>
                  <a:tcPr marL="68580" marR="68580" marT="0" marB="0" anchor="ctr"/>
                </a:tc>
                <a:tc>
                  <a:txBody>
                    <a:bodyPr/>
                    <a:lstStyle/>
                    <a:p>
                      <a:pPr algn="ctr">
                        <a:lnSpc>
                          <a:spcPct val="100000"/>
                        </a:lnSpc>
                      </a:pPr>
                      <a:r>
                        <a:rPr lang="en-US" sz="1400" b="1" dirty="0">
                          <a:latin typeface="+mj-lt"/>
                          <a:ea typeface="Times New Roman"/>
                          <a:cs typeface="Times New Roman"/>
                        </a:rPr>
                        <a:t>(0.005)</a:t>
                      </a:r>
                    </a:p>
                  </a:txBody>
                  <a:tcPr marL="68580" marR="68580" marT="0" marB="0" anchor="ctr"/>
                </a:tc>
                <a:extLst>
                  <a:ext uri="{0D108BD9-81ED-4DB2-BD59-A6C34878D82A}">
                    <a16:rowId xmlns:a16="http://schemas.microsoft.com/office/drawing/2014/main" val="10002"/>
                  </a:ext>
                </a:extLst>
              </a:tr>
              <a:tr h="304800">
                <a:tc>
                  <a:txBody>
                    <a:bodyPr/>
                    <a:lstStyle/>
                    <a:p>
                      <a:pPr>
                        <a:lnSpc>
                          <a:spcPct val="100000"/>
                        </a:lnSpc>
                      </a:pPr>
                      <a:r>
                        <a:rPr lang="en-US" sz="1400" b="1" dirty="0">
                          <a:latin typeface="+mj-lt"/>
                          <a:ea typeface="Times New Roman"/>
                          <a:cs typeface="Times New Roman"/>
                        </a:rPr>
                        <a:t>Age</a:t>
                      </a: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a:latin typeface="+mj-lt"/>
                          <a:ea typeface="Times New Roman"/>
                          <a:cs typeface="Times New Roman"/>
                        </a:rPr>
                        <a:t>0.003</a:t>
                      </a:r>
                      <a:r>
                        <a:rPr lang="en-US" sz="1400" b="1" baseline="30000" dirty="0">
                          <a:latin typeface="+mj-lt"/>
                          <a:ea typeface="Times New Roman"/>
                          <a:cs typeface="Times New Roman"/>
                        </a:rPr>
                        <a:t>**</a:t>
                      </a: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a:latin typeface="+mj-lt"/>
                          <a:ea typeface="Times New Roman"/>
                          <a:cs typeface="Times New Roman"/>
                        </a:rPr>
                        <a:t>(0.0002)</a:t>
                      </a:r>
                    </a:p>
                  </a:txBody>
                  <a:tcPr marL="68580" marR="68580" marT="0" marB="0" anchor="ctr"/>
                </a:tc>
                <a:extLst>
                  <a:ext uri="{0D108BD9-81ED-4DB2-BD59-A6C34878D82A}">
                    <a16:rowId xmlns:a16="http://schemas.microsoft.com/office/drawing/2014/main" val="10003"/>
                  </a:ext>
                </a:extLst>
              </a:tr>
              <a:tr h="304800">
                <a:tc>
                  <a:txBody>
                    <a:bodyPr/>
                    <a:lstStyle/>
                    <a:p>
                      <a:pPr>
                        <a:lnSpc>
                          <a:spcPct val="100000"/>
                        </a:lnSpc>
                      </a:pPr>
                      <a:r>
                        <a:rPr lang="en-US" sz="1400" b="1" dirty="0">
                          <a:latin typeface="+mj-lt"/>
                          <a:ea typeface="Times New Roman"/>
                          <a:cs typeface="Times New Roman"/>
                        </a:rPr>
                        <a:t>Tenure</a:t>
                      </a:r>
                      <a:r>
                        <a:rPr lang="en-US" sz="1400" b="1" baseline="0" dirty="0">
                          <a:latin typeface="+mj-lt"/>
                          <a:ea typeface="Times New Roman"/>
                          <a:cs typeface="Times New Roman"/>
                        </a:rPr>
                        <a:t> (&lt;2 yrs. Omitted)</a:t>
                      </a: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endParaRPr lang="en-US" dirty="0"/>
                    </a:p>
                  </a:txBody>
                  <a:tcPr marL="68580" marR="68580" marT="0" marB="0" anchor="ctr"/>
                </a:tc>
                <a:tc>
                  <a:txBody>
                    <a:bodyPr/>
                    <a:lstStyle/>
                    <a:p>
                      <a:endParaRPr lang="en-US" dirty="0"/>
                    </a:p>
                  </a:txBody>
                  <a:tcPr marL="68580" marR="68580" marT="0" marB="0" anchor="ctr"/>
                </a:tc>
                <a:extLst>
                  <a:ext uri="{0D108BD9-81ED-4DB2-BD59-A6C34878D82A}">
                    <a16:rowId xmlns:a16="http://schemas.microsoft.com/office/drawing/2014/main" val="10004"/>
                  </a:ext>
                </a:extLst>
              </a:tr>
              <a:tr h="228600">
                <a:tc>
                  <a:txBody>
                    <a:bodyPr/>
                    <a:lstStyle/>
                    <a:p>
                      <a:pPr>
                        <a:lnSpc>
                          <a:spcPct val="100000"/>
                        </a:lnSpc>
                      </a:pPr>
                      <a:r>
                        <a:rPr lang="en-US" sz="1400" b="1" dirty="0">
                          <a:latin typeface="+mj-lt"/>
                          <a:ea typeface="Times New Roman"/>
                          <a:cs typeface="Times New Roman"/>
                        </a:rPr>
                        <a:t>    2</a:t>
                      </a:r>
                      <a:r>
                        <a:rPr lang="en-US" sz="1400" b="1" baseline="0" dirty="0">
                          <a:latin typeface="+mj-lt"/>
                          <a:ea typeface="Times New Roman"/>
                          <a:cs typeface="Times New Roman"/>
                        </a:rPr>
                        <a:t> to &lt;5 yrs.</a:t>
                      </a: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a:latin typeface="+mj-lt"/>
                          <a:ea typeface="Times New Roman"/>
                          <a:cs typeface="Times New Roman"/>
                        </a:rPr>
                        <a:t>-0.022**</a:t>
                      </a:r>
                    </a:p>
                  </a:txBody>
                  <a:tcPr marL="68580" marR="68580" marT="0" marB="0" anchor="ctr"/>
                </a:tc>
                <a:tc>
                  <a:txBody>
                    <a:bodyPr/>
                    <a:lstStyle/>
                    <a:p>
                      <a:pPr algn="ctr">
                        <a:lnSpc>
                          <a:spcPct val="100000"/>
                        </a:lnSpc>
                      </a:pPr>
                      <a:r>
                        <a:rPr lang="en-US" sz="1400" b="1" dirty="0">
                          <a:latin typeface="+mj-lt"/>
                          <a:ea typeface="Times New Roman"/>
                          <a:cs typeface="Times New Roman"/>
                        </a:rPr>
                        <a:t>(0.006)</a:t>
                      </a:r>
                    </a:p>
                  </a:txBody>
                  <a:tcPr marL="68580" marR="68580" marT="0" marB="0" anchor="ctr"/>
                </a:tc>
                <a:extLst>
                  <a:ext uri="{0D108BD9-81ED-4DB2-BD59-A6C34878D82A}">
                    <a16:rowId xmlns:a16="http://schemas.microsoft.com/office/drawing/2014/main" val="10005"/>
                  </a:ext>
                </a:extLst>
              </a:tr>
              <a:tr h="228600">
                <a:tc>
                  <a:txBody>
                    <a:bodyPr/>
                    <a:lstStyle/>
                    <a:p>
                      <a:pPr>
                        <a:lnSpc>
                          <a:spcPct val="100000"/>
                        </a:lnSpc>
                      </a:pPr>
                      <a:r>
                        <a:rPr lang="en-US" sz="1400" b="1" dirty="0">
                          <a:latin typeface="+mj-lt"/>
                          <a:ea typeface="Times New Roman"/>
                          <a:cs typeface="Times New Roman"/>
                        </a:rPr>
                        <a:t>    5 to &lt;10 yrs.</a:t>
                      </a: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a:latin typeface="+mj-lt"/>
                          <a:ea typeface="Times New Roman"/>
                          <a:cs typeface="Times New Roman"/>
                        </a:rPr>
                        <a:t>-0.025**</a:t>
                      </a:r>
                    </a:p>
                  </a:txBody>
                  <a:tcPr marL="68580" marR="68580" marT="0" marB="0" anchor="ctr"/>
                </a:tc>
                <a:tc>
                  <a:txBody>
                    <a:bodyPr/>
                    <a:lstStyle/>
                    <a:p>
                      <a:pPr algn="ctr">
                        <a:lnSpc>
                          <a:spcPct val="100000"/>
                        </a:lnSpc>
                      </a:pPr>
                      <a:r>
                        <a:rPr lang="en-US" sz="1400" b="1" dirty="0">
                          <a:latin typeface="+mj-lt"/>
                          <a:ea typeface="Times New Roman"/>
                          <a:cs typeface="Times New Roman"/>
                        </a:rPr>
                        <a:t>(0.006)</a:t>
                      </a:r>
                    </a:p>
                  </a:txBody>
                  <a:tcPr marL="68580" marR="68580" marT="0" marB="0" anchor="ctr"/>
                </a:tc>
                <a:extLst>
                  <a:ext uri="{0D108BD9-81ED-4DB2-BD59-A6C34878D82A}">
                    <a16:rowId xmlns:a16="http://schemas.microsoft.com/office/drawing/2014/main" val="10006"/>
                  </a:ext>
                </a:extLst>
              </a:tr>
              <a:tr h="228600">
                <a:tc>
                  <a:txBody>
                    <a:bodyPr/>
                    <a:lstStyle/>
                    <a:p>
                      <a:pPr>
                        <a:lnSpc>
                          <a:spcPct val="100000"/>
                        </a:lnSpc>
                      </a:pPr>
                      <a:r>
                        <a:rPr lang="en-US" sz="1400" b="1" dirty="0">
                          <a:latin typeface="+mj-lt"/>
                          <a:ea typeface="Times New Roman"/>
                          <a:cs typeface="Times New Roman"/>
                        </a:rPr>
                        <a:t>    10+ yrs.</a:t>
                      </a: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a:latin typeface="+mj-lt"/>
                          <a:ea typeface="Times New Roman"/>
                          <a:cs typeface="Times New Roman"/>
                        </a:rPr>
                        <a:t>-0.041**</a:t>
                      </a:r>
                    </a:p>
                  </a:txBody>
                  <a:tcPr marL="68580" marR="68580" marT="0" marB="0" anchor="ctr"/>
                </a:tc>
                <a:tc>
                  <a:txBody>
                    <a:bodyPr/>
                    <a:lstStyle/>
                    <a:p>
                      <a:pPr algn="ctr">
                        <a:lnSpc>
                          <a:spcPct val="100000"/>
                        </a:lnSpc>
                      </a:pPr>
                      <a:r>
                        <a:rPr lang="en-US" sz="1400" b="1" dirty="0">
                          <a:latin typeface="+mj-lt"/>
                          <a:ea typeface="Times New Roman"/>
                          <a:cs typeface="Times New Roman"/>
                        </a:rPr>
                        <a:t>(0.007)</a:t>
                      </a:r>
                    </a:p>
                  </a:txBody>
                  <a:tcPr marL="68580" marR="68580" marT="0" marB="0" anchor="ctr"/>
                </a:tc>
                <a:extLst>
                  <a:ext uri="{0D108BD9-81ED-4DB2-BD59-A6C34878D82A}">
                    <a16:rowId xmlns:a16="http://schemas.microsoft.com/office/drawing/2014/main" val="10007"/>
                  </a:ext>
                </a:extLst>
              </a:tr>
              <a:tr h="304800">
                <a:tc>
                  <a:txBody>
                    <a:bodyPr/>
                    <a:lstStyle/>
                    <a:p>
                      <a:pPr>
                        <a:lnSpc>
                          <a:spcPct val="100000"/>
                        </a:lnSpc>
                      </a:pPr>
                      <a:r>
                        <a:rPr lang="en-US" sz="1400" b="1" dirty="0">
                          <a:latin typeface="+mj-lt"/>
                          <a:ea typeface="Times New Roman"/>
                          <a:cs typeface="Times New Roman"/>
                        </a:rPr>
                        <a:t>Salary (1</a:t>
                      </a:r>
                      <a:r>
                        <a:rPr lang="en-US" sz="1400" b="1" baseline="30000" dirty="0">
                          <a:latin typeface="+mj-lt"/>
                          <a:ea typeface="Times New Roman"/>
                          <a:cs typeface="Times New Roman"/>
                        </a:rPr>
                        <a:t>st</a:t>
                      </a:r>
                      <a:r>
                        <a:rPr lang="en-US" sz="1400" b="1" dirty="0">
                          <a:latin typeface="+mj-lt"/>
                          <a:ea typeface="Times New Roman"/>
                          <a:cs typeface="Times New Roman"/>
                        </a:rPr>
                        <a:t> quart. Omitted)</a:t>
                      </a: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extLst>
                  <a:ext uri="{0D108BD9-81ED-4DB2-BD59-A6C34878D82A}">
                    <a16:rowId xmlns:a16="http://schemas.microsoft.com/office/drawing/2014/main" val="10008"/>
                  </a:ext>
                </a:extLst>
              </a:tr>
              <a:tr h="228600">
                <a:tc>
                  <a:txBody>
                    <a:bodyPr/>
                    <a:lstStyle/>
                    <a:p>
                      <a:pPr>
                        <a:lnSpc>
                          <a:spcPct val="100000"/>
                        </a:lnSpc>
                      </a:pPr>
                      <a:r>
                        <a:rPr lang="en-US" sz="1400" b="1" dirty="0">
                          <a:latin typeface="+mj-lt"/>
                          <a:ea typeface="Times New Roman"/>
                          <a:cs typeface="Times New Roman"/>
                        </a:rPr>
                        <a:t>   </a:t>
                      </a:r>
                      <a:r>
                        <a:rPr lang="en-US" sz="1400" b="1" baseline="0" dirty="0">
                          <a:latin typeface="+mj-lt"/>
                          <a:ea typeface="Times New Roman"/>
                          <a:cs typeface="Times New Roman"/>
                        </a:rPr>
                        <a:t> Salary 2</a:t>
                      </a:r>
                      <a:r>
                        <a:rPr lang="en-US" sz="1400" b="1" baseline="30000" dirty="0">
                          <a:latin typeface="+mj-lt"/>
                          <a:ea typeface="Times New Roman"/>
                          <a:cs typeface="Times New Roman"/>
                        </a:rPr>
                        <a:t>nd</a:t>
                      </a:r>
                      <a:r>
                        <a:rPr lang="en-US" sz="1400" b="1" baseline="0" dirty="0">
                          <a:latin typeface="+mj-lt"/>
                          <a:ea typeface="Times New Roman"/>
                          <a:cs typeface="Times New Roman"/>
                        </a:rPr>
                        <a:t> quartile</a:t>
                      </a: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r>
                        <a:rPr lang="en-US" sz="1400" b="1" dirty="0">
                          <a:latin typeface="+mj-lt"/>
                        </a:rPr>
                        <a:t>0.009</a:t>
                      </a:r>
                    </a:p>
                  </a:txBody>
                  <a:tcPr marL="68580" marR="68580" marT="0" marB="0" anchor="ctr"/>
                </a:tc>
                <a:tc>
                  <a:txBody>
                    <a:bodyPr/>
                    <a:lstStyle/>
                    <a:p>
                      <a:pPr algn="ctr"/>
                      <a:r>
                        <a:rPr lang="en-US" sz="1400" b="1" dirty="0">
                          <a:latin typeface="+mj-lt"/>
                        </a:rPr>
                        <a:t>(0.006)</a:t>
                      </a:r>
                    </a:p>
                  </a:txBody>
                  <a:tcPr marL="68580" marR="68580" marT="0" marB="0" anchor="ctr"/>
                </a:tc>
                <a:extLst>
                  <a:ext uri="{0D108BD9-81ED-4DB2-BD59-A6C34878D82A}">
                    <a16:rowId xmlns:a16="http://schemas.microsoft.com/office/drawing/2014/main" val="10009"/>
                  </a:ext>
                </a:extLst>
              </a:tr>
              <a:tr h="304800">
                <a:tc>
                  <a:txBody>
                    <a:bodyPr/>
                    <a:lstStyle/>
                    <a:p>
                      <a:pPr>
                        <a:lnSpc>
                          <a:spcPct val="100000"/>
                        </a:lnSpc>
                      </a:pPr>
                      <a:r>
                        <a:rPr lang="en-US" sz="1400" b="1" dirty="0">
                          <a:latin typeface="+mj-lt"/>
                          <a:ea typeface="Times New Roman"/>
                          <a:cs typeface="Times New Roman"/>
                        </a:rPr>
                        <a:t>    Salary 3</a:t>
                      </a:r>
                      <a:r>
                        <a:rPr lang="en-US" sz="1400" b="1" baseline="30000" dirty="0">
                          <a:latin typeface="+mj-lt"/>
                          <a:ea typeface="Times New Roman"/>
                          <a:cs typeface="Times New Roman"/>
                        </a:rPr>
                        <a:t>rd</a:t>
                      </a:r>
                      <a:r>
                        <a:rPr lang="en-US" sz="1400" b="1" dirty="0">
                          <a:latin typeface="+mj-lt"/>
                          <a:ea typeface="Times New Roman"/>
                          <a:cs typeface="Times New Roman"/>
                        </a:rPr>
                        <a:t> quartile</a:t>
                      </a: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r>
                        <a:rPr lang="en-US" sz="1400" b="1" dirty="0">
                          <a:latin typeface="+mj-lt"/>
                        </a:rPr>
                        <a:t>0.026**</a:t>
                      </a:r>
                    </a:p>
                  </a:txBody>
                  <a:tcPr marL="68580" marR="68580" marT="0" marB="0" anchor="ctr"/>
                </a:tc>
                <a:tc>
                  <a:txBody>
                    <a:bodyPr/>
                    <a:lstStyle/>
                    <a:p>
                      <a:pPr algn="ctr"/>
                      <a:r>
                        <a:rPr lang="en-US" sz="1400" b="1" dirty="0">
                          <a:latin typeface="+mj-lt"/>
                        </a:rPr>
                        <a:t>(0.006)</a:t>
                      </a:r>
                    </a:p>
                  </a:txBody>
                  <a:tcPr marL="68580" marR="68580" marT="0" marB="0" anchor="ctr"/>
                </a:tc>
                <a:extLst>
                  <a:ext uri="{0D108BD9-81ED-4DB2-BD59-A6C34878D82A}">
                    <a16:rowId xmlns:a16="http://schemas.microsoft.com/office/drawing/2014/main" val="10010"/>
                  </a:ext>
                </a:extLst>
              </a:tr>
              <a:tr h="304800">
                <a:tc>
                  <a:txBody>
                    <a:bodyPr/>
                    <a:lstStyle/>
                    <a:p>
                      <a:pPr>
                        <a:lnSpc>
                          <a:spcPct val="100000"/>
                        </a:lnSpc>
                      </a:pPr>
                      <a:r>
                        <a:rPr lang="en-US" sz="1400" b="1" dirty="0">
                          <a:latin typeface="+mj-lt"/>
                          <a:ea typeface="Times New Roman"/>
                          <a:cs typeface="Times New Roman"/>
                        </a:rPr>
                        <a:t>    Salary 4</a:t>
                      </a:r>
                      <a:r>
                        <a:rPr lang="en-US" sz="1400" b="1" baseline="30000" dirty="0">
                          <a:latin typeface="+mj-lt"/>
                          <a:ea typeface="Times New Roman"/>
                          <a:cs typeface="Times New Roman"/>
                        </a:rPr>
                        <a:t>th</a:t>
                      </a:r>
                      <a:r>
                        <a:rPr lang="en-US" sz="1400" b="1" dirty="0">
                          <a:latin typeface="+mj-lt"/>
                          <a:ea typeface="Times New Roman"/>
                          <a:cs typeface="Times New Roman"/>
                        </a:rPr>
                        <a:t> quartile</a:t>
                      </a: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r>
                        <a:rPr lang="en-US" sz="1400" b="1" dirty="0">
                          <a:latin typeface="+mj-lt"/>
                        </a:rPr>
                        <a:t>0.059**</a:t>
                      </a:r>
                    </a:p>
                  </a:txBody>
                  <a:tcPr marL="68580" marR="68580" marT="0" marB="0" anchor="ctr"/>
                </a:tc>
                <a:tc>
                  <a:txBody>
                    <a:bodyPr/>
                    <a:lstStyle/>
                    <a:p>
                      <a:pPr algn="ctr"/>
                      <a:r>
                        <a:rPr lang="en-US" sz="1400" b="1" dirty="0">
                          <a:latin typeface="+mj-lt"/>
                        </a:rPr>
                        <a:t>(0.006)</a:t>
                      </a:r>
                    </a:p>
                  </a:txBody>
                  <a:tcPr marL="68580" marR="68580" marT="0" marB="0" anchor="ctr"/>
                </a:tc>
                <a:extLst>
                  <a:ext uri="{0D108BD9-81ED-4DB2-BD59-A6C34878D82A}">
                    <a16:rowId xmlns:a16="http://schemas.microsoft.com/office/drawing/2014/main" val="10011"/>
                  </a:ext>
                </a:extLst>
              </a:tr>
              <a:tr h="304800">
                <a:tc>
                  <a:txBody>
                    <a:bodyPr/>
                    <a:lstStyle/>
                    <a:p>
                      <a:pPr>
                        <a:lnSpc>
                          <a:spcPct val="100000"/>
                        </a:lnSpc>
                      </a:pPr>
                      <a:r>
                        <a:rPr lang="en-US" sz="1400" b="1" dirty="0">
                          <a:latin typeface="+mj-lt"/>
                          <a:ea typeface="Times New Roman"/>
                          <a:cs typeface="Times New Roman"/>
                        </a:rPr>
                        <a:t>Number</a:t>
                      </a:r>
                      <a:r>
                        <a:rPr lang="en-US" sz="1400" b="1" baseline="0" dirty="0">
                          <a:latin typeface="+mj-lt"/>
                          <a:ea typeface="Times New Roman"/>
                          <a:cs typeface="Times New Roman"/>
                        </a:rPr>
                        <a:t> of </a:t>
                      </a:r>
                      <a:r>
                        <a:rPr lang="en-US" sz="1400" b="1" dirty="0">
                          <a:latin typeface="+mj-lt"/>
                          <a:ea typeface="Times New Roman"/>
                          <a:cs typeface="Times New Roman"/>
                        </a:rPr>
                        <a:t>targeted drugs</a:t>
                      </a: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a:latin typeface="+mj-lt"/>
                          <a:ea typeface="Times New Roman"/>
                          <a:cs typeface="Times New Roman"/>
                        </a:rPr>
                        <a:t>0.0000</a:t>
                      </a:r>
                    </a:p>
                  </a:txBody>
                  <a:tcPr marL="68580" marR="68580" marT="0" marB="0" anchor="ctr"/>
                </a:tc>
                <a:tc>
                  <a:txBody>
                    <a:bodyPr/>
                    <a:lstStyle/>
                    <a:p>
                      <a:pPr algn="ctr">
                        <a:lnSpc>
                          <a:spcPct val="100000"/>
                        </a:lnSpc>
                      </a:pPr>
                      <a:r>
                        <a:rPr lang="en-US" sz="1400" b="1" dirty="0">
                          <a:latin typeface="+mj-lt"/>
                          <a:ea typeface="Times New Roman"/>
                          <a:cs typeface="Times New Roman"/>
                        </a:rPr>
                        <a:t>(0.002)</a:t>
                      </a:r>
                    </a:p>
                  </a:txBody>
                  <a:tcPr marL="68580" marR="68580" marT="0" marB="0" anchor="ctr"/>
                </a:tc>
                <a:extLst>
                  <a:ext uri="{0D108BD9-81ED-4DB2-BD59-A6C34878D82A}">
                    <a16:rowId xmlns:a16="http://schemas.microsoft.com/office/drawing/2014/main" val="10012"/>
                  </a:ext>
                </a:extLst>
              </a:tr>
              <a:tr h="228600">
                <a:tc>
                  <a:txBody>
                    <a:bodyPr/>
                    <a:lstStyle/>
                    <a:p>
                      <a:pPr>
                        <a:lnSpc>
                          <a:spcPct val="100000"/>
                        </a:lnSpc>
                      </a:pPr>
                      <a:r>
                        <a:rPr lang="en-US" sz="1400" b="1" dirty="0">
                          <a:latin typeface="+mj-lt"/>
                          <a:ea typeface="Times New Roman"/>
                          <a:cs typeface="Times New Roman"/>
                        </a:rPr>
                        <a:t>Past PDC</a:t>
                      </a: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a:latin typeface="+mj-lt"/>
                          <a:ea typeface="Times New Roman"/>
                          <a:cs typeface="Times New Roman"/>
                        </a:rPr>
                        <a:t>0.001</a:t>
                      </a:r>
                      <a:r>
                        <a:rPr lang="en-US" sz="1400" b="1" baseline="30000" dirty="0">
                          <a:latin typeface="+mj-lt"/>
                          <a:ea typeface="Times New Roman"/>
                          <a:cs typeface="Times New Roman"/>
                        </a:rPr>
                        <a:t>**</a:t>
                      </a: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a:latin typeface="+mj-lt"/>
                          <a:ea typeface="Times New Roman"/>
                          <a:cs typeface="Times New Roman"/>
                        </a:rPr>
                        <a:t>(0.0001)</a:t>
                      </a:r>
                    </a:p>
                  </a:txBody>
                  <a:tcPr marL="68580" marR="68580" marT="0" marB="0" anchor="ctr"/>
                </a:tc>
                <a:extLst>
                  <a:ext uri="{0D108BD9-81ED-4DB2-BD59-A6C34878D82A}">
                    <a16:rowId xmlns:a16="http://schemas.microsoft.com/office/drawing/2014/main" val="10013"/>
                  </a:ext>
                </a:extLst>
              </a:tr>
              <a:tr h="304800">
                <a:tc>
                  <a:txBody>
                    <a:bodyPr/>
                    <a:lstStyle/>
                    <a:p>
                      <a:pPr>
                        <a:lnSpc>
                          <a:spcPct val="100000"/>
                        </a:lnSpc>
                      </a:pPr>
                      <a:r>
                        <a:rPr lang="en-US" sz="1400" b="1" dirty="0">
                          <a:latin typeface="+mj-lt"/>
                          <a:ea typeface="Times New Roman"/>
                          <a:cs typeface="Times New Roman"/>
                        </a:rPr>
                        <a:t>Past PDC</a:t>
                      </a:r>
                      <a:r>
                        <a:rPr lang="en-US" sz="1400" b="1" baseline="0" dirty="0">
                          <a:latin typeface="+mj-lt"/>
                          <a:ea typeface="Times New Roman"/>
                          <a:cs typeface="Times New Roman"/>
                        </a:rPr>
                        <a:t> missing</a:t>
                      </a: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a:latin typeface="+mj-lt"/>
                          <a:ea typeface="Times New Roman"/>
                          <a:cs typeface="Times New Roman"/>
                        </a:rPr>
                        <a:t>0.048</a:t>
                      </a:r>
                      <a:r>
                        <a:rPr lang="en-US" sz="1400" b="1" baseline="30000" dirty="0">
                          <a:latin typeface="+mj-lt"/>
                          <a:ea typeface="Times New Roman"/>
                          <a:cs typeface="Times New Roman"/>
                        </a:rPr>
                        <a:t>**</a:t>
                      </a: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a:latin typeface="+mj-lt"/>
                          <a:ea typeface="Times New Roman"/>
                          <a:cs typeface="Times New Roman"/>
                        </a:rPr>
                        <a:t>(0.007)</a:t>
                      </a:r>
                    </a:p>
                  </a:txBody>
                  <a:tcPr marL="68580" marR="68580" marT="0" marB="0" anchor="ctr"/>
                </a:tc>
                <a:extLst>
                  <a:ext uri="{0D108BD9-81ED-4DB2-BD59-A6C34878D82A}">
                    <a16:rowId xmlns:a16="http://schemas.microsoft.com/office/drawing/2014/main" val="10014"/>
                  </a:ext>
                </a:extLst>
              </a:tr>
              <a:tr h="228600">
                <a:tc>
                  <a:txBody>
                    <a:bodyPr/>
                    <a:lstStyle/>
                    <a:p>
                      <a:pPr>
                        <a:lnSpc>
                          <a:spcPct val="100000"/>
                        </a:lnSpc>
                      </a:pPr>
                      <a:r>
                        <a:rPr lang="en-US" sz="1400" b="1" dirty="0">
                          <a:latin typeface="+mj-lt"/>
                          <a:ea typeface="Times New Roman"/>
                          <a:cs typeface="Times New Roman"/>
                        </a:rPr>
                        <a:t>Rough savings</a:t>
                      </a:r>
                      <a:r>
                        <a:rPr lang="en-US" sz="1400" b="1" baseline="0" dirty="0">
                          <a:latin typeface="+mj-lt"/>
                          <a:ea typeface="Times New Roman"/>
                          <a:cs typeface="Times New Roman"/>
                        </a:rPr>
                        <a:t> ($100)</a:t>
                      </a: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a:latin typeface="+mj-lt"/>
                          <a:ea typeface="Times New Roman"/>
                          <a:cs typeface="Times New Roman"/>
                        </a:rPr>
                        <a:t>0.008**</a:t>
                      </a:r>
                    </a:p>
                  </a:txBody>
                  <a:tcPr marL="68580" marR="68580" marT="0" marB="0" anchor="ctr"/>
                </a:tc>
                <a:tc>
                  <a:txBody>
                    <a:bodyPr/>
                    <a:lstStyle/>
                    <a:p>
                      <a:pPr algn="ctr">
                        <a:lnSpc>
                          <a:spcPct val="100000"/>
                        </a:lnSpc>
                      </a:pPr>
                      <a:r>
                        <a:rPr lang="en-US" sz="1400" b="1" dirty="0">
                          <a:latin typeface="+mj-lt"/>
                          <a:ea typeface="Times New Roman"/>
                          <a:cs typeface="Times New Roman"/>
                        </a:rPr>
                        <a:t>(0.003)</a:t>
                      </a:r>
                    </a:p>
                  </a:txBody>
                  <a:tcPr marL="68580" marR="68580" marT="0" marB="0" anchor="ctr"/>
                </a:tc>
                <a:extLst>
                  <a:ext uri="{0D108BD9-81ED-4DB2-BD59-A6C34878D82A}">
                    <a16:rowId xmlns:a16="http://schemas.microsoft.com/office/drawing/2014/main" val="10015"/>
                  </a:ext>
                </a:extLst>
              </a:tr>
              <a:tr h="304800">
                <a:tc>
                  <a:txBody>
                    <a:bodyPr/>
                    <a:lstStyle/>
                    <a:p>
                      <a:pPr>
                        <a:lnSpc>
                          <a:spcPct val="100000"/>
                        </a:lnSpc>
                      </a:pPr>
                      <a:r>
                        <a:rPr lang="en-US" sz="1400" b="1" dirty="0">
                          <a:latin typeface="+mj-lt"/>
                          <a:ea typeface="Times New Roman"/>
                          <a:cs typeface="Times New Roman"/>
                        </a:rPr>
                        <a:t>Disease class effects</a:t>
                      </a:r>
                    </a:p>
                  </a:txBody>
                  <a:tcPr marL="68580" marR="68580" marT="0" marB="0" anchor="ctr"/>
                </a:tc>
                <a:tc gridSpan="2">
                  <a:txBody>
                    <a:bodyPr/>
                    <a:lstStyle/>
                    <a:p>
                      <a:pPr algn="ctr">
                        <a:lnSpc>
                          <a:spcPct val="100000"/>
                        </a:lnSpc>
                      </a:pPr>
                      <a:r>
                        <a:rPr lang="en-US" sz="1400" b="1">
                          <a:latin typeface="+mj-lt"/>
                          <a:ea typeface="Times New Roman"/>
                          <a:cs typeface="Times New Roman"/>
                        </a:rPr>
                        <a:t>No</a:t>
                      </a:r>
                    </a:p>
                  </a:txBody>
                  <a:tcPr marL="68580" marR="68580" marT="0" marB="0" anchor="ctr"/>
                </a:tc>
                <a:tc hMerge="1">
                  <a:txBody>
                    <a:bodyPr/>
                    <a:lstStyle/>
                    <a:p>
                      <a:endParaRPr lang="en-US"/>
                    </a:p>
                  </a:txBody>
                  <a:tcPr/>
                </a:tc>
                <a:tc gridSpan="2">
                  <a:txBody>
                    <a:bodyPr/>
                    <a:lstStyle/>
                    <a:p>
                      <a:pPr algn="ctr">
                        <a:lnSpc>
                          <a:spcPct val="100000"/>
                        </a:lnSpc>
                      </a:pPr>
                      <a:r>
                        <a:rPr lang="en-US" sz="1400" b="1" dirty="0">
                          <a:latin typeface="+mj-lt"/>
                          <a:ea typeface="Times New Roman"/>
                          <a:cs typeface="Times New Roman"/>
                        </a:rPr>
                        <a:t>Yes</a:t>
                      </a:r>
                    </a:p>
                  </a:txBody>
                  <a:tcPr marL="68580" marR="68580" marT="0" marB="0" anchor="ctr"/>
                </a:tc>
                <a:tc hMerge="1">
                  <a:txBody>
                    <a:bodyPr/>
                    <a:lstStyle/>
                    <a:p>
                      <a:endParaRPr lang="en-US"/>
                    </a:p>
                  </a:txBody>
                  <a:tcPr/>
                </a:tc>
                <a:extLst>
                  <a:ext uri="{0D108BD9-81ED-4DB2-BD59-A6C34878D82A}">
                    <a16:rowId xmlns:a16="http://schemas.microsoft.com/office/drawing/2014/main" val="10016"/>
                  </a:ext>
                </a:extLst>
              </a:tr>
              <a:tr h="304800">
                <a:tc>
                  <a:txBody>
                    <a:bodyPr/>
                    <a:lstStyle/>
                    <a:p>
                      <a:pPr>
                        <a:lnSpc>
                          <a:spcPct val="100000"/>
                        </a:lnSpc>
                      </a:pPr>
                      <a:r>
                        <a:rPr lang="en-US" sz="1400" b="1" i="1" dirty="0">
                          <a:latin typeface="+mj-lt"/>
                          <a:ea typeface="Times New Roman"/>
                          <a:cs typeface="Times New Roman"/>
                        </a:rPr>
                        <a:t>Pseudo R</a:t>
                      </a:r>
                      <a:r>
                        <a:rPr lang="en-US" sz="1400" b="1" i="1" baseline="30000" dirty="0">
                          <a:latin typeface="+mj-lt"/>
                          <a:ea typeface="Times New Roman"/>
                          <a:cs typeface="Times New Roman"/>
                        </a:rPr>
                        <a:t>2</a:t>
                      </a:r>
                      <a:endParaRPr lang="en-US" sz="1400" b="1" dirty="0">
                        <a:latin typeface="+mj-lt"/>
                        <a:ea typeface="Times New Roman"/>
                        <a:cs typeface="Times New Roman"/>
                      </a:endParaRPr>
                    </a:p>
                  </a:txBody>
                  <a:tcPr marL="68580" marR="68580" marT="0" marB="0" anchor="ctr"/>
                </a:tc>
                <a:tc gridSpan="2">
                  <a:txBody>
                    <a:bodyPr/>
                    <a:lstStyle/>
                    <a:p>
                      <a:pPr algn="ctr">
                        <a:lnSpc>
                          <a:spcPct val="100000"/>
                        </a:lnSpc>
                      </a:pPr>
                      <a:r>
                        <a:rPr lang="en-US" sz="1400" b="1">
                          <a:latin typeface="+mj-lt"/>
                          <a:ea typeface="Times New Roman"/>
                          <a:cs typeface="Times New Roman"/>
                        </a:rPr>
                        <a:t>0.155</a:t>
                      </a:r>
                    </a:p>
                  </a:txBody>
                  <a:tcPr marL="68580" marR="68580" marT="0" marB="0" anchor="ctr"/>
                </a:tc>
                <a:tc hMerge="1">
                  <a:txBody>
                    <a:bodyPr/>
                    <a:lstStyle/>
                    <a:p>
                      <a:endParaRPr lang="en-US"/>
                    </a:p>
                  </a:txBody>
                  <a:tcPr/>
                </a:tc>
                <a:tc gridSpan="2">
                  <a:txBody>
                    <a:bodyPr/>
                    <a:lstStyle/>
                    <a:p>
                      <a:pPr algn="ctr">
                        <a:lnSpc>
                          <a:spcPct val="100000"/>
                        </a:lnSpc>
                      </a:pPr>
                      <a:r>
                        <a:rPr lang="en-US" sz="1400" b="1" dirty="0">
                          <a:latin typeface="+mj-lt"/>
                          <a:ea typeface="Times New Roman"/>
                          <a:cs typeface="Times New Roman"/>
                        </a:rPr>
                        <a:t>0.174</a:t>
                      </a:r>
                    </a:p>
                  </a:txBody>
                  <a:tcPr marL="68580" marR="68580" marT="0" marB="0" anchor="ctr"/>
                </a:tc>
                <a:tc hMerge="1">
                  <a:txBody>
                    <a:bodyPr/>
                    <a:lstStyle/>
                    <a:p>
                      <a:endParaRPr lang="en-US"/>
                    </a:p>
                  </a:txBody>
                  <a:tcPr/>
                </a:tc>
                <a:extLst>
                  <a:ext uri="{0D108BD9-81ED-4DB2-BD59-A6C34878D82A}">
                    <a16:rowId xmlns:a16="http://schemas.microsoft.com/office/drawing/2014/main" val="10017"/>
                  </a:ext>
                </a:extLst>
              </a:tr>
              <a:tr h="228600">
                <a:tc>
                  <a:txBody>
                    <a:bodyPr/>
                    <a:lstStyle/>
                    <a:p>
                      <a:pPr>
                        <a:lnSpc>
                          <a:spcPct val="100000"/>
                        </a:lnSpc>
                      </a:pPr>
                      <a:r>
                        <a:rPr lang="en-US" sz="1400" b="1" dirty="0">
                          <a:latin typeface="+mj-lt"/>
                          <a:ea typeface="Times New Roman"/>
                          <a:cs typeface="Times New Roman"/>
                        </a:rPr>
                        <a:t>Sample size </a:t>
                      </a:r>
                    </a:p>
                  </a:txBody>
                  <a:tcPr marL="68580" marR="68580" marT="0" marB="0" anchor="ctr"/>
                </a:tc>
                <a:tc gridSpan="2">
                  <a:txBody>
                    <a:bodyPr/>
                    <a:lstStyle/>
                    <a:p>
                      <a:pPr algn="ctr">
                        <a:lnSpc>
                          <a:spcPct val="100000"/>
                        </a:lnSpc>
                      </a:pPr>
                      <a:r>
                        <a:rPr lang="en-US" sz="1400" b="1" i="0" dirty="0">
                          <a:latin typeface="+mj-lt"/>
                          <a:ea typeface="Times New Roman"/>
                          <a:cs typeface="Times New Roman"/>
                        </a:rPr>
                        <a:t>49,913</a:t>
                      </a:r>
                      <a:r>
                        <a:rPr lang="en-US" sz="1400" b="1" i="0" baseline="0" dirty="0">
                          <a:latin typeface="+mj-lt"/>
                          <a:ea typeface="Times New Roman"/>
                          <a:cs typeface="Times New Roman"/>
                        </a:rPr>
                        <a:t> / </a:t>
                      </a:r>
                      <a:r>
                        <a:rPr lang="en-US" sz="1400" b="1" i="0" dirty="0">
                          <a:latin typeface="+mj-lt"/>
                          <a:ea typeface="Times New Roman"/>
                          <a:cs typeface="Times New Roman"/>
                        </a:rPr>
                        <a:t>94,450</a:t>
                      </a:r>
                    </a:p>
                  </a:txBody>
                  <a:tcPr marL="68580" marR="68580" marT="0" marB="0" anchor="ctr"/>
                </a:tc>
                <a:tc hMerge="1">
                  <a:txBody>
                    <a:bodyPr/>
                    <a:lstStyle/>
                    <a:p>
                      <a:endParaRPr lang="en-US"/>
                    </a:p>
                  </a:txBody>
                  <a:tcPr/>
                </a:tc>
                <a:tc gridSpan="2">
                  <a:txBody>
                    <a:bodyPr/>
                    <a:lstStyle/>
                    <a:p>
                      <a:pPr algn="ctr">
                        <a:lnSpc>
                          <a:spcPct val="100000"/>
                        </a:lnSpc>
                      </a:pPr>
                      <a:r>
                        <a:rPr lang="en-US" sz="1400" b="1" i="0" dirty="0">
                          <a:latin typeface="+mj-lt"/>
                          <a:ea typeface="Times New Roman"/>
                          <a:cs typeface="Times New Roman"/>
                        </a:rPr>
                        <a:t>48,433</a:t>
                      </a:r>
                      <a:r>
                        <a:rPr lang="en-US" sz="1400" b="1" i="0" baseline="0" dirty="0">
                          <a:latin typeface="+mj-lt"/>
                          <a:ea typeface="Times New Roman"/>
                          <a:cs typeface="Times New Roman"/>
                        </a:rPr>
                        <a:t> / </a:t>
                      </a:r>
                      <a:r>
                        <a:rPr lang="en-US" sz="1400" b="1" i="0" dirty="0">
                          <a:latin typeface="+mj-lt"/>
                          <a:ea typeface="Times New Roman"/>
                          <a:cs typeface="Times New Roman"/>
                        </a:rPr>
                        <a:t> 91,083</a:t>
                      </a:r>
                    </a:p>
                  </a:txBody>
                  <a:tcPr marL="68580" marR="68580" marT="0" marB="0" anchor="ctr"/>
                </a:tc>
                <a:tc hMerge="1">
                  <a:txBody>
                    <a:bodyPr/>
                    <a:lstStyle/>
                    <a:p>
                      <a:endParaRPr lang="en-US"/>
                    </a:p>
                  </a:txBody>
                  <a:tcPr/>
                </a:tc>
                <a:extLst>
                  <a:ext uri="{0D108BD9-81ED-4DB2-BD59-A6C34878D82A}">
                    <a16:rowId xmlns:a16="http://schemas.microsoft.com/office/drawing/2014/main" val="10018"/>
                  </a:ext>
                </a:extLst>
              </a:tr>
            </a:tbl>
          </a:graphicData>
        </a:graphic>
      </p:graphicFrame>
      <p:sp>
        <p:nvSpPr>
          <p:cNvPr id="4" name="Slide Number Placeholder 3"/>
          <p:cNvSpPr>
            <a:spLocks noGrp="1"/>
          </p:cNvSpPr>
          <p:nvPr>
            <p:ph type="sldNum" sz="quarter" idx="12"/>
          </p:nvPr>
        </p:nvSpPr>
        <p:spPr/>
        <p:txBody>
          <a:bodyPr>
            <a:normAutofit fontScale="85000" lnSpcReduction="20000"/>
          </a:bodyPr>
          <a:lstStyle/>
          <a:p>
            <a:pPr>
              <a:defRPr/>
            </a:pPr>
            <a:fld id="{BDF73CC1-58C0-4D20-8C7D-B84E3ED225D9}" type="slidenum">
              <a:rPr lang="en-US" smtClean="0"/>
              <a:pPr>
                <a:defRPr/>
              </a:pPr>
              <a:t>49</a:t>
            </a:fld>
            <a:endParaRPr lang="en-US" dirty="0"/>
          </a:p>
        </p:txBody>
      </p:sp>
      <p:sp>
        <p:nvSpPr>
          <p:cNvPr id="6" name="Oval 5"/>
          <p:cNvSpPr/>
          <p:nvPr/>
        </p:nvSpPr>
        <p:spPr>
          <a:xfrm>
            <a:off x="3505200" y="1676400"/>
            <a:ext cx="8382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b="1">
              <a:solidFill>
                <a:prstClr val="white"/>
              </a:solidFill>
            </a:endParaRPr>
          </a:p>
        </p:txBody>
      </p:sp>
      <p:sp>
        <p:nvSpPr>
          <p:cNvPr id="7" name="Oval 6"/>
          <p:cNvSpPr/>
          <p:nvPr/>
        </p:nvSpPr>
        <p:spPr>
          <a:xfrm>
            <a:off x="6172200" y="1600200"/>
            <a:ext cx="7620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b="1">
              <a:solidFill>
                <a:prstClr val="white"/>
              </a:solidFill>
            </a:endParaRPr>
          </a:p>
        </p:txBody>
      </p:sp>
    </p:spTree>
    <p:extLst>
      <p:ext uri="{BB962C8B-B14F-4D97-AF65-F5344CB8AC3E}">
        <p14:creationId xmlns:p14="http://schemas.microsoft.com/office/powerpoint/2010/main" val="3317615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pPr>
              <a:defRPr/>
            </a:pPr>
            <a:fld id="{BDF73CC1-58C0-4D20-8C7D-B84E3ED225D9}" type="slidenum">
              <a:rPr lang="en-US" smtClean="0"/>
              <a:pPr>
                <a:defRPr/>
              </a:pPr>
              <a:t>5</a:t>
            </a:fld>
            <a:endParaRPr lang="en-US"/>
          </a:p>
        </p:txBody>
      </p:sp>
      <p:sp>
        <p:nvSpPr>
          <p:cNvPr id="2" name="Title 1"/>
          <p:cNvSpPr>
            <a:spLocks noGrp="1"/>
          </p:cNvSpPr>
          <p:nvPr>
            <p:ph type="title" idx="4294967295"/>
          </p:nvPr>
        </p:nvSpPr>
        <p:spPr>
          <a:xfrm>
            <a:off x="990600" y="228600"/>
            <a:ext cx="8153400" cy="990600"/>
          </a:xfrm>
        </p:spPr>
        <p:txBody>
          <a:bodyPr>
            <a:normAutofit fontScale="90000"/>
          </a:bodyPr>
          <a:lstStyle/>
          <a:p>
            <a:r>
              <a:rPr lang="en-US" dirty="0">
                <a:latin typeface="Times New Roman" panose="02020603050405020304" pitchFamily="18" charset="0"/>
                <a:cs typeface="Times New Roman" panose="02020603050405020304" pitchFamily="18" charset="0"/>
              </a:rPr>
              <a:t>How Are Preferences Revealed?</a:t>
            </a:r>
            <a:br>
              <a:rPr lang="en-US" dirty="0">
                <a:latin typeface="Times New Roman" panose="02020603050405020304" pitchFamily="18" charset="0"/>
                <a:cs typeface="Times New Roman" panose="02020603050405020304" pitchFamily="18" charset="0"/>
              </a:rPr>
            </a:br>
            <a:r>
              <a:rPr lang="en-US" sz="2700" dirty="0" err="1">
                <a:latin typeface="Times New Roman" panose="02020603050405020304" pitchFamily="18" charset="0"/>
                <a:cs typeface="Times New Roman" panose="02020603050405020304" pitchFamily="18" charset="0"/>
              </a:rPr>
              <a:t>Beshears</a:t>
            </a:r>
            <a:r>
              <a:rPr lang="en-US" sz="2700" dirty="0">
                <a:latin typeface="Times New Roman" panose="02020603050405020304" pitchFamily="18" charset="0"/>
                <a:cs typeface="Times New Roman" panose="02020603050405020304" pitchFamily="18" charset="0"/>
              </a:rPr>
              <a:t>, Choi, </a:t>
            </a:r>
            <a:r>
              <a:rPr lang="en-US" sz="2700" dirty="0" err="1">
                <a:latin typeface="Times New Roman" panose="02020603050405020304" pitchFamily="18" charset="0"/>
                <a:cs typeface="Times New Roman" panose="02020603050405020304" pitchFamily="18" charset="0"/>
              </a:rPr>
              <a:t>Laibson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Madrian</a:t>
            </a:r>
            <a:r>
              <a:rPr lang="en-US" sz="2700" dirty="0">
                <a:latin typeface="Times New Roman" panose="02020603050405020304" pitchFamily="18" charset="0"/>
                <a:cs typeface="Times New Roman" panose="02020603050405020304" pitchFamily="18" charset="0"/>
              </a:rPr>
              <a:t> (2008)</a:t>
            </a:r>
          </a:p>
        </p:txBody>
      </p:sp>
      <mc:AlternateContent xmlns:mc="http://schemas.openxmlformats.org/markup-compatibility/2006" xmlns:a14="http://schemas.microsoft.com/office/drawing/2010/main">
        <mc:Choice Requires="a14">
          <p:sp>
            <p:nvSpPr>
              <p:cNvPr id="3" name="Content Placeholder 2"/>
              <p:cNvSpPr>
                <a:spLocks noGrp="1"/>
              </p:cNvSpPr>
              <p:nvPr>
                <p:ph sz="quarter" idx="4294967295"/>
              </p:nvPr>
            </p:nvSpPr>
            <p:spPr>
              <a:xfrm>
                <a:off x="381000" y="1600200"/>
                <a:ext cx="8763000" cy="4495800"/>
              </a:xfrm>
            </p:spPr>
            <p:txBody>
              <a:bodyPr/>
              <a:lstStyle/>
              <a:p>
                <a:pPr marL="0" indent="0">
                  <a:buNone/>
                </a:pPr>
                <a:r>
                  <a:rPr lang="en-US" dirty="0">
                    <a:latin typeface="Times New Roman" panose="02020603050405020304" pitchFamily="18" charset="0"/>
                    <a:cs typeface="Times New Roman" panose="02020603050405020304" pitchFamily="18" charset="0"/>
                  </a:rPr>
                  <a:t>How to identify normative preferences?</a:t>
                </a:r>
              </a:p>
              <a:p>
                <a:r>
                  <a:rPr lang="en-US" dirty="0">
                    <a:latin typeface="Times New Roman" panose="02020603050405020304" pitchFamily="18" charset="0"/>
                    <a:cs typeface="Times New Roman" panose="02020603050405020304" pitchFamily="18" charset="0"/>
                  </a:rPr>
                  <a:t>Experts</a:t>
                </a:r>
              </a:p>
              <a:p>
                <a:r>
                  <a:rPr lang="en-US" dirty="0">
                    <a:latin typeface="Times New Roman" panose="02020603050405020304" pitchFamily="18" charset="0"/>
                    <a:cs typeface="Times New Roman" panose="02020603050405020304" pitchFamily="18" charset="0"/>
                  </a:rPr>
                  <a:t>Experienced agents; Asymptotic behavior</a:t>
                </a:r>
              </a:p>
              <a:p>
                <a:r>
                  <a:rPr lang="en-US" dirty="0">
                    <a:latin typeface="Times New Roman" panose="02020603050405020304" pitchFamily="18" charset="0"/>
                    <a:cs typeface="Times New Roman" panose="02020603050405020304" pitchFamily="18" charset="0"/>
                  </a:rPr>
                  <a:t>Educated agents</a:t>
                </a:r>
              </a:p>
              <a:p>
                <a:r>
                  <a:rPr lang="en-US" dirty="0">
                    <a:latin typeface="Times New Roman" panose="02020603050405020304" pitchFamily="18" charset="0"/>
                    <a:cs typeface="Times New Roman" panose="02020603050405020304" pitchFamily="18" charset="0"/>
                  </a:rPr>
                  <a:t>Long-run preferences (set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𝛽</m:t>
                    </m:r>
                    <m:r>
                      <a:rPr lang="en-US" b="0" i="1" smtClean="0">
                        <a:latin typeface="Cambria Math" panose="02040503050406030204" pitchFamily="18" charset="0"/>
                        <a:ea typeface="Cambria Math" panose="02040503050406030204" pitchFamily="18" charset="0"/>
                        <a:cs typeface="Times New Roman" panose="02020603050405020304" pitchFamily="18" charset="0"/>
                      </a:rPr>
                      <m:t>=1</m:t>
                    </m:r>
                  </m:oMath>
                </a14:m>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Preferences revealed when attributes are unshrouded</a:t>
                </a:r>
              </a:p>
              <a:p>
                <a:r>
                  <a:rPr lang="en-US" dirty="0">
                    <a:latin typeface="Times New Roman" panose="02020603050405020304" pitchFamily="18" charset="0"/>
                    <a:cs typeface="Times New Roman" panose="02020603050405020304" pitchFamily="18" charset="0"/>
                  </a:rPr>
                  <a:t>Choices of altruistic third parties</a:t>
                </a:r>
              </a:p>
              <a:p>
                <a:r>
                  <a:rPr lang="en-US" dirty="0">
                    <a:latin typeface="Times New Roman" panose="02020603050405020304" pitchFamily="18" charset="0"/>
                    <a:cs typeface="Times New Roman" panose="02020603050405020304" pitchFamily="18" charset="0"/>
                  </a:rPr>
                  <a:t>Structural models that identify biases and enable us to separate them from deep preferences</a:t>
                </a:r>
              </a:p>
            </p:txBody>
          </p:sp>
        </mc:Choice>
        <mc:Fallback xmlns="">
          <p:sp>
            <p:nvSpPr>
              <p:cNvPr id="3" name="Content Placeholder 2"/>
              <p:cNvSpPr>
                <a:spLocks noGrp="1" noRot="1" noChangeAspect="1" noMove="1" noResize="1" noEditPoints="1" noAdjustHandles="1" noChangeArrowheads="1" noChangeShapeType="1" noTextEdit="1"/>
              </p:cNvSpPr>
              <p:nvPr>
                <p:ph sz="quarter" idx="4294967295"/>
              </p:nvPr>
            </p:nvSpPr>
            <p:spPr>
              <a:xfrm>
                <a:off x="381000" y="1600200"/>
                <a:ext cx="8763000" cy="4495800"/>
              </a:xfrm>
              <a:blipFill>
                <a:blip r:embed="rId2"/>
                <a:stretch>
                  <a:fillRect l="-1594" t="-1690" b="-8169"/>
                </a:stretch>
              </a:blipFill>
            </p:spPr>
            <p:txBody>
              <a:bodyPr/>
              <a:lstStyle/>
              <a:p>
                <a:r>
                  <a:rPr lang="en-US">
                    <a:noFill/>
                  </a:rPr>
                  <a:t> </a:t>
                </a:r>
              </a:p>
            </p:txBody>
          </p:sp>
        </mc:Fallback>
      </mc:AlternateContent>
    </p:spTree>
    <p:extLst>
      <p:ext uri="{BB962C8B-B14F-4D97-AF65-F5344CB8AC3E}">
        <p14:creationId xmlns:p14="http://schemas.microsoft.com/office/powerpoint/2010/main" val="12492737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Prescription Drug Home Delivery: Requiring an Active Choice</a:t>
            </a:r>
          </a:p>
        </p:txBody>
      </p:sp>
      <p:graphicFrame>
        <p:nvGraphicFramePr>
          <p:cNvPr id="9" name="Content Placeholder 4"/>
          <p:cNvGraphicFramePr>
            <a:graphicFrameLocks noGrp="1"/>
          </p:cNvGraphicFramePr>
          <p:nvPr>
            <p:ph sz="quarter" idx="1"/>
          </p:nvPr>
        </p:nvGraphicFramePr>
        <p:xfrm>
          <a:off x="609600" y="1752600"/>
          <a:ext cx="3886200" cy="457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quarter" idx="2"/>
          </p:nvPr>
        </p:nvGraphicFramePr>
        <p:xfrm>
          <a:off x="4845050" y="1828800"/>
          <a:ext cx="3886200" cy="4430712"/>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tblGrid>
              <a:tr h="14769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Active choice </a:t>
                      </a:r>
                      <a:r>
                        <a:rPr lang="en-US" sz="2000" b="1" dirty="0">
                          <a:solidFill>
                            <a:schemeClr val="bg1"/>
                          </a:solidFill>
                          <a:sym typeface="Wingdings" pitchFamily="2" charset="2"/>
                        </a:rPr>
                        <a:t> big increase in home delivery: 6% to 40%</a:t>
                      </a:r>
                      <a:endParaRPr lang="en-US" sz="2000" b="1" dirty="0">
                        <a:solidFill>
                          <a:schemeClr val="bg1"/>
                        </a:solidFill>
                      </a:endParaRPr>
                    </a:p>
                  </a:txBody>
                  <a:tcPr anchor="ctr">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4769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sym typeface="Wingdings" pitchFamily="2" charset="2"/>
                        </a:rPr>
                        <a:t>Among those who choose, we see</a:t>
                      </a:r>
                      <a:r>
                        <a:rPr lang="en-US" sz="2000" b="1" baseline="0" dirty="0">
                          <a:solidFill>
                            <a:schemeClr val="bg1"/>
                          </a:solidFill>
                          <a:sym typeface="Wingdings" pitchFamily="2" charset="2"/>
                        </a:rPr>
                        <a:t> a </a:t>
                      </a:r>
                      <a:r>
                        <a:rPr lang="en-US" sz="2000" b="1" dirty="0">
                          <a:solidFill>
                            <a:schemeClr val="bg1"/>
                          </a:solidFill>
                          <a:sym typeface="Wingdings" pitchFamily="2" charset="2"/>
                        </a:rPr>
                        <a:t>slight preference for home delivery</a:t>
                      </a:r>
                      <a:endParaRPr lang="en-US" sz="2000" b="1" dirty="0">
                        <a:solidFill>
                          <a:schemeClr val="bg1"/>
                        </a:solidFill>
                      </a:endParaRP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1476904">
                <a:tc>
                  <a:txBody>
                    <a:bodyPr/>
                    <a:lstStyle/>
                    <a:p>
                      <a:pPr algn="ctr">
                        <a:lnSpc>
                          <a:spcPct val="110000"/>
                        </a:lnSpc>
                        <a:spcBef>
                          <a:spcPts val="1200"/>
                        </a:spcBef>
                        <a:spcAft>
                          <a:spcPts val="1200"/>
                        </a:spcAft>
                      </a:pPr>
                      <a:r>
                        <a:rPr lang="en-US" sz="2000" b="1" dirty="0">
                          <a:solidFill>
                            <a:schemeClr val="bg1"/>
                          </a:solidFill>
                          <a:sym typeface="Wingdings" pitchFamily="2" charset="2"/>
                        </a:rPr>
                        <a:t>About 22% don’t make an active choice</a:t>
                      </a:r>
                    </a:p>
                  </a:txBody>
                  <a:tcPr anchor="ctr">
                    <a:lnT w="381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95664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Home Delivery, Retail, or No Choice: Multinomial </a:t>
            </a:r>
            <a:r>
              <a:rPr lang="en-US" sz="2800" dirty="0" err="1"/>
              <a:t>Logit</a:t>
            </a:r>
            <a:r>
              <a:rPr lang="en-US" sz="2800" dirty="0"/>
              <a:t> (Marginal Effects): </a:t>
            </a:r>
          </a:p>
        </p:txBody>
      </p:sp>
      <p:graphicFrame>
        <p:nvGraphicFramePr>
          <p:cNvPr id="5" name="Content Placeholder 4"/>
          <p:cNvGraphicFramePr>
            <a:graphicFrameLocks noGrp="1"/>
          </p:cNvGraphicFramePr>
          <p:nvPr>
            <p:ph sz="quarter" idx="1"/>
          </p:nvPr>
        </p:nvGraphicFramePr>
        <p:xfrm>
          <a:off x="609600" y="1219200"/>
          <a:ext cx="7848600" cy="5486400"/>
        </p:xfrm>
        <a:graphic>
          <a:graphicData uri="http://schemas.openxmlformats.org/drawingml/2006/table">
            <a:tbl>
              <a:tblPr firstRow="1" bandRow="1">
                <a:tableStyleId>{5C22544A-7EE6-4342-B048-85BDC9FD1C3A}</a:tableStyleId>
              </a:tblPr>
              <a:tblGrid>
                <a:gridCol w="3139440">
                  <a:extLst>
                    <a:ext uri="{9D8B030D-6E8A-4147-A177-3AD203B41FA5}">
                      <a16:colId xmlns:a16="http://schemas.microsoft.com/office/drawing/2014/main" val="20000"/>
                    </a:ext>
                  </a:extLst>
                </a:gridCol>
                <a:gridCol w="1569720">
                  <a:extLst>
                    <a:ext uri="{9D8B030D-6E8A-4147-A177-3AD203B41FA5}">
                      <a16:colId xmlns:a16="http://schemas.microsoft.com/office/drawing/2014/main" val="20001"/>
                    </a:ext>
                  </a:extLst>
                </a:gridCol>
                <a:gridCol w="1569720">
                  <a:extLst>
                    <a:ext uri="{9D8B030D-6E8A-4147-A177-3AD203B41FA5}">
                      <a16:colId xmlns:a16="http://schemas.microsoft.com/office/drawing/2014/main" val="20002"/>
                    </a:ext>
                  </a:extLst>
                </a:gridCol>
                <a:gridCol w="1569720">
                  <a:extLst>
                    <a:ext uri="{9D8B030D-6E8A-4147-A177-3AD203B41FA5}">
                      <a16:colId xmlns:a16="http://schemas.microsoft.com/office/drawing/2014/main" val="20003"/>
                    </a:ext>
                  </a:extLst>
                </a:gridCol>
              </a:tblGrid>
              <a:tr h="412750">
                <a:tc>
                  <a:txBody>
                    <a:bodyPr/>
                    <a:lstStyle/>
                    <a:p>
                      <a:pPr>
                        <a:lnSpc>
                          <a:spcPct val="100000"/>
                        </a:lnSpc>
                      </a:pPr>
                      <a:endParaRPr lang="en-US" sz="1600" dirty="0">
                        <a:latin typeface="+mj-lt"/>
                      </a:endParaRPr>
                    </a:p>
                  </a:txBody>
                  <a:tcPr anchor="ctr"/>
                </a:tc>
                <a:tc>
                  <a:txBody>
                    <a:bodyPr/>
                    <a:lstStyle/>
                    <a:p>
                      <a:pPr algn="ctr">
                        <a:lnSpc>
                          <a:spcPct val="100000"/>
                        </a:lnSpc>
                      </a:pPr>
                      <a:r>
                        <a:rPr lang="en-US" sz="1600" dirty="0">
                          <a:latin typeface="+mj-lt"/>
                          <a:ea typeface="Times New Roman"/>
                          <a:cs typeface="Times New Roman"/>
                        </a:rPr>
                        <a:t>HD</a:t>
                      </a:r>
                    </a:p>
                  </a:txBody>
                  <a:tcPr marL="68580" marR="68580" marT="0" marB="0" anchor="ctr"/>
                </a:tc>
                <a:tc>
                  <a:txBody>
                    <a:bodyPr/>
                    <a:lstStyle/>
                    <a:p>
                      <a:pPr algn="ctr">
                        <a:lnSpc>
                          <a:spcPct val="100000"/>
                        </a:lnSpc>
                      </a:pPr>
                      <a:r>
                        <a:rPr lang="en-US" sz="2000" dirty="0">
                          <a:latin typeface="+mj-lt"/>
                          <a:ea typeface="Times New Roman"/>
                          <a:cs typeface="Times New Roman"/>
                        </a:rPr>
                        <a:t>Retail</a:t>
                      </a:r>
                    </a:p>
                  </a:txBody>
                  <a:tcPr marL="68580" marR="68580" marT="0" marB="0" anchor="ctr"/>
                </a:tc>
                <a:tc>
                  <a:txBody>
                    <a:bodyPr/>
                    <a:lstStyle/>
                    <a:p>
                      <a:pPr algn="ctr">
                        <a:lnSpc>
                          <a:spcPct val="100000"/>
                        </a:lnSpc>
                      </a:pPr>
                      <a:r>
                        <a:rPr lang="en-US" sz="2000" dirty="0">
                          <a:latin typeface="+mj-lt"/>
                          <a:ea typeface="Times New Roman"/>
                          <a:cs typeface="Times New Roman"/>
                        </a:rPr>
                        <a:t>No Choice</a:t>
                      </a:r>
                    </a:p>
                  </a:txBody>
                  <a:tcPr marL="68580" marR="68580" marT="0" marB="0" anchor="ctr"/>
                </a:tc>
                <a:extLst>
                  <a:ext uri="{0D108BD9-81ED-4DB2-BD59-A6C34878D82A}">
                    <a16:rowId xmlns:a16="http://schemas.microsoft.com/office/drawing/2014/main" val="10000"/>
                  </a:ext>
                </a:extLst>
              </a:tr>
              <a:tr h="273050">
                <a:tc>
                  <a:txBody>
                    <a:bodyPr/>
                    <a:lstStyle/>
                    <a:p>
                      <a:pPr>
                        <a:lnSpc>
                          <a:spcPct val="100000"/>
                        </a:lnSpc>
                      </a:pPr>
                      <a:r>
                        <a:rPr lang="en-US" sz="1400" b="1" dirty="0">
                          <a:latin typeface="+mj-lt"/>
                          <a:ea typeface="Times New Roman"/>
                          <a:cs typeface="Times New Roman"/>
                        </a:rPr>
                        <a:t>Female</a:t>
                      </a:r>
                    </a:p>
                  </a:txBody>
                  <a:tcPr marL="68580" marR="68580" marT="0" marB="0" anchor="ctr"/>
                </a:tc>
                <a:tc>
                  <a:txBody>
                    <a:bodyPr/>
                    <a:lstStyle/>
                    <a:p>
                      <a:pPr algn="ctr"/>
                      <a:r>
                        <a:rPr lang="en-US" sz="1400" b="1" dirty="0"/>
                        <a:t>-0.005</a:t>
                      </a:r>
                    </a:p>
                  </a:txBody>
                  <a:tcPr marL="68580" marR="68580" marT="0" marB="0" anchor="ctr"/>
                </a:tc>
                <a:tc>
                  <a:txBody>
                    <a:bodyPr/>
                    <a:lstStyle/>
                    <a:p>
                      <a:pPr algn="ctr"/>
                      <a:r>
                        <a:rPr lang="en-US" sz="1400" b="1" dirty="0"/>
                        <a:t>0.022**</a:t>
                      </a:r>
                    </a:p>
                  </a:txBody>
                  <a:tcPr marL="68580" marR="68580" marT="0" marB="0" anchor="ctr"/>
                </a:tc>
                <a:tc>
                  <a:txBody>
                    <a:bodyPr/>
                    <a:lstStyle/>
                    <a:p>
                      <a:pPr algn="ctr"/>
                      <a:r>
                        <a:rPr lang="en-US" sz="1400" b="1" dirty="0"/>
                        <a:t>-0.017**</a:t>
                      </a:r>
                    </a:p>
                  </a:txBody>
                  <a:tcPr marL="68580" marR="68580" marT="0" marB="0" anchor="ctr"/>
                </a:tc>
                <a:extLst>
                  <a:ext uri="{0D108BD9-81ED-4DB2-BD59-A6C34878D82A}">
                    <a16:rowId xmlns:a16="http://schemas.microsoft.com/office/drawing/2014/main" val="10001"/>
                  </a:ext>
                </a:extLst>
              </a:tr>
              <a:tr h="304800">
                <a:tc>
                  <a:txBody>
                    <a:bodyPr/>
                    <a:lstStyle/>
                    <a:p>
                      <a:pPr>
                        <a:lnSpc>
                          <a:spcPct val="100000"/>
                        </a:lnSpc>
                      </a:pPr>
                      <a:r>
                        <a:rPr lang="en-US" sz="1400" b="1" dirty="0">
                          <a:latin typeface="+mj-lt"/>
                          <a:ea typeface="Times New Roman"/>
                          <a:cs typeface="Times New Roman"/>
                        </a:rPr>
                        <a:t>Age</a:t>
                      </a:r>
                    </a:p>
                  </a:txBody>
                  <a:tcPr marL="68580" marR="68580" marT="0" marB="0" anchor="ctr"/>
                </a:tc>
                <a:tc>
                  <a:txBody>
                    <a:bodyPr/>
                    <a:lstStyle/>
                    <a:p>
                      <a:pPr algn="ctr"/>
                      <a:r>
                        <a:rPr lang="en-US" sz="1400" b="1" dirty="0"/>
                        <a:t>0.004**</a:t>
                      </a:r>
                    </a:p>
                  </a:txBody>
                  <a:tcPr marL="68580" marR="68580" marT="0" marB="0" anchor="ctr"/>
                </a:tc>
                <a:tc>
                  <a:txBody>
                    <a:bodyPr/>
                    <a:lstStyle/>
                    <a:p>
                      <a:pPr algn="ctr"/>
                      <a:r>
                        <a:rPr lang="en-US" sz="1400" b="1" dirty="0"/>
                        <a:t>-0.0002</a:t>
                      </a:r>
                    </a:p>
                  </a:txBody>
                  <a:tcPr marL="68580" marR="68580" marT="0" marB="0" anchor="ctr"/>
                </a:tc>
                <a:tc>
                  <a:txBody>
                    <a:bodyPr/>
                    <a:lstStyle/>
                    <a:p>
                      <a:pPr algn="ctr"/>
                      <a:r>
                        <a:rPr lang="en-US" sz="1400" b="1" dirty="0"/>
                        <a:t>-0.004**</a:t>
                      </a:r>
                    </a:p>
                  </a:txBody>
                  <a:tcPr marL="68580" marR="68580" marT="0" marB="0" anchor="ctr"/>
                </a:tc>
                <a:extLst>
                  <a:ext uri="{0D108BD9-81ED-4DB2-BD59-A6C34878D82A}">
                    <a16:rowId xmlns:a16="http://schemas.microsoft.com/office/drawing/2014/main" val="10002"/>
                  </a:ext>
                </a:extLst>
              </a:tr>
              <a:tr h="304800">
                <a:tc>
                  <a:txBody>
                    <a:bodyPr/>
                    <a:lstStyle/>
                    <a:p>
                      <a:pPr>
                        <a:lnSpc>
                          <a:spcPct val="100000"/>
                        </a:lnSpc>
                      </a:pPr>
                      <a:r>
                        <a:rPr lang="en-US" sz="1400" b="1" dirty="0">
                          <a:latin typeface="+mj-lt"/>
                          <a:ea typeface="Times New Roman"/>
                          <a:cs typeface="Times New Roman"/>
                        </a:rPr>
                        <a:t>Tenure</a:t>
                      </a:r>
                      <a:r>
                        <a:rPr lang="en-US" sz="1400" b="1" baseline="0" dirty="0">
                          <a:latin typeface="+mj-lt"/>
                          <a:ea typeface="Times New Roman"/>
                          <a:cs typeface="Times New Roman"/>
                        </a:rPr>
                        <a:t> (&lt;2 yrs. Omitted)</a:t>
                      </a:r>
                      <a:endParaRPr lang="en-US" sz="1400" b="1" dirty="0">
                        <a:latin typeface="+mj-lt"/>
                        <a:ea typeface="Times New Roman"/>
                        <a:cs typeface="Times New Roman"/>
                      </a:endParaRPr>
                    </a:p>
                  </a:txBody>
                  <a:tcPr marL="68580" marR="68580" marT="0" marB="0" anchor="ctr"/>
                </a:tc>
                <a:tc>
                  <a:txBody>
                    <a:bodyPr/>
                    <a:lstStyle/>
                    <a:p>
                      <a:pPr algn="ctr"/>
                      <a:endParaRPr lang="en-US" sz="1400" b="1" dirty="0"/>
                    </a:p>
                  </a:txBody>
                  <a:tcPr marL="68580" marR="68580" marT="0" marB="0" anchor="ctr"/>
                </a:tc>
                <a:tc>
                  <a:txBody>
                    <a:bodyPr/>
                    <a:lstStyle/>
                    <a:p>
                      <a:pPr algn="ctr"/>
                      <a:endParaRPr lang="en-US" sz="1400" b="1" dirty="0"/>
                    </a:p>
                  </a:txBody>
                  <a:tcPr marL="68580" marR="68580" marT="0" marB="0" anchor="ctr"/>
                </a:tc>
                <a:tc>
                  <a:txBody>
                    <a:bodyPr/>
                    <a:lstStyle/>
                    <a:p>
                      <a:pPr algn="ctr"/>
                      <a:endParaRPr lang="en-US" sz="1400" b="1" dirty="0"/>
                    </a:p>
                  </a:txBody>
                  <a:tcPr marL="68580" marR="68580" marT="0" marB="0" anchor="ctr"/>
                </a:tc>
                <a:extLst>
                  <a:ext uri="{0D108BD9-81ED-4DB2-BD59-A6C34878D82A}">
                    <a16:rowId xmlns:a16="http://schemas.microsoft.com/office/drawing/2014/main" val="10003"/>
                  </a:ext>
                </a:extLst>
              </a:tr>
              <a:tr h="304800">
                <a:tc>
                  <a:txBody>
                    <a:bodyPr/>
                    <a:lstStyle/>
                    <a:p>
                      <a:pPr>
                        <a:lnSpc>
                          <a:spcPct val="100000"/>
                        </a:lnSpc>
                      </a:pPr>
                      <a:r>
                        <a:rPr lang="en-US" sz="1400" b="1" dirty="0">
                          <a:latin typeface="+mj-lt"/>
                          <a:ea typeface="Times New Roman"/>
                          <a:cs typeface="Times New Roman"/>
                        </a:rPr>
                        <a:t>    2</a:t>
                      </a:r>
                      <a:r>
                        <a:rPr lang="en-US" sz="1400" b="1" baseline="0" dirty="0">
                          <a:latin typeface="+mj-lt"/>
                          <a:ea typeface="Times New Roman"/>
                          <a:cs typeface="Times New Roman"/>
                        </a:rPr>
                        <a:t> to &lt;5 yrs.</a:t>
                      </a:r>
                      <a:endParaRPr lang="en-US" sz="1400" b="1" dirty="0">
                        <a:latin typeface="+mj-lt"/>
                        <a:ea typeface="Times New Roman"/>
                        <a:cs typeface="Times New Roman"/>
                      </a:endParaRPr>
                    </a:p>
                  </a:txBody>
                  <a:tcPr marL="68580" marR="68580" marT="0" marB="0" anchor="ctr"/>
                </a:tc>
                <a:tc>
                  <a:txBody>
                    <a:bodyPr/>
                    <a:lstStyle/>
                    <a:p>
                      <a:pPr algn="ctr"/>
                      <a:r>
                        <a:rPr lang="en-US" sz="1400" b="1" dirty="0"/>
                        <a:t>-0.036**</a:t>
                      </a:r>
                    </a:p>
                  </a:txBody>
                  <a:tcPr marL="68580" marR="68580" marT="0" marB="0" anchor="ctr"/>
                </a:tc>
                <a:tc>
                  <a:txBody>
                    <a:bodyPr/>
                    <a:lstStyle/>
                    <a:p>
                      <a:pPr algn="ctr"/>
                      <a:r>
                        <a:rPr lang="en-US" sz="1400" b="1" dirty="0"/>
                        <a:t>0.036**</a:t>
                      </a:r>
                    </a:p>
                  </a:txBody>
                  <a:tcPr marL="68580" marR="68580" marT="0" marB="0" anchor="ctr"/>
                </a:tc>
                <a:tc>
                  <a:txBody>
                    <a:bodyPr/>
                    <a:lstStyle/>
                    <a:p>
                      <a:pPr algn="ctr"/>
                      <a:r>
                        <a:rPr lang="en-US" sz="1400" b="1" dirty="0"/>
                        <a:t>0.0001</a:t>
                      </a:r>
                    </a:p>
                  </a:txBody>
                  <a:tcPr marL="68580" marR="68580" marT="0" marB="0" anchor="ctr"/>
                </a:tc>
                <a:extLst>
                  <a:ext uri="{0D108BD9-81ED-4DB2-BD59-A6C34878D82A}">
                    <a16:rowId xmlns:a16="http://schemas.microsoft.com/office/drawing/2014/main" val="10004"/>
                  </a:ext>
                </a:extLst>
              </a:tr>
              <a:tr h="304800">
                <a:tc>
                  <a:txBody>
                    <a:bodyPr/>
                    <a:lstStyle/>
                    <a:p>
                      <a:pPr>
                        <a:lnSpc>
                          <a:spcPct val="100000"/>
                        </a:lnSpc>
                      </a:pPr>
                      <a:r>
                        <a:rPr lang="en-US" sz="1400" b="1" dirty="0">
                          <a:latin typeface="+mj-lt"/>
                          <a:ea typeface="Times New Roman"/>
                          <a:cs typeface="Times New Roman"/>
                        </a:rPr>
                        <a:t>    5 to &lt;10 yrs.</a:t>
                      </a:r>
                    </a:p>
                  </a:txBody>
                  <a:tcPr marL="68580" marR="68580" marT="0" marB="0" anchor="ctr"/>
                </a:tc>
                <a:tc>
                  <a:txBody>
                    <a:bodyPr/>
                    <a:lstStyle/>
                    <a:p>
                      <a:pPr algn="ctr"/>
                      <a:r>
                        <a:rPr lang="en-US" sz="1400" b="1" dirty="0"/>
                        <a:t>-0.034**</a:t>
                      </a:r>
                    </a:p>
                  </a:txBody>
                  <a:tcPr marL="68580" marR="68580" marT="0" marB="0" anchor="ctr"/>
                </a:tc>
                <a:tc>
                  <a:txBody>
                    <a:bodyPr/>
                    <a:lstStyle/>
                    <a:p>
                      <a:pPr algn="ctr"/>
                      <a:r>
                        <a:rPr lang="en-US" sz="1400" b="1" dirty="0"/>
                        <a:t>0.051**</a:t>
                      </a:r>
                    </a:p>
                  </a:txBody>
                  <a:tcPr marL="68580" marR="68580" marT="0" marB="0" anchor="ctr"/>
                </a:tc>
                <a:tc>
                  <a:txBody>
                    <a:bodyPr/>
                    <a:lstStyle/>
                    <a:p>
                      <a:pPr algn="ctr"/>
                      <a:r>
                        <a:rPr lang="en-US" sz="1400" b="1" dirty="0"/>
                        <a:t>-0.018*</a:t>
                      </a:r>
                    </a:p>
                  </a:txBody>
                  <a:tcPr marL="68580" marR="68580" marT="0" marB="0" anchor="ctr"/>
                </a:tc>
                <a:extLst>
                  <a:ext uri="{0D108BD9-81ED-4DB2-BD59-A6C34878D82A}">
                    <a16:rowId xmlns:a16="http://schemas.microsoft.com/office/drawing/2014/main" val="10005"/>
                  </a:ext>
                </a:extLst>
              </a:tr>
              <a:tr h="304800">
                <a:tc>
                  <a:txBody>
                    <a:bodyPr/>
                    <a:lstStyle/>
                    <a:p>
                      <a:pPr>
                        <a:lnSpc>
                          <a:spcPct val="100000"/>
                        </a:lnSpc>
                      </a:pPr>
                      <a:r>
                        <a:rPr lang="en-US" sz="1400" b="1" dirty="0">
                          <a:latin typeface="+mj-lt"/>
                          <a:ea typeface="Times New Roman"/>
                          <a:cs typeface="Times New Roman"/>
                        </a:rPr>
                        <a:t>    10+ yrs.</a:t>
                      </a:r>
                    </a:p>
                  </a:txBody>
                  <a:tcPr marL="68580" marR="68580" marT="0" marB="0" anchor="ctr"/>
                </a:tc>
                <a:tc>
                  <a:txBody>
                    <a:bodyPr/>
                    <a:lstStyle/>
                    <a:p>
                      <a:pPr algn="ctr"/>
                      <a:r>
                        <a:rPr lang="en-US" sz="1400" b="1" dirty="0"/>
                        <a:t>-0.057**</a:t>
                      </a:r>
                    </a:p>
                  </a:txBody>
                  <a:tcPr marL="68580" marR="68580" marT="0" marB="0" anchor="ctr"/>
                </a:tc>
                <a:tc>
                  <a:txBody>
                    <a:bodyPr/>
                    <a:lstStyle/>
                    <a:p>
                      <a:pPr algn="ctr"/>
                      <a:r>
                        <a:rPr lang="en-US" sz="1400" b="1" dirty="0"/>
                        <a:t>0.094**</a:t>
                      </a:r>
                    </a:p>
                  </a:txBody>
                  <a:tcPr marL="68580" marR="68580" marT="0" marB="0" anchor="ctr"/>
                </a:tc>
                <a:tc>
                  <a:txBody>
                    <a:bodyPr/>
                    <a:lstStyle/>
                    <a:p>
                      <a:pPr algn="ctr"/>
                      <a:r>
                        <a:rPr lang="en-US" sz="1400" b="1" dirty="0"/>
                        <a:t>-0.037**</a:t>
                      </a:r>
                    </a:p>
                  </a:txBody>
                  <a:tcPr marL="68580" marR="68580" marT="0" marB="0" anchor="ctr"/>
                </a:tc>
                <a:extLst>
                  <a:ext uri="{0D108BD9-81ED-4DB2-BD59-A6C34878D82A}">
                    <a16:rowId xmlns:a16="http://schemas.microsoft.com/office/drawing/2014/main" val="10006"/>
                  </a:ext>
                </a:extLst>
              </a:tr>
              <a:tr h="304800">
                <a:tc>
                  <a:txBody>
                    <a:bodyPr/>
                    <a:lstStyle/>
                    <a:p>
                      <a:pPr>
                        <a:lnSpc>
                          <a:spcPct val="100000"/>
                        </a:lnSpc>
                      </a:pPr>
                      <a:r>
                        <a:rPr lang="en-US" sz="1400" b="1" dirty="0">
                          <a:latin typeface="+mj-lt"/>
                          <a:ea typeface="Times New Roman"/>
                          <a:cs typeface="Times New Roman"/>
                        </a:rPr>
                        <a:t>Salary (1</a:t>
                      </a:r>
                      <a:r>
                        <a:rPr lang="en-US" sz="1400" b="1" baseline="30000" dirty="0">
                          <a:latin typeface="+mj-lt"/>
                          <a:ea typeface="Times New Roman"/>
                          <a:cs typeface="Times New Roman"/>
                        </a:rPr>
                        <a:t>st</a:t>
                      </a:r>
                      <a:r>
                        <a:rPr lang="en-US" sz="1400" b="1" dirty="0">
                          <a:latin typeface="+mj-lt"/>
                          <a:ea typeface="Times New Roman"/>
                          <a:cs typeface="Times New Roman"/>
                        </a:rPr>
                        <a:t> quart. Omitted)</a:t>
                      </a:r>
                    </a:p>
                  </a:txBody>
                  <a:tcPr marL="68580" marR="68580" marT="0" marB="0" anchor="ctr"/>
                </a:tc>
                <a:tc>
                  <a:txBody>
                    <a:bodyPr/>
                    <a:lstStyle/>
                    <a:p>
                      <a:pPr algn="ctr"/>
                      <a:endParaRPr lang="en-US" sz="1400" b="1" dirty="0"/>
                    </a:p>
                  </a:txBody>
                  <a:tcPr marL="68580" marR="68580" marT="0" marB="0" anchor="ctr"/>
                </a:tc>
                <a:tc>
                  <a:txBody>
                    <a:bodyPr/>
                    <a:lstStyle/>
                    <a:p>
                      <a:pPr algn="ctr"/>
                      <a:endParaRPr lang="en-US" sz="1400" b="1" dirty="0"/>
                    </a:p>
                  </a:txBody>
                  <a:tcPr marL="68580" marR="68580" marT="0" marB="0" anchor="ctr"/>
                </a:tc>
                <a:tc>
                  <a:txBody>
                    <a:bodyPr/>
                    <a:lstStyle/>
                    <a:p>
                      <a:pPr algn="ctr"/>
                      <a:endParaRPr lang="en-US" sz="1400" b="1" dirty="0"/>
                    </a:p>
                  </a:txBody>
                  <a:tcPr marL="68580" marR="68580" marT="0" marB="0" anchor="ctr"/>
                </a:tc>
                <a:extLst>
                  <a:ext uri="{0D108BD9-81ED-4DB2-BD59-A6C34878D82A}">
                    <a16:rowId xmlns:a16="http://schemas.microsoft.com/office/drawing/2014/main" val="10007"/>
                  </a:ext>
                </a:extLst>
              </a:tr>
              <a:tr h="304800">
                <a:tc>
                  <a:txBody>
                    <a:bodyPr/>
                    <a:lstStyle/>
                    <a:p>
                      <a:pPr>
                        <a:lnSpc>
                          <a:spcPct val="100000"/>
                        </a:lnSpc>
                      </a:pPr>
                      <a:r>
                        <a:rPr lang="en-US" sz="1400" b="1" dirty="0">
                          <a:latin typeface="+mj-lt"/>
                          <a:ea typeface="Times New Roman"/>
                          <a:cs typeface="Times New Roman"/>
                        </a:rPr>
                        <a:t>   </a:t>
                      </a:r>
                      <a:r>
                        <a:rPr lang="en-US" sz="1400" b="1" baseline="0" dirty="0">
                          <a:latin typeface="+mj-lt"/>
                          <a:ea typeface="Times New Roman"/>
                          <a:cs typeface="Times New Roman"/>
                        </a:rPr>
                        <a:t> Salary 2</a:t>
                      </a:r>
                      <a:r>
                        <a:rPr lang="en-US" sz="1400" b="1" baseline="30000" dirty="0">
                          <a:latin typeface="+mj-lt"/>
                          <a:ea typeface="Times New Roman"/>
                          <a:cs typeface="Times New Roman"/>
                        </a:rPr>
                        <a:t>nd</a:t>
                      </a:r>
                      <a:r>
                        <a:rPr lang="en-US" sz="1400" b="1" baseline="0" dirty="0">
                          <a:latin typeface="+mj-lt"/>
                          <a:ea typeface="Times New Roman"/>
                          <a:cs typeface="Times New Roman"/>
                        </a:rPr>
                        <a:t> quartile</a:t>
                      </a:r>
                      <a:endParaRPr lang="en-US" sz="1400" b="1" dirty="0">
                        <a:latin typeface="+mj-lt"/>
                        <a:ea typeface="Times New Roman"/>
                        <a:cs typeface="Times New Roman"/>
                      </a:endParaRPr>
                    </a:p>
                  </a:txBody>
                  <a:tcPr marL="68580" marR="68580" marT="0" marB="0" anchor="ctr"/>
                </a:tc>
                <a:tc>
                  <a:txBody>
                    <a:bodyPr/>
                    <a:lstStyle/>
                    <a:p>
                      <a:pPr algn="ctr"/>
                      <a:r>
                        <a:rPr lang="en-US" sz="1400" b="1" dirty="0"/>
                        <a:t>0.011</a:t>
                      </a:r>
                    </a:p>
                  </a:txBody>
                  <a:tcPr marL="68580" marR="68580" marT="0" marB="0" anchor="ctr"/>
                </a:tc>
                <a:tc>
                  <a:txBody>
                    <a:bodyPr/>
                    <a:lstStyle/>
                    <a:p>
                      <a:pPr algn="ctr"/>
                      <a:r>
                        <a:rPr lang="en-US" sz="1400" b="1" dirty="0"/>
                        <a:t>-0.003</a:t>
                      </a:r>
                    </a:p>
                  </a:txBody>
                  <a:tcPr marL="68580" marR="68580" marT="0" marB="0" anchor="ctr"/>
                </a:tc>
                <a:tc>
                  <a:txBody>
                    <a:bodyPr/>
                    <a:lstStyle/>
                    <a:p>
                      <a:pPr algn="ctr"/>
                      <a:r>
                        <a:rPr lang="en-US" sz="1400" b="1" dirty="0"/>
                        <a:t>-0.083</a:t>
                      </a:r>
                    </a:p>
                  </a:txBody>
                  <a:tcPr marL="68580" marR="68580" marT="0" marB="0" anchor="ctr"/>
                </a:tc>
                <a:extLst>
                  <a:ext uri="{0D108BD9-81ED-4DB2-BD59-A6C34878D82A}">
                    <a16:rowId xmlns:a16="http://schemas.microsoft.com/office/drawing/2014/main" val="10008"/>
                  </a:ext>
                </a:extLst>
              </a:tr>
              <a:tr h="304800">
                <a:tc>
                  <a:txBody>
                    <a:bodyPr/>
                    <a:lstStyle/>
                    <a:p>
                      <a:pPr>
                        <a:lnSpc>
                          <a:spcPct val="100000"/>
                        </a:lnSpc>
                      </a:pPr>
                      <a:r>
                        <a:rPr lang="en-US" sz="1400" b="1" dirty="0">
                          <a:latin typeface="+mj-lt"/>
                          <a:ea typeface="Times New Roman"/>
                          <a:cs typeface="Times New Roman"/>
                        </a:rPr>
                        <a:t>    Salary 3</a:t>
                      </a:r>
                      <a:r>
                        <a:rPr lang="en-US" sz="1400" b="1" baseline="30000" dirty="0">
                          <a:latin typeface="+mj-lt"/>
                          <a:ea typeface="Times New Roman"/>
                          <a:cs typeface="Times New Roman"/>
                        </a:rPr>
                        <a:t>rd</a:t>
                      </a:r>
                      <a:r>
                        <a:rPr lang="en-US" sz="1400" b="1" dirty="0">
                          <a:latin typeface="+mj-lt"/>
                          <a:ea typeface="Times New Roman"/>
                          <a:cs typeface="Times New Roman"/>
                        </a:rPr>
                        <a:t> quartile</a:t>
                      </a:r>
                    </a:p>
                  </a:txBody>
                  <a:tcPr marL="68580" marR="68580" marT="0" marB="0" anchor="ctr"/>
                </a:tc>
                <a:tc>
                  <a:txBody>
                    <a:bodyPr/>
                    <a:lstStyle/>
                    <a:p>
                      <a:pPr algn="ctr"/>
                      <a:r>
                        <a:rPr lang="en-US" sz="1400" b="1" dirty="0"/>
                        <a:t>0.029**</a:t>
                      </a:r>
                    </a:p>
                  </a:txBody>
                  <a:tcPr marL="68580" marR="68580" marT="0" marB="0" anchor="ctr"/>
                </a:tc>
                <a:tc>
                  <a:txBody>
                    <a:bodyPr/>
                    <a:lstStyle/>
                    <a:p>
                      <a:pPr algn="ctr"/>
                      <a:r>
                        <a:rPr lang="en-US" sz="1400" b="1" dirty="0"/>
                        <a:t>-0.004</a:t>
                      </a:r>
                    </a:p>
                  </a:txBody>
                  <a:tcPr marL="68580" marR="68580" marT="0" marB="0" anchor="ctr"/>
                </a:tc>
                <a:tc>
                  <a:txBody>
                    <a:bodyPr/>
                    <a:lstStyle/>
                    <a:p>
                      <a:pPr algn="ctr"/>
                      <a:r>
                        <a:rPr lang="en-US" sz="1400" b="1" dirty="0"/>
                        <a:t>-0.025**</a:t>
                      </a:r>
                    </a:p>
                  </a:txBody>
                  <a:tcPr marL="68580" marR="68580" marT="0" marB="0" anchor="ctr"/>
                </a:tc>
                <a:extLst>
                  <a:ext uri="{0D108BD9-81ED-4DB2-BD59-A6C34878D82A}">
                    <a16:rowId xmlns:a16="http://schemas.microsoft.com/office/drawing/2014/main" val="10009"/>
                  </a:ext>
                </a:extLst>
              </a:tr>
              <a:tr h="304800">
                <a:tc>
                  <a:txBody>
                    <a:bodyPr/>
                    <a:lstStyle/>
                    <a:p>
                      <a:pPr>
                        <a:lnSpc>
                          <a:spcPct val="100000"/>
                        </a:lnSpc>
                      </a:pPr>
                      <a:r>
                        <a:rPr lang="en-US" sz="1400" b="1" dirty="0">
                          <a:latin typeface="+mj-lt"/>
                          <a:ea typeface="Times New Roman"/>
                          <a:cs typeface="Times New Roman"/>
                        </a:rPr>
                        <a:t>    Salary 4</a:t>
                      </a:r>
                      <a:r>
                        <a:rPr lang="en-US" sz="1400" b="1" baseline="30000" dirty="0">
                          <a:latin typeface="+mj-lt"/>
                          <a:ea typeface="Times New Roman"/>
                          <a:cs typeface="Times New Roman"/>
                        </a:rPr>
                        <a:t>th</a:t>
                      </a:r>
                      <a:r>
                        <a:rPr lang="en-US" sz="1400" b="1" dirty="0">
                          <a:latin typeface="+mj-lt"/>
                          <a:ea typeface="Times New Roman"/>
                          <a:cs typeface="Times New Roman"/>
                        </a:rPr>
                        <a:t> quartile</a:t>
                      </a:r>
                    </a:p>
                  </a:txBody>
                  <a:tcPr marL="68580" marR="68580" marT="0" marB="0" anchor="ctr"/>
                </a:tc>
                <a:tc>
                  <a:txBody>
                    <a:bodyPr/>
                    <a:lstStyle/>
                    <a:p>
                      <a:pPr algn="ctr"/>
                      <a:r>
                        <a:rPr lang="en-US" sz="1400" b="1" dirty="0"/>
                        <a:t>0.076**</a:t>
                      </a:r>
                    </a:p>
                  </a:txBody>
                  <a:tcPr marL="68580" marR="68580" marT="0" marB="0" anchor="ctr"/>
                </a:tc>
                <a:tc>
                  <a:txBody>
                    <a:bodyPr/>
                    <a:lstStyle/>
                    <a:p>
                      <a:pPr algn="ctr"/>
                      <a:r>
                        <a:rPr lang="en-US" sz="1400" b="1" dirty="0"/>
                        <a:t>-0.033**</a:t>
                      </a:r>
                    </a:p>
                  </a:txBody>
                  <a:tcPr marL="68580" marR="68580" marT="0" marB="0" anchor="ctr"/>
                </a:tc>
                <a:tc>
                  <a:txBody>
                    <a:bodyPr/>
                    <a:lstStyle/>
                    <a:p>
                      <a:pPr algn="ctr"/>
                      <a:r>
                        <a:rPr lang="en-US" sz="1400" b="1" dirty="0"/>
                        <a:t>-0.043**</a:t>
                      </a:r>
                    </a:p>
                  </a:txBody>
                  <a:tcPr marL="68580" marR="68580" marT="0" marB="0" anchor="ctr"/>
                </a:tc>
                <a:extLst>
                  <a:ext uri="{0D108BD9-81ED-4DB2-BD59-A6C34878D82A}">
                    <a16:rowId xmlns:a16="http://schemas.microsoft.com/office/drawing/2014/main" val="10010"/>
                  </a:ext>
                </a:extLst>
              </a:tr>
              <a:tr h="304800">
                <a:tc>
                  <a:txBody>
                    <a:bodyPr/>
                    <a:lstStyle/>
                    <a:p>
                      <a:pPr>
                        <a:lnSpc>
                          <a:spcPct val="100000"/>
                        </a:lnSpc>
                      </a:pPr>
                      <a:r>
                        <a:rPr lang="en-US" sz="1400" b="1" dirty="0">
                          <a:latin typeface="+mj-lt"/>
                          <a:ea typeface="Times New Roman"/>
                          <a:cs typeface="Times New Roman"/>
                        </a:rPr>
                        <a:t>Number</a:t>
                      </a:r>
                      <a:r>
                        <a:rPr lang="en-US" sz="1400" b="1" baseline="0" dirty="0">
                          <a:latin typeface="+mj-lt"/>
                          <a:ea typeface="Times New Roman"/>
                          <a:cs typeface="Times New Roman"/>
                        </a:rPr>
                        <a:t> of </a:t>
                      </a:r>
                      <a:r>
                        <a:rPr lang="en-US" sz="1400" b="1" dirty="0">
                          <a:latin typeface="+mj-lt"/>
                          <a:ea typeface="Times New Roman"/>
                          <a:cs typeface="Times New Roman"/>
                        </a:rPr>
                        <a:t>targeted drugs</a:t>
                      </a:r>
                    </a:p>
                  </a:txBody>
                  <a:tcPr marL="68580" marR="68580" marT="0" marB="0" anchor="ctr"/>
                </a:tc>
                <a:tc>
                  <a:txBody>
                    <a:bodyPr/>
                    <a:lstStyle/>
                    <a:p>
                      <a:pPr algn="ctr"/>
                      <a:r>
                        <a:rPr lang="en-US" sz="1400" b="1" dirty="0"/>
                        <a:t>0.007**</a:t>
                      </a:r>
                    </a:p>
                  </a:txBody>
                  <a:tcPr marL="68580" marR="68580" marT="0" marB="0" anchor="ctr"/>
                </a:tc>
                <a:tc>
                  <a:txBody>
                    <a:bodyPr/>
                    <a:lstStyle/>
                    <a:p>
                      <a:pPr algn="ctr"/>
                      <a:r>
                        <a:rPr lang="en-US" sz="1400" b="1" dirty="0"/>
                        <a:t>0.025**</a:t>
                      </a:r>
                    </a:p>
                  </a:txBody>
                  <a:tcPr marL="68580" marR="68580" marT="0" marB="0" anchor="ctr"/>
                </a:tc>
                <a:tc>
                  <a:txBody>
                    <a:bodyPr/>
                    <a:lstStyle/>
                    <a:p>
                      <a:pPr algn="ctr"/>
                      <a:r>
                        <a:rPr lang="en-US" sz="1400" b="1" dirty="0"/>
                        <a:t>-0.032**</a:t>
                      </a:r>
                    </a:p>
                  </a:txBody>
                  <a:tcPr marL="68580" marR="68580" marT="0" marB="0" anchor="ctr"/>
                </a:tc>
                <a:extLst>
                  <a:ext uri="{0D108BD9-81ED-4DB2-BD59-A6C34878D82A}">
                    <a16:rowId xmlns:a16="http://schemas.microsoft.com/office/drawing/2014/main" val="10011"/>
                  </a:ext>
                </a:extLst>
              </a:tr>
              <a:tr h="304800">
                <a:tc>
                  <a:txBody>
                    <a:bodyPr/>
                    <a:lstStyle/>
                    <a:p>
                      <a:pPr>
                        <a:lnSpc>
                          <a:spcPct val="100000"/>
                        </a:lnSpc>
                      </a:pPr>
                      <a:r>
                        <a:rPr lang="en-US" sz="1400" b="1" dirty="0">
                          <a:latin typeface="+mj-lt"/>
                          <a:ea typeface="Times New Roman"/>
                          <a:cs typeface="Times New Roman"/>
                        </a:rPr>
                        <a:t>Past PDC</a:t>
                      </a:r>
                    </a:p>
                  </a:txBody>
                  <a:tcPr marL="68580" marR="68580" marT="0" marB="0" anchor="ctr"/>
                </a:tc>
                <a:tc>
                  <a:txBody>
                    <a:bodyPr/>
                    <a:lstStyle/>
                    <a:p>
                      <a:pPr algn="ctr"/>
                      <a:r>
                        <a:rPr lang="en-US" sz="1400" b="1" dirty="0"/>
                        <a:t>0.001**</a:t>
                      </a:r>
                    </a:p>
                  </a:txBody>
                  <a:tcPr marL="68580" marR="68580" marT="0" marB="0" anchor="ctr"/>
                </a:tc>
                <a:tc>
                  <a:txBody>
                    <a:bodyPr/>
                    <a:lstStyle/>
                    <a:p>
                      <a:pPr algn="ctr"/>
                      <a:r>
                        <a:rPr lang="en-US" sz="1400" b="1" dirty="0"/>
                        <a:t>0.001**</a:t>
                      </a:r>
                    </a:p>
                  </a:txBody>
                  <a:tcPr marL="68580" marR="68580" marT="0" marB="0" anchor="ctr"/>
                </a:tc>
                <a:tc>
                  <a:txBody>
                    <a:bodyPr/>
                    <a:lstStyle/>
                    <a:p>
                      <a:pPr algn="ctr"/>
                      <a:r>
                        <a:rPr lang="en-US" sz="1400" b="1" dirty="0"/>
                        <a:t>-0.002**</a:t>
                      </a:r>
                    </a:p>
                  </a:txBody>
                  <a:tcPr marL="68580" marR="68580" marT="0" marB="0" anchor="ctr"/>
                </a:tc>
                <a:extLst>
                  <a:ext uri="{0D108BD9-81ED-4DB2-BD59-A6C34878D82A}">
                    <a16:rowId xmlns:a16="http://schemas.microsoft.com/office/drawing/2014/main" val="10012"/>
                  </a:ext>
                </a:extLst>
              </a:tr>
              <a:tr h="304800">
                <a:tc>
                  <a:txBody>
                    <a:bodyPr/>
                    <a:lstStyle/>
                    <a:p>
                      <a:pPr>
                        <a:lnSpc>
                          <a:spcPct val="100000"/>
                        </a:lnSpc>
                      </a:pPr>
                      <a:r>
                        <a:rPr lang="en-US" sz="1400" b="1" dirty="0">
                          <a:latin typeface="+mj-lt"/>
                          <a:ea typeface="Times New Roman"/>
                          <a:cs typeface="Times New Roman"/>
                        </a:rPr>
                        <a:t>Past PDC </a:t>
                      </a:r>
                      <a:r>
                        <a:rPr lang="en-US" sz="1400" b="1" baseline="0" dirty="0">
                          <a:latin typeface="+mj-lt"/>
                          <a:ea typeface="Times New Roman"/>
                          <a:cs typeface="Times New Roman"/>
                        </a:rPr>
                        <a:t>missing</a:t>
                      </a:r>
                      <a:endParaRPr lang="en-US" sz="1400" b="1" dirty="0">
                        <a:latin typeface="+mj-lt"/>
                        <a:ea typeface="Times New Roman"/>
                        <a:cs typeface="Times New Roman"/>
                      </a:endParaRPr>
                    </a:p>
                  </a:txBody>
                  <a:tcPr marL="68580" marR="68580" marT="0" marB="0" anchor="ctr"/>
                </a:tc>
                <a:tc>
                  <a:txBody>
                    <a:bodyPr/>
                    <a:lstStyle/>
                    <a:p>
                      <a:pPr algn="ctr"/>
                      <a:r>
                        <a:rPr lang="en-US" sz="1400" b="1" dirty="0"/>
                        <a:t>0.036**</a:t>
                      </a:r>
                    </a:p>
                  </a:txBody>
                  <a:tcPr marL="68580" marR="68580" marT="0" marB="0" anchor="ctr"/>
                </a:tc>
                <a:tc>
                  <a:txBody>
                    <a:bodyPr/>
                    <a:lstStyle/>
                    <a:p>
                      <a:pPr algn="ctr"/>
                      <a:r>
                        <a:rPr lang="en-US" sz="1400" b="1" dirty="0"/>
                        <a:t>0.026*</a:t>
                      </a:r>
                    </a:p>
                  </a:txBody>
                  <a:tcPr marL="68580" marR="68580" marT="0" marB="0" anchor="ctr"/>
                </a:tc>
                <a:tc>
                  <a:txBody>
                    <a:bodyPr/>
                    <a:lstStyle/>
                    <a:p>
                      <a:pPr algn="ctr"/>
                      <a:r>
                        <a:rPr lang="en-US" sz="1400" b="1" dirty="0"/>
                        <a:t>-0.062**</a:t>
                      </a:r>
                    </a:p>
                  </a:txBody>
                  <a:tcPr marL="68580" marR="68580" marT="0" marB="0" anchor="ctr"/>
                </a:tc>
                <a:extLst>
                  <a:ext uri="{0D108BD9-81ED-4DB2-BD59-A6C34878D82A}">
                    <a16:rowId xmlns:a16="http://schemas.microsoft.com/office/drawing/2014/main" val="10013"/>
                  </a:ext>
                </a:extLst>
              </a:tr>
              <a:tr h="304800">
                <a:tc>
                  <a:txBody>
                    <a:bodyPr/>
                    <a:lstStyle/>
                    <a:p>
                      <a:pPr>
                        <a:lnSpc>
                          <a:spcPct val="100000"/>
                        </a:lnSpc>
                      </a:pPr>
                      <a:r>
                        <a:rPr lang="en-US" sz="1400" b="1" dirty="0">
                          <a:latin typeface="+mj-lt"/>
                          <a:ea typeface="Times New Roman"/>
                          <a:cs typeface="Times New Roman"/>
                        </a:rPr>
                        <a:t>Potential</a:t>
                      </a:r>
                      <a:r>
                        <a:rPr lang="en-US" sz="1400" b="1" baseline="0" dirty="0">
                          <a:latin typeface="+mj-lt"/>
                          <a:ea typeface="Times New Roman"/>
                          <a:cs typeface="Times New Roman"/>
                        </a:rPr>
                        <a:t> s</a:t>
                      </a:r>
                      <a:r>
                        <a:rPr lang="en-US" sz="1400" b="1" dirty="0">
                          <a:latin typeface="+mj-lt"/>
                          <a:ea typeface="Times New Roman"/>
                          <a:cs typeface="Times New Roman"/>
                        </a:rPr>
                        <a:t>avings ($100)</a:t>
                      </a:r>
                    </a:p>
                  </a:txBody>
                  <a:tcPr marL="68580" marR="68580" marT="0" marB="0" anchor="ctr"/>
                </a:tc>
                <a:tc>
                  <a:txBody>
                    <a:bodyPr/>
                    <a:lstStyle/>
                    <a:p>
                      <a:pPr algn="ctr"/>
                      <a:r>
                        <a:rPr lang="en-US" sz="1400" b="1" dirty="0"/>
                        <a:t>0.010*</a:t>
                      </a:r>
                    </a:p>
                  </a:txBody>
                  <a:tcPr marL="68580" marR="68580" marT="0" marB="0" anchor="ctr"/>
                </a:tc>
                <a:tc>
                  <a:txBody>
                    <a:bodyPr/>
                    <a:lstStyle/>
                    <a:p>
                      <a:pPr algn="ctr"/>
                      <a:r>
                        <a:rPr lang="en-US" sz="1400" b="1" dirty="0"/>
                        <a:t>0.002</a:t>
                      </a:r>
                    </a:p>
                  </a:txBody>
                  <a:tcPr marL="68580" marR="68580" marT="0" marB="0" anchor="ctr"/>
                </a:tc>
                <a:tc>
                  <a:txBody>
                    <a:bodyPr/>
                    <a:lstStyle/>
                    <a:p>
                      <a:pPr algn="ctr"/>
                      <a:r>
                        <a:rPr lang="en-US" sz="1400" b="1" dirty="0"/>
                        <a:t>-0.012*</a:t>
                      </a:r>
                    </a:p>
                  </a:txBody>
                  <a:tcPr marL="68580" marR="68580" marT="0" marB="0" anchor="ctr"/>
                </a:tc>
                <a:extLst>
                  <a:ext uri="{0D108BD9-81ED-4DB2-BD59-A6C34878D82A}">
                    <a16:rowId xmlns:a16="http://schemas.microsoft.com/office/drawing/2014/main" val="10014"/>
                  </a:ext>
                </a:extLst>
              </a:tr>
              <a:tr h="304800">
                <a:tc>
                  <a:txBody>
                    <a:bodyPr/>
                    <a:lstStyle/>
                    <a:p>
                      <a:pPr>
                        <a:lnSpc>
                          <a:spcPct val="100000"/>
                        </a:lnSpc>
                      </a:pPr>
                      <a:r>
                        <a:rPr lang="en-US" sz="1400" b="1" dirty="0">
                          <a:latin typeface="+mj-lt"/>
                          <a:ea typeface="Times New Roman"/>
                          <a:cs typeface="Times New Roman"/>
                        </a:rPr>
                        <a:t>Disease class effects</a:t>
                      </a:r>
                    </a:p>
                  </a:txBody>
                  <a:tcPr marL="68580" marR="68580" marT="0" marB="0" anchor="ctr"/>
                </a:tc>
                <a:tc gridSpan="3">
                  <a:txBody>
                    <a:bodyPr/>
                    <a:lstStyle/>
                    <a:p>
                      <a:pPr algn="ctr">
                        <a:lnSpc>
                          <a:spcPct val="100000"/>
                        </a:lnSpc>
                      </a:pPr>
                      <a:r>
                        <a:rPr lang="en-US" sz="1400" b="1" dirty="0">
                          <a:latin typeface="+mj-lt"/>
                          <a:ea typeface="Times New Roman"/>
                          <a:cs typeface="Times New Roman"/>
                        </a:rPr>
                        <a:t>Yes</a:t>
                      </a:r>
                    </a:p>
                  </a:txBody>
                  <a:tcPr marL="68580" marR="68580" marT="0" marB="0" anchor="ctr"/>
                </a:tc>
                <a:tc hMerge="1">
                  <a:txBody>
                    <a:bodyPr/>
                    <a:lstStyle/>
                    <a:p>
                      <a:pPr algn="ctr">
                        <a:lnSpc>
                          <a:spcPct val="100000"/>
                        </a:lnSpc>
                      </a:pPr>
                      <a:endParaRPr lang="en-US" sz="1600" b="1" dirty="0">
                        <a:latin typeface="+mj-lt"/>
                        <a:ea typeface="Times New Roman"/>
                        <a:cs typeface="Times New Roman"/>
                      </a:endParaRPr>
                    </a:p>
                  </a:txBody>
                  <a:tcPr marL="68580" marR="68580" marT="0" marB="0" anchor="ctr"/>
                </a:tc>
                <a:tc hMerge="1">
                  <a:txBody>
                    <a:bodyPr/>
                    <a:lstStyle/>
                    <a:p>
                      <a:pPr algn="ctr">
                        <a:lnSpc>
                          <a:spcPct val="100000"/>
                        </a:lnSpc>
                      </a:pPr>
                      <a:endParaRPr lang="en-US" sz="1600" b="1" dirty="0">
                        <a:latin typeface="+mj-lt"/>
                        <a:ea typeface="Times New Roman"/>
                        <a:cs typeface="Times New Roman"/>
                      </a:endParaRPr>
                    </a:p>
                  </a:txBody>
                  <a:tcPr marL="68580" marR="68580" marT="0" marB="0" anchor="ctr"/>
                </a:tc>
                <a:extLst>
                  <a:ext uri="{0D108BD9-81ED-4DB2-BD59-A6C34878D82A}">
                    <a16:rowId xmlns:a16="http://schemas.microsoft.com/office/drawing/2014/main" val="10015"/>
                  </a:ext>
                </a:extLst>
              </a:tr>
              <a:tr h="228600">
                <a:tc>
                  <a:txBody>
                    <a:bodyPr/>
                    <a:lstStyle/>
                    <a:p>
                      <a:pPr>
                        <a:lnSpc>
                          <a:spcPct val="100000"/>
                        </a:lnSpc>
                      </a:pPr>
                      <a:r>
                        <a:rPr lang="en-US" sz="1400" b="1" i="1">
                          <a:latin typeface="+mj-lt"/>
                          <a:ea typeface="Times New Roman"/>
                          <a:cs typeface="Times New Roman"/>
                        </a:rPr>
                        <a:t>Pseudo R</a:t>
                      </a:r>
                      <a:r>
                        <a:rPr lang="en-US" sz="1400" b="1" i="1" baseline="30000">
                          <a:latin typeface="+mj-lt"/>
                          <a:ea typeface="Times New Roman"/>
                          <a:cs typeface="Times New Roman"/>
                        </a:rPr>
                        <a:t>2</a:t>
                      </a:r>
                      <a:endParaRPr lang="en-US" sz="1400" b="1">
                        <a:latin typeface="+mj-lt"/>
                        <a:ea typeface="Times New Roman"/>
                        <a:cs typeface="Times New Roman"/>
                      </a:endParaRPr>
                    </a:p>
                  </a:txBody>
                  <a:tcPr marL="68580" marR="68580" marT="0" marB="0" anchor="ctr"/>
                </a:tc>
                <a:tc gridSpan="3">
                  <a:txBody>
                    <a:bodyPr/>
                    <a:lstStyle/>
                    <a:p>
                      <a:pPr algn="ctr">
                        <a:lnSpc>
                          <a:spcPct val="100000"/>
                        </a:lnSpc>
                      </a:pPr>
                      <a:r>
                        <a:rPr lang="en-US" sz="1400" b="1" dirty="0">
                          <a:latin typeface="+mj-lt"/>
                          <a:ea typeface="Times New Roman"/>
                          <a:cs typeface="Times New Roman"/>
                        </a:rPr>
                        <a:t>0.052</a:t>
                      </a:r>
                    </a:p>
                  </a:txBody>
                  <a:tcPr marL="68580" marR="68580" marT="0" marB="0" anchor="ctr"/>
                </a:tc>
                <a:tc hMerge="1">
                  <a:txBody>
                    <a:bodyPr/>
                    <a:lstStyle/>
                    <a:p>
                      <a:pPr algn="ctr">
                        <a:lnSpc>
                          <a:spcPct val="100000"/>
                        </a:lnSpc>
                      </a:pPr>
                      <a:endParaRPr lang="en-US" sz="1600" b="1" dirty="0">
                        <a:latin typeface="+mj-lt"/>
                        <a:ea typeface="Times New Roman"/>
                        <a:cs typeface="Times New Roman"/>
                      </a:endParaRPr>
                    </a:p>
                  </a:txBody>
                  <a:tcPr marL="68580" marR="68580" marT="0" marB="0" anchor="ctr"/>
                </a:tc>
                <a:tc hMerge="1">
                  <a:txBody>
                    <a:bodyPr/>
                    <a:lstStyle/>
                    <a:p>
                      <a:pPr algn="ctr">
                        <a:lnSpc>
                          <a:spcPct val="100000"/>
                        </a:lnSpc>
                      </a:pPr>
                      <a:endParaRPr lang="en-US" sz="1600" b="1" dirty="0">
                        <a:latin typeface="+mj-lt"/>
                        <a:ea typeface="Times New Roman"/>
                        <a:cs typeface="Times New Roman"/>
                      </a:endParaRPr>
                    </a:p>
                  </a:txBody>
                  <a:tcPr marL="68580" marR="68580" marT="0" marB="0" anchor="ctr"/>
                </a:tc>
                <a:extLst>
                  <a:ext uri="{0D108BD9-81ED-4DB2-BD59-A6C34878D82A}">
                    <a16:rowId xmlns:a16="http://schemas.microsoft.com/office/drawing/2014/main" val="10016"/>
                  </a:ext>
                </a:extLst>
              </a:tr>
              <a:tr h="304800">
                <a:tc>
                  <a:txBody>
                    <a:bodyPr/>
                    <a:lstStyle/>
                    <a:p>
                      <a:pPr>
                        <a:lnSpc>
                          <a:spcPct val="100000"/>
                        </a:lnSpc>
                      </a:pPr>
                      <a:r>
                        <a:rPr lang="en-US" sz="1400" b="1" dirty="0">
                          <a:latin typeface="+mj-lt"/>
                          <a:ea typeface="Times New Roman"/>
                          <a:cs typeface="Times New Roman"/>
                        </a:rPr>
                        <a:t>Sample size</a:t>
                      </a:r>
                    </a:p>
                  </a:txBody>
                  <a:tcPr marL="68580" marR="68580" marT="0" marB="0" anchor="ctr"/>
                </a:tc>
                <a:tc gridSpan="3">
                  <a:txBody>
                    <a:bodyPr/>
                    <a:lstStyle/>
                    <a:p>
                      <a:pPr algn="ctr">
                        <a:lnSpc>
                          <a:spcPct val="100000"/>
                        </a:lnSpc>
                      </a:pPr>
                      <a:r>
                        <a:rPr lang="en-US" sz="1400" b="1" dirty="0">
                          <a:latin typeface="+mj-lt"/>
                          <a:ea typeface="Times New Roman"/>
                          <a:cs typeface="Times New Roman"/>
                        </a:rPr>
                        <a:t>N=49,036</a:t>
                      </a:r>
                    </a:p>
                  </a:txBody>
                  <a:tcPr marL="68580" marR="68580" marT="0" marB="0" anchor="ctr"/>
                </a:tc>
                <a:tc hMerge="1">
                  <a:txBody>
                    <a:bodyPr/>
                    <a:lstStyle/>
                    <a:p>
                      <a:pPr algn="ctr">
                        <a:lnSpc>
                          <a:spcPct val="100000"/>
                        </a:lnSpc>
                      </a:pPr>
                      <a:endParaRPr lang="en-US" sz="1600" b="1" dirty="0">
                        <a:latin typeface="+mj-lt"/>
                        <a:ea typeface="Times New Roman"/>
                        <a:cs typeface="Times New Roman"/>
                      </a:endParaRPr>
                    </a:p>
                  </a:txBody>
                  <a:tcPr marL="68580" marR="68580" marT="0" marB="0" anchor="ctr"/>
                </a:tc>
                <a:tc hMerge="1">
                  <a:txBody>
                    <a:bodyPr/>
                    <a:lstStyle/>
                    <a:p>
                      <a:pPr algn="ctr">
                        <a:lnSpc>
                          <a:spcPct val="100000"/>
                        </a:lnSpc>
                      </a:pPr>
                      <a:endParaRPr lang="en-US" sz="1600" b="1" dirty="0">
                        <a:latin typeface="+mj-lt"/>
                        <a:ea typeface="Times New Roman"/>
                        <a:cs typeface="Times New Roman"/>
                      </a:endParaRPr>
                    </a:p>
                  </a:txBody>
                  <a:tcPr marL="68580" marR="68580" marT="0" marB="0" anchor="ctr"/>
                </a:tc>
                <a:extLst>
                  <a:ext uri="{0D108BD9-81ED-4DB2-BD59-A6C34878D82A}">
                    <a16:rowId xmlns:a16="http://schemas.microsoft.com/office/drawing/2014/main" val="10017"/>
                  </a:ext>
                </a:extLst>
              </a:tr>
            </a:tbl>
          </a:graphicData>
        </a:graphic>
      </p:graphicFrame>
      <p:sp>
        <p:nvSpPr>
          <p:cNvPr id="4" name="Slide Number Placeholder 3"/>
          <p:cNvSpPr>
            <a:spLocks noGrp="1"/>
          </p:cNvSpPr>
          <p:nvPr>
            <p:ph type="sldNum" sz="quarter" idx="12"/>
          </p:nvPr>
        </p:nvSpPr>
        <p:spPr/>
        <p:txBody>
          <a:bodyPr>
            <a:normAutofit fontScale="85000" lnSpcReduction="20000"/>
          </a:bodyPr>
          <a:lstStyle/>
          <a:p>
            <a:pPr>
              <a:defRPr/>
            </a:pPr>
            <a:fld id="{BDF73CC1-58C0-4D20-8C7D-B84E3ED225D9}" type="slidenum">
              <a:rPr lang="en-US" smtClean="0"/>
              <a:pPr>
                <a:defRPr/>
              </a:pPr>
              <a:t>51</a:t>
            </a:fld>
            <a:endParaRPr lang="en-US"/>
          </a:p>
        </p:txBody>
      </p:sp>
    </p:spTree>
    <p:extLst>
      <p:ext uri="{BB962C8B-B14F-4D97-AF65-F5344CB8AC3E}">
        <p14:creationId xmlns:p14="http://schemas.microsoft.com/office/powerpoint/2010/main" val="9310253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Characteristics by Choice Outcome</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517729115"/>
              </p:ext>
            </p:extLst>
          </p:nvPr>
        </p:nvGraphicFramePr>
        <p:xfrm>
          <a:off x="609600" y="1600200"/>
          <a:ext cx="7848600" cy="4894681"/>
        </p:xfrm>
        <a:graphic>
          <a:graphicData uri="http://schemas.openxmlformats.org/drawingml/2006/table">
            <a:tbl>
              <a:tblPr firstRow="1" bandRow="1">
                <a:tableStyleId>{5C22544A-7EE6-4342-B048-85BDC9FD1C3A}</a:tableStyleId>
              </a:tblPr>
              <a:tblGrid>
                <a:gridCol w="2616200">
                  <a:extLst>
                    <a:ext uri="{9D8B030D-6E8A-4147-A177-3AD203B41FA5}">
                      <a16:colId xmlns:a16="http://schemas.microsoft.com/office/drawing/2014/main" val="20000"/>
                    </a:ext>
                  </a:extLst>
                </a:gridCol>
                <a:gridCol w="2616200">
                  <a:extLst>
                    <a:ext uri="{9D8B030D-6E8A-4147-A177-3AD203B41FA5}">
                      <a16:colId xmlns:a16="http://schemas.microsoft.com/office/drawing/2014/main" val="20001"/>
                    </a:ext>
                  </a:extLst>
                </a:gridCol>
                <a:gridCol w="2616200">
                  <a:extLst>
                    <a:ext uri="{9D8B030D-6E8A-4147-A177-3AD203B41FA5}">
                      <a16:colId xmlns:a16="http://schemas.microsoft.com/office/drawing/2014/main" val="20002"/>
                    </a:ext>
                  </a:extLst>
                </a:gridCol>
              </a:tblGrid>
              <a:tr h="507902">
                <a:tc>
                  <a:txBody>
                    <a:bodyPr/>
                    <a:lstStyle/>
                    <a:p>
                      <a:pPr algn="ctr">
                        <a:lnSpc>
                          <a:spcPct val="100000"/>
                        </a:lnSpc>
                      </a:pPr>
                      <a:r>
                        <a:rPr lang="en-US" sz="2400" dirty="0">
                          <a:latin typeface="+mj-lt"/>
                          <a:ea typeface="Times New Roman"/>
                          <a:cs typeface="Times New Roman"/>
                        </a:rPr>
                        <a:t>Home</a:t>
                      </a:r>
                      <a:r>
                        <a:rPr lang="en-US" sz="2400" baseline="0" dirty="0">
                          <a:latin typeface="+mj-lt"/>
                          <a:ea typeface="Times New Roman"/>
                          <a:cs typeface="Times New Roman"/>
                        </a:rPr>
                        <a:t> Delivery</a:t>
                      </a:r>
                      <a:endParaRPr lang="en-US" sz="2400" dirty="0">
                        <a:latin typeface="+mj-lt"/>
                        <a:ea typeface="Times New Roman"/>
                        <a:cs typeface="Times New Roman"/>
                      </a:endParaRPr>
                    </a:p>
                  </a:txBody>
                  <a:tcPr marL="68580" marR="68580" marT="0" marB="0" anchor="ctr"/>
                </a:tc>
                <a:tc>
                  <a:txBody>
                    <a:bodyPr/>
                    <a:lstStyle/>
                    <a:p>
                      <a:pPr algn="ctr">
                        <a:lnSpc>
                          <a:spcPct val="100000"/>
                        </a:lnSpc>
                      </a:pPr>
                      <a:r>
                        <a:rPr lang="en-US" sz="2400" dirty="0">
                          <a:latin typeface="+mj-lt"/>
                          <a:ea typeface="Times New Roman"/>
                          <a:cs typeface="Times New Roman"/>
                        </a:rPr>
                        <a:t>Retail</a:t>
                      </a:r>
                    </a:p>
                  </a:txBody>
                  <a:tcPr marL="68580" marR="68580" marT="0" marB="0" anchor="ctr"/>
                </a:tc>
                <a:tc>
                  <a:txBody>
                    <a:bodyPr/>
                    <a:lstStyle/>
                    <a:p>
                      <a:pPr algn="ctr">
                        <a:lnSpc>
                          <a:spcPct val="100000"/>
                        </a:lnSpc>
                      </a:pPr>
                      <a:r>
                        <a:rPr lang="en-US" sz="2400" dirty="0">
                          <a:latin typeface="+mj-lt"/>
                          <a:ea typeface="Times New Roman"/>
                          <a:cs typeface="Times New Roman"/>
                        </a:rPr>
                        <a:t>No Choice</a:t>
                      </a:r>
                    </a:p>
                  </a:txBody>
                  <a:tcPr marL="68580" marR="68580" marT="0" marB="0" anchor="ctr"/>
                </a:tc>
                <a:extLst>
                  <a:ext uri="{0D108BD9-81ED-4DB2-BD59-A6C34878D82A}">
                    <a16:rowId xmlns:a16="http://schemas.microsoft.com/office/drawing/2014/main" val="10000"/>
                  </a:ext>
                </a:extLst>
              </a:tr>
              <a:tr h="507902">
                <a:tc>
                  <a:txBody>
                    <a:bodyPr/>
                    <a:lstStyle/>
                    <a:p>
                      <a:pPr algn="ctr">
                        <a:lnSpc>
                          <a:spcPct val="115000"/>
                        </a:lnSpc>
                      </a:pPr>
                      <a:endParaRPr lang="en-US" sz="2000" b="1" dirty="0">
                        <a:latin typeface="+mj-lt"/>
                        <a:ea typeface="Times New Roman"/>
                        <a:cs typeface="Times New Roman"/>
                      </a:endParaRPr>
                    </a:p>
                  </a:txBody>
                  <a:tcPr marL="68580" marR="68580" marT="0" marB="0" anchor="ctr">
                    <a:solidFill>
                      <a:srgbClr val="CDE0E8"/>
                    </a:solidFill>
                  </a:tcPr>
                </a:tc>
                <a:tc>
                  <a:txBody>
                    <a:bodyPr/>
                    <a:lstStyle/>
                    <a:p>
                      <a:pPr algn="ctr">
                        <a:lnSpc>
                          <a:spcPct val="115000"/>
                        </a:lnSpc>
                      </a:pPr>
                      <a:r>
                        <a:rPr lang="en-US" sz="2000" b="1" dirty="0">
                          <a:latin typeface="+mj-lt"/>
                          <a:ea typeface="Times New Roman"/>
                          <a:cs typeface="Times New Roman"/>
                        </a:rPr>
                        <a:t>Female</a:t>
                      </a:r>
                    </a:p>
                  </a:txBody>
                  <a:tcPr marL="68580" marR="68580" marT="0" marB="0" anchor="ctr">
                    <a:solidFill>
                      <a:srgbClr val="E8F0F4"/>
                    </a:solidFill>
                  </a:tcPr>
                </a:tc>
                <a:tc>
                  <a:txBody>
                    <a:bodyPr/>
                    <a:lstStyle/>
                    <a:p>
                      <a:pPr algn="ctr">
                        <a:lnSpc>
                          <a:spcPct val="115000"/>
                        </a:lnSpc>
                      </a:pPr>
                      <a:r>
                        <a:rPr lang="en-US" sz="2000" b="1" dirty="0">
                          <a:latin typeface="+mj-lt"/>
                          <a:ea typeface="Times New Roman"/>
                          <a:cs typeface="Times New Roman"/>
                        </a:rPr>
                        <a:t>Male</a:t>
                      </a:r>
                    </a:p>
                  </a:txBody>
                  <a:tcPr marL="68580" marR="68580" marT="0" marB="0" anchor="ctr">
                    <a:solidFill>
                      <a:srgbClr val="CDE0E8"/>
                    </a:solidFill>
                  </a:tcPr>
                </a:tc>
                <a:extLst>
                  <a:ext uri="{0D108BD9-81ED-4DB2-BD59-A6C34878D82A}">
                    <a16:rowId xmlns:a16="http://schemas.microsoft.com/office/drawing/2014/main" val="10001"/>
                  </a:ext>
                </a:extLst>
              </a:tr>
              <a:tr h="507902">
                <a:tc>
                  <a:txBody>
                    <a:bodyPr/>
                    <a:lstStyle/>
                    <a:p>
                      <a:pPr algn="ctr">
                        <a:lnSpc>
                          <a:spcPct val="115000"/>
                        </a:lnSpc>
                      </a:pPr>
                      <a:r>
                        <a:rPr lang="en-US" sz="2000" b="1" dirty="0">
                          <a:latin typeface="+mj-lt"/>
                          <a:ea typeface="Times New Roman"/>
                          <a:cs typeface="Times New Roman"/>
                        </a:rPr>
                        <a:t>Older</a:t>
                      </a:r>
                    </a:p>
                  </a:txBody>
                  <a:tcPr marL="68580" marR="68580" marT="0" marB="0" anchor="ctr">
                    <a:solidFill>
                      <a:srgbClr val="CDE0E8"/>
                    </a:solidFill>
                  </a:tcPr>
                </a:tc>
                <a:tc>
                  <a:txBody>
                    <a:bodyPr/>
                    <a:lstStyle/>
                    <a:p>
                      <a:pPr algn="ctr">
                        <a:lnSpc>
                          <a:spcPct val="115000"/>
                        </a:lnSpc>
                      </a:pPr>
                      <a:endParaRPr lang="en-US" sz="2000" b="1" dirty="0">
                        <a:latin typeface="+mj-lt"/>
                        <a:ea typeface="Times New Roman"/>
                        <a:cs typeface="Times New Roman"/>
                      </a:endParaRPr>
                    </a:p>
                  </a:txBody>
                  <a:tcPr marL="68580" marR="68580" marT="0" marB="0" anchor="ctr">
                    <a:solidFill>
                      <a:srgbClr val="E8F0F4"/>
                    </a:solidFill>
                  </a:tcPr>
                </a:tc>
                <a:tc>
                  <a:txBody>
                    <a:bodyPr/>
                    <a:lstStyle/>
                    <a:p>
                      <a:pPr algn="ctr">
                        <a:lnSpc>
                          <a:spcPct val="115000"/>
                        </a:lnSpc>
                      </a:pPr>
                      <a:r>
                        <a:rPr lang="en-US" sz="2000" b="1" dirty="0">
                          <a:latin typeface="+mj-lt"/>
                          <a:ea typeface="Times New Roman"/>
                          <a:cs typeface="Times New Roman"/>
                        </a:rPr>
                        <a:t>Younger</a:t>
                      </a:r>
                    </a:p>
                  </a:txBody>
                  <a:tcPr marL="68580" marR="68580" marT="0" marB="0" anchor="ctr">
                    <a:solidFill>
                      <a:srgbClr val="CDE0E8"/>
                    </a:solidFill>
                  </a:tcPr>
                </a:tc>
                <a:extLst>
                  <a:ext uri="{0D108BD9-81ED-4DB2-BD59-A6C34878D82A}">
                    <a16:rowId xmlns:a16="http://schemas.microsoft.com/office/drawing/2014/main" val="10002"/>
                  </a:ext>
                </a:extLst>
              </a:tr>
              <a:tr h="507902">
                <a:tc>
                  <a:txBody>
                    <a:bodyPr/>
                    <a:lstStyle/>
                    <a:p>
                      <a:pPr algn="ctr">
                        <a:lnSpc>
                          <a:spcPct val="115000"/>
                        </a:lnSpc>
                      </a:pPr>
                      <a:r>
                        <a:rPr lang="en-US" sz="2000" b="1" dirty="0">
                          <a:latin typeface="+mj-lt"/>
                          <a:ea typeface="Times New Roman"/>
                          <a:cs typeface="Times New Roman"/>
                        </a:rPr>
                        <a:t>Lower tenure</a:t>
                      </a:r>
                    </a:p>
                  </a:txBody>
                  <a:tcPr marL="68580" marR="68580" marT="0" marB="0" anchor="ctr">
                    <a:solidFill>
                      <a:srgbClr val="CDE0E8"/>
                    </a:solidFill>
                  </a:tcPr>
                </a:tc>
                <a:tc>
                  <a:txBody>
                    <a:bodyPr/>
                    <a:lstStyle/>
                    <a:p>
                      <a:pPr algn="ctr">
                        <a:lnSpc>
                          <a:spcPct val="115000"/>
                        </a:lnSpc>
                      </a:pPr>
                      <a:r>
                        <a:rPr lang="en-US" sz="2000" b="1" dirty="0">
                          <a:latin typeface="+mj-lt"/>
                          <a:ea typeface="Times New Roman"/>
                          <a:cs typeface="Times New Roman"/>
                        </a:rPr>
                        <a:t>Higher tenure</a:t>
                      </a:r>
                    </a:p>
                  </a:txBody>
                  <a:tcPr marL="68580" marR="68580" marT="0" marB="0" anchor="ctr">
                    <a:solidFill>
                      <a:srgbClr val="E8F0F4"/>
                    </a:solidFill>
                  </a:tcPr>
                </a:tc>
                <a:tc>
                  <a:txBody>
                    <a:bodyPr/>
                    <a:lstStyle/>
                    <a:p>
                      <a:pPr algn="ctr">
                        <a:lnSpc>
                          <a:spcPct val="115000"/>
                        </a:lnSpc>
                      </a:pPr>
                      <a:r>
                        <a:rPr lang="en-US" sz="2000" b="1" dirty="0">
                          <a:latin typeface="+mj-lt"/>
                          <a:ea typeface="Times New Roman"/>
                          <a:cs typeface="Times New Roman"/>
                        </a:rPr>
                        <a:t>Lower tenure</a:t>
                      </a:r>
                    </a:p>
                  </a:txBody>
                  <a:tcPr marL="68580" marR="68580" marT="0" marB="0" anchor="ctr">
                    <a:solidFill>
                      <a:srgbClr val="CDE0E8"/>
                    </a:solidFill>
                  </a:tcPr>
                </a:tc>
                <a:extLst>
                  <a:ext uri="{0D108BD9-81ED-4DB2-BD59-A6C34878D82A}">
                    <a16:rowId xmlns:a16="http://schemas.microsoft.com/office/drawing/2014/main" val="10003"/>
                  </a:ext>
                </a:extLst>
              </a:tr>
              <a:tr h="507902">
                <a:tc>
                  <a:txBody>
                    <a:bodyPr/>
                    <a:lstStyle/>
                    <a:p>
                      <a:pPr algn="ctr">
                        <a:lnSpc>
                          <a:spcPct val="115000"/>
                        </a:lnSpc>
                      </a:pPr>
                      <a:r>
                        <a:rPr lang="en-US" sz="2000" b="1" dirty="0">
                          <a:latin typeface="+mj-lt"/>
                          <a:ea typeface="Times New Roman"/>
                          <a:cs typeface="Times New Roman"/>
                        </a:rPr>
                        <a:t>High paid</a:t>
                      </a:r>
                    </a:p>
                  </a:txBody>
                  <a:tcPr marL="68580" marR="68580" marT="0" marB="0" anchor="ctr">
                    <a:solidFill>
                      <a:srgbClr val="CDE0E8"/>
                    </a:solidFill>
                  </a:tcPr>
                </a:tc>
                <a:tc>
                  <a:txBody>
                    <a:bodyPr/>
                    <a:lstStyle/>
                    <a:p>
                      <a:pPr algn="ctr">
                        <a:lnSpc>
                          <a:spcPct val="115000"/>
                        </a:lnSpc>
                      </a:pPr>
                      <a:r>
                        <a:rPr lang="en-US" sz="2000" b="1" dirty="0">
                          <a:latin typeface="+mj-lt"/>
                          <a:ea typeface="Times New Roman"/>
                          <a:cs typeface="Times New Roman"/>
                        </a:rPr>
                        <a:t>Lower paid</a:t>
                      </a:r>
                    </a:p>
                  </a:txBody>
                  <a:tcPr marL="68580" marR="68580" marT="0" marB="0" anchor="ctr">
                    <a:solidFill>
                      <a:srgbClr val="E8F0F4"/>
                    </a:solidFill>
                  </a:tcPr>
                </a:tc>
                <a:tc>
                  <a:txBody>
                    <a:bodyPr/>
                    <a:lstStyle/>
                    <a:p>
                      <a:pPr algn="ctr">
                        <a:lnSpc>
                          <a:spcPct val="115000"/>
                        </a:lnSpc>
                      </a:pPr>
                      <a:r>
                        <a:rPr lang="en-US" sz="2000" b="1" dirty="0">
                          <a:latin typeface="+mj-lt"/>
                          <a:ea typeface="Times New Roman"/>
                          <a:cs typeface="Times New Roman"/>
                        </a:rPr>
                        <a:t>Lower paid</a:t>
                      </a:r>
                    </a:p>
                  </a:txBody>
                  <a:tcPr marL="68580" marR="68580" marT="0" marB="0" anchor="ctr">
                    <a:solidFill>
                      <a:srgbClr val="CDE0E8"/>
                    </a:solidFill>
                  </a:tcPr>
                </a:tc>
                <a:extLst>
                  <a:ext uri="{0D108BD9-81ED-4DB2-BD59-A6C34878D82A}">
                    <a16:rowId xmlns:a16="http://schemas.microsoft.com/office/drawing/2014/main" val="10004"/>
                  </a:ext>
                </a:extLst>
              </a:tr>
              <a:tr h="507902">
                <a:tc>
                  <a:txBody>
                    <a:bodyPr/>
                    <a:lstStyle/>
                    <a:p>
                      <a:pPr algn="ctr">
                        <a:lnSpc>
                          <a:spcPct val="115000"/>
                        </a:lnSpc>
                      </a:pPr>
                      <a:endParaRPr lang="en-US" sz="2000" b="1" dirty="0">
                        <a:latin typeface="+mj-lt"/>
                        <a:ea typeface="Times New Roman"/>
                        <a:cs typeface="Times New Roman"/>
                      </a:endParaRPr>
                    </a:p>
                  </a:txBody>
                  <a:tcPr marL="68580" marR="68580" marT="0" marB="0" anchor="ctr">
                    <a:solidFill>
                      <a:srgbClr val="CDE0E8"/>
                    </a:solidFill>
                  </a:tcPr>
                </a:tc>
                <a:tc>
                  <a:txBody>
                    <a:bodyPr/>
                    <a:lstStyle/>
                    <a:p>
                      <a:pPr algn="ctr">
                        <a:lnSpc>
                          <a:spcPct val="115000"/>
                        </a:lnSpc>
                      </a:pPr>
                      <a:r>
                        <a:rPr lang="en-US" sz="2000" b="1" dirty="0">
                          <a:latin typeface="+mj-lt"/>
                          <a:ea typeface="Times New Roman"/>
                          <a:cs typeface="Times New Roman"/>
                        </a:rPr>
                        <a:t>More drugs</a:t>
                      </a:r>
                    </a:p>
                  </a:txBody>
                  <a:tcPr marL="68580" marR="68580" marT="0" marB="0" anchor="ctr">
                    <a:solidFill>
                      <a:srgbClr val="E8F0F4"/>
                    </a:solidFill>
                  </a:tcPr>
                </a:tc>
                <a:tc>
                  <a:txBody>
                    <a:bodyPr/>
                    <a:lstStyle/>
                    <a:p>
                      <a:pPr algn="ctr">
                        <a:lnSpc>
                          <a:spcPct val="115000"/>
                        </a:lnSpc>
                      </a:pPr>
                      <a:r>
                        <a:rPr lang="en-US" sz="2000" b="1" dirty="0">
                          <a:latin typeface="+mj-lt"/>
                          <a:ea typeface="Times New Roman"/>
                          <a:cs typeface="Times New Roman"/>
                        </a:rPr>
                        <a:t>Fewer drugs</a:t>
                      </a:r>
                    </a:p>
                  </a:txBody>
                  <a:tcPr marL="68580" marR="68580" marT="0" marB="0" anchor="ctr">
                    <a:solidFill>
                      <a:srgbClr val="CDE0E8"/>
                    </a:solidFill>
                  </a:tcPr>
                </a:tc>
                <a:extLst>
                  <a:ext uri="{0D108BD9-81ED-4DB2-BD59-A6C34878D82A}">
                    <a16:rowId xmlns:a16="http://schemas.microsoft.com/office/drawing/2014/main" val="10005"/>
                  </a:ext>
                </a:extLst>
              </a:tr>
              <a:tr h="660742">
                <a:tc>
                  <a:txBody>
                    <a:bodyPr/>
                    <a:lstStyle/>
                    <a:p>
                      <a:pPr algn="ctr">
                        <a:lnSpc>
                          <a:spcPct val="115000"/>
                        </a:lnSpc>
                      </a:pPr>
                      <a:r>
                        <a:rPr lang="en-US" sz="2000" b="1" dirty="0">
                          <a:latin typeface="+mj-lt"/>
                          <a:ea typeface="Times New Roman"/>
                          <a:cs typeface="Times New Roman"/>
                        </a:rPr>
                        <a:t>High past PDC</a:t>
                      </a:r>
                    </a:p>
                  </a:txBody>
                  <a:tcPr marL="68580" marR="68580" marT="0" marB="0" anchor="ctr">
                    <a:solidFill>
                      <a:srgbClr val="CDE0E8"/>
                    </a:solidFill>
                  </a:tcPr>
                </a:tc>
                <a:tc>
                  <a:txBody>
                    <a:bodyPr/>
                    <a:lstStyle/>
                    <a:p>
                      <a:pPr algn="ctr">
                        <a:lnSpc>
                          <a:spcPct val="115000"/>
                        </a:lnSpc>
                      </a:pPr>
                      <a:r>
                        <a:rPr lang="en-US" sz="2000" b="1" dirty="0">
                          <a:latin typeface="+mj-lt"/>
                          <a:ea typeface="Times New Roman"/>
                          <a:cs typeface="Times New Roman"/>
                        </a:rPr>
                        <a:t>High past PDC</a:t>
                      </a:r>
                    </a:p>
                  </a:txBody>
                  <a:tcPr marL="68580" marR="68580" marT="0" marB="0" anchor="ctr">
                    <a:solidFill>
                      <a:srgbClr val="E8F0F4"/>
                    </a:solidFill>
                  </a:tcPr>
                </a:tc>
                <a:tc>
                  <a:txBody>
                    <a:bodyPr/>
                    <a:lstStyle/>
                    <a:p>
                      <a:pPr algn="ctr">
                        <a:lnSpc>
                          <a:spcPct val="115000"/>
                        </a:lnSpc>
                      </a:pPr>
                      <a:r>
                        <a:rPr lang="en-US" sz="2000" b="1" dirty="0">
                          <a:latin typeface="+mj-lt"/>
                          <a:ea typeface="Times New Roman"/>
                          <a:cs typeface="Times New Roman"/>
                        </a:rPr>
                        <a:t>Low</a:t>
                      </a:r>
                      <a:r>
                        <a:rPr lang="en-US" sz="2000" b="1" baseline="0" dirty="0">
                          <a:latin typeface="+mj-lt"/>
                          <a:ea typeface="Times New Roman"/>
                          <a:cs typeface="Times New Roman"/>
                        </a:rPr>
                        <a:t> past PDC</a:t>
                      </a:r>
                      <a:endParaRPr lang="en-US" sz="2000" b="1" dirty="0">
                        <a:latin typeface="+mj-lt"/>
                        <a:ea typeface="Times New Roman"/>
                        <a:cs typeface="Times New Roman"/>
                      </a:endParaRPr>
                    </a:p>
                  </a:txBody>
                  <a:tcPr marL="68580" marR="68580" marT="0" marB="0" anchor="ctr">
                    <a:solidFill>
                      <a:srgbClr val="CDE0E8"/>
                    </a:solidFill>
                  </a:tcPr>
                </a:tc>
                <a:extLst>
                  <a:ext uri="{0D108BD9-81ED-4DB2-BD59-A6C34878D82A}">
                    <a16:rowId xmlns:a16="http://schemas.microsoft.com/office/drawing/2014/main" val="10006"/>
                  </a:ext>
                </a:extLst>
              </a:tr>
              <a:tr h="660742">
                <a:tc>
                  <a:txBody>
                    <a:bodyPr/>
                    <a:lstStyle/>
                    <a:p>
                      <a:pPr algn="ctr">
                        <a:lnSpc>
                          <a:spcPct val="115000"/>
                        </a:lnSpc>
                      </a:pPr>
                      <a:r>
                        <a:rPr kumimoji="0" lang="en-US" sz="2000" b="1" kern="1200" dirty="0">
                          <a:solidFill>
                            <a:schemeClr val="dk1"/>
                          </a:solidFill>
                          <a:latin typeface="+mn-lt"/>
                          <a:ea typeface="Times New Roman"/>
                          <a:cs typeface="Times New Roman"/>
                        </a:rPr>
                        <a:t>Missing PDC</a:t>
                      </a:r>
                    </a:p>
                    <a:p>
                      <a:pPr algn="ctr">
                        <a:lnSpc>
                          <a:spcPct val="115000"/>
                        </a:lnSpc>
                      </a:pPr>
                      <a:r>
                        <a:rPr kumimoji="0" lang="en-US" sz="2000" b="1" kern="1200" dirty="0">
                          <a:solidFill>
                            <a:schemeClr val="dk1"/>
                          </a:solidFill>
                          <a:latin typeface="+mn-lt"/>
                          <a:ea typeface="Times New Roman"/>
                          <a:cs typeface="Times New Roman"/>
                        </a:rPr>
                        <a:t>(newer</a:t>
                      </a:r>
                      <a:r>
                        <a:rPr kumimoji="0" lang="en-US" sz="2000" b="1" kern="1200" baseline="0" dirty="0">
                          <a:solidFill>
                            <a:schemeClr val="dk1"/>
                          </a:solidFill>
                          <a:latin typeface="+mn-lt"/>
                          <a:ea typeface="Times New Roman"/>
                          <a:cs typeface="Times New Roman"/>
                        </a:rPr>
                        <a:t> script</a:t>
                      </a:r>
                      <a:r>
                        <a:rPr kumimoji="0" lang="en-US" sz="2000" b="1" kern="1200" baseline="0" dirty="0">
                          <a:solidFill>
                            <a:schemeClr val="dk1"/>
                          </a:solidFill>
                          <a:latin typeface="+mj-lt"/>
                          <a:ea typeface="Times New Roman"/>
                          <a:cs typeface="Times New Roman"/>
                        </a:rPr>
                        <a:t>)</a:t>
                      </a:r>
                      <a:endParaRPr kumimoji="0" lang="en-US" sz="2000" b="1" kern="1200" dirty="0">
                        <a:solidFill>
                          <a:schemeClr val="dk1"/>
                        </a:solidFill>
                        <a:latin typeface="+mn-lt"/>
                        <a:ea typeface="Times New Roman"/>
                        <a:cs typeface="Times New Roman"/>
                      </a:endParaRPr>
                    </a:p>
                  </a:txBody>
                  <a:tcPr marL="68580" marR="68580" marT="0" marB="0" anchor="ctr">
                    <a:solidFill>
                      <a:srgbClr val="CDE0E8"/>
                    </a:solidFill>
                  </a:tcPr>
                </a:tc>
                <a:tc>
                  <a:txBody>
                    <a:bodyPr/>
                    <a:lstStyle/>
                    <a:p>
                      <a:pPr algn="ctr">
                        <a:lnSpc>
                          <a:spcPct val="115000"/>
                        </a:lnSpc>
                      </a:pPr>
                      <a:r>
                        <a:rPr lang="en-US" sz="2000" b="1" dirty="0">
                          <a:latin typeface="+mj-lt"/>
                          <a:ea typeface="Times New Roman"/>
                          <a:cs typeface="Times New Roman"/>
                        </a:rPr>
                        <a:t>Missing PDC</a:t>
                      </a:r>
                    </a:p>
                    <a:p>
                      <a:pPr algn="ctr">
                        <a:lnSpc>
                          <a:spcPct val="115000"/>
                        </a:lnSpc>
                      </a:pPr>
                      <a:r>
                        <a:rPr lang="en-US" sz="2000" b="1" dirty="0">
                          <a:latin typeface="+mj-lt"/>
                          <a:ea typeface="Times New Roman"/>
                          <a:cs typeface="Times New Roman"/>
                        </a:rPr>
                        <a:t>(newer</a:t>
                      </a:r>
                      <a:r>
                        <a:rPr lang="en-US" sz="2000" b="1" baseline="0" dirty="0">
                          <a:latin typeface="+mj-lt"/>
                          <a:ea typeface="Times New Roman"/>
                          <a:cs typeface="Times New Roman"/>
                        </a:rPr>
                        <a:t> script)</a:t>
                      </a:r>
                      <a:endParaRPr lang="en-US" sz="2000" b="1" dirty="0">
                        <a:latin typeface="+mj-lt"/>
                        <a:ea typeface="Times New Roman"/>
                        <a:cs typeface="Times New Roman"/>
                      </a:endParaRPr>
                    </a:p>
                  </a:txBody>
                  <a:tcPr marL="68580" marR="68580" marT="0" marB="0" anchor="ctr">
                    <a:solidFill>
                      <a:srgbClr val="E8F0F4"/>
                    </a:solidFill>
                  </a:tcPr>
                </a:tc>
                <a:tc>
                  <a:txBody>
                    <a:bodyPr/>
                    <a:lstStyle/>
                    <a:p>
                      <a:pPr algn="ctr">
                        <a:lnSpc>
                          <a:spcPct val="115000"/>
                        </a:lnSpc>
                      </a:pPr>
                      <a:r>
                        <a:rPr lang="en-US" sz="2000" b="1" dirty="0">
                          <a:latin typeface="+mj-lt"/>
                          <a:ea typeface="Times New Roman"/>
                          <a:cs typeface="Times New Roman"/>
                        </a:rPr>
                        <a:t>Have PDC        </a:t>
                      </a:r>
                      <a:r>
                        <a:rPr lang="en-US" sz="2000" b="1" baseline="0" dirty="0">
                          <a:latin typeface="+mj-lt"/>
                          <a:ea typeface="Times New Roman"/>
                          <a:cs typeface="Times New Roman"/>
                        </a:rPr>
                        <a:t>(older script)</a:t>
                      </a:r>
                      <a:endParaRPr lang="en-US" sz="2000" b="1" dirty="0">
                        <a:latin typeface="+mj-lt"/>
                        <a:ea typeface="Times New Roman"/>
                        <a:cs typeface="Times New Roman"/>
                      </a:endParaRPr>
                    </a:p>
                  </a:txBody>
                  <a:tcPr marL="68580" marR="68580" marT="0" marB="0" anchor="ctr">
                    <a:solidFill>
                      <a:srgbClr val="CDE0E8"/>
                    </a:solidFill>
                  </a:tcPr>
                </a:tc>
                <a:extLst>
                  <a:ext uri="{0D108BD9-81ED-4DB2-BD59-A6C34878D82A}">
                    <a16:rowId xmlns:a16="http://schemas.microsoft.com/office/drawing/2014/main" val="10007"/>
                  </a:ext>
                </a:extLst>
              </a:tr>
              <a:tr h="507902">
                <a:tc>
                  <a:txBody>
                    <a:bodyPr/>
                    <a:lstStyle/>
                    <a:p>
                      <a:pPr algn="ctr">
                        <a:lnSpc>
                          <a:spcPct val="115000"/>
                        </a:lnSpc>
                      </a:pPr>
                      <a:r>
                        <a:rPr lang="en-US" sz="2000" b="1" dirty="0">
                          <a:latin typeface="+mj-lt"/>
                          <a:ea typeface="Times New Roman"/>
                          <a:cs typeface="Times New Roman"/>
                        </a:rPr>
                        <a:t>High savings</a:t>
                      </a:r>
                    </a:p>
                  </a:txBody>
                  <a:tcPr marL="68580" marR="68580" marT="0" marB="0" anchor="ctr">
                    <a:solidFill>
                      <a:srgbClr val="CDE0E8"/>
                    </a:solidFill>
                  </a:tcPr>
                </a:tc>
                <a:tc>
                  <a:txBody>
                    <a:bodyPr/>
                    <a:lstStyle/>
                    <a:p>
                      <a:pPr algn="ctr">
                        <a:lnSpc>
                          <a:spcPct val="115000"/>
                        </a:lnSpc>
                      </a:pPr>
                      <a:endParaRPr lang="en-US" sz="2000" b="1" dirty="0">
                        <a:latin typeface="+mj-lt"/>
                        <a:ea typeface="Times New Roman"/>
                        <a:cs typeface="Times New Roman"/>
                      </a:endParaRPr>
                    </a:p>
                  </a:txBody>
                  <a:tcPr marL="68580" marR="68580" marT="0" marB="0" anchor="ctr">
                    <a:solidFill>
                      <a:srgbClr val="E8F0F4"/>
                    </a:solidFill>
                  </a:tcPr>
                </a:tc>
                <a:tc>
                  <a:txBody>
                    <a:bodyPr/>
                    <a:lstStyle/>
                    <a:p>
                      <a:pPr algn="ctr">
                        <a:lnSpc>
                          <a:spcPct val="115000"/>
                        </a:lnSpc>
                      </a:pPr>
                      <a:r>
                        <a:rPr lang="en-US" sz="2000" b="1" dirty="0">
                          <a:latin typeface="+mj-lt"/>
                          <a:ea typeface="Times New Roman"/>
                          <a:cs typeface="Times New Roman"/>
                        </a:rPr>
                        <a:t>Low savings</a:t>
                      </a:r>
                    </a:p>
                  </a:txBody>
                  <a:tcPr marL="68580" marR="68580" marT="0" marB="0" anchor="ctr">
                    <a:solidFill>
                      <a:srgbClr val="CDE0E8"/>
                    </a:solidFill>
                  </a:tcPr>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2"/>
          </p:nvPr>
        </p:nvSpPr>
        <p:spPr/>
        <p:txBody>
          <a:bodyPr>
            <a:normAutofit fontScale="85000" lnSpcReduction="20000"/>
          </a:bodyPr>
          <a:lstStyle/>
          <a:p>
            <a:pPr>
              <a:defRPr/>
            </a:pPr>
            <a:fld id="{BDF73CC1-58C0-4D20-8C7D-B84E3ED225D9}" type="slidenum">
              <a:rPr lang="en-US" smtClean="0"/>
              <a:pPr>
                <a:defRPr/>
              </a:pPr>
              <a:t>52</a:t>
            </a:fld>
            <a:endParaRPr lang="en-US"/>
          </a:p>
        </p:txBody>
      </p:sp>
    </p:spTree>
    <p:extLst>
      <p:ext uri="{BB962C8B-B14F-4D97-AF65-F5344CB8AC3E}">
        <p14:creationId xmlns:p14="http://schemas.microsoft.com/office/powerpoint/2010/main" val="25027752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a:t>Financial Benefits of Select Home Delivery Program</a:t>
            </a:r>
          </a:p>
        </p:txBody>
      </p:sp>
      <p:graphicFrame>
        <p:nvGraphicFramePr>
          <p:cNvPr id="6" name="Content Placeholder 5"/>
          <p:cNvGraphicFramePr>
            <a:graphicFrameLocks noGrp="1"/>
          </p:cNvGraphicFramePr>
          <p:nvPr>
            <p:ph sz="quarter" idx="1"/>
          </p:nvPr>
        </p:nvGraphicFramePr>
        <p:xfrm>
          <a:off x="2286000" y="1828800"/>
          <a:ext cx="4648200" cy="2743198"/>
        </p:xfrm>
        <a:graphic>
          <a:graphicData uri="http://schemas.openxmlformats.org/drawingml/2006/table">
            <a:tbl>
              <a:tblPr firstRow="1" bandRow="1">
                <a:tableStyleId>{5C22544A-7EE6-4342-B048-85BDC9FD1C3A}</a:tableStyleId>
              </a:tblPr>
              <a:tblGrid>
                <a:gridCol w="2324100">
                  <a:extLst>
                    <a:ext uri="{9D8B030D-6E8A-4147-A177-3AD203B41FA5}">
                      <a16:colId xmlns:a16="http://schemas.microsoft.com/office/drawing/2014/main" val="20000"/>
                    </a:ext>
                  </a:extLst>
                </a:gridCol>
                <a:gridCol w="2324100">
                  <a:extLst>
                    <a:ext uri="{9D8B030D-6E8A-4147-A177-3AD203B41FA5}">
                      <a16:colId xmlns:a16="http://schemas.microsoft.com/office/drawing/2014/main" val="20001"/>
                    </a:ext>
                  </a:extLst>
                </a:gridCol>
              </a:tblGrid>
              <a:tr h="798990">
                <a:tc gridSpan="2">
                  <a:txBody>
                    <a:bodyPr/>
                    <a:lstStyle/>
                    <a:p>
                      <a:pPr algn="ctr"/>
                      <a:r>
                        <a:rPr lang="en-US" sz="2400" dirty="0"/>
                        <a:t>Annualized Cost Savings</a:t>
                      </a:r>
                    </a:p>
                  </a:txBody>
                  <a:tcPr anchor="ctr"/>
                </a:tc>
                <a:tc hMerge="1">
                  <a:txBody>
                    <a:bodyPr/>
                    <a:lstStyle/>
                    <a:p>
                      <a:endParaRPr lang="en-US" dirty="0"/>
                    </a:p>
                  </a:txBody>
                  <a:tcPr/>
                </a:tc>
                <a:extLst>
                  <a:ext uri="{0D108BD9-81ED-4DB2-BD59-A6C34878D82A}">
                    <a16:rowId xmlns:a16="http://schemas.microsoft.com/office/drawing/2014/main" val="10000"/>
                  </a:ext>
                </a:extLst>
              </a:tr>
              <a:tr h="486052">
                <a:tc>
                  <a:txBody>
                    <a:bodyPr/>
                    <a:lstStyle/>
                    <a:p>
                      <a:endParaRPr lang="en-US" dirty="0"/>
                    </a:p>
                  </a:txBody>
                  <a:tcPr anchor="ctr">
                    <a:solidFill>
                      <a:schemeClr val="accent1"/>
                    </a:solidFill>
                  </a:tcPr>
                </a:tc>
                <a:tc>
                  <a:txBody>
                    <a:bodyPr/>
                    <a:lstStyle/>
                    <a:p>
                      <a:pPr algn="ctr"/>
                      <a:r>
                        <a:rPr lang="en-US" b="1" dirty="0">
                          <a:solidFill>
                            <a:schemeClr val="bg1"/>
                          </a:solidFill>
                        </a:rPr>
                        <a:t>Average</a:t>
                      </a:r>
                    </a:p>
                  </a:txBody>
                  <a:tcPr anchor="ctr">
                    <a:solidFill>
                      <a:schemeClr val="accent1"/>
                    </a:solidFill>
                  </a:tcPr>
                </a:tc>
                <a:extLst>
                  <a:ext uri="{0D108BD9-81ED-4DB2-BD59-A6C34878D82A}">
                    <a16:rowId xmlns:a16="http://schemas.microsoft.com/office/drawing/2014/main" val="10001"/>
                  </a:ext>
                </a:extLst>
              </a:tr>
              <a:tr h="486052">
                <a:tc>
                  <a:txBody>
                    <a:bodyPr/>
                    <a:lstStyle/>
                    <a:p>
                      <a:r>
                        <a:rPr lang="en-US" b="1" dirty="0"/>
                        <a:t>Individual</a:t>
                      </a:r>
                    </a:p>
                  </a:txBody>
                  <a:tcPr anchor="ctr">
                    <a:solidFill>
                      <a:srgbClr val="2DA2BF">
                        <a:alpha val="23922"/>
                      </a:srgbClr>
                    </a:solidFill>
                  </a:tcPr>
                </a:tc>
                <a:tc>
                  <a:txBody>
                    <a:bodyPr/>
                    <a:lstStyle/>
                    <a:p>
                      <a:pPr algn="ctr" fontAlgn="b"/>
                      <a:r>
                        <a:rPr lang="en-US" sz="1800" b="1" i="0" u="none" strike="noStrike" dirty="0">
                          <a:solidFill>
                            <a:srgbClr val="000000"/>
                          </a:solidFill>
                          <a:latin typeface="+mj-lt"/>
                        </a:rPr>
                        <a:t>$444,683</a:t>
                      </a:r>
                    </a:p>
                  </a:txBody>
                  <a:tcPr marL="9525" marR="9525" marT="9525" marB="0" anchor="ctr">
                    <a:solidFill>
                      <a:srgbClr val="2DA2BF">
                        <a:alpha val="23922"/>
                      </a:srgbClr>
                    </a:solidFill>
                  </a:tcPr>
                </a:tc>
                <a:extLst>
                  <a:ext uri="{0D108BD9-81ED-4DB2-BD59-A6C34878D82A}">
                    <a16:rowId xmlns:a16="http://schemas.microsoft.com/office/drawing/2014/main" val="10002"/>
                  </a:ext>
                </a:extLst>
              </a:tr>
              <a:tr h="486052">
                <a:tc>
                  <a:txBody>
                    <a:bodyPr/>
                    <a:lstStyle/>
                    <a:p>
                      <a:r>
                        <a:rPr lang="en-US" b="1" dirty="0"/>
                        <a:t>Company</a:t>
                      </a:r>
                    </a:p>
                  </a:txBody>
                  <a:tcPr anchor="ctr">
                    <a:solidFill>
                      <a:srgbClr val="2DA2BF">
                        <a:alpha val="23922"/>
                      </a:srgbClr>
                    </a:solidFill>
                  </a:tcPr>
                </a:tc>
                <a:tc>
                  <a:txBody>
                    <a:bodyPr/>
                    <a:lstStyle/>
                    <a:p>
                      <a:pPr algn="ctr" fontAlgn="b"/>
                      <a:r>
                        <a:rPr lang="en-US" sz="1800" b="1" i="0" u="none" strike="noStrike" dirty="0">
                          <a:solidFill>
                            <a:srgbClr val="000000"/>
                          </a:solidFill>
                          <a:latin typeface="+mj-lt"/>
                        </a:rPr>
                        <a:t>$377,981</a:t>
                      </a:r>
                    </a:p>
                  </a:txBody>
                  <a:tcPr marL="9525" marR="9525" marT="9525" marB="0" anchor="ctr">
                    <a:solidFill>
                      <a:srgbClr val="2DA2BF">
                        <a:alpha val="23922"/>
                      </a:srgbClr>
                    </a:solidFill>
                  </a:tcPr>
                </a:tc>
                <a:extLst>
                  <a:ext uri="{0D108BD9-81ED-4DB2-BD59-A6C34878D82A}">
                    <a16:rowId xmlns:a16="http://schemas.microsoft.com/office/drawing/2014/main" val="10003"/>
                  </a:ext>
                </a:extLst>
              </a:tr>
              <a:tr h="486052">
                <a:tc>
                  <a:txBody>
                    <a:bodyPr/>
                    <a:lstStyle/>
                    <a:p>
                      <a:r>
                        <a:rPr lang="en-US" b="1" dirty="0">
                          <a:solidFill>
                            <a:schemeClr val="bg1"/>
                          </a:solidFill>
                        </a:rPr>
                        <a:t>Total</a:t>
                      </a:r>
                    </a:p>
                  </a:txBody>
                  <a:tcPr anchor="ctr">
                    <a:solidFill>
                      <a:schemeClr val="accent1"/>
                    </a:solidFill>
                  </a:tcPr>
                </a:tc>
                <a:tc>
                  <a:txBody>
                    <a:bodyPr/>
                    <a:lstStyle/>
                    <a:p>
                      <a:pPr algn="ctr" fontAlgn="b"/>
                      <a:r>
                        <a:rPr lang="en-US" sz="1800" b="1" i="0" u="none" strike="noStrike" dirty="0">
                          <a:solidFill>
                            <a:schemeClr val="bg1"/>
                          </a:solidFill>
                          <a:latin typeface="+mj-lt"/>
                        </a:rPr>
                        <a:t>$822,664</a:t>
                      </a:r>
                    </a:p>
                  </a:txBody>
                  <a:tcPr marL="9525" marR="9525" marT="9525" marB="0" anchor="ctr">
                    <a:solidFill>
                      <a:schemeClr val="accent1"/>
                    </a:solidFill>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normAutofit fontScale="85000" lnSpcReduction="20000"/>
          </a:bodyPr>
          <a:lstStyle/>
          <a:p>
            <a:pPr>
              <a:defRPr/>
            </a:pPr>
            <a:fld id="{BDF73CC1-58C0-4D20-8C7D-B84E3ED225D9}" type="slidenum">
              <a:rPr lang="en-US" smtClean="0"/>
              <a:pPr>
                <a:defRPr/>
              </a:pPr>
              <a:t>53</a:t>
            </a:fld>
            <a:endParaRPr lang="en-US"/>
          </a:p>
        </p:txBody>
      </p:sp>
      <p:sp>
        <p:nvSpPr>
          <p:cNvPr id="8" name="Content Placeholder 6"/>
          <p:cNvSpPr txBox="1">
            <a:spLocks/>
          </p:cNvSpPr>
          <p:nvPr/>
        </p:nvSpPr>
        <p:spPr bwMode="auto">
          <a:xfrm>
            <a:off x="612648" y="4724400"/>
            <a:ext cx="8153400"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p>
            <a:pPr marL="319088" indent="-319088">
              <a:spcBef>
                <a:spcPts val="700"/>
              </a:spcBef>
              <a:buClr>
                <a:srgbClr val="DA1F28"/>
              </a:buClr>
              <a:buSzPct val="60000"/>
              <a:buFont typeface="Wingdings" pitchFamily="2" charset="2"/>
              <a:buChar char=""/>
              <a:defRPr/>
            </a:pPr>
            <a:r>
              <a:rPr lang="en-US" sz="2900" dirty="0">
                <a:solidFill>
                  <a:prstClr val="black"/>
                </a:solidFill>
                <a:latin typeface="Tw Cen MT"/>
              </a:rPr>
              <a:t>Rough estimate: total annualized savings of </a:t>
            </a:r>
          </a:p>
          <a:p>
            <a:pPr marL="319088" indent="-319088">
              <a:spcBef>
                <a:spcPts val="700"/>
              </a:spcBef>
              <a:buClr>
                <a:srgbClr val="DA1F28"/>
              </a:buClr>
              <a:buSzPct val="60000"/>
              <a:defRPr/>
            </a:pPr>
            <a:r>
              <a:rPr lang="en-US" sz="2900" dirty="0">
                <a:solidFill>
                  <a:srgbClr val="FF0000"/>
                </a:solidFill>
                <a:latin typeface="Tw Cen MT"/>
              </a:rPr>
              <a:t>	</a:t>
            </a:r>
            <a:r>
              <a:rPr lang="en-US" sz="2900" b="1" dirty="0">
                <a:solidFill>
                  <a:srgbClr val="FF0000"/>
                </a:solidFill>
                <a:latin typeface="Tw Cen MT"/>
              </a:rPr>
              <a:t>~$822,664 per year</a:t>
            </a:r>
          </a:p>
          <a:p>
            <a:pPr marL="639763" lvl="1" indent="-273050">
              <a:spcBef>
                <a:spcPts val="550"/>
              </a:spcBef>
              <a:buClr>
                <a:srgbClr val="2DA2BF"/>
              </a:buClr>
              <a:buSzPct val="70000"/>
              <a:buFont typeface="Wingdings 2" pitchFamily="18" charset="2"/>
              <a:buChar char=""/>
              <a:defRPr/>
            </a:pPr>
            <a:r>
              <a:rPr lang="en-US" sz="2600" dirty="0">
                <a:solidFill>
                  <a:prstClr val="black"/>
                </a:solidFill>
                <a:latin typeface="Tw Cen MT"/>
              </a:rPr>
              <a:t>Does not include savings to PBM</a:t>
            </a:r>
          </a:p>
          <a:p>
            <a:pPr marL="639763" lvl="1" indent="-273050">
              <a:spcBef>
                <a:spcPts val="550"/>
              </a:spcBef>
              <a:buClr>
                <a:srgbClr val="2DA2BF"/>
              </a:buClr>
              <a:buSzPct val="70000"/>
              <a:buFont typeface="Wingdings 2" pitchFamily="18" charset="2"/>
              <a:buChar char=""/>
              <a:defRPr/>
            </a:pPr>
            <a:r>
              <a:rPr lang="en-US" sz="2600" dirty="0">
                <a:solidFill>
                  <a:prstClr val="black"/>
                </a:solidFill>
                <a:latin typeface="Tw Cen MT"/>
              </a:rPr>
              <a:t>Not a steady state estimate</a:t>
            </a:r>
          </a:p>
        </p:txBody>
      </p:sp>
    </p:spTree>
    <p:extLst>
      <p:ext uri="{BB962C8B-B14F-4D97-AF65-F5344CB8AC3E}">
        <p14:creationId xmlns:p14="http://schemas.microsoft.com/office/powerpoint/2010/main" val="212510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 Optimal illiquidity</a:t>
            </a:r>
          </a:p>
        </p:txBody>
      </p:sp>
      <p:sp>
        <p:nvSpPr>
          <p:cNvPr id="3" name="Content Placeholder 2"/>
          <p:cNvSpPr>
            <a:spLocks noGrp="1"/>
          </p:cNvSpPr>
          <p:nvPr>
            <p:ph idx="1"/>
          </p:nvPr>
        </p:nvSpPr>
        <p:spPr>
          <a:xfrm>
            <a:off x="152400" y="1981200"/>
            <a:ext cx="9144000" cy="4114800"/>
          </a:xfrm>
        </p:spPr>
        <p:txBody>
          <a:bodyPr/>
          <a:lstStyle/>
          <a:p>
            <a:pPr marL="457200" lvl="1" indent="0">
              <a:buNone/>
            </a:pPr>
            <a:r>
              <a:rPr lang="en-US" dirty="0"/>
              <a:t>Amador, </a:t>
            </a:r>
            <a:r>
              <a:rPr lang="en-US" dirty="0" err="1"/>
              <a:t>Werning</a:t>
            </a:r>
            <a:r>
              <a:rPr lang="en-US" dirty="0"/>
              <a:t>, and </a:t>
            </a:r>
            <a:r>
              <a:rPr lang="en-US" dirty="0" err="1"/>
              <a:t>Angeletos</a:t>
            </a:r>
            <a:r>
              <a:rPr lang="en-US" dirty="0"/>
              <a:t>. "Commitment vs flexibility." (2006)</a:t>
            </a:r>
          </a:p>
          <a:p>
            <a:pPr marL="457200" lvl="1" indent="0">
              <a:buNone/>
            </a:pPr>
            <a:r>
              <a:rPr lang="en-US" dirty="0" err="1"/>
              <a:t>Beshears</a:t>
            </a:r>
            <a:r>
              <a:rPr lang="en-US" dirty="0"/>
              <a:t>, Choi, Harris, Laibson, </a:t>
            </a:r>
            <a:r>
              <a:rPr lang="en-US" dirty="0" err="1"/>
              <a:t>Madrian</a:t>
            </a:r>
            <a:r>
              <a:rPr lang="en-US" dirty="0"/>
              <a:t>, </a:t>
            </a:r>
            <a:r>
              <a:rPr lang="en-US" dirty="0" err="1"/>
              <a:t>Sakong</a:t>
            </a:r>
            <a:r>
              <a:rPr lang="en-US" dirty="0"/>
              <a:t> “Which early withdrawal penalty attracts the most deposits to a commitment savings account?” (2020)</a:t>
            </a:r>
          </a:p>
          <a:p>
            <a:pPr marL="457200" lvl="1" indent="0">
              <a:buNone/>
            </a:pPr>
            <a:r>
              <a:rPr lang="en-US" dirty="0"/>
              <a:t>Moser and Olea de Souza e Silva “Optimal Paternalistic Savings Policies” (2019)</a:t>
            </a:r>
          </a:p>
          <a:p>
            <a:pPr marL="457200" lvl="1" indent="0">
              <a:buNone/>
            </a:pPr>
            <a:r>
              <a:rPr lang="en-US" dirty="0" err="1"/>
              <a:t>Beshears</a:t>
            </a:r>
            <a:r>
              <a:rPr lang="en-US" dirty="0"/>
              <a:t>, Choi, Clayton, Harris, Laibson, </a:t>
            </a:r>
            <a:r>
              <a:rPr lang="en-US" dirty="0" err="1"/>
              <a:t>Madrian</a:t>
            </a:r>
            <a:r>
              <a:rPr lang="en-US" dirty="0"/>
              <a:t>, “Optimal Illiquidity” (2022)</a:t>
            </a:r>
          </a:p>
          <a:p>
            <a:pPr marL="457200" lvl="1" indent="0">
              <a:buNone/>
            </a:pPr>
            <a:endParaRPr lang="en-US" dirty="0"/>
          </a:p>
        </p:txBody>
      </p:sp>
    </p:spTree>
    <p:extLst>
      <p:ext uri="{BB962C8B-B14F-4D97-AF65-F5344CB8AC3E}">
        <p14:creationId xmlns:p14="http://schemas.microsoft.com/office/powerpoint/2010/main" val="27868341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liquidity in the US retirement system socially optimal?</a:t>
            </a:r>
          </a:p>
        </p:txBody>
      </p:sp>
      <p:sp>
        <p:nvSpPr>
          <p:cNvPr id="3" name="Content Placeholder 2"/>
          <p:cNvSpPr>
            <a:spLocks noGrp="1"/>
          </p:cNvSpPr>
          <p:nvPr>
            <p:ph idx="1"/>
          </p:nvPr>
        </p:nvSpPr>
        <p:spPr/>
        <p:txBody>
          <a:bodyPr/>
          <a:lstStyle/>
          <a:p>
            <a:r>
              <a:rPr lang="en-US" dirty="0"/>
              <a:t>For every $1 that flows into the U.S. defined contribution system (for households 55 and under), $0.40 simultaneously flows out.</a:t>
            </a:r>
          </a:p>
          <a:p>
            <a:pPr marL="457200" lvl="1" indent="0">
              <a:buNone/>
            </a:pPr>
            <a:r>
              <a:rPr lang="en-US" sz="2000" dirty="0" err="1"/>
              <a:t>Argento</a:t>
            </a:r>
            <a:r>
              <a:rPr lang="en-US" sz="2000" dirty="0"/>
              <a:t>, Bryant, and </a:t>
            </a:r>
            <a:r>
              <a:rPr lang="en-US" sz="2000" dirty="0" err="1"/>
              <a:t>Sabelhaus</a:t>
            </a:r>
            <a:r>
              <a:rPr lang="en-US" sz="2000" dirty="0"/>
              <a:t> (2014)</a:t>
            </a:r>
          </a:p>
          <a:p>
            <a:r>
              <a:rPr lang="en-US" dirty="0"/>
              <a:t>Is this a good thing or a bad thing?  </a:t>
            </a:r>
          </a:p>
        </p:txBody>
      </p:sp>
    </p:spTree>
    <p:extLst>
      <p:ext uri="{BB962C8B-B14F-4D97-AF65-F5344CB8AC3E}">
        <p14:creationId xmlns:p14="http://schemas.microsoft.com/office/powerpoint/2010/main" val="343328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533400" y="381000"/>
            <a:ext cx="8153400" cy="869950"/>
          </a:xfrm>
        </p:spPr>
        <p:txBody>
          <a:bodyPr>
            <a:noAutofit/>
          </a:bodyPr>
          <a:lstStyle/>
          <a:p>
            <a:r>
              <a:rPr lang="en-US" sz="3600" b="1" dirty="0">
                <a:solidFill>
                  <a:schemeClr val="tx1"/>
                </a:solidFill>
                <a:cs typeface="Arial" pitchFamily="34" charset="0"/>
              </a:rPr>
              <a:t>International comparison of </a:t>
            </a:r>
            <a:br>
              <a:rPr lang="en-US" sz="3600" b="1" dirty="0">
                <a:solidFill>
                  <a:schemeClr val="tx1"/>
                </a:solidFill>
                <a:cs typeface="Arial" pitchFamily="34" charset="0"/>
              </a:rPr>
            </a:br>
            <a:r>
              <a:rPr lang="en-US" sz="3600" b="1" dirty="0">
                <a:solidFill>
                  <a:schemeClr val="tx1"/>
                </a:solidFill>
                <a:cs typeface="Arial" pitchFamily="34" charset="0"/>
              </a:rPr>
              <a:t>employer-based DC retirement accounts</a:t>
            </a:r>
            <a:br>
              <a:rPr lang="en-US" sz="3600" b="1" dirty="0">
                <a:solidFill>
                  <a:schemeClr val="tx1"/>
                </a:solidFill>
                <a:cs typeface="Arial" pitchFamily="34" charset="0"/>
              </a:rPr>
            </a:br>
            <a:r>
              <a:rPr lang="en-US" sz="2000" dirty="0" err="1">
                <a:solidFill>
                  <a:schemeClr val="tx1"/>
                </a:solidFill>
                <a:cs typeface="Arial" pitchFamily="34" charset="0"/>
              </a:rPr>
              <a:t>Beshears</a:t>
            </a:r>
            <a:r>
              <a:rPr lang="en-US" sz="2000" dirty="0">
                <a:solidFill>
                  <a:schemeClr val="tx1"/>
                </a:solidFill>
                <a:cs typeface="Arial" pitchFamily="34" charset="0"/>
              </a:rPr>
              <a:t>, Choi, Hurwitz, </a:t>
            </a:r>
            <a:r>
              <a:rPr lang="en-US" sz="2000" dirty="0" err="1">
                <a:solidFill>
                  <a:schemeClr val="tx1"/>
                </a:solidFill>
                <a:cs typeface="Arial" pitchFamily="34" charset="0"/>
              </a:rPr>
              <a:t>Laibson</a:t>
            </a:r>
            <a:r>
              <a:rPr lang="en-US" sz="2000" dirty="0">
                <a:solidFill>
                  <a:schemeClr val="tx1"/>
                </a:solidFill>
                <a:cs typeface="Arial" pitchFamily="34" charset="0"/>
              </a:rPr>
              <a:t>, </a:t>
            </a:r>
            <a:r>
              <a:rPr lang="en-US" sz="2000" dirty="0" err="1">
                <a:solidFill>
                  <a:schemeClr val="tx1"/>
                </a:solidFill>
                <a:cs typeface="Arial" pitchFamily="34" charset="0"/>
              </a:rPr>
              <a:t>Madrian</a:t>
            </a:r>
            <a:r>
              <a:rPr lang="en-US" sz="2000" dirty="0">
                <a:solidFill>
                  <a:schemeClr val="tx1"/>
                </a:solidFill>
                <a:cs typeface="Arial" pitchFamily="34" charset="0"/>
              </a:rPr>
              <a:t> (2015)</a:t>
            </a:r>
          </a:p>
        </p:txBody>
      </p:sp>
      <p:sp>
        <p:nvSpPr>
          <p:cNvPr id="11" name="Content Placeholder 2"/>
          <p:cNvSpPr txBox="1">
            <a:spLocks/>
          </p:cNvSpPr>
          <p:nvPr/>
        </p:nvSpPr>
        <p:spPr>
          <a:xfrm>
            <a:off x="533400" y="1608667"/>
            <a:ext cx="8534400" cy="4805363"/>
          </a:xfrm>
          <a:prstGeom prst="rect">
            <a:avLst/>
          </a:prstGeom>
        </p:spPr>
        <p:txBody>
          <a:bodyPr/>
          <a:lstStyle/>
          <a:p>
            <a:pPr marL="320040" indent="-320040" eaLnBrk="1" fontAlgn="auto" hangingPunct="1">
              <a:spcBef>
                <a:spcPts val="700"/>
              </a:spcBef>
              <a:spcAft>
                <a:spcPts val="0"/>
              </a:spcAft>
              <a:buClr>
                <a:srgbClr val="ED7D31"/>
              </a:buClr>
              <a:buSzPct val="60000"/>
              <a:buFont typeface="Courier New" pitchFamily="49" charset="0"/>
              <a:buChar char="o"/>
            </a:pPr>
            <a:r>
              <a:rPr lang="en-US" sz="2800" dirty="0">
                <a:solidFill>
                  <a:prstClr val="black"/>
                </a:solidFill>
                <a:latin typeface="Calibri" panose="020F0502020204030204"/>
                <a:cs typeface="Arial" pitchFamily="34" charset="0"/>
              </a:rPr>
              <a:t>United States: </a:t>
            </a:r>
          </a:p>
          <a:p>
            <a:pPr lvl="1" eaLnBrk="1" fontAlgn="auto" hangingPunct="1">
              <a:spcBef>
                <a:spcPts val="700"/>
              </a:spcBef>
              <a:spcAft>
                <a:spcPts val="0"/>
              </a:spcAft>
              <a:buClr>
                <a:srgbClr val="ED7D31"/>
              </a:buClr>
              <a:buSzPct val="60000"/>
            </a:pPr>
            <a:r>
              <a:rPr lang="en-US" sz="2800" dirty="0">
                <a:solidFill>
                  <a:prstClr val="black"/>
                </a:solidFill>
                <a:latin typeface="Calibri" panose="020F0502020204030204"/>
                <a:cs typeface="Arial" pitchFamily="34" charset="0"/>
              </a:rPr>
              <a:t>       liquidity (10% penalty or no penalty) </a:t>
            </a:r>
          </a:p>
          <a:p>
            <a:pPr marL="320040" indent="-320040" eaLnBrk="1" fontAlgn="auto" hangingPunct="1">
              <a:spcBef>
                <a:spcPts val="700"/>
              </a:spcBef>
              <a:spcAft>
                <a:spcPts val="0"/>
              </a:spcAft>
              <a:buClr>
                <a:srgbClr val="ED7D31"/>
              </a:buClr>
              <a:buSzPct val="60000"/>
              <a:buFont typeface="Courier New" pitchFamily="49" charset="0"/>
              <a:buChar char="o"/>
            </a:pPr>
            <a:r>
              <a:rPr lang="en-US" sz="2800" dirty="0">
                <a:solidFill>
                  <a:prstClr val="black"/>
                </a:solidFill>
                <a:latin typeface="Calibri" panose="020F0502020204030204"/>
                <a:cs typeface="Arial" pitchFamily="34" charset="0"/>
              </a:rPr>
              <a:t>Canada, Australia: </a:t>
            </a:r>
          </a:p>
          <a:p>
            <a:pPr lvl="1" eaLnBrk="1" fontAlgn="auto" hangingPunct="1">
              <a:spcBef>
                <a:spcPts val="700"/>
              </a:spcBef>
              <a:spcAft>
                <a:spcPts val="0"/>
              </a:spcAft>
              <a:buClr>
                <a:srgbClr val="ED7D31"/>
              </a:buClr>
              <a:buSzPct val="60000"/>
            </a:pPr>
            <a:r>
              <a:rPr lang="en-US" sz="2800" dirty="0">
                <a:solidFill>
                  <a:prstClr val="black"/>
                </a:solidFill>
                <a:latin typeface="Calibri" panose="020F0502020204030204"/>
                <a:cs typeface="Arial" pitchFamily="34" charset="0"/>
              </a:rPr>
              <a:t>       no liquidity, unless long-term unemployed</a:t>
            </a:r>
          </a:p>
          <a:p>
            <a:pPr marL="320040" indent="-320040" eaLnBrk="1" fontAlgn="auto" hangingPunct="1">
              <a:spcBef>
                <a:spcPts val="700"/>
              </a:spcBef>
              <a:spcAft>
                <a:spcPts val="0"/>
              </a:spcAft>
              <a:buClr>
                <a:srgbClr val="ED7D31"/>
              </a:buClr>
              <a:buSzPct val="60000"/>
              <a:buFont typeface="Courier New" pitchFamily="49" charset="0"/>
              <a:buChar char="o"/>
            </a:pPr>
            <a:r>
              <a:rPr lang="en-US" sz="2800" dirty="0">
                <a:solidFill>
                  <a:prstClr val="black"/>
                </a:solidFill>
                <a:latin typeface="Calibri" panose="020F0502020204030204"/>
              </a:rPr>
              <a:t>Germany, Singapore, UK: </a:t>
            </a:r>
          </a:p>
          <a:p>
            <a:pPr lvl="1" eaLnBrk="1" fontAlgn="auto" hangingPunct="1">
              <a:spcBef>
                <a:spcPts val="700"/>
              </a:spcBef>
              <a:spcAft>
                <a:spcPts val="0"/>
              </a:spcAft>
              <a:buClr>
                <a:srgbClr val="ED7D31"/>
              </a:buClr>
              <a:buSzPct val="60000"/>
            </a:pPr>
            <a:r>
              <a:rPr lang="en-US" sz="2800" dirty="0">
                <a:solidFill>
                  <a:prstClr val="black"/>
                </a:solidFill>
                <a:latin typeface="Calibri" panose="020F0502020204030204"/>
              </a:rPr>
              <a:t>       no liquidity (from retirement accounts)</a:t>
            </a:r>
          </a:p>
          <a:p>
            <a:pPr lvl="1" eaLnBrk="1" fontAlgn="auto" hangingPunct="1">
              <a:spcBef>
                <a:spcPts val="700"/>
              </a:spcBef>
              <a:spcAft>
                <a:spcPts val="0"/>
              </a:spcAft>
              <a:buClr>
                <a:srgbClr val="ED7D31"/>
              </a:buClr>
              <a:buSzPct val="60000"/>
            </a:pPr>
            <a:endParaRPr lang="en-US" sz="2800" dirty="0">
              <a:solidFill>
                <a:prstClr val="black"/>
              </a:solidFill>
              <a:latin typeface="Calibri" panose="020F0502020204030204"/>
              <a:cs typeface="Arial" pitchFamily="34" charset="0"/>
            </a:endParaRPr>
          </a:p>
          <a:p>
            <a:pPr lvl="1" eaLnBrk="1" fontAlgn="auto" hangingPunct="1">
              <a:spcBef>
                <a:spcPts val="700"/>
              </a:spcBef>
              <a:spcAft>
                <a:spcPts val="0"/>
              </a:spcAft>
              <a:buClr>
                <a:srgbClr val="ED7D31"/>
              </a:buClr>
              <a:buSzPct val="60000"/>
            </a:pPr>
            <a:r>
              <a:rPr lang="en-US" sz="2800" dirty="0">
                <a:solidFill>
                  <a:prstClr val="black"/>
                </a:solidFill>
                <a:latin typeface="Calibri" panose="020F0502020204030204"/>
                <a:cs typeface="Arial" pitchFamily="34" charset="0"/>
              </a:rPr>
              <a:t>Who has it right?</a:t>
            </a:r>
          </a:p>
          <a:p>
            <a:pPr marL="320040" indent="-320040" eaLnBrk="1" fontAlgn="auto" hangingPunct="1">
              <a:spcBef>
                <a:spcPts val="700"/>
              </a:spcBef>
              <a:spcAft>
                <a:spcPts val="0"/>
              </a:spcAft>
              <a:buClr>
                <a:srgbClr val="ED7D31"/>
              </a:buClr>
              <a:buSzPct val="60000"/>
              <a:buFont typeface="Courier New" pitchFamily="49" charset="0"/>
              <a:buChar char="o"/>
              <a:defRPr/>
            </a:pPr>
            <a:endParaRPr lang="en-US" sz="2900" dirty="0">
              <a:solidFill>
                <a:prstClr val="black"/>
              </a:solidFill>
              <a:latin typeface="Calibri" panose="020F0502020204030204"/>
            </a:endParaRPr>
          </a:p>
        </p:txBody>
      </p:sp>
    </p:spTree>
    <p:extLst>
      <p:ext uri="{BB962C8B-B14F-4D97-AF65-F5344CB8AC3E}">
        <p14:creationId xmlns:p14="http://schemas.microsoft.com/office/powerpoint/2010/main" val="214455782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r>
              <a:rPr lang="en-US" dirty="0"/>
              <a:t>Is this too much leakage?</a:t>
            </a:r>
          </a:p>
          <a:p>
            <a:endParaRPr lang="en-US" dirty="0"/>
          </a:p>
          <a:p>
            <a:r>
              <a:rPr lang="en-US" dirty="0"/>
              <a:t>Is 10% the right penalty?</a:t>
            </a:r>
          </a:p>
          <a:p>
            <a:pPr lvl="1"/>
            <a:r>
              <a:rPr lang="en-US" dirty="0"/>
              <a:t>1970s Senate wanted 30% penalty</a:t>
            </a:r>
          </a:p>
          <a:p>
            <a:pPr lvl="1"/>
            <a:r>
              <a:rPr lang="en-US" dirty="0"/>
              <a:t>1970s House wanted 10% penalty</a:t>
            </a:r>
          </a:p>
        </p:txBody>
      </p:sp>
    </p:spTree>
    <p:extLst>
      <p:ext uri="{BB962C8B-B14F-4D97-AF65-F5344CB8AC3E}">
        <p14:creationId xmlns:p14="http://schemas.microsoft.com/office/powerpoint/2010/main" val="39896003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515350" cy="1325563"/>
          </a:xfrm>
        </p:spPr>
        <p:txBody>
          <a:bodyPr>
            <a:noAutofit/>
          </a:bodyPr>
          <a:lstStyle/>
          <a:p>
            <a:r>
              <a:rPr lang="en-US" sz="3600" dirty="0"/>
              <a:t>To answer these questions, we’re going to employ </a:t>
            </a:r>
            <a:r>
              <a:rPr lang="en-US" sz="3600" b="1" dirty="0"/>
              <a:t>behavioral welfare economics</a:t>
            </a:r>
            <a:r>
              <a:rPr lang="en-US" sz="3600" dirty="0"/>
              <a:t>. </a:t>
            </a:r>
          </a:p>
        </p:txBody>
      </p:sp>
      <p:sp>
        <p:nvSpPr>
          <p:cNvPr id="3" name="Content Placeholder 2"/>
          <p:cNvSpPr>
            <a:spLocks noGrp="1"/>
          </p:cNvSpPr>
          <p:nvPr>
            <p:ph idx="1"/>
          </p:nvPr>
        </p:nvSpPr>
        <p:spPr>
          <a:xfrm>
            <a:off x="628649" y="1825625"/>
            <a:ext cx="8395607" cy="4351338"/>
          </a:xfrm>
        </p:spPr>
        <p:txBody>
          <a:bodyPr>
            <a:normAutofit/>
          </a:bodyPr>
          <a:lstStyle/>
          <a:p>
            <a:pPr marL="0" indent="0">
              <a:buNone/>
            </a:pPr>
            <a:endParaRPr lang="en-US" dirty="0"/>
          </a:p>
          <a:p>
            <a:pPr marL="0" indent="0">
              <a:buNone/>
            </a:pPr>
            <a:r>
              <a:rPr lang="en-US" dirty="0"/>
              <a:t>Three ingredients:</a:t>
            </a:r>
          </a:p>
          <a:p>
            <a:pPr marL="514350" indent="-514350">
              <a:buFont typeface="+mj-lt"/>
              <a:buAutoNum type="arabicPeriod"/>
            </a:pPr>
            <a:r>
              <a:rPr lang="en-US" dirty="0"/>
              <a:t>A </a:t>
            </a:r>
            <a:r>
              <a:rPr lang="en-US" b="1" dirty="0"/>
              <a:t>positive theory </a:t>
            </a:r>
            <a:r>
              <a:rPr lang="en-US" dirty="0"/>
              <a:t>of human behavior </a:t>
            </a:r>
          </a:p>
          <a:p>
            <a:pPr marL="514350" indent="-514350">
              <a:buFont typeface="+mj-lt"/>
              <a:buAutoNum type="arabicPeriod"/>
            </a:pPr>
            <a:r>
              <a:rPr lang="en-US" dirty="0"/>
              <a:t>A </a:t>
            </a:r>
            <a:r>
              <a:rPr lang="en-US" b="1" dirty="0"/>
              <a:t>normative criterion</a:t>
            </a:r>
            <a:r>
              <a:rPr lang="en-US" dirty="0"/>
              <a:t>: planner’s objective</a:t>
            </a:r>
          </a:p>
          <a:p>
            <a:pPr marL="514350" indent="-514350">
              <a:buFont typeface="+mj-lt"/>
              <a:buAutoNum type="arabicPeriod"/>
            </a:pPr>
            <a:r>
              <a:rPr lang="en-US" dirty="0"/>
              <a:t>Derivation of the policies/institutions that maximize “2” subject to the constraints imposed by “1.”</a:t>
            </a:r>
          </a:p>
          <a:p>
            <a:pPr marL="514350" indent="-514350">
              <a:buFont typeface="+mj-lt"/>
              <a:buAutoNum type="arabicPeriod"/>
            </a:pPr>
            <a:endParaRPr lang="en-US" dirty="0"/>
          </a:p>
          <a:p>
            <a:pPr marL="0" indent="0">
              <a:buNone/>
            </a:pPr>
            <a:r>
              <a:rPr lang="en-US" dirty="0"/>
              <a:t>Our analysis builds on that of Amador, </a:t>
            </a:r>
            <a:r>
              <a:rPr lang="en-US" dirty="0" err="1"/>
              <a:t>Werning</a:t>
            </a:r>
            <a:r>
              <a:rPr lang="en-US" dirty="0"/>
              <a:t>, </a:t>
            </a:r>
            <a:r>
              <a:rPr lang="en-US" dirty="0" err="1"/>
              <a:t>Angeletos</a:t>
            </a:r>
            <a:r>
              <a:rPr lang="en-US" dirty="0"/>
              <a:t> (2006).  </a:t>
            </a:r>
          </a:p>
          <a:p>
            <a:pPr marL="514350" indent="-514350">
              <a:buFont typeface="+mj-lt"/>
              <a:buAutoNum type="arabicPeriod"/>
            </a:pPr>
            <a:endParaRPr lang="en-US" dirty="0"/>
          </a:p>
          <a:p>
            <a:endParaRPr lang="en-US" dirty="0"/>
          </a:p>
        </p:txBody>
      </p:sp>
    </p:spTree>
    <p:extLst>
      <p:ext uri="{BB962C8B-B14F-4D97-AF65-F5344CB8AC3E}">
        <p14:creationId xmlns:p14="http://schemas.microsoft.com/office/powerpoint/2010/main" val="20298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p>
            <a:fld id="{90898E96-15F7-4D7F-8672-7819E9242C8A}" type="slidenum">
              <a:rPr lang="en-US" altLang="en-US" smtClean="0">
                <a:solidFill>
                  <a:srgbClr val="000000"/>
                </a:solidFill>
                <a:latin typeface="Arial" charset="0"/>
                <a:cs typeface="Arial" charset="0"/>
              </a:rPr>
              <a:pPr/>
              <a:t>59</a:t>
            </a:fld>
            <a:endParaRPr lang="en-US" altLang="en-US">
              <a:solidFill>
                <a:srgbClr val="000000"/>
              </a:solidFill>
              <a:latin typeface="Arial" charset="0"/>
              <a:cs typeface="Arial" charset="0"/>
            </a:endParaRPr>
          </a:p>
        </p:txBody>
      </p:sp>
      <p:sp>
        <p:nvSpPr>
          <p:cNvPr id="70659" name="Rectangle 2"/>
          <p:cNvSpPr>
            <a:spLocks noGrp="1" noChangeArrowheads="1"/>
          </p:cNvSpPr>
          <p:nvPr>
            <p:ph type="title"/>
          </p:nvPr>
        </p:nvSpPr>
        <p:spPr>
          <a:xfrm>
            <a:off x="457200" y="122238"/>
            <a:ext cx="8382000" cy="1295400"/>
          </a:xfrm>
        </p:spPr>
        <p:txBody>
          <a:bodyPr>
            <a:normAutofit/>
          </a:bodyPr>
          <a:lstStyle/>
          <a:p>
            <a:pPr algn="ctr" eaLnBrk="1" hangingPunct="1"/>
            <a:r>
              <a:rPr lang="en-US" dirty="0"/>
              <a:t>Behavioral mechanism design</a:t>
            </a:r>
            <a:br>
              <a:rPr lang="en-US" dirty="0"/>
            </a:br>
            <a:r>
              <a:rPr lang="en-US" sz="3600" dirty="0"/>
              <a:t>(cf. </a:t>
            </a:r>
            <a:r>
              <a:rPr lang="en-US" sz="3600" dirty="0" err="1"/>
              <a:t>Angeletos</a:t>
            </a:r>
            <a:r>
              <a:rPr lang="en-US" sz="3600" dirty="0"/>
              <a:t>, </a:t>
            </a:r>
            <a:r>
              <a:rPr lang="en-US" sz="3600" dirty="0" err="1"/>
              <a:t>Werning</a:t>
            </a:r>
            <a:r>
              <a:rPr lang="en-US" sz="3600" dirty="0"/>
              <a:t>, and Amador 2006)</a:t>
            </a:r>
          </a:p>
        </p:txBody>
      </p:sp>
      <p:sp>
        <p:nvSpPr>
          <p:cNvPr id="70660" name="Rectangle 3"/>
          <p:cNvSpPr>
            <a:spLocks noGrp="1" noChangeArrowheads="1"/>
          </p:cNvSpPr>
          <p:nvPr>
            <p:ph type="body" idx="1"/>
          </p:nvPr>
        </p:nvSpPr>
        <p:spPr>
          <a:xfrm>
            <a:off x="228599" y="1481138"/>
            <a:ext cx="8785225" cy="4525962"/>
          </a:xfrm>
        </p:spPr>
        <p:txBody>
          <a:bodyPr/>
          <a:lstStyle/>
          <a:p>
            <a:pPr marL="514350" indent="-514350" eaLnBrk="1" hangingPunct="1">
              <a:buFont typeface="+mj-lt"/>
              <a:buAutoNum type="arabicPeriod"/>
            </a:pPr>
            <a:r>
              <a:rPr lang="en-US" dirty="0"/>
              <a:t>A positive theory of consumer behavior:</a:t>
            </a:r>
          </a:p>
          <a:p>
            <a:pPr marL="863600" lvl="1" indent="-514350" eaLnBrk="1" hangingPunct="1"/>
            <a:r>
              <a:rPr lang="en-US" dirty="0"/>
              <a:t>Quasi-hyperbolic (present-biased) consumers </a:t>
            </a:r>
          </a:p>
          <a:p>
            <a:pPr marL="514350" indent="-514350" eaLnBrk="1" hangingPunct="1">
              <a:buFont typeface="+mj-lt"/>
              <a:buAutoNum type="arabicPeriod"/>
            </a:pPr>
            <a:r>
              <a:rPr lang="en-US" dirty="0"/>
              <a:t>A normative social welfare function</a:t>
            </a:r>
          </a:p>
          <a:p>
            <a:pPr marL="514350" indent="-514350" eaLnBrk="1" hangingPunct="1">
              <a:buFont typeface="+mj-lt"/>
              <a:buAutoNum type="arabicPeriod"/>
            </a:pPr>
            <a:r>
              <a:rPr lang="en-US" dirty="0"/>
              <a:t>Solve for the institutions that maximize the social welfare function, conditional on the theory of consumer behavior.</a:t>
            </a:r>
          </a:p>
        </p:txBody>
      </p:sp>
    </p:spTree>
    <p:extLst>
      <p:ext uri="{BB962C8B-B14F-4D97-AF65-F5344CB8AC3E}">
        <p14:creationId xmlns:p14="http://schemas.microsoft.com/office/powerpoint/2010/main" val="272852822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p>
            <a:fld id="{90898E96-15F7-4D7F-8672-7819E9242C8A}" type="slidenum">
              <a:rPr lang="en-US" altLang="en-US" smtClean="0">
                <a:solidFill>
                  <a:srgbClr val="000000"/>
                </a:solidFill>
                <a:latin typeface="Arial" charset="0"/>
                <a:cs typeface="Arial" charset="0"/>
              </a:rPr>
              <a:pPr/>
              <a:t>6</a:t>
            </a:fld>
            <a:endParaRPr lang="en-US" altLang="en-US">
              <a:solidFill>
                <a:srgbClr val="000000"/>
              </a:solidFill>
              <a:latin typeface="Arial" charset="0"/>
              <a:cs typeface="Arial" charset="0"/>
            </a:endParaRPr>
          </a:p>
        </p:txBody>
      </p:sp>
      <p:sp>
        <p:nvSpPr>
          <p:cNvPr id="70659" name="Rectangle 2"/>
          <p:cNvSpPr>
            <a:spLocks noGrp="1" noChangeArrowheads="1"/>
          </p:cNvSpPr>
          <p:nvPr>
            <p:ph type="title"/>
          </p:nvPr>
        </p:nvSpPr>
        <p:spPr>
          <a:xfrm>
            <a:off x="457200" y="-304800"/>
            <a:ext cx="8382000" cy="1295400"/>
          </a:xfrm>
        </p:spPr>
        <p:txBody>
          <a:bodyPr/>
          <a:lstStyle/>
          <a:p>
            <a:pPr algn="ctr" eaLnBrk="1" hangingPunct="1"/>
            <a:r>
              <a:rPr lang="en-US" dirty="0"/>
              <a:t>Behavioral mechanism design</a:t>
            </a:r>
          </a:p>
        </p:txBody>
      </p:sp>
      <p:sp>
        <p:nvSpPr>
          <p:cNvPr id="70660" name="Rectangle 3"/>
          <p:cNvSpPr>
            <a:spLocks noGrp="1" noChangeArrowheads="1"/>
          </p:cNvSpPr>
          <p:nvPr>
            <p:ph type="body" idx="1"/>
          </p:nvPr>
        </p:nvSpPr>
        <p:spPr>
          <a:xfrm>
            <a:off x="457200" y="1219200"/>
            <a:ext cx="8229600" cy="4411662"/>
          </a:xfrm>
        </p:spPr>
        <p:txBody>
          <a:bodyPr/>
          <a:lstStyle/>
          <a:p>
            <a:pPr marL="514350" indent="-514350" eaLnBrk="1" hangingPunct="1">
              <a:buFont typeface="+mj-lt"/>
              <a:buAutoNum type="arabicPeriod"/>
            </a:pPr>
            <a:r>
              <a:rPr lang="en-US" dirty="0"/>
              <a:t>Specify a positive theory of consumer/firm behavior (consumers and/or firms may not behave optimally). Consumers might have pertinent private information.</a:t>
            </a:r>
          </a:p>
          <a:p>
            <a:pPr marL="514350" indent="-514350" eaLnBrk="1" hangingPunct="1">
              <a:buFont typeface="+mj-lt"/>
              <a:buAutoNum type="arabicPeriod"/>
            </a:pPr>
            <a:r>
              <a:rPr lang="en-US" dirty="0"/>
              <a:t>Specify a social welfare function, i.e. normative preferences (not necessarily based on revealed preference)</a:t>
            </a:r>
          </a:p>
          <a:p>
            <a:pPr marL="514350" indent="-514350" eaLnBrk="1" hangingPunct="1">
              <a:buFont typeface="+mj-lt"/>
              <a:buAutoNum type="arabicPeriod"/>
            </a:pPr>
            <a:r>
              <a:rPr lang="en-US" dirty="0"/>
              <a:t>Solve for the institutional regime that maximizes the social welfare function, conditional on the theory of consumer/firm behavior (and info asymmetries).</a:t>
            </a:r>
          </a:p>
        </p:txBody>
      </p:sp>
    </p:spTree>
    <p:extLst>
      <p:ext uri="{BB962C8B-B14F-4D97-AF65-F5344CB8AC3E}">
        <p14:creationId xmlns:p14="http://schemas.microsoft.com/office/powerpoint/2010/main" val="352790650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endParaRPr lang="en-US" sz="2800" dirty="0"/>
          </a:p>
          <a:p>
            <a:pPr marL="566737" indent="-457200"/>
            <a:r>
              <a:rPr lang="en-US" sz="2800" dirty="0"/>
              <a:t>Present-biased preferences</a:t>
            </a:r>
          </a:p>
          <a:p>
            <a:pPr marL="566737" indent="-457200"/>
            <a:r>
              <a:rPr lang="en-US" sz="2800" dirty="0"/>
              <a:t>Taste shifters (e.g., medical bills)</a:t>
            </a:r>
          </a:p>
          <a:p>
            <a:pPr marL="566737" indent="-457200"/>
            <a:r>
              <a:rPr lang="en-US" sz="2800" i="1" dirty="0">
                <a:latin typeface="Times New Roman" panose="02020603050405020304" pitchFamily="18" charset="0"/>
                <a:cs typeface="Times New Roman" panose="02020603050405020304" pitchFamily="18" charset="0"/>
              </a:rPr>
              <a:t>N</a:t>
            </a:r>
            <a:r>
              <a:rPr lang="en-US" sz="2800" dirty="0"/>
              <a:t> savings accounts</a:t>
            </a:r>
            <a:endParaRPr lang="en-US" sz="2400" dirty="0"/>
          </a:p>
        </p:txBody>
      </p:sp>
      <p:sp>
        <p:nvSpPr>
          <p:cNvPr id="3" name="Title 2"/>
          <p:cNvSpPr>
            <a:spLocks noGrp="1"/>
          </p:cNvSpPr>
          <p:nvPr>
            <p:ph type="title"/>
          </p:nvPr>
        </p:nvSpPr>
        <p:spPr>
          <a:xfrm>
            <a:off x="457200" y="274638"/>
            <a:ext cx="8686800" cy="1143000"/>
          </a:xfrm>
        </p:spPr>
        <p:txBody>
          <a:bodyPr>
            <a:noAutofit/>
          </a:bodyPr>
          <a:lstStyle/>
          <a:p>
            <a:r>
              <a:rPr lang="en-US" sz="3200" dirty="0">
                <a:solidFill>
                  <a:srgbClr val="FF0000"/>
                </a:solidFill>
                <a:effectLst/>
              </a:rPr>
              <a:t>1. A positive theory of consumer behavior</a:t>
            </a:r>
            <a:br>
              <a:rPr lang="en-US" sz="3200" dirty="0">
                <a:solidFill>
                  <a:srgbClr val="FF0000"/>
                </a:solidFill>
                <a:effectLst/>
              </a:rPr>
            </a:br>
            <a:endParaRPr lang="en-US" sz="3200" dirty="0">
              <a:solidFill>
                <a:srgbClr val="FF0000"/>
              </a:solidFill>
              <a:effectLst/>
            </a:endParaRPr>
          </a:p>
        </p:txBody>
      </p:sp>
    </p:spTree>
    <p:extLst>
      <p:ext uri="{BB962C8B-B14F-4D97-AF65-F5344CB8AC3E}">
        <p14:creationId xmlns:p14="http://schemas.microsoft.com/office/powerpoint/2010/main" val="781499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Fundamental tradeoff</a:t>
            </a:r>
          </a:p>
        </p:txBody>
      </p:sp>
      <p:sp>
        <p:nvSpPr>
          <p:cNvPr id="3" name="Content Placeholder 2"/>
          <p:cNvSpPr>
            <a:spLocks noGrp="1"/>
          </p:cNvSpPr>
          <p:nvPr>
            <p:ph idx="1"/>
          </p:nvPr>
        </p:nvSpPr>
        <p:spPr/>
        <p:txBody>
          <a:bodyPr/>
          <a:lstStyle/>
          <a:p>
            <a:r>
              <a:rPr lang="en-US" dirty="0"/>
              <a:t>Limited self-control</a:t>
            </a:r>
          </a:p>
          <a:p>
            <a:pPr lvl="1"/>
            <a:r>
              <a:rPr lang="en-US" dirty="0"/>
              <a:t>Motivates illiquidity</a:t>
            </a:r>
          </a:p>
          <a:p>
            <a:pPr marL="457200" lvl="1" indent="0">
              <a:buNone/>
            </a:pPr>
            <a:endParaRPr lang="en-US" dirty="0"/>
          </a:p>
          <a:p>
            <a:r>
              <a:rPr lang="en-US" dirty="0"/>
              <a:t>But unpredictable, uninsurable </a:t>
            </a:r>
            <a:r>
              <a:rPr lang="en-US" b="1" dirty="0">
                <a:solidFill>
                  <a:srgbClr val="A50021"/>
                </a:solidFill>
              </a:rPr>
              <a:t>legitimate</a:t>
            </a:r>
            <a:r>
              <a:rPr lang="en-US" dirty="0"/>
              <a:t> spending needs exist</a:t>
            </a:r>
          </a:p>
          <a:p>
            <a:pPr lvl="1"/>
            <a:r>
              <a:rPr lang="en-US" dirty="0"/>
              <a:t>Motivates flexibility</a:t>
            </a:r>
          </a:p>
        </p:txBody>
      </p:sp>
    </p:spTree>
    <p:extLst>
      <p:ext uri="{BB962C8B-B14F-4D97-AF65-F5344CB8AC3E}">
        <p14:creationId xmlns:p14="http://schemas.microsoft.com/office/powerpoint/2010/main" val="1870603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Model setup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587335"/>
                <a:ext cx="8529484" cy="3992563"/>
              </a:xfrm>
            </p:spPr>
            <p:txBody>
              <a:bodyPr/>
              <a:lstStyle/>
              <a:p>
                <a:r>
                  <a:rPr lang="en-US" sz="2800" dirty="0"/>
                  <a:t>Households live for 2 periods</a:t>
                </a:r>
              </a:p>
              <a:p>
                <a:pPr lvl="1"/>
                <a:r>
                  <a:rPr lang="en-US" sz="2400" dirty="0"/>
                  <a:t>Period 1 = working life</a:t>
                </a:r>
              </a:p>
              <a:p>
                <a:pPr lvl="1"/>
                <a:r>
                  <a:rPr lang="en-US" sz="2400" dirty="0"/>
                  <a:t>Period 2 = retirement</a:t>
                </a:r>
                <a:endParaRPr lang="en-US" sz="2800" dirty="0"/>
              </a:p>
              <a:p>
                <a:endParaRPr lang="en-US" sz="2800" dirty="0"/>
              </a:p>
              <a:p>
                <a:r>
                  <a:rPr lang="en-US" sz="2800" dirty="0"/>
                  <a:t>Consumption in period 1, produces </a:t>
                </a:r>
                <a:r>
                  <a:rPr lang="en-US" sz="2800" dirty="0" err="1"/>
                  <a:t>utils</a:t>
                </a:r>
                <a:r>
                  <a:rPr lang="en-US" sz="2800" dirty="0"/>
                  <a:t> </a:t>
                </a:r>
                <a14:m>
                  <m:oMath xmlns:m="http://schemas.openxmlformats.org/officeDocument/2006/math">
                    <m:r>
                      <a:rPr lang="en-US" sz="2800" b="0" i="1" dirty="0" smtClean="0">
                        <a:latin typeface="Cambria Math" panose="02040503050406030204" pitchFamily="18" charset="0"/>
                      </a:rPr>
                      <m:t>𝜃</m:t>
                    </m:r>
                    <m:r>
                      <a:rPr lang="en-US" sz="2800" i="1" dirty="0" smtClean="0">
                        <a:latin typeface="Cambria Math" panose="02040503050406030204" pitchFamily="18" charset="0"/>
                      </a:rPr>
                      <m:t>𝑢</m:t>
                    </m:r>
                    <m:d>
                      <m:dPr>
                        <m:ctrlPr>
                          <a:rPr lang="en-US" sz="2800" i="1" dirty="0" smtClean="0">
                            <a:latin typeface="Cambria Math" panose="02040503050406030204" pitchFamily="18" charset="0"/>
                          </a:rPr>
                        </m:ctrlPr>
                      </m:dPr>
                      <m:e>
                        <m:r>
                          <a:rPr lang="en-US" sz="2800" i="1" dirty="0" smtClean="0">
                            <a:latin typeface="Cambria Math" panose="02040503050406030204" pitchFamily="18" charset="0"/>
                          </a:rPr>
                          <m:t>𝑐</m:t>
                        </m:r>
                        <m:r>
                          <a:rPr lang="en-US" sz="2800" i="1" baseline="-25000" dirty="0" smtClean="0">
                            <a:latin typeface="Cambria Math" panose="02040503050406030204" pitchFamily="18" charset="0"/>
                          </a:rPr>
                          <m:t>1</m:t>
                        </m:r>
                      </m:e>
                    </m:d>
                  </m:oMath>
                </a14:m>
                <a:endParaRPr lang="en-US" sz="2800" i="1" baseline="-25000" dirty="0">
                  <a:latin typeface="Cambria Math" panose="02040503050406030204" pitchFamily="18" charset="0"/>
                </a:endParaRPr>
              </a:p>
              <a:p>
                <a14:m>
                  <m:oMath xmlns:m="http://schemas.openxmlformats.org/officeDocument/2006/math">
                    <m:r>
                      <a:rPr lang="en-US" sz="2800" i="1">
                        <a:latin typeface="Cambria Math" panose="02040503050406030204" pitchFamily="18" charset="0"/>
                      </a:rPr>
                      <m:t>𝜃</m:t>
                    </m:r>
                  </m:oMath>
                </a14:m>
                <a:r>
                  <a:rPr lang="en-US" sz="2800" dirty="0"/>
                  <a:t> is random variable representing how valuable pre-retirement spending is</a:t>
                </a:r>
              </a:p>
              <a:p>
                <a:endParaRPr lang="en-US" sz="2800" dirty="0"/>
              </a:p>
              <a:p>
                <a:r>
                  <a:rPr lang="en-US" sz="2800" dirty="0"/>
                  <a:t>Consumption in period 2, produces </a:t>
                </a:r>
                <a:r>
                  <a:rPr lang="en-US" sz="2800" dirty="0" err="1"/>
                  <a:t>utils</a:t>
                </a:r>
                <a14:m>
                  <m:oMath xmlns:m="http://schemas.openxmlformats.org/officeDocument/2006/math">
                    <m:r>
                      <a:rPr lang="en-US" sz="2800" b="0" i="0" dirty="0" smtClean="0">
                        <a:latin typeface="Cambria Math" panose="02040503050406030204" pitchFamily="18" charset="0"/>
                      </a:rPr>
                      <m:t> </m:t>
                    </m:r>
                    <m:r>
                      <a:rPr lang="en-US" sz="2800" i="1" dirty="0">
                        <a:latin typeface="Cambria Math" panose="02040503050406030204" pitchFamily="18" charset="0"/>
                      </a:rPr>
                      <m:t>𝑢</m:t>
                    </m:r>
                    <m:d>
                      <m:dPr>
                        <m:ctrlPr>
                          <a:rPr lang="en-US" sz="2800" i="1" dirty="0" smtClean="0">
                            <a:latin typeface="Cambria Math" panose="02040503050406030204" pitchFamily="18" charset="0"/>
                          </a:rPr>
                        </m:ctrlPr>
                      </m:dPr>
                      <m:e>
                        <m:r>
                          <a:rPr lang="en-US" sz="2800" i="1" dirty="0" smtClean="0">
                            <a:latin typeface="Cambria Math" panose="02040503050406030204" pitchFamily="18" charset="0"/>
                          </a:rPr>
                          <m:t>𝑐</m:t>
                        </m:r>
                        <m:r>
                          <a:rPr lang="en-US" sz="2800" i="1" baseline="-25000" dirty="0" smtClean="0">
                            <a:latin typeface="Cambria Math" panose="02040503050406030204" pitchFamily="18" charset="0"/>
                          </a:rPr>
                          <m:t>2</m:t>
                        </m:r>
                      </m:e>
                    </m:d>
                  </m:oMath>
                </a14:m>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587335"/>
                <a:ext cx="8529484" cy="3992563"/>
              </a:xfrm>
              <a:blipFill>
                <a:blip r:embed="rId2"/>
                <a:stretch>
                  <a:fillRect l="-1215" t="-1679" b="-14046"/>
                </a:stretch>
              </a:blipFill>
            </p:spPr>
            <p:txBody>
              <a:bodyPr/>
              <a:lstStyle/>
              <a:p>
                <a:r>
                  <a:rPr lang="en-US">
                    <a:noFill/>
                  </a:rPr>
                  <a:t> </a:t>
                </a:r>
              </a:p>
            </p:txBody>
          </p:sp>
        </mc:Fallback>
      </mc:AlternateContent>
    </p:spTree>
    <p:extLst>
      <p:ext uri="{BB962C8B-B14F-4D97-AF65-F5344CB8AC3E}">
        <p14:creationId xmlns:p14="http://schemas.microsoft.com/office/powerpoint/2010/main" val="399106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Benevolent social planner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2764"/>
                <a:ext cx="8229600" cy="4487368"/>
              </a:xfrm>
            </p:spPr>
            <p:txBody>
              <a:bodyPr/>
              <a:lstStyle/>
              <a:p>
                <a:r>
                  <a:rPr lang="en-US" sz="2800" dirty="0"/>
                  <a:t>Social planner’s preference over household’s consumption given by</a:t>
                </a:r>
              </a:p>
              <a:p>
                <a:pPr marL="0" indent="0">
                  <a:buNone/>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𝜃</m:t>
                      </m:r>
                      <m:func>
                        <m:funcPr>
                          <m:ctrlPr>
                            <a:rPr lang="en-US" sz="2800" b="0" i="1" smtClean="0">
                              <a:latin typeface="Cambria Math" panose="02040503050406030204" pitchFamily="18" charset="0"/>
                            </a:rPr>
                          </m:ctrlPr>
                        </m:funcPr>
                        <m:fName>
                          <m:r>
                            <a:rPr lang="en-US" sz="2800" i="1" dirty="0">
                              <a:latin typeface="Cambria Math" panose="02040503050406030204" pitchFamily="18" charset="0"/>
                            </a:rPr>
                            <m:t>𝑢</m:t>
                          </m:r>
                        </m:fName>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m:t>
                              </m:r>
                              <m:r>
                                <a:rPr lang="en-US" sz="2800" b="0" i="1" smtClean="0">
                                  <a:latin typeface="Cambria Math" panose="02040503050406030204" pitchFamily="18" charset="0"/>
                                </a:rPr>
                                <m:t>𝑐</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e>
                      </m:func>
                      <m:r>
                        <a:rPr lang="en-US" sz="2800" b="0" i="1" smtClean="0">
                          <a:latin typeface="Cambria Math" panose="02040503050406030204" pitchFamily="18" charset="0"/>
                        </a:rPr>
                        <m:t>+</m:t>
                      </m:r>
                      <m:r>
                        <a:rPr lang="en-US" sz="2800" b="0" i="1" smtClean="0">
                          <a:latin typeface="Cambria Math" panose="02040503050406030204" pitchFamily="18" charset="0"/>
                        </a:rPr>
                        <m:t>𝛿</m:t>
                      </m:r>
                      <m:r>
                        <a:rPr lang="en-US" sz="2800" i="1" dirty="0">
                          <a:latin typeface="Cambria Math" panose="02040503050406030204" pitchFamily="18" charset="0"/>
                        </a:rPr>
                        <m:t>𝑢</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𝑐</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oMath>
                  </m:oMathPara>
                </a14:m>
                <a:endParaRPr lang="en-US" sz="2800" dirty="0"/>
              </a:p>
              <a:p>
                <a:pPr marL="0" indent="0">
                  <a:buNone/>
                </a:pPr>
                <a:endParaRPr lang="en-US" sz="1600" dirty="0"/>
              </a:p>
              <a:p>
                <a:pPr marL="0" indent="0">
                  <a:buNone/>
                </a:pPr>
                <a:endParaRPr lang="en-US" sz="1600" dirty="0"/>
              </a:p>
              <a:p>
                <a14:m>
                  <m:oMath xmlns:m="http://schemas.openxmlformats.org/officeDocument/2006/math">
                    <m:r>
                      <a:rPr lang="en-US" sz="2800" b="0" i="1" smtClean="0">
                        <a:latin typeface="Cambria Math" panose="02040503050406030204" pitchFamily="18" charset="0"/>
                      </a:rPr>
                      <m:t>𝛿</m:t>
                    </m:r>
                  </m:oMath>
                </a14:m>
                <a:r>
                  <a:rPr lang="en-US" sz="2800" dirty="0"/>
                  <a:t> is classical discount factor</a:t>
                </a:r>
                <a:endParaRPr lang="en-US" dirty="0"/>
              </a:p>
              <a:p>
                <a14:m>
                  <m:oMath xmlns:m="http://schemas.openxmlformats.org/officeDocument/2006/math">
                    <m:r>
                      <a:rPr lang="en-US" sz="2800" i="1">
                        <a:latin typeface="Cambria Math" panose="02040503050406030204" pitchFamily="18" charset="0"/>
                      </a:rPr>
                      <m:t>𝜃</m:t>
                    </m:r>
                  </m:oMath>
                </a14:m>
                <a:r>
                  <a:rPr lang="en-US" sz="2800" dirty="0"/>
                  <a:t> can’t be observed by planner, but planner knows population-wide distribution of </a:t>
                </a:r>
                <a14:m>
                  <m:oMath xmlns:m="http://schemas.openxmlformats.org/officeDocument/2006/math">
                    <m:r>
                      <a:rPr lang="en-US" sz="2800" b="0" i="1" smtClean="0">
                        <a:latin typeface="Cambria Math" panose="02040503050406030204" pitchFamily="18" charset="0"/>
                      </a:rPr>
                      <m:t>𝜃</m:t>
                    </m:r>
                  </m:oMath>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2764"/>
                <a:ext cx="8229600" cy="4487368"/>
              </a:xfrm>
              <a:blipFill>
                <a:blip r:embed="rId2"/>
                <a:stretch>
                  <a:fillRect l="-1259" t="-1630"/>
                </a:stretch>
              </a:blipFill>
            </p:spPr>
            <p:txBody>
              <a:bodyPr/>
              <a:lstStyle/>
              <a:p>
                <a:r>
                  <a:rPr lang="en-US">
                    <a:noFill/>
                  </a:rPr>
                  <a:t> </a:t>
                </a:r>
              </a:p>
            </p:txBody>
          </p:sp>
        </mc:Fallback>
      </mc:AlternateContent>
    </p:spTree>
    <p:extLst>
      <p:ext uri="{BB962C8B-B14F-4D97-AF65-F5344CB8AC3E}">
        <p14:creationId xmlns:p14="http://schemas.microsoft.com/office/powerpoint/2010/main" val="5049373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Household preferences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Household’s preference over consumption given by</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𝜃</m:t>
                      </m:r>
                      <m:r>
                        <a:rPr lang="en-US" i="1" dirty="0">
                          <a:latin typeface="Cambria Math" panose="02040503050406030204" pitchFamily="18" charset="0"/>
                        </a:rPr>
                        <m:t>𝑢</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i="1">
                          <a:latin typeface="Cambria Math" panose="02040503050406030204" pitchFamily="18" charset="0"/>
                        </a:rPr>
                        <m:t>+</m:t>
                      </m:r>
                      <m:r>
                        <a:rPr lang="en-US" b="1" i="1" smtClean="0">
                          <a:solidFill>
                            <a:srgbClr val="A50021"/>
                          </a:solidFill>
                          <a:latin typeface="Cambria Math" panose="02040503050406030204" pitchFamily="18" charset="0"/>
                        </a:rPr>
                        <m:t>𝜷</m:t>
                      </m:r>
                      <m:r>
                        <a:rPr lang="en-US" i="1">
                          <a:latin typeface="Cambria Math" panose="02040503050406030204" pitchFamily="18" charset="0"/>
                        </a:rPr>
                        <m:t>𝛿</m:t>
                      </m:r>
                      <m:func>
                        <m:funcPr>
                          <m:ctrlPr>
                            <a:rPr lang="en-US" b="0" i="1" smtClean="0">
                              <a:latin typeface="Cambria Math" panose="02040503050406030204" pitchFamily="18" charset="0"/>
                            </a:rPr>
                          </m:ctrlPr>
                        </m:funcPr>
                        <m:fName>
                          <m:r>
                            <a:rPr lang="en-US" i="1" dirty="0">
                              <a:latin typeface="Cambria Math" panose="02040503050406030204" pitchFamily="18" charset="0"/>
                            </a:rPr>
                            <m:t>𝑢</m:t>
                          </m:r>
                        </m:fName>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m:t>
                              </m:r>
                            </m:sub>
                          </m:sSub>
                          <m:r>
                            <a:rPr lang="en-US" b="0" i="1" smtClean="0">
                              <a:latin typeface="Cambria Math" panose="02040503050406030204" pitchFamily="18" charset="0"/>
                            </a:rPr>
                            <m:t>)</m:t>
                          </m:r>
                        </m:e>
                      </m:func>
                    </m:oMath>
                  </m:oMathPara>
                </a14:m>
                <a:endParaRPr lang="en-US" dirty="0"/>
              </a:p>
              <a:p>
                <a:endParaRPr lang="en-US" b="0" i="1" dirty="0">
                  <a:latin typeface="Cambria Math" panose="02040503050406030204" pitchFamily="18" charset="0"/>
                </a:endParaRPr>
              </a:p>
              <a:p>
                <a:r>
                  <a:rPr lang="en-US" b="0" dirty="0"/>
                  <a:t>Present bias term </a:t>
                </a:r>
                <a14:m>
                  <m:oMath xmlns:m="http://schemas.openxmlformats.org/officeDocument/2006/math">
                    <m:r>
                      <a:rPr lang="en-US" b="0" i="1" smtClean="0">
                        <a:latin typeface="Cambria Math" panose="02040503050406030204" pitchFamily="18" charset="0"/>
                      </a:rPr>
                      <m:t>𝛽</m:t>
                    </m:r>
                  </m:oMath>
                </a14:m>
                <a:r>
                  <a:rPr lang="en-US" dirty="0"/>
                  <a:t> is between 0 and 1</a:t>
                </a:r>
              </a:p>
              <a:p>
                <a:pPr lvl="1"/>
                <a:r>
                  <a:rPr lang="en-US" dirty="0"/>
                  <a:t>Represents excessive impatience</a:t>
                </a:r>
              </a:p>
              <a:p>
                <a:pPr lvl="1"/>
                <a:r>
                  <a:rPr lang="en-US" dirty="0"/>
                  <a:t>Lower value = more excessive impatience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630" t="-1985" r="-2593"/>
                </a:stretch>
              </a:blipFill>
            </p:spPr>
            <p:txBody>
              <a:bodyPr/>
              <a:lstStyle/>
              <a:p>
                <a:r>
                  <a:rPr lang="en-US">
                    <a:noFill/>
                  </a:rPr>
                  <a:t> </a:t>
                </a:r>
              </a:p>
            </p:txBody>
          </p:sp>
        </mc:Fallback>
      </mc:AlternateContent>
    </p:spTree>
    <p:extLst>
      <p:ext uri="{BB962C8B-B14F-4D97-AF65-F5344CB8AC3E}">
        <p14:creationId xmlns:p14="http://schemas.microsoft.com/office/powerpoint/2010/main" val="99049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Savings accounts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133600"/>
                <a:ext cx="8686800" cy="3992563"/>
              </a:xfrm>
            </p:spPr>
            <p:txBody>
              <a:bodyPr/>
              <a:lstStyle/>
              <a:p>
                <a:pPr marL="0" indent="0">
                  <a:buNone/>
                </a:pPr>
                <a:r>
                  <a:rPr lang="en-US" dirty="0"/>
                  <a:t>At time 0, planner sets up </a:t>
                </a:r>
                <a:r>
                  <a:rPr lang="en-US" i="1" dirty="0"/>
                  <a:t>N</a:t>
                </a:r>
                <a:r>
                  <a:rPr lang="en-US" dirty="0"/>
                  <a:t> savings accounts with linear early withdrawal penalties.</a:t>
                </a:r>
              </a:p>
              <a:p>
                <a:pPr marL="0" indent="0">
                  <a:buNone/>
                </a:pPr>
                <a:endParaRPr lang="en-US" dirty="0"/>
              </a:p>
              <a:p>
                <a:pPr marL="0" indent="0">
                  <a:buNone/>
                </a:pPr>
                <a:r>
                  <a:rPr lang="en-US" dirty="0"/>
                  <a:t>For each account, planner chooses </a:t>
                </a:r>
              </a:p>
              <a:p>
                <a:pPr lvl="1">
                  <a:buClr>
                    <a:srgbClr val="5B9BD5"/>
                  </a:buClr>
                </a:pP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𝑛</m:t>
                        </m:r>
                      </m:sub>
                    </m:sSub>
                  </m:oMath>
                </a14:m>
                <a:r>
                  <a:rPr lang="en-US" dirty="0">
                    <a:solidFill>
                      <a:prstClr val="black"/>
                    </a:solidFill>
                  </a:rPr>
                  <a:t>: allocation to the </a:t>
                </a:r>
                <a:r>
                  <a:rPr lang="en-US" i="1" dirty="0" err="1">
                    <a:solidFill>
                      <a:prstClr val="black"/>
                    </a:solidFill>
                    <a:latin typeface="Times New Roman" panose="02020603050405020304" pitchFamily="18" charset="0"/>
                    <a:cs typeface="Times New Roman" panose="02020603050405020304" pitchFamily="18" charset="0"/>
                  </a:rPr>
                  <a:t>n</a:t>
                </a:r>
                <a:r>
                  <a:rPr lang="en-US" dirty="0" err="1">
                    <a:solidFill>
                      <a:prstClr val="black"/>
                    </a:solidFill>
                  </a:rPr>
                  <a:t>’th</a:t>
                </a:r>
                <a:r>
                  <a:rPr lang="en-US" dirty="0">
                    <a:solidFill>
                      <a:prstClr val="black"/>
                    </a:solidFill>
                  </a:rPr>
                  <a:t> account</a:t>
                </a:r>
              </a:p>
              <a:p>
                <a:pPr lvl="1">
                  <a:buClr>
                    <a:srgbClr val="5B9BD5"/>
                  </a:buClr>
                </a:pP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𝜋</m:t>
                        </m:r>
                      </m:e>
                      <m:sub>
                        <m:r>
                          <a:rPr lang="en-US" i="1">
                            <a:solidFill>
                              <a:prstClr val="black"/>
                            </a:solidFill>
                            <a:latin typeface="Cambria Math" panose="02040503050406030204" pitchFamily="18" charset="0"/>
                          </a:rPr>
                          <m:t>𝑛</m:t>
                        </m:r>
                      </m:sub>
                    </m:sSub>
                  </m:oMath>
                </a14:m>
                <a:r>
                  <a:rPr lang="en-US" dirty="0">
                    <a:solidFill>
                      <a:prstClr val="black"/>
                    </a:solidFill>
                  </a:rPr>
                  <a:t>: penalty for early withdrawal</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133600"/>
                <a:ext cx="8686800" cy="3992563"/>
              </a:xfrm>
              <a:blipFill>
                <a:blip r:embed="rId2"/>
                <a:stretch>
                  <a:fillRect l="-1754" t="-1985"/>
                </a:stretch>
              </a:blipFill>
            </p:spPr>
            <p:txBody>
              <a:bodyPr/>
              <a:lstStyle/>
              <a:p>
                <a:r>
                  <a:rPr lang="en-US">
                    <a:noFill/>
                  </a:rPr>
                  <a:t> </a:t>
                </a:r>
              </a:p>
            </p:txBody>
          </p:sp>
        </mc:Fallback>
      </mc:AlternateContent>
    </p:spTree>
    <p:extLst>
      <p:ext uri="{BB962C8B-B14F-4D97-AF65-F5344CB8AC3E}">
        <p14:creationId xmlns:p14="http://schemas.microsoft.com/office/powerpoint/2010/main" val="17908511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2"/>
          </a:xfrm>
        </p:spPr>
        <p:txBody>
          <a:bodyPr/>
          <a:lstStyle/>
          <a:p>
            <a:endParaRPr lang="en-US" sz="2800" dirty="0"/>
          </a:p>
          <a:p>
            <a:pPr marL="109537" indent="0">
              <a:buNone/>
            </a:pPr>
            <a:endParaRPr lang="en-US" sz="2800" dirty="0"/>
          </a:p>
        </p:txBody>
      </p:sp>
      <p:sp>
        <p:nvSpPr>
          <p:cNvPr id="3" name="Title 2"/>
          <p:cNvSpPr>
            <a:spLocks noGrp="1"/>
          </p:cNvSpPr>
          <p:nvPr>
            <p:ph type="title"/>
          </p:nvPr>
        </p:nvSpPr>
        <p:spPr>
          <a:xfrm>
            <a:off x="239486" y="-266700"/>
            <a:ext cx="8229600" cy="1143000"/>
          </a:xfrm>
        </p:spPr>
        <p:txBody>
          <a:bodyPr>
            <a:normAutofit/>
          </a:bodyPr>
          <a:lstStyle/>
          <a:p>
            <a:r>
              <a:rPr lang="en-US" sz="3200" b="1" dirty="0"/>
              <a:t>Planner’s optimization problem</a:t>
            </a:r>
          </a:p>
        </p:txBody>
      </p:sp>
      <mc:AlternateContent xmlns:mc="http://schemas.openxmlformats.org/markup-compatibility/2006" xmlns:a14="http://schemas.microsoft.com/office/drawing/2010/main">
        <mc:Choice Requires="a14">
          <p:sp>
            <p:nvSpPr>
              <p:cNvPr id="4" name="Content Placeholder 1"/>
              <p:cNvSpPr txBox="1">
                <a:spLocks/>
              </p:cNvSpPr>
              <p:nvPr/>
            </p:nvSpPr>
            <p:spPr bwMode="auto">
              <a:xfrm>
                <a:off x="0" y="642257"/>
                <a:ext cx="91440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65125" marR="0" lvl="0" indent="-255588" algn="l" defTabSz="914400" rtl="0" eaLnBrk="1" fontAlgn="base" latinLnBrk="0" hangingPunct="1">
                  <a:lnSpc>
                    <a:spcPct val="100000"/>
                  </a:lnSpc>
                  <a:spcBef>
                    <a:spcPts val="400"/>
                  </a:spcBef>
                  <a:spcAft>
                    <a:spcPct val="0"/>
                  </a:spcAft>
                  <a:buClr>
                    <a:srgbClr val="5B9BD5"/>
                  </a:buClr>
                  <a:buSzPct val="68000"/>
                  <a:buFont typeface="Wingdings 3" pitchFamily="18" charset="2"/>
                  <a:buChar char=""/>
                  <a:tabLst/>
                  <a:defRPr/>
                </a:pPr>
                <a:r>
                  <a:rPr kumimoji="0" lang="en-US" sz="2800" b="0" i="0" u="none" strike="noStrike" kern="1200" cap="none" spc="0" normalizeH="0" baseline="0" noProof="0" dirty="0">
                    <a:ln>
                      <a:noFill/>
                    </a:ln>
                    <a:solidFill>
                      <a:prstClr val="black"/>
                    </a:solidFill>
                    <a:effectLst/>
                    <a:uLnTx/>
                    <a:uFillTx/>
                    <a:latin typeface="Palatino Linotype"/>
                    <a:ea typeface="+mn-ea"/>
                    <a:cs typeface="+mn-cs"/>
                  </a:rPr>
                  <a:t>M</a:t>
                </a:r>
                <a14:m>
                  <m:oMath xmlns:m="http://schemas.openxmlformats.org/officeDocument/2006/math">
                    <m:r>
                      <m:rPr>
                        <m:sty m:val="p"/>
                      </m:rPr>
                      <a:rPr kumimoji="0" lang="en-US"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ax</m:t>
                    </m:r>
                    <m:r>
                      <a:rPr kumimoji="0" lang="en-US"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nary>
                      <m:naryPr>
                        <m:chr m:val="∬"/>
                        <m:limLoc m:val="undOvr"/>
                        <m:subHide m:val="on"/>
                        <m:supHide m:val="on"/>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naryPr>
                      <m:sub/>
                      <m:sup/>
                      <m:e>
                        <m:d>
                          <m:dPr>
                            <m:begChr m:val="["/>
                            <m:endChr m:val="]"/>
                            <m:ctrlPr>
                              <a:rPr kumimoji="0" lang="en-US"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dPr>
                          <m:e>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𝜃</m:t>
                            </m:r>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𝑢</m:t>
                            </m:r>
                            <m:d>
                              <m:dPr>
                                <m:ctrlP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dPr>
                              <m:e>
                                <m:sSub>
                                  <m:sSubPr>
                                    <m:ctrlP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𝑐</m:t>
                                    </m:r>
                                  </m:e>
                                  <m:sub>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1</m:t>
                                    </m:r>
                                  </m:sub>
                                </m:sSub>
                                <m:d>
                                  <m:dPr>
                                    <m:ctrlP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dPr>
                                  <m:e>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𝜃</m:t>
                                    </m:r>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𝛽</m:t>
                                    </m:r>
                                  </m:e>
                                </m:d>
                              </m:e>
                            </m:d>
                            <m:r>
                              <a:rPr kumimoji="0" lang="en-US" sz="2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en-US" sz="2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𝛿</m:t>
                            </m:r>
                            <m:r>
                              <a:rPr kumimoji="0" lang="en-US" sz="2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𝑢</m:t>
                            </m:r>
                            <m:d>
                              <m:dPr>
                                <m:ctrlP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dPr>
                              <m:e>
                                <m:sSub>
                                  <m:sSubPr>
                                    <m:ctrlP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𝑐</m:t>
                                    </m:r>
                                  </m:e>
                                  <m:sub>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2</m:t>
                                    </m:r>
                                  </m:sub>
                                </m:sSub>
                                <m:d>
                                  <m:dPr>
                                    <m:ctrlP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dPr>
                                  <m:e>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𝜃</m:t>
                                    </m:r>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𝛽</m:t>
                                    </m:r>
                                  </m:e>
                                </m:d>
                              </m:e>
                            </m:d>
                          </m:e>
                        </m:d>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𝑑𝐹</m:t>
                        </m:r>
                        <m:d>
                          <m:d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𝜃</m:t>
                            </m:r>
                          </m:e>
                        </m:d>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𝐺</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𝛽</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e>
                    </m:nary>
                  </m:oMath>
                </a14:m>
                <a:endParaRPr kumimoji="0" lang="en-US" sz="2800" b="0" i="0" u="none" strike="noStrike" kern="1200" cap="none" spc="0" normalizeH="0" baseline="0" noProof="0" dirty="0">
                  <a:ln>
                    <a:noFill/>
                  </a:ln>
                  <a:solidFill>
                    <a:prstClr val="black"/>
                  </a:solidFill>
                  <a:effectLst/>
                  <a:uLnTx/>
                  <a:uFillTx/>
                  <a:latin typeface="Palatino Linotype"/>
                  <a:ea typeface="+mn-ea"/>
                  <a:cs typeface="+mn-cs"/>
                </a:endParaRPr>
              </a:p>
              <a:p>
                <a:pPr marL="365125" marR="0" lvl="0" indent="-255588" algn="l" defTabSz="914400" rtl="0" eaLnBrk="1" fontAlgn="base" latinLnBrk="0" hangingPunct="1">
                  <a:lnSpc>
                    <a:spcPct val="100000"/>
                  </a:lnSpc>
                  <a:spcBef>
                    <a:spcPts val="400"/>
                  </a:spcBef>
                  <a:spcAft>
                    <a:spcPct val="0"/>
                  </a:spcAft>
                  <a:buClr>
                    <a:srgbClr val="5B9BD5"/>
                  </a:buClr>
                  <a:buSzPct val="68000"/>
                  <a:buFont typeface="Wingdings 3" pitchFamily="18" charset="2"/>
                  <a:buChar char=""/>
                  <a:tabLst/>
                  <a:defRPr/>
                </a:pPr>
                <a:r>
                  <a:rPr kumimoji="0" lang="en-US" sz="2800" b="0" i="0" u="none" strike="noStrike" kern="1200" cap="none" spc="0" normalizeH="0" baseline="0" noProof="0" dirty="0">
                    <a:ln>
                      <a:noFill/>
                    </a:ln>
                    <a:solidFill>
                      <a:prstClr val="black"/>
                    </a:solidFill>
                    <a:effectLst/>
                    <a:uLnTx/>
                    <a:uFillTx/>
                    <a:latin typeface="Palatino Linotype"/>
                    <a:ea typeface="+mn-ea"/>
                    <a:cs typeface="+mn-cs"/>
                  </a:rPr>
                  <a:t>By creating and populating savings accounts:</a:t>
                </a:r>
              </a:p>
              <a:p>
                <a:pPr marL="392113" marR="0" lvl="1" indent="0" algn="ctr" defTabSz="914400" rtl="0" eaLnBrk="1" fontAlgn="base" latinLnBrk="0" hangingPunct="1">
                  <a:lnSpc>
                    <a:spcPct val="100000"/>
                  </a:lnSpc>
                  <a:spcBef>
                    <a:spcPts val="325"/>
                  </a:spcBef>
                  <a:spcAft>
                    <a:spcPct val="0"/>
                  </a:spcAft>
                  <a:buClr>
                    <a:srgbClr val="5B9BD5"/>
                  </a:buClr>
                  <a:buSzTx/>
                  <a:buFont typeface="Verdana" pitchFamily="34" charset="0"/>
                  <a:buNone/>
                  <a:tabLst/>
                  <a:defRPr/>
                </a:pPr>
                <a14:m>
                  <m:oMath xmlns:m="http://schemas.openxmlformats.org/officeDocument/2006/math">
                    <m:r>
                      <a:rPr kumimoji="0" lang="en-US"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sSub>
                      <m:sSubPr>
                        <m:ctrlPr>
                          <a:rPr kumimoji="0" lang="en-US"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𝑥</m:t>
                        </m:r>
                      </m:e>
                      <m:sub>
                        <m:r>
                          <a:rPr kumimoji="0" lang="en-US"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1</m:t>
                        </m:r>
                      </m:sub>
                    </m:sSub>
                  </m:oMath>
                </a14:m>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baseline="0" noProof="0" dirty="0">
                    <a:ln>
                      <a:noFill/>
                    </a:ln>
                    <a:solidFill>
                      <a:srgbClr val="FF0000"/>
                    </a:solidFill>
                    <a:effectLst/>
                    <a:uLnTx/>
                    <a:uFillTx/>
                    <a:latin typeface="Palatino Linotype"/>
                    <a:ea typeface="+mn-ea"/>
                    <a:cs typeface="+mn-cs"/>
                  </a:rPr>
                  <a:t> </a:t>
                </a:r>
                <a14:m>
                  <m:oMath xmlns:m="http://schemas.openxmlformats.org/officeDocument/2006/math">
                    <m:sSub>
                      <m:sSubPr>
                        <m:ctrlP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𝑥</m:t>
                        </m:r>
                      </m:e>
                      <m:sub>
                        <m:r>
                          <a:rPr kumimoji="0" lang="en-US"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sub>
                    </m:sSub>
                  </m:oMath>
                </a14:m>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baseline="0" noProof="0" dirty="0">
                    <a:ln>
                      <a:noFill/>
                    </a:ln>
                    <a:solidFill>
                      <a:srgbClr val="FF0000"/>
                    </a:solidFill>
                    <a:effectLst/>
                    <a:uLnTx/>
                    <a:uFillTx/>
                    <a:latin typeface="Palatino Linotype"/>
                    <a:ea typeface="+mn-ea"/>
                    <a:cs typeface="+mn-cs"/>
                  </a:rPr>
                  <a:t> </a:t>
                </a:r>
                <a14:m>
                  <m:oMath xmlns:m="http://schemas.openxmlformats.org/officeDocument/2006/math">
                    <m:r>
                      <a:rPr kumimoji="0" lang="en-US" sz="28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sSub>
                      <m:sSubPr>
                        <m:ctrlP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𝑥</m:t>
                        </m:r>
                      </m:e>
                      <m:sub>
                        <m:r>
                          <a:rPr kumimoji="0" lang="en-US"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𝑁</m:t>
                        </m:r>
                      </m:sub>
                    </m:sSub>
                    <m:r>
                      <a:rPr kumimoji="0" lang="en-US"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oMath>
                </a14:m>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14:m>
                  <m:oMath xmlns:m="http://schemas.openxmlformats.org/officeDocument/2006/math">
                    <m:sSub>
                      <m:sSubPr>
                        <m:ctrlP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𝜋</m:t>
                        </m:r>
                      </m:e>
                      <m:sub>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1</m:t>
                        </m:r>
                      </m:sub>
                    </m:sSub>
                  </m:oMath>
                </a14:m>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baseline="0" noProof="0" dirty="0">
                    <a:ln>
                      <a:noFill/>
                    </a:ln>
                    <a:solidFill>
                      <a:srgbClr val="FF0000"/>
                    </a:solidFill>
                    <a:effectLst/>
                    <a:uLnTx/>
                    <a:uFillTx/>
                    <a:latin typeface="Palatino Linotype"/>
                    <a:ea typeface="+mn-ea"/>
                    <a:cs typeface="+mn-cs"/>
                  </a:rPr>
                  <a:t> </a:t>
                </a:r>
                <a14:m>
                  <m:oMath xmlns:m="http://schemas.openxmlformats.org/officeDocument/2006/math">
                    <m:sSub>
                      <m:sSubPr>
                        <m:ctrlP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𝜋</m:t>
                        </m:r>
                      </m:e>
                      <m:sub>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2</m:t>
                        </m:r>
                      </m:sub>
                    </m:sSub>
                  </m:oMath>
                </a14:m>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baseline="0" noProof="0" dirty="0">
                    <a:ln>
                      <a:noFill/>
                    </a:ln>
                    <a:solidFill>
                      <a:srgbClr val="FF0000"/>
                    </a:solidFill>
                    <a:effectLst/>
                    <a:uLnTx/>
                    <a:uFillTx/>
                    <a:latin typeface="Palatino Linotype"/>
                    <a:ea typeface="+mn-ea"/>
                    <a:cs typeface="+mn-cs"/>
                  </a:rPr>
                  <a:t> </a:t>
                </a:r>
                <a14:m>
                  <m:oMath xmlns:m="http://schemas.openxmlformats.org/officeDocument/2006/math">
                    <m:r>
                      <a:rPr kumimoji="0" lang="en-US" sz="2800" b="0"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sSub>
                      <m:sSubPr>
                        <m:ctrlP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𝜋</m:t>
                        </m:r>
                      </m:e>
                      <m:sub>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𝑁</m:t>
                        </m:r>
                      </m:sub>
                    </m:sSub>
                  </m:oMath>
                </a14:m>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a:ln>
                      <a:noFill/>
                    </a:ln>
                    <a:solidFill>
                      <a:srgbClr val="FF0000"/>
                    </a:solidFill>
                    <a:effectLst/>
                    <a:uLnTx/>
                    <a:uFillTx/>
                    <a:latin typeface="Palatino Linotype"/>
                    <a:ea typeface="+mn-ea"/>
                    <a:cs typeface="+mn-cs"/>
                  </a:rPr>
                  <a:t>}</a:t>
                </a:r>
              </a:p>
              <a:p>
                <a:pPr marL="365125" marR="0" lvl="0" indent="-255588" algn="l" defTabSz="914400" rtl="0" eaLnBrk="1" fontAlgn="base" latinLnBrk="0" hangingPunct="1">
                  <a:lnSpc>
                    <a:spcPct val="100000"/>
                  </a:lnSpc>
                  <a:spcBef>
                    <a:spcPts val="400"/>
                  </a:spcBef>
                  <a:spcAft>
                    <a:spcPct val="0"/>
                  </a:spcAft>
                  <a:buClr>
                    <a:srgbClr val="5B9BD5"/>
                  </a:buClr>
                  <a:buSzPct val="68000"/>
                  <a:buFont typeface="Wingdings 3" pitchFamily="18" charset="2"/>
                  <a:buChar char=""/>
                  <a:tabLst/>
                  <a:defRPr/>
                </a:pPr>
                <a:r>
                  <a:rPr kumimoji="0" lang="en-US" sz="2800" b="0" i="0" u="none" strike="noStrike" kern="1200" cap="none" spc="0" normalizeH="0" baseline="0" noProof="0" dirty="0">
                    <a:ln>
                      <a:noFill/>
                    </a:ln>
                    <a:solidFill>
                      <a:prstClr val="black"/>
                    </a:solidFill>
                    <a:effectLst/>
                    <a:uLnTx/>
                    <a:uFillTx/>
                    <a:latin typeface="Palatino Linotype"/>
                    <a:ea typeface="+mn-ea"/>
                    <a:cs typeface="+mn-cs"/>
                  </a:rPr>
                  <a:t>Subject to an aggregate budget constraint:</a:t>
                </a:r>
              </a:p>
              <a:p>
                <a:pPr marL="109537" marR="0" lvl="0" indent="0" algn="l" defTabSz="914400" rtl="0" eaLnBrk="1" fontAlgn="base" latinLnBrk="0" hangingPunct="1">
                  <a:lnSpc>
                    <a:spcPct val="100000"/>
                  </a:lnSpc>
                  <a:spcBef>
                    <a:spcPts val="400"/>
                  </a:spcBef>
                  <a:spcAft>
                    <a:spcPct val="0"/>
                  </a:spcAft>
                  <a:buClr>
                    <a:srgbClr val="5B9BD5"/>
                  </a:buClr>
                  <a:buSzPct val="68000"/>
                  <a:buFont typeface="Wingdings 3" pitchFamily="18" charset="2"/>
                  <a:buNone/>
                  <a:tabLst/>
                  <a:defRPr/>
                </a:pPr>
                <a14:m>
                  <m:oMathPara xmlns:m="http://schemas.openxmlformats.org/officeDocument/2006/math">
                    <m:oMathParaPr>
                      <m:jc m:val="centerGroup"/>
                    </m:oMathParaPr>
                    <m:oMath xmlns:m="http://schemas.openxmlformats.org/officeDocument/2006/math">
                      <m:nary>
                        <m:naryPr>
                          <m:chr m:val="∑"/>
                          <m:supHide m:val="on"/>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naryPr>
                        <m:sub>
                          <m:r>
                            <m:rPr>
                              <m:brk m:alnAt="7"/>
                            </m:r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sub>
                        <m:sup/>
                        <m:e>
                          <m:sSub>
                            <m:sSub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sub>
                          </m:s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𝑌</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nary>
                            <m:naryPr>
                              <m:chr m:val="∑"/>
                              <m:supHide m:val="on"/>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naryPr>
                            <m:sub>
                              <m:r>
                                <m:rPr>
                                  <m:brk m:alnAt="7"/>
                                </m:r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sub>
                            <m:sup/>
                            <m:e>
                              <m:sSub>
                                <m:sSub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𝜋</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sub>
                                  </m:sSub>
                                  <m:d>
                                    <m:d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nary>
                                        <m:naryPr>
                                          <m:limLoc m:val="undOvr"/>
                                          <m:subHide m:val="on"/>
                                          <m:supHide m:val="on"/>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naryPr>
                                        <m:sub/>
                                        <m:sup/>
                                        <m:e>
                                          <m:nary>
                                            <m:naryPr>
                                              <m:limLoc m:val="undOvr"/>
                                              <m:subHide m:val="on"/>
                                              <m:supHide m:val="on"/>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naryPr>
                                            <m:sub/>
                                            <m:sup/>
                                            <m:e>
                                              <m:sSub>
                                                <m:sSub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𝑤</m:t>
                                                  </m:r>
                                                </m:e>
                                                <m:sub>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sub>
                                              </m:sSub>
                                              <m:d>
                                                <m:d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𝜃</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𝛽</m:t>
                                                  </m:r>
                                                </m:e>
                                              </m:d>
                                            </m:e>
                                          </m:nary>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d>
                                            <m:d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𝜃</m:t>
                                              </m:r>
                                            </m:e>
                                          </m:d>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𝐺</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𝛽</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e>
                                      </m:nary>
                                    </m:e>
                                  </m:d>
                                </m:e>
                                <m:sub/>
                              </m:sSub>
                            </m:e>
                          </m:nary>
                        </m:e>
                      </m:nary>
                    </m:oMath>
                  </m:oMathPara>
                </a14:m>
                <a:endParaRPr kumimoji="0" lang="en-US" sz="2800" b="0" i="0" u="none" strike="noStrike" kern="1200" cap="none" spc="0" normalizeH="0" baseline="0" noProof="0" dirty="0">
                  <a:ln>
                    <a:noFill/>
                  </a:ln>
                  <a:solidFill>
                    <a:srgbClr val="FF0000"/>
                  </a:solidFill>
                  <a:effectLst/>
                  <a:uLnTx/>
                  <a:uFillTx/>
                  <a:latin typeface="Palatino Linotype"/>
                  <a:ea typeface="+mn-ea"/>
                  <a:cs typeface="+mn-cs"/>
                </a:endParaRPr>
              </a:p>
              <a:p>
                <a:pPr marL="365125" marR="0" lvl="1" indent="0" algn="l" defTabSz="914400" rtl="0" eaLnBrk="1" fontAlgn="base" latinLnBrk="0" hangingPunct="1">
                  <a:lnSpc>
                    <a:spcPct val="100000"/>
                  </a:lnSpc>
                  <a:spcBef>
                    <a:spcPts val="325"/>
                  </a:spcBef>
                  <a:spcAft>
                    <a:spcPct val="0"/>
                  </a:spcAft>
                  <a:buClr>
                    <a:srgbClr val="5B9BD5"/>
                  </a:buClr>
                  <a:buSzTx/>
                  <a:buFont typeface="Verdana" pitchFamily="34" charset="0"/>
                  <a:buNone/>
                  <a:tabLst/>
                  <a:defRPr/>
                </a:pPr>
                <a:r>
                  <a:rPr kumimoji="0" lang="en-US" sz="2800" b="0" i="0" u="none" strike="noStrike" kern="1200" cap="none" spc="0" normalizeH="0" baseline="0" noProof="0" dirty="0">
                    <a:ln>
                      <a:noFill/>
                    </a:ln>
                    <a:solidFill>
                      <a:prstClr val="black"/>
                    </a:solidFill>
                    <a:effectLst/>
                    <a:uLnTx/>
                    <a:uFillTx/>
                    <a:latin typeface="Palatino Linotype"/>
                    <a:ea typeface="+mn-ea"/>
                    <a:cs typeface="Times New Roman" panose="02020603050405020304" pitchFamily="18" charset="0"/>
                  </a:rPr>
                  <a:t>where </a:t>
                </a:r>
                <a14:m>
                  <m:oMath xmlns:m="http://schemas.openxmlformats.org/officeDocument/2006/math">
                    <m:sSub>
                      <m:sSub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𝑤</m:t>
                        </m:r>
                      </m:e>
                      <m:sub>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sub>
                    </m:s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𝜃</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𝛽</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2800" b="0" i="0" u="none" strike="noStrike" kern="1200" cap="none" spc="0" normalizeH="0" baseline="0" noProof="0" dirty="0">
                    <a:ln>
                      <a:noFill/>
                    </a:ln>
                    <a:solidFill>
                      <a:prstClr val="black"/>
                    </a:solidFill>
                    <a:effectLst/>
                    <a:uLnTx/>
                    <a:uFillTx/>
                    <a:latin typeface="Palatino Linotype"/>
                    <a:ea typeface="+mn-ea"/>
                    <a:cs typeface="Times New Roman" panose="02020603050405020304" pitchFamily="18" charset="0"/>
                  </a:rPr>
                  <a:t> is the equilibrium quantity of early withdrawals from illiquid account </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 </a:t>
                </a:r>
                <a:r>
                  <a:rPr kumimoji="0" lang="en-US" sz="2800" b="0" i="0" u="none" strike="noStrike" kern="1200" cap="none" spc="0" normalizeH="0" baseline="0" noProof="0" dirty="0">
                    <a:ln>
                      <a:noFill/>
                    </a:ln>
                    <a:solidFill>
                      <a:prstClr val="black"/>
                    </a:solidFill>
                    <a:effectLst/>
                    <a:uLnTx/>
                    <a:uFillTx/>
                    <a:latin typeface="Palatino Linotype"/>
                    <a:ea typeface="+mn-ea"/>
                    <a:cs typeface="Times New Roman" panose="02020603050405020304" pitchFamily="18" charset="0"/>
                  </a:rPr>
                  <a:t>of a household with taste-shifter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𝜃</m:t>
                    </m:r>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Palatino Linotype"/>
                    <a:ea typeface="+mn-ea"/>
                    <a:cs typeface="Times New Roman" panose="02020603050405020304" pitchFamily="18" charset="0"/>
                  </a:rPr>
                  <a:t>and present-bias discount factor</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𝛽</m:t>
                    </m:r>
                  </m:oMath>
                </a14:m>
                <a:r>
                  <a:rPr kumimoji="0" lang="en-US" sz="2800" b="0" i="0" u="none" strike="noStrike" kern="1200" cap="none" spc="0" normalizeH="0" baseline="0" noProof="0" dirty="0">
                    <a:ln>
                      <a:noFill/>
                    </a:ln>
                    <a:solidFill>
                      <a:prstClr val="black"/>
                    </a:solidFill>
                    <a:effectLst/>
                    <a:uLnTx/>
                    <a:uFillTx/>
                    <a:latin typeface="Palatino Linotype"/>
                    <a:ea typeface="+mn-ea"/>
                    <a:cs typeface="Times New Roman" panose="02020603050405020304" pitchFamily="18" charset="0"/>
                  </a:rPr>
                  <a:t>.</a:t>
                </a:r>
              </a:p>
              <a:p>
                <a:pPr marL="344488" marR="0" lvl="0" indent="-342900" algn="l" defTabSz="914400" rtl="0" eaLnBrk="1" fontAlgn="base" latinLnBrk="0" hangingPunct="1">
                  <a:lnSpc>
                    <a:spcPct val="100000"/>
                  </a:lnSpc>
                  <a:spcBef>
                    <a:spcPts val="400"/>
                  </a:spcBef>
                  <a:spcAft>
                    <a:spcPct val="0"/>
                  </a:spcAft>
                  <a:buClr>
                    <a:srgbClr val="5B9BD5"/>
                  </a:buClr>
                  <a:buSzPct val="68000"/>
                  <a:buFont typeface="Wingdings 3" pitchFamily="18" charset="2"/>
                  <a:buChar char=""/>
                  <a:tabLst/>
                  <a:defRPr/>
                </a:pPr>
                <a:r>
                  <a:rPr kumimoji="0" lang="en-US" sz="2800" b="0" i="0" u="none" strike="noStrike" kern="1200" cap="none" spc="0" normalizeH="0" baseline="0" noProof="0" dirty="0">
                    <a:ln>
                      <a:noFill/>
                    </a:ln>
                    <a:solidFill>
                      <a:prstClr val="black"/>
                    </a:solidFill>
                    <a:effectLst/>
                    <a:uLnTx/>
                    <a:uFillTx/>
                    <a:latin typeface="Palatino Linotype"/>
                    <a:ea typeface="+mn-ea"/>
                    <a:cs typeface="Times New Roman" panose="02020603050405020304" pitchFamily="18" charset="0"/>
                  </a:rPr>
                  <a:t>Households choose </a:t>
                </a:r>
                <a14:m>
                  <m:oMath xmlns:m="http://schemas.openxmlformats.org/officeDocument/2006/math">
                    <m:sSub>
                      <m:sSubPr>
                        <m:ctrlP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𝑐</m:t>
                        </m:r>
                      </m:e>
                      <m:sub>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1</m:t>
                        </m:r>
                      </m:sub>
                    </m:sSub>
                    <m:d>
                      <m:dPr>
                        <m:ctrlP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dPr>
                      <m:e>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𝜃</m:t>
                        </m:r>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𝛽</m:t>
                        </m:r>
                      </m:e>
                    </m:d>
                  </m:oMath>
                </a14:m>
                <a:r>
                  <a:rPr kumimoji="0" lang="en-US" sz="2800" b="0" i="0" u="none" strike="noStrike" kern="1200" cap="none" spc="0" normalizeH="0" baseline="0" noProof="0" dirty="0">
                    <a:ln>
                      <a:noFill/>
                    </a:ln>
                    <a:solidFill>
                      <a:prstClr val="black"/>
                    </a:solidFill>
                    <a:effectLst/>
                    <a:uLnTx/>
                    <a:uFillTx/>
                    <a:latin typeface="Palatino Linotype"/>
                    <a:ea typeface="+mn-ea"/>
                    <a:cs typeface="Times New Roman" panose="02020603050405020304" pitchFamily="18" charset="0"/>
                  </a:rPr>
                  <a:t> and </a:t>
                </a:r>
                <a14:m>
                  <m:oMath xmlns:m="http://schemas.openxmlformats.org/officeDocument/2006/math">
                    <m:sSub>
                      <m:sSubPr>
                        <m:ctrlP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𝑐</m:t>
                        </m:r>
                      </m:e>
                      <m:sub>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2</m:t>
                        </m:r>
                      </m:sub>
                    </m:sSub>
                    <m:d>
                      <m:dPr>
                        <m:ctrlP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dPr>
                      <m:e>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𝜃</m:t>
                        </m:r>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en-US" sz="2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𝛽</m:t>
                        </m:r>
                      </m:e>
                    </m:d>
                  </m:oMath>
                </a14:m>
                <a:r>
                  <a:rPr kumimoji="0" lang="en-US" sz="2800" b="0" i="0" u="none" strike="noStrike" kern="1200" cap="none" spc="0" normalizeH="0" baseline="0" noProof="0" dirty="0">
                    <a:ln>
                      <a:noFill/>
                    </a:ln>
                    <a:solidFill>
                      <a:prstClr val="black"/>
                    </a:solidFill>
                    <a:effectLst/>
                    <a:uLnTx/>
                    <a:uFillTx/>
                    <a:latin typeface="Palatino Linotype"/>
                    <a:ea typeface="+mn-ea"/>
                    <a:cs typeface="Times New Roman" panose="02020603050405020304" pitchFamily="18" charset="0"/>
                  </a:rPr>
                  <a:t> subject to their present-biased preferences, naïve beliefs, and piecewise linear budget set.</a:t>
                </a:r>
                <a:endParaRPr kumimoji="0" lang="en-US" sz="2800" b="0" i="0" u="none" strike="noStrike" kern="1200" cap="none" spc="0" normalizeH="0" baseline="0" noProof="0" dirty="0">
                  <a:ln>
                    <a:noFill/>
                  </a:ln>
                  <a:solidFill>
                    <a:prstClr val="black"/>
                  </a:solidFill>
                  <a:effectLst/>
                  <a:uLnTx/>
                  <a:uFillTx/>
                  <a:latin typeface="Palatino Linotype"/>
                  <a:ea typeface="+mn-ea"/>
                  <a:cs typeface="+mn-cs"/>
                </a:endParaRPr>
              </a:p>
            </p:txBody>
          </p:sp>
        </mc:Choice>
        <mc:Fallback xmlns="">
          <p:sp>
            <p:nvSpPr>
              <p:cNvPr id="4" name="Content Placeholder 1"/>
              <p:cNvSpPr txBox="1">
                <a:spLocks noRot="1" noChangeAspect="1" noMove="1" noResize="1" noEditPoints="1" noAdjustHandles="1" noChangeArrowheads="1" noChangeShapeType="1" noTextEdit="1"/>
              </p:cNvSpPr>
              <p:nvPr/>
            </p:nvSpPr>
            <p:spPr bwMode="auto">
              <a:xfrm>
                <a:off x="0" y="642257"/>
                <a:ext cx="9144000" cy="4525962"/>
              </a:xfrm>
              <a:prstGeom prst="rect">
                <a:avLst/>
              </a:prstGeom>
              <a:blipFill>
                <a:blip r:embed="rId2"/>
                <a:stretch>
                  <a:fillRect l="-533" t="-673" r="-400" b="-38493"/>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7355242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86814" y="274638"/>
                <a:ext cx="8927690" cy="1143000"/>
              </a:xfrm>
            </p:spPr>
            <p:txBody>
              <a:bodyPr/>
              <a:lstStyle/>
              <a:p>
                <a:r>
                  <a:rPr lang="en-US" sz="3600" dirty="0"/>
                  <a:t>Optimal system with </a:t>
                </a:r>
                <a:r>
                  <a:rPr lang="en-US" sz="3600" u="sng" dirty="0"/>
                  <a:t>no inter-household transfers and homogeneous </a:t>
                </a:r>
                <a14:m>
                  <m:oMath xmlns:m="http://schemas.openxmlformats.org/officeDocument/2006/math">
                    <m:r>
                      <a:rPr lang="en-US" sz="3600" b="1" i="1" u="sng" smtClean="0">
                        <a:latin typeface="Cambria Math" panose="02040503050406030204" pitchFamily="18" charset="0"/>
                      </a:rPr>
                      <m:t>𝜷</m:t>
                    </m:r>
                  </m:oMath>
                </a14:m>
                <a:endParaRPr lang="en-US" sz="3600" u="sng"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86814" y="274638"/>
                <a:ext cx="8927690" cy="1143000"/>
              </a:xfrm>
              <a:blipFill>
                <a:blip r:embed="rId2"/>
                <a:stretch>
                  <a:fillRect l="-2117" t="-10106" r="-3142" b="-21809"/>
                </a:stretch>
              </a:blipFill>
            </p:spPr>
            <p:txBody>
              <a:bodyPr/>
              <a:lstStyle/>
              <a:p>
                <a:r>
                  <a:rPr lang="en-US">
                    <a:noFill/>
                  </a:rPr>
                  <a:t> </a:t>
                </a:r>
              </a:p>
            </p:txBody>
          </p:sp>
        </mc:Fallback>
      </mc:AlternateContent>
      <p:sp>
        <p:nvSpPr>
          <p:cNvPr id="3" name="Content Placeholder 2"/>
          <p:cNvSpPr>
            <a:spLocks noGrp="1"/>
          </p:cNvSpPr>
          <p:nvPr>
            <p:ph idx="1"/>
          </p:nvPr>
        </p:nvSpPr>
        <p:spPr>
          <a:xfrm>
            <a:off x="345333" y="1814210"/>
            <a:ext cx="8472790" cy="4311954"/>
          </a:xfrm>
        </p:spPr>
        <p:txBody>
          <a:bodyPr/>
          <a:lstStyle/>
          <a:p>
            <a:r>
              <a:rPr lang="en-US" sz="2800" dirty="0"/>
              <a:t>Planner can’t redistribute early-withdrawal penalties collected</a:t>
            </a:r>
          </a:p>
          <a:p>
            <a:pPr lvl="1"/>
            <a:r>
              <a:rPr lang="en-US" sz="2400" dirty="0"/>
              <a:t>Penalties are “burned”</a:t>
            </a:r>
          </a:p>
          <a:p>
            <a:r>
              <a:rPr lang="en-US" sz="2800" dirty="0"/>
              <a:t>Everybody has same degree of self-control</a:t>
            </a:r>
          </a:p>
          <a:p>
            <a:pPr marL="0" indent="0">
              <a:buNone/>
            </a:pPr>
            <a:endParaRPr lang="en-US" sz="2800" dirty="0"/>
          </a:p>
          <a:p>
            <a:pPr marL="0" indent="0">
              <a:buNone/>
            </a:pPr>
            <a:r>
              <a:rPr lang="en-US" sz="2800" b="1" dirty="0"/>
              <a:t>Theorem:</a:t>
            </a:r>
            <a:r>
              <a:rPr lang="en-US" sz="2800" dirty="0"/>
              <a:t> Optimal system has only 2 accounts: one completely liquid account and one completely illiquid account </a:t>
            </a:r>
            <a:r>
              <a:rPr lang="en-US" sz="2000" dirty="0"/>
              <a:t>(</a:t>
            </a:r>
            <a:r>
              <a:rPr lang="en-US" sz="2000" dirty="0" err="1"/>
              <a:t>Angeletos</a:t>
            </a:r>
            <a:r>
              <a:rPr lang="en-US" sz="2000" dirty="0"/>
              <a:t>, </a:t>
            </a:r>
            <a:r>
              <a:rPr lang="en-US" sz="2000" dirty="0" err="1"/>
              <a:t>Werning</a:t>
            </a:r>
            <a:r>
              <a:rPr lang="en-US" sz="2000" dirty="0"/>
              <a:t>, and Amador, 2006)</a:t>
            </a:r>
            <a:endParaRPr lang="en-US" sz="2800" dirty="0"/>
          </a:p>
          <a:p>
            <a:endParaRPr lang="en-US" sz="2800" dirty="0"/>
          </a:p>
          <a:p>
            <a:r>
              <a:rPr lang="en-US" sz="2800" dirty="0"/>
              <a:t>Illiquid account like Social Security or DB pension</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32309610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sz="3600" dirty="0"/>
                  <a:t>Optimal system with </a:t>
                </a:r>
                <a:r>
                  <a:rPr lang="en-US" sz="3600" u="sng" dirty="0"/>
                  <a:t>inter-household transfers and homogeneous </a:t>
                </a:r>
                <a14:m>
                  <m:oMath xmlns:m="http://schemas.openxmlformats.org/officeDocument/2006/math">
                    <m:r>
                      <a:rPr lang="en-US" sz="3600" i="1" u="sng">
                        <a:latin typeface="Cambria Math" panose="02040503050406030204" pitchFamily="18" charset="0"/>
                      </a:rPr>
                      <m:t>𝜷</m:t>
                    </m:r>
                  </m:oMath>
                </a14:m>
                <a:endParaRPr lang="en-US" sz="3600" u="sng"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222" t="-10106" r="-3556" b="-21809"/>
                </a:stretch>
              </a:blipFill>
            </p:spPr>
            <p:txBody>
              <a:bodyPr/>
              <a:lstStyle/>
              <a:p>
                <a:r>
                  <a:rPr lang="en-US">
                    <a:noFill/>
                  </a:rPr>
                  <a:t> </a:t>
                </a:r>
              </a:p>
            </p:txBody>
          </p:sp>
        </mc:Fallback>
      </mc:AlternateContent>
      <p:sp>
        <p:nvSpPr>
          <p:cNvPr id="3" name="Content Placeholder 2"/>
          <p:cNvSpPr>
            <a:spLocks noGrp="1"/>
          </p:cNvSpPr>
          <p:nvPr>
            <p:ph idx="1"/>
          </p:nvPr>
        </p:nvSpPr>
        <p:spPr>
          <a:xfrm>
            <a:off x="457200" y="1887796"/>
            <a:ext cx="8229600" cy="3992563"/>
          </a:xfrm>
        </p:spPr>
        <p:txBody>
          <a:bodyPr/>
          <a:lstStyle/>
          <a:p>
            <a:r>
              <a:rPr lang="en-US" dirty="0"/>
              <a:t>Planner </a:t>
            </a:r>
            <a:r>
              <a:rPr lang="en-US" b="1" dirty="0">
                <a:solidFill>
                  <a:srgbClr val="A50021"/>
                </a:solidFill>
              </a:rPr>
              <a:t>can</a:t>
            </a:r>
            <a:r>
              <a:rPr lang="en-US" dirty="0"/>
              <a:t> redistribute early-withdrawal penalties collected</a:t>
            </a:r>
          </a:p>
          <a:p>
            <a:r>
              <a:rPr lang="en-US" dirty="0"/>
              <a:t>Everybody has same degree of self-control</a:t>
            </a:r>
          </a:p>
          <a:p>
            <a:pPr marL="0" indent="0">
              <a:buNone/>
            </a:pPr>
            <a:endParaRPr lang="en-US" dirty="0"/>
          </a:p>
          <a:p>
            <a:pPr marL="0" indent="0">
              <a:buNone/>
            </a:pPr>
            <a:r>
              <a:rPr lang="en-US" b="1" dirty="0"/>
              <a:t>Theorem: </a:t>
            </a:r>
            <a:r>
              <a:rPr lang="en-US" dirty="0"/>
              <a:t>A system with one completely liquid account and one completely illiquid account is </a:t>
            </a:r>
            <a:r>
              <a:rPr lang="en-US" b="1" dirty="0">
                <a:solidFill>
                  <a:srgbClr val="A50021"/>
                </a:solidFill>
              </a:rPr>
              <a:t>not</a:t>
            </a:r>
            <a:r>
              <a:rPr lang="en-US" dirty="0"/>
              <a:t> optimal</a:t>
            </a:r>
            <a:endParaRPr lang="en-US" b="1" dirty="0"/>
          </a:p>
        </p:txBody>
      </p:sp>
    </p:spTree>
    <p:extLst>
      <p:ext uri="{BB962C8B-B14F-4D97-AF65-F5344CB8AC3E}">
        <p14:creationId xmlns:p14="http://schemas.microsoft.com/office/powerpoint/2010/main" val="8004842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509819" cy="1143000"/>
          </a:xfrm>
        </p:spPr>
        <p:txBody>
          <a:bodyPr/>
          <a:lstStyle/>
          <a:p>
            <a:r>
              <a:rPr lang="en-US" sz="3600" i="1" dirty="0">
                <a:latin typeface="Times New Roman" panose="02020603050405020304" pitchFamily="18" charset="0"/>
                <a:cs typeface="Times New Roman" panose="02020603050405020304" pitchFamily="18" charset="0"/>
              </a:rPr>
              <a:t>N</a:t>
            </a:r>
            <a:r>
              <a:rPr lang="en-US" sz="3600" dirty="0">
                <a:latin typeface="Times New Roman" panose="02020603050405020304" pitchFamily="18" charset="0"/>
                <a:cs typeface="Times New Roman" panose="02020603050405020304" pitchFamily="18" charset="0"/>
              </a:rPr>
              <a:t>=1</a:t>
            </a:r>
            <a:r>
              <a:rPr lang="en-US" sz="3600" dirty="0"/>
              <a:t> account is approximately optimal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12495"/>
                <a:ext cx="8229600" cy="3992563"/>
              </a:xfrm>
            </p:spPr>
            <p:txBody>
              <a:bodyPr/>
              <a:lstStyle/>
              <a:p>
                <a:pPr marL="0" indent="0">
                  <a:buNone/>
                </a:pPr>
                <a:r>
                  <a:rPr lang="en-US" dirty="0"/>
                  <a:t>Social welfare gain (relative to laissez faire) expressed as a percentage of the endowment for an economy with </a:t>
                </a:r>
                <a14:m>
                  <m:oMath xmlns:m="http://schemas.openxmlformats.org/officeDocument/2006/math">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=0.6.</m:t>
                    </m:r>
                  </m:oMath>
                </a14:m>
                <a:endParaRPr lang="en-US" dirty="0"/>
              </a:p>
              <a:p>
                <a:r>
                  <a:rPr lang="en-US" dirty="0"/>
                  <a:t>One account: 		2.794% </a:t>
                </a:r>
              </a:p>
              <a:p>
                <a:r>
                  <a:rPr lang="en-US" dirty="0"/>
                  <a:t>Two accounts: 		2.860% </a:t>
                </a:r>
              </a:p>
              <a:p>
                <a:r>
                  <a:rPr lang="en-US" dirty="0"/>
                  <a:t>General mechanism: 	2.881%</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12495"/>
                <a:ext cx="8229600" cy="3992563"/>
              </a:xfrm>
              <a:blipFill>
                <a:blip r:embed="rId2"/>
                <a:stretch>
                  <a:fillRect l="-1852" t="-1988" r="-3037"/>
                </a:stretch>
              </a:blipFill>
            </p:spPr>
            <p:txBody>
              <a:bodyPr/>
              <a:lstStyle/>
              <a:p>
                <a:r>
                  <a:rPr lang="en-US">
                    <a:noFill/>
                  </a:rPr>
                  <a:t> </a:t>
                </a:r>
              </a:p>
            </p:txBody>
          </p:sp>
        </mc:Fallback>
      </mc:AlternateContent>
    </p:spTree>
    <p:extLst>
      <p:ext uri="{BB962C8B-B14F-4D97-AF65-F5344CB8AC3E}">
        <p14:creationId xmlns:p14="http://schemas.microsoft.com/office/powerpoint/2010/main" val="2241276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9220200" cy="4114800"/>
          </a:xfrm>
        </p:spPr>
        <p:txBody>
          <a:bodyPr/>
          <a:lstStyle/>
          <a:p>
            <a:pPr marL="342900" lvl="1" indent="-342900">
              <a:buFontTx/>
              <a:buChar char="•"/>
            </a:pPr>
            <a:r>
              <a:rPr lang="en-US" sz="2200" dirty="0" err="1"/>
              <a:t>Laibson</a:t>
            </a:r>
            <a:r>
              <a:rPr lang="en-US" sz="2200" dirty="0"/>
              <a:t>, Repetto, </a:t>
            </a:r>
            <a:r>
              <a:rPr lang="en-US" sz="2200" dirty="0" err="1"/>
              <a:t>Tobacman</a:t>
            </a:r>
            <a:r>
              <a:rPr lang="en-US" sz="2200" dirty="0"/>
              <a:t> (1998)</a:t>
            </a:r>
          </a:p>
          <a:p>
            <a:pPr marL="342900" lvl="1" indent="-342900">
              <a:buFontTx/>
              <a:buChar char="•"/>
            </a:pPr>
            <a:r>
              <a:rPr lang="en-US" sz="2200" dirty="0" err="1"/>
              <a:t>Laibson</a:t>
            </a:r>
            <a:r>
              <a:rPr lang="en-US" sz="2200" dirty="0"/>
              <a:t> (1998)</a:t>
            </a:r>
          </a:p>
          <a:p>
            <a:pPr marL="342900" lvl="1" indent="-342900">
              <a:buFontTx/>
              <a:buChar char="•"/>
            </a:pPr>
            <a:r>
              <a:rPr lang="en-US" sz="2200" dirty="0" err="1"/>
              <a:t>O’Donoghue</a:t>
            </a:r>
            <a:r>
              <a:rPr lang="en-US" sz="2200" dirty="0"/>
              <a:t> and Rabin (1999)</a:t>
            </a:r>
          </a:p>
          <a:p>
            <a:pPr marL="342900" lvl="1" indent="-342900">
              <a:buFontTx/>
              <a:buChar char="•"/>
            </a:pPr>
            <a:r>
              <a:rPr lang="en-US" sz="2200" b="1" dirty="0" err="1"/>
              <a:t>Camerer</a:t>
            </a:r>
            <a:r>
              <a:rPr lang="en-US" sz="2200" b="1" dirty="0"/>
              <a:t>, </a:t>
            </a:r>
            <a:r>
              <a:rPr lang="en-US" sz="2200" b="1" dirty="0" err="1"/>
              <a:t>Issacharoff</a:t>
            </a:r>
            <a:r>
              <a:rPr lang="en-US" sz="2200" b="1" dirty="0"/>
              <a:t>, </a:t>
            </a:r>
            <a:r>
              <a:rPr lang="en-US" sz="2200" b="1" dirty="0" err="1"/>
              <a:t>Loewenstein</a:t>
            </a:r>
            <a:r>
              <a:rPr lang="en-US" sz="2200" b="1" dirty="0"/>
              <a:t>, </a:t>
            </a:r>
            <a:r>
              <a:rPr lang="en-US" sz="2200" b="1" dirty="0" err="1"/>
              <a:t>O‘Donoghue</a:t>
            </a:r>
            <a:r>
              <a:rPr lang="en-US" sz="2200" b="1" dirty="0"/>
              <a:t>, &amp; Rabin (2003)</a:t>
            </a:r>
          </a:p>
          <a:p>
            <a:pPr marL="342900" lvl="1" indent="-342900">
              <a:buFontTx/>
              <a:buChar char="•"/>
            </a:pPr>
            <a:r>
              <a:rPr lang="en-US" sz="2200" dirty="0"/>
              <a:t>Choi, </a:t>
            </a:r>
            <a:r>
              <a:rPr lang="en-US" sz="2200" dirty="0" err="1"/>
              <a:t>Laibson</a:t>
            </a:r>
            <a:r>
              <a:rPr lang="en-US" sz="2200" dirty="0"/>
              <a:t>, </a:t>
            </a:r>
            <a:r>
              <a:rPr lang="en-US" sz="2200" dirty="0" err="1"/>
              <a:t>Madrian</a:t>
            </a:r>
            <a:r>
              <a:rPr lang="en-US" sz="2200" dirty="0"/>
              <a:t>, </a:t>
            </a:r>
            <a:r>
              <a:rPr lang="en-US" sz="2200" dirty="0" err="1"/>
              <a:t>Metrick</a:t>
            </a:r>
            <a:r>
              <a:rPr lang="en-US" sz="2200" dirty="0"/>
              <a:t> (2003)</a:t>
            </a:r>
          </a:p>
          <a:p>
            <a:pPr marL="342900" lvl="1" indent="-342900">
              <a:buFontTx/>
              <a:buChar char="•"/>
            </a:pPr>
            <a:r>
              <a:rPr lang="en-US" sz="2200" dirty="0" err="1"/>
              <a:t>O’Donoghue</a:t>
            </a:r>
            <a:r>
              <a:rPr lang="en-US" sz="2200" dirty="0"/>
              <a:t> and Rabin (2005)</a:t>
            </a:r>
          </a:p>
          <a:p>
            <a:pPr marL="342900" lvl="1" indent="-342900">
              <a:buFontTx/>
              <a:buChar char="•"/>
            </a:pPr>
            <a:r>
              <a:rPr lang="en-US" sz="2200" b="1" dirty="0"/>
              <a:t>Amador, </a:t>
            </a:r>
            <a:r>
              <a:rPr lang="en-US" sz="2200" b="1" dirty="0" err="1"/>
              <a:t>Werning</a:t>
            </a:r>
            <a:r>
              <a:rPr lang="en-US" sz="2200" b="1" dirty="0"/>
              <a:t>, and </a:t>
            </a:r>
            <a:r>
              <a:rPr lang="en-US" sz="2200" b="1" dirty="0" err="1"/>
              <a:t>Angeletos</a:t>
            </a:r>
            <a:r>
              <a:rPr lang="en-US" sz="2200" b="1" dirty="0"/>
              <a:t> (2006)</a:t>
            </a:r>
          </a:p>
          <a:p>
            <a:pPr marL="342900" lvl="1" indent="-342900">
              <a:buFontTx/>
              <a:buChar char="•"/>
            </a:pPr>
            <a:r>
              <a:rPr lang="en-US" sz="2200" b="1" dirty="0" err="1"/>
              <a:t>Beshears</a:t>
            </a:r>
            <a:r>
              <a:rPr lang="en-US" sz="2200" b="1" dirty="0"/>
              <a:t>, Choi, </a:t>
            </a:r>
            <a:r>
              <a:rPr lang="en-US" sz="2200" b="1" dirty="0" err="1"/>
              <a:t>Laibson</a:t>
            </a:r>
            <a:r>
              <a:rPr lang="en-US" sz="2200" b="1" dirty="0"/>
              <a:t>, </a:t>
            </a:r>
            <a:r>
              <a:rPr lang="en-US" sz="2200" b="1" dirty="0" err="1"/>
              <a:t>Madrian</a:t>
            </a:r>
            <a:r>
              <a:rPr lang="en-US" sz="2200" b="1" dirty="0"/>
              <a:t> (2008)</a:t>
            </a:r>
          </a:p>
          <a:p>
            <a:pPr marL="342900" lvl="1" indent="-342900">
              <a:buFontTx/>
              <a:buChar char="•"/>
            </a:pPr>
            <a:r>
              <a:rPr lang="en-US" sz="2200" b="1" dirty="0"/>
              <a:t>Choi, </a:t>
            </a:r>
            <a:r>
              <a:rPr lang="en-US" sz="2200" b="1" dirty="0" err="1"/>
              <a:t>Laibson</a:t>
            </a:r>
            <a:r>
              <a:rPr lang="en-US" sz="2200" b="1" dirty="0"/>
              <a:t>, </a:t>
            </a:r>
            <a:r>
              <a:rPr lang="en-US" sz="2200" b="1" dirty="0" err="1"/>
              <a:t>Madrian</a:t>
            </a:r>
            <a:r>
              <a:rPr lang="en-US" sz="2200" b="1" dirty="0"/>
              <a:t>, and </a:t>
            </a:r>
            <a:r>
              <a:rPr lang="en-US" sz="2200" b="1" dirty="0" err="1"/>
              <a:t>Metrick</a:t>
            </a:r>
            <a:r>
              <a:rPr lang="en-US" sz="2200" b="1" dirty="0"/>
              <a:t> (2009)</a:t>
            </a:r>
          </a:p>
          <a:p>
            <a:pPr marL="342900" lvl="1" indent="-342900">
              <a:buFontTx/>
              <a:buChar char="•"/>
            </a:pPr>
            <a:r>
              <a:rPr lang="en-US" sz="2200" dirty="0" err="1"/>
              <a:t>Allcott</a:t>
            </a:r>
            <a:r>
              <a:rPr lang="en-US" sz="2200" dirty="0"/>
              <a:t> and </a:t>
            </a:r>
            <a:r>
              <a:rPr lang="en-US" sz="2200" dirty="0" err="1"/>
              <a:t>Taubinksy</a:t>
            </a:r>
            <a:r>
              <a:rPr lang="en-US" sz="2200" dirty="0"/>
              <a:t> (2015)</a:t>
            </a:r>
          </a:p>
          <a:p>
            <a:pPr marL="342900" lvl="1" indent="-342900">
              <a:buFontTx/>
              <a:buChar char="•"/>
            </a:pPr>
            <a:r>
              <a:rPr lang="en-US" sz="2200" dirty="0"/>
              <a:t>Farhi and </a:t>
            </a:r>
            <a:r>
              <a:rPr lang="en-US" sz="2200" dirty="0" err="1"/>
              <a:t>Gabaix</a:t>
            </a:r>
            <a:r>
              <a:rPr lang="en-US" sz="2200" dirty="0"/>
              <a:t> (2018)</a:t>
            </a:r>
          </a:p>
          <a:p>
            <a:pPr marL="342900" lvl="1" indent="-342900">
              <a:buFontTx/>
              <a:buChar char="•"/>
            </a:pPr>
            <a:r>
              <a:rPr lang="en-US" sz="2200" dirty="0" err="1"/>
              <a:t>Allcott</a:t>
            </a:r>
            <a:r>
              <a:rPr lang="en-US" sz="2200" dirty="0"/>
              <a:t>, Lockwood, and </a:t>
            </a:r>
            <a:r>
              <a:rPr lang="en-US" sz="2200" dirty="0" err="1"/>
              <a:t>Taubinsky</a:t>
            </a:r>
            <a:r>
              <a:rPr lang="en-US" sz="2200" dirty="0"/>
              <a:t> (2019)</a:t>
            </a:r>
          </a:p>
          <a:p>
            <a:pPr marL="342900" lvl="1" indent="-342900">
              <a:buFontTx/>
              <a:buChar char="•"/>
            </a:pPr>
            <a:r>
              <a:rPr lang="en-US" sz="2200" dirty="0" err="1"/>
              <a:t>Beshears</a:t>
            </a:r>
            <a:r>
              <a:rPr lang="en-US" sz="2200" dirty="0"/>
              <a:t>, Choi, Harris, Laibson, </a:t>
            </a:r>
            <a:r>
              <a:rPr lang="en-US" sz="2200" dirty="0" err="1"/>
              <a:t>Madrian</a:t>
            </a:r>
            <a:r>
              <a:rPr lang="en-US" sz="2200" dirty="0"/>
              <a:t>, </a:t>
            </a:r>
            <a:r>
              <a:rPr lang="en-US" sz="2200" dirty="0" err="1"/>
              <a:t>Sakong</a:t>
            </a:r>
            <a:r>
              <a:rPr lang="en-US" sz="2200" dirty="0"/>
              <a:t> (2020)</a:t>
            </a:r>
          </a:p>
          <a:p>
            <a:pPr marL="342900" lvl="1" indent="-342900">
              <a:buFontTx/>
              <a:buChar char="•"/>
            </a:pPr>
            <a:r>
              <a:rPr lang="en-US" sz="2200" dirty="0" err="1"/>
              <a:t>Bernheim</a:t>
            </a:r>
            <a:r>
              <a:rPr lang="en-US" sz="2200" dirty="0"/>
              <a:t> and </a:t>
            </a:r>
            <a:r>
              <a:rPr lang="en-US" sz="2200" dirty="0" err="1"/>
              <a:t>Gastell</a:t>
            </a:r>
            <a:r>
              <a:rPr lang="en-US" sz="2200" dirty="0"/>
              <a:t> (2020)</a:t>
            </a:r>
          </a:p>
          <a:p>
            <a:pPr marL="342900" lvl="1" indent="-342900">
              <a:buFontTx/>
              <a:buChar char="•"/>
            </a:pPr>
            <a:r>
              <a:rPr lang="en-US" sz="2200" b="1" dirty="0"/>
              <a:t>Moser and Olea de Souza e Silva (2019)</a:t>
            </a:r>
          </a:p>
          <a:p>
            <a:pPr marL="342900" lvl="1" indent="-342900">
              <a:buFontTx/>
              <a:buChar char="•"/>
            </a:pPr>
            <a:r>
              <a:rPr lang="en-US" sz="2200" b="1" dirty="0"/>
              <a:t>Lockwood (2020)</a:t>
            </a:r>
            <a:endParaRPr lang="en-US" sz="2200" dirty="0"/>
          </a:p>
          <a:p>
            <a:pPr marL="342900" lvl="1" indent="-342900">
              <a:buFontTx/>
              <a:buChar char="•"/>
            </a:pPr>
            <a:r>
              <a:rPr lang="en-US" sz="2200" b="1" dirty="0" err="1"/>
              <a:t>Beshears</a:t>
            </a:r>
            <a:r>
              <a:rPr lang="en-US" sz="2200" b="1" dirty="0"/>
              <a:t>, Choi, Clayton, Harris, Laibson, </a:t>
            </a:r>
            <a:r>
              <a:rPr lang="en-US" sz="2200" b="1" dirty="0" err="1"/>
              <a:t>Madrian</a:t>
            </a:r>
            <a:r>
              <a:rPr lang="en-US" sz="2200" b="1" dirty="0"/>
              <a:t> (2022)</a:t>
            </a:r>
            <a:endParaRPr lang="en-US" sz="2200" b="1" dirty="0">
              <a:solidFill>
                <a:srgbClr val="FF0000"/>
              </a:solidFill>
            </a:endParaRPr>
          </a:p>
          <a:p>
            <a:endParaRPr lang="en-US" sz="2200" dirty="0"/>
          </a:p>
        </p:txBody>
      </p:sp>
    </p:spTree>
    <p:extLst>
      <p:ext uri="{BB962C8B-B14F-4D97-AF65-F5344CB8AC3E}">
        <p14:creationId xmlns:p14="http://schemas.microsoft.com/office/powerpoint/2010/main" val="26665690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4"/>
          <p:cNvSpPr/>
          <p:nvPr/>
        </p:nvSpPr>
        <p:spPr>
          <a:xfrm>
            <a:off x="7602166" y="3788923"/>
            <a:ext cx="466927" cy="36965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alatino Linotype"/>
              <a:ea typeface="+mn-ea"/>
              <a:cs typeface="+mn-cs"/>
            </a:endParaRPr>
          </a:p>
        </p:txBody>
      </p:sp>
      <p:pic>
        <p:nvPicPr>
          <p:cNvPr id="7" name="Picture 6"/>
          <p:cNvPicPr>
            <a:picLocks noChangeAspect="1"/>
          </p:cNvPicPr>
          <p:nvPr/>
        </p:nvPicPr>
        <p:blipFill>
          <a:blip r:embed="rId2"/>
          <a:stretch>
            <a:fillRect/>
          </a:stretch>
        </p:blipFill>
        <p:spPr>
          <a:xfrm>
            <a:off x="560432" y="223096"/>
            <a:ext cx="8170607" cy="6634906"/>
          </a:xfrm>
          <a:prstGeom prst="rect">
            <a:avLst/>
          </a:prstGeom>
        </p:spPr>
      </p:pic>
      <p:sp>
        <p:nvSpPr>
          <p:cNvPr id="2" name="Title 1"/>
          <p:cNvSpPr>
            <a:spLocks noGrp="1"/>
          </p:cNvSpPr>
          <p:nvPr>
            <p:ph type="title"/>
          </p:nvPr>
        </p:nvSpPr>
        <p:spPr>
          <a:xfrm>
            <a:off x="-1189702" y="0"/>
            <a:ext cx="8229600" cy="1143000"/>
          </a:xfrm>
        </p:spPr>
        <p:txBody>
          <a:bodyPr/>
          <a:lstStyle/>
          <a:p>
            <a:pPr algn="r"/>
            <a:r>
              <a:rPr lang="en-US" sz="4000" dirty="0"/>
              <a:t>Optimal penalty</a:t>
            </a:r>
          </a:p>
        </p:txBody>
      </p:sp>
    </p:spTree>
    <p:extLst>
      <p:ext uri="{BB962C8B-B14F-4D97-AF65-F5344CB8AC3E}">
        <p14:creationId xmlns:p14="http://schemas.microsoft.com/office/powerpoint/2010/main" val="15052831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sz="3600" dirty="0"/>
                  <a:t>Optimal system with </a:t>
                </a:r>
                <a:r>
                  <a:rPr lang="en-US" sz="3600" u="sng" dirty="0"/>
                  <a:t>inter-household transfers and heterogeneous </a:t>
                </a:r>
                <a14:m>
                  <m:oMath xmlns:m="http://schemas.openxmlformats.org/officeDocument/2006/math">
                    <m:r>
                      <a:rPr lang="en-US" sz="3600" i="1" u="sng">
                        <a:latin typeface="Cambria Math" panose="02040503050406030204" pitchFamily="18" charset="0"/>
                      </a:rPr>
                      <m:t>𝜷</m:t>
                    </m:r>
                  </m:oMath>
                </a14:m>
                <a:endParaRPr lang="en-US" sz="3600" u="sng"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222" t="-10106" r="-3556" b="-218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743137"/>
                <a:ext cx="8229600" cy="3992563"/>
              </a:xfrm>
            </p:spPr>
            <p:txBody>
              <a:bodyPr/>
              <a:lstStyle/>
              <a:p>
                <a:pPr marL="0" indent="0">
                  <a:buNone/>
                </a:pPr>
                <a:r>
                  <a:rPr lang="en-US" sz="2800" dirty="0"/>
                  <a:t>Planner knows distribution of </a:t>
                </a:r>
                <a14:m>
                  <m:oMath xmlns:m="http://schemas.openxmlformats.org/officeDocument/2006/math">
                    <m:r>
                      <a:rPr lang="en-US" sz="2800" b="0" i="1" smtClean="0">
                        <a:latin typeface="Cambria Math" panose="02040503050406030204" pitchFamily="18" charset="0"/>
                      </a:rPr>
                      <m:t>𝛽</m:t>
                    </m:r>
                  </m:oMath>
                </a14:m>
                <a:r>
                  <a:rPr lang="en-US" sz="2800" dirty="0"/>
                  <a:t> values but doesn’t know who is who.</a:t>
                </a:r>
              </a:p>
              <a:p>
                <a:pPr marL="0" indent="0">
                  <a:buNone/>
                </a:pPr>
                <a:endParaRPr lang="en-US" sz="28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743137"/>
                <a:ext cx="8229600" cy="3992563"/>
              </a:xfrm>
              <a:blipFill>
                <a:blip r:embed="rId3"/>
                <a:stretch>
                  <a:fillRect l="-1481" t="-1679" r="-1778"/>
                </a:stretch>
              </a:blipFill>
            </p:spPr>
            <p:txBody>
              <a:bodyPr/>
              <a:lstStyle/>
              <a:p>
                <a:r>
                  <a:rPr lang="en-US">
                    <a:noFill/>
                  </a:rPr>
                  <a:t> </a:t>
                </a:r>
              </a:p>
            </p:txBody>
          </p:sp>
        </mc:Fallback>
      </mc:AlternateContent>
    </p:spTree>
    <p:extLst>
      <p:ext uri="{BB962C8B-B14F-4D97-AF65-F5344CB8AC3E}">
        <p14:creationId xmlns:p14="http://schemas.microsoft.com/office/powerpoint/2010/main" val="41287562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25" y="176318"/>
            <a:ext cx="8686800" cy="1143000"/>
          </a:xfrm>
        </p:spPr>
        <p:txBody>
          <a:bodyPr/>
          <a:lstStyle/>
          <a:p>
            <a:r>
              <a:rPr lang="en-US" sz="3600" i="1" dirty="0">
                <a:latin typeface="Times New Roman" panose="02020603050405020304" pitchFamily="18" charset="0"/>
                <a:cs typeface="Times New Roman" panose="02020603050405020304" pitchFamily="18" charset="0"/>
              </a:rPr>
              <a:t>N</a:t>
            </a:r>
            <a:r>
              <a:rPr lang="en-US" sz="3600" dirty="0">
                <a:latin typeface="Times New Roman" panose="02020603050405020304" pitchFamily="18" charset="0"/>
                <a:cs typeface="Times New Roman" panose="02020603050405020304" pitchFamily="18" charset="0"/>
              </a:rPr>
              <a:t>=2</a:t>
            </a:r>
            <a:r>
              <a:rPr lang="en-US" sz="3600" dirty="0"/>
              <a:t> accounts is approximately optimal</a:t>
            </a:r>
            <a:endParaRPr lang="en-US" dirty="0"/>
          </a:p>
        </p:txBody>
      </p:sp>
      <p:sp>
        <p:nvSpPr>
          <p:cNvPr id="5" name="Content Placeholder 2"/>
          <p:cNvSpPr txBox="1">
            <a:spLocks/>
          </p:cNvSpPr>
          <p:nvPr/>
        </p:nvSpPr>
        <p:spPr bwMode="auto">
          <a:xfrm>
            <a:off x="457200" y="1612495"/>
            <a:ext cx="8229600" cy="3992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SzPct val="81000"/>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SzPct val="81000"/>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rgbClr val="414141"/>
                </a:solidFill>
                <a:latin typeface="+mn-lt"/>
              </a:defRPr>
            </a:lvl6pPr>
            <a:lvl7pPr marL="2971800" indent="-228600" algn="l" rtl="0" fontAlgn="base">
              <a:spcBef>
                <a:spcPct val="20000"/>
              </a:spcBef>
              <a:spcAft>
                <a:spcPct val="0"/>
              </a:spcAft>
              <a:buChar char="»"/>
              <a:defRPr sz="2000">
                <a:solidFill>
                  <a:srgbClr val="414141"/>
                </a:solidFill>
                <a:latin typeface="+mn-lt"/>
              </a:defRPr>
            </a:lvl7pPr>
            <a:lvl8pPr marL="3429000" indent="-228600" algn="l" rtl="0" fontAlgn="base">
              <a:spcBef>
                <a:spcPct val="20000"/>
              </a:spcBef>
              <a:spcAft>
                <a:spcPct val="0"/>
              </a:spcAft>
              <a:buChar char="»"/>
              <a:defRPr sz="2000">
                <a:solidFill>
                  <a:srgbClr val="414141"/>
                </a:solidFill>
                <a:latin typeface="+mn-lt"/>
              </a:defRPr>
            </a:lvl8pPr>
            <a:lvl9pPr marL="3886200" indent="-228600" algn="l" rtl="0" fontAlgn="base">
              <a:spcBef>
                <a:spcPct val="20000"/>
              </a:spcBef>
              <a:spcAft>
                <a:spcPct val="0"/>
              </a:spcAft>
              <a:buChar char="»"/>
              <a:defRPr sz="2000">
                <a:solidFill>
                  <a:srgbClr val="414141"/>
                </a:solidFill>
                <a:latin typeface="+mn-lt"/>
              </a:defRPr>
            </a:lvl9pPr>
          </a:lstStyle>
          <a:p>
            <a:pPr marL="0" marR="0" lvl="0" indent="0" algn="l" defTabSz="914400" rtl="0" eaLnBrk="1" fontAlgn="base" latinLnBrk="0" hangingPunct="1">
              <a:lnSpc>
                <a:spcPct val="100000"/>
              </a:lnSpc>
              <a:spcBef>
                <a:spcPct val="20000"/>
              </a:spcBef>
              <a:spcAft>
                <a:spcPct val="0"/>
              </a:spcAft>
              <a:buClrTx/>
              <a:buSzPct val="81000"/>
              <a:buFontTx/>
              <a:buNone/>
              <a:tabLst/>
              <a:defRPr/>
            </a:pPr>
            <a:r>
              <a:rPr kumimoji="0" lang="en-US" sz="3200" b="0" i="0" u="none" strike="noStrike" kern="0" cap="none" spc="0" normalizeH="0" baseline="0" noProof="0" dirty="0">
                <a:ln>
                  <a:noFill/>
                </a:ln>
                <a:solidFill>
                  <a:srgbClr val="000000"/>
                </a:solidFill>
                <a:effectLst/>
                <a:uLnTx/>
                <a:uFillTx/>
                <a:latin typeface="Palatino Linotype"/>
                <a:ea typeface="+mn-ea"/>
                <a:cs typeface="+mn-cs"/>
              </a:rPr>
              <a:t>Social welfare gain (relative to laissez faire) expressed as a percentage of the endowment</a:t>
            </a:r>
          </a:p>
          <a:p>
            <a:pPr marL="342900" marR="0" lvl="0" indent="-342900" algn="l" defTabSz="914400" rtl="0" eaLnBrk="1" fontAlgn="base" latinLnBrk="0" hangingPunct="1">
              <a:lnSpc>
                <a:spcPct val="100000"/>
              </a:lnSpc>
              <a:spcBef>
                <a:spcPct val="20000"/>
              </a:spcBef>
              <a:spcAft>
                <a:spcPct val="0"/>
              </a:spcAft>
              <a:buClrTx/>
              <a:buSzPct val="81000"/>
              <a:buFontTx/>
              <a:buChar char="•"/>
              <a:tabLst/>
              <a:defRPr/>
            </a:pPr>
            <a:r>
              <a:rPr kumimoji="0" lang="en-US" sz="3200" b="0" i="0" u="none" strike="noStrike" kern="0" cap="none" spc="0" normalizeH="0" baseline="0" noProof="0" dirty="0">
                <a:ln>
                  <a:noFill/>
                </a:ln>
                <a:solidFill>
                  <a:srgbClr val="000000"/>
                </a:solidFill>
                <a:effectLst/>
                <a:uLnTx/>
                <a:uFillTx/>
                <a:latin typeface="Palatino Linotype"/>
                <a:ea typeface="+mn-ea"/>
                <a:cs typeface="+mn-cs"/>
              </a:rPr>
              <a:t>Two flexible accounts: 		</a:t>
            </a:r>
            <a:r>
              <a:rPr kumimoji="0" lang="en-US" sz="3200" b="0" i="0" u="none" strike="noStrike" kern="1200" cap="none" spc="0" normalizeH="0" baseline="0" noProof="0" dirty="0">
                <a:ln>
                  <a:noFill/>
                </a:ln>
                <a:solidFill>
                  <a:srgbClr val="000000"/>
                </a:solidFill>
                <a:effectLst/>
                <a:uLnTx/>
                <a:uFillTx/>
                <a:latin typeface="Palatino Linotype"/>
                <a:ea typeface="+mn-ea"/>
                <a:cs typeface="+mn-cs"/>
              </a:rPr>
              <a:t>6.136%</a:t>
            </a:r>
            <a:r>
              <a:rPr kumimoji="0" lang="en-US" sz="3200" b="0" i="0" u="none" strike="noStrike" kern="0" cap="none" spc="0" normalizeH="0" baseline="0" noProof="0" dirty="0">
                <a:ln>
                  <a:noFill/>
                </a:ln>
                <a:solidFill>
                  <a:srgbClr val="000000"/>
                </a:solidFill>
                <a:effectLst/>
                <a:uLnTx/>
                <a:uFillTx/>
                <a:latin typeface="Palatino Linotype"/>
                <a:ea typeface="+mn-ea"/>
                <a:cs typeface="+mn-cs"/>
              </a:rPr>
              <a:t> </a:t>
            </a:r>
          </a:p>
          <a:p>
            <a:pPr marL="342900" marR="0" lvl="0" indent="-342900" algn="l" defTabSz="914400" rtl="0" eaLnBrk="1" fontAlgn="base" latinLnBrk="0" hangingPunct="1">
              <a:lnSpc>
                <a:spcPct val="100000"/>
              </a:lnSpc>
              <a:spcBef>
                <a:spcPct val="20000"/>
              </a:spcBef>
              <a:spcAft>
                <a:spcPct val="0"/>
              </a:spcAft>
              <a:buClrTx/>
              <a:buSzPct val="81000"/>
              <a:buFontTx/>
              <a:buChar char="•"/>
              <a:tabLst/>
              <a:defRPr/>
            </a:pPr>
            <a:r>
              <a:rPr kumimoji="0" lang="en-US" sz="3200" b="0" i="0" u="none" strike="noStrike" kern="0" cap="none" spc="0" normalizeH="0" baseline="0" noProof="0" dirty="0">
                <a:ln>
                  <a:noFill/>
                </a:ln>
                <a:solidFill>
                  <a:srgbClr val="FF0000"/>
                </a:solidFill>
                <a:effectLst/>
                <a:uLnTx/>
                <a:uFillTx/>
                <a:latin typeface="Palatino Linotype"/>
                <a:ea typeface="+mn-ea"/>
                <a:cs typeface="+mn-cs"/>
              </a:rPr>
              <a:t>Liquid + illiquid:		</a:t>
            </a:r>
            <a:r>
              <a:rPr kumimoji="0" lang="en-US" sz="3200" b="0" i="0" u="none" strike="noStrike" kern="1200" cap="none" spc="0" normalizeH="0" baseline="0" noProof="0" dirty="0">
                <a:ln>
                  <a:noFill/>
                </a:ln>
                <a:solidFill>
                  <a:srgbClr val="FF0000"/>
                </a:solidFill>
                <a:effectLst/>
                <a:uLnTx/>
                <a:uFillTx/>
                <a:latin typeface="Palatino Linotype"/>
                <a:ea typeface="+mn-ea"/>
                <a:cs typeface="+mn-cs"/>
              </a:rPr>
              <a:t> 	6.105%</a:t>
            </a:r>
            <a:r>
              <a:rPr kumimoji="0" lang="en-US" sz="3200" b="0" i="0" u="none" strike="noStrike" kern="0" cap="none" spc="0" normalizeH="0" baseline="0" noProof="0" dirty="0">
                <a:ln>
                  <a:noFill/>
                </a:ln>
                <a:solidFill>
                  <a:srgbClr val="FF0000"/>
                </a:solidFill>
                <a:effectLst/>
                <a:uLnTx/>
                <a:uFillTx/>
                <a:latin typeface="Palatino Linotype"/>
                <a:ea typeface="+mn-ea"/>
                <a:cs typeface="+mn-cs"/>
              </a:rPr>
              <a:t> </a:t>
            </a:r>
          </a:p>
          <a:p>
            <a:pPr marL="342900" marR="0" lvl="0" indent="-342900" algn="l" defTabSz="914400" rtl="0" eaLnBrk="1" fontAlgn="base" latinLnBrk="0" hangingPunct="1">
              <a:lnSpc>
                <a:spcPct val="100000"/>
              </a:lnSpc>
              <a:spcBef>
                <a:spcPct val="20000"/>
              </a:spcBef>
              <a:spcAft>
                <a:spcPct val="0"/>
              </a:spcAft>
              <a:buClrTx/>
              <a:buSzPct val="81000"/>
              <a:buFontTx/>
              <a:buChar char="•"/>
              <a:tabLst/>
              <a:defRPr/>
            </a:pPr>
            <a:r>
              <a:rPr kumimoji="0" lang="en-US" sz="3200" b="0" i="0" u="none" strike="noStrike" kern="0" cap="none" spc="0" normalizeH="0" baseline="0" noProof="0" dirty="0">
                <a:ln>
                  <a:noFill/>
                </a:ln>
                <a:solidFill>
                  <a:srgbClr val="0070C0"/>
                </a:solidFill>
                <a:effectLst/>
                <a:uLnTx/>
                <a:uFillTx/>
                <a:latin typeface="Palatino Linotype"/>
                <a:ea typeface="+mn-ea"/>
                <a:cs typeface="+mn-cs"/>
              </a:rPr>
              <a:t>Liquid + flexible + illiquid:	</a:t>
            </a:r>
            <a:r>
              <a:rPr kumimoji="0" lang="en-US" sz="3200" b="0" i="0" u="none" strike="noStrike" kern="1200" cap="none" spc="0" normalizeH="0" baseline="0" noProof="0" dirty="0">
                <a:ln>
                  <a:noFill/>
                </a:ln>
                <a:solidFill>
                  <a:srgbClr val="0070C0"/>
                </a:solidFill>
                <a:effectLst/>
                <a:uLnTx/>
                <a:uFillTx/>
                <a:latin typeface="Palatino Linotype"/>
                <a:ea typeface="+mn-ea"/>
                <a:cs typeface="+mn-cs"/>
              </a:rPr>
              <a:t>6.137%</a:t>
            </a:r>
            <a:endParaRPr kumimoji="0" lang="en-US" sz="3200" b="0" i="0" u="none" strike="noStrike" kern="0" cap="none" spc="0" normalizeH="0" baseline="0" noProof="0" dirty="0">
              <a:ln>
                <a:noFill/>
              </a:ln>
              <a:solidFill>
                <a:srgbClr val="0070C0"/>
              </a:solidFill>
              <a:effectLst/>
              <a:uLnTx/>
              <a:uFillTx/>
              <a:latin typeface="Palatino Linotype"/>
              <a:ea typeface="+mn-ea"/>
              <a:cs typeface="+mn-cs"/>
            </a:endParaRPr>
          </a:p>
          <a:p>
            <a:pPr marL="342900" marR="0" lvl="0" indent="-342900" algn="l" defTabSz="914400" rtl="0" eaLnBrk="1" fontAlgn="base" latinLnBrk="0" hangingPunct="1">
              <a:lnSpc>
                <a:spcPct val="100000"/>
              </a:lnSpc>
              <a:spcBef>
                <a:spcPct val="20000"/>
              </a:spcBef>
              <a:spcAft>
                <a:spcPct val="0"/>
              </a:spcAft>
              <a:buClrTx/>
              <a:buSzPct val="81000"/>
              <a:buFontTx/>
              <a:buChar char="•"/>
              <a:tabLst/>
              <a:defRPr/>
            </a:pPr>
            <a:r>
              <a:rPr kumimoji="0" lang="en-US" sz="3200" b="0" i="0" u="none" strike="noStrike" kern="0" cap="none" spc="0" normalizeH="0" baseline="0" noProof="0" dirty="0">
                <a:ln>
                  <a:noFill/>
                </a:ln>
                <a:solidFill>
                  <a:srgbClr val="000000"/>
                </a:solidFill>
                <a:effectLst/>
                <a:uLnTx/>
                <a:uFillTx/>
                <a:latin typeface="Palatino Linotype"/>
                <a:ea typeface="+mn-ea"/>
                <a:cs typeface="+mn-cs"/>
              </a:rPr>
              <a:t>General mechanism: 	</a:t>
            </a:r>
            <a:r>
              <a:rPr kumimoji="0" lang="en-US" sz="3200" b="0" i="0" u="none" strike="noStrike" kern="1200" cap="none" spc="0" normalizeH="0" baseline="0" noProof="0" dirty="0">
                <a:ln>
                  <a:noFill/>
                </a:ln>
                <a:solidFill>
                  <a:srgbClr val="000000"/>
                </a:solidFill>
                <a:effectLst/>
                <a:uLnTx/>
                <a:uFillTx/>
                <a:latin typeface="Palatino Linotype"/>
                <a:ea typeface="+mn-ea"/>
                <a:cs typeface="+mn-cs"/>
              </a:rPr>
              <a:t> 	6.144%</a:t>
            </a:r>
            <a:endParaRPr kumimoji="0" lang="en-US" sz="3200" b="0" i="0" u="none" strike="noStrike" kern="0" cap="none" spc="0" normalizeH="0" baseline="0" noProof="0" dirty="0">
              <a:ln>
                <a:noFill/>
              </a:ln>
              <a:solidFill>
                <a:srgbClr val="000000"/>
              </a:solidFill>
              <a:effectLst/>
              <a:uLnTx/>
              <a:uFillTx/>
              <a:latin typeface="Palatino Linotype"/>
              <a:ea typeface="+mn-ea"/>
              <a:cs typeface="+mn-cs"/>
            </a:endParaRPr>
          </a:p>
        </p:txBody>
      </p:sp>
    </p:spTree>
    <p:extLst>
      <p:ext uri="{BB962C8B-B14F-4D97-AF65-F5344CB8AC3E}">
        <p14:creationId xmlns:p14="http://schemas.microsoft.com/office/powerpoint/2010/main" val="9560720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sz="3600" dirty="0"/>
                  <a:t>Two-account system: </a:t>
                </a:r>
                <a14:m>
                  <m:oMath xmlns:m="http://schemas.openxmlformats.org/officeDocument/2006/math">
                    <m:sSub>
                      <m:sSubPr>
                        <m:ctrlPr>
                          <a:rPr lang="en-US" sz="3600" i="1" smtClean="0">
                            <a:latin typeface="Cambria Math" panose="02040503050406030204" pitchFamily="18" charset="0"/>
                          </a:rPr>
                        </m:ctrlPr>
                      </m:sSubPr>
                      <m:e>
                        <m:r>
                          <a:rPr lang="en-US" sz="3600" i="1" smtClean="0">
                            <a:latin typeface="Cambria Math" panose="02040503050406030204" pitchFamily="18" charset="0"/>
                            <a:ea typeface="Cambria Math" panose="02040503050406030204" pitchFamily="18" charset="0"/>
                          </a:rPr>
                          <m:t>𝝅</m:t>
                        </m:r>
                      </m:e>
                      <m:sub>
                        <m:r>
                          <a:rPr lang="en-US" sz="3600" b="1" i="1" smtClean="0">
                            <a:latin typeface="Cambria Math" panose="02040503050406030204" pitchFamily="18" charset="0"/>
                          </a:rPr>
                          <m:t>𝟏</m:t>
                        </m:r>
                      </m:sub>
                    </m:sSub>
                    <m:r>
                      <a:rPr lang="en-US" sz="3600" b="1" i="1" smtClean="0">
                        <a:latin typeface="Cambria Math" panose="02040503050406030204" pitchFamily="18" charset="0"/>
                      </a:rPr>
                      <m:t>=</m:t>
                    </m:r>
                    <m:r>
                      <a:rPr lang="en-US" sz="3600" b="1" i="1" smtClean="0">
                        <a:latin typeface="Cambria Math" panose="02040503050406030204" pitchFamily="18" charset="0"/>
                      </a:rPr>
                      <m:t>𝟎</m:t>
                    </m:r>
                    <m:r>
                      <a:rPr lang="en-US" sz="3600" b="1" i="1" smtClean="0">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𝝅</m:t>
                        </m:r>
                      </m:e>
                      <m:sub>
                        <m:r>
                          <a:rPr lang="en-US" sz="3600" b="1" i="1" smtClean="0">
                            <a:latin typeface="Cambria Math" panose="02040503050406030204" pitchFamily="18" charset="0"/>
                            <a:ea typeface="Cambria Math" panose="02040503050406030204" pitchFamily="18" charset="0"/>
                          </a:rPr>
                          <m:t>𝟐</m:t>
                        </m:r>
                      </m:sub>
                    </m:sSub>
                    <m:r>
                      <a:rPr lang="en-US" sz="3600" b="1" i="1" smtClean="0">
                        <a:latin typeface="Cambria Math" panose="02040503050406030204" pitchFamily="18" charset="0"/>
                      </a:rPr>
                      <m:t>&gt;</m:t>
                    </m:r>
                    <m:r>
                      <a:rPr lang="en-US" sz="3600" i="1">
                        <a:latin typeface="Cambria Math" panose="02040503050406030204" pitchFamily="18" charset="0"/>
                      </a:rPr>
                      <m:t>𝟎</m:t>
                    </m:r>
                  </m:oMath>
                </a14:m>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222"/>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1012723" y="1227647"/>
            <a:ext cx="6837744" cy="5321309"/>
          </a:xfrm>
          <a:prstGeom prst="rect">
            <a:avLst/>
          </a:prstGeom>
        </p:spPr>
      </p:pic>
    </p:spTree>
    <p:extLst>
      <p:ext uri="{BB962C8B-B14F-4D97-AF65-F5344CB8AC3E}">
        <p14:creationId xmlns:p14="http://schemas.microsoft.com/office/powerpoint/2010/main" val="13451764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US-style system </a:t>
            </a:r>
          </a:p>
        </p:txBody>
      </p:sp>
      <p:sp>
        <p:nvSpPr>
          <p:cNvPr id="3" name="Content Placeholder 2"/>
          <p:cNvSpPr>
            <a:spLocks noGrp="1"/>
          </p:cNvSpPr>
          <p:nvPr>
            <p:ph idx="1"/>
          </p:nvPr>
        </p:nvSpPr>
        <p:spPr>
          <a:xfrm>
            <a:off x="457200" y="1724293"/>
            <a:ext cx="8440994" cy="4079650"/>
          </a:xfrm>
        </p:spPr>
        <p:txBody>
          <a:bodyPr/>
          <a:lstStyle/>
          <a:p>
            <a:r>
              <a:rPr lang="en-US" dirty="0"/>
              <a:t>liquid account</a:t>
            </a:r>
          </a:p>
          <a:p>
            <a:r>
              <a:rPr lang="en-US" dirty="0"/>
              <a:t>illiquid account</a:t>
            </a:r>
          </a:p>
          <a:p>
            <a:r>
              <a:rPr lang="en-US" dirty="0"/>
              <a:t>account with 13% early withdrawal penalty</a:t>
            </a:r>
          </a:p>
          <a:p>
            <a:endParaRPr lang="en-US" sz="2800" dirty="0"/>
          </a:p>
          <a:p>
            <a:r>
              <a:rPr lang="en-US" dirty="0"/>
              <a:t>Welfare gain from third account is 0.032%</a:t>
            </a:r>
          </a:p>
          <a:p>
            <a:r>
              <a:rPr lang="en-US" dirty="0"/>
              <a:t>Leakage rate from the third account is 90%</a:t>
            </a:r>
          </a:p>
        </p:txBody>
      </p:sp>
    </p:spTree>
    <p:extLst>
      <p:ext uri="{BB962C8B-B14F-4D97-AF65-F5344CB8AC3E}">
        <p14:creationId xmlns:p14="http://schemas.microsoft.com/office/powerpoint/2010/main" val="6408133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80220" y="549942"/>
            <a:ext cx="8229600" cy="1143000"/>
          </a:xfrm>
        </p:spPr>
        <p:txBody>
          <a:bodyPr/>
          <a:lstStyle/>
          <a:p>
            <a:pPr marL="0" indent="0">
              <a:buNone/>
            </a:pPr>
            <a:r>
              <a:rPr lang="en-US" sz="3600" dirty="0"/>
              <a:t>Structure of accounts in U.S. retirement savings system </a:t>
            </a:r>
            <a:r>
              <a:rPr lang="en-US" sz="3600" dirty="0">
                <a:solidFill>
                  <a:srgbClr val="A50021"/>
                </a:solidFill>
              </a:rPr>
              <a:t>might </a:t>
            </a:r>
            <a:r>
              <a:rPr lang="en-US" sz="3600" dirty="0"/>
              <a:t>be close to optimal, but…</a:t>
            </a:r>
          </a:p>
        </p:txBody>
      </p:sp>
      <p:sp>
        <p:nvSpPr>
          <p:cNvPr id="3" name="Content Placeholder 2"/>
          <p:cNvSpPr>
            <a:spLocks noGrp="1"/>
          </p:cNvSpPr>
          <p:nvPr>
            <p:ph idx="1"/>
          </p:nvPr>
        </p:nvSpPr>
        <p:spPr>
          <a:xfrm>
            <a:off x="388374" y="2186347"/>
            <a:ext cx="8229600" cy="3992563"/>
          </a:xfrm>
        </p:spPr>
        <p:txBody>
          <a:bodyPr/>
          <a:lstStyle/>
          <a:p>
            <a:pPr marL="0" indent="0">
              <a:buNone/>
            </a:pPr>
            <a:r>
              <a:rPr lang="en-US" sz="2600" dirty="0"/>
              <a:t>Within </a:t>
            </a:r>
            <a:r>
              <a:rPr lang="en-US" sz="2600" b="1" dirty="0">
                <a:solidFill>
                  <a:srgbClr val="A50021"/>
                </a:solidFill>
              </a:rPr>
              <a:t>highly simplified</a:t>
            </a:r>
            <a:r>
              <a:rPr lang="en-US" sz="2600" dirty="0"/>
              <a:t> model:</a:t>
            </a:r>
          </a:p>
          <a:p>
            <a:r>
              <a:rPr lang="en-US" sz="2600" dirty="0"/>
              <a:t>Two accounts, one fully liquid and one fully illiquid, achieves almost all possible welfare gains</a:t>
            </a:r>
          </a:p>
          <a:p>
            <a:r>
              <a:rPr lang="en-US" sz="2600" dirty="0"/>
              <a:t>401(k)/IRA system adds only a little to welfare</a:t>
            </a:r>
          </a:p>
          <a:p>
            <a:pPr lvl="1"/>
            <a:r>
              <a:rPr lang="en-US" sz="2400" dirty="0"/>
              <a:t>10% withdrawal penalty is approximately optimal</a:t>
            </a:r>
          </a:p>
          <a:p>
            <a:pPr lvl="1"/>
            <a:r>
              <a:rPr lang="en-US" sz="2400" dirty="0"/>
              <a:t>High leakage is optimal</a:t>
            </a:r>
          </a:p>
          <a:p>
            <a:r>
              <a:rPr lang="en-US" sz="2800" dirty="0"/>
              <a:t>However, the model implies that the fully illiquid account should be populated with far more (forced) savings than we see in the U.S.</a:t>
            </a:r>
          </a:p>
          <a:p>
            <a:pPr lvl="1"/>
            <a:r>
              <a:rPr lang="en-US" sz="2400" dirty="0">
                <a:solidFill>
                  <a:schemeClr val="bg1"/>
                </a:solidFill>
              </a:rPr>
              <a:t>Some of that leakage is for legitimate purposes</a:t>
            </a:r>
          </a:p>
          <a:p>
            <a:pPr lvl="1"/>
            <a:r>
              <a:rPr lang="en-US" sz="2400" dirty="0">
                <a:solidFill>
                  <a:schemeClr val="bg1"/>
                </a:solidFill>
              </a:rPr>
              <a:t>Penalties generated by leakage benefit the rest of us</a:t>
            </a:r>
          </a:p>
        </p:txBody>
      </p:sp>
    </p:spTree>
    <p:extLst>
      <p:ext uri="{BB962C8B-B14F-4D97-AF65-F5344CB8AC3E}">
        <p14:creationId xmlns:p14="http://schemas.microsoft.com/office/powerpoint/2010/main" val="30724945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329FCE-58FD-4DD1-ABC1-9AC8036E045B}"/>
              </a:ext>
            </a:extLst>
          </p:cNvPr>
          <p:cNvPicPr>
            <a:picLocks noChangeAspect="1"/>
          </p:cNvPicPr>
          <p:nvPr/>
        </p:nvPicPr>
        <p:blipFill>
          <a:blip r:embed="rId2"/>
          <a:stretch>
            <a:fillRect/>
          </a:stretch>
        </p:blipFill>
        <p:spPr>
          <a:xfrm>
            <a:off x="0" y="662400"/>
            <a:ext cx="9144000" cy="5533200"/>
          </a:xfrm>
          <a:prstGeom prst="rect">
            <a:avLst/>
          </a:prstGeom>
        </p:spPr>
      </p:pic>
    </p:spTree>
    <p:extLst>
      <p:ext uri="{BB962C8B-B14F-4D97-AF65-F5344CB8AC3E}">
        <p14:creationId xmlns:p14="http://schemas.microsoft.com/office/powerpoint/2010/main" val="7627839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8AA5D0-00C3-490A-B6B0-129F1375E973}"/>
              </a:ext>
            </a:extLst>
          </p:cNvPr>
          <p:cNvPicPr>
            <a:picLocks noChangeAspect="1"/>
          </p:cNvPicPr>
          <p:nvPr/>
        </p:nvPicPr>
        <p:blipFill>
          <a:blip r:embed="rId2"/>
          <a:stretch>
            <a:fillRect/>
          </a:stretch>
        </p:blipFill>
        <p:spPr>
          <a:xfrm>
            <a:off x="152400" y="935156"/>
            <a:ext cx="8991600" cy="4987687"/>
          </a:xfrm>
          <a:prstGeom prst="rect">
            <a:avLst/>
          </a:prstGeom>
        </p:spPr>
      </p:pic>
    </p:spTree>
    <p:extLst>
      <p:ext uri="{BB962C8B-B14F-4D97-AF65-F5344CB8AC3E}">
        <p14:creationId xmlns:p14="http://schemas.microsoft.com/office/powerpoint/2010/main" val="17541201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42D34C-BEA5-48EC-AE04-6E94D73A46FE}"/>
              </a:ext>
            </a:extLst>
          </p:cNvPr>
          <p:cNvPicPr>
            <a:picLocks noChangeAspect="1"/>
          </p:cNvPicPr>
          <p:nvPr/>
        </p:nvPicPr>
        <p:blipFill>
          <a:blip r:embed="rId2"/>
          <a:stretch>
            <a:fillRect/>
          </a:stretch>
        </p:blipFill>
        <p:spPr>
          <a:xfrm>
            <a:off x="0" y="553120"/>
            <a:ext cx="9144000" cy="5751759"/>
          </a:xfrm>
          <a:prstGeom prst="rect">
            <a:avLst/>
          </a:prstGeom>
        </p:spPr>
      </p:pic>
    </p:spTree>
    <p:extLst>
      <p:ext uri="{BB962C8B-B14F-4D97-AF65-F5344CB8AC3E}">
        <p14:creationId xmlns:p14="http://schemas.microsoft.com/office/powerpoint/2010/main" val="42259807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Caveat</a:t>
            </a:r>
          </a:p>
        </p:txBody>
      </p:sp>
      <p:sp>
        <p:nvSpPr>
          <p:cNvPr id="3" name="Content Placeholder 2"/>
          <p:cNvSpPr>
            <a:spLocks noGrp="1"/>
          </p:cNvSpPr>
          <p:nvPr>
            <p:ph idx="1"/>
          </p:nvPr>
        </p:nvSpPr>
        <p:spPr>
          <a:xfrm>
            <a:off x="457200" y="1593672"/>
            <a:ext cx="8229600" cy="3992563"/>
          </a:xfrm>
        </p:spPr>
        <p:txBody>
          <a:bodyPr/>
          <a:lstStyle/>
          <a:p>
            <a:r>
              <a:rPr lang="en-US" dirty="0"/>
              <a:t>Our planner optimizes the </a:t>
            </a:r>
            <a:r>
              <a:rPr lang="en-US" b="1" dirty="0">
                <a:solidFill>
                  <a:srgbClr val="A50021"/>
                </a:solidFill>
              </a:rPr>
              <a:t>amount</a:t>
            </a:r>
            <a:r>
              <a:rPr lang="en-US" dirty="0"/>
              <a:t> deposited in each account</a:t>
            </a:r>
          </a:p>
          <a:p>
            <a:r>
              <a:rPr lang="en-US" dirty="0"/>
              <a:t>Planner chooses allocations that generate approximate </a:t>
            </a:r>
            <a:r>
              <a:rPr lang="en-US" b="1" dirty="0">
                <a:solidFill>
                  <a:srgbClr val="C00000"/>
                </a:solidFill>
              </a:rPr>
              <a:t>consumption smoothing </a:t>
            </a:r>
            <a:r>
              <a:rPr lang="en-US" dirty="0"/>
              <a:t>even for agents who consume everything they can in the first period</a:t>
            </a:r>
          </a:p>
          <a:p>
            <a:r>
              <a:rPr lang="en-US" dirty="0"/>
              <a:t>This is not consistent with the status-quo U.S. system</a:t>
            </a:r>
          </a:p>
        </p:txBody>
      </p:sp>
    </p:spTree>
    <p:extLst>
      <p:ext uri="{BB962C8B-B14F-4D97-AF65-F5344CB8AC3E}">
        <p14:creationId xmlns:p14="http://schemas.microsoft.com/office/powerpoint/2010/main" val="1177358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411662"/>
          </a:xfrm>
        </p:spPr>
        <p:txBody>
          <a:bodyPr/>
          <a:lstStyle/>
          <a:p>
            <a:pPr marL="0" indent="0">
              <a:buNone/>
            </a:pPr>
            <a:r>
              <a:rPr lang="en-US" dirty="0"/>
              <a:t>Today:</a:t>
            </a:r>
          </a:p>
          <a:p>
            <a:pPr marL="0" indent="0">
              <a:buNone/>
            </a:pPr>
            <a:endParaRPr lang="en-US" dirty="0"/>
          </a:p>
          <a:p>
            <a:pPr marL="0" indent="0">
              <a:buNone/>
            </a:pPr>
            <a:r>
              <a:rPr lang="en-US" dirty="0"/>
              <a:t>Three examples of behavioral mechanism design</a:t>
            </a:r>
          </a:p>
          <a:p>
            <a:pPr marL="742950" lvl="1" indent="-400050">
              <a:buNone/>
            </a:pPr>
            <a:r>
              <a:rPr lang="en-US" dirty="0"/>
              <a:t>A. Optimal defaults: what default should an   enlightened planner set?</a:t>
            </a:r>
          </a:p>
          <a:p>
            <a:pPr marL="742950" lvl="1" indent="-393700">
              <a:buNone/>
            </a:pPr>
            <a:r>
              <a:rPr lang="en-US" dirty="0"/>
              <a:t>B. Optimal illiquidity: how illiquid should retirement savings be?</a:t>
            </a:r>
          </a:p>
          <a:p>
            <a:pPr marL="742950" lvl="1" indent="-393700">
              <a:buNone/>
            </a:pPr>
            <a:r>
              <a:rPr lang="en-US" dirty="0"/>
              <a:t>C. How should we tax/subsidize wage earners?</a:t>
            </a:r>
          </a:p>
          <a:p>
            <a:pPr marL="742950" lvl="1" indent="-393700">
              <a:buNone/>
            </a:pPr>
            <a:endParaRPr lang="en-US" dirty="0"/>
          </a:p>
        </p:txBody>
      </p:sp>
      <p:sp>
        <p:nvSpPr>
          <p:cNvPr id="4" name="Slide Number Placeholder 3"/>
          <p:cNvSpPr>
            <a:spLocks noGrp="1"/>
          </p:cNvSpPr>
          <p:nvPr>
            <p:ph type="sldNum" sz="quarter" idx="12"/>
          </p:nvPr>
        </p:nvSpPr>
        <p:spPr/>
        <p:txBody>
          <a:bodyPr/>
          <a:lstStyle/>
          <a:p>
            <a:pPr>
              <a:defRPr/>
            </a:pPr>
            <a:fld id="{DB62B480-26BF-41D4-9C9E-67735757DEC7}" type="slidenum">
              <a:rPr lang="en-US" altLang="en-US" smtClean="0">
                <a:solidFill>
                  <a:srgbClr val="000000"/>
                </a:solidFill>
              </a:rPr>
              <a:pPr>
                <a:defRPr/>
              </a:pPr>
              <a:t>8</a:t>
            </a:fld>
            <a:endParaRPr lang="en-US" altLang="en-US">
              <a:solidFill>
                <a:srgbClr val="000000"/>
              </a:solidFill>
            </a:endParaRPr>
          </a:p>
        </p:txBody>
      </p:sp>
    </p:spTree>
    <p:extLst>
      <p:ext uri="{BB962C8B-B14F-4D97-AF65-F5344CB8AC3E}">
        <p14:creationId xmlns:p14="http://schemas.microsoft.com/office/powerpoint/2010/main" val="4014432865"/>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en-US" b="1" i="1" smtClean="0">
                        <a:latin typeface="Cambria Math" panose="02040503050406030204" pitchFamily="18" charset="0"/>
                      </a:rPr>
                      <m:t>𝜽</m:t>
                    </m:r>
                  </m:oMath>
                </a14:m>
                <a:r>
                  <a:rPr lang="en-US" dirty="0"/>
                  <a:t> distribution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b="-13298"/>
                </a:stretch>
              </a:blipFill>
            </p:spPr>
            <p:txBody>
              <a:bodyPr/>
              <a:lstStyle/>
              <a:p>
                <a:r>
                  <a:rPr lang="en-US">
                    <a:noFill/>
                  </a:rPr>
                  <a:t> </a:t>
                </a:r>
              </a:p>
            </p:txBody>
          </p:sp>
        </mc:Fallback>
      </mc:AlternateContent>
      <p:sp>
        <p:nvSpPr>
          <p:cNvPr id="3" name="Content Placeholder 2"/>
          <p:cNvSpPr>
            <a:spLocks noGrp="1"/>
          </p:cNvSpPr>
          <p:nvPr>
            <p:ph idx="1"/>
          </p:nvPr>
        </p:nvSpPr>
        <p:spPr>
          <a:xfrm>
            <a:off x="457200" y="1266698"/>
            <a:ext cx="8229600" cy="918358"/>
          </a:xfrm>
        </p:spPr>
        <p:txBody>
          <a:bodyPr/>
          <a:lstStyle/>
          <a:p>
            <a:pPr marL="0" indent="0">
              <a:buNone/>
            </a:pPr>
            <a:r>
              <a:rPr lang="en-US" dirty="0"/>
              <a:t>Normal distribution with mean 1, standard deviation 0.25, truncated at 1/3 and 5/3</a:t>
            </a:r>
          </a:p>
        </p:txBody>
      </p:sp>
      <p:graphicFrame>
        <p:nvGraphicFramePr>
          <p:cNvPr id="4" name="Content Placeholder 3"/>
          <p:cNvGraphicFramePr>
            <a:graphicFrameLocks noChangeAspect="1"/>
          </p:cNvGraphicFramePr>
          <p:nvPr/>
        </p:nvGraphicFramePr>
        <p:xfrm>
          <a:off x="457200" y="2133601"/>
          <a:ext cx="8229600" cy="45259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47897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0099"/>
                </a:solidFill>
                <a:latin typeface="+mn-lt"/>
              </a:rPr>
              <a:t>Third Example: EITC</a:t>
            </a:r>
            <a:br>
              <a:rPr lang="en-US" b="1" dirty="0">
                <a:solidFill>
                  <a:srgbClr val="000099"/>
                </a:solidFill>
                <a:latin typeface="+mn-lt"/>
              </a:rPr>
            </a:br>
            <a:r>
              <a:rPr lang="en-US" b="1" dirty="0">
                <a:solidFill>
                  <a:srgbClr val="000099"/>
                </a:solidFill>
                <a:latin typeface="+mn-lt"/>
              </a:rPr>
              <a:t>(Earned Income Tax Credit)</a:t>
            </a:r>
            <a:br>
              <a:rPr lang="en-US" b="1" dirty="0">
                <a:solidFill>
                  <a:srgbClr val="000099"/>
                </a:solidFill>
                <a:latin typeface="+mn-lt"/>
              </a:rPr>
            </a:br>
            <a:r>
              <a:rPr lang="en-US" b="1" dirty="0">
                <a:solidFill>
                  <a:srgbClr val="000099"/>
                </a:solidFill>
                <a:latin typeface="+mn-lt"/>
              </a:rPr>
              <a:t>Lockwood (2020)</a:t>
            </a:r>
          </a:p>
        </p:txBody>
      </p:sp>
      <p:sp>
        <p:nvSpPr>
          <p:cNvPr id="3" name="Content Placeholder 2"/>
          <p:cNvSpPr>
            <a:spLocks noGrp="1"/>
          </p:cNvSpPr>
          <p:nvPr>
            <p:ph idx="1"/>
          </p:nvPr>
        </p:nvSpPr>
        <p:spPr/>
        <p:txBody>
          <a:bodyPr/>
          <a:lstStyle/>
          <a:p>
            <a:r>
              <a:rPr lang="en-US" dirty="0"/>
              <a:t>What is the optimal income tax system?</a:t>
            </a:r>
          </a:p>
          <a:p>
            <a:r>
              <a:rPr lang="en-US" dirty="0"/>
              <a:t>Can we explain negative marginal income taxes?</a:t>
            </a:r>
          </a:p>
          <a:p>
            <a:r>
              <a:rPr lang="en-US" dirty="0"/>
              <a:t>Note that standard redistribution motives (without present bias) lead the planner to give low income workers a lump sum transfer, not a negative marginal income tax. </a:t>
            </a:r>
          </a:p>
        </p:txBody>
      </p:sp>
    </p:spTree>
    <p:extLst>
      <p:ext uri="{BB962C8B-B14F-4D97-AF65-F5344CB8AC3E}">
        <p14:creationId xmlns:p14="http://schemas.microsoft.com/office/powerpoint/2010/main" val="31272708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ingredients of the model.</a:t>
            </a:r>
          </a:p>
        </p:txBody>
      </p:sp>
      <p:sp>
        <p:nvSpPr>
          <p:cNvPr id="3" name="Content Placeholder 2"/>
          <p:cNvSpPr>
            <a:spLocks noGrp="1"/>
          </p:cNvSpPr>
          <p:nvPr>
            <p:ph idx="1"/>
          </p:nvPr>
        </p:nvSpPr>
        <p:spPr>
          <a:xfrm>
            <a:off x="628650" y="1825625"/>
            <a:ext cx="8362950" cy="4351338"/>
          </a:xfrm>
        </p:spPr>
        <p:txBody>
          <a:bodyPr/>
          <a:lstStyle/>
          <a:p>
            <a:r>
              <a:rPr lang="en-US" dirty="0"/>
              <a:t>Labor supply is endogenous and ability is unobservable by the government.</a:t>
            </a:r>
          </a:p>
          <a:p>
            <a:r>
              <a:rPr lang="en-US" dirty="0"/>
              <a:t>Planner is not present-biased.</a:t>
            </a:r>
          </a:p>
          <a:p>
            <a:r>
              <a:rPr lang="en-US" dirty="0"/>
              <a:t>Households are present biased.</a:t>
            </a:r>
          </a:p>
          <a:p>
            <a:r>
              <a:rPr lang="en-US" dirty="0"/>
              <a:t>Low income households have the most present bias.</a:t>
            </a:r>
          </a:p>
        </p:txBody>
      </p:sp>
    </p:spTree>
    <p:extLst>
      <p:ext uri="{BB962C8B-B14F-4D97-AF65-F5344CB8AC3E}">
        <p14:creationId xmlns:p14="http://schemas.microsoft.com/office/powerpoint/2010/main" val="38264170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02" y="2199"/>
            <a:ext cx="7886700" cy="1325563"/>
          </a:xfrm>
        </p:spPr>
        <p:txBody>
          <a:bodyPr/>
          <a:lstStyle/>
          <a:p>
            <a:r>
              <a:rPr lang="en-US" dirty="0"/>
              <a:t>Notation for planner’s problem:</a:t>
            </a:r>
          </a:p>
        </p:txBody>
      </p:sp>
      <p:pic>
        <p:nvPicPr>
          <p:cNvPr id="5" name="Picture 4"/>
          <p:cNvPicPr>
            <a:picLocks noChangeAspect="1"/>
          </p:cNvPicPr>
          <p:nvPr/>
        </p:nvPicPr>
        <p:blipFill>
          <a:blip r:embed="rId2"/>
          <a:stretch>
            <a:fillRect/>
          </a:stretch>
        </p:blipFill>
        <p:spPr>
          <a:xfrm>
            <a:off x="664311" y="3657600"/>
            <a:ext cx="7946289" cy="914400"/>
          </a:xfrm>
          <a:prstGeom prst="rect">
            <a:avLst/>
          </a:prstGeom>
        </p:spPr>
      </p:pic>
      <p:pic>
        <p:nvPicPr>
          <p:cNvPr id="7" name="Picture 6"/>
          <p:cNvPicPr>
            <a:picLocks noChangeAspect="1"/>
          </p:cNvPicPr>
          <p:nvPr/>
        </p:nvPicPr>
        <p:blipFill>
          <a:blip r:embed="rId3"/>
          <a:stretch>
            <a:fillRect/>
          </a:stretch>
        </p:blipFill>
        <p:spPr>
          <a:xfrm>
            <a:off x="1066800" y="4419600"/>
            <a:ext cx="6905402" cy="1219200"/>
          </a:xfrm>
          <a:prstGeom prst="rect">
            <a:avLst/>
          </a:prstGeom>
        </p:spPr>
      </p:pic>
      <p:cxnSp>
        <p:nvCxnSpPr>
          <p:cNvPr id="9" name="Straight Arrow Connector 8"/>
          <p:cNvCxnSpPr/>
          <p:nvPr/>
        </p:nvCxnSpPr>
        <p:spPr>
          <a:xfrm flipV="1">
            <a:off x="7467600" y="5334000"/>
            <a:ext cx="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991164" y="5969306"/>
            <a:ext cx="1031051" cy="646331"/>
          </a:xfrm>
          <a:prstGeom prst="rect">
            <a:avLst/>
          </a:prstGeom>
          <a:noFill/>
        </p:spPr>
        <p:txBody>
          <a:bodyPr wrap="none" rtlCol="0">
            <a:spAutoFit/>
          </a:bodyPr>
          <a:lstStyle/>
          <a:p>
            <a:pPr algn="ctr"/>
            <a:r>
              <a:rPr lang="en-US" dirty="0"/>
              <a:t>CDF </a:t>
            </a:r>
          </a:p>
          <a:p>
            <a:pPr algn="ctr"/>
            <a:r>
              <a:rPr lang="en-US" dirty="0"/>
              <a:t>of ability</a:t>
            </a:r>
          </a:p>
        </p:txBody>
      </p:sp>
      <p:cxnSp>
        <p:nvCxnSpPr>
          <p:cNvPr id="11" name="Straight Arrow Connector 10"/>
          <p:cNvCxnSpPr/>
          <p:nvPr/>
        </p:nvCxnSpPr>
        <p:spPr>
          <a:xfrm flipV="1">
            <a:off x="4951019" y="5410200"/>
            <a:ext cx="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93821" y="6045506"/>
            <a:ext cx="992579" cy="646331"/>
          </a:xfrm>
          <a:prstGeom prst="rect">
            <a:avLst/>
          </a:prstGeom>
          <a:noFill/>
        </p:spPr>
        <p:txBody>
          <a:bodyPr wrap="none" rtlCol="0">
            <a:spAutoFit/>
          </a:bodyPr>
          <a:lstStyle/>
          <a:p>
            <a:pPr algn="ctr"/>
            <a:r>
              <a:rPr lang="en-US" dirty="0"/>
              <a:t>Tax</a:t>
            </a:r>
          </a:p>
          <a:p>
            <a:pPr algn="ctr"/>
            <a:r>
              <a:rPr lang="en-US" dirty="0"/>
              <a:t>function</a:t>
            </a:r>
          </a:p>
        </p:txBody>
      </p:sp>
      <p:cxnSp>
        <p:nvCxnSpPr>
          <p:cNvPr id="13" name="Straight Arrow Connector 12"/>
          <p:cNvCxnSpPr/>
          <p:nvPr/>
        </p:nvCxnSpPr>
        <p:spPr>
          <a:xfrm>
            <a:off x="4722421" y="3200400"/>
            <a:ext cx="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26131" y="2812381"/>
            <a:ext cx="992579" cy="369332"/>
          </a:xfrm>
          <a:prstGeom prst="rect">
            <a:avLst/>
          </a:prstGeom>
          <a:noFill/>
        </p:spPr>
        <p:txBody>
          <a:bodyPr wrap="square" rtlCol="0">
            <a:spAutoFit/>
          </a:bodyPr>
          <a:lstStyle/>
          <a:p>
            <a:pPr algn="ctr"/>
            <a:r>
              <a:rPr lang="en-US" dirty="0"/>
              <a:t>Income</a:t>
            </a:r>
          </a:p>
        </p:txBody>
      </p:sp>
      <p:cxnSp>
        <p:nvCxnSpPr>
          <p:cNvPr id="17" name="Straight Arrow Connector 16"/>
          <p:cNvCxnSpPr>
            <a:stCxn id="18" idx="2"/>
          </p:cNvCxnSpPr>
          <p:nvPr/>
        </p:nvCxnSpPr>
        <p:spPr>
          <a:xfrm flipH="1">
            <a:off x="5218712" y="2017931"/>
            <a:ext cx="988" cy="1734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962400" y="1371600"/>
            <a:ext cx="2514600" cy="646331"/>
          </a:xfrm>
          <a:prstGeom prst="rect">
            <a:avLst/>
          </a:prstGeom>
          <a:noFill/>
        </p:spPr>
        <p:txBody>
          <a:bodyPr wrap="square" rtlCol="0">
            <a:spAutoFit/>
          </a:bodyPr>
          <a:lstStyle/>
          <a:p>
            <a:pPr algn="ctr"/>
            <a:r>
              <a:rPr lang="en-US" dirty="0"/>
              <a:t>Ability: output/hour</a:t>
            </a:r>
          </a:p>
          <a:p>
            <a:pPr algn="ctr"/>
            <a:r>
              <a:rPr lang="en-US" dirty="0"/>
              <a:t>(unobservable)</a:t>
            </a:r>
          </a:p>
        </p:txBody>
      </p:sp>
      <p:cxnSp>
        <p:nvCxnSpPr>
          <p:cNvPr id="20" name="Straight Arrow Connector 19"/>
          <p:cNvCxnSpPr/>
          <p:nvPr/>
        </p:nvCxnSpPr>
        <p:spPr>
          <a:xfrm>
            <a:off x="6211290" y="3207419"/>
            <a:ext cx="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15000" y="2277070"/>
            <a:ext cx="992579" cy="923330"/>
          </a:xfrm>
          <a:prstGeom prst="rect">
            <a:avLst/>
          </a:prstGeom>
          <a:noFill/>
        </p:spPr>
        <p:txBody>
          <a:bodyPr wrap="square" rtlCol="0">
            <a:spAutoFit/>
          </a:bodyPr>
          <a:lstStyle/>
          <a:p>
            <a:pPr algn="ctr"/>
            <a:r>
              <a:rPr lang="en-US" dirty="0"/>
              <a:t>Fixed cost of working</a:t>
            </a:r>
          </a:p>
        </p:txBody>
      </p:sp>
      <p:cxnSp>
        <p:nvCxnSpPr>
          <p:cNvPr id="24" name="Straight Arrow Connector 23"/>
          <p:cNvCxnSpPr/>
          <p:nvPr/>
        </p:nvCxnSpPr>
        <p:spPr>
          <a:xfrm>
            <a:off x="3429000" y="3207419"/>
            <a:ext cx="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627912" y="2819400"/>
            <a:ext cx="1639288" cy="369332"/>
          </a:xfrm>
          <a:prstGeom prst="rect">
            <a:avLst/>
          </a:prstGeom>
          <a:noFill/>
        </p:spPr>
        <p:txBody>
          <a:bodyPr wrap="square" rtlCol="0">
            <a:spAutoFit/>
          </a:bodyPr>
          <a:lstStyle/>
          <a:p>
            <a:pPr algn="ctr"/>
            <a:r>
              <a:rPr lang="en-US" dirty="0"/>
              <a:t>Consumption</a:t>
            </a:r>
          </a:p>
        </p:txBody>
      </p:sp>
      <p:cxnSp>
        <p:nvCxnSpPr>
          <p:cNvPr id="26" name="Straight Arrow Connector 25"/>
          <p:cNvCxnSpPr/>
          <p:nvPr/>
        </p:nvCxnSpPr>
        <p:spPr>
          <a:xfrm flipV="1">
            <a:off x="2895598" y="5347763"/>
            <a:ext cx="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414836" y="5983069"/>
            <a:ext cx="1039708" cy="646331"/>
          </a:xfrm>
          <a:prstGeom prst="rect">
            <a:avLst/>
          </a:prstGeom>
          <a:noFill/>
        </p:spPr>
        <p:txBody>
          <a:bodyPr wrap="none" rtlCol="0">
            <a:spAutoFit/>
          </a:bodyPr>
          <a:lstStyle/>
          <a:p>
            <a:pPr algn="ctr"/>
            <a:r>
              <a:rPr lang="en-US" dirty="0"/>
              <a:t>Welfare </a:t>
            </a:r>
          </a:p>
          <a:p>
            <a:pPr algn="ctr"/>
            <a:r>
              <a:rPr lang="en-US" dirty="0"/>
              <a:t>weight</a:t>
            </a:r>
          </a:p>
        </p:txBody>
      </p:sp>
      <p:cxnSp>
        <p:nvCxnSpPr>
          <p:cNvPr id="28" name="Straight Arrow Connector 27"/>
          <p:cNvCxnSpPr/>
          <p:nvPr/>
        </p:nvCxnSpPr>
        <p:spPr>
          <a:xfrm flipV="1">
            <a:off x="1523998" y="5423963"/>
            <a:ext cx="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55586" y="6059269"/>
            <a:ext cx="1215013" cy="646331"/>
          </a:xfrm>
          <a:prstGeom prst="rect">
            <a:avLst/>
          </a:prstGeom>
          <a:noFill/>
        </p:spPr>
        <p:txBody>
          <a:bodyPr wrap="none" rtlCol="0">
            <a:spAutoFit/>
          </a:bodyPr>
          <a:lstStyle/>
          <a:p>
            <a:pPr algn="ctr"/>
            <a:r>
              <a:rPr lang="en-US" dirty="0"/>
              <a:t>Planner’s </a:t>
            </a:r>
          </a:p>
          <a:p>
            <a:pPr algn="ctr"/>
            <a:r>
              <a:rPr lang="en-US" dirty="0"/>
              <a:t>objective</a:t>
            </a:r>
          </a:p>
        </p:txBody>
      </p:sp>
    </p:spTree>
    <p:extLst>
      <p:ext uri="{BB962C8B-B14F-4D97-AF65-F5344CB8AC3E}">
        <p14:creationId xmlns:p14="http://schemas.microsoft.com/office/powerpoint/2010/main" val="9687757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Household’s optimization problem</a:t>
            </a:r>
            <a:br>
              <a:rPr lang="en-US" dirty="0"/>
            </a:br>
            <a:r>
              <a:rPr lang="en-US" dirty="0"/>
              <a:t>(with present bias).</a:t>
            </a:r>
          </a:p>
        </p:txBody>
      </p:sp>
      <p:pic>
        <p:nvPicPr>
          <p:cNvPr id="4" name="Picture 3"/>
          <p:cNvPicPr>
            <a:picLocks noChangeAspect="1"/>
          </p:cNvPicPr>
          <p:nvPr/>
        </p:nvPicPr>
        <p:blipFill>
          <a:blip r:embed="rId2"/>
          <a:stretch>
            <a:fillRect/>
          </a:stretch>
        </p:blipFill>
        <p:spPr>
          <a:xfrm>
            <a:off x="334646" y="2743200"/>
            <a:ext cx="8504554" cy="732626"/>
          </a:xfrm>
          <a:prstGeom prst="rect">
            <a:avLst/>
          </a:prstGeom>
        </p:spPr>
      </p:pic>
      <p:cxnSp>
        <p:nvCxnSpPr>
          <p:cNvPr id="5" name="Straight Arrow Connector 4"/>
          <p:cNvCxnSpPr/>
          <p:nvPr/>
        </p:nvCxnSpPr>
        <p:spPr>
          <a:xfrm flipV="1">
            <a:off x="6897089" y="3352800"/>
            <a:ext cx="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29200" y="4119847"/>
            <a:ext cx="3775394" cy="369332"/>
          </a:xfrm>
          <a:prstGeom prst="rect">
            <a:avLst/>
          </a:prstGeom>
          <a:noFill/>
        </p:spPr>
        <p:txBody>
          <a:bodyPr wrap="none" rtlCol="0">
            <a:spAutoFit/>
          </a:bodyPr>
          <a:lstStyle/>
          <a:p>
            <a:pPr algn="ctr"/>
            <a:r>
              <a:rPr lang="en-US" dirty="0"/>
              <a:t>Present bias at the household level</a:t>
            </a:r>
          </a:p>
        </p:txBody>
      </p:sp>
    </p:spTree>
    <p:extLst>
      <p:ext uri="{BB962C8B-B14F-4D97-AF65-F5344CB8AC3E}">
        <p14:creationId xmlns:p14="http://schemas.microsoft.com/office/powerpoint/2010/main" val="5291327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pPr algn="ctr"/>
            <a:r>
              <a:rPr lang="en-US" dirty="0"/>
              <a:t>Heterogeneous present bias</a:t>
            </a:r>
          </a:p>
        </p:txBody>
      </p:sp>
      <p:pic>
        <p:nvPicPr>
          <p:cNvPr id="4" name="Picture 3"/>
          <p:cNvPicPr>
            <a:picLocks noChangeAspect="1"/>
          </p:cNvPicPr>
          <p:nvPr/>
        </p:nvPicPr>
        <p:blipFill>
          <a:blip r:embed="rId2"/>
          <a:stretch>
            <a:fillRect/>
          </a:stretch>
        </p:blipFill>
        <p:spPr>
          <a:xfrm>
            <a:off x="685800" y="1219200"/>
            <a:ext cx="7620000" cy="5476915"/>
          </a:xfrm>
          <a:prstGeom prst="rect">
            <a:avLst/>
          </a:prstGeom>
        </p:spPr>
      </p:pic>
    </p:spTree>
    <p:extLst>
      <p:ext uri="{BB962C8B-B14F-4D97-AF65-F5344CB8AC3E}">
        <p14:creationId xmlns:p14="http://schemas.microsoft.com/office/powerpoint/2010/main" val="2434833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8560" y="304800"/>
            <a:ext cx="8467717" cy="6324600"/>
          </a:xfrm>
          <a:prstGeom prst="rect">
            <a:avLst/>
          </a:prstGeom>
        </p:spPr>
      </p:pic>
    </p:spTree>
    <p:extLst>
      <p:ext uri="{BB962C8B-B14F-4D97-AF65-F5344CB8AC3E}">
        <p14:creationId xmlns:p14="http://schemas.microsoft.com/office/powerpoint/2010/main" val="2524458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76200"/>
            <a:ext cx="7543800" cy="1295400"/>
          </a:xfrm>
        </p:spPr>
        <p:txBody>
          <a:bodyPr/>
          <a:lstStyle/>
          <a:p>
            <a:pPr eaLnBrk="1" hangingPunct="1"/>
            <a:r>
              <a:rPr lang="en-US" dirty="0"/>
              <a:t>Summary of behavioral mechanism design</a:t>
            </a:r>
          </a:p>
        </p:txBody>
      </p:sp>
      <p:sp>
        <p:nvSpPr>
          <p:cNvPr id="19459" name="Rectangle 3"/>
          <p:cNvSpPr>
            <a:spLocks noGrp="1" noChangeArrowheads="1"/>
          </p:cNvSpPr>
          <p:nvPr>
            <p:ph type="body" idx="1"/>
          </p:nvPr>
        </p:nvSpPr>
        <p:spPr>
          <a:xfrm>
            <a:off x="381000" y="1447800"/>
            <a:ext cx="8458200" cy="4411663"/>
          </a:xfrm>
        </p:spPr>
        <p:txBody>
          <a:bodyPr/>
          <a:lstStyle/>
          <a:p>
            <a:pPr marL="514350" indent="-514350" eaLnBrk="1" hangingPunct="1">
              <a:buFont typeface="+mj-lt"/>
              <a:buAutoNum type="arabicPeriod"/>
            </a:pPr>
            <a:r>
              <a:rPr lang="en-US" sz="2800" dirty="0"/>
              <a:t>Specify a positive theory of consumer/firm behavior (consumers and/or firms may not behave optimally).</a:t>
            </a:r>
          </a:p>
          <a:p>
            <a:pPr marL="514350" indent="-514350" eaLnBrk="1" hangingPunct="1">
              <a:buFont typeface="+mj-lt"/>
              <a:buAutoNum type="arabicPeriod"/>
            </a:pPr>
            <a:r>
              <a:rPr lang="en-US" sz="2800" dirty="0"/>
              <a:t>Specify a social welfare function (not necessarily based on revealed preference)</a:t>
            </a:r>
          </a:p>
          <a:p>
            <a:pPr marL="514350" indent="-514350" eaLnBrk="1" hangingPunct="1">
              <a:buFont typeface="+mj-lt"/>
              <a:buAutoNum type="arabicPeriod"/>
            </a:pPr>
            <a:r>
              <a:rPr lang="en-US" sz="2800" dirty="0"/>
              <a:t>Solve for the institutional structure that maximizes the social welfare function, conditional on the theory of consumer/firm behavior.</a:t>
            </a:r>
          </a:p>
          <a:p>
            <a:pPr marL="514350" indent="-514350" eaLnBrk="1" hangingPunct="1">
              <a:buFont typeface="+mj-lt"/>
              <a:buAutoNum type="arabicPeriod"/>
            </a:pPr>
            <a:endParaRPr lang="en-US" sz="2800" dirty="0"/>
          </a:p>
        </p:txBody>
      </p:sp>
    </p:spTree>
    <p:extLst>
      <p:ext uri="{BB962C8B-B14F-4D97-AF65-F5344CB8AC3E}">
        <p14:creationId xmlns:p14="http://schemas.microsoft.com/office/powerpoint/2010/main" val="7489836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411662"/>
          </a:xfrm>
        </p:spPr>
        <p:txBody>
          <a:bodyPr/>
          <a:lstStyle/>
          <a:p>
            <a:pPr marL="0" indent="0">
              <a:buNone/>
            </a:pPr>
            <a:r>
              <a:rPr lang="en-US" dirty="0"/>
              <a:t>Today:</a:t>
            </a:r>
          </a:p>
          <a:p>
            <a:pPr marL="0" indent="0">
              <a:buNone/>
            </a:pPr>
            <a:endParaRPr lang="en-US" dirty="0"/>
          </a:p>
          <a:p>
            <a:pPr marL="0" indent="0">
              <a:buNone/>
            </a:pPr>
            <a:r>
              <a:rPr lang="en-US" dirty="0"/>
              <a:t>Three examples of behavioral mechanism design:</a:t>
            </a:r>
          </a:p>
          <a:p>
            <a:pPr marL="742950" lvl="1" indent="-400050">
              <a:buNone/>
            </a:pPr>
            <a:r>
              <a:rPr lang="en-US" dirty="0"/>
              <a:t>A. Optimal defaults: what default should an enlightened planner set?</a:t>
            </a:r>
          </a:p>
          <a:p>
            <a:pPr marL="742950" lvl="1" indent="-393700">
              <a:buNone/>
            </a:pPr>
            <a:r>
              <a:rPr lang="en-US" dirty="0"/>
              <a:t>B. Optimal illiquidity: how illiquid should retirement savings be?</a:t>
            </a:r>
          </a:p>
          <a:p>
            <a:pPr marL="742950" lvl="1" indent="-393700">
              <a:buNone/>
            </a:pPr>
            <a:r>
              <a:rPr lang="en-US" dirty="0"/>
              <a:t>C. How should we tax/subsidize wage earners?</a:t>
            </a:r>
          </a:p>
          <a:p>
            <a:pPr marL="742950" lvl="1" indent="-393700">
              <a:buNone/>
            </a:pPr>
            <a:endParaRPr lang="en-US" dirty="0"/>
          </a:p>
        </p:txBody>
      </p:sp>
    </p:spTree>
    <p:extLst>
      <p:ext uri="{BB962C8B-B14F-4D97-AF65-F5344CB8AC3E}">
        <p14:creationId xmlns:p14="http://schemas.microsoft.com/office/powerpoint/2010/main" val="317319459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p>
            <a:fld id="{90898E96-15F7-4D7F-8672-7819E9242C8A}" type="slidenum">
              <a:rPr lang="en-US" altLang="en-US" smtClean="0">
                <a:solidFill>
                  <a:srgbClr val="000000"/>
                </a:solidFill>
                <a:latin typeface="Arial" charset="0"/>
                <a:cs typeface="Arial" charset="0"/>
              </a:rPr>
              <a:pPr/>
              <a:t>9</a:t>
            </a:fld>
            <a:endParaRPr lang="en-US" altLang="en-US">
              <a:solidFill>
                <a:srgbClr val="000000"/>
              </a:solidFill>
              <a:latin typeface="Arial" charset="0"/>
              <a:cs typeface="Arial" charset="0"/>
            </a:endParaRPr>
          </a:p>
        </p:txBody>
      </p:sp>
      <p:sp>
        <p:nvSpPr>
          <p:cNvPr id="70659" name="Rectangle 2"/>
          <p:cNvSpPr>
            <a:spLocks noGrp="1" noChangeArrowheads="1"/>
          </p:cNvSpPr>
          <p:nvPr>
            <p:ph type="title"/>
          </p:nvPr>
        </p:nvSpPr>
        <p:spPr>
          <a:xfrm>
            <a:off x="457200" y="122238"/>
            <a:ext cx="8382000" cy="1295400"/>
          </a:xfrm>
        </p:spPr>
        <p:txBody>
          <a:bodyPr/>
          <a:lstStyle/>
          <a:p>
            <a:pPr eaLnBrk="1" hangingPunct="1"/>
            <a:r>
              <a:rPr lang="en-US" dirty="0"/>
              <a:t>A. Optimal Defaults – public policy</a:t>
            </a:r>
          </a:p>
        </p:txBody>
      </p:sp>
      <p:sp>
        <p:nvSpPr>
          <p:cNvPr id="70660" name="Rectangle 3"/>
          <p:cNvSpPr>
            <a:spLocks noGrp="1" noChangeArrowheads="1"/>
          </p:cNvSpPr>
          <p:nvPr>
            <p:ph type="body" idx="1"/>
          </p:nvPr>
        </p:nvSpPr>
        <p:spPr>
          <a:xfrm>
            <a:off x="457200" y="1719263"/>
            <a:ext cx="8686800" cy="4411662"/>
          </a:xfrm>
        </p:spPr>
        <p:txBody>
          <a:bodyPr/>
          <a:lstStyle/>
          <a:p>
            <a:pPr marL="0" indent="0" eaLnBrk="1" hangingPunct="1">
              <a:buNone/>
            </a:pPr>
            <a:r>
              <a:rPr lang="en-US" dirty="0"/>
              <a:t>Mechanism design problem in which policy makers set a default for agents with present bias </a:t>
            </a:r>
          </a:p>
          <a:p>
            <a:pPr eaLnBrk="1" hangingPunct="1"/>
            <a:r>
              <a:rPr lang="en-US" sz="2400" dirty="0"/>
              <a:t>Carroll, Choi, Laibson, </a:t>
            </a:r>
            <a:r>
              <a:rPr lang="en-US" sz="2400" dirty="0" err="1"/>
              <a:t>Madrian</a:t>
            </a:r>
            <a:r>
              <a:rPr lang="en-US" sz="2400" dirty="0"/>
              <a:t> and </a:t>
            </a:r>
            <a:r>
              <a:rPr lang="en-US" sz="2400" dirty="0" err="1"/>
              <a:t>Metrick</a:t>
            </a:r>
            <a:r>
              <a:rPr lang="en-US" sz="2400" dirty="0"/>
              <a:t> (2009</a:t>
            </a:r>
            <a:r>
              <a:rPr lang="en-US" dirty="0"/>
              <a:t>)</a:t>
            </a:r>
          </a:p>
        </p:txBody>
      </p:sp>
    </p:spTree>
    <p:extLst>
      <p:ext uri="{BB962C8B-B14F-4D97-AF65-F5344CB8AC3E}">
        <p14:creationId xmlns:p14="http://schemas.microsoft.com/office/powerpoint/2010/main" val="3161014194"/>
      </p:ext>
    </p:extLst>
  </p:cSld>
  <p:clrMapOvr>
    <a:masterClrMapping/>
  </p:clrMapOvr>
  <p:transition/>
</p:sld>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lank Presentation">
  <a:themeElements>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a:themeElements>
    <a:clrScheme name="1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edi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Helvetica"/>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Blank Presentation">
  <a:themeElements>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40552</TotalTime>
  <Words>5239</Words>
  <Application>Microsoft Macintosh PowerPoint</Application>
  <PresentationFormat>On-screen Show (4:3)</PresentationFormat>
  <Paragraphs>818</Paragraphs>
  <Slides>88</Slides>
  <Notes>32</Notes>
  <HiddenSlides>39</HiddenSlides>
  <MMClips>0</MMClips>
  <ScaleCrop>false</ScaleCrop>
  <HeadingPairs>
    <vt:vector size="8" baseType="variant">
      <vt:variant>
        <vt:lpstr>Fonts Used</vt:lpstr>
      </vt:variant>
      <vt:variant>
        <vt:i4>14</vt:i4>
      </vt:variant>
      <vt:variant>
        <vt:lpstr>Theme</vt:lpstr>
      </vt:variant>
      <vt:variant>
        <vt:i4>8</vt:i4>
      </vt:variant>
      <vt:variant>
        <vt:lpstr>Embedded OLE Servers</vt:lpstr>
      </vt:variant>
      <vt:variant>
        <vt:i4>2</vt:i4>
      </vt:variant>
      <vt:variant>
        <vt:lpstr>Slide Titles</vt:lpstr>
      </vt:variant>
      <vt:variant>
        <vt:i4>88</vt:i4>
      </vt:variant>
    </vt:vector>
  </HeadingPairs>
  <TitlesOfParts>
    <vt:vector size="112" baseType="lpstr">
      <vt:lpstr>Arial Unicode MS</vt:lpstr>
      <vt:lpstr>Arial</vt:lpstr>
      <vt:lpstr>Calibri</vt:lpstr>
      <vt:lpstr>Calibri Light</vt:lpstr>
      <vt:lpstr>Cambria Math</vt:lpstr>
      <vt:lpstr>Courier New</vt:lpstr>
      <vt:lpstr>Helvetica</vt:lpstr>
      <vt:lpstr>Palatino Linotype</vt:lpstr>
      <vt:lpstr>Times New Roman</vt:lpstr>
      <vt:lpstr>Tw Cen MT</vt:lpstr>
      <vt:lpstr>Verdana</vt:lpstr>
      <vt:lpstr>Wingdings</vt:lpstr>
      <vt:lpstr>Wingdings 2</vt:lpstr>
      <vt:lpstr>Wingdings 3</vt:lpstr>
      <vt:lpstr>Blank Presentation</vt:lpstr>
      <vt:lpstr>Network</vt:lpstr>
      <vt:lpstr>3_default</vt:lpstr>
      <vt:lpstr>1_Blank Presentation</vt:lpstr>
      <vt:lpstr>Median</vt:lpstr>
      <vt:lpstr>Office Theme</vt:lpstr>
      <vt:lpstr>Default Design</vt:lpstr>
      <vt:lpstr>2_Blank Presentation</vt:lpstr>
      <vt:lpstr>Equation</vt:lpstr>
      <vt:lpstr>Chart</vt:lpstr>
      <vt:lpstr>Behavioral Mechanism Design and Paternalism David Laibson April 27, 2022</vt:lpstr>
      <vt:lpstr>PowerPoint Presentation</vt:lpstr>
      <vt:lpstr>PowerPoint Presentation</vt:lpstr>
      <vt:lpstr>How Are Preferences Revealed? Beshears, Choi, Laibson, Madrian (2008)</vt:lpstr>
      <vt:lpstr>How Are Preferences Revealed? Beshears, Choi, Laibson, Madrian (2008)</vt:lpstr>
      <vt:lpstr>Behavioral mechanism design</vt:lpstr>
      <vt:lpstr>PowerPoint Presentation</vt:lpstr>
      <vt:lpstr>PowerPoint Presentation</vt:lpstr>
      <vt:lpstr>A. Optimal Defaults – public policy</vt:lpstr>
      <vt:lpstr>Basic set-up of problem</vt:lpstr>
      <vt:lpstr>Specific Details</vt:lpstr>
      <vt:lpstr>Timing of game</vt:lpstr>
      <vt:lpstr>Sophisticated procrastination</vt:lpstr>
      <vt:lpstr>PowerPoint Presentation</vt:lpstr>
      <vt:lpstr>PowerPoint Presentation</vt:lpstr>
      <vt:lpstr>How does introducing β &lt; 1 change the expected delay time?</vt:lpstr>
      <vt:lpstr>V vs. V hat</vt:lpstr>
      <vt:lpstr>A model of procrastination: naifs</vt:lpstr>
      <vt:lpstr>PowerPoint Presentation</vt:lpstr>
      <vt:lpstr>PowerPoint Presentation</vt:lpstr>
      <vt:lpstr>PowerPoint Presentation</vt:lpstr>
      <vt:lpstr>Summary</vt:lpstr>
      <vt:lpstr>Behavioral mechanism design</vt:lpstr>
      <vt:lpstr>We’ve provided a theory of consumer behavior. Now solve for government’s optimal policy.</vt:lpstr>
      <vt:lpstr>Two reasons for the planner to use a social welfare function with β=1.</vt:lpstr>
      <vt:lpstr>Total expected costs as a function of  s* - d</vt:lpstr>
      <vt:lpstr>Total expected costs as a function of  s* - d</vt:lpstr>
      <vt:lpstr>Total expected costs as a function of  s* - d</vt:lpstr>
      <vt:lpstr>Total expected costs as a function of  s* - d</vt:lpstr>
      <vt:lpstr>Total expected costs as a function of  s* - d</vt:lpstr>
      <vt:lpstr>Optimal ‘Defaults’</vt:lpstr>
      <vt:lpstr>PowerPoint Presentation</vt:lpstr>
      <vt:lpstr>Lessons from theoretical  analysis of defaults</vt:lpstr>
      <vt:lpstr>When might active choice be  socially optimal?</vt:lpstr>
      <vt:lpstr>Empirical evidence on active choice Carroll, Choi, Laibson, Madrian, Metrick (2009)  </vt:lpstr>
      <vt:lpstr>PowerPoint Presentation</vt:lpstr>
      <vt:lpstr>Active choice in 401(k) plans</vt:lpstr>
      <vt:lpstr>Other active choice interventions</vt:lpstr>
      <vt:lpstr>The Flypaper Effect in Individual Investor Asset Allocation  (Choi, Laibson, Madrian 2009)</vt:lpstr>
      <vt:lpstr>Consequences of the two regimes</vt:lpstr>
      <vt:lpstr>Prescription Drug Home Delivery Beshears, Choi, Laibson, Madrian (2013)</vt:lpstr>
      <vt:lpstr>Prescription Drug Coverage</vt:lpstr>
      <vt:lpstr>Disadvantages of Prescription Drug Home Delivery (vs. Retail Pharmacy)</vt:lpstr>
      <vt:lpstr>What would you choose?</vt:lpstr>
      <vt:lpstr>Select Home Delivery: Active Choice for Home Delivery of Prescription Medication</vt:lpstr>
      <vt:lpstr>Select Home Delivery: Active Choice and Home Delivery of Prescription Drugs</vt:lpstr>
      <vt:lpstr>Empirical Approach</vt:lpstr>
      <vt:lpstr>Home Delivery Utilization for All Employees: 2006 to 2010</vt:lpstr>
      <vt:lpstr>Home Delivery Adoption: Logit Regression (Marginal Effects)</vt:lpstr>
      <vt:lpstr>Prescription Drug Home Delivery: Requiring an Active Choice</vt:lpstr>
      <vt:lpstr>Home Delivery, Retail, or No Choice: Multinomial Logit (Marginal Effects): </vt:lpstr>
      <vt:lpstr>Characteristics by Choice Outcome</vt:lpstr>
      <vt:lpstr>Financial Benefits of Select Home Delivery Program</vt:lpstr>
      <vt:lpstr>B. Optimal illiquidity</vt:lpstr>
      <vt:lpstr>Is liquidity in the US retirement system socially optimal?</vt:lpstr>
      <vt:lpstr>International comparison of  employer-based DC retirement accounts Beshears, Choi, Hurwitz, Laibson, Madrian (2015)</vt:lpstr>
      <vt:lpstr>Questions</vt:lpstr>
      <vt:lpstr>To answer these questions, we’re going to employ behavioral welfare economics. </vt:lpstr>
      <vt:lpstr>Behavioral mechanism design (cf. Angeletos, Werning, and Amador 2006)</vt:lpstr>
      <vt:lpstr>1. A positive theory of consumer behavior </vt:lpstr>
      <vt:lpstr>Fundamental tradeoff</vt:lpstr>
      <vt:lpstr>Model setup</vt:lpstr>
      <vt:lpstr>Benevolent social planner</vt:lpstr>
      <vt:lpstr>Household preferences</vt:lpstr>
      <vt:lpstr>Savings accounts</vt:lpstr>
      <vt:lpstr>Planner’s optimization problem</vt:lpstr>
      <vt:lpstr>Optimal system with no inter-household transfers and homogeneous β</vt:lpstr>
      <vt:lpstr>Optimal system with inter-household transfers and homogeneous β</vt:lpstr>
      <vt:lpstr>N=1 account is approximately optimal</vt:lpstr>
      <vt:lpstr>Optimal penalty</vt:lpstr>
      <vt:lpstr>Optimal system with inter-household transfers and heterogeneous β</vt:lpstr>
      <vt:lpstr>N=2 accounts is approximately optimal</vt:lpstr>
      <vt:lpstr>Two-account system: π_1=0,π_2&gt;0</vt:lpstr>
      <vt:lpstr>US-style system </vt:lpstr>
      <vt:lpstr>Structure of accounts in U.S. retirement savings system might be close to optimal, but…</vt:lpstr>
      <vt:lpstr>PowerPoint Presentation</vt:lpstr>
      <vt:lpstr>PowerPoint Presentation</vt:lpstr>
      <vt:lpstr>PowerPoint Presentation</vt:lpstr>
      <vt:lpstr>Caveat</vt:lpstr>
      <vt:lpstr>θ distribution</vt:lpstr>
      <vt:lpstr>Third Example: EITC (Earned Income Tax Credit) Lockwood (2020)</vt:lpstr>
      <vt:lpstr>Basic ingredients of the model.</vt:lpstr>
      <vt:lpstr>Notation for planner’s problem:</vt:lpstr>
      <vt:lpstr>Household’s optimization problem (with present bias).</vt:lpstr>
      <vt:lpstr>Heterogeneous present bias</vt:lpstr>
      <vt:lpstr>PowerPoint Presentation</vt:lpstr>
      <vt:lpstr>Summary of behavioral mechanism design</vt:lpstr>
      <vt:lpstr>PowerPoint Presentation</vt:lpstr>
    </vt:vector>
  </TitlesOfParts>
  <Company>Princeton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McClure</dc:creator>
  <cp:lastModifiedBy>Laibson, David I.</cp:lastModifiedBy>
  <cp:revision>585</cp:revision>
  <cp:lastPrinted>2022-04-27T12:04:08Z</cp:lastPrinted>
  <dcterms:created xsi:type="dcterms:W3CDTF">2004-05-07T00:40:40Z</dcterms:created>
  <dcterms:modified xsi:type="dcterms:W3CDTF">2022-07-15T04:16:11Z</dcterms:modified>
</cp:coreProperties>
</file>