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759" r:id="rId2"/>
    <p:sldMasterId id="2147483773" r:id="rId3"/>
    <p:sldMasterId id="2147483803" r:id="rId4"/>
    <p:sldMasterId id="2147483817" r:id="rId5"/>
    <p:sldMasterId id="2147483831" r:id="rId6"/>
    <p:sldMasterId id="2147483884" r:id="rId7"/>
    <p:sldMasterId id="2147483897" r:id="rId8"/>
    <p:sldMasterId id="2147483912" r:id="rId9"/>
  </p:sldMasterIdLst>
  <p:notesMasterIdLst>
    <p:notesMasterId r:id="rId82"/>
  </p:notesMasterIdLst>
  <p:handoutMasterIdLst>
    <p:handoutMasterId r:id="rId83"/>
  </p:handoutMasterIdLst>
  <p:sldIdLst>
    <p:sldId id="363" r:id="rId10"/>
    <p:sldId id="554" r:id="rId11"/>
    <p:sldId id="846" r:id="rId12"/>
    <p:sldId id="514" r:id="rId13"/>
    <p:sldId id="515" r:id="rId14"/>
    <p:sldId id="516" r:id="rId15"/>
    <p:sldId id="517" r:id="rId16"/>
    <p:sldId id="518" r:id="rId17"/>
    <p:sldId id="656" r:id="rId18"/>
    <p:sldId id="657" r:id="rId19"/>
    <p:sldId id="531" r:id="rId20"/>
    <p:sldId id="625" r:id="rId21"/>
    <p:sldId id="626" r:id="rId22"/>
    <p:sldId id="627" r:id="rId23"/>
    <p:sldId id="628" r:id="rId24"/>
    <p:sldId id="629" r:id="rId25"/>
    <p:sldId id="441" r:id="rId26"/>
    <p:sldId id="509" r:id="rId27"/>
    <p:sldId id="442" r:id="rId28"/>
    <p:sldId id="443" r:id="rId29"/>
    <p:sldId id="637" r:id="rId30"/>
    <p:sldId id="638" r:id="rId31"/>
    <p:sldId id="640" r:id="rId32"/>
    <p:sldId id="639" r:id="rId33"/>
    <p:sldId id="634" r:id="rId34"/>
    <p:sldId id="636" r:id="rId35"/>
    <p:sldId id="647" r:id="rId36"/>
    <p:sldId id="759" r:id="rId37"/>
    <p:sldId id="847" r:id="rId38"/>
    <p:sldId id="756" r:id="rId39"/>
    <p:sldId id="371" r:id="rId40"/>
    <p:sldId id="374" r:id="rId41"/>
    <p:sldId id="679" r:id="rId42"/>
    <p:sldId id="684" r:id="rId43"/>
    <p:sldId id="692" r:id="rId44"/>
    <p:sldId id="694" r:id="rId45"/>
    <p:sldId id="693" r:id="rId46"/>
    <p:sldId id="695" r:id="rId47"/>
    <p:sldId id="685" r:id="rId48"/>
    <p:sldId id="410" r:id="rId49"/>
    <p:sldId id="447" r:id="rId50"/>
    <p:sldId id="448" r:id="rId51"/>
    <p:sldId id="500" r:id="rId52"/>
    <p:sldId id="501" r:id="rId53"/>
    <p:sldId id="502" r:id="rId54"/>
    <p:sldId id="406" r:id="rId55"/>
    <p:sldId id="421" r:id="rId56"/>
    <p:sldId id="848" r:id="rId57"/>
    <p:sldId id="532" r:id="rId58"/>
    <p:sldId id="623" r:id="rId59"/>
    <p:sldId id="533" r:id="rId60"/>
    <p:sldId id="534" r:id="rId61"/>
    <p:sldId id="535" r:id="rId62"/>
    <p:sldId id="536" r:id="rId63"/>
    <p:sldId id="526" r:id="rId64"/>
    <p:sldId id="529" r:id="rId65"/>
    <p:sldId id="527" r:id="rId66"/>
    <p:sldId id="528" r:id="rId67"/>
    <p:sldId id="849" r:id="rId68"/>
    <p:sldId id="537" r:id="rId69"/>
    <p:sldId id="762" r:id="rId70"/>
    <p:sldId id="760" r:id="rId71"/>
    <p:sldId id="758" r:id="rId72"/>
    <p:sldId id="779" r:id="rId73"/>
    <p:sldId id="780" r:id="rId74"/>
    <p:sldId id="781" r:id="rId75"/>
    <p:sldId id="782" r:id="rId76"/>
    <p:sldId id="785" r:id="rId77"/>
    <p:sldId id="786" r:id="rId78"/>
    <p:sldId id="787" r:id="rId79"/>
    <p:sldId id="788" r:id="rId80"/>
    <p:sldId id="624" r:id="rId81"/>
  </p:sldIdLst>
  <p:sldSz cx="9144000" cy="6858000" type="screen4x3"/>
  <p:notesSz cx="7315200" cy="9601200"/>
  <p:defaultTextStyle>
    <a:defPPr>
      <a:defRPr lang="en-US"/>
    </a:defPPr>
    <a:lvl1pPr algn="l" rtl="0" fontAlgn="base">
      <a:spcBef>
        <a:spcPct val="0"/>
      </a:spcBef>
      <a:spcAft>
        <a:spcPct val="0"/>
      </a:spcAft>
      <a:defRPr sz="3900" kern="1200">
        <a:solidFill>
          <a:schemeClr val="tx1"/>
        </a:solidFill>
        <a:latin typeface="Arial" charset="0"/>
        <a:ea typeface="+mn-ea"/>
        <a:cs typeface="Arial" charset="0"/>
      </a:defRPr>
    </a:lvl1pPr>
    <a:lvl2pPr marL="457200" algn="l" rtl="0" fontAlgn="base">
      <a:spcBef>
        <a:spcPct val="0"/>
      </a:spcBef>
      <a:spcAft>
        <a:spcPct val="0"/>
      </a:spcAft>
      <a:defRPr sz="3900" kern="1200">
        <a:solidFill>
          <a:schemeClr val="tx1"/>
        </a:solidFill>
        <a:latin typeface="Arial" charset="0"/>
        <a:ea typeface="+mn-ea"/>
        <a:cs typeface="Arial" charset="0"/>
      </a:defRPr>
    </a:lvl2pPr>
    <a:lvl3pPr marL="914400" algn="l" rtl="0" fontAlgn="base">
      <a:spcBef>
        <a:spcPct val="0"/>
      </a:spcBef>
      <a:spcAft>
        <a:spcPct val="0"/>
      </a:spcAft>
      <a:defRPr sz="3900" kern="1200">
        <a:solidFill>
          <a:schemeClr val="tx1"/>
        </a:solidFill>
        <a:latin typeface="Arial" charset="0"/>
        <a:ea typeface="+mn-ea"/>
        <a:cs typeface="Arial" charset="0"/>
      </a:defRPr>
    </a:lvl3pPr>
    <a:lvl4pPr marL="1371600" algn="l" rtl="0" fontAlgn="base">
      <a:spcBef>
        <a:spcPct val="0"/>
      </a:spcBef>
      <a:spcAft>
        <a:spcPct val="0"/>
      </a:spcAft>
      <a:defRPr sz="3900" kern="1200">
        <a:solidFill>
          <a:schemeClr val="tx1"/>
        </a:solidFill>
        <a:latin typeface="Arial" charset="0"/>
        <a:ea typeface="+mn-ea"/>
        <a:cs typeface="Arial" charset="0"/>
      </a:defRPr>
    </a:lvl4pPr>
    <a:lvl5pPr marL="1828800" algn="l" rtl="0" fontAlgn="base">
      <a:spcBef>
        <a:spcPct val="0"/>
      </a:spcBef>
      <a:spcAft>
        <a:spcPct val="0"/>
      </a:spcAft>
      <a:defRPr sz="3900" kern="1200">
        <a:solidFill>
          <a:schemeClr val="tx1"/>
        </a:solidFill>
        <a:latin typeface="Arial" charset="0"/>
        <a:ea typeface="+mn-ea"/>
        <a:cs typeface="Arial" charset="0"/>
      </a:defRPr>
    </a:lvl5pPr>
    <a:lvl6pPr marL="2286000" algn="l" defTabSz="914400" rtl="0" eaLnBrk="1" latinLnBrk="0" hangingPunct="1">
      <a:defRPr sz="3900" kern="1200">
        <a:solidFill>
          <a:schemeClr val="tx1"/>
        </a:solidFill>
        <a:latin typeface="Arial" charset="0"/>
        <a:ea typeface="+mn-ea"/>
        <a:cs typeface="Arial" charset="0"/>
      </a:defRPr>
    </a:lvl6pPr>
    <a:lvl7pPr marL="2743200" algn="l" defTabSz="914400" rtl="0" eaLnBrk="1" latinLnBrk="0" hangingPunct="1">
      <a:defRPr sz="3900" kern="1200">
        <a:solidFill>
          <a:schemeClr val="tx1"/>
        </a:solidFill>
        <a:latin typeface="Arial" charset="0"/>
        <a:ea typeface="+mn-ea"/>
        <a:cs typeface="Arial" charset="0"/>
      </a:defRPr>
    </a:lvl7pPr>
    <a:lvl8pPr marL="3200400" algn="l" defTabSz="914400" rtl="0" eaLnBrk="1" latinLnBrk="0" hangingPunct="1">
      <a:defRPr sz="3900" kern="1200">
        <a:solidFill>
          <a:schemeClr val="tx1"/>
        </a:solidFill>
        <a:latin typeface="Arial" charset="0"/>
        <a:ea typeface="+mn-ea"/>
        <a:cs typeface="Arial" charset="0"/>
      </a:defRPr>
    </a:lvl8pPr>
    <a:lvl9pPr marL="3657600" algn="l" defTabSz="914400" rtl="0" eaLnBrk="1" latinLnBrk="0" hangingPunct="1">
      <a:defRPr sz="3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initials="D" lastIdx="1" clrIdx="0">
    <p:extLst>
      <p:ext uri="{19B8F6BF-5375-455C-9EA6-DF929625EA0E}">
        <p15:presenceInfo xmlns:p15="http://schemas.microsoft.com/office/powerpoint/2012/main" userId="0cde2c077f9bc7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040404"/>
    <a:srgbClr val="0000FF"/>
    <a:srgbClr val="CCECFF"/>
    <a:srgbClr val="FF6600"/>
    <a:srgbClr val="CC9900"/>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5" autoAdjust="0"/>
    <p:restoredTop sz="94694" autoAdjust="0"/>
  </p:normalViewPr>
  <p:slideViewPr>
    <p:cSldViewPr>
      <p:cViewPr varScale="1">
        <p:scale>
          <a:sx n="117" d="100"/>
          <a:sy n="117" d="100"/>
        </p:scale>
        <p:origin x="1920" y="168"/>
      </p:cViewPr>
      <p:guideLst>
        <p:guide orient="horz" pos="2160"/>
        <p:guide pos="2880"/>
      </p:guideLst>
    </p:cSldViewPr>
  </p:slideViewPr>
  <p:outlineViewPr>
    <p:cViewPr>
      <p:scale>
        <a:sx n="33" d="100"/>
        <a:sy n="33" d="100"/>
      </p:scale>
      <p:origin x="0" y="3540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commentAuthors" Target="commentAuthor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theme" Target="theme/theme1.xml"/><Relationship Id="rId61" Type="http://schemas.openxmlformats.org/officeDocument/2006/relationships/slide" Target="slides/slide52.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rigittemadrian:Documents:Work:Teaching:API%20304:2017%20Fall:Callen%20Savings%20Dat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SHD\assa_presentation\text_data\hd_claims.txt"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solidFill>
                  <a:srgbClr val="FFFFFF"/>
                </a:solidFill>
              </a:defRPr>
            </a:pPr>
            <a:r>
              <a:rPr lang="en-US" sz="2400" dirty="0">
                <a:solidFill>
                  <a:srgbClr val="FFFFFF"/>
                </a:solidFill>
              </a:rPr>
              <a:t>Savings</a:t>
            </a:r>
            <a:r>
              <a:rPr lang="en-US" sz="2400" baseline="0" dirty="0">
                <a:solidFill>
                  <a:srgbClr val="FFFFFF"/>
                </a:solidFill>
              </a:rPr>
              <a:t> Plan Participation Rate</a:t>
            </a:r>
            <a:endParaRPr lang="en-US" sz="2400" dirty="0">
              <a:solidFill>
                <a:srgbClr val="FFFFFF"/>
              </a:solidFill>
            </a:endParaRPr>
          </a:p>
        </c:rich>
      </c:tx>
      <c:overlay val="0"/>
    </c:title>
    <c:autoTitleDeleted val="0"/>
    <c:plotArea>
      <c:layout>
        <c:manualLayout>
          <c:layoutTarget val="inner"/>
          <c:xMode val="edge"/>
          <c:yMode val="edge"/>
          <c:x val="0.17599399758574483"/>
          <c:y val="0.11817084315833246"/>
          <c:w val="0.80853483504435364"/>
          <c:h val="0.68103172049395855"/>
        </c:manualLayout>
      </c:layout>
      <c:barChart>
        <c:barDir val="col"/>
        <c:grouping val="clustered"/>
        <c:varyColors val="0"/>
        <c:ser>
          <c:idx val="0"/>
          <c:order val="0"/>
          <c:tx>
            <c:strRef>
              <c:f>Sheet3!$B$10</c:f>
              <c:strCache>
                <c:ptCount val="1"/>
                <c:pt idx="0">
                  <c:v>Default rate: 0%</c:v>
                </c:pt>
              </c:strCache>
            </c:strRef>
          </c:tx>
          <c:spPr>
            <a:solidFill>
              <a:schemeClr val="bg2">
                <a:lumMod val="75000"/>
              </a:schemeClr>
            </a:solidFill>
          </c:spPr>
          <c:invertIfNegative val="0"/>
          <c:dLbls>
            <c:numFmt formatCode="0%" sourceLinked="0"/>
            <c:spPr>
              <a:noFill/>
              <a:ln>
                <a:noFill/>
              </a:ln>
              <a:effectLst/>
            </c:spPr>
            <c:txPr>
              <a:bodyPr/>
              <a:lstStyle/>
              <a:p>
                <a:pPr>
                  <a:defRPr sz="2400" b="1">
                    <a:solidFill>
                      <a:schemeClr val="bg2">
                        <a:lumMod val="60000"/>
                        <a:lumOff val="4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Sheet3!$A$11:$A$13</c:f>
              <c:strCache>
                <c:ptCount val="3"/>
                <c:pt idx="0">
                  <c:v>No match</c:v>
                </c:pt>
                <c:pt idx="1">
                  <c:v>25% match</c:v>
                </c:pt>
                <c:pt idx="2">
                  <c:v>50% match</c:v>
                </c:pt>
              </c:strCache>
            </c:strRef>
          </c:cat>
          <c:val>
            <c:numRef>
              <c:f>Sheet3!$B$11:$B$13</c:f>
              <c:numCache>
                <c:formatCode>0.00%</c:formatCode>
                <c:ptCount val="3"/>
                <c:pt idx="0">
                  <c:v>6.5000000000000002E-2</c:v>
                </c:pt>
                <c:pt idx="1">
                  <c:v>0.318</c:v>
                </c:pt>
                <c:pt idx="2">
                  <c:v>0.60299999999999998</c:v>
                </c:pt>
              </c:numCache>
            </c:numRef>
          </c:val>
          <c:extLst>
            <c:ext xmlns:c16="http://schemas.microsoft.com/office/drawing/2014/chart" uri="{C3380CC4-5D6E-409C-BE32-E72D297353CC}">
              <c16:uniqueId val="{00000000-3E7C-E24C-A671-D9D5E72D2F42}"/>
            </c:ext>
          </c:extLst>
        </c:ser>
        <c:ser>
          <c:idx val="1"/>
          <c:order val="1"/>
          <c:tx>
            <c:strRef>
              <c:f>Sheet3!$C$10</c:f>
              <c:strCache>
                <c:ptCount val="1"/>
                <c:pt idx="0">
                  <c:v>Default rate: 5%</c:v>
                </c:pt>
              </c:strCache>
            </c:strRef>
          </c:tx>
          <c:spPr>
            <a:solidFill>
              <a:srgbClr val="FF0000"/>
            </a:solidFill>
          </c:spPr>
          <c:invertIfNegative val="0"/>
          <c:dLbls>
            <c:numFmt formatCode="0%" sourceLinked="0"/>
            <c:spPr>
              <a:noFill/>
              <a:ln>
                <a:noFill/>
              </a:ln>
              <a:effectLst/>
            </c:spPr>
            <c:txPr>
              <a:bodyPr/>
              <a:lstStyle/>
              <a:p>
                <a:pPr>
                  <a:defRPr sz="2400" b="1">
                    <a:solidFill>
                      <a:srgbClr val="FF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Sheet3!$A$11:$A$13</c:f>
              <c:strCache>
                <c:ptCount val="3"/>
                <c:pt idx="0">
                  <c:v>No match</c:v>
                </c:pt>
                <c:pt idx="1">
                  <c:v>25% match</c:v>
                </c:pt>
                <c:pt idx="2">
                  <c:v>50% match</c:v>
                </c:pt>
              </c:strCache>
            </c:strRef>
          </c:cat>
          <c:val>
            <c:numRef>
              <c:f>Sheet3!$C$11:$C$13</c:f>
              <c:numCache>
                <c:formatCode>0.00%</c:formatCode>
                <c:ptCount val="3"/>
                <c:pt idx="0">
                  <c:v>0.42099999999999999</c:v>
                </c:pt>
                <c:pt idx="1">
                  <c:v>0.70199999999999996</c:v>
                </c:pt>
                <c:pt idx="2" formatCode="0%">
                  <c:v>0.83</c:v>
                </c:pt>
              </c:numCache>
            </c:numRef>
          </c:val>
          <c:extLst>
            <c:ext xmlns:c16="http://schemas.microsoft.com/office/drawing/2014/chart" uri="{C3380CC4-5D6E-409C-BE32-E72D297353CC}">
              <c16:uniqueId val="{00000001-3E7C-E24C-A671-D9D5E72D2F42}"/>
            </c:ext>
          </c:extLst>
        </c:ser>
        <c:dLbls>
          <c:showLegendKey val="0"/>
          <c:showVal val="0"/>
          <c:showCatName val="0"/>
          <c:showSerName val="0"/>
          <c:showPercent val="0"/>
          <c:showBubbleSize val="0"/>
        </c:dLbls>
        <c:gapWidth val="150"/>
        <c:axId val="-2146830392"/>
        <c:axId val="-2146849976"/>
      </c:barChart>
      <c:catAx>
        <c:axId val="-2146830392"/>
        <c:scaling>
          <c:orientation val="minMax"/>
        </c:scaling>
        <c:delete val="0"/>
        <c:axPos val="b"/>
        <c:numFmt formatCode="General" sourceLinked="0"/>
        <c:majorTickMark val="out"/>
        <c:minorTickMark val="none"/>
        <c:tickLblPos val="nextTo"/>
        <c:txPr>
          <a:bodyPr/>
          <a:lstStyle/>
          <a:p>
            <a:pPr>
              <a:defRPr sz="2400" b="1">
                <a:solidFill>
                  <a:srgbClr val="FFFFFF"/>
                </a:solidFill>
              </a:defRPr>
            </a:pPr>
            <a:endParaRPr lang="en-US"/>
          </a:p>
        </c:txPr>
        <c:crossAx val="-2146849976"/>
        <c:crosses val="autoZero"/>
        <c:auto val="1"/>
        <c:lblAlgn val="ctr"/>
        <c:lblOffset val="100"/>
        <c:noMultiLvlLbl val="0"/>
      </c:catAx>
      <c:valAx>
        <c:axId val="-2146849976"/>
        <c:scaling>
          <c:orientation val="minMax"/>
          <c:max val="1"/>
        </c:scaling>
        <c:delete val="0"/>
        <c:axPos val="l"/>
        <c:majorGridlines>
          <c:spPr>
            <a:ln>
              <a:solidFill>
                <a:schemeClr val="tx1">
                  <a:lumMod val="25000"/>
                </a:schemeClr>
              </a:solidFill>
              <a:prstDash val="sysDot"/>
            </a:ln>
          </c:spPr>
        </c:majorGridlines>
        <c:title>
          <c:tx>
            <c:rich>
              <a:bodyPr rot="-5400000" vert="horz"/>
              <a:lstStyle/>
              <a:p>
                <a:pPr>
                  <a:defRPr sz="2400">
                    <a:solidFill>
                      <a:srgbClr val="FFFFFF"/>
                    </a:solidFill>
                  </a:defRPr>
                </a:pPr>
                <a:r>
                  <a:rPr lang="en-US" sz="2400" dirty="0">
                    <a:solidFill>
                      <a:srgbClr val="FFFFFF"/>
                    </a:solidFill>
                  </a:rPr>
                  <a:t>Fraction</a:t>
                </a:r>
                <a:r>
                  <a:rPr lang="en-US" sz="2400" baseline="0" dirty="0">
                    <a:solidFill>
                      <a:srgbClr val="FFFFFF"/>
                    </a:solidFill>
                  </a:rPr>
                  <a:t> of Employees</a:t>
                </a:r>
                <a:endParaRPr lang="en-US" sz="2400" dirty="0">
                  <a:solidFill>
                    <a:srgbClr val="FFFFFF"/>
                  </a:solidFill>
                </a:endParaRPr>
              </a:p>
            </c:rich>
          </c:tx>
          <c:overlay val="0"/>
        </c:title>
        <c:numFmt formatCode="0%" sourceLinked="0"/>
        <c:majorTickMark val="out"/>
        <c:minorTickMark val="none"/>
        <c:tickLblPos val="nextTo"/>
        <c:txPr>
          <a:bodyPr/>
          <a:lstStyle/>
          <a:p>
            <a:pPr>
              <a:defRPr sz="2400">
                <a:solidFill>
                  <a:srgbClr val="FFFFFF"/>
                </a:solidFill>
              </a:defRPr>
            </a:pPr>
            <a:endParaRPr lang="en-US"/>
          </a:p>
        </c:txPr>
        <c:crossAx val="-2146830392"/>
        <c:crosses val="autoZero"/>
        <c:crossBetween val="between"/>
        <c:majorUnit val="0.2"/>
      </c:valAx>
    </c:plotArea>
    <c:legend>
      <c:legendPos val="b"/>
      <c:legendEntry>
        <c:idx val="1"/>
        <c:txPr>
          <a:bodyPr/>
          <a:lstStyle/>
          <a:p>
            <a:pPr>
              <a:defRPr sz="2400">
                <a:solidFill>
                  <a:srgbClr val="FF0000"/>
                </a:solidFill>
              </a:defRPr>
            </a:pPr>
            <a:endParaRPr lang="en-US"/>
          </a:p>
        </c:txPr>
      </c:legendEntry>
      <c:layout>
        <c:manualLayout>
          <c:xMode val="edge"/>
          <c:yMode val="edge"/>
          <c:x val="0.10926691455234762"/>
          <c:y val="0.91874695668229822"/>
          <c:w val="0.87816929133858268"/>
          <c:h val="8.1253043317701834E-2"/>
        </c:manualLayout>
      </c:layout>
      <c:overlay val="0"/>
      <c:txPr>
        <a:bodyPr/>
        <a:lstStyle/>
        <a:p>
          <a:pPr>
            <a:defRPr sz="2400">
              <a:solidFill>
                <a:schemeClr val="bg2"/>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86098519099424E-2"/>
          <c:y val="4.5138789469498133E-2"/>
          <c:w val="0.87075069856914078"/>
          <c:h val="0.79736280124075398"/>
        </c:manualLayout>
      </c:layout>
      <c:lineChart>
        <c:grouping val="standard"/>
        <c:varyColors val="0"/>
        <c:ser>
          <c:idx val="0"/>
          <c:order val="0"/>
          <c:tx>
            <c:v>Percentage of Home Delivery prescription fills</c:v>
          </c:tx>
          <c:spPr>
            <a:ln w="50800">
              <a:solidFill>
                <a:srgbClr val="FFFFFF"/>
              </a:solidFill>
            </a:ln>
          </c:spPr>
          <c:marker>
            <c:symbol val="none"/>
          </c:marker>
          <c:cat>
            <c:numRef>
              <c:f>hd_claims!$D$2:$D$55</c:f>
              <c:numCache>
                <c:formatCode>mmm\-yy</c:formatCode>
                <c:ptCount val="54"/>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numCache>
            </c:numRef>
          </c:cat>
          <c:val>
            <c:numRef>
              <c:f>hd_claims!$C$2:$C$55</c:f>
              <c:numCache>
                <c:formatCode>General</c:formatCode>
                <c:ptCount val="54"/>
                <c:pt idx="0">
                  <c:v>6.0265199999999846</c:v>
                </c:pt>
                <c:pt idx="1">
                  <c:v>6.3201999999999945</c:v>
                </c:pt>
                <c:pt idx="2">
                  <c:v>6.3500699999999997</c:v>
                </c:pt>
                <c:pt idx="3">
                  <c:v>6.0926099999999996</c:v>
                </c:pt>
                <c:pt idx="4">
                  <c:v>6.6091999999999995</c:v>
                </c:pt>
                <c:pt idx="5">
                  <c:v>6.8463099999999999</c:v>
                </c:pt>
                <c:pt idx="6">
                  <c:v>6.9689799999999975</c:v>
                </c:pt>
                <c:pt idx="7">
                  <c:v>6.4635700000000007</c:v>
                </c:pt>
                <c:pt idx="8">
                  <c:v>6.4551799999999995</c:v>
                </c:pt>
                <c:pt idx="9">
                  <c:v>6.7921199999999855</c:v>
                </c:pt>
                <c:pt idx="10">
                  <c:v>6.7289299999999965</c:v>
                </c:pt>
                <c:pt idx="11">
                  <c:v>6.0161899999999955</c:v>
                </c:pt>
                <c:pt idx="12">
                  <c:v>6.6618699999999995</c:v>
                </c:pt>
                <c:pt idx="13">
                  <c:v>6.3308600000000004</c:v>
                </c:pt>
                <c:pt idx="14">
                  <c:v>5.9804000000000004</c:v>
                </c:pt>
                <c:pt idx="15">
                  <c:v>6.0493000000000023</c:v>
                </c:pt>
                <c:pt idx="16">
                  <c:v>6.0633099999999995</c:v>
                </c:pt>
                <c:pt idx="17">
                  <c:v>6.0338700000000003</c:v>
                </c:pt>
                <c:pt idx="18">
                  <c:v>6.0573399999999955</c:v>
                </c:pt>
                <c:pt idx="19">
                  <c:v>5.9341299999999997</c:v>
                </c:pt>
                <c:pt idx="20">
                  <c:v>5.6626999999999965</c:v>
                </c:pt>
                <c:pt idx="21">
                  <c:v>5.8156699999999999</c:v>
                </c:pt>
                <c:pt idx="22">
                  <c:v>5.9154799999999996</c:v>
                </c:pt>
                <c:pt idx="23">
                  <c:v>5.8390399999999998</c:v>
                </c:pt>
                <c:pt idx="24">
                  <c:v>5.7901099999999985</c:v>
                </c:pt>
                <c:pt idx="25">
                  <c:v>5.23698</c:v>
                </c:pt>
                <c:pt idx="26">
                  <c:v>5.49716</c:v>
                </c:pt>
                <c:pt idx="27">
                  <c:v>5.5001299999999995</c:v>
                </c:pt>
                <c:pt idx="28">
                  <c:v>5.5590200000000003</c:v>
                </c:pt>
                <c:pt idx="29">
                  <c:v>5.3869499999999997</c:v>
                </c:pt>
                <c:pt idx="30">
                  <c:v>5.2982399999999998</c:v>
                </c:pt>
                <c:pt idx="31">
                  <c:v>5.3617900000000001</c:v>
                </c:pt>
                <c:pt idx="32">
                  <c:v>5.2408000000000001</c:v>
                </c:pt>
                <c:pt idx="33">
                  <c:v>5.4734100000000003</c:v>
                </c:pt>
                <c:pt idx="34">
                  <c:v>6.0562100000000001</c:v>
                </c:pt>
                <c:pt idx="35">
                  <c:v>6.7583900000000003</c:v>
                </c:pt>
                <c:pt idx="36">
                  <c:v>8.7818000000000005</c:v>
                </c:pt>
                <c:pt idx="37">
                  <c:v>14.130510000000001</c:v>
                </c:pt>
                <c:pt idx="38">
                  <c:v>17.170070000000031</c:v>
                </c:pt>
                <c:pt idx="39">
                  <c:v>17.506399999999989</c:v>
                </c:pt>
                <c:pt idx="40">
                  <c:v>16.880590000000002</c:v>
                </c:pt>
                <c:pt idx="41">
                  <c:v>17.51333</c:v>
                </c:pt>
                <c:pt idx="42">
                  <c:v>17.156980000000093</c:v>
                </c:pt>
                <c:pt idx="43">
                  <c:v>17.560339999999876</c:v>
                </c:pt>
                <c:pt idx="44">
                  <c:v>16.799139999999905</c:v>
                </c:pt>
                <c:pt idx="45">
                  <c:v>16.973719999999879</c:v>
                </c:pt>
                <c:pt idx="46">
                  <c:v>17.928439999999842</c:v>
                </c:pt>
                <c:pt idx="47">
                  <c:v>18.661100000000001</c:v>
                </c:pt>
                <c:pt idx="48">
                  <c:v>21.443950000000001</c:v>
                </c:pt>
                <c:pt idx="49">
                  <c:v>20.806760000000001</c:v>
                </c:pt>
                <c:pt idx="50">
                  <c:v>24.202550000000002</c:v>
                </c:pt>
                <c:pt idx="51">
                  <c:v>25.102900000000005</c:v>
                </c:pt>
                <c:pt idx="52">
                  <c:v>26.819900000000093</c:v>
                </c:pt>
                <c:pt idx="53">
                  <c:v>26.595299999999906</c:v>
                </c:pt>
              </c:numCache>
            </c:numRef>
          </c:val>
          <c:smooth val="0"/>
          <c:extLst>
            <c:ext xmlns:c16="http://schemas.microsoft.com/office/drawing/2014/chart" uri="{C3380CC4-5D6E-409C-BE32-E72D297353CC}">
              <c16:uniqueId val="{00000000-E1D5-4C71-8128-2184B2C7D882}"/>
            </c:ext>
          </c:extLst>
        </c:ser>
        <c:dLbls>
          <c:showLegendKey val="0"/>
          <c:showVal val="0"/>
          <c:showCatName val="0"/>
          <c:showSerName val="0"/>
          <c:showPercent val="0"/>
          <c:showBubbleSize val="0"/>
        </c:dLbls>
        <c:smooth val="0"/>
        <c:axId val="598599472"/>
        <c:axId val="598599864"/>
      </c:lineChart>
      <c:dateAx>
        <c:axId val="598599472"/>
        <c:scaling>
          <c:orientation val="minMax"/>
          <c:max val="40118"/>
        </c:scaling>
        <c:delete val="0"/>
        <c:axPos val="b"/>
        <c:numFmt formatCode="mmm\-yy" sourceLinked="1"/>
        <c:majorTickMark val="cross"/>
        <c:minorTickMark val="none"/>
        <c:tickLblPos val="nextTo"/>
        <c:txPr>
          <a:bodyPr rot="-2700000"/>
          <a:lstStyle/>
          <a:p>
            <a:pPr>
              <a:defRPr sz="1400" b="1">
                <a:solidFill>
                  <a:srgbClr val="FFFFFF"/>
                </a:solidFill>
              </a:defRPr>
            </a:pPr>
            <a:endParaRPr lang="en-US"/>
          </a:p>
        </c:txPr>
        <c:crossAx val="598599864"/>
        <c:crosses val="autoZero"/>
        <c:auto val="1"/>
        <c:lblOffset val="100"/>
        <c:baseTimeUnit val="months"/>
        <c:majorUnit val="3"/>
        <c:majorTimeUnit val="months"/>
      </c:dateAx>
      <c:valAx>
        <c:axId val="598599864"/>
        <c:scaling>
          <c:orientation val="minMax"/>
          <c:max val="20"/>
        </c:scaling>
        <c:delete val="0"/>
        <c:axPos val="l"/>
        <c:majorGridlines>
          <c:spPr>
            <a:ln>
              <a:solidFill>
                <a:schemeClr val="bg1">
                  <a:lumMod val="75000"/>
                </a:schemeClr>
              </a:solidFill>
              <a:prstDash val="sysDot"/>
            </a:ln>
          </c:spPr>
        </c:majorGridlines>
        <c:numFmt formatCode="General" sourceLinked="1"/>
        <c:majorTickMark val="none"/>
        <c:minorTickMark val="none"/>
        <c:tickLblPos val="nextTo"/>
        <c:spPr>
          <a:ln w="9525">
            <a:noFill/>
          </a:ln>
        </c:spPr>
        <c:txPr>
          <a:bodyPr/>
          <a:lstStyle/>
          <a:p>
            <a:pPr>
              <a:defRPr sz="3200" b="1">
                <a:solidFill>
                  <a:srgbClr val="FFFFFF"/>
                </a:solidFill>
              </a:defRPr>
            </a:pPr>
            <a:endParaRPr lang="en-US"/>
          </a:p>
        </c:txPr>
        <c:crossAx val="598599472"/>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5714285714308"/>
          <c:y val="0.55747126436781613"/>
          <c:w val="0.70000000000000062"/>
          <c:h val="0.87356321839080464"/>
        </c:manualLayout>
      </c:layout>
      <c:barChart>
        <c:barDir val="col"/>
        <c:grouping val="clustered"/>
        <c:varyColors val="0"/>
        <c:ser>
          <c:idx val="0"/>
          <c:order val="0"/>
          <c:tx>
            <c:strRef>
              <c:f>Sheet1!$B$1</c:f>
              <c:strCache>
                <c:ptCount val="1"/>
                <c:pt idx="0">
                  <c:v>Converted Rx's to Mail</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F941-4545-9172-EA8D67021B06}"/>
              </c:ext>
            </c:extLst>
          </c:dPt>
          <c:dPt>
            <c:idx val="1"/>
            <c:invertIfNegative val="0"/>
            <c:bubble3D val="0"/>
            <c:spPr>
              <a:solidFill>
                <a:srgbClr val="0070C0"/>
              </a:solidFill>
            </c:spPr>
            <c:extLst>
              <c:ext xmlns:c16="http://schemas.microsoft.com/office/drawing/2014/chart" uri="{C3380CC4-5D6E-409C-BE32-E72D297353CC}">
                <c16:uniqueId val="{00000003-F941-4545-9172-EA8D67021B06}"/>
              </c:ext>
            </c:extLst>
          </c:dPt>
          <c:cat>
            <c:strRef>
              <c:f>Sheet1!$A$2:$A$5</c:f>
              <c:strCache>
                <c:ptCount val="4"/>
                <c:pt idx="0">
                  <c:v>Before</c:v>
                </c:pt>
                <c:pt idx="1">
                  <c:v>After</c:v>
                </c:pt>
                <c:pt idx="2">
                  <c:v> </c:v>
                </c:pt>
                <c:pt idx="3">
                  <c:v> </c:v>
                </c:pt>
              </c:strCache>
            </c:strRef>
          </c:cat>
          <c:val>
            <c:numRef>
              <c:f>Sheet1!$B$2:$B$5</c:f>
              <c:numCache>
                <c:formatCode>General</c:formatCode>
                <c:ptCount val="4"/>
                <c:pt idx="0">
                  <c:v>100949</c:v>
                </c:pt>
                <c:pt idx="1">
                  <c:v>292872</c:v>
                </c:pt>
                <c:pt idx="2">
                  <c:v>0</c:v>
                </c:pt>
                <c:pt idx="3">
                  <c:v>0</c:v>
                </c:pt>
              </c:numCache>
            </c:numRef>
          </c:val>
          <c:extLst>
            <c:ext xmlns:c16="http://schemas.microsoft.com/office/drawing/2014/chart" uri="{C3380CC4-5D6E-409C-BE32-E72D297353CC}">
              <c16:uniqueId val="{00000004-F941-4545-9172-EA8D67021B06}"/>
            </c:ext>
          </c:extLst>
        </c:ser>
        <c:dLbls>
          <c:showLegendKey val="0"/>
          <c:showVal val="0"/>
          <c:showCatName val="0"/>
          <c:showSerName val="0"/>
          <c:showPercent val="0"/>
          <c:showBubbleSize val="0"/>
        </c:dLbls>
        <c:gapWidth val="150"/>
        <c:axId val="399751264"/>
        <c:axId val="399751656"/>
      </c:barChart>
      <c:catAx>
        <c:axId val="399751264"/>
        <c:scaling>
          <c:orientation val="minMax"/>
        </c:scaling>
        <c:delete val="1"/>
        <c:axPos val="b"/>
        <c:numFmt formatCode="General" sourceLinked="0"/>
        <c:majorTickMark val="out"/>
        <c:minorTickMark val="none"/>
        <c:tickLblPos val="nextTo"/>
        <c:crossAx val="399751656"/>
        <c:crosses val="autoZero"/>
        <c:auto val="1"/>
        <c:lblAlgn val="ctr"/>
        <c:lblOffset val="100"/>
        <c:noMultiLvlLbl val="0"/>
      </c:catAx>
      <c:valAx>
        <c:axId val="399751656"/>
        <c:scaling>
          <c:orientation val="minMax"/>
        </c:scaling>
        <c:delete val="0"/>
        <c:axPos val="l"/>
        <c:majorGridlines/>
        <c:numFmt formatCode="#,##0_);\(#,##0\)" sourceLinked="0"/>
        <c:majorTickMark val="out"/>
        <c:minorTickMark val="none"/>
        <c:tickLblPos val="nextTo"/>
        <c:spPr>
          <a:solidFill>
            <a:schemeClr val="tx1"/>
          </a:solidFill>
        </c:spPr>
        <c:txPr>
          <a:bodyPr/>
          <a:lstStyle/>
          <a:p>
            <a:pPr>
              <a:defRPr>
                <a:solidFill>
                  <a:srgbClr val="FFFFFF"/>
                </a:solidFill>
              </a:defRPr>
            </a:pPr>
            <a:endParaRPr lang="en-US"/>
          </a:p>
        </c:txPr>
        <c:crossAx val="399751264"/>
        <c:crosses val="autoZero"/>
        <c:crossBetween val="between"/>
      </c:valAx>
      <c:spPr>
        <a:ln>
          <a:solidFill>
            <a:schemeClr val="tx1"/>
          </a:solidFill>
        </a:ln>
      </c:spPr>
    </c:plotArea>
    <c:plotVisOnly val="1"/>
    <c:dispBlanksAs val="gap"/>
    <c:showDLblsOverMax val="0"/>
  </c:chart>
  <c:spPr>
    <a:solidFill>
      <a:schemeClr val="tx1"/>
    </a:solidFill>
  </c:spPr>
  <c:txPr>
    <a:bodyPr/>
    <a:lstStyle/>
    <a:p>
      <a:pPr>
        <a:defRPr sz="1752"/>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0.64447</cdr:x>
      <cdr:y>0.27273</cdr:y>
    </cdr:from>
    <cdr:to>
      <cdr:x>0.84073</cdr:x>
      <cdr:y>0.45455</cdr:y>
    </cdr:to>
    <cdr:sp macro="" textlink="">
      <cdr:nvSpPr>
        <cdr:cNvPr id="2" name="TextBox 1"/>
        <cdr:cNvSpPr txBox="1"/>
      </cdr:nvSpPr>
      <cdr:spPr>
        <a:xfrm xmlns:a="http://schemas.openxmlformats.org/drawingml/2006/main">
          <a:off x="5254625" y="1371600"/>
          <a:ext cx="1600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0.77697</cdr:x>
      <cdr:y>0.62576</cdr:y>
    </cdr:from>
    <cdr:to>
      <cdr:x>0.97324</cdr:x>
      <cdr:y>0.82273</cdr:y>
    </cdr:to>
    <cdr:sp macro="" textlink="">
      <cdr:nvSpPr>
        <cdr:cNvPr id="3" name="TextBox 2"/>
        <cdr:cNvSpPr txBox="1"/>
      </cdr:nvSpPr>
      <cdr:spPr>
        <a:xfrm xmlns:a="http://schemas.openxmlformats.org/drawingml/2006/main">
          <a:off x="6474614" y="3147059"/>
          <a:ext cx="1635456" cy="9906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600" b="1" dirty="0">
              <a:solidFill>
                <a:srgbClr val="FF0000"/>
              </a:solidFill>
            </a:rPr>
            <a:t>Active Choice </a:t>
          </a:r>
        </a:p>
        <a:p xmlns:a="http://schemas.openxmlformats.org/drawingml/2006/main">
          <a:pPr algn="ctr"/>
          <a:r>
            <a:rPr lang="en-US" sz="2600" b="1" dirty="0">
              <a:solidFill>
                <a:srgbClr val="FF0000"/>
              </a:solidFill>
            </a:rPr>
            <a:t>Program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4E5FAF0-987E-4D6B-851B-C97985F74D94}" type="datetimeFigureOut">
              <a:rPr lang="en-US" smtClean="0"/>
              <a:pPr/>
              <a:t>7/14/22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192CD14F-E692-4FFC-8C6F-29734CB11F9F}" type="slidenum">
              <a:rPr lang="en-US" smtClean="0"/>
              <a:pPr/>
              <a:t>‹#›</a:t>
            </a:fld>
            <a:endParaRPr lang="en-US"/>
          </a:p>
        </p:txBody>
      </p:sp>
    </p:spTree>
    <p:extLst>
      <p:ext uri="{BB962C8B-B14F-4D97-AF65-F5344CB8AC3E}">
        <p14:creationId xmlns:p14="http://schemas.microsoft.com/office/powerpoint/2010/main" val="3197547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Arial" pitchFamily="34" charset="0"/>
                <a:cs typeface="Arial" pitchFamily="34" charset="0"/>
              </a:defRPr>
            </a:lvl1pPr>
          </a:lstStyle>
          <a:p>
            <a:pPr>
              <a:defRPr/>
            </a:pPr>
            <a:endParaRPr lang="en-US"/>
          </a:p>
        </p:txBody>
      </p:sp>
      <p:sp>
        <p:nvSpPr>
          <p:cNvPr id="5939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Arial" pitchFamily="34" charset="0"/>
                <a:cs typeface="Arial" pitchFamily="34" charset="0"/>
              </a:defRPr>
            </a:lvl1pPr>
          </a:lstStyle>
          <a:p>
            <a:pPr>
              <a:defRPr/>
            </a:pPr>
            <a:endParaRPr lang="en-US"/>
          </a:p>
        </p:txBody>
      </p:sp>
      <p:sp>
        <p:nvSpPr>
          <p:cNvPr id="839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Arial" pitchFamily="34" charset="0"/>
                <a:cs typeface="Arial" pitchFamily="34" charset="0"/>
              </a:defRPr>
            </a:lvl1pPr>
          </a:lstStyle>
          <a:p>
            <a:pPr>
              <a:defRPr/>
            </a:pPr>
            <a:endParaRPr lang="en-US"/>
          </a:p>
        </p:txBody>
      </p:sp>
      <p:sp>
        <p:nvSpPr>
          <p:cNvPr id="5939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pitchFamily="34" charset="0"/>
                <a:cs typeface="Arial" pitchFamily="34" charset="0"/>
              </a:defRPr>
            </a:lvl1pPr>
          </a:lstStyle>
          <a:p>
            <a:pPr>
              <a:defRPr/>
            </a:pPr>
            <a:fld id="{A27A7003-060F-41FA-95B3-A1F138D96F96}" type="slidenum">
              <a:rPr lang="en-US"/>
              <a:pPr>
                <a:defRPr/>
              </a:pPr>
              <a:t>‹#›</a:t>
            </a:fld>
            <a:endParaRPr lang="en-US"/>
          </a:p>
        </p:txBody>
      </p:sp>
    </p:spTree>
    <p:extLst>
      <p:ext uri="{BB962C8B-B14F-4D97-AF65-F5344CB8AC3E}">
        <p14:creationId xmlns:p14="http://schemas.microsoft.com/office/powerpoint/2010/main" val="3455601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1A40D13-913F-483C-B29E-AE31C7052CF8}" type="slidenum">
              <a:rPr lang="en-US" smtClean="0">
                <a:latin typeface="Arial" charset="0"/>
                <a:cs typeface="Arial" charset="0"/>
              </a:rPr>
              <a:pPr/>
              <a:t>1</a:t>
            </a:fld>
            <a:endParaRPr lang="en-US">
              <a:latin typeface="Arial" charset="0"/>
              <a:cs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75360" y="4560570"/>
            <a:ext cx="5364480" cy="4320540"/>
          </a:xfrm>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78807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65DDA4B-1FCA-43A0-9A74-931AF787E136}" type="slidenum">
              <a:rPr lang="en-US" smtClean="0">
                <a:latin typeface="Arial" charset="0"/>
                <a:cs typeface="Arial" charset="0"/>
              </a:rPr>
              <a:pPr/>
              <a:t>19</a:t>
            </a:fld>
            <a:endParaRPr lang="en-US">
              <a:latin typeface="Arial" charset="0"/>
              <a:cs typeface="Arial" charset="0"/>
            </a:endParaRPr>
          </a:p>
        </p:txBody>
      </p:sp>
      <p:sp>
        <p:nvSpPr>
          <p:cNvPr id="97283" name="Rectangle 2"/>
          <p:cNvSpPr>
            <a:spLocks noGrp="1" noRot="1" noChangeAspect="1" noChangeArrowheads="1" noTextEdit="1"/>
          </p:cNvSpPr>
          <p:nvPr>
            <p:ph type="sldImg"/>
          </p:nvPr>
        </p:nvSpPr>
        <p:spPr>
          <a:xfrm>
            <a:off x="1262063" y="722313"/>
            <a:ext cx="4797425" cy="3598862"/>
          </a:xfrm>
          <a:ln/>
        </p:spPr>
      </p:sp>
      <p:sp>
        <p:nvSpPr>
          <p:cNvPr id="97284" name="Rectangle 3"/>
          <p:cNvSpPr>
            <a:spLocks noGrp="1" noChangeArrowheads="1"/>
          </p:cNvSpPr>
          <p:nvPr>
            <p:ph type="body" idx="1"/>
          </p:nvPr>
        </p:nvSpPr>
        <p:spPr>
          <a:xfrm>
            <a:off x="731520" y="4560570"/>
            <a:ext cx="5852160" cy="4318874"/>
          </a:xfrm>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488318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B943339-D8DD-4C5B-8CB3-26ABB3700B13}" type="slidenum">
              <a:rPr lang="en-US" smtClean="0">
                <a:latin typeface="Arial" charset="0"/>
                <a:cs typeface="Arial" charset="0"/>
              </a:rPr>
              <a:pPr/>
              <a:t>20</a:t>
            </a:fld>
            <a:endParaRPr lang="en-US">
              <a:latin typeface="Arial" charset="0"/>
              <a:cs typeface="Arial" charset="0"/>
            </a:endParaRPr>
          </a:p>
        </p:txBody>
      </p:sp>
      <p:sp>
        <p:nvSpPr>
          <p:cNvPr id="98307" name="Rectangle 2"/>
          <p:cNvSpPr>
            <a:spLocks noGrp="1" noRot="1" noChangeAspect="1" noChangeArrowheads="1" noTextEdit="1"/>
          </p:cNvSpPr>
          <p:nvPr>
            <p:ph type="sldImg"/>
          </p:nvPr>
        </p:nvSpPr>
        <p:spPr>
          <a:xfrm>
            <a:off x="1262063" y="722313"/>
            <a:ext cx="4797425" cy="3598862"/>
          </a:xfrm>
          <a:ln/>
        </p:spPr>
      </p:sp>
      <p:sp>
        <p:nvSpPr>
          <p:cNvPr id="98308" name="Rectangle 3"/>
          <p:cNvSpPr>
            <a:spLocks noGrp="1" noChangeArrowheads="1"/>
          </p:cNvSpPr>
          <p:nvPr>
            <p:ph type="body" idx="1"/>
          </p:nvPr>
        </p:nvSpPr>
        <p:spPr>
          <a:xfrm>
            <a:off x="731520" y="4560570"/>
            <a:ext cx="5852160" cy="4318874"/>
          </a:xfrm>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16137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F5E683D-36B1-42A1-8442-A09320B40289}" type="slidenum">
              <a:rPr lang="en-US" smtClean="0">
                <a:latin typeface="Arial" charset="0"/>
                <a:cs typeface="Arial" charset="0"/>
              </a:rPr>
              <a:pPr/>
              <a:t>41</a:t>
            </a:fld>
            <a:endParaRPr lang="en-US">
              <a:latin typeface="Arial" charset="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9339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143375" y="9120189"/>
            <a:ext cx="3170238" cy="479426"/>
          </a:xfrm>
          <a:prstGeom prst="rect">
            <a:avLst/>
          </a:prstGeom>
          <a:noFill/>
          <a:ln w="9525">
            <a:noFill/>
            <a:miter lim="800000"/>
            <a:headEnd/>
            <a:tailEnd/>
          </a:ln>
        </p:spPr>
        <p:txBody>
          <a:bodyPr lIns="96475" tIns="48238" rIns="96475" bIns="48238" anchor="b"/>
          <a:lstStyle/>
          <a:p>
            <a:pPr algn="r" defTabSz="965067"/>
            <a:fld id="{C141B240-6DBD-4B51-9A71-471133D896D5}" type="slidenum">
              <a:rPr lang="en-US" sz="1300"/>
              <a:pPr algn="r" defTabSz="965067"/>
              <a:t>44</a:t>
            </a:fld>
            <a:endParaRPr lang="en-US" sz="13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58411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4208C2A6-5BA7-4235-A2E1-7C23F29D7366}" type="slidenum">
              <a:rPr lang="en-US" smtClean="0">
                <a:latin typeface="Arial" charset="0"/>
                <a:cs typeface="Arial" charset="0"/>
              </a:rPr>
              <a:pPr/>
              <a:t>46</a:t>
            </a:fld>
            <a:endParaRPr lang="en-US">
              <a:latin typeface="Arial" charset="0"/>
              <a:cs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155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graph displays the</a:t>
            </a:r>
            <a:r>
              <a:rPr lang="en-US" baseline="0" dirty="0"/>
              <a:t> fraction of prescriptions that are filled through Home Delivery in a given month. The universe is all prescription refills in a given month. Note that Home Delivery prescriptions need to be refilled less often, since the supply of medicine goes up to 90 days. The supply limit for a retail prescription fill is 30 days. The Select Home Delivery program was in effect during the time period marked by the red vertical lines (November 2008-October 2009).  In November 2009, a more aggressive approach to increasing take-up of home delivery was adopted by the company which accounts for the increase in home delivery utilization in this period. We do not analyze this second program in this paper.</a:t>
            </a:r>
            <a:endParaRPr lang="en-US" dirty="0"/>
          </a:p>
        </p:txBody>
      </p:sp>
      <p:sp>
        <p:nvSpPr>
          <p:cNvPr id="4" name="Slide Number Placeholder 3"/>
          <p:cNvSpPr>
            <a:spLocks noGrp="1"/>
          </p:cNvSpPr>
          <p:nvPr>
            <p:ph type="sldNum" sz="quarter" idx="10"/>
          </p:nvPr>
        </p:nvSpPr>
        <p:spPr/>
        <p:txBody>
          <a:bodyPr/>
          <a:lstStyle/>
          <a:p>
            <a:pPr>
              <a:defRPr/>
            </a:pPr>
            <a:fld id="{7719A8C7-BBB9-457A-9A05-592853CA6D1E}" type="slidenum">
              <a:rPr lang="en-US" smtClean="0">
                <a:solidFill>
                  <a:prstClr val="black"/>
                </a:solidFill>
              </a:rPr>
              <a:pPr>
                <a:defRPr/>
              </a:pPr>
              <a:t>56</a:t>
            </a:fld>
            <a:endParaRPr lang="en-US">
              <a:solidFill>
                <a:prstClr val="black"/>
              </a:solidFill>
            </a:endParaRPr>
          </a:p>
        </p:txBody>
      </p:sp>
    </p:spTree>
    <p:extLst>
      <p:ext uri="{BB962C8B-B14F-4D97-AF65-F5344CB8AC3E}">
        <p14:creationId xmlns:p14="http://schemas.microsoft.com/office/powerpoint/2010/main" val="1078136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73EF43E-8435-43E3-B61E-331EAC3F84E8}" type="slidenum">
              <a:rPr lang="en-US" smtClean="0">
                <a:latin typeface="Arial" charset="0"/>
                <a:cs typeface="Arial" charset="0"/>
              </a:rPr>
              <a:pPr/>
              <a:t>60</a:t>
            </a:fld>
            <a:endParaRPr lang="en-US">
              <a:latin typeface="Arial" charset="0"/>
              <a:cs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981798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7C9357-4280-4BD5-B79A-4C033D3CAB47}" type="slidenum">
              <a:rPr lang="en-US" smtClean="0">
                <a:latin typeface="Arial" charset="0"/>
                <a:cs typeface="Arial" charset="0"/>
              </a:rPr>
              <a:pPr/>
              <a:t>72</a:t>
            </a:fld>
            <a:endParaRPr lang="en-US">
              <a:latin typeface="Arial"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92697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77C9357-4280-4BD5-B79A-4C033D3CAB47}" type="slidenum">
              <a:rPr lang="en-US" smtClean="0">
                <a:latin typeface="Arial" charset="0"/>
                <a:cs typeface="Arial" charset="0"/>
              </a:rPr>
              <a:pPr/>
              <a:t>2</a:t>
            </a:fld>
            <a:endParaRPr lang="en-US">
              <a:latin typeface="Arial"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4279494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19B29A43-9A11-457C-A35E-FF3DA5C13909}" type="slidenum">
              <a:rPr lang="en-US" smtClean="0">
                <a:latin typeface="Arial" charset="0"/>
                <a:cs typeface="Arial" charset="0"/>
              </a:rPr>
              <a:pPr/>
              <a:t>11</a:t>
            </a:fld>
            <a:endParaRPr lang="en-US">
              <a:latin typeface="Arial" charset="0"/>
              <a:cs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560836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204CC884-56B5-4523-9FF2-0EFEE2CD43FD}" type="slidenum">
              <a:rPr lang="en-US" altLang="en-US" sz="1200">
                <a:solidFill>
                  <a:schemeClr val="tx1"/>
                </a:solidFill>
              </a:rPr>
              <a:pPr eaLnBrk="1" hangingPunct="1"/>
              <a:t>12</a:t>
            </a:fld>
            <a:endParaRPr lang="en-US" altLang="en-US"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75388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70910815-6469-411F-AEBA-DD2D84E20E77}" type="slidenum">
              <a:rPr lang="en-US" altLang="en-US" sz="1200">
                <a:solidFill>
                  <a:schemeClr val="tx1"/>
                </a:solidFill>
              </a:rPr>
              <a:pPr eaLnBrk="1" hangingPunct="1"/>
              <a:t>13</a:t>
            </a:fld>
            <a:endParaRPr lang="en-US" altLang="en-US" sz="1200">
              <a:solidFill>
                <a:schemeClr val="tx1"/>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7783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C1130048-0689-4BD1-9472-7A448783DD8A}" type="slidenum">
              <a:rPr lang="en-US" altLang="en-US" sz="1200">
                <a:solidFill>
                  <a:schemeClr val="tx1"/>
                </a:solidFill>
              </a:rPr>
              <a:pPr eaLnBrk="1" hangingPunct="1"/>
              <a:t>14</a:t>
            </a:fld>
            <a:endParaRPr lang="en-US" altLang="en-US" sz="1200">
              <a:solidFill>
                <a:schemeClr val="tx1"/>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7508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68769FA5-270C-4E17-AD30-8BB2B1617ED4}" type="slidenum">
              <a:rPr lang="en-US" altLang="en-US" sz="1200">
                <a:solidFill>
                  <a:schemeClr val="tx1"/>
                </a:solidFill>
              </a:rPr>
              <a:pPr eaLnBrk="1" hangingPunct="1"/>
              <a:t>15</a:t>
            </a:fld>
            <a:endParaRPr lang="en-US" altLang="en-US"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5556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3E6C3558-0322-4193-BF3F-74C9329EAD2D}" type="slidenum">
              <a:rPr lang="en-US" altLang="en-US" sz="1200">
                <a:solidFill>
                  <a:schemeClr val="tx1"/>
                </a:solidFill>
              </a:rPr>
              <a:pPr eaLnBrk="1" hangingPunct="1"/>
              <a:t>16</a:t>
            </a:fld>
            <a:endParaRPr lang="en-US" altLang="en-US" sz="1200">
              <a:solidFill>
                <a:schemeClr val="tx1"/>
              </a:solidFill>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52288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45E0021-6D44-4B57-8D89-93D3C94C3A61}" type="slidenum">
              <a:rPr lang="en-US" smtClean="0">
                <a:latin typeface="Arial" charset="0"/>
                <a:cs typeface="Arial" charset="0"/>
              </a:rPr>
              <a:pPr/>
              <a:t>17</a:t>
            </a:fld>
            <a:endParaRPr lang="en-US">
              <a:latin typeface="Arial" charset="0"/>
              <a:cs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36009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8.em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latin typeface="Arial" pitchFamily="34" charset="0"/>
              <a:cs typeface="Arial" pitchFamily="34" charset="0"/>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latin typeface="Arial" pitchFamily="34" charset="0"/>
              <a:cs typeface="Arial" pitchFamily="34"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9DAA8F11-51C3-4666-BF52-D0DFEDF035C0}"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B39D6ED1-E761-4D0A-82E5-B26FBAE21E0F}" type="slidenum">
              <a:rPr lang="en-US" altLang="en-US"/>
              <a:pPr>
                <a:defRPr/>
              </a:pPr>
              <a:t>‹#›</a:t>
            </a:fld>
            <a:endParaRPr lang="en-US"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p>
        </p:txBody>
      </p:sp>
      <p:sp>
        <p:nvSpPr>
          <p:cNvPr id="3" name="Chart Placeholder 2"/>
          <p:cNvSpPr>
            <a:spLocks noGrp="1"/>
          </p:cNvSpPr>
          <p:nvPr>
            <p:ph type="chart" idx="1"/>
          </p:nvPr>
        </p:nvSpPr>
        <p:spPr>
          <a:xfrm>
            <a:off x="457200" y="1600202"/>
            <a:ext cx="8229600" cy="48053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76797481-0C41-4F1A-AB36-288F36EA0FA7}" type="slidenum">
              <a:rPr lang="en-US"/>
              <a:pPr>
                <a:defRPr/>
              </a:pPr>
              <a:t>‹#›</a:t>
            </a:fld>
            <a:endParaRPr lang="en-US"/>
          </a:p>
        </p:txBody>
      </p:sp>
    </p:spTree>
    <p:extLst>
      <p:ext uri="{BB962C8B-B14F-4D97-AF65-F5344CB8AC3E}">
        <p14:creationId xmlns:p14="http://schemas.microsoft.com/office/powerpoint/2010/main" val="26923736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684672A-A993-45CB-848A-0EE0A29FA48F}" type="slidenum">
              <a:rPr lang="en-US"/>
              <a:pPr>
                <a:defRPr/>
              </a:pPr>
              <a:t>‹#›</a:t>
            </a:fld>
            <a:endParaRPr lang="en-US"/>
          </a:p>
        </p:txBody>
      </p:sp>
    </p:spTree>
    <p:extLst>
      <p:ext uri="{BB962C8B-B14F-4D97-AF65-F5344CB8AC3E}">
        <p14:creationId xmlns:p14="http://schemas.microsoft.com/office/powerpoint/2010/main" val="6414240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userDrawn="1">
  <p:cSld name="Animated Logo Slide">
    <p:bg>
      <p:bgPr>
        <a:solidFill>
          <a:schemeClr val="accent1"/>
        </a:solidFill>
        <a:effectLst/>
      </p:bgPr>
    </p:bg>
    <p:spTree>
      <p:nvGrpSpPr>
        <p:cNvPr id="1" name=""/>
        <p:cNvGrpSpPr/>
        <p:nvPr/>
      </p:nvGrpSpPr>
      <p:grpSpPr>
        <a:xfrm>
          <a:off x="0" y="0"/>
          <a:ext cx="0" cy="0"/>
          <a:chOff x="0" y="0"/>
          <a:chExt cx="0" cy="0"/>
        </a:xfrm>
      </p:grpSpPr>
      <p:pic>
        <p:nvPicPr>
          <p:cNvPr id="13" name="2018_Advisor_Symposium-Motion_BG">
            <a:hlinkClick r:id="" action="ppaction://media"/>
            <a:extLst>
              <a:ext uri="{FF2B5EF4-FFF2-40B4-BE49-F238E27FC236}">
                <a16:creationId xmlns:a16="http://schemas.microsoft.com/office/drawing/2014/main" id="{10B14BA4-0B5D-D248-B010-25C144809095}"/>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8681" y="-4663"/>
            <a:ext cx="9152335" cy="6864251"/>
          </a:xfrm>
          <a:prstGeom prst="rect">
            <a:avLst/>
          </a:prstGeom>
        </p:spPr>
      </p:pic>
      <p:pic>
        <p:nvPicPr>
          <p:cNvPr id="9" name="Picture 8">
            <a:extLst>
              <a:ext uri="{FF2B5EF4-FFF2-40B4-BE49-F238E27FC236}">
                <a16:creationId xmlns:a16="http://schemas.microsoft.com/office/drawing/2014/main" id="{9FD5EFD5-6F38-D24A-972B-D495AC4D0542}"/>
              </a:ext>
            </a:extLst>
          </p:cNvPr>
          <p:cNvPicPr>
            <a:picLocks noChangeAspect="1"/>
          </p:cNvPicPr>
          <p:nvPr userDrawn="1"/>
        </p:nvPicPr>
        <p:blipFill>
          <a:blip r:embed="rId5"/>
          <a:stretch>
            <a:fillRect/>
          </a:stretch>
        </p:blipFill>
        <p:spPr>
          <a:xfrm>
            <a:off x="1804145" y="2299262"/>
            <a:ext cx="5165402" cy="1738044"/>
          </a:xfrm>
          <a:prstGeom prst="rect">
            <a:avLst/>
          </a:prstGeom>
        </p:spPr>
      </p:pic>
      <p:pic>
        <p:nvPicPr>
          <p:cNvPr id="10" name="Picture 9">
            <a:extLst>
              <a:ext uri="{FF2B5EF4-FFF2-40B4-BE49-F238E27FC236}">
                <a16:creationId xmlns:a16="http://schemas.microsoft.com/office/drawing/2014/main" id="{4618C5D1-9CE7-D046-AD14-974C4EAD888D}"/>
              </a:ext>
            </a:extLst>
          </p:cNvPr>
          <p:cNvPicPr>
            <a:picLocks noChangeAspect="1"/>
          </p:cNvPicPr>
          <p:nvPr userDrawn="1"/>
        </p:nvPicPr>
        <p:blipFill>
          <a:blip r:embed="rId6"/>
          <a:stretch>
            <a:fillRect/>
          </a:stretch>
        </p:blipFill>
        <p:spPr>
          <a:xfrm>
            <a:off x="2726496" y="4877516"/>
            <a:ext cx="1966919" cy="538292"/>
          </a:xfrm>
          <a:prstGeom prst="rect">
            <a:avLst/>
          </a:prstGeom>
        </p:spPr>
      </p:pic>
      <p:pic>
        <p:nvPicPr>
          <p:cNvPr id="11" name="Picture 10">
            <a:extLst>
              <a:ext uri="{FF2B5EF4-FFF2-40B4-BE49-F238E27FC236}">
                <a16:creationId xmlns:a16="http://schemas.microsoft.com/office/drawing/2014/main" id="{98A0C091-B915-B942-9156-32D727AED66B}"/>
              </a:ext>
            </a:extLst>
          </p:cNvPr>
          <p:cNvPicPr>
            <a:picLocks noChangeAspect="1"/>
          </p:cNvPicPr>
          <p:nvPr userDrawn="1"/>
        </p:nvPicPr>
        <p:blipFill>
          <a:blip r:embed="rId7"/>
          <a:stretch>
            <a:fillRect/>
          </a:stretch>
        </p:blipFill>
        <p:spPr>
          <a:xfrm>
            <a:off x="5218044" y="4877516"/>
            <a:ext cx="1751503" cy="182032"/>
          </a:xfrm>
          <a:prstGeom prst="rect">
            <a:avLst/>
          </a:prstGeom>
        </p:spPr>
      </p:pic>
    </p:spTree>
    <p:extLst>
      <p:ext uri="{BB962C8B-B14F-4D97-AF65-F5344CB8AC3E}">
        <p14:creationId xmlns:p14="http://schemas.microsoft.com/office/powerpoint/2010/main" val="3101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9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Opening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981199"/>
          </a:xfrm>
        </p:spPr>
        <p:txBody>
          <a:bodyPr/>
          <a:lstStyle>
            <a:lvl1pPr>
              <a:defRPr b="1">
                <a:solidFill>
                  <a:srgbClr val="172A3A"/>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371600" y="3581400"/>
            <a:ext cx="6400800" cy="2438400"/>
          </a:xfrm>
        </p:spPr>
        <p:txBody>
          <a:bodyPr/>
          <a:lstStyle>
            <a:lvl1pPr marL="0" indent="0" algn="ctr">
              <a:buNone/>
              <a:defRPr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Author(s)</a:t>
            </a:r>
          </a:p>
        </p:txBody>
      </p:sp>
      <p:sp>
        <p:nvSpPr>
          <p:cNvPr id="11" name="Date Placeholder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F5B96425-3B17-4A79-94CF-4199F6356F23}" type="datetimeFigureOut">
              <a:rPr lang="en-US" smtClean="0"/>
              <a:pPr/>
              <a:t>7/14/22</a:t>
            </a:fld>
            <a:endParaRPr lang="en-US" dirty="0"/>
          </a:p>
        </p:txBody>
      </p:sp>
      <p:pic>
        <p:nvPicPr>
          <p:cNvPr id="6" name="Picture 5"/>
          <p:cNvPicPr>
            <a:picLocks noChangeAspect="1"/>
          </p:cNvPicPr>
          <p:nvPr userDrawn="1"/>
        </p:nvPicPr>
        <p:blipFill>
          <a:blip r:embed="rId2"/>
          <a:stretch>
            <a:fillRect/>
          </a:stretch>
        </p:blipFill>
        <p:spPr>
          <a:xfrm>
            <a:off x="152401" y="163433"/>
            <a:ext cx="3428999" cy="952807"/>
          </a:xfrm>
          <a:prstGeom prst="rect">
            <a:avLst/>
          </a:prstGeom>
        </p:spPr>
      </p:pic>
    </p:spTree>
    <p:extLst>
      <p:ext uri="{BB962C8B-B14F-4D97-AF65-F5344CB8AC3E}">
        <p14:creationId xmlns:p14="http://schemas.microsoft.com/office/powerpoint/2010/main" val="12776905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Bullet Lists">
    <p:spTree>
      <p:nvGrpSpPr>
        <p:cNvPr id="1" name=""/>
        <p:cNvGrpSpPr/>
        <p:nvPr/>
      </p:nvGrpSpPr>
      <p:grpSpPr>
        <a:xfrm>
          <a:off x="0" y="0"/>
          <a:ext cx="0" cy="0"/>
          <a:chOff x="0" y="0"/>
          <a:chExt cx="0" cy="0"/>
        </a:xfrm>
      </p:grpSpPr>
      <p:sp>
        <p:nvSpPr>
          <p:cNvPr id="2" name="Title 1"/>
          <p:cNvSpPr>
            <a:spLocks noGrp="1"/>
          </p:cNvSpPr>
          <p:nvPr>
            <p:ph type="title"/>
          </p:nvPr>
        </p:nvSpPr>
        <p:spPr>
          <a:xfrm>
            <a:off x="86868" y="380228"/>
            <a:ext cx="8970264" cy="1143000"/>
          </a:xfrm>
        </p:spPr>
        <p:txBody>
          <a:bodyPr>
            <a:normAutofit/>
          </a:bodyPr>
          <a:lstStyle>
            <a:lvl1pPr>
              <a:defRPr sz="3000">
                <a:solidFill>
                  <a:srgbClr val="B50938"/>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8001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and Bullet Lists">
    <p:spTree>
      <p:nvGrpSpPr>
        <p:cNvPr id="1" name=""/>
        <p:cNvGrpSpPr/>
        <p:nvPr/>
      </p:nvGrpSpPr>
      <p:grpSpPr>
        <a:xfrm>
          <a:off x="0" y="0"/>
          <a:ext cx="0" cy="0"/>
          <a:chOff x="0" y="0"/>
          <a:chExt cx="0" cy="0"/>
        </a:xfrm>
      </p:grpSpPr>
      <p:sp>
        <p:nvSpPr>
          <p:cNvPr id="8" name="Rectangle 7"/>
          <p:cNvSpPr/>
          <p:nvPr userDrawn="1"/>
        </p:nvSpPr>
        <p:spPr>
          <a:xfrm>
            <a:off x="0" y="0"/>
            <a:ext cx="9144000" cy="365760"/>
          </a:xfrm>
          <a:prstGeom prst="rect">
            <a:avLst/>
          </a:prstGeom>
          <a:solidFill>
            <a:srgbClr val="B71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7652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7346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3_Content">
    <p:bg>
      <p:bgPr>
        <a:blipFill dpi="0" rotWithShape="1">
          <a:blip r:embed="rId2">
            <a:alphaModFix amt="0"/>
            <a:lum/>
          </a:blip>
          <a:srcRect/>
          <a:stretch>
            <a:fillRect t="1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3568" y="288000"/>
            <a:ext cx="7776864" cy="1124776"/>
          </a:xfrm>
        </p:spPr>
        <p:txBody>
          <a:bodyPr/>
          <a:lstStyle>
            <a:lvl1pPr>
              <a:defRPr sz="2550" b="1"/>
            </a:lvl1pPr>
          </a:lstStyle>
          <a:p>
            <a:r>
              <a:rPr lang="en-US"/>
              <a:t>Click to edit Master title style</a:t>
            </a:r>
            <a:endParaRPr lang="en-GB"/>
          </a:p>
        </p:txBody>
      </p:sp>
      <p:sp>
        <p:nvSpPr>
          <p:cNvPr id="2" name="Slide Number Placeholder 1"/>
          <p:cNvSpPr>
            <a:spLocks noGrp="1"/>
          </p:cNvSpPr>
          <p:nvPr>
            <p:ph type="sldNum" sz="quarter" idx="15"/>
          </p:nvPr>
        </p:nvSpPr>
        <p:spPr/>
        <p:txBody>
          <a:bodyPr/>
          <a:lstStyle/>
          <a:p>
            <a:fld id="{3BCFDB86-9AA8-4FA0-859E-0ABCBFE83936}" type="slidenum">
              <a:rPr lang="en-GB" smtClean="0"/>
              <a:t>‹#›</a:t>
            </a:fld>
            <a:endParaRPr lang="en-GB"/>
          </a:p>
        </p:txBody>
      </p:sp>
      <p:sp>
        <p:nvSpPr>
          <p:cNvPr id="8" name="Text Placeholder 7"/>
          <p:cNvSpPr>
            <a:spLocks noGrp="1"/>
          </p:cNvSpPr>
          <p:nvPr>
            <p:ph type="body" sz="quarter" idx="16"/>
          </p:nvPr>
        </p:nvSpPr>
        <p:spPr>
          <a:xfrm>
            <a:off x="683570" y="1557338"/>
            <a:ext cx="7776220" cy="4608512"/>
          </a:xfrm>
        </p:spPr>
        <p:txBody>
          <a:bodyPr>
            <a:normAutofit/>
          </a:bodyPr>
          <a:lstStyle>
            <a:lvl1pPr>
              <a:defRPr sz="1800">
                <a:solidFill>
                  <a:srgbClr val="701B45"/>
                </a:solidFill>
              </a:defRPr>
            </a:lvl1pPr>
          </a:lstStyle>
          <a:p>
            <a:pPr lvl="0"/>
            <a:r>
              <a:rPr lang="en-US"/>
              <a:t>Edit Master text styles</a:t>
            </a:r>
          </a:p>
        </p:txBody>
      </p:sp>
    </p:spTree>
    <p:extLst>
      <p:ext uri="{BB962C8B-B14F-4D97-AF65-F5344CB8AC3E}">
        <p14:creationId xmlns:p14="http://schemas.microsoft.com/office/powerpoint/2010/main" val="3454956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0BF98A6-B313-4560-9A63-663845EEA0D4}"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151DCDF-7B74-49CD-9271-9A68095CE580}"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FCECEB5B-9F52-44AD-A1F1-D9AB52274EF9}"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877300" y="0"/>
            <a:ext cx="266700" cy="6858000"/>
          </a:xfrm>
          <a:prstGeom prst="rect">
            <a:avLst/>
          </a:prstGeom>
          <a:solidFill>
            <a:schemeClr val="tx2"/>
          </a:solidFill>
          <a:ln w="9525">
            <a:noFill/>
            <a:miter lim="800000"/>
            <a:headEnd/>
            <a:tailEnd/>
          </a:ln>
          <a:effectLst/>
        </p:spPr>
        <p:txBody>
          <a:bodyPr wrap="none" anchor="ctr"/>
          <a:lstStyle/>
          <a:p>
            <a:pPr>
              <a:defRPr/>
            </a:pPr>
            <a:endParaRPr lang="en-US" sz="1800">
              <a:solidFill>
                <a:srgbClr val="C4CCFF"/>
              </a:solidFill>
              <a:cs typeface="+mn-cs"/>
            </a:endParaRPr>
          </a:p>
        </p:txBody>
      </p:sp>
      <p:sp>
        <p:nvSpPr>
          <p:cNvPr id="6146" name="Rectangle 2"/>
          <p:cNvSpPr>
            <a:spLocks noGrp="1" noChangeArrowheads="1"/>
          </p:cNvSpPr>
          <p:nvPr>
            <p:ph type="ctrTitle"/>
          </p:nvPr>
        </p:nvSpPr>
        <p:spPr>
          <a:xfrm>
            <a:off x="685800" y="1524000"/>
            <a:ext cx="7772400" cy="1470025"/>
          </a:xfrm>
        </p:spPr>
        <p:txBody>
          <a:bodyPr/>
          <a:lstStyle>
            <a:lvl1pPr algn="r">
              <a:defRPr sz="4000"/>
            </a:lvl1pPr>
          </a:lstStyle>
          <a:p>
            <a:r>
              <a:rPr lang="en-US"/>
              <a:t>Click to edit Master title style</a:t>
            </a:r>
          </a:p>
        </p:txBody>
      </p:sp>
      <p:sp>
        <p:nvSpPr>
          <p:cNvPr id="6147" name="Rectangle 3"/>
          <p:cNvSpPr>
            <a:spLocks noGrp="1" noChangeArrowheads="1"/>
          </p:cNvSpPr>
          <p:nvPr>
            <p:ph type="subTitle" idx="1"/>
          </p:nvPr>
        </p:nvSpPr>
        <p:spPr>
          <a:xfrm>
            <a:off x="2057400" y="3429000"/>
            <a:ext cx="6400800" cy="1752600"/>
          </a:xfrm>
        </p:spPr>
        <p:txBody>
          <a:bodyPr/>
          <a:lstStyle>
            <a:lvl1pPr marL="0" indent="0" algn="r">
              <a:buFont typeface="Wingdings" pitchFamily="2" charset="2"/>
              <a:buNone/>
              <a:defRPr sz="3200"/>
            </a:lvl1pPr>
          </a:lstStyle>
          <a:p>
            <a:r>
              <a:rPr lang="en-US"/>
              <a:t>Click to edit Master subtitle style</a:t>
            </a:r>
          </a:p>
        </p:txBody>
      </p:sp>
      <p:sp>
        <p:nvSpPr>
          <p:cNvPr id="5" name="Rectangle 6"/>
          <p:cNvSpPr>
            <a:spLocks noGrp="1" noChangeArrowheads="1"/>
          </p:cNvSpPr>
          <p:nvPr>
            <p:ph type="sldNum" sz="quarter" idx="10"/>
          </p:nvPr>
        </p:nvSpPr>
        <p:spPr>
          <a:xfrm>
            <a:off x="0" y="6527800"/>
            <a:ext cx="533400" cy="231775"/>
          </a:xfrm>
        </p:spPr>
        <p:txBody>
          <a:bodyPr/>
          <a:lstStyle>
            <a:lvl1pPr>
              <a:defRPr/>
            </a:lvl1pPr>
          </a:lstStyle>
          <a:p>
            <a:pPr>
              <a:defRPr/>
            </a:pPr>
            <a:fld id="{988562A3-4F1F-4147-A1E9-B688BF3F472B}"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813795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7C4203F-DC7E-4610-9102-FF98370B00D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078882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D52BB46-0574-407E-8575-C2D6B31E821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058693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C0B80C8-C47D-4EFB-B78C-B1D63904B2F1}"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411313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D0053ED-586E-4032-970D-855A148914F3}"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858998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09B3B5BA-7C8F-4FE5-8AA6-6DBEB72AE80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58707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B62B480-26BF-41D4-9C9E-67735757DEC7}"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B3BA50D-6D3B-400D-A774-5C1F4E298BB4}"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21997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8830B41-A71E-4AE9-AF85-92E1D543A1CE}"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189491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1B32E1-AF84-4D7F-AA7B-26199CE55AB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723093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59BEC2F-1EE7-4572-A681-E0C18CE2D66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630283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30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3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D82875D-313A-4F43-B1C4-218C7CA56B7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9596288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8053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76797481-0C41-4F1A-AB36-288F36EA0FA7}"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188437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684672A-A993-45CB-848A-0EE0A29FA48F}"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306484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US">
              <a:solidFill>
                <a:srgbClr val="000000"/>
              </a:solidFill>
              <a:latin typeface="Arial" pitchFamily="34" charset="0"/>
              <a:cs typeface="Arial" pitchFamily="34" charset="0"/>
            </a:endParaRPr>
          </a:p>
        </p:txBody>
      </p:sp>
      <p:sp>
        <p:nvSpPr>
          <p:cNvPr id="5"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US">
              <a:solidFill>
                <a:srgbClr val="000000"/>
              </a:solidFill>
              <a:latin typeface="Arial" pitchFamily="34" charset="0"/>
              <a:cs typeface="Arial" pitchFamily="34" charset="0"/>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9DAA8F11-51C3-4666-BF52-D0DFEDF035C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5324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B62B480-26BF-41D4-9C9E-67735757DEC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88849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17B8138-5D60-4F2C-A418-37FB74EC9B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100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817B8138-5D60-4F2C-A418-37FB74EC9B70}"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6E69E6-A1A7-4E75-9241-9A3832EA47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3469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300F6FBF-FF37-4F93-8EFF-1989BD1B46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0600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9C8C7EC-5979-44E8-BA54-998E6BD8AC0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9437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E1B6AC77-C3B5-43E1-A6A0-ADABDBC4129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92088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C5150A5-0A9C-4641-885F-F3F42F5DA42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7632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47F1AA-CEDB-4D2C-96D5-B3A6429C5A2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1272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39D6ED1-E761-4D0A-82E5-B26FBAE21E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3040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0BF98A6-B313-4560-9A63-663845EEA0D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0843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51DCDF-7B74-49CD-9271-9A68095CE58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70009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ECEB5B-9F52-44AD-A1F1-D9AB52274EF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621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F6E69E6-A1A7-4E75-9241-9A3832EA474F}" type="slidenum">
              <a:rPr lang="en-US" altLang="en-US"/>
              <a:pPr>
                <a:defRPr/>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289F7-6605-4117-9799-E6DCED57C7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868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65D0F83-1A11-4AA3-8432-A9F2E59C39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5424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DD36B7-F501-4063-9F80-916EE1AE74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7165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10C8FE-23AD-4584-9702-82F730F02E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070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E3E477-DE8E-4EFB-954B-5E3CDDAA5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6889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A44ED8A-4ED7-47CB-ABA5-D33091537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0022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50279B-8FF9-4FC8-9807-D4CDB1FAE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454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03A320-74A7-4C41-9F54-AE337666CF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1859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D57D49-E1AD-4BB1-AE2B-4F440D9638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317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3044DC-21DE-484B-A884-20D487861F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2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300F6FBF-FF37-4F93-8EFF-1989BD1B4646}" type="slidenum">
              <a:rPr lang="en-US" altLang="en-US"/>
              <a:pPr>
                <a:defRPr/>
              </a:pPr>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B3622F-C096-4FE4-A795-36FF55199C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5607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FD42E8-CD4C-4F1A-9AF0-A459244604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7467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3CB5C7-8942-4785-A498-2A78F46B7B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177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877300" y="0"/>
            <a:ext cx="266700" cy="6858000"/>
          </a:xfrm>
          <a:prstGeom prst="rect">
            <a:avLst/>
          </a:prstGeom>
          <a:solidFill>
            <a:schemeClr val="tx2"/>
          </a:solidFill>
          <a:ln w="9525">
            <a:noFill/>
            <a:miter lim="800000"/>
            <a:headEnd/>
            <a:tailEnd/>
          </a:ln>
          <a:effectLst/>
        </p:spPr>
        <p:txBody>
          <a:bodyPr wrap="none" anchor="ctr"/>
          <a:lstStyle/>
          <a:p>
            <a:pPr>
              <a:defRPr/>
            </a:pPr>
            <a:endParaRPr lang="en-US" sz="1800">
              <a:solidFill>
                <a:srgbClr val="C4CCFF"/>
              </a:solidFill>
              <a:cs typeface="+mn-cs"/>
            </a:endParaRPr>
          </a:p>
        </p:txBody>
      </p:sp>
      <p:sp>
        <p:nvSpPr>
          <p:cNvPr id="6146" name="Rectangle 2"/>
          <p:cNvSpPr>
            <a:spLocks noGrp="1" noChangeArrowheads="1"/>
          </p:cNvSpPr>
          <p:nvPr>
            <p:ph type="ctrTitle"/>
          </p:nvPr>
        </p:nvSpPr>
        <p:spPr>
          <a:xfrm>
            <a:off x="685800" y="1524000"/>
            <a:ext cx="7772400" cy="1470025"/>
          </a:xfrm>
        </p:spPr>
        <p:txBody>
          <a:bodyPr/>
          <a:lstStyle>
            <a:lvl1pPr algn="r">
              <a:defRPr sz="4000"/>
            </a:lvl1pPr>
          </a:lstStyle>
          <a:p>
            <a:r>
              <a:rPr lang="en-US"/>
              <a:t>Click to edit Master title style</a:t>
            </a:r>
          </a:p>
        </p:txBody>
      </p:sp>
      <p:sp>
        <p:nvSpPr>
          <p:cNvPr id="6147" name="Rectangle 3"/>
          <p:cNvSpPr>
            <a:spLocks noGrp="1" noChangeArrowheads="1"/>
          </p:cNvSpPr>
          <p:nvPr>
            <p:ph type="subTitle" idx="1"/>
          </p:nvPr>
        </p:nvSpPr>
        <p:spPr>
          <a:xfrm>
            <a:off x="2057400" y="3429000"/>
            <a:ext cx="6400800" cy="1752600"/>
          </a:xfrm>
        </p:spPr>
        <p:txBody>
          <a:bodyPr/>
          <a:lstStyle>
            <a:lvl1pPr marL="0" indent="0" algn="r">
              <a:buFont typeface="Wingdings" pitchFamily="2" charset="2"/>
              <a:buNone/>
              <a:defRPr sz="3200"/>
            </a:lvl1pPr>
          </a:lstStyle>
          <a:p>
            <a:r>
              <a:rPr lang="en-US"/>
              <a:t>Click to edit Master subtitle style</a:t>
            </a:r>
          </a:p>
        </p:txBody>
      </p:sp>
      <p:sp>
        <p:nvSpPr>
          <p:cNvPr id="5" name="Rectangle 6"/>
          <p:cNvSpPr>
            <a:spLocks noGrp="1" noChangeArrowheads="1"/>
          </p:cNvSpPr>
          <p:nvPr>
            <p:ph type="sldNum" sz="quarter" idx="10"/>
          </p:nvPr>
        </p:nvSpPr>
        <p:spPr>
          <a:xfrm>
            <a:off x="0" y="6527800"/>
            <a:ext cx="533400" cy="231775"/>
          </a:xfrm>
        </p:spPr>
        <p:txBody>
          <a:bodyPr/>
          <a:lstStyle>
            <a:lvl1pPr>
              <a:defRPr/>
            </a:lvl1pPr>
          </a:lstStyle>
          <a:p>
            <a:pPr>
              <a:defRPr/>
            </a:pPr>
            <a:fld id="{988562A3-4F1F-4147-A1E9-B688BF3F472B}"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620841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7C4203F-DC7E-4610-9102-FF98370B00D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4136817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D52BB46-0574-407E-8575-C2D6B31E821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66960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5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C0B80C8-C47D-4EFB-B78C-B1D63904B2F1}"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426435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D0053ED-586E-4032-970D-855A148914F3}"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3088234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09B3B5BA-7C8F-4FE5-8AA6-6DBEB72AE80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3280329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B3BA50D-6D3B-400D-A774-5C1F4E298BB4}"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12168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B9C8C7EC-5979-44E8-BA54-998E6BD8AC01}" type="slidenum">
              <a:rPr lang="en-US" altLang="en-US"/>
              <a:pPr>
                <a:defRPr/>
              </a:pPr>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8830B41-A71E-4AE9-AF85-92E1D543A1CE}"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11723440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1B32E1-AF84-4D7F-AA7B-26199CE55AB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20146317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59BEC2F-1EE7-4572-A681-E0C18CE2D66C}"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777507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30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3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D82875D-313A-4F43-B1C4-218C7CA56B78}"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418338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805363"/>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76797481-0C41-4F1A-AB36-288F36EA0FA7}"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9970232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6684672A-A993-45CB-848A-0EE0A29FA48F}" type="slidenum">
              <a:rPr lang="en-US">
                <a:solidFill>
                  <a:srgbClr val="C4CCFF"/>
                </a:solidFill>
              </a:rPr>
              <a:pPr>
                <a:defRPr/>
              </a:pPr>
              <a:t>‹#›</a:t>
            </a:fld>
            <a:endParaRPr lang="en-US">
              <a:solidFill>
                <a:srgbClr val="C4CCFF"/>
              </a:solidFill>
            </a:endParaRPr>
          </a:p>
        </p:txBody>
      </p:sp>
    </p:spTree>
    <p:extLst>
      <p:ext uri="{BB962C8B-B14F-4D97-AF65-F5344CB8AC3E}">
        <p14:creationId xmlns:p14="http://schemas.microsoft.com/office/powerpoint/2010/main" val="555157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05654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0524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6239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758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E1B6AC77-C3B5-43E1-A6A0-ADABDBC41297}" type="slidenum">
              <a:rPr lang="en-US" altLang="en-US"/>
              <a:pPr>
                <a:defRPr/>
              </a:pPr>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1593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0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79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935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246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4280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6C5AC5-570E-4F4D-9308-80B61D934858}" type="datetimeFigureOut">
              <a:rPr lang="en-US" smtClean="0">
                <a:solidFill>
                  <a:prstClr val="black">
                    <a:tint val="75000"/>
                  </a:prstClr>
                </a:solidFill>
              </a:rPr>
              <a:pPr/>
              <a:t>7/14/22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91D080-A23F-4BE7-9B5E-0FCF5FAED9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706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r>
              <a:rPr lang="en-US"/>
              <a:t>10/13/16</a:t>
            </a:r>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F96A1B4-F50E-4342-A9A1-BE61C51E354C}" type="slidenum">
              <a:rPr lang="en-US" smtClean="0"/>
              <a:pPr/>
              <a:t>‹#›</a:t>
            </a:fld>
            <a:endParaRPr lang="en-US"/>
          </a:p>
        </p:txBody>
      </p:sp>
    </p:spTree>
    <p:extLst>
      <p:ext uri="{BB962C8B-B14F-4D97-AF65-F5344CB8AC3E}">
        <p14:creationId xmlns:p14="http://schemas.microsoft.com/office/powerpoint/2010/main" val="2000023977"/>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r>
              <a:rPr lang="en-US"/>
              <a:t>10/13/16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F96A1B4-F50E-4342-A9A1-BE61C51E354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802014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1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2" name="Title 1"/>
          <p:cNvSpPr>
            <a:spLocks noGrp="1"/>
          </p:cNvSpPr>
          <p:nvPr>
            <p:ph type="title"/>
          </p:nvPr>
        </p:nvSpPr>
        <p:spPr>
          <a:xfrm>
            <a:off x="1371600" y="1600200"/>
            <a:ext cx="7620000" cy="99060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r>
              <a:rPr lang="en-US"/>
              <a:t>10/13/16</a:t>
            </a: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1800">
                <a:solidFill>
                  <a:srgbClr val="FFFFFF"/>
                </a:solidFill>
              </a:defRPr>
            </a:lvl1pPr>
          </a:lstStyle>
          <a:p>
            <a:fld id="{1F96A1B4-F50E-4342-A9A1-BE61C51E354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232308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0C5150A5-0A9C-4641-885F-F3F42F5DA424}" type="slidenum">
              <a:rPr lang="en-US" altLang="en-US"/>
              <a:pPr>
                <a:defRPr/>
              </a:pPr>
              <a:t>‹#›</a:t>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r>
              <a:rPr lang="en-US"/>
              <a:t>10/13/16</a:t>
            </a:r>
          </a:p>
        </p:txBody>
      </p:sp>
      <p:sp>
        <p:nvSpPr>
          <p:cNvPr id="10" name="Slide Number Placeholder 9"/>
          <p:cNvSpPr>
            <a:spLocks noGrp="1"/>
          </p:cNvSpPr>
          <p:nvPr>
            <p:ph type="sldNum" sz="quarter" idx="16"/>
          </p:nvPr>
        </p:nvSpPr>
        <p:spPr/>
        <p:txBody>
          <a:bodyPr rtlCol="0"/>
          <a:lstStyle/>
          <a:p>
            <a:fld id="{1F96A1B4-F50E-4342-A9A1-BE61C51E354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25010457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r>
              <a:rPr lang="en-US"/>
              <a:t>10/13/16</a:t>
            </a:r>
          </a:p>
        </p:txBody>
      </p:sp>
      <p:sp>
        <p:nvSpPr>
          <p:cNvPr id="12" name="Slide Number Placeholder 11"/>
          <p:cNvSpPr>
            <a:spLocks noGrp="1"/>
          </p:cNvSpPr>
          <p:nvPr>
            <p:ph type="sldNum" sz="quarter" idx="16"/>
          </p:nvPr>
        </p:nvSpPr>
        <p:spPr/>
        <p:txBody>
          <a:bodyPr rtlCol="0"/>
          <a:lstStyle/>
          <a:p>
            <a:fld id="{1F96A1B4-F50E-4342-A9A1-BE61C51E354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413764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r>
              <a:rPr lang="en-US"/>
              <a:t>10/13/16</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F96A1B4-F50E-4342-A9A1-BE61C51E354C}" type="slidenum">
              <a:rPr lang="en-US" smtClean="0"/>
              <a:pPr/>
              <a:t>‹#›</a:t>
            </a:fld>
            <a:endParaRPr lang="en-US"/>
          </a:p>
        </p:txBody>
      </p:sp>
    </p:spTree>
    <p:extLst>
      <p:ext uri="{BB962C8B-B14F-4D97-AF65-F5344CB8AC3E}">
        <p14:creationId xmlns:p14="http://schemas.microsoft.com/office/powerpoint/2010/main" val="13618682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10/13/16</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F96A1B4-F50E-4342-A9A1-BE61C51E354C}" type="slidenum">
              <a:rPr lang="en-US" smtClean="0"/>
              <a:pPr/>
              <a:t>‹#›</a:t>
            </a:fld>
            <a:endParaRPr lang="en-US"/>
          </a:p>
        </p:txBody>
      </p:sp>
    </p:spTree>
    <p:extLst>
      <p:ext uri="{BB962C8B-B14F-4D97-AF65-F5344CB8AC3E}">
        <p14:creationId xmlns:p14="http://schemas.microsoft.com/office/powerpoint/2010/main" val="12817634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r>
              <a:rPr lang="en-US"/>
              <a:t>10/13/16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F96A1B4-F50E-4342-A9A1-BE61C51E354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573263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2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2" name="Title 1"/>
          <p:cNvSpPr>
            <a:spLocks noGrp="1"/>
          </p:cNvSpPr>
          <p:nvPr>
            <p:ph type="title"/>
          </p:nvPr>
        </p:nvSpPr>
        <p:spPr>
          <a:xfrm>
            <a:off x="1600200" y="4648200"/>
            <a:ext cx="7315200" cy="68580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12" name="Date Placeholder 11"/>
          <p:cNvSpPr>
            <a:spLocks noGrp="1"/>
          </p:cNvSpPr>
          <p:nvPr>
            <p:ph type="dt" sz="half" idx="10"/>
          </p:nvPr>
        </p:nvSpPr>
        <p:spPr>
          <a:xfrm>
            <a:off x="6248400" y="6248402"/>
            <a:ext cx="2667000" cy="365125"/>
          </a:xfrm>
        </p:spPr>
        <p:txBody>
          <a:bodyPr rtlCol="0"/>
          <a:lstStyle/>
          <a:p>
            <a:r>
              <a:rPr lang="en-US"/>
              <a:t>10/13/16</a:t>
            </a:r>
          </a:p>
        </p:txBody>
      </p:sp>
      <p:sp>
        <p:nvSpPr>
          <p:cNvPr id="13" name="Slide Number Placeholder 12"/>
          <p:cNvSpPr>
            <a:spLocks noGrp="1"/>
          </p:cNvSpPr>
          <p:nvPr>
            <p:ph type="sldNum" sz="quarter" idx="11"/>
          </p:nvPr>
        </p:nvSpPr>
        <p:spPr>
          <a:xfrm>
            <a:off x="0" y="4667249"/>
            <a:ext cx="1447800" cy="663578"/>
          </a:xfrm>
        </p:spPr>
        <p:txBody>
          <a:bodyPr rtlCol="0"/>
          <a:lstStyle>
            <a:lvl1pPr>
              <a:defRPr sz="2100"/>
            </a:lvl1pPr>
          </a:lstStyle>
          <a:p>
            <a:fld id="{1F96A1B4-F50E-4342-A9A1-BE61C51E354C}" type="slidenum">
              <a:rPr lang="en-US" smtClean="0"/>
              <a:pPr/>
              <a:t>‹#›</a:t>
            </a:fld>
            <a:endParaRPr lang="en-US"/>
          </a:p>
        </p:txBody>
      </p:sp>
      <p:sp>
        <p:nvSpPr>
          <p:cNvPr id="14" name="Footer Placeholder 13"/>
          <p:cNvSpPr>
            <a:spLocks noGrp="1"/>
          </p:cNvSpPr>
          <p:nvPr>
            <p:ph type="ftr" sz="quarter" idx="12"/>
          </p:nvPr>
        </p:nvSpPr>
        <p:spPr>
          <a:xfrm>
            <a:off x="1600200" y="6248208"/>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2400"/>
            </a:lvl1pPr>
          </a:lstStyle>
          <a:p>
            <a:r>
              <a:rPr kumimoji="0" lang="en-US"/>
              <a:t>Drag picture to placeholder or click icon to add</a:t>
            </a:r>
            <a:endParaRPr kumimoji="0" lang="en-US" dirty="0"/>
          </a:p>
        </p:txBody>
      </p:sp>
    </p:spTree>
    <p:extLst>
      <p:ext uri="{BB962C8B-B14F-4D97-AF65-F5344CB8AC3E}">
        <p14:creationId xmlns:p14="http://schemas.microsoft.com/office/powerpoint/2010/main" val="287347261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10/13/16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6A1B4-F50E-4342-A9A1-BE61C51E354C}" type="slidenum">
              <a:rPr lang="en-US" smtClean="0"/>
              <a:pPr/>
              <a:t>‹#›</a:t>
            </a:fld>
            <a:endParaRPr lang="en-US"/>
          </a:p>
        </p:txBody>
      </p:sp>
    </p:spTree>
    <p:extLst>
      <p:ext uri="{BB962C8B-B14F-4D97-AF65-F5344CB8AC3E}">
        <p14:creationId xmlns:p14="http://schemas.microsoft.com/office/powerpoint/2010/main" val="42547725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r>
              <a:rPr lang="en-US"/>
              <a:t>10/13/16</a:t>
            </a:r>
          </a:p>
        </p:txBody>
      </p:sp>
      <p:sp>
        <p:nvSpPr>
          <p:cNvPr id="5" name="Footer Placeholder 4"/>
          <p:cNvSpPr>
            <a:spLocks noGrp="1"/>
          </p:cNvSpPr>
          <p:nvPr>
            <p:ph type="ftr" sz="quarter" idx="11"/>
          </p:nvPr>
        </p:nvSpPr>
        <p:spPr>
          <a:xfrm>
            <a:off x="457202" y="6248209"/>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925"/>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925"/>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925"/>
          </a:p>
        </p:txBody>
      </p:sp>
      <p:sp>
        <p:nvSpPr>
          <p:cNvPr id="6" name="Slide Number Placeholder 5"/>
          <p:cNvSpPr>
            <a:spLocks noGrp="1"/>
          </p:cNvSpPr>
          <p:nvPr>
            <p:ph type="sldNum" sz="quarter" idx="12"/>
          </p:nvPr>
        </p:nvSpPr>
        <p:spPr>
          <a:xfrm rot="5400000">
            <a:off x="5989638" y="144462"/>
            <a:ext cx="533400" cy="244476"/>
          </a:xfrm>
        </p:spPr>
        <p:txBody>
          <a:bodyPr/>
          <a:lstStyle/>
          <a:p>
            <a:fld id="{1F96A1B4-F50E-4342-A9A1-BE61C51E354C}" type="slidenum">
              <a:rPr lang="en-US" smtClean="0"/>
              <a:pPr/>
              <a:t>‹#›</a:t>
            </a:fld>
            <a:endParaRPr lang="en-US"/>
          </a:p>
        </p:txBody>
      </p:sp>
    </p:spTree>
    <p:extLst>
      <p:ext uri="{BB962C8B-B14F-4D97-AF65-F5344CB8AC3E}">
        <p14:creationId xmlns:p14="http://schemas.microsoft.com/office/powerpoint/2010/main" val="182648189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3_Content">
    <p:bg>
      <p:bgPr>
        <a:blipFill dpi="0" rotWithShape="1">
          <a:blip r:embed="rId2">
            <a:lum/>
          </a:blip>
          <a:srcRect/>
          <a:stretch>
            <a:fillRect t="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srcRect/>
          <a:stretch>
            <a:fillRect/>
          </a:stretch>
        </p:blipFill>
        <p:spPr>
          <a:xfrm>
            <a:off x="-36512" y="-27385"/>
            <a:ext cx="9217026" cy="6912769"/>
          </a:xfrm>
          <a:prstGeom prst="rect">
            <a:avLst/>
          </a:prstGeom>
        </p:spPr>
      </p:pic>
      <p:sp>
        <p:nvSpPr>
          <p:cNvPr id="4" name="Title 3"/>
          <p:cNvSpPr>
            <a:spLocks noGrp="1"/>
          </p:cNvSpPr>
          <p:nvPr>
            <p:ph type="title"/>
          </p:nvPr>
        </p:nvSpPr>
        <p:spPr>
          <a:xfrm>
            <a:off x="683568" y="288000"/>
            <a:ext cx="7776864" cy="1124776"/>
          </a:xfrm>
        </p:spPr>
        <p:txBody>
          <a:bodyPr/>
          <a:lstStyle>
            <a:lvl1pPr>
              <a:defRPr sz="1913" b="1"/>
            </a:lvl1pPr>
          </a:lstStyle>
          <a:p>
            <a:r>
              <a:rPr lang="en-US"/>
              <a:t>Click to edit Master title style</a:t>
            </a:r>
            <a:endParaRPr lang="en-GB"/>
          </a:p>
        </p:txBody>
      </p:sp>
      <p:sp>
        <p:nvSpPr>
          <p:cNvPr id="2" name="Slide Number Placeholder 1"/>
          <p:cNvSpPr>
            <a:spLocks noGrp="1"/>
          </p:cNvSpPr>
          <p:nvPr>
            <p:ph type="sldNum" sz="quarter" idx="15"/>
          </p:nvPr>
        </p:nvSpPr>
        <p:spPr/>
        <p:txBody>
          <a:bodyPr/>
          <a:lstStyle/>
          <a:p>
            <a:fld id="{3BCFDB86-9AA8-4FA0-859E-0ABCBFE83936}" type="slidenum">
              <a:rPr lang="en-GB" smtClean="0"/>
              <a:t>‹#›</a:t>
            </a:fld>
            <a:endParaRPr lang="en-GB"/>
          </a:p>
        </p:txBody>
      </p:sp>
      <p:sp>
        <p:nvSpPr>
          <p:cNvPr id="8" name="Text Placeholder 7"/>
          <p:cNvSpPr>
            <a:spLocks noGrp="1"/>
          </p:cNvSpPr>
          <p:nvPr>
            <p:ph type="body" sz="quarter" idx="16"/>
          </p:nvPr>
        </p:nvSpPr>
        <p:spPr>
          <a:xfrm>
            <a:off x="683571" y="1557338"/>
            <a:ext cx="7776220" cy="4608512"/>
          </a:xfrm>
        </p:spPr>
        <p:txBody>
          <a:bodyPr>
            <a:normAutofit/>
          </a:bodyPr>
          <a:lstStyle>
            <a:lvl1pPr>
              <a:defRPr sz="1350">
                <a:solidFill>
                  <a:srgbClr val="701B45"/>
                </a:solidFill>
              </a:defRPr>
            </a:lvl1pPr>
          </a:lstStyle>
          <a:p>
            <a:pPr lvl="0"/>
            <a:r>
              <a:rPr lang="en-US"/>
              <a:t>Edit Master text styles</a:t>
            </a:r>
          </a:p>
        </p:txBody>
      </p:sp>
    </p:spTree>
    <p:extLst>
      <p:ext uri="{BB962C8B-B14F-4D97-AF65-F5344CB8AC3E}">
        <p14:creationId xmlns:p14="http://schemas.microsoft.com/office/powerpoint/2010/main" val="10877702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8877300" y="0"/>
            <a:ext cx="266700" cy="6858000"/>
          </a:xfrm>
          <a:prstGeom prst="rect">
            <a:avLst/>
          </a:prstGeom>
          <a:solidFill>
            <a:schemeClr val="tx2"/>
          </a:solidFill>
          <a:ln w="9525">
            <a:noFill/>
            <a:miter lim="800000"/>
            <a:headEnd/>
            <a:tailEnd/>
          </a:ln>
          <a:effectLst/>
        </p:spPr>
        <p:txBody>
          <a:bodyPr wrap="none" anchor="ctr"/>
          <a:lstStyle/>
          <a:p>
            <a:pPr>
              <a:defRPr/>
            </a:pPr>
            <a:endParaRPr lang="en-US" sz="2925"/>
          </a:p>
        </p:txBody>
      </p:sp>
      <p:sp>
        <p:nvSpPr>
          <p:cNvPr id="6146" name="Rectangle 2"/>
          <p:cNvSpPr>
            <a:spLocks noGrp="1" noChangeArrowheads="1"/>
          </p:cNvSpPr>
          <p:nvPr>
            <p:ph type="ctrTitle"/>
          </p:nvPr>
        </p:nvSpPr>
        <p:spPr>
          <a:xfrm>
            <a:off x="685800" y="1524002"/>
            <a:ext cx="7772400" cy="1470025"/>
          </a:xfrm>
        </p:spPr>
        <p:txBody>
          <a:bodyPr/>
          <a:lstStyle>
            <a:lvl1pPr algn="r">
              <a:defRPr sz="3000"/>
            </a:lvl1pPr>
          </a:lstStyle>
          <a:p>
            <a:r>
              <a:rPr lang="en-US"/>
              <a:t>Click to edit Master title style</a:t>
            </a:r>
          </a:p>
        </p:txBody>
      </p:sp>
      <p:sp>
        <p:nvSpPr>
          <p:cNvPr id="6147" name="Rectangle 3"/>
          <p:cNvSpPr>
            <a:spLocks noGrp="1" noChangeArrowheads="1"/>
          </p:cNvSpPr>
          <p:nvPr>
            <p:ph type="subTitle" idx="1"/>
          </p:nvPr>
        </p:nvSpPr>
        <p:spPr>
          <a:xfrm>
            <a:off x="2057400" y="3429000"/>
            <a:ext cx="6400800" cy="1752600"/>
          </a:xfrm>
        </p:spPr>
        <p:txBody>
          <a:bodyPr/>
          <a:lstStyle>
            <a:lvl1pPr marL="0" indent="0" algn="r">
              <a:buFont typeface="Wingdings" pitchFamily="2" charset="2"/>
              <a:buNone/>
              <a:defRPr sz="2400"/>
            </a:lvl1pPr>
          </a:lstStyle>
          <a:p>
            <a:r>
              <a:rPr lang="en-US"/>
              <a:t>Click to edit Master subtitle style</a:t>
            </a:r>
          </a:p>
        </p:txBody>
      </p:sp>
      <p:sp>
        <p:nvSpPr>
          <p:cNvPr id="5" name="Rectangle 6"/>
          <p:cNvSpPr>
            <a:spLocks noGrp="1" noChangeArrowheads="1"/>
          </p:cNvSpPr>
          <p:nvPr>
            <p:ph type="sldNum" sz="quarter" idx="10"/>
          </p:nvPr>
        </p:nvSpPr>
        <p:spPr>
          <a:xfrm>
            <a:off x="0" y="6527802"/>
            <a:ext cx="533400" cy="231775"/>
          </a:xfrm>
        </p:spPr>
        <p:txBody>
          <a:bodyPr/>
          <a:lstStyle>
            <a:lvl1pPr>
              <a:defRPr/>
            </a:lvl1pPr>
          </a:lstStyle>
          <a:p>
            <a:pPr>
              <a:defRPr/>
            </a:pPr>
            <a:fld id="{988562A3-4F1F-4147-A1E9-B688BF3F472B}" type="slidenum">
              <a:rPr lang="en-US"/>
              <a:pPr>
                <a:defRPr/>
              </a:pPr>
              <a:t>‹#›</a:t>
            </a:fld>
            <a:endParaRPr lang="en-US"/>
          </a:p>
        </p:txBody>
      </p:sp>
    </p:spTree>
    <p:extLst>
      <p:ext uri="{BB962C8B-B14F-4D97-AF65-F5344CB8AC3E}">
        <p14:creationId xmlns:p14="http://schemas.microsoft.com/office/powerpoint/2010/main" val="3358108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E247F1AA-CEDB-4D2C-96D5-B3A6429C5A2A}" type="slidenum">
              <a:rPr lang="en-US" altLang="en-US"/>
              <a:pPr>
                <a:defRPr/>
              </a:pPr>
              <a:t>‹#›</a:t>
            </a:fld>
            <a:endParaRPr lang="en-US"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7C4203F-DC7E-4610-9102-FF98370B00DC}" type="slidenum">
              <a:rPr lang="en-US"/>
              <a:pPr>
                <a:defRPr/>
              </a:pPr>
              <a:t>‹#›</a:t>
            </a:fld>
            <a:endParaRPr lang="en-US"/>
          </a:p>
        </p:txBody>
      </p:sp>
    </p:spTree>
    <p:extLst>
      <p:ext uri="{BB962C8B-B14F-4D97-AF65-F5344CB8AC3E}">
        <p14:creationId xmlns:p14="http://schemas.microsoft.com/office/powerpoint/2010/main" val="2553552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D52BB46-0574-407E-8575-C2D6B31E8218}" type="slidenum">
              <a:rPr lang="en-US"/>
              <a:pPr>
                <a:defRPr/>
              </a:pPr>
              <a:t>‹#›</a:t>
            </a:fld>
            <a:endParaRPr lang="en-US"/>
          </a:p>
        </p:txBody>
      </p:sp>
    </p:spTree>
    <p:extLst>
      <p:ext uri="{BB962C8B-B14F-4D97-AF65-F5344CB8AC3E}">
        <p14:creationId xmlns:p14="http://schemas.microsoft.com/office/powerpoint/2010/main" val="17340703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805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805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1C0B80C8-C47D-4EFB-B78C-B1D63904B2F1}" type="slidenum">
              <a:rPr lang="en-US"/>
              <a:pPr>
                <a:defRPr/>
              </a:pPr>
              <a:t>‹#›</a:t>
            </a:fld>
            <a:endParaRPr lang="en-US"/>
          </a:p>
        </p:txBody>
      </p:sp>
    </p:spTree>
    <p:extLst>
      <p:ext uri="{BB962C8B-B14F-4D97-AF65-F5344CB8AC3E}">
        <p14:creationId xmlns:p14="http://schemas.microsoft.com/office/powerpoint/2010/main" val="13011877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7D0053ED-586E-4032-970D-855A148914F3}" type="slidenum">
              <a:rPr lang="en-US"/>
              <a:pPr>
                <a:defRPr/>
              </a:pPr>
              <a:t>‹#›</a:t>
            </a:fld>
            <a:endParaRPr lang="en-US"/>
          </a:p>
        </p:txBody>
      </p:sp>
    </p:spTree>
    <p:extLst>
      <p:ext uri="{BB962C8B-B14F-4D97-AF65-F5344CB8AC3E}">
        <p14:creationId xmlns:p14="http://schemas.microsoft.com/office/powerpoint/2010/main" val="3936376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09B3B5BA-7C8F-4FE5-8AA6-6DBEB72AE808}" type="slidenum">
              <a:rPr lang="en-US"/>
              <a:pPr>
                <a:defRPr/>
              </a:pPr>
              <a:t>‹#›</a:t>
            </a:fld>
            <a:endParaRPr lang="en-US"/>
          </a:p>
        </p:txBody>
      </p:sp>
    </p:spTree>
    <p:extLst>
      <p:ext uri="{BB962C8B-B14F-4D97-AF65-F5344CB8AC3E}">
        <p14:creationId xmlns:p14="http://schemas.microsoft.com/office/powerpoint/2010/main" val="30019751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B3BA50D-6D3B-400D-A774-5C1F4E298BB4}" type="slidenum">
              <a:rPr lang="en-US"/>
              <a:pPr>
                <a:defRPr/>
              </a:pPr>
              <a:t>‹#›</a:t>
            </a:fld>
            <a:endParaRPr lang="en-US"/>
          </a:p>
        </p:txBody>
      </p:sp>
    </p:spTree>
    <p:extLst>
      <p:ext uri="{BB962C8B-B14F-4D97-AF65-F5344CB8AC3E}">
        <p14:creationId xmlns:p14="http://schemas.microsoft.com/office/powerpoint/2010/main" val="3057702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8830B41-A71E-4AE9-AF85-92E1D543A1CE}" type="slidenum">
              <a:rPr lang="en-US"/>
              <a:pPr>
                <a:defRPr/>
              </a:pPr>
              <a:t>‹#›</a:t>
            </a:fld>
            <a:endParaRPr lang="en-US"/>
          </a:p>
        </p:txBody>
      </p:sp>
    </p:spTree>
    <p:extLst>
      <p:ext uri="{BB962C8B-B14F-4D97-AF65-F5344CB8AC3E}">
        <p14:creationId xmlns:p14="http://schemas.microsoft.com/office/powerpoint/2010/main" val="3141434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91B32E1-AF84-4D7F-AA7B-26199CE55AB8}" type="slidenum">
              <a:rPr lang="en-US"/>
              <a:pPr>
                <a:defRPr/>
              </a:pPr>
              <a:t>‹#›</a:t>
            </a:fld>
            <a:endParaRPr lang="en-US"/>
          </a:p>
        </p:txBody>
      </p:sp>
    </p:spTree>
    <p:extLst>
      <p:ext uri="{BB962C8B-B14F-4D97-AF65-F5344CB8AC3E}">
        <p14:creationId xmlns:p14="http://schemas.microsoft.com/office/powerpoint/2010/main" val="19223944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59BEC2F-1EE7-4572-A681-E0C18CE2D66C}" type="slidenum">
              <a:rPr lang="en-US"/>
              <a:pPr>
                <a:defRPr/>
              </a:pPr>
              <a:t>‹#›</a:t>
            </a:fld>
            <a:endParaRPr lang="en-US"/>
          </a:p>
        </p:txBody>
      </p:sp>
    </p:spTree>
    <p:extLst>
      <p:ext uri="{BB962C8B-B14F-4D97-AF65-F5344CB8AC3E}">
        <p14:creationId xmlns:p14="http://schemas.microsoft.com/office/powerpoint/2010/main" val="2117885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6130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613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D82875D-313A-4F43-B1C4-218C7CA56B78}" type="slidenum">
              <a:rPr lang="en-US"/>
              <a:pPr>
                <a:defRPr/>
              </a:pPr>
              <a:t>‹#›</a:t>
            </a:fld>
            <a:endParaRPr lang="en-US"/>
          </a:p>
        </p:txBody>
      </p:sp>
    </p:spTree>
    <p:extLst>
      <p:ext uri="{BB962C8B-B14F-4D97-AF65-F5344CB8AC3E}">
        <p14:creationId xmlns:p14="http://schemas.microsoft.com/office/powerpoint/2010/main" val="2578990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05.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theme" Target="../theme/theme9.xml"/><Relationship Id="rId5" Type="http://schemas.openxmlformats.org/officeDocument/2006/relationships/slideLayout" Target="../slideLayouts/slideLayout107.xml"/><Relationship Id="rId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a:defRPr/>
            </a:pPr>
            <a:endParaRPr lang="en-US" altLang="en-US"/>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a:defRPr/>
            </a:pPr>
            <a:endParaRPr lang="en-US" altLang="en-US"/>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fld id="{1454C808-EB59-46BE-B815-0A0248823DF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80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sldNum" sz="quarter" idx="4"/>
          </p:nvPr>
        </p:nvSpPr>
        <p:spPr bwMode="auto">
          <a:xfrm>
            <a:off x="0" y="6610350"/>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fld id="{EA700694-819F-40D1-8D54-498AC259FFB5}" type="slidenum">
              <a:rPr lang="en-US">
                <a:solidFill>
                  <a:srgbClr val="C4CCFF"/>
                </a:solidFill>
                <a:cs typeface="+mn-cs"/>
              </a:rPr>
              <a:pPr>
                <a:defRPr/>
              </a:pPr>
              <a:t>‹#›</a:t>
            </a:fld>
            <a:endParaRPr lang="en-US">
              <a:solidFill>
                <a:srgbClr val="C4CCFF"/>
              </a:solidFill>
              <a:cs typeface="+mn-cs"/>
            </a:endParaRPr>
          </a:p>
        </p:txBody>
      </p:sp>
    </p:spTree>
    <p:extLst>
      <p:ext uri="{BB962C8B-B14F-4D97-AF65-F5344CB8AC3E}">
        <p14:creationId xmlns:p14="http://schemas.microsoft.com/office/powerpoint/2010/main" val="639627778"/>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400" b="1">
          <a:solidFill>
            <a:srgbClr val="FFFFFF"/>
          </a:solidFill>
          <a:latin typeface="+mn-lt"/>
          <a:ea typeface="+mn-ea"/>
          <a:cs typeface="+mn-cs"/>
        </a:defRPr>
      </a:lvl1pPr>
      <a:lvl2pPr marL="571500" indent="-228600" algn="l" rtl="0" eaLnBrk="0" fontAlgn="base" hangingPunct="0">
        <a:spcBef>
          <a:spcPct val="20000"/>
        </a:spcBef>
        <a:spcAft>
          <a:spcPct val="0"/>
        </a:spcAft>
        <a:buChar char="–"/>
        <a:defRPr sz="2400">
          <a:solidFill>
            <a:srgbClr val="FFFFFF"/>
          </a:solidFill>
          <a:latin typeface="+mn-lt"/>
        </a:defRPr>
      </a:lvl2pPr>
      <a:lvl3pPr marL="914400" indent="-228600" algn="l" rtl="0" eaLnBrk="0" fontAlgn="base" hangingPunct="0">
        <a:spcBef>
          <a:spcPct val="20000"/>
        </a:spcBef>
        <a:spcAft>
          <a:spcPct val="0"/>
        </a:spcAft>
        <a:buChar char="•"/>
        <a:defRPr sz="2000">
          <a:solidFill>
            <a:srgbClr val="FFFFFF"/>
          </a:solidFill>
          <a:latin typeface="+mn-lt"/>
        </a:defRPr>
      </a:lvl3pPr>
      <a:lvl4pPr marL="1371600" indent="-228600" algn="l" rtl="0" eaLnBrk="0" fontAlgn="base" hangingPunct="0">
        <a:spcBef>
          <a:spcPct val="20000"/>
        </a:spcBef>
        <a:spcAft>
          <a:spcPct val="0"/>
        </a:spcAft>
        <a:buChar char="–"/>
        <a:defRPr sz="2000">
          <a:solidFill>
            <a:srgbClr val="FFFFFF"/>
          </a:solidFill>
          <a:latin typeface="+mn-lt"/>
        </a:defRPr>
      </a:lvl4pPr>
      <a:lvl5pPr marL="1828800" indent="-228600" algn="l" rtl="0" eaLnBrk="0" fontAlgn="base" hangingPunct="0">
        <a:spcBef>
          <a:spcPct val="20000"/>
        </a:spcBef>
        <a:spcAft>
          <a:spcPct val="0"/>
        </a:spcAft>
        <a:buChar char="»"/>
        <a:defRPr sz="2000">
          <a:solidFill>
            <a:srgbClr val="FFFFFF"/>
          </a:solidFill>
          <a:latin typeface="+mn-lt"/>
        </a:defRPr>
      </a:lvl5pPr>
      <a:lvl6pPr marL="2286000" indent="-228600" algn="l" rtl="0" fontAlgn="base">
        <a:spcBef>
          <a:spcPct val="20000"/>
        </a:spcBef>
        <a:spcAft>
          <a:spcPct val="0"/>
        </a:spcAft>
        <a:buChar char="»"/>
        <a:defRPr sz="2000">
          <a:solidFill>
            <a:srgbClr val="FFFFFF"/>
          </a:solidFill>
          <a:latin typeface="+mn-lt"/>
        </a:defRPr>
      </a:lvl6pPr>
      <a:lvl7pPr marL="2743200" indent="-228600" algn="l" rtl="0" fontAlgn="base">
        <a:spcBef>
          <a:spcPct val="20000"/>
        </a:spcBef>
        <a:spcAft>
          <a:spcPct val="0"/>
        </a:spcAft>
        <a:buChar char="»"/>
        <a:defRPr sz="2000">
          <a:solidFill>
            <a:srgbClr val="FFFFFF"/>
          </a:solidFill>
          <a:latin typeface="+mn-lt"/>
        </a:defRPr>
      </a:lvl7pPr>
      <a:lvl8pPr marL="3200400" indent="-228600" algn="l" rtl="0" fontAlgn="base">
        <a:spcBef>
          <a:spcPct val="20000"/>
        </a:spcBef>
        <a:spcAft>
          <a:spcPct val="0"/>
        </a:spcAft>
        <a:buChar char="»"/>
        <a:defRPr sz="2000">
          <a:solidFill>
            <a:srgbClr val="FFFFFF"/>
          </a:solidFill>
          <a:latin typeface="+mn-lt"/>
        </a:defRPr>
      </a:lvl8pPr>
      <a:lvl9pPr marL="36576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339"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cs typeface="Arial" pitchFamily="34" charset="0"/>
              </a:defRPr>
            </a:lvl1pPr>
          </a:lstStyle>
          <a:p>
            <a:pPr>
              <a:defRPr/>
            </a:pPr>
            <a:endParaRPr lang="en-US" altLang="en-US">
              <a:solidFill>
                <a:srgbClr val="000000"/>
              </a:solidFill>
            </a:endParaRPr>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cs typeface="Arial" pitchFamily="34" charset="0"/>
              </a:defRPr>
            </a:lvl1pPr>
          </a:lstStyle>
          <a:p>
            <a:pPr>
              <a:defRPr/>
            </a:pPr>
            <a:endParaRPr lang="en-US" altLang="en-US">
              <a:solidFill>
                <a:srgbClr val="000000"/>
              </a:solidFill>
            </a:endParaRPr>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fld id="{1454C808-EB59-46BE-B815-0A0248823DF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531704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EB0A5DA-EB00-47C5-B298-E7019E32C056}" type="slidenum">
              <a:rPr lang="en-US">
                <a:solidFill>
                  <a:srgbClr val="000000"/>
                </a:solidFill>
                <a:cs typeface="+mn-cs"/>
              </a:rPr>
              <a:pPr>
                <a:defRPr/>
              </a:pPr>
              <a:t>‹#›</a:t>
            </a:fld>
            <a:endParaRPr lang="en-US">
              <a:solidFill>
                <a:srgbClr val="000000"/>
              </a:solidFill>
              <a:cs typeface="+mn-cs"/>
            </a:endParaRPr>
          </a:p>
        </p:txBody>
      </p:sp>
    </p:spTree>
    <p:extLst>
      <p:ext uri="{BB962C8B-B14F-4D97-AF65-F5344CB8AC3E}">
        <p14:creationId xmlns:p14="http://schemas.microsoft.com/office/powerpoint/2010/main" val="413361204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80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sldNum" sz="quarter" idx="4"/>
          </p:nvPr>
        </p:nvSpPr>
        <p:spPr bwMode="auto">
          <a:xfrm>
            <a:off x="0" y="6610350"/>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fld id="{EA700694-819F-40D1-8D54-498AC259FFB5}" type="slidenum">
              <a:rPr lang="en-US">
                <a:solidFill>
                  <a:srgbClr val="C4CCFF"/>
                </a:solidFill>
                <a:cs typeface="+mn-cs"/>
              </a:rPr>
              <a:pPr>
                <a:defRPr/>
              </a:pPr>
              <a:t>‹#›</a:t>
            </a:fld>
            <a:endParaRPr lang="en-US">
              <a:solidFill>
                <a:srgbClr val="C4CCFF"/>
              </a:solidFill>
              <a:cs typeface="+mn-cs"/>
            </a:endParaRPr>
          </a:p>
        </p:txBody>
      </p:sp>
    </p:spTree>
    <p:extLst>
      <p:ext uri="{BB962C8B-B14F-4D97-AF65-F5344CB8AC3E}">
        <p14:creationId xmlns:p14="http://schemas.microsoft.com/office/powerpoint/2010/main" val="2304231462"/>
      </p:ext>
    </p:extLst>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400" b="1">
          <a:solidFill>
            <a:srgbClr val="FFFFFF"/>
          </a:solidFill>
          <a:latin typeface="+mn-lt"/>
          <a:ea typeface="+mn-ea"/>
          <a:cs typeface="+mn-cs"/>
        </a:defRPr>
      </a:lvl1pPr>
      <a:lvl2pPr marL="571500" indent="-228600" algn="l" rtl="0" eaLnBrk="0" fontAlgn="base" hangingPunct="0">
        <a:spcBef>
          <a:spcPct val="20000"/>
        </a:spcBef>
        <a:spcAft>
          <a:spcPct val="0"/>
        </a:spcAft>
        <a:buChar char="–"/>
        <a:defRPr sz="2400">
          <a:solidFill>
            <a:srgbClr val="FFFFFF"/>
          </a:solidFill>
          <a:latin typeface="+mn-lt"/>
        </a:defRPr>
      </a:lvl2pPr>
      <a:lvl3pPr marL="914400" indent="-228600" algn="l" rtl="0" eaLnBrk="0" fontAlgn="base" hangingPunct="0">
        <a:spcBef>
          <a:spcPct val="20000"/>
        </a:spcBef>
        <a:spcAft>
          <a:spcPct val="0"/>
        </a:spcAft>
        <a:buChar char="•"/>
        <a:defRPr sz="2000">
          <a:solidFill>
            <a:srgbClr val="FFFFFF"/>
          </a:solidFill>
          <a:latin typeface="+mn-lt"/>
        </a:defRPr>
      </a:lvl3pPr>
      <a:lvl4pPr marL="1371600" indent="-228600" algn="l" rtl="0" eaLnBrk="0" fontAlgn="base" hangingPunct="0">
        <a:spcBef>
          <a:spcPct val="20000"/>
        </a:spcBef>
        <a:spcAft>
          <a:spcPct val="0"/>
        </a:spcAft>
        <a:buChar char="–"/>
        <a:defRPr sz="2000">
          <a:solidFill>
            <a:srgbClr val="FFFFFF"/>
          </a:solidFill>
          <a:latin typeface="+mn-lt"/>
        </a:defRPr>
      </a:lvl4pPr>
      <a:lvl5pPr marL="1828800" indent="-228600" algn="l" rtl="0" eaLnBrk="0" fontAlgn="base" hangingPunct="0">
        <a:spcBef>
          <a:spcPct val="20000"/>
        </a:spcBef>
        <a:spcAft>
          <a:spcPct val="0"/>
        </a:spcAft>
        <a:buChar char="»"/>
        <a:defRPr sz="2000">
          <a:solidFill>
            <a:srgbClr val="FFFFFF"/>
          </a:solidFill>
          <a:latin typeface="+mn-lt"/>
        </a:defRPr>
      </a:lvl5pPr>
      <a:lvl6pPr marL="2286000" indent="-228600" algn="l" rtl="0" fontAlgn="base">
        <a:spcBef>
          <a:spcPct val="20000"/>
        </a:spcBef>
        <a:spcAft>
          <a:spcPct val="0"/>
        </a:spcAft>
        <a:buChar char="»"/>
        <a:defRPr sz="2000">
          <a:solidFill>
            <a:srgbClr val="FFFFFF"/>
          </a:solidFill>
          <a:latin typeface="+mn-lt"/>
        </a:defRPr>
      </a:lvl6pPr>
      <a:lvl7pPr marL="2743200" indent="-228600" algn="l" rtl="0" fontAlgn="base">
        <a:spcBef>
          <a:spcPct val="20000"/>
        </a:spcBef>
        <a:spcAft>
          <a:spcPct val="0"/>
        </a:spcAft>
        <a:buChar char="»"/>
        <a:defRPr sz="2000">
          <a:solidFill>
            <a:srgbClr val="FFFFFF"/>
          </a:solidFill>
          <a:latin typeface="+mn-lt"/>
        </a:defRPr>
      </a:lvl7pPr>
      <a:lvl8pPr marL="3200400" indent="-228600" algn="l" rtl="0" fontAlgn="base">
        <a:spcBef>
          <a:spcPct val="20000"/>
        </a:spcBef>
        <a:spcAft>
          <a:spcPct val="0"/>
        </a:spcAft>
        <a:buChar char="»"/>
        <a:defRPr sz="2000">
          <a:solidFill>
            <a:srgbClr val="FFFFFF"/>
          </a:solidFill>
          <a:latin typeface="+mn-lt"/>
        </a:defRPr>
      </a:lvl8pPr>
      <a:lvl9pPr marL="36576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86C5AC5-570E-4F4D-9308-80B61D934858}" type="datetimeFigureOut">
              <a:rPr lang="en-US" smtClean="0">
                <a:solidFill>
                  <a:prstClr val="black">
                    <a:tint val="75000"/>
                  </a:prstClr>
                </a:solidFill>
                <a:latin typeface="Calibri"/>
                <a:cs typeface="+mn-cs"/>
              </a:rPr>
              <a:pPr fontAlgn="auto">
                <a:spcBef>
                  <a:spcPts val="0"/>
                </a:spcBef>
                <a:spcAft>
                  <a:spcPts val="0"/>
                </a:spcAft>
              </a:pPr>
              <a:t>7/14/22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591D080-A23F-4BE7-9B5E-0FCF5FAED9E9}"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5898999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050">
                <a:solidFill>
                  <a:schemeClr val="tx2"/>
                </a:solidFill>
              </a:defRPr>
            </a:lvl1pPr>
          </a:lstStyle>
          <a:p>
            <a:r>
              <a:rPr lang="en-US"/>
              <a:t>10/13/16</a:t>
            </a:r>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05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925"/>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050" b="1">
                <a:solidFill>
                  <a:srgbClr val="FFFFFF"/>
                </a:solidFill>
              </a:defRPr>
            </a:lvl1pPr>
          </a:lstStyle>
          <a:p>
            <a:fld id="{1F96A1B4-F50E-4342-A9A1-BE61C51E354C}" type="slidenum">
              <a:rPr lang="en-US" smtClean="0"/>
              <a:pPr/>
              <a:t>‹#›</a:t>
            </a:fld>
            <a:endParaRPr lang="en-US"/>
          </a:p>
        </p:txBody>
      </p:sp>
    </p:spTree>
    <p:extLst>
      <p:ext uri="{BB962C8B-B14F-4D97-AF65-F5344CB8AC3E}">
        <p14:creationId xmlns:p14="http://schemas.microsoft.com/office/powerpoint/2010/main" val="228183297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hf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30" indent="-240030"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60" indent="-205740" algn="l" rtl="0" eaLnBrk="1" latinLnBrk="0" hangingPunct="1">
        <a:spcBef>
          <a:spcPts val="413"/>
        </a:spcBef>
        <a:buClr>
          <a:schemeClr val="accent1"/>
        </a:buClr>
        <a:buSzPct val="70000"/>
        <a:buFont typeface="Wingdings 2"/>
        <a:buChar char=""/>
        <a:defRPr kumimoji="0" sz="1950" kern="1200">
          <a:solidFill>
            <a:schemeClr val="tx1"/>
          </a:solidFill>
          <a:latin typeface="+mn-lt"/>
          <a:ea typeface="+mn-ea"/>
          <a:cs typeface="+mn-cs"/>
        </a:defRPr>
      </a:lvl2pPr>
      <a:lvl3pPr marL="685800" indent="-171450"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700" indent="-171450"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600" indent="-171450"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2"/>
            <a:ext cx="8229600" cy="4805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sldNum" sz="quarter" idx="4"/>
          </p:nvPr>
        </p:nvSpPr>
        <p:spPr bwMode="auto">
          <a:xfrm>
            <a:off x="1" y="6610350"/>
            <a:ext cx="4064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600"/>
            </a:lvl1pPr>
          </a:lstStyle>
          <a:p>
            <a:pPr>
              <a:defRPr/>
            </a:pPr>
            <a:fld id="{EA700694-819F-40D1-8D54-498AC259FFB5}" type="slidenum">
              <a:rPr lang="en-US"/>
              <a:pPr>
                <a:defRPr/>
              </a:pPr>
              <a:t>‹#›</a:t>
            </a:fld>
            <a:endParaRPr lang="en-US"/>
          </a:p>
        </p:txBody>
      </p:sp>
    </p:spTree>
    <p:extLst>
      <p:ext uri="{BB962C8B-B14F-4D97-AF65-F5344CB8AC3E}">
        <p14:creationId xmlns:p14="http://schemas.microsoft.com/office/powerpoint/2010/main" val="2465614730"/>
      </p:ext>
    </p:extLst>
  </p:cSld>
  <p:clrMap bg1="dk2" tx1="lt1" bg2="dk1"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Lst>
  <p:hf hdr="0" ft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charset="0"/>
        </a:defRPr>
      </a:lvl2pPr>
      <a:lvl3pPr algn="ctr" rtl="0" eaLnBrk="0" fontAlgn="base" hangingPunct="0">
        <a:spcBef>
          <a:spcPct val="0"/>
        </a:spcBef>
        <a:spcAft>
          <a:spcPct val="0"/>
        </a:spcAft>
        <a:defRPr sz="2400" b="1">
          <a:solidFill>
            <a:schemeClr val="tx2"/>
          </a:solidFill>
          <a:latin typeface="Arial" charset="0"/>
        </a:defRPr>
      </a:lvl3pPr>
      <a:lvl4pPr algn="ctr" rtl="0" eaLnBrk="0" fontAlgn="base" hangingPunct="0">
        <a:spcBef>
          <a:spcPct val="0"/>
        </a:spcBef>
        <a:spcAft>
          <a:spcPct val="0"/>
        </a:spcAft>
        <a:defRPr sz="2400" b="1">
          <a:solidFill>
            <a:schemeClr val="tx2"/>
          </a:solidFill>
          <a:latin typeface="Arial" charset="0"/>
        </a:defRPr>
      </a:lvl4pPr>
      <a:lvl5pPr algn="ctr" rtl="0" eaLnBrk="0" fontAlgn="base" hangingPunct="0">
        <a:spcBef>
          <a:spcPct val="0"/>
        </a:spcBef>
        <a:spcAft>
          <a:spcPct val="0"/>
        </a:spcAft>
        <a:defRPr sz="2400" b="1">
          <a:solidFill>
            <a:schemeClr val="tx2"/>
          </a:solidFill>
          <a:latin typeface="Arial" charset="0"/>
        </a:defRPr>
      </a:lvl5pPr>
      <a:lvl6pPr marL="342900" algn="ctr" rtl="0" fontAlgn="base">
        <a:spcBef>
          <a:spcPct val="0"/>
        </a:spcBef>
        <a:spcAft>
          <a:spcPct val="0"/>
        </a:spcAft>
        <a:defRPr sz="2400" b="1">
          <a:solidFill>
            <a:schemeClr val="tx2"/>
          </a:solidFill>
          <a:latin typeface="Arial" charset="0"/>
        </a:defRPr>
      </a:lvl6pPr>
      <a:lvl7pPr marL="685800" algn="ctr" rtl="0" fontAlgn="base">
        <a:spcBef>
          <a:spcPct val="0"/>
        </a:spcBef>
        <a:spcAft>
          <a:spcPct val="0"/>
        </a:spcAft>
        <a:defRPr sz="2400" b="1">
          <a:solidFill>
            <a:schemeClr val="tx2"/>
          </a:solidFill>
          <a:latin typeface="Arial" charset="0"/>
        </a:defRPr>
      </a:lvl7pPr>
      <a:lvl8pPr marL="1028700" algn="ctr" rtl="0" fontAlgn="base">
        <a:spcBef>
          <a:spcPct val="0"/>
        </a:spcBef>
        <a:spcAft>
          <a:spcPct val="0"/>
        </a:spcAft>
        <a:defRPr sz="2400" b="1">
          <a:solidFill>
            <a:schemeClr val="tx2"/>
          </a:solidFill>
          <a:latin typeface="Arial" charset="0"/>
        </a:defRPr>
      </a:lvl8pPr>
      <a:lvl9pPr marL="1371600" algn="ctr" rtl="0" fontAlgn="base">
        <a:spcBef>
          <a:spcPct val="0"/>
        </a:spcBef>
        <a:spcAft>
          <a:spcPct val="0"/>
        </a:spcAft>
        <a:defRPr sz="24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800" b="1">
          <a:solidFill>
            <a:srgbClr val="FFFFFF"/>
          </a:solidFill>
          <a:latin typeface="+mn-lt"/>
          <a:ea typeface="+mn-ea"/>
          <a:cs typeface="+mn-cs"/>
        </a:defRPr>
      </a:lvl1pPr>
      <a:lvl2pPr marL="428625" indent="-171450" algn="l" rtl="0" eaLnBrk="0" fontAlgn="base" hangingPunct="0">
        <a:spcBef>
          <a:spcPct val="20000"/>
        </a:spcBef>
        <a:spcAft>
          <a:spcPct val="0"/>
        </a:spcAft>
        <a:buChar char="–"/>
        <a:defRPr sz="1800">
          <a:solidFill>
            <a:srgbClr val="FFFFFF"/>
          </a:solidFill>
          <a:latin typeface="+mn-lt"/>
        </a:defRPr>
      </a:lvl2pPr>
      <a:lvl3pPr marL="685800" indent="-171450" algn="l" rtl="0" eaLnBrk="0" fontAlgn="base" hangingPunct="0">
        <a:spcBef>
          <a:spcPct val="20000"/>
        </a:spcBef>
        <a:spcAft>
          <a:spcPct val="0"/>
        </a:spcAft>
        <a:buChar char="•"/>
        <a:defRPr sz="1500">
          <a:solidFill>
            <a:srgbClr val="FFFFFF"/>
          </a:solidFill>
          <a:latin typeface="+mn-lt"/>
        </a:defRPr>
      </a:lvl3pPr>
      <a:lvl4pPr marL="1028700" indent="-171450" algn="l" rtl="0" eaLnBrk="0" fontAlgn="base" hangingPunct="0">
        <a:spcBef>
          <a:spcPct val="20000"/>
        </a:spcBef>
        <a:spcAft>
          <a:spcPct val="0"/>
        </a:spcAft>
        <a:buChar char="–"/>
        <a:defRPr sz="1500">
          <a:solidFill>
            <a:srgbClr val="FFFFFF"/>
          </a:solidFill>
          <a:latin typeface="+mn-lt"/>
        </a:defRPr>
      </a:lvl4pPr>
      <a:lvl5pPr marL="1371600" indent="-171450" algn="l" rtl="0" eaLnBrk="0" fontAlgn="base" hangingPunct="0">
        <a:spcBef>
          <a:spcPct val="20000"/>
        </a:spcBef>
        <a:spcAft>
          <a:spcPct val="0"/>
        </a:spcAft>
        <a:buChar char="»"/>
        <a:defRPr sz="1500">
          <a:solidFill>
            <a:srgbClr val="FFFFFF"/>
          </a:solidFill>
          <a:latin typeface="+mn-lt"/>
        </a:defRPr>
      </a:lvl5pPr>
      <a:lvl6pPr marL="1714500" indent="-171450" algn="l" rtl="0" fontAlgn="base">
        <a:spcBef>
          <a:spcPct val="20000"/>
        </a:spcBef>
        <a:spcAft>
          <a:spcPct val="0"/>
        </a:spcAft>
        <a:buChar char="»"/>
        <a:defRPr sz="1500">
          <a:solidFill>
            <a:srgbClr val="FFFFFF"/>
          </a:solidFill>
          <a:latin typeface="+mn-lt"/>
        </a:defRPr>
      </a:lvl6pPr>
      <a:lvl7pPr marL="2057400" indent="-171450" algn="l" rtl="0" fontAlgn="base">
        <a:spcBef>
          <a:spcPct val="20000"/>
        </a:spcBef>
        <a:spcAft>
          <a:spcPct val="0"/>
        </a:spcAft>
        <a:buChar char="»"/>
        <a:defRPr sz="1500">
          <a:solidFill>
            <a:srgbClr val="FFFFFF"/>
          </a:solidFill>
          <a:latin typeface="+mn-lt"/>
        </a:defRPr>
      </a:lvl7pPr>
      <a:lvl8pPr marL="2400300" indent="-171450" algn="l" rtl="0" fontAlgn="base">
        <a:spcBef>
          <a:spcPct val="20000"/>
        </a:spcBef>
        <a:spcAft>
          <a:spcPct val="0"/>
        </a:spcAft>
        <a:buChar char="»"/>
        <a:defRPr sz="1500">
          <a:solidFill>
            <a:srgbClr val="FFFFFF"/>
          </a:solidFill>
          <a:latin typeface="+mn-lt"/>
        </a:defRPr>
      </a:lvl8pPr>
      <a:lvl9pPr marL="2743200" indent="-171450" algn="l" rtl="0" fontAlgn="base">
        <a:spcBef>
          <a:spcPct val="20000"/>
        </a:spcBef>
        <a:spcAft>
          <a:spcPct val="0"/>
        </a:spcAft>
        <a:buChar char="»"/>
        <a:defRPr sz="1500">
          <a:solidFill>
            <a:srgbClr val="FFFFF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219200" y="6356350"/>
            <a:ext cx="6858000" cy="365125"/>
          </a:xfrm>
          <a:prstGeom prst="rect">
            <a:avLst/>
          </a:prstGeom>
        </p:spPr>
        <p:txBody>
          <a:bodyPr vert="horz" lIns="91440" tIns="45720" rIns="91440" bIns="45720" rtlCol="0" anchor="ctr"/>
          <a:lstStyle>
            <a:lvl1pPr algn="ctr">
              <a:defRPr sz="1000">
                <a:solidFill>
                  <a:srgbClr val="172A3A"/>
                </a:solidFill>
                <a:latin typeface="Arial" pitchFamily="34" charset="0"/>
                <a:cs typeface="Arial" pitchFamily="34" charset="0"/>
              </a:defRPr>
            </a:lvl1pPr>
          </a:lstStyle>
          <a:p>
            <a:r>
              <a:rPr lang="en-US" dirty="0"/>
              <a:t>Peterson Institute for International Economics  |  1750 Massachusetts Ave., NW  |  Washington, DC  20036</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i="1">
                <a:solidFill>
                  <a:srgbClr val="172A3A"/>
                </a:solidFill>
                <a:latin typeface="Arial" pitchFamily="34" charset="0"/>
                <a:cs typeface="Arial" pitchFamily="34" charset="0"/>
              </a:defRPr>
            </a:lvl1pPr>
          </a:lstStyle>
          <a:p>
            <a:fld id="{F5B96425-3B17-4A79-94CF-4199F6356F23}" type="datetimeFigureOut">
              <a:rPr lang="en-US" smtClean="0"/>
              <a:pPr/>
              <a:t>7/14/22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172A3A"/>
                </a:solidFill>
                <a:latin typeface="Arial" pitchFamily="34" charset="0"/>
                <a:cs typeface="Arial" pitchFamily="34" charset="0"/>
              </a:defRPr>
            </a:lvl1pPr>
          </a:lstStyle>
          <a:p>
            <a:fld id="{778DCDDD-39C2-4E65-B7C4-6894F02AC3BC}" type="slidenum">
              <a:rPr lang="en-US" smtClean="0"/>
              <a:pPr/>
              <a:t>‹#›</a:t>
            </a:fld>
            <a:endParaRPr lang="en-US" dirty="0"/>
          </a:p>
        </p:txBody>
      </p:sp>
    </p:spTree>
    <p:extLst>
      <p:ext uri="{BB962C8B-B14F-4D97-AF65-F5344CB8AC3E}">
        <p14:creationId xmlns:p14="http://schemas.microsoft.com/office/powerpoint/2010/main" val="416482132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p:txStyles>
    <p:titleStyle>
      <a:lvl1pPr algn="ctr" defTabSz="914400" rtl="0" eaLnBrk="1" latinLnBrk="0" hangingPunct="1">
        <a:spcBef>
          <a:spcPct val="0"/>
        </a:spcBef>
        <a:buNone/>
        <a:defRPr sz="4400" b="1" kern="1200">
          <a:solidFill>
            <a:srgbClr val="172A3A"/>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36719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36719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36719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36719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3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4.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04.xml"/></Relationships>
</file>

<file path=ppt/slides/_rels/slide3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04.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7.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54C3DBAD-CDCC-47D8-848A-B0816907D7A9}" type="slidenum">
              <a:rPr lang="en-US" altLang="en-US" smtClean="0">
                <a:latin typeface="Arial" charset="0"/>
                <a:cs typeface="Arial" charset="0"/>
              </a:rPr>
              <a:pPr/>
              <a:t>1</a:t>
            </a:fld>
            <a:endParaRPr lang="en-US" altLang="en-US">
              <a:latin typeface="Arial" charset="0"/>
              <a:cs typeface="Arial" charset="0"/>
            </a:endParaRPr>
          </a:p>
        </p:txBody>
      </p:sp>
      <p:sp>
        <p:nvSpPr>
          <p:cNvPr id="231426" name="Text Box 2"/>
          <p:cNvSpPr txBox="1">
            <a:spLocks noChangeArrowheads="1"/>
          </p:cNvSpPr>
          <p:nvPr/>
        </p:nvSpPr>
        <p:spPr bwMode="auto">
          <a:xfrm>
            <a:off x="304800" y="457200"/>
            <a:ext cx="8610600" cy="584775"/>
          </a:xfrm>
          <a:prstGeom prst="rect">
            <a:avLst/>
          </a:prstGeom>
          <a:noFill/>
          <a:ln w="9525">
            <a:noFill/>
            <a:miter lim="800000"/>
            <a:headEnd/>
            <a:tailEnd/>
          </a:ln>
          <a:effectLst/>
        </p:spPr>
        <p:txBody>
          <a:bodyPr>
            <a:spAutoFit/>
          </a:bodyPr>
          <a:lstStyle/>
          <a:p>
            <a:pPr algn="ctr">
              <a:defRPr/>
            </a:pPr>
            <a:r>
              <a:rPr lang="en-US" sz="3200" b="1" dirty="0">
                <a:effectLst>
                  <a:outerShdw blurRad="38100" dist="38100" dir="2700000" algn="tl">
                    <a:srgbClr val="C0C0C0"/>
                  </a:outerShdw>
                </a:effectLst>
                <a:latin typeface="Arial" pitchFamily="34" charset="0"/>
                <a:cs typeface="Arial" pitchFamily="34" charset="0"/>
              </a:rPr>
              <a:t>Choice Architecture and Nudges</a:t>
            </a:r>
          </a:p>
        </p:txBody>
      </p:sp>
      <p:sp>
        <p:nvSpPr>
          <p:cNvPr id="16388" name="Text Box 3"/>
          <p:cNvSpPr txBox="1">
            <a:spLocks noChangeArrowheads="1"/>
          </p:cNvSpPr>
          <p:nvPr/>
        </p:nvSpPr>
        <p:spPr bwMode="auto">
          <a:xfrm>
            <a:off x="1524000" y="5417403"/>
            <a:ext cx="6324600" cy="830997"/>
          </a:xfrm>
          <a:prstGeom prst="rect">
            <a:avLst/>
          </a:prstGeom>
          <a:noFill/>
          <a:ln w="9525">
            <a:noFill/>
            <a:miter lim="800000"/>
            <a:headEnd/>
            <a:tailEnd/>
          </a:ln>
        </p:spPr>
        <p:txBody>
          <a:bodyPr>
            <a:spAutoFit/>
          </a:bodyPr>
          <a:lstStyle/>
          <a:p>
            <a:pPr algn="ctr"/>
            <a:r>
              <a:rPr lang="en-US" sz="2400" dirty="0">
                <a:latin typeface="Helvetica" charset="0"/>
              </a:rPr>
              <a:t>David </a:t>
            </a:r>
            <a:r>
              <a:rPr lang="en-US" sz="2400" dirty="0" err="1">
                <a:latin typeface="Helvetica" charset="0"/>
              </a:rPr>
              <a:t>Laibson</a:t>
            </a:r>
            <a:endParaRPr lang="en-US" sz="2400" dirty="0">
              <a:latin typeface="Helvetica" charset="0"/>
            </a:endParaRPr>
          </a:p>
          <a:p>
            <a:pPr algn="ctr"/>
            <a:r>
              <a:rPr lang="en-US" sz="2400" dirty="0">
                <a:latin typeface="Helvetica" charset="0"/>
              </a:rPr>
              <a:t>July 15, 2022</a:t>
            </a:r>
          </a:p>
        </p:txBody>
      </p:sp>
      <p:sp>
        <p:nvSpPr>
          <p:cNvPr id="16389" name="Text Box 5"/>
          <p:cNvSpPr txBox="1">
            <a:spLocks noChangeArrowheads="1"/>
          </p:cNvSpPr>
          <p:nvPr/>
        </p:nvSpPr>
        <p:spPr bwMode="auto">
          <a:xfrm>
            <a:off x="8959850" y="3581400"/>
            <a:ext cx="184150" cy="366713"/>
          </a:xfrm>
          <a:prstGeom prst="rect">
            <a:avLst/>
          </a:prstGeom>
          <a:noFill/>
          <a:ln w="9525">
            <a:noFill/>
            <a:miter lim="800000"/>
            <a:headEnd/>
            <a:tailEnd/>
          </a:ln>
        </p:spPr>
        <p:txBody>
          <a:bodyPr wrap="none">
            <a:spAutoFit/>
          </a:bodyPr>
          <a:lstStyle/>
          <a:p>
            <a:pPr algn="ctr"/>
            <a:endParaRPr lang="en-US" sz="1800">
              <a:latin typeface="Helvetica" charset="0"/>
            </a:endParaRPr>
          </a:p>
        </p:txBody>
      </p:sp>
      <p:pic>
        <p:nvPicPr>
          <p:cNvPr id="372738" name="Picture 2" descr="Artificial Intelligence Can Prevent Enormous Amounts Of Damage And ...">
            <a:extLst>
              <a:ext uri="{FF2B5EF4-FFF2-40B4-BE49-F238E27FC236}">
                <a16:creationId xmlns:a16="http://schemas.microsoft.com/office/drawing/2014/main" id="{37B3147B-E969-4A36-96DA-A81F17910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695567"/>
            <a:ext cx="5372100" cy="358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0092"/>
            <a:ext cx="8229600" cy="708422"/>
          </a:xfrm>
        </p:spPr>
        <p:txBody>
          <a:bodyPr>
            <a:normAutofit/>
          </a:bodyPr>
          <a:lstStyle/>
          <a:p>
            <a:r>
              <a:rPr lang="en-US" dirty="0">
                <a:solidFill>
                  <a:srgbClr val="FFFFFF"/>
                </a:solidFill>
              </a:rPr>
              <a:t>Savings Experiment in Afghanistan</a:t>
            </a:r>
            <a:endParaRPr lang="en-US" sz="2025" dirty="0">
              <a:solidFill>
                <a:srgbClr val="FFFFFF"/>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77540338"/>
              </p:ext>
            </p:extLst>
          </p:nvPr>
        </p:nvGraphicFramePr>
        <p:xfrm>
          <a:off x="457200" y="928514"/>
          <a:ext cx="8229600" cy="501508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791200" y="6351940"/>
            <a:ext cx="3204723" cy="300082"/>
          </a:xfrm>
          <a:prstGeom prst="rect">
            <a:avLst/>
          </a:prstGeom>
          <a:noFill/>
        </p:spPr>
        <p:txBody>
          <a:bodyPr wrap="none" rtlCol="0">
            <a:spAutoFit/>
          </a:bodyPr>
          <a:lstStyle/>
          <a:p>
            <a:pPr defTabSz="685800"/>
            <a:r>
              <a:rPr lang="en-US" sz="1350" dirty="0" err="1">
                <a:solidFill>
                  <a:srgbClr val="FFFFFF"/>
                </a:solidFill>
                <a:cs typeface="+mn-cs"/>
              </a:rPr>
              <a:t>Blumenstock</a:t>
            </a:r>
            <a:r>
              <a:rPr lang="en-US" sz="1350" dirty="0">
                <a:solidFill>
                  <a:srgbClr val="FFFFFF"/>
                </a:solidFill>
                <a:cs typeface="+mn-cs"/>
              </a:rPr>
              <a:t>, Callen, and Ghani (2018)</a:t>
            </a:r>
          </a:p>
        </p:txBody>
      </p:sp>
    </p:spTree>
    <p:extLst>
      <p:ext uri="{BB962C8B-B14F-4D97-AF65-F5344CB8AC3E}">
        <p14:creationId xmlns:p14="http://schemas.microsoft.com/office/powerpoint/2010/main" val="40399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0" bldStep="ptIn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0" categoryIdx="1" bldStep="ptIn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0" categoryIdx="2" bldStep="ptIn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1" categoryIdx="0" bldStep="ptIn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1" categoryIdx="1"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1" categoryIdx="2"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972B8E74-E8B5-4727-B680-8CAB64319AA4}" type="slidenum">
              <a:rPr lang="en-US" altLang="en-US" smtClean="0">
                <a:latin typeface="Arial" charset="0"/>
                <a:cs typeface="Arial" charset="0"/>
              </a:rPr>
              <a:pPr/>
              <a:t>11</a:t>
            </a:fld>
            <a:endParaRPr lang="en-US" altLang="en-US">
              <a:latin typeface="Arial" charset="0"/>
              <a:cs typeface="Arial" charset="0"/>
            </a:endParaRPr>
          </a:p>
        </p:txBody>
      </p:sp>
      <p:sp>
        <p:nvSpPr>
          <p:cNvPr id="23555" name="Rectangle 2"/>
          <p:cNvSpPr>
            <a:spLocks noGrp="1" noChangeArrowheads="1"/>
          </p:cNvSpPr>
          <p:nvPr>
            <p:ph type="title"/>
          </p:nvPr>
        </p:nvSpPr>
        <p:spPr/>
        <p:txBody>
          <a:bodyPr/>
          <a:lstStyle/>
          <a:p>
            <a:pPr eaLnBrk="1" hangingPunct="1"/>
            <a:r>
              <a:rPr lang="en-US" sz="3200" dirty="0"/>
              <a:t>Gauging employee attitudes to automatic enrollment</a:t>
            </a:r>
          </a:p>
        </p:txBody>
      </p:sp>
      <p:sp>
        <p:nvSpPr>
          <p:cNvPr id="280579" name="Rectangle 3"/>
          <p:cNvSpPr>
            <a:spLocks noGrp="1" noChangeArrowheads="1"/>
          </p:cNvSpPr>
          <p:nvPr>
            <p:ph type="body" idx="1"/>
          </p:nvPr>
        </p:nvSpPr>
        <p:spPr>
          <a:xfrm>
            <a:off x="457200" y="1600200"/>
            <a:ext cx="8686800" cy="5008563"/>
          </a:xfrm>
        </p:spPr>
        <p:txBody>
          <a:bodyPr/>
          <a:lstStyle/>
          <a:p>
            <a:pPr eaLnBrk="1" hangingPunct="1"/>
            <a:r>
              <a:rPr lang="en-US" sz="2400" dirty="0"/>
              <a:t>In surveys, 97% of employees in auto-enrollment firms report that they approve of </a:t>
            </a:r>
            <a:r>
              <a:rPr lang="en-US" sz="2400" dirty="0">
                <a:solidFill>
                  <a:srgbClr val="008000"/>
                </a:solidFill>
              </a:rPr>
              <a:t>auto-enrollment</a:t>
            </a:r>
            <a:r>
              <a:rPr lang="en-US" sz="2400" dirty="0"/>
              <a:t>.</a:t>
            </a:r>
          </a:p>
          <a:p>
            <a:pPr eaLnBrk="1" hangingPunct="1"/>
            <a:r>
              <a:rPr lang="en-US" sz="2400" dirty="0"/>
              <a:t>Even among employees who opt out of </a:t>
            </a:r>
            <a:r>
              <a:rPr lang="en-US" sz="2400" dirty="0">
                <a:solidFill>
                  <a:srgbClr val="008000"/>
                </a:solidFill>
              </a:rPr>
              <a:t>automatic enrollment</a:t>
            </a:r>
            <a:r>
              <a:rPr lang="en-US" sz="2400" dirty="0"/>
              <a:t>, 79% report that they approve of auto-enrollment</a:t>
            </a:r>
          </a:p>
          <a:p>
            <a:pPr eaLnBrk="1" hangingPunct="1">
              <a:buFont typeface="Wingdings" pitchFamily="2" charset="2"/>
              <a:buNone/>
            </a:pPr>
            <a:endParaRPr lang="en-US" sz="2400" dirty="0"/>
          </a:p>
        </p:txBody>
      </p:sp>
    </p:spTree>
    <p:extLst>
      <p:ext uri="{BB962C8B-B14F-4D97-AF65-F5344CB8AC3E}">
        <p14:creationId xmlns:p14="http://schemas.microsoft.com/office/powerpoint/2010/main" val="4179311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29DB0B89-5FBA-477A-A769-52BE0CF612A9}" type="slidenum">
              <a:rPr lang="en-US" altLang="en-US" sz="1400">
                <a:solidFill>
                  <a:schemeClr val="tx1"/>
                </a:solidFill>
              </a:rPr>
              <a:pPr eaLnBrk="1" hangingPunct="1"/>
              <a:t>12</a:t>
            </a:fld>
            <a:endParaRPr lang="en-US" altLang="en-US" sz="1400">
              <a:solidFill>
                <a:schemeClr val="tx1"/>
              </a:solidFill>
            </a:endParaRPr>
          </a:p>
        </p:txBody>
      </p:sp>
      <p:sp>
        <p:nvSpPr>
          <p:cNvPr id="73730" name="Rectangle 2"/>
          <p:cNvSpPr>
            <a:spLocks noGrp="1" noChangeArrowheads="1"/>
          </p:cNvSpPr>
          <p:nvPr>
            <p:ph type="title"/>
          </p:nvPr>
        </p:nvSpPr>
        <p:spPr/>
        <p:txBody>
          <a:bodyPr/>
          <a:lstStyle/>
          <a:p>
            <a:pPr>
              <a:defRPr/>
            </a:pPr>
            <a:r>
              <a:rPr lang="en-US" sz="3200" dirty="0">
                <a:solidFill>
                  <a:srgbClr val="000000"/>
                </a:solidFill>
                <a:ea typeface="ＭＳ Ｐゴシック" charset="-128"/>
                <a:cs typeface="ＭＳ Ｐゴシック" charset="-128"/>
              </a:rPr>
              <a:t>Save More Tomorrow (</a:t>
            </a:r>
            <a:r>
              <a:rPr lang="en-US" sz="3200" dirty="0" err="1">
                <a:solidFill>
                  <a:srgbClr val="000000"/>
                </a:solidFill>
                <a:ea typeface="ＭＳ Ｐゴシック" charset="-128"/>
                <a:cs typeface="ＭＳ Ｐゴシック" charset="-128"/>
              </a:rPr>
              <a:t>SMarT</a:t>
            </a:r>
            <a:r>
              <a:rPr lang="en-US" sz="3200" dirty="0">
                <a:solidFill>
                  <a:srgbClr val="000000"/>
                </a:solidFill>
                <a:ea typeface="ＭＳ Ｐゴシック" charset="-128"/>
                <a:cs typeface="ＭＳ Ｐゴシック" charset="-128"/>
              </a:rPr>
              <a:t>)</a:t>
            </a:r>
            <a:br>
              <a:rPr lang="en-US" sz="3200" dirty="0">
                <a:solidFill>
                  <a:srgbClr val="000000"/>
                </a:solidFill>
                <a:ea typeface="ＭＳ Ｐゴシック" charset="-128"/>
                <a:cs typeface="ＭＳ Ｐゴシック" charset="-128"/>
              </a:rPr>
            </a:br>
            <a:r>
              <a:rPr lang="en-US" sz="2800" dirty="0" err="1">
                <a:solidFill>
                  <a:srgbClr val="000000"/>
                </a:solidFill>
                <a:ea typeface="ＭＳ Ｐゴシック" charset="-128"/>
                <a:cs typeface="ＭＳ Ｐゴシック" charset="-128"/>
              </a:rPr>
              <a:t>Benartzi</a:t>
            </a:r>
            <a:r>
              <a:rPr lang="en-US" sz="2800" dirty="0">
                <a:solidFill>
                  <a:srgbClr val="000000"/>
                </a:solidFill>
                <a:ea typeface="ＭＳ Ｐゴシック" charset="-128"/>
                <a:cs typeface="ＭＳ Ｐゴシック" charset="-128"/>
              </a:rPr>
              <a:t> and </a:t>
            </a:r>
            <a:r>
              <a:rPr lang="en-US" sz="2800" dirty="0" err="1">
                <a:solidFill>
                  <a:srgbClr val="000000"/>
                </a:solidFill>
                <a:ea typeface="ＭＳ Ｐゴシック" charset="-128"/>
                <a:cs typeface="ＭＳ Ｐゴシック" charset="-128"/>
              </a:rPr>
              <a:t>Thaler</a:t>
            </a:r>
            <a:r>
              <a:rPr lang="en-US" sz="2800" dirty="0">
                <a:solidFill>
                  <a:srgbClr val="000000"/>
                </a:solidFill>
                <a:ea typeface="ＭＳ Ｐゴシック" charset="-128"/>
                <a:cs typeface="ＭＳ Ｐゴシック" charset="-128"/>
              </a:rPr>
              <a:t> (2004)</a:t>
            </a:r>
          </a:p>
        </p:txBody>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90000"/>
              </a:lnSpc>
            </a:pPr>
            <a:r>
              <a:rPr lang="en-US" altLang="en-US" dirty="0">
                <a:solidFill>
                  <a:srgbClr val="000000"/>
                </a:solidFill>
                <a:ea typeface="ＭＳ Ｐゴシック" panose="020B0600070205080204" pitchFamily="34" charset="-128"/>
                <a:cs typeface="Times New Roman" panose="02020603050405020304" pitchFamily="18" charset="0"/>
              </a:rPr>
              <a:t>People pre-commit to saving more in the future.</a:t>
            </a:r>
          </a:p>
          <a:p>
            <a:pPr>
              <a:lnSpc>
                <a:spcPct val="90000"/>
              </a:lnSpc>
            </a:pPr>
            <a:endParaRPr lang="en-US" altLang="en-US" dirty="0">
              <a:solidFill>
                <a:srgbClr val="000000"/>
              </a:solidFill>
              <a:ea typeface="ＭＳ Ｐゴシック" panose="020B0600070205080204" pitchFamily="34" charset="-128"/>
              <a:cs typeface="Times New Roman" panose="02020603050405020304" pitchFamily="18" charset="0"/>
            </a:endParaRPr>
          </a:p>
          <a:p>
            <a:pPr>
              <a:lnSpc>
                <a:spcPct val="90000"/>
              </a:lnSpc>
            </a:pPr>
            <a:r>
              <a:rPr lang="en-US" altLang="en-US" dirty="0">
                <a:solidFill>
                  <a:srgbClr val="000000"/>
                </a:solidFill>
                <a:ea typeface="ＭＳ Ｐゴシック" panose="020B0600070205080204" pitchFamily="34" charset="-128"/>
                <a:cs typeface="Times New Roman" panose="02020603050405020304" pitchFamily="18" charset="0"/>
              </a:rPr>
              <a:t>Saving increases are synchronized with salary increases.</a:t>
            </a:r>
          </a:p>
          <a:p>
            <a:pPr>
              <a:lnSpc>
                <a:spcPct val="90000"/>
              </a:lnSpc>
            </a:pPr>
            <a:endParaRPr lang="en-US" altLang="en-US" dirty="0">
              <a:solidFill>
                <a:srgbClr val="000000"/>
              </a:solidFill>
              <a:ea typeface="ＭＳ Ｐゴシック" panose="020B0600070205080204" pitchFamily="34" charset="-128"/>
              <a:cs typeface="Times New Roman" panose="02020603050405020304" pitchFamily="18" charset="0"/>
            </a:endParaRPr>
          </a:p>
          <a:p>
            <a:pPr>
              <a:lnSpc>
                <a:spcPct val="90000"/>
              </a:lnSpc>
            </a:pPr>
            <a:r>
              <a:rPr lang="en-US" altLang="en-US" dirty="0">
                <a:solidFill>
                  <a:srgbClr val="000000"/>
                </a:solidFill>
                <a:ea typeface="ＭＳ Ｐゴシック" panose="020B0600070205080204" pitchFamily="34" charset="-128"/>
                <a:cs typeface="Times New Roman" panose="02020603050405020304" pitchFamily="18" charset="0"/>
              </a:rPr>
              <a:t>People remain in the plan unless they drop out.</a:t>
            </a:r>
          </a:p>
          <a:p>
            <a:pPr>
              <a:lnSpc>
                <a:spcPct val="90000"/>
              </a:lnSpc>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06967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A849BB55-443F-4967-9BF6-036F4ADE9367}" type="slidenum">
              <a:rPr lang="en-US" altLang="en-US" sz="1400">
                <a:solidFill>
                  <a:schemeClr val="tx1"/>
                </a:solidFill>
              </a:rPr>
              <a:pPr eaLnBrk="1" hangingPunct="1"/>
              <a:t>13</a:t>
            </a:fld>
            <a:endParaRPr lang="en-US" altLang="en-US" sz="1400">
              <a:solidFill>
                <a:schemeClr val="tx1"/>
              </a:solidFill>
            </a:endParaRPr>
          </a:p>
        </p:txBody>
      </p:sp>
      <p:sp>
        <p:nvSpPr>
          <p:cNvPr id="74754" name="Rectangle 2"/>
          <p:cNvSpPr>
            <a:spLocks noGrp="1" noChangeArrowheads="1"/>
          </p:cNvSpPr>
          <p:nvPr>
            <p:ph type="title"/>
          </p:nvPr>
        </p:nvSpPr>
        <p:spPr/>
        <p:txBody>
          <a:bodyPr/>
          <a:lstStyle/>
          <a:p>
            <a:pPr>
              <a:defRPr/>
            </a:pPr>
            <a:r>
              <a:rPr lang="en-US" sz="4000" dirty="0">
                <a:solidFill>
                  <a:srgbClr val="000000"/>
                </a:solidFill>
                <a:ea typeface="ＭＳ Ｐゴシック" charset="-128"/>
                <a:cs typeface="ＭＳ Ｐゴシック" charset="-128"/>
              </a:rPr>
              <a:t>Save More Tomorrow (</a:t>
            </a:r>
            <a:r>
              <a:rPr lang="en-US" sz="4000" dirty="0" err="1">
                <a:solidFill>
                  <a:srgbClr val="000000"/>
                </a:solidFill>
                <a:ea typeface="ＭＳ Ｐゴシック" charset="-128"/>
                <a:cs typeface="ＭＳ Ｐゴシック" charset="-128"/>
              </a:rPr>
              <a:t>SMarT</a:t>
            </a:r>
            <a:r>
              <a:rPr lang="en-US" sz="4000" dirty="0">
                <a:solidFill>
                  <a:srgbClr val="000000"/>
                </a:solidFill>
                <a:ea typeface="ＭＳ Ｐゴシック" charset="-128"/>
                <a:cs typeface="ＭＳ Ｐゴシック" charset="-128"/>
              </a:rPr>
              <a:t>)</a:t>
            </a:r>
            <a:br>
              <a:rPr lang="en-US" sz="4000" dirty="0">
                <a:solidFill>
                  <a:srgbClr val="000000"/>
                </a:solidFill>
                <a:ea typeface="ＭＳ Ｐゴシック" charset="-128"/>
                <a:cs typeface="ＭＳ Ｐゴシック" charset="-128"/>
              </a:rPr>
            </a:br>
            <a:r>
              <a:rPr lang="en-US" sz="3600" dirty="0" err="1">
                <a:solidFill>
                  <a:srgbClr val="000000"/>
                </a:solidFill>
                <a:ea typeface="ＭＳ Ｐゴシック" charset="-128"/>
                <a:cs typeface="ＭＳ Ｐゴシック" charset="-128"/>
              </a:rPr>
              <a:t>Benartzi</a:t>
            </a:r>
            <a:r>
              <a:rPr lang="en-US" sz="3600" dirty="0">
                <a:solidFill>
                  <a:srgbClr val="000000"/>
                </a:solidFill>
                <a:ea typeface="ＭＳ Ｐゴシック" charset="-128"/>
                <a:cs typeface="ＭＳ Ｐゴシック" charset="-128"/>
              </a:rPr>
              <a:t> and </a:t>
            </a:r>
            <a:r>
              <a:rPr lang="en-US" sz="3600" dirty="0" err="1">
                <a:solidFill>
                  <a:srgbClr val="000000"/>
                </a:solidFill>
                <a:ea typeface="ＭＳ Ｐゴシック" charset="-128"/>
                <a:cs typeface="ＭＳ Ｐゴシック" charset="-128"/>
              </a:rPr>
              <a:t>Thaler</a:t>
            </a:r>
            <a:r>
              <a:rPr lang="en-US" sz="3600" dirty="0">
                <a:solidFill>
                  <a:srgbClr val="000000"/>
                </a:solidFill>
                <a:ea typeface="ＭＳ Ｐゴシック" charset="-128"/>
                <a:cs typeface="ＭＳ Ｐゴシック" charset="-128"/>
              </a:rPr>
              <a:t> (2004)</a:t>
            </a:r>
            <a:endParaRPr lang="en-US" dirty="0">
              <a:ea typeface="ＭＳ Ｐゴシック" charset="-128"/>
              <a:cs typeface="ＭＳ Ｐゴシック" charset="-128"/>
            </a:endParaRPr>
          </a:p>
        </p:txBody>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spcAft>
                <a:spcPct val="50000"/>
              </a:spcAft>
            </a:pPr>
            <a:r>
              <a:rPr lang="en-US" altLang="en-US" dirty="0">
                <a:ea typeface="ＭＳ Ｐゴシック" panose="020B0600070205080204" pitchFamily="34" charset="-128"/>
              </a:rPr>
              <a:t>Manufacturing firm hired a financial consultant to advise employees on how much to save</a:t>
            </a:r>
          </a:p>
          <a:p>
            <a:pPr lvl="1">
              <a:spcAft>
                <a:spcPct val="50000"/>
              </a:spcAft>
            </a:pPr>
            <a:r>
              <a:rPr lang="en-US" altLang="en-US" dirty="0">
                <a:ea typeface="ＭＳ Ｐゴシック" panose="020B0600070205080204" pitchFamily="34" charset="-128"/>
              </a:rPr>
              <a:t>Financial consultant typically advised </a:t>
            </a:r>
            <a:r>
              <a:rPr lang="en-US" altLang="en-US" dirty="0">
                <a:solidFill>
                  <a:srgbClr val="FF0000"/>
                </a:solidFill>
                <a:ea typeface="ＭＳ Ｐゴシック" panose="020B0600070205080204" pitchFamily="34" charset="-128"/>
              </a:rPr>
              <a:t>5%</a:t>
            </a:r>
            <a:r>
              <a:rPr lang="en-US" altLang="en-US" dirty="0">
                <a:ea typeface="ＭＳ Ｐゴシック" panose="020B0600070205080204" pitchFamily="34" charset="-128"/>
              </a:rPr>
              <a:t> increases </a:t>
            </a:r>
          </a:p>
          <a:p>
            <a:pPr lvl="1">
              <a:spcAft>
                <a:spcPct val="50000"/>
              </a:spcAft>
            </a:pPr>
            <a:r>
              <a:rPr lang="en-US" altLang="en-US" dirty="0">
                <a:ea typeface="ＭＳ Ｐゴシック" panose="020B0600070205080204" pitchFamily="34" charset="-128"/>
              </a:rPr>
              <a:t>If participants did not accept the advice, they were offered the </a:t>
            </a:r>
            <a:r>
              <a:rPr lang="en-US" altLang="en-US" dirty="0" err="1">
                <a:ea typeface="ＭＳ Ｐゴシック" panose="020B0600070205080204" pitchFamily="34" charset="-128"/>
              </a:rPr>
              <a:t>SMarT</a:t>
            </a:r>
            <a:r>
              <a:rPr lang="en-US" altLang="en-US" dirty="0">
                <a:ea typeface="ＭＳ Ｐゴシック" panose="020B0600070205080204" pitchFamily="34" charset="-128"/>
              </a:rPr>
              <a:t> program</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97860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9D2AD219-AA85-4E3F-A837-4A0D34BB82A8}" type="slidenum">
              <a:rPr lang="en-US" altLang="en-US" sz="1400">
                <a:solidFill>
                  <a:schemeClr val="tx1"/>
                </a:solidFill>
              </a:rPr>
              <a:pPr eaLnBrk="1" hangingPunct="1"/>
              <a:t>14</a:t>
            </a:fld>
            <a:endParaRPr lang="en-US" altLang="en-US" sz="1400">
              <a:solidFill>
                <a:schemeClr val="tx1"/>
              </a:solidFill>
            </a:endParaRPr>
          </a:p>
        </p:txBody>
      </p:sp>
      <p:sp>
        <p:nvSpPr>
          <p:cNvPr id="75778" name="Rectangle 2"/>
          <p:cNvSpPr>
            <a:spLocks noGrp="1" noChangeArrowheads="1"/>
          </p:cNvSpPr>
          <p:nvPr>
            <p:ph type="title"/>
          </p:nvPr>
        </p:nvSpPr>
        <p:spPr/>
        <p:txBody>
          <a:bodyPr/>
          <a:lstStyle/>
          <a:p>
            <a:pPr>
              <a:defRPr/>
            </a:pPr>
            <a:r>
              <a:rPr lang="en-US" sz="2800">
                <a:ea typeface="ＭＳ Ｐゴシック" charset="-128"/>
                <a:cs typeface="ＭＳ Ｐゴシック" charset="-128"/>
              </a:rPr>
              <a:t>The First SMarT Program (cont.) </a:t>
            </a:r>
          </a:p>
        </p:txBody>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spcAft>
                <a:spcPct val="50000"/>
              </a:spcAft>
            </a:pPr>
            <a:r>
              <a:rPr lang="en-US" altLang="en-US" dirty="0">
                <a:ea typeface="ＭＳ Ｐゴシック" panose="020B0600070205080204" pitchFamily="34" charset="-128"/>
              </a:rPr>
              <a:t>Participants </a:t>
            </a:r>
            <a:r>
              <a:rPr lang="en-US" altLang="en-US" dirty="0" err="1">
                <a:ea typeface="ＭＳ Ｐゴシック" panose="020B0600070205080204" pitchFamily="34" charset="-128"/>
              </a:rPr>
              <a:t>precommit</a:t>
            </a:r>
            <a:r>
              <a:rPr lang="en-US" altLang="en-US" dirty="0">
                <a:ea typeface="ＭＳ Ｐゴシック" panose="020B0600070205080204" pitchFamily="34" charset="-128"/>
              </a:rPr>
              <a:t> to increase their saving rate by </a:t>
            </a:r>
            <a:r>
              <a:rPr lang="en-US" altLang="en-US" dirty="0">
                <a:solidFill>
                  <a:srgbClr val="FF0000"/>
                </a:solidFill>
                <a:ea typeface="ＭＳ Ｐゴシック" panose="020B0600070205080204" pitchFamily="34" charset="-128"/>
              </a:rPr>
              <a:t>3%</a:t>
            </a:r>
            <a:r>
              <a:rPr lang="en-US" altLang="en-US" dirty="0">
                <a:ea typeface="ＭＳ Ｐゴシック" panose="020B0600070205080204" pitchFamily="34" charset="-128"/>
              </a:rPr>
              <a:t> per year</a:t>
            </a:r>
          </a:p>
          <a:p>
            <a:pPr lvl="1">
              <a:spcAft>
                <a:spcPct val="50000"/>
              </a:spcAft>
            </a:pPr>
            <a:r>
              <a:rPr lang="en-US" altLang="en-US" dirty="0">
                <a:ea typeface="ＭＳ Ｐゴシック" panose="020B0600070205080204" pitchFamily="34" charset="-128"/>
              </a:rPr>
              <a:t>Saving increases synchronized with pay raises</a:t>
            </a:r>
          </a:p>
          <a:p>
            <a:pPr lvl="1">
              <a:spcAft>
                <a:spcPct val="50000"/>
              </a:spcAft>
            </a:pPr>
            <a:r>
              <a:rPr lang="en-US" altLang="en-US" dirty="0">
                <a:ea typeface="ＭＳ Ｐゴシック" panose="020B0600070205080204" pitchFamily="34" charset="-128"/>
              </a:rPr>
              <a:t>The increases continue unless the participant opts out or hits the plan max</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58686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0AEEE703-F158-4BEB-9D1F-E4C911EE418B}" type="slidenum">
              <a:rPr lang="en-US" altLang="en-US" sz="1400">
                <a:solidFill>
                  <a:schemeClr val="tx1"/>
                </a:solidFill>
              </a:rPr>
              <a:pPr eaLnBrk="1" hangingPunct="1"/>
              <a:t>15</a:t>
            </a:fld>
            <a:endParaRPr lang="en-US" altLang="en-US" sz="1400">
              <a:solidFill>
                <a:schemeClr val="tx1"/>
              </a:solidFill>
            </a:endParaRPr>
          </a:p>
        </p:txBody>
      </p:sp>
      <p:sp>
        <p:nvSpPr>
          <p:cNvPr id="76802" name="Rectangle 2"/>
          <p:cNvSpPr>
            <a:spLocks noGrp="1" noChangeArrowheads="1"/>
          </p:cNvSpPr>
          <p:nvPr>
            <p:ph type="title"/>
          </p:nvPr>
        </p:nvSpPr>
        <p:spPr/>
        <p:txBody>
          <a:bodyPr/>
          <a:lstStyle/>
          <a:p>
            <a:pPr>
              <a:defRPr/>
            </a:pPr>
            <a:r>
              <a:rPr lang="en-US">
                <a:ea typeface="ＭＳ Ｐゴシック" charset="-128"/>
                <a:cs typeface="ＭＳ Ｐゴシック" charset="-128"/>
              </a:rPr>
              <a:t>Participation Data</a:t>
            </a:r>
          </a:p>
        </p:txBody>
      </p:sp>
      <p:graphicFrame>
        <p:nvGraphicFramePr>
          <p:cNvPr id="55298" name="Object 2"/>
          <p:cNvGraphicFramePr>
            <a:graphicFrameLocks noGrp="1" noChangeAspect="1"/>
          </p:cNvGraphicFramePr>
          <p:nvPr>
            <p:ph idx="1"/>
          </p:nvPr>
        </p:nvGraphicFramePr>
        <p:xfrm>
          <a:off x="914400" y="1524000"/>
          <a:ext cx="7110413" cy="4114800"/>
        </p:xfrm>
        <a:graphic>
          <a:graphicData uri="http://schemas.openxmlformats.org/presentationml/2006/ole">
            <mc:AlternateContent xmlns:mc="http://schemas.openxmlformats.org/markup-compatibility/2006">
              <mc:Choice xmlns:v="urn:schemas-microsoft-com:vml" Requires="v">
                <p:oleObj name="Document" r:id="rId3" imgW="7324560" imgH="4238640" progId="Word.Document.8">
                  <p:embed/>
                </p:oleObj>
              </mc:Choice>
              <mc:Fallback>
                <p:oleObj name="Document" r:id="rId3" imgW="7324560" imgH="42386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24000"/>
                        <a:ext cx="71104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56451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ea typeface="ＭＳ Ｐゴシック" panose="020B0600070205080204" pitchFamily="34" charset="-128"/>
              </a:defRPr>
            </a:lvl1pPr>
            <a:lvl2pPr marL="37931725" indent="-37474525" eaLnBrk="0" hangingPunct="0">
              <a:defRPr sz="4400">
                <a:solidFill>
                  <a:schemeClr val="tx2"/>
                </a:solidFill>
                <a:latin typeface="Arial" panose="020B0604020202020204" pitchFamily="34" charset="0"/>
                <a:ea typeface="ＭＳ Ｐゴシック" panose="020B0600070205080204" pitchFamily="34" charset="-128"/>
              </a:defRPr>
            </a:lvl2pPr>
            <a:lvl3pPr eaLnBrk="0" hangingPunct="0">
              <a:defRPr sz="4400">
                <a:solidFill>
                  <a:schemeClr val="tx2"/>
                </a:solidFill>
                <a:latin typeface="Arial" panose="020B0604020202020204" pitchFamily="34" charset="0"/>
                <a:ea typeface="ＭＳ Ｐゴシック" panose="020B0600070205080204" pitchFamily="34" charset="-128"/>
              </a:defRPr>
            </a:lvl3pPr>
            <a:lvl4pPr eaLnBrk="0" hangingPunct="0">
              <a:defRPr sz="4400">
                <a:solidFill>
                  <a:schemeClr val="tx2"/>
                </a:solidFill>
                <a:latin typeface="Arial" panose="020B0604020202020204" pitchFamily="34" charset="0"/>
                <a:ea typeface="ＭＳ Ｐゴシック" panose="020B0600070205080204" pitchFamily="34" charset="-128"/>
              </a:defRPr>
            </a:lvl4pPr>
            <a:lvl5pPr eaLnBrk="0" hangingPunct="0">
              <a:defRPr sz="4400">
                <a:solidFill>
                  <a:schemeClr val="tx2"/>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a:lstStyle>
          <a:p>
            <a:pPr eaLnBrk="1" hangingPunct="1"/>
            <a:fld id="{A6692DAA-B6A6-450A-94B8-FB7ECA0C8A31}" type="slidenum">
              <a:rPr lang="en-US" altLang="en-US" sz="1400">
                <a:solidFill>
                  <a:schemeClr val="tx1"/>
                </a:solidFill>
              </a:rPr>
              <a:pPr eaLnBrk="1" hangingPunct="1"/>
              <a:t>16</a:t>
            </a:fld>
            <a:endParaRPr lang="en-US" altLang="en-US" sz="1400">
              <a:solidFill>
                <a:schemeClr val="tx1"/>
              </a:solidFill>
            </a:endParaRPr>
          </a:p>
        </p:txBody>
      </p:sp>
      <p:sp>
        <p:nvSpPr>
          <p:cNvPr id="90114" name="Rectangle 2"/>
          <p:cNvSpPr>
            <a:spLocks noGrp="1" noChangeArrowheads="1"/>
          </p:cNvSpPr>
          <p:nvPr>
            <p:ph type="title"/>
          </p:nvPr>
        </p:nvSpPr>
        <p:spPr>
          <a:xfrm>
            <a:off x="381000" y="-228600"/>
            <a:ext cx="7543800" cy="1295400"/>
          </a:xfrm>
        </p:spPr>
        <p:txBody>
          <a:bodyPr/>
          <a:lstStyle/>
          <a:p>
            <a:pPr>
              <a:defRPr/>
            </a:pPr>
            <a:r>
              <a:rPr lang="en-US" dirty="0">
                <a:solidFill>
                  <a:schemeClr val="tx1"/>
                </a:solidFill>
                <a:ea typeface="ＭＳ Ｐゴシック" charset="-128"/>
                <a:cs typeface="ＭＳ Ｐゴシック" charset="-128"/>
              </a:rPr>
              <a:t>Saving Rates</a:t>
            </a:r>
          </a:p>
        </p:txBody>
      </p:sp>
      <p:graphicFrame>
        <p:nvGraphicFramePr>
          <p:cNvPr id="57346" name="Object 2"/>
          <p:cNvGraphicFramePr>
            <a:graphicFrameLocks noGrp="1" noChangeAspect="1"/>
          </p:cNvGraphicFramePr>
          <p:nvPr>
            <p:ph type="tbl" idx="1"/>
            <p:extLst>
              <p:ext uri="{D42A27DB-BD31-4B8C-83A1-F6EECF244321}">
                <p14:modId xmlns:p14="http://schemas.microsoft.com/office/powerpoint/2010/main" val="2685323777"/>
              </p:ext>
            </p:extLst>
          </p:nvPr>
        </p:nvGraphicFramePr>
        <p:xfrm>
          <a:off x="381000" y="1449388"/>
          <a:ext cx="8540750" cy="4051300"/>
        </p:xfrm>
        <a:graphic>
          <a:graphicData uri="http://schemas.openxmlformats.org/presentationml/2006/ole">
            <mc:AlternateContent xmlns:mc="http://schemas.openxmlformats.org/markup-compatibility/2006">
              <mc:Choice xmlns:v="urn:schemas-microsoft-com:vml" Requires="v">
                <p:oleObj name="Document" r:id="rId3" imgW="7880426" imgH="3738113" progId="Word.Document.8">
                  <p:embed/>
                </p:oleObj>
              </mc:Choice>
              <mc:Fallback>
                <p:oleObj name="Document" r:id="rId3" imgW="7880426" imgH="3738113" progId="Word.Document.8">
                  <p:embed/>
                  <p:pic>
                    <p:nvPicPr>
                      <p:cNvPr id="0" name=""/>
                      <p:cNvPicPr>
                        <a:picLocks noChangeAspect="1" noChangeArrowheads="1"/>
                      </p:cNvPicPr>
                      <p:nvPr/>
                    </p:nvPicPr>
                    <p:blipFill>
                      <a:blip r:embed="rId4"/>
                      <a:srcRect/>
                      <a:stretch>
                        <a:fillRect/>
                      </a:stretch>
                    </p:blipFill>
                    <p:spPr bwMode="auto">
                      <a:xfrm>
                        <a:off x="381000" y="1449388"/>
                        <a:ext cx="8540750" cy="4051300"/>
                      </a:xfrm>
                      <a:prstGeom prst="rect">
                        <a:avLst/>
                      </a:prstGeom>
                      <a:noFill/>
                    </p:spPr>
                  </p:pic>
                </p:oleObj>
              </mc:Fallback>
            </mc:AlternateContent>
          </a:graphicData>
        </a:graphic>
      </p:graphicFrame>
    </p:spTree>
    <p:extLst>
      <p:ext uri="{BB962C8B-B14F-4D97-AF65-F5344CB8AC3E}">
        <p14:creationId xmlns:p14="http://schemas.microsoft.com/office/powerpoint/2010/main" val="167867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22238"/>
            <a:ext cx="7543800" cy="944562"/>
          </a:xfrm>
        </p:spPr>
        <p:txBody>
          <a:bodyPr/>
          <a:lstStyle/>
          <a:p>
            <a:pPr eaLnBrk="1" hangingPunct="1"/>
            <a:r>
              <a:rPr lang="en-US" sz="4000" dirty="0"/>
              <a:t>Evidence on Asset Allocation</a:t>
            </a:r>
          </a:p>
        </p:txBody>
      </p:sp>
      <p:sp>
        <p:nvSpPr>
          <p:cNvPr id="23555" name="Rectangle 3"/>
          <p:cNvSpPr>
            <a:spLocks noGrp="1" noChangeArrowheads="1"/>
          </p:cNvSpPr>
          <p:nvPr>
            <p:ph type="body" idx="1"/>
          </p:nvPr>
        </p:nvSpPr>
        <p:spPr/>
        <p:txBody>
          <a:bodyPr/>
          <a:lstStyle/>
          <a:p>
            <a:pPr eaLnBrk="1" hangingPunct="1"/>
            <a:r>
              <a:rPr lang="en-US" dirty="0"/>
              <a:t>Private account component of Swedish Social Security system (</a:t>
            </a:r>
            <a:r>
              <a:rPr lang="en-US" dirty="0" err="1"/>
              <a:t>Cronqvist</a:t>
            </a:r>
            <a:r>
              <a:rPr lang="en-US" dirty="0"/>
              <a:t> and </a:t>
            </a:r>
            <a:r>
              <a:rPr lang="en-US" dirty="0" err="1"/>
              <a:t>Thaler</a:t>
            </a:r>
            <a:r>
              <a:rPr lang="en-US" dirty="0"/>
              <a:t>, 2004)</a:t>
            </a:r>
          </a:p>
          <a:p>
            <a:pPr lvl="1" eaLnBrk="1" hangingPunct="1"/>
            <a:r>
              <a:rPr lang="en-US" dirty="0"/>
              <a:t>At inception, one-third of assets are invested in the default fund</a:t>
            </a:r>
          </a:p>
          <a:p>
            <a:pPr lvl="1" eaLnBrk="1" hangingPunct="1"/>
            <a:r>
              <a:rPr lang="en-US" dirty="0"/>
              <a:t>Subsequent enrollees invest 90% of assets in the default fund</a:t>
            </a:r>
          </a:p>
          <a:p>
            <a:pPr eaLnBrk="1" hangingPunct="1"/>
            <a:r>
              <a:rPr lang="en-US" dirty="0"/>
              <a:t>Company match in employer stock (Choi, </a:t>
            </a:r>
            <a:r>
              <a:rPr lang="en-US" dirty="0" err="1"/>
              <a:t>Laibson</a:t>
            </a:r>
            <a:r>
              <a:rPr lang="en-US" dirty="0"/>
              <a:t> and </a:t>
            </a:r>
            <a:r>
              <a:rPr lang="en-US" dirty="0" err="1"/>
              <a:t>Madrian</a:t>
            </a:r>
            <a:r>
              <a:rPr lang="en-US" dirty="0"/>
              <a:t> 2009)</a:t>
            </a:r>
          </a:p>
          <a:p>
            <a:pPr lvl="1" eaLnBrk="1" hangingPunct="1"/>
            <a:endParaRPr lang="en-US" dirty="0"/>
          </a:p>
        </p:txBody>
      </p:sp>
    </p:spTree>
    <p:extLst>
      <p:ext uri="{BB962C8B-B14F-4D97-AF65-F5344CB8AC3E}">
        <p14:creationId xmlns:p14="http://schemas.microsoft.com/office/powerpoint/2010/main" val="348874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944562"/>
          </a:xfrm>
        </p:spPr>
        <p:txBody>
          <a:bodyPr/>
          <a:lstStyle/>
          <a:p>
            <a:r>
              <a:rPr lang="en-US" dirty="0">
                <a:solidFill>
                  <a:srgbClr val="000000"/>
                </a:solidFill>
              </a:rPr>
              <a:t>Active Choice</a:t>
            </a:r>
          </a:p>
        </p:txBody>
      </p:sp>
      <p:pic>
        <p:nvPicPr>
          <p:cNvPr id="3" name="Picture 2" descr="http://www.lakesregionrealestatenews.com/wp-content/uploads/2009/11/hurdle-too-high.jpg"/>
          <p:cNvPicPr>
            <a:picLocks noChangeAspect="1" noChangeArrowheads="1"/>
          </p:cNvPicPr>
          <p:nvPr/>
        </p:nvPicPr>
        <p:blipFill>
          <a:blip r:embed="rId2" cstate="print"/>
          <a:srcRect t="4241" r="33784" b="3708"/>
          <a:stretch>
            <a:fillRect/>
          </a:stretch>
        </p:blipFill>
        <p:spPr bwMode="auto">
          <a:xfrm flipH="1">
            <a:off x="3837737" y="2264661"/>
            <a:ext cx="1633098" cy="2963537"/>
          </a:xfrm>
          <a:prstGeom prst="rect">
            <a:avLst/>
          </a:prstGeom>
          <a:noFill/>
        </p:spPr>
      </p:pic>
      <p:sp>
        <p:nvSpPr>
          <p:cNvPr id="5" name="TextBox 4"/>
          <p:cNvSpPr txBox="1"/>
          <p:nvPr/>
        </p:nvSpPr>
        <p:spPr>
          <a:xfrm>
            <a:off x="469902" y="3071819"/>
            <a:ext cx="3223260" cy="1785104"/>
          </a:xfrm>
          <a:prstGeom prst="rect">
            <a:avLst/>
          </a:prstGeom>
          <a:solidFill>
            <a:srgbClr val="C00000"/>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UNDESIRED BEHAVIOR:</a:t>
            </a:r>
          </a:p>
          <a:p>
            <a:pPr algn="ctr"/>
            <a:r>
              <a:rPr lang="en-US" sz="2800" dirty="0">
                <a:solidFill>
                  <a:prstClr val="white"/>
                </a:solidFill>
                <a:latin typeface="Franklin Gothic Medium" pitchFamily="34" charset="0"/>
                <a:cs typeface="+mn-cs"/>
              </a:rPr>
              <a:t>Non-participation</a:t>
            </a:r>
          </a:p>
        </p:txBody>
      </p:sp>
      <p:sp>
        <p:nvSpPr>
          <p:cNvPr id="6" name="TextBox 5"/>
          <p:cNvSpPr txBox="1"/>
          <p:nvPr/>
        </p:nvSpPr>
        <p:spPr>
          <a:xfrm>
            <a:off x="5492928" y="3071819"/>
            <a:ext cx="3223260" cy="1846659"/>
          </a:xfrm>
          <a:prstGeom prst="rect">
            <a:avLst/>
          </a:prstGeom>
          <a:solidFill>
            <a:srgbClr val="0CAC2A"/>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DESIRED BEHAVIOR:</a:t>
            </a:r>
          </a:p>
          <a:p>
            <a:pPr algn="ctr"/>
            <a:r>
              <a:rPr lang="en-US" sz="3200" dirty="0">
                <a:solidFill>
                  <a:prstClr val="white"/>
                </a:solidFill>
                <a:latin typeface="Franklin Gothic Medium" pitchFamily="34" charset="0"/>
                <a:cs typeface="+mn-cs"/>
              </a:rPr>
              <a:t>participation</a:t>
            </a:r>
          </a:p>
        </p:txBody>
      </p:sp>
      <p:sp>
        <p:nvSpPr>
          <p:cNvPr id="7" name="TextBox 6"/>
          <p:cNvSpPr txBox="1"/>
          <p:nvPr/>
        </p:nvSpPr>
        <p:spPr>
          <a:xfrm>
            <a:off x="3067625" y="1307191"/>
            <a:ext cx="3153236" cy="523220"/>
          </a:xfrm>
          <a:prstGeom prst="rect">
            <a:avLst/>
          </a:prstGeom>
          <a:noFill/>
        </p:spPr>
        <p:txBody>
          <a:bodyPr wrap="none" rtlCol="0">
            <a:spAutoFit/>
          </a:bodyPr>
          <a:lstStyle/>
          <a:p>
            <a:pPr algn="ctr"/>
            <a:r>
              <a:rPr lang="en-US" sz="2800" dirty="0">
                <a:solidFill>
                  <a:srgbClr val="000000"/>
                </a:solidFill>
                <a:latin typeface="Franklin Gothic Medium" pitchFamily="34" charset="0"/>
                <a:cs typeface="+mn-cs"/>
              </a:rPr>
              <a:t>PROCRASTINATION</a:t>
            </a:r>
          </a:p>
        </p:txBody>
      </p:sp>
      <p:sp>
        <p:nvSpPr>
          <p:cNvPr id="9" name="TextBox 8"/>
          <p:cNvSpPr txBox="1"/>
          <p:nvPr/>
        </p:nvSpPr>
        <p:spPr>
          <a:xfrm>
            <a:off x="1175651" y="4891320"/>
            <a:ext cx="1642309" cy="369332"/>
          </a:xfrm>
          <a:prstGeom prst="rect">
            <a:avLst/>
          </a:prstGeom>
          <a:noFill/>
        </p:spPr>
        <p:txBody>
          <a:bodyPr wrap="none" rtlCol="0">
            <a:spAutoFit/>
          </a:bodyPr>
          <a:lstStyle/>
          <a:p>
            <a:r>
              <a:rPr lang="en-US" sz="1800" b="1" dirty="0">
                <a:solidFill>
                  <a:srgbClr val="000000"/>
                </a:solidFill>
                <a:cs typeface="+mn-cs"/>
              </a:rPr>
              <a:t>START HERE</a:t>
            </a:r>
          </a:p>
        </p:txBody>
      </p:sp>
      <p:sp>
        <p:nvSpPr>
          <p:cNvPr id="10" name="TextBox 9"/>
          <p:cNvSpPr txBox="1"/>
          <p:nvPr/>
        </p:nvSpPr>
        <p:spPr>
          <a:xfrm>
            <a:off x="740238" y="4034964"/>
            <a:ext cx="2698175" cy="369332"/>
          </a:xfrm>
          <a:prstGeom prst="rect">
            <a:avLst/>
          </a:prstGeom>
          <a:noFill/>
        </p:spPr>
        <p:txBody>
          <a:bodyPr wrap="none" rtlCol="0">
            <a:spAutoFit/>
          </a:bodyPr>
          <a:lstStyle/>
          <a:p>
            <a:r>
              <a:rPr lang="en-US" sz="1800" dirty="0">
                <a:solidFill>
                  <a:srgbClr val="000000"/>
                </a:solidFill>
                <a:cs typeface="+mn-cs"/>
              </a:rPr>
              <a:t>Must  choose for oneself</a:t>
            </a:r>
          </a:p>
        </p:txBody>
      </p:sp>
    </p:spTree>
    <p:extLst>
      <p:ext uri="{BB962C8B-B14F-4D97-AF65-F5344CB8AC3E}">
        <p14:creationId xmlns:p14="http://schemas.microsoft.com/office/powerpoint/2010/main" val="196879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42" presetClass="path" presetSubtype="0" accel="50000" decel="50000" fill="hold" grpId="0" nodeType="withEffect">
                                  <p:stCondLst>
                                    <p:cond delay="0"/>
                                  </p:stCondLst>
                                  <p:childTnLst>
                                    <p:animMotion origin="layout" path="M -4.16667E-6 -0.08023 L -4.16667E-6 0.25272 " pathEditMode="relative" rAng="0" ptsTypes="AA">
                                      <p:cBhvr>
                                        <p:cTn id="8" dur="2000" fill="hold"/>
                                        <p:tgtEl>
                                          <p:spTgt spid="5"/>
                                        </p:tgtEl>
                                        <p:attrNameLst>
                                          <p:attrName>ppt_x</p:attrName>
                                          <p:attrName>ppt_y</p:attrName>
                                        </p:attrNameLst>
                                      </p:cBhvr>
                                      <p:rCtr x="0" y="166"/>
                                    </p:animMotion>
                                  </p:childTnLst>
                                </p:cTn>
                              </p:par>
                              <p:par>
                                <p:cTn id="9" presetID="44" presetClass="path" presetSubtype="0" accel="50000" decel="50000" fill="hold" grpId="0" nodeType="withEffect">
                                  <p:stCondLst>
                                    <p:cond delay="0"/>
                                  </p:stCondLst>
                                  <p:childTnLst>
                                    <p:animMotion origin="layout" path="M -0.03038 -0.17179 L -0.16927 -0.35907 C -0.19861 -0.40138 -0.24201 -0.42474 -0.28715 -0.42474 C -0.33889 -0.42474 -0.38003 -0.40138 -0.40938 -0.35907 L -0.54774 -0.17179 " pathEditMode="relative" rAng="0" ptsTypes="FffFF">
                                      <p:cBhvr>
                                        <p:cTn id="10" dur="2000" fill="hold"/>
                                        <p:tgtEl>
                                          <p:spTgt spid="6"/>
                                        </p:tgtEl>
                                        <p:attrNameLst>
                                          <p:attrName>ppt_x</p:attrName>
                                          <p:attrName>ppt_y</p:attrName>
                                        </p:attrNameLst>
                                      </p:cBhvr>
                                      <p:rCtr x="-259" y="-126"/>
                                    </p:animMotion>
                                  </p:childTnLst>
                                </p:cTn>
                              </p:par>
                            </p:childTnLst>
                          </p:cTn>
                        </p:par>
                        <p:par>
                          <p:cTn id="11" fill="hold">
                            <p:stCondLst>
                              <p:cond delay="2000"/>
                            </p:stCondLst>
                            <p:childTnLst>
                              <p:par>
                                <p:cTn id="12" presetID="1" presetClass="entr" presetSubtype="0" fill="hold" grpId="0" nodeType="afterEffect">
                                  <p:stCondLst>
                                    <p:cond delay="150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71463" y="304800"/>
            <a:ext cx="9329737" cy="944563"/>
          </a:xfrm>
        </p:spPr>
        <p:txBody>
          <a:bodyPr/>
          <a:lstStyle/>
          <a:p>
            <a:pPr eaLnBrk="1" hangingPunct="1"/>
            <a:r>
              <a:rPr lang="en-US" sz="3200" dirty="0"/>
              <a:t>The Flypaper Effect in Individual Investor Asset Allocation  </a:t>
            </a:r>
            <a:r>
              <a:rPr lang="en-US" sz="2400" dirty="0"/>
              <a:t>(</a:t>
            </a:r>
            <a:r>
              <a:rPr lang="en-US" sz="2400" dirty="0" err="1"/>
              <a:t>Choi</a:t>
            </a:r>
            <a:r>
              <a:rPr lang="en-US" sz="2400" dirty="0"/>
              <a:t>, </a:t>
            </a:r>
            <a:r>
              <a:rPr lang="en-US" sz="2400" dirty="0" err="1"/>
              <a:t>Laibson</a:t>
            </a:r>
            <a:r>
              <a:rPr lang="en-US" sz="2400" dirty="0"/>
              <a:t>, </a:t>
            </a:r>
            <a:r>
              <a:rPr lang="en-US" sz="2400" dirty="0" err="1"/>
              <a:t>Madrian</a:t>
            </a:r>
            <a:r>
              <a:rPr lang="en-US" sz="2400" dirty="0"/>
              <a:t> 2009)</a:t>
            </a:r>
          </a:p>
        </p:txBody>
      </p:sp>
      <p:sp>
        <p:nvSpPr>
          <p:cNvPr id="215043" name="Rectangle 3"/>
          <p:cNvSpPr>
            <a:spLocks noGrp="1" noChangeArrowheads="1"/>
          </p:cNvSpPr>
          <p:nvPr>
            <p:ph type="body" idx="1"/>
          </p:nvPr>
        </p:nvSpPr>
        <p:spPr>
          <a:xfrm>
            <a:off x="457200" y="1676400"/>
            <a:ext cx="8715375" cy="3525838"/>
          </a:xfrm>
        </p:spPr>
        <p:txBody>
          <a:bodyPr/>
          <a:lstStyle/>
          <a:p>
            <a:pPr marL="457200" indent="-457200" eaLnBrk="1" hangingPunct="1">
              <a:lnSpc>
                <a:spcPct val="90000"/>
              </a:lnSpc>
              <a:buFont typeface="Wingdings" pitchFamily="2" charset="2"/>
              <a:buNone/>
            </a:pPr>
            <a:r>
              <a:rPr lang="en-US" sz="2400" dirty="0"/>
              <a:t>Studied a firm that used several different match systems in their 401(k) plan.  </a:t>
            </a:r>
          </a:p>
          <a:p>
            <a:pPr marL="457200" indent="-457200" eaLnBrk="1" hangingPunct="1">
              <a:lnSpc>
                <a:spcPct val="90000"/>
              </a:lnSpc>
              <a:buFont typeface="Wingdings" pitchFamily="2" charset="2"/>
              <a:buNone/>
            </a:pPr>
            <a:r>
              <a:rPr lang="en-US" sz="2400" dirty="0"/>
              <a:t>I’ll discuss two of those regimes today:</a:t>
            </a:r>
          </a:p>
          <a:p>
            <a:pPr marL="457200" indent="-457200" eaLnBrk="1" hangingPunct="1">
              <a:lnSpc>
                <a:spcPct val="90000"/>
              </a:lnSpc>
              <a:buFont typeface="Wingdings" pitchFamily="2" charset="2"/>
              <a:buNone/>
            </a:pPr>
            <a:endParaRPr lang="en-US" sz="2400" dirty="0"/>
          </a:p>
          <a:p>
            <a:pPr marL="457200" indent="-457200" eaLnBrk="1" hangingPunct="1">
              <a:lnSpc>
                <a:spcPct val="90000"/>
              </a:lnSpc>
              <a:buClr>
                <a:srgbClr val="81C0FF"/>
              </a:buClr>
              <a:buFont typeface="Wingdings" pitchFamily="2" charset="2"/>
              <a:buNone/>
            </a:pPr>
            <a:r>
              <a:rPr lang="en-US" sz="2400" u="sng" dirty="0">
                <a:solidFill>
                  <a:srgbClr val="008000"/>
                </a:solidFill>
              </a:rPr>
              <a:t>Match</a:t>
            </a:r>
            <a:r>
              <a:rPr lang="en-US" sz="2400" dirty="0">
                <a:solidFill>
                  <a:srgbClr val="008000"/>
                </a:solidFill>
              </a:rPr>
              <a:t> allocated to employer stock and workers can reallocate</a:t>
            </a:r>
          </a:p>
          <a:p>
            <a:pPr marL="749300" lvl="1" indent="-457200" eaLnBrk="1" hangingPunct="1">
              <a:lnSpc>
                <a:spcPct val="90000"/>
              </a:lnSpc>
              <a:buClr>
                <a:srgbClr val="008000"/>
              </a:buClr>
            </a:pPr>
            <a:r>
              <a:rPr lang="en-US" sz="2400" dirty="0">
                <a:solidFill>
                  <a:srgbClr val="008000"/>
                </a:solidFill>
              </a:rPr>
              <a:t>Call this “default” case (default is employer stock)</a:t>
            </a:r>
          </a:p>
          <a:p>
            <a:pPr marL="749300" lvl="1" indent="-457200" eaLnBrk="1" hangingPunct="1">
              <a:lnSpc>
                <a:spcPct val="90000"/>
              </a:lnSpc>
              <a:buClr>
                <a:srgbClr val="81C0FF"/>
              </a:buClr>
              <a:buFont typeface="Wingdings" pitchFamily="2" charset="2"/>
              <a:buNone/>
            </a:pPr>
            <a:endParaRPr lang="en-US" sz="2400" dirty="0">
              <a:solidFill>
                <a:srgbClr val="008000"/>
              </a:solidFill>
            </a:endParaRPr>
          </a:p>
          <a:p>
            <a:pPr marL="457200" indent="-457200" eaLnBrk="1" hangingPunct="1">
              <a:lnSpc>
                <a:spcPct val="90000"/>
              </a:lnSpc>
              <a:buClr>
                <a:srgbClr val="81C0FF"/>
              </a:buClr>
              <a:buFont typeface="Wingdings" pitchFamily="2" charset="2"/>
              <a:buNone/>
            </a:pPr>
            <a:r>
              <a:rPr lang="en-US" sz="2400" u="sng" dirty="0">
                <a:solidFill>
                  <a:srgbClr val="0000FF"/>
                </a:solidFill>
              </a:rPr>
              <a:t>Match</a:t>
            </a:r>
            <a:r>
              <a:rPr lang="en-US" sz="2400" dirty="0">
                <a:solidFill>
                  <a:srgbClr val="0000FF"/>
                </a:solidFill>
              </a:rPr>
              <a:t> allocated to an asset actively chosen by workers;                  workers </a:t>
            </a:r>
            <a:r>
              <a:rPr lang="en-US" sz="2400" i="1" dirty="0">
                <a:solidFill>
                  <a:srgbClr val="0000FF"/>
                </a:solidFill>
              </a:rPr>
              <a:t>required</a:t>
            </a:r>
            <a:r>
              <a:rPr lang="en-US" sz="2400" dirty="0">
                <a:solidFill>
                  <a:srgbClr val="0000FF"/>
                </a:solidFill>
              </a:rPr>
              <a:t> to make an active designation. </a:t>
            </a:r>
          </a:p>
          <a:p>
            <a:pPr marL="749300" lvl="1" indent="-457200" eaLnBrk="1" hangingPunct="1">
              <a:lnSpc>
                <a:spcPct val="90000"/>
              </a:lnSpc>
              <a:buClr>
                <a:srgbClr val="0000FF"/>
              </a:buClr>
            </a:pPr>
            <a:r>
              <a:rPr lang="en-US" sz="2400" dirty="0">
                <a:solidFill>
                  <a:srgbClr val="0000FF"/>
                </a:solidFill>
              </a:rPr>
              <a:t>Call this “active choice” case (workers must choose)</a:t>
            </a:r>
          </a:p>
          <a:p>
            <a:pPr marL="457200" indent="-457200" eaLnBrk="1" hangingPunct="1">
              <a:lnSpc>
                <a:spcPct val="90000"/>
              </a:lnSpc>
              <a:buClr>
                <a:srgbClr val="66FF66"/>
              </a:buClr>
              <a:buFont typeface="Wingdings" pitchFamily="2" charset="2"/>
              <a:buAutoNum type="arabicPeriod"/>
            </a:pPr>
            <a:endParaRPr lang="en-US" dirty="0">
              <a:solidFill>
                <a:srgbClr val="0000FF"/>
              </a:solidFill>
            </a:endParaRPr>
          </a:p>
          <a:p>
            <a:pPr marL="749300" lvl="1" indent="-457200" eaLnBrk="1" hangingPunct="1">
              <a:lnSpc>
                <a:spcPct val="90000"/>
              </a:lnSpc>
              <a:buClr>
                <a:srgbClr val="66FF66"/>
              </a:buClr>
              <a:buFont typeface="Wingdings" pitchFamily="2" charset="2"/>
              <a:buNone/>
            </a:pPr>
            <a:endParaRPr lang="en-US" dirty="0">
              <a:solidFill>
                <a:srgbClr val="0000FF"/>
              </a:solidFill>
            </a:endParaRPr>
          </a:p>
          <a:p>
            <a:pPr marL="749300" lvl="1" indent="-457200" eaLnBrk="1" hangingPunct="1">
              <a:lnSpc>
                <a:spcPct val="90000"/>
              </a:lnSpc>
              <a:buClr>
                <a:srgbClr val="66FF66"/>
              </a:buClr>
              <a:buFont typeface="Wingdings" pitchFamily="2" charset="2"/>
              <a:buNone/>
            </a:pPr>
            <a:endParaRPr lang="en-US" dirty="0">
              <a:solidFill>
                <a:srgbClr val="0000FF"/>
              </a:solidFill>
            </a:endParaRPr>
          </a:p>
          <a:p>
            <a:pPr marL="457200" indent="-457200" eaLnBrk="1" hangingPunct="1">
              <a:lnSpc>
                <a:spcPct val="90000"/>
              </a:lnSpc>
              <a:buFont typeface="Wingdings" pitchFamily="2" charset="2"/>
              <a:buNone/>
            </a:pPr>
            <a:endParaRPr lang="en-US" dirty="0"/>
          </a:p>
          <a:p>
            <a:pPr marL="457200" indent="-457200" eaLnBrk="1" hangingPunct="1">
              <a:lnSpc>
                <a:spcPct val="90000"/>
              </a:lnSpc>
              <a:buFont typeface="Wingdings" pitchFamily="2" charset="2"/>
              <a:buNone/>
            </a:pPr>
            <a:endParaRPr lang="en-US" sz="2600" dirty="0"/>
          </a:p>
        </p:txBody>
      </p:sp>
      <p:sp>
        <p:nvSpPr>
          <p:cNvPr id="215044" name="Text Box 4"/>
          <p:cNvSpPr txBox="1">
            <a:spLocks noChangeArrowheads="1"/>
          </p:cNvSpPr>
          <p:nvPr/>
        </p:nvSpPr>
        <p:spPr bwMode="auto">
          <a:xfrm>
            <a:off x="528638" y="5745163"/>
            <a:ext cx="7324725" cy="1460500"/>
          </a:xfrm>
          <a:prstGeom prst="rect">
            <a:avLst/>
          </a:prstGeom>
          <a:noFill/>
          <a:ln w="9525" algn="ctr">
            <a:noFill/>
            <a:miter lim="800000"/>
            <a:headEnd/>
            <a:tailEnd/>
          </a:ln>
        </p:spPr>
        <p:txBody>
          <a:bodyPr wrap="none" lIns="0" tIns="0" rIns="0" bIns="0">
            <a:spAutoFit/>
          </a:bodyPr>
          <a:lstStyle/>
          <a:p>
            <a:pPr eaLnBrk="0" hangingPunct="0"/>
            <a:r>
              <a:rPr lang="en-US" sz="2400"/>
              <a:t>Economically, these two systems are identical.</a:t>
            </a:r>
          </a:p>
          <a:p>
            <a:pPr eaLnBrk="0" hangingPunct="0"/>
            <a:r>
              <a:rPr lang="en-US" sz="2400"/>
              <a:t>They both allow workers to do whatever the worker wants. </a:t>
            </a:r>
          </a:p>
          <a:p>
            <a:pPr eaLnBrk="0" hangingPunct="0"/>
            <a:endParaRPr lang="en-US" sz="2400"/>
          </a:p>
          <a:p>
            <a:pPr eaLnBrk="0" hangingPunct="0"/>
            <a:endParaRPr lang="en-US" sz="2400"/>
          </a:p>
        </p:txBody>
      </p:sp>
    </p:spTree>
    <p:extLst>
      <p:ext uri="{BB962C8B-B14F-4D97-AF65-F5344CB8AC3E}">
        <p14:creationId xmlns:p14="http://schemas.microsoft.com/office/powerpoint/2010/main" val="14204360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4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4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22238"/>
            <a:ext cx="8686800" cy="792162"/>
          </a:xfrm>
        </p:spPr>
        <p:txBody>
          <a:bodyPr/>
          <a:lstStyle/>
          <a:p>
            <a:pPr eaLnBrk="1" hangingPunct="1"/>
            <a:r>
              <a:rPr lang="en-US" sz="3600" dirty="0"/>
              <a:t>Nine claims about household finance</a:t>
            </a:r>
          </a:p>
        </p:txBody>
      </p:sp>
      <p:sp>
        <p:nvSpPr>
          <p:cNvPr id="6147" name="Rectangle 3"/>
          <p:cNvSpPr>
            <a:spLocks noGrp="1" noChangeArrowheads="1"/>
          </p:cNvSpPr>
          <p:nvPr>
            <p:ph type="body" idx="1"/>
          </p:nvPr>
        </p:nvSpPr>
        <p:spPr>
          <a:xfrm>
            <a:off x="304800" y="1066800"/>
            <a:ext cx="8686800" cy="5064125"/>
          </a:xfrm>
        </p:spPr>
        <p:txBody>
          <a:bodyPr/>
          <a:lstStyle/>
          <a:p>
            <a:pPr marL="0" indent="0" eaLnBrk="1" hangingPunct="1">
              <a:buNone/>
            </a:pPr>
            <a:r>
              <a:rPr lang="en-US" sz="2400" dirty="0"/>
              <a:t>Households:</a:t>
            </a:r>
          </a:p>
          <a:p>
            <a:pPr eaLnBrk="1" hangingPunct="1"/>
            <a:r>
              <a:rPr lang="en-US" sz="2400" dirty="0"/>
              <a:t>Have low levels of financial literacy</a:t>
            </a:r>
          </a:p>
          <a:p>
            <a:pPr eaLnBrk="1" hangingPunct="1"/>
            <a:r>
              <a:rPr lang="en-US" sz="2400" dirty="0"/>
              <a:t>Have very few </a:t>
            </a:r>
            <a:r>
              <a:rPr lang="en-US" sz="2400" i="1" dirty="0"/>
              <a:t>liquid</a:t>
            </a:r>
            <a:r>
              <a:rPr lang="en-US" sz="2400" dirty="0"/>
              <a:t> assets (live hand to mouth)</a:t>
            </a:r>
          </a:p>
          <a:p>
            <a:pPr eaLnBrk="1" hangingPunct="1"/>
            <a:r>
              <a:rPr lang="en-US" sz="2400" dirty="0"/>
              <a:t>Have substantial </a:t>
            </a:r>
            <a:r>
              <a:rPr lang="en-US" sz="2400" i="1" dirty="0"/>
              <a:t>illiquid</a:t>
            </a:r>
            <a:r>
              <a:rPr lang="en-US" sz="2400" dirty="0"/>
              <a:t> wealth</a:t>
            </a:r>
          </a:p>
          <a:p>
            <a:pPr eaLnBrk="1" hangingPunct="1"/>
            <a:r>
              <a:rPr lang="en-US" sz="2400" dirty="0"/>
              <a:t>Have a high MPC out of liquid wealth and liquidity</a:t>
            </a:r>
          </a:p>
          <a:p>
            <a:pPr eaLnBrk="1" hangingPunct="1"/>
            <a:r>
              <a:rPr lang="en-US" sz="2400" dirty="0"/>
              <a:t>Have a low MPC out of illiquid wealth</a:t>
            </a:r>
          </a:p>
          <a:p>
            <a:pPr eaLnBrk="1" hangingPunct="1"/>
            <a:r>
              <a:rPr lang="en-US" sz="2400" dirty="0"/>
              <a:t>Don’t choose optimal financial service products </a:t>
            </a:r>
          </a:p>
          <a:p>
            <a:pPr eaLnBrk="1" hangingPunct="1"/>
            <a:r>
              <a:rPr lang="en-US" sz="2400" dirty="0"/>
              <a:t>Barely change their behavior after financial education interventions</a:t>
            </a:r>
          </a:p>
          <a:p>
            <a:pPr eaLnBrk="1" hangingPunct="1"/>
            <a:r>
              <a:rPr lang="en-US" sz="2400" dirty="0"/>
              <a:t>Have misaligned financial intentions and financial actions</a:t>
            </a:r>
          </a:p>
          <a:p>
            <a:pPr eaLnBrk="1" hangingPunct="1"/>
            <a:r>
              <a:rPr lang="en-US" sz="2400" b="1" dirty="0">
                <a:solidFill>
                  <a:srgbClr val="FF0000"/>
                </a:solidFill>
              </a:rPr>
              <a:t>Make financial choices that are </a:t>
            </a:r>
            <a:r>
              <a:rPr lang="en-US" sz="2400" b="1" i="1" dirty="0">
                <a:solidFill>
                  <a:srgbClr val="FF0000"/>
                </a:solidFill>
              </a:rPr>
              <a:t>seemingly</a:t>
            </a:r>
            <a:r>
              <a:rPr lang="en-US" sz="2400" b="1" dirty="0">
                <a:solidFill>
                  <a:srgbClr val="FF0000"/>
                </a:solidFill>
              </a:rPr>
              <a:t> easy to manipulate (today)</a:t>
            </a:r>
          </a:p>
          <a:p>
            <a:pPr marL="457200" indent="-457200" eaLnBrk="1" hangingPunct="1">
              <a:buFont typeface="+mj-lt"/>
              <a:buAutoNum type="arabicPeriod"/>
            </a:pPr>
            <a:endParaRPr lang="en-US" sz="2400" dirty="0"/>
          </a:p>
          <a:p>
            <a:pPr marL="457200" indent="-457200" eaLnBrk="1" hangingPunct="1">
              <a:buFont typeface="+mj-lt"/>
              <a:buAutoNum type="arabicPeriod"/>
            </a:pPr>
            <a:endParaRPr lang="en-US" sz="2400" dirty="0"/>
          </a:p>
        </p:txBody>
      </p:sp>
    </p:spTree>
    <p:extLst>
      <p:ext uri="{BB962C8B-B14F-4D97-AF65-F5344CB8AC3E}">
        <p14:creationId xmlns:p14="http://schemas.microsoft.com/office/powerpoint/2010/main" val="2351203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E261CFCE-F1DB-4572-96FD-FA921A927534}" type="slidenum">
              <a:rPr lang="en-US" altLang="en-US" smtClean="0">
                <a:latin typeface="Arial" charset="0"/>
                <a:cs typeface="Arial" charset="0"/>
              </a:rPr>
              <a:pPr/>
              <a:t>20</a:t>
            </a:fld>
            <a:endParaRPr lang="en-US" altLang="en-US">
              <a:latin typeface="Arial" charset="0"/>
              <a:cs typeface="Arial" charset="0"/>
            </a:endParaRPr>
          </a:p>
        </p:txBody>
      </p:sp>
      <p:sp>
        <p:nvSpPr>
          <p:cNvPr id="26627" name="Rectangle 2"/>
          <p:cNvSpPr>
            <a:spLocks noGrp="1" noChangeArrowheads="1"/>
          </p:cNvSpPr>
          <p:nvPr>
            <p:ph type="title"/>
          </p:nvPr>
        </p:nvSpPr>
        <p:spPr>
          <a:xfrm>
            <a:off x="457200" y="-457200"/>
            <a:ext cx="8229600" cy="1295400"/>
          </a:xfrm>
        </p:spPr>
        <p:txBody>
          <a:bodyPr/>
          <a:lstStyle/>
          <a:p>
            <a:pPr eaLnBrk="1" hangingPunct="1"/>
            <a:r>
              <a:rPr lang="en-US" sz="3600"/>
              <a:t>Consequences of the two regimes</a:t>
            </a:r>
          </a:p>
        </p:txBody>
      </p:sp>
      <p:graphicFrame>
        <p:nvGraphicFramePr>
          <p:cNvPr id="282627" name="Group 3"/>
          <p:cNvGraphicFramePr>
            <a:graphicFrameLocks noGrp="1"/>
          </p:cNvGraphicFramePr>
          <p:nvPr>
            <p:ph idx="1"/>
          </p:nvPr>
        </p:nvGraphicFramePr>
        <p:xfrm>
          <a:off x="-465138" y="1089025"/>
          <a:ext cx="9567863" cy="3552826"/>
        </p:xfrm>
        <a:graphic>
          <a:graphicData uri="http://schemas.openxmlformats.org/drawingml/2006/table">
            <a:tbl>
              <a:tblPr/>
              <a:tblGrid>
                <a:gridCol w="544513">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gridCol w="1743075">
                  <a:extLst>
                    <a:ext uri="{9D8B030D-6E8A-4147-A177-3AD203B41FA5}">
                      <a16:colId xmlns:a16="http://schemas.microsoft.com/office/drawing/2014/main" val="20002"/>
                    </a:ext>
                  </a:extLst>
                </a:gridCol>
                <a:gridCol w="1851025">
                  <a:extLst>
                    <a:ext uri="{9D8B030D-6E8A-4147-A177-3AD203B41FA5}">
                      <a16:colId xmlns:a16="http://schemas.microsoft.com/office/drawing/2014/main" val="20003"/>
                    </a:ext>
                  </a:extLst>
                </a:gridCol>
              </a:tblGrid>
              <a:tr h="14605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dirty="0">
                        <a:ln>
                          <a:noFill/>
                        </a:ln>
                        <a:solidFill>
                          <a:schemeClr val="tx1"/>
                        </a:solidFill>
                        <a:effectLst/>
                        <a:latin typeface="Arial" pitchFamily="34" charset="0"/>
                        <a:cs typeface="Arial" pitchFamily="34" charset="0"/>
                      </a:endParaRPr>
                    </a:p>
                  </a:txBody>
                  <a:tcPr marL="0" marR="0" marT="0" marB="0"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2000" b="1" i="0" u="none" strike="noStrike" cap="none" normalizeH="0" baseline="0" dirty="0">
                          <a:ln>
                            <a:noFill/>
                          </a:ln>
                          <a:solidFill>
                            <a:srgbClr val="008000"/>
                          </a:solidFill>
                          <a:effectLst/>
                          <a:latin typeface="Arial" pitchFamily="34" charset="0"/>
                          <a:cs typeface="Arial" pitchFamily="34" charset="0"/>
                        </a:rPr>
                        <a:t>    </a:t>
                      </a:r>
                      <a:r>
                        <a:rPr kumimoji="0" lang="en-US" sz="1800" b="1" i="0" u="none" strike="noStrike" cap="none" normalizeH="0" baseline="0" dirty="0">
                          <a:ln>
                            <a:noFill/>
                          </a:ln>
                          <a:solidFill>
                            <a:srgbClr val="008000"/>
                          </a:solidFill>
                          <a:effectLst/>
                          <a:latin typeface="Arial" pitchFamily="34" charset="0"/>
                          <a:cs typeface="Arial" pitchFamily="34" charset="0"/>
                        </a:rPr>
                        <a:t>Match Defaults into Employer Stock</a:t>
                      </a:r>
                      <a:endParaRPr kumimoji="0" lang="en-US" sz="1800" b="1" i="0" u="none" strike="noStrike" cap="none" normalizeH="0" baseline="0" dirty="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a:ln>
                            <a:noFill/>
                          </a:ln>
                          <a:solidFill>
                            <a:srgbClr val="6699FF"/>
                          </a:solidFill>
                          <a:effectLst/>
                          <a:latin typeface="Arial" pitchFamily="34" charset="0"/>
                          <a:cs typeface="Arial" pitchFamily="34" charset="0"/>
                        </a:rPr>
                        <a:t>  Active choice</a:t>
                      </a:r>
                      <a:endParaRPr kumimoji="0" lang="en-US" sz="3000" b="1" i="0" u="none" strike="noStrike" cap="none" normalizeH="0" baseline="0" dirty="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cap="fla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7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a:ln>
                            <a:noFill/>
                          </a:ln>
                          <a:solidFill>
                            <a:schemeClr val="tx1"/>
                          </a:solidFill>
                          <a:effectLst/>
                          <a:latin typeface="Arial" pitchFamily="34" charset="0"/>
                          <a:cs typeface="Arial" pitchFamily="34" charset="0"/>
                        </a:rPr>
                        <a:t>Own Balance in Employer Stock</a:t>
                      </a:r>
                      <a:endParaRPr kumimoji="0" lang="en-US" sz="2600" b="0" i="0" u="none" strike="noStrike" cap="none" normalizeH="0" baseline="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008000"/>
                          </a:solidFill>
                          <a:effectLst/>
                          <a:latin typeface="Arial" pitchFamily="34" charset="0"/>
                          <a:cs typeface="Arial" pitchFamily="34" charset="0"/>
                        </a:rPr>
                        <a:t>24%</a:t>
                      </a:r>
                      <a:endParaRPr kumimoji="0" lang="en-US" sz="3000" b="1" i="0" u="none" strike="noStrike" cap="none" normalizeH="0" baseline="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6699FF"/>
                          </a:solidFill>
                          <a:effectLst/>
                          <a:latin typeface="Arial" pitchFamily="34" charset="0"/>
                          <a:cs typeface="Arial" pitchFamily="34" charset="0"/>
                        </a:rPr>
                        <a:t>20%</a:t>
                      </a:r>
                      <a:endParaRPr kumimoji="0" lang="en-US" sz="3000" b="1" i="0" u="none" strike="noStrike" cap="none" normalizeH="0" baseline="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706438">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a:ln>
                            <a:noFill/>
                          </a:ln>
                          <a:solidFill>
                            <a:schemeClr val="tx1"/>
                          </a:solidFill>
                          <a:effectLst/>
                          <a:latin typeface="Arial" pitchFamily="34" charset="0"/>
                          <a:cs typeface="Arial" pitchFamily="34" charset="0"/>
                        </a:rPr>
                        <a:t>Matching Balance in Employer Stock</a:t>
                      </a:r>
                      <a:endParaRPr kumimoji="0" lang="en-US" sz="2600" b="0" i="0" u="none" strike="noStrike" cap="none" normalizeH="0" baseline="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008000"/>
                          </a:solidFill>
                          <a:effectLst/>
                          <a:latin typeface="Arial" pitchFamily="34" charset="0"/>
                          <a:cs typeface="Arial" pitchFamily="34" charset="0"/>
                        </a:rPr>
                        <a:t>94%</a:t>
                      </a:r>
                      <a:endParaRPr kumimoji="0" lang="en-US" sz="3000" b="1" i="0" u="none" strike="noStrike" cap="none" normalizeH="0" baseline="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6699FF"/>
                          </a:solidFill>
                          <a:effectLst/>
                          <a:latin typeface="Arial" pitchFamily="34" charset="0"/>
                          <a:cs typeface="Arial" pitchFamily="34" charset="0"/>
                        </a:rPr>
                        <a:t>27%</a:t>
                      </a:r>
                      <a:endParaRPr kumimoji="0" lang="en-US" sz="3000" b="1" i="0" u="none" strike="noStrike" cap="none" normalizeH="0" baseline="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6516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a:ln>
                          <a:noFill/>
                        </a:ln>
                        <a:solidFill>
                          <a:schemeClr val="tx1"/>
                        </a:solidFill>
                        <a:effectLst/>
                        <a:latin typeface="Arial" pitchFamily="34" charset="0"/>
                        <a:cs typeface="Arial" pitchFamily="34" charset="0"/>
                      </a:endParaRPr>
                    </a:p>
                  </a:txBody>
                  <a:tcPr marL="0" marR="0" marT="0" marB="0" anchor="b" horzOverflow="overflow">
                    <a:lnL cap="flat">
                      <a:noFill/>
                    </a:lnL>
                    <a:lnR>
                      <a:noFill/>
                    </a:lnR>
                    <a:lnT>
                      <a:noFill/>
                    </a:lnT>
                    <a:lnB cap="flat">
                      <a:noFill/>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
                          <a:schemeClr val="bg1"/>
                        </a:buClr>
                        <a:buSzPct val="70000"/>
                        <a:buFontTx/>
                        <a:buNone/>
                        <a:tabLst/>
                      </a:pPr>
                      <a:r>
                        <a:rPr kumimoji="0" lang="en-US" sz="2600" b="0" i="0" u="none" strike="noStrike" cap="none" normalizeH="0" baseline="0">
                          <a:ln>
                            <a:noFill/>
                          </a:ln>
                          <a:solidFill>
                            <a:schemeClr val="tx1"/>
                          </a:solidFill>
                          <a:effectLst/>
                          <a:latin typeface="Arial" pitchFamily="34" charset="0"/>
                          <a:cs typeface="Arial" pitchFamily="34" charset="0"/>
                        </a:rPr>
                        <a:t>Total Balance in Employer Stock</a:t>
                      </a:r>
                      <a:endParaRPr kumimoji="0" lang="en-US" sz="2600" b="0" i="0" u="none" strike="noStrike" cap="none" normalizeH="0" baseline="0">
                        <a:ln>
                          <a:noFill/>
                        </a:ln>
                        <a:solidFill>
                          <a:schemeClr val="tx1"/>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a:ln>
                            <a:noFill/>
                          </a:ln>
                          <a:solidFill>
                            <a:srgbClr val="008000"/>
                          </a:solidFill>
                          <a:effectLst/>
                          <a:latin typeface="Arial" pitchFamily="34" charset="0"/>
                          <a:cs typeface="Arial" pitchFamily="34" charset="0"/>
                        </a:rPr>
                        <a:t>56%</a:t>
                      </a:r>
                      <a:endParaRPr kumimoji="0" lang="en-US" sz="3000" b="1" i="0" u="none" strike="noStrike" cap="none" normalizeH="0" baseline="0">
                        <a:ln>
                          <a:noFill/>
                        </a:ln>
                        <a:solidFill>
                          <a:srgbClr val="008000"/>
                        </a:solidFill>
                        <a:effectLst/>
                        <a:latin typeface="Times New Roman" pitchFamily="18" charset="0"/>
                        <a:cs typeface="Arial" pitchFamily="34" charset="0"/>
                      </a:endParaRPr>
                    </a:p>
                  </a:txBody>
                  <a:tcPr marL="0" marR="0" marT="0" marB="0"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
                          <a:schemeClr val="bg1"/>
                        </a:buClr>
                        <a:buSzPct val="70000"/>
                        <a:buFontTx/>
                        <a:buNone/>
                        <a:tabLst/>
                      </a:pPr>
                      <a:r>
                        <a:rPr kumimoji="0" lang="en-US" sz="3000" b="1" i="0" u="none" strike="noStrike" cap="none" normalizeH="0" baseline="0" dirty="0">
                          <a:ln>
                            <a:noFill/>
                          </a:ln>
                          <a:solidFill>
                            <a:srgbClr val="6699FF"/>
                          </a:solidFill>
                          <a:effectLst/>
                          <a:latin typeface="Arial" pitchFamily="34" charset="0"/>
                          <a:cs typeface="Arial" pitchFamily="34" charset="0"/>
                        </a:rPr>
                        <a:t>22%</a:t>
                      </a:r>
                      <a:endParaRPr kumimoji="0" lang="en-US" sz="3000" b="1" i="0" u="none" strike="noStrike" cap="none" normalizeH="0" baseline="0" dirty="0">
                        <a:ln>
                          <a:noFill/>
                        </a:ln>
                        <a:solidFill>
                          <a:srgbClr val="6699FF"/>
                        </a:solidFill>
                        <a:effectLst/>
                        <a:latin typeface="Times New Roman" pitchFamily="18" charset="0"/>
                        <a:cs typeface="Arial" pitchFamily="34" charset="0"/>
                      </a:endParaRPr>
                    </a:p>
                  </a:txBody>
                  <a:tcPr marL="0" marR="0" marT="0" marB="0" anchor="b"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6646" name="Line 25"/>
          <p:cNvSpPr>
            <a:spLocks noChangeShapeType="1"/>
          </p:cNvSpPr>
          <p:nvPr/>
        </p:nvSpPr>
        <p:spPr bwMode="auto">
          <a:xfrm>
            <a:off x="5649913" y="2578100"/>
            <a:ext cx="1470025" cy="0"/>
          </a:xfrm>
          <a:prstGeom prst="line">
            <a:avLst/>
          </a:prstGeom>
          <a:noFill/>
          <a:ln w="57150">
            <a:solidFill>
              <a:srgbClr val="33CC33"/>
            </a:solidFill>
            <a:round/>
            <a:headEnd/>
            <a:tailEnd/>
          </a:ln>
        </p:spPr>
        <p:txBody>
          <a:bodyPr lIns="0" tIns="0" rIns="0" bIns="0" anchor="ctr">
            <a:spAutoFit/>
          </a:bodyPr>
          <a:lstStyle/>
          <a:p>
            <a:endParaRPr lang="en-US"/>
          </a:p>
        </p:txBody>
      </p:sp>
      <p:sp>
        <p:nvSpPr>
          <p:cNvPr id="26647" name="Line 26"/>
          <p:cNvSpPr>
            <a:spLocks noChangeShapeType="1"/>
          </p:cNvSpPr>
          <p:nvPr/>
        </p:nvSpPr>
        <p:spPr bwMode="auto">
          <a:xfrm>
            <a:off x="7464425" y="2559050"/>
            <a:ext cx="1470025" cy="0"/>
          </a:xfrm>
          <a:prstGeom prst="line">
            <a:avLst/>
          </a:prstGeom>
          <a:noFill/>
          <a:ln w="57150">
            <a:solidFill>
              <a:srgbClr val="6699FF"/>
            </a:solidFill>
            <a:round/>
            <a:headEnd/>
            <a:tailEnd/>
          </a:ln>
        </p:spPr>
        <p:txBody>
          <a:bodyPr lIns="0" tIns="0" rIns="0" bIns="0" anchor="ctr">
            <a:spAutoFit/>
          </a:bodyPr>
          <a:lstStyle/>
          <a:p>
            <a:endParaRPr lang="en-US"/>
          </a:p>
        </p:txBody>
      </p:sp>
      <p:sp>
        <p:nvSpPr>
          <p:cNvPr id="282651" name="Oval 27"/>
          <p:cNvSpPr>
            <a:spLocks noChangeArrowheads="1"/>
          </p:cNvSpPr>
          <p:nvPr/>
        </p:nvSpPr>
        <p:spPr bwMode="auto">
          <a:xfrm>
            <a:off x="5791200" y="4114800"/>
            <a:ext cx="1163638" cy="679450"/>
          </a:xfrm>
          <a:prstGeom prst="ellipse">
            <a:avLst/>
          </a:prstGeom>
          <a:solidFill>
            <a:srgbClr val="66FF66">
              <a:alpha val="0"/>
            </a:srgbClr>
          </a:solidFill>
          <a:ln w="31750" algn="ctr">
            <a:solidFill>
              <a:srgbClr val="008000"/>
            </a:solidFill>
            <a:round/>
            <a:headEnd/>
            <a:tailEnd/>
          </a:ln>
        </p:spPr>
        <p:txBody>
          <a:bodyPr wrap="none" lIns="0" tIns="0" rIns="0" bIns="0" anchor="ctr">
            <a:spAutoFit/>
          </a:bodyPr>
          <a:lstStyle/>
          <a:p>
            <a:endParaRPr lang="en-US"/>
          </a:p>
        </p:txBody>
      </p:sp>
      <p:sp>
        <p:nvSpPr>
          <p:cNvPr id="282652" name="Oval 28"/>
          <p:cNvSpPr>
            <a:spLocks noChangeArrowheads="1"/>
          </p:cNvSpPr>
          <p:nvPr/>
        </p:nvSpPr>
        <p:spPr bwMode="auto">
          <a:xfrm>
            <a:off x="7543800" y="4114800"/>
            <a:ext cx="1163638" cy="679450"/>
          </a:xfrm>
          <a:prstGeom prst="ellipse">
            <a:avLst/>
          </a:prstGeom>
          <a:solidFill>
            <a:srgbClr val="66FF66">
              <a:alpha val="0"/>
            </a:srgbClr>
          </a:solidFill>
          <a:ln w="31750" algn="ctr">
            <a:solidFill>
              <a:srgbClr val="3366FF"/>
            </a:solidFill>
            <a:round/>
            <a:headEnd/>
            <a:tailEnd/>
          </a:ln>
        </p:spPr>
        <p:txBody>
          <a:bodyPr wrap="none" lIns="0" tIns="0" rIns="0" bIns="0" anchor="ctr">
            <a:spAutoFit/>
          </a:bodyPr>
          <a:lstStyle/>
          <a:p>
            <a:endParaRPr lang="en-US"/>
          </a:p>
        </p:txBody>
      </p:sp>
      <p:sp>
        <p:nvSpPr>
          <p:cNvPr id="26650" name="Text Box 29"/>
          <p:cNvSpPr txBox="1">
            <a:spLocks noChangeArrowheads="1"/>
          </p:cNvSpPr>
          <p:nvPr/>
        </p:nvSpPr>
        <p:spPr bwMode="auto">
          <a:xfrm>
            <a:off x="5616575" y="990600"/>
            <a:ext cx="3527425" cy="396875"/>
          </a:xfrm>
          <a:prstGeom prst="rect">
            <a:avLst/>
          </a:prstGeom>
          <a:noFill/>
          <a:ln w="9525">
            <a:noFill/>
            <a:miter lim="800000"/>
            <a:headEnd/>
            <a:tailEnd/>
          </a:ln>
        </p:spPr>
        <p:txBody>
          <a:bodyPr wrap="none">
            <a:spAutoFit/>
          </a:bodyPr>
          <a:lstStyle/>
          <a:p>
            <a:r>
              <a:rPr lang="en-US" sz="2000" b="1" u="sng"/>
              <a:t>Balances in employer stock</a:t>
            </a:r>
          </a:p>
        </p:txBody>
      </p:sp>
    </p:spTree>
    <p:extLst>
      <p:ext uri="{BB962C8B-B14F-4D97-AF65-F5344CB8AC3E}">
        <p14:creationId xmlns:p14="http://schemas.microsoft.com/office/powerpoint/2010/main" val="112177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51" grpId="0" animBg="1"/>
      <p:bldP spid="2826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295400"/>
          </a:xfrm>
        </p:spPr>
        <p:txBody>
          <a:bodyPr/>
          <a:lstStyle/>
          <a:p>
            <a:r>
              <a:rPr lang="en-US" sz="2800" b="0" dirty="0">
                <a:solidFill>
                  <a:schemeClr val="tx1"/>
                </a:solidFill>
                <a:cs typeface="Times New Roman" panose="02020603050405020304" pitchFamily="18" charset="0"/>
              </a:rPr>
              <a:t>Regulatory use of defaults: Card Act</a:t>
            </a:r>
            <a:br>
              <a:rPr lang="en-US" sz="2400" b="0" dirty="0">
                <a:solidFill>
                  <a:schemeClr val="tx1"/>
                </a:solidFill>
                <a:cs typeface="Times New Roman" panose="02020603050405020304" pitchFamily="18" charset="0"/>
              </a:rPr>
            </a:br>
            <a:r>
              <a:rPr lang="en-US" sz="2400" b="0" dirty="0">
                <a:solidFill>
                  <a:schemeClr val="tx1"/>
                </a:solidFill>
                <a:cs typeface="Times New Roman" panose="02020603050405020304" pitchFamily="18" charset="0"/>
              </a:rPr>
              <a:t>Agarwal, </a:t>
            </a:r>
            <a:r>
              <a:rPr lang="en-US" sz="2400" b="0" dirty="0" err="1">
                <a:solidFill>
                  <a:schemeClr val="tx1"/>
                </a:solidFill>
                <a:cs typeface="Times New Roman" panose="02020603050405020304" pitchFamily="18" charset="0"/>
              </a:rPr>
              <a:t>Chomsisengphet</a:t>
            </a:r>
            <a:r>
              <a:rPr lang="en-US" sz="2400" b="0" dirty="0">
                <a:solidFill>
                  <a:schemeClr val="tx1"/>
                </a:solidFill>
                <a:cs typeface="Times New Roman" panose="02020603050405020304" pitchFamily="18" charset="0"/>
              </a:rPr>
              <a:t>, Mahoney, </a:t>
            </a:r>
            <a:r>
              <a:rPr lang="en-US" sz="2400" b="0" dirty="0" err="1">
                <a:solidFill>
                  <a:schemeClr val="tx1"/>
                </a:solidFill>
                <a:cs typeface="Times New Roman" panose="02020603050405020304" pitchFamily="18" charset="0"/>
              </a:rPr>
              <a:t>Stroebel</a:t>
            </a:r>
            <a:r>
              <a:rPr lang="en-US" sz="2400" b="0" dirty="0">
                <a:solidFill>
                  <a:schemeClr val="tx1"/>
                </a:solidFill>
                <a:cs typeface="Times New Roman" panose="02020603050405020304" pitchFamily="18" charset="0"/>
              </a:rPr>
              <a:t> (2014)</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21</a:t>
            </a:fld>
            <a:endParaRPr lang="en-US" altLang="en-US"/>
          </a:p>
        </p:txBody>
      </p:sp>
      <p:sp>
        <p:nvSpPr>
          <p:cNvPr id="3" name="TextBox 2"/>
          <p:cNvSpPr txBox="1"/>
          <p:nvPr/>
        </p:nvSpPr>
        <p:spPr>
          <a:xfrm>
            <a:off x="457200" y="1248074"/>
            <a:ext cx="8458201"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CARD Act: signed into law on May 22, 2009.</a:t>
            </a:r>
          </a:p>
          <a:p>
            <a:pPr marL="342900" indent="-342900">
              <a:buFont typeface="Arial" panose="020B0604020202020204" pitchFamily="34" charset="0"/>
              <a:buChar char="•"/>
            </a:pPr>
            <a:r>
              <a:rPr lang="en-US" sz="2400" dirty="0"/>
              <a:t>Primarily amended the Truth in Lending Act and instituted a number of new protection and disclosure requirements for credit cards. </a:t>
            </a:r>
          </a:p>
          <a:p>
            <a:pPr marL="342900" indent="-342900">
              <a:buFont typeface="Arial" panose="020B0604020202020204" pitchFamily="34" charset="0"/>
              <a:buChar char="•"/>
            </a:pPr>
            <a:r>
              <a:rPr lang="en-US" sz="2400" dirty="0"/>
              <a:t>The regulation excluded small business credits cards.</a:t>
            </a:r>
          </a:p>
          <a:p>
            <a:pPr marL="342900" indent="-342900">
              <a:buFont typeface="Arial" panose="020B0604020202020204" pitchFamily="34" charset="0"/>
              <a:buChar char="•"/>
            </a:pPr>
            <a:r>
              <a:rPr lang="en-US" sz="2400" dirty="0"/>
              <a:t>The provisions of the CARD Act were scheduled to take effect in three phases between August 20, 2009, and August 22, 2010.</a:t>
            </a:r>
          </a:p>
        </p:txBody>
      </p:sp>
    </p:spTree>
    <p:extLst>
      <p:ext uri="{BB962C8B-B14F-4D97-AF65-F5344CB8AC3E}">
        <p14:creationId xmlns:p14="http://schemas.microsoft.com/office/powerpoint/2010/main" val="1213099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86" y="609600"/>
            <a:ext cx="7543800" cy="792162"/>
          </a:xfrm>
        </p:spPr>
        <p:txBody>
          <a:bodyPr/>
          <a:lstStyle/>
          <a:p>
            <a:r>
              <a:rPr lang="en-US" sz="2800" dirty="0"/>
              <a:t>Card Act: Phase 1 – August 20, 2009: </a:t>
            </a:r>
          </a:p>
        </p:txBody>
      </p:sp>
      <p:sp>
        <p:nvSpPr>
          <p:cNvPr id="3" name="Content Placeholder 2"/>
          <p:cNvSpPr>
            <a:spLocks noGrp="1"/>
          </p:cNvSpPr>
          <p:nvPr>
            <p:ph idx="1"/>
          </p:nvPr>
        </p:nvSpPr>
        <p:spPr/>
        <p:txBody>
          <a:bodyPr/>
          <a:lstStyle/>
          <a:p>
            <a:r>
              <a:rPr lang="en-US" dirty="0"/>
              <a:t>Required banks to provide consumers with 45-day advance notice of rate increases or any other significant changes to terms and conditions. </a:t>
            </a:r>
          </a:p>
          <a:p>
            <a:r>
              <a:rPr lang="en-US" dirty="0"/>
              <a:t>Required lenders to (</a:t>
            </a:r>
            <a:r>
              <a:rPr lang="en-US" dirty="0" err="1"/>
              <a:t>i</a:t>
            </a:r>
            <a:r>
              <a:rPr lang="en-US" dirty="0"/>
              <a:t>) inform consumers in the same notice of their right to cancel the credit card account before the increase or change goes into effect and (ii) mail or deliver periodic statements for credit cards at least 21 days before payment is due.</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22</a:t>
            </a:fld>
            <a:endParaRPr lang="en-US" altLang="en-US"/>
          </a:p>
        </p:txBody>
      </p:sp>
    </p:spTree>
    <p:extLst>
      <p:ext uri="{BB962C8B-B14F-4D97-AF65-F5344CB8AC3E}">
        <p14:creationId xmlns:p14="http://schemas.microsoft.com/office/powerpoint/2010/main" val="2329068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574"/>
            <a:ext cx="7543800" cy="1295400"/>
          </a:xfrm>
        </p:spPr>
        <p:txBody>
          <a:bodyPr/>
          <a:lstStyle/>
          <a:p>
            <a:r>
              <a:rPr lang="en-US" sz="2800" dirty="0"/>
              <a:t>Card Act: Phase 2 – February 22, 2010:</a:t>
            </a:r>
          </a:p>
        </p:txBody>
      </p:sp>
      <p:sp>
        <p:nvSpPr>
          <p:cNvPr id="3" name="Content Placeholder 2"/>
          <p:cNvSpPr>
            <a:spLocks noGrp="1"/>
          </p:cNvSpPr>
          <p:nvPr>
            <p:ph idx="1"/>
          </p:nvPr>
        </p:nvSpPr>
        <p:spPr>
          <a:xfrm>
            <a:off x="457200" y="1219200"/>
            <a:ext cx="8229600" cy="4411662"/>
          </a:xfrm>
        </p:spPr>
        <p:txBody>
          <a:bodyPr/>
          <a:lstStyle/>
          <a:p>
            <a:r>
              <a:rPr lang="en-US" sz="2400" dirty="0"/>
              <a:t>No fees could be imposed for making a transaction that would put the account over its credit limit unless the cardholder explicitly “opts in” for the credit card company to process rather than decline over-limit transactions.</a:t>
            </a:r>
          </a:p>
          <a:p>
            <a:r>
              <a:rPr lang="en-US" sz="2400" dirty="0"/>
              <a:t>Furthermore, an over limit fee may be imposed only once during the billing cycle in which the limit is exceeded. </a:t>
            </a:r>
          </a:p>
          <a:p>
            <a:r>
              <a:rPr lang="en-US" sz="2400" dirty="0"/>
              <a:t>Required statements to display:</a:t>
            </a:r>
          </a:p>
          <a:p>
            <a:pPr lvl="1"/>
            <a:r>
              <a:rPr lang="en-US" sz="2000" dirty="0"/>
              <a:t>Number of months and total cost to the consumer (principal and interest) that it would take to pay the outstanding balance, if the consumer pays only the required minimum payments;</a:t>
            </a:r>
          </a:p>
          <a:p>
            <a:pPr lvl="1"/>
            <a:r>
              <a:rPr lang="en-US" sz="2000" dirty="0"/>
              <a:t>The monthly payment amount that would eliminate the outstanding balance in 36 months and the total cost to the consumer, including interest and principal.</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23</a:t>
            </a:fld>
            <a:endParaRPr lang="en-US" altLang="en-US"/>
          </a:p>
        </p:txBody>
      </p:sp>
    </p:spTree>
    <p:extLst>
      <p:ext uri="{BB962C8B-B14F-4D97-AF65-F5344CB8AC3E}">
        <p14:creationId xmlns:p14="http://schemas.microsoft.com/office/powerpoint/2010/main" val="96366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574"/>
            <a:ext cx="7543800" cy="1295400"/>
          </a:xfrm>
        </p:spPr>
        <p:txBody>
          <a:bodyPr/>
          <a:lstStyle/>
          <a:p>
            <a:r>
              <a:rPr lang="en-US" sz="2800" dirty="0"/>
              <a:t>Card Act: Phase 3 – August 22, 2010: </a:t>
            </a:r>
          </a:p>
        </p:txBody>
      </p:sp>
      <p:sp>
        <p:nvSpPr>
          <p:cNvPr id="3" name="Content Placeholder 2"/>
          <p:cNvSpPr>
            <a:spLocks noGrp="1"/>
          </p:cNvSpPr>
          <p:nvPr>
            <p:ph idx="1"/>
          </p:nvPr>
        </p:nvSpPr>
        <p:spPr>
          <a:xfrm>
            <a:off x="457200" y="1219200"/>
            <a:ext cx="8229600" cy="4411662"/>
          </a:xfrm>
        </p:spPr>
        <p:txBody>
          <a:bodyPr/>
          <a:lstStyle/>
          <a:p>
            <a:r>
              <a:rPr lang="en-US" sz="2400" dirty="0"/>
              <a:t>Regulated the fees banks can charge by requiring them to be “reasonable and proportional.” </a:t>
            </a:r>
          </a:p>
          <a:p>
            <a:r>
              <a:rPr lang="en-US" sz="2400" dirty="0"/>
              <a:t>Cannot charge a late fee of </a:t>
            </a:r>
            <a:r>
              <a:rPr lang="en-US" sz="2400" i="1" dirty="0"/>
              <a:t>more than </a:t>
            </a:r>
            <a:r>
              <a:rPr lang="en-US" sz="2400" dirty="0"/>
              <a:t>$25 unless one of the last six payments was late (in which case the fee may be $35). </a:t>
            </a:r>
          </a:p>
          <a:p>
            <a:r>
              <a:rPr lang="en-US" sz="2400" dirty="0"/>
              <a:t>Late fee cannot be larger than the minimum payment. </a:t>
            </a:r>
          </a:p>
          <a:p>
            <a:r>
              <a:rPr lang="en-US" sz="2400" dirty="0"/>
              <a:t>Over limit fees capped at the actual over limit amount. </a:t>
            </a:r>
          </a:p>
          <a:p>
            <a:r>
              <a:rPr lang="en-US" sz="2400" dirty="0"/>
              <a:t>Prevented issuers from charging more than one penalty fee per violation in a single billing period. </a:t>
            </a:r>
          </a:p>
          <a:p>
            <a:r>
              <a:rPr lang="en-US" sz="2400" dirty="0"/>
              <a:t>Prohibited the charging of inactivity fees for not using the credit card for a period of time. </a:t>
            </a:r>
          </a:p>
          <a:p>
            <a:r>
              <a:rPr lang="en-US" sz="2400" dirty="0"/>
              <a:t>Required lenders to re-evaluate any new rate increases every six months.</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24</a:t>
            </a:fld>
            <a:endParaRPr lang="en-US" altLang="en-US"/>
          </a:p>
        </p:txBody>
      </p:sp>
    </p:spTree>
    <p:extLst>
      <p:ext uri="{BB962C8B-B14F-4D97-AF65-F5344CB8AC3E}">
        <p14:creationId xmlns:p14="http://schemas.microsoft.com/office/powerpoint/2010/main" val="623362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25</a:t>
            </a:fld>
            <a:endParaRPr lang="en-US" altLang="en-US"/>
          </a:p>
        </p:txBody>
      </p:sp>
      <p:pic>
        <p:nvPicPr>
          <p:cNvPr id="5" name="Picture 4"/>
          <p:cNvPicPr>
            <a:picLocks noChangeAspect="1"/>
          </p:cNvPicPr>
          <p:nvPr/>
        </p:nvPicPr>
        <p:blipFill>
          <a:blip r:embed="rId2"/>
          <a:stretch>
            <a:fillRect/>
          </a:stretch>
        </p:blipFill>
        <p:spPr>
          <a:xfrm>
            <a:off x="1143000" y="1219200"/>
            <a:ext cx="6733829" cy="5495340"/>
          </a:xfrm>
          <a:prstGeom prst="rect">
            <a:avLst/>
          </a:prstGeom>
        </p:spPr>
      </p:pic>
      <p:sp>
        <p:nvSpPr>
          <p:cNvPr id="6" name="Title 1"/>
          <p:cNvSpPr txBox="1">
            <a:spLocks/>
          </p:cNvSpPr>
          <p:nvPr/>
        </p:nvSpPr>
        <p:spPr bwMode="auto">
          <a:xfrm>
            <a:off x="328725" y="-228600"/>
            <a:ext cx="84582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pitchFamily="34" charset="0"/>
                <a:cs typeface="Arial" pitchFamily="34" charset="0"/>
              </a:defRPr>
            </a:lvl2pPr>
            <a:lvl3pPr algn="l" rtl="0" eaLnBrk="0" fontAlgn="base" hangingPunct="0">
              <a:spcBef>
                <a:spcPct val="0"/>
              </a:spcBef>
              <a:spcAft>
                <a:spcPct val="0"/>
              </a:spcAft>
              <a:defRPr sz="3900" b="1">
                <a:solidFill>
                  <a:schemeClr val="tx2"/>
                </a:solidFill>
                <a:latin typeface="Arial" pitchFamily="34" charset="0"/>
                <a:cs typeface="Arial" pitchFamily="34" charset="0"/>
              </a:defRPr>
            </a:lvl3pPr>
            <a:lvl4pPr algn="l" rtl="0" eaLnBrk="0" fontAlgn="base" hangingPunct="0">
              <a:spcBef>
                <a:spcPct val="0"/>
              </a:spcBef>
              <a:spcAft>
                <a:spcPct val="0"/>
              </a:spcAft>
              <a:defRPr sz="3900" b="1">
                <a:solidFill>
                  <a:schemeClr val="tx2"/>
                </a:solidFill>
                <a:latin typeface="Arial" pitchFamily="34" charset="0"/>
                <a:cs typeface="Arial" pitchFamily="34" charset="0"/>
              </a:defRPr>
            </a:lvl4pPr>
            <a:lvl5pPr algn="l" rtl="0" eaLnBrk="0" fontAlgn="base" hangingPunct="0">
              <a:spcBef>
                <a:spcPct val="0"/>
              </a:spcBef>
              <a:spcAft>
                <a:spcPct val="0"/>
              </a:spcAft>
              <a:defRPr sz="3900" b="1">
                <a:solidFill>
                  <a:schemeClr val="tx2"/>
                </a:solidFill>
                <a:latin typeface="Arial" pitchFamily="34" charset="0"/>
                <a:cs typeface="Arial" pitchFamily="34" charset="0"/>
              </a:defRPr>
            </a:lvl5pPr>
            <a:lvl6pPr marL="457200" algn="l" rtl="0" fontAlgn="base">
              <a:spcBef>
                <a:spcPct val="0"/>
              </a:spcBef>
              <a:spcAft>
                <a:spcPct val="0"/>
              </a:spcAft>
              <a:defRPr sz="3900" b="1">
                <a:solidFill>
                  <a:schemeClr val="tx2"/>
                </a:solidFill>
                <a:latin typeface="Arial" pitchFamily="34" charset="0"/>
                <a:cs typeface="Arial" pitchFamily="34" charset="0"/>
              </a:defRPr>
            </a:lvl6pPr>
            <a:lvl7pPr marL="914400" algn="l" rtl="0" fontAlgn="base">
              <a:spcBef>
                <a:spcPct val="0"/>
              </a:spcBef>
              <a:spcAft>
                <a:spcPct val="0"/>
              </a:spcAft>
              <a:defRPr sz="3900" b="1">
                <a:solidFill>
                  <a:schemeClr val="tx2"/>
                </a:solidFill>
                <a:latin typeface="Arial" pitchFamily="34" charset="0"/>
                <a:cs typeface="Arial" pitchFamily="34" charset="0"/>
              </a:defRPr>
            </a:lvl7pPr>
            <a:lvl8pPr marL="1371600" algn="l" rtl="0" fontAlgn="base">
              <a:spcBef>
                <a:spcPct val="0"/>
              </a:spcBef>
              <a:spcAft>
                <a:spcPct val="0"/>
              </a:spcAft>
              <a:defRPr sz="3900" b="1">
                <a:solidFill>
                  <a:schemeClr val="tx2"/>
                </a:solidFill>
                <a:latin typeface="Arial" pitchFamily="34" charset="0"/>
                <a:cs typeface="Arial" pitchFamily="34" charset="0"/>
              </a:defRPr>
            </a:lvl8pPr>
            <a:lvl9pPr marL="1828800" algn="l" rtl="0" fontAlgn="base">
              <a:spcBef>
                <a:spcPct val="0"/>
              </a:spcBef>
              <a:spcAft>
                <a:spcPct val="0"/>
              </a:spcAft>
              <a:defRPr sz="3900" b="1">
                <a:solidFill>
                  <a:schemeClr val="tx2"/>
                </a:solidFill>
                <a:latin typeface="Arial" pitchFamily="34" charset="0"/>
                <a:cs typeface="Arial" pitchFamily="34" charset="0"/>
              </a:defRPr>
            </a:lvl9pPr>
          </a:lstStyle>
          <a:p>
            <a:r>
              <a:rPr lang="en-US" sz="2400" b="0" kern="0" dirty="0">
                <a:solidFill>
                  <a:schemeClr val="tx1"/>
                </a:solidFill>
                <a:latin typeface="Times New Roman" panose="02020603050405020304" pitchFamily="18" charset="0"/>
                <a:cs typeface="Times New Roman" panose="02020603050405020304" pitchFamily="18" charset="0"/>
              </a:rPr>
              <a:t>Regulatory use of defaults: Card Act</a:t>
            </a:r>
            <a:br>
              <a:rPr lang="en-US" sz="2400" b="0" kern="0" dirty="0">
                <a:solidFill>
                  <a:schemeClr val="tx1"/>
                </a:solidFill>
                <a:latin typeface="Times New Roman" panose="02020603050405020304" pitchFamily="18" charset="0"/>
                <a:cs typeface="Times New Roman" panose="02020603050405020304" pitchFamily="18" charset="0"/>
              </a:rPr>
            </a:br>
            <a:r>
              <a:rPr lang="en-US" sz="2400" b="0" kern="0" dirty="0">
                <a:solidFill>
                  <a:schemeClr val="tx1"/>
                </a:solidFill>
                <a:latin typeface="Times New Roman" panose="02020603050405020304" pitchFamily="18" charset="0"/>
                <a:cs typeface="Times New Roman" panose="02020603050405020304" pitchFamily="18" charset="0"/>
              </a:rPr>
              <a:t>Agarwal, </a:t>
            </a:r>
            <a:r>
              <a:rPr lang="en-US" sz="2400" b="0" kern="0" dirty="0" err="1">
                <a:solidFill>
                  <a:schemeClr val="tx1"/>
                </a:solidFill>
                <a:latin typeface="Times New Roman" panose="02020603050405020304" pitchFamily="18" charset="0"/>
                <a:cs typeface="Times New Roman" panose="02020603050405020304" pitchFamily="18" charset="0"/>
              </a:rPr>
              <a:t>Chomsisengphet</a:t>
            </a:r>
            <a:r>
              <a:rPr lang="en-US" sz="2400" b="0" kern="0" dirty="0">
                <a:solidFill>
                  <a:schemeClr val="tx1"/>
                </a:solidFill>
                <a:latin typeface="Times New Roman" panose="02020603050405020304" pitchFamily="18" charset="0"/>
                <a:cs typeface="Times New Roman" panose="02020603050405020304" pitchFamily="18" charset="0"/>
              </a:rPr>
              <a:t>, Mahoney, </a:t>
            </a:r>
            <a:r>
              <a:rPr lang="en-US" sz="2400" b="0" kern="0" dirty="0" err="1">
                <a:solidFill>
                  <a:schemeClr val="tx1"/>
                </a:solidFill>
                <a:latin typeface="Times New Roman" panose="02020603050405020304" pitchFamily="18" charset="0"/>
                <a:cs typeface="Times New Roman" panose="02020603050405020304" pitchFamily="18" charset="0"/>
              </a:rPr>
              <a:t>Stroebel</a:t>
            </a:r>
            <a:r>
              <a:rPr lang="en-US" sz="2400" b="0" kern="0" dirty="0">
                <a:solidFill>
                  <a:schemeClr val="tx1"/>
                </a:solidFill>
                <a:latin typeface="Times New Roman" panose="02020603050405020304" pitchFamily="18" charset="0"/>
                <a:cs typeface="Times New Roman" panose="02020603050405020304" pitchFamily="18" charset="0"/>
              </a:rPr>
              <a:t> (2014)</a:t>
            </a:r>
          </a:p>
        </p:txBody>
      </p:sp>
    </p:spTree>
    <p:extLst>
      <p:ext uri="{BB962C8B-B14F-4D97-AF65-F5344CB8AC3E}">
        <p14:creationId xmlns:p14="http://schemas.microsoft.com/office/powerpoint/2010/main" val="409563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26</a:t>
            </a:fld>
            <a:endParaRPr lang="en-US" altLang="en-US"/>
          </a:p>
        </p:txBody>
      </p:sp>
      <p:pic>
        <p:nvPicPr>
          <p:cNvPr id="5" name="Picture 4"/>
          <p:cNvPicPr>
            <a:picLocks noChangeAspect="1"/>
          </p:cNvPicPr>
          <p:nvPr/>
        </p:nvPicPr>
        <p:blipFill>
          <a:blip r:embed="rId2"/>
          <a:stretch>
            <a:fillRect/>
          </a:stretch>
        </p:blipFill>
        <p:spPr>
          <a:xfrm>
            <a:off x="1066800" y="971223"/>
            <a:ext cx="6855113" cy="5752520"/>
          </a:xfrm>
          <a:prstGeom prst="rect">
            <a:avLst/>
          </a:prstGeom>
        </p:spPr>
      </p:pic>
      <p:sp>
        <p:nvSpPr>
          <p:cNvPr id="6" name="TextBox 5"/>
          <p:cNvSpPr txBox="1"/>
          <p:nvPr/>
        </p:nvSpPr>
        <p:spPr>
          <a:xfrm>
            <a:off x="375675" y="245194"/>
            <a:ext cx="7490769" cy="461665"/>
          </a:xfrm>
          <a:prstGeom prst="rect">
            <a:avLst/>
          </a:prstGeom>
          <a:noFill/>
        </p:spPr>
        <p:txBody>
          <a:bodyPr wrap="none" rtlCol="0">
            <a:spAutoFit/>
          </a:bodyPr>
          <a:lstStyle/>
          <a:p>
            <a:r>
              <a:rPr lang="en-US" sz="2400" dirty="0"/>
              <a:t>Agarwal, </a:t>
            </a:r>
            <a:r>
              <a:rPr lang="en-US" sz="2400" dirty="0" err="1"/>
              <a:t>Chomsisengphet</a:t>
            </a:r>
            <a:r>
              <a:rPr lang="en-US" sz="2400" dirty="0"/>
              <a:t>, Mahoney, </a:t>
            </a:r>
            <a:r>
              <a:rPr lang="en-US" sz="2400" dirty="0" err="1"/>
              <a:t>Stroebel</a:t>
            </a:r>
            <a:r>
              <a:rPr lang="en-US" sz="2400" dirty="0"/>
              <a:t> (2014)</a:t>
            </a:r>
          </a:p>
        </p:txBody>
      </p:sp>
    </p:spTree>
    <p:extLst>
      <p:ext uri="{BB962C8B-B14F-4D97-AF65-F5344CB8AC3E}">
        <p14:creationId xmlns:p14="http://schemas.microsoft.com/office/powerpoint/2010/main" val="1290931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However, there is a new wave of evidence on leakage and crowd-out</a:t>
            </a:r>
          </a:p>
        </p:txBody>
      </p:sp>
      <p:sp>
        <p:nvSpPr>
          <p:cNvPr id="3" name="Content Placeholder 2"/>
          <p:cNvSpPr>
            <a:spLocks noGrp="1"/>
          </p:cNvSpPr>
          <p:nvPr>
            <p:ph idx="1"/>
          </p:nvPr>
        </p:nvSpPr>
        <p:spPr>
          <a:xfrm>
            <a:off x="457200" y="1719263"/>
            <a:ext cx="8458200" cy="4411662"/>
          </a:xfrm>
        </p:spPr>
        <p:txBody>
          <a:bodyPr/>
          <a:lstStyle/>
          <a:p>
            <a:r>
              <a:rPr lang="pt-BR" sz="2400" dirty="0"/>
              <a:t>Argento, Bryant, Sabelhaus </a:t>
            </a:r>
            <a:r>
              <a:rPr lang="en-US" sz="2400" dirty="0"/>
              <a:t>(2014): for households under age 55, retirement savings account inflows are offset by substantial outflows (40% of the inflows).</a:t>
            </a:r>
          </a:p>
          <a:p>
            <a:r>
              <a:rPr lang="en-US" sz="2400" dirty="0" err="1"/>
              <a:t>Beshears</a:t>
            </a:r>
            <a:r>
              <a:rPr lang="en-US" sz="2400" dirty="0"/>
              <a:t> et al (2017): four years after hire, leakage offsets about 1/4 of the positive effect of auto-enrollment.</a:t>
            </a:r>
          </a:p>
          <a:p>
            <a:r>
              <a:rPr lang="en-US" sz="2400" dirty="0" err="1"/>
              <a:t>Beshears</a:t>
            </a:r>
            <a:r>
              <a:rPr lang="en-US" sz="2400" dirty="0"/>
              <a:t> et al (2019): four years after hire, automatic enrollment </a:t>
            </a:r>
            <a:r>
              <a:rPr lang="en-US" sz="2400" i="1" dirty="0"/>
              <a:t>may</a:t>
            </a:r>
            <a:r>
              <a:rPr lang="en-US" sz="2400" dirty="0"/>
              <a:t> increase auto loan balances and first mortgage balances. The net savings effect of auto-enrollment is ambiguous.</a:t>
            </a:r>
          </a:p>
          <a:p>
            <a:r>
              <a:rPr lang="en-US" sz="2400" dirty="0" err="1"/>
              <a:t>Choukhmane</a:t>
            </a:r>
            <a:r>
              <a:rPr lang="en-US" sz="2400" dirty="0"/>
              <a:t> (2019): There are dynamic crowd-out effects, which substantially limit the long-term net worth effects of auto-enrollment.</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27</a:t>
            </a:fld>
            <a:endParaRPr lang="en-US" altLang="en-US"/>
          </a:p>
        </p:txBody>
      </p:sp>
    </p:spTree>
    <p:extLst>
      <p:ext uri="{BB962C8B-B14F-4D97-AF65-F5344CB8AC3E}">
        <p14:creationId xmlns:p14="http://schemas.microsoft.com/office/powerpoint/2010/main" val="1042348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Jachimowicz</a:t>
            </a:r>
            <a:r>
              <a:rPr lang="en-US" dirty="0"/>
              <a:t>, Duncan, Weber, Johnson (2019)</a:t>
            </a:r>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r>
              <a:rPr lang="en-US" dirty="0"/>
              <a:t>Meta-study of 58 default studies (</a:t>
            </a:r>
            <a:r>
              <a:rPr lang="en-US" i="1" dirty="0">
                <a:latin typeface="Times New Roman" panose="02020603050405020304" pitchFamily="18" charset="0"/>
                <a:cs typeface="Times New Roman" panose="02020603050405020304" pitchFamily="18" charset="0"/>
              </a:rPr>
              <a:t>N</a:t>
            </a:r>
            <a:r>
              <a:rPr lang="en-US" dirty="0"/>
              <a:t>=73,675)</a:t>
            </a:r>
          </a:p>
          <a:p>
            <a:r>
              <a:rPr lang="en-US" dirty="0"/>
              <a:t>Average effect size is 0.68 standard deviations </a:t>
            </a:r>
          </a:p>
          <a:p>
            <a:r>
              <a:rPr lang="en-US" dirty="0"/>
              <a:t>This paper codes auto-enrollment (</a:t>
            </a:r>
            <a:r>
              <a:rPr lang="en-US" dirty="0" err="1"/>
              <a:t>Madrian</a:t>
            </a:r>
            <a:r>
              <a:rPr lang="en-US" dirty="0"/>
              <a:t> and </a:t>
            </a:r>
            <a:r>
              <a:rPr lang="en-US" dirty="0" err="1"/>
              <a:t>Shea</a:t>
            </a:r>
            <a:r>
              <a:rPr lang="en-US" dirty="0"/>
              <a:t> 2001) as having an effect size of approximately one standard deviation.</a:t>
            </a:r>
          </a:p>
          <a:p>
            <a:r>
              <a:rPr lang="en-US" dirty="0"/>
              <a:t>This effect represents that effect on participation at one-year of tenure.</a:t>
            </a:r>
          </a:p>
          <a:p>
            <a:r>
              <a:rPr lang="en-US" dirty="0"/>
              <a:t>However, the medium-run effect on average saving at this firm is zero (Choi, </a:t>
            </a:r>
            <a:r>
              <a:rPr lang="en-US" dirty="0" err="1"/>
              <a:t>Laibson</a:t>
            </a:r>
            <a:r>
              <a:rPr lang="en-US" dirty="0"/>
              <a:t>, </a:t>
            </a:r>
            <a:r>
              <a:rPr lang="en-US" dirty="0" err="1"/>
              <a:t>Madrian</a:t>
            </a:r>
            <a:r>
              <a:rPr lang="en-US" dirty="0"/>
              <a:t>, and </a:t>
            </a:r>
            <a:r>
              <a:rPr lang="en-US" dirty="0" err="1"/>
              <a:t>Metrick</a:t>
            </a:r>
            <a:r>
              <a:rPr lang="en-US" dirty="0"/>
              <a:t> 2004)</a:t>
            </a:r>
          </a:p>
          <a:p>
            <a:endParaRPr lang="en-US" dirty="0"/>
          </a:p>
        </p:txBody>
      </p:sp>
    </p:spTree>
    <p:extLst>
      <p:ext uri="{BB962C8B-B14F-4D97-AF65-F5344CB8AC3E}">
        <p14:creationId xmlns:p14="http://schemas.microsoft.com/office/powerpoint/2010/main" val="3202180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AB81-DB5D-4C5D-AA71-88417960F206}"/>
              </a:ext>
            </a:extLst>
          </p:cNvPr>
          <p:cNvSpPr>
            <a:spLocks noGrp="1"/>
          </p:cNvSpPr>
          <p:nvPr>
            <p:ph type="title"/>
          </p:nvPr>
        </p:nvSpPr>
        <p:spPr/>
        <p:txBody>
          <a:bodyPr/>
          <a:lstStyle/>
          <a:p>
            <a:r>
              <a:rPr lang="en-US" dirty="0"/>
              <a:t>Nudges</a:t>
            </a:r>
          </a:p>
        </p:txBody>
      </p:sp>
      <p:sp>
        <p:nvSpPr>
          <p:cNvPr id="3" name="Content Placeholder 2">
            <a:extLst>
              <a:ext uri="{FF2B5EF4-FFF2-40B4-BE49-F238E27FC236}">
                <a16:creationId xmlns:a16="http://schemas.microsoft.com/office/drawing/2014/main" id="{655EEA06-D40D-4C2F-A6A9-5DADE159D9EF}"/>
              </a:ext>
            </a:extLst>
          </p:cNvPr>
          <p:cNvSpPr>
            <a:spLocks noGrp="1"/>
          </p:cNvSpPr>
          <p:nvPr>
            <p:ph idx="1"/>
          </p:nvPr>
        </p:nvSpPr>
        <p:spPr>
          <a:xfrm>
            <a:off x="457200" y="1719263"/>
            <a:ext cx="8686800" cy="4411662"/>
          </a:xfrm>
        </p:spPr>
        <p:txBody>
          <a:bodyPr/>
          <a:lstStyle/>
          <a:p>
            <a:pPr marL="514350" indent="-514350">
              <a:buFont typeface="+mj-lt"/>
              <a:buAutoNum type="arabicPeriod"/>
            </a:pPr>
            <a:r>
              <a:rPr lang="en-US" dirty="0">
                <a:solidFill>
                  <a:schemeClr val="bg1">
                    <a:lumMod val="75000"/>
                  </a:schemeClr>
                </a:solidFill>
              </a:rPr>
              <a:t>Nudges appear to work in the financial domain</a:t>
            </a:r>
          </a:p>
          <a:p>
            <a:pPr marL="514350" indent="-514350">
              <a:buFont typeface="+mj-lt"/>
              <a:buAutoNum type="arabicPeriod"/>
            </a:pPr>
            <a:r>
              <a:rPr lang="en-US" dirty="0"/>
              <a:t>Nudges in the long-run</a:t>
            </a:r>
          </a:p>
          <a:p>
            <a:pPr marL="514350" indent="-514350">
              <a:buFont typeface="+mj-lt"/>
              <a:buAutoNum type="arabicPeriod"/>
            </a:pPr>
            <a:r>
              <a:rPr lang="en-US" dirty="0">
                <a:solidFill>
                  <a:schemeClr val="bg1">
                    <a:lumMod val="75000"/>
                  </a:schemeClr>
                </a:solidFill>
              </a:rPr>
              <a:t>The health domain</a:t>
            </a:r>
          </a:p>
          <a:p>
            <a:pPr marL="514350" indent="-514350">
              <a:buFont typeface="+mj-lt"/>
              <a:buAutoNum type="arabicPeriod"/>
            </a:pPr>
            <a:r>
              <a:rPr lang="en-US" dirty="0">
                <a:solidFill>
                  <a:schemeClr val="bg1">
                    <a:lumMod val="75000"/>
                  </a:schemeClr>
                </a:solidFill>
              </a:rPr>
              <a:t>A general framework for thinking about nudges</a:t>
            </a:r>
          </a:p>
        </p:txBody>
      </p:sp>
      <p:sp>
        <p:nvSpPr>
          <p:cNvPr id="4" name="Slide Number Placeholder 3">
            <a:extLst>
              <a:ext uri="{FF2B5EF4-FFF2-40B4-BE49-F238E27FC236}">
                <a16:creationId xmlns:a16="http://schemas.microsoft.com/office/drawing/2014/main" id="{8E95C86C-01C6-416F-9D77-FB36A87F6DCA}"/>
              </a:ext>
            </a:extLst>
          </p:cNvPr>
          <p:cNvSpPr>
            <a:spLocks noGrp="1"/>
          </p:cNvSpPr>
          <p:nvPr>
            <p:ph type="sldNum" sz="quarter" idx="12"/>
          </p:nvPr>
        </p:nvSpPr>
        <p:spPr/>
        <p:txBody>
          <a:bodyPr/>
          <a:lstStyle/>
          <a:p>
            <a:pPr>
              <a:defRPr/>
            </a:pPr>
            <a:fld id="{DB62B480-26BF-41D4-9C9E-67735757DEC7}" type="slidenum">
              <a:rPr lang="en-US" altLang="en-US" smtClean="0"/>
              <a:pPr>
                <a:defRPr/>
              </a:pPr>
              <a:t>29</a:t>
            </a:fld>
            <a:endParaRPr lang="en-US" altLang="en-US"/>
          </a:p>
        </p:txBody>
      </p:sp>
    </p:spTree>
    <p:extLst>
      <p:ext uri="{BB962C8B-B14F-4D97-AF65-F5344CB8AC3E}">
        <p14:creationId xmlns:p14="http://schemas.microsoft.com/office/powerpoint/2010/main" val="59897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AB81-DB5D-4C5D-AA71-88417960F206}"/>
              </a:ext>
            </a:extLst>
          </p:cNvPr>
          <p:cNvSpPr>
            <a:spLocks noGrp="1"/>
          </p:cNvSpPr>
          <p:nvPr>
            <p:ph type="title"/>
          </p:nvPr>
        </p:nvSpPr>
        <p:spPr/>
        <p:txBody>
          <a:bodyPr/>
          <a:lstStyle/>
          <a:p>
            <a:r>
              <a:rPr lang="en-US" dirty="0"/>
              <a:t>Nudges</a:t>
            </a:r>
          </a:p>
        </p:txBody>
      </p:sp>
      <p:sp>
        <p:nvSpPr>
          <p:cNvPr id="3" name="Content Placeholder 2">
            <a:extLst>
              <a:ext uri="{FF2B5EF4-FFF2-40B4-BE49-F238E27FC236}">
                <a16:creationId xmlns:a16="http://schemas.microsoft.com/office/drawing/2014/main" id="{655EEA06-D40D-4C2F-A6A9-5DADE159D9EF}"/>
              </a:ext>
            </a:extLst>
          </p:cNvPr>
          <p:cNvSpPr>
            <a:spLocks noGrp="1"/>
          </p:cNvSpPr>
          <p:nvPr>
            <p:ph idx="1"/>
          </p:nvPr>
        </p:nvSpPr>
        <p:spPr>
          <a:xfrm>
            <a:off x="457200" y="1719263"/>
            <a:ext cx="8686800" cy="4411662"/>
          </a:xfrm>
        </p:spPr>
        <p:txBody>
          <a:bodyPr/>
          <a:lstStyle/>
          <a:p>
            <a:pPr marL="514350" indent="-514350">
              <a:buFont typeface="+mj-lt"/>
              <a:buAutoNum type="arabicPeriod"/>
            </a:pPr>
            <a:r>
              <a:rPr lang="en-US" dirty="0"/>
              <a:t>Nudges appear to work in the financial domain</a:t>
            </a:r>
          </a:p>
          <a:p>
            <a:pPr marL="514350" indent="-514350">
              <a:buFont typeface="+mj-lt"/>
              <a:buAutoNum type="arabicPeriod"/>
            </a:pPr>
            <a:r>
              <a:rPr lang="en-US" dirty="0"/>
              <a:t>Nudges in the long-run (modest effects)</a:t>
            </a:r>
          </a:p>
          <a:p>
            <a:pPr marL="514350" indent="-514350">
              <a:buFont typeface="+mj-lt"/>
              <a:buAutoNum type="arabicPeriod"/>
            </a:pPr>
            <a:r>
              <a:rPr lang="en-US" dirty="0"/>
              <a:t>The health domain</a:t>
            </a:r>
          </a:p>
          <a:p>
            <a:pPr marL="514350" indent="-514350">
              <a:buFont typeface="+mj-lt"/>
              <a:buAutoNum type="arabicPeriod"/>
            </a:pPr>
            <a:r>
              <a:rPr lang="en-US" dirty="0"/>
              <a:t>A framework for thinking about nudges</a:t>
            </a:r>
          </a:p>
        </p:txBody>
      </p:sp>
      <p:sp>
        <p:nvSpPr>
          <p:cNvPr id="4" name="Slide Number Placeholder 3">
            <a:extLst>
              <a:ext uri="{FF2B5EF4-FFF2-40B4-BE49-F238E27FC236}">
                <a16:creationId xmlns:a16="http://schemas.microsoft.com/office/drawing/2014/main" id="{8E95C86C-01C6-416F-9D77-FB36A87F6DCA}"/>
              </a:ext>
            </a:extLst>
          </p:cNvPr>
          <p:cNvSpPr>
            <a:spLocks noGrp="1"/>
          </p:cNvSpPr>
          <p:nvPr>
            <p:ph type="sldNum" sz="quarter" idx="12"/>
          </p:nvPr>
        </p:nvSpPr>
        <p:spPr/>
        <p:txBody>
          <a:bodyPr/>
          <a:lstStyle/>
          <a:p>
            <a:pPr>
              <a:defRPr/>
            </a:pPr>
            <a:fld id="{DB62B480-26BF-41D4-9C9E-67735757DEC7}" type="slidenum">
              <a:rPr lang="en-US" altLang="en-US" smtClean="0"/>
              <a:pPr>
                <a:defRPr/>
              </a:pPr>
              <a:t>3</a:t>
            </a:fld>
            <a:endParaRPr lang="en-US" altLang="en-US"/>
          </a:p>
        </p:txBody>
      </p:sp>
    </p:spTree>
    <p:extLst>
      <p:ext uri="{BB962C8B-B14F-4D97-AF65-F5344CB8AC3E}">
        <p14:creationId xmlns:p14="http://schemas.microsoft.com/office/powerpoint/2010/main" val="40044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0"/>
            <a:ext cx="8970264" cy="1143000"/>
          </a:xfrm>
        </p:spPr>
        <p:txBody>
          <a:bodyPr/>
          <a:lstStyle/>
          <a:p>
            <a:r>
              <a:rPr lang="en-US" dirty="0"/>
              <a:t>A history of auto-enrollment</a:t>
            </a:r>
          </a:p>
        </p:txBody>
      </p:sp>
      <p:sp>
        <p:nvSpPr>
          <p:cNvPr id="3" name="Content Placeholder 2"/>
          <p:cNvSpPr>
            <a:spLocks noGrp="1"/>
          </p:cNvSpPr>
          <p:nvPr>
            <p:ph idx="1"/>
          </p:nvPr>
        </p:nvSpPr>
        <p:spPr>
          <a:xfrm>
            <a:off x="457200" y="990600"/>
            <a:ext cx="8458200" cy="4953000"/>
          </a:xfrm>
        </p:spPr>
        <p:txBody>
          <a:bodyPr>
            <a:noAutofit/>
          </a:bodyPr>
          <a:lstStyle/>
          <a:p>
            <a:r>
              <a:rPr lang="en-US" sz="2400" dirty="0" err="1"/>
              <a:t>Thaler</a:t>
            </a:r>
            <a:r>
              <a:rPr lang="en-US" sz="2400" dirty="0"/>
              <a:t> (1994): auto-enrollment (AE) policy proposal</a:t>
            </a:r>
          </a:p>
          <a:p>
            <a:r>
              <a:rPr lang="en-US" sz="2400" dirty="0" err="1"/>
              <a:t>Madrian</a:t>
            </a:r>
            <a:r>
              <a:rPr lang="en-US" sz="2400" dirty="0"/>
              <a:t> and </a:t>
            </a:r>
            <a:r>
              <a:rPr lang="en-US" sz="2400" dirty="0" err="1"/>
              <a:t>Shea</a:t>
            </a:r>
            <a:r>
              <a:rPr lang="en-US" sz="2400" dirty="0"/>
              <a:t> (2001): first empirical study of AE, including documentation of off-set savings effects</a:t>
            </a:r>
          </a:p>
          <a:p>
            <a:r>
              <a:rPr lang="en-US" sz="2400" dirty="0"/>
              <a:t>Choi, </a:t>
            </a:r>
            <a:r>
              <a:rPr lang="en-US" sz="2400" dirty="0" err="1"/>
              <a:t>Laibson</a:t>
            </a:r>
            <a:r>
              <a:rPr lang="en-US" sz="2400" dirty="0"/>
              <a:t>, </a:t>
            </a:r>
            <a:r>
              <a:rPr lang="en-US" sz="2400" dirty="0" err="1"/>
              <a:t>Madrian</a:t>
            </a:r>
            <a:r>
              <a:rPr lang="en-US" sz="2400" dirty="0"/>
              <a:t>, and </a:t>
            </a:r>
            <a:r>
              <a:rPr lang="en-US" sz="2400" dirty="0" err="1"/>
              <a:t>Metrick</a:t>
            </a:r>
            <a:r>
              <a:rPr lang="en-US" sz="2400" dirty="0"/>
              <a:t> (2004): empirical evidence of small medium-run savings and wealth formation effects from AE with low default savings rate</a:t>
            </a:r>
          </a:p>
          <a:p>
            <a:r>
              <a:rPr lang="en-US" sz="2400" dirty="0" err="1"/>
              <a:t>Benartzi</a:t>
            </a:r>
            <a:r>
              <a:rPr lang="en-US" sz="2400" dirty="0"/>
              <a:t> and </a:t>
            </a:r>
            <a:r>
              <a:rPr lang="en-US" sz="2400" dirty="0" err="1"/>
              <a:t>Thaler</a:t>
            </a:r>
            <a:r>
              <a:rPr lang="en-US" sz="2400" dirty="0"/>
              <a:t> (2004): auto-escalation policy proposal and implementation (with opt-in)</a:t>
            </a:r>
          </a:p>
          <a:p>
            <a:r>
              <a:rPr lang="en-US" sz="2400" dirty="0" err="1"/>
              <a:t>Choukmane</a:t>
            </a:r>
            <a:r>
              <a:rPr lang="en-US" sz="2400" dirty="0"/>
              <a:t> (2019): replication of Choi et al (2004), documentation of cross-firm AE crowd-out, and structural model implying a $250 transaction cost for opt-out</a:t>
            </a:r>
          </a:p>
          <a:p>
            <a:r>
              <a:rPr lang="en-US" sz="2400" dirty="0"/>
              <a:t>Dubner (2019): AE is “the most successful nudge, and the greatest triumph to date of behavioral economics.”</a:t>
            </a:r>
          </a:p>
          <a:p>
            <a:r>
              <a:rPr lang="en-US" sz="2400" dirty="0" err="1"/>
              <a:t>Beshears</a:t>
            </a:r>
            <a:r>
              <a:rPr lang="en-US" sz="2400" dirty="0"/>
              <a:t> et al (2022a,2022b): modest long-run effects</a:t>
            </a:r>
          </a:p>
        </p:txBody>
      </p:sp>
      <p:sp>
        <p:nvSpPr>
          <p:cNvPr id="4" name="TextBox 3"/>
          <p:cNvSpPr txBox="1"/>
          <p:nvPr/>
        </p:nvSpPr>
        <p:spPr>
          <a:xfrm>
            <a:off x="152400" y="32550"/>
            <a:ext cx="47244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3. Auto-enrollment in 401(k) plans</a:t>
            </a:r>
          </a:p>
        </p:txBody>
      </p:sp>
    </p:spTree>
    <p:extLst>
      <p:ext uri="{BB962C8B-B14F-4D97-AF65-F5344CB8AC3E}">
        <p14:creationId xmlns:p14="http://schemas.microsoft.com/office/powerpoint/2010/main" val="192633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4728-6F2D-4E98-BFAA-398CAEE229B5}"/>
              </a:ext>
            </a:extLst>
          </p:cNvPr>
          <p:cNvSpPr>
            <a:spLocks noGrp="1"/>
          </p:cNvSpPr>
          <p:nvPr>
            <p:ph type="title"/>
          </p:nvPr>
        </p:nvSpPr>
        <p:spPr>
          <a:xfrm>
            <a:off x="457200" y="533400"/>
            <a:ext cx="8229600" cy="857250"/>
          </a:xfrm>
        </p:spPr>
        <p:txBody>
          <a:bodyPr/>
          <a:lstStyle/>
          <a:p>
            <a:r>
              <a:rPr lang="en-US" sz="2400" dirty="0"/>
              <a:t>Cash leakage rate at tenure year 5</a:t>
            </a:r>
            <a:br>
              <a:rPr lang="en-US" sz="2400" dirty="0"/>
            </a:br>
            <a:r>
              <a:rPr lang="en-US" sz="2400" dirty="0" err="1"/>
              <a:t>Beshears</a:t>
            </a:r>
            <a:r>
              <a:rPr lang="en-US" sz="2400" dirty="0"/>
              <a:t> et al (2022)</a:t>
            </a:r>
          </a:p>
        </p:txBody>
      </p:sp>
      <p:pic>
        <p:nvPicPr>
          <p:cNvPr id="4" name="Picture 3">
            <a:extLst>
              <a:ext uri="{FF2B5EF4-FFF2-40B4-BE49-F238E27FC236}">
                <a16:creationId xmlns:a16="http://schemas.microsoft.com/office/drawing/2014/main" id="{1F406B50-F21E-4878-8163-FABADD737DD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88409"/>
            <a:ext cx="8153400" cy="5164791"/>
          </a:xfrm>
          <a:prstGeom prst="rect">
            <a:avLst/>
          </a:prstGeom>
          <a:noFill/>
          <a:ln>
            <a:noFill/>
          </a:ln>
        </p:spPr>
      </p:pic>
    </p:spTree>
    <p:extLst>
      <p:ext uri="{BB962C8B-B14F-4D97-AF65-F5344CB8AC3E}">
        <p14:creationId xmlns:p14="http://schemas.microsoft.com/office/powerpoint/2010/main" val="255123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D8CC-218A-4FE1-80C3-16AC2A9221DD}"/>
              </a:ext>
            </a:extLst>
          </p:cNvPr>
          <p:cNvSpPr>
            <a:spLocks noGrp="1"/>
          </p:cNvSpPr>
          <p:nvPr>
            <p:ph type="title"/>
          </p:nvPr>
        </p:nvSpPr>
        <p:spPr/>
        <p:txBody>
          <a:bodyPr/>
          <a:lstStyle/>
          <a:p>
            <a:r>
              <a:rPr lang="en-US" dirty="0" err="1"/>
              <a:t>Beshears</a:t>
            </a:r>
            <a:r>
              <a:rPr lang="en-US" dirty="0"/>
              <a:t> et al (2022)</a:t>
            </a:r>
          </a:p>
        </p:txBody>
      </p:sp>
      <p:sp>
        <p:nvSpPr>
          <p:cNvPr id="3" name="Content Placeholder 2">
            <a:extLst>
              <a:ext uri="{FF2B5EF4-FFF2-40B4-BE49-F238E27FC236}">
                <a16:creationId xmlns:a16="http://schemas.microsoft.com/office/drawing/2014/main" id="{C41FE206-AF55-4D37-8BEF-DF9091617936}"/>
              </a:ext>
            </a:extLst>
          </p:cNvPr>
          <p:cNvSpPr>
            <a:spLocks noGrp="1"/>
          </p:cNvSpPr>
          <p:nvPr>
            <p:ph idx="1"/>
          </p:nvPr>
        </p:nvSpPr>
        <p:spPr>
          <a:xfrm>
            <a:off x="457200" y="1295400"/>
            <a:ext cx="8229600" cy="5410200"/>
          </a:xfrm>
        </p:spPr>
        <p:txBody>
          <a:bodyPr>
            <a:normAutofit fontScale="85000" lnSpcReduction="10000"/>
          </a:bodyPr>
          <a:lstStyle/>
          <a:p>
            <a:r>
              <a:rPr lang="en-US" dirty="0"/>
              <a:t>US auto-savings only modestly increases long-run wealth formation</a:t>
            </a:r>
          </a:p>
          <a:p>
            <a:r>
              <a:rPr lang="en-US" dirty="0"/>
              <a:t>Culprits:</a:t>
            </a:r>
          </a:p>
          <a:p>
            <a:pPr lvl="1"/>
            <a:r>
              <a:rPr lang="en-US" dirty="0"/>
              <a:t>Employees frequently adjust contribution rate</a:t>
            </a:r>
          </a:p>
          <a:p>
            <a:pPr marL="942975" lvl="2" indent="-257175"/>
            <a:r>
              <a:rPr lang="en-US" sz="2800" dirty="0"/>
              <a:t>Diminishes difference between auto-enrolled and non-auto-enrolled employees</a:t>
            </a:r>
          </a:p>
          <a:p>
            <a:pPr lvl="1"/>
            <a:r>
              <a:rPr lang="en-US" dirty="0"/>
              <a:t>Most employees leave company within a few years</a:t>
            </a:r>
          </a:p>
          <a:p>
            <a:pPr marL="942975" lvl="2" indent="-257175"/>
            <a:r>
              <a:rPr lang="en-US" sz="2800" dirty="0"/>
              <a:t>Auto escalation can’t push savings rate to high level for early leavers</a:t>
            </a:r>
          </a:p>
          <a:p>
            <a:pPr lvl="1"/>
            <a:r>
              <a:rPr lang="en-US" dirty="0"/>
              <a:t>Job transition frequently triggers withdrawals in the US</a:t>
            </a:r>
          </a:p>
          <a:p>
            <a:pPr marL="942975" lvl="2" indent="-257175"/>
            <a:r>
              <a:rPr lang="en-US" sz="2800" dirty="0"/>
              <a:t>Particularly among low-income workers, who are most powerfully affected by auto-policies in the first place (while still employed by firm)</a:t>
            </a:r>
          </a:p>
          <a:p>
            <a:endParaRPr lang="en-US" dirty="0"/>
          </a:p>
        </p:txBody>
      </p:sp>
    </p:spTree>
    <p:extLst>
      <p:ext uri="{BB962C8B-B14F-4D97-AF65-F5344CB8AC3E}">
        <p14:creationId xmlns:p14="http://schemas.microsoft.com/office/powerpoint/2010/main" val="1091907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3550" y="704850"/>
            <a:ext cx="7446050" cy="742950"/>
          </a:xfrm>
        </p:spPr>
        <p:txBody>
          <a:bodyPr>
            <a:noAutofit/>
          </a:bodyPr>
          <a:lstStyle/>
          <a:p>
            <a:r>
              <a:rPr lang="en-US" sz="2800" dirty="0"/>
              <a:t>“The semblance of success in nudging consumers to pay down credit card debt”</a:t>
            </a:r>
          </a:p>
        </p:txBody>
      </p:sp>
      <p:sp>
        <p:nvSpPr>
          <p:cNvPr id="3" name="Slide Number Placeholder 2"/>
          <p:cNvSpPr>
            <a:spLocks noGrp="1"/>
          </p:cNvSpPr>
          <p:nvPr>
            <p:ph type="sldNum" sz="quarter" idx="12"/>
          </p:nvPr>
        </p:nvSpPr>
        <p:spPr>
          <a:xfrm>
            <a:off x="0" y="6296400"/>
            <a:ext cx="960000" cy="262800"/>
          </a:xfrm>
          <a:prstGeom prst="rect">
            <a:avLst/>
          </a:prstGeom>
        </p:spPr>
        <p:txBody>
          <a:bodyPr vert="horz" lIns="91440" tIns="45720" rIns="91440" bIns="45720" rtlCol="0" anchor="ctr">
            <a:normAutofit/>
          </a:bodyPr>
          <a:lstStyle>
            <a:defPPr>
              <a:defRPr lang="en-US"/>
            </a:defPPr>
            <a:lvl1pPr algn="ctr" rtl="0" fontAlgn="base">
              <a:spcBef>
                <a:spcPct val="0"/>
              </a:spcBef>
              <a:spcAft>
                <a:spcPct val="0"/>
              </a:spcAft>
              <a:defRPr lang="en-GB" sz="10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lgn="ctr" defTabSz="685800" fontAlgn="auto">
              <a:spcBef>
                <a:spcPts val="0"/>
              </a:spcBef>
              <a:spcAft>
                <a:spcPts val="0"/>
              </a:spcAft>
              <a:defRPr/>
            </a:pPr>
            <a:fld id="{1F96A1B4-F50E-4342-A9A1-BE61C51E354C}" type="slidenum">
              <a:rPr lang="en-US" smtClean="0"/>
              <a:pPr algn="ctr" defTabSz="685800" fontAlgn="auto">
                <a:spcBef>
                  <a:spcPts val="0"/>
                </a:spcBef>
                <a:spcAft>
                  <a:spcPts val="0"/>
                </a:spcAft>
                <a:defRPr/>
              </a:pPr>
              <a:t>33</a:t>
            </a:fld>
            <a:endParaRPr lang="en-US" sz="750">
              <a:solidFill>
                <a:srgbClr val="FFFFFF"/>
              </a:solidFill>
              <a:latin typeface="Verdana"/>
              <a:cs typeface="+mn-cs"/>
            </a:endParaRPr>
          </a:p>
        </p:txBody>
      </p:sp>
      <p:sp>
        <p:nvSpPr>
          <p:cNvPr id="4" name="Content Placeholder 3"/>
          <p:cNvSpPr>
            <a:spLocks noGrp="1"/>
          </p:cNvSpPr>
          <p:nvPr>
            <p:ph sz="quarter" idx="1"/>
          </p:nvPr>
        </p:nvSpPr>
        <p:spPr>
          <a:xfrm>
            <a:off x="413538" y="2057400"/>
            <a:ext cx="8370930" cy="3842497"/>
          </a:xfrm>
        </p:spPr>
        <p:txBody>
          <a:bodyPr>
            <a:noAutofit/>
          </a:bodyPr>
          <a:lstStyle/>
          <a:p>
            <a:r>
              <a:rPr lang="en-US" sz="2400" dirty="0"/>
              <a:t>Paul Adams, Ben Guttman-Kenney, Lucy Hayes, Stefan Hunt, David </a:t>
            </a:r>
            <a:r>
              <a:rPr lang="en-US" sz="2400" dirty="0" err="1"/>
              <a:t>Laibson</a:t>
            </a:r>
            <a:r>
              <a:rPr lang="en-US" sz="2400" dirty="0"/>
              <a:t>, Neil Stewart (2018)</a:t>
            </a:r>
          </a:p>
          <a:p>
            <a:endParaRPr lang="en-US" sz="2400" dirty="0"/>
          </a:p>
          <a:p>
            <a:r>
              <a:rPr lang="en-US" sz="2400" dirty="0"/>
              <a:t>Research led by the Financial Conduct Authority.</a:t>
            </a:r>
          </a:p>
          <a:p>
            <a:endParaRPr lang="en-US" sz="2400" dirty="0"/>
          </a:p>
          <a:p>
            <a:endParaRPr lang="en-US" sz="2400" dirty="0"/>
          </a:p>
        </p:txBody>
      </p:sp>
    </p:spTree>
    <p:extLst>
      <p:ext uri="{BB962C8B-B14F-4D97-AF65-F5344CB8AC3E}">
        <p14:creationId xmlns:p14="http://schemas.microsoft.com/office/powerpoint/2010/main" val="69083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“Semblance of success”</a:t>
            </a:r>
          </a:p>
        </p:txBody>
      </p:sp>
      <p:sp>
        <p:nvSpPr>
          <p:cNvPr id="3" name="Slide Number Placeholder 2"/>
          <p:cNvSpPr>
            <a:spLocks noGrp="1"/>
          </p:cNvSpPr>
          <p:nvPr>
            <p:ph type="sldNum" sz="quarter" idx="12"/>
          </p:nvPr>
        </p:nvSpPr>
        <p:spPr>
          <a:xfrm>
            <a:off x="0" y="6296400"/>
            <a:ext cx="960000" cy="262800"/>
          </a:xfrm>
          <a:prstGeom prst="rect">
            <a:avLst/>
          </a:prstGeom>
        </p:spPr>
        <p:txBody>
          <a:bodyPr vert="horz" lIns="91440" tIns="45720" rIns="91440" bIns="45720" rtlCol="0" anchor="ctr">
            <a:normAutofit/>
          </a:bodyPr>
          <a:lstStyle>
            <a:defPPr>
              <a:defRPr lang="en-US"/>
            </a:defPPr>
            <a:lvl1pPr algn="ctr" rtl="0" fontAlgn="base">
              <a:spcBef>
                <a:spcPct val="0"/>
              </a:spcBef>
              <a:spcAft>
                <a:spcPct val="0"/>
              </a:spcAft>
              <a:defRPr lang="en-GB" sz="10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lgn="ctr" defTabSz="685800" fontAlgn="auto">
              <a:spcBef>
                <a:spcPts val="0"/>
              </a:spcBef>
              <a:spcAft>
                <a:spcPts val="0"/>
              </a:spcAft>
              <a:defRPr/>
            </a:pPr>
            <a:fld id="{1F96A1B4-F50E-4342-A9A1-BE61C51E354C}" type="slidenum">
              <a:rPr lang="en-US" smtClean="0"/>
              <a:pPr algn="ctr" defTabSz="685800" fontAlgn="auto">
                <a:spcBef>
                  <a:spcPts val="0"/>
                </a:spcBef>
                <a:spcAft>
                  <a:spcPts val="0"/>
                </a:spcAft>
                <a:defRPr/>
              </a:pPr>
              <a:t>34</a:t>
            </a:fld>
            <a:endParaRPr lang="en-US" sz="750">
              <a:solidFill>
                <a:srgbClr val="FFFFFF"/>
              </a:solidFill>
              <a:latin typeface="Verdana"/>
              <a:cs typeface="+mn-cs"/>
            </a:endParaRPr>
          </a:p>
        </p:txBody>
      </p:sp>
      <p:sp>
        <p:nvSpPr>
          <p:cNvPr id="4" name="Content Placeholder 3"/>
          <p:cNvSpPr>
            <a:spLocks noGrp="1"/>
          </p:cNvSpPr>
          <p:nvPr>
            <p:ph sz="quarter" idx="1"/>
          </p:nvPr>
        </p:nvSpPr>
        <p:spPr>
          <a:xfrm>
            <a:off x="228600" y="1797999"/>
            <a:ext cx="8676132" cy="3842497"/>
          </a:xfrm>
        </p:spPr>
        <p:txBody>
          <a:bodyPr>
            <a:noAutofit/>
          </a:bodyPr>
          <a:lstStyle/>
          <a:p>
            <a:r>
              <a:rPr lang="en-US" dirty="0">
                <a:solidFill>
                  <a:schemeClr val="tx1"/>
                </a:solidFill>
              </a:rPr>
              <a:t>40,708 UK credit cards newly issued in 2017</a:t>
            </a:r>
          </a:p>
          <a:p>
            <a:pPr lvl="1"/>
            <a:r>
              <a:rPr lang="en-US" sz="2175" dirty="0"/>
              <a:t>Cardholders who attempt to set up an automatic payment are randomized into control and treatment</a:t>
            </a:r>
          </a:p>
          <a:p>
            <a:endParaRPr lang="en-US" sz="1800" dirty="0"/>
          </a:p>
        </p:txBody>
      </p:sp>
    </p:spTree>
    <p:extLst>
      <p:ext uri="{BB962C8B-B14F-4D97-AF65-F5344CB8AC3E}">
        <p14:creationId xmlns:p14="http://schemas.microsoft.com/office/powerpoint/2010/main" val="1971527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296400"/>
            <a:ext cx="960000" cy="262800"/>
          </a:xfrm>
          <a:prstGeom prst="rect">
            <a:avLst/>
          </a:prstGeom>
        </p:spPr>
        <p:txBody>
          <a:bodyPr vert="horz" lIns="91440" tIns="45720" rIns="91440" bIns="45720" rtlCol="0" anchor="ctr">
            <a:normAutofit/>
          </a:bodyPr>
          <a:lstStyle>
            <a:defPPr>
              <a:defRPr lang="en-US"/>
            </a:defPPr>
            <a:lvl1pPr algn="ctr" rtl="0" fontAlgn="base">
              <a:spcBef>
                <a:spcPct val="0"/>
              </a:spcBef>
              <a:spcAft>
                <a:spcPct val="0"/>
              </a:spcAft>
              <a:defRPr lang="en-GB" sz="10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lgn="ctr" defTabSz="685800" fontAlgn="auto">
              <a:spcBef>
                <a:spcPts val="0"/>
              </a:spcBef>
              <a:spcAft>
                <a:spcPts val="0"/>
              </a:spcAft>
              <a:defRPr/>
            </a:pPr>
            <a:fld id="{1F96A1B4-F50E-4342-A9A1-BE61C51E354C}" type="slidenum">
              <a:rPr lang="en-US" smtClean="0"/>
              <a:pPr algn="ctr" defTabSz="685800" fontAlgn="auto">
                <a:spcBef>
                  <a:spcPts val="0"/>
                </a:spcBef>
                <a:spcAft>
                  <a:spcPts val="0"/>
                </a:spcAft>
                <a:defRPr/>
              </a:pPr>
              <a:t>35</a:t>
            </a:fld>
            <a:endParaRPr lang="en-US" sz="750">
              <a:solidFill>
                <a:srgbClr val="FFFFFF"/>
              </a:solidFill>
              <a:latin typeface="Verdana"/>
              <a:cs typeface="+mn-cs"/>
            </a:endParaRPr>
          </a:p>
        </p:txBody>
      </p:sp>
      <p:pic>
        <p:nvPicPr>
          <p:cNvPr id="5" name="Picture 4"/>
          <p:cNvPicPr>
            <a:picLocks noChangeAspect="1"/>
          </p:cNvPicPr>
          <p:nvPr/>
        </p:nvPicPr>
        <p:blipFill>
          <a:blip r:embed="rId2"/>
          <a:stretch>
            <a:fillRect/>
          </a:stretch>
        </p:blipFill>
        <p:spPr>
          <a:xfrm>
            <a:off x="1143001" y="1406899"/>
            <a:ext cx="6884147" cy="4215045"/>
          </a:xfrm>
          <a:prstGeom prst="rect">
            <a:avLst/>
          </a:prstGeom>
        </p:spPr>
      </p:pic>
      <p:sp>
        <p:nvSpPr>
          <p:cNvPr id="2" name="Title 1"/>
          <p:cNvSpPr>
            <a:spLocks noGrp="1"/>
          </p:cNvSpPr>
          <p:nvPr>
            <p:ph type="title"/>
          </p:nvPr>
        </p:nvSpPr>
        <p:spPr>
          <a:solidFill>
            <a:schemeClr val="bg1"/>
          </a:solidFill>
        </p:spPr>
        <p:txBody>
          <a:bodyPr/>
          <a:lstStyle/>
          <a:p>
            <a:r>
              <a:rPr lang="en-US" dirty="0"/>
              <a:t>Control arm</a:t>
            </a:r>
          </a:p>
        </p:txBody>
      </p:sp>
      <p:sp>
        <p:nvSpPr>
          <p:cNvPr id="7" name="&quot;No&quot; Symbol 6"/>
          <p:cNvSpPr/>
          <p:nvPr/>
        </p:nvSpPr>
        <p:spPr>
          <a:xfrm>
            <a:off x="2010341" y="3788709"/>
            <a:ext cx="1411941" cy="133798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black"/>
              </a:solidFill>
              <a:latin typeface="Verdana"/>
            </a:endParaRPr>
          </a:p>
        </p:txBody>
      </p:sp>
    </p:spTree>
    <p:extLst>
      <p:ext uri="{BB962C8B-B14F-4D97-AF65-F5344CB8AC3E}">
        <p14:creationId xmlns:p14="http://schemas.microsoft.com/office/powerpoint/2010/main" val="244332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296400"/>
            <a:ext cx="960000" cy="262800"/>
          </a:xfrm>
          <a:prstGeom prst="rect">
            <a:avLst/>
          </a:prstGeom>
        </p:spPr>
        <p:txBody>
          <a:bodyPr vert="horz" lIns="91440" tIns="45720" rIns="91440" bIns="45720" rtlCol="0" anchor="ctr">
            <a:normAutofit/>
          </a:bodyPr>
          <a:lstStyle>
            <a:defPPr>
              <a:defRPr lang="en-US"/>
            </a:defPPr>
            <a:lvl1pPr algn="ctr" rtl="0" fontAlgn="base">
              <a:spcBef>
                <a:spcPct val="0"/>
              </a:spcBef>
              <a:spcAft>
                <a:spcPct val="0"/>
              </a:spcAft>
              <a:defRPr lang="en-GB" sz="10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lgn="ctr" defTabSz="685800" fontAlgn="auto">
              <a:spcBef>
                <a:spcPts val="0"/>
              </a:spcBef>
              <a:spcAft>
                <a:spcPts val="0"/>
              </a:spcAft>
              <a:defRPr/>
            </a:pPr>
            <a:fld id="{1F96A1B4-F50E-4342-A9A1-BE61C51E354C}" type="slidenum">
              <a:rPr lang="en-US" smtClean="0"/>
              <a:pPr algn="ctr" defTabSz="685800" fontAlgn="auto">
                <a:spcBef>
                  <a:spcPts val="0"/>
                </a:spcBef>
                <a:spcAft>
                  <a:spcPts val="0"/>
                </a:spcAft>
                <a:defRPr/>
              </a:pPr>
              <a:t>36</a:t>
            </a:fld>
            <a:endParaRPr lang="en-US" sz="750">
              <a:solidFill>
                <a:srgbClr val="FFFFFF"/>
              </a:solidFill>
              <a:latin typeface="Verdana"/>
              <a:cs typeface="+mn-cs"/>
            </a:endParaRPr>
          </a:p>
        </p:txBody>
      </p:sp>
      <p:pic>
        <p:nvPicPr>
          <p:cNvPr id="5" name="Picture 4"/>
          <p:cNvPicPr>
            <a:picLocks noChangeAspect="1"/>
          </p:cNvPicPr>
          <p:nvPr/>
        </p:nvPicPr>
        <p:blipFill>
          <a:blip r:embed="rId2"/>
          <a:stretch>
            <a:fillRect/>
          </a:stretch>
        </p:blipFill>
        <p:spPr>
          <a:xfrm>
            <a:off x="1143001" y="1406899"/>
            <a:ext cx="6884147" cy="4215045"/>
          </a:xfrm>
          <a:prstGeom prst="rect">
            <a:avLst/>
          </a:prstGeom>
        </p:spPr>
      </p:pic>
      <p:sp>
        <p:nvSpPr>
          <p:cNvPr id="2" name="Title 1"/>
          <p:cNvSpPr>
            <a:spLocks noGrp="1"/>
          </p:cNvSpPr>
          <p:nvPr>
            <p:ph type="title"/>
          </p:nvPr>
        </p:nvSpPr>
        <p:spPr>
          <a:xfrm>
            <a:off x="86868" y="380228"/>
            <a:ext cx="8970264" cy="1026671"/>
          </a:xfrm>
          <a:solidFill>
            <a:schemeClr val="bg1"/>
          </a:solidFill>
        </p:spPr>
        <p:txBody>
          <a:bodyPr/>
          <a:lstStyle/>
          <a:p>
            <a:r>
              <a:rPr lang="en-US" dirty="0"/>
              <a:t>Control arm</a:t>
            </a:r>
          </a:p>
        </p:txBody>
      </p:sp>
      <p:sp>
        <p:nvSpPr>
          <p:cNvPr id="4" name="Rectangle 3"/>
          <p:cNvSpPr/>
          <p:nvPr/>
        </p:nvSpPr>
        <p:spPr>
          <a:xfrm>
            <a:off x="1761565" y="3714750"/>
            <a:ext cx="1922930" cy="1519518"/>
          </a:xfrm>
          <a:prstGeom prst="rect">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Verdana"/>
            </a:endParaRPr>
          </a:p>
        </p:txBody>
      </p:sp>
      <p:sp>
        <p:nvSpPr>
          <p:cNvPr id="6" name="Left Arrow 5"/>
          <p:cNvSpPr/>
          <p:nvPr/>
        </p:nvSpPr>
        <p:spPr>
          <a:xfrm>
            <a:off x="1761565" y="4158503"/>
            <a:ext cx="1922930"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Verdana"/>
            </a:endParaRPr>
          </a:p>
        </p:txBody>
      </p:sp>
    </p:spTree>
    <p:extLst>
      <p:ext uri="{BB962C8B-B14F-4D97-AF65-F5344CB8AC3E}">
        <p14:creationId xmlns:p14="http://schemas.microsoft.com/office/powerpoint/2010/main" val="1660768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6296400"/>
            <a:ext cx="960000" cy="262800"/>
          </a:xfrm>
          <a:prstGeom prst="rect">
            <a:avLst/>
          </a:prstGeom>
        </p:spPr>
        <p:txBody>
          <a:bodyPr vert="horz" lIns="91440" tIns="45720" rIns="91440" bIns="45720" rtlCol="0" anchor="ctr">
            <a:normAutofit/>
          </a:bodyPr>
          <a:lstStyle>
            <a:defPPr>
              <a:defRPr lang="en-US"/>
            </a:defPPr>
            <a:lvl1pPr algn="ctr" rtl="0" fontAlgn="base">
              <a:spcBef>
                <a:spcPct val="0"/>
              </a:spcBef>
              <a:spcAft>
                <a:spcPct val="0"/>
              </a:spcAft>
              <a:defRPr lang="en-GB" sz="10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lgn="ctr" defTabSz="685800" fontAlgn="auto">
              <a:spcBef>
                <a:spcPts val="0"/>
              </a:spcBef>
              <a:spcAft>
                <a:spcPts val="0"/>
              </a:spcAft>
              <a:defRPr/>
            </a:pPr>
            <a:fld id="{1F96A1B4-F50E-4342-A9A1-BE61C51E354C}" type="slidenum">
              <a:rPr lang="en-US" smtClean="0"/>
              <a:pPr algn="ctr" defTabSz="685800" fontAlgn="auto">
                <a:spcBef>
                  <a:spcPts val="0"/>
                </a:spcBef>
                <a:spcAft>
                  <a:spcPts val="0"/>
                </a:spcAft>
                <a:defRPr/>
              </a:pPr>
              <a:t>37</a:t>
            </a:fld>
            <a:endParaRPr lang="en-US" sz="750">
              <a:solidFill>
                <a:srgbClr val="FFFFFF"/>
              </a:solidFill>
              <a:latin typeface="Verdana"/>
              <a:cs typeface="+mn-cs"/>
            </a:endParaRPr>
          </a:p>
        </p:txBody>
      </p:sp>
      <p:sp>
        <p:nvSpPr>
          <p:cNvPr id="2" name="Title 1"/>
          <p:cNvSpPr>
            <a:spLocks noGrp="1"/>
          </p:cNvSpPr>
          <p:nvPr>
            <p:ph type="title"/>
          </p:nvPr>
        </p:nvSpPr>
        <p:spPr>
          <a:solidFill>
            <a:schemeClr val="bg1"/>
          </a:solidFill>
        </p:spPr>
        <p:txBody>
          <a:bodyPr/>
          <a:lstStyle/>
          <a:p>
            <a:r>
              <a:rPr lang="en-US" dirty="0"/>
              <a:t>Treatment arm</a:t>
            </a:r>
          </a:p>
        </p:txBody>
      </p:sp>
      <p:sp>
        <p:nvSpPr>
          <p:cNvPr id="7" name="&quot;No&quot; Symbol 6"/>
          <p:cNvSpPr/>
          <p:nvPr/>
        </p:nvSpPr>
        <p:spPr>
          <a:xfrm>
            <a:off x="2010341" y="3788709"/>
            <a:ext cx="1411941" cy="1337983"/>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black"/>
              </a:solidFill>
              <a:latin typeface="Verdana"/>
            </a:endParaRPr>
          </a:p>
        </p:txBody>
      </p:sp>
      <p:pic>
        <p:nvPicPr>
          <p:cNvPr id="4" name="Picture 3"/>
          <p:cNvPicPr>
            <a:picLocks noChangeAspect="1"/>
          </p:cNvPicPr>
          <p:nvPr/>
        </p:nvPicPr>
        <p:blipFill>
          <a:blip r:embed="rId2"/>
          <a:stretch>
            <a:fillRect/>
          </a:stretch>
        </p:blipFill>
        <p:spPr>
          <a:xfrm>
            <a:off x="1145168" y="1812270"/>
            <a:ext cx="6855833" cy="3355268"/>
          </a:xfrm>
          <a:prstGeom prst="rect">
            <a:avLst/>
          </a:prstGeom>
        </p:spPr>
      </p:pic>
    </p:spTree>
    <p:extLst>
      <p:ext uri="{BB962C8B-B14F-4D97-AF65-F5344CB8AC3E}">
        <p14:creationId xmlns:p14="http://schemas.microsoft.com/office/powerpoint/2010/main" val="209656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0" y="1272222"/>
            <a:ext cx="711200" cy="244476"/>
          </a:xfrm>
          <a:prstGeom prst="rect">
            <a:avLst/>
          </a:prstGeom>
        </p:spPr>
        <p:txBody>
          <a:bodyPr vert="horz" anchor="ctr" anchorCtr="0">
            <a:normAutofit fontScale="85000" lnSpcReduction="20000"/>
          </a:bodyPr>
          <a:lstStyle>
            <a:defPPr>
              <a:defRPr lang="en-US"/>
            </a:defPPr>
            <a:lvl1pPr algn="ctr" rtl="0" eaLnBrk="1" fontAlgn="base" latinLnBrk="0" hangingPunct="1">
              <a:spcBef>
                <a:spcPct val="0"/>
              </a:spcBef>
              <a:spcAft>
                <a:spcPct val="0"/>
              </a:spcAft>
              <a:defRPr kumimoji="0" sz="1400" b="1" kern="1200">
                <a:solidFill>
                  <a:srgbClr val="FFFFFF"/>
                </a:solidFill>
                <a:latin typeface="Palatino Linotype" pitchFamily="18" charset="0"/>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lgn="ctr" defTabSz="685800">
              <a:defRPr/>
            </a:pPr>
            <a:fld id="{1F96A1B4-F50E-4342-A9A1-BE61C51E354C}" type="slidenum">
              <a:rPr lang="en-US" smtClean="0"/>
              <a:pPr algn="ctr" defTabSz="685800">
                <a:defRPr/>
              </a:pPr>
              <a:t>38</a:t>
            </a:fld>
            <a:endParaRPr lang="en-US" sz="1050" b="1">
              <a:solidFill>
                <a:srgbClr val="FFFFFF"/>
              </a:solidFill>
              <a:latin typeface="Palatino Linotype" pitchFamily="18" charset="0"/>
              <a:cs typeface="+mn-cs"/>
            </a:endParaRPr>
          </a:p>
        </p:txBody>
      </p:sp>
      <p:pic>
        <p:nvPicPr>
          <p:cNvPr id="5" name="Picture 4"/>
          <p:cNvPicPr>
            <a:picLocks noChangeAspect="1"/>
          </p:cNvPicPr>
          <p:nvPr/>
        </p:nvPicPr>
        <p:blipFill>
          <a:blip r:embed="rId2"/>
          <a:stretch>
            <a:fillRect/>
          </a:stretch>
        </p:blipFill>
        <p:spPr>
          <a:xfrm>
            <a:off x="1143454" y="857251"/>
            <a:ext cx="6999194" cy="5143499"/>
          </a:xfrm>
          <a:prstGeom prst="rect">
            <a:avLst/>
          </a:prstGeom>
        </p:spPr>
      </p:pic>
      <p:sp>
        <p:nvSpPr>
          <p:cNvPr id="2" name="TextBox 1"/>
          <p:cNvSpPr txBox="1"/>
          <p:nvPr/>
        </p:nvSpPr>
        <p:spPr>
          <a:xfrm>
            <a:off x="6457039" y="1710381"/>
            <a:ext cx="1404552" cy="738664"/>
          </a:xfrm>
          <a:prstGeom prst="rect">
            <a:avLst/>
          </a:prstGeom>
          <a:noFill/>
        </p:spPr>
        <p:txBody>
          <a:bodyPr wrap="none" rtlCol="0">
            <a:spAutoFit/>
          </a:bodyPr>
          <a:lstStyle/>
          <a:p>
            <a:pPr defTabSz="685800">
              <a:defRPr/>
            </a:pPr>
            <a:r>
              <a:rPr lang="en-US" sz="2100" b="1" dirty="0">
                <a:solidFill>
                  <a:srgbClr val="0070C0"/>
                </a:solidFill>
                <a:latin typeface="Tw Cen MT"/>
                <a:cs typeface="+mn-cs"/>
              </a:rPr>
              <a:t>Automatic </a:t>
            </a:r>
          </a:p>
          <a:p>
            <a:pPr defTabSz="685800">
              <a:defRPr/>
            </a:pPr>
            <a:r>
              <a:rPr lang="en-US" sz="2100" b="1" dirty="0">
                <a:solidFill>
                  <a:srgbClr val="0070C0"/>
                </a:solidFill>
                <a:latin typeface="Tw Cen MT"/>
                <a:cs typeface="+mn-cs"/>
              </a:rPr>
              <a:t>full</a:t>
            </a:r>
          </a:p>
        </p:txBody>
      </p:sp>
      <p:sp>
        <p:nvSpPr>
          <p:cNvPr id="9" name="TextBox 8"/>
          <p:cNvSpPr txBox="1"/>
          <p:nvPr/>
        </p:nvSpPr>
        <p:spPr>
          <a:xfrm>
            <a:off x="6440314" y="4862197"/>
            <a:ext cx="1805302" cy="415498"/>
          </a:xfrm>
          <a:prstGeom prst="rect">
            <a:avLst/>
          </a:prstGeom>
          <a:noFill/>
        </p:spPr>
        <p:txBody>
          <a:bodyPr wrap="none" rtlCol="0">
            <a:spAutoFit/>
          </a:bodyPr>
          <a:lstStyle/>
          <a:p>
            <a:pPr defTabSz="685800">
              <a:defRPr/>
            </a:pPr>
            <a:r>
              <a:rPr lang="en-US" sz="2100" b="1" dirty="0">
                <a:solidFill>
                  <a:prstClr val="black"/>
                </a:solidFill>
                <a:latin typeface="Tw Cen MT"/>
                <a:cs typeface="+mn-cs"/>
              </a:rPr>
              <a:t>No Automatic </a:t>
            </a:r>
          </a:p>
        </p:txBody>
      </p:sp>
      <p:sp>
        <p:nvSpPr>
          <p:cNvPr id="4" name="Rectangle 3"/>
          <p:cNvSpPr/>
          <p:nvPr/>
        </p:nvSpPr>
        <p:spPr>
          <a:xfrm>
            <a:off x="6678385" y="2571299"/>
            <a:ext cx="1322615" cy="229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w Cen MT"/>
            </a:endParaRPr>
          </a:p>
        </p:txBody>
      </p:sp>
      <p:sp>
        <p:nvSpPr>
          <p:cNvPr id="6" name="TextBox 5"/>
          <p:cNvSpPr txBox="1"/>
          <p:nvPr/>
        </p:nvSpPr>
        <p:spPr>
          <a:xfrm>
            <a:off x="6421205" y="2823902"/>
            <a:ext cx="1404552" cy="738664"/>
          </a:xfrm>
          <a:prstGeom prst="rect">
            <a:avLst/>
          </a:prstGeom>
          <a:noFill/>
        </p:spPr>
        <p:txBody>
          <a:bodyPr wrap="none" rtlCol="0">
            <a:spAutoFit/>
          </a:bodyPr>
          <a:lstStyle/>
          <a:p>
            <a:pPr defTabSz="685800">
              <a:defRPr/>
            </a:pPr>
            <a:r>
              <a:rPr lang="en-US" sz="2100" b="1" dirty="0">
                <a:solidFill>
                  <a:srgbClr val="E68885"/>
                </a:solidFill>
                <a:latin typeface="Tw Cen MT"/>
                <a:cs typeface="+mn-cs"/>
              </a:rPr>
              <a:t>Automatic </a:t>
            </a:r>
          </a:p>
          <a:p>
            <a:pPr defTabSz="685800">
              <a:defRPr/>
            </a:pPr>
            <a:r>
              <a:rPr lang="en-US" sz="2100" b="1" dirty="0">
                <a:solidFill>
                  <a:srgbClr val="E68885"/>
                </a:solidFill>
                <a:latin typeface="Tw Cen MT"/>
                <a:cs typeface="+mn-cs"/>
              </a:rPr>
              <a:t>fixed</a:t>
            </a:r>
          </a:p>
        </p:txBody>
      </p:sp>
      <p:sp>
        <p:nvSpPr>
          <p:cNvPr id="8" name="TextBox 7"/>
          <p:cNvSpPr txBox="1"/>
          <p:nvPr/>
        </p:nvSpPr>
        <p:spPr>
          <a:xfrm>
            <a:off x="6440391" y="4086778"/>
            <a:ext cx="1404552" cy="632737"/>
          </a:xfrm>
          <a:prstGeom prst="rect">
            <a:avLst/>
          </a:prstGeom>
          <a:noFill/>
        </p:spPr>
        <p:txBody>
          <a:bodyPr wrap="none" rtlCol="0">
            <a:spAutoFit/>
          </a:bodyPr>
          <a:lstStyle/>
          <a:p>
            <a:pPr defTabSz="685800">
              <a:lnSpc>
                <a:spcPts val="2100"/>
              </a:lnSpc>
              <a:defRPr/>
            </a:pPr>
            <a:r>
              <a:rPr lang="en-US" sz="2100" b="1" dirty="0">
                <a:solidFill>
                  <a:srgbClr val="7D3C4A"/>
                </a:solidFill>
                <a:latin typeface="Tw Cen MT"/>
                <a:cs typeface="+mn-cs"/>
              </a:rPr>
              <a:t>Automatic </a:t>
            </a:r>
          </a:p>
          <a:p>
            <a:pPr defTabSz="685800">
              <a:lnSpc>
                <a:spcPts val="2100"/>
              </a:lnSpc>
              <a:defRPr/>
            </a:pPr>
            <a:r>
              <a:rPr lang="en-US" sz="2100" b="1" dirty="0">
                <a:solidFill>
                  <a:srgbClr val="7D3C4A"/>
                </a:solidFill>
                <a:latin typeface="Tw Cen MT"/>
                <a:cs typeface="+mn-cs"/>
              </a:rPr>
              <a:t>Minimum</a:t>
            </a:r>
          </a:p>
        </p:txBody>
      </p:sp>
      <p:sp>
        <p:nvSpPr>
          <p:cNvPr id="10" name="TextBox 9"/>
          <p:cNvSpPr txBox="1"/>
          <p:nvPr/>
        </p:nvSpPr>
        <p:spPr>
          <a:xfrm>
            <a:off x="1257298" y="907046"/>
            <a:ext cx="6858000" cy="738664"/>
          </a:xfrm>
          <a:prstGeom prst="rect">
            <a:avLst/>
          </a:prstGeom>
          <a:solidFill>
            <a:schemeClr val="bg1"/>
          </a:solidFill>
        </p:spPr>
        <p:txBody>
          <a:bodyPr wrap="square" rtlCol="0">
            <a:spAutoFit/>
          </a:bodyPr>
          <a:lstStyle/>
          <a:p>
            <a:pPr defTabSz="685800">
              <a:defRPr/>
            </a:pPr>
            <a:r>
              <a:rPr lang="en-US" sz="2100" dirty="0">
                <a:solidFill>
                  <a:prstClr val="black"/>
                </a:solidFill>
                <a:latin typeface="Palatino Linotype" pitchFamily="18" charset="0"/>
                <a:cs typeface="+mn-cs"/>
              </a:rPr>
              <a:t>Selection of automatic payment at the 2nd statement cycle for Control arm (left) and Treatment arm (right)</a:t>
            </a:r>
          </a:p>
        </p:txBody>
      </p:sp>
      <p:sp>
        <p:nvSpPr>
          <p:cNvPr id="11" name="TextBox 10"/>
          <p:cNvSpPr txBox="1"/>
          <p:nvPr/>
        </p:nvSpPr>
        <p:spPr>
          <a:xfrm>
            <a:off x="1689101" y="5552650"/>
            <a:ext cx="2413007" cy="461665"/>
          </a:xfrm>
          <a:prstGeom prst="rect">
            <a:avLst/>
          </a:prstGeom>
          <a:solidFill>
            <a:schemeClr val="bg1"/>
          </a:solidFill>
        </p:spPr>
        <p:txBody>
          <a:bodyPr wrap="square" rtlCol="0">
            <a:spAutoFit/>
          </a:bodyPr>
          <a:lstStyle/>
          <a:p>
            <a:pPr defTabSz="685800">
              <a:defRPr/>
            </a:pPr>
            <a:r>
              <a:rPr lang="en-US" sz="2400" dirty="0">
                <a:solidFill>
                  <a:prstClr val="black"/>
                </a:solidFill>
                <a:latin typeface="Palatino Linotype" pitchFamily="18" charset="0"/>
                <a:cs typeface="+mn-cs"/>
              </a:rPr>
              <a:t>           Control</a:t>
            </a:r>
          </a:p>
        </p:txBody>
      </p:sp>
      <p:sp>
        <p:nvSpPr>
          <p:cNvPr id="12" name="TextBox 11"/>
          <p:cNvSpPr txBox="1"/>
          <p:nvPr/>
        </p:nvSpPr>
        <p:spPr>
          <a:xfrm>
            <a:off x="4102107" y="5555247"/>
            <a:ext cx="2819397" cy="461665"/>
          </a:xfrm>
          <a:prstGeom prst="rect">
            <a:avLst/>
          </a:prstGeom>
          <a:solidFill>
            <a:schemeClr val="bg1"/>
          </a:solidFill>
        </p:spPr>
        <p:txBody>
          <a:bodyPr wrap="square" rtlCol="0">
            <a:spAutoFit/>
          </a:bodyPr>
          <a:lstStyle/>
          <a:p>
            <a:pPr defTabSz="685800">
              <a:defRPr/>
            </a:pPr>
            <a:r>
              <a:rPr lang="en-US" sz="2400" dirty="0">
                <a:solidFill>
                  <a:prstClr val="black"/>
                </a:solidFill>
                <a:latin typeface="Palatino Linotype" pitchFamily="18" charset="0"/>
                <a:cs typeface="+mn-cs"/>
              </a:rPr>
              <a:t>       Treatment</a:t>
            </a:r>
          </a:p>
        </p:txBody>
      </p:sp>
      <p:sp>
        <p:nvSpPr>
          <p:cNvPr id="13" name="TextBox 12"/>
          <p:cNvSpPr txBox="1"/>
          <p:nvPr/>
        </p:nvSpPr>
        <p:spPr>
          <a:xfrm>
            <a:off x="1956254" y="3397250"/>
            <a:ext cx="2120908" cy="1338828"/>
          </a:xfrm>
          <a:prstGeom prst="rect">
            <a:avLst/>
          </a:prstGeom>
          <a:solidFill>
            <a:srgbClr val="733253"/>
          </a:solidFill>
        </p:spPr>
        <p:txBody>
          <a:bodyPr wrap="square" rtlCol="0">
            <a:spAutoFit/>
          </a:bodyPr>
          <a:lstStyle/>
          <a:p>
            <a:pPr algn="ctr" defTabSz="685800">
              <a:defRPr/>
            </a:pPr>
            <a:endParaRPr lang="en-US" sz="2700" dirty="0">
              <a:solidFill>
                <a:prstClr val="white"/>
              </a:solidFill>
              <a:latin typeface="Palatino Linotype" pitchFamily="18" charset="0"/>
              <a:cs typeface="+mn-cs"/>
            </a:endParaRPr>
          </a:p>
          <a:p>
            <a:pPr algn="ctr" defTabSz="685800">
              <a:defRPr/>
            </a:pPr>
            <a:r>
              <a:rPr lang="en-US" sz="2700" dirty="0">
                <a:solidFill>
                  <a:prstClr val="white"/>
                </a:solidFill>
                <a:latin typeface="Palatino Linotype" pitchFamily="18" charset="0"/>
                <a:cs typeface="+mn-cs"/>
              </a:rPr>
              <a:t>36.9%</a:t>
            </a:r>
          </a:p>
          <a:p>
            <a:pPr algn="ctr" defTabSz="685800">
              <a:defRPr/>
            </a:pPr>
            <a:endParaRPr lang="en-US" sz="2700" dirty="0">
              <a:solidFill>
                <a:prstClr val="white"/>
              </a:solidFill>
              <a:latin typeface="Palatino Linotype" pitchFamily="18" charset="0"/>
              <a:cs typeface="+mn-cs"/>
            </a:endParaRPr>
          </a:p>
        </p:txBody>
      </p:sp>
      <p:sp>
        <p:nvSpPr>
          <p:cNvPr id="15" name="TextBox 14"/>
          <p:cNvSpPr txBox="1"/>
          <p:nvPr/>
        </p:nvSpPr>
        <p:spPr>
          <a:xfrm>
            <a:off x="4331151" y="4184642"/>
            <a:ext cx="2120908" cy="369332"/>
          </a:xfrm>
          <a:prstGeom prst="rect">
            <a:avLst/>
          </a:prstGeom>
          <a:solidFill>
            <a:srgbClr val="733253"/>
          </a:solidFill>
        </p:spPr>
        <p:txBody>
          <a:bodyPr wrap="square" rtlCol="0">
            <a:spAutoFit/>
          </a:bodyPr>
          <a:lstStyle/>
          <a:p>
            <a:pPr algn="ctr" defTabSz="685800">
              <a:defRPr/>
            </a:pPr>
            <a:r>
              <a:rPr lang="en-US" sz="1800" dirty="0">
                <a:solidFill>
                  <a:prstClr val="white"/>
                </a:solidFill>
                <a:latin typeface="Palatino Linotype" pitchFamily="18" charset="0"/>
                <a:cs typeface="+mn-cs"/>
              </a:rPr>
              <a:t>9.6%</a:t>
            </a:r>
          </a:p>
        </p:txBody>
      </p:sp>
    </p:spTree>
    <p:extLst>
      <p:ext uri="{BB962C8B-B14F-4D97-AF65-F5344CB8AC3E}">
        <p14:creationId xmlns:p14="http://schemas.microsoft.com/office/powerpoint/2010/main" val="913129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“Semblance of success”</a:t>
            </a:r>
          </a:p>
        </p:txBody>
      </p:sp>
      <p:sp>
        <p:nvSpPr>
          <p:cNvPr id="3" name="Slide Number Placeholder 2"/>
          <p:cNvSpPr>
            <a:spLocks noGrp="1"/>
          </p:cNvSpPr>
          <p:nvPr>
            <p:ph type="sldNum" sz="quarter" idx="12"/>
          </p:nvPr>
        </p:nvSpPr>
        <p:spPr>
          <a:xfrm>
            <a:off x="0" y="6296400"/>
            <a:ext cx="960000" cy="262800"/>
          </a:xfrm>
          <a:prstGeom prst="rect">
            <a:avLst/>
          </a:prstGeom>
        </p:spPr>
        <p:txBody>
          <a:bodyPr vert="horz" lIns="91440" tIns="45720" rIns="91440" bIns="45720" rtlCol="0" anchor="ctr">
            <a:normAutofit/>
          </a:bodyPr>
          <a:lstStyle>
            <a:defPPr>
              <a:defRPr lang="en-US"/>
            </a:defPPr>
            <a:lvl1pPr algn="ctr" rtl="0" fontAlgn="base">
              <a:spcBef>
                <a:spcPct val="0"/>
              </a:spcBef>
              <a:spcAft>
                <a:spcPct val="0"/>
              </a:spcAft>
              <a:defRPr lang="en-GB" sz="1000" kern="1200">
                <a:solidFill>
                  <a:srgbClr val="FFFFFF"/>
                </a:solidFill>
                <a:latin typeface="+mn-lt"/>
                <a:ea typeface="+mn-ea"/>
                <a:cs typeface="+mn-cs"/>
              </a:defRPr>
            </a:lvl1pPr>
            <a:lvl2pPr marL="457200" algn="l" rtl="0" fontAlgn="base">
              <a:spcBef>
                <a:spcPct val="0"/>
              </a:spcBef>
              <a:spcAft>
                <a:spcPct val="0"/>
              </a:spcAft>
              <a:defRPr kern="1200">
                <a:solidFill>
                  <a:schemeClr val="tx1"/>
                </a:solidFill>
                <a:latin typeface="Palatino Linotype" pitchFamily="18" charset="0"/>
                <a:ea typeface="+mn-ea"/>
                <a:cs typeface="+mn-cs"/>
              </a:defRPr>
            </a:lvl2pPr>
            <a:lvl3pPr marL="914400" algn="l" rtl="0" fontAlgn="base">
              <a:spcBef>
                <a:spcPct val="0"/>
              </a:spcBef>
              <a:spcAft>
                <a:spcPct val="0"/>
              </a:spcAft>
              <a:defRPr kern="1200">
                <a:solidFill>
                  <a:schemeClr val="tx1"/>
                </a:solidFill>
                <a:latin typeface="Palatino Linotype" pitchFamily="18" charset="0"/>
                <a:ea typeface="+mn-ea"/>
                <a:cs typeface="+mn-cs"/>
              </a:defRPr>
            </a:lvl3pPr>
            <a:lvl4pPr marL="1371600" algn="l" rtl="0" fontAlgn="base">
              <a:spcBef>
                <a:spcPct val="0"/>
              </a:spcBef>
              <a:spcAft>
                <a:spcPct val="0"/>
              </a:spcAft>
              <a:defRPr kern="1200">
                <a:solidFill>
                  <a:schemeClr val="tx1"/>
                </a:solidFill>
                <a:latin typeface="Palatino Linotype" pitchFamily="18" charset="0"/>
                <a:ea typeface="+mn-ea"/>
                <a:cs typeface="+mn-cs"/>
              </a:defRPr>
            </a:lvl4pPr>
            <a:lvl5pPr marL="1828800" algn="l" rtl="0" fontAlgn="base">
              <a:spcBef>
                <a:spcPct val="0"/>
              </a:spcBef>
              <a:spcAft>
                <a:spcPct val="0"/>
              </a:spcAft>
              <a:defRPr kern="1200">
                <a:solidFill>
                  <a:schemeClr val="tx1"/>
                </a:solidFill>
                <a:latin typeface="Palatino Linotype" pitchFamily="18" charset="0"/>
                <a:ea typeface="+mn-ea"/>
                <a:cs typeface="+mn-cs"/>
              </a:defRPr>
            </a:lvl5pPr>
            <a:lvl6pPr marL="2286000" algn="l" defTabSz="914400" rtl="0" eaLnBrk="1" latinLnBrk="0" hangingPunct="1">
              <a:defRPr kern="1200">
                <a:solidFill>
                  <a:schemeClr val="tx1"/>
                </a:solidFill>
                <a:latin typeface="Palatino Linotype" pitchFamily="18" charset="0"/>
                <a:ea typeface="+mn-ea"/>
                <a:cs typeface="+mn-cs"/>
              </a:defRPr>
            </a:lvl6pPr>
            <a:lvl7pPr marL="2743200" algn="l" defTabSz="914400" rtl="0" eaLnBrk="1" latinLnBrk="0" hangingPunct="1">
              <a:defRPr kern="1200">
                <a:solidFill>
                  <a:schemeClr val="tx1"/>
                </a:solidFill>
                <a:latin typeface="Palatino Linotype" pitchFamily="18" charset="0"/>
                <a:ea typeface="+mn-ea"/>
                <a:cs typeface="+mn-cs"/>
              </a:defRPr>
            </a:lvl7pPr>
            <a:lvl8pPr marL="3200400" algn="l" defTabSz="914400" rtl="0" eaLnBrk="1" latinLnBrk="0" hangingPunct="1">
              <a:defRPr kern="1200">
                <a:solidFill>
                  <a:schemeClr val="tx1"/>
                </a:solidFill>
                <a:latin typeface="Palatino Linotype" pitchFamily="18" charset="0"/>
                <a:ea typeface="+mn-ea"/>
                <a:cs typeface="+mn-cs"/>
              </a:defRPr>
            </a:lvl8pPr>
            <a:lvl9pPr marL="3657600" algn="l" defTabSz="914400" rtl="0" eaLnBrk="1" latinLnBrk="0" hangingPunct="1">
              <a:defRPr kern="1200">
                <a:solidFill>
                  <a:schemeClr val="tx1"/>
                </a:solidFill>
                <a:latin typeface="Palatino Linotype" pitchFamily="18" charset="0"/>
                <a:ea typeface="+mn-ea"/>
                <a:cs typeface="+mn-cs"/>
              </a:defRPr>
            </a:lvl9pPr>
          </a:lstStyle>
          <a:p>
            <a:pPr algn="ctr" defTabSz="685800" fontAlgn="auto">
              <a:spcBef>
                <a:spcPts val="0"/>
              </a:spcBef>
              <a:spcAft>
                <a:spcPts val="0"/>
              </a:spcAft>
              <a:defRPr/>
            </a:pPr>
            <a:fld id="{1F96A1B4-F50E-4342-A9A1-BE61C51E354C}" type="slidenum">
              <a:rPr lang="en-US" smtClean="0"/>
              <a:pPr algn="ctr" defTabSz="685800" fontAlgn="auto">
                <a:spcBef>
                  <a:spcPts val="0"/>
                </a:spcBef>
                <a:spcAft>
                  <a:spcPts val="0"/>
                </a:spcAft>
                <a:defRPr/>
              </a:pPr>
              <a:t>39</a:t>
            </a:fld>
            <a:endParaRPr lang="en-US" sz="750">
              <a:solidFill>
                <a:srgbClr val="FFFFFF"/>
              </a:solidFill>
              <a:latin typeface="Verdana"/>
              <a:cs typeface="+mn-cs"/>
            </a:endParaRPr>
          </a:p>
        </p:txBody>
      </p:sp>
      <p:sp>
        <p:nvSpPr>
          <p:cNvPr id="4" name="Content Placeholder 3"/>
          <p:cNvSpPr>
            <a:spLocks noGrp="1"/>
          </p:cNvSpPr>
          <p:nvPr>
            <p:ph sz="quarter" idx="1"/>
          </p:nvPr>
        </p:nvSpPr>
        <p:spPr>
          <a:xfrm>
            <a:off x="609600" y="1676400"/>
            <a:ext cx="7902450" cy="3842497"/>
          </a:xfrm>
        </p:spPr>
        <p:txBody>
          <a:bodyPr>
            <a:noAutofit/>
          </a:bodyPr>
          <a:lstStyle/>
          <a:p>
            <a:r>
              <a:rPr lang="en-US" sz="2400" dirty="0">
                <a:solidFill>
                  <a:schemeClr val="tx1"/>
                </a:solidFill>
              </a:rPr>
              <a:t>However, the intervention has no effect on more important outcomes: total debt repayments, credit card spending, borrowing costs or debt net of payments.</a:t>
            </a:r>
          </a:p>
          <a:p>
            <a:pPr marL="0" indent="0">
              <a:buNone/>
            </a:pPr>
            <a:endParaRPr lang="en-US" sz="2400" dirty="0">
              <a:solidFill>
                <a:schemeClr val="tx1"/>
              </a:solidFill>
            </a:endParaRPr>
          </a:p>
          <a:p>
            <a:r>
              <a:rPr lang="en-US" sz="2400" dirty="0">
                <a:solidFill>
                  <a:schemeClr val="tx1"/>
                </a:solidFill>
              </a:rPr>
              <a:t>Consumers in the treatment arm pick </a:t>
            </a:r>
            <a:r>
              <a:rPr lang="en-US" sz="2400" b="1" dirty="0">
                <a:solidFill>
                  <a:schemeClr val="tx1"/>
                </a:solidFill>
              </a:rPr>
              <a:t>small</a:t>
            </a:r>
            <a:r>
              <a:rPr lang="en-US" sz="2400" dirty="0">
                <a:solidFill>
                  <a:schemeClr val="tx1"/>
                </a:solidFill>
              </a:rPr>
              <a:t> automatic fixed payments (though they are larger than the minimum payment) and also offset these increased automatic payments by </a:t>
            </a:r>
            <a:r>
              <a:rPr lang="en-US" sz="2400" b="1" dirty="0">
                <a:solidFill>
                  <a:schemeClr val="tx1"/>
                </a:solidFill>
              </a:rPr>
              <a:t>reducing the value of their ad hoc manual payments</a:t>
            </a:r>
            <a:r>
              <a:rPr lang="en-US" sz="2400" dirty="0">
                <a:solidFill>
                  <a:schemeClr val="tx1"/>
                </a:solidFill>
              </a:rPr>
              <a:t>. </a:t>
            </a:r>
          </a:p>
          <a:p>
            <a:endParaRPr lang="en-US" sz="2400" dirty="0"/>
          </a:p>
        </p:txBody>
      </p:sp>
    </p:spTree>
    <p:extLst>
      <p:ext uri="{BB962C8B-B14F-4D97-AF65-F5344CB8AC3E}">
        <p14:creationId xmlns:p14="http://schemas.microsoft.com/office/powerpoint/2010/main" val="201012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9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944562"/>
          </a:xfrm>
        </p:spPr>
        <p:txBody>
          <a:bodyPr/>
          <a:lstStyle/>
          <a:p>
            <a:r>
              <a:rPr lang="en-US" dirty="0">
                <a:solidFill>
                  <a:srgbClr val="000000"/>
                </a:solidFill>
              </a:rPr>
              <a:t>Opt-in enrollment</a:t>
            </a:r>
          </a:p>
        </p:txBody>
      </p:sp>
      <p:pic>
        <p:nvPicPr>
          <p:cNvPr id="3" name="Picture 2" descr="http://www.lakesregionrealestatenews.com/wp-content/uploads/2009/11/hurdle-too-high.jpg"/>
          <p:cNvPicPr>
            <a:picLocks noChangeAspect="1" noChangeArrowheads="1"/>
          </p:cNvPicPr>
          <p:nvPr/>
        </p:nvPicPr>
        <p:blipFill>
          <a:blip r:embed="rId2" cstate="print"/>
          <a:srcRect t="4241" r="33784" b="3708"/>
          <a:stretch>
            <a:fillRect/>
          </a:stretch>
        </p:blipFill>
        <p:spPr bwMode="auto">
          <a:xfrm flipH="1">
            <a:off x="3837737" y="2264661"/>
            <a:ext cx="1633098" cy="2963537"/>
          </a:xfrm>
          <a:prstGeom prst="rect">
            <a:avLst/>
          </a:prstGeom>
          <a:noFill/>
        </p:spPr>
      </p:pic>
      <p:sp>
        <p:nvSpPr>
          <p:cNvPr id="5" name="TextBox 4"/>
          <p:cNvSpPr txBox="1"/>
          <p:nvPr/>
        </p:nvSpPr>
        <p:spPr>
          <a:xfrm>
            <a:off x="469902" y="3071819"/>
            <a:ext cx="3223260" cy="1785104"/>
          </a:xfrm>
          <a:prstGeom prst="rect">
            <a:avLst/>
          </a:prstGeom>
          <a:solidFill>
            <a:srgbClr val="C00000"/>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UNDESIRED BEHAVIOR:</a:t>
            </a:r>
          </a:p>
          <a:p>
            <a:pPr algn="ctr"/>
            <a:r>
              <a:rPr lang="en-US" sz="2800" dirty="0">
                <a:solidFill>
                  <a:prstClr val="white"/>
                </a:solidFill>
                <a:latin typeface="Franklin Gothic Medium" pitchFamily="34" charset="0"/>
                <a:cs typeface="+mn-cs"/>
              </a:rPr>
              <a:t>Non-participation</a:t>
            </a:r>
          </a:p>
        </p:txBody>
      </p:sp>
      <p:sp>
        <p:nvSpPr>
          <p:cNvPr id="6" name="TextBox 5"/>
          <p:cNvSpPr txBox="1"/>
          <p:nvPr/>
        </p:nvSpPr>
        <p:spPr>
          <a:xfrm>
            <a:off x="5492928" y="3071819"/>
            <a:ext cx="3223260" cy="1846659"/>
          </a:xfrm>
          <a:prstGeom prst="rect">
            <a:avLst/>
          </a:prstGeom>
          <a:solidFill>
            <a:srgbClr val="0CAC2A"/>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DESIRED BEHAVIOR:</a:t>
            </a:r>
          </a:p>
          <a:p>
            <a:pPr algn="ctr"/>
            <a:r>
              <a:rPr lang="en-US" sz="3200" dirty="0">
                <a:solidFill>
                  <a:prstClr val="white"/>
                </a:solidFill>
                <a:latin typeface="Franklin Gothic Medium" pitchFamily="34" charset="0"/>
                <a:cs typeface="+mn-cs"/>
              </a:rPr>
              <a:t>participation</a:t>
            </a:r>
          </a:p>
        </p:txBody>
      </p:sp>
      <p:sp>
        <p:nvSpPr>
          <p:cNvPr id="7" name="TextBox 6"/>
          <p:cNvSpPr txBox="1"/>
          <p:nvPr/>
        </p:nvSpPr>
        <p:spPr>
          <a:xfrm>
            <a:off x="3154709" y="1713583"/>
            <a:ext cx="3153236" cy="523220"/>
          </a:xfrm>
          <a:prstGeom prst="rect">
            <a:avLst/>
          </a:prstGeom>
          <a:noFill/>
        </p:spPr>
        <p:txBody>
          <a:bodyPr wrap="none" rtlCol="0">
            <a:spAutoFit/>
          </a:bodyPr>
          <a:lstStyle/>
          <a:p>
            <a:pPr algn="ctr"/>
            <a:r>
              <a:rPr lang="en-US" sz="2800" dirty="0">
                <a:solidFill>
                  <a:srgbClr val="000000"/>
                </a:solidFill>
                <a:latin typeface="Franklin Gothic Medium" pitchFamily="34" charset="0"/>
                <a:cs typeface="+mn-cs"/>
              </a:rPr>
              <a:t>PROCRASTINATION</a:t>
            </a:r>
          </a:p>
        </p:txBody>
      </p:sp>
      <p:sp>
        <p:nvSpPr>
          <p:cNvPr id="8" name="TextBox 7"/>
          <p:cNvSpPr txBox="1"/>
          <p:nvPr/>
        </p:nvSpPr>
        <p:spPr>
          <a:xfrm>
            <a:off x="899879" y="696691"/>
            <a:ext cx="7353295" cy="584775"/>
          </a:xfrm>
          <a:prstGeom prst="rect">
            <a:avLst/>
          </a:prstGeom>
          <a:noFill/>
        </p:spPr>
        <p:txBody>
          <a:bodyPr wrap="none" rtlCol="0">
            <a:spAutoFit/>
          </a:bodyPr>
          <a:lstStyle/>
          <a:p>
            <a:r>
              <a:rPr lang="en-US" sz="3200" b="1" dirty="0">
                <a:solidFill>
                  <a:srgbClr val="000000"/>
                </a:solidFill>
                <a:cs typeface="+mn-cs"/>
              </a:rPr>
              <a:t>Opt-out enrollment (auto-enrollment)</a:t>
            </a:r>
          </a:p>
        </p:txBody>
      </p:sp>
      <p:sp>
        <p:nvSpPr>
          <p:cNvPr id="9" name="TextBox 8"/>
          <p:cNvSpPr txBox="1"/>
          <p:nvPr/>
        </p:nvSpPr>
        <p:spPr>
          <a:xfrm>
            <a:off x="1175651" y="4891320"/>
            <a:ext cx="1642309" cy="369332"/>
          </a:xfrm>
          <a:prstGeom prst="rect">
            <a:avLst/>
          </a:prstGeom>
          <a:noFill/>
        </p:spPr>
        <p:txBody>
          <a:bodyPr wrap="none" rtlCol="0">
            <a:spAutoFit/>
          </a:bodyPr>
          <a:lstStyle/>
          <a:p>
            <a:r>
              <a:rPr lang="en-US" sz="1800" b="1" dirty="0">
                <a:solidFill>
                  <a:srgbClr val="C4CCFF">
                    <a:lumMod val="10000"/>
                  </a:srgbClr>
                </a:solidFill>
                <a:cs typeface="+mn-cs"/>
              </a:rPr>
              <a:t>START HERE</a:t>
            </a:r>
          </a:p>
        </p:txBody>
      </p:sp>
      <p:sp>
        <p:nvSpPr>
          <p:cNvPr id="4" name="TextBox 3"/>
          <p:cNvSpPr txBox="1"/>
          <p:nvPr/>
        </p:nvSpPr>
        <p:spPr>
          <a:xfrm>
            <a:off x="228600" y="6324600"/>
            <a:ext cx="9105378" cy="430887"/>
          </a:xfrm>
          <a:prstGeom prst="rect">
            <a:avLst/>
          </a:prstGeom>
          <a:noFill/>
        </p:spPr>
        <p:txBody>
          <a:bodyPr wrap="none" rtlCol="0">
            <a:spAutoFit/>
          </a:bodyPr>
          <a:lstStyle/>
          <a:p>
            <a:r>
              <a:rPr lang="en-US" sz="2200" dirty="0" err="1">
                <a:solidFill>
                  <a:srgbClr val="040404"/>
                </a:solidFill>
              </a:rPr>
              <a:t>Madrian</a:t>
            </a:r>
            <a:r>
              <a:rPr lang="en-US" sz="2200" dirty="0">
                <a:solidFill>
                  <a:srgbClr val="040404"/>
                </a:solidFill>
              </a:rPr>
              <a:t> and </a:t>
            </a:r>
            <a:r>
              <a:rPr lang="en-US" sz="2200" dirty="0" err="1">
                <a:solidFill>
                  <a:srgbClr val="040404"/>
                </a:solidFill>
              </a:rPr>
              <a:t>Shea</a:t>
            </a:r>
            <a:r>
              <a:rPr lang="en-US" sz="2200" dirty="0">
                <a:solidFill>
                  <a:srgbClr val="040404"/>
                </a:solidFill>
              </a:rPr>
              <a:t> (2001); Choi, </a:t>
            </a:r>
            <a:r>
              <a:rPr lang="en-US" sz="2200" dirty="0" err="1">
                <a:solidFill>
                  <a:srgbClr val="040404"/>
                </a:solidFill>
              </a:rPr>
              <a:t>Laibson</a:t>
            </a:r>
            <a:r>
              <a:rPr lang="en-US" sz="2200" dirty="0">
                <a:solidFill>
                  <a:srgbClr val="040404"/>
                </a:solidFill>
              </a:rPr>
              <a:t>, </a:t>
            </a:r>
            <a:r>
              <a:rPr lang="en-US" sz="2200" dirty="0" err="1">
                <a:solidFill>
                  <a:srgbClr val="040404"/>
                </a:solidFill>
              </a:rPr>
              <a:t>Madrian</a:t>
            </a:r>
            <a:r>
              <a:rPr lang="en-US" sz="2200" dirty="0">
                <a:solidFill>
                  <a:srgbClr val="040404"/>
                </a:solidFill>
              </a:rPr>
              <a:t>, and </a:t>
            </a:r>
            <a:r>
              <a:rPr lang="en-US" sz="2200" dirty="0" err="1">
                <a:solidFill>
                  <a:srgbClr val="040404"/>
                </a:solidFill>
              </a:rPr>
              <a:t>Metrick</a:t>
            </a:r>
            <a:r>
              <a:rPr lang="en-US" sz="2200" dirty="0">
                <a:solidFill>
                  <a:srgbClr val="040404"/>
                </a:solidFill>
              </a:rPr>
              <a:t> (2002)</a:t>
            </a:r>
          </a:p>
        </p:txBody>
      </p:sp>
    </p:spTree>
    <p:extLst>
      <p:ext uri="{BB962C8B-B14F-4D97-AF65-F5344CB8AC3E}">
        <p14:creationId xmlns:p14="http://schemas.microsoft.com/office/powerpoint/2010/main" val="39597358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0" presetClass="entr" presetSubtype="0" fill="hold" grpId="1"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4" presetClass="path" presetSubtype="0" accel="50000" decel="50000" fill="hold" grpId="0" nodeType="clickEffect">
                                  <p:stCondLst>
                                    <p:cond delay="0"/>
                                  </p:stCondLst>
                                  <p:childTnLst>
                                    <p:animMotion origin="layout" path="M 0.03125 -1.04046E-6 L 0.17032 -0.19029 C 0.19931 -0.23329 0.24306 -0.25688 0.28837 -0.25688 C 0.34028 -0.25688 0.38178 -0.23329 0.41077 -0.19029 L 0.55018 -1.04046E-6 " pathEditMode="relative" rAng="0" ptsTypes="FffFF">
                                      <p:cBhvr>
                                        <p:cTn id="24" dur="2000" fill="hold"/>
                                        <p:tgtEl>
                                          <p:spTgt spid="5"/>
                                        </p:tgtEl>
                                        <p:attrNameLst>
                                          <p:attrName>ppt_x</p:attrName>
                                          <p:attrName>ppt_y</p:attrName>
                                        </p:attrNameLst>
                                      </p:cBhvr>
                                      <p:rCtr x="25900" y="-12900"/>
                                    </p:animMotion>
                                  </p:childTnLst>
                                </p:cTn>
                              </p:par>
                              <p:par>
                                <p:cTn id="25" presetID="44" presetClass="path" presetSubtype="0" accel="50000" decel="50000" fill="hold" grpId="0" nodeType="withEffect">
                                  <p:stCondLst>
                                    <p:cond delay="0"/>
                                  </p:stCondLst>
                                  <p:childTnLst>
                                    <p:animMotion origin="layout" path="M -0.03455 -4.10405E-6 L -0.17361 -0.1889 C -0.20295 -0.23167 -0.24653 -0.25526 -0.29184 -0.25526 C -0.34375 -0.25526 -0.38507 -0.23167 -0.41441 -0.1889 L -0.5533 -4.10405E-6 " pathEditMode="relative" rAng="0" ptsTypes="FffFF">
                                      <p:cBhvr>
                                        <p:cTn id="26" dur="2000" fill="hold"/>
                                        <p:tgtEl>
                                          <p:spTgt spid="6"/>
                                        </p:tgtEl>
                                        <p:attrNameLst>
                                          <p:attrName>ppt_x</p:attrName>
                                          <p:attrName>ppt_y</p:attrName>
                                        </p:attrNameLst>
                                      </p:cBhvr>
                                      <p:rCtr x="-25900" y="-12800"/>
                                    </p:animMotion>
                                  </p:childTnLst>
                                </p:cTn>
                              </p:par>
                              <p:par>
                                <p:cTn id="27" presetID="1" presetClass="exit"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childTnLst>
                          </p:cTn>
                        </p:par>
                        <p:par>
                          <p:cTn id="29" fill="hold">
                            <p:stCondLst>
                              <p:cond delay="2000"/>
                            </p:stCondLst>
                            <p:childTnLst>
                              <p:par>
                                <p:cTn id="30" presetID="1"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P spid="6" grpId="0" animBg="1"/>
      <p:bldP spid="6" grpId="1" animBg="1"/>
      <p:bldP spid="7"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5792-FF4A-094A-80CA-6C088183196F}"/>
              </a:ext>
            </a:extLst>
          </p:cNvPr>
          <p:cNvSpPr>
            <a:spLocks noGrp="1"/>
          </p:cNvSpPr>
          <p:nvPr>
            <p:ph type="title"/>
          </p:nvPr>
        </p:nvSpPr>
        <p:spPr>
          <a:xfrm>
            <a:off x="683568" y="0"/>
            <a:ext cx="7776864" cy="843582"/>
          </a:xfrm>
        </p:spPr>
        <p:txBody>
          <a:bodyPr/>
          <a:lstStyle/>
          <a:p>
            <a:r>
              <a:rPr lang="en-US" dirty="0"/>
              <a:t>Some evidence on long-run behavior</a:t>
            </a:r>
          </a:p>
        </p:txBody>
      </p:sp>
      <p:sp>
        <p:nvSpPr>
          <p:cNvPr id="4" name="Text Placeholder 3">
            <a:extLst>
              <a:ext uri="{FF2B5EF4-FFF2-40B4-BE49-F238E27FC236}">
                <a16:creationId xmlns:a16="http://schemas.microsoft.com/office/drawing/2014/main" id="{4CCACE27-ED2E-EF4C-95FA-8DE5D040E339}"/>
              </a:ext>
            </a:extLst>
          </p:cNvPr>
          <p:cNvSpPr>
            <a:spLocks noGrp="1"/>
          </p:cNvSpPr>
          <p:nvPr>
            <p:ph type="body" sz="quarter" idx="16"/>
          </p:nvPr>
        </p:nvSpPr>
        <p:spPr>
          <a:xfrm>
            <a:off x="152400" y="582216"/>
            <a:ext cx="8839199" cy="3456384"/>
          </a:xfrm>
        </p:spPr>
        <p:txBody>
          <a:bodyPr>
            <a:noAutofit/>
          </a:bodyPr>
          <a:lstStyle/>
          <a:p>
            <a:endParaRPr lang="en-GB" dirty="0">
              <a:solidFill>
                <a:schemeClr val="tx2"/>
              </a:solidFill>
            </a:endParaRPr>
          </a:p>
          <a:p>
            <a:r>
              <a:rPr lang="en-GB" sz="2400" dirty="0">
                <a:solidFill>
                  <a:schemeClr val="tx2"/>
                </a:solidFill>
              </a:rPr>
              <a:t>Long-run ‘true’ effects smaller than short-run (proximate) effects.</a:t>
            </a:r>
          </a:p>
          <a:p>
            <a:r>
              <a:rPr lang="en-GB" sz="2400" dirty="0">
                <a:solidFill>
                  <a:schemeClr val="tx2"/>
                </a:solidFill>
              </a:rPr>
              <a:t>Auto-feature nudge in retirement savings domain:</a:t>
            </a:r>
          </a:p>
          <a:p>
            <a:pPr lvl="1"/>
            <a:r>
              <a:rPr lang="en-GB" sz="2400" dirty="0">
                <a:solidFill>
                  <a:schemeClr val="tx1"/>
                </a:solidFill>
              </a:rPr>
              <a:t>Long-run true effect: small increase in retirement savings </a:t>
            </a:r>
          </a:p>
          <a:p>
            <a:pPr lvl="1"/>
            <a:r>
              <a:rPr lang="en-GB" sz="2400" dirty="0">
                <a:solidFill>
                  <a:schemeClr val="tx1"/>
                </a:solidFill>
              </a:rPr>
              <a:t>Short-run (proximate) effects: large increase in participation rate during 1st year of tenure</a:t>
            </a:r>
            <a:endParaRPr lang="en-GB" sz="2400" dirty="0">
              <a:solidFill>
                <a:schemeClr val="tx2"/>
              </a:solidFill>
            </a:endParaRPr>
          </a:p>
          <a:p>
            <a:r>
              <a:rPr lang="en-GB" sz="2400" dirty="0">
                <a:solidFill>
                  <a:schemeClr val="tx2"/>
                </a:solidFill>
              </a:rPr>
              <a:t>(Anti-) minimum payment nudge in credit card domain:</a:t>
            </a:r>
          </a:p>
          <a:p>
            <a:pPr lvl="1"/>
            <a:r>
              <a:rPr lang="en-GB" sz="2400" dirty="0">
                <a:solidFill>
                  <a:schemeClr val="tx1"/>
                </a:solidFill>
              </a:rPr>
              <a:t>Long-run true effects: no change in credit card debt </a:t>
            </a:r>
          </a:p>
          <a:p>
            <a:pPr lvl="1"/>
            <a:r>
              <a:rPr lang="en-GB" sz="2400" dirty="0">
                <a:solidFill>
                  <a:schemeClr val="tx1"/>
                </a:solidFill>
              </a:rPr>
              <a:t>Short-run (proximate) effects: large reduction in the use of automatic minimum payment</a:t>
            </a:r>
          </a:p>
          <a:p>
            <a:endParaRPr lang="en-GB" dirty="0">
              <a:solidFill>
                <a:schemeClr val="tx2"/>
              </a:solidFill>
            </a:endParaRPr>
          </a:p>
          <a:p>
            <a:endParaRPr lang="en-US" dirty="0"/>
          </a:p>
        </p:txBody>
      </p:sp>
    </p:spTree>
    <p:extLst>
      <p:ext uri="{BB962C8B-B14F-4D97-AF65-F5344CB8AC3E}">
        <p14:creationId xmlns:p14="http://schemas.microsoft.com/office/powerpoint/2010/main" val="88274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b="0"/>
              <a:t>Defined Benefit Pension Annuitization</a:t>
            </a:r>
          </a:p>
        </p:txBody>
      </p:sp>
      <p:sp>
        <p:nvSpPr>
          <p:cNvPr id="30723" name="Rectangle 3"/>
          <p:cNvSpPr>
            <a:spLocks noGrp="1" noChangeArrowheads="1"/>
          </p:cNvSpPr>
          <p:nvPr>
            <p:ph type="body" idx="1"/>
          </p:nvPr>
        </p:nvSpPr>
        <p:spPr/>
        <p:txBody>
          <a:bodyPr/>
          <a:lstStyle/>
          <a:p>
            <a:pPr eaLnBrk="1" hangingPunct="1">
              <a:lnSpc>
                <a:spcPct val="90000"/>
              </a:lnSpc>
            </a:pPr>
            <a:r>
              <a:rPr lang="en-US"/>
              <a:t>Effect of joint-and-survivor default on annuitization</a:t>
            </a:r>
          </a:p>
          <a:p>
            <a:pPr lvl="1" eaLnBrk="1" hangingPunct="1">
              <a:lnSpc>
                <a:spcPct val="90000"/>
              </a:lnSpc>
            </a:pPr>
            <a:r>
              <a:rPr lang="en-US"/>
              <a:t>Pre-1974:  Less than half of married men have joint-and-survivor annuity</a:t>
            </a:r>
          </a:p>
          <a:p>
            <a:pPr lvl="1" eaLnBrk="1" hangingPunct="1">
              <a:lnSpc>
                <a:spcPct val="90000"/>
              </a:lnSpc>
            </a:pPr>
            <a:r>
              <a:rPr lang="en-US"/>
              <a:t>Post-ERISA (I + II): joint-and-survivor annuitization increases 25 percentage points (Holden and Nicholson 1998)</a:t>
            </a:r>
          </a:p>
          <a:p>
            <a:pPr lvl="1" eaLnBrk="1" hangingPunct="1">
              <a:lnSpc>
                <a:spcPct val="90000"/>
              </a:lnSpc>
            </a:pPr>
            <a:r>
              <a:rPr lang="en-US"/>
              <a:t>Post-1984 amendments: joint-and-survivor annuitization increases 5 to 10 percentage points (Saku 2001)</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7543800" cy="1295400"/>
          </a:xfrm>
        </p:spPr>
        <p:txBody>
          <a:bodyPr/>
          <a:lstStyle/>
          <a:p>
            <a:pPr eaLnBrk="1" hangingPunct="1"/>
            <a:r>
              <a:rPr lang="en-US" dirty="0"/>
              <a:t>Other weak default effects in the savings domain</a:t>
            </a:r>
          </a:p>
        </p:txBody>
      </p:sp>
      <p:sp>
        <p:nvSpPr>
          <p:cNvPr id="31747" name="Content Placeholder 2"/>
          <p:cNvSpPr>
            <a:spLocks noGrp="1"/>
          </p:cNvSpPr>
          <p:nvPr>
            <p:ph idx="1"/>
          </p:nvPr>
        </p:nvSpPr>
        <p:spPr>
          <a:xfrm>
            <a:off x="457200" y="1303338"/>
            <a:ext cx="8458200" cy="4411662"/>
          </a:xfrm>
        </p:spPr>
        <p:txBody>
          <a:bodyPr/>
          <a:lstStyle/>
          <a:p>
            <a:pPr eaLnBrk="1" hangingPunct="1"/>
            <a:r>
              <a:rPr lang="en-US" sz="2400" dirty="0"/>
              <a:t>Many/most households opt out of Defined Benefit </a:t>
            </a:r>
            <a:r>
              <a:rPr lang="en-US" sz="2400" dirty="0" err="1"/>
              <a:t>annuitization</a:t>
            </a:r>
            <a:r>
              <a:rPr lang="en-US" sz="2400" dirty="0"/>
              <a:t> (see </a:t>
            </a:r>
            <a:r>
              <a:rPr lang="en-US" sz="2400" dirty="0" err="1"/>
              <a:t>Previterro</a:t>
            </a:r>
            <a:r>
              <a:rPr lang="en-US" sz="2400" dirty="0"/>
              <a:t> 2010; Banerjee 2013)</a:t>
            </a:r>
          </a:p>
          <a:p>
            <a:pPr lvl="1" eaLnBrk="1" hangingPunct="1"/>
            <a:r>
              <a:rPr lang="en-US" sz="2400" dirty="0"/>
              <a:t>73% take cash-out</a:t>
            </a:r>
          </a:p>
          <a:p>
            <a:pPr eaLnBrk="1" hangingPunct="1"/>
            <a:r>
              <a:rPr lang="en-US" sz="2400" dirty="0"/>
              <a:t>Most households generally opt out of aggressive defaults (</a:t>
            </a:r>
            <a:r>
              <a:rPr lang="en-US" sz="2400" dirty="0" err="1"/>
              <a:t>Beshears</a:t>
            </a:r>
            <a:r>
              <a:rPr lang="en-US" sz="2400" dirty="0"/>
              <a:t>, Choi, Laibson, and </a:t>
            </a:r>
            <a:r>
              <a:rPr lang="en-US" sz="2400" dirty="0" err="1"/>
              <a:t>Madrian</a:t>
            </a:r>
            <a:r>
              <a:rPr lang="en-US" sz="2400" dirty="0"/>
              <a:t> 2010)</a:t>
            </a:r>
          </a:p>
          <a:p>
            <a:pPr eaLnBrk="1" hangingPunct="1"/>
            <a:r>
              <a:rPr lang="en-US" sz="2400" dirty="0"/>
              <a:t>Low income households are stickier than high income households (</a:t>
            </a:r>
            <a:r>
              <a:rPr lang="en-US" sz="2400" dirty="0" err="1"/>
              <a:t>Beshears</a:t>
            </a:r>
            <a:r>
              <a:rPr lang="en-US" sz="2400" dirty="0"/>
              <a:t>, Choi, </a:t>
            </a:r>
            <a:r>
              <a:rPr lang="en-US" sz="2400" dirty="0" err="1"/>
              <a:t>Laibson</a:t>
            </a:r>
            <a:r>
              <a:rPr lang="en-US" sz="2400" dirty="0"/>
              <a:t>, </a:t>
            </a:r>
            <a:r>
              <a:rPr lang="en-US" sz="2400" dirty="0" err="1"/>
              <a:t>Madrian</a:t>
            </a:r>
            <a:r>
              <a:rPr lang="en-US" sz="2400" dirty="0"/>
              <a:t>, and Wang 2016).</a:t>
            </a:r>
          </a:p>
        </p:txBody>
      </p:sp>
      <p:sp>
        <p:nvSpPr>
          <p:cNvPr id="31748" name="Slide Number Placeholder 3"/>
          <p:cNvSpPr>
            <a:spLocks noGrp="1"/>
          </p:cNvSpPr>
          <p:nvPr>
            <p:ph type="sldNum" sz="quarter" idx="12"/>
          </p:nvPr>
        </p:nvSpPr>
        <p:spPr>
          <a:noFill/>
        </p:spPr>
        <p:txBody>
          <a:bodyPr/>
          <a:lstStyle/>
          <a:p>
            <a:fld id="{E9565383-8988-4465-8EF5-D011EC9C4B6D}" type="slidenum">
              <a:rPr lang="en-US" altLang="en-US" smtClean="0">
                <a:latin typeface="Arial" charset="0"/>
                <a:cs typeface="Arial" charset="0"/>
              </a:rPr>
              <a:pPr/>
              <a:t>42</a:t>
            </a:fld>
            <a:endParaRPr lang="en-US" altLang="en-US">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How does information about your peers affect savings behavior?</a:t>
            </a:r>
          </a:p>
        </p:txBody>
      </p:sp>
      <p:sp>
        <p:nvSpPr>
          <p:cNvPr id="4" name="Slide Number Placeholder 3"/>
          <p:cNvSpPr>
            <a:spLocks noGrp="1"/>
          </p:cNvSpPr>
          <p:nvPr>
            <p:ph type="sldNum" sz="quarter" idx="10"/>
          </p:nvPr>
        </p:nvSpPr>
        <p:spPr/>
        <p:txBody>
          <a:bodyPr/>
          <a:lstStyle/>
          <a:p>
            <a:pPr>
              <a:defRPr/>
            </a:pPr>
            <a:fld id="{37C4203F-DC7E-4610-9102-FF98370B00DC}" type="slidenum">
              <a:rPr lang="en-US" smtClean="0"/>
              <a:pPr>
                <a:defRPr/>
              </a:pPr>
              <a:t>43</a:t>
            </a:fld>
            <a:endParaRPr lang="en-US"/>
          </a:p>
        </p:txBody>
      </p:sp>
      <p:sp>
        <p:nvSpPr>
          <p:cNvPr id="5" name="Title 4"/>
          <p:cNvSpPr>
            <a:spLocks noGrp="1"/>
          </p:cNvSpPr>
          <p:nvPr>
            <p:ph type="title"/>
          </p:nvPr>
        </p:nvSpPr>
        <p:spPr>
          <a:xfrm>
            <a:off x="457200" y="274638"/>
            <a:ext cx="8229600" cy="954107"/>
          </a:xfrm>
          <a:prstGeom prst="rect">
            <a:avLst/>
          </a:prstGeom>
        </p:spPr>
        <p:txBody>
          <a:bodyPr>
            <a:spAutoFit/>
          </a:bodyPr>
          <a:lstStyle/>
          <a:p>
            <a:pPr eaLnBrk="1" hangingPunct="1"/>
            <a:r>
              <a:rPr lang="en-US" dirty="0">
                <a:latin typeface="Gill Sans MT" pitchFamily="34" charset="0"/>
              </a:rPr>
              <a:t>Social marketing and peer effects</a:t>
            </a:r>
            <a:br>
              <a:rPr lang="en-US" dirty="0">
                <a:latin typeface="Gill Sans MT" pitchFamily="34" charset="0"/>
              </a:rPr>
            </a:br>
            <a:r>
              <a:rPr lang="en-US" sz="2400" dirty="0" err="1">
                <a:latin typeface="Gill Sans MT" pitchFamily="34" charset="0"/>
              </a:rPr>
              <a:t>Beshears</a:t>
            </a:r>
            <a:r>
              <a:rPr lang="en-US" sz="2400" dirty="0">
                <a:latin typeface="Gill Sans MT" pitchFamily="34" charset="0"/>
              </a:rPr>
              <a:t>, </a:t>
            </a:r>
            <a:r>
              <a:rPr lang="en-US" sz="2400" dirty="0" err="1">
                <a:latin typeface="Gill Sans MT" pitchFamily="34" charset="0"/>
              </a:rPr>
              <a:t>Choi</a:t>
            </a:r>
            <a:r>
              <a:rPr lang="en-US" sz="2400" dirty="0">
                <a:latin typeface="Gill Sans MT" pitchFamily="34" charset="0"/>
              </a:rPr>
              <a:t>, Laibson, </a:t>
            </a:r>
            <a:r>
              <a:rPr lang="en-US" sz="2400" dirty="0" err="1">
                <a:latin typeface="Gill Sans MT" pitchFamily="34" charset="0"/>
              </a:rPr>
              <a:t>Madrian</a:t>
            </a:r>
            <a:r>
              <a:rPr lang="en-US" sz="2400" dirty="0">
                <a:latin typeface="Gill Sans MT" pitchFamily="34" charset="0"/>
              </a:rPr>
              <a:t>, Milkman (2011)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1600200"/>
            <a:ext cx="9144000" cy="0"/>
          </a:xfrm>
          <a:prstGeom prst="rect">
            <a:avLst/>
          </a:prstGeom>
          <a:noFill/>
          <a:ln w="9525">
            <a:noFill/>
            <a:miter lim="800000"/>
            <a:headEnd/>
            <a:tailEnd/>
          </a:ln>
        </p:spPr>
        <p:txBody>
          <a:bodyPr wrap="none" anchor="ctr">
            <a:spAutoFit/>
          </a:bodyPr>
          <a:lstStyle/>
          <a:p>
            <a:endParaRPr lang="en-US"/>
          </a:p>
        </p:txBody>
      </p:sp>
      <p:pic>
        <p:nvPicPr>
          <p:cNvPr id="28676" name="Picture 6"/>
          <p:cNvPicPr>
            <a:picLocks noChangeAspect="1" noChangeArrowheads="1"/>
          </p:cNvPicPr>
          <p:nvPr/>
        </p:nvPicPr>
        <p:blipFill>
          <a:blip r:embed="rId3" cstate="print"/>
          <a:srcRect r="552" b="320"/>
          <a:stretch>
            <a:fillRect/>
          </a:stretch>
        </p:blipFill>
        <p:spPr bwMode="auto">
          <a:xfrm>
            <a:off x="-835378" y="-110840"/>
            <a:ext cx="9979378" cy="12943517"/>
          </a:xfrm>
          <a:prstGeom prst="rect">
            <a:avLst/>
          </a:prstGeom>
          <a:noFill/>
          <a:ln w="9525">
            <a:solidFill>
              <a:schemeClr val="tx1"/>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sz="3100" dirty="0"/>
              <a:t>Variation in peer information has </a:t>
            </a:r>
            <a:br>
              <a:rPr lang="en-US" sz="3100" dirty="0"/>
            </a:br>
            <a:r>
              <a:rPr lang="en-US" sz="3100" dirty="0"/>
              <a:t>no net impact on savings behavior</a:t>
            </a:r>
            <a:br>
              <a:rPr lang="en-US" sz="2400" dirty="0"/>
            </a:br>
            <a:endParaRPr lang="en-US" sz="2400" dirty="0"/>
          </a:p>
        </p:txBody>
      </p:sp>
      <p:sp>
        <p:nvSpPr>
          <p:cNvPr id="3" name="Content Placeholder 2"/>
          <p:cNvSpPr>
            <a:spLocks noGrp="1"/>
          </p:cNvSpPr>
          <p:nvPr>
            <p:ph idx="1"/>
          </p:nvPr>
        </p:nvSpPr>
        <p:spPr>
          <a:xfrm>
            <a:off x="457200" y="1716312"/>
            <a:ext cx="8229600" cy="4805363"/>
          </a:xfrm>
        </p:spPr>
        <p:txBody>
          <a:bodyPr>
            <a:normAutofit lnSpcReduction="10000"/>
          </a:bodyPr>
          <a:lstStyle/>
          <a:p>
            <a:r>
              <a:rPr lang="en-US" dirty="0"/>
              <a:t>Small perverse effects for unionized workers</a:t>
            </a:r>
          </a:p>
          <a:p>
            <a:r>
              <a:rPr lang="en-US" dirty="0"/>
              <a:t>Small positive effect for non-unionized workers</a:t>
            </a:r>
          </a:p>
          <a:p>
            <a:endParaRPr lang="en-US" dirty="0"/>
          </a:p>
          <a:p>
            <a:r>
              <a:rPr lang="en-US" dirty="0"/>
              <a:t>Sources of variation of peer information:</a:t>
            </a:r>
          </a:p>
          <a:p>
            <a:pPr lvl="1"/>
            <a:r>
              <a:rPr lang="en-US" dirty="0"/>
              <a:t>Exclusion vs. inclusion of peer information</a:t>
            </a:r>
          </a:p>
          <a:p>
            <a:pPr lvl="1"/>
            <a:r>
              <a:rPr lang="en-US" dirty="0"/>
              <a:t>Variation in peer success (due to variation in comparison group)</a:t>
            </a:r>
          </a:p>
          <a:p>
            <a:r>
              <a:rPr lang="en-US" dirty="0"/>
              <a:t>All sources of variation generate consistent findings.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90898E96-15F7-4D7F-8672-7819E9242C8A}" type="slidenum">
              <a:rPr lang="en-US" altLang="en-US" smtClean="0">
                <a:latin typeface="Arial" charset="0"/>
                <a:cs typeface="Arial" charset="0"/>
              </a:rPr>
              <a:pPr/>
              <a:t>46</a:t>
            </a:fld>
            <a:endParaRPr lang="en-US" altLang="en-US">
              <a:latin typeface="Arial" charset="0"/>
              <a:cs typeface="Arial" charset="0"/>
            </a:endParaRPr>
          </a:p>
        </p:txBody>
      </p:sp>
      <p:sp>
        <p:nvSpPr>
          <p:cNvPr id="70659" name="Rectangle 2"/>
          <p:cNvSpPr>
            <a:spLocks noGrp="1" noChangeArrowheads="1"/>
          </p:cNvSpPr>
          <p:nvPr>
            <p:ph type="title"/>
          </p:nvPr>
        </p:nvSpPr>
        <p:spPr>
          <a:xfrm>
            <a:off x="457200" y="122238"/>
            <a:ext cx="8382000" cy="1295400"/>
          </a:xfrm>
        </p:spPr>
        <p:txBody>
          <a:bodyPr/>
          <a:lstStyle/>
          <a:p>
            <a:pPr eaLnBrk="1" hangingPunct="1"/>
            <a:r>
              <a:rPr lang="en-US" dirty="0"/>
              <a:t>4. Behavioral mechanism design</a:t>
            </a:r>
          </a:p>
        </p:txBody>
      </p:sp>
      <p:sp>
        <p:nvSpPr>
          <p:cNvPr id="70660" name="Rectangle 3"/>
          <p:cNvSpPr>
            <a:spLocks noGrp="1" noChangeArrowheads="1"/>
          </p:cNvSpPr>
          <p:nvPr>
            <p:ph type="body" idx="1"/>
          </p:nvPr>
        </p:nvSpPr>
        <p:spPr/>
        <p:txBody>
          <a:bodyPr/>
          <a:lstStyle/>
          <a:p>
            <a:pPr marL="514350" indent="-514350" eaLnBrk="1" hangingPunct="1">
              <a:buFont typeface="+mj-lt"/>
              <a:buAutoNum type="arabicPeriod"/>
            </a:pPr>
            <a:r>
              <a:rPr lang="en-US" dirty="0"/>
              <a:t>Specify a social welfare function (not necessarily based on revealed preference)</a:t>
            </a:r>
          </a:p>
          <a:p>
            <a:pPr marL="514350" indent="-514350" eaLnBrk="1" hangingPunct="1">
              <a:buFont typeface="+mj-lt"/>
              <a:buAutoNum type="arabicPeriod"/>
            </a:pPr>
            <a:r>
              <a:rPr lang="en-US" dirty="0"/>
              <a:t>Specify a theory of consumer/firm behavior (consumers and/or firms may not behave optimally).</a:t>
            </a:r>
          </a:p>
          <a:p>
            <a:pPr marL="514350" indent="-514350" eaLnBrk="1" hangingPunct="1">
              <a:buFont typeface="+mj-lt"/>
              <a:buAutoNum type="arabicPeriod"/>
            </a:pPr>
            <a:r>
              <a:rPr lang="en-US" dirty="0"/>
              <a:t>Solve for the institutional structure that maximizes the social welfare function, conditional on the theory of consumer/firm behavior.</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en-US" dirty="0"/>
              <a:t>Specific example of behavioral mechanism design: optimal defaults</a:t>
            </a:r>
          </a:p>
          <a:p>
            <a:pPr marL="514350" indent="-514350">
              <a:buFont typeface="+mj-lt"/>
              <a:buAutoNum type="arabicPeriod"/>
            </a:pPr>
            <a:r>
              <a:rPr lang="en-US" dirty="0"/>
              <a:t>Empirical evidence on active choice</a:t>
            </a:r>
          </a:p>
        </p:txBody>
      </p:sp>
      <p:sp>
        <p:nvSpPr>
          <p:cNvPr id="4" name="Slide Number Placeholder 3"/>
          <p:cNvSpPr>
            <a:spLocks noGrp="1"/>
          </p:cNvSpPr>
          <p:nvPr>
            <p:ph type="sldNum" sz="quarter" idx="12"/>
          </p:nvPr>
        </p:nvSpPr>
        <p:spPr/>
        <p:txBody>
          <a:bodyPr/>
          <a:lstStyle/>
          <a:p>
            <a:pPr>
              <a:defRPr/>
            </a:pPr>
            <a:fld id="{DB62B480-26BF-41D4-9C9E-67735757DEC7}" type="slidenum">
              <a:rPr lang="en-US" altLang="en-US" smtClean="0"/>
              <a:pPr>
                <a:defRPr/>
              </a:pPr>
              <a:t>47</a:t>
            </a:fld>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AB81-DB5D-4C5D-AA71-88417960F206}"/>
              </a:ext>
            </a:extLst>
          </p:cNvPr>
          <p:cNvSpPr>
            <a:spLocks noGrp="1"/>
          </p:cNvSpPr>
          <p:nvPr>
            <p:ph type="title"/>
          </p:nvPr>
        </p:nvSpPr>
        <p:spPr/>
        <p:txBody>
          <a:bodyPr/>
          <a:lstStyle/>
          <a:p>
            <a:r>
              <a:rPr lang="en-US" dirty="0"/>
              <a:t>Nudges</a:t>
            </a:r>
          </a:p>
        </p:txBody>
      </p:sp>
      <p:sp>
        <p:nvSpPr>
          <p:cNvPr id="3" name="Content Placeholder 2">
            <a:extLst>
              <a:ext uri="{FF2B5EF4-FFF2-40B4-BE49-F238E27FC236}">
                <a16:creationId xmlns:a16="http://schemas.microsoft.com/office/drawing/2014/main" id="{655EEA06-D40D-4C2F-A6A9-5DADE159D9EF}"/>
              </a:ext>
            </a:extLst>
          </p:cNvPr>
          <p:cNvSpPr>
            <a:spLocks noGrp="1"/>
          </p:cNvSpPr>
          <p:nvPr>
            <p:ph idx="1"/>
          </p:nvPr>
        </p:nvSpPr>
        <p:spPr>
          <a:xfrm>
            <a:off x="457200" y="1719263"/>
            <a:ext cx="8686800" cy="4411662"/>
          </a:xfrm>
        </p:spPr>
        <p:txBody>
          <a:bodyPr/>
          <a:lstStyle/>
          <a:p>
            <a:pPr marL="514350" indent="-514350">
              <a:buFont typeface="+mj-lt"/>
              <a:buAutoNum type="arabicPeriod"/>
            </a:pPr>
            <a:r>
              <a:rPr lang="en-US" dirty="0">
                <a:solidFill>
                  <a:schemeClr val="bg1">
                    <a:lumMod val="75000"/>
                  </a:schemeClr>
                </a:solidFill>
              </a:rPr>
              <a:t>Nudges appear to work in the financial domain</a:t>
            </a:r>
          </a:p>
          <a:p>
            <a:pPr marL="514350" indent="-514350">
              <a:buFont typeface="+mj-lt"/>
              <a:buAutoNum type="arabicPeriod"/>
            </a:pPr>
            <a:r>
              <a:rPr lang="en-US" dirty="0">
                <a:solidFill>
                  <a:schemeClr val="bg1">
                    <a:lumMod val="75000"/>
                  </a:schemeClr>
                </a:solidFill>
              </a:rPr>
              <a:t>Nudges in the long run</a:t>
            </a:r>
          </a:p>
          <a:p>
            <a:pPr marL="514350" indent="-514350">
              <a:buFont typeface="+mj-lt"/>
              <a:buAutoNum type="arabicPeriod"/>
            </a:pPr>
            <a:r>
              <a:rPr lang="en-US" dirty="0"/>
              <a:t>The health domain</a:t>
            </a:r>
          </a:p>
          <a:p>
            <a:pPr marL="514350" indent="-514350">
              <a:buFont typeface="+mj-lt"/>
              <a:buAutoNum type="arabicPeriod"/>
            </a:pPr>
            <a:r>
              <a:rPr lang="en-US" dirty="0">
                <a:solidFill>
                  <a:schemeClr val="bg1">
                    <a:lumMod val="75000"/>
                  </a:schemeClr>
                </a:solidFill>
              </a:rPr>
              <a:t>A framework for thinking about nudges</a:t>
            </a:r>
          </a:p>
        </p:txBody>
      </p:sp>
      <p:sp>
        <p:nvSpPr>
          <p:cNvPr id="4" name="Slide Number Placeholder 3">
            <a:extLst>
              <a:ext uri="{FF2B5EF4-FFF2-40B4-BE49-F238E27FC236}">
                <a16:creationId xmlns:a16="http://schemas.microsoft.com/office/drawing/2014/main" id="{8E95C86C-01C6-416F-9D77-FB36A87F6DCA}"/>
              </a:ext>
            </a:extLst>
          </p:cNvPr>
          <p:cNvSpPr>
            <a:spLocks noGrp="1"/>
          </p:cNvSpPr>
          <p:nvPr>
            <p:ph type="sldNum" sz="quarter" idx="12"/>
          </p:nvPr>
        </p:nvSpPr>
        <p:spPr/>
        <p:txBody>
          <a:bodyPr/>
          <a:lstStyle/>
          <a:p>
            <a:pPr>
              <a:defRPr/>
            </a:pPr>
            <a:fld id="{DB62B480-26BF-41D4-9C9E-67735757DEC7}" type="slidenum">
              <a:rPr lang="en-US" altLang="en-US" smtClean="0"/>
              <a:pPr>
                <a:defRPr/>
              </a:pPr>
              <a:t>48</a:t>
            </a:fld>
            <a:endParaRPr lang="en-US" altLang="en-US"/>
          </a:p>
        </p:txBody>
      </p:sp>
    </p:spTree>
    <p:extLst>
      <p:ext uri="{BB962C8B-B14F-4D97-AF65-F5344CB8AC3E}">
        <p14:creationId xmlns:p14="http://schemas.microsoft.com/office/powerpoint/2010/main" val="2143629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F0218611-3B6E-44EF-AC49-F310300790B1}" type="slidenum">
              <a:rPr lang="en-US" smtClean="0">
                <a:solidFill>
                  <a:prstClr val="black">
                    <a:tint val="75000"/>
                  </a:prstClr>
                </a:solidFill>
              </a:rPr>
              <a:pPr/>
              <a:t>49</a:t>
            </a:fld>
            <a:endParaRPr lang="en-US">
              <a:solidFill>
                <a:prstClr val="black">
                  <a:tint val="75000"/>
                </a:prstClr>
              </a:solidFill>
            </a:endParaRPr>
          </a:p>
        </p:txBody>
      </p:sp>
      <p:sp>
        <p:nvSpPr>
          <p:cNvPr id="44035" name="Rectangle 2"/>
          <p:cNvSpPr>
            <a:spLocks noGrp="1" noChangeArrowheads="1"/>
          </p:cNvSpPr>
          <p:nvPr>
            <p:ph type="title"/>
          </p:nvPr>
        </p:nvSpPr>
        <p:spPr>
          <a:xfrm>
            <a:off x="457200" y="117475"/>
            <a:ext cx="8229600" cy="944563"/>
          </a:xfrm>
        </p:spPr>
        <p:txBody>
          <a:bodyPr>
            <a:normAutofit/>
          </a:bodyPr>
          <a:lstStyle/>
          <a:p>
            <a:pPr eaLnBrk="1" hangingPunct="1"/>
            <a:r>
              <a:rPr lang="en-US" b="1" dirty="0">
                <a:solidFill>
                  <a:srgbClr val="0000FF"/>
                </a:solidFill>
              </a:rPr>
              <a:t>Translation to the health domain</a:t>
            </a:r>
          </a:p>
        </p:txBody>
      </p:sp>
      <p:sp>
        <p:nvSpPr>
          <p:cNvPr id="425987" name="Rectangle 3"/>
          <p:cNvSpPr>
            <a:spLocks noGrp="1" noChangeArrowheads="1"/>
          </p:cNvSpPr>
          <p:nvPr>
            <p:ph type="body" idx="1"/>
          </p:nvPr>
        </p:nvSpPr>
        <p:spPr>
          <a:xfrm>
            <a:off x="228600" y="1285875"/>
            <a:ext cx="8915400" cy="4805363"/>
          </a:xfrm>
        </p:spPr>
        <p:txBody>
          <a:bodyPr>
            <a:normAutofit fontScale="92500"/>
          </a:bodyPr>
          <a:lstStyle/>
          <a:p>
            <a:pPr eaLnBrk="1" hangingPunct="1">
              <a:buFont typeface="Wingdings" pitchFamily="2" charset="2"/>
              <a:buNone/>
            </a:pPr>
            <a:r>
              <a:rPr lang="en-US" dirty="0"/>
              <a:t>Similarities with saving behavior:</a:t>
            </a:r>
          </a:p>
          <a:p>
            <a:pPr eaLnBrk="1" hangingPunct="1"/>
            <a:r>
              <a:rPr lang="en-US" dirty="0"/>
              <a:t>Individuals and society have aligned goals</a:t>
            </a:r>
          </a:p>
          <a:p>
            <a:pPr lvl="1" eaLnBrk="1" hangingPunct="1"/>
            <a:r>
              <a:rPr lang="en-US" dirty="0"/>
              <a:t> Improve health and control costs</a:t>
            </a:r>
          </a:p>
          <a:p>
            <a:pPr eaLnBrk="1" hangingPunct="1"/>
            <a:r>
              <a:rPr lang="en-US" dirty="0"/>
              <a:t>Individuals want behavior change (just not right now)</a:t>
            </a:r>
          </a:p>
          <a:p>
            <a:pPr lvl="1" eaLnBrk="1" hangingPunct="1"/>
            <a:r>
              <a:rPr lang="en-US" dirty="0"/>
              <a:t> Improve diet</a:t>
            </a:r>
          </a:p>
          <a:p>
            <a:pPr lvl="1" eaLnBrk="1" hangingPunct="1"/>
            <a:r>
              <a:rPr lang="en-US" dirty="0"/>
              <a:t> Increase physical activity</a:t>
            </a:r>
          </a:p>
          <a:p>
            <a:pPr lvl="1" eaLnBrk="1" hangingPunct="1"/>
            <a:r>
              <a:rPr lang="en-US" dirty="0"/>
              <a:t> Stop smoking</a:t>
            </a:r>
          </a:p>
          <a:p>
            <a:pPr lvl="1" eaLnBrk="1" hangingPunct="1"/>
            <a:r>
              <a:rPr lang="en-US" dirty="0"/>
              <a:t> Adhere to therapeutic recommendations</a:t>
            </a:r>
          </a:p>
          <a:p>
            <a:pPr lvl="1" eaLnBrk="1" hangingPunct="1"/>
            <a:r>
              <a:rPr lang="en-US" dirty="0"/>
              <a:t> Utilize wellness programs</a:t>
            </a:r>
          </a:p>
          <a:p>
            <a:pPr eaLnBrk="1" hangingPunct="1">
              <a:buNone/>
            </a:pPr>
            <a:endParaRPr lang="en-US" dirty="0"/>
          </a:p>
        </p:txBody>
      </p:sp>
    </p:spTree>
    <p:extLst>
      <p:ext uri="{BB962C8B-B14F-4D97-AF65-F5344CB8AC3E}">
        <p14:creationId xmlns:p14="http://schemas.microsoft.com/office/powerpoint/2010/main" val="193610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59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59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59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598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5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944562"/>
          </a:xfrm>
        </p:spPr>
        <p:txBody>
          <a:bodyPr/>
          <a:lstStyle/>
          <a:p>
            <a:r>
              <a:rPr lang="en-US" dirty="0">
                <a:solidFill>
                  <a:srgbClr val="000000"/>
                </a:solidFill>
              </a:rPr>
              <a:t>Active Choice</a:t>
            </a:r>
          </a:p>
        </p:txBody>
      </p:sp>
      <p:pic>
        <p:nvPicPr>
          <p:cNvPr id="3" name="Picture 2" descr="http://www.lakesregionrealestatenews.com/wp-content/uploads/2009/11/hurdle-too-high.jpg"/>
          <p:cNvPicPr>
            <a:picLocks noChangeAspect="1" noChangeArrowheads="1"/>
          </p:cNvPicPr>
          <p:nvPr/>
        </p:nvPicPr>
        <p:blipFill>
          <a:blip r:embed="rId2" cstate="print"/>
          <a:srcRect t="4241" r="33784" b="3708"/>
          <a:stretch>
            <a:fillRect/>
          </a:stretch>
        </p:blipFill>
        <p:spPr bwMode="auto">
          <a:xfrm flipH="1">
            <a:off x="3837737" y="2264661"/>
            <a:ext cx="1633098" cy="2963537"/>
          </a:xfrm>
          <a:prstGeom prst="rect">
            <a:avLst/>
          </a:prstGeom>
          <a:noFill/>
        </p:spPr>
      </p:pic>
      <p:sp>
        <p:nvSpPr>
          <p:cNvPr id="5" name="TextBox 4"/>
          <p:cNvSpPr txBox="1"/>
          <p:nvPr/>
        </p:nvSpPr>
        <p:spPr>
          <a:xfrm>
            <a:off x="469902" y="3071819"/>
            <a:ext cx="3223260" cy="1785104"/>
          </a:xfrm>
          <a:prstGeom prst="rect">
            <a:avLst/>
          </a:prstGeom>
          <a:solidFill>
            <a:srgbClr val="C00000"/>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UNDESIRED BEHAVIOR:</a:t>
            </a:r>
          </a:p>
          <a:p>
            <a:pPr algn="ctr"/>
            <a:r>
              <a:rPr lang="en-US" sz="2800" dirty="0">
                <a:solidFill>
                  <a:prstClr val="white"/>
                </a:solidFill>
                <a:latin typeface="Franklin Gothic Medium" pitchFamily="34" charset="0"/>
                <a:cs typeface="+mn-cs"/>
              </a:rPr>
              <a:t>Non-participation</a:t>
            </a:r>
          </a:p>
        </p:txBody>
      </p:sp>
      <p:sp>
        <p:nvSpPr>
          <p:cNvPr id="6" name="TextBox 5"/>
          <p:cNvSpPr txBox="1"/>
          <p:nvPr/>
        </p:nvSpPr>
        <p:spPr>
          <a:xfrm>
            <a:off x="5492928" y="3071819"/>
            <a:ext cx="3223260" cy="1846659"/>
          </a:xfrm>
          <a:prstGeom prst="rect">
            <a:avLst/>
          </a:prstGeom>
          <a:solidFill>
            <a:srgbClr val="0CAC2A"/>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DESIRED BEHAVIOR:</a:t>
            </a:r>
          </a:p>
          <a:p>
            <a:pPr algn="ctr"/>
            <a:r>
              <a:rPr lang="en-US" sz="3200" dirty="0">
                <a:solidFill>
                  <a:prstClr val="white"/>
                </a:solidFill>
                <a:latin typeface="Franklin Gothic Medium" pitchFamily="34" charset="0"/>
                <a:cs typeface="+mn-cs"/>
              </a:rPr>
              <a:t>participation</a:t>
            </a:r>
          </a:p>
        </p:txBody>
      </p:sp>
      <p:sp>
        <p:nvSpPr>
          <p:cNvPr id="7" name="TextBox 6"/>
          <p:cNvSpPr txBox="1"/>
          <p:nvPr/>
        </p:nvSpPr>
        <p:spPr>
          <a:xfrm>
            <a:off x="3067625" y="1307191"/>
            <a:ext cx="3153236" cy="523220"/>
          </a:xfrm>
          <a:prstGeom prst="rect">
            <a:avLst/>
          </a:prstGeom>
          <a:noFill/>
        </p:spPr>
        <p:txBody>
          <a:bodyPr wrap="none" rtlCol="0">
            <a:spAutoFit/>
          </a:bodyPr>
          <a:lstStyle/>
          <a:p>
            <a:pPr algn="ctr"/>
            <a:r>
              <a:rPr lang="en-US" sz="2800" dirty="0">
                <a:solidFill>
                  <a:srgbClr val="000000"/>
                </a:solidFill>
                <a:latin typeface="Franklin Gothic Medium" pitchFamily="34" charset="0"/>
                <a:cs typeface="+mn-cs"/>
              </a:rPr>
              <a:t>PROCRASTINATION</a:t>
            </a:r>
          </a:p>
        </p:txBody>
      </p:sp>
      <p:sp>
        <p:nvSpPr>
          <p:cNvPr id="9" name="TextBox 8"/>
          <p:cNvSpPr txBox="1"/>
          <p:nvPr/>
        </p:nvSpPr>
        <p:spPr>
          <a:xfrm>
            <a:off x="1175651" y="4891320"/>
            <a:ext cx="1642309" cy="369332"/>
          </a:xfrm>
          <a:prstGeom prst="rect">
            <a:avLst/>
          </a:prstGeom>
          <a:noFill/>
        </p:spPr>
        <p:txBody>
          <a:bodyPr wrap="none" rtlCol="0">
            <a:spAutoFit/>
          </a:bodyPr>
          <a:lstStyle/>
          <a:p>
            <a:r>
              <a:rPr lang="en-US" sz="1800" b="1" dirty="0">
                <a:solidFill>
                  <a:srgbClr val="000000"/>
                </a:solidFill>
                <a:cs typeface="+mn-cs"/>
              </a:rPr>
              <a:t>START HERE</a:t>
            </a:r>
          </a:p>
        </p:txBody>
      </p:sp>
      <p:sp>
        <p:nvSpPr>
          <p:cNvPr id="10" name="TextBox 9"/>
          <p:cNvSpPr txBox="1"/>
          <p:nvPr/>
        </p:nvSpPr>
        <p:spPr>
          <a:xfrm>
            <a:off x="740238" y="4034964"/>
            <a:ext cx="2698175" cy="369332"/>
          </a:xfrm>
          <a:prstGeom prst="rect">
            <a:avLst/>
          </a:prstGeom>
          <a:noFill/>
        </p:spPr>
        <p:txBody>
          <a:bodyPr wrap="none" rtlCol="0">
            <a:spAutoFit/>
          </a:bodyPr>
          <a:lstStyle/>
          <a:p>
            <a:r>
              <a:rPr lang="en-US" sz="1800" dirty="0">
                <a:solidFill>
                  <a:srgbClr val="000000"/>
                </a:solidFill>
                <a:cs typeface="+mn-cs"/>
              </a:rPr>
              <a:t>Must  choose for oneself</a:t>
            </a:r>
          </a:p>
        </p:txBody>
      </p:sp>
      <p:sp>
        <p:nvSpPr>
          <p:cNvPr id="11" name="TextBox 10"/>
          <p:cNvSpPr txBox="1"/>
          <p:nvPr/>
        </p:nvSpPr>
        <p:spPr>
          <a:xfrm>
            <a:off x="3645931" y="6411030"/>
            <a:ext cx="5497018" cy="400110"/>
          </a:xfrm>
          <a:prstGeom prst="rect">
            <a:avLst/>
          </a:prstGeom>
          <a:noFill/>
        </p:spPr>
        <p:txBody>
          <a:bodyPr wrap="none" rtlCol="0">
            <a:spAutoFit/>
          </a:bodyPr>
          <a:lstStyle/>
          <a:p>
            <a:r>
              <a:rPr lang="en-US" sz="2000" dirty="0">
                <a:solidFill>
                  <a:srgbClr val="040404"/>
                </a:solidFill>
              </a:rPr>
              <a:t>Carroll, Choi, </a:t>
            </a:r>
            <a:r>
              <a:rPr lang="en-US" sz="2000" dirty="0" err="1">
                <a:solidFill>
                  <a:srgbClr val="040404"/>
                </a:solidFill>
              </a:rPr>
              <a:t>Laibson</a:t>
            </a:r>
            <a:r>
              <a:rPr lang="en-US" sz="2000" dirty="0">
                <a:solidFill>
                  <a:srgbClr val="040404"/>
                </a:solidFill>
              </a:rPr>
              <a:t>, </a:t>
            </a:r>
            <a:r>
              <a:rPr lang="en-US" sz="2000" dirty="0" err="1">
                <a:solidFill>
                  <a:srgbClr val="040404"/>
                </a:solidFill>
              </a:rPr>
              <a:t>Madrian</a:t>
            </a:r>
            <a:r>
              <a:rPr lang="en-US" sz="2000" dirty="0">
                <a:solidFill>
                  <a:srgbClr val="040404"/>
                </a:solidFill>
              </a:rPr>
              <a:t>, </a:t>
            </a:r>
            <a:r>
              <a:rPr lang="en-US" sz="2000" dirty="0" err="1">
                <a:solidFill>
                  <a:srgbClr val="040404"/>
                </a:solidFill>
              </a:rPr>
              <a:t>Metrick</a:t>
            </a:r>
            <a:r>
              <a:rPr lang="en-US" sz="2000" dirty="0">
                <a:solidFill>
                  <a:srgbClr val="040404"/>
                </a:solidFill>
              </a:rPr>
              <a:t> (2009)</a:t>
            </a:r>
          </a:p>
        </p:txBody>
      </p:sp>
    </p:spTree>
    <p:extLst>
      <p:ext uri="{BB962C8B-B14F-4D97-AF65-F5344CB8AC3E}">
        <p14:creationId xmlns:p14="http://schemas.microsoft.com/office/powerpoint/2010/main" val="65859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42" presetClass="path" presetSubtype="0" accel="50000" decel="50000" fill="hold" grpId="0" nodeType="withEffect">
                                  <p:stCondLst>
                                    <p:cond delay="0"/>
                                  </p:stCondLst>
                                  <p:childTnLst>
                                    <p:animMotion origin="layout" path="M -4.16667E-6 -0.08023 L -4.16667E-6 0.25272 " pathEditMode="relative" rAng="0" ptsTypes="AA">
                                      <p:cBhvr>
                                        <p:cTn id="8" dur="2000" fill="hold"/>
                                        <p:tgtEl>
                                          <p:spTgt spid="5"/>
                                        </p:tgtEl>
                                        <p:attrNameLst>
                                          <p:attrName>ppt_x</p:attrName>
                                          <p:attrName>ppt_y</p:attrName>
                                        </p:attrNameLst>
                                      </p:cBhvr>
                                      <p:rCtr x="0" y="166"/>
                                    </p:animMotion>
                                  </p:childTnLst>
                                </p:cTn>
                              </p:par>
                              <p:par>
                                <p:cTn id="9" presetID="44" presetClass="path" presetSubtype="0" accel="50000" decel="50000" fill="hold" grpId="0" nodeType="withEffect">
                                  <p:stCondLst>
                                    <p:cond delay="0"/>
                                  </p:stCondLst>
                                  <p:childTnLst>
                                    <p:animMotion origin="layout" path="M -0.03038 -0.17179 L -0.16927 -0.35907 C -0.19861 -0.40138 -0.24201 -0.42474 -0.28715 -0.42474 C -0.33889 -0.42474 -0.38003 -0.40138 -0.40938 -0.35907 L -0.54774 -0.17179 " pathEditMode="relative" rAng="0" ptsTypes="FffFF">
                                      <p:cBhvr>
                                        <p:cTn id="10" dur="2000" fill="hold"/>
                                        <p:tgtEl>
                                          <p:spTgt spid="6"/>
                                        </p:tgtEl>
                                        <p:attrNameLst>
                                          <p:attrName>ppt_x</p:attrName>
                                          <p:attrName>ppt_y</p:attrName>
                                        </p:attrNameLst>
                                      </p:cBhvr>
                                      <p:rCtr x="-259" y="-126"/>
                                    </p:animMotion>
                                  </p:childTnLst>
                                </p:cTn>
                              </p:par>
                            </p:childTnLst>
                          </p:cTn>
                        </p:par>
                        <p:par>
                          <p:cTn id="11" fill="hold">
                            <p:stCondLst>
                              <p:cond delay="2000"/>
                            </p:stCondLst>
                            <p:childTnLst>
                              <p:par>
                                <p:cTn id="12" presetID="1" presetClass="entr" presetSubtype="0" fill="hold" grpId="0" nodeType="afterEffect">
                                  <p:stCondLst>
                                    <p:cond delay="150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xit" presetSubtype="0" fill="hold" grpId="0" nodeType="withEffect">
                                  <p:stCondLst>
                                    <p:cond delay="0"/>
                                  </p:stCondLst>
                                  <p:childTnLst>
                                    <p:animEffect transition="out" filter="fade">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3200"/>
              <a:t>Information and disclosure generally don’t do much on their own</a:t>
            </a:r>
          </a:p>
        </p:txBody>
      </p:sp>
      <p:sp>
        <p:nvSpPr>
          <p:cNvPr id="67587" name="Content Placeholder 2"/>
          <p:cNvSpPr>
            <a:spLocks noGrp="1"/>
          </p:cNvSpPr>
          <p:nvPr>
            <p:ph idx="1"/>
          </p:nvPr>
        </p:nvSpPr>
        <p:spPr/>
        <p:txBody>
          <a:bodyPr/>
          <a:lstStyle/>
          <a:p>
            <a:pPr eaLnBrk="1" hangingPunct="1"/>
            <a:r>
              <a:rPr lang="en-US"/>
              <a:t>Example</a:t>
            </a:r>
          </a:p>
          <a:p>
            <a:pPr eaLnBrk="1" hangingPunct="1"/>
            <a:r>
              <a:rPr lang="en-US"/>
              <a:t>New York City calorie disclosure </a:t>
            </a:r>
          </a:p>
          <a:p>
            <a:pPr eaLnBrk="1" hangingPunct="1">
              <a:buFont typeface="Wingdings" pitchFamily="2" charset="2"/>
              <a:buNone/>
            </a:pPr>
            <a:r>
              <a:rPr lang="en-US"/>
              <a:t>	(</a:t>
            </a:r>
            <a:r>
              <a:rPr lang="en-US" i="1"/>
              <a:t>Elbel et al 2009</a:t>
            </a:r>
            <a:r>
              <a:rPr lang="en-US"/>
              <a:t>)</a:t>
            </a:r>
          </a:p>
          <a:p>
            <a:pPr eaLnBrk="1" hangingPunct="1">
              <a:buFont typeface="Wingdings" pitchFamily="2" charset="2"/>
              <a:buNone/>
            </a:pPr>
            <a:endParaRPr lang="en-US"/>
          </a:p>
        </p:txBody>
      </p:sp>
      <p:sp>
        <p:nvSpPr>
          <p:cNvPr id="67588" name="Slide Number Placeholder 3"/>
          <p:cNvSpPr>
            <a:spLocks noGrp="1"/>
          </p:cNvSpPr>
          <p:nvPr>
            <p:ph type="sldNum" sz="quarter" idx="12"/>
          </p:nvPr>
        </p:nvSpPr>
        <p:spPr>
          <a:xfrm>
            <a:off x="457200" y="6248400"/>
            <a:ext cx="2133600" cy="457200"/>
          </a:xfrm>
          <a:noFill/>
        </p:spPr>
        <p:txBody>
          <a:bodyPr/>
          <a:lstStyle/>
          <a:p>
            <a:pPr algn="l"/>
            <a:fld id="{BF04A4E1-CDF7-4129-9BEC-1BB1747054D4}" type="slidenum">
              <a:rPr lang="en-US" smtClean="0">
                <a:solidFill>
                  <a:srgbClr val="000000"/>
                </a:solidFill>
                <a:latin typeface="Arial" charset="0"/>
                <a:cs typeface="Arial" charset="0"/>
              </a:rPr>
              <a:pPr algn="l"/>
              <a:t>50</a:t>
            </a:fld>
            <a:endParaRPr lang="en-US">
              <a:solidFill>
                <a:srgbClr val="000000"/>
              </a:solidFill>
              <a:latin typeface="Arial" charset="0"/>
              <a:cs typeface="Arial" charset="0"/>
            </a:endParaRPr>
          </a:p>
        </p:txBody>
      </p:sp>
      <p:graphicFrame>
        <p:nvGraphicFramePr>
          <p:cNvPr id="5" name="Table 4"/>
          <p:cNvGraphicFramePr>
            <a:graphicFrameLocks noGrp="1"/>
          </p:cNvGraphicFramePr>
          <p:nvPr/>
        </p:nvGraphicFramePr>
        <p:xfrm>
          <a:off x="725488" y="4473575"/>
          <a:ext cx="7895771" cy="1412748"/>
        </p:xfrm>
        <a:graphic>
          <a:graphicData uri="http://schemas.openxmlformats.org/drawingml/2006/table">
            <a:tbl>
              <a:tblPr firstRow="1" bandRow="1">
                <a:tableStyleId>{5C22544A-7EE6-4342-B048-85BDC9FD1C3A}</a:tableStyleId>
              </a:tblPr>
              <a:tblGrid>
                <a:gridCol w="4615543">
                  <a:extLst>
                    <a:ext uri="{9D8B030D-6E8A-4147-A177-3AD203B41FA5}">
                      <a16:colId xmlns:a16="http://schemas.microsoft.com/office/drawing/2014/main" val="20000"/>
                    </a:ext>
                  </a:extLst>
                </a:gridCol>
                <a:gridCol w="1701074">
                  <a:extLst>
                    <a:ext uri="{9D8B030D-6E8A-4147-A177-3AD203B41FA5}">
                      <a16:colId xmlns:a16="http://schemas.microsoft.com/office/drawing/2014/main" val="20001"/>
                    </a:ext>
                  </a:extLst>
                </a:gridCol>
                <a:gridCol w="1579154">
                  <a:extLst>
                    <a:ext uri="{9D8B030D-6E8A-4147-A177-3AD203B41FA5}">
                      <a16:colId xmlns:a16="http://schemas.microsoft.com/office/drawing/2014/main" val="20002"/>
                    </a:ext>
                  </a:extLst>
                </a:gridCol>
              </a:tblGrid>
              <a:tr h="370840">
                <a:tc>
                  <a:txBody>
                    <a:bodyPr/>
                    <a:lstStyle/>
                    <a:p>
                      <a:endParaRPr lang="en-US" sz="2490" baseline="0" dirty="0">
                        <a:solidFill>
                          <a:srgbClr val="000000"/>
                        </a:solidFill>
                      </a:endParaRPr>
                    </a:p>
                  </a:txBody>
                  <a:tcPr>
                    <a:solidFill>
                      <a:srgbClr val="000000">
                        <a:alpha val="0"/>
                      </a:srgbClr>
                    </a:solidFill>
                  </a:tcPr>
                </a:tc>
                <a:tc>
                  <a:txBody>
                    <a:bodyPr/>
                    <a:lstStyle/>
                    <a:p>
                      <a:pPr algn="ctr"/>
                      <a:r>
                        <a:rPr lang="en-US" sz="2490" baseline="0" dirty="0">
                          <a:solidFill>
                            <a:schemeClr val="tx1"/>
                          </a:solidFill>
                        </a:rPr>
                        <a:t>Before </a:t>
                      </a:r>
                    </a:p>
                  </a:txBody>
                  <a:tcPr>
                    <a:solidFill>
                      <a:srgbClr val="FF0000">
                        <a:alpha val="0"/>
                      </a:srgbClr>
                    </a:solidFill>
                  </a:tcPr>
                </a:tc>
                <a:tc>
                  <a:txBody>
                    <a:bodyPr/>
                    <a:lstStyle/>
                    <a:p>
                      <a:pPr algn="ctr"/>
                      <a:r>
                        <a:rPr lang="en-US" sz="2490" baseline="0" dirty="0">
                          <a:solidFill>
                            <a:schemeClr val="tx1"/>
                          </a:solidFill>
                        </a:rPr>
                        <a:t>After</a:t>
                      </a:r>
                    </a:p>
                  </a:txBody>
                  <a:tcPr>
                    <a:solidFill>
                      <a:srgbClr val="6699FF">
                        <a:alpha val="0"/>
                      </a:srgbClr>
                    </a:solidFill>
                  </a:tcPr>
                </a:tc>
                <a:extLst>
                  <a:ext uri="{0D108BD9-81ED-4DB2-BD59-A6C34878D82A}">
                    <a16:rowId xmlns:a16="http://schemas.microsoft.com/office/drawing/2014/main" val="10000"/>
                  </a:ext>
                </a:extLst>
              </a:tr>
              <a:tr h="370840">
                <a:tc>
                  <a:txBody>
                    <a:bodyPr/>
                    <a:lstStyle/>
                    <a:p>
                      <a:r>
                        <a:rPr lang="en-US" sz="2490" b="1" baseline="0" dirty="0">
                          <a:solidFill>
                            <a:srgbClr val="FF0000"/>
                          </a:solidFill>
                        </a:rPr>
                        <a:t>NYC (intervention city)</a:t>
                      </a:r>
                    </a:p>
                  </a:txBody>
                  <a:tcPr>
                    <a:solidFill>
                      <a:srgbClr val="000000">
                        <a:alpha val="0"/>
                      </a:srgbClr>
                    </a:solidFill>
                  </a:tcPr>
                </a:tc>
                <a:tc>
                  <a:txBody>
                    <a:bodyPr/>
                    <a:lstStyle/>
                    <a:p>
                      <a:pPr algn="ctr"/>
                      <a:r>
                        <a:rPr lang="en-US" sz="2490" b="1" baseline="0" dirty="0">
                          <a:solidFill>
                            <a:srgbClr val="FF0000"/>
                          </a:solidFill>
                        </a:rPr>
                        <a:t>825</a:t>
                      </a:r>
                    </a:p>
                  </a:txBody>
                  <a:tcPr>
                    <a:solidFill>
                      <a:srgbClr val="FF0000">
                        <a:alpha val="0"/>
                      </a:srgbClr>
                    </a:solidFill>
                  </a:tcPr>
                </a:tc>
                <a:tc>
                  <a:txBody>
                    <a:bodyPr/>
                    <a:lstStyle/>
                    <a:p>
                      <a:pPr algn="ctr"/>
                      <a:r>
                        <a:rPr lang="en-US" sz="2490" b="1" baseline="0" dirty="0">
                          <a:solidFill>
                            <a:srgbClr val="FF0000"/>
                          </a:solidFill>
                        </a:rPr>
                        <a:t>846</a:t>
                      </a:r>
                    </a:p>
                  </a:txBody>
                  <a:tcPr>
                    <a:solidFill>
                      <a:srgbClr val="6699FF">
                        <a:alpha val="0"/>
                      </a:srgbClr>
                    </a:solidFill>
                  </a:tcPr>
                </a:tc>
                <a:extLst>
                  <a:ext uri="{0D108BD9-81ED-4DB2-BD59-A6C34878D82A}">
                    <a16:rowId xmlns:a16="http://schemas.microsoft.com/office/drawing/2014/main" val="10001"/>
                  </a:ext>
                </a:extLst>
              </a:tr>
              <a:tr h="370840">
                <a:tc>
                  <a:txBody>
                    <a:bodyPr/>
                    <a:lstStyle/>
                    <a:p>
                      <a:r>
                        <a:rPr lang="en-US" sz="2490" b="1" baseline="0" dirty="0">
                          <a:solidFill>
                            <a:srgbClr val="0CAC2A"/>
                          </a:solidFill>
                        </a:rPr>
                        <a:t>Newark (control city)</a:t>
                      </a:r>
                    </a:p>
                  </a:txBody>
                  <a:tcPr>
                    <a:solidFill>
                      <a:srgbClr val="000000">
                        <a:alpha val="0"/>
                      </a:srgbClr>
                    </a:solidFill>
                  </a:tcPr>
                </a:tc>
                <a:tc>
                  <a:txBody>
                    <a:bodyPr/>
                    <a:lstStyle/>
                    <a:p>
                      <a:pPr algn="ctr"/>
                      <a:r>
                        <a:rPr lang="en-US" sz="2490" b="1" baseline="0" dirty="0">
                          <a:solidFill>
                            <a:srgbClr val="0CAC2A"/>
                          </a:solidFill>
                        </a:rPr>
                        <a:t>823</a:t>
                      </a:r>
                    </a:p>
                  </a:txBody>
                  <a:tcPr>
                    <a:solidFill>
                      <a:srgbClr val="FF0000">
                        <a:alpha val="0"/>
                      </a:srgbClr>
                    </a:solidFill>
                  </a:tcPr>
                </a:tc>
                <a:tc>
                  <a:txBody>
                    <a:bodyPr/>
                    <a:lstStyle/>
                    <a:p>
                      <a:pPr algn="ctr"/>
                      <a:r>
                        <a:rPr lang="en-US" sz="2490" b="1" baseline="0" dirty="0">
                          <a:solidFill>
                            <a:srgbClr val="0CAC2A"/>
                          </a:solidFill>
                        </a:rPr>
                        <a:t>826</a:t>
                      </a:r>
                    </a:p>
                  </a:txBody>
                  <a:tcPr>
                    <a:solidFill>
                      <a:srgbClr val="6699FF">
                        <a:alpha val="0"/>
                      </a:srgbClr>
                    </a:solidFill>
                  </a:tcPr>
                </a:tc>
                <a:extLst>
                  <a:ext uri="{0D108BD9-81ED-4DB2-BD59-A6C34878D82A}">
                    <a16:rowId xmlns:a16="http://schemas.microsoft.com/office/drawing/2014/main" val="10002"/>
                  </a:ext>
                </a:extLst>
              </a:tr>
            </a:tbl>
          </a:graphicData>
        </a:graphic>
      </p:graphicFrame>
      <p:sp>
        <p:nvSpPr>
          <p:cNvPr id="67607" name="TextBox 5"/>
          <p:cNvSpPr txBox="1">
            <a:spLocks noChangeArrowheads="1"/>
          </p:cNvSpPr>
          <p:nvPr/>
        </p:nvSpPr>
        <p:spPr bwMode="auto">
          <a:xfrm>
            <a:off x="5384800" y="3236913"/>
            <a:ext cx="3279775" cy="830262"/>
          </a:xfrm>
          <a:prstGeom prst="rect">
            <a:avLst/>
          </a:prstGeom>
          <a:noFill/>
          <a:ln w="9525">
            <a:noFill/>
            <a:miter lim="800000"/>
            <a:headEnd/>
            <a:tailEnd/>
          </a:ln>
        </p:spPr>
        <p:txBody>
          <a:bodyPr>
            <a:spAutoFit/>
          </a:bodyPr>
          <a:lstStyle/>
          <a:p>
            <a:pPr algn="ctr"/>
            <a:r>
              <a:rPr lang="en-US" sz="2400" b="1">
                <a:solidFill>
                  <a:srgbClr val="FFFFFF"/>
                </a:solidFill>
              </a:rPr>
              <a:t>Calories from </a:t>
            </a:r>
          </a:p>
          <a:p>
            <a:pPr algn="ctr"/>
            <a:r>
              <a:rPr lang="en-US" sz="2400" b="1">
                <a:solidFill>
                  <a:srgbClr val="FFFFFF"/>
                </a:solidFill>
              </a:rPr>
              <a:t>fast food purchases</a:t>
            </a:r>
          </a:p>
        </p:txBody>
      </p:sp>
      <p:sp>
        <p:nvSpPr>
          <p:cNvPr id="8" name="Rectangle 7"/>
          <p:cNvSpPr/>
          <p:nvPr/>
        </p:nvSpPr>
        <p:spPr>
          <a:xfrm>
            <a:off x="7126288" y="5006975"/>
            <a:ext cx="1422400" cy="392113"/>
          </a:xfrm>
          <a:prstGeom prst="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extLst>
      <p:ext uri="{BB962C8B-B14F-4D97-AF65-F5344CB8AC3E}">
        <p14:creationId xmlns:p14="http://schemas.microsoft.com/office/powerpoint/2010/main" val="267831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pPr>
              <a:defRPr/>
            </a:pPr>
            <a:fld id="{93760364-2697-4841-97A9-6A925339CFA9}" type="slidenum">
              <a:rPr lang="en-US">
                <a:solidFill>
                  <a:srgbClr val="464646"/>
                </a:solidFill>
              </a:rPr>
              <a:pPr>
                <a:defRPr/>
              </a:pPr>
              <a:t>51</a:t>
            </a:fld>
            <a:endParaRPr lang="en-US">
              <a:solidFill>
                <a:srgbClr val="464646"/>
              </a:solidFill>
            </a:endParaRPr>
          </a:p>
        </p:txBody>
      </p:sp>
      <p:sp>
        <p:nvSpPr>
          <p:cNvPr id="17410" name="Rectangle 2"/>
          <p:cNvSpPr>
            <a:spLocks noGrp="1" noChangeArrowheads="1"/>
          </p:cNvSpPr>
          <p:nvPr>
            <p:ph type="title" idx="4294967295"/>
          </p:nvPr>
        </p:nvSpPr>
        <p:spPr>
          <a:xfrm>
            <a:off x="990600" y="228600"/>
            <a:ext cx="8153400" cy="990600"/>
          </a:xfrm>
        </p:spPr>
        <p:txBody>
          <a:bodyPr/>
          <a:lstStyle/>
          <a:p>
            <a:r>
              <a:rPr lang="en-US" sz="4000" dirty="0"/>
              <a:t>Flu shot study: Control Condition</a:t>
            </a:r>
            <a:endParaRPr lang="en-US" sz="2400" i="1" dirty="0"/>
          </a:p>
        </p:txBody>
      </p:sp>
      <p:pic>
        <p:nvPicPr>
          <p:cNvPr id="17411" name="Picture 6"/>
          <p:cNvPicPr>
            <a:picLocks noChangeAspect="1" noChangeArrowheads="1"/>
          </p:cNvPicPr>
          <p:nvPr/>
        </p:nvPicPr>
        <p:blipFill>
          <a:blip r:embed="rId2">
            <a:extLst>
              <a:ext uri="{28A0092B-C50C-407E-A947-70E740481C1C}">
                <a14:useLocalDpi xmlns:a14="http://schemas.microsoft.com/office/drawing/2010/main" val="0"/>
              </a:ext>
            </a:extLst>
          </a:blip>
          <a:srcRect l="36861" t="18718" r="22437" b="15642"/>
          <a:stretch>
            <a:fillRect/>
          </a:stretch>
        </p:blipFill>
        <p:spPr bwMode="auto">
          <a:xfrm>
            <a:off x="762000" y="1600200"/>
            <a:ext cx="502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e 4"/>
          <p:cNvSpPr/>
          <p:nvPr/>
        </p:nvSpPr>
        <p:spPr>
          <a:xfrm>
            <a:off x="5867400" y="3429000"/>
            <a:ext cx="228600" cy="17526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1">
              <a:solidFill>
                <a:prstClr val="black"/>
              </a:solidFill>
            </a:endParaRPr>
          </a:p>
        </p:txBody>
      </p:sp>
      <p:sp>
        <p:nvSpPr>
          <p:cNvPr id="17413" name="TextBox 6"/>
          <p:cNvSpPr txBox="1">
            <a:spLocks noChangeArrowheads="1"/>
          </p:cNvSpPr>
          <p:nvPr/>
        </p:nvSpPr>
        <p:spPr bwMode="auto">
          <a:xfrm>
            <a:off x="6172200" y="3784600"/>
            <a:ext cx="2790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auto" hangingPunct="1">
              <a:spcBef>
                <a:spcPts val="0"/>
              </a:spcBef>
              <a:spcAft>
                <a:spcPts val="0"/>
              </a:spcAft>
            </a:pPr>
            <a:r>
              <a:rPr lang="en-US" sz="2000">
                <a:solidFill>
                  <a:srgbClr val="DA1F28"/>
                </a:solidFill>
                <a:cs typeface="+mn-cs"/>
              </a:rPr>
              <a:t>Employees informed of the dates/times of </a:t>
            </a:r>
          </a:p>
          <a:p>
            <a:pPr eaLnBrk="1" fontAlgn="auto" hangingPunct="1">
              <a:spcBef>
                <a:spcPts val="0"/>
              </a:spcBef>
              <a:spcAft>
                <a:spcPts val="0"/>
              </a:spcAft>
            </a:pPr>
            <a:r>
              <a:rPr lang="en-US" sz="2000">
                <a:solidFill>
                  <a:srgbClr val="DA1F28"/>
                </a:solidFill>
                <a:cs typeface="+mn-cs"/>
              </a:rPr>
              <a:t>workplace flu clinics</a:t>
            </a:r>
          </a:p>
        </p:txBody>
      </p:sp>
    </p:spTree>
    <p:extLst>
      <p:ext uri="{BB962C8B-B14F-4D97-AF65-F5344CB8AC3E}">
        <p14:creationId xmlns:p14="http://schemas.microsoft.com/office/powerpoint/2010/main" val="3891528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normAutofit/>
          </a:bodyPr>
          <a:lstStyle/>
          <a:p>
            <a:pPr>
              <a:defRPr/>
            </a:pPr>
            <a:fld id="{282AA4AF-2409-4672-8C8F-6C39EBE3235D}" type="slidenum">
              <a:rPr lang="en-US">
                <a:solidFill>
                  <a:srgbClr val="464646"/>
                </a:solidFill>
              </a:rPr>
              <a:pPr>
                <a:defRPr/>
              </a:pPr>
              <a:t>52</a:t>
            </a:fld>
            <a:endParaRPr lang="en-US">
              <a:solidFill>
                <a:srgbClr val="464646"/>
              </a:solidFill>
            </a:endParaRPr>
          </a:p>
        </p:txBody>
      </p:sp>
      <p:sp>
        <p:nvSpPr>
          <p:cNvPr id="18434" name="Rectangle 2"/>
          <p:cNvSpPr>
            <a:spLocks noGrp="1" noChangeArrowheads="1"/>
          </p:cNvSpPr>
          <p:nvPr>
            <p:ph type="title" idx="4294967295"/>
          </p:nvPr>
        </p:nvSpPr>
        <p:spPr>
          <a:xfrm>
            <a:off x="990600" y="228600"/>
            <a:ext cx="8153400" cy="990600"/>
          </a:xfrm>
        </p:spPr>
        <p:txBody>
          <a:bodyPr/>
          <a:lstStyle/>
          <a:p>
            <a:r>
              <a:rPr lang="en-US" sz="4000" dirty="0"/>
              <a:t>Flu Shot Study: Date Plan Condition</a:t>
            </a:r>
            <a:endParaRPr lang="en-US" sz="2400" i="1" dirty="0"/>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l="37180" t="19231" r="22276" b="15640"/>
          <a:stretch>
            <a:fillRect/>
          </a:stretch>
        </p:blipFill>
        <p:spPr bwMode="auto">
          <a:xfrm>
            <a:off x="838200" y="1676400"/>
            <a:ext cx="502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e 4"/>
          <p:cNvSpPr/>
          <p:nvPr/>
        </p:nvSpPr>
        <p:spPr>
          <a:xfrm>
            <a:off x="5943600" y="2438400"/>
            <a:ext cx="228600" cy="15240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1">
              <a:solidFill>
                <a:prstClr val="black"/>
              </a:solidFill>
            </a:endParaRPr>
          </a:p>
        </p:txBody>
      </p:sp>
      <p:sp>
        <p:nvSpPr>
          <p:cNvPr id="7" name="TextBox 6"/>
          <p:cNvSpPr txBox="1">
            <a:spLocks noChangeArrowheads="1"/>
          </p:cNvSpPr>
          <p:nvPr/>
        </p:nvSpPr>
        <p:spPr bwMode="auto">
          <a:xfrm>
            <a:off x="6248400" y="2609850"/>
            <a:ext cx="2749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auto" hangingPunct="1">
              <a:spcBef>
                <a:spcPts val="0"/>
              </a:spcBef>
              <a:spcAft>
                <a:spcPts val="0"/>
              </a:spcAft>
            </a:pPr>
            <a:r>
              <a:rPr lang="en-US" sz="2000">
                <a:solidFill>
                  <a:srgbClr val="DA1F28"/>
                </a:solidFill>
                <a:cs typeface="+mn-cs"/>
              </a:rPr>
              <a:t>Employees invited</a:t>
            </a:r>
          </a:p>
          <a:p>
            <a:pPr eaLnBrk="1" fontAlgn="auto" hangingPunct="1">
              <a:spcBef>
                <a:spcPts val="0"/>
              </a:spcBef>
              <a:spcAft>
                <a:spcPts val="0"/>
              </a:spcAft>
            </a:pPr>
            <a:r>
              <a:rPr lang="en-US" sz="2000">
                <a:solidFill>
                  <a:srgbClr val="DA1F28"/>
                </a:solidFill>
                <a:cs typeface="+mn-cs"/>
              </a:rPr>
              <a:t>to choose a concrete</a:t>
            </a:r>
          </a:p>
          <a:p>
            <a:pPr eaLnBrk="1" fontAlgn="auto" hangingPunct="1">
              <a:spcBef>
                <a:spcPts val="0"/>
              </a:spcBef>
              <a:spcAft>
                <a:spcPts val="0"/>
              </a:spcAft>
            </a:pPr>
            <a:r>
              <a:rPr lang="en-US" sz="2000">
                <a:solidFill>
                  <a:srgbClr val="DA1F28"/>
                </a:solidFill>
                <a:cs typeface="+mn-cs"/>
              </a:rPr>
              <a:t>DATE for getting</a:t>
            </a:r>
          </a:p>
          <a:p>
            <a:pPr eaLnBrk="1" fontAlgn="auto" hangingPunct="1">
              <a:spcBef>
                <a:spcPts val="0"/>
              </a:spcBef>
              <a:spcAft>
                <a:spcPts val="0"/>
              </a:spcAft>
            </a:pPr>
            <a:r>
              <a:rPr lang="en-US" sz="2000">
                <a:solidFill>
                  <a:srgbClr val="DA1F28"/>
                </a:solidFill>
                <a:cs typeface="+mn-cs"/>
              </a:rPr>
              <a:t>a flu vaccine</a:t>
            </a:r>
          </a:p>
        </p:txBody>
      </p:sp>
      <p:sp>
        <p:nvSpPr>
          <p:cNvPr id="8" name="Left Brace 7"/>
          <p:cNvSpPr/>
          <p:nvPr/>
        </p:nvSpPr>
        <p:spPr>
          <a:xfrm>
            <a:off x="5943600" y="4114800"/>
            <a:ext cx="228600" cy="16764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1">
              <a:solidFill>
                <a:prstClr val="black"/>
              </a:solidFill>
            </a:endParaRPr>
          </a:p>
        </p:txBody>
      </p:sp>
      <p:sp>
        <p:nvSpPr>
          <p:cNvPr id="18439" name="TextBox 8"/>
          <p:cNvSpPr txBox="1">
            <a:spLocks noChangeArrowheads="1"/>
          </p:cNvSpPr>
          <p:nvPr/>
        </p:nvSpPr>
        <p:spPr bwMode="auto">
          <a:xfrm>
            <a:off x="6172200" y="4419600"/>
            <a:ext cx="2776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auto" hangingPunct="1">
              <a:spcBef>
                <a:spcPts val="0"/>
              </a:spcBef>
              <a:spcAft>
                <a:spcPts val="0"/>
              </a:spcAft>
            </a:pPr>
            <a:r>
              <a:rPr lang="en-US" sz="2000">
                <a:solidFill>
                  <a:srgbClr val="DA1F28"/>
                </a:solidFill>
                <a:cs typeface="+mn-cs"/>
              </a:rPr>
              <a:t>Employees informed </a:t>
            </a:r>
          </a:p>
          <a:p>
            <a:pPr eaLnBrk="1" fontAlgn="auto" hangingPunct="1">
              <a:spcBef>
                <a:spcPts val="0"/>
              </a:spcBef>
              <a:spcAft>
                <a:spcPts val="0"/>
              </a:spcAft>
            </a:pPr>
            <a:r>
              <a:rPr lang="en-US" sz="2000">
                <a:solidFill>
                  <a:srgbClr val="DA1F28"/>
                </a:solidFill>
                <a:cs typeface="+mn-cs"/>
              </a:rPr>
              <a:t>of the dates/times of </a:t>
            </a:r>
          </a:p>
          <a:p>
            <a:pPr eaLnBrk="1" fontAlgn="auto" hangingPunct="1">
              <a:spcBef>
                <a:spcPts val="0"/>
              </a:spcBef>
              <a:spcAft>
                <a:spcPts val="0"/>
              </a:spcAft>
            </a:pPr>
            <a:r>
              <a:rPr lang="en-US" sz="2000">
                <a:solidFill>
                  <a:srgbClr val="DA1F28"/>
                </a:solidFill>
                <a:cs typeface="+mn-cs"/>
              </a:rPr>
              <a:t>workplace flu clinics</a:t>
            </a:r>
          </a:p>
        </p:txBody>
      </p:sp>
    </p:spTree>
    <p:extLst>
      <p:ext uri="{BB962C8B-B14F-4D97-AF65-F5344CB8AC3E}">
        <p14:creationId xmlns:p14="http://schemas.microsoft.com/office/powerpoint/2010/main" val="3822709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990600" y="228600"/>
            <a:ext cx="8153400" cy="990600"/>
          </a:xfrm>
        </p:spPr>
        <p:txBody>
          <a:bodyPr/>
          <a:lstStyle/>
          <a:p>
            <a:r>
              <a:rPr lang="en-US" sz="4000" dirty="0">
                <a:latin typeface="Calibri" pitchFamily="34" charset="0"/>
                <a:cs typeface="Calibri" pitchFamily="34" charset="0"/>
              </a:rPr>
              <a:t>Date/Time Plan Condition</a:t>
            </a:r>
            <a:endParaRPr lang="en-US" sz="2400" i="1" dirty="0">
              <a:latin typeface="Calibri" pitchFamily="34" charset="0"/>
              <a:cs typeface="Calibri" pitchFamily="34" charset="0"/>
            </a:endParaRPr>
          </a:p>
        </p:txBody>
      </p:sp>
      <p:pic>
        <p:nvPicPr>
          <p:cNvPr id="19459" name="Picture 6"/>
          <p:cNvPicPr>
            <a:picLocks noChangeAspect="1" noChangeArrowheads="1"/>
          </p:cNvPicPr>
          <p:nvPr/>
        </p:nvPicPr>
        <p:blipFill>
          <a:blip r:embed="rId2">
            <a:extLst>
              <a:ext uri="{28A0092B-C50C-407E-A947-70E740481C1C}">
                <a14:useLocalDpi xmlns:a14="http://schemas.microsoft.com/office/drawing/2010/main" val="0"/>
              </a:ext>
            </a:extLst>
          </a:blip>
          <a:srcRect l="36859" t="19231" r="22276" b="15898"/>
          <a:stretch>
            <a:fillRect/>
          </a:stretch>
        </p:blipFill>
        <p:spPr bwMode="auto">
          <a:xfrm>
            <a:off x="871538" y="1676400"/>
            <a:ext cx="4995862"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e 4"/>
          <p:cNvSpPr/>
          <p:nvPr/>
        </p:nvSpPr>
        <p:spPr>
          <a:xfrm>
            <a:off x="5943600" y="2438400"/>
            <a:ext cx="228600" cy="15240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1">
              <a:solidFill>
                <a:prstClr val="black"/>
              </a:solidFill>
            </a:endParaRPr>
          </a:p>
        </p:txBody>
      </p:sp>
      <p:sp>
        <p:nvSpPr>
          <p:cNvPr id="7" name="TextBox 6"/>
          <p:cNvSpPr txBox="1">
            <a:spLocks noChangeArrowheads="1"/>
          </p:cNvSpPr>
          <p:nvPr/>
        </p:nvSpPr>
        <p:spPr bwMode="auto">
          <a:xfrm>
            <a:off x="6248400" y="2562225"/>
            <a:ext cx="2749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auto" hangingPunct="1">
              <a:spcBef>
                <a:spcPts val="0"/>
              </a:spcBef>
              <a:spcAft>
                <a:spcPts val="0"/>
              </a:spcAft>
            </a:pPr>
            <a:r>
              <a:rPr lang="en-US" sz="2000">
                <a:solidFill>
                  <a:srgbClr val="DA1F28"/>
                </a:solidFill>
                <a:cs typeface="+mn-cs"/>
              </a:rPr>
              <a:t>Employees invited</a:t>
            </a:r>
          </a:p>
          <a:p>
            <a:pPr eaLnBrk="1" fontAlgn="auto" hangingPunct="1">
              <a:spcBef>
                <a:spcPts val="0"/>
              </a:spcBef>
              <a:spcAft>
                <a:spcPts val="0"/>
              </a:spcAft>
            </a:pPr>
            <a:r>
              <a:rPr lang="en-US" sz="2000">
                <a:solidFill>
                  <a:srgbClr val="DA1F28"/>
                </a:solidFill>
                <a:cs typeface="+mn-cs"/>
              </a:rPr>
              <a:t>to choose a concrete</a:t>
            </a:r>
          </a:p>
          <a:p>
            <a:pPr eaLnBrk="1" fontAlgn="auto" hangingPunct="1">
              <a:spcBef>
                <a:spcPts val="0"/>
              </a:spcBef>
              <a:spcAft>
                <a:spcPts val="0"/>
              </a:spcAft>
            </a:pPr>
            <a:r>
              <a:rPr lang="en-US" sz="2000">
                <a:solidFill>
                  <a:srgbClr val="DA1F28"/>
                </a:solidFill>
                <a:cs typeface="+mn-cs"/>
              </a:rPr>
              <a:t>DATE AND TIME for </a:t>
            </a:r>
          </a:p>
          <a:p>
            <a:pPr eaLnBrk="1" fontAlgn="auto" hangingPunct="1">
              <a:spcBef>
                <a:spcPts val="0"/>
              </a:spcBef>
              <a:spcAft>
                <a:spcPts val="0"/>
              </a:spcAft>
            </a:pPr>
            <a:r>
              <a:rPr lang="en-US" sz="2000">
                <a:solidFill>
                  <a:srgbClr val="DA1F28"/>
                </a:solidFill>
                <a:cs typeface="+mn-cs"/>
              </a:rPr>
              <a:t>getting a flu vaccine</a:t>
            </a:r>
          </a:p>
        </p:txBody>
      </p:sp>
      <p:sp>
        <p:nvSpPr>
          <p:cNvPr id="8" name="Left Brace 7"/>
          <p:cNvSpPr/>
          <p:nvPr/>
        </p:nvSpPr>
        <p:spPr>
          <a:xfrm>
            <a:off x="5943600" y="4114800"/>
            <a:ext cx="228600" cy="1676400"/>
          </a:xfrm>
          <a:prstGeom prst="leftBrace">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1">
              <a:solidFill>
                <a:prstClr val="black"/>
              </a:solidFill>
            </a:endParaRPr>
          </a:p>
        </p:txBody>
      </p:sp>
      <p:sp>
        <p:nvSpPr>
          <p:cNvPr id="19463" name="TextBox 8"/>
          <p:cNvSpPr txBox="1">
            <a:spLocks noChangeArrowheads="1"/>
          </p:cNvSpPr>
          <p:nvPr/>
        </p:nvSpPr>
        <p:spPr bwMode="auto">
          <a:xfrm>
            <a:off x="6215063" y="4419600"/>
            <a:ext cx="27765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fontAlgn="auto" hangingPunct="1">
              <a:spcBef>
                <a:spcPts val="0"/>
              </a:spcBef>
              <a:spcAft>
                <a:spcPts val="0"/>
              </a:spcAft>
            </a:pPr>
            <a:r>
              <a:rPr lang="en-US" sz="2000">
                <a:solidFill>
                  <a:srgbClr val="DA1F28"/>
                </a:solidFill>
                <a:cs typeface="+mn-cs"/>
              </a:rPr>
              <a:t>Employees informed </a:t>
            </a:r>
          </a:p>
          <a:p>
            <a:pPr eaLnBrk="1" fontAlgn="auto" hangingPunct="1">
              <a:spcBef>
                <a:spcPts val="0"/>
              </a:spcBef>
              <a:spcAft>
                <a:spcPts val="0"/>
              </a:spcAft>
            </a:pPr>
            <a:r>
              <a:rPr lang="en-US" sz="2000">
                <a:solidFill>
                  <a:srgbClr val="DA1F28"/>
                </a:solidFill>
                <a:cs typeface="+mn-cs"/>
              </a:rPr>
              <a:t>of the dates/times of </a:t>
            </a:r>
          </a:p>
          <a:p>
            <a:pPr eaLnBrk="1" fontAlgn="auto" hangingPunct="1">
              <a:spcBef>
                <a:spcPts val="0"/>
              </a:spcBef>
              <a:spcAft>
                <a:spcPts val="0"/>
              </a:spcAft>
            </a:pPr>
            <a:r>
              <a:rPr lang="en-US" sz="2000">
                <a:solidFill>
                  <a:srgbClr val="DA1F28"/>
                </a:solidFill>
                <a:cs typeface="+mn-cs"/>
              </a:rPr>
              <a:t>workplace flu clinics</a:t>
            </a:r>
          </a:p>
        </p:txBody>
      </p:sp>
    </p:spTree>
    <p:extLst>
      <p:ext uri="{BB962C8B-B14F-4D97-AF65-F5344CB8AC3E}">
        <p14:creationId xmlns:p14="http://schemas.microsoft.com/office/powerpoint/2010/main" val="2275613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78" y="274638"/>
            <a:ext cx="8875486" cy="944562"/>
          </a:xfrm>
        </p:spPr>
        <p:txBody>
          <a:bodyPr>
            <a:normAutofit fontScale="90000"/>
          </a:bodyPr>
          <a:lstStyle/>
          <a:p>
            <a:r>
              <a:rPr lang="en-US" dirty="0"/>
              <a:t>Flu shot adherence </a:t>
            </a:r>
            <a:br>
              <a:rPr lang="en-US" dirty="0"/>
            </a:br>
            <a:r>
              <a:rPr lang="en-US" sz="2700" dirty="0"/>
              <a:t>Milkman, </a:t>
            </a:r>
            <a:r>
              <a:rPr lang="en-US" sz="2700" dirty="0" err="1"/>
              <a:t>Beshears</a:t>
            </a:r>
            <a:r>
              <a:rPr lang="en-US" sz="2700" dirty="0"/>
              <a:t>, Choi, Laibson, and </a:t>
            </a:r>
            <a:r>
              <a:rPr lang="en-US" sz="2700" dirty="0" err="1"/>
              <a:t>Madrian</a:t>
            </a:r>
            <a:r>
              <a:rPr lang="en-US" sz="2700" dirty="0"/>
              <a:t> 2011</a:t>
            </a:r>
          </a:p>
        </p:txBody>
      </p:sp>
      <p:sp>
        <p:nvSpPr>
          <p:cNvPr id="6" name="TextBox 5"/>
          <p:cNvSpPr txBox="1"/>
          <p:nvPr/>
        </p:nvSpPr>
        <p:spPr>
          <a:xfrm>
            <a:off x="14519" y="4397862"/>
            <a:ext cx="2973764" cy="2246769"/>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Calibri"/>
                <a:cs typeface="+mn-cs"/>
              </a:rPr>
              <a:t>Flu shot letter</a:t>
            </a:r>
          </a:p>
          <a:p>
            <a:pPr algn="ctr" fontAlgn="auto">
              <a:spcBef>
                <a:spcPts val="0"/>
              </a:spcBef>
              <a:spcAft>
                <a:spcPts val="0"/>
              </a:spcAft>
            </a:pPr>
            <a:endParaRPr lang="en-US" sz="2800" b="1" dirty="0">
              <a:solidFill>
                <a:prstClr val="black"/>
              </a:solidFill>
              <a:latin typeface="Calibri"/>
              <a:cs typeface="+mn-cs"/>
            </a:endParaRPr>
          </a:p>
          <a:p>
            <a:pPr algn="ctr" fontAlgn="auto">
              <a:spcBef>
                <a:spcPts val="0"/>
              </a:spcBef>
              <a:spcAft>
                <a:spcPts val="0"/>
              </a:spcAft>
            </a:pPr>
            <a:endParaRPr lang="en-US" sz="2800" b="1" dirty="0">
              <a:solidFill>
                <a:srgbClr val="FFFFFF"/>
              </a:solidFill>
              <a:latin typeface="Calibri"/>
              <a:cs typeface="+mn-cs"/>
            </a:endParaRPr>
          </a:p>
          <a:p>
            <a:pPr algn="ctr" fontAlgn="auto">
              <a:spcBef>
                <a:spcPts val="0"/>
              </a:spcBef>
              <a:spcAft>
                <a:spcPts val="0"/>
              </a:spcAft>
            </a:pPr>
            <a:endParaRPr lang="en-US" sz="2800" b="1" dirty="0">
              <a:solidFill>
                <a:srgbClr val="FFFFFF"/>
              </a:solidFill>
              <a:latin typeface="Calibri"/>
              <a:cs typeface="+mn-cs"/>
            </a:endParaRPr>
          </a:p>
          <a:p>
            <a:pPr algn="ctr" fontAlgn="auto">
              <a:spcBef>
                <a:spcPts val="0"/>
              </a:spcBef>
              <a:spcAft>
                <a:spcPts val="0"/>
              </a:spcAft>
            </a:pPr>
            <a:r>
              <a:rPr lang="en-US" sz="2800" b="1" dirty="0">
                <a:solidFill>
                  <a:srgbClr val="FF0000"/>
                </a:solidFill>
                <a:latin typeface="Calibri"/>
                <a:cs typeface="+mn-cs"/>
              </a:rPr>
              <a:t>33.0%</a:t>
            </a:r>
          </a:p>
        </p:txBody>
      </p:sp>
      <p:sp>
        <p:nvSpPr>
          <p:cNvPr id="7" name="TextBox 6"/>
          <p:cNvSpPr txBox="1"/>
          <p:nvPr/>
        </p:nvSpPr>
        <p:spPr>
          <a:xfrm>
            <a:off x="3133423" y="4390608"/>
            <a:ext cx="2890008" cy="2246769"/>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Calibri"/>
                <a:cs typeface="+mn-cs"/>
              </a:rPr>
              <a:t>Flu shot letter</a:t>
            </a:r>
          </a:p>
          <a:p>
            <a:pPr algn="ctr" fontAlgn="auto">
              <a:spcBef>
                <a:spcPts val="0"/>
              </a:spcBef>
              <a:spcAft>
                <a:spcPts val="0"/>
              </a:spcAft>
            </a:pPr>
            <a:r>
              <a:rPr lang="en-US" sz="2800" b="1" dirty="0">
                <a:solidFill>
                  <a:prstClr val="black"/>
                </a:solidFill>
                <a:latin typeface="Calibri"/>
                <a:cs typeface="+mn-cs"/>
              </a:rPr>
              <a:t>+ date plan</a:t>
            </a:r>
          </a:p>
          <a:p>
            <a:pPr algn="ctr" fontAlgn="auto">
              <a:spcBef>
                <a:spcPts val="0"/>
              </a:spcBef>
              <a:spcAft>
                <a:spcPts val="0"/>
              </a:spcAft>
            </a:pPr>
            <a:endParaRPr lang="en-US" sz="2800" b="1" dirty="0">
              <a:solidFill>
                <a:srgbClr val="FFFFFF"/>
              </a:solidFill>
              <a:latin typeface="Calibri"/>
              <a:cs typeface="+mn-cs"/>
            </a:endParaRPr>
          </a:p>
          <a:p>
            <a:pPr algn="ctr" fontAlgn="auto">
              <a:spcBef>
                <a:spcPts val="0"/>
              </a:spcBef>
              <a:spcAft>
                <a:spcPts val="0"/>
              </a:spcAft>
            </a:pPr>
            <a:endParaRPr lang="en-US" sz="2800" b="1" dirty="0">
              <a:solidFill>
                <a:srgbClr val="FFFFFF"/>
              </a:solidFill>
              <a:latin typeface="Calibri"/>
              <a:cs typeface="+mn-cs"/>
            </a:endParaRPr>
          </a:p>
          <a:p>
            <a:pPr algn="ctr" fontAlgn="auto">
              <a:spcBef>
                <a:spcPts val="0"/>
              </a:spcBef>
              <a:spcAft>
                <a:spcPts val="0"/>
              </a:spcAft>
            </a:pPr>
            <a:r>
              <a:rPr lang="en-US" sz="2800" b="1" dirty="0">
                <a:solidFill>
                  <a:srgbClr val="FF0000"/>
                </a:solidFill>
                <a:latin typeface="Calibri"/>
                <a:cs typeface="+mn-cs"/>
              </a:rPr>
              <a:t>34.6%</a:t>
            </a:r>
          </a:p>
        </p:txBody>
      </p:sp>
      <p:sp>
        <p:nvSpPr>
          <p:cNvPr id="8" name="TextBox 7"/>
          <p:cNvSpPr txBox="1"/>
          <p:nvPr/>
        </p:nvSpPr>
        <p:spPr>
          <a:xfrm>
            <a:off x="6357181" y="4397868"/>
            <a:ext cx="2656193" cy="2246769"/>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Calibri"/>
                <a:cs typeface="+mn-cs"/>
              </a:rPr>
              <a:t>Flu shot letter</a:t>
            </a:r>
          </a:p>
          <a:p>
            <a:pPr algn="ctr" fontAlgn="auto">
              <a:spcBef>
                <a:spcPts val="0"/>
              </a:spcBef>
              <a:spcAft>
                <a:spcPts val="0"/>
              </a:spcAft>
            </a:pPr>
            <a:r>
              <a:rPr lang="en-US" sz="2800" b="1" dirty="0">
                <a:solidFill>
                  <a:prstClr val="black"/>
                </a:solidFill>
                <a:latin typeface="Calibri"/>
                <a:cs typeface="+mn-cs"/>
              </a:rPr>
              <a:t>+ date plan</a:t>
            </a:r>
          </a:p>
          <a:p>
            <a:pPr algn="ctr" fontAlgn="auto">
              <a:spcBef>
                <a:spcPts val="0"/>
              </a:spcBef>
              <a:spcAft>
                <a:spcPts val="0"/>
              </a:spcAft>
            </a:pPr>
            <a:r>
              <a:rPr lang="en-US" sz="2800" b="1" dirty="0">
                <a:solidFill>
                  <a:prstClr val="black"/>
                </a:solidFill>
                <a:latin typeface="Calibri"/>
                <a:cs typeface="+mn-cs"/>
              </a:rPr>
              <a:t>+ time plan</a:t>
            </a:r>
          </a:p>
          <a:p>
            <a:pPr algn="ctr" fontAlgn="auto">
              <a:spcBef>
                <a:spcPts val="0"/>
              </a:spcBef>
              <a:spcAft>
                <a:spcPts val="0"/>
              </a:spcAft>
            </a:pPr>
            <a:endParaRPr lang="en-US" sz="2800" b="1" dirty="0">
              <a:solidFill>
                <a:srgbClr val="FFFFFF"/>
              </a:solidFill>
              <a:latin typeface="Calibri"/>
              <a:cs typeface="+mn-cs"/>
            </a:endParaRPr>
          </a:p>
          <a:p>
            <a:pPr algn="ctr" fontAlgn="auto">
              <a:spcBef>
                <a:spcPts val="0"/>
              </a:spcBef>
              <a:spcAft>
                <a:spcPts val="0"/>
              </a:spcAft>
            </a:pPr>
            <a:r>
              <a:rPr lang="en-US" sz="2800" b="1" dirty="0">
                <a:solidFill>
                  <a:srgbClr val="FF0000"/>
                </a:solidFill>
                <a:latin typeface="Calibri"/>
                <a:cs typeface="+mn-cs"/>
              </a:rPr>
              <a:t>37.2%</a:t>
            </a:r>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l="36861" t="18718" r="22437" b="15642"/>
          <a:stretch>
            <a:fillRect/>
          </a:stretch>
        </p:blipFill>
        <p:spPr bwMode="auto">
          <a:xfrm>
            <a:off x="0" y="1477820"/>
            <a:ext cx="3011300" cy="292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l="37180" t="19231" r="22276" b="15640"/>
          <a:stretch>
            <a:fillRect/>
          </a:stretch>
        </p:blipFill>
        <p:spPr bwMode="auto">
          <a:xfrm>
            <a:off x="3053858" y="1477820"/>
            <a:ext cx="3003814" cy="291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l="36859" t="19231" r="22276" b="15898"/>
          <a:stretch>
            <a:fillRect/>
          </a:stretch>
        </p:blipFill>
        <p:spPr bwMode="auto">
          <a:xfrm>
            <a:off x="6108562" y="1477821"/>
            <a:ext cx="3006409" cy="29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9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200" b="1" dirty="0">
                <a:solidFill>
                  <a:schemeClr val="tx1"/>
                </a:solidFill>
                <a:latin typeface="Arial" pitchFamily="34" charset="0"/>
                <a:cs typeface="Arial" pitchFamily="34" charset="0"/>
              </a:rPr>
              <a:t>Use Active Choice to encourage adoption of Home Delivery </a:t>
            </a:r>
            <a:br>
              <a:rPr lang="en-US" sz="3200" b="1" dirty="0">
                <a:solidFill>
                  <a:schemeClr val="tx1"/>
                </a:solidFill>
                <a:latin typeface="Arial" pitchFamily="34" charset="0"/>
                <a:cs typeface="Arial" pitchFamily="34" charset="0"/>
              </a:rPr>
            </a:br>
            <a:r>
              <a:rPr lang="en-US" sz="3200" b="1" dirty="0">
                <a:solidFill>
                  <a:schemeClr val="tx1"/>
                </a:solidFill>
                <a:latin typeface="Arial" pitchFamily="34" charset="0"/>
                <a:cs typeface="Arial" pitchFamily="34" charset="0"/>
              </a:rPr>
              <a:t>of chronic medication</a:t>
            </a:r>
            <a:br>
              <a:rPr lang="en-US" sz="3200" b="1" dirty="0">
                <a:solidFill>
                  <a:schemeClr val="tx1"/>
                </a:solidFill>
                <a:latin typeface="Arial" pitchFamily="34" charset="0"/>
                <a:cs typeface="Arial" pitchFamily="34" charset="0"/>
              </a:rPr>
            </a:br>
            <a:r>
              <a:rPr lang="en-US" sz="2000" b="1" dirty="0" err="1">
                <a:solidFill>
                  <a:schemeClr val="tx1"/>
                </a:solidFill>
                <a:latin typeface="Arial" pitchFamily="34" charset="0"/>
                <a:cs typeface="Arial" pitchFamily="34" charset="0"/>
              </a:rPr>
              <a:t>Beshears</a:t>
            </a:r>
            <a:r>
              <a:rPr lang="en-US" sz="2000" b="1" dirty="0">
                <a:solidFill>
                  <a:schemeClr val="tx1"/>
                </a:solidFill>
                <a:latin typeface="Arial" pitchFamily="34" charset="0"/>
                <a:cs typeface="Arial" pitchFamily="34" charset="0"/>
              </a:rPr>
              <a:t>, Choi, Laibson, and </a:t>
            </a:r>
            <a:r>
              <a:rPr lang="en-US" sz="2000" b="1" dirty="0" err="1">
                <a:solidFill>
                  <a:schemeClr val="tx1"/>
                </a:solidFill>
                <a:latin typeface="Arial" pitchFamily="34" charset="0"/>
                <a:cs typeface="Arial" pitchFamily="34" charset="0"/>
              </a:rPr>
              <a:t>Madrian</a:t>
            </a:r>
            <a:r>
              <a:rPr lang="en-US" sz="2000" b="1" dirty="0">
                <a:solidFill>
                  <a:schemeClr val="tx1"/>
                </a:solidFill>
                <a:latin typeface="Arial" pitchFamily="34" charset="0"/>
                <a:cs typeface="Arial" pitchFamily="34" charset="0"/>
              </a:rPr>
              <a:t> (2021)</a:t>
            </a:r>
          </a:p>
        </p:txBody>
      </p:sp>
      <p:sp>
        <p:nvSpPr>
          <p:cNvPr id="16388" name="Rectangle 3"/>
          <p:cNvSpPr txBox="1">
            <a:spLocks noChangeArrowheads="1"/>
          </p:cNvSpPr>
          <p:nvPr/>
        </p:nvSpPr>
        <p:spPr bwMode="auto">
          <a:xfrm>
            <a:off x="609600" y="2311398"/>
            <a:ext cx="8915400" cy="38862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dirty="0"/>
              <a:t>Voluntary</a:t>
            </a:r>
          </a:p>
          <a:p>
            <a:pPr marL="342900" indent="-342900">
              <a:spcBef>
                <a:spcPct val="20000"/>
              </a:spcBef>
              <a:buFont typeface="Arial" charset="0"/>
              <a:buChar char="•"/>
            </a:pPr>
            <a:r>
              <a:rPr lang="en-US" sz="2400" dirty="0"/>
              <a:t>No plan design change</a:t>
            </a:r>
          </a:p>
          <a:p>
            <a:pPr marL="342900" indent="-342900">
              <a:spcBef>
                <a:spcPct val="20000"/>
              </a:spcBef>
              <a:buFont typeface="Arial" charset="0"/>
              <a:buChar char="•"/>
            </a:pPr>
            <a:r>
              <a:rPr lang="en-US" sz="2400" dirty="0"/>
              <a:t>Lower employee co-pay</a:t>
            </a:r>
          </a:p>
          <a:p>
            <a:pPr marL="342900" indent="-342900">
              <a:spcBef>
                <a:spcPct val="20000"/>
              </a:spcBef>
              <a:buFont typeface="Arial" charset="0"/>
              <a:buChar char="•"/>
            </a:pPr>
            <a:r>
              <a:rPr lang="en-US" sz="2400" dirty="0"/>
              <a:t>Time saving for employee</a:t>
            </a:r>
          </a:p>
          <a:p>
            <a:pPr marL="342900" indent="-342900">
              <a:spcBef>
                <a:spcPct val="20000"/>
              </a:spcBef>
              <a:buFont typeface="Arial" charset="0"/>
              <a:buChar char="•"/>
            </a:pPr>
            <a:r>
              <a:rPr lang="en-US" sz="2400" dirty="0"/>
              <a:t>Lower employer cost</a:t>
            </a:r>
          </a:p>
          <a:p>
            <a:pPr marL="342900" indent="-342900">
              <a:spcBef>
                <a:spcPct val="20000"/>
              </a:spcBef>
              <a:buFont typeface="Arial" charset="0"/>
              <a:buChar char="•"/>
            </a:pPr>
            <a:r>
              <a:rPr lang="en-US" sz="2400" dirty="0"/>
              <a:t>Better medication adherence</a:t>
            </a:r>
          </a:p>
          <a:p>
            <a:pPr marL="342900" indent="-342900">
              <a:spcBef>
                <a:spcPct val="20000"/>
              </a:spcBef>
              <a:buFont typeface="Arial" charset="0"/>
              <a:buChar char="•"/>
            </a:pPr>
            <a:r>
              <a:rPr lang="en-US" sz="2400" dirty="0"/>
              <a:t>Improved safety</a:t>
            </a:r>
          </a:p>
          <a:p>
            <a:pPr marL="342900" indent="-342900">
              <a:spcBef>
                <a:spcPct val="20000"/>
              </a:spcBef>
            </a:pPr>
            <a:endParaRPr lang="en-US" sz="2400" dirty="0"/>
          </a:p>
        </p:txBody>
      </p:sp>
      <p:sp>
        <p:nvSpPr>
          <p:cNvPr id="7" name="TextBox 6"/>
          <p:cNvSpPr txBox="1"/>
          <p:nvPr/>
        </p:nvSpPr>
        <p:spPr>
          <a:xfrm>
            <a:off x="1799772" y="5704116"/>
            <a:ext cx="6582228" cy="646331"/>
          </a:xfrm>
          <a:prstGeom prst="rect">
            <a:avLst/>
          </a:prstGeom>
          <a:noFill/>
          <a:ln>
            <a:noFill/>
          </a:ln>
        </p:spPr>
        <p:txBody>
          <a:bodyPr wrap="square" rtlCol="0">
            <a:spAutoFit/>
          </a:bodyPr>
          <a:lstStyle/>
          <a:p>
            <a:pPr algn="ctr"/>
            <a:r>
              <a:rPr lang="en-US" sz="1800" dirty="0">
                <a:solidFill>
                  <a:srgbClr val="000000"/>
                </a:solidFill>
                <a:cs typeface="+mn-cs"/>
              </a:rPr>
              <a:t>Past Member of Express Scripts Scientific Advisory Board</a:t>
            </a:r>
          </a:p>
          <a:p>
            <a:pPr algn="ctr"/>
            <a:r>
              <a:rPr lang="en-US" sz="1800" dirty="0">
                <a:solidFill>
                  <a:srgbClr val="000000"/>
                </a:solidFill>
                <a:cs typeface="+mn-cs"/>
              </a:rPr>
              <a:t>(Payments donated to charity by Express Scripts.)</a:t>
            </a:r>
          </a:p>
        </p:txBody>
      </p:sp>
    </p:spTree>
    <p:extLst>
      <p:ext uri="{BB962C8B-B14F-4D97-AF65-F5344CB8AC3E}">
        <p14:creationId xmlns:p14="http://schemas.microsoft.com/office/powerpoint/2010/main" val="3092274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6565536" y="1158240"/>
            <a:ext cx="0" cy="40690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15239"/>
            <a:ext cx="9144000" cy="1143001"/>
          </a:xfrm>
          <a:solidFill>
            <a:srgbClr val="000000"/>
          </a:solidFill>
        </p:spPr>
        <p:txBody>
          <a:bodyPr>
            <a:normAutofit/>
          </a:bodyPr>
          <a:lstStyle/>
          <a:p>
            <a:pPr algn="ctr"/>
            <a:r>
              <a:rPr lang="en-US" sz="3000" dirty="0"/>
              <a:t>Home Delivery Utilization for All Drug Clas</a:t>
            </a:r>
            <a:r>
              <a:rPr lang="en-US" dirty="0"/>
              <a:t>ses</a:t>
            </a:r>
            <a:endParaRPr lang="en-US" sz="2400" dirty="0"/>
          </a:p>
        </p:txBody>
      </p:sp>
      <p:sp>
        <p:nvSpPr>
          <p:cNvPr id="5" name="TextBox 4"/>
          <p:cNvSpPr txBox="1"/>
          <p:nvPr/>
        </p:nvSpPr>
        <p:spPr>
          <a:xfrm>
            <a:off x="4312920" y="6278880"/>
            <a:ext cx="4857420" cy="400110"/>
          </a:xfrm>
          <a:prstGeom prst="rect">
            <a:avLst/>
          </a:prstGeom>
          <a:noFill/>
        </p:spPr>
        <p:txBody>
          <a:bodyPr wrap="none" rtlCol="0">
            <a:spAutoFit/>
          </a:bodyPr>
          <a:lstStyle/>
          <a:p>
            <a:r>
              <a:rPr lang="en-US" sz="2000" dirty="0" err="1">
                <a:solidFill>
                  <a:srgbClr val="C4CCFF"/>
                </a:solidFill>
                <a:cs typeface="+mn-cs"/>
              </a:rPr>
              <a:t>Beshears</a:t>
            </a:r>
            <a:r>
              <a:rPr lang="en-US" sz="2000" dirty="0">
                <a:solidFill>
                  <a:srgbClr val="C4CCFF"/>
                </a:solidFill>
                <a:cs typeface="+mn-cs"/>
              </a:rPr>
              <a:t>, Choi, </a:t>
            </a:r>
            <a:r>
              <a:rPr lang="en-US" sz="2000" dirty="0" err="1">
                <a:solidFill>
                  <a:srgbClr val="C4CCFF"/>
                </a:solidFill>
                <a:cs typeface="+mn-cs"/>
              </a:rPr>
              <a:t>Laibson</a:t>
            </a:r>
            <a:r>
              <a:rPr lang="en-US" sz="2000" dirty="0">
                <a:solidFill>
                  <a:srgbClr val="C4CCFF"/>
                </a:solidFill>
                <a:cs typeface="+mn-cs"/>
              </a:rPr>
              <a:t>, </a:t>
            </a:r>
            <a:r>
              <a:rPr lang="en-US" sz="2000" dirty="0" err="1">
                <a:solidFill>
                  <a:srgbClr val="C4CCFF"/>
                </a:solidFill>
                <a:cs typeface="+mn-cs"/>
              </a:rPr>
              <a:t>Madrian</a:t>
            </a:r>
            <a:r>
              <a:rPr lang="en-US" sz="2000" dirty="0">
                <a:solidFill>
                  <a:srgbClr val="C4CCFF"/>
                </a:solidFill>
                <a:cs typeface="+mn-cs"/>
              </a:rPr>
              <a:t> (2012)</a:t>
            </a:r>
          </a:p>
        </p:txBody>
      </p:sp>
      <p:graphicFrame>
        <p:nvGraphicFramePr>
          <p:cNvPr id="9" name="Content Placeholder 8"/>
          <p:cNvGraphicFramePr>
            <a:graphicFrameLocks noGrp="1"/>
          </p:cNvGraphicFramePr>
          <p:nvPr>
            <p:ph sz="quarter" idx="1"/>
            <p:extLst>
              <p:ext uri="{D42A27DB-BD31-4B8C-83A1-F6EECF244321}">
                <p14:modId xmlns:p14="http://schemas.microsoft.com/office/powerpoint/2010/main" val="2115299353"/>
              </p:ext>
            </p:extLst>
          </p:nvPr>
        </p:nvGraphicFramePr>
        <p:xfrm>
          <a:off x="475614" y="1005840"/>
          <a:ext cx="8333105"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53440" y="944880"/>
            <a:ext cx="503664" cy="523220"/>
          </a:xfrm>
          <a:prstGeom prst="rect">
            <a:avLst/>
          </a:prstGeom>
          <a:noFill/>
        </p:spPr>
        <p:txBody>
          <a:bodyPr wrap="none" rtlCol="0">
            <a:spAutoFit/>
          </a:bodyPr>
          <a:lstStyle/>
          <a:p>
            <a:r>
              <a:rPr lang="en-US" sz="2800" dirty="0">
                <a:solidFill>
                  <a:srgbClr val="FFFFFF"/>
                </a:solidFill>
                <a:cs typeface="+mn-cs"/>
              </a:rPr>
              <a:t>%</a:t>
            </a:r>
          </a:p>
        </p:txBody>
      </p:sp>
    </p:spTree>
    <p:extLst>
      <p:ext uri="{BB962C8B-B14F-4D97-AF65-F5344CB8AC3E}">
        <p14:creationId xmlns:p14="http://schemas.microsoft.com/office/powerpoint/2010/main" val="35626132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Title 1"/>
          <p:cNvSpPr>
            <a:spLocks noGrp="1"/>
          </p:cNvSpPr>
          <p:nvPr>
            <p:ph type="title"/>
          </p:nvPr>
        </p:nvSpPr>
        <p:spPr>
          <a:xfrm>
            <a:off x="685800" y="762000"/>
            <a:ext cx="7772400" cy="1143000"/>
          </a:xfrm>
        </p:spPr>
        <p:txBody>
          <a:bodyPr/>
          <a:lstStyle/>
          <a:p>
            <a:pPr eaLnBrk="1" hangingPunct="1"/>
            <a:r>
              <a:rPr lang="en-US" sz="3200" b="1" dirty="0">
                <a:solidFill>
                  <a:schemeClr val="tx1"/>
                </a:solidFill>
                <a:latin typeface="Arial" charset="0"/>
                <a:cs typeface="Arial" charset="0"/>
              </a:rPr>
              <a:t>Results from pilot study on 54,863 employees without home delivery taking chronic medication </a:t>
            </a:r>
            <a:br>
              <a:rPr lang="en-US" sz="3200" b="1" dirty="0">
                <a:solidFill>
                  <a:schemeClr val="tx1"/>
                </a:solidFill>
                <a:latin typeface="Arial" charset="0"/>
                <a:cs typeface="Arial" charset="0"/>
              </a:rPr>
            </a:br>
            <a:endParaRPr lang="en-US" sz="2400" b="1" dirty="0">
              <a:solidFill>
                <a:schemeClr val="tx1"/>
              </a:solidFill>
              <a:latin typeface="Arial" charset="0"/>
              <a:cs typeface="Arial" charset="0"/>
            </a:endParaRPr>
          </a:p>
        </p:txBody>
      </p:sp>
      <p:sp>
        <p:nvSpPr>
          <p:cNvPr id="10" name="TextBox 9"/>
          <p:cNvSpPr txBox="1"/>
          <p:nvPr/>
        </p:nvSpPr>
        <p:spPr>
          <a:xfrm>
            <a:off x="457200" y="2209800"/>
            <a:ext cx="8444941" cy="2308324"/>
          </a:xfrm>
          <a:prstGeom prst="rect">
            <a:avLst/>
          </a:prstGeom>
          <a:noFill/>
        </p:spPr>
        <p:txBody>
          <a:bodyPr wrap="none" rtlCol="0">
            <a:spAutoFit/>
          </a:bodyPr>
          <a:lstStyle/>
          <a:p>
            <a:endParaRPr lang="en-US" sz="2400" dirty="0">
              <a:cs typeface="+mn-cs"/>
            </a:endParaRPr>
          </a:p>
          <a:p>
            <a:r>
              <a:rPr lang="en-US" sz="2400" dirty="0">
                <a:cs typeface="+mn-cs"/>
              </a:rPr>
              <a:t>Among those making an active choice:</a:t>
            </a:r>
          </a:p>
          <a:p>
            <a:r>
              <a:rPr lang="en-US" sz="2400" dirty="0">
                <a:cs typeface="+mn-cs"/>
              </a:rPr>
              <a:t>          Fraction choosing home delivery: 			52.2%</a:t>
            </a:r>
          </a:p>
          <a:p>
            <a:r>
              <a:rPr lang="en-US" sz="2400" dirty="0">
                <a:cs typeface="+mn-cs"/>
              </a:rPr>
              <a:t>          Fraction choosing standard pharmacy pick-up: 	47.8%</a:t>
            </a:r>
          </a:p>
          <a:p>
            <a:endParaRPr lang="en-US" sz="2400" dirty="0">
              <a:cs typeface="+mn-cs"/>
            </a:endParaRPr>
          </a:p>
          <a:p>
            <a:endParaRPr lang="en-US" sz="2400" dirty="0">
              <a:cs typeface="+mn-cs"/>
            </a:endParaRPr>
          </a:p>
        </p:txBody>
      </p:sp>
    </p:spTree>
    <p:extLst>
      <p:ext uri="{BB962C8B-B14F-4D97-AF65-F5344CB8AC3E}">
        <p14:creationId xmlns:p14="http://schemas.microsoft.com/office/powerpoint/2010/main" val="821477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7" name="Title 1"/>
          <p:cNvSpPr>
            <a:spLocks noGrp="1"/>
          </p:cNvSpPr>
          <p:nvPr>
            <p:ph type="title"/>
          </p:nvPr>
        </p:nvSpPr>
        <p:spPr>
          <a:xfrm>
            <a:off x="685799" y="373742"/>
            <a:ext cx="8294427" cy="1143000"/>
          </a:xfrm>
        </p:spPr>
        <p:txBody>
          <a:bodyPr/>
          <a:lstStyle/>
          <a:p>
            <a:pPr eaLnBrk="1" hangingPunct="1"/>
            <a:r>
              <a:rPr lang="en-US" sz="3200" b="1" dirty="0">
                <a:solidFill>
                  <a:srgbClr val="FFFFFF"/>
                </a:solidFill>
                <a:latin typeface="Arial" charset="0"/>
                <a:cs typeface="Arial" charset="0"/>
              </a:rPr>
              <a:t>Results from pilot study at one company</a:t>
            </a:r>
            <a:endParaRPr lang="en-US" sz="2400" b="1" dirty="0">
              <a:solidFill>
                <a:srgbClr val="FFFFFF"/>
              </a:solidFill>
              <a:latin typeface="Arial" charset="0"/>
              <a:cs typeface="Arial" charset="0"/>
            </a:endParaRPr>
          </a:p>
        </p:txBody>
      </p:sp>
      <p:graphicFrame>
        <p:nvGraphicFramePr>
          <p:cNvPr id="8" name="Chart 7"/>
          <p:cNvGraphicFramePr>
            <a:graphicFrameLocks/>
          </p:cNvGraphicFramePr>
          <p:nvPr/>
        </p:nvGraphicFramePr>
        <p:xfrm>
          <a:off x="609600" y="1905000"/>
          <a:ext cx="3947886" cy="3929743"/>
        </p:xfrm>
        <a:graphic>
          <a:graphicData uri="http://schemas.openxmlformats.org/drawingml/2006/chart">
            <c:chart xmlns:c="http://schemas.openxmlformats.org/drawingml/2006/chart" xmlns:r="http://schemas.openxmlformats.org/officeDocument/2006/relationships" r:id="rId2"/>
          </a:graphicData>
        </a:graphic>
      </p:graphicFrame>
      <p:sp>
        <p:nvSpPr>
          <p:cNvPr id="1044" name="TextBox 10"/>
          <p:cNvSpPr txBox="1">
            <a:spLocks noChangeArrowheads="1"/>
          </p:cNvSpPr>
          <p:nvPr/>
        </p:nvSpPr>
        <p:spPr bwMode="auto">
          <a:xfrm>
            <a:off x="130626" y="6255888"/>
            <a:ext cx="2784475" cy="369888"/>
          </a:xfrm>
          <a:prstGeom prst="rect">
            <a:avLst/>
          </a:prstGeom>
          <a:noFill/>
          <a:ln w="9525">
            <a:noFill/>
            <a:miter lim="800000"/>
            <a:headEnd/>
            <a:tailEnd/>
          </a:ln>
        </p:spPr>
        <p:txBody>
          <a:bodyPr>
            <a:spAutoFit/>
          </a:bodyPr>
          <a:lstStyle/>
          <a:p>
            <a:r>
              <a:rPr lang="en-US" sz="1800" dirty="0">
                <a:solidFill>
                  <a:srgbClr val="FFFFFF"/>
                </a:solidFill>
                <a:latin typeface="Calibri" pitchFamily="34" charset="0"/>
                <a:cs typeface="+mn-cs"/>
              </a:rPr>
              <a:t>* </a:t>
            </a:r>
            <a:r>
              <a:rPr lang="en-US" sz="1800" dirty="0">
                <a:solidFill>
                  <a:srgbClr val="FFFFFF"/>
                </a:solidFill>
                <a:latin typeface="Arial Narrow" pitchFamily="34" charset="0"/>
                <a:cs typeface="+mn-cs"/>
              </a:rPr>
              <a:t>Annualized</a:t>
            </a:r>
          </a:p>
        </p:txBody>
      </p:sp>
      <p:sp>
        <p:nvSpPr>
          <p:cNvPr id="1045" name="TextBox 7"/>
          <p:cNvSpPr txBox="1">
            <a:spLocks noChangeArrowheads="1"/>
          </p:cNvSpPr>
          <p:nvPr/>
        </p:nvSpPr>
        <p:spPr bwMode="auto">
          <a:xfrm>
            <a:off x="1676400" y="1760538"/>
            <a:ext cx="3297237" cy="373062"/>
          </a:xfrm>
          <a:prstGeom prst="rect">
            <a:avLst/>
          </a:prstGeom>
          <a:noFill/>
          <a:ln w="9525">
            <a:noFill/>
            <a:miter lim="800000"/>
            <a:headEnd/>
            <a:tailEnd/>
          </a:ln>
        </p:spPr>
        <p:txBody>
          <a:bodyPr>
            <a:spAutoFit/>
          </a:bodyPr>
          <a:lstStyle/>
          <a:p>
            <a:r>
              <a:rPr lang="en-US" sz="1800" b="1" dirty="0" err="1">
                <a:solidFill>
                  <a:srgbClr val="FFFFFF"/>
                </a:solidFill>
                <a:cs typeface="+mn-cs"/>
              </a:rPr>
              <a:t>Rxs</a:t>
            </a:r>
            <a:r>
              <a:rPr lang="en-US" sz="1800" b="1" dirty="0">
                <a:solidFill>
                  <a:srgbClr val="FFFFFF"/>
                </a:solidFill>
                <a:cs typeface="+mn-cs"/>
              </a:rPr>
              <a:t> by Mail*</a:t>
            </a:r>
          </a:p>
        </p:txBody>
      </p:sp>
      <p:sp>
        <p:nvSpPr>
          <p:cNvPr id="9" name="Rectangle 8"/>
          <p:cNvSpPr/>
          <p:nvPr/>
        </p:nvSpPr>
        <p:spPr bwMode="auto">
          <a:xfrm>
            <a:off x="3349170" y="1447800"/>
            <a:ext cx="1219200" cy="441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a:solidFill>
                <a:srgbClr val="FFFFFF"/>
              </a:solidFill>
              <a:cs typeface="+mn-cs"/>
            </a:endParaRPr>
          </a:p>
        </p:txBody>
      </p:sp>
      <p:sp>
        <p:nvSpPr>
          <p:cNvPr id="10" name="TextBox 9"/>
          <p:cNvSpPr txBox="1"/>
          <p:nvPr/>
        </p:nvSpPr>
        <p:spPr>
          <a:xfrm>
            <a:off x="1713559" y="4313346"/>
            <a:ext cx="1091966" cy="461665"/>
          </a:xfrm>
          <a:prstGeom prst="rect">
            <a:avLst/>
          </a:prstGeom>
          <a:noFill/>
        </p:spPr>
        <p:txBody>
          <a:bodyPr wrap="none" rtlCol="0">
            <a:spAutoFit/>
          </a:bodyPr>
          <a:lstStyle/>
          <a:p>
            <a:r>
              <a:rPr lang="en-US" sz="2400" dirty="0">
                <a:solidFill>
                  <a:srgbClr val="CFEFF5"/>
                </a:solidFill>
                <a:cs typeface="+mn-cs"/>
              </a:rPr>
              <a:t>Before</a:t>
            </a:r>
          </a:p>
        </p:txBody>
      </p:sp>
      <p:sp>
        <p:nvSpPr>
          <p:cNvPr id="11" name="TextBox 10"/>
          <p:cNvSpPr txBox="1"/>
          <p:nvPr/>
        </p:nvSpPr>
        <p:spPr>
          <a:xfrm>
            <a:off x="2489183" y="2389340"/>
            <a:ext cx="833883" cy="461665"/>
          </a:xfrm>
          <a:prstGeom prst="rect">
            <a:avLst/>
          </a:prstGeom>
          <a:noFill/>
        </p:spPr>
        <p:txBody>
          <a:bodyPr wrap="none" rtlCol="0">
            <a:spAutoFit/>
          </a:bodyPr>
          <a:lstStyle/>
          <a:p>
            <a:r>
              <a:rPr lang="en-US" sz="2400" dirty="0">
                <a:solidFill>
                  <a:srgbClr val="6699FF"/>
                </a:solidFill>
                <a:cs typeface="+mn-cs"/>
              </a:rPr>
              <a:t>After</a:t>
            </a:r>
          </a:p>
        </p:txBody>
      </p:sp>
      <p:graphicFrame>
        <p:nvGraphicFramePr>
          <p:cNvPr id="12" name="Table 11"/>
          <p:cNvGraphicFramePr>
            <a:graphicFrameLocks noGrp="1"/>
          </p:cNvGraphicFramePr>
          <p:nvPr>
            <p:extLst>
              <p:ext uri="{D42A27DB-BD31-4B8C-83A1-F6EECF244321}">
                <p14:modId xmlns:p14="http://schemas.microsoft.com/office/powerpoint/2010/main" val="1767531550"/>
              </p:ext>
            </p:extLst>
          </p:nvPr>
        </p:nvGraphicFramePr>
        <p:xfrm>
          <a:off x="4627563" y="2828925"/>
          <a:ext cx="4322618" cy="2474988"/>
        </p:xfrm>
        <a:graphic>
          <a:graphicData uri="http://schemas.openxmlformats.org/drawingml/2006/table">
            <a:tbl>
              <a:tblPr firstRow="1" bandRow="1">
                <a:tableStyleId>{69012ECD-51FC-41F1-AA8D-1B2483CD663E}</a:tableStyleId>
              </a:tblPr>
              <a:tblGrid>
                <a:gridCol w="2451793">
                  <a:extLst>
                    <a:ext uri="{9D8B030D-6E8A-4147-A177-3AD203B41FA5}">
                      <a16:colId xmlns:a16="http://schemas.microsoft.com/office/drawing/2014/main" val="20000"/>
                    </a:ext>
                  </a:extLst>
                </a:gridCol>
                <a:gridCol w="1870825">
                  <a:extLst>
                    <a:ext uri="{9D8B030D-6E8A-4147-A177-3AD203B41FA5}">
                      <a16:colId xmlns:a16="http://schemas.microsoft.com/office/drawing/2014/main" val="20001"/>
                    </a:ext>
                  </a:extLst>
                </a:gridCol>
              </a:tblGrid>
              <a:tr h="52019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u="none" strike="noStrike" kern="0" cap="none" spc="0" normalizeH="0" baseline="0" noProof="0" dirty="0">
                          <a:ln>
                            <a:noFill/>
                          </a:ln>
                          <a:solidFill>
                            <a:srgbClr val="FFFFFF"/>
                          </a:solidFill>
                          <a:effectLst/>
                          <a:uLnTx/>
                          <a:uFillTx/>
                          <a:latin typeface="Arial" pitchFamily="34" charset="0"/>
                          <a:cs typeface="Arial" pitchFamily="34" charset="0"/>
                        </a:rPr>
                        <a:t>Annual Savings at pilot company</a:t>
                      </a:r>
                      <a:endParaRPr lang="en-US" sz="2100" dirty="0">
                        <a:solidFill>
                          <a:srgbClr val="FFFFFF"/>
                        </a:solidFill>
                        <a:latin typeface="Arial" pitchFamily="34" charset="0"/>
                        <a:cs typeface="Arial" pitchFamily="34" charset="0"/>
                      </a:endParaRPr>
                    </a:p>
                  </a:txBody>
                  <a:tcPr marR="0" anchor="ctr">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520196">
                <a:tc>
                  <a:txBody>
                    <a:bodyPr/>
                    <a:lstStyle/>
                    <a:p>
                      <a:r>
                        <a:rPr kumimoji="0" lang="en-US" sz="2100" u="none" strike="noStrike" kern="0" cap="none" spc="0" normalizeH="0" baseline="0" noProof="0" dirty="0">
                          <a:ln>
                            <a:noFill/>
                          </a:ln>
                          <a:solidFill>
                            <a:srgbClr val="FFFFFF"/>
                          </a:solidFill>
                          <a:effectLst/>
                          <a:uLnTx/>
                          <a:uFillTx/>
                          <a:latin typeface="Arial" pitchFamily="34" charset="0"/>
                          <a:cs typeface="Arial" pitchFamily="34" charset="0"/>
                        </a:rPr>
                        <a:t>Plan</a:t>
                      </a:r>
                      <a:endParaRPr lang="en-US" sz="2100" dirty="0">
                        <a:solidFill>
                          <a:srgbClr val="FFFFFF"/>
                        </a:solidFill>
                        <a:latin typeface="Arial" pitchFamily="34" charset="0"/>
                        <a:cs typeface="Arial" pitchFamily="34" charset="0"/>
                      </a:endParaRPr>
                    </a:p>
                  </a:txBody>
                  <a:tcPr marR="0" anchor="ctr"/>
                </a:tc>
                <a:tc>
                  <a:txBody>
                    <a:bodyPr/>
                    <a:lstStyle/>
                    <a:p>
                      <a:pPr algn="ctr" fontAlgn="b"/>
                      <a:r>
                        <a:rPr lang="en-US" sz="2000" b="0" i="0" u="none" strike="noStrike" dirty="0">
                          <a:solidFill>
                            <a:srgbClr val="FFFFFF"/>
                          </a:solidFill>
                          <a:latin typeface="Arial" pitchFamily="34" charset="0"/>
                          <a:cs typeface="Arial" pitchFamily="34" charset="0"/>
                        </a:rPr>
                        <a:t>   $350,000+ </a:t>
                      </a:r>
                    </a:p>
                  </a:txBody>
                  <a:tcPr marL="0" marR="0" marT="0" marB="0" anchor="b"/>
                </a:tc>
                <a:extLst>
                  <a:ext uri="{0D108BD9-81ED-4DB2-BD59-A6C34878D82A}">
                    <a16:rowId xmlns:a16="http://schemas.microsoft.com/office/drawing/2014/main" val="10001"/>
                  </a:ext>
                </a:extLst>
              </a:tr>
              <a:tr h="520196">
                <a:tc>
                  <a:txBody>
                    <a:bodyPr/>
                    <a:lstStyle/>
                    <a:p>
                      <a:r>
                        <a:rPr kumimoji="0" lang="en-US" sz="2100" u="none" strike="noStrike" kern="0" cap="none" spc="0" normalizeH="0" baseline="0" noProof="0" dirty="0">
                          <a:ln>
                            <a:noFill/>
                          </a:ln>
                          <a:solidFill>
                            <a:srgbClr val="FFFFFF"/>
                          </a:solidFill>
                          <a:effectLst/>
                          <a:uLnTx/>
                          <a:uFillTx/>
                          <a:latin typeface="Arial" pitchFamily="34" charset="0"/>
                          <a:cs typeface="Arial" pitchFamily="34" charset="0"/>
                        </a:rPr>
                        <a:t>Members</a:t>
                      </a:r>
                      <a:endParaRPr lang="en-US" sz="2100" dirty="0">
                        <a:solidFill>
                          <a:srgbClr val="FFFFFF"/>
                        </a:solidFill>
                        <a:latin typeface="Arial" pitchFamily="34" charset="0"/>
                        <a:cs typeface="Arial" pitchFamily="34" charset="0"/>
                      </a:endParaRPr>
                    </a:p>
                  </a:txBody>
                  <a:tcPr marR="0" anchor="ctr"/>
                </a:tc>
                <a:tc>
                  <a:txBody>
                    <a:bodyPr/>
                    <a:lstStyle/>
                    <a:p>
                      <a:pPr algn="ctr" fontAlgn="b"/>
                      <a:r>
                        <a:rPr lang="en-US" sz="2000" b="0" i="0" u="none" strike="noStrike" dirty="0">
                          <a:solidFill>
                            <a:srgbClr val="FFFFFF"/>
                          </a:solidFill>
                          <a:latin typeface="Arial" pitchFamily="34" charset="0"/>
                          <a:cs typeface="Arial" pitchFamily="34" charset="0"/>
                        </a:rPr>
                        <a:t>   $820,000+</a:t>
                      </a:r>
                    </a:p>
                  </a:txBody>
                  <a:tcPr marL="0" marR="0" marT="0" marB="0" anchor="b"/>
                </a:tc>
                <a:extLst>
                  <a:ext uri="{0D108BD9-81ED-4DB2-BD59-A6C34878D82A}">
                    <a16:rowId xmlns:a16="http://schemas.microsoft.com/office/drawing/2014/main" val="10002"/>
                  </a:ext>
                </a:extLst>
              </a:tr>
              <a:tr h="455978">
                <a:tc>
                  <a:txBody>
                    <a:bodyPr/>
                    <a:lstStyle/>
                    <a:p>
                      <a:pPr algn="r"/>
                      <a:r>
                        <a:rPr kumimoji="0" lang="en-US" sz="2100" u="none" strike="noStrike" kern="0" cap="none" spc="0" normalizeH="0" baseline="0" noProof="0" dirty="0">
                          <a:ln>
                            <a:noFill/>
                          </a:ln>
                          <a:solidFill>
                            <a:srgbClr val="FFFFFF"/>
                          </a:solidFill>
                          <a:effectLst/>
                          <a:uLnTx/>
                          <a:uFillTx/>
                          <a:latin typeface="Arial" pitchFamily="34" charset="0"/>
                          <a:cs typeface="Arial" pitchFamily="34" charset="0"/>
                        </a:rPr>
                        <a:t>Total Savings</a:t>
                      </a:r>
                      <a:endParaRPr lang="en-US" sz="2100" b="1" dirty="0">
                        <a:solidFill>
                          <a:srgbClr val="FFFFFF"/>
                        </a:solidFill>
                        <a:latin typeface="Arial" pitchFamily="34" charset="0"/>
                        <a:cs typeface="Arial" pitchFamily="34" charset="0"/>
                      </a:endParaRPr>
                    </a:p>
                  </a:txBody>
                  <a:tcPr marR="0" anchor="ctr"/>
                </a:tc>
                <a:tc>
                  <a:txBody>
                    <a:bodyPr/>
                    <a:lstStyle/>
                    <a:p>
                      <a:pPr algn="ctr" fontAlgn="b"/>
                      <a:endParaRPr lang="en-US" sz="2000" u="none" strike="noStrike" dirty="0">
                        <a:solidFill>
                          <a:srgbClr val="FFFFFF"/>
                        </a:solidFill>
                        <a:latin typeface="Arial" pitchFamily="34" charset="0"/>
                        <a:cs typeface="Arial" pitchFamily="34" charset="0"/>
                      </a:endParaRPr>
                    </a:p>
                    <a:p>
                      <a:pPr algn="ctr" fontAlgn="b"/>
                      <a:r>
                        <a:rPr lang="en-US" sz="2000" u="none" strike="noStrike" dirty="0">
                          <a:solidFill>
                            <a:srgbClr val="FFFFFF"/>
                          </a:solidFill>
                          <a:latin typeface="Arial" pitchFamily="34" charset="0"/>
                          <a:cs typeface="Arial" pitchFamily="34" charset="0"/>
                        </a:rPr>
                        <a:t>$1,170,000+</a:t>
                      </a:r>
                    </a:p>
                    <a:p>
                      <a:pPr algn="ctr" fontAlgn="b"/>
                      <a:r>
                        <a:rPr lang="en-US" sz="2000" u="none" strike="noStrike" dirty="0">
                          <a:solidFill>
                            <a:srgbClr val="FFFFFF"/>
                          </a:solidFill>
                          <a:latin typeface="Arial" pitchFamily="34" charset="0"/>
                          <a:cs typeface="Arial" pitchFamily="34" charset="0"/>
                        </a:rPr>
                        <a:t> </a:t>
                      </a:r>
                      <a:endParaRPr lang="en-US" sz="2000" b="0" i="0" u="none" strike="noStrike" dirty="0">
                        <a:solidFill>
                          <a:srgbClr val="FFFFFF"/>
                        </a:solidFill>
                        <a:latin typeface="Arial" pitchFamily="34" charset="0"/>
                        <a:cs typeface="Arial" pitchFamily="34" charset="0"/>
                      </a:endParaRPr>
                    </a:p>
                  </a:txBody>
                  <a:tcPr marL="0" marR="0" marT="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5292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AB81-DB5D-4C5D-AA71-88417960F206}"/>
              </a:ext>
            </a:extLst>
          </p:cNvPr>
          <p:cNvSpPr>
            <a:spLocks noGrp="1"/>
          </p:cNvSpPr>
          <p:nvPr>
            <p:ph type="title"/>
          </p:nvPr>
        </p:nvSpPr>
        <p:spPr/>
        <p:txBody>
          <a:bodyPr/>
          <a:lstStyle/>
          <a:p>
            <a:r>
              <a:rPr lang="en-US" dirty="0"/>
              <a:t>Nudges</a:t>
            </a:r>
          </a:p>
        </p:txBody>
      </p:sp>
      <p:sp>
        <p:nvSpPr>
          <p:cNvPr id="3" name="Content Placeholder 2">
            <a:extLst>
              <a:ext uri="{FF2B5EF4-FFF2-40B4-BE49-F238E27FC236}">
                <a16:creationId xmlns:a16="http://schemas.microsoft.com/office/drawing/2014/main" id="{655EEA06-D40D-4C2F-A6A9-5DADE159D9EF}"/>
              </a:ext>
            </a:extLst>
          </p:cNvPr>
          <p:cNvSpPr>
            <a:spLocks noGrp="1"/>
          </p:cNvSpPr>
          <p:nvPr>
            <p:ph idx="1"/>
          </p:nvPr>
        </p:nvSpPr>
        <p:spPr>
          <a:xfrm>
            <a:off x="457200" y="1719263"/>
            <a:ext cx="8686800" cy="4411662"/>
          </a:xfrm>
        </p:spPr>
        <p:txBody>
          <a:bodyPr/>
          <a:lstStyle/>
          <a:p>
            <a:pPr marL="514350" indent="-514350">
              <a:buFont typeface="+mj-lt"/>
              <a:buAutoNum type="arabicPeriod"/>
            </a:pPr>
            <a:r>
              <a:rPr lang="en-US" dirty="0">
                <a:solidFill>
                  <a:schemeClr val="bg1">
                    <a:lumMod val="75000"/>
                  </a:schemeClr>
                </a:solidFill>
              </a:rPr>
              <a:t>Nudges appear to work in the financial domain</a:t>
            </a:r>
          </a:p>
          <a:p>
            <a:pPr marL="514350" indent="-514350">
              <a:buFont typeface="+mj-lt"/>
              <a:buAutoNum type="arabicPeriod"/>
            </a:pPr>
            <a:r>
              <a:rPr lang="en-US" dirty="0">
                <a:solidFill>
                  <a:schemeClr val="bg1">
                    <a:lumMod val="75000"/>
                  </a:schemeClr>
                </a:solidFill>
              </a:rPr>
              <a:t>Nudges in the long run</a:t>
            </a:r>
          </a:p>
          <a:p>
            <a:pPr marL="514350" indent="-514350">
              <a:buFont typeface="+mj-lt"/>
              <a:buAutoNum type="arabicPeriod"/>
            </a:pPr>
            <a:r>
              <a:rPr lang="en-US" dirty="0">
                <a:solidFill>
                  <a:schemeClr val="bg1">
                    <a:lumMod val="75000"/>
                  </a:schemeClr>
                </a:solidFill>
              </a:rPr>
              <a:t>The health domain</a:t>
            </a:r>
          </a:p>
          <a:p>
            <a:pPr marL="514350" indent="-514350">
              <a:buFont typeface="+mj-lt"/>
              <a:buAutoNum type="arabicPeriod"/>
            </a:pPr>
            <a:r>
              <a:rPr lang="en-US" dirty="0"/>
              <a:t>A framework for thinking about nudges</a:t>
            </a:r>
          </a:p>
        </p:txBody>
      </p:sp>
      <p:sp>
        <p:nvSpPr>
          <p:cNvPr id="4" name="Slide Number Placeholder 3">
            <a:extLst>
              <a:ext uri="{FF2B5EF4-FFF2-40B4-BE49-F238E27FC236}">
                <a16:creationId xmlns:a16="http://schemas.microsoft.com/office/drawing/2014/main" id="{8E95C86C-01C6-416F-9D77-FB36A87F6DC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62B480-26BF-41D4-9C9E-67735757DEC7}" type="slidenum">
              <a:rPr kumimoji="0" lang="en-US" altLang="en-US" sz="10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0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4532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descr="http://www.lakesregionrealestatenews.com/wp-content/uploads/2009/11/hurdle-too-high.jpg"/>
          <p:cNvPicPr>
            <a:picLocks noChangeAspect="1" noChangeArrowheads="1"/>
          </p:cNvPicPr>
          <p:nvPr/>
        </p:nvPicPr>
        <p:blipFill>
          <a:blip r:embed="rId2" cstate="print"/>
          <a:srcRect t="4241" r="33784" b="3708"/>
          <a:stretch>
            <a:fillRect/>
          </a:stretch>
        </p:blipFill>
        <p:spPr bwMode="auto">
          <a:xfrm flipH="1">
            <a:off x="3837737" y="2264661"/>
            <a:ext cx="1633098" cy="2963537"/>
          </a:xfrm>
          <a:prstGeom prst="rect">
            <a:avLst/>
          </a:prstGeom>
          <a:noFill/>
        </p:spPr>
      </p:pic>
      <p:sp>
        <p:nvSpPr>
          <p:cNvPr id="5" name="TextBox 4"/>
          <p:cNvSpPr txBox="1"/>
          <p:nvPr/>
        </p:nvSpPr>
        <p:spPr>
          <a:xfrm>
            <a:off x="469902" y="3071819"/>
            <a:ext cx="3223260" cy="1785104"/>
          </a:xfrm>
          <a:prstGeom prst="rect">
            <a:avLst/>
          </a:prstGeom>
          <a:solidFill>
            <a:srgbClr val="C00000"/>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UNDESIRED BEHAVIOR:</a:t>
            </a:r>
          </a:p>
          <a:p>
            <a:pPr algn="ctr"/>
            <a:r>
              <a:rPr lang="en-US" sz="2800" dirty="0">
                <a:solidFill>
                  <a:prstClr val="white"/>
                </a:solidFill>
                <a:latin typeface="Franklin Gothic Medium" pitchFamily="34" charset="0"/>
                <a:cs typeface="+mn-cs"/>
              </a:rPr>
              <a:t>Non-participation</a:t>
            </a:r>
          </a:p>
        </p:txBody>
      </p:sp>
      <p:sp>
        <p:nvSpPr>
          <p:cNvPr id="6" name="TextBox 5"/>
          <p:cNvSpPr txBox="1"/>
          <p:nvPr/>
        </p:nvSpPr>
        <p:spPr>
          <a:xfrm>
            <a:off x="5492928" y="3071819"/>
            <a:ext cx="3223260" cy="1846659"/>
          </a:xfrm>
          <a:prstGeom prst="rect">
            <a:avLst/>
          </a:prstGeom>
          <a:solidFill>
            <a:srgbClr val="0CAC2A"/>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DESIRED BEHAVIOR:</a:t>
            </a:r>
          </a:p>
          <a:p>
            <a:pPr algn="ctr"/>
            <a:r>
              <a:rPr lang="en-US" sz="3200" dirty="0">
                <a:solidFill>
                  <a:prstClr val="white"/>
                </a:solidFill>
                <a:latin typeface="Franklin Gothic Medium" pitchFamily="34" charset="0"/>
                <a:cs typeface="+mn-cs"/>
              </a:rPr>
              <a:t>participation</a:t>
            </a:r>
          </a:p>
        </p:txBody>
      </p:sp>
      <p:sp>
        <p:nvSpPr>
          <p:cNvPr id="7" name="TextBox 6"/>
          <p:cNvSpPr txBox="1"/>
          <p:nvPr/>
        </p:nvSpPr>
        <p:spPr>
          <a:xfrm>
            <a:off x="3154709" y="1713583"/>
            <a:ext cx="3153236" cy="523220"/>
          </a:xfrm>
          <a:prstGeom prst="rect">
            <a:avLst/>
          </a:prstGeom>
          <a:noFill/>
        </p:spPr>
        <p:txBody>
          <a:bodyPr wrap="none" rtlCol="0">
            <a:spAutoFit/>
          </a:bodyPr>
          <a:lstStyle/>
          <a:p>
            <a:pPr algn="ctr"/>
            <a:r>
              <a:rPr lang="en-US" sz="2800" dirty="0">
                <a:solidFill>
                  <a:srgbClr val="000000"/>
                </a:solidFill>
                <a:latin typeface="Franklin Gothic Medium" pitchFamily="34" charset="0"/>
                <a:cs typeface="+mn-cs"/>
              </a:rPr>
              <a:t>PROCRASTINATION</a:t>
            </a:r>
          </a:p>
        </p:txBody>
      </p:sp>
      <p:sp>
        <p:nvSpPr>
          <p:cNvPr id="8" name="TextBox 7"/>
          <p:cNvSpPr txBox="1"/>
          <p:nvPr/>
        </p:nvSpPr>
        <p:spPr>
          <a:xfrm>
            <a:off x="2902851" y="493491"/>
            <a:ext cx="3531736" cy="584775"/>
          </a:xfrm>
          <a:prstGeom prst="rect">
            <a:avLst/>
          </a:prstGeom>
          <a:noFill/>
        </p:spPr>
        <p:txBody>
          <a:bodyPr wrap="none" rtlCol="0">
            <a:spAutoFit/>
          </a:bodyPr>
          <a:lstStyle/>
          <a:p>
            <a:r>
              <a:rPr lang="en-US" sz="3200" b="1" dirty="0">
                <a:solidFill>
                  <a:srgbClr val="000000"/>
                </a:solidFill>
                <a:cs typeface="+mn-cs"/>
              </a:rPr>
              <a:t>Quick enrollment</a:t>
            </a:r>
          </a:p>
        </p:txBody>
      </p:sp>
      <p:sp>
        <p:nvSpPr>
          <p:cNvPr id="9" name="TextBox 8"/>
          <p:cNvSpPr txBox="1"/>
          <p:nvPr/>
        </p:nvSpPr>
        <p:spPr>
          <a:xfrm>
            <a:off x="1175651" y="4891320"/>
            <a:ext cx="1642309" cy="369332"/>
          </a:xfrm>
          <a:prstGeom prst="rect">
            <a:avLst/>
          </a:prstGeom>
          <a:noFill/>
        </p:spPr>
        <p:txBody>
          <a:bodyPr wrap="none" rtlCol="0">
            <a:spAutoFit/>
          </a:bodyPr>
          <a:lstStyle/>
          <a:p>
            <a:r>
              <a:rPr lang="en-US" sz="1800" b="1" dirty="0">
                <a:solidFill>
                  <a:srgbClr val="000000"/>
                </a:solidFill>
                <a:cs typeface="+mn-cs"/>
              </a:rPr>
              <a:t>START HERE</a:t>
            </a:r>
          </a:p>
        </p:txBody>
      </p:sp>
      <p:sp>
        <p:nvSpPr>
          <p:cNvPr id="2" name="TextBox 1"/>
          <p:cNvSpPr txBox="1"/>
          <p:nvPr/>
        </p:nvSpPr>
        <p:spPr>
          <a:xfrm>
            <a:off x="3356926" y="6248400"/>
            <a:ext cx="5801588" cy="461665"/>
          </a:xfrm>
          <a:prstGeom prst="rect">
            <a:avLst/>
          </a:prstGeom>
          <a:noFill/>
        </p:spPr>
        <p:txBody>
          <a:bodyPr wrap="none" rtlCol="0">
            <a:spAutoFit/>
          </a:bodyPr>
          <a:lstStyle/>
          <a:p>
            <a:r>
              <a:rPr lang="en-US" sz="2400" dirty="0" err="1">
                <a:solidFill>
                  <a:srgbClr val="040404"/>
                </a:solidFill>
              </a:rPr>
              <a:t>Beshears</a:t>
            </a:r>
            <a:r>
              <a:rPr lang="en-US" sz="2400" dirty="0">
                <a:solidFill>
                  <a:srgbClr val="040404"/>
                </a:solidFill>
              </a:rPr>
              <a:t>, Choi, </a:t>
            </a:r>
            <a:r>
              <a:rPr lang="en-US" sz="2400" dirty="0" err="1">
                <a:solidFill>
                  <a:srgbClr val="040404"/>
                </a:solidFill>
              </a:rPr>
              <a:t>Laibson</a:t>
            </a:r>
            <a:r>
              <a:rPr lang="en-US" sz="2400" dirty="0">
                <a:solidFill>
                  <a:srgbClr val="040404"/>
                </a:solidFill>
              </a:rPr>
              <a:t>, </a:t>
            </a:r>
            <a:r>
              <a:rPr lang="en-US" sz="2400" dirty="0" err="1">
                <a:solidFill>
                  <a:srgbClr val="040404"/>
                </a:solidFill>
              </a:rPr>
              <a:t>Madrian</a:t>
            </a:r>
            <a:r>
              <a:rPr lang="en-US" sz="2400" dirty="0">
                <a:solidFill>
                  <a:srgbClr val="040404"/>
                </a:solidFill>
              </a:rPr>
              <a:t> (2013)</a:t>
            </a:r>
          </a:p>
        </p:txBody>
      </p:sp>
    </p:spTree>
    <p:extLst>
      <p:ext uri="{BB962C8B-B14F-4D97-AF65-F5344CB8AC3E}">
        <p14:creationId xmlns:p14="http://schemas.microsoft.com/office/powerpoint/2010/main" val="396854673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7543800" cy="1295400"/>
          </a:xfrm>
        </p:spPr>
        <p:txBody>
          <a:bodyPr/>
          <a:lstStyle/>
          <a:p>
            <a:pPr eaLnBrk="1" hangingPunct="1"/>
            <a:r>
              <a:rPr lang="en-US"/>
              <a:t>Outline</a:t>
            </a:r>
          </a:p>
        </p:txBody>
      </p:sp>
      <p:sp>
        <p:nvSpPr>
          <p:cNvPr id="19459" name="Rectangle 3"/>
          <p:cNvSpPr>
            <a:spLocks noGrp="1" noChangeArrowheads="1"/>
          </p:cNvSpPr>
          <p:nvPr>
            <p:ph type="body" idx="1"/>
          </p:nvPr>
        </p:nvSpPr>
        <p:spPr>
          <a:xfrm>
            <a:off x="381000" y="1447800"/>
            <a:ext cx="8458200" cy="4411663"/>
          </a:xfrm>
        </p:spPr>
        <p:txBody>
          <a:bodyPr/>
          <a:lstStyle/>
          <a:p>
            <a:pPr marL="571500" indent="-571500" eaLnBrk="1" hangingPunct="1">
              <a:lnSpc>
                <a:spcPct val="90000"/>
              </a:lnSpc>
              <a:buFont typeface="Wingdings" pitchFamily="2" charset="2"/>
              <a:buAutoNum type="arabicPeriod"/>
            </a:pPr>
            <a:r>
              <a:rPr lang="en-US" sz="2800" dirty="0"/>
              <a:t>Seemingly minor nudges affect behavior</a:t>
            </a:r>
          </a:p>
          <a:p>
            <a:pPr marL="571500" indent="-571500" eaLnBrk="1" hangingPunct="1">
              <a:lnSpc>
                <a:spcPct val="90000"/>
              </a:lnSpc>
              <a:buFont typeface="Wingdings" pitchFamily="2" charset="2"/>
              <a:buAutoNum type="arabicPeriod"/>
            </a:pPr>
            <a:r>
              <a:rPr lang="en-US" sz="2800" dirty="0"/>
              <a:t>At least four psychological factors jointly contribute to these effects</a:t>
            </a:r>
          </a:p>
          <a:p>
            <a:pPr marL="920750" lvl="1" indent="-571500" eaLnBrk="1" hangingPunct="1">
              <a:lnSpc>
                <a:spcPct val="90000"/>
              </a:lnSpc>
              <a:buFont typeface="+mj-lt"/>
              <a:buAutoNum type="romanLcPeriod"/>
            </a:pPr>
            <a:r>
              <a:rPr lang="en-US" sz="2400" dirty="0"/>
              <a:t>Financial illiteracy</a:t>
            </a:r>
          </a:p>
          <a:p>
            <a:pPr marL="920750" lvl="1" indent="-571500" eaLnBrk="1" hangingPunct="1">
              <a:lnSpc>
                <a:spcPct val="90000"/>
              </a:lnSpc>
              <a:buFont typeface="+mj-lt"/>
              <a:buAutoNum type="romanLcPeriod"/>
            </a:pPr>
            <a:r>
              <a:rPr lang="en-US" sz="2400" dirty="0"/>
              <a:t>Endorsement</a:t>
            </a:r>
          </a:p>
          <a:p>
            <a:pPr marL="920750" lvl="1" indent="-571500" eaLnBrk="1" hangingPunct="1">
              <a:lnSpc>
                <a:spcPct val="90000"/>
              </a:lnSpc>
              <a:buFont typeface="+mj-lt"/>
              <a:buAutoNum type="romanLcPeriod"/>
            </a:pPr>
            <a:r>
              <a:rPr lang="en-US" sz="2400" dirty="0"/>
              <a:t>Complexity and transaction costs</a:t>
            </a:r>
          </a:p>
          <a:p>
            <a:pPr marL="920750" lvl="1" indent="-571500" eaLnBrk="1" hangingPunct="1">
              <a:lnSpc>
                <a:spcPct val="90000"/>
              </a:lnSpc>
              <a:buFont typeface="+mj-lt"/>
              <a:buAutoNum type="romanLcPeriod"/>
            </a:pPr>
            <a:r>
              <a:rPr lang="en-US" sz="2400" dirty="0"/>
              <a:t>Present-bias</a:t>
            </a:r>
          </a:p>
          <a:p>
            <a:pPr marL="920750" lvl="1" indent="-571500" eaLnBrk="1" hangingPunct="1">
              <a:lnSpc>
                <a:spcPct val="90000"/>
              </a:lnSpc>
              <a:buFont typeface="+mj-lt"/>
              <a:buAutoNum type="romanLcPeriod"/>
            </a:pPr>
            <a:r>
              <a:rPr lang="en-US" sz="2400" dirty="0"/>
              <a:t>(Status quo bias/Loss Aversion)</a:t>
            </a:r>
          </a:p>
          <a:p>
            <a:pPr marL="571500" indent="-571500" eaLnBrk="1" hangingPunct="1">
              <a:lnSpc>
                <a:spcPct val="90000"/>
              </a:lnSpc>
              <a:buFont typeface="Wingdings" pitchFamily="2" charset="2"/>
              <a:buAutoNum type="arabicPeriod"/>
            </a:pPr>
            <a:r>
              <a:rPr lang="en-US" sz="2800" dirty="0"/>
              <a:t>The surprising weakness of incentive- and information-based interventions</a:t>
            </a:r>
          </a:p>
          <a:p>
            <a:pPr marL="571500" indent="-571500" eaLnBrk="1" hangingPunct="1">
              <a:lnSpc>
                <a:spcPct val="90000"/>
              </a:lnSpc>
              <a:buFont typeface="Wingdings" pitchFamily="2" charset="2"/>
              <a:buAutoNum type="arabicPeriod"/>
            </a:pPr>
            <a:r>
              <a:rPr lang="en-US" sz="2800" dirty="0"/>
              <a:t>Extensions to health domain</a:t>
            </a:r>
          </a:p>
        </p:txBody>
      </p:sp>
    </p:spTree>
    <p:extLst>
      <p:ext uri="{BB962C8B-B14F-4D97-AF65-F5344CB8AC3E}">
        <p14:creationId xmlns:p14="http://schemas.microsoft.com/office/powerpoint/2010/main" val="838710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size in </a:t>
            </a:r>
            <a:r>
              <a:rPr lang="en-US" dirty="0" err="1"/>
              <a:t>Madrian</a:t>
            </a:r>
            <a:r>
              <a:rPr lang="en-US" dirty="0"/>
              <a:t> and </a:t>
            </a:r>
            <a:r>
              <a:rPr lang="en-US" dirty="0" err="1"/>
              <a:t>Shea</a:t>
            </a:r>
            <a:r>
              <a:rPr lang="en-US" dirty="0"/>
              <a:t> (2001)</a:t>
            </a:r>
          </a:p>
        </p:txBody>
      </p:sp>
      <p:sp>
        <p:nvSpPr>
          <p:cNvPr id="3" name="Content Placeholder 2"/>
          <p:cNvSpPr>
            <a:spLocks noGrp="1"/>
          </p:cNvSpPr>
          <p:nvPr>
            <p:ph idx="1"/>
          </p:nvPr>
        </p:nvSpPr>
        <p:spPr/>
        <p:txBody>
          <a:bodyPr/>
          <a:lstStyle/>
          <a:p>
            <a:r>
              <a:rPr lang="en-US" dirty="0"/>
              <a:t>37% enrollment vs. 86% enrollment</a:t>
            </a:r>
          </a:p>
          <a:p>
            <a:r>
              <a:rPr lang="en-US" dirty="0"/>
              <a:t>[(0.37)(0.63)+(0.14)(0.86)]/2 = 0.18</a:t>
            </a:r>
          </a:p>
          <a:p>
            <a:r>
              <a:rPr lang="en-US" dirty="0"/>
              <a:t>So pooled </a:t>
            </a:r>
            <a:r>
              <a:rPr lang="en-US" dirty="0" err="1"/>
              <a:t>s.d.</a:t>
            </a:r>
            <a:r>
              <a:rPr lang="en-US" dirty="0"/>
              <a:t> is 0.42</a:t>
            </a:r>
          </a:p>
          <a:p>
            <a:r>
              <a:rPr lang="en-US" dirty="0"/>
              <a:t>So Cohen’s d for this example is 0.49/0.42</a:t>
            </a:r>
          </a:p>
        </p:txBody>
      </p:sp>
      <p:sp>
        <p:nvSpPr>
          <p:cNvPr id="4" name="TextBox 3"/>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4. Three nudge meta-studies</a:t>
            </a:r>
          </a:p>
        </p:txBody>
      </p:sp>
    </p:spTree>
    <p:extLst>
      <p:ext uri="{BB962C8B-B14F-4D97-AF65-F5344CB8AC3E}">
        <p14:creationId xmlns:p14="http://schemas.microsoft.com/office/powerpoint/2010/main" val="2906189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Dellavigna</a:t>
            </a:r>
            <a:r>
              <a:rPr lang="en-US" dirty="0"/>
              <a:t> and </a:t>
            </a:r>
            <a:r>
              <a:rPr lang="en-US" dirty="0" err="1"/>
              <a:t>Linos</a:t>
            </a:r>
            <a:r>
              <a:rPr lang="en-US" dirty="0"/>
              <a:t> (2020) </a:t>
            </a:r>
          </a:p>
        </p:txBody>
      </p:sp>
      <p:sp>
        <p:nvSpPr>
          <p:cNvPr id="3" name="Content Placeholder 2"/>
          <p:cNvSpPr>
            <a:spLocks noGrp="1"/>
          </p:cNvSpPr>
          <p:nvPr>
            <p:ph idx="1"/>
          </p:nvPr>
        </p:nvSpPr>
        <p:spPr>
          <a:xfrm>
            <a:off x="457200" y="1371600"/>
            <a:ext cx="8458200" cy="4525963"/>
          </a:xfrm>
        </p:spPr>
        <p:txBody>
          <a:bodyPr>
            <a:normAutofit lnSpcReduction="10000"/>
          </a:bodyPr>
          <a:lstStyle/>
          <a:p>
            <a:r>
              <a:rPr lang="en-US" sz="2800" dirty="0"/>
              <a:t>All data from two Nudge Units:</a:t>
            </a:r>
          </a:p>
          <a:p>
            <a:pPr lvl="1"/>
            <a:r>
              <a:rPr lang="en-US" dirty="0"/>
              <a:t>SBST/OES, 2015-present </a:t>
            </a:r>
          </a:p>
          <a:p>
            <a:pPr lvl="1"/>
            <a:r>
              <a:rPr lang="en-US" dirty="0"/>
              <a:t>BIT North America 2015-present</a:t>
            </a:r>
          </a:p>
          <a:p>
            <a:r>
              <a:rPr lang="en-US" sz="2800" dirty="0"/>
              <a:t>Each unit shared its complete record of results </a:t>
            </a:r>
          </a:p>
          <a:p>
            <a:pPr lvl="1"/>
            <a:r>
              <a:rPr lang="en-US" dirty="0"/>
              <a:t>All have a pre-analysis plan</a:t>
            </a:r>
          </a:p>
          <a:p>
            <a:pPr lvl="1"/>
            <a:r>
              <a:rPr lang="en-US" dirty="0"/>
              <a:t>90% of trials unpublished in academic journals</a:t>
            </a:r>
          </a:p>
          <a:p>
            <a:r>
              <a:rPr lang="en-US" sz="2800" dirty="0"/>
              <a:t>Average treatment effect: 1.3 percentage points (using “participation” rates as the domain).</a:t>
            </a:r>
          </a:p>
          <a:p>
            <a:r>
              <a:rPr lang="en-US" sz="2800" i="1" dirty="0">
                <a:latin typeface="Times New Roman" panose="02020603050405020304" pitchFamily="18" charset="0"/>
                <a:cs typeface="Times New Roman" panose="02020603050405020304" pitchFamily="18" charset="0"/>
              </a:rPr>
              <a:t>N</a:t>
            </a:r>
            <a:r>
              <a:rPr lang="en-US" sz="2800" dirty="0"/>
              <a:t> = 24 million</a:t>
            </a:r>
          </a:p>
          <a:p>
            <a:endParaRPr lang="en-US" dirty="0"/>
          </a:p>
        </p:txBody>
      </p:sp>
    </p:spTree>
    <p:extLst>
      <p:ext uri="{BB962C8B-B14F-4D97-AF65-F5344CB8AC3E}">
        <p14:creationId xmlns:p14="http://schemas.microsoft.com/office/powerpoint/2010/main" val="2421573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Behavior Change for Good (2019)</a:t>
            </a:r>
          </a:p>
        </p:txBody>
      </p:sp>
      <p:sp>
        <p:nvSpPr>
          <p:cNvPr id="3" name="Content Placeholder 2"/>
          <p:cNvSpPr>
            <a:spLocks noGrp="1"/>
          </p:cNvSpPr>
          <p:nvPr>
            <p:ph idx="1"/>
          </p:nvPr>
        </p:nvSpPr>
        <p:spPr>
          <a:xfrm>
            <a:off x="457200" y="1600200"/>
            <a:ext cx="8458200" cy="4525963"/>
          </a:xfrm>
        </p:spPr>
        <p:txBody>
          <a:bodyPr>
            <a:normAutofit fontScale="92500" lnSpcReduction="20000"/>
          </a:bodyPr>
          <a:lstStyle/>
          <a:p>
            <a:r>
              <a:rPr lang="en-US" dirty="0"/>
              <a:t>52 RCT’s (</a:t>
            </a:r>
            <a:r>
              <a:rPr lang="en-US" i="1" dirty="0">
                <a:latin typeface="Times New Roman" panose="02020603050405020304" pitchFamily="18" charset="0"/>
                <a:cs typeface="Times New Roman" panose="02020603050405020304" pitchFamily="18" charset="0"/>
              </a:rPr>
              <a:t>N</a:t>
            </a:r>
            <a:r>
              <a:rPr lang="en-US" dirty="0"/>
              <a:t>~63,000)</a:t>
            </a:r>
          </a:p>
          <a:p>
            <a:r>
              <a:rPr lang="en-US" dirty="0"/>
              <a:t>Field experiments conducted with gym members: 24-Hour Fitness</a:t>
            </a:r>
          </a:p>
          <a:p>
            <a:r>
              <a:rPr lang="en-US" dirty="0"/>
              <a:t>Replication of previously successful effects of reminders, implementation intentions, financial incentives</a:t>
            </a:r>
          </a:p>
          <a:p>
            <a:r>
              <a:rPr lang="en-US" dirty="0"/>
              <a:t>0/52 </a:t>
            </a:r>
            <a:r>
              <a:rPr lang="en-US" i="1" dirty="0"/>
              <a:t>new</a:t>
            </a:r>
            <a:r>
              <a:rPr lang="en-US" dirty="0"/>
              <a:t> interventions have significant effects</a:t>
            </a:r>
          </a:p>
          <a:p>
            <a:r>
              <a:rPr lang="en-US" dirty="0"/>
              <a:t>When researchers who designed these interventions were surveyed in advance they reported a 40% likelihood that their own experiment would work.</a:t>
            </a:r>
          </a:p>
        </p:txBody>
      </p:sp>
    </p:spTree>
    <p:extLst>
      <p:ext uri="{BB962C8B-B14F-4D97-AF65-F5344CB8AC3E}">
        <p14:creationId xmlns:p14="http://schemas.microsoft.com/office/powerpoint/2010/main" val="2226910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thinking about nudge effects</a:t>
            </a:r>
          </a:p>
        </p:txBody>
      </p:sp>
      <p:graphicFrame>
        <p:nvGraphicFramePr>
          <p:cNvPr id="6" name="Table 5"/>
          <p:cNvGraphicFramePr>
            <a:graphicFrameLocks noGrp="1"/>
          </p:cNvGraphicFramePr>
          <p:nvPr/>
        </p:nvGraphicFramePr>
        <p:xfrm>
          <a:off x="228600" y="1600200"/>
          <a:ext cx="8458200" cy="4827283"/>
        </p:xfrm>
        <a:graphic>
          <a:graphicData uri="http://schemas.openxmlformats.org/drawingml/2006/table">
            <a:tbl>
              <a:tblPr/>
              <a:tblGrid>
                <a:gridCol w="1905000">
                  <a:extLst>
                    <a:ext uri="{9D8B030D-6E8A-4147-A177-3AD203B41FA5}">
                      <a16:colId xmlns:a16="http://schemas.microsoft.com/office/drawing/2014/main" val="902913893"/>
                    </a:ext>
                  </a:extLst>
                </a:gridCol>
                <a:gridCol w="1600200">
                  <a:extLst>
                    <a:ext uri="{9D8B030D-6E8A-4147-A177-3AD203B41FA5}">
                      <a16:colId xmlns:a16="http://schemas.microsoft.com/office/drawing/2014/main" val="506295764"/>
                    </a:ext>
                  </a:extLst>
                </a:gridCol>
                <a:gridCol w="1569720">
                  <a:extLst>
                    <a:ext uri="{9D8B030D-6E8A-4147-A177-3AD203B41FA5}">
                      <a16:colId xmlns:a16="http://schemas.microsoft.com/office/drawing/2014/main" val="2526191248"/>
                    </a:ext>
                  </a:extLst>
                </a:gridCol>
                <a:gridCol w="1691640">
                  <a:extLst>
                    <a:ext uri="{9D8B030D-6E8A-4147-A177-3AD203B41FA5}">
                      <a16:colId xmlns:a16="http://schemas.microsoft.com/office/drawing/2014/main" val="3728211517"/>
                    </a:ext>
                  </a:extLst>
                </a:gridCol>
                <a:gridCol w="1691640">
                  <a:extLst>
                    <a:ext uri="{9D8B030D-6E8A-4147-A177-3AD203B41FA5}">
                      <a16:colId xmlns:a16="http://schemas.microsoft.com/office/drawing/2014/main" val="3083254879"/>
                    </a:ext>
                  </a:extLst>
                </a:gridCol>
              </a:tblGrid>
              <a:tr h="774563">
                <a:tc>
                  <a:txBody>
                    <a:bodyPr/>
                    <a:lstStyle/>
                    <a:p>
                      <a:pPr algn="l" fontAlgn="b"/>
                      <a:endParaRPr lang="en-US" sz="1600" b="0" i="0" u="none" strike="noStrike" dirty="0">
                        <a:solidFill>
                          <a:srgbClr val="000000"/>
                        </a:solidFill>
                        <a:effectLst/>
                        <a:latin typeface="Calibri" panose="020F0502020204030204" pitchFamily="34" charset="0"/>
                      </a:endParaRPr>
                    </a:p>
                  </a:txBody>
                  <a:tcPr marL="6363" marR="6363" marT="6363" marB="0" anchor="b">
                    <a:lnL>
                      <a:noFill/>
                    </a:lnL>
                    <a:lnR>
                      <a:noFill/>
                    </a:lnR>
                    <a:lnT>
                      <a:noFill/>
                    </a:lnT>
                    <a:lnB>
                      <a:noFill/>
                    </a:lnB>
                  </a:tcPr>
                </a:tc>
                <a:tc>
                  <a:txBody>
                    <a:bodyPr/>
                    <a:lstStyle/>
                    <a:p>
                      <a:pPr algn="ctr" fontAlgn="ctr"/>
                      <a:r>
                        <a:rPr lang="en-US" sz="2400" b="0" i="0" u="none" strike="noStrike" dirty="0">
                          <a:solidFill>
                            <a:srgbClr val="000000"/>
                          </a:solidFill>
                          <a:effectLst/>
                          <a:latin typeface="Calibri" panose="020F0502020204030204" pitchFamily="34" charset="0"/>
                        </a:rPr>
                        <a:t>Large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Small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No </a:t>
                      </a:r>
                    </a:p>
                    <a:p>
                      <a:pPr algn="ctr" fontAlgn="ctr"/>
                      <a:r>
                        <a:rPr lang="en-US" sz="2400" b="0" i="0" u="none" strike="noStrike" dirty="0">
                          <a:solidFill>
                            <a:srgbClr val="000000"/>
                          </a:solidFill>
                          <a:effectLst/>
                          <a:latin typeface="Calibri" panose="020F0502020204030204" pitchFamily="34" charset="0"/>
                        </a:rPr>
                        <a:t>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Adverse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653889"/>
                  </a:ext>
                </a:extLst>
              </a:tr>
              <a:tr h="1013180">
                <a:tc>
                  <a:txBody>
                    <a:bodyPr/>
                    <a:lstStyle/>
                    <a:p>
                      <a:pPr algn="ctr" fontAlgn="ctr"/>
                      <a:r>
                        <a:rPr lang="en-US" sz="2400" b="0" i="0" u="none" strike="noStrike" dirty="0">
                          <a:solidFill>
                            <a:srgbClr val="000000"/>
                          </a:solidFill>
                          <a:effectLst/>
                          <a:latin typeface="Calibri" panose="020F0502020204030204" pitchFamily="34" charset="0"/>
                        </a:rPr>
                        <a:t>Large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2217"/>
                  </a:ext>
                </a:extLst>
              </a:tr>
              <a:tr h="1013180">
                <a:tc>
                  <a:txBody>
                    <a:bodyPr/>
                    <a:lstStyle/>
                    <a:p>
                      <a:pPr algn="ctr" fontAlgn="ctr"/>
                      <a:r>
                        <a:rPr lang="en-US" sz="2400" b="0" i="0" u="none" strike="noStrike" dirty="0">
                          <a:solidFill>
                            <a:srgbClr val="000000"/>
                          </a:solidFill>
                          <a:effectLst/>
                          <a:latin typeface="Calibri" panose="020F0502020204030204" pitchFamily="34" charset="0"/>
                        </a:rPr>
                        <a:t>Small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257968"/>
                  </a:ext>
                </a:extLst>
              </a:tr>
              <a:tr h="1013180">
                <a:tc>
                  <a:txBody>
                    <a:bodyPr/>
                    <a:lstStyle/>
                    <a:p>
                      <a:pPr algn="ctr" fontAlgn="ctr"/>
                      <a:r>
                        <a:rPr lang="en-US" sz="2400" b="0" i="0" u="none" strike="noStrike" dirty="0">
                          <a:solidFill>
                            <a:srgbClr val="000000"/>
                          </a:solidFill>
                          <a:effectLst/>
                          <a:latin typeface="Calibri" panose="020F0502020204030204" pitchFamily="34" charset="0"/>
                        </a:rPr>
                        <a:t>No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3343680"/>
                  </a:ext>
                </a:extLst>
              </a:tr>
              <a:tr h="1013180">
                <a:tc>
                  <a:txBody>
                    <a:bodyPr/>
                    <a:lstStyle/>
                    <a:p>
                      <a:pPr algn="ctr" fontAlgn="ctr"/>
                      <a:r>
                        <a:rPr lang="en-US" sz="2400" b="0" i="0" u="none" strike="noStrike" dirty="0">
                          <a:solidFill>
                            <a:srgbClr val="000000"/>
                          </a:solidFill>
                          <a:effectLst/>
                          <a:latin typeface="Calibri" panose="020F0502020204030204" pitchFamily="34" charset="0"/>
                        </a:rPr>
                        <a:t>Adverse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812264"/>
                  </a:ext>
                </a:extLst>
              </a:tr>
            </a:tbl>
          </a:graphicData>
        </a:graphic>
      </p:graphicFrame>
      <p:sp>
        <p:nvSpPr>
          <p:cNvPr id="4" name="TextBox 3"/>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242646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thinking about nudge effects</a:t>
            </a:r>
          </a:p>
        </p:txBody>
      </p:sp>
      <p:graphicFrame>
        <p:nvGraphicFramePr>
          <p:cNvPr id="6" name="Table 5"/>
          <p:cNvGraphicFramePr>
            <a:graphicFrameLocks noGrp="1"/>
          </p:cNvGraphicFramePr>
          <p:nvPr/>
        </p:nvGraphicFramePr>
        <p:xfrm>
          <a:off x="228600" y="1600200"/>
          <a:ext cx="8458200" cy="4827283"/>
        </p:xfrm>
        <a:graphic>
          <a:graphicData uri="http://schemas.openxmlformats.org/drawingml/2006/table">
            <a:tbl>
              <a:tblPr/>
              <a:tblGrid>
                <a:gridCol w="1905000">
                  <a:extLst>
                    <a:ext uri="{9D8B030D-6E8A-4147-A177-3AD203B41FA5}">
                      <a16:colId xmlns:a16="http://schemas.microsoft.com/office/drawing/2014/main" val="902913893"/>
                    </a:ext>
                  </a:extLst>
                </a:gridCol>
                <a:gridCol w="1600200">
                  <a:extLst>
                    <a:ext uri="{9D8B030D-6E8A-4147-A177-3AD203B41FA5}">
                      <a16:colId xmlns:a16="http://schemas.microsoft.com/office/drawing/2014/main" val="506295764"/>
                    </a:ext>
                  </a:extLst>
                </a:gridCol>
                <a:gridCol w="1569720">
                  <a:extLst>
                    <a:ext uri="{9D8B030D-6E8A-4147-A177-3AD203B41FA5}">
                      <a16:colId xmlns:a16="http://schemas.microsoft.com/office/drawing/2014/main" val="2526191248"/>
                    </a:ext>
                  </a:extLst>
                </a:gridCol>
                <a:gridCol w="1691640">
                  <a:extLst>
                    <a:ext uri="{9D8B030D-6E8A-4147-A177-3AD203B41FA5}">
                      <a16:colId xmlns:a16="http://schemas.microsoft.com/office/drawing/2014/main" val="3728211517"/>
                    </a:ext>
                  </a:extLst>
                </a:gridCol>
                <a:gridCol w="1691640">
                  <a:extLst>
                    <a:ext uri="{9D8B030D-6E8A-4147-A177-3AD203B41FA5}">
                      <a16:colId xmlns:a16="http://schemas.microsoft.com/office/drawing/2014/main" val="3083254879"/>
                    </a:ext>
                  </a:extLst>
                </a:gridCol>
              </a:tblGrid>
              <a:tr h="774563">
                <a:tc>
                  <a:txBody>
                    <a:bodyPr/>
                    <a:lstStyle/>
                    <a:p>
                      <a:pPr algn="l" fontAlgn="b"/>
                      <a:endParaRPr lang="en-US" sz="1600" b="0" i="0" u="none" strike="noStrike" dirty="0">
                        <a:solidFill>
                          <a:srgbClr val="000000"/>
                        </a:solidFill>
                        <a:effectLst/>
                        <a:latin typeface="Calibri" panose="020F0502020204030204" pitchFamily="34" charset="0"/>
                      </a:endParaRPr>
                    </a:p>
                  </a:txBody>
                  <a:tcPr marL="6363" marR="6363" marT="6363" marB="0" anchor="b">
                    <a:lnL>
                      <a:noFill/>
                    </a:lnL>
                    <a:lnR>
                      <a:noFill/>
                    </a:lnR>
                    <a:lnT>
                      <a:noFill/>
                    </a:lnT>
                    <a:lnB>
                      <a:noFill/>
                    </a:lnB>
                  </a:tcPr>
                </a:tc>
                <a:tc>
                  <a:txBody>
                    <a:bodyPr/>
                    <a:lstStyle/>
                    <a:p>
                      <a:pPr algn="ctr" fontAlgn="ctr"/>
                      <a:r>
                        <a:rPr lang="en-US" sz="2400" b="0" i="0" u="none" strike="noStrike" dirty="0">
                          <a:solidFill>
                            <a:srgbClr val="000000"/>
                          </a:solidFill>
                          <a:effectLst/>
                          <a:latin typeface="Calibri" panose="020F0502020204030204" pitchFamily="34" charset="0"/>
                        </a:rPr>
                        <a:t>Large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Small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No </a:t>
                      </a:r>
                    </a:p>
                    <a:p>
                      <a:pPr algn="ctr" fontAlgn="ctr"/>
                      <a:r>
                        <a:rPr lang="en-US" sz="2400" b="0" i="0" u="none" strike="noStrike" dirty="0">
                          <a:solidFill>
                            <a:srgbClr val="000000"/>
                          </a:solidFill>
                          <a:effectLst/>
                          <a:latin typeface="Calibri" panose="020F0502020204030204" pitchFamily="34" charset="0"/>
                        </a:rPr>
                        <a:t>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Adverse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653889"/>
                  </a:ext>
                </a:extLst>
              </a:tr>
              <a:tr h="1013180">
                <a:tc>
                  <a:txBody>
                    <a:bodyPr/>
                    <a:lstStyle/>
                    <a:p>
                      <a:pPr algn="ctr" fontAlgn="ctr"/>
                      <a:r>
                        <a:rPr lang="en-US" sz="2400" b="0" i="0" u="none" strike="noStrike" dirty="0">
                          <a:solidFill>
                            <a:srgbClr val="000000"/>
                          </a:solidFill>
                          <a:effectLst/>
                          <a:latin typeface="Calibri" panose="020F0502020204030204" pitchFamily="34" charset="0"/>
                        </a:rPr>
                        <a:t>Large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92217"/>
                  </a:ext>
                </a:extLst>
              </a:tr>
              <a:tr h="1013180">
                <a:tc>
                  <a:txBody>
                    <a:bodyPr/>
                    <a:lstStyle/>
                    <a:p>
                      <a:pPr algn="ctr" fontAlgn="ctr"/>
                      <a:r>
                        <a:rPr lang="en-US" sz="2400" b="0" i="0" u="none" strike="noStrike" dirty="0">
                          <a:solidFill>
                            <a:srgbClr val="000000"/>
                          </a:solidFill>
                          <a:effectLst/>
                          <a:latin typeface="Calibri" panose="020F0502020204030204" pitchFamily="34" charset="0"/>
                        </a:rPr>
                        <a:t>Small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3257968"/>
                  </a:ext>
                </a:extLst>
              </a:tr>
              <a:tr h="1013180">
                <a:tc>
                  <a:txBody>
                    <a:bodyPr/>
                    <a:lstStyle/>
                    <a:p>
                      <a:pPr algn="ctr" fontAlgn="ctr"/>
                      <a:r>
                        <a:rPr lang="en-US" sz="2400" b="0" i="0" u="none" strike="noStrike" dirty="0">
                          <a:solidFill>
                            <a:srgbClr val="000000"/>
                          </a:solidFill>
                          <a:effectLst/>
                          <a:latin typeface="Calibri" panose="020F0502020204030204" pitchFamily="34" charset="0"/>
                        </a:rPr>
                        <a:t>No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3343680"/>
                  </a:ext>
                </a:extLst>
              </a:tr>
              <a:tr h="1013180">
                <a:tc>
                  <a:txBody>
                    <a:bodyPr/>
                    <a:lstStyle/>
                    <a:p>
                      <a:pPr algn="ctr" fontAlgn="ctr"/>
                      <a:r>
                        <a:rPr lang="en-US" sz="2400" b="0" i="0" u="none" strike="noStrike" dirty="0">
                          <a:solidFill>
                            <a:srgbClr val="000000"/>
                          </a:solidFill>
                          <a:effectLst/>
                          <a:latin typeface="Calibri" panose="020F0502020204030204" pitchFamily="34" charset="0"/>
                        </a:rPr>
                        <a:t>Adverse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0812264"/>
                  </a:ext>
                </a:extLst>
              </a:tr>
            </a:tbl>
          </a:graphicData>
        </a:graphic>
      </p:graphicFrame>
      <p:cxnSp>
        <p:nvCxnSpPr>
          <p:cNvPr id="4" name="Straight Connector 3"/>
          <p:cNvCxnSpPr/>
          <p:nvPr/>
        </p:nvCxnSpPr>
        <p:spPr>
          <a:xfrm>
            <a:off x="86868" y="5943600"/>
            <a:ext cx="8904732"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p:cNvCxnSpPr/>
          <p:nvPr/>
        </p:nvCxnSpPr>
        <p:spPr>
          <a:xfrm>
            <a:off x="7848600" y="1447800"/>
            <a:ext cx="0" cy="533400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637AC2C7-77C8-4E3B-A93E-B97B4A9A7447}"/>
              </a:ext>
            </a:extLst>
          </p:cNvPr>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39097793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thinking about nudge effects</a:t>
            </a:r>
          </a:p>
        </p:txBody>
      </p:sp>
      <p:graphicFrame>
        <p:nvGraphicFramePr>
          <p:cNvPr id="6" name="Table 5"/>
          <p:cNvGraphicFramePr>
            <a:graphicFrameLocks noGrp="1"/>
          </p:cNvGraphicFramePr>
          <p:nvPr/>
        </p:nvGraphicFramePr>
        <p:xfrm>
          <a:off x="228600" y="1600200"/>
          <a:ext cx="6766560" cy="3814103"/>
        </p:xfrm>
        <a:graphic>
          <a:graphicData uri="http://schemas.openxmlformats.org/drawingml/2006/table">
            <a:tbl>
              <a:tblPr/>
              <a:tblGrid>
                <a:gridCol w="1905000">
                  <a:extLst>
                    <a:ext uri="{9D8B030D-6E8A-4147-A177-3AD203B41FA5}">
                      <a16:colId xmlns:a16="http://schemas.microsoft.com/office/drawing/2014/main" val="902913893"/>
                    </a:ext>
                  </a:extLst>
                </a:gridCol>
                <a:gridCol w="1600200">
                  <a:extLst>
                    <a:ext uri="{9D8B030D-6E8A-4147-A177-3AD203B41FA5}">
                      <a16:colId xmlns:a16="http://schemas.microsoft.com/office/drawing/2014/main" val="506295764"/>
                    </a:ext>
                  </a:extLst>
                </a:gridCol>
                <a:gridCol w="1569720">
                  <a:extLst>
                    <a:ext uri="{9D8B030D-6E8A-4147-A177-3AD203B41FA5}">
                      <a16:colId xmlns:a16="http://schemas.microsoft.com/office/drawing/2014/main" val="2526191248"/>
                    </a:ext>
                  </a:extLst>
                </a:gridCol>
                <a:gridCol w="1691640">
                  <a:extLst>
                    <a:ext uri="{9D8B030D-6E8A-4147-A177-3AD203B41FA5}">
                      <a16:colId xmlns:a16="http://schemas.microsoft.com/office/drawing/2014/main" val="3728211517"/>
                    </a:ext>
                  </a:extLst>
                </a:gridCol>
              </a:tblGrid>
              <a:tr h="774563">
                <a:tc>
                  <a:txBody>
                    <a:bodyPr/>
                    <a:lstStyle/>
                    <a:p>
                      <a:pPr algn="l" fontAlgn="b"/>
                      <a:endParaRPr lang="en-US" sz="1600" b="0" i="0" u="none" strike="noStrike" dirty="0">
                        <a:solidFill>
                          <a:srgbClr val="000000"/>
                        </a:solidFill>
                        <a:effectLst/>
                        <a:latin typeface="Calibri" panose="020F0502020204030204" pitchFamily="34" charset="0"/>
                      </a:endParaRPr>
                    </a:p>
                  </a:txBody>
                  <a:tcPr marL="6363" marR="6363" marT="6363" marB="0" anchor="b">
                    <a:lnL>
                      <a:noFill/>
                    </a:lnL>
                    <a:lnR>
                      <a:noFill/>
                    </a:lnR>
                    <a:lnT>
                      <a:noFill/>
                    </a:lnT>
                    <a:lnB>
                      <a:noFill/>
                    </a:lnB>
                  </a:tcPr>
                </a:tc>
                <a:tc>
                  <a:txBody>
                    <a:bodyPr/>
                    <a:lstStyle/>
                    <a:p>
                      <a:pPr algn="ctr" fontAlgn="ctr"/>
                      <a:r>
                        <a:rPr lang="en-US" sz="2400" b="0" i="0" u="none" strike="noStrike" dirty="0">
                          <a:solidFill>
                            <a:srgbClr val="000000"/>
                          </a:solidFill>
                          <a:effectLst/>
                          <a:latin typeface="Calibri" panose="020F0502020204030204" pitchFamily="34" charset="0"/>
                        </a:rPr>
                        <a:t>Large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Small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No </a:t>
                      </a:r>
                    </a:p>
                    <a:p>
                      <a:pPr algn="ctr" fontAlgn="ctr"/>
                      <a:r>
                        <a:rPr lang="en-US" sz="2400" b="0" i="0" u="none" strike="noStrike" dirty="0">
                          <a:solidFill>
                            <a:srgbClr val="000000"/>
                          </a:solidFill>
                          <a:effectLst/>
                          <a:latin typeface="Calibri" panose="020F0502020204030204" pitchFamily="34" charset="0"/>
                        </a:rPr>
                        <a:t>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653889"/>
                  </a:ext>
                </a:extLst>
              </a:tr>
              <a:tr h="1013180">
                <a:tc>
                  <a:txBody>
                    <a:bodyPr/>
                    <a:lstStyle/>
                    <a:p>
                      <a:pPr algn="ctr" fontAlgn="ctr"/>
                      <a:r>
                        <a:rPr lang="en-US" sz="2400" b="0" i="0" u="none" strike="noStrike" dirty="0">
                          <a:solidFill>
                            <a:srgbClr val="000000"/>
                          </a:solidFill>
                          <a:effectLst/>
                          <a:latin typeface="Calibri" panose="020F0502020204030204" pitchFamily="34" charset="0"/>
                        </a:rPr>
                        <a:t>Large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2217"/>
                  </a:ext>
                </a:extLst>
              </a:tr>
              <a:tr h="1013180">
                <a:tc>
                  <a:txBody>
                    <a:bodyPr/>
                    <a:lstStyle/>
                    <a:p>
                      <a:pPr algn="ctr" fontAlgn="ctr"/>
                      <a:r>
                        <a:rPr lang="en-US" sz="2400" b="0" i="0" u="none" strike="noStrike" dirty="0">
                          <a:solidFill>
                            <a:srgbClr val="000000"/>
                          </a:solidFill>
                          <a:effectLst/>
                          <a:latin typeface="Calibri" panose="020F0502020204030204" pitchFamily="34" charset="0"/>
                        </a:rPr>
                        <a:t>Small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257968"/>
                  </a:ext>
                </a:extLst>
              </a:tr>
              <a:tr h="1013180">
                <a:tc>
                  <a:txBody>
                    <a:bodyPr/>
                    <a:lstStyle/>
                    <a:p>
                      <a:pPr algn="ctr" fontAlgn="ctr"/>
                      <a:r>
                        <a:rPr lang="en-US" sz="2400" b="0" i="0" u="none" strike="noStrike" dirty="0">
                          <a:solidFill>
                            <a:srgbClr val="000000"/>
                          </a:solidFill>
                          <a:effectLst/>
                          <a:latin typeface="Calibri" panose="020F0502020204030204" pitchFamily="34" charset="0"/>
                        </a:rPr>
                        <a:t>No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343680"/>
                  </a:ext>
                </a:extLst>
              </a:tr>
            </a:tbl>
          </a:graphicData>
        </a:graphic>
      </p:graphicFrame>
      <p:sp>
        <p:nvSpPr>
          <p:cNvPr id="5" name="TextBox 4">
            <a:extLst>
              <a:ext uri="{FF2B5EF4-FFF2-40B4-BE49-F238E27FC236}">
                <a16:creationId xmlns:a16="http://schemas.microsoft.com/office/drawing/2014/main" id="{6952674A-F7D9-4357-B3FE-1830964A2599}"/>
              </a:ext>
            </a:extLst>
          </p:cNvPr>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5025134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thinking about nudge effects</a:t>
            </a:r>
          </a:p>
        </p:txBody>
      </p:sp>
      <p:graphicFrame>
        <p:nvGraphicFramePr>
          <p:cNvPr id="6" name="Table 5"/>
          <p:cNvGraphicFramePr>
            <a:graphicFrameLocks noGrp="1"/>
          </p:cNvGraphicFramePr>
          <p:nvPr/>
        </p:nvGraphicFramePr>
        <p:xfrm>
          <a:off x="228600" y="1600200"/>
          <a:ext cx="6766560" cy="3814103"/>
        </p:xfrm>
        <a:graphic>
          <a:graphicData uri="http://schemas.openxmlformats.org/drawingml/2006/table">
            <a:tbl>
              <a:tblPr/>
              <a:tblGrid>
                <a:gridCol w="1905000">
                  <a:extLst>
                    <a:ext uri="{9D8B030D-6E8A-4147-A177-3AD203B41FA5}">
                      <a16:colId xmlns:a16="http://schemas.microsoft.com/office/drawing/2014/main" val="902913893"/>
                    </a:ext>
                  </a:extLst>
                </a:gridCol>
                <a:gridCol w="1600200">
                  <a:extLst>
                    <a:ext uri="{9D8B030D-6E8A-4147-A177-3AD203B41FA5}">
                      <a16:colId xmlns:a16="http://schemas.microsoft.com/office/drawing/2014/main" val="506295764"/>
                    </a:ext>
                  </a:extLst>
                </a:gridCol>
                <a:gridCol w="1569720">
                  <a:extLst>
                    <a:ext uri="{9D8B030D-6E8A-4147-A177-3AD203B41FA5}">
                      <a16:colId xmlns:a16="http://schemas.microsoft.com/office/drawing/2014/main" val="2526191248"/>
                    </a:ext>
                  </a:extLst>
                </a:gridCol>
                <a:gridCol w="1691640">
                  <a:extLst>
                    <a:ext uri="{9D8B030D-6E8A-4147-A177-3AD203B41FA5}">
                      <a16:colId xmlns:a16="http://schemas.microsoft.com/office/drawing/2014/main" val="3728211517"/>
                    </a:ext>
                  </a:extLst>
                </a:gridCol>
              </a:tblGrid>
              <a:tr h="774563">
                <a:tc>
                  <a:txBody>
                    <a:bodyPr/>
                    <a:lstStyle/>
                    <a:p>
                      <a:pPr algn="l" fontAlgn="b"/>
                      <a:endParaRPr lang="en-US" sz="1600" b="0" i="0" u="none" strike="noStrike" dirty="0">
                        <a:solidFill>
                          <a:srgbClr val="000000"/>
                        </a:solidFill>
                        <a:effectLst/>
                        <a:latin typeface="Calibri" panose="020F0502020204030204" pitchFamily="34" charset="0"/>
                      </a:endParaRPr>
                    </a:p>
                  </a:txBody>
                  <a:tcPr marL="6363" marR="6363" marT="6363" marB="0" anchor="b">
                    <a:lnL>
                      <a:noFill/>
                    </a:lnL>
                    <a:lnR>
                      <a:noFill/>
                    </a:lnR>
                    <a:lnT>
                      <a:noFill/>
                    </a:lnT>
                    <a:lnB>
                      <a:noFill/>
                    </a:lnB>
                  </a:tcPr>
                </a:tc>
                <a:tc>
                  <a:txBody>
                    <a:bodyPr/>
                    <a:lstStyle/>
                    <a:p>
                      <a:pPr algn="ctr" fontAlgn="ctr"/>
                      <a:r>
                        <a:rPr lang="en-US" sz="2400" b="0" i="0" u="none" strike="noStrike" dirty="0">
                          <a:solidFill>
                            <a:srgbClr val="000000"/>
                          </a:solidFill>
                          <a:effectLst/>
                          <a:latin typeface="Calibri" panose="020F0502020204030204" pitchFamily="34" charset="0"/>
                        </a:rPr>
                        <a:t>Large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Small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No </a:t>
                      </a:r>
                    </a:p>
                    <a:p>
                      <a:pPr algn="ctr" fontAlgn="ctr"/>
                      <a:r>
                        <a:rPr lang="en-US" sz="2400" b="0" i="0" u="none" strike="noStrike" dirty="0">
                          <a:solidFill>
                            <a:srgbClr val="000000"/>
                          </a:solidFill>
                          <a:effectLst/>
                          <a:latin typeface="Calibri" panose="020F0502020204030204" pitchFamily="34" charset="0"/>
                        </a:rPr>
                        <a:t>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653889"/>
                  </a:ext>
                </a:extLst>
              </a:tr>
              <a:tr h="1013180">
                <a:tc>
                  <a:txBody>
                    <a:bodyPr/>
                    <a:lstStyle/>
                    <a:p>
                      <a:pPr algn="ctr" fontAlgn="ctr"/>
                      <a:r>
                        <a:rPr lang="en-US" sz="2400" b="0" i="0" u="none" strike="noStrike" dirty="0">
                          <a:solidFill>
                            <a:srgbClr val="000000"/>
                          </a:solidFill>
                          <a:effectLst/>
                          <a:latin typeface="Calibri" panose="020F0502020204030204" pitchFamily="34" charset="0"/>
                        </a:rPr>
                        <a:t>Large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2217"/>
                  </a:ext>
                </a:extLst>
              </a:tr>
              <a:tr h="1013180">
                <a:tc>
                  <a:txBody>
                    <a:bodyPr/>
                    <a:lstStyle/>
                    <a:p>
                      <a:pPr algn="ctr" fontAlgn="ctr"/>
                      <a:r>
                        <a:rPr lang="en-US" sz="2400" b="0" i="0" u="none" strike="noStrike" dirty="0">
                          <a:solidFill>
                            <a:srgbClr val="000000"/>
                          </a:solidFill>
                          <a:effectLst/>
                          <a:latin typeface="Calibri" panose="020F0502020204030204" pitchFamily="34" charset="0"/>
                        </a:rPr>
                        <a:t>Small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257968"/>
                  </a:ext>
                </a:extLst>
              </a:tr>
              <a:tr h="1013180">
                <a:tc>
                  <a:txBody>
                    <a:bodyPr/>
                    <a:lstStyle/>
                    <a:p>
                      <a:pPr algn="ctr" fontAlgn="ctr"/>
                      <a:r>
                        <a:rPr lang="en-US" sz="2400" b="0" i="0" u="none" strike="noStrike" dirty="0">
                          <a:solidFill>
                            <a:srgbClr val="000000"/>
                          </a:solidFill>
                          <a:effectLst/>
                          <a:latin typeface="Calibri" panose="020F0502020204030204" pitchFamily="34" charset="0"/>
                        </a:rPr>
                        <a:t>No Proxy</a:t>
                      </a:r>
                    </a:p>
                  </a:txBody>
                  <a:tcPr marL="6363" marR="6363" marT="6363"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343680"/>
                  </a:ext>
                </a:extLst>
              </a:tr>
            </a:tbl>
          </a:graphicData>
        </a:graphic>
      </p:graphicFrame>
      <p:sp>
        <p:nvSpPr>
          <p:cNvPr id="5" name="TextBox 4">
            <a:extLst>
              <a:ext uri="{FF2B5EF4-FFF2-40B4-BE49-F238E27FC236}">
                <a16:creationId xmlns:a16="http://schemas.microsoft.com/office/drawing/2014/main" id="{B5CF376E-F2FB-4DEA-A632-55BC98CC2136}"/>
              </a:ext>
            </a:extLst>
          </p:cNvPr>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17459334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thinking about nudge effects</a:t>
            </a:r>
          </a:p>
        </p:txBody>
      </p:sp>
      <p:graphicFrame>
        <p:nvGraphicFramePr>
          <p:cNvPr id="6" name="Table 5"/>
          <p:cNvGraphicFramePr>
            <a:graphicFrameLocks noGrp="1"/>
          </p:cNvGraphicFramePr>
          <p:nvPr/>
        </p:nvGraphicFramePr>
        <p:xfrm>
          <a:off x="228600" y="1600200"/>
          <a:ext cx="6766560" cy="3814103"/>
        </p:xfrm>
        <a:graphic>
          <a:graphicData uri="http://schemas.openxmlformats.org/drawingml/2006/table">
            <a:tbl>
              <a:tblPr/>
              <a:tblGrid>
                <a:gridCol w="1905000">
                  <a:extLst>
                    <a:ext uri="{9D8B030D-6E8A-4147-A177-3AD203B41FA5}">
                      <a16:colId xmlns:a16="http://schemas.microsoft.com/office/drawing/2014/main" val="902913893"/>
                    </a:ext>
                  </a:extLst>
                </a:gridCol>
                <a:gridCol w="1600200">
                  <a:extLst>
                    <a:ext uri="{9D8B030D-6E8A-4147-A177-3AD203B41FA5}">
                      <a16:colId xmlns:a16="http://schemas.microsoft.com/office/drawing/2014/main" val="506295764"/>
                    </a:ext>
                  </a:extLst>
                </a:gridCol>
                <a:gridCol w="1569720">
                  <a:extLst>
                    <a:ext uri="{9D8B030D-6E8A-4147-A177-3AD203B41FA5}">
                      <a16:colId xmlns:a16="http://schemas.microsoft.com/office/drawing/2014/main" val="2526191248"/>
                    </a:ext>
                  </a:extLst>
                </a:gridCol>
                <a:gridCol w="1691640">
                  <a:extLst>
                    <a:ext uri="{9D8B030D-6E8A-4147-A177-3AD203B41FA5}">
                      <a16:colId xmlns:a16="http://schemas.microsoft.com/office/drawing/2014/main" val="3728211517"/>
                    </a:ext>
                  </a:extLst>
                </a:gridCol>
              </a:tblGrid>
              <a:tr h="774563">
                <a:tc>
                  <a:txBody>
                    <a:bodyPr/>
                    <a:lstStyle/>
                    <a:p>
                      <a:pPr algn="l" fontAlgn="b"/>
                      <a:endParaRPr lang="en-US" sz="1600" b="0" i="0" u="none" strike="noStrike" dirty="0">
                        <a:solidFill>
                          <a:srgbClr val="000000"/>
                        </a:solidFill>
                        <a:effectLst/>
                        <a:latin typeface="Calibri" panose="020F0502020204030204" pitchFamily="34" charset="0"/>
                      </a:endParaRPr>
                    </a:p>
                  </a:txBody>
                  <a:tcPr marL="6363" marR="6363" marT="6363" marB="0" anchor="b">
                    <a:lnL>
                      <a:noFill/>
                    </a:lnL>
                    <a:lnR>
                      <a:noFill/>
                    </a:lnR>
                    <a:lnT>
                      <a:noFill/>
                    </a:lnT>
                    <a:lnB>
                      <a:noFill/>
                    </a:lnB>
                  </a:tcPr>
                </a:tc>
                <a:tc>
                  <a:txBody>
                    <a:bodyPr/>
                    <a:lstStyle/>
                    <a:p>
                      <a:pPr algn="ctr" fontAlgn="ctr"/>
                      <a:r>
                        <a:rPr lang="en-US" sz="2400" b="0" i="0" u="none" strike="noStrike" dirty="0">
                          <a:solidFill>
                            <a:srgbClr val="000000"/>
                          </a:solidFill>
                          <a:effectLst/>
                          <a:latin typeface="Calibri" panose="020F0502020204030204" pitchFamily="34" charset="0"/>
                        </a:rPr>
                        <a:t>Large Welfare</a:t>
                      </a:r>
                    </a:p>
                  </a:txBody>
                  <a:tcPr marL="6363" marR="6363" marT="636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Small Welfare</a:t>
                      </a:r>
                    </a:p>
                  </a:txBody>
                  <a:tcPr marL="6363" marR="6363" marT="636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No </a:t>
                      </a:r>
                    </a:p>
                    <a:p>
                      <a:pPr algn="ctr" fontAlgn="ctr"/>
                      <a:r>
                        <a:rPr lang="en-US" sz="2400" b="0" i="0" u="none" strike="noStrike" dirty="0">
                          <a:solidFill>
                            <a:srgbClr val="000000"/>
                          </a:solidFill>
                          <a:effectLst/>
                          <a:latin typeface="Calibri" panose="020F0502020204030204" pitchFamily="34" charset="0"/>
                        </a:rPr>
                        <a:t>Welfare</a:t>
                      </a:r>
                    </a:p>
                  </a:txBody>
                  <a:tcPr marL="6363" marR="6363" marT="6363"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653889"/>
                  </a:ext>
                </a:extLst>
              </a:tr>
              <a:tr h="1013180">
                <a:tc>
                  <a:txBody>
                    <a:bodyPr/>
                    <a:lstStyle/>
                    <a:p>
                      <a:pPr algn="ctr" fontAlgn="ctr"/>
                      <a:r>
                        <a:rPr lang="en-US" sz="2400" b="0" i="0" u="none" strike="noStrike" dirty="0">
                          <a:solidFill>
                            <a:srgbClr val="000000"/>
                          </a:solidFill>
                          <a:effectLst/>
                          <a:latin typeface="Calibri" panose="020F0502020204030204" pitchFamily="34" charset="0"/>
                        </a:rPr>
                        <a:t>Large Proxy</a:t>
                      </a:r>
                    </a:p>
                  </a:txBody>
                  <a:tcPr marL="6363" marR="6363" marT="636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92217"/>
                  </a:ext>
                </a:extLst>
              </a:tr>
              <a:tr h="1013180">
                <a:tc>
                  <a:txBody>
                    <a:bodyPr/>
                    <a:lstStyle/>
                    <a:p>
                      <a:pPr algn="ctr" fontAlgn="ctr"/>
                      <a:r>
                        <a:rPr lang="en-US" sz="2400" b="0" i="0" u="none" strike="noStrike" dirty="0">
                          <a:solidFill>
                            <a:srgbClr val="000000"/>
                          </a:solidFill>
                          <a:effectLst/>
                          <a:latin typeface="Calibri" panose="020F0502020204030204" pitchFamily="34" charset="0"/>
                        </a:rPr>
                        <a:t>Small Proxy</a:t>
                      </a:r>
                    </a:p>
                  </a:txBody>
                  <a:tcPr marL="6363" marR="6363" marT="6363" marB="0" anchor="ctr">
                    <a:lnL>
                      <a:noFill/>
                    </a:lnL>
                    <a:lnR w="6350" cap="flat" cmpd="sng" algn="ctr">
                      <a:no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257968"/>
                  </a:ext>
                </a:extLst>
              </a:tr>
              <a:tr h="1013180">
                <a:tc>
                  <a:txBody>
                    <a:bodyPr/>
                    <a:lstStyle/>
                    <a:p>
                      <a:pPr algn="ctr" fontAlgn="ctr"/>
                      <a:r>
                        <a:rPr lang="en-US" sz="2400" b="0" i="0" u="none" strike="noStrike" dirty="0">
                          <a:solidFill>
                            <a:srgbClr val="000000"/>
                          </a:solidFill>
                          <a:effectLst/>
                          <a:latin typeface="Calibri" panose="020F0502020204030204" pitchFamily="34" charset="0"/>
                        </a:rPr>
                        <a:t>No Proxy</a:t>
                      </a:r>
                    </a:p>
                  </a:txBody>
                  <a:tcPr marL="6363" marR="6363" marT="6363" marB="0" anchor="ctr">
                    <a:lnL>
                      <a:noFill/>
                    </a:lnL>
                    <a:lnR w="6350" cap="flat" cmpd="sng" algn="ctr">
                      <a:no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343680"/>
                  </a:ext>
                </a:extLst>
              </a:tr>
            </a:tbl>
          </a:graphicData>
        </a:graphic>
      </p:graphicFrame>
      <p:sp>
        <p:nvSpPr>
          <p:cNvPr id="5" name="TextBox 4">
            <a:extLst>
              <a:ext uri="{FF2B5EF4-FFF2-40B4-BE49-F238E27FC236}">
                <a16:creationId xmlns:a16="http://schemas.microsoft.com/office/drawing/2014/main" id="{0EC1DB47-1748-4537-B062-CF51FFB3F269}"/>
              </a:ext>
            </a:extLst>
          </p:cNvPr>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415658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thinking about nudge effects</a:t>
            </a:r>
          </a:p>
        </p:txBody>
      </p:sp>
      <p:graphicFrame>
        <p:nvGraphicFramePr>
          <p:cNvPr id="6" name="Table 5"/>
          <p:cNvGraphicFramePr>
            <a:graphicFrameLocks noGrp="1"/>
          </p:cNvGraphicFramePr>
          <p:nvPr/>
        </p:nvGraphicFramePr>
        <p:xfrm>
          <a:off x="228600" y="1600200"/>
          <a:ext cx="6766560" cy="3814103"/>
        </p:xfrm>
        <a:graphic>
          <a:graphicData uri="http://schemas.openxmlformats.org/drawingml/2006/table">
            <a:tbl>
              <a:tblPr/>
              <a:tblGrid>
                <a:gridCol w="1905000">
                  <a:extLst>
                    <a:ext uri="{9D8B030D-6E8A-4147-A177-3AD203B41FA5}">
                      <a16:colId xmlns:a16="http://schemas.microsoft.com/office/drawing/2014/main" val="902913893"/>
                    </a:ext>
                  </a:extLst>
                </a:gridCol>
                <a:gridCol w="1600200">
                  <a:extLst>
                    <a:ext uri="{9D8B030D-6E8A-4147-A177-3AD203B41FA5}">
                      <a16:colId xmlns:a16="http://schemas.microsoft.com/office/drawing/2014/main" val="506295764"/>
                    </a:ext>
                  </a:extLst>
                </a:gridCol>
                <a:gridCol w="1569720">
                  <a:extLst>
                    <a:ext uri="{9D8B030D-6E8A-4147-A177-3AD203B41FA5}">
                      <a16:colId xmlns:a16="http://schemas.microsoft.com/office/drawing/2014/main" val="2526191248"/>
                    </a:ext>
                  </a:extLst>
                </a:gridCol>
                <a:gridCol w="1691640">
                  <a:extLst>
                    <a:ext uri="{9D8B030D-6E8A-4147-A177-3AD203B41FA5}">
                      <a16:colId xmlns:a16="http://schemas.microsoft.com/office/drawing/2014/main" val="3728211517"/>
                    </a:ext>
                  </a:extLst>
                </a:gridCol>
              </a:tblGrid>
              <a:tr h="774563">
                <a:tc>
                  <a:txBody>
                    <a:bodyPr/>
                    <a:lstStyle/>
                    <a:p>
                      <a:pPr algn="l" fontAlgn="b"/>
                      <a:endParaRPr lang="en-US" sz="1600" b="0" i="0" u="none" strike="noStrike" dirty="0">
                        <a:solidFill>
                          <a:srgbClr val="000000"/>
                        </a:solidFill>
                        <a:effectLst/>
                        <a:latin typeface="Calibri" panose="020F0502020204030204" pitchFamily="34" charset="0"/>
                      </a:endParaRPr>
                    </a:p>
                  </a:txBody>
                  <a:tcPr marL="6363" marR="6363" marT="6363" marB="0" anchor="b">
                    <a:lnL>
                      <a:noFill/>
                    </a:lnL>
                    <a:lnR>
                      <a:noFill/>
                    </a:lnR>
                    <a:lnT>
                      <a:noFill/>
                    </a:lnT>
                    <a:lnB>
                      <a:noFill/>
                    </a:lnB>
                  </a:tcPr>
                </a:tc>
                <a:tc>
                  <a:txBody>
                    <a:bodyPr/>
                    <a:lstStyle/>
                    <a:p>
                      <a:pPr algn="ctr" fontAlgn="ctr"/>
                      <a:r>
                        <a:rPr lang="en-US" sz="2400" b="0" i="0" u="none" strike="noStrike" dirty="0">
                          <a:solidFill>
                            <a:srgbClr val="000000"/>
                          </a:solidFill>
                          <a:effectLst/>
                          <a:latin typeface="Calibri" panose="020F0502020204030204" pitchFamily="34" charset="0"/>
                        </a:rPr>
                        <a:t>Large Welfare</a:t>
                      </a:r>
                    </a:p>
                  </a:txBody>
                  <a:tcPr marL="6363" marR="6363" marT="636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Small Welfare</a:t>
                      </a:r>
                    </a:p>
                  </a:txBody>
                  <a:tcPr marL="6363" marR="6363" marT="636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No </a:t>
                      </a:r>
                    </a:p>
                    <a:p>
                      <a:pPr algn="ctr" fontAlgn="ctr"/>
                      <a:r>
                        <a:rPr lang="en-US" sz="2400" b="0" i="0" u="none" strike="noStrike" dirty="0">
                          <a:solidFill>
                            <a:srgbClr val="000000"/>
                          </a:solidFill>
                          <a:effectLst/>
                          <a:latin typeface="Calibri" panose="020F0502020204030204" pitchFamily="34" charset="0"/>
                        </a:rPr>
                        <a:t>Welfare</a:t>
                      </a:r>
                    </a:p>
                  </a:txBody>
                  <a:tcPr marL="6363" marR="6363" marT="6363"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653889"/>
                  </a:ext>
                </a:extLst>
              </a:tr>
              <a:tr h="1013180">
                <a:tc>
                  <a:txBody>
                    <a:bodyPr/>
                    <a:lstStyle/>
                    <a:p>
                      <a:pPr algn="ctr" fontAlgn="ctr"/>
                      <a:r>
                        <a:rPr lang="en-US" sz="2400" b="0" i="0" u="none" strike="noStrike" dirty="0">
                          <a:solidFill>
                            <a:srgbClr val="000000"/>
                          </a:solidFill>
                          <a:effectLst/>
                          <a:latin typeface="Calibri" panose="020F0502020204030204" pitchFamily="34" charset="0"/>
                        </a:rPr>
                        <a:t>Large Proxy</a:t>
                      </a:r>
                    </a:p>
                  </a:txBody>
                  <a:tcPr marL="6363" marR="6363" marT="636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592217"/>
                  </a:ext>
                </a:extLst>
              </a:tr>
              <a:tr h="1013180">
                <a:tc>
                  <a:txBody>
                    <a:bodyPr/>
                    <a:lstStyle/>
                    <a:p>
                      <a:pPr algn="ctr" fontAlgn="ctr"/>
                      <a:r>
                        <a:rPr lang="en-US" sz="2400" b="0" i="0" u="none" strike="noStrike" dirty="0">
                          <a:solidFill>
                            <a:srgbClr val="000000"/>
                          </a:solidFill>
                          <a:effectLst/>
                          <a:latin typeface="Calibri" panose="020F0502020204030204" pitchFamily="34" charset="0"/>
                        </a:rPr>
                        <a:t>Small Proxy</a:t>
                      </a:r>
                    </a:p>
                  </a:txBody>
                  <a:tcPr marL="6363" marR="6363" marT="6363" marB="0" anchor="ctr">
                    <a:lnL>
                      <a:noFill/>
                    </a:lnL>
                    <a:lnR w="6350" cap="flat" cmpd="sng" algn="ctr">
                      <a:no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43257968"/>
                  </a:ext>
                </a:extLst>
              </a:tr>
              <a:tr h="1013180">
                <a:tc>
                  <a:txBody>
                    <a:bodyPr/>
                    <a:lstStyle/>
                    <a:p>
                      <a:pPr algn="ctr" fontAlgn="ctr"/>
                      <a:r>
                        <a:rPr lang="en-US" sz="2400" b="0" i="0" u="none" strike="noStrike" dirty="0">
                          <a:solidFill>
                            <a:srgbClr val="000000"/>
                          </a:solidFill>
                          <a:effectLst/>
                          <a:latin typeface="Calibri" panose="020F0502020204030204" pitchFamily="34" charset="0"/>
                        </a:rPr>
                        <a:t>No Proxy</a:t>
                      </a:r>
                    </a:p>
                  </a:txBody>
                  <a:tcPr marL="6363" marR="6363" marT="6363" marB="0" anchor="ctr">
                    <a:lnL>
                      <a:noFill/>
                    </a:lnL>
                    <a:lnR w="6350" cap="flat" cmpd="sng" algn="ctr">
                      <a:noFill/>
                      <a:prstDash val="solid"/>
                      <a:round/>
                      <a:headEnd type="none" w="med" len="med"/>
                      <a:tailEnd type="none" w="med" len="med"/>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6363" marR="6363" marT="636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43343680"/>
                  </a:ext>
                </a:extLst>
              </a:tr>
            </a:tbl>
          </a:graphicData>
        </a:graphic>
      </p:graphicFrame>
      <p:sp>
        <p:nvSpPr>
          <p:cNvPr id="5" name="TextBox 4">
            <a:extLst>
              <a:ext uri="{FF2B5EF4-FFF2-40B4-BE49-F238E27FC236}">
                <a16:creationId xmlns:a16="http://schemas.microsoft.com/office/drawing/2014/main" id="{B79CB355-4222-4588-B451-C4243CEADE03}"/>
              </a:ext>
            </a:extLst>
          </p:cNvPr>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911350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alpha val="0"/>
          </a:srgbClr>
        </a:solidFill>
        <a:effectLst/>
      </p:bgPr>
    </p:bg>
    <p:spTree>
      <p:nvGrpSpPr>
        <p:cNvPr id="1" name=""/>
        <p:cNvGrpSpPr/>
        <p:nvPr/>
      </p:nvGrpSpPr>
      <p:grpSpPr>
        <a:xfrm>
          <a:off x="0" y="0"/>
          <a:ext cx="0" cy="0"/>
          <a:chOff x="0" y="0"/>
          <a:chExt cx="0" cy="0"/>
        </a:xfrm>
      </p:grpSpPr>
      <p:pic>
        <p:nvPicPr>
          <p:cNvPr id="3" name="Picture 2" descr="http://www.lakesregionrealestatenews.com/wp-content/uploads/2009/11/hurdle-too-high.jpg"/>
          <p:cNvPicPr>
            <a:picLocks noChangeAspect="1" noChangeArrowheads="1"/>
          </p:cNvPicPr>
          <p:nvPr/>
        </p:nvPicPr>
        <p:blipFill>
          <a:blip r:embed="rId2" cstate="print"/>
          <a:srcRect t="4241" r="33784" b="3708"/>
          <a:stretch>
            <a:fillRect/>
          </a:stretch>
        </p:blipFill>
        <p:spPr bwMode="auto">
          <a:xfrm flipH="1">
            <a:off x="4302185" y="3941414"/>
            <a:ext cx="589128" cy="1069074"/>
          </a:xfrm>
          <a:prstGeom prst="rect">
            <a:avLst/>
          </a:prstGeom>
          <a:noFill/>
        </p:spPr>
      </p:pic>
      <p:sp>
        <p:nvSpPr>
          <p:cNvPr id="5" name="TextBox 4"/>
          <p:cNvSpPr txBox="1"/>
          <p:nvPr/>
        </p:nvSpPr>
        <p:spPr>
          <a:xfrm>
            <a:off x="469902" y="3071819"/>
            <a:ext cx="3223260" cy="1785104"/>
          </a:xfrm>
          <a:prstGeom prst="rect">
            <a:avLst/>
          </a:prstGeom>
          <a:solidFill>
            <a:srgbClr val="C00000"/>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UNDESIRED BEHAVIOR:</a:t>
            </a:r>
          </a:p>
          <a:p>
            <a:pPr algn="ctr"/>
            <a:r>
              <a:rPr lang="en-US" sz="2800" dirty="0">
                <a:solidFill>
                  <a:prstClr val="white"/>
                </a:solidFill>
                <a:latin typeface="Franklin Gothic Medium" pitchFamily="34" charset="0"/>
                <a:cs typeface="+mn-cs"/>
              </a:rPr>
              <a:t>Non-participation</a:t>
            </a:r>
          </a:p>
        </p:txBody>
      </p:sp>
      <p:sp>
        <p:nvSpPr>
          <p:cNvPr id="6" name="TextBox 5"/>
          <p:cNvSpPr txBox="1"/>
          <p:nvPr/>
        </p:nvSpPr>
        <p:spPr>
          <a:xfrm>
            <a:off x="5492928" y="3071819"/>
            <a:ext cx="3223260" cy="1846659"/>
          </a:xfrm>
          <a:prstGeom prst="rect">
            <a:avLst/>
          </a:prstGeom>
          <a:solidFill>
            <a:srgbClr val="0CAC2A"/>
          </a:solidFill>
        </p:spPr>
        <p:txBody>
          <a:bodyPr wrap="square" lIns="182880" tIns="182880" rIns="182880" bIns="182880" rtlCol="0">
            <a:spAutoFit/>
          </a:bodyPr>
          <a:lstStyle/>
          <a:p>
            <a:pPr algn="ctr"/>
            <a:r>
              <a:rPr lang="en-US" sz="3200" dirty="0">
                <a:solidFill>
                  <a:prstClr val="white"/>
                </a:solidFill>
                <a:latin typeface="Franklin Gothic Medium" pitchFamily="34" charset="0"/>
                <a:cs typeface="+mn-cs"/>
              </a:rPr>
              <a:t>DESIRED BEHAVIOR:</a:t>
            </a:r>
          </a:p>
          <a:p>
            <a:pPr algn="ctr"/>
            <a:r>
              <a:rPr lang="en-US" sz="3200" dirty="0">
                <a:solidFill>
                  <a:prstClr val="white"/>
                </a:solidFill>
                <a:latin typeface="Franklin Gothic Medium" pitchFamily="34" charset="0"/>
                <a:cs typeface="+mn-cs"/>
              </a:rPr>
              <a:t>participation</a:t>
            </a:r>
          </a:p>
        </p:txBody>
      </p:sp>
      <p:sp>
        <p:nvSpPr>
          <p:cNvPr id="7" name="TextBox 6"/>
          <p:cNvSpPr txBox="1"/>
          <p:nvPr/>
        </p:nvSpPr>
        <p:spPr>
          <a:xfrm>
            <a:off x="3154709" y="1713583"/>
            <a:ext cx="3153236" cy="523220"/>
          </a:xfrm>
          <a:prstGeom prst="rect">
            <a:avLst/>
          </a:prstGeom>
          <a:noFill/>
        </p:spPr>
        <p:txBody>
          <a:bodyPr wrap="none" rtlCol="0">
            <a:spAutoFit/>
          </a:bodyPr>
          <a:lstStyle/>
          <a:p>
            <a:pPr algn="ctr"/>
            <a:r>
              <a:rPr lang="en-US" sz="2800" dirty="0">
                <a:solidFill>
                  <a:srgbClr val="000000"/>
                </a:solidFill>
                <a:latin typeface="Franklin Gothic Medium" pitchFamily="34" charset="0"/>
                <a:cs typeface="+mn-cs"/>
              </a:rPr>
              <a:t>PROCRASTINATION</a:t>
            </a:r>
          </a:p>
        </p:txBody>
      </p:sp>
      <p:sp>
        <p:nvSpPr>
          <p:cNvPr id="8" name="TextBox 7"/>
          <p:cNvSpPr txBox="1"/>
          <p:nvPr/>
        </p:nvSpPr>
        <p:spPr>
          <a:xfrm>
            <a:off x="2902851" y="493491"/>
            <a:ext cx="3531736" cy="584775"/>
          </a:xfrm>
          <a:prstGeom prst="rect">
            <a:avLst/>
          </a:prstGeom>
          <a:noFill/>
        </p:spPr>
        <p:txBody>
          <a:bodyPr wrap="none" rtlCol="0">
            <a:spAutoFit/>
          </a:bodyPr>
          <a:lstStyle/>
          <a:p>
            <a:r>
              <a:rPr lang="en-US" sz="3200" b="1" dirty="0">
                <a:solidFill>
                  <a:srgbClr val="000000"/>
                </a:solidFill>
                <a:cs typeface="+mn-cs"/>
              </a:rPr>
              <a:t>Quick enrollment</a:t>
            </a:r>
          </a:p>
        </p:txBody>
      </p:sp>
      <p:sp>
        <p:nvSpPr>
          <p:cNvPr id="9" name="TextBox 8"/>
          <p:cNvSpPr txBox="1"/>
          <p:nvPr/>
        </p:nvSpPr>
        <p:spPr>
          <a:xfrm>
            <a:off x="1175651" y="4891320"/>
            <a:ext cx="1642309" cy="369332"/>
          </a:xfrm>
          <a:prstGeom prst="rect">
            <a:avLst/>
          </a:prstGeom>
          <a:noFill/>
        </p:spPr>
        <p:txBody>
          <a:bodyPr wrap="none" rtlCol="0">
            <a:spAutoFit/>
          </a:bodyPr>
          <a:lstStyle/>
          <a:p>
            <a:r>
              <a:rPr lang="en-US" sz="1800" b="1" dirty="0">
                <a:solidFill>
                  <a:srgbClr val="000000"/>
                </a:solidFill>
                <a:cs typeface="+mn-cs"/>
              </a:rPr>
              <a:t>START HERE</a:t>
            </a:r>
          </a:p>
        </p:txBody>
      </p:sp>
      <p:sp>
        <p:nvSpPr>
          <p:cNvPr id="10" name="TextBox 9"/>
          <p:cNvSpPr txBox="1"/>
          <p:nvPr/>
        </p:nvSpPr>
        <p:spPr>
          <a:xfrm>
            <a:off x="3356926" y="6248400"/>
            <a:ext cx="5801588" cy="461665"/>
          </a:xfrm>
          <a:prstGeom prst="rect">
            <a:avLst/>
          </a:prstGeom>
          <a:noFill/>
        </p:spPr>
        <p:txBody>
          <a:bodyPr wrap="none" rtlCol="0">
            <a:spAutoFit/>
          </a:bodyPr>
          <a:lstStyle/>
          <a:p>
            <a:r>
              <a:rPr lang="en-US" sz="2400" dirty="0" err="1">
                <a:solidFill>
                  <a:srgbClr val="040404"/>
                </a:solidFill>
              </a:rPr>
              <a:t>Beshears</a:t>
            </a:r>
            <a:r>
              <a:rPr lang="en-US" sz="2400" dirty="0">
                <a:solidFill>
                  <a:srgbClr val="040404"/>
                </a:solidFill>
              </a:rPr>
              <a:t>, Choi, </a:t>
            </a:r>
            <a:r>
              <a:rPr lang="en-US" sz="2400" dirty="0" err="1">
                <a:solidFill>
                  <a:srgbClr val="040404"/>
                </a:solidFill>
              </a:rPr>
              <a:t>Laibson</a:t>
            </a:r>
            <a:r>
              <a:rPr lang="en-US" sz="2400" dirty="0">
                <a:solidFill>
                  <a:srgbClr val="040404"/>
                </a:solidFill>
              </a:rPr>
              <a:t>, </a:t>
            </a:r>
            <a:r>
              <a:rPr lang="en-US" sz="2400" dirty="0" err="1">
                <a:solidFill>
                  <a:srgbClr val="040404"/>
                </a:solidFill>
              </a:rPr>
              <a:t>Madrian</a:t>
            </a:r>
            <a:r>
              <a:rPr lang="en-US" sz="2400" dirty="0">
                <a:solidFill>
                  <a:srgbClr val="040404"/>
                </a:solidFill>
              </a:rPr>
              <a:t> (2013)</a:t>
            </a:r>
          </a:p>
        </p:txBody>
      </p:sp>
    </p:spTree>
    <p:extLst>
      <p:ext uri="{BB962C8B-B14F-4D97-AF65-F5344CB8AC3E}">
        <p14:creationId xmlns:p14="http://schemas.microsoft.com/office/powerpoint/2010/main" val="770976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0"/>
                                        <p:tgtEl>
                                          <p:spTgt spid="7"/>
                                        </p:tgtEl>
                                      </p:cBhvr>
                                    </p:animEffect>
                                    <p:set>
                                      <p:cBhvr>
                                        <p:cTn id="7"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 y="152400"/>
            <a:ext cx="8970264" cy="1143000"/>
          </a:xfrm>
        </p:spPr>
        <p:txBody>
          <a:bodyPr/>
          <a:lstStyle/>
          <a:p>
            <a:r>
              <a:rPr lang="en-US" dirty="0"/>
              <a:t>Illustrative cases</a:t>
            </a:r>
          </a:p>
        </p:txBody>
      </p:sp>
      <p:graphicFrame>
        <p:nvGraphicFramePr>
          <p:cNvPr id="6" name="Table 5"/>
          <p:cNvGraphicFramePr>
            <a:graphicFrameLocks noGrp="1"/>
          </p:cNvGraphicFramePr>
          <p:nvPr/>
        </p:nvGraphicFramePr>
        <p:xfrm>
          <a:off x="-990600" y="982792"/>
          <a:ext cx="9906000" cy="5418008"/>
        </p:xfrm>
        <a:graphic>
          <a:graphicData uri="http://schemas.openxmlformats.org/drawingml/2006/table">
            <a:tbl>
              <a:tblPr/>
              <a:tblGrid>
                <a:gridCol w="2788851">
                  <a:extLst>
                    <a:ext uri="{9D8B030D-6E8A-4147-A177-3AD203B41FA5}">
                      <a16:colId xmlns:a16="http://schemas.microsoft.com/office/drawing/2014/main" val="902913893"/>
                    </a:ext>
                  </a:extLst>
                </a:gridCol>
                <a:gridCol w="2342636">
                  <a:extLst>
                    <a:ext uri="{9D8B030D-6E8A-4147-A177-3AD203B41FA5}">
                      <a16:colId xmlns:a16="http://schemas.microsoft.com/office/drawing/2014/main" val="506295764"/>
                    </a:ext>
                  </a:extLst>
                </a:gridCol>
                <a:gridCol w="2415942">
                  <a:extLst>
                    <a:ext uri="{9D8B030D-6E8A-4147-A177-3AD203B41FA5}">
                      <a16:colId xmlns:a16="http://schemas.microsoft.com/office/drawing/2014/main" val="2526191248"/>
                    </a:ext>
                  </a:extLst>
                </a:gridCol>
                <a:gridCol w="2358571">
                  <a:extLst>
                    <a:ext uri="{9D8B030D-6E8A-4147-A177-3AD203B41FA5}">
                      <a16:colId xmlns:a16="http://schemas.microsoft.com/office/drawing/2014/main" val="3728211517"/>
                    </a:ext>
                  </a:extLst>
                </a:gridCol>
              </a:tblGrid>
              <a:tr h="1021323">
                <a:tc>
                  <a:txBody>
                    <a:bodyPr/>
                    <a:lstStyle/>
                    <a:p>
                      <a:pPr algn="l" fontAlgn="b"/>
                      <a:endParaRPr lang="en-US" sz="1600" b="0" i="0" u="none" strike="noStrike" dirty="0">
                        <a:solidFill>
                          <a:srgbClr val="000000"/>
                        </a:solidFill>
                        <a:effectLst/>
                        <a:latin typeface="Calibri" panose="020F0502020204030204" pitchFamily="34" charset="0"/>
                      </a:endParaRPr>
                    </a:p>
                  </a:txBody>
                  <a:tcPr marL="6363" marR="6363" marT="6363" marB="0" anchor="b">
                    <a:lnL>
                      <a:noFill/>
                    </a:lnL>
                    <a:lnR>
                      <a:noFill/>
                    </a:lnR>
                    <a:lnT>
                      <a:noFill/>
                    </a:lnT>
                    <a:lnB>
                      <a:noFill/>
                    </a:lnB>
                  </a:tcPr>
                </a:tc>
                <a:tc>
                  <a:txBody>
                    <a:bodyPr/>
                    <a:lstStyle/>
                    <a:p>
                      <a:pPr algn="ctr" fontAlgn="ctr"/>
                      <a:r>
                        <a:rPr lang="en-US" sz="2400" b="0" i="0" u="none" strike="noStrike" dirty="0">
                          <a:solidFill>
                            <a:srgbClr val="000000"/>
                          </a:solidFill>
                          <a:effectLst/>
                          <a:latin typeface="Calibri" panose="020F0502020204030204" pitchFamily="34" charset="0"/>
                        </a:rPr>
                        <a:t>Large Welfare</a:t>
                      </a:r>
                    </a:p>
                  </a:txBody>
                  <a:tcPr marL="6363" marR="6363" marT="636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Small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No Welfare</a:t>
                      </a:r>
                    </a:p>
                  </a:txBody>
                  <a:tcPr marL="6363" marR="6363" marT="6363"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653889"/>
                  </a:ext>
                </a:extLst>
              </a:tr>
              <a:tr h="1335959">
                <a:tc>
                  <a:txBody>
                    <a:bodyPr/>
                    <a:lstStyle/>
                    <a:p>
                      <a:pPr algn="r" fontAlgn="ctr"/>
                      <a:r>
                        <a:rPr lang="en-US" sz="2400" b="0" i="0" u="none" strike="noStrike" dirty="0">
                          <a:solidFill>
                            <a:srgbClr val="000000"/>
                          </a:solidFill>
                          <a:effectLst/>
                          <a:latin typeface="Calibri" panose="020F0502020204030204" pitchFamily="34" charset="0"/>
                        </a:rPr>
                        <a:t>Large </a:t>
                      </a:r>
                      <a:r>
                        <a:rPr lang="en-US" sz="2400" b="0" i="0" u="none" strike="noStrike" dirty="0" err="1">
                          <a:solidFill>
                            <a:srgbClr val="000000"/>
                          </a:solidFill>
                          <a:effectLst/>
                          <a:latin typeface="Calibri" panose="020F0502020204030204" pitchFamily="34" charset="0"/>
                        </a:rPr>
                        <a:t>Proxy</a:t>
                      </a:r>
                      <a:r>
                        <a:rPr lang="en-US" sz="2400" b="0" i="0" u="none" strike="noStrike" dirty="0" err="1">
                          <a:solidFill>
                            <a:schemeClr val="bg1"/>
                          </a:solidFill>
                          <a:effectLst/>
                          <a:latin typeface="Calibri" panose="020F0502020204030204" pitchFamily="34" charset="0"/>
                        </a:rPr>
                        <a:t>x</a:t>
                      </a:r>
                      <a:r>
                        <a:rPr lang="en-US" sz="2400" b="0" i="0" u="none" strike="noStrike" dirty="0">
                          <a:solidFill>
                            <a:srgbClr val="000000"/>
                          </a:solidFill>
                          <a:effectLst/>
                          <a:latin typeface="Calibri" panose="020F0502020204030204" pitchFamily="34" charset="0"/>
                        </a:rPr>
                        <a:t>   </a:t>
                      </a:r>
                    </a:p>
                  </a:txBody>
                  <a:tcPr marL="6363" marR="6363" marT="6363"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fontAlgn="b"/>
                      <a:r>
                        <a:rPr lang="en-US" sz="2000" b="0" i="0" u="none" strike="noStrike" dirty="0" err="1">
                          <a:solidFill>
                            <a:srgbClr val="000000"/>
                          </a:solidFill>
                          <a:effectLst/>
                          <a:latin typeface="Calibri" panose="020F0502020204030204" pitchFamily="34" charset="0"/>
                        </a:rPr>
                        <a:t>Bettinger</a:t>
                      </a:r>
                      <a:r>
                        <a:rPr lang="en-US" sz="2000" b="0" i="0" u="none" strike="noStrike" dirty="0">
                          <a:solidFill>
                            <a:srgbClr val="000000"/>
                          </a:solidFill>
                          <a:effectLst/>
                          <a:latin typeface="Calibri" panose="020F0502020204030204" pitchFamily="34" charset="0"/>
                        </a:rPr>
                        <a:t> et al </a:t>
                      </a:r>
                    </a:p>
                    <a:p>
                      <a:pPr algn="ctr" fontAlgn="b"/>
                      <a:r>
                        <a:rPr lang="en-US" sz="2000" b="0" i="0" u="none" strike="noStrike" dirty="0">
                          <a:solidFill>
                            <a:srgbClr val="000000"/>
                          </a:solidFill>
                          <a:effectLst/>
                          <a:latin typeface="Calibri" panose="020F0502020204030204" pitchFamily="34" charset="0"/>
                        </a:rPr>
                        <a:t>(2012)</a:t>
                      </a:r>
                    </a:p>
                    <a:p>
                      <a:pPr algn="ctr" fontAlgn="b"/>
                      <a:endParaRPr lang="en-US" sz="2000" b="0" i="0" u="none" strike="noStrike" dirty="0">
                        <a:solidFill>
                          <a:srgbClr val="000000"/>
                        </a:solidFill>
                        <a:effectLst/>
                        <a:latin typeface="Calibri" panose="020F0502020204030204" pitchFamily="34" charset="0"/>
                      </a:endParaRPr>
                    </a:p>
                    <a:p>
                      <a:pPr algn="ctr" fontAlgn="b"/>
                      <a:r>
                        <a:rPr lang="en-US" sz="2000" b="0" i="0" u="none" strike="noStrike" dirty="0">
                          <a:solidFill>
                            <a:srgbClr val="000000"/>
                          </a:solidFill>
                          <a:effectLst/>
                          <a:latin typeface="Calibri" panose="020F0502020204030204" pitchFamily="34" charset="0"/>
                        </a:rPr>
                        <a:t>FAFSA </a:t>
                      </a:r>
                      <a:r>
                        <a:rPr lang="en-US" sz="2000" b="0" i="0" u="none" strike="noStrike" baseline="0" dirty="0">
                          <a:solidFill>
                            <a:srgbClr val="000000"/>
                          </a:solidFill>
                          <a:effectLst/>
                          <a:latin typeface="Calibri" panose="020F0502020204030204" pitchFamily="34" charset="0"/>
                        </a:rPr>
                        <a:t>assistance</a:t>
                      </a:r>
                      <a:endParaRPr lang="en-US" sz="2000" b="0" i="0" u="none" strike="noStrike" dirty="0">
                        <a:solidFill>
                          <a:srgbClr val="000000"/>
                        </a:solidFill>
                        <a:effectLst/>
                        <a:latin typeface="Calibri" panose="020F0502020204030204" pitchFamily="34" charset="0"/>
                      </a:endParaRPr>
                    </a:p>
                  </a:txBody>
                  <a:tcPr marL="6363" marR="6363" marT="63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 </a:t>
                      </a:r>
                      <a:r>
                        <a:rPr lang="en-US" sz="2000" b="0" i="0" u="none" strike="noStrike" dirty="0" err="1">
                          <a:solidFill>
                            <a:schemeClr val="tx1"/>
                          </a:solidFill>
                          <a:effectLst/>
                          <a:latin typeface="Calibri" panose="020F0502020204030204" pitchFamily="34" charset="0"/>
                        </a:rPr>
                        <a:t>Madrian</a:t>
                      </a:r>
                      <a:r>
                        <a:rPr lang="en-US" sz="2000" b="0" i="0" u="none" strike="noStrike" dirty="0">
                          <a:solidFill>
                            <a:schemeClr val="tx1"/>
                          </a:solidFill>
                          <a:effectLst/>
                          <a:latin typeface="Calibri" panose="020F0502020204030204" pitchFamily="34" charset="0"/>
                        </a:rPr>
                        <a:t> &amp; </a:t>
                      </a:r>
                      <a:r>
                        <a:rPr lang="en-US" sz="2000" b="0" i="0" u="none" strike="noStrike" dirty="0" err="1">
                          <a:solidFill>
                            <a:schemeClr val="tx1"/>
                          </a:solidFill>
                          <a:effectLst/>
                          <a:latin typeface="Calibri" panose="020F0502020204030204" pitchFamily="34" charset="0"/>
                        </a:rPr>
                        <a:t>Shea</a:t>
                      </a:r>
                      <a:r>
                        <a:rPr lang="en-US" sz="2000" b="0" i="0" u="none" strike="noStrike" dirty="0">
                          <a:solidFill>
                            <a:schemeClr val="tx1"/>
                          </a:solidFill>
                          <a:effectLst/>
                          <a:latin typeface="Calibri" panose="020F0502020204030204" pitchFamily="34" charset="0"/>
                        </a:rPr>
                        <a:t> (2001)</a:t>
                      </a:r>
                    </a:p>
                    <a:p>
                      <a:pPr algn="ctr" fontAlgn="b"/>
                      <a:endParaRPr lang="en-US" sz="2000" b="0" i="0" u="none" strike="noStrike" dirty="0">
                        <a:solidFill>
                          <a:schemeClr val="tx1"/>
                        </a:solidFill>
                        <a:effectLst/>
                        <a:latin typeface="Calibri" panose="020F0502020204030204" pitchFamily="34" charset="0"/>
                      </a:endParaRPr>
                    </a:p>
                    <a:p>
                      <a:pPr algn="ctr" fontAlgn="b"/>
                      <a:r>
                        <a:rPr lang="en-US" sz="2000" b="0" i="0" u="none" strike="noStrike" dirty="0">
                          <a:solidFill>
                            <a:schemeClr val="tx1"/>
                          </a:solidFill>
                          <a:effectLst/>
                          <a:latin typeface="Calibri" panose="020F0502020204030204" pitchFamily="34" charset="0"/>
                        </a:rPr>
                        <a:t>AE</a:t>
                      </a:r>
                      <a:r>
                        <a:rPr lang="en-US" sz="2000" b="0" i="0" u="none" strike="noStrike" baseline="0" dirty="0">
                          <a:solidFill>
                            <a:schemeClr val="tx1"/>
                          </a:solidFill>
                          <a:effectLst/>
                          <a:latin typeface="Calibri" panose="020F0502020204030204" pitchFamily="34" charset="0"/>
                        </a:rPr>
                        <a:t> in </a:t>
                      </a:r>
                      <a:r>
                        <a:rPr lang="en-US" sz="2000" b="0" i="0" u="none" strike="noStrike" dirty="0">
                          <a:solidFill>
                            <a:schemeClr val="tx1"/>
                          </a:solidFill>
                          <a:effectLst/>
                          <a:latin typeface="Calibri" panose="020F0502020204030204" pitchFamily="34" charset="0"/>
                        </a:rPr>
                        <a:t>401(k) plans</a:t>
                      </a:r>
                    </a:p>
                    <a:p>
                      <a:pPr algn="l" fontAlgn="b"/>
                      <a:endParaRPr lang="en-US" sz="2000" b="0" i="0" u="none" strike="noStrike" dirty="0">
                        <a:solidFill>
                          <a:srgbClr val="000000"/>
                        </a:solidFill>
                        <a:effectLst/>
                        <a:latin typeface="Calibri" panose="020F0502020204030204" pitchFamily="34" charset="0"/>
                      </a:endParaRPr>
                    </a:p>
                  </a:txBody>
                  <a:tcPr marL="6363" marR="6363" marT="636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 Adams et al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(2019) </a:t>
                      </a:r>
                    </a:p>
                    <a:p>
                      <a:pPr algn="ctr" fontAlgn="b"/>
                      <a:r>
                        <a:rPr lang="en-US" sz="2000" b="0" i="0" u="none" strike="noStrike" dirty="0">
                          <a:solidFill>
                            <a:srgbClr val="000000"/>
                          </a:solidFill>
                          <a:effectLst/>
                          <a:latin typeface="Calibri" panose="020F0502020204030204" pitchFamily="34" charset="0"/>
                        </a:rPr>
                        <a:t>Shroud option for automatic minimum credit card payment</a:t>
                      </a:r>
                    </a:p>
                  </a:txBody>
                  <a:tcPr marL="6363" marR="6363" marT="63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592217"/>
                  </a:ext>
                </a:extLst>
              </a:tr>
              <a:tr h="1335959">
                <a:tc>
                  <a:txBody>
                    <a:bodyPr/>
                    <a:lstStyle/>
                    <a:p>
                      <a:pPr algn="r" fontAlgn="ctr"/>
                      <a:r>
                        <a:rPr lang="en-US" sz="2400" b="0" i="0" u="none" strike="noStrike" dirty="0">
                          <a:solidFill>
                            <a:srgbClr val="000000"/>
                          </a:solidFill>
                          <a:effectLst/>
                          <a:latin typeface="Calibri" panose="020F0502020204030204" pitchFamily="34" charset="0"/>
                        </a:rPr>
                        <a:t>Small </a:t>
                      </a:r>
                      <a:r>
                        <a:rPr lang="en-US" sz="2400" b="0" i="0" u="none" strike="noStrike" dirty="0" err="1">
                          <a:solidFill>
                            <a:srgbClr val="000000"/>
                          </a:solidFill>
                          <a:effectLst/>
                          <a:latin typeface="Calibri" panose="020F0502020204030204" pitchFamily="34" charset="0"/>
                        </a:rPr>
                        <a:t>Proxy</a:t>
                      </a:r>
                      <a:r>
                        <a:rPr lang="en-US" sz="2400" b="0" i="0" u="none" strike="noStrike" dirty="0" err="1">
                          <a:solidFill>
                            <a:schemeClr val="bg1"/>
                          </a:solidFill>
                          <a:effectLst/>
                          <a:latin typeface="Calibri" panose="020F0502020204030204" pitchFamily="34" charset="0"/>
                        </a:rPr>
                        <a:t>x</a:t>
                      </a:r>
                      <a:endParaRPr lang="en-US" sz="2400" b="0" i="0" u="none" strike="noStrike" dirty="0">
                        <a:solidFill>
                          <a:srgbClr val="000000"/>
                        </a:solidFill>
                        <a:effectLst/>
                        <a:latin typeface="Calibri" panose="020F0502020204030204" pitchFamily="34" charset="0"/>
                      </a:endParaRPr>
                    </a:p>
                  </a:txBody>
                  <a:tcPr marL="6363" marR="6363" marT="6363" marB="0" anchor="ctr">
                    <a:lnL>
                      <a:noFill/>
                    </a:lnL>
                    <a:lnR w="6350" cap="flat" cmpd="sng" algn="ctr">
                      <a:noFill/>
                      <a:prstDash val="solid"/>
                      <a:round/>
                      <a:headEnd type="none" w="med" len="med"/>
                      <a:tailEnd type="none" w="med" len="med"/>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6363" marR="6363" marT="636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 </a:t>
                      </a:r>
                      <a:r>
                        <a:rPr lang="en-US" sz="2000" b="0" i="0" u="none" strike="noStrike" dirty="0">
                          <a:solidFill>
                            <a:schemeClr val="tx1"/>
                          </a:solidFill>
                          <a:effectLst/>
                          <a:latin typeface="Calibri" panose="020F0502020204030204" pitchFamily="34" charset="0"/>
                        </a:rPr>
                        <a:t>Milkman et al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chemeClr val="tx1"/>
                          </a:solidFill>
                          <a:effectLst/>
                          <a:latin typeface="Calibri" panose="020F0502020204030204" pitchFamily="34" charset="0"/>
                        </a:rPr>
                        <a:t>(2011)</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chemeClr val="tx1"/>
                          </a:solidFill>
                          <a:effectLst/>
                          <a:latin typeface="Calibri" panose="020F0502020204030204" pitchFamily="34" charset="0"/>
                        </a:rPr>
                        <a:t>Implementation intention for</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chemeClr val="tx1"/>
                          </a:solidFill>
                          <a:effectLst/>
                          <a:latin typeface="Calibri" panose="020F0502020204030204" pitchFamily="34" charset="0"/>
                        </a:rPr>
                        <a:t>vaccination</a:t>
                      </a:r>
                    </a:p>
                  </a:txBody>
                  <a:tcPr marL="6363" marR="6363" marT="63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b"/>
                      <a:r>
                        <a:rPr lang="en-US" sz="2000" b="0" i="0" u="none" strike="noStrike" dirty="0">
                          <a:solidFill>
                            <a:srgbClr val="000000"/>
                          </a:solidFill>
                          <a:effectLst/>
                          <a:latin typeface="Calibri" panose="020F0502020204030204" pitchFamily="34" charset="0"/>
                        </a:rPr>
                        <a:t>Choi et al </a:t>
                      </a:r>
                    </a:p>
                    <a:p>
                      <a:pPr algn="ctr" fontAlgn="b"/>
                      <a:r>
                        <a:rPr lang="en-US" sz="2000" b="0" i="0" u="none" strike="noStrike" dirty="0">
                          <a:solidFill>
                            <a:srgbClr val="000000"/>
                          </a:solidFill>
                          <a:effectLst/>
                          <a:latin typeface="Calibri" panose="020F0502020204030204" pitchFamily="34" charset="0"/>
                        </a:rPr>
                        <a:t>(2011)</a:t>
                      </a:r>
                    </a:p>
                    <a:p>
                      <a:pPr algn="ctr" fontAlgn="b"/>
                      <a:r>
                        <a:rPr lang="en-US" sz="2000" b="0" i="0" u="none" strike="noStrike" dirty="0">
                          <a:solidFill>
                            <a:srgbClr val="000000"/>
                          </a:solidFill>
                          <a:effectLst/>
                          <a:latin typeface="Calibri" panose="020F0502020204030204" pitchFamily="34" charset="0"/>
                        </a:rPr>
                        <a:t>Education </a:t>
                      </a:r>
                      <a:r>
                        <a:rPr lang="en-US" sz="2000" b="0" i="0" u="none" strike="noStrike" baseline="0" dirty="0">
                          <a:solidFill>
                            <a:srgbClr val="000000"/>
                          </a:solidFill>
                          <a:effectLst/>
                          <a:latin typeface="Calibri" panose="020F0502020204030204" pitchFamily="34" charset="0"/>
                        </a:rPr>
                        <a:t>targeting  401(k) savings</a:t>
                      </a:r>
                      <a:r>
                        <a:rPr lang="en-US" sz="2000" b="0" i="0" u="none" strike="noStrike" dirty="0">
                          <a:solidFill>
                            <a:srgbClr val="000000"/>
                          </a:solidFill>
                          <a:effectLst/>
                          <a:latin typeface="Calibri" panose="020F0502020204030204" pitchFamily="34" charset="0"/>
                        </a:rPr>
                        <a:t> </a:t>
                      </a:r>
                    </a:p>
                  </a:txBody>
                  <a:tcPr marL="6363" marR="6363" marT="6363"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43257968"/>
                  </a:ext>
                </a:extLst>
              </a:tr>
              <a:tr h="1335959">
                <a:tc>
                  <a:txBody>
                    <a:bodyPr/>
                    <a:lstStyle/>
                    <a:p>
                      <a:pPr algn="r" fontAlgn="ctr"/>
                      <a:r>
                        <a:rPr lang="en-US" sz="2400" b="0" i="0" u="none" strike="noStrike" dirty="0">
                          <a:solidFill>
                            <a:srgbClr val="000000"/>
                          </a:solidFill>
                          <a:effectLst/>
                          <a:latin typeface="Calibri" panose="020F0502020204030204" pitchFamily="34" charset="0"/>
                        </a:rPr>
                        <a:t>No </a:t>
                      </a:r>
                      <a:r>
                        <a:rPr lang="en-US" sz="2400" b="0" i="0" u="none" strike="noStrike" dirty="0" err="1">
                          <a:solidFill>
                            <a:srgbClr val="000000"/>
                          </a:solidFill>
                          <a:effectLst/>
                          <a:latin typeface="Calibri" panose="020F0502020204030204" pitchFamily="34" charset="0"/>
                        </a:rPr>
                        <a:t>Proxy</a:t>
                      </a:r>
                      <a:r>
                        <a:rPr lang="en-US" sz="2400" b="0" i="0" u="none" strike="noStrike" dirty="0" err="1">
                          <a:solidFill>
                            <a:schemeClr val="bg1"/>
                          </a:solidFill>
                          <a:effectLst/>
                          <a:latin typeface="Calibri" panose="020F0502020204030204" pitchFamily="34" charset="0"/>
                        </a:rPr>
                        <a:t>x</a:t>
                      </a:r>
                      <a:endParaRPr lang="en-US" sz="2400" b="0" i="0" u="none" strike="noStrike" dirty="0">
                        <a:solidFill>
                          <a:srgbClr val="000000"/>
                        </a:solidFill>
                        <a:effectLst/>
                        <a:latin typeface="Calibri" panose="020F0502020204030204" pitchFamily="34" charset="0"/>
                      </a:endParaRPr>
                    </a:p>
                  </a:txBody>
                  <a:tcPr marL="6363" marR="6363" marT="6363" marB="0" anchor="ctr">
                    <a:lnL>
                      <a:noFill/>
                    </a:lnL>
                    <a:lnR w="6350" cap="flat" cmpd="sng" algn="ctr">
                      <a:noFill/>
                      <a:prstDash val="solid"/>
                      <a:round/>
                      <a:headEnd type="none" w="med" len="med"/>
                      <a:tailEnd type="none" w="med" len="med"/>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6363" marR="6363" marT="6363" marB="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b="0" i="0" u="none" strike="noStrike" dirty="0">
                          <a:solidFill>
                            <a:srgbClr val="000000"/>
                          </a:solidFill>
                          <a:effectLst/>
                          <a:latin typeface="Calibri" panose="020F0502020204030204" pitchFamily="34" charset="0"/>
                        </a:rPr>
                        <a:t> </a:t>
                      </a:r>
                    </a:p>
                  </a:txBody>
                  <a:tcPr marL="6363" marR="6363" marT="6363" marB="0">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err="1">
                          <a:solidFill>
                            <a:srgbClr val="000000"/>
                          </a:solidFill>
                          <a:effectLst/>
                          <a:latin typeface="Calibri" panose="020F0502020204030204" pitchFamily="34" charset="0"/>
                        </a:rPr>
                        <a:t>Beshears</a:t>
                      </a:r>
                      <a:r>
                        <a:rPr lang="en-US" sz="2000" b="0" i="0" u="none" strike="noStrike" dirty="0">
                          <a:solidFill>
                            <a:srgbClr val="000000"/>
                          </a:solidFill>
                          <a:effectLst/>
                          <a:latin typeface="Calibri" panose="020F0502020204030204" pitchFamily="34" charset="0"/>
                        </a:rPr>
                        <a:t> et al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Calibri" panose="020F0502020204030204" pitchFamily="34" charset="0"/>
                        </a:rPr>
                        <a:t>(2015)</a:t>
                      </a:r>
                    </a:p>
                    <a:p>
                      <a:pPr algn="ctr" fontAlgn="b"/>
                      <a:r>
                        <a:rPr lang="en-US" sz="2000" b="0" i="0" u="none" strike="noStrike" dirty="0">
                          <a:solidFill>
                            <a:srgbClr val="000000"/>
                          </a:solidFill>
                          <a:effectLst/>
                          <a:latin typeface="Calibri" panose="020F0502020204030204" pitchFamily="34" charset="0"/>
                        </a:rPr>
                        <a:t>Peer norming for </a:t>
                      </a:r>
                    </a:p>
                    <a:p>
                      <a:pPr algn="ctr" fontAlgn="b"/>
                      <a:r>
                        <a:rPr lang="en-US" sz="2000" b="0" i="0" u="none" strike="noStrike" dirty="0">
                          <a:solidFill>
                            <a:srgbClr val="000000"/>
                          </a:solidFill>
                          <a:effectLst/>
                          <a:latin typeface="Calibri" panose="020F0502020204030204" pitchFamily="34" charset="0"/>
                        </a:rPr>
                        <a:t>retirement saving </a:t>
                      </a:r>
                    </a:p>
                  </a:txBody>
                  <a:tcPr marL="6363" marR="6363" marT="636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43343680"/>
                  </a:ext>
                </a:extLst>
              </a:tr>
            </a:tbl>
          </a:graphicData>
        </a:graphic>
      </p:graphicFrame>
      <p:sp>
        <p:nvSpPr>
          <p:cNvPr id="7" name="TextBox 6">
            <a:extLst>
              <a:ext uri="{FF2B5EF4-FFF2-40B4-BE49-F238E27FC236}">
                <a16:creationId xmlns:a16="http://schemas.microsoft.com/office/drawing/2014/main" id="{436E38A8-B2E6-4103-A1B9-977625B549D9}"/>
              </a:ext>
            </a:extLst>
          </p:cNvPr>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9934614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most welfare effects tend to be small?</a:t>
            </a:r>
          </a:p>
        </p:txBody>
      </p:sp>
      <p:sp>
        <p:nvSpPr>
          <p:cNvPr id="3" name="Content Placeholder 2"/>
          <p:cNvSpPr>
            <a:spLocks noGrp="1"/>
          </p:cNvSpPr>
          <p:nvPr>
            <p:ph idx="1"/>
          </p:nvPr>
        </p:nvSpPr>
        <p:spPr/>
        <p:txBody>
          <a:bodyPr>
            <a:normAutofit fontScale="85000" lnSpcReduction="20000"/>
          </a:bodyPr>
          <a:lstStyle/>
          <a:p>
            <a:r>
              <a:rPr lang="en-US" dirty="0"/>
              <a:t>In most cases, welfare effects involve cumulated behavior (that’s why we use short-run proxies –waiting for the cumulative effects to play out is methodologically hard)</a:t>
            </a:r>
          </a:p>
          <a:p>
            <a:r>
              <a:rPr lang="en-US" dirty="0"/>
              <a:t>Welfare effects are driven by persistent mechanisms that tend to substantially undo the proxy effects of transitory nudge interventions.</a:t>
            </a:r>
          </a:p>
          <a:p>
            <a:r>
              <a:rPr lang="en-US" dirty="0"/>
              <a:t>These persistent mechanisms include deep preferences, biases, and institutions</a:t>
            </a:r>
          </a:p>
          <a:p>
            <a:r>
              <a:rPr lang="en-US" dirty="0"/>
              <a:t>(But we should still “nudge”, because the benefits, however small on average, vastly exceed the costs)</a:t>
            </a:r>
          </a:p>
        </p:txBody>
      </p:sp>
      <p:sp>
        <p:nvSpPr>
          <p:cNvPr id="5" name="TextBox 4">
            <a:extLst>
              <a:ext uri="{FF2B5EF4-FFF2-40B4-BE49-F238E27FC236}">
                <a16:creationId xmlns:a16="http://schemas.microsoft.com/office/drawing/2014/main" id="{B2FEA601-3742-4106-B175-E355E1F6A115}"/>
              </a:ext>
            </a:extLst>
          </p:cNvPr>
          <p:cNvSpPr txBox="1"/>
          <p:nvPr/>
        </p:nvSpPr>
        <p:spPr>
          <a:xfrm>
            <a:off x="152400" y="32550"/>
            <a:ext cx="4267200"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prstClr val="white"/>
                </a:solidFill>
                <a:ea typeface="Arial" charset="0"/>
              </a:rPr>
              <a:t>4</a:t>
            </a:r>
            <a:r>
              <a:rPr kumimoji="0" lang="en-US" sz="1300" b="0" i="0" u="none" strike="noStrike" kern="1200" cap="none" spc="0" normalizeH="0" baseline="0" noProof="0" dirty="0">
                <a:ln>
                  <a:noFill/>
                </a:ln>
                <a:solidFill>
                  <a:prstClr val="white"/>
                </a:solidFill>
                <a:effectLst/>
                <a:uLnTx/>
                <a:uFillTx/>
                <a:latin typeface="Arial" charset="0"/>
                <a:ea typeface="Arial" charset="0"/>
                <a:cs typeface="Arial" charset="0"/>
              </a:rPr>
              <a:t>. A general framework for thinking about nudges</a:t>
            </a:r>
            <a:endParaRPr kumimoji="0" lang="en-US" sz="1400" b="0" i="0" u="none" strike="noStrike" kern="1200" cap="none" spc="0" normalizeH="0" baseline="0" noProof="0" dirty="0">
              <a:ln>
                <a:noFill/>
              </a:ln>
              <a:solidFill>
                <a:prstClr val="white"/>
              </a:solidFill>
              <a:effectLst/>
              <a:uLnTx/>
              <a:uFillTx/>
              <a:latin typeface="Calibri"/>
              <a:ea typeface="+mn-ea"/>
              <a:cs typeface="Arial" charset="0"/>
            </a:endParaRPr>
          </a:p>
        </p:txBody>
      </p:sp>
    </p:spTree>
    <p:extLst>
      <p:ext uri="{BB962C8B-B14F-4D97-AF65-F5344CB8AC3E}">
        <p14:creationId xmlns:p14="http://schemas.microsoft.com/office/powerpoint/2010/main" val="2004184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22238"/>
            <a:ext cx="8686800" cy="792162"/>
          </a:xfrm>
        </p:spPr>
        <p:txBody>
          <a:bodyPr/>
          <a:lstStyle/>
          <a:p>
            <a:pPr eaLnBrk="1" hangingPunct="1"/>
            <a:r>
              <a:rPr lang="en-US" sz="3600" dirty="0"/>
              <a:t>Nine claims about household finance</a:t>
            </a:r>
          </a:p>
        </p:txBody>
      </p:sp>
      <p:sp>
        <p:nvSpPr>
          <p:cNvPr id="6147" name="Rectangle 3"/>
          <p:cNvSpPr>
            <a:spLocks noGrp="1" noChangeArrowheads="1"/>
          </p:cNvSpPr>
          <p:nvPr>
            <p:ph type="body" idx="1"/>
          </p:nvPr>
        </p:nvSpPr>
        <p:spPr>
          <a:xfrm>
            <a:off x="304800" y="1066800"/>
            <a:ext cx="8686800" cy="5064125"/>
          </a:xfrm>
        </p:spPr>
        <p:txBody>
          <a:bodyPr/>
          <a:lstStyle/>
          <a:p>
            <a:pPr marL="0" indent="0" eaLnBrk="1" hangingPunct="1">
              <a:buNone/>
            </a:pPr>
            <a:r>
              <a:rPr lang="en-US" sz="2400" dirty="0"/>
              <a:t>Households:</a:t>
            </a:r>
          </a:p>
          <a:p>
            <a:pPr eaLnBrk="1" hangingPunct="1"/>
            <a:r>
              <a:rPr lang="en-US" sz="2400" dirty="0"/>
              <a:t>Have low levels of financial literacy</a:t>
            </a:r>
          </a:p>
          <a:p>
            <a:pPr eaLnBrk="1" hangingPunct="1"/>
            <a:r>
              <a:rPr lang="en-US" sz="2400" dirty="0"/>
              <a:t>Have very few </a:t>
            </a:r>
            <a:r>
              <a:rPr lang="en-US" sz="2400" i="1" dirty="0"/>
              <a:t>liquid</a:t>
            </a:r>
            <a:r>
              <a:rPr lang="en-US" sz="2400" dirty="0"/>
              <a:t> assets (live hand to mouth)</a:t>
            </a:r>
          </a:p>
          <a:p>
            <a:pPr eaLnBrk="1" hangingPunct="1"/>
            <a:r>
              <a:rPr lang="en-US" sz="2400" dirty="0"/>
              <a:t>Have substantial </a:t>
            </a:r>
            <a:r>
              <a:rPr lang="en-US" sz="2400" i="1" dirty="0"/>
              <a:t>illiquid</a:t>
            </a:r>
            <a:r>
              <a:rPr lang="en-US" sz="2400" dirty="0"/>
              <a:t> wealth</a:t>
            </a:r>
          </a:p>
          <a:p>
            <a:pPr eaLnBrk="1" hangingPunct="1"/>
            <a:r>
              <a:rPr lang="en-US" sz="2400" dirty="0"/>
              <a:t>Have a high MPC out of liquid wealth and liquidity</a:t>
            </a:r>
          </a:p>
          <a:p>
            <a:pPr eaLnBrk="1" hangingPunct="1"/>
            <a:r>
              <a:rPr lang="en-US" sz="2400" dirty="0"/>
              <a:t>Have a low MPC out of illiquid wealth</a:t>
            </a:r>
          </a:p>
          <a:p>
            <a:pPr eaLnBrk="1" hangingPunct="1"/>
            <a:r>
              <a:rPr lang="en-US" sz="2400" dirty="0"/>
              <a:t>Don’t choose optimal financial service products </a:t>
            </a:r>
          </a:p>
          <a:p>
            <a:pPr eaLnBrk="1" hangingPunct="1"/>
            <a:r>
              <a:rPr lang="en-US" sz="2400" dirty="0"/>
              <a:t>Barely change their behavior after financial education interventions</a:t>
            </a:r>
          </a:p>
          <a:p>
            <a:pPr eaLnBrk="1" hangingPunct="1"/>
            <a:r>
              <a:rPr lang="en-US" sz="2400" dirty="0"/>
              <a:t>Have misaligned financial intentions and financial actions</a:t>
            </a:r>
          </a:p>
          <a:p>
            <a:pPr eaLnBrk="1" hangingPunct="1"/>
            <a:r>
              <a:rPr lang="en-US" sz="2400" dirty="0">
                <a:solidFill>
                  <a:srgbClr val="FF0000"/>
                </a:solidFill>
              </a:rPr>
              <a:t>Make financial choices that are seemingly easy to manipulate</a:t>
            </a:r>
          </a:p>
          <a:p>
            <a:pPr marL="0" indent="0" eaLnBrk="1" hangingPunct="1">
              <a:buNone/>
            </a:pPr>
            <a:endParaRPr lang="en-US" sz="2400" dirty="0"/>
          </a:p>
          <a:p>
            <a:pPr marL="457200" indent="-457200" eaLnBrk="1" hangingPunct="1">
              <a:buFont typeface="+mj-lt"/>
              <a:buAutoNum type="arabicPeriod"/>
            </a:pPr>
            <a:endParaRPr lang="en-US" sz="2400" dirty="0"/>
          </a:p>
        </p:txBody>
      </p:sp>
    </p:spTree>
    <p:extLst>
      <p:ext uri="{BB962C8B-B14F-4D97-AF65-F5344CB8AC3E}">
        <p14:creationId xmlns:p14="http://schemas.microsoft.com/office/powerpoint/2010/main" val="352005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Slide Number Placeholder 3"/>
          <p:cNvSpPr>
            <a:spLocks noGrp="1"/>
          </p:cNvSpPr>
          <p:nvPr>
            <p:ph type="sldNum" sz="quarter" idx="10"/>
          </p:nvPr>
        </p:nvSpPr>
        <p:spPr>
          <a:noFill/>
        </p:spPr>
        <p:txBody>
          <a:bodyPr/>
          <a:lstStyle/>
          <a:p>
            <a:fld id="{A70132B6-923F-4C8D-997E-572658670FB0}" type="slidenum">
              <a:rPr lang="en-US" smtClean="0">
                <a:solidFill>
                  <a:srgbClr val="000000"/>
                </a:solidFill>
              </a:rPr>
              <a:pPr/>
              <a:t>8</a:t>
            </a:fld>
            <a:endParaRPr lang="en-US">
              <a:solidFill>
                <a:srgbClr val="000000"/>
              </a:solidFill>
            </a:endParaRPr>
          </a:p>
        </p:txBody>
      </p:sp>
      <p:sp>
        <p:nvSpPr>
          <p:cNvPr id="6148" name="Rectangle 2"/>
          <p:cNvSpPr>
            <a:spLocks noGrp="1" noChangeArrowheads="1"/>
          </p:cNvSpPr>
          <p:nvPr>
            <p:ph type="title"/>
          </p:nvPr>
        </p:nvSpPr>
        <p:spPr/>
        <p:txBody>
          <a:bodyPr/>
          <a:lstStyle/>
          <a:p>
            <a:pPr eaLnBrk="1" hangingPunct="1"/>
            <a:r>
              <a:rPr lang="en-US" sz="2800" dirty="0">
                <a:solidFill>
                  <a:schemeClr val="bg1"/>
                </a:solidFill>
              </a:rPr>
              <a:t>Participation in 401K plans</a:t>
            </a:r>
            <a:br>
              <a:rPr lang="en-US" sz="2800" dirty="0">
                <a:solidFill>
                  <a:schemeClr val="bg1"/>
                </a:solidFill>
              </a:rPr>
            </a:br>
            <a:r>
              <a:rPr lang="en-US" sz="2800" dirty="0">
                <a:solidFill>
                  <a:schemeClr val="bg1"/>
                </a:solidFill>
              </a:rPr>
              <a:t>(for a typical firm)</a:t>
            </a:r>
          </a:p>
        </p:txBody>
      </p:sp>
      <p:graphicFrame>
        <p:nvGraphicFramePr>
          <p:cNvPr id="6146" name="Object 4"/>
          <p:cNvGraphicFramePr>
            <a:graphicFrameLocks noChangeAspect="1"/>
          </p:cNvGraphicFramePr>
          <p:nvPr/>
        </p:nvGraphicFramePr>
        <p:xfrm>
          <a:off x="3309938" y="1538288"/>
          <a:ext cx="5734050" cy="4718050"/>
        </p:xfrm>
        <a:graphic>
          <a:graphicData uri="http://schemas.openxmlformats.org/presentationml/2006/ole">
            <mc:AlternateContent xmlns:mc="http://schemas.openxmlformats.org/markup-compatibility/2006">
              <mc:Choice xmlns:v="urn:schemas-microsoft-com:vml" Requires="v">
                <p:oleObj name="Chart" r:id="rId2" imgW="6067616" imgH="4057793" progId="MSGraph.Chart.8">
                  <p:embed followColorScheme="full"/>
                </p:oleObj>
              </mc:Choice>
              <mc:Fallback>
                <p:oleObj name="Chart" r:id="rId2" imgW="6067616" imgH="4057793" progId="MSGraph.Chart.8">
                  <p:embed followColorScheme="full"/>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8" y="1538288"/>
                        <a:ext cx="5734050"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9" name="Text Box 5"/>
          <p:cNvSpPr txBox="1">
            <a:spLocks noChangeArrowheads="1"/>
          </p:cNvSpPr>
          <p:nvPr/>
        </p:nvSpPr>
        <p:spPr bwMode="auto">
          <a:xfrm>
            <a:off x="200025" y="1849438"/>
            <a:ext cx="3346450" cy="628650"/>
          </a:xfrm>
          <a:prstGeom prst="rect">
            <a:avLst/>
          </a:prstGeom>
          <a:noFill/>
          <a:ln w="9525">
            <a:noFill/>
            <a:miter lim="800000"/>
            <a:headEnd/>
            <a:tailEnd/>
          </a:ln>
        </p:spPr>
        <p:txBody>
          <a:bodyPr>
            <a:spAutoFit/>
          </a:bodyPr>
          <a:lstStyle/>
          <a:p>
            <a:pPr algn="r">
              <a:lnSpc>
                <a:spcPct val="80000"/>
              </a:lnSpc>
            </a:pPr>
            <a:r>
              <a:rPr lang="en-US" sz="2400" b="1" dirty="0">
                <a:solidFill>
                  <a:srgbClr val="FFFFFF">
                    <a:lumMod val="65000"/>
                  </a:srgbClr>
                </a:solidFill>
                <a:latin typeface="Calibri" pitchFamily="34" charset="0"/>
              </a:rPr>
              <a:t>Default non-enrollment</a:t>
            </a:r>
            <a:r>
              <a:rPr lang="en-US" sz="2000" b="1" dirty="0">
                <a:solidFill>
                  <a:srgbClr val="FFFFFF">
                    <a:lumMod val="65000"/>
                  </a:srgbClr>
                </a:solidFill>
                <a:latin typeface="Calibri" pitchFamily="34" charset="0"/>
              </a:rPr>
              <a:t> (opt in)</a:t>
            </a:r>
          </a:p>
        </p:txBody>
      </p:sp>
      <p:sp>
        <p:nvSpPr>
          <p:cNvPr id="6150" name="Text Box 12"/>
          <p:cNvSpPr txBox="1">
            <a:spLocks noChangeArrowheads="1"/>
          </p:cNvSpPr>
          <p:nvPr/>
        </p:nvSpPr>
        <p:spPr bwMode="auto">
          <a:xfrm>
            <a:off x="4957763" y="1978025"/>
            <a:ext cx="914400" cy="396875"/>
          </a:xfrm>
          <a:prstGeom prst="rect">
            <a:avLst/>
          </a:prstGeom>
          <a:noFill/>
          <a:ln w="9525">
            <a:noFill/>
            <a:miter lim="800000"/>
            <a:headEnd/>
            <a:tailEnd/>
          </a:ln>
        </p:spPr>
        <p:txBody>
          <a:bodyPr>
            <a:spAutoFit/>
          </a:bodyPr>
          <a:lstStyle/>
          <a:p>
            <a:pPr algn="ctr"/>
            <a:r>
              <a:rPr lang="en-US" sz="2000" b="1">
                <a:solidFill>
                  <a:srgbClr val="000000"/>
                </a:solidFill>
                <a:latin typeface="Calibri" pitchFamily="34" charset="0"/>
              </a:rPr>
              <a:t>40%</a:t>
            </a:r>
          </a:p>
        </p:txBody>
      </p:sp>
      <p:sp>
        <p:nvSpPr>
          <p:cNvPr id="441369" name="Text Box 6"/>
          <p:cNvSpPr txBox="1">
            <a:spLocks noChangeArrowheads="1"/>
          </p:cNvSpPr>
          <p:nvPr/>
        </p:nvSpPr>
        <p:spPr bwMode="auto">
          <a:xfrm>
            <a:off x="446088" y="2844800"/>
            <a:ext cx="3048000" cy="640175"/>
          </a:xfrm>
          <a:prstGeom prst="rect">
            <a:avLst/>
          </a:prstGeom>
          <a:noFill/>
          <a:ln w="9525">
            <a:noFill/>
            <a:miter lim="800000"/>
            <a:headEnd/>
            <a:tailEnd/>
          </a:ln>
        </p:spPr>
        <p:txBody>
          <a:bodyPr>
            <a:spAutoFit/>
          </a:bodyPr>
          <a:lstStyle/>
          <a:p>
            <a:pPr algn="r">
              <a:lnSpc>
                <a:spcPct val="80000"/>
              </a:lnSpc>
            </a:pPr>
            <a:r>
              <a:rPr lang="en-US" sz="2400" b="1" dirty="0">
                <a:solidFill>
                  <a:srgbClr val="00CC00"/>
                </a:solidFill>
                <a:latin typeface="Calibri" pitchFamily="34" charset="0"/>
              </a:rPr>
              <a:t>Quick Enrollment</a:t>
            </a:r>
          </a:p>
          <a:p>
            <a:pPr algn="r">
              <a:lnSpc>
                <a:spcPct val="80000"/>
              </a:lnSpc>
            </a:pPr>
            <a:r>
              <a:rPr lang="en-US" sz="2000" b="1" dirty="0">
                <a:solidFill>
                  <a:srgbClr val="00CC00"/>
                </a:solidFill>
                <a:latin typeface="Calibri" pitchFamily="34" charset="0"/>
              </a:rPr>
              <a:t>(“check a box”)</a:t>
            </a:r>
          </a:p>
        </p:txBody>
      </p:sp>
      <p:sp>
        <p:nvSpPr>
          <p:cNvPr id="441370" name="Rectangle 14"/>
          <p:cNvSpPr>
            <a:spLocks noChangeArrowheads="1"/>
          </p:cNvSpPr>
          <p:nvPr/>
        </p:nvSpPr>
        <p:spPr bwMode="auto">
          <a:xfrm>
            <a:off x="3773488" y="2754313"/>
            <a:ext cx="2506662" cy="731837"/>
          </a:xfrm>
          <a:prstGeom prst="rect">
            <a:avLst/>
          </a:prstGeom>
          <a:solidFill>
            <a:srgbClr val="00CC00"/>
          </a:solidFill>
          <a:ln w="9525">
            <a:noFill/>
            <a:miter lim="800000"/>
            <a:headEnd/>
            <a:tailEnd/>
          </a:ln>
        </p:spPr>
        <p:txBody>
          <a:bodyPr wrap="none" anchor="ctr"/>
          <a:lstStyle/>
          <a:p>
            <a:endParaRPr lang="en-US">
              <a:solidFill>
                <a:srgbClr val="000000"/>
              </a:solidFill>
            </a:endParaRPr>
          </a:p>
        </p:txBody>
      </p:sp>
      <p:sp>
        <p:nvSpPr>
          <p:cNvPr id="441371" name="Text Box 9"/>
          <p:cNvSpPr txBox="1">
            <a:spLocks noChangeArrowheads="1"/>
          </p:cNvSpPr>
          <p:nvPr/>
        </p:nvSpPr>
        <p:spPr bwMode="auto">
          <a:xfrm>
            <a:off x="5592763" y="2936875"/>
            <a:ext cx="914400" cy="400110"/>
          </a:xfrm>
          <a:prstGeom prst="rect">
            <a:avLst/>
          </a:prstGeom>
          <a:noFill/>
          <a:ln w="9525">
            <a:noFill/>
            <a:miter lim="800000"/>
            <a:headEnd/>
            <a:tailEnd/>
          </a:ln>
        </p:spPr>
        <p:txBody>
          <a:bodyPr>
            <a:spAutoFit/>
          </a:bodyPr>
          <a:lstStyle/>
          <a:p>
            <a:pPr algn="ctr"/>
            <a:r>
              <a:rPr lang="en-US" sz="2000" b="1" dirty="0">
                <a:solidFill>
                  <a:srgbClr val="000000"/>
                </a:solidFill>
                <a:latin typeface="Calibri" pitchFamily="34" charset="0"/>
              </a:rPr>
              <a:t>50%</a:t>
            </a:r>
          </a:p>
        </p:txBody>
      </p:sp>
      <p:sp>
        <p:nvSpPr>
          <p:cNvPr id="441373" name="Text Box 7"/>
          <p:cNvSpPr txBox="1">
            <a:spLocks noChangeArrowheads="1"/>
          </p:cNvSpPr>
          <p:nvPr/>
        </p:nvSpPr>
        <p:spPr bwMode="auto">
          <a:xfrm>
            <a:off x="185738" y="3749675"/>
            <a:ext cx="3300412" cy="628650"/>
          </a:xfrm>
          <a:prstGeom prst="rect">
            <a:avLst/>
          </a:prstGeom>
          <a:noFill/>
          <a:ln w="9525">
            <a:noFill/>
            <a:miter lim="800000"/>
            <a:headEnd/>
            <a:tailEnd/>
          </a:ln>
        </p:spPr>
        <p:txBody>
          <a:bodyPr>
            <a:spAutoFit/>
          </a:bodyPr>
          <a:lstStyle/>
          <a:p>
            <a:pPr algn="r">
              <a:lnSpc>
                <a:spcPct val="80000"/>
              </a:lnSpc>
            </a:pPr>
            <a:r>
              <a:rPr lang="en-US" sz="2400" b="1">
                <a:solidFill>
                  <a:srgbClr val="FFCC00"/>
                </a:solidFill>
                <a:latin typeface="Calibri" pitchFamily="34" charset="0"/>
              </a:rPr>
              <a:t>Active choice</a:t>
            </a:r>
            <a:r>
              <a:rPr lang="en-US" sz="2000" b="1">
                <a:solidFill>
                  <a:srgbClr val="FFCC00"/>
                </a:solidFill>
                <a:latin typeface="Calibri" pitchFamily="34" charset="0"/>
              </a:rPr>
              <a:t>            (perceived req’t to choose)</a:t>
            </a:r>
          </a:p>
        </p:txBody>
      </p:sp>
      <p:sp>
        <p:nvSpPr>
          <p:cNvPr id="441374" name="Rectangle 15"/>
          <p:cNvSpPr>
            <a:spLocks noChangeArrowheads="1"/>
          </p:cNvSpPr>
          <p:nvPr/>
        </p:nvSpPr>
        <p:spPr bwMode="auto">
          <a:xfrm>
            <a:off x="3795713" y="3684588"/>
            <a:ext cx="3363912" cy="674687"/>
          </a:xfrm>
          <a:prstGeom prst="rect">
            <a:avLst/>
          </a:prstGeom>
          <a:solidFill>
            <a:srgbClr val="FFCC00"/>
          </a:solidFill>
          <a:ln w="9525">
            <a:noFill/>
            <a:miter lim="800000"/>
            <a:headEnd/>
            <a:tailEnd/>
          </a:ln>
        </p:spPr>
        <p:txBody>
          <a:bodyPr wrap="none" anchor="ctr"/>
          <a:lstStyle/>
          <a:p>
            <a:endParaRPr lang="en-US">
              <a:solidFill>
                <a:srgbClr val="000000"/>
              </a:solidFill>
            </a:endParaRPr>
          </a:p>
        </p:txBody>
      </p:sp>
      <p:sp>
        <p:nvSpPr>
          <p:cNvPr id="441375" name="Text Box 10"/>
          <p:cNvSpPr txBox="1">
            <a:spLocks noChangeArrowheads="1"/>
          </p:cNvSpPr>
          <p:nvPr/>
        </p:nvSpPr>
        <p:spPr bwMode="auto">
          <a:xfrm>
            <a:off x="6432550" y="3838575"/>
            <a:ext cx="914400" cy="396875"/>
          </a:xfrm>
          <a:prstGeom prst="rect">
            <a:avLst/>
          </a:prstGeom>
          <a:noFill/>
          <a:ln w="9525">
            <a:noFill/>
            <a:miter lim="800000"/>
            <a:headEnd/>
            <a:tailEnd/>
          </a:ln>
        </p:spPr>
        <p:txBody>
          <a:bodyPr>
            <a:spAutoFit/>
          </a:bodyPr>
          <a:lstStyle/>
          <a:p>
            <a:pPr algn="ctr"/>
            <a:r>
              <a:rPr lang="en-US" sz="2000" b="1">
                <a:solidFill>
                  <a:srgbClr val="000000"/>
                </a:solidFill>
                <a:latin typeface="Calibri" pitchFamily="34" charset="0"/>
              </a:rPr>
              <a:t>70%</a:t>
            </a:r>
          </a:p>
        </p:txBody>
      </p:sp>
      <p:sp>
        <p:nvSpPr>
          <p:cNvPr id="441377" name="Text Box 8"/>
          <p:cNvSpPr txBox="1">
            <a:spLocks noChangeArrowheads="1"/>
          </p:cNvSpPr>
          <p:nvPr/>
        </p:nvSpPr>
        <p:spPr bwMode="auto">
          <a:xfrm>
            <a:off x="638175" y="4678363"/>
            <a:ext cx="2828925" cy="628650"/>
          </a:xfrm>
          <a:prstGeom prst="rect">
            <a:avLst/>
          </a:prstGeom>
          <a:noFill/>
          <a:ln w="9525">
            <a:noFill/>
            <a:miter lim="800000"/>
            <a:headEnd/>
            <a:tailEnd/>
          </a:ln>
        </p:spPr>
        <p:txBody>
          <a:bodyPr>
            <a:spAutoFit/>
          </a:bodyPr>
          <a:lstStyle/>
          <a:p>
            <a:pPr algn="r">
              <a:lnSpc>
                <a:spcPct val="80000"/>
              </a:lnSpc>
            </a:pPr>
            <a:r>
              <a:rPr lang="en-US" sz="2400" b="1">
                <a:solidFill>
                  <a:srgbClr val="F64D0A"/>
                </a:solidFill>
                <a:latin typeface="Calibri" pitchFamily="34" charset="0"/>
              </a:rPr>
              <a:t>Default enrollment</a:t>
            </a:r>
            <a:r>
              <a:rPr lang="en-US" sz="2000" b="1">
                <a:solidFill>
                  <a:srgbClr val="F64D0A"/>
                </a:solidFill>
                <a:latin typeface="Calibri" pitchFamily="34" charset="0"/>
              </a:rPr>
              <a:t>     (opt out)</a:t>
            </a:r>
          </a:p>
        </p:txBody>
      </p:sp>
      <p:sp>
        <p:nvSpPr>
          <p:cNvPr id="441378" name="Rectangle 16"/>
          <p:cNvSpPr>
            <a:spLocks noChangeArrowheads="1"/>
          </p:cNvSpPr>
          <p:nvPr/>
        </p:nvSpPr>
        <p:spPr bwMode="auto">
          <a:xfrm>
            <a:off x="3792538" y="4556125"/>
            <a:ext cx="4283075" cy="674688"/>
          </a:xfrm>
          <a:prstGeom prst="rect">
            <a:avLst/>
          </a:prstGeom>
          <a:solidFill>
            <a:srgbClr val="FF0000"/>
          </a:solidFill>
          <a:ln w="9525">
            <a:noFill/>
            <a:miter lim="800000"/>
            <a:headEnd/>
            <a:tailEnd/>
          </a:ln>
        </p:spPr>
        <p:txBody>
          <a:bodyPr wrap="none" anchor="ctr"/>
          <a:lstStyle/>
          <a:p>
            <a:endParaRPr lang="en-US">
              <a:solidFill>
                <a:srgbClr val="000000"/>
              </a:solidFill>
            </a:endParaRPr>
          </a:p>
        </p:txBody>
      </p:sp>
      <p:sp>
        <p:nvSpPr>
          <p:cNvPr id="441379" name="Text Box 11"/>
          <p:cNvSpPr txBox="1">
            <a:spLocks noChangeArrowheads="1"/>
          </p:cNvSpPr>
          <p:nvPr/>
        </p:nvSpPr>
        <p:spPr bwMode="auto">
          <a:xfrm>
            <a:off x="7343775" y="4686300"/>
            <a:ext cx="914400" cy="396875"/>
          </a:xfrm>
          <a:prstGeom prst="rect">
            <a:avLst/>
          </a:prstGeom>
          <a:noFill/>
          <a:ln w="9525">
            <a:noFill/>
            <a:miter lim="800000"/>
            <a:headEnd/>
            <a:tailEnd/>
          </a:ln>
        </p:spPr>
        <p:txBody>
          <a:bodyPr>
            <a:spAutoFit/>
          </a:bodyPr>
          <a:lstStyle/>
          <a:p>
            <a:pPr algn="ctr"/>
            <a:r>
              <a:rPr lang="en-US" sz="2000" b="1">
                <a:solidFill>
                  <a:srgbClr val="000000"/>
                </a:solidFill>
                <a:latin typeface="Calibri" pitchFamily="34" charset="0"/>
              </a:rPr>
              <a:t>90%</a:t>
            </a:r>
          </a:p>
        </p:txBody>
      </p:sp>
      <p:sp>
        <p:nvSpPr>
          <p:cNvPr id="6160" name="Text Box 36"/>
          <p:cNvSpPr txBox="1">
            <a:spLocks noChangeArrowheads="1"/>
          </p:cNvSpPr>
          <p:nvPr/>
        </p:nvSpPr>
        <p:spPr bwMode="auto">
          <a:xfrm>
            <a:off x="3554413" y="6089650"/>
            <a:ext cx="5332412" cy="457200"/>
          </a:xfrm>
          <a:prstGeom prst="rect">
            <a:avLst/>
          </a:prstGeom>
          <a:noFill/>
          <a:ln w="9525">
            <a:noFill/>
            <a:miter lim="800000"/>
            <a:headEnd/>
            <a:tailEnd/>
          </a:ln>
        </p:spPr>
        <p:txBody>
          <a:bodyPr wrap="none">
            <a:spAutoFit/>
          </a:bodyPr>
          <a:lstStyle/>
          <a:p>
            <a:r>
              <a:rPr lang="en-US" sz="2400" b="1">
                <a:solidFill>
                  <a:srgbClr val="FFFFFF"/>
                </a:solidFill>
              </a:rPr>
              <a:t>Participation Rate (1 year of tenure)</a:t>
            </a:r>
          </a:p>
        </p:txBody>
      </p:sp>
      <p:cxnSp>
        <p:nvCxnSpPr>
          <p:cNvPr id="18" name="Straight Connector 17"/>
          <p:cNvCxnSpPr/>
          <p:nvPr/>
        </p:nvCxnSpPr>
        <p:spPr>
          <a:xfrm>
            <a:off x="3767328" y="5285232"/>
            <a:ext cx="4800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7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13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13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13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13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13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13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13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13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1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69" grpId="0"/>
      <p:bldP spid="441370" grpId="0" animBg="1"/>
      <p:bldP spid="441371" grpId="0"/>
      <p:bldP spid="441373" grpId="0"/>
      <p:bldP spid="441374" grpId="0" animBg="1"/>
      <p:bldP spid="441375" grpId="0"/>
      <p:bldP spid="441377" grpId="0"/>
      <p:bldP spid="441378" grpId="0" animBg="1"/>
      <p:bldP spid="44137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2800" dirty="0"/>
              <a:t>Automatic Enrollment is Dramatically Increasing Savings Plan Participation in the UK</a:t>
            </a:r>
          </a:p>
        </p:txBody>
      </p:sp>
      <p:pic>
        <p:nvPicPr>
          <p:cNvPr id="13" name="Content Placeholder 12"/>
          <p:cNvPicPr>
            <a:picLocks noGrp="1" noChangeAspect="1"/>
          </p:cNvPicPr>
          <p:nvPr>
            <p:ph sz="quarter" idx="1"/>
          </p:nvPr>
        </p:nvPicPr>
        <p:blipFill>
          <a:blip r:embed="rId2"/>
          <a:srcRect l="-13901" r="-13901"/>
          <a:stretch>
            <a:fillRect/>
          </a:stretch>
        </p:blipFill>
        <p:spPr>
          <a:xfrm>
            <a:off x="609883" y="1524000"/>
            <a:ext cx="3695417" cy="4032885"/>
          </a:xfrm>
        </p:spPr>
      </p:pic>
      <p:sp>
        <p:nvSpPr>
          <p:cNvPr id="12" name="Content Placeholder 11"/>
          <p:cNvSpPr>
            <a:spLocks noGrp="1"/>
          </p:cNvSpPr>
          <p:nvPr>
            <p:ph sz="quarter" idx="2"/>
          </p:nvPr>
        </p:nvSpPr>
        <p:spPr>
          <a:xfrm>
            <a:off x="4305300" y="1524000"/>
            <a:ext cx="3352800" cy="4042410"/>
          </a:xfrm>
        </p:spPr>
        <p:txBody>
          <a:bodyPr>
            <a:normAutofit/>
          </a:bodyPr>
          <a:lstStyle/>
          <a:p>
            <a:pPr>
              <a:lnSpc>
                <a:spcPct val="120000"/>
              </a:lnSpc>
            </a:pPr>
            <a:r>
              <a:rPr lang="en-US" dirty="0"/>
              <a:t>Mandatory automatic enrollment phased in from 2012-2017 by firm size</a:t>
            </a:r>
          </a:p>
          <a:p>
            <a:pPr>
              <a:lnSpc>
                <a:spcPct val="120000"/>
              </a:lnSpc>
            </a:pPr>
            <a:r>
              <a:rPr lang="en-US" dirty="0"/>
              <a:t>Opt-out rate of </a:t>
            </a:r>
            <a:r>
              <a:rPr lang="en-US" b="1" i="1" dirty="0">
                <a:solidFill>
                  <a:srgbClr val="FF0000"/>
                </a:solidFill>
              </a:rPr>
              <a:t>9-10%</a:t>
            </a:r>
          </a:p>
          <a:p>
            <a:pPr>
              <a:lnSpc>
                <a:spcPct val="120000"/>
              </a:lnSpc>
            </a:pPr>
            <a:r>
              <a:rPr lang="en-US" dirty="0"/>
              <a:t>~39 percentage point increase in workplace savings plan participation from 2012-2017</a:t>
            </a:r>
          </a:p>
        </p:txBody>
      </p:sp>
      <p:sp>
        <p:nvSpPr>
          <p:cNvPr id="4" name="Slide Number Placeholder 3"/>
          <p:cNvSpPr>
            <a:spLocks noGrp="1"/>
          </p:cNvSpPr>
          <p:nvPr>
            <p:ph type="sldNum" sz="quarter" idx="4294967295"/>
          </p:nvPr>
        </p:nvSpPr>
        <p:spPr>
          <a:xfrm>
            <a:off x="1143000" y="1811417"/>
            <a:ext cx="400050" cy="183357"/>
          </a:xfrm>
          <a:prstGeom prst="rect">
            <a:avLst/>
          </a:prstGeom>
        </p:spPr>
        <p:txBody>
          <a:bodyPr>
            <a:normAutofit fontScale="70000" lnSpcReduction="20000"/>
          </a:bodyPr>
          <a:lstStyle/>
          <a:p>
            <a:pPr defTabSz="685800">
              <a:defRPr/>
            </a:pPr>
            <a:fld id="{6E2D2B3B-882E-40F3-A32F-6DD516915044}" type="slidenum">
              <a:rPr lang="en-US">
                <a:latin typeface="Palatino Linotype" pitchFamily="18" charset="0"/>
                <a:cs typeface="+mn-cs"/>
              </a:rPr>
              <a:pPr defTabSz="685800">
                <a:defRPr/>
              </a:pPr>
              <a:t>9</a:t>
            </a:fld>
            <a:endParaRPr lang="en-US">
              <a:latin typeface="Palatino Linotype" pitchFamily="18" charset="0"/>
              <a:cs typeface="+mn-cs"/>
            </a:endParaRPr>
          </a:p>
        </p:txBody>
      </p:sp>
    </p:spTree>
    <p:extLst>
      <p:ext uri="{BB962C8B-B14F-4D97-AF65-F5344CB8AC3E}">
        <p14:creationId xmlns:p14="http://schemas.microsoft.com/office/powerpoint/2010/main" val="1818564412"/>
      </p:ext>
    </p:extLst>
  </p:cSld>
  <p:clrMapOvr>
    <a:masterClrMapping/>
  </p:clrMapOvr>
</p:sld>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a:themeElements>
    <a:clrScheme name="">
      <a:dk1>
        <a:srgbClr val="969696"/>
      </a:dk1>
      <a:lt1>
        <a:srgbClr val="C4CCFF"/>
      </a:lt1>
      <a:dk2>
        <a:srgbClr val="006AB0"/>
      </a:dk2>
      <a:lt2>
        <a:srgbClr val="FFA600"/>
      </a:lt2>
      <a:accent1>
        <a:srgbClr val="FFE9BF"/>
      </a:accent1>
      <a:accent2>
        <a:srgbClr val="004A7B"/>
      </a:accent2>
      <a:accent3>
        <a:srgbClr val="AAB9D4"/>
      </a:accent3>
      <a:accent4>
        <a:srgbClr val="A7AEDA"/>
      </a:accent4>
      <a:accent5>
        <a:srgbClr val="FFF2DC"/>
      </a:accent5>
      <a:accent6>
        <a:srgbClr val="00426F"/>
      </a:accent6>
      <a:hlink>
        <a:srgbClr val="C4CCFF"/>
      </a:hlink>
      <a:folHlink>
        <a:srgbClr val="8898FF"/>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13">
        <a:dk1>
          <a:srgbClr val="000000"/>
        </a:dk1>
        <a:lt1>
          <a:srgbClr val="CFE1E6"/>
        </a:lt1>
        <a:dk2>
          <a:srgbClr val="000000"/>
        </a:dk2>
        <a:lt2>
          <a:srgbClr val="969696"/>
        </a:lt2>
        <a:accent1>
          <a:srgbClr val="30A2BF"/>
        </a:accent1>
        <a:accent2>
          <a:srgbClr val="438695"/>
        </a:accent2>
        <a:accent3>
          <a:srgbClr val="E4EEF0"/>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4">
        <a:dk1>
          <a:srgbClr val="000000"/>
        </a:dk1>
        <a:lt1>
          <a:srgbClr val="8898FF"/>
        </a:lt1>
        <a:dk2>
          <a:srgbClr val="000000"/>
        </a:dk2>
        <a:lt2>
          <a:srgbClr val="969696"/>
        </a:lt2>
        <a:accent1>
          <a:srgbClr val="30A2BF"/>
        </a:accent1>
        <a:accent2>
          <a:srgbClr val="438695"/>
        </a:accent2>
        <a:accent3>
          <a:srgbClr val="C3CAFF"/>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5">
        <a:dk1>
          <a:srgbClr val="969696"/>
        </a:dk1>
        <a:lt1>
          <a:srgbClr val="C4CCFF"/>
        </a:lt1>
        <a:dk2>
          <a:srgbClr val="091A86"/>
        </a:dk2>
        <a:lt2>
          <a:srgbClr val="B37400"/>
        </a:lt2>
        <a:accent1>
          <a:srgbClr val="30A2BF"/>
        </a:accent1>
        <a:accent2>
          <a:srgbClr val="438695"/>
        </a:accent2>
        <a:accent3>
          <a:srgbClr val="AAABC3"/>
        </a:accent3>
        <a:accent4>
          <a:srgbClr val="A7AEDA"/>
        </a:accent4>
        <a:accent5>
          <a:srgbClr val="ADCE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
      <a:clrScheme name="1_default 16">
        <a:dk1>
          <a:srgbClr val="969696"/>
        </a:dk1>
        <a:lt1>
          <a:srgbClr val="C4CCFF"/>
        </a:lt1>
        <a:dk2>
          <a:srgbClr val="091A86"/>
        </a:dk2>
        <a:lt2>
          <a:srgbClr val="B37400"/>
        </a:lt2>
        <a:accent1>
          <a:srgbClr val="FFE9BF"/>
        </a:accent1>
        <a:accent2>
          <a:srgbClr val="438695"/>
        </a:accent2>
        <a:accent3>
          <a:srgbClr val="AAABC3"/>
        </a:accent3>
        <a:accent4>
          <a:srgbClr val="A7AEDA"/>
        </a:accent4>
        <a:accent5>
          <a:srgbClr val="FFF2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a:themeElements>
    <a:clrScheme name="">
      <a:dk1>
        <a:srgbClr val="969696"/>
      </a:dk1>
      <a:lt1>
        <a:srgbClr val="C4CCFF"/>
      </a:lt1>
      <a:dk2>
        <a:srgbClr val="006AB0"/>
      </a:dk2>
      <a:lt2>
        <a:srgbClr val="FFA600"/>
      </a:lt2>
      <a:accent1>
        <a:srgbClr val="FFE9BF"/>
      </a:accent1>
      <a:accent2>
        <a:srgbClr val="004A7B"/>
      </a:accent2>
      <a:accent3>
        <a:srgbClr val="AAB9D4"/>
      </a:accent3>
      <a:accent4>
        <a:srgbClr val="A7AEDA"/>
      </a:accent4>
      <a:accent5>
        <a:srgbClr val="FFF2DC"/>
      </a:accent5>
      <a:accent6>
        <a:srgbClr val="00426F"/>
      </a:accent6>
      <a:hlink>
        <a:srgbClr val="C4CCFF"/>
      </a:hlink>
      <a:folHlink>
        <a:srgbClr val="8898FF"/>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13">
        <a:dk1>
          <a:srgbClr val="000000"/>
        </a:dk1>
        <a:lt1>
          <a:srgbClr val="CFE1E6"/>
        </a:lt1>
        <a:dk2>
          <a:srgbClr val="000000"/>
        </a:dk2>
        <a:lt2>
          <a:srgbClr val="969696"/>
        </a:lt2>
        <a:accent1>
          <a:srgbClr val="30A2BF"/>
        </a:accent1>
        <a:accent2>
          <a:srgbClr val="438695"/>
        </a:accent2>
        <a:accent3>
          <a:srgbClr val="E4EEF0"/>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4">
        <a:dk1>
          <a:srgbClr val="000000"/>
        </a:dk1>
        <a:lt1>
          <a:srgbClr val="8898FF"/>
        </a:lt1>
        <a:dk2>
          <a:srgbClr val="000000"/>
        </a:dk2>
        <a:lt2>
          <a:srgbClr val="969696"/>
        </a:lt2>
        <a:accent1>
          <a:srgbClr val="30A2BF"/>
        </a:accent1>
        <a:accent2>
          <a:srgbClr val="438695"/>
        </a:accent2>
        <a:accent3>
          <a:srgbClr val="C3CAFF"/>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5">
        <a:dk1>
          <a:srgbClr val="969696"/>
        </a:dk1>
        <a:lt1>
          <a:srgbClr val="C4CCFF"/>
        </a:lt1>
        <a:dk2>
          <a:srgbClr val="091A86"/>
        </a:dk2>
        <a:lt2>
          <a:srgbClr val="B37400"/>
        </a:lt2>
        <a:accent1>
          <a:srgbClr val="30A2BF"/>
        </a:accent1>
        <a:accent2>
          <a:srgbClr val="438695"/>
        </a:accent2>
        <a:accent3>
          <a:srgbClr val="AAABC3"/>
        </a:accent3>
        <a:accent4>
          <a:srgbClr val="A7AEDA"/>
        </a:accent4>
        <a:accent5>
          <a:srgbClr val="ADCE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
      <a:clrScheme name="1_default 16">
        <a:dk1>
          <a:srgbClr val="969696"/>
        </a:dk1>
        <a:lt1>
          <a:srgbClr val="C4CCFF"/>
        </a:lt1>
        <a:dk2>
          <a:srgbClr val="091A86"/>
        </a:dk2>
        <a:lt2>
          <a:srgbClr val="B37400"/>
        </a:lt2>
        <a:accent1>
          <a:srgbClr val="FFE9BF"/>
        </a:accent1>
        <a:accent2>
          <a:srgbClr val="438695"/>
        </a:accent2>
        <a:accent3>
          <a:srgbClr val="AAABC3"/>
        </a:accent3>
        <a:accent4>
          <a:srgbClr val="A7AEDA"/>
        </a:accent4>
        <a:accent5>
          <a:srgbClr val="FFF2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7_default">
  <a:themeElements>
    <a:clrScheme name="">
      <a:dk1>
        <a:srgbClr val="969696"/>
      </a:dk1>
      <a:lt1>
        <a:srgbClr val="C4CCFF"/>
      </a:lt1>
      <a:dk2>
        <a:srgbClr val="006AB0"/>
      </a:dk2>
      <a:lt2>
        <a:srgbClr val="FFA600"/>
      </a:lt2>
      <a:accent1>
        <a:srgbClr val="FFE9BF"/>
      </a:accent1>
      <a:accent2>
        <a:srgbClr val="004A7B"/>
      </a:accent2>
      <a:accent3>
        <a:srgbClr val="AAB9D4"/>
      </a:accent3>
      <a:accent4>
        <a:srgbClr val="A7AEDA"/>
      </a:accent4>
      <a:accent5>
        <a:srgbClr val="FFF2DC"/>
      </a:accent5>
      <a:accent6>
        <a:srgbClr val="00426F"/>
      </a:accent6>
      <a:hlink>
        <a:srgbClr val="C4CCFF"/>
      </a:hlink>
      <a:folHlink>
        <a:srgbClr val="8898FF"/>
      </a:folHlink>
    </a:clrScheme>
    <a:fontScheme name="1_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13">
        <a:dk1>
          <a:srgbClr val="000000"/>
        </a:dk1>
        <a:lt1>
          <a:srgbClr val="CFE1E6"/>
        </a:lt1>
        <a:dk2>
          <a:srgbClr val="000000"/>
        </a:dk2>
        <a:lt2>
          <a:srgbClr val="969696"/>
        </a:lt2>
        <a:accent1>
          <a:srgbClr val="30A2BF"/>
        </a:accent1>
        <a:accent2>
          <a:srgbClr val="438695"/>
        </a:accent2>
        <a:accent3>
          <a:srgbClr val="E4EEF0"/>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4">
        <a:dk1>
          <a:srgbClr val="000000"/>
        </a:dk1>
        <a:lt1>
          <a:srgbClr val="8898FF"/>
        </a:lt1>
        <a:dk2>
          <a:srgbClr val="000000"/>
        </a:dk2>
        <a:lt2>
          <a:srgbClr val="969696"/>
        </a:lt2>
        <a:accent1>
          <a:srgbClr val="30A2BF"/>
        </a:accent1>
        <a:accent2>
          <a:srgbClr val="438695"/>
        </a:accent2>
        <a:accent3>
          <a:srgbClr val="C3CAFF"/>
        </a:accent3>
        <a:accent4>
          <a:srgbClr val="000000"/>
        </a:accent4>
        <a:accent5>
          <a:srgbClr val="ADCEDC"/>
        </a:accent5>
        <a:accent6>
          <a:srgbClr val="3C7987"/>
        </a:accent6>
        <a:hlink>
          <a:srgbClr val="407280"/>
        </a:hlink>
        <a:folHlink>
          <a:srgbClr val="5CC854"/>
        </a:folHlink>
      </a:clrScheme>
      <a:clrMap bg1="lt1" tx1="dk1" bg2="lt2" tx2="dk2" accent1="accent1" accent2="accent2" accent3="accent3" accent4="accent4" accent5="accent5" accent6="accent6" hlink="hlink" folHlink="folHlink"/>
    </a:extraClrScheme>
    <a:extraClrScheme>
      <a:clrScheme name="1_default 15">
        <a:dk1>
          <a:srgbClr val="969696"/>
        </a:dk1>
        <a:lt1>
          <a:srgbClr val="C4CCFF"/>
        </a:lt1>
        <a:dk2>
          <a:srgbClr val="091A86"/>
        </a:dk2>
        <a:lt2>
          <a:srgbClr val="B37400"/>
        </a:lt2>
        <a:accent1>
          <a:srgbClr val="30A2BF"/>
        </a:accent1>
        <a:accent2>
          <a:srgbClr val="438695"/>
        </a:accent2>
        <a:accent3>
          <a:srgbClr val="AAABC3"/>
        </a:accent3>
        <a:accent4>
          <a:srgbClr val="A7AEDA"/>
        </a:accent4>
        <a:accent5>
          <a:srgbClr val="ADCE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
      <a:clrScheme name="1_default 16">
        <a:dk1>
          <a:srgbClr val="969696"/>
        </a:dk1>
        <a:lt1>
          <a:srgbClr val="C4CCFF"/>
        </a:lt1>
        <a:dk2>
          <a:srgbClr val="091A86"/>
        </a:dk2>
        <a:lt2>
          <a:srgbClr val="B37400"/>
        </a:lt2>
        <a:accent1>
          <a:srgbClr val="FFE9BF"/>
        </a:accent1>
        <a:accent2>
          <a:srgbClr val="438695"/>
        </a:accent2>
        <a:accent3>
          <a:srgbClr val="AAABC3"/>
        </a:accent3>
        <a:accent4>
          <a:srgbClr val="A7AEDA"/>
        </a:accent4>
        <a:accent5>
          <a:srgbClr val="FFF2DC"/>
        </a:accent5>
        <a:accent6>
          <a:srgbClr val="3C7987"/>
        </a:accent6>
        <a:hlink>
          <a:srgbClr val="407280"/>
        </a:hlink>
        <a:folHlink>
          <a:srgbClr val="5CC854"/>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33733</TotalTime>
  <Words>3557</Words>
  <Application>Microsoft Macintosh PowerPoint</Application>
  <PresentationFormat>On-screen Show (4:3)</PresentationFormat>
  <Paragraphs>615</Paragraphs>
  <Slides>72</Slides>
  <Notes>17</Notes>
  <HiddenSlides>12</HiddenSlides>
  <MMClips>0</MMClips>
  <ScaleCrop>false</ScaleCrop>
  <HeadingPairs>
    <vt:vector size="8" baseType="variant">
      <vt:variant>
        <vt:lpstr>Fonts Used</vt:lpstr>
      </vt:variant>
      <vt:variant>
        <vt:i4>12</vt:i4>
      </vt:variant>
      <vt:variant>
        <vt:lpstr>Theme</vt:lpstr>
      </vt:variant>
      <vt:variant>
        <vt:i4>9</vt:i4>
      </vt:variant>
      <vt:variant>
        <vt:lpstr>Embedded OLE Servers</vt:lpstr>
      </vt:variant>
      <vt:variant>
        <vt:i4>2</vt:i4>
      </vt:variant>
      <vt:variant>
        <vt:lpstr>Slide Titles</vt:lpstr>
      </vt:variant>
      <vt:variant>
        <vt:i4>72</vt:i4>
      </vt:variant>
    </vt:vector>
  </HeadingPairs>
  <TitlesOfParts>
    <vt:vector size="95" baseType="lpstr">
      <vt:lpstr>Arial</vt:lpstr>
      <vt:lpstr>Arial Narrow</vt:lpstr>
      <vt:lpstr>Calibri</vt:lpstr>
      <vt:lpstr>Franklin Gothic Medium</vt:lpstr>
      <vt:lpstr>Gill Sans MT</vt:lpstr>
      <vt:lpstr>Helvetica</vt:lpstr>
      <vt:lpstr>Palatino Linotype</vt:lpstr>
      <vt:lpstr>Times New Roman</vt:lpstr>
      <vt:lpstr>Tw Cen MT</vt:lpstr>
      <vt:lpstr>Verdana</vt:lpstr>
      <vt:lpstr>Wingdings</vt:lpstr>
      <vt:lpstr>Wingdings 2</vt:lpstr>
      <vt:lpstr>Network</vt:lpstr>
      <vt:lpstr>2_default</vt:lpstr>
      <vt:lpstr>1_Network</vt:lpstr>
      <vt:lpstr>1_Blank Presentation</vt:lpstr>
      <vt:lpstr>6_default</vt:lpstr>
      <vt:lpstr>Office Theme</vt:lpstr>
      <vt:lpstr>Default Theme</vt:lpstr>
      <vt:lpstr>7_default</vt:lpstr>
      <vt:lpstr>Custom Design</vt:lpstr>
      <vt:lpstr>Chart</vt:lpstr>
      <vt:lpstr>Document</vt:lpstr>
      <vt:lpstr>PowerPoint Presentation</vt:lpstr>
      <vt:lpstr>Nine claims about household finance</vt:lpstr>
      <vt:lpstr>Nudges</vt:lpstr>
      <vt:lpstr>Opt-in enrollment</vt:lpstr>
      <vt:lpstr>Active Choice</vt:lpstr>
      <vt:lpstr>PowerPoint Presentation</vt:lpstr>
      <vt:lpstr>PowerPoint Presentation</vt:lpstr>
      <vt:lpstr>Participation in 401K plans (for a typical firm)</vt:lpstr>
      <vt:lpstr>Automatic Enrollment is Dramatically Increasing Savings Plan Participation in the UK</vt:lpstr>
      <vt:lpstr>Savings Experiment in Afghanistan</vt:lpstr>
      <vt:lpstr>Gauging employee attitudes to automatic enrollment</vt:lpstr>
      <vt:lpstr>Save More Tomorrow (SMarT) Benartzi and Thaler (2004)</vt:lpstr>
      <vt:lpstr>Save More Tomorrow (SMarT) Benartzi and Thaler (2004)</vt:lpstr>
      <vt:lpstr>The First SMarT Program (cont.) </vt:lpstr>
      <vt:lpstr>Participation Data</vt:lpstr>
      <vt:lpstr>Saving Rates</vt:lpstr>
      <vt:lpstr>Evidence on Asset Allocation</vt:lpstr>
      <vt:lpstr>Active Choice</vt:lpstr>
      <vt:lpstr>The Flypaper Effect in Individual Investor Asset Allocation  (Choi, Laibson, Madrian 2009)</vt:lpstr>
      <vt:lpstr>Consequences of the two regimes</vt:lpstr>
      <vt:lpstr>Regulatory use of defaults: Card Act Agarwal, Chomsisengphet, Mahoney, Stroebel (2014)</vt:lpstr>
      <vt:lpstr>Card Act: Phase 1 – August 20, 2009: </vt:lpstr>
      <vt:lpstr>Card Act: Phase 2 – February 22, 2010:</vt:lpstr>
      <vt:lpstr>Card Act: Phase 3 – August 22, 2010: </vt:lpstr>
      <vt:lpstr>PowerPoint Presentation</vt:lpstr>
      <vt:lpstr>PowerPoint Presentation</vt:lpstr>
      <vt:lpstr>However, there is a new wave of evidence on leakage and crowd-out</vt:lpstr>
      <vt:lpstr>Jachimowicz, Duncan, Weber, Johnson (2019)</vt:lpstr>
      <vt:lpstr>Nudges</vt:lpstr>
      <vt:lpstr>A history of auto-enrollment</vt:lpstr>
      <vt:lpstr>Cash leakage rate at tenure year 5 Beshears et al (2022)</vt:lpstr>
      <vt:lpstr>Beshears et al (2022)</vt:lpstr>
      <vt:lpstr>“The semblance of success in nudging consumers to pay down credit card debt”</vt:lpstr>
      <vt:lpstr>“Semblance of success”</vt:lpstr>
      <vt:lpstr>Control arm</vt:lpstr>
      <vt:lpstr>Control arm</vt:lpstr>
      <vt:lpstr>Treatment arm</vt:lpstr>
      <vt:lpstr>PowerPoint Presentation</vt:lpstr>
      <vt:lpstr>“Semblance of success”</vt:lpstr>
      <vt:lpstr>Some evidence on long-run behavior</vt:lpstr>
      <vt:lpstr>Defined Benefit Pension Annuitization</vt:lpstr>
      <vt:lpstr>Other weak default effects in the savings domain</vt:lpstr>
      <vt:lpstr>Social marketing and peer effects Beshears, Choi, Laibson, Madrian, Milkman (2011)</vt:lpstr>
      <vt:lpstr>PowerPoint Presentation</vt:lpstr>
      <vt:lpstr>Variation in peer information has  no net impact on savings behavior </vt:lpstr>
      <vt:lpstr>4. Behavioral mechanism design</vt:lpstr>
      <vt:lpstr>PowerPoint Presentation</vt:lpstr>
      <vt:lpstr>Nudges</vt:lpstr>
      <vt:lpstr>Translation to the health domain</vt:lpstr>
      <vt:lpstr>Information and disclosure generally don’t do much on their own</vt:lpstr>
      <vt:lpstr>Flu shot study: Control Condition</vt:lpstr>
      <vt:lpstr>Flu Shot Study: Date Plan Condition</vt:lpstr>
      <vt:lpstr>Date/Time Plan Condition</vt:lpstr>
      <vt:lpstr>Flu shot adherence  Milkman, Beshears, Choi, Laibson, and Madrian 2011</vt:lpstr>
      <vt:lpstr>Use Active Choice to encourage adoption of Home Delivery  of chronic medication Beshears, Choi, Laibson, and Madrian (2021)</vt:lpstr>
      <vt:lpstr>Home Delivery Utilization for All Drug Classes</vt:lpstr>
      <vt:lpstr>Results from pilot study on 54,863 employees without home delivery taking chronic medication  </vt:lpstr>
      <vt:lpstr>Results from pilot study at one company</vt:lpstr>
      <vt:lpstr>Nudges</vt:lpstr>
      <vt:lpstr>Outline</vt:lpstr>
      <vt:lpstr>Effect size in Madrian and Shea (2001)</vt:lpstr>
      <vt:lpstr>Dellavigna and Linos (2020) </vt:lpstr>
      <vt:lpstr>Behavior Change for Good (2019)</vt:lpstr>
      <vt:lpstr>A framework for thinking about nudge effects</vt:lpstr>
      <vt:lpstr>A framework for thinking about nudge effects</vt:lpstr>
      <vt:lpstr>A framework for thinking about nudge effects</vt:lpstr>
      <vt:lpstr>A framework for thinking about nudge effects</vt:lpstr>
      <vt:lpstr>A framework for thinking about nudge effects</vt:lpstr>
      <vt:lpstr>A framework for thinking about nudge effects</vt:lpstr>
      <vt:lpstr>Illustrative cases</vt:lpstr>
      <vt:lpstr>Why do most welfare effects tend to be small?</vt:lpstr>
      <vt:lpstr>Nine claims about household finance</vt:lpstr>
    </vt:vector>
  </TitlesOfParts>
  <Manager/>
  <Company>The Wharton School of Business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Default Options for Retirement Saving Outcomes:  Evidence from the United States</dc:title>
  <dc:subject/>
  <dc:creator>Brigitte C. Madrian</dc:creator>
  <cp:keywords/>
  <dc:description/>
  <cp:lastModifiedBy>Laibson, David I.</cp:lastModifiedBy>
  <cp:revision>400</cp:revision>
  <cp:lastPrinted>2020-04-06T18:09:57Z</cp:lastPrinted>
  <dcterms:created xsi:type="dcterms:W3CDTF">2005-10-12T15:03:06Z</dcterms:created>
  <dcterms:modified xsi:type="dcterms:W3CDTF">2022-07-15T03:59:17Z</dcterms:modified>
  <cp:category/>
</cp:coreProperties>
</file>